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84" r:id="rId22"/>
    <p:sldId id="294" r:id="rId23"/>
    <p:sldId id="296" r:id="rId24"/>
    <p:sldId id="297" r:id="rId25"/>
    <p:sldId id="299" r:id="rId26"/>
    <p:sldId id="285" r:id="rId27"/>
    <p:sldId id="286" r:id="rId28"/>
    <p:sldId id="287" r:id="rId29"/>
    <p:sldId id="288" r:id="rId30"/>
    <p:sldId id="289" r:id="rId31"/>
    <p:sldId id="290" r:id="rId32"/>
    <p:sldId id="291" r:id="rId33"/>
    <p:sldId id="292" r:id="rId34"/>
    <p:sldId id="293" r:id="rId35"/>
    <p:sldId id="300" r:id="rId36"/>
    <p:sldId id="301" r:id="rId37"/>
    <p:sldId id="302" r:id="rId38"/>
    <p:sldId id="303" r:id="rId39"/>
    <p:sldId id="30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4978"/>
    <a:srgbClr val="963ED7"/>
    <a:srgbClr val="6D2B9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89"/>
    <p:restoredTop sz="89134"/>
  </p:normalViewPr>
  <p:slideViewPr>
    <p:cSldViewPr snapToGrid="0">
      <p:cViewPr varScale="1">
        <p:scale>
          <a:sx n="64" d="100"/>
          <a:sy n="64" d="100"/>
        </p:scale>
        <p:origin x="-948" y="-96"/>
      </p:cViewPr>
      <p:guideLst>
        <p:guide orient="horz" pos="2160"/>
        <p:guide pos="3840"/>
      </p:guideLst>
    </p:cSldViewPr>
  </p:slideViewPr>
  <p:notesTextViewPr>
    <p:cViewPr>
      <p:scale>
        <a:sx n="1" d="1"/>
        <a:sy n="1" d="1"/>
      </p:scale>
      <p:origin x="0" y="0"/>
    </p:cViewPr>
  </p:notesTextViewPr>
  <p:notesViewPr>
    <p:cSldViewPr snapToGrid="0">
      <p:cViewPr varScale="1">
        <p:scale>
          <a:sx n="83" d="100"/>
          <a:sy n="83" d="100"/>
        </p:scale>
        <p:origin x="3992" y="20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C693208-2D6E-A8EC-48FE-A753BDCF5D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5D53AEC-4566-4192-7643-B1E146699C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304AE2-986A-A749-9D23-187DAD946585}" type="datetimeFigureOut">
              <a:rPr lang="en-US" smtClean="0"/>
              <a:pPr/>
              <a:t>9/26/2022</a:t>
            </a:fld>
            <a:endParaRPr lang="en-US"/>
          </a:p>
        </p:txBody>
      </p:sp>
      <p:sp>
        <p:nvSpPr>
          <p:cNvPr id="4" name="Footer Placeholder 3">
            <a:extLst>
              <a:ext uri="{FF2B5EF4-FFF2-40B4-BE49-F238E27FC236}">
                <a16:creationId xmlns="" xmlns:a16="http://schemas.microsoft.com/office/drawing/2014/main" id="{24876D4E-95A4-B0AA-A2BD-F2099A9AED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99341F6B-A2A0-2088-3775-AC1F43D6A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FB82E6-6C8E-944B-A3F4-FAD16F24E5C5}" type="slidenum">
              <a:rPr lang="en-US" smtClean="0"/>
              <a:pPr/>
              <a:t>‹#›</a:t>
            </a:fld>
            <a:endParaRPr lang="en-US"/>
          </a:p>
        </p:txBody>
      </p:sp>
    </p:spTree>
    <p:extLst>
      <p:ext uri="{BB962C8B-B14F-4D97-AF65-F5344CB8AC3E}">
        <p14:creationId xmlns="" xmlns:p14="http://schemas.microsoft.com/office/powerpoint/2010/main" val="3502187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B1AC2-D858-164B-9D88-879B367BEFAB}" type="datetimeFigureOut">
              <a:rPr lang="en-US" smtClean="0"/>
              <a:pPr/>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D5885-DA61-C741-823D-46882078E117}" type="slidenum">
              <a:rPr lang="en-US" smtClean="0"/>
              <a:pPr/>
              <a:t>‹#›</a:t>
            </a:fld>
            <a:endParaRPr lang="en-US"/>
          </a:p>
        </p:txBody>
      </p:sp>
    </p:spTree>
    <p:extLst>
      <p:ext uri="{BB962C8B-B14F-4D97-AF65-F5344CB8AC3E}">
        <p14:creationId xmlns="" xmlns:p14="http://schemas.microsoft.com/office/powerpoint/2010/main" val="225007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ln/>
        </p:spPr>
      </p:sp>
      <p:sp>
        <p:nvSpPr>
          <p:cNvPr id="45059" name="Notes Placeholder 2"/>
          <p:cNvSpPr>
            <a:spLocks noGrp="1" noChangeArrowheads="1"/>
          </p:cNvSpPr>
          <p:nvPr>
            <p:ph type="body" idx="1"/>
          </p:nvPr>
        </p:nvSpPr>
        <p:spPr>
          <a:noFill/>
          <a:ln/>
        </p:spPr>
        <p:txBody>
          <a:bodyPr/>
          <a:lstStyle/>
          <a:p>
            <a:endParaRPr lang="en-IN" altLang="en-US" dirty="0" smtClean="0"/>
          </a:p>
        </p:txBody>
      </p:sp>
      <p:sp>
        <p:nvSpPr>
          <p:cNvPr id="45060" name="Slide Number Placeholder 3"/>
          <p:cNvSpPr>
            <a:spLocks noGrp="1" noChangeArrowheads="1"/>
          </p:cNvSpPr>
          <p:nvPr>
            <p:ph type="sldNum" sz="quarter" idx="5"/>
          </p:nvPr>
        </p:nvSpPr>
        <p:spPr>
          <a:noFill/>
        </p:spPr>
        <p:txBody>
          <a:bodyPr/>
          <a:lstStyle/>
          <a:p>
            <a:fld id="{E263567F-7583-4BDC-BE16-89DB4AF5E123}" type="slidenum">
              <a:rPr lang="en-US" altLang="en-US" smtClean="0"/>
              <a:pPr/>
              <a:t>2</a:t>
            </a:fld>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ChangeArrowheads="1" noTextEdit="1"/>
          </p:cNvSpPr>
          <p:nvPr>
            <p:ph type="sldImg"/>
          </p:nvPr>
        </p:nvSpPr>
        <p:spPr>
          <a:ln/>
        </p:spPr>
      </p:sp>
      <p:sp>
        <p:nvSpPr>
          <p:cNvPr id="15363" name="Notes Placeholder 2"/>
          <p:cNvSpPr>
            <a:spLocks noGrp="1" noChangeArrowheads="1"/>
          </p:cNvSpPr>
          <p:nvPr>
            <p:ph type="body" idx="1"/>
          </p:nvPr>
        </p:nvSpPr>
        <p:spPr>
          <a:noFill/>
          <a:ln/>
        </p:spPr>
        <p:txBody>
          <a:bodyPr/>
          <a:lstStyle/>
          <a:p>
            <a:r>
              <a:rPr lang="da-DK" altLang="en-US" sz="1800" smtClean="0">
                <a:latin typeface="Generic129-Regular"/>
              </a:rPr>
              <a:t>[Answers: (i) False, (ii) True, (iii) False, (iv) False, (v) False, (vi) False, (vii) True,</a:t>
            </a:r>
          </a:p>
          <a:p>
            <a:r>
              <a:rPr lang="da-DK" altLang="en-US" sz="1800" smtClean="0">
                <a:latin typeface="Generic129-Regular"/>
              </a:rPr>
              <a:t>(viii) False, (ix) False, (x) False, and (xi) True.]</a:t>
            </a:r>
            <a:endParaRPr lang="en-IN" altLang="en-US" smtClean="0"/>
          </a:p>
        </p:txBody>
      </p:sp>
      <p:sp>
        <p:nvSpPr>
          <p:cNvPr id="15364" name="Slide Number Placeholder 3"/>
          <p:cNvSpPr>
            <a:spLocks noGrp="1" noChangeArrowheads="1"/>
          </p:cNvSpPr>
          <p:nvPr>
            <p:ph type="sldNum" sz="quarter" idx="5"/>
          </p:nvPr>
        </p:nvSpPr>
        <p:spPr>
          <a:noFill/>
        </p:spPr>
        <p:txBody>
          <a:bodyPr/>
          <a:lstStyle/>
          <a:p>
            <a:fld id="{FC506B61-82BF-4EBE-AD7A-2638C36550A0}" type="slidenum">
              <a:rPr lang="en-US" altLang="en-US" smtClean="0"/>
              <a:pPr/>
              <a:t>35</a:t>
            </a:fld>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a:ln/>
        </p:spPr>
      </p:sp>
      <p:sp>
        <p:nvSpPr>
          <p:cNvPr id="16387" name="Notes Placeholder 2"/>
          <p:cNvSpPr>
            <a:spLocks noGrp="1" noChangeArrowheads="1"/>
          </p:cNvSpPr>
          <p:nvPr>
            <p:ph type="body" idx="1"/>
          </p:nvPr>
        </p:nvSpPr>
        <p:spPr>
          <a:noFill/>
          <a:ln/>
        </p:spPr>
        <p:txBody>
          <a:bodyPr/>
          <a:lstStyle/>
          <a:p>
            <a:r>
              <a:rPr lang="da-DK" altLang="en-US" sz="1800" smtClean="0">
                <a:latin typeface="Generic129-Regular"/>
              </a:rPr>
              <a:t>[Answers: (i) False, (ii) True, (iii) False, (iv) False, (v) False, (vi) False, (vii) True,</a:t>
            </a:r>
          </a:p>
          <a:p>
            <a:r>
              <a:rPr lang="da-DK" altLang="en-US" sz="1800" smtClean="0">
                <a:latin typeface="Generic129-Regular"/>
              </a:rPr>
              <a:t>(viii) False, (ix) False, (x) False, and (xi) True.]</a:t>
            </a:r>
            <a:endParaRPr lang="en-IN" altLang="en-US" smtClean="0"/>
          </a:p>
        </p:txBody>
      </p:sp>
      <p:sp>
        <p:nvSpPr>
          <p:cNvPr id="16388" name="Slide Number Placeholder 3"/>
          <p:cNvSpPr>
            <a:spLocks noGrp="1" noChangeArrowheads="1"/>
          </p:cNvSpPr>
          <p:nvPr>
            <p:ph type="sldNum" sz="quarter" idx="5"/>
          </p:nvPr>
        </p:nvSpPr>
        <p:spPr>
          <a:noFill/>
        </p:spPr>
        <p:txBody>
          <a:bodyPr/>
          <a:lstStyle/>
          <a:p>
            <a:fld id="{C58AAEEB-EDE5-45E0-99E0-BECA4FFF8FF3}" type="slidenum">
              <a:rPr lang="en-US" altLang="en-US" smtClean="0"/>
              <a:pPr/>
              <a:t>36</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ChangeArrowheads="1" noTextEdit="1"/>
          </p:cNvSpPr>
          <p:nvPr>
            <p:ph type="sldImg"/>
          </p:nvPr>
        </p:nvSpPr>
        <p:spPr>
          <a:ln/>
        </p:spPr>
      </p:sp>
      <p:sp>
        <p:nvSpPr>
          <p:cNvPr id="17411" name="Notes Placeholder 2"/>
          <p:cNvSpPr>
            <a:spLocks noGrp="1" noChangeArrowheads="1"/>
          </p:cNvSpPr>
          <p:nvPr>
            <p:ph type="body" idx="1"/>
          </p:nvPr>
        </p:nvSpPr>
        <p:spPr>
          <a:noFill/>
          <a:ln/>
        </p:spPr>
        <p:txBody>
          <a:bodyPr/>
          <a:lstStyle/>
          <a:p>
            <a:r>
              <a:rPr lang="en-IN" altLang="en-US" sz="1800" dirty="0" smtClean="0">
                <a:latin typeface="Generic129-Regular"/>
              </a:rPr>
              <a:t>Answer: (Non-cash activities)</a:t>
            </a:r>
          </a:p>
          <a:p>
            <a:r>
              <a:rPr lang="en-IN" altLang="en-US" sz="1800" dirty="0" smtClean="0">
                <a:latin typeface="Generic129-Regular"/>
              </a:rPr>
              <a:t>Investing: Purchase of fixed assets in exchange of preference shares.</a:t>
            </a:r>
          </a:p>
          <a:p>
            <a:r>
              <a:rPr lang="en-IN" altLang="en-US" sz="1800" dirty="0" smtClean="0">
                <a:latin typeface="Generic129-Regular"/>
              </a:rPr>
              <a:t>Financing: (</a:t>
            </a:r>
            <a:r>
              <a:rPr lang="en-IN" altLang="en-US" sz="1800" dirty="0" err="1" smtClean="0">
                <a:latin typeface="Generic129-Regular"/>
              </a:rPr>
              <a:t>i</a:t>
            </a:r>
            <a:r>
              <a:rPr lang="en-IN" altLang="en-US" sz="1800" dirty="0" smtClean="0">
                <a:latin typeface="Generic129-Regular"/>
              </a:rPr>
              <a:t>) Redemption of debentures by converting into equity shares,</a:t>
            </a:r>
          </a:p>
          <a:p>
            <a:r>
              <a:rPr lang="en-IN" altLang="en-US" sz="1800" dirty="0" smtClean="0">
                <a:latin typeface="Generic129-Regular"/>
              </a:rPr>
              <a:t>(ii) Issue of preference shares for purchase of fixed assets,</a:t>
            </a:r>
          </a:p>
          <a:p>
            <a:r>
              <a:rPr lang="en-IN" altLang="en-US" sz="1800" dirty="0" smtClean="0">
                <a:latin typeface="Generic129-Regular"/>
              </a:rPr>
              <a:t>(iii) Bonus shares </a:t>
            </a:r>
          </a:p>
          <a:p>
            <a:r>
              <a:rPr lang="en-IN" altLang="en-US" sz="1800" dirty="0" smtClean="0">
                <a:latin typeface="Generic129-Regular"/>
              </a:rPr>
              <a:t>Operating: (</a:t>
            </a:r>
            <a:r>
              <a:rPr lang="en-IN" altLang="en-US" sz="1800" dirty="0" err="1" smtClean="0">
                <a:latin typeface="Generic129-Regular"/>
              </a:rPr>
              <a:t>i</a:t>
            </a:r>
            <a:r>
              <a:rPr lang="en-IN" altLang="en-US" sz="1800" dirty="0" smtClean="0">
                <a:latin typeface="Generic129-Regular"/>
              </a:rPr>
              <a:t>) Depreciation on fixed</a:t>
            </a:r>
          </a:p>
          <a:p>
            <a:r>
              <a:rPr lang="en-IN" altLang="en-US" sz="1800" dirty="0" smtClean="0">
                <a:latin typeface="Generic129-Regular"/>
              </a:rPr>
              <a:t>assets, (ii) Amortisation of patents, (iii) Loss on sale of plant.]</a:t>
            </a:r>
            <a:endParaRPr lang="en-IN" altLang="en-US" dirty="0" smtClean="0"/>
          </a:p>
        </p:txBody>
      </p:sp>
      <p:sp>
        <p:nvSpPr>
          <p:cNvPr id="17412" name="Slide Number Placeholder 3"/>
          <p:cNvSpPr>
            <a:spLocks noGrp="1" noChangeArrowheads="1"/>
          </p:cNvSpPr>
          <p:nvPr>
            <p:ph type="sldNum" sz="quarter" idx="5"/>
          </p:nvPr>
        </p:nvSpPr>
        <p:spPr>
          <a:noFill/>
        </p:spPr>
        <p:txBody>
          <a:bodyPr/>
          <a:lstStyle/>
          <a:p>
            <a:fld id="{F72D08B7-07C5-4199-B38D-9BF13044C8E2}" type="slidenum">
              <a:rPr lang="en-US" altLang="en-US" smtClean="0"/>
              <a:pPr/>
              <a:t>39</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ChangeArrowheads="1" noTextEdit="1"/>
          </p:cNvSpPr>
          <p:nvPr>
            <p:ph type="sldImg"/>
          </p:nvPr>
        </p:nvSpPr>
        <p:spPr>
          <a:ln/>
        </p:spPr>
      </p:sp>
      <p:sp>
        <p:nvSpPr>
          <p:cNvPr id="46083" name="Notes Placeholder 2"/>
          <p:cNvSpPr>
            <a:spLocks noGrp="1" noChangeArrowheads="1"/>
          </p:cNvSpPr>
          <p:nvPr>
            <p:ph type="body" idx="1"/>
          </p:nvPr>
        </p:nvSpPr>
        <p:spPr>
          <a:noFill/>
          <a:ln/>
        </p:spPr>
        <p:txBody>
          <a:bodyPr/>
          <a:lstStyle/>
          <a:p>
            <a:pPr algn="just"/>
            <a:r>
              <a:rPr lang="en-IN" altLang="en-US" sz="1400" b="1" dirty="0" smtClean="0">
                <a:solidFill>
                  <a:srgbClr val="FF0000"/>
                </a:solidFill>
              </a:rPr>
              <a:t>Note:</a:t>
            </a:r>
          </a:p>
          <a:p>
            <a:pPr algn="just">
              <a:buFont typeface="Wingdings" pitchFamily="2" charset="2"/>
              <a:buChar char="Ø"/>
            </a:pPr>
            <a:r>
              <a:rPr lang="en-IN" altLang="en-US" sz="1400" dirty="0" smtClean="0"/>
              <a:t>	</a:t>
            </a:r>
            <a:r>
              <a:rPr lang="en-IN" altLang="en-US" dirty="0" smtClean="0"/>
              <a:t>Under accounting rules </a:t>
            </a:r>
            <a:r>
              <a:rPr lang="en-IN" altLang="en-US" b="1" dirty="0" smtClean="0">
                <a:solidFill>
                  <a:srgbClr val="FF0000"/>
                </a:solidFill>
              </a:rPr>
              <a:t>revenue is recognized when it is earned,</a:t>
            </a:r>
            <a:r>
              <a:rPr lang="en-IN" altLang="en-US" dirty="0" smtClean="0"/>
              <a:t> </a:t>
            </a:r>
            <a:r>
              <a:rPr lang="en-IN" altLang="en-US" b="1" dirty="0" smtClean="0"/>
              <a:t>not</a:t>
            </a:r>
            <a:r>
              <a:rPr lang="en-IN" altLang="en-US" dirty="0" smtClean="0"/>
              <a:t> when it is received. Therefore, since you have made the sale to your customer, the sale must be recognized as revenue received.</a:t>
            </a:r>
          </a:p>
          <a:p>
            <a:pPr algn="just">
              <a:buFont typeface="Wingdings" pitchFamily="2" charset="2"/>
              <a:buChar char="Ø"/>
            </a:pPr>
            <a:r>
              <a:rPr lang="en-IN" altLang="en-US" dirty="0" smtClean="0"/>
              <a:t>	You spent $1,000 on the cakes and sold them for $5,000. This leaves you with a profit of $4,000.</a:t>
            </a:r>
          </a:p>
          <a:p>
            <a:endParaRPr lang="en-IN" altLang="en-US" dirty="0" smtClean="0"/>
          </a:p>
        </p:txBody>
      </p:sp>
      <p:sp>
        <p:nvSpPr>
          <p:cNvPr id="46084" name="Slide Number Placeholder 3"/>
          <p:cNvSpPr>
            <a:spLocks noGrp="1" noChangeArrowheads="1"/>
          </p:cNvSpPr>
          <p:nvPr>
            <p:ph type="sldNum" sz="quarter" idx="5"/>
          </p:nvPr>
        </p:nvSpPr>
        <p:spPr>
          <a:noFill/>
        </p:spPr>
        <p:txBody>
          <a:bodyPr/>
          <a:lstStyle/>
          <a:p>
            <a:fld id="{37889CB0-1E0E-456D-ABA3-1515AC494D39}" type="slidenum">
              <a:rPr lang="en-US" altLang="en-US" smtClean="0"/>
              <a:pPr/>
              <a:t>5</a:t>
            </a:fld>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ChangeArrowheads="1" noTextEdit="1"/>
          </p:cNvSpPr>
          <p:nvPr>
            <p:ph type="sldImg"/>
          </p:nvPr>
        </p:nvSpPr>
        <p:spPr>
          <a:ln/>
        </p:spPr>
      </p:sp>
      <p:sp>
        <p:nvSpPr>
          <p:cNvPr id="47107" name="Notes Placeholder 2"/>
          <p:cNvSpPr>
            <a:spLocks noGrp="1" noChangeArrowheads="1"/>
          </p:cNvSpPr>
          <p:nvPr>
            <p:ph type="body" idx="1"/>
          </p:nvPr>
        </p:nvSpPr>
        <p:spPr>
          <a:noFill/>
          <a:ln/>
        </p:spPr>
        <p:txBody>
          <a:bodyPr/>
          <a:lstStyle/>
          <a:p>
            <a:endParaRPr lang="en-IN" altLang="en-US" dirty="0" smtClean="0"/>
          </a:p>
        </p:txBody>
      </p:sp>
      <p:sp>
        <p:nvSpPr>
          <p:cNvPr id="47108" name="Slide Number Placeholder 3"/>
          <p:cNvSpPr>
            <a:spLocks noGrp="1" noChangeArrowheads="1"/>
          </p:cNvSpPr>
          <p:nvPr>
            <p:ph type="sldNum" sz="quarter" idx="5"/>
          </p:nvPr>
        </p:nvSpPr>
        <p:spPr>
          <a:noFill/>
        </p:spPr>
        <p:txBody>
          <a:bodyPr/>
          <a:lstStyle/>
          <a:p>
            <a:fld id="{7840E6D1-05AB-4781-92AE-CBB22D0F2ACC}" type="slidenum">
              <a:rPr lang="en-US" altLang="en-US" smtClean="0"/>
              <a:pPr/>
              <a:t>9</a:t>
            </a:fld>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lstStyle/>
          <a:p>
            <a:pPr>
              <a:defRPr/>
            </a:pPr>
            <a:r>
              <a:rPr lang="en-US" b="1" dirty="0">
                <a:latin typeface="Segoe Print" panose="02000600000000000000" pitchFamily="2" charset="0"/>
                <a:cs typeface="Arial" charset="0"/>
              </a:rPr>
              <a:t>This statement reports cash </a:t>
            </a:r>
            <a:r>
              <a:rPr lang="en-US" b="1" dirty="0">
                <a:solidFill>
                  <a:srgbClr val="FF0000"/>
                </a:solidFill>
                <a:effectLst>
                  <a:outerShdw blurRad="38100" dist="38100" dir="2700000" algn="tl">
                    <a:srgbClr val="C0C0C0"/>
                  </a:outerShdw>
                </a:effectLst>
                <a:latin typeface="Segoe Print" panose="02000600000000000000" pitchFamily="2" charset="0"/>
                <a:cs typeface="Arial" charset="0"/>
              </a:rPr>
              <a:t>inflows</a:t>
            </a:r>
            <a:r>
              <a:rPr lang="en-US" b="1" dirty="0">
                <a:solidFill>
                  <a:srgbClr val="FF0000"/>
                </a:solidFill>
                <a:latin typeface="Segoe Print" panose="02000600000000000000" pitchFamily="2" charset="0"/>
                <a:cs typeface="Arial" charset="0"/>
              </a:rPr>
              <a:t> </a:t>
            </a:r>
            <a:r>
              <a:rPr lang="en-US" b="1" dirty="0">
                <a:latin typeface="Segoe Print" panose="02000600000000000000" pitchFamily="2" charset="0"/>
                <a:cs typeface="Arial" charset="0"/>
              </a:rPr>
              <a:t>and </a:t>
            </a:r>
            <a:r>
              <a:rPr lang="en-US" b="1" dirty="0">
                <a:solidFill>
                  <a:srgbClr val="FF0000"/>
                </a:solidFill>
                <a:effectLst>
                  <a:outerShdw blurRad="38100" dist="38100" dir="2700000" algn="tl">
                    <a:srgbClr val="C0C0C0"/>
                  </a:outerShdw>
                </a:effectLst>
                <a:latin typeface="Segoe Print" panose="02000600000000000000" pitchFamily="2" charset="0"/>
                <a:cs typeface="Arial" charset="0"/>
              </a:rPr>
              <a:t>outflows</a:t>
            </a:r>
            <a:r>
              <a:rPr lang="en-US" b="1" dirty="0">
                <a:latin typeface="Segoe Print" panose="02000600000000000000" pitchFamily="2" charset="0"/>
                <a:cs typeface="Arial" charset="0"/>
              </a:rPr>
              <a:t> based on the firm’s operating , investing and financing activities</a:t>
            </a:r>
            <a:r>
              <a:rPr lang="en-US" b="1" dirty="0">
                <a:latin typeface="Arial" charset="0"/>
                <a:cs typeface="Arial" charset="0"/>
              </a:rPr>
              <a:t>.</a:t>
            </a:r>
            <a:endParaRPr lang="en-US" dirty="0">
              <a:latin typeface="Arial" charset="0"/>
              <a:cs typeface="Arial" charset="0"/>
            </a:endParaRPr>
          </a:p>
          <a:p>
            <a:pPr>
              <a:defRPr/>
            </a:pPr>
            <a:endParaRPr lang="en-IN" dirty="0"/>
          </a:p>
        </p:txBody>
      </p:sp>
      <p:sp>
        <p:nvSpPr>
          <p:cNvPr id="48132" name="Slide Number Placeholder 3"/>
          <p:cNvSpPr>
            <a:spLocks noGrp="1" noChangeArrowheads="1"/>
          </p:cNvSpPr>
          <p:nvPr>
            <p:ph type="sldNum" sz="quarter" idx="5"/>
          </p:nvPr>
        </p:nvSpPr>
        <p:spPr>
          <a:noFill/>
        </p:spPr>
        <p:txBody>
          <a:bodyPr/>
          <a:lstStyle/>
          <a:p>
            <a:fld id="{2BA9502F-0116-4E16-8794-D50A398FB31A}" type="slidenum">
              <a:rPr lang="en-US" altLang="en-US" smtClean="0"/>
              <a:pPr/>
              <a:t>10</a:t>
            </a:fld>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ChangeArrowheads="1" noTextEdit="1"/>
          </p:cNvSpPr>
          <p:nvPr>
            <p:ph type="sldImg"/>
          </p:nvPr>
        </p:nvSpPr>
        <p:spPr>
          <a:ln/>
        </p:spPr>
      </p:sp>
      <p:sp>
        <p:nvSpPr>
          <p:cNvPr id="49155" name="Notes Placeholder 2"/>
          <p:cNvSpPr>
            <a:spLocks noGrp="1" noChangeArrowheads="1"/>
          </p:cNvSpPr>
          <p:nvPr>
            <p:ph type="body" idx="1"/>
          </p:nvPr>
        </p:nvSpPr>
        <p:spPr>
          <a:noFill/>
          <a:ln/>
        </p:spPr>
        <p:txBody>
          <a:bodyPr/>
          <a:lstStyle/>
          <a:p>
            <a:r>
              <a:rPr lang="en-IN" altLang="en-US" dirty="0" smtClean="0"/>
              <a:t>D</a:t>
            </a:r>
          </a:p>
        </p:txBody>
      </p:sp>
      <p:sp>
        <p:nvSpPr>
          <p:cNvPr id="49156" name="Slide Number Placeholder 3"/>
          <p:cNvSpPr>
            <a:spLocks noGrp="1" noChangeArrowheads="1"/>
          </p:cNvSpPr>
          <p:nvPr>
            <p:ph type="sldNum" sz="quarter" idx="5"/>
          </p:nvPr>
        </p:nvSpPr>
        <p:spPr>
          <a:noFill/>
        </p:spPr>
        <p:txBody>
          <a:bodyPr/>
          <a:lstStyle/>
          <a:p>
            <a:fld id="{89816DEB-E5A8-4411-A368-5A9333173A90}" type="slidenum">
              <a:rPr lang="en-US" altLang="en-US" smtClean="0"/>
              <a:pPr/>
              <a:t>15</a:t>
            </a:fld>
            <a:endParaRPr lang="en-US"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baseline="0" dirty="0" smtClean="0"/>
              <a:t>adjustments- A- </a:t>
            </a:r>
            <a:r>
              <a:rPr lang="en-US" dirty="0" smtClean="0"/>
              <a:t>Increase/decrease</a:t>
            </a:r>
            <a:r>
              <a:rPr lang="en-US" baseline="0" dirty="0" smtClean="0"/>
              <a:t> of Non CA in HUL balance sheet is Long term loan and advances i.e. given to employees, directors. So it is operating activity.</a:t>
            </a:r>
          </a:p>
          <a:p>
            <a:r>
              <a:rPr lang="en-US" baseline="0" dirty="0" smtClean="0"/>
              <a:t>B. </a:t>
            </a:r>
            <a:r>
              <a:rPr lang="en-US" dirty="0" smtClean="0"/>
              <a:t>Increase/decrease</a:t>
            </a:r>
            <a:r>
              <a:rPr lang="en-US" baseline="0" dirty="0" smtClean="0"/>
              <a:t> of Non CL in HUL balance sheet is Long term provisions i.e. related </a:t>
            </a:r>
            <a:r>
              <a:rPr lang="en-US" dirty="0" smtClean="0"/>
              <a:t>to statutory dues, post retirement benefits</a:t>
            </a:r>
            <a:r>
              <a:rPr lang="en-US" baseline="0" dirty="0" smtClean="0"/>
              <a:t>. So it is considered as operating activity.</a:t>
            </a:r>
            <a:endParaRPr lang="en-US" dirty="0"/>
          </a:p>
        </p:txBody>
      </p:sp>
      <p:sp>
        <p:nvSpPr>
          <p:cNvPr id="4" name="Slide Number Placeholder 3"/>
          <p:cNvSpPr>
            <a:spLocks noGrp="1"/>
          </p:cNvSpPr>
          <p:nvPr>
            <p:ph type="sldNum" sz="quarter" idx="10"/>
          </p:nvPr>
        </p:nvSpPr>
        <p:spPr/>
        <p:txBody>
          <a:bodyPr/>
          <a:lstStyle/>
          <a:p>
            <a:fld id="{DC2D5885-DA61-C741-823D-46882078E117}" type="slidenum">
              <a:rPr lang="en-US" smtClean="0"/>
              <a:pPr/>
              <a:t>26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baseline="0" dirty="0" smtClean="0"/>
              <a:t>adjustments- A- </a:t>
            </a:r>
            <a:r>
              <a:rPr lang="en-US" dirty="0" smtClean="0"/>
              <a:t>Increase/decrease</a:t>
            </a:r>
            <a:r>
              <a:rPr lang="en-US" baseline="0" dirty="0" smtClean="0"/>
              <a:t> of Non CA ( 2Cr) in HUL balance sheet is Long term loan and advances i.e. given to employees, directors. So it is operating activity.</a:t>
            </a:r>
          </a:p>
          <a:p>
            <a:r>
              <a:rPr lang="en-US" baseline="0" dirty="0" smtClean="0"/>
              <a:t>B. </a:t>
            </a:r>
            <a:r>
              <a:rPr lang="en-US" dirty="0" smtClean="0"/>
              <a:t>Increase/decrease</a:t>
            </a:r>
            <a:r>
              <a:rPr lang="en-US" baseline="0" dirty="0" smtClean="0"/>
              <a:t> of Non CL (92 Cr) in HUL balance sheet is Long term provisions i.e. related </a:t>
            </a:r>
            <a:r>
              <a:rPr lang="en-US" dirty="0" smtClean="0"/>
              <a:t>to statutory dues, post retirement benefits</a:t>
            </a:r>
            <a:r>
              <a:rPr lang="en-US" baseline="0" dirty="0" smtClean="0"/>
              <a:t>. So it is considered as operating activity.</a:t>
            </a:r>
            <a:endParaRPr lang="en-US" dirty="0" smtClean="0"/>
          </a:p>
          <a:p>
            <a:endParaRPr lang="en-US" dirty="0"/>
          </a:p>
        </p:txBody>
      </p:sp>
      <p:sp>
        <p:nvSpPr>
          <p:cNvPr id="4" name="Slide Number Placeholder 3"/>
          <p:cNvSpPr>
            <a:spLocks noGrp="1"/>
          </p:cNvSpPr>
          <p:nvPr>
            <p:ph type="sldNum" sz="quarter" idx="10"/>
          </p:nvPr>
        </p:nvSpPr>
        <p:spPr/>
        <p:txBody>
          <a:bodyPr/>
          <a:lstStyle/>
          <a:p>
            <a:fld id="{DC2D5885-DA61-C741-823D-46882078E117}"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C2D5885-DA61-C741-823D-46882078E117}" type="slidenum">
              <a:rPr lang="en-US" smtClean="0"/>
              <a:pPr/>
              <a:t>32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C2D5885-DA61-C741-823D-46882078E117}" type="slidenum">
              <a:rPr lang="en-US" smtClean="0"/>
              <a:pPr/>
              <a:t>34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804392-F14F-BCCB-4137-ACB1494099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C5628687-1DF5-72BF-093A-90585BF1D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B58E6D5E-CE19-A695-052B-A2B7373DAFA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9/26/2022</a:t>
            </a:fld>
            <a:endParaRPr lang="en-US"/>
          </a:p>
        </p:txBody>
      </p:sp>
      <p:sp>
        <p:nvSpPr>
          <p:cNvPr id="5" name="Footer Placeholder 4">
            <a:extLst>
              <a:ext uri="{FF2B5EF4-FFF2-40B4-BE49-F238E27FC236}">
                <a16:creationId xmlns="" xmlns:a16="http://schemas.microsoft.com/office/drawing/2014/main" id="{8704CA7A-951F-763A-BD46-C1621B8CD2B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8B6A9EDE-8E69-21D4-E42C-82188B0C95A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 xmlns:p14="http://schemas.microsoft.com/office/powerpoint/2010/main" val="157909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AD79B9-6DEE-3221-808D-CE1FE19D03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417CB222-67E0-ABF3-1641-2F25C36A1E0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3ECB515C-02E9-2A18-9F2A-E3E171EE1310}"/>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9/26/2022</a:t>
            </a:fld>
            <a:endParaRPr lang="en-US"/>
          </a:p>
        </p:txBody>
      </p:sp>
      <p:sp>
        <p:nvSpPr>
          <p:cNvPr id="5" name="Footer Placeholder 4">
            <a:extLst>
              <a:ext uri="{FF2B5EF4-FFF2-40B4-BE49-F238E27FC236}">
                <a16:creationId xmlns="" xmlns:a16="http://schemas.microsoft.com/office/drawing/2014/main" id="{F3A67258-E502-0CA6-39CF-957AFFD53D6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26B337AA-125C-F25D-27E5-4FCCBCFC0F8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 xmlns:p14="http://schemas.microsoft.com/office/powerpoint/2010/main" val="341209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AD4CEC5-C315-23F4-9A8E-D5FD4D18C3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D9EC5E2C-EC09-0D18-0C0F-C3DA054DEC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7DA913B9-8377-E349-B21C-430365E4BFFD}"/>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9/26/2022</a:t>
            </a:fld>
            <a:endParaRPr lang="en-US"/>
          </a:p>
        </p:txBody>
      </p:sp>
      <p:sp>
        <p:nvSpPr>
          <p:cNvPr id="5" name="Footer Placeholder 4">
            <a:extLst>
              <a:ext uri="{FF2B5EF4-FFF2-40B4-BE49-F238E27FC236}">
                <a16:creationId xmlns="" xmlns:a16="http://schemas.microsoft.com/office/drawing/2014/main" id="{498E4210-F3D5-1D72-9DD8-250A67A8426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AC172193-E2AC-DC02-D105-945EBC6DF85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 xmlns:p14="http://schemas.microsoft.com/office/powerpoint/2010/main" val="395167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B1D70-EAD8-243B-D16C-A56E8E5AD0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D891C5BF-E915-9C52-42F8-575A21FBE2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FF662831-E739-A395-2E23-9BA5BF238087}"/>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9/26/2022</a:t>
            </a:fld>
            <a:endParaRPr lang="en-US"/>
          </a:p>
        </p:txBody>
      </p:sp>
      <p:sp>
        <p:nvSpPr>
          <p:cNvPr id="5" name="Footer Placeholder 4">
            <a:extLst>
              <a:ext uri="{FF2B5EF4-FFF2-40B4-BE49-F238E27FC236}">
                <a16:creationId xmlns="" xmlns:a16="http://schemas.microsoft.com/office/drawing/2014/main" id="{F24CE495-6CB8-6601-7A0C-95F3D5234D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BC12C671-618E-2A69-787F-B67E168C9360}"/>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 xmlns:p14="http://schemas.microsoft.com/office/powerpoint/2010/main" val="258636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C6CA0A-D0E0-84E9-4B87-CB4068552C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3D5CD058-2F52-A4F3-C30B-FC146E5DCA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7568DFBC-A44D-3580-3AE3-A445126C9B9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9/26/2022</a:t>
            </a:fld>
            <a:endParaRPr lang="en-US"/>
          </a:p>
        </p:txBody>
      </p:sp>
      <p:sp>
        <p:nvSpPr>
          <p:cNvPr id="5" name="Footer Placeholder 4">
            <a:extLst>
              <a:ext uri="{FF2B5EF4-FFF2-40B4-BE49-F238E27FC236}">
                <a16:creationId xmlns="" xmlns:a16="http://schemas.microsoft.com/office/drawing/2014/main" id="{9A7C8A89-7042-3AF2-4B61-8457FBB348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A4A6E5E2-71C3-227F-7006-0A06C3F76FB8}"/>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 xmlns:p14="http://schemas.microsoft.com/office/powerpoint/2010/main" val="228237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933ABC-01C1-2EB3-8559-BC88C1A44C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07F173A6-38D1-0099-73AA-C708F97EAB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 xmlns:a16="http://schemas.microsoft.com/office/drawing/2014/main" id="{B9976614-4543-744F-6125-CD89DE4A56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 xmlns:a16="http://schemas.microsoft.com/office/drawing/2014/main" id="{4466CE5E-2137-1D69-A58D-F91E7A8B9E3B}"/>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9/26/2022</a:t>
            </a:fld>
            <a:endParaRPr lang="en-US"/>
          </a:p>
        </p:txBody>
      </p:sp>
      <p:sp>
        <p:nvSpPr>
          <p:cNvPr id="6" name="Footer Placeholder 5">
            <a:extLst>
              <a:ext uri="{FF2B5EF4-FFF2-40B4-BE49-F238E27FC236}">
                <a16:creationId xmlns="" xmlns:a16="http://schemas.microsoft.com/office/drawing/2014/main" id="{A60CCDDD-B6FA-3F4A-0819-4FD2DEA390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 xmlns:a16="http://schemas.microsoft.com/office/drawing/2014/main" id="{D48D8889-528D-0A7E-659D-597DB5C1332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 xmlns:p14="http://schemas.microsoft.com/office/powerpoint/2010/main" val="105404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BE023D-4EFF-18C7-0E66-24FE53A145F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F0C58CF8-20F9-3E40-0E29-C6C768601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A91F7C44-E210-839F-372A-6B0B3F38CB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 xmlns:a16="http://schemas.microsoft.com/office/drawing/2014/main" id="{BF1F7C6D-A345-6EBA-0C15-2EAE172DA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AC2E21A4-FD73-2EB0-EE36-1885030DD8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 xmlns:a16="http://schemas.microsoft.com/office/drawing/2014/main" id="{70369FFF-2F7C-1175-7237-A6AB86AE594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9/26/2022</a:t>
            </a:fld>
            <a:endParaRPr lang="en-US"/>
          </a:p>
        </p:txBody>
      </p:sp>
      <p:sp>
        <p:nvSpPr>
          <p:cNvPr id="8" name="Footer Placeholder 7">
            <a:extLst>
              <a:ext uri="{FF2B5EF4-FFF2-40B4-BE49-F238E27FC236}">
                <a16:creationId xmlns="" xmlns:a16="http://schemas.microsoft.com/office/drawing/2014/main" id="{19283950-5AE3-8DD3-4190-255B1347DD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 xmlns:a16="http://schemas.microsoft.com/office/drawing/2014/main" id="{E3F6ED77-6A50-3491-6BD5-8534D1189E61}"/>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 xmlns:p14="http://schemas.microsoft.com/office/powerpoint/2010/main" val="370636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CAE77C-9540-A7B5-B9F7-B525EBB52F4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145830D4-49EF-3897-BEF8-A0F562BBCCF2}"/>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9/26/2022</a:t>
            </a:fld>
            <a:endParaRPr lang="en-US"/>
          </a:p>
        </p:txBody>
      </p:sp>
      <p:sp>
        <p:nvSpPr>
          <p:cNvPr id="4" name="Footer Placeholder 3">
            <a:extLst>
              <a:ext uri="{FF2B5EF4-FFF2-40B4-BE49-F238E27FC236}">
                <a16:creationId xmlns="" xmlns:a16="http://schemas.microsoft.com/office/drawing/2014/main" id="{F3455828-05AF-0E9C-4093-C98A929B51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 xmlns:a16="http://schemas.microsoft.com/office/drawing/2014/main" id="{098E2894-134A-C864-81AB-F715E53E0FCD}"/>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 xmlns:p14="http://schemas.microsoft.com/office/powerpoint/2010/main" val="2106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636B0ED-50D1-E1E0-621A-29EF2699718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9/26/2022</a:t>
            </a:fld>
            <a:endParaRPr lang="en-US"/>
          </a:p>
        </p:txBody>
      </p:sp>
      <p:sp>
        <p:nvSpPr>
          <p:cNvPr id="3" name="Footer Placeholder 2">
            <a:extLst>
              <a:ext uri="{FF2B5EF4-FFF2-40B4-BE49-F238E27FC236}">
                <a16:creationId xmlns="" xmlns:a16="http://schemas.microsoft.com/office/drawing/2014/main" id="{30CB8B82-F509-9A48-9392-CB35EDC786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 xmlns:a16="http://schemas.microsoft.com/office/drawing/2014/main" id="{79580116-9DD0-21D8-6E01-A7BF99A91B4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 xmlns:p14="http://schemas.microsoft.com/office/powerpoint/2010/main" val="62395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B795A7-744D-3EA5-C685-CA02DC3359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7B59C658-3D9D-6843-078D-295447CFD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 xmlns:a16="http://schemas.microsoft.com/office/drawing/2014/main" id="{94494648-2EAF-80E5-2B1C-074F4C902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87BAFDD8-DD4D-F9BB-0541-5577B1C9DD11}"/>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9/26/2022</a:t>
            </a:fld>
            <a:endParaRPr lang="en-US"/>
          </a:p>
        </p:txBody>
      </p:sp>
      <p:sp>
        <p:nvSpPr>
          <p:cNvPr id="6" name="Footer Placeholder 5">
            <a:extLst>
              <a:ext uri="{FF2B5EF4-FFF2-40B4-BE49-F238E27FC236}">
                <a16:creationId xmlns="" xmlns:a16="http://schemas.microsoft.com/office/drawing/2014/main" id="{D08FCE1D-1934-7322-C60B-28479B5804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 xmlns:a16="http://schemas.microsoft.com/office/drawing/2014/main" id="{49C6D073-BA1A-7CAF-4B2C-C20D9E6D839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 xmlns:p14="http://schemas.microsoft.com/office/powerpoint/2010/main" val="106870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3AF81D-7854-2601-9F6A-E0C8EFD542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1DE4E3DB-FD28-A431-3B89-B91703A3B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BA27DA7-3CD7-944B-99D6-CBE3A9BF2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4B30DA67-B87F-85E6-8DF2-D45A3DD567B3}"/>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9/26/2022</a:t>
            </a:fld>
            <a:endParaRPr lang="en-US"/>
          </a:p>
        </p:txBody>
      </p:sp>
      <p:sp>
        <p:nvSpPr>
          <p:cNvPr id="6" name="Footer Placeholder 5">
            <a:extLst>
              <a:ext uri="{FF2B5EF4-FFF2-40B4-BE49-F238E27FC236}">
                <a16:creationId xmlns="" xmlns:a16="http://schemas.microsoft.com/office/drawing/2014/main" id="{C21C0038-344C-5004-56CC-609BE3D80E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 xmlns:a16="http://schemas.microsoft.com/office/drawing/2014/main" id="{F820AFBC-920D-2139-DD6A-CF78AF868E2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 xmlns:p14="http://schemas.microsoft.com/office/powerpoint/2010/main" val="241735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552F9C4-F745-CBE5-D337-FC49F0433ABE}"/>
              </a:ext>
            </a:extLst>
          </p:cNvPr>
          <p:cNvSpPr>
            <a:spLocks noGrp="1"/>
          </p:cNvSpPr>
          <p:nvPr>
            <p:ph type="title"/>
          </p:nvPr>
        </p:nvSpPr>
        <p:spPr>
          <a:xfrm>
            <a:off x="838200" y="681037"/>
            <a:ext cx="10515600" cy="100965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 xmlns:a16="http://schemas.microsoft.com/office/drawing/2014/main" id="{87B3EEC5-C0FC-6B88-34BD-74B86B004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a:extLst>
              <a:ext uri="{FF2B5EF4-FFF2-40B4-BE49-F238E27FC236}">
                <a16:creationId xmlns="" xmlns:a16="http://schemas.microsoft.com/office/drawing/2014/main" id="{37451119-2A29-5EDD-79A9-E5A2C159B27F}"/>
              </a:ext>
            </a:extLst>
          </p:cNvPr>
          <p:cNvSpPr/>
          <p:nvPr userDrawn="1"/>
        </p:nvSpPr>
        <p:spPr>
          <a:xfrm>
            <a:off x="0" y="0"/>
            <a:ext cx="12192000" cy="57781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accent4">
                    <a:lumMod val="20000"/>
                    <a:lumOff val="80000"/>
                  </a:schemeClr>
                </a:solidFill>
              </a:rPr>
              <a:t>ACCM506 – FINANCIAL REPORTING, STATEMENTS AND ANALYSIS – I  </a:t>
            </a:r>
          </a:p>
        </p:txBody>
      </p:sp>
      <p:pic>
        <p:nvPicPr>
          <p:cNvPr id="1030" name="Picture 6" descr="photo">
            <a:extLst>
              <a:ext uri="{FF2B5EF4-FFF2-40B4-BE49-F238E27FC236}">
                <a16:creationId xmlns="" xmlns:a16="http://schemas.microsoft.com/office/drawing/2014/main" id="{2F05F277-37AE-EF78-529A-ABE49E203404}"/>
              </a:ext>
            </a:extLst>
          </p:cNvPr>
          <p:cNvPicPr>
            <a:picLocks noChangeAspect="1" noChangeArrowheads="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9630137" y="0"/>
            <a:ext cx="2561863" cy="5778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00204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www.ril.com/getattachment/299caec5-2e8a-43b7-8f70-d633a150d07e/AnnualReport_2019-20.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609600" y="274638"/>
            <a:ext cx="10972800" cy="6430962"/>
          </a:xfrm>
        </p:spPr>
        <p:txBody>
          <a:bodyPr/>
          <a:lstStyle/>
          <a:p>
            <a:endParaRPr lang="en-US" dirty="0" smtClean="0"/>
          </a:p>
        </p:txBody>
      </p:sp>
      <p:pic>
        <p:nvPicPr>
          <p:cNvPr id="2051" name="Picture 2"/>
          <p:cNvPicPr>
            <a:picLocks noChangeAspect="1" noChangeArrowheads="1"/>
          </p:cNvPicPr>
          <p:nvPr/>
        </p:nvPicPr>
        <p:blipFill>
          <a:blip r:embed="rId2"/>
          <a:srcRect/>
          <a:stretch>
            <a:fillRect/>
          </a:stretch>
        </p:blipFill>
        <p:spPr bwMode="auto">
          <a:xfrm>
            <a:off x="2682240" y="2438400"/>
            <a:ext cx="65024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9"/>
          <p:cNvSpPr>
            <a:spLocks noGrp="1" noChangeArrowheads="1"/>
          </p:cNvSpPr>
          <p:nvPr>
            <p:ph type="title"/>
          </p:nvPr>
        </p:nvSpPr>
        <p:spPr/>
        <p:txBody>
          <a:bodyPr/>
          <a:lstStyle/>
          <a:p>
            <a:r>
              <a:rPr lang="en-IN" altLang="en-US" b="1" dirty="0" smtClean="0">
                <a:solidFill>
                  <a:srgbClr val="FF0000"/>
                </a:solidFill>
              </a:rPr>
              <a:t>What is a Cash Flow Statement?</a:t>
            </a:r>
          </a:p>
        </p:txBody>
      </p:sp>
      <p:pic>
        <p:nvPicPr>
          <p:cNvPr id="12291" name="Audio 1">
            <a:hlinkClick r:id="" action="ppaction://media"/>
          </p:cNvPr>
          <p:cNvPicPr>
            <a:picLocks noChangeAspect="1" noChangeArrowheads="1"/>
          </p:cNvPicPr>
          <p:nvPr/>
        </p:nvPicPr>
        <p:blipFill>
          <a:blip r:embed="rId3"/>
          <a:srcRect/>
          <a:stretch>
            <a:fillRect/>
          </a:stretch>
        </p:blipFill>
        <p:spPr bwMode="auto">
          <a:xfrm>
            <a:off x="11509587" y="6218238"/>
            <a:ext cx="519853" cy="487362"/>
          </a:xfrm>
          <a:prstGeom prst="rect">
            <a:avLst/>
          </a:prstGeom>
          <a:noFill/>
          <a:ln w="9525">
            <a:noFill/>
            <a:miter lim="800000"/>
            <a:headEnd/>
            <a:tailEnd/>
          </a:ln>
        </p:spPr>
      </p:pic>
      <p:pic>
        <p:nvPicPr>
          <p:cNvPr id="12292" name="Picture 12"/>
          <p:cNvPicPr>
            <a:picLocks noChangeAspect="1" noChangeArrowheads="1"/>
          </p:cNvPicPr>
          <p:nvPr/>
        </p:nvPicPr>
        <p:blipFill>
          <a:blip r:embed="rId4"/>
          <a:srcRect l="13332" t="21555" r="10667" b="13258"/>
          <a:stretch>
            <a:fillRect/>
          </a:stretch>
        </p:blipFill>
        <p:spPr bwMode="auto">
          <a:xfrm>
            <a:off x="1625600" y="1600200"/>
            <a:ext cx="9265920" cy="4191000"/>
          </a:xfrm>
          <a:prstGeom prst="rect">
            <a:avLst/>
          </a:prstGeom>
          <a:noFill/>
          <a:ln w="9525">
            <a:noFill/>
            <a:miter lim="800000"/>
            <a:headEnd/>
            <a:tailEnd/>
          </a:ln>
        </p:spPr>
      </p:pic>
    </p:spTree>
  </p:cSld>
  <p:clrMapOvr>
    <a:masterClrMapping/>
  </p:clrMapOvr>
  <p:transition advTm="127"/>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a:xfrm>
            <a:off x="1463040" y="914400"/>
            <a:ext cx="8778240" cy="1143000"/>
          </a:xfrm>
        </p:spPr>
        <p:txBody>
          <a:bodyPr/>
          <a:lstStyle/>
          <a:p>
            <a:r>
              <a:rPr lang="en-IN" altLang="en-US" sz="3600" b="1" dirty="0" smtClean="0">
                <a:solidFill>
                  <a:srgbClr val="FF0000"/>
                </a:solidFill>
              </a:rPr>
              <a:t>IND-AS 7:Important Definitions </a:t>
            </a:r>
          </a:p>
        </p:txBody>
      </p:sp>
      <p:pic>
        <p:nvPicPr>
          <p:cNvPr id="13315" name="Picture 8"/>
          <p:cNvPicPr>
            <a:picLocks noGrp="1" noChangeAspect="1" noChangeArrowheads="1"/>
          </p:cNvPicPr>
          <p:nvPr>
            <p:ph idx="1"/>
          </p:nvPr>
        </p:nvPicPr>
        <p:blipFill>
          <a:blip r:embed="rId2"/>
          <a:srcRect/>
          <a:stretch>
            <a:fillRect/>
          </a:stretch>
        </p:blipFill>
        <p:spPr>
          <a:xfrm>
            <a:off x="1056640" y="1752600"/>
            <a:ext cx="9916160" cy="3513138"/>
          </a:xfrm>
        </p:spPr>
      </p:pic>
      <p:pic>
        <p:nvPicPr>
          <p:cNvPr id="13316" name="Picture 3"/>
          <p:cNvPicPr>
            <a:picLocks noChangeAspect="1" noChangeArrowheads="1"/>
          </p:cNvPicPr>
          <p:nvPr/>
        </p:nvPicPr>
        <p:blipFill>
          <a:blip r:embed="rId3"/>
          <a:srcRect/>
          <a:stretch>
            <a:fillRect/>
          </a:stretch>
        </p:blipFill>
        <p:spPr bwMode="auto">
          <a:xfrm>
            <a:off x="1219200" y="5210176"/>
            <a:ext cx="9184640"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a:xfrm>
            <a:off x="812800" y="274638"/>
            <a:ext cx="10972800" cy="1143000"/>
          </a:xfrm>
        </p:spPr>
        <p:txBody>
          <a:bodyPr/>
          <a:lstStyle/>
          <a:p>
            <a:endParaRPr lang="en-IN" altLang="en-US" dirty="0" smtClean="0"/>
          </a:p>
        </p:txBody>
      </p:sp>
      <p:sp>
        <p:nvSpPr>
          <p:cNvPr id="14339" name="Content Placeholder 3"/>
          <p:cNvSpPr>
            <a:spLocks noGrp="1" noChangeArrowheads="1"/>
          </p:cNvSpPr>
          <p:nvPr>
            <p:ph sz="half" idx="2"/>
          </p:nvPr>
        </p:nvSpPr>
        <p:spPr>
          <a:xfrm>
            <a:off x="6197600" y="1600201"/>
            <a:ext cx="5384800" cy="4525963"/>
          </a:xfrm>
        </p:spPr>
        <p:txBody>
          <a:bodyPr/>
          <a:lstStyle/>
          <a:p>
            <a:endParaRPr lang="en-IN" altLang="en-US" dirty="0" smtClean="0"/>
          </a:p>
        </p:txBody>
      </p:sp>
      <p:pic>
        <p:nvPicPr>
          <p:cNvPr id="14340" name="Picture 7"/>
          <p:cNvPicPr>
            <a:picLocks noChangeAspect="1" noChangeArrowheads="1"/>
          </p:cNvPicPr>
          <p:nvPr/>
        </p:nvPicPr>
        <p:blipFill>
          <a:blip r:embed="rId2"/>
          <a:srcRect/>
          <a:stretch>
            <a:fillRect/>
          </a:stretch>
        </p:blipFill>
        <p:spPr bwMode="auto">
          <a:xfrm>
            <a:off x="406400" y="457200"/>
            <a:ext cx="11541760" cy="5614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2"/>
          <a:srcRect l="12000" t="15630" r="25334" b="4964"/>
          <a:stretch>
            <a:fillRect/>
          </a:stretch>
        </p:blipFill>
        <p:spPr bwMode="auto">
          <a:xfrm>
            <a:off x="487680" y="838200"/>
            <a:ext cx="109728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487680" y="1820864"/>
            <a:ext cx="10810240" cy="3216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609600" y="274638"/>
            <a:ext cx="10972800" cy="457200"/>
          </a:xfrm>
        </p:spPr>
        <p:txBody>
          <a:bodyPr>
            <a:normAutofit fontScale="90000"/>
          </a:bodyPr>
          <a:lstStyle/>
          <a:p>
            <a:r>
              <a:rPr lang="en-IN" altLang="en-US" dirty="0" smtClean="0"/>
              <a:t/>
            </a:r>
            <a:br>
              <a:rPr lang="en-IN" altLang="en-US" dirty="0" smtClean="0"/>
            </a:br>
            <a:r>
              <a:rPr lang="en-IN" altLang="en-US" dirty="0" smtClean="0"/>
              <a:t/>
            </a:r>
            <a:br>
              <a:rPr lang="en-IN" altLang="en-US" dirty="0" smtClean="0"/>
            </a:br>
            <a:r>
              <a:rPr lang="en-IN" altLang="en-US" dirty="0" smtClean="0"/>
              <a:t>                                MCQ</a:t>
            </a:r>
          </a:p>
        </p:txBody>
      </p:sp>
      <p:sp>
        <p:nvSpPr>
          <p:cNvPr id="3" name="Content Placeholder 2"/>
          <p:cNvSpPr>
            <a:spLocks noGrp="1"/>
          </p:cNvSpPr>
          <p:nvPr>
            <p:ph idx="1"/>
          </p:nvPr>
        </p:nvSpPr>
        <p:spPr>
          <a:xfrm>
            <a:off x="609600" y="2023672"/>
            <a:ext cx="10972800" cy="4102492"/>
          </a:xfrm>
        </p:spPr>
        <p:txBody>
          <a:bodyPr>
            <a:normAutofit lnSpcReduction="10000"/>
          </a:bodyPr>
          <a:lstStyle/>
          <a:p>
            <a:pPr marL="0" indent="0">
              <a:buFontTx/>
              <a:buNone/>
              <a:defRPr/>
            </a:pPr>
            <a:r>
              <a:rPr lang="en-IN" sz="3600" dirty="0"/>
              <a:t>Q. </a:t>
            </a:r>
            <a:r>
              <a:rPr lang="en-IN" sz="3600" dirty="0" smtClean="0"/>
              <a:t>Choose </a:t>
            </a:r>
            <a:r>
              <a:rPr lang="en-US" sz="3600" dirty="0"/>
              <a:t>the investing activity from Cash </a:t>
            </a:r>
            <a:r>
              <a:rPr lang="en-US" sz="3600" dirty="0" smtClean="0"/>
              <a:t>flows?</a:t>
            </a:r>
            <a:endParaRPr lang="en-US" sz="3600" dirty="0"/>
          </a:p>
          <a:p>
            <a:pPr marL="0" indent="0">
              <a:buFontTx/>
              <a:buNone/>
              <a:defRPr/>
            </a:pPr>
            <a:endParaRPr lang="en-US" sz="3600" dirty="0"/>
          </a:p>
          <a:p>
            <a:pPr>
              <a:defRPr/>
            </a:pPr>
            <a:r>
              <a:rPr lang="en-US" sz="3600" dirty="0"/>
              <a:t>A) Issue of Debenture</a:t>
            </a:r>
          </a:p>
          <a:p>
            <a:pPr>
              <a:defRPr/>
            </a:pPr>
            <a:r>
              <a:rPr lang="en-US" sz="3600" dirty="0"/>
              <a:t>B) Repayment of Long-term Loan</a:t>
            </a:r>
          </a:p>
          <a:p>
            <a:pPr>
              <a:defRPr/>
            </a:pPr>
            <a:r>
              <a:rPr lang="en-US" sz="3600" dirty="0"/>
              <a:t>C) Purchase of Raw Materials for Cash</a:t>
            </a:r>
          </a:p>
          <a:p>
            <a:pPr>
              <a:defRPr/>
            </a:pPr>
            <a:r>
              <a:rPr lang="en-US" sz="3600" dirty="0"/>
              <a:t>D) Sale of Investment by Non-Financial Enterprise</a:t>
            </a:r>
          </a:p>
          <a:p>
            <a:pPr marL="0" indent="0">
              <a:buFontTx/>
              <a:buNone/>
              <a:defRPr/>
            </a:pPr>
            <a:r>
              <a:rPr lang="en-IN" sz="3600"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noChangeArrowheads="1"/>
          </p:cNvSpPr>
          <p:nvPr>
            <p:ph type="title"/>
          </p:nvPr>
        </p:nvSpPr>
        <p:spPr>
          <a:xfrm>
            <a:off x="650240" y="457200"/>
            <a:ext cx="10972800" cy="1143000"/>
          </a:xfrm>
        </p:spPr>
        <p:txBody>
          <a:bodyPr/>
          <a:lstStyle/>
          <a:p>
            <a:r>
              <a:rPr lang="en-IN" altLang="en-US" dirty="0" smtClean="0"/>
              <a:t>Question</a:t>
            </a:r>
          </a:p>
        </p:txBody>
      </p:sp>
      <p:pic>
        <p:nvPicPr>
          <p:cNvPr id="18435" name="Picture 2"/>
          <p:cNvPicPr>
            <a:picLocks noChangeAspect="1" noChangeArrowheads="1"/>
          </p:cNvPicPr>
          <p:nvPr/>
        </p:nvPicPr>
        <p:blipFill>
          <a:blip r:embed="rId2"/>
          <a:srcRect/>
          <a:stretch>
            <a:fillRect/>
          </a:stretch>
        </p:blipFill>
        <p:spPr bwMode="auto">
          <a:xfrm>
            <a:off x="894081" y="1609726"/>
            <a:ext cx="10170160"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noChangeArrowheads="1"/>
          </p:cNvSpPr>
          <p:nvPr>
            <p:ph type="title"/>
          </p:nvPr>
        </p:nvSpPr>
        <p:spPr/>
        <p:txBody>
          <a:bodyPr/>
          <a:lstStyle/>
          <a:p>
            <a:r>
              <a:rPr lang="en-IN" altLang="en-US" b="1" dirty="0" smtClean="0"/>
              <a:t>ANSWER</a:t>
            </a:r>
          </a:p>
        </p:txBody>
      </p:sp>
      <p:sp>
        <p:nvSpPr>
          <p:cNvPr id="19459" name="Content Placeholder 1"/>
          <p:cNvSpPr>
            <a:spLocks noGrp="1" noChangeArrowheads="1"/>
          </p:cNvSpPr>
          <p:nvPr>
            <p:ph idx="1"/>
          </p:nvPr>
        </p:nvSpPr>
        <p:spPr/>
        <p:txBody>
          <a:bodyPr/>
          <a:lstStyle/>
          <a:p>
            <a:endParaRPr lang="en-IN" altLang="en-US" dirty="0" smtClean="0"/>
          </a:p>
        </p:txBody>
      </p:sp>
      <p:pic>
        <p:nvPicPr>
          <p:cNvPr id="19460" name="Picture 3"/>
          <p:cNvPicPr>
            <a:picLocks noChangeAspect="1" noChangeArrowheads="1"/>
          </p:cNvPicPr>
          <p:nvPr/>
        </p:nvPicPr>
        <p:blipFill>
          <a:blip r:embed="rId2"/>
          <a:srcRect/>
          <a:stretch>
            <a:fillRect/>
          </a:stretch>
        </p:blipFill>
        <p:spPr bwMode="auto">
          <a:xfrm>
            <a:off x="975360" y="1600201"/>
            <a:ext cx="10485120" cy="441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p:cNvSpPr>
          <p:nvPr>
            <p:ph type="title"/>
          </p:nvPr>
        </p:nvSpPr>
        <p:spPr/>
        <p:txBody>
          <a:bodyPr/>
          <a:lstStyle/>
          <a:p>
            <a:r>
              <a:rPr lang="en-IN" altLang="en-US" sz="4000" dirty="0" smtClean="0">
                <a:latin typeface="Segoe Print" pitchFamily="2" charset="0"/>
              </a:rPr>
              <a:t>Drafting of Cash Flow Statement</a:t>
            </a:r>
          </a:p>
        </p:txBody>
      </p:sp>
      <p:sp>
        <p:nvSpPr>
          <p:cNvPr id="3" name="Content Placeholder 2"/>
          <p:cNvSpPr>
            <a:spLocks noGrp="1"/>
          </p:cNvSpPr>
          <p:nvPr>
            <p:ph idx="1"/>
          </p:nvPr>
        </p:nvSpPr>
        <p:spPr/>
        <p:txBody>
          <a:bodyPr>
            <a:normAutofit/>
          </a:bodyPr>
          <a:lstStyle/>
          <a:p>
            <a:pPr marL="0" indent="0">
              <a:buFontTx/>
              <a:buNone/>
              <a:defRPr/>
            </a:pPr>
            <a:r>
              <a:rPr lang="en-IN" b="1" dirty="0">
                <a:solidFill>
                  <a:srgbClr val="FF0000"/>
                </a:solidFill>
                <a:latin typeface="Segoe Print" panose="02000600000000000000" pitchFamily="2" charset="0"/>
              </a:rPr>
              <a:t>Step I</a:t>
            </a:r>
          </a:p>
          <a:p>
            <a:pPr marL="0" indent="0">
              <a:buFontTx/>
              <a:buNone/>
              <a:defRPr/>
            </a:pPr>
            <a:r>
              <a:rPr lang="en-IN" b="1" dirty="0">
                <a:solidFill>
                  <a:srgbClr val="3F3F3F"/>
                </a:solidFill>
                <a:latin typeface="Segoe Print" panose="02000600000000000000" pitchFamily="2" charset="0"/>
              </a:rPr>
              <a:t>Put Each Change in B/S to the Statement of Cash Flows</a:t>
            </a:r>
          </a:p>
          <a:p>
            <a:pPr marL="0" indent="0">
              <a:buFontTx/>
              <a:buNone/>
              <a:defRPr/>
            </a:pPr>
            <a:r>
              <a:rPr lang="en-IN" b="1" dirty="0">
                <a:solidFill>
                  <a:srgbClr val="FF0000"/>
                </a:solidFill>
                <a:latin typeface="Raleway"/>
              </a:rPr>
              <a:t>Step 2:</a:t>
            </a:r>
            <a:br>
              <a:rPr lang="en-IN" b="1" dirty="0">
                <a:solidFill>
                  <a:srgbClr val="FF0000"/>
                </a:solidFill>
                <a:latin typeface="Raleway"/>
              </a:rPr>
            </a:br>
            <a:r>
              <a:rPr lang="en-IN" b="1" dirty="0">
                <a:solidFill>
                  <a:srgbClr val="3F3F3F"/>
                </a:solidFill>
                <a:latin typeface="Raleway"/>
              </a:rPr>
              <a:t> </a:t>
            </a:r>
            <a:r>
              <a:rPr lang="en-IN" b="1" dirty="0">
                <a:solidFill>
                  <a:srgbClr val="3F3F3F"/>
                </a:solidFill>
                <a:latin typeface="Segoe Print" panose="02000600000000000000" pitchFamily="2" charset="0"/>
              </a:rPr>
              <a:t>Make Adjustments for Non-cash &amp; Non operating Items from Income </a:t>
            </a:r>
            <a:r>
              <a:rPr lang="en-IN" b="1" dirty="0" smtClean="0">
                <a:solidFill>
                  <a:srgbClr val="3F3F3F"/>
                </a:solidFill>
                <a:latin typeface="Segoe Print" panose="02000600000000000000" pitchFamily="2" charset="0"/>
              </a:rPr>
              <a:t>Statement</a:t>
            </a:r>
          </a:p>
          <a:p>
            <a:pPr marL="0" indent="0">
              <a:buNone/>
              <a:defRPr/>
            </a:pPr>
            <a:r>
              <a:rPr lang="en-IN" b="1" dirty="0" smtClean="0">
                <a:solidFill>
                  <a:srgbClr val="FF0000"/>
                </a:solidFill>
                <a:latin typeface="Raleway"/>
              </a:rPr>
              <a:t>Step 3:</a:t>
            </a:r>
            <a:br>
              <a:rPr lang="en-IN" b="1" dirty="0" smtClean="0">
                <a:solidFill>
                  <a:srgbClr val="FF0000"/>
                </a:solidFill>
                <a:latin typeface="Raleway"/>
              </a:rPr>
            </a:br>
            <a:r>
              <a:rPr lang="en-IN" b="1" dirty="0" smtClean="0">
                <a:solidFill>
                  <a:srgbClr val="3F3F3F"/>
                </a:solidFill>
                <a:latin typeface="Segoe Print" pitchFamily="2" charset="0"/>
              </a:rPr>
              <a:t> Analysis and interpretation of cash-flow statement </a:t>
            </a:r>
            <a:r>
              <a:rPr lang="en-IN" b="1" dirty="0">
                <a:latin typeface="Segoe Print" pitchFamily="2" charset="0"/>
              </a:rPr>
              <a:t/>
            </a:r>
            <a:br>
              <a:rPr lang="en-IN" b="1" dirty="0">
                <a:latin typeface="Segoe Print" pitchFamily="2" charset="0"/>
              </a:rPr>
            </a:br>
            <a:r>
              <a:rPr lang="en-IN" dirty="0"/>
              <a:t/>
            </a:r>
            <a:br>
              <a:rPr lang="en-IN" dirty="0"/>
            </a:br>
            <a:endParaRPr lang="en-IN" b="1" dirty="0">
              <a:latin typeface="Segoe Print" panose="02000600000000000000" pitchFamily="2" charset="0"/>
            </a:endParaRPr>
          </a:p>
          <a:p>
            <a:pPr>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noChangeArrowheads="1"/>
          </p:cNvSpPr>
          <p:nvPr>
            <p:ph type="title"/>
          </p:nvPr>
        </p:nvSpPr>
        <p:spPr/>
        <p:txBody>
          <a:bodyPr/>
          <a:lstStyle/>
          <a:p>
            <a:r>
              <a:rPr lang="en-US" altLang="en-US" sz="2800" dirty="0" smtClean="0"/>
              <a:t>(A)Cash flows from </a:t>
            </a:r>
            <a:r>
              <a:rPr lang="en-US" altLang="en-US" sz="2800" dirty="0" smtClean="0"/>
              <a:t>operations (Indirect Method)</a:t>
            </a:r>
            <a:endParaRPr lang="en-IN" altLang="en-US" sz="2800" dirty="0" smtClean="0"/>
          </a:p>
        </p:txBody>
      </p:sp>
      <p:sp>
        <p:nvSpPr>
          <p:cNvPr id="22531" name="Content Placeholder 7"/>
          <p:cNvSpPr>
            <a:spLocks noGrp="1" noChangeArrowheads="1"/>
          </p:cNvSpPr>
          <p:nvPr>
            <p:ph idx="1"/>
          </p:nvPr>
        </p:nvSpPr>
        <p:spPr/>
        <p:txBody>
          <a:bodyPr/>
          <a:lstStyle/>
          <a:p>
            <a:endParaRPr lang="en-IN" altLang="en-US" dirty="0" smtClean="0"/>
          </a:p>
        </p:txBody>
      </p:sp>
      <p:pic>
        <p:nvPicPr>
          <p:cNvPr id="22532" name="Picture 2"/>
          <p:cNvPicPr>
            <a:picLocks noChangeAspect="1" noChangeArrowheads="1"/>
          </p:cNvPicPr>
          <p:nvPr/>
        </p:nvPicPr>
        <p:blipFill>
          <a:blip r:embed="rId2"/>
          <a:srcRect/>
          <a:stretch>
            <a:fillRect/>
          </a:stretch>
        </p:blipFill>
        <p:spPr bwMode="auto">
          <a:xfrm>
            <a:off x="580814" y="1314451"/>
            <a:ext cx="11328400" cy="509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Clr>
                <a:srgbClr val="FF0000"/>
              </a:buClr>
              <a:buFont typeface="Wingdings" pitchFamily="2" charset="2"/>
              <a:buChar char="q"/>
              <a:defRPr/>
            </a:pPr>
            <a:r>
              <a:rPr lang="en-US" b="1" dirty="0">
                <a:solidFill>
                  <a:schemeClr val="tx2">
                    <a:lumMod val="85000"/>
                    <a:lumOff val="15000"/>
                  </a:schemeClr>
                </a:solidFill>
                <a:latin typeface="Segoe Print" panose="02000600000000000000" pitchFamily="2" charset="0"/>
              </a:rPr>
              <a:t>To Comprehend </a:t>
            </a:r>
            <a:r>
              <a:rPr lang="en-US" b="1" dirty="0">
                <a:solidFill>
                  <a:schemeClr val="tx2">
                    <a:lumMod val="85000"/>
                    <a:lumOff val="15000"/>
                  </a:schemeClr>
                </a:solidFill>
                <a:highlight>
                  <a:srgbClr val="FFFF00"/>
                </a:highlight>
                <a:latin typeface="Segoe Print" panose="02000600000000000000" pitchFamily="2" charset="0"/>
              </a:rPr>
              <a:t>Meaning and Significance </a:t>
            </a:r>
            <a:r>
              <a:rPr lang="en-US" b="1" dirty="0">
                <a:solidFill>
                  <a:schemeClr val="tx2">
                    <a:lumMod val="85000"/>
                    <a:lumOff val="15000"/>
                  </a:schemeClr>
                </a:solidFill>
                <a:latin typeface="Segoe Print" panose="02000600000000000000" pitchFamily="2" charset="0"/>
              </a:rPr>
              <a:t>of cash flow Statement. </a:t>
            </a:r>
          </a:p>
          <a:p>
            <a:pPr algn="just">
              <a:buClr>
                <a:srgbClr val="FF0000"/>
              </a:buClr>
              <a:buFont typeface="Wingdings" pitchFamily="2" charset="2"/>
              <a:buChar char="q"/>
              <a:defRPr/>
            </a:pPr>
            <a:r>
              <a:rPr lang="en-IN" b="1" dirty="0">
                <a:solidFill>
                  <a:schemeClr val="tx2">
                    <a:lumMod val="85000"/>
                    <a:lumOff val="15000"/>
                  </a:schemeClr>
                </a:solidFill>
                <a:latin typeface="Segoe Print" panose="02000600000000000000" pitchFamily="2" charset="0"/>
              </a:rPr>
              <a:t>To Examine, how the statement of cash flows is </a:t>
            </a:r>
            <a:r>
              <a:rPr lang="en-IN" b="1" dirty="0">
                <a:solidFill>
                  <a:schemeClr val="tx2">
                    <a:lumMod val="85000"/>
                    <a:lumOff val="15000"/>
                  </a:schemeClr>
                </a:solidFill>
                <a:highlight>
                  <a:srgbClr val="FFFF00"/>
                </a:highlight>
                <a:latin typeface="Segoe Print" panose="02000600000000000000" pitchFamily="2" charset="0"/>
              </a:rPr>
              <a:t>constructed</a:t>
            </a:r>
            <a:r>
              <a:rPr lang="en-IN" b="1" dirty="0">
                <a:solidFill>
                  <a:schemeClr val="tx2">
                    <a:lumMod val="85000"/>
                    <a:lumOff val="15000"/>
                  </a:schemeClr>
                </a:solidFill>
                <a:latin typeface="Segoe Print" panose="02000600000000000000" pitchFamily="2" charset="0"/>
              </a:rPr>
              <a:t> </a:t>
            </a:r>
            <a:r>
              <a:rPr lang="en-US" b="1" dirty="0">
                <a:solidFill>
                  <a:schemeClr val="tx2">
                    <a:lumMod val="85000"/>
                    <a:lumOff val="15000"/>
                  </a:schemeClr>
                </a:solidFill>
                <a:latin typeface="Segoe Print" panose="02000600000000000000" pitchFamily="2" charset="0"/>
              </a:rPr>
              <a:t>as per IND-AS 7.</a:t>
            </a:r>
          </a:p>
          <a:p>
            <a:pPr algn="just">
              <a:buClr>
                <a:srgbClr val="FF0000"/>
              </a:buClr>
              <a:buFont typeface="Wingdings" pitchFamily="2" charset="2"/>
              <a:buChar char="q"/>
              <a:defRPr/>
            </a:pPr>
            <a:r>
              <a:rPr lang="en-US" b="1" dirty="0">
                <a:solidFill>
                  <a:schemeClr val="tx2">
                    <a:lumMod val="85000"/>
                    <a:lumOff val="15000"/>
                  </a:schemeClr>
                </a:solidFill>
                <a:latin typeface="Segoe Print" panose="02000600000000000000" pitchFamily="2" charset="0"/>
              </a:rPr>
              <a:t>To </a:t>
            </a:r>
            <a:r>
              <a:rPr lang="en-IN" b="1" dirty="0">
                <a:solidFill>
                  <a:schemeClr val="tx2">
                    <a:lumMod val="85000"/>
                    <a:lumOff val="15000"/>
                  </a:schemeClr>
                </a:solidFill>
                <a:latin typeface="Segoe Print" panose="02000600000000000000" pitchFamily="2" charset="0"/>
              </a:rPr>
              <a:t>Learn, </a:t>
            </a:r>
            <a:r>
              <a:rPr lang="en-IN" b="1" dirty="0">
                <a:solidFill>
                  <a:schemeClr val="tx2">
                    <a:lumMod val="85000"/>
                    <a:lumOff val="15000"/>
                  </a:schemeClr>
                </a:solidFill>
                <a:highlight>
                  <a:srgbClr val="FFFF00"/>
                </a:highlight>
                <a:latin typeface="Segoe Print" panose="02000600000000000000" pitchFamily="2" charset="0"/>
              </a:rPr>
              <a:t>how to read a cash flow statement </a:t>
            </a:r>
            <a:r>
              <a:rPr lang="en-IN" b="1" dirty="0">
                <a:solidFill>
                  <a:schemeClr val="tx2">
                    <a:lumMod val="85000"/>
                    <a:lumOff val="15000"/>
                  </a:schemeClr>
                </a:solidFill>
                <a:latin typeface="Segoe Print" panose="02000600000000000000" pitchFamily="2" charset="0"/>
              </a:rPr>
              <a:t>and understand how a company makes and spends cash.</a:t>
            </a:r>
            <a:endParaRPr lang="en-US" b="1" dirty="0">
              <a:solidFill>
                <a:schemeClr val="tx2">
                  <a:lumMod val="85000"/>
                  <a:lumOff val="15000"/>
                </a:schemeClr>
              </a:solidFill>
              <a:latin typeface="Segoe Print" panose="02000600000000000000" pitchFamily="2" charset="0"/>
            </a:endParaRPr>
          </a:p>
          <a:p>
            <a:pPr>
              <a:buFontTx/>
              <a:buNone/>
              <a:defRPr/>
            </a:pPr>
            <a:endParaRPr lang="en-IN" b="1" dirty="0"/>
          </a:p>
        </p:txBody>
      </p:sp>
      <p:sp>
        <p:nvSpPr>
          <p:cNvPr id="4099" name="Title 1"/>
          <p:cNvSpPr>
            <a:spLocks noGrp="1" noChangeArrowheads="1"/>
          </p:cNvSpPr>
          <p:nvPr>
            <p:ph type="title"/>
          </p:nvPr>
        </p:nvSpPr>
        <p:spPr/>
        <p:txBody>
          <a:bodyPr/>
          <a:lstStyle/>
          <a:p>
            <a:r>
              <a:rPr lang="en-US" altLang="en-US" b="1" dirty="0" smtClean="0">
                <a:solidFill>
                  <a:srgbClr val="FF0000"/>
                </a:solidFill>
              </a:rPr>
              <a:t>Learning Outcomes</a:t>
            </a:r>
            <a:endParaRPr lang="en-IN" altLang="en-US" dirty="0" smtClean="0"/>
          </a:p>
        </p:txBody>
      </p:sp>
      <p:pic>
        <p:nvPicPr>
          <p:cNvPr id="4100" name="Audio 4">
            <a:hlinkClick r:id="" action="ppaction://media"/>
          </p:cNvPr>
          <p:cNvPicPr>
            <a:picLocks noChangeAspect="1" noChangeArrowheads="1"/>
          </p:cNvPicPr>
          <p:nvPr/>
        </p:nvPicPr>
        <p:blipFill>
          <a:blip r:embed="rId4"/>
          <a:srcRect/>
          <a:stretch>
            <a:fillRect/>
          </a:stretch>
        </p:blipFill>
        <p:spPr bwMode="auto">
          <a:xfrm>
            <a:off x="11509587" y="6218238"/>
            <a:ext cx="519853" cy="487362"/>
          </a:xfrm>
          <a:prstGeom prst="rect">
            <a:avLst/>
          </a:prstGeom>
          <a:noFill/>
          <a:ln w="9525">
            <a:noFill/>
            <a:miter lim="800000"/>
            <a:headEnd/>
            <a:tailEnd/>
          </a:ln>
        </p:spPr>
      </p:pic>
    </p:spTree>
    <p:custDataLst>
      <p:tags r:id="rId1"/>
    </p:custDataLst>
  </p:cSld>
  <p:clrMapOvr>
    <a:masterClrMapping/>
  </p:clrMapOvr>
  <p:transition advTm="773">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1219200" y="762000"/>
            <a:ext cx="910336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title"/>
          </p:nvPr>
        </p:nvSpPr>
        <p:spPr/>
        <p:txBody>
          <a:bodyPr/>
          <a:lstStyle/>
          <a:p>
            <a:r>
              <a:rPr lang="en-US" altLang="en-US" dirty="0" smtClean="0"/>
              <a:t>B and C part</a:t>
            </a:r>
            <a:endParaRPr lang="en-IN" altLang="en-US" dirty="0" smtClean="0"/>
          </a:p>
        </p:txBody>
      </p:sp>
      <p:sp>
        <p:nvSpPr>
          <p:cNvPr id="28675" name="Content Placeholder 2"/>
          <p:cNvSpPr>
            <a:spLocks noGrp="1" noChangeArrowheads="1"/>
          </p:cNvSpPr>
          <p:nvPr>
            <p:ph idx="1"/>
          </p:nvPr>
        </p:nvSpPr>
        <p:spPr/>
        <p:txBody>
          <a:bodyPr/>
          <a:lstStyle/>
          <a:p>
            <a:endParaRPr lang="en-IN" altLang="en-US" dirty="0" smtClean="0"/>
          </a:p>
        </p:txBody>
      </p:sp>
      <p:pic>
        <p:nvPicPr>
          <p:cNvPr id="28676" name="Picture 9"/>
          <p:cNvPicPr>
            <a:picLocks noChangeAspect="1" noChangeArrowheads="1"/>
          </p:cNvPicPr>
          <p:nvPr/>
        </p:nvPicPr>
        <p:blipFill>
          <a:blip r:embed="rId2"/>
          <a:srcRect/>
          <a:stretch>
            <a:fillRect/>
          </a:stretch>
        </p:blipFill>
        <p:spPr bwMode="auto">
          <a:xfrm>
            <a:off x="487680" y="1371600"/>
            <a:ext cx="1121664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p:cNvPicPr>
            <a:picLocks noChangeAspect="1" noChangeArrowheads="1"/>
          </p:cNvPicPr>
          <p:nvPr/>
        </p:nvPicPr>
        <p:blipFill>
          <a:blip r:embed="rId2"/>
          <a:srcRect l="20667" t="13258" r="12666" b="17999"/>
          <a:stretch>
            <a:fillRect/>
          </a:stretch>
        </p:blipFill>
        <p:spPr bwMode="auto">
          <a:xfrm>
            <a:off x="975360" y="1066800"/>
            <a:ext cx="1040384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299803" y="1019331"/>
            <a:ext cx="11647358" cy="1124262"/>
          </a:xfrm>
        </p:spPr>
        <p:txBody>
          <a:bodyPr>
            <a:normAutofit fontScale="90000"/>
          </a:bodyPr>
          <a:lstStyle/>
          <a:p>
            <a:r>
              <a:rPr lang="en-IN" altLang="en-US" b="1" dirty="0" smtClean="0">
                <a:latin typeface="Segoe Print" pitchFamily="2" charset="0"/>
              </a:rPr>
              <a:t>       How </a:t>
            </a:r>
            <a:r>
              <a:rPr lang="en-IN" altLang="en-US" b="1" dirty="0" smtClean="0">
                <a:latin typeface="Segoe Print" pitchFamily="2" charset="0"/>
              </a:rPr>
              <a:t>to read Cash Flow Statement</a:t>
            </a:r>
            <a:r>
              <a:rPr lang="en-IN" altLang="en-US" b="1" dirty="0" smtClean="0">
                <a:latin typeface="Segoe Print" pitchFamily="2" charset="0"/>
              </a:rPr>
              <a:t>?</a:t>
            </a:r>
            <a:br>
              <a:rPr lang="en-IN" altLang="en-US" b="1" dirty="0" smtClean="0">
                <a:latin typeface="Segoe Print" pitchFamily="2" charset="0"/>
              </a:rPr>
            </a:br>
            <a:r>
              <a:rPr lang="en-IN" altLang="en-US" b="1" dirty="0" smtClean="0">
                <a:solidFill>
                  <a:srgbClr val="FF0000"/>
                </a:solidFill>
                <a:latin typeface="Segoe Print" pitchFamily="2" charset="0"/>
              </a:rPr>
              <a:t>Case Analysis of </a:t>
            </a:r>
            <a:r>
              <a:rPr lang="en-IN" altLang="en-US" b="1" dirty="0" err="1" smtClean="0">
                <a:solidFill>
                  <a:srgbClr val="FF0000"/>
                </a:solidFill>
                <a:latin typeface="Segoe Print" pitchFamily="2" charset="0"/>
              </a:rPr>
              <a:t>IronMount</a:t>
            </a:r>
            <a:r>
              <a:rPr lang="en-IN" altLang="en-US" b="1" dirty="0" smtClean="0">
                <a:solidFill>
                  <a:srgbClr val="FF0000"/>
                </a:solidFill>
                <a:latin typeface="Segoe Print" pitchFamily="2" charset="0"/>
              </a:rPr>
              <a:t> &amp; Bronze Metal</a:t>
            </a:r>
            <a:r>
              <a:rPr lang="en-IN" altLang="en-US" b="1" dirty="0" smtClean="0">
                <a:solidFill>
                  <a:srgbClr val="FF0000"/>
                </a:solidFill>
                <a:latin typeface="Segoe Print" pitchFamily="2" charset="0"/>
              </a:rPr>
              <a:t/>
            </a:r>
            <a:br>
              <a:rPr lang="en-IN" altLang="en-US" b="1" dirty="0" smtClean="0">
                <a:solidFill>
                  <a:srgbClr val="FF0000"/>
                </a:solidFill>
                <a:latin typeface="Segoe Print" pitchFamily="2" charset="0"/>
              </a:rPr>
            </a:br>
            <a:endParaRPr lang="en-IN" altLang="en-US" dirty="0" smtClean="0">
              <a:solidFill>
                <a:srgbClr val="FF0000"/>
              </a:solidFill>
            </a:endParaRPr>
          </a:p>
        </p:txBody>
      </p:sp>
      <p:sp>
        <p:nvSpPr>
          <p:cNvPr id="3" name="Content Placeholder 2"/>
          <p:cNvSpPr>
            <a:spLocks noGrp="1" noChangeArrowheads="1"/>
          </p:cNvSpPr>
          <p:nvPr>
            <p:ph idx="1"/>
          </p:nvPr>
        </p:nvSpPr>
        <p:spPr>
          <a:xfrm>
            <a:off x="838200" y="2143593"/>
            <a:ext cx="10515600" cy="4033370"/>
          </a:xfrm>
        </p:spPr>
        <p:txBody>
          <a:bodyPr/>
          <a:lstStyle/>
          <a:p>
            <a:pPr>
              <a:buNone/>
            </a:pPr>
            <a:r>
              <a:rPr lang="en-IN" altLang="en-US" b="1" dirty="0" smtClean="0"/>
              <a:t>Which </a:t>
            </a:r>
            <a:r>
              <a:rPr lang="en-IN" altLang="en-US" b="1" dirty="0" smtClean="0"/>
              <a:t>company is displaying elements of cash flow stress</a:t>
            </a:r>
            <a:r>
              <a:rPr lang="en-IN" altLang="en-US" b="1" dirty="0" smtClean="0"/>
              <a:t>?</a:t>
            </a:r>
          </a:p>
          <a:p>
            <a:pPr>
              <a:buNone/>
            </a:pPr>
            <a:endParaRPr lang="en-IN" altLang="en-US" dirty="0" smtClean="0"/>
          </a:p>
          <a:p>
            <a:r>
              <a:rPr lang="en-IN" altLang="en-US" dirty="0" err="1" smtClean="0"/>
              <a:t>IronMount</a:t>
            </a:r>
            <a:r>
              <a:rPr lang="en-IN" altLang="en-US" dirty="0" smtClean="0"/>
              <a:t> Corp and </a:t>
            </a:r>
            <a:r>
              <a:rPr lang="en-IN" altLang="en-US" dirty="0" err="1" smtClean="0"/>
              <a:t>BronzeMetal</a:t>
            </a:r>
            <a:r>
              <a:rPr lang="en-IN" altLang="en-US" dirty="0" smtClean="0"/>
              <a:t> Corp had identical cash positions at the beginning and end of 2007. </a:t>
            </a:r>
          </a:p>
          <a:p>
            <a:r>
              <a:rPr lang="en-IN" altLang="en-US" dirty="0" smtClean="0"/>
              <a:t>Each company also reported a net income of $225,000 for 2007.</a:t>
            </a:r>
          </a:p>
          <a:p>
            <a:r>
              <a:rPr lang="en-IN" altLang="en-US" dirty="0" err="1" smtClean="0"/>
              <a:t>IronMount</a:t>
            </a:r>
            <a:r>
              <a:rPr lang="en-IN" altLang="en-US" dirty="0" smtClean="0"/>
              <a:t> and Bronze Metal, both companies have the same end of the year cash of $365,900.</a:t>
            </a:r>
          </a:p>
          <a:p>
            <a:r>
              <a:rPr lang="en-IN" altLang="en-US" dirty="0" smtClean="0"/>
              <a:t>Additionally, changes in cash during the year is the same at $315,900. </a:t>
            </a:r>
          </a:p>
          <a:p>
            <a:endParaRPr lang="en-IN" altLang="en-US" b="1" dirty="0" smtClean="0">
              <a:latin typeface="Segoe Print"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heel(1)">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heel(1)">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heel(1)">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endParaRPr lang="en-IN" altLang="en-US" smtClean="0"/>
          </a:p>
        </p:txBody>
      </p:sp>
      <p:pic>
        <p:nvPicPr>
          <p:cNvPr id="8195" name="Picture 2"/>
          <p:cNvPicPr>
            <a:picLocks noGrp="1" noChangeAspect="1" noChangeArrowheads="1"/>
          </p:cNvPicPr>
          <p:nvPr>
            <p:ph idx="1"/>
          </p:nvPr>
        </p:nvPicPr>
        <p:blipFill>
          <a:blip r:embed="rId2"/>
          <a:srcRect/>
          <a:stretch>
            <a:fillRect/>
          </a:stretch>
        </p:blipFill>
        <p:spPr>
          <a:xfrm>
            <a:off x="568960" y="762000"/>
            <a:ext cx="10810240" cy="609600"/>
          </a:xfrm>
        </p:spPr>
      </p:pic>
      <p:pic>
        <p:nvPicPr>
          <p:cNvPr id="8196" name="Picture 3"/>
          <p:cNvPicPr>
            <a:picLocks noChangeAspect="1" noChangeArrowheads="1"/>
          </p:cNvPicPr>
          <p:nvPr/>
        </p:nvPicPr>
        <p:blipFill>
          <a:blip r:embed="rId3"/>
          <a:srcRect/>
          <a:stretch>
            <a:fillRect/>
          </a:stretch>
        </p:blipFill>
        <p:spPr bwMode="auto">
          <a:xfrm>
            <a:off x="81280" y="0"/>
            <a:ext cx="12192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650240" y="1582739"/>
            <a:ext cx="10891520" cy="4154984"/>
          </a:xfrm>
          <a:prstGeom prst="rect">
            <a:avLst/>
          </a:prstGeom>
          <a:noFill/>
          <a:ln w="9525">
            <a:noFill/>
            <a:miter lim="800000"/>
            <a:headEnd/>
            <a:tailEnd/>
          </a:ln>
        </p:spPr>
        <p:txBody>
          <a:bodyPr>
            <a:spAutoFit/>
          </a:bodyPr>
          <a:lstStyle/>
          <a:p>
            <a:pPr algn="just" eaLnBrk="1" hangingPunct="1">
              <a:buClr>
                <a:srgbClr val="FF0000"/>
              </a:buClr>
              <a:buFont typeface="Wingdings" pitchFamily="2" charset="2"/>
              <a:buChar char="q"/>
            </a:pPr>
            <a:r>
              <a:rPr lang="en-IN" altLang="en-US" sz="2400"/>
              <a:t>We note that Cash Flow from Operations is negative for IronMount at </a:t>
            </a:r>
          </a:p>
          <a:p>
            <a:pPr algn="just" eaLnBrk="1" hangingPunct="1">
              <a:buClr>
                <a:srgbClr val="FF0000"/>
              </a:buClr>
            </a:pPr>
            <a:r>
              <a:rPr lang="en-IN" altLang="en-US" sz="2400"/>
              <a:t>-21,450. Gain on sale of equipment is deducted as this is not an operating cash flow.  IronMount sale of equipment adds 307,350 which contributes to the increase in the cash.</a:t>
            </a:r>
          </a:p>
          <a:p>
            <a:pPr algn="just" eaLnBrk="1" hangingPunct="1">
              <a:buClr>
                <a:srgbClr val="FF0000"/>
              </a:buClr>
              <a:buFont typeface="Wingdings" pitchFamily="2" charset="2"/>
              <a:buChar char="q"/>
            </a:pPr>
            <a:endParaRPr lang="en-IN" altLang="en-US" sz="2400"/>
          </a:p>
          <a:p>
            <a:pPr algn="just" eaLnBrk="1" hangingPunct="1">
              <a:buClr>
                <a:srgbClr val="FF0000"/>
              </a:buClr>
              <a:buFont typeface="Wingdings" pitchFamily="2" charset="2"/>
              <a:buChar char="q"/>
            </a:pPr>
            <a:r>
              <a:rPr lang="en-IN" altLang="en-US" sz="2400"/>
              <a:t>On the other hand, when we look at BronzeMetal, we note that its cash flow from operations are strong at $374,250 and seems to be doing great in its business. They are not relying on the one-time sale of equipment to generate cash flows.</a:t>
            </a:r>
          </a:p>
          <a:p>
            <a:pPr algn="just" eaLnBrk="1" hangingPunct="1">
              <a:buClr>
                <a:srgbClr val="FF0000"/>
              </a:buClr>
              <a:buFont typeface="Wingdings" pitchFamily="2" charset="2"/>
              <a:buChar char="q"/>
            </a:pPr>
            <a:endParaRPr lang="en-IN" altLang="en-US" sz="2400"/>
          </a:p>
          <a:p>
            <a:pPr algn="just" eaLnBrk="1" hangingPunct="1">
              <a:buClr>
                <a:srgbClr val="FF0000"/>
              </a:buClr>
              <a:buFont typeface="Wingdings" pitchFamily="2" charset="2"/>
              <a:buChar char="q"/>
            </a:pPr>
            <a:r>
              <a:rPr lang="en-IN" altLang="en-US" sz="2400"/>
              <a:t>With this, we conclude that IronMount is showing signs of stress due to low core operating income and its reliance on other one-time items to generate cash.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srcRect/>
          <a:stretch>
            <a:fillRect/>
          </a:stretch>
        </p:blipFill>
        <p:spPr bwMode="auto">
          <a:xfrm>
            <a:off x="1004341" y="824459"/>
            <a:ext cx="8947697" cy="6033541"/>
          </a:xfrm>
          <a:prstGeom prst="rect">
            <a:avLst/>
          </a:prstGeom>
          <a:noFill/>
          <a:ln w="9525">
            <a:noFill/>
            <a:miter lim="800000"/>
            <a:headEnd/>
            <a:tailEnd/>
          </a:ln>
          <a:effectLst/>
        </p:spPr>
      </p:pic>
      <p:graphicFrame>
        <p:nvGraphicFramePr>
          <p:cNvPr id="9" name="Table 8"/>
          <p:cNvGraphicFramePr>
            <a:graphicFrameLocks noGrp="1"/>
          </p:cNvGraphicFramePr>
          <p:nvPr/>
        </p:nvGraphicFramePr>
        <p:xfrm>
          <a:off x="344773" y="614596"/>
          <a:ext cx="5681273" cy="457200"/>
        </p:xfrm>
        <a:graphic>
          <a:graphicData uri="http://schemas.openxmlformats.org/drawingml/2006/table">
            <a:tbl>
              <a:tblPr firstRow="1" bandRow="1">
                <a:tableStyleId>{5C22544A-7EE6-4342-B048-85BDC9FD1C3A}</a:tableStyleId>
              </a:tblPr>
              <a:tblGrid>
                <a:gridCol w="5681273"/>
              </a:tblGrid>
              <a:tr h="427357">
                <a:tc>
                  <a:txBody>
                    <a:bodyPr/>
                    <a:lstStyle/>
                    <a:p>
                      <a:r>
                        <a:rPr lang="en-IN" sz="2400" dirty="0" smtClean="0">
                          <a:solidFill>
                            <a:schemeClr val="tx1"/>
                          </a:solidFill>
                        </a:rPr>
                        <a:t>Analysis of HUL’s </a:t>
                      </a:r>
                      <a:r>
                        <a:rPr lang="en-IN" sz="2400" dirty="0" smtClean="0">
                          <a:solidFill>
                            <a:schemeClr val="tx1"/>
                          </a:solidFill>
                        </a:rPr>
                        <a:t>Cash Flow statement</a:t>
                      </a:r>
                      <a:endParaRPr lang="en-US" sz="2400"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479685"/>
            <a:ext cx="11122702" cy="4527029"/>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0" y="4961745"/>
            <a:ext cx="11152682" cy="1896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388959" y="1319134"/>
            <a:ext cx="6831012" cy="52165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599744"/>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r>
                        <a:rPr lang="en-IN" dirty="0" smtClean="0"/>
                        <a:t>Analysis of Operating Activities</a:t>
                      </a:r>
                      <a:endParaRPr lang="en-US" dirty="0"/>
                    </a:p>
                  </a:txBody>
                  <a:tcPr/>
                </a:tc>
              </a:tr>
            </a:tbl>
          </a:graphicData>
        </a:graphic>
      </p:graphicFrame>
      <p:pic>
        <p:nvPicPr>
          <p:cNvPr id="4098" name="Picture 2"/>
          <p:cNvPicPr>
            <a:picLocks noChangeAspect="1" noChangeArrowheads="1"/>
          </p:cNvPicPr>
          <p:nvPr/>
        </p:nvPicPr>
        <p:blipFill>
          <a:blip r:embed="rId2"/>
          <a:srcRect/>
          <a:stretch>
            <a:fillRect/>
          </a:stretch>
        </p:blipFill>
        <p:spPr bwMode="auto">
          <a:xfrm>
            <a:off x="-1" y="934673"/>
            <a:ext cx="10852879" cy="59233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827" y="1981200"/>
            <a:ext cx="11054080" cy="5016758"/>
          </a:xfrm>
          <a:prstGeom prst="rect">
            <a:avLst/>
          </a:prstGeom>
          <a:noFill/>
        </p:spPr>
        <p:txBody>
          <a:bodyPr>
            <a:spAutoFit/>
          </a:bodyPr>
          <a:lstStyle/>
          <a:p>
            <a:pPr>
              <a:defRPr/>
            </a:pPr>
            <a:r>
              <a:rPr lang="en-IN" sz="3200" b="1" dirty="0">
                <a:solidFill>
                  <a:srgbClr val="3F3F3F"/>
                </a:solidFill>
                <a:latin typeface="Segoe Print" panose="02000600000000000000" pitchFamily="2" charset="0"/>
                <a:ea typeface="Times New Roman" panose="02020603050405020304" pitchFamily="18" charset="0"/>
                <a:cs typeface="Times New Roman" panose="02020603050405020304" pitchFamily="18" charset="0"/>
              </a:rPr>
              <a:t>Can you think of </a:t>
            </a:r>
            <a:r>
              <a:rPr lang="en-IN" sz="3200" b="1" dirty="0">
                <a:solidFill>
                  <a:srgbClr val="3F3F3F"/>
                </a:solidFill>
                <a:highlight>
                  <a:srgbClr val="FFFF00"/>
                </a:highlight>
                <a:latin typeface="Segoe Print" panose="02000600000000000000" pitchFamily="2" charset="0"/>
                <a:ea typeface="Times New Roman" panose="02020603050405020304" pitchFamily="18" charset="0"/>
                <a:cs typeface="Times New Roman" panose="02020603050405020304" pitchFamily="18" charset="0"/>
              </a:rPr>
              <a:t>ignoring an accrual principle???</a:t>
            </a:r>
          </a:p>
          <a:p>
            <a:pPr>
              <a:defRPr/>
            </a:pPr>
            <a:endParaRPr lang="en-IN" sz="3200" b="1" dirty="0">
              <a:solidFill>
                <a:srgbClr val="3F3F3F"/>
              </a:solidFill>
              <a:latin typeface="Segoe Print" panose="02000600000000000000" pitchFamily="2" charset="0"/>
              <a:ea typeface="Times New Roman" panose="02020603050405020304" pitchFamily="18" charset="0"/>
              <a:cs typeface="Times New Roman" panose="02020603050405020304" pitchFamily="18" charset="0"/>
            </a:endParaRPr>
          </a:p>
          <a:p>
            <a:pPr>
              <a:defRPr/>
            </a:pPr>
            <a:r>
              <a:rPr lang="en-IN" sz="3200" b="1" dirty="0">
                <a:solidFill>
                  <a:srgbClr val="3F3F3F"/>
                </a:solidFill>
                <a:latin typeface="Segoe Print" panose="02000600000000000000" pitchFamily="2" charset="0"/>
                <a:ea typeface="Times New Roman" panose="02020603050405020304" pitchFamily="18" charset="0"/>
                <a:cs typeface="Times New Roman" panose="02020603050405020304" pitchFamily="18" charset="0"/>
              </a:rPr>
              <a:t>No!!!!!!!!!!!!!</a:t>
            </a:r>
          </a:p>
          <a:p>
            <a:pPr>
              <a:defRPr/>
            </a:pPr>
            <a:endParaRPr lang="en-IN" sz="3200" b="1" dirty="0">
              <a:solidFill>
                <a:srgbClr val="3F3F3F"/>
              </a:solidFill>
              <a:latin typeface="Segoe Print" panose="02000600000000000000" pitchFamily="2" charset="0"/>
              <a:ea typeface="Times New Roman" panose="02020603050405020304" pitchFamily="18" charset="0"/>
              <a:cs typeface="Times New Roman" panose="02020603050405020304" pitchFamily="18" charset="0"/>
            </a:endParaRPr>
          </a:p>
          <a:p>
            <a:pPr>
              <a:defRPr/>
            </a:pPr>
            <a:r>
              <a:rPr lang="en-IN" sz="3200" b="1" dirty="0">
                <a:solidFill>
                  <a:srgbClr val="3F3F3F"/>
                </a:solidFill>
                <a:latin typeface="Segoe Print" panose="02000600000000000000" pitchFamily="2" charset="0"/>
                <a:ea typeface="Times New Roman" panose="02020603050405020304" pitchFamily="18" charset="0"/>
                <a:cs typeface="Times New Roman" panose="02020603050405020304" pitchFamily="18" charset="0"/>
              </a:rPr>
              <a:t>of course you are right</a:t>
            </a:r>
          </a:p>
          <a:p>
            <a:pPr>
              <a:defRPr/>
            </a:pPr>
            <a:endParaRPr lang="en-IN" sz="3200" b="1" dirty="0">
              <a:solidFill>
                <a:srgbClr val="3F3F3F"/>
              </a:solidFill>
              <a:latin typeface="Segoe Print" panose="02000600000000000000" pitchFamily="2" charset="0"/>
              <a:ea typeface="Times New Roman" panose="02020603050405020304" pitchFamily="18" charset="0"/>
              <a:cs typeface="Times New Roman" panose="02020603050405020304" pitchFamily="18" charset="0"/>
            </a:endParaRPr>
          </a:p>
          <a:p>
            <a:pPr>
              <a:defRPr/>
            </a:pPr>
            <a:r>
              <a:rPr lang="en-IN" sz="3200" b="1" dirty="0">
                <a:solidFill>
                  <a:srgbClr val="3F3F3F"/>
                </a:solidFill>
                <a:latin typeface="Segoe Print" panose="02000600000000000000" pitchFamily="2" charset="0"/>
                <a:ea typeface="Times New Roman" panose="02020603050405020304" pitchFamily="18" charset="0"/>
                <a:cs typeface="Times New Roman" panose="02020603050405020304" pitchFamily="18" charset="0"/>
              </a:rPr>
              <a:t>But: </a:t>
            </a:r>
          </a:p>
          <a:p>
            <a:pPr>
              <a:defRPr/>
            </a:pPr>
            <a:endParaRPr lang="en-IN" sz="3200" b="1" dirty="0">
              <a:solidFill>
                <a:srgbClr val="3F3F3F"/>
              </a:solidFill>
              <a:highlight>
                <a:srgbClr val="FFFF00"/>
              </a:highlight>
              <a:latin typeface="Segoe Print" panose="02000600000000000000" pitchFamily="2" charset="0"/>
              <a:ea typeface="Times New Roman" panose="02020603050405020304" pitchFamily="18" charset="0"/>
              <a:cs typeface="Times New Roman" panose="02020603050405020304" pitchFamily="18" charset="0"/>
            </a:endParaRPr>
          </a:p>
          <a:p>
            <a:pPr>
              <a:defRPr/>
            </a:pPr>
            <a:r>
              <a:rPr lang="en-IN" sz="3200" b="1" dirty="0">
                <a:solidFill>
                  <a:srgbClr val="3F3F3F"/>
                </a:solidFill>
                <a:highlight>
                  <a:srgbClr val="FFFF00"/>
                </a:highlight>
                <a:latin typeface="Segoe Print" panose="02000600000000000000" pitchFamily="2" charset="0"/>
                <a:ea typeface="Times New Roman" panose="02020603050405020304" pitchFamily="18" charset="0"/>
                <a:cs typeface="Times New Roman" panose="02020603050405020304" pitchFamily="18" charset="0"/>
              </a:rPr>
              <a:t>There is an Exception.</a:t>
            </a:r>
          </a:p>
          <a:p>
            <a:pPr>
              <a:defRPr/>
            </a:pPr>
            <a:r>
              <a:rPr lang="en-IN" sz="3200" b="1" dirty="0">
                <a:solidFill>
                  <a:srgbClr val="3F3F3F"/>
                </a:solidFill>
                <a:latin typeface="Segoe Print" panose="02000600000000000000" pitchFamily="2" charset="0"/>
                <a:ea typeface="Times New Roman" panose="02020603050405020304" pitchFamily="18" charset="0"/>
                <a:cs typeface="Times New Roman" panose="02020603050405020304" pitchFamily="18" charset="0"/>
              </a:rPr>
              <a:t> </a:t>
            </a:r>
            <a:endParaRPr lang="en-IN" sz="3200" b="1" dirty="0">
              <a:latin typeface="Segoe Print" panose="02000600000000000000" pitchFamily="2" charset="0"/>
            </a:endParaRPr>
          </a:p>
        </p:txBody>
      </p:sp>
      <p:pic>
        <p:nvPicPr>
          <p:cNvPr id="5123" name="Audio 5">
            <a:hlinkClick r:id="" action="ppaction://media"/>
          </p:cNvPr>
          <p:cNvPicPr>
            <a:picLocks noChangeAspect="1" noChangeArrowheads="1"/>
          </p:cNvPicPr>
          <p:nvPr/>
        </p:nvPicPr>
        <p:blipFill>
          <a:blip r:embed="rId3"/>
          <a:srcRect/>
          <a:stretch>
            <a:fillRect/>
          </a:stretch>
        </p:blipFill>
        <p:spPr bwMode="auto">
          <a:xfrm>
            <a:off x="11509587" y="6218238"/>
            <a:ext cx="519853" cy="487362"/>
          </a:xfrm>
          <a:prstGeom prst="rect">
            <a:avLst/>
          </a:prstGeom>
          <a:noFill/>
          <a:ln w="9525">
            <a:noFill/>
            <a:miter lim="800000"/>
            <a:headEnd/>
            <a:tailEnd/>
          </a:ln>
        </p:spPr>
      </p:pic>
    </p:spTree>
    <p:custDataLst>
      <p:tags r:id="rId1"/>
    </p:custDataLst>
  </p:cSld>
  <p:clrMapOvr>
    <a:masterClrMapping/>
  </p:clrMapOvr>
  <p:transition spd="slow" advTm="2195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iterate type="wd">
                                    <p:tmPct val="10000"/>
                                  </p:iterate>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44184" y="1109410"/>
          <a:ext cx="8128000" cy="640080"/>
        </p:xfrm>
        <a:graphic>
          <a:graphicData uri="http://schemas.openxmlformats.org/drawingml/2006/table">
            <a:tbl>
              <a:tblPr firstRow="1" bandRow="1">
                <a:tableStyleId>{5C22544A-7EE6-4342-B048-85BDC9FD1C3A}</a:tableStyleId>
              </a:tblPr>
              <a:tblGrid>
                <a:gridCol w="8128000"/>
              </a:tblGrid>
              <a:tr h="370840">
                <a:tc>
                  <a:txBody>
                    <a:bodyPr/>
                    <a:lstStyle/>
                    <a:p>
                      <a:r>
                        <a:rPr lang="en-IN" sz="3600" dirty="0" smtClean="0">
                          <a:solidFill>
                            <a:schemeClr val="tx1"/>
                          </a:solidFill>
                        </a:rPr>
                        <a:t>Analysis of Operating Activities: 2021-22</a:t>
                      </a:r>
                      <a:endParaRPr lang="en-US" sz="3600" dirty="0">
                        <a:solidFill>
                          <a:schemeClr val="tx1"/>
                        </a:solidFill>
                      </a:endParaRPr>
                    </a:p>
                  </a:txBody>
                  <a:tcPr/>
                </a:tc>
              </a:tr>
            </a:tbl>
          </a:graphicData>
        </a:graphic>
      </p:graphicFrame>
      <p:sp>
        <p:nvSpPr>
          <p:cNvPr id="4" name="Rectangle 3"/>
          <p:cNvSpPr/>
          <p:nvPr/>
        </p:nvSpPr>
        <p:spPr>
          <a:xfrm>
            <a:off x="0" y="2113613"/>
            <a:ext cx="11842229" cy="4401205"/>
          </a:xfrm>
          <a:prstGeom prst="rect">
            <a:avLst/>
          </a:prstGeom>
        </p:spPr>
        <p:txBody>
          <a:bodyPr wrap="square">
            <a:spAutoFit/>
          </a:bodyPr>
          <a:lstStyle/>
          <a:p>
            <a:pPr>
              <a:buFont typeface="Wingdings" pitchFamily="2" charset="2"/>
              <a:buChar char="Ø"/>
            </a:pPr>
            <a:r>
              <a:rPr lang="en-US" sz="2800" dirty="0" smtClean="0">
                <a:latin typeface="Times New Roman" pitchFamily="18" charset="0"/>
                <a:cs typeface="Times New Roman" pitchFamily="18" charset="0"/>
              </a:rPr>
              <a:t>HUL is cash rich company. Operating cash flows of the company are characterized by rationalization of its working capital. </a:t>
            </a:r>
          </a:p>
          <a:p>
            <a:pPr>
              <a:buFont typeface="Wingdings" pitchFamily="2" charset="2"/>
              <a:buChar char="Ø"/>
            </a:pPr>
            <a:r>
              <a:rPr lang="en-US" sz="2800" dirty="0" smtClean="0">
                <a:latin typeface="Times New Roman" pitchFamily="18" charset="0"/>
                <a:cs typeface="Times New Roman" pitchFamily="18" charset="0"/>
              </a:rPr>
              <a:t>Out of ‘cash flows before working capital changes’ of ` 12473 Cr., it has utilized a net sum of ` 789 Cr. </a:t>
            </a:r>
            <a:r>
              <a:rPr lang="en-US" sz="2800" dirty="0" smtClean="0">
                <a:latin typeface="Times New Roman" pitchFamily="18" charset="0"/>
                <a:cs typeface="Times New Roman" pitchFamily="18" charset="0"/>
              </a:rPr>
              <a:t>(-257</a:t>
            </a:r>
            <a:r>
              <a:rPr lang="en-US"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737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2 </a:t>
            </a:r>
            <a:r>
              <a:rPr lang="en-US" sz="2800" dirty="0" smtClean="0">
                <a:latin typeface="Times New Roman" pitchFamily="18" charset="0"/>
                <a:cs typeface="Times New Roman" pitchFamily="18" charset="0"/>
              </a:rPr>
              <a:t>+ 92 +111</a:t>
            </a:r>
            <a:r>
              <a:rPr lang="en-US" sz="2800" dirty="0" smtClean="0">
                <a:latin typeface="Times New Roman" pitchFamily="18" charset="0"/>
                <a:cs typeface="Times New Roman" pitchFamily="18" charset="0"/>
              </a:rPr>
              <a:t>)  in reducing its current liabilities , it has still having generated cash from operations </a:t>
            </a:r>
            <a:r>
              <a:rPr lang="en-US" sz="2800" dirty="0" err="1" smtClean="0">
                <a:latin typeface="Times New Roman" pitchFamily="18" charset="0"/>
                <a:cs typeface="Times New Roman" pitchFamily="18" charset="0"/>
              </a:rPr>
              <a:t>upto</a:t>
            </a:r>
            <a:r>
              <a:rPr lang="en-US" sz="2800" dirty="0" smtClean="0">
                <a:latin typeface="Times New Roman" pitchFamily="18" charset="0"/>
                <a:cs typeface="Times New Roman" pitchFamily="18" charset="0"/>
              </a:rPr>
              <a:t> 11684 Cr. </a:t>
            </a:r>
          </a:p>
          <a:p>
            <a:pPr>
              <a:buFont typeface="Wingdings" pitchFamily="2" charset="2"/>
              <a:buChar char="Ø"/>
            </a:pPr>
            <a:r>
              <a:rPr lang="en-US" sz="2800" dirty="0" smtClean="0">
                <a:latin typeface="Times New Roman" pitchFamily="18" charset="0"/>
                <a:cs typeface="Times New Roman" pitchFamily="18" charset="0"/>
              </a:rPr>
              <a:t>Finally after paying income tax it has generated a net cash of ` 8964 Cr. This net cash generation is commendable as it has applied cash in reducing the current liabilities. </a:t>
            </a:r>
          </a:p>
          <a:p>
            <a:pPr>
              <a:buFont typeface="Wingdings" pitchFamily="2" charset="2"/>
              <a:buChar char="Ø"/>
            </a:pPr>
            <a:r>
              <a:rPr lang="en-US" sz="2800" dirty="0" smtClean="0">
                <a:latin typeface="Times New Roman" pitchFamily="18" charset="0"/>
                <a:cs typeface="Times New Roman" pitchFamily="18" charset="0"/>
              </a:rPr>
              <a:t>The company’s current ratio is 1.3: 1, quite satisfactory and which will enable it get working capital and term loan facilities when needed.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599744"/>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r>
                        <a:rPr lang="en-IN" dirty="0" smtClean="0"/>
                        <a:t>Analysis of Investing Activities</a:t>
                      </a:r>
                      <a:endParaRPr lang="en-US" dirty="0"/>
                    </a:p>
                  </a:txBody>
                  <a:tcPr/>
                </a:tc>
              </a:tr>
            </a:tbl>
          </a:graphicData>
        </a:graphic>
      </p:graphicFrame>
      <p:pic>
        <p:nvPicPr>
          <p:cNvPr id="5" name="Picture 2"/>
          <p:cNvPicPr>
            <a:picLocks noChangeAspect="1" noChangeArrowheads="1"/>
          </p:cNvPicPr>
          <p:nvPr/>
        </p:nvPicPr>
        <p:blipFill>
          <a:blip r:embed="rId2"/>
          <a:srcRect/>
          <a:stretch>
            <a:fillRect/>
          </a:stretch>
        </p:blipFill>
        <p:spPr bwMode="auto">
          <a:xfrm>
            <a:off x="269823" y="959370"/>
            <a:ext cx="11122702" cy="58986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9095" y="659705"/>
          <a:ext cx="8128000" cy="640080"/>
        </p:xfrm>
        <a:graphic>
          <a:graphicData uri="http://schemas.openxmlformats.org/drawingml/2006/table">
            <a:tbl>
              <a:tblPr firstRow="1" bandRow="1">
                <a:tableStyleId>{5C22544A-7EE6-4342-B048-85BDC9FD1C3A}</a:tableStyleId>
              </a:tblPr>
              <a:tblGrid>
                <a:gridCol w="8128000"/>
              </a:tblGrid>
              <a:tr h="370840">
                <a:tc>
                  <a:txBody>
                    <a:bodyPr/>
                    <a:lstStyle/>
                    <a:p>
                      <a:r>
                        <a:rPr lang="en-IN" sz="3600" dirty="0" smtClean="0">
                          <a:solidFill>
                            <a:schemeClr val="tx1"/>
                          </a:solidFill>
                        </a:rPr>
                        <a:t>Analysis of Investing Activities: 2021-22</a:t>
                      </a:r>
                      <a:endParaRPr lang="en-US" sz="3600" dirty="0">
                        <a:solidFill>
                          <a:schemeClr val="tx1"/>
                        </a:solidFill>
                      </a:endParaRPr>
                    </a:p>
                  </a:txBody>
                  <a:tcPr/>
                </a:tc>
              </a:tr>
            </a:tbl>
          </a:graphicData>
        </a:graphic>
      </p:graphicFrame>
      <p:sp>
        <p:nvSpPr>
          <p:cNvPr id="4" name="Rectangle 3"/>
          <p:cNvSpPr/>
          <p:nvPr/>
        </p:nvSpPr>
        <p:spPr>
          <a:xfrm>
            <a:off x="0" y="1514007"/>
            <a:ext cx="11842229" cy="4832092"/>
          </a:xfrm>
          <a:prstGeom prst="rect">
            <a:avLst/>
          </a:prstGeom>
        </p:spPr>
        <p:txBody>
          <a:bodyPr wrap="square">
            <a:spAutoFit/>
          </a:bodyPr>
          <a:lstStyle/>
          <a:p>
            <a:pPr>
              <a:buFont typeface="Wingdings" pitchFamily="2" charset="2"/>
              <a:buChar char="Ø"/>
            </a:pPr>
            <a:r>
              <a:rPr lang="en-US" sz="2800" dirty="0" smtClean="0"/>
              <a:t>Cash outflow from investing activities is mainly due to purchase of  income generating PPE by 916 Cr. (Capital work in progress) and it will strengthen the future operational cash inflows of the company. </a:t>
            </a:r>
          </a:p>
          <a:p>
            <a:pPr>
              <a:buFont typeface="Wingdings" pitchFamily="2" charset="2"/>
              <a:buChar char="Ø"/>
            </a:pPr>
            <a:r>
              <a:rPr lang="en-US" sz="2800" dirty="0" smtClean="0"/>
              <a:t>Furthermore, the company has done current investment by 47928 Cr. and other investments in subsidiary and term deposits etc. </a:t>
            </a:r>
          </a:p>
          <a:p>
            <a:pPr>
              <a:buFont typeface="Wingdings" pitchFamily="2" charset="2"/>
              <a:buChar char="Ø"/>
            </a:pPr>
            <a:r>
              <a:rPr lang="en-US" sz="2800" dirty="0" smtClean="0"/>
              <a:t>Cash inflow from investing activities is due to sale of current investment by 47173 Cr, sale of PPE by 146 Cr. and redemption/maturity of term deposits and receipt of interest/dividend. </a:t>
            </a:r>
          </a:p>
          <a:p>
            <a:pPr>
              <a:buFont typeface="Wingdings" pitchFamily="2" charset="2"/>
              <a:buChar char="Ø"/>
            </a:pPr>
            <a:r>
              <a:rPr lang="en-US" sz="2800" dirty="0" smtClean="0"/>
              <a:t>Therefore on overall basis, out of </a:t>
            </a:r>
            <a:r>
              <a:rPr lang="en-US" sz="2800" dirty="0" smtClean="0">
                <a:solidFill>
                  <a:srgbClr val="FF0000"/>
                </a:solidFill>
              </a:rPr>
              <a:t>` </a:t>
            </a:r>
            <a:r>
              <a:rPr lang="en-US" sz="2800" dirty="0" smtClean="0">
                <a:solidFill>
                  <a:srgbClr val="FF0000"/>
                </a:solidFill>
                <a:latin typeface="Times New Roman" pitchFamily="18" charset="0"/>
                <a:cs typeface="Times New Roman" pitchFamily="18" charset="0"/>
              </a:rPr>
              <a:t>8964 Cr’</a:t>
            </a:r>
            <a:r>
              <a:rPr lang="en-US" sz="2800" dirty="0" smtClean="0">
                <a:solidFill>
                  <a:srgbClr val="FF0000"/>
                </a:solidFill>
              </a:rPr>
              <a:t> generated from operational cash inflow, ` 1732 Cr</a:t>
            </a:r>
            <a:r>
              <a:rPr lang="en-US" sz="2800" dirty="0" smtClean="0"/>
              <a:t>, has been utilized towards investing activities. </a:t>
            </a:r>
          </a:p>
          <a:p>
            <a:pPr>
              <a:buFont typeface="Wingdings" pitchFamily="2" charset="2"/>
              <a:buChar char="Ø"/>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599744"/>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r>
                        <a:rPr lang="en-IN" dirty="0" smtClean="0"/>
                        <a:t>Analysis of Financing Activities</a:t>
                      </a:r>
                      <a:endParaRPr lang="en-US" dirty="0"/>
                    </a:p>
                  </a:txBody>
                  <a:tcPr/>
                </a:tc>
              </a:tr>
            </a:tbl>
          </a:graphicData>
        </a:graphic>
      </p:graphicFrame>
      <p:pic>
        <p:nvPicPr>
          <p:cNvPr id="4" name="Picture 3"/>
          <p:cNvPicPr>
            <a:picLocks noChangeAspect="1" noChangeArrowheads="1"/>
          </p:cNvPicPr>
          <p:nvPr/>
        </p:nvPicPr>
        <p:blipFill>
          <a:blip r:embed="rId2"/>
          <a:srcRect/>
          <a:stretch>
            <a:fillRect/>
          </a:stretch>
        </p:blipFill>
        <p:spPr bwMode="auto">
          <a:xfrm>
            <a:off x="269823" y="1229193"/>
            <a:ext cx="11152682" cy="34627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4872" y="464695"/>
          <a:ext cx="11032761" cy="640080"/>
        </p:xfrm>
        <a:graphic>
          <a:graphicData uri="http://schemas.openxmlformats.org/drawingml/2006/table">
            <a:tbl>
              <a:tblPr firstRow="1" bandRow="1">
                <a:tableStyleId>{5C22544A-7EE6-4342-B048-85BDC9FD1C3A}</a:tableStyleId>
              </a:tblPr>
              <a:tblGrid>
                <a:gridCol w="11032761"/>
              </a:tblGrid>
              <a:tr h="539646">
                <a:tc>
                  <a:txBody>
                    <a:bodyPr/>
                    <a:lstStyle/>
                    <a:p>
                      <a:r>
                        <a:rPr lang="en-IN" sz="3600" dirty="0" smtClean="0">
                          <a:solidFill>
                            <a:schemeClr val="tx1"/>
                          </a:solidFill>
                        </a:rPr>
                        <a:t>Analysis of Financing Activities &amp; overall basis: 2021-22</a:t>
                      </a:r>
                      <a:endParaRPr lang="en-US" sz="3600" dirty="0">
                        <a:solidFill>
                          <a:schemeClr val="tx1"/>
                        </a:solidFill>
                      </a:endParaRPr>
                    </a:p>
                  </a:txBody>
                  <a:tcPr/>
                </a:tc>
              </a:tr>
            </a:tbl>
          </a:graphicData>
        </a:graphic>
      </p:graphicFrame>
      <p:sp>
        <p:nvSpPr>
          <p:cNvPr id="4" name="Rectangle 3"/>
          <p:cNvSpPr/>
          <p:nvPr/>
        </p:nvSpPr>
        <p:spPr>
          <a:xfrm>
            <a:off x="0" y="1049311"/>
            <a:ext cx="12192000" cy="5693866"/>
          </a:xfrm>
          <a:prstGeom prst="rect">
            <a:avLst/>
          </a:prstGeom>
        </p:spPr>
        <p:txBody>
          <a:bodyPr wrap="square">
            <a:spAutoFit/>
          </a:bodyPr>
          <a:lstStyle/>
          <a:p>
            <a:pPr>
              <a:buFont typeface="Wingdings" pitchFamily="2" charset="2"/>
              <a:buChar char="Ø"/>
            </a:pPr>
            <a:r>
              <a:rPr lang="en-US" sz="2800" dirty="0" smtClean="0"/>
              <a:t>The remaining amount from operating activity (894-1732= 7232 Cr) and beginning cash balance (752 Cr) been used for repayment of dividend (7519 Cr), payment of lease liability (388 Cr), interest paid (75 Cr) etc.</a:t>
            </a:r>
          </a:p>
          <a:p>
            <a:pPr>
              <a:buFont typeface="Wingdings" pitchFamily="2" charset="2"/>
              <a:buChar char="Ø"/>
            </a:pPr>
            <a:r>
              <a:rPr lang="en-US" sz="2800" dirty="0" smtClean="0">
                <a:solidFill>
                  <a:srgbClr val="FF0000"/>
                </a:solidFill>
              </a:rPr>
              <a:t>Overall- </a:t>
            </a:r>
            <a:r>
              <a:rPr lang="en-US" sz="2800" dirty="0" smtClean="0"/>
              <a:t> Net operational cash inflows (8964 Cr) are used for meeting investing (1732 Cr) as well as financing (7984 Cr) activity outflows. The primary source of cash for HUL is operating activities  and it indicates an efficient management of working capital.</a:t>
            </a:r>
          </a:p>
          <a:p>
            <a:pPr>
              <a:buFont typeface="Wingdings" pitchFamily="2" charset="2"/>
              <a:buChar char="Ø"/>
            </a:pPr>
            <a:r>
              <a:rPr lang="en-US" sz="2800" dirty="0" smtClean="0"/>
              <a:t>Thus after meeting all the activities, HUL has still sound cash position with closing balance of 988 Cr. It has been generating cash from operating activities, utilizing this money in expanding its business, making investments and payment of long term liabilities i.e. dividend, interest etc.. </a:t>
            </a:r>
          </a:p>
          <a:p>
            <a:pPr>
              <a:buFont typeface="Wingdings" pitchFamily="2" charset="2"/>
              <a:buChar char="Ø"/>
            </a:pPr>
            <a:r>
              <a:rPr lang="en-US" sz="2800" dirty="0" smtClean="0"/>
              <a:t>Future outlook indicates towards higher cash inflows from operations and better borrowing capacity.</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noChangeArrowheads="1"/>
          </p:cNvSpPr>
          <p:nvPr>
            <p:ph type="title"/>
          </p:nvPr>
        </p:nvSpPr>
        <p:spPr/>
        <p:txBody>
          <a:bodyPr/>
          <a:lstStyle/>
          <a:p>
            <a:r>
              <a:rPr lang="en-IN" altLang="en-US" sz="3200" b="1" smtClean="0">
                <a:solidFill>
                  <a:srgbClr val="FF0000"/>
                </a:solidFill>
                <a:latin typeface="Times New Roman" pitchFamily="18" charset="0"/>
                <a:cs typeface="Times New Roman" pitchFamily="18" charset="0"/>
              </a:rPr>
              <a:t>REVIEW QUESTIONS(TRUE/FALSE)</a:t>
            </a:r>
          </a:p>
        </p:txBody>
      </p:sp>
      <p:sp>
        <p:nvSpPr>
          <p:cNvPr id="2051" name="Content Placeholder 2"/>
          <p:cNvSpPr>
            <a:spLocks noGrp="1" noChangeArrowheads="1"/>
          </p:cNvSpPr>
          <p:nvPr>
            <p:ph idx="1"/>
          </p:nvPr>
        </p:nvSpPr>
        <p:spPr>
          <a:xfrm>
            <a:off x="812800" y="1295400"/>
            <a:ext cx="10972800" cy="4525963"/>
          </a:xfrm>
        </p:spPr>
        <p:txBody>
          <a:bodyPr/>
          <a:lstStyle/>
          <a:p>
            <a:pPr marL="0" indent="0">
              <a:buFontTx/>
              <a:buNone/>
            </a:pPr>
            <a:r>
              <a:rPr lang="en-IN" altLang="en-US" sz="2600" smtClean="0">
                <a:latin typeface="Times New Roman" pitchFamily="18" charset="0"/>
                <a:cs typeface="Times New Roman" pitchFamily="18" charset="0"/>
              </a:rPr>
              <a:t>(i) Cash from business operations can be determined from income statement.</a:t>
            </a:r>
          </a:p>
          <a:p>
            <a:pPr marL="0" indent="0">
              <a:buFontTx/>
              <a:buNone/>
            </a:pPr>
            <a:r>
              <a:rPr lang="en-IN" altLang="en-US" sz="2600" smtClean="0">
                <a:latin typeface="Times New Roman" pitchFamily="18" charset="0"/>
                <a:cs typeface="Times New Roman" pitchFamily="18" charset="0"/>
              </a:rPr>
              <a:t>(ii) Working capital from business operations can be determined from profit and loss account.</a:t>
            </a:r>
          </a:p>
          <a:p>
            <a:pPr marL="0" indent="0">
              <a:buFontTx/>
              <a:buNone/>
            </a:pPr>
            <a:r>
              <a:rPr lang="en-IN" altLang="en-US" sz="2600" smtClean="0">
                <a:latin typeface="Times New Roman" pitchFamily="18" charset="0"/>
                <a:cs typeface="Times New Roman" pitchFamily="18" charset="0"/>
              </a:rPr>
              <a:t>(iii) Sources of cash should always be more than uses of cash, in the context of cash flows statement.</a:t>
            </a:r>
          </a:p>
          <a:p>
            <a:pPr marL="0" indent="0">
              <a:buFontTx/>
              <a:buNone/>
            </a:pPr>
            <a:r>
              <a:rPr lang="en-IN" altLang="en-US" sz="2600" smtClean="0">
                <a:latin typeface="Times New Roman" pitchFamily="18" charset="0"/>
                <a:cs typeface="Times New Roman" pitchFamily="18" charset="0"/>
              </a:rPr>
              <a:t>(iv) Interest paid on debentures is a part of operating activities.</a:t>
            </a:r>
          </a:p>
          <a:p>
            <a:pPr marL="0" indent="0">
              <a:buFontTx/>
              <a:buNone/>
            </a:pPr>
            <a:r>
              <a:rPr lang="en-IN" altLang="en-US" sz="2600" smtClean="0">
                <a:latin typeface="Times New Roman" pitchFamily="18" charset="0"/>
                <a:cs typeface="Times New Roman" pitchFamily="18" charset="0"/>
              </a:rPr>
              <a:t>(v) Interest received on two-months deposits in bank is shown under investing activities.</a:t>
            </a:r>
          </a:p>
          <a:p>
            <a:pPr marL="0" indent="0">
              <a:buFontTx/>
              <a:buNone/>
            </a:pPr>
            <a:r>
              <a:rPr lang="en-IN" altLang="en-US" sz="2600" smtClean="0">
                <a:latin typeface="Times New Roman" pitchFamily="18" charset="0"/>
                <a:cs typeface="Times New Roman" pitchFamily="18" charset="0"/>
              </a:rPr>
              <a:t>(vi) Sources of cash and uses of cash are to be equal.</a:t>
            </a:r>
          </a:p>
          <a:p>
            <a:pPr marL="0" indent="0">
              <a:buFontTx/>
              <a:buNone/>
            </a:pPr>
            <a:endParaRPr lang="en-IN" alt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noChangeArrowheads="1"/>
          </p:cNvSpPr>
          <p:nvPr>
            <p:ph type="title"/>
          </p:nvPr>
        </p:nvSpPr>
        <p:spPr/>
        <p:txBody>
          <a:bodyPr/>
          <a:lstStyle/>
          <a:p>
            <a:endParaRPr lang="en-IN" altLang="en-US" smtClean="0"/>
          </a:p>
        </p:txBody>
      </p:sp>
      <p:sp>
        <p:nvSpPr>
          <p:cNvPr id="3" name="Content Placeholder 2"/>
          <p:cNvSpPr>
            <a:spLocks noGrp="1"/>
          </p:cNvSpPr>
          <p:nvPr>
            <p:ph idx="1"/>
          </p:nvPr>
        </p:nvSpPr>
        <p:spPr/>
        <p:txBody>
          <a:bodyPr/>
          <a:lstStyle/>
          <a:p>
            <a:pPr marL="0" indent="0" algn="just">
              <a:buFontTx/>
              <a:buNone/>
              <a:defRPr/>
            </a:pPr>
            <a:r>
              <a:rPr lang="en-IN" dirty="0">
                <a:latin typeface="Generic129-Regular"/>
              </a:rPr>
              <a:t>(vii) </a:t>
            </a:r>
            <a:r>
              <a:rPr lang="en-IN" dirty="0">
                <a:latin typeface="Generic118-Regular"/>
              </a:rPr>
              <a:t>Cash flows are inflows and outflows of cash and cash-equivalents.</a:t>
            </a:r>
          </a:p>
          <a:p>
            <a:pPr marL="0" indent="0" algn="just">
              <a:buFontTx/>
              <a:buNone/>
              <a:defRPr/>
            </a:pPr>
            <a:r>
              <a:rPr lang="en-IN" dirty="0">
                <a:latin typeface="Generic129-Regular"/>
              </a:rPr>
              <a:t>(viii) </a:t>
            </a:r>
            <a:r>
              <a:rPr lang="en-IN" dirty="0">
                <a:latin typeface="Generic118-Regular"/>
              </a:rPr>
              <a:t>Revaluation of building affects cashflows.</a:t>
            </a:r>
          </a:p>
          <a:p>
            <a:pPr marL="0" indent="0" algn="just">
              <a:buFontTx/>
              <a:buNone/>
              <a:defRPr/>
            </a:pPr>
            <a:r>
              <a:rPr lang="en-IN" dirty="0">
                <a:latin typeface="Generic129-Regular"/>
              </a:rPr>
              <a:t>(ix) </a:t>
            </a:r>
            <a:r>
              <a:rPr lang="en-IN" dirty="0">
                <a:latin typeface="Generic118-Regular"/>
              </a:rPr>
              <a:t>Sale proceeds from machinery, being a source of finance, form part of financing activities.</a:t>
            </a:r>
          </a:p>
          <a:p>
            <a:pPr marL="0" indent="0" algn="just">
              <a:buFontTx/>
              <a:buNone/>
              <a:defRPr/>
            </a:pPr>
            <a:r>
              <a:rPr lang="en-IN" dirty="0">
                <a:latin typeface="Generic129-Regular"/>
              </a:rPr>
              <a:t>(x) </a:t>
            </a:r>
            <a:r>
              <a:rPr lang="en-IN" dirty="0">
                <a:latin typeface="Generic118-Regular"/>
              </a:rPr>
              <a:t>Cash flow statement is mandatory for all business firms.</a:t>
            </a:r>
          </a:p>
          <a:p>
            <a:pPr marL="0" indent="0" algn="just">
              <a:buFontTx/>
              <a:buNone/>
              <a:defRPr/>
            </a:pPr>
            <a:r>
              <a:rPr lang="en-IN" dirty="0">
                <a:latin typeface="Generic129-Regular"/>
              </a:rPr>
              <a:t>(xi) </a:t>
            </a:r>
            <a:r>
              <a:rPr lang="en-IN" dirty="0">
                <a:latin typeface="Generic118-Regular"/>
              </a:rPr>
              <a:t>In normal circumstances a firm has positive cash from operations and negative cash flow </a:t>
            </a:r>
            <a:r>
              <a:rPr lang="en-IN" dirty="0" err="1">
                <a:latin typeface="Generic118-Regular"/>
              </a:rPr>
              <a:t>frominvesting</a:t>
            </a:r>
            <a:r>
              <a:rPr lang="en-IN" dirty="0">
                <a:latin typeface="Generic118-Regular"/>
              </a:rPr>
              <a:t> activities.</a:t>
            </a:r>
          </a:p>
          <a:p>
            <a:pPr>
              <a:defRPr/>
            </a:pP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p:txBody>
          <a:bodyPr/>
          <a:lstStyle/>
          <a:p>
            <a:r>
              <a:rPr lang="en-US" altLang="en-US" smtClean="0"/>
              <a:t>Pick the right option</a:t>
            </a:r>
            <a:endParaRPr lang="en-IN" altLang="en-US" smtClean="0"/>
          </a:p>
        </p:txBody>
      </p:sp>
      <p:sp>
        <p:nvSpPr>
          <p:cNvPr id="3" name="Content Placeholder 2"/>
          <p:cNvSpPr>
            <a:spLocks noGrp="1"/>
          </p:cNvSpPr>
          <p:nvPr>
            <p:ph idx="1"/>
          </p:nvPr>
        </p:nvSpPr>
        <p:spPr>
          <a:xfrm>
            <a:off x="609600" y="1600201"/>
            <a:ext cx="11257280" cy="4525963"/>
          </a:xfrm>
        </p:spPr>
        <p:txBody>
          <a:bodyPr/>
          <a:lstStyle/>
          <a:p>
            <a:pPr marL="0" indent="0" algn="just">
              <a:buFontTx/>
              <a:buNone/>
              <a:defRPr/>
            </a:pPr>
            <a:r>
              <a:rPr lang="en-IN" dirty="0">
                <a:latin typeface="Generic118-Regular"/>
              </a:rPr>
              <a:t>(</a:t>
            </a:r>
            <a:r>
              <a:rPr lang="en-IN" dirty="0" err="1">
                <a:latin typeface="Generic118-Regular"/>
              </a:rPr>
              <a:t>i</a:t>
            </a:r>
            <a:r>
              <a:rPr lang="en-IN" dirty="0">
                <a:latin typeface="Generic118-Regular"/>
              </a:rPr>
              <a:t>)Cash flow statement (based on AS-3) indicates change in </a:t>
            </a:r>
            <a:r>
              <a:rPr lang="en-IN" dirty="0">
                <a:highlight>
                  <a:srgbClr val="FFFF00"/>
                </a:highlight>
                <a:latin typeface="Generic118-Regular"/>
              </a:rPr>
              <a:t>(cash/bank/cash and cash-equivalents).</a:t>
            </a:r>
          </a:p>
          <a:p>
            <a:pPr marL="0" indent="0" algn="just">
              <a:buFontTx/>
              <a:buNone/>
              <a:defRPr/>
            </a:pPr>
            <a:r>
              <a:rPr lang="en-IN" dirty="0">
                <a:latin typeface="Generic129-Regular"/>
              </a:rPr>
              <a:t>(ii) </a:t>
            </a:r>
            <a:r>
              <a:rPr lang="en-IN" dirty="0">
                <a:latin typeface="Generic118-Regular"/>
              </a:rPr>
              <a:t>Decrease in creditors </a:t>
            </a:r>
            <a:r>
              <a:rPr lang="en-IN" dirty="0">
                <a:highlight>
                  <a:srgbClr val="FFFF00"/>
                </a:highlight>
                <a:latin typeface="Generic118-Regular"/>
              </a:rPr>
              <a:t>(Decreases/Increases) cash</a:t>
            </a:r>
            <a:r>
              <a:rPr lang="en-IN" dirty="0">
                <a:latin typeface="Generic118-Regular"/>
              </a:rPr>
              <a:t>.</a:t>
            </a:r>
          </a:p>
          <a:p>
            <a:pPr marL="0" indent="0" algn="just">
              <a:buFontTx/>
              <a:buNone/>
              <a:defRPr/>
            </a:pPr>
            <a:r>
              <a:rPr lang="en-IN" dirty="0">
                <a:latin typeface="Generic129-Regular"/>
              </a:rPr>
              <a:t>(iii) </a:t>
            </a:r>
            <a:r>
              <a:rPr lang="en-IN" dirty="0">
                <a:latin typeface="Generic118-Regular"/>
              </a:rPr>
              <a:t>Interest received on long-term investments is shown under </a:t>
            </a:r>
            <a:r>
              <a:rPr lang="en-IN" dirty="0">
                <a:highlight>
                  <a:srgbClr val="FFFF00"/>
                </a:highlight>
                <a:latin typeface="Generic118-Regular"/>
              </a:rPr>
              <a:t>(Operating/Financing/Investing activities).</a:t>
            </a:r>
          </a:p>
          <a:p>
            <a:pPr marL="0" indent="0" algn="just">
              <a:buFontTx/>
              <a:buNone/>
              <a:defRPr/>
            </a:pPr>
            <a:r>
              <a:rPr lang="en-IN" dirty="0">
                <a:latin typeface="Generic129-Regular"/>
              </a:rPr>
              <a:t>(iv) </a:t>
            </a:r>
            <a:r>
              <a:rPr lang="en-IN" dirty="0">
                <a:latin typeface="Generic118-Regular"/>
              </a:rPr>
              <a:t>Decrease in inventory </a:t>
            </a:r>
            <a:r>
              <a:rPr lang="en-IN" dirty="0">
                <a:highlight>
                  <a:srgbClr val="FFFF00"/>
                </a:highlight>
                <a:latin typeface="Generic118-Regular"/>
              </a:rPr>
              <a:t>(Decreases/Increases) cash.</a:t>
            </a:r>
          </a:p>
          <a:p>
            <a:pPr marL="0" indent="0" algn="just">
              <a:buFontTx/>
              <a:buNone/>
              <a:defRPr/>
            </a:pPr>
            <a:r>
              <a:rPr lang="en-IN" dirty="0">
                <a:latin typeface="Generic129-Regular"/>
              </a:rPr>
              <a:t>(v) </a:t>
            </a:r>
            <a:r>
              <a:rPr lang="en-IN" dirty="0">
                <a:latin typeface="Generic118-Regular"/>
              </a:rPr>
              <a:t>Increase in pre-paid expenses </a:t>
            </a:r>
            <a:r>
              <a:rPr lang="en-IN" dirty="0">
                <a:highlight>
                  <a:srgbClr val="FFFF00"/>
                </a:highlight>
                <a:latin typeface="Generic118-Regular"/>
              </a:rPr>
              <a:t>(Decreases/Increases) </a:t>
            </a:r>
            <a:r>
              <a:rPr lang="en-IN" dirty="0">
                <a:latin typeface="Generic118-Regular"/>
              </a:rPr>
              <a:t>cash.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10972800" cy="5135563"/>
          </a:xfrm>
        </p:spPr>
        <p:txBody>
          <a:bodyPr/>
          <a:lstStyle/>
          <a:p>
            <a:pPr marL="0" indent="0" algn="just">
              <a:buFontTx/>
              <a:buNone/>
              <a:defRPr/>
            </a:pPr>
            <a:r>
              <a:rPr lang="en-IN" sz="2800" dirty="0">
                <a:latin typeface="Generic129-Regular"/>
              </a:rPr>
              <a:t>(vi) </a:t>
            </a:r>
            <a:r>
              <a:rPr lang="en-IN" sz="2800" dirty="0">
                <a:latin typeface="Generic118-Regular"/>
              </a:rPr>
              <a:t>Cash payments to suppliers for goods and services are shown under </a:t>
            </a:r>
            <a:r>
              <a:rPr lang="en-IN" sz="2800" dirty="0">
                <a:highlight>
                  <a:srgbClr val="FFFF00"/>
                </a:highlight>
                <a:latin typeface="Generic118-Regular"/>
              </a:rPr>
              <a:t>(Operating/Financing/Investing activities).</a:t>
            </a:r>
          </a:p>
          <a:p>
            <a:pPr marL="0" indent="0" algn="just">
              <a:buFontTx/>
              <a:buNone/>
              <a:defRPr/>
            </a:pPr>
            <a:r>
              <a:rPr lang="en-IN" sz="2800" dirty="0">
                <a:latin typeface="Generic129-Regular"/>
              </a:rPr>
              <a:t>(vii) </a:t>
            </a:r>
            <a:r>
              <a:rPr lang="en-IN" sz="2800" dirty="0">
                <a:latin typeface="Generic118-Regular"/>
              </a:rPr>
              <a:t>Cash-flow statement of listed companies should be presented as per the</a:t>
            </a:r>
            <a:r>
              <a:rPr lang="en-IN" sz="2800" dirty="0">
                <a:highlight>
                  <a:srgbClr val="FFFF00"/>
                </a:highlight>
                <a:latin typeface="Generic118-Regular"/>
              </a:rPr>
              <a:t>(Indirect/Direct) </a:t>
            </a:r>
            <a:r>
              <a:rPr lang="en-IN" sz="2800" dirty="0">
                <a:latin typeface="Generic118-Regular"/>
              </a:rPr>
              <a:t>method.</a:t>
            </a:r>
          </a:p>
          <a:p>
            <a:pPr marL="0" indent="0" algn="just">
              <a:buFontTx/>
              <a:buNone/>
              <a:defRPr/>
            </a:pPr>
            <a:r>
              <a:rPr lang="en-IN" sz="2800" dirty="0">
                <a:latin typeface="Generic129-Regular"/>
              </a:rPr>
              <a:t>(viii) </a:t>
            </a:r>
            <a:r>
              <a:rPr lang="en-IN" sz="2800" dirty="0">
                <a:latin typeface="Generic118-Regular"/>
              </a:rPr>
              <a:t>Cash payments to acquire long-term assets form part of </a:t>
            </a:r>
            <a:r>
              <a:rPr lang="en-IN" sz="2800" dirty="0">
                <a:highlight>
                  <a:srgbClr val="FFFF00"/>
                </a:highlight>
                <a:latin typeface="Generic118-Regular"/>
              </a:rPr>
              <a:t>(Financing/Investing activities).</a:t>
            </a:r>
          </a:p>
          <a:p>
            <a:pPr marL="0" indent="0" algn="just">
              <a:buFontTx/>
              <a:buNone/>
              <a:defRPr/>
            </a:pPr>
            <a:r>
              <a:rPr lang="en-IN" sz="2800" dirty="0">
                <a:latin typeface="Generic129-Regular"/>
              </a:rPr>
              <a:t>(ix) </a:t>
            </a:r>
            <a:r>
              <a:rPr lang="en-IN" sz="2800" dirty="0">
                <a:latin typeface="Generic118-Regular"/>
              </a:rPr>
              <a:t>Buy back of shares is shown under </a:t>
            </a:r>
            <a:r>
              <a:rPr lang="en-IN" sz="2800" dirty="0">
                <a:highlight>
                  <a:srgbClr val="FFFF00"/>
                </a:highlight>
                <a:latin typeface="Generic118-Regular"/>
              </a:rPr>
              <a:t>(Financing/Investing activities).</a:t>
            </a:r>
          </a:p>
          <a:p>
            <a:pPr marL="0" indent="0" algn="just">
              <a:buFontTx/>
              <a:buNone/>
              <a:defRPr/>
            </a:pPr>
            <a:r>
              <a:rPr lang="en-IN" sz="2800" dirty="0">
                <a:latin typeface="Generic129-Regular"/>
              </a:rPr>
              <a:t>(x) </a:t>
            </a:r>
            <a:r>
              <a:rPr lang="en-IN" sz="2800" dirty="0">
                <a:latin typeface="Generic118-Regular"/>
              </a:rPr>
              <a:t>Dividends paid to shareholders are classified as </a:t>
            </a:r>
            <a:r>
              <a:rPr lang="en-IN" sz="2800" dirty="0">
                <a:highlight>
                  <a:srgbClr val="FFFF00"/>
                </a:highlight>
                <a:latin typeface="Generic118-Regular"/>
              </a:rPr>
              <a:t>(Financing/Investing activities).</a:t>
            </a:r>
            <a:endParaRPr lang="en-IN" sz="2800" dirty="0">
              <a:highlight>
                <a:srgbClr val="FFFF00"/>
              </a:highlight>
            </a:endParaRPr>
          </a:p>
          <a:p>
            <a:pPr>
              <a:defRPr/>
            </a:pPr>
            <a:endParaRPr lang="en-I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highlight>
                  <a:srgbClr val="FFFF00"/>
                </a:highlight>
              </a:rPr>
              <a:t>Pick the right options</a:t>
            </a:r>
            <a:endParaRPr lang="en-IN" dirty="0">
              <a:highlight>
                <a:srgbClr val="FFFF00"/>
              </a:highlight>
            </a:endParaRPr>
          </a:p>
        </p:txBody>
      </p:sp>
      <p:pic>
        <p:nvPicPr>
          <p:cNvPr id="6147" name="Content Placeholder 4"/>
          <p:cNvPicPr>
            <a:picLocks noGrp="1" noChangeAspect="1" noChangeArrowheads="1"/>
          </p:cNvPicPr>
          <p:nvPr>
            <p:ph idx="1"/>
          </p:nvPr>
        </p:nvPicPr>
        <p:blipFill>
          <a:blip r:embed="rId3"/>
          <a:srcRect/>
          <a:stretch>
            <a:fillRect/>
          </a:stretch>
        </p:blipFill>
        <p:spPr>
          <a:xfrm>
            <a:off x="609600" y="1524000"/>
            <a:ext cx="10972800" cy="4419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650240" y="762000"/>
            <a:ext cx="10972800" cy="1143000"/>
          </a:xfrm>
        </p:spPr>
        <p:txBody>
          <a:bodyPr>
            <a:normAutofit fontScale="90000"/>
          </a:bodyPr>
          <a:lstStyle/>
          <a:p>
            <a:r>
              <a:rPr lang="en-IN" altLang="en-US" dirty="0" smtClean="0">
                <a:latin typeface="Segoe Print" pitchFamily="2" charset="0"/>
              </a:rPr>
              <a:t>Basis for preparation of financial  Statements</a:t>
            </a:r>
          </a:p>
        </p:txBody>
      </p:sp>
      <p:sp>
        <p:nvSpPr>
          <p:cNvPr id="3" name="Content Placeholder 2"/>
          <p:cNvSpPr>
            <a:spLocks noGrp="1"/>
          </p:cNvSpPr>
          <p:nvPr>
            <p:ph idx="1"/>
          </p:nvPr>
        </p:nvSpPr>
        <p:spPr>
          <a:xfrm>
            <a:off x="650240" y="1600201"/>
            <a:ext cx="10972800" cy="4525963"/>
          </a:xfrm>
        </p:spPr>
        <p:txBody>
          <a:bodyPr/>
          <a:lstStyle/>
          <a:p>
            <a:pPr>
              <a:defRPr/>
            </a:pPr>
            <a:endParaRPr lang="en-IN" sz="2800" dirty="0">
              <a:latin typeface="Segoe Print" panose="02000600000000000000" pitchFamily="2" charset="0"/>
            </a:endParaRPr>
          </a:p>
          <a:p>
            <a:pPr marL="0" indent="0">
              <a:buFontTx/>
              <a:buNone/>
              <a:defRPr/>
            </a:pPr>
            <a:r>
              <a:rPr lang="en-IN" dirty="0">
                <a:solidFill>
                  <a:srgbClr val="FF0000"/>
                </a:solidFill>
                <a:latin typeface="Segoe Print" panose="02000600000000000000" pitchFamily="2" charset="0"/>
              </a:rPr>
              <a:t>Accrual Basis of Preparation</a:t>
            </a:r>
            <a:endParaRPr lang="en-IN" dirty="0">
              <a:latin typeface="Segoe Print" panose="02000600000000000000" pitchFamily="2" charset="0"/>
            </a:endParaRPr>
          </a:p>
          <a:p>
            <a:pPr>
              <a:defRPr/>
            </a:pPr>
            <a:r>
              <a:rPr lang="en-IN" dirty="0">
                <a:latin typeface="Segoe Print" panose="02000600000000000000" pitchFamily="2" charset="0"/>
              </a:rPr>
              <a:t>Balance Sheet</a:t>
            </a:r>
          </a:p>
          <a:p>
            <a:pPr>
              <a:defRPr/>
            </a:pPr>
            <a:r>
              <a:rPr lang="en-IN" dirty="0">
                <a:latin typeface="Segoe Print" panose="02000600000000000000" pitchFamily="2" charset="0"/>
              </a:rPr>
              <a:t>Income Statement</a:t>
            </a:r>
          </a:p>
          <a:p>
            <a:pPr marL="0" indent="0">
              <a:buFontTx/>
              <a:buNone/>
              <a:defRPr/>
            </a:pPr>
            <a:r>
              <a:rPr lang="en-IN" dirty="0">
                <a:solidFill>
                  <a:srgbClr val="FF0000"/>
                </a:solidFill>
                <a:latin typeface="Segoe Print" panose="02000600000000000000" pitchFamily="2" charset="0"/>
              </a:rPr>
              <a:t>Cash Basis</a:t>
            </a:r>
          </a:p>
          <a:p>
            <a:pPr>
              <a:defRPr/>
            </a:pPr>
            <a:r>
              <a:rPr lang="en-IN" dirty="0">
                <a:latin typeface="Segoe Print" panose="02000600000000000000" pitchFamily="2" charset="0"/>
              </a:rPr>
              <a:t>Cash Flow Statement</a:t>
            </a:r>
          </a:p>
          <a:p>
            <a:pPr marL="0" indent="0">
              <a:buFontTx/>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14" presetClass="entr" presetSubtype="10" fill="hold" nodeType="withEffect">
                                  <p:stCondLst>
                                    <p:cond delay="0"/>
                                  </p:stCondLst>
                                  <p:iterate type="wd">
                                    <p:tmPct val="13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iterate type="wd">
                                    <p:tmPct val="13000"/>
                                  </p:iterate>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en-US" altLang="en-US" smtClean="0"/>
              <a:t>Financing Activity</a:t>
            </a:r>
            <a:endParaRPr lang="en-IN" altLang="en-US" smtClean="0"/>
          </a:p>
        </p:txBody>
      </p:sp>
      <p:sp>
        <p:nvSpPr>
          <p:cNvPr id="32771" name="Content Placeholder 2"/>
          <p:cNvSpPr>
            <a:spLocks noGrp="1" noChangeArrowheads="1"/>
          </p:cNvSpPr>
          <p:nvPr>
            <p:ph idx="1"/>
          </p:nvPr>
        </p:nvSpPr>
        <p:spPr/>
        <p:txBody>
          <a:bodyPr/>
          <a:lstStyle/>
          <a:p>
            <a:endParaRPr lang="en-IN" altLang="en-US" smtClean="0"/>
          </a:p>
        </p:txBody>
      </p:sp>
      <p:pic>
        <p:nvPicPr>
          <p:cNvPr id="32772" name="Picture 4"/>
          <p:cNvPicPr>
            <a:picLocks noChangeAspect="1" noChangeArrowheads="1"/>
          </p:cNvPicPr>
          <p:nvPr/>
        </p:nvPicPr>
        <p:blipFill>
          <a:blip r:embed="rId2"/>
          <a:srcRect/>
          <a:stretch>
            <a:fillRect/>
          </a:stretch>
        </p:blipFill>
        <p:spPr bwMode="auto">
          <a:xfrm>
            <a:off x="731521" y="1752601"/>
            <a:ext cx="9601200" cy="46577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609600" y="609600"/>
            <a:ext cx="10972800" cy="381000"/>
          </a:xfrm>
        </p:spPr>
        <p:txBody>
          <a:bodyPr>
            <a:normAutofit fontScale="90000"/>
          </a:bodyPr>
          <a:lstStyle/>
          <a:p>
            <a:r>
              <a:rPr lang="en-IN" altLang="en-US" b="1" dirty="0" smtClean="0"/>
              <a:t/>
            </a:r>
            <a:br>
              <a:rPr lang="en-IN" altLang="en-US" b="1" dirty="0" smtClean="0"/>
            </a:br>
            <a:r>
              <a:rPr lang="en-IN" altLang="en-US" b="1" dirty="0" smtClean="0"/>
              <a:t/>
            </a:r>
            <a:br>
              <a:rPr lang="en-IN" altLang="en-US" b="1" dirty="0" smtClean="0"/>
            </a:br>
            <a:r>
              <a:rPr lang="en-IN" altLang="en-US" b="1" dirty="0" smtClean="0"/>
              <a:t/>
            </a:r>
            <a:br>
              <a:rPr lang="en-IN" altLang="en-US" b="1" dirty="0" smtClean="0"/>
            </a:br>
            <a:r>
              <a:rPr lang="en-IN" altLang="en-US" sz="3200" b="1" dirty="0" smtClean="0">
                <a:solidFill>
                  <a:srgbClr val="FF0000"/>
                </a:solidFill>
                <a:latin typeface="Segoe Print" pitchFamily="2" charset="0"/>
              </a:rPr>
              <a:t>Lets understand with help of an example</a:t>
            </a:r>
            <a:r>
              <a:rPr lang="en-IN" altLang="en-US" sz="3200" b="1" dirty="0" smtClean="0">
                <a:latin typeface="Segoe Print" pitchFamily="2" charset="0"/>
              </a:rPr>
              <a:t/>
            </a:r>
            <a:br>
              <a:rPr lang="en-IN" altLang="en-US" sz="3200" b="1" dirty="0" smtClean="0">
                <a:latin typeface="Segoe Print" pitchFamily="2" charset="0"/>
              </a:rPr>
            </a:br>
            <a:r>
              <a:rPr lang="en-IN" altLang="en-US" b="1" dirty="0" smtClean="0"/>
              <a:t/>
            </a:r>
            <a:br>
              <a:rPr lang="en-IN" altLang="en-US" b="1" dirty="0" smtClean="0"/>
            </a:br>
            <a:r>
              <a:rPr lang="en-IN" altLang="en-US" dirty="0" smtClean="0"/>
              <a:t/>
            </a:r>
            <a:br>
              <a:rPr lang="en-IN" altLang="en-US" dirty="0" smtClean="0"/>
            </a:br>
            <a:endParaRPr lang="en-IN" altLang="en-US" dirty="0" smtClean="0"/>
          </a:p>
        </p:txBody>
      </p:sp>
      <p:sp>
        <p:nvSpPr>
          <p:cNvPr id="10243" name="Content Placeholder 2"/>
          <p:cNvSpPr>
            <a:spLocks noGrp="1" noChangeArrowheads="1"/>
          </p:cNvSpPr>
          <p:nvPr>
            <p:ph idx="1"/>
          </p:nvPr>
        </p:nvSpPr>
        <p:spPr>
          <a:xfrm>
            <a:off x="0" y="1295400"/>
            <a:ext cx="12192000" cy="5257800"/>
          </a:xfrm>
        </p:spPr>
        <p:txBody>
          <a:bodyPr/>
          <a:lstStyle/>
          <a:p>
            <a:pPr algn="just"/>
            <a:r>
              <a:rPr lang="en-IN" altLang="en-US" sz="2400" dirty="0" smtClean="0">
                <a:latin typeface="Segoe Print" pitchFamily="2" charset="0"/>
              </a:rPr>
              <a:t>Let’s imagine you started a bakery business with $1,000.</a:t>
            </a:r>
          </a:p>
          <a:p>
            <a:pPr algn="just">
              <a:buFont typeface="Wingdings" pitchFamily="2" charset="2"/>
              <a:buChar char="Ø"/>
            </a:pPr>
            <a:r>
              <a:rPr lang="en-IN" altLang="en-US" sz="2800" dirty="0" smtClean="0">
                <a:latin typeface="Segoe Print" pitchFamily="2" charset="0"/>
              </a:rPr>
              <a:t>You spent $1,000 on the cakes and sold them for $5,000 on one month credit.</a:t>
            </a:r>
          </a:p>
          <a:p>
            <a:pPr algn="just"/>
            <a:r>
              <a:rPr lang="en-IN" altLang="en-US" sz="2400" dirty="0" smtClean="0">
                <a:latin typeface="Segoe Print" pitchFamily="2" charset="0"/>
              </a:rPr>
              <a:t>Let’s determine your cash position in this scenario.</a:t>
            </a:r>
          </a:p>
          <a:p>
            <a:pPr>
              <a:buFontTx/>
              <a:buNone/>
            </a:pPr>
            <a:r>
              <a:rPr lang="en-IN" altLang="en-US" sz="2400" b="1" dirty="0" smtClean="0">
                <a:solidFill>
                  <a:srgbClr val="FF0000"/>
                </a:solidFill>
                <a:latin typeface="Segoe Print" pitchFamily="2" charset="0"/>
              </a:rPr>
              <a:t>			Revenue(sales): $5,000</a:t>
            </a:r>
          </a:p>
          <a:p>
            <a:pPr>
              <a:buFontTx/>
              <a:buNone/>
            </a:pPr>
            <a:r>
              <a:rPr lang="en-IN" altLang="en-US" sz="2400" b="1" dirty="0" smtClean="0">
                <a:solidFill>
                  <a:srgbClr val="FF0000"/>
                </a:solidFill>
                <a:latin typeface="Segoe Print" pitchFamily="2" charset="0"/>
              </a:rPr>
              <a:t>			Profit(Revenue-Expenses): $4,000</a:t>
            </a:r>
          </a:p>
          <a:p>
            <a:pPr>
              <a:buFontTx/>
              <a:buNone/>
            </a:pPr>
            <a:r>
              <a:rPr lang="en-IN" altLang="en-US" sz="2400" b="1" dirty="0" smtClean="0">
                <a:solidFill>
                  <a:srgbClr val="FF0000"/>
                </a:solidFill>
                <a:latin typeface="Segoe Print" pitchFamily="2" charset="0"/>
              </a:rPr>
              <a:t>			Cash: ZERO!</a:t>
            </a:r>
            <a:endParaRPr lang="en-IN" altLang="en-US" sz="2400" dirty="0" smtClean="0">
              <a:solidFill>
                <a:srgbClr val="FF0000"/>
              </a:solidFill>
              <a:latin typeface="Segoe Print" pitchFamily="2" charset="0"/>
            </a:endParaRPr>
          </a:p>
          <a:p>
            <a:pPr algn="just"/>
            <a:endParaRPr lang="en-IN" altLang="en-US" sz="2400" dirty="0" smtClean="0"/>
          </a:p>
        </p:txBody>
      </p:sp>
      <p:pic>
        <p:nvPicPr>
          <p:cNvPr id="10245" name="Picture 3"/>
          <p:cNvPicPr>
            <a:picLocks noChangeAspect="1" noChangeArrowheads="1"/>
          </p:cNvPicPr>
          <p:nvPr/>
        </p:nvPicPr>
        <p:blipFill>
          <a:blip r:embed="rId3"/>
          <a:srcRect/>
          <a:stretch>
            <a:fillRect/>
          </a:stretch>
        </p:blipFill>
        <p:spPr bwMode="auto">
          <a:xfrm>
            <a:off x="6908800" y="4267200"/>
            <a:ext cx="4754880" cy="2590800"/>
          </a:xfrm>
          <a:prstGeom prst="rect">
            <a:avLst/>
          </a:prstGeom>
          <a:noFill/>
          <a:ln w="9525">
            <a:noFill/>
            <a:miter lim="800000"/>
            <a:headEnd/>
            <a:tailEnd/>
          </a:ln>
        </p:spPr>
      </p:pic>
      <p:pic>
        <p:nvPicPr>
          <p:cNvPr id="10246" name="Picture 5"/>
          <p:cNvPicPr>
            <a:picLocks noChangeAspect="1" noChangeArrowheads="1"/>
          </p:cNvPicPr>
          <p:nvPr/>
        </p:nvPicPr>
        <p:blipFill>
          <a:blip r:embed="rId4"/>
          <a:srcRect/>
          <a:stretch>
            <a:fillRect/>
          </a:stretch>
        </p:blipFill>
        <p:spPr bwMode="auto">
          <a:xfrm>
            <a:off x="975361" y="4572000"/>
            <a:ext cx="5008880" cy="2286000"/>
          </a:xfrm>
          <a:prstGeom prst="rect">
            <a:avLst/>
          </a:prstGeom>
          <a:noFill/>
          <a:ln w="9525">
            <a:noFill/>
            <a:miter lim="800000"/>
            <a:headEnd/>
            <a:tailEnd/>
          </a:ln>
        </p:spPr>
      </p:pic>
    </p:spTree>
  </p:cSld>
  <p:clrMapOvr>
    <a:masterClrMapping/>
  </p:clrMapOvr>
  <p:transition spd="slow" advTm="8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4500"/>
                                  </p:stCondLst>
                                  <p:iterate type="wd">
                                    <p:tmPct val="10000"/>
                                  </p:iterate>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0"/>
                                        <p:tgtEl>
                                          <p:spTgt spid="10243">
                                            <p:txEl>
                                              <p:pRg st="0" end="0"/>
                                            </p:txEl>
                                          </p:spTgt>
                                        </p:tgtEl>
                                      </p:cBhvr>
                                    </p:animEffect>
                                    <p:anim calcmode="lin" valueType="num">
                                      <p:cBhvr>
                                        <p:cTn id="8" dur="5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5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4500"/>
                                  </p:stCondLst>
                                  <p:iterate type="wd">
                                    <p:tmPct val="10000"/>
                                  </p:iterate>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5000"/>
                                        <p:tgtEl>
                                          <p:spTgt spid="10243">
                                            <p:txEl>
                                              <p:pRg st="1" end="1"/>
                                            </p:txEl>
                                          </p:spTgt>
                                        </p:tgtEl>
                                      </p:cBhvr>
                                    </p:animEffect>
                                    <p:anim calcmode="lin" valueType="num">
                                      <p:cBhvr>
                                        <p:cTn id="15" dur="5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5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4500"/>
                                  </p:stCondLst>
                                  <p:iterate type="wd">
                                    <p:tmPct val="10000"/>
                                  </p:iterate>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5000"/>
                                        <p:tgtEl>
                                          <p:spTgt spid="10243">
                                            <p:txEl>
                                              <p:pRg st="2" end="2"/>
                                            </p:txEl>
                                          </p:spTgt>
                                        </p:tgtEl>
                                      </p:cBhvr>
                                    </p:animEffect>
                                    <p:anim calcmode="lin" valueType="num">
                                      <p:cBhvr>
                                        <p:cTn id="22" dur="5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5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4000"/>
                                  </p:stCondLst>
                                  <p:iterate type="lt">
                                    <p:tmPct val="10000"/>
                                  </p:iterate>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5000"/>
                                        <p:tgtEl>
                                          <p:spTgt spid="10243">
                                            <p:txEl>
                                              <p:pRg st="3" end="3"/>
                                            </p:txEl>
                                          </p:spTgt>
                                        </p:tgtEl>
                                      </p:cBhvr>
                                    </p:animEffect>
                                    <p:anim calcmode="lin" valueType="num">
                                      <p:cBhvr>
                                        <p:cTn id="29" dur="5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5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4000"/>
                                  </p:stCondLst>
                                  <p:iterate type="lt">
                                    <p:tmPct val="10000"/>
                                  </p:iterate>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5000"/>
                                        <p:tgtEl>
                                          <p:spTgt spid="10243">
                                            <p:txEl>
                                              <p:pRg st="4" end="4"/>
                                            </p:txEl>
                                          </p:spTgt>
                                        </p:tgtEl>
                                      </p:cBhvr>
                                    </p:animEffect>
                                    <p:anim calcmode="lin" valueType="num">
                                      <p:cBhvr>
                                        <p:cTn id="36" dur="5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5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4000"/>
                                  </p:stCondLst>
                                  <p:iterate type="lt">
                                    <p:tmPct val="10000"/>
                                  </p:iterate>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fade">
                                      <p:cBhvr>
                                        <p:cTn id="42" dur="5000"/>
                                        <p:tgtEl>
                                          <p:spTgt spid="10243">
                                            <p:txEl>
                                              <p:pRg st="5" end="5"/>
                                            </p:txEl>
                                          </p:spTgt>
                                        </p:tgtEl>
                                      </p:cBhvr>
                                    </p:animEffect>
                                    <p:anim calcmode="lin" valueType="num">
                                      <p:cBhvr>
                                        <p:cTn id="43" dur="5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4" dur="5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1" presetClass="entr" presetSubtype="4" fill="hold" nodeType="clickEffect">
                                  <p:stCondLst>
                                    <p:cond delay="0"/>
                                  </p:stCondLst>
                                  <p:childTnLst>
                                    <p:set>
                                      <p:cBhvr>
                                        <p:cTn id="48" dur="1" fill="hold">
                                          <p:stCondLst>
                                            <p:cond delay="0"/>
                                          </p:stCondLst>
                                        </p:cTn>
                                        <p:tgtEl>
                                          <p:spTgt spid="10245"/>
                                        </p:tgtEl>
                                        <p:attrNameLst>
                                          <p:attrName>style.visibility</p:attrName>
                                        </p:attrNameLst>
                                      </p:cBhvr>
                                      <p:to>
                                        <p:strVal val="visible"/>
                                      </p:to>
                                    </p:set>
                                    <p:animEffect transition="in" filter="wheel(4)">
                                      <p:cBhvr>
                                        <p:cTn id="49" dur="2000"/>
                                        <p:tgtEl>
                                          <p:spTgt spid="1024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1" presetClass="entr" presetSubtype="4" fill="hold" nodeType="clickEffect">
                                  <p:stCondLst>
                                    <p:cond delay="0"/>
                                  </p:stCondLst>
                                  <p:childTnLst>
                                    <p:set>
                                      <p:cBhvr>
                                        <p:cTn id="53" dur="1" fill="hold">
                                          <p:stCondLst>
                                            <p:cond delay="0"/>
                                          </p:stCondLst>
                                        </p:cTn>
                                        <p:tgtEl>
                                          <p:spTgt spid="10246"/>
                                        </p:tgtEl>
                                        <p:attrNameLst>
                                          <p:attrName>style.visibility</p:attrName>
                                        </p:attrNameLst>
                                      </p:cBhvr>
                                      <p:to>
                                        <p:strVal val="visible"/>
                                      </p:to>
                                    </p:set>
                                    <p:animEffect transition="in" filter="wheel(4)">
                                      <p:cBhvr>
                                        <p:cTn id="54" dur="20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normAutofit fontScale="90000"/>
          </a:bodyPr>
          <a:lstStyle/>
          <a:p>
            <a:r>
              <a:rPr lang="en-IN" altLang="en-US" dirty="0" smtClean="0">
                <a:solidFill>
                  <a:srgbClr val="FF0000"/>
                </a:solidFill>
                <a:latin typeface="Segoe Print" pitchFamily="2" charset="0"/>
              </a:rPr>
              <a:t/>
            </a:r>
            <a:br>
              <a:rPr lang="en-IN" altLang="en-US" dirty="0" smtClean="0">
                <a:solidFill>
                  <a:srgbClr val="FF0000"/>
                </a:solidFill>
                <a:latin typeface="Segoe Print" pitchFamily="2" charset="0"/>
              </a:rPr>
            </a:br>
            <a:r>
              <a:rPr lang="en-IN" altLang="en-US" dirty="0" smtClean="0">
                <a:solidFill>
                  <a:srgbClr val="FF0000"/>
                </a:solidFill>
                <a:latin typeface="Segoe Print" pitchFamily="2" charset="0"/>
              </a:rPr>
              <a:t>If you want to avoid bankruptcy: Monitor your Cash Flows</a:t>
            </a:r>
          </a:p>
        </p:txBody>
      </p:sp>
      <p:sp>
        <p:nvSpPr>
          <p:cNvPr id="3" name="Content Placeholder 2"/>
          <p:cNvSpPr>
            <a:spLocks noGrp="1" noChangeArrowheads="1"/>
          </p:cNvSpPr>
          <p:nvPr>
            <p:ph idx="1"/>
          </p:nvPr>
        </p:nvSpPr>
        <p:spPr>
          <a:xfrm>
            <a:off x="812800" y="1676401"/>
            <a:ext cx="10972800" cy="4525963"/>
          </a:xfrm>
        </p:spPr>
        <p:txBody>
          <a:bodyPr/>
          <a:lstStyle/>
          <a:p>
            <a:endParaRPr lang="en-IN" altLang="en-US" dirty="0" smtClean="0"/>
          </a:p>
        </p:txBody>
      </p:sp>
      <p:pic>
        <p:nvPicPr>
          <p:cNvPr id="102402" name="Picture 2" descr="Hand of bankrupt girl holding a wallet,hand open an empty wallet,no cash,financial problem,economic depression,effects of the Covid-19, asian woman shows her empty money in wallet,unemployment concept Stock Photo - 141854356"/>
          <p:cNvPicPr>
            <a:picLocks noChangeAspect="1" noChangeArrowheads="1"/>
          </p:cNvPicPr>
          <p:nvPr/>
        </p:nvPicPr>
        <p:blipFill>
          <a:blip r:embed="rId2"/>
          <a:srcRect/>
          <a:stretch>
            <a:fillRect/>
          </a:stretch>
        </p:blipFill>
        <p:spPr bwMode="auto">
          <a:xfrm>
            <a:off x="804334" y="2133600"/>
            <a:ext cx="10241280" cy="4343400"/>
          </a:xfrm>
          <a:prstGeom prst="rect">
            <a:avLst/>
          </a:prstGeom>
          <a:noFill/>
          <a:ln w="9525">
            <a:noFill/>
            <a:miter lim="800000"/>
            <a:headEnd/>
            <a:tailEnd/>
          </a:ln>
        </p:spPr>
      </p:pic>
      <p:sp>
        <p:nvSpPr>
          <p:cNvPr id="4" name="TextBox 3"/>
          <p:cNvSpPr txBox="1">
            <a:spLocks noChangeArrowheads="1"/>
          </p:cNvSpPr>
          <p:nvPr/>
        </p:nvSpPr>
        <p:spPr bwMode="auto">
          <a:xfrm>
            <a:off x="1788160" y="5108576"/>
            <a:ext cx="9042400" cy="830263"/>
          </a:xfrm>
          <a:prstGeom prst="rect">
            <a:avLst/>
          </a:prstGeom>
          <a:noFill/>
          <a:ln w="9525">
            <a:noFill/>
            <a:miter lim="800000"/>
            <a:headEnd/>
            <a:tailEnd/>
          </a:ln>
        </p:spPr>
        <p:txBody>
          <a:bodyPr>
            <a:spAutoFit/>
          </a:bodyPr>
          <a:lstStyle/>
          <a:p>
            <a:r>
              <a:rPr lang="en-IN" altLang="en-US" sz="2400" dirty="0">
                <a:latin typeface="Segoe Print" pitchFamily="2" charset="0"/>
              </a:rPr>
              <a:t>No Cash, possible to be profitable on papers but insolvent same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nodeType="clickEffect">
                                  <p:stCondLst>
                                    <p:cond delay="0"/>
                                  </p:stCondLst>
                                  <p:childTnLst>
                                    <p:set>
                                      <p:cBhvr>
                                        <p:cTn id="12" dur="1" fill="hold">
                                          <p:stCondLst>
                                            <p:cond delay="0"/>
                                          </p:stCondLst>
                                        </p:cTn>
                                        <p:tgtEl>
                                          <p:spTgt spid="102402"/>
                                        </p:tgtEl>
                                        <p:attrNameLst>
                                          <p:attrName>style.visibility</p:attrName>
                                        </p:attrNameLst>
                                      </p:cBhvr>
                                      <p:to>
                                        <p:strVal val="visible"/>
                                      </p:to>
                                    </p:set>
                                    <p:animEffect transition="in" filter="circle(in)">
                                      <p:cBhvr>
                                        <p:cTn id="13" dur="2000"/>
                                        <p:tgtEl>
                                          <p:spTgt spid="1024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heel(1)">
                                      <p:cBhvr>
                                        <p:cTn id="18"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p:txBody>
          <a:bodyPr/>
          <a:lstStyle/>
          <a:p>
            <a:endParaRPr lang="en-IN" altLang="en-US" dirty="0" smtClean="0"/>
          </a:p>
        </p:txBody>
      </p:sp>
      <p:sp>
        <p:nvSpPr>
          <p:cNvPr id="9219" name="Content Placeholder 2"/>
          <p:cNvSpPr>
            <a:spLocks noGrp="1" noChangeArrowheads="1"/>
          </p:cNvSpPr>
          <p:nvPr>
            <p:ph idx="1"/>
          </p:nvPr>
        </p:nvSpPr>
        <p:spPr/>
        <p:txBody>
          <a:bodyPr/>
          <a:lstStyle/>
          <a:p>
            <a:r>
              <a:rPr lang="en-IN" altLang="en-US" dirty="0" smtClean="0">
                <a:solidFill>
                  <a:srgbClr val="FF0000"/>
                </a:solidFill>
                <a:latin typeface="Segoe Print" pitchFamily="2" charset="0"/>
              </a:rPr>
              <a:t>Misconception: </a:t>
            </a:r>
          </a:p>
          <a:p>
            <a:r>
              <a:rPr lang="en-IN" altLang="en-US" dirty="0" smtClean="0">
                <a:latin typeface="Segoe Print" pitchFamily="2" charset="0"/>
              </a:rPr>
              <a:t>If your books are showing you are highly profitable, then there is nothing to worry about.</a:t>
            </a:r>
          </a:p>
          <a:p>
            <a:r>
              <a:rPr lang="en-IN" altLang="en-US" dirty="0" smtClean="0">
                <a:solidFill>
                  <a:srgbClr val="FF0000"/>
                </a:solidFill>
                <a:latin typeface="Segoe Print" pitchFamily="2" charset="0"/>
              </a:rPr>
              <a:t>Fact:</a:t>
            </a:r>
          </a:p>
          <a:p>
            <a:r>
              <a:rPr lang="en-IN" altLang="en-US" dirty="0" smtClean="0">
                <a:latin typeface="Segoe Print" pitchFamily="2" charset="0"/>
              </a:rPr>
              <a:t>You do not use profits to pay for business operations. You need cash</a:t>
            </a:r>
            <a:endParaRPr lang="en-IN" altLang="en-US" dirty="0" smtClean="0"/>
          </a:p>
        </p:txBody>
      </p:sp>
      <p:sp>
        <p:nvSpPr>
          <p:cNvPr id="9220" name="TextBox 4"/>
          <p:cNvSpPr txBox="1">
            <a:spLocks noChangeArrowheads="1"/>
          </p:cNvSpPr>
          <p:nvPr/>
        </p:nvSpPr>
        <p:spPr bwMode="auto">
          <a:xfrm>
            <a:off x="894080" y="2413000"/>
            <a:ext cx="10485120" cy="369888"/>
          </a:xfrm>
          <a:prstGeom prst="rect">
            <a:avLst/>
          </a:prstGeom>
          <a:noFill/>
          <a:ln w="9525">
            <a:noFill/>
            <a:miter lim="800000"/>
            <a:headEnd/>
            <a:tailEnd/>
          </a:ln>
        </p:spPr>
        <p:txBody>
          <a:bodyPr>
            <a:spAutoFit/>
          </a:bodyPr>
          <a:lstStyle/>
          <a:p>
            <a:r>
              <a:rPr lang="en-IN" altLang="en-US" dirty="0">
                <a:latin typeface="Segoe Print" pitchFamily="2"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635067" y="2259013"/>
            <a:ext cx="189653" cy="900112"/>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0" name="TextBox 19"/>
          <p:cNvSpPr txBox="1"/>
          <p:nvPr/>
        </p:nvSpPr>
        <p:spPr>
          <a:xfrm>
            <a:off x="975361" y="5575301"/>
            <a:ext cx="8146627" cy="669925"/>
          </a:xfrm>
          <a:prstGeom prst="rect">
            <a:avLst/>
          </a:prstGeom>
          <a:noFill/>
        </p:spPr>
        <p:txBody>
          <a:bodyPr>
            <a:spAutoFit/>
          </a:bodyPr>
          <a:lstStyle/>
          <a:p>
            <a:pPr algn="ctr">
              <a:defRPr/>
            </a:pPr>
            <a:endParaRPr lang="en-US" sz="3750" b="1" dirty="0">
              <a:latin typeface="Segoe Print" panose="02000600000000000000" pitchFamily="2" charset="0"/>
            </a:endParaRPr>
          </a:p>
        </p:txBody>
      </p:sp>
      <p:sp>
        <p:nvSpPr>
          <p:cNvPr id="21" name="TextBox 20"/>
          <p:cNvSpPr txBox="1"/>
          <p:nvPr/>
        </p:nvSpPr>
        <p:spPr>
          <a:xfrm>
            <a:off x="243840" y="3962400"/>
            <a:ext cx="9997440" cy="2146742"/>
          </a:xfrm>
          <a:prstGeom prst="rect">
            <a:avLst/>
          </a:prstGeom>
          <a:noFill/>
        </p:spPr>
        <p:txBody>
          <a:bodyPr>
            <a:spAutoFit/>
          </a:bodyPr>
          <a:lstStyle/>
          <a:p>
            <a:pPr>
              <a:defRPr/>
            </a:pPr>
            <a:endParaRPr lang="en-US" sz="3750" b="1" dirty="0">
              <a:latin typeface="Segoe Print" panose="02000600000000000000" pitchFamily="2" charset="0"/>
            </a:endParaRPr>
          </a:p>
          <a:p>
            <a:pPr>
              <a:defRPr/>
            </a:pPr>
            <a:r>
              <a:rPr lang="en-US" sz="2800" b="1" dirty="0">
                <a:latin typeface="Segoe Print" panose="02000600000000000000" pitchFamily="2" charset="0"/>
              </a:rPr>
              <a:t>Balance sheets and Income statements are only fiction</a:t>
            </a:r>
          </a:p>
          <a:p>
            <a:pPr>
              <a:defRPr/>
            </a:pPr>
            <a:r>
              <a:rPr lang="en-US" sz="2800" b="1" dirty="0">
                <a:latin typeface="Segoe Print" panose="02000600000000000000" pitchFamily="2" charset="0"/>
              </a:rPr>
              <a:t>Cash flow is </a:t>
            </a:r>
            <a:r>
              <a:rPr lang="en-US" sz="4000" b="1" dirty="0">
                <a:solidFill>
                  <a:schemeClr val="tx2">
                    <a:lumMod val="75000"/>
                  </a:schemeClr>
                </a:solidFill>
                <a:latin typeface="Segoe Print" panose="02000600000000000000" pitchFamily="2" charset="0"/>
                <a:cs typeface="Times New Roman" panose="02020603050405020304" pitchFamily="18" charset="0"/>
              </a:rPr>
              <a:t>Reality</a:t>
            </a:r>
          </a:p>
          <a:p>
            <a:pPr>
              <a:defRPr/>
            </a:pPr>
            <a:endParaRPr lang="en-US" sz="2800" b="1" dirty="0">
              <a:latin typeface="Segoe Print" panose="02000600000000000000" pitchFamily="2" charset="0"/>
            </a:endParaRPr>
          </a:p>
        </p:txBody>
      </p:sp>
      <p:sp>
        <p:nvSpPr>
          <p:cNvPr id="22" name="TextBox 21"/>
          <p:cNvSpPr txBox="1"/>
          <p:nvPr/>
        </p:nvSpPr>
        <p:spPr>
          <a:xfrm>
            <a:off x="5711614" y="1181101"/>
            <a:ext cx="6124786" cy="2804614"/>
          </a:xfrm>
          <a:prstGeom prst="rect">
            <a:avLst/>
          </a:prstGeom>
          <a:noFill/>
        </p:spPr>
        <p:txBody>
          <a:bodyPr>
            <a:spAutoFit/>
          </a:bodyPr>
          <a:lstStyle/>
          <a:p>
            <a:pPr algn="ctr">
              <a:defRPr/>
            </a:pPr>
            <a:r>
              <a:rPr lang="en-US" sz="2625" b="1" dirty="0">
                <a:latin typeface="Segoe Print" panose="02000600000000000000" pitchFamily="2" charset="0"/>
                <a:cs typeface="Times New Roman" panose="02020603050405020304" pitchFamily="18" charset="0"/>
              </a:rPr>
              <a:t>The crux of any business is profits well depicted by cash in the company</a:t>
            </a:r>
          </a:p>
          <a:p>
            <a:pPr algn="ctr">
              <a:defRPr/>
            </a:pPr>
            <a:r>
              <a:rPr lang="en-US" sz="3750" b="1" dirty="0">
                <a:solidFill>
                  <a:srgbClr val="FF0000"/>
                </a:solidFill>
                <a:latin typeface="Segoe Print" panose="02000600000000000000" pitchFamily="2" charset="0"/>
              </a:rPr>
              <a:t>Cash flow statement</a:t>
            </a:r>
            <a:r>
              <a:rPr lang="en-US" dirty="0">
                <a:latin typeface="Segoe Print" panose="02000600000000000000" pitchFamily="2" charset="0"/>
                <a:cs typeface="Times New Roman" panose="02020603050405020304" pitchFamily="18" charset="0"/>
              </a:rPr>
              <a:t> </a:t>
            </a:r>
          </a:p>
          <a:p>
            <a:pPr algn="ctr">
              <a:defRPr/>
            </a:pPr>
            <a:r>
              <a:rPr lang="en-US" dirty="0">
                <a:latin typeface="Segoe Print" panose="02000600000000000000" pitchFamily="2" charset="0"/>
                <a:cs typeface="Times New Roman" panose="02020603050405020304" pitchFamily="18" charset="0"/>
              </a:rPr>
              <a:t>Ind-AS 7</a:t>
            </a:r>
          </a:p>
          <a:p>
            <a:pPr algn="ctr">
              <a:defRPr/>
            </a:pPr>
            <a:r>
              <a:rPr lang="en-IN" altLang="en-US" sz="2400" dirty="0">
                <a:solidFill>
                  <a:srgbClr val="FF0000"/>
                </a:solidFill>
                <a:latin typeface="Segoe Print" panose="02000600000000000000" pitchFamily="2" charset="0"/>
              </a:rPr>
              <a:t>“Where Got Where Gone Statement”.</a:t>
            </a:r>
            <a:endParaRPr lang="en-IN" altLang="en-US" sz="2400" b="1" dirty="0">
              <a:solidFill>
                <a:srgbClr val="FF0000"/>
              </a:solidFill>
              <a:latin typeface="Segoe Print" panose="02000600000000000000" pitchFamily="2" charset="0"/>
            </a:endParaRPr>
          </a:p>
          <a:p>
            <a:pPr algn="ctr">
              <a:defRPr/>
            </a:pPr>
            <a:endParaRPr lang="en-US" dirty="0">
              <a:latin typeface="Segoe Print" panose="02000600000000000000" pitchFamily="2" charset="0"/>
              <a:cs typeface="Times New Roman" panose="02020603050405020304" pitchFamily="18" charset="0"/>
            </a:endParaRPr>
          </a:p>
        </p:txBody>
      </p:sp>
      <p:pic>
        <p:nvPicPr>
          <p:cNvPr id="11" name="Picture 10"/>
          <p:cNvPicPr>
            <a:picLocks noChangeAspect="1" noChangeArrowheads="1"/>
          </p:cNvPicPr>
          <p:nvPr/>
        </p:nvPicPr>
        <p:blipFill>
          <a:blip r:embed="rId3"/>
          <a:srcRect/>
          <a:stretch>
            <a:fillRect/>
          </a:stretch>
        </p:blipFill>
        <p:spPr bwMode="auto">
          <a:xfrm>
            <a:off x="162560" y="411164"/>
            <a:ext cx="2966720" cy="2033587"/>
          </a:xfrm>
          <a:prstGeom prst="rect">
            <a:avLst/>
          </a:prstGeom>
          <a:noFill/>
          <a:ln w="9525">
            <a:noFill/>
            <a:miter lim="800000"/>
            <a:headEnd/>
            <a:tailEnd/>
          </a:ln>
        </p:spPr>
      </p:pic>
      <p:pic>
        <p:nvPicPr>
          <p:cNvPr id="13" name="Picture 12"/>
          <p:cNvPicPr>
            <a:picLocks noChangeAspect="1" noChangeArrowheads="1"/>
          </p:cNvPicPr>
          <p:nvPr/>
        </p:nvPicPr>
        <p:blipFill>
          <a:blip r:embed="rId4"/>
          <a:srcRect/>
          <a:stretch>
            <a:fillRect/>
          </a:stretch>
        </p:blipFill>
        <p:spPr bwMode="auto">
          <a:xfrm>
            <a:off x="2926080" y="457200"/>
            <a:ext cx="3007360" cy="1828800"/>
          </a:xfrm>
          <a:prstGeom prst="rect">
            <a:avLst/>
          </a:prstGeom>
          <a:noFill/>
          <a:ln w="9525">
            <a:noFill/>
            <a:miter lim="800000"/>
            <a:headEnd/>
            <a:tailEnd/>
          </a:ln>
        </p:spPr>
      </p:pic>
      <p:pic>
        <p:nvPicPr>
          <p:cNvPr id="17" name="Picture 16"/>
          <p:cNvPicPr>
            <a:picLocks noChangeAspect="1" noChangeArrowheads="1"/>
          </p:cNvPicPr>
          <p:nvPr/>
        </p:nvPicPr>
        <p:blipFill>
          <a:blip r:embed="rId5"/>
          <a:srcRect/>
          <a:stretch>
            <a:fillRect/>
          </a:stretch>
        </p:blipFill>
        <p:spPr bwMode="auto">
          <a:xfrm>
            <a:off x="264160" y="2671764"/>
            <a:ext cx="4673600" cy="1914525"/>
          </a:xfrm>
          <a:prstGeom prst="rect">
            <a:avLst/>
          </a:prstGeom>
          <a:noFill/>
          <a:ln w="9525">
            <a:noFill/>
            <a:miter lim="800000"/>
            <a:headEnd/>
            <a:tailEnd/>
          </a:ln>
        </p:spPr>
      </p:pic>
      <p:sp>
        <p:nvSpPr>
          <p:cNvPr id="12" name="Picture 11"/>
          <p:cNvSpPr>
            <a:spLocks noChangeAspect="1" noChangeArrowheads="1"/>
          </p:cNvSpPr>
          <p:nvPr/>
        </p:nvSpPr>
        <p:spPr bwMode="auto">
          <a:xfrm>
            <a:off x="9347200" y="4038600"/>
            <a:ext cx="2379134" cy="2484438"/>
          </a:xfrm>
          <a:prstGeom prst="rect">
            <a:avLst/>
          </a:prstGeom>
          <a:noFill/>
          <a:ln w="9525">
            <a:noFill/>
            <a:miter lim="800000"/>
            <a:headEnd/>
            <a:tailEnd/>
          </a:ln>
        </p:spPr>
        <p:txBody>
          <a:bodyPr/>
          <a:lstStyle/>
          <a:p>
            <a:endParaRPr lang="en-US" dirty="0"/>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iterate type="wd">
                                    <p:tmPct val="50000"/>
                                  </p:iterate>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250"/>
                                        <p:tgtEl>
                                          <p:spTgt spid="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iterate type="wd">
                                    <p:tmPct val="50000"/>
                                  </p:iterate>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250"/>
                                        <p:tgtEl>
                                          <p:spTgt spid="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iterate type="wd">
                                    <p:tmPct val="50000"/>
                                  </p:iterate>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250"/>
                                        <p:tgtEl>
                                          <p:spTgt spid="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iterate type="wd">
                                    <p:tmPct val="50000"/>
                                  </p:iterate>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250"/>
                                        <p:tgtEl>
                                          <p:spTgt spid="22">
                                            <p:txEl>
                                              <p:pRg st="3" end="3"/>
                                            </p:txEl>
                                          </p:spTgt>
                                        </p:tgtEl>
                                      </p:cBhvr>
                                    </p:animEffect>
                                  </p:childTnLst>
                                </p:cTn>
                              </p:par>
                              <p:par>
                                <p:cTn id="23" presetID="10" presetClass="entr" presetSubtype="0" fill="hold" nodeType="withEffect">
                                  <p:stCondLst>
                                    <p:cond delay="0"/>
                                  </p:stCondLst>
                                  <p:iterate type="wd">
                                    <p:tmPct val="100000"/>
                                  </p:iterate>
                                  <p:childTnLst>
                                    <p:set>
                                      <p:cBhvr>
                                        <p:cTn id="24" dur="1" fill="hold">
                                          <p:stCondLst>
                                            <p:cond delay="0"/>
                                          </p:stCondLst>
                                        </p:cTn>
                                        <p:tgtEl>
                                          <p:spTgt spid="21">
                                            <p:txEl>
                                              <p:pRg st="1" end="1"/>
                                            </p:txEl>
                                          </p:spTgt>
                                        </p:tgtEl>
                                        <p:attrNameLst>
                                          <p:attrName>style.visibility</p:attrName>
                                        </p:attrNameLst>
                                      </p:cBhvr>
                                      <p:to>
                                        <p:strVal val="visible"/>
                                      </p:to>
                                    </p:set>
                                    <p:animEffect transition="in" filter="fade">
                                      <p:cBhvr>
                                        <p:cTn id="25" dur="250"/>
                                        <p:tgtEl>
                                          <p:spTgt spid="21">
                                            <p:txEl>
                                              <p:pRg st="1" end="1"/>
                                            </p:txEl>
                                          </p:spTgt>
                                        </p:tgtEl>
                                      </p:cBhvr>
                                    </p:animEffect>
                                  </p:childTnLst>
                                </p:cTn>
                              </p:par>
                              <p:par>
                                <p:cTn id="26" presetID="10" presetClass="entr" presetSubtype="0" fill="hold" nodeType="withEffect">
                                  <p:stCondLst>
                                    <p:cond delay="0"/>
                                  </p:stCondLst>
                                  <p:iterate type="wd">
                                    <p:tmPct val="100000"/>
                                  </p:iterate>
                                  <p:childTnLst>
                                    <p:set>
                                      <p:cBhvr>
                                        <p:cTn id="27" dur="1" fill="hold">
                                          <p:stCondLst>
                                            <p:cond delay="0"/>
                                          </p:stCondLst>
                                        </p:cTn>
                                        <p:tgtEl>
                                          <p:spTgt spid="21">
                                            <p:txEl>
                                              <p:pRg st="2" end="2"/>
                                            </p:txEl>
                                          </p:spTgt>
                                        </p:tgtEl>
                                        <p:attrNameLst>
                                          <p:attrName>style.visibility</p:attrName>
                                        </p:attrNameLst>
                                      </p:cBhvr>
                                      <p:to>
                                        <p:strVal val="visible"/>
                                      </p:to>
                                    </p:set>
                                    <p:animEffect transition="in" filter="fade">
                                      <p:cBhvr>
                                        <p:cTn id="28" dur="250"/>
                                        <p:tgtEl>
                                          <p:spTgt spid="21">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0"/>
                                        <p:tgtEl>
                                          <p:spTgt spid="11"/>
                                        </p:tgtEl>
                                      </p:cBhvr>
                                    </p:animEffect>
                                    <p:anim calcmode="lin" valueType="num">
                                      <p:cBhvr>
                                        <p:cTn id="34" dur="5000" fill="hold"/>
                                        <p:tgtEl>
                                          <p:spTgt spid="11"/>
                                        </p:tgtEl>
                                        <p:attrNameLst>
                                          <p:attrName>ppt_x</p:attrName>
                                        </p:attrNameLst>
                                      </p:cBhvr>
                                      <p:tavLst>
                                        <p:tav tm="0">
                                          <p:val>
                                            <p:strVal val="#ppt_x"/>
                                          </p:val>
                                        </p:tav>
                                        <p:tav tm="100000">
                                          <p:val>
                                            <p:strVal val="#ppt_x"/>
                                          </p:val>
                                        </p:tav>
                                      </p:tavLst>
                                    </p:anim>
                                    <p:anim calcmode="lin" valueType="num">
                                      <p:cBhvr>
                                        <p:cTn id="35" dur="5000" fill="hold"/>
                                        <p:tgtEl>
                                          <p:spTgt spid="11"/>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cashreg.wav" builtIn="1"/>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0" fill="hold"/>
                                        <p:tgtEl>
                                          <p:spTgt spid="13"/>
                                        </p:tgtEl>
                                        <p:attrNameLst>
                                          <p:attrName>ppt_x</p:attrName>
                                        </p:attrNameLst>
                                      </p:cBhvr>
                                      <p:tavLst>
                                        <p:tav tm="0">
                                          <p:val>
                                            <p:strVal val="0-#ppt_w/2"/>
                                          </p:val>
                                        </p:tav>
                                        <p:tav tm="100000">
                                          <p:val>
                                            <p:strVal val="#ppt_x"/>
                                          </p:val>
                                        </p:tav>
                                      </p:tavLst>
                                    </p:anim>
                                    <p:anim calcmode="lin" valueType="num">
                                      <p:cBhvr additive="base">
                                        <p:cTn id="41" dur="5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500"/>
                            </p:stCondLst>
                            <p:childTnLst>
                              <p:par>
                                <p:cTn id="49" presetID="10" presetClass="entr" presetSubtype="0" fill="hold" grpId="0" nodeType="afterEffect" nodePh="1">
                                  <p:stCondLst>
                                    <p:cond delay="0"/>
                                  </p:stCondLst>
                                  <p:endCondLst>
                                    <p:cond evt="begin" delay="0">
                                      <p:tn val="49"/>
                                    </p:cond>
                                  </p:end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0"/>
                                        <p:tgtEl>
                                          <p:spTgt spid="12"/>
                                        </p:tgtEl>
                                      </p:cBhvr>
                                    </p:animEffect>
                                  </p:childTnLst>
                                  <p:subTnLst>
                                    <p:audio>
                                      <p:cMediaNode>
                                        <p:cTn display="0" masterRel="sameClick">
                                          <p:stCondLst>
                                            <p:cond evt="begin" delay="0">
                                              <p:tn val="49"/>
                                            </p:cond>
                                          </p:stCondLst>
                                          <p:endCondLst>
                                            <p:cond evt="onStopAudio" delay="0">
                                              <p:tgtEl>
                                                <p:sldTgt/>
                                              </p:tgtEl>
                                            </p:cond>
                                          </p:endCondLst>
                                        </p:cTn>
                                        <p:tgtEl>
                                          <p:sndTgt r:embed="rId2"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noChangeArrowheads="1"/>
          </p:cNvSpPr>
          <p:nvPr>
            <p:ph idx="1"/>
          </p:nvPr>
        </p:nvSpPr>
        <p:spPr>
          <a:xfrm>
            <a:off x="690880" y="1981201"/>
            <a:ext cx="10972800" cy="4525963"/>
          </a:xfrm>
        </p:spPr>
        <p:txBody>
          <a:bodyPr/>
          <a:lstStyle/>
          <a:p>
            <a:endParaRPr lang="en-IN" altLang="en-US" dirty="0" smtClean="0">
              <a:hlinkClick r:id="rId3"/>
            </a:endParaRPr>
          </a:p>
          <a:p>
            <a:endParaRPr lang="en-IN" altLang="en-US" dirty="0" smtClean="0">
              <a:hlinkClick r:id="rId3"/>
            </a:endParaRPr>
          </a:p>
          <a:p>
            <a:endParaRPr lang="en-IN" altLang="en-US" dirty="0" smtClean="0">
              <a:hlinkClick r:id="rId3"/>
            </a:endParaRPr>
          </a:p>
          <a:p>
            <a:endParaRPr lang="en-IN" altLang="en-US" dirty="0" smtClean="0">
              <a:hlinkClick r:id="rId3"/>
            </a:endParaRPr>
          </a:p>
          <a:p>
            <a:r>
              <a:rPr lang="en-IN" altLang="en-US" dirty="0" smtClean="0">
                <a:hlinkClick r:id="rId3"/>
              </a:rPr>
              <a:t>https://www.ril.com/getattachment/299caec5-2e8a-43b7-8f70-d633a150d07e/AnnualReport_2019-20.aspx</a:t>
            </a:r>
            <a:endParaRPr lang="en-IN" altLang="en-US" dirty="0" smtClean="0"/>
          </a:p>
        </p:txBody>
      </p:sp>
      <p:sp>
        <p:nvSpPr>
          <p:cNvPr id="11267" name="TextBox 6"/>
          <p:cNvSpPr txBox="1">
            <a:spLocks noChangeArrowheads="1"/>
          </p:cNvSpPr>
          <p:nvPr/>
        </p:nvSpPr>
        <p:spPr bwMode="auto">
          <a:xfrm>
            <a:off x="882227" y="1600200"/>
            <a:ext cx="10810240" cy="2554288"/>
          </a:xfrm>
          <a:prstGeom prst="rect">
            <a:avLst/>
          </a:prstGeom>
          <a:noFill/>
          <a:ln w="9525">
            <a:noFill/>
            <a:miter lim="800000"/>
            <a:headEnd/>
            <a:tailEnd/>
          </a:ln>
        </p:spPr>
        <p:txBody>
          <a:bodyPr>
            <a:spAutoFit/>
          </a:bodyPr>
          <a:lstStyle/>
          <a:p>
            <a:pPr algn="ctr"/>
            <a:r>
              <a:rPr lang="en-IN" altLang="en-US" sz="4000" b="1" dirty="0">
                <a:latin typeface="Segoe Print" pitchFamily="2" charset="0"/>
              </a:rPr>
              <a:t>Statement of cash flows as an </a:t>
            </a:r>
            <a:r>
              <a:rPr lang="en-IN" altLang="en-US" sz="4000" b="1" dirty="0">
                <a:solidFill>
                  <a:srgbClr val="FF0000"/>
                </a:solidFill>
                <a:latin typeface="Segoe Print" pitchFamily="2" charset="0"/>
              </a:rPr>
              <a:t>integral part of financial statements</a:t>
            </a:r>
            <a:r>
              <a:rPr lang="en-IN" altLang="en-US" sz="4000" b="1" dirty="0">
                <a:latin typeface="Segoe Print" pitchFamily="2" charset="0"/>
              </a:rPr>
              <a:t>, mandatorily for all entities</a:t>
            </a:r>
            <a:r>
              <a:rPr lang="en-IN" altLang="en-US" sz="4000" b="1" dirty="0"/>
              <a:t>.</a:t>
            </a:r>
          </a:p>
          <a:p>
            <a:endParaRPr lang="en-IN" altLang="en-US" sz="40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0.2"/>
</p:tagLst>
</file>

<file path=ppt/tags/tag2.xml><?xml version="1.0" encoding="utf-8"?>
<p:tagLst xmlns:a="http://schemas.openxmlformats.org/drawingml/2006/main" xmlns:r="http://schemas.openxmlformats.org/officeDocument/2006/relationships" xmlns:p="http://schemas.openxmlformats.org/presentationml/2006/main">
  <p:tag name="TIMING" val="|5.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2501</TotalTime>
  <Words>1579</Words>
  <Application>Microsoft Macintosh PowerPoint</Application>
  <PresentationFormat>Custom</PresentationFormat>
  <Paragraphs>156</Paragraphs>
  <Slides>40</Slides>
  <Notes>12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Learning Outcomes</vt:lpstr>
      <vt:lpstr>Slide 3</vt:lpstr>
      <vt:lpstr>Basis for preparation of financial  Statements</vt:lpstr>
      <vt:lpstr>   Lets understand with help of an example   </vt:lpstr>
      <vt:lpstr> If you want to avoid bankruptcy: Monitor your Cash Flows</vt:lpstr>
      <vt:lpstr>Slide 7</vt:lpstr>
      <vt:lpstr>Slide 8</vt:lpstr>
      <vt:lpstr>Slide 9</vt:lpstr>
      <vt:lpstr>What is a Cash Flow Statement?</vt:lpstr>
      <vt:lpstr>IND-AS 7:Important Definitions </vt:lpstr>
      <vt:lpstr>Slide 12</vt:lpstr>
      <vt:lpstr>Slide 13</vt:lpstr>
      <vt:lpstr>Slide 14</vt:lpstr>
      <vt:lpstr>                                  MCQ</vt:lpstr>
      <vt:lpstr>Question</vt:lpstr>
      <vt:lpstr>ANSWER</vt:lpstr>
      <vt:lpstr>Drafting of Cash Flow Statement</vt:lpstr>
      <vt:lpstr>(A)Cash flows from operations (Indirect Method)</vt:lpstr>
      <vt:lpstr>Slide 20</vt:lpstr>
      <vt:lpstr>B and C part</vt:lpstr>
      <vt:lpstr>Slide 22</vt:lpstr>
      <vt:lpstr>       How to read Cash Flow Statement? Case Analysis of IronMount &amp; Bronze Metal </vt:lpstr>
      <vt:lpstr>Slide 24</vt:lpstr>
      <vt:lpstr>Slide 25</vt:lpstr>
      <vt:lpstr>Slide 26</vt:lpstr>
      <vt:lpstr>Slide 27</vt:lpstr>
      <vt:lpstr>Slide 28</vt:lpstr>
      <vt:lpstr>Slide 29</vt:lpstr>
      <vt:lpstr>Slide 30</vt:lpstr>
      <vt:lpstr>Slide 31</vt:lpstr>
      <vt:lpstr>Slide 32</vt:lpstr>
      <vt:lpstr>Slide 33</vt:lpstr>
      <vt:lpstr>Slide 34</vt:lpstr>
      <vt:lpstr>REVIEW QUESTIONS(TRUE/FALSE)</vt:lpstr>
      <vt:lpstr>Slide 36</vt:lpstr>
      <vt:lpstr>Pick the right option</vt:lpstr>
      <vt:lpstr>Slide 38</vt:lpstr>
      <vt:lpstr>Pick the right options</vt:lpstr>
      <vt:lpstr>Financing Activity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 .</dc:creator>
  <cp:lastModifiedBy>hp</cp:lastModifiedBy>
  <cp:revision>98</cp:revision>
  <dcterms:created xsi:type="dcterms:W3CDTF">2022-08-03T03:24:34Z</dcterms:created>
  <dcterms:modified xsi:type="dcterms:W3CDTF">2022-09-26T17:33:52Z</dcterms:modified>
</cp:coreProperties>
</file>