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9" r:id="rId3"/>
    <p:sldId id="260" r:id="rId4"/>
    <p:sldId id="261" r:id="rId5"/>
    <p:sldId id="277" r:id="rId6"/>
    <p:sldId id="257" r:id="rId7"/>
    <p:sldId id="278" r:id="rId8"/>
    <p:sldId id="279" r:id="rId9"/>
    <p:sldId id="283" r:id="rId10"/>
    <p:sldId id="280" r:id="rId11"/>
    <p:sldId id="281" r:id="rId12"/>
    <p:sldId id="258" r:id="rId13"/>
    <p:sldId id="262" r:id="rId14"/>
    <p:sldId id="271" r:id="rId15"/>
    <p:sldId id="282" r:id="rId16"/>
    <p:sldId id="287" r:id="rId17"/>
    <p:sldId id="284" r:id="rId18"/>
    <p:sldId id="263" r:id="rId19"/>
    <p:sldId id="285" r:id="rId20"/>
    <p:sldId id="286" r:id="rId21"/>
    <p:sldId id="264" r:id="rId22"/>
    <p:sldId id="265" r:id="rId23"/>
    <p:sldId id="300" r:id="rId24"/>
    <p:sldId id="288" r:id="rId25"/>
    <p:sldId id="290" r:id="rId26"/>
    <p:sldId id="291" r:id="rId27"/>
    <p:sldId id="292" r:id="rId28"/>
    <p:sldId id="293" r:id="rId29"/>
    <p:sldId id="294" r:id="rId30"/>
    <p:sldId id="295" r:id="rId31"/>
    <p:sldId id="296" r:id="rId32"/>
    <p:sldId id="297" r:id="rId33"/>
    <p:sldId id="269" r:id="rId34"/>
    <p:sldId id="301" r:id="rId35"/>
    <p:sldId id="266" r:id="rId36"/>
    <p:sldId id="302" r:id="rId37"/>
    <p:sldId id="887" r:id="rId38"/>
    <p:sldId id="888" r:id="rId39"/>
    <p:sldId id="889" r:id="rId40"/>
    <p:sldId id="890" r:id="rId41"/>
    <p:sldId id="891" r:id="rId42"/>
    <p:sldId id="892" r:id="rId43"/>
    <p:sldId id="897" r:id="rId44"/>
    <p:sldId id="898" r:id="rId45"/>
    <p:sldId id="899" r:id="rId46"/>
    <p:sldId id="873" r:id="rId47"/>
    <p:sldId id="879" r:id="rId48"/>
    <p:sldId id="886" r:id="rId49"/>
    <p:sldId id="880" r:id="rId50"/>
    <p:sldId id="881" r:id="rId51"/>
    <p:sldId id="882" r:id="rId52"/>
    <p:sldId id="883" r:id="rId53"/>
    <p:sldId id="884" r:id="rId54"/>
    <p:sldId id="870" r:id="rId55"/>
    <p:sldId id="289" r:id="rId56"/>
    <p:sldId id="272" r:id="rId57"/>
    <p:sldId id="273" r:id="rId58"/>
    <p:sldId id="274" r:id="rId59"/>
    <p:sldId id="275" r:id="rId60"/>
    <p:sldId id="27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137E0-2020-482B-9C61-B665B4F15067}"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B7EEEB-2219-4F3C-818E-5AA3AAA01625}">
      <dgm:prSet/>
      <dgm:spPr/>
      <dgm:t>
        <a:bodyPr/>
        <a:lstStyle/>
        <a:p>
          <a:pPr>
            <a:defRPr cap="all"/>
          </a:pPr>
          <a:r>
            <a:rPr lang="en-US"/>
            <a:t>Organizational leadership is evolving with changes in technology.</a:t>
          </a:r>
        </a:p>
      </dgm:t>
    </dgm:pt>
    <dgm:pt modelId="{BC881986-2920-43E0-881D-E331F8C02091}" type="parTrans" cxnId="{1B845C63-2EE9-4AA9-A45C-0518C9332475}">
      <dgm:prSet/>
      <dgm:spPr/>
      <dgm:t>
        <a:bodyPr/>
        <a:lstStyle/>
        <a:p>
          <a:endParaRPr lang="en-US"/>
        </a:p>
      </dgm:t>
    </dgm:pt>
    <dgm:pt modelId="{F759BB60-64C0-4408-BF79-9D89C0F3F91D}" type="sibTrans" cxnId="{1B845C63-2EE9-4AA9-A45C-0518C9332475}">
      <dgm:prSet/>
      <dgm:spPr/>
      <dgm:t>
        <a:bodyPr/>
        <a:lstStyle/>
        <a:p>
          <a:endParaRPr lang="en-US"/>
        </a:p>
      </dgm:t>
    </dgm:pt>
    <dgm:pt modelId="{EF4AC114-3EF2-42FE-ADAA-94723527EB58}">
      <dgm:prSet/>
      <dgm:spPr/>
      <dgm:t>
        <a:bodyPr/>
        <a:lstStyle/>
        <a:p>
          <a:pPr>
            <a:defRPr cap="all"/>
          </a:pPr>
          <a:r>
            <a:rPr lang="en-US"/>
            <a:t>Leaders realize that they must adapt to these changes faster. </a:t>
          </a:r>
        </a:p>
      </dgm:t>
    </dgm:pt>
    <dgm:pt modelId="{1137D836-35BB-4726-BBC6-9292C4F7ACED}" type="parTrans" cxnId="{10C582C3-95F0-4332-A1C3-834ACCF2F135}">
      <dgm:prSet/>
      <dgm:spPr/>
      <dgm:t>
        <a:bodyPr/>
        <a:lstStyle/>
        <a:p>
          <a:endParaRPr lang="en-US"/>
        </a:p>
      </dgm:t>
    </dgm:pt>
    <dgm:pt modelId="{2B5DF023-A68A-43E5-9D9F-9A74A6A3182B}" type="sibTrans" cxnId="{10C582C3-95F0-4332-A1C3-834ACCF2F135}">
      <dgm:prSet/>
      <dgm:spPr/>
      <dgm:t>
        <a:bodyPr/>
        <a:lstStyle/>
        <a:p>
          <a:endParaRPr lang="en-US"/>
        </a:p>
      </dgm:t>
    </dgm:pt>
    <dgm:pt modelId="{A12E8A33-C469-4596-971E-A508B2D0EBEE}">
      <dgm:prSet/>
      <dgm:spPr/>
      <dgm:t>
        <a:bodyPr/>
        <a:lstStyle/>
        <a:p>
          <a:pPr>
            <a:defRPr cap="all"/>
          </a:pPr>
          <a:r>
            <a:rPr lang="en-US"/>
            <a:t>New technologies like Artificial Intelligence (AI) have changed the nature of leadership. </a:t>
          </a:r>
        </a:p>
      </dgm:t>
    </dgm:pt>
    <dgm:pt modelId="{EF12FA7C-4E11-4DFF-A542-C08A1FC0CC33}" type="parTrans" cxnId="{24A72BC8-949F-4F49-BF58-7710D4DC5733}">
      <dgm:prSet/>
      <dgm:spPr/>
      <dgm:t>
        <a:bodyPr/>
        <a:lstStyle/>
        <a:p>
          <a:endParaRPr lang="en-US"/>
        </a:p>
      </dgm:t>
    </dgm:pt>
    <dgm:pt modelId="{22C06E71-3553-4E76-8751-3FE8C055B2FF}" type="sibTrans" cxnId="{24A72BC8-949F-4F49-BF58-7710D4DC5733}">
      <dgm:prSet/>
      <dgm:spPr/>
      <dgm:t>
        <a:bodyPr/>
        <a:lstStyle/>
        <a:p>
          <a:endParaRPr lang="en-US"/>
        </a:p>
      </dgm:t>
    </dgm:pt>
    <dgm:pt modelId="{D41AA616-D01E-4F06-A68C-37D193EAFB3F}" type="pres">
      <dgm:prSet presAssocID="{E06137E0-2020-482B-9C61-B665B4F15067}" presName="root" presStyleCnt="0">
        <dgm:presLayoutVars>
          <dgm:dir/>
          <dgm:resizeHandles val="exact"/>
        </dgm:presLayoutVars>
      </dgm:prSet>
      <dgm:spPr/>
    </dgm:pt>
    <dgm:pt modelId="{11B5945D-ECC6-40CB-848B-E03CAF885E2E}" type="pres">
      <dgm:prSet presAssocID="{EBB7EEEB-2219-4F3C-818E-5AA3AAA01625}" presName="compNode" presStyleCnt="0"/>
      <dgm:spPr/>
    </dgm:pt>
    <dgm:pt modelId="{863C169C-4460-4A31-8092-56F336937CB5}" type="pres">
      <dgm:prSet presAssocID="{EBB7EEEB-2219-4F3C-818E-5AA3AAA01625}" presName="iconBgRect" presStyleLbl="bgShp" presStyleIdx="0" presStyleCnt="3"/>
      <dgm:spPr>
        <a:prstGeom prst="round2DiagRect">
          <a:avLst>
            <a:gd name="adj1" fmla="val 29727"/>
            <a:gd name="adj2" fmla="val 0"/>
          </a:avLst>
        </a:prstGeom>
      </dgm:spPr>
    </dgm:pt>
    <dgm:pt modelId="{FF7D42E5-D772-4C45-B504-057DF1819F35}" type="pres">
      <dgm:prSet presAssocID="{EBB7EEEB-2219-4F3C-818E-5AA3AAA016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186606BB-010B-4952-9390-DE4BCE483619}" type="pres">
      <dgm:prSet presAssocID="{EBB7EEEB-2219-4F3C-818E-5AA3AAA01625}" presName="spaceRect" presStyleCnt="0"/>
      <dgm:spPr/>
    </dgm:pt>
    <dgm:pt modelId="{6FA5C5BF-F233-4B64-A07B-767B32F9CC6D}" type="pres">
      <dgm:prSet presAssocID="{EBB7EEEB-2219-4F3C-818E-5AA3AAA01625}" presName="textRect" presStyleLbl="revTx" presStyleIdx="0" presStyleCnt="3">
        <dgm:presLayoutVars>
          <dgm:chMax val="1"/>
          <dgm:chPref val="1"/>
        </dgm:presLayoutVars>
      </dgm:prSet>
      <dgm:spPr/>
    </dgm:pt>
    <dgm:pt modelId="{4158F7FB-778B-4BD2-86D3-BFDCB2A01B26}" type="pres">
      <dgm:prSet presAssocID="{F759BB60-64C0-4408-BF79-9D89C0F3F91D}" presName="sibTrans" presStyleCnt="0"/>
      <dgm:spPr/>
    </dgm:pt>
    <dgm:pt modelId="{E3AEE5EE-7A6D-46FF-B1E7-075E1299337E}" type="pres">
      <dgm:prSet presAssocID="{EF4AC114-3EF2-42FE-ADAA-94723527EB58}" presName="compNode" presStyleCnt="0"/>
      <dgm:spPr/>
    </dgm:pt>
    <dgm:pt modelId="{0D542B93-3123-453E-BFC7-23B56A76527F}" type="pres">
      <dgm:prSet presAssocID="{EF4AC114-3EF2-42FE-ADAA-94723527EB58}" presName="iconBgRect" presStyleLbl="bgShp" presStyleIdx="1" presStyleCnt="3"/>
      <dgm:spPr>
        <a:prstGeom prst="round2DiagRect">
          <a:avLst>
            <a:gd name="adj1" fmla="val 29727"/>
            <a:gd name="adj2" fmla="val 0"/>
          </a:avLst>
        </a:prstGeom>
      </dgm:spPr>
    </dgm:pt>
    <dgm:pt modelId="{5D5A1A17-45E4-4DF9-852D-D1E47377D2A1}" type="pres">
      <dgm:prSet presAssocID="{EF4AC114-3EF2-42FE-ADAA-94723527EB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E8B8E206-EB78-4685-8A3A-725D61255BC5}" type="pres">
      <dgm:prSet presAssocID="{EF4AC114-3EF2-42FE-ADAA-94723527EB58}" presName="spaceRect" presStyleCnt="0"/>
      <dgm:spPr/>
    </dgm:pt>
    <dgm:pt modelId="{1F00873C-DCB0-4893-860A-5DF262E6194B}" type="pres">
      <dgm:prSet presAssocID="{EF4AC114-3EF2-42FE-ADAA-94723527EB58}" presName="textRect" presStyleLbl="revTx" presStyleIdx="1" presStyleCnt="3">
        <dgm:presLayoutVars>
          <dgm:chMax val="1"/>
          <dgm:chPref val="1"/>
        </dgm:presLayoutVars>
      </dgm:prSet>
      <dgm:spPr/>
    </dgm:pt>
    <dgm:pt modelId="{0895F2D8-490A-4611-932E-C179A93BFCEB}" type="pres">
      <dgm:prSet presAssocID="{2B5DF023-A68A-43E5-9D9F-9A74A6A3182B}" presName="sibTrans" presStyleCnt="0"/>
      <dgm:spPr/>
    </dgm:pt>
    <dgm:pt modelId="{A90FF222-0CD4-4AD7-90FC-B37DB33AF93A}" type="pres">
      <dgm:prSet presAssocID="{A12E8A33-C469-4596-971E-A508B2D0EBEE}" presName="compNode" presStyleCnt="0"/>
      <dgm:spPr/>
    </dgm:pt>
    <dgm:pt modelId="{50A13FCC-9F33-4BCC-A94D-D75851AF999C}" type="pres">
      <dgm:prSet presAssocID="{A12E8A33-C469-4596-971E-A508B2D0EBEE}" presName="iconBgRect" presStyleLbl="bgShp" presStyleIdx="2" presStyleCnt="3"/>
      <dgm:spPr>
        <a:prstGeom prst="round2DiagRect">
          <a:avLst>
            <a:gd name="adj1" fmla="val 29727"/>
            <a:gd name="adj2" fmla="val 0"/>
          </a:avLst>
        </a:prstGeom>
      </dgm:spPr>
    </dgm:pt>
    <dgm:pt modelId="{490E1DF9-57F9-4E75-AA98-B305425951BC}" type="pres">
      <dgm:prSet presAssocID="{A12E8A33-C469-4596-971E-A508B2D0EB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F2560772-D2FC-43B3-AB5B-77261F022939}" type="pres">
      <dgm:prSet presAssocID="{A12E8A33-C469-4596-971E-A508B2D0EBEE}" presName="spaceRect" presStyleCnt="0"/>
      <dgm:spPr/>
    </dgm:pt>
    <dgm:pt modelId="{D73FAA53-47A2-489E-B073-BA9B6AEECE43}" type="pres">
      <dgm:prSet presAssocID="{A12E8A33-C469-4596-971E-A508B2D0EBEE}" presName="textRect" presStyleLbl="revTx" presStyleIdx="2" presStyleCnt="3">
        <dgm:presLayoutVars>
          <dgm:chMax val="1"/>
          <dgm:chPref val="1"/>
        </dgm:presLayoutVars>
      </dgm:prSet>
      <dgm:spPr/>
    </dgm:pt>
  </dgm:ptLst>
  <dgm:cxnLst>
    <dgm:cxn modelId="{1B845C63-2EE9-4AA9-A45C-0518C9332475}" srcId="{E06137E0-2020-482B-9C61-B665B4F15067}" destId="{EBB7EEEB-2219-4F3C-818E-5AA3AAA01625}" srcOrd="0" destOrd="0" parTransId="{BC881986-2920-43E0-881D-E331F8C02091}" sibTransId="{F759BB60-64C0-4408-BF79-9D89C0F3F91D}"/>
    <dgm:cxn modelId="{9DD1908B-DCC0-4763-9371-89BC177E2C3B}" type="presOf" srcId="{A12E8A33-C469-4596-971E-A508B2D0EBEE}" destId="{D73FAA53-47A2-489E-B073-BA9B6AEECE43}" srcOrd="0" destOrd="0" presId="urn:microsoft.com/office/officeart/2018/5/layout/IconLeafLabelList"/>
    <dgm:cxn modelId="{10C582C3-95F0-4332-A1C3-834ACCF2F135}" srcId="{E06137E0-2020-482B-9C61-B665B4F15067}" destId="{EF4AC114-3EF2-42FE-ADAA-94723527EB58}" srcOrd="1" destOrd="0" parTransId="{1137D836-35BB-4726-BBC6-9292C4F7ACED}" sibTransId="{2B5DF023-A68A-43E5-9D9F-9A74A6A3182B}"/>
    <dgm:cxn modelId="{233BB9C6-99ED-463F-9923-7C4F8001B4D8}" type="presOf" srcId="{EBB7EEEB-2219-4F3C-818E-5AA3AAA01625}" destId="{6FA5C5BF-F233-4B64-A07B-767B32F9CC6D}" srcOrd="0" destOrd="0" presId="urn:microsoft.com/office/officeart/2018/5/layout/IconLeafLabelList"/>
    <dgm:cxn modelId="{24A72BC8-949F-4F49-BF58-7710D4DC5733}" srcId="{E06137E0-2020-482B-9C61-B665B4F15067}" destId="{A12E8A33-C469-4596-971E-A508B2D0EBEE}" srcOrd="2" destOrd="0" parTransId="{EF12FA7C-4E11-4DFF-A542-C08A1FC0CC33}" sibTransId="{22C06E71-3553-4E76-8751-3FE8C055B2FF}"/>
    <dgm:cxn modelId="{5CE4F1CB-5600-4A94-A77A-DEF11A30D61D}" type="presOf" srcId="{E06137E0-2020-482B-9C61-B665B4F15067}" destId="{D41AA616-D01E-4F06-A68C-37D193EAFB3F}" srcOrd="0" destOrd="0" presId="urn:microsoft.com/office/officeart/2018/5/layout/IconLeafLabelList"/>
    <dgm:cxn modelId="{C0485AF2-E78C-421C-B33D-374F53BB3805}" type="presOf" srcId="{EF4AC114-3EF2-42FE-ADAA-94723527EB58}" destId="{1F00873C-DCB0-4893-860A-5DF262E6194B}" srcOrd="0" destOrd="0" presId="urn:microsoft.com/office/officeart/2018/5/layout/IconLeafLabelList"/>
    <dgm:cxn modelId="{FB5103F6-8C9E-43A5-BD84-5F943EF34222}" type="presParOf" srcId="{D41AA616-D01E-4F06-A68C-37D193EAFB3F}" destId="{11B5945D-ECC6-40CB-848B-E03CAF885E2E}" srcOrd="0" destOrd="0" presId="urn:microsoft.com/office/officeart/2018/5/layout/IconLeafLabelList"/>
    <dgm:cxn modelId="{DC7FEA6D-BED5-4A9A-8DD7-BC56FED014AE}" type="presParOf" srcId="{11B5945D-ECC6-40CB-848B-E03CAF885E2E}" destId="{863C169C-4460-4A31-8092-56F336937CB5}" srcOrd="0" destOrd="0" presId="urn:microsoft.com/office/officeart/2018/5/layout/IconLeafLabelList"/>
    <dgm:cxn modelId="{5CD52BF0-64DD-41B5-A8FF-A8861AAA6B33}" type="presParOf" srcId="{11B5945D-ECC6-40CB-848B-E03CAF885E2E}" destId="{FF7D42E5-D772-4C45-B504-057DF1819F35}" srcOrd="1" destOrd="0" presId="urn:microsoft.com/office/officeart/2018/5/layout/IconLeafLabelList"/>
    <dgm:cxn modelId="{A01DFD4A-82D1-4F38-8A9E-13F8A8C47B98}" type="presParOf" srcId="{11B5945D-ECC6-40CB-848B-E03CAF885E2E}" destId="{186606BB-010B-4952-9390-DE4BCE483619}" srcOrd="2" destOrd="0" presId="urn:microsoft.com/office/officeart/2018/5/layout/IconLeafLabelList"/>
    <dgm:cxn modelId="{B23BE1DD-C527-4EDD-A01F-FD532FABBF73}" type="presParOf" srcId="{11B5945D-ECC6-40CB-848B-E03CAF885E2E}" destId="{6FA5C5BF-F233-4B64-A07B-767B32F9CC6D}" srcOrd="3" destOrd="0" presId="urn:microsoft.com/office/officeart/2018/5/layout/IconLeafLabelList"/>
    <dgm:cxn modelId="{0E02D652-0466-4B99-8AC6-850F0A2871AF}" type="presParOf" srcId="{D41AA616-D01E-4F06-A68C-37D193EAFB3F}" destId="{4158F7FB-778B-4BD2-86D3-BFDCB2A01B26}" srcOrd="1" destOrd="0" presId="urn:microsoft.com/office/officeart/2018/5/layout/IconLeafLabelList"/>
    <dgm:cxn modelId="{3481AAA0-B2DF-47A2-A018-09C7015BD2FC}" type="presParOf" srcId="{D41AA616-D01E-4F06-A68C-37D193EAFB3F}" destId="{E3AEE5EE-7A6D-46FF-B1E7-075E1299337E}" srcOrd="2" destOrd="0" presId="urn:microsoft.com/office/officeart/2018/5/layout/IconLeafLabelList"/>
    <dgm:cxn modelId="{F7E6C416-BD5F-4FDE-A90A-C482B3C27ED2}" type="presParOf" srcId="{E3AEE5EE-7A6D-46FF-B1E7-075E1299337E}" destId="{0D542B93-3123-453E-BFC7-23B56A76527F}" srcOrd="0" destOrd="0" presId="urn:microsoft.com/office/officeart/2018/5/layout/IconLeafLabelList"/>
    <dgm:cxn modelId="{E7389E27-5662-4D5D-AD84-256ED1B6B129}" type="presParOf" srcId="{E3AEE5EE-7A6D-46FF-B1E7-075E1299337E}" destId="{5D5A1A17-45E4-4DF9-852D-D1E47377D2A1}" srcOrd="1" destOrd="0" presId="urn:microsoft.com/office/officeart/2018/5/layout/IconLeafLabelList"/>
    <dgm:cxn modelId="{FB65800D-325C-474F-9C79-A11313AE91EE}" type="presParOf" srcId="{E3AEE5EE-7A6D-46FF-B1E7-075E1299337E}" destId="{E8B8E206-EB78-4685-8A3A-725D61255BC5}" srcOrd="2" destOrd="0" presId="urn:microsoft.com/office/officeart/2018/5/layout/IconLeafLabelList"/>
    <dgm:cxn modelId="{F891B44A-74D7-45C1-A0A4-881764BE17E2}" type="presParOf" srcId="{E3AEE5EE-7A6D-46FF-B1E7-075E1299337E}" destId="{1F00873C-DCB0-4893-860A-5DF262E6194B}" srcOrd="3" destOrd="0" presId="urn:microsoft.com/office/officeart/2018/5/layout/IconLeafLabelList"/>
    <dgm:cxn modelId="{C9D90240-E7A4-417D-AC70-4555ABF960EE}" type="presParOf" srcId="{D41AA616-D01E-4F06-A68C-37D193EAFB3F}" destId="{0895F2D8-490A-4611-932E-C179A93BFCEB}" srcOrd="3" destOrd="0" presId="urn:microsoft.com/office/officeart/2018/5/layout/IconLeafLabelList"/>
    <dgm:cxn modelId="{09C7592C-106B-49CA-8958-3F9C2DC09E34}" type="presParOf" srcId="{D41AA616-D01E-4F06-A68C-37D193EAFB3F}" destId="{A90FF222-0CD4-4AD7-90FC-B37DB33AF93A}" srcOrd="4" destOrd="0" presId="urn:microsoft.com/office/officeart/2018/5/layout/IconLeafLabelList"/>
    <dgm:cxn modelId="{C27150D5-24D0-4BA2-86B5-5DD9D0717C68}" type="presParOf" srcId="{A90FF222-0CD4-4AD7-90FC-B37DB33AF93A}" destId="{50A13FCC-9F33-4BCC-A94D-D75851AF999C}" srcOrd="0" destOrd="0" presId="urn:microsoft.com/office/officeart/2018/5/layout/IconLeafLabelList"/>
    <dgm:cxn modelId="{7134B58E-0FBB-4DDB-93A8-863626FA1294}" type="presParOf" srcId="{A90FF222-0CD4-4AD7-90FC-B37DB33AF93A}" destId="{490E1DF9-57F9-4E75-AA98-B305425951BC}" srcOrd="1" destOrd="0" presId="urn:microsoft.com/office/officeart/2018/5/layout/IconLeafLabelList"/>
    <dgm:cxn modelId="{42452419-2608-4EE7-83E5-9019ABD07AAD}" type="presParOf" srcId="{A90FF222-0CD4-4AD7-90FC-B37DB33AF93A}" destId="{F2560772-D2FC-43B3-AB5B-77261F022939}" srcOrd="2" destOrd="0" presId="urn:microsoft.com/office/officeart/2018/5/layout/IconLeafLabelList"/>
    <dgm:cxn modelId="{7ABAE226-EE1A-42BA-9488-F0EE3C9D1EF9}" type="presParOf" srcId="{A90FF222-0CD4-4AD7-90FC-B37DB33AF93A}" destId="{D73FAA53-47A2-489E-B073-BA9B6AEECE4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34C9F-E61C-455A-9102-8E012523CAA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27F7295-5CCD-4629-9120-ED3C1CB86989}">
      <dgm:prSet/>
      <dgm:spPr/>
      <dgm:t>
        <a:bodyPr/>
        <a:lstStyle/>
        <a:p>
          <a:pPr>
            <a:lnSpc>
              <a:spcPct val="100000"/>
            </a:lnSpc>
          </a:pPr>
          <a:r>
            <a:rPr lang="en-US"/>
            <a:t>AI holds enormous potential for human empowerment. </a:t>
          </a:r>
        </a:p>
      </dgm:t>
    </dgm:pt>
    <dgm:pt modelId="{3E1A5437-C710-4441-8ED8-38DEECB6C273}" type="parTrans" cxnId="{6576B4C1-5C61-49DF-8193-4C20206C9C77}">
      <dgm:prSet/>
      <dgm:spPr/>
      <dgm:t>
        <a:bodyPr/>
        <a:lstStyle/>
        <a:p>
          <a:endParaRPr lang="en-US"/>
        </a:p>
      </dgm:t>
    </dgm:pt>
    <dgm:pt modelId="{50F9717F-E214-4862-A665-2CF0D27F0C9B}" type="sibTrans" cxnId="{6576B4C1-5C61-49DF-8193-4C20206C9C77}">
      <dgm:prSet/>
      <dgm:spPr/>
      <dgm:t>
        <a:bodyPr/>
        <a:lstStyle/>
        <a:p>
          <a:endParaRPr lang="en-US"/>
        </a:p>
      </dgm:t>
    </dgm:pt>
    <dgm:pt modelId="{9C5D2B4C-1EEC-431E-801A-BA2488FF976B}">
      <dgm:prSet/>
      <dgm:spPr/>
      <dgm:t>
        <a:bodyPr/>
        <a:lstStyle/>
        <a:p>
          <a:pPr>
            <a:lnSpc>
              <a:spcPct val="100000"/>
            </a:lnSpc>
          </a:pPr>
          <a:r>
            <a:rPr lang="en-US"/>
            <a:t>Future leaders can utilize this tool to spot patterns within new and existing data and uncover important insight that can positively impact the bottom line. </a:t>
          </a:r>
        </a:p>
      </dgm:t>
    </dgm:pt>
    <dgm:pt modelId="{523A84B5-9B83-4C83-9F94-EAD50F58DD6B}" type="parTrans" cxnId="{2F9FC2E7-0DB6-43FD-9A7E-CCB87DA0FADD}">
      <dgm:prSet/>
      <dgm:spPr/>
      <dgm:t>
        <a:bodyPr/>
        <a:lstStyle/>
        <a:p>
          <a:endParaRPr lang="en-US"/>
        </a:p>
      </dgm:t>
    </dgm:pt>
    <dgm:pt modelId="{6FEFE983-6C6D-4CA0-8D88-4F28CFF4EA97}" type="sibTrans" cxnId="{2F9FC2E7-0DB6-43FD-9A7E-CCB87DA0FADD}">
      <dgm:prSet/>
      <dgm:spPr/>
      <dgm:t>
        <a:bodyPr/>
        <a:lstStyle/>
        <a:p>
          <a:endParaRPr lang="en-US"/>
        </a:p>
      </dgm:t>
    </dgm:pt>
    <dgm:pt modelId="{8F42B294-5907-42FC-A021-1D4BA55DA5E3}">
      <dgm:prSet/>
      <dgm:spPr/>
      <dgm:t>
        <a:bodyPr/>
        <a:lstStyle/>
        <a:p>
          <a:pPr>
            <a:lnSpc>
              <a:spcPct val="100000"/>
            </a:lnSpc>
          </a:pPr>
          <a:r>
            <a:rPr lang="en-US"/>
            <a:t>They can also automate redundant tasks, improve process performance and productivity, and positively impact employee engagement and retention. </a:t>
          </a:r>
        </a:p>
      </dgm:t>
    </dgm:pt>
    <dgm:pt modelId="{8E67B331-D055-44E8-8243-35E044C99EEB}" type="parTrans" cxnId="{19649C68-98BF-4E6E-89B9-816A94C72C93}">
      <dgm:prSet/>
      <dgm:spPr/>
      <dgm:t>
        <a:bodyPr/>
        <a:lstStyle/>
        <a:p>
          <a:endParaRPr lang="en-US"/>
        </a:p>
      </dgm:t>
    </dgm:pt>
    <dgm:pt modelId="{DEE41C23-8660-4B42-A8F5-6C95155CAF66}" type="sibTrans" cxnId="{19649C68-98BF-4E6E-89B9-816A94C72C93}">
      <dgm:prSet/>
      <dgm:spPr/>
      <dgm:t>
        <a:bodyPr/>
        <a:lstStyle/>
        <a:p>
          <a:endParaRPr lang="en-US"/>
        </a:p>
      </dgm:t>
    </dgm:pt>
    <dgm:pt modelId="{9C340785-D22E-4DB6-88F7-D57CC62DBBE1}">
      <dgm:prSet/>
      <dgm:spPr/>
      <dgm:t>
        <a:bodyPr/>
        <a:lstStyle/>
        <a:p>
          <a:pPr>
            <a:lnSpc>
              <a:spcPct val="100000"/>
            </a:lnSpc>
          </a:pPr>
          <a:r>
            <a:rPr lang="en-US"/>
            <a:t>21st-century leadership needs advanced training from experts who are at the forefront of these industry changes</a:t>
          </a:r>
        </a:p>
      </dgm:t>
    </dgm:pt>
    <dgm:pt modelId="{350B5395-2912-46A1-BAA1-CFCCF40EDEE7}" type="parTrans" cxnId="{9C5BB5CA-B0EA-4266-B2B8-EE2B598E8598}">
      <dgm:prSet/>
      <dgm:spPr/>
      <dgm:t>
        <a:bodyPr/>
        <a:lstStyle/>
        <a:p>
          <a:endParaRPr lang="en-US"/>
        </a:p>
      </dgm:t>
    </dgm:pt>
    <dgm:pt modelId="{7778423A-212F-49DB-9CA8-1FE12A63EAA0}" type="sibTrans" cxnId="{9C5BB5CA-B0EA-4266-B2B8-EE2B598E8598}">
      <dgm:prSet/>
      <dgm:spPr/>
      <dgm:t>
        <a:bodyPr/>
        <a:lstStyle/>
        <a:p>
          <a:endParaRPr lang="en-US"/>
        </a:p>
      </dgm:t>
    </dgm:pt>
    <dgm:pt modelId="{9C5056BB-66B7-49CF-9A2C-ADFB3F562947}" type="pres">
      <dgm:prSet presAssocID="{49B34C9F-E61C-455A-9102-8E012523CAAA}" presName="root" presStyleCnt="0">
        <dgm:presLayoutVars>
          <dgm:dir/>
          <dgm:resizeHandles val="exact"/>
        </dgm:presLayoutVars>
      </dgm:prSet>
      <dgm:spPr/>
    </dgm:pt>
    <dgm:pt modelId="{5F8EE20C-C488-451E-831D-2F5B09E845C0}" type="pres">
      <dgm:prSet presAssocID="{727F7295-5CCD-4629-9120-ED3C1CB86989}" presName="compNode" presStyleCnt="0"/>
      <dgm:spPr/>
    </dgm:pt>
    <dgm:pt modelId="{5AF0418C-9C5D-4B9C-BAB2-0B78615AD7BE}" type="pres">
      <dgm:prSet presAssocID="{727F7295-5CCD-4629-9120-ED3C1CB86989}" presName="bgRect" presStyleLbl="bgShp" presStyleIdx="0" presStyleCnt="4"/>
      <dgm:spPr/>
    </dgm:pt>
    <dgm:pt modelId="{F41909F8-B8FB-49B4-8DEF-34B38282DBB3}" type="pres">
      <dgm:prSet presAssocID="{727F7295-5CCD-4629-9120-ED3C1CB869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2AB3CB22-1328-4521-9A6F-C6BF00172E80}" type="pres">
      <dgm:prSet presAssocID="{727F7295-5CCD-4629-9120-ED3C1CB86989}" presName="spaceRect" presStyleCnt="0"/>
      <dgm:spPr/>
    </dgm:pt>
    <dgm:pt modelId="{C5F6B462-6B05-42CA-B5D2-850F1A31BA69}" type="pres">
      <dgm:prSet presAssocID="{727F7295-5CCD-4629-9120-ED3C1CB86989}" presName="parTx" presStyleLbl="revTx" presStyleIdx="0" presStyleCnt="4">
        <dgm:presLayoutVars>
          <dgm:chMax val="0"/>
          <dgm:chPref val="0"/>
        </dgm:presLayoutVars>
      </dgm:prSet>
      <dgm:spPr/>
    </dgm:pt>
    <dgm:pt modelId="{27004F96-014F-45BD-91C0-4084D6AE10A2}" type="pres">
      <dgm:prSet presAssocID="{50F9717F-E214-4862-A665-2CF0D27F0C9B}" presName="sibTrans" presStyleCnt="0"/>
      <dgm:spPr/>
    </dgm:pt>
    <dgm:pt modelId="{6294A8D9-C3ED-44F0-8466-7CC05094834B}" type="pres">
      <dgm:prSet presAssocID="{9C5D2B4C-1EEC-431E-801A-BA2488FF976B}" presName="compNode" presStyleCnt="0"/>
      <dgm:spPr/>
    </dgm:pt>
    <dgm:pt modelId="{B9F688AE-D17D-45D8-9012-5DA4E151D053}" type="pres">
      <dgm:prSet presAssocID="{9C5D2B4C-1EEC-431E-801A-BA2488FF976B}" presName="bgRect" presStyleLbl="bgShp" presStyleIdx="1" presStyleCnt="4"/>
      <dgm:spPr/>
    </dgm:pt>
    <dgm:pt modelId="{D24368D9-3F6E-4E0B-9155-E4BC4D754203}" type="pres">
      <dgm:prSet presAssocID="{9C5D2B4C-1EEC-431E-801A-BA2488FF97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DDB9A950-0886-4EB8-AD38-F1BF1DAA872B}" type="pres">
      <dgm:prSet presAssocID="{9C5D2B4C-1EEC-431E-801A-BA2488FF976B}" presName="spaceRect" presStyleCnt="0"/>
      <dgm:spPr/>
    </dgm:pt>
    <dgm:pt modelId="{EDD43286-5D1A-4653-A08A-967923F057E4}" type="pres">
      <dgm:prSet presAssocID="{9C5D2B4C-1EEC-431E-801A-BA2488FF976B}" presName="parTx" presStyleLbl="revTx" presStyleIdx="1" presStyleCnt="4">
        <dgm:presLayoutVars>
          <dgm:chMax val="0"/>
          <dgm:chPref val="0"/>
        </dgm:presLayoutVars>
      </dgm:prSet>
      <dgm:spPr/>
    </dgm:pt>
    <dgm:pt modelId="{2B7B4571-7203-41F5-9D09-ED8AF5D27CEA}" type="pres">
      <dgm:prSet presAssocID="{6FEFE983-6C6D-4CA0-8D88-4F28CFF4EA97}" presName="sibTrans" presStyleCnt="0"/>
      <dgm:spPr/>
    </dgm:pt>
    <dgm:pt modelId="{210A8768-102C-4321-AE01-4CBDDB96DC66}" type="pres">
      <dgm:prSet presAssocID="{8F42B294-5907-42FC-A021-1D4BA55DA5E3}" presName="compNode" presStyleCnt="0"/>
      <dgm:spPr/>
    </dgm:pt>
    <dgm:pt modelId="{C71EBF71-4AD5-444E-A90F-F733C304575F}" type="pres">
      <dgm:prSet presAssocID="{8F42B294-5907-42FC-A021-1D4BA55DA5E3}" presName="bgRect" presStyleLbl="bgShp" presStyleIdx="2" presStyleCnt="4"/>
      <dgm:spPr/>
    </dgm:pt>
    <dgm:pt modelId="{0C60B36B-2B0D-4D8B-BF26-FA15EFC43B2D}" type="pres">
      <dgm:prSet presAssocID="{8F42B294-5907-42FC-A021-1D4BA55DA5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7DA71FD7-AB77-493D-960E-B36257DC12FD}" type="pres">
      <dgm:prSet presAssocID="{8F42B294-5907-42FC-A021-1D4BA55DA5E3}" presName="spaceRect" presStyleCnt="0"/>
      <dgm:spPr/>
    </dgm:pt>
    <dgm:pt modelId="{2BFF65FB-A72B-4C9F-84EB-4A6199435D55}" type="pres">
      <dgm:prSet presAssocID="{8F42B294-5907-42FC-A021-1D4BA55DA5E3}" presName="parTx" presStyleLbl="revTx" presStyleIdx="2" presStyleCnt="4">
        <dgm:presLayoutVars>
          <dgm:chMax val="0"/>
          <dgm:chPref val="0"/>
        </dgm:presLayoutVars>
      </dgm:prSet>
      <dgm:spPr/>
    </dgm:pt>
    <dgm:pt modelId="{A80FCE16-24D8-4648-877A-3F12201EA09F}" type="pres">
      <dgm:prSet presAssocID="{DEE41C23-8660-4B42-A8F5-6C95155CAF66}" presName="sibTrans" presStyleCnt="0"/>
      <dgm:spPr/>
    </dgm:pt>
    <dgm:pt modelId="{9928D1A1-9157-43C6-8C5D-701264F08431}" type="pres">
      <dgm:prSet presAssocID="{9C340785-D22E-4DB6-88F7-D57CC62DBBE1}" presName="compNode" presStyleCnt="0"/>
      <dgm:spPr/>
    </dgm:pt>
    <dgm:pt modelId="{514A7503-A50F-4454-A340-FF51928313EF}" type="pres">
      <dgm:prSet presAssocID="{9C340785-D22E-4DB6-88F7-D57CC62DBBE1}" presName="bgRect" presStyleLbl="bgShp" presStyleIdx="3" presStyleCnt="4"/>
      <dgm:spPr/>
    </dgm:pt>
    <dgm:pt modelId="{C1C2500E-B761-42E2-9E66-76DA29A6D72D}" type="pres">
      <dgm:prSet presAssocID="{9C340785-D22E-4DB6-88F7-D57CC62DBB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3926E443-B866-4344-A852-60E92B7696AE}" type="pres">
      <dgm:prSet presAssocID="{9C340785-D22E-4DB6-88F7-D57CC62DBBE1}" presName="spaceRect" presStyleCnt="0"/>
      <dgm:spPr/>
    </dgm:pt>
    <dgm:pt modelId="{44DF2DB5-F84D-477A-8B97-E424B9E25922}" type="pres">
      <dgm:prSet presAssocID="{9C340785-D22E-4DB6-88F7-D57CC62DBBE1}" presName="parTx" presStyleLbl="revTx" presStyleIdx="3" presStyleCnt="4">
        <dgm:presLayoutVars>
          <dgm:chMax val="0"/>
          <dgm:chPref val="0"/>
        </dgm:presLayoutVars>
      </dgm:prSet>
      <dgm:spPr/>
    </dgm:pt>
  </dgm:ptLst>
  <dgm:cxnLst>
    <dgm:cxn modelId="{CB97200A-AF58-43EB-B531-61EAB83D88E8}" type="presOf" srcId="{9C5D2B4C-1EEC-431E-801A-BA2488FF976B}" destId="{EDD43286-5D1A-4653-A08A-967923F057E4}" srcOrd="0" destOrd="0" presId="urn:microsoft.com/office/officeart/2018/2/layout/IconVerticalSolidList"/>
    <dgm:cxn modelId="{19649C68-98BF-4E6E-89B9-816A94C72C93}" srcId="{49B34C9F-E61C-455A-9102-8E012523CAAA}" destId="{8F42B294-5907-42FC-A021-1D4BA55DA5E3}" srcOrd="2" destOrd="0" parTransId="{8E67B331-D055-44E8-8243-35E044C99EEB}" sibTransId="{DEE41C23-8660-4B42-A8F5-6C95155CAF66}"/>
    <dgm:cxn modelId="{114F787C-59C6-46C7-89E3-EE420ECE3FB2}" type="presOf" srcId="{49B34C9F-E61C-455A-9102-8E012523CAAA}" destId="{9C5056BB-66B7-49CF-9A2C-ADFB3F562947}" srcOrd="0" destOrd="0" presId="urn:microsoft.com/office/officeart/2018/2/layout/IconVerticalSolidList"/>
    <dgm:cxn modelId="{8FE0F282-FCB6-4B46-8A83-48FC917C3E78}" type="presOf" srcId="{8F42B294-5907-42FC-A021-1D4BA55DA5E3}" destId="{2BFF65FB-A72B-4C9F-84EB-4A6199435D55}" srcOrd="0" destOrd="0" presId="urn:microsoft.com/office/officeart/2018/2/layout/IconVerticalSolidList"/>
    <dgm:cxn modelId="{6576B4C1-5C61-49DF-8193-4C20206C9C77}" srcId="{49B34C9F-E61C-455A-9102-8E012523CAAA}" destId="{727F7295-5CCD-4629-9120-ED3C1CB86989}" srcOrd="0" destOrd="0" parTransId="{3E1A5437-C710-4441-8ED8-38DEECB6C273}" sibTransId="{50F9717F-E214-4862-A665-2CF0D27F0C9B}"/>
    <dgm:cxn modelId="{9C5BB5CA-B0EA-4266-B2B8-EE2B598E8598}" srcId="{49B34C9F-E61C-455A-9102-8E012523CAAA}" destId="{9C340785-D22E-4DB6-88F7-D57CC62DBBE1}" srcOrd="3" destOrd="0" parTransId="{350B5395-2912-46A1-BAA1-CFCCF40EDEE7}" sibTransId="{7778423A-212F-49DB-9CA8-1FE12A63EAA0}"/>
    <dgm:cxn modelId="{2F9FC2E7-0DB6-43FD-9A7E-CCB87DA0FADD}" srcId="{49B34C9F-E61C-455A-9102-8E012523CAAA}" destId="{9C5D2B4C-1EEC-431E-801A-BA2488FF976B}" srcOrd="1" destOrd="0" parTransId="{523A84B5-9B83-4C83-9F94-EAD50F58DD6B}" sibTransId="{6FEFE983-6C6D-4CA0-8D88-4F28CFF4EA97}"/>
    <dgm:cxn modelId="{5A0760F6-4C5C-4BF8-B48A-EA43D2F6D8B7}" type="presOf" srcId="{727F7295-5CCD-4629-9120-ED3C1CB86989}" destId="{C5F6B462-6B05-42CA-B5D2-850F1A31BA69}" srcOrd="0" destOrd="0" presId="urn:microsoft.com/office/officeart/2018/2/layout/IconVerticalSolidList"/>
    <dgm:cxn modelId="{4B3537F8-C8DA-4743-893D-49BFB8DE240A}" type="presOf" srcId="{9C340785-D22E-4DB6-88F7-D57CC62DBBE1}" destId="{44DF2DB5-F84D-477A-8B97-E424B9E25922}" srcOrd="0" destOrd="0" presId="urn:microsoft.com/office/officeart/2018/2/layout/IconVerticalSolidList"/>
    <dgm:cxn modelId="{6115E5EA-F768-4B3C-8A23-65D56B84988A}" type="presParOf" srcId="{9C5056BB-66B7-49CF-9A2C-ADFB3F562947}" destId="{5F8EE20C-C488-451E-831D-2F5B09E845C0}" srcOrd="0" destOrd="0" presId="urn:microsoft.com/office/officeart/2018/2/layout/IconVerticalSolidList"/>
    <dgm:cxn modelId="{2FC98F6D-9D17-461A-B4B7-830E7F962698}" type="presParOf" srcId="{5F8EE20C-C488-451E-831D-2F5B09E845C0}" destId="{5AF0418C-9C5D-4B9C-BAB2-0B78615AD7BE}" srcOrd="0" destOrd="0" presId="urn:microsoft.com/office/officeart/2018/2/layout/IconVerticalSolidList"/>
    <dgm:cxn modelId="{4A8AAC17-8DAD-46DA-9352-43ED458A20BA}" type="presParOf" srcId="{5F8EE20C-C488-451E-831D-2F5B09E845C0}" destId="{F41909F8-B8FB-49B4-8DEF-34B38282DBB3}" srcOrd="1" destOrd="0" presId="urn:microsoft.com/office/officeart/2018/2/layout/IconVerticalSolidList"/>
    <dgm:cxn modelId="{A3A15489-9BD2-462D-9DC8-DE07D8C04C14}" type="presParOf" srcId="{5F8EE20C-C488-451E-831D-2F5B09E845C0}" destId="{2AB3CB22-1328-4521-9A6F-C6BF00172E80}" srcOrd="2" destOrd="0" presId="urn:microsoft.com/office/officeart/2018/2/layout/IconVerticalSolidList"/>
    <dgm:cxn modelId="{264DC3DF-7A4C-4461-976F-534430813C1C}" type="presParOf" srcId="{5F8EE20C-C488-451E-831D-2F5B09E845C0}" destId="{C5F6B462-6B05-42CA-B5D2-850F1A31BA69}" srcOrd="3" destOrd="0" presId="urn:microsoft.com/office/officeart/2018/2/layout/IconVerticalSolidList"/>
    <dgm:cxn modelId="{6CF0D904-014A-4490-BB47-5633712038D1}" type="presParOf" srcId="{9C5056BB-66B7-49CF-9A2C-ADFB3F562947}" destId="{27004F96-014F-45BD-91C0-4084D6AE10A2}" srcOrd="1" destOrd="0" presId="urn:microsoft.com/office/officeart/2018/2/layout/IconVerticalSolidList"/>
    <dgm:cxn modelId="{1DA5F5D6-154B-4207-9A65-7C24A81D6A00}" type="presParOf" srcId="{9C5056BB-66B7-49CF-9A2C-ADFB3F562947}" destId="{6294A8D9-C3ED-44F0-8466-7CC05094834B}" srcOrd="2" destOrd="0" presId="urn:microsoft.com/office/officeart/2018/2/layout/IconVerticalSolidList"/>
    <dgm:cxn modelId="{9F5258EE-BAEA-4AC2-9AB8-846EF35E7EF6}" type="presParOf" srcId="{6294A8D9-C3ED-44F0-8466-7CC05094834B}" destId="{B9F688AE-D17D-45D8-9012-5DA4E151D053}" srcOrd="0" destOrd="0" presId="urn:microsoft.com/office/officeart/2018/2/layout/IconVerticalSolidList"/>
    <dgm:cxn modelId="{616F73E1-6E48-47B2-8543-A7FC5071FE19}" type="presParOf" srcId="{6294A8D9-C3ED-44F0-8466-7CC05094834B}" destId="{D24368D9-3F6E-4E0B-9155-E4BC4D754203}" srcOrd="1" destOrd="0" presId="urn:microsoft.com/office/officeart/2018/2/layout/IconVerticalSolidList"/>
    <dgm:cxn modelId="{29E259C2-F576-4BA3-8E6E-A825E266C159}" type="presParOf" srcId="{6294A8D9-C3ED-44F0-8466-7CC05094834B}" destId="{DDB9A950-0886-4EB8-AD38-F1BF1DAA872B}" srcOrd="2" destOrd="0" presId="urn:microsoft.com/office/officeart/2018/2/layout/IconVerticalSolidList"/>
    <dgm:cxn modelId="{8C5D8B61-C37F-4E67-B821-6691F1848622}" type="presParOf" srcId="{6294A8D9-C3ED-44F0-8466-7CC05094834B}" destId="{EDD43286-5D1A-4653-A08A-967923F057E4}" srcOrd="3" destOrd="0" presId="urn:microsoft.com/office/officeart/2018/2/layout/IconVerticalSolidList"/>
    <dgm:cxn modelId="{ADACF5D0-3405-44D3-807F-E277DB0FCD0F}" type="presParOf" srcId="{9C5056BB-66B7-49CF-9A2C-ADFB3F562947}" destId="{2B7B4571-7203-41F5-9D09-ED8AF5D27CEA}" srcOrd="3" destOrd="0" presId="urn:microsoft.com/office/officeart/2018/2/layout/IconVerticalSolidList"/>
    <dgm:cxn modelId="{CC9EA3E4-E275-4933-A0BC-7A6D1824B216}" type="presParOf" srcId="{9C5056BB-66B7-49CF-9A2C-ADFB3F562947}" destId="{210A8768-102C-4321-AE01-4CBDDB96DC66}" srcOrd="4" destOrd="0" presId="urn:microsoft.com/office/officeart/2018/2/layout/IconVerticalSolidList"/>
    <dgm:cxn modelId="{CE0B6646-DB62-472E-9231-F710AA4A5EC6}" type="presParOf" srcId="{210A8768-102C-4321-AE01-4CBDDB96DC66}" destId="{C71EBF71-4AD5-444E-A90F-F733C304575F}" srcOrd="0" destOrd="0" presId="urn:microsoft.com/office/officeart/2018/2/layout/IconVerticalSolidList"/>
    <dgm:cxn modelId="{C51BE455-B745-4331-80EB-30ACC527C883}" type="presParOf" srcId="{210A8768-102C-4321-AE01-4CBDDB96DC66}" destId="{0C60B36B-2B0D-4D8B-BF26-FA15EFC43B2D}" srcOrd="1" destOrd="0" presId="urn:microsoft.com/office/officeart/2018/2/layout/IconVerticalSolidList"/>
    <dgm:cxn modelId="{AF61E407-A60B-45CE-A144-F1ECCE80CB79}" type="presParOf" srcId="{210A8768-102C-4321-AE01-4CBDDB96DC66}" destId="{7DA71FD7-AB77-493D-960E-B36257DC12FD}" srcOrd="2" destOrd="0" presId="urn:microsoft.com/office/officeart/2018/2/layout/IconVerticalSolidList"/>
    <dgm:cxn modelId="{7C3367ED-384B-42D3-AF17-296EC799BD62}" type="presParOf" srcId="{210A8768-102C-4321-AE01-4CBDDB96DC66}" destId="{2BFF65FB-A72B-4C9F-84EB-4A6199435D55}" srcOrd="3" destOrd="0" presId="urn:microsoft.com/office/officeart/2018/2/layout/IconVerticalSolidList"/>
    <dgm:cxn modelId="{FBD65A2C-95B0-4F81-A0EC-D84825B99DDA}" type="presParOf" srcId="{9C5056BB-66B7-49CF-9A2C-ADFB3F562947}" destId="{A80FCE16-24D8-4648-877A-3F12201EA09F}" srcOrd="5" destOrd="0" presId="urn:microsoft.com/office/officeart/2018/2/layout/IconVerticalSolidList"/>
    <dgm:cxn modelId="{17915E54-9F93-4DD5-8475-F4A79522A9A3}" type="presParOf" srcId="{9C5056BB-66B7-49CF-9A2C-ADFB3F562947}" destId="{9928D1A1-9157-43C6-8C5D-701264F08431}" srcOrd="6" destOrd="0" presId="urn:microsoft.com/office/officeart/2018/2/layout/IconVerticalSolidList"/>
    <dgm:cxn modelId="{78E75B9F-0BEA-47E5-B0B3-204BE017B108}" type="presParOf" srcId="{9928D1A1-9157-43C6-8C5D-701264F08431}" destId="{514A7503-A50F-4454-A340-FF51928313EF}" srcOrd="0" destOrd="0" presId="urn:microsoft.com/office/officeart/2018/2/layout/IconVerticalSolidList"/>
    <dgm:cxn modelId="{FB03C388-4956-421E-B269-B21EC10E54E7}" type="presParOf" srcId="{9928D1A1-9157-43C6-8C5D-701264F08431}" destId="{C1C2500E-B761-42E2-9E66-76DA29A6D72D}" srcOrd="1" destOrd="0" presId="urn:microsoft.com/office/officeart/2018/2/layout/IconVerticalSolidList"/>
    <dgm:cxn modelId="{5F97D0C9-1714-46EB-A1EE-041BFB291C7D}" type="presParOf" srcId="{9928D1A1-9157-43C6-8C5D-701264F08431}" destId="{3926E443-B866-4344-A852-60E92B7696AE}" srcOrd="2" destOrd="0" presId="urn:microsoft.com/office/officeart/2018/2/layout/IconVerticalSolidList"/>
    <dgm:cxn modelId="{65C0490E-B94C-4D3F-945E-594011C05ABA}" type="presParOf" srcId="{9928D1A1-9157-43C6-8C5D-701264F08431}" destId="{44DF2DB5-F84D-477A-8B97-E424B9E259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C169C-4460-4A31-8092-56F336937CB5}">
      <dsp:nvSpPr>
        <dsp:cNvPr id="0" name=""/>
        <dsp:cNvSpPr/>
      </dsp:nvSpPr>
      <dsp:spPr>
        <a:xfrm>
          <a:off x="518185" y="244801"/>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D42E5-D772-4C45-B504-057DF1819F35}">
      <dsp:nvSpPr>
        <dsp:cNvPr id="0" name=""/>
        <dsp:cNvSpPr/>
      </dsp:nvSpPr>
      <dsp:spPr>
        <a:xfrm>
          <a:off x="832623" y="559239"/>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A5C5BF-F233-4B64-A07B-767B32F9CC6D}">
      <dsp:nvSpPr>
        <dsp:cNvPr id="0" name=""/>
        <dsp:cNvSpPr/>
      </dsp:nvSpPr>
      <dsp:spPr>
        <a:xfrm>
          <a:off x="46529" y="21798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Organizational leadership is evolving with changes in technology.</a:t>
          </a:r>
        </a:p>
      </dsp:txBody>
      <dsp:txXfrm>
        <a:off x="46529" y="2179802"/>
        <a:ext cx="2418750" cy="720000"/>
      </dsp:txXfrm>
    </dsp:sp>
    <dsp:sp modelId="{0D542B93-3123-453E-BFC7-23B56A76527F}">
      <dsp:nvSpPr>
        <dsp:cNvPr id="0" name=""/>
        <dsp:cNvSpPr/>
      </dsp:nvSpPr>
      <dsp:spPr>
        <a:xfrm>
          <a:off x="3360217" y="244801"/>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5A1A17-45E4-4DF9-852D-D1E47377D2A1}">
      <dsp:nvSpPr>
        <dsp:cNvPr id="0" name=""/>
        <dsp:cNvSpPr/>
      </dsp:nvSpPr>
      <dsp:spPr>
        <a:xfrm>
          <a:off x="3674654" y="559239"/>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00873C-DCB0-4893-860A-5DF262E6194B}">
      <dsp:nvSpPr>
        <dsp:cNvPr id="0" name=""/>
        <dsp:cNvSpPr/>
      </dsp:nvSpPr>
      <dsp:spPr>
        <a:xfrm>
          <a:off x="2888561" y="21798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Leaders realize that they must adapt to these changes faster. </a:t>
          </a:r>
        </a:p>
      </dsp:txBody>
      <dsp:txXfrm>
        <a:off x="2888561" y="2179802"/>
        <a:ext cx="2418750" cy="720000"/>
      </dsp:txXfrm>
    </dsp:sp>
    <dsp:sp modelId="{50A13FCC-9F33-4BCC-A94D-D75851AF999C}">
      <dsp:nvSpPr>
        <dsp:cNvPr id="0" name=""/>
        <dsp:cNvSpPr/>
      </dsp:nvSpPr>
      <dsp:spPr>
        <a:xfrm>
          <a:off x="6202248" y="244801"/>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E1DF9-57F9-4E75-AA98-B305425951BC}">
      <dsp:nvSpPr>
        <dsp:cNvPr id="0" name=""/>
        <dsp:cNvSpPr/>
      </dsp:nvSpPr>
      <dsp:spPr>
        <a:xfrm>
          <a:off x="6516686" y="559239"/>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3FAA53-47A2-489E-B073-BA9B6AEECE43}">
      <dsp:nvSpPr>
        <dsp:cNvPr id="0" name=""/>
        <dsp:cNvSpPr/>
      </dsp:nvSpPr>
      <dsp:spPr>
        <a:xfrm>
          <a:off x="5730592" y="21798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New technologies like Artificial Intelligence (AI) have changed the nature of leadership. </a:t>
          </a:r>
        </a:p>
      </dsp:txBody>
      <dsp:txXfrm>
        <a:off x="5730592" y="2179802"/>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0418C-9C5D-4B9C-BAB2-0B78615AD7BE}">
      <dsp:nvSpPr>
        <dsp:cNvPr id="0" name=""/>
        <dsp:cNvSpPr/>
      </dsp:nvSpPr>
      <dsp:spPr>
        <a:xfrm>
          <a:off x="0" y="1354"/>
          <a:ext cx="7886700" cy="68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909F8-B8FB-49B4-8DEF-34B38282DBB3}">
      <dsp:nvSpPr>
        <dsp:cNvPr id="0" name=""/>
        <dsp:cNvSpPr/>
      </dsp:nvSpPr>
      <dsp:spPr>
        <a:xfrm>
          <a:off x="207661" y="155813"/>
          <a:ext cx="377565" cy="3775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B462-6B05-42CA-B5D2-850F1A31BA69}">
      <dsp:nvSpPr>
        <dsp:cNvPr id="0" name=""/>
        <dsp:cNvSpPr/>
      </dsp:nvSpPr>
      <dsp:spPr>
        <a:xfrm>
          <a:off x="792888" y="1354"/>
          <a:ext cx="7093811" cy="68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711200">
            <a:lnSpc>
              <a:spcPct val="100000"/>
            </a:lnSpc>
            <a:spcBef>
              <a:spcPct val="0"/>
            </a:spcBef>
            <a:spcAft>
              <a:spcPct val="35000"/>
            </a:spcAft>
            <a:buNone/>
          </a:pPr>
          <a:r>
            <a:rPr lang="en-US" sz="1600" kern="1200"/>
            <a:t>AI holds enormous potential for human empowerment. </a:t>
          </a:r>
        </a:p>
      </dsp:txBody>
      <dsp:txXfrm>
        <a:off x="792888" y="1354"/>
        <a:ext cx="7093811" cy="686483"/>
      </dsp:txXfrm>
    </dsp:sp>
    <dsp:sp modelId="{B9F688AE-D17D-45D8-9012-5DA4E151D053}">
      <dsp:nvSpPr>
        <dsp:cNvPr id="0" name=""/>
        <dsp:cNvSpPr/>
      </dsp:nvSpPr>
      <dsp:spPr>
        <a:xfrm>
          <a:off x="0" y="859458"/>
          <a:ext cx="7886700" cy="68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368D9-3F6E-4E0B-9155-E4BC4D754203}">
      <dsp:nvSpPr>
        <dsp:cNvPr id="0" name=""/>
        <dsp:cNvSpPr/>
      </dsp:nvSpPr>
      <dsp:spPr>
        <a:xfrm>
          <a:off x="207661" y="1013917"/>
          <a:ext cx="377565" cy="3775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43286-5D1A-4653-A08A-967923F057E4}">
      <dsp:nvSpPr>
        <dsp:cNvPr id="0" name=""/>
        <dsp:cNvSpPr/>
      </dsp:nvSpPr>
      <dsp:spPr>
        <a:xfrm>
          <a:off x="792888" y="859458"/>
          <a:ext cx="7093811" cy="68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711200">
            <a:lnSpc>
              <a:spcPct val="100000"/>
            </a:lnSpc>
            <a:spcBef>
              <a:spcPct val="0"/>
            </a:spcBef>
            <a:spcAft>
              <a:spcPct val="35000"/>
            </a:spcAft>
            <a:buNone/>
          </a:pPr>
          <a:r>
            <a:rPr lang="en-US" sz="1600" kern="1200"/>
            <a:t>Future leaders can utilize this tool to spot patterns within new and existing data and uncover important insight that can positively impact the bottom line. </a:t>
          </a:r>
        </a:p>
      </dsp:txBody>
      <dsp:txXfrm>
        <a:off x="792888" y="859458"/>
        <a:ext cx="7093811" cy="686483"/>
      </dsp:txXfrm>
    </dsp:sp>
    <dsp:sp modelId="{C71EBF71-4AD5-444E-A90F-F733C304575F}">
      <dsp:nvSpPr>
        <dsp:cNvPr id="0" name=""/>
        <dsp:cNvSpPr/>
      </dsp:nvSpPr>
      <dsp:spPr>
        <a:xfrm>
          <a:off x="0" y="1717562"/>
          <a:ext cx="7886700" cy="68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0B36B-2B0D-4D8B-BF26-FA15EFC43B2D}">
      <dsp:nvSpPr>
        <dsp:cNvPr id="0" name=""/>
        <dsp:cNvSpPr/>
      </dsp:nvSpPr>
      <dsp:spPr>
        <a:xfrm>
          <a:off x="207661" y="1872021"/>
          <a:ext cx="377565" cy="3775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FF65FB-A72B-4C9F-84EB-4A6199435D55}">
      <dsp:nvSpPr>
        <dsp:cNvPr id="0" name=""/>
        <dsp:cNvSpPr/>
      </dsp:nvSpPr>
      <dsp:spPr>
        <a:xfrm>
          <a:off x="792888" y="1717562"/>
          <a:ext cx="7093811" cy="68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711200">
            <a:lnSpc>
              <a:spcPct val="100000"/>
            </a:lnSpc>
            <a:spcBef>
              <a:spcPct val="0"/>
            </a:spcBef>
            <a:spcAft>
              <a:spcPct val="35000"/>
            </a:spcAft>
            <a:buNone/>
          </a:pPr>
          <a:r>
            <a:rPr lang="en-US" sz="1600" kern="1200"/>
            <a:t>They can also automate redundant tasks, improve process performance and productivity, and positively impact employee engagement and retention. </a:t>
          </a:r>
        </a:p>
      </dsp:txBody>
      <dsp:txXfrm>
        <a:off x="792888" y="1717562"/>
        <a:ext cx="7093811" cy="686483"/>
      </dsp:txXfrm>
    </dsp:sp>
    <dsp:sp modelId="{514A7503-A50F-4454-A340-FF51928313EF}">
      <dsp:nvSpPr>
        <dsp:cNvPr id="0" name=""/>
        <dsp:cNvSpPr/>
      </dsp:nvSpPr>
      <dsp:spPr>
        <a:xfrm>
          <a:off x="0" y="2575666"/>
          <a:ext cx="7886700" cy="68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2500E-B761-42E2-9E66-76DA29A6D72D}">
      <dsp:nvSpPr>
        <dsp:cNvPr id="0" name=""/>
        <dsp:cNvSpPr/>
      </dsp:nvSpPr>
      <dsp:spPr>
        <a:xfrm>
          <a:off x="207661" y="2730125"/>
          <a:ext cx="377565" cy="3775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F2DB5-F84D-477A-8B97-E424B9E25922}">
      <dsp:nvSpPr>
        <dsp:cNvPr id="0" name=""/>
        <dsp:cNvSpPr/>
      </dsp:nvSpPr>
      <dsp:spPr>
        <a:xfrm>
          <a:off x="792888" y="2575666"/>
          <a:ext cx="7093811" cy="686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53" tIns="72653" rIns="72653" bIns="72653" numCol="1" spcCol="1270" anchor="ctr" anchorCtr="0">
          <a:noAutofit/>
        </a:bodyPr>
        <a:lstStyle/>
        <a:p>
          <a:pPr marL="0" lvl="0" indent="0" algn="l" defTabSz="711200">
            <a:lnSpc>
              <a:spcPct val="100000"/>
            </a:lnSpc>
            <a:spcBef>
              <a:spcPct val="0"/>
            </a:spcBef>
            <a:spcAft>
              <a:spcPct val="35000"/>
            </a:spcAft>
            <a:buNone/>
          </a:pPr>
          <a:r>
            <a:rPr lang="en-US" sz="1600" kern="1200"/>
            <a:t>21st-century leadership needs advanced training from experts who are at the forefront of these industry changes</a:t>
          </a:r>
        </a:p>
      </dsp:txBody>
      <dsp:txXfrm>
        <a:off x="792888" y="2575666"/>
        <a:ext cx="7093811" cy="68648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F0F67-372C-4BF5-8C4D-D6B14A7E0591}" type="datetimeFigureOut">
              <a:rPr lang="en-IN" smtClean="0"/>
              <a:t>04-10-2022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265DF-8414-4534-ADA2-EC07BB9E6ECC}" type="slidenum">
              <a:rPr lang="en-IN" smtClean="0"/>
              <a:t>‹#›</a:t>
            </a:fld>
            <a:endParaRPr lang="en-IN"/>
          </a:p>
        </p:txBody>
      </p:sp>
    </p:spTree>
    <p:extLst>
      <p:ext uri="{BB962C8B-B14F-4D97-AF65-F5344CB8AC3E}">
        <p14:creationId xmlns:p14="http://schemas.microsoft.com/office/powerpoint/2010/main" val="352352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https://www.unicef.org/india/what-we-do/gender-equality</a:t>
            </a:r>
          </a:p>
        </p:txBody>
      </p:sp>
      <p:sp>
        <p:nvSpPr>
          <p:cNvPr id="4" name="Slide Number Placeholder 3"/>
          <p:cNvSpPr>
            <a:spLocks noGrp="1"/>
          </p:cNvSpPr>
          <p:nvPr>
            <p:ph type="sldNum" sz="quarter" idx="5"/>
          </p:nvPr>
        </p:nvSpPr>
        <p:spPr/>
        <p:txBody>
          <a:bodyPr/>
          <a:lstStyle/>
          <a:p>
            <a:fld id="{C36265DF-8414-4534-ADA2-EC07BB9E6ECC}" type="slidenum">
              <a:rPr lang="en-IN" smtClean="0"/>
              <a:t>17</a:t>
            </a:fld>
            <a:endParaRPr lang="en-IN"/>
          </a:p>
        </p:txBody>
      </p:sp>
    </p:spTree>
    <p:extLst>
      <p:ext uri="{BB962C8B-B14F-4D97-AF65-F5344CB8AC3E}">
        <p14:creationId xmlns:p14="http://schemas.microsoft.com/office/powerpoint/2010/main" val="2713923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4018018-8596-4B03-956E-4314759525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FB36BF-4E5D-4983-B004-09F552749AF4}" type="slidenum">
              <a:rPr lang="en-CA" altLang="en-US"/>
              <a:pPr>
                <a:spcBef>
                  <a:spcPct val="0"/>
                </a:spcBef>
              </a:pPr>
              <a:t>32</a:t>
            </a:fld>
            <a:endParaRPr lang="en-CA" altLang="en-US"/>
          </a:p>
        </p:txBody>
      </p:sp>
      <p:sp>
        <p:nvSpPr>
          <p:cNvPr id="21507" name="Rectangle 2">
            <a:extLst>
              <a:ext uri="{FF2B5EF4-FFF2-40B4-BE49-F238E27FC236}">
                <a16:creationId xmlns:a16="http://schemas.microsoft.com/office/drawing/2014/main" id="{0C5C40BD-2F6C-43AE-97E3-6460156A0F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a:extLst>
              <a:ext uri="{FF2B5EF4-FFF2-40B4-BE49-F238E27FC236}">
                <a16:creationId xmlns:a16="http://schemas.microsoft.com/office/drawing/2014/main" id="{21CC5313-9B8A-4B6A-A326-FA7558C99A9A}"/>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8BFF1C8-05BC-4506-A179-E8EDABFB91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D20004-73BC-4972-B88F-4F2AEA159D10}" type="slidenum">
              <a:rPr lang="en-CA" altLang="en-US"/>
              <a:pPr>
                <a:spcBef>
                  <a:spcPct val="0"/>
                </a:spcBef>
              </a:pPr>
              <a:t>33</a:t>
            </a:fld>
            <a:endParaRPr lang="en-CA" altLang="en-US"/>
          </a:p>
        </p:txBody>
      </p:sp>
      <p:sp>
        <p:nvSpPr>
          <p:cNvPr id="23555" name="Rectangle 2">
            <a:extLst>
              <a:ext uri="{FF2B5EF4-FFF2-40B4-BE49-F238E27FC236}">
                <a16:creationId xmlns:a16="http://schemas.microsoft.com/office/drawing/2014/main" id="{3880C90A-1246-436E-A972-7CA9793100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a:extLst>
              <a:ext uri="{FF2B5EF4-FFF2-40B4-BE49-F238E27FC236}">
                <a16:creationId xmlns:a16="http://schemas.microsoft.com/office/drawing/2014/main" id="{FD5B0FDA-9CB9-434C-87A3-DC1334164E0D}"/>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22899895-B867-45EC-97EF-FE7D7D15F3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454763F8-B80A-4214-B803-68047980DD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C00000"/>
                </a:solidFill>
              </a:rPr>
              <a:t>These days, those who “grind” in their careers are put on a pedestal. </a:t>
            </a:r>
          </a:p>
          <a:p>
            <a:r>
              <a:rPr lang="en-US" altLang="en-US"/>
              <a:t>Although being determined and hardworking is admirable, it’s easy to neglect other aspects of your life that are equally as important.</a:t>
            </a:r>
          </a:p>
          <a:p>
            <a:r>
              <a:rPr lang="en-US" altLang="en-US" i="1">
                <a:solidFill>
                  <a:srgbClr val="C00000"/>
                </a:solidFill>
              </a:rPr>
              <a:t>Is it really worth it?</a:t>
            </a:r>
            <a:endParaRPr lang="en-IN" altLang="en-US" i="1">
              <a:solidFill>
                <a:srgbClr val="C00000"/>
              </a:solidFill>
            </a:endParaRPr>
          </a:p>
          <a:p>
            <a:endParaRPr lang="en-IN" altLang="en-US"/>
          </a:p>
        </p:txBody>
      </p:sp>
      <p:sp>
        <p:nvSpPr>
          <p:cNvPr id="31748" name="Slide Number Placeholder 3">
            <a:extLst>
              <a:ext uri="{FF2B5EF4-FFF2-40B4-BE49-F238E27FC236}">
                <a16:creationId xmlns:a16="http://schemas.microsoft.com/office/drawing/2014/main" id="{77D1CA14-EEAF-4CBC-B3EC-EEA66B5B52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65D7C7-2000-46BC-BE5E-47547E7EBDA4}" type="slidenum">
              <a:rPr lang="en-IN" altLang="en-US" smtClean="0">
                <a:latin typeface="Calibri" panose="020F0502020204030204" pitchFamily="34" charset="0"/>
              </a:rPr>
              <a:pPr/>
              <a:t>51</a:t>
            </a:fld>
            <a:endParaRPr lang="en-I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4314099-C072-4EA5-B87B-DDF77D995D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93120E23-4AAA-46FA-8C8D-5EA44B89F5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515151"/>
                </a:solidFill>
                <a:latin typeface="Nunito"/>
              </a:rPr>
              <a:t>Regular aerobic exercise that gets your heart pumping (running, biking, swimming, hiking) is proven to increase the size of the hippocampus—the area of the brain that deals with verbal memory and learning.</a:t>
            </a:r>
            <a:endParaRPr lang="en-IN" altLang="en-US"/>
          </a:p>
        </p:txBody>
      </p:sp>
      <p:sp>
        <p:nvSpPr>
          <p:cNvPr id="33796" name="Slide Number Placeholder 3">
            <a:extLst>
              <a:ext uri="{FF2B5EF4-FFF2-40B4-BE49-F238E27FC236}">
                <a16:creationId xmlns:a16="http://schemas.microsoft.com/office/drawing/2014/main" id="{A24DF637-5DA2-4324-9CA4-53DFAB7F5C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E28C36-A599-44ED-8898-AD8301FDCFCD}" type="slidenum">
              <a:rPr lang="en-IN" altLang="en-US" smtClean="0">
                <a:latin typeface="Calibri" panose="020F0502020204030204" pitchFamily="34" charset="0"/>
              </a:rPr>
              <a:pPr/>
              <a:t>52</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https://www.bbc.com/future/article/20210524-the-gender-biases-that-shape-our-brains</a:t>
            </a:r>
          </a:p>
        </p:txBody>
      </p:sp>
      <p:sp>
        <p:nvSpPr>
          <p:cNvPr id="4" name="Slide Number Placeholder 3"/>
          <p:cNvSpPr>
            <a:spLocks noGrp="1"/>
          </p:cNvSpPr>
          <p:nvPr>
            <p:ph type="sldNum" sz="quarter" idx="5"/>
          </p:nvPr>
        </p:nvSpPr>
        <p:spPr/>
        <p:txBody>
          <a:bodyPr/>
          <a:lstStyle/>
          <a:p>
            <a:fld id="{C36265DF-8414-4534-ADA2-EC07BB9E6ECC}" type="slidenum">
              <a:rPr lang="en-IN" smtClean="0"/>
              <a:t>21</a:t>
            </a:fld>
            <a:endParaRPr lang="en-IN"/>
          </a:p>
        </p:txBody>
      </p:sp>
    </p:spTree>
    <p:extLst>
      <p:ext uri="{BB962C8B-B14F-4D97-AF65-F5344CB8AC3E}">
        <p14:creationId xmlns:p14="http://schemas.microsoft.com/office/powerpoint/2010/main" val="31090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EB8F086-7DE2-4D3C-AA9C-AB968C81FE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914D93-162B-41A6-82CD-2AFAB0C740C2}" type="slidenum">
              <a:rPr lang="en-CA" altLang="en-US"/>
              <a:pPr>
                <a:spcBef>
                  <a:spcPct val="0"/>
                </a:spcBef>
              </a:pPr>
              <a:t>24</a:t>
            </a:fld>
            <a:endParaRPr lang="en-CA" altLang="en-US"/>
          </a:p>
        </p:txBody>
      </p:sp>
      <p:sp>
        <p:nvSpPr>
          <p:cNvPr id="5123" name="Rectangle 2">
            <a:extLst>
              <a:ext uri="{FF2B5EF4-FFF2-40B4-BE49-F238E27FC236}">
                <a16:creationId xmlns:a16="http://schemas.microsoft.com/office/drawing/2014/main" id="{DC19CC38-1F3E-45ED-B158-3E8FB4199E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a:extLst>
              <a:ext uri="{FF2B5EF4-FFF2-40B4-BE49-F238E27FC236}">
                <a16:creationId xmlns:a16="http://schemas.microsoft.com/office/drawing/2014/main" id="{4D02BEFF-26E6-4EAE-9C16-099CA74E4A1A}"/>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70CACE-4B84-4C2A-885B-4506F783C9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50468E-1AD7-4363-A2DB-05864D2076B5}" type="slidenum">
              <a:rPr lang="en-CA" altLang="en-US"/>
              <a:pPr>
                <a:spcBef>
                  <a:spcPct val="0"/>
                </a:spcBef>
              </a:pPr>
              <a:t>25</a:t>
            </a:fld>
            <a:endParaRPr lang="en-CA" altLang="en-US"/>
          </a:p>
        </p:txBody>
      </p:sp>
      <p:sp>
        <p:nvSpPr>
          <p:cNvPr id="8195" name="Rectangle 2">
            <a:extLst>
              <a:ext uri="{FF2B5EF4-FFF2-40B4-BE49-F238E27FC236}">
                <a16:creationId xmlns:a16="http://schemas.microsoft.com/office/drawing/2014/main" id="{57209C9C-9205-49BF-82C0-1490018B50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559C374F-832F-420F-8FFA-C0A90AE7C951}"/>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6309ED3-B64A-4ED9-8E95-800BF80366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C1BF71-7676-4810-B0E9-D0BB6523EB9B}" type="slidenum">
              <a:rPr lang="en-CA" altLang="en-US"/>
              <a:pPr>
                <a:spcBef>
                  <a:spcPct val="0"/>
                </a:spcBef>
              </a:pPr>
              <a:t>26</a:t>
            </a:fld>
            <a:endParaRPr lang="en-CA" altLang="en-US"/>
          </a:p>
        </p:txBody>
      </p:sp>
      <p:sp>
        <p:nvSpPr>
          <p:cNvPr id="10243" name="Rectangle 2">
            <a:extLst>
              <a:ext uri="{FF2B5EF4-FFF2-40B4-BE49-F238E27FC236}">
                <a16:creationId xmlns:a16="http://schemas.microsoft.com/office/drawing/2014/main" id="{CFFFFF9E-A7E6-48BA-9375-717972F146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140D9E8F-A5C5-49EF-9842-DCD284A5A243}"/>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2939BCF-679C-4BEF-ACE8-4FB7B9265D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0163B3-F8BD-49FA-ABFB-9DF5ED3F2D0C}" type="slidenum">
              <a:rPr lang="en-CA" altLang="en-US"/>
              <a:pPr>
                <a:spcBef>
                  <a:spcPct val="0"/>
                </a:spcBef>
              </a:pPr>
              <a:t>27</a:t>
            </a:fld>
            <a:endParaRPr lang="en-CA" altLang="en-US"/>
          </a:p>
        </p:txBody>
      </p:sp>
      <p:sp>
        <p:nvSpPr>
          <p:cNvPr id="12291" name="Rectangle 2">
            <a:extLst>
              <a:ext uri="{FF2B5EF4-FFF2-40B4-BE49-F238E27FC236}">
                <a16:creationId xmlns:a16="http://schemas.microsoft.com/office/drawing/2014/main" id="{EAC1D04B-C556-4D0D-9527-CF64639595C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682D5888-2760-4BAB-8CD0-8BB5288BC60E}"/>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92C796B-3AA7-4F4D-A6A6-23D5CA7EE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A770E9-8A33-4BC1-BE78-4EFBD7C4174C}" type="slidenum">
              <a:rPr lang="en-CA" altLang="en-US"/>
              <a:pPr>
                <a:spcBef>
                  <a:spcPct val="0"/>
                </a:spcBef>
              </a:pPr>
              <a:t>28</a:t>
            </a:fld>
            <a:endParaRPr lang="en-CA" altLang="en-US"/>
          </a:p>
        </p:txBody>
      </p:sp>
      <p:sp>
        <p:nvSpPr>
          <p:cNvPr id="14339" name="Rectangle 2">
            <a:extLst>
              <a:ext uri="{FF2B5EF4-FFF2-40B4-BE49-F238E27FC236}">
                <a16:creationId xmlns:a16="http://schemas.microsoft.com/office/drawing/2014/main" id="{EBFB9080-C846-483D-9F5D-C3E7C54637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4C71D7F5-39CD-41E0-BD1B-126214FC7500}"/>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A9F88107-F338-4A00-BFB5-FDB2C8F6BC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8EB67-0BCA-4BEC-B9B8-16105728504D}" type="slidenum">
              <a:rPr lang="en-CA" altLang="en-US"/>
              <a:pPr>
                <a:spcBef>
                  <a:spcPct val="0"/>
                </a:spcBef>
              </a:pPr>
              <a:t>30</a:t>
            </a:fld>
            <a:endParaRPr lang="en-CA" altLang="en-US"/>
          </a:p>
        </p:txBody>
      </p:sp>
      <p:sp>
        <p:nvSpPr>
          <p:cNvPr id="17411" name="Rectangle 2">
            <a:extLst>
              <a:ext uri="{FF2B5EF4-FFF2-40B4-BE49-F238E27FC236}">
                <a16:creationId xmlns:a16="http://schemas.microsoft.com/office/drawing/2014/main" id="{A8A49FD3-E693-499C-918F-ECFEF43F8C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E0B25F15-27D3-4FDD-AF1D-1E7397E92539}"/>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1F2724C-227A-46AD-879B-E7337C3D27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F11BE2-C0CA-4484-9A25-BED4A04F0017}" type="slidenum">
              <a:rPr lang="en-CA" altLang="en-US"/>
              <a:pPr>
                <a:spcBef>
                  <a:spcPct val="0"/>
                </a:spcBef>
              </a:pPr>
              <a:t>31</a:t>
            </a:fld>
            <a:endParaRPr lang="en-CA" altLang="en-US"/>
          </a:p>
        </p:txBody>
      </p:sp>
      <p:sp>
        <p:nvSpPr>
          <p:cNvPr id="19459" name="Rectangle 2">
            <a:extLst>
              <a:ext uri="{FF2B5EF4-FFF2-40B4-BE49-F238E27FC236}">
                <a16:creationId xmlns:a16="http://schemas.microsoft.com/office/drawing/2014/main" id="{BA24B317-A94F-4D22-916B-6E6D9E0626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a:extLst>
              <a:ext uri="{FF2B5EF4-FFF2-40B4-BE49-F238E27FC236}">
                <a16:creationId xmlns:a16="http://schemas.microsoft.com/office/drawing/2014/main" id="{F4BEDF38-8137-47EF-945C-BB959983658B}"/>
              </a:ext>
            </a:extLst>
          </p:cNvPr>
          <p:cNvSpPr>
            <a:spLocks noGrp="1" noChangeArrowheads="1"/>
          </p:cNvSpPr>
          <p:nvPr>
            <p:ph type="body" idx="1"/>
          </p:nvPr>
        </p:nvSpPr>
        <p:spPr bwMode="auto">
          <a:xfrm>
            <a:off x="457200" y="4343400"/>
            <a:ext cx="60198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113"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10/4/2022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10/4/2022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pitchFamily="34" charset="0"/>
                <a:cs typeface="+mn-cs"/>
              </a:defRPr>
            </a:lvl1pPr>
          </a:lstStyle>
          <a:p>
            <a:fld id="{1D8BD707-D9CF-40AE-B4C6-C98DA3205C09}" type="datetimeFigureOut">
              <a:rPr lang="en-US" smtClean="0"/>
              <a:pPr/>
              <a:t>10/4/2022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Arial" pitchFamily="34" charset="0"/>
                <a:cs typeface="+mn-cs"/>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Arial" pitchFamily="34" charset="0"/>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nicef.org/india/what-we-do/gender-equa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ytimes.com/2021/07/01/business/salary-transparency-pay-gap.html" TargetMode="External"/><Relationship Id="rId2" Type="http://schemas.openxmlformats.org/officeDocument/2006/relationships/hyperlink" Target="https://www.pewresearch.org/fact-tank/2021/05/25/gender-pay-gap-fac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bc.com/future/article/20210524-the-gender-biases-that-shape-our-brai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ocai-online.com/about-the-Organizational-Culture-Assessment-Instrument-OCA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ocai-online.com/about-the-Organizational-Culture-Assessment-Instrument-OCA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www.emerald.com/insight/content/doi/10.1108/CDI-11-2017-0207/full/html#ref04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emerald.com/insight/content/doi/10.1108/CDI-11-2017-0207/full/html#ref042" TargetMode="External"/><Relationship Id="rId2" Type="http://schemas.openxmlformats.org/officeDocument/2006/relationships/hyperlink" Target="https://www.emerald.com/insight/content/doi/10.1108/CDI-11-2017-0207/full/html#ref036" TargetMode="External"/><Relationship Id="rId1" Type="http://schemas.openxmlformats.org/officeDocument/2006/relationships/slideLayout" Target="../slideLayouts/slideLayout2.xml"/><Relationship Id="rId4" Type="http://schemas.openxmlformats.org/officeDocument/2006/relationships/hyperlink" Target="https://www.emerald.com/insight/content/doi/10.1108/CDI-11-2017-0207/full/html#ref005"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un.org/sustainabledevelopment/unga-high-level-week-2022/?gclid=CjwKCAjw4c-ZBhAEEiwAZ105RR9uz_EFerm0NpMAE-036x2qcosxlKTjtav0MTTdZ5KnQt0ps-r5oRoCvC0QAvD_Bw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occamsdonkey.blogspot.com/"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philschatz.com/physics-book/contents/m42392.html"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ww.drryanduffy.com/uploads/3/1/7/2/31724447/duffy_et_al.__2018_.pdf" TargetMode="External"/><Relationship Id="rId2" Type="http://schemas.openxmlformats.org/officeDocument/2006/relationships/hyperlink" Target="https://templetonreligiontrust.org/explore/work-and-purpose-arent-ememies/?gclid=CjwKCAjw-qeFBhAsEiwA2G7Nl41PsoXSNMWlz0s5LfCTmVwqsRqQfOI_c-ZOtluzfVHAdKrcySkrxxoC_DIQAvD_Bw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6wCUQC44cA" TargetMode="External"/><Relationship Id="rId2" Type="http://schemas.openxmlformats.org/officeDocument/2006/relationships/hyperlink" Target="https://www.youtube.com/watch?v=_QqT38QRA84-" TargetMode="External"/><Relationship Id="rId1" Type="http://schemas.openxmlformats.org/officeDocument/2006/relationships/slideLayout" Target="../slideLayouts/slideLayout2.xml"/><Relationship Id="rId5" Type="http://schemas.openxmlformats.org/officeDocument/2006/relationships/hyperlink" Target="https://www.youtube.com/watch?v=F2lzcilkw_c" TargetMode="External"/><Relationship Id="rId4" Type="http://schemas.openxmlformats.org/officeDocument/2006/relationships/hyperlink" Target="https://www.youtube.com/watch?v=X1dmVox38_w"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a:t>Unit 6 #Sustainable Development and Human Resource Management</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56D724-7BAA-48F9-87E7-64AB85736552}"/>
              </a:ext>
            </a:extLst>
          </p:cNvPr>
          <p:cNvSpPr>
            <a:spLocks noGrp="1"/>
          </p:cNvSpPr>
          <p:nvPr>
            <p:ph type="title"/>
          </p:nvPr>
        </p:nvSpPr>
        <p:spPr/>
        <p:txBody>
          <a:bodyPr/>
          <a:lstStyle/>
          <a:p>
            <a:r>
              <a:rPr lang="en-US" sz="2800" dirty="0"/>
              <a:t>Sustainable HRM Practices </a:t>
            </a:r>
            <a:endParaRPr lang="en-IN" sz="2800" dirty="0"/>
          </a:p>
        </p:txBody>
      </p:sp>
      <p:sp>
        <p:nvSpPr>
          <p:cNvPr id="7" name="Content Placeholder 6">
            <a:extLst>
              <a:ext uri="{FF2B5EF4-FFF2-40B4-BE49-F238E27FC236}">
                <a16:creationId xmlns:a16="http://schemas.microsoft.com/office/drawing/2014/main" id="{4D8A75A3-6983-491A-B827-B1002F301362}"/>
              </a:ext>
            </a:extLst>
          </p:cNvPr>
          <p:cNvSpPr>
            <a:spLocks noGrp="1"/>
          </p:cNvSpPr>
          <p:nvPr>
            <p:ph idx="1"/>
          </p:nvPr>
        </p:nvSpPr>
        <p:spPr/>
        <p:txBody>
          <a:bodyPr>
            <a:normAutofit fontScale="85000" lnSpcReduction="20000"/>
          </a:bodyPr>
          <a:lstStyle/>
          <a:p>
            <a:r>
              <a:rPr lang="en-US" dirty="0">
                <a:highlight>
                  <a:srgbClr val="00FFFF"/>
                </a:highlight>
              </a:rPr>
              <a:t>Price Waterhouse Coopers (PWC) </a:t>
            </a:r>
            <a:r>
              <a:rPr lang="en-US" dirty="0"/>
              <a:t>published a report on ‘Managing tomorrow’s people’ in 2007</a:t>
            </a:r>
          </a:p>
          <a:p>
            <a:r>
              <a:rPr lang="en-US" dirty="0"/>
              <a:t>One of their four key scenarios for the future of work and for </a:t>
            </a:r>
            <a:r>
              <a:rPr lang="en-US" dirty="0">
                <a:highlight>
                  <a:srgbClr val="FFFF00"/>
                </a:highlight>
              </a:rPr>
              <a:t>attracting the generation Y talents </a:t>
            </a:r>
            <a:r>
              <a:rPr lang="en-US" dirty="0"/>
              <a:t>describes </a:t>
            </a:r>
          </a:p>
          <a:p>
            <a:r>
              <a:rPr lang="en-US" dirty="0"/>
              <a:t>Enterprises with a </a:t>
            </a:r>
            <a:r>
              <a:rPr lang="en-US" dirty="0">
                <a:highlight>
                  <a:srgbClr val="FFFF00"/>
                </a:highlight>
              </a:rPr>
              <a:t>strong focus on sustainability, green management and social responsibility</a:t>
            </a:r>
            <a:r>
              <a:rPr lang="en-US" dirty="0"/>
              <a:t>. </a:t>
            </a:r>
          </a:p>
          <a:p>
            <a:r>
              <a:rPr lang="en-US" dirty="0"/>
              <a:t>Emphasizing the importance of HRM, PWC recommends that </a:t>
            </a:r>
            <a:r>
              <a:rPr lang="en-US" dirty="0">
                <a:highlight>
                  <a:srgbClr val="00FFFF"/>
                </a:highlight>
              </a:rPr>
              <a:t>a robust and transparent corporate sustainability strategy should be linked with the organization’s people strategy and employee engagement.. </a:t>
            </a:r>
          </a:p>
          <a:p>
            <a:pPr marL="0" indent="0">
              <a:buNone/>
            </a:pPr>
            <a:endParaRPr lang="en-IN" dirty="0"/>
          </a:p>
        </p:txBody>
      </p:sp>
    </p:spTree>
    <p:extLst>
      <p:ext uri="{BB962C8B-B14F-4D97-AF65-F5344CB8AC3E}">
        <p14:creationId xmlns:p14="http://schemas.microsoft.com/office/powerpoint/2010/main" val="354565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56D724-7BAA-48F9-87E7-64AB85736552}"/>
              </a:ext>
            </a:extLst>
          </p:cNvPr>
          <p:cNvSpPr>
            <a:spLocks noGrp="1"/>
          </p:cNvSpPr>
          <p:nvPr>
            <p:ph type="title"/>
          </p:nvPr>
        </p:nvSpPr>
        <p:spPr/>
        <p:txBody>
          <a:bodyPr/>
          <a:lstStyle/>
          <a:p>
            <a:pPr algn="l"/>
            <a:r>
              <a:rPr lang="en-US" sz="2400" b="1" dirty="0"/>
              <a:t>Sustainable HRM Practices </a:t>
            </a:r>
            <a:endParaRPr lang="en-IN" sz="2400" b="1" dirty="0"/>
          </a:p>
        </p:txBody>
      </p:sp>
      <p:sp>
        <p:nvSpPr>
          <p:cNvPr id="7" name="Content Placeholder 6">
            <a:extLst>
              <a:ext uri="{FF2B5EF4-FFF2-40B4-BE49-F238E27FC236}">
                <a16:creationId xmlns:a16="http://schemas.microsoft.com/office/drawing/2014/main" id="{4D8A75A3-6983-491A-B827-B1002F301362}"/>
              </a:ext>
            </a:extLst>
          </p:cNvPr>
          <p:cNvSpPr>
            <a:spLocks noGrp="1"/>
          </p:cNvSpPr>
          <p:nvPr>
            <p:ph idx="1"/>
          </p:nvPr>
        </p:nvSpPr>
        <p:spPr/>
        <p:txBody>
          <a:bodyPr>
            <a:normAutofit fontScale="77500" lnSpcReduction="20000"/>
          </a:bodyPr>
          <a:lstStyle/>
          <a:p>
            <a:r>
              <a:rPr lang="en-US" dirty="0"/>
              <a:t>KPMG (2011) observes, when discussing its </a:t>
            </a:r>
            <a:r>
              <a:rPr lang="en-US" dirty="0">
                <a:highlight>
                  <a:srgbClr val="FFFF00"/>
                </a:highlight>
              </a:rPr>
              <a:t>audit </a:t>
            </a:r>
            <a:r>
              <a:rPr lang="en-US" dirty="0"/>
              <a:t>provision, that in the process of engaging in sustainability financial corporate reporting </a:t>
            </a:r>
            <a:r>
              <a:rPr lang="en-US" dirty="0">
                <a:highlight>
                  <a:srgbClr val="FFFF00"/>
                </a:highlight>
              </a:rPr>
              <a:t>no longer is a stand-alone function. </a:t>
            </a:r>
          </a:p>
          <a:p>
            <a:r>
              <a:rPr lang="en-US" dirty="0"/>
              <a:t>Instead, finance is increasingly integrated with sustainability and corporate social responsibility reporting. </a:t>
            </a:r>
          </a:p>
          <a:p>
            <a:r>
              <a:rPr lang="en-US" dirty="0"/>
              <a:t>Again, this could be interpreted as pointing towards the </a:t>
            </a:r>
            <a:r>
              <a:rPr lang="en-US" dirty="0">
                <a:highlight>
                  <a:srgbClr val="00FFFF"/>
                </a:highlight>
              </a:rPr>
              <a:t>importance of Sustainable HRM </a:t>
            </a:r>
            <a:r>
              <a:rPr lang="en-US" dirty="0"/>
              <a:t>because many of the data reported such </a:t>
            </a:r>
            <a:r>
              <a:rPr lang="en-US" dirty="0">
                <a:highlight>
                  <a:srgbClr val="FFFF00"/>
                </a:highlight>
              </a:rPr>
              <a:t>as number of employees participating in human resource development practices, number of absent and sick employees or turnover rates are data coming from the core of HRM engagement.. </a:t>
            </a:r>
          </a:p>
          <a:p>
            <a:pPr marL="0" indent="0">
              <a:buNone/>
            </a:pPr>
            <a:endParaRPr lang="en-IN" dirty="0"/>
          </a:p>
        </p:txBody>
      </p:sp>
    </p:spTree>
    <p:extLst>
      <p:ext uri="{BB962C8B-B14F-4D97-AF65-F5344CB8AC3E}">
        <p14:creationId xmlns:p14="http://schemas.microsoft.com/office/powerpoint/2010/main" val="140170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F6E0-BC38-4B89-B6F8-062BF2F0A10F}"/>
              </a:ext>
            </a:extLst>
          </p:cNvPr>
          <p:cNvSpPr>
            <a:spLocks noGrp="1"/>
          </p:cNvSpPr>
          <p:nvPr>
            <p:ph type="title"/>
          </p:nvPr>
        </p:nvSpPr>
        <p:spPr/>
        <p:txBody>
          <a:bodyPr/>
          <a:lstStyle/>
          <a:p>
            <a:r>
              <a:rPr lang="en-US" dirty="0"/>
              <a:t>Sustainable HRM</a:t>
            </a:r>
            <a:endParaRPr lang="en-IN" dirty="0"/>
          </a:p>
        </p:txBody>
      </p:sp>
      <p:sp>
        <p:nvSpPr>
          <p:cNvPr id="3" name="Content Placeholder 2">
            <a:extLst>
              <a:ext uri="{FF2B5EF4-FFF2-40B4-BE49-F238E27FC236}">
                <a16:creationId xmlns:a16="http://schemas.microsoft.com/office/drawing/2014/main" id="{14CAD39F-0CEB-45C5-9F1C-F1FDD7DA060F}"/>
              </a:ext>
            </a:extLst>
          </p:cNvPr>
          <p:cNvSpPr>
            <a:spLocks noGrp="1"/>
          </p:cNvSpPr>
          <p:nvPr>
            <p:ph idx="1"/>
          </p:nvPr>
        </p:nvSpPr>
        <p:spPr/>
        <p:txBody>
          <a:bodyPr/>
          <a:lstStyle/>
          <a:p>
            <a:r>
              <a:rPr lang="en-US" dirty="0"/>
              <a:t>The importance of sustainability for HR practice and research has a double role (Cohen et al. 2012). </a:t>
            </a:r>
          </a:p>
          <a:p>
            <a:r>
              <a:rPr lang="en-US" dirty="0"/>
              <a:t>First, in the role of developing and implementing sustainable work and HRM systems (Sustainable HRM) </a:t>
            </a:r>
          </a:p>
          <a:p>
            <a:r>
              <a:rPr lang="en-US" dirty="0"/>
              <a:t>Second, in the role of supporting the implementation of corporate sustainability strategies – a task that is so far largely in the realm of sustainability or Corporate Social Responsibility executives and departments. </a:t>
            </a:r>
            <a:endParaRPr lang="en-IN" dirty="0"/>
          </a:p>
        </p:txBody>
      </p:sp>
    </p:spTree>
    <p:extLst>
      <p:ext uri="{BB962C8B-B14F-4D97-AF65-F5344CB8AC3E}">
        <p14:creationId xmlns:p14="http://schemas.microsoft.com/office/powerpoint/2010/main" val="281205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pPr algn="l"/>
            <a:r>
              <a:rPr lang="en-US" sz="2400" dirty="0"/>
              <a:t>Sustainable Business : the Triple Bottom Line  </a:t>
            </a:r>
            <a:endParaRPr lang="en-IN" sz="2400" dirty="0"/>
          </a:p>
        </p:txBody>
      </p:sp>
      <p:pic>
        <p:nvPicPr>
          <p:cNvPr id="7" name="Content Placeholder 6">
            <a:extLst>
              <a:ext uri="{FF2B5EF4-FFF2-40B4-BE49-F238E27FC236}">
                <a16:creationId xmlns:a16="http://schemas.microsoft.com/office/drawing/2014/main" id="{B2DCD470-8E19-4294-B060-89F851768635}"/>
              </a:ext>
            </a:extLst>
          </p:cNvPr>
          <p:cNvPicPr>
            <a:picLocks noGrp="1" noChangeAspect="1"/>
          </p:cNvPicPr>
          <p:nvPr>
            <p:ph idx="1"/>
          </p:nvPr>
        </p:nvPicPr>
        <p:blipFill>
          <a:blip r:embed="rId2"/>
          <a:stretch>
            <a:fillRect/>
          </a:stretch>
        </p:blipFill>
        <p:spPr>
          <a:xfrm>
            <a:off x="2183629" y="1600200"/>
            <a:ext cx="4776741" cy="4525963"/>
          </a:xfrm>
          <a:prstGeom prst="rect">
            <a:avLst/>
          </a:prstGeom>
        </p:spPr>
      </p:pic>
    </p:spTree>
    <p:extLst>
      <p:ext uri="{BB962C8B-B14F-4D97-AF65-F5344CB8AC3E}">
        <p14:creationId xmlns:p14="http://schemas.microsoft.com/office/powerpoint/2010/main" val="111326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r>
              <a:rPr lang="en-US" sz="2800" dirty="0"/>
              <a:t>Sustainable HRM Practices</a:t>
            </a:r>
            <a:endParaRPr lang="en-IN" sz="2800" dirty="0"/>
          </a:p>
        </p:txBody>
      </p:sp>
      <p:pic>
        <p:nvPicPr>
          <p:cNvPr id="4" name="Content Placeholder 3">
            <a:extLst>
              <a:ext uri="{FF2B5EF4-FFF2-40B4-BE49-F238E27FC236}">
                <a16:creationId xmlns:a16="http://schemas.microsoft.com/office/drawing/2014/main" id="{8DEFAE09-6DD1-4FE6-AB22-552884AA7EDA}"/>
              </a:ext>
            </a:extLst>
          </p:cNvPr>
          <p:cNvPicPr>
            <a:picLocks noGrp="1" noChangeAspect="1"/>
          </p:cNvPicPr>
          <p:nvPr>
            <p:ph idx="1"/>
          </p:nvPr>
        </p:nvPicPr>
        <p:blipFill>
          <a:blip r:embed="rId2"/>
          <a:stretch>
            <a:fillRect/>
          </a:stretch>
        </p:blipFill>
        <p:spPr>
          <a:xfrm>
            <a:off x="1098694" y="1600200"/>
            <a:ext cx="6946611" cy="4525963"/>
          </a:xfrm>
          <a:prstGeom prst="rect">
            <a:avLst/>
          </a:prstGeom>
        </p:spPr>
      </p:pic>
    </p:spTree>
    <p:extLst>
      <p:ext uri="{BB962C8B-B14F-4D97-AF65-F5344CB8AC3E}">
        <p14:creationId xmlns:p14="http://schemas.microsoft.com/office/powerpoint/2010/main" val="413085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E6C2-69B8-4FB6-932F-CF0858A01B7F}"/>
              </a:ext>
            </a:extLst>
          </p:cNvPr>
          <p:cNvSpPr>
            <a:spLocks noGrp="1"/>
          </p:cNvSpPr>
          <p:nvPr>
            <p:ph type="ctrTitle"/>
          </p:nvPr>
        </p:nvSpPr>
        <p:spPr/>
        <p:txBody>
          <a:bodyPr/>
          <a:lstStyle/>
          <a:p>
            <a:r>
              <a:rPr lang="en-US" dirty="0"/>
              <a:t>Gender Equality </a:t>
            </a:r>
            <a:endParaRPr lang="en-IN" dirty="0"/>
          </a:p>
        </p:txBody>
      </p:sp>
      <p:sp>
        <p:nvSpPr>
          <p:cNvPr id="3" name="Subtitle 2">
            <a:extLst>
              <a:ext uri="{FF2B5EF4-FFF2-40B4-BE49-F238E27FC236}">
                <a16:creationId xmlns:a16="http://schemas.microsoft.com/office/drawing/2014/main" id="{CF7145CF-55DB-4322-AEBD-403961885F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85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2EF3-155D-4899-A785-7FA24B9CDB86}"/>
              </a:ext>
            </a:extLst>
          </p:cNvPr>
          <p:cNvSpPr>
            <a:spLocks noGrp="1"/>
          </p:cNvSpPr>
          <p:nvPr>
            <p:ph type="title"/>
          </p:nvPr>
        </p:nvSpPr>
        <p:spPr/>
        <p:txBody>
          <a:bodyPr/>
          <a:lstStyle/>
          <a:p>
            <a:r>
              <a:rPr lang="en-US" sz="2400" b="1" dirty="0"/>
              <a:t>What Does Gender Equality Mean?</a:t>
            </a:r>
            <a:br>
              <a:rPr lang="en-US" sz="2400" b="1" dirty="0"/>
            </a:br>
            <a:endParaRPr lang="en-IN" sz="2400" dirty="0"/>
          </a:p>
        </p:txBody>
      </p:sp>
      <p:sp>
        <p:nvSpPr>
          <p:cNvPr id="3" name="Content Placeholder 2">
            <a:extLst>
              <a:ext uri="{FF2B5EF4-FFF2-40B4-BE49-F238E27FC236}">
                <a16:creationId xmlns:a16="http://schemas.microsoft.com/office/drawing/2014/main" id="{4B3B95FB-6EA0-4596-8E37-E5207667AF81}"/>
              </a:ext>
            </a:extLst>
          </p:cNvPr>
          <p:cNvSpPr>
            <a:spLocks noGrp="1"/>
          </p:cNvSpPr>
          <p:nvPr>
            <p:ph idx="1"/>
          </p:nvPr>
        </p:nvSpPr>
        <p:spPr>
          <a:xfrm>
            <a:off x="533400" y="1828800"/>
            <a:ext cx="8229600" cy="4525963"/>
          </a:xfrm>
        </p:spPr>
        <p:txBody>
          <a:bodyPr/>
          <a:lstStyle/>
          <a:p>
            <a:r>
              <a:rPr lang="en-US" sz="2400" dirty="0"/>
              <a:t>In a holistic view, gender equality in the workplace happens when everyone has equal rights, opportunities, responsibilities, and access in the organization. Specifically, this also means that:</a:t>
            </a:r>
          </a:p>
          <a:p>
            <a:r>
              <a:rPr lang="en-US" sz="2400" dirty="0"/>
              <a:t>Everyone </a:t>
            </a:r>
            <a:r>
              <a:rPr lang="en-US" sz="2400" b="1" dirty="0"/>
              <a:t>feels safe</a:t>
            </a:r>
            <a:r>
              <a:rPr lang="en-US" sz="2400" dirty="0"/>
              <a:t> pursuing the same job without fearing discrimination</a:t>
            </a:r>
          </a:p>
          <a:p>
            <a:r>
              <a:rPr lang="en-US" sz="2400" dirty="0"/>
              <a:t>People across teams work </a:t>
            </a:r>
            <a:r>
              <a:rPr lang="en-US" sz="2400" b="1" dirty="0"/>
              <a:t>together</a:t>
            </a:r>
            <a:r>
              <a:rPr lang="en-US" sz="2400" dirty="0"/>
              <a:t> and collaborate equally</a:t>
            </a:r>
          </a:p>
          <a:p>
            <a:r>
              <a:rPr lang="en-US" sz="2400" dirty="0"/>
              <a:t>Everyone is treated with </a:t>
            </a:r>
            <a:r>
              <a:rPr lang="en-US" sz="2400" b="1" dirty="0"/>
              <a:t>fairness and respect</a:t>
            </a:r>
            <a:endParaRPr lang="en-US" sz="2400" dirty="0"/>
          </a:p>
          <a:p>
            <a:r>
              <a:rPr lang="en-US" sz="2400" dirty="0"/>
              <a:t>Everyone has </a:t>
            </a:r>
            <a:r>
              <a:rPr lang="en-US" sz="2400" b="1" dirty="0"/>
              <a:t>access</a:t>
            </a:r>
            <a:r>
              <a:rPr lang="en-US" sz="2400" dirty="0"/>
              <a:t> to education and training within the organization</a:t>
            </a:r>
          </a:p>
          <a:p>
            <a:endParaRPr lang="en-IN" sz="2400" dirty="0"/>
          </a:p>
        </p:txBody>
      </p:sp>
    </p:spTree>
    <p:extLst>
      <p:ext uri="{BB962C8B-B14F-4D97-AF65-F5344CB8AC3E}">
        <p14:creationId xmlns:p14="http://schemas.microsoft.com/office/powerpoint/2010/main" val="26725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FCD5-E6A9-4134-B357-BCC17418F7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C5BCE5-3AFC-4B8E-8DBA-58999252427E}"/>
              </a:ext>
            </a:extLst>
          </p:cNvPr>
          <p:cNvSpPr>
            <a:spLocks noGrp="1"/>
          </p:cNvSpPr>
          <p:nvPr>
            <p:ph idx="1"/>
          </p:nvPr>
        </p:nvSpPr>
        <p:spPr/>
        <p:txBody>
          <a:bodyPr/>
          <a:lstStyle/>
          <a:p>
            <a:r>
              <a:rPr lang="en-IN" dirty="0">
                <a:hlinkClick r:id="rId3"/>
              </a:rPr>
              <a:t>Gender Equality in India  : A Report by UNICEF </a:t>
            </a:r>
            <a:endParaRPr lang="en-IN" dirty="0"/>
          </a:p>
        </p:txBody>
      </p:sp>
    </p:spTree>
    <p:extLst>
      <p:ext uri="{BB962C8B-B14F-4D97-AF65-F5344CB8AC3E}">
        <p14:creationId xmlns:p14="http://schemas.microsoft.com/office/powerpoint/2010/main" val="181853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pPr algn="l"/>
            <a:endParaRPr lang="en-IN" sz="2400" dirty="0"/>
          </a:p>
        </p:txBody>
      </p:sp>
      <p:sp>
        <p:nvSpPr>
          <p:cNvPr id="3" name="Content Placeholder 2">
            <a:extLst>
              <a:ext uri="{FF2B5EF4-FFF2-40B4-BE49-F238E27FC236}">
                <a16:creationId xmlns:a16="http://schemas.microsoft.com/office/drawing/2014/main" id="{3A1CCA30-B852-4DC4-AF0C-B2D19A0D2312}"/>
              </a:ext>
            </a:extLst>
          </p:cNvPr>
          <p:cNvSpPr>
            <a:spLocks noGrp="1"/>
          </p:cNvSpPr>
          <p:nvPr>
            <p:ph idx="1"/>
          </p:nvPr>
        </p:nvSpPr>
        <p:spPr/>
        <p:txBody>
          <a:bodyPr/>
          <a:lstStyle/>
          <a:p>
            <a:r>
              <a:rPr lang="en-IN" dirty="0"/>
              <a:t>Gender inequality in the workplace takes many forms —</a:t>
            </a:r>
          </a:p>
          <a:p>
            <a:r>
              <a:rPr lang="en-IN" dirty="0"/>
              <a:t> </a:t>
            </a:r>
            <a:r>
              <a:rPr lang="en-IN" b="1" dirty="0"/>
              <a:t>unequal pay</a:t>
            </a:r>
          </a:p>
          <a:p>
            <a:r>
              <a:rPr lang="en-IN" b="1" dirty="0"/>
              <a:t>disparity in promotions</a:t>
            </a:r>
          </a:p>
          <a:p>
            <a:r>
              <a:rPr lang="en-IN" b="1" dirty="0"/>
              <a:t>incidents of sexual harassment, and racism</a:t>
            </a:r>
            <a:r>
              <a:rPr lang="en-IN" dirty="0"/>
              <a:t>. </a:t>
            </a:r>
          </a:p>
        </p:txBody>
      </p:sp>
    </p:spTree>
    <p:extLst>
      <p:ext uri="{BB962C8B-B14F-4D97-AF65-F5344CB8AC3E}">
        <p14:creationId xmlns:p14="http://schemas.microsoft.com/office/powerpoint/2010/main" val="211212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06E5-2629-478A-A2B2-EC972E3E65BF}"/>
              </a:ext>
            </a:extLst>
          </p:cNvPr>
          <p:cNvSpPr>
            <a:spLocks noGrp="1"/>
          </p:cNvSpPr>
          <p:nvPr>
            <p:ph type="title"/>
          </p:nvPr>
        </p:nvSpPr>
        <p:spPr/>
        <p:txBody>
          <a:bodyPr/>
          <a:lstStyle/>
          <a:p>
            <a:r>
              <a:rPr lang="en-US" dirty="0"/>
              <a:t>A Status Report</a:t>
            </a:r>
            <a:endParaRPr lang="en-IN" dirty="0"/>
          </a:p>
        </p:txBody>
      </p:sp>
      <p:sp>
        <p:nvSpPr>
          <p:cNvPr id="3" name="Content Placeholder 2">
            <a:extLst>
              <a:ext uri="{FF2B5EF4-FFF2-40B4-BE49-F238E27FC236}">
                <a16:creationId xmlns:a16="http://schemas.microsoft.com/office/drawing/2014/main" id="{D396749F-597A-4489-8FE1-CC84F205F0F1}"/>
              </a:ext>
            </a:extLst>
          </p:cNvPr>
          <p:cNvSpPr>
            <a:spLocks noGrp="1"/>
          </p:cNvSpPr>
          <p:nvPr>
            <p:ph idx="1"/>
          </p:nvPr>
        </p:nvSpPr>
        <p:spPr/>
        <p:txBody>
          <a:bodyPr/>
          <a:lstStyle/>
          <a:p>
            <a:r>
              <a:rPr lang="en-US" sz="2400" dirty="0"/>
              <a:t> According to a report by </a:t>
            </a:r>
            <a:r>
              <a:rPr lang="en-US" sz="2400" dirty="0" err="1"/>
              <a:t>TeamLease</a:t>
            </a:r>
            <a:r>
              <a:rPr lang="en-US" sz="2400" dirty="0"/>
              <a:t> (2016), more than 72% of women feel gender discrimination is still prevalent at workplace.  </a:t>
            </a:r>
          </a:p>
          <a:p>
            <a:r>
              <a:rPr lang="en-US" sz="2400" dirty="0"/>
              <a:t>A recent World Economic Forum report shows that only 14.3% of science researchers in India are women</a:t>
            </a:r>
          </a:p>
          <a:p>
            <a:r>
              <a:rPr lang="en-US" sz="2400" dirty="0"/>
              <a:t>In India, data from the National Sample Survey </a:t>
            </a:r>
            <a:r>
              <a:rPr lang="en-US" sz="2400" dirty="0" err="1"/>
              <a:t>Organisation</a:t>
            </a:r>
            <a:r>
              <a:rPr lang="en-US" sz="2400" dirty="0"/>
              <a:t> (NSSO) shows that the percentage of women working in finance, insurance, real estate and business services, which includes informational technology services, is only 13.4% across rural and urban populations</a:t>
            </a:r>
          </a:p>
          <a:p>
            <a:r>
              <a:rPr lang="en-IN" sz="1000" dirty="0"/>
              <a:t>Source : https://www.business-humanrights.org/en/latest-news/india-various-reports-highlight-prevalence-of-gender-gap-in-workplace/</a:t>
            </a:r>
          </a:p>
        </p:txBody>
      </p:sp>
    </p:spTree>
    <p:extLst>
      <p:ext uri="{BB962C8B-B14F-4D97-AF65-F5344CB8AC3E}">
        <p14:creationId xmlns:p14="http://schemas.microsoft.com/office/powerpoint/2010/main" val="360715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Learning Outcomes</a:t>
            </a:r>
            <a:endParaRPr lang="en-US" sz="2400" dirty="0"/>
          </a:p>
        </p:txBody>
      </p:sp>
      <p:sp>
        <p:nvSpPr>
          <p:cNvPr id="3" name="Content Placeholder 2"/>
          <p:cNvSpPr>
            <a:spLocks noGrp="1"/>
          </p:cNvSpPr>
          <p:nvPr>
            <p:ph idx="1"/>
          </p:nvPr>
        </p:nvSpPr>
        <p:spPr/>
        <p:txBody>
          <a:bodyPr/>
          <a:lstStyle/>
          <a:p>
            <a:pPr algn="just"/>
            <a:r>
              <a:rPr lang="en-US" sz="2400" dirty="0"/>
              <a:t>After attending this Unit the students will be able to </a:t>
            </a:r>
          </a:p>
          <a:p>
            <a:pPr algn="just"/>
            <a:endParaRPr lang="en-US" sz="2400" dirty="0"/>
          </a:p>
          <a:p>
            <a:pPr algn="just"/>
            <a:r>
              <a:rPr lang="en-US" sz="2400" dirty="0"/>
              <a:t>Comprehend the need for Sustainable HRM Practices </a:t>
            </a:r>
          </a:p>
          <a:p>
            <a:pPr algn="just"/>
            <a:r>
              <a:rPr lang="en-US" sz="2400" dirty="0"/>
              <a:t>Implement Gender Sensitization measures @ workplace</a:t>
            </a:r>
          </a:p>
          <a:p>
            <a:pPr algn="just"/>
            <a:r>
              <a:rPr lang="en-US" sz="2400" dirty="0"/>
              <a:t>Conduct Gender Neutral behavior, Recognize Deviance and Initiate Corrective Action </a:t>
            </a:r>
          </a:p>
          <a:p>
            <a:pPr algn="just"/>
            <a:r>
              <a:rPr lang="en-US" sz="2400" dirty="0"/>
              <a:t>Analyze Organizational Culture with Organizational Culture Assessment Instrument (OCAI) </a:t>
            </a:r>
          </a:p>
          <a:p>
            <a:pPr algn="just"/>
            <a:r>
              <a:rPr lang="en-US" sz="2400" dirty="0"/>
              <a:t>Demonstrate Culture Sensitive behavior in VUCA World</a:t>
            </a:r>
          </a:p>
          <a:p>
            <a:pPr algn="just"/>
            <a:r>
              <a:rPr lang="en-US" sz="2400" dirty="0"/>
              <a:t>Illustrate and Promote Employee Engagement </a:t>
            </a:r>
          </a:p>
          <a:p>
            <a:pPr algn="just"/>
            <a:endParaRPr lang="en-US" sz="2400" dirty="0"/>
          </a:p>
          <a:p>
            <a:pPr algn="just"/>
            <a:endParaRPr lang="en-US" sz="2400" dirty="0"/>
          </a:p>
          <a:p>
            <a:pPr algn="just"/>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06E5-2629-478A-A2B2-EC972E3E65BF}"/>
              </a:ext>
            </a:extLst>
          </p:cNvPr>
          <p:cNvSpPr>
            <a:spLocks noGrp="1"/>
          </p:cNvSpPr>
          <p:nvPr>
            <p:ph type="title"/>
          </p:nvPr>
        </p:nvSpPr>
        <p:spPr/>
        <p:txBody>
          <a:bodyPr/>
          <a:lstStyle/>
          <a:p>
            <a:r>
              <a:rPr lang="en-US" dirty="0"/>
              <a:t>A Status Report</a:t>
            </a:r>
            <a:endParaRPr lang="en-IN" dirty="0"/>
          </a:p>
        </p:txBody>
      </p:sp>
      <p:sp>
        <p:nvSpPr>
          <p:cNvPr id="3" name="Content Placeholder 2">
            <a:extLst>
              <a:ext uri="{FF2B5EF4-FFF2-40B4-BE49-F238E27FC236}">
                <a16:creationId xmlns:a16="http://schemas.microsoft.com/office/drawing/2014/main" id="{D396749F-597A-4489-8FE1-CC84F205F0F1}"/>
              </a:ext>
            </a:extLst>
          </p:cNvPr>
          <p:cNvSpPr>
            <a:spLocks noGrp="1"/>
          </p:cNvSpPr>
          <p:nvPr>
            <p:ph idx="1"/>
          </p:nvPr>
        </p:nvSpPr>
        <p:spPr/>
        <p:txBody>
          <a:bodyPr/>
          <a:lstStyle/>
          <a:p>
            <a:r>
              <a:rPr lang="en-US" sz="2400" dirty="0"/>
              <a:t> </a:t>
            </a:r>
            <a:r>
              <a:rPr lang="en-US" sz="2400" b="1" dirty="0"/>
              <a:t>Unequal pay</a:t>
            </a:r>
          </a:p>
          <a:p>
            <a:r>
              <a:rPr lang="en-US" sz="2400" dirty="0"/>
              <a:t>Equal pay for men and women is still not a reality. In 2020, women earned </a:t>
            </a:r>
            <a:r>
              <a:rPr lang="en-US" sz="2400" dirty="0">
                <a:hlinkClick r:id="rId2"/>
              </a:rPr>
              <a:t>84% of what men earned</a:t>
            </a:r>
            <a:r>
              <a:rPr lang="en-US" sz="2400" dirty="0"/>
              <a:t> for the same job, and Black and Latina women </a:t>
            </a:r>
            <a:r>
              <a:rPr lang="en-US" sz="2400" dirty="0">
                <a:hlinkClick r:id="rId3"/>
              </a:rPr>
              <a:t>earned even less</a:t>
            </a:r>
            <a:r>
              <a:rPr lang="en-US" sz="2400" dirty="0"/>
              <a:t>.</a:t>
            </a:r>
          </a:p>
          <a:p>
            <a:r>
              <a:rPr lang="en-US" sz="2400" dirty="0"/>
              <a:t> There are multiple reasons that keep women from choosing higher-paying roles and male-dominated industries -  unequal access to education, and discrimination.</a:t>
            </a:r>
          </a:p>
          <a:p>
            <a:pPr marL="0" indent="0">
              <a:buNone/>
            </a:pPr>
            <a:endParaRPr lang="en-US" sz="2400" dirty="0"/>
          </a:p>
          <a:p>
            <a:r>
              <a:rPr lang="en-US" sz="1200" dirty="0"/>
              <a:t>Source https://www.betterup.com/blog/gender-inequality-in-the-work-place</a:t>
            </a:r>
          </a:p>
          <a:p>
            <a:pPr marL="0" indent="0">
              <a:buNone/>
            </a:pPr>
            <a:endParaRPr lang="en-IN" sz="1000" dirty="0"/>
          </a:p>
        </p:txBody>
      </p:sp>
    </p:spTree>
    <p:extLst>
      <p:ext uri="{BB962C8B-B14F-4D97-AF65-F5344CB8AC3E}">
        <p14:creationId xmlns:p14="http://schemas.microsoft.com/office/powerpoint/2010/main" val="351099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r>
              <a:rPr lang="en-US" sz="2400" dirty="0"/>
              <a:t>Gender Neutral Behavior</a:t>
            </a:r>
          </a:p>
        </p:txBody>
      </p:sp>
      <p:sp>
        <p:nvSpPr>
          <p:cNvPr id="3" name="Content Placeholder 2">
            <a:extLst>
              <a:ext uri="{FF2B5EF4-FFF2-40B4-BE49-F238E27FC236}">
                <a16:creationId xmlns:a16="http://schemas.microsoft.com/office/drawing/2014/main" id="{3A1CCA30-B852-4DC4-AF0C-B2D19A0D2312}"/>
              </a:ext>
            </a:extLst>
          </p:cNvPr>
          <p:cNvSpPr>
            <a:spLocks noGrp="1"/>
          </p:cNvSpPr>
          <p:nvPr>
            <p:ph idx="1"/>
          </p:nvPr>
        </p:nvSpPr>
        <p:spPr/>
        <p:txBody>
          <a:bodyPr/>
          <a:lstStyle/>
          <a:p>
            <a:r>
              <a:rPr lang="en-US" dirty="0">
                <a:hlinkClick r:id="rId3"/>
              </a:rPr>
              <a:t>Gender Biases that Shape our Brains </a:t>
            </a:r>
            <a:endParaRPr lang="en-IN" dirty="0"/>
          </a:p>
        </p:txBody>
      </p:sp>
    </p:spTree>
    <p:extLst>
      <p:ext uri="{BB962C8B-B14F-4D97-AF65-F5344CB8AC3E}">
        <p14:creationId xmlns:p14="http://schemas.microsoft.com/office/powerpoint/2010/main" val="2407283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pPr algn="just"/>
            <a:r>
              <a:rPr lang="en-US" sz="2400" dirty="0"/>
              <a:t>Gender Neutral Behavior</a:t>
            </a:r>
          </a:p>
        </p:txBody>
      </p:sp>
      <p:sp>
        <p:nvSpPr>
          <p:cNvPr id="3" name="Content Placeholder 2">
            <a:extLst>
              <a:ext uri="{FF2B5EF4-FFF2-40B4-BE49-F238E27FC236}">
                <a16:creationId xmlns:a16="http://schemas.microsoft.com/office/drawing/2014/main" id="{3A1CCA30-B852-4DC4-AF0C-B2D19A0D2312}"/>
              </a:ext>
            </a:extLst>
          </p:cNvPr>
          <p:cNvSpPr>
            <a:spLocks noGrp="1"/>
          </p:cNvSpPr>
          <p:nvPr>
            <p:ph idx="1"/>
          </p:nvPr>
        </p:nvSpPr>
        <p:spPr/>
        <p:txBody>
          <a:bodyPr/>
          <a:lstStyle/>
          <a:p>
            <a:r>
              <a:rPr lang="en-US" dirty="0"/>
              <a:t>Recognize Deviance and Initiate Corrective Action </a:t>
            </a:r>
          </a:p>
          <a:p>
            <a:r>
              <a:rPr lang="en-US" dirty="0"/>
              <a:t>Prevention of Sexual Harassment at Workplace Act (2013) – POSHA </a:t>
            </a:r>
          </a:p>
          <a:p>
            <a:endParaRPr lang="en-US" dirty="0"/>
          </a:p>
          <a:p>
            <a:endParaRPr lang="en-US" dirty="0"/>
          </a:p>
          <a:p>
            <a:endParaRPr lang="en-IN" dirty="0"/>
          </a:p>
        </p:txBody>
      </p:sp>
    </p:spTree>
    <p:extLst>
      <p:ext uri="{BB962C8B-B14F-4D97-AF65-F5344CB8AC3E}">
        <p14:creationId xmlns:p14="http://schemas.microsoft.com/office/powerpoint/2010/main" val="388252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F00867-8181-4EDB-B148-D9FA9D543715}"/>
              </a:ext>
            </a:extLst>
          </p:cNvPr>
          <p:cNvSpPr>
            <a:spLocks noGrp="1"/>
          </p:cNvSpPr>
          <p:nvPr>
            <p:ph type="title"/>
          </p:nvPr>
        </p:nvSpPr>
        <p:spPr/>
        <p:txBody>
          <a:bodyPr/>
          <a:lstStyle/>
          <a:p>
            <a:r>
              <a:rPr lang="en-US" dirty="0"/>
              <a:t>Organizational Culture </a:t>
            </a:r>
            <a:endParaRPr lang="en-IN" dirty="0"/>
          </a:p>
        </p:txBody>
      </p:sp>
      <p:sp>
        <p:nvSpPr>
          <p:cNvPr id="5" name="Text Placeholder 4">
            <a:extLst>
              <a:ext uri="{FF2B5EF4-FFF2-40B4-BE49-F238E27FC236}">
                <a16:creationId xmlns:a16="http://schemas.microsoft.com/office/drawing/2014/main" id="{B9F7DEFA-C5B3-4F9D-9685-8B23D5CCFDA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77116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E91D841-DA61-4644-B320-CAE53B6743E9}"/>
              </a:ext>
            </a:extLst>
          </p:cNvPr>
          <p:cNvSpPr>
            <a:spLocks noGrp="1"/>
          </p:cNvSpPr>
          <p:nvPr>
            <p:ph type="title"/>
          </p:nvPr>
        </p:nvSpPr>
        <p:spPr>
          <a:xfrm>
            <a:off x="-152400" y="381000"/>
            <a:ext cx="8229600" cy="1143000"/>
          </a:xfrm>
        </p:spPr>
        <p:txBody>
          <a:bodyPr lIns="90488" tIns="44450" rIns="90488" bIns="44450"/>
          <a:lstStyle/>
          <a:p>
            <a:pPr eaLnBrk="1" hangingPunct="1"/>
            <a:r>
              <a:rPr lang="en-US" altLang="en-US" dirty="0">
                <a:latin typeface="Arial Black" panose="020B0A04020102020204" pitchFamily="34" charset="0"/>
              </a:rPr>
              <a:t>Learning Objective</a:t>
            </a:r>
            <a:endParaRPr lang="en-US" altLang="zh-TW" dirty="0">
              <a:latin typeface="Arial Black" panose="020B0A04020102020204" pitchFamily="34" charset="0"/>
            </a:endParaRPr>
          </a:p>
        </p:txBody>
      </p:sp>
      <p:sp>
        <p:nvSpPr>
          <p:cNvPr id="4099" name="Rectangle 3">
            <a:extLst>
              <a:ext uri="{FF2B5EF4-FFF2-40B4-BE49-F238E27FC236}">
                <a16:creationId xmlns:a16="http://schemas.microsoft.com/office/drawing/2014/main" id="{BF442D09-0CAE-4537-AE72-6B1FEBBC461C}"/>
              </a:ext>
            </a:extLst>
          </p:cNvPr>
          <p:cNvSpPr>
            <a:spLocks noGrp="1"/>
          </p:cNvSpPr>
          <p:nvPr>
            <p:ph type="body" idx="1"/>
          </p:nvPr>
        </p:nvSpPr>
        <p:spPr>
          <a:xfrm>
            <a:off x="381000" y="1524000"/>
            <a:ext cx="8382000" cy="4233863"/>
          </a:xfrm>
        </p:spPr>
        <p:txBody>
          <a:bodyPr lIns="90488" tIns="44450" rIns="90488" bIns="44450"/>
          <a:lstStyle/>
          <a:p>
            <a:pPr marL="571500" indent="-571500" algn="just" eaLnBrk="1" hangingPunct="1">
              <a:lnSpc>
                <a:spcPct val="200000"/>
              </a:lnSpc>
            </a:pPr>
            <a:r>
              <a:rPr lang="en-US" altLang="en-US" sz="2800" dirty="0">
                <a:latin typeface="Times New Roman" panose="02020603050405020304" pitchFamily="18" charset="0"/>
                <a:cs typeface="Times New Roman" panose="02020603050405020304" pitchFamily="18" charset="0"/>
              </a:rPr>
              <a:t>After doing this section students will be able to </a:t>
            </a:r>
          </a:p>
          <a:p>
            <a:pPr marL="571500" indent="-571500" algn="just" eaLnBrk="1" hangingPunct="1">
              <a:lnSpc>
                <a:spcPct val="200000"/>
              </a:lnSpc>
            </a:pPr>
            <a:r>
              <a:rPr lang="en-US" altLang="en-US" sz="2800" dirty="0">
                <a:latin typeface="Times New Roman" panose="02020603050405020304" pitchFamily="18" charset="0"/>
                <a:cs typeface="Times New Roman" panose="02020603050405020304" pitchFamily="18" charset="0"/>
              </a:rPr>
              <a:t>Comprehend the purpose of organizational culture</a:t>
            </a:r>
          </a:p>
          <a:p>
            <a:pPr marL="571500" indent="-571500" algn="just" eaLnBrk="1" hangingPunct="1">
              <a:lnSpc>
                <a:spcPct val="200000"/>
              </a:lnSpc>
            </a:pPr>
            <a:r>
              <a:rPr lang="en-US" altLang="en-US" sz="2800" dirty="0">
                <a:latin typeface="Times New Roman" panose="02020603050405020304" pitchFamily="18" charset="0"/>
                <a:cs typeface="Times New Roman" panose="02020603050405020304" pitchFamily="18" charset="0"/>
              </a:rPr>
              <a:t>C</a:t>
            </a:r>
            <a:r>
              <a:rPr lang="en-IN" altLang="en-US" sz="2800" dirty="0" err="1">
                <a:latin typeface="Times New Roman" panose="02020603050405020304" pitchFamily="18" charset="0"/>
                <a:cs typeface="Times New Roman" panose="02020603050405020304" pitchFamily="18" charset="0"/>
              </a:rPr>
              <a:t>reate</a:t>
            </a:r>
            <a:r>
              <a:rPr lang="en-IN" altLang="en-US" sz="2800" dirty="0">
                <a:latin typeface="Times New Roman" panose="02020603050405020304" pitchFamily="18" charset="0"/>
                <a:cs typeface="Times New Roman" panose="02020603050405020304" pitchFamily="18" charset="0"/>
              </a:rPr>
              <a:t> and sustain an enabling organizational culture</a:t>
            </a:r>
            <a:endParaRPr lang="en-US" altLang="en-US" sz="2800" dirty="0">
              <a:latin typeface="Times New Roman" panose="02020603050405020304" pitchFamily="18" charset="0"/>
              <a:cs typeface="Times New Roman" panose="02020603050405020304" pitchFamily="18" charset="0"/>
            </a:endParaRPr>
          </a:p>
          <a:p>
            <a:pPr marL="0" indent="0" algn="just" eaLnBrk="1" hangingPunct="1">
              <a:lnSpc>
                <a:spcPct val="200000"/>
              </a:lnSpc>
              <a:buNone/>
            </a:pPr>
            <a:endParaRPr lang="en-US" altLang="zh-TW" sz="2800" dirty="0">
              <a:latin typeface="Times New Roman" panose="02020603050405020304" pitchFamily="18" charset="0"/>
              <a:cs typeface="Times New Roman" panose="02020603050405020304" pitchFamily="18" charset="0"/>
            </a:endParaRPr>
          </a:p>
          <a:p>
            <a:pPr marL="571500" indent="-571500" algn="just" eaLnBrk="1" hangingPunct="1">
              <a:lnSpc>
                <a:spcPct val="200000"/>
              </a:lnSpc>
              <a:buFont typeface="Arial" panose="020B0604020202020204" pitchFamily="34" charset="0"/>
              <a:buNone/>
            </a:pPr>
            <a:endParaRPr lang="en-US" altLang="zh-TW" sz="2800" dirty="0">
              <a:latin typeface="Times New Roman" panose="02020603050405020304" pitchFamily="18" charset="0"/>
              <a:cs typeface="Times New Roman" panose="02020603050405020304" pitchFamily="18" charset="0"/>
            </a:endParaRPr>
          </a:p>
          <a:p>
            <a:pPr marL="571500" indent="-571500" algn="just" eaLnBrk="1" hangingPunct="1">
              <a:lnSpc>
                <a:spcPct val="200000"/>
              </a:lnSpc>
              <a:buFont typeface="Arial" panose="020B0604020202020204" pitchFamily="34" charset="0"/>
              <a:buNone/>
            </a:pPr>
            <a:endParaRPr lang="en-US" altLang="zh-TW"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27615F0-6267-4260-BD91-5E8098A54EFE}"/>
              </a:ext>
            </a:extLst>
          </p:cNvPr>
          <p:cNvSpPr>
            <a:spLocks noGrp="1"/>
          </p:cNvSpPr>
          <p:nvPr>
            <p:ph type="title"/>
          </p:nvPr>
        </p:nvSpPr>
        <p:spPr/>
        <p:txBody>
          <a:bodyPr/>
          <a:lstStyle/>
          <a:p>
            <a:pPr eaLnBrk="1" hangingPunct="1"/>
            <a:r>
              <a:rPr lang="en-US" altLang="en-US" sz="3600">
                <a:latin typeface="Arial Black" panose="020B0A04020102020204" pitchFamily="34" charset="0"/>
              </a:rPr>
              <a:t>Henry Mintzberg on Culture</a:t>
            </a:r>
          </a:p>
        </p:txBody>
      </p:sp>
      <p:sp>
        <p:nvSpPr>
          <p:cNvPr id="7171" name="Rectangle 3">
            <a:extLst>
              <a:ext uri="{FF2B5EF4-FFF2-40B4-BE49-F238E27FC236}">
                <a16:creationId xmlns:a16="http://schemas.microsoft.com/office/drawing/2014/main" id="{6F1167B0-2CE1-4974-931B-549DC1BDC2BE}"/>
              </a:ext>
            </a:extLst>
          </p:cNvPr>
          <p:cNvSpPr>
            <a:spLocks noGrp="1"/>
          </p:cNvSpPr>
          <p:nvPr>
            <p:ph type="body" idx="1"/>
          </p:nvPr>
        </p:nvSpPr>
        <p:spPr>
          <a:xfrm>
            <a:off x="457200" y="1295400"/>
            <a:ext cx="8229600" cy="4830763"/>
          </a:xfrm>
        </p:spPr>
        <p:txBody>
          <a:bodyPr/>
          <a:lstStyle/>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“Culture is the </a:t>
            </a:r>
            <a:r>
              <a:rPr lang="en-US" altLang="en-US" sz="2400">
                <a:solidFill>
                  <a:srgbClr val="FF0000"/>
                </a:solidFill>
                <a:latin typeface="Times New Roman" panose="02020603050405020304" pitchFamily="18" charset="0"/>
                <a:cs typeface="Times New Roman" panose="02020603050405020304" pitchFamily="18" charset="0"/>
              </a:rPr>
              <a:t>soul</a:t>
            </a:r>
            <a:r>
              <a:rPr lang="en-US" altLang="en-US" sz="2400">
                <a:latin typeface="Times New Roman" panose="02020603050405020304" pitchFamily="18" charset="0"/>
                <a:cs typeface="Times New Roman" panose="02020603050405020304" pitchFamily="18" charset="0"/>
              </a:rPr>
              <a:t> of the organization — the </a:t>
            </a:r>
            <a:r>
              <a:rPr lang="en-US" altLang="en-US" sz="2400">
                <a:solidFill>
                  <a:srgbClr val="FF0000"/>
                </a:solidFill>
                <a:latin typeface="Times New Roman" panose="02020603050405020304" pitchFamily="18" charset="0"/>
                <a:cs typeface="Times New Roman" panose="02020603050405020304" pitchFamily="18" charset="0"/>
              </a:rPr>
              <a:t>beliefs and values</a:t>
            </a:r>
            <a:r>
              <a:rPr lang="en-US" altLang="en-US" sz="2400">
                <a:latin typeface="Times New Roman" panose="02020603050405020304" pitchFamily="18" charset="0"/>
                <a:cs typeface="Times New Roman" panose="02020603050405020304" pitchFamily="18" charset="0"/>
              </a:rPr>
              <a:t>, and how they are </a:t>
            </a:r>
            <a:r>
              <a:rPr lang="en-US" altLang="en-US" sz="2400">
                <a:solidFill>
                  <a:srgbClr val="FF0000"/>
                </a:solidFill>
                <a:latin typeface="Times New Roman" panose="02020603050405020304" pitchFamily="18" charset="0"/>
                <a:cs typeface="Times New Roman" panose="02020603050405020304" pitchFamily="18" charset="0"/>
              </a:rPr>
              <a:t>manifested</a:t>
            </a:r>
            <a:r>
              <a:rPr lang="en-US" altLang="en-US" sz="2400">
                <a:latin typeface="Times New Roman" panose="02020603050405020304" pitchFamily="18" charset="0"/>
                <a:cs typeface="Times New Roman" panose="02020603050405020304" pitchFamily="18" charset="0"/>
              </a:rPr>
              <a:t>. I think of the structure as the </a:t>
            </a:r>
            <a:r>
              <a:rPr lang="en-US" altLang="en-US" sz="2400">
                <a:solidFill>
                  <a:srgbClr val="FF0000"/>
                </a:solidFill>
                <a:latin typeface="Times New Roman" panose="02020603050405020304" pitchFamily="18" charset="0"/>
                <a:cs typeface="Times New Roman" panose="02020603050405020304" pitchFamily="18" charset="0"/>
              </a:rPr>
              <a:t>skeleton</a:t>
            </a:r>
            <a:r>
              <a:rPr lang="en-US" altLang="en-US" sz="2400">
                <a:latin typeface="Times New Roman" panose="02020603050405020304" pitchFamily="18" charset="0"/>
                <a:cs typeface="Times New Roman" panose="02020603050405020304" pitchFamily="18" charset="0"/>
              </a:rPr>
              <a:t>, and as the flesh and blood. And culture is the soul that holds the thing together and gives it life force.”</a:t>
            </a:r>
          </a:p>
        </p:txBody>
      </p:sp>
      <p:sp>
        <p:nvSpPr>
          <p:cNvPr id="7172" name="TextBox 3">
            <a:extLst>
              <a:ext uri="{FF2B5EF4-FFF2-40B4-BE49-F238E27FC236}">
                <a16:creationId xmlns:a16="http://schemas.microsoft.com/office/drawing/2014/main" id="{FA4FD015-FBD8-40F8-A888-4C5A15D9C7FC}"/>
              </a:ext>
            </a:extLst>
          </p:cNvPr>
          <p:cNvSpPr txBox="1">
            <a:spLocks noChangeArrowheads="1"/>
          </p:cNvSpPr>
          <p:nvPr/>
        </p:nvSpPr>
        <p:spPr bwMode="auto">
          <a:xfrm>
            <a:off x="228600" y="4114800"/>
            <a:ext cx="4191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eaLnBrk="1" hangingPunct="1">
              <a:lnSpc>
                <a:spcPct val="90000"/>
              </a:lnSpc>
              <a:spcBef>
                <a:spcPct val="0"/>
              </a:spcBef>
              <a:buFontTx/>
              <a:buNone/>
            </a:pPr>
            <a:r>
              <a:rPr lang="en-US" altLang="en-US" sz="2400">
                <a:latin typeface="Times New Roman" panose="02020603050405020304" pitchFamily="18" charset="0"/>
                <a:cs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Dominant Culture</a:t>
            </a:r>
          </a:p>
          <a:p>
            <a:pPr lvl="2" algn="just" eaLnBrk="1" hangingPunct="1">
              <a:lnSpc>
                <a:spcPct val="90000"/>
              </a:lnSpc>
              <a:spcBef>
                <a:spcPct val="0"/>
              </a:spcBef>
              <a:buFontTx/>
              <a:buNone/>
            </a:pPr>
            <a:r>
              <a:rPr lang="en-US" altLang="en-US">
                <a:latin typeface="Times New Roman" panose="02020603050405020304" pitchFamily="18" charset="0"/>
                <a:cs typeface="Times New Roman" panose="02020603050405020304" pitchFamily="18" charset="0"/>
              </a:rPr>
              <a:t>Expresses the core values that are shared by a </a:t>
            </a:r>
            <a:r>
              <a:rPr lang="en-US" altLang="en-US">
                <a:solidFill>
                  <a:srgbClr val="FF0000"/>
                </a:solidFill>
                <a:latin typeface="Times New Roman" panose="02020603050405020304" pitchFamily="18" charset="0"/>
                <a:cs typeface="Times New Roman" panose="02020603050405020304" pitchFamily="18" charset="0"/>
              </a:rPr>
              <a:t>majority</a:t>
            </a:r>
            <a:r>
              <a:rPr lang="en-US" altLang="en-US">
                <a:latin typeface="Times New Roman" panose="02020603050405020304" pitchFamily="18" charset="0"/>
                <a:cs typeface="Times New Roman" panose="02020603050405020304" pitchFamily="18" charset="0"/>
              </a:rPr>
              <a:t> of the organization’s members.</a:t>
            </a:r>
          </a:p>
          <a:p>
            <a:pPr algn="just" eaLnBrk="1" hangingPunct="1">
              <a:spcBef>
                <a:spcPct val="0"/>
              </a:spcBef>
              <a:buFontTx/>
              <a:buNone/>
            </a:pPr>
            <a:endParaRPr lang="en-IN" altLang="en-US" sz="2400">
              <a:latin typeface="Times New Roman" panose="02020603050405020304" pitchFamily="18" charset="0"/>
              <a:cs typeface="Times New Roman" panose="02020603050405020304" pitchFamily="18" charset="0"/>
            </a:endParaRPr>
          </a:p>
        </p:txBody>
      </p:sp>
      <p:sp>
        <p:nvSpPr>
          <p:cNvPr id="7173" name="TextBox 4">
            <a:extLst>
              <a:ext uri="{FF2B5EF4-FFF2-40B4-BE49-F238E27FC236}">
                <a16:creationId xmlns:a16="http://schemas.microsoft.com/office/drawing/2014/main" id="{1C87A5D8-DAA1-48C0-9CD2-0B93BE50C3E2}"/>
              </a:ext>
            </a:extLst>
          </p:cNvPr>
          <p:cNvSpPr txBox="1">
            <a:spLocks noChangeArrowheads="1"/>
          </p:cNvSpPr>
          <p:nvPr/>
        </p:nvSpPr>
        <p:spPr bwMode="auto">
          <a:xfrm>
            <a:off x="4495800" y="4114800"/>
            <a:ext cx="4419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eaLnBrk="1" hangingPunct="1">
              <a:lnSpc>
                <a:spcPct val="90000"/>
              </a:lnSpc>
              <a:spcBef>
                <a:spcPct val="0"/>
              </a:spcBef>
              <a:buFontTx/>
              <a:buNone/>
            </a:pPr>
            <a:r>
              <a:rPr lang="en-US" altLang="en-US" sz="2400">
                <a:latin typeface="Times New Roman" panose="02020603050405020304" pitchFamily="18" charset="0"/>
                <a:cs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Subcultures</a:t>
            </a:r>
            <a:r>
              <a:rPr lang="en-US" altLang="en-US" sz="2400">
                <a:latin typeface="Times New Roman" panose="02020603050405020304" pitchFamily="18" charset="0"/>
                <a:cs typeface="Times New Roman" panose="02020603050405020304" pitchFamily="18" charset="0"/>
              </a:rPr>
              <a:t> </a:t>
            </a:r>
          </a:p>
          <a:p>
            <a:pPr lvl="2" algn="just" eaLnBrk="1" hangingPunct="1">
              <a:lnSpc>
                <a:spcPct val="90000"/>
              </a:lnSpc>
              <a:spcBef>
                <a:spcPct val="0"/>
              </a:spcBef>
              <a:buFontTx/>
              <a:buNone/>
            </a:pPr>
            <a:r>
              <a:rPr lang="en-US" altLang="en-US">
                <a:latin typeface="Times New Roman" panose="02020603050405020304" pitchFamily="18" charset="0"/>
                <a:cs typeface="Times New Roman" panose="02020603050405020304" pitchFamily="18" charset="0"/>
              </a:rPr>
              <a:t>Tend to develop in large organizations to reflect common </a:t>
            </a:r>
            <a:r>
              <a:rPr lang="en-US" altLang="en-US">
                <a:solidFill>
                  <a:srgbClr val="FF0000"/>
                </a:solidFill>
                <a:latin typeface="Times New Roman" panose="02020603050405020304" pitchFamily="18" charset="0"/>
                <a:cs typeface="Times New Roman" panose="02020603050405020304" pitchFamily="18" charset="0"/>
              </a:rPr>
              <a:t>problems, situations, or experiences.</a:t>
            </a:r>
          </a:p>
          <a:p>
            <a:pPr algn="just" eaLnBrk="1" hangingPunct="1">
              <a:spcBef>
                <a:spcPct val="0"/>
              </a:spcBef>
              <a:buFontTx/>
              <a:buNone/>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41E7179-7C82-4C62-AE76-35B144AB1177}"/>
              </a:ext>
            </a:extLst>
          </p:cNvPr>
          <p:cNvSpPr>
            <a:spLocks noGrp="1" noChangeArrowheads="1"/>
          </p:cNvSpPr>
          <p:nvPr>
            <p:ph type="title"/>
          </p:nvPr>
        </p:nvSpPr>
        <p:spPr/>
        <p:txBody>
          <a:bodyPr rtlCol="0">
            <a:normAutofit/>
          </a:bodyPr>
          <a:lstStyle/>
          <a:p>
            <a:pPr algn="l" eaLnBrk="1" fontAlgn="auto" hangingPunct="1">
              <a:spcAft>
                <a:spcPts val="0"/>
              </a:spcAft>
              <a:defRPr/>
            </a:pPr>
            <a:r>
              <a:rPr lang="en-US" sz="2400" dirty="0">
                <a:latin typeface="Arial Black" pitchFamily="34" charset="0"/>
              </a:rPr>
              <a:t>Purpose of the Organizational Culture</a:t>
            </a:r>
          </a:p>
        </p:txBody>
      </p:sp>
      <p:sp>
        <p:nvSpPr>
          <p:cNvPr id="125955" name="Rectangle 3">
            <a:extLst>
              <a:ext uri="{FF2B5EF4-FFF2-40B4-BE49-F238E27FC236}">
                <a16:creationId xmlns:a16="http://schemas.microsoft.com/office/drawing/2014/main" id="{A4772C59-361D-449B-967D-4F527C6789D9}"/>
              </a:ext>
            </a:extLst>
          </p:cNvPr>
          <p:cNvSpPr>
            <a:spLocks noGrp="1" noChangeArrowheads="1"/>
          </p:cNvSpPr>
          <p:nvPr>
            <p:ph type="body" idx="1"/>
          </p:nvPr>
        </p:nvSpPr>
        <p:spPr>
          <a:xfrm>
            <a:off x="457200" y="1371600"/>
            <a:ext cx="8229600" cy="5181600"/>
          </a:xfrm>
        </p:spPr>
        <p:txBody>
          <a:bodyPr rtlCol="0">
            <a:normAutofit fontScale="92500"/>
          </a:bodyPr>
          <a:lstStyle/>
          <a:p>
            <a:pPr algn="just" eaLnBrk="1" fontAlgn="auto" hangingPunct="1">
              <a:lnSpc>
                <a:spcPct val="200000"/>
              </a:lnSpc>
              <a:spcAft>
                <a:spcPts val="0"/>
              </a:spcAft>
              <a:defRPr/>
            </a:pPr>
            <a:r>
              <a:rPr lang="en-CA" sz="2400" dirty="0">
                <a:latin typeface="Times New Roman" pitchFamily="18" charset="0"/>
                <a:cs typeface="Times New Roman" pitchFamily="18" charset="0"/>
              </a:rPr>
              <a:t>The pattern of </a:t>
            </a:r>
            <a:r>
              <a:rPr lang="en-CA" sz="2400" dirty="0">
                <a:solidFill>
                  <a:srgbClr val="FF0000"/>
                </a:solidFill>
                <a:latin typeface="Times New Roman" pitchFamily="18" charset="0"/>
                <a:cs typeface="Times New Roman" pitchFamily="18" charset="0"/>
              </a:rPr>
              <a:t>shared values, beliefs</a:t>
            </a:r>
            <a:r>
              <a:rPr lang="en-US" sz="2400" dirty="0">
                <a:solidFill>
                  <a:srgbClr val="FF0000"/>
                </a:solidFill>
                <a:latin typeface="Times New Roman" pitchFamily="18" charset="0"/>
                <a:cs typeface="Times New Roman" pitchFamily="18" charset="0"/>
              </a:rPr>
              <a:t>,</a:t>
            </a:r>
            <a:r>
              <a:rPr lang="en-CA" sz="2400" dirty="0">
                <a:solidFill>
                  <a:srgbClr val="FF0000"/>
                </a:solidFill>
                <a:latin typeface="Times New Roman" pitchFamily="18" charset="0"/>
                <a:cs typeface="Times New Roman" pitchFamily="18" charset="0"/>
              </a:rPr>
              <a:t> and assumptions</a:t>
            </a:r>
            <a:r>
              <a:rPr lang="en-CA" sz="2400" dirty="0">
                <a:latin typeface="Times New Roman" pitchFamily="18" charset="0"/>
                <a:cs typeface="Times New Roman" pitchFamily="18" charset="0"/>
              </a:rPr>
              <a:t> considered to be the appropriate way to think and act within an organization</a:t>
            </a:r>
            <a:r>
              <a:rPr lang="en-US" sz="2400" dirty="0">
                <a:latin typeface="Times New Roman" pitchFamily="18" charset="0"/>
                <a:cs typeface="Times New Roman" pitchFamily="18" charset="0"/>
              </a:rPr>
              <a:t>.</a:t>
            </a:r>
          </a:p>
          <a:p>
            <a:pPr lvl="1" algn="just" eaLnBrk="1" fontAlgn="auto" hangingPunct="1">
              <a:lnSpc>
                <a:spcPct val="200000"/>
              </a:lnSpc>
              <a:spcAft>
                <a:spcPts val="0"/>
              </a:spcAft>
              <a:defRPr/>
            </a:pPr>
            <a:r>
              <a:rPr lang="en-US" sz="2400" dirty="0">
                <a:latin typeface="Times New Roman" pitchFamily="18" charset="0"/>
                <a:cs typeface="Times New Roman" pitchFamily="18" charset="0"/>
              </a:rPr>
              <a:t>Culture is shared</a:t>
            </a:r>
          </a:p>
          <a:p>
            <a:pPr lvl="1" algn="just" eaLnBrk="1" fontAlgn="auto" hangingPunct="1">
              <a:lnSpc>
                <a:spcPct val="200000"/>
              </a:lnSpc>
              <a:spcAft>
                <a:spcPts val="0"/>
              </a:spcAft>
              <a:defRPr/>
            </a:pPr>
            <a:r>
              <a:rPr lang="en-US" sz="2400" dirty="0">
                <a:latin typeface="Times New Roman" pitchFamily="18" charset="0"/>
                <a:cs typeface="Times New Roman" pitchFamily="18" charset="0"/>
              </a:rPr>
              <a:t>Culture helps members solve problems</a:t>
            </a:r>
          </a:p>
          <a:p>
            <a:pPr lvl="1" algn="just" eaLnBrk="1" fontAlgn="auto" hangingPunct="1">
              <a:lnSpc>
                <a:spcPct val="200000"/>
              </a:lnSpc>
              <a:spcAft>
                <a:spcPts val="0"/>
              </a:spcAft>
              <a:defRPr/>
            </a:pPr>
            <a:r>
              <a:rPr lang="en-US" sz="2400" dirty="0">
                <a:latin typeface="Times New Roman" pitchFamily="18" charset="0"/>
                <a:cs typeface="Times New Roman" pitchFamily="18" charset="0"/>
              </a:rPr>
              <a:t>Culture is taught to newcomers</a:t>
            </a:r>
          </a:p>
          <a:p>
            <a:pPr lvl="1" algn="just" eaLnBrk="1" fontAlgn="auto" hangingPunct="1">
              <a:lnSpc>
                <a:spcPct val="200000"/>
              </a:lnSpc>
              <a:spcAft>
                <a:spcPts val="0"/>
              </a:spcAft>
              <a:defRPr/>
            </a:pPr>
            <a:r>
              <a:rPr lang="en-US" sz="2400" dirty="0">
                <a:latin typeface="Times New Roman" pitchFamily="18" charset="0"/>
                <a:cs typeface="Times New Roman" pitchFamily="18" charset="0"/>
              </a:rPr>
              <a:t>Culture strongly influences behavior</a:t>
            </a:r>
          </a:p>
          <a:p>
            <a:pPr algn="just" eaLnBrk="1" fontAlgn="auto" hangingPunct="1">
              <a:lnSpc>
                <a:spcPct val="200000"/>
              </a:lnSpc>
              <a:spcAft>
                <a:spcPts val="0"/>
              </a:spcAft>
              <a:defRPr/>
            </a:pPr>
            <a:endParaRPr lang="en-US" sz="2400" dirty="0">
              <a:latin typeface="Times New Roman" pitchFamily="18" charset="0"/>
              <a:cs typeface="Times New Roman"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EFBFF7B-04D3-48ED-9D7C-76B152C527B6}"/>
              </a:ext>
            </a:extLst>
          </p:cNvPr>
          <p:cNvSpPr>
            <a:spLocks noGrp="1" noChangeArrowheads="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latin typeface="Arial Black" pitchFamily="34" charset="0"/>
              </a:rPr>
              <a:t> Layers of Culture</a:t>
            </a:r>
          </a:p>
        </p:txBody>
      </p:sp>
      <p:pic>
        <p:nvPicPr>
          <p:cNvPr id="11267" name="Picture 23" descr="lang_fg10-01">
            <a:extLst>
              <a:ext uri="{FF2B5EF4-FFF2-40B4-BE49-F238E27FC236}">
                <a16:creationId xmlns:a16="http://schemas.microsoft.com/office/drawing/2014/main" id="{275AD6D5-A31C-414B-82B2-F536B6300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534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713A1A2-FDA3-41C1-9068-4CB1E9FD3159}"/>
              </a:ext>
            </a:extLst>
          </p:cNvPr>
          <p:cNvSpPr>
            <a:spLocks noGrp="1" noChangeArrowheads="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latin typeface="Arial Black" pitchFamily="34" charset="0"/>
              </a:rPr>
              <a:t>Levels of Culture</a:t>
            </a:r>
          </a:p>
        </p:txBody>
      </p:sp>
      <p:sp>
        <p:nvSpPr>
          <p:cNvPr id="13315" name="Rectangle 3">
            <a:extLst>
              <a:ext uri="{FF2B5EF4-FFF2-40B4-BE49-F238E27FC236}">
                <a16:creationId xmlns:a16="http://schemas.microsoft.com/office/drawing/2014/main" id="{FB1673EC-1D27-4284-913D-C8E5B2C465C6}"/>
              </a:ext>
            </a:extLst>
          </p:cNvPr>
          <p:cNvSpPr>
            <a:spLocks noGrp="1"/>
          </p:cNvSpPr>
          <p:nvPr>
            <p:ph type="body" idx="1"/>
          </p:nvPr>
        </p:nvSpPr>
        <p:spPr>
          <a:xfrm>
            <a:off x="228600" y="838200"/>
            <a:ext cx="8686800" cy="6019800"/>
          </a:xfrm>
        </p:spPr>
        <p:txBody>
          <a:bodyPr/>
          <a:lstStyle/>
          <a:p>
            <a:pPr algn="just" eaLnBrk="1" hangingPunct="1">
              <a:lnSpc>
                <a:spcPct val="150000"/>
              </a:lnSpc>
            </a:pPr>
            <a:r>
              <a:rPr lang="en-US" altLang="en-US" sz="2400" b="1">
                <a:latin typeface="Times New Roman" panose="02020603050405020304" pitchFamily="18" charset="0"/>
                <a:cs typeface="Times New Roman" panose="02020603050405020304" pitchFamily="18" charset="0"/>
              </a:rPr>
              <a:t>Artifacts</a:t>
            </a:r>
          </a:p>
          <a:p>
            <a:pPr lvl="1" algn="just" eaLnBrk="1" hangingPunct="1">
              <a:lnSpc>
                <a:spcPct val="150000"/>
              </a:lnSpc>
            </a:pPr>
            <a:r>
              <a:rPr lang="en-US" altLang="en-US" sz="2400">
                <a:latin typeface="Times New Roman" panose="02020603050405020304" pitchFamily="18" charset="0"/>
                <a:cs typeface="Times New Roman" panose="02020603050405020304" pitchFamily="18" charset="0"/>
              </a:rPr>
              <a:t>Aspects of an organization’s culture that you see, hear, and feel</a:t>
            </a:r>
          </a:p>
          <a:p>
            <a:pPr algn="just" eaLnBrk="1" hangingPunct="1">
              <a:lnSpc>
                <a:spcPct val="150000"/>
              </a:lnSpc>
            </a:pPr>
            <a:r>
              <a:rPr lang="en-US" altLang="en-US" sz="2400" b="1">
                <a:latin typeface="Times New Roman" panose="02020603050405020304" pitchFamily="18" charset="0"/>
                <a:cs typeface="Times New Roman" panose="02020603050405020304" pitchFamily="18" charset="0"/>
              </a:rPr>
              <a:t>Beliefs</a:t>
            </a:r>
          </a:p>
          <a:p>
            <a:pPr lvl="1" algn="just" eaLnBrk="1" hangingPunct="1">
              <a:lnSpc>
                <a:spcPct val="150000"/>
              </a:lnSpc>
            </a:pPr>
            <a:r>
              <a:rPr lang="en-US" altLang="en-US" sz="2400">
                <a:latin typeface="Times New Roman" panose="02020603050405020304" pitchFamily="18" charset="0"/>
                <a:cs typeface="Times New Roman" panose="02020603050405020304" pitchFamily="18" charset="0"/>
              </a:rPr>
              <a:t>The understandings of how objects and ideas relate to each other</a:t>
            </a:r>
          </a:p>
          <a:p>
            <a:pPr algn="just" eaLnBrk="1" hangingPunct="1">
              <a:lnSpc>
                <a:spcPct val="150000"/>
              </a:lnSpc>
            </a:pPr>
            <a:r>
              <a:rPr lang="en-US" altLang="en-US" sz="2400" b="1">
                <a:latin typeface="Times New Roman" panose="02020603050405020304" pitchFamily="18" charset="0"/>
                <a:cs typeface="Times New Roman" panose="02020603050405020304" pitchFamily="18" charset="0"/>
              </a:rPr>
              <a:t>Values</a:t>
            </a:r>
          </a:p>
          <a:p>
            <a:pPr lvl="1" algn="just" eaLnBrk="1" hangingPunct="1">
              <a:lnSpc>
                <a:spcPct val="150000"/>
              </a:lnSpc>
            </a:pPr>
            <a:r>
              <a:rPr lang="en-US" altLang="en-US" sz="2400">
                <a:latin typeface="Times New Roman" panose="02020603050405020304" pitchFamily="18" charset="0"/>
                <a:cs typeface="Times New Roman" panose="02020603050405020304" pitchFamily="18" charset="0"/>
              </a:rPr>
              <a:t>The stable, long-lasting beliefs about what is important</a:t>
            </a:r>
          </a:p>
          <a:p>
            <a:pPr algn="just" eaLnBrk="1" hangingPunct="1">
              <a:lnSpc>
                <a:spcPct val="150000"/>
              </a:lnSpc>
            </a:pPr>
            <a:r>
              <a:rPr lang="en-US" altLang="en-US" sz="2400" b="1">
                <a:latin typeface="Times New Roman" panose="02020603050405020304" pitchFamily="18" charset="0"/>
                <a:cs typeface="Times New Roman" panose="02020603050405020304" pitchFamily="18" charset="0"/>
              </a:rPr>
              <a:t>Assumptions</a:t>
            </a:r>
          </a:p>
          <a:p>
            <a:pPr lvl="1" algn="just" eaLnBrk="1" hangingPunct="1">
              <a:lnSpc>
                <a:spcPct val="150000"/>
              </a:lnSpc>
            </a:pPr>
            <a:r>
              <a:rPr lang="en-US" altLang="en-US" sz="2400">
                <a:latin typeface="Times New Roman" panose="02020603050405020304" pitchFamily="18" charset="0"/>
                <a:cs typeface="Times New Roman" panose="02020603050405020304" pitchFamily="18" charset="0"/>
              </a:rPr>
              <a:t>The taken-for-granted notions of how something should be in an organization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FC48-CDFB-4295-9700-06998A77D513}"/>
              </a:ext>
            </a:extLst>
          </p:cNvPr>
          <p:cNvSpPr>
            <a:spLocks noGrp="1"/>
          </p:cNvSpPr>
          <p:nvPr>
            <p:ph type="title"/>
          </p:nvPr>
        </p:nvSpPr>
        <p:spPr>
          <a:xfrm>
            <a:off x="-152400" y="748538"/>
            <a:ext cx="8229600" cy="851662"/>
          </a:xfrm>
        </p:spPr>
        <p:txBody>
          <a:bodyPr rtlCol="0">
            <a:normAutofit/>
          </a:bodyPr>
          <a:lstStyle/>
          <a:p>
            <a:pPr eaLnBrk="1" fontAlgn="auto" hangingPunct="1">
              <a:spcAft>
                <a:spcPts val="0"/>
              </a:spcAft>
              <a:defRPr/>
            </a:pPr>
            <a:r>
              <a:rPr lang="en-US" sz="2400" dirty="0">
                <a:latin typeface="Arial Black" pitchFamily="34" charset="0"/>
              </a:rPr>
              <a:t>Characteristics of Organizational Culture</a:t>
            </a:r>
            <a:endParaRPr lang="en-IN" sz="2400" dirty="0">
              <a:latin typeface="Arial Black" pitchFamily="34" charset="0"/>
            </a:endParaRPr>
          </a:p>
        </p:txBody>
      </p:sp>
      <p:pic>
        <p:nvPicPr>
          <p:cNvPr id="15363" name="Picture 2">
            <a:extLst>
              <a:ext uri="{FF2B5EF4-FFF2-40B4-BE49-F238E27FC236}">
                <a16:creationId xmlns:a16="http://schemas.microsoft.com/office/drawing/2014/main" id="{80F0A23E-004B-4F72-8887-4C61969AC1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600200"/>
            <a:ext cx="7467600" cy="4525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Learning Outcomes</a:t>
            </a:r>
            <a:endParaRPr lang="en-US" sz="2400" dirty="0"/>
          </a:p>
        </p:txBody>
      </p:sp>
      <p:sp>
        <p:nvSpPr>
          <p:cNvPr id="3" name="Content Placeholder 2"/>
          <p:cNvSpPr>
            <a:spLocks noGrp="1"/>
          </p:cNvSpPr>
          <p:nvPr>
            <p:ph idx="1"/>
          </p:nvPr>
        </p:nvSpPr>
        <p:spPr/>
        <p:txBody>
          <a:bodyPr/>
          <a:lstStyle/>
          <a:p>
            <a:pPr algn="just"/>
            <a:r>
              <a:rPr lang="en-US" sz="2400" dirty="0"/>
              <a:t>After attending this Unit the students will be able to </a:t>
            </a:r>
          </a:p>
          <a:p>
            <a:pPr algn="just"/>
            <a:endParaRPr lang="en-US" sz="2400" dirty="0"/>
          </a:p>
          <a:p>
            <a:pPr algn="just"/>
            <a:r>
              <a:rPr lang="en-US" sz="2400" dirty="0"/>
              <a:t>Comprehend the need for Sustainable HRM Practices </a:t>
            </a:r>
          </a:p>
          <a:p>
            <a:pPr algn="just"/>
            <a:r>
              <a:rPr lang="en-US" sz="2400" dirty="0"/>
              <a:t>Implement Gender Sensitization measures @ workplace</a:t>
            </a:r>
          </a:p>
          <a:p>
            <a:pPr algn="just"/>
            <a:r>
              <a:rPr lang="en-US" sz="2400" dirty="0"/>
              <a:t>Conduct Gender Neutral behavior, Recognize Deviance and Initiate Corrective Action </a:t>
            </a:r>
          </a:p>
          <a:p>
            <a:pPr algn="just"/>
            <a:r>
              <a:rPr lang="en-US" sz="2400" dirty="0"/>
              <a:t>Analyze Organizational Culture with Organizational Culture Assessment Instrument (OCAI) </a:t>
            </a:r>
          </a:p>
          <a:p>
            <a:pPr algn="just"/>
            <a:r>
              <a:rPr lang="en-US" sz="2400" dirty="0"/>
              <a:t>Demonstrate Culture Sensitive behavior in VUCA World</a:t>
            </a:r>
          </a:p>
          <a:p>
            <a:pPr algn="just"/>
            <a:r>
              <a:rPr lang="en-US" sz="2400" dirty="0"/>
              <a:t>Illustrate and Promote Employee Engagement </a:t>
            </a:r>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215248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98F7253-85E7-4A19-81B2-8BC1CDE61C11}"/>
              </a:ext>
            </a:extLst>
          </p:cNvPr>
          <p:cNvSpPr>
            <a:spLocks noGrp="1"/>
          </p:cNvSpPr>
          <p:nvPr>
            <p:ph type="title"/>
          </p:nvPr>
        </p:nvSpPr>
        <p:spPr>
          <a:xfrm>
            <a:off x="457200" y="609600"/>
            <a:ext cx="8458200" cy="838200"/>
          </a:xfrm>
        </p:spPr>
        <p:txBody>
          <a:bodyPr/>
          <a:lstStyle/>
          <a:p>
            <a:pPr eaLnBrk="1" hangingPunct="1"/>
            <a:r>
              <a:rPr lang="en-US" altLang="en-US" sz="2800">
                <a:latin typeface="Arial Black" panose="020B0A04020102020204" pitchFamily="34" charset="0"/>
              </a:rPr>
              <a:t>Characteristics of Organizational Culture</a:t>
            </a:r>
          </a:p>
        </p:txBody>
      </p:sp>
      <p:sp>
        <p:nvSpPr>
          <p:cNvPr id="16387" name="Rectangle 3">
            <a:extLst>
              <a:ext uri="{FF2B5EF4-FFF2-40B4-BE49-F238E27FC236}">
                <a16:creationId xmlns:a16="http://schemas.microsoft.com/office/drawing/2014/main" id="{E8D712C6-C27E-4E0D-BE3B-AC6B4B4A57AA}"/>
              </a:ext>
            </a:extLst>
          </p:cNvPr>
          <p:cNvSpPr>
            <a:spLocks noGrp="1"/>
          </p:cNvSpPr>
          <p:nvPr>
            <p:ph type="body" idx="1"/>
          </p:nvPr>
        </p:nvSpPr>
        <p:spPr>
          <a:xfrm>
            <a:off x="228600" y="1828800"/>
            <a:ext cx="8686800" cy="5715000"/>
          </a:xfrm>
        </p:spPr>
        <p:txBody>
          <a:bodyPr/>
          <a:lstStyle/>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Innovation and risk-taking: </a:t>
            </a:r>
            <a:r>
              <a:rPr lang="en-US" altLang="en-US" sz="2000">
                <a:latin typeface="Times New Roman" panose="02020603050405020304" pitchFamily="18" charset="0"/>
                <a:cs typeface="Times New Roman" panose="02020603050405020304" pitchFamily="18" charset="0"/>
              </a:rPr>
              <a:t>The degree to which employees are encouraged to be innovative and take risks.</a:t>
            </a:r>
          </a:p>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Employee orientation: </a:t>
            </a:r>
            <a:r>
              <a:rPr lang="en-US" altLang="en-US" sz="2000">
                <a:latin typeface="Times New Roman" panose="02020603050405020304" pitchFamily="18" charset="0"/>
                <a:cs typeface="Times New Roman" panose="02020603050405020304" pitchFamily="18" charset="0"/>
              </a:rPr>
              <a:t>The degree to which employees are expected to exhibit precision, analysis, and attention to detail.</a:t>
            </a:r>
          </a:p>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Outcome orientation: </a:t>
            </a:r>
            <a:r>
              <a:rPr lang="en-US" altLang="en-US" sz="2000">
                <a:latin typeface="Times New Roman" panose="02020603050405020304" pitchFamily="18" charset="0"/>
                <a:cs typeface="Times New Roman" panose="02020603050405020304" pitchFamily="18" charset="0"/>
              </a:rPr>
              <a:t>The degree to which management focuses on results or outcomes rather than on technique and process.</a:t>
            </a:r>
          </a:p>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People orientation: </a:t>
            </a:r>
            <a:r>
              <a:rPr lang="en-US" altLang="en-US" sz="2000">
                <a:latin typeface="Times New Roman" panose="02020603050405020304" pitchFamily="18" charset="0"/>
                <a:cs typeface="Times New Roman" panose="02020603050405020304" pitchFamily="18" charset="0"/>
              </a:rPr>
              <a:t>The degree to which management decisions take into consideration the effect of outcomes on people within the organization.</a:t>
            </a:r>
          </a:p>
          <a:p>
            <a:pPr algn="just" eaLnBrk="1" hangingPunct="1"/>
            <a:r>
              <a:rPr lang="en-US" altLang="en-US" sz="2000" b="1">
                <a:latin typeface="Times New Roman" panose="02020603050405020304" pitchFamily="18" charset="0"/>
                <a:cs typeface="Times New Roman" panose="02020603050405020304" pitchFamily="18" charset="0"/>
              </a:rPr>
              <a:t>Team orientation: </a:t>
            </a:r>
            <a:r>
              <a:rPr lang="en-US" altLang="en-US" sz="2000">
                <a:latin typeface="Times New Roman" panose="02020603050405020304" pitchFamily="18" charset="0"/>
                <a:cs typeface="Times New Roman" panose="02020603050405020304" pitchFamily="18" charset="0"/>
              </a:rPr>
              <a:t>The degree to which work activities are organized around teams rather than individuals.</a:t>
            </a:r>
          </a:p>
          <a:p>
            <a:pPr algn="just" eaLnBrk="1" hangingPunct="1"/>
            <a:r>
              <a:rPr lang="en-US" altLang="en-US" sz="2000" b="1">
                <a:latin typeface="Times New Roman" panose="02020603050405020304" pitchFamily="18" charset="0"/>
                <a:cs typeface="Times New Roman" panose="02020603050405020304" pitchFamily="18" charset="0"/>
              </a:rPr>
              <a:t>Aggressiveness: </a:t>
            </a:r>
            <a:r>
              <a:rPr lang="en-US" altLang="en-US" sz="2000">
                <a:latin typeface="Times New Roman" panose="02020603050405020304" pitchFamily="18" charset="0"/>
                <a:cs typeface="Times New Roman" panose="02020603050405020304" pitchFamily="18" charset="0"/>
              </a:rPr>
              <a:t>The degree to which people are aggressive and competitive rather than easygoing.</a:t>
            </a:r>
          </a:p>
          <a:p>
            <a:pPr algn="just" eaLnBrk="1" hangingPunct="1"/>
            <a:r>
              <a:rPr lang="en-US" altLang="en-US" sz="2000" b="1">
                <a:latin typeface="Times New Roman" panose="02020603050405020304" pitchFamily="18" charset="0"/>
                <a:cs typeface="Times New Roman" panose="02020603050405020304" pitchFamily="18" charset="0"/>
              </a:rPr>
              <a:t>Stability: </a:t>
            </a:r>
            <a:r>
              <a:rPr lang="en-US" altLang="en-US" sz="2000">
                <a:latin typeface="Times New Roman" panose="02020603050405020304" pitchFamily="18" charset="0"/>
                <a:cs typeface="Times New Roman" panose="02020603050405020304" pitchFamily="18" charset="0"/>
              </a:rPr>
              <a:t>The degree to which organizational activities emphasize maintaining the status quo in contrast to growth.</a:t>
            </a:r>
          </a:p>
          <a:p>
            <a:pPr lvl="1" algn="just" eaLnBrk="1" hangingPunct="1">
              <a:lnSpc>
                <a:spcPct val="90000"/>
              </a:lnSpc>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C2F677F-BD24-446A-929A-76B11D4ECE8E}"/>
              </a:ext>
            </a:extLst>
          </p:cNvPr>
          <p:cNvSpPr>
            <a:spLocks noGrp="1" noChangeArrowheads="1"/>
          </p:cNvSpPr>
          <p:nvPr>
            <p:ph type="title"/>
          </p:nvPr>
        </p:nvSpPr>
        <p:spPr>
          <a:xfrm>
            <a:off x="609600" y="304800"/>
            <a:ext cx="7772400" cy="395288"/>
          </a:xfrm>
        </p:spPr>
        <p:txBody>
          <a:bodyPr rtlCol="0">
            <a:normAutofit fontScale="90000"/>
          </a:bodyPr>
          <a:lstStyle/>
          <a:p>
            <a:pPr eaLnBrk="1" fontAlgn="auto" hangingPunct="1">
              <a:spcAft>
                <a:spcPts val="0"/>
              </a:spcAft>
              <a:defRPr/>
            </a:pPr>
            <a:r>
              <a:rPr lang="en-US" dirty="0"/>
              <a:t>Contrasting Organizational Cultures</a:t>
            </a:r>
          </a:p>
        </p:txBody>
      </p:sp>
      <p:grpSp>
        <p:nvGrpSpPr>
          <p:cNvPr id="18435" name="Group 56">
            <a:extLst>
              <a:ext uri="{FF2B5EF4-FFF2-40B4-BE49-F238E27FC236}">
                <a16:creationId xmlns:a16="http://schemas.microsoft.com/office/drawing/2014/main" id="{8D133B0D-9014-4FD0-9E02-E955E05EB433}"/>
              </a:ext>
            </a:extLst>
          </p:cNvPr>
          <p:cNvGrpSpPr>
            <a:grpSpLocks/>
          </p:cNvGrpSpPr>
          <p:nvPr/>
        </p:nvGrpSpPr>
        <p:grpSpPr bwMode="auto">
          <a:xfrm>
            <a:off x="0" y="1066800"/>
            <a:ext cx="8991600" cy="5791200"/>
            <a:chOff x="700" y="1331"/>
            <a:chExt cx="4765" cy="2118"/>
          </a:xfrm>
        </p:grpSpPr>
        <p:sp>
          <p:nvSpPr>
            <p:cNvPr id="18436" name="Rectangle 3">
              <a:extLst>
                <a:ext uri="{FF2B5EF4-FFF2-40B4-BE49-F238E27FC236}">
                  <a16:creationId xmlns:a16="http://schemas.microsoft.com/office/drawing/2014/main" id="{18B64C21-0C01-45C7-92DC-77530346B1F7}"/>
                </a:ext>
              </a:extLst>
            </p:cNvPr>
            <p:cNvSpPr>
              <a:spLocks noChangeArrowheads="1"/>
            </p:cNvSpPr>
            <p:nvPr/>
          </p:nvSpPr>
          <p:spPr bwMode="auto">
            <a:xfrm>
              <a:off x="700" y="1331"/>
              <a:ext cx="2224" cy="233"/>
            </a:xfrm>
            <a:prstGeom prst="rect">
              <a:avLst/>
            </a:prstGeom>
            <a:solidFill>
              <a:srgbClr val="4EB6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8437" name="Rectangle 4">
              <a:extLst>
                <a:ext uri="{FF2B5EF4-FFF2-40B4-BE49-F238E27FC236}">
                  <a16:creationId xmlns:a16="http://schemas.microsoft.com/office/drawing/2014/main" id="{CC953A08-F454-4273-B501-445E6CE9BC55}"/>
                </a:ext>
              </a:extLst>
            </p:cNvPr>
            <p:cNvSpPr>
              <a:spLocks noChangeArrowheads="1"/>
            </p:cNvSpPr>
            <p:nvPr/>
          </p:nvSpPr>
          <p:spPr bwMode="auto">
            <a:xfrm>
              <a:off x="700" y="1564"/>
              <a:ext cx="2224" cy="1885"/>
            </a:xfrm>
            <a:prstGeom prst="rect">
              <a:avLst/>
            </a:prstGeom>
            <a:solidFill>
              <a:srgbClr val="DBF1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8438" name="Rectangle 5">
              <a:extLst>
                <a:ext uri="{FF2B5EF4-FFF2-40B4-BE49-F238E27FC236}">
                  <a16:creationId xmlns:a16="http://schemas.microsoft.com/office/drawing/2014/main" id="{0A8A0F68-4D88-4B04-993C-F4477CA5DF50}"/>
                </a:ext>
              </a:extLst>
            </p:cNvPr>
            <p:cNvSpPr>
              <a:spLocks noChangeArrowheads="1"/>
            </p:cNvSpPr>
            <p:nvPr/>
          </p:nvSpPr>
          <p:spPr bwMode="auto">
            <a:xfrm>
              <a:off x="1339" y="1381"/>
              <a:ext cx="9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FFFFFF"/>
                  </a:solidFill>
                  <a:latin typeface="Arial" panose="020B0604020202020204" pitchFamily="34" charset="0"/>
                </a:rPr>
                <a:t>Organization A</a:t>
              </a:r>
              <a:endParaRPr lang="en-US" altLang="en-US" sz="1800" b="1">
                <a:latin typeface="Arial" panose="020B0604020202020204" pitchFamily="34" charset="0"/>
              </a:endParaRPr>
            </a:p>
          </p:txBody>
        </p:sp>
        <p:sp>
          <p:nvSpPr>
            <p:cNvPr id="18439" name="Rectangle 6">
              <a:extLst>
                <a:ext uri="{FF2B5EF4-FFF2-40B4-BE49-F238E27FC236}">
                  <a16:creationId xmlns:a16="http://schemas.microsoft.com/office/drawing/2014/main" id="{AE2DF7C8-9905-4810-ADC5-CB0D31290918}"/>
                </a:ext>
              </a:extLst>
            </p:cNvPr>
            <p:cNvSpPr>
              <a:spLocks noChangeArrowheads="1"/>
            </p:cNvSpPr>
            <p:nvPr/>
          </p:nvSpPr>
          <p:spPr bwMode="auto">
            <a:xfrm>
              <a:off x="3157" y="1331"/>
              <a:ext cx="2308" cy="233"/>
            </a:xfrm>
            <a:prstGeom prst="rect">
              <a:avLst/>
            </a:prstGeom>
            <a:solidFill>
              <a:srgbClr val="525F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8440" name="Rectangle 7">
              <a:extLst>
                <a:ext uri="{FF2B5EF4-FFF2-40B4-BE49-F238E27FC236}">
                  <a16:creationId xmlns:a16="http://schemas.microsoft.com/office/drawing/2014/main" id="{87253DEF-C82F-489E-B493-9DD8999BDAF9}"/>
                </a:ext>
              </a:extLst>
            </p:cNvPr>
            <p:cNvSpPr>
              <a:spLocks noChangeArrowheads="1"/>
            </p:cNvSpPr>
            <p:nvPr/>
          </p:nvSpPr>
          <p:spPr bwMode="auto">
            <a:xfrm>
              <a:off x="3157" y="1564"/>
              <a:ext cx="2308" cy="1885"/>
            </a:xfrm>
            <a:prstGeom prst="rect">
              <a:avLst/>
            </a:prstGeom>
            <a:solidFill>
              <a:srgbClr val="DAD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18441" name="Rectangle 8">
              <a:extLst>
                <a:ext uri="{FF2B5EF4-FFF2-40B4-BE49-F238E27FC236}">
                  <a16:creationId xmlns:a16="http://schemas.microsoft.com/office/drawing/2014/main" id="{DDA0A8E2-A343-46D3-BB22-5BED6FC2CBC3}"/>
                </a:ext>
              </a:extLst>
            </p:cNvPr>
            <p:cNvSpPr>
              <a:spLocks noChangeArrowheads="1"/>
            </p:cNvSpPr>
            <p:nvPr/>
          </p:nvSpPr>
          <p:spPr bwMode="auto">
            <a:xfrm>
              <a:off x="3803" y="1381"/>
              <a:ext cx="9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FFFFFF"/>
                  </a:solidFill>
                  <a:latin typeface="Arial" panose="020B0604020202020204" pitchFamily="34" charset="0"/>
                </a:rPr>
                <a:t>Organization B</a:t>
              </a:r>
              <a:endParaRPr lang="en-US" altLang="en-US" sz="1800" b="1">
                <a:latin typeface="Arial" panose="020B0604020202020204" pitchFamily="34" charset="0"/>
              </a:endParaRPr>
            </a:p>
          </p:txBody>
        </p:sp>
        <p:sp>
          <p:nvSpPr>
            <p:cNvPr id="18442" name="Rectangle 9">
              <a:extLst>
                <a:ext uri="{FF2B5EF4-FFF2-40B4-BE49-F238E27FC236}">
                  <a16:creationId xmlns:a16="http://schemas.microsoft.com/office/drawing/2014/main" id="{3FEDB590-1BA9-4F43-83ED-B4A8A96901EA}"/>
                </a:ext>
              </a:extLst>
            </p:cNvPr>
            <p:cNvSpPr>
              <a:spLocks noChangeArrowheads="1"/>
            </p:cNvSpPr>
            <p:nvPr/>
          </p:nvSpPr>
          <p:spPr bwMode="auto">
            <a:xfrm>
              <a:off x="834" y="1691"/>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43" name="Rectangle 10">
              <a:extLst>
                <a:ext uri="{FF2B5EF4-FFF2-40B4-BE49-F238E27FC236}">
                  <a16:creationId xmlns:a16="http://schemas.microsoft.com/office/drawing/2014/main" id="{E816DE91-D3C1-44F7-8213-699833BE9D4A}"/>
                </a:ext>
              </a:extLst>
            </p:cNvPr>
            <p:cNvSpPr>
              <a:spLocks noChangeArrowheads="1"/>
            </p:cNvSpPr>
            <p:nvPr/>
          </p:nvSpPr>
          <p:spPr bwMode="auto">
            <a:xfrm>
              <a:off x="891" y="1691"/>
              <a:ext cx="14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Managers must fully document </a:t>
              </a:r>
              <a:endParaRPr lang="en-US" altLang="en-US" sz="1200" b="1">
                <a:latin typeface="Arial" panose="020B0604020202020204" pitchFamily="34" charset="0"/>
              </a:endParaRPr>
            </a:p>
          </p:txBody>
        </p:sp>
        <p:sp>
          <p:nvSpPr>
            <p:cNvPr id="18444" name="Rectangle 11">
              <a:extLst>
                <a:ext uri="{FF2B5EF4-FFF2-40B4-BE49-F238E27FC236}">
                  <a16:creationId xmlns:a16="http://schemas.microsoft.com/office/drawing/2014/main" id="{D7D90AF1-6862-451B-871B-4CDC7977B745}"/>
                </a:ext>
              </a:extLst>
            </p:cNvPr>
            <p:cNvSpPr>
              <a:spLocks noChangeArrowheads="1"/>
            </p:cNvSpPr>
            <p:nvPr/>
          </p:nvSpPr>
          <p:spPr bwMode="auto">
            <a:xfrm>
              <a:off x="834" y="1826"/>
              <a:ext cx="68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all decisions.</a:t>
              </a:r>
              <a:endParaRPr lang="en-US" altLang="en-US" sz="1200" b="1">
                <a:latin typeface="Arial" panose="020B0604020202020204" pitchFamily="34" charset="0"/>
              </a:endParaRPr>
            </a:p>
          </p:txBody>
        </p:sp>
        <p:sp>
          <p:nvSpPr>
            <p:cNvPr id="18445" name="Rectangle 12">
              <a:extLst>
                <a:ext uri="{FF2B5EF4-FFF2-40B4-BE49-F238E27FC236}">
                  <a16:creationId xmlns:a16="http://schemas.microsoft.com/office/drawing/2014/main" id="{8E321B1E-2671-41CC-B713-6A33AF74D477}"/>
                </a:ext>
              </a:extLst>
            </p:cNvPr>
            <p:cNvSpPr>
              <a:spLocks noChangeArrowheads="1"/>
            </p:cNvSpPr>
            <p:nvPr/>
          </p:nvSpPr>
          <p:spPr bwMode="auto">
            <a:xfrm>
              <a:off x="834" y="1960"/>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46" name="Rectangle 13">
              <a:extLst>
                <a:ext uri="{FF2B5EF4-FFF2-40B4-BE49-F238E27FC236}">
                  <a16:creationId xmlns:a16="http://schemas.microsoft.com/office/drawing/2014/main" id="{0AD97AE2-50D3-4D28-9F9F-F49EAF753D22}"/>
                </a:ext>
              </a:extLst>
            </p:cNvPr>
            <p:cNvSpPr>
              <a:spLocks noChangeArrowheads="1"/>
            </p:cNvSpPr>
            <p:nvPr/>
          </p:nvSpPr>
          <p:spPr bwMode="auto">
            <a:xfrm>
              <a:off x="891" y="1960"/>
              <a:ext cx="17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Creative decisions, change, and risks</a:t>
              </a:r>
              <a:endParaRPr lang="en-US" altLang="en-US" sz="1200" b="1">
                <a:latin typeface="Arial" panose="020B0604020202020204" pitchFamily="34" charset="0"/>
              </a:endParaRPr>
            </a:p>
          </p:txBody>
        </p:sp>
        <p:sp>
          <p:nvSpPr>
            <p:cNvPr id="18447" name="Rectangle 14">
              <a:extLst>
                <a:ext uri="{FF2B5EF4-FFF2-40B4-BE49-F238E27FC236}">
                  <a16:creationId xmlns:a16="http://schemas.microsoft.com/office/drawing/2014/main" id="{DC876DAC-B358-4562-A3FD-45E075F33DE6}"/>
                </a:ext>
              </a:extLst>
            </p:cNvPr>
            <p:cNvSpPr>
              <a:spLocks noChangeArrowheads="1"/>
            </p:cNvSpPr>
            <p:nvPr/>
          </p:nvSpPr>
          <p:spPr bwMode="auto">
            <a:xfrm>
              <a:off x="834" y="2094"/>
              <a:ext cx="9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are not encouraged.</a:t>
              </a:r>
              <a:endParaRPr lang="en-US" altLang="en-US" sz="1200" b="1">
                <a:latin typeface="Arial" panose="020B0604020202020204" pitchFamily="34" charset="0"/>
              </a:endParaRPr>
            </a:p>
          </p:txBody>
        </p:sp>
        <p:sp>
          <p:nvSpPr>
            <p:cNvPr id="18448" name="Rectangle 15">
              <a:extLst>
                <a:ext uri="{FF2B5EF4-FFF2-40B4-BE49-F238E27FC236}">
                  <a16:creationId xmlns:a16="http://schemas.microsoft.com/office/drawing/2014/main" id="{1A078B00-5F86-4053-BAF7-50C2008FB8E4}"/>
                </a:ext>
              </a:extLst>
            </p:cNvPr>
            <p:cNvSpPr>
              <a:spLocks noChangeArrowheads="1"/>
            </p:cNvSpPr>
            <p:nvPr/>
          </p:nvSpPr>
          <p:spPr bwMode="auto">
            <a:xfrm>
              <a:off x="834" y="2362"/>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49" name="Rectangle 16">
              <a:extLst>
                <a:ext uri="{FF2B5EF4-FFF2-40B4-BE49-F238E27FC236}">
                  <a16:creationId xmlns:a16="http://schemas.microsoft.com/office/drawing/2014/main" id="{0DAA69E9-4F06-4105-98DA-C615D09E6449}"/>
                </a:ext>
              </a:extLst>
            </p:cNvPr>
            <p:cNvSpPr>
              <a:spLocks noChangeArrowheads="1"/>
            </p:cNvSpPr>
            <p:nvPr/>
          </p:nvSpPr>
          <p:spPr bwMode="auto">
            <a:xfrm>
              <a:off x="891" y="2362"/>
              <a:ext cx="17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Extensive rules and regulations exist   </a:t>
              </a:r>
              <a:endParaRPr lang="en-US" altLang="en-US" sz="1200" b="1">
                <a:latin typeface="Arial" panose="020B0604020202020204" pitchFamily="34" charset="0"/>
              </a:endParaRPr>
            </a:p>
          </p:txBody>
        </p:sp>
        <p:sp>
          <p:nvSpPr>
            <p:cNvPr id="18450" name="Rectangle 17">
              <a:extLst>
                <a:ext uri="{FF2B5EF4-FFF2-40B4-BE49-F238E27FC236}">
                  <a16:creationId xmlns:a16="http://schemas.microsoft.com/office/drawing/2014/main" id="{50B83809-18F0-4D2E-8451-F5C075FF3866}"/>
                </a:ext>
              </a:extLst>
            </p:cNvPr>
            <p:cNvSpPr>
              <a:spLocks noChangeArrowheads="1"/>
            </p:cNvSpPr>
            <p:nvPr/>
          </p:nvSpPr>
          <p:spPr bwMode="auto">
            <a:xfrm>
              <a:off x="834" y="2496"/>
              <a:ext cx="8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for all employees.</a:t>
              </a:r>
              <a:endParaRPr lang="en-US" altLang="en-US" sz="1200" b="1">
                <a:latin typeface="Arial" panose="020B0604020202020204" pitchFamily="34" charset="0"/>
              </a:endParaRPr>
            </a:p>
          </p:txBody>
        </p:sp>
        <p:sp>
          <p:nvSpPr>
            <p:cNvPr id="18451" name="Rectangle 18">
              <a:extLst>
                <a:ext uri="{FF2B5EF4-FFF2-40B4-BE49-F238E27FC236}">
                  <a16:creationId xmlns:a16="http://schemas.microsoft.com/office/drawing/2014/main" id="{CA6982F1-A9DE-4AD5-B637-1E09FA3BDD89}"/>
                </a:ext>
              </a:extLst>
            </p:cNvPr>
            <p:cNvSpPr>
              <a:spLocks noChangeArrowheads="1"/>
            </p:cNvSpPr>
            <p:nvPr/>
          </p:nvSpPr>
          <p:spPr bwMode="auto">
            <a:xfrm>
              <a:off x="834" y="2630"/>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52" name="Rectangle 19">
              <a:extLst>
                <a:ext uri="{FF2B5EF4-FFF2-40B4-BE49-F238E27FC236}">
                  <a16:creationId xmlns:a16="http://schemas.microsoft.com/office/drawing/2014/main" id="{9AD7BDA4-E64E-47BD-A245-DEDB8D4EEF74}"/>
                </a:ext>
              </a:extLst>
            </p:cNvPr>
            <p:cNvSpPr>
              <a:spLocks noChangeArrowheads="1"/>
            </p:cNvSpPr>
            <p:nvPr/>
          </p:nvSpPr>
          <p:spPr bwMode="auto">
            <a:xfrm>
              <a:off x="891" y="2630"/>
              <a:ext cx="174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Productivity is valued over employee </a:t>
              </a:r>
              <a:endParaRPr lang="en-US" altLang="en-US" sz="1200" b="1">
                <a:latin typeface="Arial" panose="020B0604020202020204" pitchFamily="34" charset="0"/>
              </a:endParaRPr>
            </a:p>
          </p:txBody>
        </p:sp>
        <p:sp>
          <p:nvSpPr>
            <p:cNvPr id="18453" name="Rectangle 20">
              <a:extLst>
                <a:ext uri="{FF2B5EF4-FFF2-40B4-BE49-F238E27FC236}">
                  <a16:creationId xmlns:a16="http://schemas.microsoft.com/office/drawing/2014/main" id="{1DA732FE-A725-4C61-8F7A-AC8FF2A91DB2}"/>
                </a:ext>
              </a:extLst>
            </p:cNvPr>
            <p:cNvSpPr>
              <a:spLocks noChangeArrowheads="1"/>
            </p:cNvSpPr>
            <p:nvPr/>
          </p:nvSpPr>
          <p:spPr bwMode="auto">
            <a:xfrm>
              <a:off x="834" y="2765"/>
              <a:ext cx="4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morale.</a:t>
              </a:r>
              <a:endParaRPr lang="en-US" altLang="en-US" sz="1200" b="1">
                <a:latin typeface="Arial" panose="020B0604020202020204" pitchFamily="34" charset="0"/>
              </a:endParaRPr>
            </a:p>
          </p:txBody>
        </p:sp>
        <p:sp>
          <p:nvSpPr>
            <p:cNvPr id="18454" name="Rectangle 21">
              <a:extLst>
                <a:ext uri="{FF2B5EF4-FFF2-40B4-BE49-F238E27FC236}">
                  <a16:creationId xmlns:a16="http://schemas.microsoft.com/office/drawing/2014/main" id="{8E9DDEB3-9052-46FF-9706-7CA6059B0C6F}"/>
                </a:ext>
              </a:extLst>
            </p:cNvPr>
            <p:cNvSpPr>
              <a:spLocks noChangeArrowheads="1"/>
            </p:cNvSpPr>
            <p:nvPr/>
          </p:nvSpPr>
          <p:spPr bwMode="auto">
            <a:xfrm>
              <a:off x="834" y="2899"/>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55" name="Rectangle 22">
              <a:extLst>
                <a:ext uri="{FF2B5EF4-FFF2-40B4-BE49-F238E27FC236}">
                  <a16:creationId xmlns:a16="http://schemas.microsoft.com/office/drawing/2014/main" id="{2244F138-6413-422B-A631-64EED1A4992E}"/>
                </a:ext>
              </a:extLst>
            </p:cNvPr>
            <p:cNvSpPr>
              <a:spLocks noChangeArrowheads="1"/>
            </p:cNvSpPr>
            <p:nvPr/>
          </p:nvSpPr>
          <p:spPr bwMode="auto">
            <a:xfrm>
              <a:off x="891" y="2899"/>
              <a:ext cx="163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Employees are encouraged to stay </a:t>
              </a:r>
              <a:endParaRPr lang="en-US" altLang="en-US" sz="1200" b="1">
                <a:latin typeface="Arial" panose="020B0604020202020204" pitchFamily="34" charset="0"/>
              </a:endParaRPr>
            </a:p>
          </p:txBody>
        </p:sp>
        <p:sp>
          <p:nvSpPr>
            <p:cNvPr id="18456" name="Rectangle 23">
              <a:extLst>
                <a:ext uri="{FF2B5EF4-FFF2-40B4-BE49-F238E27FC236}">
                  <a16:creationId xmlns:a16="http://schemas.microsoft.com/office/drawing/2014/main" id="{8CD8086A-2A33-4889-9B69-3A23BBBA2AA1}"/>
                </a:ext>
              </a:extLst>
            </p:cNvPr>
            <p:cNvSpPr>
              <a:spLocks noChangeArrowheads="1"/>
            </p:cNvSpPr>
            <p:nvPr/>
          </p:nvSpPr>
          <p:spPr bwMode="auto">
            <a:xfrm>
              <a:off x="834" y="3033"/>
              <a:ext cx="139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within their own department.</a:t>
              </a:r>
              <a:endParaRPr lang="en-US" altLang="en-US" sz="1200" b="1">
                <a:latin typeface="Arial" panose="020B0604020202020204" pitchFamily="34" charset="0"/>
              </a:endParaRPr>
            </a:p>
          </p:txBody>
        </p:sp>
        <p:sp>
          <p:nvSpPr>
            <p:cNvPr id="18457" name="Rectangle 24">
              <a:extLst>
                <a:ext uri="{FF2B5EF4-FFF2-40B4-BE49-F238E27FC236}">
                  <a16:creationId xmlns:a16="http://schemas.microsoft.com/office/drawing/2014/main" id="{ABE6746E-4D85-4018-9813-BE26182D8CC4}"/>
                </a:ext>
              </a:extLst>
            </p:cNvPr>
            <p:cNvSpPr>
              <a:spLocks noChangeArrowheads="1"/>
            </p:cNvSpPr>
            <p:nvPr/>
          </p:nvSpPr>
          <p:spPr bwMode="auto">
            <a:xfrm>
              <a:off x="834" y="3167"/>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58" name="Rectangle 25">
              <a:extLst>
                <a:ext uri="{FF2B5EF4-FFF2-40B4-BE49-F238E27FC236}">
                  <a16:creationId xmlns:a16="http://schemas.microsoft.com/office/drawing/2014/main" id="{DED31BEE-C2CE-4712-907D-AB75A153842F}"/>
                </a:ext>
              </a:extLst>
            </p:cNvPr>
            <p:cNvSpPr>
              <a:spLocks noChangeArrowheads="1"/>
            </p:cNvSpPr>
            <p:nvPr/>
          </p:nvSpPr>
          <p:spPr bwMode="auto">
            <a:xfrm>
              <a:off x="891" y="3167"/>
              <a:ext cx="14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Individual effort is encouraged.</a:t>
              </a:r>
              <a:endParaRPr lang="en-US" altLang="en-US" sz="1200" b="1">
                <a:latin typeface="Arial" panose="020B0604020202020204" pitchFamily="34" charset="0"/>
              </a:endParaRPr>
            </a:p>
          </p:txBody>
        </p:sp>
        <p:sp>
          <p:nvSpPr>
            <p:cNvPr id="18459" name="Rectangle 26">
              <a:extLst>
                <a:ext uri="{FF2B5EF4-FFF2-40B4-BE49-F238E27FC236}">
                  <a16:creationId xmlns:a16="http://schemas.microsoft.com/office/drawing/2014/main" id="{64A48EE6-D701-4D3C-8691-D99A97BE4F81}"/>
                </a:ext>
              </a:extLst>
            </p:cNvPr>
            <p:cNvSpPr>
              <a:spLocks noChangeArrowheads="1"/>
            </p:cNvSpPr>
            <p:nvPr/>
          </p:nvSpPr>
          <p:spPr bwMode="auto">
            <a:xfrm>
              <a:off x="3291" y="1691"/>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60" name="Rectangle 27">
              <a:extLst>
                <a:ext uri="{FF2B5EF4-FFF2-40B4-BE49-F238E27FC236}">
                  <a16:creationId xmlns:a16="http://schemas.microsoft.com/office/drawing/2014/main" id="{3773D92C-1C9D-4FFF-92A0-DE72CEE1F6D1}"/>
                </a:ext>
              </a:extLst>
            </p:cNvPr>
            <p:cNvSpPr>
              <a:spLocks noChangeArrowheads="1"/>
            </p:cNvSpPr>
            <p:nvPr/>
          </p:nvSpPr>
          <p:spPr bwMode="auto">
            <a:xfrm>
              <a:off x="3347" y="1691"/>
              <a:ext cx="14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Management encourages and </a:t>
              </a:r>
              <a:endParaRPr lang="en-US" altLang="en-US" sz="1200" b="1">
                <a:latin typeface="Arial" panose="020B0604020202020204" pitchFamily="34" charset="0"/>
              </a:endParaRPr>
            </a:p>
          </p:txBody>
        </p:sp>
        <p:sp>
          <p:nvSpPr>
            <p:cNvPr id="18461" name="Rectangle 28">
              <a:extLst>
                <a:ext uri="{FF2B5EF4-FFF2-40B4-BE49-F238E27FC236}">
                  <a16:creationId xmlns:a16="http://schemas.microsoft.com/office/drawing/2014/main" id="{4E2F8778-CD73-4917-8109-D15F83D475DE}"/>
                </a:ext>
              </a:extLst>
            </p:cNvPr>
            <p:cNvSpPr>
              <a:spLocks noChangeArrowheads="1"/>
            </p:cNvSpPr>
            <p:nvPr/>
          </p:nvSpPr>
          <p:spPr bwMode="auto">
            <a:xfrm>
              <a:off x="3291" y="1826"/>
              <a:ext cx="15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rewards risk-taking and change.</a:t>
              </a:r>
              <a:endParaRPr lang="en-US" altLang="en-US" sz="1200" b="1">
                <a:latin typeface="Arial" panose="020B0604020202020204" pitchFamily="34" charset="0"/>
              </a:endParaRPr>
            </a:p>
          </p:txBody>
        </p:sp>
        <p:sp>
          <p:nvSpPr>
            <p:cNvPr id="18462" name="Rectangle 29">
              <a:extLst>
                <a:ext uri="{FF2B5EF4-FFF2-40B4-BE49-F238E27FC236}">
                  <a16:creationId xmlns:a16="http://schemas.microsoft.com/office/drawing/2014/main" id="{83CFE702-6273-4D97-8846-06674A43B652}"/>
                </a:ext>
              </a:extLst>
            </p:cNvPr>
            <p:cNvSpPr>
              <a:spLocks noChangeArrowheads="1"/>
            </p:cNvSpPr>
            <p:nvPr/>
          </p:nvSpPr>
          <p:spPr bwMode="auto">
            <a:xfrm>
              <a:off x="3291" y="1960"/>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63" name="Rectangle 30">
              <a:extLst>
                <a:ext uri="{FF2B5EF4-FFF2-40B4-BE49-F238E27FC236}">
                  <a16:creationId xmlns:a16="http://schemas.microsoft.com/office/drawing/2014/main" id="{403BF179-BBC4-4C0E-B6C8-F3744FC1AD8F}"/>
                </a:ext>
              </a:extLst>
            </p:cNvPr>
            <p:cNvSpPr>
              <a:spLocks noChangeArrowheads="1"/>
            </p:cNvSpPr>
            <p:nvPr/>
          </p:nvSpPr>
          <p:spPr bwMode="auto">
            <a:xfrm>
              <a:off x="3347" y="1960"/>
              <a:ext cx="141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Employees are encouraged to </a:t>
              </a:r>
              <a:endParaRPr lang="en-US" altLang="en-US" sz="1200" b="1">
                <a:latin typeface="Arial" panose="020B0604020202020204" pitchFamily="34" charset="0"/>
              </a:endParaRPr>
            </a:p>
          </p:txBody>
        </p:sp>
        <p:sp>
          <p:nvSpPr>
            <p:cNvPr id="18464" name="Rectangle 31">
              <a:extLst>
                <a:ext uri="{FF2B5EF4-FFF2-40B4-BE49-F238E27FC236}">
                  <a16:creationId xmlns:a16="http://schemas.microsoft.com/office/drawing/2014/main" id="{8BF8E5DE-0850-475E-97D8-5387AA949B76}"/>
                </a:ext>
              </a:extLst>
            </p:cNvPr>
            <p:cNvSpPr>
              <a:spLocks noChangeArrowheads="1"/>
            </p:cNvSpPr>
            <p:nvPr/>
          </p:nvSpPr>
          <p:spPr bwMode="auto">
            <a:xfrm>
              <a:off x="3386" y="2094"/>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65" name="Rectangle 32">
              <a:extLst>
                <a:ext uri="{FF2B5EF4-FFF2-40B4-BE49-F238E27FC236}">
                  <a16:creationId xmlns:a16="http://schemas.microsoft.com/office/drawing/2014/main" id="{80B5BBEB-2139-431A-BE78-F31500211FBB}"/>
                </a:ext>
              </a:extLst>
            </p:cNvPr>
            <p:cNvSpPr>
              <a:spLocks noChangeArrowheads="1"/>
            </p:cNvSpPr>
            <p:nvPr/>
          </p:nvSpPr>
          <p:spPr bwMode="auto">
            <a:xfrm>
              <a:off x="3446" y="2094"/>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run with</a:t>
              </a:r>
              <a:endParaRPr lang="en-US" altLang="en-US" sz="1200" b="1">
                <a:latin typeface="Arial" panose="020B0604020202020204" pitchFamily="34" charset="0"/>
              </a:endParaRPr>
            </a:p>
          </p:txBody>
        </p:sp>
        <p:sp>
          <p:nvSpPr>
            <p:cNvPr id="18466" name="Rectangle 33">
              <a:extLst>
                <a:ext uri="{FF2B5EF4-FFF2-40B4-BE49-F238E27FC236}">
                  <a16:creationId xmlns:a16="http://schemas.microsoft.com/office/drawing/2014/main" id="{0A13296C-8024-4422-BD93-4455329EF704}"/>
                </a:ext>
              </a:extLst>
            </p:cNvPr>
            <p:cNvSpPr>
              <a:spLocks noChangeArrowheads="1"/>
            </p:cNvSpPr>
            <p:nvPr/>
          </p:nvSpPr>
          <p:spPr bwMode="auto">
            <a:xfrm>
              <a:off x="3845" y="2094"/>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67" name="Rectangle 34">
              <a:extLst>
                <a:ext uri="{FF2B5EF4-FFF2-40B4-BE49-F238E27FC236}">
                  <a16:creationId xmlns:a16="http://schemas.microsoft.com/office/drawing/2014/main" id="{F2B51C82-62EF-4AB8-92D4-72AFB288A488}"/>
                </a:ext>
              </a:extLst>
            </p:cNvPr>
            <p:cNvSpPr>
              <a:spLocks noChangeArrowheads="1"/>
            </p:cNvSpPr>
            <p:nvPr/>
          </p:nvSpPr>
          <p:spPr bwMode="auto">
            <a:xfrm>
              <a:off x="3905" y="2094"/>
              <a:ext cx="10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ideas, and failures are  </a:t>
              </a:r>
              <a:endParaRPr lang="en-US" altLang="en-US" sz="1200" b="1">
                <a:latin typeface="Arial" panose="020B0604020202020204" pitchFamily="34" charset="0"/>
              </a:endParaRPr>
            </a:p>
          </p:txBody>
        </p:sp>
        <p:sp>
          <p:nvSpPr>
            <p:cNvPr id="18468" name="Rectangle 35">
              <a:extLst>
                <a:ext uri="{FF2B5EF4-FFF2-40B4-BE49-F238E27FC236}">
                  <a16:creationId xmlns:a16="http://schemas.microsoft.com/office/drawing/2014/main" id="{C981D33E-FD73-4DC3-AEB1-D8B8D2420218}"/>
                </a:ext>
              </a:extLst>
            </p:cNvPr>
            <p:cNvSpPr>
              <a:spLocks noChangeArrowheads="1"/>
            </p:cNvSpPr>
            <p:nvPr/>
          </p:nvSpPr>
          <p:spPr bwMode="auto">
            <a:xfrm>
              <a:off x="3291" y="2228"/>
              <a:ext cx="5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treated as</a:t>
              </a:r>
              <a:endParaRPr lang="en-US" altLang="en-US" sz="1200" b="1">
                <a:latin typeface="Arial" panose="020B0604020202020204" pitchFamily="34" charset="0"/>
              </a:endParaRPr>
            </a:p>
          </p:txBody>
        </p:sp>
        <p:sp>
          <p:nvSpPr>
            <p:cNvPr id="18469" name="Rectangle 36">
              <a:extLst>
                <a:ext uri="{FF2B5EF4-FFF2-40B4-BE49-F238E27FC236}">
                  <a16:creationId xmlns:a16="http://schemas.microsoft.com/office/drawing/2014/main" id="{ECF07EF0-CE73-4FBD-BB4C-B138A0F3311D}"/>
                </a:ext>
              </a:extLst>
            </p:cNvPr>
            <p:cNvSpPr>
              <a:spLocks noChangeArrowheads="1"/>
            </p:cNvSpPr>
            <p:nvPr/>
          </p:nvSpPr>
          <p:spPr bwMode="auto">
            <a:xfrm>
              <a:off x="3884" y="222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70" name="Rectangle 37">
              <a:extLst>
                <a:ext uri="{FF2B5EF4-FFF2-40B4-BE49-F238E27FC236}">
                  <a16:creationId xmlns:a16="http://schemas.microsoft.com/office/drawing/2014/main" id="{A3630579-CCB8-4576-8A81-F15B6A668755}"/>
                </a:ext>
              </a:extLst>
            </p:cNvPr>
            <p:cNvSpPr>
              <a:spLocks noChangeArrowheads="1"/>
            </p:cNvSpPr>
            <p:nvPr/>
          </p:nvSpPr>
          <p:spPr bwMode="auto">
            <a:xfrm>
              <a:off x="3947" y="2228"/>
              <a:ext cx="9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learning experiences.</a:t>
              </a:r>
              <a:endParaRPr lang="en-US" altLang="en-US" sz="1200" b="1">
                <a:latin typeface="Arial" panose="020B0604020202020204" pitchFamily="34" charset="0"/>
              </a:endParaRPr>
            </a:p>
          </p:txBody>
        </p:sp>
        <p:sp>
          <p:nvSpPr>
            <p:cNvPr id="18471" name="Rectangle 38">
              <a:extLst>
                <a:ext uri="{FF2B5EF4-FFF2-40B4-BE49-F238E27FC236}">
                  <a16:creationId xmlns:a16="http://schemas.microsoft.com/office/drawing/2014/main" id="{8CDB46F0-B0E8-4EE8-A8F6-83028D2E772B}"/>
                </a:ext>
              </a:extLst>
            </p:cNvPr>
            <p:cNvSpPr>
              <a:spLocks noChangeArrowheads="1"/>
            </p:cNvSpPr>
            <p:nvPr/>
          </p:nvSpPr>
          <p:spPr bwMode="auto">
            <a:xfrm>
              <a:off x="4939" y="222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72" name="Rectangle 39">
              <a:extLst>
                <a:ext uri="{FF2B5EF4-FFF2-40B4-BE49-F238E27FC236}">
                  <a16:creationId xmlns:a16="http://schemas.microsoft.com/office/drawing/2014/main" id="{E859369C-49B1-42EA-98A1-C332D4D44AB8}"/>
                </a:ext>
              </a:extLst>
            </p:cNvPr>
            <p:cNvSpPr>
              <a:spLocks noChangeArrowheads="1"/>
            </p:cNvSpPr>
            <p:nvPr/>
          </p:nvSpPr>
          <p:spPr bwMode="auto">
            <a:xfrm>
              <a:off x="3291" y="2362"/>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73" name="Rectangle 40">
              <a:extLst>
                <a:ext uri="{FF2B5EF4-FFF2-40B4-BE49-F238E27FC236}">
                  <a16:creationId xmlns:a16="http://schemas.microsoft.com/office/drawing/2014/main" id="{6C848C97-D117-4E77-8564-3A575882C094}"/>
                </a:ext>
              </a:extLst>
            </p:cNvPr>
            <p:cNvSpPr>
              <a:spLocks noChangeArrowheads="1"/>
            </p:cNvSpPr>
            <p:nvPr/>
          </p:nvSpPr>
          <p:spPr bwMode="auto">
            <a:xfrm>
              <a:off x="3347" y="2362"/>
              <a:ext cx="144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Employees have few rules and </a:t>
              </a:r>
              <a:endParaRPr lang="en-US" altLang="en-US" sz="1200" b="1">
                <a:latin typeface="Arial" panose="020B0604020202020204" pitchFamily="34" charset="0"/>
              </a:endParaRPr>
            </a:p>
          </p:txBody>
        </p:sp>
        <p:sp>
          <p:nvSpPr>
            <p:cNvPr id="18474" name="Rectangle 41">
              <a:extLst>
                <a:ext uri="{FF2B5EF4-FFF2-40B4-BE49-F238E27FC236}">
                  <a16:creationId xmlns:a16="http://schemas.microsoft.com/office/drawing/2014/main" id="{1CE2A56F-3FE8-4029-BDA6-824F901917E9}"/>
                </a:ext>
              </a:extLst>
            </p:cNvPr>
            <p:cNvSpPr>
              <a:spLocks noChangeArrowheads="1"/>
            </p:cNvSpPr>
            <p:nvPr/>
          </p:nvSpPr>
          <p:spPr bwMode="auto">
            <a:xfrm>
              <a:off x="3291" y="2496"/>
              <a:ext cx="10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regulations to follow.</a:t>
              </a:r>
              <a:endParaRPr lang="en-US" altLang="en-US" sz="1200" b="1">
                <a:latin typeface="Arial" panose="020B0604020202020204" pitchFamily="34" charset="0"/>
              </a:endParaRPr>
            </a:p>
          </p:txBody>
        </p:sp>
        <p:sp>
          <p:nvSpPr>
            <p:cNvPr id="18475" name="Rectangle 42">
              <a:extLst>
                <a:ext uri="{FF2B5EF4-FFF2-40B4-BE49-F238E27FC236}">
                  <a16:creationId xmlns:a16="http://schemas.microsoft.com/office/drawing/2014/main" id="{E7301F63-460F-4F3A-B866-EFEA57615C0C}"/>
                </a:ext>
              </a:extLst>
            </p:cNvPr>
            <p:cNvSpPr>
              <a:spLocks noChangeArrowheads="1"/>
            </p:cNvSpPr>
            <p:nvPr/>
          </p:nvSpPr>
          <p:spPr bwMode="auto">
            <a:xfrm>
              <a:off x="3291" y="2630"/>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76" name="Rectangle 43">
              <a:extLst>
                <a:ext uri="{FF2B5EF4-FFF2-40B4-BE49-F238E27FC236}">
                  <a16:creationId xmlns:a16="http://schemas.microsoft.com/office/drawing/2014/main" id="{5E1B577F-E885-4E75-AF69-CF149C0C3C26}"/>
                </a:ext>
              </a:extLst>
            </p:cNvPr>
            <p:cNvSpPr>
              <a:spLocks noChangeArrowheads="1"/>
            </p:cNvSpPr>
            <p:nvPr/>
          </p:nvSpPr>
          <p:spPr bwMode="auto">
            <a:xfrm>
              <a:off x="3347" y="2630"/>
              <a:ext cx="175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Productivity is balanced with treating </a:t>
              </a:r>
              <a:endParaRPr lang="en-US" altLang="en-US" sz="1200" b="1">
                <a:latin typeface="Arial" panose="020B0604020202020204" pitchFamily="34" charset="0"/>
              </a:endParaRPr>
            </a:p>
          </p:txBody>
        </p:sp>
        <p:sp>
          <p:nvSpPr>
            <p:cNvPr id="18477" name="Rectangle 44">
              <a:extLst>
                <a:ext uri="{FF2B5EF4-FFF2-40B4-BE49-F238E27FC236}">
                  <a16:creationId xmlns:a16="http://schemas.microsoft.com/office/drawing/2014/main" id="{E3A7034E-1AB5-4C1B-99B0-1FE3EBDF0129}"/>
                </a:ext>
              </a:extLst>
            </p:cNvPr>
            <p:cNvSpPr>
              <a:spLocks noChangeArrowheads="1"/>
            </p:cNvSpPr>
            <p:nvPr/>
          </p:nvSpPr>
          <p:spPr bwMode="auto">
            <a:xfrm>
              <a:off x="3291" y="2765"/>
              <a:ext cx="7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its people right.</a:t>
              </a:r>
              <a:endParaRPr lang="en-US" altLang="en-US" sz="1200" b="1">
                <a:latin typeface="Arial" panose="020B0604020202020204" pitchFamily="34" charset="0"/>
              </a:endParaRPr>
            </a:p>
          </p:txBody>
        </p:sp>
        <p:sp>
          <p:nvSpPr>
            <p:cNvPr id="18478" name="Rectangle 45">
              <a:extLst>
                <a:ext uri="{FF2B5EF4-FFF2-40B4-BE49-F238E27FC236}">
                  <a16:creationId xmlns:a16="http://schemas.microsoft.com/office/drawing/2014/main" id="{33E77F47-1FAF-450B-9C4D-4FADF78D373F}"/>
                </a:ext>
              </a:extLst>
            </p:cNvPr>
            <p:cNvSpPr>
              <a:spLocks noChangeArrowheads="1"/>
            </p:cNvSpPr>
            <p:nvPr/>
          </p:nvSpPr>
          <p:spPr bwMode="auto">
            <a:xfrm>
              <a:off x="3291" y="2899"/>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79" name="Rectangle 46">
              <a:extLst>
                <a:ext uri="{FF2B5EF4-FFF2-40B4-BE49-F238E27FC236}">
                  <a16:creationId xmlns:a16="http://schemas.microsoft.com/office/drawing/2014/main" id="{EBA49D64-0277-40E8-B912-8D6415CEB7E3}"/>
                </a:ext>
              </a:extLst>
            </p:cNvPr>
            <p:cNvSpPr>
              <a:spLocks noChangeArrowheads="1"/>
            </p:cNvSpPr>
            <p:nvPr/>
          </p:nvSpPr>
          <p:spPr bwMode="auto">
            <a:xfrm>
              <a:off x="3347" y="2899"/>
              <a:ext cx="20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Team members are encouraged to interact  </a:t>
              </a:r>
              <a:endParaRPr lang="en-US" altLang="en-US" sz="1200" b="1">
                <a:latin typeface="Arial" panose="020B0604020202020204" pitchFamily="34" charset="0"/>
              </a:endParaRPr>
            </a:p>
          </p:txBody>
        </p:sp>
        <p:sp>
          <p:nvSpPr>
            <p:cNvPr id="18480" name="Rectangle 47">
              <a:extLst>
                <a:ext uri="{FF2B5EF4-FFF2-40B4-BE49-F238E27FC236}">
                  <a16:creationId xmlns:a16="http://schemas.microsoft.com/office/drawing/2014/main" id="{3EEFFEBC-0E7B-43AD-8DB9-43B5B6D3ABE7}"/>
                </a:ext>
              </a:extLst>
            </p:cNvPr>
            <p:cNvSpPr>
              <a:spLocks noChangeArrowheads="1"/>
            </p:cNvSpPr>
            <p:nvPr/>
          </p:nvSpPr>
          <p:spPr bwMode="auto">
            <a:xfrm>
              <a:off x="3291" y="3033"/>
              <a:ext cx="18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with people at all levels and functions.</a:t>
              </a:r>
              <a:endParaRPr lang="en-US" altLang="en-US" sz="1200" b="1">
                <a:latin typeface="Arial" panose="020B0604020202020204" pitchFamily="34" charset="0"/>
              </a:endParaRPr>
            </a:p>
          </p:txBody>
        </p:sp>
        <p:sp>
          <p:nvSpPr>
            <p:cNvPr id="18481" name="Rectangle 48">
              <a:extLst>
                <a:ext uri="{FF2B5EF4-FFF2-40B4-BE49-F238E27FC236}">
                  <a16:creationId xmlns:a16="http://schemas.microsoft.com/office/drawing/2014/main" id="{A8D62C34-8D81-4CBC-BB57-AE10C52D083C}"/>
                </a:ext>
              </a:extLst>
            </p:cNvPr>
            <p:cNvSpPr>
              <a:spLocks noChangeArrowheads="1"/>
            </p:cNvSpPr>
            <p:nvPr/>
          </p:nvSpPr>
          <p:spPr bwMode="auto">
            <a:xfrm>
              <a:off x="3291" y="3167"/>
              <a:ext cx="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a:t>
              </a:r>
              <a:endParaRPr lang="en-US" altLang="en-US" sz="1200" b="1">
                <a:latin typeface="Arial" panose="020B0604020202020204" pitchFamily="34" charset="0"/>
              </a:endParaRPr>
            </a:p>
          </p:txBody>
        </p:sp>
        <p:sp>
          <p:nvSpPr>
            <p:cNvPr id="18482" name="Rectangle 49">
              <a:extLst>
                <a:ext uri="{FF2B5EF4-FFF2-40B4-BE49-F238E27FC236}">
                  <a16:creationId xmlns:a16="http://schemas.microsoft.com/office/drawing/2014/main" id="{BEBA2429-1C24-43BC-9125-231FBBBC304B}"/>
                </a:ext>
              </a:extLst>
            </p:cNvPr>
            <p:cNvSpPr>
              <a:spLocks noChangeArrowheads="1"/>
            </p:cNvSpPr>
            <p:nvPr/>
          </p:nvSpPr>
          <p:spPr bwMode="auto">
            <a:xfrm>
              <a:off x="3347" y="3167"/>
              <a:ext cx="141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rgbClr val="000000"/>
                  </a:solidFill>
                  <a:latin typeface="Arial" panose="020B0604020202020204" pitchFamily="34" charset="0"/>
                </a:rPr>
                <a:t> Many rewards are team based.</a:t>
              </a:r>
              <a:endParaRPr lang="en-US" altLang="en-US" sz="1200" b="1">
                <a:latin typeface="Arial" panose="020B060402020202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24E2158-E455-406A-8809-E765D24FB140}"/>
              </a:ext>
            </a:extLst>
          </p:cNvPr>
          <p:cNvSpPr>
            <a:spLocks noGrp="1"/>
          </p:cNvSpPr>
          <p:nvPr>
            <p:ph type="title"/>
          </p:nvPr>
        </p:nvSpPr>
        <p:spPr>
          <a:xfrm>
            <a:off x="722313" y="1126810"/>
            <a:ext cx="8229600" cy="1143000"/>
          </a:xfrm>
        </p:spPr>
        <p:txBody>
          <a:bodyPr lIns="92075" tIns="46038" rIns="92075" bIns="46038"/>
          <a:lstStyle/>
          <a:p>
            <a:pPr eaLnBrk="1" hangingPunct="1"/>
            <a:r>
              <a:rPr lang="en-US" altLang="en-US" sz="3200" dirty="0"/>
              <a:t>How Organizational Culture Forms</a:t>
            </a:r>
          </a:p>
        </p:txBody>
      </p:sp>
      <p:sp>
        <p:nvSpPr>
          <p:cNvPr id="20483" name="Rectangle 4">
            <a:extLst>
              <a:ext uri="{FF2B5EF4-FFF2-40B4-BE49-F238E27FC236}">
                <a16:creationId xmlns:a16="http://schemas.microsoft.com/office/drawing/2014/main" id="{88DC2905-516F-4A13-AEB5-270F217A1DFB}"/>
              </a:ext>
            </a:extLst>
          </p:cNvPr>
          <p:cNvSpPr>
            <a:spLocks noChangeArrowheads="1"/>
          </p:cNvSpPr>
          <p:nvPr/>
        </p:nvSpPr>
        <p:spPr bwMode="auto">
          <a:xfrm>
            <a:off x="6765925" y="3484563"/>
            <a:ext cx="1412875" cy="568325"/>
          </a:xfrm>
          <a:prstGeom prst="rect">
            <a:avLst/>
          </a:prstGeom>
          <a:solidFill>
            <a:srgbClr val="E6DD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grpSp>
        <p:nvGrpSpPr>
          <p:cNvPr id="20484" name="Group 30">
            <a:extLst>
              <a:ext uri="{FF2B5EF4-FFF2-40B4-BE49-F238E27FC236}">
                <a16:creationId xmlns:a16="http://schemas.microsoft.com/office/drawing/2014/main" id="{FB2BB5A4-C0F3-43CE-A8C8-F9012147CE3A}"/>
              </a:ext>
            </a:extLst>
          </p:cNvPr>
          <p:cNvGrpSpPr>
            <a:grpSpLocks/>
          </p:cNvGrpSpPr>
          <p:nvPr/>
        </p:nvGrpSpPr>
        <p:grpSpPr bwMode="auto">
          <a:xfrm>
            <a:off x="873125" y="2514601"/>
            <a:ext cx="7204075" cy="3216590"/>
            <a:chOff x="919" y="1886"/>
            <a:chExt cx="4538" cy="983"/>
          </a:xfrm>
        </p:grpSpPr>
        <p:sp>
          <p:nvSpPr>
            <p:cNvPr id="20514" name="Rectangle 3">
              <a:extLst>
                <a:ext uri="{FF2B5EF4-FFF2-40B4-BE49-F238E27FC236}">
                  <a16:creationId xmlns:a16="http://schemas.microsoft.com/office/drawing/2014/main" id="{F4461780-F420-4907-905D-D45C63EDFF13}"/>
                </a:ext>
              </a:extLst>
            </p:cNvPr>
            <p:cNvSpPr>
              <a:spLocks noChangeArrowheads="1"/>
            </p:cNvSpPr>
            <p:nvPr/>
          </p:nvSpPr>
          <p:spPr bwMode="auto">
            <a:xfrm>
              <a:off x="2089" y="2198"/>
              <a:ext cx="894" cy="359"/>
            </a:xfrm>
            <a:prstGeom prst="rect">
              <a:avLst/>
            </a:prstGeom>
            <a:solidFill>
              <a:srgbClr val="DAD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20515" name="Rectangle 5">
              <a:extLst>
                <a:ext uri="{FF2B5EF4-FFF2-40B4-BE49-F238E27FC236}">
                  <a16:creationId xmlns:a16="http://schemas.microsoft.com/office/drawing/2014/main" id="{E2E723A7-5C5F-49B2-899D-39CA705DDDA2}"/>
                </a:ext>
              </a:extLst>
            </p:cNvPr>
            <p:cNvSpPr>
              <a:spLocks noChangeArrowheads="1"/>
            </p:cNvSpPr>
            <p:nvPr/>
          </p:nvSpPr>
          <p:spPr bwMode="auto">
            <a:xfrm>
              <a:off x="3309" y="2511"/>
              <a:ext cx="894" cy="358"/>
            </a:xfrm>
            <a:prstGeom prst="rect">
              <a:avLst/>
            </a:prstGeom>
            <a:solidFill>
              <a:srgbClr val="DAD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20516" name="Freeform 6">
              <a:extLst>
                <a:ext uri="{FF2B5EF4-FFF2-40B4-BE49-F238E27FC236}">
                  <a16:creationId xmlns:a16="http://schemas.microsoft.com/office/drawing/2014/main" id="{5093DDAF-8A6C-46B9-8B31-D67CA27E8E39}"/>
                </a:ext>
              </a:extLst>
            </p:cNvPr>
            <p:cNvSpPr>
              <a:spLocks/>
            </p:cNvSpPr>
            <p:nvPr/>
          </p:nvSpPr>
          <p:spPr bwMode="auto">
            <a:xfrm>
              <a:off x="3001" y="2117"/>
              <a:ext cx="245" cy="521"/>
            </a:xfrm>
            <a:custGeom>
              <a:avLst/>
              <a:gdLst>
                <a:gd name="T0" fmla="*/ 230 w 245"/>
                <a:gd name="T1" fmla="*/ 521 h 521"/>
                <a:gd name="T2" fmla="*/ 0 w 245"/>
                <a:gd name="T3" fmla="*/ 266 h 521"/>
                <a:gd name="T4" fmla="*/ 245 w 245"/>
                <a:gd name="T5" fmla="*/ 0 h 521"/>
                <a:gd name="T6" fmla="*/ 0 60000 65536"/>
                <a:gd name="T7" fmla="*/ 0 60000 65536"/>
                <a:gd name="T8" fmla="*/ 0 60000 65536"/>
                <a:gd name="T9" fmla="*/ 0 w 245"/>
                <a:gd name="T10" fmla="*/ 0 h 521"/>
                <a:gd name="T11" fmla="*/ 245 w 245"/>
                <a:gd name="T12" fmla="*/ 521 h 521"/>
              </a:gdLst>
              <a:ahLst/>
              <a:cxnLst>
                <a:cxn ang="T6">
                  <a:pos x="T0" y="T1"/>
                </a:cxn>
                <a:cxn ang="T7">
                  <a:pos x="T2" y="T3"/>
                </a:cxn>
                <a:cxn ang="T8">
                  <a:pos x="T4" y="T5"/>
                </a:cxn>
              </a:cxnLst>
              <a:rect l="T9" t="T10" r="T11" b="T12"/>
              <a:pathLst>
                <a:path w="245" h="521">
                  <a:moveTo>
                    <a:pt x="230" y="521"/>
                  </a:moveTo>
                  <a:lnTo>
                    <a:pt x="0" y="266"/>
                  </a:lnTo>
                  <a:lnTo>
                    <a:pt x="245" y="0"/>
                  </a:lnTo>
                </a:path>
              </a:pathLst>
            </a:custGeom>
            <a:noFill/>
            <a:ln w="22225">
              <a:solidFill>
                <a:srgbClr val="FC9A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517" name="Freeform 7">
              <a:extLst>
                <a:ext uri="{FF2B5EF4-FFF2-40B4-BE49-F238E27FC236}">
                  <a16:creationId xmlns:a16="http://schemas.microsoft.com/office/drawing/2014/main" id="{C549213D-9F15-426F-BFE2-27C65B2DDCF7}"/>
                </a:ext>
              </a:extLst>
            </p:cNvPr>
            <p:cNvSpPr>
              <a:spLocks/>
            </p:cNvSpPr>
            <p:nvPr/>
          </p:nvSpPr>
          <p:spPr bwMode="auto">
            <a:xfrm>
              <a:off x="3203" y="2042"/>
              <a:ext cx="114" cy="117"/>
            </a:xfrm>
            <a:custGeom>
              <a:avLst/>
              <a:gdLst>
                <a:gd name="T0" fmla="*/ 57 w 114"/>
                <a:gd name="T1" fmla="*/ 39 h 117"/>
                <a:gd name="T2" fmla="*/ 57 w 114"/>
                <a:gd name="T3" fmla="*/ 39 h 117"/>
                <a:gd name="T4" fmla="*/ 25 w 114"/>
                <a:gd name="T5" fmla="*/ 53 h 117"/>
                <a:gd name="T6" fmla="*/ 0 w 114"/>
                <a:gd name="T7" fmla="*/ 68 h 117"/>
                <a:gd name="T8" fmla="*/ 53 w 114"/>
                <a:gd name="T9" fmla="*/ 117 h 117"/>
                <a:gd name="T10" fmla="*/ 53 w 114"/>
                <a:gd name="T11" fmla="*/ 117 h 117"/>
                <a:gd name="T12" fmla="*/ 64 w 114"/>
                <a:gd name="T13" fmla="*/ 96 h 117"/>
                <a:gd name="T14" fmla="*/ 78 w 114"/>
                <a:gd name="T15" fmla="*/ 57 h 117"/>
                <a:gd name="T16" fmla="*/ 78 w 114"/>
                <a:gd name="T17" fmla="*/ 57 h 117"/>
                <a:gd name="T18" fmla="*/ 96 w 114"/>
                <a:gd name="T19" fmla="*/ 25 h 117"/>
                <a:gd name="T20" fmla="*/ 114 w 114"/>
                <a:gd name="T21" fmla="*/ 0 h 117"/>
                <a:gd name="T22" fmla="*/ 114 w 114"/>
                <a:gd name="T23" fmla="*/ 0 h 117"/>
                <a:gd name="T24" fmla="*/ 89 w 114"/>
                <a:gd name="T25" fmla="*/ 18 h 117"/>
                <a:gd name="T26" fmla="*/ 57 w 114"/>
                <a:gd name="T27" fmla="*/ 39 h 117"/>
                <a:gd name="T28" fmla="*/ 57 w 114"/>
                <a:gd name="T29" fmla="*/ 39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4"/>
                <a:gd name="T46" fmla="*/ 0 h 117"/>
                <a:gd name="T47" fmla="*/ 114 w 114"/>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4" h="117">
                  <a:moveTo>
                    <a:pt x="57" y="39"/>
                  </a:moveTo>
                  <a:lnTo>
                    <a:pt x="57" y="39"/>
                  </a:lnTo>
                  <a:lnTo>
                    <a:pt x="25" y="53"/>
                  </a:lnTo>
                  <a:lnTo>
                    <a:pt x="0" y="68"/>
                  </a:lnTo>
                  <a:lnTo>
                    <a:pt x="53" y="117"/>
                  </a:lnTo>
                  <a:lnTo>
                    <a:pt x="64" y="96"/>
                  </a:lnTo>
                  <a:lnTo>
                    <a:pt x="78" y="57"/>
                  </a:lnTo>
                  <a:lnTo>
                    <a:pt x="96" y="25"/>
                  </a:lnTo>
                  <a:lnTo>
                    <a:pt x="114" y="0"/>
                  </a:lnTo>
                  <a:lnTo>
                    <a:pt x="89" y="18"/>
                  </a:lnTo>
                  <a:lnTo>
                    <a:pt x="57" y="39"/>
                  </a:lnTo>
                  <a:close/>
                </a:path>
              </a:pathLst>
            </a:custGeom>
            <a:solidFill>
              <a:srgbClr val="FC9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18" name="Freeform 8">
              <a:extLst>
                <a:ext uri="{FF2B5EF4-FFF2-40B4-BE49-F238E27FC236}">
                  <a16:creationId xmlns:a16="http://schemas.microsoft.com/office/drawing/2014/main" id="{7A9CCF5B-F072-482D-AA19-D07834774F40}"/>
                </a:ext>
              </a:extLst>
            </p:cNvPr>
            <p:cNvSpPr>
              <a:spLocks/>
            </p:cNvSpPr>
            <p:nvPr/>
          </p:nvSpPr>
          <p:spPr bwMode="auto">
            <a:xfrm>
              <a:off x="3185" y="2592"/>
              <a:ext cx="114" cy="121"/>
            </a:xfrm>
            <a:custGeom>
              <a:avLst/>
              <a:gdLst>
                <a:gd name="T0" fmla="*/ 82 w 114"/>
                <a:gd name="T1" fmla="*/ 60 h 121"/>
                <a:gd name="T2" fmla="*/ 82 w 114"/>
                <a:gd name="T3" fmla="*/ 60 h 121"/>
                <a:gd name="T4" fmla="*/ 68 w 114"/>
                <a:gd name="T5" fmla="*/ 29 h 121"/>
                <a:gd name="T6" fmla="*/ 57 w 114"/>
                <a:gd name="T7" fmla="*/ 0 h 121"/>
                <a:gd name="T8" fmla="*/ 0 w 114"/>
                <a:gd name="T9" fmla="*/ 53 h 121"/>
                <a:gd name="T10" fmla="*/ 0 w 114"/>
                <a:gd name="T11" fmla="*/ 53 h 121"/>
                <a:gd name="T12" fmla="*/ 25 w 114"/>
                <a:gd name="T13" fmla="*/ 64 h 121"/>
                <a:gd name="T14" fmla="*/ 61 w 114"/>
                <a:gd name="T15" fmla="*/ 82 h 121"/>
                <a:gd name="T16" fmla="*/ 61 w 114"/>
                <a:gd name="T17" fmla="*/ 82 h 121"/>
                <a:gd name="T18" fmla="*/ 93 w 114"/>
                <a:gd name="T19" fmla="*/ 103 h 121"/>
                <a:gd name="T20" fmla="*/ 114 w 114"/>
                <a:gd name="T21" fmla="*/ 121 h 121"/>
                <a:gd name="T22" fmla="*/ 114 w 114"/>
                <a:gd name="T23" fmla="*/ 121 h 121"/>
                <a:gd name="T24" fmla="*/ 100 w 114"/>
                <a:gd name="T25" fmla="*/ 96 h 121"/>
                <a:gd name="T26" fmla="*/ 82 w 114"/>
                <a:gd name="T27" fmla="*/ 60 h 121"/>
                <a:gd name="T28" fmla="*/ 82 w 114"/>
                <a:gd name="T29" fmla="*/ 60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4"/>
                <a:gd name="T46" fmla="*/ 0 h 121"/>
                <a:gd name="T47" fmla="*/ 114 w 114"/>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4" h="121">
                  <a:moveTo>
                    <a:pt x="82" y="60"/>
                  </a:moveTo>
                  <a:lnTo>
                    <a:pt x="82" y="60"/>
                  </a:lnTo>
                  <a:lnTo>
                    <a:pt x="68" y="29"/>
                  </a:lnTo>
                  <a:lnTo>
                    <a:pt x="57" y="0"/>
                  </a:lnTo>
                  <a:lnTo>
                    <a:pt x="0" y="53"/>
                  </a:lnTo>
                  <a:lnTo>
                    <a:pt x="25" y="64"/>
                  </a:lnTo>
                  <a:lnTo>
                    <a:pt x="61" y="82"/>
                  </a:lnTo>
                  <a:lnTo>
                    <a:pt x="93" y="103"/>
                  </a:lnTo>
                  <a:lnTo>
                    <a:pt x="114" y="121"/>
                  </a:lnTo>
                  <a:lnTo>
                    <a:pt x="100" y="96"/>
                  </a:lnTo>
                  <a:lnTo>
                    <a:pt x="82" y="60"/>
                  </a:lnTo>
                  <a:close/>
                </a:path>
              </a:pathLst>
            </a:custGeom>
            <a:solidFill>
              <a:srgbClr val="FC9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19" name="Rectangle 9">
              <a:extLst>
                <a:ext uri="{FF2B5EF4-FFF2-40B4-BE49-F238E27FC236}">
                  <a16:creationId xmlns:a16="http://schemas.microsoft.com/office/drawing/2014/main" id="{E0BB4F84-1E1B-4272-9CB5-CFAFFB780DFE}"/>
                </a:ext>
              </a:extLst>
            </p:cNvPr>
            <p:cNvSpPr>
              <a:spLocks noChangeArrowheads="1"/>
            </p:cNvSpPr>
            <p:nvPr/>
          </p:nvSpPr>
          <p:spPr bwMode="auto">
            <a:xfrm>
              <a:off x="2292" y="2255"/>
              <a:ext cx="4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Selection</a:t>
              </a:r>
              <a:endParaRPr lang="en-US" altLang="en-US" sz="1800" b="1">
                <a:latin typeface="Arial" panose="020B0604020202020204" pitchFamily="34" charset="0"/>
              </a:endParaRPr>
            </a:p>
          </p:txBody>
        </p:sp>
        <p:sp>
          <p:nvSpPr>
            <p:cNvPr id="20520" name="Rectangle 10">
              <a:extLst>
                <a:ext uri="{FF2B5EF4-FFF2-40B4-BE49-F238E27FC236}">
                  <a16:creationId xmlns:a16="http://schemas.microsoft.com/office/drawing/2014/main" id="{77B7AD29-387E-41C6-B9B9-37BA435D5571}"/>
                </a:ext>
              </a:extLst>
            </p:cNvPr>
            <p:cNvSpPr>
              <a:spLocks noChangeArrowheads="1"/>
            </p:cNvSpPr>
            <p:nvPr/>
          </p:nvSpPr>
          <p:spPr bwMode="auto">
            <a:xfrm>
              <a:off x="2348" y="2390"/>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criteria</a:t>
              </a:r>
              <a:endParaRPr lang="en-US" altLang="en-US" sz="1800" b="1">
                <a:latin typeface="Arial" panose="020B0604020202020204" pitchFamily="34" charset="0"/>
              </a:endParaRPr>
            </a:p>
          </p:txBody>
        </p:sp>
        <p:sp>
          <p:nvSpPr>
            <p:cNvPr id="20521" name="Rectangle 11">
              <a:extLst>
                <a:ext uri="{FF2B5EF4-FFF2-40B4-BE49-F238E27FC236}">
                  <a16:creationId xmlns:a16="http://schemas.microsoft.com/office/drawing/2014/main" id="{82887CCE-C38B-4390-80D6-0BB5B8002CEA}"/>
                </a:ext>
              </a:extLst>
            </p:cNvPr>
            <p:cNvSpPr>
              <a:spLocks noChangeArrowheads="1"/>
            </p:cNvSpPr>
            <p:nvPr/>
          </p:nvSpPr>
          <p:spPr bwMode="auto">
            <a:xfrm>
              <a:off x="3427" y="2624"/>
              <a:ext cx="6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Socialization</a:t>
              </a:r>
              <a:endParaRPr lang="en-US" altLang="en-US" sz="1800" b="1">
                <a:latin typeface="Arial" panose="020B0604020202020204" pitchFamily="34" charset="0"/>
              </a:endParaRPr>
            </a:p>
          </p:txBody>
        </p:sp>
        <p:sp>
          <p:nvSpPr>
            <p:cNvPr id="20522" name="Line 12">
              <a:extLst>
                <a:ext uri="{FF2B5EF4-FFF2-40B4-BE49-F238E27FC236}">
                  <a16:creationId xmlns:a16="http://schemas.microsoft.com/office/drawing/2014/main" id="{9031DDCF-A5C2-4A18-80A6-E5931508B872}"/>
                </a:ext>
              </a:extLst>
            </p:cNvPr>
            <p:cNvSpPr>
              <a:spLocks noChangeShapeType="1"/>
            </p:cNvSpPr>
            <p:nvPr/>
          </p:nvSpPr>
          <p:spPr bwMode="auto">
            <a:xfrm flipH="1">
              <a:off x="1788" y="2379"/>
              <a:ext cx="181" cy="1"/>
            </a:xfrm>
            <a:prstGeom prst="line">
              <a:avLst/>
            </a:prstGeom>
            <a:noFill/>
            <a:ln w="22225">
              <a:solidFill>
                <a:srgbClr val="FC9A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23" name="Freeform 13">
              <a:extLst>
                <a:ext uri="{FF2B5EF4-FFF2-40B4-BE49-F238E27FC236}">
                  <a16:creationId xmlns:a16="http://schemas.microsoft.com/office/drawing/2014/main" id="{62437316-104D-4F06-BF0D-1CC138112870}"/>
                </a:ext>
              </a:extLst>
            </p:cNvPr>
            <p:cNvSpPr>
              <a:spLocks/>
            </p:cNvSpPr>
            <p:nvPr/>
          </p:nvSpPr>
          <p:spPr bwMode="auto">
            <a:xfrm>
              <a:off x="1941" y="2340"/>
              <a:ext cx="127" cy="78"/>
            </a:xfrm>
            <a:custGeom>
              <a:avLst/>
              <a:gdLst>
                <a:gd name="T0" fmla="*/ 60 w 127"/>
                <a:gd name="T1" fmla="*/ 25 h 78"/>
                <a:gd name="T2" fmla="*/ 60 w 127"/>
                <a:gd name="T3" fmla="*/ 25 h 78"/>
                <a:gd name="T4" fmla="*/ 28 w 127"/>
                <a:gd name="T5" fmla="*/ 14 h 78"/>
                <a:gd name="T6" fmla="*/ 0 w 127"/>
                <a:gd name="T7" fmla="*/ 0 h 78"/>
                <a:gd name="T8" fmla="*/ 0 w 127"/>
                <a:gd name="T9" fmla="*/ 78 h 78"/>
                <a:gd name="T10" fmla="*/ 0 w 127"/>
                <a:gd name="T11" fmla="*/ 78 h 78"/>
                <a:gd name="T12" fmla="*/ 24 w 127"/>
                <a:gd name="T13" fmla="*/ 68 h 78"/>
                <a:gd name="T14" fmla="*/ 60 w 127"/>
                <a:gd name="T15" fmla="*/ 53 h 78"/>
                <a:gd name="T16" fmla="*/ 60 w 127"/>
                <a:gd name="T17" fmla="*/ 53 h 78"/>
                <a:gd name="T18" fmla="*/ 99 w 127"/>
                <a:gd name="T19" fmla="*/ 43 h 78"/>
                <a:gd name="T20" fmla="*/ 127 w 127"/>
                <a:gd name="T21" fmla="*/ 39 h 78"/>
                <a:gd name="T22" fmla="*/ 127 w 127"/>
                <a:gd name="T23" fmla="*/ 39 h 78"/>
                <a:gd name="T24" fmla="*/ 99 w 127"/>
                <a:gd name="T25" fmla="*/ 32 h 78"/>
                <a:gd name="T26" fmla="*/ 60 w 127"/>
                <a:gd name="T27" fmla="*/ 25 h 78"/>
                <a:gd name="T28" fmla="*/ 60 w 127"/>
                <a:gd name="T29" fmla="*/ 25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7"/>
                <a:gd name="T46" fmla="*/ 0 h 78"/>
                <a:gd name="T47" fmla="*/ 127 w 127"/>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7" h="78">
                  <a:moveTo>
                    <a:pt x="60" y="25"/>
                  </a:moveTo>
                  <a:lnTo>
                    <a:pt x="60" y="25"/>
                  </a:lnTo>
                  <a:lnTo>
                    <a:pt x="28" y="14"/>
                  </a:lnTo>
                  <a:lnTo>
                    <a:pt x="0" y="0"/>
                  </a:lnTo>
                  <a:lnTo>
                    <a:pt x="0" y="78"/>
                  </a:lnTo>
                  <a:lnTo>
                    <a:pt x="24" y="68"/>
                  </a:lnTo>
                  <a:lnTo>
                    <a:pt x="60" y="53"/>
                  </a:lnTo>
                  <a:lnTo>
                    <a:pt x="99" y="43"/>
                  </a:lnTo>
                  <a:lnTo>
                    <a:pt x="127" y="39"/>
                  </a:lnTo>
                  <a:lnTo>
                    <a:pt x="99" y="32"/>
                  </a:lnTo>
                  <a:lnTo>
                    <a:pt x="60" y="25"/>
                  </a:lnTo>
                  <a:close/>
                </a:path>
              </a:pathLst>
            </a:custGeom>
            <a:solidFill>
              <a:srgbClr val="FC9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24" name="Line 14">
              <a:extLst>
                <a:ext uri="{FF2B5EF4-FFF2-40B4-BE49-F238E27FC236}">
                  <a16:creationId xmlns:a16="http://schemas.microsoft.com/office/drawing/2014/main" id="{50BB37A3-DF49-4FDB-BD80-3653EAF1DE08}"/>
                </a:ext>
              </a:extLst>
            </p:cNvPr>
            <p:cNvSpPr>
              <a:spLocks noChangeShapeType="1"/>
            </p:cNvSpPr>
            <p:nvPr/>
          </p:nvSpPr>
          <p:spPr bwMode="auto">
            <a:xfrm flipV="1">
              <a:off x="3756" y="2220"/>
              <a:ext cx="1" cy="209"/>
            </a:xfrm>
            <a:prstGeom prst="line">
              <a:avLst/>
            </a:prstGeom>
            <a:noFill/>
            <a:ln w="22225">
              <a:solidFill>
                <a:srgbClr val="FC9A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25" name="Freeform 15">
              <a:extLst>
                <a:ext uri="{FF2B5EF4-FFF2-40B4-BE49-F238E27FC236}">
                  <a16:creationId xmlns:a16="http://schemas.microsoft.com/office/drawing/2014/main" id="{017BB5D9-A3AB-4757-A6F8-702FFD843AEE}"/>
                </a:ext>
              </a:extLst>
            </p:cNvPr>
            <p:cNvSpPr>
              <a:spLocks/>
            </p:cNvSpPr>
            <p:nvPr/>
          </p:nvSpPr>
          <p:spPr bwMode="auto">
            <a:xfrm>
              <a:off x="3717" y="2401"/>
              <a:ext cx="75" cy="127"/>
            </a:xfrm>
            <a:custGeom>
              <a:avLst/>
              <a:gdLst>
                <a:gd name="T0" fmla="*/ 54 w 75"/>
                <a:gd name="T1" fmla="*/ 60 h 127"/>
                <a:gd name="T2" fmla="*/ 54 w 75"/>
                <a:gd name="T3" fmla="*/ 60 h 127"/>
                <a:gd name="T4" fmla="*/ 64 w 75"/>
                <a:gd name="T5" fmla="*/ 28 h 127"/>
                <a:gd name="T6" fmla="*/ 75 w 75"/>
                <a:gd name="T7" fmla="*/ 0 h 127"/>
                <a:gd name="T8" fmla="*/ 0 w 75"/>
                <a:gd name="T9" fmla="*/ 0 h 127"/>
                <a:gd name="T10" fmla="*/ 0 w 75"/>
                <a:gd name="T11" fmla="*/ 0 h 127"/>
                <a:gd name="T12" fmla="*/ 11 w 75"/>
                <a:gd name="T13" fmla="*/ 24 h 127"/>
                <a:gd name="T14" fmla="*/ 25 w 75"/>
                <a:gd name="T15" fmla="*/ 60 h 127"/>
                <a:gd name="T16" fmla="*/ 25 w 75"/>
                <a:gd name="T17" fmla="*/ 60 h 127"/>
                <a:gd name="T18" fmla="*/ 32 w 75"/>
                <a:gd name="T19" fmla="*/ 99 h 127"/>
                <a:gd name="T20" fmla="*/ 39 w 75"/>
                <a:gd name="T21" fmla="*/ 127 h 127"/>
                <a:gd name="T22" fmla="*/ 39 w 75"/>
                <a:gd name="T23" fmla="*/ 127 h 127"/>
                <a:gd name="T24" fmla="*/ 43 w 75"/>
                <a:gd name="T25" fmla="*/ 99 h 127"/>
                <a:gd name="T26" fmla="*/ 54 w 75"/>
                <a:gd name="T27" fmla="*/ 60 h 127"/>
                <a:gd name="T28" fmla="*/ 54 w 75"/>
                <a:gd name="T29" fmla="*/ 60 h 1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27"/>
                <a:gd name="T47" fmla="*/ 75 w 75"/>
                <a:gd name="T48" fmla="*/ 127 h 1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27">
                  <a:moveTo>
                    <a:pt x="54" y="60"/>
                  </a:moveTo>
                  <a:lnTo>
                    <a:pt x="54" y="60"/>
                  </a:lnTo>
                  <a:lnTo>
                    <a:pt x="64" y="28"/>
                  </a:lnTo>
                  <a:lnTo>
                    <a:pt x="75" y="0"/>
                  </a:lnTo>
                  <a:lnTo>
                    <a:pt x="0" y="0"/>
                  </a:lnTo>
                  <a:lnTo>
                    <a:pt x="11" y="24"/>
                  </a:lnTo>
                  <a:lnTo>
                    <a:pt x="25" y="60"/>
                  </a:lnTo>
                  <a:lnTo>
                    <a:pt x="32" y="99"/>
                  </a:lnTo>
                  <a:lnTo>
                    <a:pt x="39" y="127"/>
                  </a:lnTo>
                  <a:lnTo>
                    <a:pt x="43" y="99"/>
                  </a:lnTo>
                  <a:lnTo>
                    <a:pt x="54" y="60"/>
                  </a:lnTo>
                  <a:close/>
                </a:path>
              </a:pathLst>
            </a:custGeom>
            <a:solidFill>
              <a:srgbClr val="FC9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26" name="Rectangle 16">
              <a:extLst>
                <a:ext uri="{FF2B5EF4-FFF2-40B4-BE49-F238E27FC236}">
                  <a16:creationId xmlns:a16="http://schemas.microsoft.com/office/drawing/2014/main" id="{54A7C533-09D9-4E12-B2BF-661864EA39D0}"/>
                </a:ext>
              </a:extLst>
            </p:cNvPr>
            <p:cNvSpPr>
              <a:spLocks noChangeArrowheads="1"/>
            </p:cNvSpPr>
            <p:nvPr/>
          </p:nvSpPr>
          <p:spPr bwMode="auto">
            <a:xfrm>
              <a:off x="4686" y="2248"/>
              <a:ext cx="7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Organization's</a:t>
              </a:r>
              <a:endParaRPr lang="en-US" altLang="en-US" sz="1800" b="1">
                <a:latin typeface="Arial" panose="020B0604020202020204" pitchFamily="34" charset="0"/>
              </a:endParaRPr>
            </a:p>
          </p:txBody>
        </p:sp>
        <p:sp>
          <p:nvSpPr>
            <p:cNvPr id="20527" name="Rectangle 17">
              <a:extLst>
                <a:ext uri="{FF2B5EF4-FFF2-40B4-BE49-F238E27FC236}">
                  <a16:creationId xmlns:a16="http://schemas.microsoft.com/office/drawing/2014/main" id="{E02BB4B3-0F66-4EE3-B3E0-E2856193FA95}"/>
                </a:ext>
              </a:extLst>
            </p:cNvPr>
            <p:cNvSpPr>
              <a:spLocks noChangeArrowheads="1"/>
            </p:cNvSpPr>
            <p:nvPr/>
          </p:nvSpPr>
          <p:spPr bwMode="auto">
            <a:xfrm>
              <a:off x="4884" y="2383"/>
              <a:ext cx="3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culture</a:t>
              </a:r>
              <a:endParaRPr lang="en-US" altLang="en-US" sz="1800" b="1">
                <a:latin typeface="Arial" panose="020B0604020202020204" pitchFamily="34" charset="0"/>
              </a:endParaRPr>
            </a:p>
          </p:txBody>
        </p:sp>
        <p:sp>
          <p:nvSpPr>
            <p:cNvPr id="20528" name="Line 18">
              <a:extLst>
                <a:ext uri="{FF2B5EF4-FFF2-40B4-BE49-F238E27FC236}">
                  <a16:creationId xmlns:a16="http://schemas.microsoft.com/office/drawing/2014/main" id="{671F0A0A-09BE-4FF9-8A52-9421509BD48E}"/>
                </a:ext>
              </a:extLst>
            </p:cNvPr>
            <p:cNvSpPr>
              <a:spLocks noChangeShapeType="1"/>
            </p:cNvSpPr>
            <p:nvPr/>
          </p:nvSpPr>
          <p:spPr bwMode="auto">
            <a:xfrm flipH="1" flipV="1">
              <a:off x="4189" y="2056"/>
              <a:ext cx="333" cy="220"/>
            </a:xfrm>
            <a:prstGeom prst="line">
              <a:avLst/>
            </a:prstGeom>
            <a:noFill/>
            <a:ln w="22225">
              <a:solidFill>
                <a:srgbClr val="FC9A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29" name="Freeform 19">
              <a:extLst>
                <a:ext uri="{FF2B5EF4-FFF2-40B4-BE49-F238E27FC236}">
                  <a16:creationId xmlns:a16="http://schemas.microsoft.com/office/drawing/2014/main" id="{81CAA07D-DC2C-45F9-A9D0-82F6620201DB}"/>
                </a:ext>
              </a:extLst>
            </p:cNvPr>
            <p:cNvSpPr>
              <a:spLocks/>
            </p:cNvSpPr>
            <p:nvPr/>
          </p:nvSpPr>
          <p:spPr bwMode="auto">
            <a:xfrm>
              <a:off x="4480" y="2230"/>
              <a:ext cx="128" cy="100"/>
            </a:xfrm>
            <a:custGeom>
              <a:avLst/>
              <a:gdLst>
                <a:gd name="T0" fmla="*/ 81 w 128"/>
                <a:gd name="T1" fmla="*/ 53 h 100"/>
                <a:gd name="T2" fmla="*/ 81 w 128"/>
                <a:gd name="T3" fmla="*/ 53 h 100"/>
                <a:gd name="T4" fmla="*/ 60 w 128"/>
                <a:gd name="T5" fmla="*/ 25 h 100"/>
                <a:gd name="T6" fmla="*/ 42 w 128"/>
                <a:gd name="T7" fmla="*/ 0 h 100"/>
                <a:gd name="T8" fmla="*/ 0 w 128"/>
                <a:gd name="T9" fmla="*/ 64 h 100"/>
                <a:gd name="T10" fmla="*/ 0 w 128"/>
                <a:gd name="T11" fmla="*/ 64 h 100"/>
                <a:gd name="T12" fmla="*/ 25 w 128"/>
                <a:gd name="T13" fmla="*/ 68 h 100"/>
                <a:gd name="T14" fmla="*/ 64 w 128"/>
                <a:gd name="T15" fmla="*/ 78 h 100"/>
                <a:gd name="T16" fmla="*/ 64 w 128"/>
                <a:gd name="T17" fmla="*/ 78 h 100"/>
                <a:gd name="T18" fmla="*/ 99 w 128"/>
                <a:gd name="T19" fmla="*/ 89 h 100"/>
                <a:gd name="T20" fmla="*/ 128 w 128"/>
                <a:gd name="T21" fmla="*/ 100 h 100"/>
                <a:gd name="T22" fmla="*/ 128 w 128"/>
                <a:gd name="T23" fmla="*/ 100 h 100"/>
                <a:gd name="T24" fmla="*/ 106 w 128"/>
                <a:gd name="T25" fmla="*/ 82 h 100"/>
                <a:gd name="T26" fmla="*/ 81 w 128"/>
                <a:gd name="T27" fmla="*/ 53 h 100"/>
                <a:gd name="T28" fmla="*/ 81 w 128"/>
                <a:gd name="T29" fmla="*/ 53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
                <a:gd name="T46" fmla="*/ 0 h 100"/>
                <a:gd name="T47" fmla="*/ 128 w 128"/>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 h="100">
                  <a:moveTo>
                    <a:pt x="81" y="53"/>
                  </a:moveTo>
                  <a:lnTo>
                    <a:pt x="81" y="53"/>
                  </a:lnTo>
                  <a:lnTo>
                    <a:pt x="60" y="25"/>
                  </a:lnTo>
                  <a:lnTo>
                    <a:pt x="42" y="0"/>
                  </a:lnTo>
                  <a:lnTo>
                    <a:pt x="0" y="64"/>
                  </a:lnTo>
                  <a:lnTo>
                    <a:pt x="25" y="68"/>
                  </a:lnTo>
                  <a:lnTo>
                    <a:pt x="64" y="78"/>
                  </a:lnTo>
                  <a:lnTo>
                    <a:pt x="99" y="89"/>
                  </a:lnTo>
                  <a:lnTo>
                    <a:pt x="128" y="100"/>
                  </a:lnTo>
                  <a:lnTo>
                    <a:pt x="106" y="82"/>
                  </a:lnTo>
                  <a:lnTo>
                    <a:pt x="81" y="53"/>
                  </a:lnTo>
                  <a:close/>
                </a:path>
              </a:pathLst>
            </a:custGeom>
            <a:solidFill>
              <a:srgbClr val="FC9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30" name="Line 20">
              <a:extLst>
                <a:ext uri="{FF2B5EF4-FFF2-40B4-BE49-F238E27FC236}">
                  <a16:creationId xmlns:a16="http://schemas.microsoft.com/office/drawing/2014/main" id="{1F5BFA7A-EAD5-4D0E-8ED7-45629379E856}"/>
                </a:ext>
              </a:extLst>
            </p:cNvPr>
            <p:cNvSpPr>
              <a:spLocks noChangeShapeType="1"/>
            </p:cNvSpPr>
            <p:nvPr/>
          </p:nvSpPr>
          <p:spPr bwMode="auto">
            <a:xfrm flipH="1">
              <a:off x="4189" y="2486"/>
              <a:ext cx="333" cy="220"/>
            </a:xfrm>
            <a:prstGeom prst="line">
              <a:avLst/>
            </a:prstGeom>
            <a:noFill/>
            <a:ln w="22225">
              <a:solidFill>
                <a:srgbClr val="FC9A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31" name="Freeform 21">
              <a:extLst>
                <a:ext uri="{FF2B5EF4-FFF2-40B4-BE49-F238E27FC236}">
                  <a16:creationId xmlns:a16="http://schemas.microsoft.com/office/drawing/2014/main" id="{19C4F0A3-4F11-4260-A577-364096313503}"/>
                </a:ext>
              </a:extLst>
            </p:cNvPr>
            <p:cNvSpPr>
              <a:spLocks/>
            </p:cNvSpPr>
            <p:nvPr/>
          </p:nvSpPr>
          <p:spPr bwMode="auto">
            <a:xfrm>
              <a:off x="4480" y="2432"/>
              <a:ext cx="128" cy="100"/>
            </a:xfrm>
            <a:custGeom>
              <a:avLst/>
              <a:gdLst>
                <a:gd name="T0" fmla="*/ 64 w 128"/>
                <a:gd name="T1" fmla="*/ 22 h 100"/>
                <a:gd name="T2" fmla="*/ 64 w 128"/>
                <a:gd name="T3" fmla="*/ 22 h 100"/>
                <a:gd name="T4" fmla="*/ 32 w 128"/>
                <a:gd name="T5" fmla="*/ 32 h 100"/>
                <a:gd name="T6" fmla="*/ 0 w 128"/>
                <a:gd name="T7" fmla="*/ 40 h 100"/>
                <a:gd name="T8" fmla="*/ 42 w 128"/>
                <a:gd name="T9" fmla="*/ 100 h 100"/>
                <a:gd name="T10" fmla="*/ 42 w 128"/>
                <a:gd name="T11" fmla="*/ 100 h 100"/>
                <a:gd name="T12" fmla="*/ 57 w 128"/>
                <a:gd name="T13" fmla="*/ 79 h 100"/>
                <a:gd name="T14" fmla="*/ 81 w 128"/>
                <a:gd name="T15" fmla="*/ 50 h 100"/>
                <a:gd name="T16" fmla="*/ 81 w 128"/>
                <a:gd name="T17" fmla="*/ 50 h 100"/>
                <a:gd name="T18" fmla="*/ 106 w 128"/>
                <a:gd name="T19" fmla="*/ 22 h 100"/>
                <a:gd name="T20" fmla="*/ 128 w 128"/>
                <a:gd name="T21" fmla="*/ 0 h 100"/>
                <a:gd name="T22" fmla="*/ 128 w 128"/>
                <a:gd name="T23" fmla="*/ 0 h 100"/>
                <a:gd name="T24" fmla="*/ 99 w 128"/>
                <a:gd name="T25" fmla="*/ 11 h 100"/>
                <a:gd name="T26" fmla="*/ 64 w 128"/>
                <a:gd name="T27" fmla="*/ 22 h 100"/>
                <a:gd name="T28" fmla="*/ 64 w 128"/>
                <a:gd name="T29" fmla="*/ 22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
                <a:gd name="T46" fmla="*/ 0 h 100"/>
                <a:gd name="T47" fmla="*/ 128 w 128"/>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 h="100">
                  <a:moveTo>
                    <a:pt x="64" y="22"/>
                  </a:moveTo>
                  <a:lnTo>
                    <a:pt x="64" y="22"/>
                  </a:lnTo>
                  <a:lnTo>
                    <a:pt x="32" y="32"/>
                  </a:lnTo>
                  <a:lnTo>
                    <a:pt x="0" y="40"/>
                  </a:lnTo>
                  <a:lnTo>
                    <a:pt x="42" y="100"/>
                  </a:lnTo>
                  <a:lnTo>
                    <a:pt x="57" y="79"/>
                  </a:lnTo>
                  <a:lnTo>
                    <a:pt x="81" y="50"/>
                  </a:lnTo>
                  <a:lnTo>
                    <a:pt x="106" y="22"/>
                  </a:lnTo>
                  <a:lnTo>
                    <a:pt x="128" y="0"/>
                  </a:lnTo>
                  <a:lnTo>
                    <a:pt x="99" y="11"/>
                  </a:lnTo>
                  <a:lnTo>
                    <a:pt x="64" y="22"/>
                  </a:lnTo>
                  <a:close/>
                </a:path>
              </a:pathLst>
            </a:custGeom>
            <a:solidFill>
              <a:srgbClr val="FC9A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32" name="Rectangle 22">
              <a:extLst>
                <a:ext uri="{FF2B5EF4-FFF2-40B4-BE49-F238E27FC236}">
                  <a16:creationId xmlns:a16="http://schemas.microsoft.com/office/drawing/2014/main" id="{034C6F78-DA99-4B8E-985C-16E7163F5E6E}"/>
                </a:ext>
              </a:extLst>
            </p:cNvPr>
            <p:cNvSpPr>
              <a:spLocks noChangeArrowheads="1"/>
            </p:cNvSpPr>
            <p:nvPr/>
          </p:nvSpPr>
          <p:spPr bwMode="auto">
            <a:xfrm>
              <a:off x="919" y="2021"/>
              <a:ext cx="897" cy="674"/>
            </a:xfrm>
            <a:prstGeom prst="rect">
              <a:avLst/>
            </a:prstGeom>
            <a:solidFill>
              <a:srgbClr val="DAD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20533" name="Rectangle 23">
              <a:extLst>
                <a:ext uri="{FF2B5EF4-FFF2-40B4-BE49-F238E27FC236}">
                  <a16:creationId xmlns:a16="http://schemas.microsoft.com/office/drawing/2014/main" id="{D6066FC3-342A-4582-9015-40660DFEEC6E}"/>
                </a:ext>
              </a:extLst>
            </p:cNvPr>
            <p:cNvSpPr>
              <a:spLocks noChangeArrowheads="1"/>
            </p:cNvSpPr>
            <p:nvPr/>
          </p:nvSpPr>
          <p:spPr bwMode="auto">
            <a:xfrm>
              <a:off x="1082" y="2095"/>
              <a:ext cx="60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Philosophy</a:t>
              </a:r>
              <a:endParaRPr lang="en-US" altLang="en-US" sz="1800" b="1">
                <a:latin typeface="Arial" panose="020B0604020202020204" pitchFamily="34" charset="0"/>
              </a:endParaRPr>
            </a:p>
          </p:txBody>
        </p:sp>
        <p:sp>
          <p:nvSpPr>
            <p:cNvPr id="20534" name="Rectangle 24">
              <a:extLst>
                <a:ext uri="{FF2B5EF4-FFF2-40B4-BE49-F238E27FC236}">
                  <a16:creationId xmlns:a16="http://schemas.microsoft.com/office/drawing/2014/main" id="{E807905F-15FC-4A6C-8A9D-096D51CD8F26}"/>
                </a:ext>
              </a:extLst>
            </p:cNvPr>
            <p:cNvSpPr>
              <a:spLocks noChangeArrowheads="1"/>
            </p:cNvSpPr>
            <p:nvPr/>
          </p:nvSpPr>
          <p:spPr bwMode="auto">
            <a:xfrm>
              <a:off x="1309" y="2230"/>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of</a:t>
              </a:r>
              <a:endParaRPr lang="en-US" altLang="en-US" sz="1800" b="1">
                <a:latin typeface="Arial" panose="020B0604020202020204" pitchFamily="34" charset="0"/>
              </a:endParaRPr>
            </a:p>
          </p:txBody>
        </p:sp>
        <p:sp>
          <p:nvSpPr>
            <p:cNvPr id="20535" name="Rectangle 25">
              <a:extLst>
                <a:ext uri="{FF2B5EF4-FFF2-40B4-BE49-F238E27FC236}">
                  <a16:creationId xmlns:a16="http://schemas.microsoft.com/office/drawing/2014/main" id="{5DA00EEE-D6A3-4799-BECB-1107C4545FE7}"/>
                </a:ext>
              </a:extLst>
            </p:cNvPr>
            <p:cNvSpPr>
              <a:spLocks noChangeArrowheads="1"/>
            </p:cNvSpPr>
            <p:nvPr/>
          </p:nvSpPr>
          <p:spPr bwMode="auto">
            <a:xfrm>
              <a:off x="994" y="2365"/>
              <a:ext cx="7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organization's</a:t>
              </a:r>
              <a:endParaRPr lang="en-US" altLang="en-US" sz="1800" b="1">
                <a:latin typeface="Arial" panose="020B0604020202020204" pitchFamily="34" charset="0"/>
              </a:endParaRPr>
            </a:p>
          </p:txBody>
        </p:sp>
        <p:sp>
          <p:nvSpPr>
            <p:cNvPr id="20536" name="Rectangle 26">
              <a:extLst>
                <a:ext uri="{FF2B5EF4-FFF2-40B4-BE49-F238E27FC236}">
                  <a16:creationId xmlns:a16="http://schemas.microsoft.com/office/drawing/2014/main" id="{0A68CBAF-ECC0-49CB-BFF9-C036E7B16304}"/>
                </a:ext>
              </a:extLst>
            </p:cNvPr>
            <p:cNvSpPr>
              <a:spLocks noChangeArrowheads="1"/>
            </p:cNvSpPr>
            <p:nvPr/>
          </p:nvSpPr>
          <p:spPr bwMode="auto">
            <a:xfrm>
              <a:off x="1132" y="2500"/>
              <a:ext cx="4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founders</a:t>
              </a:r>
              <a:endParaRPr lang="en-US" altLang="en-US" sz="1800" b="1">
                <a:latin typeface="Arial" panose="020B0604020202020204" pitchFamily="34" charset="0"/>
              </a:endParaRPr>
            </a:p>
          </p:txBody>
        </p:sp>
        <p:sp>
          <p:nvSpPr>
            <p:cNvPr id="20537" name="Rectangle 27">
              <a:extLst>
                <a:ext uri="{FF2B5EF4-FFF2-40B4-BE49-F238E27FC236}">
                  <a16:creationId xmlns:a16="http://schemas.microsoft.com/office/drawing/2014/main" id="{3D672F18-941E-484F-9CAC-2C6F54AC519C}"/>
                </a:ext>
              </a:extLst>
            </p:cNvPr>
            <p:cNvSpPr>
              <a:spLocks noChangeArrowheads="1"/>
            </p:cNvSpPr>
            <p:nvPr/>
          </p:nvSpPr>
          <p:spPr bwMode="auto">
            <a:xfrm>
              <a:off x="3309" y="1886"/>
              <a:ext cx="894" cy="358"/>
            </a:xfrm>
            <a:prstGeom prst="rect">
              <a:avLst/>
            </a:prstGeom>
            <a:solidFill>
              <a:srgbClr val="DADA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p>
          </p:txBody>
        </p:sp>
        <p:sp>
          <p:nvSpPr>
            <p:cNvPr id="20538" name="Rectangle 28">
              <a:extLst>
                <a:ext uri="{FF2B5EF4-FFF2-40B4-BE49-F238E27FC236}">
                  <a16:creationId xmlns:a16="http://schemas.microsoft.com/office/drawing/2014/main" id="{0C97F6C4-CFE2-4470-A19F-5FAB64059D72}"/>
                </a:ext>
              </a:extLst>
            </p:cNvPr>
            <p:cNvSpPr>
              <a:spLocks noChangeArrowheads="1"/>
            </p:cNvSpPr>
            <p:nvPr/>
          </p:nvSpPr>
          <p:spPr bwMode="auto">
            <a:xfrm>
              <a:off x="3661" y="1939"/>
              <a:ext cx="2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Top</a:t>
              </a:r>
              <a:endParaRPr lang="en-US" altLang="en-US" sz="1800" b="1">
                <a:latin typeface="Arial" panose="020B0604020202020204" pitchFamily="34" charset="0"/>
              </a:endParaRPr>
            </a:p>
          </p:txBody>
        </p:sp>
        <p:sp>
          <p:nvSpPr>
            <p:cNvPr id="20539" name="Rectangle 29">
              <a:extLst>
                <a:ext uri="{FF2B5EF4-FFF2-40B4-BE49-F238E27FC236}">
                  <a16:creationId xmlns:a16="http://schemas.microsoft.com/office/drawing/2014/main" id="{1C3E599C-2C54-4671-A709-793E49AF5474}"/>
                </a:ext>
              </a:extLst>
            </p:cNvPr>
            <p:cNvSpPr>
              <a:spLocks noChangeArrowheads="1"/>
            </p:cNvSpPr>
            <p:nvPr/>
          </p:nvSpPr>
          <p:spPr bwMode="auto">
            <a:xfrm>
              <a:off x="3416" y="2074"/>
              <a:ext cx="6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solidFill>
                    <a:srgbClr val="000000"/>
                  </a:solidFill>
                  <a:latin typeface="Arial" panose="020B0604020202020204" pitchFamily="34" charset="0"/>
                </a:rPr>
                <a:t>management</a:t>
              </a:r>
              <a:endParaRPr lang="en-US" altLang="en-US" sz="1800" b="1">
                <a:latin typeface="Arial" panose="020B0604020202020204"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86BEEF7-D428-4185-B9D0-CB3BBF6C1535}"/>
              </a:ext>
            </a:extLst>
          </p:cNvPr>
          <p:cNvSpPr>
            <a:spLocks noGrp="1"/>
          </p:cNvSpPr>
          <p:nvPr>
            <p:ph type="title"/>
          </p:nvPr>
        </p:nvSpPr>
        <p:spPr/>
        <p:txBody>
          <a:bodyPr/>
          <a:lstStyle/>
          <a:p>
            <a:pPr eaLnBrk="1" hangingPunct="1"/>
            <a:r>
              <a:rPr lang="en-US" altLang="en-US"/>
              <a:t>Creating and Sustaining Culture</a:t>
            </a:r>
          </a:p>
        </p:txBody>
      </p:sp>
      <p:sp>
        <p:nvSpPr>
          <p:cNvPr id="22531" name="Rectangle 3">
            <a:extLst>
              <a:ext uri="{FF2B5EF4-FFF2-40B4-BE49-F238E27FC236}">
                <a16:creationId xmlns:a16="http://schemas.microsoft.com/office/drawing/2014/main" id="{01354262-F3EE-4CB2-AC50-47F18046DE0A}"/>
              </a:ext>
            </a:extLst>
          </p:cNvPr>
          <p:cNvSpPr>
            <a:spLocks noGrp="1"/>
          </p:cNvSpPr>
          <p:nvPr>
            <p:ph type="body" idx="1"/>
          </p:nvPr>
        </p:nvSpPr>
        <p:spPr/>
        <p:txBody>
          <a:bodyPr/>
          <a:lstStyle/>
          <a:p>
            <a:pPr eaLnBrk="1" hangingPunct="1"/>
            <a:r>
              <a:rPr lang="en-US" altLang="en-US" sz="2800"/>
              <a:t>Selection</a:t>
            </a:r>
          </a:p>
          <a:p>
            <a:pPr lvl="1" eaLnBrk="1" hangingPunct="1"/>
            <a:r>
              <a:rPr lang="en-US" altLang="en-US"/>
              <a:t>Identify and hire individuals </a:t>
            </a:r>
            <a:r>
              <a:rPr lang="en-US" altLang="en-US">
                <a:solidFill>
                  <a:srgbClr val="FF0000"/>
                </a:solidFill>
              </a:rPr>
              <a:t>who will fit in with the culture</a:t>
            </a:r>
            <a:r>
              <a:rPr lang="en-US" altLang="en-US"/>
              <a:t>.</a:t>
            </a:r>
          </a:p>
          <a:p>
            <a:pPr eaLnBrk="1" hangingPunct="1"/>
            <a:r>
              <a:rPr lang="en-US" altLang="en-US" sz="2800"/>
              <a:t>Top Management</a:t>
            </a:r>
          </a:p>
          <a:p>
            <a:pPr lvl="1" eaLnBrk="1" hangingPunct="1"/>
            <a:r>
              <a:rPr lang="en-US" altLang="en-US"/>
              <a:t>Senior executives establish and communicate the </a:t>
            </a:r>
            <a:r>
              <a:rPr lang="en-US" altLang="en-US">
                <a:solidFill>
                  <a:srgbClr val="FF0000"/>
                </a:solidFill>
              </a:rPr>
              <a:t>norms of the organization.</a:t>
            </a:r>
          </a:p>
          <a:p>
            <a:pPr eaLnBrk="1" hangingPunct="1"/>
            <a:r>
              <a:rPr lang="en-US" altLang="en-US" sz="2800"/>
              <a:t>Socialization</a:t>
            </a:r>
          </a:p>
          <a:p>
            <a:pPr lvl="1" eaLnBrk="1" hangingPunct="1"/>
            <a:r>
              <a:rPr lang="en-US" altLang="en-US"/>
              <a:t>Organizations need to </a:t>
            </a:r>
            <a:r>
              <a:rPr lang="en-US" altLang="en-US">
                <a:solidFill>
                  <a:srgbClr val="FF0000"/>
                </a:solidFill>
              </a:rPr>
              <a:t>teach</a:t>
            </a:r>
            <a:r>
              <a:rPr lang="en-US" altLang="en-US"/>
              <a:t> the culture to new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6293EA-5069-4DB8-930C-FDA8DEAD2C20}"/>
              </a:ext>
            </a:extLst>
          </p:cNvPr>
          <p:cNvSpPr>
            <a:spLocks noGrp="1"/>
          </p:cNvSpPr>
          <p:nvPr>
            <p:ph type="title"/>
          </p:nvPr>
        </p:nvSpPr>
        <p:spPr/>
        <p:txBody>
          <a:bodyPr/>
          <a:lstStyle/>
          <a:p>
            <a:r>
              <a:rPr lang="en-US" sz="2800" dirty="0"/>
              <a:t>Organizational Culture – 4 Types </a:t>
            </a:r>
            <a:endParaRPr lang="en-IN" sz="2800" dirty="0"/>
          </a:p>
        </p:txBody>
      </p:sp>
      <p:pic>
        <p:nvPicPr>
          <p:cNvPr id="9" name="Content Placeholder 8">
            <a:extLst>
              <a:ext uri="{FF2B5EF4-FFF2-40B4-BE49-F238E27FC236}">
                <a16:creationId xmlns:a16="http://schemas.microsoft.com/office/drawing/2014/main" id="{3A2730AB-1520-46E0-A417-5066A44BBC11}"/>
              </a:ext>
            </a:extLst>
          </p:cNvPr>
          <p:cNvPicPr>
            <a:picLocks noGrp="1" noChangeAspect="1"/>
          </p:cNvPicPr>
          <p:nvPr>
            <p:ph idx="1"/>
          </p:nvPr>
        </p:nvPicPr>
        <p:blipFill>
          <a:blip r:embed="rId2"/>
          <a:stretch>
            <a:fillRect/>
          </a:stretch>
        </p:blipFill>
        <p:spPr>
          <a:xfrm>
            <a:off x="1393361" y="1600200"/>
            <a:ext cx="6357277" cy="4525963"/>
          </a:xfrm>
          <a:prstGeom prst="rect">
            <a:avLst/>
          </a:prstGeom>
        </p:spPr>
      </p:pic>
      <p:sp>
        <p:nvSpPr>
          <p:cNvPr id="2" name="TextBox 1">
            <a:extLst>
              <a:ext uri="{FF2B5EF4-FFF2-40B4-BE49-F238E27FC236}">
                <a16:creationId xmlns:a16="http://schemas.microsoft.com/office/drawing/2014/main" id="{F662EB0E-9621-4F0A-9870-5BDE9BE90DC0}"/>
              </a:ext>
            </a:extLst>
          </p:cNvPr>
          <p:cNvSpPr txBox="1"/>
          <p:nvPr/>
        </p:nvSpPr>
        <p:spPr>
          <a:xfrm>
            <a:off x="838200" y="6324600"/>
            <a:ext cx="7543800" cy="369332"/>
          </a:xfrm>
          <a:prstGeom prst="rect">
            <a:avLst/>
          </a:prstGeom>
          <a:noFill/>
        </p:spPr>
        <p:txBody>
          <a:bodyPr wrap="square" rtlCol="0">
            <a:spAutoFit/>
          </a:bodyPr>
          <a:lstStyle/>
          <a:p>
            <a:r>
              <a:rPr lang="en-US" dirty="0"/>
              <a:t>Competing Values Framework : Cameron and Quinn </a:t>
            </a:r>
            <a:endParaRPr lang="en-IN" dirty="0"/>
          </a:p>
        </p:txBody>
      </p:sp>
    </p:spTree>
    <p:extLst>
      <p:ext uri="{BB962C8B-B14F-4D97-AF65-F5344CB8AC3E}">
        <p14:creationId xmlns:p14="http://schemas.microsoft.com/office/powerpoint/2010/main" val="173667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pPr algn="just"/>
            <a:r>
              <a:rPr lang="en-US" sz="2400" dirty="0"/>
              <a:t>Organization Culture </a:t>
            </a:r>
          </a:p>
        </p:txBody>
      </p:sp>
      <p:sp>
        <p:nvSpPr>
          <p:cNvPr id="3" name="Content Placeholder 2">
            <a:extLst>
              <a:ext uri="{FF2B5EF4-FFF2-40B4-BE49-F238E27FC236}">
                <a16:creationId xmlns:a16="http://schemas.microsoft.com/office/drawing/2014/main" id="{3A1CCA30-B852-4DC4-AF0C-B2D19A0D2312}"/>
              </a:ext>
            </a:extLst>
          </p:cNvPr>
          <p:cNvSpPr>
            <a:spLocks noGrp="1"/>
          </p:cNvSpPr>
          <p:nvPr>
            <p:ph idx="1"/>
          </p:nvPr>
        </p:nvSpPr>
        <p:spPr/>
        <p:txBody>
          <a:bodyPr/>
          <a:lstStyle/>
          <a:p>
            <a:pPr marL="0" indent="0">
              <a:buNone/>
            </a:pPr>
            <a:endParaRPr lang="en-US" dirty="0"/>
          </a:p>
          <a:p>
            <a:r>
              <a:rPr lang="en-US" dirty="0">
                <a:hlinkClick r:id="rId2"/>
              </a:rPr>
              <a:t>OCAI by Cameron and Quinn </a:t>
            </a:r>
            <a:endParaRPr lang="en-IN" dirty="0"/>
          </a:p>
        </p:txBody>
      </p:sp>
    </p:spTree>
    <p:extLst>
      <p:ext uri="{BB962C8B-B14F-4D97-AF65-F5344CB8AC3E}">
        <p14:creationId xmlns:p14="http://schemas.microsoft.com/office/powerpoint/2010/main" val="315222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pPr algn="just"/>
            <a:r>
              <a:rPr lang="en-US" sz="2400" dirty="0"/>
              <a:t>Organization Culture </a:t>
            </a:r>
          </a:p>
        </p:txBody>
      </p:sp>
      <p:sp>
        <p:nvSpPr>
          <p:cNvPr id="3" name="Content Placeholder 2">
            <a:extLst>
              <a:ext uri="{FF2B5EF4-FFF2-40B4-BE49-F238E27FC236}">
                <a16:creationId xmlns:a16="http://schemas.microsoft.com/office/drawing/2014/main" id="{3A1CCA30-B852-4DC4-AF0C-B2D19A0D2312}"/>
              </a:ext>
            </a:extLst>
          </p:cNvPr>
          <p:cNvSpPr>
            <a:spLocks noGrp="1"/>
          </p:cNvSpPr>
          <p:nvPr>
            <p:ph idx="1"/>
          </p:nvPr>
        </p:nvSpPr>
        <p:spPr/>
        <p:txBody>
          <a:bodyPr/>
          <a:lstStyle/>
          <a:p>
            <a:pPr marL="0" indent="0">
              <a:buNone/>
            </a:pPr>
            <a:endParaRPr lang="en-US" dirty="0"/>
          </a:p>
          <a:p>
            <a:r>
              <a:rPr lang="en-US" dirty="0">
                <a:hlinkClick r:id="rId2"/>
              </a:rPr>
              <a:t>OCAI by Cameron and Quinn </a:t>
            </a:r>
            <a:endParaRPr lang="en-IN" dirty="0"/>
          </a:p>
        </p:txBody>
      </p:sp>
    </p:spTree>
    <p:extLst>
      <p:ext uri="{BB962C8B-B14F-4D97-AF65-F5344CB8AC3E}">
        <p14:creationId xmlns:p14="http://schemas.microsoft.com/office/powerpoint/2010/main" val="28445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F1F2C64-70D7-4FFA-B714-4E85C6EF1119}"/>
              </a:ext>
            </a:extLst>
          </p:cNvPr>
          <p:cNvSpPr>
            <a:spLocks noGrp="1"/>
          </p:cNvSpPr>
          <p:nvPr>
            <p:ph type="ctrTitle"/>
          </p:nvPr>
        </p:nvSpPr>
        <p:spPr/>
        <p:txBody>
          <a:bodyPr/>
          <a:lstStyle/>
          <a:p>
            <a:r>
              <a:rPr lang="en-US" altLang="en-US"/>
              <a:t>WORK ENGAGEMENT</a:t>
            </a:r>
            <a:endParaRPr lang="en-IN" altLang="en-US"/>
          </a:p>
        </p:txBody>
      </p:sp>
      <p:sp>
        <p:nvSpPr>
          <p:cNvPr id="3" name="Subtitle 2">
            <a:extLst>
              <a:ext uri="{FF2B5EF4-FFF2-40B4-BE49-F238E27FC236}">
                <a16:creationId xmlns:a16="http://schemas.microsoft.com/office/drawing/2014/main" id="{547CE123-62CF-42AC-B566-132F8C0BA95E}"/>
              </a:ext>
            </a:extLst>
          </p:cNvPr>
          <p:cNvSpPr>
            <a:spLocks noGrp="1"/>
          </p:cNvSpPr>
          <p:nvPr>
            <p:ph type="subTitle" idx="1"/>
          </p:nvPr>
        </p:nvSpPr>
        <p:spPr/>
        <p:txBody>
          <a:bodyPr/>
          <a:lstStyle/>
          <a:p>
            <a:pPr>
              <a:defRPr/>
            </a:pP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a:extLst>
              <a:ext uri="{FF2B5EF4-FFF2-40B4-BE49-F238E27FC236}">
                <a16:creationId xmlns:a16="http://schemas.microsoft.com/office/drawing/2014/main" id="{222712FC-C323-4C34-9EC6-474C46E7CC14}"/>
              </a:ext>
            </a:extLst>
          </p:cNvPr>
          <p:cNvSpPr>
            <a:spLocks noGrp="1"/>
          </p:cNvSpPr>
          <p:nvPr>
            <p:ph type="title"/>
          </p:nvPr>
        </p:nvSpPr>
        <p:spPr/>
        <p:txBody>
          <a:bodyPr/>
          <a:lstStyle/>
          <a:p>
            <a:r>
              <a:rPr lang="en-US" altLang="en-US"/>
              <a:t>WORK ENGAGEMENT</a:t>
            </a:r>
            <a:endParaRPr lang="en-IN" altLang="en-US"/>
          </a:p>
        </p:txBody>
      </p:sp>
      <p:sp>
        <p:nvSpPr>
          <p:cNvPr id="5" name="Content Placeholder 4">
            <a:extLst>
              <a:ext uri="{FF2B5EF4-FFF2-40B4-BE49-F238E27FC236}">
                <a16:creationId xmlns:a16="http://schemas.microsoft.com/office/drawing/2014/main" id="{E507F0B7-CDE9-41D4-BA3C-2617DCD9FBC4}"/>
              </a:ext>
            </a:extLst>
          </p:cNvPr>
          <p:cNvSpPr>
            <a:spLocks noGrp="1"/>
          </p:cNvSpPr>
          <p:nvPr>
            <p:ph idx="1"/>
          </p:nvPr>
        </p:nvSpPr>
        <p:spPr/>
        <p:txBody>
          <a:bodyPr/>
          <a:lstStyle/>
          <a:p>
            <a:pPr>
              <a:defRPr/>
            </a:pPr>
            <a:r>
              <a:rPr lang="en-US" dirty="0"/>
              <a:t>“A positive, fulfilling, work-related state of mind that is characterized by </a:t>
            </a:r>
            <a:r>
              <a:rPr lang="en-US" dirty="0">
                <a:highlight>
                  <a:srgbClr val="FFFF00"/>
                </a:highlight>
              </a:rPr>
              <a:t>vigor, dedication, and absorption</a:t>
            </a:r>
            <a:r>
              <a:rPr lang="en-US" dirty="0"/>
              <a:t>” (</a:t>
            </a:r>
            <a:r>
              <a:rPr lang="en-US" dirty="0">
                <a:hlinkClick r:id="rId2"/>
              </a:rPr>
              <a:t>Schaufeli </a:t>
            </a:r>
            <a:r>
              <a:rPr lang="en-US" i="1" dirty="0">
                <a:hlinkClick r:id="rId2"/>
              </a:rPr>
              <a:t>et al.</a:t>
            </a:r>
            <a:r>
              <a:rPr lang="en-US" dirty="0">
                <a:hlinkClick r:id="rId2"/>
              </a:rPr>
              <a:t>, 2002</a:t>
            </a:r>
            <a:r>
              <a:rPr lang="en-US" dirty="0"/>
              <a:t>, p. 74).</a:t>
            </a:r>
          </a:p>
          <a:p>
            <a:pPr>
              <a:defRPr/>
            </a:pPr>
            <a:endParaRPr lang="en-US" dirty="0"/>
          </a:p>
          <a:p>
            <a:pPr>
              <a:defRPr/>
            </a:pPr>
            <a:r>
              <a:rPr lang="en-US" dirty="0"/>
              <a:t>Individuals who are engaged in their work have </a:t>
            </a:r>
            <a:r>
              <a:rPr lang="en-US" dirty="0">
                <a:solidFill>
                  <a:srgbClr val="FF0000"/>
                </a:solidFill>
              </a:rPr>
              <a:t>high levels of energy,</a:t>
            </a:r>
            <a:r>
              <a:rPr lang="en-US" dirty="0"/>
              <a:t> are </a:t>
            </a:r>
            <a:r>
              <a:rPr lang="en-US" dirty="0">
                <a:solidFill>
                  <a:srgbClr val="FF0000"/>
                </a:solidFill>
              </a:rPr>
              <a:t>enthusiastic</a:t>
            </a:r>
            <a:r>
              <a:rPr lang="en-US" dirty="0"/>
              <a:t> about their work, and are </a:t>
            </a:r>
            <a:r>
              <a:rPr lang="en-US" dirty="0">
                <a:solidFill>
                  <a:srgbClr val="FF0000"/>
                </a:solidFill>
              </a:rPr>
              <a:t>completely immersed </a:t>
            </a:r>
            <a:r>
              <a:rPr lang="en-US" dirty="0"/>
              <a:t>in their work activities</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D339105-D448-48E9-87F8-08F382C718EC}"/>
              </a:ext>
            </a:extLst>
          </p:cNvPr>
          <p:cNvSpPr>
            <a:spLocks noGrp="1"/>
          </p:cNvSpPr>
          <p:nvPr>
            <p:ph type="title"/>
          </p:nvPr>
        </p:nvSpPr>
        <p:spPr/>
        <p:txBody>
          <a:bodyPr/>
          <a:lstStyle/>
          <a:p>
            <a:r>
              <a:rPr lang="en-US" altLang="en-US"/>
              <a:t>What engages people?</a:t>
            </a:r>
            <a:endParaRPr lang="en-IN" altLang="en-US"/>
          </a:p>
        </p:txBody>
      </p:sp>
      <p:sp>
        <p:nvSpPr>
          <p:cNvPr id="3" name="Content Placeholder 2">
            <a:extLst>
              <a:ext uri="{FF2B5EF4-FFF2-40B4-BE49-F238E27FC236}">
                <a16:creationId xmlns:a16="http://schemas.microsoft.com/office/drawing/2014/main" id="{A2070ECE-331D-4DEB-9C97-CBB5DF8DAA30}"/>
              </a:ext>
            </a:extLst>
          </p:cNvPr>
          <p:cNvSpPr>
            <a:spLocks noGrp="1"/>
          </p:cNvSpPr>
          <p:nvPr>
            <p:ph idx="1"/>
          </p:nvPr>
        </p:nvSpPr>
        <p:spPr/>
        <p:txBody>
          <a:bodyPr/>
          <a:lstStyle/>
          <a:p>
            <a:pPr>
              <a:defRPr/>
            </a:pPr>
            <a:r>
              <a:rPr lang="en-US" dirty="0"/>
              <a:t>Research has shown that </a:t>
            </a:r>
          </a:p>
          <a:p>
            <a:pPr>
              <a:defRPr/>
            </a:pPr>
            <a:r>
              <a:rPr lang="en-US" dirty="0"/>
              <a:t>Workers are most engaged during </a:t>
            </a:r>
            <a:r>
              <a:rPr lang="en-US" dirty="0">
                <a:highlight>
                  <a:srgbClr val="FFFF00"/>
                </a:highlight>
              </a:rPr>
              <a:t>challenging</a:t>
            </a:r>
            <a:r>
              <a:rPr lang="en-US" dirty="0"/>
              <a:t> two-hour </a:t>
            </a:r>
            <a:r>
              <a:rPr lang="en-US" dirty="0">
                <a:highlight>
                  <a:srgbClr val="FFFF00"/>
                </a:highlight>
              </a:rPr>
              <a:t>work </a:t>
            </a:r>
            <a:r>
              <a:rPr lang="en-US" dirty="0"/>
              <a:t>episodes (</a:t>
            </a:r>
            <a:r>
              <a:rPr lang="en-US" dirty="0">
                <a:hlinkClick r:id="rId2"/>
              </a:rPr>
              <a:t>Reina-Tamayo </a:t>
            </a:r>
            <a:r>
              <a:rPr lang="en-US" i="1" dirty="0">
                <a:hlinkClick r:id="rId2"/>
              </a:rPr>
              <a:t>et al.</a:t>
            </a:r>
            <a:r>
              <a:rPr lang="en-US" dirty="0">
                <a:hlinkClick r:id="rId2"/>
              </a:rPr>
              <a:t>, 2017</a:t>
            </a:r>
            <a:r>
              <a:rPr lang="en-US" dirty="0"/>
              <a:t>)</a:t>
            </a:r>
          </a:p>
          <a:p>
            <a:pPr>
              <a:defRPr/>
            </a:pPr>
            <a:r>
              <a:rPr lang="en-US" dirty="0"/>
              <a:t>During workdays preceded by evenings when workers have </a:t>
            </a:r>
            <a:r>
              <a:rPr lang="en-US" dirty="0">
                <a:highlight>
                  <a:srgbClr val="FFFF00"/>
                </a:highlight>
              </a:rPr>
              <a:t>recovered well </a:t>
            </a:r>
            <a:r>
              <a:rPr lang="en-US" dirty="0"/>
              <a:t>(</a:t>
            </a:r>
            <a:r>
              <a:rPr lang="en-US" dirty="0" err="1">
                <a:hlinkClick r:id="rId3"/>
              </a:rPr>
              <a:t>Sonnentag</a:t>
            </a:r>
            <a:r>
              <a:rPr lang="en-US" dirty="0">
                <a:hlinkClick r:id="rId3"/>
              </a:rPr>
              <a:t>, 2003</a:t>
            </a:r>
            <a:r>
              <a:rPr lang="en-US" dirty="0"/>
              <a:t>)</a:t>
            </a:r>
          </a:p>
          <a:p>
            <a:pPr>
              <a:defRPr/>
            </a:pPr>
            <a:r>
              <a:rPr lang="en-US" dirty="0"/>
              <a:t>During workdays when they have </a:t>
            </a:r>
            <a:r>
              <a:rPr lang="en-US" dirty="0">
                <a:highlight>
                  <a:srgbClr val="FFFF00"/>
                </a:highlight>
              </a:rPr>
              <a:t>access to a variety of resources </a:t>
            </a:r>
            <a:r>
              <a:rPr lang="en-US" dirty="0"/>
              <a:t>(</a:t>
            </a:r>
            <a:r>
              <a:rPr lang="en-US" dirty="0">
                <a:hlinkClick r:id="rId4"/>
              </a:rPr>
              <a:t>Bakker, 2014</a:t>
            </a:r>
            <a:r>
              <a:rPr lang="en-US"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54A-FE6E-4926-808E-57462792BE97}"/>
              </a:ext>
            </a:extLst>
          </p:cNvPr>
          <p:cNvSpPr>
            <a:spLocks noGrp="1"/>
          </p:cNvSpPr>
          <p:nvPr>
            <p:ph type="title"/>
          </p:nvPr>
        </p:nvSpPr>
        <p:spPr/>
        <p:txBody>
          <a:bodyPr/>
          <a:lstStyle/>
          <a:p>
            <a:r>
              <a:rPr lang="en-US" sz="2400" dirty="0"/>
              <a:t>Sustainable Development Goals (SDG)  </a:t>
            </a:r>
            <a:endParaRPr lang="en-IN" sz="2400" dirty="0"/>
          </a:p>
        </p:txBody>
      </p:sp>
      <p:sp>
        <p:nvSpPr>
          <p:cNvPr id="3" name="Content Placeholder 2">
            <a:extLst>
              <a:ext uri="{FF2B5EF4-FFF2-40B4-BE49-F238E27FC236}">
                <a16:creationId xmlns:a16="http://schemas.microsoft.com/office/drawing/2014/main" id="{3A1CCA30-B852-4DC4-AF0C-B2D19A0D2312}"/>
              </a:ext>
            </a:extLst>
          </p:cNvPr>
          <p:cNvSpPr>
            <a:spLocks noGrp="1"/>
          </p:cNvSpPr>
          <p:nvPr>
            <p:ph idx="1"/>
          </p:nvPr>
        </p:nvSpPr>
        <p:spPr/>
        <p:txBody>
          <a:bodyPr/>
          <a:lstStyle/>
          <a:p>
            <a:r>
              <a:rPr lang="en-US" sz="2800" dirty="0"/>
              <a:t>Sustainable development is meeting the needs of the present generation without compromising the ability of future generations to meet their own needs. </a:t>
            </a:r>
          </a:p>
          <a:p>
            <a:pPr marL="0" indent="0">
              <a:buNone/>
            </a:pPr>
            <a:endParaRPr lang="en-US" dirty="0">
              <a:hlinkClick r:id="rId2"/>
            </a:endParaRPr>
          </a:p>
          <a:p>
            <a:r>
              <a:rPr lang="en-US" dirty="0">
                <a:hlinkClick r:id="rId2"/>
              </a:rPr>
              <a:t>United Nations Development Program : 17 SDGs</a:t>
            </a:r>
            <a:endParaRPr lang="en-IN" dirty="0"/>
          </a:p>
        </p:txBody>
      </p:sp>
    </p:spTree>
    <p:extLst>
      <p:ext uri="{BB962C8B-B14F-4D97-AF65-F5344CB8AC3E}">
        <p14:creationId xmlns:p14="http://schemas.microsoft.com/office/powerpoint/2010/main" val="1755339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4E03F8B-0043-4E5A-BFDE-8D6AAC40878C}"/>
              </a:ext>
            </a:extLst>
          </p:cNvPr>
          <p:cNvSpPr>
            <a:spLocks noGrp="1"/>
          </p:cNvSpPr>
          <p:nvPr>
            <p:ph type="title"/>
          </p:nvPr>
        </p:nvSpPr>
        <p:spPr/>
        <p:txBody>
          <a:bodyPr/>
          <a:lstStyle/>
          <a:p>
            <a:r>
              <a:rPr lang="en-US" altLang="en-US"/>
              <a:t>Outcomes of Work Engagement</a:t>
            </a:r>
            <a:endParaRPr lang="en-IN" altLang="en-US"/>
          </a:p>
        </p:txBody>
      </p:sp>
      <p:pic>
        <p:nvPicPr>
          <p:cNvPr id="11267" name="Content Placeholder 3">
            <a:extLst>
              <a:ext uri="{FF2B5EF4-FFF2-40B4-BE49-F238E27FC236}">
                <a16:creationId xmlns:a16="http://schemas.microsoft.com/office/drawing/2014/main" id="{50023CE0-6B4D-4411-9F42-92E2C4283A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39813" y="1628775"/>
            <a:ext cx="7162800" cy="352901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3C18BA7-A91E-4C0C-8BEF-0CB46A2AA0E7}"/>
              </a:ext>
            </a:extLst>
          </p:cNvPr>
          <p:cNvSpPr>
            <a:spLocks noGrp="1"/>
          </p:cNvSpPr>
          <p:nvPr>
            <p:ph type="title"/>
          </p:nvPr>
        </p:nvSpPr>
        <p:spPr/>
        <p:txBody>
          <a:bodyPr/>
          <a:lstStyle/>
          <a:p>
            <a:r>
              <a:rPr lang="en-US" altLang="en-US"/>
              <a:t>Outcomes of Work Engagement</a:t>
            </a:r>
            <a:endParaRPr lang="en-IN" altLang="en-US"/>
          </a:p>
        </p:txBody>
      </p:sp>
      <p:pic>
        <p:nvPicPr>
          <p:cNvPr id="12291" name="Content Placeholder 4">
            <a:extLst>
              <a:ext uri="{FF2B5EF4-FFF2-40B4-BE49-F238E27FC236}">
                <a16:creationId xmlns:a16="http://schemas.microsoft.com/office/drawing/2014/main" id="{06D0EDC6-4C5C-418F-9E9F-0E09C007BE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41438"/>
            <a:ext cx="8291513" cy="4464050"/>
          </a:xfrm>
        </p:spPr>
      </p:pic>
      <p:sp>
        <p:nvSpPr>
          <p:cNvPr id="12292" name="TextBox 5">
            <a:extLst>
              <a:ext uri="{FF2B5EF4-FFF2-40B4-BE49-F238E27FC236}">
                <a16:creationId xmlns:a16="http://schemas.microsoft.com/office/drawing/2014/main" id="{95D4F415-EDDC-4D74-A5D6-3A8C3E90F07E}"/>
              </a:ext>
            </a:extLst>
          </p:cNvPr>
          <p:cNvSpPr txBox="1">
            <a:spLocks noChangeArrowheads="1"/>
          </p:cNvSpPr>
          <p:nvPr/>
        </p:nvSpPr>
        <p:spPr bwMode="auto">
          <a:xfrm>
            <a:off x="179388" y="5632450"/>
            <a:ext cx="8785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rgbClr val="002060"/>
                </a:solidFill>
                <a:latin typeface="Times New Roman" panose="02020603050405020304" pitchFamily="18" charset="0"/>
                <a:ea typeface="Tahoma" panose="020B0604030504040204" pitchFamily="34" charset="0"/>
                <a:cs typeface="Times New Roman" panose="02020603050405020304" pitchFamily="18" charset="0"/>
              </a:defRPr>
            </a:lvl1pPr>
            <a:lvl2pPr marL="742950" indent="-285750">
              <a:spcBef>
                <a:spcPct val="20000"/>
              </a:spcBef>
              <a:buFont typeface="Arial" panose="020B0604020202020204" pitchFamily="34" charset="0"/>
              <a:buChar char="–"/>
              <a:defRPr sz="24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2pPr>
            <a:lvl3pPr marL="11430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9pPr>
          </a:lstStyle>
          <a:p>
            <a:pPr>
              <a:spcBef>
                <a:spcPct val="0"/>
              </a:spcBef>
              <a:buFontTx/>
              <a:buNone/>
            </a:pPr>
            <a:r>
              <a:rPr lang="en-US" altLang="en-US" sz="1400">
                <a:solidFill>
                  <a:schemeClr val="tx1"/>
                </a:solidFill>
                <a:latin typeface="Arial" panose="020B0604020202020204" pitchFamily="34" charset="0"/>
                <a:cs typeface="Arial" panose="020B0604020202020204" pitchFamily="34" charset="0"/>
              </a:rPr>
              <a:t>SOURCE : https://www.researchgate.net/publication/326975125_Employee_Engagement_in_Higher_Education </a:t>
            </a:r>
            <a:endParaRPr lang="en-IN" altLang="en-US" sz="140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946F181-EAE1-4E8E-9147-46E318BBD1A1}"/>
              </a:ext>
            </a:extLst>
          </p:cNvPr>
          <p:cNvSpPr>
            <a:spLocks noGrp="1"/>
          </p:cNvSpPr>
          <p:nvPr>
            <p:ph type="title"/>
          </p:nvPr>
        </p:nvSpPr>
        <p:spPr/>
        <p:txBody>
          <a:bodyPr/>
          <a:lstStyle/>
          <a:p>
            <a:r>
              <a:rPr lang="en-US" altLang="en-US" sz="2400" dirty="0"/>
              <a:t>3 PERSONAS OF ENGAGEMENT</a:t>
            </a:r>
            <a:endParaRPr lang="en-IN" altLang="en-US" sz="2400" dirty="0"/>
          </a:p>
        </p:txBody>
      </p:sp>
      <p:sp>
        <p:nvSpPr>
          <p:cNvPr id="13315" name="Content Placeholder 4">
            <a:extLst>
              <a:ext uri="{FF2B5EF4-FFF2-40B4-BE49-F238E27FC236}">
                <a16:creationId xmlns:a16="http://schemas.microsoft.com/office/drawing/2014/main" id="{880A07E6-293D-489F-82A0-6068ED65B68D}"/>
              </a:ext>
            </a:extLst>
          </p:cNvPr>
          <p:cNvSpPr>
            <a:spLocks noGrp="1"/>
          </p:cNvSpPr>
          <p:nvPr>
            <p:ph idx="1"/>
          </p:nvPr>
        </p:nvSpPr>
        <p:spPr/>
        <p:txBody>
          <a:bodyPr/>
          <a:lstStyle/>
          <a:p>
            <a:r>
              <a:rPr lang="en-US" altLang="en-US"/>
              <a:t>ENGAGED </a:t>
            </a:r>
          </a:p>
          <a:p>
            <a:endParaRPr lang="en-US" altLang="en-US"/>
          </a:p>
          <a:p>
            <a:r>
              <a:rPr lang="en-US" altLang="en-US"/>
              <a:t>NOT ENGAGED</a:t>
            </a:r>
          </a:p>
          <a:p>
            <a:endParaRPr lang="en-US" altLang="en-US"/>
          </a:p>
          <a:p>
            <a:r>
              <a:rPr lang="en-US" altLang="en-US"/>
              <a:t>ACTIVELY DISENGAGED </a:t>
            </a:r>
            <a:endParaRPr lang="en-I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9B94F58-6258-4AF5-94E6-84D0BA5BD0DE}"/>
              </a:ext>
            </a:extLst>
          </p:cNvPr>
          <p:cNvSpPr>
            <a:spLocks noGrp="1"/>
          </p:cNvSpPr>
          <p:nvPr>
            <p:ph type="title"/>
          </p:nvPr>
        </p:nvSpPr>
        <p:spPr/>
        <p:txBody>
          <a:bodyPr/>
          <a:lstStyle/>
          <a:p>
            <a:r>
              <a:rPr lang="en-US" altLang="en-US"/>
              <a:t>THE ENGAGED</a:t>
            </a:r>
            <a:endParaRPr lang="en-IN" altLang="en-US"/>
          </a:p>
        </p:txBody>
      </p:sp>
      <p:sp>
        <p:nvSpPr>
          <p:cNvPr id="14339" name="Content Placeholder 2">
            <a:extLst>
              <a:ext uri="{FF2B5EF4-FFF2-40B4-BE49-F238E27FC236}">
                <a16:creationId xmlns:a16="http://schemas.microsoft.com/office/drawing/2014/main" id="{7E9C71B3-E456-4706-9743-1C28C1CBB64E}"/>
              </a:ext>
            </a:extLst>
          </p:cNvPr>
          <p:cNvSpPr>
            <a:spLocks noGrp="1"/>
          </p:cNvSpPr>
          <p:nvPr>
            <p:ph idx="1"/>
          </p:nvPr>
        </p:nvSpPr>
        <p:spPr/>
        <p:txBody>
          <a:bodyPr/>
          <a:lstStyle/>
          <a:p>
            <a:r>
              <a:rPr lang="en-US" altLang="en-US"/>
              <a:t>Highly involved and enthusiastic about their work and workplace</a:t>
            </a:r>
          </a:p>
          <a:p>
            <a:endParaRPr lang="en-US" altLang="en-US"/>
          </a:p>
          <a:p>
            <a:r>
              <a:rPr lang="en-US" altLang="en-US"/>
              <a:t>Psychological Owners</a:t>
            </a:r>
          </a:p>
          <a:p>
            <a:endParaRPr lang="en-US" altLang="en-US"/>
          </a:p>
          <a:p>
            <a:r>
              <a:rPr lang="en-US" altLang="en-US"/>
              <a:t>Drive Performance and Innovation</a:t>
            </a:r>
          </a:p>
          <a:p>
            <a:endParaRPr lang="en-US" altLang="en-US"/>
          </a:p>
          <a:p>
            <a:r>
              <a:rPr lang="en-US" altLang="en-US"/>
              <a:t>Take Organization Forward</a:t>
            </a:r>
            <a:endParaRPr lang="en-I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85FB5A8-98E6-4FA5-AA40-0EBEB3D0D642}"/>
              </a:ext>
            </a:extLst>
          </p:cNvPr>
          <p:cNvSpPr>
            <a:spLocks noGrp="1"/>
          </p:cNvSpPr>
          <p:nvPr>
            <p:ph type="title"/>
          </p:nvPr>
        </p:nvSpPr>
        <p:spPr/>
        <p:txBody>
          <a:bodyPr/>
          <a:lstStyle/>
          <a:p>
            <a:r>
              <a:rPr lang="en-US" altLang="en-US"/>
              <a:t>NOT ENGAGED</a:t>
            </a:r>
            <a:endParaRPr lang="en-IN" altLang="en-US"/>
          </a:p>
        </p:txBody>
      </p:sp>
      <p:sp>
        <p:nvSpPr>
          <p:cNvPr id="15363" name="Content Placeholder 2">
            <a:extLst>
              <a:ext uri="{FF2B5EF4-FFF2-40B4-BE49-F238E27FC236}">
                <a16:creationId xmlns:a16="http://schemas.microsoft.com/office/drawing/2014/main" id="{723358A6-64E6-41CA-92F4-24A7160E1519}"/>
              </a:ext>
            </a:extLst>
          </p:cNvPr>
          <p:cNvSpPr>
            <a:spLocks noGrp="1"/>
          </p:cNvSpPr>
          <p:nvPr>
            <p:ph idx="1"/>
          </p:nvPr>
        </p:nvSpPr>
        <p:spPr/>
        <p:txBody>
          <a:bodyPr/>
          <a:lstStyle/>
          <a:p>
            <a:r>
              <a:rPr lang="en-US" altLang="en-US"/>
              <a:t>Psychologically unattached to their work and workplace</a:t>
            </a:r>
          </a:p>
          <a:p>
            <a:endParaRPr lang="en-US" altLang="en-US"/>
          </a:p>
          <a:p>
            <a:r>
              <a:rPr lang="en-US" altLang="en-US"/>
              <a:t>They put in time but not energy and passion </a:t>
            </a:r>
          </a:p>
          <a:p>
            <a:endParaRPr lang="en-US" altLang="en-US"/>
          </a:p>
          <a:p>
            <a:r>
              <a:rPr lang="en-US" altLang="en-US"/>
              <a:t>They do complete their work but are not ready to shoulder higher responsibilities / continuously innovate in current role.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C73EE54-FFC5-4343-B89A-BB15ABF456E7}"/>
              </a:ext>
            </a:extLst>
          </p:cNvPr>
          <p:cNvSpPr>
            <a:spLocks noGrp="1"/>
          </p:cNvSpPr>
          <p:nvPr>
            <p:ph type="title"/>
          </p:nvPr>
        </p:nvSpPr>
        <p:spPr/>
        <p:txBody>
          <a:bodyPr/>
          <a:lstStyle/>
          <a:p>
            <a:r>
              <a:rPr lang="en-US" altLang="en-US"/>
              <a:t>DISENGAGED</a:t>
            </a:r>
            <a:endParaRPr lang="en-IN" altLang="en-US"/>
          </a:p>
        </p:txBody>
      </p:sp>
      <p:sp>
        <p:nvSpPr>
          <p:cNvPr id="16387" name="Content Placeholder 2">
            <a:extLst>
              <a:ext uri="{FF2B5EF4-FFF2-40B4-BE49-F238E27FC236}">
                <a16:creationId xmlns:a16="http://schemas.microsoft.com/office/drawing/2014/main" id="{373120E4-4916-4E98-A361-DFC9F36C8E64}"/>
              </a:ext>
            </a:extLst>
          </p:cNvPr>
          <p:cNvSpPr>
            <a:spLocks noGrp="1"/>
          </p:cNvSpPr>
          <p:nvPr>
            <p:ph idx="1"/>
          </p:nvPr>
        </p:nvSpPr>
        <p:spPr/>
        <p:txBody>
          <a:bodyPr/>
          <a:lstStyle/>
          <a:p>
            <a:r>
              <a:rPr lang="en-US" altLang="en-US"/>
              <a:t>They are not just unhappy, they are resentful that their needs are not being met. </a:t>
            </a:r>
          </a:p>
          <a:p>
            <a:endParaRPr lang="en-US" altLang="en-US"/>
          </a:p>
          <a:p>
            <a:r>
              <a:rPr lang="en-US" altLang="en-US"/>
              <a:t>They talk negatively about co-workers, ongoing projects, actively search for alternate employment</a:t>
            </a:r>
          </a:p>
          <a:p>
            <a:endParaRPr lang="en-US" altLang="en-US"/>
          </a:p>
          <a:p>
            <a:r>
              <a:rPr lang="en-US" altLang="en-US"/>
              <a:t>Everyday, they potentially undermine what engaged workers accomplish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a:extLst>
              <a:ext uri="{FF2B5EF4-FFF2-40B4-BE49-F238E27FC236}">
                <a16:creationId xmlns:a16="http://schemas.microsoft.com/office/drawing/2014/main" id="{03B604C9-BA35-485A-BFB6-FE83F79AFF6E}"/>
              </a:ext>
            </a:extLst>
          </p:cNvPr>
          <p:cNvSpPr>
            <a:spLocks noGrp="1"/>
          </p:cNvSpPr>
          <p:nvPr>
            <p:ph type="title"/>
          </p:nvPr>
        </p:nvSpPr>
        <p:spPr/>
        <p:txBody>
          <a:bodyPr/>
          <a:lstStyle/>
          <a:p>
            <a:r>
              <a:rPr lang="en-US" altLang="en-US" sz="2800" dirty="0"/>
              <a:t>The need for Work-Life Harmony </a:t>
            </a:r>
            <a:endParaRPr lang="en-IN" altLang="en-US" sz="2800" dirty="0"/>
          </a:p>
        </p:txBody>
      </p:sp>
      <p:sp>
        <p:nvSpPr>
          <p:cNvPr id="6" name="Content Placeholder 5">
            <a:extLst>
              <a:ext uri="{FF2B5EF4-FFF2-40B4-BE49-F238E27FC236}">
                <a16:creationId xmlns:a16="http://schemas.microsoft.com/office/drawing/2014/main" id="{AAC81C04-4B37-4BA6-A940-29F9F0490B9D}"/>
              </a:ext>
            </a:extLst>
          </p:cNvPr>
          <p:cNvSpPr>
            <a:spLocks noGrp="1"/>
          </p:cNvSpPr>
          <p:nvPr>
            <p:ph idx="1"/>
          </p:nvPr>
        </p:nvSpPr>
        <p:spPr/>
        <p:txBody>
          <a:bodyPr/>
          <a:lstStyle/>
          <a:p>
            <a:pPr>
              <a:defRPr/>
            </a:pPr>
            <a:r>
              <a:rPr lang="en-US" dirty="0"/>
              <a:t>Matt Bloom from University of Notre Dame reported </a:t>
            </a:r>
            <a:endParaRPr lang="en-IN" dirty="0"/>
          </a:p>
          <a:p>
            <a:pPr>
              <a:defRPr/>
            </a:pPr>
            <a:endParaRPr lang="en-US" dirty="0"/>
          </a:p>
          <a:p>
            <a:pPr>
              <a:defRPr/>
            </a:pPr>
            <a:r>
              <a:rPr lang="en-US" dirty="0"/>
              <a:t>According to Gallup’s World Poll, </a:t>
            </a:r>
            <a:r>
              <a:rPr lang="en-US" dirty="0">
                <a:highlight>
                  <a:srgbClr val="FFFF00"/>
                </a:highlight>
              </a:rPr>
              <a:t>63%</a:t>
            </a:r>
            <a:r>
              <a:rPr lang="en-US" dirty="0"/>
              <a:t> of the global workforce is </a:t>
            </a:r>
            <a:r>
              <a:rPr lang="en-US" dirty="0">
                <a:highlight>
                  <a:srgbClr val="FFFF00"/>
                </a:highlight>
              </a:rPr>
              <a:t>“checked out” </a:t>
            </a:r>
            <a:r>
              <a:rPr lang="en-US" dirty="0"/>
              <a:t>and </a:t>
            </a:r>
            <a:r>
              <a:rPr lang="en-US" dirty="0">
                <a:highlight>
                  <a:srgbClr val="FFFF00"/>
                </a:highlight>
              </a:rPr>
              <a:t>“sleepwalking through their workday.” </a:t>
            </a:r>
          </a:p>
          <a:p>
            <a:pPr>
              <a:defRPr/>
            </a:pPr>
            <a:endParaRPr lang="en-US" dirty="0">
              <a:highlight>
                <a:srgbClr val="FFFF00"/>
              </a:highlight>
            </a:endParaRPr>
          </a:p>
          <a:p>
            <a:pPr>
              <a:defRPr/>
            </a:pPr>
            <a:r>
              <a:rPr lang="en-US" dirty="0"/>
              <a:t>“More than </a:t>
            </a:r>
            <a:r>
              <a:rPr lang="en-US" dirty="0">
                <a:highlight>
                  <a:srgbClr val="FFFF00"/>
                </a:highlight>
              </a:rPr>
              <a:t>two-thirds of Americans </a:t>
            </a:r>
            <a:r>
              <a:rPr lang="en-US" dirty="0"/>
              <a:t>find work as the </a:t>
            </a:r>
            <a:r>
              <a:rPr lang="en-US" dirty="0">
                <a:solidFill>
                  <a:srgbClr val="C00000"/>
                </a:solidFill>
              </a:rPr>
              <a:t>single most stressful thing in their lives</a:t>
            </a:r>
            <a:r>
              <a:rPr lang="en-US" dirty="0"/>
              <a:t>,” says Bloom.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2674-862F-44FE-8EED-0A9B3E40EF66}"/>
              </a:ext>
            </a:extLst>
          </p:cNvPr>
          <p:cNvSpPr>
            <a:spLocks noGrp="1"/>
          </p:cNvSpPr>
          <p:nvPr>
            <p:ph type="title"/>
          </p:nvPr>
        </p:nvSpPr>
        <p:spPr/>
        <p:txBody>
          <a:bodyPr/>
          <a:lstStyle/>
          <a:p>
            <a:pPr>
              <a:defRPr/>
            </a:pPr>
            <a:r>
              <a:rPr lang="en-US" dirty="0"/>
              <a:t>6 ways to achieve work-life harmony</a:t>
            </a:r>
            <a:endParaRPr lang="en-IN" dirty="0"/>
          </a:p>
        </p:txBody>
      </p:sp>
      <p:sp>
        <p:nvSpPr>
          <p:cNvPr id="4" name="Text Placeholder 3">
            <a:extLst>
              <a:ext uri="{FF2B5EF4-FFF2-40B4-BE49-F238E27FC236}">
                <a16:creationId xmlns:a16="http://schemas.microsoft.com/office/drawing/2014/main" id="{2DCCDBFE-3E09-4D2F-9AB9-513E1AF9FB9E}"/>
              </a:ext>
            </a:extLst>
          </p:cNvPr>
          <p:cNvSpPr>
            <a:spLocks noGrp="1"/>
          </p:cNvSpPr>
          <p:nvPr>
            <p:ph type="body" idx="1"/>
          </p:nvPr>
        </p:nvSpPr>
        <p:spPr/>
        <p:txBody>
          <a:bodyPr/>
          <a:lstStyle/>
          <a:p>
            <a:pPr>
              <a:defRPr/>
            </a:pPr>
            <a:r>
              <a:rPr lang="en-US" dirty="0"/>
              <a:t>Section </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8D7A90E-FE9D-42AA-8DCD-ABD9E48104B1}"/>
              </a:ext>
            </a:extLst>
          </p:cNvPr>
          <p:cNvSpPr>
            <a:spLocks noGrp="1"/>
          </p:cNvSpPr>
          <p:nvPr>
            <p:ph type="title"/>
          </p:nvPr>
        </p:nvSpPr>
        <p:spPr/>
        <p:txBody>
          <a:bodyPr/>
          <a:lstStyle/>
          <a:p>
            <a:pPr algn="l"/>
            <a:r>
              <a:rPr lang="en-US" altLang="en-US" sz="2800" dirty="0"/>
              <a:t>6 ways to achieve work-life harmony</a:t>
            </a:r>
            <a:endParaRPr lang="en-IN" altLang="en-US" sz="2800" dirty="0"/>
          </a:p>
        </p:txBody>
      </p:sp>
      <p:sp>
        <p:nvSpPr>
          <p:cNvPr id="3" name="Content Placeholder 2">
            <a:extLst>
              <a:ext uri="{FF2B5EF4-FFF2-40B4-BE49-F238E27FC236}">
                <a16:creationId xmlns:a16="http://schemas.microsoft.com/office/drawing/2014/main" id="{26412926-A5E3-4143-B6AF-F3F9122BCD94}"/>
              </a:ext>
            </a:extLst>
          </p:cNvPr>
          <p:cNvSpPr>
            <a:spLocks noGrp="1"/>
          </p:cNvSpPr>
          <p:nvPr>
            <p:ph idx="1"/>
          </p:nvPr>
        </p:nvSpPr>
        <p:spPr/>
        <p:txBody>
          <a:bodyPr/>
          <a:lstStyle/>
          <a:p>
            <a:pPr marL="514350" indent="-514350">
              <a:buFont typeface="+mj-lt"/>
              <a:buAutoNum type="arabicPeriod"/>
              <a:defRPr/>
            </a:pPr>
            <a:r>
              <a:rPr lang="en-IN" b="1" dirty="0">
                <a:latin typeface="WorkSansRegular"/>
              </a:rPr>
              <a:t>Stop Searching for Balance</a:t>
            </a:r>
          </a:p>
          <a:p>
            <a:pPr marL="0" indent="0">
              <a:buFont typeface="Arial" panose="020B0604020202020204" pitchFamily="34" charset="0"/>
              <a:buNone/>
              <a:defRPr/>
            </a:pPr>
            <a:endParaRPr lang="en-IN" dirty="0"/>
          </a:p>
        </p:txBody>
      </p:sp>
      <p:pic>
        <p:nvPicPr>
          <p:cNvPr id="27652" name="Picture 4">
            <a:extLst>
              <a:ext uri="{FF2B5EF4-FFF2-40B4-BE49-F238E27FC236}">
                <a16:creationId xmlns:a16="http://schemas.microsoft.com/office/drawing/2014/main" id="{FCC9ED65-D764-4F88-9ABD-667F12B89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9500"/>
            <a:ext cx="9144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5">
            <a:extLst>
              <a:ext uri="{FF2B5EF4-FFF2-40B4-BE49-F238E27FC236}">
                <a16:creationId xmlns:a16="http://schemas.microsoft.com/office/drawing/2014/main" id="{AC649C8C-1A93-4373-BA7A-59B34AEA665C}"/>
              </a:ext>
            </a:extLst>
          </p:cNvPr>
          <p:cNvSpPr txBox="1">
            <a:spLocks noChangeArrowheads="1"/>
          </p:cNvSpPr>
          <p:nvPr/>
        </p:nvSpPr>
        <p:spPr bwMode="auto">
          <a:xfrm>
            <a:off x="1457325" y="6353175"/>
            <a:ext cx="62293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rgbClr val="002060"/>
                </a:solidFill>
                <a:latin typeface="Times New Roman" panose="02020603050405020304" pitchFamily="18" charset="0"/>
                <a:ea typeface="Tahoma" panose="020B0604030504040204" pitchFamily="34" charset="0"/>
                <a:cs typeface="Times New Roman" panose="02020603050405020304" pitchFamily="18" charset="0"/>
              </a:defRPr>
            </a:lvl1pPr>
            <a:lvl2pPr marL="742950" indent="-285750">
              <a:spcBef>
                <a:spcPct val="20000"/>
              </a:spcBef>
              <a:buFont typeface="Arial" panose="020B0604020202020204" pitchFamily="34" charset="0"/>
              <a:buChar char="–"/>
              <a:defRPr sz="24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2pPr>
            <a:lvl3pPr marL="11430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9pPr>
          </a:lstStyle>
          <a:p>
            <a:pPr>
              <a:spcBef>
                <a:spcPct val="0"/>
              </a:spcBef>
              <a:buFontTx/>
              <a:buNone/>
            </a:pPr>
            <a:r>
              <a:rPr lang="en-IN" altLang="en-US" sz="900">
                <a:solidFill>
                  <a:schemeClr val="bg1"/>
                </a:solidFill>
                <a:latin typeface="Arial" panose="020B0604020202020204" pitchFamily="34" charset="0"/>
                <a:cs typeface="Arial" panose="020B0604020202020204" pitchFamily="34" charset="0"/>
                <a:hlinkClick r:id="rId3" tooltip="http://occamsdonkey.blogspot.com/"/>
              </a:rPr>
              <a:t>This Photo</a:t>
            </a:r>
            <a:r>
              <a:rPr lang="en-IN" altLang="en-US" sz="900">
                <a:solidFill>
                  <a:schemeClr val="bg1"/>
                </a:solidFill>
                <a:latin typeface="Arial" panose="020B0604020202020204" pitchFamily="34" charset="0"/>
                <a:cs typeface="Arial" panose="020B0604020202020204" pitchFamily="34" charset="0"/>
              </a:rPr>
              <a:t> by Unknown Author is licensed under </a:t>
            </a:r>
            <a:r>
              <a:rPr lang="en-IN" altLang="en-US" sz="900">
                <a:solidFill>
                  <a:schemeClr val="bg1"/>
                </a:solidFill>
                <a:latin typeface="Arial" panose="020B0604020202020204" pitchFamily="34" charset="0"/>
                <a:cs typeface="Arial" panose="020B0604020202020204" pitchFamily="34" charset="0"/>
                <a:hlinkClick r:id="rId4" tooltip="https://creativecommons.org/licenses/by-nc/3.0/"/>
              </a:rPr>
              <a:t>CC BY-NC</a:t>
            </a:r>
            <a:endParaRPr lang="en-IN" altLang="en-US" sz="9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E303920-8F6F-48FB-9677-73956506503B}"/>
              </a:ext>
            </a:extLst>
          </p:cNvPr>
          <p:cNvSpPr>
            <a:spLocks noGrp="1"/>
          </p:cNvSpPr>
          <p:nvPr>
            <p:ph type="title"/>
          </p:nvPr>
        </p:nvSpPr>
        <p:spPr/>
        <p:txBody>
          <a:bodyPr/>
          <a:lstStyle/>
          <a:p>
            <a:r>
              <a:rPr lang="en-US" altLang="en-US" sz="2400" dirty="0"/>
              <a:t>6 ways to achieve work-life harmony</a:t>
            </a:r>
            <a:endParaRPr lang="en-IN" altLang="en-US" sz="2400" dirty="0"/>
          </a:p>
        </p:txBody>
      </p:sp>
      <p:sp>
        <p:nvSpPr>
          <p:cNvPr id="3" name="Content Placeholder 2">
            <a:extLst>
              <a:ext uri="{FF2B5EF4-FFF2-40B4-BE49-F238E27FC236}">
                <a16:creationId xmlns:a16="http://schemas.microsoft.com/office/drawing/2014/main" id="{31C36D9E-49B4-4DC8-9919-259612D8F5F0}"/>
              </a:ext>
            </a:extLst>
          </p:cNvPr>
          <p:cNvSpPr>
            <a:spLocks noGrp="1"/>
          </p:cNvSpPr>
          <p:nvPr>
            <p:ph idx="1"/>
          </p:nvPr>
        </p:nvSpPr>
        <p:spPr/>
        <p:txBody>
          <a:bodyPr/>
          <a:lstStyle/>
          <a:p>
            <a:pPr marL="0" indent="0">
              <a:buFont typeface="Arial" panose="020B0604020202020204" pitchFamily="34" charset="0"/>
              <a:buNone/>
              <a:defRPr/>
            </a:pPr>
            <a:r>
              <a:rPr lang="en-IN" b="1" dirty="0">
                <a:latin typeface="WorkSansRegular"/>
              </a:rPr>
              <a:t>2. Be Present in the Moment</a:t>
            </a:r>
          </a:p>
          <a:p>
            <a:pPr marL="0" indent="0">
              <a:buFont typeface="Arial" panose="020B0604020202020204" pitchFamily="34" charset="0"/>
              <a:buNone/>
              <a:defRPr/>
            </a:pPr>
            <a:endParaRPr lang="en-IN" b="1" dirty="0">
              <a:latin typeface="WorkSansRegular"/>
            </a:endParaRPr>
          </a:p>
          <a:p>
            <a:pPr>
              <a:defRPr/>
            </a:pPr>
            <a:r>
              <a:rPr lang="en-US" i="1" dirty="0">
                <a:solidFill>
                  <a:srgbClr val="0070C0"/>
                </a:solidFill>
                <a:latin typeface="WorkSansRegular"/>
              </a:rPr>
              <a:t>If you’re at work, focus on the activity at hand and give it your all. </a:t>
            </a:r>
          </a:p>
          <a:p>
            <a:pPr>
              <a:defRPr/>
            </a:pPr>
            <a:r>
              <a:rPr lang="en-US" i="1" dirty="0">
                <a:solidFill>
                  <a:srgbClr val="003300"/>
                </a:solidFill>
                <a:latin typeface="WorkSansRegular"/>
              </a:rPr>
              <a:t>When you’re with family, leave work matters out of your mind.</a:t>
            </a:r>
            <a:endParaRPr lang="en-IN" i="1" dirty="0">
              <a:solidFill>
                <a:srgbClr val="003300"/>
              </a:solidFill>
              <a:latin typeface="WorkSansRegular"/>
            </a:endParaRPr>
          </a:p>
          <a:p>
            <a:pPr marL="0" indent="0">
              <a:buFont typeface="Arial" panose="020B0604020202020204" pitchFamily="34" charset="0"/>
              <a:buNone/>
              <a:defRP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307564-BDF5-4663-967B-485B93C3DDC8}"/>
              </a:ext>
            </a:extLst>
          </p:cNvPr>
          <p:cNvSpPr>
            <a:spLocks noGrp="1"/>
          </p:cNvSpPr>
          <p:nvPr>
            <p:ph type="title"/>
          </p:nvPr>
        </p:nvSpPr>
        <p:spPr/>
        <p:txBody>
          <a:bodyPr/>
          <a:lstStyle/>
          <a:p>
            <a:r>
              <a:rPr lang="en-US" dirty="0"/>
              <a:t>Sustainable HRM</a:t>
            </a:r>
            <a:endParaRPr lang="en-IN" dirty="0"/>
          </a:p>
        </p:txBody>
      </p:sp>
      <p:sp>
        <p:nvSpPr>
          <p:cNvPr id="5" name="Text Placeholder 4">
            <a:extLst>
              <a:ext uri="{FF2B5EF4-FFF2-40B4-BE49-F238E27FC236}">
                <a16:creationId xmlns:a16="http://schemas.microsoft.com/office/drawing/2014/main" id="{537CBF21-D3B0-4AA8-B019-73E725ABED5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43172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50F441D-8256-4731-A45C-EF586F60001E}"/>
              </a:ext>
            </a:extLst>
          </p:cNvPr>
          <p:cNvSpPr>
            <a:spLocks noGrp="1"/>
          </p:cNvSpPr>
          <p:nvPr>
            <p:ph type="title"/>
          </p:nvPr>
        </p:nvSpPr>
        <p:spPr/>
        <p:txBody>
          <a:bodyPr/>
          <a:lstStyle/>
          <a:p>
            <a:pPr algn="l"/>
            <a:r>
              <a:rPr lang="en-US" altLang="en-US" sz="2800" dirty="0"/>
              <a:t>6 ways to achieve work-life harmony</a:t>
            </a:r>
            <a:endParaRPr lang="en-IN" altLang="en-US" sz="2800" dirty="0"/>
          </a:p>
        </p:txBody>
      </p:sp>
      <p:sp>
        <p:nvSpPr>
          <p:cNvPr id="3" name="Content Placeholder 2">
            <a:extLst>
              <a:ext uri="{FF2B5EF4-FFF2-40B4-BE49-F238E27FC236}">
                <a16:creationId xmlns:a16="http://schemas.microsoft.com/office/drawing/2014/main" id="{FC8392A7-F8B4-45B8-9207-4BDC97F0F919}"/>
              </a:ext>
            </a:extLst>
          </p:cNvPr>
          <p:cNvSpPr>
            <a:spLocks noGrp="1"/>
          </p:cNvSpPr>
          <p:nvPr>
            <p:ph idx="1"/>
          </p:nvPr>
        </p:nvSpPr>
        <p:spPr/>
        <p:txBody>
          <a:bodyPr/>
          <a:lstStyle/>
          <a:p>
            <a:pPr marL="0" indent="0">
              <a:buFont typeface="Arial" panose="020B0604020202020204" pitchFamily="34" charset="0"/>
              <a:buNone/>
              <a:defRPr/>
            </a:pPr>
            <a:r>
              <a:rPr lang="en-US" b="1" dirty="0">
                <a:latin typeface="WorkSansRegular"/>
              </a:rPr>
              <a:t>3. Plan Your Week Around Your Priorities or “Themes”</a:t>
            </a:r>
          </a:p>
          <a:p>
            <a:pPr>
              <a:defRPr/>
            </a:pPr>
            <a:r>
              <a:rPr lang="en-US" b="1" dirty="0">
                <a:solidFill>
                  <a:srgbClr val="0070C0"/>
                </a:solidFill>
                <a:latin typeface="WorkSansRegular"/>
              </a:rPr>
              <a:t>Take twenty minutes on a Sunday evening to establish the priorities that will guide the upcoming week. </a:t>
            </a:r>
          </a:p>
          <a:p>
            <a:pPr>
              <a:defRPr/>
            </a:pPr>
            <a:r>
              <a:rPr lang="en-US" b="1" dirty="0">
                <a:solidFill>
                  <a:srgbClr val="C00000"/>
                </a:solidFill>
                <a:latin typeface="WorkSansRegular"/>
              </a:rPr>
              <a:t>These should be specific, actionable goals that you’re prepared to have accomplished by the time Saturday rolls around.</a:t>
            </a:r>
          </a:p>
          <a:p>
            <a:pPr marL="0" indent="0">
              <a:buFont typeface="Arial" panose="020B0604020202020204" pitchFamily="34" charset="0"/>
              <a:buNone/>
              <a:defRPr/>
            </a:pP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0DC3957-7C18-4E37-BF56-8347B49D7924}"/>
              </a:ext>
            </a:extLst>
          </p:cNvPr>
          <p:cNvSpPr>
            <a:spLocks noGrp="1"/>
          </p:cNvSpPr>
          <p:nvPr>
            <p:ph type="title"/>
          </p:nvPr>
        </p:nvSpPr>
        <p:spPr/>
        <p:txBody>
          <a:bodyPr/>
          <a:lstStyle/>
          <a:p>
            <a:pPr algn="l"/>
            <a:r>
              <a:rPr lang="en-US" altLang="en-US" sz="2800" dirty="0"/>
              <a:t>6 ways to achieve work-life harmony</a:t>
            </a:r>
            <a:endParaRPr lang="en-IN" altLang="en-US" sz="2800" dirty="0"/>
          </a:p>
        </p:txBody>
      </p:sp>
      <p:sp>
        <p:nvSpPr>
          <p:cNvPr id="30723" name="Content Placeholder 2">
            <a:extLst>
              <a:ext uri="{FF2B5EF4-FFF2-40B4-BE49-F238E27FC236}">
                <a16:creationId xmlns:a16="http://schemas.microsoft.com/office/drawing/2014/main" id="{748D3E18-DD9D-4823-B6B1-FC19A9551DB0}"/>
              </a:ext>
            </a:extLst>
          </p:cNvPr>
          <p:cNvSpPr>
            <a:spLocks noGrp="1"/>
          </p:cNvSpPr>
          <p:nvPr>
            <p:ph idx="1"/>
          </p:nvPr>
        </p:nvSpPr>
        <p:spPr/>
        <p:txBody>
          <a:bodyPr/>
          <a:lstStyle/>
          <a:p>
            <a:pPr marL="0" indent="0">
              <a:buFont typeface="Arial" panose="020B0604020202020204" pitchFamily="34" charset="0"/>
              <a:buNone/>
            </a:pPr>
            <a:r>
              <a:rPr lang="en-IN" altLang="en-US" b="1">
                <a:latin typeface="WorkSansRegular"/>
              </a:rPr>
              <a:t>4. Make Conscious Choices</a:t>
            </a:r>
          </a:p>
          <a:p>
            <a:pPr marL="0" indent="0">
              <a:buFont typeface="Arial" panose="020B0604020202020204" pitchFamily="34" charset="0"/>
              <a:buNone/>
            </a:pPr>
            <a:endParaRPr lang="en-IN" altLang="en-US" b="1">
              <a:latin typeface="WorkSansRegular"/>
            </a:endParaRPr>
          </a:p>
          <a:p>
            <a:pPr marL="0" indent="0">
              <a:buFont typeface="Arial" panose="020B0604020202020204" pitchFamily="34" charset="0"/>
              <a:buNone/>
            </a:pPr>
            <a:r>
              <a:rPr lang="en-IN" altLang="en-US" sz="4800" b="1">
                <a:solidFill>
                  <a:srgbClr val="C00000"/>
                </a:solidFill>
                <a:latin typeface="WorkSansRegular"/>
              </a:rPr>
              <a:t>“Everything has a PRICE TAG”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2CAE73D-AAE8-4CE2-97B0-00E3D2AD9F2D}"/>
              </a:ext>
            </a:extLst>
          </p:cNvPr>
          <p:cNvSpPr>
            <a:spLocks noGrp="1"/>
          </p:cNvSpPr>
          <p:nvPr>
            <p:ph type="title"/>
          </p:nvPr>
        </p:nvSpPr>
        <p:spPr/>
        <p:txBody>
          <a:bodyPr/>
          <a:lstStyle/>
          <a:p>
            <a:pPr algn="l"/>
            <a:r>
              <a:rPr lang="en-US" altLang="en-US" sz="2800" dirty="0"/>
              <a:t>6 ways to achieve work-life harmony</a:t>
            </a:r>
            <a:endParaRPr lang="en-IN" altLang="en-US" sz="2800" dirty="0"/>
          </a:p>
        </p:txBody>
      </p:sp>
      <p:sp>
        <p:nvSpPr>
          <p:cNvPr id="32771" name="Content Placeholder 2">
            <a:extLst>
              <a:ext uri="{FF2B5EF4-FFF2-40B4-BE49-F238E27FC236}">
                <a16:creationId xmlns:a16="http://schemas.microsoft.com/office/drawing/2014/main" id="{CBDBE8C1-5749-4B86-998F-4F85197077E8}"/>
              </a:ext>
            </a:extLst>
          </p:cNvPr>
          <p:cNvSpPr>
            <a:spLocks noGrp="1"/>
          </p:cNvSpPr>
          <p:nvPr>
            <p:ph idx="1"/>
          </p:nvPr>
        </p:nvSpPr>
        <p:spPr/>
        <p:txBody>
          <a:bodyPr/>
          <a:lstStyle/>
          <a:p>
            <a:pPr marL="0" indent="0">
              <a:buFont typeface="Arial" panose="020B0604020202020204" pitchFamily="34" charset="0"/>
              <a:buNone/>
            </a:pPr>
            <a:r>
              <a:rPr lang="en-IN" altLang="en-US" b="1">
                <a:latin typeface="WorkSansRegular"/>
              </a:rPr>
              <a:t>5. Stay Active</a:t>
            </a:r>
          </a:p>
          <a:p>
            <a:pPr marL="0" indent="0">
              <a:buFont typeface="Arial" panose="020B0604020202020204" pitchFamily="34" charset="0"/>
              <a:buNone/>
            </a:pPr>
            <a:endParaRPr lang="en-IN" altLang="en-US" b="1">
              <a:latin typeface="WorkSansRegular"/>
            </a:endParaRPr>
          </a:p>
          <a:p>
            <a:pPr marL="0" indent="0">
              <a:buFont typeface="Arial" panose="020B0604020202020204" pitchFamily="34" charset="0"/>
              <a:buNone/>
            </a:pPr>
            <a:endParaRPr lang="en-IN" altLang="en-US" b="1">
              <a:solidFill>
                <a:srgbClr val="FEB600"/>
              </a:solidFill>
              <a:latin typeface="WorkSansRegular"/>
            </a:endParaRPr>
          </a:p>
          <a:p>
            <a:pPr marL="0" indent="0">
              <a:buFont typeface="Arial" panose="020B0604020202020204" pitchFamily="34" charset="0"/>
              <a:buNone/>
            </a:pPr>
            <a:endParaRPr lang="en-IN" altLang="en-US"/>
          </a:p>
        </p:txBody>
      </p:sp>
      <p:pic>
        <p:nvPicPr>
          <p:cNvPr id="32772" name="Picture 4">
            <a:extLst>
              <a:ext uri="{FF2B5EF4-FFF2-40B4-BE49-F238E27FC236}">
                <a16:creationId xmlns:a16="http://schemas.microsoft.com/office/drawing/2014/main" id="{D1F6578F-11D6-4703-8955-BAC0C9738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2073275"/>
            <a:ext cx="9174163"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6AE5106-5E0C-487F-AFF1-C0F808488904}"/>
              </a:ext>
            </a:extLst>
          </p:cNvPr>
          <p:cNvSpPr>
            <a:spLocks noGrp="1"/>
          </p:cNvSpPr>
          <p:nvPr>
            <p:ph type="title"/>
          </p:nvPr>
        </p:nvSpPr>
        <p:spPr/>
        <p:txBody>
          <a:bodyPr/>
          <a:lstStyle/>
          <a:p>
            <a:pPr algn="l"/>
            <a:r>
              <a:rPr lang="en-US" altLang="en-US" sz="2800" dirty="0"/>
              <a:t>6 ways to achieve work-life harmony</a:t>
            </a:r>
            <a:endParaRPr lang="en-IN" altLang="en-US" sz="2800" dirty="0"/>
          </a:p>
        </p:txBody>
      </p:sp>
      <p:sp>
        <p:nvSpPr>
          <p:cNvPr id="3" name="Content Placeholder 2">
            <a:extLst>
              <a:ext uri="{FF2B5EF4-FFF2-40B4-BE49-F238E27FC236}">
                <a16:creationId xmlns:a16="http://schemas.microsoft.com/office/drawing/2014/main" id="{3BF3469F-42E1-4504-87EE-9ACD9F4D7529}"/>
              </a:ext>
            </a:extLst>
          </p:cNvPr>
          <p:cNvSpPr>
            <a:spLocks noGrp="1"/>
          </p:cNvSpPr>
          <p:nvPr>
            <p:ph idx="1"/>
          </p:nvPr>
        </p:nvSpPr>
        <p:spPr/>
        <p:txBody>
          <a:bodyPr/>
          <a:lstStyle/>
          <a:p>
            <a:pPr marL="0" indent="0">
              <a:buFont typeface="Arial" panose="020B0604020202020204" pitchFamily="34" charset="0"/>
              <a:buNone/>
              <a:defRPr/>
            </a:pPr>
            <a:r>
              <a:rPr lang="en-IN" b="1" dirty="0">
                <a:latin typeface="WorkSansRegular"/>
              </a:rPr>
              <a:t>6. Get Rest</a:t>
            </a:r>
          </a:p>
          <a:p>
            <a:pPr marL="0" indent="0">
              <a:buFont typeface="Arial" panose="020B0604020202020204" pitchFamily="34" charset="0"/>
              <a:buNone/>
              <a:defRPr/>
            </a:pPr>
            <a:r>
              <a:rPr lang="en-US" dirty="0"/>
              <a:t>Foregoing regular sleep (7-8 hours) </a:t>
            </a:r>
          </a:p>
          <a:p>
            <a:pPr>
              <a:defRPr/>
            </a:pPr>
            <a:r>
              <a:rPr lang="en-US" dirty="0"/>
              <a:t>prevents the brain from making new memories</a:t>
            </a:r>
          </a:p>
          <a:p>
            <a:pPr>
              <a:defRPr/>
            </a:pPr>
            <a:r>
              <a:rPr lang="en-US" dirty="0"/>
              <a:t>weakens the immune system</a:t>
            </a:r>
          </a:p>
          <a:p>
            <a:pPr>
              <a:defRPr/>
            </a:pPr>
            <a:r>
              <a:rPr lang="en-US" dirty="0"/>
              <a:t>slows down the brain’s ability to process information</a:t>
            </a:r>
          </a:p>
          <a:p>
            <a:pPr>
              <a:defRPr/>
            </a:pPr>
            <a:endParaRPr lang="en-IN" dirty="0"/>
          </a:p>
        </p:txBody>
      </p:sp>
      <p:pic>
        <p:nvPicPr>
          <p:cNvPr id="34820" name="Content Placeholder 4">
            <a:extLst>
              <a:ext uri="{FF2B5EF4-FFF2-40B4-BE49-F238E27FC236}">
                <a16:creationId xmlns:a16="http://schemas.microsoft.com/office/drawing/2014/main" id="{07464F4E-8ED3-42E3-880C-EDC33B659F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860800"/>
            <a:ext cx="6011862"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Box 4">
            <a:extLst>
              <a:ext uri="{FF2B5EF4-FFF2-40B4-BE49-F238E27FC236}">
                <a16:creationId xmlns:a16="http://schemas.microsoft.com/office/drawing/2014/main" id="{508EADE4-E9A3-4661-8D78-054F05ACD5FB}"/>
              </a:ext>
            </a:extLst>
          </p:cNvPr>
          <p:cNvSpPr txBox="1">
            <a:spLocks noChangeArrowheads="1"/>
          </p:cNvSpPr>
          <p:nvPr/>
        </p:nvSpPr>
        <p:spPr bwMode="auto">
          <a:xfrm>
            <a:off x="3563938" y="1341438"/>
            <a:ext cx="2808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rgbClr val="002060"/>
                </a:solidFill>
                <a:latin typeface="Times New Roman" panose="02020603050405020304" pitchFamily="18" charset="0"/>
                <a:ea typeface="Tahoma" panose="020B0604030504040204" pitchFamily="34" charset="0"/>
                <a:cs typeface="Times New Roman" panose="02020603050405020304" pitchFamily="18" charset="0"/>
              </a:defRPr>
            </a:lvl1pPr>
            <a:lvl2pPr marL="742950" indent="-285750">
              <a:spcBef>
                <a:spcPct val="20000"/>
              </a:spcBef>
              <a:buFont typeface="Arial" panose="020B0604020202020204" pitchFamily="34" charset="0"/>
              <a:buChar char="–"/>
              <a:defRPr sz="24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2pPr>
            <a:lvl3pPr marL="11430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9pPr>
          </a:lstStyle>
          <a:p>
            <a:pPr>
              <a:spcBef>
                <a:spcPct val="0"/>
              </a:spcBef>
              <a:buFontTx/>
              <a:buNone/>
            </a:pPr>
            <a:r>
              <a:rPr lang="en-IN" altLang="en-US" sz="900">
                <a:solidFill>
                  <a:schemeClr val="bg1"/>
                </a:solidFill>
                <a:latin typeface="Arial" panose="020B0604020202020204" pitchFamily="34" charset="0"/>
                <a:cs typeface="Arial" panose="020B0604020202020204" pitchFamily="34" charset="0"/>
                <a:hlinkClick r:id="rId3" tooltip="https://philschatz.com/physics-book/contents/m42392.html"/>
              </a:rPr>
              <a:t>This Photo</a:t>
            </a:r>
            <a:r>
              <a:rPr lang="en-IN" altLang="en-US" sz="900">
                <a:solidFill>
                  <a:schemeClr val="bg1"/>
                </a:solidFill>
                <a:latin typeface="Arial" panose="020B0604020202020204" pitchFamily="34" charset="0"/>
                <a:cs typeface="Arial" panose="020B0604020202020204" pitchFamily="34" charset="0"/>
              </a:rPr>
              <a:t> by Unknown Author is licensed under </a:t>
            </a:r>
            <a:r>
              <a:rPr lang="en-IN" altLang="en-US" sz="900">
                <a:solidFill>
                  <a:schemeClr val="bg1"/>
                </a:solidFill>
                <a:latin typeface="Arial" panose="020B0604020202020204" pitchFamily="34" charset="0"/>
                <a:cs typeface="Arial" panose="020B0604020202020204" pitchFamily="34" charset="0"/>
                <a:hlinkClick r:id="rId4" tooltip="https://creativecommons.org/licenses/by/3.0/"/>
              </a:rPr>
              <a:t>CC BY</a:t>
            </a:r>
            <a:endParaRPr lang="en-IN" altLang="en-US" sz="9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a:extLst>
              <a:ext uri="{FF2B5EF4-FFF2-40B4-BE49-F238E27FC236}">
                <a16:creationId xmlns:a16="http://schemas.microsoft.com/office/drawing/2014/main" id="{099F7A11-5537-45E4-8D6F-A6106860C587}"/>
              </a:ext>
            </a:extLst>
          </p:cNvPr>
          <p:cNvSpPr>
            <a:spLocks noGrp="1"/>
          </p:cNvSpPr>
          <p:nvPr>
            <p:ph type="title"/>
          </p:nvPr>
        </p:nvSpPr>
        <p:spPr/>
        <p:txBody>
          <a:bodyPr/>
          <a:lstStyle/>
          <a:p>
            <a:r>
              <a:rPr lang="en-US" altLang="en-US"/>
              <a:t>Refrences </a:t>
            </a:r>
            <a:endParaRPr lang="en-IN" altLang="en-US"/>
          </a:p>
        </p:txBody>
      </p:sp>
      <p:sp>
        <p:nvSpPr>
          <p:cNvPr id="35843" name="Content Placeholder 4">
            <a:extLst>
              <a:ext uri="{FF2B5EF4-FFF2-40B4-BE49-F238E27FC236}">
                <a16:creationId xmlns:a16="http://schemas.microsoft.com/office/drawing/2014/main" id="{DD29461D-B709-45A8-AF88-B58D053B5D41}"/>
              </a:ext>
            </a:extLst>
          </p:cNvPr>
          <p:cNvSpPr>
            <a:spLocks noGrp="1"/>
          </p:cNvSpPr>
          <p:nvPr>
            <p:ph idx="1"/>
          </p:nvPr>
        </p:nvSpPr>
        <p:spPr/>
        <p:txBody>
          <a:bodyPr/>
          <a:lstStyle/>
          <a:p>
            <a:r>
              <a:rPr lang="en-US" altLang="en-US">
                <a:hlinkClick r:id="rId2"/>
              </a:rPr>
              <a:t>https://templetonreligiontrust.org/explore/work-and-purpose-arent-ememies/?gclid=CjwKCAjw-qeFBhAsEiwA2G7Nl41PsoXSNMWlz0s5LfCTmVwqsRqQfOI_c-ZOtluzfVHAdKrcySkrxxoC_DIQAvD_BwE</a:t>
            </a:r>
            <a:endParaRPr lang="en-US" altLang="en-US"/>
          </a:p>
          <a:p>
            <a:r>
              <a:rPr lang="en-IN" altLang="en-US">
                <a:hlinkClick r:id="rId3"/>
              </a:rPr>
              <a:t>http://www.drryanduffy.com/uploads/3/1/7/2/31724447/duffy_et_al.__2018_.pdf</a:t>
            </a:r>
            <a:endParaRPr lang="en-IN" altLang="en-US"/>
          </a:p>
          <a:p>
            <a:r>
              <a:rPr lang="en-IN" altLang="en-US"/>
              <a:t>https://kashoo.com/blog/6-ways-to-achieve-work-life-harmony/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9A93570-6FA5-4BF1-948D-509CBF7FDBEE}"/>
              </a:ext>
            </a:extLst>
          </p:cNvPr>
          <p:cNvSpPr>
            <a:spLocks noGrp="1"/>
          </p:cNvSpPr>
          <p:nvPr>
            <p:ph type="title"/>
          </p:nvPr>
        </p:nvSpPr>
        <p:spPr>
          <a:xfrm>
            <a:off x="457200" y="274638"/>
            <a:ext cx="8229600" cy="411162"/>
          </a:xfrm>
        </p:spPr>
        <p:txBody>
          <a:bodyPr/>
          <a:lstStyle/>
          <a:p>
            <a:pPr eaLnBrk="1" hangingPunct="1"/>
            <a:r>
              <a:rPr lang="en-IN" altLang="en-US" sz="3200">
                <a:latin typeface="Arial Black" panose="020B0A04020102020204" pitchFamily="34" charset="0"/>
              </a:rPr>
              <a:t>Important Link</a:t>
            </a:r>
          </a:p>
        </p:txBody>
      </p:sp>
      <p:sp>
        <p:nvSpPr>
          <p:cNvPr id="3" name="Content Placeholder 2">
            <a:extLst>
              <a:ext uri="{FF2B5EF4-FFF2-40B4-BE49-F238E27FC236}">
                <a16:creationId xmlns:a16="http://schemas.microsoft.com/office/drawing/2014/main" id="{45FA0556-EA8C-4BF4-983D-E7F02F74B56A}"/>
              </a:ext>
            </a:extLst>
          </p:cNvPr>
          <p:cNvSpPr>
            <a:spLocks noGrp="1"/>
          </p:cNvSpPr>
          <p:nvPr>
            <p:ph idx="1"/>
          </p:nvPr>
        </p:nvSpPr>
        <p:spPr>
          <a:xfrm>
            <a:off x="457200" y="914400"/>
            <a:ext cx="8229600" cy="5562600"/>
          </a:xfrm>
        </p:spPr>
        <p:txBody>
          <a:bodyPr rtlCol="0">
            <a:normAutofit lnSpcReduction="10000"/>
          </a:bodyPr>
          <a:lstStyle/>
          <a:p>
            <a:pPr algn="just" eaLnBrk="1" fontAlgn="auto" hangingPunct="1">
              <a:spcAft>
                <a:spcPts val="0"/>
              </a:spcAft>
              <a:defRPr/>
            </a:pPr>
            <a:r>
              <a:rPr lang="en-IN" sz="2400" dirty="0">
                <a:hlinkClick r:id="rId2"/>
              </a:rPr>
              <a:t>https://www.youtube.com/watch?v=_QqT38QRA84-</a:t>
            </a:r>
            <a:r>
              <a:rPr lang="en-IN" sz="2400" dirty="0"/>
              <a:t> </a:t>
            </a:r>
          </a:p>
          <a:p>
            <a:pPr algn="just" eaLnBrk="1" fontAlgn="auto" hangingPunct="1">
              <a:spcAft>
                <a:spcPts val="0"/>
              </a:spcAft>
              <a:buFont typeface="Arial" charset="0"/>
              <a:buNone/>
              <a:defRPr/>
            </a:pPr>
            <a:r>
              <a:rPr lang="en-IN" sz="2400" b="1" dirty="0"/>
              <a:t>     The 'Google' Life </a:t>
            </a:r>
          </a:p>
          <a:p>
            <a:pPr algn="just" eaLnBrk="1" fontAlgn="auto" hangingPunct="1">
              <a:spcAft>
                <a:spcPts val="0"/>
              </a:spcAft>
              <a:buFont typeface="Arial" charset="0"/>
              <a:buNone/>
              <a:defRPr/>
            </a:pPr>
            <a:endParaRPr lang="en-IN" sz="2400" b="1" dirty="0"/>
          </a:p>
          <a:p>
            <a:pPr algn="just" eaLnBrk="1" fontAlgn="auto" hangingPunct="1">
              <a:spcAft>
                <a:spcPts val="0"/>
              </a:spcAft>
              <a:defRPr/>
            </a:pPr>
            <a:r>
              <a:rPr lang="en-IN" sz="2400" dirty="0">
                <a:hlinkClick r:id="rId3"/>
              </a:rPr>
              <a:t>https://www.youtube.com/watch?v=-6wCUQC44cA</a:t>
            </a:r>
            <a:r>
              <a:rPr lang="en-IN" sz="2400" dirty="0"/>
              <a:t> </a:t>
            </a:r>
          </a:p>
          <a:p>
            <a:pPr algn="just" eaLnBrk="1" fontAlgn="auto" hangingPunct="1">
              <a:spcAft>
                <a:spcPts val="0"/>
              </a:spcAft>
              <a:buFont typeface="Arial" charset="0"/>
              <a:buNone/>
              <a:defRPr/>
            </a:pPr>
            <a:r>
              <a:rPr lang="en-IN" sz="2400" b="1" dirty="0"/>
              <a:t>     Apple Company Culture</a:t>
            </a:r>
          </a:p>
          <a:p>
            <a:pPr algn="just" eaLnBrk="1" fontAlgn="auto" hangingPunct="1">
              <a:spcAft>
                <a:spcPts val="0"/>
              </a:spcAft>
              <a:buFont typeface="Arial" charset="0"/>
              <a:buNone/>
              <a:defRPr/>
            </a:pPr>
            <a:endParaRPr lang="en-IN" sz="2400" b="1" dirty="0"/>
          </a:p>
          <a:p>
            <a:pPr algn="just" eaLnBrk="1" fontAlgn="auto" hangingPunct="1">
              <a:spcAft>
                <a:spcPts val="0"/>
              </a:spcAft>
              <a:defRPr/>
            </a:pPr>
            <a:r>
              <a:rPr lang="en-IN" sz="2400" dirty="0">
                <a:hlinkClick r:id="rId4"/>
              </a:rPr>
              <a:t>https://www.youtube.com/watch?v=X1dmVox38_w</a:t>
            </a:r>
            <a:r>
              <a:rPr lang="en-IN" sz="2400" dirty="0"/>
              <a:t> </a:t>
            </a:r>
          </a:p>
          <a:p>
            <a:pPr algn="just" eaLnBrk="1" fontAlgn="auto" hangingPunct="1">
              <a:spcAft>
                <a:spcPts val="0"/>
              </a:spcAft>
              <a:buFont typeface="Arial" charset="0"/>
              <a:buNone/>
              <a:defRPr/>
            </a:pPr>
            <a:r>
              <a:rPr lang="en-IN" sz="2400" b="1" dirty="0"/>
              <a:t>     How To Transform Your Company Culture And Attract Brilliant Talent</a:t>
            </a:r>
          </a:p>
          <a:p>
            <a:pPr algn="just" eaLnBrk="1" fontAlgn="auto" hangingPunct="1">
              <a:spcAft>
                <a:spcPts val="0"/>
              </a:spcAft>
              <a:buFont typeface="Arial" charset="0"/>
              <a:buNone/>
              <a:defRPr/>
            </a:pPr>
            <a:r>
              <a:rPr lang="en-IN" sz="2400" b="1" dirty="0"/>
              <a:t> </a:t>
            </a:r>
          </a:p>
          <a:p>
            <a:pPr algn="just" eaLnBrk="1" fontAlgn="auto" hangingPunct="1">
              <a:spcAft>
                <a:spcPts val="0"/>
              </a:spcAft>
              <a:defRPr/>
            </a:pPr>
            <a:r>
              <a:rPr lang="en-IN" sz="2400" b="1" dirty="0">
                <a:hlinkClick r:id="rId5"/>
              </a:rPr>
              <a:t>https://www.youtube.com/watch?v=F2lzcilkw_c</a:t>
            </a:r>
            <a:r>
              <a:rPr lang="en-IN" sz="2400" b="1" dirty="0"/>
              <a:t> </a:t>
            </a:r>
          </a:p>
          <a:p>
            <a:pPr algn="just" eaLnBrk="1" fontAlgn="auto" hangingPunct="1">
              <a:spcAft>
                <a:spcPts val="0"/>
              </a:spcAft>
              <a:buFont typeface="Arial" charset="0"/>
              <a:buNone/>
              <a:defRPr/>
            </a:pPr>
            <a:r>
              <a:rPr lang="en-IN" sz="2400" b="1" dirty="0"/>
              <a:t>     Corporate culture And what does corporate culture have to do with business ethics? </a:t>
            </a:r>
          </a:p>
          <a:p>
            <a:pPr eaLnBrk="1" fontAlgn="auto" hangingPunct="1">
              <a:spcAft>
                <a:spcPts val="0"/>
              </a:spcAft>
              <a:defRPr/>
            </a:pPr>
            <a:endParaRPr lang="en-IN" b="1" dirty="0"/>
          </a:p>
          <a:p>
            <a:pPr eaLnBrk="1" fontAlgn="auto" hangingPunct="1">
              <a:spcAft>
                <a:spcPts val="0"/>
              </a:spcAft>
              <a:defRPr/>
            </a:pPr>
            <a:endParaRPr lang="en-IN" b="1" dirty="0"/>
          </a:p>
          <a:p>
            <a:pPr eaLnBrk="1" fontAlgn="auto" hangingPunct="1">
              <a:spcAft>
                <a:spcPts val="0"/>
              </a:spcAft>
              <a:defRPr/>
            </a:pPr>
            <a:endParaRPr lang="en-IN" dirty="0"/>
          </a:p>
        </p:txBody>
      </p:sp>
    </p:spTree>
    <p:extLst>
      <p:ext uri="{BB962C8B-B14F-4D97-AF65-F5344CB8AC3E}">
        <p14:creationId xmlns:p14="http://schemas.microsoft.com/office/powerpoint/2010/main" val="1533917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C16D-6CA3-CD1C-56C8-0E80DCC4BD49}"/>
              </a:ext>
            </a:extLst>
          </p:cNvPr>
          <p:cNvSpPr>
            <a:spLocks noGrp="1"/>
          </p:cNvSpPr>
          <p:nvPr>
            <p:ph type="ctrTitle"/>
          </p:nvPr>
        </p:nvSpPr>
        <p:spPr/>
        <p:txBody>
          <a:bodyPr/>
          <a:lstStyle/>
          <a:p>
            <a:r>
              <a:rPr lang="en-IN" dirty="0"/>
              <a:t>Leadership in the age of AI</a:t>
            </a:r>
          </a:p>
        </p:txBody>
      </p:sp>
    </p:spTree>
    <p:extLst>
      <p:ext uri="{BB962C8B-B14F-4D97-AF65-F5344CB8AC3E}">
        <p14:creationId xmlns:p14="http://schemas.microsoft.com/office/powerpoint/2010/main" val="1572557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1851BE3-A2B9-55A4-7AD0-CE0CF82F9BB3}"/>
              </a:ext>
            </a:extLst>
          </p:cNvPr>
          <p:cNvGraphicFramePr>
            <a:graphicFrameLocks noGrp="1"/>
          </p:cNvGraphicFramePr>
          <p:nvPr>
            <p:ph idx="1"/>
          </p:nvPr>
        </p:nvGraphicFramePr>
        <p:xfrm>
          <a:off x="474064" y="1856698"/>
          <a:ext cx="8195872"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792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6F2ED6E2-B298-8429-26A4-C70E454B28B3}"/>
              </a:ext>
            </a:extLst>
          </p:cNvPr>
          <p:cNvPicPr>
            <a:picLocks noChangeAspect="1"/>
          </p:cNvPicPr>
          <p:nvPr/>
        </p:nvPicPr>
        <p:blipFill rotWithShape="1">
          <a:blip r:embed="rId2">
            <a:alphaModFix amt="35000"/>
          </a:blip>
          <a:srcRect b="6639"/>
          <a:stretch/>
        </p:blipFill>
        <p:spPr>
          <a:xfrm>
            <a:off x="15" y="857257"/>
            <a:ext cx="9143985" cy="5143493"/>
          </a:xfrm>
          <a:prstGeom prst="rect">
            <a:avLst/>
          </a:prstGeom>
        </p:spPr>
      </p:pic>
      <p:sp>
        <p:nvSpPr>
          <p:cNvPr id="2" name="Title 1">
            <a:extLst>
              <a:ext uri="{FF2B5EF4-FFF2-40B4-BE49-F238E27FC236}">
                <a16:creationId xmlns:a16="http://schemas.microsoft.com/office/drawing/2014/main" id="{B89731F4-E309-C989-0EEC-8C4565301932}"/>
              </a:ext>
            </a:extLst>
          </p:cNvPr>
          <p:cNvSpPr>
            <a:spLocks noGrp="1"/>
          </p:cNvSpPr>
          <p:nvPr>
            <p:ph type="title"/>
          </p:nvPr>
        </p:nvSpPr>
        <p:spPr>
          <a:xfrm>
            <a:off x="628650" y="1131094"/>
            <a:ext cx="7886700" cy="994172"/>
          </a:xfrm>
        </p:spPr>
        <p:txBody>
          <a:bodyPr>
            <a:normAutofit/>
          </a:bodyPr>
          <a:lstStyle/>
          <a:p>
            <a:r>
              <a:rPr lang="en-IN" dirty="0">
                <a:solidFill>
                  <a:srgbClr val="C00000"/>
                </a:solidFill>
              </a:rPr>
              <a:t>Shift in Leadership Decisions</a:t>
            </a:r>
          </a:p>
        </p:txBody>
      </p:sp>
      <p:sp>
        <p:nvSpPr>
          <p:cNvPr id="3" name="Content Placeholder 2">
            <a:extLst>
              <a:ext uri="{FF2B5EF4-FFF2-40B4-BE49-F238E27FC236}">
                <a16:creationId xmlns:a16="http://schemas.microsoft.com/office/drawing/2014/main" id="{8D973080-EC9E-C48B-3375-B779E9F8E515}"/>
              </a:ext>
            </a:extLst>
          </p:cNvPr>
          <p:cNvSpPr>
            <a:spLocks noGrp="1"/>
          </p:cNvSpPr>
          <p:nvPr>
            <p:ph idx="1"/>
          </p:nvPr>
        </p:nvSpPr>
        <p:spPr>
          <a:xfrm>
            <a:off x="628650" y="2226469"/>
            <a:ext cx="7886700" cy="3263504"/>
          </a:xfrm>
        </p:spPr>
        <p:txBody>
          <a:bodyPr>
            <a:normAutofit fontScale="85000" lnSpcReduction="10000"/>
          </a:bodyPr>
          <a:lstStyle/>
          <a:p>
            <a:r>
              <a:rPr lang="en-US" dirty="0">
                <a:solidFill>
                  <a:srgbClr val="002060"/>
                </a:solidFill>
              </a:rPr>
              <a:t>With the use of AI, leaders will focus less on the cognitive processing of facts and information.  </a:t>
            </a:r>
          </a:p>
          <a:p>
            <a:r>
              <a:rPr lang="en-US" dirty="0">
                <a:solidFill>
                  <a:srgbClr val="002060"/>
                </a:solidFill>
              </a:rPr>
              <a:t>They will focus more on the human aspects like personality characteristics and behaviors. </a:t>
            </a:r>
          </a:p>
          <a:p>
            <a:r>
              <a:rPr lang="en-US" dirty="0">
                <a:solidFill>
                  <a:srgbClr val="002060"/>
                </a:solidFill>
              </a:rPr>
              <a:t>This will help improve the engagement and performance of staff and increase operational efficiencies in order to improve the company's bottom line.</a:t>
            </a:r>
            <a:endParaRPr lang="en-IN" dirty="0">
              <a:solidFill>
                <a:srgbClr val="002060"/>
              </a:solidFill>
            </a:endParaRPr>
          </a:p>
        </p:txBody>
      </p:sp>
    </p:spTree>
    <p:extLst>
      <p:ext uri="{BB962C8B-B14F-4D97-AF65-F5344CB8AC3E}">
        <p14:creationId xmlns:p14="http://schemas.microsoft.com/office/powerpoint/2010/main" val="1252750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1921-524B-45DD-B62C-9681493FC63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0DBD654-4080-4EA2-88AF-AD5C442DC0FC}"/>
              </a:ext>
            </a:extLst>
          </p:cNvPr>
          <p:cNvSpPr>
            <a:spLocks noGrp="1"/>
          </p:cNvSpPr>
          <p:nvPr>
            <p:ph idx="1"/>
          </p:nvPr>
        </p:nvSpPr>
        <p:spPr/>
        <p:txBody>
          <a:bodyPr>
            <a:normAutofit fontScale="70000" lnSpcReduction="20000"/>
          </a:bodyPr>
          <a:lstStyle/>
          <a:p>
            <a:pPr algn="just"/>
            <a:r>
              <a:rPr lang="en-US" dirty="0"/>
              <a:t>McKinsey and Company article explains one application of AI to a corporate decision-making process. </a:t>
            </a:r>
          </a:p>
          <a:p>
            <a:pPr algn="just"/>
            <a:r>
              <a:rPr lang="en-US" dirty="0"/>
              <a:t>A CEO reached out to his data analytics team to use AI to answer a few open-ended questions in a problem . </a:t>
            </a:r>
          </a:p>
          <a:p>
            <a:pPr algn="just"/>
            <a:r>
              <a:rPr lang="en-US" dirty="0"/>
              <a:t>The analytics team conducted the required analyses, which revealed some previously-hidden trends. </a:t>
            </a:r>
          </a:p>
          <a:p>
            <a:pPr algn="just"/>
            <a:r>
              <a:rPr lang="en-US" dirty="0"/>
              <a:t>These indicated that the communications between the design and engineering departments could use a tune-up. </a:t>
            </a:r>
          </a:p>
          <a:p>
            <a:pPr algn="just"/>
            <a:r>
              <a:rPr lang="en-US" dirty="0"/>
              <a:t>The data analytics team reported back to the CEO with concrete evidence that poor collaboration led to increased cost and a lack of efficiency.</a:t>
            </a:r>
            <a:endParaRPr lang="en-IN" dirty="0"/>
          </a:p>
        </p:txBody>
      </p:sp>
    </p:spTree>
    <p:extLst>
      <p:ext uri="{BB962C8B-B14F-4D97-AF65-F5344CB8AC3E}">
        <p14:creationId xmlns:p14="http://schemas.microsoft.com/office/powerpoint/2010/main" val="144286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56D724-7BAA-48F9-87E7-64AB85736552}"/>
              </a:ext>
            </a:extLst>
          </p:cNvPr>
          <p:cNvSpPr>
            <a:spLocks noGrp="1"/>
          </p:cNvSpPr>
          <p:nvPr>
            <p:ph type="title"/>
          </p:nvPr>
        </p:nvSpPr>
        <p:spPr/>
        <p:txBody>
          <a:bodyPr/>
          <a:lstStyle/>
          <a:p>
            <a:r>
              <a:rPr lang="en-US" b="1" dirty="0"/>
              <a:t>Sustainable HRM </a:t>
            </a:r>
            <a:endParaRPr lang="en-IN" b="1" dirty="0"/>
          </a:p>
        </p:txBody>
      </p:sp>
      <p:sp>
        <p:nvSpPr>
          <p:cNvPr id="7" name="Content Placeholder 6">
            <a:extLst>
              <a:ext uri="{FF2B5EF4-FFF2-40B4-BE49-F238E27FC236}">
                <a16:creationId xmlns:a16="http://schemas.microsoft.com/office/drawing/2014/main" id="{4D8A75A3-6983-491A-B827-B1002F301362}"/>
              </a:ext>
            </a:extLst>
          </p:cNvPr>
          <p:cNvSpPr>
            <a:spLocks noGrp="1"/>
          </p:cNvSpPr>
          <p:nvPr>
            <p:ph idx="1"/>
          </p:nvPr>
        </p:nvSpPr>
        <p:spPr/>
        <p:txBody>
          <a:bodyPr/>
          <a:lstStyle/>
          <a:p>
            <a:r>
              <a:rPr lang="en-US" sz="2800" dirty="0"/>
              <a:t>Limitations of the Traditional Market Model </a:t>
            </a:r>
          </a:p>
          <a:p>
            <a:endParaRPr lang="en-US" sz="2800" dirty="0"/>
          </a:p>
          <a:p>
            <a:r>
              <a:rPr lang="en-US" sz="2800" dirty="0"/>
              <a:t>Slowly but gradually, the view is gaining wider acceptance that an </a:t>
            </a:r>
            <a:r>
              <a:rPr lang="en-US" sz="2800" dirty="0">
                <a:highlight>
                  <a:srgbClr val="FFFF00"/>
                </a:highlight>
              </a:rPr>
              <a:t>overly strong focus on a rather short-termed efficient and effective exploitation of natural, social and human resources </a:t>
            </a:r>
            <a:r>
              <a:rPr lang="en-US" sz="2800" dirty="0"/>
              <a:t>in organizations – as suggested by the traditional market Model – is </a:t>
            </a:r>
            <a:r>
              <a:rPr lang="en-US" sz="2800" dirty="0">
                <a:highlight>
                  <a:srgbClr val="FFFF00"/>
                </a:highlight>
              </a:rPr>
              <a:t>not enough </a:t>
            </a:r>
            <a:r>
              <a:rPr lang="en-US" sz="2800" dirty="0"/>
              <a:t>to ensure </a:t>
            </a:r>
            <a:r>
              <a:rPr lang="en-US" sz="2800" dirty="0">
                <a:highlight>
                  <a:srgbClr val="FFFF00"/>
                </a:highlight>
              </a:rPr>
              <a:t>organizational viability in the long run.  </a:t>
            </a:r>
            <a:endParaRPr lang="en-IN" sz="2800" dirty="0">
              <a:highlight>
                <a:srgbClr val="FFFF00"/>
              </a:highlight>
            </a:endParaRPr>
          </a:p>
        </p:txBody>
      </p:sp>
    </p:spTree>
    <p:extLst>
      <p:ext uri="{BB962C8B-B14F-4D97-AF65-F5344CB8AC3E}">
        <p14:creationId xmlns:p14="http://schemas.microsoft.com/office/powerpoint/2010/main" val="1349050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69EA-33A1-363D-8EDC-9A5DE7C83CCA}"/>
              </a:ext>
            </a:extLst>
          </p:cNvPr>
          <p:cNvSpPr>
            <a:spLocks noGrp="1"/>
          </p:cNvSpPr>
          <p:nvPr>
            <p:ph type="title"/>
          </p:nvPr>
        </p:nvSpPr>
        <p:spPr/>
        <p:txBody>
          <a:bodyPr/>
          <a:lstStyle/>
          <a:p>
            <a:r>
              <a:rPr lang="en-IN" dirty="0"/>
              <a:t>Summary</a:t>
            </a:r>
          </a:p>
        </p:txBody>
      </p:sp>
      <p:graphicFrame>
        <p:nvGraphicFramePr>
          <p:cNvPr id="5" name="Content Placeholder 2">
            <a:extLst>
              <a:ext uri="{FF2B5EF4-FFF2-40B4-BE49-F238E27FC236}">
                <a16:creationId xmlns:a16="http://schemas.microsoft.com/office/drawing/2014/main" id="{BB4FCDFF-EFC0-1049-7E4A-284C96D5F132}"/>
              </a:ext>
            </a:extLst>
          </p:cNvPr>
          <p:cNvGraphicFramePr>
            <a:graphicFrameLocks noGrp="1"/>
          </p:cNvGraphicFramePr>
          <p:nvPr>
            <p:ph idx="1"/>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91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56D724-7BAA-48F9-87E7-64AB85736552}"/>
              </a:ext>
            </a:extLst>
          </p:cNvPr>
          <p:cNvSpPr>
            <a:spLocks noGrp="1"/>
          </p:cNvSpPr>
          <p:nvPr>
            <p:ph type="title"/>
          </p:nvPr>
        </p:nvSpPr>
        <p:spPr/>
        <p:txBody>
          <a:bodyPr/>
          <a:lstStyle/>
          <a:p>
            <a:r>
              <a:rPr lang="en-US" dirty="0"/>
              <a:t>Sustainable HRM </a:t>
            </a:r>
            <a:endParaRPr lang="en-IN" dirty="0"/>
          </a:p>
        </p:txBody>
      </p:sp>
      <p:sp>
        <p:nvSpPr>
          <p:cNvPr id="7" name="Content Placeholder 6">
            <a:extLst>
              <a:ext uri="{FF2B5EF4-FFF2-40B4-BE49-F238E27FC236}">
                <a16:creationId xmlns:a16="http://schemas.microsoft.com/office/drawing/2014/main" id="{4D8A75A3-6983-491A-B827-B1002F301362}"/>
              </a:ext>
            </a:extLst>
          </p:cNvPr>
          <p:cNvSpPr>
            <a:spLocks noGrp="1"/>
          </p:cNvSpPr>
          <p:nvPr>
            <p:ph idx="1"/>
          </p:nvPr>
        </p:nvSpPr>
        <p:spPr/>
        <p:txBody>
          <a:bodyPr>
            <a:normAutofit fontScale="70000" lnSpcReduction="20000"/>
          </a:bodyPr>
          <a:lstStyle/>
          <a:p>
            <a:r>
              <a:rPr lang="en-US" dirty="0"/>
              <a:t>It is not only the focus on short term performance but also the neglect of engaging more actively in the </a:t>
            </a:r>
            <a:r>
              <a:rPr lang="en-US" dirty="0">
                <a:highlight>
                  <a:srgbClr val="FFFF00"/>
                </a:highlight>
              </a:rPr>
              <a:t>renewal, regeneration and reproduction</a:t>
            </a:r>
            <a:r>
              <a:rPr lang="en-US" dirty="0"/>
              <a:t> of resources that organizations need to survive in the long-term. </a:t>
            </a:r>
          </a:p>
          <a:p>
            <a:r>
              <a:rPr lang="en-US" dirty="0"/>
              <a:t>Companies are dependent on resources (Pfeffer and </a:t>
            </a:r>
            <a:r>
              <a:rPr lang="en-US" dirty="0" err="1"/>
              <a:t>Salancik</a:t>
            </a:r>
            <a:r>
              <a:rPr lang="en-US" dirty="0"/>
              <a:t> 2003) and the </a:t>
            </a:r>
            <a:r>
              <a:rPr lang="en-US" dirty="0">
                <a:highlight>
                  <a:srgbClr val="FFFF00"/>
                </a:highlight>
              </a:rPr>
              <a:t>depletion of resources reduces an organization’s ability to survive. </a:t>
            </a:r>
          </a:p>
          <a:p>
            <a:r>
              <a:rPr lang="en-US" dirty="0"/>
              <a:t>Using organizational resources in an efficient and effective way is necessary but not sufficient to ensure </a:t>
            </a:r>
            <a:r>
              <a:rPr lang="en-US" dirty="0">
                <a:highlight>
                  <a:srgbClr val="FFFF00"/>
                </a:highlight>
              </a:rPr>
              <a:t>long-term corporate viability</a:t>
            </a:r>
            <a:r>
              <a:rPr lang="en-US" dirty="0"/>
              <a:t>. </a:t>
            </a:r>
          </a:p>
          <a:p>
            <a:r>
              <a:rPr lang="en-US" dirty="0"/>
              <a:t>Instead, organizations need to </a:t>
            </a:r>
            <a:r>
              <a:rPr lang="en-US" dirty="0">
                <a:highlight>
                  <a:srgbClr val="FFFF00"/>
                </a:highlight>
              </a:rPr>
              <a:t>re-think the way they are using and managing their resources – </a:t>
            </a:r>
            <a:r>
              <a:rPr lang="en-US" dirty="0"/>
              <a:t>amongst them their current and potential future human resources including social relations outside the organization (which we call the </a:t>
            </a:r>
            <a:r>
              <a:rPr lang="en-US" dirty="0">
                <a:highlight>
                  <a:srgbClr val="FFFF00"/>
                </a:highlight>
              </a:rPr>
              <a:t>‘human resource base’). </a:t>
            </a:r>
          </a:p>
          <a:p>
            <a:pPr marL="0" indent="0">
              <a:buNone/>
            </a:pPr>
            <a:endParaRPr lang="en-IN" dirty="0"/>
          </a:p>
        </p:txBody>
      </p:sp>
    </p:spTree>
    <p:extLst>
      <p:ext uri="{BB962C8B-B14F-4D97-AF65-F5344CB8AC3E}">
        <p14:creationId xmlns:p14="http://schemas.microsoft.com/office/powerpoint/2010/main" val="227933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56D724-7BAA-48F9-87E7-64AB85736552}"/>
              </a:ext>
            </a:extLst>
          </p:cNvPr>
          <p:cNvSpPr>
            <a:spLocks noGrp="1"/>
          </p:cNvSpPr>
          <p:nvPr>
            <p:ph type="title"/>
          </p:nvPr>
        </p:nvSpPr>
        <p:spPr/>
        <p:txBody>
          <a:bodyPr/>
          <a:lstStyle/>
          <a:p>
            <a:pPr algn="l"/>
            <a:r>
              <a:rPr lang="en-US" sz="2800" b="1" dirty="0"/>
              <a:t>Sustainable HRM : the Objectives  </a:t>
            </a:r>
            <a:endParaRPr lang="en-IN" sz="2800" b="1" dirty="0"/>
          </a:p>
        </p:txBody>
      </p:sp>
      <p:sp>
        <p:nvSpPr>
          <p:cNvPr id="7" name="Content Placeholder 6">
            <a:extLst>
              <a:ext uri="{FF2B5EF4-FFF2-40B4-BE49-F238E27FC236}">
                <a16:creationId xmlns:a16="http://schemas.microsoft.com/office/drawing/2014/main" id="{4D8A75A3-6983-491A-B827-B1002F301362}"/>
              </a:ext>
            </a:extLst>
          </p:cNvPr>
          <p:cNvSpPr>
            <a:spLocks noGrp="1"/>
          </p:cNvSpPr>
          <p:nvPr>
            <p:ph idx="1"/>
          </p:nvPr>
        </p:nvSpPr>
        <p:spPr/>
        <p:txBody>
          <a:bodyPr>
            <a:normAutofit fontScale="25000" lnSpcReduction="20000"/>
          </a:bodyPr>
          <a:lstStyle/>
          <a:p>
            <a:r>
              <a:rPr lang="en-US" sz="11200" dirty="0"/>
              <a:t>Attracting and retaining talent and being recognized as an </a:t>
            </a:r>
            <a:r>
              <a:rPr lang="en-US" sz="11200" dirty="0">
                <a:highlight>
                  <a:srgbClr val="FFFF00"/>
                </a:highlight>
              </a:rPr>
              <a:t>‘employer of choice’</a:t>
            </a:r>
          </a:p>
          <a:p>
            <a:endParaRPr lang="en-US" sz="11200" dirty="0">
              <a:highlight>
                <a:srgbClr val="FFFF00"/>
              </a:highlight>
            </a:endParaRPr>
          </a:p>
          <a:p>
            <a:r>
              <a:rPr lang="en-US" sz="11200" dirty="0"/>
              <a:t>Maintaining </a:t>
            </a:r>
            <a:r>
              <a:rPr lang="en-US" sz="11200" dirty="0">
                <a:highlight>
                  <a:srgbClr val="00FFFF"/>
                </a:highlight>
              </a:rPr>
              <a:t>employee health and safety</a:t>
            </a:r>
          </a:p>
          <a:p>
            <a:endParaRPr lang="en-US" sz="11200" dirty="0">
              <a:highlight>
                <a:srgbClr val="00FFFF"/>
              </a:highlight>
            </a:endParaRPr>
          </a:p>
          <a:p>
            <a:r>
              <a:rPr lang="en-US" sz="11200" dirty="0"/>
              <a:t>Investing into the skills of the workforce on a long-term basis by </a:t>
            </a:r>
            <a:r>
              <a:rPr lang="en-US" sz="11200" dirty="0">
                <a:highlight>
                  <a:srgbClr val="FFFF00"/>
                </a:highlight>
              </a:rPr>
              <a:t>developing critical competencies and lifelong learning</a:t>
            </a:r>
          </a:p>
          <a:p>
            <a:endParaRPr lang="en-US" sz="11200" dirty="0">
              <a:highlight>
                <a:srgbClr val="FFFF00"/>
              </a:highlight>
            </a:endParaRPr>
          </a:p>
          <a:p>
            <a:r>
              <a:rPr lang="en-US" sz="11200" dirty="0"/>
              <a:t>Supporting employees’ </a:t>
            </a:r>
            <a:r>
              <a:rPr lang="en-US" sz="11200" dirty="0">
                <a:highlight>
                  <a:srgbClr val="00FFFF"/>
                </a:highlight>
              </a:rPr>
              <a:t>work-life-balance and work-family-balance</a:t>
            </a:r>
          </a:p>
          <a:p>
            <a:pPr marL="0" indent="0">
              <a:buNone/>
            </a:pPr>
            <a:endParaRPr lang="en-US" sz="11200" dirty="0">
              <a:highlight>
                <a:srgbClr val="00FFFF"/>
              </a:highlight>
            </a:endParaRPr>
          </a:p>
        </p:txBody>
      </p:sp>
    </p:spTree>
    <p:extLst>
      <p:ext uri="{BB962C8B-B14F-4D97-AF65-F5344CB8AC3E}">
        <p14:creationId xmlns:p14="http://schemas.microsoft.com/office/powerpoint/2010/main" val="100499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56D724-7BAA-48F9-87E7-64AB85736552}"/>
              </a:ext>
            </a:extLst>
          </p:cNvPr>
          <p:cNvSpPr>
            <a:spLocks noGrp="1"/>
          </p:cNvSpPr>
          <p:nvPr>
            <p:ph type="title"/>
          </p:nvPr>
        </p:nvSpPr>
        <p:spPr/>
        <p:txBody>
          <a:bodyPr/>
          <a:lstStyle/>
          <a:p>
            <a:pPr algn="l"/>
            <a:r>
              <a:rPr lang="en-US" sz="2800" b="1" dirty="0"/>
              <a:t>Sustainable HRM : the Objectives  </a:t>
            </a:r>
            <a:endParaRPr lang="en-IN" sz="2800" b="1" dirty="0"/>
          </a:p>
        </p:txBody>
      </p:sp>
      <p:sp>
        <p:nvSpPr>
          <p:cNvPr id="7" name="Content Placeholder 6">
            <a:extLst>
              <a:ext uri="{FF2B5EF4-FFF2-40B4-BE49-F238E27FC236}">
                <a16:creationId xmlns:a16="http://schemas.microsoft.com/office/drawing/2014/main" id="{4D8A75A3-6983-491A-B827-B1002F301362}"/>
              </a:ext>
            </a:extLst>
          </p:cNvPr>
          <p:cNvSpPr>
            <a:spLocks noGrp="1"/>
          </p:cNvSpPr>
          <p:nvPr>
            <p:ph idx="1"/>
          </p:nvPr>
        </p:nvSpPr>
        <p:spPr/>
        <p:txBody>
          <a:bodyPr>
            <a:normAutofit fontScale="47500" lnSpcReduction="20000"/>
          </a:bodyPr>
          <a:lstStyle/>
          <a:p>
            <a:pPr marL="0" indent="0">
              <a:buNone/>
            </a:pPr>
            <a:endParaRPr lang="en-US" sz="5100" dirty="0">
              <a:highlight>
                <a:srgbClr val="00FFFF"/>
              </a:highlight>
            </a:endParaRPr>
          </a:p>
          <a:p>
            <a:r>
              <a:rPr lang="en-US" sz="5100" dirty="0"/>
              <a:t>Managing </a:t>
            </a:r>
            <a:r>
              <a:rPr lang="en-US" sz="5100" dirty="0">
                <a:highlight>
                  <a:srgbClr val="FFFF00"/>
                </a:highlight>
              </a:rPr>
              <a:t>aging</a:t>
            </a:r>
            <a:r>
              <a:rPr lang="en-US" sz="5100" dirty="0"/>
              <a:t> workforces</a:t>
            </a:r>
          </a:p>
          <a:p>
            <a:pPr marL="0" indent="0">
              <a:buNone/>
            </a:pPr>
            <a:endParaRPr lang="en-US" sz="5100" dirty="0"/>
          </a:p>
          <a:p>
            <a:r>
              <a:rPr lang="en-US" sz="5100" dirty="0"/>
              <a:t>Creating employee </a:t>
            </a:r>
            <a:r>
              <a:rPr lang="en-US" sz="5100" dirty="0">
                <a:highlight>
                  <a:srgbClr val="00FFFF"/>
                </a:highlight>
              </a:rPr>
              <a:t>trust, employer trustworthiness and sustained employment relationships</a:t>
            </a:r>
          </a:p>
          <a:p>
            <a:pPr marL="0" indent="0">
              <a:buNone/>
            </a:pPr>
            <a:endParaRPr lang="en-US" sz="5100" dirty="0">
              <a:highlight>
                <a:srgbClr val="00FFFF"/>
              </a:highlight>
            </a:endParaRPr>
          </a:p>
          <a:p>
            <a:r>
              <a:rPr lang="en-US" sz="5100" dirty="0"/>
              <a:t>Exhibiting and fostering </a:t>
            </a:r>
            <a:r>
              <a:rPr lang="en-US" sz="5100" dirty="0">
                <a:highlight>
                  <a:srgbClr val="FFFF00"/>
                </a:highlight>
              </a:rPr>
              <a:t>(corporate) social responsibility towards employees and the communities </a:t>
            </a:r>
            <a:r>
              <a:rPr lang="en-US" sz="5100" dirty="0"/>
              <a:t>in which they are operating</a:t>
            </a:r>
          </a:p>
          <a:p>
            <a:pPr marL="0" indent="0">
              <a:buNone/>
            </a:pPr>
            <a:endParaRPr lang="en-US" sz="5100" dirty="0"/>
          </a:p>
          <a:p>
            <a:r>
              <a:rPr lang="en-US" sz="5100" dirty="0"/>
              <a:t>Maintaining a high quality of life for employees and communities</a:t>
            </a:r>
            <a:r>
              <a:rPr lang="en-US" sz="5100" dirty="0">
                <a:highlight>
                  <a:srgbClr val="FFFF00"/>
                </a:highlight>
              </a:rPr>
              <a:t>. </a:t>
            </a:r>
          </a:p>
          <a:p>
            <a:pPr marL="0" indent="0">
              <a:buNone/>
            </a:pPr>
            <a:endParaRPr lang="en-IN" dirty="0"/>
          </a:p>
        </p:txBody>
      </p:sp>
    </p:spTree>
    <p:extLst>
      <p:ext uri="{BB962C8B-B14F-4D97-AF65-F5344CB8AC3E}">
        <p14:creationId xmlns:p14="http://schemas.microsoft.com/office/powerpoint/2010/main" val="2604836657"/>
      </p:ext>
    </p:extLst>
  </p:cSld>
  <p:clrMapOvr>
    <a:masterClrMapping/>
  </p:clrMapOvr>
</p:sld>
</file>

<file path=ppt/theme/theme1.xml><?xml version="1.0" encoding="utf-8"?>
<a:theme xmlns:a="http://schemas.openxmlformats.org/drawingml/2006/main" name="dd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ddd</Template>
  <TotalTime>1054</TotalTime>
  <Words>2394</Words>
  <Application>Microsoft Office PowerPoint</Application>
  <PresentationFormat>On-screen Show (4:3)</PresentationFormat>
  <Paragraphs>332</Paragraphs>
  <Slides>60</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Black</vt:lpstr>
      <vt:lpstr>Calibri</vt:lpstr>
      <vt:lpstr>Nunito</vt:lpstr>
      <vt:lpstr>Times New Roman</vt:lpstr>
      <vt:lpstr>WorkSansRegular</vt:lpstr>
      <vt:lpstr>ddd</vt:lpstr>
      <vt:lpstr>Unit 6 #Sustainable Development and Human Resource Management</vt:lpstr>
      <vt:lpstr>Learning Outcomes</vt:lpstr>
      <vt:lpstr>Learning Outcomes</vt:lpstr>
      <vt:lpstr>Sustainable Development Goals (SDG)  </vt:lpstr>
      <vt:lpstr>Sustainable HRM</vt:lpstr>
      <vt:lpstr>Sustainable HRM </vt:lpstr>
      <vt:lpstr>Sustainable HRM </vt:lpstr>
      <vt:lpstr>Sustainable HRM : the Objectives  </vt:lpstr>
      <vt:lpstr>Sustainable HRM : the Objectives  </vt:lpstr>
      <vt:lpstr>Sustainable HRM Practices </vt:lpstr>
      <vt:lpstr>Sustainable HRM Practices </vt:lpstr>
      <vt:lpstr>Sustainable HRM</vt:lpstr>
      <vt:lpstr>Sustainable Business : the Triple Bottom Line  </vt:lpstr>
      <vt:lpstr>Sustainable HRM Practices</vt:lpstr>
      <vt:lpstr>Gender Equality </vt:lpstr>
      <vt:lpstr>What Does Gender Equality Mean? </vt:lpstr>
      <vt:lpstr>PowerPoint Presentation</vt:lpstr>
      <vt:lpstr>PowerPoint Presentation</vt:lpstr>
      <vt:lpstr>A Status Report</vt:lpstr>
      <vt:lpstr>A Status Report</vt:lpstr>
      <vt:lpstr>Gender Neutral Behavior</vt:lpstr>
      <vt:lpstr>Gender Neutral Behavior</vt:lpstr>
      <vt:lpstr>Organizational Culture </vt:lpstr>
      <vt:lpstr>Learning Objective</vt:lpstr>
      <vt:lpstr>Henry Mintzberg on Culture</vt:lpstr>
      <vt:lpstr>Purpose of the Organizational Culture</vt:lpstr>
      <vt:lpstr> Layers of Culture</vt:lpstr>
      <vt:lpstr>Levels of Culture</vt:lpstr>
      <vt:lpstr>Characteristics of Organizational Culture</vt:lpstr>
      <vt:lpstr>Characteristics of Organizational Culture</vt:lpstr>
      <vt:lpstr>Contrasting Organizational Cultures</vt:lpstr>
      <vt:lpstr>How Organizational Culture Forms</vt:lpstr>
      <vt:lpstr>Creating and Sustaining Culture</vt:lpstr>
      <vt:lpstr>Organizational Culture – 4 Types </vt:lpstr>
      <vt:lpstr>Organization Culture </vt:lpstr>
      <vt:lpstr>Organization Culture </vt:lpstr>
      <vt:lpstr>WORK ENGAGEMENT</vt:lpstr>
      <vt:lpstr>WORK ENGAGEMENT</vt:lpstr>
      <vt:lpstr>What engages people?</vt:lpstr>
      <vt:lpstr>Outcomes of Work Engagement</vt:lpstr>
      <vt:lpstr>Outcomes of Work Engagement</vt:lpstr>
      <vt:lpstr>3 PERSONAS OF ENGAGEMENT</vt:lpstr>
      <vt:lpstr>THE ENGAGED</vt:lpstr>
      <vt:lpstr>NOT ENGAGED</vt:lpstr>
      <vt:lpstr>DISENGAGED</vt:lpstr>
      <vt:lpstr>The need for Work-Life Harmony </vt:lpstr>
      <vt:lpstr>6 ways to achieve work-life harmony</vt:lpstr>
      <vt:lpstr>6 ways to achieve work-life harmony</vt:lpstr>
      <vt:lpstr>6 ways to achieve work-life harmony</vt:lpstr>
      <vt:lpstr>6 ways to achieve work-life harmony</vt:lpstr>
      <vt:lpstr>6 ways to achieve work-life harmony</vt:lpstr>
      <vt:lpstr>6 ways to achieve work-life harmony</vt:lpstr>
      <vt:lpstr>6 ways to achieve work-life harmony</vt:lpstr>
      <vt:lpstr>Refrences </vt:lpstr>
      <vt:lpstr>Important Link</vt:lpstr>
      <vt:lpstr>Leadership in the age of AI</vt:lpstr>
      <vt:lpstr>PowerPoint Presentation</vt:lpstr>
      <vt:lpstr>Shift in Leadership Decisions</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Extremes Ltd.</dc:title>
  <dc:creator>Tanya Nagpal</dc:creator>
  <cp:lastModifiedBy>HR LPU</cp:lastModifiedBy>
  <cp:revision>86</cp:revision>
  <dcterms:created xsi:type="dcterms:W3CDTF">2006-08-16T00:00:00Z</dcterms:created>
  <dcterms:modified xsi:type="dcterms:W3CDTF">2022-10-04T04:41:42Z</dcterms:modified>
</cp:coreProperties>
</file>