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82" r:id="rId3"/>
    <p:sldId id="283" r:id="rId4"/>
    <p:sldId id="269" r:id="rId5"/>
    <p:sldId id="266" r:id="rId6"/>
    <p:sldId id="278" r:id="rId7"/>
    <p:sldId id="270" r:id="rId8"/>
    <p:sldId id="271" r:id="rId9"/>
    <p:sldId id="259" r:id="rId10"/>
    <p:sldId id="261" r:id="rId11"/>
    <p:sldId id="260" r:id="rId12"/>
    <p:sldId id="262" r:id="rId13"/>
    <p:sldId id="276" r:id="rId14"/>
    <p:sldId id="264" r:id="rId15"/>
    <p:sldId id="267" r:id="rId16"/>
    <p:sldId id="279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20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99568A-08CD-C241-A9ED-30C74D6E58E5}" type="doc">
      <dgm:prSet loTypeId="urn:microsoft.com/office/officeart/2005/8/layout/process5" loCatId="" qsTypeId="urn:microsoft.com/office/officeart/2005/8/quickstyle/3d2" qsCatId="3D" csTypeId="urn:microsoft.com/office/officeart/2005/8/colors/colorful1" csCatId="colorful" phldr="1"/>
      <dgm:spPr/>
    </dgm:pt>
    <dgm:pt modelId="{6F52C439-2357-CF43-A3EA-68D73D6939F2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Prepare ‘</a:t>
          </a:r>
          <a:r>
            <a:rPr lang="en-GB" i="1" dirty="0">
              <a:solidFill>
                <a:schemeClr val="tx1"/>
              </a:solidFill>
            </a:rPr>
            <a:t>Budgets</a:t>
          </a:r>
          <a:r>
            <a:rPr lang="en-GB" dirty="0">
              <a:solidFill>
                <a:schemeClr val="tx1"/>
              </a:solidFill>
            </a:rPr>
            <a:t>’</a:t>
          </a:r>
        </a:p>
      </dgm:t>
    </dgm:pt>
    <dgm:pt modelId="{5CF4A8AA-89F5-8748-AD42-C0919112D53C}" type="parTrans" cxnId="{EE538752-6F3E-1947-B3C8-6E3A74CF3CE9}">
      <dgm:prSet/>
      <dgm:spPr/>
      <dgm:t>
        <a:bodyPr/>
        <a:lstStyle/>
        <a:p>
          <a:endParaRPr lang="en-GB"/>
        </a:p>
      </dgm:t>
    </dgm:pt>
    <dgm:pt modelId="{554B1E03-8F6C-1C46-A221-174AB5C786D8}" type="sibTrans" cxnId="{EE538752-6F3E-1947-B3C8-6E3A74CF3CE9}">
      <dgm:prSet/>
      <dgm:spPr/>
      <dgm:t>
        <a:bodyPr/>
        <a:lstStyle/>
        <a:p>
          <a:endParaRPr lang="en-GB"/>
        </a:p>
      </dgm:t>
    </dgm:pt>
    <dgm:pt modelId="{EC67948D-21F6-EE42-B27E-DB06F3222781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Find ‘</a:t>
          </a:r>
          <a:r>
            <a:rPr lang="en-GB" i="1" dirty="0">
              <a:solidFill>
                <a:schemeClr val="tx1"/>
              </a:solidFill>
            </a:rPr>
            <a:t>Actual Performance’</a:t>
          </a:r>
        </a:p>
      </dgm:t>
    </dgm:pt>
    <dgm:pt modelId="{B138AEB0-1B79-1547-982C-F5BD44C3C7C6}" type="parTrans" cxnId="{7289A1E6-7A88-C342-A87E-0E38B1DE1A14}">
      <dgm:prSet/>
      <dgm:spPr/>
      <dgm:t>
        <a:bodyPr/>
        <a:lstStyle/>
        <a:p>
          <a:endParaRPr lang="en-GB"/>
        </a:p>
      </dgm:t>
    </dgm:pt>
    <dgm:pt modelId="{C98A943B-20CE-DF46-BBFC-81525479638E}" type="sibTrans" cxnId="{7289A1E6-7A88-C342-A87E-0E38B1DE1A14}">
      <dgm:prSet/>
      <dgm:spPr/>
      <dgm:t>
        <a:bodyPr/>
        <a:lstStyle/>
        <a:p>
          <a:endParaRPr lang="en-GB"/>
        </a:p>
      </dgm:t>
    </dgm:pt>
    <dgm:pt modelId="{2244B731-51CD-3445-8102-D6C3DC22C1EE}">
      <dgm:prSet phldrT="[Text]"/>
      <dgm:spPr/>
      <dgm:t>
        <a:bodyPr/>
        <a:lstStyle/>
        <a:p>
          <a:r>
            <a:rPr lang="en-GB" i="1" dirty="0">
              <a:solidFill>
                <a:schemeClr val="tx1"/>
              </a:solidFill>
            </a:rPr>
            <a:t>Comparing</a:t>
          </a:r>
          <a:r>
            <a:rPr lang="en-GB" dirty="0">
              <a:solidFill>
                <a:schemeClr val="tx1"/>
              </a:solidFill>
            </a:rPr>
            <a:t> actual performance with set standards.</a:t>
          </a:r>
        </a:p>
      </dgm:t>
    </dgm:pt>
    <dgm:pt modelId="{BB3AC834-42B2-8147-97B1-BB573051CE2B}" type="parTrans" cxnId="{7E359350-A346-9440-AB48-B4C7E2F9813F}">
      <dgm:prSet/>
      <dgm:spPr/>
      <dgm:t>
        <a:bodyPr/>
        <a:lstStyle/>
        <a:p>
          <a:endParaRPr lang="en-GB"/>
        </a:p>
      </dgm:t>
    </dgm:pt>
    <dgm:pt modelId="{BDD6229A-32E7-0245-BBE7-CB2F4276B496}" type="sibTrans" cxnId="{7E359350-A346-9440-AB48-B4C7E2F9813F}">
      <dgm:prSet/>
      <dgm:spPr/>
      <dgm:t>
        <a:bodyPr/>
        <a:lstStyle/>
        <a:p>
          <a:endParaRPr lang="en-GB"/>
        </a:p>
      </dgm:t>
    </dgm:pt>
    <dgm:pt modelId="{9ED1B65D-2AC4-904F-8F37-25F00E9896F1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Finding Reasons for ‘</a:t>
          </a:r>
          <a:r>
            <a:rPr lang="en-GB" i="1" dirty="0">
              <a:solidFill>
                <a:schemeClr val="tx1"/>
              </a:solidFill>
            </a:rPr>
            <a:t>Variance’</a:t>
          </a:r>
        </a:p>
      </dgm:t>
    </dgm:pt>
    <dgm:pt modelId="{4FFCBBB2-C8D0-7142-942C-E88919BD00FF}" type="parTrans" cxnId="{66C39986-BEB9-7346-83D4-0304AD16FFAE}">
      <dgm:prSet/>
      <dgm:spPr/>
      <dgm:t>
        <a:bodyPr/>
        <a:lstStyle/>
        <a:p>
          <a:endParaRPr lang="en-GB"/>
        </a:p>
      </dgm:t>
    </dgm:pt>
    <dgm:pt modelId="{E0D9E24B-F8C6-3A42-9EDB-1C7C4D6ED42C}" type="sibTrans" cxnId="{66C39986-BEB9-7346-83D4-0304AD16FFAE}">
      <dgm:prSet/>
      <dgm:spPr/>
      <dgm:t>
        <a:bodyPr/>
        <a:lstStyle/>
        <a:p>
          <a:endParaRPr lang="en-GB"/>
        </a:p>
      </dgm:t>
    </dgm:pt>
    <dgm:pt modelId="{DBE3AC60-3C6E-654F-A4AB-A557B59057BC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Take </a:t>
          </a:r>
          <a:r>
            <a:rPr lang="en-GB" i="1" dirty="0">
              <a:solidFill>
                <a:schemeClr val="tx1"/>
              </a:solidFill>
            </a:rPr>
            <a:t>‘Corrective Actions’</a:t>
          </a:r>
        </a:p>
      </dgm:t>
    </dgm:pt>
    <dgm:pt modelId="{3BBADDC1-ADF1-9649-9251-089B470F4EAF}" type="parTrans" cxnId="{718ED61F-9601-D64E-8695-49EF8BFB3882}">
      <dgm:prSet/>
      <dgm:spPr/>
    </dgm:pt>
    <dgm:pt modelId="{025C0C64-25F5-EE48-A3B3-F70941C16D55}" type="sibTrans" cxnId="{718ED61F-9601-D64E-8695-49EF8BFB3882}">
      <dgm:prSet/>
      <dgm:spPr/>
    </dgm:pt>
    <dgm:pt modelId="{B7CBEDD7-D8BD-1440-AF91-8FB6C3208217}" type="pres">
      <dgm:prSet presAssocID="{8599568A-08CD-C241-A9ED-30C74D6E58E5}" presName="diagram" presStyleCnt="0">
        <dgm:presLayoutVars>
          <dgm:dir/>
          <dgm:resizeHandles val="exact"/>
        </dgm:presLayoutVars>
      </dgm:prSet>
      <dgm:spPr/>
    </dgm:pt>
    <dgm:pt modelId="{E3AD4E61-C135-F848-90C2-6803E6100935}" type="pres">
      <dgm:prSet presAssocID="{6F52C439-2357-CF43-A3EA-68D73D6939F2}" presName="node" presStyleLbl="node1" presStyleIdx="0" presStyleCnt="5">
        <dgm:presLayoutVars>
          <dgm:bulletEnabled val="1"/>
        </dgm:presLayoutVars>
      </dgm:prSet>
      <dgm:spPr/>
    </dgm:pt>
    <dgm:pt modelId="{0DD40B30-A1A7-2E41-8DD4-942FEC0E83AA}" type="pres">
      <dgm:prSet presAssocID="{554B1E03-8F6C-1C46-A221-174AB5C786D8}" presName="sibTrans" presStyleLbl="sibTrans2D1" presStyleIdx="0" presStyleCnt="4"/>
      <dgm:spPr/>
    </dgm:pt>
    <dgm:pt modelId="{DD5AE94F-2EA6-9347-B0A4-78A2C73F6D5B}" type="pres">
      <dgm:prSet presAssocID="{554B1E03-8F6C-1C46-A221-174AB5C786D8}" presName="connectorText" presStyleLbl="sibTrans2D1" presStyleIdx="0" presStyleCnt="4"/>
      <dgm:spPr/>
    </dgm:pt>
    <dgm:pt modelId="{52EE5DCF-6A18-4348-B680-84CC7E6AE357}" type="pres">
      <dgm:prSet presAssocID="{EC67948D-21F6-EE42-B27E-DB06F3222781}" presName="node" presStyleLbl="node1" presStyleIdx="1" presStyleCnt="5">
        <dgm:presLayoutVars>
          <dgm:bulletEnabled val="1"/>
        </dgm:presLayoutVars>
      </dgm:prSet>
      <dgm:spPr/>
    </dgm:pt>
    <dgm:pt modelId="{CF212FB9-4FF3-354A-862D-C707926B775B}" type="pres">
      <dgm:prSet presAssocID="{C98A943B-20CE-DF46-BBFC-81525479638E}" presName="sibTrans" presStyleLbl="sibTrans2D1" presStyleIdx="1" presStyleCnt="4"/>
      <dgm:spPr/>
    </dgm:pt>
    <dgm:pt modelId="{27A6DE44-6B59-7343-9115-63C58BA2AD5E}" type="pres">
      <dgm:prSet presAssocID="{C98A943B-20CE-DF46-BBFC-81525479638E}" presName="connectorText" presStyleLbl="sibTrans2D1" presStyleIdx="1" presStyleCnt="4"/>
      <dgm:spPr/>
    </dgm:pt>
    <dgm:pt modelId="{6F88AF0D-3E08-6C4C-8912-2DC1BF0E03EA}" type="pres">
      <dgm:prSet presAssocID="{2244B731-51CD-3445-8102-D6C3DC22C1EE}" presName="node" presStyleLbl="node1" presStyleIdx="2" presStyleCnt="5">
        <dgm:presLayoutVars>
          <dgm:bulletEnabled val="1"/>
        </dgm:presLayoutVars>
      </dgm:prSet>
      <dgm:spPr/>
    </dgm:pt>
    <dgm:pt modelId="{9C275CF6-4871-744D-AE8F-E63525A8DB0A}" type="pres">
      <dgm:prSet presAssocID="{BDD6229A-32E7-0245-BBE7-CB2F4276B496}" presName="sibTrans" presStyleLbl="sibTrans2D1" presStyleIdx="2" presStyleCnt="4"/>
      <dgm:spPr/>
    </dgm:pt>
    <dgm:pt modelId="{715B3B31-5F3E-E24B-AC24-8C81D409437B}" type="pres">
      <dgm:prSet presAssocID="{BDD6229A-32E7-0245-BBE7-CB2F4276B496}" presName="connectorText" presStyleLbl="sibTrans2D1" presStyleIdx="2" presStyleCnt="4"/>
      <dgm:spPr/>
    </dgm:pt>
    <dgm:pt modelId="{7C4F9D4F-2FA4-C344-8183-49CAE9877A71}" type="pres">
      <dgm:prSet presAssocID="{9ED1B65D-2AC4-904F-8F37-25F00E9896F1}" presName="node" presStyleLbl="node1" presStyleIdx="3" presStyleCnt="5">
        <dgm:presLayoutVars>
          <dgm:bulletEnabled val="1"/>
        </dgm:presLayoutVars>
      </dgm:prSet>
      <dgm:spPr/>
    </dgm:pt>
    <dgm:pt modelId="{9967B521-C395-974D-AE57-F5A48D83FB14}" type="pres">
      <dgm:prSet presAssocID="{E0D9E24B-F8C6-3A42-9EDB-1C7C4D6ED42C}" presName="sibTrans" presStyleLbl="sibTrans2D1" presStyleIdx="3" presStyleCnt="4"/>
      <dgm:spPr/>
    </dgm:pt>
    <dgm:pt modelId="{23B7AC1E-99CB-744F-96DF-582B3895D964}" type="pres">
      <dgm:prSet presAssocID="{E0D9E24B-F8C6-3A42-9EDB-1C7C4D6ED42C}" presName="connectorText" presStyleLbl="sibTrans2D1" presStyleIdx="3" presStyleCnt="4"/>
      <dgm:spPr/>
    </dgm:pt>
    <dgm:pt modelId="{9DA1418B-7864-DA4B-8534-B7BAEE15B6CA}" type="pres">
      <dgm:prSet presAssocID="{DBE3AC60-3C6E-654F-A4AB-A557B59057BC}" presName="node" presStyleLbl="node1" presStyleIdx="4" presStyleCnt="5">
        <dgm:presLayoutVars>
          <dgm:bulletEnabled val="1"/>
        </dgm:presLayoutVars>
      </dgm:prSet>
      <dgm:spPr/>
    </dgm:pt>
  </dgm:ptLst>
  <dgm:cxnLst>
    <dgm:cxn modelId="{718ED61F-9601-D64E-8695-49EF8BFB3882}" srcId="{8599568A-08CD-C241-A9ED-30C74D6E58E5}" destId="{DBE3AC60-3C6E-654F-A4AB-A557B59057BC}" srcOrd="4" destOrd="0" parTransId="{3BBADDC1-ADF1-9649-9251-089B470F4EAF}" sibTransId="{025C0C64-25F5-EE48-A3B3-F70941C16D55}"/>
    <dgm:cxn modelId="{7BD07323-C523-DD49-9170-5BC5A39202E8}" type="presOf" srcId="{EC67948D-21F6-EE42-B27E-DB06F3222781}" destId="{52EE5DCF-6A18-4348-B680-84CC7E6AE357}" srcOrd="0" destOrd="0" presId="urn:microsoft.com/office/officeart/2005/8/layout/process5"/>
    <dgm:cxn modelId="{73B1ED3B-455A-B142-9B65-FBE2E78D801D}" type="presOf" srcId="{C98A943B-20CE-DF46-BBFC-81525479638E}" destId="{27A6DE44-6B59-7343-9115-63C58BA2AD5E}" srcOrd="1" destOrd="0" presId="urn:microsoft.com/office/officeart/2005/8/layout/process5"/>
    <dgm:cxn modelId="{E8FA304E-DE60-934C-9DB3-DCDC8B5BCB8F}" type="presOf" srcId="{DBE3AC60-3C6E-654F-A4AB-A557B59057BC}" destId="{9DA1418B-7864-DA4B-8534-B7BAEE15B6CA}" srcOrd="0" destOrd="0" presId="urn:microsoft.com/office/officeart/2005/8/layout/process5"/>
    <dgm:cxn modelId="{2AC47C4F-7D91-474F-8A46-14A8644E6565}" type="presOf" srcId="{BDD6229A-32E7-0245-BBE7-CB2F4276B496}" destId="{715B3B31-5F3E-E24B-AC24-8C81D409437B}" srcOrd="1" destOrd="0" presId="urn:microsoft.com/office/officeart/2005/8/layout/process5"/>
    <dgm:cxn modelId="{7E359350-A346-9440-AB48-B4C7E2F9813F}" srcId="{8599568A-08CD-C241-A9ED-30C74D6E58E5}" destId="{2244B731-51CD-3445-8102-D6C3DC22C1EE}" srcOrd="2" destOrd="0" parTransId="{BB3AC834-42B2-8147-97B1-BB573051CE2B}" sibTransId="{BDD6229A-32E7-0245-BBE7-CB2F4276B496}"/>
    <dgm:cxn modelId="{EE538752-6F3E-1947-B3C8-6E3A74CF3CE9}" srcId="{8599568A-08CD-C241-A9ED-30C74D6E58E5}" destId="{6F52C439-2357-CF43-A3EA-68D73D6939F2}" srcOrd="0" destOrd="0" parTransId="{5CF4A8AA-89F5-8748-AD42-C0919112D53C}" sibTransId="{554B1E03-8F6C-1C46-A221-174AB5C786D8}"/>
    <dgm:cxn modelId="{EE32005E-3445-DC41-B6F4-D0136FCF56EF}" type="presOf" srcId="{554B1E03-8F6C-1C46-A221-174AB5C786D8}" destId="{0DD40B30-A1A7-2E41-8DD4-942FEC0E83AA}" srcOrd="0" destOrd="0" presId="urn:microsoft.com/office/officeart/2005/8/layout/process5"/>
    <dgm:cxn modelId="{B94AAD69-CB43-0A41-B209-3DF019F3ED86}" type="presOf" srcId="{E0D9E24B-F8C6-3A42-9EDB-1C7C4D6ED42C}" destId="{23B7AC1E-99CB-744F-96DF-582B3895D964}" srcOrd="1" destOrd="0" presId="urn:microsoft.com/office/officeart/2005/8/layout/process5"/>
    <dgm:cxn modelId="{66C39986-BEB9-7346-83D4-0304AD16FFAE}" srcId="{8599568A-08CD-C241-A9ED-30C74D6E58E5}" destId="{9ED1B65D-2AC4-904F-8F37-25F00E9896F1}" srcOrd="3" destOrd="0" parTransId="{4FFCBBB2-C8D0-7142-942C-E88919BD00FF}" sibTransId="{E0D9E24B-F8C6-3A42-9EDB-1C7C4D6ED42C}"/>
    <dgm:cxn modelId="{DF57808C-AC2F-4346-B8F2-DF9EC191D7CA}" type="presOf" srcId="{554B1E03-8F6C-1C46-A221-174AB5C786D8}" destId="{DD5AE94F-2EA6-9347-B0A4-78A2C73F6D5B}" srcOrd="1" destOrd="0" presId="urn:microsoft.com/office/officeart/2005/8/layout/process5"/>
    <dgm:cxn modelId="{1FAFE9A2-7738-0C4C-9E4A-C36FA9424EFC}" type="presOf" srcId="{6F52C439-2357-CF43-A3EA-68D73D6939F2}" destId="{E3AD4E61-C135-F848-90C2-6803E6100935}" srcOrd="0" destOrd="0" presId="urn:microsoft.com/office/officeart/2005/8/layout/process5"/>
    <dgm:cxn modelId="{934CA5B5-A29C-1542-B22E-E24CA0D66898}" type="presOf" srcId="{9ED1B65D-2AC4-904F-8F37-25F00E9896F1}" destId="{7C4F9D4F-2FA4-C344-8183-49CAE9877A71}" srcOrd="0" destOrd="0" presId="urn:microsoft.com/office/officeart/2005/8/layout/process5"/>
    <dgm:cxn modelId="{68865BC0-2BC8-6F4B-9F05-50ABB4495B5D}" type="presOf" srcId="{E0D9E24B-F8C6-3A42-9EDB-1C7C4D6ED42C}" destId="{9967B521-C395-974D-AE57-F5A48D83FB14}" srcOrd="0" destOrd="0" presId="urn:microsoft.com/office/officeart/2005/8/layout/process5"/>
    <dgm:cxn modelId="{26B118CA-9701-B845-970F-00730C5CD836}" type="presOf" srcId="{BDD6229A-32E7-0245-BBE7-CB2F4276B496}" destId="{9C275CF6-4871-744D-AE8F-E63525A8DB0A}" srcOrd="0" destOrd="0" presId="urn:microsoft.com/office/officeart/2005/8/layout/process5"/>
    <dgm:cxn modelId="{2DDB3CDB-8457-6846-8571-A6ED18C188AD}" type="presOf" srcId="{2244B731-51CD-3445-8102-D6C3DC22C1EE}" destId="{6F88AF0D-3E08-6C4C-8912-2DC1BF0E03EA}" srcOrd="0" destOrd="0" presId="urn:microsoft.com/office/officeart/2005/8/layout/process5"/>
    <dgm:cxn modelId="{7289A1E6-7A88-C342-A87E-0E38B1DE1A14}" srcId="{8599568A-08CD-C241-A9ED-30C74D6E58E5}" destId="{EC67948D-21F6-EE42-B27E-DB06F3222781}" srcOrd="1" destOrd="0" parTransId="{B138AEB0-1B79-1547-982C-F5BD44C3C7C6}" sibTransId="{C98A943B-20CE-DF46-BBFC-81525479638E}"/>
    <dgm:cxn modelId="{004C3EEA-3831-644B-B2D1-07C0D017B5DD}" type="presOf" srcId="{8599568A-08CD-C241-A9ED-30C74D6E58E5}" destId="{B7CBEDD7-D8BD-1440-AF91-8FB6C3208217}" srcOrd="0" destOrd="0" presId="urn:microsoft.com/office/officeart/2005/8/layout/process5"/>
    <dgm:cxn modelId="{FA622FEB-7279-9340-BBC6-64A685CDB126}" type="presOf" srcId="{C98A943B-20CE-DF46-BBFC-81525479638E}" destId="{CF212FB9-4FF3-354A-862D-C707926B775B}" srcOrd="0" destOrd="0" presId="urn:microsoft.com/office/officeart/2005/8/layout/process5"/>
    <dgm:cxn modelId="{4902148B-869A-5448-BC35-06ED74E58D1E}" type="presParOf" srcId="{B7CBEDD7-D8BD-1440-AF91-8FB6C3208217}" destId="{E3AD4E61-C135-F848-90C2-6803E6100935}" srcOrd="0" destOrd="0" presId="urn:microsoft.com/office/officeart/2005/8/layout/process5"/>
    <dgm:cxn modelId="{0EC6722C-A33D-CB4B-A575-43465E67DDA8}" type="presParOf" srcId="{B7CBEDD7-D8BD-1440-AF91-8FB6C3208217}" destId="{0DD40B30-A1A7-2E41-8DD4-942FEC0E83AA}" srcOrd="1" destOrd="0" presId="urn:microsoft.com/office/officeart/2005/8/layout/process5"/>
    <dgm:cxn modelId="{458955B5-C5B3-A442-A54B-34F9B89DDDA8}" type="presParOf" srcId="{0DD40B30-A1A7-2E41-8DD4-942FEC0E83AA}" destId="{DD5AE94F-2EA6-9347-B0A4-78A2C73F6D5B}" srcOrd="0" destOrd="0" presId="urn:microsoft.com/office/officeart/2005/8/layout/process5"/>
    <dgm:cxn modelId="{74C8745C-1CE0-9643-859B-0A3F8E604E10}" type="presParOf" srcId="{B7CBEDD7-D8BD-1440-AF91-8FB6C3208217}" destId="{52EE5DCF-6A18-4348-B680-84CC7E6AE357}" srcOrd="2" destOrd="0" presId="urn:microsoft.com/office/officeart/2005/8/layout/process5"/>
    <dgm:cxn modelId="{2874EEF2-70E6-F34F-8E3E-77F0C87C31E8}" type="presParOf" srcId="{B7CBEDD7-D8BD-1440-AF91-8FB6C3208217}" destId="{CF212FB9-4FF3-354A-862D-C707926B775B}" srcOrd="3" destOrd="0" presId="urn:microsoft.com/office/officeart/2005/8/layout/process5"/>
    <dgm:cxn modelId="{1E6CB801-9A76-1F40-9864-B5E5507D329F}" type="presParOf" srcId="{CF212FB9-4FF3-354A-862D-C707926B775B}" destId="{27A6DE44-6B59-7343-9115-63C58BA2AD5E}" srcOrd="0" destOrd="0" presId="urn:microsoft.com/office/officeart/2005/8/layout/process5"/>
    <dgm:cxn modelId="{0908A446-1737-1F47-BC4E-4220904BD491}" type="presParOf" srcId="{B7CBEDD7-D8BD-1440-AF91-8FB6C3208217}" destId="{6F88AF0D-3E08-6C4C-8912-2DC1BF0E03EA}" srcOrd="4" destOrd="0" presId="urn:microsoft.com/office/officeart/2005/8/layout/process5"/>
    <dgm:cxn modelId="{6CE744A9-78A9-4A43-BDFB-3248AFF32062}" type="presParOf" srcId="{B7CBEDD7-D8BD-1440-AF91-8FB6C3208217}" destId="{9C275CF6-4871-744D-AE8F-E63525A8DB0A}" srcOrd="5" destOrd="0" presId="urn:microsoft.com/office/officeart/2005/8/layout/process5"/>
    <dgm:cxn modelId="{7BF33F91-C224-4F40-BB45-52A26E8CF9E7}" type="presParOf" srcId="{9C275CF6-4871-744D-AE8F-E63525A8DB0A}" destId="{715B3B31-5F3E-E24B-AC24-8C81D409437B}" srcOrd="0" destOrd="0" presId="urn:microsoft.com/office/officeart/2005/8/layout/process5"/>
    <dgm:cxn modelId="{5CF258D5-EF47-D847-9D3D-05B99569B4BD}" type="presParOf" srcId="{B7CBEDD7-D8BD-1440-AF91-8FB6C3208217}" destId="{7C4F9D4F-2FA4-C344-8183-49CAE9877A71}" srcOrd="6" destOrd="0" presId="urn:microsoft.com/office/officeart/2005/8/layout/process5"/>
    <dgm:cxn modelId="{30C1D6C8-3964-514A-A1A5-F8D6E5647B66}" type="presParOf" srcId="{B7CBEDD7-D8BD-1440-AF91-8FB6C3208217}" destId="{9967B521-C395-974D-AE57-F5A48D83FB14}" srcOrd="7" destOrd="0" presId="urn:microsoft.com/office/officeart/2005/8/layout/process5"/>
    <dgm:cxn modelId="{8D44D23D-D89B-F046-81D6-A02DA6FDEF43}" type="presParOf" srcId="{9967B521-C395-974D-AE57-F5A48D83FB14}" destId="{23B7AC1E-99CB-744F-96DF-582B3895D964}" srcOrd="0" destOrd="0" presId="urn:microsoft.com/office/officeart/2005/8/layout/process5"/>
    <dgm:cxn modelId="{5301AD6B-60E1-BA4C-8929-A3321DCD25FF}" type="presParOf" srcId="{B7CBEDD7-D8BD-1440-AF91-8FB6C3208217}" destId="{9DA1418B-7864-DA4B-8534-B7BAEE15B6CA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711CD1-5D35-7A4A-8F2C-061C9B3EC8AE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076340F-B2C7-684D-9A87-F4096CFCE72A}">
      <dgm:prSet phldrT="[Text]"/>
      <dgm:spPr/>
      <dgm:t>
        <a:bodyPr/>
        <a:lstStyle/>
        <a:p>
          <a:r>
            <a:rPr lang="en-GB" dirty="0"/>
            <a:t>Preparing Flexible Budget</a:t>
          </a:r>
        </a:p>
      </dgm:t>
    </dgm:pt>
    <dgm:pt modelId="{861B6C36-3BC1-364A-8137-DD055EC94D87}" type="parTrans" cxnId="{F392FF85-7966-8A4A-9C9A-2F0A011A9FEB}">
      <dgm:prSet/>
      <dgm:spPr/>
      <dgm:t>
        <a:bodyPr/>
        <a:lstStyle/>
        <a:p>
          <a:endParaRPr lang="en-GB"/>
        </a:p>
      </dgm:t>
    </dgm:pt>
    <dgm:pt modelId="{1847A269-C331-AA44-A2BF-16DDECB44DEF}" type="sibTrans" cxnId="{F392FF85-7966-8A4A-9C9A-2F0A011A9FEB}">
      <dgm:prSet/>
      <dgm:spPr/>
      <dgm:t>
        <a:bodyPr/>
        <a:lstStyle/>
        <a:p>
          <a:endParaRPr lang="en-GB"/>
        </a:p>
      </dgm:t>
    </dgm:pt>
    <dgm:pt modelId="{2F33AAEA-E68C-6A4F-8C22-C246C0E58E7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GB" dirty="0"/>
            <a:t>Prepared for different levels of activities</a:t>
          </a:r>
        </a:p>
      </dgm:t>
    </dgm:pt>
    <dgm:pt modelId="{ECA43EBD-7A32-C845-8EF3-9B283E3EA78D}" type="parTrans" cxnId="{AFEAE5DB-2D8E-3E48-9851-17D5F048B0E0}">
      <dgm:prSet/>
      <dgm:spPr/>
      <dgm:t>
        <a:bodyPr/>
        <a:lstStyle/>
        <a:p>
          <a:endParaRPr lang="en-GB"/>
        </a:p>
      </dgm:t>
    </dgm:pt>
    <dgm:pt modelId="{FBB4460F-1049-5940-8E19-E233E5CD2E16}" type="sibTrans" cxnId="{AFEAE5DB-2D8E-3E48-9851-17D5F048B0E0}">
      <dgm:prSet/>
      <dgm:spPr/>
      <dgm:t>
        <a:bodyPr/>
        <a:lstStyle/>
        <a:p>
          <a:endParaRPr lang="en-GB"/>
        </a:p>
      </dgm:t>
    </dgm:pt>
    <dgm:pt modelId="{DFDBCE23-9C5C-9B48-82D5-4A1874E0448B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GB" dirty="0"/>
            <a:t>Adjusted according to changing busines conditions</a:t>
          </a:r>
        </a:p>
      </dgm:t>
    </dgm:pt>
    <dgm:pt modelId="{98269B45-EF03-B24E-8721-49BF63A0CDB3}" type="parTrans" cxnId="{D1F4523F-A8A3-EE40-BBB5-FF8CC5EDC4A3}">
      <dgm:prSet/>
      <dgm:spPr/>
      <dgm:t>
        <a:bodyPr/>
        <a:lstStyle/>
        <a:p>
          <a:endParaRPr lang="en-GB"/>
        </a:p>
      </dgm:t>
    </dgm:pt>
    <dgm:pt modelId="{354AB70A-C0A6-7447-8C36-9931BC6C118B}" type="sibTrans" cxnId="{D1F4523F-A8A3-EE40-BBB5-FF8CC5EDC4A3}">
      <dgm:prSet/>
      <dgm:spPr/>
      <dgm:t>
        <a:bodyPr/>
        <a:lstStyle/>
        <a:p>
          <a:endParaRPr lang="en-GB"/>
        </a:p>
      </dgm:t>
    </dgm:pt>
    <dgm:pt modelId="{5C3C1AD2-4ABE-3C42-8FA8-ABD76BDB109B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GB" dirty="0"/>
            <a:t>Dynamic in nature</a:t>
          </a:r>
        </a:p>
      </dgm:t>
    </dgm:pt>
    <dgm:pt modelId="{CB475115-AE50-9441-BDEC-64BE415203B2}" type="parTrans" cxnId="{DF9FBE4D-D31A-C44A-A784-74DC54CD57F0}">
      <dgm:prSet/>
      <dgm:spPr/>
      <dgm:t>
        <a:bodyPr/>
        <a:lstStyle/>
        <a:p>
          <a:endParaRPr lang="en-GB"/>
        </a:p>
      </dgm:t>
    </dgm:pt>
    <dgm:pt modelId="{55FCDC55-39B2-2C4E-983C-D897A9A3DFAE}" type="sibTrans" cxnId="{DF9FBE4D-D31A-C44A-A784-74DC54CD57F0}">
      <dgm:prSet/>
      <dgm:spPr/>
      <dgm:t>
        <a:bodyPr/>
        <a:lstStyle/>
        <a:p>
          <a:endParaRPr lang="en-GB"/>
        </a:p>
      </dgm:t>
    </dgm:pt>
    <dgm:pt modelId="{93C3105C-78B9-B048-ABB2-866D67CA434E}">
      <dgm:prSet/>
      <dgm:spPr>
        <a:solidFill>
          <a:schemeClr val="bg2">
            <a:lumMod val="10000"/>
          </a:schemeClr>
        </a:solidFill>
      </dgm:spPr>
      <dgm:t>
        <a:bodyPr/>
        <a:lstStyle/>
        <a:p>
          <a:r>
            <a:rPr lang="en-GB" dirty="0"/>
            <a:t>Divides cost into fixed, variable, semi variable costs</a:t>
          </a:r>
        </a:p>
      </dgm:t>
    </dgm:pt>
    <dgm:pt modelId="{33796B04-E0A7-EF42-8877-6B679E5BCF83}" type="parTrans" cxnId="{51627BBA-B9A0-5544-82A4-5A0C45B34FC9}">
      <dgm:prSet/>
      <dgm:spPr/>
      <dgm:t>
        <a:bodyPr/>
        <a:lstStyle/>
        <a:p>
          <a:endParaRPr lang="en-GB"/>
        </a:p>
      </dgm:t>
    </dgm:pt>
    <dgm:pt modelId="{F38407A4-0881-C14F-9706-EB22E75D9FAC}" type="sibTrans" cxnId="{51627BBA-B9A0-5544-82A4-5A0C45B34FC9}">
      <dgm:prSet/>
      <dgm:spPr/>
      <dgm:t>
        <a:bodyPr/>
        <a:lstStyle/>
        <a:p>
          <a:endParaRPr lang="en-GB"/>
        </a:p>
      </dgm:t>
    </dgm:pt>
    <dgm:pt modelId="{0C8164BF-46EE-F34F-96A3-3E9F219D78C1}" type="pres">
      <dgm:prSet presAssocID="{EE711CD1-5D35-7A4A-8F2C-061C9B3EC8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E72689C-880C-2449-A2CF-E045CBDE5037}" type="pres">
      <dgm:prSet presAssocID="{2076340F-B2C7-684D-9A87-F4096CFCE72A}" presName="hierRoot1" presStyleCnt="0">
        <dgm:presLayoutVars>
          <dgm:hierBranch val="init"/>
        </dgm:presLayoutVars>
      </dgm:prSet>
      <dgm:spPr/>
    </dgm:pt>
    <dgm:pt modelId="{536B836F-0566-2B46-8EEC-9781C4977E79}" type="pres">
      <dgm:prSet presAssocID="{2076340F-B2C7-684D-9A87-F4096CFCE72A}" presName="rootComposite1" presStyleCnt="0"/>
      <dgm:spPr/>
    </dgm:pt>
    <dgm:pt modelId="{00778E51-7F43-7544-A6AE-F0A4F9DD3C6F}" type="pres">
      <dgm:prSet presAssocID="{2076340F-B2C7-684D-9A87-F4096CFCE72A}" presName="rootText1" presStyleLbl="node0" presStyleIdx="0" presStyleCnt="1" custLinFactY="-73033" custLinFactNeighborX="0" custLinFactNeighborY="-100000">
        <dgm:presLayoutVars>
          <dgm:chPref val="3"/>
        </dgm:presLayoutVars>
      </dgm:prSet>
      <dgm:spPr/>
    </dgm:pt>
    <dgm:pt modelId="{879F8E63-14B6-7949-B251-196210615352}" type="pres">
      <dgm:prSet presAssocID="{2076340F-B2C7-684D-9A87-F4096CFCE72A}" presName="rootConnector1" presStyleLbl="node1" presStyleIdx="0" presStyleCnt="0"/>
      <dgm:spPr/>
    </dgm:pt>
    <dgm:pt modelId="{54A83EB3-2E29-434E-8085-9690777CEAC0}" type="pres">
      <dgm:prSet presAssocID="{2076340F-B2C7-684D-9A87-F4096CFCE72A}" presName="hierChild2" presStyleCnt="0"/>
      <dgm:spPr/>
    </dgm:pt>
    <dgm:pt modelId="{F18D747E-A8D6-9C4D-AD97-0087F1305506}" type="pres">
      <dgm:prSet presAssocID="{ECA43EBD-7A32-C845-8EF3-9B283E3EA78D}" presName="Name37" presStyleLbl="parChTrans1D2" presStyleIdx="0" presStyleCnt="4"/>
      <dgm:spPr/>
    </dgm:pt>
    <dgm:pt modelId="{D37CC5BA-4944-254E-BA68-9E0271F9A931}" type="pres">
      <dgm:prSet presAssocID="{2F33AAEA-E68C-6A4F-8C22-C246C0E58E7B}" presName="hierRoot2" presStyleCnt="0">
        <dgm:presLayoutVars>
          <dgm:hierBranch val="init"/>
        </dgm:presLayoutVars>
      </dgm:prSet>
      <dgm:spPr/>
    </dgm:pt>
    <dgm:pt modelId="{318CF84D-C9C8-2A43-80F4-48E5E098D29F}" type="pres">
      <dgm:prSet presAssocID="{2F33AAEA-E68C-6A4F-8C22-C246C0E58E7B}" presName="rootComposite" presStyleCnt="0"/>
      <dgm:spPr/>
    </dgm:pt>
    <dgm:pt modelId="{92608970-117B-5644-9DDF-2F6D8E851336}" type="pres">
      <dgm:prSet presAssocID="{2F33AAEA-E68C-6A4F-8C22-C246C0E58E7B}" presName="rootText" presStyleLbl="node2" presStyleIdx="0" presStyleCnt="4" custLinFactNeighborX="-240" custLinFactNeighborY="94577">
        <dgm:presLayoutVars>
          <dgm:chPref val="3"/>
        </dgm:presLayoutVars>
      </dgm:prSet>
      <dgm:spPr/>
    </dgm:pt>
    <dgm:pt modelId="{FE3C6FC9-1AB8-9C42-BB67-CCE594AC29C3}" type="pres">
      <dgm:prSet presAssocID="{2F33AAEA-E68C-6A4F-8C22-C246C0E58E7B}" presName="rootConnector" presStyleLbl="node2" presStyleIdx="0" presStyleCnt="4"/>
      <dgm:spPr/>
    </dgm:pt>
    <dgm:pt modelId="{E8BCCF2E-866A-EE4F-B599-3E6B261957AB}" type="pres">
      <dgm:prSet presAssocID="{2F33AAEA-E68C-6A4F-8C22-C246C0E58E7B}" presName="hierChild4" presStyleCnt="0"/>
      <dgm:spPr/>
    </dgm:pt>
    <dgm:pt modelId="{3CA0E0D1-63D1-E146-AA50-310A0D6D7CFB}" type="pres">
      <dgm:prSet presAssocID="{2F33AAEA-E68C-6A4F-8C22-C246C0E58E7B}" presName="hierChild5" presStyleCnt="0"/>
      <dgm:spPr/>
    </dgm:pt>
    <dgm:pt modelId="{A4216459-6516-4A48-BD69-60EFFA08997C}" type="pres">
      <dgm:prSet presAssocID="{98269B45-EF03-B24E-8721-49BF63A0CDB3}" presName="Name37" presStyleLbl="parChTrans1D2" presStyleIdx="1" presStyleCnt="4"/>
      <dgm:spPr/>
    </dgm:pt>
    <dgm:pt modelId="{0EFD2A63-3E50-D746-B7F1-857060F489C6}" type="pres">
      <dgm:prSet presAssocID="{DFDBCE23-9C5C-9B48-82D5-4A1874E0448B}" presName="hierRoot2" presStyleCnt="0">
        <dgm:presLayoutVars>
          <dgm:hierBranch val="init"/>
        </dgm:presLayoutVars>
      </dgm:prSet>
      <dgm:spPr/>
    </dgm:pt>
    <dgm:pt modelId="{916FBFBF-F0E4-6E48-B59C-C357D2C69A0F}" type="pres">
      <dgm:prSet presAssocID="{DFDBCE23-9C5C-9B48-82D5-4A1874E0448B}" presName="rootComposite" presStyleCnt="0"/>
      <dgm:spPr/>
    </dgm:pt>
    <dgm:pt modelId="{40582B85-C3AF-3946-839F-8CDC48776128}" type="pres">
      <dgm:prSet presAssocID="{DFDBCE23-9C5C-9B48-82D5-4A1874E0448B}" presName="rootText" presStyleLbl="node2" presStyleIdx="1" presStyleCnt="4" custLinFactNeighborX="-1612" custLinFactNeighborY="94577">
        <dgm:presLayoutVars>
          <dgm:chPref val="3"/>
        </dgm:presLayoutVars>
      </dgm:prSet>
      <dgm:spPr/>
    </dgm:pt>
    <dgm:pt modelId="{BD6E3A58-5D55-9B49-B4BB-8AFAFFD117B4}" type="pres">
      <dgm:prSet presAssocID="{DFDBCE23-9C5C-9B48-82D5-4A1874E0448B}" presName="rootConnector" presStyleLbl="node2" presStyleIdx="1" presStyleCnt="4"/>
      <dgm:spPr/>
    </dgm:pt>
    <dgm:pt modelId="{339BC727-C88D-1141-9821-686B566D968B}" type="pres">
      <dgm:prSet presAssocID="{DFDBCE23-9C5C-9B48-82D5-4A1874E0448B}" presName="hierChild4" presStyleCnt="0"/>
      <dgm:spPr/>
    </dgm:pt>
    <dgm:pt modelId="{D339A015-C0EC-2A42-B759-34366756C767}" type="pres">
      <dgm:prSet presAssocID="{DFDBCE23-9C5C-9B48-82D5-4A1874E0448B}" presName="hierChild5" presStyleCnt="0"/>
      <dgm:spPr/>
    </dgm:pt>
    <dgm:pt modelId="{1F487953-BAE2-B94B-B2D0-F04BE2197300}" type="pres">
      <dgm:prSet presAssocID="{CB475115-AE50-9441-BDEC-64BE415203B2}" presName="Name37" presStyleLbl="parChTrans1D2" presStyleIdx="2" presStyleCnt="4"/>
      <dgm:spPr/>
    </dgm:pt>
    <dgm:pt modelId="{57DBF9FE-6F4B-1841-A4AD-BDC84B0FC934}" type="pres">
      <dgm:prSet presAssocID="{5C3C1AD2-4ABE-3C42-8FA8-ABD76BDB109B}" presName="hierRoot2" presStyleCnt="0">
        <dgm:presLayoutVars>
          <dgm:hierBranch val="init"/>
        </dgm:presLayoutVars>
      </dgm:prSet>
      <dgm:spPr/>
    </dgm:pt>
    <dgm:pt modelId="{AF73B840-A31B-D646-896F-030CE9943C19}" type="pres">
      <dgm:prSet presAssocID="{5C3C1AD2-4ABE-3C42-8FA8-ABD76BDB109B}" presName="rootComposite" presStyleCnt="0"/>
      <dgm:spPr/>
    </dgm:pt>
    <dgm:pt modelId="{F99B8050-CA34-614C-AE4C-E40A065BBC37}" type="pres">
      <dgm:prSet presAssocID="{5C3C1AD2-4ABE-3C42-8FA8-ABD76BDB109B}" presName="rootText" presStyleLbl="node2" presStyleIdx="2" presStyleCnt="4" custLinFactNeighborX="537" custLinFactNeighborY="95651">
        <dgm:presLayoutVars>
          <dgm:chPref val="3"/>
        </dgm:presLayoutVars>
      </dgm:prSet>
      <dgm:spPr/>
    </dgm:pt>
    <dgm:pt modelId="{4EE0D94E-3FB8-E94A-BC52-A270C149AB8B}" type="pres">
      <dgm:prSet presAssocID="{5C3C1AD2-4ABE-3C42-8FA8-ABD76BDB109B}" presName="rootConnector" presStyleLbl="node2" presStyleIdx="2" presStyleCnt="4"/>
      <dgm:spPr/>
    </dgm:pt>
    <dgm:pt modelId="{99B6C4D2-A2F9-284A-A5BD-5BB804D8EB71}" type="pres">
      <dgm:prSet presAssocID="{5C3C1AD2-4ABE-3C42-8FA8-ABD76BDB109B}" presName="hierChild4" presStyleCnt="0"/>
      <dgm:spPr/>
    </dgm:pt>
    <dgm:pt modelId="{50AB146A-0A1E-B84A-84CF-C82A23411312}" type="pres">
      <dgm:prSet presAssocID="{5C3C1AD2-4ABE-3C42-8FA8-ABD76BDB109B}" presName="hierChild5" presStyleCnt="0"/>
      <dgm:spPr/>
    </dgm:pt>
    <dgm:pt modelId="{4A23559C-F201-C34C-83D6-A6AF79DBD1D8}" type="pres">
      <dgm:prSet presAssocID="{33796B04-E0A7-EF42-8877-6B679E5BCF83}" presName="Name37" presStyleLbl="parChTrans1D2" presStyleIdx="3" presStyleCnt="4"/>
      <dgm:spPr/>
    </dgm:pt>
    <dgm:pt modelId="{3194F2B5-B749-204A-8577-748B12989925}" type="pres">
      <dgm:prSet presAssocID="{93C3105C-78B9-B048-ABB2-866D67CA434E}" presName="hierRoot2" presStyleCnt="0">
        <dgm:presLayoutVars>
          <dgm:hierBranch val="init"/>
        </dgm:presLayoutVars>
      </dgm:prSet>
      <dgm:spPr/>
    </dgm:pt>
    <dgm:pt modelId="{7DDFC6EE-3DBB-BE4B-9C78-428432488FEB}" type="pres">
      <dgm:prSet presAssocID="{93C3105C-78B9-B048-ABB2-866D67CA434E}" presName="rootComposite" presStyleCnt="0"/>
      <dgm:spPr/>
    </dgm:pt>
    <dgm:pt modelId="{462338E7-559A-C748-A51F-101C6D7BD264}" type="pres">
      <dgm:prSet presAssocID="{93C3105C-78B9-B048-ABB2-866D67CA434E}" presName="rootText" presStyleLbl="node2" presStyleIdx="3" presStyleCnt="4" custLinFactNeighborX="240" custLinFactNeighborY="98876">
        <dgm:presLayoutVars>
          <dgm:chPref val="3"/>
        </dgm:presLayoutVars>
      </dgm:prSet>
      <dgm:spPr/>
    </dgm:pt>
    <dgm:pt modelId="{5C339CEC-A280-694B-B666-EC2A3E49DAE8}" type="pres">
      <dgm:prSet presAssocID="{93C3105C-78B9-B048-ABB2-866D67CA434E}" presName="rootConnector" presStyleLbl="node2" presStyleIdx="3" presStyleCnt="4"/>
      <dgm:spPr/>
    </dgm:pt>
    <dgm:pt modelId="{FA633DB1-C572-7A49-96A4-D4F3FC196A7E}" type="pres">
      <dgm:prSet presAssocID="{93C3105C-78B9-B048-ABB2-866D67CA434E}" presName="hierChild4" presStyleCnt="0"/>
      <dgm:spPr/>
    </dgm:pt>
    <dgm:pt modelId="{AB5A1562-165D-EF44-8134-E8D403F8ACEC}" type="pres">
      <dgm:prSet presAssocID="{93C3105C-78B9-B048-ABB2-866D67CA434E}" presName="hierChild5" presStyleCnt="0"/>
      <dgm:spPr/>
    </dgm:pt>
    <dgm:pt modelId="{55607139-A068-9E47-9D31-9F4B509EC68D}" type="pres">
      <dgm:prSet presAssocID="{2076340F-B2C7-684D-9A87-F4096CFCE72A}" presName="hierChild3" presStyleCnt="0"/>
      <dgm:spPr/>
    </dgm:pt>
  </dgm:ptLst>
  <dgm:cxnLst>
    <dgm:cxn modelId="{D3318836-B8AC-6C45-BB58-DECC1B324902}" type="presOf" srcId="{ECA43EBD-7A32-C845-8EF3-9B283E3EA78D}" destId="{F18D747E-A8D6-9C4D-AD97-0087F1305506}" srcOrd="0" destOrd="0" presId="urn:microsoft.com/office/officeart/2005/8/layout/orgChart1"/>
    <dgm:cxn modelId="{5FE3613C-FE89-F941-A7CD-0EBC0FD8BFE4}" type="presOf" srcId="{EE711CD1-5D35-7A4A-8F2C-061C9B3EC8AE}" destId="{0C8164BF-46EE-F34F-96A3-3E9F219D78C1}" srcOrd="0" destOrd="0" presId="urn:microsoft.com/office/officeart/2005/8/layout/orgChart1"/>
    <dgm:cxn modelId="{D1F4523F-A8A3-EE40-BBB5-FF8CC5EDC4A3}" srcId="{2076340F-B2C7-684D-9A87-F4096CFCE72A}" destId="{DFDBCE23-9C5C-9B48-82D5-4A1874E0448B}" srcOrd="1" destOrd="0" parTransId="{98269B45-EF03-B24E-8721-49BF63A0CDB3}" sibTransId="{354AB70A-C0A6-7447-8C36-9931BC6C118B}"/>
    <dgm:cxn modelId="{DF9FBE4D-D31A-C44A-A784-74DC54CD57F0}" srcId="{2076340F-B2C7-684D-9A87-F4096CFCE72A}" destId="{5C3C1AD2-4ABE-3C42-8FA8-ABD76BDB109B}" srcOrd="2" destOrd="0" parTransId="{CB475115-AE50-9441-BDEC-64BE415203B2}" sibTransId="{55FCDC55-39B2-2C4E-983C-D897A9A3DFAE}"/>
    <dgm:cxn modelId="{D7838E64-66D5-184C-85D0-AA7E2C49888E}" type="presOf" srcId="{98269B45-EF03-B24E-8721-49BF63A0CDB3}" destId="{A4216459-6516-4A48-BD69-60EFFA08997C}" srcOrd="0" destOrd="0" presId="urn:microsoft.com/office/officeart/2005/8/layout/orgChart1"/>
    <dgm:cxn modelId="{93421669-FC38-4040-B706-34AC9BCD67B2}" type="presOf" srcId="{2F33AAEA-E68C-6A4F-8C22-C246C0E58E7B}" destId="{92608970-117B-5644-9DDF-2F6D8E851336}" srcOrd="0" destOrd="0" presId="urn:microsoft.com/office/officeart/2005/8/layout/orgChart1"/>
    <dgm:cxn modelId="{A28D7073-2AEF-8A48-8ADD-1AA5B30641DB}" type="presOf" srcId="{5C3C1AD2-4ABE-3C42-8FA8-ABD76BDB109B}" destId="{F99B8050-CA34-614C-AE4C-E40A065BBC37}" srcOrd="0" destOrd="0" presId="urn:microsoft.com/office/officeart/2005/8/layout/orgChart1"/>
    <dgm:cxn modelId="{D5801977-F374-524A-8B3C-F1752EB86B48}" type="presOf" srcId="{93C3105C-78B9-B048-ABB2-866D67CA434E}" destId="{5C339CEC-A280-694B-B666-EC2A3E49DAE8}" srcOrd="1" destOrd="0" presId="urn:microsoft.com/office/officeart/2005/8/layout/orgChart1"/>
    <dgm:cxn modelId="{0352AD7A-5AC4-7C40-A831-8B5602013BDB}" type="presOf" srcId="{5C3C1AD2-4ABE-3C42-8FA8-ABD76BDB109B}" destId="{4EE0D94E-3FB8-E94A-BC52-A270C149AB8B}" srcOrd="1" destOrd="0" presId="urn:microsoft.com/office/officeart/2005/8/layout/orgChart1"/>
    <dgm:cxn modelId="{C08CB27E-A87A-D749-8311-80880078EE1B}" type="presOf" srcId="{DFDBCE23-9C5C-9B48-82D5-4A1874E0448B}" destId="{BD6E3A58-5D55-9B49-B4BB-8AFAFFD117B4}" srcOrd="1" destOrd="0" presId="urn:microsoft.com/office/officeart/2005/8/layout/orgChart1"/>
    <dgm:cxn modelId="{0EC9C584-B1F8-E044-B547-B13AAA930BF3}" type="presOf" srcId="{2076340F-B2C7-684D-9A87-F4096CFCE72A}" destId="{879F8E63-14B6-7949-B251-196210615352}" srcOrd="1" destOrd="0" presId="urn:microsoft.com/office/officeart/2005/8/layout/orgChart1"/>
    <dgm:cxn modelId="{F392FF85-7966-8A4A-9C9A-2F0A011A9FEB}" srcId="{EE711CD1-5D35-7A4A-8F2C-061C9B3EC8AE}" destId="{2076340F-B2C7-684D-9A87-F4096CFCE72A}" srcOrd="0" destOrd="0" parTransId="{861B6C36-3BC1-364A-8137-DD055EC94D87}" sibTransId="{1847A269-C331-AA44-A2BF-16DDECB44DEF}"/>
    <dgm:cxn modelId="{8865458B-21A1-264D-858E-E20E64B53551}" type="presOf" srcId="{2076340F-B2C7-684D-9A87-F4096CFCE72A}" destId="{00778E51-7F43-7544-A6AE-F0A4F9DD3C6F}" srcOrd="0" destOrd="0" presId="urn:microsoft.com/office/officeart/2005/8/layout/orgChart1"/>
    <dgm:cxn modelId="{44EC2099-D3BF-564A-BA5E-83B3756E3459}" type="presOf" srcId="{2F33AAEA-E68C-6A4F-8C22-C246C0E58E7B}" destId="{FE3C6FC9-1AB8-9C42-BB67-CCE594AC29C3}" srcOrd="1" destOrd="0" presId="urn:microsoft.com/office/officeart/2005/8/layout/orgChart1"/>
    <dgm:cxn modelId="{0E8B17A8-B9EB-DE42-A949-23385BD6B3FE}" type="presOf" srcId="{DFDBCE23-9C5C-9B48-82D5-4A1874E0448B}" destId="{40582B85-C3AF-3946-839F-8CDC48776128}" srcOrd="0" destOrd="0" presId="urn:microsoft.com/office/officeart/2005/8/layout/orgChart1"/>
    <dgm:cxn modelId="{51627BBA-B9A0-5544-82A4-5A0C45B34FC9}" srcId="{2076340F-B2C7-684D-9A87-F4096CFCE72A}" destId="{93C3105C-78B9-B048-ABB2-866D67CA434E}" srcOrd="3" destOrd="0" parTransId="{33796B04-E0A7-EF42-8877-6B679E5BCF83}" sibTransId="{F38407A4-0881-C14F-9706-EB22E75D9FAC}"/>
    <dgm:cxn modelId="{43BBABC0-76C6-1447-849C-2AC6A6DCDB38}" type="presOf" srcId="{93C3105C-78B9-B048-ABB2-866D67CA434E}" destId="{462338E7-559A-C748-A51F-101C6D7BD264}" srcOrd="0" destOrd="0" presId="urn:microsoft.com/office/officeart/2005/8/layout/orgChart1"/>
    <dgm:cxn modelId="{AFEAE5DB-2D8E-3E48-9851-17D5F048B0E0}" srcId="{2076340F-B2C7-684D-9A87-F4096CFCE72A}" destId="{2F33AAEA-E68C-6A4F-8C22-C246C0E58E7B}" srcOrd="0" destOrd="0" parTransId="{ECA43EBD-7A32-C845-8EF3-9B283E3EA78D}" sibTransId="{FBB4460F-1049-5940-8E19-E233E5CD2E16}"/>
    <dgm:cxn modelId="{AAB55DEA-1163-6B4A-A28E-330639E53D3F}" type="presOf" srcId="{CB475115-AE50-9441-BDEC-64BE415203B2}" destId="{1F487953-BAE2-B94B-B2D0-F04BE2197300}" srcOrd="0" destOrd="0" presId="urn:microsoft.com/office/officeart/2005/8/layout/orgChart1"/>
    <dgm:cxn modelId="{C42F39F8-A25B-AD4E-8169-B425687B67B9}" type="presOf" srcId="{33796B04-E0A7-EF42-8877-6B679E5BCF83}" destId="{4A23559C-F201-C34C-83D6-A6AF79DBD1D8}" srcOrd="0" destOrd="0" presId="urn:microsoft.com/office/officeart/2005/8/layout/orgChart1"/>
    <dgm:cxn modelId="{9960F41E-C2D9-8344-B5FB-1EAB2E89102B}" type="presParOf" srcId="{0C8164BF-46EE-F34F-96A3-3E9F219D78C1}" destId="{BE72689C-880C-2449-A2CF-E045CBDE5037}" srcOrd="0" destOrd="0" presId="urn:microsoft.com/office/officeart/2005/8/layout/orgChart1"/>
    <dgm:cxn modelId="{0A433C89-D8EF-A44B-9D6A-E530E44BDFDB}" type="presParOf" srcId="{BE72689C-880C-2449-A2CF-E045CBDE5037}" destId="{536B836F-0566-2B46-8EEC-9781C4977E79}" srcOrd="0" destOrd="0" presId="urn:microsoft.com/office/officeart/2005/8/layout/orgChart1"/>
    <dgm:cxn modelId="{A24CAFAA-2550-C845-B862-7E2A48A1F96E}" type="presParOf" srcId="{536B836F-0566-2B46-8EEC-9781C4977E79}" destId="{00778E51-7F43-7544-A6AE-F0A4F9DD3C6F}" srcOrd="0" destOrd="0" presId="urn:microsoft.com/office/officeart/2005/8/layout/orgChart1"/>
    <dgm:cxn modelId="{BF5BCD8C-4806-0A49-87D6-5777D6D265DC}" type="presParOf" srcId="{536B836F-0566-2B46-8EEC-9781C4977E79}" destId="{879F8E63-14B6-7949-B251-196210615352}" srcOrd="1" destOrd="0" presId="urn:microsoft.com/office/officeart/2005/8/layout/orgChart1"/>
    <dgm:cxn modelId="{6EC7E704-3F24-8D49-97E6-DCDB68206EB1}" type="presParOf" srcId="{BE72689C-880C-2449-A2CF-E045CBDE5037}" destId="{54A83EB3-2E29-434E-8085-9690777CEAC0}" srcOrd="1" destOrd="0" presId="urn:microsoft.com/office/officeart/2005/8/layout/orgChart1"/>
    <dgm:cxn modelId="{7D63AC51-4B3D-9641-905F-62DC977F9539}" type="presParOf" srcId="{54A83EB3-2E29-434E-8085-9690777CEAC0}" destId="{F18D747E-A8D6-9C4D-AD97-0087F1305506}" srcOrd="0" destOrd="0" presId="urn:microsoft.com/office/officeart/2005/8/layout/orgChart1"/>
    <dgm:cxn modelId="{E8543370-07D4-2C4F-8F1A-40820188F58F}" type="presParOf" srcId="{54A83EB3-2E29-434E-8085-9690777CEAC0}" destId="{D37CC5BA-4944-254E-BA68-9E0271F9A931}" srcOrd="1" destOrd="0" presId="urn:microsoft.com/office/officeart/2005/8/layout/orgChart1"/>
    <dgm:cxn modelId="{BDBD8202-E1F9-9448-B44B-A15593497702}" type="presParOf" srcId="{D37CC5BA-4944-254E-BA68-9E0271F9A931}" destId="{318CF84D-C9C8-2A43-80F4-48E5E098D29F}" srcOrd="0" destOrd="0" presId="urn:microsoft.com/office/officeart/2005/8/layout/orgChart1"/>
    <dgm:cxn modelId="{309B5A1E-F487-1C4C-8F6B-1D08025D496D}" type="presParOf" srcId="{318CF84D-C9C8-2A43-80F4-48E5E098D29F}" destId="{92608970-117B-5644-9DDF-2F6D8E851336}" srcOrd="0" destOrd="0" presId="urn:microsoft.com/office/officeart/2005/8/layout/orgChart1"/>
    <dgm:cxn modelId="{71862071-E466-8845-8754-87A9F069FD7C}" type="presParOf" srcId="{318CF84D-C9C8-2A43-80F4-48E5E098D29F}" destId="{FE3C6FC9-1AB8-9C42-BB67-CCE594AC29C3}" srcOrd="1" destOrd="0" presId="urn:microsoft.com/office/officeart/2005/8/layout/orgChart1"/>
    <dgm:cxn modelId="{D34CB53F-67B9-8447-9874-3363D27E23E5}" type="presParOf" srcId="{D37CC5BA-4944-254E-BA68-9E0271F9A931}" destId="{E8BCCF2E-866A-EE4F-B599-3E6B261957AB}" srcOrd="1" destOrd="0" presId="urn:microsoft.com/office/officeart/2005/8/layout/orgChart1"/>
    <dgm:cxn modelId="{98B18554-9F94-C142-9D80-B3AC79D92AB3}" type="presParOf" srcId="{D37CC5BA-4944-254E-BA68-9E0271F9A931}" destId="{3CA0E0D1-63D1-E146-AA50-310A0D6D7CFB}" srcOrd="2" destOrd="0" presId="urn:microsoft.com/office/officeart/2005/8/layout/orgChart1"/>
    <dgm:cxn modelId="{A1E8B165-860B-A940-A500-CF9DF3A92B5C}" type="presParOf" srcId="{54A83EB3-2E29-434E-8085-9690777CEAC0}" destId="{A4216459-6516-4A48-BD69-60EFFA08997C}" srcOrd="2" destOrd="0" presId="urn:microsoft.com/office/officeart/2005/8/layout/orgChart1"/>
    <dgm:cxn modelId="{CECCCBAE-68B0-314F-A55B-2257390E6A50}" type="presParOf" srcId="{54A83EB3-2E29-434E-8085-9690777CEAC0}" destId="{0EFD2A63-3E50-D746-B7F1-857060F489C6}" srcOrd="3" destOrd="0" presId="urn:microsoft.com/office/officeart/2005/8/layout/orgChart1"/>
    <dgm:cxn modelId="{5E197CC2-D44C-9548-A308-1764A3A9DF18}" type="presParOf" srcId="{0EFD2A63-3E50-D746-B7F1-857060F489C6}" destId="{916FBFBF-F0E4-6E48-B59C-C357D2C69A0F}" srcOrd="0" destOrd="0" presId="urn:microsoft.com/office/officeart/2005/8/layout/orgChart1"/>
    <dgm:cxn modelId="{FAF2064A-3F61-774E-ACD5-A76489ACAC02}" type="presParOf" srcId="{916FBFBF-F0E4-6E48-B59C-C357D2C69A0F}" destId="{40582B85-C3AF-3946-839F-8CDC48776128}" srcOrd="0" destOrd="0" presId="urn:microsoft.com/office/officeart/2005/8/layout/orgChart1"/>
    <dgm:cxn modelId="{633D2682-1BBE-A449-8D8A-4A4C066FDF00}" type="presParOf" srcId="{916FBFBF-F0E4-6E48-B59C-C357D2C69A0F}" destId="{BD6E3A58-5D55-9B49-B4BB-8AFAFFD117B4}" srcOrd="1" destOrd="0" presId="urn:microsoft.com/office/officeart/2005/8/layout/orgChart1"/>
    <dgm:cxn modelId="{AD62216B-011A-1E4B-98A2-2531C4076CE5}" type="presParOf" srcId="{0EFD2A63-3E50-D746-B7F1-857060F489C6}" destId="{339BC727-C88D-1141-9821-686B566D968B}" srcOrd="1" destOrd="0" presId="urn:microsoft.com/office/officeart/2005/8/layout/orgChart1"/>
    <dgm:cxn modelId="{8CC6CC57-4140-7F40-AA65-7EB93E6C3605}" type="presParOf" srcId="{0EFD2A63-3E50-D746-B7F1-857060F489C6}" destId="{D339A015-C0EC-2A42-B759-34366756C767}" srcOrd="2" destOrd="0" presId="urn:microsoft.com/office/officeart/2005/8/layout/orgChart1"/>
    <dgm:cxn modelId="{321FEBD7-18F5-834E-9C67-3A1C0943D996}" type="presParOf" srcId="{54A83EB3-2E29-434E-8085-9690777CEAC0}" destId="{1F487953-BAE2-B94B-B2D0-F04BE2197300}" srcOrd="4" destOrd="0" presId="urn:microsoft.com/office/officeart/2005/8/layout/orgChart1"/>
    <dgm:cxn modelId="{2C5717DD-9ED8-BB42-85AF-31307F1E998A}" type="presParOf" srcId="{54A83EB3-2E29-434E-8085-9690777CEAC0}" destId="{57DBF9FE-6F4B-1841-A4AD-BDC84B0FC934}" srcOrd="5" destOrd="0" presId="urn:microsoft.com/office/officeart/2005/8/layout/orgChart1"/>
    <dgm:cxn modelId="{4B9D869A-0A7C-C942-9726-B7BA3D48BFEC}" type="presParOf" srcId="{57DBF9FE-6F4B-1841-A4AD-BDC84B0FC934}" destId="{AF73B840-A31B-D646-896F-030CE9943C19}" srcOrd="0" destOrd="0" presId="urn:microsoft.com/office/officeart/2005/8/layout/orgChart1"/>
    <dgm:cxn modelId="{6B1ED25F-3781-AC4E-B798-06A7FD7AAE80}" type="presParOf" srcId="{AF73B840-A31B-D646-896F-030CE9943C19}" destId="{F99B8050-CA34-614C-AE4C-E40A065BBC37}" srcOrd="0" destOrd="0" presId="urn:microsoft.com/office/officeart/2005/8/layout/orgChart1"/>
    <dgm:cxn modelId="{C9A06EAC-0E13-D842-97D6-02BD60D42143}" type="presParOf" srcId="{AF73B840-A31B-D646-896F-030CE9943C19}" destId="{4EE0D94E-3FB8-E94A-BC52-A270C149AB8B}" srcOrd="1" destOrd="0" presId="urn:microsoft.com/office/officeart/2005/8/layout/orgChart1"/>
    <dgm:cxn modelId="{62DCE472-BF6F-4542-99A4-49CB2A1982D3}" type="presParOf" srcId="{57DBF9FE-6F4B-1841-A4AD-BDC84B0FC934}" destId="{99B6C4D2-A2F9-284A-A5BD-5BB804D8EB71}" srcOrd="1" destOrd="0" presId="urn:microsoft.com/office/officeart/2005/8/layout/orgChart1"/>
    <dgm:cxn modelId="{7D8F5396-93A3-4442-8E6F-3FE79D7C1092}" type="presParOf" srcId="{57DBF9FE-6F4B-1841-A4AD-BDC84B0FC934}" destId="{50AB146A-0A1E-B84A-84CF-C82A23411312}" srcOrd="2" destOrd="0" presId="urn:microsoft.com/office/officeart/2005/8/layout/orgChart1"/>
    <dgm:cxn modelId="{239D1F0B-ECFB-B644-A835-17484467AC4C}" type="presParOf" srcId="{54A83EB3-2E29-434E-8085-9690777CEAC0}" destId="{4A23559C-F201-C34C-83D6-A6AF79DBD1D8}" srcOrd="6" destOrd="0" presId="urn:microsoft.com/office/officeart/2005/8/layout/orgChart1"/>
    <dgm:cxn modelId="{643C2041-7CAA-4D42-BF73-A8F3F5E359CD}" type="presParOf" srcId="{54A83EB3-2E29-434E-8085-9690777CEAC0}" destId="{3194F2B5-B749-204A-8577-748B12989925}" srcOrd="7" destOrd="0" presId="urn:microsoft.com/office/officeart/2005/8/layout/orgChart1"/>
    <dgm:cxn modelId="{5E518349-2594-284C-9937-03E71D6304EE}" type="presParOf" srcId="{3194F2B5-B749-204A-8577-748B12989925}" destId="{7DDFC6EE-3DBB-BE4B-9C78-428432488FEB}" srcOrd="0" destOrd="0" presId="urn:microsoft.com/office/officeart/2005/8/layout/orgChart1"/>
    <dgm:cxn modelId="{CC401458-AC5A-2946-BEF9-0E711ED45A14}" type="presParOf" srcId="{7DDFC6EE-3DBB-BE4B-9C78-428432488FEB}" destId="{462338E7-559A-C748-A51F-101C6D7BD264}" srcOrd="0" destOrd="0" presId="urn:microsoft.com/office/officeart/2005/8/layout/orgChart1"/>
    <dgm:cxn modelId="{6D62F24F-F530-284E-A11A-D55098A008AB}" type="presParOf" srcId="{7DDFC6EE-3DBB-BE4B-9C78-428432488FEB}" destId="{5C339CEC-A280-694B-B666-EC2A3E49DAE8}" srcOrd="1" destOrd="0" presId="urn:microsoft.com/office/officeart/2005/8/layout/orgChart1"/>
    <dgm:cxn modelId="{0B151CF1-241D-044C-88FC-68EFF2DA301A}" type="presParOf" srcId="{3194F2B5-B749-204A-8577-748B12989925}" destId="{FA633DB1-C572-7A49-96A4-D4F3FC196A7E}" srcOrd="1" destOrd="0" presId="urn:microsoft.com/office/officeart/2005/8/layout/orgChart1"/>
    <dgm:cxn modelId="{91F09D37-8D32-8947-9158-F488ABB5A542}" type="presParOf" srcId="{3194F2B5-B749-204A-8577-748B12989925}" destId="{AB5A1562-165D-EF44-8134-E8D403F8ACEC}" srcOrd="2" destOrd="0" presId="urn:microsoft.com/office/officeart/2005/8/layout/orgChart1"/>
    <dgm:cxn modelId="{F26CE8FF-4653-C745-9C30-C8A3563ACC01}" type="presParOf" srcId="{BE72689C-880C-2449-A2CF-E045CBDE5037}" destId="{55607139-A068-9E47-9D31-9F4B509EC68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D4E61-C135-F848-90C2-6803E6100935}">
      <dsp:nvSpPr>
        <dsp:cNvPr id="0" name=""/>
        <dsp:cNvSpPr/>
      </dsp:nvSpPr>
      <dsp:spPr>
        <a:xfrm>
          <a:off x="303745" y="1941"/>
          <a:ext cx="2717159" cy="163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Prepare ‘</a:t>
          </a:r>
          <a:r>
            <a:rPr lang="en-GB" sz="2400" i="1" kern="1200" dirty="0">
              <a:solidFill>
                <a:schemeClr val="tx1"/>
              </a:solidFill>
            </a:rPr>
            <a:t>Budgets</a:t>
          </a:r>
          <a:r>
            <a:rPr lang="en-GB" sz="2400" kern="1200" dirty="0">
              <a:solidFill>
                <a:schemeClr val="tx1"/>
              </a:solidFill>
            </a:rPr>
            <a:t>’</a:t>
          </a:r>
        </a:p>
      </dsp:txBody>
      <dsp:txXfrm>
        <a:off x="351495" y="49691"/>
        <a:ext cx="2621659" cy="1534795"/>
      </dsp:txXfrm>
    </dsp:sp>
    <dsp:sp modelId="{0DD40B30-A1A7-2E41-8DD4-942FEC0E83AA}">
      <dsp:nvSpPr>
        <dsp:cNvPr id="0" name=""/>
        <dsp:cNvSpPr/>
      </dsp:nvSpPr>
      <dsp:spPr>
        <a:xfrm>
          <a:off x="3260014" y="480161"/>
          <a:ext cx="576037" cy="6738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>
        <a:off x="3260014" y="614932"/>
        <a:ext cx="403226" cy="404313"/>
      </dsp:txXfrm>
    </dsp:sp>
    <dsp:sp modelId="{52EE5DCF-6A18-4348-B680-84CC7E6AE357}">
      <dsp:nvSpPr>
        <dsp:cNvPr id="0" name=""/>
        <dsp:cNvSpPr/>
      </dsp:nvSpPr>
      <dsp:spPr>
        <a:xfrm>
          <a:off x="4107767" y="1941"/>
          <a:ext cx="2717159" cy="163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Find ‘</a:t>
          </a:r>
          <a:r>
            <a:rPr lang="en-GB" sz="2400" i="1" kern="1200" dirty="0">
              <a:solidFill>
                <a:schemeClr val="tx1"/>
              </a:solidFill>
            </a:rPr>
            <a:t>Actual Performance’</a:t>
          </a:r>
        </a:p>
      </dsp:txBody>
      <dsp:txXfrm>
        <a:off x="4155517" y="49691"/>
        <a:ext cx="2621659" cy="1534795"/>
      </dsp:txXfrm>
    </dsp:sp>
    <dsp:sp modelId="{CF212FB9-4FF3-354A-862D-C707926B775B}">
      <dsp:nvSpPr>
        <dsp:cNvPr id="0" name=""/>
        <dsp:cNvSpPr/>
      </dsp:nvSpPr>
      <dsp:spPr>
        <a:xfrm>
          <a:off x="7064037" y="480161"/>
          <a:ext cx="576037" cy="6738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>
        <a:off x="7064037" y="614932"/>
        <a:ext cx="403226" cy="404313"/>
      </dsp:txXfrm>
    </dsp:sp>
    <dsp:sp modelId="{6F88AF0D-3E08-6C4C-8912-2DC1BF0E03EA}">
      <dsp:nvSpPr>
        <dsp:cNvPr id="0" name=""/>
        <dsp:cNvSpPr/>
      </dsp:nvSpPr>
      <dsp:spPr>
        <a:xfrm>
          <a:off x="7911790" y="1941"/>
          <a:ext cx="2717159" cy="163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i="1" kern="1200" dirty="0">
              <a:solidFill>
                <a:schemeClr val="tx1"/>
              </a:solidFill>
            </a:rPr>
            <a:t>Comparing</a:t>
          </a:r>
          <a:r>
            <a:rPr lang="en-GB" sz="2400" kern="1200" dirty="0">
              <a:solidFill>
                <a:schemeClr val="tx1"/>
              </a:solidFill>
            </a:rPr>
            <a:t> actual performance with set standards.</a:t>
          </a:r>
        </a:p>
      </dsp:txBody>
      <dsp:txXfrm>
        <a:off x="7959540" y="49691"/>
        <a:ext cx="2621659" cy="1534795"/>
      </dsp:txXfrm>
    </dsp:sp>
    <dsp:sp modelId="{9C275CF6-4871-744D-AE8F-E63525A8DB0A}">
      <dsp:nvSpPr>
        <dsp:cNvPr id="0" name=""/>
        <dsp:cNvSpPr/>
      </dsp:nvSpPr>
      <dsp:spPr>
        <a:xfrm rot="5400000">
          <a:off x="8982351" y="1822438"/>
          <a:ext cx="576037" cy="6738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 rot="-5400000">
        <a:off x="9068214" y="1871347"/>
        <a:ext cx="404313" cy="403226"/>
      </dsp:txXfrm>
    </dsp:sp>
    <dsp:sp modelId="{7C4F9D4F-2FA4-C344-8183-49CAE9877A71}">
      <dsp:nvSpPr>
        <dsp:cNvPr id="0" name=""/>
        <dsp:cNvSpPr/>
      </dsp:nvSpPr>
      <dsp:spPr>
        <a:xfrm>
          <a:off x="7911790" y="2719100"/>
          <a:ext cx="2717159" cy="163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Finding Reasons for ‘</a:t>
          </a:r>
          <a:r>
            <a:rPr lang="en-GB" sz="2400" i="1" kern="1200" dirty="0">
              <a:solidFill>
                <a:schemeClr val="tx1"/>
              </a:solidFill>
            </a:rPr>
            <a:t>Variance’</a:t>
          </a:r>
        </a:p>
      </dsp:txBody>
      <dsp:txXfrm>
        <a:off x="7959540" y="2766850"/>
        <a:ext cx="2621659" cy="1534795"/>
      </dsp:txXfrm>
    </dsp:sp>
    <dsp:sp modelId="{9967B521-C395-974D-AE57-F5A48D83FB14}">
      <dsp:nvSpPr>
        <dsp:cNvPr id="0" name=""/>
        <dsp:cNvSpPr/>
      </dsp:nvSpPr>
      <dsp:spPr>
        <a:xfrm rot="10800000">
          <a:off x="7096642" y="3197320"/>
          <a:ext cx="576037" cy="6738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 rot="10800000">
        <a:off x="7269453" y="3332091"/>
        <a:ext cx="403226" cy="404313"/>
      </dsp:txXfrm>
    </dsp:sp>
    <dsp:sp modelId="{9DA1418B-7864-DA4B-8534-B7BAEE15B6CA}">
      <dsp:nvSpPr>
        <dsp:cNvPr id="0" name=""/>
        <dsp:cNvSpPr/>
      </dsp:nvSpPr>
      <dsp:spPr>
        <a:xfrm>
          <a:off x="4107767" y="2719100"/>
          <a:ext cx="2717159" cy="163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Take </a:t>
          </a:r>
          <a:r>
            <a:rPr lang="en-GB" sz="2400" i="1" kern="1200" dirty="0">
              <a:solidFill>
                <a:schemeClr val="tx1"/>
              </a:solidFill>
            </a:rPr>
            <a:t>‘Corrective Actions’</a:t>
          </a:r>
        </a:p>
      </dsp:txBody>
      <dsp:txXfrm>
        <a:off x="4155517" y="2766850"/>
        <a:ext cx="2621659" cy="1534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3559C-F201-C34C-83D6-A6AF79DBD1D8}">
      <dsp:nvSpPr>
        <dsp:cNvPr id="0" name=""/>
        <dsp:cNvSpPr/>
      </dsp:nvSpPr>
      <dsp:spPr>
        <a:xfrm>
          <a:off x="5257800" y="1134419"/>
          <a:ext cx="4123380" cy="2685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6884"/>
              </a:lnTo>
              <a:lnTo>
                <a:pt x="4123380" y="2446884"/>
              </a:lnTo>
              <a:lnTo>
                <a:pt x="4123380" y="26851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87953-BAE2-B94B-B2D0-F04BE2197300}">
      <dsp:nvSpPr>
        <dsp:cNvPr id="0" name=""/>
        <dsp:cNvSpPr/>
      </dsp:nvSpPr>
      <dsp:spPr>
        <a:xfrm>
          <a:off x="5257800" y="1134419"/>
          <a:ext cx="1384830" cy="2665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7639"/>
              </a:lnTo>
              <a:lnTo>
                <a:pt x="1384830" y="2427639"/>
              </a:lnTo>
              <a:lnTo>
                <a:pt x="1384830" y="2665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216459-6516-4A48-BD69-60EFFA08997C}">
      <dsp:nvSpPr>
        <dsp:cNvPr id="0" name=""/>
        <dsp:cNvSpPr/>
      </dsp:nvSpPr>
      <dsp:spPr>
        <a:xfrm>
          <a:off x="3848579" y="1134419"/>
          <a:ext cx="1409220" cy="2653683"/>
        </a:xfrm>
        <a:custGeom>
          <a:avLst/>
          <a:gdLst/>
          <a:ahLst/>
          <a:cxnLst/>
          <a:rect l="0" t="0" r="0" b="0"/>
          <a:pathLst>
            <a:path>
              <a:moveTo>
                <a:pt x="1409220" y="0"/>
              </a:moveTo>
              <a:lnTo>
                <a:pt x="1409220" y="2415455"/>
              </a:lnTo>
              <a:lnTo>
                <a:pt x="0" y="2415455"/>
              </a:lnTo>
              <a:lnTo>
                <a:pt x="0" y="2653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D747E-A8D6-9C4D-AD97-0087F1305506}">
      <dsp:nvSpPr>
        <dsp:cNvPr id="0" name=""/>
        <dsp:cNvSpPr/>
      </dsp:nvSpPr>
      <dsp:spPr>
        <a:xfrm>
          <a:off x="1134419" y="1134419"/>
          <a:ext cx="4123380" cy="2653683"/>
        </a:xfrm>
        <a:custGeom>
          <a:avLst/>
          <a:gdLst/>
          <a:ahLst/>
          <a:cxnLst/>
          <a:rect l="0" t="0" r="0" b="0"/>
          <a:pathLst>
            <a:path>
              <a:moveTo>
                <a:pt x="4123380" y="0"/>
              </a:moveTo>
              <a:lnTo>
                <a:pt x="4123380" y="2415455"/>
              </a:lnTo>
              <a:lnTo>
                <a:pt x="0" y="2415455"/>
              </a:lnTo>
              <a:lnTo>
                <a:pt x="0" y="2653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778E51-7F43-7544-A6AE-F0A4F9DD3C6F}">
      <dsp:nvSpPr>
        <dsp:cNvPr id="0" name=""/>
        <dsp:cNvSpPr/>
      </dsp:nvSpPr>
      <dsp:spPr>
        <a:xfrm>
          <a:off x="4123380" y="0"/>
          <a:ext cx="2268838" cy="1134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Preparing Flexible Budget</a:t>
          </a:r>
        </a:p>
      </dsp:txBody>
      <dsp:txXfrm>
        <a:off x="4123380" y="0"/>
        <a:ext cx="2268838" cy="1134419"/>
      </dsp:txXfrm>
    </dsp:sp>
    <dsp:sp modelId="{92608970-117B-5644-9DDF-2F6D8E851336}">
      <dsp:nvSpPr>
        <dsp:cNvPr id="0" name=""/>
        <dsp:cNvSpPr/>
      </dsp:nvSpPr>
      <dsp:spPr>
        <a:xfrm>
          <a:off x="0" y="3788103"/>
          <a:ext cx="2268838" cy="1134419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Prepared for different levels of activities</a:t>
          </a:r>
        </a:p>
      </dsp:txBody>
      <dsp:txXfrm>
        <a:off x="0" y="3788103"/>
        <a:ext cx="2268838" cy="1134419"/>
      </dsp:txXfrm>
    </dsp:sp>
    <dsp:sp modelId="{40582B85-C3AF-3946-839F-8CDC48776128}">
      <dsp:nvSpPr>
        <dsp:cNvPr id="0" name=""/>
        <dsp:cNvSpPr/>
      </dsp:nvSpPr>
      <dsp:spPr>
        <a:xfrm>
          <a:off x="2714160" y="3788103"/>
          <a:ext cx="2268838" cy="1134419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Adjusted according to changing busines conditions</a:t>
          </a:r>
        </a:p>
      </dsp:txBody>
      <dsp:txXfrm>
        <a:off x="2714160" y="3788103"/>
        <a:ext cx="2268838" cy="1134419"/>
      </dsp:txXfrm>
    </dsp:sp>
    <dsp:sp modelId="{F99B8050-CA34-614C-AE4C-E40A065BBC37}">
      <dsp:nvSpPr>
        <dsp:cNvPr id="0" name=""/>
        <dsp:cNvSpPr/>
      </dsp:nvSpPr>
      <dsp:spPr>
        <a:xfrm>
          <a:off x="5508211" y="3800286"/>
          <a:ext cx="2268838" cy="1134419"/>
        </a:xfrm>
        <a:prstGeom prst="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Dynamic in nature</a:t>
          </a:r>
        </a:p>
      </dsp:txBody>
      <dsp:txXfrm>
        <a:off x="5508211" y="3800286"/>
        <a:ext cx="2268838" cy="1134419"/>
      </dsp:txXfrm>
    </dsp:sp>
    <dsp:sp modelId="{462338E7-559A-C748-A51F-101C6D7BD264}">
      <dsp:nvSpPr>
        <dsp:cNvPr id="0" name=""/>
        <dsp:cNvSpPr/>
      </dsp:nvSpPr>
      <dsp:spPr>
        <a:xfrm>
          <a:off x="8246761" y="3819531"/>
          <a:ext cx="2268838" cy="1134419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Divides cost into fixed, variable, semi variable costs</a:t>
          </a:r>
        </a:p>
      </dsp:txBody>
      <dsp:txXfrm>
        <a:off x="8246761" y="3819531"/>
        <a:ext cx="2268838" cy="1134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E4304-ABB1-9B49-B56D-A1F8BD2D9A66}" type="datetimeFigureOut">
              <a:rPr lang="en-US" smtClean="0"/>
              <a:t>1/12/22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11A8E-AB26-3643-BB2C-D22699C6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38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A66A38-B6E5-CC4E-9DF1-D65C23861C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50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73E3-DEBA-4B4A-B600-23B4484AA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BB076-BFFE-874E-AEF8-D35AE384F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18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CF8F-25F5-8140-9B1C-AA306D79C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512"/>
            <a:ext cx="10515600" cy="114617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1DAF7-5307-A846-B94E-6CAFB4F3A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6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BCEBFD-5F52-1445-A4ED-8B0265534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D13DA-E272-0641-A568-2E1907DE7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8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C335-58F5-6747-B6D9-D83330BA7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512"/>
            <a:ext cx="10515600" cy="114617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EF3AE-D918-0448-9ABD-0D2D9F073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1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6AB-32C3-9F40-818F-F6D655A59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195F0-86C0-F447-B751-6B3D2FFA1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368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A90D-928C-4F42-A4A2-B3AAF391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512"/>
            <a:ext cx="10515600" cy="114617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28898-5A41-5146-9811-50ABF5358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5C5B4-0D07-D646-9133-DDFED2F00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9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E4F9-BC2F-5645-BAAF-F123A07F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70001-FA0C-C641-BE92-378292B35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78281-56F2-EA47-BFFE-2473E6777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593EC2-5E96-5847-8689-9530A2200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D18EE-6D68-7D4F-A4A4-1B3B25A79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7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28F5-091C-AB4F-9BB8-F1181ECE0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512"/>
            <a:ext cx="10515600" cy="114617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7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518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042A1-2484-2A4F-9119-908B851E5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74930-6BC1-FA40-98C3-974FE1C6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A8475-E6FF-6B40-A2FA-E32D9A07B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960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4312-C8F6-AE46-8FF9-2CBE1DA1C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87EA1-D178-9B40-8189-BE7C2F72B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1CCA7-3D99-9045-850D-0B2D20287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8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49B0B0A-213F-FC4F-A431-B7E29C551D5A}"/>
              </a:ext>
            </a:extLst>
          </p:cNvPr>
          <p:cNvSpPr/>
          <p:nvPr/>
        </p:nvSpPr>
        <p:spPr>
          <a:xfrm>
            <a:off x="0" y="0"/>
            <a:ext cx="12192000" cy="54451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					</a:t>
            </a:r>
            <a:r>
              <a:rPr lang="en-US" sz="2000" dirty="0"/>
              <a:t>ACC507 – COST AND MANAGEMENT ACCOUNTING 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86B6B916-2551-F947-A934-6D7F73EE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57217F-E593-B548-A877-C380417FE87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2590800" cy="584200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C44BDBE-8F9E-D641-AFAC-C333632A7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8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23DD-4C88-B64E-9509-1A98C3101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Preparation of Cash Budget and Flexible Budget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8D5C5-AAC4-4043-994D-A9F3FAAC03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39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043D-959F-8043-8D1E-2D76C9FB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Flexible Budget</a:t>
            </a:r>
            <a:br>
              <a:rPr lang="en-US" dirty="0"/>
            </a:br>
            <a:r>
              <a:rPr lang="en-US" i="1" dirty="0">
                <a:solidFill>
                  <a:srgbClr val="7030A0"/>
                </a:solidFill>
              </a:rPr>
              <a:t>{Varies according to changing needs of business}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4089-9C90-974A-8667-5FE7C1365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EBCCD-CC91-6A48-ADB4-010D166AB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930" y="2342896"/>
            <a:ext cx="88519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18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C920-67C8-0B44-97CD-2D6783A4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512"/>
            <a:ext cx="10515600" cy="687388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A.) Cash Receipts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53BEE-1052-6542-A4E5-DF49B4289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549400"/>
            <a:ext cx="11315700" cy="54483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70C0"/>
                </a:solidFill>
              </a:rPr>
              <a:t>An outlet of </a:t>
            </a:r>
            <a:r>
              <a:rPr lang="en-US" b="1" i="1" dirty="0">
                <a:solidFill>
                  <a:srgbClr val="0070C0"/>
                </a:solidFill>
              </a:rPr>
              <a:t>‘Burger King’ </a:t>
            </a:r>
            <a:r>
              <a:rPr lang="en-US" dirty="0">
                <a:solidFill>
                  <a:srgbClr val="0070C0"/>
                </a:solidFill>
              </a:rPr>
              <a:t>prepares the estimate of the following cash transactions for the months of May – Sept 2021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Old machinery sold in month of August $200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The money is collected from debtors with lag of 1/2 month.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The Opening Cash Balance on June 1</a:t>
            </a:r>
            <a:r>
              <a:rPr lang="en-US" baseline="30000" dirty="0"/>
              <a:t>st</a:t>
            </a:r>
            <a:r>
              <a:rPr lang="en-US" dirty="0"/>
              <a:t> 2020 was 1000$.</a:t>
            </a:r>
            <a:endParaRPr lang="en-US" i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i="1" dirty="0">
                <a:solidFill>
                  <a:srgbClr val="FF0000"/>
                </a:solidFill>
              </a:rPr>
              <a:t>Find the total cash receipts for the month of June, July and August 2021	</a:t>
            </a:r>
          </a:p>
          <a:p>
            <a:pPr algn="just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9D16DA-1D83-8A40-A57B-F8DFE437B7CF}"/>
              </a:ext>
            </a:extLst>
          </p:cNvPr>
          <p:cNvGraphicFramePr>
            <a:graphicFrameLocks noGrp="1"/>
          </p:cNvGraphicFramePr>
          <p:nvPr/>
        </p:nvGraphicFramePr>
        <p:xfrm>
          <a:off x="558800" y="2824310"/>
          <a:ext cx="110744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60978">
                  <a:extLst>
                    <a:ext uri="{9D8B030D-6E8A-4147-A177-3AD203B41FA5}">
                      <a16:colId xmlns:a16="http://schemas.microsoft.com/office/drawing/2014/main" val="2444813710"/>
                    </a:ext>
                  </a:extLst>
                </a:gridCol>
                <a:gridCol w="1792234">
                  <a:extLst>
                    <a:ext uri="{9D8B030D-6E8A-4147-A177-3AD203B41FA5}">
                      <a16:colId xmlns:a16="http://schemas.microsoft.com/office/drawing/2014/main" val="4207110634"/>
                    </a:ext>
                  </a:extLst>
                </a:gridCol>
                <a:gridCol w="1631736">
                  <a:extLst>
                    <a:ext uri="{9D8B030D-6E8A-4147-A177-3AD203B41FA5}">
                      <a16:colId xmlns:a16="http://schemas.microsoft.com/office/drawing/2014/main" val="2405746225"/>
                    </a:ext>
                  </a:extLst>
                </a:gridCol>
                <a:gridCol w="1685235">
                  <a:extLst>
                    <a:ext uri="{9D8B030D-6E8A-4147-A177-3AD203B41FA5}">
                      <a16:colId xmlns:a16="http://schemas.microsoft.com/office/drawing/2014/main" val="682854730"/>
                    </a:ext>
                  </a:extLst>
                </a:gridCol>
                <a:gridCol w="1778859">
                  <a:extLst>
                    <a:ext uri="{9D8B030D-6E8A-4147-A177-3AD203B41FA5}">
                      <a16:colId xmlns:a16="http://schemas.microsoft.com/office/drawing/2014/main" val="1252138631"/>
                    </a:ext>
                  </a:extLst>
                </a:gridCol>
                <a:gridCol w="1725358">
                  <a:extLst>
                    <a:ext uri="{9D8B030D-6E8A-4147-A177-3AD203B41FA5}">
                      <a16:colId xmlns:a16="http://schemas.microsoft.com/office/drawing/2014/main" val="176169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Particulars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August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September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974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Credit 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99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Cash 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385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318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A3EF-D3E6-5844-AB81-8C20200E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3845C0-980D-E34E-A28E-17D6726645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0200" y="762000"/>
          <a:ext cx="11506200" cy="574115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032500">
                  <a:extLst>
                    <a:ext uri="{9D8B030D-6E8A-4147-A177-3AD203B41FA5}">
                      <a16:colId xmlns:a16="http://schemas.microsoft.com/office/drawing/2014/main" val="340458473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3518588477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1599694779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591617767"/>
                    </a:ext>
                  </a:extLst>
                </a:gridCol>
              </a:tblGrid>
              <a:tr h="455236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CASH BUDGET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5743"/>
                  </a:ext>
                </a:extLst>
              </a:tr>
              <a:tr h="4552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Particulars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June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July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August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701737"/>
                  </a:ext>
                </a:extLst>
              </a:tr>
              <a:tr h="482675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276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416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F781-E6ED-FA40-847C-2E543E2F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0070C0"/>
                </a:solidFill>
              </a:rPr>
              <a:t>Working Notes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F71D52-957E-4B43-BA03-4081CF1C7C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8540" y="1949192"/>
          <a:ext cx="10365258" cy="4562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2119">
                  <a:extLst>
                    <a:ext uri="{9D8B030D-6E8A-4147-A177-3AD203B41FA5}">
                      <a16:colId xmlns:a16="http://schemas.microsoft.com/office/drawing/2014/main" val="2580148236"/>
                    </a:ext>
                  </a:extLst>
                </a:gridCol>
                <a:gridCol w="3052119">
                  <a:extLst>
                    <a:ext uri="{9D8B030D-6E8A-4147-A177-3AD203B41FA5}">
                      <a16:colId xmlns:a16="http://schemas.microsoft.com/office/drawing/2014/main" val="3674524515"/>
                    </a:ext>
                  </a:extLst>
                </a:gridCol>
                <a:gridCol w="4261020">
                  <a:extLst>
                    <a:ext uri="{9D8B030D-6E8A-4147-A177-3AD203B41FA5}">
                      <a16:colId xmlns:a16="http://schemas.microsoft.com/office/drawing/2014/main" val="669750209"/>
                    </a:ext>
                  </a:extLst>
                </a:gridCol>
              </a:tblGrid>
              <a:tr h="7479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Month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Credit 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Actual Amount received ( in Rs.)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788037"/>
                  </a:ext>
                </a:extLst>
              </a:tr>
              <a:tr h="7479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034308"/>
                  </a:ext>
                </a:extLst>
              </a:tr>
              <a:tr h="7479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June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29893"/>
                  </a:ext>
                </a:extLst>
              </a:tr>
              <a:tr h="7479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July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682334"/>
                  </a:ext>
                </a:extLst>
              </a:tr>
              <a:tr h="7479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August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379158"/>
                  </a:ext>
                </a:extLst>
              </a:tr>
              <a:tr h="7479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September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306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973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931A-B547-0C4B-B6E0-972F67C1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512"/>
            <a:ext cx="10515600" cy="788988"/>
          </a:xfrm>
        </p:spPr>
        <p:txBody>
          <a:bodyPr>
            <a:norm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Poll – 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F8369-3E89-9742-A7B7-BC2BE0009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473200"/>
            <a:ext cx="9220200" cy="5384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solidFill>
                  <a:srgbClr val="0070C0"/>
                </a:solidFill>
              </a:rPr>
              <a:t>An outlet of ‘Raymond Inc.’ provides the </a:t>
            </a:r>
            <a:r>
              <a:rPr lang="en-US" sz="2400" b="1" i="1" dirty="0">
                <a:solidFill>
                  <a:srgbClr val="0070C0"/>
                </a:solidFill>
              </a:rPr>
              <a:t>sales </a:t>
            </a:r>
            <a:r>
              <a:rPr lang="en-US" sz="2400" dirty="0">
                <a:solidFill>
                  <a:srgbClr val="0070C0"/>
                </a:solidFill>
              </a:rPr>
              <a:t>information (in $) from Jan – Apr 2021. 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Half of Sales amount is collected in same month and remaining half in immediate next month.</a:t>
            </a:r>
          </a:p>
          <a:p>
            <a:pPr marL="0" indent="0" algn="just">
              <a:buNone/>
            </a:pPr>
            <a:endParaRPr lang="en-US" sz="2400" i="1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endParaRPr lang="en-US" sz="2400" i="1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endParaRPr lang="en-US" sz="2400" i="1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r>
              <a:rPr lang="en-US" sz="2400" i="1" dirty="0">
                <a:solidFill>
                  <a:srgbClr val="C00000"/>
                </a:solidFill>
              </a:rPr>
              <a:t>In such case, the </a:t>
            </a:r>
            <a:r>
              <a:rPr lang="en-US" sz="2400" b="1" i="1" dirty="0">
                <a:solidFill>
                  <a:srgbClr val="C00000"/>
                </a:solidFill>
              </a:rPr>
              <a:t>‘cash collected’ </a:t>
            </a:r>
            <a:r>
              <a:rPr lang="en-US" sz="2400" i="1" dirty="0">
                <a:solidFill>
                  <a:srgbClr val="C00000"/>
                </a:solidFill>
              </a:rPr>
              <a:t>in the month of March 2021, to be recorded in ‘cash budget’ will be: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400" i="1" dirty="0"/>
              <a:t>$5000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400" i="1" dirty="0"/>
              <a:t>$6000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400" i="1" dirty="0"/>
              <a:t>$4000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400" i="1" dirty="0"/>
              <a:t>$8000</a:t>
            </a:r>
            <a:endParaRPr lang="en-US" i="1" dirty="0"/>
          </a:p>
          <a:p>
            <a:pPr marL="0" indent="0" algn="just">
              <a:buNone/>
            </a:pPr>
            <a:endParaRPr lang="en-US" i="1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B0DBD3-E60D-4444-9640-B5CEF70906E0}"/>
              </a:ext>
            </a:extLst>
          </p:cNvPr>
          <p:cNvGraphicFramePr>
            <a:graphicFrameLocks noGrp="1"/>
          </p:cNvGraphicFramePr>
          <p:nvPr/>
        </p:nvGraphicFramePr>
        <p:xfrm>
          <a:off x="1282700" y="319532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71158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146820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02677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02431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710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569279"/>
                  </a:ext>
                </a:extLst>
              </a:tr>
            </a:tbl>
          </a:graphicData>
        </a:graphic>
      </p:graphicFrame>
      <p:pic>
        <p:nvPicPr>
          <p:cNvPr id="3074" name="Picture 2" descr="Average Raymond Limited Salary in India | PayScale">
            <a:extLst>
              <a:ext uri="{FF2B5EF4-FFF2-40B4-BE49-F238E27FC236}">
                <a16:creationId xmlns:a16="http://schemas.microsoft.com/office/drawing/2014/main" id="{BC2D4046-BE3F-9244-9C4D-1E06E1F83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100" y="1333500"/>
            <a:ext cx="1955800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50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C920-67C8-0B44-97CD-2D6783A4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512"/>
            <a:ext cx="10515600" cy="687388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B.) Cash Payments (or disbursements)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53BEE-1052-6542-A4E5-DF49B4289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549400"/>
            <a:ext cx="11315700" cy="54483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70C0"/>
                </a:solidFill>
              </a:rPr>
              <a:t>An outlet of </a:t>
            </a:r>
            <a:r>
              <a:rPr lang="en-US" b="1" i="1" dirty="0">
                <a:solidFill>
                  <a:srgbClr val="0070C0"/>
                </a:solidFill>
              </a:rPr>
              <a:t>‘Burger King’ </a:t>
            </a:r>
            <a:r>
              <a:rPr lang="en-US" dirty="0">
                <a:solidFill>
                  <a:srgbClr val="0070C0"/>
                </a:solidFill>
              </a:rPr>
              <a:t>prepares the estimate of the following cash transactions for the months of May – Sept 2021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It made payment for repairs of its building $100 in month of July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Lag in payment of expenses is by 1/8</a:t>
            </a:r>
            <a:r>
              <a:rPr lang="en-US" baseline="30000" dirty="0"/>
              <a:t>th</a:t>
            </a:r>
            <a:r>
              <a:rPr lang="en-US" dirty="0"/>
              <a:t> month.</a:t>
            </a:r>
            <a:endParaRPr lang="en-US" i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i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i="1" dirty="0">
                <a:solidFill>
                  <a:srgbClr val="FF0000"/>
                </a:solidFill>
              </a:rPr>
              <a:t>Find the total cash payments for the month of June, July and August 2021	</a:t>
            </a:r>
          </a:p>
          <a:p>
            <a:pPr algn="just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9D16DA-1D83-8A40-A57B-F8DFE437B7CF}"/>
              </a:ext>
            </a:extLst>
          </p:cNvPr>
          <p:cNvGraphicFramePr>
            <a:graphicFrameLocks noGrp="1"/>
          </p:cNvGraphicFramePr>
          <p:nvPr/>
        </p:nvGraphicFramePr>
        <p:xfrm>
          <a:off x="558800" y="2824310"/>
          <a:ext cx="110744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0978">
                  <a:extLst>
                    <a:ext uri="{9D8B030D-6E8A-4147-A177-3AD203B41FA5}">
                      <a16:colId xmlns:a16="http://schemas.microsoft.com/office/drawing/2014/main" val="2444813710"/>
                    </a:ext>
                  </a:extLst>
                </a:gridCol>
                <a:gridCol w="1792234">
                  <a:extLst>
                    <a:ext uri="{9D8B030D-6E8A-4147-A177-3AD203B41FA5}">
                      <a16:colId xmlns:a16="http://schemas.microsoft.com/office/drawing/2014/main" val="4207110634"/>
                    </a:ext>
                  </a:extLst>
                </a:gridCol>
                <a:gridCol w="1631736">
                  <a:extLst>
                    <a:ext uri="{9D8B030D-6E8A-4147-A177-3AD203B41FA5}">
                      <a16:colId xmlns:a16="http://schemas.microsoft.com/office/drawing/2014/main" val="2405746225"/>
                    </a:ext>
                  </a:extLst>
                </a:gridCol>
                <a:gridCol w="1685235">
                  <a:extLst>
                    <a:ext uri="{9D8B030D-6E8A-4147-A177-3AD203B41FA5}">
                      <a16:colId xmlns:a16="http://schemas.microsoft.com/office/drawing/2014/main" val="682854730"/>
                    </a:ext>
                  </a:extLst>
                </a:gridCol>
                <a:gridCol w="1778859">
                  <a:extLst>
                    <a:ext uri="{9D8B030D-6E8A-4147-A177-3AD203B41FA5}">
                      <a16:colId xmlns:a16="http://schemas.microsoft.com/office/drawing/2014/main" val="1252138631"/>
                    </a:ext>
                  </a:extLst>
                </a:gridCol>
                <a:gridCol w="1725358">
                  <a:extLst>
                    <a:ext uri="{9D8B030D-6E8A-4147-A177-3AD203B41FA5}">
                      <a16:colId xmlns:a16="http://schemas.microsoft.com/office/drawing/2014/main" val="176169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Particulars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August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September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974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Payment of expenses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999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669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A3EF-D3E6-5844-AB81-8C20200E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3845C0-980D-E34E-A28E-17D6726645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0200" y="762000"/>
          <a:ext cx="11506200" cy="574115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537200">
                  <a:extLst>
                    <a:ext uri="{9D8B030D-6E8A-4147-A177-3AD203B41FA5}">
                      <a16:colId xmlns:a16="http://schemas.microsoft.com/office/drawing/2014/main" val="3404584731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351858847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599694779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591617767"/>
                    </a:ext>
                  </a:extLst>
                </a:gridCol>
              </a:tblGrid>
              <a:tr h="455236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CASH BUDGET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5743"/>
                  </a:ext>
                </a:extLst>
              </a:tr>
              <a:tr h="4552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Particulars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June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July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August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701737"/>
                  </a:ext>
                </a:extLst>
              </a:tr>
              <a:tr h="482675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276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465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F781-E6ED-FA40-847C-2E543E2F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0070C0"/>
                </a:solidFill>
              </a:rPr>
              <a:t>Working Notes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F71D52-957E-4B43-BA03-4081CF1C7C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8540" y="1949192"/>
          <a:ext cx="10365258" cy="4562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2119">
                  <a:extLst>
                    <a:ext uri="{9D8B030D-6E8A-4147-A177-3AD203B41FA5}">
                      <a16:colId xmlns:a16="http://schemas.microsoft.com/office/drawing/2014/main" val="2580148236"/>
                    </a:ext>
                  </a:extLst>
                </a:gridCol>
                <a:gridCol w="3052119">
                  <a:extLst>
                    <a:ext uri="{9D8B030D-6E8A-4147-A177-3AD203B41FA5}">
                      <a16:colId xmlns:a16="http://schemas.microsoft.com/office/drawing/2014/main" val="3674524515"/>
                    </a:ext>
                  </a:extLst>
                </a:gridCol>
                <a:gridCol w="4261020">
                  <a:extLst>
                    <a:ext uri="{9D8B030D-6E8A-4147-A177-3AD203B41FA5}">
                      <a16:colId xmlns:a16="http://schemas.microsoft.com/office/drawing/2014/main" val="669750209"/>
                    </a:ext>
                  </a:extLst>
                </a:gridCol>
              </a:tblGrid>
              <a:tr h="7479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Month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Payment of Expenses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Actual Amount paid ( in Rs.)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788037"/>
                  </a:ext>
                </a:extLst>
              </a:tr>
              <a:tr h="7479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034308"/>
                  </a:ext>
                </a:extLst>
              </a:tr>
              <a:tr h="7479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June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29893"/>
                  </a:ext>
                </a:extLst>
              </a:tr>
              <a:tr h="7479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July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682334"/>
                  </a:ext>
                </a:extLst>
              </a:tr>
              <a:tr h="7479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August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379158"/>
                  </a:ext>
                </a:extLst>
              </a:tr>
              <a:tr h="7479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September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306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963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931A-B547-0C4B-B6E0-972F67C1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512"/>
            <a:ext cx="10515600" cy="788988"/>
          </a:xfrm>
        </p:spPr>
        <p:txBody>
          <a:bodyPr>
            <a:normAutofit/>
          </a:bodyPr>
          <a:lstStyle/>
          <a:p>
            <a:pPr algn="ctr"/>
            <a:r>
              <a:rPr lang="en-US" i="1">
                <a:solidFill>
                  <a:srgbClr val="FF0000"/>
                </a:solidFill>
              </a:rPr>
              <a:t>Poll   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F8369-3E89-9742-A7B7-BC2BE0009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473200"/>
            <a:ext cx="9220200" cy="5384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0070C0"/>
                </a:solidFill>
              </a:rPr>
              <a:t>An outlet of ‘Raymond Inc.’ provides the information (in $) from Jan – Apr 2021 related to its’ payment of wages. 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Lag in payment of wages is by 1/4</a:t>
            </a:r>
            <a:r>
              <a:rPr lang="en-US" sz="2400" baseline="30000" dirty="0">
                <a:solidFill>
                  <a:srgbClr val="0070C0"/>
                </a:solidFill>
              </a:rPr>
              <a:t>th</a:t>
            </a:r>
            <a:r>
              <a:rPr lang="en-US" sz="2400" dirty="0">
                <a:solidFill>
                  <a:srgbClr val="0070C0"/>
                </a:solidFill>
              </a:rPr>
              <a:t> month.</a:t>
            </a:r>
          </a:p>
          <a:p>
            <a:pPr marL="0" indent="0" algn="just">
              <a:buNone/>
            </a:pPr>
            <a:endParaRPr lang="en-US" sz="2400" i="1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endParaRPr lang="en-US" sz="2400" i="1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endParaRPr lang="en-US" sz="2400" i="1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r>
              <a:rPr lang="en-US" sz="2400" i="1" dirty="0">
                <a:solidFill>
                  <a:srgbClr val="C00000"/>
                </a:solidFill>
              </a:rPr>
              <a:t>In such case, the </a:t>
            </a:r>
            <a:r>
              <a:rPr lang="en-US" sz="2400" b="1" i="1" dirty="0">
                <a:solidFill>
                  <a:srgbClr val="C00000"/>
                </a:solidFill>
              </a:rPr>
              <a:t>‘wages paid’ </a:t>
            </a:r>
            <a:r>
              <a:rPr lang="en-US" sz="2400" i="1" dirty="0">
                <a:solidFill>
                  <a:srgbClr val="C00000"/>
                </a:solidFill>
              </a:rPr>
              <a:t>in the month of Feb 2021, to be recorded in ‘cash budget’ will be: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400" i="1" dirty="0"/>
              <a:t>$1500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400" i="1" dirty="0"/>
              <a:t>$250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400" i="1" dirty="0"/>
              <a:t>$750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400" i="1" dirty="0"/>
              <a:t>$1750</a:t>
            </a:r>
            <a:endParaRPr lang="en-US" i="1" dirty="0"/>
          </a:p>
          <a:p>
            <a:pPr marL="0" indent="0" algn="just">
              <a:buNone/>
            </a:pPr>
            <a:endParaRPr lang="en-US" i="1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B0DBD3-E60D-4444-9640-B5CEF70906E0}"/>
              </a:ext>
            </a:extLst>
          </p:cNvPr>
          <p:cNvGraphicFramePr>
            <a:graphicFrameLocks noGrp="1"/>
          </p:cNvGraphicFramePr>
          <p:nvPr/>
        </p:nvGraphicFramePr>
        <p:xfrm>
          <a:off x="1282700" y="291846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71158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146820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02677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02431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710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569279"/>
                  </a:ext>
                </a:extLst>
              </a:tr>
            </a:tbl>
          </a:graphicData>
        </a:graphic>
      </p:graphicFrame>
      <p:pic>
        <p:nvPicPr>
          <p:cNvPr id="3074" name="Picture 2" descr="Average Raymond Limited Salary in India | PayScale">
            <a:extLst>
              <a:ext uri="{FF2B5EF4-FFF2-40B4-BE49-F238E27FC236}">
                <a16:creationId xmlns:a16="http://schemas.microsoft.com/office/drawing/2014/main" id="{BC2D4046-BE3F-9244-9C4D-1E06E1F83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100" y="1333500"/>
            <a:ext cx="1955800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53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9C42-876C-4847-93F8-A7E0E6C91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478881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1.) Preparing ‘Budgets’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079C8A-7B4C-AB4B-8025-1648F825C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EE8100-D07C-714E-B97C-B66D5BD7D4CD}"/>
              </a:ext>
            </a:extLst>
          </p:cNvPr>
          <p:cNvSpPr/>
          <p:nvPr/>
        </p:nvSpPr>
        <p:spPr>
          <a:xfrm>
            <a:off x="185986" y="3243681"/>
            <a:ext cx="2357189" cy="1852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Preparing </a:t>
            </a:r>
          </a:p>
          <a:p>
            <a:pPr algn="ctr"/>
            <a:r>
              <a:rPr lang="en-US" sz="2400" b="1" dirty="0"/>
              <a:t>‘Budget’</a:t>
            </a:r>
          </a:p>
        </p:txBody>
      </p:sp>
      <p:sp>
        <p:nvSpPr>
          <p:cNvPr id="13" name="Round Diagonal Corner of Rectangle 12">
            <a:extLst>
              <a:ext uri="{FF2B5EF4-FFF2-40B4-BE49-F238E27FC236}">
                <a16:creationId xmlns:a16="http://schemas.microsoft.com/office/drawing/2014/main" id="{8021EA43-4F7B-3E48-9241-37D554DD00A9}"/>
              </a:ext>
            </a:extLst>
          </p:cNvPr>
          <p:cNvSpPr/>
          <p:nvPr/>
        </p:nvSpPr>
        <p:spPr>
          <a:xfrm>
            <a:off x="4634162" y="3165098"/>
            <a:ext cx="3332748" cy="2346158"/>
          </a:xfrm>
          <a:prstGeom prst="round2Diag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 Financial Plan </a:t>
            </a:r>
            <a:br>
              <a:rPr lang="en-US" sz="2000" dirty="0"/>
            </a:br>
            <a:r>
              <a:rPr lang="en-US" sz="2000" dirty="0"/>
              <a:t>showing:</a:t>
            </a:r>
          </a:p>
          <a:p>
            <a:pPr algn="ctr"/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1.) Sales Revenue (to be earned)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2.) Cost (to be incurred)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3A008D32-EB14-3D4E-B9F0-1A2844B5D8FC}"/>
              </a:ext>
            </a:extLst>
          </p:cNvPr>
          <p:cNvSpPr/>
          <p:nvPr/>
        </p:nvSpPr>
        <p:spPr>
          <a:xfrm>
            <a:off x="9552570" y="1370472"/>
            <a:ext cx="2171700" cy="1648327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Prepared in ‘Advance’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3874A876-C2C6-4843-962C-31AE358554CF}"/>
              </a:ext>
            </a:extLst>
          </p:cNvPr>
          <p:cNvSpPr/>
          <p:nvPr/>
        </p:nvSpPr>
        <p:spPr>
          <a:xfrm>
            <a:off x="9552570" y="4983789"/>
            <a:ext cx="2171700" cy="1648327"/>
          </a:xfrm>
          <a:prstGeom prst="clou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Prepared for ‘future period’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2F4BE051-D8D4-D54F-8368-929D3B151D9B}"/>
              </a:ext>
            </a:extLst>
          </p:cNvPr>
          <p:cNvSpPr/>
          <p:nvPr/>
        </p:nvSpPr>
        <p:spPr>
          <a:xfrm>
            <a:off x="2909636" y="3816079"/>
            <a:ext cx="1167063" cy="7218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230F8A-6265-6547-817A-4C209ADF1B0C}"/>
              </a:ext>
            </a:extLst>
          </p:cNvPr>
          <p:cNvCxnSpPr/>
          <p:nvPr/>
        </p:nvCxnSpPr>
        <p:spPr>
          <a:xfrm flipV="1">
            <a:off x="8289758" y="2622884"/>
            <a:ext cx="1112922" cy="806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0B9C27-AD8B-8346-9206-78CC72CF1E9D}"/>
              </a:ext>
            </a:extLst>
          </p:cNvPr>
          <p:cNvCxnSpPr/>
          <p:nvPr/>
        </p:nvCxnSpPr>
        <p:spPr>
          <a:xfrm>
            <a:off x="8169442" y="4983789"/>
            <a:ext cx="998621" cy="659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02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9C42-876C-4847-93F8-A7E0E6C91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09672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2.) Doing ‘Budgeting’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079C8A-7B4C-AB4B-8025-1648F825C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030"/>
            <a:ext cx="10515600" cy="4982054"/>
          </a:xfrm>
        </p:spPr>
        <p:txBody>
          <a:bodyPr/>
          <a:lstStyle/>
          <a:p>
            <a:pPr marL="0" indent="0" algn="ctr">
              <a:buNone/>
            </a:pPr>
            <a:r>
              <a:rPr lang="en-US" i="1" u="sng" dirty="0">
                <a:solidFill>
                  <a:srgbClr val="0070C0"/>
                </a:solidFill>
              </a:rPr>
              <a:t>‘Budgeting’ </a:t>
            </a:r>
            <a:r>
              <a:rPr lang="en-US" i="1" dirty="0">
                <a:sym typeface="Wingdings" pitchFamily="2" charset="2"/>
              </a:rPr>
              <a:t> Preparing different types of budgets </a:t>
            </a:r>
            <a:endParaRPr lang="en-US" i="1" dirty="0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3A008D32-EB14-3D4E-B9F0-1A2844B5D8FC}"/>
              </a:ext>
            </a:extLst>
          </p:cNvPr>
          <p:cNvSpPr/>
          <p:nvPr/>
        </p:nvSpPr>
        <p:spPr>
          <a:xfrm>
            <a:off x="280734" y="3154840"/>
            <a:ext cx="2622883" cy="1648327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Sales Budget </a:t>
            </a:r>
            <a:r>
              <a:rPr lang="en-US" dirty="0"/>
              <a:t>(Forecast Sales)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3874A876-C2C6-4843-962C-31AE358554CF}"/>
              </a:ext>
            </a:extLst>
          </p:cNvPr>
          <p:cNvSpPr/>
          <p:nvPr/>
        </p:nvSpPr>
        <p:spPr>
          <a:xfrm>
            <a:off x="4451683" y="2164241"/>
            <a:ext cx="2947737" cy="1814763"/>
          </a:xfrm>
          <a:prstGeom prst="clou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Master Budget</a:t>
            </a:r>
            <a:br>
              <a:rPr lang="en-US" dirty="0"/>
            </a:br>
            <a:r>
              <a:rPr lang="en-US" dirty="0"/>
              <a:t>(Combine all budgets into one overall budget)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13B7C6EA-4CDF-2F4F-BEED-A7F226CA5453}"/>
              </a:ext>
            </a:extLst>
          </p:cNvPr>
          <p:cNvSpPr/>
          <p:nvPr/>
        </p:nvSpPr>
        <p:spPr>
          <a:xfrm>
            <a:off x="3140241" y="4728411"/>
            <a:ext cx="2622883" cy="206771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Labor Budget </a:t>
            </a:r>
            <a:r>
              <a:rPr lang="en-US" dirty="0"/>
              <a:t>(Estimating labor required for production)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EB2118F6-9D04-854E-A606-63F8121B497F}"/>
              </a:ext>
            </a:extLst>
          </p:cNvPr>
          <p:cNvSpPr/>
          <p:nvPr/>
        </p:nvSpPr>
        <p:spPr>
          <a:xfrm>
            <a:off x="9280365" y="2164241"/>
            <a:ext cx="2755229" cy="1987216"/>
          </a:xfrm>
          <a:prstGeom prst="cloud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Cash Budget </a:t>
            </a:r>
            <a:r>
              <a:rPr lang="en-US" dirty="0"/>
              <a:t>(Estimating future cash receipts &amp; payments)</a:t>
            </a:r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0270BDF7-DD24-C647-B312-314AFEED72C3}"/>
              </a:ext>
            </a:extLst>
          </p:cNvPr>
          <p:cNvSpPr/>
          <p:nvPr/>
        </p:nvSpPr>
        <p:spPr>
          <a:xfrm>
            <a:off x="7567863" y="4487778"/>
            <a:ext cx="3188369" cy="2370221"/>
          </a:xfrm>
          <a:prstGeom prst="cloud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Production Budget</a:t>
            </a:r>
            <a:br>
              <a:rPr lang="en-US" u="sng" dirty="0"/>
            </a:br>
            <a:r>
              <a:rPr lang="en-US" dirty="0"/>
              <a:t>(Finding cost to be spent on making ‘food items’ &amp; to provide ‘rooms’</a:t>
            </a:r>
          </a:p>
        </p:txBody>
      </p:sp>
    </p:spTree>
    <p:extLst>
      <p:ext uri="{BB962C8B-B14F-4D97-AF65-F5344CB8AC3E}">
        <p14:creationId xmlns:p14="http://schemas.microsoft.com/office/powerpoint/2010/main" val="37780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DF43-4044-8C40-8196-8249B918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3.) Budgetary Control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A86D9E-113C-5140-AFB1-3E7306519C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1105" y="1825625"/>
          <a:ext cx="1093269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361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68FE-4DCA-244E-A233-96564302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BB130-1FE3-144D-90B3-1188FFD33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143" y="1690688"/>
            <a:ext cx="11447629" cy="5075872"/>
          </a:xfrm>
        </p:spPr>
        <p:txBody>
          <a:bodyPr>
            <a:normAutofit/>
          </a:bodyPr>
          <a:lstStyle/>
          <a:p>
            <a:pPr algn="just"/>
            <a:r>
              <a:rPr lang="en-US" i="1" dirty="0">
                <a:solidFill>
                  <a:srgbClr val="0070C0"/>
                </a:solidFill>
              </a:rPr>
              <a:t>ITC </a:t>
            </a:r>
            <a:r>
              <a:rPr lang="en-US" dirty="0"/>
              <a:t>has prepared a flexible budget to manufacture </a:t>
            </a:r>
            <a:r>
              <a:rPr lang="en-US" i="1" dirty="0">
                <a:solidFill>
                  <a:srgbClr val="0070C0"/>
                </a:solidFill>
              </a:rPr>
              <a:t>500 units of Surf Excel.</a:t>
            </a:r>
          </a:p>
          <a:p>
            <a:pPr algn="just"/>
            <a:r>
              <a:rPr lang="en-US" dirty="0"/>
              <a:t>The per unit cost of it’s semi – variable expenses is Rs. 10 (20% is fixed).</a:t>
            </a:r>
          </a:p>
          <a:p>
            <a:pPr algn="just"/>
            <a:r>
              <a:rPr lang="en-US" i="1" dirty="0">
                <a:solidFill>
                  <a:srgbClr val="C00000"/>
                </a:solidFill>
              </a:rPr>
              <a:t>In such case, the </a:t>
            </a:r>
            <a:r>
              <a:rPr lang="en-US" i="1" dirty="0">
                <a:solidFill>
                  <a:srgbClr val="0070C0"/>
                </a:solidFill>
              </a:rPr>
              <a:t>total fixed costs </a:t>
            </a:r>
            <a:r>
              <a:rPr lang="en-US" i="1" dirty="0">
                <a:solidFill>
                  <a:srgbClr val="C00000"/>
                </a:solidFill>
              </a:rPr>
              <a:t>(in Rs.) will be: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6000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4000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1000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16000</a:t>
            </a:r>
          </a:p>
        </p:txBody>
      </p:sp>
      <p:pic>
        <p:nvPicPr>
          <p:cNvPr id="1028" name="Picture 4" descr="SURF EXCEL QUICK WASH Detergent Powder 500 g Price in India - Buy SURF EXCEL  QUICK WASH Detergent Powder 500 g online at Flipkart.com">
            <a:extLst>
              <a:ext uri="{FF2B5EF4-FFF2-40B4-BE49-F238E27FC236}">
                <a16:creationId xmlns:a16="http://schemas.microsoft.com/office/drawing/2014/main" id="{2A4E83FA-6DAE-384B-B0B5-E668ED15D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900" y="3667760"/>
            <a:ext cx="2616200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45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1F4B-2659-FF46-8C19-7BDA0BC2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Preparation of ‘Flexible Budget’ of HUL 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765AF5-ACA6-1347-B963-190FACB10C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226941"/>
              </p:ext>
            </p:extLst>
          </p:nvPr>
        </p:nvGraphicFramePr>
        <p:xfrm>
          <a:off x="838200" y="1825625"/>
          <a:ext cx="10515600" cy="47599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185160">
                  <a:extLst>
                    <a:ext uri="{9D8B030D-6E8A-4147-A177-3AD203B41FA5}">
                      <a16:colId xmlns:a16="http://schemas.microsoft.com/office/drawing/2014/main" val="349159506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724605974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446326623"/>
                    </a:ext>
                  </a:extLst>
                </a:gridCol>
                <a:gridCol w="2346960">
                  <a:extLst>
                    <a:ext uri="{9D8B030D-6E8A-4147-A177-3AD203B41FA5}">
                      <a16:colId xmlns:a16="http://schemas.microsoft.com/office/drawing/2014/main" val="1524840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Particulars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50% Capacity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60% Capacity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70% Capacity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47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Variable Overheads:</a:t>
                      </a:r>
                    </a:p>
                    <a:p>
                      <a:pPr algn="ctr"/>
                      <a:r>
                        <a:rPr lang="en-US" dirty="0"/>
                        <a:t>Material</a:t>
                      </a:r>
                    </a:p>
                    <a:p>
                      <a:pPr algn="ctr"/>
                      <a:r>
                        <a:rPr lang="en-US" dirty="0"/>
                        <a:t>Labor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6,000</a:t>
                      </a:r>
                    </a:p>
                    <a:p>
                      <a:pPr algn="ctr"/>
                      <a:r>
                        <a:rPr lang="en-US" dirty="0"/>
                        <a:t>18,000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86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Fixed Overheads:</a:t>
                      </a:r>
                    </a:p>
                    <a:p>
                      <a:pPr algn="ctr"/>
                      <a:r>
                        <a:rPr lang="en-US" b="0" u="none" dirty="0"/>
                        <a:t>Insurance</a:t>
                      </a:r>
                    </a:p>
                    <a:p>
                      <a:pPr algn="ctr"/>
                      <a:r>
                        <a:rPr lang="en-US" b="0" u="none" dirty="0"/>
                        <a:t>Depreciation </a:t>
                      </a:r>
                    </a:p>
                    <a:p>
                      <a:pPr algn="ctr"/>
                      <a:endParaRPr lang="en-US" b="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15,000</a:t>
                      </a:r>
                    </a:p>
                    <a:p>
                      <a:pPr algn="ctr"/>
                      <a:r>
                        <a:rPr lang="en-US" dirty="0"/>
                        <a:t>20,000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29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Semi – Variable Overheads:</a:t>
                      </a:r>
                    </a:p>
                    <a:p>
                      <a:pPr algn="ctr"/>
                      <a:r>
                        <a:rPr lang="en-US" b="0" u="none" dirty="0"/>
                        <a:t>Electricity (40% fixed) </a:t>
                      </a:r>
                    </a:p>
                    <a:p>
                      <a:pPr algn="ctr"/>
                      <a:endParaRPr lang="en-US" b="0" u="none" dirty="0"/>
                    </a:p>
                    <a:p>
                      <a:pPr algn="ctr"/>
                      <a:endParaRPr lang="en-US" b="0" u="none" dirty="0"/>
                    </a:p>
                    <a:p>
                      <a:pPr algn="ctr"/>
                      <a:r>
                        <a:rPr lang="en-US" b="0" u="none" dirty="0"/>
                        <a:t>Repairs (20% Variable)</a:t>
                      </a:r>
                    </a:p>
                    <a:p>
                      <a:pPr algn="ctr"/>
                      <a:endParaRPr lang="en-US" b="0" u="none" dirty="0"/>
                    </a:p>
                    <a:p>
                      <a:pPr algn="ctr"/>
                      <a:endParaRPr lang="en-US" b="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30,000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3000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700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25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68FE-4DCA-244E-A233-96564302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Poll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BB130-1FE3-144D-90B3-1188FFD33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144" y="1690688"/>
            <a:ext cx="11143488" cy="507587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Nestle India has prepared a flexible budget to manufacture 1000 units of Milkmaids.</a:t>
            </a:r>
          </a:p>
          <a:p>
            <a:pPr algn="just"/>
            <a:r>
              <a:rPr lang="en-US" dirty="0"/>
              <a:t>The total semi – variable expenses are Rs. 40,000 (70% fixed, 30% variable).</a:t>
            </a:r>
          </a:p>
          <a:p>
            <a:pPr algn="just"/>
            <a:r>
              <a:rPr lang="en-US" i="1" dirty="0">
                <a:solidFill>
                  <a:srgbClr val="C00000"/>
                </a:solidFill>
              </a:rPr>
              <a:t>In such case, the per unit fixed costs (in Rs.) will be: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28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40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12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16</a:t>
            </a:r>
          </a:p>
        </p:txBody>
      </p:sp>
      <p:pic>
        <p:nvPicPr>
          <p:cNvPr id="3074" name="Picture 2" descr="Nestle MILKMAID 400gm: Buy Nestle MILKMAID 400gm at Best Prices in India -  Snapdeal">
            <a:extLst>
              <a:ext uri="{FF2B5EF4-FFF2-40B4-BE49-F238E27FC236}">
                <a16:creationId xmlns:a16="http://schemas.microsoft.com/office/drawing/2014/main" id="{3972BBB8-5964-9D40-A2F2-A39CA9A5E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100" y="3771900"/>
            <a:ext cx="26289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8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6DC1-9F7D-014C-A583-47EC31DB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512"/>
            <a:ext cx="10515600" cy="686880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Budgets at Air Asia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DDAD3-FEE6-964A-A62C-F4F35E7AD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198" y="1597152"/>
            <a:ext cx="8488426" cy="518090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‘Air Asia’ prepared </a:t>
            </a:r>
            <a:r>
              <a:rPr lang="en-US" i="1" dirty="0">
                <a:solidFill>
                  <a:srgbClr val="7030A0"/>
                </a:solidFill>
              </a:rPr>
              <a:t>estimates of Sales </a:t>
            </a:r>
            <a:r>
              <a:rPr lang="en-US" dirty="0"/>
              <a:t>of it’s air tickets from (1</a:t>
            </a:r>
            <a:r>
              <a:rPr lang="en-US" baseline="30000" dirty="0"/>
              <a:t>st</a:t>
            </a:r>
            <a:r>
              <a:rPr lang="en-US" dirty="0"/>
              <a:t> April 2020 – 31</a:t>
            </a:r>
            <a:r>
              <a:rPr lang="en-US" baseline="30000" dirty="0"/>
              <a:t>st</a:t>
            </a:r>
            <a:r>
              <a:rPr lang="en-US" dirty="0"/>
              <a:t> March 2021).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These estimates are based upon the ever changing business conditions.</a:t>
            </a:r>
          </a:p>
          <a:p>
            <a:pPr algn="just"/>
            <a:endParaRPr lang="en-US" dirty="0"/>
          </a:p>
          <a:p>
            <a:pPr marL="514350" indent="-514350" algn="just">
              <a:buFont typeface="+mj-lt"/>
              <a:buAutoNum type="alphaLcParenR"/>
            </a:pPr>
            <a:r>
              <a:rPr lang="en-US" i="1" dirty="0">
                <a:solidFill>
                  <a:srgbClr val="0070C0"/>
                </a:solidFill>
              </a:rPr>
              <a:t>Worst Scenario </a:t>
            </a:r>
            <a:r>
              <a:rPr lang="en-US" dirty="0"/>
              <a:t>(suspension of flights with on struck of new strains of Covid virus; no sales)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i="1" dirty="0">
                <a:solidFill>
                  <a:srgbClr val="0070C0"/>
                </a:solidFill>
              </a:rPr>
              <a:t>Normal Scenario </a:t>
            </a:r>
            <a:r>
              <a:rPr lang="en-US" dirty="0"/>
              <a:t>(when sales are normal, flights are operational) 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i="1" dirty="0">
                <a:solidFill>
                  <a:srgbClr val="0070C0"/>
                </a:solidFill>
              </a:rPr>
              <a:t>Best Scenario </a:t>
            </a:r>
            <a:r>
              <a:rPr lang="en-US" dirty="0"/>
              <a:t>(when sales are high, during festive seasons such as Xmas, New year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4098" name="Picture 2" descr="AirAsia's future in doubt due to virus">
            <a:extLst>
              <a:ext uri="{FF2B5EF4-FFF2-40B4-BE49-F238E27FC236}">
                <a16:creationId xmlns:a16="http://schemas.microsoft.com/office/drawing/2014/main" id="{B06108B3-FA2F-C544-B3C0-F659CAE77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736" y="1876545"/>
            <a:ext cx="2941066" cy="195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ir Asia Flights - Tickets and Online Bookings - Webjet">
            <a:extLst>
              <a:ext uri="{FF2B5EF4-FFF2-40B4-BE49-F238E27FC236}">
                <a16:creationId xmlns:a16="http://schemas.microsoft.com/office/drawing/2014/main" id="{10E66214-28D7-8540-85BB-B31949C35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71" y="4596383"/>
            <a:ext cx="2950348" cy="218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02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409AE-105B-6146-B909-F300BF5F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What Air Asia is actually doing?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768617A-CD84-4A44-9593-26813318EF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4953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2923617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4A299363-55CC-4642-B31F-712AC24C46CE}" vid="{AD9AAD52-5C92-D246-BE61-803092534E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60</TotalTime>
  <Words>852</Words>
  <Application>Microsoft Macintosh PowerPoint</Application>
  <PresentationFormat>Widescreen</PresentationFormat>
  <Paragraphs>234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MyTHEME</vt:lpstr>
      <vt:lpstr>Preparation of Cash Budget and Flexible Budget</vt:lpstr>
      <vt:lpstr>1.) Preparing ‘Budgets’</vt:lpstr>
      <vt:lpstr>2.) Doing ‘Budgeting’</vt:lpstr>
      <vt:lpstr>3.) Budgetary Control</vt:lpstr>
      <vt:lpstr>Poll</vt:lpstr>
      <vt:lpstr>Preparation of ‘Flexible Budget’ of HUL </vt:lpstr>
      <vt:lpstr>Poll</vt:lpstr>
      <vt:lpstr>Budgets at Air Asia</vt:lpstr>
      <vt:lpstr>What Air Asia is actually doing?</vt:lpstr>
      <vt:lpstr>Flexible Budget {Varies according to changing needs of business}</vt:lpstr>
      <vt:lpstr>A.) Cash Receipts </vt:lpstr>
      <vt:lpstr>PowerPoint Presentation</vt:lpstr>
      <vt:lpstr>Working Notes </vt:lpstr>
      <vt:lpstr>Poll – II </vt:lpstr>
      <vt:lpstr>B.) Cash Payments (or disbursements)  </vt:lpstr>
      <vt:lpstr>PowerPoint Presentation</vt:lpstr>
      <vt:lpstr>Working Notes </vt:lpstr>
      <vt:lpstr>Poll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Gagan .</cp:lastModifiedBy>
  <cp:revision>34</cp:revision>
  <dcterms:created xsi:type="dcterms:W3CDTF">2021-01-11T05:52:01Z</dcterms:created>
  <dcterms:modified xsi:type="dcterms:W3CDTF">2022-01-12T16:50:22Z</dcterms:modified>
</cp:coreProperties>
</file>