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5" r:id="rId5"/>
    <p:sldId id="266" r:id="rId6"/>
    <p:sldId id="267" r:id="rId7"/>
    <p:sldId id="260" r:id="rId8"/>
    <p:sldId id="263" r:id="rId9"/>
    <p:sldId id="262" r:id="rId10"/>
    <p:sldId id="264" r:id="rId11"/>
    <p:sldId id="269" r:id="rId12"/>
    <p:sldId id="261" r:id="rId13"/>
    <p:sldId id="268" r:id="rId14"/>
    <p:sldId id="270" r:id="rId15"/>
    <p:sldId id="286" r:id="rId16"/>
    <p:sldId id="278" r:id="rId17"/>
    <p:sldId id="280" r:id="rId18"/>
    <p:sldId id="283" r:id="rId19"/>
    <p:sldId id="285" r:id="rId20"/>
    <p:sldId id="273" r:id="rId21"/>
    <p:sldId id="272" r:id="rId22"/>
    <p:sldId id="279" r:id="rId23"/>
    <p:sldId id="274" r:id="rId24"/>
    <p:sldId id="281" r:id="rId25"/>
    <p:sldId id="287" r:id="rId26"/>
    <p:sldId id="290" r:id="rId27"/>
    <p:sldId id="291" r:id="rId28"/>
    <p:sldId id="292" r:id="rId29"/>
    <p:sldId id="293" r:id="rId30"/>
    <p:sldId id="295" r:id="rId31"/>
    <p:sldId id="296" r:id="rId32"/>
    <p:sldId id="298" r:id="rId33"/>
    <p:sldId id="299" r:id="rId34"/>
    <p:sldId id="300" r:id="rId35"/>
    <p:sldId id="301" r:id="rId36"/>
    <p:sldId id="28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CF288-51D9-9647-88C4-0F5B15F8106D}" type="doc">
      <dgm:prSet loTypeId="urn:microsoft.com/office/officeart/2005/8/layout/orgChar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35109F1F-C64D-8849-8E81-6D41C9F953E3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GB" dirty="0"/>
            <a:t>Adopting the system of ‘Marginal Costing’</a:t>
          </a:r>
        </a:p>
      </dgm:t>
    </dgm:pt>
    <dgm:pt modelId="{F309095E-AE81-A045-A67D-6AE515D37B35}" type="parTrans" cxnId="{944D9921-2CBA-9947-94AE-21FEA2EADC33}">
      <dgm:prSet/>
      <dgm:spPr/>
      <dgm:t>
        <a:bodyPr/>
        <a:lstStyle/>
        <a:p>
          <a:endParaRPr lang="en-GB"/>
        </a:p>
      </dgm:t>
    </dgm:pt>
    <dgm:pt modelId="{525E0F4D-A3BD-AA49-B9C6-ABDC6E73D558}" type="sibTrans" cxnId="{944D9921-2CBA-9947-94AE-21FEA2EADC33}">
      <dgm:prSet/>
      <dgm:spPr/>
      <dgm:t>
        <a:bodyPr/>
        <a:lstStyle/>
        <a:p>
          <a:endParaRPr lang="en-GB"/>
        </a:p>
      </dgm:t>
    </dgm:pt>
    <dgm:pt modelId="{F70DE5AF-926F-9345-B457-A8634F43B56F}">
      <dgm:prSet phldrT="[Text]"/>
      <dgm:spPr/>
      <dgm:t>
        <a:bodyPr/>
        <a:lstStyle/>
        <a:p>
          <a:r>
            <a:rPr lang="en-GB" dirty="0"/>
            <a:t>Fixed Costs</a:t>
          </a:r>
        </a:p>
      </dgm:t>
    </dgm:pt>
    <dgm:pt modelId="{CD6CA65C-2FD4-D649-9A09-9D01AE1C8222}" type="parTrans" cxnId="{FBF3AD3B-C01C-014D-B143-8E3E19A8FE5E}">
      <dgm:prSet/>
      <dgm:spPr/>
      <dgm:t>
        <a:bodyPr/>
        <a:lstStyle/>
        <a:p>
          <a:endParaRPr lang="en-GB"/>
        </a:p>
      </dgm:t>
    </dgm:pt>
    <dgm:pt modelId="{CF4A1401-32CF-514E-94AA-2B05A97C4745}" type="sibTrans" cxnId="{FBF3AD3B-C01C-014D-B143-8E3E19A8FE5E}">
      <dgm:prSet/>
      <dgm:spPr/>
      <dgm:t>
        <a:bodyPr/>
        <a:lstStyle/>
        <a:p>
          <a:endParaRPr lang="en-GB"/>
        </a:p>
      </dgm:t>
    </dgm:pt>
    <dgm:pt modelId="{7260226C-7E31-5349-B5BE-132256F19477}">
      <dgm:prSet phldrT="[Text]"/>
      <dgm:spPr/>
      <dgm:t>
        <a:bodyPr/>
        <a:lstStyle/>
        <a:p>
          <a:r>
            <a:rPr lang="en-GB" dirty="0"/>
            <a:t>Ignored in decision making</a:t>
          </a:r>
        </a:p>
      </dgm:t>
    </dgm:pt>
    <dgm:pt modelId="{BE8FB2C4-C1D5-DA4C-AFFA-2DC796E6CC33}" type="parTrans" cxnId="{509B1328-178E-DD4B-9449-8649FBB4748B}">
      <dgm:prSet/>
      <dgm:spPr/>
      <dgm:t>
        <a:bodyPr/>
        <a:lstStyle/>
        <a:p>
          <a:endParaRPr lang="en-GB"/>
        </a:p>
      </dgm:t>
    </dgm:pt>
    <dgm:pt modelId="{D3120550-25D4-9344-B573-DA125C8F8360}" type="sibTrans" cxnId="{509B1328-178E-DD4B-9449-8649FBB4748B}">
      <dgm:prSet/>
      <dgm:spPr/>
      <dgm:t>
        <a:bodyPr/>
        <a:lstStyle/>
        <a:p>
          <a:endParaRPr lang="en-GB"/>
        </a:p>
      </dgm:t>
    </dgm:pt>
    <dgm:pt modelId="{394BF7E9-D251-CF4A-AD4C-22792B7265EA}">
      <dgm:prSet phldrT="[Text]"/>
      <dgm:spPr/>
      <dgm:t>
        <a:bodyPr/>
        <a:lstStyle/>
        <a:p>
          <a:r>
            <a:rPr lang="en-GB" dirty="0"/>
            <a:t>Variable Costs</a:t>
          </a:r>
        </a:p>
      </dgm:t>
    </dgm:pt>
    <dgm:pt modelId="{08C3C89A-A2CE-DB41-A00A-836F557596AB}" type="parTrans" cxnId="{AC8FE06C-BA5B-324F-892B-925EDBF4394A}">
      <dgm:prSet/>
      <dgm:spPr/>
      <dgm:t>
        <a:bodyPr/>
        <a:lstStyle/>
        <a:p>
          <a:endParaRPr lang="en-GB"/>
        </a:p>
      </dgm:t>
    </dgm:pt>
    <dgm:pt modelId="{27898736-75FD-3B40-80FE-EB2D976C7FC5}" type="sibTrans" cxnId="{AC8FE06C-BA5B-324F-892B-925EDBF4394A}">
      <dgm:prSet/>
      <dgm:spPr/>
      <dgm:t>
        <a:bodyPr/>
        <a:lstStyle/>
        <a:p>
          <a:endParaRPr lang="en-GB"/>
        </a:p>
      </dgm:t>
    </dgm:pt>
    <dgm:pt modelId="{AED2C140-BBA9-0B42-8C02-E18C9652F940}">
      <dgm:prSet phldrT="[Text]"/>
      <dgm:spPr/>
      <dgm:t>
        <a:bodyPr/>
        <a:lstStyle/>
        <a:p>
          <a:r>
            <a:rPr lang="en-GB" dirty="0"/>
            <a:t>Forms the part of product</a:t>
          </a:r>
        </a:p>
      </dgm:t>
    </dgm:pt>
    <dgm:pt modelId="{CC8D5181-D04F-C64F-8882-244493202C2C}" type="parTrans" cxnId="{EBB557E0-2FF9-FD49-8F6C-C6FCE2D6E86B}">
      <dgm:prSet/>
      <dgm:spPr/>
      <dgm:t>
        <a:bodyPr/>
        <a:lstStyle/>
        <a:p>
          <a:endParaRPr lang="en-GB"/>
        </a:p>
      </dgm:t>
    </dgm:pt>
    <dgm:pt modelId="{7B3426A9-09D5-5F40-92CB-96E25C191997}" type="sibTrans" cxnId="{EBB557E0-2FF9-FD49-8F6C-C6FCE2D6E86B}">
      <dgm:prSet/>
      <dgm:spPr/>
      <dgm:t>
        <a:bodyPr/>
        <a:lstStyle/>
        <a:p>
          <a:endParaRPr lang="en-GB"/>
        </a:p>
      </dgm:t>
    </dgm:pt>
    <dgm:pt modelId="{D1E36FB9-B069-3F4B-8005-6F020D04F9AF}" type="pres">
      <dgm:prSet presAssocID="{964CF288-51D9-9647-88C4-0F5B15F8106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A6EF81-01F1-534C-88A5-C6793666B997}" type="pres">
      <dgm:prSet presAssocID="{35109F1F-C64D-8849-8E81-6D41C9F953E3}" presName="hierRoot1" presStyleCnt="0">
        <dgm:presLayoutVars>
          <dgm:hierBranch val="init"/>
        </dgm:presLayoutVars>
      </dgm:prSet>
      <dgm:spPr/>
    </dgm:pt>
    <dgm:pt modelId="{0612494F-9DB0-A441-83BD-528A8ED1FFD6}" type="pres">
      <dgm:prSet presAssocID="{35109F1F-C64D-8849-8E81-6D41C9F953E3}" presName="rootComposite1" presStyleCnt="0"/>
      <dgm:spPr/>
    </dgm:pt>
    <dgm:pt modelId="{08C6F32F-675E-B146-9FE1-98FD30E94542}" type="pres">
      <dgm:prSet presAssocID="{35109F1F-C64D-8849-8E81-6D41C9F953E3}" presName="rootText1" presStyleLbl="node0" presStyleIdx="0" presStyleCnt="1">
        <dgm:presLayoutVars>
          <dgm:chPref val="3"/>
        </dgm:presLayoutVars>
      </dgm:prSet>
      <dgm:spPr/>
    </dgm:pt>
    <dgm:pt modelId="{CA49832D-8DFC-3A44-9442-525094C79484}" type="pres">
      <dgm:prSet presAssocID="{35109F1F-C64D-8849-8E81-6D41C9F953E3}" presName="rootConnector1" presStyleLbl="node1" presStyleIdx="0" presStyleCnt="0"/>
      <dgm:spPr/>
    </dgm:pt>
    <dgm:pt modelId="{F79BBB44-AEF2-C840-A007-2FE303260E11}" type="pres">
      <dgm:prSet presAssocID="{35109F1F-C64D-8849-8E81-6D41C9F953E3}" presName="hierChild2" presStyleCnt="0"/>
      <dgm:spPr/>
    </dgm:pt>
    <dgm:pt modelId="{279153D2-D2B1-B64F-8EF2-50775DF12590}" type="pres">
      <dgm:prSet presAssocID="{CD6CA65C-2FD4-D649-9A09-9D01AE1C8222}" presName="Name37" presStyleLbl="parChTrans1D2" presStyleIdx="0" presStyleCnt="2"/>
      <dgm:spPr/>
    </dgm:pt>
    <dgm:pt modelId="{8D576010-22EB-DF4D-91BD-397885ED0973}" type="pres">
      <dgm:prSet presAssocID="{F70DE5AF-926F-9345-B457-A8634F43B56F}" presName="hierRoot2" presStyleCnt="0">
        <dgm:presLayoutVars>
          <dgm:hierBranch val="init"/>
        </dgm:presLayoutVars>
      </dgm:prSet>
      <dgm:spPr/>
    </dgm:pt>
    <dgm:pt modelId="{F56A997F-DA47-7846-BBDB-4FC4A6573AB7}" type="pres">
      <dgm:prSet presAssocID="{F70DE5AF-926F-9345-B457-A8634F43B56F}" presName="rootComposite" presStyleCnt="0"/>
      <dgm:spPr/>
    </dgm:pt>
    <dgm:pt modelId="{A7C16492-1246-254F-8A01-E17461695587}" type="pres">
      <dgm:prSet presAssocID="{F70DE5AF-926F-9345-B457-A8634F43B56F}" presName="rootText" presStyleLbl="node2" presStyleIdx="0" presStyleCnt="2">
        <dgm:presLayoutVars>
          <dgm:chPref val="3"/>
        </dgm:presLayoutVars>
      </dgm:prSet>
      <dgm:spPr/>
    </dgm:pt>
    <dgm:pt modelId="{E5003CF4-953A-CA46-81C6-09A9305D63DA}" type="pres">
      <dgm:prSet presAssocID="{F70DE5AF-926F-9345-B457-A8634F43B56F}" presName="rootConnector" presStyleLbl="node2" presStyleIdx="0" presStyleCnt="2"/>
      <dgm:spPr/>
    </dgm:pt>
    <dgm:pt modelId="{69D67235-9FEF-0042-9849-36AD0138A6E4}" type="pres">
      <dgm:prSet presAssocID="{F70DE5AF-926F-9345-B457-A8634F43B56F}" presName="hierChild4" presStyleCnt="0"/>
      <dgm:spPr/>
    </dgm:pt>
    <dgm:pt modelId="{4FFD2446-8A24-9E44-8BF5-5B065C81280E}" type="pres">
      <dgm:prSet presAssocID="{BE8FB2C4-C1D5-DA4C-AFFA-2DC796E6CC33}" presName="Name37" presStyleLbl="parChTrans1D3" presStyleIdx="0" presStyleCnt="2"/>
      <dgm:spPr/>
    </dgm:pt>
    <dgm:pt modelId="{D3595C2B-F3C4-F746-BF34-A107942570DC}" type="pres">
      <dgm:prSet presAssocID="{7260226C-7E31-5349-B5BE-132256F19477}" presName="hierRoot2" presStyleCnt="0">
        <dgm:presLayoutVars>
          <dgm:hierBranch val="init"/>
        </dgm:presLayoutVars>
      </dgm:prSet>
      <dgm:spPr/>
    </dgm:pt>
    <dgm:pt modelId="{88033E4A-8D46-264C-BD9A-CE4957913074}" type="pres">
      <dgm:prSet presAssocID="{7260226C-7E31-5349-B5BE-132256F19477}" presName="rootComposite" presStyleCnt="0"/>
      <dgm:spPr/>
    </dgm:pt>
    <dgm:pt modelId="{00BC5976-692D-6F44-8D9E-DAD4B8F15372}" type="pres">
      <dgm:prSet presAssocID="{7260226C-7E31-5349-B5BE-132256F19477}" presName="rootText" presStyleLbl="node3" presStyleIdx="0" presStyleCnt="2">
        <dgm:presLayoutVars>
          <dgm:chPref val="3"/>
        </dgm:presLayoutVars>
      </dgm:prSet>
      <dgm:spPr/>
    </dgm:pt>
    <dgm:pt modelId="{A8E437EC-AC37-544F-B1A8-131F3472DD8F}" type="pres">
      <dgm:prSet presAssocID="{7260226C-7E31-5349-B5BE-132256F19477}" presName="rootConnector" presStyleLbl="node3" presStyleIdx="0" presStyleCnt="2"/>
      <dgm:spPr/>
    </dgm:pt>
    <dgm:pt modelId="{6B97AEB1-6AE2-914B-8734-D45EC09D5148}" type="pres">
      <dgm:prSet presAssocID="{7260226C-7E31-5349-B5BE-132256F19477}" presName="hierChild4" presStyleCnt="0"/>
      <dgm:spPr/>
    </dgm:pt>
    <dgm:pt modelId="{E64748B5-CD9A-6847-B46F-4FAA007A7E74}" type="pres">
      <dgm:prSet presAssocID="{7260226C-7E31-5349-B5BE-132256F19477}" presName="hierChild5" presStyleCnt="0"/>
      <dgm:spPr/>
    </dgm:pt>
    <dgm:pt modelId="{37464093-5688-4648-B155-6D3E231684A4}" type="pres">
      <dgm:prSet presAssocID="{F70DE5AF-926F-9345-B457-A8634F43B56F}" presName="hierChild5" presStyleCnt="0"/>
      <dgm:spPr/>
    </dgm:pt>
    <dgm:pt modelId="{46019FE9-124E-B144-8B26-D61A7F574329}" type="pres">
      <dgm:prSet presAssocID="{08C3C89A-A2CE-DB41-A00A-836F557596AB}" presName="Name37" presStyleLbl="parChTrans1D2" presStyleIdx="1" presStyleCnt="2"/>
      <dgm:spPr/>
    </dgm:pt>
    <dgm:pt modelId="{01658CE5-BCB4-7946-A0FF-F340144EEE8C}" type="pres">
      <dgm:prSet presAssocID="{394BF7E9-D251-CF4A-AD4C-22792B7265EA}" presName="hierRoot2" presStyleCnt="0">
        <dgm:presLayoutVars>
          <dgm:hierBranch val="init"/>
        </dgm:presLayoutVars>
      </dgm:prSet>
      <dgm:spPr/>
    </dgm:pt>
    <dgm:pt modelId="{ABCBF04E-0007-904E-98D3-44C4462FAF29}" type="pres">
      <dgm:prSet presAssocID="{394BF7E9-D251-CF4A-AD4C-22792B7265EA}" presName="rootComposite" presStyleCnt="0"/>
      <dgm:spPr/>
    </dgm:pt>
    <dgm:pt modelId="{7F8B2169-CE50-6849-A404-40C45E4B8E8C}" type="pres">
      <dgm:prSet presAssocID="{394BF7E9-D251-CF4A-AD4C-22792B7265EA}" presName="rootText" presStyleLbl="node2" presStyleIdx="1" presStyleCnt="2">
        <dgm:presLayoutVars>
          <dgm:chPref val="3"/>
        </dgm:presLayoutVars>
      </dgm:prSet>
      <dgm:spPr/>
    </dgm:pt>
    <dgm:pt modelId="{B3A78D0F-F83F-3648-8488-A88F0EEBCA05}" type="pres">
      <dgm:prSet presAssocID="{394BF7E9-D251-CF4A-AD4C-22792B7265EA}" presName="rootConnector" presStyleLbl="node2" presStyleIdx="1" presStyleCnt="2"/>
      <dgm:spPr/>
    </dgm:pt>
    <dgm:pt modelId="{C45ECF66-E5FC-7246-9580-FD6222C89CAD}" type="pres">
      <dgm:prSet presAssocID="{394BF7E9-D251-CF4A-AD4C-22792B7265EA}" presName="hierChild4" presStyleCnt="0"/>
      <dgm:spPr/>
    </dgm:pt>
    <dgm:pt modelId="{79164732-2EFC-6C4E-8713-1994D75A1DF2}" type="pres">
      <dgm:prSet presAssocID="{CC8D5181-D04F-C64F-8882-244493202C2C}" presName="Name37" presStyleLbl="parChTrans1D3" presStyleIdx="1" presStyleCnt="2"/>
      <dgm:spPr/>
    </dgm:pt>
    <dgm:pt modelId="{189A537C-6D8B-C147-8A2E-406FCD722CEB}" type="pres">
      <dgm:prSet presAssocID="{AED2C140-BBA9-0B42-8C02-E18C9652F940}" presName="hierRoot2" presStyleCnt="0">
        <dgm:presLayoutVars>
          <dgm:hierBranch val="init"/>
        </dgm:presLayoutVars>
      </dgm:prSet>
      <dgm:spPr/>
    </dgm:pt>
    <dgm:pt modelId="{840C830A-23D3-0B4B-825D-B898C21D8F6B}" type="pres">
      <dgm:prSet presAssocID="{AED2C140-BBA9-0B42-8C02-E18C9652F940}" presName="rootComposite" presStyleCnt="0"/>
      <dgm:spPr/>
    </dgm:pt>
    <dgm:pt modelId="{33F707C2-49A3-BC49-AE0D-7688E35F0520}" type="pres">
      <dgm:prSet presAssocID="{AED2C140-BBA9-0B42-8C02-E18C9652F940}" presName="rootText" presStyleLbl="node3" presStyleIdx="1" presStyleCnt="2">
        <dgm:presLayoutVars>
          <dgm:chPref val="3"/>
        </dgm:presLayoutVars>
      </dgm:prSet>
      <dgm:spPr/>
    </dgm:pt>
    <dgm:pt modelId="{09347B30-48A5-9D47-8699-7D28CBCB5C6D}" type="pres">
      <dgm:prSet presAssocID="{AED2C140-BBA9-0B42-8C02-E18C9652F940}" presName="rootConnector" presStyleLbl="node3" presStyleIdx="1" presStyleCnt="2"/>
      <dgm:spPr/>
    </dgm:pt>
    <dgm:pt modelId="{9ADEFFA9-188B-2844-B1A3-8CF6EDA6FAEA}" type="pres">
      <dgm:prSet presAssocID="{AED2C140-BBA9-0B42-8C02-E18C9652F940}" presName="hierChild4" presStyleCnt="0"/>
      <dgm:spPr/>
    </dgm:pt>
    <dgm:pt modelId="{7CBC9AD5-E04C-874E-82AD-7565DE8A712E}" type="pres">
      <dgm:prSet presAssocID="{AED2C140-BBA9-0B42-8C02-E18C9652F940}" presName="hierChild5" presStyleCnt="0"/>
      <dgm:spPr/>
    </dgm:pt>
    <dgm:pt modelId="{650B7D31-3E1D-4546-89C1-46E25AFFEE47}" type="pres">
      <dgm:prSet presAssocID="{394BF7E9-D251-CF4A-AD4C-22792B7265EA}" presName="hierChild5" presStyleCnt="0"/>
      <dgm:spPr/>
    </dgm:pt>
    <dgm:pt modelId="{34A9D5A9-9A16-9B44-9650-54B2D98FDF8C}" type="pres">
      <dgm:prSet presAssocID="{35109F1F-C64D-8849-8E81-6D41C9F953E3}" presName="hierChild3" presStyleCnt="0"/>
      <dgm:spPr/>
    </dgm:pt>
  </dgm:ptLst>
  <dgm:cxnLst>
    <dgm:cxn modelId="{B81AF405-8774-A446-B35D-D2BD4C59D763}" type="presOf" srcId="{CC8D5181-D04F-C64F-8882-244493202C2C}" destId="{79164732-2EFC-6C4E-8713-1994D75A1DF2}" srcOrd="0" destOrd="0" presId="urn:microsoft.com/office/officeart/2005/8/layout/orgChart1"/>
    <dgm:cxn modelId="{0718FB10-1C70-3146-A1DA-8706AAFF3512}" type="presOf" srcId="{CD6CA65C-2FD4-D649-9A09-9D01AE1C8222}" destId="{279153D2-D2B1-B64F-8EF2-50775DF12590}" srcOrd="0" destOrd="0" presId="urn:microsoft.com/office/officeart/2005/8/layout/orgChart1"/>
    <dgm:cxn modelId="{95693213-75D3-1940-B4E7-FB46192632BC}" type="presOf" srcId="{394BF7E9-D251-CF4A-AD4C-22792B7265EA}" destId="{B3A78D0F-F83F-3648-8488-A88F0EEBCA05}" srcOrd="1" destOrd="0" presId="urn:microsoft.com/office/officeart/2005/8/layout/orgChart1"/>
    <dgm:cxn modelId="{512AA113-E3F9-EB46-BC4C-AA7DA9DFF42F}" type="presOf" srcId="{F70DE5AF-926F-9345-B457-A8634F43B56F}" destId="{A7C16492-1246-254F-8A01-E17461695587}" srcOrd="0" destOrd="0" presId="urn:microsoft.com/office/officeart/2005/8/layout/orgChart1"/>
    <dgm:cxn modelId="{F6C56714-B179-A349-9767-FCFA4C59B4EE}" type="presOf" srcId="{F70DE5AF-926F-9345-B457-A8634F43B56F}" destId="{E5003CF4-953A-CA46-81C6-09A9305D63DA}" srcOrd="1" destOrd="0" presId="urn:microsoft.com/office/officeart/2005/8/layout/orgChart1"/>
    <dgm:cxn modelId="{944D9921-2CBA-9947-94AE-21FEA2EADC33}" srcId="{964CF288-51D9-9647-88C4-0F5B15F8106D}" destId="{35109F1F-C64D-8849-8E81-6D41C9F953E3}" srcOrd="0" destOrd="0" parTransId="{F309095E-AE81-A045-A67D-6AE515D37B35}" sibTransId="{525E0F4D-A3BD-AA49-B9C6-ABDC6E73D558}"/>
    <dgm:cxn modelId="{509B1328-178E-DD4B-9449-8649FBB4748B}" srcId="{F70DE5AF-926F-9345-B457-A8634F43B56F}" destId="{7260226C-7E31-5349-B5BE-132256F19477}" srcOrd="0" destOrd="0" parTransId="{BE8FB2C4-C1D5-DA4C-AFFA-2DC796E6CC33}" sibTransId="{D3120550-25D4-9344-B573-DA125C8F8360}"/>
    <dgm:cxn modelId="{FBF3AD3B-C01C-014D-B143-8E3E19A8FE5E}" srcId="{35109F1F-C64D-8849-8E81-6D41C9F953E3}" destId="{F70DE5AF-926F-9345-B457-A8634F43B56F}" srcOrd="0" destOrd="0" parTransId="{CD6CA65C-2FD4-D649-9A09-9D01AE1C8222}" sibTransId="{CF4A1401-32CF-514E-94AA-2B05A97C4745}"/>
    <dgm:cxn modelId="{67E46440-BFE2-C04F-92F3-A83D2D3B8473}" type="presOf" srcId="{35109F1F-C64D-8849-8E81-6D41C9F953E3}" destId="{08C6F32F-675E-B146-9FE1-98FD30E94542}" srcOrd="0" destOrd="0" presId="urn:microsoft.com/office/officeart/2005/8/layout/orgChart1"/>
    <dgm:cxn modelId="{CE541247-85CF-BA46-A1F5-C1D9A750F5F6}" type="presOf" srcId="{AED2C140-BBA9-0B42-8C02-E18C9652F940}" destId="{09347B30-48A5-9D47-8699-7D28CBCB5C6D}" srcOrd="1" destOrd="0" presId="urn:microsoft.com/office/officeart/2005/8/layout/orgChart1"/>
    <dgm:cxn modelId="{AC8FE06C-BA5B-324F-892B-925EDBF4394A}" srcId="{35109F1F-C64D-8849-8E81-6D41C9F953E3}" destId="{394BF7E9-D251-CF4A-AD4C-22792B7265EA}" srcOrd="1" destOrd="0" parTransId="{08C3C89A-A2CE-DB41-A00A-836F557596AB}" sibTransId="{27898736-75FD-3B40-80FE-EB2D976C7FC5}"/>
    <dgm:cxn modelId="{CCED2371-51EE-2240-A2D5-6C568C50F27E}" type="presOf" srcId="{394BF7E9-D251-CF4A-AD4C-22792B7265EA}" destId="{7F8B2169-CE50-6849-A404-40C45E4B8E8C}" srcOrd="0" destOrd="0" presId="urn:microsoft.com/office/officeart/2005/8/layout/orgChart1"/>
    <dgm:cxn modelId="{74372754-9E45-4B47-B86E-C619DC583E41}" type="presOf" srcId="{BE8FB2C4-C1D5-DA4C-AFFA-2DC796E6CC33}" destId="{4FFD2446-8A24-9E44-8BF5-5B065C81280E}" srcOrd="0" destOrd="0" presId="urn:microsoft.com/office/officeart/2005/8/layout/orgChart1"/>
    <dgm:cxn modelId="{2A753481-275E-884C-A12D-E5C8EE420877}" type="presOf" srcId="{08C3C89A-A2CE-DB41-A00A-836F557596AB}" destId="{46019FE9-124E-B144-8B26-D61A7F574329}" srcOrd="0" destOrd="0" presId="urn:microsoft.com/office/officeart/2005/8/layout/orgChart1"/>
    <dgm:cxn modelId="{8CB64594-FEB1-0F4B-8913-F4BA8264ED92}" type="presOf" srcId="{AED2C140-BBA9-0B42-8C02-E18C9652F940}" destId="{33F707C2-49A3-BC49-AE0D-7688E35F0520}" srcOrd="0" destOrd="0" presId="urn:microsoft.com/office/officeart/2005/8/layout/orgChart1"/>
    <dgm:cxn modelId="{FC8FA3B9-8607-894F-B96B-58FD2F51DAF5}" type="presOf" srcId="{7260226C-7E31-5349-B5BE-132256F19477}" destId="{00BC5976-692D-6F44-8D9E-DAD4B8F15372}" srcOrd="0" destOrd="0" presId="urn:microsoft.com/office/officeart/2005/8/layout/orgChart1"/>
    <dgm:cxn modelId="{F82579CA-0216-3740-AFB6-4ECEFDD1DB05}" type="presOf" srcId="{964CF288-51D9-9647-88C4-0F5B15F8106D}" destId="{D1E36FB9-B069-3F4B-8005-6F020D04F9AF}" srcOrd="0" destOrd="0" presId="urn:microsoft.com/office/officeart/2005/8/layout/orgChart1"/>
    <dgm:cxn modelId="{FA3D2DDF-6176-7D4C-8767-C3A35EED645F}" type="presOf" srcId="{35109F1F-C64D-8849-8E81-6D41C9F953E3}" destId="{CA49832D-8DFC-3A44-9442-525094C79484}" srcOrd="1" destOrd="0" presId="urn:microsoft.com/office/officeart/2005/8/layout/orgChart1"/>
    <dgm:cxn modelId="{EBB557E0-2FF9-FD49-8F6C-C6FCE2D6E86B}" srcId="{394BF7E9-D251-CF4A-AD4C-22792B7265EA}" destId="{AED2C140-BBA9-0B42-8C02-E18C9652F940}" srcOrd="0" destOrd="0" parTransId="{CC8D5181-D04F-C64F-8882-244493202C2C}" sibTransId="{7B3426A9-09D5-5F40-92CB-96E25C191997}"/>
    <dgm:cxn modelId="{CDC8D0E2-B58A-0842-8B4B-FC361E667813}" type="presOf" srcId="{7260226C-7E31-5349-B5BE-132256F19477}" destId="{A8E437EC-AC37-544F-B1A8-131F3472DD8F}" srcOrd="1" destOrd="0" presId="urn:microsoft.com/office/officeart/2005/8/layout/orgChart1"/>
    <dgm:cxn modelId="{4BB53A42-36EB-F844-B337-E51F33EBCBA7}" type="presParOf" srcId="{D1E36FB9-B069-3F4B-8005-6F020D04F9AF}" destId="{20A6EF81-01F1-534C-88A5-C6793666B997}" srcOrd="0" destOrd="0" presId="urn:microsoft.com/office/officeart/2005/8/layout/orgChart1"/>
    <dgm:cxn modelId="{E1153A79-371C-AC4C-96E2-3BE25F9B874D}" type="presParOf" srcId="{20A6EF81-01F1-534C-88A5-C6793666B997}" destId="{0612494F-9DB0-A441-83BD-528A8ED1FFD6}" srcOrd="0" destOrd="0" presId="urn:microsoft.com/office/officeart/2005/8/layout/orgChart1"/>
    <dgm:cxn modelId="{AFE4AFA2-4C2B-5147-9ADB-B6748A83235C}" type="presParOf" srcId="{0612494F-9DB0-A441-83BD-528A8ED1FFD6}" destId="{08C6F32F-675E-B146-9FE1-98FD30E94542}" srcOrd="0" destOrd="0" presId="urn:microsoft.com/office/officeart/2005/8/layout/orgChart1"/>
    <dgm:cxn modelId="{93551AEE-76E5-0742-99BC-10D262705921}" type="presParOf" srcId="{0612494F-9DB0-A441-83BD-528A8ED1FFD6}" destId="{CA49832D-8DFC-3A44-9442-525094C79484}" srcOrd="1" destOrd="0" presId="urn:microsoft.com/office/officeart/2005/8/layout/orgChart1"/>
    <dgm:cxn modelId="{396783BF-7BF2-154B-AAC0-6AC946D83D8B}" type="presParOf" srcId="{20A6EF81-01F1-534C-88A5-C6793666B997}" destId="{F79BBB44-AEF2-C840-A007-2FE303260E11}" srcOrd="1" destOrd="0" presId="urn:microsoft.com/office/officeart/2005/8/layout/orgChart1"/>
    <dgm:cxn modelId="{E46224CC-5A49-1040-BFF2-A7C2A6754CEB}" type="presParOf" srcId="{F79BBB44-AEF2-C840-A007-2FE303260E11}" destId="{279153D2-D2B1-B64F-8EF2-50775DF12590}" srcOrd="0" destOrd="0" presId="urn:microsoft.com/office/officeart/2005/8/layout/orgChart1"/>
    <dgm:cxn modelId="{767B290B-74CE-E040-ACBD-D195B1433130}" type="presParOf" srcId="{F79BBB44-AEF2-C840-A007-2FE303260E11}" destId="{8D576010-22EB-DF4D-91BD-397885ED0973}" srcOrd="1" destOrd="0" presId="urn:microsoft.com/office/officeart/2005/8/layout/orgChart1"/>
    <dgm:cxn modelId="{F4A53BFB-20A1-1046-85E6-694DB7704DB8}" type="presParOf" srcId="{8D576010-22EB-DF4D-91BD-397885ED0973}" destId="{F56A997F-DA47-7846-BBDB-4FC4A6573AB7}" srcOrd="0" destOrd="0" presId="urn:microsoft.com/office/officeart/2005/8/layout/orgChart1"/>
    <dgm:cxn modelId="{1F965947-D351-164B-A4CE-755702E9DCA3}" type="presParOf" srcId="{F56A997F-DA47-7846-BBDB-4FC4A6573AB7}" destId="{A7C16492-1246-254F-8A01-E17461695587}" srcOrd="0" destOrd="0" presId="urn:microsoft.com/office/officeart/2005/8/layout/orgChart1"/>
    <dgm:cxn modelId="{43C98D25-A963-E04A-B909-70E5432F5848}" type="presParOf" srcId="{F56A997F-DA47-7846-BBDB-4FC4A6573AB7}" destId="{E5003CF4-953A-CA46-81C6-09A9305D63DA}" srcOrd="1" destOrd="0" presId="urn:microsoft.com/office/officeart/2005/8/layout/orgChart1"/>
    <dgm:cxn modelId="{1730F011-C60B-9946-B4DF-15A9D9467BE8}" type="presParOf" srcId="{8D576010-22EB-DF4D-91BD-397885ED0973}" destId="{69D67235-9FEF-0042-9849-36AD0138A6E4}" srcOrd="1" destOrd="0" presId="urn:microsoft.com/office/officeart/2005/8/layout/orgChart1"/>
    <dgm:cxn modelId="{EC110659-7397-5842-8864-1EBFFB78B7EE}" type="presParOf" srcId="{69D67235-9FEF-0042-9849-36AD0138A6E4}" destId="{4FFD2446-8A24-9E44-8BF5-5B065C81280E}" srcOrd="0" destOrd="0" presId="urn:microsoft.com/office/officeart/2005/8/layout/orgChart1"/>
    <dgm:cxn modelId="{8DD5585E-7170-F845-B6C5-9C7C602386C4}" type="presParOf" srcId="{69D67235-9FEF-0042-9849-36AD0138A6E4}" destId="{D3595C2B-F3C4-F746-BF34-A107942570DC}" srcOrd="1" destOrd="0" presId="urn:microsoft.com/office/officeart/2005/8/layout/orgChart1"/>
    <dgm:cxn modelId="{A529A511-6C99-B94E-8A17-C03A306485F8}" type="presParOf" srcId="{D3595C2B-F3C4-F746-BF34-A107942570DC}" destId="{88033E4A-8D46-264C-BD9A-CE4957913074}" srcOrd="0" destOrd="0" presId="urn:microsoft.com/office/officeart/2005/8/layout/orgChart1"/>
    <dgm:cxn modelId="{12E0AFE8-8F40-D349-83F5-E9CE05321326}" type="presParOf" srcId="{88033E4A-8D46-264C-BD9A-CE4957913074}" destId="{00BC5976-692D-6F44-8D9E-DAD4B8F15372}" srcOrd="0" destOrd="0" presId="urn:microsoft.com/office/officeart/2005/8/layout/orgChart1"/>
    <dgm:cxn modelId="{B094D4EE-9F0C-EF4A-9C73-E25B341AB211}" type="presParOf" srcId="{88033E4A-8D46-264C-BD9A-CE4957913074}" destId="{A8E437EC-AC37-544F-B1A8-131F3472DD8F}" srcOrd="1" destOrd="0" presId="urn:microsoft.com/office/officeart/2005/8/layout/orgChart1"/>
    <dgm:cxn modelId="{A32E9883-F169-F143-9DBD-6665653725CE}" type="presParOf" srcId="{D3595C2B-F3C4-F746-BF34-A107942570DC}" destId="{6B97AEB1-6AE2-914B-8734-D45EC09D5148}" srcOrd="1" destOrd="0" presId="urn:microsoft.com/office/officeart/2005/8/layout/orgChart1"/>
    <dgm:cxn modelId="{88537B09-E0B7-5345-BAC2-B4C8407271E8}" type="presParOf" srcId="{D3595C2B-F3C4-F746-BF34-A107942570DC}" destId="{E64748B5-CD9A-6847-B46F-4FAA007A7E74}" srcOrd="2" destOrd="0" presId="urn:microsoft.com/office/officeart/2005/8/layout/orgChart1"/>
    <dgm:cxn modelId="{4B3D811D-757D-EF46-B9B3-D260E4411B01}" type="presParOf" srcId="{8D576010-22EB-DF4D-91BD-397885ED0973}" destId="{37464093-5688-4648-B155-6D3E231684A4}" srcOrd="2" destOrd="0" presId="urn:microsoft.com/office/officeart/2005/8/layout/orgChart1"/>
    <dgm:cxn modelId="{5276CAF4-56ED-7840-8B2A-274A0F374DF3}" type="presParOf" srcId="{F79BBB44-AEF2-C840-A007-2FE303260E11}" destId="{46019FE9-124E-B144-8B26-D61A7F574329}" srcOrd="2" destOrd="0" presId="urn:microsoft.com/office/officeart/2005/8/layout/orgChart1"/>
    <dgm:cxn modelId="{996B02F5-2AE3-C142-9F8D-2FB80F9C95ED}" type="presParOf" srcId="{F79BBB44-AEF2-C840-A007-2FE303260E11}" destId="{01658CE5-BCB4-7946-A0FF-F340144EEE8C}" srcOrd="3" destOrd="0" presId="urn:microsoft.com/office/officeart/2005/8/layout/orgChart1"/>
    <dgm:cxn modelId="{676643F8-E3F5-2545-8165-EDC67E7B9491}" type="presParOf" srcId="{01658CE5-BCB4-7946-A0FF-F340144EEE8C}" destId="{ABCBF04E-0007-904E-98D3-44C4462FAF29}" srcOrd="0" destOrd="0" presId="urn:microsoft.com/office/officeart/2005/8/layout/orgChart1"/>
    <dgm:cxn modelId="{174B97DE-E432-CE42-A203-F4975BC8EA10}" type="presParOf" srcId="{ABCBF04E-0007-904E-98D3-44C4462FAF29}" destId="{7F8B2169-CE50-6849-A404-40C45E4B8E8C}" srcOrd="0" destOrd="0" presId="urn:microsoft.com/office/officeart/2005/8/layout/orgChart1"/>
    <dgm:cxn modelId="{37EC2DD3-CB28-CF45-9F70-DF8BAB11C4E3}" type="presParOf" srcId="{ABCBF04E-0007-904E-98D3-44C4462FAF29}" destId="{B3A78D0F-F83F-3648-8488-A88F0EEBCA05}" srcOrd="1" destOrd="0" presId="urn:microsoft.com/office/officeart/2005/8/layout/orgChart1"/>
    <dgm:cxn modelId="{4AE31853-F66C-4F4B-B09F-85DBB1401344}" type="presParOf" srcId="{01658CE5-BCB4-7946-A0FF-F340144EEE8C}" destId="{C45ECF66-E5FC-7246-9580-FD6222C89CAD}" srcOrd="1" destOrd="0" presId="urn:microsoft.com/office/officeart/2005/8/layout/orgChart1"/>
    <dgm:cxn modelId="{1B9A54C7-02A0-BE41-9FFF-6D1A03D3BE7F}" type="presParOf" srcId="{C45ECF66-E5FC-7246-9580-FD6222C89CAD}" destId="{79164732-2EFC-6C4E-8713-1994D75A1DF2}" srcOrd="0" destOrd="0" presId="urn:microsoft.com/office/officeart/2005/8/layout/orgChart1"/>
    <dgm:cxn modelId="{9E3F699E-8F5A-B543-89A2-19E689247FD6}" type="presParOf" srcId="{C45ECF66-E5FC-7246-9580-FD6222C89CAD}" destId="{189A537C-6D8B-C147-8A2E-406FCD722CEB}" srcOrd="1" destOrd="0" presId="urn:microsoft.com/office/officeart/2005/8/layout/orgChart1"/>
    <dgm:cxn modelId="{108945DF-F8D6-DC45-B4B9-06794FCF4B5F}" type="presParOf" srcId="{189A537C-6D8B-C147-8A2E-406FCD722CEB}" destId="{840C830A-23D3-0B4B-825D-B898C21D8F6B}" srcOrd="0" destOrd="0" presId="urn:microsoft.com/office/officeart/2005/8/layout/orgChart1"/>
    <dgm:cxn modelId="{8EC36A30-D544-3A4F-8131-42840B81FD2D}" type="presParOf" srcId="{840C830A-23D3-0B4B-825D-B898C21D8F6B}" destId="{33F707C2-49A3-BC49-AE0D-7688E35F0520}" srcOrd="0" destOrd="0" presId="urn:microsoft.com/office/officeart/2005/8/layout/orgChart1"/>
    <dgm:cxn modelId="{7BDC9A1D-2769-C74E-B102-A1962DB3769B}" type="presParOf" srcId="{840C830A-23D3-0B4B-825D-B898C21D8F6B}" destId="{09347B30-48A5-9D47-8699-7D28CBCB5C6D}" srcOrd="1" destOrd="0" presId="urn:microsoft.com/office/officeart/2005/8/layout/orgChart1"/>
    <dgm:cxn modelId="{428FBB25-9974-7A46-B26B-FBF6CA32582B}" type="presParOf" srcId="{189A537C-6D8B-C147-8A2E-406FCD722CEB}" destId="{9ADEFFA9-188B-2844-B1A3-8CF6EDA6FAEA}" srcOrd="1" destOrd="0" presId="urn:microsoft.com/office/officeart/2005/8/layout/orgChart1"/>
    <dgm:cxn modelId="{29E0C7F7-0234-BA4F-BC52-20B6110C4231}" type="presParOf" srcId="{189A537C-6D8B-C147-8A2E-406FCD722CEB}" destId="{7CBC9AD5-E04C-874E-82AD-7565DE8A712E}" srcOrd="2" destOrd="0" presId="urn:microsoft.com/office/officeart/2005/8/layout/orgChart1"/>
    <dgm:cxn modelId="{7F8CCD29-403D-5249-95B7-59FFFE43FD37}" type="presParOf" srcId="{01658CE5-BCB4-7946-A0FF-F340144EEE8C}" destId="{650B7D31-3E1D-4546-89C1-46E25AFFEE47}" srcOrd="2" destOrd="0" presId="urn:microsoft.com/office/officeart/2005/8/layout/orgChart1"/>
    <dgm:cxn modelId="{24ED9425-140B-7144-B3A6-9F9ED18DAD30}" type="presParOf" srcId="{20A6EF81-01F1-534C-88A5-C6793666B997}" destId="{34A9D5A9-9A16-9B44-9650-54B2D98FDF8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5CAAE-9A89-8143-8F55-7863CBDB7981}" type="doc">
      <dgm:prSet loTypeId="urn:microsoft.com/office/officeart/2005/8/layout/radial4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ECA26D3F-6085-5D42-8524-0C0A3C96E740}">
      <dgm:prSet phldrT="[Text]"/>
      <dgm:spPr>
        <a:solidFill>
          <a:srgbClr val="C00000"/>
        </a:solidFill>
      </dgm:spPr>
      <dgm:t>
        <a:bodyPr/>
        <a:lstStyle/>
        <a:p>
          <a:r>
            <a:rPr lang="en-GB" dirty="0"/>
            <a:t>Techniques of CVP Analysis</a:t>
          </a:r>
        </a:p>
      </dgm:t>
    </dgm:pt>
    <dgm:pt modelId="{EA510690-C171-124D-B0FE-F306384184D4}" type="parTrans" cxnId="{274EE10E-7869-9848-99EF-9D8DB1452537}">
      <dgm:prSet/>
      <dgm:spPr/>
      <dgm:t>
        <a:bodyPr/>
        <a:lstStyle/>
        <a:p>
          <a:endParaRPr lang="en-GB"/>
        </a:p>
      </dgm:t>
    </dgm:pt>
    <dgm:pt modelId="{7F0DAAF4-EB67-5243-AB7F-5C6323BACB68}" type="sibTrans" cxnId="{274EE10E-7869-9848-99EF-9D8DB1452537}">
      <dgm:prSet/>
      <dgm:spPr/>
      <dgm:t>
        <a:bodyPr/>
        <a:lstStyle/>
        <a:p>
          <a:endParaRPr lang="en-GB"/>
        </a:p>
      </dgm:t>
    </dgm:pt>
    <dgm:pt modelId="{C2589801-CEAE-7D4D-97C2-708E37B7957F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Marginal Cost Equation</a:t>
          </a:r>
        </a:p>
      </dgm:t>
    </dgm:pt>
    <dgm:pt modelId="{4C7EEF74-EC55-6647-A4B4-B28F34206765}" type="parTrans" cxnId="{AB6D008A-E472-114B-BFE4-45459C43CF3D}">
      <dgm:prSet/>
      <dgm:spPr/>
      <dgm:t>
        <a:bodyPr/>
        <a:lstStyle/>
        <a:p>
          <a:endParaRPr lang="en-GB"/>
        </a:p>
      </dgm:t>
    </dgm:pt>
    <dgm:pt modelId="{E901BD8C-1221-CE40-85A3-A9983F8DD1AF}" type="sibTrans" cxnId="{AB6D008A-E472-114B-BFE4-45459C43CF3D}">
      <dgm:prSet/>
      <dgm:spPr/>
      <dgm:t>
        <a:bodyPr/>
        <a:lstStyle/>
        <a:p>
          <a:endParaRPr lang="en-GB"/>
        </a:p>
      </dgm:t>
    </dgm:pt>
    <dgm:pt modelId="{A5C58077-8DDC-E74E-ABFD-E2244DDFE877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Contribution Margin</a:t>
          </a:r>
        </a:p>
      </dgm:t>
    </dgm:pt>
    <dgm:pt modelId="{56B6C82E-2C1E-1942-8133-A730160C8656}" type="parTrans" cxnId="{99729CAA-58D2-694B-B4CC-B1D08278117D}">
      <dgm:prSet/>
      <dgm:spPr/>
      <dgm:t>
        <a:bodyPr/>
        <a:lstStyle/>
        <a:p>
          <a:endParaRPr lang="en-GB"/>
        </a:p>
      </dgm:t>
    </dgm:pt>
    <dgm:pt modelId="{6193BFEB-978B-404C-BA06-8B4DD189D92B}" type="sibTrans" cxnId="{99729CAA-58D2-694B-B4CC-B1D08278117D}">
      <dgm:prSet/>
      <dgm:spPr/>
      <dgm:t>
        <a:bodyPr/>
        <a:lstStyle/>
        <a:p>
          <a:endParaRPr lang="en-GB"/>
        </a:p>
      </dgm:t>
    </dgm:pt>
    <dgm:pt modelId="{D88F157B-AF83-234C-BB45-2199F682830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Profit Volume ratio</a:t>
          </a:r>
        </a:p>
      </dgm:t>
    </dgm:pt>
    <dgm:pt modelId="{27E84070-C3A9-9845-8EEA-FD7156484E93}" type="parTrans" cxnId="{B81EE990-6B61-1241-8D57-34BDE5CD928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9276204B-7D43-584F-9670-BA8CE5323106}" type="sibTrans" cxnId="{B81EE990-6B61-1241-8D57-34BDE5CD9281}">
      <dgm:prSet/>
      <dgm:spPr/>
      <dgm:t>
        <a:bodyPr/>
        <a:lstStyle/>
        <a:p>
          <a:endParaRPr lang="en-GB"/>
        </a:p>
      </dgm:t>
    </dgm:pt>
    <dgm:pt modelId="{2D49CCDB-4D32-E048-BE5D-26F1319A5FE7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Break Even Point</a:t>
          </a:r>
        </a:p>
      </dgm:t>
    </dgm:pt>
    <dgm:pt modelId="{62E20621-9FF0-6840-9F49-A0570B224760}" type="parTrans" cxnId="{4CB1E726-B696-F142-A04F-DE44D9957F51}">
      <dgm:prSet/>
      <dgm:spPr/>
      <dgm:t>
        <a:bodyPr/>
        <a:lstStyle/>
        <a:p>
          <a:endParaRPr lang="en-GB"/>
        </a:p>
      </dgm:t>
    </dgm:pt>
    <dgm:pt modelId="{62B138ED-B376-5945-A119-2A5F73CF9E95}" type="sibTrans" cxnId="{4CB1E726-B696-F142-A04F-DE44D9957F51}">
      <dgm:prSet/>
      <dgm:spPr/>
      <dgm:t>
        <a:bodyPr/>
        <a:lstStyle/>
        <a:p>
          <a:endParaRPr lang="en-GB"/>
        </a:p>
      </dgm:t>
    </dgm:pt>
    <dgm:pt modelId="{972946BB-F637-7743-A414-DF9DA4685413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Margin of Safety </a:t>
          </a:r>
        </a:p>
      </dgm:t>
    </dgm:pt>
    <dgm:pt modelId="{34E76FD0-513E-4543-A0EE-248476C41850}" type="parTrans" cxnId="{4BA5AFDA-D74D-7342-9148-A05F9D3FEBD5}">
      <dgm:prSet/>
      <dgm:spPr/>
      <dgm:t>
        <a:bodyPr/>
        <a:lstStyle/>
        <a:p>
          <a:endParaRPr lang="en-GB"/>
        </a:p>
      </dgm:t>
    </dgm:pt>
    <dgm:pt modelId="{F98EE6D8-2D1A-C343-9A5E-F9799F411E36}" type="sibTrans" cxnId="{4BA5AFDA-D74D-7342-9148-A05F9D3FEBD5}">
      <dgm:prSet/>
      <dgm:spPr/>
      <dgm:t>
        <a:bodyPr/>
        <a:lstStyle/>
        <a:p>
          <a:endParaRPr lang="en-GB"/>
        </a:p>
      </dgm:t>
    </dgm:pt>
    <dgm:pt modelId="{101032FB-FEBD-2C4A-AD74-CE84C31DEC87}" type="pres">
      <dgm:prSet presAssocID="{1F85CAAE-9A89-8143-8F55-7863CBDB798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9BA51F6-18E3-B24E-89EF-AF65132D640E}" type="pres">
      <dgm:prSet presAssocID="{ECA26D3F-6085-5D42-8524-0C0A3C96E740}" presName="centerShape" presStyleLbl="node0" presStyleIdx="0" presStyleCnt="1" custLinFactNeighborY="33"/>
      <dgm:spPr/>
    </dgm:pt>
    <dgm:pt modelId="{5B207FD8-2174-D548-BD77-596B857485BF}" type="pres">
      <dgm:prSet presAssocID="{4C7EEF74-EC55-6647-A4B4-B28F34206765}" presName="parTrans" presStyleLbl="bgSibTrans2D1" presStyleIdx="0" presStyleCnt="5"/>
      <dgm:spPr/>
    </dgm:pt>
    <dgm:pt modelId="{CED70E51-4896-8947-8F5F-DDC96A3EE59A}" type="pres">
      <dgm:prSet presAssocID="{C2589801-CEAE-7D4D-97C2-708E37B7957F}" presName="node" presStyleLbl="node1" presStyleIdx="0" presStyleCnt="5">
        <dgm:presLayoutVars>
          <dgm:bulletEnabled val="1"/>
        </dgm:presLayoutVars>
      </dgm:prSet>
      <dgm:spPr/>
    </dgm:pt>
    <dgm:pt modelId="{8C1940A2-0076-164D-9BDE-7FC707303740}" type="pres">
      <dgm:prSet presAssocID="{56B6C82E-2C1E-1942-8133-A730160C8656}" presName="parTrans" presStyleLbl="bgSibTrans2D1" presStyleIdx="1" presStyleCnt="5"/>
      <dgm:spPr/>
    </dgm:pt>
    <dgm:pt modelId="{51BB4293-0196-A04B-8BD4-C05A1EF43426}" type="pres">
      <dgm:prSet presAssocID="{A5C58077-8DDC-E74E-ABFD-E2244DDFE877}" presName="node" presStyleLbl="node1" presStyleIdx="1" presStyleCnt="5">
        <dgm:presLayoutVars>
          <dgm:bulletEnabled val="1"/>
        </dgm:presLayoutVars>
      </dgm:prSet>
      <dgm:spPr/>
    </dgm:pt>
    <dgm:pt modelId="{3EF95E00-5C22-C84E-B739-E02BF3429F2A}" type="pres">
      <dgm:prSet presAssocID="{27E84070-C3A9-9845-8EEA-FD7156484E93}" presName="parTrans" presStyleLbl="bgSibTrans2D1" presStyleIdx="2" presStyleCnt="5"/>
      <dgm:spPr/>
    </dgm:pt>
    <dgm:pt modelId="{EFE3947A-FE80-874D-9F10-019FEF511F41}" type="pres">
      <dgm:prSet presAssocID="{D88F157B-AF83-234C-BB45-2199F6828301}" presName="node" presStyleLbl="node1" presStyleIdx="2" presStyleCnt="5">
        <dgm:presLayoutVars>
          <dgm:bulletEnabled val="1"/>
        </dgm:presLayoutVars>
      </dgm:prSet>
      <dgm:spPr/>
    </dgm:pt>
    <dgm:pt modelId="{02229957-A00C-0C40-8F20-E6FA04966D79}" type="pres">
      <dgm:prSet presAssocID="{62E20621-9FF0-6840-9F49-A0570B224760}" presName="parTrans" presStyleLbl="bgSibTrans2D1" presStyleIdx="3" presStyleCnt="5"/>
      <dgm:spPr/>
    </dgm:pt>
    <dgm:pt modelId="{F6C67FB2-791A-414F-9E1C-61024A9AC4AA}" type="pres">
      <dgm:prSet presAssocID="{2D49CCDB-4D32-E048-BE5D-26F1319A5FE7}" presName="node" presStyleLbl="node1" presStyleIdx="3" presStyleCnt="5">
        <dgm:presLayoutVars>
          <dgm:bulletEnabled val="1"/>
        </dgm:presLayoutVars>
      </dgm:prSet>
      <dgm:spPr/>
    </dgm:pt>
    <dgm:pt modelId="{7A34928C-C85D-3D48-B253-E75A691FFD23}" type="pres">
      <dgm:prSet presAssocID="{34E76FD0-513E-4543-A0EE-248476C41850}" presName="parTrans" presStyleLbl="bgSibTrans2D1" presStyleIdx="4" presStyleCnt="5"/>
      <dgm:spPr/>
    </dgm:pt>
    <dgm:pt modelId="{5FF4F747-3D2A-2A4F-A4F5-29374F6E53B1}" type="pres">
      <dgm:prSet presAssocID="{972946BB-F637-7743-A414-DF9DA4685413}" presName="node" presStyleLbl="node1" presStyleIdx="4" presStyleCnt="5">
        <dgm:presLayoutVars>
          <dgm:bulletEnabled val="1"/>
        </dgm:presLayoutVars>
      </dgm:prSet>
      <dgm:spPr/>
    </dgm:pt>
  </dgm:ptLst>
  <dgm:cxnLst>
    <dgm:cxn modelId="{274EE10E-7869-9848-99EF-9D8DB1452537}" srcId="{1F85CAAE-9A89-8143-8F55-7863CBDB7981}" destId="{ECA26D3F-6085-5D42-8524-0C0A3C96E740}" srcOrd="0" destOrd="0" parTransId="{EA510690-C171-124D-B0FE-F306384184D4}" sibTransId="{7F0DAAF4-EB67-5243-AB7F-5C6323BACB68}"/>
    <dgm:cxn modelId="{4CB1E726-B696-F142-A04F-DE44D9957F51}" srcId="{ECA26D3F-6085-5D42-8524-0C0A3C96E740}" destId="{2D49CCDB-4D32-E048-BE5D-26F1319A5FE7}" srcOrd="3" destOrd="0" parTransId="{62E20621-9FF0-6840-9F49-A0570B224760}" sibTransId="{62B138ED-B376-5945-A119-2A5F73CF9E95}"/>
    <dgm:cxn modelId="{3183E134-B4A3-3548-82B3-ACD5A73D85EE}" type="presOf" srcId="{1F85CAAE-9A89-8143-8F55-7863CBDB7981}" destId="{101032FB-FEBD-2C4A-AD74-CE84C31DEC87}" srcOrd="0" destOrd="0" presId="urn:microsoft.com/office/officeart/2005/8/layout/radial4"/>
    <dgm:cxn modelId="{74635344-ECE4-1B48-A2C4-52C1C483C1AE}" type="presOf" srcId="{972946BB-F637-7743-A414-DF9DA4685413}" destId="{5FF4F747-3D2A-2A4F-A4F5-29374F6E53B1}" srcOrd="0" destOrd="0" presId="urn:microsoft.com/office/officeart/2005/8/layout/radial4"/>
    <dgm:cxn modelId="{28A2E847-184D-F246-B9A6-B64489808629}" type="presOf" srcId="{62E20621-9FF0-6840-9F49-A0570B224760}" destId="{02229957-A00C-0C40-8F20-E6FA04966D79}" srcOrd="0" destOrd="0" presId="urn:microsoft.com/office/officeart/2005/8/layout/radial4"/>
    <dgm:cxn modelId="{A1290D56-7B62-6A49-A83E-9111AA1026C0}" type="presOf" srcId="{D88F157B-AF83-234C-BB45-2199F6828301}" destId="{EFE3947A-FE80-874D-9F10-019FEF511F41}" srcOrd="0" destOrd="0" presId="urn:microsoft.com/office/officeart/2005/8/layout/radial4"/>
    <dgm:cxn modelId="{AB6D008A-E472-114B-BFE4-45459C43CF3D}" srcId="{ECA26D3F-6085-5D42-8524-0C0A3C96E740}" destId="{C2589801-CEAE-7D4D-97C2-708E37B7957F}" srcOrd="0" destOrd="0" parTransId="{4C7EEF74-EC55-6647-A4B4-B28F34206765}" sibTransId="{E901BD8C-1221-CE40-85A3-A9983F8DD1AF}"/>
    <dgm:cxn modelId="{A0BCE38E-ECD4-9B43-9622-276B20530B58}" type="presOf" srcId="{2D49CCDB-4D32-E048-BE5D-26F1319A5FE7}" destId="{F6C67FB2-791A-414F-9E1C-61024A9AC4AA}" srcOrd="0" destOrd="0" presId="urn:microsoft.com/office/officeart/2005/8/layout/radial4"/>
    <dgm:cxn modelId="{B81EE990-6B61-1241-8D57-34BDE5CD9281}" srcId="{ECA26D3F-6085-5D42-8524-0C0A3C96E740}" destId="{D88F157B-AF83-234C-BB45-2199F6828301}" srcOrd="2" destOrd="0" parTransId="{27E84070-C3A9-9845-8EEA-FD7156484E93}" sibTransId="{9276204B-7D43-584F-9670-BA8CE5323106}"/>
    <dgm:cxn modelId="{BCF48A98-F328-C24B-8B1A-930BBB996956}" type="presOf" srcId="{34E76FD0-513E-4543-A0EE-248476C41850}" destId="{7A34928C-C85D-3D48-B253-E75A691FFD23}" srcOrd="0" destOrd="0" presId="urn:microsoft.com/office/officeart/2005/8/layout/radial4"/>
    <dgm:cxn modelId="{9F4F339C-39C2-1E42-9927-A627178619F9}" type="presOf" srcId="{C2589801-CEAE-7D4D-97C2-708E37B7957F}" destId="{CED70E51-4896-8947-8F5F-DDC96A3EE59A}" srcOrd="0" destOrd="0" presId="urn:microsoft.com/office/officeart/2005/8/layout/radial4"/>
    <dgm:cxn modelId="{D5D1E9A4-F5E8-2E48-AB81-2AA2BFC93DC0}" type="presOf" srcId="{27E84070-C3A9-9845-8EEA-FD7156484E93}" destId="{3EF95E00-5C22-C84E-B739-E02BF3429F2A}" srcOrd="0" destOrd="0" presId="urn:microsoft.com/office/officeart/2005/8/layout/radial4"/>
    <dgm:cxn modelId="{9978CFA9-9E55-F947-A4FB-4143DAA3D0BC}" type="presOf" srcId="{ECA26D3F-6085-5D42-8524-0C0A3C96E740}" destId="{E9BA51F6-18E3-B24E-89EF-AF65132D640E}" srcOrd="0" destOrd="0" presId="urn:microsoft.com/office/officeart/2005/8/layout/radial4"/>
    <dgm:cxn modelId="{99729CAA-58D2-694B-B4CC-B1D08278117D}" srcId="{ECA26D3F-6085-5D42-8524-0C0A3C96E740}" destId="{A5C58077-8DDC-E74E-ABFD-E2244DDFE877}" srcOrd="1" destOrd="0" parTransId="{56B6C82E-2C1E-1942-8133-A730160C8656}" sibTransId="{6193BFEB-978B-404C-BA06-8B4DD189D92B}"/>
    <dgm:cxn modelId="{951BEAAE-9143-2046-8EF4-E79488A142D6}" type="presOf" srcId="{56B6C82E-2C1E-1942-8133-A730160C8656}" destId="{8C1940A2-0076-164D-9BDE-7FC707303740}" srcOrd="0" destOrd="0" presId="urn:microsoft.com/office/officeart/2005/8/layout/radial4"/>
    <dgm:cxn modelId="{4BA5AFDA-D74D-7342-9148-A05F9D3FEBD5}" srcId="{ECA26D3F-6085-5D42-8524-0C0A3C96E740}" destId="{972946BB-F637-7743-A414-DF9DA4685413}" srcOrd="4" destOrd="0" parTransId="{34E76FD0-513E-4543-A0EE-248476C41850}" sibTransId="{F98EE6D8-2D1A-C343-9A5E-F9799F411E36}"/>
    <dgm:cxn modelId="{50D961F6-54B9-9C43-955A-966740659E7F}" type="presOf" srcId="{4C7EEF74-EC55-6647-A4B4-B28F34206765}" destId="{5B207FD8-2174-D548-BD77-596B857485BF}" srcOrd="0" destOrd="0" presId="urn:microsoft.com/office/officeart/2005/8/layout/radial4"/>
    <dgm:cxn modelId="{AC0A74F6-6DAD-134E-A01F-D0F9407AF727}" type="presOf" srcId="{A5C58077-8DDC-E74E-ABFD-E2244DDFE877}" destId="{51BB4293-0196-A04B-8BD4-C05A1EF43426}" srcOrd="0" destOrd="0" presId="urn:microsoft.com/office/officeart/2005/8/layout/radial4"/>
    <dgm:cxn modelId="{140EDCD6-A3B2-4B49-BE52-32B3CBB13921}" type="presParOf" srcId="{101032FB-FEBD-2C4A-AD74-CE84C31DEC87}" destId="{E9BA51F6-18E3-B24E-89EF-AF65132D640E}" srcOrd="0" destOrd="0" presId="urn:microsoft.com/office/officeart/2005/8/layout/radial4"/>
    <dgm:cxn modelId="{6616721F-0E60-C941-B633-E1CBB71A6F86}" type="presParOf" srcId="{101032FB-FEBD-2C4A-AD74-CE84C31DEC87}" destId="{5B207FD8-2174-D548-BD77-596B857485BF}" srcOrd="1" destOrd="0" presId="urn:microsoft.com/office/officeart/2005/8/layout/radial4"/>
    <dgm:cxn modelId="{7421B54F-0E07-524A-AA80-4A4E7FBFBC21}" type="presParOf" srcId="{101032FB-FEBD-2C4A-AD74-CE84C31DEC87}" destId="{CED70E51-4896-8947-8F5F-DDC96A3EE59A}" srcOrd="2" destOrd="0" presId="urn:microsoft.com/office/officeart/2005/8/layout/radial4"/>
    <dgm:cxn modelId="{7D302550-932E-344B-9C93-9F643B71CE72}" type="presParOf" srcId="{101032FB-FEBD-2C4A-AD74-CE84C31DEC87}" destId="{8C1940A2-0076-164D-9BDE-7FC707303740}" srcOrd="3" destOrd="0" presId="urn:microsoft.com/office/officeart/2005/8/layout/radial4"/>
    <dgm:cxn modelId="{4992ECBF-754F-654D-80EB-CE9A2806412A}" type="presParOf" srcId="{101032FB-FEBD-2C4A-AD74-CE84C31DEC87}" destId="{51BB4293-0196-A04B-8BD4-C05A1EF43426}" srcOrd="4" destOrd="0" presId="urn:microsoft.com/office/officeart/2005/8/layout/radial4"/>
    <dgm:cxn modelId="{4083B9BE-A4EB-2E47-9873-B4CE699C5765}" type="presParOf" srcId="{101032FB-FEBD-2C4A-AD74-CE84C31DEC87}" destId="{3EF95E00-5C22-C84E-B739-E02BF3429F2A}" srcOrd="5" destOrd="0" presId="urn:microsoft.com/office/officeart/2005/8/layout/radial4"/>
    <dgm:cxn modelId="{B7D0392C-CCF3-5D46-8795-CF1228E9AF2C}" type="presParOf" srcId="{101032FB-FEBD-2C4A-AD74-CE84C31DEC87}" destId="{EFE3947A-FE80-874D-9F10-019FEF511F41}" srcOrd="6" destOrd="0" presId="urn:microsoft.com/office/officeart/2005/8/layout/radial4"/>
    <dgm:cxn modelId="{7C27D592-83FA-8A4F-A22F-49276606E603}" type="presParOf" srcId="{101032FB-FEBD-2C4A-AD74-CE84C31DEC87}" destId="{02229957-A00C-0C40-8F20-E6FA04966D79}" srcOrd="7" destOrd="0" presId="urn:microsoft.com/office/officeart/2005/8/layout/radial4"/>
    <dgm:cxn modelId="{82598050-8768-EE48-B639-DB09CC8241D6}" type="presParOf" srcId="{101032FB-FEBD-2C4A-AD74-CE84C31DEC87}" destId="{F6C67FB2-791A-414F-9E1C-61024A9AC4AA}" srcOrd="8" destOrd="0" presId="urn:microsoft.com/office/officeart/2005/8/layout/radial4"/>
    <dgm:cxn modelId="{266AFEBA-7A68-EA46-A126-4F61BDFA805B}" type="presParOf" srcId="{101032FB-FEBD-2C4A-AD74-CE84C31DEC87}" destId="{7A34928C-C85D-3D48-B253-E75A691FFD23}" srcOrd="9" destOrd="0" presId="urn:microsoft.com/office/officeart/2005/8/layout/radial4"/>
    <dgm:cxn modelId="{A6DE4198-2F4C-884A-B35F-13A7547B0DD4}" type="presParOf" srcId="{101032FB-FEBD-2C4A-AD74-CE84C31DEC87}" destId="{5FF4F747-3D2A-2A4F-A4F5-29374F6E53B1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26B967-F49D-5048-9BB6-C1F94D17B38F}" type="doc">
      <dgm:prSet loTypeId="urn:microsoft.com/office/officeart/2005/8/layout/hierarchy3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8B4A47F7-FABE-3E42-9BCA-5163AA22DB50}">
      <dgm:prSet phldrT="[Text]"/>
      <dgm:spPr/>
      <dgm:t>
        <a:bodyPr/>
        <a:lstStyle/>
        <a:p>
          <a:r>
            <a:rPr lang="en-GB" dirty="0"/>
            <a:t>Calculation in terms of ‘</a:t>
          </a:r>
          <a:r>
            <a:rPr lang="en-GB" i="1" dirty="0"/>
            <a:t>Total Terms’</a:t>
          </a:r>
        </a:p>
      </dgm:t>
    </dgm:pt>
    <dgm:pt modelId="{CE21CFF0-84D0-D442-ACD2-4634CAFAE9A5}" type="parTrans" cxnId="{957E2237-FF33-F242-82A2-F9466A82C44B}">
      <dgm:prSet/>
      <dgm:spPr/>
      <dgm:t>
        <a:bodyPr/>
        <a:lstStyle/>
        <a:p>
          <a:endParaRPr lang="en-GB"/>
        </a:p>
      </dgm:t>
    </dgm:pt>
    <dgm:pt modelId="{FE2B8504-475E-7F49-830A-279C9E18F25E}" type="sibTrans" cxnId="{957E2237-FF33-F242-82A2-F9466A82C44B}">
      <dgm:prSet/>
      <dgm:spPr/>
      <dgm:t>
        <a:bodyPr/>
        <a:lstStyle/>
        <a:p>
          <a:endParaRPr lang="en-GB"/>
        </a:p>
      </dgm:t>
    </dgm:pt>
    <dgm:pt modelId="{BE7F6AFB-3AD0-4941-989A-F9F6F7E15982}">
      <dgm:prSet phldrT="[Text]"/>
      <dgm:spPr/>
      <dgm:t>
        <a:bodyPr/>
        <a:lstStyle/>
        <a:p>
          <a:r>
            <a:rPr lang="en-GB" dirty="0"/>
            <a:t>Sales Revenue – Variable Cost</a:t>
          </a:r>
        </a:p>
      </dgm:t>
    </dgm:pt>
    <dgm:pt modelId="{3520548B-D0D8-A542-A495-97C2AFB00183}" type="parTrans" cxnId="{F34AB042-C33D-3244-B8F6-CE533642F1DC}">
      <dgm:prSet/>
      <dgm:spPr/>
      <dgm:t>
        <a:bodyPr/>
        <a:lstStyle/>
        <a:p>
          <a:endParaRPr lang="en-GB"/>
        </a:p>
      </dgm:t>
    </dgm:pt>
    <dgm:pt modelId="{86938866-D680-5A4E-B7CF-F7CF28992139}" type="sibTrans" cxnId="{F34AB042-C33D-3244-B8F6-CE533642F1DC}">
      <dgm:prSet/>
      <dgm:spPr/>
      <dgm:t>
        <a:bodyPr/>
        <a:lstStyle/>
        <a:p>
          <a:endParaRPr lang="en-GB"/>
        </a:p>
      </dgm:t>
    </dgm:pt>
    <dgm:pt modelId="{27345CF8-A42B-764C-9414-7EF2DD0C36EC}">
      <dgm:prSet phldrT="[Text]"/>
      <dgm:spPr/>
      <dgm:t>
        <a:bodyPr/>
        <a:lstStyle/>
        <a:p>
          <a:r>
            <a:rPr lang="en-GB" dirty="0"/>
            <a:t>Calculation in ‘</a:t>
          </a:r>
          <a:r>
            <a:rPr lang="en-GB" i="1" dirty="0"/>
            <a:t>Per Unit</a:t>
          </a:r>
          <a:r>
            <a:rPr lang="en-GB" dirty="0"/>
            <a:t>’ terms</a:t>
          </a:r>
        </a:p>
      </dgm:t>
    </dgm:pt>
    <dgm:pt modelId="{89616BE8-E964-3640-8A30-0A67E8042A72}" type="parTrans" cxnId="{BCEFAF4A-D9A4-8140-B964-56730CD11786}">
      <dgm:prSet/>
      <dgm:spPr/>
      <dgm:t>
        <a:bodyPr/>
        <a:lstStyle/>
        <a:p>
          <a:endParaRPr lang="en-GB"/>
        </a:p>
      </dgm:t>
    </dgm:pt>
    <dgm:pt modelId="{66C8BF83-D724-3E44-A557-038BF382EE58}" type="sibTrans" cxnId="{BCEFAF4A-D9A4-8140-B964-56730CD11786}">
      <dgm:prSet/>
      <dgm:spPr/>
      <dgm:t>
        <a:bodyPr/>
        <a:lstStyle/>
        <a:p>
          <a:endParaRPr lang="en-GB"/>
        </a:p>
      </dgm:t>
    </dgm:pt>
    <dgm:pt modelId="{F2F71099-24ED-6E4F-A5F5-F205A70ACFBF}">
      <dgm:prSet phldrT="[Text]"/>
      <dgm:spPr/>
      <dgm:t>
        <a:bodyPr/>
        <a:lstStyle/>
        <a:p>
          <a:r>
            <a:rPr lang="en-GB" dirty="0"/>
            <a:t>Selling Price/unit – Variable Price/unit</a:t>
          </a:r>
        </a:p>
      </dgm:t>
    </dgm:pt>
    <dgm:pt modelId="{9103EDC1-C7D4-7048-992B-1F3EEA077649}" type="parTrans" cxnId="{A08F5D07-C66F-5942-BFFB-14E7EFFC7C55}">
      <dgm:prSet/>
      <dgm:spPr/>
      <dgm:t>
        <a:bodyPr/>
        <a:lstStyle/>
        <a:p>
          <a:endParaRPr lang="en-GB"/>
        </a:p>
      </dgm:t>
    </dgm:pt>
    <dgm:pt modelId="{70D72C71-8F66-034C-B023-878E3B0F5289}" type="sibTrans" cxnId="{A08F5D07-C66F-5942-BFFB-14E7EFFC7C55}">
      <dgm:prSet/>
      <dgm:spPr/>
      <dgm:t>
        <a:bodyPr/>
        <a:lstStyle/>
        <a:p>
          <a:endParaRPr lang="en-GB"/>
        </a:p>
      </dgm:t>
    </dgm:pt>
    <dgm:pt modelId="{BC29AFCD-889C-C04B-8C70-14B12C3BF9DB}">
      <dgm:prSet/>
      <dgm:spPr/>
      <dgm:t>
        <a:bodyPr/>
        <a:lstStyle/>
        <a:p>
          <a:r>
            <a:rPr lang="en-GB" dirty="0"/>
            <a:t>Fixed Cost + Profit</a:t>
          </a:r>
        </a:p>
      </dgm:t>
    </dgm:pt>
    <dgm:pt modelId="{87E0BE2C-A698-F14D-A1CE-98F05BE3A1B5}" type="parTrans" cxnId="{F265CF24-394D-2C41-BB98-8FD3FFAE67EC}">
      <dgm:prSet/>
      <dgm:spPr/>
      <dgm:t>
        <a:bodyPr/>
        <a:lstStyle/>
        <a:p>
          <a:endParaRPr lang="en-GB"/>
        </a:p>
      </dgm:t>
    </dgm:pt>
    <dgm:pt modelId="{1B1432B0-069F-2D45-AF62-E3D3FC14D85B}" type="sibTrans" cxnId="{F265CF24-394D-2C41-BB98-8FD3FFAE67EC}">
      <dgm:prSet/>
      <dgm:spPr/>
      <dgm:t>
        <a:bodyPr/>
        <a:lstStyle/>
        <a:p>
          <a:endParaRPr lang="en-GB"/>
        </a:p>
      </dgm:t>
    </dgm:pt>
    <dgm:pt modelId="{E4853429-09A2-5A47-AE98-277344F5994D}" type="pres">
      <dgm:prSet presAssocID="{3526B967-F49D-5048-9BB6-C1F94D17B38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C55B3E-D261-374A-B387-63CAFE55D9EB}" type="pres">
      <dgm:prSet presAssocID="{8B4A47F7-FABE-3E42-9BCA-5163AA22DB50}" presName="root" presStyleCnt="0"/>
      <dgm:spPr/>
    </dgm:pt>
    <dgm:pt modelId="{997EC284-1B7F-9A4D-ABC4-9E2BF3EB34AF}" type="pres">
      <dgm:prSet presAssocID="{8B4A47F7-FABE-3E42-9BCA-5163AA22DB50}" presName="rootComposite" presStyleCnt="0"/>
      <dgm:spPr/>
    </dgm:pt>
    <dgm:pt modelId="{81AC4719-F3F5-DB47-9EBE-140484A4B98D}" type="pres">
      <dgm:prSet presAssocID="{8B4A47F7-FABE-3E42-9BCA-5163AA22DB50}" presName="rootText" presStyleLbl="node1" presStyleIdx="0" presStyleCnt="2"/>
      <dgm:spPr/>
    </dgm:pt>
    <dgm:pt modelId="{DDBE5E59-0EFB-264A-B826-0081CC3FC0EE}" type="pres">
      <dgm:prSet presAssocID="{8B4A47F7-FABE-3E42-9BCA-5163AA22DB50}" presName="rootConnector" presStyleLbl="node1" presStyleIdx="0" presStyleCnt="2"/>
      <dgm:spPr/>
    </dgm:pt>
    <dgm:pt modelId="{1CBB4B98-2A41-6740-9F64-70062E34DCA6}" type="pres">
      <dgm:prSet presAssocID="{8B4A47F7-FABE-3E42-9BCA-5163AA22DB50}" presName="childShape" presStyleCnt="0"/>
      <dgm:spPr/>
    </dgm:pt>
    <dgm:pt modelId="{E40042A8-D862-0E48-BF9F-61AF9D578E2E}" type="pres">
      <dgm:prSet presAssocID="{3520548B-D0D8-A542-A495-97C2AFB00183}" presName="Name13" presStyleLbl="parChTrans1D2" presStyleIdx="0" presStyleCnt="3"/>
      <dgm:spPr/>
    </dgm:pt>
    <dgm:pt modelId="{8D006F28-4387-614A-B44F-C93F1D3D8E5A}" type="pres">
      <dgm:prSet presAssocID="{BE7F6AFB-3AD0-4941-989A-F9F6F7E15982}" presName="childText" presStyleLbl="bgAcc1" presStyleIdx="0" presStyleCnt="3">
        <dgm:presLayoutVars>
          <dgm:bulletEnabled val="1"/>
        </dgm:presLayoutVars>
      </dgm:prSet>
      <dgm:spPr/>
    </dgm:pt>
    <dgm:pt modelId="{93C1EBBD-0C1D-0449-A098-900FC337E834}" type="pres">
      <dgm:prSet presAssocID="{87E0BE2C-A698-F14D-A1CE-98F05BE3A1B5}" presName="Name13" presStyleLbl="parChTrans1D2" presStyleIdx="1" presStyleCnt="3"/>
      <dgm:spPr/>
    </dgm:pt>
    <dgm:pt modelId="{1A50F9E9-8551-6F4A-B18A-FE5C8C4D8F5A}" type="pres">
      <dgm:prSet presAssocID="{BC29AFCD-889C-C04B-8C70-14B12C3BF9DB}" presName="childText" presStyleLbl="bgAcc1" presStyleIdx="1" presStyleCnt="3">
        <dgm:presLayoutVars>
          <dgm:bulletEnabled val="1"/>
        </dgm:presLayoutVars>
      </dgm:prSet>
      <dgm:spPr/>
    </dgm:pt>
    <dgm:pt modelId="{CBABAB1C-182F-E448-A9B0-62C868DD8D03}" type="pres">
      <dgm:prSet presAssocID="{27345CF8-A42B-764C-9414-7EF2DD0C36EC}" presName="root" presStyleCnt="0"/>
      <dgm:spPr/>
    </dgm:pt>
    <dgm:pt modelId="{F6FBA3AE-6084-EE46-946F-5DC4FDC78E73}" type="pres">
      <dgm:prSet presAssocID="{27345CF8-A42B-764C-9414-7EF2DD0C36EC}" presName="rootComposite" presStyleCnt="0"/>
      <dgm:spPr/>
    </dgm:pt>
    <dgm:pt modelId="{A057D3C4-B5C5-1541-AA13-904AF28A5014}" type="pres">
      <dgm:prSet presAssocID="{27345CF8-A42B-764C-9414-7EF2DD0C36EC}" presName="rootText" presStyleLbl="node1" presStyleIdx="1" presStyleCnt="2"/>
      <dgm:spPr/>
    </dgm:pt>
    <dgm:pt modelId="{227AA66C-A395-064F-A9A3-06F13AA00792}" type="pres">
      <dgm:prSet presAssocID="{27345CF8-A42B-764C-9414-7EF2DD0C36EC}" presName="rootConnector" presStyleLbl="node1" presStyleIdx="1" presStyleCnt="2"/>
      <dgm:spPr/>
    </dgm:pt>
    <dgm:pt modelId="{51076AB5-52FB-AB43-A8B9-A01E28CBDE7A}" type="pres">
      <dgm:prSet presAssocID="{27345CF8-A42B-764C-9414-7EF2DD0C36EC}" presName="childShape" presStyleCnt="0"/>
      <dgm:spPr/>
    </dgm:pt>
    <dgm:pt modelId="{59946C07-0218-3944-A48C-8E90AB6A466F}" type="pres">
      <dgm:prSet presAssocID="{9103EDC1-C7D4-7048-992B-1F3EEA077649}" presName="Name13" presStyleLbl="parChTrans1D2" presStyleIdx="2" presStyleCnt="3"/>
      <dgm:spPr/>
    </dgm:pt>
    <dgm:pt modelId="{CFC1558B-6AEC-8D41-9E3F-4E5CC1A772FA}" type="pres">
      <dgm:prSet presAssocID="{F2F71099-24ED-6E4F-A5F5-F205A70ACFBF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A08F5D07-C66F-5942-BFFB-14E7EFFC7C55}" srcId="{27345CF8-A42B-764C-9414-7EF2DD0C36EC}" destId="{F2F71099-24ED-6E4F-A5F5-F205A70ACFBF}" srcOrd="0" destOrd="0" parTransId="{9103EDC1-C7D4-7048-992B-1F3EEA077649}" sibTransId="{70D72C71-8F66-034C-B023-878E3B0F5289}"/>
    <dgm:cxn modelId="{809F3E09-93F9-5848-86DF-3DC56A93DC5F}" type="presOf" srcId="{87E0BE2C-A698-F14D-A1CE-98F05BE3A1B5}" destId="{93C1EBBD-0C1D-0449-A098-900FC337E834}" srcOrd="0" destOrd="0" presId="urn:microsoft.com/office/officeart/2005/8/layout/hierarchy3"/>
    <dgm:cxn modelId="{4458D00B-EAA4-3C40-AD9C-232DE219EE12}" type="presOf" srcId="{3526B967-F49D-5048-9BB6-C1F94D17B38F}" destId="{E4853429-09A2-5A47-AE98-277344F5994D}" srcOrd="0" destOrd="0" presId="urn:microsoft.com/office/officeart/2005/8/layout/hierarchy3"/>
    <dgm:cxn modelId="{A5964813-021C-C146-BC28-1E7D13761D7B}" type="presOf" srcId="{F2F71099-24ED-6E4F-A5F5-F205A70ACFBF}" destId="{CFC1558B-6AEC-8D41-9E3F-4E5CC1A772FA}" srcOrd="0" destOrd="0" presId="urn:microsoft.com/office/officeart/2005/8/layout/hierarchy3"/>
    <dgm:cxn modelId="{F265CF24-394D-2C41-BB98-8FD3FFAE67EC}" srcId="{8B4A47F7-FABE-3E42-9BCA-5163AA22DB50}" destId="{BC29AFCD-889C-C04B-8C70-14B12C3BF9DB}" srcOrd="1" destOrd="0" parTransId="{87E0BE2C-A698-F14D-A1CE-98F05BE3A1B5}" sibTransId="{1B1432B0-069F-2D45-AF62-E3D3FC14D85B}"/>
    <dgm:cxn modelId="{957E2237-FF33-F242-82A2-F9466A82C44B}" srcId="{3526B967-F49D-5048-9BB6-C1F94D17B38F}" destId="{8B4A47F7-FABE-3E42-9BCA-5163AA22DB50}" srcOrd="0" destOrd="0" parTransId="{CE21CFF0-84D0-D442-ACD2-4634CAFAE9A5}" sibTransId="{FE2B8504-475E-7F49-830A-279C9E18F25E}"/>
    <dgm:cxn modelId="{F34AB042-C33D-3244-B8F6-CE533642F1DC}" srcId="{8B4A47F7-FABE-3E42-9BCA-5163AA22DB50}" destId="{BE7F6AFB-3AD0-4941-989A-F9F6F7E15982}" srcOrd="0" destOrd="0" parTransId="{3520548B-D0D8-A542-A495-97C2AFB00183}" sibTransId="{86938866-D680-5A4E-B7CF-F7CF28992139}"/>
    <dgm:cxn modelId="{CD1E0A69-97D8-EA41-879F-EF07BEFEE59D}" type="presOf" srcId="{27345CF8-A42B-764C-9414-7EF2DD0C36EC}" destId="{227AA66C-A395-064F-A9A3-06F13AA00792}" srcOrd="1" destOrd="0" presId="urn:microsoft.com/office/officeart/2005/8/layout/hierarchy3"/>
    <dgm:cxn modelId="{BCEFAF4A-D9A4-8140-B964-56730CD11786}" srcId="{3526B967-F49D-5048-9BB6-C1F94D17B38F}" destId="{27345CF8-A42B-764C-9414-7EF2DD0C36EC}" srcOrd="1" destOrd="0" parTransId="{89616BE8-E964-3640-8A30-0A67E8042A72}" sibTransId="{66C8BF83-D724-3E44-A557-038BF382EE58}"/>
    <dgm:cxn modelId="{E610956B-FD2F-E346-A317-B5216D16A1AB}" type="presOf" srcId="{BE7F6AFB-3AD0-4941-989A-F9F6F7E15982}" destId="{8D006F28-4387-614A-B44F-C93F1D3D8E5A}" srcOrd="0" destOrd="0" presId="urn:microsoft.com/office/officeart/2005/8/layout/hierarchy3"/>
    <dgm:cxn modelId="{D681FB4E-6DEB-DE43-94C3-FE425514CEFC}" type="presOf" srcId="{9103EDC1-C7D4-7048-992B-1F3EEA077649}" destId="{59946C07-0218-3944-A48C-8E90AB6A466F}" srcOrd="0" destOrd="0" presId="urn:microsoft.com/office/officeart/2005/8/layout/hierarchy3"/>
    <dgm:cxn modelId="{6D31E877-65C6-1343-BD87-5B51AA9ACAAF}" type="presOf" srcId="{3520548B-D0D8-A542-A495-97C2AFB00183}" destId="{E40042A8-D862-0E48-BF9F-61AF9D578E2E}" srcOrd="0" destOrd="0" presId="urn:microsoft.com/office/officeart/2005/8/layout/hierarchy3"/>
    <dgm:cxn modelId="{15558585-D4EE-F44A-99E8-38AB0D602207}" type="presOf" srcId="{27345CF8-A42B-764C-9414-7EF2DD0C36EC}" destId="{A057D3C4-B5C5-1541-AA13-904AF28A5014}" srcOrd="0" destOrd="0" presId="urn:microsoft.com/office/officeart/2005/8/layout/hierarchy3"/>
    <dgm:cxn modelId="{9C14E8C9-059B-8644-A500-6AB6CDFF6677}" type="presOf" srcId="{BC29AFCD-889C-C04B-8C70-14B12C3BF9DB}" destId="{1A50F9E9-8551-6F4A-B18A-FE5C8C4D8F5A}" srcOrd="0" destOrd="0" presId="urn:microsoft.com/office/officeart/2005/8/layout/hierarchy3"/>
    <dgm:cxn modelId="{C5519CE4-BB44-D846-96FC-B69CDC06C19D}" type="presOf" srcId="{8B4A47F7-FABE-3E42-9BCA-5163AA22DB50}" destId="{81AC4719-F3F5-DB47-9EBE-140484A4B98D}" srcOrd="0" destOrd="0" presId="urn:microsoft.com/office/officeart/2005/8/layout/hierarchy3"/>
    <dgm:cxn modelId="{8336DEF3-8B24-5A4C-824F-76E5637A1299}" type="presOf" srcId="{8B4A47F7-FABE-3E42-9BCA-5163AA22DB50}" destId="{DDBE5E59-0EFB-264A-B826-0081CC3FC0EE}" srcOrd="1" destOrd="0" presId="urn:microsoft.com/office/officeart/2005/8/layout/hierarchy3"/>
    <dgm:cxn modelId="{9CDC15D2-37D0-A547-BB5B-2C6FC41A9DD9}" type="presParOf" srcId="{E4853429-09A2-5A47-AE98-277344F5994D}" destId="{F4C55B3E-D261-374A-B387-63CAFE55D9EB}" srcOrd="0" destOrd="0" presId="urn:microsoft.com/office/officeart/2005/8/layout/hierarchy3"/>
    <dgm:cxn modelId="{8E32130E-C4EF-DA49-AD4D-005D371E1FCF}" type="presParOf" srcId="{F4C55B3E-D261-374A-B387-63CAFE55D9EB}" destId="{997EC284-1B7F-9A4D-ABC4-9E2BF3EB34AF}" srcOrd="0" destOrd="0" presId="urn:microsoft.com/office/officeart/2005/8/layout/hierarchy3"/>
    <dgm:cxn modelId="{5CCEC347-48FD-C24A-BAA9-10DA5B249E88}" type="presParOf" srcId="{997EC284-1B7F-9A4D-ABC4-9E2BF3EB34AF}" destId="{81AC4719-F3F5-DB47-9EBE-140484A4B98D}" srcOrd="0" destOrd="0" presId="urn:microsoft.com/office/officeart/2005/8/layout/hierarchy3"/>
    <dgm:cxn modelId="{CB0D034D-3452-814B-A7D5-748CA716A5F2}" type="presParOf" srcId="{997EC284-1B7F-9A4D-ABC4-9E2BF3EB34AF}" destId="{DDBE5E59-0EFB-264A-B826-0081CC3FC0EE}" srcOrd="1" destOrd="0" presId="urn:microsoft.com/office/officeart/2005/8/layout/hierarchy3"/>
    <dgm:cxn modelId="{8EBF951C-D96E-814F-9833-D46397C8D739}" type="presParOf" srcId="{F4C55B3E-D261-374A-B387-63CAFE55D9EB}" destId="{1CBB4B98-2A41-6740-9F64-70062E34DCA6}" srcOrd="1" destOrd="0" presId="urn:microsoft.com/office/officeart/2005/8/layout/hierarchy3"/>
    <dgm:cxn modelId="{F7EB4D29-994F-CF43-874C-C4A88AB8B03D}" type="presParOf" srcId="{1CBB4B98-2A41-6740-9F64-70062E34DCA6}" destId="{E40042A8-D862-0E48-BF9F-61AF9D578E2E}" srcOrd="0" destOrd="0" presId="urn:microsoft.com/office/officeart/2005/8/layout/hierarchy3"/>
    <dgm:cxn modelId="{9D08C070-EE08-3E4A-8D6F-0136C5B59EE3}" type="presParOf" srcId="{1CBB4B98-2A41-6740-9F64-70062E34DCA6}" destId="{8D006F28-4387-614A-B44F-C93F1D3D8E5A}" srcOrd="1" destOrd="0" presId="urn:microsoft.com/office/officeart/2005/8/layout/hierarchy3"/>
    <dgm:cxn modelId="{19DC7A8F-68EA-7B45-ACB8-E8E5416D265E}" type="presParOf" srcId="{1CBB4B98-2A41-6740-9F64-70062E34DCA6}" destId="{93C1EBBD-0C1D-0449-A098-900FC337E834}" srcOrd="2" destOrd="0" presId="urn:microsoft.com/office/officeart/2005/8/layout/hierarchy3"/>
    <dgm:cxn modelId="{9BF726B3-AFD6-E248-8037-5A031973ADE9}" type="presParOf" srcId="{1CBB4B98-2A41-6740-9F64-70062E34DCA6}" destId="{1A50F9E9-8551-6F4A-B18A-FE5C8C4D8F5A}" srcOrd="3" destOrd="0" presId="urn:microsoft.com/office/officeart/2005/8/layout/hierarchy3"/>
    <dgm:cxn modelId="{88153BF5-33B6-7E47-BBA1-A22170573366}" type="presParOf" srcId="{E4853429-09A2-5A47-AE98-277344F5994D}" destId="{CBABAB1C-182F-E448-A9B0-62C868DD8D03}" srcOrd="1" destOrd="0" presId="urn:microsoft.com/office/officeart/2005/8/layout/hierarchy3"/>
    <dgm:cxn modelId="{412F82E6-F53F-D248-9D0C-69024A4792B2}" type="presParOf" srcId="{CBABAB1C-182F-E448-A9B0-62C868DD8D03}" destId="{F6FBA3AE-6084-EE46-946F-5DC4FDC78E73}" srcOrd="0" destOrd="0" presId="urn:microsoft.com/office/officeart/2005/8/layout/hierarchy3"/>
    <dgm:cxn modelId="{AC77620A-14B9-C34C-BD87-9F1E0A04267E}" type="presParOf" srcId="{F6FBA3AE-6084-EE46-946F-5DC4FDC78E73}" destId="{A057D3C4-B5C5-1541-AA13-904AF28A5014}" srcOrd="0" destOrd="0" presId="urn:microsoft.com/office/officeart/2005/8/layout/hierarchy3"/>
    <dgm:cxn modelId="{D6F09A25-0FC6-B546-B801-A48E034BE547}" type="presParOf" srcId="{F6FBA3AE-6084-EE46-946F-5DC4FDC78E73}" destId="{227AA66C-A395-064F-A9A3-06F13AA00792}" srcOrd="1" destOrd="0" presId="urn:microsoft.com/office/officeart/2005/8/layout/hierarchy3"/>
    <dgm:cxn modelId="{8F4A1087-97B8-974F-B579-FFD00399A0D8}" type="presParOf" srcId="{CBABAB1C-182F-E448-A9B0-62C868DD8D03}" destId="{51076AB5-52FB-AB43-A8B9-A01E28CBDE7A}" srcOrd="1" destOrd="0" presId="urn:microsoft.com/office/officeart/2005/8/layout/hierarchy3"/>
    <dgm:cxn modelId="{B4B63EE0-A1EA-C348-B089-E3A7EF004502}" type="presParOf" srcId="{51076AB5-52FB-AB43-A8B9-A01E28CBDE7A}" destId="{59946C07-0218-3944-A48C-8E90AB6A466F}" srcOrd="0" destOrd="0" presId="urn:microsoft.com/office/officeart/2005/8/layout/hierarchy3"/>
    <dgm:cxn modelId="{7ECD771B-EA3E-7C4E-A132-7968718DEF64}" type="presParOf" srcId="{51076AB5-52FB-AB43-A8B9-A01E28CBDE7A}" destId="{CFC1558B-6AEC-8D41-9E3F-4E5CC1A772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85CAAE-9A89-8143-8F55-7863CBDB7981}" type="doc">
      <dgm:prSet loTypeId="urn:microsoft.com/office/officeart/2005/8/layout/radial4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ECA26D3F-6085-5D42-8524-0C0A3C96E740}">
      <dgm:prSet phldrT="[Text]"/>
      <dgm:spPr>
        <a:solidFill>
          <a:srgbClr val="C00000"/>
        </a:solidFill>
      </dgm:spPr>
      <dgm:t>
        <a:bodyPr/>
        <a:lstStyle/>
        <a:p>
          <a:r>
            <a:rPr lang="en-GB" dirty="0"/>
            <a:t>Techniques of CVP Analysis</a:t>
          </a:r>
        </a:p>
      </dgm:t>
    </dgm:pt>
    <dgm:pt modelId="{EA510690-C171-124D-B0FE-F306384184D4}" type="parTrans" cxnId="{274EE10E-7869-9848-99EF-9D8DB1452537}">
      <dgm:prSet/>
      <dgm:spPr/>
      <dgm:t>
        <a:bodyPr/>
        <a:lstStyle/>
        <a:p>
          <a:endParaRPr lang="en-GB"/>
        </a:p>
      </dgm:t>
    </dgm:pt>
    <dgm:pt modelId="{7F0DAAF4-EB67-5243-AB7F-5C6323BACB68}" type="sibTrans" cxnId="{274EE10E-7869-9848-99EF-9D8DB1452537}">
      <dgm:prSet/>
      <dgm:spPr/>
      <dgm:t>
        <a:bodyPr/>
        <a:lstStyle/>
        <a:p>
          <a:endParaRPr lang="en-GB"/>
        </a:p>
      </dgm:t>
    </dgm:pt>
    <dgm:pt modelId="{C2589801-CEAE-7D4D-97C2-708E37B7957F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Marginal Cost Equation</a:t>
          </a:r>
        </a:p>
      </dgm:t>
    </dgm:pt>
    <dgm:pt modelId="{4C7EEF74-EC55-6647-A4B4-B28F34206765}" type="parTrans" cxnId="{AB6D008A-E472-114B-BFE4-45459C43CF3D}">
      <dgm:prSet/>
      <dgm:spPr/>
      <dgm:t>
        <a:bodyPr/>
        <a:lstStyle/>
        <a:p>
          <a:endParaRPr lang="en-GB"/>
        </a:p>
      </dgm:t>
    </dgm:pt>
    <dgm:pt modelId="{E901BD8C-1221-CE40-85A3-A9983F8DD1AF}" type="sibTrans" cxnId="{AB6D008A-E472-114B-BFE4-45459C43CF3D}">
      <dgm:prSet/>
      <dgm:spPr/>
      <dgm:t>
        <a:bodyPr/>
        <a:lstStyle/>
        <a:p>
          <a:endParaRPr lang="en-GB"/>
        </a:p>
      </dgm:t>
    </dgm:pt>
    <dgm:pt modelId="{A5C58077-8DDC-E74E-ABFD-E2244DDFE877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Contribution Margin</a:t>
          </a:r>
        </a:p>
      </dgm:t>
    </dgm:pt>
    <dgm:pt modelId="{56B6C82E-2C1E-1942-8133-A730160C8656}" type="parTrans" cxnId="{99729CAA-58D2-694B-B4CC-B1D08278117D}">
      <dgm:prSet/>
      <dgm:spPr/>
      <dgm:t>
        <a:bodyPr/>
        <a:lstStyle/>
        <a:p>
          <a:endParaRPr lang="en-GB"/>
        </a:p>
      </dgm:t>
    </dgm:pt>
    <dgm:pt modelId="{6193BFEB-978B-404C-BA06-8B4DD189D92B}" type="sibTrans" cxnId="{99729CAA-58D2-694B-B4CC-B1D08278117D}">
      <dgm:prSet/>
      <dgm:spPr/>
      <dgm:t>
        <a:bodyPr/>
        <a:lstStyle/>
        <a:p>
          <a:endParaRPr lang="en-GB"/>
        </a:p>
      </dgm:t>
    </dgm:pt>
    <dgm:pt modelId="{D88F157B-AF83-234C-BB45-2199F682830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Profit Volume ratio</a:t>
          </a:r>
        </a:p>
      </dgm:t>
    </dgm:pt>
    <dgm:pt modelId="{27E84070-C3A9-9845-8EEA-FD7156484E93}" type="parTrans" cxnId="{B81EE990-6B61-1241-8D57-34BDE5CD928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9276204B-7D43-584F-9670-BA8CE5323106}" type="sibTrans" cxnId="{B81EE990-6B61-1241-8D57-34BDE5CD9281}">
      <dgm:prSet/>
      <dgm:spPr/>
      <dgm:t>
        <a:bodyPr/>
        <a:lstStyle/>
        <a:p>
          <a:endParaRPr lang="en-GB"/>
        </a:p>
      </dgm:t>
    </dgm:pt>
    <dgm:pt modelId="{2D49CCDB-4D32-E048-BE5D-26F1319A5FE7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Break Even Point</a:t>
          </a:r>
        </a:p>
      </dgm:t>
    </dgm:pt>
    <dgm:pt modelId="{62E20621-9FF0-6840-9F49-A0570B224760}" type="parTrans" cxnId="{4CB1E726-B696-F142-A04F-DE44D9957F51}">
      <dgm:prSet/>
      <dgm:spPr/>
      <dgm:t>
        <a:bodyPr/>
        <a:lstStyle/>
        <a:p>
          <a:endParaRPr lang="en-GB"/>
        </a:p>
      </dgm:t>
    </dgm:pt>
    <dgm:pt modelId="{62B138ED-B376-5945-A119-2A5F73CF9E95}" type="sibTrans" cxnId="{4CB1E726-B696-F142-A04F-DE44D9957F51}">
      <dgm:prSet/>
      <dgm:spPr/>
      <dgm:t>
        <a:bodyPr/>
        <a:lstStyle/>
        <a:p>
          <a:endParaRPr lang="en-GB"/>
        </a:p>
      </dgm:t>
    </dgm:pt>
    <dgm:pt modelId="{972946BB-F637-7743-A414-DF9DA4685413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Margin of Safety </a:t>
          </a:r>
        </a:p>
      </dgm:t>
    </dgm:pt>
    <dgm:pt modelId="{34E76FD0-513E-4543-A0EE-248476C41850}" type="parTrans" cxnId="{4BA5AFDA-D74D-7342-9148-A05F9D3FEBD5}">
      <dgm:prSet/>
      <dgm:spPr/>
      <dgm:t>
        <a:bodyPr/>
        <a:lstStyle/>
        <a:p>
          <a:endParaRPr lang="en-GB"/>
        </a:p>
      </dgm:t>
    </dgm:pt>
    <dgm:pt modelId="{F98EE6D8-2D1A-C343-9A5E-F9799F411E36}" type="sibTrans" cxnId="{4BA5AFDA-D74D-7342-9148-A05F9D3FEBD5}">
      <dgm:prSet/>
      <dgm:spPr/>
      <dgm:t>
        <a:bodyPr/>
        <a:lstStyle/>
        <a:p>
          <a:endParaRPr lang="en-GB"/>
        </a:p>
      </dgm:t>
    </dgm:pt>
    <dgm:pt modelId="{101032FB-FEBD-2C4A-AD74-CE84C31DEC87}" type="pres">
      <dgm:prSet presAssocID="{1F85CAAE-9A89-8143-8F55-7863CBDB798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9BA51F6-18E3-B24E-89EF-AF65132D640E}" type="pres">
      <dgm:prSet presAssocID="{ECA26D3F-6085-5D42-8524-0C0A3C96E740}" presName="centerShape" presStyleLbl="node0" presStyleIdx="0" presStyleCnt="1" custLinFactNeighborY="33"/>
      <dgm:spPr/>
    </dgm:pt>
    <dgm:pt modelId="{5B207FD8-2174-D548-BD77-596B857485BF}" type="pres">
      <dgm:prSet presAssocID="{4C7EEF74-EC55-6647-A4B4-B28F34206765}" presName="parTrans" presStyleLbl="bgSibTrans2D1" presStyleIdx="0" presStyleCnt="5"/>
      <dgm:spPr/>
    </dgm:pt>
    <dgm:pt modelId="{CED70E51-4896-8947-8F5F-DDC96A3EE59A}" type="pres">
      <dgm:prSet presAssocID="{C2589801-CEAE-7D4D-97C2-708E37B7957F}" presName="node" presStyleLbl="node1" presStyleIdx="0" presStyleCnt="5">
        <dgm:presLayoutVars>
          <dgm:bulletEnabled val="1"/>
        </dgm:presLayoutVars>
      </dgm:prSet>
      <dgm:spPr/>
    </dgm:pt>
    <dgm:pt modelId="{8C1940A2-0076-164D-9BDE-7FC707303740}" type="pres">
      <dgm:prSet presAssocID="{56B6C82E-2C1E-1942-8133-A730160C8656}" presName="parTrans" presStyleLbl="bgSibTrans2D1" presStyleIdx="1" presStyleCnt="5"/>
      <dgm:spPr/>
    </dgm:pt>
    <dgm:pt modelId="{51BB4293-0196-A04B-8BD4-C05A1EF43426}" type="pres">
      <dgm:prSet presAssocID="{A5C58077-8DDC-E74E-ABFD-E2244DDFE877}" presName="node" presStyleLbl="node1" presStyleIdx="1" presStyleCnt="5">
        <dgm:presLayoutVars>
          <dgm:bulletEnabled val="1"/>
        </dgm:presLayoutVars>
      </dgm:prSet>
      <dgm:spPr/>
    </dgm:pt>
    <dgm:pt modelId="{3EF95E00-5C22-C84E-B739-E02BF3429F2A}" type="pres">
      <dgm:prSet presAssocID="{27E84070-C3A9-9845-8EEA-FD7156484E93}" presName="parTrans" presStyleLbl="bgSibTrans2D1" presStyleIdx="2" presStyleCnt="5"/>
      <dgm:spPr/>
    </dgm:pt>
    <dgm:pt modelId="{EFE3947A-FE80-874D-9F10-019FEF511F41}" type="pres">
      <dgm:prSet presAssocID="{D88F157B-AF83-234C-BB45-2199F6828301}" presName="node" presStyleLbl="node1" presStyleIdx="2" presStyleCnt="5">
        <dgm:presLayoutVars>
          <dgm:bulletEnabled val="1"/>
        </dgm:presLayoutVars>
      </dgm:prSet>
      <dgm:spPr/>
    </dgm:pt>
    <dgm:pt modelId="{02229957-A00C-0C40-8F20-E6FA04966D79}" type="pres">
      <dgm:prSet presAssocID="{62E20621-9FF0-6840-9F49-A0570B224760}" presName="parTrans" presStyleLbl="bgSibTrans2D1" presStyleIdx="3" presStyleCnt="5"/>
      <dgm:spPr/>
    </dgm:pt>
    <dgm:pt modelId="{F6C67FB2-791A-414F-9E1C-61024A9AC4AA}" type="pres">
      <dgm:prSet presAssocID="{2D49CCDB-4D32-E048-BE5D-26F1319A5FE7}" presName="node" presStyleLbl="node1" presStyleIdx="3" presStyleCnt="5">
        <dgm:presLayoutVars>
          <dgm:bulletEnabled val="1"/>
        </dgm:presLayoutVars>
      </dgm:prSet>
      <dgm:spPr/>
    </dgm:pt>
    <dgm:pt modelId="{7A34928C-C85D-3D48-B253-E75A691FFD23}" type="pres">
      <dgm:prSet presAssocID="{34E76FD0-513E-4543-A0EE-248476C41850}" presName="parTrans" presStyleLbl="bgSibTrans2D1" presStyleIdx="4" presStyleCnt="5"/>
      <dgm:spPr/>
    </dgm:pt>
    <dgm:pt modelId="{5FF4F747-3D2A-2A4F-A4F5-29374F6E53B1}" type="pres">
      <dgm:prSet presAssocID="{972946BB-F637-7743-A414-DF9DA4685413}" presName="node" presStyleLbl="node1" presStyleIdx="4" presStyleCnt="5">
        <dgm:presLayoutVars>
          <dgm:bulletEnabled val="1"/>
        </dgm:presLayoutVars>
      </dgm:prSet>
      <dgm:spPr/>
    </dgm:pt>
  </dgm:ptLst>
  <dgm:cxnLst>
    <dgm:cxn modelId="{274EE10E-7869-9848-99EF-9D8DB1452537}" srcId="{1F85CAAE-9A89-8143-8F55-7863CBDB7981}" destId="{ECA26D3F-6085-5D42-8524-0C0A3C96E740}" srcOrd="0" destOrd="0" parTransId="{EA510690-C171-124D-B0FE-F306384184D4}" sibTransId="{7F0DAAF4-EB67-5243-AB7F-5C6323BACB68}"/>
    <dgm:cxn modelId="{4CB1E726-B696-F142-A04F-DE44D9957F51}" srcId="{ECA26D3F-6085-5D42-8524-0C0A3C96E740}" destId="{2D49CCDB-4D32-E048-BE5D-26F1319A5FE7}" srcOrd="3" destOrd="0" parTransId="{62E20621-9FF0-6840-9F49-A0570B224760}" sibTransId="{62B138ED-B376-5945-A119-2A5F73CF9E95}"/>
    <dgm:cxn modelId="{3183E134-B4A3-3548-82B3-ACD5A73D85EE}" type="presOf" srcId="{1F85CAAE-9A89-8143-8F55-7863CBDB7981}" destId="{101032FB-FEBD-2C4A-AD74-CE84C31DEC87}" srcOrd="0" destOrd="0" presId="urn:microsoft.com/office/officeart/2005/8/layout/radial4"/>
    <dgm:cxn modelId="{74635344-ECE4-1B48-A2C4-52C1C483C1AE}" type="presOf" srcId="{972946BB-F637-7743-A414-DF9DA4685413}" destId="{5FF4F747-3D2A-2A4F-A4F5-29374F6E53B1}" srcOrd="0" destOrd="0" presId="urn:microsoft.com/office/officeart/2005/8/layout/radial4"/>
    <dgm:cxn modelId="{28A2E847-184D-F246-B9A6-B64489808629}" type="presOf" srcId="{62E20621-9FF0-6840-9F49-A0570B224760}" destId="{02229957-A00C-0C40-8F20-E6FA04966D79}" srcOrd="0" destOrd="0" presId="urn:microsoft.com/office/officeart/2005/8/layout/radial4"/>
    <dgm:cxn modelId="{A1290D56-7B62-6A49-A83E-9111AA1026C0}" type="presOf" srcId="{D88F157B-AF83-234C-BB45-2199F6828301}" destId="{EFE3947A-FE80-874D-9F10-019FEF511F41}" srcOrd="0" destOrd="0" presId="urn:microsoft.com/office/officeart/2005/8/layout/radial4"/>
    <dgm:cxn modelId="{AB6D008A-E472-114B-BFE4-45459C43CF3D}" srcId="{ECA26D3F-6085-5D42-8524-0C0A3C96E740}" destId="{C2589801-CEAE-7D4D-97C2-708E37B7957F}" srcOrd="0" destOrd="0" parTransId="{4C7EEF74-EC55-6647-A4B4-B28F34206765}" sibTransId="{E901BD8C-1221-CE40-85A3-A9983F8DD1AF}"/>
    <dgm:cxn modelId="{A0BCE38E-ECD4-9B43-9622-276B20530B58}" type="presOf" srcId="{2D49CCDB-4D32-E048-BE5D-26F1319A5FE7}" destId="{F6C67FB2-791A-414F-9E1C-61024A9AC4AA}" srcOrd="0" destOrd="0" presId="urn:microsoft.com/office/officeart/2005/8/layout/radial4"/>
    <dgm:cxn modelId="{B81EE990-6B61-1241-8D57-34BDE5CD9281}" srcId="{ECA26D3F-6085-5D42-8524-0C0A3C96E740}" destId="{D88F157B-AF83-234C-BB45-2199F6828301}" srcOrd="2" destOrd="0" parTransId="{27E84070-C3A9-9845-8EEA-FD7156484E93}" sibTransId="{9276204B-7D43-584F-9670-BA8CE5323106}"/>
    <dgm:cxn modelId="{BCF48A98-F328-C24B-8B1A-930BBB996956}" type="presOf" srcId="{34E76FD0-513E-4543-A0EE-248476C41850}" destId="{7A34928C-C85D-3D48-B253-E75A691FFD23}" srcOrd="0" destOrd="0" presId="urn:microsoft.com/office/officeart/2005/8/layout/radial4"/>
    <dgm:cxn modelId="{9F4F339C-39C2-1E42-9927-A627178619F9}" type="presOf" srcId="{C2589801-CEAE-7D4D-97C2-708E37B7957F}" destId="{CED70E51-4896-8947-8F5F-DDC96A3EE59A}" srcOrd="0" destOrd="0" presId="urn:microsoft.com/office/officeart/2005/8/layout/radial4"/>
    <dgm:cxn modelId="{D5D1E9A4-F5E8-2E48-AB81-2AA2BFC93DC0}" type="presOf" srcId="{27E84070-C3A9-9845-8EEA-FD7156484E93}" destId="{3EF95E00-5C22-C84E-B739-E02BF3429F2A}" srcOrd="0" destOrd="0" presId="urn:microsoft.com/office/officeart/2005/8/layout/radial4"/>
    <dgm:cxn modelId="{9978CFA9-9E55-F947-A4FB-4143DAA3D0BC}" type="presOf" srcId="{ECA26D3F-6085-5D42-8524-0C0A3C96E740}" destId="{E9BA51F6-18E3-B24E-89EF-AF65132D640E}" srcOrd="0" destOrd="0" presId="urn:microsoft.com/office/officeart/2005/8/layout/radial4"/>
    <dgm:cxn modelId="{99729CAA-58D2-694B-B4CC-B1D08278117D}" srcId="{ECA26D3F-6085-5D42-8524-0C0A3C96E740}" destId="{A5C58077-8DDC-E74E-ABFD-E2244DDFE877}" srcOrd="1" destOrd="0" parTransId="{56B6C82E-2C1E-1942-8133-A730160C8656}" sibTransId="{6193BFEB-978B-404C-BA06-8B4DD189D92B}"/>
    <dgm:cxn modelId="{951BEAAE-9143-2046-8EF4-E79488A142D6}" type="presOf" srcId="{56B6C82E-2C1E-1942-8133-A730160C8656}" destId="{8C1940A2-0076-164D-9BDE-7FC707303740}" srcOrd="0" destOrd="0" presId="urn:microsoft.com/office/officeart/2005/8/layout/radial4"/>
    <dgm:cxn modelId="{4BA5AFDA-D74D-7342-9148-A05F9D3FEBD5}" srcId="{ECA26D3F-6085-5D42-8524-0C0A3C96E740}" destId="{972946BB-F637-7743-A414-DF9DA4685413}" srcOrd="4" destOrd="0" parTransId="{34E76FD0-513E-4543-A0EE-248476C41850}" sibTransId="{F98EE6D8-2D1A-C343-9A5E-F9799F411E36}"/>
    <dgm:cxn modelId="{50D961F6-54B9-9C43-955A-966740659E7F}" type="presOf" srcId="{4C7EEF74-EC55-6647-A4B4-B28F34206765}" destId="{5B207FD8-2174-D548-BD77-596B857485BF}" srcOrd="0" destOrd="0" presId="urn:microsoft.com/office/officeart/2005/8/layout/radial4"/>
    <dgm:cxn modelId="{AC0A74F6-6DAD-134E-A01F-D0F9407AF727}" type="presOf" srcId="{A5C58077-8DDC-E74E-ABFD-E2244DDFE877}" destId="{51BB4293-0196-A04B-8BD4-C05A1EF43426}" srcOrd="0" destOrd="0" presId="urn:microsoft.com/office/officeart/2005/8/layout/radial4"/>
    <dgm:cxn modelId="{140EDCD6-A3B2-4B49-BE52-32B3CBB13921}" type="presParOf" srcId="{101032FB-FEBD-2C4A-AD74-CE84C31DEC87}" destId="{E9BA51F6-18E3-B24E-89EF-AF65132D640E}" srcOrd="0" destOrd="0" presId="urn:microsoft.com/office/officeart/2005/8/layout/radial4"/>
    <dgm:cxn modelId="{6616721F-0E60-C941-B633-E1CBB71A6F86}" type="presParOf" srcId="{101032FB-FEBD-2C4A-AD74-CE84C31DEC87}" destId="{5B207FD8-2174-D548-BD77-596B857485BF}" srcOrd="1" destOrd="0" presId="urn:microsoft.com/office/officeart/2005/8/layout/radial4"/>
    <dgm:cxn modelId="{7421B54F-0E07-524A-AA80-4A4E7FBFBC21}" type="presParOf" srcId="{101032FB-FEBD-2C4A-AD74-CE84C31DEC87}" destId="{CED70E51-4896-8947-8F5F-DDC96A3EE59A}" srcOrd="2" destOrd="0" presId="urn:microsoft.com/office/officeart/2005/8/layout/radial4"/>
    <dgm:cxn modelId="{7D302550-932E-344B-9C93-9F643B71CE72}" type="presParOf" srcId="{101032FB-FEBD-2C4A-AD74-CE84C31DEC87}" destId="{8C1940A2-0076-164D-9BDE-7FC707303740}" srcOrd="3" destOrd="0" presId="urn:microsoft.com/office/officeart/2005/8/layout/radial4"/>
    <dgm:cxn modelId="{4992ECBF-754F-654D-80EB-CE9A2806412A}" type="presParOf" srcId="{101032FB-FEBD-2C4A-AD74-CE84C31DEC87}" destId="{51BB4293-0196-A04B-8BD4-C05A1EF43426}" srcOrd="4" destOrd="0" presId="urn:microsoft.com/office/officeart/2005/8/layout/radial4"/>
    <dgm:cxn modelId="{4083B9BE-A4EB-2E47-9873-B4CE699C5765}" type="presParOf" srcId="{101032FB-FEBD-2C4A-AD74-CE84C31DEC87}" destId="{3EF95E00-5C22-C84E-B739-E02BF3429F2A}" srcOrd="5" destOrd="0" presId="urn:microsoft.com/office/officeart/2005/8/layout/radial4"/>
    <dgm:cxn modelId="{B7D0392C-CCF3-5D46-8795-CF1228E9AF2C}" type="presParOf" srcId="{101032FB-FEBD-2C4A-AD74-CE84C31DEC87}" destId="{EFE3947A-FE80-874D-9F10-019FEF511F41}" srcOrd="6" destOrd="0" presId="urn:microsoft.com/office/officeart/2005/8/layout/radial4"/>
    <dgm:cxn modelId="{7C27D592-83FA-8A4F-A22F-49276606E603}" type="presParOf" srcId="{101032FB-FEBD-2C4A-AD74-CE84C31DEC87}" destId="{02229957-A00C-0C40-8F20-E6FA04966D79}" srcOrd="7" destOrd="0" presId="urn:microsoft.com/office/officeart/2005/8/layout/radial4"/>
    <dgm:cxn modelId="{82598050-8768-EE48-B639-DB09CC8241D6}" type="presParOf" srcId="{101032FB-FEBD-2C4A-AD74-CE84C31DEC87}" destId="{F6C67FB2-791A-414F-9E1C-61024A9AC4AA}" srcOrd="8" destOrd="0" presId="urn:microsoft.com/office/officeart/2005/8/layout/radial4"/>
    <dgm:cxn modelId="{266AFEBA-7A68-EA46-A126-4F61BDFA805B}" type="presParOf" srcId="{101032FB-FEBD-2C4A-AD74-CE84C31DEC87}" destId="{7A34928C-C85D-3D48-B253-E75A691FFD23}" srcOrd="9" destOrd="0" presId="urn:microsoft.com/office/officeart/2005/8/layout/radial4"/>
    <dgm:cxn modelId="{A6DE4198-2F4C-884A-B35F-13A7547B0DD4}" type="presParOf" srcId="{101032FB-FEBD-2C4A-AD74-CE84C31DEC87}" destId="{5FF4F747-3D2A-2A4F-A4F5-29374F6E53B1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64732-2EFC-6C4E-8713-1994D75A1DF2}">
      <dsp:nvSpPr>
        <dsp:cNvPr id="0" name=""/>
        <dsp:cNvSpPr/>
      </dsp:nvSpPr>
      <dsp:spPr>
        <a:xfrm>
          <a:off x="3884526" y="3120927"/>
          <a:ext cx="386602" cy="1185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5581"/>
              </a:lnTo>
              <a:lnTo>
                <a:pt x="386602" y="11855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019FE9-124E-B144-8B26-D61A7F574329}">
      <dsp:nvSpPr>
        <dsp:cNvPr id="0" name=""/>
        <dsp:cNvSpPr/>
      </dsp:nvSpPr>
      <dsp:spPr>
        <a:xfrm>
          <a:off x="3356169" y="1291007"/>
          <a:ext cx="1559297" cy="541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621"/>
              </a:lnTo>
              <a:lnTo>
                <a:pt x="1559297" y="270621"/>
              </a:lnTo>
              <a:lnTo>
                <a:pt x="1559297" y="54124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D2446-8A24-9E44-8BF5-5B065C81280E}">
      <dsp:nvSpPr>
        <dsp:cNvPr id="0" name=""/>
        <dsp:cNvSpPr/>
      </dsp:nvSpPr>
      <dsp:spPr>
        <a:xfrm>
          <a:off x="765931" y="3120927"/>
          <a:ext cx="386602" cy="1185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5581"/>
              </a:lnTo>
              <a:lnTo>
                <a:pt x="386602" y="11855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153D2-D2B1-B64F-8EF2-50775DF12590}">
      <dsp:nvSpPr>
        <dsp:cNvPr id="0" name=""/>
        <dsp:cNvSpPr/>
      </dsp:nvSpPr>
      <dsp:spPr>
        <a:xfrm>
          <a:off x="1796871" y="1291007"/>
          <a:ext cx="1559297" cy="541243"/>
        </a:xfrm>
        <a:custGeom>
          <a:avLst/>
          <a:gdLst/>
          <a:ahLst/>
          <a:cxnLst/>
          <a:rect l="0" t="0" r="0" b="0"/>
          <a:pathLst>
            <a:path>
              <a:moveTo>
                <a:pt x="1559297" y="0"/>
              </a:moveTo>
              <a:lnTo>
                <a:pt x="1559297" y="270621"/>
              </a:lnTo>
              <a:lnTo>
                <a:pt x="0" y="270621"/>
              </a:lnTo>
              <a:lnTo>
                <a:pt x="0" y="54124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6F32F-675E-B146-9FE1-98FD30E94542}">
      <dsp:nvSpPr>
        <dsp:cNvPr id="0" name=""/>
        <dsp:cNvSpPr/>
      </dsp:nvSpPr>
      <dsp:spPr>
        <a:xfrm>
          <a:off x="2067493" y="2332"/>
          <a:ext cx="2577351" cy="1288675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Adopting the system of ‘Marginal Costing’</a:t>
          </a:r>
        </a:p>
      </dsp:txBody>
      <dsp:txXfrm>
        <a:off x="2067493" y="2332"/>
        <a:ext cx="2577351" cy="1288675"/>
      </dsp:txXfrm>
    </dsp:sp>
    <dsp:sp modelId="{A7C16492-1246-254F-8A01-E17461695587}">
      <dsp:nvSpPr>
        <dsp:cNvPr id="0" name=""/>
        <dsp:cNvSpPr/>
      </dsp:nvSpPr>
      <dsp:spPr>
        <a:xfrm>
          <a:off x="508196" y="1832251"/>
          <a:ext cx="2577351" cy="1288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Fixed Costs</a:t>
          </a:r>
        </a:p>
      </dsp:txBody>
      <dsp:txXfrm>
        <a:off x="508196" y="1832251"/>
        <a:ext cx="2577351" cy="1288675"/>
      </dsp:txXfrm>
    </dsp:sp>
    <dsp:sp modelId="{00BC5976-692D-6F44-8D9E-DAD4B8F15372}">
      <dsp:nvSpPr>
        <dsp:cNvPr id="0" name=""/>
        <dsp:cNvSpPr/>
      </dsp:nvSpPr>
      <dsp:spPr>
        <a:xfrm>
          <a:off x="1152533" y="3662171"/>
          <a:ext cx="2577351" cy="12886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Ignored in decision making</a:t>
          </a:r>
        </a:p>
      </dsp:txBody>
      <dsp:txXfrm>
        <a:off x="1152533" y="3662171"/>
        <a:ext cx="2577351" cy="1288675"/>
      </dsp:txXfrm>
    </dsp:sp>
    <dsp:sp modelId="{7F8B2169-CE50-6849-A404-40C45E4B8E8C}">
      <dsp:nvSpPr>
        <dsp:cNvPr id="0" name=""/>
        <dsp:cNvSpPr/>
      </dsp:nvSpPr>
      <dsp:spPr>
        <a:xfrm>
          <a:off x="3626790" y="1832251"/>
          <a:ext cx="2577351" cy="1288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Variable Costs</a:t>
          </a:r>
        </a:p>
      </dsp:txBody>
      <dsp:txXfrm>
        <a:off x="3626790" y="1832251"/>
        <a:ext cx="2577351" cy="1288675"/>
      </dsp:txXfrm>
    </dsp:sp>
    <dsp:sp modelId="{33F707C2-49A3-BC49-AE0D-7688E35F0520}">
      <dsp:nvSpPr>
        <dsp:cNvPr id="0" name=""/>
        <dsp:cNvSpPr/>
      </dsp:nvSpPr>
      <dsp:spPr>
        <a:xfrm>
          <a:off x="4271128" y="3662171"/>
          <a:ext cx="2577351" cy="12886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Forms the part of product</a:t>
          </a:r>
        </a:p>
      </dsp:txBody>
      <dsp:txXfrm>
        <a:off x="4271128" y="3662171"/>
        <a:ext cx="2577351" cy="1288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A51F6-18E3-B24E-89EF-AF65132D640E}">
      <dsp:nvSpPr>
        <dsp:cNvPr id="0" name=""/>
        <dsp:cNvSpPr/>
      </dsp:nvSpPr>
      <dsp:spPr>
        <a:xfrm>
          <a:off x="4179232" y="2908159"/>
          <a:ext cx="2157135" cy="2157135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Techniques of CVP Analysis</a:t>
          </a:r>
        </a:p>
      </dsp:txBody>
      <dsp:txXfrm>
        <a:off x="4495137" y="3224064"/>
        <a:ext cx="1525325" cy="1525325"/>
      </dsp:txXfrm>
    </dsp:sp>
    <dsp:sp modelId="{5B207FD8-2174-D548-BD77-596B857485BF}">
      <dsp:nvSpPr>
        <dsp:cNvPr id="0" name=""/>
        <dsp:cNvSpPr/>
      </dsp:nvSpPr>
      <dsp:spPr>
        <a:xfrm rot="10800371">
          <a:off x="2091467" y="3679100"/>
          <a:ext cx="1972937" cy="614783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70E51-4896-8947-8F5F-DDC96A3EE59A}">
      <dsp:nvSpPr>
        <dsp:cNvPr id="0" name=""/>
        <dsp:cNvSpPr/>
      </dsp:nvSpPr>
      <dsp:spPr>
        <a:xfrm>
          <a:off x="1066828" y="3166673"/>
          <a:ext cx="2049278" cy="16394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</a:rPr>
            <a:t>Marginal Cost Equation</a:t>
          </a:r>
        </a:p>
      </dsp:txBody>
      <dsp:txXfrm>
        <a:off x="1114845" y="3214690"/>
        <a:ext cx="1953244" cy="1543389"/>
      </dsp:txXfrm>
    </dsp:sp>
    <dsp:sp modelId="{8C1940A2-0076-164D-9BDE-7FC707303740}">
      <dsp:nvSpPr>
        <dsp:cNvPr id="0" name=""/>
        <dsp:cNvSpPr/>
      </dsp:nvSpPr>
      <dsp:spPr>
        <a:xfrm rot="13500262">
          <a:off x="2729848" y="2137731"/>
          <a:ext cx="1973165" cy="614783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B4293-0196-A04B-8BD4-C05A1EF43426}">
      <dsp:nvSpPr>
        <dsp:cNvPr id="0" name=""/>
        <dsp:cNvSpPr/>
      </dsp:nvSpPr>
      <dsp:spPr>
        <a:xfrm>
          <a:off x="1994225" y="927738"/>
          <a:ext cx="2049278" cy="16394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</a:rPr>
            <a:t>Contribution Margin</a:t>
          </a:r>
        </a:p>
      </dsp:txBody>
      <dsp:txXfrm>
        <a:off x="2042242" y="975755"/>
        <a:ext cx="1953244" cy="1543389"/>
      </dsp:txXfrm>
    </dsp:sp>
    <dsp:sp modelId="{3EF95E00-5C22-C84E-B739-E02BF3429F2A}">
      <dsp:nvSpPr>
        <dsp:cNvPr id="0" name=""/>
        <dsp:cNvSpPr/>
      </dsp:nvSpPr>
      <dsp:spPr>
        <a:xfrm rot="16200000">
          <a:off x="4271169" y="1499291"/>
          <a:ext cx="1973260" cy="614783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3947A-FE80-874D-9F10-019FEF511F41}">
      <dsp:nvSpPr>
        <dsp:cNvPr id="0" name=""/>
        <dsp:cNvSpPr/>
      </dsp:nvSpPr>
      <dsp:spPr>
        <a:xfrm>
          <a:off x="4233160" y="341"/>
          <a:ext cx="2049278" cy="163942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</a:rPr>
            <a:t>Profit Volume ratio</a:t>
          </a:r>
        </a:p>
      </dsp:txBody>
      <dsp:txXfrm>
        <a:off x="4281177" y="48358"/>
        <a:ext cx="1953244" cy="1543389"/>
      </dsp:txXfrm>
    </dsp:sp>
    <dsp:sp modelId="{02229957-A00C-0C40-8F20-E6FA04966D79}">
      <dsp:nvSpPr>
        <dsp:cNvPr id="0" name=""/>
        <dsp:cNvSpPr/>
      </dsp:nvSpPr>
      <dsp:spPr>
        <a:xfrm rot="18899738">
          <a:off x="5812585" y="2137731"/>
          <a:ext cx="1973165" cy="614783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67FB2-791A-414F-9E1C-61024A9AC4AA}">
      <dsp:nvSpPr>
        <dsp:cNvPr id="0" name=""/>
        <dsp:cNvSpPr/>
      </dsp:nvSpPr>
      <dsp:spPr>
        <a:xfrm>
          <a:off x="6472095" y="927738"/>
          <a:ext cx="2049278" cy="16394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</a:rPr>
            <a:t>Break Even Point</a:t>
          </a:r>
        </a:p>
      </dsp:txBody>
      <dsp:txXfrm>
        <a:off x="6520112" y="975755"/>
        <a:ext cx="1953244" cy="1543389"/>
      </dsp:txXfrm>
    </dsp:sp>
    <dsp:sp modelId="{7A34928C-C85D-3D48-B253-E75A691FFD23}">
      <dsp:nvSpPr>
        <dsp:cNvPr id="0" name=""/>
        <dsp:cNvSpPr/>
      </dsp:nvSpPr>
      <dsp:spPr>
        <a:xfrm rot="21599629">
          <a:off x="6451194" y="3679100"/>
          <a:ext cx="1972937" cy="614783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4F747-3D2A-2A4F-A4F5-29374F6E53B1}">
      <dsp:nvSpPr>
        <dsp:cNvPr id="0" name=""/>
        <dsp:cNvSpPr/>
      </dsp:nvSpPr>
      <dsp:spPr>
        <a:xfrm>
          <a:off x="7399492" y="3166673"/>
          <a:ext cx="2049278" cy="163942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</a:rPr>
            <a:t>Margin of Safety </a:t>
          </a:r>
        </a:p>
      </dsp:txBody>
      <dsp:txXfrm>
        <a:off x="7447509" y="3214690"/>
        <a:ext cx="1953244" cy="1543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C4719-F3F5-DB47-9EBE-140484A4B98D}">
      <dsp:nvSpPr>
        <dsp:cNvPr id="0" name=""/>
        <dsp:cNvSpPr/>
      </dsp:nvSpPr>
      <dsp:spPr>
        <a:xfrm>
          <a:off x="1989744" y="853"/>
          <a:ext cx="2150958" cy="10754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Calculation in terms of ‘</a:t>
          </a:r>
          <a:r>
            <a:rPr lang="en-GB" sz="2200" i="1" kern="1200" dirty="0"/>
            <a:t>Total Terms’</a:t>
          </a:r>
        </a:p>
      </dsp:txBody>
      <dsp:txXfrm>
        <a:off x="2021244" y="32353"/>
        <a:ext cx="2087958" cy="1012479"/>
      </dsp:txXfrm>
    </dsp:sp>
    <dsp:sp modelId="{E40042A8-D862-0E48-BF9F-61AF9D578E2E}">
      <dsp:nvSpPr>
        <dsp:cNvPr id="0" name=""/>
        <dsp:cNvSpPr/>
      </dsp:nvSpPr>
      <dsp:spPr>
        <a:xfrm>
          <a:off x="2204840" y="1076333"/>
          <a:ext cx="215095" cy="806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609"/>
              </a:lnTo>
              <a:lnTo>
                <a:pt x="215095" y="80660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06F28-4387-614A-B44F-C93F1D3D8E5A}">
      <dsp:nvSpPr>
        <dsp:cNvPr id="0" name=""/>
        <dsp:cNvSpPr/>
      </dsp:nvSpPr>
      <dsp:spPr>
        <a:xfrm>
          <a:off x="2419936" y="1345203"/>
          <a:ext cx="1720767" cy="1075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Sales Revenue – Variable Cost</a:t>
          </a:r>
        </a:p>
      </dsp:txBody>
      <dsp:txXfrm>
        <a:off x="2451436" y="1376703"/>
        <a:ext cx="1657767" cy="1012479"/>
      </dsp:txXfrm>
    </dsp:sp>
    <dsp:sp modelId="{93C1EBBD-0C1D-0449-A098-900FC337E834}">
      <dsp:nvSpPr>
        <dsp:cNvPr id="0" name=""/>
        <dsp:cNvSpPr/>
      </dsp:nvSpPr>
      <dsp:spPr>
        <a:xfrm>
          <a:off x="2204840" y="1076333"/>
          <a:ext cx="215095" cy="2150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0958"/>
              </a:lnTo>
              <a:lnTo>
                <a:pt x="215095" y="215095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0F9E9-8551-6F4A-B18A-FE5C8C4D8F5A}">
      <dsp:nvSpPr>
        <dsp:cNvPr id="0" name=""/>
        <dsp:cNvSpPr/>
      </dsp:nvSpPr>
      <dsp:spPr>
        <a:xfrm>
          <a:off x="2419936" y="2689552"/>
          <a:ext cx="1720767" cy="1075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Fixed Cost + Profit</a:t>
          </a:r>
        </a:p>
      </dsp:txBody>
      <dsp:txXfrm>
        <a:off x="2451436" y="2721052"/>
        <a:ext cx="1657767" cy="1012479"/>
      </dsp:txXfrm>
    </dsp:sp>
    <dsp:sp modelId="{A057D3C4-B5C5-1541-AA13-904AF28A5014}">
      <dsp:nvSpPr>
        <dsp:cNvPr id="0" name=""/>
        <dsp:cNvSpPr/>
      </dsp:nvSpPr>
      <dsp:spPr>
        <a:xfrm>
          <a:off x="4678443" y="853"/>
          <a:ext cx="2150958" cy="10754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Calculation in ‘</a:t>
          </a:r>
          <a:r>
            <a:rPr lang="en-GB" sz="2200" i="1" kern="1200" dirty="0"/>
            <a:t>Per Unit</a:t>
          </a:r>
          <a:r>
            <a:rPr lang="en-GB" sz="2200" kern="1200" dirty="0"/>
            <a:t>’ terms</a:t>
          </a:r>
        </a:p>
      </dsp:txBody>
      <dsp:txXfrm>
        <a:off x="4709943" y="32353"/>
        <a:ext cx="2087958" cy="1012479"/>
      </dsp:txXfrm>
    </dsp:sp>
    <dsp:sp modelId="{59946C07-0218-3944-A48C-8E90AB6A466F}">
      <dsp:nvSpPr>
        <dsp:cNvPr id="0" name=""/>
        <dsp:cNvSpPr/>
      </dsp:nvSpPr>
      <dsp:spPr>
        <a:xfrm>
          <a:off x="4893539" y="1076333"/>
          <a:ext cx="215095" cy="806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609"/>
              </a:lnTo>
              <a:lnTo>
                <a:pt x="215095" y="80660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1558B-6AEC-8D41-9E3F-4E5CC1A772FA}">
      <dsp:nvSpPr>
        <dsp:cNvPr id="0" name=""/>
        <dsp:cNvSpPr/>
      </dsp:nvSpPr>
      <dsp:spPr>
        <a:xfrm>
          <a:off x="5108635" y="1345203"/>
          <a:ext cx="1720767" cy="1075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Selling Price/unit – Variable Price/unit</a:t>
          </a:r>
        </a:p>
      </dsp:txBody>
      <dsp:txXfrm>
        <a:off x="5140135" y="1376703"/>
        <a:ext cx="1657767" cy="10124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A51F6-18E3-B24E-89EF-AF65132D640E}">
      <dsp:nvSpPr>
        <dsp:cNvPr id="0" name=""/>
        <dsp:cNvSpPr/>
      </dsp:nvSpPr>
      <dsp:spPr>
        <a:xfrm>
          <a:off x="4179232" y="2908159"/>
          <a:ext cx="2157135" cy="2157135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Techniques of CVP Analysis</a:t>
          </a:r>
        </a:p>
      </dsp:txBody>
      <dsp:txXfrm>
        <a:off x="4495137" y="3224064"/>
        <a:ext cx="1525325" cy="1525325"/>
      </dsp:txXfrm>
    </dsp:sp>
    <dsp:sp modelId="{5B207FD8-2174-D548-BD77-596B857485BF}">
      <dsp:nvSpPr>
        <dsp:cNvPr id="0" name=""/>
        <dsp:cNvSpPr/>
      </dsp:nvSpPr>
      <dsp:spPr>
        <a:xfrm rot="10800371">
          <a:off x="2091467" y="3679100"/>
          <a:ext cx="1972937" cy="614783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70E51-4896-8947-8F5F-DDC96A3EE59A}">
      <dsp:nvSpPr>
        <dsp:cNvPr id="0" name=""/>
        <dsp:cNvSpPr/>
      </dsp:nvSpPr>
      <dsp:spPr>
        <a:xfrm>
          <a:off x="1066828" y="3166673"/>
          <a:ext cx="2049278" cy="16394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</a:rPr>
            <a:t>Marginal Cost Equation</a:t>
          </a:r>
        </a:p>
      </dsp:txBody>
      <dsp:txXfrm>
        <a:off x="1114845" y="3214690"/>
        <a:ext cx="1953244" cy="1543389"/>
      </dsp:txXfrm>
    </dsp:sp>
    <dsp:sp modelId="{8C1940A2-0076-164D-9BDE-7FC707303740}">
      <dsp:nvSpPr>
        <dsp:cNvPr id="0" name=""/>
        <dsp:cNvSpPr/>
      </dsp:nvSpPr>
      <dsp:spPr>
        <a:xfrm rot="13500262">
          <a:off x="2729848" y="2137731"/>
          <a:ext cx="1973165" cy="614783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B4293-0196-A04B-8BD4-C05A1EF43426}">
      <dsp:nvSpPr>
        <dsp:cNvPr id="0" name=""/>
        <dsp:cNvSpPr/>
      </dsp:nvSpPr>
      <dsp:spPr>
        <a:xfrm>
          <a:off x="1994225" y="927738"/>
          <a:ext cx="2049278" cy="16394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</a:rPr>
            <a:t>Contribution Margin</a:t>
          </a:r>
        </a:p>
      </dsp:txBody>
      <dsp:txXfrm>
        <a:off x="2042242" y="975755"/>
        <a:ext cx="1953244" cy="1543389"/>
      </dsp:txXfrm>
    </dsp:sp>
    <dsp:sp modelId="{3EF95E00-5C22-C84E-B739-E02BF3429F2A}">
      <dsp:nvSpPr>
        <dsp:cNvPr id="0" name=""/>
        <dsp:cNvSpPr/>
      </dsp:nvSpPr>
      <dsp:spPr>
        <a:xfrm rot="16200000">
          <a:off x="4271169" y="1499291"/>
          <a:ext cx="1973260" cy="614783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3947A-FE80-874D-9F10-019FEF511F41}">
      <dsp:nvSpPr>
        <dsp:cNvPr id="0" name=""/>
        <dsp:cNvSpPr/>
      </dsp:nvSpPr>
      <dsp:spPr>
        <a:xfrm>
          <a:off x="4233160" y="341"/>
          <a:ext cx="2049278" cy="163942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</a:rPr>
            <a:t>Profit Volume ratio</a:t>
          </a:r>
        </a:p>
      </dsp:txBody>
      <dsp:txXfrm>
        <a:off x="4281177" y="48358"/>
        <a:ext cx="1953244" cy="1543389"/>
      </dsp:txXfrm>
    </dsp:sp>
    <dsp:sp modelId="{02229957-A00C-0C40-8F20-E6FA04966D79}">
      <dsp:nvSpPr>
        <dsp:cNvPr id="0" name=""/>
        <dsp:cNvSpPr/>
      </dsp:nvSpPr>
      <dsp:spPr>
        <a:xfrm rot="18899738">
          <a:off x="5812585" y="2137731"/>
          <a:ext cx="1973165" cy="614783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67FB2-791A-414F-9E1C-61024A9AC4AA}">
      <dsp:nvSpPr>
        <dsp:cNvPr id="0" name=""/>
        <dsp:cNvSpPr/>
      </dsp:nvSpPr>
      <dsp:spPr>
        <a:xfrm>
          <a:off x="6472095" y="927738"/>
          <a:ext cx="2049278" cy="16394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</a:rPr>
            <a:t>Break Even Point</a:t>
          </a:r>
        </a:p>
      </dsp:txBody>
      <dsp:txXfrm>
        <a:off x="6520112" y="975755"/>
        <a:ext cx="1953244" cy="1543389"/>
      </dsp:txXfrm>
    </dsp:sp>
    <dsp:sp modelId="{7A34928C-C85D-3D48-B253-E75A691FFD23}">
      <dsp:nvSpPr>
        <dsp:cNvPr id="0" name=""/>
        <dsp:cNvSpPr/>
      </dsp:nvSpPr>
      <dsp:spPr>
        <a:xfrm rot="21599629">
          <a:off x="6451194" y="3679100"/>
          <a:ext cx="1972937" cy="614783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4F747-3D2A-2A4F-A4F5-29374F6E53B1}">
      <dsp:nvSpPr>
        <dsp:cNvPr id="0" name=""/>
        <dsp:cNvSpPr/>
      </dsp:nvSpPr>
      <dsp:spPr>
        <a:xfrm>
          <a:off x="7399492" y="3166673"/>
          <a:ext cx="2049278" cy="163942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</a:rPr>
            <a:t>Margin of Safety </a:t>
          </a:r>
        </a:p>
      </dsp:txBody>
      <dsp:txXfrm>
        <a:off x="7447509" y="3214690"/>
        <a:ext cx="1953244" cy="1543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F5239-4734-40D7-A10C-4EF0AF3F3D5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59868-F28C-4074-8DB9-EB69BEE6C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52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772A-13F1-E34C-8E95-A65BA8F916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08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772A-13F1-E34C-8E95-A65BA8F916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Contribution will first go to meet FC and then to earn profits.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772A-13F1-E34C-8E95-A65BA8F916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34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772A-13F1-E34C-8E95-A65BA8F916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53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A1DF8-6CF0-FA4A-9472-2EEFBB6CAAD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20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A1DF8-6CF0-FA4A-9472-2EEFBB6CAAD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06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A1DF8-6CF0-FA4A-9472-2EEFBB6CAAD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23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dirty="0"/>
              <a:t>30%</a:t>
            </a:r>
          </a:p>
          <a:p>
            <a:pPr marL="228600" indent="-228600">
              <a:buAutoNum type="alphaLcParenR"/>
            </a:pPr>
            <a:r>
              <a:rPr lang="en-US" dirty="0"/>
              <a:t>Rs. 20,000</a:t>
            </a:r>
          </a:p>
          <a:p>
            <a:pPr marL="228600" indent="-228600">
              <a:buAutoNum type="alphaLcParenR"/>
            </a:pPr>
            <a:r>
              <a:rPr lang="en-US" dirty="0"/>
              <a:t>Rs. 200,000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A1DF8-6CF0-FA4A-9472-2EEFBB6CAAD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3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dirty="0"/>
              <a:t>25%</a:t>
            </a:r>
          </a:p>
          <a:p>
            <a:pPr marL="228600" indent="-228600">
              <a:buAutoNum type="alphaLcParenR"/>
            </a:pPr>
            <a:r>
              <a:rPr lang="en-US" dirty="0"/>
              <a:t>Rs. 240,000</a:t>
            </a:r>
          </a:p>
          <a:p>
            <a:pPr marL="228600" indent="-228600">
              <a:buAutoNum type="alphaLcParenR"/>
            </a:pPr>
            <a:r>
              <a:rPr lang="en-US" dirty="0"/>
              <a:t>Rs. 10,000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A1DF8-6CF0-FA4A-9472-2EEFBB6CAAD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4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8008-D35B-EAA8-9799-3239EA3F6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C9E5A-8A34-6CE5-9C79-A36FBFFE9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1BF1-F9B8-DDB3-5A32-DFADBEF7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E219-9C91-45A9-B211-F5E627A752C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E50B-7FDC-7EB4-AD97-8DFC957A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A9591-2E1F-A40C-0680-A12436E3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3950-1644-4484-9A92-DB4D111A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7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60BF-5B50-6510-C99F-C10E2A94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055BA-C472-DD52-DE14-1FCA13821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0EC35-A0BC-99EC-3156-E48500F0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E219-9C91-45A9-B211-F5E627A752C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408DB-A571-4887-3B7C-D92006E1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BC801-314E-9931-A76D-CC936268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3950-1644-4484-9A92-DB4D111A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2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86F8F-61EE-1DC7-3227-29F7D4BAB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89002-8874-E3E2-98F7-B35209AB1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C30B0-0EF3-B3F2-F96B-18F94C0D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E219-9C91-45A9-B211-F5E627A752C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5ABBE-0967-8FE0-D823-C06C9EEE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084E3-DEB3-F5D8-FD3E-B4F9A2B1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3950-1644-4484-9A92-DB4D111A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B17B-8498-4356-57BB-AD7E43C1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CA-A710-8BDC-B0D9-FC21BC918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B3802-2455-F12D-F89E-F5F0949B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E219-9C91-45A9-B211-F5E627A752C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1B3E4-C789-0B15-8F80-4BFD885C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50744-42EB-6981-FAE5-13618A10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3950-1644-4484-9A92-DB4D111A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9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9BDE-53C8-5CA9-DC5F-848B9AEE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7040D-BC8A-3831-1AA6-8E7887F64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00C5B-C134-D5E8-1FA1-B666ED8D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E219-9C91-45A9-B211-F5E627A752C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9274E-6C25-8126-92A5-915037B9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B1B7A-5675-38D3-C8BE-12C82310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3950-1644-4484-9A92-DB4D111A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2978-72FE-6D90-95F5-A7857A6D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50526-E64C-5FD5-0B1F-337015C04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C949E-8DA5-74F1-D88E-6F9CEF6BE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01675-EAA7-DB00-CDA6-5072E688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E219-9C91-45A9-B211-F5E627A752C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F72AE-4C8A-0F27-07D8-152410B9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D78A3-F374-E71B-95F3-F5A821BA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3950-1644-4484-9A92-DB4D111A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3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255E-73C6-01D1-1313-66A4BE00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12620-8955-8A12-4B21-38583496E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250A0-FBA6-98E5-54CE-FEA7F0180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44E8A-63F2-925E-51EF-3D2D6C091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F3946-22D7-41CA-6163-44C004D71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853B5-5A0D-74F1-C8CC-8A95A8D4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E219-9C91-45A9-B211-F5E627A752C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4899B5-6038-D20A-EB32-84533ADC7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4C022-1FD2-4E70-58A3-F5374488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3950-1644-4484-9A92-DB4D111A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7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4ACE-AF74-CF41-81DD-4D9677CA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15EAC-1163-6CE3-C0BA-91D8A59D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E219-9C91-45A9-B211-F5E627A752C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B6EED-484B-571D-8A8E-FC2C6BBB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EA052-5895-0D2E-6621-BBD444E7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3950-1644-4484-9A92-DB4D111A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1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ED6B0-2452-082A-EFE6-B68CE2BD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E219-9C91-45A9-B211-F5E627A752C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1E7B4-6F68-CFA6-A7DD-C438B188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882E4-5DAF-EC35-C8A7-2BC4923D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3950-1644-4484-9A92-DB4D111A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8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BFC4-EC4A-4778-98E7-40EE1B5B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B1975-1F19-88E8-C305-A2DB51AF0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674DE-89FD-3755-D8D1-74264182B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27BBC-9F7B-2F76-CFF6-67C9EC05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E219-9C91-45A9-B211-F5E627A752C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B9B84-5E0E-E054-A639-EC0316F4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C14B7-7EA2-91DB-42B7-41102957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3950-1644-4484-9A92-DB4D111A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3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04DE-CBE3-21A5-A00D-3C2D39BD9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63CFA-8D48-7109-625C-464FB21CA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33E18-3DCD-5409-2B0D-739C168B0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30B06-062C-18D5-B772-DAC49DF5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E219-9C91-45A9-B211-F5E627A752C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1EDE6-0F9E-46C6-2054-6A6F3689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34805-BE7A-A325-EA6A-DF558023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3950-1644-4484-9A92-DB4D111A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7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7C9F0-C3B0-994B-CA3D-6C794396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6D43D-8A23-1C37-7129-5A89D96FF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EE29-2DB4-1CE2-97FA-FD99F0737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5E219-9C91-45A9-B211-F5E627A752C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82489-A275-E1A9-9611-8C1CE0F2E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76365-AACB-E608-4596-BA5972CBB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3950-1644-4484-9A92-DB4D111A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8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4B3A-EE6A-FA42-BB00-0F3FB35CE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Marginal Costing and Cost Volume Profit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FE68D-41F4-C640-98FB-E4AF71E30C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22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41F5-588F-704A-AFED-9217715B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5642"/>
            <a:ext cx="10515600" cy="63767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A.) Developing ‘Marginal Cost of Equation’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CFAA0-DFE9-444C-8E1C-447BCE1A6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168"/>
            <a:ext cx="10515600" cy="5269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		</a:t>
            </a:r>
            <a:r>
              <a:rPr lang="en-US" b="1" dirty="0"/>
              <a:t>Sales – Cost = Profit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Sales – {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Fixed Cost + Variable Cost</a:t>
            </a:r>
            <a:r>
              <a:rPr lang="en-US" b="1" dirty="0"/>
              <a:t>} = Profit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	Sales - Variable Cost </a:t>
            </a:r>
            <a:r>
              <a:rPr lang="en-US" b="1" dirty="0"/>
              <a:t>=</a:t>
            </a:r>
            <a:r>
              <a:rPr lang="en-US" b="1" dirty="0">
                <a:solidFill>
                  <a:srgbClr val="0070C0"/>
                </a:solidFill>
              </a:rPr>
              <a:t> Fixed Cost + Profit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</a:t>
            </a:r>
            <a:r>
              <a:rPr lang="en-US" i="1" dirty="0"/>
              <a:t>OR</a:t>
            </a:r>
          </a:p>
          <a:p>
            <a:pPr marL="0" indent="0">
              <a:buNone/>
            </a:pPr>
            <a:r>
              <a:rPr lang="en-US" dirty="0"/>
              <a:t>                                        </a:t>
            </a:r>
            <a:r>
              <a:rPr lang="en-US" b="1" dirty="0">
                <a:solidFill>
                  <a:srgbClr val="0070C0"/>
                </a:solidFill>
              </a:rPr>
              <a:t>S – VC = FC + 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FB11FA-604C-8A4F-A037-EBA1DE9613BF}"/>
              </a:ext>
            </a:extLst>
          </p:cNvPr>
          <p:cNvCxnSpPr/>
          <p:nvPr/>
        </p:nvCxnSpPr>
        <p:spPr>
          <a:xfrm>
            <a:off x="6244390" y="2027821"/>
            <a:ext cx="866273" cy="637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50A34A-4DF1-DF42-950F-1A664064D03A}"/>
              </a:ext>
            </a:extLst>
          </p:cNvPr>
          <p:cNvCxnSpPr/>
          <p:nvPr/>
        </p:nvCxnSpPr>
        <p:spPr>
          <a:xfrm flipH="1">
            <a:off x="5594684" y="2045868"/>
            <a:ext cx="649706" cy="60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97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4370-0B9F-EE4C-9BE4-D75EA9C0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Poll –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AEB0-5327-C540-93C3-674EA6711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80" y="1780674"/>
            <a:ext cx="10888578" cy="4957009"/>
          </a:xfrm>
        </p:spPr>
        <p:txBody>
          <a:bodyPr>
            <a:normAutofit/>
          </a:bodyPr>
          <a:lstStyle/>
          <a:p>
            <a:pPr algn="just"/>
            <a:r>
              <a:rPr lang="en-US" sz="2400" i="1" dirty="0">
                <a:solidFill>
                  <a:srgbClr val="0070C0"/>
                </a:solidFill>
              </a:rPr>
              <a:t>Dabur India </a:t>
            </a:r>
            <a:r>
              <a:rPr lang="en-US" sz="2400" dirty="0"/>
              <a:t>has following particulars related to manufacturing of </a:t>
            </a:r>
            <a:r>
              <a:rPr lang="en-US" sz="2400" i="1" dirty="0">
                <a:solidFill>
                  <a:srgbClr val="0070C0"/>
                </a:solidFill>
              </a:rPr>
              <a:t>Real fruit </a:t>
            </a:r>
            <a:r>
              <a:rPr lang="en-US" sz="2400" i="1" dirty="0"/>
              <a:t>juices.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Sales Rs. 240,000, Direct materials Rs. 80,000, Direct labor = Rs. 70,000 and Profit earned is Rs. 50,000</a:t>
            </a:r>
          </a:p>
          <a:p>
            <a:pPr algn="just"/>
            <a:endParaRPr lang="en-US" sz="2400" i="1" dirty="0">
              <a:solidFill>
                <a:srgbClr val="C00000"/>
              </a:solidFill>
            </a:endParaRPr>
          </a:p>
          <a:p>
            <a:pPr algn="just"/>
            <a:r>
              <a:rPr lang="en-US" sz="2400" i="1" dirty="0">
                <a:solidFill>
                  <a:srgbClr val="C00000"/>
                </a:solidFill>
              </a:rPr>
              <a:t>The ‘fixed expenses’ of the company (in Rs.) will be: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400" dirty="0"/>
              <a:t>40,000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400" dirty="0"/>
              <a:t>60,000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400" dirty="0"/>
              <a:t>50,000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400" dirty="0"/>
              <a:t>100,000</a:t>
            </a:r>
          </a:p>
          <a:p>
            <a:pPr algn="just"/>
            <a:endParaRPr lang="en-US" dirty="0"/>
          </a:p>
        </p:txBody>
      </p:sp>
      <p:pic>
        <p:nvPicPr>
          <p:cNvPr id="1026" name="Picture 2" descr="Ayurvedic Medicines, Ayurvedic Products &amp; Health Care Products | Dabur">
            <a:extLst>
              <a:ext uri="{FF2B5EF4-FFF2-40B4-BE49-F238E27FC236}">
                <a16:creationId xmlns:a16="http://schemas.microsoft.com/office/drawing/2014/main" id="{E11A270A-7D88-EC47-A122-2814BBBA8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490" y="3723941"/>
            <a:ext cx="3013742" cy="301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89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4D97-BF3D-7341-B7E1-5B790F12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rgbClr val="0070C0"/>
                </a:solidFill>
              </a:rPr>
              <a:t>B.) Contribution Margin </a:t>
            </a:r>
            <a:r>
              <a:rPr lang="en-US" i="1" dirty="0">
                <a:solidFill>
                  <a:srgbClr val="C00000"/>
                </a:solidFill>
              </a:rPr>
              <a:t>of Sprint Hero Cycles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F06D30-7ADE-7C47-9ADD-7E2C800AB5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1877"/>
          <a:ext cx="10651959" cy="427170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3015372">
                  <a:extLst>
                    <a:ext uri="{9D8B030D-6E8A-4147-A177-3AD203B41FA5}">
                      <a16:colId xmlns:a16="http://schemas.microsoft.com/office/drawing/2014/main" val="4238737578"/>
                    </a:ext>
                  </a:extLst>
                </a:gridCol>
                <a:gridCol w="1345296">
                  <a:extLst>
                    <a:ext uri="{9D8B030D-6E8A-4147-A177-3AD203B41FA5}">
                      <a16:colId xmlns:a16="http://schemas.microsoft.com/office/drawing/2014/main" val="3620466952"/>
                    </a:ext>
                  </a:extLst>
                </a:gridCol>
                <a:gridCol w="1247670">
                  <a:extLst>
                    <a:ext uri="{9D8B030D-6E8A-4147-A177-3AD203B41FA5}">
                      <a16:colId xmlns:a16="http://schemas.microsoft.com/office/drawing/2014/main" val="3711504796"/>
                    </a:ext>
                  </a:extLst>
                </a:gridCol>
                <a:gridCol w="1754150">
                  <a:extLst>
                    <a:ext uri="{9D8B030D-6E8A-4147-A177-3AD203B41FA5}">
                      <a16:colId xmlns:a16="http://schemas.microsoft.com/office/drawing/2014/main" val="2101734943"/>
                    </a:ext>
                  </a:extLst>
                </a:gridCol>
                <a:gridCol w="1778856">
                  <a:extLst>
                    <a:ext uri="{9D8B030D-6E8A-4147-A177-3AD203B41FA5}">
                      <a16:colId xmlns:a16="http://schemas.microsoft.com/office/drawing/2014/main" val="879786589"/>
                    </a:ext>
                  </a:extLst>
                </a:gridCol>
                <a:gridCol w="1510615">
                  <a:extLst>
                    <a:ext uri="{9D8B030D-6E8A-4147-A177-3AD203B41FA5}">
                      <a16:colId xmlns:a16="http://schemas.microsoft.com/office/drawing/2014/main" val="1438827290"/>
                    </a:ext>
                  </a:extLst>
                </a:gridCol>
              </a:tblGrid>
              <a:tr h="611172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Number of Hero Sprint Cycles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820440"/>
                  </a:ext>
                </a:extLst>
              </a:tr>
              <a:tr h="611172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Particulars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Per Unit Cost 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0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5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25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40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954267"/>
                  </a:ext>
                </a:extLst>
              </a:tr>
              <a:tr h="5757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Sales Revenue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$1000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$5000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$8000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853446"/>
                  </a:ext>
                </a:extLst>
              </a:tr>
              <a:tr h="611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dirty="0"/>
                        <a:t> - Variable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/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/>
                        <a:t>4800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123732"/>
                  </a:ext>
                </a:extLst>
              </a:tr>
              <a:tr h="611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Contribution Margin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/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985746"/>
                  </a:ext>
                </a:extLst>
              </a:tr>
              <a:tr h="611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dirty="0"/>
                        <a:t>- Fixed Costs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/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/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/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/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/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17798"/>
                  </a:ext>
                </a:extLst>
              </a:tr>
              <a:tr h="61117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dirty="0">
                          <a:solidFill>
                            <a:srgbClr val="0070C0"/>
                          </a:solidFill>
                        </a:rPr>
                        <a:t>Profit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$(2,000) </a:t>
                      </a:r>
                      <a:endParaRPr lang="en-IN" sz="1800" b="1" u="none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$(1,600) </a:t>
                      </a:r>
                      <a:endParaRPr lang="en-IN" sz="1800" b="1" u="none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 </a:t>
                      </a:r>
                      <a:endParaRPr lang="en-IN" sz="1800" b="1" u="none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$1,200 </a:t>
                      </a:r>
                      <a:endParaRPr lang="en-IN" sz="1800" b="1" u="none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347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963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1E00-0205-D846-95C6-5A735EDA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B.) Contribution Margin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20A3-00CC-B24B-AA94-4256E12F3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Refers to earnings available to cover </a:t>
            </a:r>
            <a:r>
              <a:rPr lang="en-US" i="1" dirty="0">
                <a:solidFill>
                  <a:srgbClr val="0070C0"/>
                </a:solidFill>
              </a:rPr>
              <a:t>fixed costs </a:t>
            </a:r>
            <a:r>
              <a:rPr lang="en-US" dirty="0"/>
              <a:t>of the business.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D31AEE7-C8CC-124B-96B1-5EB8CE224649}"/>
              </a:ext>
            </a:extLst>
          </p:cNvPr>
          <p:cNvGraphicFramePr/>
          <p:nvPr/>
        </p:nvGraphicFramePr>
        <p:xfrm>
          <a:off x="1973179" y="2947736"/>
          <a:ext cx="8819147" cy="3765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7650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D3B1-1D67-D64E-B54A-E5E7BD04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Poll – III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037D4-CE98-0F46-A5C0-3D4B31357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1" y="1825624"/>
            <a:ext cx="10936705" cy="4791743"/>
          </a:xfrm>
        </p:spPr>
        <p:txBody>
          <a:bodyPr>
            <a:normAutofit/>
          </a:bodyPr>
          <a:lstStyle/>
          <a:p>
            <a:pPr algn="just"/>
            <a:r>
              <a:rPr lang="en-US" sz="2400" i="1" dirty="0">
                <a:solidFill>
                  <a:srgbClr val="0070C0"/>
                </a:solidFill>
              </a:rPr>
              <a:t>ITC </a:t>
            </a:r>
            <a:r>
              <a:rPr lang="en-US" sz="2400" dirty="0"/>
              <a:t>is manufacturing </a:t>
            </a:r>
            <a:r>
              <a:rPr lang="en-US" sz="2400" i="1" dirty="0">
                <a:solidFill>
                  <a:srgbClr val="0070C0"/>
                </a:solidFill>
              </a:rPr>
              <a:t>Fiama Di Wills, </a:t>
            </a:r>
            <a:r>
              <a:rPr lang="en-US" sz="2400" dirty="0"/>
              <a:t>a soap gel at the variable cost of Rs. 40 per unit.</a:t>
            </a:r>
          </a:p>
          <a:p>
            <a:pPr algn="just"/>
            <a:r>
              <a:rPr lang="en-US" sz="2400" dirty="0"/>
              <a:t>Each unit of soap is sold in the market at Rs. 100 per unit.</a:t>
            </a:r>
          </a:p>
          <a:p>
            <a:pPr algn="just"/>
            <a:r>
              <a:rPr lang="en-US" sz="2400" dirty="0"/>
              <a:t>In last month 500 units of soaps were manufactured.</a:t>
            </a:r>
          </a:p>
          <a:p>
            <a:pPr algn="just"/>
            <a:r>
              <a:rPr lang="en-US" sz="2400" dirty="0"/>
              <a:t>The fixed costs of the company were Rs. 10,000.</a:t>
            </a:r>
          </a:p>
          <a:p>
            <a:pPr algn="just"/>
            <a:r>
              <a:rPr lang="en-US" sz="2400" i="1" dirty="0">
                <a:solidFill>
                  <a:srgbClr val="C00000"/>
                </a:solidFill>
              </a:rPr>
              <a:t>In such case, the profits earned by the company will be: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10,000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20,000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30,000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40,000</a:t>
            </a:r>
          </a:p>
          <a:p>
            <a:pPr algn="just"/>
            <a:endParaRPr lang="en-US" sz="2400" dirty="0"/>
          </a:p>
        </p:txBody>
      </p:sp>
      <p:pic>
        <p:nvPicPr>
          <p:cNvPr id="2050" name="Picture 2" descr="10 Best Fiama Di Wills Soaps &amp; Shower Gels To Try in 2020">
            <a:extLst>
              <a:ext uri="{FF2B5EF4-FFF2-40B4-BE49-F238E27FC236}">
                <a16:creationId xmlns:a16="http://schemas.microsoft.com/office/drawing/2014/main" id="{3F889B66-F736-6E4C-ABDB-500BB5292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915" y="3440529"/>
            <a:ext cx="2692400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726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4370-0B9F-EE4C-9BE4-D75EA9C0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Poll based on previous lecture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AEB0-5327-C540-93C3-674EA6711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80" y="1780674"/>
            <a:ext cx="10888578" cy="4957009"/>
          </a:xfrm>
        </p:spPr>
        <p:txBody>
          <a:bodyPr>
            <a:normAutofit/>
          </a:bodyPr>
          <a:lstStyle/>
          <a:p>
            <a:pPr algn="just"/>
            <a:r>
              <a:rPr lang="en-US" sz="2400" i="1" dirty="0">
                <a:solidFill>
                  <a:srgbClr val="0070C0"/>
                </a:solidFill>
              </a:rPr>
              <a:t>PepsiCo India </a:t>
            </a:r>
            <a:r>
              <a:rPr lang="en-US" sz="2400" dirty="0"/>
              <a:t>has following particulars related to manufacturing of </a:t>
            </a:r>
            <a:r>
              <a:rPr lang="en-US" sz="2400" i="1" dirty="0">
                <a:solidFill>
                  <a:srgbClr val="0070C0"/>
                </a:solidFill>
              </a:rPr>
              <a:t>Pepsi.</a:t>
            </a:r>
            <a:endParaRPr lang="en-US" sz="2400" i="1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Sales Rs. 500,000, Variable cost = Rs. 350,000 and Profit earned is Rs. 100,000</a:t>
            </a:r>
          </a:p>
          <a:p>
            <a:pPr algn="just"/>
            <a:endParaRPr lang="en-US" sz="2400" i="1" dirty="0">
              <a:solidFill>
                <a:srgbClr val="C00000"/>
              </a:solidFill>
            </a:endParaRPr>
          </a:p>
          <a:p>
            <a:pPr algn="just"/>
            <a:r>
              <a:rPr lang="en-US" sz="2400" i="1" dirty="0">
                <a:solidFill>
                  <a:srgbClr val="C00000"/>
                </a:solidFill>
              </a:rPr>
              <a:t>The ‘fixed expenses’ of the company (in Rs.) will be: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400" dirty="0"/>
              <a:t>20,000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400" dirty="0"/>
              <a:t>60,000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400" dirty="0"/>
              <a:t>50,000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400" dirty="0"/>
              <a:t>80,000</a:t>
            </a:r>
          </a:p>
          <a:p>
            <a:pPr algn="just"/>
            <a:endParaRPr lang="en-US" dirty="0"/>
          </a:p>
        </p:txBody>
      </p:sp>
      <p:pic>
        <p:nvPicPr>
          <p:cNvPr id="5122" name="Picture 2" descr="PepsiCo India makes profit in India after 7 years on cost-efficiency  measures">
            <a:extLst>
              <a:ext uri="{FF2B5EF4-FFF2-40B4-BE49-F238E27FC236}">
                <a16:creationId xmlns:a16="http://schemas.microsoft.com/office/drawing/2014/main" id="{05B268D5-DD32-D94B-8D02-279FEB49A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095" y="4259178"/>
            <a:ext cx="34544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491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40AC-983E-5A46-B6E8-D043A0E4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Learning Outcomes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7891-6AEF-ED4E-A04F-A1996D7E3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>
                <a:solidFill>
                  <a:srgbClr val="C00000"/>
                </a:solidFill>
              </a:rPr>
              <a:t>Apply</a:t>
            </a:r>
            <a:r>
              <a:rPr lang="en-US" dirty="0"/>
              <a:t> the concepts of CVP analysis in business decision making.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6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4DE6-80A0-4D45-B9E3-CC04751E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97E760-E805-E743-92E1-AAA90305FC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998621"/>
          <a:ext cx="10515600" cy="5065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8118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0DF3-49EE-5443-A809-062D284E0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Calculating profits of Amul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EC5CC-8B7F-F24A-A734-981B6707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1825624"/>
            <a:ext cx="9721515" cy="486393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Amul India is manufacturing ‘</a:t>
            </a:r>
            <a:r>
              <a:rPr lang="en-US" sz="2400" i="1" dirty="0">
                <a:solidFill>
                  <a:srgbClr val="0070C0"/>
                </a:solidFill>
              </a:rPr>
              <a:t>Butter</a:t>
            </a:r>
            <a:r>
              <a:rPr lang="en-US" sz="2400" dirty="0"/>
              <a:t>’ and ‘</a:t>
            </a:r>
            <a:r>
              <a:rPr lang="en-US" sz="2400" i="1" dirty="0">
                <a:solidFill>
                  <a:srgbClr val="0070C0"/>
                </a:solidFill>
              </a:rPr>
              <a:t>Margarine</a:t>
            </a:r>
            <a:r>
              <a:rPr lang="en-US" sz="2400" dirty="0"/>
              <a:t>’ in last quarter year 2020.</a:t>
            </a:r>
          </a:p>
          <a:p>
            <a:pPr algn="just"/>
            <a:r>
              <a:rPr lang="en-US" sz="2400" dirty="0"/>
              <a:t>The cost related information is presented as follows: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i="1" dirty="0">
                <a:solidFill>
                  <a:srgbClr val="0070C0"/>
                </a:solidFill>
              </a:rPr>
              <a:t>Which is most profitable product out of two?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4F595-75C5-8541-8BAA-6D9F256FA3B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135480"/>
          <a:ext cx="8764335" cy="25958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4043064025"/>
                    </a:ext>
                  </a:extLst>
                </a:gridCol>
                <a:gridCol w="2791326">
                  <a:extLst>
                    <a:ext uri="{9D8B030D-6E8A-4147-A177-3AD203B41FA5}">
                      <a16:colId xmlns:a16="http://schemas.microsoft.com/office/drawing/2014/main" val="4236636024"/>
                    </a:ext>
                  </a:extLst>
                </a:gridCol>
                <a:gridCol w="2544009">
                  <a:extLst>
                    <a:ext uri="{9D8B030D-6E8A-4147-A177-3AD203B41FA5}">
                      <a16:colId xmlns:a16="http://schemas.microsoft.com/office/drawing/2014/main" val="1507561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Particulars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Butter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Margarine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44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Selling cost/unit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437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Material cost/unit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78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Labor cost/unit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7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Overheads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64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units manufactured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06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Fixed Overheads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Rs. 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380724"/>
                  </a:ext>
                </a:extLst>
              </a:tr>
            </a:tbl>
          </a:graphicData>
        </a:graphic>
      </p:graphicFrame>
      <p:pic>
        <p:nvPicPr>
          <p:cNvPr id="3076" name="Picture 4" descr="Buy Amul Butter Pasteurized 200 Gm Tub Online At Best Price - bigbasket">
            <a:extLst>
              <a:ext uri="{FF2B5EF4-FFF2-40B4-BE49-F238E27FC236}">
                <a16:creationId xmlns:a16="http://schemas.microsoft.com/office/drawing/2014/main" id="{789C0765-71E5-C24F-998A-59E2A8F1F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799" y="571500"/>
            <a:ext cx="2170697" cy="217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192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5CB-4F69-7942-88A2-B8631C0F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Poll – 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9DE20-179C-E044-BC48-B048B72F1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4" y="1825625"/>
            <a:ext cx="11093114" cy="4827838"/>
          </a:xfrm>
        </p:spPr>
        <p:txBody>
          <a:bodyPr>
            <a:normAutofit/>
          </a:bodyPr>
          <a:lstStyle/>
          <a:p>
            <a:pPr algn="just"/>
            <a:r>
              <a:rPr lang="en-US" sz="2400" i="1" dirty="0">
                <a:solidFill>
                  <a:srgbClr val="0070C0"/>
                </a:solidFill>
              </a:rPr>
              <a:t>Dabur India </a:t>
            </a:r>
            <a:r>
              <a:rPr lang="en-US" sz="2400" dirty="0"/>
              <a:t>is manufacturing </a:t>
            </a:r>
            <a:r>
              <a:rPr lang="en-US" sz="2400" i="1" dirty="0">
                <a:solidFill>
                  <a:srgbClr val="0070C0"/>
                </a:solidFill>
              </a:rPr>
              <a:t>Dabur Honey, </a:t>
            </a:r>
            <a:r>
              <a:rPr lang="en-US" sz="2400" dirty="0"/>
              <a:t>at the variable cost of Rs. 80 per unit.</a:t>
            </a:r>
          </a:p>
          <a:p>
            <a:pPr algn="just"/>
            <a:r>
              <a:rPr lang="en-US" sz="2400" dirty="0"/>
              <a:t>Each unit is sold in the market at Rs. 400 per unit.</a:t>
            </a:r>
          </a:p>
          <a:p>
            <a:pPr algn="just"/>
            <a:r>
              <a:rPr lang="en-US" sz="2400" dirty="0"/>
              <a:t>In last month 200 units were manufactured.</a:t>
            </a:r>
          </a:p>
          <a:p>
            <a:pPr algn="just"/>
            <a:r>
              <a:rPr lang="en-US" sz="2400" dirty="0"/>
              <a:t>The fixed costs of the company were Rs. 4,000.</a:t>
            </a:r>
          </a:p>
          <a:p>
            <a:pPr algn="just"/>
            <a:endParaRPr lang="en-US" sz="2400" i="1" dirty="0">
              <a:solidFill>
                <a:srgbClr val="C00000"/>
              </a:solidFill>
            </a:endParaRPr>
          </a:p>
          <a:p>
            <a:pPr algn="just"/>
            <a:r>
              <a:rPr lang="en-US" sz="2400" i="1" dirty="0">
                <a:solidFill>
                  <a:srgbClr val="C00000"/>
                </a:solidFill>
              </a:rPr>
              <a:t>In such case, the profits earned by the company will be: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60,000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64,000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70,000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16,000</a:t>
            </a:r>
          </a:p>
        </p:txBody>
      </p:sp>
      <p:pic>
        <p:nvPicPr>
          <p:cNvPr id="2050" name="Picture 2" descr="Dabur Honey and Dabur Chyawanprash Manufacturer | Dabur, India Limited,  Pantnagar">
            <a:extLst>
              <a:ext uri="{FF2B5EF4-FFF2-40B4-BE49-F238E27FC236}">
                <a16:creationId xmlns:a16="http://schemas.microsoft.com/office/drawing/2014/main" id="{2C1BD994-E626-834E-A1E7-48289F6C3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412" y="4195845"/>
            <a:ext cx="1657297" cy="263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46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6F01-8EA4-034E-B7FE-59E459F9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Learning Outcomes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50C2B-2873-C546-BBEA-EE7E7493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>
                <a:solidFill>
                  <a:srgbClr val="C00000"/>
                </a:solidFill>
              </a:rPr>
              <a:t>Appraise</a:t>
            </a:r>
            <a:r>
              <a:rPr lang="en-US" dirty="0"/>
              <a:t> the technique of marginal costing used in product costing.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i="1" dirty="0">
                <a:solidFill>
                  <a:srgbClr val="C00000"/>
                </a:solidFill>
              </a:rPr>
              <a:t>Apply</a:t>
            </a:r>
            <a:r>
              <a:rPr lang="en-US" dirty="0"/>
              <a:t> the concepts of marginal costing and CVP analysis in business decision making. </a:t>
            </a:r>
          </a:p>
        </p:txBody>
      </p:sp>
    </p:spTree>
    <p:extLst>
      <p:ext uri="{BB962C8B-B14F-4D97-AF65-F5344CB8AC3E}">
        <p14:creationId xmlns:p14="http://schemas.microsoft.com/office/powerpoint/2010/main" val="2390708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9BE0-B218-8F41-B4DF-F9700BF6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674"/>
            <a:ext cx="10515600" cy="697831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C.) Profit – Volume Ratio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0D26D-474A-FE44-9ADC-2EEA5B9C4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8" y="1690688"/>
            <a:ext cx="11670632" cy="5071059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Also known as </a:t>
            </a:r>
            <a:r>
              <a:rPr lang="en-IN" sz="2000" i="1" dirty="0">
                <a:solidFill>
                  <a:srgbClr val="0070C0"/>
                </a:solidFill>
              </a:rPr>
              <a:t>Contribution/Sales ratio</a:t>
            </a:r>
            <a:r>
              <a:rPr lang="en-IN" sz="2000" dirty="0"/>
              <a:t>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Used to measure </a:t>
            </a:r>
            <a:r>
              <a:rPr lang="en-IN" sz="2000" i="1" dirty="0">
                <a:solidFill>
                  <a:srgbClr val="0070C0"/>
                </a:solidFill>
              </a:rPr>
              <a:t>profitability of each product</a:t>
            </a:r>
            <a:r>
              <a:rPr lang="en-IN" sz="2000" dirty="0"/>
              <a:t>, so that the necessity for continuance of such production can be examined.</a:t>
            </a:r>
          </a:p>
          <a:p>
            <a:pPr algn="just"/>
            <a:endParaRPr lang="en-IN" sz="2000" dirty="0"/>
          </a:p>
          <a:p>
            <a:pPr marL="0" indent="0" algn="just">
              <a:buNone/>
            </a:pPr>
            <a:r>
              <a:rPr lang="en-IN" sz="2000" i="1" dirty="0">
                <a:solidFill>
                  <a:srgbClr val="FF0000"/>
                </a:solidFill>
              </a:rPr>
              <a:t>P/V ratio </a:t>
            </a:r>
            <a:r>
              <a:rPr lang="en-IN" sz="2000" dirty="0"/>
              <a:t>= </a:t>
            </a:r>
            <a:r>
              <a:rPr lang="en-IN" sz="2000" u="sng" dirty="0"/>
              <a:t>Contribution</a:t>
            </a:r>
            <a:r>
              <a:rPr lang="en-IN" sz="2000" dirty="0"/>
              <a:t>  </a:t>
            </a:r>
            <a:r>
              <a:rPr lang="en-IN" sz="2000" baseline="-25000" dirty="0"/>
              <a:t>* </a:t>
            </a:r>
            <a:r>
              <a:rPr lang="en-IN" baseline="-25000" dirty="0"/>
              <a:t>100</a:t>
            </a:r>
            <a:r>
              <a:rPr lang="en-IN" sz="2000" baseline="-25000" dirty="0"/>
              <a:t>       </a:t>
            </a:r>
            <a:r>
              <a:rPr lang="en-IN" b="1" i="1" baseline="-25000" dirty="0">
                <a:solidFill>
                  <a:srgbClr val="0070C0"/>
                </a:solidFill>
              </a:rPr>
              <a:t>OR</a:t>
            </a:r>
            <a:r>
              <a:rPr lang="en-IN" sz="2000" b="1" baseline="-25000" dirty="0"/>
              <a:t> </a:t>
            </a:r>
            <a:r>
              <a:rPr lang="en-IN" sz="2000" baseline="-25000" dirty="0"/>
              <a:t>        </a:t>
            </a:r>
            <a:r>
              <a:rPr lang="en-IN" sz="2000" u="sng" dirty="0"/>
              <a:t>Sales – Variable Cost </a:t>
            </a:r>
            <a:r>
              <a:rPr lang="en-IN" sz="2000" baseline="-25000" dirty="0"/>
              <a:t>* </a:t>
            </a:r>
            <a:r>
              <a:rPr lang="en-IN" baseline="-25000" dirty="0"/>
              <a:t>100</a:t>
            </a:r>
            <a:r>
              <a:rPr lang="en-IN" sz="2000" baseline="-25000" dirty="0"/>
              <a:t>        </a:t>
            </a:r>
            <a:r>
              <a:rPr lang="en-IN" b="1" i="1" baseline="-25000" dirty="0">
                <a:solidFill>
                  <a:srgbClr val="0070C0"/>
                </a:solidFill>
              </a:rPr>
              <a:t>OR</a:t>
            </a:r>
            <a:r>
              <a:rPr lang="en-IN" baseline="-25000" dirty="0"/>
              <a:t> </a:t>
            </a:r>
            <a:r>
              <a:rPr lang="en-IN" sz="2000" baseline="-25000" dirty="0"/>
              <a:t>	         </a:t>
            </a:r>
            <a:r>
              <a:rPr lang="en-IN" sz="2000" u="sng" dirty="0"/>
              <a:t>Fixed Costs +Profit </a:t>
            </a:r>
            <a:r>
              <a:rPr lang="en-IN" sz="2000" baseline="-25000" dirty="0"/>
              <a:t>* </a:t>
            </a:r>
            <a:r>
              <a:rPr lang="en-IN" baseline="-25000" dirty="0"/>
              <a:t>100</a:t>
            </a:r>
            <a:r>
              <a:rPr lang="en-IN" sz="2000" baseline="-25000" dirty="0"/>
              <a:t> </a:t>
            </a:r>
          </a:p>
          <a:p>
            <a:pPr marL="0" indent="0" algn="just">
              <a:buNone/>
            </a:pPr>
            <a:r>
              <a:rPr lang="en-IN" sz="2000" dirty="0"/>
              <a:t>	       Sales                            	          Sales 				   Sales</a:t>
            </a:r>
          </a:p>
          <a:p>
            <a:pPr marL="0" indent="0" algn="just">
              <a:buNone/>
            </a:pPr>
            <a:endParaRPr lang="en-IN" sz="2000" dirty="0"/>
          </a:p>
          <a:p>
            <a:pPr marL="0" indent="0" algn="just">
              <a:buNone/>
            </a:pPr>
            <a:r>
              <a:rPr lang="en-IN" sz="2000" i="1" dirty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en-IN" sz="2000" i="1" u="sng" dirty="0">
                <a:solidFill>
                  <a:schemeClr val="accent6">
                    <a:lumMod val="50000"/>
                  </a:schemeClr>
                </a:solidFill>
              </a:rPr>
              <a:t>When Sales and profits are given for two periods</a:t>
            </a:r>
            <a:r>
              <a:rPr lang="en-IN" sz="2000" u="sng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IN" sz="2000" dirty="0"/>
              <a:t>	</a:t>
            </a:r>
          </a:p>
          <a:p>
            <a:pPr marL="0" indent="0" algn="just">
              <a:buNone/>
            </a:pPr>
            <a:r>
              <a:rPr lang="en-IN" sz="2000" dirty="0"/>
              <a:t>		</a:t>
            </a:r>
          </a:p>
          <a:p>
            <a:pPr marL="0" indent="0" algn="just">
              <a:buNone/>
            </a:pPr>
            <a:r>
              <a:rPr lang="en-IN" sz="2000" dirty="0"/>
              <a:t>		</a:t>
            </a:r>
            <a:r>
              <a:rPr lang="en-IN" sz="2000" i="1" dirty="0">
                <a:solidFill>
                  <a:srgbClr val="FF0000"/>
                </a:solidFill>
              </a:rPr>
              <a:t>P/V ratio </a:t>
            </a:r>
            <a:r>
              <a:rPr lang="en-IN" sz="2000" dirty="0"/>
              <a:t>=   </a:t>
            </a:r>
            <a:r>
              <a:rPr lang="en-IN" sz="2000" u="sng" dirty="0"/>
              <a:t>Change in profit</a:t>
            </a:r>
            <a:endParaRPr lang="en-IN" sz="2000" dirty="0"/>
          </a:p>
          <a:p>
            <a:pPr marL="0" indent="0" algn="just">
              <a:buNone/>
            </a:pPr>
            <a:r>
              <a:rPr lang="en-IN" sz="2000" dirty="0"/>
              <a:t>                       		        Change in Sales </a:t>
            </a:r>
            <a:endParaRPr lang="en-US" sz="2000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28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1CF1-4893-F342-9736-857A3B6A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rgbClr val="0070C0"/>
                </a:solidFill>
              </a:rPr>
              <a:t>3. Case Analysis </a:t>
            </a:r>
            <a:br>
              <a:rPr lang="en-US" i="1" dirty="0"/>
            </a:br>
            <a:r>
              <a:rPr lang="en-US" i="1" dirty="0">
                <a:solidFill>
                  <a:srgbClr val="FF0000"/>
                </a:solidFill>
              </a:rPr>
              <a:t>Costing at Hero Cycles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78C3-910A-5342-9C0F-1AB0A3F08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832" y="1825625"/>
            <a:ext cx="10655968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i="1" dirty="0">
                <a:solidFill>
                  <a:srgbClr val="0070C0"/>
                </a:solidFill>
              </a:rPr>
              <a:t>‘Dominator’, ‘Attitude’ </a:t>
            </a:r>
            <a:r>
              <a:rPr lang="en-US" sz="2400" i="1" dirty="0"/>
              <a:t>and ‘</a:t>
            </a:r>
            <a:r>
              <a:rPr lang="en-US" sz="2400" i="1" dirty="0">
                <a:solidFill>
                  <a:srgbClr val="0070C0"/>
                </a:solidFill>
              </a:rPr>
              <a:t>Black Pearl’ </a:t>
            </a:r>
            <a:r>
              <a:rPr lang="en-US" sz="2400" dirty="0"/>
              <a:t>are the three popular brands manufactured by Hero Cycles.</a:t>
            </a:r>
          </a:p>
          <a:p>
            <a:pPr algn="just"/>
            <a:r>
              <a:rPr lang="en-US" sz="2400" dirty="0"/>
              <a:t>The per unit information related to three brands are listed below:</a:t>
            </a:r>
          </a:p>
          <a:p>
            <a:pPr algn="just"/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943EEC-1B3A-5746-AE9B-9C94B9EB4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214811"/>
              </p:ext>
            </p:extLst>
          </p:nvPr>
        </p:nvGraphicFramePr>
        <p:xfrm>
          <a:off x="1791367" y="3465095"/>
          <a:ext cx="8128000" cy="254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07966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233482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71348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89779554"/>
                    </a:ext>
                  </a:extLst>
                </a:gridCol>
              </a:tblGrid>
              <a:tr h="48089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Particulars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Dominator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Attitude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Black Pearl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093153"/>
                  </a:ext>
                </a:extLst>
              </a:tr>
              <a:tr h="5169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893233"/>
                  </a:ext>
                </a:extLst>
              </a:tr>
              <a:tr h="5169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740577"/>
                  </a:ext>
                </a:extLst>
              </a:tr>
              <a:tr h="5169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711034"/>
                  </a:ext>
                </a:extLst>
              </a:tr>
              <a:tr h="5169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P/V ratio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982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159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43AC-D378-D04F-92B2-629E506B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Poll </a:t>
            </a:r>
            <a:r>
              <a:rPr lang="en-US" i="1">
                <a:solidFill>
                  <a:srgbClr val="C00000"/>
                </a:solidFill>
              </a:rPr>
              <a:t>– II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D101A-D9A7-5C48-9C61-B8D1CC771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330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Following is the information related to Grasim Industries for the previous two years: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In such case, the P/V Ratio of the company will be: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20%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30%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40%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50%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C8D94D-61FF-BC43-AF11-310DDDD6DEC0}"/>
              </a:ext>
            </a:extLst>
          </p:cNvPr>
          <p:cNvGraphicFramePr>
            <a:graphicFrameLocks noGrp="1"/>
          </p:cNvGraphicFramePr>
          <p:nvPr/>
        </p:nvGraphicFramePr>
        <p:xfrm>
          <a:off x="2489201" y="2668782"/>
          <a:ext cx="8127999" cy="11125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3227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91511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3484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 Profit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18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635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48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84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86EC-B727-E348-814F-F172FD11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P/V Ratio of Havmor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4DAE8-6FDB-8B40-ABD5-14EF75C59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2" y="1825624"/>
            <a:ext cx="8434136" cy="4755649"/>
          </a:xfrm>
        </p:spPr>
        <p:txBody>
          <a:bodyPr>
            <a:normAutofit/>
          </a:bodyPr>
          <a:lstStyle/>
          <a:p>
            <a:pPr algn="just"/>
            <a:r>
              <a:rPr lang="en-US" sz="2400" i="1" dirty="0">
                <a:solidFill>
                  <a:srgbClr val="0070C0"/>
                </a:solidFill>
              </a:rPr>
              <a:t>Havmor</a:t>
            </a:r>
            <a:r>
              <a:rPr lang="en-US" sz="2400" dirty="0"/>
              <a:t> is manufacturing three different varieties of chocolate flavored ice-creams.</a:t>
            </a:r>
          </a:p>
          <a:p>
            <a:pPr algn="just"/>
            <a:r>
              <a:rPr lang="en-US" sz="2400" dirty="0"/>
              <a:t>The cost and sales information is listed below: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i="1" dirty="0">
                <a:solidFill>
                  <a:srgbClr val="0070C0"/>
                </a:solidFill>
              </a:rPr>
              <a:t>Comment on the profitability of each product based on P/V ratio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402A9D-24CB-6949-83E6-2CE0EC3C388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330519"/>
          <a:ext cx="8128000" cy="185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324485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91961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129070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67305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Particulars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Chocolate 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Chocolate Truffle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Chocolate Cookie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91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Selling Price/unit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443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Cost/unit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31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38524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Fixed Costs = Rs. 15000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537045"/>
                  </a:ext>
                </a:extLst>
              </a:tr>
            </a:tbl>
          </a:graphicData>
        </a:graphic>
      </p:graphicFrame>
      <p:pic>
        <p:nvPicPr>
          <p:cNvPr id="1026" name="Picture 2" descr="Havmor | Ice Cream Cakes">
            <a:extLst>
              <a:ext uri="{FF2B5EF4-FFF2-40B4-BE49-F238E27FC236}">
                <a16:creationId xmlns:a16="http://schemas.microsoft.com/office/drawing/2014/main" id="{8AD95C2D-95E8-514D-8063-887B12611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668283"/>
            <a:ext cx="3225800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st-Try: The Candylicious Sundae At Havmor Ice Cream In Prashant Vihar |  LBB">
            <a:extLst>
              <a:ext uri="{FF2B5EF4-FFF2-40B4-BE49-F238E27FC236}">
                <a16:creationId xmlns:a16="http://schemas.microsoft.com/office/drawing/2014/main" id="{361DF211-C2F3-DF4E-9F87-58DB5F4C4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336" y="4734207"/>
            <a:ext cx="2775645" cy="184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506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B931-A0D5-8449-89FF-9826AB9E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P/V Ratio of Colgate Palmolive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8D398-134F-2549-9E0B-B18D849AF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158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i="1" dirty="0">
                <a:solidFill>
                  <a:srgbClr val="0070C0"/>
                </a:solidFill>
              </a:rPr>
              <a:t>Colgate Palmolive (India) Limited </a:t>
            </a:r>
            <a:r>
              <a:rPr lang="en-US" dirty="0"/>
              <a:t>is selling the ‘</a:t>
            </a:r>
            <a:r>
              <a:rPr lang="en-US" i="1" dirty="0">
                <a:solidFill>
                  <a:srgbClr val="FF0000"/>
                </a:solidFill>
              </a:rPr>
              <a:t>Colgate Sensitive</a:t>
            </a:r>
            <a:r>
              <a:rPr lang="en-US" dirty="0"/>
              <a:t>’ at the selling price of Rs. 125 per unit.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i="1" dirty="0">
                <a:solidFill>
                  <a:srgbClr val="0070C0"/>
                </a:solidFill>
              </a:rPr>
              <a:t>total fixed costs </a:t>
            </a:r>
            <a:r>
              <a:rPr lang="en-US" dirty="0"/>
              <a:t>used in manufacturing the toothpastes are Rs. 5000.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last quarter, 400 units were actually manufactured and profit earned on sale was Rs. 8000.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What will be the P/V ratio of ‘</a:t>
            </a:r>
            <a:r>
              <a:rPr lang="en-US" i="1" dirty="0">
                <a:solidFill>
                  <a:srgbClr val="FF0000"/>
                </a:solidFill>
              </a:rPr>
              <a:t>Colgate Sensitive</a:t>
            </a:r>
            <a:r>
              <a:rPr lang="en-US" dirty="0"/>
              <a:t>’ toothpaste in such case?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12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E799-0901-164D-B06C-1849F38E9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0070C0"/>
                </a:solidFill>
              </a:rPr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41572-B5F8-F64B-AE10-14B0B321C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90688"/>
            <a:ext cx="11109960" cy="499586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costing information is given related to two products manufactured by HUL.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In such case the P/V ratio of these two products will be: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80% and 72%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60% and 77%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65% and 75%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77% and 60%</a:t>
            </a:r>
          </a:p>
          <a:p>
            <a:pPr algn="just"/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44B123-EE01-E442-9D83-76EADA333538}"/>
              </a:ext>
            </a:extLst>
          </p:cNvPr>
          <p:cNvGraphicFramePr>
            <a:graphicFrameLocks noGrp="1"/>
          </p:cNvGraphicFramePr>
          <p:nvPr/>
        </p:nvGraphicFramePr>
        <p:xfrm>
          <a:off x="2091690" y="2253296"/>
          <a:ext cx="7029450" cy="185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89020">
                  <a:extLst>
                    <a:ext uri="{9D8B030D-6E8A-4147-A177-3AD203B41FA5}">
                      <a16:colId xmlns:a16="http://schemas.microsoft.com/office/drawing/2014/main" val="1255049221"/>
                    </a:ext>
                  </a:extLst>
                </a:gridCol>
                <a:gridCol w="1630141">
                  <a:extLst>
                    <a:ext uri="{9D8B030D-6E8A-4147-A177-3AD203B41FA5}">
                      <a16:colId xmlns:a16="http://schemas.microsoft.com/office/drawing/2014/main" val="1603392132"/>
                    </a:ext>
                  </a:extLst>
                </a:gridCol>
                <a:gridCol w="1810289">
                  <a:extLst>
                    <a:ext uri="{9D8B030D-6E8A-4147-A177-3AD203B41FA5}">
                      <a16:colId xmlns:a16="http://schemas.microsoft.com/office/drawing/2014/main" val="182616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Particulars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Lipton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Brooke Bond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8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Selling Price/unit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59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manufacturing overhead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73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selling overhead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79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Fixed Overheads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Rs. 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95926"/>
                  </a:ext>
                </a:extLst>
              </a:tr>
            </a:tbl>
          </a:graphicData>
        </a:graphic>
      </p:graphicFrame>
      <p:pic>
        <p:nvPicPr>
          <p:cNvPr id="1028" name="Picture 4" descr="Tea | The Nutrition Source | Harvard T.H. Chan School of Public Health">
            <a:extLst>
              <a:ext uri="{FF2B5EF4-FFF2-40B4-BE49-F238E27FC236}">
                <a16:creationId xmlns:a16="http://schemas.microsoft.com/office/drawing/2014/main" id="{7D764010-B545-5242-82DD-1A24EAD70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452" y="4834889"/>
            <a:ext cx="2536387" cy="185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219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6D8C-8E6C-BB41-B33A-FDB1E506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A.) Break – even Point of ITC’s </a:t>
            </a:r>
            <a:r>
              <a:rPr lang="en-US" i="1" dirty="0" err="1">
                <a:solidFill>
                  <a:srgbClr val="C00000"/>
                </a:solidFill>
              </a:rPr>
              <a:t>Savlon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E29C-ED4B-024D-A2D1-F14157497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30" y="1825624"/>
            <a:ext cx="7783830" cy="4872355"/>
          </a:xfrm>
        </p:spPr>
        <p:txBody>
          <a:bodyPr/>
          <a:lstStyle/>
          <a:p>
            <a:pPr algn="just"/>
            <a:r>
              <a:rPr lang="en-US" dirty="0"/>
              <a:t>ITC has introduced </a:t>
            </a:r>
            <a:r>
              <a:rPr lang="en-US" i="1" dirty="0">
                <a:solidFill>
                  <a:srgbClr val="0070C0"/>
                </a:solidFill>
              </a:rPr>
              <a:t>germ protection wipes </a:t>
            </a:r>
            <a:r>
              <a:rPr lang="en-US" dirty="0"/>
              <a:t>under it’s </a:t>
            </a:r>
            <a:r>
              <a:rPr lang="en-US" i="1" dirty="0" err="1">
                <a:solidFill>
                  <a:srgbClr val="0070C0"/>
                </a:solidFill>
              </a:rPr>
              <a:t>Savlon</a:t>
            </a:r>
            <a:r>
              <a:rPr lang="en-US" i="1" dirty="0"/>
              <a:t> </a:t>
            </a:r>
            <a:r>
              <a:rPr lang="en-US" dirty="0"/>
              <a:t>brand</a:t>
            </a:r>
            <a:r>
              <a:rPr lang="en-US" i="1" dirty="0"/>
              <a:t>.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ITC wants to ascertain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how many units of wipes it must sell</a:t>
            </a:r>
            <a:r>
              <a:rPr lang="en-US" dirty="0"/>
              <a:t> so that:</a:t>
            </a:r>
          </a:p>
          <a:p>
            <a:pPr algn="just"/>
            <a:endParaRPr lang="en-US" dirty="0"/>
          </a:p>
          <a:p>
            <a:pPr marL="514350" indent="-514350" algn="just">
              <a:buFont typeface="+mj-lt"/>
              <a:buAutoNum type="alphaLcParenR"/>
            </a:pPr>
            <a:r>
              <a:rPr lang="en-US" b="1" i="1" dirty="0"/>
              <a:t>It covers all of its </a:t>
            </a:r>
            <a:r>
              <a:rPr lang="en-US" b="1" i="1" dirty="0">
                <a:solidFill>
                  <a:srgbClr val="C00000"/>
                </a:solidFill>
              </a:rPr>
              <a:t>variable</a:t>
            </a:r>
            <a:r>
              <a:rPr lang="en-US" b="1" i="1" dirty="0"/>
              <a:t> and </a:t>
            </a:r>
            <a:r>
              <a:rPr lang="en-US" b="1" i="1" dirty="0">
                <a:solidFill>
                  <a:srgbClr val="C00000"/>
                </a:solidFill>
              </a:rPr>
              <a:t>fixed costs.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b="1" i="1" dirty="0"/>
              <a:t>It earns </a:t>
            </a:r>
            <a:r>
              <a:rPr lang="en-US" b="1" i="1" dirty="0">
                <a:solidFill>
                  <a:srgbClr val="C00000"/>
                </a:solidFill>
              </a:rPr>
              <a:t>profits</a:t>
            </a:r>
            <a:r>
              <a:rPr lang="en-US" b="1" i="1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2" descr="Savlon Germ Protection Wipes (Pack Of 10) - JioMart">
            <a:extLst>
              <a:ext uri="{FF2B5EF4-FFF2-40B4-BE49-F238E27FC236}">
                <a16:creationId xmlns:a16="http://schemas.microsoft.com/office/drawing/2014/main" id="{2DCF8757-2E6C-F64E-8AF4-11857E3EE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044" y="4117024"/>
            <a:ext cx="2580955" cy="258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AVLON GERM PROTECTION WIPES 45/-- - Diapers &amp; Wipes- Baby Care | OHHO  Express">
            <a:extLst>
              <a:ext uri="{FF2B5EF4-FFF2-40B4-BE49-F238E27FC236}">
                <a16:creationId xmlns:a16="http://schemas.microsoft.com/office/drawing/2014/main" id="{C75B37B6-B731-6543-891B-B17283919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1825624"/>
            <a:ext cx="3246120" cy="181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787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3E00-DDCB-2545-A5F6-DCA18BBC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Break – even Point of ITC’s </a:t>
            </a:r>
            <a:r>
              <a:rPr lang="en-US" i="1" dirty="0" err="1">
                <a:solidFill>
                  <a:srgbClr val="C00000"/>
                </a:solidFill>
              </a:rPr>
              <a:t>Savlon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690D-A8FF-D548-B060-82EC9116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780" y="1825625"/>
            <a:ext cx="647893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Point at which </a:t>
            </a:r>
            <a:r>
              <a:rPr lang="en-US" sz="2400" i="1" dirty="0">
                <a:solidFill>
                  <a:srgbClr val="0070C0"/>
                </a:solidFill>
              </a:rPr>
              <a:t>Total Sales = Total Costs</a:t>
            </a:r>
          </a:p>
          <a:p>
            <a:endParaRPr lang="en-US" sz="2400" dirty="0"/>
          </a:p>
          <a:p>
            <a:r>
              <a:rPr lang="en-US" sz="2400" dirty="0"/>
              <a:t>Point of </a:t>
            </a:r>
            <a:r>
              <a:rPr lang="en-US" sz="2400" i="1" dirty="0">
                <a:solidFill>
                  <a:srgbClr val="0070C0"/>
                </a:solidFill>
              </a:rPr>
              <a:t>No Profit No Loss</a:t>
            </a:r>
          </a:p>
        </p:txBody>
      </p:sp>
      <p:pic>
        <p:nvPicPr>
          <p:cNvPr id="6148" name="Picture 4" descr="Break-Even Analysis - Financial Training from EPM">
            <a:extLst>
              <a:ext uri="{FF2B5EF4-FFF2-40B4-BE49-F238E27FC236}">
                <a16:creationId xmlns:a16="http://schemas.microsoft.com/office/drawing/2014/main" id="{64C5B819-5078-814D-97A5-B6A9C0BB2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909" y="1934525"/>
            <a:ext cx="5603041" cy="437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792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615A-A099-2F49-9872-F37CAA57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Calculating Break – even point of </a:t>
            </a:r>
            <a:r>
              <a:rPr lang="en-US" i="1" dirty="0" err="1">
                <a:solidFill>
                  <a:srgbClr val="C00000"/>
                </a:solidFill>
              </a:rPr>
              <a:t>Savlon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DDF52-1954-A648-94B4-5F11F54BB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FB40DC-CDAC-4544-89A0-D24CBDAE0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" y="1883655"/>
            <a:ext cx="5263271" cy="34422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99E9BF-B4FA-D54A-BF84-1A7BA71F8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920" y="1931576"/>
            <a:ext cx="5263271" cy="33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91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7DAB-9937-8D4B-A399-B3EBD347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Break – even Point of ITC’s </a:t>
            </a:r>
            <a:r>
              <a:rPr lang="en-US" i="1" dirty="0" err="1">
                <a:solidFill>
                  <a:srgbClr val="C00000"/>
                </a:solidFill>
              </a:rPr>
              <a:t>Savlon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31A4-7401-2A49-86AF-A311E70F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825624"/>
            <a:ext cx="8938260" cy="4803775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ITC has presented the following cost and sales information related to </a:t>
            </a:r>
            <a:r>
              <a:rPr lang="en-US" sz="2400" i="1" dirty="0" err="1">
                <a:solidFill>
                  <a:srgbClr val="0070C0"/>
                </a:solidFill>
              </a:rPr>
              <a:t>Savlon</a:t>
            </a:r>
            <a:r>
              <a:rPr lang="en-US" sz="2400" i="1" dirty="0">
                <a:solidFill>
                  <a:srgbClr val="0070C0"/>
                </a:solidFill>
              </a:rPr>
              <a:t> Germ protection wipes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  <a:p>
            <a:pPr marL="514350" indent="-514350" algn="just">
              <a:buFont typeface="+mj-lt"/>
              <a:buAutoNum type="alphaLcParenR"/>
            </a:pPr>
            <a:r>
              <a:rPr lang="en-US" sz="2400" dirty="0"/>
              <a:t>Selling price/unit is Rs. 50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400" dirty="0"/>
              <a:t>Variable manufacturing overhead/unit is Rs. 15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400" dirty="0"/>
              <a:t>Variable selling overhead is Rs. 10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400" dirty="0"/>
              <a:t>Fixed overheads are Rs. 6000</a:t>
            </a:r>
          </a:p>
          <a:p>
            <a:pPr marL="514350" indent="-514350" algn="just">
              <a:buFont typeface="+mj-lt"/>
              <a:buAutoNum type="alphaLcParenR"/>
            </a:pPr>
            <a:endParaRPr lang="en-US" sz="2400" dirty="0"/>
          </a:p>
          <a:p>
            <a:pPr marL="514350" indent="-514350" algn="just">
              <a:buFont typeface="+mj-lt"/>
              <a:buAutoNum type="alphaLcParenR"/>
            </a:pPr>
            <a:endParaRPr lang="en-US" sz="2400" dirty="0"/>
          </a:p>
          <a:p>
            <a:pPr marL="0" indent="0" algn="just">
              <a:buNone/>
            </a:pPr>
            <a:r>
              <a:rPr lang="en-US" sz="2400" i="1" dirty="0">
                <a:solidFill>
                  <a:srgbClr val="C00000"/>
                </a:solidFill>
              </a:rPr>
              <a:t>What will be the break – even point (in units) and (in Sales value) of </a:t>
            </a:r>
            <a:r>
              <a:rPr lang="en-US" sz="2400" i="1" dirty="0" err="1">
                <a:solidFill>
                  <a:srgbClr val="C00000"/>
                </a:solidFill>
              </a:rPr>
              <a:t>Savlon</a:t>
            </a:r>
            <a:r>
              <a:rPr lang="en-US" sz="2400" i="1" dirty="0">
                <a:solidFill>
                  <a:srgbClr val="C00000"/>
                </a:solidFill>
              </a:rPr>
              <a:t>? </a:t>
            </a:r>
          </a:p>
        </p:txBody>
      </p:sp>
      <p:pic>
        <p:nvPicPr>
          <p:cNvPr id="2050" name="Picture 2" descr="Savlon Germ Protection Wipes, 10 pcs Pack x Set of 5 Pcs Savlon Germ P —  Shree Protect">
            <a:extLst>
              <a:ext uri="{FF2B5EF4-FFF2-40B4-BE49-F238E27FC236}">
                <a16:creationId xmlns:a16="http://schemas.microsoft.com/office/drawing/2014/main" id="{6B3EBD07-C5CB-7748-9153-6D07442A2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160" y="259461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54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5635-DF5E-ED43-A7C0-89A260EF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044"/>
            <a:ext cx="10515600" cy="102464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>
                <a:solidFill>
                  <a:srgbClr val="0070C0"/>
                </a:solidFill>
              </a:rPr>
              <a:t>Opening Case</a:t>
            </a:r>
            <a:br>
              <a:rPr lang="en-US" i="1" dirty="0"/>
            </a:br>
            <a:r>
              <a:rPr lang="en-US" i="1" dirty="0">
                <a:solidFill>
                  <a:srgbClr val="C00000"/>
                </a:solidFill>
              </a:rPr>
              <a:t>Costing of ‘Sprint’ by Hero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5D872-E07C-224A-BC4C-A396C4910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156" y="2083443"/>
            <a:ext cx="9110133" cy="463655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/>
            <a:r>
              <a:rPr lang="en-US" sz="2400" i="1" dirty="0">
                <a:solidFill>
                  <a:srgbClr val="FF0000"/>
                </a:solidFill>
              </a:rPr>
              <a:t>Hero Cycles</a:t>
            </a:r>
            <a:r>
              <a:rPr lang="en-US" sz="2400" dirty="0"/>
              <a:t> is engaged in manufacturing of </a:t>
            </a:r>
            <a:r>
              <a:rPr lang="en-US" sz="2400" dirty="0">
                <a:solidFill>
                  <a:srgbClr val="FF0000"/>
                </a:solidFill>
              </a:rPr>
              <a:t>‘</a:t>
            </a:r>
            <a:r>
              <a:rPr lang="en-US" sz="2400" i="1" dirty="0">
                <a:solidFill>
                  <a:srgbClr val="FF0000"/>
                </a:solidFill>
              </a:rPr>
              <a:t>Sprint cycle’</a:t>
            </a:r>
            <a:r>
              <a:rPr lang="en-US" sz="2400" dirty="0"/>
              <a:t>, a specialty cycle meant for city rides.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It produces </a:t>
            </a:r>
            <a:r>
              <a:rPr lang="en-US" sz="2400" i="1" dirty="0">
                <a:solidFill>
                  <a:srgbClr val="0070C0"/>
                </a:solidFill>
              </a:rPr>
              <a:t>1000 units of ‘Sprint’ cycles </a:t>
            </a:r>
            <a:r>
              <a:rPr lang="en-US" sz="2400" dirty="0">
                <a:solidFill>
                  <a:schemeClr val="tx1"/>
                </a:solidFill>
              </a:rPr>
              <a:t>by incurring the </a:t>
            </a:r>
            <a:r>
              <a:rPr lang="en-US" sz="2400" i="1" dirty="0">
                <a:solidFill>
                  <a:srgbClr val="002060"/>
                </a:solidFill>
              </a:rPr>
              <a:t>total cost of $150,000.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i="1" dirty="0">
                <a:solidFill>
                  <a:srgbClr val="002060"/>
                </a:solidFill>
              </a:rPr>
              <a:t>break – up of costs </a:t>
            </a:r>
            <a:r>
              <a:rPr lang="en-US" sz="2400" dirty="0">
                <a:solidFill>
                  <a:schemeClr val="tx1"/>
                </a:solidFill>
              </a:rPr>
              <a:t>is presented as follows: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i="1" dirty="0">
                <a:solidFill>
                  <a:srgbClr val="C00000"/>
                </a:solidFill>
              </a:rPr>
              <a:t>Material costs </a:t>
            </a: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</a:rPr>
              <a:t>$60 per cycle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i="1" dirty="0">
                <a:solidFill>
                  <a:srgbClr val="C00000"/>
                </a:solidFill>
              </a:rPr>
              <a:t>Labor costs </a:t>
            </a: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</a:rPr>
              <a:t>$40 per cycle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i="1" dirty="0">
                <a:solidFill>
                  <a:srgbClr val="C00000"/>
                </a:solidFill>
              </a:rPr>
              <a:t>Variable Overheads </a:t>
            </a: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</a:rPr>
              <a:t>$20 per cycle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i="1" dirty="0">
                <a:solidFill>
                  <a:srgbClr val="C00000"/>
                </a:solidFill>
              </a:rPr>
              <a:t>Fixed costs </a:t>
            </a:r>
            <a:r>
              <a:rPr lang="en-US" sz="2400" i="1" dirty="0">
                <a:solidFill>
                  <a:schemeClr val="tx1"/>
                </a:solidFill>
              </a:rPr>
              <a:t>were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</a:rPr>
              <a:t>$30000</a:t>
            </a:r>
          </a:p>
          <a:p>
            <a:pPr algn="just"/>
            <a:endParaRPr lang="en-US" i="1" dirty="0"/>
          </a:p>
          <a:p>
            <a:pPr algn="just"/>
            <a:endParaRPr lang="en-US" i="1" dirty="0"/>
          </a:p>
        </p:txBody>
      </p:sp>
      <p:pic>
        <p:nvPicPr>
          <p:cNvPr id="5" name="Picture 4" descr="Hero Sprint Cycle 18spd, Size/Dimension: 26t, Rs 8000 /piece Shree Surana  Rides | ID: 21833892997">
            <a:extLst>
              <a:ext uri="{FF2B5EF4-FFF2-40B4-BE49-F238E27FC236}">
                <a16:creationId xmlns:a16="http://schemas.microsoft.com/office/drawing/2014/main" id="{FF92E0D6-FB4E-3D4A-9A8E-671FCF615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289" y="5103001"/>
            <a:ext cx="2347249" cy="161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ero Sprint Pro Ceralo 24T|21 Speed Gear Cycle with Disc Brakes and Front  Suspension|Teens cycles below Rs.15,000|Bicycle@ChooseMyBicycle.com">
            <a:extLst>
              <a:ext uri="{FF2B5EF4-FFF2-40B4-BE49-F238E27FC236}">
                <a16:creationId xmlns:a16="http://schemas.microsoft.com/office/drawing/2014/main" id="{2A9A67BF-EDED-AD42-8154-8515FEB5B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030" y="1961604"/>
            <a:ext cx="2347249" cy="182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76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D483-52F5-0546-9B89-C9CF772E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90709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Poll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BCCE-F437-7346-8421-D0E884B5D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30" y="1680210"/>
            <a:ext cx="11292840" cy="4972049"/>
          </a:xfrm>
        </p:spPr>
        <p:txBody>
          <a:bodyPr>
            <a:normAutofit/>
          </a:bodyPr>
          <a:lstStyle/>
          <a:p>
            <a:pPr algn="just"/>
            <a:r>
              <a:rPr lang="en-US" sz="2400" i="1" dirty="0">
                <a:solidFill>
                  <a:srgbClr val="0070C0"/>
                </a:solidFill>
              </a:rPr>
              <a:t>ITC</a:t>
            </a:r>
            <a:r>
              <a:rPr lang="en-US" sz="2400" dirty="0"/>
              <a:t> is manufacturing </a:t>
            </a:r>
            <a:r>
              <a:rPr lang="en-US" sz="2400" i="1" dirty="0" err="1">
                <a:solidFill>
                  <a:srgbClr val="0070C0"/>
                </a:solidFill>
              </a:rPr>
              <a:t>Charmis</a:t>
            </a:r>
            <a:r>
              <a:rPr lang="en-US" sz="2400" dirty="0"/>
              <a:t> skin care cream which caters the moisturization needs of skin.</a:t>
            </a:r>
          </a:p>
          <a:p>
            <a:pPr algn="just"/>
            <a:r>
              <a:rPr lang="en-US" sz="2400" dirty="0"/>
              <a:t>The selling price/unit is Rs. 150 and the variable manufacturing cost/unit is Rs. 60.</a:t>
            </a:r>
          </a:p>
          <a:p>
            <a:pPr algn="just"/>
            <a:r>
              <a:rPr lang="en-US" sz="2400" dirty="0"/>
              <a:t>The fixed factory overheads were Rs. 90,000.</a:t>
            </a:r>
          </a:p>
          <a:p>
            <a:pPr algn="just"/>
            <a:r>
              <a:rPr lang="en-US" sz="2400" i="1" dirty="0">
                <a:solidFill>
                  <a:srgbClr val="C00000"/>
                </a:solidFill>
              </a:rPr>
              <a:t>The number of </a:t>
            </a:r>
            <a:r>
              <a:rPr lang="en-US" sz="2400" i="1" dirty="0" err="1">
                <a:solidFill>
                  <a:srgbClr val="C00000"/>
                </a:solidFill>
              </a:rPr>
              <a:t>Charmis</a:t>
            </a:r>
            <a:r>
              <a:rPr lang="en-US" sz="2400" i="1" dirty="0">
                <a:solidFill>
                  <a:srgbClr val="C00000"/>
                </a:solidFill>
              </a:rPr>
              <a:t> creams which ITC must sell to ‘break even’ will be: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1500 units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1000 units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2500 units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1200 units</a:t>
            </a:r>
          </a:p>
        </p:txBody>
      </p:sp>
      <p:pic>
        <p:nvPicPr>
          <p:cNvPr id="1026" name="Picture 2" descr="Charmis Deep Nourishing Cold Cream A,C,E, 175ml: Amazon.in: Beauty">
            <a:extLst>
              <a:ext uri="{FF2B5EF4-FFF2-40B4-BE49-F238E27FC236}">
                <a16:creationId xmlns:a16="http://schemas.microsoft.com/office/drawing/2014/main" id="{4FD75396-B10F-5D4B-BEEF-D0347211D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180" y="4331970"/>
            <a:ext cx="2434590" cy="243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134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EF90-0753-F44E-9D01-DE8ED652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73564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B.) Margin of Safety of Colgate’s Pain 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96C6D-0139-5941-BE6C-596DAA1AE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340"/>
            <a:ext cx="10995660" cy="528066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Colgate Palmolive has launched </a:t>
            </a:r>
            <a:r>
              <a:rPr lang="en-US" sz="2400" i="1" dirty="0">
                <a:solidFill>
                  <a:srgbClr val="FF0000"/>
                </a:solidFill>
              </a:rPr>
              <a:t>’Pain Out</a:t>
            </a:r>
            <a:r>
              <a:rPr lang="en-US" sz="2400" dirty="0"/>
              <a:t>’, a new toothpaste which provides active protection against gum disease and prevents tooth ache.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It achieved it’s </a:t>
            </a:r>
            <a:r>
              <a:rPr lang="en-US" sz="2400" i="1" dirty="0">
                <a:solidFill>
                  <a:srgbClr val="FF0000"/>
                </a:solidFill>
              </a:rPr>
              <a:t>break – even point </a:t>
            </a:r>
            <a:r>
              <a:rPr lang="en-US" sz="2400" dirty="0"/>
              <a:t>by selling 400 units and making the break – even sales of Rs. 200,000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Currently, It is selling 500 units and achieved the total sales of Rs. 250,000.</a:t>
            </a:r>
          </a:p>
          <a:p>
            <a:pPr algn="just"/>
            <a:endParaRPr lang="en-US" sz="2400" dirty="0"/>
          </a:p>
          <a:p>
            <a:pPr marL="0" indent="0" algn="just">
              <a:buNone/>
            </a:pPr>
            <a:r>
              <a:rPr lang="en-US" sz="2400" b="1" i="1" dirty="0"/>
              <a:t>     Margin of Safety = Actual Sales – Break even Sales</a:t>
            </a:r>
          </a:p>
          <a:p>
            <a:pPr marL="0" indent="0" algn="just">
              <a:buNone/>
            </a:pPr>
            <a:r>
              <a:rPr lang="en-US" sz="2400" i="1" dirty="0">
                <a:solidFill>
                  <a:srgbClr val="0070C0"/>
                </a:solidFill>
              </a:rPr>
              <a:t>	Margin of Safety = 250,000 – 200,000</a:t>
            </a:r>
          </a:p>
          <a:p>
            <a:pPr marL="0" indent="0" algn="just">
              <a:buNone/>
            </a:pPr>
            <a:r>
              <a:rPr lang="en-US" sz="2400" i="1" dirty="0">
                <a:solidFill>
                  <a:srgbClr val="0070C0"/>
                </a:solidFill>
              </a:rPr>
              <a:t>          	</a:t>
            </a:r>
            <a:r>
              <a:rPr lang="en-US" sz="2400" i="1" dirty="0">
                <a:solidFill>
                  <a:srgbClr val="FF0000"/>
                </a:solidFill>
              </a:rPr>
              <a:t>Margin of Safety = Rs. 50,000</a:t>
            </a:r>
          </a:p>
        </p:txBody>
      </p:sp>
      <p:pic>
        <p:nvPicPr>
          <p:cNvPr id="4100" name="Picture 4" descr="Buy Colgate PainOut - Gives Express Relief From Tooth Pain - 10 ml Online  at Low Prices in India - Amazon.in">
            <a:extLst>
              <a:ext uri="{FF2B5EF4-FFF2-40B4-BE49-F238E27FC236}">
                <a16:creationId xmlns:a16="http://schemas.microsoft.com/office/drawing/2014/main" id="{5C397312-37FE-484E-A15B-D35A88B74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720" y="5543550"/>
            <a:ext cx="2876550" cy="117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621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1A19-FD5A-5D42-AB01-11F7AC70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88931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Poll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E4B5A-D769-C54B-A29B-9AF7F908E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190"/>
            <a:ext cx="10717530" cy="520065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Marico presents the following information related to the </a:t>
            </a:r>
            <a:r>
              <a:rPr lang="en-US" sz="2000" dirty="0" err="1"/>
              <a:t>Saffola</a:t>
            </a:r>
            <a:r>
              <a:rPr lang="en-US" sz="2000" dirty="0"/>
              <a:t> cooking oil.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i="1" dirty="0">
                <a:solidFill>
                  <a:srgbClr val="C00000"/>
                </a:solidFill>
              </a:rPr>
              <a:t>In such case, the break – even point (in units) will be: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000" dirty="0"/>
              <a:t>6000 units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000" dirty="0"/>
              <a:t>6500 units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000" dirty="0"/>
              <a:t>7500 units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000" dirty="0"/>
              <a:t>7000 units 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algn="just"/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C91504-AF15-F946-9468-075BA3847A30}"/>
              </a:ext>
            </a:extLst>
          </p:cNvPr>
          <p:cNvGraphicFramePr>
            <a:graphicFrameLocks noGrp="1"/>
          </p:cNvGraphicFramePr>
          <p:nvPr/>
        </p:nvGraphicFramePr>
        <p:xfrm>
          <a:off x="2477770" y="1979930"/>
          <a:ext cx="5728970" cy="21894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864485">
                  <a:extLst>
                    <a:ext uri="{9D8B030D-6E8A-4147-A177-3AD203B41FA5}">
                      <a16:colId xmlns:a16="http://schemas.microsoft.com/office/drawing/2014/main" val="912583480"/>
                    </a:ext>
                  </a:extLst>
                </a:gridCol>
                <a:gridCol w="2864485">
                  <a:extLst>
                    <a:ext uri="{9D8B030D-6E8A-4147-A177-3AD203B41FA5}">
                      <a16:colId xmlns:a16="http://schemas.microsoft.com/office/drawing/2014/main" val="385606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Particulars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Amount (in Rs.)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12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Sales (8000 units)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66000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13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Less: Variable costs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34000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62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Contribution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10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Less: Fixed costs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26000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83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Profit for the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294426"/>
                  </a:ext>
                </a:extLst>
              </a:tr>
            </a:tbl>
          </a:graphicData>
        </a:graphic>
      </p:graphicFrame>
      <p:pic>
        <p:nvPicPr>
          <p:cNvPr id="5122" name="Picture 2" descr="Marico Ltd - Distributor / Channel Partner of Saffola Oil &amp; Set Wet Gel  from Mumbai">
            <a:extLst>
              <a:ext uri="{FF2B5EF4-FFF2-40B4-BE49-F238E27FC236}">
                <a16:creationId xmlns:a16="http://schemas.microsoft.com/office/drawing/2014/main" id="{CFF33FAD-1978-D349-BD2C-768B1A56A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391" y="3806190"/>
            <a:ext cx="2110339" cy="282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823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FE7F-97D3-C544-BC36-B8AA54920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C.) Calculating ‘Desired Profits’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20881-45E0-1F42-B5C8-C83BBC181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3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a) Number of units (must be sold) </a:t>
            </a:r>
            <a:r>
              <a:rPr lang="en-US" dirty="0"/>
              <a:t>= </a:t>
            </a:r>
            <a:r>
              <a:rPr lang="en-US" u="sng" dirty="0">
                <a:solidFill>
                  <a:srgbClr val="0070C0"/>
                </a:solidFill>
              </a:rPr>
              <a:t>Fixed Costs + Desired Profit</a:t>
            </a:r>
          </a:p>
          <a:p>
            <a:pPr marL="0" indent="0">
              <a:buNone/>
            </a:pPr>
            <a:r>
              <a:rPr lang="en-US" dirty="0"/>
              <a:t>						       </a:t>
            </a:r>
            <a:r>
              <a:rPr lang="en-US" dirty="0">
                <a:solidFill>
                  <a:srgbClr val="0070C0"/>
                </a:solidFill>
              </a:rPr>
              <a:t>Contribution per unit 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b) Total Sales (to be made) </a:t>
            </a:r>
            <a:r>
              <a:rPr lang="en-US" dirty="0"/>
              <a:t>=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Fixed Costs + Desired Profit</a:t>
            </a:r>
          </a:p>
          <a:p>
            <a:pPr marL="0" indent="0">
              <a:buNone/>
            </a:pPr>
            <a:r>
              <a:rPr lang="en-US" dirty="0"/>
              <a:t>                    				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P/V Ratio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59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1870-4438-CF41-BDF0-5DE3C317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Poll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1E017-560C-6242-9806-82EE21798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825624"/>
            <a:ext cx="10915650" cy="4792345"/>
          </a:xfrm>
        </p:spPr>
        <p:txBody>
          <a:bodyPr>
            <a:normAutofit/>
          </a:bodyPr>
          <a:lstStyle/>
          <a:p>
            <a:pPr algn="just"/>
            <a:r>
              <a:rPr lang="en-US" sz="2400" i="1" dirty="0">
                <a:solidFill>
                  <a:srgbClr val="0070C0"/>
                </a:solidFill>
              </a:rPr>
              <a:t>Nestle India </a:t>
            </a:r>
            <a:r>
              <a:rPr lang="en-US" sz="2400" dirty="0"/>
              <a:t>is selling each unit of </a:t>
            </a:r>
            <a:r>
              <a:rPr lang="en-US" sz="2400" i="1" dirty="0">
                <a:solidFill>
                  <a:srgbClr val="0070C0"/>
                </a:solidFill>
              </a:rPr>
              <a:t>‘Munch’ </a:t>
            </a:r>
            <a:r>
              <a:rPr lang="en-US" sz="2400" dirty="0"/>
              <a:t>chocolate at Rs. 5 per unit. </a:t>
            </a:r>
          </a:p>
          <a:p>
            <a:pPr algn="just"/>
            <a:r>
              <a:rPr lang="en-US" sz="2400" dirty="0"/>
              <a:t>The total fixed overheads are Rs. 200,000 and variable manufacturing costs are Rs. 3 per unit.</a:t>
            </a:r>
          </a:p>
          <a:p>
            <a:pPr algn="just"/>
            <a:endParaRPr lang="en-US" sz="2400" i="1" dirty="0">
              <a:solidFill>
                <a:srgbClr val="C00000"/>
              </a:solidFill>
            </a:endParaRPr>
          </a:p>
          <a:p>
            <a:pPr algn="just"/>
            <a:r>
              <a:rPr lang="en-US" sz="2400" i="1" dirty="0">
                <a:solidFill>
                  <a:srgbClr val="C00000"/>
                </a:solidFill>
              </a:rPr>
              <a:t>How many units of ‘Munch’ chocolate must be sold by Nestle India in order to earn desired profit of Rs. 40,000?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400" dirty="0"/>
              <a:t>100,000 units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400" dirty="0"/>
              <a:t>200,000 units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400" dirty="0"/>
              <a:t>250,000 units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400" dirty="0"/>
              <a:t>120,000 units </a:t>
            </a:r>
          </a:p>
        </p:txBody>
      </p:sp>
      <p:pic>
        <p:nvPicPr>
          <p:cNvPr id="7172" name="Picture 4" descr="Jeyam Super Market - Online Store. Nestle Munch Chocolate - 10.1 g">
            <a:extLst>
              <a:ext uri="{FF2B5EF4-FFF2-40B4-BE49-F238E27FC236}">
                <a16:creationId xmlns:a16="http://schemas.microsoft.com/office/drawing/2014/main" id="{BD9C9EDF-1F0B-EF4A-98C8-573704D61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700" y="4221796"/>
            <a:ext cx="2491739" cy="249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909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A597-E95E-254C-BD72-FFDA2CA5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i="1" dirty="0">
                <a:solidFill>
                  <a:srgbClr val="FF0000"/>
                </a:solidFill>
              </a:rPr>
              <a:t>Calculating </a:t>
            </a:r>
            <a:r>
              <a:rPr lang="en-US" sz="3600" i="1">
                <a:solidFill>
                  <a:srgbClr val="FF0000"/>
                </a:solidFill>
              </a:rPr>
              <a:t>the Desired </a:t>
            </a:r>
            <a:r>
              <a:rPr lang="en-US" sz="3600" i="1" dirty="0">
                <a:solidFill>
                  <a:srgbClr val="FF0000"/>
                </a:solidFill>
              </a:rPr>
              <a:t>P</a:t>
            </a:r>
            <a:r>
              <a:rPr lang="en-US" sz="3600" i="1">
                <a:solidFill>
                  <a:srgbClr val="FF0000"/>
                </a:solidFill>
              </a:rPr>
              <a:t>rofits </a:t>
            </a:r>
            <a:r>
              <a:rPr lang="en-US" sz="3600" i="1" dirty="0">
                <a:solidFill>
                  <a:srgbClr val="FF0000"/>
                </a:solidFill>
              </a:rPr>
              <a:t>of ‘Bru’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728E6-8D31-4449-AB23-8385985F5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37470" cy="481520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Following is the costing information given related to manufacturing of Bru coffee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i="1" dirty="0">
                <a:solidFill>
                  <a:srgbClr val="0070C0"/>
                </a:solidFill>
              </a:rPr>
              <a:t>Calculate the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P/V Ratio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Fixed Costs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Sales required to achieve the desired profit of Rs. 40,000</a:t>
            </a:r>
          </a:p>
          <a:p>
            <a:pPr algn="just"/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C46E2A-7647-A14A-93DC-548EB9033033}"/>
              </a:ext>
            </a:extLst>
          </p:cNvPr>
          <p:cNvGraphicFramePr>
            <a:graphicFrameLocks noGrp="1"/>
          </p:cNvGraphicFramePr>
          <p:nvPr/>
        </p:nvGraphicFramePr>
        <p:xfrm>
          <a:off x="2776220" y="2687320"/>
          <a:ext cx="6639560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319780">
                  <a:extLst>
                    <a:ext uri="{9D8B030D-6E8A-4147-A177-3AD203B41FA5}">
                      <a16:colId xmlns:a16="http://schemas.microsoft.com/office/drawing/2014/main" val="1634371321"/>
                    </a:ext>
                  </a:extLst>
                </a:gridCol>
                <a:gridCol w="3319780">
                  <a:extLst>
                    <a:ext uri="{9D8B030D-6E8A-4147-A177-3AD203B41FA5}">
                      <a16:colId xmlns:a16="http://schemas.microsoft.com/office/drawing/2014/main" val="304374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Particulars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(in Rs.)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9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Rs. 100,000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18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Profit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Rs. 10,000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61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62606"/>
                  </a:ext>
                </a:extLst>
              </a:tr>
            </a:tbl>
          </a:graphicData>
        </a:graphic>
      </p:graphicFrame>
      <p:pic>
        <p:nvPicPr>
          <p:cNvPr id="1030" name="Picture 6" descr="Bru Instant Coffee Of Rs. 10 | BaniyaBabu.Com">
            <a:extLst>
              <a:ext uri="{FF2B5EF4-FFF2-40B4-BE49-F238E27FC236}">
                <a16:creationId xmlns:a16="http://schemas.microsoft.com/office/drawing/2014/main" id="{965BF9EC-202F-254B-9BE6-B4C0A4E07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134" y="4455793"/>
            <a:ext cx="2185036" cy="218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813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A597-E95E-254C-BD72-FFDA2CA5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i="1" dirty="0">
                <a:solidFill>
                  <a:srgbClr val="FF0000"/>
                </a:solidFill>
              </a:rPr>
              <a:t>Calculating the Desired Profits of ‘B Natural’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728E6-8D31-4449-AB23-8385985F5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5" y="1825624"/>
            <a:ext cx="11235847" cy="4815205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Following is the costing information given related to manufacturing of B Natural Juices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i="1" dirty="0">
                <a:solidFill>
                  <a:srgbClr val="0070C0"/>
                </a:solidFill>
              </a:rPr>
              <a:t>Calculate the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P/V Ratio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Sales required to achieve the desired profit of Rs. 40,000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Profit when sales are Rs. 120,000</a:t>
            </a:r>
          </a:p>
          <a:p>
            <a:pPr algn="just"/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C46E2A-7647-A14A-93DC-548EB9033033}"/>
              </a:ext>
            </a:extLst>
          </p:cNvPr>
          <p:cNvGraphicFramePr>
            <a:graphicFrameLocks noGrp="1"/>
          </p:cNvGraphicFramePr>
          <p:nvPr/>
        </p:nvGraphicFramePr>
        <p:xfrm>
          <a:off x="2776220" y="2687320"/>
          <a:ext cx="6639561" cy="11125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213187">
                  <a:extLst>
                    <a:ext uri="{9D8B030D-6E8A-4147-A177-3AD203B41FA5}">
                      <a16:colId xmlns:a16="http://schemas.microsoft.com/office/drawing/2014/main" val="4268347122"/>
                    </a:ext>
                  </a:extLst>
                </a:gridCol>
                <a:gridCol w="2213187">
                  <a:extLst>
                    <a:ext uri="{9D8B030D-6E8A-4147-A177-3AD203B41FA5}">
                      <a16:colId xmlns:a16="http://schemas.microsoft.com/office/drawing/2014/main" val="1634371321"/>
                    </a:ext>
                  </a:extLst>
                </a:gridCol>
                <a:gridCol w="2213187">
                  <a:extLst>
                    <a:ext uri="{9D8B030D-6E8A-4147-A177-3AD203B41FA5}">
                      <a16:colId xmlns:a16="http://schemas.microsoft.com/office/drawing/2014/main" val="304374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 (in Rs.)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Profit (in Rs.)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9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18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615016"/>
                  </a:ext>
                </a:extLst>
              </a:tr>
            </a:tbl>
          </a:graphicData>
        </a:graphic>
      </p:graphicFrame>
      <p:pic>
        <p:nvPicPr>
          <p:cNvPr id="2052" name="Picture 4" descr="ITC">
            <a:extLst>
              <a:ext uri="{FF2B5EF4-FFF2-40B4-BE49-F238E27FC236}">
                <a16:creationId xmlns:a16="http://schemas.microsoft.com/office/drawing/2014/main" id="{83BCFC97-D4D9-164E-831F-2AD2B4209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780" y="3799840"/>
            <a:ext cx="26797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77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5635-DF5E-ED43-A7C0-89A260EF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68" y="727210"/>
            <a:ext cx="8715736" cy="102464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>
                <a:solidFill>
                  <a:srgbClr val="0070C0"/>
                </a:solidFill>
              </a:rPr>
              <a:t>Opening Case</a:t>
            </a:r>
            <a:br>
              <a:rPr lang="en-US" i="1" dirty="0"/>
            </a:br>
            <a:r>
              <a:rPr lang="en-US" i="1" dirty="0">
                <a:solidFill>
                  <a:srgbClr val="C00000"/>
                </a:solidFill>
              </a:rPr>
              <a:t>Costing of ‘Sprint’ by Hero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5D872-E07C-224A-BC4C-A396C4910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68" y="2235073"/>
            <a:ext cx="11667280" cy="427861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sz="2400" dirty="0"/>
              <a:t>Hero Cycle wants to find the cost of producing </a:t>
            </a:r>
            <a:r>
              <a:rPr lang="en-US" sz="2400" i="1" dirty="0">
                <a:solidFill>
                  <a:srgbClr val="0070C0"/>
                </a:solidFill>
              </a:rPr>
              <a:t>one more unit </a:t>
            </a:r>
            <a:r>
              <a:rPr lang="en-US" sz="2400" dirty="0"/>
              <a:t>of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‘Sprint’ cycle.</a:t>
            </a:r>
          </a:p>
          <a:p>
            <a:pPr algn="just"/>
            <a:r>
              <a:rPr lang="en-US" sz="2400" dirty="0"/>
              <a:t>The analysis is presented as follows:</a:t>
            </a:r>
          </a:p>
          <a:p>
            <a:pPr algn="just"/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A067AFC-65E7-DC40-8ACB-84FD9ED68A83}"/>
              </a:ext>
            </a:extLst>
          </p:cNvPr>
          <p:cNvGraphicFramePr>
            <a:graphicFrameLocks noGrp="1"/>
          </p:cNvGraphicFramePr>
          <p:nvPr/>
        </p:nvGraphicFramePr>
        <p:xfrm>
          <a:off x="567159" y="3429000"/>
          <a:ext cx="10764456" cy="265301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3431809">
                  <a:extLst>
                    <a:ext uri="{9D8B030D-6E8A-4147-A177-3AD203B41FA5}">
                      <a16:colId xmlns:a16="http://schemas.microsoft.com/office/drawing/2014/main" val="3565061939"/>
                    </a:ext>
                  </a:extLst>
                </a:gridCol>
                <a:gridCol w="2436556">
                  <a:extLst>
                    <a:ext uri="{9D8B030D-6E8A-4147-A177-3AD203B41FA5}">
                      <a16:colId xmlns:a16="http://schemas.microsoft.com/office/drawing/2014/main" val="609990087"/>
                    </a:ext>
                  </a:extLst>
                </a:gridCol>
                <a:gridCol w="2407534">
                  <a:extLst>
                    <a:ext uri="{9D8B030D-6E8A-4147-A177-3AD203B41FA5}">
                      <a16:colId xmlns:a16="http://schemas.microsoft.com/office/drawing/2014/main" val="3209419904"/>
                    </a:ext>
                  </a:extLst>
                </a:gridCol>
                <a:gridCol w="2488557">
                  <a:extLst>
                    <a:ext uri="{9D8B030D-6E8A-4147-A177-3AD203B41FA5}">
                      <a16:colId xmlns:a16="http://schemas.microsoft.com/office/drawing/2014/main" val="1002121229"/>
                    </a:ext>
                  </a:extLst>
                </a:gridCol>
              </a:tblGrid>
              <a:tr h="4077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Particulars </a:t>
                      </a:r>
                      <a:endParaRPr lang="en-US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1000 Units</a:t>
                      </a:r>
                    </a:p>
                    <a:p>
                      <a:pPr algn="ctr"/>
                      <a:r>
                        <a:rPr lang="en-US" i="1" dirty="0">
                          <a:solidFill>
                            <a:sysClr val="windowText" lastClr="000000"/>
                          </a:solidFill>
                        </a:rPr>
                        <a:t>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1001 Units</a:t>
                      </a:r>
                    </a:p>
                    <a:p>
                      <a:pPr algn="ctr"/>
                      <a:r>
                        <a:rPr lang="en-US" i="1" dirty="0">
                          <a:solidFill>
                            <a:sysClr val="windowText" lastClr="000000"/>
                          </a:solidFill>
                        </a:rPr>
                        <a:t>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Change in cost</a:t>
                      </a:r>
                    </a:p>
                    <a:p>
                      <a:pPr algn="ctr"/>
                      <a:r>
                        <a:rPr lang="en-US" i="1" dirty="0">
                          <a:solidFill>
                            <a:sysClr val="windowText" lastClr="000000"/>
                          </a:solidFill>
                        </a:rPr>
                        <a:t>(B) –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889755"/>
                  </a:ext>
                </a:extLst>
              </a:tr>
              <a:tr h="4077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Material @60/cycle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652870"/>
                  </a:ext>
                </a:extLst>
              </a:tr>
              <a:tr h="4077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Labor @40/cycle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40,040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131630"/>
                  </a:ext>
                </a:extLst>
              </a:tr>
              <a:tr h="3818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Overheads @20/cycle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20,020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248459"/>
                  </a:ext>
                </a:extLst>
              </a:tr>
              <a:tr h="4077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Fixed Overheads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Change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39975"/>
                  </a:ext>
                </a:extLst>
              </a:tr>
              <a:tr h="40776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$150,000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$150,120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$120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2891"/>
                  </a:ext>
                </a:extLst>
              </a:tr>
            </a:tbl>
          </a:graphicData>
        </a:graphic>
      </p:graphicFrame>
      <p:pic>
        <p:nvPicPr>
          <p:cNvPr id="1026" name="Picture 2" descr="Hero Cycles launches 9 new models under Sprint Pro range - The Hindu  BusinessLine">
            <a:extLst>
              <a:ext uri="{FF2B5EF4-FFF2-40B4-BE49-F238E27FC236}">
                <a16:creationId xmlns:a16="http://schemas.microsoft.com/office/drawing/2014/main" id="{A5ED80B7-7D75-714B-B684-7D5F05834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705" y="599589"/>
            <a:ext cx="2624164" cy="163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29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FD73-002D-2146-8703-CEA0568F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906"/>
            <a:ext cx="10515600" cy="659757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What Hero Cycles is doing?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2EEDC5-3810-7F4B-B3C5-0F095C8E49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7356676" cy="4953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ero Sprint Pro Reaction 27.5T|Gear Cycle with Rim Brakes|27.5&quot; MTB cycles  below Rs.15,000|Bicycle@ChooseMyBicycle.com">
            <a:extLst>
              <a:ext uri="{FF2B5EF4-FFF2-40B4-BE49-F238E27FC236}">
                <a16:creationId xmlns:a16="http://schemas.microsoft.com/office/drawing/2014/main" id="{7188943F-2529-1949-99B0-8DCFC516A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271" y="1690688"/>
            <a:ext cx="2597067" cy="204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ero Cycles Sprint Howler 29T Single Speed Cycle Size: Medium Size, Price  11300 INR/Piece | ID: 6338339">
            <a:extLst>
              <a:ext uri="{FF2B5EF4-FFF2-40B4-BE49-F238E27FC236}">
                <a16:creationId xmlns:a16="http://schemas.microsoft.com/office/drawing/2014/main" id="{3153D8FE-4147-8C44-9218-020DD12D4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719" y="4647150"/>
            <a:ext cx="2597068" cy="189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53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DF60-115A-1345-A149-E06646DD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728703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Poll – 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5667-F585-E541-9A77-F090993A9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5" y="1585732"/>
            <a:ext cx="7812912" cy="5150734"/>
          </a:xfrm>
        </p:spPr>
        <p:txBody>
          <a:bodyPr>
            <a:normAutofit/>
          </a:bodyPr>
          <a:lstStyle/>
          <a:p>
            <a:pPr algn="just"/>
            <a:r>
              <a:rPr lang="en-US" sz="2400" i="1" dirty="0">
                <a:solidFill>
                  <a:srgbClr val="0070C0"/>
                </a:solidFill>
              </a:rPr>
              <a:t>Hero Cycles </a:t>
            </a:r>
            <a:r>
              <a:rPr lang="en-US" sz="2400" dirty="0"/>
              <a:t>is currently manufacturing 1000 units of Sprint cycles and is following the technique of </a:t>
            </a:r>
            <a:r>
              <a:rPr lang="en-US" sz="2400" i="1" dirty="0">
                <a:solidFill>
                  <a:srgbClr val="0070C0"/>
                </a:solidFill>
              </a:rPr>
              <a:t>marginal costing </a:t>
            </a:r>
            <a:r>
              <a:rPr lang="en-US" sz="2400" dirty="0"/>
              <a:t>for its cycles.</a:t>
            </a:r>
          </a:p>
          <a:p>
            <a:pPr algn="just"/>
            <a:endParaRPr lang="en-US" sz="2400" i="1" dirty="0">
              <a:solidFill>
                <a:srgbClr val="C00000"/>
              </a:solidFill>
            </a:endParaRPr>
          </a:p>
          <a:p>
            <a:pPr algn="just"/>
            <a:r>
              <a:rPr lang="en-US" sz="2400" i="1" dirty="0">
                <a:solidFill>
                  <a:srgbClr val="C00000"/>
                </a:solidFill>
              </a:rPr>
              <a:t>Which of the following statements are ‘true’ with regard to marginal costing technique?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Total fixed costs remains constant irrespective of number of cycles manufactured in factory.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All the elements of costs are divided into fixed costs and variable costs.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Per unit variable costs remains constant at all the levels of production of cycles.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All of the above</a:t>
            </a:r>
          </a:p>
        </p:txBody>
      </p:sp>
      <p:pic>
        <p:nvPicPr>
          <p:cNvPr id="3074" name="Picture 2" descr="Hero Sprint Thorn 26T Single Speed Mountain Bicycle with Rigid Fork (1 –  Helmet Don">
            <a:extLst>
              <a:ext uri="{FF2B5EF4-FFF2-40B4-BE49-F238E27FC236}">
                <a16:creationId xmlns:a16="http://schemas.microsoft.com/office/drawing/2014/main" id="{C9A50D2F-953B-AB43-9B9C-A0ED6C90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685" y="2266950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78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5635-DF5E-ED43-A7C0-89A260EF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044"/>
            <a:ext cx="10515600" cy="102464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>
                <a:solidFill>
                  <a:srgbClr val="0070C0"/>
                </a:solidFill>
              </a:rPr>
              <a:t>2. Case Analysis </a:t>
            </a:r>
            <a:br>
              <a:rPr lang="en-US" i="1" dirty="0"/>
            </a:br>
            <a:r>
              <a:rPr lang="en-US" i="1" dirty="0">
                <a:solidFill>
                  <a:srgbClr val="FF0000"/>
                </a:solidFill>
              </a:rPr>
              <a:t>Costing of ‘Sprint’ by Hero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5D872-E07C-224A-BC4C-A396C4910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156" y="1864895"/>
            <a:ext cx="10800644" cy="4764505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Hero Cycles is looking to increase its </a:t>
            </a:r>
            <a:r>
              <a:rPr lang="en-US" sz="2400" i="1" dirty="0">
                <a:solidFill>
                  <a:srgbClr val="C00000"/>
                </a:solidFill>
              </a:rPr>
              <a:t>profitability</a:t>
            </a:r>
            <a:r>
              <a:rPr lang="en-US" sz="2400" dirty="0"/>
              <a:t>. It seeks to have a better understanding of the behavior of sales, number of cycles produced and cost incurred.</a:t>
            </a:r>
          </a:p>
          <a:p>
            <a:pPr algn="just"/>
            <a:endParaRPr lang="en-US" sz="2400" dirty="0"/>
          </a:p>
          <a:p>
            <a:pPr marL="0" indent="0" algn="just">
              <a:buNone/>
            </a:pPr>
            <a:r>
              <a:rPr lang="en-US" sz="2400" i="1" dirty="0">
                <a:solidFill>
                  <a:srgbClr val="002060"/>
                </a:solidFill>
              </a:rPr>
              <a:t>Following is the information given for the current quarter:</a:t>
            </a:r>
          </a:p>
          <a:p>
            <a:pPr algn="just"/>
            <a:r>
              <a:rPr lang="en-US" sz="2400" dirty="0"/>
              <a:t>The </a:t>
            </a:r>
            <a:r>
              <a:rPr lang="en-US" sz="2400" i="1" dirty="0">
                <a:solidFill>
                  <a:srgbClr val="C00000"/>
                </a:solidFill>
              </a:rPr>
              <a:t>Selling Price </a:t>
            </a:r>
            <a:r>
              <a:rPr lang="en-US" sz="2400" dirty="0"/>
              <a:t>(per cycle) set by Hero Cycles for ‘Sprint’ is $200.</a:t>
            </a:r>
          </a:p>
          <a:p>
            <a:pPr algn="just"/>
            <a:r>
              <a:rPr lang="en-US" sz="2400" dirty="0"/>
              <a:t>The </a:t>
            </a:r>
            <a:r>
              <a:rPr lang="en-US" sz="2400" i="1" dirty="0">
                <a:solidFill>
                  <a:srgbClr val="C00000"/>
                </a:solidFill>
              </a:rPr>
              <a:t>Variable cost </a:t>
            </a:r>
            <a:r>
              <a:rPr lang="en-US" sz="2400" dirty="0"/>
              <a:t>(per cycle) set by Hero Cycles for ‘Sprint’ is $120.</a:t>
            </a:r>
            <a:endParaRPr lang="en-US" sz="2400" b="1" i="1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sz="2400" dirty="0"/>
              <a:t>The </a:t>
            </a:r>
            <a:r>
              <a:rPr lang="en-US" sz="2400" i="1" dirty="0">
                <a:solidFill>
                  <a:srgbClr val="C00000"/>
                </a:solidFill>
              </a:rPr>
              <a:t>Fixed costs</a:t>
            </a:r>
            <a:r>
              <a:rPr lang="en-US" sz="2400" dirty="0"/>
              <a:t> are $2000.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How many units of Sprint Cycles, Hero Cycles must sell in order to earn ‘profits’?</a:t>
            </a:r>
          </a:p>
        </p:txBody>
      </p:sp>
      <p:pic>
        <p:nvPicPr>
          <p:cNvPr id="4" name="Picture 2" descr="Hero Sprint Pro Ceralo 26T 21-Speed Bicycle (Yellow) – Helmet Don">
            <a:extLst>
              <a:ext uri="{FF2B5EF4-FFF2-40B4-BE49-F238E27FC236}">
                <a16:creationId xmlns:a16="http://schemas.microsoft.com/office/drawing/2014/main" id="{4C557677-F833-AF46-A7F6-6E237F242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144" y="2835798"/>
            <a:ext cx="1848332" cy="184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83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F6DE-1EC8-4B4B-8F26-02379AF6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71462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>
                <a:solidFill>
                  <a:srgbClr val="0070C0"/>
                </a:solidFill>
              </a:rPr>
              <a:t>2. Case Analysis </a:t>
            </a:r>
            <a:br>
              <a:rPr lang="en-US" i="1" dirty="0"/>
            </a:br>
            <a:r>
              <a:rPr lang="en-US" i="1" dirty="0">
                <a:solidFill>
                  <a:srgbClr val="FF0000"/>
                </a:solidFill>
              </a:rPr>
              <a:t>Costing of ‘Sprint’ by Hero Cycles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EA838-968D-EA43-83A2-28F0F11EC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852864"/>
            <a:ext cx="11405936" cy="48731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How many units of Sprint Cycles, Hero Cycles must sell in order to earn ‘profits’?</a:t>
            </a:r>
          </a:p>
          <a:p>
            <a:pPr algn="just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2AE110-8E30-E54E-86B6-BC5CE5987467}"/>
              </a:ext>
            </a:extLst>
          </p:cNvPr>
          <p:cNvSpPr/>
          <p:nvPr/>
        </p:nvSpPr>
        <p:spPr>
          <a:xfrm>
            <a:off x="735939" y="3793796"/>
            <a:ext cx="1953123" cy="10467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CVP Analysis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8B0E297-9769-8B49-AB88-4815CDD2B09F}"/>
              </a:ext>
            </a:extLst>
          </p:cNvPr>
          <p:cNvSpPr/>
          <p:nvPr/>
        </p:nvSpPr>
        <p:spPr>
          <a:xfrm>
            <a:off x="4908884" y="2713961"/>
            <a:ext cx="1792704" cy="84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Changes in Selling Prices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7BB40FA-F958-CC40-8ECB-53BB9E63F85D}"/>
              </a:ext>
            </a:extLst>
          </p:cNvPr>
          <p:cNvSpPr/>
          <p:nvPr/>
        </p:nvSpPr>
        <p:spPr>
          <a:xfrm>
            <a:off x="4981073" y="3784773"/>
            <a:ext cx="1720515" cy="830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Changes in Sales volume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4A3405-99A1-6C40-93B8-8A2C274880ED}"/>
              </a:ext>
            </a:extLst>
          </p:cNvPr>
          <p:cNvSpPr/>
          <p:nvPr/>
        </p:nvSpPr>
        <p:spPr>
          <a:xfrm>
            <a:off x="5005139" y="4980230"/>
            <a:ext cx="1720515" cy="673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Changes in variable costs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4DCD43-920D-9840-A18E-BC24747F612C}"/>
              </a:ext>
            </a:extLst>
          </p:cNvPr>
          <p:cNvSpPr/>
          <p:nvPr/>
        </p:nvSpPr>
        <p:spPr>
          <a:xfrm>
            <a:off x="5005139" y="6019276"/>
            <a:ext cx="1720515" cy="681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Changes in Fixed Costs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E98C14-B120-C645-9927-EB285FAB5189}"/>
              </a:ext>
            </a:extLst>
          </p:cNvPr>
          <p:cNvSpPr/>
          <p:nvPr/>
        </p:nvSpPr>
        <p:spPr>
          <a:xfrm>
            <a:off x="9356553" y="3766089"/>
            <a:ext cx="2229855" cy="16541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Impact </a:t>
            </a:r>
          </a:p>
          <a:p>
            <a:pPr algn="ctr"/>
            <a:r>
              <a:rPr lang="en-US" sz="2800" dirty="0"/>
              <a:t>Profits 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7FA6A996-EA14-1640-8280-D90E56BD180C}"/>
              </a:ext>
            </a:extLst>
          </p:cNvPr>
          <p:cNvSpPr/>
          <p:nvPr/>
        </p:nvSpPr>
        <p:spPr>
          <a:xfrm>
            <a:off x="2969798" y="4084926"/>
            <a:ext cx="938463" cy="4090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CF6C6C-FAC0-E542-BC49-975859F81A62}"/>
              </a:ext>
            </a:extLst>
          </p:cNvPr>
          <p:cNvCxnSpPr>
            <a:cxnSpLocks/>
          </p:cNvCxnSpPr>
          <p:nvPr/>
        </p:nvCxnSpPr>
        <p:spPr>
          <a:xfrm>
            <a:off x="6777785" y="3105828"/>
            <a:ext cx="2298032" cy="808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DC5936-71CA-3842-A6AA-493C98F5CE9E}"/>
              </a:ext>
            </a:extLst>
          </p:cNvPr>
          <p:cNvCxnSpPr>
            <a:cxnSpLocks/>
          </p:cNvCxnSpPr>
          <p:nvPr/>
        </p:nvCxnSpPr>
        <p:spPr>
          <a:xfrm>
            <a:off x="6807865" y="4296115"/>
            <a:ext cx="2298032" cy="42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F43C35-9E3B-B64F-A49C-EDE9F9AA09C9}"/>
              </a:ext>
            </a:extLst>
          </p:cNvPr>
          <p:cNvCxnSpPr>
            <a:cxnSpLocks/>
          </p:cNvCxnSpPr>
          <p:nvPr/>
        </p:nvCxnSpPr>
        <p:spPr>
          <a:xfrm flipV="1">
            <a:off x="6807865" y="4812837"/>
            <a:ext cx="2326101" cy="541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A646E8-AB60-A84D-9B8A-8CE57018165C}"/>
              </a:ext>
            </a:extLst>
          </p:cNvPr>
          <p:cNvCxnSpPr/>
          <p:nvPr/>
        </p:nvCxnSpPr>
        <p:spPr>
          <a:xfrm flipV="1">
            <a:off x="6731662" y="5375199"/>
            <a:ext cx="2478506" cy="1058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7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4DE6-80A0-4D45-B9E3-CC04751E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97E760-E805-E743-92E1-AAA90305FC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998621"/>
          <a:ext cx="10515600" cy="5065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7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2182</Words>
  <Application>Microsoft Office PowerPoint</Application>
  <PresentationFormat>Widescreen</PresentationFormat>
  <Paragraphs>478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Marginal Costing and Cost Volume Profit Analysis</vt:lpstr>
      <vt:lpstr>Learning Outcomes </vt:lpstr>
      <vt:lpstr>Opening Case Costing of ‘Sprint’ by Hero Cycles</vt:lpstr>
      <vt:lpstr>Opening Case Costing of ‘Sprint’ by Hero Cycles</vt:lpstr>
      <vt:lpstr>What Hero Cycles is doing?</vt:lpstr>
      <vt:lpstr>Poll – I </vt:lpstr>
      <vt:lpstr>2. Case Analysis  Costing of ‘Sprint’ by Hero Cycles</vt:lpstr>
      <vt:lpstr>2. Case Analysis  Costing of ‘Sprint’ by Hero Cycles</vt:lpstr>
      <vt:lpstr>PowerPoint Presentation</vt:lpstr>
      <vt:lpstr>A.) Developing ‘Marginal Cost of Equation’</vt:lpstr>
      <vt:lpstr>Poll – II </vt:lpstr>
      <vt:lpstr>B.) Contribution Margin of Sprint Hero Cycles</vt:lpstr>
      <vt:lpstr>B.) Contribution Margin </vt:lpstr>
      <vt:lpstr>Poll – III </vt:lpstr>
      <vt:lpstr>Poll based on previous lecture </vt:lpstr>
      <vt:lpstr>Learning Outcomes </vt:lpstr>
      <vt:lpstr>PowerPoint Presentation</vt:lpstr>
      <vt:lpstr>Calculating profits of Amul</vt:lpstr>
      <vt:lpstr>Poll – I </vt:lpstr>
      <vt:lpstr>C.) Profit – Volume Ratio </vt:lpstr>
      <vt:lpstr>3. Case Analysis  Costing at Hero Cycles</vt:lpstr>
      <vt:lpstr>Poll – II</vt:lpstr>
      <vt:lpstr>P/V Ratio of Havmor</vt:lpstr>
      <vt:lpstr>P/V Ratio of Colgate Palmolive</vt:lpstr>
      <vt:lpstr>Poll</vt:lpstr>
      <vt:lpstr>A.) Break – even Point of ITC’s Savlon</vt:lpstr>
      <vt:lpstr>Break – even Point of ITC’s Savlon</vt:lpstr>
      <vt:lpstr>Calculating Break – even point of Savlon</vt:lpstr>
      <vt:lpstr>Break – even Point of ITC’s Savlon</vt:lpstr>
      <vt:lpstr>Poll  </vt:lpstr>
      <vt:lpstr>B.) Margin of Safety of Colgate’s Pain Out </vt:lpstr>
      <vt:lpstr>Poll  </vt:lpstr>
      <vt:lpstr>C.) Calculating ‘Desired Profits’ </vt:lpstr>
      <vt:lpstr>Poll  </vt:lpstr>
      <vt:lpstr>Calculating the Desired Profits of ‘Bru’</vt:lpstr>
      <vt:lpstr>Calculating the Desired Profits of ‘B Natural’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2022-11-16T04:04:49Z</dcterms:created>
  <dcterms:modified xsi:type="dcterms:W3CDTF">2022-11-25T06:12:47Z</dcterms:modified>
</cp:coreProperties>
</file>