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74" r:id="rId3"/>
    <p:sldId id="257" r:id="rId4"/>
    <p:sldId id="351" r:id="rId5"/>
    <p:sldId id="350" r:id="rId6"/>
    <p:sldId id="838" r:id="rId7"/>
    <p:sldId id="260" r:id="rId8"/>
    <p:sldId id="341" r:id="rId9"/>
    <p:sldId id="34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39C5"/>
    <a:srgbClr val="77B94C"/>
    <a:srgbClr val="3CC5BF"/>
    <a:srgbClr val="007A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99"/>
    <p:restoredTop sz="88612"/>
  </p:normalViewPr>
  <p:slideViewPr>
    <p:cSldViewPr snapToGrid="0" snapToObjects="1">
      <p:cViewPr varScale="1">
        <p:scale>
          <a:sx n="59" d="100"/>
          <a:sy n="59" d="100"/>
        </p:scale>
        <p:origin x="59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125FA0-B17A-DB42-BDF1-3905512050CD}" type="doc">
      <dgm:prSet loTypeId="urn:microsoft.com/office/officeart/2005/8/layout/hierarchy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8F795C6-0313-5E42-B7CA-C5F28E775AA4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GB" dirty="0"/>
            <a:t>Cost Management Techniques</a:t>
          </a:r>
        </a:p>
      </dgm:t>
    </dgm:pt>
    <dgm:pt modelId="{C716D14B-CB35-6746-B829-0D660845686D}" type="parTrans" cxnId="{26419566-3DE2-394F-A123-BF5E66A4C4F2}">
      <dgm:prSet/>
      <dgm:spPr/>
      <dgm:t>
        <a:bodyPr/>
        <a:lstStyle/>
        <a:p>
          <a:endParaRPr lang="en-GB"/>
        </a:p>
      </dgm:t>
    </dgm:pt>
    <dgm:pt modelId="{088BC3F7-BC46-6744-BC63-26E3A7333D70}" type="sibTrans" cxnId="{26419566-3DE2-394F-A123-BF5E66A4C4F2}">
      <dgm:prSet/>
      <dgm:spPr/>
      <dgm:t>
        <a:bodyPr/>
        <a:lstStyle/>
        <a:p>
          <a:endParaRPr lang="en-GB"/>
        </a:p>
      </dgm:t>
    </dgm:pt>
    <dgm:pt modelId="{522EB473-49E3-1C4C-AFD9-45FF2FE477B3}">
      <dgm:prSet phldrT="[Text]"/>
      <dgm:spPr/>
      <dgm:t>
        <a:bodyPr/>
        <a:lstStyle/>
        <a:p>
          <a:r>
            <a:rPr lang="en-GB" dirty="0"/>
            <a:t>Target Costing</a:t>
          </a:r>
        </a:p>
      </dgm:t>
    </dgm:pt>
    <dgm:pt modelId="{8ADFC541-2A3A-0741-A838-ED60B64F5156}" type="parTrans" cxnId="{3D3BECEC-0CE2-324B-8F6E-E4922B393FEE}">
      <dgm:prSet/>
      <dgm:spPr/>
      <dgm:t>
        <a:bodyPr/>
        <a:lstStyle/>
        <a:p>
          <a:endParaRPr lang="en-GB"/>
        </a:p>
      </dgm:t>
    </dgm:pt>
    <dgm:pt modelId="{8AEA5D84-D89F-9542-B991-E3966931E884}" type="sibTrans" cxnId="{3D3BECEC-0CE2-324B-8F6E-E4922B393FEE}">
      <dgm:prSet/>
      <dgm:spPr/>
      <dgm:t>
        <a:bodyPr/>
        <a:lstStyle/>
        <a:p>
          <a:endParaRPr lang="en-GB"/>
        </a:p>
      </dgm:t>
    </dgm:pt>
    <dgm:pt modelId="{FF2A5163-7663-5941-BCB3-2E6DE1B75C21}">
      <dgm:prSet phldrT="[Text]"/>
      <dgm:spPr/>
      <dgm:t>
        <a:bodyPr/>
        <a:lstStyle/>
        <a:p>
          <a:r>
            <a:rPr lang="en-GB" dirty="0"/>
            <a:t>Life Cycle Costing</a:t>
          </a:r>
        </a:p>
      </dgm:t>
    </dgm:pt>
    <dgm:pt modelId="{B12E0590-9D46-EF43-806C-91233DBDFABA}" type="parTrans" cxnId="{AD532F43-2359-5642-AF23-A870360112D9}">
      <dgm:prSet/>
      <dgm:spPr/>
      <dgm:t>
        <a:bodyPr/>
        <a:lstStyle/>
        <a:p>
          <a:endParaRPr lang="en-GB"/>
        </a:p>
      </dgm:t>
    </dgm:pt>
    <dgm:pt modelId="{A97E49B0-0F70-F046-9075-6CCD5DA9CCB2}" type="sibTrans" cxnId="{AD532F43-2359-5642-AF23-A870360112D9}">
      <dgm:prSet/>
      <dgm:spPr/>
      <dgm:t>
        <a:bodyPr/>
        <a:lstStyle/>
        <a:p>
          <a:endParaRPr lang="en-GB"/>
        </a:p>
      </dgm:t>
    </dgm:pt>
    <dgm:pt modelId="{A058D1D0-96FB-8E4F-8FE8-C65860A692BE}">
      <dgm:prSet/>
      <dgm:spPr/>
      <dgm:t>
        <a:bodyPr/>
        <a:lstStyle/>
        <a:p>
          <a:r>
            <a:rPr lang="en-GB" dirty="0"/>
            <a:t>Value Analysis</a:t>
          </a:r>
        </a:p>
      </dgm:t>
    </dgm:pt>
    <dgm:pt modelId="{C11FFCAC-B005-C84B-9A7A-A0AEC06F6567}" type="parTrans" cxnId="{4C6B20DB-0D70-B94C-8C31-8199BFB33B97}">
      <dgm:prSet/>
      <dgm:spPr/>
      <dgm:t>
        <a:bodyPr/>
        <a:lstStyle/>
        <a:p>
          <a:endParaRPr lang="en-GB"/>
        </a:p>
      </dgm:t>
    </dgm:pt>
    <dgm:pt modelId="{91BD2A30-12C7-1C4A-A5FD-03C69E2E7B54}" type="sibTrans" cxnId="{4C6B20DB-0D70-B94C-8C31-8199BFB33B97}">
      <dgm:prSet/>
      <dgm:spPr/>
      <dgm:t>
        <a:bodyPr/>
        <a:lstStyle/>
        <a:p>
          <a:endParaRPr lang="en-GB"/>
        </a:p>
      </dgm:t>
    </dgm:pt>
    <dgm:pt modelId="{E5EA470A-00E0-664D-AF2D-5410362FED32}" type="pres">
      <dgm:prSet presAssocID="{06125FA0-B17A-DB42-BDF1-3905512050C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3AC7A98-96C2-AD41-AE5B-3E4D63445E5B}" type="pres">
      <dgm:prSet presAssocID="{88F795C6-0313-5E42-B7CA-C5F28E775AA4}" presName="root1" presStyleCnt="0"/>
      <dgm:spPr/>
    </dgm:pt>
    <dgm:pt modelId="{484399B6-60AD-BE46-9263-0C386D7F0A48}" type="pres">
      <dgm:prSet presAssocID="{88F795C6-0313-5E42-B7CA-C5F28E775AA4}" presName="LevelOneTextNode" presStyleLbl="node0" presStyleIdx="0" presStyleCnt="1">
        <dgm:presLayoutVars>
          <dgm:chPref val="3"/>
        </dgm:presLayoutVars>
      </dgm:prSet>
      <dgm:spPr/>
    </dgm:pt>
    <dgm:pt modelId="{AA5FFF93-B80B-F24A-A260-3BC664A169EA}" type="pres">
      <dgm:prSet presAssocID="{88F795C6-0313-5E42-B7CA-C5F28E775AA4}" presName="level2hierChild" presStyleCnt="0"/>
      <dgm:spPr/>
    </dgm:pt>
    <dgm:pt modelId="{08C4BD1E-358D-1E43-8ED3-32EC68E30F0D}" type="pres">
      <dgm:prSet presAssocID="{8ADFC541-2A3A-0741-A838-ED60B64F5156}" presName="conn2-1" presStyleLbl="parChTrans1D2" presStyleIdx="0" presStyleCnt="3"/>
      <dgm:spPr/>
    </dgm:pt>
    <dgm:pt modelId="{31DFD12F-1828-EC43-8C60-24F5C4429DB2}" type="pres">
      <dgm:prSet presAssocID="{8ADFC541-2A3A-0741-A838-ED60B64F5156}" presName="connTx" presStyleLbl="parChTrans1D2" presStyleIdx="0" presStyleCnt="3"/>
      <dgm:spPr/>
    </dgm:pt>
    <dgm:pt modelId="{14E92B84-9A6D-BE40-BC75-E218873E92BA}" type="pres">
      <dgm:prSet presAssocID="{522EB473-49E3-1C4C-AFD9-45FF2FE477B3}" presName="root2" presStyleCnt="0"/>
      <dgm:spPr/>
    </dgm:pt>
    <dgm:pt modelId="{B565368D-7B6D-154F-A5F8-957FFBDB1E34}" type="pres">
      <dgm:prSet presAssocID="{522EB473-49E3-1C4C-AFD9-45FF2FE477B3}" presName="LevelTwoTextNode" presStyleLbl="node2" presStyleIdx="0" presStyleCnt="3">
        <dgm:presLayoutVars>
          <dgm:chPref val="3"/>
        </dgm:presLayoutVars>
      </dgm:prSet>
      <dgm:spPr/>
    </dgm:pt>
    <dgm:pt modelId="{10941711-26CC-2442-90AD-D3153A188D93}" type="pres">
      <dgm:prSet presAssocID="{522EB473-49E3-1C4C-AFD9-45FF2FE477B3}" presName="level3hierChild" presStyleCnt="0"/>
      <dgm:spPr/>
    </dgm:pt>
    <dgm:pt modelId="{D5419A27-544C-8F4B-B15F-4EACDA9BD0CD}" type="pres">
      <dgm:prSet presAssocID="{B12E0590-9D46-EF43-806C-91233DBDFABA}" presName="conn2-1" presStyleLbl="parChTrans1D2" presStyleIdx="1" presStyleCnt="3"/>
      <dgm:spPr/>
    </dgm:pt>
    <dgm:pt modelId="{EF847E8E-737E-1947-8B42-868B8218798B}" type="pres">
      <dgm:prSet presAssocID="{B12E0590-9D46-EF43-806C-91233DBDFABA}" presName="connTx" presStyleLbl="parChTrans1D2" presStyleIdx="1" presStyleCnt="3"/>
      <dgm:spPr/>
    </dgm:pt>
    <dgm:pt modelId="{FCE1A2CD-7054-DD43-9B77-177D48753F21}" type="pres">
      <dgm:prSet presAssocID="{FF2A5163-7663-5941-BCB3-2E6DE1B75C21}" presName="root2" presStyleCnt="0"/>
      <dgm:spPr/>
    </dgm:pt>
    <dgm:pt modelId="{59359707-FCEB-8C46-AB99-317EA2FB68BC}" type="pres">
      <dgm:prSet presAssocID="{FF2A5163-7663-5941-BCB3-2E6DE1B75C21}" presName="LevelTwoTextNode" presStyleLbl="node2" presStyleIdx="1" presStyleCnt="3">
        <dgm:presLayoutVars>
          <dgm:chPref val="3"/>
        </dgm:presLayoutVars>
      </dgm:prSet>
      <dgm:spPr/>
    </dgm:pt>
    <dgm:pt modelId="{0226E68A-64B1-A548-BBFE-DF0995F11B66}" type="pres">
      <dgm:prSet presAssocID="{FF2A5163-7663-5941-BCB3-2E6DE1B75C21}" presName="level3hierChild" presStyleCnt="0"/>
      <dgm:spPr/>
    </dgm:pt>
    <dgm:pt modelId="{11CF8D80-EF0E-254B-9AEB-6D57A891AD28}" type="pres">
      <dgm:prSet presAssocID="{C11FFCAC-B005-C84B-9A7A-A0AEC06F6567}" presName="conn2-1" presStyleLbl="parChTrans1D2" presStyleIdx="2" presStyleCnt="3"/>
      <dgm:spPr/>
    </dgm:pt>
    <dgm:pt modelId="{3AAF258F-5DCF-FA46-B70C-40C89B94F046}" type="pres">
      <dgm:prSet presAssocID="{C11FFCAC-B005-C84B-9A7A-A0AEC06F6567}" presName="connTx" presStyleLbl="parChTrans1D2" presStyleIdx="2" presStyleCnt="3"/>
      <dgm:spPr/>
    </dgm:pt>
    <dgm:pt modelId="{1B2D7D08-8FEE-4446-B2E2-05492E5F9E9F}" type="pres">
      <dgm:prSet presAssocID="{A058D1D0-96FB-8E4F-8FE8-C65860A692BE}" presName="root2" presStyleCnt="0"/>
      <dgm:spPr/>
    </dgm:pt>
    <dgm:pt modelId="{F1A89C88-CF4C-8A43-A0A7-20203AE11CA8}" type="pres">
      <dgm:prSet presAssocID="{A058D1D0-96FB-8E4F-8FE8-C65860A692BE}" presName="LevelTwoTextNode" presStyleLbl="node2" presStyleIdx="2" presStyleCnt="3">
        <dgm:presLayoutVars>
          <dgm:chPref val="3"/>
        </dgm:presLayoutVars>
      </dgm:prSet>
      <dgm:spPr/>
    </dgm:pt>
    <dgm:pt modelId="{AF9BF38C-66A6-8C45-A502-D4350D4A3D7F}" type="pres">
      <dgm:prSet presAssocID="{A058D1D0-96FB-8E4F-8FE8-C65860A692BE}" presName="level3hierChild" presStyleCnt="0"/>
      <dgm:spPr/>
    </dgm:pt>
  </dgm:ptLst>
  <dgm:cxnLst>
    <dgm:cxn modelId="{995ABD13-C4CE-884E-B8BB-7D76F4725ADE}" type="presOf" srcId="{06125FA0-B17A-DB42-BDF1-3905512050CD}" destId="{E5EA470A-00E0-664D-AF2D-5410362FED32}" srcOrd="0" destOrd="0" presId="urn:microsoft.com/office/officeart/2005/8/layout/hierarchy2"/>
    <dgm:cxn modelId="{BF1E2E20-3D66-1949-AF89-1FF88C7D3FFA}" type="presOf" srcId="{FF2A5163-7663-5941-BCB3-2E6DE1B75C21}" destId="{59359707-FCEB-8C46-AB99-317EA2FB68BC}" srcOrd="0" destOrd="0" presId="urn:microsoft.com/office/officeart/2005/8/layout/hierarchy2"/>
    <dgm:cxn modelId="{04FEA234-F638-014B-88DC-C73209E0BF55}" type="presOf" srcId="{8ADFC541-2A3A-0741-A838-ED60B64F5156}" destId="{31DFD12F-1828-EC43-8C60-24F5C4429DB2}" srcOrd="1" destOrd="0" presId="urn:microsoft.com/office/officeart/2005/8/layout/hierarchy2"/>
    <dgm:cxn modelId="{D588935F-6BCF-8040-A558-7F5BCF983C26}" type="presOf" srcId="{C11FFCAC-B005-C84B-9A7A-A0AEC06F6567}" destId="{3AAF258F-5DCF-FA46-B70C-40C89B94F046}" srcOrd="1" destOrd="0" presId="urn:microsoft.com/office/officeart/2005/8/layout/hierarchy2"/>
    <dgm:cxn modelId="{AD532F43-2359-5642-AF23-A870360112D9}" srcId="{88F795C6-0313-5E42-B7CA-C5F28E775AA4}" destId="{FF2A5163-7663-5941-BCB3-2E6DE1B75C21}" srcOrd="1" destOrd="0" parTransId="{B12E0590-9D46-EF43-806C-91233DBDFABA}" sibTransId="{A97E49B0-0F70-F046-9075-6CCD5DA9CCB2}"/>
    <dgm:cxn modelId="{4D807844-1B46-F24C-B053-B2FDD16301F9}" type="presOf" srcId="{8ADFC541-2A3A-0741-A838-ED60B64F5156}" destId="{08C4BD1E-358D-1E43-8ED3-32EC68E30F0D}" srcOrd="0" destOrd="0" presId="urn:microsoft.com/office/officeart/2005/8/layout/hierarchy2"/>
    <dgm:cxn modelId="{26419566-3DE2-394F-A123-BF5E66A4C4F2}" srcId="{06125FA0-B17A-DB42-BDF1-3905512050CD}" destId="{88F795C6-0313-5E42-B7CA-C5F28E775AA4}" srcOrd="0" destOrd="0" parTransId="{C716D14B-CB35-6746-B829-0D660845686D}" sibTransId="{088BC3F7-BC46-6744-BC63-26E3A7333D70}"/>
    <dgm:cxn modelId="{C6E12791-2BF7-304C-BC99-6C6143694483}" type="presOf" srcId="{88F795C6-0313-5E42-B7CA-C5F28E775AA4}" destId="{484399B6-60AD-BE46-9263-0C386D7F0A48}" srcOrd="0" destOrd="0" presId="urn:microsoft.com/office/officeart/2005/8/layout/hierarchy2"/>
    <dgm:cxn modelId="{4561B491-68CD-F64A-880C-FC39F2AC7047}" type="presOf" srcId="{B12E0590-9D46-EF43-806C-91233DBDFABA}" destId="{EF847E8E-737E-1947-8B42-868B8218798B}" srcOrd="1" destOrd="0" presId="urn:microsoft.com/office/officeart/2005/8/layout/hierarchy2"/>
    <dgm:cxn modelId="{2BEA48A3-A9E2-7543-B275-C224C40EE9B7}" type="presOf" srcId="{B12E0590-9D46-EF43-806C-91233DBDFABA}" destId="{D5419A27-544C-8F4B-B15F-4EACDA9BD0CD}" srcOrd="0" destOrd="0" presId="urn:microsoft.com/office/officeart/2005/8/layout/hierarchy2"/>
    <dgm:cxn modelId="{E56056A7-3770-D54E-A4B1-E3099E473650}" type="presOf" srcId="{A058D1D0-96FB-8E4F-8FE8-C65860A692BE}" destId="{F1A89C88-CF4C-8A43-A0A7-20203AE11CA8}" srcOrd="0" destOrd="0" presId="urn:microsoft.com/office/officeart/2005/8/layout/hierarchy2"/>
    <dgm:cxn modelId="{A34592BD-54F8-044B-8EFD-68339762DF97}" type="presOf" srcId="{522EB473-49E3-1C4C-AFD9-45FF2FE477B3}" destId="{B565368D-7B6D-154F-A5F8-957FFBDB1E34}" srcOrd="0" destOrd="0" presId="urn:microsoft.com/office/officeart/2005/8/layout/hierarchy2"/>
    <dgm:cxn modelId="{B9743FC3-6E5D-404F-81FD-D6E1F3BB7599}" type="presOf" srcId="{C11FFCAC-B005-C84B-9A7A-A0AEC06F6567}" destId="{11CF8D80-EF0E-254B-9AEB-6D57A891AD28}" srcOrd="0" destOrd="0" presId="urn:microsoft.com/office/officeart/2005/8/layout/hierarchy2"/>
    <dgm:cxn modelId="{4C6B20DB-0D70-B94C-8C31-8199BFB33B97}" srcId="{88F795C6-0313-5E42-B7CA-C5F28E775AA4}" destId="{A058D1D0-96FB-8E4F-8FE8-C65860A692BE}" srcOrd="2" destOrd="0" parTransId="{C11FFCAC-B005-C84B-9A7A-A0AEC06F6567}" sibTransId="{91BD2A30-12C7-1C4A-A5FD-03C69E2E7B54}"/>
    <dgm:cxn modelId="{3D3BECEC-0CE2-324B-8F6E-E4922B393FEE}" srcId="{88F795C6-0313-5E42-B7CA-C5F28E775AA4}" destId="{522EB473-49E3-1C4C-AFD9-45FF2FE477B3}" srcOrd="0" destOrd="0" parTransId="{8ADFC541-2A3A-0741-A838-ED60B64F5156}" sibTransId="{8AEA5D84-D89F-9542-B991-E3966931E884}"/>
    <dgm:cxn modelId="{BF963855-7E26-8147-B936-4C66CEC9CFEC}" type="presParOf" srcId="{E5EA470A-00E0-664D-AF2D-5410362FED32}" destId="{D3AC7A98-96C2-AD41-AE5B-3E4D63445E5B}" srcOrd="0" destOrd="0" presId="urn:microsoft.com/office/officeart/2005/8/layout/hierarchy2"/>
    <dgm:cxn modelId="{0EA65121-D3CC-2B4B-928E-7A5C71E24D48}" type="presParOf" srcId="{D3AC7A98-96C2-AD41-AE5B-3E4D63445E5B}" destId="{484399B6-60AD-BE46-9263-0C386D7F0A48}" srcOrd="0" destOrd="0" presId="urn:microsoft.com/office/officeart/2005/8/layout/hierarchy2"/>
    <dgm:cxn modelId="{C1ED5FC8-4303-5040-BD61-4F0C5C4FE4BB}" type="presParOf" srcId="{D3AC7A98-96C2-AD41-AE5B-3E4D63445E5B}" destId="{AA5FFF93-B80B-F24A-A260-3BC664A169EA}" srcOrd="1" destOrd="0" presId="urn:microsoft.com/office/officeart/2005/8/layout/hierarchy2"/>
    <dgm:cxn modelId="{B6763C49-6F08-FD48-876F-2A45D2C452FE}" type="presParOf" srcId="{AA5FFF93-B80B-F24A-A260-3BC664A169EA}" destId="{08C4BD1E-358D-1E43-8ED3-32EC68E30F0D}" srcOrd="0" destOrd="0" presId="urn:microsoft.com/office/officeart/2005/8/layout/hierarchy2"/>
    <dgm:cxn modelId="{9B0DDF0C-60DB-CD4A-8C42-C32A1C3891EC}" type="presParOf" srcId="{08C4BD1E-358D-1E43-8ED3-32EC68E30F0D}" destId="{31DFD12F-1828-EC43-8C60-24F5C4429DB2}" srcOrd="0" destOrd="0" presId="urn:microsoft.com/office/officeart/2005/8/layout/hierarchy2"/>
    <dgm:cxn modelId="{F15BB7F2-F28E-EF43-A085-C6869C3DC650}" type="presParOf" srcId="{AA5FFF93-B80B-F24A-A260-3BC664A169EA}" destId="{14E92B84-9A6D-BE40-BC75-E218873E92BA}" srcOrd="1" destOrd="0" presId="urn:microsoft.com/office/officeart/2005/8/layout/hierarchy2"/>
    <dgm:cxn modelId="{05536211-7FB5-344F-B8CE-05AFCCDCD1F5}" type="presParOf" srcId="{14E92B84-9A6D-BE40-BC75-E218873E92BA}" destId="{B565368D-7B6D-154F-A5F8-957FFBDB1E34}" srcOrd="0" destOrd="0" presId="urn:microsoft.com/office/officeart/2005/8/layout/hierarchy2"/>
    <dgm:cxn modelId="{D83C8FEC-945C-7841-BF56-89F2FFA4A91B}" type="presParOf" srcId="{14E92B84-9A6D-BE40-BC75-E218873E92BA}" destId="{10941711-26CC-2442-90AD-D3153A188D93}" srcOrd="1" destOrd="0" presId="urn:microsoft.com/office/officeart/2005/8/layout/hierarchy2"/>
    <dgm:cxn modelId="{FB4098AA-A61B-4F49-87F1-FAFC0128006F}" type="presParOf" srcId="{AA5FFF93-B80B-F24A-A260-3BC664A169EA}" destId="{D5419A27-544C-8F4B-B15F-4EACDA9BD0CD}" srcOrd="2" destOrd="0" presId="urn:microsoft.com/office/officeart/2005/8/layout/hierarchy2"/>
    <dgm:cxn modelId="{8A226F69-8E0B-F249-B2B6-DAA7770CF5A9}" type="presParOf" srcId="{D5419A27-544C-8F4B-B15F-4EACDA9BD0CD}" destId="{EF847E8E-737E-1947-8B42-868B8218798B}" srcOrd="0" destOrd="0" presId="urn:microsoft.com/office/officeart/2005/8/layout/hierarchy2"/>
    <dgm:cxn modelId="{46B5F379-8E76-6240-ADDB-78CC2D94DA85}" type="presParOf" srcId="{AA5FFF93-B80B-F24A-A260-3BC664A169EA}" destId="{FCE1A2CD-7054-DD43-9B77-177D48753F21}" srcOrd="3" destOrd="0" presId="urn:microsoft.com/office/officeart/2005/8/layout/hierarchy2"/>
    <dgm:cxn modelId="{02AE7F0D-E641-8248-AA84-028119FBAD1D}" type="presParOf" srcId="{FCE1A2CD-7054-DD43-9B77-177D48753F21}" destId="{59359707-FCEB-8C46-AB99-317EA2FB68BC}" srcOrd="0" destOrd="0" presId="urn:microsoft.com/office/officeart/2005/8/layout/hierarchy2"/>
    <dgm:cxn modelId="{214B9C6A-4D7E-F04D-97FC-CE5D725637E4}" type="presParOf" srcId="{FCE1A2CD-7054-DD43-9B77-177D48753F21}" destId="{0226E68A-64B1-A548-BBFE-DF0995F11B66}" srcOrd="1" destOrd="0" presId="urn:microsoft.com/office/officeart/2005/8/layout/hierarchy2"/>
    <dgm:cxn modelId="{07A98663-DCED-1B4D-98CA-D68E112C46E3}" type="presParOf" srcId="{AA5FFF93-B80B-F24A-A260-3BC664A169EA}" destId="{11CF8D80-EF0E-254B-9AEB-6D57A891AD28}" srcOrd="4" destOrd="0" presId="urn:microsoft.com/office/officeart/2005/8/layout/hierarchy2"/>
    <dgm:cxn modelId="{F773E027-900F-544C-B2F1-488FEBD60B5B}" type="presParOf" srcId="{11CF8D80-EF0E-254B-9AEB-6D57A891AD28}" destId="{3AAF258F-5DCF-FA46-B70C-40C89B94F046}" srcOrd="0" destOrd="0" presId="urn:microsoft.com/office/officeart/2005/8/layout/hierarchy2"/>
    <dgm:cxn modelId="{24A7C0AF-A9B9-134F-BC63-7A03BDE23FF4}" type="presParOf" srcId="{AA5FFF93-B80B-F24A-A260-3BC664A169EA}" destId="{1B2D7D08-8FEE-4446-B2E2-05492E5F9E9F}" srcOrd="5" destOrd="0" presId="urn:microsoft.com/office/officeart/2005/8/layout/hierarchy2"/>
    <dgm:cxn modelId="{7D7BFF91-85C6-3D4E-836D-0C4D81128BA9}" type="presParOf" srcId="{1B2D7D08-8FEE-4446-B2E2-05492E5F9E9F}" destId="{F1A89C88-CF4C-8A43-A0A7-20203AE11CA8}" srcOrd="0" destOrd="0" presId="urn:microsoft.com/office/officeart/2005/8/layout/hierarchy2"/>
    <dgm:cxn modelId="{0166A1F9-F2EA-EF47-90C6-1282227DB119}" type="presParOf" srcId="{1B2D7D08-8FEE-4446-B2E2-05492E5F9E9F}" destId="{AF9BF38C-66A6-8C45-A502-D4350D4A3D7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4399B6-60AD-BE46-9263-0C386D7F0A48}">
      <dsp:nvSpPr>
        <dsp:cNvPr id="0" name=""/>
        <dsp:cNvSpPr/>
      </dsp:nvSpPr>
      <dsp:spPr>
        <a:xfrm>
          <a:off x="1281593" y="1907937"/>
          <a:ext cx="3313505" cy="1656752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Cost Management Techniques</a:t>
          </a:r>
        </a:p>
      </dsp:txBody>
      <dsp:txXfrm>
        <a:off x="1330118" y="1956462"/>
        <a:ext cx="3216455" cy="1559702"/>
      </dsp:txXfrm>
    </dsp:sp>
    <dsp:sp modelId="{08C4BD1E-358D-1E43-8ED3-32EC68E30F0D}">
      <dsp:nvSpPr>
        <dsp:cNvPr id="0" name=""/>
        <dsp:cNvSpPr/>
      </dsp:nvSpPr>
      <dsp:spPr>
        <a:xfrm rot="18289469">
          <a:off x="4097333" y="1756435"/>
          <a:ext cx="2320932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2320932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>
        <a:off x="5199776" y="1725657"/>
        <a:ext cx="116046" cy="116046"/>
      </dsp:txXfrm>
    </dsp:sp>
    <dsp:sp modelId="{B565368D-7B6D-154F-A5F8-957FFBDB1E34}">
      <dsp:nvSpPr>
        <dsp:cNvPr id="0" name=""/>
        <dsp:cNvSpPr/>
      </dsp:nvSpPr>
      <dsp:spPr>
        <a:xfrm>
          <a:off x="5920501" y="2672"/>
          <a:ext cx="3313505" cy="16567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Target Costing</a:t>
          </a:r>
        </a:p>
      </dsp:txBody>
      <dsp:txXfrm>
        <a:off x="5969026" y="51197"/>
        <a:ext cx="3216455" cy="1559702"/>
      </dsp:txXfrm>
    </dsp:sp>
    <dsp:sp modelId="{D5419A27-544C-8F4B-B15F-4EACDA9BD0CD}">
      <dsp:nvSpPr>
        <dsp:cNvPr id="0" name=""/>
        <dsp:cNvSpPr/>
      </dsp:nvSpPr>
      <dsp:spPr>
        <a:xfrm>
          <a:off x="4595098" y="2709067"/>
          <a:ext cx="1325402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325402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224664" y="2703178"/>
        <a:ext cx="66270" cy="66270"/>
      </dsp:txXfrm>
    </dsp:sp>
    <dsp:sp modelId="{59359707-FCEB-8C46-AB99-317EA2FB68BC}">
      <dsp:nvSpPr>
        <dsp:cNvPr id="0" name=""/>
        <dsp:cNvSpPr/>
      </dsp:nvSpPr>
      <dsp:spPr>
        <a:xfrm>
          <a:off x="5920501" y="1907937"/>
          <a:ext cx="3313505" cy="16567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Life Cycle Costing</a:t>
          </a:r>
        </a:p>
      </dsp:txBody>
      <dsp:txXfrm>
        <a:off x="5969026" y="1956462"/>
        <a:ext cx="3216455" cy="1559702"/>
      </dsp:txXfrm>
    </dsp:sp>
    <dsp:sp modelId="{11CF8D80-EF0E-254B-9AEB-6D57A891AD28}">
      <dsp:nvSpPr>
        <dsp:cNvPr id="0" name=""/>
        <dsp:cNvSpPr/>
      </dsp:nvSpPr>
      <dsp:spPr>
        <a:xfrm rot="3310531">
          <a:off x="4097333" y="3661700"/>
          <a:ext cx="2320932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2320932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>
        <a:off x="5199776" y="3630923"/>
        <a:ext cx="116046" cy="116046"/>
      </dsp:txXfrm>
    </dsp:sp>
    <dsp:sp modelId="{F1A89C88-CF4C-8A43-A0A7-20203AE11CA8}">
      <dsp:nvSpPr>
        <dsp:cNvPr id="0" name=""/>
        <dsp:cNvSpPr/>
      </dsp:nvSpPr>
      <dsp:spPr>
        <a:xfrm>
          <a:off x="5920501" y="3813203"/>
          <a:ext cx="3313505" cy="16567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Value Analysis</a:t>
          </a:r>
        </a:p>
      </dsp:txBody>
      <dsp:txXfrm>
        <a:off x="5969026" y="3861728"/>
        <a:ext cx="3216455" cy="1559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4EEA9A-A2D3-574D-A587-B4830B32219E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5D135-9E4B-BC4C-8F1D-27379DB44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563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B31950-B8CB-824A-93A9-DE544A21E8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1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4464C1-C8AD-DA49-A482-AAA3694C5A0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63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AEDE-18DC-F742-B025-BC4440A5E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56D990-C41C-BC40-89BF-61C13599A8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73FC2-FD9F-D649-B5E5-FC92DE0C07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18A346-C93C-8F4F-8F74-A4ADA1AE5165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3EF21-3344-D242-838D-A87425D21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1C7F3-357F-2A4C-AEB4-969207039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771509-5084-8642-8AE7-9D1B6443E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5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5F185-96C2-AB49-B09D-B3EAF3697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4FB866-0D49-E94A-AEA7-007F44369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2D62E-906D-9246-8924-80D434CC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18A346-C93C-8F4F-8F74-A4ADA1AE5165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D1FA0-62FA-F747-8C42-F9F11926A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D8591-5283-3841-9992-A9D182809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771509-5084-8642-8AE7-9D1B6443E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077158-2EE7-974B-9947-4CD2C33B1B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1D9D36-69E5-6147-BD71-CC8D74F488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63066-CB29-5C49-8CCE-FF4091CBDF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18A346-C93C-8F4F-8F74-A4ADA1AE5165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923DD-3CB5-494B-B169-C8EBA20C7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4BD8F-F042-D54A-8756-496AC0978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771509-5084-8642-8AE7-9D1B6443E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24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CB570-0B43-D54C-AEE0-A4188A819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4EAC2-36DE-6043-A741-61A8275A7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9338A-318B-FE43-B298-C31F45A8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18A346-C93C-8F4F-8F74-A4ADA1AE5165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04DCF-DE80-5443-85DF-094EFED8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515F5-9B89-EF46-BCBA-E6FD967CD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771509-5084-8642-8AE7-9D1B6443E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102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4A266-997A-CF45-AFB4-A9B2D7BCF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15E4D-7BBA-224B-9986-DE0EC0F3C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CB251-68BB-3245-B9A4-79E606493F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18A346-C93C-8F4F-8F74-A4ADA1AE5165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BC2F0-E096-7849-92B7-FDAE38906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6A75E-6648-D448-A9B4-77A17D583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771509-5084-8642-8AE7-9D1B6443E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56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384E3-1099-B448-AD65-73F57F46C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DCF7E-5935-554C-A738-CF576D3CFC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DDF594-9A60-8C49-9B32-DD3397960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A5B7EC-5931-5740-ABA9-330D6FE37C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18A346-C93C-8F4F-8F74-A4ADA1AE5165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67C9B-4106-354B-9670-54F81BB16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F480C-10B4-E746-893F-91DACD244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771509-5084-8642-8AE7-9D1B6443E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56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E5E15-D50B-2F4B-A42F-C6DC347A1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23678-26B2-394A-96B7-B4152152A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6A4F11-6407-484C-9696-CE13172AD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EA6928-AFE7-5B40-85FE-46DEBDEF44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157DD8-749B-DB4C-9812-F93E2626FD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3F0F64-C96E-1041-852A-24E8C18A34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18A346-C93C-8F4F-8F74-A4ADA1AE5165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80F240-E2CC-5D41-8263-F7429367D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E9F0AB-5F4F-1344-9EAE-0B23F8F6E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771509-5084-8642-8AE7-9D1B6443E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798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6EAB0-4568-3A45-92C2-7E0AB06E4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45659A-89D7-6B40-8166-1ECD12DA0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18A346-C93C-8F4F-8F74-A4ADA1AE5165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DE87B0-97A1-2040-8F74-F62C77B32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355A7A-ABC7-BE41-B3B6-63393B202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771509-5084-8642-8AE7-9D1B6443E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17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EE553A-F8A5-3046-BC16-F7F21C8447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18A346-C93C-8F4F-8F74-A4ADA1AE5165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AE7032-9B70-B04E-9883-BDF9B8A88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6501D8-EE06-7140-AD10-8EB6D3F5B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771509-5084-8642-8AE7-9D1B6443E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09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B448C-95D7-544D-ABA1-C6D050719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F857B-E0AB-8441-BA44-C16A39BD0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13980A-79F4-6247-89B8-6A28806B7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BD8FF-819D-C84B-B465-23772C4A2E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18A346-C93C-8F4F-8F74-A4ADA1AE5165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A6F84-1EAA-AE44-B731-0A13C0151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BE9D6-B9AF-9E45-9EC7-5876B881B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771509-5084-8642-8AE7-9D1B6443E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53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D8383-8AA6-4D4B-AC70-65CC13D72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061ABB-3DA8-4948-A12D-CBA6FF6E9D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923D7-B86A-9D4D-88E9-499A31E5D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8B611-A61E-364E-B5D2-0ABA5A7A73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18A346-C93C-8F4F-8F74-A4ADA1AE5165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49F282-6070-3646-8EBC-DD56C2A47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8A9A1-01E1-0143-AD4B-CF8D85BC3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771509-5084-8642-8AE7-9D1B6443E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75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16060E-5F09-B648-BD1E-01E6BA06B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24804-8D6D-944F-87F5-3022C6EE4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000AF5-3FB4-9E46-95B1-4EE3BCF2CB6B}"/>
              </a:ext>
            </a:extLst>
          </p:cNvPr>
          <p:cNvSpPr/>
          <p:nvPr userDrawn="1"/>
        </p:nvSpPr>
        <p:spPr>
          <a:xfrm>
            <a:off x="0" y="3175"/>
            <a:ext cx="12203288" cy="391582"/>
          </a:xfrm>
          <a:prstGeom prst="rect">
            <a:avLst/>
          </a:prstGeom>
          <a:solidFill>
            <a:srgbClr val="77B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b="1" dirty="0"/>
              <a:t>ACCM507 – FINANCIAL REPORTING, STATEMENTS &amp; ANALYSIS - II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28031D-9DF8-EF4A-BC45-F180E6B83D4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261599" y="-26456"/>
            <a:ext cx="1941689" cy="42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389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40B82-2BB6-734A-8B27-E37941EC1C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Cost Management Techniques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F0C4F8-A087-0E4F-9E1E-44FC09D8CB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61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CD16B-1755-E646-84A7-CA55E6C51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solidFill>
                  <a:srgbClr val="C00000"/>
                </a:solidFill>
              </a:rPr>
              <a:t>Poll based on previous lecture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DBDEB-21E2-F747-BD7B-B7AAAADB6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0" y="1825624"/>
            <a:ext cx="11150600" cy="4879975"/>
          </a:xfrm>
        </p:spPr>
        <p:txBody>
          <a:bodyPr/>
          <a:lstStyle/>
          <a:p>
            <a:pPr algn="just"/>
            <a:r>
              <a:rPr lang="en-US" dirty="0"/>
              <a:t>Raymond has the total recruitment cost for $50,000. </a:t>
            </a:r>
          </a:p>
          <a:p>
            <a:pPr algn="just"/>
            <a:r>
              <a:rPr lang="en-US" dirty="0"/>
              <a:t>This is one of the important ‘activity’ while doing the production of garments.</a:t>
            </a:r>
          </a:p>
          <a:p>
            <a:pPr algn="just"/>
            <a:endParaRPr lang="en-US" dirty="0"/>
          </a:p>
          <a:p>
            <a:pPr algn="just"/>
            <a:r>
              <a:rPr lang="en-US" i="1" dirty="0">
                <a:solidFill>
                  <a:srgbClr val="C00000"/>
                </a:solidFill>
              </a:rPr>
              <a:t>Identify which of the following will serve as the most appropriate ‘cost driver’ for this activity?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dirty="0"/>
              <a:t>Number of machine set – ups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dirty="0"/>
              <a:t>Number of times orders placed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dirty="0"/>
              <a:t>Number of personnel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dirty="0"/>
              <a:t>Number of customers served</a:t>
            </a:r>
          </a:p>
        </p:txBody>
      </p:sp>
      <p:pic>
        <p:nvPicPr>
          <p:cNvPr id="1030" name="Picture 6" descr="Image result for raymond">
            <a:extLst>
              <a:ext uri="{FF2B5EF4-FFF2-40B4-BE49-F238E27FC236}">
                <a16:creationId xmlns:a16="http://schemas.microsoft.com/office/drawing/2014/main" id="{828F19A6-1C07-A740-9CBE-02C16A84C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8537" y="4645028"/>
            <a:ext cx="2327063" cy="166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4608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4EE1E-042D-C84A-B3DD-8BD8E4CB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solidFill>
                  <a:srgbClr val="C00000"/>
                </a:solidFill>
              </a:rPr>
              <a:t>Learning Outcomes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E0FC8-52E6-8E43-A855-F7FFDB340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7597"/>
          </a:xfrm>
        </p:spPr>
        <p:txBody>
          <a:bodyPr/>
          <a:lstStyle/>
          <a:p>
            <a:pPr algn="just"/>
            <a:r>
              <a:rPr lang="en-US" i="1" dirty="0">
                <a:solidFill>
                  <a:srgbClr val="C00000"/>
                </a:solidFill>
              </a:rPr>
              <a:t>Appraise</a:t>
            </a:r>
            <a:r>
              <a:rPr lang="en-US" dirty="0"/>
              <a:t> the various techniques of cost management.</a:t>
            </a:r>
          </a:p>
          <a:p>
            <a:pPr algn="just"/>
            <a:endParaRPr lang="en-US" dirty="0"/>
          </a:p>
          <a:p>
            <a:pPr algn="just"/>
            <a:r>
              <a:rPr lang="en-US" i="1" dirty="0">
                <a:solidFill>
                  <a:srgbClr val="C00000"/>
                </a:solidFill>
              </a:rPr>
              <a:t>Comprehend</a:t>
            </a:r>
            <a:r>
              <a:rPr lang="en-US" dirty="0"/>
              <a:t> the importance of cost management techniques in reducing the costs of the business.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876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CADB0-06B8-454B-B5C1-7099E2BAB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solidFill>
                  <a:srgbClr val="C00000"/>
                </a:solidFill>
              </a:rPr>
              <a:t>Cost Management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CB8BD-9DAA-C04A-A812-F74F69C40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Process of </a:t>
            </a:r>
            <a:r>
              <a:rPr lang="en-IN" i="1" dirty="0">
                <a:solidFill>
                  <a:srgbClr val="0070C0"/>
                </a:solidFill>
              </a:rPr>
              <a:t>estimating</a:t>
            </a:r>
            <a:r>
              <a:rPr lang="en-IN" dirty="0"/>
              <a:t>, allocating, and </a:t>
            </a:r>
            <a:r>
              <a:rPr lang="en-IN" i="1" dirty="0">
                <a:solidFill>
                  <a:srgbClr val="0070C0"/>
                </a:solidFill>
              </a:rPr>
              <a:t>controlling</a:t>
            </a:r>
            <a:r>
              <a:rPr lang="en-IN" dirty="0"/>
              <a:t> product costs. 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Allows a business to </a:t>
            </a:r>
            <a:r>
              <a:rPr lang="en-IN" i="1" dirty="0">
                <a:solidFill>
                  <a:srgbClr val="0070C0"/>
                </a:solidFill>
              </a:rPr>
              <a:t>predict</a:t>
            </a:r>
            <a:r>
              <a:rPr lang="en-IN" dirty="0"/>
              <a:t> coming expenses in order to reduce the chances of budget overrun.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223C12-19B1-724D-AD70-0603B1706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638" y="4204558"/>
            <a:ext cx="68580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859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741E3-0915-C346-AD63-05D703029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7D53CF4-3299-EB4A-87CA-070AB8BC8AB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704335"/>
          <a:ext cx="10515600" cy="5472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7780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46D1C-F03B-0B4C-BD5D-527709763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solidFill>
                  <a:srgbClr val="C00000"/>
                </a:solidFill>
              </a:rPr>
              <a:t>A.) Target Costing of ‘JBL’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4C259-B595-FF4D-BAC1-94810AB33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608570" cy="481520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r>
              <a:rPr lang="en-US" sz="2400" i="1" dirty="0">
                <a:solidFill>
                  <a:srgbClr val="0070C0"/>
                </a:solidFill>
              </a:rPr>
              <a:t>Kia Motors</a:t>
            </a:r>
            <a:r>
              <a:rPr lang="en-US" sz="2400" dirty="0"/>
              <a:t>, an automobile company approaches </a:t>
            </a:r>
            <a:r>
              <a:rPr lang="en-US" sz="2400" i="1" dirty="0">
                <a:solidFill>
                  <a:srgbClr val="0070C0"/>
                </a:solidFill>
              </a:rPr>
              <a:t>‘JBL’ </a:t>
            </a:r>
            <a:r>
              <a:rPr lang="en-US" sz="2400" dirty="0"/>
              <a:t>to manufacture the special set of music systems.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These music systems will be installed in the different car models of Kia Motors.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‘JBL’ reviews the </a:t>
            </a:r>
            <a:r>
              <a:rPr lang="en-US" sz="2400" i="1" dirty="0">
                <a:solidFill>
                  <a:srgbClr val="0070C0"/>
                </a:solidFill>
              </a:rPr>
              <a:t>similar music systems </a:t>
            </a:r>
            <a:r>
              <a:rPr lang="en-US" sz="2400" dirty="0"/>
              <a:t>in the market in order to decide upon the </a:t>
            </a:r>
            <a:r>
              <a:rPr lang="en-US" sz="2400" i="1" dirty="0">
                <a:solidFill>
                  <a:srgbClr val="FF0000"/>
                </a:solidFill>
              </a:rPr>
              <a:t>selling price.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It will then chooses the </a:t>
            </a:r>
            <a:r>
              <a:rPr lang="en-US" sz="2400" i="1" dirty="0">
                <a:solidFill>
                  <a:srgbClr val="FF0000"/>
                </a:solidFill>
              </a:rPr>
              <a:t>profit</a:t>
            </a:r>
            <a:r>
              <a:rPr lang="en-US" sz="2400" dirty="0"/>
              <a:t> it desires, and thus comes up with the a </a:t>
            </a:r>
            <a:r>
              <a:rPr lang="en-US" sz="2400" i="1" dirty="0">
                <a:solidFill>
                  <a:srgbClr val="FF0000"/>
                </a:solidFill>
              </a:rPr>
              <a:t>target cost</a:t>
            </a:r>
            <a:r>
              <a:rPr lang="en-US" sz="2400" dirty="0"/>
              <a:t>.</a:t>
            </a:r>
          </a:p>
          <a:p>
            <a:pPr algn="just"/>
            <a:endParaRPr lang="en-US" sz="2400" dirty="0"/>
          </a:p>
        </p:txBody>
      </p:sp>
      <p:pic>
        <p:nvPicPr>
          <p:cNvPr id="1026" name="Picture 2" descr="Image result for kia motors">
            <a:extLst>
              <a:ext uri="{FF2B5EF4-FFF2-40B4-BE49-F238E27FC236}">
                <a16:creationId xmlns:a16="http://schemas.microsoft.com/office/drawing/2014/main" id="{DDD9E4BD-3840-5242-863E-461840596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4570" y="4320538"/>
            <a:ext cx="34925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ony music system of car">
            <a:extLst>
              <a:ext uri="{FF2B5EF4-FFF2-40B4-BE49-F238E27FC236}">
                <a16:creationId xmlns:a16="http://schemas.microsoft.com/office/drawing/2014/main" id="{1C9E78B9-ED7D-4D45-9740-4D3F75D95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390" y="1771735"/>
            <a:ext cx="3351530" cy="153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6948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1A73A-026E-554F-A979-697EA5A5048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544513"/>
            <a:ext cx="10515600" cy="1146175"/>
          </a:xfrm>
        </p:spPr>
        <p:txBody>
          <a:bodyPr/>
          <a:lstStyle/>
          <a:p>
            <a:pPr algn="ctr"/>
            <a:r>
              <a:rPr lang="en-US" i="1" dirty="0">
                <a:solidFill>
                  <a:srgbClr val="C00000"/>
                </a:solidFill>
              </a:rPr>
              <a:t>What JBL is doing?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FCE3097-4572-F647-8C35-B316843A2727}"/>
              </a:ext>
            </a:extLst>
          </p:cNvPr>
          <p:cNvSpPr/>
          <p:nvPr/>
        </p:nvSpPr>
        <p:spPr>
          <a:xfrm>
            <a:off x="5211128" y="2060734"/>
            <a:ext cx="1863090" cy="142589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Costing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A6D2F1F-4D09-F245-9C18-9D12F3BE651C}"/>
              </a:ext>
            </a:extLst>
          </p:cNvPr>
          <p:cNvSpPr/>
          <p:nvPr/>
        </p:nvSpPr>
        <p:spPr>
          <a:xfrm>
            <a:off x="185738" y="2060734"/>
            <a:ext cx="3009900" cy="13373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Estimating the product cost (music system) based on competitive market price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5483481-ACA0-5044-8CEE-03EF7E14AC4A}"/>
              </a:ext>
            </a:extLst>
          </p:cNvPr>
          <p:cNvSpPr/>
          <p:nvPr/>
        </p:nvSpPr>
        <p:spPr>
          <a:xfrm>
            <a:off x="3498533" y="2443639"/>
            <a:ext cx="1119187" cy="5715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2" descr="Image result for music system brands">
            <a:extLst>
              <a:ext uri="{FF2B5EF4-FFF2-40B4-BE49-F238E27FC236}">
                <a16:creationId xmlns:a16="http://schemas.microsoft.com/office/drawing/2014/main" id="{8BC1AB69-1AF6-2D46-9958-159D394D4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1636713"/>
            <a:ext cx="3378200" cy="241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own Arrow 9">
            <a:extLst>
              <a:ext uri="{FF2B5EF4-FFF2-40B4-BE49-F238E27FC236}">
                <a16:creationId xmlns:a16="http://schemas.microsoft.com/office/drawing/2014/main" id="{78D5B94D-B7D9-5547-BF90-E3AFBEB93DB6}"/>
              </a:ext>
            </a:extLst>
          </p:cNvPr>
          <p:cNvSpPr/>
          <p:nvPr/>
        </p:nvSpPr>
        <p:spPr>
          <a:xfrm>
            <a:off x="5879783" y="3786981"/>
            <a:ext cx="525780" cy="96805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nip Single Corner of Rectangle 10">
            <a:extLst>
              <a:ext uri="{FF2B5EF4-FFF2-40B4-BE49-F238E27FC236}">
                <a16:creationId xmlns:a16="http://schemas.microsoft.com/office/drawing/2014/main" id="{9E2A0A81-FDAB-D948-9354-9C00F299A9B2}"/>
              </a:ext>
            </a:extLst>
          </p:cNvPr>
          <p:cNvSpPr/>
          <p:nvPr/>
        </p:nvSpPr>
        <p:spPr>
          <a:xfrm>
            <a:off x="4878705" y="5002687"/>
            <a:ext cx="2434590" cy="136271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JBL will manufacture music system with </a:t>
            </a:r>
            <a:r>
              <a:rPr lang="en-US" u="sng" dirty="0"/>
              <a:t>no cost structure </a:t>
            </a:r>
            <a:r>
              <a:rPr lang="en-US" dirty="0"/>
              <a:t>in mind 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505F3D8F-9E49-8A4D-88A3-9620598B7754}"/>
              </a:ext>
            </a:extLst>
          </p:cNvPr>
          <p:cNvSpPr/>
          <p:nvPr/>
        </p:nvSpPr>
        <p:spPr>
          <a:xfrm>
            <a:off x="7764780" y="5459569"/>
            <a:ext cx="887730" cy="44894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nip Single Corner of Rectangle 13">
            <a:extLst>
              <a:ext uri="{FF2B5EF4-FFF2-40B4-BE49-F238E27FC236}">
                <a16:creationId xmlns:a16="http://schemas.microsoft.com/office/drawing/2014/main" id="{B50E27F5-4BD9-A54A-B994-D31FAB640EC5}"/>
              </a:ext>
            </a:extLst>
          </p:cNvPr>
          <p:cNvSpPr/>
          <p:nvPr/>
        </p:nvSpPr>
        <p:spPr>
          <a:xfrm>
            <a:off x="9201150" y="5126830"/>
            <a:ext cx="2673350" cy="1328103"/>
          </a:xfrm>
          <a:prstGeom prst="snip1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Selling Price – Profit = Target Cost</a:t>
            </a:r>
          </a:p>
        </p:txBody>
      </p:sp>
    </p:spTree>
    <p:extLst>
      <p:ext uri="{BB962C8B-B14F-4D97-AF65-F5344CB8AC3E}">
        <p14:creationId xmlns:p14="http://schemas.microsoft.com/office/powerpoint/2010/main" val="2564802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3">
            <a:extLst>
              <a:ext uri="{FF2B5EF4-FFF2-40B4-BE49-F238E27FC236}">
                <a16:creationId xmlns:a16="http://schemas.microsoft.com/office/drawing/2014/main" id="{5D8651C3-5C90-3541-ADC4-9228F2F8F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679" y="1677352"/>
            <a:ext cx="6832641" cy="5054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7ACAE7-5447-FF41-9EF4-0389D7F74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4512"/>
            <a:ext cx="10515600" cy="884238"/>
          </a:xfrm>
        </p:spPr>
        <p:txBody>
          <a:bodyPr/>
          <a:lstStyle/>
          <a:p>
            <a:pPr algn="ctr"/>
            <a:r>
              <a:rPr lang="en-US" i="1" dirty="0">
                <a:solidFill>
                  <a:srgbClr val="C00000"/>
                </a:solidFill>
              </a:rPr>
              <a:t>Target Costing Vs. Traditional Costing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5A61F-8BAF-F94B-B719-C13420B25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7352"/>
            <a:ext cx="10515600" cy="449961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256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FC0DD-3AAF-E24C-813E-36D73ED68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4512"/>
            <a:ext cx="10515600" cy="715877"/>
          </a:xfrm>
        </p:spPr>
        <p:txBody>
          <a:bodyPr/>
          <a:lstStyle/>
          <a:p>
            <a:pPr algn="ctr"/>
            <a:r>
              <a:rPr lang="en-US" i="1" dirty="0">
                <a:solidFill>
                  <a:srgbClr val="C00000"/>
                </a:solidFill>
              </a:rPr>
              <a:t>Poll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0A5EF-0E7C-5A4B-9F54-07D8CC018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416" y="1507524"/>
            <a:ext cx="11417643" cy="5350476"/>
          </a:xfrm>
        </p:spPr>
        <p:txBody>
          <a:bodyPr>
            <a:normAutofit/>
          </a:bodyPr>
          <a:lstStyle/>
          <a:p>
            <a:pPr algn="just"/>
            <a:r>
              <a:rPr lang="en-IN" sz="2400" dirty="0">
                <a:solidFill>
                  <a:srgbClr val="0070C0"/>
                </a:solidFill>
              </a:rPr>
              <a:t>The following are steps in the implementation of the target costing process for a music system by JBL: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n-IN" sz="2400" dirty="0"/>
              <a:t>Calculate the target cost.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n-IN" sz="2400" dirty="0"/>
              <a:t>Calculate the estimated current cost based on the existing product specification.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n-IN" sz="2400" dirty="0"/>
              <a:t>Set the required profit.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n-IN" sz="2400" dirty="0"/>
              <a:t>Set the selling price.</a:t>
            </a:r>
          </a:p>
          <a:p>
            <a:pPr algn="just"/>
            <a:r>
              <a:rPr lang="en-IN" sz="2400" i="1" dirty="0">
                <a:solidFill>
                  <a:srgbClr val="C00000"/>
                </a:solidFill>
              </a:rPr>
              <a:t>Which of the following represents the correct sequence target costing were to be used?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IN" sz="2400" dirty="0"/>
              <a:t>(1), (2), (3), (4)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IN" sz="2400" dirty="0"/>
              <a:t>(2), (3), (4), (1)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IN" sz="2400" dirty="0"/>
              <a:t>(4), (3), (1), (2)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IN" sz="2400" dirty="0"/>
              <a:t>(3), (4), (1), (2)</a:t>
            </a:r>
            <a:endParaRPr lang="en-US" sz="2400" dirty="0"/>
          </a:p>
        </p:txBody>
      </p:sp>
      <p:pic>
        <p:nvPicPr>
          <p:cNvPr id="3074" name="Picture 2" descr="Image result for jbl music system">
            <a:extLst>
              <a:ext uri="{FF2B5EF4-FFF2-40B4-BE49-F238E27FC236}">
                <a16:creationId xmlns:a16="http://schemas.microsoft.com/office/drawing/2014/main" id="{778AC821-6381-AD47-8ECB-B2357B8EA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4280" y="4720280"/>
            <a:ext cx="2137719" cy="2137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4800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roduction to Cost Accounting" id="{C34E7B37-54DF-AC4D-AA64-D7FA10E5A999}" vid="{C0AA7F17-9137-8846-92B6-2F8947FCB02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375</Words>
  <Application>Microsoft Office PowerPoint</Application>
  <PresentationFormat>Widescreen</PresentationFormat>
  <Paragraphs>51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Cost Management Techniques </vt:lpstr>
      <vt:lpstr>Poll based on previous lecture  </vt:lpstr>
      <vt:lpstr>Learning Outcomes </vt:lpstr>
      <vt:lpstr>Cost Management </vt:lpstr>
      <vt:lpstr>PowerPoint Presentation</vt:lpstr>
      <vt:lpstr>A.) Target Costing of ‘JBL’</vt:lpstr>
      <vt:lpstr>What JBL is doing?</vt:lpstr>
      <vt:lpstr>Target Costing Vs. Traditional Costing </vt:lpstr>
      <vt:lpstr>Poll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Cost Accounting</dc:title>
  <dc:creator>Microsoft Office User</dc:creator>
  <cp:lastModifiedBy>Gigles Gigles</cp:lastModifiedBy>
  <cp:revision>46</cp:revision>
  <dcterms:created xsi:type="dcterms:W3CDTF">2021-11-11T06:04:59Z</dcterms:created>
  <dcterms:modified xsi:type="dcterms:W3CDTF">2022-12-27T07:38:39Z</dcterms:modified>
</cp:coreProperties>
</file>