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826" r:id="rId2"/>
    <p:sldId id="258" r:id="rId3"/>
    <p:sldId id="827" r:id="rId4"/>
    <p:sldId id="805" r:id="rId5"/>
    <p:sldId id="806" r:id="rId6"/>
    <p:sldId id="828" r:id="rId7"/>
    <p:sldId id="829" r:id="rId8"/>
    <p:sldId id="830" r:id="rId9"/>
    <p:sldId id="831" r:id="rId10"/>
    <p:sldId id="832" r:id="rId11"/>
    <p:sldId id="833" r:id="rId12"/>
    <p:sldId id="834" r:id="rId13"/>
    <p:sldId id="835" r:id="rId14"/>
    <p:sldId id="824" r:id="rId15"/>
    <p:sldId id="836" r:id="rId16"/>
    <p:sldId id="8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9C5"/>
    <a:srgbClr val="77B94C"/>
    <a:srgbClr val="3CC5BF"/>
    <a:srgbClr val="007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99"/>
    <p:restoredTop sz="83465"/>
  </p:normalViewPr>
  <p:slideViewPr>
    <p:cSldViewPr snapToGrid="0" snapToObjects="1">
      <p:cViewPr varScale="1">
        <p:scale>
          <a:sx n="90" d="100"/>
          <a:sy n="90" d="100"/>
        </p:scale>
        <p:origin x="9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1405F-4FBD-7249-A655-63367619C1CD}" type="doc">
      <dgm:prSet loTypeId="urn:microsoft.com/office/officeart/2005/8/layout/radial4" loCatId="" qsTypeId="urn:microsoft.com/office/officeart/2005/8/quickstyle/simple1" qsCatId="simple" csTypeId="urn:microsoft.com/office/officeart/2005/8/colors/colorful1" csCatId="colorful" phldr="1"/>
      <dgm:spPr/>
      <dgm:t>
        <a:bodyPr/>
        <a:lstStyle/>
        <a:p>
          <a:endParaRPr lang="en-GB"/>
        </a:p>
      </dgm:t>
    </dgm:pt>
    <dgm:pt modelId="{FF6D791C-90F9-EC4E-958E-992AE1366AEA}">
      <dgm:prSet phldrT="[Text]"/>
      <dgm:spPr/>
      <dgm:t>
        <a:bodyPr/>
        <a:lstStyle/>
        <a:p>
          <a:r>
            <a:rPr lang="en-GB" dirty="0"/>
            <a:t>Transfer Pricing </a:t>
          </a:r>
        </a:p>
      </dgm:t>
    </dgm:pt>
    <dgm:pt modelId="{2A903439-6560-3A45-B198-B7972B3F2AD5}" type="parTrans" cxnId="{C47CCFE5-5A71-F943-941B-4CE703881C44}">
      <dgm:prSet/>
      <dgm:spPr/>
      <dgm:t>
        <a:bodyPr/>
        <a:lstStyle/>
        <a:p>
          <a:endParaRPr lang="en-GB"/>
        </a:p>
      </dgm:t>
    </dgm:pt>
    <dgm:pt modelId="{C66F8209-85DB-8F4E-9813-B51A5055DA7B}" type="sibTrans" cxnId="{C47CCFE5-5A71-F943-941B-4CE703881C44}">
      <dgm:prSet/>
      <dgm:spPr/>
      <dgm:t>
        <a:bodyPr/>
        <a:lstStyle/>
        <a:p>
          <a:endParaRPr lang="en-GB"/>
        </a:p>
      </dgm:t>
    </dgm:pt>
    <dgm:pt modelId="{59C0C7EB-EB90-2B43-8624-FC816B654295}">
      <dgm:prSet phldrT="[Text]" custT="1"/>
      <dgm:spPr/>
      <dgm:t>
        <a:bodyPr/>
        <a:lstStyle/>
        <a:p>
          <a:r>
            <a:rPr lang="en-US" sz="1800" dirty="0">
              <a:solidFill>
                <a:schemeClr val="tx1"/>
              </a:solidFill>
            </a:rPr>
            <a:t>Price negotiated between two related parties</a:t>
          </a:r>
          <a:endParaRPr lang="en-GB" sz="1800" dirty="0">
            <a:solidFill>
              <a:schemeClr val="tx1"/>
            </a:solidFill>
          </a:endParaRPr>
        </a:p>
      </dgm:t>
    </dgm:pt>
    <dgm:pt modelId="{888E238E-28DE-E544-A8E9-6C4083DFFD23}" type="parTrans" cxnId="{431B12BB-8CE3-DC47-9BDD-A08298A70157}">
      <dgm:prSet/>
      <dgm:spPr/>
      <dgm:t>
        <a:bodyPr/>
        <a:lstStyle/>
        <a:p>
          <a:endParaRPr lang="en-GB"/>
        </a:p>
      </dgm:t>
    </dgm:pt>
    <dgm:pt modelId="{15573B93-AC5C-5C4D-9F78-4B42CF2D5E42}" type="sibTrans" cxnId="{431B12BB-8CE3-DC47-9BDD-A08298A70157}">
      <dgm:prSet/>
      <dgm:spPr/>
      <dgm:t>
        <a:bodyPr/>
        <a:lstStyle/>
        <a:p>
          <a:endParaRPr lang="en-GB"/>
        </a:p>
      </dgm:t>
    </dgm:pt>
    <dgm:pt modelId="{B1E6430C-4993-BB46-A85B-A6216D98C6CE}">
      <dgm:prSet phldrT="[Text]"/>
      <dgm:spPr/>
      <dgm:t>
        <a:bodyPr/>
        <a:lstStyle/>
        <a:p>
          <a:pPr>
            <a:buSzPct val="100000"/>
          </a:pPr>
          <a:r>
            <a:rPr lang="en-US" dirty="0">
              <a:solidFill>
                <a:schemeClr val="tx1"/>
              </a:solidFill>
              <a:cs typeface="Arial" pitchFamily="34" charset="0"/>
            </a:rPr>
            <a:t>Treatment is the same as sale to an outside customer.</a:t>
          </a:r>
        </a:p>
      </dgm:t>
    </dgm:pt>
    <dgm:pt modelId="{8ED47DA8-CE0D-9A49-B42F-58698A648F2F}" type="parTrans" cxnId="{24817187-6482-7849-A479-44D697EFAFF5}">
      <dgm:prSet/>
      <dgm:spPr/>
      <dgm:t>
        <a:bodyPr/>
        <a:lstStyle/>
        <a:p>
          <a:endParaRPr lang="en-GB"/>
        </a:p>
      </dgm:t>
    </dgm:pt>
    <dgm:pt modelId="{E684EE5B-1B12-8F4A-BB09-D4424E0E2CB1}" type="sibTrans" cxnId="{24817187-6482-7849-A479-44D697EFAFF5}">
      <dgm:prSet/>
      <dgm:spPr/>
      <dgm:t>
        <a:bodyPr/>
        <a:lstStyle/>
        <a:p>
          <a:endParaRPr lang="en-GB"/>
        </a:p>
      </dgm:t>
    </dgm:pt>
    <dgm:pt modelId="{268154EA-81E2-C14E-BEA6-05C11D4FC549}" type="pres">
      <dgm:prSet presAssocID="{4A51405F-4FBD-7249-A655-63367619C1CD}" presName="cycle" presStyleCnt="0">
        <dgm:presLayoutVars>
          <dgm:chMax val="1"/>
          <dgm:dir/>
          <dgm:animLvl val="ctr"/>
          <dgm:resizeHandles val="exact"/>
        </dgm:presLayoutVars>
      </dgm:prSet>
      <dgm:spPr/>
    </dgm:pt>
    <dgm:pt modelId="{90F53687-4D05-D747-863D-3102B3F61FE0}" type="pres">
      <dgm:prSet presAssocID="{FF6D791C-90F9-EC4E-958E-992AE1366AEA}" presName="centerShape" presStyleLbl="node0" presStyleIdx="0" presStyleCnt="1"/>
      <dgm:spPr/>
    </dgm:pt>
    <dgm:pt modelId="{CCD1AE0C-D921-3D4F-A411-9B9BFE1E5FDC}" type="pres">
      <dgm:prSet presAssocID="{888E238E-28DE-E544-A8E9-6C4083DFFD23}" presName="parTrans" presStyleLbl="bgSibTrans2D1" presStyleIdx="0" presStyleCnt="2"/>
      <dgm:spPr/>
    </dgm:pt>
    <dgm:pt modelId="{5180804A-2F4F-7D43-815F-9F969D3C53F0}" type="pres">
      <dgm:prSet presAssocID="{59C0C7EB-EB90-2B43-8624-FC816B654295}" presName="node" presStyleLbl="node1" presStyleIdx="0" presStyleCnt="2">
        <dgm:presLayoutVars>
          <dgm:bulletEnabled val="1"/>
        </dgm:presLayoutVars>
      </dgm:prSet>
      <dgm:spPr/>
    </dgm:pt>
    <dgm:pt modelId="{EB1728BF-15A5-8140-8E4D-E0B6E8835D7B}" type="pres">
      <dgm:prSet presAssocID="{8ED47DA8-CE0D-9A49-B42F-58698A648F2F}" presName="parTrans" presStyleLbl="bgSibTrans2D1" presStyleIdx="1" presStyleCnt="2"/>
      <dgm:spPr/>
    </dgm:pt>
    <dgm:pt modelId="{1FEB8EE3-3985-B24F-B9E9-E9218D4DD5B1}" type="pres">
      <dgm:prSet presAssocID="{B1E6430C-4993-BB46-A85B-A6216D98C6CE}" presName="node" presStyleLbl="node1" presStyleIdx="1" presStyleCnt="2">
        <dgm:presLayoutVars>
          <dgm:bulletEnabled val="1"/>
        </dgm:presLayoutVars>
      </dgm:prSet>
      <dgm:spPr/>
    </dgm:pt>
  </dgm:ptLst>
  <dgm:cxnLst>
    <dgm:cxn modelId="{04FD4023-E0BD-D248-B1CF-D38ECAB6920E}" type="presOf" srcId="{FF6D791C-90F9-EC4E-958E-992AE1366AEA}" destId="{90F53687-4D05-D747-863D-3102B3F61FE0}" srcOrd="0" destOrd="0" presId="urn:microsoft.com/office/officeart/2005/8/layout/radial4"/>
    <dgm:cxn modelId="{FCA9BD39-EC8B-DE41-9B47-182DDD695422}" type="presOf" srcId="{4A51405F-4FBD-7249-A655-63367619C1CD}" destId="{268154EA-81E2-C14E-BEA6-05C11D4FC549}" srcOrd="0" destOrd="0" presId="urn:microsoft.com/office/officeart/2005/8/layout/radial4"/>
    <dgm:cxn modelId="{1E15773A-F59B-CB49-8F51-BF7E44480D13}" type="presOf" srcId="{8ED47DA8-CE0D-9A49-B42F-58698A648F2F}" destId="{EB1728BF-15A5-8140-8E4D-E0B6E8835D7B}" srcOrd="0" destOrd="0" presId="urn:microsoft.com/office/officeart/2005/8/layout/radial4"/>
    <dgm:cxn modelId="{7CB00867-AA3E-FD4A-8524-51A12B6142FE}" type="presOf" srcId="{59C0C7EB-EB90-2B43-8624-FC816B654295}" destId="{5180804A-2F4F-7D43-815F-9F969D3C53F0}" srcOrd="0" destOrd="0" presId="urn:microsoft.com/office/officeart/2005/8/layout/radial4"/>
    <dgm:cxn modelId="{CCA67783-8766-D64D-880F-C868A55275E1}" type="presOf" srcId="{888E238E-28DE-E544-A8E9-6C4083DFFD23}" destId="{CCD1AE0C-D921-3D4F-A411-9B9BFE1E5FDC}" srcOrd="0" destOrd="0" presId="urn:microsoft.com/office/officeart/2005/8/layout/radial4"/>
    <dgm:cxn modelId="{24817187-6482-7849-A479-44D697EFAFF5}" srcId="{FF6D791C-90F9-EC4E-958E-992AE1366AEA}" destId="{B1E6430C-4993-BB46-A85B-A6216D98C6CE}" srcOrd="1" destOrd="0" parTransId="{8ED47DA8-CE0D-9A49-B42F-58698A648F2F}" sibTransId="{E684EE5B-1B12-8F4A-BB09-D4424E0E2CB1}"/>
    <dgm:cxn modelId="{E6180FAC-B101-6A41-83ED-434F6A1385BF}" type="presOf" srcId="{B1E6430C-4993-BB46-A85B-A6216D98C6CE}" destId="{1FEB8EE3-3985-B24F-B9E9-E9218D4DD5B1}" srcOrd="0" destOrd="0" presId="urn:microsoft.com/office/officeart/2005/8/layout/radial4"/>
    <dgm:cxn modelId="{431B12BB-8CE3-DC47-9BDD-A08298A70157}" srcId="{FF6D791C-90F9-EC4E-958E-992AE1366AEA}" destId="{59C0C7EB-EB90-2B43-8624-FC816B654295}" srcOrd="0" destOrd="0" parTransId="{888E238E-28DE-E544-A8E9-6C4083DFFD23}" sibTransId="{15573B93-AC5C-5C4D-9F78-4B42CF2D5E42}"/>
    <dgm:cxn modelId="{C47CCFE5-5A71-F943-941B-4CE703881C44}" srcId="{4A51405F-4FBD-7249-A655-63367619C1CD}" destId="{FF6D791C-90F9-EC4E-958E-992AE1366AEA}" srcOrd="0" destOrd="0" parTransId="{2A903439-6560-3A45-B198-B7972B3F2AD5}" sibTransId="{C66F8209-85DB-8F4E-9813-B51A5055DA7B}"/>
    <dgm:cxn modelId="{1AFC11A0-D3E6-EC47-B41C-E5BB8AB914B4}" type="presParOf" srcId="{268154EA-81E2-C14E-BEA6-05C11D4FC549}" destId="{90F53687-4D05-D747-863D-3102B3F61FE0}" srcOrd="0" destOrd="0" presId="urn:microsoft.com/office/officeart/2005/8/layout/radial4"/>
    <dgm:cxn modelId="{241C6160-A621-CF40-8E50-297DE1F90C9C}" type="presParOf" srcId="{268154EA-81E2-C14E-BEA6-05C11D4FC549}" destId="{CCD1AE0C-D921-3D4F-A411-9B9BFE1E5FDC}" srcOrd="1" destOrd="0" presId="urn:microsoft.com/office/officeart/2005/8/layout/radial4"/>
    <dgm:cxn modelId="{E35BB344-E111-0842-801F-AA921AA10F30}" type="presParOf" srcId="{268154EA-81E2-C14E-BEA6-05C11D4FC549}" destId="{5180804A-2F4F-7D43-815F-9F969D3C53F0}" srcOrd="2" destOrd="0" presId="urn:microsoft.com/office/officeart/2005/8/layout/radial4"/>
    <dgm:cxn modelId="{0F452037-0814-454A-9B4B-7AD376C4955A}" type="presParOf" srcId="{268154EA-81E2-C14E-BEA6-05C11D4FC549}" destId="{EB1728BF-15A5-8140-8E4D-E0B6E8835D7B}" srcOrd="3" destOrd="0" presId="urn:microsoft.com/office/officeart/2005/8/layout/radial4"/>
    <dgm:cxn modelId="{461CD55D-6A4C-C043-94C8-3135A06E1276}" type="presParOf" srcId="{268154EA-81E2-C14E-BEA6-05C11D4FC549}" destId="{1FEB8EE3-3985-B24F-B9E9-E9218D4DD5B1}"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57634-C57A-604F-8C8B-7070F1CE74F5}"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GB"/>
        </a:p>
      </dgm:t>
    </dgm:pt>
    <dgm:pt modelId="{B48AD92E-EADA-8249-A9A9-39F98396CFF4}">
      <dgm:prSet phldrT="[Text]"/>
      <dgm:spPr>
        <a:solidFill>
          <a:schemeClr val="accent6">
            <a:lumMod val="50000"/>
          </a:schemeClr>
        </a:solidFill>
      </dgm:spPr>
      <dgm:t>
        <a:bodyPr/>
        <a:lstStyle/>
        <a:p>
          <a:r>
            <a:rPr lang="en-GB" dirty="0"/>
            <a:t>Methods of Transfer Pricing</a:t>
          </a:r>
        </a:p>
      </dgm:t>
    </dgm:pt>
    <dgm:pt modelId="{FC1F2C60-EA73-FE4C-86B5-26B28857B238}" type="parTrans" cxnId="{16CC3D93-A78C-3C48-A6A0-9BA72C16C061}">
      <dgm:prSet/>
      <dgm:spPr/>
      <dgm:t>
        <a:bodyPr/>
        <a:lstStyle/>
        <a:p>
          <a:endParaRPr lang="en-GB"/>
        </a:p>
      </dgm:t>
    </dgm:pt>
    <dgm:pt modelId="{9C4AFFAA-128B-6748-A33F-795144458A05}" type="sibTrans" cxnId="{16CC3D93-A78C-3C48-A6A0-9BA72C16C061}">
      <dgm:prSet/>
      <dgm:spPr/>
      <dgm:t>
        <a:bodyPr/>
        <a:lstStyle/>
        <a:p>
          <a:endParaRPr lang="en-GB"/>
        </a:p>
      </dgm:t>
    </dgm:pt>
    <dgm:pt modelId="{27D23D48-C0BB-4A41-AA8C-8EFC1F8E5569}">
      <dgm:prSet phldrT="[Text]"/>
      <dgm:spPr>
        <a:solidFill>
          <a:schemeClr val="accent4">
            <a:lumMod val="50000"/>
          </a:schemeClr>
        </a:solidFill>
      </dgm:spPr>
      <dgm:t>
        <a:bodyPr/>
        <a:lstStyle/>
        <a:p>
          <a:r>
            <a:rPr lang="en-GB" dirty="0"/>
            <a:t>Cost Based</a:t>
          </a:r>
        </a:p>
      </dgm:t>
    </dgm:pt>
    <dgm:pt modelId="{C6571F54-29E2-4546-9012-98A3686C3085}" type="parTrans" cxnId="{D023CFCD-65B0-6C44-A0FD-C1CD578DB7A7}">
      <dgm:prSet/>
      <dgm:spPr/>
      <dgm:t>
        <a:bodyPr/>
        <a:lstStyle/>
        <a:p>
          <a:endParaRPr lang="en-GB"/>
        </a:p>
      </dgm:t>
    </dgm:pt>
    <dgm:pt modelId="{32477344-2680-F04B-93BA-51DC57489E24}" type="sibTrans" cxnId="{D023CFCD-65B0-6C44-A0FD-C1CD578DB7A7}">
      <dgm:prSet/>
      <dgm:spPr/>
      <dgm:t>
        <a:bodyPr/>
        <a:lstStyle/>
        <a:p>
          <a:endParaRPr lang="en-GB"/>
        </a:p>
      </dgm:t>
    </dgm:pt>
    <dgm:pt modelId="{4AD3FD18-9563-7E44-BE07-7714A97BD05E}">
      <dgm:prSet phldrT="[Text]"/>
      <dgm:spPr>
        <a:solidFill>
          <a:schemeClr val="accent4">
            <a:lumMod val="75000"/>
          </a:schemeClr>
        </a:solidFill>
      </dgm:spPr>
      <dgm:t>
        <a:bodyPr/>
        <a:lstStyle/>
        <a:p>
          <a:r>
            <a:rPr lang="en-GB" dirty="0"/>
            <a:t>Actual Cost </a:t>
          </a:r>
        </a:p>
      </dgm:t>
    </dgm:pt>
    <dgm:pt modelId="{3424CB68-6E71-F148-A349-99C182C784A4}" type="parTrans" cxnId="{FD967180-BF05-244D-8DA1-82BFDACA524B}">
      <dgm:prSet/>
      <dgm:spPr/>
      <dgm:t>
        <a:bodyPr/>
        <a:lstStyle/>
        <a:p>
          <a:endParaRPr lang="en-GB"/>
        </a:p>
      </dgm:t>
    </dgm:pt>
    <dgm:pt modelId="{B8CBB928-0A74-7A4A-8798-6B1243AD534B}" type="sibTrans" cxnId="{FD967180-BF05-244D-8DA1-82BFDACA524B}">
      <dgm:prSet/>
      <dgm:spPr/>
      <dgm:t>
        <a:bodyPr/>
        <a:lstStyle/>
        <a:p>
          <a:endParaRPr lang="en-GB"/>
        </a:p>
      </dgm:t>
    </dgm:pt>
    <dgm:pt modelId="{7B396924-716F-6B4F-B802-C01BD1111413}">
      <dgm:prSet phldrT="[Text]"/>
      <dgm:spPr>
        <a:solidFill>
          <a:schemeClr val="accent4">
            <a:lumMod val="75000"/>
          </a:schemeClr>
        </a:solidFill>
      </dgm:spPr>
      <dgm:t>
        <a:bodyPr/>
        <a:lstStyle/>
        <a:p>
          <a:r>
            <a:rPr lang="en-GB" dirty="0"/>
            <a:t>Cost Plus</a:t>
          </a:r>
        </a:p>
      </dgm:t>
    </dgm:pt>
    <dgm:pt modelId="{494E8BB9-436D-0B44-93D5-1C6BC22CD6C9}" type="parTrans" cxnId="{77F34D2A-013C-4C4B-B4BF-23FCE7983BFD}">
      <dgm:prSet/>
      <dgm:spPr/>
      <dgm:t>
        <a:bodyPr/>
        <a:lstStyle/>
        <a:p>
          <a:endParaRPr lang="en-GB"/>
        </a:p>
      </dgm:t>
    </dgm:pt>
    <dgm:pt modelId="{690BDDE2-2E8F-C848-A794-B02FEC71BD2E}" type="sibTrans" cxnId="{77F34D2A-013C-4C4B-B4BF-23FCE7983BFD}">
      <dgm:prSet/>
      <dgm:spPr/>
      <dgm:t>
        <a:bodyPr/>
        <a:lstStyle/>
        <a:p>
          <a:endParaRPr lang="en-GB"/>
        </a:p>
      </dgm:t>
    </dgm:pt>
    <dgm:pt modelId="{223332EE-CC15-714E-9279-87B35050FC91}">
      <dgm:prSet phldrT="[Text]"/>
      <dgm:spPr/>
      <dgm:t>
        <a:bodyPr/>
        <a:lstStyle/>
        <a:p>
          <a:r>
            <a:rPr lang="en-GB" dirty="0"/>
            <a:t>Market Based</a:t>
          </a:r>
        </a:p>
      </dgm:t>
    </dgm:pt>
    <dgm:pt modelId="{387E0DB1-514C-C94C-A7D8-7AD2CE3C172E}" type="parTrans" cxnId="{6AC07A22-E9B7-4E49-A6C3-22D010EB4D29}">
      <dgm:prSet/>
      <dgm:spPr/>
      <dgm:t>
        <a:bodyPr/>
        <a:lstStyle/>
        <a:p>
          <a:endParaRPr lang="en-GB"/>
        </a:p>
      </dgm:t>
    </dgm:pt>
    <dgm:pt modelId="{398F86E2-B33A-964D-A67A-269ACEA2DC25}" type="sibTrans" cxnId="{6AC07A22-E9B7-4E49-A6C3-22D010EB4D29}">
      <dgm:prSet/>
      <dgm:spPr/>
      <dgm:t>
        <a:bodyPr/>
        <a:lstStyle/>
        <a:p>
          <a:endParaRPr lang="en-GB"/>
        </a:p>
      </dgm:t>
    </dgm:pt>
    <dgm:pt modelId="{D9BE3879-588B-074D-A28B-1D7A87DE7113}">
      <dgm:prSet/>
      <dgm:spPr>
        <a:solidFill>
          <a:schemeClr val="accent2">
            <a:lumMod val="50000"/>
          </a:schemeClr>
        </a:solidFill>
      </dgm:spPr>
      <dgm:t>
        <a:bodyPr/>
        <a:lstStyle/>
        <a:p>
          <a:r>
            <a:rPr lang="en-GB" dirty="0"/>
            <a:t>Negotiation Based</a:t>
          </a:r>
        </a:p>
      </dgm:t>
    </dgm:pt>
    <dgm:pt modelId="{25CF7B80-7F4D-0842-A417-E4F3CC2218AA}" type="parTrans" cxnId="{6ECFC5DB-FE1F-CD42-BF22-19BDF7F8D4C0}">
      <dgm:prSet/>
      <dgm:spPr/>
      <dgm:t>
        <a:bodyPr/>
        <a:lstStyle/>
        <a:p>
          <a:endParaRPr lang="en-GB"/>
        </a:p>
      </dgm:t>
    </dgm:pt>
    <dgm:pt modelId="{B6BCFC03-C38A-4A40-8D72-3C872CC2C2A9}" type="sibTrans" cxnId="{6ECFC5DB-FE1F-CD42-BF22-19BDF7F8D4C0}">
      <dgm:prSet/>
      <dgm:spPr/>
      <dgm:t>
        <a:bodyPr/>
        <a:lstStyle/>
        <a:p>
          <a:endParaRPr lang="en-GB"/>
        </a:p>
      </dgm:t>
    </dgm:pt>
    <dgm:pt modelId="{44C2250A-665C-734C-804B-A8BF084E2443}">
      <dgm:prSet/>
      <dgm:spPr>
        <a:solidFill>
          <a:schemeClr val="accent4">
            <a:lumMod val="75000"/>
          </a:schemeClr>
        </a:solidFill>
      </dgm:spPr>
      <dgm:t>
        <a:bodyPr/>
        <a:lstStyle/>
        <a:p>
          <a:r>
            <a:rPr lang="en-GB" dirty="0"/>
            <a:t>Standard Cost</a:t>
          </a:r>
        </a:p>
      </dgm:t>
    </dgm:pt>
    <dgm:pt modelId="{D5341DCE-2BB0-6549-9B03-62777B4751CE}" type="parTrans" cxnId="{C7E6C8E8-F1E1-0D45-B175-CE2EA923E0B4}">
      <dgm:prSet/>
      <dgm:spPr/>
      <dgm:t>
        <a:bodyPr/>
        <a:lstStyle/>
        <a:p>
          <a:endParaRPr lang="en-GB"/>
        </a:p>
      </dgm:t>
    </dgm:pt>
    <dgm:pt modelId="{80F1B0F7-6C05-CA4A-BDC7-883A5E972C9B}" type="sibTrans" cxnId="{C7E6C8E8-F1E1-0D45-B175-CE2EA923E0B4}">
      <dgm:prSet/>
      <dgm:spPr/>
    </dgm:pt>
    <dgm:pt modelId="{3937B9FD-20A3-DE46-9F59-71AC13C00656}">
      <dgm:prSet/>
      <dgm:spPr>
        <a:solidFill>
          <a:schemeClr val="accent4">
            <a:lumMod val="75000"/>
          </a:schemeClr>
        </a:solidFill>
      </dgm:spPr>
      <dgm:t>
        <a:bodyPr/>
        <a:lstStyle/>
        <a:p>
          <a:r>
            <a:rPr lang="en-GB" dirty="0"/>
            <a:t>Marginal Cost</a:t>
          </a:r>
        </a:p>
      </dgm:t>
    </dgm:pt>
    <dgm:pt modelId="{3F3FC098-71D7-3A41-A94C-CA428044FE1A}" type="parTrans" cxnId="{B90686D3-D53B-6340-8EA9-7A683A254472}">
      <dgm:prSet/>
      <dgm:spPr/>
      <dgm:t>
        <a:bodyPr/>
        <a:lstStyle/>
        <a:p>
          <a:endParaRPr lang="en-GB"/>
        </a:p>
      </dgm:t>
    </dgm:pt>
    <dgm:pt modelId="{85BE07D7-A46E-E546-B5A4-C21604687DB3}" type="sibTrans" cxnId="{B90686D3-D53B-6340-8EA9-7A683A254472}">
      <dgm:prSet/>
      <dgm:spPr/>
    </dgm:pt>
    <dgm:pt modelId="{3DA6A544-716B-4D47-9F83-3D4812F0AF95}" type="pres">
      <dgm:prSet presAssocID="{61A57634-C57A-604F-8C8B-7070F1CE74F5}" presName="diagram" presStyleCnt="0">
        <dgm:presLayoutVars>
          <dgm:chPref val="1"/>
          <dgm:dir/>
          <dgm:animOne val="branch"/>
          <dgm:animLvl val="lvl"/>
          <dgm:resizeHandles val="exact"/>
        </dgm:presLayoutVars>
      </dgm:prSet>
      <dgm:spPr/>
    </dgm:pt>
    <dgm:pt modelId="{9E273419-5BBD-7749-99DA-473247113B9A}" type="pres">
      <dgm:prSet presAssocID="{B48AD92E-EADA-8249-A9A9-39F98396CFF4}" presName="root1" presStyleCnt="0"/>
      <dgm:spPr/>
    </dgm:pt>
    <dgm:pt modelId="{80A6D637-572F-EA47-AFCB-DEC14765B468}" type="pres">
      <dgm:prSet presAssocID="{B48AD92E-EADA-8249-A9A9-39F98396CFF4}" presName="LevelOneTextNode" presStyleLbl="node0" presStyleIdx="0" presStyleCnt="1" custLinFactNeighborX="-36377" custLinFactNeighborY="-55636">
        <dgm:presLayoutVars>
          <dgm:chPref val="3"/>
        </dgm:presLayoutVars>
      </dgm:prSet>
      <dgm:spPr/>
    </dgm:pt>
    <dgm:pt modelId="{361E3CAE-DEB8-D046-8591-CFCAB2ADEAAB}" type="pres">
      <dgm:prSet presAssocID="{B48AD92E-EADA-8249-A9A9-39F98396CFF4}" presName="level2hierChild" presStyleCnt="0"/>
      <dgm:spPr/>
    </dgm:pt>
    <dgm:pt modelId="{5D3D4471-245C-3A4B-B82B-13840805F902}" type="pres">
      <dgm:prSet presAssocID="{C6571F54-29E2-4546-9012-98A3686C3085}" presName="conn2-1" presStyleLbl="parChTrans1D2" presStyleIdx="0" presStyleCnt="3"/>
      <dgm:spPr/>
    </dgm:pt>
    <dgm:pt modelId="{9124C12A-254A-FB4E-A12D-016263EFAE9F}" type="pres">
      <dgm:prSet presAssocID="{C6571F54-29E2-4546-9012-98A3686C3085}" presName="connTx" presStyleLbl="parChTrans1D2" presStyleIdx="0" presStyleCnt="3"/>
      <dgm:spPr/>
    </dgm:pt>
    <dgm:pt modelId="{9E80AB62-07D2-5445-9032-A99040893C84}" type="pres">
      <dgm:prSet presAssocID="{27D23D48-C0BB-4A41-AA8C-8EFC1F8E5569}" presName="root2" presStyleCnt="0"/>
      <dgm:spPr/>
    </dgm:pt>
    <dgm:pt modelId="{7D57D351-9B80-DC4F-AD91-34BA4E595A23}" type="pres">
      <dgm:prSet presAssocID="{27D23D48-C0BB-4A41-AA8C-8EFC1F8E5569}" presName="LevelTwoTextNode" presStyleLbl="node2" presStyleIdx="0" presStyleCnt="3" custLinFactY="-8991" custLinFactNeighborX="-1359" custLinFactNeighborY="-100000">
        <dgm:presLayoutVars>
          <dgm:chPref val="3"/>
        </dgm:presLayoutVars>
      </dgm:prSet>
      <dgm:spPr/>
    </dgm:pt>
    <dgm:pt modelId="{1C8DE504-11E6-B246-A5C1-3D019E8738E4}" type="pres">
      <dgm:prSet presAssocID="{27D23D48-C0BB-4A41-AA8C-8EFC1F8E5569}" presName="level3hierChild" presStyleCnt="0"/>
      <dgm:spPr/>
    </dgm:pt>
    <dgm:pt modelId="{2A9F0C2F-FF1A-8E42-884D-E18E463439F8}" type="pres">
      <dgm:prSet presAssocID="{3424CB68-6E71-F148-A349-99C182C784A4}" presName="conn2-1" presStyleLbl="parChTrans1D3" presStyleIdx="0" presStyleCnt="4"/>
      <dgm:spPr/>
    </dgm:pt>
    <dgm:pt modelId="{EBFC8820-6444-E446-ADC6-F10F36ED9BBE}" type="pres">
      <dgm:prSet presAssocID="{3424CB68-6E71-F148-A349-99C182C784A4}" presName="connTx" presStyleLbl="parChTrans1D3" presStyleIdx="0" presStyleCnt="4"/>
      <dgm:spPr/>
    </dgm:pt>
    <dgm:pt modelId="{4F4A9AC7-0772-E741-AD07-35F7861A31E7}" type="pres">
      <dgm:prSet presAssocID="{4AD3FD18-9563-7E44-BE07-7714A97BD05E}" presName="root2" presStyleCnt="0"/>
      <dgm:spPr/>
    </dgm:pt>
    <dgm:pt modelId="{A7CF3FEE-A1F8-6C4F-859B-7E3620639064}" type="pres">
      <dgm:prSet presAssocID="{4AD3FD18-9563-7E44-BE07-7714A97BD05E}" presName="LevelTwoTextNode" presStyleLbl="node3" presStyleIdx="0" presStyleCnt="4" custLinFactNeighborX="42899" custLinFactNeighborY="-38">
        <dgm:presLayoutVars>
          <dgm:chPref val="3"/>
        </dgm:presLayoutVars>
      </dgm:prSet>
      <dgm:spPr/>
    </dgm:pt>
    <dgm:pt modelId="{ED8BECCD-A61C-144B-A274-562FB0B30C3C}" type="pres">
      <dgm:prSet presAssocID="{4AD3FD18-9563-7E44-BE07-7714A97BD05E}" presName="level3hierChild" presStyleCnt="0"/>
      <dgm:spPr/>
    </dgm:pt>
    <dgm:pt modelId="{36C7C2D7-D07F-0C4B-B16D-7737F95E519A}" type="pres">
      <dgm:prSet presAssocID="{494E8BB9-436D-0B44-93D5-1C6BC22CD6C9}" presName="conn2-1" presStyleLbl="parChTrans1D3" presStyleIdx="1" presStyleCnt="4"/>
      <dgm:spPr/>
    </dgm:pt>
    <dgm:pt modelId="{2A85393A-1737-BE4F-9745-C1FED10AF873}" type="pres">
      <dgm:prSet presAssocID="{494E8BB9-436D-0B44-93D5-1C6BC22CD6C9}" presName="connTx" presStyleLbl="parChTrans1D3" presStyleIdx="1" presStyleCnt="4"/>
      <dgm:spPr/>
    </dgm:pt>
    <dgm:pt modelId="{97755CD7-F945-D84D-BB87-DED4D006E8D0}" type="pres">
      <dgm:prSet presAssocID="{7B396924-716F-6B4F-B802-C01BD1111413}" presName="root2" presStyleCnt="0"/>
      <dgm:spPr/>
    </dgm:pt>
    <dgm:pt modelId="{0CDD439B-6F90-C14E-B209-DB8DF8429DBE}" type="pres">
      <dgm:prSet presAssocID="{7B396924-716F-6B4F-B802-C01BD1111413}" presName="LevelTwoTextNode" presStyleLbl="node3" presStyleIdx="1" presStyleCnt="4" custLinFactNeighborX="38590" custLinFactNeighborY="2733">
        <dgm:presLayoutVars>
          <dgm:chPref val="3"/>
        </dgm:presLayoutVars>
      </dgm:prSet>
      <dgm:spPr/>
    </dgm:pt>
    <dgm:pt modelId="{7044B235-14EA-F14E-9D2E-EED9780C9731}" type="pres">
      <dgm:prSet presAssocID="{7B396924-716F-6B4F-B802-C01BD1111413}" presName="level3hierChild" presStyleCnt="0"/>
      <dgm:spPr/>
    </dgm:pt>
    <dgm:pt modelId="{1C8B8524-D0E8-F543-986F-7E03A2572853}" type="pres">
      <dgm:prSet presAssocID="{D5341DCE-2BB0-6549-9B03-62777B4751CE}" presName="conn2-1" presStyleLbl="parChTrans1D3" presStyleIdx="2" presStyleCnt="4"/>
      <dgm:spPr/>
    </dgm:pt>
    <dgm:pt modelId="{7579FD0A-6573-894C-A801-6F7A92F40036}" type="pres">
      <dgm:prSet presAssocID="{D5341DCE-2BB0-6549-9B03-62777B4751CE}" presName="connTx" presStyleLbl="parChTrans1D3" presStyleIdx="2" presStyleCnt="4"/>
      <dgm:spPr/>
    </dgm:pt>
    <dgm:pt modelId="{F1ADEB25-E4D1-8D40-A6B9-704ED27EBF9A}" type="pres">
      <dgm:prSet presAssocID="{44C2250A-665C-734C-804B-A8BF084E2443}" presName="root2" presStyleCnt="0"/>
      <dgm:spPr/>
    </dgm:pt>
    <dgm:pt modelId="{00E1E1BF-3B28-4448-BD6A-C73E77C36F6A}" type="pres">
      <dgm:prSet presAssocID="{44C2250A-665C-734C-804B-A8BF084E2443}" presName="LevelTwoTextNode" presStyleLbl="node3" presStyleIdx="2" presStyleCnt="4" custLinFactNeighborX="39677" custLinFactNeighborY="15219">
        <dgm:presLayoutVars>
          <dgm:chPref val="3"/>
        </dgm:presLayoutVars>
      </dgm:prSet>
      <dgm:spPr/>
    </dgm:pt>
    <dgm:pt modelId="{C39B7F73-9064-A64F-B424-3357A5C90E80}" type="pres">
      <dgm:prSet presAssocID="{44C2250A-665C-734C-804B-A8BF084E2443}" presName="level3hierChild" presStyleCnt="0"/>
      <dgm:spPr/>
    </dgm:pt>
    <dgm:pt modelId="{935E92B8-19C4-D446-B90F-3E6B4865B3BC}" type="pres">
      <dgm:prSet presAssocID="{3F3FC098-71D7-3A41-A94C-CA428044FE1A}" presName="conn2-1" presStyleLbl="parChTrans1D3" presStyleIdx="3" presStyleCnt="4"/>
      <dgm:spPr/>
    </dgm:pt>
    <dgm:pt modelId="{0FE48069-50E3-5942-A002-291C5E4C0357}" type="pres">
      <dgm:prSet presAssocID="{3F3FC098-71D7-3A41-A94C-CA428044FE1A}" presName="connTx" presStyleLbl="parChTrans1D3" presStyleIdx="3" presStyleCnt="4"/>
      <dgm:spPr/>
    </dgm:pt>
    <dgm:pt modelId="{85A699B9-1220-E342-925C-67DBF4C03AE4}" type="pres">
      <dgm:prSet presAssocID="{3937B9FD-20A3-DE46-9F59-71AC13C00656}" presName="root2" presStyleCnt="0"/>
      <dgm:spPr/>
    </dgm:pt>
    <dgm:pt modelId="{3D1D2195-B7F5-D440-BDC2-64752AA4E862}" type="pres">
      <dgm:prSet presAssocID="{3937B9FD-20A3-DE46-9F59-71AC13C00656}" presName="LevelTwoTextNode" presStyleLbl="node3" presStyleIdx="3" presStyleCnt="4" custLinFactNeighborX="41308" custLinFactNeighborY="33759">
        <dgm:presLayoutVars>
          <dgm:chPref val="3"/>
        </dgm:presLayoutVars>
      </dgm:prSet>
      <dgm:spPr/>
    </dgm:pt>
    <dgm:pt modelId="{D0E8164E-2662-6341-A4A2-279AA2CF7491}" type="pres">
      <dgm:prSet presAssocID="{3937B9FD-20A3-DE46-9F59-71AC13C00656}" presName="level3hierChild" presStyleCnt="0"/>
      <dgm:spPr/>
    </dgm:pt>
    <dgm:pt modelId="{03BE13A5-C63D-9448-AA38-DEAEC049B66B}" type="pres">
      <dgm:prSet presAssocID="{387E0DB1-514C-C94C-A7D8-7AD2CE3C172E}" presName="conn2-1" presStyleLbl="parChTrans1D2" presStyleIdx="1" presStyleCnt="3"/>
      <dgm:spPr/>
    </dgm:pt>
    <dgm:pt modelId="{8EB2304E-5C82-3844-8F82-5E9FF53D8182}" type="pres">
      <dgm:prSet presAssocID="{387E0DB1-514C-C94C-A7D8-7AD2CE3C172E}" presName="connTx" presStyleLbl="parChTrans1D2" presStyleIdx="1" presStyleCnt="3"/>
      <dgm:spPr/>
    </dgm:pt>
    <dgm:pt modelId="{25D89A14-0D35-B342-8913-69D68E7D8257}" type="pres">
      <dgm:prSet presAssocID="{223332EE-CC15-714E-9279-87B35050FC91}" presName="root2" presStyleCnt="0"/>
      <dgm:spPr/>
    </dgm:pt>
    <dgm:pt modelId="{ADC1AF24-775E-F545-B645-4590451B87B9}" type="pres">
      <dgm:prSet presAssocID="{223332EE-CC15-714E-9279-87B35050FC91}" presName="LevelTwoTextNode" presStyleLbl="node2" presStyleIdx="1" presStyleCnt="3" custLinFactNeighborX="-1359" custLinFactNeighborY="-39331">
        <dgm:presLayoutVars>
          <dgm:chPref val="3"/>
        </dgm:presLayoutVars>
      </dgm:prSet>
      <dgm:spPr/>
    </dgm:pt>
    <dgm:pt modelId="{20293C60-7076-4A44-A560-623FA4F14602}" type="pres">
      <dgm:prSet presAssocID="{223332EE-CC15-714E-9279-87B35050FC91}" presName="level3hierChild" presStyleCnt="0"/>
      <dgm:spPr/>
    </dgm:pt>
    <dgm:pt modelId="{53B47DB6-0C4B-0746-A149-AE62700BB33C}" type="pres">
      <dgm:prSet presAssocID="{25CF7B80-7F4D-0842-A417-E4F3CC2218AA}" presName="conn2-1" presStyleLbl="parChTrans1D2" presStyleIdx="2" presStyleCnt="3"/>
      <dgm:spPr/>
    </dgm:pt>
    <dgm:pt modelId="{8E266A0A-6B3C-A947-9A5E-1A20D35189C8}" type="pres">
      <dgm:prSet presAssocID="{25CF7B80-7F4D-0842-A417-E4F3CC2218AA}" presName="connTx" presStyleLbl="parChTrans1D2" presStyleIdx="2" presStyleCnt="3"/>
      <dgm:spPr/>
    </dgm:pt>
    <dgm:pt modelId="{E5C1C438-CDDF-314E-A025-4962A61948CF}" type="pres">
      <dgm:prSet presAssocID="{D9BE3879-588B-074D-A28B-1D7A87DE7113}" presName="root2" presStyleCnt="0"/>
      <dgm:spPr/>
    </dgm:pt>
    <dgm:pt modelId="{3F3C3151-668C-8246-A64B-CA4892CA8D8E}" type="pres">
      <dgm:prSet presAssocID="{D9BE3879-588B-074D-A28B-1D7A87DE7113}" presName="LevelTwoTextNode" presStyleLbl="node2" presStyleIdx="2" presStyleCnt="3" custLinFactNeighborX="0" custLinFactNeighborY="81944">
        <dgm:presLayoutVars>
          <dgm:chPref val="3"/>
        </dgm:presLayoutVars>
      </dgm:prSet>
      <dgm:spPr/>
    </dgm:pt>
    <dgm:pt modelId="{97E5B1C4-72DF-7F44-A359-46AF86D3E15B}" type="pres">
      <dgm:prSet presAssocID="{D9BE3879-588B-074D-A28B-1D7A87DE7113}" presName="level3hierChild" presStyleCnt="0"/>
      <dgm:spPr/>
    </dgm:pt>
  </dgm:ptLst>
  <dgm:cxnLst>
    <dgm:cxn modelId="{B0EB600E-2C53-994C-993E-5320A30C6E5E}" type="presOf" srcId="{C6571F54-29E2-4546-9012-98A3686C3085}" destId="{9124C12A-254A-FB4E-A12D-016263EFAE9F}" srcOrd="1" destOrd="0" presId="urn:microsoft.com/office/officeart/2005/8/layout/hierarchy2"/>
    <dgm:cxn modelId="{DF6B7E10-4DB6-9647-A67B-502A2172C5D0}" type="presOf" srcId="{7B396924-716F-6B4F-B802-C01BD1111413}" destId="{0CDD439B-6F90-C14E-B209-DB8DF8429DBE}" srcOrd="0" destOrd="0" presId="urn:microsoft.com/office/officeart/2005/8/layout/hierarchy2"/>
    <dgm:cxn modelId="{9B1F6F16-307B-5E4B-A792-78D8899A560F}" type="presOf" srcId="{223332EE-CC15-714E-9279-87B35050FC91}" destId="{ADC1AF24-775E-F545-B645-4590451B87B9}" srcOrd="0" destOrd="0" presId="urn:microsoft.com/office/officeart/2005/8/layout/hierarchy2"/>
    <dgm:cxn modelId="{D388121C-80B7-3F49-B1D6-938D7BA4E5C9}" type="presOf" srcId="{387E0DB1-514C-C94C-A7D8-7AD2CE3C172E}" destId="{8EB2304E-5C82-3844-8F82-5E9FF53D8182}" srcOrd="1" destOrd="0" presId="urn:microsoft.com/office/officeart/2005/8/layout/hierarchy2"/>
    <dgm:cxn modelId="{6AC07A22-E9B7-4E49-A6C3-22D010EB4D29}" srcId="{B48AD92E-EADA-8249-A9A9-39F98396CFF4}" destId="{223332EE-CC15-714E-9279-87B35050FC91}" srcOrd="1" destOrd="0" parTransId="{387E0DB1-514C-C94C-A7D8-7AD2CE3C172E}" sibTransId="{398F86E2-B33A-964D-A67A-269ACEA2DC25}"/>
    <dgm:cxn modelId="{77F34D2A-013C-4C4B-B4BF-23FCE7983BFD}" srcId="{27D23D48-C0BB-4A41-AA8C-8EFC1F8E5569}" destId="{7B396924-716F-6B4F-B802-C01BD1111413}" srcOrd="1" destOrd="0" parTransId="{494E8BB9-436D-0B44-93D5-1C6BC22CD6C9}" sibTransId="{690BDDE2-2E8F-C848-A794-B02FEC71BD2E}"/>
    <dgm:cxn modelId="{7DDB775E-B420-C04D-8B0D-77FB658DD483}" type="presOf" srcId="{494E8BB9-436D-0B44-93D5-1C6BC22CD6C9}" destId="{36C7C2D7-D07F-0C4B-B16D-7737F95E519A}" srcOrd="0" destOrd="0" presId="urn:microsoft.com/office/officeart/2005/8/layout/hierarchy2"/>
    <dgm:cxn modelId="{11CE2569-C8E2-1D43-924D-B3DC049D4F96}" type="presOf" srcId="{3F3FC098-71D7-3A41-A94C-CA428044FE1A}" destId="{0FE48069-50E3-5942-A002-291C5E4C0357}" srcOrd="1" destOrd="0" presId="urn:microsoft.com/office/officeart/2005/8/layout/hierarchy2"/>
    <dgm:cxn modelId="{FD59816D-EC0F-284A-9963-971DBA6A7F10}" type="presOf" srcId="{3424CB68-6E71-F148-A349-99C182C784A4}" destId="{2A9F0C2F-FF1A-8E42-884D-E18E463439F8}" srcOrd="0" destOrd="0" presId="urn:microsoft.com/office/officeart/2005/8/layout/hierarchy2"/>
    <dgm:cxn modelId="{1B91B36D-41B8-2C42-B14E-719C3DBDB2DC}" type="presOf" srcId="{3F3FC098-71D7-3A41-A94C-CA428044FE1A}" destId="{935E92B8-19C4-D446-B90F-3E6B4865B3BC}" srcOrd="0" destOrd="0" presId="urn:microsoft.com/office/officeart/2005/8/layout/hierarchy2"/>
    <dgm:cxn modelId="{FD967180-BF05-244D-8DA1-82BFDACA524B}" srcId="{27D23D48-C0BB-4A41-AA8C-8EFC1F8E5569}" destId="{4AD3FD18-9563-7E44-BE07-7714A97BD05E}" srcOrd="0" destOrd="0" parTransId="{3424CB68-6E71-F148-A349-99C182C784A4}" sibTransId="{B8CBB928-0A74-7A4A-8798-6B1243AD534B}"/>
    <dgm:cxn modelId="{C027CB84-7539-6348-A6CE-889AF5DFC96B}" type="presOf" srcId="{D5341DCE-2BB0-6549-9B03-62777B4751CE}" destId="{7579FD0A-6573-894C-A801-6F7A92F40036}" srcOrd="1" destOrd="0" presId="urn:microsoft.com/office/officeart/2005/8/layout/hierarchy2"/>
    <dgm:cxn modelId="{16CC3D93-A78C-3C48-A6A0-9BA72C16C061}" srcId="{61A57634-C57A-604F-8C8B-7070F1CE74F5}" destId="{B48AD92E-EADA-8249-A9A9-39F98396CFF4}" srcOrd="0" destOrd="0" parTransId="{FC1F2C60-EA73-FE4C-86B5-26B28857B238}" sibTransId="{9C4AFFAA-128B-6748-A33F-795144458A05}"/>
    <dgm:cxn modelId="{C1E05493-480B-A244-8EF8-F131FE6502BD}" type="presOf" srcId="{3937B9FD-20A3-DE46-9F59-71AC13C00656}" destId="{3D1D2195-B7F5-D440-BDC2-64752AA4E862}" srcOrd="0" destOrd="0" presId="urn:microsoft.com/office/officeart/2005/8/layout/hierarchy2"/>
    <dgm:cxn modelId="{636E1297-F5D9-2149-9F49-1938BE13462F}" type="presOf" srcId="{61A57634-C57A-604F-8C8B-7070F1CE74F5}" destId="{3DA6A544-716B-4D47-9F83-3D4812F0AF95}" srcOrd="0" destOrd="0" presId="urn:microsoft.com/office/officeart/2005/8/layout/hierarchy2"/>
    <dgm:cxn modelId="{BF4A939A-55E5-7243-82D5-CC60C545F52F}" type="presOf" srcId="{25CF7B80-7F4D-0842-A417-E4F3CC2218AA}" destId="{53B47DB6-0C4B-0746-A149-AE62700BB33C}" srcOrd="0" destOrd="0" presId="urn:microsoft.com/office/officeart/2005/8/layout/hierarchy2"/>
    <dgm:cxn modelId="{DE63DC9A-D0D5-B84B-B0C4-ECD46E10A5E2}" type="presOf" srcId="{3424CB68-6E71-F148-A349-99C182C784A4}" destId="{EBFC8820-6444-E446-ADC6-F10F36ED9BBE}" srcOrd="1" destOrd="0" presId="urn:microsoft.com/office/officeart/2005/8/layout/hierarchy2"/>
    <dgm:cxn modelId="{D34449B3-D62D-7A47-80B4-165BE03BA277}" type="presOf" srcId="{D9BE3879-588B-074D-A28B-1D7A87DE7113}" destId="{3F3C3151-668C-8246-A64B-CA4892CA8D8E}" srcOrd="0" destOrd="0" presId="urn:microsoft.com/office/officeart/2005/8/layout/hierarchy2"/>
    <dgm:cxn modelId="{0B3D91B5-1404-A047-8594-85C44700F6C6}" type="presOf" srcId="{B48AD92E-EADA-8249-A9A9-39F98396CFF4}" destId="{80A6D637-572F-EA47-AFCB-DEC14765B468}" srcOrd="0" destOrd="0" presId="urn:microsoft.com/office/officeart/2005/8/layout/hierarchy2"/>
    <dgm:cxn modelId="{5BE6E0C4-568B-EF4E-ABCA-C8DDCD107E3B}" type="presOf" srcId="{25CF7B80-7F4D-0842-A417-E4F3CC2218AA}" destId="{8E266A0A-6B3C-A947-9A5E-1A20D35189C8}" srcOrd="1" destOrd="0" presId="urn:microsoft.com/office/officeart/2005/8/layout/hierarchy2"/>
    <dgm:cxn modelId="{D023CFCD-65B0-6C44-A0FD-C1CD578DB7A7}" srcId="{B48AD92E-EADA-8249-A9A9-39F98396CFF4}" destId="{27D23D48-C0BB-4A41-AA8C-8EFC1F8E5569}" srcOrd="0" destOrd="0" parTransId="{C6571F54-29E2-4546-9012-98A3686C3085}" sibTransId="{32477344-2680-F04B-93BA-51DC57489E24}"/>
    <dgm:cxn modelId="{5DFC58D0-AA54-7841-8A54-83FFE627A02F}" type="presOf" srcId="{44C2250A-665C-734C-804B-A8BF084E2443}" destId="{00E1E1BF-3B28-4448-BD6A-C73E77C36F6A}" srcOrd="0" destOrd="0" presId="urn:microsoft.com/office/officeart/2005/8/layout/hierarchy2"/>
    <dgm:cxn modelId="{B90686D3-D53B-6340-8EA9-7A683A254472}" srcId="{27D23D48-C0BB-4A41-AA8C-8EFC1F8E5569}" destId="{3937B9FD-20A3-DE46-9F59-71AC13C00656}" srcOrd="3" destOrd="0" parTransId="{3F3FC098-71D7-3A41-A94C-CA428044FE1A}" sibTransId="{85BE07D7-A46E-E546-B5A4-C21604687DB3}"/>
    <dgm:cxn modelId="{83C356DA-2AE3-AC4F-994C-2CF3CBF7E1EC}" type="presOf" srcId="{494E8BB9-436D-0B44-93D5-1C6BC22CD6C9}" destId="{2A85393A-1737-BE4F-9745-C1FED10AF873}" srcOrd="1" destOrd="0" presId="urn:microsoft.com/office/officeart/2005/8/layout/hierarchy2"/>
    <dgm:cxn modelId="{6ECFC5DB-FE1F-CD42-BF22-19BDF7F8D4C0}" srcId="{B48AD92E-EADA-8249-A9A9-39F98396CFF4}" destId="{D9BE3879-588B-074D-A28B-1D7A87DE7113}" srcOrd="2" destOrd="0" parTransId="{25CF7B80-7F4D-0842-A417-E4F3CC2218AA}" sibTransId="{B6BCFC03-C38A-4A40-8D72-3C872CC2C2A9}"/>
    <dgm:cxn modelId="{B191BCDE-AF14-F046-94D0-5D23FAE0E741}" type="presOf" srcId="{27D23D48-C0BB-4A41-AA8C-8EFC1F8E5569}" destId="{7D57D351-9B80-DC4F-AD91-34BA4E595A23}" srcOrd="0" destOrd="0" presId="urn:microsoft.com/office/officeart/2005/8/layout/hierarchy2"/>
    <dgm:cxn modelId="{C7E6C8E8-F1E1-0D45-B175-CE2EA923E0B4}" srcId="{27D23D48-C0BB-4A41-AA8C-8EFC1F8E5569}" destId="{44C2250A-665C-734C-804B-A8BF084E2443}" srcOrd="2" destOrd="0" parTransId="{D5341DCE-2BB0-6549-9B03-62777B4751CE}" sibTransId="{80F1B0F7-6C05-CA4A-BDC7-883A5E972C9B}"/>
    <dgm:cxn modelId="{90951FEA-241B-4349-B27D-1DF80DFB6671}" type="presOf" srcId="{387E0DB1-514C-C94C-A7D8-7AD2CE3C172E}" destId="{03BE13A5-C63D-9448-AA38-DEAEC049B66B}" srcOrd="0" destOrd="0" presId="urn:microsoft.com/office/officeart/2005/8/layout/hierarchy2"/>
    <dgm:cxn modelId="{E9F567EE-FD9D-CC4B-B53C-87027D2ACF6E}" type="presOf" srcId="{4AD3FD18-9563-7E44-BE07-7714A97BD05E}" destId="{A7CF3FEE-A1F8-6C4F-859B-7E3620639064}" srcOrd="0" destOrd="0" presId="urn:microsoft.com/office/officeart/2005/8/layout/hierarchy2"/>
    <dgm:cxn modelId="{6E5E01F1-E2FB-7B4E-A922-C78B7C9EC3D5}" type="presOf" srcId="{D5341DCE-2BB0-6549-9B03-62777B4751CE}" destId="{1C8B8524-D0E8-F543-986F-7E03A2572853}" srcOrd="0" destOrd="0" presId="urn:microsoft.com/office/officeart/2005/8/layout/hierarchy2"/>
    <dgm:cxn modelId="{D11F00F2-A25F-EC4C-87E5-0A5DF59C596D}" type="presOf" srcId="{C6571F54-29E2-4546-9012-98A3686C3085}" destId="{5D3D4471-245C-3A4B-B82B-13840805F902}" srcOrd="0" destOrd="0" presId="urn:microsoft.com/office/officeart/2005/8/layout/hierarchy2"/>
    <dgm:cxn modelId="{A98C2F6E-98C2-E54A-84FC-8C4741DED7B5}" type="presParOf" srcId="{3DA6A544-716B-4D47-9F83-3D4812F0AF95}" destId="{9E273419-5BBD-7749-99DA-473247113B9A}" srcOrd="0" destOrd="0" presId="urn:microsoft.com/office/officeart/2005/8/layout/hierarchy2"/>
    <dgm:cxn modelId="{EA6C6B1F-41C0-A249-AAC8-39A670A9A63B}" type="presParOf" srcId="{9E273419-5BBD-7749-99DA-473247113B9A}" destId="{80A6D637-572F-EA47-AFCB-DEC14765B468}" srcOrd="0" destOrd="0" presId="urn:microsoft.com/office/officeart/2005/8/layout/hierarchy2"/>
    <dgm:cxn modelId="{E798816C-8EAD-9647-A7F6-A10DACB3F6DA}" type="presParOf" srcId="{9E273419-5BBD-7749-99DA-473247113B9A}" destId="{361E3CAE-DEB8-D046-8591-CFCAB2ADEAAB}" srcOrd="1" destOrd="0" presId="urn:microsoft.com/office/officeart/2005/8/layout/hierarchy2"/>
    <dgm:cxn modelId="{C60689F5-B2EB-D441-BE2D-EF86907867FF}" type="presParOf" srcId="{361E3CAE-DEB8-D046-8591-CFCAB2ADEAAB}" destId="{5D3D4471-245C-3A4B-B82B-13840805F902}" srcOrd="0" destOrd="0" presId="urn:microsoft.com/office/officeart/2005/8/layout/hierarchy2"/>
    <dgm:cxn modelId="{F062D691-CD23-0A4F-8EB7-F11FBD73E4D2}" type="presParOf" srcId="{5D3D4471-245C-3A4B-B82B-13840805F902}" destId="{9124C12A-254A-FB4E-A12D-016263EFAE9F}" srcOrd="0" destOrd="0" presId="urn:microsoft.com/office/officeart/2005/8/layout/hierarchy2"/>
    <dgm:cxn modelId="{7E52FBDE-8AFC-CF45-8827-35983928CB9B}" type="presParOf" srcId="{361E3CAE-DEB8-D046-8591-CFCAB2ADEAAB}" destId="{9E80AB62-07D2-5445-9032-A99040893C84}" srcOrd="1" destOrd="0" presId="urn:microsoft.com/office/officeart/2005/8/layout/hierarchy2"/>
    <dgm:cxn modelId="{71EF9BF2-CA61-9D4B-9B27-8C100792AFFB}" type="presParOf" srcId="{9E80AB62-07D2-5445-9032-A99040893C84}" destId="{7D57D351-9B80-DC4F-AD91-34BA4E595A23}" srcOrd="0" destOrd="0" presId="urn:microsoft.com/office/officeart/2005/8/layout/hierarchy2"/>
    <dgm:cxn modelId="{481EDEEA-7372-C14F-91F1-89B36DB41485}" type="presParOf" srcId="{9E80AB62-07D2-5445-9032-A99040893C84}" destId="{1C8DE504-11E6-B246-A5C1-3D019E8738E4}" srcOrd="1" destOrd="0" presId="urn:microsoft.com/office/officeart/2005/8/layout/hierarchy2"/>
    <dgm:cxn modelId="{102AD7BF-516B-B443-9164-40293F3BD5E8}" type="presParOf" srcId="{1C8DE504-11E6-B246-A5C1-3D019E8738E4}" destId="{2A9F0C2F-FF1A-8E42-884D-E18E463439F8}" srcOrd="0" destOrd="0" presId="urn:microsoft.com/office/officeart/2005/8/layout/hierarchy2"/>
    <dgm:cxn modelId="{BA5F0E2E-035D-2544-A94D-F553428CB42C}" type="presParOf" srcId="{2A9F0C2F-FF1A-8E42-884D-E18E463439F8}" destId="{EBFC8820-6444-E446-ADC6-F10F36ED9BBE}" srcOrd="0" destOrd="0" presId="urn:microsoft.com/office/officeart/2005/8/layout/hierarchy2"/>
    <dgm:cxn modelId="{0FD232D7-EA61-B446-BD95-2E7EF3DA4130}" type="presParOf" srcId="{1C8DE504-11E6-B246-A5C1-3D019E8738E4}" destId="{4F4A9AC7-0772-E741-AD07-35F7861A31E7}" srcOrd="1" destOrd="0" presId="urn:microsoft.com/office/officeart/2005/8/layout/hierarchy2"/>
    <dgm:cxn modelId="{90DDA5F6-A19B-204C-8715-D917A6499DB4}" type="presParOf" srcId="{4F4A9AC7-0772-E741-AD07-35F7861A31E7}" destId="{A7CF3FEE-A1F8-6C4F-859B-7E3620639064}" srcOrd="0" destOrd="0" presId="urn:microsoft.com/office/officeart/2005/8/layout/hierarchy2"/>
    <dgm:cxn modelId="{BE8606C8-3B16-0F41-8939-C8667DB9C166}" type="presParOf" srcId="{4F4A9AC7-0772-E741-AD07-35F7861A31E7}" destId="{ED8BECCD-A61C-144B-A274-562FB0B30C3C}" srcOrd="1" destOrd="0" presId="urn:microsoft.com/office/officeart/2005/8/layout/hierarchy2"/>
    <dgm:cxn modelId="{FA3581BC-D142-E140-808B-CFCA777A4F96}" type="presParOf" srcId="{1C8DE504-11E6-B246-A5C1-3D019E8738E4}" destId="{36C7C2D7-D07F-0C4B-B16D-7737F95E519A}" srcOrd="2" destOrd="0" presId="urn:microsoft.com/office/officeart/2005/8/layout/hierarchy2"/>
    <dgm:cxn modelId="{5D1F74BF-5813-374F-8F6A-442D0290417C}" type="presParOf" srcId="{36C7C2D7-D07F-0C4B-B16D-7737F95E519A}" destId="{2A85393A-1737-BE4F-9745-C1FED10AF873}" srcOrd="0" destOrd="0" presId="urn:microsoft.com/office/officeart/2005/8/layout/hierarchy2"/>
    <dgm:cxn modelId="{14EC11FE-532C-7943-8BD1-025AC765108B}" type="presParOf" srcId="{1C8DE504-11E6-B246-A5C1-3D019E8738E4}" destId="{97755CD7-F945-D84D-BB87-DED4D006E8D0}" srcOrd="3" destOrd="0" presId="urn:microsoft.com/office/officeart/2005/8/layout/hierarchy2"/>
    <dgm:cxn modelId="{96CB7AA4-8F60-1148-B4C5-1E0862DE8DC8}" type="presParOf" srcId="{97755CD7-F945-D84D-BB87-DED4D006E8D0}" destId="{0CDD439B-6F90-C14E-B209-DB8DF8429DBE}" srcOrd="0" destOrd="0" presId="urn:microsoft.com/office/officeart/2005/8/layout/hierarchy2"/>
    <dgm:cxn modelId="{DB753C14-C681-A341-AB34-14DA3EE809D0}" type="presParOf" srcId="{97755CD7-F945-D84D-BB87-DED4D006E8D0}" destId="{7044B235-14EA-F14E-9D2E-EED9780C9731}" srcOrd="1" destOrd="0" presId="urn:microsoft.com/office/officeart/2005/8/layout/hierarchy2"/>
    <dgm:cxn modelId="{6FFFBFBD-45A7-1946-B337-E9C476B39E8E}" type="presParOf" srcId="{1C8DE504-11E6-B246-A5C1-3D019E8738E4}" destId="{1C8B8524-D0E8-F543-986F-7E03A2572853}" srcOrd="4" destOrd="0" presId="urn:microsoft.com/office/officeart/2005/8/layout/hierarchy2"/>
    <dgm:cxn modelId="{BB922807-4D84-C54D-8C4D-BF55C9DA27CF}" type="presParOf" srcId="{1C8B8524-D0E8-F543-986F-7E03A2572853}" destId="{7579FD0A-6573-894C-A801-6F7A92F40036}" srcOrd="0" destOrd="0" presId="urn:microsoft.com/office/officeart/2005/8/layout/hierarchy2"/>
    <dgm:cxn modelId="{854C4221-339A-0E49-898B-FCE463C179FD}" type="presParOf" srcId="{1C8DE504-11E6-B246-A5C1-3D019E8738E4}" destId="{F1ADEB25-E4D1-8D40-A6B9-704ED27EBF9A}" srcOrd="5" destOrd="0" presId="urn:microsoft.com/office/officeart/2005/8/layout/hierarchy2"/>
    <dgm:cxn modelId="{ED9158E6-657A-2341-BA5E-8F483667C213}" type="presParOf" srcId="{F1ADEB25-E4D1-8D40-A6B9-704ED27EBF9A}" destId="{00E1E1BF-3B28-4448-BD6A-C73E77C36F6A}" srcOrd="0" destOrd="0" presId="urn:microsoft.com/office/officeart/2005/8/layout/hierarchy2"/>
    <dgm:cxn modelId="{49D7D56D-F5D2-5847-BFB3-7765CF6647DD}" type="presParOf" srcId="{F1ADEB25-E4D1-8D40-A6B9-704ED27EBF9A}" destId="{C39B7F73-9064-A64F-B424-3357A5C90E80}" srcOrd="1" destOrd="0" presId="urn:microsoft.com/office/officeart/2005/8/layout/hierarchy2"/>
    <dgm:cxn modelId="{86839862-F0F3-C140-A0B0-EF8376074976}" type="presParOf" srcId="{1C8DE504-11E6-B246-A5C1-3D019E8738E4}" destId="{935E92B8-19C4-D446-B90F-3E6B4865B3BC}" srcOrd="6" destOrd="0" presId="urn:microsoft.com/office/officeart/2005/8/layout/hierarchy2"/>
    <dgm:cxn modelId="{8887ECB0-5A4A-5A41-9FF4-BE6DA7BB4301}" type="presParOf" srcId="{935E92B8-19C4-D446-B90F-3E6B4865B3BC}" destId="{0FE48069-50E3-5942-A002-291C5E4C0357}" srcOrd="0" destOrd="0" presId="urn:microsoft.com/office/officeart/2005/8/layout/hierarchy2"/>
    <dgm:cxn modelId="{2629F58C-E808-DB48-9ADC-10AE53F832F4}" type="presParOf" srcId="{1C8DE504-11E6-B246-A5C1-3D019E8738E4}" destId="{85A699B9-1220-E342-925C-67DBF4C03AE4}" srcOrd="7" destOrd="0" presId="urn:microsoft.com/office/officeart/2005/8/layout/hierarchy2"/>
    <dgm:cxn modelId="{B92EAA34-A201-FD4D-BC8E-6C754AB6107D}" type="presParOf" srcId="{85A699B9-1220-E342-925C-67DBF4C03AE4}" destId="{3D1D2195-B7F5-D440-BDC2-64752AA4E862}" srcOrd="0" destOrd="0" presId="urn:microsoft.com/office/officeart/2005/8/layout/hierarchy2"/>
    <dgm:cxn modelId="{065D9FFD-D9F4-254F-B23E-75CF5D5C59FB}" type="presParOf" srcId="{85A699B9-1220-E342-925C-67DBF4C03AE4}" destId="{D0E8164E-2662-6341-A4A2-279AA2CF7491}" srcOrd="1" destOrd="0" presId="urn:microsoft.com/office/officeart/2005/8/layout/hierarchy2"/>
    <dgm:cxn modelId="{C52BBCE5-E7EA-2446-8FFD-F841972A92DA}" type="presParOf" srcId="{361E3CAE-DEB8-D046-8591-CFCAB2ADEAAB}" destId="{03BE13A5-C63D-9448-AA38-DEAEC049B66B}" srcOrd="2" destOrd="0" presId="urn:microsoft.com/office/officeart/2005/8/layout/hierarchy2"/>
    <dgm:cxn modelId="{884AE2CE-D61C-9346-9768-CA0DCC52B123}" type="presParOf" srcId="{03BE13A5-C63D-9448-AA38-DEAEC049B66B}" destId="{8EB2304E-5C82-3844-8F82-5E9FF53D8182}" srcOrd="0" destOrd="0" presId="urn:microsoft.com/office/officeart/2005/8/layout/hierarchy2"/>
    <dgm:cxn modelId="{A47B66F2-91E0-3F48-968B-37FE6D2A333D}" type="presParOf" srcId="{361E3CAE-DEB8-D046-8591-CFCAB2ADEAAB}" destId="{25D89A14-0D35-B342-8913-69D68E7D8257}" srcOrd="3" destOrd="0" presId="urn:microsoft.com/office/officeart/2005/8/layout/hierarchy2"/>
    <dgm:cxn modelId="{6DB85FE8-88DE-FD49-B2DC-16EE9525DF36}" type="presParOf" srcId="{25D89A14-0D35-B342-8913-69D68E7D8257}" destId="{ADC1AF24-775E-F545-B645-4590451B87B9}" srcOrd="0" destOrd="0" presId="urn:microsoft.com/office/officeart/2005/8/layout/hierarchy2"/>
    <dgm:cxn modelId="{13684D87-0DC3-ED4D-A83B-3B887EC2C941}" type="presParOf" srcId="{25D89A14-0D35-B342-8913-69D68E7D8257}" destId="{20293C60-7076-4A44-A560-623FA4F14602}" srcOrd="1" destOrd="0" presId="urn:microsoft.com/office/officeart/2005/8/layout/hierarchy2"/>
    <dgm:cxn modelId="{3DDC4064-724E-2541-8C55-55B86E60EF06}" type="presParOf" srcId="{361E3CAE-DEB8-D046-8591-CFCAB2ADEAAB}" destId="{53B47DB6-0C4B-0746-A149-AE62700BB33C}" srcOrd="4" destOrd="0" presId="urn:microsoft.com/office/officeart/2005/8/layout/hierarchy2"/>
    <dgm:cxn modelId="{50AC174D-8C27-AD4B-95E3-5CAE4A129486}" type="presParOf" srcId="{53B47DB6-0C4B-0746-A149-AE62700BB33C}" destId="{8E266A0A-6B3C-A947-9A5E-1A20D35189C8}" srcOrd="0" destOrd="0" presId="urn:microsoft.com/office/officeart/2005/8/layout/hierarchy2"/>
    <dgm:cxn modelId="{EFD12DA1-CD24-8949-98FB-AC921C27E1DD}" type="presParOf" srcId="{361E3CAE-DEB8-D046-8591-CFCAB2ADEAAB}" destId="{E5C1C438-CDDF-314E-A025-4962A61948CF}" srcOrd="5" destOrd="0" presId="urn:microsoft.com/office/officeart/2005/8/layout/hierarchy2"/>
    <dgm:cxn modelId="{CFF02411-318C-9941-8413-47C7903F76A6}" type="presParOf" srcId="{E5C1C438-CDDF-314E-A025-4962A61948CF}" destId="{3F3C3151-668C-8246-A64B-CA4892CA8D8E}" srcOrd="0" destOrd="0" presId="urn:microsoft.com/office/officeart/2005/8/layout/hierarchy2"/>
    <dgm:cxn modelId="{480F3EE7-4365-FF4C-9633-5485BEF913DE}" type="presParOf" srcId="{E5C1C438-CDDF-314E-A025-4962A61948CF}" destId="{97E5B1C4-72DF-7F44-A359-46AF86D3E15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53687-4D05-D747-863D-3102B3F61FE0}">
      <dsp:nvSpPr>
        <dsp:cNvPr id="0" name=""/>
        <dsp:cNvSpPr/>
      </dsp:nvSpPr>
      <dsp:spPr>
        <a:xfrm>
          <a:off x="3924663" y="1804466"/>
          <a:ext cx="2856771" cy="28567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GB" sz="4700" kern="1200" dirty="0"/>
            <a:t>Transfer Pricing </a:t>
          </a:r>
        </a:p>
      </dsp:txBody>
      <dsp:txXfrm>
        <a:off x="4343027" y="2222830"/>
        <a:ext cx="2020043" cy="2020043"/>
      </dsp:txXfrm>
    </dsp:sp>
    <dsp:sp modelId="{CCD1AE0C-D921-3D4F-A411-9B9BFE1E5FDC}">
      <dsp:nvSpPr>
        <dsp:cNvPr id="0" name=""/>
        <dsp:cNvSpPr/>
      </dsp:nvSpPr>
      <dsp:spPr>
        <a:xfrm rot="12900000">
          <a:off x="2089095" y="1306132"/>
          <a:ext cx="2187396" cy="814180"/>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80804A-2F4F-7D43-815F-9F969D3C53F0}">
      <dsp:nvSpPr>
        <dsp:cNvPr id="0" name=""/>
        <dsp:cNvSpPr/>
      </dsp:nvSpPr>
      <dsp:spPr>
        <a:xfrm>
          <a:off x="929921" y="329"/>
          <a:ext cx="2713933" cy="21711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Price negotiated between two related parties</a:t>
          </a:r>
          <a:endParaRPr lang="en-GB" sz="1800" kern="1200" dirty="0">
            <a:solidFill>
              <a:schemeClr val="tx1"/>
            </a:solidFill>
          </a:endParaRPr>
        </a:p>
      </dsp:txBody>
      <dsp:txXfrm>
        <a:off x="993512" y="63920"/>
        <a:ext cx="2586751" cy="2043964"/>
      </dsp:txXfrm>
    </dsp:sp>
    <dsp:sp modelId="{EB1728BF-15A5-8140-8E4D-E0B6E8835D7B}">
      <dsp:nvSpPr>
        <dsp:cNvPr id="0" name=""/>
        <dsp:cNvSpPr/>
      </dsp:nvSpPr>
      <dsp:spPr>
        <a:xfrm rot="19500000">
          <a:off x="6429606" y="1306132"/>
          <a:ext cx="2187396" cy="814180"/>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EB8EE3-3985-B24F-B9E9-E9218D4DD5B1}">
      <dsp:nvSpPr>
        <dsp:cNvPr id="0" name=""/>
        <dsp:cNvSpPr/>
      </dsp:nvSpPr>
      <dsp:spPr>
        <a:xfrm>
          <a:off x="7062243" y="329"/>
          <a:ext cx="2713933" cy="21711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SzPct val="100000"/>
            <a:buNone/>
          </a:pPr>
          <a:r>
            <a:rPr lang="en-US" sz="2900" kern="1200" dirty="0">
              <a:solidFill>
                <a:schemeClr val="tx1"/>
              </a:solidFill>
              <a:cs typeface="Arial" pitchFamily="34" charset="0"/>
            </a:rPr>
            <a:t>Treatment is the same as sale to an outside customer.</a:t>
          </a:r>
        </a:p>
      </dsp:txBody>
      <dsp:txXfrm>
        <a:off x="7125834" y="63920"/>
        <a:ext cx="2586751" cy="2043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6D637-572F-EA47-AFCB-DEC14765B468}">
      <dsp:nvSpPr>
        <dsp:cNvPr id="0" name=""/>
        <dsp:cNvSpPr/>
      </dsp:nvSpPr>
      <dsp:spPr>
        <a:xfrm>
          <a:off x="114297" y="2709329"/>
          <a:ext cx="2336612" cy="116830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Methods of Transfer Pricing</a:t>
          </a:r>
        </a:p>
      </dsp:txBody>
      <dsp:txXfrm>
        <a:off x="148516" y="2743548"/>
        <a:ext cx="2268174" cy="1099868"/>
      </dsp:txXfrm>
    </dsp:sp>
    <dsp:sp modelId="{5D3D4471-245C-3A4B-B82B-13840805F902}">
      <dsp:nvSpPr>
        <dsp:cNvPr id="0" name=""/>
        <dsp:cNvSpPr/>
      </dsp:nvSpPr>
      <dsp:spPr>
        <a:xfrm rot="18702423">
          <a:off x="2010033" y="2292123"/>
          <a:ext cx="2634632" cy="35815"/>
        </a:xfrm>
        <a:custGeom>
          <a:avLst/>
          <a:gdLst/>
          <a:ahLst/>
          <a:cxnLst/>
          <a:rect l="0" t="0" r="0" b="0"/>
          <a:pathLst>
            <a:path>
              <a:moveTo>
                <a:pt x="0" y="17907"/>
              </a:moveTo>
              <a:lnTo>
                <a:pt x="263463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3261483" y="2244165"/>
        <a:ext cx="131731" cy="131731"/>
      </dsp:txXfrm>
    </dsp:sp>
    <dsp:sp modelId="{7D57D351-9B80-DC4F-AD91-34BA4E595A23}">
      <dsp:nvSpPr>
        <dsp:cNvPr id="0" name=""/>
        <dsp:cNvSpPr/>
      </dsp:nvSpPr>
      <dsp:spPr>
        <a:xfrm>
          <a:off x="4203789" y="742427"/>
          <a:ext cx="2336612" cy="1168306"/>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Cost Based</a:t>
          </a:r>
        </a:p>
      </dsp:txBody>
      <dsp:txXfrm>
        <a:off x="4238008" y="776646"/>
        <a:ext cx="2268174" cy="1099868"/>
      </dsp:txXfrm>
    </dsp:sp>
    <dsp:sp modelId="{2A9F0C2F-FF1A-8E42-884D-E18E463439F8}">
      <dsp:nvSpPr>
        <dsp:cNvPr id="0" name=""/>
        <dsp:cNvSpPr/>
      </dsp:nvSpPr>
      <dsp:spPr>
        <a:xfrm rot="20337979">
          <a:off x="6471488" y="937461"/>
          <a:ext cx="2068512" cy="35815"/>
        </a:xfrm>
        <a:custGeom>
          <a:avLst/>
          <a:gdLst/>
          <a:ahLst/>
          <a:cxnLst/>
          <a:rect l="0" t="0" r="0" b="0"/>
          <a:pathLst>
            <a:path>
              <a:moveTo>
                <a:pt x="0" y="17907"/>
              </a:moveTo>
              <a:lnTo>
                <a:pt x="2068512"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7454031" y="903655"/>
        <a:ext cx="103425" cy="103425"/>
      </dsp:txXfrm>
    </dsp:sp>
    <dsp:sp modelId="{A7CF3FEE-A1F8-6C4F-859B-7E3620639064}">
      <dsp:nvSpPr>
        <dsp:cNvPr id="0" name=""/>
        <dsp:cNvSpPr/>
      </dsp:nvSpPr>
      <dsp:spPr>
        <a:xfrm>
          <a:off x="8471087" y="4"/>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Actual Cost </a:t>
          </a:r>
        </a:p>
      </dsp:txBody>
      <dsp:txXfrm>
        <a:off x="8505306" y="34223"/>
        <a:ext cx="2268174" cy="1099868"/>
      </dsp:txXfrm>
    </dsp:sp>
    <dsp:sp modelId="{36C7C2D7-D07F-0C4B-B16D-7737F95E519A}">
      <dsp:nvSpPr>
        <dsp:cNvPr id="0" name=""/>
        <dsp:cNvSpPr/>
      </dsp:nvSpPr>
      <dsp:spPr>
        <a:xfrm rot="1123958">
          <a:off x="6488155" y="1625423"/>
          <a:ext cx="1972591" cy="35815"/>
        </a:xfrm>
        <a:custGeom>
          <a:avLst/>
          <a:gdLst/>
          <a:ahLst/>
          <a:cxnLst/>
          <a:rect l="0" t="0" r="0" b="0"/>
          <a:pathLst>
            <a:path>
              <a:moveTo>
                <a:pt x="0" y="17907"/>
              </a:moveTo>
              <a:lnTo>
                <a:pt x="1972591"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7425135" y="1594016"/>
        <a:ext cx="98629" cy="98629"/>
      </dsp:txXfrm>
    </dsp:sp>
    <dsp:sp modelId="{0CDD439B-6F90-C14E-B209-DB8DF8429DBE}">
      <dsp:nvSpPr>
        <dsp:cNvPr id="0" name=""/>
        <dsp:cNvSpPr/>
      </dsp:nvSpPr>
      <dsp:spPr>
        <a:xfrm>
          <a:off x="8408499" y="1375929"/>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Cost Plus</a:t>
          </a:r>
        </a:p>
      </dsp:txBody>
      <dsp:txXfrm>
        <a:off x="8442718" y="1410148"/>
        <a:ext cx="2268174" cy="1099868"/>
      </dsp:txXfrm>
    </dsp:sp>
    <dsp:sp modelId="{1C8B8524-D0E8-F543-986F-7E03A2572853}">
      <dsp:nvSpPr>
        <dsp:cNvPr id="0" name=""/>
        <dsp:cNvSpPr/>
      </dsp:nvSpPr>
      <dsp:spPr>
        <a:xfrm rot="2896163">
          <a:off x="6064814" y="2370137"/>
          <a:ext cx="2844671" cy="35815"/>
        </a:xfrm>
        <a:custGeom>
          <a:avLst/>
          <a:gdLst/>
          <a:ahLst/>
          <a:cxnLst/>
          <a:rect l="0" t="0" r="0" b="0"/>
          <a:pathLst>
            <a:path>
              <a:moveTo>
                <a:pt x="0" y="17907"/>
              </a:moveTo>
              <a:lnTo>
                <a:pt x="2844671"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7416033" y="2316928"/>
        <a:ext cx="142233" cy="142233"/>
      </dsp:txXfrm>
    </dsp:sp>
    <dsp:sp modelId="{00E1E1BF-3B28-4448-BD6A-C73E77C36F6A}">
      <dsp:nvSpPr>
        <dsp:cNvPr id="0" name=""/>
        <dsp:cNvSpPr/>
      </dsp:nvSpPr>
      <dsp:spPr>
        <a:xfrm>
          <a:off x="8433898" y="2865356"/>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Standard Cost</a:t>
          </a:r>
        </a:p>
      </dsp:txBody>
      <dsp:txXfrm>
        <a:off x="8468117" y="2899575"/>
        <a:ext cx="2268174" cy="1099868"/>
      </dsp:txXfrm>
    </dsp:sp>
    <dsp:sp modelId="{935E92B8-19C4-D446-B90F-3E6B4865B3BC}">
      <dsp:nvSpPr>
        <dsp:cNvPr id="0" name=""/>
        <dsp:cNvSpPr/>
      </dsp:nvSpPr>
      <dsp:spPr>
        <a:xfrm rot="3740179">
          <a:off x="5426522" y="3150215"/>
          <a:ext cx="4158444" cy="35815"/>
        </a:xfrm>
        <a:custGeom>
          <a:avLst/>
          <a:gdLst/>
          <a:ahLst/>
          <a:cxnLst/>
          <a:rect l="0" t="0" r="0" b="0"/>
          <a:pathLst>
            <a:path>
              <a:moveTo>
                <a:pt x="0" y="17907"/>
              </a:moveTo>
              <a:lnTo>
                <a:pt x="415844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401783" y="3064161"/>
        <a:ext cx="207922" cy="207922"/>
      </dsp:txXfrm>
    </dsp:sp>
    <dsp:sp modelId="{3D1D2195-B7F5-D440-BDC2-64752AA4E862}">
      <dsp:nvSpPr>
        <dsp:cNvPr id="0" name=""/>
        <dsp:cNvSpPr/>
      </dsp:nvSpPr>
      <dsp:spPr>
        <a:xfrm>
          <a:off x="8471087" y="4425512"/>
          <a:ext cx="2336612" cy="1168306"/>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Marginal Cost</a:t>
          </a:r>
        </a:p>
      </dsp:txBody>
      <dsp:txXfrm>
        <a:off x="8505306" y="4459731"/>
        <a:ext cx="2268174" cy="1099868"/>
      </dsp:txXfrm>
    </dsp:sp>
    <dsp:sp modelId="{03BE13A5-C63D-9448-AA38-DEAEC049B66B}">
      <dsp:nvSpPr>
        <dsp:cNvPr id="0" name=""/>
        <dsp:cNvSpPr/>
      </dsp:nvSpPr>
      <dsp:spPr>
        <a:xfrm rot="372133">
          <a:off x="2445749" y="3370820"/>
          <a:ext cx="1763200" cy="35815"/>
        </a:xfrm>
        <a:custGeom>
          <a:avLst/>
          <a:gdLst/>
          <a:ahLst/>
          <a:cxnLst/>
          <a:rect l="0" t="0" r="0" b="0"/>
          <a:pathLst>
            <a:path>
              <a:moveTo>
                <a:pt x="0" y="17907"/>
              </a:moveTo>
              <a:lnTo>
                <a:pt x="1763200"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283269" y="3344648"/>
        <a:ext cx="88160" cy="88160"/>
      </dsp:txXfrm>
    </dsp:sp>
    <dsp:sp modelId="{ADC1AF24-775E-F545-B645-4590451B87B9}">
      <dsp:nvSpPr>
        <dsp:cNvPr id="0" name=""/>
        <dsp:cNvSpPr/>
      </dsp:nvSpPr>
      <dsp:spPr>
        <a:xfrm>
          <a:off x="4203789" y="2899821"/>
          <a:ext cx="2336612" cy="1168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Market Based</a:t>
          </a:r>
        </a:p>
      </dsp:txBody>
      <dsp:txXfrm>
        <a:off x="4238008" y="2934040"/>
        <a:ext cx="2268174" cy="1099868"/>
      </dsp:txXfrm>
    </dsp:sp>
    <dsp:sp modelId="{53B47DB6-0C4B-0746-A149-AE62700BB33C}">
      <dsp:nvSpPr>
        <dsp:cNvPr id="0" name=""/>
        <dsp:cNvSpPr/>
      </dsp:nvSpPr>
      <dsp:spPr>
        <a:xfrm rot="2890282">
          <a:off x="2005229" y="4272573"/>
          <a:ext cx="2675995" cy="35815"/>
        </a:xfrm>
        <a:custGeom>
          <a:avLst/>
          <a:gdLst/>
          <a:ahLst/>
          <a:cxnLst/>
          <a:rect l="0" t="0" r="0" b="0"/>
          <a:pathLst>
            <a:path>
              <a:moveTo>
                <a:pt x="0" y="17907"/>
              </a:moveTo>
              <a:lnTo>
                <a:pt x="2675995"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3276326" y="4223581"/>
        <a:ext cx="133799" cy="133799"/>
      </dsp:txXfrm>
    </dsp:sp>
    <dsp:sp modelId="{3F3C3151-668C-8246-A64B-CA4892CA8D8E}">
      <dsp:nvSpPr>
        <dsp:cNvPr id="0" name=""/>
        <dsp:cNvSpPr/>
      </dsp:nvSpPr>
      <dsp:spPr>
        <a:xfrm>
          <a:off x="4235543" y="4703327"/>
          <a:ext cx="2336612" cy="1168306"/>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Negotiation Based</a:t>
          </a:r>
        </a:p>
      </dsp:txBody>
      <dsp:txXfrm>
        <a:off x="4269762" y="4737546"/>
        <a:ext cx="2268174" cy="109986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EEA9A-A2D3-574D-A587-B4830B32219E}"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5D135-9E4B-BC4C-8F1D-27379DB44E1C}" type="slidenum">
              <a:rPr lang="en-US" smtClean="0"/>
              <a:t>‹#›</a:t>
            </a:fld>
            <a:endParaRPr lang="en-US"/>
          </a:p>
        </p:txBody>
      </p:sp>
    </p:spTree>
    <p:extLst>
      <p:ext uri="{BB962C8B-B14F-4D97-AF65-F5344CB8AC3E}">
        <p14:creationId xmlns:p14="http://schemas.microsoft.com/office/powerpoint/2010/main" val="268756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price b/w two units should be similar to prevailing market price.</a:t>
            </a:r>
          </a:p>
        </p:txBody>
      </p:sp>
      <p:sp>
        <p:nvSpPr>
          <p:cNvPr id="4" name="Slide Number Placeholder 3"/>
          <p:cNvSpPr>
            <a:spLocks noGrp="1"/>
          </p:cNvSpPr>
          <p:nvPr>
            <p:ph type="sldNum" sz="quarter" idx="5"/>
          </p:nvPr>
        </p:nvSpPr>
        <p:spPr/>
        <p:txBody>
          <a:bodyPr/>
          <a:lstStyle/>
          <a:p>
            <a:fld id="{39CFC077-E10C-AA49-854A-ECEEB05B46AE}" type="slidenum">
              <a:rPr lang="en-US" smtClean="0"/>
              <a:t>7</a:t>
            </a:fld>
            <a:endParaRPr lang="en-US"/>
          </a:p>
        </p:txBody>
      </p:sp>
    </p:spTree>
    <p:extLst>
      <p:ext uri="{BB962C8B-B14F-4D97-AF65-F5344CB8AC3E}">
        <p14:creationId xmlns:p14="http://schemas.microsoft.com/office/powerpoint/2010/main" val="294183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EF5D135-9E4B-BC4C-8F1D-27379DB44E1C}" type="slidenum">
              <a:rPr lang="en-US" smtClean="0"/>
              <a:t>13</a:t>
            </a:fld>
            <a:endParaRPr lang="en-US"/>
          </a:p>
        </p:txBody>
      </p:sp>
    </p:spTree>
    <p:extLst>
      <p:ext uri="{BB962C8B-B14F-4D97-AF65-F5344CB8AC3E}">
        <p14:creationId xmlns:p14="http://schemas.microsoft.com/office/powerpoint/2010/main" val="52558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 this method, the transfer price will be determined according to the market price prevailing in the market. It acts as a good incentive for efficient production to the selling division and any inefficiency in production and abnormal costs will not be borne by the buying division. The logic used in this method is that if the buying division would have purchased the goods/services from the open market, they would have paid the market price and hence the same price should be paid to the selling division. One of the variation of this method is that from the market price, selling and distribution overheads should be deducted and price thus arrived should be charged as transfer price. The reason behind this is that no selling efforts are required to sale the goods/services to the buying division and therefore these costs should not be charged to the buying division. Market price based transfer price has the following advantages: 1. Actual costs are fluctuating and hence difficult to ascertain. On the other hand market prices can be easily ascertained. 2. Profits resulting from market price based transfer prices are good parameters for performance evaluation of selling and buying divisions. 3. It avoids extensive arbitration system in fixing the transfer prices between the divisions.</a:t>
            </a:r>
            <a:endParaRPr lang="en-US" dirty="0"/>
          </a:p>
        </p:txBody>
      </p:sp>
      <p:sp>
        <p:nvSpPr>
          <p:cNvPr id="4" name="Slide Number Placeholder 3"/>
          <p:cNvSpPr>
            <a:spLocks noGrp="1"/>
          </p:cNvSpPr>
          <p:nvPr>
            <p:ph type="sldNum" sz="quarter" idx="5"/>
          </p:nvPr>
        </p:nvSpPr>
        <p:spPr/>
        <p:txBody>
          <a:bodyPr/>
          <a:lstStyle/>
          <a:p>
            <a:fld id="{70818341-A1FC-864E-B9E0-ED342E92D4D4}" type="slidenum">
              <a:rPr lang="en-US" smtClean="0"/>
              <a:t>14</a:t>
            </a:fld>
            <a:endParaRPr lang="en-US"/>
          </a:p>
        </p:txBody>
      </p:sp>
    </p:spTree>
    <p:extLst>
      <p:ext uri="{BB962C8B-B14F-4D97-AF65-F5344CB8AC3E}">
        <p14:creationId xmlns:p14="http://schemas.microsoft.com/office/powerpoint/2010/main" val="93370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 this method, the transfer prices may be fixed through negotiations between the selling and the buying division. Sometimes it may happen that the concerned product may be available in the market at a cheaper price than charged by the selling division. In this situation the buying division may be tempted to purchase the product from outside sellers rather than the selling division. Alternatively the selling division may notice that in the outside market, the product is sold at a higher price but the buying division is not ready to pay the market price. Here, the selling division may be reluctant to sell the product to the buying division at a price, which is less than the market price. In all these conflicts, the overall profitability of the firm may be affected adversely. Therefore it becomes beneficial for both the divisions to negotiate the prices and arrive at a price, which is mutually beneficial to both the divisions. Such prices are called as ‗Negotiated Prices‘. In order to make these prices effective care should be taken that both, the buyers and sellers should have access to the available data including about the alternatives available if any. Similarly buyers and sellers should be free to deal outside the company, but care should be taken that the overall interest of the organisation is not affected. </a:t>
            </a:r>
            <a:endParaRPr lang="en-US" dirty="0"/>
          </a:p>
        </p:txBody>
      </p:sp>
      <p:sp>
        <p:nvSpPr>
          <p:cNvPr id="4" name="Slide Number Placeholder 3"/>
          <p:cNvSpPr>
            <a:spLocks noGrp="1"/>
          </p:cNvSpPr>
          <p:nvPr>
            <p:ph type="sldNum" sz="quarter" idx="5"/>
          </p:nvPr>
        </p:nvSpPr>
        <p:spPr/>
        <p:txBody>
          <a:bodyPr/>
          <a:lstStyle/>
          <a:p>
            <a:fld id="{70818341-A1FC-864E-B9E0-ED342E92D4D4}" type="slidenum">
              <a:rPr lang="en-US" smtClean="0"/>
              <a:t>15</a:t>
            </a:fld>
            <a:endParaRPr lang="en-US"/>
          </a:p>
        </p:txBody>
      </p:sp>
    </p:spTree>
    <p:extLst>
      <p:ext uri="{BB962C8B-B14F-4D97-AF65-F5344CB8AC3E}">
        <p14:creationId xmlns:p14="http://schemas.microsoft.com/office/powerpoint/2010/main" val="311199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AEDE-18DC-F742-B025-BC4440A5E0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E56D990-C41C-BC40-89BF-61C13599A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A73FC2-FD9F-D649-B5E5-FC92DE0C07F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5" name="Footer Placeholder 4">
            <a:extLst>
              <a:ext uri="{FF2B5EF4-FFF2-40B4-BE49-F238E27FC236}">
                <a16:creationId xmlns:a16="http://schemas.microsoft.com/office/drawing/2014/main" id="{3A43EF21-3344-D242-838D-A87425D211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981C7F3-357F-2A4C-AEB4-969207039630}"/>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56395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F185-96C2-AB49-B09D-B3EAF369740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4FB866-0D49-E94A-AEA7-007F44369F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42D62E-906D-9246-8924-80D434CC76A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5" name="Footer Placeholder 4">
            <a:extLst>
              <a:ext uri="{FF2B5EF4-FFF2-40B4-BE49-F238E27FC236}">
                <a16:creationId xmlns:a16="http://schemas.microsoft.com/office/drawing/2014/main" id="{4BFD1FA0-62FA-F747-8C42-F9F11926AE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73D8591-5283-3841-9992-A9D18280957B}"/>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382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77158-2EE7-974B-9947-4CD2C33B1B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1D9D36-69E5-6147-BD71-CC8D74F488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C63066-CB29-5C49-8CCE-FF4091CBDF25}"/>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5" name="Footer Placeholder 4">
            <a:extLst>
              <a:ext uri="{FF2B5EF4-FFF2-40B4-BE49-F238E27FC236}">
                <a16:creationId xmlns:a16="http://schemas.microsoft.com/office/drawing/2014/main" id="{BD5923DD-3CB5-494B-B169-C8EBA20C75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074BD8F-F042-D54A-8756-496AC0978CE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47762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B570-0B43-D54C-AEE0-A4188A8199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B4EAC2-36DE-6043-A741-61A8275A70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19338A-318B-FE43-B298-C31F45A85AEF}"/>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5" name="Footer Placeholder 4">
            <a:extLst>
              <a:ext uri="{FF2B5EF4-FFF2-40B4-BE49-F238E27FC236}">
                <a16:creationId xmlns:a16="http://schemas.microsoft.com/office/drawing/2014/main" id="{18C04DCF-DE80-5443-85DF-094EFED82E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C8515F5-9B89-EF46-BCBA-E6FD967CDA83}"/>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50310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A266-997A-CF45-AFB4-A9B2D7BCFF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E15E4D-7BBA-224B-9986-DE0EC0F3C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6CB251-68BB-3245-B9A4-79E606493FFC}"/>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5" name="Footer Placeholder 4">
            <a:extLst>
              <a:ext uri="{FF2B5EF4-FFF2-40B4-BE49-F238E27FC236}">
                <a16:creationId xmlns:a16="http://schemas.microsoft.com/office/drawing/2014/main" id="{E70BC2F0-E096-7849-92B7-FDAE3890658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86A75E-6648-D448-A9B4-77A17D58395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36105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84E3-1099-B448-AD65-73F57F46C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3DCF7E-5935-554C-A738-CF576D3CFC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6DDF594-9A60-8C49-9B32-DD33979605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A5B7EC-5931-5740-ABA9-330D6FE37CBC}"/>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6" name="Footer Placeholder 5">
            <a:extLst>
              <a:ext uri="{FF2B5EF4-FFF2-40B4-BE49-F238E27FC236}">
                <a16:creationId xmlns:a16="http://schemas.microsoft.com/office/drawing/2014/main" id="{C3267C9B-4106-354B-9670-54F81BB161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FF480C-10B4-E746-893F-91DACD244B59}"/>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9795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5E15-D50B-2F4B-A42F-C6DC347A10D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A23678-26B2-394A-96B7-B4152152A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6A4F11-6407-484C-9696-CE13172AD2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EA6928-AFE7-5B40-85FE-46DEBDEF4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157DD8-749B-DB4C-9812-F93E2626FD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3F0F64-C96E-1041-852A-24E8C18A3441}"/>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8" name="Footer Placeholder 7">
            <a:extLst>
              <a:ext uri="{FF2B5EF4-FFF2-40B4-BE49-F238E27FC236}">
                <a16:creationId xmlns:a16="http://schemas.microsoft.com/office/drawing/2014/main" id="{1880F240-E2CC-5D41-8263-F7429367D1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E9F0AB-5F4F-1344-9EAE-0B23F8F6E74F}"/>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12579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EAB0-4568-3A45-92C2-7E0AB06E477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45659A-89D7-6B40-8166-1ECD12DA004E}"/>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4" name="Footer Placeholder 3">
            <a:extLst>
              <a:ext uri="{FF2B5EF4-FFF2-40B4-BE49-F238E27FC236}">
                <a16:creationId xmlns:a16="http://schemas.microsoft.com/office/drawing/2014/main" id="{6CDE87B0-97A1-2040-8F74-F62C77B322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355A7A-ABC7-BE41-B3B6-63393B2025B4}"/>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03111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E553A-F8A5-3046-BC16-F7F21C844784}"/>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3" name="Footer Placeholder 2">
            <a:extLst>
              <a:ext uri="{FF2B5EF4-FFF2-40B4-BE49-F238E27FC236}">
                <a16:creationId xmlns:a16="http://schemas.microsoft.com/office/drawing/2014/main" id="{7DAE7032-9B70-B04E-9883-BDF9B8A885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E6501D8-EE06-7140-AD10-8EB6D3F5BBA5}"/>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72160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448C-95D7-544D-ABA1-C6D050719C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1F857B-E0AB-8441-BA44-C16A39BD0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13980A-79F4-6247-89B8-6A28806B7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BBD8FF-819D-C84B-B465-23772C4A2EB4}"/>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6" name="Footer Placeholder 5">
            <a:extLst>
              <a:ext uri="{FF2B5EF4-FFF2-40B4-BE49-F238E27FC236}">
                <a16:creationId xmlns:a16="http://schemas.microsoft.com/office/drawing/2014/main" id="{D78A6F84-1EAA-AE44-B731-0A13C01516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95BE9D6-B9AF-9E45-9EC7-5876B881B0D2}"/>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305575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8383-8AA6-4D4B-AC70-65CC13D725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061ABB-3DA8-4948-A12D-CBA6FF6E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711923D7-B86A-9D4D-88E9-499A31E5D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E8B611-A61E-364E-B5D2-0ABA5A7A7337}"/>
              </a:ext>
            </a:extLst>
          </p:cNvPr>
          <p:cNvSpPr>
            <a:spLocks noGrp="1"/>
          </p:cNvSpPr>
          <p:nvPr>
            <p:ph type="dt" sz="half" idx="10"/>
          </p:nvPr>
        </p:nvSpPr>
        <p:spPr>
          <a:xfrm>
            <a:off x="838200" y="6356350"/>
            <a:ext cx="2743200" cy="365125"/>
          </a:xfrm>
          <a:prstGeom prst="rect">
            <a:avLst/>
          </a:prstGeom>
        </p:spPr>
        <p:txBody>
          <a:bodyPr/>
          <a:lstStyle/>
          <a:p>
            <a:fld id="{5C18A346-C93C-8F4F-8F74-A4ADA1AE5165}" type="datetimeFigureOut">
              <a:rPr lang="en-US" smtClean="0"/>
              <a:t>12/4/22</a:t>
            </a:fld>
            <a:endParaRPr lang="en-US"/>
          </a:p>
        </p:txBody>
      </p:sp>
      <p:sp>
        <p:nvSpPr>
          <p:cNvPr id="6" name="Footer Placeholder 5">
            <a:extLst>
              <a:ext uri="{FF2B5EF4-FFF2-40B4-BE49-F238E27FC236}">
                <a16:creationId xmlns:a16="http://schemas.microsoft.com/office/drawing/2014/main" id="{3549F282-6070-3646-8EBC-DD56C2A473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D88A9A1-01E1-0143-AD4B-CF8D85BC379E}"/>
              </a:ext>
            </a:extLst>
          </p:cNvPr>
          <p:cNvSpPr>
            <a:spLocks noGrp="1"/>
          </p:cNvSpPr>
          <p:nvPr>
            <p:ph type="sldNum" sz="quarter" idx="12"/>
          </p:nvPr>
        </p:nvSpPr>
        <p:spPr>
          <a:xfrm>
            <a:off x="8610600" y="6356350"/>
            <a:ext cx="2743200" cy="365125"/>
          </a:xfrm>
          <a:prstGeom prst="rect">
            <a:avLst/>
          </a:prstGeom>
        </p:spPr>
        <p:txBody>
          <a:bodyPr/>
          <a:lstStyle/>
          <a:p>
            <a:fld id="{74771509-5084-8642-8AE7-9D1B6443EA76}" type="slidenum">
              <a:rPr lang="en-US" smtClean="0"/>
              <a:t>‹#›</a:t>
            </a:fld>
            <a:endParaRPr lang="en-US"/>
          </a:p>
        </p:txBody>
      </p:sp>
    </p:spTree>
    <p:extLst>
      <p:ext uri="{BB962C8B-B14F-4D97-AF65-F5344CB8AC3E}">
        <p14:creationId xmlns:p14="http://schemas.microsoft.com/office/powerpoint/2010/main" val="109347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6060E-5F09-B648-BD1E-01E6BA06B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F1124804-8D6D-944F-87F5-3022C6EE4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6">
            <a:extLst>
              <a:ext uri="{FF2B5EF4-FFF2-40B4-BE49-F238E27FC236}">
                <a16:creationId xmlns:a16="http://schemas.microsoft.com/office/drawing/2014/main" id="{32000AF5-3FB4-9E46-95B1-4EE3BCF2CB6B}"/>
              </a:ext>
            </a:extLst>
          </p:cNvPr>
          <p:cNvSpPr/>
          <p:nvPr userDrawn="1"/>
        </p:nvSpPr>
        <p:spPr>
          <a:xfrm>
            <a:off x="0" y="3175"/>
            <a:ext cx="12203288" cy="391582"/>
          </a:xfrm>
          <a:prstGeom prst="rect">
            <a:avLst/>
          </a:prstGeom>
          <a:solidFill>
            <a:srgbClr val="77B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1" dirty="0"/>
              <a:t>ACCM507 – FINANCIAL REPORTING, STATEMENTS &amp; ANALYSIS - II </a:t>
            </a:r>
          </a:p>
        </p:txBody>
      </p:sp>
      <p:pic>
        <p:nvPicPr>
          <p:cNvPr id="8" name="Picture 7">
            <a:extLst>
              <a:ext uri="{FF2B5EF4-FFF2-40B4-BE49-F238E27FC236}">
                <a16:creationId xmlns:a16="http://schemas.microsoft.com/office/drawing/2014/main" id="{2328031D-9DF8-EF4A-BC45-F180E6B83D43}"/>
              </a:ext>
            </a:extLst>
          </p:cNvPr>
          <p:cNvPicPr>
            <a:picLocks noChangeAspect="1"/>
          </p:cNvPicPr>
          <p:nvPr userDrawn="1"/>
        </p:nvPicPr>
        <p:blipFill>
          <a:blip r:embed="rId13"/>
          <a:stretch>
            <a:fillRect/>
          </a:stretch>
        </p:blipFill>
        <p:spPr>
          <a:xfrm>
            <a:off x="10261599" y="-26456"/>
            <a:ext cx="1941689" cy="421213"/>
          </a:xfrm>
          <a:prstGeom prst="rect">
            <a:avLst/>
          </a:prstGeom>
        </p:spPr>
      </p:pic>
    </p:spTree>
    <p:extLst>
      <p:ext uri="{BB962C8B-B14F-4D97-AF65-F5344CB8AC3E}">
        <p14:creationId xmlns:p14="http://schemas.microsoft.com/office/powerpoint/2010/main" val="327138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932F-6074-8945-88F0-0FA87D785E80}"/>
              </a:ext>
            </a:extLst>
          </p:cNvPr>
          <p:cNvSpPr>
            <a:spLocks noGrp="1"/>
          </p:cNvSpPr>
          <p:nvPr>
            <p:ph type="ctrTitle"/>
          </p:nvPr>
        </p:nvSpPr>
        <p:spPr/>
        <p:txBody>
          <a:bodyPr/>
          <a:lstStyle/>
          <a:p>
            <a:r>
              <a:rPr lang="en-US" dirty="0"/>
              <a:t>Transfer Pricing &amp; its methods </a:t>
            </a:r>
          </a:p>
        </p:txBody>
      </p:sp>
      <p:sp>
        <p:nvSpPr>
          <p:cNvPr id="3" name="Subtitle 2">
            <a:extLst>
              <a:ext uri="{FF2B5EF4-FFF2-40B4-BE49-F238E27FC236}">
                <a16:creationId xmlns:a16="http://schemas.microsoft.com/office/drawing/2014/main" id="{0044616B-93CE-EF4A-9829-4C81E439DD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85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1.2.) Transfer Pricing at Cost Plus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6398611" y="3692182"/>
            <a:ext cx="2389789" cy="1146176"/>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TRANSFER PRICE </a:t>
            </a:r>
          </a:p>
          <a:p>
            <a:r>
              <a:rPr lang="en-US" dirty="0"/>
              <a:t>= 600+60 </a:t>
            </a:r>
          </a:p>
          <a:p>
            <a:r>
              <a:rPr lang="en-US" dirty="0"/>
              <a:t>= $660</a:t>
            </a:r>
          </a:p>
        </p:txBody>
      </p:sp>
    </p:spTree>
    <p:extLst>
      <p:ext uri="{BB962C8B-B14F-4D97-AF65-F5344CB8AC3E}">
        <p14:creationId xmlns:p14="http://schemas.microsoft.com/office/powerpoint/2010/main" val="720845333"/>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1.3.) Transfer Pricing at Standard Cost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485173" y="3709132"/>
            <a:ext cx="1584928" cy="74930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a:p>
            <a:pPr algn="ctr"/>
            <a:r>
              <a:rPr lang="en-US" dirty="0"/>
              <a:t>TRANSFER PRICE </a:t>
            </a:r>
          </a:p>
          <a:p>
            <a:endParaRPr lang="en-US" dirty="0"/>
          </a:p>
        </p:txBody>
      </p:sp>
      <p:sp>
        <p:nvSpPr>
          <p:cNvPr id="5" name="Down Arrow 4">
            <a:extLst>
              <a:ext uri="{FF2B5EF4-FFF2-40B4-BE49-F238E27FC236}">
                <a16:creationId xmlns:a16="http://schemas.microsoft.com/office/drawing/2014/main" id="{596F8AF3-C9EB-CC47-8DAB-566ACE86B4FA}"/>
              </a:ext>
            </a:extLst>
          </p:cNvPr>
          <p:cNvSpPr/>
          <p:nvPr/>
        </p:nvSpPr>
        <p:spPr>
          <a:xfrm>
            <a:off x="1125237" y="3314700"/>
            <a:ext cx="304800" cy="4071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183431"/>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1.4.) Transfer Pricing at Marginal Cost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7778750" y="3709864"/>
            <a:ext cx="1584928" cy="74930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a:p>
            <a:pPr algn="ctr"/>
            <a:r>
              <a:rPr lang="en-US" dirty="0"/>
              <a:t>TRANSFER PRICE </a:t>
            </a:r>
          </a:p>
          <a:p>
            <a:endParaRPr lang="en-US" dirty="0"/>
          </a:p>
        </p:txBody>
      </p:sp>
      <p:cxnSp>
        <p:nvCxnSpPr>
          <p:cNvPr id="12" name="Elbow Connector 11">
            <a:extLst>
              <a:ext uri="{FF2B5EF4-FFF2-40B4-BE49-F238E27FC236}">
                <a16:creationId xmlns:a16="http://schemas.microsoft.com/office/drawing/2014/main" id="{840A5510-48DA-3A4D-96DD-B06601D99392}"/>
              </a:ext>
            </a:extLst>
          </p:cNvPr>
          <p:cNvCxnSpPr>
            <a:endCxn id="7" idx="0"/>
          </p:cNvCxnSpPr>
          <p:nvPr/>
        </p:nvCxnSpPr>
        <p:spPr>
          <a:xfrm>
            <a:off x="7340600" y="2728912"/>
            <a:ext cx="1230614" cy="980952"/>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6836305"/>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C01232-C52E-B441-825C-C0C4C6E5EE98}"/>
              </a:ext>
            </a:extLst>
          </p:cNvPr>
          <p:cNvSpPr>
            <a:spLocks noGrp="1"/>
          </p:cNvSpPr>
          <p:nvPr>
            <p:ph type="title"/>
          </p:nvPr>
        </p:nvSpPr>
        <p:spPr>
          <a:xfrm>
            <a:off x="838200" y="544512"/>
            <a:ext cx="10515600" cy="815056"/>
          </a:xfrm>
        </p:spPr>
        <p:txBody>
          <a:bodyPr/>
          <a:lstStyle/>
          <a:p>
            <a:pPr algn="ctr"/>
            <a:r>
              <a:rPr lang="en-US" i="1" dirty="0">
                <a:solidFill>
                  <a:srgbClr val="C00000"/>
                </a:solidFill>
              </a:rPr>
              <a:t>Poll</a:t>
            </a:r>
          </a:p>
        </p:txBody>
      </p:sp>
      <p:sp>
        <p:nvSpPr>
          <p:cNvPr id="4" name="Content Placeholder 3">
            <a:extLst>
              <a:ext uri="{FF2B5EF4-FFF2-40B4-BE49-F238E27FC236}">
                <a16:creationId xmlns:a16="http://schemas.microsoft.com/office/drawing/2014/main" id="{DCFF3F7D-0A3D-2C45-80A5-EFF6ECB5608A}"/>
              </a:ext>
            </a:extLst>
          </p:cNvPr>
          <p:cNvSpPr>
            <a:spLocks noGrp="1"/>
          </p:cNvSpPr>
          <p:nvPr>
            <p:ph idx="1"/>
          </p:nvPr>
        </p:nvSpPr>
        <p:spPr>
          <a:xfrm>
            <a:off x="604587" y="1540042"/>
            <a:ext cx="10749213" cy="5065294"/>
          </a:xfrm>
        </p:spPr>
        <p:txBody>
          <a:bodyPr>
            <a:normAutofit/>
          </a:bodyPr>
          <a:lstStyle/>
          <a:p>
            <a:pPr lvl="0" algn="just"/>
            <a:r>
              <a:rPr lang="en-IN" sz="2400" dirty="0"/>
              <a:t>The wheel division of </a:t>
            </a:r>
            <a:r>
              <a:rPr lang="en-IN" sz="2400" i="1" dirty="0">
                <a:solidFill>
                  <a:srgbClr val="0070C0"/>
                </a:solidFill>
              </a:rPr>
              <a:t>‘Hero Cycles’ </a:t>
            </a:r>
            <a:r>
              <a:rPr lang="en-IN" sz="2400" dirty="0"/>
              <a:t>manufactures bike wheels and sells them to customers for $35 each. </a:t>
            </a:r>
          </a:p>
          <a:p>
            <a:pPr lvl="0" algn="just"/>
            <a:r>
              <a:rPr lang="en-IN" sz="2400" dirty="0"/>
              <a:t>Its fixed cost per wheel is $5.20 and its variable cost is $12.95. </a:t>
            </a:r>
          </a:p>
          <a:p>
            <a:pPr lvl="0" algn="just"/>
            <a:r>
              <a:rPr lang="en-IN" sz="2400" dirty="0"/>
              <a:t>Liberty’s upper management asks the wheel division to transfer 30,000 wheels to another division within the company. </a:t>
            </a:r>
          </a:p>
          <a:p>
            <a:pPr algn="just"/>
            <a:endParaRPr lang="en-IN" sz="2400" i="1" dirty="0">
              <a:solidFill>
                <a:srgbClr val="C00000"/>
              </a:solidFill>
            </a:endParaRPr>
          </a:p>
          <a:p>
            <a:pPr algn="just"/>
            <a:r>
              <a:rPr lang="en-IN" sz="2400" i="1" dirty="0">
                <a:solidFill>
                  <a:srgbClr val="C00000"/>
                </a:solidFill>
              </a:rPr>
              <a:t>Which of the following will be the correct amount of transfer price, if the transfer is made at ‘actual cost’ of the selling division?</a:t>
            </a:r>
          </a:p>
          <a:p>
            <a:pPr marL="457200" lvl="0" indent="-457200">
              <a:buFont typeface="+mj-lt"/>
              <a:buAutoNum type="alphaLcParenR"/>
            </a:pPr>
            <a:r>
              <a:rPr lang="en-IN" sz="2400" dirty="0"/>
              <a:t>$7.75</a:t>
            </a:r>
          </a:p>
          <a:p>
            <a:pPr marL="457200" lvl="0" indent="-457200">
              <a:buFont typeface="+mj-lt"/>
              <a:buAutoNum type="alphaLcParenR"/>
            </a:pPr>
            <a:r>
              <a:rPr lang="en-IN" sz="2400" dirty="0"/>
              <a:t>$18.15</a:t>
            </a:r>
          </a:p>
          <a:p>
            <a:pPr marL="457200" lvl="0" indent="-457200">
              <a:buFont typeface="+mj-lt"/>
              <a:buAutoNum type="alphaLcParenR"/>
            </a:pPr>
            <a:r>
              <a:rPr lang="en-IN" sz="2400" dirty="0"/>
              <a:t>$10.85</a:t>
            </a:r>
          </a:p>
          <a:p>
            <a:pPr marL="457200" lvl="0" indent="-457200">
              <a:buFont typeface="+mj-lt"/>
              <a:buAutoNum type="alphaLcParenR"/>
            </a:pPr>
            <a:r>
              <a:rPr lang="en-IN" sz="2400" dirty="0"/>
              <a:t>$40.20</a:t>
            </a:r>
          </a:p>
          <a:p>
            <a:pPr algn="just"/>
            <a:endParaRPr lang="en-IN" sz="2400" dirty="0"/>
          </a:p>
          <a:p>
            <a:pPr algn="just"/>
            <a:endParaRPr lang="en-US" sz="2400" dirty="0"/>
          </a:p>
        </p:txBody>
      </p:sp>
      <p:pic>
        <p:nvPicPr>
          <p:cNvPr id="17410" name="Picture 2" descr="Image result for hero cycles">
            <a:extLst>
              <a:ext uri="{FF2B5EF4-FFF2-40B4-BE49-F238E27FC236}">
                <a16:creationId xmlns:a16="http://schemas.microsoft.com/office/drawing/2014/main" id="{4EC23DD5-6AE3-B34B-8443-D0EC9065B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653" y="4876046"/>
            <a:ext cx="2684044" cy="166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9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2.) Transfer Pricing at Market Price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2" y="3814047"/>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210773" y="45902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3126636"/>
          <a:ext cx="3575050" cy="1895475"/>
        </p:xfrm>
        <a:graphic>
          <a:graphicData uri="http://schemas.openxmlformats.org/presentationml/2006/ole">
            <mc:AlternateContent xmlns:mc="http://schemas.openxmlformats.org/markup-compatibility/2006">
              <mc:Choice xmlns:v="urn:schemas-microsoft-com:vml" Requires="v">
                <p:oleObj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0" y="3126636"/>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5345091"/>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5" y="5345091"/>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487561" y="3862420"/>
          <a:ext cx="2281237" cy="1036638"/>
        </p:xfrm>
        <a:graphic>
          <a:graphicData uri="http://schemas.openxmlformats.org/presentationml/2006/ole">
            <mc:AlternateContent xmlns:mc="http://schemas.openxmlformats.org/markup-compatibility/2006">
              <mc:Choice xmlns:v="urn:schemas-microsoft-com:vml" Requires="v">
                <p:oleObj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561" y="38624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0">
            <a:extLst>
              <a:ext uri="{FF2B5EF4-FFF2-40B4-BE49-F238E27FC236}">
                <a16:creationId xmlns:a16="http://schemas.microsoft.com/office/drawing/2014/main" id="{D1953E40-8352-EE4A-BEAE-C5C6EFF577AF}"/>
              </a:ext>
            </a:extLst>
          </p:cNvPr>
          <p:cNvSpPr txBox="1">
            <a:spLocks noChangeArrowheads="1"/>
          </p:cNvSpPr>
          <p:nvPr/>
        </p:nvSpPr>
        <p:spPr bwMode="auto">
          <a:xfrm>
            <a:off x="4559362" y="2176388"/>
            <a:ext cx="3682938" cy="400110"/>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Transfer Price = Market price </a:t>
            </a:r>
          </a:p>
        </p:txBody>
      </p:sp>
    </p:spTree>
    <p:extLst>
      <p:ext uri="{BB962C8B-B14F-4D97-AF65-F5344CB8AC3E}">
        <p14:creationId xmlns:p14="http://schemas.microsoft.com/office/powerpoint/2010/main" val="2594664382"/>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3.) Transfer Pricing at Negotiated Prices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6096000" y="3916118"/>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6224201" y="4570992"/>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8358605" y="3166945"/>
          <a:ext cx="3575050" cy="1895475"/>
        </p:xfrm>
        <a:graphic>
          <a:graphicData uri="http://schemas.openxmlformats.org/presentationml/2006/ole">
            <mc:AlternateContent xmlns:mc="http://schemas.openxmlformats.org/markup-compatibility/2006">
              <mc:Choice xmlns:v="urn:schemas-microsoft-com:vml" Requires="v">
                <p:oleObj r:id="rId3" imgW="5524500" imgH="2857500" progId="">
                  <p:embed/>
                </p:oleObj>
              </mc:Choice>
              <mc:Fallback>
                <p:oleObj r:id="rId3"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8605" y="316694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3386444" y="5331604"/>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9542244" y="5422885"/>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3301775" y="3837536"/>
          <a:ext cx="2223411" cy="1038974"/>
        </p:xfrm>
        <a:graphic>
          <a:graphicData uri="http://schemas.openxmlformats.org/presentationml/2006/ole">
            <mc:AlternateContent xmlns:mc="http://schemas.openxmlformats.org/markup-compatibility/2006">
              <mc:Choice xmlns:v="urn:schemas-microsoft-com:vml" Requires="v">
                <p:oleObj name="Clip" r:id="rId5" imgW="7556500" imgH="3733800" progId="MS_ClipArt_Gallery.2">
                  <p:embed/>
                </p:oleObj>
              </mc:Choice>
              <mc:Fallback>
                <p:oleObj name="Clip" r:id="rId5"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775" y="3837536"/>
                        <a:ext cx="2223411" cy="1038974"/>
                      </a:xfrm>
                      <a:prstGeom prst="rect">
                        <a:avLst/>
                      </a:prstGeom>
                      <a:noFill/>
                      <a:ln>
                        <a:noFill/>
                      </a:ln>
                      <a:effectLst/>
                    </p:spPr>
                  </p:pic>
                </p:oleObj>
              </mc:Fallback>
            </mc:AlternateContent>
          </a:graphicData>
        </a:graphic>
      </p:graphicFrame>
      <p:sp>
        <p:nvSpPr>
          <p:cNvPr id="9" name="Text Box 10">
            <a:extLst>
              <a:ext uri="{FF2B5EF4-FFF2-40B4-BE49-F238E27FC236}">
                <a16:creationId xmlns:a16="http://schemas.microsoft.com/office/drawing/2014/main" id="{A043B7F4-9DA9-7D44-B947-A0E87090D0A8}"/>
              </a:ext>
            </a:extLst>
          </p:cNvPr>
          <p:cNvSpPr txBox="1">
            <a:spLocks noChangeArrowheads="1"/>
          </p:cNvSpPr>
          <p:nvPr/>
        </p:nvSpPr>
        <p:spPr bwMode="auto">
          <a:xfrm>
            <a:off x="4559362" y="2176388"/>
            <a:ext cx="4102038" cy="707886"/>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Discussions b/w Battery division (selling) and Auto division (buying)</a:t>
            </a:r>
          </a:p>
        </p:txBody>
      </p:sp>
      <p:grpSp>
        <p:nvGrpSpPr>
          <p:cNvPr id="10" name="Group 5">
            <a:extLst>
              <a:ext uri="{FF2B5EF4-FFF2-40B4-BE49-F238E27FC236}">
                <a16:creationId xmlns:a16="http://schemas.microsoft.com/office/drawing/2014/main" id="{3BAD282E-4D0A-A146-80A1-92B0C2F92FC5}"/>
              </a:ext>
            </a:extLst>
          </p:cNvPr>
          <p:cNvGrpSpPr>
            <a:grpSpLocks/>
          </p:cNvGrpSpPr>
          <p:nvPr/>
        </p:nvGrpSpPr>
        <p:grpSpPr bwMode="auto">
          <a:xfrm>
            <a:off x="115961" y="2451933"/>
            <a:ext cx="2743200" cy="3733800"/>
            <a:chOff x="3696" y="1632"/>
            <a:chExt cx="1728" cy="2352"/>
          </a:xfrm>
        </p:grpSpPr>
        <p:sp>
          <p:nvSpPr>
            <p:cNvPr id="11" name="Rectangle 6">
              <a:extLst>
                <a:ext uri="{FF2B5EF4-FFF2-40B4-BE49-F238E27FC236}">
                  <a16:creationId xmlns:a16="http://schemas.microsoft.com/office/drawing/2014/main" id="{267DC8C3-6C2B-534B-A470-32313F048383}"/>
                </a:ext>
              </a:extLst>
            </p:cNvPr>
            <p:cNvSpPr>
              <a:spLocks noChangeArrowheads="1"/>
            </p:cNvSpPr>
            <p:nvPr/>
          </p:nvSpPr>
          <p:spPr bwMode="auto">
            <a:xfrm>
              <a:off x="3696" y="1632"/>
              <a:ext cx="1728" cy="2352"/>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2" name="Line 7">
              <a:extLst>
                <a:ext uri="{FF2B5EF4-FFF2-40B4-BE49-F238E27FC236}">
                  <a16:creationId xmlns:a16="http://schemas.microsoft.com/office/drawing/2014/main" id="{7E3BECED-3DE1-2540-A86A-30EB03E6ED28}"/>
                </a:ext>
              </a:extLst>
            </p:cNvPr>
            <p:cNvSpPr>
              <a:spLocks noChangeShapeType="1"/>
            </p:cNvSpPr>
            <p:nvPr/>
          </p:nvSpPr>
          <p:spPr bwMode="auto">
            <a:xfrm flipV="1">
              <a:off x="3984" y="2160"/>
              <a:ext cx="0" cy="1584"/>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8">
              <a:extLst>
                <a:ext uri="{FF2B5EF4-FFF2-40B4-BE49-F238E27FC236}">
                  <a16:creationId xmlns:a16="http://schemas.microsoft.com/office/drawing/2014/main" id="{80F940D5-E011-CC45-9924-453A8205D6F2}"/>
                </a:ext>
              </a:extLst>
            </p:cNvPr>
            <p:cNvSpPr>
              <a:spLocks noChangeShapeType="1"/>
            </p:cNvSpPr>
            <p:nvPr/>
          </p:nvSpPr>
          <p:spPr bwMode="auto">
            <a:xfrm>
              <a:off x="4032" y="220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9">
              <a:extLst>
                <a:ext uri="{FF2B5EF4-FFF2-40B4-BE49-F238E27FC236}">
                  <a16:creationId xmlns:a16="http://schemas.microsoft.com/office/drawing/2014/main" id="{F162B802-02C7-464D-8673-AD2CEB8BDD1F}"/>
                </a:ext>
              </a:extLst>
            </p:cNvPr>
            <p:cNvSpPr txBox="1">
              <a:spLocks noChangeArrowheads="1"/>
            </p:cNvSpPr>
            <p:nvPr/>
          </p:nvSpPr>
          <p:spPr bwMode="auto">
            <a:xfrm>
              <a:off x="4320" y="2064"/>
              <a:ext cx="10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200" b="1">
                  <a:solidFill>
                    <a:srgbClr val="FF0000"/>
                  </a:solidFill>
                </a:rPr>
                <a:t>Upper limit is determined by the buying division.</a:t>
              </a:r>
            </a:p>
          </p:txBody>
        </p:sp>
        <p:sp>
          <p:nvSpPr>
            <p:cNvPr id="15" name="Line 10">
              <a:extLst>
                <a:ext uri="{FF2B5EF4-FFF2-40B4-BE49-F238E27FC236}">
                  <a16:creationId xmlns:a16="http://schemas.microsoft.com/office/drawing/2014/main" id="{0C0D848C-856C-1A4A-9166-321CDCD1BB04}"/>
                </a:ext>
              </a:extLst>
            </p:cNvPr>
            <p:cNvSpPr>
              <a:spLocks noChangeShapeType="1"/>
            </p:cNvSpPr>
            <p:nvPr/>
          </p:nvSpPr>
          <p:spPr bwMode="auto">
            <a:xfrm>
              <a:off x="4032" y="367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Text Box 11">
              <a:extLst>
                <a:ext uri="{FF2B5EF4-FFF2-40B4-BE49-F238E27FC236}">
                  <a16:creationId xmlns:a16="http://schemas.microsoft.com/office/drawing/2014/main" id="{99CECA19-E7EA-9542-8CD0-BF4625D5FF47}"/>
                </a:ext>
              </a:extLst>
            </p:cNvPr>
            <p:cNvSpPr txBox="1">
              <a:spLocks noChangeArrowheads="1"/>
            </p:cNvSpPr>
            <p:nvPr/>
          </p:nvSpPr>
          <p:spPr bwMode="auto">
            <a:xfrm>
              <a:off x="4320" y="3533"/>
              <a:ext cx="105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200" b="1">
                  <a:solidFill>
                    <a:srgbClr val="009900"/>
                  </a:solidFill>
                </a:rPr>
                <a:t>Lower limit is determined by the selling division.</a:t>
              </a:r>
            </a:p>
          </p:txBody>
        </p:sp>
        <p:sp>
          <p:nvSpPr>
            <p:cNvPr id="17" name="Text Box 12">
              <a:extLst>
                <a:ext uri="{FF2B5EF4-FFF2-40B4-BE49-F238E27FC236}">
                  <a16:creationId xmlns:a16="http://schemas.microsoft.com/office/drawing/2014/main" id="{9904CB6D-C9A2-6148-87B2-587DDC829BF9}"/>
                </a:ext>
              </a:extLst>
            </p:cNvPr>
            <p:cNvSpPr txBox="1">
              <a:spLocks noChangeArrowheads="1"/>
            </p:cNvSpPr>
            <p:nvPr/>
          </p:nvSpPr>
          <p:spPr bwMode="auto">
            <a:xfrm>
              <a:off x="3744" y="1680"/>
              <a:ext cx="16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dirty="0"/>
                <a:t>Range of Acceptable Transfer Prices</a:t>
              </a:r>
            </a:p>
          </p:txBody>
        </p:sp>
        <p:sp>
          <p:nvSpPr>
            <p:cNvPr id="18" name="Line 13">
              <a:extLst>
                <a:ext uri="{FF2B5EF4-FFF2-40B4-BE49-F238E27FC236}">
                  <a16:creationId xmlns:a16="http://schemas.microsoft.com/office/drawing/2014/main" id="{D8FB1056-E5CA-514A-A230-3A6FF43CEB02}"/>
                </a:ext>
              </a:extLst>
            </p:cNvPr>
            <p:cNvSpPr>
              <a:spLocks noChangeShapeType="1"/>
            </p:cNvSpPr>
            <p:nvPr/>
          </p:nvSpPr>
          <p:spPr bwMode="auto">
            <a:xfrm>
              <a:off x="3696" y="206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700938275"/>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3407-B97B-5D4C-94DC-BB14F641CC4A}"/>
              </a:ext>
            </a:extLst>
          </p:cNvPr>
          <p:cNvSpPr>
            <a:spLocks noGrp="1"/>
          </p:cNvSpPr>
          <p:nvPr>
            <p:ph type="title"/>
          </p:nvPr>
        </p:nvSpPr>
        <p:spPr>
          <a:xfrm>
            <a:off x="838200" y="544512"/>
            <a:ext cx="10515600" cy="754899"/>
          </a:xfrm>
        </p:spPr>
        <p:txBody>
          <a:bodyPr/>
          <a:lstStyle/>
          <a:p>
            <a:pPr algn="ctr"/>
            <a:r>
              <a:rPr lang="en-US" i="1" dirty="0">
                <a:solidFill>
                  <a:srgbClr val="C00000"/>
                </a:solidFill>
              </a:rPr>
              <a:t>Poll</a:t>
            </a:r>
          </a:p>
        </p:txBody>
      </p:sp>
      <p:sp>
        <p:nvSpPr>
          <p:cNvPr id="3" name="Content Placeholder 2">
            <a:extLst>
              <a:ext uri="{FF2B5EF4-FFF2-40B4-BE49-F238E27FC236}">
                <a16:creationId xmlns:a16="http://schemas.microsoft.com/office/drawing/2014/main" id="{92988492-9110-F342-9841-67C143629752}"/>
              </a:ext>
            </a:extLst>
          </p:cNvPr>
          <p:cNvSpPr>
            <a:spLocks noGrp="1"/>
          </p:cNvSpPr>
          <p:nvPr>
            <p:ph idx="1"/>
          </p:nvPr>
        </p:nvSpPr>
        <p:spPr>
          <a:xfrm>
            <a:off x="838200" y="1540042"/>
            <a:ext cx="10988842" cy="5161547"/>
          </a:xfrm>
        </p:spPr>
        <p:txBody>
          <a:bodyPr>
            <a:normAutofit/>
          </a:bodyPr>
          <a:lstStyle/>
          <a:p>
            <a:pPr algn="just"/>
            <a:r>
              <a:rPr lang="en-US" sz="2400" dirty="0"/>
              <a:t>There exists two divisions of </a:t>
            </a:r>
            <a:r>
              <a:rPr lang="en-US" sz="2400" i="1" dirty="0">
                <a:solidFill>
                  <a:srgbClr val="0070C0"/>
                </a:solidFill>
              </a:rPr>
              <a:t>Grasim Industries</a:t>
            </a:r>
            <a:r>
              <a:rPr lang="en-US" sz="2400" dirty="0"/>
              <a:t>. Cotton division (selling division) sells cotton at transfer price to the Cloth division (buying division).</a:t>
            </a:r>
          </a:p>
          <a:p>
            <a:pPr algn="just"/>
            <a:r>
              <a:rPr lang="en-US" sz="2400" dirty="0"/>
              <a:t>The transfer price is set at the </a:t>
            </a:r>
            <a:r>
              <a:rPr lang="en-US" sz="2400" i="1" dirty="0">
                <a:solidFill>
                  <a:srgbClr val="0070C0"/>
                </a:solidFill>
              </a:rPr>
              <a:t>‘standard cost’ </a:t>
            </a:r>
            <a:r>
              <a:rPr lang="en-US" sz="2400" dirty="0"/>
              <a:t>at which cotton division will sell to the buying division.</a:t>
            </a:r>
          </a:p>
          <a:p>
            <a:pPr algn="just"/>
            <a:r>
              <a:rPr lang="en-US" sz="2400" dirty="0"/>
              <a:t>The actual cost of production was $540 and the standard cost was set at $500. </a:t>
            </a:r>
          </a:p>
          <a:p>
            <a:pPr algn="just"/>
            <a:endParaRPr lang="en-US" sz="2400" i="1" dirty="0">
              <a:solidFill>
                <a:srgbClr val="C00000"/>
              </a:solidFill>
            </a:endParaRPr>
          </a:p>
          <a:p>
            <a:pPr algn="just"/>
            <a:r>
              <a:rPr lang="en-US" sz="2400" i="1" dirty="0">
                <a:solidFill>
                  <a:srgbClr val="C00000"/>
                </a:solidFill>
              </a:rPr>
              <a:t>In such case, the ‘inefficiency’ that will be absorbed by selling division will be:</a:t>
            </a:r>
          </a:p>
          <a:p>
            <a:pPr marL="457200" indent="-457200" algn="just">
              <a:buFont typeface="+mj-lt"/>
              <a:buAutoNum type="alphaLcParenR"/>
            </a:pPr>
            <a:r>
              <a:rPr lang="en-US" sz="2400" dirty="0"/>
              <a:t>$540</a:t>
            </a:r>
          </a:p>
          <a:p>
            <a:pPr marL="457200" indent="-457200" algn="just">
              <a:buFont typeface="+mj-lt"/>
              <a:buAutoNum type="alphaLcParenR"/>
            </a:pPr>
            <a:r>
              <a:rPr lang="en-US" sz="2400" dirty="0"/>
              <a:t>$500</a:t>
            </a:r>
          </a:p>
          <a:p>
            <a:pPr marL="457200" indent="-457200" algn="just">
              <a:buFont typeface="+mj-lt"/>
              <a:buAutoNum type="alphaLcParenR"/>
            </a:pPr>
            <a:r>
              <a:rPr lang="en-US" sz="2400" dirty="0"/>
              <a:t>$40</a:t>
            </a:r>
          </a:p>
          <a:p>
            <a:pPr marL="457200" indent="-457200" algn="just">
              <a:buFont typeface="+mj-lt"/>
              <a:buAutoNum type="alphaLcParenR"/>
            </a:pPr>
            <a:r>
              <a:rPr lang="en-US" sz="2400" dirty="0"/>
              <a:t>None of the above </a:t>
            </a:r>
          </a:p>
          <a:p>
            <a:pPr algn="just"/>
            <a:endParaRPr lang="en-US" sz="2400" dirty="0"/>
          </a:p>
        </p:txBody>
      </p:sp>
      <p:pic>
        <p:nvPicPr>
          <p:cNvPr id="16386" name="Picture 2" descr="Image result for grasim industries">
            <a:extLst>
              <a:ext uri="{FF2B5EF4-FFF2-40B4-BE49-F238E27FC236}">
                <a16:creationId xmlns:a16="http://schemas.microsoft.com/office/drawing/2014/main" id="{5791F705-320C-2542-ABF6-77A20938E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758" y="5050526"/>
            <a:ext cx="2520950" cy="180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2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87DE-4827-7A4B-90D9-BC9D6EFA1F26}"/>
              </a:ext>
            </a:extLst>
          </p:cNvPr>
          <p:cNvSpPr>
            <a:spLocks noGrp="1"/>
          </p:cNvSpPr>
          <p:nvPr>
            <p:ph type="title"/>
          </p:nvPr>
        </p:nvSpPr>
        <p:spPr/>
        <p:txBody>
          <a:bodyPr/>
          <a:lstStyle/>
          <a:p>
            <a:pPr algn="ctr"/>
            <a:r>
              <a:rPr lang="en-US" i="1" dirty="0">
                <a:solidFill>
                  <a:srgbClr val="C00000"/>
                </a:solidFill>
              </a:rPr>
              <a:t>Learning Outcomes </a:t>
            </a:r>
          </a:p>
        </p:txBody>
      </p:sp>
      <p:sp>
        <p:nvSpPr>
          <p:cNvPr id="3" name="Content Placeholder 2">
            <a:extLst>
              <a:ext uri="{FF2B5EF4-FFF2-40B4-BE49-F238E27FC236}">
                <a16:creationId xmlns:a16="http://schemas.microsoft.com/office/drawing/2014/main" id="{5E622680-A49C-284F-8D9F-FEFA9ABCBB73}"/>
              </a:ext>
            </a:extLst>
          </p:cNvPr>
          <p:cNvSpPr>
            <a:spLocks noGrp="1"/>
          </p:cNvSpPr>
          <p:nvPr>
            <p:ph idx="1"/>
          </p:nvPr>
        </p:nvSpPr>
        <p:spPr/>
        <p:txBody>
          <a:bodyPr/>
          <a:lstStyle/>
          <a:p>
            <a:pPr algn="just"/>
            <a:r>
              <a:rPr lang="en-US" i="1" dirty="0">
                <a:solidFill>
                  <a:srgbClr val="C00000"/>
                </a:solidFill>
              </a:rPr>
              <a:t>Appraise</a:t>
            </a:r>
            <a:r>
              <a:rPr lang="en-US" dirty="0"/>
              <a:t> the concept of transfer pricing in businesses.</a:t>
            </a:r>
          </a:p>
          <a:p>
            <a:pPr algn="just"/>
            <a:endParaRPr lang="en-US" dirty="0"/>
          </a:p>
          <a:p>
            <a:pPr algn="just"/>
            <a:r>
              <a:rPr lang="en-US" i="1" dirty="0" err="1">
                <a:solidFill>
                  <a:srgbClr val="C00000"/>
                </a:solidFill>
              </a:rPr>
              <a:t>Analyse</a:t>
            </a:r>
            <a:r>
              <a:rPr lang="en-US" dirty="0"/>
              <a:t> the various methods of transfer pricing used by businesses.</a:t>
            </a:r>
          </a:p>
        </p:txBody>
      </p:sp>
    </p:spTree>
    <p:extLst>
      <p:ext uri="{BB962C8B-B14F-4D97-AF65-F5344CB8AC3E}">
        <p14:creationId xmlns:p14="http://schemas.microsoft.com/office/powerpoint/2010/main" val="112729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D442-E29E-3444-96B2-9F4D85A8A2F3}"/>
              </a:ext>
            </a:extLst>
          </p:cNvPr>
          <p:cNvSpPr>
            <a:spLocks noGrp="1"/>
          </p:cNvSpPr>
          <p:nvPr>
            <p:ph type="title"/>
          </p:nvPr>
        </p:nvSpPr>
        <p:spPr/>
        <p:txBody>
          <a:bodyPr/>
          <a:lstStyle/>
          <a:p>
            <a:pPr algn="ctr"/>
            <a:r>
              <a:rPr lang="en-US" altLang="en-US" i="1" dirty="0">
                <a:solidFill>
                  <a:srgbClr val="C00000"/>
                </a:solidFill>
              </a:rPr>
              <a:t>Transfer Pricing at Kia Motors </a:t>
            </a:r>
            <a:endParaRPr lang="en-US" dirty="0"/>
          </a:p>
        </p:txBody>
      </p:sp>
      <p:sp>
        <p:nvSpPr>
          <p:cNvPr id="3" name="Content Placeholder 2">
            <a:extLst>
              <a:ext uri="{FF2B5EF4-FFF2-40B4-BE49-F238E27FC236}">
                <a16:creationId xmlns:a16="http://schemas.microsoft.com/office/drawing/2014/main" id="{15D6564A-E1C3-274C-92A9-9D90583E6D26}"/>
              </a:ext>
            </a:extLst>
          </p:cNvPr>
          <p:cNvSpPr>
            <a:spLocks noGrp="1"/>
          </p:cNvSpPr>
          <p:nvPr>
            <p:ph idx="1"/>
          </p:nvPr>
        </p:nvSpPr>
        <p:spPr>
          <a:xfrm>
            <a:off x="491490" y="1825625"/>
            <a:ext cx="7212330" cy="4351338"/>
          </a:xfrm>
        </p:spPr>
        <p:txBody>
          <a:bodyPr>
            <a:normAutofit/>
          </a:bodyPr>
          <a:lstStyle/>
          <a:p>
            <a:pPr algn="just"/>
            <a:r>
              <a:rPr lang="en-US" sz="2400" dirty="0"/>
              <a:t>Kia Motors is having two major business units. i.e. </a:t>
            </a:r>
            <a:r>
              <a:rPr lang="en-US" sz="2400" i="1" dirty="0">
                <a:solidFill>
                  <a:srgbClr val="0070C0"/>
                </a:solidFill>
              </a:rPr>
              <a:t>‘Auto division’ </a:t>
            </a:r>
            <a:r>
              <a:rPr lang="en-US" sz="2400" dirty="0"/>
              <a:t>and </a:t>
            </a:r>
            <a:r>
              <a:rPr lang="en-US" sz="2400" i="1" dirty="0">
                <a:solidFill>
                  <a:srgbClr val="0070C0"/>
                </a:solidFill>
              </a:rPr>
              <a:t>‘Battery division’.</a:t>
            </a:r>
          </a:p>
          <a:p>
            <a:pPr algn="just"/>
            <a:endParaRPr lang="en-US" sz="2400" dirty="0"/>
          </a:p>
          <a:p>
            <a:pPr algn="just"/>
            <a:r>
              <a:rPr lang="en-US" sz="2400" dirty="0"/>
              <a:t>The </a:t>
            </a:r>
            <a:r>
              <a:rPr lang="en-US" sz="2400" i="1" dirty="0">
                <a:solidFill>
                  <a:srgbClr val="0070C0"/>
                </a:solidFill>
              </a:rPr>
              <a:t>‘Auto division’ </a:t>
            </a:r>
            <a:r>
              <a:rPr lang="en-US" sz="2400" dirty="0"/>
              <a:t>is engaged in assembly of different models of cars.</a:t>
            </a:r>
          </a:p>
          <a:p>
            <a:pPr algn="just"/>
            <a:endParaRPr lang="en-US" sz="2400" dirty="0"/>
          </a:p>
          <a:p>
            <a:pPr algn="just"/>
            <a:r>
              <a:rPr lang="en-US" sz="2400" i="1" dirty="0">
                <a:solidFill>
                  <a:srgbClr val="0070C0"/>
                </a:solidFill>
              </a:rPr>
              <a:t>‘Battery division’ </a:t>
            </a:r>
            <a:r>
              <a:rPr lang="en-US" sz="2400" dirty="0"/>
              <a:t>is engaged in manufacturing of car batteries. </a:t>
            </a:r>
          </a:p>
        </p:txBody>
      </p:sp>
      <p:pic>
        <p:nvPicPr>
          <p:cNvPr id="4098" name="Picture 2" descr="Image result for kia motors abtteries">
            <a:extLst>
              <a:ext uri="{FF2B5EF4-FFF2-40B4-BE49-F238E27FC236}">
                <a16:creationId xmlns:a16="http://schemas.microsoft.com/office/drawing/2014/main" id="{9EFED611-647A-5948-8B6D-5A53A207A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230" y="2216150"/>
            <a:ext cx="3695700"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9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Transfer Pricing at Kia Motors </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43489" y="4114801"/>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8" name="Text Box 10">
            <a:extLst>
              <a:ext uri="{FF2B5EF4-FFF2-40B4-BE49-F238E27FC236}">
                <a16:creationId xmlns:a16="http://schemas.microsoft.com/office/drawing/2014/main" id="{F669E9E0-3A9E-A74B-B829-2A9B2F4FAD4D}"/>
              </a:ext>
            </a:extLst>
          </p:cNvPr>
          <p:cNvSpPr txBox="1">
            <a:spLocks noChangeArrowheads="1"/>
          </p:cNvSpPr>
          <p:nvPr/>
        </p:nvSpPr>
        <p:spPr bwMode="auto">
          <a:xfrm>
            <a:off x="3938062" y="1905001"/>
            <a:ext cx="5000087" cy="707886"/>
          </a:xfrm>
          <a:prstGeom prst="rect">
            <a:avLst/>
          </a:prstGeom>
          <a:solidFill>
            <a:srgbClr val="FFFFCC"/>
          </a:solidFill>
          <a:ln w="38100" cap="sq">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dirty="0"/>
              <a:t>The amount charged when one division</a:t>
            </a:r>
            <a:br>
              <a:rPr lang="en-US" altLang="en-US" sz="2000" dirty="0"/>
            </a:br>
            <a:r>
              <a:rPr lang="en-US" altLang="en-US" sz="2000" dirty="0"/>
              <a:t>sells goods or services to another division.</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010400" y="3124201"/>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124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2271713" y="5084764"/>
            <a:ext cx="178574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7715250" y="5084764"/>
            <a:ext cx="15292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2290764" y="396240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64" y="396240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4160810"/>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6DF6B00-FA57-8941-A645-2445EF63D154}"/>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Transfer Pricing at Kia Motors </a:t>
            </a:r>
            <a:endParaRPr lang="en-US" altLang="en-US" dirty="0"/>
          </a:p>
        </p:txBody>
      </p:sp>
      <p:sp>
        <p:nvSpPr>
          <p:cNvPr id="7171" name="Line 4">
            <a:extLst>
              <a:ext uri="{FF2B5EF4-FFF2-40B4-BE49-F238E27FC236}">
                <a16:creationId xmlns:a16="http://schemas.microsoft.com/office/drawing/2014/main" id="{4F7B1FEE-8C5B-5943-AB23-F9A3C32F76C7}"/>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172" name="Object 0">
            <a:extLst>
              <a:ext uri="{FF2B5EF4-FFF2-40B4-BE49-F238E27FC236}">
                <a16:creationId xmlns:a16="http://schemas.microsoft.com/office/drawing/2014/main" id="{23AF70F6-C36C-2A40-8349-8751955A63D8}"/>
              </a:ext>
            </a:extLst>
          </p:cNvPr>
          <p:cNvGraphicFramePr>
            <a:graphicFrameLocks/>
          </p:cNvGraphicFramePr>
          <p:nvPr/>
        </p:nvGraphicFramePr>
        <p:xfrm>
          <a:off x="7010400" y="3124201"/>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7172" name="Object 0">
                        <a:extLst>
                          <a:ext uri="{FF2B5EF4-FFF2-40B4-BE49-F238E27FC236}">
                            <a16:creationId xmlns:a16="http://schemas.microsoft.com/office/drawing/2014/main" id="{23AF70F6-C36C-2A40-8349-8751955A63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124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Rectangle 6">
            <a:extLst>
              <a:ext uri="{FF2B5EF4-FFF2-40B4-BE49-F238E27FC236}">
                <a16:creationId xmlns:a16="http://schemas.microsoft.com/office/drawing/2014/main" id="{68A79616-574E-764A-A441-28F73A59071C}"/>
              </a:ext>
            </a:extLst>
          </p:cNvPr>
          <p:cNvSpPr>
            <a:spLocks noChangeArrowheads="1"/>
          </p:cNvSpPr>
          <p:nvPr/>
        </p:nvSpPr>
        <p:spPr bwMode="auto">
          <a:xfrm>
            <a:off x="2271713" y="5084764"/>
            <a:ext cx="178574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Battery Division</a:t>
            </a:r>
          </a:p>
        </p:txBody>
      </p:sp>
      <p:sp>
        <p:nvSpPr>
          <p:cNvPr id="7174" name="Rectangle 7">
            <a:extLst>
              <a:ext uri="{FF2B5EF4-FFF2-40B4-BE49-F238E27FC236}">
                <a16:creationId xmlns:a16="http://schemas.microsoft.com/office/drawing/2014/main" id="{E2244502-6891-8143-AF36-1DE260A38B35}"/>
              </a:ext>
            </a:extLst>
          </p:cNvPr>
          <p:cNvSpPr>
            <a:spLocks noChangeArrowheads="1"/>
          </p:cNvSpPr>
          <p:nvPr/>
        </p:nvSpPr>
        <p:spPr bwMode="auto">
          <a:xfrm>
            <a:off x="7715250" y="5084764"/>
            <a:ext cx="152926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Auto Division</a:t>
            </a:r>
          </a:p>
        </p:txBody>
      </p:sp>
      <p:graphicFrame>
        <p:nvGraphicFramePr>
          <p:cNvPr id="7175" name="Object 1">
            <a:extLst>
              <a:ext uri="{FF2B5EF4-FFF2-40B4-BE49-F238E27FC236}">
                <a16:creationId xmlns:a16="http://schemas.microsoft.com/office/drawing/2014/main" id="{342C4478-AD97-394A-82BB-9C9501ECA501}"/>
              </a:ext>
            </a:extLst>
          </p:cNvPr>
          <p:cNvGraphicFramePr>
            <a:graphicFrameLocks/>
          </p:cNvGraphicFramePr>
          <p:nvPr/>
        </p:nvGraphicFramePr>
        <p:xfrm>
          <a:off x="2290764" y="396240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7175" name="Object 1">
                        <a:extLst>
                          <a:ext uri="{FF2B5EF4-FFF2-40B4-BE49-F238E27FC236}">
                            <a16:creationId xmlns:a16="http://schemas.microsoft.com/office/drawing/2014/main" id="{342C4478-AD97-394A-82BB-9C9501ECA50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64" y="396240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Rectangle 10">
            <a:extLst>
              <a:ext uri="{FF2B5EF4-FFF2-40B4-BE49-F238E27FC236}">
                <a16:creationId xmlns:a16="http://schemas.microsoft.com/office/drawing/2014/main" id="{830C3EF2-CB16-4C49-808A-EA8E50812A4F}"/>
              </a:ext>
            </a:extLst>
          </p:cNvPr>
          <p:cNvSpPr>
            <a:spLocks noChangeArrowheads="1"/>
          </p:cNvSpPr>
          <p:nvPr/>
        </p:nvSpPr>
        <p:spPr bwMode="auto">
          <a:xfrm>
            <a:off x="4962526" y="3332149"/>
            <a:ext cx="1965283" cy="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33CC"/>
                </a:solidFill>
              </a:rPr>
              <a:t>A higher transfer</a:t>
            </a:r>
            <a:br>
              <a:rPr lang="en-US" altLang="en-US" sz="1800" dirty="0">
                <a:solidFill>
                  <a:srgbClr val="0033CC"/>
                </a:solidFill>
              </a:rPr>
            </a:br>
            <a:r>
              <a:rPr lang="en-US" altLang="en-US" sz="1800" dirty="0">
                <a:solidFill>
                  <a:srgbClr val="0033CC"/>
                </a:solidFill>
              </a:rPr>
              <a:t>price for batteries</a:t>
            </a:r>
            <a:br>
              <a:rPr lang="en-US" altLang="en-US" sz="1800" dirty="0">
                <a:solidFill>
                  <a:srgbClr val="0033CC"/>
                </a:solidFill>
              </a:rPr>
            </a:br>
            <a:r>
              <a:rPr lang="en-US" altLang="en-US" sz="1800" dirty="0">
                <a:solidFill>
                  <a:srgbClr val="0033CC"/>
                </a:solidFill>
              </a:rPr>
              <a:t>means . . . </a:t>
            </a:r>
          </a:p>
        </p:txBody>
      </p:sp>
      <p:sp>
        <p:nvSpPr>
          <p:cNvPr id="7177" name="Rectangle 13">
            <a:extLst>
              <a:ext uri="{FF2B5EF4-FFF2-40B4-BE49-F238E27FC236}">
                <a16:creationId xmlns:a16="http://schemas.microsoft.com/office/drawing/2014/main" id="{C596C522-1A13-C845-ADD2-57986E558A54}"/>
              </a:ext>
            </a:extLst>
          </p:cNvPr>
          <p:cNvSpPr>
            <a:spLocks noChangeArrowheads="1"/>
          </p:cNvSpPr>
          <p:nvPr/>
        </p:nvSpPr>
        <p:spPr bwMode="auto">
          <a:xfrm>
            <a:off x="2590800" y="1828800"/>
            <a:ext cx="7848600" cy="776287"/>
          </a:xfrm>
          <a:prstGeom prst="rect">
            <a:avLst/>
          </a:prstGeom>
          <a:solidFill>
            <a:srgbClr val="CCECFF"/>
          </a:solidFill>
          <a:ln w="38100">
            <a:solidFill>
              <a:schemeClr val="tx1"/>
            </a:solidFill>
            <a:miter lim="800000"/>
            <a:headEnd/>
            <a:tailEnd/>
          </a:ln>
          <a:effectLst>
            <a:outerShdw dist="107763" dir="2700000" algn="ctr" rotWithShape="0">
              <a:schemeClr val="bg2"/>
            </a:outerShdw>
          </a:effectLst>
        </p:spPr>
        <p:txBody>
          <a:bodyPr lIns="90488" tIns="44450" rIns="90488" bIns="44450"/>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hlink"/>
              </a:buClr>
              <a:buSzPct val="75000"/>
              <a:buFont typeface="Wingdings" pitchFamily="2" charset="2"/>
              <a:buNone/>
            </a:pPr>
            <a:r>
              <a:rPr kumimoji="1" lang="en-US" altLang="en-US" sz="2400" dirty="0"/>
              <a:t>The transfer price affects the profit measure for</a:t>
            </a:r>
            <a:br>
              <a:rPr kumimoji="1" lang="en-US" altLang="en-US" sz="2400" dirty="0"/>
            </a:br>
            <a:r>
              <a:rPr kumimoji="1" lang="en-US" altLang="en-US" sz="2400" dirty="0"/>
              <a:t>both the selling division and the buying division.</a:t>
            </a:r>
          </a:p>
        </p:txBody>
      </p:sp>
      <p:sp>
        <p:nvSpPr>
          <p:cNvPr id="7178" name="Rectangle 15">
            <a:extLst>
              <a:ext uri="{FF2B5EF4-FFF2-40B4-BE49-F238E27FC236}">
                <a16:creationId xmlns:a16="http://schemas.microsoft.com/office/drawing/2014/main" id="{2A188383-E00E-B248-9E12-284685A8437A}"/>
              </a:ext>
            </a:extLst>
          </p:cNvPr>
          <p:cNvSpPr>
            <a:spLocks noChangeArrowheads="1"/>
          </p:cNvSpPr>
          <p:nvPr/>
        </p:nvSpPr>
        <p:spPr bwMode="auto">
          <a:xfrm>
            <a:off x="7556500" y="5669722"/>
            <a:ext cx="2482850" cy="643766"/>
          </a:xfrm>
          <a:prstGeom prst="rect">
            <a:avLst/>
          </a:prstGeom>
          <a:solidFill>
            <a:srgbClr val="FFFFCC"/>
          </a:solidFill>
          <a:ln w="12699">
            <a:solidFill>
              <a:srgbClr val="CC33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CC3300"/>
                </a:solidFill>
              </a:rPr>
              <a:t>lower profits for</a:t>
            </a:r>
            <a:br>
              <a:rPr lang="en-US" altLang="en-US" sz="1800">
                <a:solidFill>
                  <a:srgbClr val="CC3300"/>
                </a:solidFill>
              </a:rPr>
            </a:br>
            <a:r>
              <a:rPr lang="en-US" altLang="en-US" sz="1800">
                <a:solidFill>
                  <a:srgbClr val="CC3300"/>
                </a:solidFill>
              </a:rPr>
              <a:t>the auto division.</a:t>
            </a:r>
          </a:p>
        </p:txBody>
      </p:sp>
      <p:sp>
        <p:nvSpPr>
          <p:cNvPr id="7179" name="Rectangle 16">
            <a:extLst>
              <a:ext uri="{FF2B5EF4-FFF2-40B4-BE49-F238E27FC236}">
                <a16:creationId xmlns:a16="http://schemas.microsoft.com/office/drawing/2014/main" id="{3C70A95C-7BE0-A540-AA8D-1E9DB85898FD}"/>
              </a:ext>
            </a:extLst>
          </p:cNvPr>
          <p:cNvSpPr>
            <a:spLocks noChangeArrowheads="1"/>
          </p:cNvSpPr>
          <p:nvPr/>
        </p:nvSpPr>
        <p:spPr bwMode="auto">
          <a:xfrm>
            <a:off x="2209800" y="5669722"/>
            <a:ext cx="3048000" cy="643766"/>
          </a:xfrm>
          <a:prstGeom prst="rect">
            <a:avLst/>
          </a:prstGeom>
          <a:solidFill>
            <a:srgbClr val="FFFFCC"/>
          </a:solidFill>
          <a:ln w="12699">
            <a:solidFill>
              <a:srgbClr val="0099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9900"/>
                </a:solidFill>
              </a:rPr>
              <a:t>greater profits for</a:t>
            </a:r>
            <a:br>
              <a:rPr lang="en-US" altLang="en-US" sz="1800" dirty="0">
                <a:solidFill>
                  <a:srgbClr val="009900"/>
                </a:solidFill>
              </a:rPr>
            </a:br>
            <a:r>
              <a:rPr lang="en-US" altLang="en-US" sz="1800" dirty="0">
                <a:solidFill>
                  <a:srgbClr val="009900"/>
                </a:solidFill>
              </a:rPr>
              <a:t>the battery  division.</a:t>
            </a:r>
          </a:p>
        </p:txBody>
      </p:sp>
    </p:spTree>
    <p:extLst>
      <p:ext uri="{BB962C8B-B14F-4D97-AF65-F5344CB8AC3E}">
        <p14:creationId xmlns:p14="http://schemas.microsoft.com/office/powerpoint/2010/main" val="2451094"/>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03720B9-D919-7649-A7FA-7DC8C0CEEBF5}"/>
              </a:ext>
            </a:extLst>
          </p:cNvPr>
          <p:cNvSpPr>
            <a:spLocks noGrp="1" noChangeArrowheads="1"/>
          </p:cNvSpPr>
          <p:nvPr>
            <p:ph type="title"/>
          </p:nvPr>
        </p:nvSpPr>
        <p:spPr>
          <a:xfrm>
            <a:off x="838200" y="544512"/>
            <a:ext cx="10515600" cy="792154"/>
          </a:xfrm>
          <a:noFill/>
        </p:spPr>
        <p:txBody>
          <a:bodyPr vert="horz" lIns="90488" tIns="44450" rIns="90488" bIns="44450" rtlCol="0" anchor="ctr">
            <a:normAutofit/>
          </a:bodyPr>
          <a:lstStyle/>
          <a:p>
            <a:pPr algn="ctr"/>
            <a:r>
              <a:rPr lang="en-US" altLang="en-US" i="1" dirty="0">
                <a:solidFill>
                  <a:srgbClr val="C00000"/>
                </a:solidFill>
              </a:rPr>
              <a:t>Transfer Pricing at Kia Motors </a:t>
            </a:r>
            <a:endParaRPr lang="en-US" altLang="en-US" dirty="0"/>
          </a:p>
        </p:txBody>
      </p:sp>
      <p:sp>
        <p:nvSpPr>
          <p:cNvPr id="8195" name="Line 4">
            <a:extLst>
              <a:ext uri="{FF2B5EF4-FFF2-40B4-BE49-F238E27FC236}">
                <a16:creationId xmlns:a16="http://schemas.microsoft.com/office/drawing/2014/main" id="{FFA10F5A-8B85-3F4E-AC16-6F647D1C1F8E}"/>
              </a:ext>
            </a:extLst>
          </p:cNvPr>
          <p:cNvSpPr>
            <a:spLocks noChangeShapeType="1"/>
          </p:cNvSpPr>
          <p:nvPr/>
        </p:nvSpPr>
        <p:spPr bwMode="auto">
          <a:xfrm>
            <a:off x="5146675" y="464820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6" name="Object 0">
            <a:extLst>
              <a:ext uri="{FF2B5EF4-FFF2-40B4-BE49-F238E27FC236}">
                <a16:creationId xmlns:a16="http://schemas.microsoft.com/office/drawing/2014/main" id="{B0866737-B6C1-A243-B7A5-7A04A21F77A8}"/>
              </a:ext>
            </a:extLst>
          </p:cNvPr>
          <p:cNvGraphicFramePr>
            <a:graphicFrameLocks/>
          </p:cNvGraphicFramePr>
          <p:nvPr/>
        </p:nvGraphicFramePr>
        <p:xfrm>
          <a:off x="7092950" y="2362201"/>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8196" name="Object 0">
                        <a:extLst>
                          <a:ext uri="{FF2B5EF4-FFF2-40B4-BE49-F238E27FC236}">
                            <a16:creationId xmlns:a16="http://schemas.microsoft.com/office/drawing/2014/main" id="{B0866737-B6C1-A243-B7A5-7A04A21F77A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362201"/>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6">
            <a:extLst>
              <a:ext uri="{FF2B5EF4-FFF2-40B4-BE49-F238E27FC236}">
                <a16:creationId xmlns:a16="http://schemas.microsoft.com/office/drawing/2014/main" id="{B88AF27B-A4DE-C442-9A13-12BF2AAB46FA}"/>
              </a:ext>
            </a:extLst>
          </p:cNvPr>
          <p:cNvSpPr>
            <a:spLocks noChangeArrowheads="1"/>
          </p:cNvSpPr>
          <p:nvPr/>
        </p:nvSpPr>
        <p:spPr bwMode="auto">
          <a:xfrm>
            <a:off x="2271714" y="4267201"/>
            <a:ext cx="2300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       Battery Division</a:t>
            </a:r>
          </a:p>
        </p:txBody>
      </p:sp>
      <p:sp>
        <p:nvSpPr>
          <p:cNvPr id="8198" name="Rectangle 7">
            <a:extLst>
              <a:ext uri="{FF2B5EF4-FFF2-40B4-BE49-F238E27FC236}">
                <a16:creationId xmlns:a16="http://schemas.microsoft.com/office/drawing/2014/main" id="{4B263FF6-C1DD-164F-8EF2-46FD41B427F7}"/>
              </a:ext>
            </a:extLst>
          </p:cNvPr>
          <p:cNvSpPr>
            <a:spLocks noChangeArrowheads="1"/>
          </p:cNvSpPr>
          <p:nvPr/>
        </p:nvSpPr>
        <p:spPr bwMode="auto">
          <a:xfrm>
            <a:off x="7715250" y="4495801"/>
            <a:ext cx="196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33CC"/>
                </a:solidFill>
              </a:rPr>
              <a:t>Auto Division</a:t>
            </a:r>
          </a:p>
        </p:txBody>
      </p:sp>
      <p:graphicFrame>
        <p:nvGraphicFramePr>
          <p:cNvPr id="8199" name="Object 1">
            <a:extLst>
              <a:ext uri="{FF2B5EF4-FFF2-40B4-BE49-F238E27FC236}">
                <a16:creationId xmlns:a16="http://schemas.microsoft.com/office/drawing/2014/main" id="{A8A229B5-D3F8-F741-A2AF-8EDC9FD04076}"/>
              </a:ext>
            </a:extLst>
          </p:cNvPr>
          <p:cNvGraphicFramePr>
            <a:graphicFrameLocks/>
          </p:cNvGraphicFramePr>
          <p:nvPr/>
        </p:nvGraphicFramePr>
        <p:xfrm>
          <a:off x="2362200" y="2819400"/>
          <a:ext cx="2281238"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8199" name="Object 1">
                        <a:extLst>
                          <a:ext uri="{FF2B5EF4-FFF2-40B4-BE49-F238E27FC236}">
                            <a16:creationId xmlns:a16="http://schemas.microsoft.com/office/drawing/2014/main" id="{A8A229B5-D3F8-F741-A2AF-8EDC9FD0407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819400"/>
                        <a:ext cx="2281238"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10">
            <a:extLst>
              <a:ext uri="{FF2B5EF4-FFF2-40B4-BE49-F238E27FC236}">
                <a16:creationId xmlns:a16="http://schemas.microsoft.com/office/drawing/2014/main" id="{25F79EB0-CCBC-C949-A467-2B3E744B8185}"/>
              </a:ext>
            </a:extLst>
          </p:cNvPr>
          <p:cNvSpPr>
            <a:spLocks noChangeArrowheads="1"/>
          </p:cNvSpPr>
          <p:nvPr/>
        </p:nvSpPr>
        <p:spPr bwMode="auto">
          <a:xfrm>
            <a:off x="5146675" y="1780383"/>
            <a:ext cx="19653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33CC"/>
                </a:solidFill>
              </a:rPr>
              <a:t>A Lower transfer</a:t>
            </a:r>
            <a:br>
              <a:rPr lang="en-US" altLang="en-US" sz="1800" dirty="0">
                <a:solidFill>
                  <a:srgbClr val="0033CC"/>
                </a:solidFill>
              </a:rPr>
            </a:br>
            <a:r>
              <a:rPr lang="en-US" altLang="en-US" sz="1800" dirty="0">
                <a:solidFill>
                  <a:srgbClr val="0033CC"/>
                </a:solidFill>
              </a:rPr>
              <a:t>price for batteries</a:t>
            </a:r>
            <a:br>
              <a:rPr lang="en-US" altLang="en-US" sz="1800" dirty="0">
                <a:solidFill>
                  <a:srgbClr val="0033CC"/>
                </a:solidFill>
              </a:rPr>
            </a:br>
            <a:r>
              <a:rPr lang="en-US" altLang="en-US" sz="1800" dirty="0">
                <a:solidFill>
                  <a:srgbClr val="0033CC"/>
                </a:solidFill>
              </a:rPr>
              <a:t>means . . . </a:t>
            </a:r>
          </a:p>
        </p:txBody>
      </p:sp>
      <p:sp>
        <p:nvSpPr>
          <p:cNvPr id="8201" name="Rectangle 15">
            <a:extLst>
              <a:ext uri="{FF2B5EF4-FFF2-40B4-BE49-F238E27FC236}">
                <a16:creationId xmlns:a16="http://schemas.microsoft.com/office/drawing/2014/main" id="{04ADAE47-B063-1B43-BD56-1FB7BF6406E5}"/>
              </a:ext>
            </a:extLst>
          </p:cNvPr>
          <p:cNvSpPr>
            <a:spLocks noChangeArrowheads="1"/>
          </p:cNvSpPr>
          <p:nvPr/>
        </p:nvSpPr>
        <p:spPr bwMode="auto">
          <a:xfrm>
            <a:off x="7738110" y="5100639"/>
            <a:ext cx="2482850" cy="644525"/>
          </a:xfrm>
          <a:prstGeom prst="rect">
            <a:avLst/>
          </a:prstGeom>
          <a:solidFill>
            <a:srgbClr val="FFFFCC"/>
          </a:solidFill>
          <a:ln w="12699">
            <a:solidFill>
              <a:srgbClr val="CC33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00B050"/>
                </a:solidFill>
              </a:rPr>
              <a:t>Greater profits for</a:t>
            </a:r>
            <a:br>
              <a:rPr lang="en-US" altLang="en-US" sz="1800" dirty="0">
                <a:solidFill>
                  <a:srgbClr val="00B050"/>
                </a:solidFill>
              </a:rPr>
            </a:br>
            <a:r>
              <a:rPr lang="en-US" altLang="en-US" sz="1800" dirty="0">
                <a:solidFill>
                  <a:srgbClr val="00B050"/>
                </a:solidFill>
              </a:rPr>
              <a:t>the auto division.</a:t>
            </a:r>
          </a:p>
        </p:txBody>
      </p:sp>
      <p:sp>
        <p:nvSpPr>
          <p:cNvPr id="8202" name="Rectangle 16">
            <a:extLst>
              <a:ext uri="{FF2B5EF4-FFF2-40B4-BE49-F238E27FC236}">
                <a16:creationId xmlns:a16="http://schemas.microsoft.com/office/drawing/2014/main" id="{524D5D09-3149-9341-A04C-6F758C54EE2A}"/>
              </a:ext>
            </a:extLst>
          </p:cNvPr>
          <p:cNvSpPr>
            <a:spLocks noChangeArrowheads="1"/>
          </p:cNvSpPr>
          <p:nvPr/>
        </p:nvSpPr>
        <p:spPr bwMode="auto">
          <a:xfrm>
            <a:off x="2209800" y="5016509"/>
            <a:ext cx="3048000" cy="644525"/>
          </a:xfrm>
          <a:prstGeom prst="rect">
            <a:avLst/>
          </a:prstGeom>
          <a:solidFill>
            <a:srgbClr val="FFFFCC"/>
          </a:solidFill>
          <a:ln w="12699">
            <a:solidFill>
              <a:srgbClr val="009900"/>
            </a:solidFill>
            <a:miter lim="800000"/>
            <a:headEnd/>
            <a:tailEnd/>
          </a:ln>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FF0000"/>
                </a:solidFill>
              </a:rPr>
              <a:t>Lower profits for</a:t>
            </a:r>
            <a:br>
              <a:rPr lang="en-US" altLang="en-US" sz="1800">
                <a:solidFill>
                  <a:srgbClr val="FF0000"/>
                </a:solidFill>
              </a:rPr>
            </a:br>
            <a:r>
              <a:rPr lang="en-US" altLang="en-US" sz="1800">
                <a:solidFill>
                  <a:srgbClr val="FF0000"/>
                </a:solidFill>
              </a:rPr>
              <a:t>the battery  division.</a:t>
            </a:r>
          </a:p>
        </p:txBody>
      </p:sp>
    </p:spTree>
    <p:extLst>
      <p:ext uri="{BB962C8B-B14F-4D97-AF65-F5344CB8AC3E}">
        <p14:creationId xmlns:p14="http://schemas.microsoft.com/office/powerpoint/2010/main" val="2195296169"/>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3A21-EFB8-E748-9D12-E7B81CFD97AF}"/>
              </a:ext>
            </a:extLst>
          </p:cNvPr>
          <p:cNvSpPr>
            <a:spLocks noGrp="1"/>
          </p:cNvSpPr>
          <p:nvPr>
            <p:ph type="title"/>
          </p:nvPr>
        </p:nvSpPr>
        <p:spPr/>
        <p:txBody>
          <a:bodyPr/>
          <a:lstStyle/>
          <a:p>
            <a:pPr algn="ctr"/>
            <a:r>
              <a:rPr lang="en-US" i="1" dirty="0">
                <a:solidFill>
                  <a:srgbClr val="C00000"/>
                </a:solidFill>
              </a:rPr>
              <a:t>What Kia Motors is doing?</a:t>
            </a:r>
          </a:p>
        </p:txBody>
      </p:sp>
      <p:graphicFrame>
        <p:nvGraphicFramePr>
          <p:cNvPr id="4" name="Diagram 3">
            <a:extLst>
              <a:ext uri="{FF2B5EF4-FFF2-40B4-BE49-F238E27FC236}">
                <a16:creationId xmlns:a16="http://schemas.microsoft.com/office/drawing/2014/main" id="{05E40C09-F257-1C40-A803-D8E1E68A51D6}"/>
              </a:ext>
            </a:extLst>
          </p:cNvPr>
          <p:cNvGraphicFramePr/>
          <p:nvPr/>
        </p:nvGraphicFramePr>
        <p:xfrm>
          <a:off x="927100" y="1955800"/>
          <a:ext cx="10706099" cy="4661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73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0B60-1051-4C42-BE80-67B585D5010A}"/>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139A3456-ABB8-E749-B268-DE70C9966B3B}"/>
              </a:ext>
            </a:extLst>
          </p:cNvPr>
          <p:cNvGraphicFramePr/>
          <p:nvPr/>
        </p:nvGraphicFramePr>
        <p:xfrm>
          <a:off x="723900" y="719666"/>
          <a:ext cx="10807700" cy="5871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60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9ADCFF-4559-904D-A618-D7C55CDE1A3D}"/>
              </a:ext>
            </a:extLst>
          </p:cNvPr>
          <p:cNvSpPr>
            <a:spLocks noGrp="1" noChangeArrowheads="1"/>
          </p:cNvSpPr>
          <p:nvPr>
            <p:ph type="title"/>
          </p:nvPr>
        </p:nvSpPr>
        <p:spPr>
          <a:noFill/>
        </p:spPr>
        <p:txBody>
          <a:bodyPr vert="horz" lIns="90488" tIns="44450" rIns="90488" bIns="44450" rtlCol="0" anchor="ctr">
            <a:normAutofit/>
          </a:bodyPr>
          <a:lstStyle/>
          <a:p>
            <a:pPr algn="ctr"/>
            <a:r>
              <a:rPr lang="en-US" altLang="en-US" i="1" dirty="0">
                <a:solidFill>
                  <a:srgbClr val="C00000"/>
                </a:solidFill>
              </a:rPr>
              <a:t>1.1.) Transfer Pricing at Actual Cost</a:t>
            </a:r>
          </a:p>
        </p:txBody>
      </p:sp>
      <p:sp>
        <p:nvSpPr>
          <p:cNvPr id="6147" name="Rectangle 9">
            <a:extLst>
              <a:ext uri="{FF2B5EF4-FFF2-40B4-BE49-F238E27FC236}">
                <a16:creationId xmlns:a16="http://schemas.microsoft.com/office/drawing/2014/main" id="{A9DC96E1-CBB6-264E-A74A-A0E1FFF1D8F9}"/>
              </a:ext>
            </a:extLst>
          </p:cNvPr>
          <p:cNvSpPr>
            <a:spLocks noChangeArrowheads="1"/>
          </p:cNvSpPr>
          <p:nvPr/>
        </p:nvSpPr>
        <p:spPr bwMode="auto">
          <a:xfrm>
            <a:off x="5082573" y="5191203"/>
            <a:ext cx="160140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3300"/>
                </a:solidFill>
              </a:rPr>
              <a:t>Batteries</a:t>
            </a:r>
          </a:p>
        </p:txBody>
      </p:sp>
      <p:sp>
        <p:nvSpPr>
          <p:cNvPr id="6149" name="Line 11">
            <a:extLst>
              <a:ext uri="{FF2B5EF4-FFF2-40B4-BE49-F238E27FC236}">
                <a16:creationId xmlns:a16="http://schemas.microsoft.com/office/drawing/2014/main" id="{E5DFB5BB-6AF7-8948-AD65-D4794AF93F96}"/>
              </a:ext>
            </a:extLst>
          </p:cNvPr>
          <p:cNvSpPr>
            <a:spLocks noChangeShapeType="1"/>
          </p:cNvSpPr>
          <p:nvPr/>
        </p:nvSpPr>
        <p:spPr bwMode="auto">
          <a:xfrm>
            <a:off x="5146673" y="5847540"/>
            <a:ext cx="1473200" cy="0"/>
          </a:xfrm>
          <a:prstGeom prst="line">
            <a:avLst/>
          </a:prstGeom>
          <a:noFill/>
          <a:ln w="50799">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50" name="Object 0">
            <a:extLst>
              <a:ext uri="{FF2B5EF4-FFF2-40B4-BE49-F238E27FC236}">
                <a16:creationId xmlns:a16="http://schemas.microsoft.com/office/drawing/2014/main" id="{54163169-A4AB-324F-A42D-7E320FC76AD0}"/>
              </a:ext>
            </a:extLst>
          </p:cNvPr>
          <p:cNvGraphicFramePr>
            <a:graphicFrameLocks/>
          </p:cNvGraphicFramePr>
          <p:nvPr/>
        </p:nvGraphicFramePr>
        <p:xfrm>
          <a:off x="7778750" y="4074375"/>
          <a:ext cx="3575050" cy="1895475"/>
        </p:xfrm>
        <a:graphic>
          <a:graphicData uri="http://schemas.openxmlformats.org/presentationml/2006/ole">
            <mc:AlternateContent xmlns:mc="http://schemas.openxmlformats.org/markup-compatibility/2006">
              <mc:Choice xmlns:v="urn:schemas-microsoft-com:vml" Requires="v">
                <p:oleObj r:id="rId2" imgW="5524500" imgH="2857500" progId="">
                  <p:embed/>
                </p:oleObj>
              </mc:Choice>
              <mc:Fallback>
                <p:oleObj r:id="rId2" imgW="5524500" imgH="2857500" progId="">
                  <p:embed/>
                  <p:pic>
                    <p:nvPicPr>
                      <p:cNvPr id="6150" name="Object 0">
                        <a:extLst>
                          <a:ext uri="{FF2B5EF4-FFF2-40B4-BE49-F238E27FC236}">
                            <a16:creationId xmlns:a16="http://schemas.microsoft.com/office/drawing/2014/main" id="{54163169-A4AB-324F-A42D-7E320FC76A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0" y="4074375"/>
                        <a:ext cx="35750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3">
            <a:extLst>
              <a:ext uri="{FF2B5EF4-FFF2-40B4-BE49-F238E27FC236}">
                <a16:creationId xmlns:a16="http://schemas.microsoft.com/office/drawing/2014/main" id="{6EB1C326-41BC-4146-808F-949EFF8D524F}"/>
              </a:ext>
            </a:extLst>
          </p:cNvPr>
          <p:cNvSpPr>
            <a:spLocks noChangeArrowheads="1"/>
          </p:cNvSpPr>
          <p:nvPr/>
        </p:nvSpPr>
        <p:spPr bwMode="auto">
          <a:xfrm>
            <a:off x="1487561" y="6106290"/>
            <a:ext cx="234583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Battery Division</a:t>
            </a:r>
          </a:p>
        </p:txBody>
      </p:sp>
      <p:sp>
        <p:nvSpPr>
          <p:cNvPr id="6152" name="Rectangle 14">
            <a:extLst>
              <a:ext uri="{FF2B5EF4-FFF2-40B4-BE49-F238E27FC236}">
                <a16:creationId xmlns:a16="http://schemas.microsoft.com/office/drawing/2014/main" id="{598BB6EB-E2B2-E647-BB88-E1795F4604C4}"/>
              </a:ext>
            </a:extLst>
          </p:cNvPr>
          <p:cNvSpPr>
            <a:spLocks noChangeArrowheads="1"/>
          </p:cNvSpPr>
          <p:nvPr/>
        </p:nvSpPr>
        <p:spPr bwMode="auto">
          <a:xfrm>
            <a:off x="8358604" y="6313487"/>
            <a:ext cx="207659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33CC"/>
                </a:solidFill>
              </a:rPr>
              <a:t>Kia’s Auto Division</a:t>
            </a:r>
          </a:p>
        </p:txBody>
      </p:sp>
      <p:graphicFrame>
        <p:nvGraphicFramePr>
          <p:cNvPr id="6153" name="Object 1">
            <a:extLst>
              <a:ext uri="{FF2B5EF4-FFF2-40B4-BE49-F238E27FC236}">
                <a16:creationId xmlns:a16="http://schemas.microsoft.com/office/drawing/2014/main" id="{A4684264-34BD-3042-BD11-08830745C02E}"/>
              </a:ext>
            </a:extLst>
          </p:cNvPr>
          <p:cNvGraphicFramePr>
            <a:graphicFrameLocks/>
          </p:cNvGraphicFramePr>
          <p:nvPr/>
        </p:nvGraphicFramePr>
        <p:xfrm>
          <a:off x="1554164" y="4675220"/>
          <a:ext cx="2281237" cy="1036638"/>
        </p:xfrm>
        <a:graphic>
          <a:graphicData uri="http://schemas.openxmlformats.org/presentationml/2006/ole">
            <mc:AlternateContent xmlns:mc="http://schemas.openxmlformats.org/markup-compatibility/2006">
              <mc:Choice xmlns:v="urn:schemas-microsoft-com:vml" Requires="v">
                <p:oleObj name="Clip" r:id="rId4" imgW="7556500" imgH="3733800" progId="MS_ClipArt_Gallery.2">
                  <p:embed/>
                </p:oleObj>
              </mc:Choice>
              <mc:Fallback>
                <p:oleObj name="Clip" r:id="rId4" imgW="7556500" imgH="3733800" progId="MS_ClipArt_Gallery.2">
                  <p:embed/>
                  <p:pic>
                    <p:nvPicPr>
                      <p:cNvPr id="6153" name="Object 1">
                        <a:extLst>
                          <a:ext uri="{FF2B5EF4-FFF2-40B4-BE49-F238E27FC236}">
                            <a16:creationId xmlns:a16="http://schemas.microsoft.com/office/drawing/2014/main" id="{A4684264-34BD-3042-BD11-08830745C02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164" y="4675220"/>
                        <a:ext cx="2281237"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ound Diagonal Corner of Rectangle 1">
            <a:extLst>
              <a:ext uri="{FF2B5EF4-FFF2-40B4-BE49-F238E27FC236}">
                <a16:creationId xmlns:a16="http://schemas.microsoft.com/office/drawing/2014/main" id="{2EAB34AB-9E78-5B4A-BDC9-C9F0B274AAC5}"/>
              </a:ext>
            </a:extLst>
          </p:cNvPr>
          <p:cNvSpPr/>
          <p:nvPr/>
        </p:nvSpPr>
        <p:spPr>
          <a:xfrm>
            <a:off x="381246" y="2057400"/>
            <a:ext cx="2345836" cy="12573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Standard Costs </a:t>
            </a:r>
            <a:r>
              <a:rPr lang="en-US" dirty="0"/>
              <a:t> $500</a:t>
            </a:r>
          </a:p>
        </p:txBody>
      </p:sp>
      <p:sp>
        <p:nvSpPr>
          <p:cNvPr id="3" name="Round Diagonal Corner of Rectangle 2">
            <a:extLst>
              <a:ext uri="{FF2B5EF4-FFF2-40B4-BE49-F238E27FC236}">
                <a16:creationId xmlns:a16="http://schemas.microsoft.com/office/drawing/2014/main" id="{EA73A5BC-E3B7-BB44-AC98-2F7EB83CFD10}"/>
              </a:ext>
            </a:extLst>
          </p:cNvPr>
          <p:cNvSpPr/>
          <p:nvPr/>
        </p:nvSpPr>
        <p:spPr>
          <a:xfrm>
            <a:off x="4686300" y="1866900"/>
            <a:ext cx="2819400" cy="1562100"/>
          </a:xfrm>
          <a:prstGeom prst="round2Diag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Actual Costs</a:t>
            </a:r>
            <a:r>
              <a:rPr lang="en-US" b="1" dirty="0"/>
              <a:t>: </a:t>
            </a:r>
          </a:p>
          <a:p>
            <a:pPr algn="ctr"/>
            <a:br>
              <a:rPr lang="en-US" dirty="0"/>
            </a:br>
            <a:r>
              <a:rPr lang="en-US" dirty="0"/>
              <a:t>Fixed Costs     = $250</a:t>
            </a:r>
          </a:p>
          <a:p>
            <a:pPr algn="ctr"/>
            <a:r>
              <a:rPr lang="en-US" dirty="0"/>
              <a:t>Variable Costs = </a:t>
            </a:r>
            <a:r>
              <a:rPr lang="en-US" u="sng" dirty="0"/>
              <a:t>$350</a:t>
            </a:r>
          </a:p>
          <a:p>
            <a:pPr algn="ctr"/>
            <a:r>
              <a:rPr lang="en-US" dirty="0"/>
              <a:t>Total Costs         </a:t>
            </a:r>
            <a:r>
              <a:rPr lang="en-US" u="sng" dirty="0"/>
              <a:t>$600</a:t>
            </a:r>
          </a:p>
          <a:p>
            <a:pPr algn="ctr"/>
            <a:endParaRPr lang="en-US" dirty="0"/>
          </a:p>
        </p:txBody>
      </p:sp>
      <p:sp>
        <p:nvSpPr>
          <p:cNvPr id="4" name="Round Diagonal Corner of Rectangle 3">
            <a:extLst>
              <a:ext uri="{FF2B5EF4-FFF2-40B4-BE49-F238E27FC236}">
                <a16:creationId xmlns:a16="http://schemas.microsoft.com/office/drawing/2014/main" id="{C139FBBA-E26A-3049-8349-4FE1E6B2E489}"/>
              </a:ext>
            </a:extLst>
          </p:cNvPr>
          <p:cNvSpPr/>
          <p:nvPr/>
        </p:nvSpPr>
        <p:spPr>
          <a:xfrm>
            <a:off x="9676569" y="2155824"/>
            <a:ext cx="2055738" cy="114617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Profit margin</a:t>
            </a:r>
            <a:r>
              <a:rPr lang="en-US" dirty="0"/>
              <a:t>  10%</a:t>
            </a:r>
          </a:p>
        </p:txBody>
      </p:sp>
      <p:sp>
        <p:nvSpPr>
          <p:cNvPr id="7" name="Rounded Rectangular Callout 6">
            <a:extLst>
              <a:ext uri="{FF2B5EF4-FFF2-40B4-BE49-F238E27FC236}">
                <a16:creationId xmlns:a16="http://schemas.microsoft.com/office/drawing/2014/main" id="{F619C224-8841-0547-8DED-274F5863F592}"/>
              </a:ext>
            </a:extLst>
          </p:cNvPr>
          <p:cNvSpPr/>
          <p:nvPr/>
        </p:nvSpPr>
        <p:spPr>
          <a:xfrm>
            <a:off x="6368449" y="3909980"/>
            <a:ext cx="1601401" cy="954120"/>
          </a:xfrm>
          <a:prstGeom prst="wedgeRoundRectCallou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TRANSFER</a:t>
            </a:r>
          </a:p>
          <a:p>
            <a:pPr algn="ctr"/>
            <a:r>
              <a:rPr lang="en-US" dirty="0"/>
              <a:t>PRICE </a:t>
            </a:r>
          </a:p>
        </p:txBody>
      </p:sp>
      <p:sp>
        <p:nvSpPr>
          <p:cNvPr id="10" name="Down Arrow 9">
            <a:extLst>
              <a:ext uri="{FF2B5EF4-FFF2-40B4-BE49-F238E27FC236}">
                <a16:creationId xmlns:a16="http://schemas.microsoft.com/office/drawing/2014/main" id="{1676EE08-9641-A745-8A1D-BF64541DDB89}"/>
              </a:ext>
            </a:extLst>
          </p:cNvPr>
          <p:cNvSpPr/>
          <p:nvPr/>
        </p:nvSpPr>
        <p:spPr>
          <a:xfrm>
            <a:off x="6858000" y="3314700"/>
            <a:ext cx="457200" cy="5952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983602"/>
      </p:ext>
    </p:extLst>
  </p:cSld>
  <p:clrMapOvr>
    <a:masterClrMapping/>
  </p:clrMapOvr>
  <p:transition>
    <p:blinds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tion to Cost Accounting" id="{C34E7B37-54DF-AC4D-AA64-D7FA10E5A999}" vid="{C0AA7F17-9137-8846-92B6-2F8947FCB0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TotalTime>
  <Words>1167</Words>
  <Application>Microsoft Macintosh PowerPoint</Application>
  <PresentationFormat>Widescreen</PresentationFormat>
  <Paragraphs>131</Paragraphs>
  <Slides>16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Calibri Light</vt:lpstr>
      <vt:lpstr>Wingdings</vt:lpstr>
      <vt:lpstr>Office Theme</vt:lpstr>
      <vt:lpstr>Clip</vt:lpstr>
      <vt:lpstr>Transfer Pricing &amp; its methods </vt:lpstr>
      <vt:lpstr>Learning Outcomes </vt:lpstr>
      <vt:lpstr>Transfer Pricing at Kia Motors </vt:lpstr>
      <vt:lpstr>Transfer Pricing at Kia Motors </vt:lpstr>
      <vt:lpstr>Transfer Pricing at Kia Motors </vt:lpstr>
      <vt:lpstr>Transfer Pricing at Kia Motors </vt:lpstr>
      <vt:lpstr>What Kia Motors is doing?</vt:lpstr>
      <vt:lpstr>PowerPoint Presentation</vt:lpstr>
      <vt:lpstr>1.1.) Transfer Pricing at Actual Cost</vt:lpstr>
      <vt:lpstr>1.2.) Transfer Pricing at Cost Plus </vt:lpstr>
      <vt:lpstr>1.3.) Transfer Pricing at Standard Cost </vt:lpstr>
      <vt:lpstr>1.4.) Transfer Pricing at Marginal Cost </vt:lpstr>
      <vt:lpstr>Poll</vt:lpstr>
      <vt:lpstr>2.) Transfer Pricing at Market Price </vt:lpstr>
      <vt:lpstr>3.) Transfer Pricing at Negotiated Prices </vt:lpstr>
      <vt:lpstr>Poll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Cost Accounting</dc:title>
  <dc:creator>Microsoft Office User</dc:creator>
  <cp:lastModifiedBy>Gagan .</cp:lastModifiedBy>
  <cp:revision>43</cp:revision>
  <dcterms:created xsi:type="dcterms:W3CDTF">2021-11-11T06:04:59Z</dcterms:created>
  <dcterms:modified xsi:type="dcterms:W3CDTF">2022-12-04T11:23:56Z</dcterms:modified>
</cp:coreProperties>
</file>