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64" r:id="rId2"/>
    <p:sldId id="269" r:id="rId3"/>
    <p:sldId id="366" r:id="rId4"/>
    <p:sldId id="372" r:id="rId5"/>
    <p:sldId id="271" r:id="rId6"/>
    <p:sldId id="367" r:id="rId7"/>
    <p:sldId id="261" r:id="rId8"/>
    <p:sldId id="368" r:id="rId9"/>
    <p:sldId id="267" r:id="rId10"/>
    <p:sldId id="263" r:id="rId11"/>
    <p:sldId id="264" r:id="rId12"/>
    <p:sldId id="265" r:id="rId13"/>
    <p:sldId id="266" r:id="rId14"/>
    <p:sldId id="369" r:id="rId15"/>
    <p:sldId id="370" r:id="rId16"/>
    <p:sldId id="3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9C5"/>
    <a:srgbClr val="77B94C"/>
    <a:srgbClr val="3CC5BF"/>
    <a:srgbClr val="007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89291"/>
  </p:normalViewPr>
  <p:slideViewPr>
    <p:cSldViewPr snapToGrid="0" snapToObjects="1">
      <p:cViewPr varScale="1">
        <p:scale>
          <a:sx n="97" d="100"/>
          <a:sy n="97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11CD1-5D35-7A4A-8F2C-061C9B3EC8AE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76340F-B2C7-684D-9A87-F4096CFCE72A}">
      <dgm:prSet phldrT="[Text]"/>
      <dgm:spPr/>
      <dgm:t>
        <a:bodyPr/>
        <a:lstStyle/>
        <a:p>
          <a:r>
            <a:rPr lang="en-GB" dirty="0"/>
            <a:t>Preparing Flexible Budget</a:t>
          </a:r>
        </a:p>
      </dgm:t>
    </dgm:pt>
    <dgm:pt modelId="{861B6C36-3BC1-364A-8137-DD055EC94D87}" type="parTrans" cxnId="{F392FF85-7966-8A4A-9C9A-2F0A011A9FEB}">
      <dgm:prSet/>
      <dgm:spPr/>
      <dgm:t>
        <a:bodyPr/>
        <a:lstStyle/>
        <a:p>
          <a:endParaRPr lang="en-GB"/>
        </a:p>
      </dgm:t>
    </dgm:pt>
    <dgm:pt modelId="{1847A269-C331-AA44-A2BF-16DDECB44DEF}" type="sibTrans" cxnId="{F392FF85-7966-8A4A-9C9A-2F0A011A9FEB}">
      <dgm:prSet/>
      <dgm:spPr/>
      <dgm:t>
        <a:bodyPr/>
        <a:lstStyle/>
        <a:p>
          <a:endParaRPr lang="en-GB"/>
        </a:p>
      </dgm:t>
    </dgm:pt>
    <dgm:pt modelId="{2F33AAEA-E68C-6A4F-8C22-C246C0E58E7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dirty="0"/>
            <a:t>Prepared for different levels of activities</a:t>
          </a:r>
        </a:p>
      </dgm:t>
    </dgm:pt>
    <dgm:pt modelId="{ECA43EBD-7A32-C845-8EF3-9B283E3EA78D}" type="parTrans" cxnId="{AFEAE5DB-2D8E-3E48-9851-17D5F048B0E0}">
      <dgm:prSet/>
      <dgm:spPr/>
      <dgm:t>
        <a:bodyPr/>
        <a:lstStyle/>
        <a:p>
          <a:endParaRPr lang="en-GB"/>
        </a:p>
      </dgm:t>
    </dgm:pt>
    <dgm:pt modelId="{FBB4460F-1049-5940-8E19-E233E5CD2E16}" type="sibTrans" cxnId="{AFEAE5DB-2D8E-3E48-9851-17D5F048B0E0}">
      <dgm:prSet/>
      <dgm:spPr/>
      <dgm:t>
        <a:bodyPr/>
        <a:lstStyle/>
        <a:p>
          <a:endParaRPr lang="en-GB"/>
        </a:p>
      </dgm:t>
    </dgm:pt>
    <dgm:pt modelId="{DFDBCE23-9C5C-9B48-82D5-4A1874E0448B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GB" dirty="0"/>
            <a:t>Adjusted according to changing busines conditions</a:t>
          </a:r>
        </a:p>
      </dgm:t>
    </dgm:pt>
    <dgm:pt modelId="{98269B45-EF03-B24E-8721-49BF63A0CDB3}" type="parTrans" cxnId="{D1F4523F-A8A3-EE40-BBB5-FF8CC5EDC4A3}">
      <dgm:prSet/>
      <dgm:spPr/>
      <dgm:t>
        <a:bodyPr/>
        <a:lstStyle/>
        <a:p>
          <a:endParaRPr lang="en-GB"/>
        </a:p>
      </dgm:t>
    </dgm:pt>
    <dgm:pt modelId="{354AB70A-C0A6-7447-8C36-9931BC6C118B}" type="sibTrans" cxnId="{D1F4523F-A8A3-EE40-BBB5-FF8CC5EDC4A3}">
      <dgm:prSet/>
      <dgm:spPr/>
      <dgm:t>
        <a:bodyPr/>
        <a:lstStyle/>
        <a:p>
          <a:endParaRPr lang="en-GB"/>
        </a:p>
      </dgm:t>
    </dgm:pt>
    <dgm:pt modelId="{5C3C1AD2-4ABE-3C42-8FA8-ABD76BDB109B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GB" dirty="0"/>
            <a:t>Dynamic in nature</a:t>
          </a:r>
        </a:p>
      </dgm:t>
    </dgm:pt>
    <dgm:pt modelId="{CB475115-AE50-9441-BDEC-64BE415203B2}" type="parTrans" cxnId="{DF9FBE4D-D31A-C44A-A784-74DC54CD57F0}">
      <dgm:prSet/>
      <dgm:spPr/>
      <dgm:t>
        <a:bodyPr/>
        <a:lstStyle/>
        <a:p>
          <a:endParaRPr lang="en-GB"/>
        </a:p>
      </dgm:t>
    </dgm:pt>
    <dgm:pt modelId="{55FCDC55-39B2-2C4E-983C-D897A9A3DFAE}" type="sibTrans" cxnId="{DF9FBE4D-D31A-C44A-A784-74DC54CD57F0}">
      <dgm:prSet/>
      <dgm:spPr/>
      <dgm:t>
        <a:bodyPr/>
        <a:lstStyle/>
        <a:p>
          <a:endParaRPr lang="en-GB"/>
        </a:p>
      </dgm:t>
    </dgm:pt>
    <dgm:pt modelId="{93C3105C-78B9-B048-ABB2-866D67CA434E}">
      <dgm:prSet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GB" dirty="0"/>
            <a:t>Divides cost into fixed, variable, semi variable costs</a:t>
          </a:r>
        </a:p>
      </dgm:t>
    </dgm:pt>
    <dgm:pt modelId="{33796B04-E0A7-EF42-8877-6B679E5BCF83}" type="parTrans" cxnId="{51627BBA-B9A0-5544-82A4-5A0C45B34FC9}">
      <dgm:prSet/>
      <dgm:spPr/>
      <dgm:t>
        <a:bodyPr/>
        <a:lstStyle/>
        <a:p>
          <a:endParaRPr lang="en-GB"/>
        </a:p>
      </dgm:t>
    </dgm:pt>
    <dgm:pt modelId="{F38407A4-0881-C14F-9706-EB22E75D9FAC}" type="sibTrans" cxnId="{51627BBA-B9A0-5544-82A4-5A0C45B34FC9}">
      <dgm:prSet/>
      <dgm:spPr/>
      <dgm:t>
        <a:bodyPr/>
        <a:lstStyle/>
        <a:p>
          <a:endParaRPr lang="en-GB"/>
        </a:p>
      </dgm:t>
    </dgm:pt>
    <dgm:pt modelId="{0C8164BF-46EE-F34F-96A3-3E9F219D78C1}" type="pres">
      <dgm:prSet presAssocID="{EE711CD1-5D35-7A4A-8F2C-061C9B3EC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72689C-880C-2449-A2CF-E045CBDE5037}" type="pres">
      <dgm:prSet presAssocID="{2076340F-B2C7-684D-9A87-F4096CFCE72A}" presName="hierRoot1" presStyleCnt="0">
        <dgm:presLayoutVars>
          <dgm:hierBranch val="init"/>
        </dgm:presLayoutVars>
      </dgm:prSet>
      <dgm:spPr/>
    </dgm:pt>
    <dgm:pt modelId="{536B836F-0566-2B46-8EEC-9781C4977E79}" type="pres">
      <dgm:prSet presAssocID="{2076340F-B2C7-684D-9A87-F4096CFCE72A}" presName="rootComposite1" presStyleCnt="0"/>
      <dgm:spPr/>
    </dgm:pt>
    <dgm:pt modelId="{00778E51-7F43-7544-A6AE-F0A4F9DD3C6F}" type="pres">
      <dgm:prSet presAssocID="{2076340F-B2C7-684D-9A87-F4096CFCE72A}" presName="rootText1" presStyleLbl="node0" presStyleIdx="0" presStyleCnt="1" custLinFactY="-73033" custLinFactNeighborX="0" custLinFactNeighborY="-100000">
        <dgm:presLayoutVars>
          <dgm:chPref val="3"/>
        </dgm:presLayoutVars>
      </dgm:prSet>
      <dgm:spPr/>
    </dgm:pt>
    <dgm:pt modelId="{879F8E63-14B6-7949-B251-196210615352}" type="pres">
      <dgm:prSet presAssocID="{2076340F-B2C7-684D-9A87-F4096CFCE72A}" presName="rootConnector1" presStyleLbl="node1" presStyleIdx="0" presStyleCnt="0"/>
      <dgm:spPr/>
    </dgm:pt>
    <dgm:pt modelId="{54A83EB3-2E29-434E-8085-9690777CEAC0}" type="pres">
      <dgm:prSet presAssocID="{2076340F-B2C7-684D-9A87-F4096CFCE72A}" presName="hierChild2" presStyleCnt="0"/>
      <dgm:spPr/>
    </dgm:pt>
    <dgm:pt modelId="{F18D747E-A8D6-9C4D-AD97-0087F1305506}" type="pres">
      <dgm:prSet presAssocID="{ECA43EBD-7A32-C845-8EF3-9B283E3EA78D}" presName="Name37" presStyleLbl="parChTrans1D2" presStyleIdx="0" presStyleCnt="4"/>
      <dgm:spPr/>
    </dgm:pt>
    <dgm:pt modelId="{D37CC5BA-4944-254E-BA68-9E0271F9A931}" type="pres">
      <dgm:prSet presAssocID="{2F33AAEA-E68C-6A4F-8C22-C246C0E58E7B}" presName="hierRoot2" presStyleCnt="0">
        <dgm:presLayoutVars>
          <dgm:hierBranch val="init"/>
        </dgm:presLayoutVars>
      </dgm:prSet>
      <dgm:spPr/>
    </dgm:pt>
    <dgm:pt modelId="{318CF84D-C9C8-2A43-80F4-48E5E098D29F}" type="pres">
      <dgm:prSet presAssocID="{2F33AAEA-E68C-6A4F-8C22-C246C0E58E7B}" presName="rootComposite" presStyleCnt="0"/>
      <dgm:spPr/>
    </dgm:pt>
    <dgm:pt modelId="{92608970-117B-5644-9DDF-2F6D8E851336}" type="pres">
      <dgm:prSet presAssocID="{2F33AAEA-E68C-6A4F-8C22-C246C0E58E7B}" presName="rootText" presStyleLbl="node2" presStyleIdx="0" presStyleCnt="4" custLinFactNeighborX="-240" custLinFactNeighborY="94577">
        <dgm:presLayoutVars>
          <dgm:chPref val="3"/>
        </dgm:presLayoutVars>
      </dgm:prSet>
      <dgm:spPr/>
    </dgm:pt>
    <dgm:pt modelId="{FE3C6FC9-1AB8-9C42-BB67-CCE594AC29C3}" type="pres">
      <dgm:prSet presAssocID="{2F33AAEA-E68C-6A4F-8C22-C246C0E58E7B}" presName="rootConnector" presStyleLbl="node2" presStyleIdx="0" presStyleCnt="4"/>
      <dgm:spPr/>
    </dgm:pt>
    <dgm:pt modelId="{E8BCCF2E-866A-EE4F-B599-3E6B261957AB}" type="pres">
      <dgm:prSet presAssocID="{2F33AAEA-E68C-6A4F-8C22-C246C0E58E7B}" presName="hierChild4" presStyleCnt="0"/>
      <dgm:spPr/>
    </dgm:pt>
    <dgm:pt modelId="{3CA0E0D1-63D1-E146-AA50-310A0D6D7CFB}" type="pres">
      <dgm:prSet presAssocID="{2F33AAEA-E68C-6A4F-8C22-C246C0E58E7B}" presName="hierChild5" presStyleCnt="0"/>
      <dgm:spPr/>
    </dgm:pt>
    <dgm:pt modelId="{A4216459-6516-4A48-BD69-60EFFA08997C}" type="pres">
      <dgm:prSet presAssocID="{98269B45-EF03-B24E-8721-49BF63A0CDB3}" presName="Name37" presStyleLbl="parChTrans1D2" presStyleIdx="1" presStyleCnt="4"/>
      <dgm:spPr/>
    </dgm:pt>
    <dgm:pt modelId="{0EFD2A63-3E50-D746-B7F1-857060F489C6}" type="pres">
      <dgm:prSet presAssocID="{DFDBCE23-9C5C-9B48-82D5-4A1874E0448B}" presName="hierRoot2" presStyleCnt="0">
        <dgm:presLayoutVars>
          <dgm:hierBranch val="init"/>
        </dgm:presLayoutVars>
      </dgm:prSet>
      <dgm:spPr/>
    </dgm:pt>
    <dgm:pt modelId="{916FBFBF-F0E4-6E48-B59C-C357D2C69A0F}" type="pres">
      <dgm:prSet presAssocID="{DFDBCE23-9C5C-9B48-82D5-4A1874E0448B}" presName="rootComposite" presStyleCnt="0"/>
      <dgm:spPr/>
    </dgm:pt>
    <dgm:pt modelId="{40582B85-C3AF-3946-839F-8CDC48776128}" type="pres">
      <dgm:prSet presAssocID="{DFDBCE23-9C5C-9B48-82D5-4A1874E0448B}" presName="rootText" presStyleLbl="node2" presStyleIdx="1" presStyleCnt="4" custLinFactNeighborX="-1612" custLinFactNeighborY="94577">
        <dgm:presLayoutVars>
          <dgm:chPref val="3"/>
        </dgm:presLayoutVars>
      </dgm:prSet>
      <dgm:spPr/>
    </dgm:pt>
    <dgm:pt modelId="{BD6E3A58-5D55-9B49-B4BB-8AFAFFD117B4}" type="pres">
      <dgm:prSet presAssocID="{DFDBCE23-9C5C-9B48-82D5-4A1874E0448B}" presName="rootConnector" presStyleLbl="node2" presStyleIdx="1" presStyleCnt="4"/>
      <dgm:spPr/>
    </dgm:pt>
    <dgm:pt modelId="{339BC727-C88D-1141-9821-686B566D968B}" type="pres">
      <dgm:prSet presAssocID="{DFDBCE23-9C5C-9B48-82D5-4A1874E0448B}" presName="hierChild4" presStyleCnt="0"/>
      <dgm:spPr/>
    </dgm:pt>
    <dgm:pt modelId="{D339A015-C0EC-2A42-B759-34366756C767}" type="pres">
      <dgm:prSet presAssocID="{DFDBCE23-9C5C-9B48-82D5-4A1874E0448B}" presName="hierChild5" presStyleCnt="0"/>
      <dgm:spPr/>
    </dgm:pt>
    <dgm:pt modelId="{1F487953-BAE2-B94B-B2D0-F04BE2197300}" type="pres">
      <dgm:prSet presAssocID="{CB475115-AE50-9441-BDEC-64BE415203B2}" presName="Name37" presStyleLbl="parChTrans1D2" presStyleIdx="2" presStyleCnt="4"/>
      <dgm:spPr/>
    </dgm:pt>
    <dgm:pt modelId="{57DBF9FE-6F4B-1841-A4AD-BDC84B0FC934}" type="pres">
      <dgm:prSet presAssocID="{5C3C1AD2-4ABE-3C42-8FA8-ABD76BDB109B}" presName="hierRoot2" presStyleCnt="0">
        <dgm:presLayoutVars>
          <dgm:hierBranch val="init"/>
        </dgm:presLayoutVars>
      </dgm:prSet>
      <dgm:spPr/>
    </dgm:pt>
    <dgm:pt modelId="{AF73B840-A31B-D646-896F-030CE9943C19}" type="pres">
      <dgm:prSet presAssocID="{5C3C1AD2-4ABE-3C42-8FA8-ABD76BDB109B}" presName="rootComposite" presStyleCnt="0"/>
      <dgm:spPr/>
    </dgm:pt>
    <dgm:pt modelId="{F99B8050-CA34-614C-AE4C-E40A065BBC37}" type="pres">
      <dgm:prSet presAssocID="{5C3C1AD2-4ABE-3C42-8FA8-ABD76BDB109B}" presName="rootText" presStyleLbl="node2" presStyleIdx="2" presStyleCnt="4" custLinFactNeighborX="537" custLinFactNeighborY="95651">
        <dgm:presLayoutVars>
          <dgm:chPref val="3"/>
        </dgm:presLayoutVars>
      </dgm:prSet>
      <dgm:spPr/>
    </dgm:pt>
    <dgm:pt modelId="{4EE0D94E-3FB8-E94A-BC52-A270C149AB8B}" type="pres">
      <dgm:prSet presAssocID="{5C3C1AD2-4ABE-3C42-8FA8-ABD76BDB109B}" presName="rootConnector" presStyleLbl="node2" presStyleIdx="2" presStyleCnt="4"/>
      <dgm:spPr/>
    </dgm:pt>
    <dgm:pt modelId="{99B6C4D2-A2F9-284A-A5BD-5BB804D8EB71}" type="pres">
      <dgm:prSet presAssocID="{5C3C1AD2-4ABE-3C42-8FA8-ABD76BDB109B}" presName="hierChild4" presStyleCnt="0"/>
      <dgm:spPr/>
    </dgm:pt>
    <dgm:pt modelId="{50AB146A-0A1E-B84A-84CF-C82A23411312}" type="pres">
      <dgm:prSet presAssocID="{5C3C1AD2-4ABE-3C42-8FA8-ABD76BDB109B}" presName="hierChild5" presStyleCnt="0"/>
      <dgm:spPr/>
    </dgm:pt>
    <dgm:pt modelId="{4A23559C-F201-C34C-83D6-A6AF79DBD1D8}" type="pres">
      <dgm:prSet presAssocID="{33796B04-E0A7-EF42-8877-6B679E5BCF83}" presName="Name37" presStyleLbl="parChTrans1D2" presStyleIdx="3" presStyleCnt="4"/>
      <dgm:spPr/>
    </dgm:pt>
    <dgm:pt modelId="{3194F2B5-B749-204A-8577-748B12989925}" type="pres">
      <dgm:prSet presAssocID="{93C3105C-78B9-B048-ABB2-866D67CA434E}" presName="hierRoot2" presStyleCnt="0">
        <dgm:presLayoutVars>
          <dgm:hierBranch val="init"/>
        </dgm:presLayoutVars>
      </dgm:prSet>
      <dgm:spPr/>
    </dgm:pt>
    <dgm:pt modelId="{7DDFC6EE-3DBB-BE4B-9C78-428432488FEB}" type="pres">
      <dgm:prSet presAssocID="{93C3105C-78B9-B048-ABB2-866D67CA434E}" presName="rootComposite" presStyleCnt="0"/>
      <dgm:spPr/>
    </dgm:pt>
    <dgm:pt modelId="{462338E7-559A-C748-A51F-101C6D7BD264}" type="pres">
      <dgm:prSet presAssocID="{93C3105C-78B9-B048-ABB2-866D67CA434E}" presName="rootText" presStyleLbl="node2" presStyleIdx="3" presStyleCnt="4" custLinFactNeighborX="240" custLinFactNeighborY="98876">
        <dgm:presLayoutVars>
          <dgm:chPref val="3"/>
        </dgm:presLayoutVars>
      </dgm:prSet>
      <dgm:spPr/>
    </dgm:pt>
    <dgm:pt modelId="{5C339CEC-A280-694B-B666-EC2A3E49DAE8}" type="pres">
      <dgm:prSet presAssocID="{93C3105C-78B9-B048-ABB2-866D67CA434E}" presName="rootConnector" presStyleLbl="node2" presStyleIdx="3" presStyleCnt="4"/>
      <dgm:spPr/>
    </dgm:pt>
    <dgm:pt modelId="{FA633DB1-C572-7A49-96A4-D4F3FC196A7E}" type="pres">
      <dgm:prSet presAssocID="{93C3105C-78B9-B048-ABB2-866D67CA434E}" presName="hierChild4" presStyleCnt="0"/>
      <dgm:spPr/>
    </dgm:pt>
    <dgm:pt modelId="{AB5A1562-165D-EF44-8134-E8D403F8ACEC}" type="pres">
      <dgm:prSet presAssocID="{93C3105C-78B9-B048-ABB2-866D67CA434E}" presName="hierChild5" presStyleCnt="0"/>
      <dgm:spPr/>
    </dgm:pt>
    <dgm:pt modelId="{55607139-A068-9E47-9D31-9F4B509EC68D}" type="pres">
      <dgm:prSet presAssocID="{2076340F-B2C7-684D-9A87-F4096CFCE72A}" presName="hierChild3" presStyleCnt="0"/>
      <dgm:spPr/>
    </dgm:pt>
  </dgm:ptLst>
  <dgm:cxnLst>
    <dgm:cxn modelId="{D3318836-B8AC-6C45-BB58-DECC1B324902}" type="presOf" srcId="{ECA43EBD-7A32-C845-8EF3-9B283E3EA78D}" destId="{F18D747E-A8D6-9C4D-AD97-0087F1305506}" srcOrd="0" destOrd="0" presId="urn:microsoft.com/office/officeart/2005/8/layout/orgChart1"/>
    <dgm:cxn modelId="{5FE3613C-FE89-F941-A7CD-0EBC0FD8BFE4}" type="presOf" srcId="{EE711CD1-5D35-7A4A-8F2C-061C9B3EC8AE}" destId="{0C8164BF-46EE-F34F-96A3-3E9F219D78C1}" srcOrd="0" destOrd="0" presId="urn:microsoft.com/office/officeart/2005/8/layout/orgChart1"/>
    <dgm:cxn modelId="{D1F4523F-A8A3-EE40-BBB5-FF8CC5EDC4A3}" srcId="{2076340F-B2C7-684D-9A87-F4096CFCE72A}" destId="{DFDBCE23-9C5C-9B48-82D5-4A1874E0448B}" srcOrd="1" destOrd="0" parTransId="{98269B45-EF03-B24E-8721-49BF63A0CDB3}" sibTransId="{354AB70A-C0A6-7447-8C36-9931BC6C118B}"/>
    <dgm:cxn modelId="{DF9FBE4D-D31A-C44A-A784-74DC54CD57F0}" srcId="{2076340F-B2C7-684D-9A87-F4096CFCE72A}" destId="{5C3C1AD2-4ABE-3C42-8FA8-ABD76BDB109B}" srcOrd="2" destOrd="0" parTransId="{CB475115-AE50-9441-BDEC-64BE415203B2}" sibTransId="{55FCDC55-39B2-2C4E-983C-D897A9A3DFAE}"/>
    <dgm:cxn modelId="{D7838E64-66D5-184C-85D0-AA7E2C49888E}" type="presOf" srcId="{98269B45-EF03-B24E-8721-49BF63A0CDB3}" destId="{A4216459-6516-4A48-BD69-60EFFA08997C}" srcOrd="0" destOrd="0" presId="urn:microsoft.com/office/officeart/2005/8/layout/orgChart1"/>
    <dgm:cxn modelId="{93421669-FC38-4040-B706-34AC9BCD67B2}" type="presOf" srcId="{2F33AAEA-E68C-6A4F-8C22-C246C0E58E7B}" destId="{92608970-117B-5644-9DDF-2F6D8E851336}" srcOrd="0" destOrd="0" presId="urn:microsoft.com/office/officeart/2005/8/layout/orgChart1"/>
    <dgm:cxn modelId="{A28D7073-2AEF-8A48-8ADD-1AA5B30641DB}" type="presOf" srcId="{5C3C1AD2-4ABE-3C42-8FA8-ABD76BDB109B}" destId="{F99B8050-CA34-614C-AE4C-E40A065BBC37}" srcOrd="0" destOrd="0" presId="urn:microsoft.com/office/officeart/2005/8/layout/orgChart1"/>
    <dgm:cxn modelId="{D5801977-F374-524A-8B3C-F1752EB86B48}" type="presOf" srcId="{93C3105C-78B9-B048-ABB2-866D67CA434E}" destId="{5C339CEC-A280-694B-B666-EC2A3E49DAE8}" srcOrd="1" destOrd="0" presId="urn:microsoft.com/office/officeart/2005/8/layout/orgChart1"/>
    <dgm:cxn modelId="{0352AD7A-5AC4-7C40-A831-8B5602013BDB}" type="presOf" srcId="{5C3C1AD2-4ABE-3C42-8FA8-ABD76BDB109B}" destId="{4EE0D94E-3FB8-E94A-BC52-A270C149AB8B}" srcOrd="1" destOrd="0" presId="urn:microsoft.com/office/officeart/2005/8/layout/orgChart1"/>
    <dgm:cxn modelId="{C08CB27E-A87A-D749-8311-80880078EE1B}" type="presOf" srcId="{DFDBCE23-9C5C-9B48-82D5-4A1874E0448B}" destId="{BD6E3A58-5D55-9B49-B4BB-8AFAFFD117B4}" srcOrd="1" destOrd="0" presId="urn:microsoft.com/office/officeart/2005/8/layout/orgChart1"/>
    <dgm:cxn modelId="{0EC9C584-B1F8-E044-B547-B13AAA930BF3}" type="presOf" srcId="{2076340F-B2C7-684D-9A87-F4096CFCE72A}" destId="{879F8E63-14B6-7949-B251-196210615352}" srcOrd="1" destOrd="0" presId="urn:microsoft.com/office/officeart/2005/8/layout/orgChart1"/>
    <dgm:cxn modelId="{F392FF85-7966-8A4A-9C9A-2F0A011A9FEB}" srcId="{EE711CD1-5D35-7A4A-8F2C-061C9B3EC8AE}" destId="{2076340F-B2C7-684D-9A87-F4096CFCE72A}" srcOrd="0" destOrd="0" parTransId="{861B6C36-3BC1-364A-8137-DD055EC94D87}" sibTransId="{1847A269-C331-AA44-A2BF-16DDECB44DEF}"/>
    <dgm:cxn modelId="{8865458B-21A1-264D-858E-E20E64B53551}" type="presOf" srcId="{2076340F-B2C7-684D-9A87-F4096CFCE72A}" destId="{00778E51-7F43-7544-A6AE-F0A4F9DD3C6F}" srcOrd="0" destOrd="0" presId="urn:microsoft.com/office/officeart/2005/8/layout/orgChart1"/>
    <dgm:cxn modelId="{44EC2099-D3BF-564A-BA5E-83B3756E3459}" type="presOf" srcId="{2F33AAEA-E68C-6A4F-8C22-C246C0E58E7B}" destId="{FE3C6FC9-1AB8-9C42-BB67-CCE594AC29C3}" srcOrd="1" destOrd="0" presId="urn:microsoft.com/office/officeart/2005/8/layout/orgChart1"/>
    <dgm:cxn modelId="{0E8B17A8-B9EB-DE42-A949-23385BD6B3FE}" type="presOf" srcId="{DFDBCE23-9C5C-9B48-82D5-4A1874E0448B}" destId="{40582B85-C3AF-3946-839F-8CDC48776128}" srcOrd="0" destOrd="0" presId="urn:microsoft.com/office/officeart/2005/8/layout/orgChart1"/>
    <dgm:cxn modelId="{51627BBA-B9A0-5544-82A4-5A0C45B34FC9}" srcId="{2076340F-B2C7-684D-9A87-F4096CFCE72A}" destId="{93C3105C-78B9-B048-ABB2-866D67CA434E}" srcOrd="3" destOrd="0" parTransId="{33796B04-E0A7-EF42-8877-6B679E5BCF83}" sibTransId="{F38407A4-0881-C14F-9706-EB22E75D9FAC}"/>
    <dgm:cxn modelId="{43BBABC0-76C6-1447-849C-2AC6A6DCDB38}" type="presOf" srcId="{93C3105C-78B9-B048-ABB2-866D67CA434E}" destId="{462338E7-559A-C748-A51F-101C6D7BD264}" srcOrd="0" destOrd="0" presId="urn:microsoft.com/office/officeart/2005/8/layout/orgChart1"/>
    <dgm:cxn modelId="{AFEAE5DB-2D8E-3E48-9851-17D5F048B0E0}" srcId="{2076340F-B2C7-684D-9A87-F4096CFCE72A}" destId="{2F33AAEA-E68C-6A4F-8C22-C246C0E58E7B}" srcOrd="0" destOrd="0" parTransId="{ECA43EBD-7A32-C845-8EF3-9B283E3EA78D}" sibTransId="{FBB4460F-1049-5940-8E19-E233E5CD2E16}"/>
    <dgm:cxn modelId="{AAB55DEA-1163-6B4A-A28E-330639E53D3F}" type="presOf" srcId="{CB475115-AE50-9441-BDEC-64BE415203B2}" destId="{1F487953-BAE2-B94B-B2D0-F04BE2197300}" srcOrd="0" destOrd="0" presId="urn:microsoft.com/office/officeart/2005/8/layout/orgChart1"/>
    <dgm:cxn modelId="{C42F39F8-A25B-AD4E-8169-B425687B67B9}" type="presOf" srcId="{33796B04-E0A7-EF42-8877-6B679E5BCF83}" destId="{4A23559C-F201-C34C-83D6-A6AF79DBD1D8}" srcOrd="0" destOrd="0" presId="urn:microsoft.com/office/officeart/2005/8/layout/orgChart1"/>
    <dgm:cxn modelId="{9960F41E-C2D9-8344-B5FB-1EAB2E89102B}" type="presParOf" srcId="{0C8164BF-46EE-F34F-96A3-3E9F219D78C1}" destId="{BE72689C-880C-2449-A2CF-E045CBDE5037}" srcOrd="0" destOrd="0" presId="urn:microsoft.com/office/officeart/2005/8/layout/orgChart1"/>
    <dgm:cxn modelId="{0A433C89-D8EF-A44B-9D6A-E530E44BDFDB}" type="presParOf" srcId="{BE72689C-880C-2449-A2CF-E045CBDE5037}" destId="{536B836F-0566-2B46-8EEC-9781C4977E79}" srcOrd="0" destOrd="0" presId="urn:microsoft.com/office/officeart/2005/8/layout/orgChart1"/>
    <dgm:cxn modelId="{A24CAFAA-2550-C845-B862-7E2A48A1F96E}" type="presParOf" srcId="{536B836F-0566-2B46-8EEC-9781C4977E79}" destId="{00778E51-7F43-7544-A6AE-F0A4F9DD3C6F}" srcOrd="0" destOrd="0" presId="urn:microsoft.com/office/officeart/2005/8/layout/orgChart1"/>
    <dgm:cxn modelId="{BF5BCD8C-4806-0A49-87D6-5777D6D265DC}" type="presParOf" srcId="{536B836F-0566-2B46-8EEC-9781C4977E79}" destId="{879F8E63-14B6-7949-B251-196210615352}" srcOrd="1" destOrd="0" presId="urn:microsoft.com/office/officeart/2005/8/layout/orgChart1"/>
    <dgm:cxn modelId="{6EC7E704-3F24-8D49-97E6-DCDB68206EB1}" type="presParOf" srcId="{BE72689C-880C-2449-A2CF-E045CBDE5037}" destId="{54A83EB3-2E29-434E-8085-9690777CEAC0}" srcOrd="1" destOrd="0" presId="urn:microsoft.com/office/officeart/2005/8/layout/orgChart1"/>
    <dgm:cxn modelId="{7D63AC51-4B3D-9641-905F-62DC977F9539}" type="presParOf" srcId="{54A83EB3-2E29-434E-8085-9690777CEAC0}" destId="{F18D747E-A8D6-9C4D-AD97-0087F1305506}" srcOrd="0" destOrd="0" presId="urn:microsoft.com/office/officeart/2005/8/layout/orgChart1"/>
    <dgm:cxn modelId="{E8543370-07D4-2C4F-8F1A-40820188F58F}" type="presParOf" srcId="{54A83EB3-2E29-434E-8085-9690777CEAC0}" destId="{D37CC5BA-4944-254E-BA68-9E0271F9A931}" srcOrd="1" destOrd="0" presId="urn:microsoft.com/office/officeart/2005/8/layout/orgChart1"/>
    <dgm:cxn modelId="{BDBD8202-E1F9-9448-B44B-A15593497702}" type="presParOf" srcId="{D37CC5BA-4944-254E-BA68-9E0271F9A931}" destId="{318CF84D-C9C8-2A43-80F4-48E5E098D29F}" srcOrd="0" destOrd="0" presId="urn:microsoft.com/office/officeart/2005/8/layout/orgChart1"/>
    <dgm:cxn modelId="{309B5A1E-F487-1C4C-8F6B-1D08025D496D}" type="presParOf" srcId="{318CF84D-C9C8-2A43-80F4-48E5E098D29F}" destId="{92608970-117B-5644-9DDF-2F6D8E851336}" srcOrd="0" destOrd="0" presId="urn:microsoft.com/office/officeart/2005/8/layout/orgChart1"/>
    <dgm:cxn modelId="{71862071-E466-8845-8754-87A9F069FD7C}" type="presParOf" srcId="{318CF84D-C9C8-2A43-80F4-48E5E098D29F}" destId="{FE3C6FC9-1AB8-9C42-BB67-CCE594AC29C3}" srcOrd="1" destOrd="0" presId="urn:microsoft.com/office/officeart/2005/8/layout/orgChart1"/>
    <dgm:cxn modelId="{D34CB53F-67B9-8447-9874-3363D27E23E5}" type="presParOf" srcId="{D37CC5BA-4944-254E-BA68-9E0271F9A931}" destId="{E8BCCF2E-866A-EE4F-B599-3E6B261957AB}" srcOrd="1" destOrd="0" presId="urn:microsoft.com/office/officeart/2005/8/layout/orgChart1"/>
    <dgm:cxn modelId="{98B18554-9F94-C142-9D80-B3AC79D92AB3}" type="presParOf" srcId="{D37CC5BA-4944-254E-BA68-9E0271F9A931}" destId="{3CA0E0D1-63D1-E146-AA50-310A0D6D7CFB}" srcOrd="2" destOrd="0" presId="urn:microsoft.com/office/officeart/2005/8/layout/orgChart1"/>
    <dgm:cxn modelId="{A1E8B165-860B-A940-A500-CF9DF3A92B5C}" type="presParOf" srcId="{54A83EB3-2E29-434E-8085-9690777CEAC0}" destId="{A4216459-6516-4A48-BD69-60EFFA08997C}" srcOrd="2" destOrd="0" presId="urn:microsoft.com/office/officeart/2005/8/layout/orgChart1"/>
    <dgm:cxn modelId="{CECCCBAE-68B0-314F-A55B-2257390E6A50}" type="presParOf" srcId="{54A83EB3-2E29-434E-8085-9690777CEAC0}" destId="{0EFD2A63-3E50-D746-B7F1-857060F489C6}" srcOrd="3" destOrd="0" presId="urn:microsoft.com/office/officeart/2005/8/layout/orgChart1"/>
    <dgm:cxn modelId="{5E197CC2-D44C-9548-A308-1764A3A9DF18}" type="presParOf" srcId="{0EFD2A63-3E50-D746-B7F1-857060F489C6}" destId="{916FBFBF-F0E4-6E48-B59C-C357D2C69A0F}" srcOrd="0" destOrd="0" presId="urn:microsoft.com/office/officeart/2005/8/layout/orgChart1"/>
    <dgm:cxn modelId="{FAF2064A-3F61-774E-ACD5-A76489ACAC02}" type="presParOf" srcId="{916FBFBF-F0E4-6E48-B59C-C357D2C69A0F}" destId="{40582B85-C3AF-3946-839F-8CDC48776128}" srcOrd="0" destOrd="0" presId="urn:microsoft.com/office/officeart/2005/8/layout/orgChart1"/>
    <dgm:cxn modelId="{633D2682-1BBE-A449-8D8A-4A4C066FDF00}" type="presParOf" srcId="{916FBFBF-F0E4-6E48-B59C-C357D2C69A0F}" destId="{BD6E3A58-5D55-9B49-B4BB-8AFAFFD117B4}" srcOrd="1" destOrd="0" presId="urn:microsoft.com/office/officeart/2005/8/layout/orgChart1"/>
    <dgm:cxn modelId="{AD62216B-011A-1E4B-98A2-2531C4076CE5}" type="presParOf" srcId="{0EFD2A63-3E50-D746-B7F1-857060F489C6}" destId="{339BC727-C88D-1141-9821-686B566D968B}" srcOrd="1" destOrd="0" presId="urn:microsoft.com/office/officeart/2005/8/layout/orgChart1"/>
    <dgm:cxn modelId="{8CC6CC57-4140-7F40-AA65-7EB93E6C3605}" type="presParOf" srcId="{0EFD2A63-3E50-D746-B7F1-857060F489C6}" destId="{D339A015-C0EC-2A42-B759-34366756C767}" srcOrd="2" destOrd="0" presId="urn:microsoft.com/office/officeart/2005/8/layout/orgChart1"/>
    <dgm:cxn modelId="{321FEBD7-18F5-834E-9C67-3A1C0943D996}" type="presParOf" srcId="{54A83EB3-2E29-434E-8085-9690777CEAC0}" destId="{1F487953-BAE2-B94B-B2D0-F04BE2197300}" srcOrd="4" destOrd="0" presId="urn:microsoft.com/office/officeart/2005/8/layout/orgChart1"/>
    <dgm:cxn modelId="{2C5717DD-9ED8-BB42-85AF-31307F1E998A}" type="presParOf" srcId="{54A83EB3-2E29-434E-8085-9690777CEAC0}" destId="{57DBF9FE-6F4B-1841-A4AD-BDC84B0FC934}" srcOrd="5" destOrd="0" presId="urn:microsoft.com/office/officeart/2005/8/layout/orgChart1"/>
    <dgm:cxn modelId="{4B9D869A-0A7C-C942-9726-B7BA3D48BFEC}" type="presParOf" srcId="{57DBF9FE-6F4B-1841-A4AD-BDC84B0FC934}" destId="{AF73B840-A31B-D646-896F-030CE9943C19}" srcOrd="0" destOrd="0" presId="urn:microsoft.com/office/officeart/2005/8/layout/orgChart1"/>
    <dgm:cxn modelId="{6B1ED25F-3781-AC4E-B798-06A7FD7AAE80}" type="presParOf" srcId="{AF73B840-A31B-D646-896F-030CE9943C19}" destId="{F99B8050-CA34-614C-AE4C-E40A065BBC37}" srcOrd="0" destOrd="0" presId="urn:microsoft.com/office/officeart/2005/8/layout/orgChart1"/>
    <dgm:cxn modelId="{C9A06EAC-0E13-D842-97D6-02BD60D42143}" type="presParOf" srcId="{AF73B840-A31B-D646-896F-030CE9943C19}" destId="{4EE0D94E-3FB8-E94A-BC52-A270C149AB8B}" srcOrd="1" destOrd="0" presId="urn:microsoft.com/office/officeart/2005/8/layout/orgChart1"/>
    <dgm:cxn modelId="{62DCE472-BF6F-4542-99A4-49CB2A1982D3}" type="presParOf" srcId="{57DBF9FE-6F4B-1841-A4AD-BDC84B0FC934}" destId="{99B6C4D2-A2F9-284A-A5BD-5BB804D8EB71}" srcOrd="1" destOrd="0" presId="urn:microsoft.com/office/officeart/2005/8/layout/orgChart1"/>
    <dgm:cxn modelId="{7D8F5396-93A3-4442-8E6F-3FE79D7C1092}" type="presParOf" srcId="{57DBF9FE-6F4B-1841-A4AD-BDC84B0FC934}" destId="{50AB146A-0A1E-B84A-84CF-C82A23411312}" srcOrd="2" destOrd="0" presId="urn:microsoft.com/office/officeart/2005/8/layout/orgChart1"/>
    <dgm:cxn modelId="{239D1F0B-ECFB-B644-A835-17484467AC4C}" type="presParOf" srcId="{54A83EB3-2E29-434E-8085-9690777CEAC0}" destId="{4A23559C-F201-C34C-83D6-A6AF79DBD1D8}" srcOrd="6" destOrd="0" presId="urn:microsoft.com/office/officeart/2005/8/layout/orgChart1"/>
    <dgm:cxn modelId="{643C2041-7CAA-4D42-BF73-A8F3F5E359CD}" type="presParOf" srcId="{54A83EB3-2E29-434E-8085-9690777CEAC0}" destId="{3194F2B5-B749-204A-8577-748B12989925}" srcOrd="7" destOrd="0" presId="urn:microsoft.com/office/officeart/2005/8/layout/orgChart1"/>
    <dgm:cxn modelId="{5E518349-2594-284C-9937-03E71D6304EE}" type="presParOf" srcId="{3194F2B5-B749-204A-8577-748B12989925}" destId="{7DDFC6EE-3DBB-BE4B-9C78-428432488FEB}" srcOrd="0" destOrd="0" presId="urn:microsoft.com/office/officeart/2005/8/layout/orgChart1"/>
    <dgm:cxn modelId="{CC401458-AC5A-2946-BEF9-0E711ED45A14}" type="presParOf" srcId="{7DDFC6EE-3DBB-BE4B-9C78-428432488FEB}" destId="{462338E7-559A-C748-A51F-101C6D7BD264}" srcOrd="0" destOrd="0" presId="urn:microsoft.com/office/officeart/2005/8/layout/orgChart1"/>
    <dgm:cxn modelId="{6D62F24F-F530-284E-A11A-D55098A008AB}" type="presParOf" srcId="{7DDFC6EE-3DBB-BE4B-9C78-428432488FEB}" destId="{5C339CEC-A280-694B-B666-EC2A3E49DAE8}" srcOrd="1" destOrd="0" presId="urn:microsoft.com/office/officeart/2005/8/layout/orgChart1"/>
    <dgm:cxn modelId="{0B151CF1-241D-044C-88FC-68EFF2DA301A}" type="presParOf" srcId="{3194F2B5-B749-204A-8577-748B12989925}" destId="{FA633DB1-C572-7A49-96A4-D4F3FC196A7E}" srcOrd="1" destOrd="0" presId="urn:microsoft.com/office/officeart/2005/8/layout/orgChart1"/>
    <dgm:cxn modelId="{91F09D37-8D32-8947-9158-F488ABB5A542}" type="presParOf" srcId="{3194F2B5-B749-204A-8577-748B12989925}" destId="{AB5A1562-165D-EF44-8134-E8D403F8ACEC}" srcOrd="2" destOrd="0" presId="urn:microsoft.com/office/officeart/2005/8/layout/orgChart1"/>
    <dgm:cxn modelId="{F26CE8FF-4653-C745-9C30-C8A3563ACC01}" type="presParOf" srcId="{BE72689C-880C-2449-A2CF-E045CBDE5037}" destId="{55607139-A068-9E47-9D31-9F4B509EC6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3559C-F201-C34C-83D6-A6AF79DBD1D8}">
      <dsp:nvSpPr>
        <dsp:cNvPr id="0" name=""/>
        <dsp:cNvSpPr/>
      </dsp:nvSpPr>
      <dsp:spPr>
        <a:xfrm>
          <a:off x="5257800" y="1134419"/>
          <a:ext cx="4123380" cy="2685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884"/>
              </a:lnTo>
              <a:lnTo>
                <a:pt x="4123380" y="2446884"/>
              </a:lnTo>
              <a:lnTo>
                <a:pt x="4123380" y="26851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87953-BAE2-B94B-B2D0-F04BE2197300}">
      <dsp:nvSpPr>
        <dsp:cNvPr id="0" name=""/>
        <dsp:cNvSpPr/>
      </dsp:nvSpPr>
      <dsp:spPr>
        <a:xfrm>
          <a:off x="5257800" y="1134419"/>
          <a:ext cx="1384830" cy="2665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7639"/>
              </a:lnTo>
              <a:lnTo>
                <a:pt x="1384830" y="2427639"/>
              </a:lnTo>
              <a:lnTo>
                <a:pt x="1384830" y="2665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6459-6516-4A48-BD69-60EFFA08997C}">
      <dsp:nvSpPr>
        <dsp:cNvPr id="0" name=""/>
        <dsp:cNvSpPr/>
      </dsp:nvSpPr>
      <dsp:spPr>
        <a:xfrm>
          <a:off x="3848579" y="1134419"/>
          <a:ext cx="1409220" cy="2653683"/>
        </a:xfrm>
        <a:custGeom>
          <a:avLst/>
          <a:gdLst/>
          <a:ahLst/>
          <a:cxnLst/>
          <a:rect l="0" t="0" r="0" b="0"/>
          <a:pathLst>
            <a:path>
              <a:moveTo>
                <a:pt x="1409220" y="0"/>
              </a:moveTo>
              <a:lnTo>
                <a:pt x="1409220" y="2415455"/>
              </a:lnTo>
              <a:lnTo>
                <a:pt x="0" y="2415455"/>
              </a:lnTo>
              <a:lnTo>
                <a:pt x="0" y="2653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D747E-A8D6-9C4D-AD97-0087F1305506}">
      <dsp:nvSpPr>
        <dsp:cNvPr id="0" name=""/>
        <dsp:cNvSpPr/>
      </dsp:nvSpPr>
      <dsp:spPr>
        <a:xfrm>
          <a:off x="1134419" y="1134419"/>
          <a:ext cx="4123380" cy="2653683"/>
        </a:xfrm>
        <a:custGeom>
          <a:avLst/>
          <a:gdLst/>
          <a:ahLst/>
          <a:cxnLst/>
          <a:rect l="0" t="0" r="0" b="0"/>
          <a:pathLst>
            <a:path>
              <a:moveTo>
                <a:pt x="4123380" y="0"/>
              </a:moveTo>
              <a:lnTo>
                <a:pt x="4123380" y="2415455"/>
              </a:lnTo>
              <a:lnTo>
                <a:pt x="0" y="2415455"/>
              </a:lnTo>
              <a:lnTo>
                <a:pt x="0" y="26536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78E51-7F43-7544-A6AE-F0A4F9DD3C6F}">
      <dsp:nvSpPr>
        <dsp:cNvPr id="0" name=""/>
        <dsp:cNvSpPr/>
      </dsp:nvSpPr>
      <dsp:spPr>
        <a:xfrm>
          <a:off x="4123380" y="0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Preparing Flexible Budget</a:t>
          </a:r>
        </a:p>
      </dsp:txBody>
      <dsp:txXfrm>
        <a:off x="4123380" y="0"/>
        <a:ext cx="2268838" cy="1134419"/>
      </dsp:txXfrm>
    </dsp:sp>
    <dsp:sp modelId="{92608970-117B-5644-9DDF-2F6D8E851336}">
      <dsp:nvSpPr>
        <dsp:cNvPr id="0" name=""/>
        <dsp:cNvSpPr/>
      </dsp:nvSpPr>
      <dsp:spPr>
        <a:xfrm>
          <a:off x="0" y="3788103"/>
          <a:ext cx="2268838" cy="1134419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Prepared for different levels of activities</a:t>
          </a:r>
        </a:p>
      </dsp:txBody>
      <dsp:txXfrm>
        <a:off x="0" y="3788103"/>
        <a:ext cx="2268838" cy="1134419"/>
      </dsp:txXfrm>
    </dsp:sp>
    <dsp:sp modelId="{40582B85-C3AF-3946-839F-8CDC48776128}">
      <dsp:nvSpPr>
        <dsp:cNvPr id="0" name=""/>
        <dsp:cNvSpPr/>
      </dsp:nvSpPr>
      <dsp:spPr>
        <a:xfrm>
          <a:off x="2714160" y="3788103"/>
          <a:ext cx="2268838" cy="1134419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Adjusted according to changing busines conditions</a:t>
          </a:r>
        </a:p>
      </dsp:txBody>
      <dsp:txXfrm>
        <a:off x="2714160" y="3788103"/>
        <a:ext cx="2268838" cy="1134419"/>
      </dsp:txXfrm>
    </dsp:sp>
    <dsp:sp modelId="{F99B8050-CA34-614C-AE4C-E40A065BBC37}">
      <dsp:nvSpPr>
        <dsp:cNvPr id="0" name=""/>
        <dsp:cNvSpPr/>
      </dsp:nvSpPr>
      <dsp:spPr>
        <a:xfrm>
          <a:off x="5508211" y="3800286"/>
          <a:ext cx="2268838" cy="1134419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Dynamic in nature</a:t>
          </a:r>
        </a:p>
      </dsp:txBody>
      <dsp:txXfrm>
        <a:off x="5508211" y="3800286"/>
        <a:ext cx="2268838" cy="1134419"/>
      </dsp:txXfrm>
    </dsp:sp>
    <dsp:sp modelId="{462338E7-559A-C748-A51F-101C6D7BD264}">
      <dsp:nvSpPr>
        <dsp:cNvPr id="0" name=""/>
        <dsp:cNvSpPr/>
      </dsp:nvSpPr>
      <dsp:spPr>
        <a:xfrm>
          <a:off x="8246761" y="3819531"/>
          <a:ext cx="2268838" cy="113441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Divides cost into fixed, variable, semi variable costs</a:t>
          </a:r>
        </a:p>
      </dsp:txBody>
      <dsp:txXfrm>
        <a:off x="8246761" y="3819531"/>
        <a:ext cx="2268838" cy="1134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EEA9A-A2D3-574D-A587-B4830B32219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5D135-9E4B-BC4C-8F1D-27379DB44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5D135-9E4B-BC4C-8F1D-27379DB44E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1.) 2 wheelers makes up 2.2% of total vehicle sales</a:t>
            </a:r>
            <a:br>
              <a:rPr lang="en-US" dirty="0"/>
            </a:br>
            <a:r>
              <a:rPr lang="en-US" dirty="0"/>
              <a:t>2.) Cheapest Tesla car costs Rs. 30 lakhs</a:t>
            </a:r>
          </a:p>
          <a:p>
            <a:r>
              <a:rPr lang="en-US" dirty="0"/>
              <a:t>3.) Non existent battery charging </a:t>
            </a:r>
            <a:r>
              <a:rPr lang="en-US"/>
              <a:t>infra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5D135-9E4B-BC4C-8F1D-27379DB44E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AEDE-18DC-F742-B025-BC4440A5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6D990-C41C-BC40-89BF-61C13599A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3FC2-FD9F-D649-B5E5-FC92DE0C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EF21-3344-D242-838D-A87425D2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C7F3-357F-2A4C-AEB4-96920703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F185-96C2-AB49-B09D-B3EAF369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B866-0D49-E94A-AEA7-007F443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D62E-906D-9246-8924-80D434CC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1FA0-62FA-F747-8C42-F9F11926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8591-5283-3841-9992-A9D18280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77158-2EE7-974B-9947-4CD2C33B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D9D36-69E5-6147-BD71-CC8D74F4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3066-CB29-5C49-8CCE-FF4091CB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23DD-3CB5-494B-B169-C8EBA20C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BD8F-F042-D54A-8756-496AC097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570-0B43-D54C-AEE0-A4188A81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EAC2-36DE-6043-A741-61A8275A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338A-318B-FE43-B298-C31F45A8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4DCF-DE80-5443-85DF-094EFED8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15F5-9B89-EF46-BCBA-E6FD967C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A266-997A-CF45-AFB4-A9B2D7BC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5E4D-7BBA-224B-9986-DE0EC0F3C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B251-68BB-3245-B9A4-79E60649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C2F0-E096-7849-92B7-FDAE3890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A75E-6648-D448-A9B4-77A17D58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84E3-1099-B448-AD65-73F57F46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CF7E-5935-554C-A738-CF576D3CF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DF594-9A60-8C49-9B32-DD339796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B7EC-5931-5740-ABA9-330D6FE3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7C9B-4106-354B-9670-54F81BB1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F480C-10B4-E746-893F-91DACD24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5E15-D50B-2F4B-A42F-C6DC347A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3678-26B2-394A-96B7-B4152152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A4F11-6407-484C-9696-CE13172A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A6928-AFE7-5B40-85FE-46DEBDEF4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57DD8-749B-DB4C-9812-F93E2626F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F0F64-C96E-1041-852A-24E8C18A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0F240-E2CC-5D41-8263-F7429367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9F0AB-5F4F-1344-9EAE-0B23F8F6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EAB0-4568-3A45-92C2-7E0AB06E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5659A-89D7-6B40-8166-1ECD12DA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E87B0-97A1-2040-8F74-F62C77B3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55A7A-ABC7-BE41-B3B6-63393B20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E553A-F8A5-3046-BC16-F7F21C84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E7032-9B70-B04E-9883-BDF9B8A8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501D8-EE06-7140-AD10-8EB6D3F5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448C-95D7-544D-ABA1-C6D0507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857B-E0AB-8441-BA44-C16A39BD0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3980A-79F4-6247-89B8-6A28806B7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BD8FF-819D-C84B-B465-23772C4A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A6F84-1EAA-AE44-B731-0A13C015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E9D6-B9AF-9E45-9EC7-5876B881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8383-8AA6-4D4B-AC70-65CC13D7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61ABB-3DA8-4948-A12D-CBA6FF6E9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23D7-B86A-9D4D-88E9-499A31E5D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8B611-A61E-364E-B5D2-0ABA5A7A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8A346-C93C-8F4F-8F74-A4ADA1AE5165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9F282-6070-3646-8EBC-DD56C2A4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8A9A1-01E1-0143-AD4B-CF8D85BC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71509-5084-8642-8AE7-9D1B6443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6060E-5F09-B648-BD1E-01E6BA06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4804-8D6D-944F-87F5-3022C6EE4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00AF5-3FB4-9E46-95B1-4EE3BCF2CB6B}"/>
              </a:ext>
            </a:extLst>
          </p:cNvPr>
          <p:cNvSpPr/>
          <p:nvPr userDrawn="1"/>
        </p:nvSpPr>
        <p:spPr>
          <a:xfrm>
            <a:off x="0" y="3175"/>
            <a:ext cx="12203288" cy="391582"/>
          </a:xfrm>
          <a:prstGeom prst="rect">
            <a:avLst/>
          </a:prstGeom>
          <a:solidFill>
            <a:srgbClr val="77B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/>
              <a:t>ACCM507 – FINANCIAL REPORTING, STATEMENTS &amp; ANALYSIS - II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28031D-9DF8-EF4A-BC45-F180E6B83D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61599" y="-26456"/>
            <a:ext cx="1941689" cy="4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8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86E8-2A66-3E47-B209-AB5A90253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Flexible Budget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680E6-2D5E-7F4A-97A3-995BE1346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68FE-4DCA-244E-A233-96564302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B130-1FE3-144D-90B3-1188FFD3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44" y="1690688"/>
            <a:ext cx="11338560" cy="5075872"/>
          </a:xfrm>
        </p:spPr>
        <p:txBody>
          <a:bodyPr>
            <a:normAutofit/>
          </a:bodyPr>
          <a:lstStyle/>
          <a:p>
            <a:pPr algn="just"/>
            <a:r>
              <a:rPr lang="en-US" i="1" dirty="0">
                <a:solidFill>
                  <a:srgbClr val="0070C0"/>
                </a:solidFill>
              </a:rPr>
              <a:t>Lego</a:t>
            </a:r>
            <a:r>
              <a:rPr lang="en-US" dirty="0"/>
              <a:t> has prepared a </a:t>
            </a:r>
            <a:r>
              <a:rPr lang="en-US" i="1" dirty="0">
                <a:solidFill>
                  <a:srgbClr val="0070C0"/>
                </a:solidFill>
              </a:rPr>
              <a:t>flexible budget </a:t>
            </a:r>
            <a:r>
              <a:rPr lang="en-US" dirty="0"/>
              <a:t>to manufacture rubber toys at 40% capacity, 60% capacity and at 100% capacity.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At 100% capacity, the total fixed costs of the company were Rs. 100,000.</a:t>
            </a: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In such case, the total fixed costs (in Rs.) at 60% capacity will be: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60,000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160,000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100,000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40,000</a:t>
            </a:r>
          </a:p>
        </p:txBody>
      </p:sp>
      <p:pic>
        <p:nvPicPr>
          <p:cNvPr id="2050" name="Picture 2" descr="First Lego Set Made From Bioplastics – Bioplastics News">
            <a:extLst>
              <a:ext uri="{FF2B5EF4-FFF2-40B4-BE49-F238E27FC236}">
                <a16:creationId xmlns:a16="http://schemas.microsoft.com/office/drawing/2014/main" id="{A0EED55B-6C4D-EA43-BBF5-5EEE51E9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708" y="4696460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7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5FE1-0646-374F-979E-A29526FE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68688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B.) Preparing Flexible Budget of HUL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2B94-E506-8B44-B3C9-641655B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232"/>
            <a:ext cx="7318248" cy="52547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Following information given for making 4000 units of Dove soaps in a factory of HUL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Prepare ‘</a:t>
            </a:r>
            <a:r>
              <a:rPr lang="en-US" sz="2400" i="1" dirty="0">
                <a:solidFill>
                  <a:srgbClr val="7030A0"/>
                </a:solidFill>
              </a:rPr>
              <a:t>Flexible Budget</a:t>
            </a:r>
            <a:r>
              <a:rPr lang="en-US" sz="2400" dirty="0"/>
              <a:t>’ for producing: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i="1" dirty="0">
                <a:solidFill>
                  <a:srgbClr val="0070C0"/>
                </a:solidFill>
              </a:rPr>
              <a:t>2000 units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i="1" dirty="0">
                <a:solidFill>
                  <a:srgbClr val="0070C0"/>
                </a:solidFill>
              </a:rPr>
              <a:t>6000 units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97627D-AFBB-3E4B-9CDE-D406A20B0DCB}"/>
              </a:ext>
            </a:extLst>
          </p:cNvPr>
          <p:cNvGraphicFramePr>
            <a:graphicFrameLocks noGrp="1"/>
          </p:cNvGraphicFramePr>
          <p:nvPr/>
        </p:nvGraphicFramePr>
        <p:xfrm>
          <a:off x="1633728" y="2412572"/>
          <a:ext cx="6352032" cy="193997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19638">
                  <a:extLst>
                    <a:ext uri="{9D8B030D-6E8A-4147-A177-3AD203B41FA5}">
                      <a16:colId xmlns:a16="http://schemas.microsoft.com/office/drawing/2014/main" val="1525163766"/>
                    </a:ext>
                  </a:extLst>
                </a:gridCol>
                <a:gridCol w="2732394">
                  <a:extLst>
                    <a:ext uri="{9D8B030D-6E8A-4147-A177-3AD203B41FA5}">
                      <a16:colId xmlns:a16="http://schemas.microsoft.com/office/drawing/2014/main" val="29160297"/>
                    </a:ext>
                  </a:extLst>
                </a:gridCol>
              </a:tblGrid>
              <a:tr h="554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per unit (in Rs.)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800209"/>
                  </a:ext>
                </a:extLst>
              </a:tr>
              <a:tr h="1385694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/>
                        <a:t>Semi – Variable Expenses</a:t>
                      </a:r>
                      <a:br>
                        <a:rPr lang="en-US" b="1" i="1" dirty="0"/>
                      </a:br>
                      <a:r>
                        <a:rPr lang="en-US" dirty="0"/>
                        <a:t>a) Electricity charges (10% fixed)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b) Salesmen Salaries (30% fixed)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20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16321"/>
                  </a:ext>
                </a:extLst>
              </a:tr>
            </a:tbl>
          </a:graphicData>
        </a:graphic>
      </p:graphicFrame>
      <p:pic>
        <p:nvPicPr>
          <p:cNvPr id="3076" name="Picture 4" descr="Buy Dove Cream Beauty Bathing Soap Bar, 50gm - Pack of 6 Online at Low  Prices in India - Amazon.in">
            <a:extLst>
              <a:ext uri="{FF2B5EF4-FFF2-40B4-BE49-F238E27FC236}">
                <a16:creationId xmlns:a16="http://schemas.microsoft.com/office/drawing/2014/main" id="{502BAC9D-9D7F-8748-AF03-F04AD4151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2412572"/>
            <a:ext cx="35179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5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9AD-7977-7548-A7CB-04ABACA7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84D588-93A7-0F4E-ACF2-24B5AC3492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7408" y="780288"/>
          <a:ext cx="11094720" cy="590092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62912">
                  <a:extLst>
                    <a:ext uri="{9D8B030D-6E8A-4147-A177-3AD203B41FA5}">
                      <a16:colId xmlns:a16="http://schemas.microsoft.com/office/drawing/2014/main" val="3538919682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298967329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2396630449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1485100055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3768306028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25904628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1772113167"/>
                    </a:ext>
                  </a:extLst>
                </a:gridCol>
              </a:tblGrid>
              <a:tr h="461195">
                <a:tc rowSpan="3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FLEXIBLE BUDGET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79295"/>
                  </a:ext>
                </a:extLst>
              </a:tr>
              <a:tr h="431631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4000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 Unit Cost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2000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 Unit Cost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6000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 Unit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79879"/>
                  </a:ext>
                </a:extLst>
              </a:tr>
              <a:tr h="4316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Unit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Unit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Unit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320237"/>
                  </a:ext>
                </a:extLst>
              </a:tr>
              <a:tr h="457647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44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3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68FE-4DCA-244E-A233-96564302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B130-1FE3-144D-90B3-1188FFD3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44" y="1690688"/>
            <a:ext cx="11143488" cy="507587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HUL has prepared a flexible budget to manufacture 1000 units of Dove Soaps.</a:t>
            </a:r>
          </a:p>
          <a:p>
            <a:pPr algn="just"/>
            <a:r>
              <a:rPr lang="en-US" dirty="0"/>
              <a:t>The per unit cost of it’s semi – variable expenses is Rs. 10 (40% is fixed)</a:t>
            </a: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In such case, the total variable costs (in Rs.) will be: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6000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4000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10000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16000</a:t>
            </a:r>
          </a:p>
        </p:txBody>
      </p:sp>
      <p:pic>
        <p:nvPicPr>
          <p:cNvPr id="4100" name="Picture 4" descr="Dove Cream Beauty Bathing Bar – 100g*3 soaps – ecshoppi.com">
            <a:extLst>
              <a:ext uri="{FF2B5EF4-FFF2-40B4-BE49-F238E27FC236}">
                <a16:creationId xmlns:a16="http://schemas.microsoft.com/office/drawing/2014/main" id="{F9BF7923-748C-1742-97DE-2B3BE4A6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70" y="392645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4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A91C-5555-7E41-9263-A994F5E7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C.) Preparing Flexible Budget of Nestle Inc.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FEE5-AF48-CA44-AB1E-9C971112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1825624"/>
            <a:ext cx="8741664" cy="5032375"/>
          </a:xfrm>
        </p:spPr>
        <p:txBody>
          <a:bodyPr/>
          <a:lstStyle/>
          <a:p>
            <a:r>
              <a:rPr lang="en-US" dirty="0"/>
              <a:t>Following information is given at 4000 units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C00000"/>
                </a:solidFill>
              </a:rPr>
              <a:t>Prepare ‘Flexible Budget’ at </a:t>
            </a:r>
            <a:r>
              <a:rPr lang="en-US" i="1">
                <a:solidFill>
                  <a:srgbClr val="C00000"/>
                </a:solidFill>
              </a:rPr>
              <a:t>6000 units </a:t>
            </a:r>
            <a:endParaRPr lang="en-US" i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F031C4-2607-5543-B9C3-2EFC244889DE}"/>
              </a:ext>
            </a:extLst>
          </p:cNvPr>
          <p:cNvGraphicFramePr>
            <a:graphicFrameLocks noGrp="1"/>
          </p:cNvGraphicFramePr>
          <p:nvPr/>
        </p:nvGraphicFramePr>
        <p:xfrm>
          <a:off x="1121664" y="2572850"/>
          <a:ext cx="6156960" cy="31089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07570">
                  <a:extLst>
                    <a:ext uri="{9D8B030D-6E8A-4147-A177-3AD203B41FA5}">
                      <a16:colId xmlns:a16="http://schemas.microsoft.com/office/drawing/2014/main" val="483483408"/>
                    </a:ext>
                  </a:extLst>
                </a:gridCol>
                <a:gridCol w="2149390">
                  <a:extLst>
                    <a:ext uri="{9D8B030D-6E8A-4147-A177-3AD203B41FA5}">
                      <a16:colId xmlns:a16="http://schemas.microsoft.com/office/drawing/2014/main" val="3443944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Amount (in Rs.)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81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u="sng" dirty="0"/>
                        <a:t>Variable Cost:</a:t>
                      </a:r>
                    </a:p>
                    <a:p>
                      <a:pPr algn="ctr"/>
                      <a:r>
                        <a:rPr lang="en-US" sz="2000" dirty="0"/>
                        <a:t>Direct labor</a:t>
                      </a:r>
                    </a:p>
                    <a:p>
                      <a:pPr algn="ctr"/>
                      <a:r>
                        <a:rPr lang="en-US" sz="2000" dirty="0"/>
                        <a:t>Material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18,000</a:t>
                      </a:r>
                    </a:p>
                    <a:p>
                      <a:pPr algn="ctr"/>
                      <a:r>
                        <a:rPr lang="en-US" sz="2000" dirty="0"/>
                        <a:t>6,000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03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u="sng" dirty="0"/>
                        <a:t>Semi – variable cost:</a:t>
                      </a:r>
                    </a:p>
                    <a:p>
                      <a:pPr algn="ctr"/>
                      <a:r>
                        <a:rPr lang="en-US" sz="2000" dirty="0"/>
                        <a:t>Power (30% fixed)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40,000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u="sng" dirty="0"/>
                        <a:t>Fixed Overheads:</a:t>
                      </a:r>
                    </a:p>
                    <a:p>
                      <a:pPr algn="ctr"/>
                      <a:r>
                        <a:rPr lang="en-US" sz="2000" dirty="0"/>
                        <a:t>Insurance</a:t>
                      </a:r>
                    </a:p>
                    <a:p>
                      <a:pPr algn="ctr"/>
                      <a:r>
                        <a:rPr lang="en-US" sz="2000" dirty="0"/>
                        <a:t>Depreciation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10,000</a:t>
                      </a:r>
                    </a:p>
                    <a:p>
                      <a:pPr algn="ctr"/>
                      <a:r>
                        <a:rPr lang="en-US" sz="2000" dirty="0"/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232061"/>
                  </a:ext>
                </a:extLst>
              </a:tr>
            </a:tbl>
          </a:graphicData>
        </a:graphic>
      </p:graphicFrame>
      <p:pic>
        <p:nvPicPr>
          <p:cNvPr id="2050" name="Picture 2" descr="Nestle-India-AV | A2Z Taxcorp LLP">
            <a:extLst>
              <a:ext uri="{FF2B5EF4-FFF2-40B4-BE49-F238E27FC236}">
                <a16:creationId xmlns:a16="http://schemas.microsoft.com/office/drawing/2014/main" id="{FD3A4F45-1080-3B46-A72F-688F6E24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12" y="2470404"/>
            <a:ext cx="3683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9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9AD-7977-7548-A7CB-04ABACA7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84D588-93A7-0F4E-ACF2-24B5AC3492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7408" y="780288"/>
          <a:ext cx="10863072" cy="590092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591044">
                  <a:extLst>
                    <a:ext uri="{9D8B030D-6E8A-4147-A177-3AD203B41FA5}">
                      <a16:colId xmlns:a16="http://schemas.microsoft.com/office/drawing/2014/main" val="3538919682"/>
                    </a:ext>
                  </a:extLst>
                </a:gridCol>
                <a:gridCol w="1738092">
                  <a:extLst>
                    <a:ext uri="{9D8B030D-6E8A-4147-A177-3AD203B41FA5}">
                      <a16:colId xmlns:a16="http://schemas.microsoft.com/office/drawing/2014/main" val="1298967329"/>
                    </a:ext>
                  </a:extLst>
                </a:gridCol>
                <a:gridCol w="2349642">
                  <a:extLst>
                    <a:ext uri="{9D8B030D-6E8A-4147-A177-3AD203B41FA5}">
                      <a16:colId xmlns:a16="http://schemas.microsoft.com/office/drawing/2014/main" val="2396630449"/>
                    </a:ext>
                  </a:extLst>
                </a:gridCol>
                <a:gridCol w="1834652">
                  <a:extLst>
                    <a:ext uri="{9D8B030D-6E8A-4147-A177-3AD203B41FA5}">
                      <a16:colId xmlns:a16="http://schemas.microsoft.com/office/drawing/2014/main" val="1485100055"/>
                    </a:ext>
                  </a:extLst>
                </a:gridCol>
                <a:gridCol w="2349642">
                  <a:extLst>
                    <a:ext uri="{9D8B030D-6E8A-4147-A177-3AD203B41FA5}">
                      <a16:colId xmlns:a16="http://schemas.microsoft.com/office/drawing/2014/main" val="3768306028"/>
                    </a:ext>
                  </a:extLst>
                </a:gridCol>
              </a:tblGrid>
              <a:tr h="461195">
                <a:tc rowSpan="3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FLEXIBLE BUDGET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79295"/>
                  </a:ext>
                </a:extLst>
              </a:tr>
              <a:tr h="431631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40% 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 Unit Cost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60% 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 Unit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79879"/>
                  </a:ext>
                </a:extLst>
              </a:tr>
              <a:tr h="4316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Unit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Unit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320237"/>
                  </a:ext>
                </a:extLst>
              </a:tr>
              <a:tr h="457647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44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68FE-4DCA-244E-A233-96564302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B130-1FE3-144D-90B3-1188FFD3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44" y="1690688"/>
            <a:ext cx="11143488" cy="507587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Nestle India has prepared a flexible budget to manufacture 1000 units of Milkmaids.</a:t>
            </a:r>
          </a:p>
          <a:p>
            <a:pPr algn="just"/>
            <a:r>
              <a:rPr lang="en-US" dirty="0"/>
              <a:t>The total semi – variable expenses are Rs. 40,000 (70% fixed, 30% variable).</a:t>
            </a: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In such case, the per unit fixed costs (in Rs.) will be: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28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40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16</a:t>
            </a:r>
          </a:p>
        </p:txBody>
      </p:sp>
      <p:pic>
        <p:nvPicPr>
          <p:cNvPr id="3074" name="Picture 2" descr="Nestle MILKMAID 400gm: Buy Nestle MILKMAID 400gm at Best Prices in India -  Snapdeal">
            <a:extLst>
              <a:ext uri="{FF2B5EF4-FFF2-40B4-BE49-F238E27FC236}">
                <a16:creationId xmlns:a16="http://schemas.microsoft.com/office/drawing/2014/main" id="{3972BBB8-5964-9D40-A2F2-A39CA9A5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3771900"/>
            <a:ext cx="26289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2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F8AD-2A8A-8540-95DD-E9688F1A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 based on previous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93C2-2DE5-B34F-96D8-1110EDAD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7" y="1977710"/>
            <a:ext cx="7932717" cy="46701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McDonalds use an effective inventory control system based on EOQ.</a:t>
            </a:r>
          </a:p>
          <a:p>
            <a:pPr algn="just"/>
            <a:r>
              <a:rPr lang="en-US" dirty="0"/>
              <a:t>Annual demand = 6000 units</a:t>
            </a:r>
          </a:p>
          <a:p>
            <a:pPr algn="just"/>
            <a:r>
              <a:rPr lang="en-US" dirty="0"/>
              <a:t>Ordering Cost = Rs. 60</a:t>
            </a:r>
          </a:p>
          <a:p>
            <a:pPr algn="just"/>
            <a:r>
              <a:rPr lang="en-US" dirty="0"/>
              <a:t>Carrying Cost = Rs. 2</a:t>
            </a:r>
            <a:endParaRPr lang="en-US" i="1" dirty="0">
              <a:solidFill>
                <a:srgbClr val="002060"/>
              </a:solidFill>
            </a:endParaRPr>
          </a:p>
          <a:p>
            <a:pPr algn="just"/>
            <a:r>
              <a:rPr lang="en-US" i="1" dirty="0">
                <a:solidFill>
                  <a:srgbClr val="002060"/>
                </a:solidFill>
              </a:rPr>
              <a:t>The EOQ of McDonalds in this particular case will be____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632 units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630 units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650 units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600 units</a:t>
            </a:r>
          </a:p>
        </p:txBody>
      </p:sp>
      <p:pic>
        <p:nvPicPr>
          <p:cNvPr id="6" name="Picture 4" descr="McDonald's - Wikipedia">
            <a:extLst>
              <a:ext uri="{FF2B5EF4-FFF2-40B4-BE49-F238E27FC236}">
                <a16:creationId xmlns:a16="http://schemas.microsoft.com/office/drawing/2014/main" id="{C120BA40-72E3-7E4D-B1F9-4D2AE952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59" y="3014343"/>
            <a:ext cx="3421083" cy="259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2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AF55-DD74-B94D-BB6D-B5AA0BEF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4316-17C5-344A-93C9-3D973120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solidFill>
                  <a:srgbClr val="C00000"/>
                </a:solidFill>
              </a:rPr>
              <a:t>Recognize</a:t>
            </a:r>
            <a:r>
              <a:rPr lang="en-US" dirty="0"/>
              <a:t> the significance of preparing flexible budgets in the businesses.</a:t>
            </a:r>
          </a:p>
          <a:p>
            <a:pPr algn="just"/>
            <a:endParaRPr lang="en-US" dirty="0"/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Construct</a:t>
            </a:r>
            <a:r>
              <a:rPr lang="en-US" dirty="0"/>
              <a:t> the flexible budget by comprehending the fixed, variable and semi – variable costs of the business.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3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1492-43EE-0E45-B407-1E42D8D3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51C2-F22E-D943-BED7-0ED984AA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997CB-81A9-0040-9944-82D71C9C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6" y="798286"/>
            <a:ext cx="5657837" cy="52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6DC1-9F7D-014C-A583-47EC31DB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68688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Budgets at Air Asia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DAD3-FEE6-964A-A62C-F4F35E7A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98" y="1597152"/>
            <a:ext cx="8488426" cy="518090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‘Air Asia’ prepared </a:t>
            </a:r>
            <a:r>
              <a:rPr lang="en-US" i="1" dirty="0">
                <a:solidFill>
                  <a:srgbClr val="7030A0"/>
                </a:solidFill>
              </a:rPr>
              <a:t>estimates of Sales </a:t>
            </a:r>
            <a:r>
              <a:rPr lang="en-US" dirty="0"/>
              <a:t>of it’s air tickets from (1</a:t>
            </a:r>
            <a:r>
              <a:rPr lang="en-US" baseline="30000" dirty="0"/>
              <a:t>st</a:t>
            </a:r>
            <a:r>
              <a:rPr lang="en-US" dirty="0"/>
              <a:t> April 2020 – 31</a:t>
            </a:r>
            <a:r>
              <a:rPr lang="en-US" baseline="30000" dirty="0"/>
              <a:t>st</a:t>
            </a:r>
            <a:r>
              <a:rPr lang="en-US" dirty="0"/>
              <a:t> March 2021).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These estimates are based upon the ever changing business conditions.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lphaLcParenR"/>
            </a:pPr>
            <a:r>
              <a:rPr lang="en-US" i="1" dirty="0">
                <a:solidFill>
                  <a:srgbClr val="0070C0"/>
                </a:solidFill>
              </a:rPr>
              <a:t>Worst Scenario </a:t>
            </a:r>
            <a:r>
              <a:rPr lang="en-US" dirty="0"/>
              <a:t>(suspension of flights with on struck of new strains of Covid virus; no sales)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i="1" dirty="0">
                <a:solidFill>
                  <a:srgbClr val="0070C0"/>
                </a:solidFill>
              </a:rPr>
              <a:t>Normal Scenario </a:t>
            </a:r>
            <a:r>
              <a:rPr lang="en-US" dirty="0"/>
              <a:t>(when sales are normal, flights are operational)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i="1" dirty="0">
                <a:solidFill>
                  <a:srgbClr val="0070C0"/>
                </a:solidFill>
              </a:rPr>
              <a:t>Best Scenario </a:t>
            </a:r>
            <a:r>
              <a:rPr lang="en-US" dirty="0"/>
              <a:t>(when sales are high, during festive seasons such as Xmas, New year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098" name="Picture 2" descr="AirAsia's future in doubt due to virus">
            <a:extLst>
              <a:ext uri="{FF2B5EF4-FFF2-40B4-BE49-F238E27FC236}">
                <a16:creationId xmlns:a16="http://schemas.microsoft.com/office/drawing/2014/main" id="{B06108B3-FA2F-C544-B3C0-F659CAE7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736" y="1876545"/>
            <a:ext cx="2941066" cy="19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ir Asia Flights - Tickets and Online Bookings - Webjet">
            <a:extLst>
              <a:ext uri="{FF2B5EF4-FFF2-40B4-BE49-F238E27FC236}">
                <a16:creationId xmlns:a16="http://schemas.microsoft.com/office/drawing/2014/main" id="{10E66214-28D7-8540-85BB-B31949C35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71" y="4596383"/>
            <a:ext cx="2950348" cy="21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40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09AE-105B-6146-B909-F300BF5F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What Air Asia is actually doing?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68617A-CD84-4A44-9593-26813318E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953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00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043D-959F-8043-8D1E-2D76C9FB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Flexible Budget</a:t>
            </a:r>
            <a:br>
              <a:rPr lang="en-US" dirty="0"/>
            </a:br>
            <a:r>
              <a:rPr lang="en-US" i="1" dirty="0">
                <a:solidFill>
                  <a:srgbClr val="7030A0"/>
                </a:solidFill>
              </a:rPr>
              <a:t>{Varies according to changing needs of business}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4089-9C90-974A-8667-5FE7C136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EBCCD-CC91-6A48-ADB4-010D166A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30" y="2342896"/>
            <a:ext cx="8851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5FE1-0646-374F-979E-A29526FE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68688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A.) Preparing Flexible Budget of Lego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2B94-E506-8B44-B3C9-641655B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232"/>
            <a:ext cx="7318248" cy="52547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Following information given for making 1000 toys in a factory of Lego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Prepare ‘</a:t>
            </a:r>
            <a:r>
              <a:rPr lang="en-US" sz="2400" i="1" dirty="0">
                <a:solidFill>
                  <a:srgbClr val="7030A0"/>
                </a:solidFill>
              </a:rPr>
              <a:t>Flexible Budget</a:t>
            </a:r>
            <a:r>
              <a:rPr lang="en-US" sz="2400" dirty="0"/>
              <a:t>’ for producing: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i="1" dirty="0">
                <a:solidFill>
                  <a:srgbClr val="0070C0"/>
                </a:solidFill>
              </a:rPr>
              <a:t>2000 toys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i="1" dirty="0">
                <a:solidFill>
                  <a:srgbClr val="0070C0"/>
                </a:solidFill>
              </a:rPr>
              <a:t>6000 toys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97627D-AFBB-3E4B-9CDE-D406A20B0DCB}"/>
              </a:ext>
            </a:extLst>
          </p:cNvPr>
          <p:cNvGraphicFramePr>
            <a:graphicFrameLocks noGrp="1"/>
          </p:cNvGraphicFramePr>
          <p:nvPr/>
        </p:nvGraphicFramePr>
        <p:xfrm>
          <a:off x="1633728" y="2412572"/>
          <a:ext cx="6352032" cy="232400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19638">
                  <a:extLst>
                    <a:ext uri="{9D8B030D-6E8A-4147-A177-3AD203B41FA5}">
                      <a16:colId xmlns:a16="http://schemas.microsoft.com/office/drawing/2014/main" val="1525163766"/>
                    </a:ext>
                  </a:extLst>
                </a:gridCol>
                <a:gridCol w="2732394">
                  <a:extLst>
                    <a:ext uri="{9D8B030D-6E8A-4147-A177-3AD203B41FA5}">
                      <a16:colId xmlns:a16="http://schemas.microsoft.com/office/drawing/2014/main" val="29160297"/>
                    </a:ext>
                  </a:extLst>
                </a:gridCol>
              </a:tblGrid>
              <a:tr h="387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per unit (in Rs.)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800209"/>
                  </a:ext>
                </a:extLst>
              </a:tr>
              <a:tr h="968335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/>
                        <a:t>Fixed Expenses</a:t>
                      </a:r>
                      <a:br>
                        <a:rPr lang="en-US" b="1" i="1" dirty="0"/>
                      </a:br>
                      <a:r>
                        <a:rPr lang="en-US" dirty="0"/>
                        <a:t>a) Rent and rates</a:t>
                      </a:r>
                    </a:p>
                    <a:p>
                      <a:pPr algn="ctr"/>
                      <a:r>
                        <a:rPr lang="en-US" dirty="0"/>
                        <a:t>b) Salaries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</a:t>
                      </a:r>
                    </a:p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16321"/>
                  </a:ext>
                </a:extLst>
              </a:tr>
              <a:tr h="968335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/>
                        <a:t>Variable Expenses</a:t>
                      </a:r>
                      <a:br>
                        <a:rPr lang="en-US" dirty="0"/>
                      </a:br>
                      <a:r>
                        <a:rPr lang="en-US" dirty="0"/>
                        <a:t>a) Material</a:t>
                      </a:r>
                    </a:p>
                    <a:p>
                      <a:pPr algn="ctr"/>
                      <a:r>
                        <a:rPr lang="en-US" dirty="0"/>
                        <a:t>b) Labor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40</a:t>
                      </a:r>
                    </a:p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522617"/>
                  </a:ext>
                </a:extLst>
              </a:tr>
            </a:tbl>
          </a:graphicData>
        </a:graphic>
      </p:graphicFrame>
      <p:pic>
        <p:nvPicPr>
          <p:cNvPr id="1026" name="Picture 2" descr="Lego to expand production as it struggles to keep up with demand |  Financial Times">
            <a:extLst>
              <a:ext uri="{FF2B5EF4-FFF2-40B4-BE49-F238E27FC236}">
                <a16:creationId xmlns:a16="http://schemas.microsoft.com/office/drawing/2014/main" id="{1EAF0BF9-AE71-0F4A-A36C-2D594F5C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288" y="1742670"/>
            <a:ext cx="3206496" cy="18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uardian view on Lego for adults: play is a serious business |  Editorial | Opinion | The Guardian">
            <a:extLst>
              <a:ext uri="{FF2B5EF4-FFF2-40B4-BE49-F238E27FC236}">
                <a16:creationId xmlns:a16="http://schemas.microsoft.com/office/drawing/2014/main" id="{6C7857F2-EE1F-4948-97FB-1D9CFA45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288" y="4736576"/>
            <a:ext cx="2991270" cy="17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6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9AD-7977-7548-A7CB-04ABACA7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84D588-93A7-0F4E-ACF2-24B5AC3492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7408" y="780288"/>
          <a:ext cx="11094720" cy="590092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962912">
                  <a:extLst>
                    <a:ext uri="{9D8B030D-6E8A-4147-A177-3AD203B41FA5}">
                      <a16:colId xmlns:a16="http://schemas.microsoft.com/office/drawing/2014/main" val="3538919682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298967329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2396630449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1485100055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3768306028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25904628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1772113167"/>
                    </a:ext>
                  </a:extLst>
                </a:gridCol>
              </a:tblGrid>
              <a:tr h="461195">
                <a:tc rowSpan="3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FLEXIBLE BUDGET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79295"/>
                  </a:ext>
                </a:extLst>
              </a:tr>
              <a:tr h="431631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r>
                        <a:rPr lang="en-US" b="1"/>
                        <a:t>000 </a:t>
                      </a:r>
                      <a:r>
                        <a:rPr lang="en-US" b="1" dirty="0"/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 Unit Cost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2000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 Unit Cost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6000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 Unit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79879"/>
                  </a:ext>
                </a:extLst>
              </a:tr>
              <a:tr h="4316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Unit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Unit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Unit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320237"/>
                  </a:ext>
                </a:extLst>
              </a:tr>
              <a:tr h="457647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44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4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 to Cost Accounting" id="{C34E7B37-54DF-AC4D-AA64-D7FA10E5A999}" vid="{C0AA7F17-9137-8846-92B6-2F8947FCB0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682</Words>
  <Application>Microsoft Macintosh PowerPoint</Application>
  <PresentationFormat>Widescreen</PresentationFormat>
  <Paragraphs>202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Flexible Budget</vt:lpstr>
      <vt:lpstr>Poll based on previous lecture </vt:lpstr>
      <vt:lpstr>Learning Outcomes </vt:lpstr>
      <vt:lpstr>PowerPoint Presentation</vt:lpstr>
      <vt:lpstr>Budgets at Air Asia</vt:lpstr>
      <vt:lpstr>What Air Asia is actually doing?</vt:lpstr>
      <vt:lpstr>Flexible Budget {Varies according to changing needs of business}</vt:lpstr>
      <vt:lpstr>A.) Preparing Flexible Budget of Lego</vt:lpstr>
      <vt:lpstr>PowerPoint Presentation</vt:lpstr>
      <vt:lpstr>Poll</vt:lpstr>
      <vt:lpstr>B.) Preparing Flexible Budget of HUL</vt:lpstr>
      <vt:lpstr>PowerPoint Presentation</vt:lpstr>
      <vt:lpstr>Poll</vt:lpstr>
      <vt:lpstr>C.) Preparing Flexible Budget of Nestle Inc.</vt:lpstr>
      <vt:lpstr>PowerPoint Presentation</vt:lpstr>
      <vt:lpstr>Poll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Cost Accounting</dc:title>
  <dc:creator>Microsoft Office User</dc:creator>
  <cp:lastModifiedBy>Gagan .</cp:lastModifiedBy>
  <cp:revision>13</cp:revision>
  <dcterms:created xsi:type="dcterms:W3CDTF">2021-11-11T06:04:59Z</dcterms:created>
  <dcterms:modified xsi:type="dcterms:W3CDTF">2022-12-04T16:01:49Z</dcterms:modified>
</cp:coreProperties>
</file>