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73" r:id="rId3"/>
    <p:sldId id="257" r:id="rId4"/>
    <p:sldId id="372" r:id="rId5"/>
    <p:sldId id="258" r:id="rId6"/>
    <p:sldId id="259" r:id="rId7"/>
    <p:sldId id="374" r:id="rId8"/>
    <p:sldId id="375" r:id="rId9"/>
    <p:sldId id="260" r:id="rId10"/>
    <p:sldId id="262" r:id="rId11"/>
    <p:sldId id="276" r:id="rId12"/>
    <p:sldId id="376" r:id="rId13"/>
    <p:sldId id="377" r:id="rId14"/>
    <p:sldId id="268" r:id="rId15"/>
    <p:sldId id="277" r:id="rId16"/>
    <p:sldId id="378" r:id="rId17"/>
    <p:sldId id="379" r:id="rId18"/>
    <p:sldId id="274" r:id="rId19"/>
    <p:sldId id="275" r:id="rId20"/>
    <p:sldId id="380" r:id="rId21"/>
    <p:sldId id="381" r:id="rId22"/>
    <p:sldId id="3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39C5"/>
    <a:srgbClr val="77B94C"/>
    <a:srgbClr val="3CC5BF"/>
    <a:srgbClr val="007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14"/>
    <p:restoredTop sz="93858"/>
  </p:normalViewPr>
  <p:slideViewPr>
    <p:cSldViewPr snapToGrid="0" snapToObjects="1">
      <p:cViewPr varScale="1">
        <p:scale>
          <a:sx n="63" d="100"/>
          <a:sy n="63" d="100"/>
        </p:scale>
        <p:origin x="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B0570-255B-8546-9900-83EB0600B2C1}" type="doc">
      <dgm:prSet loTypeId="urn:microsoft.com/office/officeart/2005/8/layout/hierarchy2" loCatId="" qsTypeId="urn:microsoft.com/office/officeart/2005/8/quickstyle/simple5" qsCatId="simple" csTypeId="urn:microsoft.com/office/officeart/2005/8/colors/accent1_2" csCatId="accent1" phldr="1"/>
      <dgm:spPr/>
      <dgm:t>
        <a:bodyPr/>
        <a:lstStyle/>
        <a:p>
          <a:endParaRPr lang="en-GB"/>
        </a:p>
      </dgm:t>
    </dgm:pt>
    <dgm:pt modelId="{7F3465E9-80F0-0E4A-8852-433455E5E07D}">
      <dgm:prSet phldrT="[Text]" custT="1"/>
      <dgm:spPr/>
      <dgm:t>
        <a:bodyPr/>
        <a:lstStyle/>
        <a:p>
          <a:r>
            <a:rPr lang="en-GB" sz="2400" dirty="0"/>
            <a:t>Preparing Cash Budget</a:t>
          </a:r>
        </a:p>
      </dgm:t>
    </dgm:pt>
    <dgm:pt modelId="{339D5D3B-AE82-044C-B4DF-B7F19F413B21}" type="parTrans" cxnId="{569F8D22-B02E-4D4B-8607-A823EA8ED2DC}">
      <dgm:prSet/>
      <dgm:spPr/>
      <dgm:t>
        <a:bodyPr/>
        <a:lstStyle/>
        <a:p>
          <a:endParaRPr lang="en-GB"/>
        </a:p>
      </dgm:t>
    </dgm:pt>
    <dgm:pt modelId="{B0CB55E0-5FE5-DC48-87A8-32F35B38687D}" type="sibTrans" cxnId="{569F8D22-B02E-4D4B-8607-A823EA8ED2DC}">
      <dgm:prSet/>
      <dgm:spPr/>
      <dgm:t>
        <a:bodyPr/>
        <a:lstStyle/>
        <a:p>
          <a:endParaRPr lang="en-GB"/>
        </a:p>
      </dgm:t>
    </dgm:pt>
    <dgm:pt modelId="{6D6F50F3-1698-A446-BD3F-6B1CB856C65B}">
      <dgm:prSet phldrT="[Text]"/>
      <dgm:spPr>
        <a:solidFill>
          <a:schemeClr val="accent6">
            <a:lumMod val="50000"/>
          </a:schemeClr>
        </a:solidFill>
      </dgm:spPr>
      <dgm:t>
        <a:bodyPr/>
        <a:lstStyle/>
        <a:p>
          <a:r>
            <a:rPr lang="en-GB" dirty="0"/>
            <a:t>Cash Receipts</a:t>
          </a:r>
        </a:p>
      </dgm:t>
    </dgm:pt>
    <dgm:pt modelId="{4BF72E52-3C59-1540-897D-43D187C0C0A4}" type="parTrans" cxnId="{82AFBDC7-09D3-0044-9D04-F758F90F7290}">
      <dgm:prSet/>
      <dgm:spPr/>
      <dgm:t>
        <a:bodyPr/>
        <a:lstStyle/>
        <a:p>
          <a:endParaRPr lang="en-GB"/>
        </a:p>
      </dgm:t>
    </dgm:pt>
    <dgm:pt modelId="{42769118-C66F-AC40-B414-50301AC31BC8}" type="sibTrans" cxnId="{82AFBDC7-09D3-0044-9D04-F758F90F7290}">
      <dgm:prSet/>
      <dgm:spPr/>
      <dgm:t>
        <a:bodyPr/>
        <a:lstStyle/>
        <a:p>
          <a:endParaRPr lang="en-GB"/>
        </a:p>
      </dgm:t>
    </dgm:pt>
    <dgm:pt modelId="{193563E5-1BB5-A54C-A0D2-2D2F40D0C9DF}">
      <dgm:prSet phldrT="[Text]"/>
      <dgm:spPr>
        <a:solidFill>
          <a:schemeClr val="accent6">
            <a:lumMod val="60000"/>
            <a:lumOff val="40000"/>
          </a:schemeClr>
        </a:solidFill>
      </dgm:spPr>
      <dgm:t>
        <a:bodyPr/>
        <a:lstStyle/>
        <a:p>
          <a:r>
            <a:rPr lang="en-GB" dirty="0">
              <a:solidFill>
                <a:sysClr val="windowText" lastClr="000000"/>
              </a:solidFill>
            </a:rPr>
            <a:t>Cash Sales</a:t>
          </a:r>
        </a:p>
      </dgm:t>
    </dgm:pt>
    <dgm:pt modelId="{9ABE4993-8E4A-D045-968D-6081738AB72D}" type="parTrans" cxnId="{0B49E891-2971-8248-8415-685C755C7B8F}">
      <dgm:prSet/>
      <dgm:spPr/>
      <dgm:t>
        <a:bodyPr/>
        <a:lstStyle/>
        <a:p>
          <a:endParaRPr lang="en-GB"/>
        </a:p>
      </dgm:t>
    </dgm:pt>
    <dgm:pt modelId="{6CDBCDF6-8C42-F149-AB50-E5DC5AA40AED}" type="sibTrans" cxnId="{0B49E891-2971-8248-8415-685C755C7B8F}">
      <dgm:prSet/>
      <dgm:spPr/>
      <dgm:t>
        <a:bodyPr/>
        <a:lstStyle/>
        <a:p>
          <a:endParaRPr lang="en-GB"/>
        </a:p>
      </dgm:t>
    </dgm:pt>
    <dgm:pt modelId="{14856994-6C76-4B49-B859-C5D800D7F1C8}">
      <dgm:prSet phldrT="[Text]"/>
      <dgm:spPr>
        <a:solidFill>
          <a:schemeClr val="accent6">
            <a:lumMod val="60000"/>
            <a:lumOff val="40000"/>
          </a:schemeClr>
        </a:solidFill>
      </dgm:spPr>
      <dgm:t>
        <a:bodyPr/>
        <a:lstStyle/>
        <a:p>
          <a:r>
            <a:rPr lang="en-GB" dirty="0">
              <a:solidFill>
                <a:sysClr val="windowText" lastClr="000000"/>
              </a:solidFill>
            </a:rPr>
            <a:t>Credit Sales </a:t>
          </a:r>
        </a:p>
      </dgm:t>
    </dgm:pt>
    <dgm:pt modelId="{1E6AAA7C-3FED-6A44-B40D-11D6A8F6FE9A}" type="parTrans" cxnId="{EA1EF3E3-1AF5-C041-89DC-16EDB7955904}">
      <dgm:prSet/>
      <dgm:spPr/>
      <dgm:t>
        <a:bodyPr/>
        <a:lstStyle/>
        <a:p>
          <a:endParaRPr lang="en-GB"/>
        </a:p>
      </dgm:t>
    </dgm:pt>
    <dgm:pt modelId="{CCA202CA-C619-3B4B-8EC7-D51B2D9C1BF0}" type="sibTrans" cxnId="{EA1EF3E3-1AF5-C041-89DC-16EDB7955904}">
      <dgm:prSet/>
      <dgm:spPr/>
      <dgm:t>
        <a:bodyPr/>
        <a:lstStyle/>
        <a:p>
          <a:endParaRPr lang="en-GB"/>
        </a:p>
      </dgm:t>
    </dgm:pt>
    <dgm:pt modelId="{9065BD7E-A532-D144-B3A7-54F4AB0E79A0}">
      <dgm:prSet phldrT="[Text]"/>
      <dgm:spPr>
        <a:solidFill>
          <a:schemeClr val="accent4">
            <a:lumMod val="75000"/>
          </a:schemeClr>
        </a:solidFill>
      </dgm:spPr>
      <dgm:t>
        <a:bodyPr/>
        <a:lstStyle/>
        <a:p>
          <a:r>
            <a:rPr lang="en-GB" dirty="0"/>
            <a:t>Cash Disbursements</a:t>
          </a:r>
        </a:p>
      </dgm:t>
    </dgm:pt>
    <dgm:pt modelId="{0F7FA876-2CDC-CA48-BBBC-AA682B88B9DE}" type="parTrans" cxnId="{22A73FEC-C4DB-8147-8F1F-B9AE9E50B7EA}">
      <dgm:prSet/>
      <dgm:spPr/>
      <dgm:t>
        <a:bodyPr/>
        <a:lstStyle/>
        <a:p>
          <a:endParaRPr lang="en-GB"/>
        </a:p>
      </dgm:t>
    </dgm:pt>
    <dgm:pt modelId="{3AB6240E-38C7-BF40-A59C-2809FE3B1794}" type="sibTrans" cxnId="{22A73FEC-C4DB-8147-8F1F-B9AE9E50B7EA}">
      <dgm:prSet/>
      <dgm:spPr/>
      <dgm:t>
        <a:bodyPr/>
        <a:lstStyle/>
        <a:p>
          <a:endParaRPr lang="en-GB"/>
        </a:p>
      </dgm:t>
    </dgm:pt>
    <dgm:pt modelId="{07E31FC6-E75F-8B4E-B615-5E337B246E16}">
      <dgm:prSet phldrT="[Text]"/>
      <dgm:spPr>
        <a:solidFill>
          <a:schemeClr val="accent4">
            <a:lumMod val="60000"/>
            <a:lumOff val="40000"/>
          </a:schemeClr>
        </a:solidFill>
      </dgm:spPr>
      <dgm:t>
        <a:bodyPr/>
        <a:lstStyle/>
        <a:p>
          <a:r>
            <a:rPr lang="en-GB" dirty="0">
              <a:solidFill>
                <a:sysClr val="windowText" lastClr="000000"/>
              </a:solidFill>
            </a:rPr>
            <a:t>Payment for expenses </a:t>
          </a:r>
        </a:p>
      </dgm:t>
    </dgm:pt>
    <dgm:pt modelId="{7C4A14C2-E17A-2A45-8C46-B2BD2BC9D7D6}" type="parTrans" cxnId="{6604E679-39F5-3B4F-B52E-6F6CBF308E1D}">
      <dgm:prSet/>
      <dgm:spPr/>
      <dgm:t>
        <a:bodyPr/>
        <a:lstStyle/>
        <a:p>
          <a:endParaRPr lang="en-GB"/>
        </a:p>
      </dgm:t>
    </dgm:pt>
    <dgm:pt modelId="{7A5D6E48-D515-6E4D-A3E7-EC116E2EF406}" type="sibTrans" cxnId="{6604E679-39F5-3B4F-B52E-6F6CBF308E1D}">
      <dgm:prSet/>
      <dgm:spPr/>
      <dgm:t>
        <a:bodyPr/>
        <a:lstStyle/>
        <a:p>
          <a:endParaRPr lang="en-GB"/>
        </a:p>
      </dgm:t>
    </dgm:pt>
    <dgm:pt modelId="{58613D39-235E-2144-A1FC-564D8530E43C}">
      <dgm:prSet/>
      <dgm:spPr>
        <a:solidFill>
          <a:schemeClr val="accent6">
            <a:lumMod val="60000"/>
            <a:lumOff val="40000"/>
          </a:schemeClr>
        </a:solidFill>
      </dgm:spPr>
      <dgm:t>
        <a:bodyPr/>
        <a:lstStyle/>
        <a:p>
          <a:r>
            <a:rPr lang="en-GB" dirty="0">
              <a:solidFill>
                <a:sysClr val="windowText" lastClr="000000"/>
              </a:solidFill>
            </a:rPr>
            <a:t>Sale of Old Asset</a:t>
          </a:r>
        </a:p>
      </dgm:t>
    </dgm:pt>
    <dgm:pt modelId="{BE649E94-F845-394A-98C8-8EDA6BD617BC}" type="parTrans" cxnId="{701391E3-6BE8-DB42-B3E6-3F3BDCAC4930}">
      <dgm:prSet/>
      <dgm:spPr/>
      <dgm:t>
        <a:bodyPr/>
        <a:lstStyle/>
        <a:p>
          <a:endParaRPr lang="en-GB"/>
        </a:p>
      </dgm:t>
    </dgm:pt>
    <dgm:pt modelId="{7DD589B3-37EC-DA4D-BAE5-6D877AA68EFC}" type="sibTrans" cxnId="{701391E3-6BE8-DB42-B3E6-3F3BDCAC4930}">
      <dgm:prSet/>
      <dgm:spPr/>
      <dgm:t>
        <a:bodyPr/>
        <a:lstStyle/>
        <a:p>
          <a:endParaRPr lang="en-GB"/>
        </a:p>
      </dgm:t>
    </dgm:pt>
    <dgm:pt modelId="{2FF991FA-0487-D94C-961B-2CABA458E9BC}">
      <dgm:prSet/>
      <dgm:spPr>
        <a:solidFill>
          <a:schemeClr val="accent4">
            <a:lumMod val="60000"/>
            <a:lumOff val="40000"/>
          </a:schemeClr>
        </a:solidFill>
      </dgm:spPr>
      <dgm:t>
        <a:bodyPr/>
        <a:lstStyle/>
        <a:p>
          <a:r>
            <a:rPr lang="en-GB" dirty="0">
              <a:solidFill>
                <a:sysClr val="windowText" lastClr="000000"/>
              </a:solidFill>
            </a:rPr>
            <a:t>Purchase of Materials</a:t>
          </a:r>
        </a:p>
      </dgm:t>
    </dgm:pt>
    <dgm:pt modelId="{B4241901-0F7D-7D4E-A084-467F1C77BFF0}" type="parTrans" cxnId="{303CA675-DB58-7E44-BF80-47CF2A5CE67C}">
      <dgm:prSet/>
      <dgm:spPr/>
      <dgm:t>
        <a:bodyPr/>
        <a:lstStyle/>
        <a:p>
          <a:endParaRPr lang="en-GB"/>
        </a:p>
      </dgm:t>
    </dgm:pt>
    <dgm:pt modelId="{BA20D8B5-7F81-A441-A9B9-7838A9D7835D}" type="sibTrans" cxnId="{303CA675-DB58-7E44-BF80-47CF2A5CE67C}">
      <dgm:prSet/>
      <dgm:spPr/>
      <dgm:t>
        <a:bodyPr/>
        <a:lstStyle/>
        <a:p>
          <a:endParaRPr lang="en-GB"/>
        </a:p>
      </dgm:t>
    </dgm:pt>
    <dgm:pt modelId="{7522047C-B272-CD40-AB84-C757C36894C4}">
      <dgm:prSet/>
      <dgm:spPr>
        <a:solidFill>
          <a:schemeClr val="accent4">
            <a:lumMod val="60000"/>
            <a:lumOff val="40000"/>
          </a:schemeClr>
        </a:solidFill>
      </dgm:spPr>
      <dgm:t>
        <a:bodyPr/>
        <a:lstStyle/>
        <a:p>
          <a:r>
            <a:rPr lang="en-GB" dirty="0">
              <a:solidFill>
                <a:sysClr val="windowText" lastClr="000000"/>
              </a:solidFill>
            </a:rPr>
            <a:t>Purchase of Assets</a:t>
          </a:r>
        </a:p>
      </dgm:t>
    </dgm:pt>
    <dgm:pt modelId="{78C46313-D849-A249-8963-15CC52296EC6}" type="parTrans" cxnId="{80CF7672-07FD-324E-A296-103A0465D0A3}">
      <dgm:prSet/>
      <dgm:spPr/>
      <dgm:t>
        <a:bodyPr/>
        <a:lstStyle/>
        <a:p>
          <a:endParaRPr lang="en-GB"/>
        </a:p>
      </dgm:t>
    </dgm:pt>
    <dgm:pt modelId="{5774BB71-2680-5748-A62E-634D117B384A}" type="sibTrans" cxnId="{80CF7672-07FD-324E-A296-103A0465D0A3}">
      <dgm:prSet/>
      <dgm:spPr/>
      <dgm:t>
        <a:bodyPr/>
        <a:lstStyle/>
        <a:p>
          <a:endParaRPr lang="en-GB"/>
        </a:p>
      </dgm:t>
    </dgm:pt>
    <dgm:pt modelId="{866F0E26-D746-104A-A257-913B848462CB}" type="pres">
      <dgm:prSet presAssocID="{6DBB0570-255B-8546-9900-83EB0600B2C1}" presName="diagram" presStyleCnt="0">
        <dgm:presLayoutVars>
          <dgm:chPref val="1"/>
          <dgm:dir/>
          <dgm:animOne val="branch"/>
          <dgm:animLvl val="lvl"/>
          <dgm:resizeHandles val="exact"/>
        </dgm:presLayoutVars>
      </dgm:prSet>
      <dgm:spPr/>
    </dgm:pt>
    <dgm:pt modelId="{6A622FD8-8D0A-654C-8C03-3DFEB14B31C9}" type="pres">
      <dgm:prSet presAssocID="{7F3465E9-80F0-0E4A-8852-433455E5E07D}" presName="root1" presStyleCnt="0"/>
      <dgm:spPr/>
    </dgm:pt>
    <dgm:pt modelId="{A9B75325-8847-E64B-8E91-AC1B4C8EA645}" type="pres">
      <dgm:prSet presAssocID="{7F3465E9-80F0-0E4A-8852-433455E5E07D}" presName="LevelOneTextNode" presStyleLbl="node0" presStyleIdx="0" presStyleCnt="1" custScaleX="142175" custScaleY="170802" custLinFactNeighborX="-98827" custLinFactNeighborY="-1719">
        <dgm:presLayoutVars>
          <dgm:chPref val="3"/>
        </dgm:presLayoutVars>
      </dgm:prSet>
      <dgm:spPr/>
    </dgm:pt>
    <dgm:pt modelId="{EC8CE362-5A06-A740-A2A2-4DF585D516DA}" type="pres">
      <dgm:prSet presAssocID="{7F3465E9-80F0-0E4A-8852-433455E5E07D}" presName="level2hierChild" presStyleCnt="0"/>
      <dgm:spPr/>
    </dgm:pt>
    <dgm:pt modelId="{E575E15B-1294-0649-8EF2-6584EF9C93BA}" type="pres">
      <dgm:prSet presAssocID="{4BF72E52-3C59-1540-897D-43D187C0C0A4}" presName="conn2-1" presStyleLbl="parChTrans1D2" presStyleIdx="0" presStyleCnt="2"/>
      <dgm:spPr/>
    </dgm:pt>
    <dgm:pt modelId="{266FD3F4-7DC0-2148-B4C8-D9B0BC750CF6}" type="pres">
      <dgm:prSet presAssocID="{4BF72E52-3C59-1540-897D-43D187C0C0A4}" presName="connTx" presStyleLbl="parChTrans1D2" presStyleIdx="0" presStyleCnt="2"/>
      <dgm:spPr/>
    </dgm:pt>
    <dgm:pt modelId="{204400F0-C86D-E049-A014-6501BABDA18B}" type="pres">
      <dgm:prSet presAssocID="{6D6F50F3-1698-A446-BD3F-6B1CB856C65B}" presName="root2" presStyleCnt="0"/>
      <dgm:spPr/>
    </dgm:pt>
    <dgm:pt modelId="{11895279-C6D9-B84F-9001-F86B75D716EA}" type="pres">
      <dgm:prSet presAssocID="{6D6F50F3-1698-A446-BD3F-6B1CB856C65B}" presName="LevelTwoTextNode" presStyleLbl="node2" presStyleIdx="0" presStyleCnt="2" custScaleX="148840">
        <dgm:presLayoutVars>
          <dgm:chPref val="3"/>
        </dgm:presLayoutVars>
      </dgm:prSet>
      <dgm:spPr/>
    </dgm:pt>
    <dgm:pt modelId="{8BD7E05F-4ED7-9D4A-8DF0-D2F646850883}" type="pres">
      <dgm:prSet presAssocID="{6D6F50F3-1698-A446-BD3F-6B1CB856C65B}" presName="level3hierChild" presStyleCnt="0"/>
      <dgm:spPr/>
    </dgm:pt>
    <dgm:pt modelId="{663B0142-A5A9-9B46-89BF-8A1008B27789}" type="pres">
      <dgm:prSet presAssocID="{9ABE4993-8E4A-D045-968D-6081738AB72D}" presName="conn2-1" presStyleLbl="parChTrans1D3" presStyleIdx="0" presStyleCnt="6"/>
      <dgm:spPr/>
    </dgm:pt>
    <dgm:pt modelId="{DB544094-E502-694F-B1F1-5624410A5E0E}" type="pres">
      <dgm:prSet presAssocID="{9ABE4993-8E4A-D045-968D-6081738AB72D}" presName="connTx" presStyleLbl="parChTrans1D3" presStyleIdx="0" presStyleCnt="6"/>
      <dgm:spPr/>
    </dgm:pt>
    <dgm:pt modelId="{2A6E580D-3EEB-AB44-9D70-E697C8FCC3EB}" type="pres">
      <dgm:prSet presAssocID="{193563E5-1BB5-A54C-A0D2-2D2F40D0C9DF}" presName="root2" presStyleCnt="0"/>
      <dgm:spPr/>
    </dgm:pt>
    <dgm:pt modelId="{43108841-788E-F049-B420-ADBDA16D77F7}" type="pres">
      <dgm:prSet presAssocID="{193563E5-1BB5-A54C-A0D2-2D2F40D0C9DF}" presName="LevelTwoTextNode" presStyleLbl="node3" presStyleIdx="0" presStyleCnt="6" custLinFactX="12577" custLinFactNeighborX="100000" custLinFactNeighborY="-3437">
        <dgm:presLayoutVars>
          <dgm:chPref val="3"/>
        </dgm:presLayoutVars>
      </dgm:prSet>
      <dgm:spPr/>
    </dgm:pt>
    <dgm:pt modelId="{D490F793-A2CC-6448-A88C-2CD0BA40F281}" type="pres">
      <dgm:prSet presAssocID="{193563E5-1BB5-A54C-A0D2-2D2F40D0C9DF}" presName="level3hierChild" presStyleCnt="0"/>
      <dgm:spPr/>
    </dgm:pt>
    <dgm:pt modelId="{5463A697-EA81-4649-82F8-D487B9D9773B}" type="pres">
      <dgm:prSet presAssocID="{1E6AAA7C-3FED-6A44-B40D-11D6A8F6FE9A}" presName="conn2-1" presStyleLbl="parChTrans1D3" presStyleIdx="1" presStyleCnt="6"/>
      <dgm:spPr/>
    </dgm:pt>
    <dgm:pt modelId="{79B86823-FCF0-974D-9946-8A2B2D6ADB50}" type="pres">
      <dgm:prSet presAssocID="{1E6AAA7C-3FED-6A44-B40D-11D6A8F6FE9A}" presName="connTx" presStyleLbl="parChTrans1D3" presStyleIdx="1" presStyleCnt="6"/>
      <dgm:spPr/>
    </dgm:pt>
    <dgm:pt modelId="{7BDE2817-5536-244D-B05E-BBF8408F8300}" type="pres">
      <dgm:prSet presAssocID="{14856994-6C76-4B49-B859-C5D800D7F1C8}" presName="root2" presStyleCnt="0"/>
      <dgm:spPr/>
    </dgm:pt>
    <dgm:pt modelId="{CF886E28-028C-FE46-80B7-0FD68125C701}" type="pres">
      <dgm:prSet presAssocID="{14856994-6C76-4B49-B859-C5D800D7F1C8}" presName="LevelTwoTextNode" presStyleLbl="node3" presStyleIdx="1" presStyleCnt="6" custLinFactX="12577" custLinFactNeighborX="100000" custLinFactNeighborY="-3437">
        <dgm:presLayoutVars>
          <dgm:chPref val="3"/>
        </dgm:presLayoutVars>
      </dgm:prSet>
      <dgm:spPr/>
    </dgm:pt>
    <dgm:pt modelId="{0EB56FCD-FDD6-7A40-8E36-2E8DFEFAE697}" type="pres">
      <dgm:prSet presAssocID="{14856994-6C76-4B49-B859-C5D800D7F1C8}" presName="level3hierChild" presStyleCnt="0"/>
      <dgm:spPr/>
    </dgm:pt>
    <dgm:pt modelId="{FDC8BC54-3534-A341-8226-F9EC7A2912B3}" type="pres">
      <dgm:prSet presAssocID="{BE649E94-F845-394A-98C8-8EDA6BD617BC}" presName="conn2-1" presStyleLbl="parChTrans1D3" presStyleIdx="2" presStyleCnt="6"/>
      <dgm:spPr/>
    </dgm:pt>
    <dgm:pt modelId="{76747E61-AD2E-6543-A021-5917FF872FBF}" type="pres">
      <dgm:prSet presAssocID="{BE649E94-F845-394A-98C8-8EDA6BD617BC}" presName="connTx" presStyleLbl="parChTrans1D3" presStyleIdx="2" presStyleCnt="6"/>
      <dgm:spPr/>
    </dgm:pt>
    <dgm:pt modelId="{C907B3D3-F0B8-3543-AF76-ABEF4FF139D1}" type="pres">
      <dgm:prSet presAssocID="{58613D39-235E-2144-A1FC-564D8530E43C}" presName="root2" presStyleCnt="0"/>
      <dgm:spPr/>
    </dgm:pt>
    <dgm:pt modelId="{85373704-DC7D-D94E-AD21-0E3997DB1388}" type="pres">
      <dgm:prSet presAssocID="{58613D39-235E-2144-A1FC-564D8530E43C}" presName="LevelTwoTextNode" presStyleLbl="node3" presStyleIdx="2" presStyleCnt="6" custLinFactX="11717" custLinFactNeighborX="100000" custLinFactNeighborY="-4423">
        <dgm:presLayoutVars>
          <dgm:chPref val="3"/>
        </dgm:presLayoutVars>
      </dgm:prSet>
      <dgm:spPr/>
    </dgm:pt>
    <dgm:pt modelId="{5A5EF85A-32F5-E744-AAFC-774C807A251A}" type="pres">
      <dgm:prSet presAssocID="{58613D39-235E-2144-A1FC-564D8530E43C}" presName="level3hierChild" presStyleCnt="0"/>
      <dgm:spPr/>
    </dgm:pt>
    <dgm:pt modelId="{7B374143-D92D-964A-872F-63EA5E1ACAF2}" type="pres">
      <dgm:prSet presAssocID="{0F7FA876-2CDC-CA48-BBBC-AA682B88B9DE}" presName="conn2-1" presStyleLbl="parChTrans1D2" presStyleIdx="1" presStyleCnt="2"/>
      <dgm:spPr/>
    </dgm:pt>
    <dgm:pt modelId="{E6E85687-2FEB-9841-9BDD-D9A9FED3DBEB}" type="pres">
      <dgm:prSet presAssocID="{0F7FA876-2CDC-CA48-BBBC-AA682B88B9DE}" presName="connTx" presStyleLbl="parChTrans1D2" presStyleIdx="1" presStyleCnt="2"/>
      <dgm:spPr/>
    </dgm:pt>
    <dgm:pt modelId="{0BF46A94-32C6-7841-B0FA-804B8323862D}" type="pres">
      <dgm:prSet presAssocID="{9065BD7E-A532-D144-B3A7-54F4AB0E79A0}" presName="root2" presStyleCnt="0"/>
      <dgm:spPr/>
    </dgm:pt>
    <dgm:pt modelId="{5C469586-A21A-4749-BBE3-F6F168580E81}" type="pres">
      <dgm:prSet presAssocID="{9065BD7E-A532-D144-B3A7-54F4AB0E79A0}" presName="LevelTwoTextNode" presStyleLbl="node2" presStyleIdx="1" presStyleCnt="2" custScaleX="139163">
        <dgm:presLayoutVars>
          <dgm:chPref val="3"/>
        </dgm:presLayoutVars>
      </dgm:prSet>
      <dgm:spPr/>
    </dgm:pt>
    <dgm:pt modelId="{FD38018D-D335-1945-8C3A-1FAAB6FC5709}" type="pres">
      <dgm:prSet presAssocID="{9065BD7E-A532-D144-B3A7-54F4AB0E79A0}" presName="level3hierChild" presStyleCnt="0"/>
      <dgm:spPr/>
    </dgm:pt>
    <dgm:pt modelId="{79F64E66-43C5-3E44-9B43-05FCF9F28D4B}" type="pres">
      <dgm:prSet presAssocID="{7C4A14C2-E17A-2A45-8C46-B2BD2BC9D7D6}" presName="conn2-1" presStyleLbl="parChTrans1D3" presStyleIdx="3" presStyleCnt="6"/>
      <dgm:spPr/>
    </dgm:pt>
    <dgm:pt modelId="{A7D3E37D-26CB-2B44-B98B-E5B418D0344E}" type="pres">
      <dgm:prSet presAssocID="{7C4A14C2-E17A-2A45-8C46-B2BD2BC9D7D6}" presName="connTx" presStyleLbl="parChTrans1D3" presStyleIdx="3" presStyleCnt="6"/>
      <dgm:spPr/>
    </dgm:pt>
    <dgm:pt modelId="{0DF12DAA-B681-B64B-A111-B936DC6B0816}" type="pres">
      <dgm:prSet presAssocID="{07E31FC6-E75F-8B4E-B615-5E337B246E16}" presName="root2" presStyleCnt="0"/>
      <dgm:spPr/>
    </dgm:pt>
    <dgm:pt modelId="{2465ADBD-B2ED-AA46-A169-4B07EF1F8B51}" type="pres">
      <dgm:prSet presAssocID="{07E31FC6-E75F-8B4E-B615-5E337B246E16}" presName="LevelTwoTextNode" presStyleLbl="node3" presStyleIdx="3" presStyleCnt="6" custLinFactX="80601" custLinFactNeighborX="100000">
        <dgm:presLayoutVars>
          <dgm:chPref val="3"/>
        </dgm:presLayoutVars>
      </dgm:prSet>
      <dgm:spPr/>
    </dgm:pt>
    <dgm:pt modelId="{BAFE4730-5FD8-D241-986A-E2BE40AEC4FF}" type="pres">
      <dgm:prSet presAssocID="{07E31FC6-E75F-8B4E-B615-5E337B246E16}" presName="level3hierChild" presStyleCnt="0"/>
      <dgm:spPr/>
    </dgm:pt>
    <dgm:pt modelId="{3C77994B-1886-A345-B2A1-9D066401EE28}" type="pres">
      <dgm:prSet presAssocID="{B4241901-0F7D-7D4E-A084-467F1C77BFF0}" presName="conn2-1" presStyleLbl="parChTrans1D3" presStyleIdx="4" presStyleCnt="6"/>
      <dgm:spPr/>
    </dgm:pt>
    <dgm:pt modelId="{81358CEE-E5B8-D747-A2F3-B55924C4644C}" type="pres">
      <dgm:prSet presAssocID="{B4241901-0F7D-7D4E-A084-467F1C77BFF0}" presName="connTx" presStyleLbl="parChTrans1D3" presStyleIdx="4" presStyleCnt="6"/>
      <dgm:spPr/>
    </dgm:pt>
    <dgm:pt modelId="{D50FEED0-9E8A-BD43-8E14-288F5C6B138B}" type="pres">
      <dgm:prSet presAssocID="{2FF991FA-0487-D94C-961B-2CABA458E9BC}" presName="root2" presStyleCnt="0"/>
      <dgm:spPr/>
    </dgm:pt>
    <dgm:pt modelId="{FC5C181A-F4E3-9D44-BD49-C71E031AF657}" type="pres">
      <dgm:prSet presAssocID="{2FF991FA-0487-D94C-961B-2CABA458E9BC}" presName="LevelTwoTextNode" presStyleLbl="node3" presStyleIdx="4" presStyleCnt="6" custLinFactX="80601" custLinFactNeighborX="100000">
        <dgm:presLayoutVars>
          <dgm:chPref val="3"/>
        </dgm:presLayoutVars>
      </dgm:prSet>
      <dgm:spPr/>
    </dgm:pt>
    <dgm:pt modelId="{CE2C86D1-A305-5E4A-BA38-065960C022AA}" type="pres">
      <dgm:prSet presAssocID="{2FF991FA-0487-D94C-961B-2CABA458E9BC}" presName="level3hierChild" presStyleCnt="0"/>
      <dgm:spPr/>
    </dgm:pt>
    <dgm:pt modelId="{6C109915-4357-8047-A123-04D5F9AAE81F}" type="pres">
      <dgm:prSet presAssocID="{78C46313-D849-A249-8963-15CC52296EC6}" presName="conn2-1" presStyleLbl="parChTrans1D3" presStyleIdx="5" presStyleCnt="6"/>
      <dgm:spPr/>
    </dgm:pt>
    <dgm:pt modelId="{787CCDE0-8C2F-4A4D-B55A-45D06072EE0B}" type="pres">
      <dgm:prSet presAssocID="{78C46313-D849-A249-8963-15CC52296EC6}" presName="connTx" presStyleLbl="parChTrans1D3" presStyleIdx="5" presStyleCnt="6"/>
      <dgm:spPr/>
    </dgm:pt>
    <dgm:pt modelId="{132A7EAD-B21D-054A-B89C-08A1BA7384B6}" type="pres">
      <dgm:prSet presAssocID="{7522047C-B272-CD40-AB84-C757C36894C4}" presName="root2" presStyleCnt="0"/>
      <dgm:spPr/>
    </dgm:pt>
    <dgm:pt modelId="{3FD8CF4B-EADD-474E-87BF-5936B7AAEA25}" type="pres">
      <dgm:prSet presAssocID="{7522047C-B272-CD40-AB84-C757C36894C4}" presName="LevelTwoTextNode" presStyleLbl="node3" presStyleIdx="5" presStyleCnt="6" custLinFactX="80601" custLinFactNeighborX="100000" custLinFactNeighborY="7208">
        <dgm:presLayoutVars>
          <dgm:chPref val="3"/>
        </dgm:presLayoutVars>
      </dgm:prSet>
      <dgm:spPr/>
    </dgm:pt>
    <dgm:pt modelId="{248B0293-F674-6B4D-96B3-EFC183F18045}" type="pres">
      <dgm:prSet presAssocID="{7522047C-B272-CD40-AB84-C757C36894C4}" presName="level3hierChild" presStyleCnt="0"/>
      <dgm:spPr/>
    </dgm:pt>
  </dgm:ptLst>
  <dgm:cxnLst>
    <dgm:cxn modelId="{C8B0450A-B7F8-B049-8566-469901BBB3F2}" type="presOf" srcId="{7522047C-B272-CD40-AB84-C757C36894C4}" destId="{3FD8CF4B-EADD-474E-87BF-5936B7AAEA25}" srcOrd="0" destOrd="0" presId="urn:microsoft.com/office/officeart/2005/8/layout/hierarchy2"/>
    <dgm:cxn modelId="{1CFB2817-2AD7-044D-B436-C5D76B5F0FA0}" type="presOf" srcId="{07E31FC6-E75F-8B4E-B615-5E337B246E16}" destId="{2465ADBD-B2ED-AA46-A169-4B07EF1F8B51}" srcOrd="0" destOrd="0" presId="urn:microsoft.com/office/officeart/2005/8/layout/hierarchy2"/>
    <dgm:cxn modelId="{9AC2C220-FB41-8047-B3FB-90E0A62795BB}" type="presOf" srcId="{78C46313-D849-A249-8963-15CC52296EC6}" destId="{6C109915-4357-8047-A123-04D5F9AAE81F}" srcOrd="0" destOrd="0" presId="urn:microsoft.com/office/officeart/2005/8/layout/hierarchy2"/>
    <dgm:cxn modelId="{569F8D22-B02E-4D4B-8607-A823EA8ED2DC}" srcId="{6DBB0570-255B-8546-9900-83EB0600B2C1}" destId="{7F3465E9-80F0-0E4A-8852-433455E5E07D}" srcOrd="0" destOrd="0" parTransId="{339D5D3B-AE82-044C-B4DF-B7F19F413B21}" sibTransId="{B0CB55E0-5FE5-DC48-87A8-32F35B38687D}"/>
    <dgm:cxn modelId="{83458623-7985-C24C-A86B-8E71DF58C43F}" type="presOf" srcId="{BE649E94-F845-394A-98C8-8EDA6BD617BC}" destId="{FDC8BC54-3534-A341-8226-F9EC7A2912B3}" srcOrd="0" destOrd="0" presId="urn:microsoft.com/office/officeart/2005/8/layout/hierarchy2"/>
    <dgm:cxn modelId="{5F0D4827-8EF2-274A-9B45-E790E2E40FB4}" type="presOf" srcId="{1E6AAA7C-3FED-6A44-B40D-11D6A8F6FE9A}" destId="{5463A697-EA81-4649-82F8-D487B9D9773B}" srcOrd="0" destOrd="0" presId="urn:microsoft.com/office/officeart/2005/8/layout/hierarchy2"/>
    <dgm:cxn modelId="{6C02A33E-6B1A-E548-8CE3-F903663196F6}" type="presOf" srcId="{7C4A14C2-E17A-2A45-8C46-B2BD2BC9D7D6}" destId="{79F64E66-43C5-3E44-9B43-05FCF9F28D4B}" srcOrd="0" destOrd="0" presId="urn:microsoft.com/office/officeart/2005/8/layout/hierarchy2"/>
    <dgm:cxn modelId="{1BF9ED63-6D39-3A4E-B4D1-F6810FB0877D}" type="presOf" srcId="{6D6F50F3-1698-A446-BD3F-6B1CB856C65B}" destId="{11895279-C6D9-B84F-9001-F86B75D716EA}" srcOrd="0" destOrd="0" presId="urn:microsoft.com/office/officeart/2005/8/layout/hierarchy2"/>
    <dgm:cxn modelId="{DCCE4A48-9F83-7341-A2D4-734545EC54E8}" type="presOf" srcId="{78C46313-D849-A249-8963-15CC52296EC6}" destId="{787CCDE0-8C2F-4A4D-B55A-45D06072EE0B}" srcOrd="1" destOrd="0" presId="urn:microsoft.com/office/officeart/2005/8/layout/hierarchy2"/>
    <dgm:cxn modelId="{93547251-957E-D44B-9E8B-ED0089F86F85}" type="presOf" srcId="{7C4A14C2-E17A-2A45-8C46-B2BD2BC9D7D6}" destId="{A7D3E37D-26CB-2B44-B98B-E5B418D0344E}" srcOrd="1" destOrd="0" presId="urn:microsoft.com/office/officeart/2005/8/layout/hierarchy2"/>
    <dgm:cxn modelId="{80CF7672-07FD-324E-A296-103A0465D0A3}" srcId="{9065BD7E-A532-D144-B3A7-54F4AB0E79A0}" destId="{7522047C-B272-CD40-AB84-C757C36894C4}" srcOrd="2" destOrd="0" parTransId="{78C46313-D849-A249-8963-15CC52296EC6}" sibTransId="{5774BB71-2680-5748-A62E-634D117B384A}"/>
    <dgm:cxn modelId="{F3079873-52D9-104E-8249-835B476B6B59}" type="presOf" srcId="{193563E5-1BB5-A54C-A0D2-2D2F40D0C9DF}" destId="{43108841-788E-F049-B420-ADBDA16D77F7}" srcOrd="0" destOrd="0" presId="urn:microsoft.com/office/officeart/2005/8/layout/hierarchy2"/>
    <dgm:cxn modelId="{88C89B73-1046-2E43-AD75-9E2C0545905B}" type="presOf" srcId="{4BF72E52-3C59-1540-897D-43D187C0C0A4}" destId="{266FD3F4-7DC0-2148-B4C8-D9B0BC750CF6}" srcOrd="1" destOrd="0" presId="urn:microsoft.com/office/officeart/2005/8/layout/hierarchy2"/>
    <dgm:cxn modelId="{303CA675-DB58-7E44-BF80-47CF2A5CE67C}" srcId="{9065BD7E-A532-D144-B3A7-54F4AB0E79A0}" destId="{2FF991FA-0487-D94C-961B-2CABA458E9BC}" srcOrd="1" destOrd="0" parTransId="{B4241901-0F7D-7D4E-A084-467F1C77BFF0}" sibTransId="{BA20D8B5-7F81-A441-A9B9-7838A9D7835D}"/>
    <dgm:cxn modelId="{5FAF6B76-9B9F-4440-A06B-06F878C6249C}" type="presOf" srcId="{0F7FA876-2CDC-CA48-BBBC-AA682B88B9DE}" destId="{7B374143-D92D-964A-872F-63EA5E1ACAF2}" srcOrd="0" destOrd="0" presId="urn:microsoft.com/office/officeart/2005/8/layout/hierarchy2"/>
    <dgm:cxn modelId="{6604E679-39F5-3B4F-B52E-6F6CBF308E1D}" srcId="{9065BD7E-A532-D144-B3A7-54F4AB0E79A0}" destId="{07E31FC6-E75F-8B4E-B615-5E337B246E16}" srcOrd="0" destOrd="0" parTransId="{7C4A14C2-E17A-2A45-8C46-B2BD2BC9D7D6}" sibTransId="{7A5D6E48-D515-6E4D-A3E7-EC116E2EF406}"/>
    <dgm:cxn modelId="{4303C282-D363-044C-B5E7-F9722EF62115}" type="presOf" srcId="{BE649E94-F845-394A-98C8-8EDA6BD617BC}" destId="{76747E61-AD2E-6543-A021-5917FF872FBF}" srcOrd="1" destOrd="0" presId="urn:microsoft.com/office/officeart/2005/8/layout/hierarchy2"/>
    <dgm:cxn modelId="{0B49E891-2971-8248-8415-685C755C7B8F}" srcId="{6D6F50F3-1698-A446-BD3F-6B1CB856C65B}" destId="{193563E5-1BB5-A54C-A0D2-2D2F40D0C9DF}" srcOrd="0" destOrd="0" parTransId="{9ABE4993-8E4A-D045-968D-6081738AB72D}" sibTransId="{6CDBCDF6-8C42-F149-AB50-E5DC5AA40AED}"/>
    <dgm:cxn modelId="{813B1794-5BF3-F642-B2B2-E095B459219C}" type="presOf" srcId="{2FF991FA-0487-D94C-961B-2CABA458E9BC}" destId="{FC5C181A-F4E3-9D44-BD49-C71E031AF657}" srcOrd="0" destOrd="0" presId="urn:microsoft.com/office/officeart/2005/8/layout/hierarchy2"/>
    <dgm:cxn modelId="{0FBF6698-F0D6-6641-9375-3C1C6D54A701}" type="presOf" srcId="{9065BD7E-A532-D144-B3A7-54F4AB0E79A0}" destId="{5C469586-A21A-4749-BBE3-F6F168580E81}" srcOrd="0" destOrd="0" presId="urn:microsoft.com/office/officeart/2005/8/layout/hierarchy2"/>
    <dgm:cxn modelId="{AA09C49A-FB33-7548-8A3C-1F58582FE0AA}" type="presOf" srcId="{0F7FA876-2CDC-CA48-BBBC-AA682B88B9DE}" destId="{E6E85687-2FEB-9841-9BDD-D9A9FED3DBEB}" srcOrd="1" destOrd="0" presId="urn:microsoft.com/office/officeart/2005/8/layout/hierarchy2"/>
    <dgm:cxn modelId="{EB94DB9D-1DB5-544F-A89C-AA4EB82CA4B1}" type="presOf" srcId="{14856994-6C76-4B49-B859-C5D800D7F1C8}" destId="{CF886E28-028C-FE46-80B7-0FD68125C701}" srcOrd="0" destOrd="0" presId="urn:microsoft.com/office/officeart/2005/8/layout/hierarchy2"/>
    <dgm:cxn modelId="{22611CA3-5BC8-7E41-BF3C-D3A217559A0B}" type="presOf" srcId="{B4241901-0F7D-7D4E-A084-467F1C77BFF0}" destId="{81358CEE-E5B8-D747-A2F3-B55924C4644C}" srcOrd="1" destOrd="0" presId="urn:microsoft.com/office/officeart/2005/8/layout/hierarchy2"/>
    <dgm:cxn modelId="{7DC3BAA7-9B8F-F24E-99FE-51B9FCDD05ED}" type="presOf" srcId="{9ABE4993-8E4A-D045-968D-6081738AB72D}" destId="{663B0142-A5A9-9B46-89BF-8A1008B27789}" srcOrd="0" destOrd="0" presId="urn:microsoft.com/office/officeart/2005/8/layout/hierarchy2"/>
    <dgm:cxn modelId="{31D165BB-EAB9-7244-97CE-E34B29A491CA}" type="presOf" srcId="{9ABE4993-8E4A-D045-968D-6081738AB72D}" destId="{DB544094-E502-694F-B1F1-5624410A5E0E}" srcOrd="1" destOrd="0" presId="urn:microsoft.com/office/officeart/2005/8/layout/hierarchy2"/>
    <dgm:cxn modelId="{82AFBDC7-09D3-0044-9D04-F758F90F7290}" srcId="{7F3465E9-80F0-0E4A-8852-433455E5E07D}" destId="{6D6F50F3-1698-A446-BD3F-6B1CB856C65B}" srcOrd="0" destOrd="0" parTransId="{4BF72E52-3C59-1540-897D-43D187C0C0A4}" sibTransId="{42769118-C66F-AC40-B414-50301AC31BC8}"/>
    <dgm:cxn modelId="{08921ECB-4339-3545-8D67-CF6050B4BBBC}" type="presOf" srcId="{1E6AAA7C-3FED-6A44-B40D-11D6A8F6FE9A}" destId="{79B86823-FCF0-974D-9946-8A2B2D6ADB50}" srcOrd="1" destOrd="0" presId="urn:microsoft.com/office/officeart/2005/8/layout/hierarchy2"/>
    <dgm:cxn modelId="{36704AD1-7138-564C-953F-67ABB5AB9EBC}" type="presOf" srcId="{58613D39-235E-2144-A1FC-564D8530E43C}" destId="{85373704-DC7D-D94E-AD21-0E3997DB1388}" srcOrd="0" destOrd="0" presId="urn:microsoft.com/office/officeart/2005/8/layout/hierarchy2"/>
    <dgm:cxn modelId="{701391E3-6BE8-DB42-B3E6-3F3BDCAC4930}" srcId="{6D6F50F3-1698-A446-BD3F-6B1CB856C65B}" destId="{58613D39-235E-2144-A1FC-564D8530E43C}" srcOrd="2" destOrd="0" parTransId="{BE649E94-F845-394A-98C8-8EDA6BD617BC}" sibTransId="{7DD589B3-37EC-DA4D-BAE5-6D877AA68EFC}"/>
    <dgm:cxn modelId="{EA1EF3E3-1AF5-C041-89DC-16EDB7955904}" srcId="{6D6F50F3-1698-A446-BD3F-6B1CB856C65B}" destId="{14856994-6C76-4B49-B859-C5D800D7F1C8}" srcOrd="1" destOrd="0" parTransId="{1E6AAA7C-3FED-6A44-B40D-11D6A8F6FE9A}" sibTransId="{CCA202CA-C619-3B4B-8EC7-D51B2D9C1BF0}"/>
    <dgm:cxn modelId="{3553ADE9-8213-B542-884C-9998A9CBD3B9}" type="presOf" srcId="{4BF72E52-3C59-1540-897D-43D187C0C0A4}" destId="{E575E15B-1294-0649-8EF2-6584EF9C93BA}" srcOrd="0" destOrd="0" presId="urn:microsoft.com/office/officeart/2005/8/layout/hierarchy2"/>
    <dgm:cxn modelId="{AB15E3EB-403A-9147-BDC4-E48E86C688A4}" type="presOf" srcId="{7F3465E9-80F0-0E4A-8852-433455E5E07D}" destId="{A9B75325-8847-E64B-8E91-AC1B4C8EA645}" srcOrd="0" destOrd="0" presId="urn:microsoft.com/office/officeart/2005/8/layout/hierarchy2"/>
    <dgm:cxn modelId="{22A73FEC-C4DB-8147-8F1F-B9AE9E50B7EA}" srcId="{7F3465E9-80F0-0E4A-8852-433455E5E07D}" destId="{9065BD7E-A532-D144-B3A7-54F4AB0E79A0}" srcOrd="1" destOrd="0" parTransId="{0F7FA876-2CDC-CA48-BBBC-AA682B88B9DE}" sibTransId="{3AB6240E-38C7-BF40-A59C-2809FE3B1794}"/>
    <dgm:cxn modelId="{2350C5ED-9C35-C24B-95BB-FCB63CC5F4CB}" type="presOf" srcId="{6DBB0570-255B-8546-9900-83EB0600B2C1}" destId="{866F0E26-D746-104A-A257-913B848462CB}" srcOrd="0" destOrd="0" presId="urn:microsoft.com/office/officeart/2005/8/layout/hierarchy2"/>
    <dgm:cxn modelId="{DB43B3FE-D6CE-A74A-A30A-8170482D88A2}" type="presOf" srcId="{B4241901-0F7D-7D4E-A084-467F1C77BFF0}" destId="{3C77994B-1886-A345-B2A1-9D066401EE28}" srcOrd="0" destOrd="0" presId="urn:microsoft.com/office/officeart/2005/8/layout/hierarchy2"/>
    <dgm:cxn modelId="{4EA0E63A-5450-3E41-8EA5-D1C09BF9657A}" type="presParOf" srcId="{866F0E26-D746-104A-A257-913B848462CB}" destId="{6A622FD8-8D0A-654C-8C03-3DFEB14B31C9}" srcOrd="0" destOrd="0" presId="urn:microsoft.com/office/officeart/2005/8/layout/hierarchy2"/>
    <dgm:cxn modelId="{CFD3FC99-3B5A-C545-BD54-42A9767E3DF5}" type="presParOf" srcId="{6A622FD8-8D0A-654C-8C03-3DFEB14B31C9}" destId="{A9B75325-8847-E64B-8E91-AC1B4C8EA645}" srcOrd="0" destOrd="0" presId="urn:microsoft.com/office/officeart/2005/8/layout/hierarchy2"/>
    <dgm:cxn modelId="{D8A78560-9062-7F4B-B5D6-749FBE62B258}" type="presParOf" srcId="{6A622FD8-8D0A-654C-8C03-3DFEB14B31C9}" destId="{EC8CE362-5A06-A740-A2A2-4DF585D516DA}" srcOrd="1" destOrd="0" presId="urn:microsoft.com/office/officeart/2005/8/layout/hierarchy2"/>
    <dgm:cxn modelId="{B8CE6C66-9214-6D4A-AB30-159734680F17}" type="presParOf" srcId="{EC8CE362-5A06-A740-A2A2-4DF585D516DA}" destId="{E575E15B-1294-0649-8EF2-6584EF9C93BA}" srcOrd="0" destOrd="0" presId="urn:microsoft.com/office/officeart/2005/8/layout/hierarchy2"/>
    <dgm:cxn modelId="{942CD485-A348-F34D-9E63-919D481F85CF}" type="presParOf" srcId="{E575E15B-1294-0649-8EF2-6584EF9C93BA}" destId="{266FD3F4-7DC0-2148-B4C8-D9B0BC750CF6}" srcOrd="0" destOrd="0" presId="urn:microsoft.com/office/officeart/2005/8/layout/hierarchy2"/>
    <dgm:cxn modelId="{7716849B-BFCD-8843-8362-8D509C37C8F9}" type="presParOf" srcId="{EC8CE362-5A06-A740-A2A2-4DF585D516DA}" destId="{204400F0-C86D-E049-A014-6501BABDA18B}" srcOrd="1" destOrd="0" presId="urn:microsoft.com/office/officeart/2005/8/layout/hierarchy2"/>
    <dgm:cxn modelId="{49941C9C-8E83-A24F-BA1D-D6902E9BB1B0}" type="presParOf" srcId="{204400F0-C86D-E049-A014-6501BABDA18B}" destId="{11895279-C6D9-B84F-9001-F86B75D716EA}" srcOrd="0" destOrd="0" presId="urn:microsoft.com/office/officeart/2005/8/layout/hierarchy2"/>
    <dgm:cxn modelId="{80ECD163-344D-F24A-A1CD-9D25B08D4E8D}" type="presParOf" srcId="{204400F0-C86D-E049-A014-6501BABDA18B}" destId="{8BD7E05F-4ED7-9D4A-8DF0-D2F646850883}" srcOrd="1" destOrd="0" presId="urn:microsoft.com/office/officeart/2005/8/layout/hierarchy2"/>
    <dgm:cxn modelId="{FC90018D-E5AC-0843-A8D5-3D9DB33415F6}" type="presParOf" srcId="{8BD7E05F-4ED7-9D4A-8DF0-D2F646850883}" destId="{663B0142-A5A9-9B46-89BF-8A1008B27789}" srcOrd="0" destOrd="0" presId="urn:microsoft.com/office/officeart/2005/8/layout/hierarchy2"/>
    <dgm:cxn modelId="{9721070D-B823-D143-A862-C8273FD2B007}" type="presParOf" srcId="{663B0142-A5A9-9B46-89BF-8A1008B27789}" destId="{DB544094-E502-694F-B1F1-5624410A5E0E}" srcOrd="0" destOrd="0" presId="urn:microsoft.com/office/officeart/2005/8/layout/hierarchy2"/>
    <dgm:cxn modelId="{1773AA3E-D700-AB4B-B21C-435F39F77920}" type="presParOf" srcId="{8BD7E05F-4ED7-9D4A-8DF0-D2F646850883}" destId="{2A6E580D-3EEB-AB44-9D70-E697C8FCC3EB}" srcOrd="1" destOrd="0" presId="urn:microsoft.com/office/officeart/2005/8/layout/hierarchy2"/>
    <dgm:cxn modelId="{87CE3289-CEFA-5241-915C-0DD8E58728DF}" type="presParOf" srcId="{2A6E580D-3EEB-AB44-9D70-E697C8FCC3EB}" destId="{43108841-788E-F049-B420-ADBDA16D77F7}" srcOrd="0" destOrd="0" presId="urn:microsoft.com/office/officeart/2005/8/layout/hierarchy2"/>
    <dgm:cxn modelId="{7B21E55D-48C0-FE4E-AD77-406F5CFCDAC3}" type="presParOf" srcId="{2A6E580D-3EEB-AB44-9D70-E697C8FCC3EB}" destId="{D490F793-A2CC-6448-A88C-2CD0BA40F281}" srcOrd="1" destOrd="0" presId="urn:microsoft.com/office/officeart/2005/8/layout/hierarchy2"/>
    <dgm:cxn modelId="{AF8A3C8B-4C8D-4449-8240-ABD130A56B33}" type="presParOf" srcId="{8BD7E05F-4ED7-9D4A-8DF0-D2F646850883}" destId="{5463A697-EA81-4649-82F8-D487B9D9773B}" srcOrd="2" destOrd="0" presId="urn:microsoft.com/office/officeart/2005/8/layout/hierarchy2"/>
    <dgm:cxn modelId="{2BD050D1-3D0B-3E4B-8814-EC40B38E6E73}" type="presParOf" srcId="{5463A697-EA81-4649-82F8-D487B9D9773B}" destId="{79B86823-FCF0-974D-9946-8A2B2D6ADB50}" srcOrd="0" destOrd="0" presId="urn:microsoft.com/office/officeart/2005/8/layout/hierarchy2"/>
    <dgm:cxn modelId="{0CC47C4C-F18F-4747-A0B1-28BFEB112AEC}" type="presParOf" srcId="{8BD7E05F-4ED7-9D4A-8DF0-D2F646850883}" destId="{7BDE2817-5536-244D-B05E-BBF8408F8300}" srcOrd="3" destOrd="0" presId="urn:microsoft.com/office/officeart/2005/8/layout/hierarchy2"/>
    <dgm:cxn modelId="{88444251-570F-6741-8451-38AEBFC9E754}" type="presParOf" srcId="{7BDE2817-5536-244D-B05E-BBF8408F8300}" destId="{CF886E28-028C-FE46-80B7-0FD68125C701}" srcOrd="0" destOrd="0" presId="urn:microsoft.com/office/officeart/2005/8/layout/hierarchy2"/>
    <dgm:cxn modelId="{77FA02FE-1EB9-CD43-B723-00CAB590A1A4}" type="presParOf" srcId="{7BDE2817-5536-244D-B05E-BBF8408F8300}" destId="{0EB56FCD-FDD6-7A40-8E36-2E8DFEFAE697}" srcOrd="1" destOrd="0" presId="urn:microsoft.com/office/officeart/2005/8/layout/hierarchy2"/>
    <dgm:cxn modelId="{07D727D4-6633-1540-BAC6-43481250C47F}" type="presParOf" srcId="{8BD7E05F-4ED7-9D4A-8DF0-D2F646850883}" destId="{FDC8BC54-3534-A341-8226-F9EC7A2912B3}" srcOrd="4" destOrd="0" presId="urn:microsoft.com/office/officeart/2005/8/layout/hierarchy2"/>
    <dgm:cxn modelId="{33B38864-5DA4-204D-9C42-A2AA15645001}" type="presParOf" srcId="{FDC8BC54-3534-A341-8226-F9EC7A2912B3}" destId="{76747E61-AD2E-6543-A021-5917FF872FBF}" srcOrd="0" destOrd="0" presId="urn:microsoft.com/office/officeart/2005/8/layout/hierarchy2"/>
    <dgm:cxn modelId="{BE4AB8A8-4094-464D-9E03-F60D50657603}" type="presParOf" srcId="{8BD7E05F-4ED7-9D4A-8DF0-D2F646850883}" destId="{C907B3D3-F0B8-3543-AF76-ABEF4FF139D1}" srcOrd="5" destOrd="0" presId="urn:microsoft.com/office/officeart/2005/8/layout/hierarchy2"/>
    <dgm:cxn modelId="{DC2803E9-448D-DB4E-A973-9EB35C08D331}" type="presParOf" srcId="{C907B3D3-F0B8-3543-AF76-ABEF4FF139D1}" destId="{85373704-DC7D-D94E-AD21-0E3997DB1388}" srcOrd="0" destOrd="0" presId="urn:microsoft.com/office/officeart/2005/8/layout/hierarchy2"/>
    <dgm:cxn modelId="{4C1B00D4-CCA2-AE41-8025-0AF07276D035}" type="presParOf" srcId="{C907B3D3-F0B8-3543-AF76-ABEF4FF139D1}" destId="{5A5EF85A-32F5-E744-AAFC-774C807A251A}" srcOrd="1" destOrd="0" presId="urn:microsoft.com/office/officeart/2005/8/layout/hierarchy2"/>
    <dgm:cxn modelId="{B807AE26-4E71-1E40-9F9C-F4D2ABB7DC7A}" type="presParOf" srcId="{EC8CE362-5A06-A740-A2A2-4DF585D516DA}" destId="{7B374143-D92D-964A-872F-63EA5E1ACAF2}" srcOrd="2" destOrd="0" presId="urn:microsoft.com/office/officeart/2005/8/layout/hierarchy2"/>
    <dgm:cxn modelId="{E5FE4AAB-7394-5E40-83EF-D57CB8683C3A}" type="presParOf" srcId="{7B374143-D92D-964A-872F-63EA5E1ACAF2}" destId="{E6E85687-2FEB-9841-9BDD-D9A9FED3DBEB}" srcOrd="0" destOrd="0" presId="urn:microsoft.com/office/officeart/2005/8/layout/hierarchy2"/>
    <dgm:cxn modelId="{3CB1EB20-598A-0B4A-BA82-5A77549769CF}" type="presParOf" srcId="{EC8CE362-5A06-A740-A2A2-4DF585D516DA}" destId="{0BF46A94-32C6-7841-B0FA-804B8323862D}" srcOrd="3" destOrd="0" presId="urn:microsoft.com/office/officeart/2005/8/layout/hierarchy2"/>
    <dgm:cxn modelId="{2A2D8634-569A-AF42-9EDF-C92155405B95}" type="presParOf" srcId="{0BF46A94-32C6-7841-B0FA-804B8323862D}" destId="{5C469586-A21A-4749-BBE3-F6F168580E81}" srcOrd="0" destOrd="0" presId="urn:microsoft.com/office/officeart/2005/8/layout/hierarchy2"/>
    <dgm:cxn modelId="{EEC07A21-2A15-A444-8756-6F17442919DD}" type="presParOf" srcId="{0BF46A94-32C6-7841-B0FA-804B8323862D}" destId="{FD38018D-D335-1945-8C3A-1FAAB6FC5709}" srcOrd="1" destOrd="0" presId="urn:microsoft.com/office/officeart/2005/8/layout/hierarchy2"/>
    <dgm:cxn modelId="{A9ED39BF-912F-0149-B1DD-B345DE1174FE}" type="presParOf" srcId="{FD38018D-D335-1945-8C3A-1FAAB6FC5709}" destId="{79F64E66-43C5-3E44-9B43-05FCF9F28D4B}" srcOrd="0" destOrd="0" presId="urn:microsoft.com/office/officeart/2005/8/layout/hierarchy2"/>
    <dgm:cxn modelId="{7FD8A82F-3CCD-B647-A3A1-6A907AA20B0C}" type="presParOf" srcId="{79F64E66-43C5-3E44-9B43-05FCF9F28D4B}" destId="{A7D3E37D-26CB-2B44-B98B-E5B418D0344E}" srcOrd="0" destOrd="0" presId="urn:microsoft.com/office/officeart/2005/8/layout/hierarchy2"/>
    <dgm:cxn modelId="{E717E432-AF63-054F-8BFC-160AB7A11E64}" type="presParOf" srcId="{FD38018D-D335-1945-8C3A-1FAAB6FC5709}" destId="{0DF12DAA-B681-B64B-A111-B936DC6B0816}" srcOrd="1" destOrd="0" presId="urn:microsoft.com/office/officeart/2005/8/layout/hierarchy2"/>
    <dgm:cxn modelId="{8C2140D3-15C4-E24C-9631-2AD5428F762A}" type="presParOf" srcId="{0DF12DAA-B681-B64B-A111-B936DC6B0816}" destId="{2465ADBD-B2ED-AA46-A169-4B07EF1F8B51}" srcOrd="0" destOrd="0" presId="urn:microsoft.com/office/officeart/2005/8/layout/hierarchy2"/>
    <dgm:cxn modelId="{5B7A6CF2-5E91-2644-8D20-91CA5BFFCE35}" type="presParOf" srcId="{0DF12DAA-B681-B64B-A111-B936DC6B0816}" destId="{BAFE4730-5FD8-D241-986A-E2BE40AEC4FF}" srcOrd="1" destOrd="0" presId="urn:microsoft.com/office/officeart/2005/8/layout/hierarchy2"/>
    <dgm:cxn modelId="{E38752BB-8670-704C-B39D-7D71EC35B314}" type="presParOf" srcId="{FD38018D-D335-1945-8C3A-1FAAB6FC5709}" destId="{3C77994B-1886-A345-B2A1-9D066401EE28}" srcOrd="2" destOrd="0" presId="urn:microsoft.com/office/officeart/2005/8/layout/hierarchy2"/>
    <dgm:cxn modelId="{95536BDD-834B-B04A-884D-61CD3443C685}" type="presParOf" srcId="{3C77994B-1886-A345-B2A1-9D066401EE28}" destId="{81358CEE-E5B8-D747-A2F3-B55924C4644C}" srcOrd="0" destOrd="0" presId="urn:microsoft.com/office/officeart/2005/8/layout/hierarchy2"/>
    <dgm:cxn modelId="{48D2EDFC-9003-274E-9F8A-48DA14FA864E}" type="presParOf" srcId="{FD38018D-D335-1945-8C3A-1FAAB6FC5709}" destId="{D50FEED0-9E8A-BD43-8E14-288F5C6B138B}" srcOrd="3" destOrd="0" presId="urn:microsoft.com/office/officeart/2005/8/layout/hierarchy2"/>
    <dgm:cxn modelId="{36C42642-5736-B540-A2D2-128924168F2C}" type="presParOf" srcId="{D50FEED0-9E8A-BD43-8E14-288F5C6B138B}" destId="{FC5C181A-F4E3-9D44-BD49-C71E031AF657}" srcOrd="0" destOrd="0" presId="urn:microsoft.com/office/officeart/2005/8/layout/hierarchy2"/>
    <dgm:cxn modelId="{F902F070-0249-D04C-97C6-8055F99FEBE6}" type="presParOf" srcId="{D50FEED0-9E8A-BD43-8E14-288F5C6B138B}" destId="{CE2C86D1-A305-5E4A-BA38-065960C022AA}" srcOrd="1" destOrd="0" presId="urn:microsoft.com/office/officeart/2005/8/layout/hierarchy2"/>
    <dgm:cxn modelId="{6175859D-B1EB-8A4C-AF88-394E7116FCEA}" type="presParOf" srcId="{FD38018D-D335-1945-8C3A-1FAAB6FC5709}" destId="{6C109915-4357-8047-A123-04D5F9AAE81F}" srcOrd="4" destOrd="0" presId="urn:microsoft.com/office/officeart/2005/8/layout/hierarchy2"/>
    <dgm:cxn modelId="{72F3DD2C-1AD7-2B4E-9D3E-C51B25DFE67B}" type="presParOf" srcId="{6C109915-4357-8047-A123-04D5F9AAE81F}" destId="{787CCDE0-8C2F-4A4D-B55A-45D06072EE0B}" srcOrd="0" destOrd="0" presId="urn:microsoft.com/office/officeart/2005/8/layout/hierarchy2"/>
    <dgm:cxn modelId="{3548468E-98E5-8142-8136-26764B692093}" type="presParOf" srcId="{FD38018D-D335-1945-8C3A-1FAAB6FC5709}" destId="{132A7EAD-B21D-054A-B89C-08A1BA7384B6}" srcOrd="5" destOrd="0" presId="urn:microsoft.com/office/officeart/2005/8/layout/hierarchy2"/>
    <dgm:cxn modelId="{73EF54C2-EC21-C747-8F91-D8789B5E59EE}" type="presParOf" srcId="{132A7EAD-B21D-054A-B89C-08A1BA7384B6}" destId="{3FD8CF4B-EADD-474E-87BF-5936B7AAEA25}" srcOrd="0" destOrd="0" presId="urn:microsoft.com/office/officeart/2005/8/layout/hierarchy2"/>
    <dgm:cxn modelId="{75AD6201-7ADE-154B-A728-CE45239725D1}" type="presParOf" srcId="{132A7EAD-B21D-054A-B89C-08A1BA7384B6}" destId="{248B0293-F674-6B4D-96B3-EFC183F1804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D6B0AF-FAD8-5B45-848A-DE8E36E9C4CF}"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EE00B8DA-7074-D04F-9CC2-7CCEC72BAD33}">
      <dgm:prSet phldrT="[Text]"/>
      <dgm:spPr>
        <a:solidFill>
          <a:schemeClr val="accent1">
            <a:lumMod val="75000"/>
          </a:schemeClr>
        </a:solidFill>
      </dgm:spPr>
      <dgm:t>
        <a:bodyPr/>
        <a:lstStyle/>
        <a:p>
          <a:r>
            <a:rPr lang="en-GB" b="1" i="1" dirty="0"/>
            <a:t>Cash Budget</a:t>
          </a:r>
        </a:p>
      </dgm:t>
    </dgm:pt>
    <dgm:pt modelId="{9433D0D0-3ED4-294B-B8F0-E3C3B8E7F35A}" type="parTrans" cxnId="{A4DFAC57-6DCB-F14B-9F4F-901A2B2BFC85}">
      <dgm:prSet/>
      <dgm:spPr/>
      <dgm:t>
        <a:bodyPr/>
        <a:lstStyle/>
        <a:p>
          <a:endParaRPr lang="en-GB"/>
        </a:p>
      </dgm:t>
    </dgm:pt>
    <dgm:pt modelId="{01D07990-79B2-0F4D-973F-836E8B5893C7}" type="sibTrans" cxnId="{A4DFAC57-6DCB-F14B-9F4F-901A2B2BFC85}">
      <dgm:prSet/>
      <dgm:spPr/>
      <dgm:t>
        <a:bodyPr/>
        <a:lstStyle/>
        <a:p>
          <a:endParaRPr lang="en-GB"/>
        </a:p>
      </dgm:t>
    </dgm:pt>
    <dgm:pt modelId="{8D85FE89-72CE-2945-9961-8923D7372104}">
      <dgm:prSet phldrT="[Text]"/>
      <dgm:spPr>
        <a:solidFill>
          <a:schemeClr val="accent2">
            <a:lumMod val="75000"/>
          </a:schemeClr>
        </a:solidFill>
      </dgm:spPr>
      <dgm:t>
        <a:bodyPr/>
        <a:lstStyle/>
        <a:p>
          <a:r>
            <a:rPr lang="en-GB" dirty="0"/>
            <a:t>Opening Balance</a:t>
          </a:r>
        </a:p>
      </dgm:t>
    </dgm:pt>
    <dgm:pt modelId="{AF850E0C-A72A-1E49-A7F6-3F7388E5B7BD}" type="parTrans" cxnId="{A04E7137-CD10-FC43-835B-6EEECC4D620A}">
      <dgm:prSet/>
      <dgm:spPr/>
      <dgm:t>
        <a:bodyPr/>
        <a:lstStyle/>
        <a:p>
          <a:endParaRPr lang="en-GB"/>
        </a:p>
      </dgm:t>
    </dgm:pt>
    <dgm:pt modelId="{77A9756D-3F9D-A74F-8C5F-69E62BC2B2C2}" type="sibTrans" cxnId="{A04E7137-CD10-FC43-835B-6EEECC4D620A}">
      <dgm:prSet/>
      <dgm:spPr/>
      <dgm:t>
        <a:bodyPr/>
        <a:lstStyle/>
        <a:p>
          <a:endParaRPr lang="en-GB"/>
        </a:p>
      </dgm:t>
    </dgm:pt>
    <dgm:pt modelId="{3B104DFD-AD36-7C42-9D9B-889036DA772B}">
      <dgm:prSet phldrT="[Text]"/>
      <dgm:spPr>
        <a:solidFill>
          <a:schemeClr val="accent2">
            <a:lumMod val="75000"/>
          </a:schemeClr>
        </a:solidFill>
      </dgm:spPr>
      <dgm:t>
        <a:bodyPr/>
        <a:lstStyle/>
        <a:p>
          <a:r>
            <a:rPr lang="en-GB" dirty="0"/>
            <a:t>+ Cash Receipts </a:t>
          </a:r>
        </a:p>
      </dgm:t>
    </dgm:pt>
    <dgm:pt modelId="{0DD7B804-35AB-D647-9922-F1F5750CB7BC}" type="parTrans" cxnId="{986CA259-1C0A-5846-A723-65A06E935F06}">
      <dgm:prSet/>
      <dgm:spPr/>
      <dgm:t>
        <a:bodyPr/>
        <a:lstStyle/>
        <a:p>
          <a:endParaRPr lang="en-GB"/>
        </a:p>
      </dgm:t>
    </dgm:pt>
    <dgm:pt modelId="{87AF6627-45A4-FA41-9C5C-1D186FE38E12}" type="sibTrans" cxnId="{986CA259-1C0A-5846-A723-65A06E935F06}">
      <dgm:prSet/>
      <dgm:spPr/>
      <dgm:t>
        <a:bodyPr/>
        <a:lstStyle/>
        <a:p>
          <a:endParaRPr lang="en-GB"/>
        </a:p>
      </dgm:t>
    </dgm:pt>
    <dgm:pt modelId="{B2A4B28F-E752-2140-A966-A39555AD23A4}">
      <dgm:prSet phldrT="[Text]"/>
      <dgm:spPr>
        <a:solidFill>
          <a:schemeClr val="accent6">
            <a:lumMod val="75000"/>
          </a:schemeClr>
        </a:solidFill>
      </dgm:spPr>
      <dgm:t>
        <a:bodyPr/>
        <a:lstStyle/>
        <a:p>
          <a:r>
            <a:rPr lang="en-GB" dirty="0"/>
            <a:t>- Cash Disbursements</a:t>
          </a:r>
        </a:p>
      </dgm:t>
    </dgm:pt>
    <dgm:pt modelId="{1A68EB50-6FAD-FE4B-8F11-05774602B0C8}" type="parTrans" cxnId="{FB9EAB5E-0B57-3345-894F-BE16CAA6DCA5}">
      <dgm:prSet/>
      <dgm:spPr/>
      <dgm:t>
        <a:bodyPr/>
        <a:lstStyle/>
        <a:p>
          <a:endParaRPr lang="en-GB"/>
        </a:p>
      </dgm:t>
    </dgm:pt>
    <dgm:pt modelId="{D11645E1-FDB8-A043-B5C9-AC7B8E8821E8}" type="sibTrans" cxnId="{FB9EAB5E-0B57-3345-894F-BE16CAA6DCA5}">
      <dgm:prSet/>
      <dgm:spPr/>
      <dgm:t>
        <a:bodyPr/>
        <a:lstStyle/>
        <a:p>
          <a:endParaRPr lang="en-GB"/>
        </a:p>
      </dgm:t>
    </dgm:pt>
    <dgm:pt modelId="{2D847D33-AE14-0846-8C9A-8827E4647214}">
      <dgm:prSet/>
      <dgm:spPr>
        <a:solidFill>
          <a:schemeClr val="accent6">
            <a:lumMod val="75000"/>
          </a:schemeClr>
        </a:solidFill>
      </dgm:spPr>
      <dgm:t>
        <a:bodyPr/>
        <a:lstStyle/>
        <a:p>
          <a:r>
            <a:rPr lang="en-GB" dirty="0"/>
            <a:t>= Closing Balance</a:t>
          </a:r>
        </a:p>
      </dgm:t>
    </dgm:pt>
    <dgm:pt modelId="{98EB42E6-C00A-D140-9BB9-787CABB60AC1}" type="parTrans" cxnId="{1770D538-0EDE-FA45-BABE-BB63D90AE7D8}">
      <dgm:prSet/>
      <dgm:spPr/>
      <dgm:t>
        <a:bodyPr/>
        <a:lstStyle/>
        <a:p>
          <a:endParaRPr lang="en-GB"/>
        </a:p>
      </dgm:t>
    </dgm:pt>
    <dgm:pt modelId="{03A39695-0284-674C-8699-74E748494A8B}" type="sibTrans" cxnId="{1770D538-0EDE-FA45-BABE-BB63D90AE7D8}">
      <dgm:prSet/>
      <dgm:spPr/>
      <dgm:t>
        <a:bodyPr/>
        <a:lstStyle/>
        <a:p>
          <a:endParaRPr lang="en-GB"/>
        </a:p>
      </dgm:t>
    </dgm:pt>
    <dgm:pt modelId="{3F40CDB5-8C42-AE44-982D-C81B93D9CB56}" type="pres">
      <dgm:prSet presAssocID="{ADD6B0AF-FAD8-5B45-848A-DE8E36E9C4CF}" presName="hierChild1" presStyleCnt="0">
        <dgm:presLayoutVars>
          <dgm:orgChart val="1"/>
          <dgm:chPref val="1"/>
          <dgm:dir/>
          <dgm:animOne val="branch"/>
          <dgm:animLvl val="lvl"/>
          <dgm:resizeHandles/>
        </dgm:presLayoutVars>
      </dgm:prSet>
      <dgm:spPr/>
    </dgm:pt>
    <dgm:pt modelId="{3389534F-577D-1A4D-B08E-BF6CA255133C}" type="pres">
      <dgm:prSet presAssocID="{EE00B8DA-7074-D04F-9CC2-7CCEC72BAD33}" presName="hierRoot1" presStyleCnt="0">
        <dgm:presLayoutVars>
          <dgm:hierBranch val="init"/>
        </dgm:presLayoutVars>
      </dgm:prSet>
      <dgm:spPr/>
    </dgm:pt>
    <dgm:pt modelId="{BF5AFDB0-149F-0941-8777-AAB5FC7FC18D}" type="pres">
      <dgm:prSet presAssocID="{EE00B8DA-7074-D04F-9CC2-7CCEC72BAD33}" presName="rootComposite1" presStyleCnt="0"/>
      <dgm:spPr/>
    </dgm:pt>
    <dgm:pt modelId="{B90F04AF-3253-3647-BB27-987A4B8BFE1A}" type="pres">
      <dgm:prSet presAssocID="{EE00B8DA-7074-D04F-9CC2-7CCEC72BAD33}" presName="rootText1" presStyleLbl="node0" presStyleIdx="0" presStyleCnt="1" custScaleX="132103" custLinFactNeighborX="0" custLinFactNeighborY="-88128">
        <dgm:presLayoutVars>
          <dgm:chPref val="3"/>
        </dgm:presLayoutVars>
      </dgm:prSet>
      <dgm:spPr/>
    </dgm:pt>
    <dgm:pt modelId="{7EF2B215-1118-2F4D-BB43-453D41269B78}" type="pres">
      <dgm:prSet presAssocID="{EE00B8DA-7074-D04F-9CC2-7CCEC72BAD33}" presName="rootConnector1" presStyleLbl="node1" presStyleIdx="0" presStyleCnt="0"/>
      <dgm:spPr/>
    </dgm:pt>
    <dgm:pt modelId="{0C399762-C372-0F4C-A48A-F31E10FBF8AF}" type="pres">
      <dgm:prSet presAssocID="{EE00B8DA-7074-D04F-9CC2-7CCEC72BAD33}" presName="hierChild2" presStyleCnt="0"/>
      <dgm:spPr/>
    </dgm:pt>
    <dgm:pt modelId="{A9FD12F6-FCE3-7B49-BF3F-851048D2C0DA}" type="pres">
      <dgm:prSet presAssocID="{AF850E0C-A72A-1E49-A7F6-3F7388E5B7BD}" presName="Name37" presStyleLbl="parChTrans1D2" presStyleIdx="0" presStyleCnt="4"/>
      <dgm:spPr/>
    </dgm:pt>
    <dgm:pt modelId="{3345CCE9-DBF7-F941-8DC3-2AD1DA0A0AAE}" type="pres">
      <dgm:prSet presAssocID="{8D85FE89-72CE-2945-9961-8923D7372104}" presName="hierRoot2" presStyleCnt="0">
        <dgm:presLayoutVars>
          <dgm:hierBranch val="init"/>
        </dgm:presLayoutVars>
      </dgm:prSet>
      <dgm:spPr/>
    </dgm:pt>
    <dgm:pt modelId="{F9FB7458-5931-AD44-9C0D-54756F947774}" type="pres">
      <dgm:prSet presAssocID="{8D85FE89-72CE-2945-9961-8923D7372104}" presName="rootComposite" presStyleCnt="0"/>
      <dgm:spPr/>
    </dgm:pt>
    <dgm:pt modelId="{50126516-27B4-0543-84A5-C67FB45D66D3}" type="pres">
      <dgm:prSet presAssocID="{8D85FE89-72CE-2945-9961-8923D7372104}" presName="rootText" presStyleLbl="node2" presStyleIdx="0" presStyleCnt="4">
        <dgm:presLayoutVars>
          <dgm:chPref val="3"/>
        </dgm:presLayoutVars>
      </dgm:prSet>
      <dgm:spPr/>
    </dgm:pt>
    <dgm:pt modelId="{B236C05A-2526-8B4E-879C-98E6AA2604CA}" type="pres">
      <dgm:prSet presAssocID="{8D85FE89-72CE-2945-9961-8923D7372104}" presName="rootConnector" presStyleLbl="node2" presStyleIdx="0" presStyleCnt="4"/>
      <dgm:spPr/>
    </dgm:pt>
    <dgm:pt modelId="{B4A1970A-E5BA-8340-AF99-35AB30DD9907}" type="pres">
      <dgm:prSet presAssocID="{8D85FE89-72CE-2945-9961-8923D7372104}" presName="hierChild4" presStyleCnt="0"/>
      <dgm:spPr/>
    </dgm:pt>
    <dgm:pt modelId="{110B80A8-5E1C-8B46-9C90-5B0623D55202}" type="pres">
      <dgm:prSet presAssocID="{8D85FE89-72CE-2945-9961-8923D7372104}" presName="hierChild5" presStyleCnt="0"/>
      <dgm:spPr/>
    </dgm:pt>
    <dgm:pt modelId="{D75FE738-82E6-2941-8CCE-3511686EFF4E}" type="pres">
      <dgm:prSet presAssocID="{0DD7B804-35AB-D647-9922-F1F5750CB7BC}" presName="Name37" presStyleLbl="parChTrans1D2" presStyleIdx="1" presStyleCnt="4"/>
      <dgm:spPr/>
    </dgm:pt>
    <dgm:pt modelId="{7942BA83-262A-CE4A-AA22-541BFD6EE7FE}" type="pres">
      <dgm:prSet presAssocID="{3B104DFD-AD36-7C42-9D9B-889036DA772B}" presName="hierRoot2" presStyleCnt="0">
        <dgm:presLayoutVars>
          <dgm:hierBranch val="init"/>
        </dgm:presLayoutVars>
      </dgm:prSet>
      <dgm:spPr/>
    </dgm:pt>
    <dgm:pt modelId="{E062A94F-934C-0342-AF9B-0400DDAFFA31}" type="pres">
      <dgm:prSet presAssocID="{3B104DFD-AD36-7C42-9D9B-889036DA772B}" presName="rootComposite" presStyleCnt="0"/>
      <dgm:spPr/>
    </dgm:pt>
    <dgm:pt modelId="{3D2A44E1-7E27-C749-B823-1CB0DAB09960}" type="pres">
      <dgm:prSet presAssocID="{3B104DFD-AD36-7C42-9D9B-889036DA772B}" presName="rootText" presStyleLbl="node2" presStyleIdx="1" presStyleCnt="4" custLinFactNeighborX="-1075" custLinFactNeighborY="89203">
        <dgm:presLayoutVars>
          <dgm:chPref val="3"/>
        </dgm:presLayoutVars>
      </dgm:prSet>
      <dgm:spPr/>
    </dgm:pt>
    <dgm:pt modelId="{4790188E-9BD1-204D-A468-83D04F96B347}" type="pres">
      <dgm:prSet presAssocID="{3B104DFD-AD36-7C42-9D9B-889036DA772B}" presName="rootConnector" presStyleLbl="node2" presStyleIdx="1" presStyleCnt="4"/>
      <dgm:spPr/>
    </dgm:pt>
    <dgm:pt modelId="{18A299D2-E62F-D341-B880-C532BD091797}" type="pres">
      <dgm:prSet presAssocID="{3B104DFD-AD36-7C42-9D9B-889036DA772B}" presName="hierChild4" presStyleCnt="0"/>
      <dgm:spPr/>
    </dgm:pt>
    <dgm:pt modelId="{E7CC47CA-0A7B-CC4E-AA1A-F8CFF209F81C}" type="pres">
      <dgm:prSet presAssocID="{3B104DFD-AD36-7C42-9D9B-889036DA772B}" presName="hierChild5" presStyleCnt="0"/>
      <dgm:spPr/>
    </dgm:pt>
    <dgm:pt modelId="{B7F81AB5-7983-EE42-BA20-5738CE536D45}" type="pres">
      <dgm:prSet presAssocID="{1A68EB50-6FAD-FE4B-8F11-05774602B0C8}" presName="Name37" presStyleLbl="parChTrans1D2" presStyleIdx="2" presStyleCnt="4"/>
      <dgm:spPr/>
    </dgm:pt>
    <dgm:pt modelId="{5F8A9682-E43A-3947-BA64-793697D253A2}" type="pres">
      <dgm:prSet presAssocID="{B2A4B28F-E752-2140-A966-A39555AD23A4}" presName="hierRoot2" presStyleCnt="0">
        <dgm:presLayoutVars>
          <dgm:hierBranch val="init"/>
        </dgm:presLayoutVars>
      </dgm:prSet>
      <dgm:spPr/>
    </dgm:pt>
    <dgm:pt modelId="{573F73F3-6B78-154E-A763-AFF790BF1B96}" type="pres">
      <dgm:prSet presAssocID="{B2A4B28F-E752-2140-A966-A39555AD23A4}" presName="rootComposite" presStyleCnt="0"/>
      <dgm:spPr/>
    </dgm:pt>
    <dgm:pt modelId="{21BB8915-6465-444C-BA82-6DA1DFDB36AB}" type="pres">
      <dgm:prSet presAssocID="{B2A4B28F-E752-2140-A966-A39555AD23A4}" presName="rootText" presStyleLbl="node2" presStyleIdx="2" presStyleCnt="4" custLinFactNeighborX="537" custLinFactNeighborY="33317">
        <dgm:presLayoutVars>
          <dgm:chPref val="3"/>
        </dgm:presLayoutVars>
      </dgm:prSet>
      <dgm:spPr/>
    </dgm:pt>
    <dgm:pt modelId="{B396CDFC-77C2-E243-BD24-320BF049C9FB}" type="pres">
      <dgm:prSet presAssocID="{B2A4B28F-E752-2140-A966-A39555AD23A4}" presName="rootConnector" presStyleLbl="node2" presStyleIdx="2" presStyleCnt="4"/>
      <dgm:spPr/>
    </dgm:pt>
    <dgm:pt modelId="{B432D10E-9A17-0D4B-B612-203FFBCAE99F}" type="pres">
      <dgm:prSet presAssocID="{B2A4B28F-E752-2140-A966-A39555AD23A4}" presName="hierChild4" presStyleCnt="0"/>
      <dgm:spPr/>
    </dgm:pt>
    <dgm:pt modelId="{4FCED330-A5D9-EE48-AD8C-28F6C8CC5385}" type="pres">
      <dgm:prSet presAssocID="{B2A4B28F-E752-2140-A966-A39555AD23A4}" presName="hierChild5" presStyleCnt="0"/>
      <dgm:spPr/>
    </dgm:pt>
    <dgm:pt modelId="{47315D50-906A-D342-8AE7-EA80396A93A2}" type="pres">
      <dgm:prSet presAssocID="{98EB42E6-C00A-D140-9BB9-787CABB60AC1}" presName="Name37" presStyleLbl="parChTrans1D2" presStyleIdx="3" presStyleCnt="4"/>
      <dgm:spPr/>
    </dgm:pt>
    <dgm:pt modelId="{1B06BA8F-1154-FF40-A206-DD42E6F8154B}" type="pres">
      <dgm:prSet presAssocID="{2D847D33-AE14-0846-8C9A-8827E4647214}" presName="hierRoot2" presStyleCnt="0">
        <dgm:presLayoutVars>
          <dgm:hierBranch val="init"/>
        </dgm:presLayoutVars>
      </dgm:prSet>
      <dgm:spPr/>
    </dgm:pt>
    <dgm:pt modelId="{DF00E2E4-56AE-C846-BAAD-C7CCE25CD6F9}" type="pres">
      <dgm:prSet presAssocID="{2D847D33-AE14-0846-8C9A-8827E4647214}" presName="rootComposite" presStyleCnt="0"/>
      <dgm:spPr/>
    </dgm:pt>
    <dgm:pt modelId="{B15913A2-56FA-DC41-B5AB-6126C22AD584}" type="pres">
      <dgm:prSet presAssocID="{2D847D33-AE14-0846-8C9A-8827E4647214}" presName="rootText" presStyleLbl="node2" presStyleIdx="3" presStyleCnt="4">
        <dgm:presLayoutVars>
          <dgm:chPref val="3"/>
        </dgm:presLayoutVars>
      </dgm:prSet>
      <dgm:spPr/>
    </dgm:pt>
    <dgm:pt modelId="{45ECD5C1-AA47-C944-BE92-B8321D4B92C1}" type="pres">
      <dgm:prSet presAssocID="{2D847D33-AE14-0846-8C9A-8827E4647214}" presName="rootConnector" presStyleLbl="node2" presStyleIdx="3" presStyleCnt="4"/>
      <dgm:spPr/>
    </dgm:pt>
    <dgm:pt modelId="{4288FCB9-3E66-F740-856B-2BE36F234F60}" type="pres">
      <dgm:prSet presAssocID="{2D847D33-AE14-0846-8C9A-8827E4647214}" presName="hierChild4" presStyleCnt="0"/>
      <dgm:spPr/>
    </dgm:pt>
    <dgm:pt modelId="{0F5B9716-CB71-7F44-9ECC-555CA87807E5}" type="pres">
      <dgm:prSet presAssocID="{2D847D33-AE14-0846-8C9A-8827E4647214}" presName="hierChild5" presStyleCnt="0"/>
      <dgm:spPr/>
    </dgm:pt>
    <dgm:pt modelId="{D36DB1E3-6325-604A-AC8F-A5B8927AA9B5}" type="pres">
      <dgm:prSet presAssocID="{EE00B8DA-7074-D04F-9CC2-7CCEC72BAD33}" presName="hierChild3" presStyleCnt="0"/>
      <dgm:spPr/>
    </dgm:pt>
  </dgm:ptLst>
  <dgm:cxnLst>
    <dgm:cxn modelId="{D27E2D11-A1E5-1D41-BEF8-F20C73CA4D8B}" type="presOf" srcId="{3B104DFD-AD36-7C42-9D9B-889036DA772B}" destId="{4790188E-9BD1-204D-A468-83D04F96B347}" srcOrd="1" destOrd="0" presId="urn:microsoft.com/office/officeart/2005/8/layout/orgChart1"/>
    <dgm:cxn modelId="{29A85C19-D0F8-2F44-93A8-5AA45EF23758}" type="presOf" srcId="{0DD7B804-35AB-D647-9922-F1F5750CB7BC}" destId="{D75FE738-82E6-2941-8CCE-3511686EFF4E}" srcOrd="0" destOrd="0" presId="urn:microsoft.com/office/officeart/2005/8/layout/orgChart1"/>
    <dgm:cxn modelId="{66917A34-8216-CA40-944F-B8A95444BA0B}" type="presOf" srcId="{EE00B8DA-7074-D04F-9CC2-7CCEC72BAD33}" destId="{7EF2B215-1118-2F4D-BB43-453D41269B78}" srcOrd="1" destOrd="0" presId="urn:microsoft.com/office/officeart/2005/8/layout/orgChart1"/>
    <dgm:cxn modelId="{A04E7137-CD10-FC43-835B-6EEECC4D620A}" srcId="{EE00B8DA-7074-D04F-9CC2-7CCEC72BAD33}" destId="{8D85FE89-72CE-2945-9961-8923D7372104}" srcOrd="0" destOrd="0" parTransId="{AF850E0C-A72A-1E49-A7F6-3F7388E5B7BD}" sibTransId="{77A9756D-3F9D-A74F-8C5F-69E62BC2B2C2}"/>
    <dgm:cxn modelId="{1770D538-0EDE-FA45-BABE-BB63D90AE7D8}" srcId="{EE00B8DA-7074-D04F-9CC2-7CCEC72BAD33}" destId="{2D847D33-AE14-0846-8C9A-8827E4647214}" srcOrd="3" destOrd="0" parTransId="{98EB42E6-C00A-D140-9BB9-787CABB60AC1}" sibTransId="{03A39695-0284-674C-8699-74E748494A8B}"/>
    <dgm:cxn modelId="{02D1795E-1BD6-CA46-B7B4-4A59C1E5618E}" type="presOf" srcId="{2D847D33-AE14-0846-8C9A-8827E4647214}" destId="{45ECD5C1-AA47-C944-BE92-B8321D4B92C1}" srcOrd="1" destOrd="0" presId="urn:microsoft.com/office/officeart/2005/8/layout/orgChart1"/>
    <dgm:cxn modelId="{FB9EAB5E-0B57-3345-894F-BE16CAA6DCA5}" srcId="{EE00B8DA-7074-D04F-9CC2-7CCEC72BAD33}" destId="{B2A4B28F-E752-2140-A966-A39555AD23A4}" srcOrd="2" destOrd="0" parTransId="{1A68EB50-6FAD-FE4B-8F11-05774602B0C8}" sibTransId="{D11645E1-FDB8-A043-B5C9-AC7B8E8821E8}"/>
    <dgm:cxn modelId="{79716E54-2A62-FE4A-8ECE-E23AD4E961B6}" type="presOf" srcId="{EE00B8DA-7074-D04F-9CC2-7CCEC72BAD33}" destId="{B90F04AF-3253-3647-BB27-987A4B8BFE1A}" srcOrd="0" destOrd="0" presId="urn:microsoft.com/office/officeart/2005/8/layout/orgChart1"/>
    <dgm:cxn modelId="{015DF975-3CB1-E046-97E1-B26F9393A24B}" type="presOf" srcId="{8D85FE89-72CE-2945-9961-8923D7372104}" destId="{B236C05A-2526-8B4E-879C-98E6AA2604CA}" srcOrd="1" destOrd="0" presId="urn:microsoft.com/office/officeart/2005/8/layout/orgChart1"/>
    <dgm:cxn modelId="{A4DFAC57-6DCB-F14B-9F4F-901A2B2BFC85}" srcId="{ADD6B0AF-FAD8-5B45-848A-DE8E36E9C4CF}" destId="{EE00B8DA-7074-D04F-9CC2-7CCEC72BAD33}" srcOrd="0" destOrd="0" parTransId="{9433D0D0-3ED4-294B-B8F0-E3C3B8E7F35A}" sibTransId="{01D07990-79B2-0F4D-973F-836E8B5893C7}"/>
    <dgm:cxn modelId="{986CA259-1C0A-5846-A723-65A06E935F06}" srcId="{EE00B8DA-7074-D04F-9CC2-7CCEC72BAD33}" destId="{3B104DFD-AD36-7C42-9D9B-889036DA772B}" srcOrd="1" destOrd="0" parTransId="{0DD7B804-35AB-D647-9922-F1F5750CB7BC}" sibTransId="{87AF6627-45A4-FA41-9C5C-1D186FE38E12}"/>
    <dgm:cxn modelId="{D0633BAA-694F-0B4D-AB16-3B894EE1D39B}" type="presOf" srcId="{1A68EB50-6FAD-FE4B-8F11-05774602B0C8}" destId="{B7F81AB5-7983-EE42-BA20-5738CE536D45}" srcOrd="0" destOrd="0" presId="urn:microsoft.com/office/officeart/2005/8/layout/orgChart1"/>
    <dgm:cxn modelId="{F5AF73BD-F821-5F42-95E2-2F5B245A36E3}" type="presOf" srcId="{3B104DFD-AD36-7C42-9D9B-889036DA772B}" destId="{3D2A44E1-7E27-C749-B823-1CB0DAB09960}" srcOrd="0" destOrd="0" presId="urn:microsoft.com/office/officeart/2005/8/layout/orgChart1"/>
    <dgm:cxn modelId="{F3A433C9-7B69-DD42-AE29-367BCAED9E92}" type="presOf" srcId="{98EB42E6-C00A-D140-9BB9-787CABB60AC1}" destId="{47315D50-906A-D342-8AE7-EA80396A93A2}" srcOrd="0" destOrd="0" presId="urn:microsoft.com/office/officeart/2005/8/layout/orgChart1"/>
    <dgm:cxn modelId="{829CEDC9-3A73-8546-B0F9-284EF84F4B4D}" type="presOf" srcId="{B2A4B28F-E752-2140-A966-A39555AD23A4}" destId="{B396CDFC-77C2-E243-BD24-320BF049C9FB}" srcOrd="1" destOrd="0" presId="urn:microsoft.com/office/officeart/2005/8/layout/orgChart1"/>
    <dgm:cxn modelId="{A62065D4-CB5F-B74E-85B2-ABC4EA439BD2}" type="presOf" srcId="{8D85FE89-72CE-2945-9961-8923D7372104}" destId="{50126516-27B4-0543-84A5-C67FB45D66D3}" srcOrd="0" destOrd="0" presId="urn:microsoft.com/office/officeart/2005/8/layout/orgChart1"/>
    <dgm:cxn modelId="{456C1FD9-E961-BB4D-B1AD-D14CD9833AE6}" type="presOf" srcId="{B2A4B28F-E752-2140-A966-A39555AD23A4}" destId="{21BB8915-6465-444C-BA82-6DA1DFDB36AB}" srcOrd="0" destOrd="0" presId="urn:microsoft.com/office/officeart/2005/8/layout/orgChart1"/>
    <dgm:cxn modelId="{37E7FEDB-4C45-C24C-A61B-F84BC5599A0C}" type="presOf" srcId="{ADD6B0AF-FAD8-5B45-848A-DE8E36E9C4CF}" destId="{3F40CDB5-8C42-AE44-982D-C81B93D9CB56}" srcOrd="0" destOrd="0" presId="urn:microsoft.com/office/officeart/2005/8/layout/orgChart1"/>
    <dgm:cxn modelId="{A060D2E3-2AC6-D04A-BD74-53CC222496E2}" type="presOf" srcId="{AF850E0C-A72A-1E49-A7F6-3F7388E5B7BD}" destId="{A9FD12F6-FCE3-7B49-BF3F-851048D2C0DA}" srcOrd="0" destOrd="0" presId="urn:microsoft.com/office/officeart/2005/8/layout/orgChart1"/>
    <dgm:cxn modelId="{C82931ED-FA14-5B4D-A962-5745ED89F133}" type="presOf" srcId="{2D847D33-AE14-0846-8C9A-8827E4647214}" destId="{B15913A2-56FA-DC41-B5AB-6126C22AD584}" srcOrd="0" destOrd="0" presId="urn:microsoft.com/office/officeart/2005/8/layout/orgChart1"/>
    <dgm:cxn modelId="{17E101CB-6832-8449-B2C5-4DD0DE1CF4B4}" type="presParOf" srcId="{3F40CDB5-8C42-AE44-982D-C81B93D9CB56}" destId="{3389534F-577D-1A4D-B08E-BF6CA255133C}" srcOrd="0" destOrd="0" presId="urn:microsoft.com/office/officeart/2005/8/layout/orgChart1"/>
    <dgm:cxn modelId="{F3E95FD4-3842-8341-A81F-8BF383ED161D}" type="presParOf" srcId="{3389534F-577D-1A4D-B08E-BF6CA255133C}" destId="{BF5AFDB0-149F-0941-8777-AAB5FC7FC18D}" srcOrd="0" destOrd="0" presId="urn:microsoft.com/office/officeart/2005/8/layout/orgChart1"/>
    <dgm:cxn modelId="{34C2308A-493C-A94F-91B9-24422A7C720F}" type="presParOf" srcId="{BF5AFDB0-149F-0941-8777-AAB5FC7FC18D}" destId="{B90F04AF-3253-3647-BB27-987A4B8BFE1A}" srcOrd="0" destOrd="0" presId="urn:microsoft.com/office/officeart/2005/8/layout/orgChart1"/>
    <dgm:cxn modelId="{411D37E1-8B4E-FC47-BCAE-24FE0D5B00C1}" type="presParOf" srcId="{BF5AFDB0-149F-0941-8777-AAB5FC7FC18D}" destId="{7EF2B215-1118-2F4D-BB43-453D41269B78}" srcOrd="1" destOrd="0" presId="urn:microsoft.com/office/officeart/2005/8/layout/orgChart1"/>
    <dgm:cxn modelId="{3888161B-0A19-3F4E-98DA-A07A2CBF29FB}" type="presParOf" srcId="{3389534F-577D-1A4D-B08E-BF6CA255133C}" destId="{0C399762-C372-0F4C-A48A-F31E10FBF8AF}" srcOrd="1" destOrd="0" presId="urn:microsoft.com/office/officeart/2005/8/layout/orgChart1"/>
    <dgm:cxn modelId="{DD938DBA-C637-3243-BB68-7F66029BBD30}" type="presParOf" srcId="{0C399762-C372-0F4C-A48A-F31E10FBF8AF}" destId="{A9FD12F6-FCE3-7B49-BF3F-851048D2C0DA}" srcOrd="0" destOrd="0" presId="urn:microsoft.com/office/officeart/2005/8/layout/orgChart1"/>
    <dgm:cxn modelId="{69784EBA-5AFD-0A43-AAE2-4D3454EDCE0C}" type="presParOf" srcId="{0C399762-C372-0F4C-A48A-F31E10FBF8AF}" destId="{3345CCE9-DBF7-F941-8DC3-2AD1DA0A0AAE}" srcOrd="1" destOrd="0" presId="urn:microsoft.com/office/officeart/2005/8/layout/orgChart1"/>
    <dgm:cxn modelId="{F5748D31-B214-4D4A-8F44-C377E577D93F}" type="presParOf" srcId="{3345CCE9-DBF7-F941-8DC3-2AD1DA0A0AAE}" destId="{F9FB7458-5931-AD44-9C0D-54756F947774}" srcOrd="0" destOrd="0" presId="urn:microsoft.com/office/officeart/2005/8/layout/orgChart1"/>
    <dgm:cxn modelId="{2E677814-B1F2-5144-87F8-5F85A8130573}" type="presParOf" srcId="{F9FB7458-5931-AD44-9C0D-54756F947774}" destId="{50126516-27B4-0543-84A5-C67FB45D66D3}" srcOrd="0" destOrd="0" presId="urn:microsoft.com/office/officeart/2005/8/layout/orgChart1"/>
    <dgm:cxn modelId="{91595B8E-3A3F-5C40-AEA4-B76AA04A73EC}" type="presParOf" srcId="{F9FB7458-5931-AD44-9C0D-54756F947774}" destId="{B236C05A-2526-8B4E-879C-98E6AA2604CA}" srcOrd="1" destOrd="0" presId="urn:microsoft.com/office/officeart/2005/8/layout/orgChart1"/>
    <dgm:cxn modelId="{43792CD1-08CA-8145-9C49-8E8469A69B7B}" type="presParOf" srcId="{3345CCE9-DBF7-F941-8DC3-2AD1DA0A0AAE}" destId="{B4A1970A-E5BA-8340-AF99-35AB30DD9907}" srcOrd="1" destOrd="0" presId="urn:microsoft.com/office/officeart/2005/8/layout/orgChart1"/>
    <dgm:cxn modelId="{13E862CA-564F-1047-BDC4-392E6664BD87}" type="presParOf" srcId="{3345CCE9-DBF7-F941-8DC3-2AD1DA0A0AAE}" destId="{110B80A8-5E1C-8B46-9C90-5B0623D55202}" srcOrd="2" destOrd="0" presId="urn:microsoft.com/office/officeart/2005/8/layout/orgChart1"/>
    <dgm:cxn modelId="{5DCC48B6-6003-0048-BC62-7AF8C8E3CE32}" type="presParOf" srcId="{0C399762-C372-0F4C-A48A-F31E10FBF8AF}" destId="{D75FE738-82E6-2941-8CCE-3511686EFF4E}" srcOrd="2" destOrd="0" presId="urn:microsoft.com/office/officeart/2005/8/layout/orgChart1"/>
    <dgm:cxn modelId="{5171E0E7-5672-9940-9BDA-F576B5052B9F}" type="presParOf" srcId="{0C399762-C372-0F4C-A48A-F31E10FBF8AF}" destId="{7942BA83-262A-CE4A-AA22-541BFD6EE7FE}" srcOrd="3" destOrd="0" presId="urn:microsoft.com/office/officeart/2005/8/layout/orgChart1"/>
    <dgm:cxn modelId="{8C756688-34A8-6140-B1EE-BE8D6EB0DCA1}" type="presParOf" srcId="{7942BA83-262A-CE4A-AA22-541BFD6EE7FE}" destId="{E062A94F-934C-0342-AF9B-0400DDAFFA31}" srcOrd="0" destOrd="0" presId="urn:microsoft.com/office/officeart/2005/8/layout/orgChart1"/>
    <dgm:cxn modelId="{BE695424-77B5-8947-94E0-5285B5C38AB4}" type="presParOf" srcId="{E062A94F-934C-0342-AF9B-0400DDAFFA31}" destId="{3D2A44E1-7E27-C749-B823-1CB0DAB09960}" srcOrd="0" destOrd="0" presId="urn:microsoft.com/office/officeart/2005/8/layout/orgChart1"/>
    <dgm:cxn modelId="{9DEA6AE9-3F1E-1B49-9D26-F9741E3C838D}" type="presParOf" srcId="{E062A94F-934C-0342-AF9B-0400DDAFFA31}" destId="{4790188E-9BD1-204D-A468-83D04F96B347}" srcOrd="1" destOrd="0" presId="urn:microsoft.com/office/officeart/2005/8/layout/orgChart1"/>
    <dgm:cxn modelId="{B2A41241-C900-B34D-89B3-CF36354AC3D2}" type="presParOf" srcId="{7942BA83-262A-CE4A-AA22-541BFD6EE7FE}" destId="{18A299D2-E62F-D341-B880-C532BD091797}" srcOrd="1" destOrd="0" presId="urn:microsoft.com/office/officeart/2005/8/layout/orgChart1"/>
    <dgm:cxn modelId="{06C68095-252A-A142-9870-361E42F8FE48}" type="presParOf" srcId="{7942BA83-262A-CE4A-AA22-541BFD6EE7FE}" destId="{E7CC47CA-0A7B-CC4E-AA1A-F8CFF209F81C}" srcOrd="2" destOrd="0" presId="urn:microsoft.com/office/officeart/2005/8/layout/orgChart1"/>
    <dgm:cxn modelId="{79A7FBB5-4121-3648-AB99-E925846AD3C9}" type="presParOf" srcId="{0C399762-C372-0F4C-A48A-F31E10FBF8AF}" destId="{B7F81AB5-7983-EE42-BA20-5738CE536D45}" srcOrd="4" destOrd="0" presId="urn:microsoft.com/office/officeart/2005/8/layout/orgChart1"/>
    <dgm:cxn modelId="{574A4CA0-8357-AA48-B1B3-CF012F196080}" type="presParOf" srcId="{0C399762-C372-0F4C-A48A-F31E10FBF8AF}" destId="{5F8A9682-E43A-3947-BA64-793697D253A2}" srcOrd="5" destOrd="0" presId="urn:microsoft.com/office/officeart/2005/8/layout/orgChart1"/>
    <dgm:cxn modelId="{8AC7F92F-F4BB-CE4C-B9D1-762B9C22FE11}" type="presParOf" srcId="{5F8A9682-E43A-3947-BA64-793697D253A2}" destId="{573F73F3-6B78-154E-A763-AFF790BF1B96}" srcOrd="0" destOrd="0" presId="urn:microsoft.com/office/officeart/2005/8/layout/orgChart1"/>
    <dgm:cxn modelId="{C8671515-D4AD-8844-911F-2F81D1580974}" type="presParOf" srcId="{573F73F3-6B78-154E-A763-AFF790BF1B96}" destId="{21BB8915-6465-444C-BA82-6DA1DFDB36AB}" srcOrd="0" destOrd="0" presId="urn:microsoft.com/office/officeart/2005/8/layout/orgChart1"/>
    <dgm:cxn modelId="{6DD5ED6D-0F23-694D-BC0E-7E57F3801A4E}" type="presParOf" srcId="{573F73F3-6B78-154E-A763-AFF790BF1B96}" destId="{B396CDFC-77C2-E243-BD24-320BF049C9FB}" srcOrd="1" destOrd="0" presId="urn:microsoft.com/office/officeart/2005/8/layout/orgChart1"/>
    <dgm:cxn modelId="{88BDF378-1FDD-0349-8682-7310FB1EF590}" type="presParOf" srcId="{5F8A9682-E43A-3947-BA64-793697D253A2}" destId="{B432D10E-9A17-0D4B-B612-203FFBCAE99F}" srcOrd="1" destOrd="0" presId="urn:microsoft.com/office/officeart/2005/8/layout/orgChart1"/>
    <dgm:cxn modelId="{EBC563A9-A945-8047-9C7D-18B852A05D72}" type="presParOf" srcId="{5F8A9682-E43A-3947-BA64-793697D253A2}" destId="{4FCED330-A5D9-EE48-AD8C-28F6C8CC5385}" srcOrd="2" destOrd="0" presId="urn:microsoft.com/office/officeart/2005/8/layout/orgChart1"/>
    <dgm:cxn modelId="{BEA24B15-8722-0E40-A2CB-CDF5382CB917}" type="presParOf" srcId="{0C399762-C372-0F4C-A48A-F31E10FBF8AF}" destId="{47315D50-906A-D342-8AE7-EA80396A93A2}" srcOrd="6" destOrd="0" presId="urn:microsoft.com/office/officeart/2005/8/layout/orgChart1"/>
    <dgm:cxn modelId="{D3B99F4E-75CF-D940-8A41-34507B5FC29E}" type="presParOf" srcId="{0C399762-C372-0F4C-A48A-F31E10FBF8AF}" destId="{1B06BA8F-1154-FF40-A206-DD42E6F8154B}" srcOrd="7" destOrd="0" presId="urn:microsoft.com/office/officeart/2005/8/layout/orgChart1"/>
    <dgm:cxn modelId="{54D9C76B-F141-184F-ACD1-50CCDC777C59}" type="presParOf" srcId="{1B06BA8F-1154-FF40-A206-DD42E6F8154B}" destId="{DF00E2E4-56AE-C846-BAAD-C7CCE25CD6F9}" srcOrd="0" destOrd="0" presId="urn:microsoft.com/office/officeart/2005/8/layout/orgChart1"/>
    <dgm:cxn modelId="{FE0D278F-2254-444C-85BE-B170CC731DAF}" type="presParOf" srcId="{DF00E2E4-56AE-C846-BAAD-C7CCE25CD6F9}" destId="{B15913A2-56FA-DC41-B5AB-6126C22AD584}" srcOrd="0" destOrd="0" presId="urn:microsoft.com/office/officeart/2005/8/layout/orgChart1"/>
    <dgm:cxn modelId="{048F0DE3-2042-9543-B53F-E709B5B483CF}" type="presParOf" srcId="{DF00E2E4-56AE-C846-BAAD-C7CCE25CD6F9}" destId="{45ECD5C1-AA47-C944-BE92-B8321D4B92C1}" srcOrd="1" destOrd="0" presId="urn:microsoft.com/office/officeart/2005/8/layout/orgChart1"/>
    <dgm:cxn modelId="{470595D6-EAA4-8D4D-B1C7-11A0B07DBB81}" type="presParOf" srcId="{1B06BA8F-1154-FF40-A206-DD42E6F8154B}" destId="{4288FCB9-3E66-F740-856B-2BE36F234F60}" srcOrd="1" destOrd="0" presId="urn:microsoft.com/office/officeart/2005/8/layout/orgChart1"/>
    <dgm:cxn modelId="{F3A3D9EC-2B2D-E348-8CBD-574B40D82FF8}" type="presParOf" srcId="{1B06BA8F-1154-FF40-A206-DD42E6F8154B}" destId="{0F5B9716-CB71-7F44-9ECC-555CA87807E5}" srcOrd="2" destOrd="0" presId="urn:microsoft.com/office/officeart/2005/8/layout/orgChart1"/>
    <dgm:cxn modelId="{F8B2C212-4BEF-C041-B6E9-8D9BF831CB27}" type="presParOf" srcId="{3389534F-577D-1A4D-B08E-BF6CA255133C}" destId="{D36DB1E3-6325-604A-AC8F-A5B8927AA9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5325-8847-E64B-8E91-AC1B4C8EA645}">
      <dsp:nvSpPr>
        <dsp:cNvPr id="0" name=""/>
        <dsp:cNvSpPr/>
      </dsp:nvSpPr>
      <dsp:spPr>
        <a:xfrm>
          <a:off x="743176" y="1779922"/>
          <a:ext cx="2015100" cy="121042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Preparing Cash Budget</a:t>
          </a:r>
        </a:p>
      </dsp:txBody>
      <dsp:txXfrm>
        <a:off x="778628" y="1815374"/>
        <a:ext cx="1944196" cy="1139517"/>
      </dsp:txXfrm>
    </dsp:sp>
    <dsp:sp modelId="{E575E15B-1294-0649-8EF2-6584EF9C93BA}">
      <dsp:nvSpPr>
        <dsp:cNvPr id="0" name=""/>
        <dsp:cNvSpPr/>
      </dsp:nvSpPr>
      <dsp:spPr>
        <a:xfrm rot="19704295">
          <a:off x="2587069" y="1766694"/>
          <a:ext cx="2310064" cy="26604"/>
        </a:xfrm>
        <a:custGeom>
          <a:avLst/>
          <a:gdLst/>
          <a:ahLst/>
          <a:cxnLst/>
          <a:rect l="0" t="0" r="0" b="0"/>
          <a:pathLst>
            <a:path>
              <a:moveTo>
                <a:pt x="0" y="13302"/>
              </a:moveTo>
              <a:lnTo>
                <a:pt x="2310064"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684350" y="1722245"/>
        <a:ext cx="115503" cy="115503"/>
      </dsp:txXfrm>
    </dsp:sp>
    <dsp:sp modelId="{11895279-C6D9-B84F-9001-F86B75D716EA}">
      <dsp:nvSpPr>
        <dsp:cNvPr id="0" name=""/>
        <dsp:cNvSpPr/>
      </dsp:nvSpPr>
      <dsp:spPr>
        <a:xfrm>
          <a:off x="4725926" y="820526"/>
          <a:ext cx="2109566" cy="708669"/>
        </a:xfrm>
        <a:prstGeom prst="roundRect">
          <a:avLst>
            <a:gd name="adj" fmla="val 10000"/>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Cash Receipts</a:t>
          </a:r>
        </a:p>
      </dsp:txBody>
      <dsp:txXfrm>
        <a:off x="4746682" y="841282"/>
        <a:ext cx="2068054" cy="667157"/>
      </dsp:txXfrm>
    </dsp:sp>
    <dsp:sp modelId="{663B0142-A5A9-9B46-89BF-8A1008B27789}">
      <dsp:nvSpPr>
        <dsp:cNvPr id="0" name=""/>
        <dsp:cNvSpPr/>
      </dsp:nvSpPr>
      <dsp:spPr>
        <a:xfrm rot="20353309">
          <a:off x="6760275" y="751295"/>
          <a:ext cx="2312965" cy="26604"/>
        </a:xfrm>
        <a:custGeom>
          <a:avLst/>
          <a:gdLst/>
          <a:ahLst/>
          <a:cxnLst/>
          <a:rect l="0" t="0" r="0" b="0"/>
          <a:pathLst>
            <a:path>
              <a:moveTo>
                <a:pt x="0" y="13302"/>
              </a:moveTo>
              <a:lnTo>
                <a:pt x="2312965"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7858934" y="706773"/>
        <a:ext cx="115648" cy="115648"/>
      </dsp:txXfrm>
    </dsp:sp>
    <dsp:sp modelId="{43108841-788E-F049-B420-ADBDA16D77F7}">
      <dsp:nvSpPr>
        <dsp:cNvPr id="0" name=""/>
        <dsp:cNvSpPr/>
      </dsp:nvSpPr>
      <dsp:spPr>
        <a:xfrm>
          <a:off x="8998024" y="0"/>
          <a:ext cx="1417338" cy="708669"/>
        </a:xfrm>
        <a:prstGeom prst="roundRect">
          <a:avLst>
            <a:gd name="adj" fmla="val 10000"/>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Cash Sales</a:t>
          </a:r>
        </a:p>
      </dsp:txBody>
      <dsp:txXfrm>
        <a:off x="9018780" y="20756"/>
        <a:ext cx="1375826" cy="667157"/>
      </dsp:txXfrm>
    </dsp:sp>
    <dsp:sp modelId="{5463A697-EA81-4649-82F8-D487B9D9773B}">
      <dsp:nvSpPr>
        <dsp:cNvPr id="0" name=""/>
        <dsp:cNvSpPr/>
      </dsp:nvSpPr>
      <dsp:spPr>
        <a:xfrm rot="21561282">
          <a:off x="6835423" y="1149380"/>
          <a:ext cx="2162669" cy="26604"/>
        </a:xfrm>
        <a:custGeom>
          <a:avLst/>
          <a:gdLst/>
          <a:ahLst/>
          <a:cxnLst/>
          <a:rect l="0" t="0" r="0" b="0"/>
          <a:pathLst>
            <a:path>
              <a:moveTo>
                <a:pt x="0" y="13302"/>
              </a:moveTo>
              <a:lnTo>
                <a:pt x="2162669"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7862691" y="1108615"/>
        <a:ext cx="108133" cy="108133"/>
      </dsp:txXfrm>
    </dsp:sp>
    <dsp:sp modelId="{CF886E28-028C-FE46-80B7-0FD68125C701}">
      <dsp:nvSpPr>
        <dsp:cNvPr id="0" name=""/>
        <dsp:cNvSpPr/>
      </dsp:nvSpPr>
      <dsp:spPr>
        <a:xfrm>
          <a:off x="8998024" y="796169"/>
          <a:ext cx="1417338" cy="708669"/>
        </a:xfrm>
        <a:prstGeom prst="roundRect">
          <a:avLst>
            <a:gd name="adj" fmla="val 10000"/>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Credit Sales </a:t>
          </a:r>
        </a:p>
      </dsp:txBody>
      <dsp:txXfrm>
        <a:off x="9018780" y="816925"/>
        <a:ext cx="1375826" cy="667157"/>
      </dsp:txXfrm>
    </dsp:sp>
    <dsp:sp modelId="{FDC8BC54-3534-A341-8226-F9EC7A2912B3}">
      <dsp:nvSpPr>
        <dsp:cNvPr id="0" name=""/>
        <dsp:cNvSpPr/>
      </dsp:nvSpPr>
      <dsp:spPr>
        <a:xfrm rot="1201361">
          <a:off x="6766325" y="1553371"/>
          <a:ext cx="2288677" cy="26604"/>
        </a:xfrm>
        <a:custGeom>
          <a:avLst/>
          <a:gdLst/>
          <a:ahLst/>
          <a:cxnLst/>
          <a:rect l="0" t="0" r="0" b="0"/>
          <a:pathLst>
            <a:path>
              <a:moveTo>
                <a:pt x="0" y="13302"/>
              </a:moveTo>
              <a:lnTo>
                <a:pt x="2288677"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7853447" y="1509456"/>
        <a:ext cx="114433" cy="114433"/>
      </dsp:txXfrm>
    </dsp:sp>
    <dsp:sp modelId="{85373704-DC7D-D94E-AD21-0E3997DB1388}">
      <dsp:nvSpPr>
        <dsp:cNvPr id="0" name=""/>
        <dsp:cNvSpPr/>
      </dsp:nvSpPr>
      <dsp:spPr>
        <a:xfrm>
          <a:off x="8985835" y="1604151"/>
          <a:ext cx="1417338" cy="708669"/>
        </a:xfrm>
        <a:prstGeom prst="roundRect">
          <a:avLst>
            <a:gd name="adj" fmla="val 10000"/>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Sale of Old Asset</a:t>
          </a:r>
        </a:p>
      </dsp:txBody>
      <dsp:txXfrm>
        <a:off x="9006591" y="1624907"/>
        <a:ext cx="1375826" cy="667157"/>
      </dsp:txXfrm>
    </dsp:sp>
    <dsp:sp modelId="{7B374143-D92D-964A-872F-63EA5E1ACAF2}">
      <dsp:nvSpPr>
        <dsp:cNvPr id="0" name=""/>
        <dsp:cNvSpPr/>
      </dsp:nvSpPr>
      <dsp:spPr>
        <a:xfrm rot="1926417">
          <a:off x="2580640" y="2989149"/>
          <a:ext cx="2322922" cy="26604"/>
        </a:xfrm>
        <a:custGeom>
          <a:avLst/>
          <a:gdLst/>
          <a:ahLst/>
          <a:cxnLst/>
          <a:rect l="0" t="0" r="0" b="0"/>
          <a:pathLst>
            <a:path>
              <a:moveTo>
                <a:pt x="0" y="13302"/>
              </a:moveTo>
              <a:lnTo>
                <a:pt x="2322922"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684028" y="2944378"/>
        <a:ext cx="116146" cy="116146"/>
      </dsp:txXfrm>
    </dsp:sp>
    <dsp:sp modelId="{5C469586-A21A-4749-BBE3-F6F168580E81}">
      <dsp:nvSpPr>
        <dsp:cNvPr id="0" name=""/>
        <dsp:cNvSpPr/>
      </dsp:nvSpPr>
      <dsp:spPr>
        <a:xfrm>
          <a:off x="4725926" y="3265435"/>
          <a:ext cx="1972410" cy="708669"/>
        </a:xfrm>
        <a:prstGeom prst="roundRect">
          <a:avLst>
            <a:gd name="adj" fmla="val 10000"/>
          </a:avLst>
        </a:prstGeom>
        <a:solidFill>
          <a:schemeClr val="accent4">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Cash Disbursements</a:t>
          </a:r>
        </a:p>
      </dsp:txBody>
      <dsp:txXfrm>
        <a:off x="4746682" y="3286191"/>
        <a:ext cx="1930898" cy="667157"/>
      </dsp:txXfrm>
    </dsp:sp>
    <dsp:sp modelId="{79F64E66-43C5-3E44-9B43-05FCF9F28D4B}">
      <dsp:nvSpPr>
        <dsp:cNvPr id="0" name=""/>
        <dsp:cNvSpPr/>
      </dsp:nvSpPr>
      <dsp:spPr>
        <a:xfrm rot="20641870">
          <a:off x="6641181" y="3198982"/>
          <a:ext cx="2962291" cy="26604"/>
        </a:xfrm>
        <a:custGeom>
          <a:avLst/>
          <a:gdLst/>
          <a:ahLst/>
          <a:cxnLst/>
          <a:rect l="0" t="0" r="0" b="0"/>
          <a:pathLst>
            <a:path>
              <a:moveTo>
                <a:pt x="0" y="13302"/>
              </a:moveTo>
              <a:lnTo>
                <a:pt x="2962291"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8048269" y="3138227"/>
        <a:ext cx="148114" cy="148114"/>
      </dsp:txXfrm>
    </dsp:sp>
    <dsp:sp modelId="{2465ADBD-B2ED-AA46-A169-4B07EF1F8B51}">
      <dsp:nvSpPr>
        <dsp:cNvPr id="0" name=""/>
        <dsp:cNvSpPr/>
      </dsp:nvSpPr>
      <dsp:spPr>
        <a:xfrm>
          <a:off x="9546317" y="2450465"/>
          <a:ext cx="1417338" cy="708669"/>
        </a:xfrm>
        <a:prstGeom prst="roundRect">
          <a:avLst>
            <a:gd name="adj" fmla="val 10000"/>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Payment for expenses </a:t>
          </a:r>
        </a:p>
      </dsp:txBody>
      <dsp:txXfrm>
        <a:off x="9567073" y="2471221"/>
        <a:ext cx="1375826" cy="667157"/>
      </dsp:txXfrm>
    </dsp:sp>
    <dsp:sp modelId="{3C77994B-1886-A345-B2A1-9D066401EE28}">
      <dsp:nvSpPr>
        <dsp:cNvPr id="0" name=""/>
        <dsp:cNvSpPr/>
      </dsp:nvSpPr>
      <dsp:spPr>
        <a:xfrm>
          <a:off x="6698336" y="3606467"/>
          <a:ext cx="2847981" cy="26604"/>
        </a:xfrm>
        <a:custGeom>
          <a:avLst/>
          <a:gdLst/>
          <a:ahLst/>
          <a:cxnLst/>
          <a:rect l="0" t="0" r="0" b="0"/>
          <a:pathLst>
            <a:path>
              <a:moveTo>
                <a:pt x="0" y="13302"/>
              </a:moveTo>
              <a:lnTo>
                <a:pt x="2847981"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8051127" y="3548570"/>
        <a:ext cx="142399" cy="142399"/>
      </dsp:txXfrm>
    </dsp:sp>
    <dsp:sp modelId="{FC5C181A-F4E3-9D44-BD49-C71E031AF657}">
      <dsp:nvSpPr>
        <dsp:cNvPr id="0" name=""/>
        <dsp:cNvSpPr/>
      </dsp:nvSpPr>
      <dsp:spPr>
        <a:xfrm>
          <a:off x="9546317" y="3265435"/>
          <a:ext cx="1417338" cy="708669"/>
        </a:xfrm>
        <a:prstGeom prst="roundRect">
          <a:avLst>
            <a:gd name="adj" fmla="val 10000"/>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Purchase of Materials</a:t>
          </a:r>
        </a:p>
      </dsp:txBody>
      <dsp:txXfrm>
        <a:off x="9567073" y="3286191"/>
        <a:ext cx="1375826" cy="667157"/>
      </dsp:txXfrm>
    </dsp:sp>
    <dsp:sp modelId="{6C109915-4357-8047-A123-04D5F9AAE81F}">
      <dsp:nvSpPr>
        <dsp:cNvPr id="0" name=""/>
        <dsp:cNvSpPr/>
      </dsp:nvSpPr>
      <dsp:spPr>
        <a:xfrm rot="964327">
          <a:off x="6640414" y="4016730"/>
          <a:ext cx="2963825" cy="26604"/>
        </a:xfrm>
        <a:custGeom>
          <a:avLst/>
          <a:gdLst/>
          <a:ahLst/>
          <a:cxnLst/>
          <a:rect l="0" t="0" r="0" b="0"/>
          <a:pathLst>
            <a:path>
              <a:moveTo>
                <a:pt x="0" y="13302"/>
              </a:moveTo>
              <a:lnTo>
                <a:pt x="2963825"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8048231" y="3955937"/>
        <a:ext cx="148191" cy="148191"/>
      </dsp:txXfrm>
    </dsp:sp>
    <dsp:sp modelId="{3FD8CF4B-EADD-474E-87BF-5936B7AAEA25}">
      <dsp:nvSpPr>
        <dsp:cNvPr id="0" name=""/>
        <dsp:cNvSpPr/>
      </dsp:nvSpPr>
      <dsp:spPr>
        <a:xfrm>
          <a:off x="9546317" y="4085961"/>
          <a:ext cx="1417338" cy="708669"/>
        </a:xfrm>
        <a:prstGeom prst="roundRect">
          <a:avLst>
            <a:gd name="adj" fmla="val 10000"/>
          </a:avLst>
        </a:prstGeom>
        <a:solidFill>
          <a:schemeClr val="accent4">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Purchase of Assets</a:t>
          </a:r>
        </a:p>
      </dsp:txBody>
      <dsp:txXfrm>
        <a:off x="9567073" y="4106717"/>
        <a:ext cx="1375826" cy="667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15D50-906A-D342-8AE7-EA80396A93A2}">
      <dsp:nvSpPr>
        <dsp:cNvPr id="0" name=""/>
        <dsp:cNvSpPr/>
      </dsp:nvSpPr>
      <dsp:spPr>
        <a:xfrm>
          <a:off x="5257800" y="1177634"/>
          <a:ext cx="4117941" cy="1476196"/>
        </a:xfrm>
        <a:custGeom>
          <a:avLst/>
          <a:gdLst/>
          <a:ahLst/>
          <a:cxnLst/>
          <a:rect l="0" t="0" r="0" b="0"/>
          <a:pathLst>
            <a:path>
              <a:moveTo>
                <a:pt x="0" y="0"/>
              </a:moveTo>
              <a:lnTo>
                <a:pt x="0" y="1237968"/>
              </a:lnTo>
              <a:lnTo>
                <a:pt x="4117941" y="1237968"/>
              </a:lnTo>
              <a:lnTo>
                <a:pt x="4117941" y="1476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81AB5-7983-EE42-BA20-5738CE536D45}">
      <dsp:nvSpPr>
        <dsp:cNvPr id="0" name=""/>
        <dsp:cNvSpPr/>
      </dsp:nvSpPr>
      <dsp:spPr>
        <a:xfrm>
          <a:off x="5257800" y="1177634"/>
          <a:ext cx="1384830" cy="1854151"/>
        </a:xfrm>
        <a:custGeom>
          <a:avLst/>
          <a:gdLst/>
          <a:ahLst/>
          <a:cxnLst/>
          <a:rect l="0" t="0" r="0" b="0"/>
          <a:pathLst>
            <a:path>
              <a:moveTo>
                <a:pt x="0" y="0"/>
              </a:moveTo>
              <a:lnTo>
                <a:pt x="0" y="1615923"/>
              </a:lnTo>
              <a:lnTo>
                <a:pt x="1384830" y="1615923"/>
              </a:lnTo>
              <a:lnTo>
                <a:pt x="1384830" y="18541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5FE738-82E6-2941-8CCE-3511686EFF4E}">
      <dsp:nvSpPr>
        <dsp:cNvPr id="0" name=""/>
        <dsp:cNvSpPr/>
      </dsp:nvSpPr>
      <dsp:spPr>
        <a:xfrm>
          <a:off x="3860762" y="1177634"/>
          <a:ext cx="1397037" cy="2488132"/>
        </a:xfrm>
        <a:custGeom>
          <a:avLst/>
          <a:gdLst/>
          <a:ahLst/>
          <a:cxnLst/>
          <a:rect l="0" t="0" r="0" b="0"/>
          <a:pathLst>
            <a:path>
              <a:moveTo>
                <a:pt x="1397037" y="0"/>
              </a:moveTo>
              <a:lnTo>
                <a:pt x="1397037" y="2249904"/>
              </a:lnTo>
              <a:lnTo>
                <a:pt x="0" y="2249904"/>
              </a:lnTo>
              <a:lnTo>
                <a:pt x="0" y="24881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FD12F6-FCE3-7B49-BF3F-851048D2C0DA}">
      <dsp:nvSpPr>
        <dsp:cNvPr id="0" name=""/>
        <dsp:cNvSpPr/>
      </dsp:nvSpPr>
      <dsp:spPr>
        <a:xfrm>
          <a:off x="1139858" y="1177634"/>
          <a:ext cx="4117941" cy="1476196"/>
        </a:xfrm>
        <a:custGeom>
          <a:avLst/>
          <a:gdLst/>
          <a:ahLst/>
          <a:cxnLst/>
          <a:rect l="0" t="0" r="0" b="0"/>
          <a:pathLst>
            <a:path>
              <a:moveTo>
                <a:pt x="4117941" y="0"/>
              </a:moveTo>
              <a:lnTo>
                <a:pt x="4117941" y="1237968"/>
              </a:lnTo>
              <a:lnTo>
                <a:pt x="0" y="1237968"/>
              </a:lnTo>
              <a:lnTo>
                <a:pt x="0" y="1476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F04AF-3253-3647-BB27-987A4B8BFE1A}">
      <dsp:nvSpPr>
        <dsp:cNvPr id="0" name=""/>
        <dsp:cNvSpPr/>
      </dsp:nvSpPr>
      <dsp:spPr>
        <a:xfrm>
          <a:off x="3759198" y="43215"/>
          <a:ext cx="2997203" cy="113441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b="1" i="1" kern="1200" dirty="0"/>
            <a:t>Cash Budget</a:t>
          </a:r>
        </a:p>
      </dsp:txBody>
      <dsp:txXfrm>
        <a:off x="3759198" y="43215"/>
        <a:ext cx="2997203" cy="1134419"/>
      </dsp:txXfrm>
    </dsp:sp>
    <dsp:sp modelId="{50126516-27B4-0543-84A5-C67FB45D66D3}">
      <dsp:nvSpPr>
        <dsp:cNvPr id="0" name=""/>
        <dsp:cNvSpPr/>
      </dsp:nvSpPr>
      <dsp:spPr>
        <a:xfrm>
          <a:off x="5439" y="2653831"/>
          <a:ext cx="2268838" cy="11344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Opening Balance</a:t>
          </a:r>
        </a:p>
      </dsp:txBody>
      <dsp:txXfrm>
        <a:off x="5439" y="2653831"/>
        <a:ext cx="2268838" cy="1134419"/>
      </dsp:txXfrm>
    </dsp:sp>
    <dsp:sp modelId="{3D2A44E1-7E27-C749-B823-1CB0DAB09960}">
      <dsp:nvSpPr>
        <dsp:cNvPr id="0" name=""/>
        <dsp:cNvSpPr/>
      </dsp:nvSpPr>
      <dsp:spPr>
        <a:xfrm>
          <a:off x="2726343" y="3665767"/>
          <a:ext cx="2268838" cy="113441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 Cash Receipts </a:t>
          </a:r>
        </a:p>
      </dsp:txBody>
      <dsp:txXfrm>
        <a:off x="2726343" y="3665767"/>
        <a:ext cx="2268838" cy="1134419"/>
      </dsp:txXfrm>
    </dsp:sp>
    <dsp:sp modelId="{21BB8915-6465-444C-BA82-6DA1DFDB36AB}">
      <dsp:nvSpPr>
        <dsp:cNvPr id="0" name=""/>
        <dsp:cNvSpPr/>
      </dsp:nvSpPr>
      <dsp:spPr>
        <a:xfrm>
          <a:off x="5508211" y="3031785"/>
          <a:ext cx="2268838" cy="113441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 Cash Disbursements</a:t>
          </a:r>
        </a:p>
      </dsp:txBody>
      <dsp:txXfrm>
        <a:off x="5508211" y="3031785"/>
        <a:ext cx="2268838" cy="1134419"/>
      </dsp:txXfrm>
    </dsp:sp>
    <dsp:sp modelId="{B15913A2-56FA-DC41-B5AB-6126C22AD584}">
      <dsp:nvSpPr>
        <dsp:cNvPr id="0" name=""/>
        <dsp:cNvSpPr/>
      </dsp:nvSpPr>
      <dsp:spPr>
        <a:xfrm>
          <a:off x="8241322" y="2653831"/>
          <a:ext cx="2268838" cy="113441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 Closing Balance</a:t>
          </a:r>
        </a:p>
      </dsp:txBody>
      <dsp:txXfrm>
        <a:off x="8241322" y="2653831"/>
        <a:ext cx="2268838" cy="11344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EEA9A-A2D3-574D-A587-B4830B32219E}"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5D135-9E4B-BC4C-8F1D-27379DB44E1C}" type="slidenum">
              <a:rPr lang="en-US" smtClean="0"/>
              <a:t>‹#›</a:t>
            </a:fld>
            <a:endParaRPr lang="en-US"/>
          </a:p>
        </p:txBody>
      </p:sp>
    </p:spTree>
    <p:extLst>
      <p:ext uri="{BB962C8B-B14F-4D97-AF65-F5344CB8AC3E}">
        <p14:creationId xmlns:p14="http://schemas.microsoft.com/office/powerpoint/2010/main" val="268756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2 wheelers makes up 2.2% of total vehicle sales</a:t>
            </a:r>
            <a:br>
              <a:rPr lang="en-US" dirty="0"/>
            </a:br>
            <a:r>
              <a:rPr lang="en-US" dirty="0"/>
              <a:t>2.) Cheapest Tesla car costs Rs. 30 lakhs</a:t>
            </a:r>
          </a:p>
          <a:p>
            <a:r>
              <a:rPr lang="en-US" dirty="0"/>
              <a:t>3.) Non existent battery charging </a:t>
            </a:r>
            <a:r>
              <a:rPr lang="en-US"/>
              <a:t>infra structure</a:t>
            </a:r>
          </a:p>
        </p:txBody>
      </p:sp>
      <p:sp>
        <p:nvSpPr>
          <p:cNvPr id="4" name="Slide Number Placeholder 3"/>
          <p:cNvSpPr>
            <a:spLocks noGrp="1"/>
          </p:cNvSpPr>
          <p:nvPr>
            <p:ph type="sldNum" sz="quarter" idx="5"/>
          </p:nvPr>
        </p:nvSpPr>
        <p:spPr/>
        <p:txBody>
          <a:bodyPr/>
          <a:lstStyle/>
          <a:p>
            <a:fld id="{EEF5D135-9E4B-BC4C-8F1D-27379DB44E1C}" type="slidenum">
              <a:rPr lang="en-US" smtClean="0"/>
              <a:t>4</a:t>
            </a:fld>
            <a:endParaRPr lang="en-US"/>
          </a:p>
        </p:txBody>
      </p:sp>
    </p:spTree>
    <p:extLst>
      <p:ext uri="{BB962C8B-B14F-4D97-AF65-F5344CB8AC3E}">
        <p14:creationId xmlns:p14="http://schemas.microsoft.com/office/powerpoint/2010/main" val="29701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38A66A38-B6E5-CC4E-9DF1-D65C23861C11}" type="slidenum">
              <a:rPr lang="en-US" smtClean="0"/>
              <a:t>16</a:t>
            </a:fld>
            <a:endParaRPr lang="en-US"/>
          </a:p>
        </p:txBody>
      </p:sp>
    </p:spTree>
    <p:extLst>
      <p:ext uri="{BB962C8B-B14F-4D97-AF65-F5344CB8AC3E}">
        <p14:creationId xmlns:p14="http://schemas.microsoft.com/office/powerpoint/2010/main" val="182715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AEDE-18DC-F742-B025-BC4440A5E0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E56D990-C41C-BC40-89BF-61C13599A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A73FC2-FD9F-D649-B5E5-FC92DE0C07FE}"/>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5" name="Footer Placeholder 4">
            <a:extLst>
              <a:ext uri="{FF2B5EF4-FFF2-40B4-BE49-F238E27FC236}">
                <a16:creationId xmlns:a16="http://schemas.microsoft.com/office/drawing/2014/main" id="{3A43EF21-3344-D242-838D-A87425D211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981C7F3-357F-2A4C-AEB4-969207039630}"/>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56395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F185-96C2-AB49-B09D-B3EAF369740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4FB866-0D49-E94A-AEA7-007F44369F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42D62E-906D-9246-8924-80D434CC76AE}"/>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5" name="Footer Placeholder 4">
            <a:extLst>
              <a:ext uri="{FF2B5EF4-FFF2-40B4-BE49-F238E27FC236}">
                <a16:creationId xmlns:a16="http://schemas.microsoft.com/office/drawing/2014/main" id="{4BFD1FA0-62FA-F747-8C42-F9F11926AE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73D8591-5283-3841-9992-A9D18280957B}"/>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382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77158-2EE7-974B-9947-4CD2C33B1B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1D9D36-69E5-6147-BD71-CC8D74F488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C63066-CB29-5C49-8CCE-FF4091CBDF25}"/>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5" name="Footer Placeholder 4">
            <a:extLst>
              <a:ext uri="{FF2B5EF4-FFF2-40B4-BE49-F238E27FC236}">
                <a16:creationId xmlns:a16="http://schemas.microsoft.com/office/drawing/2014/main" id="{BD5923DD-3CB5-494B-B169-C8EBA20C75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074BD8F-F042-D54A-8756-496AC0978CEF}"/>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47762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B570-0B43-D54C-AEE0-A4188A8199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B4EAC2-36DE-6043-A741-61A8275A70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19338A-318B-FE43-B298-C31F45A85AEF}"/>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5" name="Footer Placeholder 4">
            <a:extLst>
              <a:ext uri="{FF2B5EF4-FFF2-40B4-BE49-F238E27FC236}">
                <a16:creationId xmlns:a16="http://schemas.microsoft.com/office/drawing/2014/main" id="{18C04DCF-DE80-5443-85DF-094EFED82E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C8515F5-9B89-EF46-BCBA-E6FD967CDA83}"/>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50310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A266-997A-CF45-AFB4-A9B2D7BCFF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E15E4D-7BBA-224B-9986-DE0EC0F3C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6CB251-68BB-3245-B9A4-79E606493FFC}"/>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5" name="Footer Placeholder 4">
            <a:extLst>
              <a:ext uri="{FF2B5EF4-FFF2-40B4-BE49-F238E27FC236}">
                <a16:creationId xmlns:a16="http://schemas.microsoft.com/office/drawing/2014/main" id="{E70BC2F0-E096-7849-92B7-FDAE3890658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86A75E-6648-D448-A9B4-77A17D58395F}"/>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36105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84E3-1099-B448-AD65-73F57F46CB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3DCF7E-5935-554C-A738-CF576D3CFC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6DDF594-9A60-8C49-9B32-DD33979605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A5B7EC-5931-5740-ABA9-330D6FE37CBC}"/>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6" name="Footer Placeholder 5">
            <a:extLst>
              <a:ext uri="{FF2B5EF4-FFF2-40B4-BE49-F238E27FC236}">
                <a16:creationId xmlns:a16="http://schemas.microsoft.com/office/drawing/2014/main" id="{C3267C9B-4106-354B-9670-54F81BB161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FF480C-10B4-E746-893F-91DACD244B59}"/>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9795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5E15-D50B-2F4B-A42F-C6DC347A10D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A23678-26B2-394A-96B7-B4152152A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6A4F11-6407-484C-9696-CE13172AD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EA6928-AFE7-5B40-85FE-46DEBDEF4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157DD8-749B-DB4C-9812-F93E2626FD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3F0F64-C96E-1041-852A-24E8C18A3441}"/>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8" name="Footer Placeholder 7">
            <a:extLst>
              <a:ext uri="{FF2B5EF4-FFF2-40B4-BE49-F238E27FC236}">
                <a16:creationId xmlns:a16="http://schemas.microsoft.com/office/drawing/2014/main" id="{1880F240-E2CC-5D41-8263-F7429367D1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E9F0AB-5F4F-1344-9EAE-0B23F8F6E74F}"/>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12579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EAB0-4568-3A45-92C2-7E0AB06E477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45659A-89D7-6B40-8166-1ECD12DA004E}"/>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4" name="Footer Placeholder 3">
            <a:extLst>
              <a:ext uri="{FF2B5EF4-FFF2-40B4-BE49-F238E27FC236}">
                <a16:creationId xmlns:a16="http://schemas.microsoft.com/office/drawing/2014/main" id="{6CDE87B0-97A1-2040-8F74-F62C77B322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355A7A-ABC7-BE41-B3B6-63393B2025B4}"/>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03111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EE553A-F8A5-3046-BC16-F7F21C844784}"/>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3" name="Footer Placeholder 2">
            <a:extLst>
              <a:ext uri="{FF2B5EF4-FFF2-40B4-BE49-F238E27FC236}">
                <a16:creationId xmlns:a16="http://schemas.microsoft.com/office/drawing/2014/main" id="{7DAE7032-9B70-B04E-9883-BDF9B8A885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E6501D8-EE06-7140-AD10-8EB6D3F5BBA5}"/>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72160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448C-95D7-544D-ABA1-C6D050719C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1F857B-E0AB-8441-BA44-C16A39BD0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013980A-79F4-6247-89B8-6A28806B7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BBD8FF-819D-C84B-B465-23772C4A2EB4}"/>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6" name="Footer Placeholder 5">
            <a:extLst>
              <a:ext uri="{FF2B5EF4-FFF2-40B4-BE49-F238E27FC236}">
                <a16:creationId xmlns:a16="http://schemas.microsoft.com/office/drawing/2014/main" id="{D78A6F84-1EAA-AE44-B731-0A13C01516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95BE9D6-B9AF-9E45-9EC7-5876B881B0D2}"/>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05575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8383-8AA6-4D4B-AC70-65CC13D725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061ABB-3DA8-4948-A12D-CBA6FF6E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711923D7-B86A-9D4D-88E9-499A31E5D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E8B611-A61E-364E-B5D2-0ABA5A7A7337}"/>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12/14/2022</a:t>
            </a:fld>
            <a:endParaRPr lang="en-US"/>
          </a:p>
        </p:txBody>
      </p:sp>
      <p:sp>
        <p:nvSpPr>
          <p:cNvPr id="6" name="Footer Placeholder 5">
            <a:extLst>
              <a:ext uri="{FF2B5EF4-FFF2-40B4-BE49-F238E27FC236}">
                <a16:creationId xmlns:a16="http://schemas.microsoft.com/office/drawing/2014/main" id="{3549F282-6070-3646-8EBC-DD56C2A473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D88A9A1-01E1-0143-AD4B-CF8D85BC379E}"/>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09347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6060E-5F09-B648-BD1E-01E6BA06B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F1124804-8D6D-944F-87F5-3022C6EE4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6">
            <a:extLst>
              <a:ext uri="{FF2B5EF4-FFF2-40B4-BE49-F238E27FC236}">
                <a16:creationId xmlns:a16="http://schemas.microsoft.com/office/drawing/2014/main" id="{32000AF5-3FB4-9E46-95B1-4EE3BCF2CB6B}"/>
              </a:ext>
            </a:extLst>
          </p:cNvPr>
          <p:cNvSpPr/>
          <p:nvPr userDrawn="1"/>
        </p:nvSpPr>
        <p:spPr>
          <a:xfrm>
            <a:off x="0" y="3175"/>
            <a:ext cx="12203288" cy="391582"/>
          </a:xfrm>
          <a:prstGeom prst="rect">
            <a:avLst/>
          </a:prstGeom>
          <a:solidFill>
            <a:srgbClr val="77B9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1" dirty="0"/>
              <a:t>ACCM507 – FINANCIAL REPORTING, STATEMENTS &amp; ANALYSIS - II </a:t>
            </a:r>
          </a:p>
        </p:txBody>
      </p:sp>
      <p:pic>
        <p:nvPicPr>
          <p:cNvPr id="8" name="Picture 7">
            <a:extLst>
              <a:ext uri="{FF2B5EF4-FFF2-40B4-BE49-F238E27FC236}">
                <a16:creationId xmlns:a16="http://schemas.microsoft.com/office/drawing/2014/main" id="{2328031D-9DF8-EF4A-BC45-F180E6B83D43}"/>
              </a:ext>
            </a:extLst>
          </p:cNvPr>
          <p:cNvPicPr>
            <a:picLocks noChangeAspect="1"/>
          </p:cNvPicPr>
          <p:nvPr userDrawn="1"/>
        </p:nvPicPr>
        <p:blipFill>
          <a:blip r:embed="rId13"/>
          <a:stretch>
            <a:fillRect/>
          </a:stretch>
        </p:blipFill>
        <p:spPr>
          <a:xfrm>
            <a:off x="10261599" y="-26456"/>
            <a:ext cx="1941689" cy="421213"/>
          </a:xfrm>
          <a:prstGeom prst="rect">
            <a:avLst/>
          </a:prstGeom>
        </p:spPr>
      </p:pic>
    </p:spTree>
    <p:extLst>
      <p:ext uri="{BB962C8B-B14F-4D97-AF65-F5344CB8AC3E}">
        <p14:creationId xmlns:p14="http://schemas.microsoft.com/office/powerpoint/2010/main" val="3271389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financestrategists.com/explanation/operating-assets/goodwill/" TargetMode="External"/><Relationship Id="rId2" Type="http://schemas.openxmlformats.org/officeDocument/2006/relationships/hyperlink" Target="https://learn.financestrategists.com/finance-terms/dividend/" TargetMode="External"/><Relationship Id="rId1" Type="http://schemas.openxmlformats.org/officeDocument/2006/relationships/slideLayout" Target="../slideLayouts/slideLayout2.xml"/><Relationship Id="rId6" Type="http://schemas.openxmlformats.org/officeDocument/2006/relationships/hyperlink" Target="https://learn.financestrategists.com/finance-terms/profit/" TargetMode="External"/><Relationship Id="rId5" Type="http://schemas.openxmlformats.org/officeDocument/2006/relationships/hyperlink" Target="https://learn.financestrategists.com/finance-terms/debenture/" TargetMode="External"/><Relationship Id="rId4" Type="http://schemas.openxmlformats.org/officeDocument/2006/relationships/hyperlink" Target="https://learn.financestrategists.com/finance-terms/discount-term-defini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888E-7D0D-C94B-BAD2-65E9F726AD0B}"/>
              </a:ext>
            </a:extLst>
          </p:cNvPr>
          <p:cNvSpPr>
            <a:spLocks noGrp="1"/>
          </p:cNvSpPr>
          <p:nvPr>
            <p:ph type="ctrTitle"/>
          </p:nvPr>
        </p:nvSpPr>
        <p:spPr/>
        <p:txBody>
          <a:bodyPr/>
          <a:lstStyle/>
          <a:p>
            <a:r>
              <a:rPr lang="en-US" dirty="0"/>
              <a:t>Cash Budget </a:t>
            </a:r>
          </a:p>
        </p:txBody>
      </p:sp>
      <p:sp>
        <p:nvSpPr>
          <p:cNvPr id="3" name="Subtitle 2">
            <a:extLst>
              <a:ext uri="{FF2B5EF4-FFF2-40B4-BE49-F238E27FC236}">
                <a16:creationId xmlns:a16="http://schemas.microsoft.com/office/drawing/2014/main" id="{F2FB6ED1-795B-2946-A62C-0753866206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240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A3EF-D3E6-5844-AB81-8C20200EB16C}"/>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B3845C0-980D-E34E-A28E-17D672664520}"/>
              </a:ext>
            </a:extLst>
          </p:cNvPr>
          <p:cNvGraphicFramePr>
            <a:graphicFrameLocks noGrp="1"/>
          </p:cNvGraphicFramePr>
          <p:nvPr>
            <p:ph idx="1"/>
          </p:nvPr>
        </p:nvGraphicFramePr>
        <p:xfrm>
          <a:off x="330200" y="762000"/>
          <a:ext cx="11506200" cy="5741152"/>
        </p:xfrm>
        <a:graphic>
          <a:graphicData uri="http://schemas.openxmlformats.org/drawingml/2006/table">
            <a:tbl>
              <a:tblPr firstRow="1" bandRow="1">
                <a:tableStyleId>{6E25E649-3F16-4E02-A733-19D2CDBF48F0}</a:tableStyleId>
              </a:tblPr>
              <a:tblGrid>
                <a:gridCol w="6032500">
                  <a:extLst>
                    <a:ext uri="{9D8B030D-6E8A-4147-A177-3AD203B41FA5}">
                      <a16:colId xmlns:a16="http://schemas.microsoft.com/office/drawing/2014/main" val="3404584731"/>
                    </a:ext>
                  </a:extLst>
                </a:gridCol>
                <a:gridCol w="2006600">
                  <a:extLst>
                    <a:ext uri="{9D8B030D-6E8A-4147-A177-3AD203B41FA5}">
                      <a16:colId xmlns:a16="http://schemas.microsoft.com/office/drawing/2014/main" val="3518588477"/>
                    </a:ext>
                  </a:extLst>
                </a:gridCol>
                <a:gridCol w="1574800">
                  <a:extLst>
                    <a:ext uri="{9D8B030D-6E8A-4147-A177-3AD203B41FA5}">
                      <a16:colId xmlns:a16="http://schemas.microsoft.com/office/drawing/2014/main" val="1599694779"/>
                    </a:ext>
                  </a:extLst>
                </a:gridCol>
                <a:gridCol w="1892300">
                  <a:extLst>
                    <a:ext uri="{9D8B030D-6E8A-4147-A177-3AD203B41FA5}">
                      <a16:colId xmlns:a16="http://schemas.microsoft.com/office/drawing/2014/main" val="2591617767"/>
                    </a:ext>
                  </a:extLst>
                </a:gridCol>
              </a:tblGrid>
              <a:tr h="455236">
                <a:tc gridSpan="4">
                  <a:txBody>
                    <a:bodyPr/>
                    <a:lstStyle/>
                    <a:p>
                      <a:pPr algn="ctr"/>
                      <a:r>
                        <a:rPr lang="en-US" sz="2400" dirty="0"/>
                        <a:t>CASH BUDGET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845743"/>
                  </a:ext>
                </a:extLst>
              </a:tr>
              <a:tr h="455236">
                <a:tc>
                  <a:txBody>
                    <a:bodyPr/>
                    <a:lstStyle/>
                    <a:p>
                      <a:pPr algn="ctr"/>
                      <a:r>
                        <a:rPr lang="en-US" sz="2400" dirty="0"/>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701737"/>
                  </a:ext>
                </a:extLst>
              </a:tr>
              <a:tr h="4826752">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276581"/>
                  </a:ext>
                </a:extLst>
              </a:tr>
            </a:tbl>
          </a:graphicData>
        </a:graphic>
      </p:graphicFrame>
    </p:spTree>
    <p:extLst>
      <p:ext uri="{BB962C8B-B14F-4D97-AF65-F5344CB8AC3E}">
        <p14:creationId xmlns:p14="http://schemas.microsoft.com/office/powerpoint/2010/main" val="293041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F781-E6ED-FA40-847C-2E543E2F77F9}"/>
              </a:ext>
            </a:extLst>
          </p:cNvPr>
          <p:cNvSpPr>
            <a:spLocks noGrp="1"/>
          </p:cNvSpPr>
          <p:nvPr>
            <p:ph type="title"/>
          </p:nvPr>
        </p:nvSpPr>
        <p:spPr/>
        <p:txBody>
          <a:bodyPr/>
          <a:lstStyle/>
          <a:p>
            <a:pPr algn="ctr"/>
            <a:r>
              <a:rPr lang="en-US" i="1" dirty="0">
                <a:solidFill>
                  <a:srgbClr val="0070C0"/>
                </a:solidFill>
              </a:rPr>
              <a:t>Working Notes </a:t>
            </a:r>
          </a:p>
        </p:txBody>
      </p:sp>
      <p:graphicFrame>
        <p:nvGraphicFramePr>
          <p:cNvPr id="4" name="Table 4">
            <a:extLst>
              <a:ext uri="{FF2B5EF4-FFF2-40B4-BE49-F238E27FC236}">
                <a16:creationId xmlns:a16="http://schemas.microsoft.com/office/drawing/2014/main" id="{0AF71D52-957E-4B43-BA03-4081CF1C7C5D}"/>
              </a:ext>
            </a:extLst>
          </p:cNvPr>
          <p:cNvGraphicFramePr>
            <a:graphicFrameLocks noGrp="1"/>
          </p:cNvGraphicFramePr>
          <p:nvPr>
            <p:ph idx="1"/>
          </p:nvPr>
        </p:nvGraphicFramePr>
        <p:xfrm>
          <a:off x="988540" y="1949192"/>
          <a:ext cx="10365258" cy="4487862"/>
        </p:xfrm>
        <a:graphic>
          <a:graphicData uri="http://schemas.openxmlformats.org/drawingml/2006/table">
            <a:tbl>
              <a:tblPr firstRow="1" bandRow="1">
                <a:tableStyleId>{5C22544A-7EE6-4342-B048-85BDC9FD1C3A}</a:tableStyleId>
              </a:tblPr>
              <a:tblGrid>
                <a:gridCol w="3052119">
                  <a:extLst>
                    <a:ext uri="{9D8B030D-6E8A-4147-A177-3AD203B41FA5}">
                      <a16:colId xmlns:a16="http://schemas.microsoft.com/office/drawing/2014/main" val="2580148236"/>
                    </a:ext>
                  </a:extLst>
                </a:gridCol>
                <a:gridCol w="3052119">
                  <a:extLst>
                    <a:ext uri="{9D8B030D-6E8A-4147-A177-3AD203B41FA5}">
                      <a16:colId xmlns:a16="http://schemas.microsoft.com/office/drawing/2014/main" val="3674524515"/>
                    </a:ext>
                  </a:extLst>
                </a:gridCol>
                <a:gridCol w="4261020">
                  <a:extLst>
                    <a:ext uri="{9D8B030D-6E8A-4147-A177-3AD203B41FA5}">
                      <a16:colId xmlns:a16="http://schemas.microsoft.com/office/drawing/2014/main" val="669750209"/>
                    </a:ext>
                  </a:extLst>
                </a:gridCol>
              </a:tblGrid>
              <a:tr h="747977">
                <a:tc>
                  <a:txBody>
                    <a:bodyPr/>
                    <a:lstStyle/>
                    <a:p>
                      <a:pPr algn="ctr"/>
                      <a:r>
                        <a:rPr lang="en-US" sz="2400" dirty="0"/>
                        <a:t>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Credit 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Actual Amount received ( in 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788037"/>
                  </a:ext>
                </a:extLst>
              </a:tr>
              <a:tr h="747977">
                <a:tc>
                  <a:txBody>
                    <a:bodyPr/>
                    <a:lstStyle/>
                    <a:p>
                      <a:pPr algn="ctr"/>
                      <a:r>
                        <a:rPr lang="en-US" sz="2000" dirty="0"/>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034308"/>
                  </a:ext>
                </a:extLst>
              </a:tr>
              <a:tr h="747977">
                <a:tc>
                  <a:txBody>
                    <a:bodyPr/>
                    <a:lstStyle/>
                    <a:p>
                      <a:pPr algn="ctr"/>
                      <a:r>
                        <a:rPr lang="en-US" sz="2000"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429893"/>
                  </a:ext>
                </a:extLst>
              </a:tr>
              <a:tr h="747977">
                <a:tc>
                  <a:txBody>
                    <a:bodyPr/>
                    <a:lstStyle/>
                    <a:p>
                      <a:pPr algn="ctr"/>
                      <a:r>
                        <a:rPr lang="en-US" sz="2000"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9682334"/>
                  </a:ext>
                </a:extLst>
              </a:tr>
              <a:tr h="747977">
                <a:tc>
                  <a:txBody>
                    <a:bodyPr/>
                    <a:lstStyle/>
                    <a:p>
                      <a:pPr algn="ctr"/>
                      <a:r>
                        <a:rPr lang="en-US" sz="2000"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379158"/>
                  </a:ext>
                </a:extLst>
              </a:tr>
              <a:tr h="747977">
                <a:tc>
                  <a:txBody>
                    <a:bodyPr/>
                    <a:lstStyle/>
                    <a:p>
                      <a:pPr algn="ctr"/>
                      <a:r>
                        <a:rPr lang="en-US" sz="2000" dirty="0"/>
                        <a:t>September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306434"/>
                  </a:ext>
                </a:extLst>
              </a:tr>
            </a:tbl>
          </a:graphicData>
        </a:graphic>
      </p:graphicFrame>
    </p:spTree>
    <p:extLst>
      <p:ext uri="{BB962C8B-B14F-4D97-AF65-F5344CB8AC3E}">
        <p14:creationId xmlns:p14="http://schemas.microsoft.com/office/powerpoint/2010/main" val="202097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931A-B547-0C4B-B6E0-972F67C13A33}"/>
              </a:ext>
            </a:extLst>
          </p:cNvPr>
          <p:cNvSpPr>
            <a:spLocks noGrp="1"/>
          </p:cNvSpPr>
          <p:nvPr>
            <p:ph type="title"/>
          </p:nvPr>
        </p:nvSpPr>
        <p:spPr>
          <a:xfrm>
            <a:off x="838200" y="544512"/>
            <a:ext cx="10515600" cy="788988"/>
          </a:xfrm>
        </p:spPr>
        <p:txBody>
          <a:bodyPr>
            <a:normAutofit/>
          </a:bodyPr>
          <a:lstStyle/>
          <a:p>
            <a:pPr algn="ctr"/>
            <a:r>
              <a:rPr lang="en-US" i="1" dirty="0">
                <a:solidFill>
                  <a:srgbClr val="FF0000"/>
                </a:solidFill>
              </a:rPr>
              <a:t>Poll</a:t>
            </a:r>
          </a:p>
        </p:txBody>
      </p:sp>
      <p:sp>
        <p:nvSpPr>
          <p:cNvPr id="3" name="Content Placeholder 2">
            <a:extLst>
              <a:ext uri="{FF2B5EF4-FFF2-40B4-BE49-F238E27FC236}">
                <a16:creationId xmlns:a16="http://schemas.microsoft.com/office/drawing/2014/main" id="{A07F8369-3E89-9742-A7B7-BC2BE00094AE}"/>
              </a:ext>
            </a:extLst>
          </p:cNvPr>
          <p:cNvSpPr>
            <a:spLocks noGrp="1"/>
          </p:cNvSpPr>
          <p:nvPr>
            <p:ph idx="1"/>
          </p:nvPr>
        </p:nvSpPr>
        <p:spPr>
          <a:xfrm>
            <a:off x="482600" y="1473200"/>
            <a:ext cx="9220200" cy="5384800"/>
          </a:xfrm>
        </p:spPr>
        <p:txBody>
          <a:bodyPr>
            <a:normAutofit lnSpcReduction="10000"/>
          </a:bodyPr>
          <a:lstStyle/>
          <a:p>
            <a:pPr algn="just"/>
            <a:r>
              <a:rPr lang="en-US" sz="2400" dirty="0">
                <a:solidFill>
                  <a:srgbClr val="0070C0"/>
                </a:solidFill>
              </a:rPr>
              <a:t>An outlet of ‘Raymond Inc.’ provides the </a:t>
            </a:r>
            <a:r>
              <a:rPr lang="en-US" sz="2400" b="1" i="1" dirty="0">
                <a:solidFill>
                  <a:srgbClr val="0070C0"/>
                </a:solidFill>
              </a:rPr>
              <a:t>sales </a:t>
            </a:r>
            <a:r>
              <a:rPr lang="en-US" sz="2400" dirty="0">
                <a:solidFill>
                  <a:srgbClr val="0070C0"/>
                </a:solidFill>
              </a:rPr>
              <a:t>information (in $) from Jan – Apr 2021. </a:t>
            </a:r>
          </a:p>
          <a:p>
            <a:pPr algn="just"/>
            <a:r>
              <a:rPr lang="en-US" sz="2400" dirty="0">
                <a:solidFill>
                  <a:srgbClr val="0070C0"/>
                </a:solidFill>
              </a:rPr>
              <a:t>Half of Sales amount is collected in same month and remaining half in immediate next month.</a:t>
            </a:r>
          </a:p>
          <a:p>
            <a:pPr marL="0" indent="0" algn="just">
              <a:buNone/>
            </a:pPr>
            <a:endParaRPr lang="en-US" sz="2400" i="1" dirty="0">
              <a:solidFill>
                <a:srgbClr val="C00000"/>
              </a:solidFill>
            </a:endParaRPr>
          </a:p>
          <a:p>
            <a:pPr marL="0" indent="0" algn="just">
              <a:buNone/>
            </a:pPr>
            <a:endParaRPr lang="en-US" sz="2400" i="1" dirty="0">
              <a:solidFill>
                <a:srgbClr val="C00000"/>
              </a:solidFill>
            </a:endParaRPr>
          </a:p>
          <a:p>
            <a:pPr marL="0" indent="0" algn="just">
              <a:buNone/>
            </a:pPr>
            <a:endParaRPr lang="en-US" sz="2400" i="1" dirty="0">
              <a:solidFill>
                <a:srgbClr val="C00000"/>
              </a:solidFill>
            </a:endParaRPr>
          </a:p>
          <a:p>
            <a:pPr marL="0" indent="0" algn="just">
              <a:buNone/>
            </a:pPr>
            <a:r>
              <a:rPr lang="en-US" sz="2400" i="1" dirty="0">
                <a:solidFill>
                  <a:srgbClr val="C00000"/>
                </a:solidFill>
              </a:rPr>
              <a:t>In such case, the </a:t>
            </a:r>
            <a:r>
              <a:rPr lang="en-US" sz="2400" b="1" i="1" dirty="0">
                <a:solidFill>
                  <a:srgbClr val="C00000"/>
                </a:solidFill>
              </a:rPr>
              <a:t>‘cash collected’ </a:t>
            </a:r>
            <a:r>
              <a:rPr lang="en-US" sz="2400" i="1" dirty="0">
                <a:solidFill>
                  <a:srgbClr val="C00000"/>
                </a:solidFill>
              </a:rPr>
              <a:t>in the month of March 2021, to be recorded in ‘cash budget’ will be:</a:t>
            </a:r>
          </a:p>
          <a:p>
            <a:pPr marL="514350" indent="-514350" algn="just">
              <a:buFont typeface="+mj-lt"/>
              <a:buAutoNum type="alphaLcParenR"/>
            </a:pPr>
            <a:r>
              <a:rPr lang="en-US" sz="2400" i="1" dirty="0"/>
              <a:t>$5000</a:t>
            </a:r>
          </a:p>
          <a:p>
            <a:pPr marL="514350" indent="-514350" algn="just">
              <a:buFont typeface="+mj-lt"/>
              <a:buAutoNum type="alphaLcParenR"/>
            </a:pPr>
            <a:r>
              <a:rPr lang="en-US" sz="2400" i="1" dirty="0"/>
              <a:t>$6000</a:t>
            </a:r>
          </a:p>
          <a:p>
            <a:pPr marL="514350" indent="-514350" algn="just">
              <a:buFont typeface="+mj-lt"/>
              <a:buAutoNum type="alphaLcParenR"/>
            </a:pPr>
            <a:r>
              <a:rPr lang="en-US" sz="2400" i="1" dirty="0"/>
              <a:t>$4000</a:t>
            </a:r>
          </a:p>
          <a:p>
            <a:pPr marL="514350" indent="-514350" algn="just">
              <a:buFont typeface="+mj-lt"/>
              <a:buAutoNum type="alphaLcParenR"/>
            </a:pPr>
            <a:r>
              <a:rPr lang="en-US" sz="2400" i="1" dirty="0"/>
              <a:t>$8000</a:t>
            </a:r>
            <a:endParaRPr lang="en-US" i="1" dirty="0"/>
          </a:p>
          <a:p>
            <a:pPr marL="0" indent="0" algn="just">
              <a:buNone/>
            </a:pPr>
            <a:endParaRPr lang="en-US" i="1" dirty="0"/>
          </a:p>
          <a:p>
            <a:endParaRPr lang="en-US" dirty="0"/>
          </a:p>
        </p:txBody>
      </p:sp>
      <p:graphicFrame>
        <p:nvGraphicFramePr>
          <p:cNvPr id="4" name="Table 4">
            <a:extLst>
              <a:ext uri="{FF2B5EF4-FFF2-40B4-BE49-F238E27FC236}">
                <a16:creationId xmlns:a16="http://schemas.microsoft.com/office/drawing/2014/main" id="{89B0DBD3-E60D-4444-9640-B5CEF70906E0}"/>
              </a:ext>
            </a:extLst>
          </p:cNvPr>
          <p:cNvGraphicFramePr>
            <a:graphicFrameLocks noGrp="1"/>
          </p:cNvGraphicFramePr>
          <p:nvPr/>
        </p:nvGraphicFramePr>
        <p:xfrm>
          <a:off x="1282700" y="319532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7115886"/>
                    </a:ext>
                  </a:extLst>
                </a:gridCol>
                <a:gridCol w="2032000">
                  <a:extLst>
                    <a:ext uri="{9D8B030D-6E8A-4147-A177-3AD203B41FA5}">
                      <a16:colId xmlns:a16="http://schemas.microsoft.com/office/drawing/2014/main" val="3914682040"/>
                    </a:ext>
                  </a:extLst>
                </a:gridCol>
                <a:gridCol w="2032000">
                  <a:extLst>
                    <a:ext uri="{9D8B030D-6E8A-4147-A177-3AD203B41FA5}">
                      <a16:colId xmlns:a16="http://schemas.microsoft.com/office/drawing/2014/main" val="2770267730"/>
                    </a:ext>
                  </a:extLst>
                </a:gridCol>
                <a:gridCol w="2032000">
                  <a:extLst>
                    <a:ext uri="{9D8B030D-6E8A-4147-A177-3AD203B41FA5}">
                      <a16:colId xmlns:a16="http://schemas.microsoft.com/office/drawing/2014/main" val="2802431779"/>
                    </a:ext>
                  </a:extLst>
                </a:gridCol>
              </a:tblGrid>
              <a:tr h="370840">
                <a:tc>
                  <a:txBody>
                    <a:bodyPr/>
                    <a:lstStyle/>
                    <a:p>
                      <a:pPr algn="ctr"/>
                      <a:r>
                        <a:rPr lang="en-US" dirty="0"/>
                        <a:t>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April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710479"/>
                  </a:ext>
                </a:extLst>
              </a:tr>
              <a:tr h="370840">
                <a:tc>
                  <a:txBody>
                    <a:bodyPr/>
                    <a:lstStyle/>
                    <a:p>
                      <a:pPr algn="ctr"/>
                      <a:r>
                        <a:rPr lang="en-US"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69279"/>
                  </a:ext>
                </a:extLst>
              </a:tr>
            </a:tbl>
          </a:graphicData>
        </a:graphic>
      </p:graphicFrame>
      <p:pic>
        <p:nvPicPr>
          <p:cNvPr id="3074" name="Picture 2" descr="Average Raymond Limited Salary in India | PayScale">
            <a:extLst>
              <a:ext uri="{FF2B5EF4-FFF2-40B4-BE49-F238E27FC236}">
                <a16:creationId xmlns:a16="http://schemas.microsoft.com/office/drawing/2014/main" id="{BC2D4046-BE3F-9244-9C4D-1E06E1F83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100" y="1333500"/>
            <a:ext cx="19558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50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C920-67C8-0B44-97CD-2D6783A4A0FC}"/>
              </a:ext>
            </a:extLst>
          </p:cNvPr>
          <p:cNvSpPr>
            <a:spLocks noGrp="1"/>
          </p:cNvSpPr>
          <p:nvPr>
            <p:ph type="title"/>
          </p:nvPr>
        </p:nvSpPr>
        <p:spPr>
          <a:xfrm>
            <a:off x="838200" y="544512"/>
            <a:ext cx="10515600" cy="687388"/>
          </a:xfrm>
        </p:spPr>
        <p:txBody>
          <a:bodyPr>
            <a:normAutofit fontScale="90000"/>
          </a:bodyPr>
          <a:lstStyle/>
          <a:p>
            <a:pPr algn="ctr"/>
            <a:r>
              <a:rPr lang="en-US" i="1" dirty="0">
                <a:solidFill>
                  <a:srgbClr val="FF0000"/>
                </a:solidFill>
              </a:rPr>
              <a:t>B.) Cash Payments (or disbursements)  </a:t>
            </a:r>
          </a:p>
        </p:txBody>
      </p:sp>
      <p:sp>
        <p:nvSpPr>
          <p:cNvPr id="3" name="Content Placeholder 2">
            <a:extLst>
              <a:ext uri="{FF2B5EF4-FFF2-40B4-BE49-F238E27FC236}">
                <a16:creationId xmlns:a16="http://schemas.microsoft.com/office/drawing/2014/main" id="{27153BEE-1052-6542-A4E5-DF49B428964E}"/>
              </a:ext>
            </a:extLst>
          </p:cNvPr>
          <p:cNvSpPr>
            <a:spLocks noGrp="1"/>
          </p:cNvSpPr>
          <p:nvPr>
            <p:ph idx="1"/>
          </p:nvPr>
        </p:nvSpPr>
        <p:spPr>
          <a:xfrm>
            <a:off x="330200" y="1549400"/>
            <a:ext cx="11315700" cy="5448300"/>
          </a:xfrm>
        </p:spPr>
        <p:txBody>
          <a:bodyPr>
            <a:normAutofit/>
          </a:bodyPr>
          <a:lstStyle/>
          <a:p>
            <a:pPr algn="just"/>
            <a:r>
              <a:rPr lang="en-US" dirty="0">
                <a:solidFill>
                  <a:srgbClr val="0070C0"/>
                </a:solidFill>
              </a:rPr>
              <a:t>An outlet of </a:t>
            </a:r>
            <a:r>
              <a:rPr lang="en-US" b="1" i="1" dirty="0">
                <a:solidFill>
                  <a:srgbClr val="0070C0"/>
                </a:solidFill>
              </a:rPr>
              <a:t>‘Burger King’ </a:t>
            </a:r>
            <a:r>
              <a:rPr lang="en-US" dirty="0">
                <a:solidFill>
                  <a:srgbClr val="0070C0"/>
                </a:solidFill>
              </a:rPr>
              <a:t>prepares the estimate of the following cash transactions for the months of May – Sept 2022</a:t>
            </a:r>
            <a:endParaRPr lang="en-US" dirty="0"/>
          </a:p>
          <a:p>
            <a:pPr algn="just"/>
            <a:endParaRPr lang="en-US" dirty="0"/>
          </a:p>
          <a:p>
            <a:pPr algn="just"/>
            <a:endParaRPr lang="en-US" dirty="0"/>
          </a:p>
          <a:p>
            <a:pPr marL="0" indent="0" algn="just">
              <a:buNone/>
            </a:pPr>
            <a:endParaRPr lang="en-US" dirty="0"/>
          </a:p>
          <a:p>
            <a:pPr marL="514350" indent="-514350" algn="just">
              <a:buFont typeface="+mj-lt"/>
              <a:buAutoNum type="alphaLcParenR"/>
            </a:pPr>
            <a:r>
              <a:rPr lang="en-US" dirty="0"/>
              <a:t>It made payment for repairs of its building $100 in month of July</a:t>
            </a:r>
          </a:p>
          <a:p>
            <a:pPr marL="514350" indent="-514350" algn="just">
              <a:buFont typeface="+mj-lt"/>
              <a:buAutoNum type="alphaLcParenR"/>
            </a:pPr>
            <a:r>
              <a:rPr lang="en-US" dirty="0"/>
              <a:t>Lag in payment of expenses is by 1/8</a:t>
            </a:r>
            <a:r>
              <a:rPr lang="en-US" baseline="30000" dirty="0"/>
              <a:t>th</a:t>
            </a:r>
            <a:r>
              <a:rPr lang="en-US" dirty="0"/>
              <a:t> month.</a:t>
            </a:r>
            <a:endParaRPr lang="en-US" i="1" dirty="0">
              <a:solidFill>
                <a:srgbClr val="FF0000"/>
              </a:solidFill>
            </a:endParaRPr>
          </a:p>
          <a:p>
            <a:pPr marL="0" indent="0" algn="just">
              <a:buNone/>
            </a:pPr>
            <a:endParaRPr lang="en-US" i="1" dirty="0">
              <a:solidFill>
                <a:srgbClr val="FF0000"/>
              </a:solidFill>
            </a:endParaRPr>
          </a:p>
          <a:p>
            <a:pPr marL="0" indent="0" algn="just">
              <a:buNone/>
            </a:pPr>
            <a:r>
              <a:rPr lang="en-US" i="1" dirty="0">
                <a:solidFill>
                  <a:srgbClr val="FF0000"/>
                </a:solidFill>
              </a:rPr>
              <a:t>Find the total cash payments for the month of June, July and August 2022	</a:t>
            </a:r>
          </a:p>
          <a:p>
            <a:pPr algn="just"/>
            <a:endParaRPr lang="en-US" dirty="0"/>
          </a:p>
        </p:txBody>
      </p:sp>
      <p:graphicFrame>
        <p:nvGraphicFramePr>
          <p:cNvPr id="4" name="Table 4">
            <a:extLst>
              <a:ext uri="{FF2B5EF4-FFF2-40B4-BE49-F238E27FC236}">
                <a16:creationId xmlns:a16="http://schemas.microsoft.com/office/drawing/2014/main" id="{8A9D16DA-1D83-8A40-A57B-F8DFE437B7CF}"/>
              </a:ext>
            </a:extLst>
          </p:cNvPr>
          <p:cNvGraphicFramePr>
            <a:graphicFrameLocks noGrp="1"/>
          </p:cNvGraphicFramePr>
          <p:nvPr/>
        </p:nvGraphicFramePr>
        <p:xfrm>
          <a:off x="558800" y="2824310"/>
          <a:ext cx="11074400" cy="741680"/>
        </p:xfrm>
        <a:graphic>
          <a:graphicData uri="http://schemas.openxmlformats.org/drawingml/2006/table">
            <a:tbl>
              <a:tblPr firstRow="1" bandRow="1">
                <a:tableStyleId>{93296810-A885-4BE3-A3E7-6D5BEEA58F35}</a:tableStyleId>
              </a:tblPr>
              <a:tblGrid>
                <a:gridCol w="2460978">
                  <a:extLst>
                    <a:ext uri="{9D8B030D-6E8A-4147-A177-3AD203B41FA5}">
                      <a16:colId xmlns:a16="http://schemas.microsoft.com/office/drawing/2014/main" val="2444813710"/>
                    </a:ext>
                  </a:extLst>
                </a:gridCol>
                <a:gridCol w="1792234">
                  <a:extLst>
                    <a:ext uri="{9D8B030D-6E8A-4147-A177-3AD203B41FA5}">
                      <a16:colId xmlns:a16="http://schemas.microsoft.com/office/drawing/2014/main" val="4207110634"/>
                    </a:ext>
                  </a:extLst>
                </a:gridCol>
                <a:gridCol w="1631736">
                  <a:extLst>
                    <a:ext uri="{9D8B030D-6E8A-4147-A177-3AD203B41FA5}">
                      <a16:colId xmlns:a16="http://schemas.microsoft.com/office/drawing/2014/main" val="2405746225"/>
                    </a:ext>
                  </a:extLst>
                </a:gridCol>
                <a:gridCol w="1685235">
                  <a:extLst>
                    <a:ext uri="{9D8B030D-6E8A-4147-A177-3AD203B41FA5}">
                      <a16:colId xmlns:a16="http://schemas.microsoft.com/office/drawing/2014/main" val="682854730"/>
                    </a:ext>
                  </a:extLst>
                </a:gridCol>
                <a:gridCol w="1778859">
                  <a:extLst>
                    <a:ext uri="{9D8B030D-6E8A-4147-A177-3AD203B41FA5}">
                      <a16:colId xmlns:a16="http://schemas.microsoft.com/office/drawing/2014/main" val="1252138631"/>
                    </a:ext>
                  </a:extLst>
                </a:gridCol>
                <a:gridCol w="1725358">
                  <a:extLst>
                    <a:ext uri="{9D8B030D-6E8A-4147-A177-3AD203B41FA5}">
                      <a16:colId xmlns:a16="http://schemas.microsoft.com/office/drawing/2014/main" val="1761695629"/>
                    </a:ext>
                  </a:extLst>
                </a:gridCol>
              </a:tblGrid>
              <a:tr h="370840">
                <a:tc>
                  <a:txBody>
                    <a:bodyPr/>
                    <a:lstStyle/>
                    <a:p>
                      <a:pPr algn="ctr"/>
                      <a:r>
                        <a:rPr lang="en-US" dirty="0"/>
                        <a:t>Particulars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September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746039"/>
                  </a:ext>
                </a:extLst>
              </a:tr>
              <a:tr h="370840">
                <a:tc>
                  <a:txBody>
                    <a:bodyPr/>
                    <a:lstStyle/>
                    <a:p>
                      <a:pPr algn="ctr"/>
                      <a:r>
                        <a:rPr lang="en-US" dirty="0"/>
                        <a:t>Payment of expenses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999521"/>
                  </a:ext>
                </a:extLst>
              </a:tr>
            </a:tbl>
          </a:graphicData>
        </a:graphic>
      </p:graphicFrame>
    </p:spTree>
    <p:extLst>
      <p:ext uri="{BB962C8B-B14F-4D97-AF65-F5344CB8AC3E}">
        <p14:creationId xmlns:p14="http://schemas.microsoft.com/office/powerpoint/2010/main" val="174766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A3EF-D3E6-5844-AB81-8C20200EB16C}"/>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B3845C0-980D-E34E-A28E-17D672664520}"/>
              </a:ext>
            </a:extLst>
          </p:cNvPr>
          <p:cNvGraphicFramePr>
            <a:graphicFrameLocks noGrp="1"/>
          </p:cNvGraphicFramePr>
          <p:nvPr>
            <p:ph idx="1"/>
          </p:nvPr>
        </p:nvGraphicFramePr>
        <p:xfrm>
          <a:off x="330200" y="762000"/>
          <a:ext cx="11506200" cy="5741152"/>
        </p:xfrm>
        <a:graphic>
          <a:graphicData uri="http://schemas.openxmlformats.org/drawingml/2006/table">
            <a:tbl>
              <a:tblPr firstRow="1" bandRow="1">
                <a:tableStyleId>{6E25E649-3F16-4E02-A733-19D2CDBF48F0}</a:tableStyleId>
              </a:tblPr>
              <a:tblGrid>
                <a:gridCol w="5537200">
                  <a:extLst>
                    <a:ext uri="{9D8B030D-6E8A-4147-A177-3AD203B41FA5}">
                      <a16:colId xmlns:a16="http://schemas.microsoft.com/office/drawing/2014/main" val="3404584731"/>
                    </a:ext>
                  </a:extLst>
                </a:gridCol>
                <a:gridCol w="2019300">
                  <a:extLst>
                    <a:ext uri="{9D8B030D-6E8A-4147-A177-3AD203B41FA5}">
                      <a16:colId xmlns:a16="http://schemas.microsoft.com/office/drawing/2014/main" val="3518588477"/>
                    </a:ext>
                  </a:extLst>
                </a:gridCol>
                <a:gridCol w="2057400">
                  <a:extLst>
                    <a:ext uri="{9D8B030D-6E8A-4147-A177-3AD203B41FA5}">
                      <a16:colId xmlns:a16="http://schemas.microsoft.com/office/drawing/2014/main" val="1599694779"/>
                    </a:ext>
                  </a:extLst>
                </a:gridCol>
                <a:gridCol w="1892300">
                  <a:extLst>
                    <a:ext uri="{9D8B030D-6E8A-4147-A177-3AD203B41FA5}">
                      <a16:colId xmlns:a16="http://schemas.microsoft.com/office/drawing/2014/main" val="2591617767"/>
                    </a:ext>
                  </a:extLst>
                </a:gridCol>
              </a:tblGrid>
              <a:tr h="455236">
                <a:tc gridSpan="4">
                  <a:txBody>
                    <a:bodyPr/>
                    <a:lstStyle/>
                    <a:p>
                      <a:pPr algn="ctr"/>
                      <a:r>
                        <a:rPr lang="en-US" sz="2400" dirty="0"/>
                        <a:t>CASH BUDGET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845743"/>
                  </a:ext>
                </a:extLst>
              </a:tr>
              <a:tr h="455236">
                <a:tc>
                  <a:txBody>
                    <a:bodyPr/>
                    <a:lstStyle/>
                    <a:p>
                      <a:pPr algn="ctr"/>
                      <a:r>
                        <a:rPr lang="en-US" sz="2400" dirty="0"/>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701737"/>
                  </a:ext>
                </a:extLst>
              </a:tr>
              <a:tr h="4826752">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276581"/>
                  </a:ext>
                </a:extLst>
              </a:tr>
            </a:tbl>
          </a:graphicData>
        </a:graphic>
      </p:graphicFrame>
    </p:spTree>
    <p:extLst>
      <p:ext uri="{BB962C8B-B14F-4D97-AF65-F5344CB8AC3E}">
        <p14:creationId xmlns:p14="http://schemas.microsoft.com/office/powerpoint/2010/main" val="295446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F781-E6ED-FA40-847C-2E543E2F77F9}"/>
              </a:ext>
            </a:extLst>
          </p:cNvPr>
          <p:cNvSpPr>
            <a:spLocks noGrp="1"/>
          </p:cNvSpPr>
          <p:nvPr>
            <p:ph type="title"/>
          </p:nvPr>
        </p:nvSpPr>
        <p:spPr/>
        <p:txBody>
          <a:bodyPr/>
          <a:lstStyle/>
          <a:p>
            <a:pPr algn="ctr"/>
            <a:r>
              <a:rPr lang="en-US" i="1" dirty="0">
                <a:solidFill>
                  <a:srgbClr val="0070C0"/>
                </a:solidFill>
              </a:rPr>
              <a:t>Working Notes </a:t>
            </a:r>
          </a:p>
        </p:txBody>
      </p:sp>
      <p:graphicFrame>
        <p:nvGraphicFramePr>
          <p:cNvPr id="4" name="Table 4">
            <a:extLst>
              <a:ext uri="{FF2B5EF4-FFF2-40B4-BE49-F238E27FC236}">
                <a16:creationId xmlns:a16="http://schemas.microsoft.com/office/drawing/2014/main" id="{0AF71D52-957E-4B43-BA03-4081CF1C7C5D}"/>
              </a:ext>
            </a:extLst>
          </p:cNvPr>
          <p:cNvGraphicFramePr>
            <a:graphicFrameLocks noGrp="1"/>
          </p:cNvGraphicFramePr>
          <p:nvPr>
            <p:ph idx="1"/>
          </p:nvPr>
        </p:nvGraphicFramePr>
        <p:xfrm>
          <a:off x="988540" y="1949192"/>
          <a:ext cx="10365258" cy="4487862"/>
        </p:xfrm>
        <a:graphic>
          <a:graphicData uri="http://schemas.openxmlformats.org/drawingml/2006/table">
            <a:tbl>
              <a:tblPr firstRow="1" bandRow="1">
                <a:tableStyleId>{5C22544A-7EE6-4342-B048-85BDC9FD1C3A}</a:tableStyleId>
              </a:tblPr>
              <a:tblGrid>
                <a:gridCol w="3052119">
                  <a:extLst>
                    <a:ext uri="{9D8B030D-6E8A-4147-A177-3AD203B41FA5}">
                      <a16:colId xmlns:a16="http://schemas.microsoft.com/office/drawing/2014/main" val="2580148236"/>
                    </a:ext>
                  </a:extLst>
                </a:gridCol>
                <a:gridCol w="3052119">
                  <a:extLst>
                    <a:ext uri="{9D8B030D-6E8A-4147-A177-3AD203B41FA5}">
                      <a16:colId xmlns:a16="http://schemas.microsoft.com/office/drawing/2014/main" val="3674524515"/>
                    </a:ext>
                  </a:extLst>
                </a:gridCol>
                <a:gridCol w="4261020">
                  <a:extLst>
                    <a:ext uri="{9D8B030D-6E8A-4147-A177-3AD203B41FA5}">
                      <a16:colId xmlns:a16="http://schemas.microsoft.com/office/drawing/2014/main" val="669750209"/>
                    </a:ext>
                  </a:extLst>
                </a:gridCol>
              </a:tblGrid>
              <a:tr h="747977">
                <a:tc>
                  <a:txBody>
                    <a:bodyPr/>
                    <a:lstStyle/>
                    <a:p>
                      <a:pPr algn="ctr"/>
                      <a:r>
                        <a:rPr lang="en-US" sz="2400" dirty="0"/>
                        <a:t>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Payment of Expenses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Actual Amount paid ( in 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788037"/>
                  </a:ext>
                </a:extLst>
              </a:tr>
              <a:tr h="747977">
                <a:tc>
                  <a:txBody>
                    <a:bodyPr/>
                    <a:lstStyle/>
                    <a:p>
                      <a:pPr algn="ctr"/>
                      <a:r>
                        <a:rPr lang="en-US" sz="2000" dirty="0"/>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034308"/>
                  </a:ext>
                </a:extLst>
              </a:tr>
              <a:tr h="747977">
                <a:tc>
                  <a:txBody>
                    <a:bodyPr/>
                    <a:lstStyle/>
                    <a:p>
                      <a:pPr algn="ctr"/>
                      <a:r>
                        <a:rPr lang="en-US" sz="2000"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429893"/>
                  </a:ext>
                </a:extLst>
              </a:tr>
              <a:tr h="747977">
                <a:tc>
                  <a:txBody>
                    <a:bodyPr/>
                    <a:lstStyle/>
                    <a:p>
                      <a:pPr algn="ctr"/>
                      <a:r>
                        <a:rPr lang="en-US" sz="2000"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9682334"/>
                  </a:ext>
                </a:extLst>
              </a:tr>
              <a:tr h="747977">
                <a:tc>
                  <a:txBody>
                    <a:bodyPr/>
                    <a:lstStyle/>
                    <a:p>
                      <a:pPr algn="ctr"/>
                      <a:r>
                        <a:rPr lang="en-US" sz="2000"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379158"/>
                  </a:ext>
                </a:extLst>
              </a:tr>
              <a:tr h="747977">
                <a:tc>
                  <a:txBody>
                    <a:bodyPr/>
                    <a:lstStyle/>
                    <a:p>
                      <a:pPr algn="ctr"/>
                      <a:r>
                        <a:rPr lang="en-US" sz="2000" dirty="0"/>
                        <a:t>September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306434"/>
                  </a:ext>
                </a:extLst>
              </a:tr>
            </a:tbl>
          </a:graphicData>
        </a:graphic>
      </p:graphicFrame>
    </p:spTree>
    <p:extLst>
      <p:ext uri="{BB962C8B-B14F-4D97-AF65-F5344CB8AC3E}">
        <p14:creationId xmlns:p14="http://schemas.microsoft.com/office/powerpoint/2010/main" val="112896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931A-B547-0C4B-B6E0-972F67C13A33}"/>
              </a:ext>
            </a:extLst>
          </p:cNvPr>
          <p:cNvSpPr>
            <a:spLocks noGrp="1"/>
          </p:cNvSpPr>
          <p:nvPr>
            <p:ph type="title"/>
          </p:nvPr>
        </p:nvSpPr>
        <p:spPr>
          <a:xfrm>
            <a:off x="838200" y="544512"/>
            <a:ext cx="10515600" cy="788988"/>
          </a:xfrm>
        </p:spPr>
        <p:txBody>
          <a:bodyPr>
            <a:normAutofit/>
          </a:bodyPr>
          <a:lstStyle/>
          <a:p>
            <a:pPr algn="ctr"/>
            <a:r>
              <a:rPr lang="en-US" i="1">
                <a:solidFill>
                  <a:srgbClr val="FF0000"/>
                </a:solidFill>
              </a:rPr>
              <a:t>Poll   </a:t>
            </a:r>
            <a:endParaRPr lang="en-US" i="1" dirty="0">
              <a:solidFill>
                <a:srgbClr val="FF0000"/>
              </a:solidFill>
            </a:endParaRPr>
          </a:p>
        </p:txBody>
      </p:sp>
      <p:sp>
        <p:nvSpPr>
          <p:cNvPr id="3" name="Content Placeholder 2">
            <a:extLst>
              <a:ext uri="{FF2B5EF4-FFF2-40B4-BE49-F238E27FC236}">
                <a16:creationId xmlns:a16="http://schemas.microsoft.com/office/drawing/2014/main" id="{A07F8369-3E89-9742-A7B7-BC2BE00094AE}"/>
              </a:ext>
            </a:extLst>
          </p:cNvPr>
          <p:cNvSpPr>
            <a:spLocks noGrp="1"/>
          </p:cNvSpPr>
          <p:nvPr>
            <p:ph idx="1"/>
          </p:nvPr>
        </p:nvSpPr>
        <p:spPr>
          <a:xfrm>
            <a:off x="482600" y="1473200"/>
            <a:ext cx="9220200" cy="5384800"/>
          </a:xfrm>
        </p:spPr>
        <p:txBody>
          <a:bodyPr>
            <a:normAutofit/>
          </a:bodyPr>
          <a:lstStyle/>
          <a:p>
            <a:pPr algn="just"/>
            <a:r>
              <a:rPr lang="en-US" sz="2400" dirty="0">
                <a:solidFill>
                  <a:srgbClr val="0070C0"/>
                </a:solidFill>
              </a:rPr>
              <a:t>An outlet of ‘Raymond Inc.’ provides the information (in $) from Jan – Apr 2021 related to its’ payment of wages. </a:t>
            </a:r>
          </a:p>
          <a:p>
            <a:pPr algn="just"/>
            <a:r>
              <a:rPr lang="en-US" sz="2400" dirty="0">
                <a:solidFill>
                  <a:srgbClr val="0070C0"/>
                </a:solidFill>
              </a:rPr>
              <a:t>Lag in payment of wages is by 1/4</a:t>
            </a:r>
            <a:r>
              <a:rPr lang="en-US" sz="2400" baseline="30000" dirty="0">
                <a:solidFill>
                  <a:srgbClr val="0070C0"/>
                </a:solidFill>
              </a:rPr>
              <a:t>th</a:t>
            </a:r>
            <a:r>
              <a:rPr lang="en-US" sz="2400" dirty="0">
                <a:solidFill>
                  <a:srgbClr val="0070C0"/>
                </a:solidFill>
              </a:rPr>
              <a:t> month.</a:t>
            </a:r>
          </a:p>
          <a:p>
            <a:pPr marL="0" indent="0" algn="just">
              <a:buNone/>
            </a:pPr>
            <a:endParaRPr lang="en-US" sz="2400" i="1" dirty="0">
              <a:solidFill>
                <a:srgbClr val="C00000"/>
              </a:solidFill>
            </a:endParaRPr>
          </a:p>
          <a:p>
            <a:pPr marL="0" indent="0" algn="just">
              <a:buNone/>
            </a:pPr>
            <a:endParaRPr lang="en-US" sz="2400" i="1" dirty="0">
              <a:solidFill>
                <a:srgbClr val="C00000"/>
              </a:solidFill>
            </a:endParaRPr>
          </a:p>
          <a:p>
            <a:pPr marL="0" indent="0" algn="just">
              <a:buNone/>
            </a:pPr>
            <a:endParaRPr lang="en-US" sz="2400" i="1" dirty="0">
              <a:solidFill>
                <a:srgbClr val="C00000"/>
              </a:solidFill>
            </a:endParaRPr>
          </a:p>
          <a:p>
            <a:pPr marL="0" indent="0" algn="just">
              <a:buNone/>
            </a:pPr>
            <a:r>
              <a:rPr lang="en-US" sz="2400" i="1" dirty="0">
                <a:solidFill>
                  <a:srgbClr val="C00000"/>
                </a:solidFill>
              </a:rPr>
              <a:t>In such case, the </a:t>
            </a:r>
            <a:r>
              <a:rPr lang="en-US" sz="2400" b="1" i="1" dirty="0">
                <a:solidFill>
                  <a:srgbClr val="C00000"/>
                </a:solidFill>
              </a:rPr>
              <a:t>‘wages paid’ </a:t>
            </a:r>
            <a:r>
              <a:rPr lang="en-US" sz="2400" i="1" dirty="0">
                <a:solidFill>
                  <a:srgbClr val="C00000"/>
                </a:solidFill>
              </a:rPr>
              <a:t>in the month of Feb 2021, to be recorded in ‘cash budget’ will be:</a:t>
            </a:r>
          </a:p>
          <a:p>
            <a:pPr marL="514350" indent="-514350" algn="just">
              <a:buFont typeface="+mj-lt"/>
              <a:buAutoNum type="alphaLcParenR"/>
            </a:pPr>
            <a:r>
              <a:rPr lang="en-US" sz="2400" i="1" dirty="0"/>
              <a:t>$1500</a:t>
            </a:r>
          </a:p>
          <a:p>
            <a:pPr marL="514350" indent="-514350" algn="just">
              <a:buFont typeface="+mj-lt"/>
              <a:buAutoNum type="alphaLcParenR"/>
            </a:pPr>
            <a:r>
              <a:rPr lang="en-US" sz="2400" i="1" dirty="0"/>
              <a:t>$250</a:t>
            </a:r>
          </a:p>
          <a:p>
            <a:pPr marL="514350" indent="-514350" algn="just">
              <a:buFont typeface="+mj-lt"/>
              <a:buAutoNum type="alphaLcParenR"/>
            </a:pPr>
            <a:r>
              <a:rPr lang="en-US" sz="2400" i="1" dirty="0"/>
              <a:t>$750</a:t>
            </a:r>
          </a:p>
          <a:p>
            <a:pPr marL="514350" indent="-514350" algn="just">
              <a:buFont typeface="+mj-lt"/>
              <a:buAutoNum type="alphaLcParenR"/>
            </a:pPr>
            <a:r>
              <a:rPr lang="en-US" sz="2400" i="1" dirty="0"/>
              <a:t>$1750</a:t>
            </a:r>
            <a:endParaRPr lang="en-US" i="1" dirty="0"/>
          </a:p>
          <a:p>
            <a:pPr marL="0" indent="0" algn="just">
              <a:buNone/>
            </a:pPr>
            <a:endParaRPr lang="en-US" i="1" dirty="0"/>
          </a:p>
          <a:p>
            <a:endParaRPr lang="en-US" dirty="0"/>
          </a:p>
        </p:txBody>
      </p:sp>
      <p:graphicFrame>
        <p:nvGraphicFramePr>
          <p:cNvPr id="4" name="Table 4">
            <a:extLst>
              <a:ext uri="{FF2B5EF4-FFF2-40B4-BE49-F238E27FC236}">
                <a16:creationId xmlns:a16="http://schemas.microsoft.com/office/drawing/2014/main" id="{89B0DBD3-E60D-4444-9640-B5CEF70906E0}"/>
              </a:ext>
            </a:extLst>
          </p:cNvPr>
          <p:cNvGraphicFramePr>
            <a:graphicFrameLocks noGrp="1"/>
          </p:cNvGraphicFramePr>
          <p:nvPr/>
        </p:nvGraphicFramePr>
        <p:xfrm>
          <a:off x="1282700" y="29184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7115886"/>
                    </a:ext>
                  </a:extLst>
                </a:gridCol>
                <a:gridCol w="2032000">
                  <a:extLst>
                    <a:ext uri="{9D8B030D-6E8A-4147-A177-3AD203B41FA5}">
                      <a16:colId xmlns:a16="http://schemas.microsoft.com/office/drawing/2014/main" val="3914682040"/>
                    </a:ext>
                  </a:extLst>
                </a:gridCol>
                <a:gridCol w="2032000">
                  <a:extLst>
                    <a:ext uri="{9D8B030D-6E8A-4147-A177-3AD203B41FA5}">
                      <a16:colId xmlns:a16="http://schemas.microsoft.com/office/drawing/2014/main" val="2770267730"/>
                    </a:ext>
                  </a:extLst>
                </a:gridCol>
                <a:gridCol w="2032000">
                  <a:extLst>
                    <a:ext uri="{9D8B030D-6E8A-4147-A177-3AD203B41FA5}">
                      <a16:colId xmlns:a16="http://schemas.microsoft.com/office/drawing/2014/main" val="2802431779"/>
                    </a:ext>
                  </a:extLst>
                </a:gridCol>
              </a:tblGrid>
              <a:tr h="370840">
                <a:tc>
                  <a:txBody>
                    <a:bodyPr/>
                    <a:lstStyle/>
                    <a:p>
                      <a:pPr algn="ctr"/>
                      <a:r>
                        <a:rPr lang="en-US" dirty="0"/>
                        <a:t>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April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710479"/>
                  </a:ext>
                </a:extLst>
              </a:tr>
              <a:tr h="370840">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69279"/>
                  </a:ext>
                </a:extLst>
              </a:tr>
            </a:tbl>
          </a:graphicData>
        </a:graphic>
      </p:graphicFrame>
      <p:pic>
        <p:nvPicPr>
          <p:cNvPr id="3074" name="Picture 2" descr="Average Raymond Limited Salary in India | PayScale">
            <a:extLst>
              <a:ext uri="{FF2B5EF4-FFF2-40B4-BE49-F238E27FC236}">
                <a16:creationId xmlns:a16="http://schemas.microsoft.com/office/drawing/2014/main" id="{BC2D4046-BE3F-9244-9C4D-1E06E1F83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100" y="1333500"/>
            <a:ext cx="19558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53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C920-67C8-0B44-97CD-2D6783A4A0FC}"/>
              </a:ext>
            </a:extLst>
          </p:cNvPr>
          <p:cNvSpPr>
            <a:spLocks noGrp="1"/>
          </p:cNvSpPr>
          <p:nvPr>
            <p:ph type="title"/>
          </p:nvPr>
        </p:nvSpPr>
        <p:spPr>
          <a:xfrm>
            <a:off x="838200" y="544512"/>
            <a:ext cx="10515600" cy="687388"/>
          </a:xfrm>
        </p:spPr>
        <p:txBody>
          <a:bodyPr>
            <a:normAutofit fontScale="90000"/>
          </a:bodyPr>
          <a:lstStyle/>
          <a:p>
            <a:pPr algn="ctr"/>
            <a:r>
              <a:rPr lang="en-US" i="1" dirty="0">
                <a:solidFill>
                  <a:srgbClr val="FF0000"/>
                </a:solidFill>
              </a:rPr>
              <a:t>C.) Preparation of ‘Cash Budget’</a:t>
            </a:r>
          </a:p>
        </p:txBody>
      </p:sp>
      <p:sp>
        <p:nvSpPr>
          <p:cNvPr id="3" name="Content Placeholder 2">
            <a:extLst>
              <a:ext uri="{FF2B5EF4-FFF2-40B4-BE49-F238E27FC236}">
                <a16:creationId xmlns:a16="http://schemas.microsoft.com/office/drawing/2014/main" id="{27153BEE-1052-6542-A4E5-DF49B428964E}"/>
              </a:ext>
            </a:extLst>
          </p:cNvPr>
          <p:cNvSpPr>
            <a:spLocks noGrp="1"/>
          </p:cNvSpPr>
          <p:nvPr>
            <p:ph idx="1"/>
          </p:nvPr>
        </p:nvSpPr>
        <p:spPr>
          <a:xfrm>
            <a:off x="203200" y="1435100"/>
            <a:ext cx="11760200" cy="5575300"/>
          </a:xfrm>
        </p:spPr>
        <p:txBody>
          <a:bodyPr>
            <a:normAutofit/>
          </a:bodyPr>
          <a:lstStyle/>
          <a:p>
            <a:pPr algn="just"/>
            <a:r>
              <a:rPr lang="en-US" sz="2400" dirty="0">
                <a:solidFill>
                  <a:srgbClr val="0070C0"/>
                </a:solidFill>
              </a:rPr>
              <a:t>An outlet of </a:t>
            </a:r>
            <a:r>
              <a:rPr lang="en-US" sz="2400" b="1" i="1" dirty="0">
                <a:solidFill>
                  <a:srgbClr val="0070C0"/>
                </a:solidFill>
              </a:rPr>
              <a:t>‘Zara’ </a:t>
            </a:r>
            <a:r>
              <a:rPr lang="en-US" sz="2400" dirty="0">
                <a:solidFill>
                  <a:srgbClr val="0070C0"/>
                </a:solidFill>
              </a:rPr>
              <a:t>prepares the estimate of the following cash transactions for the months of Jan – April 2021. The balance of cash on 1/2/2021 was $2000</a:t>
            </a:r>
            <a:endParaRPr lang="en-US" sz="2400" dirty="0"/>
          </a:p>
          <a:p>
            <a:pPr algn="just"/>
            <a:endParaRPr lang="en-US" dirty="0"/>
          </a:p>
          <a:p>
            <a:pPr algn="just"/>
            <a:endParaRPr lang="en-US" dirty="0"/>
          </a:p>
          <a:p>
            <a:pPr marL="0" indent="0" algn="just">
              <a:buNone/>
            </a:pPr>
            <a:endParaRPr lang="en-US" dirty="0"/>
          </a:p>
          <a:p>
            <a:pPr marL="0" indent="0" algn="just">
              <a:buNone/>
            </a:pPr>
            <a:endParaRPr lang="en-US" dirty="0"/>
          </a:p>
          <a:p>
            <a:pPr marL="0" indent="0" algn="just">
              <a:buNone/>
            </a:pPr>
            <a:endParaRPr lang="en-US" dirty="0"/>
          </a:p>
          <a:p>
            <a:pPr marL="514350" indent="-514350" algn="just">
              <a:buFont typeface="+mj-lt"/>
              <a:buAutoNum type="alphaLcParenR"/>
            </a:pPr>
            <a:r>
              <a:rPr lang="en-US" sz="2400" dirty="0"/>
              <a:t>Period of credit allowed by suppliers is two months.</a:t>
            </a:r>
          </a:p>
          <a:p>
            <a:pPr marL="514350" indent="-514350" algn="just">
              <a:buFont typeface="+mj-lt"/>
              <a:buAutoNum type="alphaLcParenR"/>
            </a:pPr>
            <a:r>
              <a:rPr lang="en-US" sz="2400" dirty="0"/>
              <a:t>Lag in collection from debtors is </a:t>
            </a:r>
            <a:r>
              <a:rPr lang="en-US" sz="2400"/>
              <a:t>by 1/2 </a:t>
            </a:r>
            <a:r>
              <a:rPr lang="en-US" sz="2400" dirty="0"/>
              <a:t>month</a:t>
            </a:r>
          </a:p>
          <a:p>
            <a:pPr marL="514350" indent="-514350" algn="just">
              <a:buFont typeface="+mj-lt"/>
              <a:buAutoNum type="alphaLcParenR"/>
            </a:pPr>
            <a:r>
              <a:rPr lang="en-US" sz="2400" dirty="0"/>
              <a:t>Delay in payment of wages is by one month</a:t>
            </a:r>
          </a:p>
          <a:p>
            <a:pPr marL="0" indent="0" algn="ctr">
              <a:buNone/>
            </a:pPr>
            <a:r>
              <a:rPr lang="en-US" i="1" dirty="0">
                <a:solidFill>
                  <a:srgbClr val="FF0000"/>
                </a:solidFill>
              </a:rPr>
              <a:t>Prepare Cash Budget for the month of Feb, March &amp; April 2021	</a:t>
            </a:r>
          </a:p>
          <a:p>
            <a:pPr algn="just"/>
            <a:endParaRPr lang="en-US" dirty="0"/>
          </a:p>
        </p:txBody>
      </p:sp>
      <p:graphicFrame>
        <p:nvGraphicFramePr>
          <p:cNvPr id="4" name="Table 4">
            <a:extLst>
              <a:ext uri="{FF2B5EF4-FFF2-40B4-BE49-F238E27FC236}">
                <a16:creationId xmlns:a16="http://schemas.microsoft.com/office/drawing/2014/main" id="{8A9D16DA-1D83-8A40-A57B-F8DFE437B7CF}"/>
              </a:ext>
            </a:extLst>
          </p:cNvPr>
          <p:cNvGraphicFramePr>
            <a:graphicFrameLocks noGrp="1"/>
          </p:cNvGraphicFramePr>
          <p:nvPr>
            <p:extLst>
              <p:ext uri="{D42A27DB-BD31-4B8C-83A1-F6EECF244321}">
                <p14:modId xmlns:p14="http://schemas.microsoft.com/office/powerpoint/2010/main" val="3314055052"/>
              </p:ext>
            </p:extLst>
          </p:nvPr>
        </p:nvGraphicFramePr>
        <p:xfrm>
          <a:off x="2310908" y="2501900"/>
          <a:ext cx="7570183" cy="1854200"/>
        </p:xfrm>
        <a:graphic>
          <a:graphicData uri="http://schemas.openxmlformats.org/drawingml/2006/table">
            <a:tbl>
              <a:tblPr firstRow="1" bandRow="1">
                <a:tableStyleId>{93296810-A885-4BE3-A3E7-6D5BEEA58F35}</a:tableStyleId>
              </a:tblPr>
              <a:tblGrid>
                <a:gridCol w="2460978">
                  <a:extLst>
                    <a:ext uri="{9D8B030D-6E8A-4147-A177-3AD203B41FA5}">
                      <a16:colId xmlns:a16="http://schemas.microsoft.com/office/drawing/2014/main" val="2444813710"/>
                    </a:ext>
                  </a:extLst>
                </a:gridCol>
                <a:gridCol w="1792234">
                  <a:extLst>
                    <a:ext uri="{9D8B030D-6E8A-4147-A177-3AD203B41FA5}">
                      <a16:colId xmlns:a16="http://schemas.microsoft.com/office/drawing/2014/main" val="4207110634"/>
                    </a:ext>
                  </a:extLst>
                </a:gridCol>
                <a:gridCol w="1631736">
                  <a:extLst>
                    <a:ext uri="{9D8B030D-6E8A-4147-A177-3AD203B41FA5}">
                      <a16:colId xmlns:a16="http://schemas.microsoft.com/office/drawing/2014/main" val="2405746225"/>
                    </a:ext>
                  </a:extLst>
                </a:gridCol>
                <a:gridCol w="1685235">
                  <a:extLst>
                    <a:ext uri="{9D8B030D-6E8A-4147-A177-3AD203B41FA5}">
                      <a16:colId xmlns:a16="http://schemas.microsoft.com/office/drawing/2014/main" val="682854730"/>
                    </a:ext>
                  </a:extLst>
                </a:gridCol>
              </a:tblGrid>
              <a:tr h="370840">
                <a:tc>
                  <a:txBody>
                    <a:bodyPr/>
                    <a:lstStyle/>
                    <a:p>
                      <a:pPr algn="ctr"/>
                      <a:r>
                        <a:rPr lang="en-US" dirty="0"/>
                        <a:t>Particulars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Sales (credit)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746039"/>
                  </a:ext>
                </a:extLst>
              </a:tr>
              <a:tr h="370840">
                <a:tc>
                  <a:txBody>
                    <a:bodyPr/>
                    <a:lstStyle/>
                    <a:p>
                      <a:pPr algn="ctr"/>
                      <a:r>
                        <a:rPr lang="en-US" dirty="0"/>
                        <a:t>Jan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999521"/>
                  </a:ext>
                </a:extLst>
              </a:tr>
              <a:tr h="370840">
                <a:tc>
                  <a:txBody>
                    <a:bodyPr/>
                    <a:lstStyle/>
                    <a:p>
                      <a:pPr algn="ctr"/>
                      <a:r>
                        <a:rPr lang="en-US" dirty="0"/>
                        <a:t>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110840"/>
                  </a:ext>
                </a:extLst>
              </a:tr>
              <a:tr h="370840">
                <a:tc>
                  <a:txBody>
                    <a:bodyPr/>
                    <a:lstStyle/>
                    <a:p>
                      <a:pPr algn="ctr"/>
                      <a:r>
                        <a:rPr lang="en-US" dirty="0"/>
                        <a:t>March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189893"/>
                  </a:ext>
                </a:extLst>
              </a:tr>
              <a:tr h="370840">
                <a:tc>
                  <a:txBody>
                    <a:bodyPr/>
                    <a:lstStyle/>
                    <a:p>
                      <a:pPr algn="ctr"/>
                      <a:r>
                        <a:rPr lang="en-US" dirty="0"/>
                        <a:t>April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856024"/>
                  </a:ext>
                </a:extLst>
              </a:tr>
            </a:tbl>
          </a:graphicData>
        </a:graphic>
      </p:graphicFrame>
    </p:spTree>
    <p:extLst>
      <p:ext uri="{BB962C8B-B14F-4D97-AF65-F5344CB8AC3E}">
        <p14:creationId xmlns:p14="http://schemas.microsoft.com/office/powerpoint/2010/main" val="15171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A3EF-D3E6-5844-AB81-8C20200EB16C}"/>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B3845C0-980D-E34E-A28E-17D672664520}"/>
              </a:ext>
            </a:extLst>
          </p:cNvPr>
          <p:cNvGraphicFramePr>
            <a:graphicFrameLocks noGrp="1"/>
          </p:cNvGraphicFramePr>
          <p:nvPr>
            <p:ph idx="1"/>
          </p:nvPr>
        </p:nvGraphicFramePr>
        <p:xfrm>
          <a:off x="330200" y="762000"/>
          <a:ext cx="11506200" cy="5741152"/>
        </p:xfrm>
        <a:graphic>
          <a:graphicData uri="http://schemas.openxmlformats.org/drawingml/2006/table">
            <a:tbl>
              <a:tblPr firstRow="1" bandRow="1">
                <a:tableStyleId>{6E25E649-3F16-4E02-A733-19D2CDBF48F0}</a:tableStyleId>
              </a:tblPr>
              <a:tblGrid>
                <a:gridCol w="5537200">
                  <a:extLst>
                    <a:ext uri="{9D8B030D-6E8A-4147-A177-3AD203B41FA5}">
                      <a16:colId xmlns:a16="http://schemas.microsoft.com/office/drawing/2014/main" val="3404584731"/>
                    </a:ext>
                  </a:extLst>
                </a:gridCol>
                <a:gridCol w="2019300">
                  <a:extLst>
                    <a:ext uri="{9D8B030D-6E8A-4147-A177-3AD203B41FA5}">
                      <a16:colId xmlns:a16="http://schemas.microsoft.com/office/drawing/2014/main" val="3518588477"/>
                    </a:ext>
                  </a:extLst>
                </a:gridCol>
                <a:gridCol w="2057400">
                  <a:extLst>
                    <a:ext uri="{9D8B030D-6E8A-4147-A177-3AD203B41FA5}">
                      <a16:colId xmlns:a16="http://schemas.microsoft.com/office/drawing/2014/main" val="1599694779"/>
                    </a:ext>
                  </a:extLst>
                </a:gridCol>
                <a:gridCol w="1892300">
                  <a:extLst>
                    <a:ext uri="{9D8B030D-6E8A-4147-A177-3AD203B41FA5}">
                      <a16:colId xmlns:a16="http://schemas.microsoft.com/office/drawing/2014/main" val="2591617767"/>
                    </a:ext>
                  </a:extLst>
                </a:gridCol>
              </a:tblGrid>
              <a:tr h="455236">
                <a:tc gridSpan="4">
                  <a:txBody>
                    <a:bodyPr/>
                    <a:lstStyle/>
                    <a:p>
                      <a:pPr algn="ctr"/>
                      <a:r>
                        <a:rPr lang="en-US" sz="2400" dirty="0"/>
                        <a:t>CASH BUDGET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845743"/>
                  </a:ext>
                </a:extLst>
              </a:tr>
              <a:tr h="455236">
                <a:tc>
                  <a:txBody>
                    <a:bodyPr/>
                    <a:lstStyle/>
                    <a:p>
                      <a:pPr algn="ctr"/>
                      <a:r>
                        <a:rPr lang="en-US" sz="2400" dirty="0"/>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701737"/>
                  </a:ext>
                </a:extLst>
              </a:tr>
              <a:tr h="4826752">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276581"/>
                  </a:ext>
                </a:extLst>
              </a:tr>
            </a:tbl>
          </a:graphicData>
        </a:graphic>
      </p:graphicFrame>
    </p:spTree>
    <p:extLst>
      <p:ext uri="{BB962C8B-B14F-4D97-AF65-F5344CB8AC3E}">
        <p14:creationId xmlns:p14="http://schemas.microsoft.com/office/powerpoint/2010/main" val="151625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931A-B547-0C4B-B6E0-972F67C13A33}"/>
              </a:ext>
            </a:extLst>
          </p:cNvPr>
          <p:cNvSpPr>
            <a:spLocks noGrp="1"/>
          </p:cNvSpPr>
          <p:nvPr>
            <p:ph type="title"/>
          </p:nvPr>
        </p:nvSpPr>
        <p:spPr>
          <a:xfrm>
            <a:off x="838200" y="544512"/>
            <a:ext cx="10515600" cy="788988"/>
          </a:xfrm>
        </p:spPr>
        <p:txBody>
          <a:bodyPr>
            <a:normAutofit/>
          </a:bodyPr>
          <a:lstStyle/>
          <a:p>
            <a:pPr algn="ctr"/>
            <a:r>
              <a:rPr lang="en-US" i="1" dirty="0">
                <a:solidFill>
                  <a:srgbClr val="FF0000"/>
                </a:solidFill>
              </a:rPr>
              <a:t>Poll based on Previous lecture  </a:t>
            </a:r>
          </a:p>
        </p:txBody>
      </p:sp>
      <p:sp>
        <p:nvSpPr>
          <p:cNvPr id="3" name="Content Placeholder 2">
            <a:extLst>
              <a:ext uri="{FF2B5EF4-FFF2-40B4-BE49-F238E27FC236}">
                <a16:creationId xmlns:a16="http://schemas.microsoft.com/office/drawing/2014/main" id="{A07F8369-3E89-9742-A7B7-BC2BE00094AE}"/>
              </a:ext>
            </a:extLst>
          </p:cNvPr>
          <p:cNvSpPr>
            <a:spLocks noGrp="1"/>
          </p:cNvSpPr>
          <p:nvPr>
            <p:ph idx="1"/>
          </p:nvPr>
        </p:nvSpPr>
        <p:spPr>
          <a:xfrm>
            <a:off x="482600" y="1473200"/>
            <a:ext cx="9220200" cy="5384800"/>
          </a:xfrm>
        </p:spPr>
        <p:txBody>
          <a:bodyPr>
            <a:normAutofit lnSpcReduction="10000"/>
          </a:bodyPr>
          <a:lstStyle/>
          <a:p>
            <a:pPr algn="just"/>
            <a:r>
              <a:rPr lang="en-US" sz="2400" dirty="0">
                <a:solidFill>
                  <a:srgbClr val="0070C0"/>
                </a:solidFill>
              </a:rPr>
              <a:t>An outlet of ‘McDonalds.’ provides the </a:t>
            </a:r>
            <a:r>
              <a:rPr lang="en-US" sz="2400" b="1" i="1" dirty="0">
                <a:solidFill>
                  <a:srgbClr val="0070C0"/>
                </a:solidFill>
              </a:rPr>
              <a:t>wages </a:t>
            </a:r>
            <a:r>
              <a:rPr lang="en-US" sz="2400" dirty="0">
                <a:solidFill>
                  <a:srgbClr val="0070C0"/>
                </a:solidFill>
              </a:rPr>
              <a:t>information (in $) from March - June 2021. </a:t>
            </a:r>
          </a:p>
          <a:p>
            <a:pPr algn="just"/>
            <a:r>
              <a:rPr lang="en-US" sz="2400" dirty="0">
                <a:solidFill>
                  <a:srgbClr val="0070C0"/>
                </a:solidFill>
              </a:rPr>
              <a:t>Half of wages amount is paid in same month and remaining half in immediate next month.</a:t>
            </a:r>
          </a:p>
          <a:p>
            <a:pPr marL="0" indent="0" algn="just">
              <a:buNone/>
            </a:pPr>
            <a:endParaRPr lang="en-US" sz="2400" i="1" dirty="0">
              <a:solidFill>
                <a:srgbClr val="C00000"/>
              </a:solidFill>
            </a:endParaRPr>
          </a:p>
          <a:p>
            <a:pPr marL="0" indent="0" algn="just">
              <a:buNone/>
            </a:pPr>
            <a:endParaRPr lang="en-US" sz="2400" i="1" dirty="0">
              <a:solidFill>
                <a:srgbClr val="C00000"/>
              </a:solidFill>
            </a:endParaRPr>
          </a:p>
          <a:p>
            <a:pPr marL="0" indent="0" algn="just">
              <a:buNone/>
            </a:pPr>
            <a:endParaRPr lang="en-US" sz="2400" i="1" dirty="0">
              <a:solidFill>
                <a:srgbClr val="C00000"/>
              </a:solidFill>
            </a:endParaRPr>
          </a:p>
          <a:p>
            <a:pPr marL="0" indent="0" algn="just">
              <a:buNone/>
            </a:pPr>
            <a:r>
              <a:rPr lang="en-US" sz="2400" i="1" dirty="0">
                <a:solidFill>
                  <a:srgbClr val="C00000"/>
                </a:solidFill>
              </a:rPr>
              <a:t>In such case, the </a:t>
            </a:r>
            <a:r>
              <a:rPr lang="en-US" sz="2400" b="1" i="1" dirty="0">
                <a:solidFill>
                  <a:srgbClr val="C00000"/>
                </a:solidFill>
              </a:rPr>
              <a:t>‘cash paid’ </a:t>
            </a:r>
            <a:r>
              <a:rPr lang="en-US" sz="2400" i="1" dirty="0">
                <a:solidFill>
                  <a:srgbClr val="C00000"/>
                </a:solidFill>
              </a:rPr>
              <a:t>in the month of April 2021, to be recorded in ‘cash budget’ will be:</a:t>
            </a:r>
          </a:p>
          <a:p>
            <a:pPr marL="514350" indent="-514350" algn="just">
              <a:buFont typeface="+mj-lt"/>
              <a:buAutoNum type="alphaLcParenR"/>
            </a:pPr>
            <a:r>
              <a:rPr lang="en-US" sz="2400" i="1" dirty="0"/>
              <a:t>$15000</a:t>
            </a:r>
          </a:p>
          <a:p>
            <a:pPr marL="514350" indent="-514350" algn="just">
              <a:buFont typeface="+mj-lt"/>
              <a:buAutoNum type="alphaLcParenR"/>
            </a:pPr>
            <a:r>
              <a:rPr lang="en-US" sz="2400" i="1" dirty="0"/>
              <a:t>$10000</a:t>
            </a:r>
          </a:p>
          <a:p>
            <a:pPr marL="514350" indent="-514350" algn="just">
              <a:buFont typeface="+mj-lt"/>
              <a:buAutoNum type="alphaLcParenR"/>
            </a:pPr>
            <a:r>
              <a:rPr lang="en-US" sz="2400" i="1" dirty="0"/>
              <a:t>$20000</a:t>
            </a:r>
          </a:p>
          <a:p>
            <a:pPr marL="514350" indent="-514350" algn="just">
              <a:buFont typeface="+mj-lt"/>
              <a:buAutoNum type="alphaLcParenR"/>
            </a:pPr>
            <a:r>
              <a:rPr lang="en-US" sz="2400" i="1" dirty="0"/>
              <a:t>$30000</a:t>
            </a:r>
            <a:endParaRPr lang="en-US" i="1" dirty="0"/>
          </a:p>
          <a:p>
            <a:pPr marL="0" indent="0" algn="just">
              <a:buNone/>
            </a:pPr>
            <a:endParaRPr lang="en-US" i="1" dirty="0"/>
          </a:p>
          <a:p>
            <a:endParaRPr lang="en-US" dirty="0"/>
          </a:p>
        </p:txBody>
      </p:sp>
      <p:graphicFrame>
        <p:nvGraphicFramePr>
          <p:cNvPr id="4" name="Table 4">
            <a:extLst>
              <a:ext uri="{FF2B5EF4-FFF2-40B4-BE49-F238E27FC236}">
                <a16:creationId xmlns:a16="http://schemas.microsoft.com/office/drawing/2014/main" id="{89B0DBD3-E60D-4444-9640-B5CEF70906E0}"/>
              </a:ext>
            </a:extLst>
          </p:cNvPr>
          <p:cNvGraphicFramePr>
            <a:graphicFrameLocks noGrp="1"/>
          </p:cNvGraphicFramePr>
          <p:nvPr/>
        </p:nvGraphicFramePr>
        <p:xfrm>
          <a:off x="1282700" y="319532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7115886"/>
                    </a:ext>
                  </a:extLst>
                </a:gridCol>
                <a:gridCol w="2032000">
                  <a:extLst>
                    <a:ext uri="{9D8B030D-6E8A-4147-A177-3AD203B41FA5}">
                      <a16:colId xmlns:a16="http://schemas.microsoft.com/office/drawing/2014/main" val="3914682040"/>
                    </a:ext>
                  </a:extLst>
                </a:gridCol>
                <a:gridCol w="2032000">
                  <a:extLst>
                    <a:ext uri="{9D8B030D-6E8A-4147-A177-3AD203B41FA5}">
                      <a16:colId xmlns:a16="http://schemas.microsoft.com/office/drawing/2014/main" val="2770267730"/>
                    </a:ext>
                  </a:extLst>
                </a:gridCol>
                <a:gridCol w="2032000">
                  <a:extLst>
                    <a:ext uri="{9D8B030D-6E8A-4147-A177-3AD203B41FA5}">
                      <a16:colId xmlns:a16="http://schemas.microsoft.com/office/drawing/2014/main" val="2802431779"/>
                    </a:ext>
                  </a:extLst>
                </a:gridCol>
              </a:tblGrid>
              <a:tr h="370840">
                <a:tc>
                  <a:txBody>
                    <a:bodyPr/>
                    <a:lstStyle/>
                    <a:p>
                      <a:pPr algn="ctr"/>
                      <a:r>
                        <a:rPr lang="en-US" dirty="0"/>
                        <a:t>March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April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710479"/>
                  </a:ext>
                </a:extLst>
              </a:tr>
              <a:tr h="370840">
                <a:tc>
                  <a:txBody>
                    <a:bodyPr/>
                    <a:lstStyle/>
                    <a:p>
                      <a:pPr algn="ctr"/>
                      <a:r>
                        <a:rPr lang="en-US" dirty="0"/>
                        <a:t>20,000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569279"/>
                  </a:ext>
                </a:extLst>
              </a:tr>
            </a:tbl>
          </a:graphicData>
        </a:graphic>
      </p:graphicFrame>
      <p:pic>
        <p:nvPicPr>
          <p:cNvPr id="6" name="Picture 4" descr="McDonald's - Wikipedia">
            <a:extLst>
              <a:ext uri="{FF2B5EF4-FFF2-40B4-BE49-F238E27FC236}">
                <a16:creationId xmlns:a16="http://schemas.microsoft.com/office/drawing/2014/main" id="{A007F7B7-C479-7347-AFAE-19E2F392E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180" y="1333500"/>
            <a:ext cx="2348820" cy="178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68FE-4DCA-244E-A233-96564302B493}"/>
              </a:ext>
            </a:extLst>
          </p:cNvPr>
          <p:cNvSpPr>
            <a:spLocks noGrp="1"/>
          </p:cNvSpPr>
          <p:nvPr>
            <p:ph type="title"/>
          </p:nvPr>
        </p:nvSpPr>
        <p:spPr/>
        <p:txBody>
          <a:bodyPr/>
          <a:lstStyle/>
          <a:p>
            <a:pPr algn="ctr"/>
            <a:r>
              <a:rPr lang="en-US" i="1" dirty="0">
                <a:solidFill>
                  <a:srgbClr val="FF0000"/>
                </a:solidFill>
              </a:rPr>
              <a:t>Poll based on Previous Lecture  </a:t>
            </a:r>
          </a:p>
        </p:txBody>
      </p:sp>
      <p:sp>
        <p:nvSpPr>
          <p:cNvPr id="3" name="Content Placeholder 2">
            <a:extLst>
              <a:ext uri="{FF2B5EF4-FFF2-40B4-BE49-F238E27FC236}">
                <a16:creationId xmlns:a16="http://schemas.microsoft.com/office/drawing/2014/main" id="{E82BB130-1FE3-144D-90B3-1188FFD33B15}"/>
              </a:ext>
            </a:extLst>
          </p:cNvPr>
          <p:cNvSpPr>
            <a:spLocks noGrp="1"/>
          </p:cNvSpPr>
          <p:nvPr>
            <p:ph idx="1"/>
          </p:nvPr>
        </p:nvSpPr>
        <p:spPr>
          <a:xfrm>
            <a:off x="390143" y="1690688"/>
            <a:ext cx="11447629" cy="5075872"/>
          </a:xfrm>
        </p:spPr>
        <p:txBody>
          <a:bodyPr>
            <a:normAutofit/>
          </a:bodyPr>
          <a:lstStyle/>
          <a:p>
            <a:pPr algn="just"/>
            <a:r>
              <a:rPr lang="en-US" i="1" dirty="0">
                <a:solidFill>
                  <a:srgbClr val="0070C0"/>
                </a:solidFill>
              </a:rPr>
              <a:t>ITC </a:t>
            </a:r>
            <a:r>
              <a:rPr lang="en-US" dirty="0"/>
              <a:t>has prepared a flexible budget to manufacture </a:t>
            </a:r>
            <a:r>
              <a:rPr lang="en-US" i="1" dirty="0">
                <a:solidFill>
                  <a:srgbClr val="0070C0"/>
                </a:solidFill>
              </a:rPr>
              <a:t>500 units of Surf Excel.</a:t>
            </a:r>
          </a:p>
          <a:p>
            <a:pPr algn="just"/>
            <a:r>
              <a:rPr lang="en-US" dirty="0"/>
              <a:t>The per unit cost of it’s semi – variable expenses is Rs. 10 (20% is fixed).</a:t>
            </a:r>
          </a:p>
          <a:p>
            <a:pPr algn="just"/>
            <a:r>
              <a:rPr lang="en-US" i="1" dirty="0">
                <a:solidFill>
                  <a:srgbClr val="C00000"/>
                </a:solidFill>
              </a:rPr>
              <a:t>In such case, the </a:t>
            </a:r>
            <a:r>
              <a:rPr lang="en-US" i="1" dirty="0">
                <a:solidFill>
                  <a:srgbClr val="0070C0"/>
                </a:solidFill>
              </a:rPr>
              <a:t>total fixed costs </a:t>
            </a:r>
            <a:r>
              <a:rPr lang="en-US" i="1" dirty="0">
                <a:solidFill>
                  <a:srgbClr val="C00000"/>
                </a:solidFill>
              </a:rPr>
              <a:t>(in Rs.) will be:</a:t>
            </a:r>
          </a:p>
          <a:p>
            <a:pPr marL="514350" indent="-514350" algn="just">
              <a:buFont typeface="+mj-lt"/>
              <a:buAutoNum type="alphaLcParenR"/>
            </a:pPr>
            <a:r>
              <a:rPr lang="en-US" dirty="0"/>
              <a:t>6000</a:t>
            </a:r>
          </a:p>
          <a:p>
            <a:pPr marL="514350" indent="-514350" algn="just">
              <a:buFont typeface="+mj-lt"/>
              <a:buAutoNum type="alphaLcParenR"/>
            </a:pPr>
            <a:r>
              <a:rPr lang="en-US" dirty="0"/>
              <a:t>4000</a:t>
            </a:r>
          </a:p>
          <a:p>
            <a:pPr marL="514350" indent="-514350" algn="just">
              <a:buFont typeface="+mj-lt"/>
              <a:buAutoNum type="alphaLcParenR"/>
            </a:pPr>
            <a:r>
              <a:rPr lang="en-US" dirty="0"/>
              <a:t>1000</a:t>
            </a:r>
          </a:p>
          <a:p>
            <a:pPr marL="514350" indent="-514350" algn="just">
              <a:buFont typeface="+mj-lt"/>
              <a:buAutoNum type="alphaLcParenR"/>
            </a:pPr>
            <a:r>
              <a:rPr lang="en-US" dirty="0"/>
              <a:t>16000</a:t>
            </a:r>
          </a:p>
        </p:txBody>
      </p:sp>
      <p:pic>
        <p:nvPicPr>
          <p:cNvPr id="1028" name="Picture 4" descr="SURF EXCEL QUICK WASH Detergent Powder 500 g Price in India - Buy SURF EXCEL  QUICK WASH Detergent Powder 500 g online at Flipkart.com">
            <a:extLst>
              <a:ext uri="{FF2B5EF4-FFF2-40B4-BE49-F238E27FC236}">
                <a16:creationId xmlns:a16="http://schemas.microsoft.com/office/drawing/2014/main" id="{2A4E83FA-6DAE-384B-B0B5-E668ED15D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900" y="3667760"/>
            <a:ext cx="2616200" cy="309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856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3711-16DF-CEC5-EE38-158C0F84359E}"/>
              </a:ext>
            </a:extLst>
          </p:cNvPr>
          <p:cNvSpPr>
            <a:spLocks noGrp="1"/>
          </p:cNvSpPr>
          <p:nvPr>
            <p:ph type="title"/>
          </p:nvPr>
        </p:nvSpPr>
        <p:spPr/>
        <p:txBody>
          <a:bodyPr/>
          <a:lstStyle/>
          <a:p>
            <a:r>
              <a:rPr lang="en-US" b="1" dirty="0"/>
              <a:t>Items of Appropriation of Profit</a:t>
            </a:r>
            <a:br>
              <a:rPr lang="en-US" b="1" dirty="0"/>
            </a:br>
            <a:endParaRPr lang="en-IN" dirty="0"/>
          </a:p>
        </p:txBody>
      </p:sp>
      <p:sp>
        <p:nvSpPr>
          <p:cNvPr id="3" name="Content Placeholder 2">
            <a:extLst>
              <a:ext uri="{FF2B5EF4-FFF2-40B4-BE49-F238E27FC236}">
                <a16:creationId xmlns:a16="http://schemas.microsoft.com/office/drawing/2014/main" id="{9CCB5467-E1D1-B1B2-6B52-64718302722F}"/>
              </a:ext>
            </a:extLst>
          </p:cNvPr>
          <p:cNvSpPr>
            <a:spLocks noGrp="1"/>
          </p:cNvSpPr>
          <p:nvPr>
            <p:ph idx="1"/>
          </p:nvPr>
        </p:nvSpPr>
        <p:spPr/>
        <p:txBody>
          <a:bodyPr/>
          <a:lstStyle/>
          <a:p>
            <a:pPr>
              <a:buFont typeface="Arial" panose="020B0604020202020204" pitchFamily="34" charset="0"/>
              <a:buChar char="•"/>
            </a:pPr>
            <a:r>
              <a:rPr lang="en-US" dirty="0"/>
              <a:t>Income tax paid and legal expenses incurred in connection with the assessment of income tax</a:t>
            </a:r>
          </a:p>
          <a:p>
            <a:pPr>
              <a:buFont typeface="Arial" panose="020B0604020202020204" pitchFamily="34" charset="0"/>
              <a:buChar char="•"/>
            </a:pPr>
            <a:r>
              <a:rPr lang="en-US" dirty="0"/>
              <a:t>Transfer to reserves</a:t>
            </a:r>
          </a:p>
          <a:p>
            <a:pPr>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Dividends</a:t>
            </a:r>
            <a:r>
              <a:rPr lang="en-US" dirty="0"/>
              <a:t> on shares paid by a company</a:t>
            </a:r>
          </a:p>
          <a:p>
            <a:pPr>
              <a:buFont typeface="Arial" panose="020B0604020202020204" pitchFamily="34" charset="0"/>
              <a:buChar char="•"/>
            </a:pPr>
            <a:r>
              <a:rPr lang="en-US" dirty="0"/>
              <a:t>Amounts written off (e.g., </a:t>
            </a:r>
            <a:r>
              <a:rPr lang="en-US" dirty="0">
                <a:hlinkClick r:id="rId3">
                  <a:extLst>
                    <a:ext uri="{A12FA001-AC4F-418D-AE19-62706E023703}">
                      <ahyp:hlinkClr xmlns:ahyp="http://schemas.microsoft.com/office/drawing/2018/hyperlinkcolor" val="tx"/>
                    </a:ext>
                  </a:extLst>
                </a:hlinkClick>
              </a:rPr>
              <a:t>goodwill</a:t>
            </a:r>
            <a:r>
              <a:rPr lang="en-US" dirty="0"/>
              <a:t>, preliminary expenses, underwriting commission, and </a:t>
            </a:r>
            <a:r>
              <a:rPr lang="en-US" dirty="0">
                <a:hlinkClick r:id="rId4">
                  <a:extLst>
                    <a:ext uri="{A12FA001-AC4F-418D-AE19-62706E023703}">
                      <ahyp:hlinkClr xmlns:ahyp="http://schemas.microsoft.com/office/drawing/2018/hyperlinkcolor" val="tx"/>
                    </a:ext>
                  </a:extLst>
                </a:hlinkClick>
              </a:rPr>
              <a:t>discount</a:t>
            </a:r>
            <a:r>
              <a:rPr lang="en-US" dirty="0"/>
              <a:t> allowed on shares or </a:t>
            </a:r>
            <a:r>
              <a:rPr lang="en-US" dirty="0">
                <a:hlinkClick r:id="rId5">
                  <a:extLst>
                    <a:ext uri="{A12FA001-AC4F-418D-AE19-62706E023703}">
                      <ahyp:hlinkClr xmlns:ahyp="http://schemas.microsoft.com/office/drawing/2018/hyperlinkcolor" val="tx"/>
                    </a:ext>
                  </a:extLst>
                </a:hlinkClick>
              </a:rPr>
              <a:t>debentures</a:t>
            </a:r>
            <a:r>
              <a:rPr lang="en-US" dirty="0"/>
              <a:t>)</a:t>
            </a:r>
          </a:p>
          <a:p>
            <a:pPr>
              <a:buFont typeface="Arial" panose="020B0604020202020204" pitchFamily="34" charset="0"/>
              <a:buChar char="•"/>
            </a:pPr>
            <a:r>
              <a:rPr lang="en-US" dirty="0"/>
              <a:t>Bonus payments to employees, if such payments are based on </a:t>
            </a:r>
            <a:r>
              <a:rPr lang="en-US" dirty="0">
                <a:hlinkClick r:id="rId6">
                  <a:extLst>
                    <a:ext uri="{A12FA001-AC4F-418D-AE19-62706E023703}">
                      <ahyp:hlinkClr xmlns:ahyp="http://schemas.microsoft.com/office/drawing/2018/hyperlinkcolor" val="tx"/>
                    </a:ext>
                  </a:extLst>
                </a:hlinkClick>
              </a:rPr>
              <a:t>profits</a:t>
            </a:r>
            <a:endParaRPr lang="en-US" dirty="0"/>
          </a:p>
          <a:p>
            <a:endParaRPr lang="en-IN" dirty="0"/>
          </a:p>
        </p:txBody>
      </p:sp>
    </p:spTree>
    <p:extLst>
      <p:ext uri="{BB962C8B-B14F-4D97-AF65-F5344CB8AC3E}">
        <p14:creationId xmlns:p14="http://schemas.microsoft.com/office/powerpoint/2010/main" val="2477385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A2AA-F01E-F0D0-8C2B-76A9AA76D8A7}"/>
              </a:ext>
            </a:extLst>
          </p:cNvPr>
          <p:cNvSpPr>
            <a:spLocks noGrp="1"/>
          </p:cNvSpPr>
          <p:nvPr>
            <p:ph type="title"/>
          </p:nvPr>
        </p:nvSpPr>
        <p:spPr/>
        <p:txBody>
          <a:bodyPr/>
          <a:lstStyle/>
          <a:p>
            <a:r>
              <a:rPr lang="en-US" dirty="0"/>
              <a:t>Items of Pure Finance</a:t>
            </a:r>
            <a:br>
              <a:rPr lang="en-US" dirty="0"/>
            </a:br>
            <a:endParaRPr lang="en-IN" dirty="0"/>
          </a:p>
        </p:txBody>
      </p:sp>
      <p:sp>
        <p:nvSpPr>
          <p:cNvPr id="3" name="Content Placeholder 2">
            <a:extLst>
              <a:ext uri="{FF2B5EF4-FFF2-40B4-BE49-F238E27FC236}">
                <a16:creationId xmlns:a16="http://schemas.microsoft.com/office/drawing/2014/main" id="{06C321DB-AC72-3861-70E3-7FA22F3E09E7}"/>
              </a:ext>
            </a:extLst>
          </p:cNvPr>
          <p:cNvSpPr>
            <a:spLocks noGrp="1"/>
          </p:cNvSpPr>
          <p:nvPr>
            <p:ph idx="1"/>
          </p:nvPr>
        </p:nvSpPr>
        <p:spPr/>
        <p:txBody>
          <a:bodyPr/>
          <a:lstStyle/>
          <a:p>
            <a:endParaRPr lang="en-US" dirty="0"/>
          </a:p>
          <a:p>
            <a:r>
              <a:rPr lang="en-US" dirty="0"/>
              <a:t>    Interest and dividends received on investments</a:t>
            </a:r>
          </a:p>
          <a:p>
            <a:r>
              <a:rPr lang="en-US" dirty="0"/>
              <a:t>    Rent received</a:t>
            </a:r>
          </a:p>
          <a:p>
            <a:r>
              <a:rPr lang="en-US" dirty="0"/>
              <a:t>    Profit or loss on sale of investments, fixed assets, and so on</a:t>
            </a:r>
          </a:p>
          <a:p>
            <a:r>
              <a:rPr lang="en-US" dirty="0"/>
              <a:t>    Expenses on raising capital</a:t>
            </a:r>
          </a:p>
          <a:p>
            <a:r>
              <a:rPr lang="en-US" dirty="0"/>
              <a:t>    Cash discount allowed or received</a:t>
            </a:r>
          </a:p>
          <a:p>
            <a:endParaRPr lang="en-IN" dirty="0"/>
          </a:p>
        </p:txBody>
      </p:sp>
    </p:spTree>
    <p:extLst>
      <p:ext uri="{BB962C8B-B14F-4D97-AF65-F5344CB8AC3E}">
        <p14:creationId xmlns:p14="http://schemas.microsoft.com/office/powerpoint/2010/main" val="83602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3871-D540-17B8-D00B-ABEC0FB7665D}"/>
              </a:ext>
            </a:extLst>
          </p:cNvPr>
          <p:cNvSpPr>
            <a:spLocks noGrp="1"/>
          </p:cNvSpPr>
          <p:nvPr>
            <p:ph type="title"/>
          </p:nvPr>
        </p:nvSpPr>
        <p:spPr/>
        <p:txBody>
          <a:bodyPr/>
          <a:lstStyle/>
          <a:p>
            <a:r>
              <a:rPr lang="en-US" dirty="0"/>
              <a:t>Abnormal Items</a:t>
            </a:r>
            <a:br>
              <a:rPr lang="en-US" dirty="0"/>
            </a:br>
            <a:endParaRPr lang="en-IN" dirty="0"/>
          </a:p>
        </p:txBody>
      </p:sp>
      <p:sp>
        <p:nvSpPr>
          <p:cNvPr id="3" name="Content Placeholder 2">
            <a:extLst>
              <a:ext uri="{FF2B5EF4-FFF2-40B4-BE49-F238E27FC236}">
                <a16:creationId xmlns:a16="http://schemas.microsoft.com/office/drawing/2014/main" id="{B9F67AF7-D42B-B420-611B-489513C00926}"/>
              </a:ext>
            </a:extLst>
          </p:cNvPr>
          <p:cNvSpPr>
            <a:spLocks noGrp="1"/>
          </p:cNvSpPr>
          <p:nvPr>
            <p:ph idx="1"/>
          </p:nvPr>
        </p:nvSpPr>
        <p:spPr/>
        <p:txBody>
          <a:bodyPr/>
          <a:lstStyle/>
          <a:p>
            <a:r>
              <a:rPr lang="en-US" dirty="0"/>
              <a:t>    Cost of abnormal idle time</a:t>
            </a:r>
          </a:p>
          <a:p>
            <a:r>
              <a:rPr lang="en-US" dirty="0"/>
              <a:t>    Cost of abnormal wastage of materials</a:t>
            </a:r>
          </a:p>
          <a:p>
            <a:r>
              <a:rPr lang="en-US" dirty="0"/>
              <a:t>    Exceptional bad debts</a:t>
            </a:r>
          </a:p>
          <a:p>
            <a:r>
              <a:rPr lang="en-US" dirty="0"/>
              <a:t>    Abnormal savings</a:t>
            </a:r>
          </a:p>
          <a:p>
            <a:r>
              <a:rPr lang="en-US" dirty="0"/>
              <a:t>    Penalties and fines paid for the infringement of government rules and regulations</a:t>
            </a:r>
          </a:p>
          <a:p>
            <a:endParaRPr lang="en-IN" dirty="0"/>
          </a:p>
        </p:txBody>
      </p:sp>
    </p:spTree>
    <p:extLst>
      <p:ext uri="{BB962C8B-B14F-4D97-AF65-F5344CB8AC3E}">
        <p14:creationId xmlns:p14="http://schemas.microsoft.com/office/powerpoint/2010/main" val="377675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EA03-8931-7044-AEE3-988C2E7D9794}"/>
              </a:ext>
            </a:extLst>
          </p:cNvPr>
          <p:cNvSpPr>
            <a:spLocks noGrp="1"/>
          </p:cNvSpPr>
          <p:nvPr>
            <p:ph type="title"/>
          </p:nvPr>
        </p:nvSpPr>
        <p:spPr/>
        <p:txBody>
          <a:bodyPr/>
          <a:lstStyle/>
          <a:p>
            <a:pPr algn="ctr"/>
            <a:r>
              <a:rPr lang="en-US" i="1" dirty="0">
                <a:solidFill>
                  <a:srgbClr val="FF0000"/>
                </a:solidFill>
              </a:rPr>
              <a:t>Learning Outcomes </a:t>
            </a:r>
          </a:p>
        </p:txBody>
      </p:sp>
      <p:sp>
        <p:nvSpPr>
          <p:cNvPr id="3" name="Content Placeholder 2">
            <a:extLst>
              <a:ext uri="{FF2B5EF4-FFF2-40B4-BE49-F238E27FC236}">
                <a16:creationId xmlns:a16="http://schemas.microsoft.com/office/drawing/2014/main" id="{FC4D1D7F-FD27-C74A-9994-1022EE926968}"/>
              </a:ext>
            </a:extLst>
          </p:cNvPr>
          <p:cNvSpPr>
            <a:spLocks noGrp="1"/>
          </p:cNvSpPr>
          <p:nvPr>
            <p:ph idx="1"/>
          </p:nvPr>
        </p:nvSpPr>
        <p:spPr/>
        <p:txBody>
          <a:bodyPr/>
          <a:lstStyle/>
          <a:p>
            <a:pPr algn="just"/>
            <a:r>
              <a:rPr lang="en-US" i="1" dirty="0">
                <a:solidFill>
                  <a:srgbClr val="C00000"/>
                </a:solidFill>
              </a:rPr>
              <a:t>Appraise</a:t>
            </a:r>
            <a:r>
              <a:rPr lang="en-US" dirty="0"/>
              <a:t> the different items used in preparation of cash budget of any business.</a:t>
            </a:r>
          </a:p>
          <a:p>
            <a:pPr algn="just"/>
            <a:endParaRPr lang="en-US" dirty="0"/>
          </a:p>
          <a:p>
            <a:pPr algn="just"/>
            <a:r>
              <a:rPr lang="en-US" i="1" dirty="0">
                <a:solidFill>
                  <a:srgbClr val="C00000"/>
                </a:solidFill>
              </a:rPr>
              <a:t>Prepare</a:t>
            </a:r>
            <a:r>
              <a:rPr lang="en-US" dirty="0"/>
              <a:t> the ‘cash budget’ for the purpose of forecasting cash requirements of the business. </a:t>
            </a:r>
          </a:p>
          <a:p>
            <a:endParaRPr lang="en-US" dirty="0"/>
          </a:p>
        </p:txBody>
      </p:sp>
    </p:spTree>
    <p:extLst>
      <p:ext uri="{BB962C8B-B14F-4D97-AF65-F5344CB8AC3E}">
        <p14:creationId xmlns:p14="http://schemas.microsoft.com/office/powerpoint/2010/main" val="94539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492-43EE-0E45-B407-1E42D8D36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5551C2-F22E-D943-BED7-0ED984AA2D7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F0997CB-81A9-0040-9944-82D71C9C9656}"/>
              </a:ext>
            </a:extLst>
          </p:cNvPr>
          <p:cNvPicPr>
            <a:picLocks noChangeAspect="1"/>
          </p:cNvPicPr>
          <p:nvPr/>
        </p:nvPicPr>
        <p:blipFill>
          <a:blip r:embed="rId3"/>
          <a:stretch>
            <a:fillRect/>
          </a:stretch>
        </p:blipFill>
        <p:spPr>
          <a:xfrm>
            <a:off x="3156856" y="798286"/>
            <a:ext cx="5657837" cy="5261428"/>
          </a:xfrm>
          <a:prstGeom prst="rect">
            <a:avLst/>
          </a:prstGeom>
        </p:spPr>
      </p:pic>
    </p:spTree>
    <p:extLst>
      <p:ext uri="{BB962C8B-B14F-4D97-AF65-F5344CB8AC3E}">
        <p14:creationId xmlns:p14="http://schemas.microsoft.com/office/powerpoint/2010/main" val="269117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0080-E2ED-1543-98A8-2ABA5EC16AD8}"/>
              </a:ext>
            </a:extLst>
          </p:cNvPr>
          <p:cNvSpPr>
            <a:spLocks noGrp="1"/>
          </p:cNvSpPr>
          <p:nvPr>
            <p:ph type="title"/>
          </p:nvPr>
        </p:nvSpPr>
        <p:spPr>
          <a:xfrm>
            <a:off x="838200" y="768096"/>
            <a:ext cx="10515600" cy="790757"/>
          </a:xfrm>
        </p:spPr>
        <p:style>
          <a:lnRef idx="2">
            <a:schemeClr val="dk1"/>
          </a:lnRef>
          <a:fillRef idx="1">
            <a:schemeClr val="lt1"/>
          </a:fillRef>
          <a:effectRef idx="0">
            <a:schemeClr val="dk1"/>
          </a:effectRef>
          <a:fontRef idx="minor">
            <a:schemeClr val="dk1"/>
          </a:fontRef>
        </p:style>
        <p:txBody>
          <a:bodyPr/>
          <a:lstStyle/>
          <a:p>
            <a:pPr algn="ctr"/>
            <a:r>
              <a:rPr lang="en-US" i="1" dirty="0">
                <a:solidFill>
                  <a:srgbClr val="FF0000"/>
                </a:solidFill>
              </a:rPr>
              <a:t>Budget at ‘Burger King’</a:t>
            </a:r>
          </a:p>
        </p:txBody>
      </p:sp>
      <p:sp>
        <p:nvSpPr>
          <p:cNvPr id="3" name="Content Placeholder 2">
            <a:extLst>
              <a:ext uri="{FF2B5EF4-FFF2-40B4-BE49-F238E27FC236}">
                <a16:creationId xmlns:a16="http://schemas.microsoft.com/office/drawing/2014/main" id="{61CE7531-128C-A041-946D-BBE482BB62EF}"/>
              </a:ext>
            </a:extLst>
          </p:cNvPr>
          <p:cNvSpPr>
            <a:spLocks noGrp="1"/>
          </p:cNvSpPr>
          <p:nvPr>
            <p:ph idx="1"/>
          </p:nvPr>
        </p:nvSpPr>
        <p:spPr>
          <a:xfrm>
            <a:off x="536448" y="1825624"/>
            <a:ext cx="7936992" cy="4867783"/>
          </a:xfrm>
        </p:spPr>
        <p:style>
          <a:lnRef idx="2">
            <a:schemeClr val="accent2"/>
          </a:lnRef>
          <a:fillRef idx="1">
            <a:schemeClr val="lt1"/>
          </a:fillRef>
          <a:effectRef idx="0">
            <a:schemeClr val="accent2"/>
          </a:effectRef>
          <a:fontRef idx="minor">
            <a:schemeClr val="dk1"/>
          </a:fontRef>
        </p:style>
        <p:txBody>
          <a:bodyPr/>
          <a:lstStyle/>
          <a:p>
            <a:pPr algn="just"/>
            <a:r>
              <a:rPr lang="en-US" dirty="0">
                <a:solidFill>
                  <a:srgbClr val="0070C0"/>
                </a:solidFill>
              </a:rPr>
              <a:t>An outlet of ‘Burger King’ prepares the estimate of the following cash transactions for the months of Apr – June 2022.</a:t>
            </a:r>
          </a:p>
          <a:p>
            <a:pPr marL="514350" indent="-514350" algn="just">
              <a:buFont typeface="+mj-lt"/>
              <a:buAutoNum type="alphaLcParenR"/>
            </a:pPr>
            <a:r>
              <a:rPr lang="en-US" i="1" dirty="0"/>
              <a:t>Raw material purchases $500</a:t>
            </a:r>
          </a:p>
          <a:p>
            <a:pPr marL="514350" indent="-514350" algn="just">
              <a:buFont typeface="+mj-lt"/>
              <a:buAutoNum type="alphaLcParenR"/>
            </a:pPr>
            <a:r>
              <a:rPr lang="en-US" i="1" dirty="0"/>
              <a:t>Cash Sales $4500</a:t>
            </a:r>
          </a:p>
          <a:p>
            <a:pPr marL="514350" indent="-514350" algn="just">
              <a:buFont typeface="+mj-lt"/>
              <a:buAutoNum type="alphaLcParenR"/>
            </a:pPr>
            <a:r>
              <a:rPr lang="en-US" i="1" dirty="0"/>
              <a:t>Purchase of Food processing machine $350</a:t>
            </a:r>
          </a:p>
          <a:p>
            <a:pPr marL="514350" indent="-514350" algn="just">
              <a:buFont typeface="+mj-lt"/>
              <a:buAutoNum type="alphaLcParenR"/>
            </a:pPr>
            <a:r>
              <a:rPr lang="en-US" i="1" dirty="0"/>
              <a:t>Sale of old coffee vending machine $200</a:t>
            </a:r>
          </a:p>
          <a:p>
            <a:pPr marL="514350" indent="-514350" algn="just">
              <a:buFont typeface="+mj-lt"/>
              <a:buAutoNum type="alphaLcParenR"/>
            </a:pPr>
            <a:r>
              <a:rPr lang="en-US" i="1" dirty="0"/>
              <a:t>Payment of Salaries $100</a:t>
            </a:r>
          </a:p>
          <a:p>
            <a:pPr marL="514350" indent="-514350" algn="just">
              <a:buFont typeface="+mj-lt"/>
              <a:buAutoNum type="alphaLcParenR"/>
            </a:pPr>
            <a:r>
              <a:rPr lang="en-US" i="1" dirty="0"/>
              <a:t>Payment of electricity bill $50</a:t>
            </a:r>
          </a:p>
          <a:p>
            <a:pPr marL="514350" indent="-514350" algn="just">
              <a:buFont typeface="+mj-lt"/>
              <a:buAutoNum type="alphaLcParenR"/>
            </a:pPr>
            <a:endParaRPr lang="en-US" i="1" dirty="0"/>
          </a:p>
          <a:p>
            <a:pPr algn="just"/>
            <a:endParaRPr lang="en-US" dirty="0"/>
          </a:p>
        </p:txBody>
      </p:sp>
      <p:pic>
        <p:nvPicPr>
          <p:cNvPr id="1026" name="Picture 2" descr="Burger King to reopen select UK sites for delivery">
            <a:extLst>
              <a:ext uri="{FF2B5EF4-FFF2-40B4-BE49-F238E27FC236}">
                <a16:creationId xmlns:a16="http://schemas.microsoft.com/office/drawing/2014/main" id="{D880891B-C249-3C45-A2C5-94F2F7484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320" y="3429000"/>
            <a:ext cx="3328416" cy="187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26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ED8B-DF13-914E-8A3C-7B256E0AB83C}"/>
              </a:ext>
            </a:extLst>
          </p:cNvPr>
          <p:cNvSpPr>
            <a:spLocks noGrp="1"/>
          </p:cNvSpPr>
          <p:nvPr>
            <p:ph type="title"/>
          </p:nvPr>
        </p:nvSpPr>
        <p:spPr>
          <a:xfrm>
            <a:off x="838200" y="804672"/>
            <a:ext cx="10515600" cy="743712"/>
          </a:xfrm>
        </p:spPr>
        <p:style>
          <a:lnRef idx="2">
            <a:schemeClr val="dk1"/>
          </a:lnRef>
          <a:fillRef idx="1">
            <a:schemeClr val="lt1"/>
          </a:fillRef>
          <a:effectRef idx="0">
            <a:schemeClr val="dk1"/>
          </a:effectRef>
          <a:fontRef idx="minor">
            <a:schemeClr val="dk1"/>
          </a:fontRef>
        </p:style>
        <p:txBody>
          <a:bodyPr/>
          <a:lstStyle/>
          <a:p>
            <a:pPr algn="ctr"/>
            <a:r>
              <a:rPr lang="en-US" i="1" dirty="0">
                <a:solidFill>
                  <a:srgbClr val="FF0000"/>
                </a:solidFill>
              </a:rPr>
              <a:t>What Burger King is actually doing?</a:t>
            </a:r>
          </a:p>
        </p:txBody>
      </p:sp>
      <p:graphicFrame>
        <p:nvGraphicFramePr>
          <p:cNvPr id="4" name="Content Placeholder 3">
            <a:extLst>
              <a:ext uri="{FF2B5EF4-FFF2-40B4-BE49-F238E27FC236}">
                <a16:creationId xmlns:a16="http://schemas.microsoft.com/office/drawing/2014/main" id="{96A87BA4-6417-4B4E-9EC5-691ACF4C8067}"/>
              </a:ext>
            </a:extLst>
          </p:cNvPr>
          <p:cNvGraphicFramePr>
            <a:graphicFrameLocks noGrp="1"/>
          </p:cNvGraphicFramePr>
          <p:nvPr>
            <p:ph idx="1"/>
          </p:nvPr>
        </p:nvGraphicFramePr>
        <p:xfrm>
          <a:off x="838200" y="1825624"/>
          <a:ext cx="10963656" cy="4794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1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1200-E0EA-F741-9B32-784CF975B027}"/>
              </a:ext>
            </a:extLst>
          </p:cNvPr>
          <p:cNvSpPr>
            <a:spLocks noGrp="1"/>
          </p:cNvSpPr>
          <p:nvPr>
            <p:ph type="title"/>
          </p:nvPr>
        </p:nvSpPr>
        <p:spPr/>
        <p:txBody>
          <a:bodyPr/>
          <a:lstStyle/>
          <a:p>
            <a:pPr algn="ctr"/>
            <a:r>
              <a:rPr lang="en-US" i="1" dirty="0">
                <a:solidFill>
                  <a:srgbClr val="FF0000"/>
                </a:solidFill>
              </a:rPr>
              <a:t>Components of Cash Budget </a:t>
            </a:r>
          </a:p>
        </p:txBody>
      </p:sp>
      <p:graphicFrame>
        <p:nvGraphicFramePr>
          <p:cNvPr id="4" name="Content Placeholder 3">
            <a:extLst>
              <a:ext uri="{FF2B5EF4-FFF2-40B4-BE49-F238E27FC236}">
                <a16:creationId xmlns:a16="http://schemas.microsoft.com/office/drawing/2014/main" id="{A7A3E7D1-9293-9743-A653-08B548CDAAD6}"/>
              </a:ext>
            </a:extLst>
          </p:cNvPr>
          <p:cNvGraphicFramePr>
            <a:graphicFrameLocks noGrp="1"/>
          </p:cNvGraphicFramePr>
          <p:nvPr>
            <p:ph idx="1"/>
          </p:nvPr>
        </p:nvGraphicFramePr>
        <p:xfrm>
          <a:off x="838200" y="1825624"/>
          <a:ext cx="10515600" cy="4831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599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931A-B547-0C4B-B6E0-972F67C13A33}"/>
              </a:ext>
            </a:extLst>
          </p:cNvPr>
          <p:cNvSpPr>
            <a:spLocks noGrp="1"/>
          </p:cNvSpPr>
          <p:nvPr>
            <p:ph type="title"/>
          </p:nvPr>
        </p:nvSpPr>
        <p:spPr>
          <a:xfrm>
            <a:off x="838200" y="544512"/>
            <a:ext cx="10515600" cy="788988"/>
          </a:xfrm>
        </p:spPr>
        <p:txBody>
          <a:bodyPr>
            <a:normAutofit/>
          </a:bodyPr>
          <a:lstStyle/>
          <a:p>
            <a:pPr algn="ctr"/>
            <a:r>
              <a:rPr lang="en-US" i="1" dirty="0">
                <a:solidFill>
                  <a:srgbClr val="FF0000"/>
                </a:solidFill>
              </a:rPr>
              <a:t>Poll</a:t>
            </a:r>
          </a:p>
        </p:txBody>
      </p:sp>
      <p:sp>
        <p:nvSpPr>
          <p:cNvPr id="3" name="Content Placeholder 2">
            <a:extLst>
              <a:ext uri="{FF2B5EF4-FFF2-40B4-BE49-F238E27FC236}">
                <a16:creationId xmlns:a16="http://schemas.microsoft.com/office/drawing/2014/main" id="{A07F8369-3E89-9742-A7B7-BC2BE00094AE}"/>
              </a:ext>
            </a:extLst>
          </p:cNvPr>
          <p:cNvSpPr>
            <a:spLocks noGrp="1"/>
          </p:cNvSpPr>
          <p:nvPr>
            <p:ph idx="1"/>
          </p:nvPr>
        </p:nvSpPr>
        <p:spPr>
          <a:xfrm>
            <a:off x="482600" y="1473200"/>
            <a:ext cx="9220200" cy="5156199"/>
          </a:xfrm>
        </p:spPr>
        <p:txBody>
          <a:bodyPr/>
          <a:lstStyle/>
          <a:p>
            <a:pPr algn="just"/>
            <a:r>
              <a:rPr lang="en-US" sz="2400" dirty="0">
                <a:solidFill>
                  <a:srgbClr val="0070C0"/>
                </a:solidFill>
              </a:rPr>
              <a:t>An outlet of ‘Bombay Dyeing’ prepares the estimate of the following cash transactions for the month of June 2021.</a:t>
            </a:r>
          </a:p>
          <a:p>
            <a:pPr marL="571500" indent="-571500" algn="just">
              <a:buFont typeface="+mj-lt"/>
              <a:buAutoNum type="romanLcPeriod"/>
            </a:pPr>
            <a:r>
              <a:rPr lang="en-US" sz="2400" i="1" dirty="0"/>
              <a:t>Balance of Cash in beginning of month June $100</a:t>
            </a:r>
          </a:p>
          <a:p>
            <a:pPr marL="571500" indent="-571500" algn="just">
              <a:buFont typeface="+mj-lt"/>
              <a:buAutoNum type="romanLcPeriod"/>
            </a:pPr>
            <a:r>
              <a:rPr lang="en-US" sz="2400" i="1" dirty="0"/>
              <a:t>Estimated cash to be received from the sales of bedsheets $1100</a:t>
            </a:r>
          </a:p>
          <a:p>
            <a:pPr marL="571500" indent="-571500" algn="just">
              <a:buFont typeface="+mj-lt"/>
              <a:buAutoNum type="romanLcPeriod"/>
            </a:pPr>
            <a:r>
              <a:rPr lang="en-US" sz="2400" i="1" dirty="0"/>
              <a:t>Estimated payments to labor $200</a:t>
            </a:r>
          </a:p>
          <a:p>
            <a:pPr marL="0" indent="0" algn="just">
              <a:buNone/>
            </a:pPr>
            <a:r>
              <a:rPr lang="en-US" sz="2400" i="1" dirty="0">
                <a:solidFill>
                  <a:srgbClr val="C00000"/>
                </a:solidFill>
              </a:rPr>
              <a:t>In such case, the ‘closing balance’ of cash to be recorded in ‘cash budget’ will be:</a:t>
            </a:r>
          </a:p>
          <a:p>
            <a:pPr marL="514350" indent="-514350" algn="just">
              <a:buFont typeface="+mj-lt"/>
              <a:buAutoNum type="alphaLcParenR"/>
            </a:pPr>
            <a:r>
              <a:rPr lang="en-US" sz="2400" i="1" dirty="0"/>
              <a:t>$1000</a:t>
            </a:r>
          </a:p>
          <a:p>
            <a:pPr marL="514350" indent="-514350" algn="just">
              <a:buFont typeface="+mj-lt"/>
              <a:buAutoNum type="alphaLcParenR"/>
            </a:pPr>
            <a:r>
              <a:rPr lang="en-US" sz="2400" i="1" dirty="0"/>
              <a:t>$1100</a:t>
            </a:r>
          </a:p>
          <a:p>
            <a:pPr marL="514350" indent="-514350" algn="just">
              <a:buFont typeface="+mj-lt"/>
              <a:buAutoNum type="alphaLcParenR"/>
            </a:pPr>
            <a:r>
              <a:rPr lang="en-US" sz="2400" i="1" dirty="0"/>
              <a:t>$1200</a:t>
            </a:r>
          </a:p>
          <a:p>
            <a:pPr marL="514350" indent="-514350" algn="just">
              <a:buFont typeface="+mj-lt"/>
              <a:buAutoNum type="alphaLcParenR"/>
            </a:pPr>
            <a:r>
              <a:rPr lang="en-US" sz="2400" i="1" dirty="0"/>
              <a:t>$1300</a:t>
            </a:r>
          </a:p>
          <a:p>
            <a:pPr marL="514350" indent="-514350" algn="just">
              <a:buFont typeface="+mj-lt"/>
              <a:buAutoNum type="alphaLcParenR"/>
            </a:pPr>
            <a:endParaRPr lang="en-US" i="1" dirty="0"/>
          </a:p>
          <a:p>
            <a:pPr marL="0" indent="0" algn="just">
              <a:buNone/>
            </a:pPr>
            <a:endParaRPr lang="en-US" i="1" dirty="0"/>
          </a:p>
          <a:p>
            <a:endParaRPr lang="en-US" dirty="0"/>
          </a:p>
        </p:txBody>
      </p:sp>
      <p:pic>
        <p:nvPicPr>
          <p:cNvPr id="2052" name="Picture 4" descr="Bombay Dyeing Single Bedsheet, Bombay Dyeing Bed Linen, Bombay Dyeing  Single Bed Sheets, Bombay Dyeing Double Bed Sheets, Bombay Customised  Double Bed Sheets, बॉम्बे डाइंग बेड शीट in Marol, Andheri (East), Mumbai ,">
            <a:extLst>
              <a:ext uri="{FF2B5EF4-FFF2-40B4-BE49-F238E27FC236}">
                <a16:creationId xmlns:a16="http://schemas.microsoft.com/office/drawing/2014/main" id="{04966B10-E9FD-3C46-8FB0-7316DEEA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549" y="2082799"/>
            <a:ext cx="2051751" cy="227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1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C920-67C8-0B44-97CD-2D6783A4A0FC}"/>
              </a:ext>
            </a:extLst>
          </p:cNvPr>
          <p:cNvSpPr>
            <a:spLocks noGrp="1"/>
          </p:cNvSpPr>
          <p:nvPr>
            <p:ph type="title"/>
          </p:nvPr>
        </p:nvSpPr>
        <p:spPr>
          <a:xfrm>
            <a:off x="838200" y="544512"/>
            <a:ext cx="10515600" cy="687388"/>
          </a:xfrm>
        </p:spPr>
        <p:txBody>
          <a:bodyPr>
            <a:normAutofit fontScale="90000"/>
          </a:bodyPr>
          <a:lstStyle/>
          <a:p>
            <a:pPr algn="ctr"/>
            <a:r>
              <a:rPr lang="en-US" i="1" dirty="0">
                <a:solidFill>
                  <a:srgbClr val="FF0000"/>
                </a:solidFill>
              </a:rPr>
              <a:t>A.) Cash Receipts </a:t>
            </a:r>
          </a:p>
        </p:txBody>
      </p:sp>
      <p:sp>
        <p:nvSpPr>
          <p:cNvPr id="3" name="Content Placeholder 2">
            <a:extLst>
              <a:ext uri="{FF2B5EF4-FFF2-40B4-BE49-F238E27FC236}">
                <a16:creationId xmlns:a16="http://schemas.microsoft.com/office/drawing/2014/main" id="{27153BEE-1052-6542-A4E5-DF49B428964E}"/>
              </a:ext>
            </a:extLst>
          </p:cNvPr>
          <p:cNvSpPr>
            <a:spLocks noGrp="1"/>
          </p:cNvSpPr>
          <p:nvPr>
            <p:ph idx="1"/>
          </p:nvPr>
        </p:nvSpPr>
        <p:spPr>
          <a:xfrm>
            <a:off x="330200" y="1549400"/>
            <a:ext cx="11315700" cy="5448300"/>
          </a:xfrm>
        </p:spPr>
        <p:txBody>
          <a:bodyPr>
            <a:normAutofit/>
          </a:bodyPr>
          <a:lstStyle/>
          <a:p>
            <a:pPr algn="just"/>
            <a:r>
              <a:rPr lang="en-US" dirty="0">
                <a:solidFill>
                  <a:srgbClr val="0070C0"/>
                </a:solidFill>
              </a:rPr>
              <a:t>An outlet of </a:t>
            </a:r>
            <a:r>
              <a:rPr lang="en-US" b="1" i="1" dirty="0">
                <a:solidFill>
                  <a:srgbClr val="0070C0"/>
                </a:solidFill>
              </a:rPr>
              <a:t>‘Burger King’ </a:t>
            </a:r>
            <a:r>
              <a:rPr lang="en-US" dirty="0">
                <a:solidFill>
                  <a:srgbClr val="0070C0"/>
                </a:solidFill>
              </a:rPr>
              <a:t>prepares the estimate of the following cash transactions for the months of May – Sept 2022</a:t>
            </a:r>
            <a:endParaRPr lang="en-US" dirty="0"/>
          </a:p>
          <a:p>
            <a:pPr algn="just"/>
            <a:endParaRPr lang="en-US" dirty="0"/>
          </a:p>
          <a:p>
            <a:pPr algn="just"/>
            <a:endParaRPr lang="en-US" dirty="0"/>
          </a:p>
          <a:p>
            <a:pPr algn="just"/>
            <a:endParaRPr lang="en-US" dirty="0"/>
          </a:p>
          <a:p>
            <a:pPr algn="just"/>
            <a:endParaRPr lang="en-US" dirty="0"/>
          </a:p>
          <a:p>
            <a:pPr marL="514350" indent="-514350" algn="just">
              <a:buFont typeface="+mj-lt"/>
              <a:buAutoNum type="alphaLcParenR"/>
            </a:pPr>
            <a:r>
              <a:rPr lang="en-US" dirty="0"/>
              <a:t>Old machinery sold in month of August $200</a:t>
            </a:r>
          </a:p>
          <a:p>
            <a:pPr marL="514350" indent="-514350" algn="just">
              <a:buFont typeface="+mj-lt"/>
              <a:buAutoNum type="alphaLcParenR"/>
            </a:pPr>
            <a:r>
              <a:rPr lang="en-US" dirty="0"/>
              <a:t>The money is collected from debtors with lag </a:t>
            </a:r>
            <a:r>
              <a:rPr lang="en-US"/>
              <a:t>of 1/4 </a:t>
            </a:r>
            <a:r>
              <a:rPr lang="en-US" dirty="0"/>
              <a:t>month.</a:t>
            </a:r>
          </a:p>
          <a:p>
            <a:pPr marL="514350" indent="-514350" algn="just">
              <a:buFont typeface="+mj-lt"/>
              <a:buAutoNum type="alphaLcParenR"/>
            </a:pPr>
            <a:r>
              <a:rPr lang="en-US" dirty="0"/>
              <a:t>The Opening Cash Balance on June 1</a:t>
            </a:r>
            <a:r>
              <a:rPr lang="en-US" baseline="30000" dirty="0"/>
              <a:t>st</a:t>
            </a:r>
            <a:r>
              <a:rPr lang="en-US" dirty="0"/>
              <a:t> 2020 was 1000$.</a:t>
            </a:r>
            <a:endParaRPr lang="en-US" i="1" dirty="0">
              <a:solidFill>
                <a:srgbClr val="FF0000"/>
              </a:solidFill>
            </a:endParaRPr>
          </a:p>
          <a:p>
            <a:pPr marL="0" indent="0" algn="just">
              <a:buNone/>
            </a:pPr>
            <a:r>
              <a:rPr lang="en-US" i="1" dirty="0">
                <a:solidFill>
                  <a:srgbClr val="FF0000"/>
                </a:solidFill>
              </a:rPr>
              <a:t>Find the total cash receipts for the month of June, July and August 2022	</a:t>
            </a:r>
          </a:p>
          <a:p>
            <a:pPr algn="just"/>
            <a:endParaRPr lang="en-US" dirty="0"/>
          </a:p>
        </p:txBody>
      </p:sp>
      <p:graphicFrame>
        <p:nvGraphicFramePr>
          <p:cNvPr id="4" name="Table 4">
            <a:extLst>
              <a:ext uri="{FF2B5EF4-FFF2-40B4-BE49-F238E27FC236}">
                <a16:creationId xmlns:a16="http://schemas.microsoft.com/office/drawing/2014/main" id="{8A9D16DA-1D83-8A40-A57B-F8DFE437B7CF}"/>
              </a:ext>
            </a:extLst>
          </p:cNvPr>
          <p:cNvGraphicFramePr>
            <a:graphicFrameLocks noGrp="1"/>
          </p:cNvGraphicFramePr>
          <p:nvPr/>
        </p:nvGraphicFramePr>
        <p:xfrm>
          <a:off x="558800" y="2824310"/>
          <a:ext cx="11074400" cy="1112520"/>
        </p:xfrm>
        <a:graphic>
          <a:graphicData uri="http://schemas.openxmlformats.org/drawingml/2006/table">
            <a:tbl>
              <a:tblPr firstRow="1" bandRow="1">
                <a:tableStyleId>{21E4AEA4-8DFA-4A89-87EB-49C32662AFE0}</a:tableStyleId>
              </a:tblPr>
              <a:tblGrid>
                <a:gridCol w="2460978">
                  <a:extLst>
                    <a:ext uri="{9D8B030D-6E8A-4147-A177-3AD203B41FA5}">
                      <a16:colId xmlns:a16="http://schemas.microsoft.com/office/drawing/2014/main" val="2444813710"/>
                    </a:ext>
                  </a:extLst>
                </a:gridCol>
                <a:gridCol w="1792234">
                  <a:extLst>
                    <a:ext uri="{9D8B030D-6E8A-4147-A177-3AD203B41FA5}">
                      <a16:colId xmlns:a16="http://schemas.microsoft.com/office/drawing/2014/main" val="4207110634"/>
                    </a:ext>
                  </a:extLst>
                </a:gridCol>
                <a:gridCol w="1631736">
                  <a:extLst>
                    <a:ext uri="{9D8B030D-6E8A-4147-A177-3AD203B41FA5}">
                      <a16:colId xmlns:a16="http://schemas.microsoft.com/office/drawing/2014/main" val="2405746225"/>
                    </a:ext>
                  </a:extLst>
                </a:gridCol>
                <a:gridCol w="1685235">
                  <a:extLst>
                    <a:ext uri="{9D8B030D-6E8A-4147-A177-3AD203B41FA5}">
                      <a16:colId xmlns:a16="http://schemas.microsoft.com/office/drawing/2014/main" val="682854730"/>
                    </a:ext>
                  </a:extLst>
                </a:gridCol>
                <a:gridCol w="1778859">
                  <a:extLst>
                    <a:ext uri="{9D8B030D-6E8A-4147-A177-3AD203B41FA5}">
                      <a16:colId xmlns:a16="http://schemas.microsoft.com/office/drawing/2014/main" val="1252138631"/>
                    </a:ext>
                  </a:extLst>
                </a:gridCol>
                <a:gridCol w="1725358">
                  <a:extLst>
                    <a:ext uri="{9D8B030D-6E8A-4147-A177-3AD203B41FA5}">
                      <a16:colId xmlns:a16="http://schemas.microsoft.com/office/drawing/2014/main" val="1761695629"/>
                    </a:ext>
                  </a:extLst>
                </a:gridCol>
              </a:tblGrid>
              <a:tr h="370840">
                <a:tc>
                  <a:txBody>
                    <a:bodyPr/>
                    <a:lstStyle/>
                    <a:p>
                      <a:pPr algn="ctr"/>
                      <a:r>
                        <a:rPr lang="en-US" dirty="0"/>
                        <a:t>Particulars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June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July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August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September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746039"/>
                  </a:ext>
                </a:extLst>
              </a:tr>
              <a:tr h="370840">
                <a:tc>
                  <a:txBody>
                    <a:bodyPr/>
                    <a:lstStyle/>
                    <a:p>
                      <a:pPr algn="ctr"/>
                      <a:r>
                        <a:rPr lang="en-US" dirty="0"/>
                        <a:t>Credit 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999521"/>
                  </a:ext>
                </a:extLst>
              </a:tr>
              <a:tr h="370840">
                <a:tc>
                  <a:txBody>
                    <a:bodyPr/>
                    <a:lstStyle/>
                    <a:p>
                      <a:pPr algn="ctr"/>
                      <a:r>
                        <a:rPr lang="en-US" dirty="0"/>
                        <a:t>Cash 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385024"/>
                  </a:ext>
                </a:extLst>
              </a:tr>
            </a:tbl>
          </a:graphicData>
        </a:graphic>
      </p:graphicFrame>
    </p:spTree>
    <p:extLst>
      <p:ext uri="{BB962C8B-B14F-4D97-AF65-F5344CB8AC3E}">
        <p14:creationId xmlns:p14="http://schemas.microsoft.com/office/powerpoint/2010/main" val="366731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tion to Cost Accounting" id="{C34E7B37-54DF-AC4D-AA64-D7FA10E5A999}" vid="{C0AA7F17-9137-8846-92B6-2F8947FCB0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1058</Words>
  <Application>Microsoft Office PowerPoint</Application>
  <PresentationFormat>Widescreen</PresentationFormat>
  <Paragraphs>291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Cash Budget </vt:lpstr>
      <vt:lpstr>Poll based on Previous Lecture  </vt:lpstr>
      <vt:lpstr>Learning Outcomes </vt:lpstr>
      <vt:lpstr>PowerPoint Presentation</vt:lpstr>
      <vt:lpstr>Budget at ‘Burger King’</vt:lpstr>
      <vt:lpstr>What Burger King is actually doing?</vt:lpstr>
      <vt:lpstr>Components of Cash Budget </vt:lpstr>
      <vt:lpstr>Poll</vt:lpstr>
      <vt:lpstr>A.) Cash Receipts </vt:lpstr>
      <vt:lpstr>PowerPoint Presentation</vt:lpstr>
      <vt:lpstr>Working Notes </vt:lpstr>
      <vt:lpstr>Poll</vt:lpstr>
      <vt:lpstr>B.) Cash Payments (or disbursements)  </vt:lpstr>
      <vt:lpstr>PowerPoint Presentation</vt:lpstr>
      <vt:lpstr>Working Notes </vt:lpstr>
      <vt:lpstr>Poll   </vt:lpstr>
      <vt:lpstr>C.) Preparation of ‘Cash Budget’</vt:lpstr>
      <vt:lpstr>PowerPoint Presentation</vt:lpstr>
      <vt:lpstr>Poll based on Previous lecture  </vt:lpstr>
      <vt:lpstr>Items of Appropriation of Profit </vt:lpstr>
      <vt:lpstr>Items of Pure Finance </vt:lpstr>
      <vt:lpstr>Abnormal Items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Cost Accounting</dc:title>
  <dc:creator>Microsoft Office User</dc:creator>
  <cp:lastModifiedBy>Gigles Gigles</cp:lastModifiedBy>
  <cp:revision>21</cp:revision>
  <dcterms:created xsi:type="dcterms:W3CDTF">2021-11-11T06:04:59Z</dcterms:created>
  <dcterms:modified xsi:type="dcterms:W3CDTF">2022-12-14T04:43:29Z</dcterms:modified>
</cp:coreProperties>
</file>