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47" r:id="rId3"/>
    <p:sldId id="269" r:id="rId4"/>
    <p:sldId id="319" r:id="rId5"/>
    <p:sldId id="314" r:id="rId6"/>
    <p:sldId id="321" r:id="rId7"/>
    <p:sldId id="322" r:id="rId8"/>
    <p:sldId id="323" r:id="rId9"/>
    <p:sldId id="324" r:id="rId10"/>
    <p:sldId id="317" r:id="rId11"/>
    <p:sldId id="340" r:id="rId12"/>
    <p:sldId id="330" r:id="rId13"/>
    <p:sldId id="331" r:id="rId14"/>
    <p:sldId id="332" r:id="rId15"/>
    <p:sldId id="333" r:id="rId16"/>
    <p:sldId id="334" r:id="rId17"/>
    <p:sldId id="335" r:id="rId18"/>
    <p:sldId id="336" r:id="rId19"/>
    <p:sldId id="337" r:id="rId20"/>
    <p:sldId id="338" r:id="rId21"/>
    <p:sldId id="339" r:id="rId22"/>
    <p:sldId id="348" r:id="rId23"/>
    <p:sldId id="325" r:id="rId24"/>
    <p:sldId id="341" r:id="rId25"/>
    <p:sldId id="350" r:id="rId26"/>
    <p:sldId id="349" r:id="rId27"/>
    <p:sldId id="327" r:id="rId28"/>
    <p:sldId id="328" r:id="rId29"/>
    <p:sldId id="326" r:id="rId30"/>
    <p:sldId id="329" r:id="rId31"/>
    <p:sldId id="343" r:id="rId32"/>
    <p:sldId id="345" r:id="rId33"/>
    <p:sldId id="344" r:id="rId34"/>
    <p:sldId id="346" r:id="rId35"/>
    <p:sldId id="351" r:id="rId36"/>
    <p:sldId id="354" r:id="rId37"/>
    <p:sldId id="35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00B0F0"/>
    <a:srgbClr val="27A4E9"/>
    <a:srgbClr val="093B57"/>
    <a:srgbClr val="373C4D"/>
    <a:srgbClr val="44546A"/>
    <a:srgbClr val="5DD5FF"/>
    <a:srgbClr val="8D929B"/>
    <a:srgbClr val="2F528F"/>
    <a:srgbClr val="BCB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3" d="100"/>
          <a:sy n="63" d="100"/>
        </p:scale>
        <p:origin x="66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7A22-E2CC-48FB-911F-B8916A31A7DC}" type="datetimeFigureOut">
              <a:rPr lang="en-IN" smtClean="0"/>
              <a:t>13-12-2022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0A9EA-3869-47AC-A49B-716BBEB943CA}" type="slidenum">
              <a:rPr lang="en-IN" smtClean="0"/>
              <a:t>‹#›</a:t>
            </a:fld>
            <a:endParaRPr lang="en-IN"/>
          </a:p>
        </p:txBody>
      </p:sp>
    </p:spTree>
    <p:extLst>
      <p:ext uri="{BB962C8B-B14F-4D97-AF65-F5344CB8AC3E}">
        <p14:creationId xmlns:p14="http://schemas.microsoft.com/office/powerpoint/2010/main" val="388553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D10A9EA-3869-47AC-A49B-716BBEB943CA}" type="slidenum">
              <a:rPr lang="en-IN" smtClean="0"/>
              <a:t>6</a:t>
            </a:fld>
            <a:endParaRPr lang="en-IN"/>
          </a:p>
        </p:txBody>
      </p:sp>
    </p:spTree>
    <p:extLst>
      <p:ext uri="{BB962C8B-B14F-4D97-AF65-F5344CB8AC3E}">
        <p14:creationId xmlns:p14="http://schemas.microsoft.com/office/powerpoint/2010/main" val="298180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87815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13-12-2022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www.tatamotors.com/investors/annual-repor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hyperlink" Target="https://yourstory.com/video/india-msme-summit-solving-working-capital-proble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FE00293A-9B28-4D74-951B-7FDE0F3EEF16}"/>
              </a:ext>
            </a:extLst>
          </p:cNvPr>
          <p:cNvGrpSpPr>
            <a:grpSpLocks/>
          </p:cNvGrpSpPr>
          <p:nvPr/>
        </p:nvGrpSpPr>
        <p:grpSpPr bwMode="auto">
          <a:xfrm>
            <a:off x="0" y="0"/>
            <a:ext cx="9144000" cy="6858000"/>
            <a:chOff x="-1" y="0"/>
            <a:chExt cx="9144003" cy="6858000"/>
          </a:xfrm>
        </p:grpSpPr>
        <p:sp>
          <p:nvSpPr>
            <p:cNvPr id="5" name="Rectangle 4">
              <a:extLst>
                <a:ext uri="{FF2B5EF4-FFF2-40B4-BE49-F238E27FC236}">
                  <a16:creationId xmlns:a16="http://schemas.microsoft.com/office/drawing/2014/main" id="{6D479F4F-6A5B-481D-BF8E-48326DB753CE}"/>
                </a:ext>
              </a:extLst>
            </p:cNvPr>
            <p:cNvSpPr/>
            <p:nvPr/>
          </p:nvSpPr>
          <p:spPr>
            <a:xfrm>
              <a:off x="-1" y="0"/>
              <a:ext cx="914400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DE70933B-7A67-4EFF-86C6-474B86513BCB}"/>
                </a:ext>
              </a:extLst>
            </p:cNvPr>
            <p:cNvGrpSpPr>
              <a:grpSpLocks/>
            </p:cNvGrpSpPr>
            <p:nvPr/>
          </p:nvGrpSpPr>
          <p:grpSpPr bwMode="auto">
            <a:xfrm>
              <a:off x="0" y="4853355"/>
              <a:ext cx="3882683" cy="464234"/>
              <a:chOff x="0" y="4853355"/>
              <a:chExt cx="3882683" cy="464234"/>
            </a:xfrm>
          </p:grpSpPr>
          <p:cxnSp>
            <p:nvCxnSpPr>
              <p:cNvPr id="21" name="Straight Connector 20">
                <a:extLst>
                  <a:ext uri="{FF2B5EF4-FFF2-40B4-BE49-F238E27FC236}">
                    <a16:creationId xmlns:a16="http://schemas.microsoft.com/office/drawing/2014/main" id="{049E747A-4BB3-43D0-9596-6575D10C5B0B}"/>
                  </a:ext>
                </a:extLst>
              </p:cNvPr>
              <p:cNvCxnSpPr/>
              <p:nvPr/>
            </p:nvCxnSpPr>
            <p:spPr>
              <a:xfrm>
                <a:off x="-1" y="5106988"/>
                <a:ext cx="3883026"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14C9EB51-9864-4880-804E-5086D565BAC4}"/>
                  </a:ext>
                </a:extLst>
              </p:cNvPr>
              <p:cNvSpPr/>
              <p:nvPr/>
            </p:nvSpPr>
            <p:spPr>
              <a:xfrm>
                <a:off x="1498599"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Parallelogram 22">
                <a:extLst>
                  <a:ext uri="{FF2B5EF4-FFF2-40B4-BE49-F238E27FC236}">
                    <a16:creationId xmlns:a16="http://schemas.microsoft.com/office/drawing/2014/main" id="{13165EC0-87FC-4116-9A7A-42BCEDA47AAA}"/>
                  </a:ext>
                </a:extLst>
              </p:cNvPr>
              <p:cNvSpPr/>
              <p:nvPr/>
            </p:nvSpPr>
            <p:spPr>
              <a:xfrm>
                <a:off x="830262"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6C21E8BB-A89A-45F3-9F81-863B2564AA0E}"/>
                </a:ext>
              </a:extLst>
            </p:cNvPr>
            <p:cNvSpPr/>
            <p:nvPr/>
          </p:nvSpPr>
          <p:spPr>
            <a:xfrm>
              <a:off x="2166938"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20BC29E3-1CA6-4087-A9DF-DCF792FF7C35}"/>
                </a:ext>
              </a:extLst>
            </p:cNvPr>
            <p:cNvGrpSpPr>
              <a:grpSpLocks/>
            </p:cNvGrpSpPr>
            <p:nvPr/>
          </p:nvGrpSpPr>
          <p:grpSpPr bwMode="auto">
            <a:xfrm>
              <a:off x="-1" y="1816100"/>
              <a:ext cx="9144003" cy="3141663"/>
              <a:chOff x="-1" y="1816100"/>
              <a:chExt cx="9144003" cy="3141663"/>
            </a:xfrm>
          </p:grpSpPr>
          <p:sp>
            <p:nvSpPr>
              <p:cNvPr id="16" name="Rectangle 15">
                <a:extLst>
                  <a:ext uri="{FF2B5EF4-FFF2-40B4-BE49-F238E27FC236}">
                    <a16:creationId xmlns:a16="http://schemas.microsoft.com/office/drawing/2014/main" id="{23B10173-A6BE-460B-953F-6186A5B09673}"/>
                  </a:ext>
                </a:extLst>
              </p:cNvPr>
              <p:cNvSpPr/>
              <p:nvPr/>
            </p:nvSpPr>
            <p:spPr>
              <a:xfrm>
                <a:off x="-1" y="1816100"/>
                <a:ext cx="9144003" cy="3141663"/>
              </a:xfrm>
              <a:prstGeom prst="rect">
                <a:avLst/>
              </a:prstGeom>
              <a:solidFill>
                <a:schemeClr val="bg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7" name="Freeform: Shape 16">
                <a:extLst>
                  <a:ext uri="{FF2B5EF4-FFF2-40B4-BE49-F238E27FC236}">
                    <a16:creationId xmlns:a16="http://schemas.microsoft.com/office/drawing/2014/main" id="{D36FB1BD-9119-422C-8D3C-DA458D5CC9AD}"/>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8" name="Parallelogram 17">
                <a:extLst>
                  <a:ext uri="{FF2B5EF4-FFF2-40B4-BE49-F238E27FC236}">
                    <a16:creationId xmlns:a16="http://schemas.microsoft.com/office/drawing/2014/main" id="{6BB65FFF-19A9-4750-8EF9-4BCAC9CB2C0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Parallelogram 18">
                <a:extLst>
                  <a:ext uri="{FF2B5EF4-FFF2-40B4-BE49-F238E27FC236}">
                    <a16:creationId xmlns:a16="http://schemas.microsoft.com/office/drawing/2014/main" id="{2C7298AC-51C4-4A2D-8C4C-548428D8C179}"/>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0" name="Freeform: Shape 19">
                <a:extLst>
                  <a:ext uri="{FF2B5EF4-FFF2-40B4-BE49-F238E27FC236}">
                    <a16:creationId xmlns:a16="http://schemas.microsoft.com/office/drawing/2014/main" id="{C32DC7C0-4EC3-4DB4-B3B6-1EA955C996AB}"/>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ECB06C79-7266-482D-807B-A9B97A245501}"/>
                </a:ext>
              </a:extLst>
            </p:cNvPr>
            <p:cNvCxnSpPr>
              <a:cxnSpLocks/>
            </p:cNvCxnSpPr>
            <p:nvPr/>
          </p:nvCxnSpPr>
          <p:spPr>
            <a:xfrm flipV="1">
              <a:off x="-1" y="6784975"/>
              <a:ext cx="914400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CAD10-E333-41BB-8C8D-55EC55198FD0}"/>
                </a:ext>
              </a:extLst>
            </p:cNvPr>
            <p:cNvCxnSpPr>
              <a:cxnSpLocks/>
            </p:cNvCxnSpPr>
            <p:nvPr/>
          </p:nvCxnSpPr>
          <p:spPr>
            <a:xfrm flipV="1">
              <a:off x="-1" y="6710363"/>
              <a:ext cx="914400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AC246AA7-18A2-4C03-A4FE-8198FA936316}"/>
                </a:ext>
              </a:extLst>
            </p:cNvPr>
            <p:cNvSpPr txBox="1">
              <a:spLocks noChangeArrowheads="1"/>
            </p:cNvSpPr>
            <p:nvPr/>
          </p:nvSpPr>
          <p:spPr bwMode="auto">
            <a:xfrm>
              <a:off x="1499356" y="4743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2"/>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2"/>
                </a:solidFill>
                <a:effectLst>
                  <a:innerShdw blurRad="63500" dist="50800" dir="13500000">
                    <a:prstClr val="black">
                      <a:alpha val="50000"/>
                    </a:prstClr>
                  </a:innerShdw>
                </a:effectLst>
                <a:latin typeface="Lato Black" panose="020F0A02020204030203" pitchFamily="34" charset="0"/>
              </a:endParaRPr>
            </a:p>
          </p:txBody>
        </p:sp>
        <p:sp>
          <p:nvSpPr>
            <p:cNvPr id="12" name="TextBox 11">
              <a:extLst>
                <a:ext uri="{FF2B5EF4-FFF2-40B4-BE49-F238E27FC236}">
                  <a16:creationId xmlns:a16="http://schemas.microsoft.com/office/drawing/2014/main" id="{AD8E55D9-3860-439B-A808-EE5CCE1A7034}"/>
                </a:ext>
              </a:extLst>
            </p:cNvPr>
            <p:cNvSpPr txBox="1"/>
            <p:nvPr/>
          </p:nvSpPr>
          <p:spPr>
            <a:xfrm>
              <a:off x="4191000" y="6007100"/>
              <a:ext cx="4953002" cy="461963"/>
            </a:xfrm>
            <a:prstGeom prst="rect">
              <a:avLst/>
            </a:prstGeom>
            <a:noFill/>
          </p:spPr>
          <p:txBody>
            <a:bodyPr>
              <a:spAutoFit/>
            </a:bodyPr>
            <a:lstStyle/>
            <a:p>
              <a:pPr eaLnBrk="1" hangingPunct="1">
                <a:defRPr/>
              </a:pPr>
              <a:endParaRPr lang="en-GB" sz="2400" i="1" dirty="0">
                <a:solidFill>
                  <a:schemeClr val="bg2">
                    <a:lumMod val="90000"/>
                  </a:schemeClr>
                </a:solidFill>
                <a:effectLst>
                  <a:innerShdw blurRad="63500" dist="50800" dir="13500000">
                    <a:prstClr val="black">
                      <a:alpha val="50000"/>
                    </a:prstClr>
                  </a:innerShdw>
                </a:effectLst>
                <a:latin typeface="Georgia Pro" panose="02040502050405020303" pitchFamily="18" charset="0"/>
                <a:cs typeface="Aparajita" panose="02020603050405020304" pitchFamily="18" charset="0"/>
              </a:endParaRPr>
            </a:p>
          </p:txBody>
        </p:sp>
        <p:sp>
          <p:nvSpPr>
            <p:cNvPr id="25" name="TextBox 39">
              <a:extLst>
                <a:ext uri="{FF2B5EF4-FFF2-40B4-BE49-F238E27FC236}">
                  <a16:creationId xmlns:a16="http://schemas.microsoft.com/office/drawing/2014/main" id="{DCB6459B-4617-4BB3-B493-0CA2775A60D2}"/>
                </a:ext>
              </a:extLst>
            </p:cNvPr>
            <p:cNvSpPr txBox="1">
              <a:spLocks noChangeArrowheads="1"/>
            </p:cNvSpPr>
            <p:nvPr/>
          </p:nvSpPr>
          <p:spPr bwMode="auto">
            <a:xfrm>
              <a:off x="1587588" y="1103026"/>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rPr>
                <a:t>Working Capital Management</a:t>
              </a:r>
              <a:endParaRPr lang="en-GB"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endParaRPr>
            </a:p>
          </p:txBody>
        </p:sp>
      </p:gr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48531"/>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8</a:t>
            </a:r>
            <a:endParaRPr lang="en-IN" dirty="0"/>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sz="4000" dirty="0"/>
              <a:t>Determinants of Working Capital</a:t>
            </a:r>
            <a:endParaRPr lang="en-IN" sz="4000" dirty="0"/>
          </a:p>
        </p:txBody>
      </p:sp>
      <p:sp>
        <p:nvSpPr>
          <p:cNvPr id="32" name="TextBox 31">
            <a:extLst>
              <a:ext uri="{FF2B5EF4-FFF2-40B4-BE49-F238E27FC236}">
                <a16:creationId xmlns:a16="http://schemas.microsoft.com/office/drawing/2014/main" id="{48F8AD63-E029-4243-B4D4-ECBDA8F27D4A}"/>
              </a:ext>
            </a:extLst>
          </p:cNvPr>
          <p:cNvSpPr txBox="1"/>
          <p:nvPr/>
        </p:nvSpPr>
        <p:spPr>
          <a:xfrm>
            <a:off x="526303" y="2042863"/>
            <a:ext cx="4820642" cy="3361626"/>
          </a:xfrm>
          <a:prstGeom prst="rect">
            <a:avLst/>
          </a:prstGeom>
          <a:noFill/>
        </p:spPr>
        <p:txBody>
          <a:bodyPr wrap="square">
            <a:spAutoFit/>
          </a:bodyPr>
          <a:lstStyle/>
          <a:p>
            <a:pPr marL="342900" indent="-342900">
              <a:lnSpc>
                <a:spcPct val="150000"/>
              </a:lnSpc>
              <a:buFont typeface="+mj-lt"/>
              <a:buAutoNum type="arabicPeriod"/>
            </a:pPr>
            <a:r>
              <a:rPr lang="en-US" dirty="0">
                <a:solidFill>
                  <a:schemeClr val="accent1">
                    <a:lumMod val="50000"/>
                  </a:schemeClr>
                </a:solidFill>
                <a:latin typeface="+mj-lt"/>
              </a:rPr>
              <a:t>Nature of business</a:t>
            </a:r>
          </a:p>
          <a:p>
            <a:pPr marL="342900" indent="-342900">
              <a:lnSpc>
                <a:spcPct val="150000"/>
              </a:lnSpc>
              <a:buFont typeface="+mj-lt"/>
              <a:buAutoNum type="arabicPeriod"/>
            </a:pPr>
            <a:r>
              <a:rPr lang="en-US" dirty="0">
                <a:solidFill>
                  <a:schemeClr val="accent1">
                    <a:lumMod val="50000"/>
                  </a:schemeClr>
                </a:solidFill>
                <a:latin typeface="+mj-lt"/>
              </a:rPr>
              <a:t>Length of period of manufacture</a:t>
            </a:r>
          </a:p>
          <a:p>
            <a:pPr marL="342900" indent="-342900">
              <a:lnSpc>
                <a:spcPct val="150000"/>
              </a:lnSpc>
              <a:buFont typeface="+mj-lt"/>
              <a:buAutoNum type="arabicPeriod"/>
            </a:pPr>
            <a:r>
              <a:rPr lang="en-US" dirty="0">
                <a:solidFill>
                  <a:schemeClr val="accent1">
                    <a:lumMod val="50000"/>
                  </a:schemeClr>
                </a:solidFill>
                <a:latin typeface="+mj-lt"/>
              </a:rPr>
              <a:t>Volume of business</a:t>
            </a:r>
          </a:p>
          <a:p>
            <a:pPr marL="342900" indent="-342900">
              <a:lnSpc>
                <a:spcPct val="150000"/>
              </a:lnSpc>
              <a:buFont typeface="+mj-lt"/>
              <a:buAutoNum type="arabicPeriod"/>
            </a:pPr>
            <a:r>
              <a:rPr lang="en-US" dirty="0">
                <a:solidFill>
                  <a:schemeClr val="accent1">
                    <a:lumMod val="50000"/>
                  </a:schemeClr>
                </a:solidFill>
                <a:latin typeface="+mj-lt"/>
              </a:rPr>
              <a:t>The proportion of the cost of raw materials to total cost</a:t>
            </a:r>
          </a:p>
          <a:p>
            <a:pPr marL="342900" indent="-342900">
              <a:lnSpc>
                <a:spcPct val="150000"/>
              </a:lnSpc>
              <a:buFont typeface="+mj-lt"/>
              <a:buAutoNum type="arabicPeriod"/>
            </a:pPr>
            <a:r>
              <a:rPr lang="en-US" dirty="0">
                <a:solidFill>
                  <a:schemeClr val="accent1">
                    <a:lumMod val="50000"/>
                  </a:schemeClr>
                </a:solidFill>
                <a:latin typeface="+mj-lt"/>
              </a:rPr>
              <a:t>Use of Manual </a:t>
            </a:r>
            <a:r>
              <a:rPr lang="en-US" dirty="0" err="1">
                <a:solidFill>
                  <a:schemeClr val="accent1">
                    <a:lumMod val="50000"/>
                  </a:schemeClr>
                </a:solidFill>
                <a:latin typeface="+mj-lt"/>
              </a:rPr>
              <a:t>Labour</a:t>
            </a:r>
            <a:r>
              <a:rPr lang="en-US" dirty="0">
                <a:solidFill>
                  <a:schemeClr val="accent1">
                    <a:lumMod val="50000"/>
                  </a:schemeClr>
                </a:solidFill>
                <a:latin typeface="+mj-lt"/>
              </a:rPr>
              <a:t> or Mechanization</a:t>
            </a:r>
          </a:p>
          <a:p>
            <a:pPr marL="342900" indent="-342900">
              <a:lnSpc>
                <a:spcPct val="150000"/>
              </a:lnSpc>
              <a:buFont typeface="+mj-lt"/>
              <a:buAutoNum type="arabicPeriod"/>
            </a:pPr>
            <a:r>
              <a:rPr lang="en-US" dirty="0">
                <a:solidFill>
                  <a:schemeClr val="accent1">
                    <a:lumMod val="50000"/>
                  </a:schemeClr>
                </a:solidFill>
                <a:latin typeface="+mj-lt"/>
              </a:rPr>
              <a:t>Need to keep large stocks of raw materials of finished goods</a:t>
            </a:r>
          </a:p>
        </p:txBody>
      </p:sp>
      <p:sp>
        <p:nvSpPr>
          <p:cNvPr id="34" name="TextBox 33">
            <a:extLst>
              <a:ext uri="{FF2B5EF4-FFF2-40B4-BE49-F238E27FC236}">
                <a16:creationId xmlns:a16="http://schemas.microsoft.com/office/drawing/2014/main" id="{E292EA5B-B3D0-43B4-8286-6FDECA00AF0F}"/>
              </a:ext>
            </a:extLst>
          </p:cNvPr>
          <p:cNvSpPr txBox="1"/>
          <p:nvPr/>
        </p:nvSpPr>
        <p:spPr>
          <a:xfrm>
            <a:off x="5340902" y="2052464"/>
            <a:ext cx="3515003" cy="2115131"/>
          </a:xfrm>
          <a:prstGeom prst="rect">
            <a:avLst/>
          </a:prstGeom>
          <a:noFill/>
        </p:spPr>
        <p:txBody>
          <a:bodyPr wrap="square">
            <a:spAutoFit/>
          </a:bodyPr>
          <a:lstStyle/>
          <a:p>
            <a:pPr marL="342900" indent="-342900">
              <a:lnSpc>
                <a:spcPct val="150000"/>
              </a:lnSpc>
              <a:buFont typeface="+mj-lt"/>
              <a:buAutoNum type="arabicPeriod" startAt="7"/>
            </a:pPr>
            <a:r>
              <a:rPr lang="en-US" dirty="0">
                <a:solidFill>
                  <a:schemeClr val="accent1">
                    <a:lumMod val="50000"/>
                  </a:schemeClr>
                </a:solidFill>
                <a:latin typeface="+mj-lt"/>
              </a:rPr>
              <a:t>Turnover of working capital</a:t>
            </a:r>
          </a:p>
          <a:p>
            <a:pPr marL="342900" indent="-342900">
              <a:lnSpc>
                <a:spcPct val="150000"/>
              </a:lnSpc>
              <a:buFont typeface="+mj-lt"/>
              <a:buAutoNum type="arabicPeriod" startAt="7"/>
            </a:pPr>
            <a:r>
              <a:rPr lang="en-US" dirty="0">
                <a:solidFill>
                  <a:schemeClr val="accent1">
                    <a:lumMod val="50000"/>
                  </a:schemeClr>
                </a:solidFill>
                <a:latin typeface="+mj-lt"/>
              </a:rPr>
              <a:t>Terms of Credit</a:t>
            </a:r>
          </a:p>
          <a:p>
            <a:pPr marL="342900" indent="-342900">
              <a:lnSpc>
                <a:spcPct val="150000"/>
              </a:lnSpc>
              <a:buFont typeface="+mj-lt"/>
              <a:buAutoNum type="arabicPeriod" startAt="7"/>
            </a:pPr>
            <a:r>
              <a:rPr lang="en-US" dirty="0">
                <a:solidFill>
                  <a:schemeClr val="accent1">
                    <a:lumMod val="50000"/>
                  </a:schemeClr>
                </a:solidFill>
                <a:latin typeface="+mj-lt"/>
              </a:rPr>
              <a:t>Seasonal Variations</a:t>
            </a:r>
          </a:p>
          <a:p>
            <a:pPr marL="342900" indent="-342900">
              <a:lnSpc>
                <a:spcPct val="150000"/>
              </a:lnSpc>
              <a:buFont typeface="+mj-lt"/>
              <a:buAutoNum type="arabicPeriod" startAt="7"/>
            </a:pPr>
            <a:r>
              <a:rPr lang="en-US" dirty="0">
                <a:solidFill>
                  <a:schemeClr val="accent1">
                    <a:lumMod val="50000"/>
                  </a:schemeClr>
                </a:solidFill>
                <a:latin typeface="+mj-lt"/>
              </a:rPr>
              <a:t>Requirements of Cash</a:t>
            </a:r>
          </a:p>
          <a:p>
            <a:pPr marL="342900" indent="-342900">
              <a:lnSpc>
                <a:spcPct val="150000"/>
              </a:lnSpc>
              <a:buFont typeface="+mj-lt"/>
              <a:buAutoNum type="arabicPeriod" startAt="7"/>
            </a:pPr>
            <a:r>
              <a:rPr lang="en-US" dirty="0">
                <a:solidFill>
                  <a:schemeClr val="accent1">
                    <a:lumMod val="50000"/>
                  </a:schemeClr>
                </a:solidFill>
                <a:latin typeface="+mj-lt"/>
              </a:rPr>
              <a:t>Other Factors</a:t>
            </a:r>
          </a:p>
        </p:txBody>
      </p:sp>
      <p:cxnSp>
        <p:nvCxnSpPr>
          <p:cNvPr id="36" name="Straight Connector 35">
            <a:extLst>
              <a:ext uri="{FF2B5EF4-FFF2-40B4-BE49-F238E27FC236}">
                <a16:creationId xmlns:a16="http://schemas.microsoft.com/office/drawing/2014/main" id="{E0807647-E233-45C8-8230-38F04C893B4C}"/>
              </a:ext>
            </a:extLst>
          </p:cNvPr>
          <p:cNvCxnSpPr>
            <a:cxnSpLocks/>
          </p:cNvCxnSpPr>
          <p:nvPr/>
        </p:nvCxnSpPr>
        <p:spPr>
          <a:xfrm>
            <a:off x="5271796" y="2201753"/>
            <a:ext cx="0" cy="334063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02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48531"/>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9</a:t>
            </a:r>
            <a:endParaRPr lang="en-IN" dirty="0"/>
          </a:p>
        </p:txBody>
      </p:sp>
      <p:sp>
        <p:nvSpPr>
          <p:cNvPr id="3" name="TextBox 2">
            <a:extLst>
              <a:ext uri="{FF2B5EF4-FFF2-40B4-BE49-F238E27FC236}">
                <a16:creationId xmlns:a16="http://schemas.microsoft.com/office/drawing/2014/main" id="{72167C75-40C1-40E1-A049-CDE1650D0E09}"/>
              </a:ext>
            </a:extLst>
          </p:cNvPr>
          <p:cNvSpPr txBox="1"/>
          <p:nvPr/>
        </p:nvSpPr>
        <p:spPr>
          <a:xfrm>
            <a:off x="645027" y="818985"/>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Nature of Business</a:t>
            </a:r>
            <a:endParaRPr lang="en-IN" dirty="0"/>
          </a:p>
        </p:txBody>
      </p:sp>
      <p:sp>
        <p:nvSpPr>
          <p:cNvPr id="31" name="TextBox 30">
            <a:extLst>
              <a:ext uri="{FF2B5EF4-FFF2-40B4-BE49-F238E27FC236}">
                <a16:creationId xmlns:a16="http://schemas.microsoft.com/office/drawing/2014/main" id="{0110D567-0FA5-4E51-8F91-58C41CC1A904}"/>
              </a:ext>
            </a:extLst>
          </p:cNvPr>
          <p:cNvSpPr txBox="1"/>
          <p:nvPr/>
        </p:nvSpPr>
        <p:spPr>
          <a:xfrm>
            <a:off x="645027" y="2127958"/>
            <a:ext cx="7653415" cy="3263201"/>
          </a:xfrm>
          <a:prstGeom prst="rect">
            <a:avLst/>
          </a:prstGeom>
          <a:noFill/>
        </p:spPr>
        <p:txBody>
          <a:bodyPr wrap="square">
            <a:spAutoFit/>
          </a:bodyPr>
          <a:lstStyle/>
          <a:p>
            <a:pPr algn="just">
              <a:lnSpc>
                <a:spcPct val="150000"/>
              </a:lnSpc>
            </a:pPr>
            <a:r>
              <a:rPr lang="en-US" sz="2000" dirty="0">
                <a:solidFill>
                  <a:schemeClr val="accent1">
                    <a:lumMod val="50000"/>
                  </a:schemeClr>
                </a:solidFill>
              </a:rPr>
              <a:t>Nature of the business determines the Working Capital requirements. The trading or manufacturing concerns will require more amount of working capital as compared to public utility companies. Public utilities companies with huge fixed investment usually have the lowest needs for current assets, partly because of cash, nature of their business and partly due to their selling a service instead of a commodity. </a:t>
            </a:r>
            <a:endParaRPr lang="en-IN" sz="2000" dirty="0">
              <a:solidFill>
                <a:schemeClr val="accent1">
                  <a:lumMod val="50000"/>
                </a:schemeClr>
              </a:solidFill>
            </a:endParaRPr>
          </a:p>
        </p:txBody>
      </p:sp>
    </p:spTree>
    <p:extLst>
      <p:ext uri="{BB962C8B-B14F-4D97-AF65-F5344CB8AC3E}">
        <p14:creationId xmlns:p14="http://schemas.microsoft.com/office/powerpoint/2010/main" val="8770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10</a:t>
            </a:r>
            <a:endParaRPr lang="en-IN" dirty="0"/>
          </a:p>
        </p:txBody>
      </p:sp>
      <p:sp>
        <p:nvSpPr>
          <p:cNvPr id="31" name="TextBox 30">
            <a:extLst>
              <a:ext uri="{FF2B5EF4-FFF2-40B4-BE49-F238E27FC236}">
                <a16:creationId xmlns:a16="http://schemas.microsoft.com/office/drawing/2014/main" id="{CA85822D-1262-47DA-A8FD-097712690047}"/>
              </a:ext>
            </a:extLst>
          </p:cNvPr>
          <p:cNvSpPr txBox="1"/>
          <p:nvPr/>
        </p:nvSpPr>
        <p:spPr>
          <a:xfrm>
            <a:off x="527381" y="756155"/>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Length of period of manufacture</a:t>
            </a:r>
            <a:endParaRPr lang="en-IN" dirty="0"/>
          </a:p>
        </p:txBody>
      </p:sp>
      <p:sp>
        <p:nvSpPr>
          <p:cNvPr id="32" name="TextBox 31">
            <a:extLst>
              <a:ext uri="{FF2B5EF4-FFF2-40B4-BE49-F238E27FC236}">
                <a16:creationId xmlns:a16="http://schemas.microsoft.com/office/drawing/2014/main" id="{FADE166C-07F6-4447-94F4-3355E84C74E6}"/>
              </a:ext>
            </a:extLst>
          </p:cNvPr>
          <p:cNvSpPr txBox="1"/>
          <p:nvPr/>
        </p:nvSpPr>
        <p:spPr>
          <a:xfrm>
            <a:off x="669170" y="2046685"/>
            <a:ext cx="7701542" cy="3724866"/>
          </a:xfrm>
          <a:prstGeom prst="rect">
            <a:avLst/>
          </a:prstGeom>
          <a:noFill/>
        </p:spPr>
        <p:txBody>
          <a:bodyPr wrap="square">
            <a:spAutoFit/>
          </a:bodyPr>
          <a:lstStyle/>
          <a:p>
            <a:pPr algn="just">
              <a:lnSpc>
                <a:spcPct val="150000"/>
              </a:lnSpc>
            </a:pPr>
            <a:r>
              <a:rPr lang="en-US" sz="2000" dirty="0">
                <a:solidFill>
                  <a:schemeClr val="accent1">
                    <a:lumMod val="50000"/>
                  </a:schemeClr>
                </a:solidFill>
              </a:rPr>
              <a:t>The average length of manufacture period, i.e., the time which elapses between the commencement and end of the manufacturing process is an important factor in determining the amount of the working capital. If it takes less time to make the finished product, the working capital required will be less, e.g., a baker requires one nighttime to bake his daily quota of bread. His working capital is, therefore, much less than that of a ship­building concern which takes three to five years to build a ship.</a:t>
            </a:r>
            <a:endParaRPr lang="en-IN" sz="2000" dirty="0">
              <a:solidFill>
                <a:schemeClr val="accent1">
                  <a:lumMod val="50000"/>
                </a:schemeClr>
              </a:solidFill>
            </a:endParaRPr>
          </a:p>
        </p:txBody>
      </p:sp>
    </p:spTree>
    <p:extLst>
      <p:ext uri="{BB962C8B-B14F-4D97-AF65-F5344CB8AC3E}">
        <p14:creationId xmlns:p14="http://schemas.microsoft.com/office/powerpoint/2010/main" val="285930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32FC61B-285E-4C02-ADFE-53274A73B3F1}"/>
              </a:ext>
            </a:extLst>
          </p:cNvPr>
          <p:cNvSpPr txBox="1"/>
          <p:nvPr/>
        </p:nvSpPr>
        <p:spPr>
          <a:xfrm>
            <a:off x="675770" y="829746"/>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Volume of Business</a:t>
            </a:r>
            <a:endParaRPr lang="en-IN" dirty="0"/>
          </a:p>
        </p:txBody>
      </p:sp>
      <p:sp>
        <p:nvSpPr>
          <p:cNvPr id="32" name="TextBox 31">
            <a:extLst>
              <a:ext uri="{FF2B5EF4-FFF2-40B4-BE49-F238E27FC236}">
                <a16:creationId xmlns:a16="http://schemas.microsoft.com/office/drawing/2014/main" id="{C8D99744-3068-4AF8-A848-B8821B131FB6}"/>
              </a:ext>
            </a:extLst>
          </p:cNvPr>
          <p:cNvSpPr txBox="1"/>
          <p:nvPr/>
        </p:nvSpPr>
        <p:spPr>
          <a:xfrm>
            <a:off x="642648" y="1999855"/>
            <a:ext cx="7653416" cy="2789353"/>
          </a:xfrm>
          <a:prstGeom prst="rect">
            <a:avLst/>
          </a:prstGeom>
          <a:noFill/>
        </p:spPr>
        <p:txBody>
          <a:bodyPr wrap="square">
            <a:spAutoFit/>
          </a:bodyPr>
          <a:lstStyle/>
          <a:p>
            <a:pPr algn="just">
              <a:lnSpc>
                <a:spcPct val="150000"/>
              </a:lnSpc>
            </a:pPr>
            <a:r>
              <a:rPr lang="en-US" sz="2400" dirty="0">
                <a:solidFill>
                  <a:schemeClr val="accent1">
                    <a:lumMod val="50000"/>
                  </a:schemeClr>
                </a:solidFill>
              </a:rPr>
              <a:t>The size of the company has a direct relation with the working capital needs. Big concerns must keep higher working capital for investment in current assets and for paying current liabilities as compared to small sized companies.</a:t>
            </a:r>
            <a:endParaRPr lang="en-IN" sz="2400" dirty="0">
              <a:solidFill>
                <a:schemeClr val="accent1">
                  <a:lumMod val="50000"/>
                </a:schemeClr>
              </a:solidFill>
            </a:endParaRPr>
          </a:p>
        </p:txBody>
      </p:sp>
      <p:sp>
        <p:nvSpPr>
          <p:cNvPr id="34" name="TextBox 33">
            <a:extLst>
              <a:ext uri="{FF2B5EF4-FFF2-40B4-BE49-F238E27FC236}">
                <a16:creationId xmlns:a16="http://schemas.microsoft.com/office/drawing/2014/main" id="{EB6F2719-A8E1-4C5C-8A49-197A9A193756}"/>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11</a:t>
            </a:r>
            <a:endParaRPr lang="en-IN" dirty="0"/>
          </a:p>
        </p:txBody>
      </p:sp>
    </p:spTree>
    <p:extLst>
      <p:ext uri="{BB962C8B-B14F-4D97-AF65-F5344CB8AC3E}">
        <p14:creationId xmlns:p14="http://schemas.microsoft.com/office/powerpoint/2010/main" val="19395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0136CE1-20DD-49A5-B040-762350B0CF2E}"/>
              </a:ext>
            </a:extLst>
          </p:cNvPr>
          <p:cNvSpPr txBox="1"/>
          <p:nvPr/>
        </p:nvSpPr>
        <p:spPr>
          <a:xfrm>
            <a:off x="639153" y="1996373"/>
            <a:ext cx="7759551" cy="3343351"/>
          </a:xfrm>
          <a:prstGeom prst="rect">
            <a:avLst/>
          </a:prstGeom>
          <a:noFill/>
        </p:spPr>
        <p:txBody>
          <a:bodyPr wrap="square">
            <a:spAutoFit/>
          </a:bodyPr>
          <a:lstStyle/>
          <a:p>
            <a:pPr algn="just">
              <a:lnSpc>
                <a:spcPct val="150000"/>
              </a:lnSpc>
            </a:pPr>
            <a:r>
              <a:rPr lang="en-US" sz="2400" dirty="0">
                <a:solidFill>
                  <a:schemeClr val="accent1">
                    <a:lumMod val="50000"/>
                  </a:schemeClr>
                </a:solidFill>
              </a:rPr>
              <a:t>Where the cost of raw materials to be used in manufacturing of a product is very large in proportion to the total cost, working capital required will also be more e.g., Sugar Mill. Whereas, If the importance of materials is less the need of working capital will be naturally less e.g., Oxygen Plant </a:t>
            </a:r>
            <a:endParaRPr lang="en-IN" sz="2400" dirty="0">
              <a:solidFill>
                <a:schemeClr val="accent1">
                  <a:lumMod val="50000"/>
                </a:schemeClr>
              </a:solidFill>
            </a:endParaRPr>
          </a:p>
        </p:txBody>
      </p:sp>
      <p:sp>
        <p:nvSpPr>
          <p:cNvPr id="33" name="TextBox 32">
            <a:extLst>
              <a:ext uri="{FF2B5EF4-FFF2-40B4-BE49-F238E27FC236}">
                <a16:creationId xmlns:a16="http://schemas.microsoft.com/office/drawing/2014/main" id="{892B4CFC-D4F0-4AD7-BF7A-021383F147CF}"/>
              </a:ext>
            </a:extLst>
          </p:cNvPr>
          <p:cNvSpPr txBox="1"/>
          <p:nvPr/>
        </p:nvSpPr>
        <p:spPr>
          <a:xfrm>
            <a:off x="706850" y="892716"/>
            <a:ext cx="7930820" cy="523220"/>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sz="2800" dirty="0"/>
              <a:t>Proportion of cost of raw material to total cost</a:t>
            </a:r>
            <a:endParaRPr lang="en-IN" sz="2800" dirty="0"/>
          </a:p>
        </p:txBody>
      </p:sp>
      <p:sp>
        <p:nvSpPr>
          <p:cNvPr id="34" name="TextBox 33">
            <a:extLst>
              <a:ext uri="{FF2B5EF4-FFF2-40B4-BE49-F238E27FC236}">
                <a16:creationId xmlns:a16="http://schemas.microsoft.com/office/drawing/2014/main" id="{4D711A77-F94A-47EF-B337-57DC2A6DBD1F}"/>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12</a:t>
            </a:r>
            <a:endParaRPr lang="en-IN" dirty="0"/>
          </a:p>
        </p:txBody>
      </p:sp>
    </p:spTree>
    <p:extLst>
      <p:ext uri="{BB962C8B-B14F-4D97-AF65-F5344CB8AC3E}">
        <p14:creationId xmlns:p14="http://schemas.microsoft.com/office/powerpoint/2010/main" val="9697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5FD34B-3247-4FDA-B938-A8AED45B2CF6}"/>
              </a:ext>
            </a:extLst>
          </p:cNvPr>
          <p:cNvSpPr txBox="1"/>
          <p:nvPr/>
        </p:nvSpPr>
        <p:spPr>
          <a:xfrm>
            <a:off x="441029" y="876681"/>
            <a:ext cx="8315821" cy="646331"/>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sz="3600" dirty="0"/>
              <a:t>Use of manual </a:t>
            </a:r>
            <a:r>
              <a:rPr lang="en-US" sz="3600" dirty="0" err="1"/>
              <a:t>labour</a:t>
            </a:r>
            <a:r>
              <a:rPr lang="en-US" sz="3600" dirty="0"/>
              <a:t> or </a:t>
            </a:r>
            <a:r>
              <a:rPr lang="en-US" sz="3600" dirty="0" err="1"/>
              <a:t>mechanisation</a:t>
            </a:r>
            <a:endParaRPr lang="en-IN" sz="3600" dirty="0"/>
          </a:p>
        </p:txBody>
      </p:sp>
      <p:sp>
        <p:nvSpPr>
          <p:cNvPr id="32" name="TextBox 31">
            <a:extLst>
              <a:ext uri="{FF2B5EF4-FFF2-40B4-BE49-F238E27FC236}">
                <a16:creationId xmlns:a16="http://schemas.microsoft.com/office/drawing/2014/main" id="{293F6F72-AD59-4533-9CC3-AF37FFE78A08}"/>
              </a:ext>
            </a:extLst>
          </p:cNvPr>
          <p:cNvSpPr txBox="1"/>
          <p:nvPr/>
        </p:nvSpPr>
        <p:spPr>
          <a:xfrm>
            <a:off x="620511" y="2188390"/>
            <a:ext cx="7826320" cy="1681358"/>
          </a:xfrm>
          <a:prstGeom prst="rect">
            <a:avLst/>
          </a:prstGeom>
          <a:noFill/>
        </p:spPr>
        <p:txBody>
          <a:bodyPr wrap="square">
            <a:spAutoFit/>
          </a:bodyPr>
          <a:lstStyle/>
          <a:p>
            <a:pPr algn="just">
              <a:lnSpc>
                <a:spcPct val="150000"/>
              </a:lnSpc>
            </a:pPr>
            <a:r>
              <a:rPr lang="en-US" sz="2400" dirty="0">
                <a:solidFill>
                  <a:schemeClr val="accent1">
                    <a:lumMod val="50000"/>
                  </a:schemeClr>
                </a:solidFill>
              </a:rPr>
              <a:t>In the </a:t>
            </a:r>
            <a:r>
              <a:rPr lang="en-US" sz="2400" dirty="0" err="1">
                <a:solidFill>
                  <a:schemeClr val="accent1">
                    <a:lumMod val="50000"/>
                  </a:schemeClr>
                </a:solidFill>
              </a:rPr>
              <a:t>labour-intensive</a:t>
            </a:r>
            <a:r>
              <a:rPr lang="en-US" sz="2400" dirty="0">
                <a:solidFill>
                  <a:schemeClr val="accent1">
                    <a:lumMod val="50000"/>
                  </a:schemeClr>
                </a:solidFill>
              </a:rPr>
              <a:t> industries, larger working capital will be required than in the highly mechanized ones. The latter will have a large proportion of fixed capital. </a:t>
            </a:r>
            <a:endParaRPr lang="en-IN" sz="2400" dirty="0">
              <a:solidFill>
                <a:schemeClr val="accent1">
                  <a:lumMod val="50000"/>
                </a:schemeClr>
              </a:solidFill>
            </a:endParaRPr>
          </a:p>
        </p:txBody>
      </p:sp>
      <p:sp>
        <p:nvSpPr>
          <p:cNvPr id="34" name="TextBox 33">
            <a:extLst>
              <a:ext uri="{FF2B5EF4-FFF2-40B4-BE49-F238E27FC236}">
                <a16:creationId xmlns:a16="http://schemas.microsoft.com/office/drawing/2014/main" id="{FA9BA874-866E-411F-AF1E-B115748CE2ED}"/>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13</a:t>
            </a:r>
            <a:endParaRPr lang="en-IN" dirty="0"/>
          </a:p>
        </p:txBody>
      </p:sp>
    </p:spTree>
    <p:extLst>
      <p:ext uri="{BB962C8B-B14F-4D97-AF65-F5344CB8AC3E}">
        <p14:creationId xmlns:p14="http://schemas.microsoft.com/office/powerpoint/2010/main" val="257877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37301116-4F99-4AFD-8EB3-245D0722FA5A}"/>
              </a:ext>
            </a:extLst>
          </p:cNvPr>
          <p:cNvSpPr txBox="1"/>
          <p:nvPr/>
        </p:nvSpPr>
        <p:spPr>
          <a:xfrm>
            <a:off x="567345" y="937483"/>
            <a:ext cx="8209830" cy="461665"/>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sz="2400" dirty="0"/>
              <a:t>Need to keep large stocks of raw materials, finished goods</a:t>
            </a:r>
            <a:endParaRPr lang="en-IN" sz="2400" dirty="0"/>
          </a:p>
        </p:txBody>
      </p:sp>
      <p:sp>
        <p:nvSpPr>
          <p:cNvPr id="32" name="TextBox 31">
            <a:extLst>
              <a:ext uri="{FF2B5EF4-FFF2-40B4-BE49-F238E27FC236}">
                <a16:creationId xmlns:a16="http://schemas.microsoft.com/office/drawing/2014/main" id="{4A113E55-E66C-4272-8E1C-72967ED14F1E}"/>
              </a:ext>
            </a:extLst>
          </p:cNvPr>
          <p:cNvSpPr txBox="1"/>
          <p:nvPr/>
        </p:nvSpPr>
        <p:spPr>
          <a:xfrm>
            <a:off x="645025" y="1993418"/>
            <a:ext cx="7753679" cy="3897349"/>
          </a:xfrm>
          <a:prstGeom prst="rect">
            <a:avLst/>
          </a:prstGeom>
          <a:noFill/>
        </p:spPr>
        <p:txBody>
          <a:bodyPr wrap="square">
            <a:spAutoFit/>
          </a:bodyPr>
          <a:lstStyle/>
          <a:p>
            <a:pPr algn="just">
              <a:lnSpc>
                <a:spcPct val="150000"/>
              </a:lnSpc>
            </a:pPr>
            <a:r>
              <a:rPr lang="en-US" sz="2400" dirty="0">
                <a:solidFill>
                  <a:schemeClr val="accent1">
                    <a:lumMod val="50000"/>
                  </a:schemeClr>
                </a:solidFill>
              </a:rPr>
              <a:t>The manufacturing concerns generally have to carry stocks of raw materials and other stores and also finished goods. The larger the stocks (whether of raw materials or finished goods) more will be the needs of working capital. Whereas service industries will need less working capital compared to manufacturing concerns.</a:t>
            </a:r>
          </a:p>
          <a:p>
            <a:pPr algn="just">
              <a:lnSpc>
                <a:spcPct val="150000"/>
              </a:lnSpc>
            </a:pPr>
            <a:endParaRPr lang="en-US" sz="2400" dirty="0">
              <a:solidFill>
                <a:schemeClr val="accent1">
                  <a:lumMod val="50000"/>
                </a:schemeClr>
              </a:solidFill>
            </a:endParaRPr>
          </a:p>
        </p:txBody>
      </p:sp>
      <p:sp>
        <p:nvSpPr>
          <p:cNvPr id="33" name="TextBox 32">
            <a:extLst>
              <a:ext uri="{FF2B5EF4-FFF2-40B4-BE49-F238E27FC236}">
                <a16:creationId xmlns:a16="http://schemas.microsoft.com/office/drawing/2014/main" id="{1C9C95C9-6051-4C52-BBC8-B2A3EA440759}"/>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14</a:t>
            </a:r>
            <a:endParaRPr lang="en-IN" dirty="0"/>
          </a:p>
        </p:txBody>
      </p:sp>
    </p:spTree>
    <p:extLst>
      <p:ext uri="{BB962C8B-B14F-4D97-AF65-F5344CB8AC3E}">
        <p14:creationId xmlns:p14="http://schemas.microsoft.com/office/powerpoint/2010/main" val="48038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5F62991-0C0C-4E1C-ABDF-8022ED914AAB}"/>
              </a:ext>
            </a:extLst>
          </p:cNvPr>
          <p:cNvSpPr txBox="1"/>
          <p:nvPr/>
        </p:nvSpPr>
        <p:spPr>
          <a:xfrm>
            <a:off x="686466" y="838774"/>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Turnover of working capital</a:t>
            </a:r>
            <a:endParaRPr lang="en-IN" dirty="0"/>
          </a:p>
        </p:txBody>
      </p:sp>
      <p:sp>
        <p:nvSpPr>
          <p:cNvPr id="32" name="TextBox 31">
            <a:extLst>
              <a:ext uri="{FF2B5EF4-FFF2-40B4-BE49-F238E27FC236}">
                <a16:creationId xmlns:a16="http://schemas.microsoft.com/office/drawing/2014/main" id="{6E651F72-C969-4706-A6C5-FEC374702FC9}"/>
              </a:ext>
            </a:extLst>
          </p:cNvPr>
          <p:cNvSpPr txBox="1"/>
          <p:nvPr/>
        </p:nvSpPr>
        <p:spPr>
          <a:xfrm>
            <a:off x="666557" y="2041474"/>
            <a:ext cx="7792215" cy="3263201"/>
          </a:xfrm>
          <a:prstGeom prst="rect">
            <a:avLst/>
          </a:prstGeom>
          <a:noFill/>
        </p:spPr>
        <p:txBody>
          <a:bodyPr wrap="square">
            <a:spAutoFit/>
          </a:bodyPr>
          <a:lstStyle/>
          <a:p>
            <a:pPr algn="just">
              <a:lnSpc>
                <a:spcPct val="150000"/>
              </a:lnSpc>
            </a:pPr>
            <a:r>
              <a:rPr lang="en-US" sz="2000" dirty="0">
                <a:solidFill>
                  <a:schemeClr val="accent1">
                    <a:lumMod val="50000"/>
                  </a:schemeClr>
                </a:solidFill>
              </a:rPr>
              <a:t>Turnover means the speed with which the working capital is recovered by the sale of goods. In certain businesses, sales are made quickly, and the stocks are soon exhausted, in such cases, a small amount of money invested in stocks will result in sales of much larger volume, e.g., textile industry. Whereas in some businesses, sales are made irregularly e.g., </a:t>
            </a:r>
            <a:r>
              <a:rPr lang="en-US" sz="2000" dirty="0" err="1">
                <a:solidFill>
                  <a:schemeClr val="accent1">
                    <a:lumMod val="50000"/>
                  </a:schemeClr>
                </a:solidFill>
              </a:rPr>
              <a:t>jewellery</a:t>
            </a:r>
            <a:r>
              <a:rPr lang="en-US" sz="2000" dirty="0">
                <a:solidFill>
                  <a:schemeClr val="accent1">
                    <a:lumMod val="50000"/>
                  </a:schemeClr>
                </a:solidFill>
              </a:rPr>
              <a:t>, in such cases, large sums of money have to be kept invested in stocks.</a:t>
            </a:r>
            <a:endParaRPr lang="en-IN" sz="2000" dirty="0">
              <a:solidFill>
                <a:schemeClr val="accent1">
                  <a:lumMod val="50000"/>
                </a:schemeClr>
              </a:solidFill>
            </a:endParaRPr>
          </a:p>
        </p:txBody>
      </p:sp>
      <p:sp>
        <p:nvSpPr>
          <p:cNvPr id="33" name="TextBox 32">
            <a:extLst>
              <a:ext uri="{FF2B5EF4-FFF2-40B4-BE49-F238E27FC236}">
                <a16:creationId xmlns:a16="http://schemas.microsoft.com/office/drawing/2014/main" id="{7089F817-3232-42E5-ACCE-065FE747F7A5}"/>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15</a:t>
            </a:r>
            <a:endParaRPr lang="en-IN" dirty="0"/>
          </a:p>
        </p:txBody>
      </p:sp>
    </p:spTree>
    <p:extLst>
      <p:ext uri="{BB962C8B-B14F-4D97-AF65-F5344CB8AC3E}">
        <p14:creationId xmlns:p14="http://schemas.microsoft.com/office/powerpoint/2010/main" val="202069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D9A21BB9-D1D2-4360-8F71-204009078098}"/>
              </a:ext>
            </a:extLst>
          </p:cNvPr>
          <p:cNvSpPr txBox="1"/>
          <p:nvPr/>
        </p:nvSpPr>
        <p:spPr>
          <a:xfrm>
            <a:off x="627644" y="841736"/>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Terms of Credit</a:t>
            </a:r>
            <a:endParaRPr lang="en-IN" dirty="0"/>
          </a:p>
        </p:txBody>
      </p:sp>
      <p:sp>
        <p:nvSpPr>
          <p:cNvPr id="32" name="TextBox 31">
            <a:extLst>
              <a:ext uri="{FF2B5EF4-FFF2-40B4-BE49-F238E27FC236}">
                <a16:creationId xmlns:a16="http://schemas.microsoft.com/office/drawing/2014/main" id="{E11C4D62-C695-4DF7-B45A-9C3F7A72F517}"/>
              </a:ext>
            </a:extLst>
          </p:cNvPr>
          <p:cNvSpPr txBox="1"/>
          <p:nvPr/>
        </p:nvSpPr>
        <p:spPr>
          <a:xfrm>
            <a:off x="627643" y="2065638"/>
            <a:ext cx="7771061" cy="2789353"/>
          </a:xfrm>
          <a:prstGeom prst="rect">
            <a:avLst/>
          </a:prstGeom>
          <a:noFill/>
        </p:spPr>
        <p:txBody>
          <a:bodyPr wrap="square">
            <a:spAutoFit/>
          </a:bodyPr>
          <a:lstStyle/>
          <a:p>
            <a:pPr algn="just">
              <a:lnSpc>
                <a:spcPct val="150000"/>
              </a:lnSpc>
            </a:pPr>
            <a:r>
              <a:rPr lang="en-US" sz="2400" dirty="0">
                <a:solidFill>
                  <a:schemeClr val="accent1">
                    <a:lumMod val="50000"/>
                  </a:schemeClr>
                </a:solidFill>
              </a:rPr>
              <a:t>A company purchasing all raw-materials for cash and selling on credit will be requiring more amount of working capital compared to an enterprise buying on credit and selling on cash.  The length of the period of credit has a direct bearing on working capital.</a:t>
            </a:r>
          </a:p>
        </p:txBody>
      </p:sp>
      <p:sp>
        <p:nvSpPr>
          <p:cNvPr id="33" name="TextBox 32">
            <a:extLst>
              <a:ext uri="{FF2B5EF4-FFF2-40B4-BE49-F238E27FC236}">
                <a16:creationId xmlns:a16="http://schemas.microsoft.com/office/drawing/2014/main" id="{12B70FB2-0D1E-431D-BD4A-0F1A21270D9D}"/>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16</a:t>
            </a:r>
            <a:endParaRPr lang="en-IN" dirty="0"/>
          </a:p>
        </p:txBody>
      </p:sp>
    </p:spTree>
    <p:extLst>
      <p:ext uri="{BB962C8B-B14F-4D97-AF65-F5344CB8AC3E}">
        <p14:creationId xmlns:p14="http://schemas.microsoft.com/office/powerpoint/2010/main" val="4015488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25072E90-C5CB-465B-8080-28D2B817345E}"/>
              </a:ext>
            </a:extLst>
          </p:cNvPr>
          <p:cNvSpPr txBox="1"/>
          <p:nvPr/>
        </p:nvSpPr>
        <p:spPr>
          <a:xfrm>
            <a:off x="627644" y="838774"/>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Seasonal Variations</a:t>
            </a:r>
            <a:endParaRPr lang="en-IN" dirty="0"/>
          </a:p>
        </p:txBody>
      </p:sp>
      <p:sp>
        <p:nvSpPr>
          <p:cNvPr id="32" name="TextBox 31">
            <a:extLst>
              <a:ext uri="{FF2B5EF4-FFF2-40B4-BE49-F238E27FC236}">
                <a16:creationId xmlns:a16="http://schemas.microsoft.com/office/drawing/2014/main" id="{97B810AF-33B3-40C6-8ACA-4E6AB8DA45BA}"/>
              </a:ext>
            </a:extLst>
          </p:cNvPr>
          <p:cNvSpPr txBox="1"/>
          <p:nvPr/>
        </p:nvSpPr>
        <p:spPr>
          <a:xfrm>
            <a:off x="627643" y="2042652"/>
            <a:ext cx="7771061" cy="3263201"/>
          </a:xfrm>
          <a:prstGeom prst="rect">
            <a:avLst/>
          </a:prstGeom>
          <a:noFill/>
        </p:spPr>
        <p:txBody>
          <a:bodyPr wrap="square">
            <a:spAutoFit/>
          </a:bodyPr>
          <a:lstStyle/>
          <a:p>
            <a:pPr algn="just">
              <a:lnSpc>
                <a:spcPct val="150000"/>
              </a:lnSpc>
            </a:pPr>
            <a:r>
              <a:rPr lang="en-US" sz="2000" dirty="0">
                <a:solidFill>
                  <a:schemeClr val="accent1">
                    <a:lumMod val="50000"/>
                  </a:schemeClr>
                </a:solidFill>
              </a:rPr>
              <a:t>Seasonal industries producing or selling largely based on season will have seasonally, higher working capital requirement, e.g., sugar industry producing sugar in winter will have more working capital requirement in the months of winter whereas a hosiery industry will have more working capital requirement 2-3 months before the start of winter season for increasing the production. Once the season is off, working capital requirement will gradually decline.</a:t>
            </a:r>
            <a:endParaRPr lang="en-IN" sz="2000" dirty="0">
              <a:solidFill>
                <a:schemeClr val="accent1">
                  <a:lumMod val="50000"/>
                </a:schemeClr>
              </a:solidFill>
            </a:endParaRPr>
          </a:p>
        </p:txBody>
      </p:sp>
      <p:sp>
        <p:nvSpPr>
          <p:cNvPr id="33" name="TextBox 32">
            <a:extLst>
              <a:ext uri="{FF2B5EF4-FFF2-40B4-BE49-F238E27FC236}">
                <a16:creationId xmlns:a16="http://schemas.microsoft.com/office/drawing/2014/main" id="{280DE999-042D-40DD-B5F7-B74E67E6B8AC}"/>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17</a:t>
            </a:r>
            <a:endParaRPr lang="en-IN" dirty="0"/>
          </a:p>
        </p:txBody>
      </p:sp>
    </p:spTree>
    <p:extLst>
      <p:ext uri="{BB962C8B-B14F-4D97-AF65-F5344CB8AC3E}">
        <p14:creationId xmlns:p14="http://schemas.microsoft.com/office/powerpoint/2010/main" val="415506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0EAC-B4E6-9D8F-2336-364DA60F6C78}"/>
              </a:ext>
            </a:extLst>
          </p:cNvPr>
          <p:cNvSpPr>
            <a:spLocks noGrp="1"/>
          </p:cNvSpPr>
          <p:nvPr>
            <p:ph type="title"/>
          </p:nvPr>
        </p:nvSpPr>
        <p:spPr/>
        <p:txBody>
          <a:bodyPr/>
          <a:lstStyle/>
          <a:p>
            <a:r>
              <a:rPr lang="en-US" dirty="0"/>
              <a:t>Live industry exposure</a:t>
            </a:r>
          </a:p>
        </p:txBody>
      </p:sp>
      <p:sp>
        <p:nvSpPr>
          <p:cNvPr id="3" name="Content Placeholder 2">
            <a:extLst>
              <a:ext uri="{FF2B5EF4-FFF2-40B4-BE49-F238E27FC236}">
                <a16:creationId xmlns:a16="http://schemas.microsoft.com/office/drawing/2014/main" id="{65472BA6-B765-9581-CCD0-F9E74C30FF6F}"/>
              </a:ext>
            </a:extLst>
          </p:cNvPr>
          <p:cNvSpPr>
            <a:spLocks noGrp="1"/>
          </p:cNvSpPr>
          <p:nvPr>
            <p:ph idx="1"/>
          </p:nvPr>
        </p:nvSpPr>
        <p:spPr/>
        <p:txBody>
          <a:bodyPr/>
          <a:lstStyle/>
          <a:p>
            <a:r>
              <a:rPr lang="en-US" dirty="0">
                <a:hlinkClick r:id="rId2"/>
              </a:rPr>
              <a:t>https://www.capitalmarket.com/Company-Information/Financials/Balance-sheet/Reliance-Industr/476</a:t>
            </a:r>
          </a:p>
          <a:p>
            <a:endParaRPr lang="en-US" dirty="0">
              <a:hlinkClick r:id="rId2"/>
            </a:endParaRPr>
          </a:p>
          <a:p>
            <a:r>
              <a:rPr lang="en-US" dirty="0">
                <a:hlinkClick r:id="rId2"/>
              </a:rPr>
              <a:t>https://www.tatamotors.com/investors/annual-reports/</a:t>
            </a:r>
            <a:endParaRPr lang="en-US" dirty="0"/>
          </a:p>
          <a:p>
            <a:endParaRPr lang="en-US" dirty="0"/>
          </a:p>
        </p:txBody>
      </p:sp>
    </p:spTree>
    <p:extLst>
      <p:ext uri="{BB962C8B-B14F-4D97-AF65-F5344CB8AC3E}">
        <p14:creationId xmlns:p14="http://schemas.microsoft.com/office/powerpoint/2010/main" val="312757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359123-F561-4D46-ADFD-1080E123C198}"/>
              </a:ext>
            </a:extLst>
          </p:cNvPr>
          <p:cNvSpPr txBox="1"/>
          <p:nvPr/>
        </p:nvSpPr>
        <p:spPr>
          <a:xfrm>
            <a:off x="630022" y="832124"/>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Requirements of Cash</a:t>
            </a:r>
            <a:endParaRPr lang="en-IN" dirty="0"/>
          </a:p>
        </p:txBody>
      </p:sp>
      <p:sp>
        <p:nvSpPr>
          <p:cNvPr id="32" name="TextBox 31">
            <a:extLst>
              <a:ext uri="{FF2B5EF4-FFF2-40B4-BE49-F238E27FC236}">
                <a16:creationId xmlns:a16="http://schemas.microsoft.com/office/drawing/2014/main" id="{B353C8E0-4BC3-4444-9B66-080CDAE7C05A}"/>
              </a:ext>
            </a:extLst>
          </p:cNvPr>
          <p:cNvSpPr txBox="1"/>
          <p:nvPr/>
        </p:nvSpPr>
        <p:spPr>
          <a:xfrm>
            <a:off x="657467" y="1987668"/>
            <a:ext cx="7703914" cy="2789353"/>
          </a:xfrm>
          <a:prstGeom prst="rect">
            <a:avLst/>
          </a:prstGeom>
          <a:noFill/>
        </p:spPr>
        <p:txBody>
          <a:bodyPr wrap="square">
            <a:spAutoFit/>
          </a:bodyPr>
          <a:lstStyle/>
          <a:p>
            <a:pPr algn="just">
              <a:lnSpc>
                <a:spcPct val="150000"/>
              </a:lnSpc>
            </a:pPr>
            <a:r>
              <a:rPr lang="en-US" sz="2400" dirty="0">
                <a:solidFill>
                  <a:schemeClr val="accent1">
                    <a:lumMod val="50000"/>
                  </a:schemeClr>
                </a:solidFill>
              </a:rPr>
              <a:t>The need to have cash in hand to meet various requirements e.g., payment of salaries, rents, rates etc., has an effect on the working capital. The more the cash requirements the higher will be working capital needs of the company and vice versa.</a:t>
            </a:r>
            <a:endParaRPr lang="en-IN" sz="2400" dirty="0">
              <a:solidFill>
                <a:schemeClr val="accent1">
                  <a:lumMod val="50000"/>
                </a:schemeClr>
              </a:solidFill>
            </a:endParaRPr>
          </a:p>
        </p:txBody>
      </p:sp>
      <p:sp>
        <p:nvSpPr>
          <p:cNvPr id="33" name="TextBox 32">
            <a:extLst>
              <a:ext uri="{FF2B5EF4-FFF2-40B4-BE49-F238E27FC236}">
                <a16:creationId xmlns:a16="http://schemas.microsoft.com/office/drawing/2014/main" id="{951EF827-B638-4110-B691-F3808CE50EFB}"/>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18</a:t>
            </a:r>
            <a:endParaRPr lang="en-IN" dirty="0"/>
          </a:p>
        </p:txBody>
      </p:sp>
    </p:spTree>
    <p:extLst>
      <p:ext uri="{BB962C8B-B14F-4D97-AF65-F5344CB8AC3E}">
        <p14:creationId xmlns:p14="http://schemas.microsoft.com/office/powerpoint/2010/main" val="401592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C9FCDDC-4913-40D6-AF71-97E88CBB5B21}"/>
              </a:ext>
            </a:extLst>
          </p:cNvPr>
          <p:cNvSpPr txBox="1"/>
          <p:nvPr/>
        </p:nvSpPr>
        <p:spPr>
          <a:xfrm>
            <a:off x="627644" y="842368"/>
            <a:ext cx="7771061" cy="707886"/>
          </a:xfrm>
          <a:prstGeom prst="rect">
            <a:avLst/>
          </a:prstGeom>
          <a:noFill/>
        </p:spPr>
        <p:txBody>
          <a:bodyPr wrap="square" rtlCol="0">
            <a:spAutoFit/>
          </a:bodyPr>
          <a:lstStyle>
            <a:defPPr>
              <a:defRPr lang="en-US"/>
            </a:defPPr>
            <a:lvl1pPr>
              <a:defRPr sz="40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Other Factors</a:t>
            </a:r>
            <a:endParaRPr lang="en-IN" dirty="0"/>
          </a:p>
        </p:txBody>
      </p:sp>
      <p:sp>
        <p:nvSpPr>
          <p:cNvPr id="33" name="TextBox 32">
            <a:extLst>
              <a:ext uri="{FF2B5EF4-FFF2-40B4-BE49-F238E27FC236}">
                <a16:creationId xmlns:a16="http://schemas.microsoft.com/office/drawing/2014/main" id="{D22C720B-0AA3-4C9A-AA0C-7185B166698D}"/>
              </a:ext>
            </a:extLst>
          </p:cNvPr>
          <p:cNvSpPr txBox="1"/>
          <p:nvPr/>
        </p:nvSpPr>
        <p:spPr>
          <a:xfrm>
            <a:off x="627645" y="1869176"/>
            <a:ext cx="7771060" cy="4146456"/>
          </a:xfrm>
          <a:prstGeom prst="rect">
            <a:avLst/>
          </a:prstGeom>
          <a:noFill/>
        </p:spPr>
        <p:txBody>
          <a:bodyPr wrap="square">
            <a:spAutoFit/>
          </a:bodyPr>
          <a:lstStyle/>
          <a:p>
            <a:pPr>
              <a:lnSpc>
                <a:spcPct val="150000"/>
              </a:lnSpc>
            </a:pPr>
            <a:r>
              <a:rPr lang="en-US" sz="2000" dirty="0">
                <a:solidFill>
                  <a:schemeClr val="accent1">
                    <a:lumMod val="50000"/>
                  </a:schemeClr>
                </a:solidFill>
              </a:rPr>
              <a:t>In addition to the above-mentioned considerations there are multiple other factors which affect the requirements of working capital such as:</a:t>
            </a:r>
          </a:p>
          <a:p>
            <a:pPr>
              <a:lnSpc>
                <a:spcPct val="150000"/>
              </a:lnSpc>
            </a:pPr>
            <a:endParaRPr lang="en-US" sz="2000" dirty="0">
              <a:solidFill>
                <a:schemeClr val="accent1">
                  <a:lumMod val="50000"/>
                </a:schemeClr>
              </a:solidFill>
            </a:endParaRPr>
          </a:p>
          <a:p>
            <a:pPr marL="285750" indent="-285750">
              <a:lnSpc>
                <a:spcPct val="150000"/>
              </a:lnSpc>
              <a:buFont typeface="Wingdings" panose="05000000000000000000" pitchFamily="2" charset="2"/>
              <a:buChar char="Ø"/>
            </a:pPr>
            <a:r>
              <a:rPr lang="en-US" sz="2000" dirty="0">
                <a:solidFill>
                  <a:schemeClr val="accent1">
                    <a:lumMod val="50000"/>
                  </a:schemeClr>
                </a:solidFill>
              </a:rPr>
              <a:t>Degree of co-ordination between production and distribution policies.</a:t>
            </a:r>
          </a:p>
          <a:p>
            <a:pPr marL="285750" indent="-285750">
              <a:lnSpc>
                <a:spcPct val="150000"/>
              </a:lnSpc>
              <a:buFont typeface="Wingdings" panose="05000000000000000000" pitchFamily="2" charset="2"/>
              <a:buChar char="Ø"/>
            </a:pPr>
            <a:r>
              <a:rPr lang="en-US" sz="2000" dirty="0">
                <a:solidFill>
                  <a:schemeClr val="accent1">
                    <a:lumMod val="50000"/>
                  </a:schemeClr>
                </a:solidFill>
              </a:rPr>
              <a:t>Specialization in the field of distribution.</a:t>
            </a:r>
          </a:p>
          <a:p>
            <a:pPr marL="285750" indent="-285750">
              <a:lnSpc>
                <a:spcPct val="150000"/>
              </a:lnSpc>
              <a:buFont typeface="Wingdings" panose="05000000000000000000" pitchFamily="2" charset="2"/>
              <a:buChar char="Ø"/>
            </a:pPr>
            <a:r>
              <a:rPr lang="en-US" sz="2000" dirty="0">
                <a:solidFill>
                  <a:schemeClr val="accent1">
                    <a:lumMod val="50000"/>
                  </a:schemeClr>
                </a:solidFill>
              </a:rPr>
              <a:t>Developments of means of transportation and communications.</a:t>
            </a:r>
          </a:p>
          <a:p>
            <a:pPr marL="285750" indent="-285750">
              <a:lnSpc>
                <a:spcPct val="150000"/>
              </a:lnSpc>
              <a:buFont typeface="Wingdings" panose="05000000000000000000" pitchFamily="2" charset="2"/>
              <a:buChar char="Ø"/>
            </a:pPr>
            <a:r>
              <a:rPr lang="en-US" sz="2000" dirty="0">
                <a:solidFill>
                  <a:schemeClr val="accent1">
                    <a:lumMod val="50000"/>
                  </a:schemeClr>
                </a:solidFill>
              </a:rPr>
              <a:t>The hazards and contingencies inherent in the type of business.</a:t>
            </a:r>
            <a:endParaRPr lang="en-IN" sz="2000" dirty="0">
              <a:solidFill>
                <a:schemeClr val="accent1">
                  <a:lumMod val="50000"/>
                </a:schemeClr>
              </a:solidFill>
            </a:endParaRPr>
          </a:p>
        </p:txBody>
      </p:sp>
      <p:sp>
        <p:nvSpPr>
          <p:cNvPr id="34" name="TextBox 33">
            <a:extLst>
              <a:ext uri="{FF2B5EF4-FFF2-40B4-BE49-F238E27FC236}">
                <a16:creationId xmlns:a16="http://schemas.microsoft.com/office/drawing/2014/main" id="{A2F621DE-3558-4B7E-BD77-8B8CCA25D0D3}"/>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19</a:t>
            </a:r>
            <a:endParaRPr lang="en-IN" dirty="0"/>
          </a:p>
        </p:txBody>
      </p:sp>
    </p:spTree>
    <p:extLst>
      <p:ext uri="{BB962C8B-B14F-4D97-AF65-F5344CB8AC3E}">
        <p14:creationId xmlns:p14="http://schemas.microsoft.com/office/powerpoint/2010/main" val="402355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16F4-14BC-D27D-ADF3-3B2BAA1D7A42}"/>
              </a:ext>
            </a:extLst>
          </p:cNvPr>
          <p:cNvSpPr>
            <a:spLocks noGrp="1"/>
          </p:cNvSpPr>
          <p:nvPr>
            <p:ph type="title"/>
          </p:nvPr>
        </p:nvSpPr>
        <p:spPr/>
        <p:txBody>
          <a:bodyPr/>
          <a:lstStyle/>
          <a:p>
            <a:r>
              <a:rPr lang="en-US" dirty="0"/>
              <a:t>Solution of working capital problem </a:t>
            </a:r>
          </a:p>
        </p:txBody>
      </p:sp>
      <p:sp>
        <p:nvSpPr>
          <p:cNvPr id="3" name="Content Placeholder 2">
            <a:extLst>
              <a:ext uri="{FF2B5EF4-FFF2-40B4-BE49-F238E27FC236}">
                <a16:creationId xmlns:a16="http://schemas.microsoft.com/office/drawing/2014/main" id="{5AE9BF09-B7FB-F2FD-434D-269DD1E1F753}"/>
              </a:ext>
            </a:extLst>
          </p:cNvPr>
          <p:cNvSpPr>
            <a:spLocks noGrp="1"/>
          </p:cNvSpPr>
          <p:nvPr>
            <p:ph idx="1"/>
          </p:nvPr>
        </p:nvSpPr>
        <p:spPr/>
        <p:txBody>
          <a:bodyPr/>
          <a:lstStyle/>
          <a:p>
            <a:r>
              <a:rPr lang="en-US" dirty="0">
                <a:hlinkClick r:id="rId2"/>
              </a:rPr>
              <a:t>https://yourstory.com/video/india-msme-summit-solving-working-capital-problem</a:t>
            </a:r>
            <a:endParaRPr lang="en-US" dirty="0"/>
          </a:p>
          <a:p>
            <a:endParaRPr lang="en-US" dirty="0"/>
          </a:p>
        </p:txBody>
      </p:sp>
    </p:spTree>
    <p:extLst>
      <p:ext uri="{BB962C8B-B14F-4D97-AF65-F5344CB8AC3E}">
        <p14:creationId xmlns:p14="http://schemas.microsoft.com/office/powerpoint/2010/main" val="28272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786826"/>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Operating Cycle</a:t>
            </a:r>
            <a:endParaRPr lang="en-IN" dirty="0"/>
          </a:p>
        </p:txBody>
      </p:sp>
      <p:sp>
        <p:nvSpPr>
          <p:cNvPr id="31" name="TextBox 30">
            <a:extLst>
              <a:ext uri="{FF2B5EF4-FFF2-40B4-BE49-F238E27FC236}">
                <a16:creationId xmlns:a16="http://schemas.microsoft.com/office/drawing/2014/main" id="{8594A26F-0005-43F7-B919-E4FB89414FA3}"/>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20</a:t>
            </a:r>
            <a:endParaRPr lang="en-IN" dirty="0"/>
          </a:p>
        </p:txBody>
      </p:sp>
      <p:sp>
        <p:nvSpPr>
          <p:cNvPr id="32" name="TextBox 31">
            <a:extLst>
              <a:ext uri="{FF2B5EF4-FFF2-40B4-BE49-F238E27FC236}">
                <a16:creationId xmlns:a16="http://schemas.microsoft.com/office/drawing/2014/main" id="{CE5E097B-51F2-43FE-8B9A-AB562036F8A8}"/>
              </a:ext>
            </a:extLst>
          </p:cNvPr>
          <p:cNvSpPr txBox="1"/>
          <p:nvPr/>
        </p:nvSpPr>
        <p:spPr>
          <a:xfrm>
            <a:off x="683370" y="2023612"/>
            <a:ext cx="7755028" cy="4007957"/>
          </a:xfrm>
          <a:prstGeom prst="rect">
            <a:avLst/>
          </a:prstGeom>
          <a:noFill/>
        </p:spPr>
        <p:txBody>
          <a:bodyPr wrap="square">
            <a:spAutoFit/>
          </a:bodyPr>
          <a:lstStyle/>
          <a:p>
            <a:pPr algn="just">
              <a:lnSpc>
                <a:spcPct val="150000"/>
              </a:lnSpc>
            </a:pPr>
            <a:r>
              <a:rPr lang="en-US" sz="2800" dirty="0">
                <a:solidFill>
                  <a:srgbClr val="FF5353"/>
                </a:solidFill>
                <a:latin typeface="+mj-lt"/>
              </a:rPr>
              <a:t>Operating cycle </a:t>
            </a:r>
            <a:r>
              <a:rPr lang="en-US" dirty="0">
                <a:solidFill>
                  <a:schemeClr val="accent1">
                    <a:lumMod val="50000"/>
                  </a:schemeClr>
                </a:solidFill>
              </a:rPr>
              <a:t>is the time duration required to convert sales into cash. The operating cycle of a manufacturing company involves three phases:</a:t>
            </a:r>
          </a:p>
          <a:p>
            <a:pPr algn="just">
              <a:lnSpc>
                <a:spcPct val="150000"/>
              </a:lnSpc>
            </a:pPr>
            <a:r>
              <a:rPr lang="en-US" dirty="0">
                <a:solidFill>
                  <a:schemeClr val="accent1">
                    <a:lumMod val="50000"/>
                  </a:schemeClr>
                </a:solidFill>
                <a:latin typeface="+mj-lt"/>
              </a:rPr>
              <a:t>Acquisition of resources </a:t>
            </a:r>
            <a:r>
              <a:rPr lang="en-US" dirty="0">
                <a:solidFill>
                  <a:schemeClr val="accent1">
                    <a:lumMod val="50000"/>
                  </a:schemeClr>
                </a:solidFill>
              </a:rPr>
              <a:t>such as raw material, </a:t>
            </a:r>
            <a:r>
              <a:rPr lang="en-US" dirty="0" err="1">
                <a:solidFill>
                  <a:schemeClr val="accent1">
                    <a:lumMod val="50000"/>
                  </a:schemeClr>
                </a:solidFill>
              </a:rPr>
              <a:t>labour</a:t>
            </a:r>
            <a:r>
              <a:rPr lang="en-US" dirty="0">
                <a:solidFill>
                  <a:schemeClr val="accent1">
                    <a:lumMod val="50000"/>
                  </a:schemeClr>
                </a:solidFill>
              </a:rPr>
              <a:t>, power and fuel, etc.</a:t>
            </a:r>
          </a:p>
          <a:p>
            <a:pPr algn="just">
              <a:lnSpc>
                <a:spcPct val="150000"/>
              </a:lnSpc>
            </a:pPr>
            <a:r>
              <a:rPr lang="en-US" dirty="0">
                <a:solidFill>
                  <a:schemeClr val="accent1">
                    <a:lumMod val="50000"/>
                  </a:schemeClr>
                </a:solidFill>
                <a:latin typeface="+mj-lt"/>
              </a:rPr>
              <a:t>Manufacture of the product </a:t>
            </a:r>
            <a:r>
              <a:rPr lang="en-US" dirty="0">
                <a:solidFill>
                  <a:schemeClr val="accent1">
                    <a:lumMod val="50000"/>
                  </a:schemeClr>
                </a:solidFill>
              </a:rPr>
              <a:t>which includes conversion of raw material into work-in-progress and then into finished goods.</a:t>
            </a:r>
          </a:p>
          <a:p>
            <a:pPr algn="just">
              <a:lnSpc>
                <a:spcPct val="150000"/>
              </a:lnSpc>
            </a:pPr>
            <a:r>
              <a:rPr lang="en-US" dirty="0">
                <a:solidFill>
                  <a:schemeClr val="accent1">
                    <a:lumMod val="50000"/>
                  </a:schemeClr>
                </a:solidFill>
                <a:latin typeface="+mj-lt"/>
              </a:rPr>
              <a:t>Sale of the product </a:t>
            </a:r>
            <a:r>
              <a:rPr lang="en-US" dirty="0">
                <a:solidFill>
                  <a:schemeClr val="accent1">
                    <a:lumMod val="50000"/>
                  </a:schemeClr>
                </a:solidFill>
              </a:rPr>
              <a:t>either for cash or on credit. Credit sales create accounts receivable for collection.</a:t>
            </a:r>
          </a:p>
          <a:p>
            <a:pPr algn="just">
              <a:lnSpc>
                <a:spcPct val="150000"/>
              </a:lnSpc>
            </a:pPr>
            <a:r>
              <a:rPr lang="en-US" dirty="0">
                <a:solidFill>
                  <a:schemeClr val="accent1">
                    <a:lumMod val="50000"/>
                  </a:schemeClr>
                </a:solidFill>
                <a:latin typeface="+mj-lt"/>
              </a:rPr>
              <a:t>Collection of cash </a:t>
            </a:r>
            <a:r>
              <a:rPr lang="en-US" dirty="0">
                <a:solidFill>
                  <a:schemeClr val="accent1">
                    <a:lumMod val="50000"/>
                  </a:schemeClr>
                </a:solidFill>
              </a:rPr>
              <a:t>from account receivable</a:t>
            </a:r>
            <a:endParaRPr lang="en-IN" dirty="0">
              <a:solidFill>
                <a:schemeClr val="accent1">
                  <a:lumMod val="50000"/>
                </a:schemeClr>
              </a:solidFill>
            </a:endParaRPr>
          </a:p>
        </p:txBody>
      </p:sp>
    </p:spTree>
    <p:extLst>
      <p:ext uri="{BB962C8B-B14F-4D97-AF65-F5344CB8AC3E}">
        <p14:creationId xmlns:p14="http://schemas.microsoft.com/office/powerpoint/2010/main" val="163733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Shape 85">
            <a:extLst>
              <a:ext uri="{FF2B5EF4-FFF2-40B4-BE49-F238E27FC236}">
                <a16:creationId xmlns:a16="http://schemas.microsoft.com/office/drawing/2014/main" id="{862D78A9-388F-488B-8FE5-B758440C7C96}"/>
              </a:ext>
            </a:extLst>
          </p:cNvPr>
          <p:cNvSpPr/>
          <p:nvPr/>
        </p:nvSpPr>
        <p:spPr>
          <a:xfrm rot="3095582">
            <a:off x="2802445" y="1973830"/>
            <a:ext cx="1661182" cy="2496294"/>
          </a:xfrm>
          <a:custGeom>
            <a:avLst/>
            <a:gdLst>
              <a:gd name="connsiteX0" fmla="*/ 28321 w 1381518"/>
              <a:gd name="connsiteY0" fmla="*/ 0 h 2357534"/>
              <a:gd name="connsiteX1" fmla="*/ 1371088 w 1381518"/>
              <a:gd name="connsiteY1" fmla="*/ 788352 h 2357534"/>
              <a:gd name="connsiteX2" fmla="*/ 1378985 w 1381518"/>
              <a:gd name="connsiteY2" fmla="*/ 788352 h 2357534"/>
              <a:gd name="connsiteX3" fmla="*/ 1378985 w 1381518"/>
              <a:gd name="connsiteY3" fmla="*/ 792988 h 2357534"/>
              <a:gd name="connsiteX4" fmla="*/ 1381518 w 1381518"/>
              <a:gd name="connsiteY4" fmla="*/ 794476 h 2357534"/>
              <a:gd name="connsiteX5" fmla="*/ 1378985 w 1381518"/>
              <a:gd name="connsiteY5" fmla="*/ 798790 h 2357534"/>
              <a:gd name="connsiteX6" fmla="*/ 1378985 w 1381518"/>
              <a:gd name="connsiteY6" fmla="*/ 2357534 h 2357534"/>
              <a:gd name="connsiteX7" fmla="*/ 1323047 w 1381518"/>
              <a:gd name="connsiteY7" fmla="*/ 2357534 h 2357534"/>
              <a:gd name="connsiteX8" fmla="*/ 1323047 w 1381518"/>
              <a:gd name="connsiteY8" fmla="*/ 825013 h 2357534"/>
              <a:gd name="connsiteX9" fmla="*/ 0 w 1381518"/>
              <a:gd name="connsiteY9" fmla="*/ 48239 h 235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1518" h="2357534">
                <a:moveTo>
                  <a:pt x="28321" y="0"/>
                </a:moveTo>
                <a:lnTo>
                  <a:pt x="1371088" y="788352"/>
                </a:lnTo>
                <a:lnTo>
                  <a:pt x="1378985" y="788352"/>
                </a:lnTo>
                <a:lnTo>
                  <a:pt x="1378985" y="792988"/>
                </a:lnTo>
                <a:lnTo>
                  <a:pt x="1381518" y="794476"/>
                </a:lnTo>
                <a:lnTo>
                  <a:pt x="1378985" y="798790"/>
                </a:lnTo>
                <a:lnTo>
                  <a:pt x="1378985" y="2357534"/>
                </a:lnTo>
                <a:lnTo>
                  <a:pt x="1323047" y="2357534"/>
                </a:lnTo>
                <a:lnTo>
                  <a:pt x="1323047" y="825013"/>
                </a:lnTo>
                <a:lnTo>
                  <a:pt x="0" y="4823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0" name="Group 79">
            <a:extLst>
              <a:ext uri="{FF2B5EF4-FFF2-40B4-BE49-F238E27FC236}">
                <a16:creationId xmlns:a16="http://schemas.microsoft.com/office/drawing/2014/main" id="{31D0A5CC-268C-44F6-B601-BDC7779030C7}"/>
              </a:ext>
            </a:extLst>
          </p:cNvPr>
          <p:cNvGrpSpPr/>
          <p:nvPr/>
        </p:nvGrpSpPr>
        <p:grpSpPr>
          <a:xfrm>
            <a:off x="1321227" y="460842"/>
            <a:ext cx="5780199" cy="5936264"/>
            <a:chOff x="1321227" y="460842"/>
            <a:chExt cx="5780199" cy="5936264"/>
          </a:xfrm>
        </p:grpSpPr>
        <p:grpSp>
          <p:nvGrpSpPr>
            <p:cNvPr id="74" name="Group 73">
              <a:extLst>
                <a:ext uri="{FF2B5EF4-FFF2-40B4-BE49-F238E27FC236}">
                  <a16:creationId xmlns:a16="http://schemas.microsoft.com/office/drawing/2014/main" id="{781D812B-770E-4669-937A-2BE7C1E91588}"/>
                </a:ext>
              </a:extLst>
            </p:cNvPr>
            <p:cNvGrpSpPr/>
            <p:nvPr/>
          </p:nvGrpSpPr>
          <p:grpSpPr>
            <a:xfrm>
              <a:off x="1792671" y="1034174"/>
              <a:ext cx="4876035" cy="5362932"/>
              <a:chOff x="1792671" y="1034174"/>
              <a:chExt cx="4876035" cy="5362932"/>
            </a:xfrm>
          </p:grpSpPr>
          <p:sp>
            <p:nvSpPr>
              <p:cNvPr id="69" name="Freeform: Shape 68">
                <a:extLst>
                  <a:ext uri="{FF2B5EF4-FFF2-40B4-BE49-F238E27FC236}">
                    <a16:creationId xmlns:a16="http://schemas.microsoft.com/office/drawing/2014/main" id="{A85E02C0-63B0-4D6A-B099-B27092B4A129}"/>
                  </a:ext>
                </a:extLst>
              </p:cNvPr>
              <p:cNvSpPr/>
              <p:nvPr/>
            </p:nvSpPr>
            <p:spPr>
              <a:xfrm>
                <a:off x="4906180" y="1034174"/>
                <a:ext cx="1713141" cy="1042862"/>
              </a:xfrm>
              <a:custGeom>
                <a:avLst/>
                <a:gdLst>
                  <a:gd name="connsiteX0" fmla="*/ 0 w 1713141"/>
                  <a:gd name="connsiteY0" fmla="*/ 0 h 1042862"/>
                  <a:gd name="connsiteX1" fmla="*/ 118490 w 1713141"/>
                  <a:gd name="connsiteY1" fmla="*/ 3491 h 1042862"/>
                  <a:gd name="connsiteX2" fmla="*/ 1436439 w 1713141"/>
                  <a:gd name="connsiteY2" fmla="*/ 782088 h 1042862"/>
                  <a:gd name="connsiteX3" fmla="*/ 1713141 w 1713141"/>
                  <a:gd name="connsiteY3" fmla="*/ 782088 h 1042862"/>
                  <a:gd name="connsiteX4" fmla="*/ 1353422 w 1713141"/>
                  <a:gd name="connsiteY4" fmla="*/ 1042862 h 1042862"/>
                  <a:gd name="connsiteX5" fmla="*/ 898962 w 1713141"/>
                  <a:gd name="connsiteY5" fmla="*/ 782088 h 1042862"/>
                  <a:gd name="connsiteX6" fmla="*/ 1175664 w 1713141"/>
                  <a:gd name="connsiteY6" fmla="*/ 782088 h 1042862"/>
                  <a:gd name="connsiteX7" fmla="*/ 1097386 w 1713141"/>
                  <a:gd name="connsiteY7" fmla="*/ 625661 h 1042862"/>
                  <a:gd name="connsiteX8" fmla="*/ 1062590 w 1713141"/>
                  <a:gd name="connsiteY8" fmla="*/ 578081 h 1042862"/>
                  <a:gd name="connsiteX9" fmla="*/ 987246 w 1713141"/>
                  <a:gd name="connsiteY9" fmla="*/ 482499 h 1042862"/>
                  <a:gd name="connsiteX10" fmla="*/ 935892 w 1713141"/>
                  <a:gd name="connsiteY10" fmla="*/ 431904 h 1042862"/>
                  <a:gd name="connsiteX11" fmla="*/ 848243 w 1713141"/>
                  <a:gd name="connsiteY11" fmla="*/ 354281 h 1042862"/>
                  <a:gd name="connsiteX12" fmla="*/ 784832 w 1713141"/>
                  <a:gd name="connsiteY12" fmla="*/ 307627 h 1042862"/>
                  <a:gd name="connsiteX13" fmla="*/ 683017 w 1713141"/>
                  <a:gd name="connsiteY13" fmla="*/ 242630 h 1042862"/>
                  <a:gd name="connsiteX14" fmla="*/ 611035 w 1713141"/>
                  <a:gd name="connsiteY14" fmla="*/ 202823 h 1042862"/>
                  <a:gd name="connsiteX15" fmla="*/ 493189 w 1713141"/>
                  <a:gd name="connsiteY15" fmla="*/ 149050 h 1042862"/>
                  <a:gd name="connsiteX16" fmla="*/ 417231 w 1713141"/>
                  <a:gd name="connsiteY16" fmla="*/ 118104 h 1042862"/>
                  <a:gd name="connsiteX17" fmla="*/ 276078 w 1713141"/>
                  <a:gd name="connsiteY17" fmla="*/ 74541 h 1042862"/>
                  <a:gd name="connsiteX18" fmla="*/ 206406 w 1713141"/>
                  <a:gd name="connsiteY18" fmla="*/ 54798 h 1042862"/>
                  <a:gd name="connsiteX19" fmla="*/ 0 w 1713141"/>
                  <a:gd name="connsiteY19" fmla="*/ 17781 h 10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3141" h="1042862">
                    <a:moveTo>
                      <a:pt x="0" y="0"/>
                    </a:moveTo>
                    <a:lnTo>
                      <a:pt x="118490" y="3491"/>
                    </a:lnTo>
                    <a:cubicBezTo>
                      <a:pt x="744888" y="40529"/>
                      <a:pt x="1277007" y="350325"/>
                      <a:pt x="1436439" y="782088"/>
                    </a:cubicBezTo>
                    <a:lnTo>
                      <a:pt x="1713141" y="782088"/>
                    </a:lnTo>
                    <a:lnTo>
                      <a:pt x="1353422" y="1042862"/>
                    </a:lnTo>
                    <a:lnTo>
                      <a:pt x="898962" y="782088"/>
                    </a:lnTo>
                    <a:lnTo>
                      <a:pt x="1175664" y="782088"/>
                    </a:lnTo>
                    <a:lnTo>
                      <a:pt x="1097386" y="625661"/>
                    </a:lnTo>
                    <a:lnTo>
                      <a:pt x="1062590" y="578081"/>
                    </a:lnTo>
                    <a:lnTo>
                      <a:pt x="987246" y="482499"/>
                    </a:lnTo>
                    <a:lnTo>
                      <a:pt x="935892" y="431904"/>
                    </a:lnTo>
                    <a:lnTo>
                      <a:pt x="848243" y="354281"/>
                    </a:lnTo>
                    <a:lnTo>
                      <a:pt x="784832" y="307627"/>
                    </a:lnTo>
                    <a:lnTo>
                      <a:pt x="683017" y="242630"/>
                    </a:lnTo>
                    <a:lnTo>
                      <a:pt x="611035" y="202823"/>
                    </a:lnTo>
                    <a:lnTo>
                      <a:pt x="493189" y="149050"/>
                    </a:lnTo>
                    <a:lnTo>
                      <a:pt x="417231" y="118104"/>
                    </a:lnTo>
                    <a:lnTo>
                      <a:pt x="276078" y="74541"/>
                    </a:lnTo>
                    <a:lnTo>
                      <a:pt x="206406" y="54798"/>
                    </a:lnTo>
                    <a:lnTo>
                      <a:pt x="0" y="17781"/>
                    </a:lnTo>
                    <a:close/>
                  </a:path>
                </a:pathLst>
              </a:custGeom>
              <a:solidFill>
                <a:schemeClr val="tx1">
                  <a:lumMod val="65000"/>
                  <a:lumOff val="35000"/>
                </a:schemeClr>
              </a:solidFill>
              <a:ln w="38100">
                <a:noFill/>
              </a:ln>
              <a:effectLst>
                <a:outerShdw blurRad="88900" dist="38100" dir="10800000" algn="r" rotWithShape="0">
                  <a:schemeClr val="tx1">
                    <a:lumMod val="85000"/>
                    <a:lumOff val="15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0" name="Freeform: Shape 69">
                <a:extLst>
                  <a:ext uri="{FF2B5EF4-FFF2-40B4-BE49-F238E27FC236}">
                    <a16:creationId xmlns:a16="http://schemas.microsoft.com/office/drawing/2014/main" id="{6A85A8A3-2212-435A-8D17-7E2ED2C320D7}"/>
                  </a:ext>
                </a:extLst>
              </p:cNvPr>
              <p:cNvSpPr/>
              <p:nvPr/>
            </p:nvSpPr>
            <p:spPr>
              <a:xfrm rot="3022749">
                <a:off x="5575286" y="3813490"/>
                <a:ext cx="1169253" cy="1017587"/>
              </a:xfrm>
              <a:custGeom>
                <a:avLst/>
                <a:gdLst>
                  <a:gd name="connsiteX0" fmla="*/ 27664 w 1169253"/>
                  <a:gd name="connsiteY0" fmla="*/ 13207 h 1017587"/>
                  <a:gd name="connsiteX1" fmla="*/ 39177 w 1169253"/>
                  <a:gd name="connsiteY1" fmla="*/ 14879 h 1017587"/>
                  <a:gd name="connsiteX2" fmla="*/ 39033 w 1169253"/>
                  <a:gd name="connsiteY2" fmla="*/ 14828 h 1017587"/>
                  <a:gd name="connsiteX3" fmla="*/ 37717 w 1169253"/>
                  <a:gd name="connsiteY3" fmla="*/ 14366 h 1017587"/>
                  <a:gd name="connsiteX4" fmla="*/ 0 w 1169253"/>
                  <a:gd name="connsiteY4" fmla="*/ 0 h 1017587"/>
                  <a:gd name="connsiteX5" fmla="*/ 167447 w 1169253"/>
                  <a:gd name="connsiteY5" fmla="*/ 0 h 1017587"/>
                  <a:gd name="connsiteX6" fmla="*/ 786133 w 1169253"/>
                  <a:gd name="connsiteY6" fmla="*/ 454401 h 1017587"/>
                  <a:gd name="connsiteX7" fmla="*/ 886593 w 1169253"/>
                  <a:gd name="connsiteY7" fmla="*/ 763190 h 1017587"/>
                  <a:gd name="connsiteX8" fmla="*/ 1169253 w 1169253"/>
                  <a:gd name="connsiteY8" fmla="*/ 763190 h 1017587"/>
                  <a:gd name="connsiteX9" fmla="*/ 782979 w 1169253"/>
                  <a:gd name="connsiteY9" fmla="*/ 1017587 h 1017587"/>
                  <a:gd name="connsiteX10" fmla="*/ 349536 w 1169253"/>
                  <a:gd name="connsiteY10" fmla="*/ 763190 h 1017587"/>
                  <a:gd name="connsiteX11" fmla="*/ 632196 w 1169253"/>
                  <a:gd name="connsiteY11" fmla="*/ 763190 h 1017587"/>
                  <a:gd name="connsiteX12" fmla="*/ 594942 w 1169253"/>
                  <a:gd name="connsiteY12" fmla="*/ 617320 h 1017587"/>
                  <a:gd name="connsiteX13" fmla="*/ 580867 w 1169253"/>
                  <a:gd name="connsiteY13" fmla="*/ 576524 h 1017587"/>
                  <a:gd name="connsiteX14" fmla="*/ 541479 w 1169253"/>
                  <a:gd name="connsiteY14" fmla="*/ 478617 h 1017587"/>
                  <a:gd name="connsiteX15" fmla="*/ 524141 w 1169253"/>
                  <a:gd name="connsiteY15" fmla="*/ 441221 h 1017587"/>
                  <a:gd name="connsiteX16" fmla="*/ 456746 w 1169253"/>
                  <a:gd name="connsiteY16" fmla="*/ 324274 h 1017587"/>
                  <a:gd name="connsiteX17" fmla="*/ 456746 w 1169253"/>
                  <a:gd name="connsiteY17" fmla="*/ 324273 h 1017587"/>
                  <a:gd name="connsiteX18" fmla="*/ 456746 w 1169253"/>
                  <a:gd name="connsiteY18" fmla="*/ 324273 h 1017587"/>
                  <a:gd name="connsiteX19" fmla="*/ 376772 w 1169253"/>
                  <a:gd name="connsiteY19" fmla="*/ 224238 h 1017587"/>
                  <a:gd name="connsiteX20" fmla="*/ 351094 w 1169253"/>
                  <a:gd name="connsiteY20" fmla="*/ 198108 h 1017587"/>
                  <a:gd name="connsiteX21" fmla="*/ 283983 w 1169253"/>
                  <a:gd name="connsiteY21" fmla="*/ 138107 h 1017587"/>
                  <a:gd name="connsiteX22" fmla="*/ 256091 w 1169253"/>
                  <a:gd name="connsiteY22" fmla="*/ 116356 h 1017587"/>
                  <a:gd name="connsiteX23" fmla="*/ 156392 w 1169253"/>
                  <a:gd name="connsiteY23" fmla="*/ 56068 h 1017587"/>
                  <a:gd name="connsiteX24" fmla="*/ 39910 w 1169253"/>
                  <a:gd name="connsiteY24" fmla="*/ 15136 h 1017587"/>
                  <a:gd name="connsiteX25" fmla="*/ 24062 w 1169253"/>
                  <a:gd name="connsiteY25" fmla="*/ 19920 h 10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9253" h="1017587">
                    <a:moveTo>
                      <a:pt x="27664" y="13207"/>
                    </a:moveTo>
                    <a:lnTo>
                      <a:pt x="39177" y="14879"/>
                    </a:lnTo>
                    <a:lnTo>
                      <a:pt x="39033" y="14828"/>
                    </a:lnTo>
                    <a:lnTo>
                      <a:pt x="37717" y="14366"/>
                    </a:lnTo>
                    <a:close/>
                    <a:moveTo>
                      <a:pt x="0" y="0"/>
                    </a:moveTo>
                    <a:lnTo>
                      <a:pt x="167447" y="0"/>
                    </a:lnTo>
                    <a:cubicBezTo>
                      <a:pt x="421460" y="0"/>
                      <a:pt x="651346" y="176573"/>
                      <a:pt x="786133" y="454401"/>
                    </a:cubicBezTo>
                    <a:cubicBezTo>
                      <a:pt x="831062" y="547010"/>
                      <a:pt x="865425" y="650869"/>
                      <a:pt x="886593" y="763190"/>
                    </a:cubicBezTo>
                    <a:lnTo>
                      <a:pt x="1169253" y="763190"/>
                    </a:lnTo>
                    <a:lnTo>
                      <a:pt x="782979" y="1017587"/>
                    </a:lnTo>
                    <a:lnTo>
                      <a:pt x="349536" y="763190"/>
                    </a:lnTo>
                    <a:lnTo>
                      <a:pt x="632196" y="763190"/>
                    </a:lnTo>
                    <a:lnTo>
                      <a:pt x="594942" y="617320"/>
                    </a:lnTo>
                    <a:lnTo>
                      <a:pt x="580867" y="576524"/>
                    </a:lnTo>
                    <a:lnTo>
                      <a:pt x="541479" y="478617"/>
                    </a:lnTo>
                    <a:lnTo>
                      <a:pt x="524141" y="441221"/>
                    </a:lnTo>
                    <a:lnTo>
                      <a:pt x="456746" y="324274"/>
                    </a:lnTo>
                    <a:lnTo>
                      <a:pt x="456746" y="324273"/>
                    </a:lnTo>
                    <a:lnTo>
                      <a:pt x="456746" y="324273"/>
                    </a:lnTo>
                    <a:lnTo>
                      <a:pt x="376772" y="224238"/>
                    </a:lnTo>
                    <a:lnTo>
                      <a:pt x="351094" y="198108"/>
                    </a:lnTo>
                    <a:lnTo>
                      <a:pt x="283983" y="138107"/>
                    </a:lnTo>
                    <a:lnTo>
                      <a:pt x="256091" y="116356"/>
                    </a:lnTo>
                    <a:lnTo>
                      <a:pt x="156392" y="56068"/>
                    </a:lnTo>
                    <a:lnTo>
                      <a:pt x="39910" y="15136"/>
                    </a:lnTo>
                    <a:lnTo>
                      <a:pt x="24062" y="19920"/>
                    </a:lnTo>
                    <a:close/>
                  </a:path>
                </a:pathLst>
              </a:custGeom>
              <a:solidFill>
                <a:schemeClr val="tx1">
                  <a:lumMod val="65000"/>
                  <a:lumOff val="35000"/>
                </a:schemeClr>
              </a:solidFill>
              <a:ln w="38100">
                <a:noFill/>
              </a:ln>
              <a:effectLst>
                <a:outerShdw blurRad="88900" dist="38100" dir="10800000" algn="r" rotWithShape="0">
                  <a:schemeClr val="tx1">
                    <a:lumMod val="85000"/>
                    <a:lumOff val="15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1" name="Freeform: Shape 70">
                <a:extLst>
                  <a:ext uri="{FF2B5EF4-FFF2-40B4-BE49-F238E27FC236}">
                    <a16:creationId xmlns:a16="http://schemas.microsoft.com/office/drawing/2014/main" id="{046808CF-B54D-4005-89B4-F4A7145FD217}"/>
                  </a:ext>
                </a:extLst>
              </p:cNvPr>
              <p:cNvSpPr/>
              <p:nvPr/>
            </p:nvSpPr>
            <p:spPr>
              <a:xfrm rot="7765460">
                <a:off x="3238396" y="5132731"/>
                <a:ext cx="1210659" cy="1318092"/>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tx1">
                  <a:lumMod val="65000"/>
                  <a:lumOff val="35000"/>
                </a:schemeClr>
              </a:solidFill>
              <a:ln w="38100">
                <a:noFill/>
              </a:ln>
              <a:effectLst>
                <a:outerShdw blurRad="88900" dist="38100" dir="10800000" algn="r" rotWithShape="0">
                  <a:schemeClr val="tx1">
                    <a:lumMod val="85000"/>
                    <a:lumOff val="15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2" name="Freeform: Shape 71">
                <a:extLst>
                  <a:ext uri="{FF2B5EF4-FFF2-40B4-BE49-F238E27FC236}">
                    <a16:creationId xmlns:a16="http://schemas.microsoft.com/office/drawing/2014/main" id="{27D258E9-5384-4422-882A-8159F39A46BA}"/>
                  </a:ext>
                </a:extLst>
              </p:cNvPr>
              <p:cNvSpPr/>
              <p:nvPr/>
            </p:nvSpPr>
            <p:spPr>
              <a:xfrm rot="10252132">
                <a:off x="1792671" y="3446196"/>
                <a:ext cx="689164" cy="862299"/>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tx1">
                  <a:lumMod val="65000"/>
                  <a:lumOff val="35000"/>
                </a:schemeClr>
              </a:solidFill>
              <a:ln w="38100">
                <a:noFill/>
              </a:ln>
              <a:effectLst>
                <a:outerShdw blurRad="88900" dist="38100" dir="10800000" algn="r" rotWithShape="0">
                  <a:schemeClr val="tx1">
                    <a:lumMod val="85000"/>
                    <a:lumOff val="15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3" name="Freeform: Shape 72">
                <a:extLst>
                  <a:ext uri="{FF2B5EF4-FFF2-40B4-BE49-F238E27FC236}">
                    <a16:creationId xmlns:a16="http://schemas.microsoft.com/office/drawing/2014/main" id="{64586EA1-099F-4322-A6F3-881180FEE8B3}"/>
                  </a:ext>
                </a:extLst>
              </p:cNvPr>
              <p:cNvSpPr/>
              <p:nvPr/>
            </p:nvSpPr>
            <p:spPr>
              <a:xfrm rot="15667119">
                <a:off x="2572478" y="1092795"/>
                <a:ext cx="714523" cy="1093674"/>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tx1">
                  <a:lumMod val="65000"/>
                  <a:lumOff val="35000"/>
                </a:schemeClr>
              </a:solidFill>
              <a:ln w="38100">
                <a:noFill/>
              </a:ln>
              <a:effectLst>
                <a:outerShdw blurRad="88900" dist="38100" dir="10800000" algn="r" rotWithShape="0">
                  <a:schemeClr val="tx1">
                    <a:lumMod val="85000"/>
                    <a:lumOff val="15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grpSp>
        <p:sp>
          <p:nvSpPr>
            <p:cNvPr id="56" name="Oval 55">
              <a:extLst>
                <a:ext uri="{FF2B5EF4-FFF2-40B4-BE49-F238E27FC236}">
                  <a16:creationId xmlns:a16="http://schemas.microsoft.com/office/drawing/2014/main" id="{8025A2CC-154D-4951-AB41-E72FC291923E}"/>
                </a:ext>
              </a:extLst>
            </p:cNvPr>
            <p:cNvSpPr/>
            <p:nvPr/>
          </p:nvSpPr>
          <p:spPr>
            <a:xfrm flipV="1">
              <a:off x="3463357" y="460842"/>
              <a:ext cx="1489478" cy="1489478"/>
            </a:xfrm>
            <a:prstGeom prst="ellipse">
              <a:avLst/>
            </a:prstGeom>
            <a:solidFill>
              <a:schemeClr val="accent2">
                <a:lumMod val="60000"/>
                <a:lumOff val="4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57" name="Oval 56">
              <a:extLst>
                <a:ext uri="{FF2B5EF4-FFF2-40B4-BE49-F238E27FC236}">
                  <a16:creationId xmlns:a16="http://schemas.microsoft.com/office/drawing/2014/main" id="{3E32834E-D785-4213-9A74-C9E96AB3F999}"/>
                </a:ext>
              </a:extLst>
            </p:cNvPr>
            <p:cNvSpPr/>
            <p:nvPr/>
          </p:nvSpPr>
          <p:spPr>
            <a:xfrm flipV="1">
              <a:off x="5611948" y="2049042"/>
              <a:ext cx="1489478" cy="1489478"/>
            </a:xfrm>
            <a:prstGeom prst="ellipse">
              <a:avLst/>
            </a:prstGeom>
            <a:solidFill>
              <a:schemeClr val="accent3">
                <a:lumMod val="5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FEDA9FC8-89A6-42F6-9080-6B23F62E308C}"/>
                </a:ext>
              </a:extLst>
            </p:cNvPr>
            <p:cNvSpPr/>
            <p:nvPr/>
          </p:nvSpPr>
          <p:spPr>
            <a:xfrm flipV="1">
              <a:off x="4572000" y="4468615"/>
              <a:ext cx="1489478" cy="1489478"/>
            </a:xfrm>
            <a:prstGeom prst="ellipse">
              <a:avLst/>
            </a:prstGeom>
            <a:solidFill>
              <a:srgbClr val="00B0F0"/>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B4A16E6A-B2C6-4A1C-85A1-DD4A94965B29}"/>
                </a:ext>
              </a:extLst>
            </p:cNvPr>
            <p:cNvSpPr/>
            <p:nvPr/>
          </p:nvSpPr>
          <p:spPr>
            <a:xfrm flipV="1">
              <a:off x="1957950" y="4249575"/>
              <a:ext cx="1489478" cy="1489478"/>
            </a:xfrm>
            <a:prstGeom prst="ellipse">
              <a:avLst/>
            </a:prstGeom>
            <a:solidFill>
              <a:schemeClr val="bg1">
                <a:lumMod val="5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14DB2DD6-9D74-485A-B3D0-04C68030B9D8}"/>
                </a:ext>
              </a:extLst>
            </p:cNvPr>
            <p:cNvSpPr/>
            <p:nvPr/>
          </p:nvSpPr>
          <p:spPr>
            <a:xfrm flipV="1">
              <a:off x="1321227" y="1950320"/>
              <a:ext cx="1489478" cy="1489478"/>
            </a:xfrm>
            <a:prstGeom prst="ellipse">
              <a:avLst/>
            </a:prstGeom>
            <a:solidFill>
              <a:schemeClr val="tx2">
                <a:lumMod val="60000"/>
                <a:lumOff val="4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Freeform: Shape 63">
              <a:extLst>
                <a:ext uri="{FF2B5EF4-FFF2-40B4-BE49-F238E27FC236}">
                  <a16:creationId xmlns:a16="http://schemas.microsoft.com/office/drawing/2014/main" id="{40B97052-C49F-4334-9BFE-DE61CB1F81D9}"/>
                </a:ext>
              </a:extLst>
            </p:cNvPr>
            <p:cNvSpPr/>
            <p:nvPr/>
          </p:nvSpPr>
          <p:spPr>
            <a:xfrm>
              <a:off x="4952836" y="1006180"/>
              <a:ext cx="1713141" cy="1042862"/>
            </a:xfrm>
            <a:custGeom>
              <a:avLst/>
              <a:gdLst>
                <a:gd name="connsiteX0" fmla="*/ 0 w 1713141"/>
                <a:gd name="connsiteY0" fmla="*/ 0 h 1042862"/>
                <a:gd name="connsiteX1" fmla="*/ 118490 w 1713141"/>
                <a:gd name="connsiteY1" fmla="*/ 3491 h 1042862"/>
                <a:gd name="connsiteX2" fmla="*/ 1436439 w 1713141"/>
                <a:gd name="connsiteY2" fmla="*/ 782088 h 1042862"/>
                <a:gd name="connsiteX3" fmla="*/ 1713141 w 1713141"/>
                <a:gd name="connsiteY3" fmla="*/ 782088 h 1042862"/>
                <a:gd name="connsiteX4" fmla="*/ 1353422 w 1713141"/>
                <a:gd name="connsiteY4" fmla="*/ 1042862 h 1042862"/>
                <a:gd name="connsiteX5" fmla="*/ 898962 w 1713141"/>
                <a:gd name="connsiteY5" fmla="*/ 782088 h 1042862"/>
                <a:gd name="connsiteX6" fmla="*/ 1175664 w 1713141"/>
                <a:gd name="connsiteY6" fmla="*/ 782088 h 1042862"/>
                <a:gd name="connsiteX7" fmla="*/ 1097386 w 1713141"/>
                <a:gd name="connsiteY7" fmla="*/ 625661 h 1042862"/>
                <a:gd name="connsiteX8" fmla="*/ 1062590 w 1713141"/>
                <a:gd name="connsiteY8" fmla="*/ 578081 h 1042862"/>
                <a:gd name="connsiteX9" fmla="*/ 987246 w 1713141"/>
                <a:gd name="connsiteY9" fmla="*/ 482499 h 1042862"/>
                <a:gd name="connsiteX10" fmla="*/ 935892 w 1713141"/>
                <a:gd name="connsiteY10" fmla="*/ 431904 h 1042862"/>
                <a:gd name="connsiteX11" fmla="*/ 848243 w 1713141"/>
                <a:gd name="connsiteY11" fmla="*/ 354281 h 1042862"/>
                <a:gd name="connsiteX12" fmla="*/ 784832 w 1713141"/>
                <a:gd name="connsiteY12" fmla="*/ 307627 h 1042862"/>
                <a:gd name="connsiteX13" fmla="*/ 683017 w 1713141"/>
                <a:gd name="connsiteY13" fmla="*/ 242630 h 1042862"/>
                <a:gd name="connsiteX14" fmla="*/ 611035 w 1713141"/>
                <a:gd name="connsiteY14" fmla="*/ 202823 h 1042862"/>
                <a:gd name="connsiteX15" fmla="*/ 493189 w 1713141"/>
                <a:gd name="connsiteY15" fmla="*/ 149050 h 1042862"/>
                <a:gd name="connsiteX16" fmla="*/ 417231 w 1713141"/>
                <a:gd name="connsiteY16" fmla="*/ 118104 h 1042862"/>
                <a:gd name="connsiteX17" fmla="*/ 276078 w 1713141"/>
                <a:gd name="connsiteY17" fmla="*/ 74541 h 1042862"/>
                <a:gd name="connsiteX18" fmla="*/ 206406 w 1713141"/>
                <a:gd name="connsiteY18" fmla="*/ 54798 h 1042862"/>
                <a:gd name="connsiteX19" fmla="*/ 0 w 1713141"/>
                <a:gd name="connsiteY19" fmla="*/ 17781 h 10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3141" h="1042862">
                  <a:moveTo>
                    <a:pt x="0" y="0"/>
                  </a:moveTo>
                  <a:lnTo>
                    <a:pt x="118490" y="3491"/>
                  </a:lnTo>
                  <a:cubicBezTo>
                    <a:pt x="744888" y="40529"/>
                    <a:pt x="1277007" y="350325"/>
                    <a:pt x="1436439" y="782088"/>
                  </a:cubicBezTo>
                  <a:lnTo>
                    <a:pt x="1713141" y="782088"/>
                  </a:lnTo>
                  <a:lnTo>
                    <a:pt x="1353422" y="1042862"/>
                  </a:lnTo>
                  <a:lnTo>
                    <a:pt x="898962" y="782088"/>
                  </a:lnTo>
                  <a:lnTo>
                    <a:pt x="1175664" y="782088"/>
                  </a:lnTo>
                  <a:lnTo>
                    <a:pt x="1097386" y="625661"/>
                  </a:lnTo>
                  <a:lnTo>
                    <a:pt x="1062590" y="578081"/>
                  </a:lnTo>
                  <a:lnTo>
                    <a:pt x="987246" y="482499"/>
                  </a:lnTo>
                  <a:lnTo>
                    <a:pt x="935892" y="431904"/>
                  </a:lnTo>
                  <a:lnTo>
                    <a:pt x="848243" y="354281"/>
                  </a:lnTo>
                  <a:lnTo>
                    <a:pt x="784832" y="307627"/>
                  </a:lnTo>
                  <a:lnTo>
                    <a:pt x="683017" y="242630"/>
                  </a:lnTo>
                  <a:lnTo>
                    <a:pt x="611035" y="202823"/>
                  </a:lnTo>
                  <a:lnTo>
                    <a:pt x="493189" y="149050"/>
                  </a:lnTo>
                  <a:lnTo>
                    <a:pt x="417231" y="118104"/>
                  </a:lnTo>
                  <a:lnTo>
                    <a:pt x="276078" y="74541"/>
                  </a:lnTo>
                  <a:lnTo>
                    <a:pt x="206406" y="54798"/>
                  </a:lnTo>
                  <a:lnTo>
                    <a:pt x="0" y="17781"/>
                  </a:lnTo>
                  <a:close/>
                </a:path>
              </a:pathLst>
            </a:custGeom>
            <a:solidFill>
              <a:schemeClr val="bg1">
                <a:lumMod val="75000"/>
              </a:schemeClr>
            </a:solidFill>
            <a:ln w="38100">
              <a:noFill/>
            </a:ln>
            <a:effectLst>
              <a:outerShdw blurRad="88900" dist="38100" dir="10800000" algn="r" rotWithShape="0">
                <a:schemeClr val="bg2">
                  <a:lumMod val="50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65" name="Freeform: Shape 64">
              <a:extLst>
                <a:ext uri="{FF2B5EF4-FFF2-40B4-BE49-F238E27FC236}">
                  <a16:creationId xmlns:a16="http://schemas.microsoft.com/office/drawing/2014/main" id="{5F57DAF0-1F4B-4641-82F7-951DF3FB1E89}"/>
                </a:ext>
              </a:extLst>
            </p:cNvPr>
            <p:cNvSpPr/>
            <p:nvPr/>
          </p:nvSpPr>
          <p:spPr>
            <a:xfrm rot="3022749">
              <a:off x="5621942" y="3785496"/>
              <a:ext cx="1169253" cy="1017587"/>
            </a:xfrm>
            <a:custGeom>
              <a:avLst/>
              <a:gdLst>
                <a:gd name="connsiteX0" fmla="*/ 27664 w 1169253"/>
                <a:gd name="connsiteY0" fmla="*/ 13207 h 1017587"/>
                <a:gd name="connsiteX1" fmla="*/ 39177 w 1169253"/>
                <a:gd name="connsiteY1" fmla="*/ 14879 h 1017587"/>
                <a:gd name="connsiteX2" fmla="*/ 39033 w 1169253"/>
                <a:gd name="connsiteY2" fmla="*/ 14828 h 1017587"/>
                <a:gd name="connsiteX3" fmla="*/ 37717 w 1169253"/>
                <a:gd name="connsiteY3" fmla="*/ 14366 h 1017587"/>
                <a:gd name="connsiteX4" fmla="*/ 0 w 1169253"/>
                <a:gd name="connsiteY4" fmla="*/ 0 h 1017587"/>
                <a:gd name="connsiteX5" fmla="*/ 167447 w 1169253"/>
                <a:gd name="connsiteY5" fmla="*/ 0 h 1017587"/>
                <a:gd name="connsiteX6" fmla="*/ 786133 w 1169253"/>
                <a:gd name="connsiteY6" fmla="*/ 454401 h 1017587"/>
                <a:gd name="connsiteX7" fmla="*/ 886593 w 1169253"/>
                <a:gd name="connsiteY7" fmla="*/ 763190 h 1017587"/>
                <a:gd name="connsiteX8" fmla="*/ 1169253 w 1169253"/>
                <a:gd name="connsiteY8" fmla="*/ 763190 h 1017587"/>
                <a:gd name="connsiteX9" fmla="*/ 782979 w 1169253"/>
                <a:gd name="connsiteY9" fmla="*/ 1017587 h 1017587"/>
                <a:gd name="connsiteX10" fmla="*/ 349536 w 1169253"/>
                <a:gd name="connsiteY10" fmla="*/ 763190 h 1017587"/>
                <a:gd name="connsiteX11" fmla="*/ 632196 w 1169253"/>
                <a:gd name="connsiteY11" fmla="*/ 763190 h 1017587"/>
                <a:gd name="connsiteX12" fmla="*/ 594942 w 1169253"/>
                <a:gd name="connsiteY12" fmla="*/ 617320 h 1017587"/>
                <a:gd name="connsiteX13" fmla="*/ 580867 w 1169253"/>
                <a:gd name="connsiteY13" fmla="*/ 576524 h 1017587"/>
                <a:gd name="connsiteX14" fmla="*/ 541479 w 1169253"/>
                <a:gd name="connsiteY14" fmla="*/ 478617 h 1017587"/>
                <a:gd name="connsiteX15" fmla="*/ 524141 w 1169253"/>
                <a:gd name="connsiteY15" fmla="*/ 441221 h 1017587"/>
                <a:gd name="connsiteX16" fmla="*/ 456746 w 1169253"/>
                <a:gd name="connsiteY16" fmla="*/ 324274 h 1017587"/>
                <a:gd name="connsiteX17" fmla="*/ 456746 w 1169253"/>
                <a:gd name="connsiteY17" fmla="*/ 324273 h 1017587"/>
                <a:gd name="connsiteX18" fmla="*/ 456746 w 1169253"/>
                <a:gd name="connsiteY18" fmla="*/ 324273 h 1017587"/>
                <a:gd name="connsiteX19" fmla="*/ 376772 w 1169253"/>
                <a:gd name="connsiteY19" fmla="*/ 224238 h 1017587"/>
                <a:gd name="connsiteX20" fmla="*/ 351094 w 1169253"/>
                <a:gd name="connsiteY20" fmla="*/ 198108 h 1017587"/>
                <a:gd name="connsiteX21" fmla="*/ 283983 w 1169253"/>
                <a:gd name="connsiteY21" fmla="*/ 138107 h 1017587"/>
                <a:gd name="connsiteX22" fmla="*/ 256091 w 1169253"/>
                <a:gd name="connsiteY22" fmla="*/ 116356 h 1017587"/>
                <a:gd name="connsiteX23" fmla="*/ 156392 w 1169253"/>
                <a:gd name="connsiteY23" fmla="*/ 56068 h 1017587"/>
                <a:gd name="connsiteX24" fmla="*/ 39910 w 1169253"/>
                <a:gd name="connsiteY24" fmla="*/ 15136 h 1017587"/>
                <a:gd name="connsiteX25" fmla="*/ 24062 w 1169253"/>
                <a:gd name="connsiteY25" fmla="*/ 19920 h 10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9253" h="1017587">
                  <a:moveTo>
                    <a:pt x="27664" y="13207"/>
                  </a:moveTo>
                  <a:lnTo>
                    <a:pt x="39177" y="14879"/>
                  </a:lnTo>
                  <a:lnTo>
                    <a:pt x="39033" y="14828"/>
                  </a:lnTo>
                  <a:lnTo>
                    <a:pt x="37717" y="14366"/>
                  </a:lnTo>
                  <a:close/>
                  <a:moveTo>
                    <a:pt x="0" y="0"/>
                  </a:moveTo>
                  <a:lnTo>
                    <a:pt x="167447" y="0"/>
                  </a:lnTo>
                  <a:cubicBezTo>
                    <a:pt x="421460" y="0"/>
                    <a:pt x="651346" y="176573"/>
                    <a:pt x="786133" y="454401"/>
                  </a:cubicBezTo>
                  <a:cubicBezTo>
                    <a:pt x="831062" y="547010"/>
                    <a:pt x="865425" y="650869"/>
                    <a:pt x="886593" y="763190"/>
                  </a:cubicBezTo>
                  <a:lnTo>
                    <a:pt x="1169253" y="763190"/>
                  </a:lnTo>
                  <a:lnTo>
                    <a:pt x="782979" y="1017587"/>
                  </a:lnTo>
                  <a:lnTo>
                    <a:pt x="349536" y="763190"/>
                  </a:lnTo>
                  <a:lnTo>
                    <a:pt x="632196" y="763190"/>
                  </a:lnTo>
                  <a:lnTo>
                    <a:pt x="594942" y="617320"/>
                  </a:lnTo>
                  <a:lnTo>
                    <a:pt x="580867" y="576524"/>
                  </a:lnTo>
                  <a:lnTo>
                    <a:pt x="541479" y="478617"/>
                  </a:lnTo>
                  <a:lnTo>
                    <a:pt x="524141" y="441221"/>
                  </a:lnTo>
                  <a:lnTo>
                    <a:pt x="456746" y="324274"/>
                  </a:lnTo>
                  <a:lnTo>
                    <a:pt x="456746" y="324273"/>
                  </a:lnTo>
                  <a:lnTo>
                    <a:pt x="456746" y="324273"/>
                  </a:lnTo>
                  <a:lnTo>
                    <a:pt x="376772" y="224238"/>
                  </a:lnTo>
                  <a:lnTo>
                    <a:pt x="351094" y="198108"/>
                  </a:lnTo>
                  <a:lnTo>
                    <a:pt x="283983" y="138107"/>
                  </a:lnTo>
                  <a:lnTo>
                    <a:pt x="256091" y="116356"/>
                  </a:lnTo>
                  <a:lnTo>
                    <a:pt x="156392" y="56068"/>
                  </a:lnTo>
                  <a:lnTo>
                    <a:pt x="39910" y="15136"/>
                  </a:lnTo>
                  <a:lnTo>
                    <a:pt x="24062" y="19920"/>
                  </a:lnTo>
                  <a:close/>
                </a:path>
              </a:pathLst>
            </a:custGeom>
            <a:solidFill>
              <a:schemeClr val="bg1">
                <a:lumMod val="75000"/>
              </a:schemeClr>
            </a:solidFill>
            <a:ln w="38100">
              <a:noFill/>
            </a:ln>
            <a:effectLst>
              <a:outerShdw blurRad="88900" dist="38100" dir="10800000" algn="r" rotWithShape="0">
                <a:schemeClr val="bg2">
                  <a:lumMod val="50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66" name="Freeform: Shape 65">
              <a:extLst>
                <a:ext uri="{FF2B5EF4-FFF2-40B4-BE49-F238E27FC236}">
                  <a16:creationId xmlns:a16="http://schemas.microsoft.com/office/drawing/2014/main" id="{A01336F9-0F1E-4B77-B4FB-00F8DFADFAAF}"/>
                </a:ext>
              </a:extLst>
            </p:cNvPr>
            <p:cNvSpPr/>
            <p:nvPr/>
          </p:nvSpPr>
          <p:spPr>
            <a:xfrm rot="7765460">
              <a:off x="3285052" y="5104737"/>
              <a:ext cx="1210659" cy="1318092"/>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bg1">
                <a:lumMod val="75000"/>
              </a:schemeClr>
            </a:solidFill>
            <a:ln w="38100">
              <a:noFill/>
            </a:ln>
            <a:effectLst>
              <a:outerShdw blurRad="88900" dist="38100" dir="10800000" algn="r" rotWithShape="0">
                <a:schemeClr val="bg2">
                  <a:lumMod val="50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67" name="Freeform: Shape 66">
              <a:extLst>
                <a:ext uri="{FF2B5EF4-FFF2-40B4-BE49-F238E27FC236}">
                  <a16:creationId xmlns:a16="http://schemas.microsoft.com/office/drawing/2014/main" id="{15EC8237-0609-4E84-9BE1-335ED2C90376}"/>
                </a:ext>
              </a:extLst>
            </p:cNvPr>
            <p:cNvSpPr/>
            <p:nvPr/>
          </p:nvSpPr>
          <p:spPr>
            <a:xfrm rot="10252132">
              <a:off x="1839327" y="3418202"/>
              <a:ext cx="689164" cy="862299"/>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bg1">
                <a:lumMod val="75000"/>
              </a:schemeClr>
            </a:solidFill>
            <a:ln w="38100">
              <a:noFill/>
            </a:ln>
            <a:effectLst>
              <a:outerShdw blurRad="88900" dist="38100" dir="10800000" algn="r" rotWithShape="0">
                <a:schemeClr val="bg2">
                  <a:lumMod val="50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68" name="Freeform: Shape 67">
              <a:extLst>
                <a:ext uri="{FF2B5EF4-FFF2-40B4-BE49-F238E27FC236}">
                  <a16:creationId xmlns:a16="http://schemas.microsoft.com/office/drawing/2014/main" id="{D096AAF0-FE45-41D5-81D5-DBEC8FEC662B}"/>
                </a:ext>
              </a:extLst>
            </p:cNvPr>
            <p:cNvSpPr/>
            <p:nvPr/>
          </p:nvSpPr>
          <p:spPr>
            <a:xfrm rot="15667119">
              <a:off x="2619134" y="1064801"/>
              <a:ext cx="714523" cy="1093674"/>
            </a:xfrm>
            <a:custGeom>
              <a:avLst/>
              <a:gdLst>
                <a:gd name="connsiteX0" fmla="*/ 267591 w 1210659"/>
                <a:gd name="connsiteY0" fmla="*/ 988569 h 1318092"/>
                <a:gd name="connsiteX1" fmla="*/ 574364 w 1210659"/>
                <a:gd name="connsiteY1" fmla="*/ 988569 h 1318092"/>
                <a:gd name="connsiteX2" fmla="*/ 536727 w 1210659"/>
                <a:gd name="connsiteY2" fmla="*/ 795815 h 1318092"/>
                <a:gd name="connsiteX3" fmla="*/ 521069 w 1210659"/>
                <a:gd name="connsiteY3" fmla="*/ 738771 h 1318092"/>
                <a:gd name="connsiteX4" fmla="*/ 483821 w 1210659"/>
                <a:gd name="connsiteY4" fmla="*/ 617671 h 1318092"/>
                <a:gd name="connsiteX5" fmla="*/ 461737 w 1210659"/>
                <a:gd name="connsiteY5" fmla="*/ 558771 h 1318092"/>
                <a:gd name="connsiteX6" fmla="*/ 415707 w 1210659"/>
                <a:gd name="connsiteY6" fmla="*/ 454297 h 1318092"/>
                <a:gd name="connsiteX7" fmla="*/ 391114 w 1210659"/>
                <a:gd name="connsiteY7" fmla="*/ 404498 h 1318092"/>
                <a:gd name="connsiteX8" fmla="*/ 325776 w 1210659"/>
                <a:gd name="connsiteY8" fmla="*/ 297604 h 1318092"/>
                <a:gd name="connsiteX9" fmla="*/ 309823 w 1210659"/>
                <a:gd name="connsiteY9" fmla="*/ 272799 h 1318092"/>
                <a:gd name="connsiteX10" fmla="*/ 218335 w 1210659"/>
                <a:gd name="connsiteY10" fmla="*/ 165815 h 1318092"/>
                <a:gd name="connsiteX11" fmla="*/ 145151 w 1210659"/>
                <a:gd name="connsiteY11" fmla="*/ 102238 h 1318092"/>
                <a:gd name="connsiteX12" fmla="*/ 128679 w 1210659"/>
                <a:gd name="connsiteY12" fmla="*/ 90621 h 1318092"/>
                <a:gd name="connsiteX13" fmla="*/ 45261 w 1210659"/>
                <a:gd name="connsiteY13" fmla="*/ 41360 h 1318092"/>
                <a:gd name="connsiteX14" fmla="*/ 25934 w 1210659"/>
                <a:gd name="connsiteY14" fmla="*/ 33986 h 1318092"/>
                <a:gd name="connsiteX15" fmla="*/ 0 w 1210659"/>
                <a:gd name="connsiteY15" fmla="*/ 46793 h 1318092"/>
                <a:gd name="connsiteX16" fmla="*/ 19365 w 1210659"/>
                <a:gd name="connsiteY16" fmla="*/ 0 h 1318092"/>
                <a:gd name="connsiteX17" fmla="*/ 191694 w 1210659"/>
                <a:gd name="connsiteY17" fmla="*/ 0 h 1318092"/>
                <a:gd name="connsiteX18" fmla="*/ 730134 w 1210659"/>
                <a:gd name="connsiteY18" fmla="*/ 420034 h 1318092"/>
                <a:gd name="connsiteX19" fmla="*/ 903887 w 1210659"/>
                <a:gd name="connsiteY19" fmla="*/ 988569 h 1318092"/>
                <a:gd name="connsiteX20" fmla="*/ 1210659 w 1210659"/>
                <a:gd name="connsiteY20" fmla="*/ 988569 h 1318092"/>
                <a:gd name="connsiteX21" fmla="*/ 762482 w 1210659"/>
                <a:gd name="connsiteY21" fmla="*/ 1318092 h 131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659" h="1318092">
                  <a:moveTo>
                    <a:pt x="267591" y="988569"/>
                  </a:moveTo>
                  <a:lnTo>
                    <a:pt x="574364" y="988569"/>
                  </a:lnTo>
                  <a:lnTo>
                    <a:pt x="536727" y="795815"/>
                  </a:lnTo>
                  <a:lnTo>
                    <a:pt x="521069" y="738771"/>
                  </a:lnTo>
                  <a:lnTo>
                    <a:pt x="483821" y="617671"/>
                  </a:lnTo>
                  <a:lnTo>
                    <a:pt x="461737" y="558771"/>
                  </a:lnTo>
                  <a:lnTo>
                    <a:pt x="415707" y="454297"/>
                  </a:lnTo>
                  <a:lnTo>
                    <a:pt x="391114" y="404498"/>
                  </a:lnTo>
                  <a:lnTo>
                    <a:pt x="325776" y="297604"/>
                  </a:lnTo>
                  <a:lnTo>
                    <a:pt x="309823" y="272799"/>
                  </a:lnTo>
                  <a:lnTo>
                    <a:pt x="218335" y="165815"/>
                  </a:lnTo>
                  <a:lnTo>
                    <a:pt x="145151" y="102238"/>
                  </a:lnTo>
                  <a:lnTo>
                    <a:pt x="128679" y="90621"/>
                  </a:lnTo>
                  <a:lnTo>
                    <a:pt x="45261" y="41360"/>
                  </a:lnTo>
                  <a:lnTo>
                    <a:pt x="25934" y="33986"/>
                  </a:lnTo>
                  <a:lnTo>
                    <a:pt x="0" y="46793"/>
                  </a:lnTo>
                  <a:lnTo>
                    <a:pt x="19365" y="0"/>
                  </a:lnTo>
                  <a:lnTo>
                    <a:pt x="191694" y="0"/>
                  </a:lnTo>
                  <a:cubicBezTo>
                    <a:pt x="401325" y="0"/>
                    <a:pt x="594363" y="158831"/>
                    <a:pt x="730134" y="420034"/>
                  </a:cubicBezTo>
                  <a:cubicBezTo>
                    <a:pt x="811596" y="576757"/>
                    <a:pt x="872443" y="770333"/>
                    <a:pt x="903887" y="988569"/>
                  </a:cubicBezTo>
                  <a:lnTo>
                    <a:pt x="1210659" y="988569"/>
                  </a:lnTo>
                  <a:lnTo>
                    <a:pt x="762482" y="1318092"/>
                  </a:lnTo>
                  <a:close/>
                </a:path>
              </a:pathLst>
            </a:custGeom>
            <a:solidFill>
              <a:schemeClr val="bg1">
                <a:lumMod val="75000"/>
              </a:schemeClr>
            </a:solidFill>
            <a:ln w="38100">
              <a:noFill/>
            </a:ln>
            <a:effectLst>
              <a:outerShdw blurRad="88900" dist="38100" dir="10800000" algn="r" rotWithShape="0">
                <a:schemeClr val="bg2">
                  <a:lumMod val="50000"/>
                  <a:alpha val="40000"/>
                </a:scheme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5" name="TextBox 74">
              <a:extLst>
                <a:ext uri="{FF2B5EF4-FFF2-40B4-BE49-F238E27FC236}">
                  <a16:creationId xmlns:a16="http://schemas.microsoft.com/office/drawing/2014/main" id="{C5E32ACE-6DF0-4B38-9336-A60492912B78}"/>
                </a:ext>
              </a:extLst>
            </p:cNvPr>
            <p:cNvSpPr txBox="1"/>
            <p:nvPr/>
          </p:nvSpPr>
          <p:spPr>
            <a:xfrm>
              <a:off x="3770432" y="946756"/>
              <a:ext cx="902464" cy="461665"/>
            </a:xfrm>
            <a:prstGeom prst="rect">
              <a:avLst/>
            </a:prstGeom>
            <a:noFill/>
            <a:scene3d>
              <a:camera prst="orthographicFront"/>
              <a:lightRig rig="threePt" dir="t"/>
            </a:scene3d>
            <a:sp3d>
              <a:bevelT w="114300" prst="hardEdge"/>
            </a:sp3d>
          </p:spPr>
          <p:txBody>
            <a:bodyPr wrap="square" rtlCol="0">
              <a:spAutoFit/>
            </a:bodyPr>
            <a:lstStyle/>
            <a:p>
              <a:r>
                <a:rPr lang="en-US" sz="2400" dirty="0">
                  <a:solidFill>
                    <a:schemeClr val="bg2"/>
                  </a:solidFill>
                  <a:latin typeface="+mj-lt"/>
                </a:rPr>
                <a:t>Cash</a:t>
              </a:r>
              <a:endParaRPr lang="en-IN" sz="2400" dirty="0">
                <a:solidFill>
                  <a:schemeClr val="bg2"/>
                </a:solidFill>
                <a:latin typeface="+mj-lt"/>
              </a:endParaRPr>
            </a:p>
          </p:txBody>
        </p:sp>
        <p:sp>
          <p:nvSpPr>
            <p:cNvPr id="76" name="TextBox 75">
              <a:extLst>
                <a:ext uri="{FF2B5EF4-FFF2-40B4-BE49-F238E27FC236}">
                  <a16:creationId xmlns:a16="http://schemas.microsoft.com/office/drawing/2014/main" id="{6BD5309A-960C-45B5-B245-4BC55C73F4CA}"/>
                </a:ext>
              </a:extLst>
            </p:cNvPr>
            <p:cNvSpPr txBox="1"/>
            <p:nvPr/>
          </p:nvSpPr>
          <p:spPr>
            <a:xfrm>
              <a:off x="5672480" y="2570051"/>
              <a:ext cx="1368414" cy="400110"/>
            </a:xfrm>
            <a:prstGeom prst="rect">
              <a:avLst/>
            </a:prstGeom>
            <a:noFill/>
            <a:scene3d>
              <a:camera prst="orthographicFront"/>
              <a:lightRig rig="threePt" dir="t"/>
            </a:scene3d>
            <a:sp3d>
              <a:bevelT w="114300" prst="hardEdge"/>
            </a:sp3d>
          </p:spPr>
          <p:txBody>
            <a:bodyPr wrap="square" rtlCol="0">
              <a:spAutoFit/>
            </a:bodyPr>
            <a:lstStyle/>
            <a:p>
              <a:r>
                <a:rPr lang="en-US" sz="2000" dirty="0">
                  <a:solidFill>
                    <a:schemeClr val="bg2"/>
                  </a:solidFill>
                  <a:latin typeface="+mj-lt"/>
                </a:rPr>
                <a:t>Purchases</a:t>
              </a:r>
              <a:endParaRPr lang="en-IN" sz="2000" dirty="0">
                <a:solidFill>
                  <a:schemeClr val="bg2"/>
                </a:solidFill>
                <a:latin typeface="+mj-lt"/>
              </a:endParaRPr>
            </a:p>
          </p:txBody>
        </p:sp>
        <p:sp>
          <p:nvSpPr>
            <p:cNvPr id="77" name="TextBox 76">
              <a:extLst>
                <a:ext uri="{FF2B5EF4-FFF2-40B4-BE49-F238E27FC236}">
                  <a16:creationId xmlns:a16="http://schemas.microsoft.com/office/drawing/2014/main" id="{59A9CFEE-8D3A-4FAE-901B-7EF25FE3E5F7}"/>
                </a:ext>
              </a:extLst>
            </p:cNvPr>
            <p:cNvSpPr txBox="1"/>
            <p:nvPr/>
          </p:nvSpPr>
          <p:spPr>
            <a:xfrm>
              <a:off x="4672896" y="5035098"/>
              <a:ext cx="1419514" cy="369332"/>
            </a:xfrm>
            <a:prstGeom prst="rect">
              <a:avLst/>
            </a:prstGeom>
            <a:noFill/>
            <a:scene3d>
              <a:camera prst="orthographicFront"/>
              <a:lightRig rig="threePt" dir="t"/>
            </a:scene3d>
            <a:sp3d>
              <a:bevelT w="114300" prst="hardEdge"/>
            </a:sp3d>
          </p:spPr>
          <p:txBody>
            <a:bodyPr wrap="square" rtlCol="0">
              <a:spAutoFit/>
            </a:bodyPr>
            <a:lstStyle/>
            <a:p>
              <a:r>
                <a:rPr lang="en-US" dirty="0">
                  <a:solidFill>
                    <a:schemeClr val="bg2"/>
                  </a:solidFill>
                  <a:latin typeface="+mj-lt"/>
                </a:rPr>
                <a:t>Production</a:t>
              </a:r>
              <a:endParaRPr lang="en-IN" dirty="0">
                <a:solidFill>
                  <a:schemeClr val="bg2"/>
                </a:solidFill>
                <a:latin typeface="+mj-lt"/>
              </a:endParaRPr>
            </a:p>
          </p:txBody>
        </p:sp>
        <p:sp>
          <p:nvSpPr>
            <p:cNvPr id="78" name="TextBox 77">
              <a:extLst>
                <a:ext uri="{FF2B5EF4-FFF2-40B4-BE49-F238E27FC236}">
                  <a16:creationId xmlns:a16="http://schemas.microsoft.com/office/drawing/2014/main" id="{BFB6DCC1-35F2-480F-B7BD-E87BBB816F1E}"/>
                </a:ext>
              </a:extLst>
            </p:cNvPr>
            <p:cNvSpPr txBox="1"/>
            <p:nvPr/>
          </p:nvSpPr>
          <p:spPr>
            <a:xfrm>
              <a:off x="2268220" y="4726967"/>
              <a:ext cx="902464" cy="461665"/>
            </a:xfrm>
            <a:prstGeom prst="rect">
              <a:avLst/>
            </a:prstGeom>
            <a:noFill/>
            <a:scene3d>
              <a:camera prst="orthographicFront"/>
              <a:lightRig rig="threePt" dir="t"/>
            </a:scene3d>
            <a:sp3d>
              <a:bevelT w="114300" prst="hardEdge"/>
            </a:sp3d>
          </p:spPr>
          <p:txBody>
            <a:bodyPr wrap="square" rtlCol="0">
              <a:spAutoFit/>
            </a:bodyPr>
            <a:lstStyle/>
            <a:p>
              <a:r>
                <a:rPr lang="en-US" sz="2400" dirty="0">
                  <a:solidFill>
                    <a:schemeClr val="bg2"/>
                  </a:solidFill>
                  <a:latin typeface="+mj-lt"/>
                </a:rPr>
                <a:t>Sale</a:t>
              </a:r>
              <a:endParaRPr lang="en-IN" sz="2400" dirty="0">
                <a:solidFill>
                  <a:schemeClr val="bg2"/>
                </a:solidFill>
                <a:latin typeface="+mj-lt"/>
              </a:endParaRPr>
            </a:p>
          </p:txBody>
        </p:sp>
        <p:sp>
          <p:nvSpPr>
            <p:cNvPr id="79" name="TextBox 78">
              <a:extLst>
                <a:ext uri="{FF2B5EF4-FFF2-40B4-BE49-F238E27FC236}">
                  <a16:creationId xmlns:a16="http://schemas.microsoft.com/office/drawing/2014/main" id="{15C073A0-0133-40C3-9B10-2699DB62B9D6}"/>
                </a:ext>
              </a:extLst>
            </p:cNvPr>
            <p:cNvSpPr txBox="1"/>
            <p:nvPr/>
          </p:nvSpPr>
          <p:spPr>
            <a:xfrm>
              <a:off x="1446853" y="2279009"/>
              <a:ext cx="1312506" cy="830997"/>
            </a:xfrm>
            <a:prstGeom prst="rect">
              <a:avLst/>
            </a:prstGeom>
            <a:noFill/>
            <a:scene3d>
              <a:camera prst="orthographicFront"/>
              <a:lightRig rig="threePt" dir="t"/>
            </a:scene3d>
            <a:sp3d>
              <a:bevelT w="114300" prst="hardEdge"/>
            </a:sp3d>
          </p:spPr>
          <p:txBody>
            <a:bodyPr wrap="square" rtlCol="0">
              <a:spAutoFit/>
            </a:bodyPr>
            <a:lstStyle/>
            <a:p>
              <a:r>
                <a:rPr lang="en-US" sz="1600" dirty="0">
                  <a:solidFill>
                    <a:schemeClr val="bg2"/>
                  </a:solidFill>
                  <a:latin typeface="+mj-lt"/>
                </a:rPr>
                <a:t>Collection of Accounts Receivable</a:t>
              </a:r>
              <a:endParaRPr lang="en-IN" sz="1600" dirty="0">
                <a:solidFill>
                  <a:schemeClr val="bg2"/>
                </a:solidFill>
                <a:latin typeface="+mj-lt"/>
              </a:endParaRPr>
            </a:p>
          </p:txBody>
        </p:sp>
      </p:grpSp>
      <p:sp>
        <p:nvSpPr>
          <p:cNvPr id="82" name="TextBox 81">
            <a:extLst>
              <a:ext uri="{FF2B5EF4-FFF2-40B4-BE49-F238E27FC236}">
                <a16:creationId xmlns:a16="http://schemas.microsoft.com/office/drawing/2014/main" id="{9883C3AF-E6C3-4090-81F4-8A711858D3E7}"/>
              </a:ext>
            </a:extLst>
          </p:cNvPr>
          <p:cNvSpPr txBox="1"/>
          <p:nvPr/>
        </p:nvSpPr>
        <p:spPr>
          <a:xfrm>
            <a:off x="5917940" y="5253168"/>
            <a:ext cx="2536219" cy="1077218"/>
          </a:xfrm>
          <a:prstGeom prst="rect">
            <a:avLst/>
          </a:prstGeom>
          <a:noFill/>
        </p:spPr>
        <p:txBody>
          <a:bodyPr wrap="square" rtlCol="0">
            <a:spAutoFit/>
          </a:bodyPr>
          <a:lstStyle/>
          <a:p>
            <a:pPr algn="ctr"/>
            <a:r>
              <a:rPr lang="en-US" sz="3200" dirty="0">
                <a:solidFill>
                  <a:schemeClr val="bg2">
                    <a:lumMod val="50000"/>
                  </a:schemeClr>
                </a:solidFill>
                <a:latin typeface="+mj-lt"/>
              </a:rPr>
              <a:t>Operating Cycle</a:t>
            </a:r>
            <a:endParaRPr lang="en-IN" sz="3200" dirty="0">
              <a:solidFill>
                <a:schemeClr val="bg2">
                  <a:lumMod val="50000"/>
                </a:schemeClr>
              </a:solidFill>
              <a:latin typeface="+mj-lt"/>
            </a:endParaRPr>
          </a:p>
        </p:txBody>
      </p:sp>
      <p:sp>
        <p:nvSpPr>
          <p:cNvPr id="88" name="TextBox 87">
            <a:extLst>
              <a:ext uri="{FF2B5EF4-FFF2-40B4-BE49-F238E27FC236}">
                <a16:creationId xmlns:a16="http://schemas.microsoft.com/office/drawing/2014/main" id="{73D08FA4-29E5-4371-AA47-48A95FB0FAB3}"/>
              </a:ext>
            </a:extLst>
          </p:cNvPr>
          <p:cNvSpPr txBox="1"/>
          <p:nvPr/>
        </p:nvSpPr>
        <p:spPr>
          <a:xfrm>
            <a:off x="2545890" y="3031726"/>
            <a:ext cx="1733925" cy="830997"/>
          </a:xfrm>
          <a:prstGeom prst="rect">
            <a:avLst/>
          </a:prstGeom>
          <a:noFill/>
        </p:spPr>
        <p:txBody>
          <a:bodyPr wrap="square" rtlCol="0">
            <a:spAutoFit/>
          </a:bodyPr>
          <a:lstStyle/>
          <a:p>
            <a:pPr algn="r"/>
            <a:r>
              <a:rPr lang="en-US" sz="2400" dirty="0">
                <a:solidFill>
                  <a:schemeClr val="bg2">
                    <a:lumMod val="50000"/>
                  </a:schemeClr>
                </a:solidFill>
                <a:latin typeface="+mj-lt"/>
              </a:rPr>
              <a:t>Collection Period</a:t>
            </a:r>
            <a:endParaRPr lang="en-IN" sz="2400" dirty="0">
              <a:solidFill>
                <a:schemeClr val="bg2">
                  <a:lumMod val="50000"/>
                </a:schemeClr>
              </a:solidFill>
              <a:latin typeface="+mj-lt"/>
            </a:endParaRPr>
          </a:p>
        </p:txBody>
      </p:sp>
      <p:sp>
        <p:nvSpPr>
          <p:cNvPr id="89" name="TextBox 88">
            <a:extLst>
              <a:ext uri="{FF2B5EF4-FFF2-40B4-BE49-F238E27FC236}">
                <a16:creationId xmlns:a16="http://schemas.microsoft.com/office/drawing/2014/main" id="{E5FBFEDA-31F0-4092-9F14-AE6F96221B5C}"/>
              </a:ext>
            </a:extLst>
          </p:cNvPr>
          <p:cNvSpPr txBox="1"/>
          <p:nvPr/>
        </p:nvSpPr>
        <p:spPr>
          <a:xfrm>
            <a:off x="4156196" y="2516803"/>
            <a:ext cx="1394555" cy="830997"/>
          </a:xfrm>
          <a:prstGeom prst="rect">
            <a:avLst/>
          </a:prstGeom>
          <a:noFill/>
        </p:spPr>
        <p:txBody>
          <a:bodyPr wrap="square" rtlCol="0">
            <a:spAutoFit/>
          </a:bodyPr>
          <a:lstStyle/>
          <a:p>
            <a:pPr algn="r"/>
            <a:r>
              <a:rPr lang="en-US" sz="2400" dirty="0">
                <a:solidFill>
                  <a:schemeClr val="bg2">
                    <a:lumMod val="50000"/>
                  </a:schemeClr>
                </a:solidFill>
                <a:latin typeface="+mj-lt"/>
              </a:rPr>
              <a:t>Holding Period</a:t>
            </a:r>
            <a:endParaRPr lang="en-IN" sz="2400" dirty="0">
              <a:solidFill>
                <a:schemeClr val="bg2">
                  <a:lumMod val="50000"/>
                </a:schemeClr>
              </a:solidFill>
              <a:latin typeface="+mj-lt"/>
            </a:endParaRPr>
          </a:p>
        </p:txBody>
      </p:sp>
      <p:sp>
        <p:nvSpPr>
          <p:cNvPr id="90" name="TextBox 89">
            <a:extLst>
              <a:ext uri="{FF2B5EF4-FFF2-40B4-BE49-F238E27FC236}">
                <a16:creationId xmlns:a16="http://schemas.microsoft.com/office/drawing/2014/main" id="{72330299-31BC-4999-B2F3-5D3385B8AC84}"/>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21</a:t>
            </a:r>
            <a:endParaRPr lang="en-IN" dirty="0"/>
          </a:p>
        </p:txBody>
      </p:sp>
    </p:spTree>
    <p:extLst>
      <p:ext uri="{BB962C8B-B14F-4D97-AF65-F5344CB8AC3E}">
        <p14:creationId xmlns:p14="http://schemas.microsoft.com/office/powerpoint/2010/main" val="4204276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A0EA-250D-FC4F-D7C5-D6B1A7061E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2B9E1D-F20E-3694-55C5-F99F783CAEFE}"/>
              </a:ext>
            </a:extLst>
          </p:cNvPr>
          <p:cNvSpPr>
            <a:spLocks noGrp="1"/>
          </p:cNvSpPr>
          <p:nvPr>
            <p:ph idx="1"/>
          </p:nvPr>
        </p:nvSpPr>
        <p:spPr/>
        <p:txBody>
          <a:bodyPr>
            <a:normAutofit fontScale="85000" lnSpcReduction="20000"/>
          </a:bodyPr>
          <a:lstStyle/>
          <a:p>
            <a:pPr marL="0" indent="0">
              <a:buNone/>
            </a:pPr>
            <a:r>
              <a:rPr lang="en-US" dirty="0"/>
              <a:t>Various Components of Operating Cycle </a:t>
            </a:r>
          </a:p>
          <a:p>
            <a:r>
              <a:rPr lang="en-US" dirty="0"/>
              <a:t>A) Raw material shortage period = Average stock of raw material Average cost of raw material consumed per day </a:t>
            </a:r>
          </a:p>
          <a:p>
            <a:r>
              <a:rPr lang="en-US" dirty="0"/>
              <a:t>B) WIP holding period = Average WIP inventory Average cost of production per day </a:t>
            </a:r>
          </a:p>
          <a:p>
            <a:r>
              <a:rPr lang="en-US" dirty="0"/>
              <a:t>C) Finished goods storage period = Estimated production (in units) * direct lab permit 12 months / 360 days OR Average stock of finished goods Average cost of goods sold per day</a:t>
            </a:r>
          </a:p>
          <a:p>
            <a:r>
              <a:rPr lang="en-US" dirty="0"/>
              <a:t>D) Debtors collection period = Average goods debtors Average credit sale per day </a:t>
            </a:r>
          </a:p>
          <a:p>
            <a:r>
              <a:rPr lang="en-US" dirty="0"/>
              <a:t>E) Credit period available to suppliers = Average rate credit Average credit purchase per day</a:t>
            </a:r>
          </a:p>
        </p:txBody>
      </p:sp>
    </p:spTree>
    <p:extLst>
      <p:ext uri="{BB962C8B-B14F-4D97-AF65-F5344CB8AC3E}">
        <p14:creationId xmlns:p14="http://schemas.microsoft.com/office/powerpoint/2010/main" val="320952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03B5-2265-3153-D7AB-D886994C8C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1B8B08-ABF0-BA43-7A84-03A5194CD241}"/>
              </a:ext>
            </a:extLst>
          </p:cNvPr>
          <p:cNvSpPr>
            <a:spLocks noGrp="1"/>
          </p:cNvSpPr>
          <p:nvPr>
            <p:ph idx="1"/>
          </p:nvPr>
        </p:nvSpPr>
        <p:spPr/>
        <p:txBody>
          <a:bodyPr/>
          <a:lstStyle/>
          <a:p>
            <a:r>
              <a:rPr lang="en-US" dirty="0"/>
              <a:t>Operating Cycle = R+W+F+D-C</a:t>
            </a:r>
          </a:p>
          <a:p>
            <a:endParaRPr lang="en-US" dirty="0"/>
          </a:p>
        </p:txBody>
      </p:sp>
    </p:spTree>
    <p:extLst>
      <p:ext uri="{BB962C8B-B14F-4D97-AF65-F5344CB8AC3E}">
        <p14:creationId xmlns:p14="http://schemas.microsoft.com/office/powerpoint/2010/main" val="223548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Gross Operating Cycle</a:t>
            </a:r>
            <a:endParaRPr lang="en-IN" dirty="0"/>
          </a:p>
        </p:txBody>
      </p:sp>
      <p:sp>
        <p:nvSpPr>
          <p:cNvPr id="3" name="TextBox 2">
            <a:extLst>
              <a:ext uri="{FF2B5EF4-FFF2-40B4-BE49-F238E27FC236}">
                <a16:creationId xmlns:a16="http://schemas.microsoft.com/office/drawing/2014/main" id="{468BA0BA-10C8-41C9-B40F-C633F7DDA368}"/>
              </a:ext>
            </a:extLst>
          </p:cNvPr>
          <p:cNvSpPr txBox="1"/>
          <p:nvPr/>
        </p:nvSpPr>
        <p:spPr>
          <a:xfrm>
            <a:off x="152399" y="2058625"/>
            <a:ext cx="8991601" cy="493212"/>
          </a:xfrm>
          <a:prstGeom prst="rect">
            <a:avLst/>
          </a:prstGeom>
          <a:noFill/>
        </p:spPr>
        <p:txBody>
          <a:bodyPr wrap="square" rtlCol="0">
            <a:spAutoFit/>
          </a:bodyPr>
          <a:lstStyle/>
          <a:p>
            <a:pPr>
              <a:lnSpc>
                <a:spcPct val="150000"/>
              </a:lnSpc>
            </a:pPr>
            <a:r>
              <a:rPr lang="en-US" sz="2000" dirty="0">
                <a:solidFill>
                  <a:srgbClr val="FF5353"/>
                </a:solidFill>
                <a:latin typeface="+mj-lt"/>
              </a:rPr>
              <a:t>GOC= Inventory Conversion Period (ICP) + Debtor Conversion Period (DCP)</a:t>
            </a:r>
            <a:endParaRPr lang="en-IN" sz="2000" dirty="0">
              <a:solidFill>
                <a:srgbClr val="FF5353"/>
              </a:solidFill>
              <a:latin typeface="+mj-lt"/>
            </a:endParaRPr>
          </a:p>
        </p:txBody>
      </p:sp>
      <p:sp>
        <p:nvSpPr>
          <p:cNvPr id="31" name="TextBox 30">
            <a:extLst>
              <a:ext uri="{FF2B5EF4-FFF2-40B4-BE49-F238E27FC236}">
                <a16:creationId xmlns:a16="http://schemas.microsoft.com/office/drawing/2014/main" id="{E6EBBDEF-EA05-4EFD-B058-DA8F06A14A56}"/>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22</a:t>
            </a:r>
            <a:endParaRPr lang="en-IN" dirty="0"/>
          </a:p>
        </p:txBody>
      </p:sp>
    </p:spTree>
    <p:extLst>
      <p:ext uri="{BB962C8B-B14F-4D97-AF65-F5344CB8AC3E}">
        <p14:creationId xmlns:p14="http://schemas.microsoft.com/office/powerpoint/2010/main" val="3685712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Net Operating Cycle</a:t>
            </a:r>
            <a:endParaRPr lang="en-IN" dirty="0"/>
          </a:p>
        </p:txBody>
      </p:sp>
      <p:sp>
        <p:nvSpPr>
          <p:cNvPr id="31" name="TextBox 30">
            <a:extLst>
              <a:ext uri="{FF2B5EF4-FFF2-40B4-BE49-F238E27FC236}">
                <a16:creationId xmlns:a16="http://schemas.microsoft.com/office/drawing/2014/main" id="{5EB88E72-EB3B-4FF0-8494-4A336A483D0A}"/>
              </a:ext>
            </a:extLst>
          </p:cNvPr>
          <p:cNvSpPr txBox="1"/>
          <p:nvPr/>
        </p:nvSpPr>
        <p:spPr>
          <a:xfrm>
            <a:off x="821489" y="2151931"/>
            <a:ext cx="7701542" cy="2740750"/>
          </a:xfrm>
          <a:prstGeom prst="rect">
            <a:avLst/>
          </a:prstGeom>
          <a:noFill/>
        </p:spPr>
        <p:txBody>
          <a:bodyPr wrap="square" rtlCol="0">
            <a:spAutoFit/>
          </a:bodyPr>
          <a:lstStyle/>
          <a:p>
            <a:pPr>
              <a:lnSpc>
                <a:spcPct val="150000"/>
              </a:lnSpc>
            </a:pPr>
            <a:r>
              <a:rPr lang="en-US" sz="4000" dirty="0">
                <a:solidFill>
                  <a:srgbClr val="FF5353"/>
                </a:solidFill>
                <a:latin typeface="+mj-lt"/>
              </a:rPr>
              <a:t>Net Operating Cycle (NOC)= </a:t>
            </a:r>
          </a:p>
          <a:p>
            <a:pPr>
              <a:lnSpc>
                <a:spcPct val="150000"/>
              </a:lnSpc>
            </a:pPr>
            <a:r>
              <a:rPr lang="en-US" sz="4000" dirty="0">
                <a:solidFill>
                  <a:srgbClr val="FF5353"/>
                </a:solidFill>
                <a:latin typeface="+mj-lt"/>
              </a:rPr>
              <a:t>Gross Operating Cycle (GOC) –</a:t>
            </a:r>
            <a:br>
              <a:rPr lang="en-US" sz="4000" dirty="0">
                <a:solidFill>
                  <a:srgbClr val="FF5353"/>
                </a:solidFill>
                <a:latin typeface="+mj-lt"/>
              </a:rPr>
            </a:br>
            <a:r>
              <a:rPr lang="en-US" sz="4000" dirty="0">
                <a:solidFill>
                  <a:srgbClr val="FF5353"/>
                </a:solidFill>
                <a:latin typeface="+mj-lt"/>
              </a:rPr>
              <a:t>Creditor Deferral Period (CDP)</a:t>
            </a:r>
            <a:endParaRPr lang="en-IN" sz="4000" dirty="0">
              <a:solidFill>
                <a:srgbClr val="FF5353"/>
              </a:solidFill>
              <a:latin typeface="+mj-lt"/>
            </a:endParaRPr>
          </a:p>
        </p:txBody>
      </p:sp>
      <p:sp>
        <p:nvSpPr>
          <p:cNvPr id="32" name="TextBox 31">
            <a:extLst>
              <a:ext uri="{FF2B5EF4-FFF2-40B4-BE49-F238E27FC236}">
                <a16:creationId xmlns:a16="http://schemas.microsoft.com/office/drawing/2014/main" id="{95A8A02B-68DE-48DE-9EEE-0C2C83283D44}"/>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23</a:t>
            </a:r>
            <a:endParaRPr lang="en-IN" dirty="0"/>
          </a:p>
        </p:txBody>
      </p:sp>
    </p:spTree>
    <p:extLst>
      <p:ext uri="{BB962C8B-B14F-4D97-AF65-F5344CB8AC3E}">
        <p14:creationId xmlns:p14="http://schemas.microsoft.com/office/powerpoint/2010/main" val="421175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Working Capital Policies</a:t>
            </a:r>
            <a:endParaRPr lang="en-IN" dirty="0"/>
          </a:p>
        </p:txBody>
      </p:sp>
      <p:sp>
        <p:nvSpPr>
          <p:cNvPr id="31" name="TextBox 30">
            <a:extLst>
              <a:ext uri="{FF2B5EF4-FFF2-40B4-BE49-F238E27FC236}">
                <a16:creationId xmlns:a16="http://schemas.microsoft.com/office/drawing/2014/main" id="{17FD98D3-0D49-4C2F-BE4D-E08B5758DC64}"/>
              </a:ext>
            </a:extLst>
          </p:cNvPr>
          <p:cNvSpPr txBox="1"/>
          <p:nvPr/>
        </p:nvSpPr>
        <p:spPr>
          <a:xfrm>
            <a:off x="1195894" y="2113547"/>
            <a:ext cx="6837868" cy="461665"/>
          </a:xfrm>
          <a:prstGeom prst="rect">
            <a:avLst/>
          </a:prstGeom>
          <a:noFill/>
        </p:spPr>
        <p:txBody>
          <a:bodyPr wrap="square" rtlCol="0">
            <a:spAutoFit/>
          </a:bodyPr>
          <a:lstStyle/>
          <a:p>
            <a:r>
              <a:rPr lang="en-US" sz="2400" dirty="0">
                <a:solidFill>
                  <a:schemeClr val="accent1">
                    <a:lumMod val="50000"/>
                  </a:schemeClr>
                </a:solidFill>
                <a:latin typeface="+mj-lt"/>
              </a:rPr>
              <a:t>Conservative Policy</a:t>
            </a:r>
            <a:endParaRPr lang="en-IN" sz="2400" dirty="0">
              <a:solidFill>
                <a:schemeClr val="accent1">
                  <a:lumMod val="50000"/>
                </a:schemeClr>
              </a:solidFill>
              <a:latin typeface="+mj-lt"/>
            </a:endParaRPr>
          </a:p>
        </p:txBody>
      </p:sp>
      <p:sp>
        <p:nvSpPr>
          <p:cNvPr id="32" name="TextBox 31">
            <a:extLst>
              <a:ext uri="{FF2B5EF4-FFF2-40B4-BE49-F238E27FC236}">
                <a16:creationId xmlns:a16="http://schemas.microsoft.com/office/drawing/2014/main" id="{23DDEDCF-2AD3-4DEC-8132-8D48FB2819AD}"/>
              </a:ext>
            </a:extLst>
          </p:cNvPr>
          <p:cNvSpPr txBox="1"/>
          <p:nvPr/>
        </p:nvSpPr>
        <p:spPr>
          <a:xfrm>
            <a:off x="1195894" y="2779166"/>
            <a:ext cx="6837868" cy="461665"/>
          </a:xfrm>
          <a:prstGeom prst="rect">
            <a:avLst/>
          </a:prstGeom>
          <a:noFill/>
        </p:spPr>
        <p:txBody>
          <a:bodyPr wrap="square" rtlCol="0">
            <a:spAutoFit/>
          </a:bodyPr>
          <a:lstStyle/>
          <a:p>
            <a:r>
              <a:rPr lang="en-US" sz="2400" dirty="0">
                <a:solidFill>
                  <a:schemeClr val="accent1">
                    <a:lumMod val="50000"/>
                  </a:schemeClr>
                </a:solidFill>
                <a:latin typeface="+mj-lt"/>
              </a:rPr>
              <a:t>Average Policy</a:t>
            </a:r>
            <a:endParaRPr lang="en-IN" sz="2400" dirty="0">
              <a:solidFill>
                <a:schemeClr val="accent1">
                  <a:lumMod val="50000"/>
                </a:schemeClr>
              </a:solidFill>
              <a:latin typeface="+mj-lt"/>
            </a:endParaRPr>
          </a:p>
        </p:txBody>
      </p:sp>
      <p:sp>
        <p:nvSpPr>
          <p:cNvPr id="33" name="TextBox 32">
            <a:extLst>
              <a:ext uri="{FF2B5EF4-FFF2-40B4-BE49-F238E27FC236}">
                <a16:creationId xmlns:a16="http://schemas.microsoft.com/office/drawing/2014/main" id="{1461CFAE-AB15-4EC4-B4C0-9F4D690F2BF0}"/>
              </a:ext>
            </a:extLst>
          </p:cNvPr>
          <p:cNvSpPr txBox="1"/>
          <p:nvPr/>
        </p:nvSpPr>
        <p:spPr>
          <a:xfrm>
            <a:off x="1195894" y="3444785"/>
            <a:ext cx="6837868" cy="573362"/>
          </a:xfrm>
          <a:prstGeom prst="rect">
            <a:avLst/>
          </a:prstGeom>
          <a:noFill/>
        </p:spPr>
        <p:txBody>
          <a:bodyPr wrap="square" rtlCol="0">
            <a:spAutoFit/>
          </a:bodyPr>
          <a:lstStyle/>
          <a:p>
            <a:pPr>
              <a:lnSpc>
                <a:spcPct val="150000"/>
              </a:lnSpc>
            </a:pPr>
            <a:r>
              <a:rPr lang="en-US" sz="2400" dirty="0">
                <a:solidFill>
                  <a:schemeClr val="accent1">
                    <a:lumMod val="50000"/>
                  </a:schemeClr>
                </a:solidFill>
                <a:latin typeface="+mj-lt"/>
              </a:rPr>
              <a:t>Aggressive Policy</a:t>
            </a:r>
            <a:endParaRPr lang="en-IN" sz="2400" dirty="0">
              <a:solidFill>
                <a:srgbClr val="FF5353"/>
              </a:solidFill>
              <a:latin typeface="+mj-lt"/>
            </a:endParaRPr>
          </a:p>
        </p:txBody>
      </p:sp>
      <p:sp>
        <p:nvSpPr>
          <p:cNvPr id="34" name="Arrow: Chevron 33">
            <a:extLst>
              <a:ext uri="{FF2B5EF4-FFF2-40B4-BE49-F238E27FC236}">
                <a16:creationId xmlns:a16="http://schemas.microsoft.com/office/drawing/2014/main" id="{0B5BE613-F512-4A46-8D3E-2FB96D2B6B1C}"/>
              </a:ext>
            </a:extLst>
          </p:cNvPr>
          <p:cNvSpPr/>
          <p:nvPr/>
        </p:nvSpPr>
        <p:spPr>
          <a:xfrm>
            <a:off x="746079" y="2244072"/>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E8607606-BA38-4B8A-8361-614814A0FACF}"/>
              </a:ext>
            </a:extLst>
          </p:cNvPr>
          <p:cNvSpPr/>
          <p:nvPr/>
        </p:nvSpPr>
        <p:spPr>
          <a:xfrm>
            <a:off x="746079" y="2989858"/>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Arrow: Chevron 35">
            <a:extLst>
              <a:ext uri="{FF2B5EF4-FFF2-40B4-BE49-F238E27FC236}">
                <a16:creationId xmlns:a16="http://schemas.microsoft.com/office/drawing/2014/main" id="{C1B98E20-091C-4057-8C12-CC3217E71C58}"/>
              </a:ext>
            </a:extLst>
          </p:cNvPr>
          <p:cNvSpPr/>
          <p:nvPr/>
        </p:nvSpPr>
        <p:spPr>
          <a:xfrm>
            <a:off x="746079" y="3735644"/>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TextBox 36">
            <a:extLst>
              <a:ext uri="{FF2B5EF4-FFF2-40B4-BE49-F238E27FC236}">
                <a16:creationId xmlns:a16="http://schemas.microsoft.com/office/drawing/2014/main" id="{0EFEBFB3-A6A4-4AE8-ACAC-D879CF7CAC42}"/>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24</a:t>
            </a:r>
            <a:endParaRPr lang="en-IN" dirty="0"/>
          </a:p>
        </p:txBody>
      </p:sp>
    </p:spTree>
    <p:extLst>
      <p:ext uri="{BB962C8B-B14F-4D97-AF65-F5344CB8AC3E}">
        <p14:creationId xmlns:p14="http://schemas.microsoft.com/office/powerpoint/2010/main" val="211687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7" y="814427"/>
            <a:ext cx="8426107"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Working Capital Management</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10146C41-DD25-4F4A-B012-C432A63BB870}"/>
              </a:ext>
            </a:extLst>
          </p:cNvPr>
          <p:cNvSpPr txBox="1"/>
          <p:nvPr/>
        </p:nvSpPr>
        <p:spPr>
          <a:xfrm>
            <a:off x="8408036"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CC2108CB-37C0-4975-AC6F-92591FA5E2EC}"/>
              </a:ext>
            </a:extLst>
          </p:cNvPr>
          <p:cNvSpPr txBox="1"/>
          <p:nvPr/>
        </p:nvSpPr>
        <p:spPr>
          <a:xfrm>
            <a:off x="656822" y="2023168"/>
            <a:ext cx="7830349" cy="3066352"/>
          </a:xfrm>
          <a:prstGeom prst="rect">
            <a:avLst/>
          </a:prstGeom>
          <a:noFill/>
        </p:spPr>
        <p:txBody>
          <a:bodyPr wrap="square">
            <a:spAutoFit/>
          </a:bodyPr>
          <a:lstStyle/>
          <a:p>
            <a:pPr algn="just">
              <a:lnSpc>
                <a:spcPct val="150000"/>
              </a:lnSpc>
            </a:pPr>
            <a:r>
              <a:rPr lang="en-US" sz="3600" dirty="0">
                <a:solidFill>
                  <a:srgbClr val="FF5353"/>
                </a:solidFill>
                <a:latin typeface="+mj-lt"/>
              </a:rPr>
              <a:t>Meaning:</a:t>
            </a:r>
          </a:p>
          <a:p>
            <a:pPr algn="just">
              <a:lnSpc>
                <a:spcPct val="150000"/>
              </a:lnSpc>
            </a:pPr>
            <a:r>
              <a:rPr lang="en-US" sz="2400" dirty="0">
                <a:solidFill>
                  <a:schemeClr val="accent1">
                    <a:lumMod val="50000"/>
                  </a:schemeClr>
                </a:solidFill>
              </a:rPr>
              <a:t>A company’s short term financial decisions and how it affects current assets and current liabilities. By definition, the current assets are expected to convert to cash after appearing on the firm’s ‘</a:t>
            </a:r>
            <a:r>
              <a:rPr lang="en-US" sz="2400" dirty="0">
                <a:solidFill>
                  <a:schemeClr val="accent1">
                    <a:lumMod val="50000"/>
                  </a:schemeClr>
                </a:solidFill>
                <a:latin typeface="+mj-lt"/>
              </a:rPr>
              <a:t>Balance Sheet’</a:t>
            </a:r>
            <a:endParaRPr lang="en-IN" sz="2400" dirty="0">
              <a:solidFill>
                <a:schemeClr val="accent1">
                  <a:lumMod val="50000"/>
                </a:schemeClr>
              </a:solidFill>
              <a:latin typeface="+mj-lt"/>
            </a:endParaRPr>
          </a:p>
        </p:txBody>
      </p:sp>
    </p:spTree>
    <p:extLst>
      <p:ext uri="{BB962C8B-B14F-4D97-AF65-F5344CB8AC3E}">
        <p14:creationId xmlns:p14="http://schemas.microsoft.com/office/powerpoint/2010/main" val="646478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Working Capital Policies</a:t>
            </a:r>
            <a:endParaRPr lang="en-IN" dirty="0"/>
          </a:p>
        </p:txBody>
      </p:sp>
      <p:sp>
        <p:nvSpPr>
          <p:cNvPr id="31" name="TextBox 30">
            <a:extLst>
              <a:ext uri="{FF2B5EF4-FFF2-40B4-BE49-F238E27FC236}">
                <a16:creationId xmlns:a16="http://schemas.microsoft.com/office/drawing/2014/main" id="{73E91FE2-43CC-4A0A-94A5-DB5674899328}"/>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25</a:t>
            </a:r>
            <a:endParaRPr lang="en-IN" dirty="0"/>
          </a:p>
        </p:txBody>
      </p:sp>
      <p:grpSp>
        <p:nvGrpSpPr>
          <p:cNvPr id="46" name="Group 45">
            <a:extLst>
              <a:ext uri="{FF2B5EF4-FFF2-40B4-BE49-F238E27FC236}">
                <a16:creationId xmlns:a16="http://schemas.microsoft.com/office/drawing/2014/main" id="{FC07831B-A0CE-4D45-9A0A-F6C19B811D12}"/>
              </a:ext>
            </a:extLst>
          </p:cNvPr>
          <p:cNvGrpSpPr/>
          <p:nvPr/>
        </p:nvGrpSpPr>
        <p:grpSpPr>
          <a:xfrm>
            <a:off x="848653" y="2049187"/>
            <a:ext cx="7099560" cy="4309587"/>
            <a:chOff x="848653" y="2049187"/>
            <a:chExt cx="7099560" cy="4309587"/>
          </a:xfrm>
        </p:grpSpPr>
        <p:grpSp>
          <p:nvGrpSpPr>
            <p:cNvPr id="43" name="Group 42">
              <a:extLst>
                <a:ext uri="{FF2B5EF4-FFF2-40B4-BE49-F238E27FC236}">
                  <a16:creationId xmlns:a16="http://schemas.microsoft.com/office/drawing/2014/main" id="{5F51456C-9E3C-4DF4-A474-A67DAFBD887C}"/>
                </a:ext>
              </a:extLst>
            </p:cNvPr>
            <p:cNvGrpSpPr/>
            <p:nvPr/>
          </p:nvGrpSpPr>
          <p:grpSpPr>
            <a:xfrm>
              <a:off x="1195787" y="2049187"/>
              <a:ext cx="6752426" cy="3966001"/>
              <a:chOff x="1673117" y="2184858"/>
              <a:chExt cx="6752426" cy="3966001"/>
            </a:xfrm>
          </p:grpSpPr>
          <p:sp>
            <p:nvSpPr>
              <p:cNvPr id="3" name="L-Shape 2">
                <a:extLst>
                  <a:ext uri="{FF2B5EF4-FFF2-40B4-BE49-F238E27FC236}">
                    <a16:creationId xmlns:a16="http://schemas.microsoft.com/office/drawing/2014/main" id="{D7DED64C-EFED-4789-BEB5-D35BA55E403C}"/>
                  </a:ext>
                </a:extLst>
              </p:cNvPr>
              <p:cNvSpPr/>
              <p:nvPr/>
            </p:nvSpPr>
            <p:spPr>
              <a:xfrm>
                <a:off x="1730681" y="2184858"/>
                <a:ext cx="3967200" cy="3966001"/>
              </a:xfrm>
              <a:prstGeom prst="corner">
                <a:avLst>
                  <a:gd name="adj1" fmla="val 359"/>
                  <a:gd name="adj2" fmla="val 59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88AE0D7-C52C-4C1F-B58E-F7C9DCE3E1A2}"/>
                  </a:ext>
                </a:extLst>
              </p:cNvPr>
              <p:cNvCxnSpPr/>
              <p:nvPr/>
            </p:nvCxnSpPr>
            <p:spPr>
              <a:xfrm>
                <a:off x="1741464" y="5377870"/>
                <a:ext cx="390685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5547916A-4593-4B64-A56B-ECBA39163710}"/>
                  </a:ext>
                </a:extLst>
              </p:cNvPr>
              <p:cNvSpPr/>
              <p:nvPr/>
            </p:nvSpPr>
            <p:spPr>
              <a:xfrm flipH="1">
                <a:off x="1678079" y="4081745"/>
                <a:ext cx="4019802" cy="1289712"/>
              </a:xfrm>
              <a:custGeom>
                <a:avLst/>
                <a:gdLst>
                  <a:gd name="connsiteX0" fmla="*/ 1081764 w 5005705"/>
                  <a:gd name="connsiteY0" fmla="*/ 196293 h 2220192"/>
                  <a:gd name="connsiteX1" fmla="*/ 2826231 w 5005705"/>
                  <a:gd name="connsiteY1" fmla="*/ 9305 h 2220192"/>
                  <a:gd name="connsiteX2" fmla="*/ 5005706 w 5005705"/>
                  <a:gd name="connsiteY2" fmla="*/ 1110097 h 2220192"/>
                  <a:gd name="connsiteX3" fmla="*/ 2502853 w 5005705"/>
                  <a:gd name="connsiteY3" fmla="*/ 1110096 h 2220192"/>
                  <a:gd name="connsiteX4" fmla="*/ 1081764 w 5005705"/>
                  <a:gd name="connsiteY4" fmla="*/ 196293 h 2220192"/>
                  <a:gd name="connsiteX0" fmla="*/ 1081764 w 5005705"/>
                  <a:gd name="connsiteY0" fmla="*/ 196293 h 2220192"/>
                  <a:gd name="connsiteX1" fmla="*/ 2826231 w 5005705"/>
                  <a:gd name="connsiteY1" fmla="*/ 9305 h 2220192"/>
                  <a:gd name="connsiteX2" fmla="*/ 5005706 w 5005705"/>
                  <a:gd name="connsiteY2" fmla="*/ 1110097 h 2220192"/>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923942 w 3923942"/>
                  <a:gd name="connsiteY2" fmla="*/ 1191540 h 1191540"/>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371527 w 3923942"/>
                  <a:gd name="connsiteY2" fmla="*/ 516766 h 1191540"/>
                  <a:gd name="connsiteX3" fmla="*/ 3923942 w 3923942"/>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371527 w 3982479"/>
                  <a:gd name="connsiteY2" fmla="*/ 516766 h 1191540"/>
                  <a:gd name="connsiteX3" fmla="*/ 3923942 w 3982479"/>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110270 w 3982479"/>
                  <a:gd name="connsiteY2" fmla="*/ 572750 h 1191540"/>
                  <a:gd name="connsiteX3" fmla="*/ 3923942 w 3982479"/>
                  <a:gd name="connsiteY3" fmla="*/ 1191540 h 1191540"/>
                  <a:gd name="connsiteX0" fmla="*/ 37323 w 4019802"/>
                  <a:gd name="connsiteY0" fmla="*/ 375908 h 1289712"/>
                  <a:gd name="connsiteX1" fmla="*/ 1781790 w 4019802"/>
                  <a:gd name="connsiteY1" fmla="*/ 188920 h 1289712"/>
                  <a:gd name="connsiteX2" fmla="*/ 3082278 w 4019802"/>
                  <a:gd name="connsiteY2" fmla="*/ 568285 h 1289712"/>
                  <a:gd name="connsiteX3" fmla="*/ 3961265 w 4019802"/>
                  <a:gd name="connsiteY3" fmla="*/ 1289712 h 1289712"/>
                  <a:gd name="connsiteX4" fmla="*/ 1458412 w 4019802"/>
                  <a:gd name="connsiteY4" fmla="*/ 1289711 h 1289712"/>
                  <a:gd name="connsiteX5" fmla="*/ 37323 w 4019802"/>
                  <a:gd name="connsiteY5" fmla="*/ 375908 h 1289712"/>
                  <a:gd name="connsiteX0" fmla="*/ 0 w 4019802"/>
                  <a:gd name="connsiteY0" fmla="*/ 49336 h 1289712"/>
                  <a:gd name="connsiteX1" fmla="*/ 1781790 w 4019802"/>
                  <a:gd name="connsiteY1" fmla="*/ 188920 h 1289712"/>
                  <a:gd name="connsiteX2" fmla="*/ 3147593 w 4019802"/>
                  <a:gd name="connsiteY2" fmla="*/ 670922 h 1289712"/>
                  <a:gd name="connsiteX3" fmla="*/ 3961265 w 4019802"/>
                  <a:gd name="connsiteY3" fmla="*/ 1289712 h 1289712"/>
                </a:gdLst>
                <a:ahLst/>
                <a:cxnLst>
                  <a:cxn ang="0">
                    <a:pos x="connsiteX0" y="connsiteY0"/>
                  </a:cxn>
                  <a:cxn ang="0">
                    <a:pos x="connsiteX1" y="connsiteY1"/>
                  </a:cxn>
                  <a:cxn ang="0">
                    <a:pos x="connsiteX2" y="connsiteY2"/>
                  </a:cxn>
                  <a:cxn ang="0">
                    <a:pos x="connsiteX3" y="connsiteY3"/>
                  </a:cxn>
                </a:cxnLst>
                <a:rect l="l" t="t" r="r" b="b"/>
                <a:pathLst>
                  <a:path w="4019802" h="1289712" stroke="0" extrusionOk="0">
                    <a:moveTo>
                      <a:pt x="37323" y="375908"/>
                    </a:moveTo>
                    <a:cubicBezTo>
                      <a:pt x="546702" y="220075"/>
                      <a:pt x="1274298" y="156857"/>
                      <a:pt x="1781790" y="188920"/>
                    </a:cubicBezTo>
                    <a:cubicBezTo>
                      <a:pt x="2289282" y="220983"/>
                      <a:pt x="2719032" y="384820"/>
                      <a:pt x="3082278" y="568285"/>
                    </a:cubicBezTo>
                    <a:cubicBezTo>
                      <a:pt x="3445524" y="751750"/>
                      <a:pt x="4241240" y="1149258"/>
                      <a:pt x="3961265" y="1289712"/>
                    </a:cubicBezTo>
                    <a:lnTo>
                      <a:pt x="1458412" y="1289711"/>
                    </a:lnTo>
                    <a:lnTo>
                      <a:pt x="37323" y="375908"/>
                    </a:lnTo>
                    <a:close/>
                  </a:path>
                  <a:path w="4019802" h="1289712" fill="none">
                    <a:moveTo>
                      <a:pt x="0" y="49336"/>
                    </a:moveTo>
                    <a:cubicBezTo>
                      <a:pt x="509379" y="-106497"/>
                      <a:pt x="1168178" y="153459"/>
                      <a:pt x="1781790" y="188920"/>
                    </a:cubicBezTo>
                    <a:cubicBezTo>
                      <a:pt x="2342156" y="262971"/>
                      <a:pt x="2784347" y="487457"/>
                      <a:pt x="3147593" y="670922"/>
                    </a:cubicBezTo>
                    <a:cubicBezTo>
                      <a:pt x="3510839" y="854387"/>
                      <a:pt x="3869196" y="1177250"/>
                      <a:pt x="3961265" y="1289712"/>
                    </a:cubicBez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3">
                <a:extLst>
                  <a:ext uri="{FF2B5EF4-FFF2-40B4-BE49-F238E27FC236}">
                    <a16:creationId xmlns:a16="http://schemas.microsoft.com/office/drawing/2014/main" id="{10A5BEA4-7674-419C-9D05-AE2D2894BBFE}"/>
                  </a:ext>
                </a:extLst>
              </p:cNvPr>
              <p:cNvSpPr/>
              <p:nvPr/>
            </p:nvSpPr>
            <p:spPr>
              <a:xfrm flipH="1">
                <a:off x="1673117" y="3526287"/>
                <a:ext cx="4117065" cy="1828206"/>
              </a:xfrm>
              <a:custGeom>
                <a:avLst/>
                <a:gdLst>
                  <a:gd name="connsiteX0" fmla="*/ 1081764 w 5005705"/>
                  <a:gd name="connsiteY0" fmla="*/ 196293 h 2220192"/>
                  <a:gd name="connsiteX1" fmla="*/ 2826231 w 5005705"/>
                  <a:gd name="connsiteY1" fmla="*/ 9305 h 2220192"/>
                  <a:gd name="connsiteX2" fmla="*/ 5005706 w 5005705"/>
                  <a:gd name="connsiteY2" fmla="*/ 1110097 h 2220192"/>
                  <a:gd name="connsiteX3" fmla="*/ 2502853 w 5005705"/>
                  <a:gd name="connsiteY3" fmla="*/ 1110096 h 2220192"/>
                  <a:gd name="connsiteX4" fmla="*/ 1081764 w 5005705"/>
                  <a:gd name="connsiteY4" fmla="*/ 196293 h 2220192"/>
                  <a:gd name="connsiteX0" fmla="*/ 1081764 w 5005705"/>
                  <a:gd name="connsiteY0" fmla="*/ 196293 h 2220192"/>
                  <a:gd name="connsiteX1" fmla="*/ 2826231 w 5005705"/>
                  <a:gd name="connsiteY1" fmla="*/ 9305 h 2220192"/>
                  <a:gd name="connsiteX2" fmla="*/ 5005706 w 5005705"/>
                  <a:gd name="connsiteY2" fmla="*/ 1110097 h 2220192"/>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923942 w 3923942"/>
                  <a:gd name="connsiteY2" fmla="*/ 1191540 h 1191540"/>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371527 w 3923942"/>
                  <a:gd name="connsiteY2" fmla="*/ 516766 h 1191540"/>
                  <a:gd name="connsiteX3" fmla="*/ 3923942 w 3923942"/>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371527 w 3982479"/>
                  <a:gd name="connsiteY2" fmla="*/ 516766 h 1191540"/>
                  <a:gd name="connsiteX3" fmla="*/ 3923942 w 3982479"/>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110270 w 3982479"/>
                  <a:gd name="connsiteY2" fmla="*/ 572750 h 1191540"/>
                  <a:gd name="connsiteX3" fmla="*/ 3923942 w 3982479"/>
                  <a:gd name="connsiteY3" fmla="*/ 1191540 h 1191540"/>
                  <a:gd name="connsiteX0" fmla="*/ 37323 w 4019802"/>
                  <a:gd name="connsiteY0" fmla="*/ 375908 h 1289712"/>
                  <a:gd name="connsiteX1" fmla="*/ 1781790 w 4019802"/>
                  <a:gd name="connsiteY1" fmla="*/ 188920 h 1289712"/>
                  <a:gd name="connsiteX2" fmla="*/ 3082278 w 4019802"/>
                  <a:gd name="connsiteY2" fmla="*/ 568285 h 1289712"/>
                  <a:gd name="connsiteX3" fmla="*/ 3961265 w 4019802"/>
                  <a:gd name="connsiteY3" fmla="*/ 1289712 h 1289712"/>
                  <a:gd name="connsiteX4" fmla="*/ 1458412 w 4019802"/>
                  <a:gd name="connsiteY4" fmla="*/ 1289711 h 1289712"/>
                  <a:gd name="connsiteX5" fmla="*/ 37323 w 4019802"/>
                  <a:gd name="connsiteY5" fmla="*/ 375908 h 1289712"/>
                  <a:gd name="connsiteX0" fmla="*/ 0 w 4019802"/>
                  <a:gd name="connsiteY0" fmla="*/ 49336 h 1289712"/>
                  <a:gd name="connsiteX1" fmla="*/ 1781790 w 4019802"/>
                  <a:gd name="connsiteY1" fmla="*/ 188920 h 1289712"/>
                  <a:gd name="connsiteX2" fmla="*/ 3147593 w 4019802"/>
                  <a:gd name="connsiteY2" fmla="*/ 670922 h 1289712"/>
                  <a:gd name="connsiteX3" fmla="*/ 3961265 w 4019802"/>
                  <a:gd name="connsiteY3" fmla="*/ 1289712 h 1289712"/>
                  <a:gd name="connsiteX0" fmla="*/ 37323 w 4023760"/>
                  <a:gd name="connsiteY0" fmla="*/ 375908 h 1289712"/>
                  <a:gd name="connsiteX1" fmla="*/ 1781790 w 4023760"/>
                  <a:gd name="connsiteY1" fmla="*/ 188920 h 1289712"/>
                  <a:gd name="connsiteX2" fmla="*/ 3147592 w 4023760"/>
                  <a:gd name="connsiteY2" fmla="*/ 307028 h 1289712"/>
                  <a:gd name="connsiteX3" fmla="*/ 3961265 w 4023760"/>
                  <a:gd name="connsiteY3" fmla="*/ 1289712 h 1289712"/>
                  <a:gd name="connsiteX4" fmla="*/ 1458412 w 4023760"/>
                  <a:gd name="connsiteY4" fmla="*/ 1289711 h 1289712"/>
                  <a:gd name="connsiteX5" fmla="*/ 37323 w 4023760"/>
                  <a:gd name="connsiteY5" fmla="*/ 375908 h 1289712"/>
                  <a:gd name="connsiteX0" fmla="*/ 0 w 4023760"/>
                  <a:gd name="connsiteY0" fmla="*/ 49336 h 1289712"/>
                  <a:gd name="connsiteX1" fmla="*/ 1781790 w 4023760"/>
                  <a:gd name="connsiteY1" fmla="*/ 188920 h 1289712"/>
                  <a:gd name="connsiteX2" fmla="*/ 3147593 w 4023760"/>
                  <a:gd name="connsiteY2" fmla="*/ 670922 h 1289712"/>
                  <a:gd name="connsiteX3" fmla="*/ 3961265 w 4023760"/>
                  <a:gd name="connsiteY3" fmla="*/ 1289712 h 1289712"/>
                  <a:gd name="connsiteX0" fmla="*/ 37323 w 4023760"/>
                  <a:gd name="connsiteY0" fmla="*/ 453662 h 1367466"/>
                  <a:gd name="connsiteX1" fmla="*/ 1781790 w 4023760"/>
                  <a:gd name="connsiteY1" fmla="*/ 266674 h 1367466"/>
                  <a:gd name="connsiteX2" fmla="*/ 3147592 w 4023760"/>
                  <a:gd name="connsiteY2" fmla="*/ 384782 h 1367466"/>
                  <a:gd name="connsiteX3" fmla="*/ 3961265 w 4023760"/>
                  <a:gd name="connsiteY3" fmla="*/ 1367466 h 1367466"/>
                  <a:gd name="connsiteX4" fmla="*/ 1458412 w 4023760"/>
                  <a:gd name="connsiteY4" fmla="*/ 1367465 h 1367466"/>
                  <a:gd name="connsiteX5" fmla="*/ 37323 w 4023760"/>
                  <a:gd name="connsiteY5" fmla="*/ 453662 h 1367466"/>
                  <a:gd name="connsiteX0" fmla="*/ 0 w 4023760"/>
                  <a:gd name="connsiteY0" fmla="*/ 127090 h 1367466"/>
                  <a:gd name="connsiteX1" fmla="*/ 1763129 w 4023760"/>
                  <a:gd name="connsiteY1" fmla="*/ 24078 h 1367466"/>
                  <a:gd name="connsiteX2" fmla="*/ 3147593 w 4023760"/>
                  <a:gd name="connsiteY2" fmla="*/ 748676 h 1367466"/>
                  <a:gd name="connsiteX3" fmla="*/ 3961265 w 4023760"/>
                  <a:gd name="connsiteY3" fmla="*/ 1367466 h 1367466"/>
                  <a:gd name="connsiteX0" fmla="*/ 111967 w 4098404"/>
                  <a:gd name="connsiteY0" fmla="*/ 904085 h 1817889"/>
                  <a:gd name="connsiteX1" fmla="*/ 1856434 w 4098404"/>
                  <a:gd name="connsiteY1" fmla="*/ 717097 h 1817889"/>
                  <a:gd name="connsiteX2" fmla="*/ 3222236 w 4098404"/>
                  <a:gd name="connsiteY2" fmla="*/ 835205 h 1817889"/>
                  <a:gd name="connsiteX3" fmla="*/ 4035909 w 4098404"/>
                  <a:gd name="connsiteY3" fmla="*/ 1817889 h 1817889"/>
                  <a:gd name="connsiteX4" fmla="*/ 1533056 w 4098404"/>
                  <a:gd name="connsiteY4" fmla="*/ 1817888 h 1817889"/>
                  <a:gd name="connsiteX5" fmla="*/ 111967 w 4098404"/>
                  <a:gd name="connsiteY5" fmla="*/ 904085 h 1817889"/>
                  <a:gd name="connsiteX0" fmla="*/ 0 w 4098404"/>
                  <a:gd name="connsiteY0" fmla="*/ 27006 h 1817889"/>
                  <a:gd name="connsiteX1" fmla="*/ 1837773 w 4098404"/>
                  <a:gd name="connsiteY1" fmla="*/ 474501 h 1817889"/>
                  <a:gd name="connsiteX2" fmla="*/ 3222237 w 4098404"/>
                  <a:gd name="connsiteY2" fmla="*/ 1199099 h 1817889"/>
                  <a:gd name="connsiteX3" fmla="*/ 4035909 w 4098404"/>
                  <a:gd name="connsiteY3" fmla="*/ 1817889 h 1817889"/>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43796 w 4098404"/>
                  <a:gd name="connsiteY1" fmla="*/ 228773 h 1790883"/>
                  <a:gd name="connsiteX2" fmla="*/ 1837773 w 4098404"/>
                  <a:gd name="connsiteY2" fmla="*/ 447495 h 1790883"/>
                  <a:gd name="connsiteX3" fmla="*/ 3222237 w 4098404"/>
                  <a:gd name="connsiteY3" fmla="*/ 1172093 h 1790883"/>
                  <a:gd name="connsiteX4" fmla="*/ 4035909 w 4098404"/>
                  <a:gd name="connsiteY4" fmla="*/ 1790883 h 1790883"/>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43796 w 4098404"/>
                  <a:gd name="connsiteY1" fmla="*/ 228773 h 1790883"/>
                  <a:gd name="connsiteX2" fmla="*/ 1837773 w 4098404"/>
                  <a:gd name="connsiteY2" fmla="*/ 344858 h 1790883"/>
                  <a:gd name="connsiteX3" fmla="*/ 3222237 w 4098404"/>
                  <a:gd name="connsiteY3" fmla="*/ 1172093 h 1790883"/>
                  <a:gd name="connsiteX4" fmla="*/ 4035909 w 4098404"/>
                  <a:gd name="connsiteY4" fmla="*/ 1790883 h 1790883"/>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15804 w 4098404"/>
                  <a:gd name="connsiteY1" fmla="*/ 126136 h 1790883"/>
                  <a:gd name="connsiteX2" fmla="*/ 1837773 w 4098404"/>
                  <a:gd name="connsiteY2" fmla="*/ 344858 h 1790883"/>
                  <a:gd name="connsiteX3" fmla="*/ 3222237 w 4098404"/>
                  <a:gd name="connsiteY3" fmla="*/ 1172093 h 1790883"/>
                  <a:gd name="connsiteX4" fmla="*/ 4035909 w 4098404"/>
                  <a:gd name="connsiteY4" fmla="*/ 1790883 h 1790883"/>
                  <a:gd name="connsiteX0" fmla="*/ 130628 w 4117065"/>
                  <a:gd name="connsiteY0" fmla="*/ 914402 h 1828206"/>
                  <a:gd name="connsiteX1" fmla="*/ 1875095 w 4117065"/>
                  <a:gd name="connsiteY1" fmla="*/ 727414 h 1828206"/>
                  <a:gd name="connsiteX2" fmla="*/ 3240897 w 4117065"/>
                  <a:gd name="connsiteY2" fmla="*/ 845522 h 1828206"/>
                  <a:gd name="connsiteX3" fmla="*/ 4054570 w 4117065"/>
                  <a:gd name="connsiteY3" fmla="*/ 1828206 h 1828206"/>
                  <a:gd name="connsiteX4" fmla="*/ 1551717 w 4117065"/>
                  <a:gd name="connsiteY4" fmla="*/ 1828205 h 1828206"/>
                  <a:gd name="connsiteX5" fmla="*/ 130628 w 4117065"/>
                  <a:gd name="connsiteY5" fmla="*/ 914402 h 1828206"/>
                  <a:gd name="connsiteX0" fmla="*/ 0 w 4117065"/>
                  <a:gd name="connsiteY0" fmla="*/ 0 h 1828206"/>
                  <a:gd name="connsiteX1" fmla="*/ 1234465 w 4117065"/>
                  <a:gd name="connsiteY1" fmla="*/ 163459 h 1828206"/>
                  <a:gd name="connsiteX2" fmla="*/ 1856434 w 4117065"/>
                  <a:gd name="connsiteY2" fmla="*/ 382181 h 1828206"/>
                  <a:gd name="connsiteX3" fmla="*/ 3240898 w 4117065"/>
                  <a:gd name="connsiteY3" fmla="*/ 1209416 h 1828206"/>
                  <a:gd name="connsiteX4" fmla="*/ 4054570 w 4117065"/>
                  <a:gd name="connsiteY4" fmla="*/ 1828206 h 1828206"/>
                  <a:gd name="connsiteX0" fmla="*/ 130628 w 4117065"/>
                  <a:gd name="connsiteY0" fmla="*/ 914402 h 1828206"/>
                  <a:gd name="connsiteX1" fmla="*/ 1875095 w 4117065"/>
                  <a:gd name="connsiteY1" fmla="*/ 727414 h 1828206"/>
                  <a:gd name="connsiteX2" fmla="*/ 3240897 w 4117065"/>
                  <a:gd name="connsiteY2" fmla="*/ 845522 h 1828206"/>
                  <a:gd name="connsiteX3" fmla="*/ 4054570 w 4117065"/>
                  <a:gd name="connsiteY3" fmla="*/ 1828206 h 1828206"/>
                  <a:gd name="connsiteX4" fmla="*/ 1551717 w 4117065"/>
                  <a:gd name="connsiteY4" fmla="*/ 1828205 h 1828206"/>
                  <a:gd name="connsiteX5" fmla="*/ 130628 w 4117065"/>
                  <a:gd name="connsiteY5" fmla="*/ 914402 h 1828206"/>
                  <a:gd name="connsiteX0" fmla="*/ 0 w 4117065"/>
                  <a:gd name="connsiteY0" fmla="*/ 0 h 1828206"/>
                  <a:gd name="connsiteX1" fmla="*/ 1234465 w 4117065"/>
                  <a:gd name="connsiteY1" fmla="*/ 163459 h 1828206"/>
                  <a:gd name="connsiteX2" fmla="*/ 1856434 w 4117065"/>
                  <a:gd name="connsiteY2" fmla="*/ 382181 h 1828206"/>
                  <a:gd name="connsiteX3" fmla="*/ 3446172 w 4117065"/>
                  <a:gd name="connsiteY3" fmla="*/ 892175 h 1828206"/>
                  <a:gd name="connsiteX4" fmla="*/ 4054570 w 4117065"/>
                  <a:gd name="connsiteY4" fmla="*/ 1828206 h 1828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065" h="1828206" stroke="0" extrusionOk="0">
                    <a:moveTo>
                      <a:pt x="130628" y="914402"/>
                    </a:moveTo>
                    <a:cubicBezTo>
                      <a:pt x="640007" y="758569"/>
                      <a:pt x="1356717" y="738894"/>
                      <a:pt x="1875095" y="727414"/>
                    </a:cubicBezTo>
                    <a:cubicBezTo>
                      <a:pt x="2393473" y="715934"/>
                      <a:pt x="2877651" y="662057"/>
                      <a:pt x="3240897" y="845522"/>
                    </a:cubicBezTo>
                    <a:cubicBezTo>
                      <a:pt x="3604143" y="1028987"/>
                      <a:pt x="4334545" y="1687752"/>
                      <a:pt x="4054570" y="1828206"/>
                    </a:cubicBezTo>
                    <a:lnTo>
                      <a:pt x="1551717" y="1828205"/>
                    </a:lnTo>
                    <a:lnTo>
                      <a:pt x="130628" y="914402"/>
                    </a:lnTo>
                    <a:close/>
                  </a:path>
                  <a:path w="4117065" h="1828206" fill="none">
                    <a:moveTo>
                      <a:pt x="0" y="0"/>
                    </a:moveTo>
                    <a:cubicBezTo>
                      <a:pt x="205744" y="49014"/>
                      <a:pt x="928170" y="88877"/>
                      <a:pt x="1234465" y="163459"/>
                    </a:cubicBezTo>
                    <a:cubicBezTo>
                      <a:pt x="1540760" y="238041"/>
                      <a:pt x="1525139" y="235847"/>
                      <a:pt x="1856434" y="382181"/>
                    </a:cubicBezTo>
                    <a:cubicBezTo>
                      <a:pt x="2416800" y="456232"/>
                      <a:pt x="3082926" y="708710"/>
                      <a:pt x="3446172" y="892175"/>
                    </a:cubicBezTo>
                    <a:cubicBezTo>
                      <a:pt x="3809418" y="1075640"/>
                      <a:pt x="3962501" y="1715744"/>
                      <a:pt x="4054570" y="1828206"/>
                    </a:cubicBezTo>
                  </a:path>
                </a:pathLst>
              </a:cu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Arc 33">
                <a:extLst>
                  <a:ext uri="{FF2B5EF4-FFF2-40B4-BE49-F238E27FC236}">
                    <a16:creationId xmlns:a16="http://schemas.microsoft.com/office/drawing/2014/main" id="{E0482556-2DE7-493B-8A48-E6A0550AD67C}"/>
                  </a:ext>
                </a:extLst>
              </p:cNvPr>
              <p:cNvSpPr/>
              <p:nvPr/>
            </p:nvSpPr>
            <p:spPr>
              <a:xfrm flipH="1">
                <a:off x="1741464" y="2677202"/>
                <a:ext cx="4182379" cy="2677291"/>
              </a:xfrm>
              <a:custGeom>
                <a:avLst/>
                <a:gdLst>
                  <a:gd name="connsiteX0" fmla="*/ 1081764 w 5005705"/>
                  <a:gd name="connsiteY0" fmla="*/ 196293 h 2220192"/>
                  <a:gd name="connsiteX1" fmla="*/ 2826231 w 5005705"/>
                  <a:gd name="connsiteY1" fmla="*/ 9305 h 2220192"/>
                  <a:gd name="connsiteX2" fmla="*/ 5005706 w 5005705"/>
                  <a:gd name="connsiteY2" fmla="*/ 1110097 h 2220192"/>
                  <a:gd name="connsiteX3" fmla="*/ 2502853 w 5005705"/>
                  <a:gd name="connsiteY3" fmla="*/ 1110096 h 2220192"/>
                  <a:gd name="connsiteX4" fmla="*/ 1081764 w 5005705"/>
                  <a:gd name="connsiteY4" fmla="*/ 196293 h 2220192"/>
                  <a:gd name="connsiteX0" fmla="*/ 1081764 w 5005705"/>
                  <a:gd name="connsiteY0" fmla="*/ 196293 h 2220192"/>
                  <a:gd name="connsiteX1" fmla="*/ 2826231 w 5005705"/>
                  <a:gd name="connsiteY1" fmla="*/ 9305 h 2220192"/>
                  <a:gd name="connsiteX2" fmla="*/ 5005706 w 5005705"/>
                  <a:gd name="connsiteY2" fmla="*/ 1110097 h 2220192"/>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923942 w 3923942"/>
                  <a:gd name="connsiteY2" fmla="*/ 1191540 h 1191540"/>
                  <a:gd name="connsiteX0" fmla="*/ 0 w 3923942"/>
                  <a:gd name="connsiteY0" fmla="*/ 277736 h 1191540"/>
                  <a:gd name="connsiteX1" fmla="*/ 1744467 w 3923942"/>
                  <a:gd name="connsiteY1" fmla="*/ 90748 h 1191540"/>
                  <a:gd name="connsiteX2" fmla="*/ 3923942 w 3923942"/>
                  <a:gd name="connsiteY2" fmla="*/ 1191540 h 1191540"/>
                  <a:gd name="connsiteX3" fmla="*/ 1421089 w 3923942"/>
                  <a:gd name="connsiteY3" fmla="*/ 1191539 h 1191540"/>
                  <a:gd name="connsiteX4" fmla="*/ 0 w 3923942"/>
                  <a:gd name="connsiteY4" fmla="*/ 277736 h 1191540"/>
                  <a:gd name="connsiteX0" fmla="*/ 9331 w 3923942"/>
                  <a:gd name="connsiteY0" fmla="*/ 72462 h 1191540"/>
                  <a:gd name="connsiteX1" fmla="*/ 1744467 w 3923942"/>
                  <a:gd name="connsiteY1" fmla="*/ 90748 h 1191540"/>
                  <a:gd name="connsiteX2" fmla="*/ 3371527 w 3923942"/>
                  <a:gd name="connsiteY2" fmla="*/ 516766 h 1191540"/>
                  <a:gd name="connsiteX3" fmla="*/ 3923942 w 3923942"/>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371527 w 3982479"/>
                  <a:gd name="connsiteY2" fmla="*/ 516766 h 1191540"/>
                  <a:gd name="connsiteX3" fmla="*/ 3923942 w 3982479"/>
                  <a:gd name="connsiteY3" fmla="*/ 1191540 h 1191540"/>
                  <a:gd name="connsiteX0" fmla="*/ 0 w 3982479"/>
                  <a:gd name="connsiteY0" fmla="*/ 277736 h 1191540"/>
                  <a:gd name="connsiteX1" fmla="*/ 1744467 w 3982479"/>
                  <a:gd name="connsiteY1" fmla="*/ 90748 h 1191540"/>
                  <a:gd name="connsiteX2" fmla="*/ 3044955 w 3982479"/>
                  <a:gd name="connsiteY2" fmla="*/ 470113 h 1191540"/>
                  <a:gd name="connsiteX3" fmla="*/ 3923942 w 3982479"/>
                  <a:gd name="connsiteY3" fmla="*/ 1191540 h 1191540"/>
                  <a:gd name="connsiteX4" fmla="*/ 1421089 w 3982479"/>
                  <a:gd name="connsiteY4" fmla="*/ 1191539 h 1191540"/>
                  <a:gd name="connsiteX5" fmla="*/ 0 w 3982479"/>
                  <a:gd name="connsiteY5" fmla="*/ 277736 h 1191540"/>
                  <a:gd name="connsiteX0" fmla="*/ 9331 w 3982479"/>
                  <a:gd name="connsiteY0" fmla="*/ 72462 h 1191540"/>
                  <a:gd name="connsiteX1" fmla="*/ 1744467 w 3982479"/>
                  <a:gd name="connsiteY1" fmla="*/ 90748 h 1191540"/>
                  <a:gd name="connsiteX2" fmla="*/ 3110270 w 3982479"/>
                  <a:gd name="connsiteY2" fmla="*/ 572750 h 1191540"/>
                  <a:gd name="connsiteX3" fmla="*/ 3923942 w 3982479"/>
                  <a:gd name="connsiteY3" fmla="*/ 1191540 h 1191540"/>
                  <a:gd name="connsiteX0" fmla="*/ 37323 w 4019802"/>
                  <a:gd name="connsiteY0" fmla="*/ 375908 h 1289712"/>
                  <a:gd name="connsiteX1" fmla="*/ 1781790 w 4019802"/>
                  <a:gd name="connsiteY1" fmla="*/ 188920 h 1289712"/>
                  <a:gd name="connsiteX2" fmla="*/ 3082278 w 4019802"/>
                  <a:gd name="connsiteY2" fmla="*/ 568285 h 1289712"/>
                  <a:gd name="connsiteX3" fmla="*/ 3961265 w 4019802"/>
                  <a:gd name="connsiteY3" fmla="*/ 1289712 h 1289712"/>
                  <a:gd name="connsiteX4" fmla="*/ 1458412 w 4019802"/>
                  <a:gd name="connsiteY4" fmla="*/ 1289711 h 1289712"/>
                  <a:gd name="connsiteX5" fmla="*/ 37323 w 4019802"/>
                  <a:gd name="connsiteY5" fmla="*/ 375908 h 1289712"/>
                  <a:gd name="connsiteX0" fmla="*/ 0 w 4019802"/>
                  <a:gd name="connsiteY0" fmla="*/ 49336 h 1289712"/>
                  <a:gd name="connsiteX1" fmla="*/ 1781790 w 4019802"/>
                  <a:gd name="connsiteY1" fmla="*/ 188920 h 1289712"/>
                  <a:gd name="connsiteX2" fmla="*/ 3147593 w 4019802"/>
                  <a:gd name="connsiteY2" fmla="*/ 670922 h 1289712"/>
                  <a:gd name="connsiteX3" fmla="*/ 3961265 w 4019802"/>
                  <a:gd name="connsiteY3" fmla="*/ 1289712 h 1289712"/>
                  <a:gd name="connsiteX0" fmla="*/ 37323 w 4023760"/>
                  <a:gd name="connsiteY0" fmla="*/ 375908 h 1289712"/>
                  <a:gd name="connsiteX1" fmla="*/ 1781790 w 4023760"/>
                  <a:gd name="connsiteY1" fmla="*/ 188920 h 1289712"/>
                  <a:gd name="connsiteX2" fmla="*/ 3147592 w 4023760"/>
                  <a:gd name="connsiteY2" fmla="*/ 307028 h 1289712"/>
                  <a:gd name="connsiteX3" fmla="*/ 3961265 w 4023760"/>
                  <a:gd name="connsiteY3" fmla="*/ 1289712 h 1289712"/>
                  <a:gd name="connsiteX4" fmla="*/ 1458412 w 4023760"/>
                  <a:gd name="connsiteY4" fmla="*/ 1289711 h 1289712"/>
                  <a:gd name="connsiteX5" fmla="*/ 37323 w 4023760"/>
                  <a:gd name="connsiteY5" fmla="*/ 375908 h 1289712"/>
                  <a:gd name="connsiteX0" fmla="*/ 0 w 4023760"/>
                  <a:gd name="connsiteY0" fmla="*/ 49336 h 1289712"/>
                  <a:gd name="connsiteX1" fmla="*/ 1781790 w 4023760"/>
                  <a:gd name="connsiteY1" fmla="*/ 188920 h 1289712"/>
                  <a:gd name="connsiteX2" fmla="*/ 3147593 w 4023760"/>
                  <a:gd name="connsiteY2" fmla="*/ 670922 h 1289712"/>
                  <a:gd name="connsiteX3" fmla="*/ 3961265 w 4023760"/>
                  <a:gd name="connsiteY3" fmla="*/ 1289712 h 1289712"/>
                  <a:gd name="connsiteX0" fmla="*/ 37323 w 4023760"/>
                  <a:gd name="connsiteY0" fmla="*/ 453662 h 1367466"/>
                  <a:gd name="connsiteX1" fmla="*/ 1781790 w 4023760"/>
                  <a:gd name="connsiteY1" fmla="*/ 266674 h 1367466"/>
                  <a:gd name="connsiteX2" fmla="*/ 3147592 w 4023760"/>
                  <a:gd name="connsiteY2" fmla="*/ 384782 h 1367466"/>
                  <a:gd name="connsiteX3" fmla="*/ 3961265 w 4023760"/>
                  <a:gd name="connsiteY3" fmla="*/ 1367466 h 1367466"/>
                  <a:gd name="connsiteX4" fmla="*/ 1458412 w 4023760"/>
                  <a:gd name="connsiteY4" fmla="*/ 1367465 h 1367466"/>
                  <a:gd name="connsiteX5" fmla="*/ 37323 w 4023760"/>
                  <a:gd name="connsiteY5" fmla="*/ 453662 h 1367466"/>
                  <a:gd name="connsiteX0" fmla="*/ 0 w 4023760"/>
                  <a:gd name="connsiteY0" fmla="*/ 127090 h 1367466"/>
                  <a:gd name="connsiteX1" fmla="*/ 1763129 w 4023760"/>
                  <a:gd name="connsiteY1" fmla="*/ 24078 h 1367466"/>
                  <a:gd name="connsiteX2" fmla="*/ 3147593 w 4023760"/>
                  <a:gd name="connsiteY2" fmla="*/ 748676 h 1367466"/>
                  <a:gd name="connsiteX3" fmla="*/ 3961265 w 4023760"/>
                  <a:gd name="connsiteY3" fmla="*/ 1367466 h 1367466"/>
                  <a:gd name="connsiteX0" fmla="*/ 111967 w 4098404"/>
                  <a:gd name="connsiteY0" fmla="*/ 904085 h 1817889"/>
                  <a:gd name="connsiteX1" fmla="*/ 1856434 w 4098404"/>
                  <a:gd name="connsiteY1" fmla="*/ 717097 h 1817889"/>
                  <a:gd name="connsiteX2" fmla="*/ 3222236 w 4098404"/>
                  <a:gd name="connsiteY2" fmla="*/ 835205 h 1817889"/>
                  <a:gd name="connsiteX3" fmla="*/ 4035909 w 4098404"/>
                  <a:gd name="connsiteY3" fmla="*/ 1817889 h 1817889"/>
                  <a:gd name="connsiteX4" fmla="*/ 1533056 w 4098404"/>
                  <a:gd name="connsiteY4" fmla="*/ 1817888 h 1817889"/>
                  <a:gd name="connsiteX5" fmla="*/ 111967 w 4098404"/>
                  <a:gd name="connsiteY5" fmla="*/ 904085 h 1817889"/>
                  <a:gd name="connsiteX0" fmla="*/ 0 w 4098404"/>
                  <a:gd name="connsiteY0" fmla="*/ 27006 h 1817889"/>
                  <a:gd name="connsiteX1" fmla="*/ 1837773 w 4098404"/>
                  <a:gd name="connsiteY1" fmla="*/ 474501 h 1817889"/>
                  <a:gd name="connsiteX2" fmla="*/ 3222237 w 4098404"/>
                  <a:gd name="connsiteY2" fmla="*/ 1199099 h 1817889"/>
                  <a:gd name="connsiteX3" fmla="*/ 4035909 w 4098404"/>
                  <a:gd name="connsiteY3" fmla="*/ 1817889 h 1817889"/>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43796 w 4098404"/>
                  <a:gd name="connsiteY1" fmla="*/ 228773 h 1790883"/>
                  <a:gd name="connsiteX2" fmla="*/ 1837773 w 4098404"/>
                  <a:gd name="connsiteY2" fmla="*/ 447495 h 1790883"/>
                  <a:gd name="connsiteX3" fmla="*/ 3222237 w 4098404"/>
                  <a:gd name="connsiteY3" fmla="*/ 1172093 h 1790883"/>
                  <a:gd name="connsiteX4" fmla="*/ 4035909 w 4098404"/>
                  <a:gd name="connsiteY4" fmla="*/ 1790883 h 1790883"/>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43796 w 4098404"/>
                  <a:gd name="connsiteY1" fmla="*/ 228773 h 1790883"/>
                  <a:gd name="connsiteX2" fmla="*/ 1837773 w 4098404"/>
                  <a:gd name="connsiteY2" fmla="*/ 344858 h 1790883"/>
                  <a:gd name="connsiteX3" fmla="*/ 3222237 w 4098404"/>
                  <a:gd name="connsiteY3" fmla="*/ 1172093 h 1790883"/>
                  <a:gd name="connsiteX4" fmla="*/ 4035909 w 4098404"/>
                  <a:gd name="connsiteY4" fmla="*/ 1790883 h 1790883"/>
                  <a:gd name="connsiteX0" fmla="*/ 111967 w 4098404"/>
                  <a:gd name="connsiteY0" fmla="*/ 877079 h 1790883"/>
                  <a:gd name="connsiteX1" fmla="*/ 1856434 w 4098404"/>
                  <a:gd name="connsiteY1" fmla="*/ 690091 h 1790883"/>
                  <a:gd name="connsiteX2" fmla="*/ 3222236 w 4098404"/>
                  <a:gd name="connsiteY2" fmla="*/ 808199 h 1790883"/>
                  <a:gd name="connsiteX3" fmla="*/ 4035909 w 4098404"/>
                  <a:gd name="connsiteY3" fmla="*/ 1790883 h 1790883"/>
                  <a:gd name="connsiteX4" fmla="*/ 1533056 w 4098404"/>
                  <a:gd name="connsiteY4" fmla="*/ 1790882 h 1790883"/>
                  <a:gd name="connsiteX5" fmla="*/ 111967 w 4098404"/>
                  <a:gd name="connsiteY5" fmla="*/ 877079 h 1790883"/>
                  <a:gd name="connsiteX0" fmla="*/ 0 w 4098404"/>
                  <a:gd name="connsiteY0" fmla="*/ 0 h 1790883"/>
                  <a:gd name="connsiteX1" fmla="*/ 1215804 w 4098404"/>
                  <a:gd name="connsiteY1" fmla="*/ 126136 h 1790883"/>
                  <a:gd name="connsiteX2" fmla="*/ 1837773 w 4098404"/>
                  <a:gd name="connsiteY2" fmla="*/ 344858 h 1790883"/>
                  <a:gd name="connsiteX3" fmla="*/ 3222237 w 4098404"/>
                  <a:gd name="connsiteY3" fmla="*/ 1172093 h 1790883"/>
                  <a:gd name="connsiteX4" fmla="*/ 4035909 w 4098404"/>
                  <a:gd name="connsiteY4" fmla="*/ 1790883 h 1790883"/>
                  <a:gd name="connsiteX0" fmla="*/ 130628 w 4117065"/>
                  <a:gd name="connsiteY0" fmla="*/ 914402 h 1828206"/>
                  <a:gd name="connsiteX1" fmla="*/ 1875095 w 4117065"/>
                  <a:gd name="connsiteY1" fmla="*/ 727414 h 1828206"/>
                  <a:gd name="connsiteX2" fmla="*/ 3240897 w 4117065"/>
                  <a:gd name="connsiteY2" fmla="*/ 845522 h 1828206"/>
                  <a:gd name="connsiteX3" fmla="*/ 4054570 w 4117065"/>
                  <a:gd name="connsiteY3" fmla="*/ 1828206 h 1828206"/>
                  <a:gd name="connsiteX4" fmla="*/ 1551717 w 4117065"/>
                  <a:gd name="connsiteY4" fmla="*/ 1828205 h 1828206"/>
                  <a:gd name="connsiteX5" fmla="*/ 130628 w 4117065"/>
                  <a:gd name="connsiteY5" fmla="*/ 914402 h 1828206"/>
                  <a:gd name="connsiteX0" fmla="*/ 0 w 4117065"/>
                  <a:gd name="connsiteY0" fmla="*/ 0 h 1828206"/>
                  <a:gd name="connsiteX1" fmla="*/ 1234465 w 4117065"/>
                  <a:gd name="connsiteY1" fmla="*/ 163459 h 1828206"/>
                  <a:gd name="connsiteX2" fmla="*/ 1856434 w 4117065"/>
                  <a:gd name="connsiteY2" fmla="*/ 382181 h 1828206"/>
                  <a:gd name="connsiteX3" fmla="*/ 3240898 w 4117065"/>
                  <a:gd name="connsiteY3" fmla="*/ 1209416 h 1828206"/>
                  <a:gd name="connsiteX4" fmla="*/ 4054570 w 4117065"/>
                  <a:gd name="connsiteY4" fmla="*/ 1828206 h 1828206"/>
                  <a:gd name="connsiteX0" fmla="*/ 130628 w 4117065"/>
                  <a:gd name="connsiteY0" fmla="*/ 914402 h 1828206"/>
                  <a:gd name="connsiteX1" fmla="*/ 1875095 w 4117065"/>
                  <a:gd name="connsiteY1" fmla="*/ 727414 h 1828206"/>
                  <a:gd name="connsiteX2" fmla="*/ 3240897 w 4117065"/>
                  <a:gd name="connsiteY2" fmla="*/ 845522 h 1828206"/>
                  <a:gd name="connsiteX3" fmla="*/ 4054570 w 4117065"/>
                  <a:gd name="connsiteY3" fmla="*/ 1828206 h 1828206"/>
                  <a:gd name="connsiteX4" fmla="*/ 1551717 w 4117065"/>
                  <a:gd name="connsiteY4" fmla="*/ 1828205 h 1828206"/>
                  <a:gd name="connsiteX5" fmla="*/ 130628 w 4117065"/>
                  <a:gd name="connsiteY5" fmla="*/ 914402 h 1828206"/>
                  <a:gd name="connsiteX0" fmla="*/ 0 w 4117065"/>
                  <a:gd name="connsiteY0" fmla="*/ 0 h 1828206"/>
                  <a:gd name="connsiteX1" fmla="*/ 1234465 w 4117065"/>
                  <a:gd name="connsiteY1" fmla="*/ 163459 h 1828206"/>
                  <a:gd name="connsiteX2" fmla="*/ 1856434 w 4117065"/>
                  <a:gd name="connsiteY2" fmla="*/ 382181 h 1828206"/>
                  <a:gd name="connsiteX3" fmla="*/ 3446172 w 4117065"/>
                  <a:gd name="connsiteY3" fmla="*/ 892175 h 1828206"/>
                  <a:gd name="connsiteX4" fmla="*/ 4054570 w 4117065"/>
                  <a:gd name="connsiteY4" fmla="*/ 1828206 h 1828206"/>
                  <a:gd name="connsiteX0" fmla="*/ 130628 w 4117065"/>
                  <a:gd name="connsiteY0" fmla="*/ 914402 h 2322728"/>
                  <a:gd name="connsiteX1" fmla="*/ 1875095 w 4117065"/>
                  <a:gd name="connsiteY1" fmla="*/ 727414 h 2322728"/>
                  <a:gd name="connsiteX2" fmla="*/ 3240897 w 4117065"/>
                  <a:gd name="connsiteY2" fmla="*/ 845522 h 2322728"/>
                  <a:gd name="connsiteX3" fmla="*/ 4054570 w 4117065"/>
                  <a:gd name="connsiteY3" fmla="*/ 1828206 h 2322728"/>
                  <a:gd name="connsiteX4" fmla="*/ 1551717 w 4117065"/>
                  <a:gd name="connsiteY4" fmla="*/ 1828205 h 2322728"/>
                  <a:gd name="connsiteX5" fmla="*/ 130628 w 4117065"/>
                  <a:gd name="connsiteY5" fmla="*/ 914402 h 2322728"/>
                  <a:gd name="connsiteX0" fmla="*/ 0 w 4117065"/>
                  <a:gd name="connsiteY0" fmla="*/ 0 h 2322728"/>
                  <a:gd name="connsiteX1" fmla="*/ 1234465 w 4117065"/>
                  <a:gd name="connsiteY1" fmla="*/ 163459 h 2322728"/>
                  <a:gd name="connsiteX2" fmla="*/ 1856434 w 4117065"/>
                  <a:gd name="connsiteY2" fmla="*/ 382181 h 2322728"/>
                  <a:gd name="connsiteX3" fmla="*/ 3446172 w 4117065"/>
                  <a:gd name="connsiteY3" fmla="*/ 892175 h 2322728"/>
                  <a:gd name="connsiteX4" fmla="*/ 4101223 w 4117065"/>
                  <a:gd name="connsiteY4" fmla="*/ 2322728 h 2322728"/>
                  <a:gd name="connsiteX0" fmla="*/ 130628 w 4117065"/>
                  <a:gd name="connsiteY0" fmla="*/ 914402 h 2322728"/>
                  <a:gd name="connsiteX1" fmla="*/ 1875095 w 4117065"/>
                  <a:gd name="connsiteY1" fmla="*/ 727414 h 2322728"/>
                  <a:gd name="connsiteX2" fmla="*/ 3240897 w 4117065"/>
                  <a:gd name="connsiteY2" fmla="*/ 845522 h 2322728"/>
                  <a:gd name="connsiteX3" fmla="*/ 4054570 w 4117065"/>
                  <a:gd name="connsiteY3" fmla="*/ 1828206 h 2322728"/>
                  <a:gd name="connsiteX4" fmla="*/ 1551717 w 4117065"/>
                  <a:gd name="connsiteY4" fmla="*/ 1828205 h 2322728"/>
                  <a:gd name="connsiteX5" fmla="*/ 130628 w 4117065"/>
                  <a:gd name="connsiteY5" fmla="*/ 914402 h 2322728"/>
                  <a:gd name="connsiteX0" fmla="*/ 0 w 4117065"/>
                  <a:gd name="connsiteY0" fmla="*/ 0 h 2322728"/>
                  <a:gd name="connsiteX1" fmla="*/ 1234465 w 4117065"/>
                  <a:gd name="connsiteY1" fmla="*/ 163459 h 2322728"/>
                  <a:gd name="connsiteX2" fmla="*/ 1949740 w 4117065"/>
                  <a:gd name="connsiteY2" fmla="*/ 102262 h 2322728"/>
                  <a:gd name="connsiteX3" fmla="*/ 3446172 w 4117065"/>
                  <a:gd name="connsiteY3" fmla="*/ 892175 h 2322728"/>
                  <a:gd name="connsiteX4" fmla="*/ 4101223 w 4117065"/>
                  <a:gd name="connsiteY4" fmla="*/ 2322728 h 2322728"/>
                  <a:gd name="connsiteX0" fmla="*/ 130628 w 4117065"/>
                  <a:gd name="connsiteY0" fmla="*/ 1010209 h 2418535"/>
                  <a:gd name="connsiteX1" fmla="*/ 1875095 w 4117065"/>
                  <a:gd name="connsiteY1" fmla="*/ 823221 h 2418535"/>
                  <a:gd name="connsiteX2" fmla="*/ 3240897 w 4117065"/>
                  <a:gd name="connsiteY2" fmla="*/ 941329 h 2418535"/>
                  <a:gd name="connsiteX3" fmla="*/ 4054570 w 4117065"/>
                  <a:gd name="connsiteY3" fmla="*/ 1924013 h 2418535"/>
                  <a:gd name="connsiteX4" fmla="*/ 1551717 w 4117065"/>
                  <a:gd name="connsiteY4" fmla="*/ 1924012 h 2418535"/>
                  <a:gd name="connsiteX5" fmla="*/ 130628 w 4117065"/>
                  <a:gd name="connsiteY5" fmla="*/ 1010209 h 2418535"/>
                  <a:gd name="connsiteX0" fmla="*/ 0 w 4117065"/>
                  <a:gd name="connsiteY0" fmla="*/ 95807 h 2418535"/>
                  <a:gd name="connsiteX1" fmla="*/ 1150490 w 4117065"/>
                  <a:gd name="connsiteY1" fmla="*/ 16670 h 2418535"/>
                  <a:gd name="connsiteX2" fmla="*/ 1949740 w 4117065"/>
                  <a:gd name="connsiteY2" fmla="*/ 198069 h 2418535"/>
                  <a:gd name="connsiteX3" fmla="*/ 3446172 w 4117065"/>
                  <a:gd name="connsiteY3" fmla="*/ 987982 h 2418535"/>
                  <a:gd name="connsiteX4" fmla="*/ 4101223 w 4117065"/>
                  <a:gd name="connsiteY4" fmla="*/ 2418535 h 2418535"/>
                  <a:gd name="connsiteX0" fmla="*/ 130628 w 4117065"/>
                  <a:gd name="connsiteY0" fmla="*/ 1010209 h 2418535"/>
                  <a:gd name="connsiteX1" fmla="*/ 1875095 w 4117065"/>
                  <a:gd name="connsiteY1" fmla="*/ 823221 h 2418535"/>
                  <a:gd name="connsiteX2" fmla="*/ 3240897 w 4117065"/>
                  <a:gd name="connsiteY2" fmla="*/ 941329 h 2418535"/>
                  <a:gd name="connsiteX3" fmla="*/ 4054570 w 4117065"/>
                  <a:gd name="connsiteY3" fmla="*/ 1924013 h 2418535"/>
                  <a:gd name="connsiteX4" fmla="*/ 1551717 w 4117065"/>
                  <a:gd name="connsiteY4" fmla="*/ 1924012 h 2418535"/>
                  <a:gd name="connsiteX5" fmla="*/ 130628 w 4117065"/>
                  <a:gd name="connsiteY5" fmla="*/ 1010209 h 2418535"/>
                  <a:gd name="connsiteX0" fmla="*/ 0 w 4117065"/>
                  <a:gd name="connsiteY0" fmla="*/ 95807 h 2418535"/>
                  <a:gd name="connsiteX1" fmla="*/ 1150490 w 4117065"/>
                  <a:gd name="connsiteY1" fmla="*/ 16670 h 2418535"/>
                  <a:gd name="connsiteX2" fmla="*/ 1949740 w 4117065"/>
                  <a:gd name="connsiteY2" fmla="*/ 198069 h 2418535"/>
                  <a:gd name="connsiteX3" fmla="*/ 3446172 w 4117065"/>
                  <a:gd name="connsiteY3" fmla="*/ 987982 h 2418535"/>
                  <a:gd name="connsiteX4" fmla="*/ 4101223 w 4117065"/>
                  <a:gd name="connsiteY4" fmla="*/ 2418535 h 2418535"/>
                  <a:gd name="connsiteX0" fmla="*/ 130628 w 4117065"/>
                  <a:gd name="connsiteY0" fmla="*/ 1030763 h 2439089"/>
                  <a:gd name="connsiteX1" fmla="*/ 1875095 w 4117065"/>
                  <a:gd name="connsiteY1" fmla="*/ 843775 h 2439089"/>
                  <a:gd name="connsiteX2" fmla="*/ 3240897 w 4117065"/>
                  <a:gd name="connsiteY2" fmla="*/ 961883 h 2439089"/>
                  <a:gd name="connsiteX3" fmla="*/ 4054570 w 4117065"/>
                  <a:gd name="connsiteY3" fmla="*/ 1944567 h 2439089"/>
                  <a:gd name="connsiteX4" fmla="*/ 1551717 w 4117065"/>
                  <a:gd name="connsiteY4" fmla="*/ 1944566 h 2439089"/>
                  <a:gd name="connsiteX5" fmla="*/ 130628 w 4117065"/>
                  <a:gd name="connsiteY5" fmla="*/ 1030763 h 2439089"/>
                  <a:gd name="connsiteX0" fmla="*/ 0 w 4117065"/>
                  <a:gd name="connsiteY0" fmla="*/ 116361 h 2439089"/>
                  <a:gd name="connsiteX1" fmla="*/ 1150490 w 4117065"/>
                  <a:gd name="connsiteY1" fmla="*/ 37224 h 2439089"/>
                  <a:gd name="connsiteX2" fmla="*/ 1949740 w 4117065"/>
                  <a:gd name="connsiteY2" fmla="*/ 218623 h 2439089"/>
                  <a:gd name="connsiteX3" fmla="*/ 3446172 w 4117065"/>
                  <a:gd name="connsiteY3" fmla="*/ 1008536 h 2439089"/>
                  <a:gd name="connsiteX4" fmla="*/ 4101223 w 4117065"/>
                  <a:gd name="connsiteY4" fmla="*/ 2439089 h 2439089"/>
                  <a:gd name="connsiteX0" fmla="*/ 195942 w 4182379"/>
                  <a:gd name="connsiteY0" fmla="*/ 1268965 h 2677291"/>
                  <a:gd name="connsiteX1" fmla="*/ 1940409 w 4182379"/>
                  <a:gd name="connsiteY1" fmla="*/ 1081977 h 2677291"/>
                  <a:gd name="connsiteX2" fmla="*/ 3306211 w 4182379"/>
                  <a:gd name="connsiteY2" fmla="*/ 1200085 h 2677291"/>
                  <a:gd name="connsiteX3" fmla="*/ 4119884 w 4182379"/>
                  <a:gd name="connsiteY3" fmla="*/ 2182769 h 2677291"/>
                  <a:gd name="connsiteX4" fmla="*/ 1617031 w 4182379"/>
                  <a:gd name="connsiteY4" fmla="*/ 2182768 h 2677291"/>
                  <a:gd name="connsiteX5" fmla="*/ 195942 w 4182379"/>
                  <a:gd name="connsiteY5" fmla="*/ 1268965 h 2677291"/>
                  <a:gd name="connsiteX0" fmla="*/ 0 w 4182379"/>
                  <a:gd name="connsiteY0" fmla="*/ 0 h 2677291"/>
                  <a:gd name="connsiteX1" fmla="*/ 1215804 w 4182379"/>
                  <a:gd name="connsiteY1" fmla="*/ 275426 h 2677291"/>
                  <a:gd name="connsiteX2" fmla="*/ 2015054 w 4182379"/>
                  <a:gd name="connsiteY2" fmla="*/ 456825 h 2677291"/>
                  <a:gd name="connsiteX3" fmla="*/ 3511486 w 4182379"/>
                  <a:gd name="connsiteY3" fmla="*/ 1246738 h 2677291"/>
                  <a:gd name="connsiteX4" fmla="*/ 4166537 w 4182379"/>
                  <a:gd name="connsiteY4" fmla="*/ 2677291 h 2677291"/>
                  <a:gd name="connsiteX0" fmla="*/ 195942 w 4182379"/>
                  <a:gd name="connsiteY0" fmla="*/ 1268965 h 2677291"/>
                  <a:gd name="connsiteX1" fmla="*/ 1940409 w 4182379"/>
                  <a:gd name="connsiteY1" fmla="*/ 1081977 h 2677291"/>
                  <a:gd name="connsiteX2" fmla="*/ 3306211 w 4182379"/>
                  <a:gd name="connsiteY2" fmla="*/ 1200085 h 2677291"/>
                  <a:gd name="connsiteX3" fmla="*/ 4119884 w 4182379"/>
                  <a:gd name="connsiteY3" fmla="*/ 2182769 h 2677291"/>
                  <a:gd name="connsiteX4" fmla="*/ 1617031 w 4182379"/>
                  <a:gd name="connsiteY4" fmla="*/ 2182768 h 2677291"/>
                  <a:gd name="connsiteX5" fmla="*/ 195942 w 4182379"/>
                  <a:gd name="connsiteY5" fmla="*/ 1268965 h 2677291"/>
                  <a:gd name="connsiteX0" fmla="*/ 0 w 4182379"/>
                  <a:gd name="connsiteY0" fmla="*/ 0 h 2677291"/>
                  <a:gd name="connsiteX1" fmla="*/ 1215804 w 4182379"/>
                  <a:gd name="connsiteY1" fmla="*/ 303417 h 2677291"/>
                  <a:gd name="connsiteX2" fmla="*/ 2015054 w 4182379"/>
                  <a:gd name="connsiteY2" fmla="*/ 456825 h 2677291"/>
                  <a:gd name="connsiteX3" fmla="*/ 3511486 w 4182379"/>
                  <a:gd name="connsiteY3" fmla="*/ 1246738 h 2677291"/>
                  <a:gd name="connsiteX4" fmla="*/ 4166537 w 4182379"/>
                  <a:gd name="connsiteY4" fmla="*/ 2677291 h 2677291"/>
                  <a:gd name="connsiteX0" fmla="*/ 195942 w 4182379"/>
                  <a:gd name="connsiteY0" fmla="*/ 1268965 h 2677291"/>
                  <a:gd name="connsiteX1" fmla="*/ 1940409 w 4182379"/>
                  <a:gd name="connsiteY1" fmla="*/ 1081977 h 2677291"/>
                  <a:gd name="connsiteX2" fmla="*/ 3306211 w 4182379"/>
                  <a:gd name="connsiteY2" fmla="*/ 1200085 h 2677291"/>
                  <a:gd name="connsiteX3" fmla="*/ 4119884 w 4182379"/>
                  <a:gd name="connsiteY3" fmla="*/ 2182769 h 2677291"/>
                  <a:gd name="connsiteX4" fmla="*/ 1617031 w 4182379"/>
                  <a:gd name="connsiteY4" fmla="*/ 2182768 h 2677291"/>
                  <a:gd name="connsiteX5" fmla="*/ 195942 w 4182379"/>
                  <a:gd name="connsiteY5" fmla="*/ 1268965 h 2677291"/>
                  <a:gd name="connsiteX0" fmla="*/ 0 w 4182379"/>
                  <a:gd name="connsiteY0" fmla="*/ 0 h 2677291"/>
                  <a:gd name="connsiteX1" fmla="*/ 1206474 w 4182379"/>
                  <a:gd name="connsiteY1" fmla="*/ 116805 h 2677291"/>
                  <a:gd name="connsiteX2" fmla="*/ 2015054 w 4182379"/>
                  <a:gd name="connsiteY2" fmla="*/ 456825 h 2677291"/>
                  <a:gd name="connsiteX3" fmla="*/ 3511486 w 4182379"/>
                  <a:gd name="connsiteY3" fmla="*/ 1246738 h 2677291"/>
                  <a:gd name="connsiteX4" fmla="*/ 4166537 w 4182379"/>
                  <a:gd name="connsiteY4" fmla="*/ 2677291 h 2677291"/>
                  <a:gd name="connsiteX0" fmla="*/ 195942 w 4182379"/>
                  <a:gd name="connsiteY0" fmla="*/ 1268965 h 2677291"/>
                  <a:gd name="connsiteX1" fmla="*/ 1940409 w 4182379"/>
                  <a:gd name="connsiteY1" fmla="*/ 1081977 h 2677291"/>
                  <a:gd name="connsiteX2" fmla="*/ 3306211 w 4182379"/>
                  <a:gd name="connsiteY2" fmla="*/ 1200085 h 2677291"/>
                  <a:gd name="connsiteX3" fmla="*/ 4119884 w 4182379"/>
                  <a:gd name="connsiteY3" fmla="*/ 2182769 h 2677291"/>
                  <a:gd name="connsiteX4" fmla="*/ 1617031 w 4182379"/>
                  <a:gd name="connsiteY4" fmla="*/ 2182768 h 2677291"/>
                  <a:gd name="connsiteX5" fmla="*/ 195942 w 4182379"/>
                  <a:gd name="connsiteY5" fmla="*/ 1268965 h 2677291"/>
                  <a:gd name="connsiteX0" fmla="*/ 0 w 4182379"/>
                  <a:gd name="connsiteY0" fmla="*/ 0 h 2677291"/>
                  <a:gd name="connsiteX1" fmla="*/ 1206474 w 4182379"/>
                  <a:gd name="connsiteY1" fmla="*/ 116805 h 2677291"/>
                  <a:gd name="connsiteX2" fmla="*/ 2015054 w 4182379"/>
                  <a:gd name="connsiteY2" fmla="*/ 456825 h 2677291"/>
                  <a:gd name="connsiteX3" fmla="*/ 3511486 w 4182379"/>
                  <a:gd name="connsiteY3" fmla="*/ 1246738 h 2677291"/>
                  <a:gd name="connsiteX4" fmla="*/ 4166537 w 4182379"/>
                  <a:gd name="connsiteY4" fmla="*/ 2677291 h 2677291"/>
                  <a:gd name="connsiteX0" fmla="*/ 195942 w 4182379"/>
                  <a:gd name="connsiteY0" fmla="*/ 1268965 h 2677291"/>
                  <a:gd name="connsiteX1" fmla="*/ 1940409 w 4182379"/>
                  <a:gd name="connsiteY1" fmla="*/ 1081977 h 2677291"/>
                  <a:gd name="connsiteX2" fmla="*/ 3306211 w 4182379"/>
                  <a:gd name="connsiteY2" fmla="*/ 1200085 h 2677291"/>
                  <a:gd name="connsiteX3" fmla="*/ 4119884 w 4182379"/>
                  <a:gd name="connsiteY3" fmla="*/ 2182769 h 2677291"/>
                  <a:gd name="connsiteX4" fmla="*/ 1617031 w 4182379"/>
                  <a:gd name="connsiteY4" fmla="*/ 2182768 h 2677291"/>
                  <a:gd name="connsiteX5" fmla="*/ 195942 w 4182379"/>
                  <a:gd name="connsiteY5" fmla="*/ 1268965 h 2677291"/>
                  <a:gd name="connsiteX0" fmla="*/ 0 w 4182379"/>
                  <a:gd name="connsiteY0" fmla="*/ 0 h 2677291"/>
                  <a:gd name="connsiteX1" fmla="*/ 1206474 w 4182379"/>
                  <a:gd name="connsiteY1" fmla="*/ 116805 h 2677291"/>
                  <a:gd name="connsiteX2" fmla="*/ 2015054 w 4182379"/>
                  <a:gd name="connsiteY2" fmla="*/ 456825 h 2677291"/>
                  <a:gd name="connsiteX3" fmla="*/ 3511486 w 4182379"/>
                  <a:gd name="connsiteY3" fmla="*/ 1246738 h 2677291"/>
                  <a:gd name="connsiteX4" fmla="*/ 4166537 w 4182379"/>
                  <a:gd name="connsiteY4" fmla="*/ 2677291 h 2677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2379" h="2677291" stroke="0" extrusionOk="0">
                    <a:moveTo>
                      <a:pt x="195942" y="1268965"/>
                    </a:moveTo>
                    <a:cubicBezTo>
                      <a:pt x="705321" y="1113132"/>
                      <a:pt x="1422031" y="1093457"/>
                      <a:pt x="1940409" y="1081977"/>
                    </a:cubicBezTo>
                    <a:cubicBezTo>
                      <a:pt x="2458787" y="1070497"/>
                      <a:pt x="2942965" y="1016620"/>
                      <a:pt x="3306211" y="1200085"/>
                    </a:cubicBezTo>
                    <a:cubicBezTo>
                      <a:pt x="3669457" y="1383550"/>
                      <a:pt x="4399859" y="2042315"/>
                      <a:pt x="4119884" y="2182769"/>
                    </a:cubicBezTo>
                    <a:lnTo>
                      <a:pt x="1617031" y="2182768"/>
                    </a:lnTo>
                    <a:lnTo>
                      <a:pt x="195942" y="1268965"/>
                    </a:lnTo>
                    <a:close/>
                  </a:path>
                  <a:path w="4182379" h="2677291" fill="none">
                    <a:moveTo>
                      <a:pt x="0" y="0"/>
                    </a:moveTo>
                    <a:cubicBezTo>
                      <a:pt x="205744" y="49014"/>
                      <a:pt x="872187" y="60883"/>
                      <a:pt x="1206474" y="116805"/>
                    </a:cubicBezTo>
                    <a:cubicBezTo>
                      <a:pt x="1522100" y="191388"/>
                      <a:pt x="1683759" y="310491"/>
                      <a:pt x="2015054" y="456825"/>
                    </a:cubicBezTo>
                    <a:cubicBezTo>
                      <a:pt x="2575420" y="530876"/>
                      <a:pt x="3148240" y="1063273"/>
                      <a:pt x="3511486" y="1246738"/>
                    </a:cubicBezTo>
                    <a:cubicBezTo>
                      <a:pt x="3874732" y="1430203"/>
                      <a:pt x="4074468" y="2564829"/>
                      <a:pt x="4166537" y="2677291"/>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8" name="Straight Arrow Connector 37">
                <a:extLst>
                  <a:ext uri="{FF2B5EF4-FFF2-40B4-BE49-F238E27FC236}">
                    <a16:creationId xmlns:a16="http://schemas.microsoft.com/office/drawing/2014/main" id="{5E9EDC4F-902E-4676-897D-741393465EBC}"/>
                  </a:ext>
                </a:extLst>
              </p:cNvPr>
              <p:cNvCxnSpPr>
                <a:cxnSpLocks/>
              </p:cNvCxnSpPr>
              <p:nvPr/>
            </p:nvCxnSpPr>
            <p:spPr>
              <a:xfrm flipV="1">
                <a:off x="4749282" y="5377870"/>
                <a:ext cx="0" cy="7197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C74BDF-1794-498A-B53D-C227DB57B5E1}"/>
                  </a:ext>
                </a:extLst>
              </p:cNvPr>
              <p:cNvSpPr txBox="1"/>
              <p:nvPr/>
            </p:nvSpPr>
            <p:spPr>
              <a:xfrm>
                <a:off x="5790182" y="5150498"/>
                <a:ext cx="2402096" cy="369332"/>
              </a:xfrm>
              <a:prstGeom prst="rect">
                <a:avLst/>
              </a:prstGeom>
              <a:noFill/>
            </p:spPr>
            <p:txBody>
              <a:bodyPr wrap="square" rtlCol="0">
                <a:spAutoFit/>
              </a:bodyPr>
              <a:lstStyle/>
              <a:p>
                <a:r>
                  <a:rPr lang="en-US" dirty="0"/>
                  <a:t>Fixed Asset Level</a:t>
                </a:r>
                <a:endParaRPr lang="en-IN" dirty="0"/>
              </a:p>
            </p:txBody>
          </p:sp>
          <p:sp>
            <p:nvSpPr>
              <p:cNvPr id="40" name="TextBox 39">
                <a:extLst>
                  <a:ext uri="{FF2B5EF4-FFF2-40B4-BE49-F238E27FC236}">
                    <a16:creationId xmlns:a16="http://schemas.microsoft.com/office/drawing/2014/main" id="{C140156D-0B1A-4C44-ACA4-81EAF64CCDA2}"/>
                  </a:ext>
                </a:extLst>
              </p:cNvPr>
              <p:cNvSpPr txBox="1"/>
              <p:nvPr/>
            </p:nvSpPr>
            <p:spPr>
              <a:xfrm>
                <a:off x="5750483" y="4025178"/>
                <a:ext cx="2402096" cy="369332"/>
              </a:xfrm>
              <a:prstGeom prst="rect">
                <a:avLst/>
              </a:prstGeom>
              <a:noFill/>
            </p:spPr>
            <p:txBody>
              <a:bodyPr wrap="square" rtlCol="0">
                <a:spAutoFit/>
              </a:bodyPr>
              <a:lstStyle/>
              <a:p>
                <a:r>
                  <a:rPr lang="en-US" dirty="0">
                    <a:solidFill>
                      <a:schemeClr val="accent2">
                        <a:lumMod val="75000"/>
                      </a:schemeClr>
                    </a:solidFill>
                  </a:rPr>
                  <a:t>C. Aggressive Policy</a:t>
                </a:r>
                <a:endParaRPr lang="en-IN" dirty="0">
                  <a:solidFill>
                    <a:schemeClr val="accent2">
                      <a:lumMod val="75000"/>
                    </a:schemeClr>
                  </a:solidFill>
                </a:endParaRPr>
              </a:p>
            </p:txBody>
          </p:sp>
          <p:sp>
            <p:nvSpPr>
              <p:cNvPr id="41" name="TextBox 40">
                <a:extLst>
                  <a:ext uri="{FF2B5EF4-FFF2-40B4-BE49-F238E27FC236}">
                    <a16:creationId xmlns:a16="http://schemas.microsoft.com/office/drawing/2014/main" id="{667CBEB1-DEB9-404E-BDEC-740B53689C57}"/>
                  </a:ext>
                </a:extLst>
              </p:cNvPr>
              <p:cNvSpPr txBox="1"/>
              <p:nvPr/>
            </p:nvSpPr>
            <p:spPr>
              <a:xfrm>
                <a:off x="5857013" y="3311722"/>
                <a:ext cx="2402096" cy="369332"/>
              </a:xfrm>
              <a:prstGeom prst="rect">
                <a:avLst/>
              </a:prstGeom>
              <a:noFill/>
            </p:spPr>
            <p:txBody>
              <a:bodyPr wrap="square" rtlCol="0">
                <a:spAutoFit/>
              </a:bodyPr>
              <a:lstStyle/>
              <a:p>
                <a:r>
                  <a:rPr lang="en-US" dirty="0">
                    <a:solidFill>
                      <a:srgbClr val="FFC000"/>
                    </a:solidFill>
                  </a:rPr>
                  <a:t>B. Average Policy</a:t>
                </a:r>
                <a:endParaRPr lang="en-IN" dirty="0">
                  <a:solidFill>
                    <a:srgbClr val="FFC000"/>
                  </a:solidFill>
                </a:endParaRPr>
              </a:p>
            </p:txBody>
          </p:sp>
          <p:sp>
            <p:nvSpPr>
              <p:cNvPr id="42" name="TextBox 41">
                <a:extLst>
                  <a:ext uri="{FF2B5EF4-FFF2-40B4-BE49-F238E27FC236}">
                    <a16:creationId xmlns:a16="http://schemas.microsoft.com/office/drawing/2014/main" id="{941E8A41-442E-4173-A877-4593DC1BF1D9}"/>
                  </a:ext>
                </a:extLst>
              </p:cNvPr>
              <p:cNvSpPr txBox="1"/>
              <p:nvPr/>
            </p:nvSpPr>
            <p:spPr>
              <a:xfrm>
                <a:off x="5923843" y="2453068"/>
                <a:ext cx="2501700" cy="369332"/>
              </a:xfrm>
              <a:prstGeom prst="rect">
                <a:avLst/>
              </a:prstGeom>
              <a:noFill/>
            </p:spPr>
            <p:txBody>
              <a:bodyPr wrap="square" rtlCol="0">
                <a:spAutoFit/>
              </a:bodyPr>
              <a:lstStyle/>
              <a:p>
                <a:r>
                  <a:rPr lang="en-US" dirty="0">
                    <a:solidFill>
                      <a:srgbClr val="0070C0"/>
                    </a:solidFill>
                  </a:rPr>
                  <a:t>A. Conservative Policy</a:t>
                </a:r>
                <a:endParaRPr lang="en-IN" dirty="0">
                  <a:solidFill>
                    <a:srgbClr val="0070C0"/>
                  </a:solidFill>
                </a:endParaRPr>
              </a:p>
            </p:txBody>
          </p:sp>
        </p:grpSp>
        <p:sp>
          <p:nvSpPr>
            <p:cNvPr id="44" name="TextBox 43">
              <a:extLst>
                <a:ext uri="{FF2B5EF4-FFF2-40B4-BE49-F238E27FC236}">
                  <a16:creationId xmlns:a16="http://schemas.microsoft.com/office/drawing/2014/main" id="{D7CA27B2-6BF1-4C0C-A1CA-90F17BD19B06}"/>
                </a:ext>
              </a:extLst>
            </p:cNvPr>
            <p:cNvSpPr txBox="1"/>
            <p:nvPr/>
          </p:nvSpPr>
          <p:spPr>
            <a:xfrm>
              <a:off x="2823746" y="5989442"/>
              <a:ext cx="1063153" cy="369332"/>
            </a:xfrm>
            <a:prstGeom prst="rect">
              <a:avLst/>
            </a:prstGeom>
            <a:noFill/>
          </p:spPr>
          <p:txBody>
            <a:bodyPr wrap="square" rtlCol="0">
              <a:spAutoFit/>
            </a:bodyPr>
            <a:lstStyle/>
            <a:p>
              <a:r>
                <a:rPr lang="en-US" dirty="0"/>
                <a:t>Output</a:t>
              </a:r>
              <a:endParaRPr lang="en-IN" dirty="0"/>
            </a:p>
          </p:txBody>
        </p:sp>
        <p:sp>
          <p:nvSpPr>
            <p:cNvPr id="45" name="TextBox 44">
              <a:extLst>
                <a:ext uri="{FF2B5EF4-FFF2-40B4-BE49-F238E27FC236}">
                  <a16:creationId xmlns:a16="http://schemas.microsoft.com/office/drawing/2014/main" id="{C8364723-5BEF-431F-B2AE-F04F738DF313}"/>
                </a:ext>
              </a:extLst>
            </p:cNvPr>
            <p:cNvSpPr txBox="1"/>
            <p:nvPr/>
          </p:nvSpPr>
          <p:spPr>
            <a:xfrm rot="16200000">
              <a:off x="-236528" y="3626711"/>
              <a:ext cx="2539694" cy="369332"/>
            </a:xfrm>
            <a:prstGeom prst="rect">
              <a:avLst/>
            </a:prstGeom>
            <a:noFill/>
          </p:spPr>
          <p:txBody>
            <a:bodyPr wrap="square" rtlCol="0">
              <a:spAutoFit/>
            </a:bodyPr>
            <a:lstStyle/>
            <a:p>
              <a:r>
                <a:rPr lang="en-US" dirty="0"/>
                <a:t>Level of Current Assets</a:t>
              </a:r>
              <a:endParaRPr lang="en-IN" dirty="0"/>
            </a:p>
          </p:txBody>
        </p:sp>
      </p:grpSp>
    </p:spTree>
    <p:extLst>
      <p:ext uri="{BB962C8B-B14F-4D97-AF65-F5344CB8AC3E}">
        <p14:creationId xmlns:p14="http://schemas.microsoft.com/office/powerpoint/2010/main" val="3490445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Conservative Policy</a:t>
            </a:r>
            <a:endParaRPr lang="en-IN" dirty="0"/>
          </a:p>
        </p:txBody>
      </p:sp>
      <p:sp>
        <p:nvSpPr>
          <p:cNvPr id="31" name="TextBox 30">
            <a:extLst>
              <a:ext uri="{FF2B5EF4-FFF2-40B4-BE49-F238E27FC236}">
                <a16:creationId xmlns:a16="http://schemas.microsoft.com/office/drawing/2014/main" id="{66F01C0C-3194-4810-B4CC-61642B321CB7}"/>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26</a:t>
            </a:r>
            <a:endParaRPr lang="en-IN" dirty="0"/>
          </a:p>
        </p:txBody>
      </p:sp>
      <p:sp>
        <p:nvSpPr>
          <p:cNvPr id="3" name="TextBox 2">
            <a:extLst>
              <a:ext uri="{FF2B5EF4-FFF2-40B4-BE49-F238E27FC236}">
                <a16:creationId xmlns:a16="http://schemas.microsoft.com/office/drawing/2014/main" id="{8A90783D-7104-4BF4-BEC6-EFE8CCC09CD9}"/>
              </a:ext>
            </a:extLst>
          </p:cNvPr>
          <p:cNvSpPr txBox="1"/>
          <p:nvPr/>
        </p:nvSpPr>
        <p:spPr>
          <a:xfrm>
            <a:off x="745289" y="2220195"/>
            <a:ext cx="7653416"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A </a:t>
            </a:r>
            <a:r>
              <a:rPr lang="en-US" sz="2400" dirty="0">
                <a:solidFill>
                  <a:srgbClr val="FF5353"/>
                </a:solidFill>
                <a:latin typeface="+mj-lt"/>
              </a:rPr>
              <a:t>Conservative Working Capital </a:t>
            </a:r>
            <a:r>
              <a:rPr lang="en-US" sz="2400" dirty="0">
                <a:solidFill>
                  <a:schemeClr val="accent1">
                    <a:lumMod val="50000"/>
                  </a:schemeClr>
                </a:solidFill>
              </a:rPr>
              <a:t>Policy believes in </a:t>
            </a:r>
            <a:r>
              <a:rPr lang="en-US" sz="2400" dirty="0">
                <a:solidFill>
                  <a:srgbClr val="FF5353"/>
                </a:solidFill>
                <a:latin typeface="+mj-lt"/>
              </a:rPr>
              <a:t>higher investment </a:t>
            </a:r>
            <a:r>
              <a:rPr lang="en-US" sz="2400" dirty="0">
                <a:solidFill>
                  <a:schemeClr val="accent1">
                    <a:lumMod val="50000"/>
                  </a:schemeClr>
                </a:solidFill>
              </a:rPr>
              <a:t>in Working Capital. The policy strives on the fact that liquidity is more important for a company. The company must not face liquidity crunch. However, </a:t>
            </a:r>
            <a:r>
              <a:rPr lang="en-US" sz="2400" dirty="0">
                <a:solidFill>
                  <a:srgbClr val="FF5353"/>
                </a:solidFill>
                <a:latin typeface="+mj-lt"/>
              </a:rPr>
              <a:t>higher liquidity </a:t>
            </a:r>
            <a:r>
              <a:rPr lang="en-US" sz="2400" dirty="0">
                <a:solidFill>
                  <a:schemeClr val="accent1">
                    <a:lumMod val="50000"/>
                  </a:schemeClr>
                </a:solidFill>
              </a:rPr>
              <a:t>leads to compromise with profitability</a:t>
            </a:r>
            <a:endParaRPr lang="en-IN" sz="2400" dirty="0">
              <a:solidFill>
                <a:schemeClr val="accent1">
                  <a:lumMod val="50000"/>
                </a:schemeClr>
              </a:solidFill>
            </a:endParaRPr>
          </a:p>
        </p:txBody>
      </p:sp>
    </p:spTree>
    <p:extLst>
      <p:ext uri="{BB962C8B-B14F-4D97-AF65-F5344CB8AC3E}">
        <p14:creationId xmlns:p14="http://schemas.microsoft.com/office/powerpoint/2010/main" val="4109292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Aggressive Policy</a:t>
            </a:r>
            <a:endParaRPr lang="en-IN" dirty="0"/>
          </a:p>
        </p:txBody>
      </p:sp>
      <p:sp>
        <p:nvSpPr>
          <p:cNvPr id="31" name="TextBox 30">
            <a:extLst>
              <a:ext uri="{FF2B5EF4-FFF2-40B4-BE49-F238E27FC236}">
                <a16:creationId xmlns:a16="http://schemas.microsoft.com/office/drawing/2014/main" id="{E11B5421-5CF3-4D9C-80AB-7CC4FED1D593}"/>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28</a:t>
            </a:r>
            <a:endParaRPr lang="en-IN" dirty="0"/>
          </a:p>
        </p:txBody>
      </p:sp>
      <p:sp>
        <p:nvSpPr>
          <p:cNvPr id="32" name="TextBox 31">
            <a:extLst>
              <a:ext uri="{FF2B5EF4-FFF2-40B4-BE49-F238E27FC236}">
                <a16:creationId xmlns:a16="http://schemas.microsoft.com/office/drawing/2014/main" id="{75488AF9-E950-4B1F-8BEA-7D4A9AC7D176}"/>
              </a:ext>
            </a:extLst>
          </p:cNvPr>
          <p:cNvSpPr txBox="1"/>
          <p:nvPr/>
        </p:nvSpPr>
        <p:spPr>
          <a:xfrm>
            <a:off x="745289" y="2220195"/>
            <a:ext cx="7653416"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An </a:t>
            </a:r>
            <a:r>
              <a:rPr lang="en-US" sz="2400" dirty="0">
                <a:solidFill>
                  <a:srgbClr val="FF5353"/>
                </a:solidFill>
                <a:latin typeface="+mj-lt"/>
              </a:rPr>
              <a:t>Aggressive Working Capital </a:t>
            </a:r>
            <a:r>
              <a:rPr lang="en-US" sz="2400" dirty="0">
                <a:solidFill>
                  <a:schemeClr val="accent1">
                    <a:lumMod val="50000"/>
                  </a:schemeClr>
                </a:solidFill>
              </a:rPr>
              <a:t>Policy believes in </a:t>
            </a:r>
            <a:r>
              <a:rPr lang="en-US" sz="2400" dirty="0">
                <a:solidFill>
                  <a:srgbClr val="FF5353"/>
                </a:solidFill>
                <a:latin typeface="+mj-lt"/>
              </a:rPr>
              <a:t>lower investment </a:t>
            </a:r>
            <a:r>
              <a:rPr lang="en-US" sz="2400" dirty="0">
                <a:solidFill>
                  <a:schemeClr val="accent1">
                    <a:lumMod val="50000"/>
                  </a:schemeClr>
                </a:solidFill>
              </a:rPr>
              <a:t>in Working Capital. The policy strives on the fact that </a:t>
            </a:r>
            <a:r>
              <a:rPr lang="en-US" sz="2400" dirty="0">
                <a:solidFill>
                  <a:srgbClr val="FF5353"/>
                </a:solidFill>
                <a:latin typeface="+mj-lt"/>
              </a:rPr>
              <a:t>Profitability</a:t>
            </a:r>
            <a:r>
              <a:rPr lang="en-US" sz="2400" dirty="0">
                <a:solidFill>
                  <a:schemeClr val="accent1">
                    <a:lumMod val="50000"/>
                  </a:schemeClr>
                </a:solidFill>
              </a:rPr>
              <a:t> is more important for a company. The must maintain minimum level of working capital and must not compromise with profitability. It assumes lower liquidity, higher risk and higher profitability.</a:t>
            </a:r>
            <a:endParaRPr lang="en-IN" sz="2400" dirty="0">
              <a:solidFill>
                <a:schemeClr val="accent1">
                  <a:lumMod val="50000"/>
                </a:schemeClr>
              </a:solidFill>
            </a:endParaRPr>
          </a:p>
        </p:txBody>
      </p:sp>
    </p:spTree>
    <p:extLst>
      <p:ext uri="{BB962C8B-B14F-4D97-AF65-F5344CB8AC3E}">
        <p14:creationId xmlns:p14="http://schemas.microsoft.com/office/powerpoint/2010/main" val="667074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Average Policy</a:t>
            </a:r>
            <a:endParaRPr lang="en-IN" dirty="0"/>
          </a:p>
        </p:txBody>
      </p:sp>
      <p:sp>
        <p:nvSpPr>
          <p:cNvPr id="31" name="TextBox 30">
            <a:extLst>
              <a:ext uri="{FF2B5EF4-FFF2-40B4-BE49-F238E27FC236}">
                <a16:creationId xmlns:a16="http://schemas.microsoft.com/office/drawing/2014/main" id="{5F85B764-1CD8-4896-883F-126E53FF84CA}"/>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27</a:t>
            </a:r>
            <a:endParaRPr lang="en-IN" dirty="0"/>
          </a:p>
        </p:txBody>
      </p:sp>
      <p:sp>
        <p:nvSpPr>
          <p:cNvPr id="32" name="TextBox 31">
            <a:extLst>
              <a:ext uri="{FF2B5EF4-FFF2-40B4-BE49-F238E27FC236}">
                <a16:creationId xmlns:a16="http://schemas.microsoft.com/office/drawing/2014/main" id="{F572EB0C-3769-4A2F-9EA8-8B15B360C8A9}"/>
              </a:ext>
            </a:extLst>
          </p:cNvPr>
          <p:cNvSpPr txBox="1"/>
          <p:nvPr/>
        </p:nvSpPr>
        <p:spPr>
          <a:xfrm>
            <a:off x="745289" y="2220195"/>
            <a:ext cx="7653416" cy="3897349"/>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An </a:t>
            </a:r>
            <a:r>
              <a:rPr lang="en-US" sz="2400" dirty="0">
                <a:solidFill>
                  <a:srgbClr val="FF5353"/>
                </a:solidFill>
                <a:latin typeface="+mj-lt"/>
              </a:rPr>
              <a:t>Average Working Capital </a:t>
            </a:r>
            <a:r>
              <a:rPr lang="en-US" sz="2400" dirty="0">
                <a:solidFill>
                  <a:schemeClr val="accent1">
                    <a:lumMod val="50000"/>
                  </a:schemeClr>
                </a:solidFill>
              </a:rPr>
              <a:t>Policy believes in </a:t>
            </a:r>
            <a:r>
              <a:rPr lang="en-US" sz="2400" dirty="0">
                <a:solidFill>
                  <a:srgbClr val="FF5353"/>
                </a:solidFill>
                <a:latin typeface="+mj-lt"/>
              </a:rPr>
              <a:t>moderate investment </a:t>
            </a:r>
            <a:r>
              <a:rPr lang="en-US" sz="2400" dirty="0">
                <a:solidFill>
                  <a:schemeClr val="accent1">
                    <a:lumMod val="50000"/>
                  </a:schemeClr>
                </a:solidFill>
              </a:rPr>
              <a:t>in Working Capital. The policy strives on the fact that both liquidity and profitability  important for a company. The company must not face liquidity crunch while maintaining the level of profits. It strikes a good tradeoff between liquidity and profitability.</a:t>
            </a:r>
            <a:endParaRPr lang="en-IN" sz="2400" dirty="0">
              <a:solidFill>
                <a:schemeClr val="accent1">
                  <a:lumMod val="50000"/>
                </a:schemeClr>
              </a:solidFill>
            </a:endParaRPr>
          </a:p>
        </p:txBody>
      </p:sp>
    </p:spTree>
    <p:extLst>
      <p:ext uri="{BB962C8B-B14F-4D97-AF65-F5344CB8AC3E}">
        <p14:creationId xmlns:p14="http://schemas.microsoft.com/office/powerpoint/2010/main" val="1949297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926131"/>
            <a:ext cx="8057148" cy="523220"/>
          </a:xfrm>
          <a:prstGeom prst="rect">
            <a:avLst/>
          </a:prstGeom>
          <a:noFill/>
        </p:spPr>
        <p:txBody>
          <a:bodyPr wrap="square" rtlCol="0">
            <a:spAutoFit/>
          </a:bodyPr>
          <a:lstStyle>
            <a:defPPr>
              <a:defRPr lang="en-US"/>
            </a:defPPr>
            <a:lvl1pPr>
              <a:defRPr sz="4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sz="2800" dirty="0"/>
              <a:t>Liquidity vs Profitability: Risk Return Tradeoff</a:t>
            </a:r>
            <a:endParaRPr lang="en-IN" sz="2800" dirty="0"/>
          </a:p>
        </p:txBody>
      </p:sp>
      <p:sp>
        <p:nvSpPr>
          <p:cNvPr id="31" name="TextBox 30">
            <a:extLst>
              <a:ext uri="{FF2B5EF4-FFF2-40B4-BE49-F238E27FC236}">
                <a16:creationId xmlns:a16="http://schemas.microsoft.com/office/drawing/2014/main" id="{11C7F693-2A3B-4BBE-82D8-15D42C733713}"/>
              </a:ext>
            </a:extLst>
          </p:cNvPr>
          <p:cNvSpPr txBox="1"/>
          <p:nvPr/>
        </p:nvSpPr>
        <p:spPr>
          <a:xfrm>
            <a:off x="8353521" y="148531"/>
            <a:ext cx="566540"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29</a:t>
            </a:r>
            <a:endParaRPr lang="en-IN" dirty="0"/>
          </a:p>
        </p:txBody>
      </p:sp>
      <p:sp>
        <p:nvSpPr>
          <p:cNvPr id="32" name="TextBox 31">
            <a:extLst>
              <a:ext uri="{FF2B5EF4-FFF2-40B4-BE49-F238E27FC236}">
                <a16:creationId xmlns:a16="http://schemas.microsoft.com/office/drawing/2014/main" id="{87E2080F-4542-493F-B83E-36C3B101D2B1}"/>
              </a:ext>
            </a:extLst>
          </p:cNvPr>
          <p:cNvSpPr txBox="1"/>
          <p:nvPr/>
        </p:nvSpPr>
        <p:spPr>
          <a:xfrm>
            <a:off x="745289" y="2220195"/>
            <a:ext cx="7653416"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Firms two main objectives are </a:t>
            </a:r>
            <a:r>
              <a:rPr lang="en-US" sz="2400" dirty="0">
                <a:solidFill>
                  <a:srgbClr val="FF5353"/>
                </a:solidFill>
                <a:latin typeface="+mj-lt"/>
              </a:rPr>
              <a:t>SOLVENCY</a:t>
            </a:r>
            <a:r>
              <a:rPr lang="en-US" sz="2400" dirty="0">
                <a:solidFill>
                  <a:schemeClr val="accent1">
                    <a:lumMod val="50000"/>
                  </a:schemeClr>
                </a:solidFill>
              </a:rPr>
              <a:t> and </a:t>
            </a:r>
            <a:r>
              <a:rPr lang="en-US" sz="2400" dirty="0">
                <a:solidFill>
                  <a:srgbClr val="FF5353"/>
                </a:solidFill>
                <a:latin typeface="+mj-lt"/>
              </a:rPr>
              <a:t>PROFITABILITY. </a:t>
            </a:r>
            <a:r>
              <a:rPr lang="en-US" sz="2400" dirty="0">
                <a:solidFill>
                  <a:schemeClr val="accent1">
                    <a:lumMod val="50000"/>
                  </a:schemeClr>
                </a:solidFill>
              </a:rPr>
              <a:t>For solvency more investment in working capital is inevitable; however, it leads to compromise with </a:t>
            </a:r>
            <a:r>
              <a:rPr lang="en-US" sz="2400" dirty="0">
                <a:solidFill>
                  <a:srgbClr val="FF5353"/>
                </a:solidFill>
                <a:latin typeface="+mj-lt"/>
              </a:rPr>
              <a:t>PROFITABILITY. </a:t>
            </a:r>
            <a:r>
              <a:rPr lang="en-US" sz="2400" dirty="0">
                <a:solidFill>
                  <a:schemeClr val="accent1">
                    <a:lumMod val="50000"/>
                  </a:schemeClr>
                </a:solidFill>
              </a:rPr>
              <a:t>So, a company trades off between liquidity and profitability to ensure solvency and good profitability.</a:t>
            </a:r>
            <a:endParaRPr lang="en-IN" sz="2400" dirty="0">
              <a:solidFill>
                <a:schemeClr val="accent1">
                  <a:lumMod val="50000"/>
                </a:schemeClr>
              </a:solidFill>
            </a:endParaRPr>
          </a:p>
        </p:txBody>
      </p:sp>
    </p:spTree>
    <p:extLst>
      <p:ext uri="{BB962C8B-B14F-4D97-AF65-F5344CB8AC3E}">
        <p14:creationId xmlns:p14="http://schemas.microsoft.com/office/powerpoint/2010/main" val="4068793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D641-0605-EBB3-AADE-F5C2918C75BE}"/>
              </a:ext>
            </a:extLst>
          </p:cNvPr>
          <p:cNvSpPr>
            <a:spLocks noGrp="1"/>
          </p:cNvSpPr>
          <p:nvPr>
            <p:ph type="title"/>
          </p:nvPr>
        </p:nvSpPr>
        <p:spPr/>
        <p:txBody>
          <a:bodyPr/>
          <a:lstStyle/>
          <a:p>
            <a:r>
              <a:rPr lang="en-US" dirty="0"/>
              <a:t>Statement of Working capital </a:t>
            </a:r>
            <a:r>
              <a:rPr lang="en-US" dirty="0" err="1"/>
              <a:t>requriement</a:t>
            </a:r>
            <a:r>
              <a:rPr lang="en-US" dirty="0"/>
              <a:t> </a:t>
            </a:r>
          </a:p>
        </p:txBody>
      </p:sp>
      <p:sp>
        <p:nvSpPr>
          <p:cNvPr id="3" name="Content Placeholder 2">
            <a:extLst>
              <a:ext uri="{FF2B5EF4-FFF2-40B4-BE49-F238E27FC236}">
                <a16:creationId xmlns:a16="http://schemas.microsoft.com/office/drawing/2014/main" id="{808A82B2-B34D-2154-8CFC-813A484A8888}"/>
              </a:ext>
            </a:extLst>
          </p:cNvPr>
          <p:cNvSpPr>
            <a:spLocks noGrp="1"/>
          </p:cNvSpPr>
          <p:nvPr>
            <p:ph idx="1"/>
          </p:nvPr>
        </p:nvSpPr>
        <p:spPr/>
        <p:txBody>
          <a:bodyPr/>
          <a:lstStyle/>
          <a:p>
            <a:pPr marL="514350" indent="-514350">
              <a:buAutoNum type="alphaUcParenR"/>
            </a:pPr>
            <a:r>
              <a:rPr lang="en-US" dirty="0"/>
              <a:t>Current Assets</a:t>
            </a:r>
          </a:p>
          <a:p>
            <a:pPr marL="514350" indent="-514350">
              <a:buAutoNum type="alphaUcParenR"/>
            </a:pPr>
            <a:endParaRPr lang="en-US" dirty="0"/>
          </a:p>
          <a:p>
            <a:pPr marL="514350" indent="-514350">
              <a:buAutoNum type="alphaUcParenR"/>
            </a:pPr>
            <a:r>
              <a:rPr lang="en-US" dirty="0"/>
              <a:t>Current liabilities</a:t>
            </a:r>
          </a:p>
          <a:p>
            <a:pPr marL="514350" indent="-514350">
              <a:buAutoNum type="alphaUcParenR"/>
            </a:pPr>
            <a:endParaRPr lang="en-US" dirty="0"/>
          </a:p>
          <a:p>
            <a:pPr marL="0" indent="0">
              <a:buNone/>
            </a:pPr>
            <a:r>
              <a:rPr lang="en-US" dirty="0"/>
              <a:t>Net working capital =A-B</a:t>
            </a:r>
          </a:p>
          <a:p>
            <a:pPr marL="0" indent="0">
              <a:buNone/>
            </a:pPr>
            <a:r>
              <a:rPr lang="en-US" dirty="0"/>
              <a:t>Add-10% for contingencies</a:t>
            </a:r>
          </a:p>
          <a:p>
            <a:pPr marL="0" indent="0">
              <a:buNone/>
            </a:pPr>
            <a:r>
              <a:rPr lang="en-US" dirty="0"/>
              <a:t>Total working capital required</a:t>
            </a:r>
          </a:p>
        </p:txBody>
      </p:sp>
    </p:spTree>
    <p:extLst>
      <p:ext uri="{BB962C8B-B14F-4D97-AF65-F5344CB8AC3E}">
        <p14:creationId xmlns:p14="http://schemas.microsoft.com/office/powerpoint/2010/main" val="1981643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89C2A-AE8C-B801-B7D1-154EAAB211EF}"/>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2016476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A2104-93A2-C0C3-53A4-AC731ACD94B0}"/>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76697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7" y="814427"/>
            <a:ext cx="8426107"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Current Assets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10146C41-DD25-4F4A-B012-C432A63BB870}"/>
              </a:ext>
            </a:extLst>
          </p:cNvPr>
          <p:cNvSpPr txBox="1"/>
          <p:nvPr/>
        </p:nvSpPr>
        <p:spPr>
          <a:xfrm>
            <a:off x="8408036"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4" name="Picture 3">
            <a:extLst>
              <a:ext uri="{FF2B5EF4-FFF2-40B4-BE49-F238E27FC236}">
                <a16:creationId xmlns:a16="http://schemas.microsoft.com/office/drawing/2014/main" id="{C8405534-78E5-4D56-A4AB-FF289A72A75B}"/>
              </a:ext>
            </a:extLst>
          </p:cNvPr>
          <p:cNvPicPr>
            <a:picLocks noChangeAspect="1"/>
          </p:cNvPicPr>
          <p:nvPr/>
        </p:nvPicPr>
        <p:blipFill>
          <a:blip r:embed="rId2">
            <a:duotone>
              <a:schemeClr val="accent1">
                <a:shade val="45000"/>
                <a:satMod val="135000"/>
              </a:schemeClr>
              <a:prstClr val="white"/>
            </a:duotone>
            <a:lum bright="-40000"/>
          </a:blip>
          <a:stretch>
            <a:fillRect/>
          </a:stretch>
        </p:blipFill>
        <p:spPr>
          <a:xfrm>
            <a:off x="1467575" y="1797430"/>
            <a:ext cx="6065520" cy="4434840"/>
          </a:xfrm>
          <a:prstGeom prst="rect">
            <a:avLst/>
          </a:prstGeom>
        </p:spPr>
      </p:pic>
      <p:sp>
        <p:nvSpPr>
          <p:cNvPr id="31" name="Frame 30">
            <a:extLst>
              <a:ext uri="{FF2B5EF4-FFF2-40B4-BE49-F238E27FC236}">
                <a16:creationId xmlns:a16="http://schemas.microsoft.com/office/drawing/2014/main" id="{265145E0-1B8E-4CD1-951C-8FFDFE5F7836}"/>
              </a:ext>
            </a:extLst>
          </p:cNvPr>
          <p:cNvSpPr/>
          <p:nvPr/>
        </p:nvSpPr>
        <p:spPr>
          <a:xfrm>
            <a:off x="3248526" y="2879558"/>
            <a:ext cx="2302042" cy="1243263"/>
          </a:xfrm>
          <a:prstGeom prst="frame">
            <a:avLst>
              <a:gd name="adj1" fmla="val 2331"/>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Left Brace 31">
            <a:extLst>
              <a:ext uri="{FF2B5EF4-FFF2-40B4-BE49-F238E27FC236}">
                <a16:creationId xmlns:a16="http://schemas.microsoft.com/office/drawing/2014/main" id="{C914DF1C-E24C-429A-8BB6-9EB4F92580D1}"/>
              </a:ext>
            </a:extLst>
          </p:cNvPr>
          <p:cNvSpPr/>
          <p:nvPr/>
        </p:nvSpPr>
        <p:spPr>
          <a:xfrm>
            <a:off x="2927685" y="2999873"/>
            <a:ext cx="248652" cy="1002631"/>
          </a:xfrm>
          <a:prstGeom prst="leftBrace">
            <a:avLst>
              <a:gd name="adj1" fmla="val 37365"/>
              <a:gd name="adj2" fmla="val 5000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2">
                  <a:lumMod val="75000"/>
                </a:schemeClr>
              </a:solidFill>
            </a:endParaRPr>
          </a:p>
        </p:txBody>
      </p:sp>
      <p:sp>
        <p:nvSpPr>
          <p:cNvPr id="2" name="TextBox 1">
            <a:extLst>
              <a:ext uri="{FF2B5EF4-FFF2-40B4-BE49-F238E27FC236}">
                <a16:creationId xmlns:a16="http://schemas.microsoft.com/office/drawing/2014/main" id="{E76BE505-794D-4A8B-A5CE-F24E918545A9}"/>
              </a:ext>
            </a:extLst>
          </p:cNvPr>
          <p:cNvSpPr txBox="1"/>
          <p:nvPr/>
        </p:nvSpPr>
        <p:spPr>
          <a:xfrm>
            <a:off x="1610905" y="3085689"/>
            <a:ext cx="1316781" cy="830997"/>
          </a:xfrm>
          <a:prstGeom prst="rect">
            <a:avLst/>
          </a:prstGeom>
          <a:noFill/>
        </p:spPr>
        <p:txBody>
          <a:bodyPr wrap="square" rtlCol="0">
            <a:spAutoFit/>
          </a:bodyPr>
          <a:lstStyle/>
          <a:p>
            <a:pPr algn="r"/>
            <a:r>
              <a:rPr lang="en-US" sz="1200" dirty="0">
                <a:solidFill>
                  <a:schemeClr val="accent1">
                    <a:lumMod val="50000"/>
                  </a:schemeClr>
                </a:solidFill>
              </a:rPr>
              <a:t>In B/S, Current assets are presented in the order of liquidity</a:t>
            </a:r>
            <a:endParaRPr lang="en-IN" sz="1200" dirty="0">
              <a:solidFill>
                <a:schemeClr val="accent1">
                  <a:lumMod val="50000"/>
                </a:schemeClr>
              </a:solidFill>
            </a:endParaRPr>
          </a:p>
        </p:txBody>
      </p:sp>
    </p:spTree>
    <p:extLst>
      <p:ext uri="{BB962C8B-B14F-4D97-AF65-F5344CB8AC3E}">
        <p14:creationId xmlns:p14="http://schemas.microsoft.com/office/powerpoint/2010/main" val="263547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48531"/>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3</a:t>
            </a:r>
            <a:endParaRPr lang="en-IN" dirty="0"/>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Current Liabilities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4" name="Picture 3">
            <a:extLst>
              <a:ext uri="{FF2B5EF4-FFF2-40B4-BE49-F238E27FC236}">
                <a16:creationId xmlns:a16="http://schemas.microsoft.com/office/drawing/2014/main" id="{BE70CFDE-7E16-41EC-AE9F-C8E36A359648}"/>
              </a:ext>
            </a:extLst>
          </p:cNvPr>
          <p:cNvPicPr>
            <a:picLocks noChangeAspect="1"/>
          </p:cNvPicPr>
          <p:nvPr/>
        </p:nvPicPr>
        <p:blipFill>
          <a:blip r:embed="rId2">
            <a:duotone>
              <a:schemeClr val="accent1">
                <a:shade val="45000"/>
                <a:satMod val="135000"/>
              </a:schemeClr>
              <a:prstClr val="white"/>
            </a:duotone>
            <a:lum bright="-40000"/>
          </a:blip>
          <a:stretch>
            <a:fillRect/>
          </a:stretch>
        </p:blipFill>
        <p:spPr>
          <a:xfrm>
            <a:off x="1439765" y="1927289"/>
            <a:ext cx="6210300" cy="4091940"/>
          </a:xfrm>
          <a:prstGeom prst="rect">
            <a:avLst/>
          </a:prstGeom>
        </p:spPr>
      </p:pic>
    </p:spTree>
    <p:extLst>
      <p:ext uri="{BB962C8B-B14F-4D97-AF65-F5344CB8AC3E}">
        <p14:creationId xmlns:p14="http://schemas.microsoft.com/office/powerpoint/2010/main" val="198679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4</a:t>
            </a:r>
            <a:endParaRPr lang="en-IN" dirty="0"/>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Working Capital</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94BD5A83-004C-480B-B6B5-A561816DEE9F}"/>
              </a:ext>
            </a:extLst>
          </p:cNvPr>
          <p:cNvSpPr txBox="1"/>
          <p:nvPr/>
        </p:nvSpPr>
        <p:spPr>
          <a:xfrm>
            <a:off x="643686" y="2089472"/>
            <a:ext cx="5100545" cy="646331"/>
          </a:xfrm>
          <a:prstGeom prst="rect">
            <a:avLst/>
          </a:prstGeom>
          <a:noFill/>
        </p:spPr>
        <p:txBody>
          <a:bodyPr wrap="square" rtlCol="0">
            <a:spAutoFit/>
          </a:bodyPr>
          <a:lstStyle/>
          <a:p>
            <a:r>
              <a:rPr lang="en-US" sz="3600" dirty="0">
                <a:solidFill>
                  <a:srgbClr val="FF5353"/>
                </a:solidFill>
                <a:latin typeface="+mj-lt"/>
              </a:rPr>
              <a:t>Gross Working Capital:</a:t>
            </a:r>
            <a:endParaRPr lang="en-IN" sz="3600" dirty="0">
              <a:solidFill>
                <a:srgbClr val="FF5353"/>
              </a:solidFill>
              <a:latin typeface="+mj-lt"/>
            </a:endParaRPr>
          </a:p>
        </p:txBody>
      </p:sp>
      <p:sp>
        <p:nvSpPr>
          <p:cNvPr id="4" name="TextBox 3">
            <a:extLst>
              <a:ext uri="{FF2B5EF4-FFF2-40B4-BE49-F238E27FC236}">
                <a16:creationId xmlns:a16="http://schemas.microsoft.com/office/drawing/2014/main" id="{71AB3C13-E0DC-48ED-A86F-503844C0D707}"/>
              </a:ext>
            </a:extLst>
          </p:cNvPr>
          <p:cNvSpPr txBox="1"/>
          <p:nvPr/>
        </p:nvSpPr>
        <p:spPr>
          <a:xfrm>
            <a:off x="745289" y="3157678"/>
            <a:ext cx="7653416" cy="1946238"/>
          </a:xfrm>
          <a:prstGeom prst="rect">
            <a:avLst/>
          </a:prstGeom>
          <a:noFill/>
        </p:spPr>
        <p:txBody>
          <a:bodyPr wrap="square" rtlCol="0">
            <a:spAutoFit/>
          </a:bodyPr>
          <a:lstStyle/>
          <a:p>
            <a:pPr algn="just">
              <a:lnSpc>
                <a:spcPct val="150000"/>
              </a:lnSpc>
            </a:pPr>
            <a:r>
              <a:rPr lang="en-US" sz="2800" dirty="0">
                <a:solidFill>
                  <a:schemeClr val="accent1">
                    <a:lumMod val="50000"/>
                  </a:schemeClr>
                </a:solidFill>
              </a:rPr>
              <a:t>It represents to Investment in current assets, i.e., the assets which can be converted into cash within an accounting year.</a:t>
            </a:r>
            <a:endParaRPr lang="en-IN" sz="2800" dirty="0">
              <a:solidFill>
                <a:schemeClr val="accent1">
                  <a:lumMod val="50000"/>
                </a:schemeClr>
              </a:solidFill>
            </a:endParaRPr>
          </a:p>
        </p:txBody>
      </p:sp>
    </p:spTree>
    <p:extLst>
      <p:ext uri="{BB962C8B-B14F-4D97-AF65-F5344CB8AC3E}">
        <p14:creationId xmlns:p14="http://schemas.microsoft.com/office/powerpoint/2010/main" val="91345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5</a:t>
            </a:r>
            <a:endParaRPr lang="en-IN" dirty="0"/>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Working Capital</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94BD5A83-004C-480B-B6B5-A561816DEE9F}"/>
              </a:ext>
            </a:extLst>
          </p:cNvPr>
          <p:cNvSpPr txBox="1"/>
          <p:nvPr/>
        </p:nvSpPr>
        <p:spPr>
          <a:xfrm>
            <a:off x="633667" y="2064302"/>
            <a:ext cx="4835215" cy="646331"/>
          </a:xfrm>
          <a:prstGeom prst="rect">
            <a:avLst/>
          </a:prstGeom>
          <a:noFill/>
        </p:spPr>
        <p:txBody>
          <a:bodyPr wrap="square" rtlCol="0">
            <a:spAutoFit/>
          </a:bodyPr>
          <a:lstStyle/>
          <a:p>
            <a:r>
              <a:rPr lang="en-US" sz="3600" dirty="0">
                <a:solidFill>
                  <a:srgbClr val="FF5353"/>
                </a:solidFill>
                <a:latin typeface="+mj-lt"/>
              </a:rPr>
              <a:t>Net Working Capital:</a:t>
            </a:r>
            <a:endParaRPr lang="en-IN" sz="3600" dirty="0">
              <a:solidFill>
                <a:srgbClr val="FF5353"/>
              </a:solidFill>
              <a:latin typeface="+mj-lt"/>
            </a:endParaRPr>
          </a:p>
        </p:txBody>
      </p:sp>
      <p:sp>
        <p:nvSpPr>
          <p:cNvPr id="3" name="TextBox 2">
            <a:extLst>
              <a:ext uri="{FF2B5EF4-FFF2-40B4-BE49-F238E27FC236}">
                <a16:creationId xmlns:a16="http://schemas.microsoft.com/office/drawing/2014/main" id="{4372E4C0-7656-4AAA-94B1-A4EA8AF16FCC}"/>
              </a:ext>
            </a:extLst>
          </p:cNvPr>
          <p:cNvSpPr txBox="1"/>
          <p:nvPr/>
        </p:nvSpPr>
        <p:spPr>
          <a:xfrm>
            <a:off x="633667" y="2870933"/>
            <a:ext cx="7693205" cy="1681358"/>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Difference between current assets and current liabilities. Generally, whenever we talk about working capital, we talk in the sense of </a:t>
            </a:r>
            <a:r>
              <a:rPr lang="en-US" sz="2400" dirty="0">
                <a:solidFill>
                  <a:schemeClr val="accent1">
                    <a:lumMod val="50000"/>
                  </a:schemeClr>
                </a:solidFill>
                <a:latin typeface="+mj-lt"/>
              </a:rPr>
              <a:t>Net Working Capital</a:t>
            </a:r>
            <a:endParaRPr lang="en-IN" sz="2400" dirty="0">
              <a:solidFill>
                <a:schemeClr val="accent1">
                  <a:lumMod val="50000"/>
                </a:schemeClr>
              </a:solidFill>
              <a:latin typeface="+mj-lt"/>
            </a:endParaRPr>
          </a:p>
        </p:txBody>
      </p:sp>
      <p:sp>
        <p:nvSpPr>
          <p:cNvPr id="32" name="TextBox 31">
            <a:extLst>
              <a:ext uri="{FF2B5EF4-FFF2-40B4-BE49-F238E27FC236}">
                <a16:creationId xmlns:a16="http://schemas.microsoft.com/office/drawing/2014/main" id="{90DC1BD4-7893-40F7-A642-AAC034567983}"/>
              </a:ext>
            </a:extLst>
          </p:cNvPr>
          <p:cNvSpPr txBox="1"/>
          <p:nvPr/>
        </p:nvSpPr>
        <p:spPr>
          <a:xfrm>
            <a:off x="643686" y="4768559"/>
            <a:ext cx="7501016" cy="646331"/>
          </a:xfrm>
          <a:prstGeom prst="rect">
            <a:avLst/>
          </a:prstGeom>
          <a:noFill/>
        </p:spPr>
        <p:txBody>
          <a:bodyPr wrap="square" rtlCol="0">
            <a:spAutoFit/>
          </a:bodyPr>
          <a:lstStyle/>
          <a:p>
            <a:r>
              <a:rPr lang="en-US" sz="3600" dirty="0">
                <a:solidFill>
                  <a:srgbClr val="FF5353"/>
                </a:solidFill>
                <a:latin typeface="+mj-lt"/>
              </a:rPr>
              <a:t>Current Assets – Current Liabilities</a:t>
            </a:r>
            <a:endParaRPr lang="en-IN" sz="3600" dirty="0">
              <a:solidFill>
                <a:srgbClr val="FF5353"/>
              </a:solidFill>
              <a:latin typeface="+mj-lt"/>
            </a:endParaRPr>
          </a:p>
        </p:txBody>
      </p:sp>
    </p:spTree>
    <p:extLst>
      <p:ext uri="{BB962C8B-B14F-4D97-AF65-F5344CB8AC3E}">
        <p14:creationId xmlns:p14="http://schemas.microsoft.com/office/powerpoint/2010/main" val="403531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48531"/>
            <a:ext cx="409074" cy="461665"/>
          </a:xfrm>
          <a:prstGeom prst="rect">
            <a:avLst/>
          </a:prstGeom>
          <a:noFill/>
        </p:spPr>
        <p:txBody>
          <a:bodyPr wrap="square" rtlCol="0">
            <a:spAutoFit/>
          </a:bodyPr>
          <a:lstStyle>
            <a:defPPr>
              <a:defRPr lang="en-US"/>
            </a:defPPr>
            <a:lvl1pPr>
              <a:defRPr sz="2400">
                <a:solidFill>
                  <a:schemeClr val="bg2"/>
                </a:solidFill>
                <a:effectLst>
                  <a:outerShdw blurRad="50800" dist="38100" dir="2700000" algn="tl" rotWithShape="0">
                    <a:prstClr val="black">
                      <a:alpha val="40000"/>
                    </a:prstClr>
                  </a:outerShdw>
                </a:effectLst>
                <a:latin typeface="Lato Black" panose="020F0A02020204030203" pitchFamily="34" charset="0"/>
              </a:defRPr>
            </a:lvl1pPr>
          </a:lstStyle>
          <a:p>
            <a:r>
              <a:rPr lang="en-US" dirty="0"/>
              <a:t>6</a:t>
            </a:r>
            <a:endParaRPr lang="en-IN" dirty="0"/>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Working Capital</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94BD5A83-004C-480B-B6B5-A561816DEE9F}"/>
              </a:ext>
            </a:extLst>
          </p:cNvPr>
          <p:cNvSpPr txBox="1"/>
          <p:nvPr/>
        </p:nvSpPr>
        <p:spPr>
          <a:xfrm>
            <a:off x="633667" y="2064302"/>
            <a:ext cx="6209260" cy="646331"/>
          </a:xfrm>
          <a:prstGeom prst="rect">
            <a:avLst/>
          </a:prstGeom>
          <a:noFill/>
        </p:spPr>
        <p:txBody>
          <a:bodyPr wrap="square" rtlCol="0">
            <a:spAutoFit/>
          </a:bodyPr>
          <a:lstStyle/>
          <a:p>
            <a:r>
              <a:rPr lang="en-US" sz="3600" dirty="0">
                <a:solidFill>
                  <a:srgbClr val="FF5353"/>
                </a:solidFill>
                <a:latin typeface="+mj-lt"/>
              </a:rPr>
              <a:t>Permanent Working Capital:</a:t>
            </a:r>
            <a:endParaRPr lang="en-IN" sz="3600" dirty="0">
              <a:solidFill>
                <a:srgbClr val="FF5353"/>
              </a:solidFill>
              <a:latin typeface="+mj-lt"/>
            </a:endParaRPr>
          </a:p>
        </p:txBody>
      </p:sp>
      <p:sp>
        <p:nvSpPr>
          <p:cNvPr id="34" name="TextBox 33">
            <a:extLst>
              <a:ext uri="{FF2B5EF4-FFF2-40B4-BE49-F238E27FC236}">
                <a16:creationId xmlns:a16="http://schemas.microsoft.com/office/drawing/2014/main" id="{0514E42D-00C9-4E88-BA9D-B6F0BE02196D}"/>
              </a:ext>
            </a:extLst>
          </p:cNvPr>
          <p:cNvSpPr txBox="1"/>
          <p:nvPr/>
        </p:nvSpPr>
        <p:spPr>
          <a:xfrm>
            <a:off x="633667" y="2748961"/>
            <a:ext cx="7755028" cy="3072444"/>
          </a:xfrm>
          <a:prstGeom prst="rect">
            <a:avLst/>
          </a:prstGeom>
          <a:noFill/>
        </p:spPr>
        <p:txBody>
          <a:bodyPr wrap="square">
            <a:spAutoFit/>
          </a:bodyPr>
          <a:lstStyle/>
          <a:p>
            <a:pPr algn="just">
              <a:lnSpc>
                <a:spcPct val="150000"/>
              </a:lnSpc>
            </a:pPr>
            <a:r>
              <a:rPr lang="en-US" sz="2200" dirty="0">
                <a:solidFill>
                  <a:schemeClr val="accent1">
                    <a:lumMod val="50000"/>
                  </a:schemeClr>
                </a:solidFill>
                <a:latin typeface="+mj-lt"/>
              </a:rPr>
              <a:t>Permanent or fixed</a:t>
            </a:r>
            <a:r>
              <a:rPr lang="en-US" sz="2200" dirty="0">
                <a:solidFill>
                  <a:schemeClr val="accent1">
                    <a:lumMod val="50000"/>
                  </a:schemeClr>
                </a:solidFill>
              </a:rPr>
              <a:t> working capital is the minimum level of required current assets. Depending upon the changes in production and sales, the need for working capital, over and above the permanent working capital, will fluctuate, that additional requirement is filled through Temporary Working Capital.</a:t>
            </a:r>
            <a:endParaRPr lang="en-IN" sz="2200" dirty="0">
              <a:solidFill>
                <a:schemeClr val="accent1">
                  <a:lumMod val="50000"/>
                </a:schemeClr>
              </a:solidFill>
            </a:endParaRPr>
          </a:p>
        </p:txBody>
      </p:sp>
    </p:spTree>
    <p:extLst>
      <p:ext uri="{BB962C8B-B14F-4D97-AF65-F5344CB8AC3E}">
        <p14:creationId xmlns:p14="http://schemas.microsoft.com/office/powerpoint/2010/main" val="203237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7</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33667" y="845866"/>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Working Capital</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94BD5A83-004C-480B-B6B5-A561816DEE9F}"/>
              </a:ext>
            </a:extLst>
          </p:cNvPr>
          <p:cNvSpPr txBox="1"/>
          <p:nvPr/>
        </p:nvSpPr>
        <p:spPr>
          <a:xfrm>
            <a:off x="633667" y="2064302"/>
            <a:ext cx="6209260" cy="646331"/>
          </a:xfrm>
          <a:prstGeom prst="rect">
            <a:avLst/>
          </a:prstGeom>
          <a:noFill/>
        </p:spPr>
        <p:txBody>
          <a:bodyPr wrap="square" rtlCol="0">
            <a:spAutoFit/>
          </a:bodyPr>
          <a:lstStyle/>
          <a:p>
            <a:r>
              <a:rPr lang="en-US" sz="3600" dirty="0">
                <a:solidFill>
                  <a:srgbClr val="FF5353"/>
                </a:solidFill>
                <a:latin typeface="+mj-lt"/>
              </a:rPr>
              <a:t>Variable Working Capital:</a:t>
            </a:r>
            <a:endParaRPr lang="en-IN" sz="3600" dirty="0">
              <a:solidFill>
                <a:srgbClr val="FF5353"/>
              </a:solidFill>
              <a:latin typeface="+mj-lt"/>
            </a:endParaRPr>
          </a:p>
        </p:txBody>
      </p:sp>
      <p:sp>
        <p:nvSpPr>
          <p:cNvPr id="32" name="TextBox 31">
            <a:extLst>
              <a:ext uri="{FF2B5EF4-FFF2-40B4-BE49-F238E27FC236}">
                <a16:creationId xmlns:a16="http://schemas.microsoft.com/office/drawing/2014/main" id="{F35B9CC0-B10F-4A1F-836D-4C59EC739599}"/>
              </a:ext>
            </a:extLst>
          </p:cNvPr>
          <p:cNvSpPr txBox="1"/>
          <p:nvPr/>
        </p:nvSpPr>
        <p:spPr>
          <a:xfrm>
            <a:off x="636945" y="2839183"/>
            <a:ext cx="7761760" cy="3343351"/>
          </a:xfrm>
          <a:prstGeom prst="rect">
            <a:avLst/>
          </a:prstGeom>
          <a:noFill/>
        </p:spPr>
        <p:txBody>
          <a:bodyPr wrap="square">
            <a:spAutoFit/>
          </a:bodyPr>
          <a:lstStyle/>
          <a:p>
            <a:pPr algn="just">
              <a:lnSpc>
                <a:spcPct val="150000"/>
              </a:lnSpc>
            </a:pPr>
            <a:r>
              <a:rPr lang="en-US" sz="2400" dirty="0">
                <a:solidFill>
                  <a:schemeClr val="accent1">
                    <a:lumMod val="50000"/>
                  </a:schemeClr>
                </a:solidFill>
              </a:rPr>
              <a:t>Variable/ temporary/ Fluctuating extra working capital needed to support the changing production and sales activities of the firm. The firm, to meet liquidity requirements that will last only temporarily, creates a temporary working capital. It is always over and above </a:t>
            </a:r>
            <a:r>
              <a:rPr lang="en-US" sz="2400" dirty="0">
                <a:solidFill>
                  <a:schemeClr val="accent1">
                    <a:lumMod val="50000"/>
                  </a:schemeClr>
                </a:solidFill>
                <a:latin typeface="+mj-lt"/>
              </a:rPr>
              <a:t>Permanent Working Capital</a:t>
            </a:r>
            <a:endParaRPr lang="en-IN" sz="2400" dirty="0">
              <a:solidFill>
                <a:schemeClr val="accent1">
                  <a:lumMod val="50000"/>
                </a:schemeClr>
              </a:solidFill>
              <a:latin typeface="+mj-lt"/>
            </a:endParaRPr>
          </a:p>
        </p:txBody>
      </p:sp>
    </p:spTree>
    <p:extLst>
      <p:ext uri="{BB962C8B-B14F-4D97-AF65-F5344CB8AC3E}">
        <p14:creationId xmlns:p14="http://schemas.microsoft.com/office/powerpoint/2010/main" val="3760005380"/>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2546</TotalTime>
  <Words>1623</Words>
  <Application>Microsoft Office PowerPoint</Application>
  <PresentationFormat>On-screen Show (4:3)</PresentationFormat>
  <Paragraphs>149</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Georgia Pro</vt:lpstr>
      <vt:lpstr>Lato</vt:lpstr>
      <vt:lpstr>Lato Black</vt:lpstr>
      <vt:lpstr>Wingdings</vt:lpstr>
      <vt:lpstr>Office Theme</vt:lpstr>
      <vt:lpstr>PowerPoint Presentation</vt:lpstr>
      <vt:lpstr>Live industry exposure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of working capital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Statement of Working capital requriement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80</cp:revision>
  <dcterms:created xsi:type="dcterms:W3CDTF">2021-09-01T18:50:52Z</dcterms:created>
  <dcterms:modified xsi:type="dcterms:W3CDTF">2022-12-13T06:32:36Z</dcterms:modified>
</cp:coreProperties>
</file>