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314" r:id="rId4"/>
    <p:sldId id="327" r:id="rId5"/>
    <p:sldId id="328" r:id="rId6"/>
    <p:sldId id="315" r:id="rId7"/>
    <p:sldId id="316" r:id="rId8"/>
    <p:sldId id="329" r:id="rId9"/>
    <p:sldId id="317" r:id="rId10"/>
    <p:sldId id="340" r:id="rId11"/>
    <p:sldId id="338" r:id="rId12"/>
    <p:sldId id="341" r:id="rId13"/>
    <p:sldId id="339" r:id="rId14"/>
    <p:sldId id="321" r:id="rId15"/>
    <p:sldId id="322" r:id="rId16"/>
    <p:sldId id="323" r:id="rId17"/>
    <p:sldId id="330" r:id="rId18"/>
    <p:sldId id="336" r:id="rId19"/>
    <p:sldId id="337" r:id="rId20"/>
    <p:sldId id="318" r:id="rId21"/>
    <p:sldId id="335" r:id="rId22"/>
    <p:sldId id="320" r:id="rId23"/>
    <p:sldId id="331" r:id="rId24"/>
    <p:sldId id="333" r:id="rId25"/>
    <p:sldId id="332" r:id="rId26"/>
    <p:sldId id="319" r:id="rId27"/>
    <p:sldId id="33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00B0F0"/>
    <a:srgbClr val="27A4E9"/>
    <a:srgbClr val="093B57"/>
    <a:srgbClr val="373C4D"/>
    <a:srgbClr val="44546A"/>
    <a:srgbClr val="5DD5FF"/>
    <a:srgbClr val="8D929B"/>
    <a:srgbClr val="2F528F"/>
    <a:srgbClr val="BCB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0" d="100"/>
          <a:sy n="70" d="100"/>
        </p:scale>
        <p:origin x="1188" y="-228"/>
      </p:cViewPr>
      <p:guideLst/>
    </p:cSldViewPr>
  </p:slideViewPr>
  <p:notesTextViewPr>
    <p:cViewPr>
      <p:scale>
        <a:sx n="1" d="1"/>
        <a:sy n="1" d="1"/>
      </p:scale>
      <p:origin x="0" y="0"/>
    </p:cViewPr>
  </p:notesTextViewPr>
  <p:sorterViewPr>
    <p:cViewPr>
      <p:scale>
        <a:sx n="100" d="100"/>
        <a:sy n="100" d="100"/>
      </p:scale>
      <p:origin x="0" y="-46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9439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843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322442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85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038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B320-CBE2-4603-97E1-F60A2E5F069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07938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B320-CBE2-4603-97E1-F60A2E5F069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90042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B320-CBE2-4603-97E1-F60A2E5F0694}"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104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B320-CBE2-4603-97E1-F60A2E5F0694}"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349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89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0467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940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0B320-CBE2-4603-97E1-F60A2E5F0694}" type="datetimeFigureOut">
              <a:rPr lang="en-IN" smtClean="0"/>
              <a:t>06-12-2022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01AE-CEE3-4E21-8CDF-7C01B714EB92}" type="slidenum">
              <a:rPr lang="en-IN" smtClean="0"/>
              <a:t>‹#›</a:t>
            </a:fld>
            <a:endParaRPr lang="en-IN"/>
          </a:p>
        </p:txBody>
      </p:sp>
    </p:spTree>
    <p:extLst>
      <p:ext uri="{BB962C8B-B14F-4D97-AF65-F5344CB8AC3E}">
        <p14:creationId xmlns:p14="http://schemas.microsoft.com/office/powerpoint/2010/main" val="384490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3" r:id="rId8"/>
    <p:sldLayoutId id="2147483672"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AA4BB82-FCFF-49F6-9A85-70B2BFB051D9}"/>
              </a:ext>
            </a:extLst>
          </p:cNvPr>
          <p:cNvSpPr/>
          <p:nvPr/>
        </p:nvSpPr>
        <p:spPr bwMode="auto">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24" name="Group 49">
            <a:extLst>
              <a:ext uri="{FF2B5EF4-FFF2-40B4-BE49-F238E27FC236}">
                <a16:creationId xmlns:a16="http://schemas.microsoft.com/office/drawing/2014/main" id="{1E7C7B12-DA31-418F-B39E-3E478004BDEF}"/>
              </a:ext>
            </a:extLst>
          </p:cNvPr>
          <p:cNvGrpSpPr>
            <a:grpSpLocks/>
          </p:cNvGrpSpPr>
          <p:nvPr/>
        </p:nvGrpSpPr>
        <p:grpSpPr bwMode="auto">
          <a:xfrm>
            <a:off x="1" y="4853355"/>
            <a:ext cx="3882682" cy="464234"/>
            <a:chOff x="0" y="4853355"/>
            <a:chExt cx="3882683" cy="464234"/>
          </a:xfrm>
        </p:grpSpPr>
        <p:cxnSp>
          <p:nvCxnSpPr>
            <p:cNvPr id="26" name="Straight Connector 25">
              <a:extLst>
                <a:ext uri="{FF2B5EF4-FFF2-40B4-BE49-F238E27FC236}">
                  <a16:creationId xmlns:a16="http://schemas.microsoft.com/office/drawing/2014/main" id="{7EDE8FEE-D314-433C-868C-A979816715E6}"/>
                </a:ext>
              </a:extLst>
            </p:cNvPr>
            <p:cNvCxnSpPr/>
            <p:nvPr/>
          </p:nvCxnSpPr>
          <p:spPr>
            <a:xfrm>
              <a:off x="-1" y="5106988"/>
              <a:ext cx="3883026" cy="0"/>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Parallelogram 26">
              <a:extLst>
                <a:ext uri="{FF2B5EF4-FFF2-40B4-BE49-F238E27FC236}">
                  <a16:creationId xmlns:a16="http://schemas.microsoft.com/office/drawing/2014/main" id="{48637AD5-2A25-4F1A-A48D-8BFB30272107}"/>
                </a:ext>
              </a:extLst>
            </p:cNvPr>
            <p:cNvSpPr/>
            <p:nvPr/>
          </p:nvSpPr>
          <p:spPr>
            <a:xfrm>
              <a:off x="1498599"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8" name="Parallelogram 27">
              <a:extLst>
                <a:ext uri="{FF2B5EF4-FFF2-40B4-BE49-F238E27FC236}">
                  <a16:creationId xmlns:a16="http://schemas.microsoft.com/office/drawing/2014/main" id="{8570AB57-CB1F-41E1-A737-CDEF1288BC62}"/>
                </a:ext>
              </a:extLst>
            </p:cNvPr>
            <p:cNvSpPr/>
            <p:nvPr/>
          </p:nvSpPr>
          <p:spPr>
            <a:xfrm>
              <a:off x="830262"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29" name="Parallelogram 28">
            <a:extLst>
              <a:ext uri="{FF2B5EF4-FFF2-40B4-BE49-F238E27FC236}">
                <a16:creationId xmlns:a16="http://schemas.microsoft.com/office/drawing/2014/main" id="{D216AA44-2867-4456-9422-07B14DCE0CAB}"/>
              </a:ext>
            </a:extLst>
          </p:cNvPr>
          <p:cNvSpPr/>
          <p:nvPr/>
        </p:nvSpPr>
        <p:spPr bwMode="auto">
          <a:xfrm>
            <a:off x="2166938" y="4852988"/>
            <a:ext cx="660400" cy="465137"/>
          </a:xfrm>
          <a:prstGeom prst="parallelogram">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30" name="Group 50">
            <a:extLst>
              <a:ext uri="{FF2B5EF4-FFF2-40B4-BE49-F238E27FC236}">
                <a16:creationId xmlns:a16="http://schemas.microsoft.com/office/drawing/2014/main" id="{EC8AC0B0-F3DC-4D8E-92CE-DE656148D34A}"/>
              </a:ext>
            </a:extLst>
          </p:cNvPr>
          <p:cNvGrpSpPr>
            <a:grpSpLocks/>
          </p:cNvGrpSpPr>
          <p:nvPr/>
        </p:nvGrpSpPr>
        <p:grpSpPr bwMode="auto">
          <a:xfrm>
            <a:off x="-501" y="1816100"/>
            <a:ext cx="9153832" cy="3141663"/>
            <a:chOff x="-9833" y="1816100"/>
            <a:chExt cx="9153835" cy="3141663"/>
          </a:xfrm>
          <a:effectLst>
            <a:outerShdw blurRad="63500" sx="102000" sy="102000" algn="ctr" rotWithShape="0">
              <a:prstClr val="black">
                <a:alpha val="40000"/>
              </a:prstClr>
            </a:outerShdw>
          </a:effectLst>
        </p:grpSpPr>
        <p:sp>
          <p:nvSpPr>
            <p:cNvPr id="31" name="Rectangle 30">
              <a:extLst>
                <a:ext uri="{FF2B5EF4-FFF2-40B4-BE49-F238E27FC236}">
                  <a16:creationId xmlns:a16="http://schemas.microsoft.com/office/drawing/2014/main" id="{186177A0-0D44-428B-8FDB-2332971E0EBE}"/>
                </a:ext>
              </a:extLst>
            </p:cNvPr>
            <p:cNvSpPr/>
            <p:nvPr/>
          </p:nvSpPr>
          <p:spPr>
            <a:xfrm>
              <a:off x="-9833" y="1816100"/>
              <a:ext cx="9144003" cy="314166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32" name="Freeform: Shape 31">
              <a:extLst>
                <a:ext uri="{FF2B5EF4-FFF2-40B4-BE49-F238E27FC236}">
                  <a16:creationId xmlns:a16="http://schemas.microsoft.com/office/drawing/2014/main" id="{525C4C08-79FD-44E2-8E1A-97F05FD6B37E}"/>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33" name="Parallelogram 32">
              <a:extLst>
                <a:ext uri="{FF2B5EF4-FFF2-40B4-BE49-F238E27FC236}">
                  <a16:creationId xmlns:a16="http://schemas.microsoft.com/office/drawing/2014/main" id="{DDC97330-076E-435F-A6FF-67B8F695C0EE}"/>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4" name="Parallelogram 33">
              <a:extLst>
                <a:ext uri="{FF2B5EF4-FFF2-40B4-BE49-F238E27FC236}">
                  <a16:creationId xmlns:a16="http://schemas.microsoft.com/office/drawing/2014/main" id="{F976D61C-4F81-4518-921B-D39A974E3CBB}"/>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5" name="Freeform: Shape 34">
              <a:extLst>
                <a:ext uri="{FF2B5EF4-FFF2-40B4-BE49-F238E27FC236}">
                  <a16:creationId xmlns:a16="http://schemas.microsoft.com/office/drawing/2014/main" id="{10629D2E-7F7B-433E-8A84-BD457BB3828D}"/>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36" name="Straight Connector 35">
            <a:extLst>
              <a:ext uri="{FF2B5EF4-FFF2-40B4-BE49-F238E27FC236}">
                <a16:creationId xmlns:a16="http://schemas.microsoft.com/office/drawing/2014/main" id="{676F8EC3-E360-4B1E-8120-1D2CCA0734FA}"/>
              </a:ext>
            </a:extLst>
          </p:cNvPr>
          <p:cNvCxnSpPr>
            <a:cxnSpLocks/>
          </p:cNvCxnSpPr>
          <p:nvPr/>
        </p:nvCxnSpPr>
        <p:spPr bwMode="auto">
          <a:xfrm flipV="1">
            <a:off x="0" y="6784975"/>
            <a:ext cx="91440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FB3F71-27FD-4C57-B0E9-AFBBAB399358}"/>
              </a:ext>
            </a:extLst>
          </p:cNvPr>
          <p:cNvCxnSpPr>
            <a:cxnSpLocks/>
          </p:cNvCxnSpPr>
          <p:nvPr/>
        </p:nvCxnSpPr>
        <p:spPr bwMode="auto">
          <a:xfrm flipV="1">
            <a:off x="0" y="6710363"/>
            <a:ext cx="9144000"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8" name="TextBox 39">
            <a:extLst>
              <a:ext uri="{FF2B5EF4-FFF2-40B4-BE49-F238E27FC236}">
                <a16:creationId xmlns:a16="http://schemas.microsoft.com/office/drawing/2014/main" id="{75AD8287-9ED8-4FE7-AB2B-D86A2BC4BB48}"/>
              </a:ext>
            </a:extLst>
          </p:cNvPr>
          <p:cNvSpPr txBox="1">
            <a:spLocks noChangeArrowheads="1"/>
          </p:cNvSpPr>
          <p:nvPr/>
        </p:nvSpPr>
        <p:spPr bwMode="auto">
          <a:xfrm>
            <a:off x="1499357" y="474375"/>
            <a:ext cx="6145285"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2">
                    <a:lumMod val="90000"/>
                  </a:schemeClr>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2">
                  <a:lumMod val="90000"/>
                </a:schemeClr>
              </a:solidFill>
              <a:effectLst>
                <a:innerShdw blurRad="63500" dist="50800" dir="13500000">
                  <a:prstClr val="black">
                    <a:alpha val="50000"/>
                  </a:prstClr>
                </a:innerShdw>
              </a:effectLst>
              <a:latin typeface="Lato Black" panose="020F0A02020204030203" pitchFamily="34" charset="0"/>
            </a:endParaRPr>
          </a:p>
        </p:txBody>
      </p:sp>
      <p:sp>
        <p:nvSpPr>
          <p:cNvPr id="40" name="TextBox 39">
            <a:extLst>
              <a:ext uri="{FF2B5EF4-FFF2-40B4-BE49-F238E27FC236}">
                <a16:creationId xmlns:a16="http://schemas.microsoft.com/office/drawing/2014/main" id="{F4EA7E5D-CB14-469D-85AA-630187DE446E}"/>
              </a:ext>
            </a:extLst>
          </p:cNvPr>
          <p:cNvSpPr txBox="1">
            <a:spLocks noChangeArrowheads="1"/>
          </p:cNvSpPr>
          <p:nvPr/>
        </p:nvSpPr>
        <p:spPr bwMode="auto">
          <a:xfrm>
            <a:off x="2166938" y="1058287"/>
            <a:ext cx="4791397" cy="584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dirty="0">
                <a:solidFill>
                  <a:schemeClr val="bg2">
                    <a:lumMod val="50000"/>
                  </a:schemeClr>
                </a:solidFill>
                <a:effectLst>
                  <a:innerShdw blurRad="63500" dist="50800" dir="13500000">
                    <a:prstClr val="black">
                      <a:alpha val="50000"/>
                    </a:prstClr>
                  </a:innerShdw>
                </a:effectLst>
                <a:latin typeface="Lato Black" panose="020F0A02020204030203" pitchFamily="34" charset="0"/>
              </a:rPr>
              <a:t>Inventory Management</a:t>
            </a:r>
            <a:endParaRPr lang="en-GB" altLang="en-US" dirty="0">
              <a:solidFill>
                <a:schemeClr val="bg2">
                  <a:lumMod val="50000"/>
                </a:schemeClr>
              </a:solidFill>
              <a:effectLst>
                <a:innerShdw blurRad="63500" dist="50800" dir="13500000">
                  <a:prstClr val="black">
                    <a:alpha val="50000"/>
                  </a:prstClr>
                </a:innerShdw>
              </a:effectLst>
              <a:latin typeface="Lato Black" panose="020F0A02020204030203" pitchFamily="34" charset="0"/>
            </a:endParaRPr>
          </a:p>
        </p:txBody>
      </p:sp>
    </p:spTree>
    <p:extLst>
      <p:ext uri="{BB962C8B-B14F-4D97-AF65-F5344CB8AC3E}">
        <p14:creationId xmlns:p14="http://schemas.microsoft.com/office/powerpoint/2010/main" val="37897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6FEE-CB8E-C55D-BED0-F7ED9F9AF570}"/>
              </a:ext>
            </a:extLst>
          </p:cNvPr>
          <p:cNvSpPr>
            <a:spLocks noGrp="1"/>
          </p:cNvSpPr>
          <p:nvPr>
            <p:ph type="title"/>
          </p:nvPr>
        </p:nvSpPr>
        <p:spPr/>
        <p:txBody>
          <a:bodyPr/>
          <a:lstStyle/>
          <a:p>
            <a:r>
              <a:rPr lang="en-US" dirty="0"/>
              <a:t>Formulas</a:t>
            </a:r>
          </a:p>
        </p:txBody>
      </p:sp>
      <p:sp>
        <p:nvSpPr>
          <p:cNvPr id="3" name="Content Placeholder 2">
            <a:extLst>
              <a:ext uri="{FF2B5EF4-FFF2-40B4-BE49-F238E27FC236}">
                <a16:creationId xmlns:a16="http://schemas.microsoft.com/office/drawing/2014/main" id="{B69A4EEA-A900-677C-B53C-C9D13E3176B7}"/>
              </a:ext>
            </a:extLst>
          </p:cNvPr>
          <p:cNvSpPr>
            <a:spLocks noGrp="1"/>
          </p:cNvSpPr>
          <p:nvPr>
            <p:ph idx="1"/>
          </p:nvPr>
        </p:nvSpPr>
        <p:spPr/>
        <p:txBody>
          <a:bodyPr/>
          <a:lstStyle/>
          <a:p>
            <a:r>
              <a:rPr lang="en-US" dirty="0"/>
              <a:t>Maximum stock level=Reordering level + Reordering quantity –(Minimum consumption x Minimum reordering period)</a:t>
            </a:r>
          </a:p>
          <a:p>
            <a:endParaRPr lang="en-US" dirty="0"/>
          </a:p>
          <a:p>
            <a:r>
              <a:rPr lang="en-US" dirty="0"/>
              <a:t>Minimum stock level=Reordering level -(Normal consumption x Normal reordering period)</a:t>
            </a:r>
          </a:p>
          <a:p>
            <a:endParaRPr lang="en-US" dirty="0"/>
          </a:p>
          <a:p>
            <a:r>
              <a:rPr lang="en-US" dirty="0"/>
              <a:t>Reordering level= Maximum consumption x Maximum reordering period</a:t>
            </a:r>
          </a:p>
          <a:p>
            <a:endParaRPr lang="en-US" dirty="0"/>
          </a:p>
        </p:txBody>
      </p:sp>
    </p:spTree>
    <p:extLst>
      <p:ext uri="{BB962C8B-B14F-4D97-AF65-F5344CB8AC3E}">
        <p14:creationId xmlns:p14="http://schemas.microsoft.com/office/powerpoint/2010/main" val="123415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32B4-F393-D350-76F9-6F3F856D5B72}"/>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30C00AF-268D-9BB2-2DA9-55AD428C52AB}"/>
              </a:ext>
            </a:extLst>
          </p:cNvPr>
          <p:cNvSpPr>
            <a:spLocks noGrp="1"/>
          </p:cNvSpPr>
          <p:nvPr>
            <p:ph idx="1"/>
          </p:nvPr>
        </p:nvSpPr>
        <p:spPr/>
        <p:txBody>
          <a:bodyPr/>
          <a:lstStyle/>
          <a:p>
            <a:r>
              <a:rPr lang="en-US" dirty="0"/>
              <a:t>Maximum consumption  200 unit per day</a:t>
            </a:r>
          </a:p>
          <a:p>
            <a:r>
              <a:rPr lang="en-US" dirty="0"/>
              <a:t>Minimum consumption   150 unit per day</a:t>
            </a:r>
          </a:p>
          <a:p>
            <a:r>
              <a:rPr lang="en-US" dirty="0"/>
              <a:t>Normal consumption       160 unit per day</a:t>
            </a:r>
          </a:p>
          <a:p>
            <a:r>
              <a:rPr lang="en-US" dirty="0"/>
              <a:t>Reorder period                 10-15 days</a:t>
            </a:r>
          </a:p>
          <a:p>
            <a:r>
              <a:rPr lang="en-US" dirty="0"/>
              <a:t>Reorder quantity              1600 units</a:t>
            </a:r>
          </a:p>
          <a:p>
            <a:r>
              <a:rPr lang="en-US" dirty="0"/>
              <a:t>Normal reorder period     12 days</a:t>
            </a:r>
          </a:p>
          <a:p>
            <a:endParaRPr lang="en-US" dirty="0"/>
          </a:p>
          <a:p>
            <a:endParaRPr lang="en-US" dirty="0"/>
          </a:p>
        </p:txBody>
      </p:sp>
    </p:spTree>
    <p:extLst>
      <p:ext uri="{BB962C8B-B14F-4D97-AF65-F5344CB8AC3E}">
        <p14:creationId xmlns:p14="http://schemas.microsoft.com/office/powerpoint/2010/main" val="36648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6FEE-CB8E-C55D-BED0-F7ED9F9AF57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69A4EEA-A900-677C-B53C-C9D13E3176B7}"/>
              </a:ext>
            </a:extLst>
          </p:cNvPr>
          <p:cNvSpPr>
            <a:spLocks noGrp="1"/>
          </p:cNvSpPr>
          <p:nvPr>
            <p:ph idx="1"/>
          </p:nvPr>
        </p:nvSpPr>
        <p:spPr/>
        <p:txBody>
          <a:bodyPr>
            <a:normAutofit/>
          </a:bodyPr>
          <a:lstStyle/>
          <a:p>
            <a:r>
              <a:rPr lang="en-US" dirty="0"/>
              <a:t>Maximum stock level</a:t>
            </a:r>
          </a:p>
          <a:p>
            <a:pPr marL="0" indent="0">
              <a:buNone/>
            </a:pPr>
            <a:r>
              <a:rPr lang="en-US" dirty="0"/>
              <a:t>=3000+ 1600 –(150*10) =311 units</a:t>
            </a:r>
          </a:p>
          <a:p>
            <a:endParaRPr lang="en-US" dirty="0"/>
          </a:p>
          <a:p>
            <a:r>
              <a:rPr lang="en-US" dirty="0"/>
              <a:t>Minimum stock level</a:t>
            </a:r>
          </a:p>
          <a:p>
            <a:pPr marL="0" indent="0">
              <a:buNone/>
            </a:pPr>
            <a:r>
              <a:rPr lang="en-US" dirty="0"/>
              <a:t>=3000-(160 x 12)=1080 units</a:t>
            </a:r>
          </a:p>
          <a:p>
            <a:endParaRPr lang="en-US" dirty="0"/>
          </a:p>
          <a:p>
            <a:r>
              <a:rPr lang="en-US" dirty="0"/>
              <a:t>Reordering level</a:t>
            </a:r>
          </a:p>
          <a:p>
            <a:pPr marL="0" indent="0">
              <a:buNone/>
            </a:pPr>
            <a:r>
              <a:rPr lang="en-US" dirty="0"/>
              <a:t>=200*15=3000 units</a:t>
            </a:r>
          </a:p>
          <a:p>
            <a:endParaRPr lang="en-US" dirty="0"/>
          </a:p>
        </p:txBody>
      </p:sp>
    </p:spTree>
    <p:extLst>
      <p:ext uri="{BB962C8B-B14F-4D97-AF65-F5344CB8AC3E}">
        <p14:creationId xmlns:p14="http://schemas.microsoft.com/office/powerpoint/2010/main" val="360534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EE29-BCC2-12BF-DB22-ABA72ECDEE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88D6B3-599D-B373-D70E-2A3F605AAB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9</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89467"/>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Economic Order Quantity (EOQ)</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0D4EEBD0-FA87-4199-8094-83E87BB0DF58}"/>
              </a:ext>
            </a:extLst>
          </p:cNvPr>
          <p:cNvSpPr txBox="1"/>
          <p:nvPr/>
        </p:nvSpPr>
        <p:spPr>
          <a:xfrm>
            <a:off x="643685" y="2029712"/>
            <a:ext cx="7755019" cy="3724866"/>
          </a:xfrm>
          <a:prstGeom prst="rect">
            <a:avLst/>
          </a:prstGeom>
          <a:noFill/>
        </p:spPr>
        <p:txBody>
          <a:bodyPr wrap="square">
            <a:spAutoFit/>
          </a:bodyPr>
          <a:lstStyle/>
          <a:p>
            <a:pPr algn="just">
              <a:lnSpc>
                <a:spcPct val="150000"/>
              </a:lnSpc>
            </a:pPr>
            <a:r>
              <a:rPr lang="en-US" sz="2000" dirty="0">
                <a:solidFill>
                  <a:srgbClr val="FF5353"/>
                </a:solidFill>
                <a:latin typeface="+mj-lt"/>
              </a:rPr>
              <a:t>The economic order quantity is that inventory level that minimizes the total of ordering and carrying costs. </a:t>
            </a:r>
          </a:p>
          <a:p>
            <a:pPr algn="just">
              <a:lnSpc>
                <a:spcPct val="150000"/>
              </a:lnSpc>
            </a:pPr>
            <a:r>
              <a:rPr lang="en-US" sz="2000" dirty="0">
                <a:solidFill>
                  <a:schemeClr val="accent1">
                    <a:lumMod val="50000"/>
                  </a:schemeClr>
                </a:solidFill>
              </a:rPr>
              <a:t>One of the major inventory management problems to be resolved is how much inventory should be added when inventory is replenished. If the firm is buying raw materials, it must decide the lots in which it has to be purchased on replenishment. The task of the firm is to determine the optimum or economic order quantity (or economic lot size).</a:t>
            </a:r>
            <a:endParaRPr lang="en-IN" sz="2000" dirty="0">
              <a:solidFill>
                <a:srgbClr val="FF5353"/>
              </a:solidFill>
              <a:latin typeface="+mj-lt"/>
            </a:endParaRPr>
          </a:p>
        </p:txBody>
      </p:sp>
    </p:spTree>
    <p:extLst>
      <p:ext uri="{BB962C8B-B14F-4D97-AF65-F5344CB8AC3E}">
        <p14:creationId xmlns:p14="http://schemas.microsoft.com/office/powerpoint/2010/main" val="62068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10</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89467"/>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Economic Order Quantity (EOQ)</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B521E467-68C6-4870-BE99-DB5920F3C803}"/>
              </a:ext>
            </a:extLst>
          </p:cNvPr>
          <p:cNvSpPr txBox="1"/>
          <p:nvPr/>
        </p:nvSpPr>
        <p:spPr>
          <a:xfrm>
            <a:off x="643685" y="2096971"/>
            <a:ext cx="7755019" cy="2564613"/>
          </a:xfrm>
          <a:prstGeom prst="rect">
            <a:avLst/>
          </a:prstGeom>
          <a:noFill/>
        </p:spPr>
        <p:txBody>
          <a:bodyPr wrap="square">
            <a:spAutoFit/>
          </a:bodyPr>
          <a:lstStyle/>
          <a:p>
            <a:pPr algn="just">
              <a:lnSpc>
                <a:spcPct val="150000"/>
              </a:lnSpc>
            </a:pPr>
            <a:r>
              <a:rPr lang="en-US" sz="2200" dirty="0">
                <a:solidFill>
                  <a:schemeClr val="accent1">
                    <a:lumMod val="50000"/>
                  </a:schemeClr>
                </a:solidFill>
                <a:latin typeface="+mj-lt"/>
              </a:rPr>
              <a:t>Ordering costs </a:t>
            </a:r>
            <a:r>
              <a:rPr lang="en-US" sz="2200" dirty="0">
                <a:solidFill>
                  <a:schemeClr val="accent1">
                    <a:lumMod val="50000"/>
                  </a:schemeClr>
                </a:solidFill>
              </a:rPr>
              <a:t>includes the entire costs of acquiring raw materials. They include costs incurred in the following activities: requisitioning, purchase ordering, transporting, receiving, inspecting and storing (store placement). Ordering costs increase in proportion to the number of orders placed.</a:t>
            </a:r>
            <a:endParaRPr lang="en-IN" sz="2200" dirty="0">
              <a:solidFill>
                <a:schemeClr val="accent1">
                  <a:lumMod val="50000"/>
                </a:schemeClr>
              </a:solidFill>
            </a:endParaRPr>
          </a:p>
        </p:txBody>
      </p:sp>
    </p:spTree>
    <p:extLst>
      <p:ext uri="{BB962C8B-B14F-4D97-AF65-F5344CB8AC3E}">
        <p14:creationId xmlns:p14="http://schemas.microsoft.com/office/powerpoint/2010/main" val="86187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89467"/>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Economic Order Quantity (EOQ)</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1B88F255-FBF7-47BF-8450-75C646AEBD0A}"/>
              </a:ext>
            </a:extLst>
          </p:cNvPr>
          <p:cNvSpPr txBox="1"/>
          <p:nvPr/>
        </p:nvSpPr>
        <p:spPr>
          <a:xfrm>
            <a:off x="643686" y="2132063"/>
            <a:ext cx="7653416" cy="3263201"/>
          </a:xfrm>
          <a:prstGeom prst="rect">
            <a:avLst/>
          </a:prstGeom>
          <a:noFill/>
        </p:spPr>
        <p:txBody>
          <a:bodyPr wrap="square">
            <a:spAutoFit/>
          </a:bodyPr>
          <a:lstStyle/>
          <a:p>
            <a:pPr algn="just">
              <a:lnSpc>
                <a:spcPct val="150000"/>
              </a:lnSpc>
            </a:pPr>
            <a:r>
              <a:rPr lang="en-US" sz="2000" dirty="0">
                <a:solidFill>
                  <a:schemeClr val="accent1">
                    <a:lumMod val="50000"/>
                  </a:schemeClr>
                </a:solidFill>
                <a:latin typeface="+mj-lt"/>
              </a:rPr>
              <a:t>Carrying costs: </a:t>
            </a:r>
            <a:r>
              <a:rPr lang="en-US" sz="2000" dirty="0">
                <a:solidFill>
                  <a:schemeClr val="accent1">
                    <a:lumMod val="50000"/>
                  </a:schemeClr>
                </a:solidFill>
              </a:rPr>
              <a:t>Costs incurred for maintaining a given level of inventory are called carrying costs. They include storage, insurance, taxes, deterioration and obsolescence. The storage costs comprise cost of storage space (warehousing cost), stores handling costs and clerical and staff service costs (administrative costs), incurred in recording and providing special facilities such as fencing, lines, racks etc.</a:t>
            </a:r>
            <a:endParaRPr lang="en-IN" sz="2000" dirty="0">
              <a:solidFill>
                <a:schemeClr val="accent1">
                  <a:lumMod val="50000"/>
                </a:schemeClr>
              </a:solidFill>
            </a:endParaRPr>
          </a:p>
        </p:txBody>
      </p:sp>
      <p:sp>
        <p:nvSpPr>
          <p:cNvPr id="32" name="TextBox 31">
            <a:extLst>
              <a:ext uri="{FF2B5EF4-FFF2-40B4-BE49-F238E27FC236}">
                <a16:creationId xmlns:a16="http://schemas.microsoft.com/office/drawing/2014/main" id="{4AB2A46B-5F94-4DF7-9330-2FAE2621DB34}"/>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11</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32108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89467"/>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Economic Order Quantity (EOQ)</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7F30448-DF4F-43BE-892F-6DC526D3DC37}"/>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12</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52" name="Group 51">
            <a:extLst>
              <a:ext uri="{FF2B5EF4-FFF2-40B4-BE49-F238E27FC236}">
                <a16:creationId xmlns:a16="http://schemas.microsoft.com/office/drawing/2014/main" id="{D1955B14-8B4A-4047-B7BC-BAED5A02B201}"/>
              </a:ext>
            </a:extLst>
          </p:cNvPr>
          <p:cNvGrpSpPr/>
          <p:nvPr/>
        </p:nvGrpSpPr>
        <p:grpSpPr>
          <a:xfrm>
            <a:off x="1320276" y="2226736"/>
            <a:ext cx="6132611" cy="2265555"/>
            <a:chOff x="674518" y="2220195"/>
            <a:chExt cx="6132611" cy="2265555"/>
          </a:xfrm>
        </p:grpSpPr>
        <p:sp>
          <p:nvSpPr>
            <p:cNvPr id="3" name="TextBox 2">
              <a:extLst>
                <a:ext uri="{FF2B5EF4-FFF2-40B4-BE49-F238E27FC236}">
                  <a16:creationId xmlns:a16="http://schemas.microsoft.com/office/drawing/2014/main" id="{13F47175-B5A6-4F8F-8406-5717FFAB3A77}"/>
                </a:ext>
              </a:extLst>
            </p:cNvPr>
            <p:cNvSpPr txBox="1"/>
            <p:nvPr/>
          </p:nvSpPr>
          <p:spPr>
            <a:xfrm>
              <a:off x="674518" y="2580066"/>
              <a:ext cx="3323223" cy="1077218"/>
            </a:xfrm>
            <a:prstGeom prst="rect">
              <a:avLst/>
            </a:prstGeom>
            <a:noFill/>
          </p:spPr>
          <p:txBody>
            <a:bodyPr wrap="square" rtlCol="0">
              <a:spAutoFit/>
            </a:bodyPr>
            <a:lstStyle/>
            <a:p>
              <a:r>
                <a:rPr lang="en-US" sz="3200" dirty="0">
                  <a:solidFill>
                    <a:srgbClr val="FF5353"/>
                  </a:solidFill>
                  <a:latin typeface="+mj-lt"/>
                </a:rPr>
                <a:t>Economic Order Quantity =</a:t>
              </a:r>
              <a:endParaRPr lang="en-IN" sz="3200" dirty="0">
                <a:solidFill>
                  <a:srgbClr val="FF5353"/>
                </a:solidFill>
                <a:latin typeface="+mj-lt"/>
              </a:endParaRPr>
            </a:p>
          </p:txBody>
        </p:sp>
        <p:grpSp>
          <p:nvGrpSpPr>
            <p:cNvPr id="51" name="Group 50">
              <a:extLst>
                <a:ext uri="{FF2B5EF4-FFF2-40B4-BE49-F238E27FC236}">
                  <a16:creationId xmlns:a16="http://schemas.microsoft.com/office/drawing/2014/main" id="{715EDF76-9A8A-4812-A5B0-93E2FB3C3A81}"/>
                </a:ext>
              </a:extLst>
            </p:cNvPr>
            <p:cNvGrpSpPr/>
            <p:nvPr/>
          </p:nvGrpSpPr>
          <p:grpSpPr>
            <a:xfrm>
              <a:off x="3826708" y="2220195"/>
              <a:ext cx="2980421" cy="2265555"/>
              <a:chOff x="4472469" y="2600668"/>
              <a:chExt cx="2980421" cy="2265555"/>
            </a:xfrm>
          </p:grpSpPr>
          <p:grpSp>
            <p:nvGrpSpPr>
              <p:cNvPr id="36" name="Group 35">
                <a:extLst>
                  <a:ext uri="{FF2B5EF4-FFF2-40B4-BE49-F238E27FC236}">
                    <a16:creationId xmlns:a16="http://schemas.microsoft.com/office/drawing/2014/main" id="{0812F6DC-13FC-4A73-8180-8B7C243D5CAB}"/>
                  </a:ext>
                </a:extLst>
              </p:cNvPr>
              <p:cNvGrpSpPr/>
              <p:nvPr/>
            </p:nvGrpSpPr>
            <p:grpSpPr>
              <a:xfrm>
                <a:off x="5081750" y="2608308"/>
                <a:ext cx="2162175" cy="2174151"/>
                <a:chOff x="4295775" y="2514878"/>
                <a:chExt cx="2162175" cy="2174151"/>
              </a:xfrm>
            </p:grpSpPr>
            <p:sp>
              <p:nvSpPr>
                <p:cNvPr id="5" name="TextBox 4">
                  <a:extLst>
                    <a:ext uri="{FF2B5EF4-FFF2-40B4-BE49-F238E27FC236}">
                      <a16:creationId xmlns:a16="http://schemas.microsoft.com/office/drawing/2014/main" id="{A6FAEA57-000B-4444-B6D0-4FB1B3E6FB6D}"/>
                    </a:ext>
                  </a:extLst>
                </p:cNvPr>
                <p:cNvSpPr txBox="1"/>
                <p:nvPr/>
              </p:nvSpPr>
              <p:spPr>
                <a:xfrm>
                  <a:off x="4391019" y="2514878"/>
                  <a:ext cx="2014453" cy="1015663"/>
                </a:xfrm>
                <a:prstGeom prst="rect">
                  <a:avLst/>
                </a:prstGeom>
                <a:noFill/>
              </p:spPr>
              <p:txBody>
                <a:bodyPr wrap="square" rtlCol="0">
                  <a:spAutoFit/>
                </a:bodyPr>
                <a:lstStyle/>
                <a:p>
                  <a:r>
                    <a:rPr lang="en-US" sz="6000" dirty="0">
                      <a:solidFill>
                        <a:srgbClr val="FF5353"/>
                      </a:solidFill>
                      <a:latin typeface="+mj-lt"/>
                    </a:rPr>
                    <a:t>2DC</a:t>
                  </a:r>
                  <a:r>
                    <a:rPr lang="en-US" sz="6000" baseline="-25000" dirty="0">
                      <a:solidFill>
                        <a:srgbClr val="FF5353"/>
                      </a:solidFill>
                      <a:latin typeface="+mj-lt"/>
                    </a:rPr>
                    <a:t>o</a:t>
                  </a:r>
                  <a:endParaRPr lang="en-IN" sz="6000" baseline="-25000" dirty="0">
                    <a:solidFill>
                      <a:srgbClr val="FF5353"/>
                    </a:solidFill>
                    <a:latin typeface="+mj-lt"/>
                  </a:endParaRPr>
                </a:p>
              </p:txBody>
            </p:sp>
            <p:cxnSp>
              <p:nvCxnSpPr>
                <p:cNvPr id="33" name="Straight Connector 32">
                  <a:extLst>
                    <a:ext uri="{FF2B5EF4-FFF2-40B4-BE49-F238E27FC236}">
                      <a16:creationId xmlns:a16="http://schemas.microsoft.com/office/drawing/2014/main" id="{347DD86A-C865-4BD9-B39C-82200F037945}"/>
                    </a:ext>
                  </a:extLst>
                </p:cNvPr>
                <p:cNvCxnSpPr>
                  <a:cxnSpLocks/>
                </p:cNvCxnSpPr>
                <p:nvPr/>
              </p:nvCxnSpPr>
              <p:spPr>
                <a:xfrm>
                  <a:off x="4295775" y="3638550"/>
                  <a:ext cx="2162175" cy="0"/>
                </a:xfrm>
                <a:prstGeom prst="line">
                  <a:avLst/>
                </a:prstGeom>
                <a:ln w="57150">
                  <a:solidFill>
                    <a:srgbClr val="FF5353"/>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82CEC2B-3BCB-47FC-B058-290918C48ECB}"/>
                    </a:ext>
                  </a:extLst>
                </p:cNvPr>
                <p:cNvSpPr txBox="1"/>
                <p:nvPr/>
              </p:nvSpPr>
              <p:spPr>
                <a:xfrm>
                  <a:off x="4773193" y="3673366"/>
                  <a:ext cx="1088186" cy="1015663"/>
                </a:xfrm>
                <a:prstGeom prst="rect">
                  <a:avLst/>
                </a:prstGeom>
                <a:noFill/>
              </p:spPr>
              <p:txBody>
                <a:bodyPr wrap="square" rtlCol="0">
                  <a:spAutoFit/>
                </a:bodyPr>
                <a:lstStyle/>
                <a:p>
                  <a:r>
                    <a:rPr lang="en-US" sz="6000" dirty="0">
                      <a:solidFill>
                        <a:srgbClr val="FF5353"/>
                      </a:solidFill>
                      <a:latin typeface="+mj-lt"/>
                    </a:rPr>
                    <a:t>C</a:t>
                  </a:r>
                  <a:r>
                    <a:rPr lang="en-US" sz="6000" baseline="-25000" dirty="0">
                      <a:solidFill>
                        <a:srgbClr val="FF5353"/>
                      </a:solidFill>
                      <a:latin typeface="+mj-lt"/>
                    </a:rPr>
                    <a:t>c</a:t>
                  </a:r>
                  <a:endParaRPr lang="en-IN" sz="6000" dirty="0"/>
                </a:p>
              </p:txBody>
            </p:sp>
          </p:grpSp>
          <p:grpSp>
            <p:nvGrpSpPr>
              <p:cNvPr id="50" name="Group 49">
                <a:extLst>
                  <a:ext uri="{FF2B5EF4-FFF2-40B4-BE49-F238E27FC236}">
                    <a16:creationId xmlns:a16="http://schemas.microsoft.com/office/drawing/2014/main" id="{0A733142-050F-43C4-876D-FDC4365884E3}"/>
                  </a:ext>
                </a:extLst>
              </p:cNvPr>
              <p:cNvGrpSpPr/>
              <p:nvPr/>
            </p:nvGrpSpPr>
            <p:grpSpPr>
              <a:xfrm>
                <a:off x="4472469" y="2600668"/>
                <a:ext cx="2980421" cy="2265555"/>
                <a:chOff x="4472469" y="2600668"/>
                <a:chExt cx="2980421" cy="2265555"/>
              </a:xfrm>
            </p:grpSpPr>
            <p:cxnSp>
              <p:nvCxnSpPr>
                <p:cNvPr id="39" name="Straight Connector 38">
                  <a:extLst>
                    <a:ext uri="{FF2B5EF4-FFF2-40B4-BE49-F238E27FC236}">
                      <a16:creationId xmlns:a16="http://schemas.microsoft.com/office/drawing/2014/main" id="{8C6160F5-2FB6-436A-973D-CB4957205A88}"/>
                    </a:ext>
                  </a:extLst>
                </p:cNvPr>
                <p:cNvCxnSpPr/>
                <p:nvPr/>
              </p:nvCxnSpPr>
              <p:spPr>
                <a:xfrm>
                  <a:off x="4905375" y="2608308"/>
                  <a:ext cx="2547515" cy="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73837F-164A-48B6-8DD8-F0C282740B6A}"/>
                    </a:ext>
                  </a:extLst>
                </p:cNvPr>
                <p:cNvCxnSpPr>
                  <a:cxnSpLocks/>
                </p:cNvCxnSpPr>
                <p:nvPr/>
              </p:nvCxnSpPr>
              <p:spPr>
                <a:xfrm flipV="1">
                  <a:off x="4667981" y="2600668"/>
                  <a:ext cx="256646" cy="226555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4198B2-1AA6-4330-9E24-6F9C40C677E9}"/>
                    </a:ext>
                  </a:extLst>
                </p:cNvPr>
                <p:cNvCxnSpPr>
                  <a:cxnSpLocks/>
                </p:cNvCxnSpPr>
                <p:nvPr/>
              </p:nvCxnSpPr>
              <p:spPr>
                <a:xfrm flipH="1" flipV="1">
                  <a:off x="4546811" y="4594900"/>
                  <a:ext cx="121167" cy="271323"/>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82F880-43BF-40EE-8DEE-F4AE6D2C686C}"/>
                    </a:ext>
                  </a:extLst>
                </p:cNvPr>
                <p:cNvCxnSpPr>
                  <a:cxnSpLocks/>
                </p:cNvCxnSpPr>
                <p:nvPr/>
              </p:nvCxnSpPr>
              <p:spPr>
                <a:xfrm flipV="1">
                  <a:off x="4472469" y="4597256"/>
                  <a:ext cx="85205" cy="13566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grpSp>
      <p:sp>
        <p:nvSpPr>
          <p:cNvPr id="53" name="TextBox 52">
            <a:extLst>
              <a:ext uri="{FF2B5EF4-FFF2-40B4-BE49-F238E27FC236}">
                <a16:creationId xmlns:a16="http://schemas.microsoft.com/office/drawing/2014/main" id="{C134FE56-ABF8-4678-8857-86C5EA40088E}"/>
              </a:ext>
            </a:extLst>
          </p:cNvPr>
          <p:cNvSpPr txBox="1"/>
          <p:nvPr/>
        </p:nvSpPr>
        <p:spPr>
          <a:xfrm>
            <a:off x="812843" y="4527106"/>
            <a:ext cx="7589095" cy="1699632"/>
          </a:xfrm>
          <a:prstGeom prst="rect">
            <a:avLst/>
          </a:prstGeom>
          <a:noFill/>
        </p:spPr>
        <p:txBody>
          <a:bodyPr wrap="square" rtlCol="0">
            <a:spAutoFit/>
          </a:bodyPr>
          <a:lstStyle/>
          <a:p>
            <a:pPr algn="just">
              <a:lnSpc>
                <a:spcPct val="150000"/>
              </a:lnSpc>
            </a:pPr>
            <a:r>
              <a:rPr lang="en-US" dirty="0">
                <a:solidFill>
                  <a:schemeClr val="accent1">
                    <a:lumMod val="50000"/>
                  </a:schemeClr>
                </a:solidFill>
              </a:rPr>
              <a:t>Where,</a:t>
            </a:r>
          </a:p>
          <a:p>
            <a:pPr algn="just">
              <a:lnSpc>
                <a:spcPct val="150000"/>
              </a:lnSpc>
            </a:pPr>
            <a:r>
              <a:rPr lang="en-US" dirty="0">
                <a:solidFill>
                  <a:schemeClr val="accent1">
                    <a:lumMod val="50000"/>
                  </a:schemeClr>
                </a:solidFill>
              </a:rPr>
              <a:t>D = Quantity demanded per annum; Co = Ordering cost per Order </a:t>
            </a:r>
          </a:p>
          <a:p>
            <a:pPr algn="just">
              <a:lnSpc>
                <a:spcPct val="150000"/>
              </a:lnSpc>
            </a:pPr>
            <a:r>
              <a:rPr lang="en-US" dirty="0">
                <a:solidFill>
                  <a:schemeClr val="accent1">
                    <a:lumMod val="50000"/>
                  </a:schemeClr>
                </a:solidFill>
              </a:rPr>
              <a:t>Cc = Carrying cost per unit (If D is stated in Units); however, if D is stated in rupees the Cc must be in percentage.</a:t>
            </a:r>
            <a:endParaRPr lang="en-IN" dirty="0">
              <a:solidFill>
                <a:schemeClr val="accent1">
                  <a:lumMod val="50000"/>
                </a:schemeClr>
              </a:solidFill>
            </a:endParaRPr>
          </a:p>
        </p:txBody>
      </p:sp>
    </p:spTree>
    <p:extLst>
      <p:ext uri="{BB962C8B-B14F-4D97-AF65-F5344CB8AC3E}">
        <p14:creationId xmlns:p14="http://schemas.microsoft.com/office/powerpoint/2010/main" val="125311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9B95-242A-B98C-E90F-60CE11D8B0A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E79251E-C4EE-17DE-1E02-AA2EBEC95EA3}"/>
              </a:ext>
            </a:extLst>
          </p:cNvPr>
          <p:cNvSpPr>
            <a:spLocks noGrp="1"/>
          </p:cNvSpPr>
          <p:nvPr>
            <p:ph idx="1"/>
          </p:nvPr>
        </p:nvSpPr>
        <p:spPr/>
        <p:txBody>
          <a:bodyPr/>
          <a:lstStyle/>
          <a:p>
            <a:r>
              <a:rPr lang="en-US" dirty="0" err="1"/>
              <a:t>Analyse</a:t>
            </a:r>
            <a:r>
              <a:rPr lang="en-US" dirty="0"/>
              <a:t> EOQ requirement for the company if</a:t>
            </a:r>
          </a:p>
          <a:p>
            <a:pPr marL="0" indent="0">
              <a:buNone/>
            </a:pPr>
            <a:r>
              <a:rPr lang="en-US" dirty="0"/>
              <a:t>Annual usage Rs. 200000 </a:t>
            </a:r>
          </a:p>
          <a:p>
            <a:pPr marL="0" indent="0">
              <a:buNone/>
            </a:pPr>
            <a:r>
              <a:rPr lang="en-US" dirty="0"/>
              <a:t>Carrying cost: 10% of inventory value</a:t>
            </a:r>
          </a:p>
          <a:p>
            <a:pPr marL="0" indent="0">
              <a:buNone/>
            </a:pPr>
            <a:r>
              <a:rPr lang="en-US" dirty="0"/>
              <a:t>Cost of placing an order: Rs.80</a:t>
            </a:r>
          </a:p>
        </p:txBody>
      </p:sp>
    </p:spTree>
    <p:extLst>
      <p:ext uri="{BB962C8B-B14F-4D97-AF65-F5344CB8AC3E}">
        <p14:creationId xmlns:p14="http://schemas.microsoft.com/office/powerpoint/2010/main" val="143202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417D-1F7E-9C9B-7443-70D1B3444C11}"/>
              </a:ext>
            </a:extLst>
          </p:cNvPr>
          <p:cNvSpPr>
            <a:spLocks noGrp="1"/>
          </p:cNvSpPr>
          <p:nvPr>
            <p:ph type="title"/>
          </p:nvPr>
        </p:nvSpPr>
        <p:spPr/>
        <p:txBody>
          <a:bodyPr/>
          <a:lstStyle/>
          <a:p>
            <a:r>
              <a:rPr lang="en-US" dirty="0"/>
              <a:t>Solution</a:t>
            </a:r>
            <a:br>
              <a:rPr lang="en-US" dirty="0"/>
            </a:br>
            <a:endParaRPr lang="en-US" dirty="0"/>
          </a:p>
        </p:txBody>
      </p:sp>
      <p:sp>
        <p:nvSpPr>
          <p:cNvPr id="3" name="Content Placeholder 2">
            <a:extLst>
              <a:ext uri="{FF2B5EF4-FFF2-40B4-BE49-F238E27FC236}">
                <a16:creationId xmlns:a16="http://schemas.microsoft.com/office/drawing/2014/main" id="{B668E99E-11DD-400B-35CC-A0DED098C312}"/>
              </a:ext>
            </a:extLst>
          </p:cNvPr>
          <p:cNvSpPr>
            <a:spLocks noGrp="1"/>
          </p:cNvSpPr>
          <p:nvPr>
            <p:ph idx="1"/>
          </p:nvPr>
        </p:nvSpPr>
        <p:spPr/>
        <p:txBody>
          <a:bodyPr/>
          <a:lstStyle/>
          <a:p>
            <a:pPr marL="0" indent="0">
              <a:buNone/>
            </a:pPr>
            <a:r>
              <a:rPr lang="en-US" dirty="0"/>
              <a:t>=  √2x200000x80    /   10%</a:t>
            </a:r>
          </a:p>
          <a:p>
            <a:pPr marL="0" indent="0">
              <a:buNone/>
            </a:pPr>
            <a:r>
              <a:rPr lang="en-US" dirty="0"/>
              <a:t>=   14,833 units</a:t>
            </a:r>
          </a:p>
        </p:txBody>
      </p:sp>
    </p:spTree>
    <p:extLst>
      <p:ext uri="{BB962C8B-B14F-4D97-AF65-F5344CB8AC3E}">
        <p14:creationId xmlns:p14="http://schemas.microsoft.com/office/powerpoint/2010/main" val="410485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Introduction</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10146C41-DD25-4F4A-B012-C432A63BB870}"/>
              </a:ext>
            </a:extLst>
          </p:cNvPr>
          <p:cNvSpPr txBox="1"/>
          <p:nvPr/>
        </p:nvSpPr>
        <p:spPr>
          <a:xfrm>
            <a:off x="8466552" y="160094"/>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5B47C8BA-950A-47C1-ADD2-3E97F46E6E30}"/>
              </a:ext>
            </a:extLst>
          </p:cNvPr>
          <p:cNvSpPr txBox="1"/>
          <p:nvPr/>
        </p:nvSpPr>
        <p:spPr>
          <a:xfrm>
            <a:off x="645027" y="2126515"/>
            <a:ext cx="7653415" cy="3361626"/>
          </a:xfrm>
          <a:prstGeom prst="rect">
            <a:avLst/>
          </a:prstGeom>
          <a:noFill/>
        </p:spPr>
        <p:txBody>
          <a:bodyPr wrap="square">
            <a:spAutoFit/>
          </a:bodyPr>
          <a:lstStyle/>
          <a:p>
            <a:pPr algn="just">
              <a:lnSpc>
                <a:spcPct val="150000"/>
              </a:lnSpc>
            </a:pPr>
            <a:r>
              <a:rPr lang="en-US" dirty="0">
                <a:solidFill>
                  <a:schemeClr val="accent1">
                    <a:lumMod val="50000"/>
                  </a:schemeClr>
                </a:solidFill>
              </a:rPr>
              <a:t>Inventories constitute the most significant part of current assets for any organization. On an average, inventories are approximately 60 per cent of current assets in any company. Because of the large size of inventories maintained by firms, a considerable amount of funds is required to be committed to them. It is, therefore, imperative to manage inventories efficiently and effectively, in order to avoid unnecessary investment. A firm neglecting the management of inventories will be jeopardizing its long run profitability and may fail ultimately. </a:t>
            </a:r>
            <a:endParaRPr lang="en-IN" dirty="0">
              <a:solidFill>
                <a:schemeClr val="accent1">
                  <a:lumMod val="50000"/>
                </a:schemeClr>
              </a:solidFill>
            </a:endParaRPr>
          </a:p>
        </p:txBody>
      </p:sp>
    </p:spTree>
    <p:extLst>
      <p:ext uri="{BB962C8B-B14F-4D97-AF65-F5344CB8AC3E}">
        <p14:creationId xmlns:p14="http://schemas.microsoft.com/office/powerpoint/2010/main" val="646478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ABC Inventory Control System</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26F204AE-2800-48AA-8F82-C8C3BA75FB0B}"/>
              </a:ext>
            </a:extLst>
          </p:cNvPr>
          <p:cNvSpPr txBox="1"/>
          <p:nvPr/>
        </p:nvSpPr>
        <p:spPr>
          <a:xfrm>
            <a:off x="594220" y="2156273"/>
            <a:ext cx="7804486" cy="3343351"/>
          </a:xfrm>
          <a:prstGeom prst="rect">
            <a:avLst/>
          </a:prstGeom>
          <a:noFill/>
        </p:spPr>
        <p:txBody>
          <a:bodyPr wrap="square">
            <a:spAutoFit/>
          </a:bodyPr>
          <a:lstStyle/>
          <a:p>
            <a:pPr algn="just">
              <a:lnSpc>
                <a:spcPct val="150000"/>
              </a:lnSpc>
            </a:pPr>
            <a:r>
              <a:rPr lang="en-US" sz="2400" dirty="0">
                <a:solidFill>
                  <a:schemeClr val="accent1">
                    <a:lumMod val="50000"/>
                  </a:schemeClr>
                </a:solidFill>
              </a:rPr>
              <a:t>Large numbers of firms have to maintain several types of inventories. It is not desirable to keep the same degree of control on all the items. The firm should pay maximum attention to those items whose value is the highest. ABC analysis and tends to measure the significance of each item of inventories in terms of its value.</a:t>
            </a:r>
          </a:p>
        </p:txBody>
      </p:sp>
      <p:sp>
        <p:nvSpPr>
          <p:cNvPr id="32" name="TextBox 31">
            <a:extLst>
              <a:ext uri="{FF2B5EF4-FFF2-40B4-BE49-F238E27FC236}">
                <a16:creationId xmlns:a16="http://schemas.microsoft.com/office/drawing/2014/main" id="{1F09D0D6-9FEA-4D6F-A41A-3771C86CD9F9}"/>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13</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82552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ABC Inventory Control System</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26F204AE-2800-48AA-8F82-C8C3BA75FB0B}"/>
              </a:ext>
            </a:extLst>
          </p:cNvPr>
          <p:cNvSpPr txBox="1"/>
          <p:nvPr/>
        </p:nvSpPr>
        <p:spPr>
          <a:xfrm>
            <a:off x="594220" y="2156273"/>
            <a:ext cx="7804486" cy="334335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dirty="0">
                <a:solidFill>
                  <a:schemeClr val="accent1">
                    <a:lumMod val="50000"/>
                  </a:schemeClr>
                </a:solidFill>
              </a:rPr>
              <a:t>The high-value items are classified as </a:t>
            </a:r>
            <a:r>
              <a:rPr lang="en-US" sz="2400" dirty="0">
                <a:solidFill>
                  <a:srgbClr val="FF5353"/>
                </a:solidFill>
                <a:latin typeface="+mj-lt"/>
              </a:rPr>
              <a:t>‘A items’ </a:t>
            </a:r>
            <a:r>
              <a:rPr lang="en-US" sz="2400" dirty="0">
                <a:solidFill>
                  <a:schemeClr val="accent1">
                    <a:lumMod val="50000"/>
                  </a:schemeClr>
                </a:solidFill>
              </a:rPr>
              <a:t>and would be under the tightest control.</a:t>
            </a:r>
          </a:p>
          <a:p>
            <a:pPr marL="285750" indent="-285750" algn="just">
              <a:lnSpc>
                <a:spcPct val="150000"/>
              </a:lnSpc>
              <a:buFont typeface="Wingdings" panose="05000000000000000000" pitchFamily="2" charset="2"/>
              <a:buChar char="Ø"/>
            </a:pPr>
            <a:r>
              <a:rPr lang="en-US" sz="2400" dirty="0">
                <a:solidFill>
                  <a:srgbClr val="FF5353"/>
                </a:solidFill>
                <a:latin typeface="+mj-lt"/>
              </a:rPr>
              <a:t>‘C items’ </a:t>
            </a:r>
            <a:r>
              <a:rPr lang="en-US" sz="2400" dirty="0">
                <a:solidFill>
                  <a:schemeClr val="accent1">
                    <a:lumMod val="50000"/>
                  </a:schemeClr>
                </a:solidFill>
              </a:rPr>
              <a:t>represent relatively least value and would be under simple control.</a:t>
            </a:r>
          </a:p>
          <a:p>
            <a:pPr marL="285750" indent="-285750" algn="just">
              <a:lnSpc>
                <a:spcPct val="150000"/>
              </a:lnSpc>
              <a:buFont typeface="Wingdings" panose="05000000000000000000" pitchFamily="2" charset="2"/>
              <a:buChar char="Ø"/>
            </a:pPr>
            <a:r>
              <a:rPr lang="en-US" sz="2400" dirty="0">
                <a:solidFill>
                  <a:srgbClr val="FF5353"/>
                </a:solidFill>
                <a:latin typeface="+mj-lt"/>
              </a:rPr>
              <a:t>‘B items’ </a:t>
            </a:r>
            <a:r>
              <a:rPr lang="en-US" sz="2400" dirty="0">
                <a:solidFill>
                  <a:schemeClr val="accent1">
                    <a:lumMod val="50000"/>
                  </a:schemeClr>
                </a:solidFill>
              </a:rPr>
              <a:t>fall in between these two categories and require reasonable attention of management. </a:t>
            </a:r>
            <a:endParaRPr lang="en-IN" sz="2400" dirty="0">
              <a:solidFill>
                <a:schemeClr val="accent1">
                  <a:lumMod val="50000"/>
                </a:schemeClr>
              </a:solidFill>
            </a:endParaRPr>
          </a:p>
        </p:txBody>
      </p:sp>
      <p:sp>
        <p:nvSpPr>
          <p:cNvPr id="32" name="TextBox 31">
            <a:extLst>
              <a:ext uri="{FF2B5EF4-FFF2-40B4-BE49-F238E27FC236}">
                <a16:creationId xmlns:a16="http://schemas.microsoft.com/office/drawing/2014/main" id="{1F09D0D6-9FEA-4D6F-A41A-3771C86CD9F9}"/>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14</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243443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VED Analysis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78EF5782-3909-4D7E-93F3-912BCF75DF58}"/>
              </a:ext>
            </a:extLst>
          </p:cNvPr>
          <p:cNvSpPr txBox="1"/>
          <p:nvPr/>
        </p:nvSpPr>
        <p:spPr>
          <a:xfrm>
            <a:off x="643686" y="2053480"/>
            <a:ext cx="7803145" cy="3343351"/>
          </a:xfrm>
          <a:prstGeom prst="rect">
            <a:avLst/>
          </a:prstGeom>
          <a:noFill/>
        </p:spPr>
        <p:txBody>
          <a:bodyPr wrap="square">
            <a:spAutoFit/>
          </a:bodyPr>
          <a:lstStyle/>
          <a:p>
            <a:pPr algn="just">
              <a:lnSpc>
                <a:spcPct val="150000"/>
              </a:lnSpc>
            </a:pPr>
            <a:r>
              <a:rPr lang="en-US" sz="2400" dirty="0">
                <a:solidFill>
                  <a:schemeClr val="accent1">
                    <a:lumMod val="50000"/>
                  </a:schemeClr>
                </a:solidFill>
              </a:rPr>
              <a:t>VED analysis is an inventory management technique that classifies inventory based on its functional importance. It categorizes stock under three heads based on its importance and necessity for an organization for production or any of its other activities. VED analysis stands for </a:t>
            </a:r>
            <a:r>
              <a:rPr lang="en-US" sz="2400" dirty="0">
                <a:solidFill>
                  <a:srgbClr val="FF5353"/>
                </a:solidFill>
                <a:latin typeface="+mj-lt"/>
              </a:rPr>
              <a:t>Vital, Essential, and Desirable</a:t>
            </a:r>
            <a:r>
              <a:rPr lang="en-US" sz="2400" dirty="0">
                <a:solidFill>
                  <a:schemeClr val="accent1">
                    <a:lumMod val="50000"/>
                  </a:schemeClr>
                </a:solidFill>
              </a:rPr>
              <a:t>.</a:t>
            </a:r>
            <a:endParaRPr lang="en-IN" sz="2400" dirty="0">
              <a:solidFill>
                <a:schemeClr val="accent1">
                  <a:lumMod val="50000"/>
                </a:schemeClr>
              </a:solidFill>
            </a:endParaRPr>
          </a:p>
        </p:txBody>
      </p:sp>
      <p:sp>
        <p:nvSpPr>
          <p:cNvPr id="33" name="TextBox 32">
            <a:extLst>
              <a:ext uri="{FF2B5EF4-FFF2-40B4-BE49-F238E27FC236}">
                <a16:creationId xmlns:a16="http://schemas.microsoft.com/office/drawing/2014/main" id="{EADE67A4-364F-4D0B-8D86-68BDB50E520B}"/>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15</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62017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VED Analysis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78EF5782-3909-4D7E-93F3-912BCF75DF58}"/>
              </a:ext>
            </a:extLst>
          </p:cNvPr>
          <p:cNvSpPr txBox="1"/>
          <p:nvPr/>
        </p:nvSpPr>
        <p:spPr>
          <a:xfrm>
            <a:off x="643686" y="2053480"/>
            <a:ext cx="7803145" cy="389734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accent1">
                    <a:lumMod val="50000"/>
                  </a:schemeClr>
                </a:solidFill>
              </a:rPr>
              <a:t>The </a:t>
            </a:r>
            <a:r>
              <a:rPr lang="en-US" sz="2400" dirty="0">
                <a:solidFill>
                  <a:srgbClr val="FF5353"/>
                </a:solidFill>
                <a:latin typeface="+mj-lt"/>
              </a:rPr>
              <a:t>category “Vital” </a:t>
            </a:r>
            <a:r>
              <a:rPr lang="en-US" sz="2400" dirty="0">
                <a:solidFill>
                  <a:schemeClr val="accent1">
                    <a:lumMod val="50000"/>
                  </a:schemeClr>
                </a:solidFill>
              </a:rPr>
              <a:t>includes inventory, which is necessary for production or any other process in an organization. </a:t>
            </a:r>
          </a:p>
          <a:p>
            <a:pPr marL="342900" indent="-342900" algn="just">
              <a:lnSpc>
                <a:spcPct val="150000"/>
              </a:lnSpc>
              <a:buFont typeface="Wingdings" panose="05000000000000000000" pitchFamily="2" charset="2"/>
              <a:buChar char="Ø"/>
            </a:pPr>
            <a:r>
              <a:rPr lang="en-US" sz="2400" dirty="0">
                <a:solidFill>
                  <a:schemeClr val="accent1">
                    <a:lumMod val="50000"/>
                  </a:schemeClr>
                </a:solidFill>
              </a:rPr>
              <a:t>The shortage of items under this category can severely hamper or disrupt the proper functioning of operations. </a:t>
            </a:r>
          </a:p>
          <a:p>
            <a:pPr marL="342900" indent="-342900" algn="just">
              <a:lnSpc>
                <a:spcPct val="150000"/>
              </a:lnSpc>
              <a:buFont typeface="Wingdings" panose="05000000000000000000" pitchFamily="2" charset="2"/>
              <a:buChar char="Ø"/>
            </a:pPr>
            <a:r>
              <a:rPr lang="en-US" sz="2400" dirty="0">
                <a:solidFill>
                  <a:schemeClr val="accent1">
                    <a:lumMod val="50000"/>
                  </a:schemeClr>
                </a:solidFill>
              </a:rPr>
              <a:t>Order for such inventory should be before-hand. </a:t>
            </a:r>
            <a:endParaRPr lang="en-IN" sz="2400" dirty="0">
              <a:solidFill>
                <a:schemeClr val="accent1">
                  <a:lumMod val="50000"/>
                </a:schemeClr>
              </a:solidFill>
            </a:endParaRPr>
          </a:p>
        </p:txBody>
      </p:sp>
      <p:sp>
        <p:nvSpPr>
          <p:cNvPr id="31" name="TextBox 30">
            <a:extLst>
              <a:ext uri="{FF2B5EF4-FFF2-40B4-BE49-F238E27FC236}">
                <a16:creationId xmlns:a16="http://schemas.microsoft.com/office/drawing/2014/main" id="{E6EA417D-2166-451C-9B0F-F772B67760B0}"/>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16</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50949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VED Analysis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78EF5782-3909-4D7E-93F3-912BCF75DF58}"/>
              </a:ext>
            </a:extLst>
          </p:cNvPr>
          <p:cNvSpPr txBox="1"/>
          <p:nvPr/>
        </p:nvSpPr>
        <p:spPr>
          <a:xfrm>
            <a:off x="643686" y="1991271"/>
            <a:ext cx="7803145" cy="459593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accent1">
                    <a:lumMod val="50000"/>
                  </a:schemeClr>
                </a:solidFill>
              </a:rPr>
              <a:t>The </a:t>
            </a:r>
            <a:r>
              <a:rPr lang="en-US" sz="2200" dirty="0">
                <a:solidFill>
                  <a:srgbClr val="FF5353"/>
                </a:solidFill>
                <a:latin typeface="+mj-lt"/>
              </a:rPr>
              <a:t>essential category </a:t>
            </a:r>
            <a:r>
              <a:rPr lang="en-US" sz="2200" dirty="0">
                <a:solidFill>
                  <a:schemeClr val="accent1">
                    <a:lumMod val="50000"/>
                  </a:schemeClr>
                </a:solidFill>
              </a:rPr>
              <a:t>includes inventory, which is next to being vital. These, too, are very important for any organization because they may lead to a stoppage of production or hamper some other process. </a:t>
            </a:r>
          </a:p>
          <a:p>
            <a:pPr marL="342900" indent="-342900" algn="just">
              <a:lnSpc>
                <a:spcPct val="150000"/>
              </a:lnSpc>
              <a:buFont typeface="Wingdings" panose="05000000000000000000" pitchFamily="2" charset="2"/>
              <a:buChar char="Ø"/>
            </a:pPr>
            <a:r>
              <a:rPr lang="en-US" sz="2200" dirty="0">
                <a:solidFill>
                  <a:schemeClr val="accent1">
                    <a:lumMod val="50000"/>
                  </a:schemeClr>
                </a:solidFill>
              </a:rPr>
              <a:t>The loss due to their unavailability may be temporary, or it might be possible to repair the stock item or part.</a:t>
            </a:r>
          </a:p>
          <a:p>
            <a:pPr marL="342900" indent="-342900" algn="just">
              <a:lnSpc>
                <a:spcPct val="150000"/>
              </a:lnSpc>
              <a:buFont typeface="Wingdings" panose="05000000000000000000" pitchFamily="2" charset="2"/>
              <a:buChar char="Ø"/>
            </a:pPr>
            <a:r>
              <a:rPr lang="en-US" sz="2200" dirty="0">
                <a:solidFill>
                  <a:schemeClr val="accent1">
                    <a:lumMod val="50000"/>
                  </a:schemeClr>
                </a:solidFill>
              </a:rPr>
              <a:t>The management should ensure optimum availability and maintenance of inventory under the “Essential” category too.</a:t>
            </a:r>
            <a:endParaRPr lang="en-IN" sz="2200" dirty="0">
              <a:solidFill>
                <a:schemeClr val="accent1">
                  <a:lumMod val="50000"/>
                </a:schemeClr>
              </a:solidFill>
            </a:endParaRPr>
          </a:p>
        </p:txBody>
      </p:sp>
      <p:sp>
        <p:nvSpPr>
          <p:cNvPr id="31" name="TextBox 30">
            <a:extLst>
              <a:ext uri="{FF2B5EF4-FFF2-40B4-BE49-F238E27FC236}">
                <a16:creationId xmlns:a16="http://schemas.microsoft.com/office/drawing/2014/main" id="{8519D7CD-76E1-4CB8-95FE-648F5B24498A}"/>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17</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452527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VED Analysis</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78EF5782-3909-4D7E-93F3-912BCF75DF58}"/>
              </a:ext>
            </a:extLst>
          </p:cNvPr>
          <p:cNvSpPr txBox="1"/>
          <p:nvPr/>
        </p:nvSpPr>
        <p:spPr>
          <a:xfrm>
            <a:off x="643686" y="2053480"/>
            <a:ext cx="7803145" cy="2789353"/>
          </a:xfrm>
          <a:prstGeom prst="rect">
            <a:avLst/>
          </a:prstGeom>
          <a:noFill/>
        </p:spPr>
        <p:txBody>
          <a:bodyPr wrap="square">
            <a:spAutoFit/>
          </a:bodyPr>
          <a:lstStyle/>
          <a:p>
            <a:pPr algn="just">
              <a:lnSpc>
                <a:spcPct val="150000"/>
              </a:lnSpc>
            </a:pPr>
            <a:r>
              <a:rPr lang="en-US" sz="2400" dirty="0">
                <a:solidFill>
                  <a:schemeClr val="accent1">
                    <a:lumMod val="50000"/>
                  </a:schemeClr>
                </a:solidFill>
              </a:rPr>
              <a:t>The </a:t>
            </a:r>
            <a:r>
              <a:rPr lang="en-US" sz="2400" dirty="0">
                <a:solidFill>
                  <a:srgbClr val="FF5353"/>
                </a:solidFill>
                <a:latin typeface="+mj-lt"/>
              </a:rPr>
              <a:t>desirable category </a:t>
            </a:r>
            <a:r>
              <a:rPr lang="en-US" sz="2400" dirty="0">
                <a:solidFill>
                  <a:schemeClr val="accent1">
                    <a:lumMod val="50000"/>
                  </a:schemeClr>
                </a:solidFill>
              </a:rPr>
              <a:t>of inventory is the least important among the three, and their unavailability may result in minor stoppages in production or other processes. Moreover, the easy replenishment of such shortages is possible in a short duration of time.</a:t>
            </a:r>
            <a:endParaRPr lang="en-IN" sz="2400" dirty="0">
              <a:solidFill>
                <a:schemeClr val="accent1">
                  <a:lumMod val="50000"/>
                </a:schemeClr>
              </a:solidFill>
            </a:endParaRPr>
          </a:p>
        </p:txBody>
      </p:sp>
      <p:sp>
        <p:nvSpPr>
          <p:cNvPr id="31" name="TextBox 30">
            <a:extLst>
              <a:ext uri="{FF2B5EF4-FFF2-40B4-BE49-F238E27FC236}">
                <a16:creationId xmlns:a16="http://schemas.microsoft.com/office/drawing/2014/main" id="{D01CC292-1BB2-4637-A93F-ECBD8AD730DC}"/>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18</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5745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Just in Time (JIT) System</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096E85C1-1E12-4BAA-8A08-5D045913FF5D}"/>
              </a:ext>
            </a:extLst>
          </p:cNvPr>
          <p:cNvSpPr txBox="1"/>
          <p:nvPr/>
        </p:nvSpPr>
        <p:spPr>
          <a:xfrm>
            <a:off x="620963" y="2027289"/>
            <a:ext cx="7701542" cy="372486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solidFill>
                  <a:schemeClr val="accent1">
                    <a:lumMod val="50000"/>
                  </a:schemeClr>
                </a:solidFill>
              </a:rPr>
              <a:t>The Japanese just-in-time (JIT) system of inventory control ensures that the, material or the manufactured components and parts arrive to the manufacturing sites or stores just few hours before they are put to use. </a:t>
            </a:r>
          </a:p>
          <a:p>
            <a:pPr marL="342900" indent="-342900" algn="just">
              <a:lnSpc>
                <a:spcPct val="150000"/>
              </a:lnSpc>
              <a:buFont typeface="Wingdings" panose="05000000000000000000" pitchFamily="2" charset="2"/>
              <a:buChar char="Ø"/>
            </a:pPr>
            <a:r>
              <a:rPr lang="en-US" sz="2000" dirty="0">
                <a:solidFill>
                  <a:schemeClr val="accent1">
                    <a:lumMod val="50000"/>
                  </a:schemeClr>
                </a:solidFill>
              </a:rPr>
              <a:t>The delivery of material is synchronized with the manufacturing cycle and speed. JIT system eliminates the necessity of carrying large inventories, and thus, saves carrying and other related costs to the manufacturer. </a:t>
            </a:r>
          </a:p>
        </p:txBody>
      </p:sp>
      <p:sp>
        <p:nvSpPr>
          <p:cNvPr id="32" name="TextBox 31">
            <a:extLst>
              <a:ext uri="{FF2B5EF4-FFF2-40B4-BE49-F238E27FC236}">
                <a16:creationId xmlns:a16="http://schemas.microsoft.com/office/drawing/2014/main" id="{D6FF7BF2-F1EE-4D86-9371-ACFA862BB57D}"/>
              </a:ext>
            </a:extLst>
          </p:cNvPr>
          <p:cNvSpPr txBox="1"/>
          <p:nvPr/>
        </p:nvSpPr>
        <p:spPr>
          <a:xfrm>
            <a:off x="8334375" y="156740"/>
            <a:ext cx="569155"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19</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16226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Just in Time (JIT) System</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096E85C1-1E12-4BAA-8A08-5D045913FF5D}"/>
              </a:ext>
            </a:extLst>
          </p:cNvPr>
          <p:cNvSpPr txBox="1"/>
          <p:nvPr/>
        </p:nvSpPr>
        <p:spPr>
          <a:xfrm>
            <a:off x="620963" y="2027289"/>
            <a:ext cx="7701542" cy="326320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solidFill>
                  <a:schemeClr val="accent1">
                    <a:lumMod val="50000"/>
                  </a:schemeClr>
                </a:solidFill>
              </a:rPr>
              <a:t>The system requires perfect understanding and coordination between the manufacturer and suppliers, in terms of timing of delivery and quality of the material. Poor quality material or components could halt the production. </a:t>
            </a:r>
          </a:p>
          <a:p>
            <a:pPr marL="285750" indent="-285750" algn="just">
              <a:lnSpc>
                <a:spcPct val="150000"/>
              </a:lnSpc>
              <a:buFont typeface="Wingdings" panose="05000000000000000000" pitchFamily="2" charset="2"/>
              <a:buChar char="Ø"/>
            </a:pPr>
            <a:r>
              <a:rPr lang="en-US" sz="2000" dirty="0">
                <a:solidFill>
                  <a:schemeClr val="accent1">
                    <a:lumMod val="50000"/>
                  </a:schemeClr>
                </a:solidFill>
              </a:rPr>
              <a:t>The JIT inventory system complements the total quality management (TQM). The success of the system depends on how well a company manages its suppliers. </a:t>
            </a:r>
            <a:endParaRPr lang="en-IN" sz="2000" dirty="0">
              <a:solidFill>
                <a:schemeClr val="accent1">
                  <a:lumMod val="50000"/>
                </a:schemeClr>
              </a:solidFill>
            </a:endParaRPr>
          </a:p>
        </p:txBody>
      </p:sp>
      <p:sp>
        <p:nvSpPr>
          <p:cNvPr id="32" name="TextBox 31">
            <a:extLst>
              <a:ext uri="{FF2B5EF4-FFF2-40B4-BE49-F238E27FC236}">
                <a16:creationId xmlns:a16="http://schemas.microsoft.com/office/drawing/2014/main" id="{D6FF7BF2-F1EE-4D86-9371-ACFA862BB57D}"/>
              </a:ext>
            </a:extLst>
          </p:cNvPr>
          <p:cNvSpPr txBox="1"/>
          <p:nvPr/>
        </p:nvSpPr>
        <p:spPr>
          <a:xfrm>
            <a:off x="8334375" y="156740"/>
            <a:ext cx="569155" cy="461665"/>
          </a:xfrm>
          <a:prstGeom prst="rect">
            <a:avLst/>
          </a:prstGeom>
          <a:noFill/>
        </p:spPr>
        <p:txBody>
          <a:bodyPr wrap="square" rtlCol="0">
            <a:spAutoFit/>
          </a:bodyPr>
          <a:lstStyle/>
          <a:p>
            <a:r>
              <a:rPr lang="en-US" sz="2400">
                <a:solidFill>
                  <a:schemeClr val="bg2"/>
                </a:solidFill>
                <a:effectLst>
                  <a:outerShdw blurRad="50800" dist="38100" dir="2700000" algn="tl" rotWithShape="0">
                    <a:prstClr val="black">
                      <a:alpha val="40000"/>
                    </a:prstClr>
                  </a:outerShdw>
                </a:effectLst>
                <a:latin typeface="Lato Black" panose="020F0A02020204030203" pitchFamily="34" charset="0"/>
              </a:rPr>
              <a:t>2</a:t>
            </a:r>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0</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364484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2</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Nature of Inventory</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6CEF05BB-5423-40C9-8A28-E7302CBEDD2F}"/>
              </a:ext>
            </a:extLst>
          </p:cNvPr>
          <p:cNvSpPr txBox="1"/>
          <p:nvPr/>
        </p:nvSpPr>
        <p:spPr>
          <a:xfrm>
            <a:off x="629566" y="2001521"/>
            <a:ext cx="7684336" cy="2789353"/>
          </a:xfrm>
          <a:prstGeom prst="rect">
            <a:avLst/>
          </a:prstGeom>
          <a:noFill/>
        </p:spPr>
        <p:txBody>
          <a:bodyPr wrap="square">
            <a:spAutoFit/>
          </a:bodyPr>
          <a:lstStyle/>
          <a:p>
            <a:pPr algn="just">
              <a:lnSpc>
                <a:spcPct val="150000"/>
              </a:lnSpc>
            </a:pPr>
            <a:r>
              <a:rPr lang="en-US" sz="2400" dirty="0">
                <a:solidFill>
                  <a:schemeClr val="accent1">
                    <a:lumMod val="50000"/>
                  </a:schemeClr>
                </a:solidFill>
              </a:rPr>
              <a:t>Inventories are stock of the product a company is manufacturing for sale and components that make up the product. The manufacturing companies may have inventories in the form of raw materials, work-in-process and finished goods.</a:t>
            </a:r>
          </a:p>
        </p:txBody>
      </p:sp>
    </p:spTree>
    <p:extLst>
      <p:ext uri="{BB962C8B-B14F-4D97-AF65-F5344CB8AC3E}">
        <p14:creationId xmlns:p14="http://schemas.microsoft.com/office/powerpoint/2010/main" val="198679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3</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Nature of Inventory</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2" name="TextBox 31">
            <a:extLst>
              <a:ext uri="{FF2B5EF4-FFF2-40B4-BE49-F238E27FC236}">
                <a16:creationId xmlns:a16="http://schemas.microsoft.com/office/drawing/2014/main" id="{CACD03C6-AAB4-4B04-AA12-CAC5B0ED16AB}"/>
              </a:ext>
            </a:extLst>
          </p:cNvPr>
          <p:cNvSpPr txBox="1"/>
          <p:nvPr/>
        </p:nvSpPr>
        <p:spPr>
          <a:xfrm>
            <a:off x="643685" y="2154900"/>
            <a:ext cx="7803145" cy="3693319"/>
          </a:xfrm>
          <a:prstGeom prst="rect">
            <a:avLst/>
          </a:prstGeom>
          <a:noFill/>
        </p:spPr>
        <p:txBody>
          <a:bodyPr wrap="square">
            <a:spAutoFit/>
          </a:bodyPr>
          <a:lstStyle/>
          <a:p>
            <a:pPr algn="just"/>
            <a:r>
              <a:rPr lang="en-US" dirty="0">
                <a:solidFill>
                  <a:schemeClr val="accent1">
                    <a:lumMod val="50000"/>
                  </a:schemeClr>
                </a:solidFill>
                <a:latin typeface="+mj-lt"/>
              </a:rPr>
              <a:t>Raw materials </a:t>
            </a:r>
            <a:r>
              <a:rPr lang="en-US" dirty="0">
                <a:solidFill>
                  <a:schemeClr val="accent1">
                    <a:lumMod val="50000"/>
                  </a:schemeClr>
                </a:solidFill>
              </a:rPr>
              <a:t>are those basic inputs that are converted into finished product through the manufacturing process. </a:t>
            </a:r>
          </a:p>
          <a:p>
            <a:pPr algn="just"/>
            <a:endParaRPr lang="en-US" dirty="0">
              <a:solidFill>
                <a:schemeClr val="accent1">
                  <a:lumMod val="50000"/>
                </a:schemeClr>
              </a:solidFill>
            </a:endParaRPr>
          </a:p>
          <a:p>
            <a:pPr algn="just"/>
            <a:r>
              <a:rPr lang="en-US" dirty="0">
                <a:solidFill>
                  <a:schemeClr val="accent1">
                    <a:lumMod val="50000"/>
                  </a:schemeClr>
                </a:solidFill>
                <a:latin typeface="+mj-lt"/>
              </a:rPr>
              <a:t>Work-in-process</a:t>
            </a:r>
            <a:r>
              <a:rPr lang="en-US" dirty="0">
                <a:solidFill>
                  <a:schemeClr val="accent1">
                    <a:lumMod val="50000"/>
                  </a:schemeClr>
                </a:solidFill>
              </a:rPr>
              <a:t> inventories are semi manufactured products. They represent products that need more work before they become finished </a:t>
            </a:r>
          </a:p>
          <a:p>
            <a:pPr algn="just"/>
            <a:r>
              <a:rPr lang="en-US" dirty="0">
                <a:solidFill>
                  <a:schemeClr val="accent1">
                    <a:lumMod val="50000"/>
                  </a:schemeClr>
                </a:solidFill>
              </a:rPr>
              <a:t>products for sale.</a:t>
            </a:r>
          </a:p>
          <a:p>
            <a:pPr algn="just"/>
            <a:endParaRPr lang="en-US" dirty="0">
              <a:solidFill>
                <a:schemeClr val="accent1">
                  <a:lumMod val="50000"/>
                </a:schemeClr>
              </a:solidFill>
            </a:endParaRPr>
          </a:p>
          <a:p>
            <a:pPr algn="just"/>
            <a:r>
              <a:rPr lang="en-US" dirty="0">
                <a:solidFill>
                  <a:schemeClr val="accent1">
                    <a:lumMod val="50000"/>
                  </a:schemeClr>
                </a:solidFill>
                <a:latin typeface="+mj-lt"/>
              </a:rPr>
              <a:t>Finished goods </a:t>
            </a:r>
            <a:r>
              <a:rPr lang="en-US" dirty="0">
                <a:solidFill>
                  <a:schemeClr val="accent1">
                    <a:lumMod val="50000"/>
                  </a:schemeClr>
                </a:solidFill>
              </a:rPr>
              <a:t>inventories are those completely manufactured products which are ready for sale. </a:t>
            </a:r>
          </a:p>
          <a:p>
            <a:pPr algn="just"/>
            <a:endParaRPr lang="en-US" dirty="0">
              <a:solidFill>
                <a:schemeClr val="accent1">
                  <a:lumMod val="50000"/>
                </a:schemeClr>
              </a:solidFill>
            </a:endParaRPr>
          </a:p>
          <a:p>
            <a:pPr algn="just"/>
            <a:r>
              <a:rPr lang="en-US" dirty="0">
                <a:solidFill>
                  <a:schemeClr val="accent1">
                    <a:lumMod val="50000"/>
                  </a:schemeClr>
                </a:solidFill>
                <a:latin typeface="+mj-lt"/>
              </a:rPr>
              <a:t>Supplies or Stores and Spares </a:t>
            </a:r>
            <a:r>
              <a:rPr lang="en-US" dirty="0">
                <a:solidFill>
                  <a:schemeClr val="accent1">
                    <a:lumMod val="50000"/>
                  </a:schemeClr>
                </a:solidFill>
              </a:rPr>
              <a:t>include office and plant maintenance materials like soap, brooms, oil, fuel, light bulbs, etc. These materials do not directly enter production but are necessary for production process. </a:t>
            </a:r>
          </a:p>
        </p:txBody>
      </p:sp>
    </p:spTree>
    <p:extLst>
      <p:ext uri="{BB962C8B-B14F-4D97-AF65-F5344CB8AC3E}">
        <p14:creationId xmlns:p14="http://schemas.microsoft.com/office/powerpoint/2010/main" val="380781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4</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Nature of Inventory</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2E4C94B9-ACB0-419F-90A7-29E31383A394}"/>
              </a:ext>
            </a:extLst>
          </p:cNvPr>
          <p:cNvSpPr txBox="1"/>
          <p:nvPr/>
        </p:nvSpPr>
        <p:spPr>
          <a:xfrm>
            <a:off x="643685" y="2003429"/>
            <a:ext cx="7755019" cy="2801536"/>
          </a:xfrm>
          <a:prstGeom prst="rect">
            <a:avLst/>
          </a:prstGeom>
          <a:noFill/>
        </p:spPr>
        <p:txBody>
          <a:bodyPr wrap="square">
            <a:spAutoFit/>
          </a:bodyPr>
          <a:lstStyle/>
          <a:p>
            <a:pPr algn="just">
              <a:lnSpc>
                <a:spcPct val="150000"/>
              </a:lnSpc>
            </a:pPr>
            <a:r>
              <a:rPr lang="en-US" sz="2000" dirty="0">
                <a:solidFill>
                  <a:schemeClr val="accent1">
                    <a:lumMod val="50000"/>
                  </a:schemeClr>
                </a:solidFill>
              </a:rPr>
              <a:t>Inventories serve as a link between the production and consumption of goods. The levels of three kinds of inventories for a firm depend on the nature of its business. A manufacturing firm will have substantially high levels of all three kinds of inventories, while a retail or wholesale firm will have a very high level of finished goods inventories and no raw material and work-in-process inventories.</a:t>
            </a:r>
          </a:p>
        </p:txBody>
      </p:sp>
    </p:spTree>
    <p:extLst>
      <p:ext uri="{BB962C8B-B14F-4D97-AF65-F5344CB8AC3E}">
        <p14:creationId xmlns:p14="http://schemas.microsoft.com/office/powerpoint/2010/main" val="297813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5</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2"/>
                </a:solidFill>
                <a:effectLst>
                  <a:outerShdw blurRad="50800" dist="38100" dir="2700000" algn="tl" rotWithShape="0">
                    <a:prstClr val="black">
                      <a:alpha val="40000"/>
                    </a:prstClr>
                  </a:outerShdw>
                </a:effectLst>
                <a:latin typeface="Lato Black" panose="020F0A02020204030203" pitchFamily="34" charset="0"/>
              </a:rPr>
              <a:t>Need to hold Inventory</a:t>
            </a:r>
            <a:endParaRPr lang="en-IN" sz="4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4" name="TextBox 33">
            <a:extLst>
              <a:ext uri="{FF2B5EF4-FFF2-40B4-BE49-F238E27FC236}">
                <a16:creationId xmlns:a16="http://schemas.microsoft.com/office/drawing/2014/main" id="{C87A50E1-1949-4965-B3A0-98114DEA71EE}"/>
              </a:ext>
            </a:extLst>
          </p:cNvPr>
          <p:cNvSpPr txBox="1"/>
          <p:nvPr/>
        </p:nvSpPr>
        <p:spPr>
          <a:xfrm>
            <a:off x="643686" y="2154900"/>
            <a:ext cx="7653416" cy="4154984"/>
          </a:xfrm>
          <a:prstGeom prst="rect">
            <a:avLst/>
          </a:prstGeom>
          <a:noFill/>
        </p:spPr>
        <p:txBody>
          <a:bodyPr wrap="square">
            <a:spAutoFit/>
          </a:bodyPr>
          <a:lstStyle/>
          <a:p>
            <a:pPr algn="just"/>
            <a:r>
              <a:rPr lang="en-US" sz="2400" dirty="0">
                <a:solidFill>
                  <a:schemeClr val="accent1">
                    <a:lumMod val="50000"/>
                  </a:schemeClr>
                </a:solidFill>
                <a:latin typeface="+mj-lt"/>
              </a:rPr>
              <a:t>Transaction motive:</a:t>
            </a:r>
            <a:r>
              <a:rPr lang="en-US" sz="2400" dirty="0">
                <a:solidFill>
                  <a:schemeClr val="accent1">
                    <a:lumMod val="50000"/>
                  </a:schemeClr>
                </a:solidFill>
              </a:rPr>
              <a:t> which emphasizes the need to maintain inventories to facilitate smooth production and sales operations. </a:t>
            </a:r>
          </a:p>
          <a:p>
            <a:pPr algn="just"/>
            <a:endParaRPr lang="en-US" sz="2400" dirty="0">
              <a:solidFill>
                <a:schemeClr val="accent1">
                  <a:lumMod val="50000"/>
                </a:schemeClr>
              </a:solidFill>
            </a:endParaRPr>
          </a:p>
          <a:p>
            <a:pPr algn="just"/>
            <a:r>
              <a:rPr lang="en-US" sz="2400" dirty="0">
                <a:solidFill>
                  <a:schemeClr val="accent1">
                    <a:lumMod val="50000"/>
                  </a:schemeClr>
                </a:solidFill>
                <a:latin typeface="+mj-lt"/>
              </a:rPr>
              <a:t>Precautionary motive:</a:t>
            </a:r>
            <a:r>
              <a:rPr lang="en-US" sz="2400" dirty="0">
                <a:solidFill>
                  <a:schemeClr val="accent1">
                    <a:lumMod val="50000"/>
                  </a:schemeClr>
                </a:solidFill>
              </a:rPr>
              <a:t> which necessitates holding of inventories to guard against the risk of unpredictable changes in demand and supply forces and other factors.  </a:t>
            </a:r>
          </a:p>
          <a:p>
            <a:pPr algn="just"/>
            <a:endParaRPr lang="en-US" sz="2400" dirty="0">
              <a:solidFill>
                <a:schemeClr val="accent1">
                  <a:lumMod val="50000"/>
                </a:schemeClr>
              </a:solidFill>
            </a:endParaRPr>
          </a:p>
          <a:p>
            <a:pPr algn="just"/>
            <a:r>
              <a:rPr lang="en-US" sz="2400" dirty="0">
                <a:solidFill>
                  <a:schemeClr val="accent1">
                    <a:lumMod val="50000"/>
                  </a:schemeClr>
                </a:solidFill>
                <a:latin typeface="+mj-lt"/>
              </a:rPr>
              <a:t>Speculative motive:</a:t>
            </a:r>
            <a:r>
              <a:rPr lang="en-US" sz="2400" dirty="0">
                <a:solidFill>
                  <a:schemeClr val="accent1">
                    <a:lumMod val="50000"/>
                  </a:schemeClr>
                </a:solidFill>
              </a:rPr>
              <a:t> which influences the decision to increase or reduce inventory levels to take advantage of price fluctuations.</a:t>
            </a:r>
          </a:p>
        </p:txBody>
      </p:sp>
    </p:spTree>
    <p:extLst>
      <p:ext uri="{BB962C8B-B14F-4D97-AF65-F5344CB8AC3E}">
        <p14:creationId xmlns:p14="http://schemas.microsoft.com/office/powerpoint/2010/main" val="321050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6</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70805"/>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Objective of Inventory Management</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A70D2F50-A53A-45CF-8770-C2080B30DDE8}"/>
              </a:ext>
            </a:extLst>
          </p:cNvPr>
          <p:cNvSpPr txBox="1"/>
          <p:nvPr/>
        </p:nvSpPr>
        <p:spPr>
          <a:xfrm>
            <a:off x="643685" y="2007192"/>
            <a:ext cx="7803145" cy="4186531"/>
          </a:xfrm>
          <a:prstGeom prst="rect">
            <a:avLst/>
          </a:prstGeom>
          <a:noFill/>
        </p:spPr>
        <p:txBody>
          <a:bodyPr wrap="square">
            <a:spAutoFit/>
          </a:bodyPr>
          <a:lstStyle/>
          <a:p>
            <a:pPr algn="just">
              <a:lnSpc>
                <a:spcPct val="150000"/>
              </a:lnSpc>
            </a:pPr>
            <a:r>
              <a:rPr lang="en-US" sz="2000" dirty="0">
                <a:solidFill>
                  <a:schemeClr val="accent1">
                    <a:lumMod val="50000"/>
                  </a:schemeClr>
                </a:solidFill>
              </a:rPr>
              <a:t>In the context of inventory management, the firm is faced with the problem of meeting two conflicting needs: </a:t>
            </a:r>
          </a:p>
          <a:p>
            <a:pPr marL="285750" indent="-285750" algn="just">
              <a:lnSpc>
                <a:spcPct val="150000"/>
              </a:lnSpc>
              <a:buFont typeface="Wingdings" panose="05000000000000000000" pitchFamily="2" charset="2"/>
              <a:buChar char="Ø"/>
            </a:pPr>
            <a:r>
              <a:rPr lang="en-US" sz="2000" dirty="0">
                <a:solidFill>
                  <a:schemeClr val="accent1">
                    <a:lumMod val="50000"/>
                  </a:schemeClr>
                </a:solidFill>
              </a:rPr>
              <a:t>To maintain a large size of inventories of raw material and work-in-process for efficient and smooth production and of finished goods for uninterrupted sales operations.</a:t>
            </a:r>
          </a:p>
          <a:p>
            <a:pPr marL="285750" indent="-285750" algn="just">
              <a:lnSpc>
                <a:spcPct val="150000"/>
              </a:lnSpc>
              <a:buFont typeface="Wingdings" panose="05000000000000000000" pitchFamily="2" charset="2"/>
              <a:buChar char="Ø"/>
            </a:pPr>
            <a:r>
              <a:rPr lang="en-US" sz="2000" dirty="0">
                <a:solidFill>
                  <a:schemeClr val="accent1">
                    <a:lumMod val="50000"/>
                  </a:schemeClr>
                </a:solidFill>
              </a:rPr>
              <a:t>To maintain a minimum investment in inventories to maximize profitability. Both excessive and inadequate inventories are not desirable. These are two danger points within which the firm should avoid.</a:t>
            </a:r>
          </a:p>
        </p:txBody>
      </p:sp>
    </p:spTree>
    <p:extLst>
      <p:ext uri="{BB962C8B-B14F-4D97-AF65-F5344CB8AC3E}">
        <p14:creationId xmlns:p14="http://schemas.microsoft.com/office/powerpoint/2010/main" val="64005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7</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70805"/>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Objective of Inventory Management</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A70D2F50-A53A-45CF-8770-C2080B30DDE8}"/>
              </a:ext>
            </a:extLst>
          </p:cNvPr>
          <p:cNvSpPr txBox="1"/>
          <p:nvPr/>
        </p:nvSpPr>
        <p:spPr>
          <a:xfrm>
            <a:off x="645026" y="2059783"/>
            <a:ext cx="7653416" cy="3777124"/>
          </a:xfrm>
          <a:prstGeom prst="rect">
            <a:avLst/>
          </a:prstGeom>
          <a:noFill/>
        </p:spPr>
        <p:txBody>
          <a:bodyPr wrap="square">
            <a:spAutoFit/>
          </a:bodyPr>
          <a:lstStyle/>
          <a:p>
            <a:pPr algn="just">
              <a:lnSpc>
                <a:spcPct val="150000"/>
              </a:lnSpc>
            </a:pPr>
            <a:r>
              <a:rPr lang="en-US" dirty="0">
                <a:solidFill>
                  <a:schemeClr val="accent1">
                    <a:lumMod val="50000"/>
                  </a:schemeClr>
                </a:solidFill>
              </a:rPr>
              <a:t>The objective of inventory management should be to determine and maintain optimum level of inventory investment. </a:t>
            </a:r>
            <a:r>
              <a:rPr lang="en-US" dirty="0">
                <a:solidFill>
                  <a:srgbClr val="FF5353"/>
                </a:solidFill>
                <a:latin typeface="+mj-lt"/>
              </a:rPr>
              <a:t>The optimum level of inventory will lie between the two danger points of excessive and inadequate inventories.</a:t>
            </a:r>
            <a:r>
              <a:rPr lang="en-US" dirty="0">
                <a:solidFill>
                  <a:schemeClr val="accent1">
                    <a:lumMod val="50000"/>
                  </a:schemeClr>
                </a:solidFill>
                <a:latin typeface="+mj-lt"/>
              </a:rPr>
              <a:t> </a:t>
            </a:r>
            <a:r>
              <a:rPr lang="en-US" dirty="0">
                <a:solidFill>
                  <a:schemeClr val="accent1">
                    <a:lumMod val="50000"/>
                  </a:schemeClr>
                </a:solidFill>
              </a:rPr>
              <a:t>The firm should always avoid a situation of over investment or under-investment in inventories. The major dangers of over investment are:</a:t>
            </a:r>
          </a:p>
          <a:p>
            <a:pPr marL="285750" indent="-285750" algn="just">
              <a:lnSpc>
                <a:spcPct val="150000"/>
              </a:lnSpc>
              <a:buFont typeface="Wingdings" panose="05000000000000000000" pitchFamily="2" charset="2"/>
              <a:buChar char="Ø"/>
            </a:pPr>
            <a:r>
              <a:rPr lang="en-US" dirty="0">
                <a:solidFill>
                  <a:schemeClr val="accent1">
                    <a:lumMod val="50000"/>
                  </a:schemeClr>
                </a:solidFill>
              </a:rPr>
              <a:t>unnecessary tie-up of the firm’s funds and loss of profit</a:t>
            </a:r>
          </a:p>
          <a:p>
            <a:pPr marL="285750" indent="-285750" algn="just">
              <a:lnSpc>
                <a:spcPct val="150000"/>
              </a:lnSpc>
              <a:buFont typeface="Wingdings" panose="05000000000000000000" pitchFamily="2" charset="2"/>
              <a:buChar char="Ø"/>
            </a:pPr>
            <a:r>
              <a:rPr lang="en-US" dirty="0">
                <a:solidFill>
                  <a:schemeClr val="accent1">
                    <a:lumMod val="50000"/>
                  </a:schemeClr>
                </a:solidFill>
              </a:rPr>
              <a:t>excessive carrying costs, and</a:t>
            </a:r>
          </a:p>
          <a:p>
            <a:pPr marL="285750" indent="-285750" algn="just">
              <a:lnSpc>
                <a:spcPct val="150000"/>
              </a:lnSpc>
              <a:buFont typeface="Wingdings" panose="05000000000000000000" pitchFamily="2" charset="2"/>
              <a:buChar char="Ø"/>
            </a:pPr>
            <a:r>
              <a:rPr lang="en-US" dirty="0">
                <a:solidFill>
                  <a:schemeClr val="accent1">
                    <a:lumMod val="50000"/>
                  </a:schemeClr>
                </a:solidFill>
              </a:rPr>
              <a:t>risk of liquidity</a:t>
            </a:r>
          </a:p>
        </p:txBody>
      </p:sp>
    </p:spTree>
    <p:extLst>
      <p:ext uri="{BB962C8B-B14F-4D97-AF65-F5344CB8AC3E}">
        <p14:creationId xmlns:p14="http://schemas.microsoft.com/office/powerpoint/2010/main" val="234525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57862"/>
            <a:ext cx="409074" cy="461665"/>
          </a:xfrm>
          <a:prstGeom prst="rect">
            <a:avLst/>
          </a:prstGeom>
          <a:noFill/>
        </p:spPr>
        <p:txBody>
          <a:bodyPr wrap="square" rtlCol="0">
            <a:spAutoFit/>
          </a:bodyPr>
          <a:lstStyle/>
          <a:p>
            <a:r>
              <a:rPr lang="en-US" sz="2400" dirty="0">
                <a:solidFill>
                  <a:schemeClr val="bg2"/>
                </a:solidFill>
                <a:effectLst>
                  <a:outerShdw blurRad="50800" dist="38100" dir="2700000" algn="tl" rotWithShape="0">
                    <a:prstClr val="black">
                      <a:alpha val="40000"/>
                    </a:prstClr>
                  </a:outerShdw>
                </a:effectLst>
                <a:latin typeface="Lato Black" panose="020F0A02020204030203" pitchFamily="34" charset="0"/>
              </a:rPr>
              <a:t>8</a:t>
            </a:r>
            <a:endParaRPr lang="en-IN" sz="24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29" name="TextBox 28">
            <a:extLst>
              <a:ext uri="{FF2B5EF4-FFF2-40B4-BE49-F238E27FC236}">
                <a16:creationId xmlns:a16="http://schemas.microsoft.com/office/drawing/2014/main" id="{3E746DAF-AB09-4A0B-A526-5A5AC0292B26}"/>
              </a:ext>
            </a:extLst>
          </p:cNvPr>
          <p:cNvSpPr txBox="1"/>
          <p:nvPr/>
        </p:nvSpPr>
        <p:spPr>
          <a:xfrm>
            <a:off x="643686" y="889467"/>
            <a:ext cx="8057148" cy="646331"/>
          </a:xfrm>
          <a:prstGeom prst="rect">
            <a:avLst/>
          </a:prstGeom>
          <a:noFill/>
        </p:spPr>
        <p:txBody>
          <a:bodyPr wrap="square" rtlCol="0">
            <a:spAutoFit/>
          </a:bodyPr>
          <a:lstStyle/>
          <a:p>
            <a:r>
              <a:rPr lang="en-US" sz="3600" dirty="0">
                <a:solidFill>
                  <a:schemeClr val="bg2"/>
                </a:solidFill>
                <a:effectLst>
                  <a:outerShdw blurRad="50800" dist="38100" dir="2700000" algn="tl" rotWithShape="0">
                    <a:prstClr val="black">
                      <a:alpha val="40000"/>
                    </a:prstClr>
                  </a:outerShdw>
                </a:effectLst>
                <a:latin typeface="Lato Black" panose="020F0A02020204030203" pitchFamily="34" charset="0"/>
              </a:rPr>
              <a:t>Stock Levels</a:t>
            </a:r>
            <a:endParaRPr lang="en-IN" sz="3600" dirty="0">
              <a:solidFill>
                <a:schemeClr val="bg2"/>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EAD53320-F936-49F8-955F-B1FBBECDA9DE}"/>
              </a:ext>
            </a:extLst>
          </p:cNvPr>
          <p:cNvSpPr txBox="1"/>
          <p:nvPr/>
        </p:nvSpPr>
        <p:spPr>
          <a:xfrm>
            <a:off x="655881" y="1997971"/>
            <a:ext cx="7742823" cy="3343351"/>
          </a:xfrm>
          <a:prstGeom prst="rect">
            <a:avLst/>
          </a:prstGeom>
          <a:noFill/>
        </p:spPr>
        <p:txBody>
          <a:bodyPr wrap="square" rtlCol="0">
            <a:spAutoFit/>
          </a:bodyPr>
          <a:lstStyle/>
          <a:p>
            <a:pPr algn="just">
              <a:lnSpc>
                <a:spcPct val="150000"/>
              </a:lnSpc>
            </a:pPr>
            <a:r>
              <a:rPr lang="en-US" sz="2400" dirty="0">
                <a:solidFill>
                  <a:schemeClr val="accent1">
                    <a:lumMod val="50000"/>
                  </a:schemeClr>
                </a:solidFill>
              </a:rPr>
              <a:t>The company copes up with the danger of excess and inadequate inventory by using stock levels:</a:t>
            </a:r>
          </a:p>
          <a:p>
            <a:pPr marL="342900" indent="-342900" algn="just">
              <a:lnSpc>
                <a:spcPct val="150000"/>
              </a:lnSpc>
              <a:buFont typeface="Wingdings" panose="05000000000000000000" pitchFamily="2" charset="2"/>
              <a:buChar char="Ø"/>
            </a:pPr>
            <a:r>
              <a:rPr lang="en-US" sz="2400" dirty="0">
                <a:solidFill>
                  <a:srgbClr val="FF5353"/>
                </a:solidFill>
                <a:latin typeface="+mj-lt"/>
              </a:rPr>
              <a:t>Maximum Level</a:t>
            </a:r>
          </a:p>
          <a:p>
            <a:pPr marL="342900" indent="-342900" algn="just">
              <a:lnSpc>
                <a:spcPct val="150000"/>
              </a:lnSpc>
              <a:buFont typeface="Wingdings" panose="05000000000000000000" pitchFamily="2" charset="2"/>
              <a:buChar char="Ø"/>
            </a:pPr>
            <a:r>
              <a:rPr lang="en-US" sz="2400" dirty="0">
                <a:solidFill>
                  <a:srgbClr val="FF5353"/>
                </a:solidFill>
                <a:latin typeface="+mj-lt"/>
              </a:rPr>
              <a:t>Minimum Level</a:t>
            </a:r>
          </a:p>
          <a:p>
            <a:pPr marL="342900" indent="-342900" algn="just">
              <a:lnSpc>
                <a:spcPct val="150000"/>
              </a:lnSpc>
              <a:buFont typeface="Wingdings" panose="05000000000000000000" pitchFamily="2" charset="2"/>
              <a:buChar char="Ø"/>
            </a:pPr>
            <a:r>
              <a:rPr lang="en-US" sz="2400" dirty="0">
                <a:solidFill>
                  <a:srgbClr val="FF5353"/>
                </a:solidFill>
                <a:latin typeface="+mj-lt"/>
              </a:rPr>
              <a:t>Safety Stock</a:t>
            </a:r>
          </a:p>
          <a:p>
            <a:pPr marL="342900" indent="-342900" algn="just">
              <a:lnSpc>
                <a:spcPct val="150000"/>
              </a:lnSpc>
              <a:buFont typeface="Wingdings" panose="05000000000000000000" pitchFamily="2" charset="2"/>
              <a:buChar char="Ø"/>
            </a:pPr>
            <a:r>
              <a:rPr lang="en-US" sz="2400" dirty="0">
                <a:solidFill>
                  <a:srgbClr val="FF5353"/>
                </a:solidFill>
                <a:latin typeface="+mj-lt"/>
              </a:rPr>
              <a:t>Re-Order Level</a:t>
            </a:r>
            <a:endParaRPr lang="en-IN" sz="2400" dirty="0">
              <a:solidFill>
                <a:srgbClr val="FF5353"/>
              </a:solidFill>
              <a:latin typeface="+mj-lt"/>
            </a:endParaRPr>
          </a:p>
        </p:txBody>
      </p:sp>
    </p:spTree>
    <p:extLst>
      <p:ext uri="{BB962C8B-B14F-4D97-AF65-F5344CB8AC3E}">
        <p14:creationId xmlns:p14="http://schemas.microsoft.com/office/powerpoint/2010/main" val="3892386264"/>
      </p:ext>
    </p:extLst>
  </p:cSld>
  <p:clrMapOvr>
    <a:masterClrMapping/>
  </p:clrMapOvr>
</p:sld>
</file>

<file path=ppt/theme/theme1.xml><?xml version="1.0" encoding="utf-8"?>
<a:theme xmlns:a="http://schemas.openxmlformats.org/drawingml/2006/main" name="Office Theme">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1561</TotalTime>
  <Words>1506</Words>
  <Application>Microsoft Office PowerPoint</Application>
  <PresentationFormat>On-screen Show (4:3)</PresentationFormat>
  <Paragraphs>126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Lato</vt:lpstr>
      <vt:lpstr>Lato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Formulas</vt:lpstr>
      <vt:lpstr>Problem</vt:lpstr>
      <vt:lpstr>solution</vt:lpstr>
      <vt:lpstr>PowerPoint Presentation</vt:lpstr>
      <vt:lpstr>PowerPoint Presentation</vt:lpstr>
      <vt:lpstr>PowerPoint Presentation</vt:lpstr>
      <vt:lpstr>PowerPoint Presentation</vt:lpstr>
      <vt:lpstr>PowerPoint Presentation</vt:lpstr>
      <vt:lpstr>Problem</vt:lpstr>
      <vt:lpstr>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71</cp:revision>
  <dcterms:created xsi:type="dcterms:W3CDTF">2021-09-01T18:50:52Z</dcterms:created>
  <dcterms:modified xsi:type="dcterms:W3CDTF">2022-12-06T06:30:21Z</dcterms:modified>
</cp:coreProperties>
</file>