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315" r:id="rId4"/>
    <p:sldId id="318" r:id="rId5"/>
    <p:sldId id="314" r:id="rId6"/>
    <p:sldId id="321" r:id="rId7"/>
    <p:sldId id="324" r:id="rId8"/>
    <p:sldId id="325" r:id="rId9"/>
    <p:sldId id="326" r:id="rId10"/>
    <p:sldId id="327" r:id="rId11"/>
    <p:sldId id="316" r:id="rId12"/>
    <p:sldId id="317" r:id="rId13"/>
    <p:sldId id="322" r:id="rId14"/>
    <p:sldId id="319" r:id="rId15"/>
    <p:sldId id="320" r:id="rId16"/>
    <p:sldId id="323" r:id="rId17"/>
    <p:sldId id="328" r:id="rId18"/>
    <p:sldId id="329" r:id="rId19"/>
    <p:sldId id="330" r:id="rId20"/>
    <p:sldId id="331" r:id="rId21"/>
    <p:sldId id="332" r:id="rId22"/>
    <p:sldId id="333" r:id="rId23"/>
    <p:sldId id="334" r:id="rId24"/>
    <p:sldId id="335" r:id="rId25"/>
    <p:sldId id="33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00B0F0"/>
    <a:srgbClr val="27A4E9"/>
    <a:srgbClr val="093B57"/>
    <a:srgbClr val="373C4D"/>
    <a:srgbClr val="44546A"/>
    <a:srgbClr val="5DD5FF"/>
    <a:srgbClr val="8D929B"/>
    <a:srgbClr val="2F528F"/>
    <a:srgbClr val="BCB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3" d="100"/>
          <a:sy n="63" d="100"/>
        </p:scale>
        <p:origin x="1398" y="72"/>
      </p:cViewPr>
      <p:guideLst/>
    </p:cSldViewPr>
  </p:slideViewPr>
  <p:notesTextViewPr>
    <p:cViewPr>
      <p:scale>
        <a:sx n="1" d="1"/>
        <a:sy n="1" d="1"/>
      </p:scale>
      <p:origin x="0" y="0"/>
    </p:cViewPr>
  </p:notesTextViewPr>
  <p:sorterViewPr>
    <p:cViewPr>
      <p:scale>
        <a:sx n="100" d="100"/>
        <a:sy n="100" d="100"/>
      </p:scale>
      <p:origin x="0" y="-46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9439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843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322442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85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038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B320-CBE2-4603-97E1-F60A2E5F069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07938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B320-CBE2-4603-97E1-F60A2E5F0694}"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90042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B320-CBE2-4603-97E1-F60A2E5F0694}"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104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B320-CBE2-4603-97E1-F60A2E5F0694}"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349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89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940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75813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0B320-CBE2-4603-97E1-F60A2E5F0694}" type="datetimeFigureOut">
              <a:rPr lang="en-IN" smtClean="0"/>
              <a:t>05-12-2022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01AE-CEE3-4E21-8CDF-7C01B714EB92}" type="slidenum">
              <a:rPr lang="en-IN" smtClean="0"/>
              <a:t>‹#›</a:t>
            </a:fld>
            <a:endParaRPr lang="en-IN"/>
          </a:p>
        </p:txBody>
      </p:sp>
    </p:spTree>
    <p:extLst>
      <p:ext uri="{BB962C8B-B14F-4D97-AF65-F5344CB8AC3E}">
        <p14:creationId xmlns:p14="http://schemas.microsoft.com/office/powerpoint/2010/main" val="384490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www.accountingnotes.net/company-management/floatation/float-meaning-and-types-financial-management/11078#:~:text=%20%20%201%20Collection%20Float%3A%0AThe%20term%20%E2%80%98collection,float%E2%80%99.%20The%20company...%203%20Net%20Float%3A%20More%20"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479F4F-6A5B-481D-BF8E-48326DB753CE}"/>
              </a:ext>
            </a:extLst>
          </p:cNvPr>
          <p:cNvSpPr/>
          <p:nvPr/>
        </p:nvSpPr>
        <p:spPr bwMode="auto">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49">
            <a:extLst>
              <a:ext uri="{FF2B5EF4-FFF2-40B4-BE49-F238E27FC236}">
                <a16:creationId xmlns:a16="http://schemas.microsoft.com/office/drawing/2014/main" id="{DE70933B-7A67-4EFF-86C6-474B86513BCB}"/>
              </a:ext>
            </a:extLst>
          </p:cNvPr>
          <p:cNvGrpSpPr>
            <a:grpSpLocks/>
          </p:cNvGrpSpPr>
          <p:nvPr/>
        </p:nvGrpSpPr>
        <p:grpSpPr bwMode="auto">
          <a:xfrm>
            <a:off x="1" y="4853355"/>
            <a:ext cx="3882682" cy="464234"/>
            <a:chOff x="0" y="4853355"/>
            <a:chExt cx="3882683" cy="464234"/>
          </a:xfrm>
        </p:grpSpPr>
        <p:cxnSp>
          <p:nvCxnSpPr>
            <p:cNvPr id="21" name="Straight Connector 20">
              <a:extLst>
                <a:ext uri="{FF2B5EF4-FFF2-40B4-BE49-F238E27FC236}">
                  <a16:creationId xmlns:a16="http://schemas.microsoft.com/office/drawing/2014/main" id="{049E747A-4BB3-43D0-9596-6575D10C5B0B}"/>
                </a:ext>
              </a:extLst>
            </p:cNvPr>
            <p:cNvCxnSpPr/>
            <p:nvPr/>
          </p:nvCxnSpPr>
          <p:spPr>
            <a:xfrm>
              <a:off x="-1" y="5106988"/>
              <a:ext cx="3883026"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Parallelogram 21">
              <a:extLst>
                <a:ext uri="{FF2B5EF4-FFF2-40B4-BE49-F238E27FC236}">
                  <a16:creationId xmlns:a16="http://schemas.microsoft.com/office/drawing/2014/main" id="{14C9EB51-9864-4880-804E-5086D565BAC4}"/>
                </a:ext>
              </a:extLst>
            </p:cNvPr>
            <p:cNvSpPr/>
            <p:nvPr/>
          </p:nvSpPr>
          <p:spPr>
            <a:xfrm>
              <a:off x="1498599"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3" name="Parallelogram 22">
              <a:extLst>
                <a:ext uri="{FF2B5EF4-FFF2-40B4-BE49-F238E27FC236}">
                  <a16:creationId xmlns:a16="http://schemas.microsoft.com/office/drawing/2014/main" id="{13165EC0-87FC-4116-9A7A-42BCEDA47AAA}"/>
                </a:ext>
              </a:extLst>
            </p:cNvPr>
            <p:cNvSpPr/>
            <p:nvPr/>
          </p:nvSpPr>
          <p:spPr>
            <a:xfrm>
              <a:off x="830262"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7" name="Parallelogram 6">
            <a:extLst>
              <a:ext uri="{FF2B5EF4-FFF2-40B4-BE49-F238E27FC236}">
                <a16:creationId xmlns:a16="http://schemas.microsoft.com/office/drawing/2014/main" id="{6C21E8BB-A89A-45F3-9F81-863B2564AA0E}"/>
              </a:ext>
            </a:extLst>
          </p:cNvPr>
          <p:cNvSpPr/>
          <p:nvPr/>
        </p:nvSpPr>
        <p:spPr bwMode="auto">
          <a:xfrm>
            <a:off x="2166938"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8" name="Group 50">
            <a:extLst>
              <a:ext uri="{FF2B5EF4-FFF2-40B4-BE49-F238E27FC236}">
                <a16:creationId xmlns:a16="http://schemas.microsoft.com/office/drawing/2014/main" id="{20BC29E3-1CA6-4087-A9DF-DCF792FF7C35}"/>
              </a:ext>
            </a:extLst>
          </p:cNvPr>
          <p:cNvGrpSpPr>
            <a:grpSpLocks/>
          </p:cNvGrpSpPr>
          <p:nvPr/>
        </p:nvGrpSpPr>
        <p:grpSpPr bwMode="auto">
          <a:xfrm>
            <a:off x="-9832" y="1816100"/>
            <a:ext cx="9153832" cy="3141663"/>
            <a:chOff x="-9833" y="1816100"/>
            <a:chExt cx="9153835" cy="3141663"/>
          </a:xfrm>
          <a:effectLst>
            <a:outerShdw blurRad="63500" sx="102000" sy="102000" algn="ctr" rotWithShape="0">
              <a:prstClr val="black">
                <a:alpha val="40000"/>
              </a:prstClr>
            </a:outerShdw>
          </a:effectLst>
        </p:grpSpPr>
        <p:sp>
          <p:nvSpPr>
            <p:cNvPr id="16" name="Rectangle 15">
              <a:extLst>
                <a:ext uri="{FF2B5EF4-FFF2-40B4-BE49-F238E27FC236}">
                  <a16:creationId xmlns:a16="http://schemas.microsoft.com/office/drawing/2014/main" id="{23B10173-A6BE-460B-953F-6186A5B09673}"/>
                </a:ext>
              </a:extLst>
            </p:cNvPr>
            <p:cNvSpPr/>
            <p:nvPr/>
          </p:nvSpPr>
          <p:spPr>
            <a:xfrm>
              <a:off x="-9833" y="1816100"/>
              <a:ext cx="9144003" cy="314166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7" name="Freeform: Shape 16">
              <a:extLst>
                <a:ext uri="{FF2B5EF4-FFF2-40B4-BE49-F238E27FC236}">
                  <a16:creationId xmlns:a16="http://schemas.microsoft.com/office/drawing/2014/main" id="{D36FB1BD-9119-422C-8D3C-DA458D5CC9AD}"/>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8" name="Parallelogram 17">
              <a:extLst>
                <a:ext uri="{FF2B5EF4-FFF2-40B4-BE49-F238E27FC236}">
                  <a16:creationId xmlns:a16="http://schemas.microsoft.com/office/drawing/2014/main" id="{6BB65FFF-19A9-4750-8EF9-4BCAC9CB2C0D}"/>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Parallelogram 18">
              <a:extLst>
                <a:ext uri="{FF2B5EF4-FFF2-40B4-BE49-F238E27FC236}">
                  <a16:creationId xmlns:a16="http://schemas.microsoft.com/office/drawing/2014/main" id="{2C7298AC-51C4-4A2D-8C4C-548428D8C179}"/>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0" name="Freeform: Shape 19">
              <a:extLst>
                <a:ext uri="{FF2B5EF4-FFF2-40B4-BE49-F238E27FC236}">
                  <a16:creationId xmlns:a16="http://schemas.microsoft.com/office/drawing/2014/main" id="{C32DC7C0-4EC3-4DB4-B3B6-1EA955C996AB}"/>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9" name="Straight Connector 8">
            <a:extLst>
              <a:ext uri="{FF2B5EF4-FFF2-40B4-BE49-F238E27FC236}">
                <a16:creationId xmlns:a16="http://schemas.microsoft.com/office/drawing/2014/main" id="{ECB06C79-7266-482D-807B-A9B97A245501}"/>
              </a:ext>
            </a:extLst>
          </p:cNvPr>
          <p:cNvCxnSpPr>
            <a:cxnSpLocks/>
          </p:cNvCxnSpPr>
          <p:nvPr/>
        </p:nvCxnSpPr>
        <p:spPr bwMode="auto">
          <a:xfrm flipV="1">
            <a:off x="0" y="6784975"/>
            <a:ext cx="91440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ECAD10-E333-41BB-8C8D-55EC55198FD0}"/>
              </a:ext>
            </a:extLst>
          </p:cNvPr>
          <p:cNvCxnSpPr>
            <a:cxnSpLocks/>
          </p:cNvCxnSpPr>
          <p:nvPr/>
        </p:nvCxnSpPr>
        <p:spPr bwMode="auto">
          <a:xfrm flipV="1">
            <a:off x="0" y="6710363"/>
            <a:ext cx="91440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AC246AA7-18A2-4C03-A4FE-8198FA936316}"/>
              </a:ext>
            </a:extLst>
          </p:cNvPr>
          <p:cNvSpPr txBox="1">
            <a:spLocks noChangeArrowheads="1"/>
          </p:cNvSpPr>
          <p:nvPr/>
        </p:nvSpPr>
        <p:spPr bwMode="auto">
          <a:xfrm>
            <a:off x="1499357" y="474375"/>
            <a:ext cx="6145285"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2">
                    <a:lumMod val="90000"/>
                  </a:schemeClr>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2">
                  <a:lumMod val="90000"/>
                </a:schemeClr>
              </a:solidFill>
              <a:effectLst>
                <a:innerShdw blurRad="63500" dist="50800" dir="13500000">
                  <a:prstClr val="black">
                    <a:alpha val="50000"/>
                  </a:prstClr>
                </a:innerShdw>
              </a:effectLst>
              <a:latin typeface="Lato Black" panose="020F0A02020204030203" pitchFamily="34" charset="0"/>
            </a:endParaRPr>
          </a:p>
        </p:txBody>
      </p:sp>
      <p:sp>
        <p:nvSpPr>
          <p:cNvPr id="25" name="TextBox 39">
            <a:extLst>
              <a:ext uri="{FF2B5EF4-FFF2-40B4-BE49-F238E27FC236}">
                <a16:creationId xmlns:a16="http://schemas.microsoft.com/office/drawing/2014/main" id="{DCB6459B-4617-4BB3-B493-0CA2775A60D2}"/>
              </a:ext>
            </a:extLst>
          </p:cNvPr>
          <p:cNvSpPr txBox="1">
            <a:spLocks noChangeArrowheads="1"/>
          </p:cNvSpPr>
          <p:nvPr/>
        </p:nvSpPr>
        <p:spPr bwMode="auto">
          <a:xfrm>
            <a:off x="2570456" y="1040825"/>
            <a:ext cx="4003086"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dirty="0">
                <a:solidFill>
                  <a:schemeClr val="bg2">
                    <a:lumMod val="50000"/>
                  </a:schemeClr>
                </a:solidFill>
                <a:effectLst>
                  <a:innerShdw blurRad="63500" dist="50800" dir="13500000">
                    <a:prstClr val="black">
                      <a:alpha val="50000"/>
                    </a:prstClr>
                  </a:innerShdw>
                </a:effectLst>
                <a:latin typeface="Lato Black" panose="020F0A02020204030203" pitchFamily="34" charset="0"/>
              </a:rPr>
              <a:t>Cash Management</a:t>
            </a:r>
            <a:endParaRPr lang="en-GB" altLang="en-US" dirty="0">
              <a:solidFill>
                <a:schemeClr val="bg2">
                  <a:lumMod val="50000"/>
                </a:schemeClr>
              </a:solidFill>
              <a:effectLst>
                <a:innerShdw blurRad="63500" dist="50800" dir="13500000">
                  <a:prstClr val="black">
                    <a:alpha val="50000"/>
                  </a:prstClr>
                </a:innerShdw>
              </a:effectLst>
              <a:latin typeface="Lato Black" panose="020F0A02020204030203" pitchFamily="34" charset="0"/>
            </a:endParaRPr>
          </a:p>
        </p:txBody>
      </p:sp>
    </p:spTree>
    <p:extLst>
      <p:ext uri="{BB962C8B-B14F-4D97-AF65-F5344CB8AC3E}">
        <p14:creationId xmlns:p14="http://schemas.microsoft.com/office/powerpoint/2010/main" val="37897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Investing Surplus Cash</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444799BF-B3AE-4C7D-B7E9-2DD268C36941}"/>
              </a:ext>
            </a:extLst>
          </p:cNvPr>
          <p:cNvSpPr txBox="1"/>
          <p:nvPr/>
        </p:nvSpPr>
        <p:spPr>
          <a:xfrm>
            <a:off x="8462214"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9</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095B7DCF-790E-4B3D-B559-3FF7BD660119}"/>
              </a:ext>
            </a:extLst>
          </p:cNvPr>
          <p:cNvSpPr txBox="1"/>
          <p:nvPr/>
        </p:nvSpPr>
        <p:spPr>
          <a:xfrm>
            <a:off x="643686" y="2053981"/>
            <a:ext cx="7818528" cy="3777124"/>
          </a:xfrm>
          <a:prstGeom prst="rect">
            <a:avLst/>
          </a:prstGeom>
          <a:noFill/>
        </p:spPr>
        <p:txBody>
          <a:bodyPr wrap="square">
            <a:spAutoFit/>
          </a:bodyPr>
          <a:lstStyle/>
          <a:p>
            <a:pPr algn="just">
              <a:lnSpc>
                <a:spcPct val="150000"/>
              </a:lnSpc>
            </a:pPr>
            <a:r>
              <a:rPr lang="en-US" dirty="0">
                <a:solidFill>
                  <a:schemeClr val="accent1">
                    <a:lumMod val="50000"/>
                  </a:schemeClr>
                </a:solidFill>
              </a:rPr>
              <a:t>A firm may build up excess cash during slack seasons, but it would be needed when the demand picks up. The excess cash during slack season is idle temporarily but has a predictable requirement later. A firm may explore short-term investment alternatives. Excess cash should normally be invested in those alternatives that can be conveniently and promptly converted into cash. Cash in excess of the required of operating cash balance may be held for two reasons. </a:t>
            </a:r>
            <a:r>
              <a:rPr lang="en-US" dirty="0">
                <a:solidFill>
                  <a:schemeClr val="accent1">
                    <a:lumMod val="50000"/>
                  </a:schemeClr>
                </a:solidFill>
                <a:latin typeface="+mj-lt"/>
              </a:rPr>
              <a:t>First</a:t>
            </a:r>
            <a:r>
              <a:rPr lang="en-US" dirty="0">
                <a:solidFill>
                  <a:schemeClr val="accent1">
                    <a:lumMod val="50000"/>
                  </a:schemeClr>
                </a:solidFill>
              </a:rPr>
              <a:t>, the working capital requirements of the firm fluctuate because of the elements of seasonality and business cycles. </a:t>
            </a:r>
            <a:r>
              <a:rPr lang="en-US" dirty="0">
                <a:solidFill>
                  <a:schemeClr val="accent1">
                    <a:lumMod val="50000"/>
                  </a:schemeClr>
                </a:solidFill>
                <a:latin typeface="+mj-lt"/>
              </a:rPr>
              <a:t>Second</a:t>
            </a:r>
            <a:r>
              <a:rPr lang="en-US" dirty="0">
                <a:solidFill>
                  <a:schemeClr val="accent1">
                    <a:lumMod val="50000"/>
                  </a:schemeClr>
                </a:solidFill>
              </a:rPr>
              <a:t>, excess cash may be held as a buffer to meet unpredictable financial needs. </a:t>
            </a:r>
            <a:endParaRPr lang="en-IN" dirty="0">
              <a:solidFill>
                <a:schemeClr val="accent1">
                  <a:lumMod val="50000"/>
                </a:schemeClr>
              </a:solidFill>
            </a:endParaRPr>
          </a:p>
        </p:txBody>
      </p:sp>
    </p:spTree>
    <p:extLst>
      <p:ext uri="{BB962C8B-B14F-4D97-AF65-F5344CB8AC3E}">
        <p14:creationId xmlns:p14="http://schemas.microsoft.com/office/powerpoint/2010/main" val="408895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E1325F87-306E-49A0-8FC2-785CE72AA8FA}"/>
              </a:ext>
            </a:extLst>
          </p:cNvPr>
          <p:cNvGrpSpPr/>
          <p:nvPr/>
        </p:nvGrpSpPr>
        <p:grpSpPr>
          <a:xfrm>
            <a:off x="503851" y="1037033"/>
            <a:ext cx="8136297" cy="4280613"/>
            <a:chOff x="475859" y="1784285"/>
            <a:chExt cx="8136297" cy="4280613"/>
          </a:xfrm>
        </p:grpSpPr>
        <p:cxnSp>
          <p:nvCxnSpPr>
            <p:cNvPr id="56" name="Straight Arrow Connector 55">
              <a:extLst>
                <a:ext uri="{FF2B5EF4-FFF2-40B4-BE49-F238E27FC236}">
                  <a16:creationId xmlns:a16="http://schemas.microsoft.com/office/drawing/2014/main" id="{2F559EDB-B7EB-464F-B8BC-5EA8049CBF40}"/>
                </a:ext>
              </a:extLst>
            </p:cNvPr>
            <p:cNvCxnSpPr>
              <a:cxnSpLocks/>
            </p:cNvCxnSpPr>
            <p:nvPr/>
          </p:nvCxnSpPr>
          <p:spPr>
            <a:xfrm>
              <a:off x="4978708" y="5620807"/>
              <a:ext cx="435512"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7EEBE77-A2E1-4EBF-9435-D37116D6C92D}"/>
                </a:ext>
              </a:extLst>
            </p:cNvPr>
            <p:cNvSpPr/>
            <p:nvPr/>
          </p:nvSpPr>
          <p:spPr>
            <a:xfrm>
              <a:off x="3039445" y="5197151"/>
              <a:ext cx="1968759"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E061CEF-BE5A-4B61-ADFE-D04974F343CB}"/>
                </a:ext>
              </a:extLst>
            </p:cNvPr>
            <p:cNvSpPr/>
            <p:nvPr/>
          </p:nvSpPr>
          <p:spPr>
            <a:xfrm>
              <a:off x="5603034" y="2915426"/>
              <a:ext cx="1357604"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F1EE60FC-0ED9-4F40-9038-4447378FB08B}"/>
                </a:ext>
              </a:extLst>
            </p:cNvPr>
            <p:cNvSpPr/>
            <p:nvPr/>
          </p:nvSpPr>
          <p:spPr>
            <a:xfrm>
              <a:off x="475859" y="4191581"/>
              <a:ext cx="1968759"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82600C2-4916-44DF-BBBE-266C1E8EDA70}"/>
                </a:ext>
              </a:extLst>
            </p:cNvPr>
            <p:cNvSpPr/>
            <p:nvPr/>
          </p:nvSpPr>
          <p:spPr>
            <a:xfrm>
              <a:off x="7254552" y="2915425"/>
              <a:ext cx="1357604"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41466BB7-776A-4CEF-89CF-B1E5D785C052}"/>
                </a:ext>
              </a:extLst>
            </p:cNvPr>
            <p:cNvSpPr/>
            <p:nvPr/>
          </p:nvSpPr>
          <p:spPr>
            <a:xfrm>
              <a:off x="7254552" y="4191582"/>
              <a:ext cx="1357604"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E101B00B-DF3A-4EA1-8A1B-AFC4EAAFD7EB}"/>
                </a:ext>
              </a:extLst>
            </p:cNvPr>
            <p:cNvSpPr txBox="1"/>
            <p:nvPr/>
          </p:nvSpPr>
          <p:spPr>
            <a:xfrm>
              <a:off x="5603034" y="3118465"/>
              <a:ext cx="1357604" cy="461665"/>
            </a:xfrm>
            <a:prstGeom prst="rect">
              <a:avLst/>
            </a:prstGeom>
            <a:noFill/>
          </p:spPr>
          <p:txBody>
            <a:bodyPr wrap="square" rtlCol="0">
              <a:spAutoFit/>
            </a:bodyPr>
            <a:lstStyle/>
            <a:p>
              <a:pPr algn="ctr"/>
              <a:r>
                <a:rPr lang="en-US" sz="2400" dirty="0">
                  <a:solidFill>
                    <a:schemeClr val="bg2">
                      <a:lumMod val="90000"/>
                    </a:schemeClr>
                  </a:solidFill>
                  <a:latin typeface="+mj-lt"/>
                </a:rPr>
                <a:t>Deficit</a:t>
              </a:r>
              <a:endParaRPr lang="en-IN" sz="2400" dirty="0">
                <a:solidFill>
                  <a:schemeClr val="bg2">
                    <a:lumMod val="90000"/>
                  </a:schemeClr>
                </a:solidFill>
                <a:latin typeface="+mj-lt"/>
              </a:endParaRPr>
            </a:p>
          </p:txBody>
        </p:sp>
        <p:sp>
          <p:nvSpPr>
            <p:cNvPr id="26" name="TextBox 25">
              <a:extLst>
                <a:ext uri="{FF2B5EF4-FFF2-40B4-BE49-F238E27FC236}">
                  <a16:creationId xmlns:a16="http://schemas.microsoft.com/office/drawing/2014/main" id="{4DB6221B-D5CA-4562-A45E-C2676FFAEDA8}"/>
                </a:ext>
              </a:extLst>
            </p:cNvPr>
            <p:cNvSpPr txBox="1"/>
            <p:nvPr/>
          </p:nvSpPr>
          <p:spPr>
            <a:xfrm>
              <a:off x="3039445" y="5197151"/>
              <a:ext cx="1882449" cy="830997"/>
            </a:xfrm>
            <a:prstGeom prst="rect">
              <a:avLst/>
            </a:prstGeom>
            <a:noFill/>
          </p:spPr>
          <p:txBody>
            <a:bodyPr wrap="square" rtlCol="0">
              <a:spAutoFit/>
            </a:bodyPr>
            <a:lstStyle/>
            <a:p>
              <a:pPr algn="ctr"/>
              <a:r>
                <a:rPr lang="en-US" sz="2400" dirty="0">
                  <a:solidFill>
                    <a:schemeClr val="bg2">
                      <a:lumMod val="90000"/>
                    </a:schemeClr>
                  </a:solidFill>
                  <a:latin typeface="+mj-lt"/>
                </a:rPr>
                <a:t>Cash Payments</a:t>
              </a:r>
              <a:endParaRPr lang="en-IN" sz="2400" dirty="0">
                <a:solidFill>
                  <a:schemeClr val="bg2">
                    <a:lumMod val="90000"/>
                  </a:schemeClr>
                </a:solidFill>
                <a:latin typeface="+mj-lt"/>
              </a:endParaRPr>
            </a:p>
          </p:txBody>
        </p:sp>
        <p:sp>
          <p:nvSpPr>
            <p:cNvPr id="28" name="TextBox 27">
              <a:extLst>
                <a:ext uri="{FF2B5EF4-FFF2-40B4-BE49-F238E27FC236}">
                  <a16:creationId xmlns:a16="http://schemas.microsoft.com/office/drawing/2014/main" id="{D3F1D920-0A69-4BD1-AD37-DE29D69B2B74}"/>
                </a:ext>
              </a:extLst>
            </p:cNvPr>
            <p:cNvSpPr txBox="1"/>
            <p:nvPr/>
          </p:nvSpPr>
          <p:spPr>
            <a:xfrm>
              <a:off x="7254552" y="4394621"/>
              <a:ext cx="1357604" cy="461665"/>
            </a:xfrm>
            <a:prstGeom prst="rect">
              <a:avLst/>
            </a:prstGeom>
            <a:noFill/>
          </p:spPr>
          <p:txBody>
            <a:bodyPr wrap="square" rtlCol="0">
              <a:spAutoFit/>
            </a:bodyPr>
            <a:lstStyle/>
            <a:p>
              <a:pPr algn="ctr"/>
              <a:r>
                <a:rPr lang="en-US" sz="2400" dirty="0">
                  <a:solidFill>
                    <a:schemeClr val="bg2">
                      <a:lumMod val="90000"/>
                    </a:schemeClr>
                  </a:solidFill>
                  <a:latin typeface="+mj-lt"/>
                </a:rPr>
                <a:t>Invest</a:t>
              </a:r>
              <a:endParaRPr lang="en-IN" sz="2400" dirty="0">
                <a:solidFill>
                  <a:schemeClr val="bg2">
                    <a:lumMod val="90000"/>
                  </a:schemeClr>
                </a:solidFill>
                <a:latin typeface="+mj-lt"/>
              </a:endParaRPr>
            </a:p>
          </p:txBody>
        </p:sp>
        <p:sp>
          <p:nvSpPr>
            <p:cNvPr id="30" name="TextBox 29">
              <a:extLst>
                <a:ext uri="{FF2B5EF4-FFF2-40B4-BE49-F238E27FC236}">
                  <a16:creationId xmlns:a16="http://schemas.microsoft.com/office/drawing/2014/main" id="{036420C9-2CB5-4CB0-997A-9A69EF5A8483}"/>
                </a:ext>
              </a:extLst>
            </p:cNvPr>
            <p:cNvSpPr txBox="1"/>
            <p:nvPr/>
          </p:nvSpPr>
          <p:spPr>
            <a:xfrm>
              <a:off x="7254552" y="3118465"/>
              <a:ext cx="1357604" cy="461665"/>
            </a:xfrm>
            <a:prstGeom prst="rect">
              <a:avLst/>
            </a:prstGeom>
            <a:noFill/>
          </p:spPr>
          <p:txBody>
            <a:bodyPr wrap="square" rtlCol="0">
              <a:spAutoFit/>
            </a:bodyPr>
            <a:lstStyle/>
            <a:p>
              <a:pPr algn="ctr"/>
              <a:r>
                <a:rPr lang="en-US" sz="2400" dirty="0">
                  <a:solidFill>
                    <a:schemeClr val="bg2">
                      <a:lumMod val="90000"/>
                    </a:schemeClr>
                  </a:solidFill>
                  <a:latin typeface="+mj-lt"/>
                </a:rPr>
                <a:t>Borrow</a:t>
              </a:r>
              <a:endParaRPr lang="en-IN" sz="2400" dirty="0">
                <a:solidFill>
                  <a:schemeClr val="bg2">
                    <a:lumMod val="90000"/>
                  </a:schemeClr>
                </a:solidFill>
                <a:latin typeface="+mj-lt"/>
              </a:endParaRPr>
            </a:p>
          </p:txBody>
        </p:sp>
        <p:sp>
          <p:nvSpPr>
            <p:cNvPr id="32" name="TextBox 31">
              <a:extLst>
                <a:ext uri="{FF2B5EF4-FFF2-40B4-BE49-F238E27FC236}">
                  <a16:creationId xmlns:a16="http://schemas.microsoft.com/office/drawing/2014/main" id="{09D722EF-5070-464B-B86E-E27A41462541}"/>
                </a:ext>
              </a:extLst>
            </p:cNvPr>
            <p:cNvSpPr txBox="1"/>
            <p:nvPr/>
          </p:nvSpPr>
          <p:spPr>
            <a:xfrm>
              <a:off x="519013" y="4204991"/>
              <a:ext cx="1882449" cy="830997"/>
            </a:xfrm>
            <a:prstGeom prst="rect">
              <a:avLst/>
            </a:prstGeom>
            <a:noFill/>
          </p:spPr>
          <p:txBody>
            <a:bodyPr wrap="square" rtlCol="0">
              <a:spAutoFit/>
            </a:bodyPr>
            <a:lstStyle/>
            <a:p>
              <a:pPr algn="ctr"/>
              <a:r>
                <a:rPr lang="en-US" sz="2400" dirty="0">
                  <a:solidFill>
                    <a:schemeClr val="bg2">
                      <a:lumMod val="90000"/>
                    </a:schemeClr>
                  </a:solidFill>
                  <a:latin typeface="+mj-lt"/>
                </a:rPr>
                <a:t>Information and Control</a:t>
              </a:r>
              <a:endParaRPr lang="en-IN" sz="2400" dirty="0">
                <a:solidFill>
                  <a:schemeClr val="bg2">
                    <a:lumMod val="90000"/>
                  </a:schemeClr>
                </a:solidFill>
                <a:latin typeface="+mj-lt"/>
              </a:endParaRPr>
            </a:p>
          </p:txBody>
        </p:sp>
        <p:grpSp>
          <p:nvGrpSpPr>
            <p:cNvPr id="63" name="Group 62">
              <a:extLst>
                <a:ext uri="{FF2B5EF4-FFF2-40B4-BE49-F238E27FC236}">
                  <a16:creationId xmlns:a16="http://schemas.microsoft.com/office/drawing/2014/main" id="{1F668908-885F-49A4-AFCC-8F30D9CA150D}"/>
                </a:ext>
              </a:extLst>
            </p:cNvPr>
            <p:cNvGrpSpPr/>
            <p:nvPr/>
          </p:nvGrpSpPr>
          <p:grpSpPr>
            <a:xfrm>
              <a:off x="1460238" y="2208323"/>
              <a:ext cx="5819034" cy="3452400"/>
              <a:chOff x="1460238" y="2208323"/>
              <a:chExt cx="5819034" cy="3452400"/>
            </a:xfrm>
          </p:grpSpPr>
          <p:cxnSp>
            <p:nvCxnSpPr>
              <p:cNvPr id="7" name="Straight Arrow Connector 6">
                <a:extLst>
                  <a:ext uri="{FF2B5EF4-FFF2-40B4-BE49-F238E27FC236}">
                    <a16:creationId xmlns:a16="http://schemas.microsoft.com/office/drawing/2014/main" id="{C25C01EB-37BF-4D59-A2B2-B297EA2ACB5B}"/>
                  </a:ext>
                </a:extLst>
              </p:cNvPr>
              <p:cNvCxnSpPr>
                <a:cxnSpLocks/>
                <a:stCxn id="31" idx="2"/>
                <a:endCxn id="19" idx="0"/>
              </p:cNvCxnSpPr>
              <p:nvPr/>
            </p:nvCxnSpPr>
            <p:spPr>
              <a:xfrm>
                <a:off x="1460238" y="3764795"/>
                <a:ext cx="1" cy="42678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812D91F1-3501-47CB-A463-D72238F568F2}"/>
                  </a:ext>
                </a:extLst>
              </p:cNvPr>
              <p:cNvGrpSpPr/>
              <p:nvPr/>
            </p:nvGrpSpPr>
            <p:grpSpPr>
              <a:xfrm>
                <a:off x="2712755" y="2208323"/>
                <a:ext cx="318636" cy="3452400"/>
                <a:chOff x="2716042" y="2198491"/>
                <a:chExt cx="318636" cy="3452400"/>
              </a:xfrm>
            </p:grpSpPr>
            <p:cxnSp>
              <p:nvCxnSpPr>
                <p:cNvPr id="33" name="Straight Arrow Connector 32">
                  <a:extLst>
                    <a:ext uri="{FF2B5EF4-FFF2-40B4-BE49-F238E27FC236}">
                      <a16:creationId xmlns:a16="http://schemas.microsoft.com/office/drawing/2014/main" id="{BAD3732E-2DA4-4D78-BACA-579D5C6BF372}"/>
                    </a:ext>
                  </a:extLst>
                </p:cNvPr>
                <p:cNvCxnSpPr>
                  <a:cxnSpLocks/>
                </p:cNvCxnSpPr>
                <p:nvPr/>
              </p:nvCxnSpPr>
              <p:spPr>
                <a:xfrm>
                  <a:off x="2716044" y="5631025"/>
                  <a:ext cx="318633"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07CBFC-88A6-419B-942F-C96D929567B5}"/>
                    </a:ext>
                  </a:extLst>
                </p:cNvPr>
                <p:cNvCxnSpPr>
                  <a:cxnSpLocks/>
                </p:cNvCxnSpPr>
                <p:nvPr/>
              </p:nvCxnSpPr>
              <p:spPr>
                <a:xfrm>
                  <a:off x="2716044" y="2218156"/>
                  <a:ext cx="318634"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4B514-9B25-400A-856F-A79E0444AE20}"/>
                    </a:ext>
                  </a:extLst>
                </p:cNvPr>
                <p:cNvCxnSpPr>
                  <a:cxnSpLocks/>
                </p:cNvCxnSpPr>
                <p:nvPr/>
              </p:nvCxnSpPr>
              <p:spPr>
                <a:xfrm>
                  <a:off x="2716042" y="2198491"/>
                  <a:ext cx="0" cy="345240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a:extLst>
                  <a:ext uri="{FF2B5EF4-FFF2-40B4-BE49-F238E27FC236}">
                    <a16:creationId xmlns:a16="http://schemas.microsoft.com/office/drawing/2014/main" id="{9CA89DD9-C9C2-4129-BD44-B59AFAA1DA57}"/>
                  </a:ext>
                </a:extLst>
              </p:cNvPr>
              <p:cNvCxnSpPr>
                <a:cxnSpLocks/>
              </p:cNvCxnSpPr>
              <p:nvPr/>
            </p:nvCxnSpPr>
            <p:spPr>
              <a:xfrm>
                <a:off x="2444617" y="4620489"/>
                <a:ext cx="271425"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8E5DF51-962D-43AE-8EE3-CA882010C3DB}"/>
                  </a:ext>
                </a:extLst>
              </p:cNvPr>
              <p:cNvCxnSpPr>
                <a:cxnSpLocks/>
              </p:cNvCxnSpPr>
              <p:nvPr/>
            </p:nvCxnSpPr>
            <p:spPr>
              <a:xfrm>
                <a:off x="6960638" y="3409114"/>
                <a:ext cx="318634"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6451E2C-4B19-4DF1-B0E8-0F54156BEED8}"/>
                  </a:ext>
                </a:extLst>
              </p:cNvPr>
              <p:cNvCxnSpPr>
                <a:cxnSpLocks/>
              </p:cNvCxnSpPr>
              <p:nvPr/>
            </p:nvCxnSpPr>
            <p:spPr>
              <a:xfrm>
                <a:off x="6935918" y="4652222"/>
                <a:ext cx="318634"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0243FCC-450D-4CDF-A042-44CC4E030B39}"/>
                  </a:ext>
                </a:extLst>
              </p:cNvPr>
              <p:cNvGrpSpPr/>
              <p:nvPr/>
            </p:nvGrpSpPr>
            <p:grpSpPr>
              <a:xfrm>
                <a:off x="4978708" y="2208323"/>
                <a:ext cx="635718" cy="3432735"/>
                <a:chOff x="4978708" y="2208323"/>
                <a:chExt cx="635718" cy="3432735"/>
              </a:xfrm>
            </p:grpSpPr>
            <p:cxnSp>
              <p:nvCxnSpPr>
                <p:cNvPr id="51" name="Straight Arrow Connector 50">
                  <a:extLst>
                    <a:ext uri="{FF2B5EF4-FFF2-40B4-BE49-F238E27FC236}">
                      <a16:creationId xmlns:a16="http://schemas.microsoft.com/office/drawing/2014/main" id="{9E9EFFE9-E994-45F0-83A8-FC34607CC042}"/>
                    </a:ext>
                  </a:extLst>
                </p:cNvPr>
                <p:cNvCxnSpPr>
                  <a:cxnSpLocks/>
                </p:cNvCxnSpPr>
                <p:nvPr/>
              </p:nvCxnSpPr>
              <p:spPr>
                <a:xfrm>
                  <a:off x="4978708" y="2218157"/>
                  <a:ext cx="435512"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A0EA32-251F-4556-A2DD-B9FFB95C86D9}"/>
                    </a:ext>
                  </a:extLst>
                </p:cNvPr>
                <p:cNvCxnSpPr>
                  <a:cxnSpLocks/>
                </p:cNvCxnSpPr>
                <p:nvPr/>
              </p:nvCxnSpPr>
              <p:spPr>
                <a:xfrm>
                  <a:off x="5284398" y="2208323"/>
                  <a:ext cx="0" cy="343273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5BE1EC2-B7D2-452B-ACEA-79A38DD6DF2E}"/>
                    </a:ext>
                  </a:extLst>
                </p:cNvPr>
                <p:cNvCxnSpPr>
                  <a:cxnSpLocks/>
                </p:cNvCxnSpPr>
                <p:nvPr/>
              </p:nvCxnSpPr>
              <p:spPr>
                <a:xfrm>
                  <a:off x="5284398" y="3399060"/>
                  <a:ext cx="318634"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53DE23C-CBEF-4F2D-9439-0CC83AF1425C}"/>
                    </a:ext>
                  </a:extLst>
                </p:cNvPr>
                <p:cNvCxnSpPr>
                  <a:cxnSpLocks/>
                </p:cNvCxnSpPr>
                <p:nvPr/>
              </p:nvCxnSpPr>
              <p:spPr>
                <a:xfrm>
                  <a:off x="5295792" y="4620489"/>
                  <a:ext cx="318634"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 name="Rectangle 21">
              <a:extLst>
                <a:ext uri="{FF2B5EF4-FFF2-40B4-BE49-F238E27FC236}">
                  <a16:creationId xmlns:a16="http://schemas.microsoft.com/office/drawing/2014/main" id="{82A8181E-CCB7-405B-A097-400472603AE9}"/>
                </a:ext>
              </a:extLst>
            </p:cNvPr>
            <p:cNvSpPr/>
            <p:nvPr/>
          </p:nvSpPr>
          <p:spPr>
            <a:xfrm>
              <a:off x="5603034" y="4191583"/>
              <a:ext cx="1357604"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7445BF7-E968-4F3F-865C-A3A977EED5BE}"/>
                </a:ext>
              </a:extLst>
            </p:cNvPr>
            <p:cNvSpPr txBox="1"/>
            <p:nvPr/>
          </p:nvSpPr>
          <p:spPr>
            <a:xfrm>
              <a:off x="5603034" y="4389658"/>
              <a:ext cx="1357604" cy="461665"/>
            </a:xfrm>
            <a:prstGeom prst="rect">
              <a:avLst/>
            </a:prstGeom>
            <a:noFill/>
          </p:spPr>
          <p:txBody>
            <a:bodyPr wrap="square" rtlCol="0">
              <a:spAutoFit/>
            </a:bodyPr>
            <a:lstStyle/>
            <a:p>
              <a:pPr algn="ctr"/>
              <a:r>
                <a:rPr lang="en-US" sz="2400" dirty="0">
                  <a:solidFill>
                    <a:schemeClr val="bg2">
                      <a:lumMod val="90000"/>
                    </a:schemeClr>
                  </a:solidFill>
                  <a:latin typeface="+mj-lt"/>
                </a:rPr>
                <a:t>Surplus</a:t>
              </a:r>
              <a:endParaRPr lang="en-IN" sz="2400" dirty="0">
                <a:solidFill>
                  <a:schemeClr val="bg2">
                    <a:lumMod val="90000"/>
                  </a:schemeClr>
                </a:solidFill>
                <a:latin typeface="+mj-lt"/>
              </a:endParaRPr>
            </a:p>
          </p:txBody>
        </p:sp>
        <p:sp>
          <p:nvSpPr>
            <p:cNvPr id="4" name="Rectangle 3">
              <a:extLst>
                <a:ext uri="{FF2B5EF4-FFF2-40B4-BE49-F238E27FC236}">
                  <a16:creationId xmlns:a16="http://schemas.microsoft.com/office/drawing/2014/main" id="{8F621F2D-ACAA-4A5A-A8D1-222CC69F4A24}"/>
                </a:ext>
              </a:extLst>
            </p:cNvPr>
            <p:cNvSpPr/>
            <p:nvPr/>
          </p:nvSpPr>
          <p:spPr>
            <a:xfrm>
              <a:off x="3039446" y="1784285"/>
              <a:ext cx="1968759"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2DAF576-72C4-492E-8969-EB088EEE694B}"/>
                </a:ext>
              </a:extLst>
            </p:cNvPr>
            <p:cNvSpPr txBox="1"/>
            <p:nvPr/>
          </p:nvSpPr>
          <p:spPr>
            <a:xfrm>
              <a:off x="3082599" y="1802659"/>
              <a:ext cx="1882449" cy="830997"/>
            </a:xfrm>
            <a:prstGeom prst="rect">
              <a:avLst/>
            </a:prstGeom>
            <a:noFill/>
          </p:spPr>
          <p:txBody>
            <a:bodyPr wrap="square" rtlCol="0">
              <a:spAutoFit/>
            </a:bodyPr>
            <a:lstStyle/>
            <a:p>
              <a:pPr algn="ctr"/>
              <a:r>
                <a:rPr lang="en-US" sz="2400" dirty="0">
                  <a:solidFill>
                    <a:schemeClr val="bg2">
                      <a:lumMod val="90000"/>
                    </a:schemeClr>
                  </a:solidFill>
                  <a:latin typeface="+mj-lt"/>
                </a:rPr>
                <a:t>Cash Collection</a:t>
              </a:r>
              <a:endParaRPr lang="en-IN" sz="2400" dirty="0">
                <a:solidFill>
                  <a:schemeClr val="bg2">
                    <a:lumMod val="90000"/>
                  </a:schemeClr>
                </a:solidFill>
                <a:latin typeface="+mj-lt"/>
              </a:endParaRPr>
            </a:p>
          </p:txBody>
        </p:sp>
        <p:sp>
          <p:nvSpPr>
            <p:cNvPr id="17" name="Rectangle 16">
              <a:extLst>
                <a:ext uri="{FF2B5EF4-FFF2-40B4-BE49-F238E27FC236}">
                  <a16:creationId xmlns:a16="http://schemas.microsoft.com/office/drawing/2014/main" id="{0DE1B6EC-FEAE-49B8-8ADB-2514BDA622FF}"/>
                </a:ext>
              </a:extLst>
            </p:cNvPr>
            <p:cNvSpPr/>
            <p:nvPr/>
          </p:nvSpPr>
          <p:spPr>
            <a:xfrm>
              <a:off x="475859" y="2915425"/>
              <a:ext cx="1968759" cy="8677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18749EEC-AEEB-434B-9B0D-272D558B2FA5}"/>
                </a:ext>
              </a:extLst>
            </p:cNvPr>
            <p:cNvSpPr txBox="1"/>
            <p:nvPr/>
          </p:nvSpPr>
          <p:spPr>
            <a:xfrm>
              <a:off x="519013" y="2933798"/>
              <a:ext cx="1882449" cy="830997"/>
            </a:xfrm>
            <a:prstGeom prst="rect">
              <a:avLst/>
            </a:prstGeom>
            <a:noFill/>
          </p:spPr>
          <p:txBody>
            <a:bodyPr wrap="square" rtlCol="0">
              <a:spAutoFit/>
            </a:bodyPr>
            <a:lstStyle/>
            <a:p>
              <a:pPr algn="ctr"/>
              <a:r>
                <a:rPr lang="en-US" sz="2400" dirty="0">
                  <a:solidFill>
                    <a:schemeClr val="bg2">
                      <a:lumMod val="90000"/>
                    </a:schemeClr>
                  </a:solidFill>
                  <a:latin typeface="+mj-lt"/>
                </a:rPr>
                <a:t>Business Operations</a:t>
              </a:r>
              <a:endParaRPr lang="en-IN" sz="2400" dirty="0">
                <a:solidFill>
                  <a:schemeClr val="bg2">
                    <a:lumMod val="90000"/>
                  </a:schemeClr>
                </a:solidFill>
                <a:latin typeface="+mj-lt"/>
              </a:endParaRPr>
            </a:p>
          </p:txBody>
        </p:sp>
      </p:grpSp>
      <p:sp>
        <p:nvSpPr>
          <p:cNvPr id="65" name="TextBox 64">
            <a:extLst>
              <a:ext uri="{FF2B5EF4-FFF2-40B4-BE49-F238E27FC236}">
                <a16:creationId xmlns:a16="http://schemas.microsoft.com/office/drawing/2014/main" id="{51CA9769-068B-4378-A18A-7D5ABEE2493E}"/>
              </a:ext>
            </a:extLst>
          </p:cNvPr>
          <p:cNvSpPr txBox="1"/>
          <p:nvPr/>
        </p:nvSpPr>
        <p:spPr>
          <a:xfrm>
            <a:off x="2105150" y="5750787"/>
            <a:ext cx="4168876" cy="523220"/>
          </a:xfrm>
          <a:prstGeom prst="rect">
            <a:avLst/>
          </a:prstGeom>
          <a:noFill/>
          <a:effectLst>
            <a:innerShdw blurRad="114300">
              <a:prstClr val="black"/>
            </a:innerShdw>
          </a:effectLst>
        </p:spPr>
        <p:txBody>
          <a:bodyPr wrap="square" rtlCol="0">
            <a:spAutoFit/>
          </a:bodyPr>
          <a:lstStyle/>
          <a:p>
            <a:r>
              <a:rPr lang="en-US" sz="2800" dirty="0">
                <a:solidFill>
                  <a:schemeClr val="bg2">
                    <a:lumMod val="50000"/>
                  </a:schemeClr>
                </a:solidFill>
                <a:latin typeface="+mj-lt"/>
              </a:rPr>
              <a:t>Cash Management Cycle</a:t>
            </a:r>
            <a:endParaRPr lang="en-IN" sz="2800" dirty="0">
              <a:solidFill>
                <a:schemeClr val="bg2">
                  <a:lumMod val="50000"/>
                </a:schemeClr>
              </a:solidFill>
              <a:latin typeface="+mj-lt"/>
            </a:endParaRPr>
          </a:p>
        </p:txBody>
      </p:sp>
      <p:sp>
        <p:nvSpPr>
          <p:cNvPr id="37" name="TextBox 36">
            <a:extLst>
              <a:ext uri="{FF2B5EF4-FFF2-40B4-BE49-F238E27FC236}">
                <a16:creationId xmlns:a16="http://schemas.microsoft.com/office/drawing/2014/main" id="{9F93A708-0577-4CCE-8209-F8B9C8BDDAC8}"/>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10</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31398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Motives for holding </a:t>
            </a:r>
            <a:r>
              <a:rPr lang="en-US" sz="4400" dirty="0">
                <a:solidFill>
                  <a:schemeClr val="bg2">
                    <a:lumMod val="75000"/>
                  </a:schemeClr>
                </a:solidFill>
                <a:effectLst>
                  <a:outerShdw blurRad="50800" dist="38100" dir="2700000" algn="tl" rotWithShape="0">
                    <a:prstClr val="black">
                      <a:alpha val="40000"/>
                    </a:prstClr>
                  </a:outerShdw>
                </a:effectLst>
                <a:latin typeface="Lato Black" panose="020F0A02020204030203" pitchFamily="34" charset="0"/>
              </a:rPr>
              <a:t>CASH</a:t>
            </a:r>
            <a:endParaRPr lang="en-IN" sz="4400" dirty="0">
              <a:solidFill>
                <a:schemeClr val="bg2">
                  <a:lumMod val="7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684D9CFC-2C5A-44AC-B46F-7940BC375E9A}"/>
              </a:ext>
            </a:extLst>
          </p:cNvPr>
          <p:cNvSpPr txBox="1"/>
          <p:nvPr/>
        </p:nvSpPr>
        <p:spPr>
          <a:xfrm>
            <a:off x="1188455" y="2070476"/>
            <a:ext cx="6837868" cy="584775"/>
          </a:xfrm>
          <a:prstGeom prst="rect">
            <a:avLst/>
          </a:prstGeom>
          <a:noFill/>
        </p:spPr>
        <p:txBody>
          <a:bodyPr wrap="square" rtlCol="0">
            <a:spAutoFit/>
          </a:bodyPr>
          <a:lstStyle/>
          <a:p>
            <a:r>
              <a:rPr lang="en-US" sz="3200" dirty="0">
                <a:solidFill>
                  <a:schemeClr val="accent1">
                    <a:lumMod val="50000"/>
                  </a:schemeClr>
                </a:solidFill>
              </a:rPr>
              <a:t>Transaction</a:t>
            </a:r>
            <a:endParaRPr lang="en-IN" sz="3200" dirty="0">
              <a:solidFill>
                <a:schemeClr val="accent1">
                  <a:lumMod val="50000"/>
                </a:schemeClr>
              </a:solidFill>
            </a:endParaRPr>
          </a:p>
        </p:txBody>
      </p:sp>
      <p:sp>
        <p:nvSpPr>
          <p:cNvPr id="32" name="TextBox 31">
            <a:extLst>
              <a:ext uri="{FF2B5EF4-FFF2-40B4-BE49-F238E27FC236}">
                <a16:creationId xmlns:a16="http://schemas.microsoft.com/office/drawing/2014/main" id="{FE51ABDB-D29E-4330-9790-A9DC061BAA65}"/>
              </a:ext>
            </a:extLst>
          </p:cNvPr>
          <p:cNvSpPr txBox="1"/>
          <p:nvPr/>
        </p:nvSpPr>
        <p:spPr>
          <a:xfrm>
            <a:off x="1188455" y="2804361"/>
            <a:ext cx="6837868" cy="584775"/>
          </a:xfrm>
          <a:prstGeom prst="rect">
            <a:avLst/>
          </a:prstGeom>
          <a:noFill/>
        </p:spPr>
        <p:txBody>
          <a:bodyPr wrap="square" rtlCol="0">
            <a:spAutoFit/>
          </a:bodyPr>
          <a:lstStyle/>
          <a:p>
            <a:r>
              <a:rPr lang="en-US" sz="3200" dirty="0">
                <a:solidFill>
                  <a:schemeClr val="accent1">
                    <a:lumMod val="50000"/>
                  </a:schemeClr>
                </a:solidFill>
              </a:rPr>
              <a:t>Precautionary</a:t>
            </a:r>
            <a:endParaRPr lang="en-IN" sz="3200" dirty="0">
              <a:solidFill>
                <a:schemeClr val="accent1">
                  <a:lumMod val="50000"/>
                </a:schemeClr>
              </a:solidFill>
            </a:endParaRPr>
          </a:p>
        </p:txBody>
      </p:sp>
      <p:sp>
        <p:nvSpPr>
          <p:cNvPr id="33" name="TextBox 32">
            <a:extLst>
              <a:ext uri="{FF2B5EF4-FFF2-40B4-BE49-F238E27FC236}">
                <a16:creationId xmlns:a16="http://schemas.microsoft.com/office/drawing/2014/main" id="{655E5D73-A0AA-41DE-AB49-9C031ADACDD6}"/>
              </a:ext>
            </a:extLst>
          </p:cNvPr>
          <p:cNvSpPr txBox="1"/>
          <p:nvPr/>
        </p:nvSpPr>
        <p:spPr>
          <a:xfrm>
            <a:off x="1188455" y="3391324"/>
            <a:ext cx="6837868"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Speculative</a:t>
            </a:r>
            <a:endParaRPr lang="en-IN" sz="3200" dirty="0">
              <a:solidFill>
                <a:srgbClr val="FF5353"/>
              </a:solidFill>
              <a:latin typeface="+mj-lt"/>
            </a:endParaRPr>
          </a:p>
        </p:txBody>
      </p:sp>
      <p:sp>
        <p:nvSpPr>
          <p:cNvPr id="34" name="Arrow: Chevron 33">
            <a:extLst>
              <a:ext uri="{FF2B5EF4-FFF2-40B4-BE49-F238E27FC236}">
                <a16:creationId xmlns:a16="http://schemas.microsoft.com/office/drawing/2014/main" id="{3A7B6D9C-2021-41BC-AA94-C92CDFFF2737}"/>
              </a:ext>
            </a:extLst>
          </p:cNvPr>
          <p:cNvSpPr/>
          <p:nvPr/>
        </p:nvSpPr>
        <p:spPr>
          <a:xfrm>
            <a:off x="738640" y="2260939"/>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Arrow: Chevron 34">
            <a:extLst>
              <a:ext uri="{FF2B5EF4-FFF2-40B4-BE49-F238E27FC236}">
                <a16:creationId xmlns:a16="http://schemas.microsoft.com/office/drawing/2014/main" id="{F9A1E839-9615-48F2-8E82-D2D78D4502DC}"/>
              </a:ext>
            </a:extLst>
          </p:cNvPr>
          <p:cNvSpPr/>
          <p:nvPr/>
        </p:nvSpPr>
        <p:spPr>
          <a:xfrm>
            <a:off x="738640" y="3034717"/>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Arrow: Chevron 35">
            <a:extLst>
              <a:ext uri="{FF2B5EF4-FFF2-40B4-BE49-F238E27FC236}">
                <a16:creationId xmlns:a16="http://schemas.microsoft.com/office/drawing/2014/main" id="{C5823CAA-78B6-4F28-A160-AA00607FE864}"/>
              </a:ext>
            </a:extLst>
          </p:cNvPr>
          <p:cNvSpPr/>
          <p:nvPr/>
        </p:nvSpPr>
        <p:spPr>
          <a:xfrm>
            <a:off x="738640" y="3780503"/>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a:extLst>
              <a:ext uri="{FF2B5EF4-FFF2-40B4-BE49-F238E27FC236}">
                <a16:creationId xmlns:a16="http://schemas.microsoft.com/office/drawing/2014/main" id="{1A3D4FB6-CEDB-4FD8-87B9-D2025995852F}"/>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11</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3955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Transaction Motive</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D0EB9675-6FEA-4783-B143-C3F3D5B2C8CC}"/>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12</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C904ABDF-8D26-4299-AFC5-A478010DB800}"/>
              </a:ext>
            </a:extLst>
          </p:cNvPr>
          <p:cNvSpPr txBox="1"/>
          <p:nvPr/>
        </p:nvSpPr>
        <p:spPr>
          <a:xfrm>
            <a:off x="629283" y="2014773"/>
            <a:ext cx="7769422" cy="3263201"/>
          </a:xfrm>
          <a:prstGeom prst="rect">
            <a:avLst/>
          </a:prstGeom>
          <a:noFill/>
        </p:spPr>
        <p:txBody>
          <a:bodyPr wrap="square">
            <a:spAutoFit/>
          </a:bodyPr>
          <a:lstStyle/>
          <a:p>
            <a:pPr algn="just">
              <a:lnSpc>
                <a:spcPct val="150000"/>
              </a:lnSpc>
            </a:pPr>
            <a:r>
              <a:rPr lang="en-US" sz="2000" dirty="0">
                <a:solidFill>
                  <a:schemeClr val="accent1">
                    <a:lumMod val="50000"/>
                  </a:schemeClr>
                </a:solidFill>
              </a:rPr>
              <a:t>A firm holds cash to conduct its business in the ordinary course, primarily for making payments such as purchases, wages and salaries. If there were perfect synchronization between cash receipts and cash payments, the need to hold cash would not have arisen. But usually, cash receipts and payments are not perfectly synchronized, and the firm needs to maintain some cash balance to be able to make required payments for those periods.</a:t>
            </a:r>
            <a:endParaRPr lang="en-IN" sz="2000" dirty="0">
              <a:solidFill>
                <a:schemeClr val="accent1">
                  <a:lumMod val="50000"/>
                </a:schemeClr>
              </a:solidFill>
            </a:endParaRPr>
          </a:p>
        </p:txBody>
      </p:sp>
    </p:spTree>
    <p:extLst>
      <p:ext uri="{BB962C8B-B14F-4D97-AF65-F5344CB8AC3E}">
        <p14:creationId xmlns:p14="http://schemas.microsoft.com/office/powerpoint/2010/main" val="12710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Precautionary Motive  </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DBBA77E1-0150-42BB-89AB-78824C777E37}"/>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13</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64B55F47-2687-4BCE-AB66-68079E1F150F}"/>
              </a:ext>
            </a:extLst>
          </p:cNvPr>
          <p:cNvSpPr txBox="1"/>
          <p:nvPr/>
        </p:nvSpPr>
        <p:spPr>
          <a:xfrm>
            <a:off x="645025" y="2067305"/>
            <a:ext cx="7805073" cy="4186531"/>
          </a:xfrm>
          <a:prstGeom prst="rect">
            <a:avLst/>
          </a:prstGeom>
          <a:noFill/>
        </p:spPr>
        <p:txBody>
          <a:bodyPr wrap="square">
            <a:spAutoFit/>
          </a:bodyPr>
          <a:lstStyle/>
          <a:p>
            <a:pPr algn="just">
              <a:lnSpc>
                <a:spcPct val="150000"/>
              </a:lnSpc>
            </a:pPr>
            <a:r>
              <a:rPr lang="en-US" sz="2000" dirty="0">
                <a:solidFill>
                  <a:schemeClr val="accent1">
                    <a:lumMod val="50000"/>
                  </a:schemeClr>
                </a:solidFill>
              </a:rPr>
              <a:t>A company holds cash to meet future contingencies and provides a buffer to withstand some emergency. The precautionary amount of cash depends upon the predictability of cash flows and firm’s ability to borrow at short notice. If cash flows can be predicted with accuracy and firm can easily borrow at a short notice, less cash will be maintained for an emergency. Further the precautionary cash is not expected to earn anything; therefore, the firm should attempt to earn some profit on it. Such funds should be invested in high-liquid and low-risk marketable securities.</a:t>
            </a:r>
            <a:endParaRPr lang="en-IN" sz="2000" dirty="0">
              <a:solidFill>
                <a:schemeClr val="accent1">
                  <a:lumMod val="50000"/>
                </a:schemeClr>
              </a:solidFill>
            </a:endParaRPr>
          </a:p>
        </p:txBody>
      </p:sp>
    </p:spTree>
    <p:extLst>
      <p:ext uri="{BB962C8B-B14F-4D97-AF65-F5344CB8AC3E}">
        <p14:creationId xmlns:p14="http://schemas.microsoft.com/office/powerpoint/2010/main" val="183039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Speculation Motive</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400480D-99E7-4D07-8689-5B04F3D42A54}"/>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14</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0C77D3C9-01A3-474C-AF9F-9228A8F37ABC}"/>
              </a:ext>
            </a:extLst>
          </p:cNvPr>
          <p:cNvSpPr txBox="1"/>
          <p:nvPr/>
        </p:nvSpPr>
        <p:spPr>
          <a:xfrm>
            <a:off x="688149" y="2099657"/>
            <a:ext cx="7653425" cy="3343351"/>
          </a:xfrm>
          <a:prstGeom prst="rect">
            <a:avLst/>
          </a:prstGeom>
          <a:noFill/>
        </p:spPr>
        <p:txBody>
          <a:bodyPr wrap="square">
            <a:spAutoFit/>
          </a:bodyPr>
          <a:lstStyle/>
          <a:p>
            <a:pPr algn="just">
              <a:lnSpc>
                <a:spcPct val="150000"/>
              </a:lnSpc>
            </a:pPr>
            <a:r>
              <a:rPr lang="en-US" sz="2400" dirty="0">
                <a:solidFill>
                  <a:schemeClr val="accent1">
                    <a:lumMod val="50000"/>
                  </a:schemeClr>
                </a:solidFill>
              </a:rPr>
              <a:t>A firm may hold cash for investing in profit-making opportunities as and when they arise, e.g., investment in shares, speculation on materials’ prices. If it is expected that materials’ prices will fall, the firm can postpone materials’ purchasing and make purchases in future when price falls.</a:t>
            </a:r>
            <a:endParaRPr lang="en-IN" sz="2400" dirty="0">
              <a:solidFill>
                <a:schemeClr val="accent1">
                  <a:lumMod val="50000"/>
                </a:schemeClr>
              </a:solidFill>
            </a:endParaRPr>
          </a:p>
        </p:txBody>
      </p:sp>
    </p:spTree>
    <p:extLst>
      <p:ext uri="{BB962C8B-B14F-4D97-AF65-F5344CB8AC3E}">
        <p14:creationId xmlns:p14="http://schemas.microsoft.com/office/powerpoint/2010/main" val="19349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Cash Management Techniques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993E6F32-0A19-4E37-9D7E-9474919E9FED}"/>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15</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496D7DE3-3F0F-4A55-997E-147BFEF46002}"/>
              </a:ext>
            </a:extLst>
          </p:cNvPr>
          <p:cNvSpPr txBox="1"/>
          <p:nvPr/>
        </p:nvSpPr>
        <p:spPr>
          <a:xfrm>
            <a:off x="1151241" y="2858805"/>
            <a:ext cx="6908127" cy="813941"/>
          </a:xfrm>
          <a:prstGeom prst="rect">
            <a:avLst/>
          </a:prstGeom>
          <a:noFill/>
        </p:spPr>
        <p:txBody>
          <a:bodyPr wrap="square" rtlCol="0">
            <a:spAutoFit/>
          </a:bodyPr>
          <a:lstStyle/>
          <a:p>
            <a:pPr>
              <a:lnSpc>
                <a:spcPct val="150000"/>
              </a:lnSpc>
            </a:pPr>
            <a:r>
              <a:rPr lang="en-US" sz="3600" dirty="0">
                <a:solidFill>
                  <a:schemeClr val="accent1">
                    <a:lumMod val="50000"/>
                  </a:schemeClr>
                </a:solidFill>
                <a:latin typeface="+mj-lt"/>
              </a:rPr>
              <a:t>Slow disbursements</a:t>
            </a:r>
            <a:endParaRPr lang="en-IN" sz="3600" dirty="0">
              <a:solidFill>
                <a:schemeClr val="accent1">
                  <a:lumMod val="50000"/>
                </a:schemeClr>
              </a:solidFill>
              <a:latin typeface="+mj-lt"/>
            </a:endParaRPr>
          </a:p>
        </p:txBody>
      </p:sp>
      <p:sp>
        <p:nvSpPr>
          <p:cNvPr id="33" name="Arrow: Chevron 32">
            <a:extLst>
              <a:ext uri="{FF2B5EF4-FFF2-40B4-BE49-F238E27FC236}">
                <a16:creationId xmlns:a16="http://schemas.microsoft.com/office/drawing/2014/main" id="{B81DE721-7E82-49E7-8F34-B57C17B4BE41}"/>
              </a:ext>
            </a:extLst>
          </p:cNvPr>
          <p:cNvSpPr/>
          <p:nvPr/>
        </p:nvSpPr>
        <p:spPr>
          <a:xfrm>
            <a:off x="748947" y="3290200"/>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TextBox 33">
            <a:extLst>
              <a:ext uri="{FF2B5EF4-FFF2-40B4-BE49-F238E27FC236}">
                <a16:creationId xmlns:a16="http://schemas.microsoft.com/office/drawing/2014/main" id="{81578C17-58A5-41C3-8342-1ECB64538FCE}"/>
              </a:ext>
            </a:extLst>
          </p:cNvPr>
          <p:cNvSpPr txBox="1"/>
          <p:nvPr/>
        </p:nvSpPr>
        <p:spPr>
          <a:xfrm>
            <a:off x="1151241" y="1919741"/>
            <a:ext cx="6908127" cy="813941"/>
          </a:xfrm>
          <a:prstGeom prst="rect">
            <a:avLst/>
          </a:prstGeom>
          <a:noFill/>
        </p:spPr>
        <p:txBody>
          <a:bodyPr wrap="square" rtlCol="0">
            <a:spAutoFit/>
          </a:bodyPr>
          <a:lstStyle/>
          <a:p>
            <a:pPr>
              <a:lnSpc>
                <a:spcPct val="150000"/>
              </a:lnSpc>
            </a:pPr>
            <a:r>
              <a:rPr lang="en-US" sz="3600" dirty="0">
                <a:solidFill>
                  <a:schemeClr val="accent1">
                    <a:lumMod val="50000"/>
                  </a:schemeClr>
                </a:solidFill>
                <a:latin typeface="+mj-lt"/>
              </a:rPr>
              <a:t>Speedy cash collection</a:t>
            </a:r>
            <a:endParaRPr lang="en-IN" sz="3600" dirty="0">
              <a:solidFill>
                <a:schemeClr val="accent1">
                  <a:lumMod val="50000"/>
                </a:schemeClr>
              </a:solidFill>
              <a:latin typeface="+mj-lt"/>
            </a:endParaRPr>
          </a:p>
        </p:txBody>
      </p:sp>
      <p:sp>
        <p:nvSpPr>
          <p:cNvPr id="35" name="Arrow: Chevron 34">
            <a:extLst>
              <a:ext uri="{FF2B5EF4-FFF2-40B4-BE49-F238E27FC236}">
                <a16:creationId xmlns:a16="http://schemas.microsoft.com/office/drawing/2014/main" id="{C6F73DD0-9504-4EB3-8DF0-AAEBED409B7D}"/>
              </a:ext>
            </a:extLst>
          </p:cNvPr>
          <p:cNvSpPr/>
          <p:nvPr/>
        </p:nvSpPr>
        <p:spPr>
          <a:xfrm>
            <a:off x="745289" y="2342547"/>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6823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Speedy Cash Collections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9231CBB4-E633-47D9-AAD0-E7BC3645A03C}"/>
              </a:ext>
            </a:extLst>
          </p:cNvPr>
          <p:cNvSpPr txBox="1"/>
          <p:nvPr/>
        </p:nvSpPr>
        <p:spPr>
          <a:xfrm>
            <a:off x="1151241" y="1926721"/>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Prompt payment by customers</a:t>
            </a:r>
            <a:endParaRPr lang="en-IN" sz="3200" dirty="0">
              <a:solidFill>
                <a:schemeClr val="accent1">
                  <a:lumMod val="50000"/>
                </a:schemeClr>
              </a:solidFill>
            </a:endParaRPr>
          </a:p>
        </p:txBody>
      </p:sp>
      <p:sp>
        <p:nvSpPr>
          <p:cNvPr id="31" name="TextBox 30">
            <a:extLst>
              <a:ext uri="{FF2B5EF4-FFF2-40B4-BE49-F238E27FC236}">
                <a16:creationId xmlns:a16="http://schemas.microsoft.com/office/drawing/2014/main" id="{787D8E28-4895-447D-8FD7-183B58F145A7}"/>
              </a:ext>
            </a:extLst>
          </p:cNvPr>
          <p:cNvSpPr txBox="1"/>
          <p:nvPr/>
        </p:nvSpPr>
        <p:spPr>
          <a:xfrm>
            <a:off x="1151241" y="2858805"/>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Early conversion of payment into cash</a:t>
            </a:r>
            <a:endParaRPr lang="en-IN" sz="3200" dirty="0">
              <a:solidFill>
                <a:schemeClr val="accent1">
                  <a:lumMod val="50000"/>
                </a:schemeClr>
              </a:solidFill>
            </a:endParaRPr>
          </a:p>
        </p:txBody>
      </p:sp>
      <p:sp>
        <p:nvSpPr>
          <p:cNvPr id="32" name="TextBox 31">
            <a:extLst>
              <a:ext uri="{FF2B5EF4-FFF2-40B4-BE49-F238E27FC236}">
                <a16:creationId xmlns:a16="http://schemas.microsoft.com/office/drawing/2014/main" id="{7E75605B-6547-48B1-9641-FB13E5FB19EC}"/>
              </a:ext>
            </a:extLst>
          </p:cNvPr>
          <p:cNvSpPr txBox="1"/>
          <p:nvPr/>
        </p:nvSpPr>
        <p:spPr>
          <a:xfrm>
            <a:off x="1151241" y="3790889"/>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Concentration Banking</a:t>
            </a:r>
            <a:endParaRPr lang="en-IN" sz="3200" dirty="0">
              <a:solidFill>
                <a:schemeClr val="accent1">
                  <a:lumMod val="50000"/>
                </a:schemeClr>
              </a:solidFill>
            </a:endParaRPr>
          </a:p>
        </p:txBody>
      </p:sp>
      <p:sp>
        <p:nvSpPr>
          <p:cNvPr id="33" name="TextBox 32">
            <a:extLst>
              <a:ext uri="{FF2B5EF4-FFF2-40B4-BE49-F238E27FC236}">
                <a16:creationId xmlns:a16="http://schemas.microsoft.com/office/drawing/2014/main" id="{A8C65C73-1098-422E-B7F1-AC1985A9DFF4}"/>
              </a:ext>
            </a:extLst>
          </p:cNvPr>
          <p:cNvSpPr txBox="1"/>
          <p:nvPr/>
        </p:nvSpPr>
        <p:spPr>
          <a:xfrm>
            <a:off x="1151241" y="4722973"/>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Lock Box system</a:t>
            </a:r>
            <a:endParaRPr lang="en-IN" sz="3200" dirty="0">
              <a:solidFill>
                <a:schemeClr val="accent1">
                  <a:lumMod val="50000"/>
                </a:schemeClr>
              </a:solidFill>
            </a:endParaRPr>
          </a:p>
        </p:txBody>
      </p:sp>
      <p:sp>
        <p:nvSpPr>
          <p:cNvPr id="34" name="Arrow: Chevron 33">
            <a:extLst>
              <a:ext uri="{FF2B5EF4-FFF2-40B4-BE49-F238E27FC236}">
                <a16:creationId xmlns:a16="http://schemas.microsoft.com/office/drawing/2014/main" id="{39AF5A4A-C15A-4B6A-B0C8-F2A6411F2FB8}"/>
              </a:ext>
            </a:extLst>
          </p:cNvPr>
          <p:cNvSpPr/>
          <p:nvPr/>
        </p:nvSpPr>
        <p:spPr>
          <a:xfrm>
            <a:off x="745289" y="2290912"/>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Arrow: Chevron 34">
            <a:extLst>
              <a:ext uri="{FF2B5EF4-FFF2-40B4-BE49-F238E27FC236}">
                <a16:creationId xmlns:a16="http://schemas.microsoft.com/office/drawing/2014/main" id="{295FDD0B-57BA-4701-B0F6-08C2CE695C00}"/>
              </a:ext>
            </a:extLst>
          </p:cNvPr>
          <p:cNvSpPr/>
          <p:nvPr/>
        </p:nvSpPr>
        <p:spPr>
          <a:xfrm>
            <a:off x="748947" y="3231585"/>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Arrow: Chevron 35">
            <a:extLst>
              <a:ext uri="{FF2B5EF4-FFF2-40B4-BE49-F238E27FC236}">
                <a16:creationId xmlns:a16="http://schemas.microsoft.com/office/drawing/2014/main" id="{609063CC-068F-4143-924D-1F52E7FC5296}"/>
              </a:ext>
            </a:extLst>
          </p:cNvPr>
          <p:cNvSpPr/>
          <p:nvPr/>
        </p:nvSpPr>
        <p:spPr>
          <a:xfrm>
            <a:off x="745289" y="4129287"/>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Arrow: Chevron 36">
            <a:extLst>
              <a:ext uri="{FF2B5EF4-FFF2-40B4-BE49-F238E27FC236}">
                <a16:creationId xmlns:a16="http://schemas.microsoft.com/office/drawing/2014/main" id="{BB61039C-3A80-46D8-959F-9187F2809E44}"/>
              </a:ext>
            </a:extLst>
          </p:cNvPr>
          <p:cNvSpPr/>
          <p:nvPr/>
        </p:nvSpPr>
        <p:spPr>
          <a:xfrm>
            <a:off x="745289" y="5062591"/>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TextBox 37">
            <a:extLst>
              <a:ext uri="{FF2B5EF4-FFF2-40B4-BE49-F238E27FC236}">
                <a16:creationId xmlns:a16="http://schemas.microsoft.com/office/drawing/2014/main" id="{712814AC-9579-4B7D-9E3C-A17CA02B163B}"/>
              </a:ext>
            </a:extLst>
          </p:cNvPr>
          <p:cNvSpPr txBox="1"/>
          <p:nvPr/>
        </p:nvSpPr>
        <p:spPr>
          <a:xfrm>
            <a:off x="1151241" y="1919741"/>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Prompt payment by customers</a:t>
            </a:r>
            <a:endParaRPr lang="en-IN" sz="3200" dirty="0">
              <a:solidFill>
                <a:schemeClr val="accent1">
                  <a:lumMod val="50000"/>
                </a:schemeClr>
              </a:solidFill>
            </a:endParaRPr>
          </a:p>
        </p:txBody>
      </p:sp>
      <p:sp>
        <p:nvSpPr>
          <p:cNvPr id="39" name="Arrow: Chevron 38">
            <a:extLst>
              <a:ext uri="{FF2B5EF4-FFF2-40B4-BE49-F238E27FC236}">
                <a16:creationId xmlns:a16="http://schemas.microsoft.com/office/drawing/2014/main" id="{4E87FFCB-D735-41E1-9FEC-E2BF62FE368A}"/>
              </a:ext>
            </a:extLst>
          </p:cNvPr>
          <p:cNvSpPr/>
          <p:nvPr/>
        </p:nvSpPr>
        <p:spPr>
          <a:xfrm>
            <a:off x="745289" y="2283932"/>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TextBox 39">
            <a:extLst>
              <a:ext uri="{FF2B5EF4-FFF2-40B4-BE49-F238E27FC236}">
                <a16:creationId xmlns:a16="http://schemas.microsoft.com/office/drawing/2014/main" id="{0E772897-76F4-4C89-AC0B-E4AE7D7D29C9}"/>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16</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90874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p>
            <a:r>
              <a:rPr lang="en-US" sz="4000" dirty="0">
                <a:solidFill>
                  <a:schemeClr val="bg2"/>
                </a:solidFill>
                <a:effectLst>
                  <a:outerShdw blurRad="50800" dist="38100" dir="2700000" algn="tl" rotWithShape="0">
                    <a:prstClr val="black">
                      <a:alpha val="40000"/>
                    </a:prstClr>
                  </a:outerShdw>
                </a:effectLst>
                <a:latin typeface="Lato Black" panose="020F0A02020204030203" pitchFamily="34" charset="0"/>
              </a:rPr>
              <a:t>Prompt Payment by Customers</a:t>
            </a:r>
            <a:endParaRPr lang="en-IN" sz="40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9A4663FB-3D4F-414E-991E-597BF4933C14}"/>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17</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8ABA0A02-9FBE-4A67-A54A-F2BDB2B76B22}"/>
              </a:ext>
            </a:extLst>
          </p:cNvPr>
          <p:cNvSpPr txBox="1"/>
          <p:nvPr/>
        </p:nvSpPr>
        <p:spPr>
          <a:xfrm>
            <a:off x="634355" y="1985586"/>
            <a:ext cx="7764350" cy="2592569"/>
          </a:xfrm>
          <a:prstGeom prst="rect">
            <a:avLst/>
          </a:prstGeom>
          <a:noFill/>
        </p:spPr>
        <p:txBody>
          <a:bodyPr wrap="square">
            <a:spAutoFit/>
          </a:bodyPr>
          <a:lstStyle/>
          <a:p>
            <a:pPr algn="just">
              <a:lnSpc>
                <a:spcPct val="150000"/>
              </a:lnSpc>
            </a:pPr>
            <a:r>
              <a:rPr lang="en-US" sz="2800" dirty="0">
                <a:solidFill>
                  <a:schemeClr val="accent1">
                    <a:lumMod val="50000"/>
                  </a:schemeClr>
                </a:solidFill>
              </a:rPr>
              <a:t>Business concern can encourage customers for a prompt payment by offering discounts, special offers, etc. It would help reducing average collection period from account receivable.</a:t>
            </a:r>
            <a:endParaRPr lang="en-IN" sz="2800" dirty="0">
              <a:solidFill>
                <a:schemeClr val="accent1">
                  <a:lumMod val="50000"/>
                </a:schemeClr>
              </a:solidFill>
            </a:endParaRPr>
          </a:p>
        </p:txBody>
      </p:sp>
    </p:spTree>
    <p:extLst>
      <p:ext uri="{BB962C8B-B14F-4D97-AF65-F5344CB8AC3E}">
        <p14:creationId xmlns:p14="http://schemas.microsoft.com/office/powerpoint/2010/main" val="85579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95080"/>
            <a:ext cx="8057148" cy="584775"/>
          </a:xfrm>
          <a:prstGeom prst="rect">
            <a:avLst/>
          </a:prstGeom>
          <a:noFill/>
        </p:spPr>
        <p:txBody>
          <a:bodyPr wrap="square" rtlCol="0">
            <a:spAutoFit/>
          </a:bodyPr>
          <a:lstStyle/>
          <a:p>
            <a:r>
              <a:rPr lang="en-US" sz="3200" dirty="0">
                <a:solidFill>
                  <a:schemeClr val="bg2"/>
                </a:solidFill>
                <a:effectLst>
                  <a:outerShdw blurRad="50800" dist="38100" dir="2700000" algn="tl" rotWithShape="0">
                    <a:prstClr val="black">
                      <a:alpha val="40000"/>
                    </a:prstClr>
                  </a:outerShdw>
                </a:effectLst>
                <a:latin typeface="Lato Black" panose="020F0A02020204030203" pitchFamily="34" charset="0"/>
              </a:rPr>
              <a:t>Early Conversion of Payment Into Cash</a:t>
            </a:r>
            <a:endParaRPr lang="en-IN" sz="32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E5E3AC06-1FD4-4957-BACA-F64236F34C31}"/>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18</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3EB0F2BF-30C3-4199-A6C6-CBD4E97ECD9C}"/>
              </a:ext>
            </a:extLst>
          </p:cNvPr>
          <p:cNvSpPr txBox="1"/>
          <p:nvPr/>
        </p:nvSpPr>
        <p:spPr>
          <a:xfrm>
            <a:off x="633210" y="1987692"/>
            <a:ext cx="7755019" cy="3238900"/>
          </a:xfrm>
          <a:prstGeom prst="rect">
            <a:avLst/>
          </a:prstGeom>
          <a:noFill/>
        </p:spPr>
        <p:txBody>
          <a:bodyPr wrap="square">
            <a:spAutoFit/>
          </a:bodyPr>
          <a:lstStyle>
            <a:defPPr>
              <a:defRPr lang="en-US"/>
            </a:defPPr>
            <a:lvl1pPr algn="just">
              <a:lnSpc>
                <a:spcPct val="150000"/>
              </a:lnSpc>
              <a:defRPr sz="2400">
                <a:solidFill>
                  <a:schemeClr val="accent1">
                    <a:lumMod val="50000"/>
                  </a:schemeClr>
                </a:solidFill>
              </a:defRPr>
            </a:lvl1pPr>
          </a:lstStyle>
          <a:p>
            <a:r>
              <a:rPr lang="en-US" sz="2800" dirty="0"/>
              <a:t>Business concerns should take careful action regarding the quick conversion of the payment into cash. For this purpose, the firms may use some of the techniques like postal </a:t>
            </a:r>
            <a:r>
              <a:rPr lang="en-US" sz="2800" dirty="0">
                <a:solidFill>
                  <a:srgbClr val="00B0F0"/>
                </a:solidFill>
                <a:hlinkClick r:id="rId2"/>
              </a:rPr>
              <a:t>float</a:t>
            </a:r>
            <a:r>
              <a:rPr lang="en-US" sz="2800" dirty="0"/>
              <a:t>, processing </a:t>
            </a:r>
            <a:r>
              <a:rPr lang="en-US" sz="2800" dirty="0">
                <a:solidFill>
                  <a:srgbClr val="00B0F0"/>
                </a:solidFill>
                <a:hlinkClick r:id="rId2"/>
              </a:rPr>
              <a:t>float</a:t>
            </a:r>
            <a:r>
              <a:rPr lang="en-US" sz="2800" dirty="0"/>
              <a:t>, bank </a:t>
            </a:r>
            <a:r>
              <a:rPr lang="en-US" sz="2800" dirty="0">
                <a:solidFill>
                  <a:srgbClr val="00B0F0"/>
                </a:solidFill>
                <a:hlinkClick r:id="rId2"/>
              </a:rPr>
              <a:t>float</a:t>
            </a:r>
            <a:r>
              <a:rPr lang="en-US" sz="2800" dirty="0"/>
              <a:t>, and deposit </a:t>
            </a:r>
            <a:r>
              <a:rPr lang="en-US" sz="2800" dirty="0">
                <a:solidFill>
                  <a:srgbClr val="00B0F0"/>
                </a:solidFill>
                <a:hlinkClick r:id="rId2"/>
              </a:rPr>
              <a:t>float</a:t>
            </a:r>
            <a:r>
              <a:rPr lang="en-US" sz="2800" dirty="0"/>
              <a:t>.</a:t>
            </a:r>
            <a:endParaRPr lang="en-IN" sz="2800" dirty="0"/>
          </a:p>
        </p:txBody>
      </p:sp>
    </p:spTree>
    <p:extLst>
      <p:ext uri="{BB962C8B-B14F-4D97-AF65-F5344CB8AC3E}">
        <p14:creationId xmlns:p14="http://schemas.microsoft.com/office/powerpoint/2010/main" val="124189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What is Cash?</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10146C41-DD25-4F4A-B012-C432A63BB870}"/>
              </a:ext>
            </a:extLst>
          </p:cNvPr>
          <p:cNvSpPr txBox="1"/>
          <p:nvPr/>
        </p:nvSpPr>
        <p:spPr>
          <a:xfrm>
            <a:off x="8435776"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0735694C-D1BA-4B0E-8613-23CCFE8ACE19}"/>
              </a:ext>
            </a:extLst>
          </p:cNvPr>
          <p:cNvSpPr txBox="1"/>
          <p:nvPr/>
        </p:nvSpPr>
        <p:spPr>
          <a:xfrm>
            <a:off x="656313" y="1961040"/>
            <a:ext cx="7742392" cy="1946238"/>
          </a:xfrm>
          <a:prstGeom prst="rect">
            <a:avLst/>
          </a:prstGeom>
          <a:noFill/>
        </p:spPr>
        <p:txBody>
          <a:bodyPr wrap="square" rtlCol="0">
            <a:spAutoFit/>
          </a:bodyPr>
          <a:lstStyle/>
          <a:p>
            <a:pPr algn="just">
              <a:lnSpc>
                <a:spcPct val="150000"/>
              </a:lnSpc>
            </a:pPr>
            <a:r>
              <a:rPr lang="en-US" sz="2800" dirty="0">
                <a:solidFill>
                  <a:schemeClr val="accent1">
                    <a:lumMod val="50000"/>
                  </a:schemeClr>
                </a:solidFill>
              </a:rPr>
              <a:t>Cash includes currency, cheque bank balance and sometimes near cash such as Marketable Securities or Bank Term Deposits. </a:t>
            </a:r>
            <a:endParaRPr lang="en-IN" sz="2800" dirty="0">
              <a:solidFill>
                <a:schemeClr val="accent1">
                  <a:lumMod val="50000"/>
                </a:schemeClr>
              </a:solidFill>
            </a:endParaRPr>
          </a:p>
        </p:txBody>
      </p:sp>
    </p:spTree>
    <p:extLst>
      <p:ext uri="{BB962C8B-B14F-4D97-AF65-F5344CB8AC3E}">
        <p14:creationId xmlns:p14="http://schemas.microsoft.com/office/powerpoint/2010/main" val="646478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Concentration Banking</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E1AC0718-3523-4460-8235-0181C00B12E2}"/>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19</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21DC02F8-748A-4D67-A84B-0955565DFE17}"/>
              </a:ext>
            </a:extLst>
          </p:cNvPr>
          <p:cNvSpPr txBox="1"/>
          <p:nvPr/>
        </p:nvSpPr>
        <p:spPr>
          <a:xfrm>
            <a:off x="622660" y="1993367"/>
            <a:ext cx="7755019" cy="3238900"/>
          </a:xfrm>
          <a:prstGeom prst="rect">
            <a:avLst/>
          </a:prstGeom>
          <a:noFill/>
        </p:spPr>
        <p:txBody>
          <a:bodyPr wrap="square">
            <a:spAutoFit/>
          </a:bodyPr>
          <a:lstStyle>
            <a:defPPr>
              <a:defRPr lang="en-US"/>
            </a:defPPr>
            <a:lvl1pPr algn="just">
              <a:lnSpc>
                <a:spcPct val="150000"/>
              </a:lnSpc>
              <a:defRPr sz="2400">
                <a:solidFill>
                  <a:schemeClr val="accent1">
                    <a:lumMod val="50000"/>
                  </a:schemeClr>
                </a:solidFill>
              </a:defRPr>
            </a:lvl1pPr>
          </a:lstStyle>
          <a:p>
            <a:r>
              <a:rPr lang="en-US" sz="2800" dirty="0"/>
              <a:t>It is a collection procedure in which payments are made to regionally dispersed collection centers and deposited in local banks for quick clearing. It is a system of decentralized billing and multiple collection points.</a:t>
            </a:r>
            <a:endParaRPr lang="en-IN" sz="2800" dirty="0"/>
          </a:p>
        </p:txBody>
      </p:sp>
    </p:spTree>
    <p:extLst>
      <p:ext uri="{BB962C8B-B14F-4D97-AF65-F5344CB8AC3E}">
        <p14:creationId xmlns:p14="http://schemas.microsoft.com/office/powerpoint/2010/main" val="423096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Lock Box System</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D7166B77-34E0-46C3-8A80-7E6C9393E07E}"/>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20</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1B62FEF4-F720-479E-A43D-6207D2693059}"/>
              </a:ext>
            </a:extLst>
          </p:cNvPr>
          <p:cNvSpPr txBox="1"/>
          <p:nvPr/>
        </p:nvSpPr>
        <p:spPr>
          <a:xfrm>
            <a:off x="620510" y="1966098"/>
            <a:ext cx="7778195" cy="3897349"/>
          </a:xfrm>
          <a:prstGeom prst="rect">
            <a:avLst/>
          </a:prstGeom>
          <a:noFill/>
        </p:spPr>
        <p:txBody>
          <a:bodyPr wrap="square">
            <a:spAutoFit/>
          </a:bodyPr>
          <a:lstStyle>
            <a:defPPr>
              <a:defRPr lang="en-US"/>
            </a:defPPr>
            <a:lvl1pPr algn="just">
              <a:lnSpc>
                <a:spcPct val="150000"/>
              </a:lnSpc>
              <a:defRPr sz="2400">
                <a:solidFill>
                  <a:schemeClr val="accent1">
                    <a:lumMod val="50000"/>
                  </a:schemeClr>
                </a:solidFill>
              </a:defRPr>
            </a:lvl1pPr>
          </a:lstStyle>
          <a:p>
            <a:r>
              <a:rPr lang="en-US" dirty="0"/>
              <a:t>The use of Lock Box allows the payers send their payment or cheques to a nearby post box that is cleared by the firm’s bank. Under this system, business concerns hire a post office lockbox at important collection centers where the customers remit payments and the bank deposits payment in firm’s account and saves on mailing time compared to the concentration bank.</a:t>
            </a:r>
          </a:p>
        </p:txBody>
      </p:sp>
    </p:spTree>
    <p:extLst>
      <p:ext uri="{BB962C8B-B14F-4D97-AF65-F5344CB8AC3E}">
        <p14:creationId xmlns:p14="http://schemas.microsoft.com/office/powerpoint/2010/main" val="112174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Slowing Disbursement</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E43394E3-D85B-41CA-8090-E97DEDA2DFFC}"/>
              </a:ext>
            </a:extLst>
          </p:cNvPr>
          <p:cNvSpPr txBox="1"/>
          <p:nvPr/>
        </p:nvSpPr>
        <p:spPr>
          <a:xfrm>
            <a:off x="1151241" y="2858805"/>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Centralized disbursement system</a:t>
            </a:r>
            <a:endParaRPr lang="en-IN" sz="3200" dirty="0">
              <a:solidFill>
                <a:schemeClr val="accent1">
                  <a:lumMod val="50000"/>
                </a:schemeClr>
              </a:solidFill>
            </a:endParaRPr>
          </a:p>
        </p:txBody>
      </p:sp>
      <p:sp>
        <p:nvSpPr>
          <p:cNvPr id="33" name="Arrow: Chevron 32">
            <a:extLst>
              <a:ext uri="{FF2B5EF4-FFF2-40B4-BE49-F238E27FC236}">
                <a16:creationId xmlns:a16="http://schemas.microsoft.com/office/drawing/2014/main" id="{B9397785-3AA1-41A7-9143-5B6BEECBD9B4}"/>
              </a:ext>
            </a:extLst>
          </p:cNvPr>
          <p:cNvSpPr/>
          <p:nvPr/>
        </p:nvSpPr>
        <p:spPr>
          <a:xfrm>
            <a:off x="748947" y="3231585"/>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TextBox 34">
            <a:extLst>
              <a:ext uri="{FF2B5EF4-FFF2-40B4-BE49-F238E27FC236}">
                <a16:creationId xmlns:a16="http://schemas.microsoft.com/office/drawing/2014/main" id="{1B458ED3-5F4C-40BB-A29C-285B3D0E9270}"/>
              </a:ext>
            </a:extLst>
          </p:cNvPr>
          <p:cNvSpPr txBox="1"/>
          <p:nvPr/>
        </p:nvSpPr>
        <p:spPr>
          <a:xfrm>
            <a:off x="1151241" y="1919741"/>
            <a:ext cx="6908127" cy="733727"/>
          </a:xfrm>
          <a:prstGeom prst="rect">
            <a:avLst/>
          </a:prstGeom>
          <a:noFill/>
        </p:spPr>
        <p:txBody>
          <a:bodyPr wrap="square" rtlCol="0">
            <a:spAutoFit/>
          </a:bodyPr>
          <a:lstStyle/>
          <a:p>
            <a:pPr>
              <a:lnSpc>
                <a:spcPct val="150000"/>
              </a:lnSpc>
            </a:pPr>
            <a:r>
              <a:rPr lang="en-US" sz="3200" dirty="0">
                <a:solidFill>
                  <a:schemeClr val="accent1">
                    <a:lumMod val="50000"/>
                  </a:schemeClr>
                </a:solidFill>
              </a:rPr>
              <a:t>Avoiding early payment of cash</a:t>
            </a:r>
            <a:endParaRPr lang="en-IN" sz="3200" dirty="0">
              <a:solidFill>
                <a:schemeClr val="accent1">
                  <a:lumMod val="50000"/>
                </a:schemeClr>
              </a:solidFill>
            </a:endParaRPr>
          </a:p>
        </p:txBody>
      </p:sp>
      <p:sp>
        <p:nvSpPr>
          <p:cNvPr id="36" name="Arrow: Chevron 35">
            <a:extLst>
              <a:ext uri="{FF2B5EF4-FFF2-40B4-BE49-F238E27FC236}">
                <a16:creationId xmlns:a16="http://schemas.microsoft.com/office/drawing/2014/main" id="{316FBF9A-A521-479C-A341-7DF91021D7D0}"/>
              </a:ext>
            </a:extLst>
          </p:cNvPr>
          <p:cNvSpPr/>
          <p:nvPr/>
        </p:nvSpPr>
        <p:spPr>
          <a:xfrm>
            <a:off x="745289" y="2283932"/>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TextBox 36">
            <a:extLst>
              <a:ext uri="{FF2B5EF4-FFF2-40B4-BE49-F238E27FC236}">
                <a16:creationId xmlns:a16="http://schemas.microsoft.com/office/drawing/2014/main" id="{25A71F3E-2AB2-48B0-8C80-02F41E64522B}"/>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21</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2894625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p>
            <a:r>
              <a:rPr lang="en-US" sz="4000" dirty="0">
                <a:solidFill>
                  <a:schemeClr val="bg2"/>
                </a:solidFill>
                <a:effectLst>
                  <a:outerShdw blurRad="50800" dist="38100" dir="2700000" algn="tl" rotWithShape="0">
                    <a:prstClr val="black">
                      <a:alpha val="40000"/>
                    </a:prstClr>
                  </a:outerShdw>
                </a:effectLst>
                <a:latin typeface="Lato Black" panose="020F0A02020204030203" pitchFamily="34" charset="0"/>
              </a:rPr>
              <a:t>Avoiding Early Payment of Cash</a:t>
            </a:r>
          </a:p>
        </p:txBody>
      </p:sp>
      <p:sp>
        <p:nvSpPr>
          <p:cNvPr id="31" name="TextBox 30">
            <a:extLst>
              <a:ext uri="{FF2B5EF4-FFF2-40B4-BE49-F238E27FC236}">
                <a16:creationId xmlns:a16="http://schemas.microsoft.com/office/drawing/2014/main" id="{6B0B7EC3-1D1E-45E2-89EE-37B9E21CF002}"/>
              </a:ext>
            </a:extLst>
          </p:cNvPr>
          <p:cNvSpPr txBox="1"/>
          <p:nvPr/>
        </p:nvSpPr>
        <p:spPr>
          <a:xfrm>
            <a:off x="651979" y="1968543"/>
            <a:ext cx="7746726" cy="3885231"/>
          </a:xfrm>
          <a:prstGeom prst="rect">
            <a:avLst/>
          </a:prstGeom>
          <a:noFill/>
        </p:spPr>
        <p:txBody>
          <a:bodyPr wrap="square">
            <a:spAutoFit/>
          </a:bodyPr>
          <a:lstStyle/>
          <a:p>
            <a:pPr algn="just">
              <a:lnSpc>
                <a:spcPct val="150000"/>
              </a:lnSpc>
            </a:pPr>
            <a:r>
              <a:rPr lang="en-US" sz="2800" dirty="0">
                <a:solidFill>
                  <a:schemeClr val="accent1">
                    <a:lumMod val="50000"/>
                  </a:schemeClr>
                </a:solidFill>
              </a:rPr>
              <a:t>The firm can retain cash by making payment towards the end of the payment period (credit allowed period). If the firm avoids the early payment of cash (for a discount), the firm can retain the cash with it and that can be used for other purposes.</a:t>
            </a:r>
            <a:endParaRPr lang="en-IN" sz="2800" dirty="0">
              <a:solidFill>
                <a:schemeClr val="accent1">
                  <a:lumMod val="50000"/>
                </a:schemeClr>
              </a:solidFill>
            </a:endParaRPr>
          </a:p>
        </p:txBody>
      </p:sp>
      <p:sp>
        <p:nvSpPr>
          <p:cNvPr id="32" name="TextBox 31">
            <a:extLst>
              <a:ext uri="{FF2B5EF4-FFF2-40B4-BE49-F238E27FC236}">
                <a16:creationId xmlns:a16="http://schemas.microsoft.com/office/drawing/2014/main" id="{2667F5F0-8B31-4280-AC1D-2C2259DC0546}"/>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22</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280807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p>
            <a:r>
              <a:rPr lang="en-US" sz="4000" dirty="0">
                <a:solidFill>
                  <a:schemeClr val="bg2"/>
                </a:solidFill>
                <a:effectLst>
                  <a:outerShdw blurRad="50800" dist="38100" dir="2700000" algn="tl" rotWithShape="0">
                    <a:prstClr val="black">
                      <a:alpha val="40000"/>
                    </a:prstClr>
                  </a:outerShdw>
                </a:effectLst>
                <a:latin typeface="Lato Black" panose="020F0A02020204030203" pitchFamily="34" charset="0"/>
              </a:rPr>
              <a:t>Centralized Disbursement System</a:t>
            </a:r>
          </a:p>
        </p:txBody>
      </p:sp>
      <p:sp>
        <p:nvSpPr>
          <p:cNvPr id="31" name="TextBox 30">
            <a:extLst>
              <a:ext uri="{FF2B5EF4-FFF2-40B4-BE49-F238E27FC236}">
                <a16:creationId xmlns:a16="http://schemas.microsoft.com/office/drawing/2014/main" id="{6FAE55B4-8F37-4A25-940B-137909656104}"/>
              </a:ext>
            </a:extLst>
          </p:cNvPr>
          <p:cNvSpPr txBox="1"/>
          <p:nvPr/>
        </p:nvSpPr>
        <p:spPr>
          <a:xfrm>
            <a:off x="634355" y="1969765"/>
            <a:ext cx="7726256" cy="3885231"/>
          </a:xfrm>
          <a:prstGeom prst="rect">
            <a:avLst/>
          </a:prstGeom>
          <a:noFill/>
        </p:spPr>
        <p:txBody>
          <a:bodyPr wrap="square">
            <a:spAutoFit/>
          </a:bodyPr>
          <a:lstStyle/>
          <a:p>
            <a:pPr algn="just">
              <a:lnSpc>
                <a:spcPct val="150000"/>
              </a:lnSpc>
            </a:pPr>
            <a:r>
              <a:rPr lang="en-US" sz="2800" dirty="0">
                <a:solidFill>
                  <a:schemeClr val="accent1">
                    <a:lumMod val="50000"/>
                  </a:schemeClr>
                </a:solidFill>
              </a:rPr>
              <a:t>For speedy cash collection decentralized system is best whereas, a centralized cash management system slows down the cash payments and receipts. A company may hold cash for a long period by resorting to centralized cash disbursements.</a:t>
            </a:r>
            <a:endParaRPr lang="en-IN" sz="2800" dirty="0">
              <a:solidFill>
                <a:schemeClr val="accent1">
                  <a:lumMod val="50000"/>
                </a:schemeClr>
              </a:solidFill>
            </a:endParaRPr>
          </a:p>
        </p:txBody>
      </p:sp>
      <p:sp>
        <p:nvSpPr>
          <p:cNvPr id="32" name="TextBox 31">
            <a:extLst>
              <a:ext uri="{FF2B5EF4-FFF2-40B4-BE49-F238E27FC236}">
                <a16:creationId xmlns:a16="http://schemas.microsoft.com/office/drawing/2014/main" id="{A8600853-1B39-4BB5-8050-9433997D3030}"/>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23</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497137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p>
            <a:r>
              <a:rPr lang="en-US" sz="4000" dirty="0">
                <a:solidFill>
                  <a:schemeClr val="bg2"/>
                </a:solidFill>
                <a:effectLst>
                  <a:outerShdw blurRad="50800" dist="38100" dir="2700000" algn="tl" rotWithShape="0">
                    <a:prstClr val="black">
                      <a:alpha val="40000"/>
                    </a:prstClr>
                  </a:outerShdw>
                </a:effectLst>
                <a:latin typeface="Lato Black" panose="020F0A02020204030203" pitchFamily="34" charset="0"/>
              </a:rPr>
              <a:t>YouTube Link</a:t>
            </a:r>
          </a:p>
        </p:txBody>
      </p:sp>
      <p:sp>
        <p:nvSpPr>
          <p:cNvPr id="32" name="TextBox 31">
            <a:extLst>
              <a:ext uri="{FF2B5EF4-FFF2-40B4-BE49-F238E27FC236}">
                <a16:creationId xmlns:a16="http://schemas.microsoft.com/office/drawing/2014/main" id="{A8600853-1B39-4BB5-8050-9433997D3030}"/>
              </a:ext>
            </a:extLst>
          </p:cNvPr>
          <p:cNvSpPr txBox="1"/>
          <p:nvPr/>
        </p:nvSpPr>
        <p:spPr>
          <a:xfrm>
            <a:off x="8341574" y="157862"/>
            <a:ext cx="550506"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24</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62488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522370" y="939459"/>
            <a:ext cx="8299779" cy="523220"/>
          </a:xfrm>
          <a:prstGeom prst="rect">
            <a:avLst/>
          </a:prstGeom>
          <a:noFill/>
        </p:spPr>
        <p:txBody>
          <a:bodyPr wrap="square" rtlCol="0">
            <a:spAutoFit/>
          </a:bodyPr>
          <a:lstStyle/>
          <a:p>
            <a:r>
              <a:rPr lang="en-US" sz="2800" dirty="0">
                <a:solidFill>
                  <a:schemeClr val="bg2"/>
                </a:solidFill>
                <a:effectLst>
                  <a:outerShdw blurRad="50800" dist="38100" dir="2700000" algn="tl" rotWithShape="0">
                    <a:prstClr val="black">
                      <a:alpha val="40000"/>
                    </a:prstClr>
                  </a:outerShdw>
                </a:effectLst>
                <a:latin typeface="Lato Black" panose="020F0A02020204030203" pitchFamily="34" charset="0"/>
              </a:rPr>
              <a:t>Why Cash Management is Important for Business?</a:t>
            </a:r>
            <a:endParaRPr lang="en-IN" sz="28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D84F4FBB-3BCD-45B2-A293-0B96DDCBA836}"/>
              </a:ext>
            </a:extLst>
          </p:cNvPr>
          <p:cNvSpPr txBox="1"/>
          <p:nvPr/>
        </p:nvSpPr>
        <p:spPr>
          <a:xfrm>
            <a:off x="745289" y="2220195"/>
            <a:ext cx="7653416" cy="3343351"/>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Management of cash helps a business maintain adequate control over cash position. It helps earning profits while maintaining liquidity in the business. Effective management of cash ensures that the company will deploy its funds profitably while ensuring </a:t>
            </a:r>
            <a:r>
              <a:rPr lang="en-US" sz="2400" cap="all" dirty="0">
                <a:solidFill>
                  <a:srgbClr val="FF5353"/>
                </a:solidFill>
                <a:latin typeface="+mj-lt"/>
              </a:rPr>
              <a:t>No Cash Outage.</a:t>
            </a:r>
            <a:endParaRPr lang="en-IN" sz="2400" cap="all" dirty="0">
              <a:solidFill>
                <a:srgbClr val="FF5353"/>
              </a:solidFill>
              <a:latin typeface="+mj-lt"/>
            </a:endParaRPr>
          </a:p>
        </p:txBody>
      </p:sp>
      <p:sp>
        <p:nvSpPr>
          <p:cNvPr id="31" name="TextBox 30">
            <a:extLst>
              <a:ext uri="{FF2B5EF4-FFF2-40B4-BE49-F238E27FC236}">
                <a16:creationId xmlns:a16="http://schemas.microsoft.com/office/drawing/2014/main" id="{FAC0C403-1CA6-4F7E-83CE-131D7EE20ADD}"/>
              </a:ext>
            </a:extLst>
          </p:cNvPr>
          <p:cNvSpPr txBox="1"/>
          <p:nvPr/>
        </p:nvSpPr>
        <p:spPr>
          <a:xfrm>
            <a:off x="8435776"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65951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522370" y="939459"/>
            <a:ext cx="8299779" cy="523220"/>
          </a:xfrm>
          <a:prstGeom prst="rect">
            <a:avLst/>
          </a:prstGeom>
          <a:noFill/>
        </p:spPr>
        <p:txBody>
          <a:bodyPr wrap="square" rtlCol="0">
            <a:spAutoFit/>
          </a:bodyPr>
          <a:lstStyle/>
          <a:p>
            <a:r>
              <a:rPr lang="en-US" sz="2800" dirty="0">
                <a:solidFill>
                  <a:schemeClr val="bg2"/>
                </a:solidFill>
                <a:effectLst>
                  <a:outerShdw blurRad="50800" dist="38100" dir="2700000" algn="tl" rotWithShape="0">
                    <a:prstClr val="black">
                      <a:alpha val="40000"/>
                    </a:prstClr>
                  </a:outerShdw>
                </a:effectLst>
                <a:latin typeface="Lato Black" panose="020F0A02020204030203" pitchFamily="34" charset="0"/>
              </a:rPr>
              <a:t>Why Cash Management is Important for Business?</a:t>
            </a:r>
            <a:endParaRPr lang="en-IN" sz="28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D84F4FBB-3BCD-45B2-A293-0B96DDCBA836}"/>
              </a:ext>
            </a:extLst>
          </p:cNvPr>
          <p:cNvSpPr txBox="1"/>
          <p:nvPr/>
        </p:nvSpPr>
        <p:spPr>
          <a:xfrm>
            <a:off x="745289" y="2220195"/>
            <a:ext cx="7653416" cy="3343351"/>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Cash is the </a:t>
            </a:r>
            <a:r>
              <a:rPr lang="en-US" sz="2400" dirty="0">
                <a:solidFill>
                  <a:srgbClr val="FF5353"/>
                </a:solidFill>
                <a:latin typeface="+mj-lt"/>
              </a:rPr>
              <a:t>MOST IMPORTANT </a:t>
            </a:r>
            <a:r>
              <a:rPr lang="en-US" sz="2400" dirty="0">
                <a:solidFill>
                  <a:schemeClr val="accent1">
                    <a:lumMod val="50000"/>
                  </a:schemeClr>
                </a:solidFill>
              </a:rPr>
              <a:t>and </a:t>
            </a:r>
            <a:r>
              <a:rPr lang="en-US" sz="2400" dirty="0">
                <a:solidFill>
                  <a:srgbClr val="FF5353"/>
                </a:solidFill>
                <a:latin typeface="+mj-lt"/>
              </a:rPr>
              <a:t>LEAST PRODUCTIVE</a:t>
            </a:r>
            <a:r>
              <a:rPr lang="en-US" sz="2400" dirty="0">
                <a:solidFill>
                  <a:schemeClr val="accent1">
                    <a:lumMod val="50000"/>
                  </a:schemeClr>
                </a:solidFill>
              </a:rPr>
              <a:t> asset. It is not used in any production process; however, it helps in the production process. The aim of cash management is to maintain adequate control over cash position to keep the firm sufficiently liquid and to use excess cash in some profitable way.</a:t>
            </a:r>
            <a:endParaRPr lang="en-IN" sz="2400" cap="all" dirty="0">
              <a:solidFill>
                <a:schemeClr val="accent1">
                  <a:lumMod val="50000"/>
                </a:schemeClr>
              </a:solidFill>
              <a:latin typeface="+mj-lt"/>
            </a:endParaRPr>
          </a:p>
        </p:txBody>
      </p:sp>
      <p:sp>
        <p:nvSpPr>
          <p:cNvPr id="31" name="TextBox 30">
            <a:extLst>
              <a:ext uri="{FF2B5EF4-FFF2-40B4-BE49-F238E27FC236}">
                <a16:creationId xmlns:a16="http://schemas.microsoft.com/office/drawing/2014/main" id="{FAC0C403-1CA6-4F7E-83CE-131D7EE20ADD}"/>
              </a:ext>
            </a:extLst>
          </p:cNvPr>
          <p:cNvSpPr txBox="1"/>
          <p:nvPr/>
        </p:nvSpPr>
        <p:spPr>
          <a:xfrm>
            <a:off x="8435776"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3</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18784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3552"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4</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Facets of Cash Management</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45BD0A21-A475-4D66-AC0A-43E0B71F5468}"/>
              </a:ext>
            </a:extLst>
          </p:cNvPr>
          <p:cNvSpPr txBox="1"/>
          <p:nvPr/>
        </p:nvSpPr>
        <p:spPr>
          <a:xfrm>
            <a:off x="648932" y="2084441"/>
            <a:ext cx="7629832" cy="523220"/>
          </a:xfrm>
          <a:prstGeom prst="rect">
            <a:avLst/>
          </a:prstGeom>
          <a:noFill/>
        </p:spPr>
        <p:txBody>
          <a:bodyPr wrap="square" rtlCol="0">
            <a:spAutoFit/>
          </a:bodyPr>
          <a:lstStyle/>
          <a:p>
            <a:r>
              <a:rPr lang="en-US" sz="2800" dirty="0">
                <a:solidFill>
                  <a:schemeClr val="accent1">
                    <a:lumMod val="50000"/>
                  </a:schemeClr>
                </a:solidFill>
                <a:latin typeface="+mj-lt"/>
              </a:rPr>
              <a:t>Cash management involves: </a:t>
            </a:r>
            <a:endParaRPr lang="en-IN" sz="2800" dirty="0">
              <a:solidFill>
                <a:schemeClr val="accent1">
                  <a:lumMod val="50000"/>
                </a:schemeClr>
              </a:solidFill>
              <a:latin typeface="+mj-lt"/>
            </a:endParaRPr>
          </a:p>
        </p:txBody>
      </p:sp>
      <p:sp>
        <p:nvSpPr>
          <p:cNvPr id="31" name="TextBox 30">
            <a:extLst>
              <a:ext uri="{FF2B5EF4-FFF2-40B4-BE49-F238E27FC236}">
                <a16:creationId xmlns:a16="http://schemas.microsoft.com/office/drawing/2014/main" id="{8C82891A-AB76-4227-818E-E290700384FB}"/>
              </a:ext>
            </a:extLst>
          </p:cNvPr>
          <p:cNvSpPr txBox="1"/>
          <p:nvPr/>
        </p:nvSpPr>
        <p:spPr>
          <a:xfrm>
            <a:off x="1381923" y="2829736"/>
            <a:ext cx="6837868" cy="461665"/>
          </a:xfrm>
          <a:prstGeom prst="rect">
            <a:avLst/>
          </a:prstGeom>
          <a:noFill/>
        </p:spPr>
        <p:txBody>
          <a:bodyPr wrap="square" rtlCol="0">
            <a:spAutoFit/>
          </a:bodyPr>
          <a:lstStyle/>
          <a:p>
            <a:r>
              <a:rPr lang="en-US" sz="2400" dirty="0">
                <a:solidFill>
                  <a:schemeClr val="accent1">
                    <a:lumMod val="50000"/>
                  </a:schemeClr>
                </a:solidFill>
              </a:rPr>
              <a:t>Cash Planning</a:t>
            </a:r>
            <a:endParaRPr lang="en-IN" sz="2400" dirty="0">
              <a:solidFill>
                <a:schemeClr val="accent1">
                  <a:lumMod val="50000"/>
                </a:schemeClr>
              </a:solidFill>
            </a:endParaRPr>
          </a:p>
        </p:txBody>
      </p:sp>
      <p:sp>
        <p:nvSpPr>
          <p:cNvPr id="32" name="TextBox 31">
            <a:extLst>
              <a:ext uri="{FF2B5EF4-FFF2-40B4-BE49-F238E27FC236}">
                <a16:creationId xmlns:a16="http://schemas.microsoft.com/office/drawing/2014/main" id="{77C5C19E-6F4D-40CF-B7F2-CB3AEA93C128}"/>
              </a:ext>
            </a:extLst>
          </p:cNvPr>
          <p:cNvSpPr txBox="1"/>
          <p:nvPr/>
        </p:nvSpPr>
        <p:spPr>
          <a:xfrm>
            <a:off x="1381923" y="3495355"/>
            <a:ext cx="6837868" cy="461665"/>
          </a:xfrm>
          <a:prstGeom prst="rect">
            <a:avLst/>
          </a:prstGeom>
          <a:noFill/>
        </p:spPr>
        <p:txBody>
          <a:bodyPr wrap="square" rtlCol="0">
            <a:spAutoFit/>
          </a:bodyPr>
          <a:lstStyle/>
          <a:p>
            <a:r>
              <a:rPr lang="en-US" sz="2400" dirty="0">
                <a:solidFill>
                  <a:schemeClr val="accent1">
                    <a:lumMod val="50000"/>
                  </a:schemeClr>
                </a:solidFill>
              </a:rPr>
              <a:t>Managing the Cash Flows</a:t>
            </a:r>
            <a:endParaRPr lang="en-IN" sz="2400" dirty="0">
              <a:solidFill>
                <a:schemeClr val="accent1">
                  <a:lumMod val="50000"/>
                </a:schemeClr>
              </a:solidFill>
            </a:endParaRPr>
          </a:p>
        </p:txBody>
      </p:sp>
      <p:sp>
        <p:nvSpPr>
          <p:cNvPr id="33" name="TextBox 32">
            <a:extLst>
              <a:ext uri="{FF2B5EF4-FFF2-40B4-BE49-F238E27FC236}">
                <a16:creationId xmlns:a16="http://schemas.microsoft.com/office/drawing/2014/main" id="{95CAD0CA-DB45-45DE-87DF-8A3A224A7881}"/>
              </a:ext>
            </a:extLst>
          </p:cNvPr>
          <p:cNvSpPr txBox="1"/>
          <p:nvPr/>
        </p:nvSpPr>
        <p:spPr>
          <a:xfrm>
            <a:off x="1381923" y="4160974"/>
            <a:ext cx="6837868" cy="573362"/>
          </a:xfrm>
          <a:prstGeom prst="rect">
            <a:avLst/>
          </a:prstGeom>
          <a:noFill/>
        </p:spPr>
        <p:txBody>
          <a:bodyPr wrap="square" rtlCol="0">
            <a:spAutoFit/>
          </a:bodyPr>
          <a:lstStyle/>
          <a:p>
            <a:pPr>
              <a:lnSpc>
                <a:spcPct val="150000"/>
              </a:lnSpc>
            </a:pPr>
            <a:r>
              <a:rPr lang="en-US" sz="2400" dirty="0">
                <a:solidFill>
                  <a:schemeClr val="accent1">
                    <a:lumMod val="50000"/>
                  </a:schemeClr>
                </a:solidFill>
              </a:rPr>
              <a:t>Optimum Cash Level</a:t>
            </a:r>
            <a:endParaRPr lang="en-IN" sz="2400" dirty="0">
              <a:solidFill>
                <a:srgbClr val="FF5353"/>
              </a:solidFill>
              <a:latin typeface="+mj-lt"/>
            </a:endParaRPr>
          </a:p>
        </p:txBody>
      </p:sp>
      <p:sp>
        <p:nvSpPr>
          <p:cNvPr id="5" name="Arrow: Chevron 4">
            <a:extLst>
              <a:ext uri="{FF2B5EF4-FFF2-40B4-BE49-F238E27FC236}">
                <a16:creationId xmlns:a16="http://schemas.microsoft.com/office/drawing/2014/main" id="{2279A394-FC8A-4D19-B63B-7E7E1CB1FA0A}"/>
              </a:ext>
            </a:extLst>
          </p:cNvPr>
          <p:cNvSpPr/>
          <p:nvPr/>
        </p:nvSpPr>
        <p:spPr>
          <a:xfrm>
            <a:off x="932108" y="2960261"/>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Chevron 33">
            <a:extLst>
              <a:ext uri="{FF2B5EF4-FFF2-40B4-BE49-F238E27FC236}">
                <a16:creationId xmlns:a16="http://schemas.microsoft.com/office/drawing/2014/main" id="{28F6DD92-9C0C-4135-BDF8-6A74A5ED4FF1}"/>
              </a:ext>
            </a:extLst>
          </p:cNvPr>
          <p:cNvSpPr/>
          <p:nvPr/>
        </p:nvSpPr>
        <p:spPr>
          <a:xfrm>
            <a:off x="932108" y="3706047"/>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Arrow: Chevron 34">
            <a:extLst>
              <a:ext uri="{FF2B5EF4-FFF2-40B4-BE49-F238E27FC236}">
                <a16:creationId xmlns:a16="http://schemas.microsoft.com/office/drawing/2014/main" id="{14E95AC7-BB1E-4A12-BB23-BB9E7809073F}"/>
              </a:ext>
            </a:extLst>
          </p:cNvPr>
          <p:cNvSpPr/>
          <p:nvPr/>
        </p:nvSpPr>
        <p:spPr>
          <a:xfrm>
            <a:off x="932108" y="4451833"/>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TextBox 35">
            <a:extLst>
              <a:ext uri="{FF2B5EF4-FFF2-40B4-BE49-F238E27FC236}">
                <a16:creationId xmlns:a16="http://schemas.microsoft.com/office/drawing/2014/main" id="{25447BA4-5FF6-4ECE-AAF4-F27DE9D48FD2}"/>
              </a:ext>
            </a:extLst>
          </p:cNvPr>
          <p:cNvSpPr txBox="1"/>
          <p:nvPr/>
        </p:nvSpPr>
        <p:spPr>
          <a:xfrm>
            <a:off x="1381923" y="4938291"/>
            <a:ext cx="6837868" cy="573362"/>
          </a:xfrm>
          <a:prstGeom prst="rect">
            <a:avLst/>
          </a:prstGeom>
          <a:noFill/>
        </p:spPr>
        <p:txBody>
          <a:bodyPr wrap="square" rtlCol="0">
            <a:spAutoFit/>
          </a:bodyPr>
          <a:lstStyle/>
          <a:p>
            <a:pPr>
              <a:lnSpc>
                <a:spcPct val="150000"/>
              </a:lnSpc>
            </a:pPr>
            <a:r>
              <a:rPr lang="en-US" sz="2400" dirty="0">
                <a:solidFill>
                  <a:schemeClr val="accent1">
                    <a:lumMod val="50000"/>
                  </a:schemeClr>
                </a:solidFill>
              </a:rPr>
              <a:t>Investing Surplus Cash</a:t>
            </a:r>
            <a:endParaRPr lang="en-IN" sz="2400" dirty="0">
              <a:solidFill>
                <a:srgbClr val="FF5353"/>
              </a:solidFill>
              <a:latin typeface="+mj-lt"/>
            </a:endParaRPr>
          </a:p>
        </p:txBody>
      </p:sp>
      <p:sp>
        <p:nvSpPr>
          <p:cNvPr id="37" name="Arrow: Chevron 36">
            <a:extLst>
              <a:ext uri="{FF2B5EF4-FFF2-40B4-BE49-F238E27FC236}">
                <a16:creationId xmlns:a16="http://schemas.microsoft.com/office/drawing/2014/main" id="{81066617-0334-4740-A0A6-13045E43B6C8}"/>
              </a:ext>
            </a:extLst>
          </p:cNvPr>
          <p:cNvSpPr/>
          <p:nvPr/>
        </p:nvSpPr>
        <p:spPr>
          <a:xfrm>
            <a:off x="932108" y="5197620"/>
            <a:ext cx="244724" cy="19741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8679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71545"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5</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Cash Planning</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EF962254-6B8A-47C1-996B-12D9DBA87C32}"/>
              </a:ext>
            </a:extLst>
          </p:cNvPr>
          <p:cNvSpPr txBox="1"/>
          <p:nvPr/>
        </p:nvSpPr>
        <p:spPr>
          <a:xfrm>
            <a:off x="652069" y="2046212"/>
            <a:ext cx="7765013" cy="4186531"/>
          </a:xfrm>
          <a:prstGeom prst="rect">
            <a:avLst/>
          </a:prstGeom>
          <a:noFill/>
        </p:spPr>
        <p:txBody>
          <a:bodyPr wrap="square">
            <a:spAutoFit/>
          </a:bodyPr>
          <a:lstStyle/>
          <a:p>
            <a:pPr algn="just">
              <a:lnSpc>
                <a:spcPct val="150000"/>
              </a:lnSpc>
            </a:pPr>
            <a:r>
              <a:rPr lang="en-US" sz="2000" dirty="0">
                <a:solidFill>
                  <a:schemeClr val="accent1">
                    <a:lumMod val="50000"/>
                  </a:schemeClr>
                </a:solidFill>
              </a:rPr>
              <a:t>A firm plans its cash requirement for smooth functioning of the business. The ‘cash poor’ position of the firm can be corrected if its cash needs are planned. At times, a firm can have excess cash with it when its cash inflows exceed cash outflows. Cash planning protects the financial condition of the firm by developing a projected cash statement, from a forecast of expected cash inflows and outflows, for a given period. The forecasts may be based on the present operations or the anticipated future operations. Cash plans are very crucial in developing the overall operating plans of the firm. </a:t>
            </a:r>
          </a:p>
        </p:txBody>
      </p:sp>
    </p:spTree>
    <p:extLst>
      <p:ext uri="{BB962C8B-B14F-4D97-AF65-F5344CB8AC3E}">
        <p14:creationId xmlns:p14="http://schemas.microsoft.com/office/powerpoint/2010/main" val="202559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62214"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6</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p>
            <a:r>
              <a:rPr lang="en-US" sz="4000" dirty="0">
                <a:solidFill>
                  <a:schemeClr val="bg2"/>
                </a:solidFill>
                <a:effectLst>
                  <a:outerShdw blurRad="50800" dist="38100" dir="2700000" algn="tl" rotWithShape="0">
                    <a:prstClr val="black">
                      <a:alpha val="40000"/>
                    </a:prstClr>
                  </a:outerShdw>
                </a:effectLst>
                <a:latin typeface="Lato Black" panose="020F0A02020204030203" pitchFamily="34" charset="0"/>
              </a:rPr>
              <a:t>Cash Forecasting and Budgeting</a:t>
            </a:r>
            <a:endParaRPr lang="en-IN" sz="40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DEF7BDB4-4C52-49F0-89AC-0AA41CDADD03}"/>
              </a:ext>
            </a:extLst>
          </p:cNvPr>
          <p:cNvSpPr txBox="1"/>
          <p:nvPr/>
        </p:nvSpPr>
        <p:spPr>
          <a:xfrm>
            <a:off x="643686" y="2061215"/>
            <a:ext cx="7755028" cy="3263201"/>
          </a:xfrm>
          <a:prstGeom prst="rect">
            <a:avLst/>
          </a:prstGeom>
          <a:noFill/>
        </p:spPr>
        <p:txBody>
          <a:bodyPr wrap="square">
            <a:spAutoFit/>
          </a:bodyPr>
          <a:lstStyle/>
          <a:p>
            <a:pPr algn="just">
              <a:lnSpc>
                <a:spcPct val="150000"/>
              </a:lnSpc>
            </a:pPr>
            <a:r>
              <a:rPr lang="en-US" sz="2000" dirty="0">
                <a:solidFill>
                  <a:srgbClr val="FF5353"/>
                </a:solidFill>
                <a:latin typeface="+mj-lt"/>
              </a:rPr>
              <a:t>CASH BUDGET </a:t>
            </a:r>
            <a:r>
              <a:rPr lang="en-US" sz="2000" dirty="0">
                <a:solidFill>
                  <a:schemeClr val="accent1">
                    <a:lumMod val="50000"/>
                  </a:schemeClr>
                </a:solidFill>
              </a:rPr>
              <a:t>is the most significant device to plan for and control cash receipts and payments. It’s a summary statement of the firm’s expected cash inflows and outflows over a projected time period. It gives information on the timing and magnitude of expected cash flows and cash balances over the projected period. Whereas </a:t>
            </a:r>
            <a:r>
              <a:rPr lang="en-US" sz="2000" dirty="0">
                <a:solidFill>
                  <a:srgbClr val="FF5353"/>
                </a:solidFill>
                <a:latin typeface="+mj-lt"/>
              </a:rPr>
              <a:t>CASH FORECASTS </a:t>
            </a:r>
            <a:r>
              <a:rPr lang="en-US" sz="2000" dirty="0">
                <a:solidFill>
                  <a:schemeClr val="accent1">
                    <a:lumMod val="50000"/>
                  </a:schemeClr>
                </a:solidFill>
              </a:rPr>
              <a:t>project the future cash inflow and outflow based on business activity.</a:t>
            </a:r>
            <a:endParaRPr lang="en-IN" sz="2000" dirty="0">
              <a:solidFill>
                <a:schemeClr val="accent1">
                  <a:lumMod val="50000"/>
                </a:schemeClr>
              </a:solidFill>
            </a:endParaRPr>
          </a:p>
        </p:txBody>
      </p:sp>
    </p:spTree>
    <p:extLst>
      <p:ext uri="{BB962C8B-B14F-4D97-AF65-F5344CB8AC3E}">
        <p14:creationId xmlns:p14="http://schemas.microsoft.com/office/powerpoint/2010/main" val="240539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937483"/>
            <a:ext cx="8057148" cy="523220"/>
          </a:xfrm>
          <a:prstGeom prst="rect">
            <a:avLst/>
          </a:prstGeom>
          <a:noFill/>
        </p:spPr>
        <p:txBody>
          <a:bodyPr wrap="square" rtlCol="0">
            <a:spAutoFit/>
          </a:bodyPr>
          <a:lstStyle/>
          <a:p>
            <a:r>
              <a:rPr lang="en-US" sz="2800" dirty="0">
                <a:solidFill>
                  <a:schemeClr val="bg2"/>
                </a:solidFill>
                <a:effectLst>
                  <a:outerShdw blurRad="50800" dist="38100" dir="2700000" algn="tl" rotWithShape="0">
                    <a:prstClr val="black">
                      <a:alpha val="40000"/>
                    </a:prstClr>
                  </a:outerShdw>
                </a:effectLst>
                <a:latin typeface="Lato Black" panose="020F0A02020204030203" pitchFamily="34" charset="0"/>
              </a:rPr>
              <a:t>Managing Cash Collections and Disbursements</a:t>
            </a:r>
            <a:endParaRPr lang="en-IN" sz="28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973FF242-1707-4E20-BD85-2C4CBEA142BD}"/>
              </a:ext>
            </a:extLst>
          </p:cNvPr>
          <p:cNvSpPr txBox="1"/>
          <p:nvPr/>
        </p:nvSpPr>
        <p:spPr>
          <a:xfrm>
            <a:off x="8462214"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7</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2CBC49B7-C68A-45BE-9046-0D41035A9173}"/>
              </a:ext>
            </a:extLst>
          </p:cNvPr>
          <p:cNvSpPr txBox="1"/>
          <p:nvPr/>
        </p:nvSpPr>
        <p:spPr>
          <a:xfrm>
            <a:off x="643686" y="2142645"/>
            <a:ext cx="7653416" cy="3361626"/>
          </a:xfrm>
          <a:prstGeom prst="rect">
            <a:avLst/>
          </a:prstGeom>
          <a:noFill/>
        </p:spPr>
        <p:txBody>
          <a:bodyPr wrap="square">
            <a:spAutoFit/>
          </a:bodyPr>
          <a:lstStyle/>
          <a:p>
            <a:pPr algn="just">
              <a:lnSpc>
                <a:spcPct val="150000"/>
              </a:lnSpc>
            </a:pPr>
            <a:r>
              <a:rPr lang="en-US" dirty="0">
                <a:solidFill>
                  <a:schemeClr val="accent1">
                    <a:lumMod val="50000"/>
                  </a:schemeClr>
                </a:solidFill>
              </a:rPr>
              <a:t>After projecting the </a:t>
            </a:r>
            <a:r>
              <a:rPr lang="en-US" dirty="0">
                <a:solidFill>
                  <a:srgbClr val="FF5353"/>
                </a:solidFill>
                <a:latin typeface="+mj-lt"/>
              </a:rPr>
              <a:t>NET CASH FLOWS</a:t>
            </a:r>
            <a:r>
              <a:rPr lang="en-US" dirty="0">
                <a:solidFill>
                  <a:schemeClr val="accent1">
                    <a:lumMod val="50000"/>
                  </a:schemeClr>
                </a:solidFill>
              </a:rPr>
              <a:t> the finance manager should ensure that there does not exist a significant deviation between projected cash flows and actual cash flows. To achieve this, there should be a proper control of cash collection and disbursement. The twin objectives in managing the cash flows should be to accelerate cash collections as much as possible and to decelerate or delay cash disbursements  as much as possible. A firm can use decentralized collection system and lock-box system to speed up cash collections and reduce deposit float.</a:t>
            </a:r>
            <a:endParaRPr lang="en-IN" dirty="0">
              <a:solidFill>
                <a:schemeClr val="accent1">
                  <a:lumMod val="50000"/>
                </a:schemeClr>
              </a:solidFill>
            </a:endParaRPr>
          </a:p>
        </p:txBody>
      </p:sp>
    </p:spTree>
    <p:extLst>
      <p:ext uri="{BB962C8B-B14F-4D97-AF65-F5344CB8AC3E}">
        <p14:creationId xmlns:p14="http://schemas.microsoft.com/office/powerpoint/2010/main" val="284603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13942" y="880666"/>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Determining Optimum Cash Balance</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42CA6B5D-AA3B-4DAD-B8DD-4E47A976EAD9}"/>
              </a:ext>
            </a:extLst>
          </p:cNvPr>
          <p:cNvSpPr txBox="1"/>
          <p:nvPr/>
        </p:nvSpPr>
        <p:spPr>
          <a:xfrm>
            <a:off x="8462214" y="148531"/>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8</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311E6C68-E29D-4529-90DD-67A01256F790}"/>
              </a:ext>
            </a:extLst>
          </p:cNvPr>
          <p:cNvSpPr txBox="1"/>
          <p:nvPr/>
        </p:nvSpPr>
        <p:spPr>
          <a:xfrm>
            <a:off x="653702" y="2098651"/>
            <a:ext cx="7808511" cy="3777124"/>
          </a:xfrm>
          <a:prstGeom prst="rect">
            <a:avLst/>
          </a:prstGeom>
          <a:noFill/>
        </p:spPr>
        <p:txBody>
          <a:bodyPr wrap="square">
            <a:spAutoFit/>
          </a:bodyPr>
          <a:lstStyle/>
          <a:p>
            <a:pPr algn="just">
              <a:lnSpc>
                <a:spcPct val="150000"/>
              </a:lnSpc>
            </a:pPr>
            <a:r>
              <a:rPr lang="en-US" dirty="0">
                <a:solidFill>
                  <a:schemeClr val="accent1">
                    <a:lumMod val="50000"/>
                  </a:schemeClr>
                </a:solidFill>
              </a:rPr>
              <a:t>The firm should maintain a sound liquidity position so that the dues are settled in time. The test of liquidity is the availability of cash to meet the firm’s obligations when they become due. A firm maintains the operating cash balance for transaction purposes. The amount of cash balance will depend on the risk-return trade-off. If the firm maintains small cash balance, its liquidity position weakens, but its profitability improves whereas, if the firm keeps high cash balance, it will have a strong liquidity position, but its profitability will be low. The firm should maintain optimum—just enough, neither too much nor too little—cash balance.</a:t>
            </a:r>
            <a:endParaRPr lang="en-IN" dirty="0">
              <a:solidFill>
                <a:schemeClr val="accent1">
                  <a:lumMod val="50000"/>
                </a:schemeClr>
              </a:solidFill>
            </a:endParaRPr>
          </a:p>
        </p:txBody>
      </p:sp>
    </p:spTree>
    <p:extLst>
      <p:ext uri="{BB962C8B-B14F-4D97-AF65-F5344CB8AC3E}">
        <p14:creationId xmlns:p14="http://schemas.microsoft.com/office/powerpoint/2010/main" val="2303694009"/>
      </p:ext>
    </p:extLst>
  </p:cSld>
  <p:clrMapOvr>
    <a:masterClrMapping/>
  </p:clrMapOvr>
</p:sld>
</file>

<file path=ppt/theme/theme1.xml><?xml version="1.0" encoding="utf-8"?>
<a:theme xmlns:a="http://schemas.openxmlformats.org/drawingml/2006/main" name="Office Theme">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2477</TotalTime>
  <Words>1317</Words>
  <Application>Microsoft Office PowerPoint</Application>
  <PresentationFormat>On-screen Show (4:3)</PresentationFormat>
  <Paragraphs>92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76</cp:revision>
  <dcterms:created xsi:type="dcterms:W3CDTF">2021-09-01T18:50:52Z</dcterms:created>
  <dcterms:modified xsi:type="dcterms:W3CDTF">2022-12-05T10:23:52Z</dcterms:modified>
</cp:coreProperties>
</file>