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4" r:id="rId5"/>
    <p:sldId id="257" r:id="rId6"/>
    <p:sldId id="258" r:id="rId7"/>
    <p:sldId id="259" r:id="rId8"/>
    <p:sldId id="261" r:id="rId9"/>
    <p:sldId id="263" r:id="rId10"/>
    <p:sldId id="264" r:id="rId11"/>
    <p:sldId id="270" r:id="rId12"/>
    <p:sldId id="265" r:id="rId13"/>
    <p:sldId id="267" r:id="rId14"/>
    <p:sldId id="268" r:id="rId15"/>
    <p:sldId id="278" r:id="rId16"/>
    <p:sldId id="277" r:id="rId17"/>
    <p:sldId id="260" r:id="rId18"/>
    <p:sldId id="271" r:id="rId19"/>
    <p:sldId id="275" r:id="rId20"/>
    <p:sldId id="26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101A4-937C-4A2F-838C-7A0DAA6E053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81BE94-09A0-4056-9628-C728A32321B2}">
      <dgm:prSet/>
      <dgm:spPr/>
      <dgm:t>
        <a:bodyPr/>
        <a:lstStyle/>
        <a:p>
          <a:r>
            <a:rPr lang="en-US"/>
            <a:t>According to James Horne, leverage is, "the employment of an asset or fund for which the firm pays a fixed cost or fixed return". </a:t>
          </a:r>
        </a:p>
      </dgm:t>
    </dgm:pt>
    <dgm:pt modelId="{6F7B009E-FE8D-48AB-A9B6-3B3DE61C0021}" type="parTrans" cxnId="{1F7B0298-52DE-41E8-8404-CEBF3E626164}">
      <dgm:prSet/>
      <dgm:spPr/>
      <dgm:t>
        <a:bodyPr/>
        <a:lstStyle/>
        <a:p>
          <a:endParaRPr lang="en-US"/>
        </a:p>
      </dgm:t>
    </dgm:pt>
    <dgm:pt modelId="{4EEBF6EF-C9E0-4D5A-ADD7-1D62F0680014}" type="sibTrans" cxnId="{1F7B0298-52DE-41E8-8404-CEBF3E626164}">
      <dgm:prSet/>
      <dgm:spPr/>
      <dgm:t>
        <a:bodyPr/>
        <a:lstStyle/>
        <a:p>
          <a:endParaRPr lang="en-US"/>
        </a:p>
      </dgm:t>
    </dgm:pt>
    <dgm:pt modelId="{A84D5052-6FD7-4993-AC5B-07D739A3CA78}">
      <dgm:prSet/>
      <dgm:spPr/>
      <dgm:t>
        <a:bodyPr/>
        <a:lstStyle/>
        <a:p>
          <a:r>
            <a:rPr lang="en-US"/>
            <a:t>Leverage refers to debt or to the borrowing of funds to finance the purchase of a company's assets. </a:t>
          </a:r>
        </a:p>
      </dgm:t>
    </dgm:pt>
    <dgm:pt modelId="{8A31D76B-9096-4A2E-B204-F8E27BBEC08B}" type="parTrans" cxnId="{265FA5C5-573C-42A2-8243-0E248F9B274A}">
      <dgm:prSet/>
      <dgm:spPr/>
      <dgm:t>
        <a:bodyPr/>
        <a:lstStyle/>
        <a:p>
          <a:endParaRPr lang="en-US"/>
        </a:p>
      </dgm:t>
    </dgm:pt>
    <dgm:pt modelId="{1C392E09-35F9-4071-8AED-CAA39FC007B5}" type="sibTrans" cxnId="{265FA5C5-573C-42A2-8243-0E248F9B274A}">
      <dgm:prSet/>
      <dgm:spPr/>
      <dgm:t>
        <a:bodyPr/>
        <a:lstStyle/>
        <a:p>
          <a:endParaRPr lang="en-US"/>
        </a:p>
      </dgm:t>
    </dgm:pt>
    <dgm:pt modelId="{0C1155A8-B81A-4F0F-B1E6-41CB473DC551}">
      <dgm:prSet/>
      <dgm:spPr/>
      <dgm:t>
        <a:bodyPr/>
        <a:lstStyle/>
        <a:p>
          <a:r>
            <a:rPr lang="en-US"/>
            <a:t>Business proprietors can use either debt or equity to finance or buy the company's assets. </a:t>
          </a:r>
        </a:p>
      </dgm:t>
    </dgm:pt>
    <dgm:pt modelId="{0264B235-E798-4F82-8225-C0597A09862C}" type="parTrans" cxnId="{8DAC6BD0-5383-4CCF-B91A-D56D2200EF16}">
      <dgm:prSet/>
      <dgm:spPr/>
      <dgm:t>
        <a:bodyPr/>
        <a:lstStyle/>
        <a:p>
          <a:endParaRPr lang="en-US"/>
        </a:p>
      </dgm:t>
    </dgm:pt>
    <dgm:pt modelId="{BECD45BC-902D-4AFA-9B66-CA996EB9C9EC}" type="sibTrans" cxnId="{8DAC6BD0-5383-4CCF-B91A-D56D2200EF16}">
      <dgm:prSet/>
      <dgm:spPr/>
      <dgm:t>
        <a:bodyPr/>
        <a:lstStyle/>
        <a:p>
          <a:endParaRPr lang="en-US"/>
        </a:p>
      </dgm:t>
    </dgm:pt>
    <dgm:pt modelId="{BB043DEC-D707-4598-8A76-026E68FDD80B}">
      <dgm:prSet/>
      <dgm:spPr/>
      <dgm:t>
        <a:bodyPr/>
        <a:lstStyle/>
        <a:p>
          <a:r>
            <a:rPr lang="en-US"/>
            <a:t>Use of debt, or leverage, increases the company's risk of bankruptcy. It also upsurges the company's returns, specifically its return on equity.</a:t>
          </a:r>
        </a:p>
      </dgm:t>
    </dgm:pt>
    <dgm:pt modelId="{2DEB4155-0D36-4B5B-9818-0D2CA5FAEF3A}" type="parTrans" cxnId="{9DDB9C98-AA0C-4681-AE91-4727C64795D9}">
      <dgm:prSet/>
      <dgm:spPr/>
      <dgm:t>
        <a:bodyPr/>
        <a:lstStyle/>
        <a:p>
          <a:endParaRPr lang="en-US"/>
        </a:p>
      </dgm:t>
    </dgm:pt>
    <dgm:pt modelId="{18C1BFD2-F5EE-4B61-AEEB-C73366FE8278}" type="sibTrans" cxnId="{9DDB9C98-AA0C-4681-AE91-4727C64795D9}">
      <dgm:prSet/>
      <dgm:spPr/>
      <dgm:t>
        <a:bodyPr/>
        <a:lstStyle/>
        <a:p>
          <a:endParaRPr lang="en-US"/>
        </a:p>
      </dgm:t>
    </dgm:pt>
    <dgm:pt modelId="{57C2B9AB-B616-44E2-9AA9-EDB342BB27C1}" type="pres">
      <dgm:prSet presAssocID="{9AB101A4-937C-4A2F-838C-7A0DAA6E0539}" presName="vert0" presStyleCnt="0">
        <dgm:presLayoutVars>
          <dgm:dir/>
          <dgm:animOne val="branch"/>
          <dgm:animLvl val="lvl"/>
        </dgm:presLayoutVars>
      </dgm:prSet>
      <dgm:spPr/>
    </dgm:pt>
    <dgm:pt modelId="{C38A736D-2E24-402B-A24B-E7DAE28E1991}" type="pres">
      <dgm:prSet presAssocID="{A381BE94-09A0-4056-9628-C728A32321B2}" presName="thickLine" presStyleLbl="alignNode1" presStyleIdx="0" presStyleCnt="4"/>
      <dgm:spPr/>
    </dgm:pt>
    <dgm:pt modelId="{41EB5E5A-1A33-453A-88E2-2AE634B647B8}" type="pres">
      <dgm:prSet presAssocID="{A381BE94-09A0-4056-9628-C728A32321B2}" presName="horz1" presStyleCnt="0"/>
      <dgm:spPr/>
    </dgm:pt>
    <dgm:pt modelId="{9DC317FB-E750-4914-9555-346668E3A184}" type="pres">
      <dgm:prSet presAssocID="{A381BE94-09A0-4056-9628-C728A32321B2}" presName="tx1" presStyleLbl="revTx" presStyleIdx="0" presStyleCnt="4"/>
      <dgm:spPr/>
    </dgm:pt>
    <dgm:pt modelId="{68E53FB4-234A-4CD3-B9AC-6EE6AB68C47B}" type="pres">
      <dgm:prSet presAssocID="{A381BE94-09A0-4056-9628-C728A32321B2}" presName="vert1" presStyleCnt="0"/>
      <dgm:spPr/>
    </dgm:pt>
    <dgm:pt modelId="{524B4128-76E0-44D8-B344-D8265821C961}" type="pres">
      <dgm:prSet presAssocID="{A84D5052-6FD7-4993-AC5B-07D739A3CA78}" presName="thickLine" presStyleLbl="alignNode1" presStyleIdx="1" presStyleCnt="4"/>
      <dgm:spPr/>
    </dgm:pt>
    <dgm:pt modelId="{88C831E7-7242-43F2-AAB3-BB14503C6506}" type="pres">
      <dgm:prSet presAssocID="{A84D5052-6FD7-4993-AC5B-07D739A3CA78}" presName="horz1" presStyleCnt="0"/>
      <dgm:spPr/>
    </dgm:pt>
    <dgm:pt modelId="{AC4194AD-6D6D-4D58-8FD9-A6BE930D0E0A}" type="pres">
      <dgm:prSet presAssocID="{A84D5052-6FD7-4993-AC5B-07D739A3CA78}" presName="tx1" presStyleLbl="revTx" presStyleIdx="1" presStyleCnt="4"/>
      <dgm:spPr/>
    </dgm:pt>
    <dgm:pt modelId="{DD1B7CA7-5BAE-400F-B139-86CB21ED0FAA}" type="pres">
      <dgm:prSet presAssocID="{A84D5052-6FD7-4993-AC5B-07D739A3CA78}" presName="vert1" presStyleCnt="0"/>
      <dgm:spPr/>
    </dgm:pt>
    <dgm:pt modelId="{154EBEE1-5D0F-4FE1-9792-20C441CE3855}" type="pres">
      <dgm:prSet presAssocID="{0C1155A8-B81A-4F0F-B1E6-41CB473DC551}" presName="thickLine" presStyleLbl="alignNode1" presStyleIdx="2" presStyleCnt="4"/>
      <dgm:spPr/>
    </dgm:pt>
    <dgm:pt modelId="{623BC829-AB87-4177-B085-0E84AA29A47B}" type="pres">
      <dgm:prSet presAssocID="{0C1155A8-B81A-4F0F-B1E6-41CB473DC551}" presName="horz1" presStyleCnt="0"/>
      <dgm:spPr/>
    </dgm:pt>
    <dgm:pt modelId="{2715E395-31AA-4249-A999-5036B3D7D3D1}" type="pres">
      <dgm:prSet presAssocID="{0C1155A8-B81A-4F0F-B1E6-41CB473DC551}" presName="tx1" presStyleLbl="revTx" presStyleIdx="2" presStyleCnt="4"/>
      <dgm:spPr/>
    </dgm:pt>
    <dgm:pt modelId="{AEAA6C46-57C0-469F-B3CE-94B9FD7B08B0}" type="pres">
      <dgm:prSet presAssocID="{0C1155A8-B81A-4F0F-B1E6-41CB473DC551}" presName="vert1" presStyleCnt="0"/>
      <dgm:spPr/>
    </dgm:pt>
    <dgm:pt modelId="{B88FBEF9-E4C7-47DB-A104-8C0A2EE89597}" type="pres">
      <dgm:prSet presAssocID="{BB043DEC-D707-4598-8A76-026E68FDD80B}" presName="thickLine" presStyleLbl="alignNode1" presStyleIdx="3" presStyleCnt="4"/>
      <dgm:spPr/>
    </dgm:pt>
    <dgm:pt modelId="{42B994C6-5F60-4BE8-A28A-318AE431095D}" type="pres">
      <dgm:prSet presAssocID="{BB043DEC-D707-4598-8A76-026E68FDD80B}" presName="horz1" presStyleCnt="0"/>
      <dgm:spPr/>
    </dgm:pt>
    <dgm:pt modelId="{44EB28F2-9551-4561-BDCA-CF36A8CAED32}" type="pres">
      <dgm:prSet presAssocID="{BB043DEC-D707-4598-8A76-026E68FDD80B}" presName="tx1" presStyleLbl="revTx" presStyleIdx="3" presStyleCnt="4"/>
      <dgm:spPr/>
    </dgm:pt>
    <dgm:pt modelId="{00902546-73CB-48C2-9157-EE618559C493}" type="pres">
      <dgm:prSet presAssocID="{BB043DEC-D707-4598-8A76-026E68FDD80B}" presName="vert1" presStyleCnt="0"/>
      <dgm:spPr/>
    </dgm:pt>
  </dgm:ptLst>
  <dgm:cxnLst>
    <dgm:cxn modelId="{35F0E482-92EC-427A-BB5A-127330E9ABC0}" type="presOf" srcId="{BB043DEC-D707-4598-8A76-026E68FDD80B}" destId="{44EB28F2-9551-4561-BDCA-CF36A8CAED32}" srcOrd="0" destOrd="0" presId="urn:microsoft.com/office/officeart/2008/layout/LinedList"/>
    <dgm:cxn modelId="{5188FA8F-5E31-4C9F-BF94-EC0635D17223}" type="presOf" srcId="{0C1155A8-B81A-4F0F-B1E6-41CB473DC551}" destId="{2715E395-31AA-4249-A999-5036B3D7D3D1}" srcOrd="0" destOrd="0" presId="urn:microsoft.com/office/officeart/2008/layout/LinedList"/>
    <dgm:cxn modelId="{1F7B0298-52DE-41E8-8404-CEBF3E626164}" srcId="{9AB101A4-937C-4A2F-838C-7A0DAA6E0539}" destId="{A381BE94-09A0-4056-9628-C728A32321B2}" srcOrd="0" destOrd="0" parTransId="{6F7B009E-FE8D-48AB-A9B6-3B3DE61C0021}" sibTransId="{4EEBF6EF-C9E0-4D5A-ADD7-1D62F0680014}"/>
    <dgm:cxn modelId="{9DDB9C98-AA0C-4681-AE91-4727C64795D9}" srcId="{9AB101A4-937C-4A2F-838C-7A0DAA6E0539}" destId="{BB043DEC-D707-4598-8A76-026E68FDD80B}" srcOrd="3" destOrd="0" parTransId="{2DEB4155-0D36-4B5B-9818-0D2CA5FAEF3A}" sibTransId="{18C1BFD2-F5EE-4B61-AEEB-C73366FE8278}"/>
    <dgm:cxn modelId="{6136DAA0-B5FB-4C09-A29A-3B4E8491537C}" type="presOf" srcId="{9AB101A4-937C-4A2F-838C-7A0DAA6E0539}" destId="{57C2B9AB-B616-44E2-9AA9-EDB342BB27C1}" srcOrd="0" destOrd="0" presId="urn:microsoft.com/office/officeart/2008/layout/LinedList"/>
    <dgm:cxn modelId="{802415B2-A111-45CF-82B0-013EB24FE1C0}" type="presOf" srcId="{A381BE94-09A0-4056-9628-C728A32321B2}" destId="{9DC317FB-E750-4914-9555-346668E3A184}" srcOrd="0" destOrd="0" presId="urn:microsoft.com/office/officeart/2008/layout/LinedList"/>
    <dgm:cxn modelId="{265FA5C5-573C-42A2-8243-0E248F9B274A}" srcId="{9AB101A4-937C-4A2F-838C-7A0DAA6E0539}" destId="{A84D5052-6FD7-4993-AC5B-07D739A3CA78}" srcOrd="1" destOrd="0" parTransId="{8A31D76B-9096-4A2E-B204-F8E27BBEC08B}" sibTransId="{1C392E09-35F9-4071-8AED-CAA39FC007B5}"/>
    <dgm:cxn modelId="{8DAC6BD0-5383-4CCF-B91A-D56D2200EF16}" srcId="{9AB101A4-937C-4A2F-838C-7A0DAA6E0539}" destId="{0C1155A8-B81A-4F0F-B1E6-41CB473DC551}" srcOrd="2" destOrd="0" parTransId="{0264B235-E798-4F82-8225-C0597A09862C}" sibTransId="{BECD45BC-902D-4AFA-9B66-CA996EB9C9EC}"/>
    <dgm:cxn modelId="{F1E07DEC-6219-4336-8F2A-B28FBC52C4D4}" type="presOf" srcId="{A84D5052-6FD7-4993-AC5B-07D739A3CA78}" destId="{AC4194AD-6D6D-4D58-8FD9-A6BE930D0E0A}" srcOrd="0" destOrd="0" presId="urn:microsoft.com/office/officeart/2008/layout/LinedList"/>
    <dgm:cxn modelId="{7E209509-698A-4F34-BD1F-98B4CBEE04DA}" type="presParOf" srcId="{57C2B9AB-B616-44E2-9AA9-EDB342BB27C1}" destId="{C38A736D-2E24-402B-A24B-E7DAE28E1991}" srcOrd="0" destOrd="0" presId="urn:microsoft.com/office/officeart/2008/layout/LinedList"/>
    <dgm:cxn modelId="{0568C172-6C74-4331-A08B-939456066A60}" type="presParOf" srcId="{57C2B9AB-B616-44E2-9AA9-EDB342BB27C1}" destId="{41EB5E5A-1A33-453A-88E2-2AE634B647B8}" srcOrd="1" destOrd="0" presId="urn:microsoft.com/office/officeart/2008/layout/LinedList"/>
    <dgm:cxn modelId="{AA9B3AD2-9F9A-4AB1-8D7A-2403D7A4213F}" type="presParOf" srcId="{41EB5E5A-1A33-453A-88E2-2AE634B647B8}" destId="{9DC317FB-E750-4914-9555-346668E3A184}" srcOrd="0" destOrd="0" presId="urn:microsoft.com/office/officeart/2008/layout/LinedList"/>
    <dgm:cxn modelId="{34DAB63E-0819-49A1-B30D-5A99A2C8366F}" type="presParOf" srcId="{41EB5E5A-1A33-453A-88E2-2AE634B647B8}" destId="{68E53FB4-234A-4CD3-B9AC-6EE6AB68C47B}" srcOrd="1" destOrd="0" presId="urn:microsoft.com/office/officeart/2008/layout/LinedList"/>
    <dgm:cxn modelId="{F30348E1-9695-455E-9F1E-39FA1729CB3C}" type="presParOf" srcId="{57C2B9AB-B616-44E2-9AA9-EDB342BB27C1}" destId="{524B4128-76E0-44D8-B344-D8265821C961}" srcOrd="2" destOrd="0" presId="urn:microsoft.com/office/officeart/2008/layout/LinedList"/>
    <dgm:cxn modelId="{A7C4D760-D419-4CB0-B1D9-99B539A9FA26}" type="presParOf" srcId="{57C2B9AB-B616-44E2-9AA9-EDB342BB27C1}" destId="{88C831E7-7242-43F2-AAB3-BB14503C6506}" srcOrd="3" destOrd="0" presId="urn:microsoft.com/office/officeart/2008/layout/LinedList"/>
    <dgm:cxn modelId="{1892FDB2-CEB1-4635-8EB6-91FCA51C9945}" type="presParOf" srcId="{88C831E7-7242-43F2-AAB3-BB14503C6506}" destId="{AC4194AD-6D6D-4D58-8FD9-A6BE930D0E0A}" srcOrd="0" destOrd="0" presId="urn:microsoft.com/office/officeart/2008/layout/LinedList"/>
    <dgm:cxn modelId="{C1B5A87B-6E69-40DC-B8D5-8909DE0BC9DB}" type="presParOf" srcId="{88C831E7-7242-43F2-AAB3-BB14503C6506}" destId="{DD1B7CA7-5BAE-400F-B139-86CB21ED0FAA}" srcOrd="1" destOrd="0" presId="urn:microsoft.com/office/officeart/2008/layout/LinedList"/>
    <dgm:cxn modelId="{8454358A-45F5-4652-86F1-96B9E496F6E9}" type="presParOf" srcId="{57C2B9AB-B616-44E2-9AA9-EDB342BB27C1}" destId="{154EBEE1-5D0F-4FE1-9792-20C441CE3855}" srcOrd="4" destOrd="0" presId="urn:microsoft.com/office/officeart/2008/layout/LinedList"/>
    <dgm:cxn modelId="{55CBA6B8-1991-4870-8ACF-E785A43B7EC4}" type="presParOf" srcId="{57C2B9AB-B616-44E2-9AA9-EDB342BB27C1}" destId="{623BC829-AB87-4177-B085-0E84AA29A47B}" srcOrd="5" destOrd="0" presId="urn:microsoft.com/office/officeart/2008/layout/LinedList"/>
    <dgm:cxn modelId="{A0FAD416-AECE-4376-BFBB-DC250BBC4A44}" type="presParOf" srcId="{623BC829-AB87-4177-B085-0E84AA29A47B}" destId="{2715E395-31AA-4249-A999-5036B3D7D3D1}" srcOrd="0" destOrd="0" presId="urn:microsoft.com/office/officeart/2008/layout/LinedList"/>
    <dgm:cxn modelId="{835C6651-D8C4-4CB5-AF88-DA18AAC815B6}" type="presParOf" srcId="{623BC829-AB87-4177-B085-0E84AA29A47B}" destId="{AEAA6C46-57C0-469F-B3CE-94B9FD7B08B0}" srcOrd="1" destOrd="0" presId="urn:microsoft.com/office/officeart/2008/layout/LinedList"/>
    <dgm:cxn modelId="{9CCC3E9F-8B9B-4067-90E1-0DAE05D16A5A}" type="presParOf" srcId="{57C2B9AB-B616-44E2-9AA9-EDB342BB27C1}" destId="{B88FBEF9-E4C7-47DB-A104-8C0A2EE89597}" srcOrd="6" destOrd="0" presId="urn:microsoft.com/office/officeart/2008/layout/LinedList"/>
    <dgm:cxn modelId="{25445CEF-C1B4-4742-8FDB-0A720B572532}" type="presParOf" srcId="{57C2B9AB-B616-44E2-9AA9-EDB342BB27C1}" destId="{42B994C6-5F60-4BE8-A28A-318AE431095D}" srcOrd="7" destOrd="0" presId="urn:microsoft.com/office/officeart/2008/layout/LinedList"/>
    <dgm:cxn modelId="{427558AC-C73B-4DCD-88A7-C09FE080162A}" type="presParOf" srcId="{42B994C6-5F60-4BE8-A28A-318AE431095D}" destId="{44EB28F2-9551-4561-BDCA-CF36A8CAED32}" srcOrd="0" destOrd="0" presId="urn:microsoft.com/office/officeart/2008/layout/LinedList"/>
    <dgm:cxn modelId="{B51F6514-F567-4660-94E5-9C0881DD60F4}" type="presParOf" srcId="{42B994C6-5F60-4BE8-A28A-318AE431095D}" destId="{00902546-73CB-48C2-9157-EE618559C4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3542B-90DF-4167-9A6C-0D58CBC8485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045923-4B90-4052-B424-1780985CB8BE}">
      <dgm:prSet/>
      <dgm:spPr/>
      <dgm:t>
        <a:bodyPr/>
        <a:lstStyle/>
        <a:p>
          <a:pPr>
            <a:defRPr cap="all"/>
          </a:pPr>
          <a:r>
            <a:rPr lang="en-US"/>
            <a:t>Operating Leverage </a:t>
          </a:r>
        </a:p>
      </dgm:t>
    </dgm:pt>
    <dgm:pt modelId="{95B7E3DF-307F-4BBB-B27C-B35189043E8A}" type="parTrans" cxnId="{EAF55FE9-C39A-4EAB-86F5-6912F246E6C8}">
      <dgm:prSet/>
      <dgm:spPr/>
      <dgm:t>
        <a:bodyPr/>
        <a:lstStyle/>
        <a:p>
          <a:endParaRPr lang="en-US"/>
        </a:p>
      </dgm:t>
    </dgm:pt>
    <dgm:pt modelId="{ACF5F8CF-8825-456F-92EA-1845A1039260}" type="sibTrans" cxnId="{EAF55FE9-C39A-4EAB-86F5-6912F246E6C8}">
      <dgm:prSet/>
      <dgm:spPr/>
      <dgm:t>
        <a:bodyPr/>
        <a:lstStyle/>
        <a:p>
          <a:endParaRPr lang="en-US"/>
        </a:p>
      </dgm:t>
    </dgm:pt>
    <dgm:pt modelId="{4C8ED2B8-DFC5-4BB1-8A8E-505A92940A74}">
      <dgm:prSet/>
      <dgm:spPr/>
      <dgm:t>
        <a:bodyPr/>
        <a:lstStyle/>
        <a:p>
          <a:pPr>
            <a:defRPr cap="all"/>
          </a:pPr>
          <a:r>
            <a:rPr lang="en-US"/>
            <a:t>Financial leverage</a:t>
          </a:r>
        </a:p>
      </dgm:t>
    </dgm:pt>
    <dgm:pt modelId="{3CD2F402-F933-4C40-BE81-D97870569461}" type="parTrans" cxnId="{0C3EBC45-2B19-42D7-BCCF-0C28E4DBD140}">
      <dgm:prSet/>
      <dgm:spPr/>
      <dgm:t>
        <a:bodyPr/>
        <a:lstStyle/>
        <a:p>
          <a:endParaRPr lang="en-US"/>
        </a:p>
      </dgm:t>
    </dgm:pt>
    <dgm:pt modelId="{9155719A-9C6D-4A3E-A9F9-4F329B8D829D}" type="sibTrans" cxnId="{0C3EBC45-2B19-42D7-BCCF-0C28E4DBD140}">
      <dgm:prSet/>
      <dgm:spPr/>
      <dgm:t>
        <a:bodyPr/>
        <a:lstStyle/>
        <a:p>
          <a:endParaRPr lang="en-US"/>
        </a:p>
      </dgm:t>
    </dgm:pt>
    <dgm:pt modelId="{1A68F559-6AEE-42CE-AB4D-4C2C893ADCCA}">
      <dgm:prSet/>
      <dgm:spPr/>
      <dgm:t>
        <a:bodyPr/>
        <a:lstStyle/>
        <a:p>
          <a:pPr>
            <a:defRPr cap="all"/>
          </a:pPr>
          <a:r>
            <a:rPr lang="en-US"/>
            <a:t>Combined  or Composite Leverage</a:t>
          </a:r>
        </a:p>
      </dgm:t>
    </dgm:pt>
    <dgm:pt modelId="{BBBB5F61-48CE-4260-BF2C-A436BACD14AC}" type="parTrans" cxnId="{2735DBA3-E3C1-4E4D-8312-956C730D1021}">
      <dgm:prSet/>
      <dgm:spPr/>
      <dgm:t>
        <a:bodyPr/>
        <a:lstStyle/>
        <a:p>
          <a:endParaRPr lang="en-US"/>
        </a:p>
      </dgm:t>
    </dgm:pt>
    <dgm:pt modelId="{561BEBF6-D8A2-4E13-9E0C-42F1DF9F448D}" type="sibTrans" cxnId="{2735DBA3-E3C1-4E4D-8312-956C730D1021}">
      <dgm:prSet/>
      <dgm:spPr/>
      <dgm:t>
        <a:bodyPr/>
        <a:lstStyle/>
        <a:p>
          <a:endParaRPr lang="en-US"/>
        </a:p>
      </dgm:t>
    </dgm:pt>
    <dgm:pt modelId="{1DD3322A-FF81-43B5-8B87-E8F44D7D4CA3}" type="pres">
      <dgm:prSet presAssocID="{90E3542B-90DF-4167-9A6C-0D58CBC84850}" presName="root" presStyleCnt="0">
        <dgm:presLayoutVars>
          <dgm:dir/>
          <dgm:resizeHandles val="exact"/>
        </dgm:presLayoutVars>
      </dgm:prSet>
      <dgm:spPr/>
    </dgm:pt>
    <dgm:pt modelId="{ADF0A021-3470-424F-A59B-B3C8FDC8D5EF}" type="pres">
      <dgm:prSet presAssocID="{D3045923-4B90-4052-B424-1780985CB8BE}" presName="compNode" presStyleCnt="0"/>
      <dgm:spPr/>
    </dgm:pt>
    <dgm:pt modelId="{E8D49E39-EB1E-4F13-AA31-E0556308869B}" type="pres">
      <dgm:prSet presAssocID="{D3045923-4B90-4052-B424-1780985CB8B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53CECAA-C9FE-47F1-B02C-05A896F32419}" type="pres">
      <dgm:prSet presAssocID="{D3045923-4B90-4052-B424-1780985CB8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51D5E1C-FF2F-417C-910F-95F3FE622623}" type="pres">
      <dgm:prSet presAssocID="{D3045923-4B90-4052-B424-1780985CB8BE}" presName="spaceRect" presStyleCnt="0"/>
      <dgm:spPr/>
    </dgm:pt>
    <dgm:pt modelId="{80FB0E6A-C577-4122-B9E3-5828BDC687AB}" type="pres">
      <dgm:prSet presAssocID="{D3045923-4B90-4052-B424-1780985CB8BE}" presName="textRect" presStyleLbl="revTx" presStyleIdx="0" presStyleCnt="3">
        <dgm:presLayoutVars>
          <dgm:chMax val="1"/>
          <dgm:chPref val="1"/>
        </dgm:presLayoutVars>
      </dgm:prSet>
      <dgm:spPr/>
    </dgm:pt>
    <dgm:pt modelId="{3C501E67-65E4-492F-8A03-34F10E2BCB2B}" type="pres">
      <dgm:prSet presAssocID="{ACF5F8CF-8825-456F-92EA-1845A1039260}" presName="sibTrans" presStyleCnt="0"/>
      <dgm:spPr/>
    </dgm:pt>
    <dgm:pt modelId="{E107EE74-D7E0-47B8-8BA0-452C70B8D63D}" type="pres">
      <dgm:prSet presAssocID="{4C8ED2B8-DFC5-4BB1-8A8E-505A92940A74}" presName="compNode" presStyleCnt="0"/>
      <dgm:spPr/>
    </dgm:pt>
    <dgm:pt modelId="{BD87BC30-EB1F-4B5A-A089-C022BEA32263}" type="pres">
      <dgm:prSet presAssocID="{4C8ED2B8-DFC5-4BB1-8A8E-505A92940A7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E89033A-5A0C-4A26-A7CC-160AD05385D5}" type="pres">
      <dgm:prSet presAssocID="{4C8ED2B8-DFC5-4BB1-8A8E-505A92940A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7391EC0-CF00-48B7-A1BB-A993531BC8F6}" type="pres">
      <dgm:prSet presAssocID="{4C8ED2B8-DFC5-4BB1-8A8E-505A92940A74}" presName="spaceRect" presStyleCnt="0"/>
      <dgm:spPr/>
    </dgm:pt>
    <dgm:pt modelId="{A3F7ECAE-445A-4B03-98B3-CCB948119A8E}" type="pres">
      <dgm:prSet presAssocID="{4C8ED2B8-DFC5-4BB1-8A8E-505A92940A74}" presName="textRect" presStyleLbl="revTx" presStyleIdx="1" presStyleCnt="3">
        <dgm:presLayoutVars>
          <dgm:chMax val="1"/>
          <dgm:chPref val="1"/>
        </dgm:presLayoutVars>
      </dgm:prSet>
      <dgm:spPr/>
    </dgm:pt>
    <dgm:pt modelId="{A72C062A-BCE0-472B-84EB-696A510DBEB8}" type="pres">
      <dgm:prSet presAssocID="{9155719A-9C6D-4A3E-A9F9-4F329B8D829D}" presName="sibTrans" presStyleCnt="0"/>
      <dgm:spPr/>
    </dgm:pt>
    <dgm:pt modelId="{7543DBCE-7859-4138-BB24-6B5CDC234DFE}" type="pres">
      <dgm:prSet presAssocID="{1A68F559-6AEE-42CE-AB4D-4C2C893ADCCA}" presName="compNode" presStyleCnt="0"/>
      <dgm:spPr/>
    </dgm:pt>
    <dgm:pt modelId="{CFFF3A6A-1522-40F8-8C38-6D27566060F6}" type="pres">
      <dgm:prSet presAssocID="{1A68F559-6AEE-42CE-AB4D-4C2C893ADCC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E6350F2-6FBA-4A73-8485-CBF154B195A7}" type="pres">
      <dgm:prSet presAssocID="{1A68F559-6AEE-42CE-AB4D-4C2C893ADC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AAEE56-A1C0-4153-8FE3-983732ED3ADF}" type="pres">
      <dgm:prSet presAssocID="{1A68F559-6AEE-42CE-AB4D-4C2C893ADCCA}" presName="spaceRect" presStyleCnt="0"/>
      <dgm:spPr/>
    </dgm:pt>
    <dgm:pt modelId="{E7C2FD5B-BCD3-4489-962B-F8D2A3ACD59E}" type="pres">
      <dgm:prSet presAssocID="{1A68F559-6AEE-42CE-AB4D-4C2C893ADCC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183840-49AE-4FEF-94E9-834DFF50D803}" type="presOf" srcId="{4C8ED2B8-DFC5-4BB1-8A8E-505A92940A74}" destId="{A3F7ECAE-445A-4B03-98B3-CCB948119A8E}" srcOrd="0" destOrd="0" presId="urn:microsoft.com/office/officeart/2018/5/layout/IconLeafLabelList"/>
    <dgm:cxn modelId="{0C3EBC45-2B19-42D7-BCCF-0C28E4DBD140}" srcId="{90E3542B-90DF-4167-9A6C-0D58CBC84850}" destId="{4C8ED2B8-DFC5-4BB1-8A8E-505A92940A74}" srcOrd="1" destOrd="0" parTransId="{3CD2F402-F933-4C40-BE81-D97870569461}" sibTransId="{9155719A-9C6D-4A3E-A9F9-4F329B8D829D}"/>
    <dgm:cxn modelId="{41E47B92-97DB-478A-869C-FE046DC106D2}" type="presOf" srcId="{1A68F559-6AEE-42CE-AB4D-4C2C893ADCCA}" destId="{E7C2FD5B-BCD3-4489-962B-F8D2A3ACD59E}" srcOrd="0" destOrd="0" presId="urn:microsoft.com/office/officeart/2018/5/layout/IconLeafLabelList"/>
    <dgm:cxn modelId="{2735DBA3-E3C1-4E4D-8312-956C730D1021}" srcId="{90E3542B-90DF-4167-9A6C-0D58CBC84850}" destId="{1A68F559-6AEE-42CE-AB4D-4C2C893ADCCA}" srcOrd="2" destOrd="0" parTransId="{BBBB5F61-48CE-4260-BF2C-A436BACD14AC}" sibTransId="{561BEBF6-D8A2-4E13-9E0C-42F1DF9F448D}"/>
    <dgm:cxn modelId="{CE61BED1-55CB-486E-BB6D-E3F1FB48C320}" type="presOf" srcId="{D3045923-4B90-4052-B424-1780985CB8BE}" destId="{80FB0E6A-C577-4122-B9E3-5828BDC687AB}" srcOrd="0" destOrd="0" presId="urn:microsoft.com/office/officeart/2018/5/layout/IconLeafLabelList"/>
    <dgm:cxn modelId="{EAF55FE9-C39A-4EAB-86F5-6912F246E6C8}" srcId="{90E3542B-90DF-4167-9A6C-0D58CBC84850}" destId="{D3045923-4B90-4052-B424-1780985CB8BE}" srcOrd="0" destOrd="0" parTransId="{95B7E3DF-307F-4BBB-B27C-B35189043E8A}" sibTransId="{ACF5F8CF-8825-456F-92EA-1845A1039260}"/>
    <dgm:cxn modelId="{677961FA-05F2-451B-A856-6B3F9BB43BC1}" type="presOf" srcId="{90E3542B-90DF-4167-9A6C-0D58CBC84850}" destId="{1DD3322A-FF81-43B5-8B87-E8F44D7D4CA3}" srcOrd="0" destOrd="0" presId="urn:microsoft.com/office/officeart/2018/5/layout/IconLeafLabelList"/>
    <dgm:cxn modelId="{5A923741-9660-494B-8EE8-2C0735426EBA}" type="presParOf" srcId="{1DD3322A-FF81-43B5-8B87-E8F44D7D4CA3}" destId="{ADF0A021-3470-424F-A59B-B3C8FDC8D5EF}" srcOrd="0" destOrd="0" presId="urn:microsoft.com/office/officeart/2018/5/layout/IconLeafLabelList"/>
    <dgm:cxn modelId="{34D62B34-42EC-4419-A7FA-1D4CB2C468E9}" type="presParOf" srcId="{ADF0A021-3470-424F-A59B-B3C8FDC8D5EF}" destId="{E8D49E39-EB1E-4F13-AA31-E0556308869B}" srcOrd="0" destOrd="0" presId="urn:microsoft.com/office/officeart/2018/5/layout/IconLeafLabelList"/>
    <dgm:cxn modelId="{828C1A1D-A6C3-416A-821C-F49D8F3E09B1}" type="presParOf" srcId="{ADF0A021-3470-424F-A59B-B3C8FDC8D5EF}" destId="{053CECAA-C9FE-47F1-B02C-05A896F32419}" srcOrd="1" destOrd="0" presId="urn:microsoft.com/office/officeart/2018/5/layout/IconLeafLabelList"/>
    <dgm:cxn modelId="{ED4E1500-7AA8-4933-9049-1F95C8567305}" type="presParOf" srcId="{ADF0A021-3470-424F-A59B-B3C8FDC8D5EF}" destId="{751D5E1C-FF2F-417C-910F-95F3FE622623}" srcOrd="2" destOrd="0" presId="urn:microsoft.com/office/officeart/2018/5/layout/IconLeafLabelList"/>
    <dgm:cxn modelId="{AD15FEFC-C848-4EDF-94CF-CAEC13CA9CFF}" type="presParOf" srcId="{ADF0A021-3470-424F-A59B-B3C8FDC8D5EF}" destId="{80FB0E6A-C577-4122-B9E3-5828BDC687AB}" srcOrd="3" destOrd="0" presId="urn:microsoft.com/office/officeart/2018/5/layout/IconLeafLabelList"/>
    <dgm:cxn modelId="{6ED087B0-4F28-40FF-A064-1D552A5215B1}" type="presParOf" srcId="{1DD3322A-FF81-43B5-8B87-E8F44D7D4CA3}" destId="{3C501E67-65E4-492F-8A03-34F10E2BCB2B}" srcOrd="1" destOrd="0" presId="urn:microsoft.com/office/officeart/2018/5/layout/IconLeafLabelList"/>
    <dgm:cxn modelId="{40BEDCFA-EF45-40C4-8E7D-8259C5448680}" type="presParOf" srcId="{1DD3322A-FF81-43B5-8B87-E8F44D7D4CA3}" destId="{E107EE74-D7E0-47B8-8BA0-452C70B8D63D}" srcOrd="2" destOrd="0" presId="urn:microsoft.com/office/officeart/2018/5/layout/IconLeafLabelList"/>
    <dgm:cxn modelId="{FF3C9BB6-45AC-43B4-B6E1-F5FCDA86AE4D}" type="presParOf" srcId="{E107EE74-D7E0-47B8-8BA0-452C70B8D63D}" destId="{BD87BC30-EB1F-4B5A-A089-C022BEA32263}" srcOrd="0" destOrd="0" presId="urn:microsoft.com/office/officeart/2018/5/layout/IconLeafLabelList"/>
    <dgm:cxn modelId="{1667C7D3-96BC-46BF-9D59-4373BA12F22A}" type="presParOf" srcId="{E107EE74-D7E0-47B8-8BA0-452C70B8D63D}" destId="{3E89033A-5A0C-4A26-A7CC-160AD05385D5}" srcOrd="1" destOrd="0" presId="urn:microsoft.com/office/officeart/2018/5/layout/IconLeafLabelList"/>
    <dgm:cxn modelId="{7972495B-2C63-4504-AB16-90A304B7C45A}" type="presParOf" srcId="{E107EE74-D7E0-47B8-8BA0-452C70B8D63D}" destId="{27391EC0-CF00-48B7-A1BB-A993531BC8F6}" srcOrd="2" destOrd="0" presId="urn:microsoft.com/office/officeart/2018/5/layout/IconLeafLabelList"/>
    <dgm:cxn modelId="{8C199982-2978-4A83-B7F1-C1F6620F7B93}" type="presParOf" srcId="{E107EE74-D7E0-47B8-8BA0-452C70B8D63D}" destId="{A3F7ECAE-445A-4B03-98B3-CCB948119A8E}" srcOrd="3" destOrd="0" presId="urn:microsoft.com/office/officeart/2018/5/layout/IconLeafLabelList"/>
    <dgm:cxn modelId="{BF41C00F-9B72-4EAF-8C3A-F7ADFFCCFA6C}" type="presParOf" srcId="{1DD3322A-FF81-43B5-8B87-E8F44D7D4CA3}" destId="{A72C062A-BCE0-472B-84EB-696A510DBEB8}" srcOrd="3" destOrd="0" presId="urn:microsoft.com/office/officeart/2018/5/layout/IconLeafLabelList"/>
    <dgm:cxn modelId="{18D281E1-F595-4D51-820E-9F4B51D12DC6}" type="presParOf" srcId="{1DD3322A-FF81-43B5-8B87-E8F44D7D4CA3}" destId="{7543DBCE-7859-4138-BB24-6B5CDC234DFE}" srcOrd="4" destOrd="0" presId="urn:microsoft.com/office/officeart/2018/5/layout/IconLeafLabelList"/>
    <dgm:cxn modelId="{BC66C856-3952-456F-9800-95BD86096416}" type="presParOf" srcId="{7543DBCE-7859-4138-BB24-6B5CDC234DFE}" destId="{CFFF3A6A-1522-40F8-8C38-6D27566060F6}" srcOrd="0" destOrd="0" presId="urn:microsoft.com/office/officeart/2018/5/layout/IconLeafLabelList"/>
    <dgm:cxn modelId="{F30681BB-7F46-4279-94C2-7260DD5BD37C}" type="presParOf" srcId="{7543DBCE-7859-4138-BB24-6B5CDC234DFE}" destId="{BE6350F2-6FBA-4A73-8485-CBF154B195A7}" srcOrd="1" destOrd="0" presId="urn:microsoft.com/office/officeart/2018/5/layout/IconLeafLabelList"/>
    <dgm:cxn modelId="{5E4D2F8A-41F5-449C-B290-D19A6C577E98}" type="presParOf" srcId="{7543DBCE-7859-4138-BB24-6B5CDC234DFE}" destId="{B0AAEE56-A1C0-4153-8FE3-983732ED3ADF}" srcOrd="2" destOrd="0" presId="urn:microsoft.com/office/officeart/2018/5/layout/IconLeafLabelList"/>
    <dgm:cxn modelId="{53A4749A-79FD-4EE3-AF9B-BF124899B8EB}" type="presParOf" srcId="{7543DBCE-7859-4138-BB24-6B5CDC234DFE}" destId="{E7C2FD5B-BCD3-4489-962B-F8D2A3ACD59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736D-2E24-402B-A24B-E7DAE28E199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317FB-E750-4914-9555-346668E3A184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According to James Horne, leverage is, "the employment of an asset or fund for which the firm pays a fixed cost or fixed return". </a:t>
          </a:r>
        </a:p>
      </dsp:txBody>
      <dsp:txXfrm>
        <a:off x="0" y="0"/>
        <a:ext cx="6900512" cy="1384035"/>
      </dsp:txXfrm>
    </dsp:sp>
    <dsp:sp modelId="{524B4128-76E0-44D8-B344-D8265821C961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194AD-6D6D-4D58-8FD9-A6BE930D0E0A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Leverage refers to debt or to the borrowing of funds to finance the purchase of a company's assets. </a:t>
          </a:r>
        </a:p>
      </dsp:txBody>
      <dsp:txXfrm>
        <a:off x="0" y="1384035"/>
        <a:ext cx="6900512" cy="1384035"/>
      </dsp:txXfrm>
    </dsp:sp>
    <dsp:sp modelId="{154EBEE1-5D0F-4FE1-9792-20C441CE385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5E395-31AA-4249-A999-5036B3D7D3D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Business proprietors can use either debt or equity to finance or buy the company's assets. </a:t>
          </a:r>
        </a:p>
      </dsp:txBody>
      <dsp:txXfrm>
        <a:off x="0" y="2768070"/>
        <a:ext cx="6900512" cy="1384035"/>
      </dsp:txXfrm>
    </dsp:sp>
    <dsp:sp modelId="{B88FBEF9-E4C7-47DB-A104-8C0A2EE89597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B28F2-9551-4561-BDCA-CF36A8CAED32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of debt, or leverage, increases the company's risk of bankruptcy. It also upsurges the company's returns, specifically its return on equity.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49E39-EB1E-4F13-AA31-E0556308869B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CECAA-C9FE-47F1-B02C-05A896F32419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B0E6A-C577-4122-B9E3-5828BDC687AB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Operating Leverage </a:t>
          </a:r>
        </a:p>
      </dsp:txBody>
      <dsp:txXfrm>
        <a:off x="75768" y="2851938"/>
        <a:ext cx="3093750" cy="720000"/>
      </dsp:txXfrm>
    </dsp:sp>
    <dsp:sp modelId="{BD87BC30-EB1F-4B5A-A089-C022BEA32263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9033A-5A0C-4A26-A7CC-160AD05385D5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7ECAE-445A-4B03-98B3-CCB948119A8E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Financial leverage</a:t>
          </a:r>
        </a:p>
      </dsp:txBody>
      <dsp:txXfrm>
        <a:off x="3710925" y="2851938"/>
        <a:ext cx="3093750" cy="720000"/>
      </dsp:txXfrm>
    </dsp:sp>
    <dsp:sp modelId="{CFFF3A6A-1522-40F8-8C38-6D27566060F6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350F2-6FBA-4A73-8485-CBF154B195A7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2FD5B-BCD3-4489-962B-F8D2A3ACD59E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Combined  or Composite Leverage</a:t>
          </a:r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D9C3-E954-2630-47E2-E6C963232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FB512-5421-0821-4AB0-2609E5092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EE73-BD72-7D9C-DF40-6862F2F2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751-F2DC-4C67-BE7B-873BE67EA8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F507E-FA0C-6AE8-0D86-088AE86D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0ADC3-667E-7689-7B8C-04B44766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B8A-1241-474A-A977-6ACC841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BD5C-8BFB-E334-6EB0-80BF751D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524E8-2B7D-77D4-535C-A340A857B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B834-3106-8E3F-C214-1AB40360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751-F2DC-4C67-BE7B-873BE67EA8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9705-DA0A-430E-4F5D-3BB20BE5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2515-0217-7AE7-F307-5414EB58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B8A-1241-474A-A977-6ACC841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DC951-9BB8-BD6A-0572-CB9A1ACDA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544B-9393-11C6-AC6A-508ADC098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82B2-5010-2100-6CFC-F748BEE4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751-F2DC-4C67-BE7B-873BE67EA8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CB2C-527A-5D65-314E-A0623E0B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7AA7-E58E-E36A-B72E-2D7E95AB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B8A-1241-474A-A977-6ACC841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554C-81A2-1730-57DB-7411F48C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74CF-E1F9-F3E8-FA82-387F16A2B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884C-D37A-5D18-DE94-76EA683F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751-F2DC-4C67-BE7B-873BE67EA8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6F83-6936-2CDF-B253-85BAF8CE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6E62-C04E-EF6C-C02B-0467AB98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B8A-1241-474A-A977-6ACC841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0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0E9D-27AE-E288-BAED-AF88D648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7EE81-E6B1-3293-3253-C1464C1B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C8E1-6755-9E0B-9FAA-5FACAAE1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751-F2DC-4C67-BE7B-873BE67EA8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F69A1-FA33-A562-B4B3-7353E6E8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0A12-C6F6-8056-A8A8-BD8963CA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B8A-1241-474A-A977-6ACC841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D325-F551-C378-BE71-AC70FCFC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2CC2-C7F6-1268-C6EC-4567E9E23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3DF53-D3F0-F2BB-57D4-01F5A9F24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D655-02CF-6BB2-900A-DC4360BC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751-F2DC-4C67-BE7B-873BE67EA8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2E8B8-5E01-6A93-EEE2-C72FED90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4DD2C-C49D-929D-D14C-16507E4F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B8A-1241-474A-A977-6ACC841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4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CE50-EB91-A081-A43B-4A5315EC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95588-6C1E-B224-9718-FEDE2B01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9FE59-D3D9-71C2-F367-6CCD599FB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BD0D7-CE0A-C84D-CFE6-EEF2D72A1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3C1A0-6B28-B2DA-B22C-8C1623DA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67F44-92B7-0CE3-3E62-4BCA895C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751-F2DC-4C67-BE7B-873BE67EA8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F5EDE-DF1A-EF01-50BD-1F49301E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192CF-D374-7540-02D3-AB7DB8ED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B8A-1241-474A-A977-6ACC841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1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B52B-8297-B14B-1A7B-B0BC46AC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4675B-633C-6FEF-6C44-CA552546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751-F2DC-4C67-BE7B-873BE67EA8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F21F7-743E-4790-DCEF-F052F52F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8B1BD-5773-7A6B-09B6-18045FBB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B8A-1241-474A-A977-6ACC841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BC67C-4A83-8FD1-4F13-F74F7C86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751-F2DC-4C67-BE7B-873BE67EA8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4E6F-EDE2-CF0A-FA1D-E2E7B2C1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C322A-6A24-A5A9-EEF1-85BC390A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B8A-1241-474A-A977-6ACC841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E2F9-D2AA-5E25-2164-28322784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C656-AE25-B526-517E-4C47440A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AC03D-D3DF-0105-AD51-5FEF3299A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7C7B-58C7-BADD-3E23-072BA798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751-F2DC-4C67-BE7B-873BE67EA8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B9CE3-C81E-E705-1EBA-7A3C68ED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FF27C-FE84-B662-8F1C-9D654891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B8A-1241-474A-A977-6ACC841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3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97E7-7741-DFF1-504E-CC01096C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74C58-9865-DDE4-7B9A-8097BB081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FA3A9-2AAC-BBE7-D227-6115A204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60CA2-F4AF-366C-A6C5-8370C50A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751-F2DC-4C67-BE7B-873BE67EA8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4AADA-404D-A784-A6C5-E850DD8C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62E12-1A4C-486E-602F-CF02C70E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9B8A-1241-474A-A977-6ACC841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8F939-D2BA-7C39-9F5C-C0F5E2CC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EBBD8-8432-D7A2-A140-4A55BFEB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64DD-0973-A8D3-9F49-B7ED88301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7751-F2DC-4C67-BE7B-873BE67EA8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3AF30-844F-9A00-15AE-54F310254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FFF3-BF79-FCAA-0D0E-E45E58E10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9B8A-1241-474A-A977-6ACC841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fsi.economictimes.indiatimes.com/news/banking/dont-classify-accounts-as-default-if-repayment-within-10-days-banks-ask-rbi/9519036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eener.in/screens/180258/debt-to-equity-ratio-of-10000cr-companies/" TargetMode="External"/><Relationship Id="rId2" Type="http://schemas.openxmlformats.org/officeDocument/2006/relationships/hyperlink" Target="https://mintgenie.livemint.com/news/markets/top-10-companies-in-india-with-lowest-debt-to-equity-ratio-should-you-invest-15165450098394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eycontrol.com/stocks/marketinfo/debt/bse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5988-3CA8-DE5D-51A0-63698F2AC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6228D-6ECD-B767-12D5-89E6413A0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7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8962-A117-E13E-B075-F379263F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9BBA-9885-F297-DBD0-52F91FA9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                                         Fixed cost</a:t>
            </a:r>
          </a:p>
          <a:p>
            <a:r>
              <a:rPr lang="en-US" sz="1400"/>
              <a:t>Break even point  = -----------------</a:t>
            </a:r>
          </a:p>
          <a:p>
            <a:pPr marL="0" indent="0">
              <a:buNone/>
            </a:pPr>
            <a:r>
              <a:rPr lang="en-US" sz="1400"/>
              <a:t>                                          P/V Ratio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                             Contribution</a:t>
            </a:r>
          </a:p>
          <a:p>
            <a:r>
              <a:rPr lang="en-US" sz="1400"/>
              <a:t>P/V Ratio          = ----------------------</a:t>
            </a:r>
          </a:p>
          <a:p>
            <a:pPr marL="0" indent="0">
              <a:buNone/>
            </a:pPr>
            <a:r>
              <a:rPr lang="en-US" sz="1400"/>
              <a:t>                                     Sales</a:t>
            </a:r>
          </a:p>
          <a:p>
            <a:pPr marL="0" indent="0">
              <a:buNone/>
            </a:pPr>
            <a:r>
              <a:rPr lang="en-US" sz="1400"/>
              <a:t>                                                                       Percentage change in profits</a:t>
            </a:r>
          </a:p>
          <a:p>
            <a:r>
              <a:rPr lang="en-US" sz="1400"/>
              <a:t>Degree of Operating Leverage (DOL) = ---------------------------------------</a:t>
            </a:r>
          </a:p>
          <a:p>
            <a:pPr marL="0" indent="0">
              <a:buNone/>
            </a:pPr>
            <a:r>
              <a:rPr lang="en-US" sz="1400"/>
              <a:t>                                                                       Percentage change in Sales</a:t>
            </a:r>
          </a:p>
          <a:p>
            <a:pPr marL="0" indent="0">
              <a:buNone/>
            </a:pPr>
            <a:r>
              <a:rPr lang="en-US" sz="1400"/>
              <a:t>*** </a:t>
            </a:r>
            <a:r>
              <a:rPr lang="en-US" sz="1400">
                <a:highlight>
                  <a:srgbClr val="00FFFF"/>
                </a:highlight>
              </a:rPr>
              <a:t>If a firm does not have fixed cost, then there will be no operating leverage</a:t>
            </a:r>
            <a:r>
              <a:rPr lang="en-US" sz="1400"/>
              <a:t>.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E83D5828-F009-604A-F04F-F2C10B3E8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49" r="275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27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98F3-A3CA-356A-CDA9-361DF1EA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1B91-ABC6-2777-6543-5BA20898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DOL if a firm's sales is Rs.10 lakh, Variable cost is Rs.7Lakh, Fixed cost is Rs. 2Lakh, 10% Debt of Rs.5Lakh. Also comment on the operating leverage position of the company?</a:t>
            </a:r>
          </a:p>
        </p:txBody>
      </p:sp>
    </p:spTree>
    <p:extLst>
      <p:ext uri="{BB962C8B-B14F-4D97-AF65-F5344CB8AC3E}">
        <p14:creationId xmlns:p14="http://schemas.microsoft.com/office/powerpoint/2010/main" val="299467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8965-88EB-B728-A2C0-127029C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2DE6-2398-AA10-AD3B-ED7807D1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 of Operating Leverage (DOL) =</a:t>
            </a:r>
          </a:p>
          <a:p>
            <a:pPr marL="514350" indent="-514350">
              <a:buAutoNum type="alphaLcPeriod"/>
            </a:pPr>
            <a:r>
              <a:rPr lang="en-US" dirty="0"/>
              <a:t>Sales-variable cost                       /      Operating profit</a:t>
            </a:r>
          </a:p>
          <a:p>
            <a:pPr marL="514350" indent="-514350">
              <a:buAutoNum type="alphaLcPeriod"/>
            </a:pPr>
            <a:r>
              <a:rPr lang="en-US" sz="2800" dirty="0"/>
              <a:t>Sales-Variable cost-Fixed cost    </a:t>
            </a:r>
            <a:r>
              <a:rPr lang="en-US" dirty="0"/>
              <a:t> /     Operating profit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2800" dirty="0"/>
              <a:t>Sales-Variable cost-Fixed cost-Interest      </a:t>
            </a:r>
            <a:r>
              <a:rPr lang="en-US" dirty="0"/>
              <a:t>     / Operating profit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2800" dirty="0"/>
              <a:t>Sales-Variable cost-Fixed cost-Interest-Tax</a:t>
            </a:r>
            <a:r>
              <a:rPr lang="en-US" dirty="0"/>
              <a:t>   /  Operating profit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2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8965-88EB-B728-A2C0-127029C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2DE6-2398-AA10-AD3B-ED7807D1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 of Operating Leverage (DOL) =</a:t>
            </a:r>
          </a:p>
          <a:p>
            <a:pPr marL="514350" indent="-514350">
              <a:buAutoNum type="alphaLcPeriod"/>
            </a:pPr>
            <a:r>
              <a:rPr lang="en-US" b="1" dirty="0"/>
              <a:t>Sales-variable cost                       /      Operating profit</a:t>
            </a:r>
          </a:p>
          <a:p>
            <a:pPr marL="514350" indent="-514350">
              <a:buAutoNum type="alphaLcPeriod"/>
            </a:pPr>
            <a:r>
              <a:rPr lang="en-US" sz="2800" dirty="0"/>
              <a:t>Sales-Variable cost-Fixed cost    </a:t>
            </a:r>
            <a:r>
              <a:rPr lang="en-US" dirty="0"/>
              <a:t> /     Operating profit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2800" dirty="0"/>
              <a:t>Sales-Variable cost-Fixed cost-Interest      </a:t>
            </a:r>
            <a:r>
              <a:rPr lang="en-US" dirty="0"/>
              <a:t>     / Operating profit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2800" dirty="0"/>
              <a:t>Sales-Variable cost-Fixed cost-Interest-Tax</a:t>
            </a:r>
            <a:r>
              <a:rPr lang="en-US" dirty="0"/>
              <a:t>   /  Operating profit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4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11DA-F405-742D-710C-336A6A7F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7699-EEC1-0173-CE09-F7DCC8D7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There will be no operating leverage if a firm does not have </a:t>
            </a:r>
          </a:p>
          <a:p>
            <a:pPr marL="514350" indent="-514350">
              <a:buAutoNum type="alphaLcPeriod"/>
            </a:pPr>
            <a:r>
              <a:rPr lang="en-US" sz="2000" dirty="0"/>
              <a:t>Variable cost</a:t>
            </a:r>
          </a:p>
          <a:p>
            <a:pPr marL="514350" indent="-514350">
              <a:buAutoNum type="alphaLcPeriod"/>
            </a:pPr>
            <a:r>
              <a:rPr lang="en-US" sz="2000" dirty="0"/>
              <a:t>Fixed cost</a:t>
            </a:r>
          </a:p>
          <a:p>
            <a:pPr marL="514350" indent="-514350">
              <a:buAutoNum type="alphaLcPeriod"/>
            </a:pPr>
            <a:r>
              <a:rPr lang="en-US" sz="2000" dirty="0"/>
              <a:t>Interest</a:t>
            </a:r>
          </a:p>
          <a:p>
            <a:pPr marL="514350" indent="-514350">
              <a:buAutoNum type="alphaLcPeriod"/>
            </a:pPr>
            <a:r>
              <a:rPr lang="en-US" sz="2000" dirty="0"/>
              <a:t>Tax</a:t>
            </a:r>
          </a:p>
        </p:txBody>
      </p:sp>
      <p:pic>
        <p:nvPicPr>
          <p:cNvPr id="5" name="Picture 4" descr="White calculator">
            <a:extLst>
              <a:ext uri="{FF2B5EF4-FFF2-40B4-BE49-F238E27FC236}">
                <a16:creationId xmlns:a16="http://schemas.microsoft.com/office/drawing/2014/main" id="{645A9A73-DC63-4BA5-FEB8-0EB4EE8ED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4" r="4615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9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2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11DA-F405-742D-710C-336A6A7F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7699-EEC1-0173-CE09-F7DCC8D7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There will be no operating leverage if a firm does not have </a:t>
            </a:r>
          </a:p>
          <a:p>
            <a:pPr marL="514350" indent="-514350">
              <a:buAutoNum type="alphaLcPeriod"/>
            </a:pPr>
            <a:r>
              <a:rPr lang="en-US" sz="2000"/>
              <a:t>Variable cost</a:t>
            </a:r>
          </a:p>
          <a:p>
            <a:pPr marL="514350" indent="-514350">
              <a:buAutoNum type="alphaLcPeriod"/>
            </a:pPr>
            <a:r>
              <a:rPr lang="en-US" sz="2000" b="1"/>
              <a:t>Fixed cost</a:t>
            </a:r>
          </a:p>
          <a:p>
            <a:pPr marL="514350" indent="-514350">
              <a:buAutoNum type="alphaLcPeriod"/>
            </a:pPr>
            <a:r>
              <a:rPr lang="en-US" sz="2000"/>
              <a:t>Interest</a:t>
            </a:r>
          </a:p>
          <a:p>
            <a:pPr marL="514350" indent="-514350">
              <a:buAutoNum type="alphaLcPeriod"/>
            </a:pPr>
            <a:r>
              <a:rPr lang="en-US" sz="2000"/>
              <a:t>Tax</a:t>
            </a:r>
          </a:p>
        </p:txBody>
      </p:sp>
      <p:pic>
        <p:nvPicPr>
          <p:cNvPr id="5" name="Picture 4" descr="White calculator">
            <a:extLst>
              <a:ext uri="{FF2B5EF4-FFF2-40B4-BE49-F238E27FC236}">
                <a16:creationId xmlns:a16="http://schemas.microsoft.com/office/drawing/2014/main" id="{645A9A73-DC63-4BA5-FEB8-0EB4EE8ED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4" r="4615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9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FC18F-5842-C18F-1428-5C433BCA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News Analysis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0B27FF-5F47-41EA-1CC3-13C0831A1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526" y="0"/>
            <a:ext cx="7975474" cy="64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3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1F42-F33D-DD15-B98D-35F2A909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Types of leverage- 2. Financial Leverage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CDE07-D0F1-B483-7466-12E35D4B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The ability of a firm to use fixed financial charges to magnify the effect of changes in EBIT/Operating profits, on the levels of EPS is knows as Financial Leverage. </a:t>
            </a:r>
          </a:p>
          <a:p>
            <a:endParaRPr lang="en-US" sz="2000"/>
          </a:p>
          <a:p>
            <a:r>
              <a:rPr lang="en-US" sz="2000"/>
              <a:t>It measures the extent to which the fixed financing costs arise out of the use of debt capital </a:t>
            </a:r>
          </a:p>
          <a:p>
            <a:endParaRPr lang="en-US" sz="2000"/>
          </a:p>
          <a:p>
            <a:r>
              <a:rPr lang="en-US" sz="2000"/>
              <a:t>A firm with high financial leverage will have relatively high fixed financing costs. 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40286A34-EB14-423A-9196-DB7CE2D58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49" r="275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1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61F42-F33D-DD15-B98D-35F2A909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Types of leverage- 2. Financial Leverage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CDE07-D0F1-B483-7466-12E35D4B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Formula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dirty="0"/>
              <a:t>Degree of Financial Leverage (DFL)     =    % Change in EPS    /    % Change in EBIT </a:t>
            </a:r>
            <a:endParaRPr lang="en-US" sz="2000"/>
          </a:p>
          <a:p>
            <a:pPr marL="0" indent="0">
              <a:buNone/>
            </a:pPr>
            <a:r>
              <a:rPr lang="en-US" sz="2000" dirty="0"/>
              <a:t>          (OR)</a:t>
            </a:r>
            <a:endParaRPr lang="en-US" sz="2000"/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=     EBIT/ EBT</a:t>
            </a:r>
            <a:endParaRPr lang="en-US" sz="2000"/>
          </a:p>
          <a:p>
            <a:pPr marL="0" indent="0">
              <a:buNone/>
            </a:pPr>
            <a:r>
              <a:rPr lang="en-US" sz="2000" dirty="0"/>
              <a:t>Where EBIT= Sales-Variable cost-Fixed cost,     EBT= (Sales-Variable cost-Fixed cost)-Interest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35339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98F3-A3CA-356A-CDA9-361DF1EA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Problem solving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1B91-ABC6-2777-6543-5BA20898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Find the DFL if a firm's sales is Rs.10 lakh, Variable cost is Rs.7Lakh, Fixed cost is Rs. 2Lakh, 10% Debt of Rs.5Lakh. Also comment on the financial leverage position of the company?</a:t>
            </a:r>
          </a:p>
        </p:txBody>
      </p:sp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4D5101CA-8432-BD00-61AB-37D47172A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1" r="2292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63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529A-B585-3670-31B0-A0E64836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B96D-1797-503B-DCE8-6822F2CB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https://bfsi.economictimes.indiatimes.com/news/banking/dont-classify-accounts-as-default-if-repayment-within-10-days-banks-ask-rbi/95190360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73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5928-2878-4D53-2195-AB7B95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Types of leverage- 3. Combined or Composite Leverage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B3AB-AFBC-9538-42B6-F3EB2F88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It measures the effect of percentage change in sales on the percentage change in EPS. It indicates the effect that change in sales has on EPS. It helps to maintain a proper balance between operating profit and sales without exposing the firm to too much risk. </a:t>
            </a:r>
          </a:p>
          <a:p>
            <a:r>
              <a:rPr lang="en-US" sz="2400"/>
              <a:t>Formula:  Degree of Combined Leverage</a:t>
            </a:r>
          </a:p>
          <a:p>
            <a:pPr marL="0" indent="0">
              <a:buNone/>
            </a:pPr>
            <a:r>
              <a:rPr lang="en-US" sz="2400"/>
              <a:t>(DCL) =    Operating Leverage*Financial Leverage 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954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0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E4F3BB70-84D1-30CE-A8D2-716DFA61C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842" r="15304" b="5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3824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7F71-E141-141C-E6A6-247B1A0E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industry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F1AD-F90F-E9D6-B37C-1494845A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https://mintgenie.livemint.com/news/markets/top-10-companies-in-india-with-lowest-debt-to-equity-ratio-should-you-invest-151654500983949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https://www.screener.in/screens/180258/debt-to-equity-ratio-of-10000cr-companies/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8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5391-D189-56E9-A653-6607099C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Industry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3EBF-6A51-1ED9-6F5E-235672D5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https://www.moneycontrol.com/stocks/marketinfo/debt/bse/index.html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5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C4DFD-0FE7-7775-7DD0-E32C01E3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0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AAC8-60E9-516A-C953-7B3A9879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36CC-7584-6E68-21AB-1BC3987C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 the type of sources of finance in a proper combination</a:t>
            </a:r>
          </a:p>
          <a:p>
            <a:r>
              <a:rPr lang="en-US" dirty="0"/>
              <a:t>Explore right combination of sources of finance</a:t>
            </a:r>
          </a:p>
          <a:p>
            <a:r>
              <a:rPr lang="en-US" dirty="0" err="1"/>
              <a:t>Analyse</a:t>
            </a:r>
            <a:r>
              <a:rPr lang="en-US" dirty="0"/>
              <a:t> the best combination </a:t>
            </a:r>
          </a:p>
        </p:txBody>
      </p:sp>
    </p:spTree>
    <p:extLst>
      <p:ext uri="{BB962C8B-B14F-4D97-AF65-F5344CB8AC3E}">
        <p14:creationId xmlns:p14="http://schemas.microsoft.com/office/powerpoint/2010/main" val="319631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3BED4-E9BD-8477-31FD-E9507239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Leverage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A87C9C-3B94-D21D-B15A-C43F807F6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89019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77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61F42-F33D-DD15-B98D-35F2A909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Types of leverage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71537C-9587-50FD-CEFA-97FF38DF4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1344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1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12001-DC86-DFBA-C2C6-AF793BE6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leverage- 1.Operating leverage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82AD-622B-BA1F-B79A-BEBB0A46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/>
              <a:t>It measures the extent of the fixed operating costs of a firm.</a:t>
            </a:r>
          </a:p>
          <a:p>
            <a:r>
              <a:rPr lang="en-US" sz="2600"/>
              <a:t>If the operating leverage of a firm is high, it implies that it has high fixed costs in comparison to a firm with a low operating leverage. </a:t>
            </a:r>
          </a:p>
          <a:p>
            <a:r>
              <a:rPr lang="en-US" sz="2600"/>
              <a:t>It measures the effect of change in sales on the level of EBIT. </a:t>
            </a:r>
          </a:p>
          <a:p>
            <a:r>
              <a:rPr lang="en-US" sz="2600"/>
              <a:t>Degree of operating leverage (DOL) refers to a </a:t>
            </a:r>
            <a:r>
              <a:rPr lang="en-US" sz="2600" err="1"/>
              <a:t>firm‟s</a:t>
            </a:r>
            <a:r>
              <a:rPr lang="en-US" sz="2600"/>
              <a:t> ability to use fixed operating costs to magnify effects of changes in sales on its earnings before interest and taxes. </a:t>
            </a:r>
          </a:p>
          <a:p>
            <a:endParaRPr lang="en-US" sz="2600"/>
          </a:p>
          <a:p>
            <a:r>
              <a:rPr lang="en-US" sz="2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4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2001-DC86-DFBA-C2C6-AF793BE6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82AD-622B-BA1F-B79A-BEBB0A46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endParaRPr lang="en-US" sz="1700"/>
          </a:p>
          <a:p>
            <a:r>
              <a:rPr lang="en-US" sz="1700"/>
              <a:t> Formula </a:t>
            </a:r>
          </a:p>
          <a:p>
            <a:pPr marL="0" indent="0">
              <a:buNone/>
            </a:pPr>
            <a:r>
              <a:rPr lang="en-US" sz="1700"/>
              <a:t> Degree of Operating Leverage (DOL) =Contribution / Operating profit</a:t>
            </a:r>
          </a:p>
          <a:p>
            <a:pPr marL="0" indent="0">
              <a:buNone/>
            </a:pPr>
            <a:r>
              <a:rPr lang="en-US" sz="1700"/>
              <a:t>                Or                                             = Sales- variable Cost / EBIT</a:t>
            </a:r>
          </a:p>
          <a:p>
            <a:pPr marL="0" indent="0">
              <a:buNone/>
            </a:pPr>
            <a:r>
              <a:rPr lang="en-US" sz="1700"/>
              <a:t>where </a:t>
            </a:r>
          </a:p>
          <a:p>
            <a:pPr marL="0" indent="0">
              <a:buNone/>
            </a:pPr>
            <a:r>
              <a:rPr lang="en-US" sz="1700"/>
              <a:t>Contribution = Sales- variable Cost </a:t>
            </a:r>
          </a:p>
          <a:p>
            <a:pPr marL="0" indent="0">
              <a:buNone/>
            </a:pPr>
            <a:r>
              <a:rPr lang="en-US" sz="1700"/>
              <a:t>Operating profit= Sales- variable Cost –Fixed Cost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** An operating Leverage of 1.5 means that an increase in sales by 1% would cause the operating profit to increase by 1.5%</a:t>
            </a:r>
          </a:p>
        </p:txBody>
      </p:sp>
      <p:pic>
        <p:nvPicPr>
          <p:cNvPr id="5" name="Picture 4" descr="Colourful charts and graphs">
            <a:extLst>
              <a:ext uri="{FF2B5EF4-FFF2-40B4-BE49-F238E27FC236}">
                <a16:creationId xmlns:a16="http://schemas.microsoft.com/office/drawing/2014/main" id="{DCC002EA-DB60-3619-87DF-6560D98DF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2" r="2538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5B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5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817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Leverage</vt:lpstr>
      <vt:lpstr>Current news</vt:lpstr>
      <vt:lpstr>                 Industry cases</vt:lpstr>
      <vt:lpstr>PowerPoint Presentation</vt:lpstr>
      <vt:lpstr>Learning outcomes</vt:lpstr>
      <vt:lpstr>Leverage</vt:lpstr>
      <vt:lpstr>Types of leverage</vt:lpstr>
      <vt:lpstr>Types of leverage- 1.Operating leverage</vt:lpstr>
      <vt:lpstr>Cont…</vt:lpstr>
      <vt:lpstr>Cont…</vt:lpstr>
      <vt:lpstr>Problem solving</vt:lpstr>
      <vt:lpstr>MCQs</vt:lpstr>
      <vt:lpstr>MCQs</vt:lpstr>
      <vt:lpstr>MCQ</vt:lpstr>
      <vt:lpstr>MCQ</vt:lpstr>
      <vt:lpstr>News Analysis</vt:lpstr>
      <vt:lpstr>Types of leverage- 2. Financial Leverage </vt:lpstr>
      <vt:lpstr>Types of leverage- 2. Financial Leverage </vt:lpstr>
      <vt:lpstr>Problem solving</vt:lpstr>
      <vt:lpstr>Types of leverage- 3. Combined or Composite Leverage </vt:lpstr>
      <vt:lpstr>Live industry exposure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Leverage</dc:title>
  <dc:creator>8984</dc:creator>
  <cp:lastModifiedBy>8984</cp:lastModifiedBy>
  <cp:revision>20</cp:revision>
  <dcterms:created xsi:type="dcterms:W3CDTF">2022-10-29T08:47:55Z</dcterms:created>
  <dcterms:modified xsi:type="dcterms:W3CDTF">2022-11-01T08:05:07Z</dcterms:modified>
</cp:coreProperties>
</file>