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61" r:id="rId3"/>
    <p:sldId id="262" r:id="rId4"/>
    <p:sldId id="264" r:id="rId5"/>
    <p:sldId id="29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92" r:id="rId22"/>
    <p:sldId id="282" r:id="rId23"/>
    <p:sldId id="284" r:id="rId24"/>
    <p:sldId id="293" r:id="rId25"/>
    <p:sldId id="285" r:id="rId26"/>
    <p:sldId id="286" r:id="rId27"/>
    <p:sldId id="288" r:id="rId28"/>
    <p:sldId id="289" r:id="rId29"/>
    <p:sldId id="29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tha Saikia" userId="fa31c0ba00855f11" providerId="LiveId" clId="{76CF23E2-81B9-44BA-A8D8-1A038C72515E}"/>
    <pc:docChg chg="delSld">
      <pc:chgData name="Tirtha Saikia" userId="fa31c0ba00855f11" providerId="LiveId" clId="{76CF23E2-81B9-44BA-A8D8-1A038C72515E}" dt="2022-11-16T17:44:05.423" v="1" actId="47"/>
      <pc:docMkLst>
        <pc:docMk/>
      </pc:docMkLst>
      <pc:sldChg chg="del">
        <pc:chgData name="Tirtha Saikia" userId="fa31c0ba00855f11" providerId="LiveId" clId="{76CF23E2-81B9-44BA-A8D8-1A038C72515E}" dt="2022-11-16T17:44:03.481" v="0" actId="47"/>
        <pc:sldMkLst>
          <pc:docMk/>
          <pc:sldMk cId="251329612" sldId="256"/>
        </pc:sldMkLst>
      </pc:sldChg>
      <pc:sldChg chg="del">
        <pc:chgData name="Tirtha Saikia" userId="fa31c0ba00855f11" providerId="LiveId" clId="{76CF23E2-81B9-44BA-A8D8-1A038C72515E}" dt="2022-11-16T17:44:05.423" v="1" actId="47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1804-9C52-489E-8CB2-B69F099A1CE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51ADC-FEC5-4D7F-8E65-6A7A98755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2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1D469FDC-197E-4811-AFFE-1CAE69530D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E947CA36-B246-47D3-A0D8-CD59990A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Elasticity is fundamental to business decisions.  With all the price changes in retail, it is necessary to forecast the effects on sales and revenues.  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23CF77E-43A1-496B-A332-FE8C54414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AD096881-1C69-44D4-9E92-28D698CAC4E3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C221482-ED4C-4C87-BD83-DCA5F2B59A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BABDD926-A2EE-4DA9-AC58-154599B9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To some students with little math background, this may seem like a complicated equation.  But is just uses average quantities and prices to calculate the percentage changes.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A2F10FF-E227-4DD3-A4F9-81B668315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54D8D26C-9B18-43CF-8825-804D2874B2BB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E82EC18-D156-4C2C-A462-28B46E5BD2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2A48A5D-BEBF-4701-840D-2E8E2D17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Point elasticity might need a little extra explanation.  Arc elasticity provides and average elasticity over a range of prices, but the calculation of point elasticity provides the specific elasticity at a price.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776BA27E-601B-4481-967C-DBB791C69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AF02FBD2-D2CE-4843-A4C0-FC47727698D4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5E4408A9-BF85-4E61-84D9-6A3DE57C8A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7BFE4358-C953-4F26-A016-BABE4265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is an important business concept-it helps explain why some occupations pay much more than others.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4413DA3D-E1AB-476E-ACDC-C7AA43646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B51ACAF6-E24F-4FE8-B32E-357B48D8849B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0D26BD08-5283-42C4-93C3-1F95D6F302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C3E937B8-23C0-4F9E-921F-5829FCAC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 good discussion on long run elasticity is the change in our choices of transportation as the costs of transportation have changed.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3FB9C974-41D4-4920-A9D7-30AE63CC6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21E7D810-98B3-4889-BFAA-56E577D145BC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490B462A-AA0F-4FF7-8AD8-1C1D043D7B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AC92714C-FE39-4740-89D3-3B043402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One of the points to make on this slide is that, although elasticity is very important for pricing, businesses strive to maximize profits and not revenue.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A4BF460-DB0C-4F11-A931-39359A7E6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A3A1FE65-6ED4-46CB-9793-65D9D2955504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AA062848-E206-43C0-B2FA-72CA8089D5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9D9BEF96-E831-4E32-9257-57A9BD31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The calculation of cross a elasticity helps business decision makers understand the effects of competitive prices on sales.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ABE61BA3-2BBE-4A73-9CD3-09CF0AAE7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0C63BCE4-C777-47F6-94A0-44C2E275D7FB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BCBBD075-8289-49ED-9643-DA68C2FA5C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0C4072D8-E584-4822-A070-91C7F9B5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concept is particularly important during periods of change in incomes, such as recessions.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20521022-DC7F-4AEC-A742-C27A7AF99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7BC826F4-4E5F-478D-8467-CFCD83BBF99D}" type="slidenum">
              <a:rPr lang="en-US" altLang="en-US" sz="120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E3686BE-DAF6-44BD-87D0-90843A4276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FAACF37B-B823-4204-9BF4-9A0D25C2F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is a good discussion item on differences in elasticity due to different economic and cultural conditions.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65DDE355-3E6F-4869-846E-CDE0C5FD0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fld id="{9CD67044-F851-40B7-9884-FFD93040C12C}" type="slidenum">
              <a:rPr lang="en-US" altLang="en-US" sz="120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42BC-F8AF-486F-9782-25BA05697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28354-89F4-4F82-BF90-A65536B83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FCDD-B97B-4BEF-821B-86BB19A8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7EEC-AA95-4B00-A963-2D2A7E2F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38F4-5EAC-4ABB-BD9E-F06F7582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9104-35BF-4A59-876F-7CEE42BD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C82EF-9501-43EC-912D-CBCD26C55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44B2-194B-4B1C-8225-FA0DAFAE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DBA31-990D-428A-99F8-4CF810C5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FB76-D814-49D1-AEF6-16579FAF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5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BDA88-7E6B-40B9-8456-D6346698B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3864A-3D40-4C5D-B678-5DD4187AA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2953-13F8-43C0-841D-0D03BF57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0012-87FA-4675-82E7-011130A6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CB1B-7866-4D41-916E-40091AB7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4F00-9CFA-4E2B-BF55-F5A53F90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0A80-43FE-4D39-9D70-4F0D2ED8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3B2A9-C905-40B7-A3F5-78CD6711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866BB-6C1E-436B-ADE7-FB149135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9F34-BF8C-4E19-85A1-00A42038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4E1B-6F88-44BD-A8C9-AD45B0A4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9AB1-260B-4872-99D0-5FE2B78B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FA60-C6C9-48E7-ACDF-23782262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FDBA-0BBC-4387-A89E-A62A4A31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0978-6EA6-49FD-8491-22FBE744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C0A3-1B81-448F-BAEB-CBB2D374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1A0A-C003-4B49-BB17-5633C6B9C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0CA18-9066-404F-805D-201B9A08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06FED-B1E8-4010-AF0F-748A3A4A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79D23-78D4-491C-8417-CE1DEA0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F7912-DEB6-441B-B8F7-ACE7BE2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80AF-BEDC-4736-A635-1C856870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C9455-9528-4722-9ABE-4355245C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04AAB-9F56-41BC-ACBD-082CB46C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E33AC-6419-46BA-B285-DE64FCF1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A30A1-0E03-462A-AF70-880C7DDB0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4F290-79F0-4EBB-95AF-16C04960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FB062-B37D-4136-BE1C-419894FB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C1440-884B-4A94-9866-ACE8BEE6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B9C9-505D-4E5A-8042-BD872490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34865-F76F-4832-A703-0BE6C404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202F5-BDDA-441A-9171-2F6628E0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127CA-F27A-4AF1-AC34-8E6BE614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3E3F6-2F23-4BC3-96ED-F63266CB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EF12D-9E2F-4B0E-B265-55CE07A7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358AA-6975-4B50-B06C-8C1602F2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5C0E-8AF9-4EC9-BE46-9734B3FE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399B-E679-4A28-84B8-5D09CF27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EF238-10B2-4205-B8C3-7AD421BDF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4B4E3-BB47-4067-9DF3-8C420084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56EFC-05B0-4580-AA01-DD8FB667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E24F-215E-482F-9880-8C148AD0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2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AEDC-E66A-454E-82F0-D5CC6380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8C22E-A2D0-46F8-ADD7-B944738C0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1E158-B740-4853-9881-75325FA90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089FA-2D9C-450C-AA4A-C8825470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4349-9B86-4CFA-8848-17232DFB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439C-C2CA-489B-A1C4-F71E1C5D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1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3C7F7-D958-4FC2-A49E-B98508F9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58A40-FCD0-4739-8DAD-C25389F87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4BBA-2384-4775-868F-96DDFA831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D75F-B530-4BBA-AC86-AF2D458800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82DB-1C05-481F-859B-EF470F9ED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C294-1320-4B56-BBC7-75D188278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E747-92D1-442A-AF4D-813C6AE08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7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F4EFCEE6-A83A-449D-845C-99AB279C3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Economic Concept of Elasticity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E3D6A85-6511-4D5A-9354-E2F26D1F0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Elasticity: </a:t>
            </a:r>
            <a:r>
              <a:rPr lang="en-US" altLang="en-US"/>
              <a:t>the percentage change in one variable relative to a percentage change in another.	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89023B35-DC89-4397-85C1-419F5DAEF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3429000"/>
          <a:ext cx="49514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600" imgH="419100" progId="Equation.3">
                  <p:embed/>
                </p:oleObj>
              </mc:Choice>
              <mc:Fallback>
                <p:oleObj name="Equation" r:id="rId2" imgW="2006600" imgH="419100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89023B35-DC89-4397-85C1-419F5DAEF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3429000"/>
                        <a:ext cx="49514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FABF2CC-72A0-4E18-A006-8007A1143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B1B2605-42D6-469A-9619-9D0722F34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derived demand curve will be more inelastic:</a:t>
            </a:r>
          </a:p>
          <a:p>
            <a:pPr lvl="1" eaLnBrk="1" hangingPunct="1"/>
            <a:r>
              <a:rPr lang="en-US" altLang="en-US"/>
              <a:t>the more essential is the component</a:t>
            </a:r>
          </a:p>
          <a:p>
            <a:pPr lvl="1" eaLnBrk="1" hangingPunct="1"/>
            <a:r>
              <a:rPr lang="en-US" altLang="en-US"/>
              <a:t>the more inelastic is the demand curve for the final product</a:t>
            </a:r>
          </a:p>
          <a:p>
            <a:pPr lvl="1" eaLnBrk="1" hangingPunct="1"/>
            <a:r>
              <a:rPr lang="en-US" altLang="en-US"/>
              <a:t>the smaller is the fraction of total cost going to this component</a:t>
            </a:r>
          </a:p>
          <a:p>
            <a:pPr lvl="1" eaLnBrk="1" hangingPunct="1"/>
            <a:r>
              <a:rPr lang="en-US" altLang="en-US"/>
              <a:t>the more inelastic is the supply curve of cooperating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0D4A067-16DE-465E-A581-AB99B5454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BBBCE09-4D50-4BE3-BBFF-E8FCCF980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4495800" cy="4648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Short Run vs. Long Run</a:t>
            </a:r>
          </a:p>
          <a:p>
            <a:pPr eaLnBrk="1" hangingPunct="1">
              <a:defRPr/>
            </a:pPr>
            <a:r>
              <a:rPr lang="en-US" sz="2400" dirty="0"/>
              <a:t>A long-run demand curve will generally be more elastic than a short-run curve.</a:t>
            </a:r>
          </a:p>
          <a:p>
            <a:pPr eaLnBrk="1" hangingPunct="1">
              <a:defRPr/>
            </a:pPr>
            <a:r>
              <a:rPr lang="en-US" sz="2400" dirty="0"/>
              <a:t>As the time period lengthens consumers find ways to adjust to the price change, via substitution or shifting consumption.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D1625C04-2B78-4285-8E67-63622DF0141B}"/>
              </a:ext>
            </a:extLst>
          </p:cNvPr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98" b="-16798"/>
          <a:stretch>
            <a:fillRect/>
          </a:stretch>
        </p:blipFill>
        <p:spPr>
          <a:xfrm>
            <a:off x="6629400" y="1600201"/>
            <a:ext cx="4038600" cy="45307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2C39B9F-2B69-4A19-A741-09F9CBF06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03EE027-985D-4CA5-AB22-3AD80A4B3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relationship between price and revenue depends on elasticity</a:t>
            </a:r>
          </a:p>
        </p:txBody>
      </p:sp>
      <p:pic>
        <p:nvPicPr>
          <p:cNvPr id="35844" name="Picture 3" descr="tbl04_02.gif">
            <a:extLst>
              <a:ext uri="{FF2B5EF4-FFF2-40B4-BE49-F238E27FC236}">
                <a16:creationId xmlns:a16="http://schemas.microsoft.com/office/drawing/2014/main" id="{771C9BC4-1977-482D-84C8-C4449FB49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86106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E549EB3-169C-46B2-B301-A03FB1206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Price Elasticity of Demand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8106BC95-5C54-4C7A-818D-38B3AB1E7ED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14800" y="3200400"/>
          <a:ext cx="35814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419100" progId="Equation.3">
                  <p:embed/>
                </p:oleObj>
              </mc:Choice>
              <mc:Fallback>
                <p:oleObj name="Equation" r:id="rId2" imgW="1422400" imgH="419100" progId="Equation.3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8106BC95-5C54-4C7A-818D-38B3AB1E7ED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00400"/>
                        <a:ext cx="35814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3">
            <a:extLst>
              <a:ext uri="{FF2B5EF4-FFF2-40B4-BE49-F238E27FC236}">
                <a16:creationId xmlns:a16="http://schemas.microsoft.com/office/drawing/2014/main" id="{0CEFF8E3-3135-414D-82ED-2F0222C72D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295401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b="1"/>
              <a:t>Marginal revenue</a:t>
            </a:r>
            <a:r>
              <a:rPr lang="en-US" altLang="en-US" sz="2400"/>
              <a:t>: the change in total revenue resulting from changing quantity by one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68C0F2E-CF58-45AB-8415-F40B4F339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03EB66E-6CF4-49EB-BBA1-443EC3209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4191000" cy="4648200"/>
          </a:xfrm>
        </p:spPr>
        <p:txBody>
          <a:bodyPr/>
          <a:lstStyle/>
          <a:p>
            <a:pPr eaLnBrk="1" hangingPunct="1"/>
            <a:r>
              <a:rPr lang="en-US" altLang="en-US"/>
              <a:t>As price decreases</a:t>
            </a:r>
          </a:p>
          <a:p>
            <a:pPr lvl="1" eaLnBrk="1" hangingPunct="1"/>
            <a:r>
              <a:rPr lang="en-US" altLang="en-US"/>
              <a:t>revenue rises when demand is elastic</a:t>
            </a:r>
          </a:p>
          <a:p>
            <a:pPr lvl="1" eaLnBrk="1" hangingPunct="1"/>
            <a:r>
              <a:rPr lang="en-US" altLang="en-US"/>
              <a:t>revenue falls when it is inelastic</a:t>
            </a:r>
          </a:p>
          <a:p>
            <a:pPr lvl="1" eaLnBrk="1" hangingPunct="1"/>
            <a:r>
              <a:rPr lang="en-US" altLang="en-US"/>
              <a:t>revenue reaches its peak if elasticity =1 </a:t>
            </a:r>
          </a:p>
          <a:p>
            <a:pPr lvl="1" eaLnBrk="1" hangingPunct="1"/>
            <a:endParaRPr lang="en-US" altLang="en-US"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The lower chart shows the effect of elasticity on total revenue.</a:t>
            </a:r>
            <a:endParaRPr lang="en-US" altLang="en-US"/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3F630BE3-A58F-476C-8C7C-05FA023FD05D}"/>
              </a:ext>
            </a:extLst>
          </p:cNvPr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99" b="-16599"/>
          <a:stretch>
            <a:fillRect/>
          </a:stretch>
        </p:blipFill>
        <p:spPr>
          <a:xfrm>
            <a:off x="6705601" y="3048000"/>
            <a:ext cx="3395663" cy="3810000"/>
          </a:xfrm>
        </p:spPr>
      </p:pic>
      <p:pic>
        <p:nvPicPr>
          <p:cNvPr id="37893" name="Picture 5">
            <a:extLst>
              <a:ext uri="{FF2B5EF4-FFF2-40B4-BE49-F238E27FC236}">
                <a16:creationId xmlns:a16="http://schemas.microsoft.com/office/drawing/2014/main" id="{A8BE0B9B-23A8-405D-8C28-9182D11D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066800"/>
            <a:ext cx="36210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CE78179-3521-4329-BEEF-969CEBEA3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    Price Elasticity of Demand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FFC5B5A-1047-4FF1-BFCB-878F6E1C2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4038600" cy="4648200"/>
          </a:xfrm>
        </p:spPr>
        <p:txBody>
          <a:bodyPr/>
          <a:lstStyle/>
          <a:p>
            <a:pPr eaLnBrk="1" hangingPunct="1"/>
            <a:r>
              <a:rPr lang="en-US" altLang="en-US" sz="2400"/>
              <a:t>Marginal revenue curve is twice as steep as the demand curve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4C4FAA3E-6383-4E37-A94B-32D07127B53E}"/>
              </a:ext>
            </a:extLst>
          </p:cNvPr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64" b="-16064"/>
          <a:stretch>
            <a:fillRect/>
          </a:stretch>
        </p:blipFill>
        <p:spPr>
          <a:xfrm>
            <a:off x="6477000" y="1447801"/>
            <a:ext cx="4038600" cy="45307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5259E99-18E2-44F5-94C3-F602A657F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5745EF5-D58D-4F00-B91F-BC8E28F5A5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3810000" cy="4648200"/>
          </a:xfrm>
        </p:spPr>
        <p:txBody>
          <a:bodyPr/>
          <a:lstStyle/>
          <a:p>
            <a:pPr eaLnBrk="1" hangingPunct="1"/>
            <a:r>
              <a:rPr lang="en-US" altLang="en-US" sz="2400"/>
              <a:t>At the point where marginal revenue crosses the X-axis, the demand curve is unitary elastic and total revenue reaches a maximum.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5141C77C-A16E-4B38-A831-377B027E192D}"/>
              </a:ext>
            </a:extLst>
          </p:cNvPr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1752601"/>
            <a:ext cx="4343400" cy="415607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F713F8E-EC79-45E2-915C-E794F3B63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F42B3FC-4D46-4868-990B-51075EA9CF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Elasticity examples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coffee: short run -0.2, long run -0.33</a:t>
            </a:r>
          </a:p>
          <a:p>
            <a:pPr lvl="1" eaLnBrk="1" hangingPunct="1"/>
            <a:r>
              <a:rPr lang="en-US" altLang="en-US"/>
              <a:t>kitchen and household appliances: -0.63</a:t>
            </a:r>
          </a:p>
          <a:p>
            <a:pPr lvl="1" eaLnBrk="1" hangingPunct="1"/>
            <a:r>
              <a:rPr lang="en-US" altLang="en-US"/>
              <a:t>meals at restaurants: -2.27</a:t>
            </a:r>
          </a:p>
          <a:p>
            <a:pPr lvl="1" eaLnBrk="1" hangingPunct="1"/>
            <a:r>
              <a:rPr lang="en-US" altLang="en-US"/>
              <a:t>airline travel in U.S.: -1.98</a:t>
            </a:r>
          </a:p>
          <a:p>
            <a:pPr lvl="1" eaLnBrk="1" hangingPunct="1"/>
            <a:r>
              <a:rPr lang="en-US" altLang="en-US"/>
              <a:t>U.S. oil demand: short run -.06, long run -.45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D2483DF4-3745-4CD0-8D05-F8F791795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Cross-price Elasticity of Demand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E501383-0DE6-48CA-BDC2-717E22B92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Cross-price elasticity of demand: </a:t>
            </a:r>
            <a:r>
              <a:rPr lang="en-US" altLang="en-US"/>
              <a:t>the percentage change in quantity consumed of one product as a result of a 1 percent change in the price of a related product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AF1CD1B-1D42-4B30-860D-BF65DCE7B83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800600" y="3783013"/>
          <a:ext cx="22098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400" imgH="431800" progId="Equation.DSMT4">
                  <p:embed/>
                </p:oleObj>
              </mc:Choice>
              <mc:Fallback>
                <p:oleObj name="Equation" r:id="rId3" imgW="787400" imgH="4318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1AF1CD1B-1D42-4B30-860D-BF65DCE7B83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83013"/>
                        <a:ext cx="22098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2344448D-97E6-4999-ABEA-FF6DA5A7F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Cross-price Elasticity of Demand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3E0AE9E-42D6-487F-8434-8BEAE504B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 cross-elasticity-relates the percentage change in quantity to the percentage change in the price of another product (either a substitute or a complement).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8A652B3C-6277-41BD-A51B-600BE491F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038601"/>
          <a:ext cx="55133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400" imgH="431800" progId="Equation.3">
                  <p:embed/>
                </p:oleObj>
              </mc:Choice>
              <mc:Fallback>
                <p:oleObj name="Equation" r:id="rId2" imgW="2184400" imgH="43180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8A652B3C-6277-41BD-A51B-600BE491FE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38601"/>
                        <a:ext cx="551338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DB534321-203A-4386-94C7-C60313E23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767A39B-01E3-4439-AFEE-27CDCE326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Price elasticity of demand:</a:t>
            </a:r>
            <a:r>
              <a:rPr lang="en-US" altLang="en-US"/>
              <a:t> the percentage change in quantity demanded divided by the percentage change in price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920B1EC9-F5C5-4F94-92C2-58FCF4D7F7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191001" y="3657600"/>
          <a:ext cx="32543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393700" progId="Equation.DSMT4">
                  <p:embed/>
                </p:oleObj>
              </mc:Choice>
              <mc:Fallback>
                <p:oleObj name="Equation" r:id="rId3" imgW="1193800" imgH="393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920B1EC9-F5C5-4F94-92C2-58FCF4D7F7F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3657600"/>
                        <a:ext cx="32543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FB145E2-8807-40BA-97B5-1357D7EE1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Cross-price Elasticity of Demand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D65F322-C26E-43AA-87A4-D85FC29B3E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sign of cross-elasticity for substitutes is positive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The sign of cross-elasticity for complements is negative.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Two products are considered good substitutes or complements when the coefficient is larger than 0.5 (in ab. value).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9BBA55F-6B71-45BE-8362-84AF11D7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Cross-price Elasticity of Demand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A89580EF-863E-449D-9623-1C4F336D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Cross-price elasticity of demand examples:</a:t>
            </a:r>
          </a:p>
          <a:p>
            <a:pPr lvl="1" eaLnBrk="1" hangingPunct="1"/>
            <a:r>
              <a:rPr lang="en-US" altLang="en-US"/>
              <a:t>Residential demand for electric energy with respect to prices of gas energy was low, about +0.13.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The cross-elasticity of demand for beef with respect to pork prices was calculated to be about +0.25. With respect to prices of chicken, it was about +0.12. Both numbers indicate that the products are substitutes.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A0DA074E-2426-4A30-9132-24BCABA2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Income Elasticity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48BA744-8F02-4399-88FE-A533729CA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Income elasticity of demand:  </a:t>
            </a:r>
            <a:r>
              <a:rPr lang="en-US" altLang="en-US"/>
              <a:t>the percentage change in quantity demanded caused by a 1 percent change in income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algn="ctr" eaLnBrk="1" hangingPunct="1">
              <a:buFontTx/>
              <a:buNone/>
            </a:pPr>
            <a:r>
              <a:rPr lang="en-US" altLang="en-US"/>
              <a:t>    (Y is shorthand for income)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7ADDF958-669D-45DE-A9F3-CEA5CA0FDC6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257801" y="3200401"/>
          <a:ext cx="20605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280" imgH="393529" progId="Equation.DSMT4">
                  <p:embed/>
                </p:oleObj>
              </mc:Choice>
              <mc:Fallback>
                <p:oleObj name="Equation" r:id="rId3" imgW="736280" imgH="393529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7ADDF958-669D-45DE-A9F3-CEA5CA0FDC6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200401"/>
                        <a:ext cx="20605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5510DD3-EB32-4D34-B533-A1F2B6CE7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Income Elasticity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E7AB8CC-09FE-4EC7-B410-11296BF0F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4267200" cy="4648200"/>
          </a:xfrm>
        </p:spPr>
        <p:txBody>
          <a:bodyPr/>
          <a:lstStyle/>
          <a:p>
            <a:pPr eaLnBrk="1" hangingPunct="1"/>
            <a:r>
              <a:rPr lang="en-US" altLang="en-US"/>
              <a:t>Categories of income elasticity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superior goods: </a:t>
            </a:r>
            <a:br>
              <a:rPr lang="en-US" altLang="en-US"/>
            </a:br>
            <a:r>
              <a:rPr lang="en-US" altLang="en-US"/>
              <a:t>E</a:t>
            </a:r>
            <a:r>
              <a:rPr lang="en-US" altLang="en-US" baseline="-25000"/>
              <a:t>Y</a:t>
            </a:r>
            <a:r>
              <a:rPr lang="en-US" altLang="en-US"/>
              <a:t> &gt; 1</a:t>
            </a:r>
          </a:p>
          <a:p>
            <a:pPr lvl="1" eaLnBrk="1" hangingPunct="1"/>
            <a:r>
              <a:rPr lang="en-US" altLang="en-US"/>
              <a:t>normal goods: </a:t>
            </a:r>
            <a:br>
              <a:rPr lang="en-US" altLang="en-US"/>
            </a:br>
            <a:r>
              <a:rPr lang="en-US" altLang="en-US"/>
              <a:t>0 ≤ E</a:t>
            </a:r>
            <a:r>
              <a:rPr lang="en-US" altLang="en-US" baseline="-25000"/>
              <a:t>Y</a:t>
            </a:r>
            <a:r>
              <a:rPr lang="en-US" altLang="en-US"/>
              <a:t> ≤ 1</a:t>
            </a:r>
          </a:p>
          <a:p>
            <a:pPr lvl="1" eaLnBrk="1" hangingPunct="1"/>
            <a:r>
              <a:rPr lang="en-US" altLang="en-US"/>
              <a:t>inferior goods:</a:t>
            </a:r>
            <a:br>
              <a:rPr lang="en-US" altLang="en-US"/>
            </a:br>
            <a:r>
              <a:rPr lang="en-US" altLang="en-US"/>
              <a:t>E</a:t>
            </a:r>
            <a:r>
              <a:rPr lang="en-US" altLang="en-US" baseline="-25000"/>
              <a:t>Y</a:t>
            </a:r>
            <a:r>
              <a:rPr lang="en-US" altLang="en-US"/>
              <a:t> &lt; 0</a:t>
            </a:r>
          </a:p>
        </p:txBody>
      </p:sp>
      <p:pic>
        <p:nvPicPr>
          <p:cNvPr id="50180" name="Picture 5">
            <a:extLst>
              <a:ext uri="{FF2B5EF4-FFF2-40B4-BE49-F238E27FC236}">
                <a16:creationId xmlns:a16="http://schemas.microsoft.com/office/drawing/2014/main" id="{E874FB26-D5DC-4E14-889B-F10A89BF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1828801"/>
            <a:ext cx="419735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2A427FA5-F1A8-4293-B635-2B218560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Income Elasticity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B4E2915-74C9-49B0-810E-583BF9F9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Income elasticity examples</a:t>
            </a:r>
          </a:p>
          <a:p>
            <a:pPr lvl="1" eaLnBrk="1" hangingPunct="1"/>
            <a:r>
              <a:rPr lang="en-US" altLang="en-US"/>
              <a:t>Short-run income elasticity for food expenditure is about 0.5 and the elasticity of restaurant meals 1.6.</a:t>
            </a:r>
          </a:p>
          <a:p>
            <a:pPr lvl="1" eaLnBrk="1" hangingPunct="1"/>
            <a:r>
              <a:rPr lang="en-US" altLang="en-US"/>
              <a:t>The short-run income elasticity for jewelry and watches appeared to be 1.0, long run is 1.6.</a:t>
            </a:r>
          </a:p>
          <a:p>
            <a:pPr lvl="1" eaLnBrk="1" hangingPunct="1"/>
            <a:r>
              <a:rPr lang="en-US" altLang="en-US"/>
              <a:t>For gasoline the short-run income elasticity is between 0.35 and 0.55, long run between 1.1 and 1.3.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41C783A-6B89-42D3-8B0F-5FE56E8A6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Demand Elasticity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71DE3D8-B548-49AD-AB41-7A869CA57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Elasticity is encountered every time a change in some variable affects demand such as:</a:t>
            </a:r>
          </a:p>
          <a:p>
            <a:pPr lvl="1" eaLnBrk="1" hangingPunct="1"/>
            <a:r>
              <a:rPr lang="en-US" altLang="en-US"/>
              <a:t>advertising expenditures</a:t>
            </a:r>
          </a:p>
          <a:p>
            <a:pPr lvl="1" eaLnBrk="1" hangingPunct="1"/>
            <a:r>
              <a:rPr lang="en-US" altLang="en-US"/>
              <a:t>interest rates</a:t>
            </a:r>
          </a:p>
          <a:p>
            <a:pPr lvl="1" eaLnBrk="1" hangingPunct="1"/>
            <a:r>
              <a:rPr lang="en-US" altLang="en-US"/>
              <a:t>population size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FD02DE07-C8CB-4098-910C-7D9EE1602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Elasticity of Supply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360494C-51B7-4D9D-AECE-CF0C26722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Price elasticity of supply:  </a:t>
            </a:r>
            <a:r>
              <a:rPr lang="en-US" altLang="en-US"/>
              <a:t>the percentage change in quantity supplied as a result of a 1 percent change in price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   The coefficient of supply elasticity is a normally a positive number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B38F258-CB88-4AA0-B3EC-97462639571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419600" y="3294064"/>
          <a:ext cx="39624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393700" progId="Equation.DSMT4">
                  <p:embed/>
                </p:oleObj>
              </mc:Choice>
              <mc:Fallback>
                <p:oleObj name="Equation" r:id="rId2" imgW="1752600" imgH="393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B38F258-CB88-4AA0-B3EC-97462639571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94064"/>
                        <a:ext cx="39624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CF4BA4B-2F67-440C-AFEF-A5E565209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Elasticity of Supply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245880E-46BA-4FCC-80AB-8ED319370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When the supply curve is </a:t>
            </a:r>
            <a:r>
              <a:rPr lang="en-US" altLang="en-US" sz="2400" u="sng"/>
              <a:t>more</a:t>
            </a:r>
            <a:r>
              <a:rPr lang="en-US" altLang="en-US" sz="2400"/>
              <a:t> elastic, the effect of a change in demand will be greater on quantity than on the price of the product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When the supply curve is </a:t>
            </a:r>
            <a:r>
              <a:rPr lang="en-US" altLang="en-US" sz="2400" u="sng"/>
              <a:t>less</a:t>
            </a:r>
            <a:r>
              <a:rPr lang="en-US" altLang="en-US" sz="2400"/>
              <a:t> elastic, a change in demand will have a greater effect on price than on quantity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D88C3A4-9871-4487-B392-7FEA1633D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Application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7C278DA-02EC-477C-8F96-E5E6CC909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There are substantial differences in elasticities around the world.  </a:t>
            </a: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55300" name="Picture 3" descr="tbl04.gif">
            <a:extLst>
              <a:ext uri="{FF2B5EF4-FFF2-40B4-BE49-F238E27FC236}">
                <a16:creationId xmlns:a16="http://schemas.microsoft.com/office/drawing/2014/main" id="{4E31F900-E92A-4EC8-B201-A6ACFEE46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77597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AF923011-6A15-4E4C-B8E7-E810A163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411C0F8B-8561-45E6-9A22-962CCFD6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Elasticity is defined as the sensitivity of one variable to another. </a:t>
            </a:r>
          </a:p>
          <a:p>
            <a:pPr eaLnBrk="1" hangingPunct="1"/>
            <a:r>
              <a:rPr lang="en-US" altLang="en-US" sz="2000"/>
              <a:t>Price elasticity of demand is the percentage change in the quantity demanded of a product caused by a percentage change in its own price.</a:t>
            </a:r>
          </a:p>
          <a:p>
            <a:pPr eaLnBrk="1" hangingPunct="1"/>
            <a:r>
              <a:rPr lang="en-US" altLang="en-US" sz="2000"/>
              <a:t>When demand is elastic, revenue rises as quantity demanded increases; revenue reaches its peak at the point of unitary elasticity and descends as quantity rises on the demand curve’s inelastic sector.</a:t>
            </a:r>
          </a:p>
          <a:p>
            <a:pPr eaLnBrk="1" hangingPunct="1"/>
            <a:r>
              <a:rPr lang="en-US" altLang="en-US" sz="2000"/>
              <a:t>Cross-price elasticity, the relationship between the demand for one product and the price of another.</a:t>
            </a:r>
          </a:p>
          <a:p>
            <a:pPr eaLnBrk="1" hangingPunct="1"/>
            <a:r>
              <a:rPr lang="en-US" altLang="en-US" sz="2000"/>
              <a:t>Income elasticity, measures the sensitivity of demand for a product to changes in the income of the population.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AC91C58-6A5E-40C8-A262-000938267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Price Elasticity of Demand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E27D1F3-08F3-4973-84C9-1AE692E52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458200" cy="4648200"/>
          </a:xfrm>
        </p:spPr>
        <p:txBody>
          <a:bodyPr/>
          <a:lstStyle/>
          <a:p>
            <a:pPr eaLnBrk="1" hangingPunct="1"/>
            <a:r>
              <a:rPr lang="en-US" altLang="en-US" b="1"/>
              <a:t>Arc price elasticity</a:t>
            </a:r>
            <a:r>
              <a:rPr lang="en-US" altLang="en-US"/>
              <a:t>: elasticity which is measured over a discrete interval of the demand curve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	</a:t>
            </a:r>
            <a:r>
              <a:rPr lang="en-US" altLang="en-US" sz="2400"/>
              <a:t>E</a:t>
            </a:r>
            <a:r>
              <a:rPr lang="en-US" altLang="en-US" sz="2400" baseline="-25000"/>
              <a:t>p</a:t>
            </a:r>
            <a:r>
              <a:rPr lang="en-US" altLang="en-US" sz="2400"/>
              <a:t> = arc price elasticity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Q</a:t>
            </a:r>
            <a:r>
              <a:rPr lang="en-US" altLang="en-US" sz="2400" baseline="-25000"/>
              <a:t>1</a:t>
            </a:r>
            <a:r>
              <a:rPr lang="en-US" altLang="en-US" sz="2400"/>
              <a:t> = original quantity demanded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Q</a:t>
            </a:r>
            <a:r>
              <a:rPr lang="en-US" altLang="en-US" sz="2400" baseline="-25000"/>
              <a:t>2</a:t>
            </a:r>
            <a:r>
              <a:rPr lang="en-US" altLang="en-US" sz="2400"/>
              <a:t> = new quantity demanded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P</a:t>
            </a:r>
            <a:r>
              <a:rPr lang="en-US" altLang="en-US" sz="2400" baseline="-25000"/>
              <a:t>1</a:t>
            </a:r>
            <a:r>
              <a:rPr lang="en-US" altLang="en-US" sz="2400"/>
              <a:t> = original price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P</a:t>
            </a:r>
            <a:r>
              <a:rPr lang="en-US" altLang="en-US" sz="2400" baseline="-25000"/>
              <a:t>2</a:t>
            </a:r>
            <a:r>
              <a:rPr lang="en-US" altLang="en-US" sz="2400"/>
              <a:t> = new price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494DFA54-6D25-4E81-A3E8-2DD4253B2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743201"/>
          <a:ext cx="4572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3100" imgH="431800" progId="Equation.3">
                  <p:embed/>
                </p:oleObj>
              </mc:Choice>
              <mc:Fallback>
                <p:oleObj name="Equation" r:id="rId3" imgW="1943100" imgH="4318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494DFA54-6D25-4E81-A3E8-2DD4253B2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43201"/>
                        <a:ext cx="4572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A204D402-78DD-4EA2-8768-F4327259E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D1958B4-EAFD-4967-95D7-FA7625E3A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Point elasticity: </a:t>
            </a:r>
            <a:r>
              <a:rPr lang="en-US" altLang="en-US"/>
              <a:t>elasticity measured at a given point of a demand (or supply) curve.  Instead of estimating over a range of prices, it is the elasticity at a specific price.  The point elasticity of a linear demand function can be expressed as: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AF43E0A-3386-446B-9A0C-72400093B0C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800600" y="4648200"/>
          <a:ext cx="25146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614" imgH="431613" progId="Equation.DSMT4">
                  <p:embed/>
                </p:oleObj>
              </mc:Choice>
              <mc:Fallback>
                <p:oleObj name="Equation" r:id="rId3" imgW="888614" imgH="431613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AF43E0A-3386-446B-9A0C-72400093B0C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8200"/>
                        <a:ext cx="25146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3A98D00-0D6A-4F6C-B321-1B093895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Price Elasticity of Demand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C893FA6-DE49-4595-B1D5-CD34BF35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/>
            <a:r>
              <a:rPr lang="en-US" altLang="en-US" sz="2400"/>
              <a:t>When demand is nonlinear, the calculation of Δ</a:t>
            </a:r>
            <a:r>
              <a:rPr lang="en-US" altLang="en-US" sz="2400" i="1"/>
              <a:t>Q</a:t>
            </a:r>
            <a:r>
              <a:rPr lang="en-US" altLang="en-US" sz="2400"/>
              <a:t>/Δ</a:t>
            </a:r>
            <a:r>
              <a:rPr lang="en-US" altLang="en-US" sz="2400" i="1"/>
              <a:t>P </a:t>
            </a:r>
            <a:r>
              <a:rPr lang="en-US" altLang="en-US" sz="2400"/>
              <a:t>is somewhat more complicated because the slope of a curve changes. This slope is obtained using the calculus concept of derivative. In this instance,</a:t>
            </a:r>
          </a:p>
          <a:p>
            <a:pPr marL="411163">
              <a:buFont typeface="Wingdings" panose="05000000000000000000" pitchFamily="2" charset="2"/>
              <a:buChar char=""/>
            </a:pPr>
            <a:endParaRPr lang="en-US" altLang="en-US" sz="2400"/>
          </a:p>
          <a:p>
            <a:pPr marL="411163" algn="ctr">
              <a:buNone/>
            </a:pPr>
            <a:r>
              <a:rPr lang="en-US" altLang="en-US" sz="2400"/>
              <a:t> Ed= </a:t>
            </a:r>
            <a:r>
              <a:rPr lang="en-US" altLang="en-US" sz="2400" i="1"/>
              <a:t>dQ/dP </a:t>
            </a:r>
            <a:r>
              <a:rPr lang="en-US" altLang="en-US" sz="2400"/>
              <a:t>* </a:t>
            </a:r>
            <a:r>
              <a:rPr lang="en-US" altLang="en-US" sz="2400" i="1"/>
              <a:t>P</a:t>
            </a:r>
            <a:r>
              <a:rPr lang="en-US" altLang="en-US" sz="2400"/>
              <a:t>1/</a:t>
            </a:r>
            <a:r>
              <a:rPr lang="en-US" altLang="en-US" sz="2400" i="1"/>
              <a:t>Q</a:t>
            </a:r>
            <a:r>
              <a:rPr lang="en-US" altLang="en-US" sz="2400"/>
              <a:t>1</a:t>
            </a:r>
          </a:p>
          <a:p>
            <a:pPr marL="411163" algn="ctr">
              <a:buNone/>
            </a:pPr>
            <a:endParaRPr lang="en-US" altLang="en-US" sz="2400"/>
          </a:p>
          <a:p>
            <a:pPr marL="411163"/>
            <a:r>
              <a:rPr lang="en-US" altLang="en-US" sz="2400"/>
              <a:t>The derivative of </a:t>
            </a:r>
            <a:r>
              <a:rPr lang="en-US" altLang="en-US" sz="2400" i="1"/>
              <a:t>Q </a:t>
            </a:r>
            <a:r>
              <a:rPr lang="en-US" altLang="en-US" sz="2400"/>
              <a:t>with respect to </a:t>
            </a:r>
            <a:r>
              <a:rPr lang="en-US" altLang="en-US" sz="2400" i="1"/>
              <a:t>P </a:t>
            </a:r>
            <a:r>
              <a:rPr lang="en-US" altLang="en-US" sz="2400"/>
              <a:t>(i.e., </a:t>
            </a:r>
            <a:r>
              <a:rPr lang="en-US" altLang="en-US" sz="2400" i="1"/>
              <a:t>dQ</a:t>
            </a:r>
            <a:r>
              <a:rPr lang="en-US" altLang="en-US" sz="2400"/>
              <a:t>/</a:t>
            </a:r>
            <a:r>
              <a:rPr lang="en-US" altLang="en-US" sz="2400" i="1"/>
              <a:t>dP</a:t>
            </a:r>
            <a:r>
              <a:rPr lang="en-US" altLang="en-US" sz="2400"/>
              <a:t>) is simply the instantaneous version of slope.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18EB363-53A2-481A-AFDC-5B8635619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3727B9D-B046-4D34-A00A-0EC758F6C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example of a nonlinear demand curves is one with </a:t>
            </a:r>
            <a:r>
              <a:rPr lang="en-US" altLang="en-US" b="1"/>
              <a:t>constant elasticity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such a curve has a nonlinear equation: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		Q = aP</a:t>
            </a:r>
            <a:r>
              <a:rPr lang="en-US" altLang="en-US" sz="2800" baseline="30000"/>
              <a:t>-b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    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where  </a:t>
            </a:r>
            <a:r>
              <a:rPr lang="en-US" altLang="en-US" sz="2800" i="1"/>
              <a:t>–b</a:t>
            </a:r>
            <a:r>
              <a:rPr lang="en-US" altLang="en-US" sz="2800"/>
              <a:t>  is the elasticity coefficient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3641E25-6EAE-445F-A16A-12F82CE1F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C9B9979-7FE1-429D-8161-95C0D244ED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en-US" sz="2400"/>
              <a:t>Categories of elasticity</a:t>
            </a:r>
          </a:p>
          <a:p>
            <a:pPr eaLnBrk="1" hangingPunct="1"/>
            <a:endParaRPr lang="en-US" altLang="en-US" sz="240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Relative elasticity of demand: E</a:t>
            </a:r>
            <a:r>
              <a:rPr lang="en-US" altLang="en-US" baseline="-25000"/>
              <a:t>p</a:t>
            </a:r>
            <a:r>
              <a:rPr lang="en-US" altLang="en-US"/>
              <a:t> &gt; 1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Relative inelasticity of demand: 0 &lt; E</a:t>
            </a:r>
            <a:r>
              <a:rPr lang="en-US" altLang="en-US" baseline="-25000"/>
              <a:t>p</a:t>
            </a:r>
            <a:r>
              <a:rPr lang="en-US" altLang="en-US"/>
              <a:t> &lt; 1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Unitary elasticity of demand: E</a:t>
            </a:r>
            <a:r>
              <a:rPr lang="en-US" altLang="en-US" baseline="-25000"/>
              <a:t>p</a:t>
            </a:r>
            <a:r>
              <a:rPr lang="en-US" altLang="en-US"/>
              <a:t> = 1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Perfect elasticity: E</a:t>
            </a:r>
            <a:r>
              <a:rPr lang="en-US" altLang="en-US" baseline="-25000"/>
              <a:t>p</a:t>
            </a:r>
            <a:r>
              <a:rPr lang="en-US" altLang="en-US"/>
              <a:t> = </a:t>
            </a:r>
            <a:r>
              <a:rPr lang="en-US" altLang="en-US">
                <a:cs typeface="Times New Roman" panose="02020603050405020304" pitchFamily="18" charset="0"/>
                <a:sym typeface="Math1" pitchFamily="2" charset="2"/>
              </a:rPr>
              <a:t>∞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cs typeface="Times New Roman" panose="02020603050405020304" pitchFamily="18" charset="0"/>
                <a:sym typeface="Math1" pitchFamily="2" charset="2"/>
              </a:rPr>
              <a:t>Perfect inelasticity: </a:t>
            </a:r>
            <a:r>
              <a:rPr lang="en-US" altLang="en-US"/>
              <a:t>E</a:t>
            </a:r>
            <a:r>
              <a:rPr lang="en-US" altLang="en-US" baseline="-25000"/>
              <a:t>p</a:t>
            </a:r>
            <a:r>
              <a:rPr lang="en-US" altLang="en-US"/>
              <a:t> = </a:t>
            </a:r>
            <a:r>
              <a:rPr lang="en-US" altLang="en-US">
                <a:cs typeface="Times New Roman" panose="02020603050405020304" pitchFamily="18" charset="0"/>
                <a:sym typeface="Math1" pitchFamily="2" charset="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A5D0478-2731-4653-B521-51EA78B13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7D3C2CA-8A00-4C51-BFF0-5B0045C8C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Factors affecting demand elasticity</a:t>
            </a:r>
          </a:p>
          <a:p>
            <a:pPr lvl="1" eaLnBrk="1" hangingPunct="1"/>
            <a:r>
              <a:rPr lang="en-US" altLang="en-US"/>
              <a:t>ease of substitution</a:t>
            </a:r>
          </a:p>
          <a:p>
            <a:pPr lvl="1" eaLnBrk="1" hangingPunct="1"/>
            <a:r>
              <a:rPr lang="en-US" altLang="en-US"/>
              <a:t>proportion of total expenditures</a:t>
            </a:r>
          </a:p>
          <a:p>
            <a:pPr lvl="1" eaLnBrk="1" hangingPunct="1"/>
            <a:r>
              <a:rPr lang="en-US" altLang="en-US"/>
              <a:t>length of time period</a:t>
            </a:r>
          </a:p>
          <a:p>
            <a:pPr lvl="1" eaLnBrk="1" hangingPunct="1"/>
            <a:r>
              <a:rPr lang="en-US" altLang="en-US"/>
              <a:t>durability of product</a:t>
            </a:r>
          </a:p>
          <a:p>
            <a:pPr lvl="2" eaLnBrk="1" hangingPunct="1"/>
            <a:r>
              <a:rPr lang="en-US" altLang="en-US"/>
              <a:t>possibility of postponing purchase</a:t>
            </a:r>
          </a:p>
          <a:p>
            <a:pPr lvl="2" eaLnBrk="1" hangingPunct="1"/>
            <a:r>
              <a:rPr lang="en-US" altLang="en-US"/>
              <a:t>possibility of repair</a:t>
            </a:r>
          </a:p>
          <a:p>
            <a:pPr lvl="2" eaLnBrk="1" hangingPunct="1"/>
            <a:r>
              <a:rPr lang="en-US" altLang="en-US"/>
              <a:t>used product 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BE26F33-4473-49A8-A92C-284496E6A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8134D9D-7705-43DA-B61C-5323EF561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Derived demand</a:t>
            </a:r>
            <a:r>
              <a:rPr lang="en-US" altLang="en-US"/>
              <a:t>: the demand for items that go into the production of a final commodity, such as materials, machinery, and labor. </a:t>
            </a:r>
          </a:p>
          <a:p>
            <a:pPr lvl="1" eaLnBrk="1" hangingPunct="1"/>
            <a:r>
              <a:rPr lang="en-US" altLang="en-US"/>
              <a:t>The demand for such components of a final product is called derived demand. </a:t>
            </a:r>
          </a:p>
          <a:p>
            <a:pPr lvl="1" eaLnBrk="1" hangingPunct="1"/>
            <a:r>
              <a:rPr lang="en-US" altLang="en-US"/>
              <a:t>The demand for such a product or factor exists because there is demand for the final product.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1418</Words>
  <Application>Microsoft Office PowerPoint</Application>
  <PresentationFormat>Widescreen</PresentationFormat>
  <Paragraphs>162</Paragraphs>
  <Slides>29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Equation</vt:lpstr>
      <vt:lpstr>The Economic Concept of Elasticity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     Price Elasticity of Demand</vt:lpstr>
      <vt:lpstr>Price Elasticity of Demand</vt:lpstr>
      <vt:lpstr>Price Elasticity of Demand</vt:lpstr>
      <vt:lpstr>Cross-price Elasticity of Demand</vt:lpstr>
      <vt:lpstr>Cross-price Elasticity of Demand</vt:lpstr>
      <vt:lpstr>Cross-price Elasticity of Demand</vt:lpstr>
      <vt:lpstr>Cross-price Elasticity of Demand</vt:lpstr>
      <vt:lpstr>Income Elasticity</vt:lpstr>
      <vt:lpstr>Income Elasticity</vt:lpstr>
      <vt:lpstr>Income Elasticity</vt:lpstr>
      <vt:lpstr>Other Demand Elasticity</vt:lpstr>
      <vt:lpstr>Elasticity of Supply</vt:lpstr>
      <vt:lpstr>Elasticity of Supply</vt:lpstr>
      <vt:lpstr>Global Application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ECO525 Managerial Economics</dc:title>
  <dc:creator>video recording2</dc:creator>
  <cp:lastModifiedBy>Tirtha Saikia</cp:lastModifiedBy>
  <cp:revision>1</cp:revision>
  <dcterms:created xsi:type="dcterms:W3CDTF">2022-11-04T05:27:30Z</dcterms:created>
  <dcterms:modified xsi:type="dcterms:W3CDTF">2022-11-16T17:44:08Z</dcterms:modified>
</cp:coreProperties>
</file>