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57" r:id="rId5"/>
    <p:sldId id="258" r:id="rId6"/>
    <p:sldId id="259" r:id="rId7"/>
    <p:sldId id="272" r:id="rId8"/>
    <p:sldId id="260" r:id="rId9"/>
    <p:sldId id="261" r:id="rId10"/>
    <p:sldId id="273" r:id="rId11"/>
    <p:sldId id="262" r:id="rId12"/>
    <p:sldId id="274" r:id="rId13"/>
    <p:sldId id="263" r:id="rId14"/>
    <p:sldId id="275" r:id="rId15"/>
    <p:sldId id="264" r:id="rId16"/>
    <p:sldId id="265" r:id="rId17"/>
    <p:sldId id="266" r:id="rId18"/>
    <p:sldId id="276" r:id="rId19"/>
    <p:sldId id="286" r:id="rId20"/>
    <p:sldId id="267" r:id="rId21"/>
    <p:sldId id="268" r:id="rId22"/>
    <p:sldId id="269" r:id="rId23"/>
    <p:sldId id="289" r:id="rId24"/>
    <p:sldId id="277" r:id="rId25"/>
    <p:sldId id="278" r:id="rId26"/>
    <p:sldId id="288" r:id="rId27"/>
    <p:sldId id="279" r:id="rId28"/>
    <p:sldId id="280" r:id="rId29"/>
    <p:sldId id="281" r:id="rId30"/>
    <p:sldId id="282" r:id="rId31"/>
    <p:sldId id="290" r:id="rId32"/>
    <p:sldId id="283" r:id="rId33"/>
    <p:sldId id="284" r:id="rId34"/>
    <p:sldId id="285"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11/15/2022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11/15/2022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11/15/2022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11/15/2022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11/15/2022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11/15/2022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NATIONAL INCOME</a:t>
            </a:r>
            <a:endParaRPr lang="en-US" dirty="0"/>
          </a:p>
        </p:txBody>
      </p:sp>
      <p:sp>
        <p:nvSpPr>
          <p:cNvPr id="3" name="Subtitle 2"/>
          <p:cNvSpPr>
            <a:spLocks noGrp="1"/>
          </p:cNvSpPr>
          <p:nvPr>
            <p:ph type="subTitle" idx="1"/>
          </p:nvPr>
        </p:nvSpPr>
        <p:spPr>
          <a:xfrm>
            <a:off x="2133600" y="3733800"/>
            <a:ext cx="6560234" cy="838200"/>
          </a:xfrm>
        </p:spPr>
        <p:txBody>
          <a:bodyPr>
            <a:normAutofit fontScale="92500" lnSpcReduction="20000"/>
          </a:bodyPr>
          <a:lstStyle/>
          <a:p>
            <a:r>
              <a:rPr lang="en-US" dirty="0" smtClean="0"/>
              <a:t>Dr. Napinder Kaur</a:t>
            </a:r>
          </a:p>
          <a:p>
            <a:r>
              <a:rPr lang="en-US" dirty="0" smtClean="0"/>
              <a:t>Assistant Professor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OF GNP</a:t>
            </a:r>
            <a:endParaRPr lang="en-US" dirty="0"/>
          </a:p>
        </p:txBody>
      </p:sp>
      <p:graphicFrame>
        <p:nvGraphicFramePr>
          <p:cNvPr id="4" name="Content Placeholder 3"/>
          <p:cNvGraphicFramePr>
            <a:graphicFrameLocks noGrp="1"/>
          </p:cNvGraphicFramePr>
          <p:nvPr>
            <p:ph idx="1"/>
          </p:nvPr>
        </p:nvGraphicFramePr>
        <p:xfrm>
          <a:off x="457200" y="1646238"/>
          <a:ext cx="8229600" cy="16510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p>
                  </a:txBody>
                  <a:tcPr/>
                </a:tc>
                <a:tc>
                  <a:txBody>
                    <a:bodyPr/>
                    <a:lstStyle/>
                    <a:p>
                      <a:r>
                        <a:rPr lang="en-US" dirty="0" smtClean="0"/>
                        <a:t>2018-19</a:t>
                      </a:r>
                      <a:endParaRPr lang="en-US" dirty="0"/>
                    </a:p>
                  </a:txBody>
                  <a:tcPr/>
                </a:tc>
                <a:tc>
                  <a:txBody>
                    <a:bodyPr/>
                    <a:lstStyle/>
                    <a:p>
                      <a:r>
                        <a:rPr lang="en-US" dirty="0" smtClean="0"/>
                        <a:t>2019-20</a:t>
                      </a:r>
                      <a:endParaRPr lang="en-US" dirty="0"/>
                    </a:p>
                  </a:txBody>
                  <a:tcPr/>
                </a:tc>
                <a:tc>
                  <a:txBody>
                    <a:bodyPr/>
                    <a:lstStyle/>
                    <a:p>
                      <a:r>
                        <a:rPr lang="en-US" dirty="0" smtClean="0"/>
                        <a:t>2020-21</a:t>
                      </a:r>
                      <a:endParaRPr lang="en-US" dirty="0"/>
                    </a:p>
                  </a:txBody>
                  <a:tcPr/>
                </a:tc>
              </a:tr>
              <a:tr h="370840">
                <a:tc>
                  <a:txBody>
                    <a:bodyPr/>
                    <a:lstStyle/>
                    <a:p>
                      <a:r>
                        <a:rPr lang="en-US" dirty="0" smtClean="0"/>
                        <a:t>GNP at current prices</a:t>
                      </a:r>
                    </a:p>
                  </a:txBody>
                  <a:tcPr/>
                </a:tc>
                <a:tc>
                  <a:txBody>
                    <a:bodyPr/>
                    <a:lstStyle/>
                    <a:p>
                      <a:pPr algn="ctr" fontAlgn="t"/>
                      <a:r>
                        <a:rPr lang="en-US" sz="1800" b="0" i="0" u="none" strike="noStrike" dirty="0">
                          <a:solidFill>
                            <a:srgbClr val="000000"/>
                          </a:solidFill>
                          <a:latin typeface="+mn-lt"/>
                        </a:rPr>
                        <a:t>18,697,344</a:t>
                      </a:r>
                    </a:p>
                  </a:txBody>
                  <a:tcPr marL="9525" marR="9525" marT="9525" marB="0"/>
                </a:tc>
                <a:tc>
                  <a:txBody>
                    <a:bodyPr/>
                    <a:lstStyle/>
                    <a:p>
                      <a:pPr algn="ctr" fontAlgn="t"/>
                      <a:r>
                        <a:rPr lang="en-US" sz="1800" b="0" i="0" u="none" strike="noStrike">
                          <a:solidFill>
                            <a:srgbClr val="000000"/>
                          </a:solidFill>
                          <a:latin typeface="+mn-lt"/>
                        </a:rPr>
                        <a:t>19,881,742</a:t>
                      </a:r>
                    </a:p>
                  </a:txBody>
                  <a:tcPr marL="9525" marR="9525" marT="9525" marB="0"/>
                </a:tc>
                <a:tc>
                  <a:txBody>
                    <a:bodyPr/>
                    <a:lstStyle/>
                    <a:p>
                      <a:pPr algn="ctr" fontAlgn="t"/>
                      <a:r>
                        <a:rPr lang="en-US" sz="1800" b="0" i="0" u="none" strike="noStrike" dirty="0">
                          <a:solidFill>
                            <a:srgbClr val="000000"/>
                          </a:solidFill>
                          <a:latin typeface="+mn-lt"/>
                        </a:rPr>
                        <a:t>19,534,226</a:t>
                      </a:r>
                    </a:p>
                  </a:txBody>
                  <a:tcPr marL="9525" marR="9525" marT="9525" marB="0"/>
                </a:tc>
              </a:tr>
              <a:tr h="370840">
                <a:tc>
                  <a:txBody>
                    <a:bodyPr/>
                    <a:lstStyle/>
                    <a:p>
                      <a:r>
                        <a:rPr lang="en-US" dirty="0" smtClean="0"/>
                        <a:t>GNP at constant prices</a:t>
                      </a:r>
                      <a:endParaRPr lang="en-US" dirty="0"/>
                    </a:p>
                  </a:txBody>
                  <a:tcPr/>
                </a:tc>
                <a:tc>
                  <a:txBody>
                    <a:bodyPr/>
                    <a:lstStyle/>
                    <a:p>
                      <a:pPr algn="ctr" fontAlgn="t"/>
                      <a:r>
                        <a:rPr lang="en-US" sz="1800" b="0" i="0" u="none" strike="noStrike" dirty="0">
                          <a:solidFill>
                            <a:srgbClr val="000000"/>
                          </a:solidFill>
                          <a:latin typeface="+mn-lt"/>
                        </a:rPr>
                        <a:t>13,840,474</a:t>
                      </a:r>
                    </a:p>
                  </a:txBody>
                  <a:tcPr marL="9525" marR="9525" marT="9525" marB="0"/>
                </a:tc>
                <a:tc>
                  <a:txBody>
                    <a:bodyPr/>
                    <a:lstStyle/>
                    <a:p>
                      <a:pPr algn="ctr" fontAlgn="t"/>
                      <a:r>
                        <a:rPr lang="en-US" sz="1800" b="0" i="0" u="none" strike="noStrike">
                          <a:solidFill>
                            <a:srgbClr val="000000"/>
                          </a:solidFill>
                          <a:latin typeface="+mn-lt"/>
                        </a:rPr>
                        <a:t>14,374,253</a:t>
                      </a:r>
                    </a:p>
                  </a:txBody>
                  <a:tcPr marL="9525" marR="9525" marT="9525" marB="0"/>
                </a:tc>
                <a:tc>
                  <a:txBody>
                    <a:bodyPr/>
                    <a:lstStyle/>
                    <a:p>
                      <a:pPr algn="ctr" fontAlgn="t"/>
                      <a:r>
                        <a:rPr lang="en-US" sz="1800" b="0" i="0" u="none" strike="noStrike" dirty="0">
                          <a:solidFill>
                            <a:srgbClr val="000000"/>
                          </a:solidFill>
                          <a:latin typeface="+mn-lt"/>
                        </a:rPr>
                        <a:t>13,368,279</a:t>
                      </a:r>
                    </a:p>
                  </a:txBody>
                  <a:tcPr marL="9525" marR="9525" marT="9525"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270464"/>
          </a:xfrm>
        </p:spPr>
        <p:txBody>
          <a:bodyPr>
            <a:normAutofit fontScale="90000"/>
          </a:bodyPr>
          <a:lstStyle/>
          <a:p>
            <a:r>
              <a:rPr lang="en-US" dirty="0" smtClean="0"/>
              <a:t>NET DOMESTIC PRODUCT (NDP)</a:t>
            </a:r>
            <a:endParaRPr lang="en-US" dirty="0"/>
          </a:p>
        </p:txBody>
      </p:sp>
      <p:sp>
        <p:nvSpPr>
          <p:cNvPr id="3" name="Content Placeholder 2"/>
          <p:cNvSpPr>
            <a:spLocks noGrp="1"/>
          </p:cNvSpPr>
          <p:nvPr>
            <p:ph idx="1"/>
          </p:nvPr>
        </p:nvSpPr>
        <p:spPr/>
        <p:txBody>
          <a:bodyPr/>
          <a:lstStyle/>
          <a:p>
            <a:r>
              <a:rPr lang="en-US" dirty="0" smtClean="0"/>
              <a:t>NDP = GDP - Depreciation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OF NDP</a:t>
            </a:r>
            <a:endParaRPr lang="en-US" dirty="0"/>
          </a:p>
        </p:txBody>
      </p:sp>
      <p:graphicFrame>
        <p:nvGraphicFramePr>
          <p:cNvPr id="4" name="Content Placeholder 3"/>
          <p:cNvGraphicFramePr>
            <a:graphicFrameLocks noGrp="1"/>
          </p:cNvGraphicFramePr>
          <p:nvPr>
            <p:ph idx="1"/>
          </p:nvPr>
        </p:nvGraphicFramePr>
        <p:xfrm>
          <a:off x="457200" y="1646238"/>
          <a:ext cx="8229600" cy="16510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p>
                  </a:txBody>
                  <a:tcPr/>
                </a:tc>
                <a:tc>
                  <a:txBody>
                    <a:bodyPr/>
                    <a:lstStyle/>
                    <a:p>
                      <a:r>
                        <a:rPr lang="en-US" dirty="0" smtClean="0"/>
                        <a:t>2018-19</a:t>
                      </a:r>
                      <a:endParaRPr lang="en-US" dirty="0"/>
                    </a:p>
                  </a:txBody>
                  <a:tcPr/>
                </a:tc>
                <a:tc>
                  <a:txBody>
                    <a:bodyPr/>
                    <a:lstStyle/>
                    <a:p>
                      <a:r>
                        <a:rPr lang="en-US" dirty="0" smtClean="0"/>
                        <a:t>2019-2020</a:t>
                      </a:r>
                      <a:endParaRPr lang="en-US" dirty="0"/>
                    </a:p>
                  </a:txBody>
                  <a:tcPr/>
                </a:tc>
                <a:tc>
                  <a:txBody>
                    <a:bodyPr/>
                    <a:lstStyle/>
                    <a:p>
                      <a:r>
                        <a:rPr lang="en-US" dirty="0" smtClean="0"/>
                        <a:t>2020-21</a:t>
                      </a:r>
                      <a:endParaRPr lang="en-US" dirty="0"/>
                    </a:p>
                  </a:txBody>
                  <a:tcPr/>
                </a:tc>
              </a:tr>
              <a:tr h="370840">
                <a:tc>
                  <a:txBody>
                    <a:bodyPr/>
                    <a:lstStyle/>
                    <a:p>
                      <a:r>
                        <a:rPr lang="en-US" dirty="0" smtClean="0"/>
                        <a:t>NDP at current prices</a:t>
                      </a:r>
                      <a:endParaRPr lang="en-US" dirty="0"/>
                    </a:p>
                  </a:txBody>
                  <a:tcPr/>
                </a:tc>
                <a:tc>
                  <a:txBody>
                    <a:bodyPr/>
                    <a:lstStyle/>
                    <a:p>
                      <a:pPr algn="ctr" fontAlgn="t"/>
                      <a:r>
                        <a:rPr lang="en-US" sz="1800" b="0" i="0" u="none" strike="noStrike" dirty="0">
                          <a:solidFill>
                            <a:srgbClr val="000000"/>
                          </a:solidFill>
                          <a:latin typeface="+mn-lt"/>
                        </a:rPr>
                        <a:t>16,915,378</a:t>
                      </a:r>
                    </a:p>
                  </a:txBody>
                  <a:tcPr marL="9525" marR="9525" marT="9525" marB="0"/>
                </a:tc>
                <a:tc>
                  <a:txBody>
                    <a:bodyPr/>
                    <a:lstStyle/>
                    <a:p>
                      <a:pPr algn="ctr" fontAlgn="t"/>
                      <a:r>
                        <a:rPr lang="en-US" sz="1800" b="0" i="0" u="none" strike="noStrike">
                          <a:solidFill>
                            <a:srgbClr val="000000"/>
                          </a:solidFill>
                          <a:latin typeface="+mn-lt"/>
                        </a:rPr>
                        <a:t>17,909,710</a:t>
                      </a:r>
                    </a:p>
                  </a:txBody>
                  <a:tcPr marL="9525" marR="9525" marT="9525" marB="0"/>
                </a:tc>
                <a:tc>
                  <a:txBody>
                    <a:bodyPr/>
                    <a:lstStyle/>
                    <a:p>
                      <a:pPr algn="ctr" fontAlgn="t"/>
                      <a:r>
                        <a:rPr lang="en-US" sz="1800" b="0" i="0" u="none" strike="noStrike" dirty="0">
                          <a:solidFill>
                            <a:srgbClr val="000000"/>
                          </a:solidFill>
                          <a:latin typeface="+mn-lt"/>
                        </a:rPr>
                        <a:t>17,460,845</a:t>
                      </a:r>
                    </a:p>
                  </a:txBody>
                  <a:tcPr marL="9525" marR="9525" marT="9525" marB="0"/>
                </a:tc>
              </a:tr>
              <a:tr h="370840">
                <a:tc>
                  <a:txBody>
                    <a:bodyPr/>
                    <a:lstStyle/>
                    <a:p>
                      <a:r>
                        <a:rPr lang="en-US" dirty="0" smtClean="0"/>
                        <a:t>NDP at constant prices</a:t>
                      </a:r>
                      <a:endParaRPr lang="en-US" dirty="0"/>
                    </a:p>
                  </a:txBody>
                  <a:tcPr/>
                </a:tc>
                <a:tc>
                  <a:txBody>
                    <a:bodyPr/>
                    <a:lstStyle/>
                    <a:p>
                      <a:pPr algn="ctr" fontAlgn="t"/>
                      <a:r>
                        <a:rPr lang="en-US" sz="1800" b="0" i="0" u="none" strike="noStrike" dirty="0">
                          <a:solidFill>
                            <a:srgbClr val="000000"/>
                          </a:solidFill>
                          <a:latin typeface="+mn-lt"/>
                        </a:rPr>
                        <a:t>12,378,459</a:t>
                      </a:r>
                    </a:p>
                  </a:txBody>
                  <a:tcPr marL="9525" marR="9525" marT="9525" marB="0"/>
                </a:tc>
                <a:tc>
                  <a:txBody>
                    <a:bodyPr/>
                    <a:lstStyle/>
                    <a:p>
                      <a:pPr algn="ctr" fontAlgn="t"/>
                      <a:r>
                        <a:rPr lang="en-US" sz="1800" b="0" i="0" u="none" strike="noStrike">
                          <a:solidFill>
                            <a:srgbClr val="000000"/>
                          </a:solidFill>
                          <a:latin typeface="+mn-lt"/>
                        </a:rPr>
                        <a:t>12,783,337</a:t>
                      </a:r>
                    </a:p>
                  </a:txBody>
                  <a:tcPr marL="9525" marR="9525" marT="9525" marB="0"/>
                </a:tc>
                <a:tc>
                  <a:txBody>
                    <a:bodyPr/>
                    <a:lstStyle/>
                    <a:p>
                      <a:pPr algn="ctr" fontAlgn="t"/>
                      <a:r>
                        <a:rPr lang="en-US" sz="1800" b="0" i="0" u="none" strike="noStrike" dirty="0">
                          <a:solidFill>
                            <a:srgbClr val="000000"/>
                          </a:solidFill>
                          <a:latin typeface="+mn-lt"/>
                        </a:rPr>
                        <a:t>11,726,198</a:t>
                      </a:r>
                    </a:p>
                  </a:txBody>
                  <a:tcPr marL="9525" marR="9525" marT="9525"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270464"/>
          </a:xfrm>
        </p:spPr>
        <p:txBody>
          <a:bodyPr>
            <a:normAutofit fontScale="90000"/>
          </a:bodyPr>
          <a:lstStyle/>
          <a:p>
            <a:r>
              <a:rPr lang="en-US" dirty="0" smtClean="0"/>
              <a:t>NET NATIONAL PRODUCT (NNP)</a:t>
            </a:r>
            <a:endParaRPr lang="en-US" dirty="0"/>
          </a:p>
        </p:txBody>
      </p:sp>
      <p:sp>
        <p:nvSpPr>
          <p:cNvPr id="3" name="Content Placeholder 2"/>
          <p:cNvSpPr>
            <a:spLocks noGrp="1"/>
          </p:cNvSpPr>
          <p:nvPr>
            <p:ph idx="1"/>
          </p:nvPr>
        </p:nvSpPr>
        <p:spPr/>
        <p:txBody>
          <a:bodyPr/>
          <a:lstStyle/>
          <a:p>
            <a:r>
              <a:rPr lang="en-US" dirty="0" smtClean="0"/>
              <a:t>NNP = GDP – Depreciation + NFIA</a:t>
            </a:r>
          </a:p>
          <a:p>
            <a:r>
              <a:rPr lang="en-US" dirty="0" smtClean="0"/>
              <a:t>NNP = GNP - Depreciation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OF NNP</a:t>
            </a:r>
            <a:endParaRPr lang="en-US" dirty="0"/>
          </a:p>
        </p:txBody>
      </p:sp>
      <p:graphicFrame>
        <p:nvGraphicFramePr>
          <p:cNvPr id="4" name="Content Placeholder 3"/>
          <p:cNvGraphicFramePr>
            <a:graphicFrameLocks noGrp="1"/>
          </p:cNvGraphicFramePr>
          <p:nvPr>
            <p:ph idx="1"/>
          </p:nvPr>
        </p:nvGraphicFramePr>
        <p:xfrm>
          <a:off x="457200" y="1646238"/>
          <a:ext cx="8229600" cy="16510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p>
                  </a:txBody>
                  <a:tcPr/>
                </a:tc>
                <a:tc>
                  <a:txBody>
                    <a:bodyPr/>
                    <a:lstStyle/>
                    <a:p>
                      <a:r>
                        <a:rPr lang="en-US" dirty="0" smtClean="0"/>
                        <a:t>2018-19</a:t>
                      </a:r>
                      <a:endParaRPr lang="en-US" dirty="0"/>
                    </a:p>
                  </a:txBody>
                  <a:tcPr/>
                </a:tc>
                <a:tc>
                  <a:txBody>
                    <a:bodyPr/>
                    <a:lstStyle/>
                    <a:p>
                      <a:r>
                        <a:rPr lang="en-US" dirty="0" smtClean="0"/>
                        <a:t>2019-20</a:t>
                      </a:r>
                      <a:endParaRPr lang="en-US" dirty="0"/>
                    </a:p>
                  </a:txBody>
                  <a:tcPr/>
                </a:tc>
                <a:tc>
                  <a:txBody>
                    <a:bodyPr/>
                    <a:lstStyle/>
                    <a:p>
                      <a:r>
                        <a:rPr lang="en-US" dirty="0" smtClean="0"/>
                        <a:t>2020-21</a:t>
                      </a:r>
                      <a:endParaRPr lang="en-US" dirty="0"/>
                    </a:p>
                  </a:txBody>
                  <a:tcPr/>
                </a:tc>
              </a:tr>
              <a:tr h="370840">
                <a:tc>
                  <a:txBody>
                    <a:bodyPr/>
                    <a:lstStyle/>
                    <a:p>
                      <a:r>
                        <a:rPr lang="en-US" dirty="0" smtClean="0"/>
                        <a:t>NNP at current prices</a:t>
                      </a:r>
                    </a:p>
                  </a:txBody>
                  <a:tcPr/>
                </a:tc>
                <a:tc>
                  <a:txBody>
                    <a:bodyPr/>
                    <a:lstStyle/>
                    <a:p>
                      <a:pPr algn="ctr" fontAlgn="t"/>
                      <a:r>
                        <a:rPr lang="en-US" sz="1800" b="0" i="0" u="none" strike="noStrike" dirty="0">
                          <a:solidFill>
                            <a:srgbClr val="000000"/>
                          </a:solidFill>
                          <a:latin typeface="+mn-lt"/>
                        </a:rPr>
                        <a:t>16,713,054</a:t>
                      </a:r>
                    </a:p>
                  </a:txBody>
                  <a:tcPr marL="9525" marR="9525" marT="9525" marB="0"/>
                </a:tc>
                <a:tc>
                  <a:txBody>
                    <a:bodyPr/>
                    <a:lstStyle/>
                    <a:p>
                      <a:pPr algn="ctr" fontAlgn="t"/>
                      <a:r>
                        <a:rPr lang="en-US" sz="1800" b="0" i="0" u="none" strike="noStrike">
                          <a:solidFill>
                            <a:srgbClr val="000000"/>
                          </a:solidFill>
                          <a:latin typeface="+mn-lt"/>
                        </a:rPr>
                        <a:t>17,716,597</a:t>
                      </a:r>
                    </a:p>
                  </a:txBody>
                  <a:tcPr marL="9525" marR="9525" marT="9525" marB="0"/>
                </a:tc>
                <a:tc>
                  <a:txBody>
                    <a:bodyPr/>
                    <a:lstStyle/>
                    <a:p>
                      <a:pPr algn="ctr" fontAlgn="t"/>
                      <a:r>
                        <a:rPr lang="en-US" sz="1800" b="0" i="0" u="none" strike="noStrike" dirty="0">
                          <a:solidFill>
                            <a:srgbClr val="000000"/>
                          </a:solidFill>
                          <a:latin typeface="+mn-lt"/>
                        </a:rPr>
                        <a:t>17,194,158</a:t>
                      </a:r>
                    </a:p>
                  </a:txBody>
                  <a:tcPr marL="9525" marR="9525" marT="9525" marB="0"/>
                </a:tc>
              </a:tr>
              <a:tr h="370840">
                <a:tc>
                  <a:txBody>
                    <a:bodyPr/>
                    <a:lstStyle/>
                    <a:p>
                      <a:r>
                        <a:rPr lang="en-US" dirty="0" smtClean="0"/>
                        <a:t>NNP at constant prices</a:t>
                      </a:r>
                      <a:endParaRPr lang="en-US" dirty="0"/>
                    </a:p>
                  </a:txBody>
                  <a:tcPr/>
                </a:tc>
                <a:tc>
                  <a:txBody>
                    <a:bodyPr/>
                    <a:lstStyle/>
                    <a:p>
                      <a:pPr algn="ctr" fontAlgn="t"/>
                      <a:r>
                        <a:rPr lang="en-US" sz="1800" b="0" i="0" u="none" strike="noStrike" dirty="0">
                          <a:solidFill>
                            <a:srgbClr val="000000"/>
                          </a:solidFill>
                          <a:latin typeface="+mn-lt"/>
                        </a:rPr>
                        <a:t>12,226,019</a:t>
                      </a:r>
                    </a:p>
                  </a:txBody>
                  <a:tcPr marL="9525" marR="9525" marT="9525" marB="0"/>
                </a:tc>
                <a:tc>
                  <a:txBody>
                    <a:bodyPr/>
                    <a:lstStyle/>
                    <a:p>
                      <a:pPr algn="ctr" fontAlgn="t"/>
                      <a:r>
                        <a:rPr lang="en-US" sz="1800" b="0" i="0" u="none" strike="noStrike">
                          <a:solidFill>
                            <a:srgbClr val="000000"/>
                          </a:solidFill>
                          <a:latin typeface="+mn-lt"/>
                        </a:rPr>
                        <a:t>12,641,633</a:t>
                      </a:r>
                    </a:p>
                  </a:txBody>
                  <a:tcPr marL="9525" marR="9525" marT="9525" marB="0"/>
                </a:tc>
                <a:tc>
                  <a:txBody>
                    <a:bodyPr/>
                    <a:lstStyle/>
                    <a:p>
                      <a:pPr algn="ctr" fontAlgn="t"/>
                      <a:r>
                        <a:rPr lang="en-US" sz="1800" b="0" i="0" u="none" strike="noStrike" dirty="0">
                          <a:solidFill>
                            <a:srgbClr val="000000"/>
                          </a:solidFill>
                          <a:latin typeface="+mn-lt"/>
                        </a:rPr>
                        <a:t>11,536,004</a:t>
                      </a:r>
                    </a:p>
                  </a:txBody>
                  <a:tcPr marL="9525" marR="9525" marT="9525"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270464"/>
          </a:xfrm>
        </p:spPr>
        <p:txBody>
          <a:bodyPr>
            <a:normAutofit fontScale="90000"/>
          </a:bodyPr>
          <a:lstStyle/>
          <a:p>
            <a:r>
              <a:rPr lang="en-US" dirty="0" smtClean="0"/>
              <a:t>NNP at factor cost (NATIONAL INCOME)</a:t>
            </a:r>
            <a:endParaRPr lang="en-US" dirty="0"/>
          </a:p>
        </p:txBody>
      </p:sp>
      <p:sp>
        <p:nvSpPr>
          <p:cNvPr id="3" name="Content Placeholder 2"/>
          <p:cNvSpPr>
            <a:spLocks noGrp="1"/>
          </p:cNvSpPr>
          <p:nvPr>
            <p:ph idx="1"/>
          </p:nvPr>
        </p:nvSpPr>
        <p:spPr/>
        <p:txBody>
          <a:bodyPr/>
          <a:lstStyle/>
          <a:p>
            <a:r>
              <a:rPr lang="en-US" dirty="0" smtClean="0"/>
              <a:t>It is sum total of income earned by all people of the nation, within the national boundaries or abroad.</a:t>
            </a:r>
          </a:p>
          <a:p>
            <a:r>
              <a:rPr lang="en-US" dirty="0" smtClean="0"/>
              <a:t>NNP at market price = GNP at market price – Depreciation</a:t>
            </a:r>
          </a:p>
          <a:p>
            <a:r>
              <a:rPr lang="en-US" dirty="0" smtClean="0"/>
              <a:t>NNP at factor cost = NNP at market price – Indirect taxes + Subsidies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270464"/>
          </a:xfrm>
        </p:spPr>
        <p:txBody>
          <a:bodyPr>
            <a:normAutofit fontScale="90000"/>
          </a:bodyPr>
          <a:lstStyle/>
          <a:p>
            <a:r>
              <a:rPr lang="en-US" dirty="0" smtClean="0"/>
              <a:t>REAL AND NOMINAL NATIONAL INCOME</a:t>
            </a:r>
            <a:endParaRPr lang="en-US" dirty="0"/>
          </a:p>
        </p:txBody>
      </p:sp>
      <p:sp>
        <p:nvSpPr>
          <p:cNvPr id="3" name="Content Placeholder 2"/>
          <p:cNvSpPr>
            <a:spLocks noGrp="1"/>
          </p:cNvSpPr>
          <p:nvPr>
            <p:ph idx="1"/>
          </p:nvPr>
        </p:nvSpPr>
        <p:spPr/>
        <p:txBody>
          <a:bodyPr/>
          <a:lstStyle/>
          <a:p>
            <a:r>
              <a:rPr lang="en-US" dirty="0" smtClean="0"/>
              <a:t>Real GDP = Nominal GDP/GDP deflator</a:t>
            </a:r>
          </a:p>
          <a:p>
            <a:r>
              <a:rPr lang="en-US" dirty="0" smtClean="0"/>
              <a:t>GDP deflator the ratio of nominal GDP in a year to real GDP of the year.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 CAPITA INCOME (PCI)</a:t>
            </a:r>
            <a:endParaRPr lang="en-US" dirty="0"/>
          </a:p>
        </p:txBody>
      </p:sp>
      <p:sp>
        <p:nvSpPr>
          <p:cNvPr id="3" name="Content Placeholder 2"/>
          <p:cNvSpPr>
            <a:spLocks noGrp="1"/>
          </p:cNvSpPr>
          <p:nvPr>
            <p:ph idx="1"/>
          </p:nvPr>
        </p:nvSpPr>
        <p:spPr/>
        <p:txBody>
          <a:bodyPr/>
          <a:lstStyle/>
          <a:p>
            <a:r>
              <a:rPr lang="en-US" dirty="0" smtClean="0"/>
              <a:t>Per Capita Income = </a:t>
            </a:r>
          </a:p>
          <a:p>
            <a:r>
              <a:rPr lang="en-US" dirty="0" smtClean="0"/>
              <a:t>National Income/Population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OF PCI</a:t>
            </a:r>
            <a:endParaRPr lang="en-US" dirty="0"/>
          </a:p>
        </p:txBody>
      </p:sp>
      <p:graphicFrame>
        <p:nvGraphicFramePr>
          <p:cNvPr id="4" name="Content Placeholder 3"/>
          <p:cNvGraphicFramePr>
            <a:graphicFrameLocks noGrp="1"/>
          </p:cNvGraphicFramePr>
          <p:nvPr>
            <p:ph idx="1"/>
          </p:nvPr>
        </p:nvGraphicFramePr>
        <p:xfrm>
          <a:off x="457200" y="1646238"/>
          <a:ext cx="8229600" cy="20218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endParaRPr lang="en-US" dirty="0"/>
                    </a:p>
                  </a:txBody>
                  <a:tcPr/>
                </a:tc>
                <a:tc>
                  <a:txBody>
                    <a:bodyPr/>
                    <a:lstStyle/>
                    <a:p>
                      <a:pPr algn="ctr"/>
                      <a:r>
                        <a:rPr lang="en-US" dirty="0" smtClean="0"/>
                        <a:t>2018-19</a:t>
                      </a:r>
                      <a:endParaRPr lang="en-US" dirty="0"/>
                    </a:p>
                  </a:txBody>
                  <a:tcPr/>
                </a:tc>
                <a:tc>
                  <a:txBody>
                    <a:bodyPr/>
                    <a:lstStyle/>
                    <a:p>
                      <a:pPr algn="ctr"/>
                      <a:r>
                        <a:rPr lang="en-US" dirty="0" smtClean="0"/>
                        <a:t>2019-20</a:t>
                      </a:r>
                      <a:endParaRPr lang="en-US" dirty="0"/>
                    </a:p>
                  </a:txBody>
                  <a:tcPr/>
                </a:tc>
                <a:tc>
                  <a:txBody>
                    <a:bodyPr/>
                    <a:lstStyle/>
                    <a:p>
                      <a:pPr algn="ctr"/>
                      <a:r>
                        <a:rPr lang="en-US" dirty="0" smtClean="0"/>
                        <a:t>2020-21</a:t>
                      </a:r>
                      <a:endParaRPr lang="en-US" dirty="0"/>
                    </a:p>
                  </a:txBody>
                  <a:tcPr/>
                </a:tc>
              </a:tr>
              <a:tr h="370840">
                <a:tc>
                  <a:txBody>
                    <a:bodyPr/>
                    <a:lstStyle/>
                    <a:p>
                      <a:pPr algn="ctr"/>
                      <a:r>
                        <a:rPr lang="en-US" dirty="0" smtClean="0"/>
                        <a:t>Per capita income</a:t>
                      </a:r>
                      <a:r>
                        <a:rPr lang="en-US" baseline="0" dirty="0" smtClean="0"/>
                        <a:t> at current prices</a:t>
                      </a:r>
                      <a:endParaRPr lang="en-US" dirty="0"/>
                    </a:p>
                  </a:txBody>
                  <a:tcPr/>
                </a:tc>
                <a:tc>
                  <a:txBody>
                    <a:bodyPr/>
                    <a:lstStyle/>
                    <a:p>
                      <a:pPr algn="ctr" fontAlgn="t"/>
                      <a:r>
                        <a:rPr lang="en-US" sz="1800" b="0" i="0" u="none" strike="noStrike" dirty="0">
                          <a:solidFill>
                            <a:srgbClr val="000000"/>
                          </a:solidFill>
                          <a:latin typeface="+mn-lt"/>
                        </a:rPr>
                        <a:t>125946</a:t>
                      </a:r>
                    </a:p>
                  </a:txBody>
                  <a:tcPr marL="9525" marR="9525" marT="9525" marB="0"/>
                </a:tc>
                <a:tc>
                  <a:txBody>
                    <a:bodyPr/>
                    <a:lstStyle/>
                    <a:p>
                      <a:pPr algn="ctr" fontAlgn="t"/>
                      <a:r>
                        <a:rPr lang="en-US" sz="1800" b="0" i="0" u="none" strike="noStrike">
                          <a:solidFill>
                            <a:srgbClr val="000000"/>
                          </a:solidFill>
                          <a:latin typeface="+mn-lt"/>
                        </a:rPr>
                        <a:t>132115</a:t>
                      </a:r>
                    </a:p>
                  </a:txBody>
                  <a:tcPr marL="9525" marR="9525" marT="9525" marB="0"/>
                </a:tc>
                <a:tc>
                  <a:txBody>
                    <a:bodyPr/>
                    <a:lstStyle/>
                    <a:p>
                      <a:pPr algn="ctr" fontAlgn="t"/>
                      <a:r>
                        <a:rPr lang="en-US" sz="1800" b="0" i="0" u="none" strike="noStrike" dirty="0">
                          <a:solidFill>
                            <a:srgbClr val="000000"/>
                          </a:solidFill>
                          <a:latin typeface="+mn-lt"/>
                        </a:rPr>
                        <a:t>126855</a:t>
                      </a:r>
                    </a:p>
                  </a:txBody>
                  <a:tcPr marL="9525" marR="9525" marT="9525" marB="0"/>
                </a:tc>
              </a:tr>
              <a:tr h="370840">
                <a:tc>
                  <a:txBody>
                    <a:bodyPr/>
                    <a:lstStyle/>
                    <a:p>
                      <a:pPr algn="ctr"/>
                      <a:r>
                        <a:rPr lang="en-US" dirty="0" smtClean="0"/>
                        <a:t>At constant prices</a:t>
                      </a:r>
                      <a:endParaRPr lang="en-US" dirty="0"/>
                    </a:p>
                  </a:txBody>
                  <a:tcPr/>
                </a:tc>
                <a:tc>
                  <a:txBody>
                    <a:bodyPr/>
                    <a:lstStyle/>
                    <a:p>
                      <a:pPr algn="ctr" fontAlgn="t"/>
                      <a:r>
                        <a:rPr lang="en-US" sz="1800" b="0" i="0" u="none" strike="noStrike" dirty="0">
                          <a:solidFill>
                            <a:srgbClr val="000000"/>
                          </a:solidFill>
                          <a:latin typeface="+mn-lt"/>
                        </a:rPr>
                        <a:t>92133</a:t>
                      </a:r>
                    </a:p>
                  </a:txBody>
                  <a:tcPr marL="9525" marR="9525" marT="9525" marB="0"/>
                </a:tc>
                <a:tc>
                  <a:txBody>
                    <a:bodyPr/>
                    <a:lstStyle/>
                    <a:p>
                      <a:pPr algn="ctr" fontAlgn="t"/>
                      <a:r>
                        <a:rPr lang="en-US" sz="1800" b="0" i="0" u="none" strike="noStrike" dirty="0">
                          <a:solidFill>
                            <a:srgbClr val="000000"/>
                          </a:solidFill>
                          <a:latin typeface="+mn-lt"/>
                        </a:rPr>
                        <a:t>94270</a:t>
                      </a:r>
                    </a:p>
                  </a:txBody>
                  <a:tcPr marL="9525" marR="9525" marT="9525" marB="0"/>
                </a:tc>
                <a:tc>
                  <a:txBody>
                    <a:bodyPr/>
                    <a:lstStyle/>
                    <a:p>
                      <a:pPr algn="ctr" fontAlgn="t"/>
                      <a:r>
                        <a:rPr lang="en-US" sz="1800" b="0" i="0" u="none" strike="noStrike" dirty="0">
                          <a:solidFill>
                            <a:srgbClr val="000000"/>
                          </a:solidFill>
                          <a:latin typeface="+mn-lt"/>
                        </a:rPr>
                        <a:t>85110</a:t>
                      </a:r>
                    </a:p>
                  </a:txBody>
                  <a:tcPr marL="9525" marR="9525" marT="9525" marB="0"/>
                </a:tc>
              </a:tr>
              <a:tr h="370840">
                <a:tc>
                  <a:txBody>
                    <a:bodyPr/>
                    <a:lstStyle/>
                    <a:p>
                      <a:pPr algn="ctr"/>
                      <a:r>
                        <a:rPr lang="en-US" dirty="0" smtClean="0"/>
                        <a:t>Population (in</a:t>
                      </a:r>
                      <a:r>
                        <a:rPr lang="en-US" baseline="0" dirty="0" smtClean="0"/>
                        <a:t> millions)</a:t>
                      </a:r>
                      <a:endParaRPr lang="en-US" dirty="0"/>
                    </a:p>
                  </a:txBody>
                  <a:tcPr/>
                </a:tc>
                <a:tc>
                  <a:txBody>
                    <a:bodyPr/>
                    <a:lstStyle/>
                    <a:p>
                      <a:pPr algn="ctr" fontAlgn="t"/>
                      <a:r>
                        <a:rPr lang="en-US" sz="1800" b="0" i="0" u="none" strike="noStrike" dirty="0">
                          <a:solidFill>
                            <a:srgbClr val="000000"/>
                          </a:solidFill>
                          <a:latin typeface="+mn-lt"/>
                        </a:rPr>
                        <a:t>1327</a:t>
                      </a:r>
                    </a:p>
                  </a:txBody>
                  <a:tcPr marL="9525" marR="9525" marT="9525" marB="0"/>
                </a:tc>
                <a:tc>
                  <a:txBody>
                    <a:bodyPr/>
                    <a:lstStyle/>
                    <a:p>
                      <a:pPr algn="ctr" fontAlgn="t"/>
                      <a:r>
                        <a:rPr lang="en-US" sz="1800" b="0" i="0" u="none" strike="noStrike">
                          <a:solidFill>
                            <a:srgbClr val="000000"/>
                          </a:solidFill>
                          <a:latin typeface="+mn-lt"/>
                        </a:rPr>
                        <a:t>1341</a:t>
                      </a:r>
                    </a:p>
                  </a:txBody>
                  <a:tcPr marL="9525" marR="9525" marT="9525" marB="0"/>
                </a:tc>
                <a:tc>
                  <a:txBody>
                    <a:bodyPr/>
                    <a:lstStyle/>
                    <a:p>
                      <a:pPr algn="ctr" fontAlgn="t"/>
                      <a:r>
                        <a:rPr lang="en-US" sz="1800" b="0" i="0" u="none" strike="noStrike" dirty="0">
                          <a:solidFill>
                            <a:srgbClr val="000000"/>
                          </a:solidFill>
                          <a:latin typeface="+mn-lt"/>
                        </a:rPr>
                        <a:t>1355</a:t>
                      </a:r>
                    </a:p>
                  </a:txBody>
                  <a:tcPr marL="9525" marR="9525" marT="9525"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NEWS?</a:t>
            </a:r>
            <a:endParaRPr lang="en-US" dirty="0"/>
          </a:p>
        </p:txBody>
      </p:sp>
      <p:pic>
        <p:nvPicPr>
          <p:cNvPr id="4" name="Content Placeholder 3" descr="Screenshot (264).png"/>
          <p:cNvPicPr>
            <a:picLocks noGrp="1" noChangeAspect="1"/>
          </p:cNvPicPr>
          <p:nvPr>
            <p:ph idx="1"/>
          </p:nvPr>
        </p:nvPicPr>
        <p:blipFill>
          <a:blip r:embed="rId2" cstate="print"/>
          <a:srcRect l="23496" t="9085" r="27282" b="6734"/>
          <a:stretch>
            <a:fillRect/>
          </a:stretch>
        </p:blipFill>
        <p:spPr>
          <a:xfrm>
            <a:off x="1524000" y="2057400"/>
            <a:ext cx="6477000" cy="3810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NEWS?</a:t>
            </a:r>
            <a:endParaRPr lang="en-US" dirty="0"/>
          </a:p>
        </p:txBody>
      </p:sp>
      <p:pic>
        <p:nvPicPr>
          <p:cNvPr id="4" name="Content Placeholder 3" descr="Screenshot (259).png"/>
          <p:cNvPicPr>
            <a:picLocks noGrp="1" noChangeAspect="1"/>
          </p:cNvPicPr>
          <p:nvPr>
            <p:ph idx="1"/>
          </p:nvPr>
        </p:nvPicPr>
        <p:blipFill>
          <a:blip r:embed="rId2" cstate="print"/>
          <a:srcRect l="13252" t="13469" r="19710" b="5717"/>
          <a:stretch>
            <a:fillRect/>
          </a:stretch>
        </p:blipFill>
        <p:spPr>
          <a:xfrm>
            <a:off x="762000" y="1905000"/>
            <a:ext cx="7543800" cy="41910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INCOME</a:t>
            </a:r>
            <a:endParaRPr lang="en-US" dirty="0"/>
          </a:p>
        </p:txBody>
      </p:sp>
      <p:sp>
        <p:nvSpPr>
          <p:cNvPr id="3" name="Content Placeholder 2"/>
          <p:cNvSpPr>
            <a:spLocks noGrp="1"/>
          </p:cNvSpPr>
          <p:nvPr>
            <p:ph idx="1"/>
          </p:nvPr>
        </p:nvSpPr>
        <p:spPr/>
        <p:txBody>
          <a:bodyPr/>
          <a:lstStyle/>
          <a:p>
            <a:r>
              <a:rPr lang="en-US" dirty="0" smtClean="0"/>
              <a:t>Personal Income = National income – undistributed corporate profits – corporate taxes – social security contributions + transfer payments + interest on public debt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PERSONAL DISPOSAL INCOME</a:t>
            </a:r>
            <a:endParaRPr lang="en-US" dirty="0"/>
          </a:p>
        </p:txBody>
      </p:sp>
      <p:sp>
        <p:nvSpPr>
          <p:cNvPr id="3" name="Content Placeholder 2"/>
          <p:cNvSpPr>
            <a:spLocks noGrp="1"/>
          </p:cNvSpPr>
          <p:nvPr>
            <p:ph idx="1"/>
          </p:nvPr>
        </p:nvSpPr>
        <p:spPr/>
        <p:txBody>
          <a:bodyPr/>
          <a:lstStyle/>
          <a:p>
            <a:r>
              <a:rPr lang="en-US" dirty="0" smtClean="0"/>
              <a:t>Personal Disposal Income =</a:t>
            </a:r>
          </a:p>
          <a:p>
            <a:r>
              <a:rPr lang="en-US" dirty="0" smtClean="0"/>
              <a:t> Personal Income – Personal Taxes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2108664"/>
          </a:xfrm>
        </p:spPr>
        <p:txBody>
          <a:bodyPr>
            <a:normAutofit fontScale="90000"/>
          </a:bodyPr>
          <a:lstStyle/>
          <a:p>
            <a:r>
              <a:rPr lang="en-US" dirty="0" smtClean="0"/>
              <a:t>FIND GDP at market price, NNP at factor cost, Personal income 		and PCI</a:t>
            </a:r>
            <a:endParaRPr lang="en-US" dirty="0"/>
          </a:p>
        </p:txBody>
      </p:sp>
      <p:sp>
        <p:nvSpPr>
          <p:cNvPr id="3" name="Content Placeholder 2"/>
          <p:cNvSpPr>
            <a:spLocks noGrp="1"/>
          </p:cNvSpPr>
          <p:nvPr>
            <p:ph idx="1"/>
          </p:nvPr>
        </p:nvSpPr>
        <p:spPr>
          <a:xfrm>
            <a:off x="457200" y="2590799"/>
            <a:ext cx="8229600" cy="3581717"/>
          </a:xfrm>
        </p:spPr>
        <p:txBody>
          <a:bodyPr/>
          <a:lstStyle/>
          <a:p>
            <a:r>
              <a:rPr lang="en-US" dirty="0" smtClean="0"/>
              <a:t>NDP at market price = Rs. 2521700 crore</a:t>
            </a:r>
          </a:p>
          <a:p>
            <a:r>
              <a:rPr lang="en-US" dirty="0" smtClean="0"/>
              <a:t>Net indirect taxes = Rs. 306087 crore</a:t>
            </a:r>
          </a:p>
          <a:p>
            <a:r>
              <a:rPr lang="en-US" dirty="0" smtClean="0"/>
              <a:t>Net factor income from abroad = Rs. -41842 crore</a:t>
            </a:r>
          </a:p>
          <a:p>
            <a:r>
              <a:rPr lang="en-US" dirty="0" smtClean="0"/>
              <a:t>Transfer payment = Rs. 78821 crore</a:t>
            </a:r>
          </a:p>
          <a:p>
            <a:r>
              <a:rPr lang="en-US" dirty="0" smtClean="0"/>
              <a:t>Depreciation = Rs. 33873 crore</a:t>
            </a:r>
          </a:p>
          <a:p>
            <a:r>
              <a:rPr lang="en-US" dirty="0" smtClean="0"/>
              <a:t>Total Population (in million) = 987</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NEWS?</a:t>
            </a:r>
            <a:endParaRPr lang="en-US" dirty="0"/>
          </a:p>
        </p:txBody>
      </p:sp>
      <p:pic>
        <p:nvPicPr>
          <p:cNvPr id="4" name="Content Placeholder 3" descr="Screenshot (266).png"/>
          <p:cNvPicPr>
            <a:picLocks noGrp="1" noChangeAspect="1"/>
          </p:cNvPicPr>
          <p:nvPr>
            <p:ph idx="1"/>
          </p:nvPr>
        </p:nvPicPr>
        <p:blipFill>
          <a:blip r:embed="rId2" cstate="print"/>
          <a:srcRect l="16870" t="9085" r="40534" b="5051"/>
          <a:stretch>
            <a:fillRect/>
          </a:stretch>
        </p:blipFill>
        <p:spPr>
          <a:xfrm>
            <a:off x="1371600" y="1905000"/>
            <a:ext cx="6553200" cy="44958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OF NATIONAL INCOME</a:t>
            </a:r>
            <a:endParaRPr lang="en-US" dirty="0"/>
          </a:p>
        </p:txBody>
      </p:sp>
      <p:sp>
        <p:nvSpPr>
          <p:cNvPr id="3" name="Content Placeholder 2"/>
          <p:cNvSpPr>
            <a:spLocks noGrp="1"/>
          </p:cNvSpPr>
          <p:nvPr>
            <p:ph idx="1"/>
          </p:nvPr>
        </p:nvSpPr>
        <p:spPr/>
        <p:txBody>
          <a:bodyPr/>
          <a:lstStyle/>
          <a:p>
            <a:r>
              <a:rPr lang="en-US" dirty="0" smtClean="0"/>
              <a:t>Product (Output) Method</a:t>
            </a:r>
          </a:p>
          <a:p>
            <a:r>
              <a:rPr lang="en-US" dirty="0" smtClean="0"/>
              <a:t>Income method</a:t>
            </a:r>
          </a:p>
          <a:p>
            <a:r>
              <a:rPr lang="en-US" dirty="0" smtClean="0"/>
              <a:t>Expenditure method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METHOD</a:t>
            </a:r>
            <a:endParaRPr lang="en-US" dirty="0"/>
          </a:p>
        </p:txBody>
      </p:sp>
      <p:sp>
        <p:nvSpPr>
          <p:cNvPr id="3" name="Content Placeholder 2"/>
          <p:cNvSpPr>
            <a:spLocks noGrp="1"/>
          </p:cNvSpPr>
          <p:nvPr>
            <p:ph idx="1"/>
          </p:nvPr>
        </p:nvSpPr>
        <p:spPr/>
        <p:txBody>
          <a:bodyPr/>
          <a:lstStyle/>
          <a:p>
            <a:r>
              <a:rPr lang="en-US" dirty="0" smtClean="0"/>
              <a:t>Two ways:</a:t>
            </a:r>
          </a:p>
          <a:p>
            <a:r>
              <a:rPr lang="en-US" dirty="0" smtClean="0"/>
              <a:t>Final product method</a:t>
            </a:r>
          </a:p>
          <a:p>
            <a:r>
              <a:rPr lang="en-US" dirty="0" smtClean="0"/>
              <a:t>Value added method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ADDED</a:t>
            </a:r>
            <a:endParaRPr lang="en-US" dirty="0"/>
          </a:p>
        </p:txBody>
      </p:sp>
      <p:pic>
        <p:nvPicPr>
          <p:cNvPr id="4" name="Content Placeholder 3" descr="Screenshot (265).png"/>
          <p:cNvPicPr>
            <a:picLocks noGrp="1" noChangeAspect="1"/>
          </p:cNvPicPr>
          <p:nvPr>
            <p:ph idx="1"/>
          </p:nvPr>
        </p:nvPicPr>
        <p:blipFill>
          <a:blip r:embed="rId2" cstate="print"/>
          <a:srcRect l="18763" t="30972" r="22549" b="18520"/>
          <a:stretch>
            <a:fillRect/>
          </a:stretch>
        </p:blipFill>
        <p:spPr>
          <a:xfrm>
            <a:off x="1295400" y="1828800"/>
            <a:ext cx="6629400" cy="41148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Problem of double counting</a:t>
            </a:r>
          </a:p>
          <a:p>
            <a:r>
              <a:rPr lang="en-US" dirty="0" smtClean="0"/>
              <a:t>Not applicable to tertiary sector</a:t>
            </a:r>
          </a:p>
          <a:p>
            <a:r>
              <a:rPr lang="en-US" dirty="0" smtClean="0"/>
              <a:t>Exclusion of non-marketed products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METHOD</a:t>
            </a:r>
            <a:endParaRPr lang="en-US" dirty="0"/>
          </a:p>
        </p:txBody>
      </p:sp>
      <p:sp>
        <p:nvSpPr>
          <p:cNvPr id="3" name="Content Placeholder 2"/>
          <p:cNvSpPr>
            <a:spLocks noGrp="1"/>
          </p:cNvSpPr>
          <p:nvPr>
            <p:ph idx="1"/>
          </p:nvPr>
        </p:nvSpPr>
        <p:spPr/>
        <p:txBody>
          <a:bodyPr/>
          <a:lstStyle/>
          <a:p>
            <a:r>
              <a:rPr lang="en-US" dirty="0" smtClean="0"/>
              <a:t>GNP at factor cost = Rent + wages + interest + profit + other income + (income from abroad – payments made to foreigners) – transfer payments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Exclusion of non-monetary income</a:t>
            </a:r>
          </a:p>
          <a:p>
            <a:r>
              <a:rPr lang="en-US" dirty="0" smtClean="0"/>
              <a:t>Exclusion of non-marketed services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NEWS?</a:t>
            </a:r>
            <a:endParaRPr lang="en-US" dirty="0"/>
          </a:p>
        </p:txBody>
      </p:sp>
      <p:pic>
        <p:nvPicPr>
          <p:cNvPr id="4" name="Content Placeholder 3" descr="Screenshot (260).png"/>
          <p:cNvPicPr>
            <a:picLocks noGrp="1" noChangeAspect="1"/>
          </p:cNvPicPr>
          <p:nvPr>
            <p:ph idx="1"/>
          </p:nvPr>
        </p:nvPicPr>
        <p:blipFill>
          <a:blip r:embed="rId2" cstate="print"/>
          <a:srcRect l="29175" t="20870" r="46214" b="8418"/>
          <a:stretch>
            <a:fillRect/>
          </a:stretch>
        </p:blipFill>
        <p:spPr>
          <a:xfrm>
            <a:off x="1371600" y="1752600"/>
            <a:ext cx="6248400" cy="44196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EXPENDITURE METHOD</a:t>
            </a:r>
            <a:endParaRPr lang="en-US" dirty="0"/>
          </a:p>
        </p:txBody>
      </p:sp>
      <p:sp>
        <p:nvSpPr>
          <p:cNvPr id="3" name="Content Placeholder 2"/>
          <p:cNvSpPr>
            <a:spLocks noGrp="1"/>
          </p:cNvSpPr>
          <p:nvPr>
            <p:ph idx="1"/>
          </p:nvPr>
        </p:nvSpPr>
        <p:spPr/>
        <p:txBody>
          <a:bodyPr/>
          <a:lstStyle/>
          <a:p>
            <a:r>
              <a:rPr lang="en-US" dirty="0" smtClean="0"/>
              <a:t>Consumption expenditure</a:t>
            </a:r>
          </a:p>
          <a:p>
            <a:r>
              <a:rPr lang="en-US" dirty="0" smtClean="0"/>
              <a:t>Investment expenditure</a:t>
            </a:r>
          </a:p>
          <a:p>
            <a:r>
              <a:rPr lang="en-US" dirty="0" smtClean="0"/>
              <a:t>Government expenditure</a:t>
            </a:r>
          </a:p>
          <a:p>
            <a:r>
              <a:rPr lang="en-US" dirty="0" smtClean="0"/>
              <a:t>Net exports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NEWS?</a:t>
            </a:r>
            <a:endParaRPr lang="en-US" dirty="0"/>
          </a:p>
        </p:txBody>
      </p:sp>
      <p:pic>
        <p:nvPicPr>
          <p:cNvPr id="4" name="Content Placeholder 3" descr="Screenshot (267).png"/>
          <p:cNvPicPr>
            <a:picLocks noGrp="1" noChangeAspect="1"/>
          </p:cNvPicPr>
          <p:nvPr>
            <p:ph idx="1"/>
          </p:nvPr>
        </p:nvPicPr>
        <p:blipFill>
          <a:blip r:embed="rId2" cstate="print"/>
          <a:srcRect l="18763" t="14135" r="42427" b="6734"/>
          <a:stretch>
            <a:fillRect/>
          </a:stretch>
        </p:blipFill>
        <p:spPr>
          <a:xfrm>
            <a:off x="914400" y="1828800"/>
            <a:ext cx="7162800" cy="41148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Neglects barter system</a:t>
            </a:r>
          </a:p>
          <a:p>
            <a:r>
              <a:rPr lang="en-US" dirty="0" smtClean="0"/>
              <a:t>Ignores own consumption</a:t>
            </a:r>
          </a:p>
          <a:p>
            <a:r>
              <a:rPr lang="en-US" dirty="0" smtClean="0"/>
              <a:t>Affected by inflation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270464"/>
          </a:xfrm>
        </p:spPr>
        <p:txBody>
          <a:bodyPr>
            <a:normAutofit fontScale="90000"/>
          </a:bodyPr>
          <a:lstStyle/>
          <a:p>
            <a:r>
              <a:rPr lang="en-US" dirty="0" smtClean="0"/>
              <a:t>USES OF NATIONAL INCOME DATA</a:t>
            </a:r>
            <a:endParaRPr lang="en-US" dirty="0"/>
          </a:p>
        </p:txBody>
      </p:sp>
      <p:sp>
        <p:nvSpPr>
          <p:cNvPr id="3" name="Content Placeholder 2"/>
          <p:cNvSpPr>
            <a:spLocks noGrp="1"/>
          </p:cNvSpPr>
          <p:nvPr>
            <p:ph idx="1"/>
          </p:nvPr>
        </p:nvSpPr>
        <p:spPr/>
        <p:txBody>
          <a:bodyPr/>
          <a:lstStyle/>
          <a:p>
            <a:r>
              <a:rPr lang="en-US" dirty="0" smtClean="0"/>
              <a:t>Economic planning</a:t>
            </a:r>
          </a:p>
          <a:p>
            <a:r>
              <a:rPr lang="en-US" dirty="0" smtClean="0"/>
              <a:t>Indicator of economic growth</a:t>
            </a:r>
          </a:p>
          <a:p>
            <a:r>
              <a:rPr lang="en-US" dirty="0" smtClean="0"/>
              <a:t>Comparing situations of economic growth of two different countries</a:t>
            </a:r>
          </a:p>
          <a:p>
            <a:r>
              <a:rPr lang="en-US" dirty="0" smtClean="0"/>
              <a:t>Determining regional disparities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346664"/>
          </a:xfrm>
        </p:spPr>
        <p:txBody>
          <a:bodyPr>
            <a:normAutofit fontScale="90000"/>
          </a:bodyPr>
          <a:lstStyle/>
          <a:p>
            <a:r>
              <a:rPr lang="en-US" dirty="0" smtClean="0"/>
              <a:t>DIFFICULTIES IN MEASUREMENT</a:t>
            </a:r>
            <a:endParaRPr lang="en-US" dirty="0"/>
          </a:p>
        </p:txBody>
      </p:sp>
      <p:sp>
        <p:nvSpPr>
          <p:cNvPr id="3" name="Content Placeholder 2"/>
          <p:cNvSpPr>
            <a:spLocks noGrp="1"/>
          </p:cNvSpPr>
          <p:nvPr>
            <p:ph idx="1"/>
          </p:nvPr>
        </p:nvSpPr>
        <p:spPr/>
        <p:txBody>
          <a:bodyPr/>
          <a:lstStyle/>
          <a:p>
            <a:r>
              <a:rPr lang="en-US" dirty="0" smtClean="0"/>
              <a:t>Non-</a:t>
            </a:r>
            <a:r>
              <a:rPr lang="en-US" dirty="0" err="1" smtClean="0"/>
              <a:t>monetised</a:t>
            </a:r>
            <a:r>
              <a:rPr lang="en-US" dirty="0" smtClean="0"/>
              <a:t> transactions</a:t>
            </a:r>
          </a:p>
          <a:p>
            <a:r>
              <a:rPr lang="en-US" dirty="0" smtClean="0"/>
              <a:t>Unorganised sector</a:t>
            </a:r>
          </a:p>
          <a:p>
            <a:r>
              <a:rPr lang="en-US" dirty="0" smtClean="0"/>
              <a:t>Multiple sources of earning</a:t>
            </a:r>
          </a:p>
          <a:p>
            <a:r>
              <a:rPr lang="en-US" dirty="0" smtClean="0"/>
              <a:t>Categorization of goods and services</a:t>
            </a:r>
          </a:p>
          <a:p>
            <a:r>
              <a:rPr lang="en-US" dirty="0" smtClean="0"/>
              <a:t>Inadequate data</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NEWS?</a:t>
            </a:r>
            <a:endParaRPr lang="en-US" dirty="0"/>
          </a:p>
        </p:txBody>
      </p:sp>
      <p:pic>
        <p:nvPicPr>
          <p:cNvPr id="8" name="Content Placeholder 7" descr="Screenshot (261).png"/>
          <p:cNvPicPr>
            <a:picLocks noGrp="1" noChangeAspect="1"/>
          </p:cNvPicPr>
          <p:nvPr>
            <p:ph idx="1"/>
          </p:nvPr>
        </p:nvPicPr>
        <p:blipFill>
          <a:blip r:embed="rId2" cstate="print"/>
          <a:srcRect l="15923" t="9085" r="42427" b="15152"/>
          <a:stretch>
            <a:fillRect/>
          </a:stretch>
        </p:blipFill>
        <p:spPr>
          <a:xfrm>
            <a:off x="1600200" y="1828800"/>
            <a:ext cx="6248400" cy="42672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LEARING OUTCOMES</a:t>
            </a:r>
            <a:endParaRPr lang="en-US" dirty="0"/>
          </a:p>
        </p:txBody>
      </p:sp>
      <p:sp>
        <p:nvSpPr>
          <p:cNvPr id="3" name="Content Placeholder 2"/>
          <p:cNvSpPr>
            <a:spLocks noGrp="1"/>
          </p:cNvSpPr>
          <p:nvPr>
            <p:ph idx="1"/>
          </p:nvPr>
        </p:nvSpPr>
        <p:spPr/>
        <p:txBody>
          <a:bodyPr/>
          <a:lstStyle/>
          <a:p>
            <a:r>
              <a:rPr lang="en-US" dirty="0" smtClean="0"/>
              <a:t>After the lecture, you will be able to</a:t>
            </a:r>
          </a:p>
          <a:p>
            <a:r>
              <a:rPr lang="en-US" dirty="0" smtClean="0"/>
              <a:t>Explain various concepts of national income</a:t>
            </a:r>
          </a:p>
          <a:p>
            <a:r>
              <a:rPr lang="en-US" dirty="0" smtClean="0"/>
              <a:t>Explain the concept of real and nominal national income.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INCOME</a:t>
            </a:r>
            <a:endParaRPr lang="en-US" dirty="0"/>
          </a:p>
        </p:txBody>
      </p:sp>
      <p:sp>
        <p:nvSpPr>
          <p:cNvPr id="3" name="Content Placeholder 2"/>
          <p:cNvSpPr>
            <a:spLocks noGrp="1"/>
          </p:cNvSpPr>
          <p:nvPr>
            <p:ph idx="1"/>
          </p:nvPr>
        </p:nvSpPr>
        <p:spPr/>
        <p:txBody>
          <a:bodyPr/>
          <a:lstStyle/>
          <a:p>
            <a:r>
              <a:rPr lang="en-US" i="1" dirty="0" smtClean="0"/>
              <a:t>National income or product is the final figure you arrive at when you apply the measuring rod of money to the diverse apples, oranges, battleships and machines that any society produces with its land, labour and capital resources- 	Paul A. Samuelson</a:t>
            </a:r>
            <a:endParaRPr lang="en-US"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270464"/>
          </a:xfrm>
        </p:spPr>
        <p:txBody>
          <a:bodyPr>
            <a:normAutofit fontScale="90000"/>
          </a:bodyPr>
          <a:lstStyle/>
          <a:p>
            <a:r>
              <a:rPr lang="en-US" dirty="0" smtClean="0"/>
              <a:t>GROSS DOMESTIC PRODUCT (GDP)</a:t>
            </a:r>
            <a:endParaRPr lang="en-US" dirty="0"/>
          </a:p>
        </p:txBody>
      </p:sp>
      <p:sp>
        <p:nvSpPr>
          <p:cNvPr id="3" name="Content Placeholder 2"/>
          <p:cNvSpPr>
            <a:spLocks noGrp="1"/>
          </p:cNvSpPr>
          <p:nvPr>
            <p:ph idx="1"/>
          </p:nvPr>
        </p:nvSpPr>
        <p:spPr/>
        <p:txBody>
          <a:bodyPr/>
          <a:lstStyle/>
          <a:p>
            <a:r>
              <a:rPr lang="en-US" dirty="0" smtClean="0"/>
              <a:t>GDP is the sum of money value of all final goods and services produced within domestic territories of a country during an accounting year.</a:t>
            </a:r>
          </a:p>
          <a:p>
            <a:r>
              <a:rPr lang="en-US" dirty="0" smtClean="0"/>
              <a:t>GDP = C + I + G + (X – 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GDP STATUS</a:t>
            </a:r>
            <a:endParaRPr lang="en-US" dirty="0"/>
          </a:p>
        </p:txBody>
      </p:sp>
      <p:graphicFrame>
        <p:nvGraphicFramePr>
          <p:cNvPr id="4" name="Content Placeholder 3"/>
          <p:cNvGraphicFramePr>
            <a:graphicFrameLocks noGrp="1"/>
          </p:cNvGraphicFramePr>
          <p:nvPr>
            <p:ph idx="1"/>
          </p:nvPr>
        </p:nvGraphicFramePr>
        <p:xfrm>
          <a:off x="457200" y="1646238"/>
          <a:ext cx="8229600" cy="1767522"/>
        </p:xfrm>
        <a:graphic>
          <a:graphicData uri="http://schemas.openxmlformats.org/drawingml/2006/table">
            <a:tbl>
              <a:tblPr firstRow="1" bandRow="1">
                <a:tableStyleId>{5C22544A-7EE6-4342-B048-85BDC9FD1C3A}</a:tableStyleId>
              </a:tblPr>
              <a:tblGrid>
                <a:gridCol w="2057400"/>
                <a:gridCol w="2057400"/>
                <a:gridCol w="2057400"/>
                <a:gridCol w="2057400"/>
              </a:tblGrid>
              <a:tr h="487362">
                <a:tc>
                  <a:txBody>
                    <a:bodyPr/>
                    <a:lstStyle/>
                    <a:p>
                      <a:endParaRPr lang="en-US" dirty="0"/>
                    </a:p>
                  </a:txBody>
                  <a:tcPr/>
                </a:tc>
                <a:tc>
                  <a:txBody>
                    <a:bodyPr/>
                    <a:lstStyle/>
                    <a:p>
                      <a:r>
                        <a:rPr lang="en-US" dirty="0" smtClean="0"/>
                        <a:t>2018-19</a:t>
                      </a:r>
                      <a:endParaRPr lang="en-US" dirty="0"/>
                    </a:p>
                  </a:txBody>
                  <a:tcPr/>
                </a:tc>
                <a:tc>
                  <a:txBody>
                    <a:bodyPr/>
                    <a:lstStyle/>
                    <a:p>
                      <a:r>
                        <a:rPr lang="en-US" dirty="0" smtClean="0"/>
                        <a:t>2019-20</a:t>
                      </a:r>
                      <a:endParaRPr lang="en-US" dirty="0"/>
                    </a:p>
                  </a:txBody>
                  <a:tcPr/>
                </a:tc>
                <a:tc>
                  <a:txBody>
                    <a:bodyPr/>
                    <a:lstStyle/>
                    <a:p>
                      <a:r>
                        <a:rPr lang="en-US" dirty="0" smtClean="0"/>
                        <a:t>2020-21</a:t>
                      </a:r>
                      <a:endParaRPr lang="en-US" dirty="0"/>
                    </a:p>
                  </a:txBody>
                  <a:tcPr/>
                </a:tc>
              </a:tr>
              <a:tr h="370840">
                <a:tc>
                  <a:txBody>
                    <a:bodyPr/>
                    <a:lstStyle/>
                    <a:p>
                      <a:r>
                        <a:rPr lang="en-US" dirty="0" smtClean="0"/>
                        <a:t>GDP (in crore)</a:t>
                      </a:r>
                    </a:p>
                    <a:p>
                      <a:r>
                        <a:rPr lang="en-US" dirty="0" smtClean="0"/>
                        <a:t>At constant prices</a:t>
                      </a:r>
                      <a:endParaRPr lang="en-US" dirty="0"/>
                    </a:p>
                  </a:txBody>
                  <a:tcPr/>
                </a:tc>
                <a:tc>
                  <a:txBody>
                    <a:bodyPr/>
                    <a:lstStyle/>
                    <a:p>
                      <a:pPr algn="ctr" fontAlgn="t"/>
                      <a:r>
                        <a:rPr lang="en-US" sz="1800" b="0" i="0" u="none" strike="noStrike" dirty="0">
                          <a:solidFill>
                            <a:srgbClr val="000000"/>
                          </a:solidFill>
                          <a:latin typeface="+mn-lt"/>
                        </a:rPr>
                        <a:t>13,992,914</a:t>
                      </a:r>
                    </a:p>
                  </a:txBody>
                  <a:tcPr marL="9525" marR="9525" marT="9525" marB="0"/>
                </a:tc>
                <a:tc>
                  <a:txBody>
                    <a:bodyPr/>
                    <a:lstStyle/>
                    <a:p>
                      <a:pPr algn="ctr" fontAlgn="t"/>
                      <a:r>
                        <a:rPr lang="en-US" sz="1800" b="0" i="0" u="none" strike="noStrike" dirty="0">
                          <a:solidFill>
                            <a:srgbClr val="000000"/>
                          </a:solidFill>
                          <a:latin typeface="+mn-lt"/>
                        </a:rPr>
                        <a:t>14,515,958</a:t>
                      </a:r>
                    </a:p>
                  </a:txBody>
                  <a:tcPr marL="9525" marR="9525" marT="9525" marB="0"/>
                </a:tc>
                <a:tc>
                  <a:txBody>
                    <a:bodyPr/>
                    <a:lstStyle/>
                    <a:p>
                      <a:pPr algn="ctr" fontAlgn="t"/>
                      <a:r>
                        <a:rPr lang="en-US" sz="1800" b="0" i="0" u="none" strike="noStrike" dirty="0">
                          <a:solidFill>
                            <a:srgbClr val="000000"/>
                          </a:solidFill>
                          <a:latin typeface="+mn-lt"/>
                        </a:rPr>
                        <a:t>13,558,473</a:t>
                      </a:r>
                    </a:p>
                  </a:txBody>
                  <a:tcPr marL="9525" marR="9525" marT="9525" marB="0"/>
                </a:tc>
              </a:tr>
              <a:tr h="370840">
                <a:tc>
                  <a:txBody>
                    <a:bodyPr/>
                    <a:lstStyle/>
                    <a:p>
                      <a:r>
                        <a:rPr lang="en-US" dirty="0" smtClean="0"/>
                        <a:t>GDP at current prices</a:t>
                      </a:r>
                      <a:endParaRPr lang="en-US" dirty="0"/>
                    </a:p>
                  </a:txBody>
                  <a:tcPr/>
                </a:tc>
                <a:tc>
                  <a:txBody>
                    <a:bodyPr/>
                    <a:lstStyle/>
                    <a:p>
                      <a:pPr algn="ctr" fontAlgn="t"/>
                      <a:r>
                        <a:rPr lang="en-US" sz="1800" b="0" i="0" u="none" strike="noStrike" dirty="0">
                          <a:solidFill>
                            <a:srgbClr val="000000"/>
                          </a:solidFill>
                          <a:latin typeface="+mn-lt"/>
                        </a:rPr>
                        <a:t>18,899,668</a:t>
                      </a:r>
                    </a:p>
                  </a:txBody>
                  <a:tcPr marL="9525" marR="9525" marT="9525" marB="0"/>
                </a:tc>
                <a:tc>
                  <a:txBody>
                    <a:bodyPr/>
                    <a:lstStyle/>
                    <a:p>
                      <a:pPr algn="ctr" fontAlgn="t"/>
                      <a:r>
                        <a:rPr lang="en-US" sz="1800" b="0" i="0" u="none" strike="noStrike">
                          <a:solidFill>
                            <a:srgbClr val="000000"/>
                          </a:solidFill>
                          <a:latin typeface="+mn-lt"/>
                        </a:rPr>
                        <a:t>20,074,856</a:t>
                      </a:r>
                    </a:p>
                  </a:txBody>
                  <a:tcPr marL="9525" marR="9525" marT="9525" marB="0"/>
                </a:tc>
                <a:tc>
                  <a:txBody>
                    <a:bodyPr/>
                    <a:lstStyle/>
                    <a:p>
                      <a:pPr algn="ctr" fontAlgn="t"/>
                      <a:r>
                        <a:rPr lang="en-US" sz="1800" b="0" i="0" u="none" strike="noStrike" dirty="0">
                          <a:solidFill>
                            <a:srgbClr val="000000"/>
                          </a:solidFill>
                          <a:latin typeface="+mn-lt"/>
                        </a:rPr>
                        <a:t>19,800,914</a:t>
                      </a:r>
                    </a:p>
                  </a:txBody>
                  <a:tcPr marL="9525" marR="9525" marT="9525"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a:t>
            </a:r>
            <a:endParaRPr lang="en-US" dirty="0"/>
          </a:p>
        </p:txBody>
      </p:sp>
      <p:sp>
        <p:nvSpPr>
          <p:cNvPr id="3" name="Content Placeholder 2"/>
          <p:cNvSpPr>
            <a:spLocks noGrp="1"/>
          </p:cNvSpPr>
          <p:nvPr>
            <p:ph idx="1"/>
          </p:nvPr>
        </p:nvSpPr>
        <p:spPr/>
        <p:txBody>
          <a:bodyPr/>
          <a:lstStyle/>
          <a:p>
            <a:r>
              <a:rPr lang="en-US" dirty="0" smtClean="0"/>
              <a:t>GDP at factor cost</a:t>
            </a:r>
          </a:p>
          <a:p>
            <a:r>
              <a:rPr lang="en-US" dirty="0" smtClean="0"/>
              <a:t>GDP at market price</a:t>
            </a:r>
          </a:p>
          <a:p>
            <a:r>
              <a:rPr lang="en-US" dirty="0" smtClean="0"/>
              <a:t>GDP at factor cost = GDP at market price  - Indirect taxes + Subsidies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270464"/>
          </a:xfrm>
        </p:spPr>
        <p:txBody>
          <a:bodyPr>
            <a:normAutofit fontScale="90000"/>
          </a:bodyPr>
          <a:lstStyle/>
          <a:p>
            <a:r>
              <a:rPr lang="en-US" dirty="0" smtClean="0"/>
              <a:t>GROSS NATIONAL INCOME ( GNP)</a:t>
            </a:r>
            <a:endParaRPr lang="en-US" dirty="0"/>
          </a:p>
        </p:txBody>
      </p:sp>
      <p:sp>
        <p:nvSpPr>
          <p:cNvPr id="3" name="Content Placeholder 2"/>
          <p:cNvSpPr>
            <a:spLocks noGrp="1"/>
          </p:cNvSpPr>
          <p:nvPr>
            <p:ph idx="1"/>
          </p:nvPr>
        </p:nvSpPr>
        <p:spPr/>
        <p:txBody>
          <a:bodyPr/>
          <a:lstStyle/>
          <a:p>
            <a:r>
              <a:rPr lang="en-US" dirty="0" smtClean="0"/>
              <a:t>Gross national income is the aggregate final output of citizens and businesses of an economy in a year.</a:t>
            </a:r>
          </a:p>
          <a:p>
            <a:r>
              <a:rPr lang="en-US" dirty="0" smtClean="0"/>
              <a:t>GNP = GDP + NFIA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216</TotalTime>
  <Words>687</Words>
  <Application>Microsoft Office PowerPoint</Application>
  <PresentationFormat>On-screen Show (4:3)</PresentationFormat>
  <Paragraphs>155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Foundry</vt:lpstr>
      <vt:lpstr>NATIONAL INCOME</vt:lpstr>
      <vt:lpstr>WHAT’S IN THE NEWS?</vt:lpstr>
      <vt:lpstr>WHAT’S IN THE NEWS?</vt:lpstr>
      <vt:lpstr>LEARING OUTCOMES</vt:lpstr>
      <vt:lpstr>NATIONAL INCOME</vt:lpstr>
      <vt:lpstr>GROSS DOMESTIC PRODUCT (GDP)</vt:lpstr>
      <vt:lpstr>CURRENT GDP STATUS</vt:lpstr>
      <vt:lpstr>GDP</vt:lpstr>
      <vt:lpstr>GROSS NATIONAL INCOME ( GNP)</vt:lpstr>
      <vt:lpstr>CURRENT STATUS OF GNP</vt:lpstr>
      <vt:lpstr>NET DOMESTIC PRODUCT (NDP)</vt:lpstr>
      <vt:lpstr>CURRENT STATUS OF NDP</vt:lpstr>
      <vt:lpstr>NET NATIONAL PRODUCT (NNP)</vt:lpstr>
      <vt:lpstr>CURRENT STATUS OF NNP</vt:lpstr>
      <vt:lpstr>NNP at factor cost (NATIONAL INCOME)</vt:lpstr>
      <vt:lpstr>REAL AND NOMINAL NATIONAL INCOME</vt:lpstr>
      <vt:lpstr>PER CAPITA INCOME (PCI)</vt:lpstr>
      <vt:lpstr>CURRENT STATUS OF PCI</vt:lpstr>
      <vt:lpstr>WHAT’S IN THE NEWS?</vt:lpstr>
      <vt:lpstr>PERSONAL INCOME</vt:lpstr>
      <vt:lpstr>PERSONAL DISPOSAL INCOME</vt:lpstr>
      <vt:lpstr>FIND GDP at market price, NNP at factor cost, Personal income   and PCI</vt:lpstr>
      <vt:lpstr>WHAT’S IN THE NEWS?</vt:lpstr>
      <vt:lpstr>MEASUREMENT OF NATIONAL INCOME</vt:lpstr>
      <vt:lpstr>PRODUCT METHOD</vt:lpstr>
      <vt:lpstr>VALUE ADDED</vt:lpstr>
      <vt:lpstr>LIMITATIONS</vt:lpstr>
      <vt:lpstr>INCOME METHOD</vt:lpstr>
      <vt:lpstr>LIMITATIONS</vt:lpstr>
      <vt:lpstr>EXPENDITURE METHOD</vt:lpstr>
      <vt:lpstr>WHAT’S IN THE NEWS?</vt:lpstr>
      <vt:lpstr>LIMITATIONS</vt:lpstr>
      <vt:lpstr>USES OF NATIONAL INCOME DATA</vt:lpstr>
      <vt:lpstr>DIFFICULTIES IN MEASUREMENT</vt:lpstr>
      <vt:lpstr>WHAT’S IN THE NEWS?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INCOME</dc:title>
  <dc:creator>hp</dc:creator>
  <cp:lastModifiedBy>0wner</cp:lastModifiedBy>
  <cp:revision>5</cp:revision>
  <dcterms:created xsi:type="dcterms:W3CDTF">2006-08-16T00:00:00Z</dcterms:created>
  <dcterms:modified xsi:type="dcterms:W3CDTF">2022-11-15T16:28:21Z</dcterms:modified>
</cp:coreProperties>
</file>