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3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free-ias-prep/7th-schedule-indian-constitu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free-ias-prep/non-tax-revenu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FISCAL POLICY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Napinder Kaur</a:t>
            </a:r>
          </a:p>
          <a:p>
            <a:r>
              <a:rPr lang="en-US" dirty="0" smtClean="0"/>
              <a:t>Assistant Professor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Revenue Expenditure – It is a recurring expenditure:</a:t>
            </a:r>
          </a:p>
          <a:p>
            <a:pPr lvl="1"/>
            <a:r>
              <a:rPr lang="en-US" dirty="0" smtClean="0"/>
              <a:t>Interest Payments</a:t>
            </a:r>
          </a:p>
          <a:p>
            <a:pPr lvl="1"/>
            <a:r>
              <a:rPr lang="en-US" dirty="0" smtClean="0"/>
              <a:t>Defence Expenses</a:t>
            </a:r>
          </a:p>
          <a:p>
            <a:pPr lvl="1"/>
            <a:r>
              <a:rPr lang="en-US" dirty="0" smtClean="0"/>
              <a:t>Salaries to Central Government employees, etc are examples of  revenue expenditure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GOVERNMENT EXPENDITURE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 Expenditure – It is a non-recurring expenditure</a:t>
            </a:r>
          </a:p>
          <a:p>
            <a:pPr lvl="1"/>
            <a:r>
              <a:rPr lang="en-US" dirty="0" smtClean="0"/>
              <a:t>Loans repayments</a:t>
            </a:r>
          </a:p>
          <a:p>
            <a:pPr lvl="1"/>
            <a:r>
              <a:rPr lang="en-US" dirty="0" smtClean="0"/>
              <a:t>Loans to public enterprises, etc.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…….CONTD.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FRBM Act is to impose fiscal discipline on the government.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Fiscal Responsibility and Budget Management Act (FRBMA), 2003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distribution of taxes between centre and states is mentioned in the </a:t>
            </a:r>
            <a:r>
              <a:rPr lang="en-US" dirty="0" smtClean="0">
                <a:hlinkClick r:id="rId2"/>
              </a:rPr>
              <a:t>7</a:t>
            </a:r>
            <a:r>
              <a:rPr lang="en-US" baseline="30000" dirty="0" smtClean="0">
                <a:hlinkClick r:id="rId2"/>
              </a:rPr>
              <a:t>th</a:t>
            </a:r>
            <a:r>
              <a:rPr lang="en-US" dirty="0" smtClean="0">
                <a:hlinkClick r:id="rId2"/>
              </a:rPr>
              <a:t> schedule of the Indian constitution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3 lists where the taxes are distributed</a:t>
            </a:r>
          </a:p>
          <a:p>
            <a:r>
              <a:rPr lang="en-US" dirty="0" smtClean="0"/>
              <a:t>Union List</a:t>
            </a:r>
          </a:p>
          <a:p>
            <a:r>
              <a:rPr lang="en-US" dirty="0" smtClean="0"/>
              <a:t>State List</a:t>
            </a:r>
          </a:p>
          <a:p>
            <a:r>
              <a:rPr lang="en-US" dirty="0" smtClean="0"/>
              <a:t>Concurrent List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FISCAL FEDERALISM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Public Account of India accounts for flows for those transactions where the </a:t>
            </a:r>
            <a:r>
              <a:rPr lang="en-US" b="1" dirty="0" smtClean="0"/>
              <a:t>government is merely acting as a banker.</a:t>
            </a:r>
            <a:endParaRPr lang="en-US" smtClean="0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DEBT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Reducing public expenditure</a:t>
            </a:r>
          </a:p>
          <a:p>
            <a:r>
              <a:rPr lang="en-US" dirty="0" smtClean="0"/>
              <a:t>Increasing public </a:t>
            </a:r>
            <a:r>
              <a:rPr lang="en-US" dirty="0" err="1" smtClean="0"/>
              <a:t>reveune</a:t>
            </a:r>
            <a:endParaRPr lang="en-US" smtClean="0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 OF FISCAL POLICY IN STABILIZING ECONOMY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 formation</a:t>
            </a:r>
          </a:p>
          <a:p>
            <a:r>
              <a:rPr lang="en-US" dirty="0" smtClean="0"/>
              <a:t>Mobilization of resources</a:t>
            </a:r>
          </a:p>
          <a:p>
            <a:r>
              <a:rPr lang="en-US" dirty="0" smtClean="0"/>
              <a:t>Incentive to savings</a:t>
            </a:r>
          </a:p>
          <a:p>
            <a:r>
              <a:rPr lang="en-US" dirty="0" smtClean="0"/>
              <a:t>Inducement to private sector</a:t>
            </a:r>
          </a:p>
          <a:p>
            <a:r>
              <a:rPr lang="en-US" dirty="0" smtClean="0"/>
              <a:t>Reduction of inequality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Instability</a:t>
            </a:r>
          </a:p>
          <a:p>
            <a:r>
              <a:rPr lang="en-US" dirty="0" smtClean="0"/>
              <a:t>Defective tax structure</a:t>
            </a:r>
          </a:p>
          <a:p>
            <a:r>
              <a:rPr lang="en-US" dirty="0" smtClean="0"/>
              <a:t>Inflation</a:t>
            </a:r>
          </a:p>
          <a:p>
            <a:r>
              <a:rPr lang="en-US" dirty="0" smtClean="0"/>
              <a:t>Growing inequality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DEMERITS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lecture, you will be able to</a:t>
            </a:r>
          </a:p>
          <a:p>
            <a:r>
              <a:rPr lang="en-US" dirty="0" smtClean="0"/>
              <a:t>Understand different instruments of fiscal policy.</a:t>
            </a:r>
          </a:p>
          <a:p>
            <a:r>
              <a:rPr lang="en-US" dirty="0" smtClean="0"/>
              <a:t>Evaluate the role of fiscal policy in stabilizing Indian economy.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Fiscal Policy deals with the revenue and expenditure policy of the Govt. </a:t>
            </a:r>
          </a:p>
          <a:p>
            <a:r>
              <a:rPr lang="en-US" dirty="0" smtClean="0"/>
              <a:t>The word fiscal has been derived from the word ‘</a:t>
            </a:r>
            <a:r>
              <a:rPr lang="en-US" dirty="0" err="1" smtClean="0"/>
              <a:t>fisk</a:t>
            </a:r>
            <a:r>
              <a:rPr lang="en-US" dirty="0" smtClean="0"/>
              <a:t>’ which means public treasury or </a:t>
            </a:r>
            <a:r>
              <a:rPr lang="en-US" dirty="0" err="1" smtClean="0"/>
              <a:t>Govt</a:t>
            </a:r>
            <a:r>
              <a:rPr lang="en-US" dirty="0" smtClean="0"/>
              <a:t> funds.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FISCAL POLICY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Economic Growth</a:t>
            </a:r>
          </a:p>
          <a:p>
            <a:r>
              <a:rPr lang="en-US" dirty="0" smtClean="0"/>
              <a:t>Price Stability</a:t>
            </a:r>
          </a:p>
          <a:p>
            <a:r>
              <a:rPr lang="en-US" dirty="0" smtClean="0"/>
              <a:t>Reduction in Inequality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 Receipts</a:t>
            </a:r>
          </a:p>
          <a:p>
            <a:r>
              <a:rPr lang="en-US" dirty="0" smtClean="0"/>
              <a:t>Government Expenditure</a:t>
            </a:r>
          </a:p>
          <a:p>
            <a:r>
              <a:rPr lang="en-US" dirty="0" smtClean="0"/>
              <a:t>Public Debt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Revenue Receipt</a:t>
            </a:r>
          </a:p>
          <a:p>
            <a:pPr lvl="1"/>
            <a:r>
              <a:rPr lang="en-US" dirty="0" smtClean="0"/>
              <a:t>Tax Revenue</a:t>
            </a:r>
          </a:p>
          <a:p>
            <a:pPr lvl="2"/>
            <a:r>
              <a:rPr lang="en-US" dirty="0" smtClean="0"/>
              <a:t>Direct Tax</a:t>
            </a:r>
          </a:p>
          <a:p>
            <a:pPr lvl="2"/>
            <a:r>
              <a:rPr lang="en-US" dirty="0" smtClean="0"/>
              <a:t>Indirect Tax</a:t>
            </a:r>
          </a:p>
          <a:p>
            <a:pPr lvl="1"/>
            <a:r>
              <a:rPr lang="en-US" dirty="0" smtClean="0">
                <a:hlinkClick r:id="rId2"/>
              </a:rPr>
              <a:t>Non Tax Revenue</a:t>
            </a:r>
            <a:endParaRPr lang="en-US" dirty="0" smtClean="0"/>
          </a:p>
          <a:p>
            <a:pPr lvl="2"/>
            <a:r>
              <a:rPr lang="en-US" dirty="0" smtClean="0"/>
              <a:t>Fees</a:t>
            </a:r>
          </a:p>
          <a:p>
            <a:pPr lvl="2"/>
            <a:r>
              <a:rPr lang="en-US" dirty="0" smtClean="0"/>
              <a:t>License and Permits</a:t>
            </a:r>
          </a:p>
          <a:p>
            <a:pPr lvl="2"/>
            <a:r>
              <a:rPr lang="en-US" dirty="0" smtClean="0"/>
              <a:t>Fines and Penalties, etc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GOVERNMENT RECEIPTS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 Receipt</a:t>
            </a:r>
          </a:p>
          <a:p>
            <a:pPr lvl="1"/>
            <a:r>
              <a:rPr lang="en-US" dirty="0" smtClean="0"/>
              <a:t>Loans Recovery</a:t>
            </a:r>
          </a:p>
          <a:p>
            <a:pPr lvl="1"/>
            <a:r>
              <a:rPr lang="en-US" dirty="0" smtClean="0"/>
              <a:t>Disinvestments</a:t>
            </a:r>
          </a:p>
          <a:p>
            <a:pPr lvl="1"/>
            <a:r>
              <a:rPr lang="en-US" dirty="0" smtClean="0"/>
              <a:t>Borrowing and other liabilities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……CONTD.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Situation where the borrower has to borrow again for the payment of an installment on the previous debt. </a:t>
            </a:r>
          </a:p>
          <a:p>
            <a:r>
              <a:rPr lang="en-US" dirty="0" smtClean="0"/>
              <a:t>A borrower unable to meet debt service obligations without borrowing is known to be in a debt trap.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DEBT TRAP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government sells or liquidates its assets of Central Public Sector Enterprises, State Public Sector Enterprises or other assets; it is referring to disinvestment. </a:t>
            </a:r>
          </a:p>
          <a:p>
            <a:r>
              <a:rPr lang="en-US" dirty="0" smtClean="0"/>
              <a:t>This approach caters to the objective of fiscal burden reduction.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DISINVESTMENT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</TotalTime>
  <Words>322</Words>
  <Application>Microsoft Office PowerPoint</Application>
  <PresentationFormat>On-screen Show 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FISCAL POLICY</vt:lpstr>
      <vt:lpstr>LEARNING OUTCOMES</vt:lpstr>
      <vt:lpstr>FISCAL POLICY</vt:lpstr>
      <vt:lpstr>OBJECTIVES</vt:lpstr>
      <vt:lpstr>INSTRUMENTS</vt:lpstr>
      <vt:lpstr> GOVERNMENT RECEIPTS </vt:lpstr>
      <vt:lpstr>……CONTD.</vt:lpstr>
      <vt:lpstr>DEBT TRAP</vt:lpstr>
      <vt:lpstr>DISINVESTMENT</vt:lpstr>
      <vt:lpstr> GOVERNMENT EXPENDITURE </vt:lpstr>
      <vt:lpstr>…….CONTD.</vt:lpstr>
      <vt:lpstr> Fiscal Responsibility and Budget Management Act (FRBMA), 2003 </vt:lpstr>
      <vt:lpstr> FISCAL FEDERALISM </vt:lpstr>
      <vt:lpstr>PUBLIC DEBT</vt:lpstr>
      <vt:lpstr>ROLE OF FISCAL POLICY IN STABILIZING ECONOMY</vt:lpstr>
      <vt:lpstr>MERITS</vt:lpstr>
      <vt:lpstr>DEMERITS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FISCAL POLICY</dc:title>
  <dc:creator>hp</dc:creator>
  <cp:lastModifiedBy>0wner</cp:lastModifiedBy>
  <cp:revision>3</cp:revision>
  <dcterms:created xsi:type="dcterms:W3CDTF">2006-08-16T00:00:00Z</dcterms:created>
  <dcterms:modified xsi:type="dcterms:W3CDTF">2022-12-02T09:22:52Z</dcterms:modified>
</cp:coreProperties>
</file>