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72" r:id="rId5"/>
    <p:sldId id="269" r:id="rId6"/>
    <p:sldId id="270" r:id="rId7"/>
    <p:sldId id="267" r:id="rId8"/>
    <p:sldId id="268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51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LAW OF DEMAND AND SHIFTS IN DEMAND CURVE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114799"/>
            <a:ext cx="6858000" cy="6965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NAPINDER KAUR</a:t>
            </a:r>
          </a:p>
          <a:p>
            <a:r>
              <a:rPr lang="en-US" dirty="0" smtClean="0"/>
              <a:t>Assistant Professor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GIFFEN GOODS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Giffen goods display the direct price demand relationship.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SNOB APPEAL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Veblen goods have a snob appeal for which the consumer measures the satisfaction derived not by their utility value, but by social status.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 EFFECT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effect is the influence on a person’s behaviour by observing the behaviour of others.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FUTURE EXPECTATIONS OF PRICES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Panic buying is when people increase the purchase of goods with the expectation that prices will rise more in the future.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INSIGNIFICANT PROPORTION OF INCOME SPENT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of very low value and limited use do not show any impact of price on their demand.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GOODS WITH NO SUBSTITUTES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does not show any effect of price change on the goods which have no substitutes.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MOVEMENT ALONG THE DEMAND CURVE</a:t>
            </a:r>
            <a:endParaRPr lang="en-US" dirty="0"/>
          </a:p>
        </p:txBody>
      </p:sp>
      <p:pic>
        <p:nvPicPr>
          <p:cNvPr id="6" name="Content Placeholder 5" descr="Expansion-and-deman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8670"/>
            <a:ext cx="8229600" cy="407089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SHIFT IN DEMAND CURVE</a:t>
            </a:r>
            <a:endParaRPr lang="en-US" dirty="0"/>
          </a:p>
        </p:txBody>
      </p:sp>
      <p:pic>
        <p:nvPicPr>
          <p:cNvPr id="8" name="Content Placeholder 7" descr="micro_demand_curve_shif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2733"/>
          <a:stretch>
            <a:fillRect/>
          </a:stretch>
        </p:blipFill>
        <p:spPr>
          <a:xfrm>
            <a:off x="1143001" y="1524000"/>
            <a:ext cx="6480210" cy="44831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IN THE NEWS?</a:t>
            </a:r>
            <a:endParaRPr lang="en-US" dirty="0"/>
          </a:p>
        </p:txBody>
      </p:sp>
      <p:pic>
        <p:nvPicPr>
          <p:cNvPr id="4" name="Content Placeholder 3" descr="IMG-20220904-WA00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676400"/>
            <a:ext cx="5461979" cy="4800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After the lecture, you will be able to</a:t>
            </a:r>
          </a:p>
          <a:p>
            <a:r>
              <a:rPr lang="en-US" dirty="0" smtClean="0"/>
              <a:t>Explain the law of demand</a:t>
            </a:r>
          </a:p>
          <a:p>
            <a:r>
              <a:rPr lang="en-US" dirty="0" smtClean="0"/>
              <a:t>Analyse the shifts and movements in the demand curve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DETERMINANTS OF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Price of the product</a:t>
            </a:r>
          </a:p>
          <a:p>
            <a:r>
              <a:rPr lang="en-US" dirty="0" smtClean="0"/>
              <a:t>Income of the consumer</a:t>
            </a:r>
          </a:p>
          <a:p>
            <a:r>
              <a:rPr lang="en-US" dirty="0" smtClean="0"/>
              <a:t>Price of related goods</a:t>
            </a:r>
          </a:p>
          <a:p>
            <a:r>
              <a:rPr lang="en-US" dirty="0" smtClean="0"/>
              <a:t>Tastes and preferences</a:t>
            </a:r>
          </a:p>
          <a:p>
            <a:r>
              <a:rPr lang="en-US" dirty="0" smtClean="0"/>
              <a:t>Advertisement</a:t>
            </a:r>
          </a:p>
          <a:p>
            <a:r>
              <a:rPr lang="en-US" dirty="0" smtClean="0"/>
              <a:t>Consumer’s expectation of future income and price</a:t>
            </a:r>
          </a:p>
          <a:p>
            <a:r>
              <a:rPr lang="en-US" dirty="0" smtClean="0"/>
              <a:t>Population</a:t>
            </a:r>
          </a:p>
          <a:p>
            <a:r>
              <a:rPr lang="en-US" dirty="0" smtClean="0"/>
              <a:t>Growth of the economy</a:t>
            </a:r>
          </a:p>
          <a:p>
            <a:r>
              <a:rPr lang="en-US" dirty="0" smtClean="0"/>
              <a:t>Consumer credit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Demand for a product is a function of: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above function can be expressed in the form of equation also.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-40000"/>
          </a:blip>
          <a:srcRect/>
          <a:stretch>
            <a:fillRect/>
          </a:stretch>
        </p:blipFill>
        <p:spPr bwMode="auto">
          <a:xfrm>
            <a:off x="2286000" y="2362200"/>
            <a:ext cx="3276600" cy="733425"/>
          </a:xfrm>
          <a:prstGeom prst="rect">
            <a:avLst/>
          </a:prstGeom>
          <a:noFill/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-40000"/>
          </a:blip>
          <a:srcRect/>
          <a:stretch>
            <a:fillRect/>
          </a:stretch>
        </p:blipFill>
        <p:spPr bwMode="auto">
          <a:xfrm>
            <a:off x="2057400" y="4343400"/>
            <a:ext cx="4724400" cy="685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LAW OF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things remaining constant (ceteris paribus), the demand for that commodity is inversely proportional to its price.</a:t>
            </a:r>
          </a:p>
          <a:p>
            <a:pPr algn="ctr">
              <a:buNone/>
            </a:pPr>
            <a:r>
              <a:rPr lang="en-US" dirty="0" smtClean="0"/>
              <a:t>     Dx = f(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A linear demand function can be expressed as:</a:t>
            </a:r>
          </a:p>
          <a:p>
            <a:pPr algn="ctr">
              <a:buNone/>
            </a:pPr>
            <a:r>
              <a:rPr lang="en-US" dirty="0" smtClean="0"/>
              <a:t>                    Dx = a – bPx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INDIVIDUAL DEMAND SCHEDULE AND DEMAND CURVE</a:t>
            </a:r>
            <a:endParaRPr lang="en-US" dirty="0"/>
          </a:p>
        </p:txBody>
      </p:sp>
      <p:pic>
        <p:nvPicPr>
          <p:cNvPr id="4" name="Content Placeholder 3" descr="demandschedulecurv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5000"/>
          <a:stretch>
            <a:fillRect/>
          </a:stretch>
        </p:blipFill>
        <p:spPr>
          <a:xfrm>
            <a:off x="1066800" y="1905000"/>
            <a:ext cx="7239000" cy="3886200"/>
          </a:xfrm>
        </p:spPr>
      </p:pic>
      <p:pic>
        <p:nvPicPr>
          <p:cNvPr id="5" name="Picture 4" descr="individual-demand-schedule-demand-curve-l.jpg"/>
          <p:cNvPicPr>
            <a:picLocks noChangeAspect="1"/>
          </p:cNvPicPr>
          <p:nvPr/>
        </p:nvPicPr>
        <p:blipFill>
          <a:blip r:embed="rId3" cstate="print"/>
          <a:srcRect t="24444"/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DEMAND CURVE</a:t>
            </a:r>
            <a:endParaRPr lang="en-US" dirty="0"/>
          </a:p>
        </p:txBody>
      </p:sp>
      <p:pic>
        <p:nvPicPr>
          <p:cNvPr id="4" name="Content Placeholder 3" descr="market-demand-curve-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4375" y="1447800"/>
            <a:ext cx="64008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1905000" y="17642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 summation of individual demand curves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EXCEPTIONS TO LAW OF DEMAND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cases where the Law of Demand does not hold good; therefore, these are regarded as exceptions to the Law.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</TotalTime>
  <Words>324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 LAW OF DEMAND AND SHIFTS IN DEMAND CURVE</vt:lpstr>
      <vt:lpstr>WHAT’S IN THE NEWS?</vt:lpstr>
      <vt:lpstr>LEARNING OUTCOMES</vt:lpstr>
      <vt:lpstr>DETERMINANTS OF DEMAND</vt:lpstr>
      <vt:lpstr>DEMAND FUNCTION</vt:lpstr>
      <vt:lpstr>LAW OF DEMAND</vt:lpstr>
      <vt:lpstr>INDIVIDUAL DEMAND SCHEDULE AND DEMAND CURVE</vt:lpstr>
      <vt:lpstr>MARKET DEMAND CURVE</vt:lpstr>
      <vt:lpstr>EXCEPTIONS TO LAW OF DEMAND</vt:lpstr>
      <vt:lpstr>GIFFEN GOODS</vt:lpstr>
      <vt:lpstr>SNOB APPEAL</vt:lpstr>
      <vt:lpstr>DEMONSTRATION EFFECT</vt:lpstr>
      <vt:lpstr>FUTURE EXPECTATIONS OF PRICES</vt:lpstr>
      <vt:lpstr>INSIGNIFICANT PROPORTION OF INCOME SPENT</vt:lpstr>
      <vt:lpstr>GOODS WITH NO SUBSTITUTES</vt:lpstr>
      <vt:lpstr>MOVEMENT ALONG THE DEMAND CURVE</vt:lpstr>
      <vt:lpstr>SHIFT IN DEMAND CURVE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TO LAW OF DEMAND AND SHIFTS IN DEMAND CURVE</dc:title>
  <dc:creator>hp</dc:creator>
  <cp:lastModifiedBy>0wner</cp:lastModifiedBy>
  <cp:revision>3</cp:revision>
  <dcterms:created xsi:type="dcterms:W3CDTF">2006-08-16T00:00:00Z</dcterms:created>
  <dcterms:modified xsi:type="dcterms:W3CDTF">2022-09-14T09:21:33Z</dcterms:modified>
</cp:coreProperties>
</file>