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88" r:id="rId3"/>
    <p:sldId id="289" r:id="rId4"/>
    <p:sldId id="287" r:id="rId5"/>
    <p:sldId id="286" r:id="rId6"/>
    <p:sldId id="262" r:id="rId7"/>
    <p:sldId id="263" r:id="rId8"/>
    <p:sldId id="266" r:id="rId9"/>
    <p:sldId id="267" r:id="rId10"/>
    <p:sldId id="268" r:id="rId11"/>
    <p:sldId id="290" r:id="rId12"/>
    <p:sldId id="291" r:id="rId13"/>
    <p:sldId id="292" r:id="rId14"/>
    <p:sldId id="293" r:id="rId15"/>
    <p:sldId id="294" r:id="rId16"/>
    <p:sldId id="295" r:id="rId17"/>
    <p:sldId id="296" r:id="rId18"/>
    <p:sldId id="297" r:id="rId19"/>
    <p:sldId id="298" r:id="rId20"/>
    <p:sldId id="273" r:id="rId21"/>
    <p:sldId id="274" r:id="rId22"/>
    <p:sldId id="275" r:id="rId23"/>
    <p:sldId id="276" r:id="rId24"/>
    <p:sldId id="277" r:id="rId25"/>
    <p:sldId id="278" r:id="rId26"/>
    <p:sldId id="279"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76" autoAdjust="0"/>
    <p:restoredTop sz="86364" autoAdjust="0"/>
  </p:normalViewPr>
  <p:slideViewPr>
    <p:cSldViewPr>
      <p:cViewPr>
        <p:scale>
          <a:sx n="81" d="100"/>
          <a:sy n="81" d="100"/>
        </p:scale>
        <p:origin x="-930" y="-36"/>
      </p:cViewPr>
      <p:guideLst>
        <p:guide orient="horz" pos="2160"/>
        <p:guide pos="2880"/>
      </p:guideLst>
    </p:cSldViewPr>
  </p:slideViewPr>
  <p:outlineViewPr>
    <p:cViewPr>
      <p:scale>
        <a:sx n="33" d="100"/>
        <a:sy n="33" d="100"/>
      </p:scale>
      <p:origin x="0" y="-217566"/>
    </p:cViewPr>
  </p:outlineViewPr>
  <p:notesTextViewPr>
    <p:cViewPr>
      <p:scale>
        <a:sx n="100" d="100"/>
        <a:sy n="100" d="100"/>
      </p:scale>
      <p:origin x="0" y="0"/>
    </p:cViewPr>
  </p:notesTextViewPr>
  <p:sorterViewPr>
    <p:cViewPr>
      <p:scale>
        <a:sx n="100" d="100"/>
        <a:sy n="100" d="100"/>
      </p:scale>
      <p:origin x="0" y="-377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AF02472A-B95F-4227-A458-ADC9B4E9478C}" type="datetimeFigureOut">
              <a:rPr lang="en-US"/>
              <a:pPr>
                <a:defRPr/>
              </a:pPr>
              <a:t>5/10/2021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039E0920-52EB-4AD1-8F3A-1FD6E0DA332B}" type="slidenum">
              <a:rPr lang="en-US"/>
              <a:pPr>
                <a:defRPr/>
              </a:pPr>
              <a:t>‹#›</a:t>
            </a:fld>
            <a:endParaRPr lang="en-US"/>
          </a:p>
        </p:txBody>
      </p:sp>
    </p:spTree>
    <p:extLst>
      <p:ext uri="{BB962C8B-B14F-4D97-AF65-F5344CB8AC3E}">
        <p14:creationId xmlns:p14="http://schemas.microsoft.com/office/powerpoint/2010/main" val="33102204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dirty="0">
                <a:solidFill>
                  <a:srgbClr val="C00000"/>
                </a:solidFill>
              </a:rPr>
              <a:t>This slide is an addition to the existing slides</a:t>
            </a:r>
            <a:endParaRPr lang="en-GB" sz="1600" dirty="0">
              <a:solidFill>
                <a:srgbClr val="C00000"/>
              </a:solidFill>
            </a:endParaRPr>
          </a:p>
        </p:txBody>
      </p:sp>
      <p:sp>
        <p:nvSpPr>
          <p:cNvPr id="4" name="Slide Number Placeholder 3"/>
          <p:cNvSpPr>
            <a:spLocks noGrp="1"/>
          </p:cNvSpPr>
          <p:nvPr>
            <p:ph type="sldNum" sz="quarter" idx="10"/>
          </p:nvPr>
        </p:nvSpPr>
        <p:spPr/>
        <p:txBody>
          <a:bodyPr/>
          <a:lstStyle/>
          <a:p>
            <a:pPr>
              <a:defRPr/>
            </a:pPr>
            <a:fld id="{039E0920-52EB-4AD1-8F3A-1FD6E0DA332B}" type="slidenum">
              <a:rPr lang="en-US" smtClean="0"/>
              <a:pPr>
                <a:defRPr/>
              </a:pPr>
              <a:t>5</a:t>
            </a:fld>
            <a:endParaRPr lang="en-US"/>
          </a:p>
        </p:txBody>
      </p:sp>
    </p:spTree>
    <p:extLst>
      <p:ext uri="{BB962C8B-B14F-4D97-AF65-F5344CB8AC3E}">
        <p14:creationId xmlns:p14="http://schemas.microsoft.com/office/powerpoint/2010/main" val="3589006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userDrawn="1"/>
        </p:nvSpPr>
        <p:spPr>
          <a:xfrm>
            <a:off x="0" y="1524000"/>
            <a:ext cx="9144000" cy="5334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sz="2800" b="1" dirty="0">
                <a:solidFill>
                  <a:schemeClr val="bg1">
                    <a:lumMod val="85000"/>
                  </a:schemeClr>
                </a:solidFill>
                <a:latin typeface="Arial Black" pitchFamily="34" charset="0"/>
              </a:rPr>
              <a:t>CHAPTER 1</a:t>
            </a:r>
          </a:p>
        </p:txBody>
      </p:sp>
      <p:sp>
        <p:nvSpPr>
          <p:cNvPr id="7" name="Title 3"/>
          <p:cNvSpPr>
            <a:spLocks noGrp="1"/>
          </p:cNvSpPr>
          <p:nvPr>
            <p:ph type="ctrTitle"/>
          </p:nvPr>
        </p:nvSpPr>
        <p:spPr>
          <a:xfrm>
            <a:off x="0" y="2057401"/>
            <a:ext cx="9144000" cy="1371600"/>
          </a:xfrm>
          <a:solidFill>
            <a:schemeClr val="tx2">
              <a:lumMod val="20000"/>
              <a:lumOff val="80000"/>
            </a:schemeClr>
          </a:solidFill>
        </p:spPr>
        <p:txBody>
          <a:bodyPr/>
          <a:lstStyle>
            <a:lvl1pPr>
              <a:defRPr b="1"/>
            </a:lvl1pPr>
          </a:lstStyle>
          <a:p>
            <a:r>
              <a:rPr lang="en-US" dirty="0"/>
              <a:t>Introduction to Macroeconomics</a:t>
            </a:r>
          </a:p>
        </p:txBody>
      </p:sp>
      <p:sp>
        <p:nvSpPr>
          <p:cNvPr id="5" name="Slide Number Placeholder 5"/>
          <p:cNvSpPr>
            <a:spLocks noGrp="1"/>
          </p:cNvSpPr>
          <p:nvPr>
            <p:ph type="sldNum" sz="quarter" idx="10"/>
          </p:nvPr>
        </p:nvSpPr>
        <p:spPr>
          <a:xfrm>
            <a:off x="8763000" y="0"/>
            <a:ext cx="381000" cy="365125"/>
          </a:xfrm>
        </p:spPr>
        <p:txBody>
          <a:bodyPr/>
          <a:lstStyle>
            <a:lvl1pPr>
              <a:defRPr>
                <a:solidFill>
                  <a:schemeClr val="tx1"/>
                </a:solidFill>
              </a:defRPr>
            </a:lvl1pPr>
          </a:lstStyle>
          <a:p>
            <a:pPr>
              <a:defRPr/>
            </a:pPr>
            <a:fld id="{93A74BE2-C7F3-40B8-B22C-6BCC28E84642}" type="slidenum">
              <a:rPr lang="en-US"/>
              <a:pPr>
                <a:defRPr/>
              </a:pPr>
              <a:t>‹#›</a:t>
            </a:fld>
            <a:endParaRPr lang="en-US"/>
          </a:p>
        </p:txBody>
      </p:sp>
    </p:spTree>
    <p:extLst>
      <p:ext uri="{BB962C8B-B14F-4D97-AF65-F5344CB8AC3E}">
        <p14:creationId xmlns:p14="http://schemas.microsoft.com/office/powerpoint/2010/main" val="422006078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TMH Copyright © 2010                                                                                                                                                       Macroeconomics  3rd ed.</a:t>
            </a:r>
          </a:p>
        </p:txBody>
      </p:sp>
      <p:sp>
        <p:nvSpPr>
          <p:cNvPr id="7" name="Slide Number Placeholder 6"/>
          <p:cNvSpPr>
            <a:spLocks noGrp="1"/>
          </p:cNvSpPr>
          <p:nvPr>
            <p:ph type="sldNum" sz="quarter" idx="12"/>
          </p:nvPr>
        </p:nvSpPr>
        <p:spPr/>
        <p:txBody>
          <a:bodyPr/>
          <a:lstStyle>
            <a:lvl1pPr>
              <a:defRPr/>
            </a:lvl1pPr>
          </a:lstStyle>
          <a:p>
            <a:pPr>
              <a:defRPr/>
            </a:pPr>
            <a:fld id="{674168ED-EFB6-4BF2-96B7-6A8F52879BE7}" type="slidenum">
              <a:rPr lang="en-US"/>
              <a:pPr>
                <a:defRPr/>
              </a:pPr>
              <a:t>‹#›</a:t>
            </a:fld>
            <a:endParaRPr lang="en-US"/>
          </a:p>
        </p:txBody>
      </p:sp>
    </p:spTree>
    <p:extLst>
      <p:ext uri="{BB962C8B-B14F-4D97-AF65-F5344CB8AC3E}">
        <p14:creationId xmlns:p14="http://schemas.microsoft.com/office/powerpoint/2010/main" val="2437735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TMH Copyright © 2010                                                                                                                                                       Macroeconomics  3rd ed.</a:t>
            </a:r>
          </a:p>
        </p:txBody>
      </p:sp>
      <p:sp>
        <p:nvSpPr>
          <p:cNvPr id="6" name="Slide Number Placeholder 5"/>
          <p:cNvSpPr>
            <a:spLocks noGrp="1"/>
          </p:cNvSpPr>
          <p:nvPr>
            <p:ph type="sldNum" sz="quarter" idx="12"/>
          </p:nvPr>
        </p:nvSpPr>
        <p:spPr/>
        <p:txBody>
          <a:bodyPr/>
          <a:lstStyle>
            <a:lvl1pPr>
              <a:defRPr/>
            </a:lvl1pPr>
          </a:lstStyle>
          <a:p>
            <a:pPr>
              <a:defRPr/>
            </a:pPr>
            <a:fld id="{1C089CE5-6853-4895-B33E-83F96EA3E186}" type="slidenum">
              <a:rPr lang="en-US"/>
              <a:pPr>
                <a:defRPr/>
              </a:pPr>
              <a:t>‹#›</a:t>
            </a:fld>
            <a:endParaRPr lang="en-US"/>
          </a:p>
        </p:txBody>
      </p:sp>
    </p:spTree>
    <p:extLst>
      <p:ext uri="{BB962C8B-B14F-4D97-AF65-F5344CB8AC3E}">
        <p14:creationId xmlns:p14="http://schemas.microsoft.com/office/powerpoint/2010/main" val="2362478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TMH Copyright © 2010                                                                                                                                                       Macroeconomics  3rd ed.</a:t>
            </a:r>
          </a:p>
        </p:txBody>
      </p:sp>
      <p:sp>
        <p:nvSpPr>
          <p:cNvPr id="6" name="Slide Number Placeholder 5"/>
          <p:cNvSpPr>
            <a:spLocks noGrp="1"/>
          </p:cNvSpPr>
          <p:nvPr>
            <p:ph type="sldNum" sz="quarter" idx="12"/>
          </p:nvPr>
        </p:nvSpPr>
        <p:spPr/>
        <p:txBody>
          <a:bodyPr/>
          <a:lstStyle>
            <a:lvl1pPr>
              <a:defRPr/>
            </a:lvl1pPr>
          </a:lstStyle>
          <a:p>
            <a:pPr>
              <a:defRPr/>
            </a:pPr>
            <a:fld id="{372AD34C-F56D-4115-8C15-AC71FF14AD03}" type="slidenum">
              <a:rPr lang="en-US"/>
              <a:pPr>
                <a:defRPr/>
              </a:pPr>
              <a:t>‹#›</a:t>
            </a:fld>
            <a:endParaRPr lang="en-US"/>
          </a:p>
        </p:txBody>
      </p:sp>
    </p:spTree>
    <p:extLst>
      <p:ext uri="{BB962C8B-B14F-4D97-AF65-F5344CB8AC3E}">
        <p14:creationId xmlns:p14="http://schemas.microsoft.com/office/powerpoint/2010/main" val="435327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2438400"/>
            <a:ext cx="44767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4"/>
          <p:cNvSpPr txBox="1">
            <a:spLocks noChangeArrowheads="1"/>
          </p:cNvSpPr>
          <p:nvPr userDrawn="1"/>
        </p:nvSpPr>
        <p:spPr bwMode="auto">
          <a:xfrm rot="5400000">
            <a:off x="6205537" y="3081338"/>
            <a:ext cx="56388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r" rtl="0" eaLnBrk="0" fontAlgn="base" hangingPunct="0">
              <a:spcBef>
                <a:spcPct val="0"/>
              </a:spcBef>
              <a:spcAft>
                <a:spcPct val="0"/>
              </a:spcAft>
              <a:defRPr kern="1200">
                <a:solidFill>
                  <a:schemeClr val="tx1"/>
                </a:solidFill>
                <a:latin typeface="Arial" charset="0"/>
                <a:ea typeface="+mn-ea"/>
                <a:cs typeface="+mn-cs"/>
              </a:defRPr>
            </a:lvl1pPr>
            <a:lvl2pPr marL="457200" algn="r" rtl="0" eaLnBrk="0" fontAlgn="base" hangingPunct="0">
              <a:spcBef>
                <a:spcPct val="0"/>
              </a:spcBef>
              <a:spcAft>
                <a:spcPct val="0"/>
              </a:spcAft>
              <a:defRPr kern="1200">
                <a:solidFill>
                  <a:schemeClr val="tx1"/>
                </a:solidFill>
                <a:latin typeface="Arial" charset="0"/>
                <a:ea typeface="+mn-ea"/>
                <a:cs typeface="+mn-cs"/>
              </a:defRPr>
            </a:lvl2pPr>
            <a:lvl3pPr marL="914400" algn="r" rtl="0" eaLnBrk="0" fontAlgn="base" hangingPunct="0">
              <a:spcBef>
                <a:spcPct val="0"/>
              </a:spcBef>
              <a:spcAft>
                <a:spcPct val="0"/>
              </a:spcAft>
              <a:defRPr kern="1200">
                <a:solidFill>
                  <a:schemeClr val="tx1"/>
                </a:solidFill>
                <a:latin typeface="Arial" charset="0"/>
                <a:ea typeface="+mn-ea"/>
                <a:cs typeface="+mn-cs"/>
              </a:defRPr>
            </a:lvl3pPr>
            <a:lvl4pPr marL="1371600" algn="r" rtl="0" eaLnBrk="0" fontAlgn="base" hangingPunct="0">
              <a:spcBef>
                <a:spcPct val="0"/>
              </a:spcBef>
              <a:spcAft>
                <a:spcPct val="0"/>
              </a:spcAft>
              <a:defRPr kern="1200">
                <a:solidFill>
                  <a:schemeClr val="tx1"/>
                </a:solidFill>
                <a:latin typeface="Arial" charset="0"/>
                <a:ea typeface="+mn-ea"/>
                <a:cs typeface="+mn-cs"/>
              </a:defRPr>
            </a:lvl4pPr>
            <a:lvl5pPr marL="1828800" algn="r"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900" dirty="0">
                <a:solidFill>
                  <a:srgbClr val="FF0000"/>
                </a:solidFill>
              </a:rPr>
              <a:t>Copyright © 2019 by McGraw Hill Education (India) Private Limited. All rights reserved.</a:t>
            </a:r>
          </a:p>
        </p:txBody>
      </p:sp>
      <p:pic>
        <p:nvPicPr>
          <p:cNvPr id="5" name="Picture 10"/>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6200" y="6324600"/>
            <a:ext cx="490538"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563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userDrawn="1"/>
        </p:nvSpPr>
        <p:spPr>
          <a:xfrm>
            <a:off x="0" y="0"/>
            <a:ext cx="457200"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228600" y="0"/>
            <a:ext cx="7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76200" y="0"/>
            <a:ext cx="7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Content Placeholder 2"/>
          <p:cNvSpPr>
            <a:spLocks noGrp="1"/>
          </p:cNvSpPr>
          <p:nvPr>
            <p:ph idx="1"/>
          </p:nvPr>
        </p:nvSpPr>
        <p:spPr/>
        <p:txBody>
          <a:bodyPr/>
          <a:lstStyle>
            <a:lvl1pPr>
              <a:defRPr sz="2400">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457200" y="274638"/>
            <a:ext cx="8686800" cy="1143000"/>
          </a:xfrm>
          <a:prstGeom prst="roundRect">
            <a:avLst/>
          </a:prstGeom>
          <a:solidFill>
            <a:schemeClr val="accent1">
              <a:lumMod val="40000"/>
              <a:lumOff val="60000"/>
            </a:schemeClr>
          </a:solidFill>
          <a:ln>
            <a:noFill/>
          </a:ln>
        </p:spPr>
        <p:txBody>
          <a:bodyPr/>
          <a:lstStyle/>
          <a:p>
            <a:r>
              <a:rPr lang="en-US" dirty="0"/>
              <a:t>WHAT IS ECONOMICS?</a:t>
            </a:r>
          </a:p>
        </p:txBody>
      </p:sp>
      <p:sp>
        <p:nvSpPr>
          <p:cNvPr id="8" name="Slide Number Placeholder 5"/>
          <p:cNvSpPr>
            <a:spLocks noGrp="1"/>
          </p:cNvSpPr>
          <p:nvPr>
            <p:ph type="sldNum" sz="quarter" idx="10"/>
          </p:nvPr>
        </p:nvSpPr>
        <p:spPr/>
        <p:txBody>
          <a:bodyPr/>
          <a:lstStyle>
            <a:lvl1pPr>
              <a:defRPr>
                <a:solidFill>
                  <a:schemeClr val="tx1"/>
                </a:solidFill>
              </a:defRPr>
            </a:lvl1pPr>
          </a:lstStyle>
          <a:p>
            <a:pPr>
              <a:defRPr/>
            </a:pPr>
            <a:fld id="{018D92E1-AE73-4F10-8FBF-2B36A59937A1}" type="slidenum">
              <a:rPr lang="en-US"/>
              <a:pPr>
                <a:defRPr/>
              </a:pPr>
              <a:t>‹#›</a:t>
            </a:fld>
            <a:endParaRPr lang="en-US"/>
          </a:p>
        </p:txBody>
      </p:sp>
    </p:spTree>
    <p:extLst>
      <p:ext uri="{BB962C8B-B14F-4D97-AF65-F5344CB8AC3E}">
        <p14:creationId xmlns:p14="http://schemas.microsoft.com/office/powerpoint/2010/main" val="1920748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Rectangle 1"/>
          <p:cNvSpPr/>
          <p:nvPr userDrawn="1"/>
        </p:nvSpPr>
        <p:spPr>
          <a:xfrm>
            <a:off x="0" y="0"/>
            <a:ext cx="457200"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Rectangle 2"/>
          <p:cNvSpPr/>
          <p:nvPr userDrawn="1"/>
        </p:nvSpPr>
        <p:spPr>
          <a:xfrm>
            <a:off x="228600" y="0"/>
            <a:ext cx="7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userDrawn="1"/>
        </p:nvSpPr>
        <p:spPr>
          <a:xfrm>
            <a:off x="76200" y="0"/>
            <a:ext cx="7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0" y="1524000"/>
            <a:ext cx="9144000" cy="16002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chemeClr val="tx1"/>
                </a:solidFill>
                <a:latin typeface="Arial Black" pitchFamily="34" charset="0"/>
              </a:rPr>
              <a:t>PART 1- INTRODUCTION</a:t>
            </a:r>
          </a:p>
        </p:txBody>
      </p:sp>
      <p:sp>
        <p:nvSpPr>
          <p:cNvPr id="6" name="Rectangle 5"/>
          <p:cNvSpPr/>
          <p:nvPr userDrawn="1"/>
        </p:nvSpPr>
        <p:spPr>
          <a:xfrm>
            <a:off x="0" y="1295400"/>
            <a:ext cx="9144000" cy="457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Slide Number Placeholder 5"/>
          <p:cNvSpPr>
            <a:spLocks noGrp="1"/>
          </p:cNvSpPr>
          <p:nvPr>
            <p:ph type="sldNum" sz="quarter" idx="11"/>
          </p:nvPr>
        </p:nvSpPr>
        <p:spPr/>
        <p:txBody>
          <a:bodyPr/>
          <a:lstStyle>
            <a:lvl1pPr>
              <a:defRPr>
                <a:solidFill>
                  <a:schemeClr val="tx1"/>
                </a:solidFill>
              </a:defRPr>
            </a:lvl1pPr>
          </a:lstStyle>
          <a:p>
            <a:pPr>
              <a:defRPr/>
            </a:pPr>
            <a:fld id="{733BA122-4984-4401-9A70-23ADAECBC750}" type="slidenum">
              <a:rPr lang="en-US"/>
              <a:pPr>
                <a:defRPr/>
              </a:pPr>
              <a:t>‹#›</a:t>
            </a:fld>
            <a:endParaRPr lang="en-US"/>
          </a:p>
        </p:txBody>
      </p:sp>
    </p:spTree>
    <p:extLst>
      <p:ext uri="{BB962C8B-B14F-4D97-AF65-F5344CB8AC3E}">
        <p14:creationId xmlns:p14="http://schemas.microsoft.com/office/powerpoint/2010/main" val="1118962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lvl1pPr>
              <a:defRPr/>
            </a:lvl1pPr>
          </a:lstStyle>
          <a:p>
            <a:pPr>
              <a:defRPr/>
            </a:pPr>
            <a:fld id="{8B215154-D667-449A-8BEB-EC9EAB679028}" type="slidenum">
              <a:rPr lang="en-US"/>
              <a:pPr>
                <a:defRPr/>
              </a:pPr>
              <a:t>‹#›</a:t>
            </a:fld>
            <a:endParaRPr lang="en-US"/>
          </a:p>
        </p:txBody>
      </p:sp>
    </p:spTree>
    <p:extLst>
      <p:ext uri="{BB962C8B-B14F-4D97-AF65-F5344CB8AC3E}">
        <p14:creationId xmlns:p14="http://schemas.microsoft.com/office/powerpoint/2010/main" val="1734413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8"/>
          <p:cNvSpPr>
            <a:spLocks noGrp="1"/>
          </p:cNvSpPr>
          <p:nvPr>
            <p:ph type="sldNum" sz="quarter" idx="11"/>
          </p:nvPr>
        </p:nvSpPr>
        <p:spPr>
          <a:xfrm>
            <a:off x="7010400" y="1143000"/>
            <a:ext cx="2133600" cy="365125"/>
          </a:xfrm>
        </p:spPr>
        <p:txBody>
          <a:bodyPr/>
          <a:lstStyle>
            <a:lvl1pPr>
              <a:defRPr/>
            </a:lvl1pPr>
          </a:lstStyle>
          <a:p>
            <a:pPr>
              <a:defRPr/>
            </a:pPr>
            <a:fld id="{B35D26DB-E40D-4CA8-8CE6-72DE0CE60C29}" type="slidenum">
              <a:rPr lang="en-US"/>
              <a:pPr>
                <a:defRPr/>
              </a:pPr>
              <a:t>‹#›</a:t>
            </a:fld>
            <a:endParaRPr lang="en-US" dirty="0"/>
          </a:p>
        </p:txBody>
      </p:sp>
    </p:spTree>
    <p:extLst>
      <p:ext uri="{BB962C8B-B14F-4D97-AF65-F5344CB8AC3E}">
        <p14:creationId xmlns:p14="http://schemas.microsoft.com/office/powerpoint/2010/main" val="1556567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lvl1pPr>
              <a:defRPr/>
            </a:lvl1pPr>
          </a:lstStyle>
          <a:p>
            <a:pPr>
              <a:defRPr/>
            </a:pPr>
            <a:fld id="{BC9CF94D-B546-4B0E-8A06-ED9CF2F391EE}" type="slidenum">
              <a:rPr lang="en-US"/>
              <a:pPr>
                <a:defRPr/>
              </a:pPr>
              <a:t>‹#›</a:t>
            </a:fld>
            <a:endParaRPr lang="en-US"/>
          </a:p>
        </p:txBody>
      </p:sp>
    </p:spTree>
    <p:extLst>
      <p:ext uri="{BB962C8B-B14F-4D97-AF65-F5344CB8AC3E}">
        <p14:creationId xmlns:p14="http://schemas.microsoft.com/office/powerpoint/2010/main" val="505222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499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2438400"/>
            <a:ext cx="44767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4"/>
          <p:cNvSpPr txBox="1">
            <a:spLocks noChangeArrowheads="1"/>
          </p:cNvSpPr>
          <p:nvPr userDrawn="1"/>
        </p:nvSpPr>
        <p:spPr bwMode="auto">
          <a:xfrm rot="5400000">
            <a:off x="6205537" y="3081338"/>
            <a:ext cx="56388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r" rtl="0" eaLnBrk="0" fontAlgn="base" hangingPunct="0">
              <a:spcBef>
                <a:spcPct val="0"/>
              </a:spcBef>
              <a:spcAft>
                <a:spcPct val="0"/>
              </a:spcAft>
              <a:defRPr kern="1200">
                <a:solidFill>
                  <a:schemeClr val="tx1"/>
                </a:solidFill>
                <a:latin typeface="Arial" charset="0"/>
                <a:ea typeface="+mn-ea"/>
                <a:cs typeface="+mn-cs"/>
              </a:defRPr>
            </a:lvl1pPr>
            <a:lvl2pPr marL="457200" algn="r" rtl="0" eaLnBrk="0" fontAlgn="base" hangingPunct="0">
              <a:spcBef>
                <a:spcPct val="0"/>
              </a:spcBef>
              <a:spcAft>
                <a:spcPct val="0"/>
              </a:spcAft>
              <a:defRPr kern="1200">
                <a:solidFill>
                  <a:schemeClr val="tx1"/>
                </a:solidFill>
                <a:latin typeface="Arial" charset="0"/>
                <a:ea typeface="+mn-ea"/>
                <a:cs typeface="+mn-cs"/>
              </a:defRPr>
            </a:lvl2pPr>
            <a:lvl3pPr marL="914400" algn="r" rtl="0" eaLnBrk="0" fontAlgn="base" hangingPunct="0">
              <a:spcBef>
                <a:spcPct val="0"/>
              </a:spcBef>
              <a:spcAft>
                <a:spcPct val="0"/>
              </a:spcAft>
              <a:defRPr kern="1200">
                <a:solidFill>
                  <a:schemeClr val="tx1"/>
                </a:solidFill>
                <a:latin typeface="Arial" charset="0"/>
                <a:ea typeface="+mn-ea"/>
                <a:cs typeface="+mn-cs"/>
              </a:defRPr>
            </a:lvl3pPr>
            <a:lvl4pPr marL="1371600" algn="r" rtl="0" eaLnBrk="0" fontAlgn="base" hangingPunct="0">
              <a:spcBef>
                <a:spcPct val="0"/>
              </a:spcBef>
              <a:spcAft>
                <a:spcPct val="0"/>
              </a:spcAft>
              <a:defRPr kern="1200">
                <a:solidFill>
                  <a:schemeClr val="tx1"/>
                </a:solidFill>
                <a:latin typeface="Arial" charset="0"/>
                <a:ea typeface="+mn-ea"/>
                <a:cs typeface="+mn-cs"/>
              </a:defRPr>
            </a:lvl4pPr>
            <a:lvl5pPr marL="1828800" algn="r"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defRPr/>
            </a:pPr>
            <a:r>
              <a:rPr lang="en-US" sz="900" dirty="0">
                <a:solidFill>
                  <a:srgbClr val="FF0000"/>
                </a:solidFill>
              </a:rPr>
              <a:t>Copyright © 2019 by McGraw Hill Education (India) Private Limited. All rights reserved.</a:t>
            </a:r>
          </a:p>
        </p:txBody>
      </p:sp>
      <p:pic>
        <p:nvPicPr>
          <p:cNvPr id="5" name="Picture 10"/>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6200" y="6324600"/>
            <a:ext cx="490538"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563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TMH Copyright © 2010                                                                                                                                                       Macroeconomics  3rd ed.</a:t>
            </a:r>
          </a:p>
        </p:txBody>
      </p:sp>
      <p:sp>
        <p:nvSpPr>
          <p:cNvPr id="7" name="Slide Number Placeholder 6"/>
          <p:cNvSpPr>
            <a:spLocks noGrp="1"/>
          </p:cNvSpPr>
          <p:nvPr>
            <p:ph type="sldNum" sz="quarter" idx="12"/>
          </p:nvPr>
        </p:nvSpPr>
        <p:spPr/>
        <p:txBody>
          <a:bodyPr/>
          <a:lstStyle>
            <a:lvl1pPr>
              <a:defRPr/>
            </a:lvl1pPr>
          </a:lstStyle>
          <a:p>
            <a:pPr>
              <a:defRPr/>
            </a:pPr>
            <a:fld id="{2E9EED7A-7D51-493A-A69D-F9B4A0ECAD8B}" type="slidenum">
              <a:rPr lang="en-US"/>
              <a:pPr>
                <a:defRPr/>
              </a:pPr>
              <a:t>‹#›</a:t>
            </a:fld>
            <a:endParaRPr lang="en-US"/>
          </a:p>
        </p:txBody>
      </p:sp>
    </p:spTree>
    <p:extLst>
      <p:ext uri="{BB962C8B-B14F-4D97-AF65-F5344CB8AC3E}">
        <p14:creationId xmlns:p14="http://schemas.microsoft.com/office/powerpoint/2010/main" val="2315959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p:cNvSpPr>
            <a:spLocks noGrp="1"/>
          </p:cNvSpPr>
          <p:nvPr>
            <p:ph type="sldNum" sz="quarter" idx="4"/>
          </p:nvPr>
        </p:nvSpPr>
        <p:spPr>
          <a:xfrm>
            <a:off x="8686800" y="0"/>
            <a:ext cx="4572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19107BE-36E8-44A4-BC95-9802BF9A55E3}" type="slidenum">
              <a:rPr lang="en-US"/>
              <a:pPr>
                <a:defRPr/>
              </a:pPr>
              <a:t>‹#›</a:t>
            </a:fld>
            <a:endParaRPr lang="en-US"/>
          </a:p>
        </p:txBody>
      </p:sp>
      <p:sp>
        <p:nvSpPr>
          <p:cNvPr id="5" name="Footer Placeholder 7"/>
          <p:cNvSpPr txBox="1">
            <a:spLocks/>
          </p:cNvSpPr>
          <p:nvPr userDrawn="1"/>
        </p:nvSpPr>
        <p:spPr>
          <a:xfrm>
            <a:off x="609600" y="6432806"/>
            <a:ext cx="8610600" cy="365125"/>
          </a:xfrm>
          <a:prstGeom prst="rect">
            <a:avLst/>
          </a:prstGeom>
        </p:spPr>
        <p:txBody>
          <a:bodyPr/>
          <a:lstStyle>
            <a:defPPr>
              <a:defRPr lang="en-US"/>
            </a:defPPr>
            <a:lvl1pPr algn="l" rtl="0" fontAlgn="base">
              <a:spcBef>
                <a:spcPct val="0"/>
              </a:spcBef>
              <a:spcAft>
                <a:spcPct val="0"/>
              </a:spcAft>
              <a:defRPr sz="1200" b="1"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a:solidFill>
                  <a:srgbClr val="C00000"/>
                </a:solidFill>
              </a:rPr>
              <a:t>Copyright © 2019 by McGraw Hill Education (India) Private Limited. All rights reserved</a:t>
            </a:r>
            <a:endParaRPr lang="en-US" dirty="0"/>
          </a:p>
        </p:txBody>
      </p:sp>
    </p:spTree>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81" r:id="rId8"/>
    <p:sldLayoutId id="2147483876" r:id="rId9"/>
    <p:sldLayoutId id="2147483877" r:id="rId10"/>
    <p:sldLayoutId id="2147483878" r:id="rId11"/>
    <p:sldLayoutId id="2147483879" r:id="rId12"/>
    <p:sldLayoutId id="2147483880" r:id="rId13"/>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rtlCol="0">
            <a:normAutofit fontScale="85000" lnSpcReduction="10000"/>
          </a:bodyPr>
          <a:lstStyle/>
          <a:p>
            <a:pPr algn="ctr" eaLnBrk="1" fontAlgn="auto" hangingPunct="1">
              <a:spcAft>
                <a:spcPts val="0"/>
              </a:spcAft>
              <a:buFont typeface="Arial" pitchFamily="34" charset="0"/>
              <a:buNone/>
              <a:defRPr/>
            </a:pPr>
            <a:r>
              <a:rPr lang="en-US" i="1" dirty="0"/>
              <a:t>“Economics is the science of wealth”.</a:t>
            </a:r>
          </a:p>
          <a:p>
            <a:pPr algn="r" eaLnBrk="1" fontAlgn="auto" hangingPunct="1">
              <a:spcAft>
                <a:spcPts val="0"/>
              </a:spcAft>
              <a:buFont typeface="Arial" pitchFamily="34" charset="0"/>
              <a:buNone/>
              <a:defRPr/>
            </a:pPr>
            <a:r>
              <a:rPr lang="en-US" b="1" dirty="0">
                <a:solidFill>
                  <a:schemeClr val="accent2"/>
                </a:solidFill>
              </a:rPr>
              <a:t>Adam Smith</a:t>
            </a:r>
          </a:p>
          <a:p>
            <a:pPr algn="r" eaLnBrk="1" fontAlgn="auto" hangingPunct="1">
              <a:spcAft>
                <a:spcPts val="0"/>
              </a:spcAft>
              <a:buFont typeface="Arial" pitchFamily="34" charset="0"/>
              <a:buNone/>
              <a:defRPr/>
            </a:pPr>
            <a:endParaRPr lang="en-US" b="1" i="1" dirty="0">
              <a:solidFill>
                <a:schemeClr val="accent2"/>
              </a:solidFill>
            </a:endParaRPr>
          </a:p>
          <a:p>
            <a:pPr algn="ctr" eaLnBrk="1" fontAlgn="auto" hangingPunct="1">
              <a:spcAft>
                <a:spcPts val="0"/>
              </a:spcAft>
              <a:buFont typeface="Arial" pitchFamily="34" charset="0"/>
              <a:buNone/>
              <a:defRPr/>
            </a:pPr>
            <a:r>
              <a:rPr lang="en-US" i="1" dirty="0"/>
              <a:t>“Economics is the study of mankind in the ordinary business of life; it examines that part of individual and social action which is most closely connected with the attainment, and with the use of the material requisites of well being”.</a:t>
            </a:r>
          </a:p>
          <a:p>
            <a:pPr algn="r" eaLnBrk="1" fontAlgn="auto" hangingPunct="1">
              <a:spcAft>
                <a:spcPts val="0"/>
              </a:spcAft>
              <a:buFont typeface="Arial" pitchFamily="34" charset="0"/>
              <a:buNone/>
              <a:defRPr/>
            </a:pPr>
            <a:r>
              <a:rPr lang="en-US" b="1" dirty="0">
                <a:solidFill>
                  <a:schemeClr val="accent2"/>
                </a:solidFill>
              </a:rPr>
              <a:t>Alfred Marshall</a:t>
            </a:r>
          </a:p>
          <a:p>
            <a:pPr algn="r" eaLnBrk="1" fontAlgn="auto" hangingPunct="1">
              <a:spcAft>
                <a:spcPts val="0"/>
              </a:spcAft>
              <a:buFont typeface="Arial" pitchFamily="34" charset="0"/>
              <a:buNone/>
              <a:defRPr/>
            </a:pPr>
            <a:endParaRPr lang="en-US" b="1" i="1" dirty="0">
              <a:solidFill>
                <a:schemeClr val="accent2"/>
              </a:solidFill>
            </a:endParaRPr>
          </a:p>
          <a:p>
            <a:pPr algn="ctr" eaLnBrk="1" fontAlgn="auto" hangingPunct="1">
              <a:spcAft>
                <a:spcPts val="0"/>
              </a:spcAft>
              <a:buFont typeface="Arial" pitchFamily="34" charset="0"/>
              <a:buNone/>
              <a:defRPr/>
            </a:pPr>
            <a:r>
              <a:rPr lang="en-US" i="1" dirty="0"/>
              <a:t>“Economics is the science which studies human </a:t>
            </a:r>
            <a:r>
              <a:rPr lang="en-US" i="1" dirty="0" err="1"/>
              <a:t>behaviour</a:t>
            </a:r>
            <a:r>
              <a:rPr lang="en-US" i="1" dirty="0"/>
              <a:t> as a relationship between ends and scarce means which have alternative uses”. </a:t>
            </a:r>
          </a:p>
          <a:p>
            <a:pPr algn="r" eaLnBrk="1" fontAlgn="auto" hangingPunct="1">
              <a:spcAft>
                <a:spcPts val="0"/>
              </a:spcAft>
              <a:buFont typeface="Arial" pitchFamily="34" charset="0"/>
              <a:buNone/>
              <a:defRPr/>
            </a:pPr>
            <a:r>
              <a:rPr lang="en-US" b="1" dirty="0">
                <a:solidFill>
                  <a:schemeClr val="accent2"/>
                </a:solidFill>
              </a:rPr>
              <a:t>John Robbins</a:t>
            </a:r>
          </a:p>
          <a:p>
            <a:pPr eaLnBrk="1" fontAlgn="auto" hangingPunct="1">
              <a:spcAft>
                <a:spcPts val="0"/>
              </a:spcAft>
              <a:buFont typeface="Arial" pitchFamily="34" charset="0"/>
              <a:buNone/>
              <a:defRPr/>
            </a:pPr>
            <a:r>
              <a:rPr lang="en-US" i="1" dirty="0"/>
              <a:t>This definitions give the essence of what economies is about. But economics </a:t>
            </a:r>
          </a:p>
          <a:p>
            <a:pPr eaLnBrk="1" fontAlgn="auto" hangingPunct="1">
              <a:spcAft>
                <a:spcPts val="0"/>
              </a:spcAft>
              <a:buFont typeface="Arial" pitchFamily="34" charset="0"/>
              <a:buNone/>
              <a:defRPr/>
            </a:pPr>
            <a:r>
              <a:rPr lang="en-US" i="1" dirty="0"/>
              <a:t>could not be defined precisely because it has ever been a growing science</a:t>
            </a:r>
          </a:p>
        </p:txBody>
      </p:sp>
      <p:sp>
        <p:nvSpPr>
          <p:cNvPr id="14339" name="Title 7"/>
          <p:cNvSpPr>
            <a:spLocks noGrp="1"/>
          </p:cNvSpPr>
          <p:nvPr>
            <p:ph type="title"/>
          </p:nvPr>
        </p:nvSpPr>
        <p:spPr/>
        <p:txBody>
          <a:bodyPr/>
          <a:lstStyle/>
          <a:p>
            <a:pPr eaLnBrk="1" hangingPunct="1"/>
            <a:r>
              <a:rPr lang="en-US" altLang="en-US" b="1" dirty="0"/>
              <a:t>What is Economics?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1"/>
          <p:cNvSpPr>
            <a:spLocks noGrp="1"/>
          </p:cNvSpPr>
          <p:nvPr>
            <p:ph idx="1"/>
          </p:nvPr>
        </p:nvSpPr>
        <p:spPr/>
        <p:txBody>
          <a:bodyPr/>
          <a:lstStyle/>
          <a:p>
            <a:pPr eaLnBrk="1" hangingPunct="1"/>
            <a:r>
              <a:rPr lang="en-US" altLang="en-US"/>
              <a:t>Monetarism: A Counter Revolution,</a:t>
            </a:r>
          </a:p>
          <a:p>
            <a:pPr eaLnBrk="1" hangingPunct="1"/>
            <a:r>
              <a:rPr lang="en-US" altLang="en-US"/>
              <a:t>Neo-classical macroeconomics,</a:t>
            </a:r>
          </a:p>
          <a:p>
            <a:pPr eaLnBrk="1" hangingPunct="1"/>
            <a:r>
              <a:rPr lang="en-US" altLang="en-US"/>
              <a:t>Supply-side economics, and</a:t>
            </a:r>
          </a:p>
          <a:p>
            <a:pPr eaLnBrk="1" hangingPunct="1"/>
            <a:r>
              <a:rPr lang="en-US" altLang="en-US"/>
              <a:t>Neo-Keynesianism.</a:t>
            </a:r>
          </a:p>
        </p:txBody>
      </p:sp>
      <p:sp>
        <p:nvSpPr>
          <p:cNvPr id="4" name="Title 3"/>
          <p:cNvSpPr>
            <a:spLocks noGrp="1"/>
          </p:cNvSpPr>
          <p:nvPr>
            <p:ph type="title"/>
          </p:nvPr>
        </p:nvSpPr>
        <p:spPr/>
        <p:txBody>
          <a:bodyPr rtlCol="0">
            <a:normAutofit fontScale="90000"/>
          </a:bodyPr>
          <a:lstStyle/>
          <a:p>
            <a:pPr eaLnBrk="1" fontAlgn="auto" hangingPunct="1">
              <a:spcAft>
                <a:spcPts val="0"/>
              </a:spcAft>
              <a:defRPr/>
            </a:pPr>
            <a:r>
              <a:rPr lang="en-US" b="1" dirty="0"/>
              <a:t>Post-Keynesian Developments in Macroeconomics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 Concept of Stock and Flow Variables</a:t>
            </a:r>
          </a:p>
          <a:p>
            <a:r>
              <a:rPr lang="en-GB" dirty="0"/>
              <a:t>Equilibrium and Disequilibrium </a:t>
            </a:r>
          </a:p>
          <a:p>
            <a:r>
              <a:rPr lang="en-GB" dirty="0"/>
              <a:t> Partial Equilibrium and General Equilibrium Analysis</a:t>
            </a:r>
          </a:p>
          <a:p>
            <a:r>
              <a:rPr lang="en-GB" dirty="0"/>
              <a:t> Static, Comparative Static and Dynamic Analyses </a:t>
            </a:r>
          </a:p>
        </p:txBody>
      </p:sp>
      <p:sp>
        <p:nvSpPr>
          <p:cNvPr id="3" name="Title 2"/>
          <p:cNvSpPr>
            <a:spLocks noGrp="1"/>
          </p:cNvSpPr>
          <p:nvPr>
            <p:ph type="title"/>
          </p:nvPr>
        </p:nvSpPr>
        <p:spPr/>
        <p:txBody>
          <a:bodyPr/>
          <a:lstStyle/>
          <a:p>
            <a:r>
              <a:rPr lang="en-GB" sz="3200" dirty="0"/>
              <a:t> BASIC CONCEPTS AND APPROACHES TO        MACROECONOMIC ANALYSIS </a:t>
            </a:r>
          </a:p>
        </p:txBody>
      </p:sp>
      <p:sp>
        <p:nvSpPr>
          <p:cNvPr id="4" name="Slide Number Placeholder 3"/>
          <p:cNvSpPr>
            <a:spLocks noGrp="1"/>
          </p:cNvSpPr>
          <p:nvPr>
            <p:ph type="sldNum" sz="quarter" idx="10"/>
          </p:nvPr>
        </p:nvSpPr>
        <p:spPr/>
        <p:txBody>
          <a:bodyPr/>
          <a:lstStyle/>
          <a:p>
            <a:pPr>
              <a:defRPr/>
            </a:pPr>
            <a:fld id="{018D92E1-AE73-4F10-8FBF-2B36A59937A1}" type="slidenum">
              <a:rPr lang="en-US" smtClean="0"/>
              <a:pPr>
                <a:defRPr/>
              </a:pPr>
              <a:t>11</a:t>
            </a:fld>
            <a:endParaRPr lang="en-US"/>
          </a:p>
        </p:txBody>
      </p:sp>
    </p:spTree>
    <p:extLst>
      <p:ext uri="{BB962C8B-B14F-4D97-AF65-F5344CB8AC3E}">
        <p14:creationId xmlns:p14="http://schemas.microsoft.com/office/powerpoint/2010/main" val="2672021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1"/>
          <p:cNvSpPr>
            <a:spLocks noGrp="1"/>
          </p:cNvSpPr>
          <p:nvPr>
            <p:ph idx="1"/>
          </p:nvPr>
        </p:nvSpPr>
        <p:spPr/>
        <p:txBody>
          <a:bodyPr/>
          <a:lstStyle/>
          <a:p>
            <a:r>
              <a:rPr lang="en-US" altLang="en-US" b="1"/>
              <a:t>Static analysis</a:t>
            </a:r>
            <a:r>
              <a:rPr lang="en-US" altLang="en-US"/>
              <a:t>- When an economy is studied under static conditions, it is called static analysis. The variables used in this kind of analysis have no past or future and all variables belong to the same point in time.</a:t>
            </a:r>
          </a:p>
          <a:p>
            <a:endParaRPr lang="en-US" altLang="en-US"/>
          </a:p>
          <a:p>
            <a:r>
              <a:rPr lang="en-US" altLang="en-US" b="1"/>
              <a:t>Comparative statics analysis- </a:t>
            </a:r>
            <a:r>
              <a:rPr lang="en-US" altLang="en-US"/>
              <a:t>Comparative statics is a comparative study of economic conditions at two static equilibrium positions at two different points in time.</a:t>
            </a:r>
            <a:endParaRPr lang="en-US" altLang="en-US" b="1"/>
          </a:p>
        </p:txBody>
      </p:sp>
      <p:sp>
        <p:nvSpPr>
          <p:cNvPr id="23555" name="Title 4"/>
          <p:cNvSpPr>
            <a:spLocks noGrp="1"/>
          </p:cNvSpPr>
          <p:nvPr>
            <p:ph type="title"/>
          </p:nvPr>
        </p:nvSpPr>
        <p:spPr>
          <a:xfrm>
            <a:off x="457200" y="0"/>
            <a:ext cx="8686800" cy="1676400"/>
          </a:xfrm>
        </p:spPr>
        <p:txBody>
          <a:bodyPr/>
          <a:lstStyle/>
          <a:p>
            <a:r>
              <a:rPr lang="en-US" altLang="en-US" sz="3000" dirty="0"/>
              <a:t>APPROACHES TO MACROECONOMIC ANALYSIS</a:t>
            </a:r>
            <a:r>
              <a:rPr lang="en-US" altLang="en-US" sz="4000" dirty="0"/>
              <a:t/>
            </a:r>
            <a:br>
              <a:rPr lang="en-US" altLang="en-US" sz="4000" dirty="0"/>
            </a:br>
            <a:r>
              <a:rPr lang="en-US" altLang="en-US" sz="3000" dirty="0"/>
              <a:t>1. Static and Comparative Statics Analysis</a:t>
            </a:r>
          </a:p>
        </p:txBody>
      </p:sp>
    </p:spTree>
    <p:extLst>
      <p:ext uri="{BB962C8B-B14F-4D97-AF65-F5344CB8AC3E}">
        <p14:creationId xmlns:p14="http://schemas.microsoft.com/office/powerpoint/2010/main" val="796964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1"/>
          <p:cNvSpPr>
            <a:spLocks noGrp="1"/>
          </p:cNvSpPr>
          <p:nvPr>
            <p:ph idx="1"/>
          </p:nvPr>
        </p:nvSpPr>
        <p:spPr/>
        <p:txBody>
          <a:bodyPr/>
          <a:lstStyle/>
          <a:p>
            <a:r>
              <a:rPr lang="en-US" altLang="en-US"/>
              <a:t>When a macroeconomic phenomenon is analysed under changing or dynamic conditions, it is called dynamic analysis.</a:t>
            </a:r>
          </a:p>
          <a:p>
            <a:endParaRPr lang="en-US" altLang="en-US" b="1"/>
          </a:p>
          <a:p>
            <a:r>
              <a:rPr lang="en-US" altLang="en-US"/>
              <a:t>Economic dynamics studies the ‘factors and forces’ that set an economy in motion and lead it to a new equilibrium at a higher or lower level.</a:t>
            </a:r>
          </a:p>
          <a:p>
            <a:endParaRPr lang="en-US" altLang="en-US"/>
          </a:p>
          <a:p>
            <a:r>
              <a:rPr lang="en-US" altLang="en-US"/>
              <a:t>It takes into account the time lag involved in the process of adjustments.</a:t>
            </a:r>
          </a:p>
        </p:txBody>
      </p:sp>
      <p:sp>
        <p:nvSpPr>
          <p:cNvPr id="24579" name="Title 4"/>
          <p:cNvSpPr>
            <a:spLocks noGrp="1"/>
          </p:cNvSpPr>
          <p:nvPr>
            <p:ph type="title"/>
          </p:nvPr>
        </p:nvSpPr>
        <p:spPr/>
        <p:txBody>
          <a:bodyPr/>
          <a:lstStyle/>
          <a:p>
            <a:r>
              <a:rPr lang="en-US" altLang="en-US" sz="3000"/>
              <a:t>2. Dynamic Analysis</a:t>
            </a:r>
          </a:p>
        </p:txBody>
      </p:sp>
    </p:spTree>
    <p:extLst>
      <p:ext uri="{BB962C8B-B14F-4D97-AF65-F5344CB8AC3E}">
        <p14:creationId xmlns:p14="http://schemas.microsoft.com/office/powerpoint/2010/main" val="2374119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Placeholder 5"/>
          <p:cNvSpPr>
            <a:spLocks noGrp="1"/>
          </p:cNvSpPr>
          <p:nvPr>
            <p:ph type="body" idx="1"/>
          </p:nvPr>
        </p:nvSpPr>
        <p:spPr>
          <a:xfrm>
            <a:off x="533400" y="457200"/>
            <a:ext cx="4040188" cy="639763"/>
          </a:xfrm>
          <a:solidFill>
            <a:schemeClr val="accent2"/>
          </a:solidFill>
          <a:ln>
            <a:solidFill>
              <a:schemeClr val="tx1"/>
            </a:solidFill>
            <a:miter lim="800000"/>
            <a:headEnd/>
            <a:tailEnd/>
          </a:ln>
        </p:spPr>
        <p:txBody>
          <a:bodyPr/>
          <a:lstStyle/>
          <a:p>
            <a:pPr algn="ctr"/>
            <a:r>
              <a:rPr lang="en-US" altLang="en-US" sz="3200" dirty="0">
                <a:solidFill>
                  <a:schemeClr val="bg1">
                    <a:lumMod val="85000"/>
                  </a:schemeClr>
                </a:solidFill>
              </a:rPr>
              <a:t>Economic Statics</a:t>
            </a:r>
          </a:p>
        </p:txBody>
      </p:sp>
      <p:sp>
        <p:nvSpPr>
          <p:cNvPr id="25603" name="Text Placeholder 7"/>
          <p:cNvSpPr>
            <a:spLocks noGrp="1"/>
          </p:cNvSpPr>
          <p:nvPr>
            <p:ph type="body" sz="quarter" idx="3"/>
          </p:nvPr>
        </p:nvSpPr>
        <p:spPr>
          <a:xfrm>
            <a:off x="4724400" y="457200"/>
            <a:ext cx="4191000" cy="639763"/>
          </a:xfrm>
          <a:solidFill>
            <a:schemeClr val="accent2"/>
          </a:solidFill>
          <a:ln>
            <a:solidFill>
              <a:schemeClr val="tx1"/>
            </a:solidFill>
            <a:miter lim="800000"/>
            <a:headEnd/>
            <a:tailEnd/>
          </a:ln>
        </p:spPr>
        <p:txBody>
          <a:bodyPr/>
          <a:lstStyle/>
          <a:p>
            <a:pPr algn="ctr"/>
            <a:r>
              <a:rPr lang="en-US" altLang="en-US" sz="3200" dirty="0"/>
              <a:t>Economic Dynamics</a:t>
            </a:r>
          </a:p>
        </p:txBody>
      </p:sp>
      <p:graphicFrame>
        <p:nvGraphicFramePr>
          <p:cNvPr id="12" name="Content Placeholder 11"/>
          <p:cNvGraphicFramePr>
            <a:graphicFrameLocks noGrp="1"/>
          </p:cNvGraphicFramePr>
          <p:nvPr>
            <p:ph sz="quarter" idx="4"/>
          </p:nvPr>
        </p:nvGraphicFramePr>
        <p:xfrm>
          <a:off x="533400" y="1117600"/>
          <a:ext cx="4041775" cy="4734560"/>
        </p:xfrm>
        <a:graphic>
          <a:graphicData uri="http://schemas.openxmlformats.org/drawingml/2006/table">
            <a:tbl>
              <a:tblPr firstRow="1" bandRow="1">
                <a:tableStyleId>{D113A9D2-9D6B-4929-AA2D-F23B5EE8CBE7}</a:tableStyleId>
              </a:tblPr>
              <a:tblGrid>
                <a:gridCol w="4041775">
                  <a:extLst>
                    <a:ext uri="{9D8B030D-6E8A-4147-A177-3AD203B41FA5}">
                      <a16:colId xmlns:a16="http://schemas.microsoft.com/office/drawing/2014/main" xmlns="" val="20000"/>
                    </a:ext>
                  </a:extLst>
                </a:gridCol>
              </a:tblGrid>
              <a:tr h="863600">
                <a:tc>
                  <a:txBody>
                    <a:bodyPr/>
                    <a:lstStyle/>
                    <a:p>
                      <a:r>
                        <a:rPr lang="en-US" sz="2400" b="0" dirty="0"/>
                        <a:t>It </a:t>
                      </a:r>
                      <a:r>
                        <a:rPr lang="en-US" sz="2400" b="0" kern="1200" baseline="0" dirty="0"/>
                        <a:t>is an abstraction from reality.</a:t>
                      </a:r>
                      <a:endParaRPr lang="en-US" sz="2400" b="0" dirty="0"/>
                    </a:p>
                  </a:txBody>
                  <a:tcPr/>
                </a:tc>
                <a:extLst>
                  <a:ext uri="{0D108BD9-81ED-4DB2-BD59-A6C34878D82A}">
                    <a16:rowId xmlns:a16="http://schemas.microsoft.com/office/drawing/2014/main" xmlns="" val="10000"/>
                  </a:ext>
                </a:extLst>
              </a:tr>
              <a:tr h="762000">
                <a:tc>
                  <a:txBody>
                    <a:bodyPr/>
                    <a:lstStyle/>
                    <a:p>
                      <a:r>
                        <a:rPr lang="en-US" sz="2400" kern="1200" baseline="0" dirty="0"/>
                        <a:t>All the variables in a static analysis are undated.</a:t>
                      </a:r>
                      <a:endParaRPr lang="en-US" sz="2400" dirty="0"/>
                    </a:p>
                  </a:txBody>
                  <a:tcPr/>
                </a:tc>
                <a:extLst>
                  <a:ext uri="{0D108BD9-81ED-4DB2-BD59-A6C34878D82A}">
                    <a16:rowId xmlns:a16="http://schemas.microsoft.com/office/drawing/2014/main" xmlns="" val="10001"/>
                  </a:ext>
                </a:extLst>
              </a:tr>
              <a:tr h="853440">
                <a:tc>
                  <a:txBody>
                    <a:bodyPr/>
                    <a:lstStyle/>
                    <a:p>
                      <a:r>
                        <a:rPr lang="en-US" sz="2400" kern="1200" baseline="0" dirty="0"/>
                        <a:t>It is a timeless analysis.</a:t>
                      </a:r>
                      <a:endParaRPr lang="en-US" sz="2400" dirty="0"/>
                    </a:p>
                  </a:txBody>
                  <a:tcPr/>
                </a:tc>
                <a:extLst>
                  <a:ext uri="{0D108BD9-81ED-4DB2-BD59-A6C34878D82A}">
                    <a16:rowId xmlns:a16="http://schemas.microsoft.com/office/drawing/2014/main" xmlns="" val="10002"/>
                  </a:ext>
                </a:extLst>
              </a:tr>
              <a:tr h="1371600">
                <a:tc>
                  <a:txBody>
                    <a:bodyPr/>
                    <a:lstStyle/>
                    <a:p>
                      <a:r>
                        <a:rPr lang="en-US" sz="2400" kern="1200" baseline="0" dirty="0"/>
                        <a:t>Fundamental economic conditions are assumed to be given and known.</a:t>
                      </a:r>
                      <a:endParaRPr lang="en-US" sz="2400" dirty="0"/>
                    </a:p>
                  </a:txBody>
                  <a:tcPr/>
                </a:tc>
                <a:extLst>
                  <a:ext uri="{0D108BD9-81ED-4DB2-BD59-A6C34878D82A}">
                    <a16:rowId xmlns:a16="http://schemas.microsoft.com/office/drawing/2014/main" xmlns="" val="10003"/>
                  </a:ext>
                </a:extLst>
              </a:tr>
              <a:tr h="715956">
                <a:tc>
                  <a:txBody>
                    <a:bodyPr/>
                    <a:lstStyle/>
                    <a:p>
                      <a:r>
                        <a:rPr lang="en-US" sz="2400" dirty="0"/>
                        <a:t>Does not have </a:t>
                      </a:r>
                      <a:r>
                        <a:rPr lang="en-US" sz="2400" kern="1200" baseline="0" dirty="0"/>
                        <a:t>predictive power.</a:t>
                      </a:r>
                      <a:endParaRPr lang="en-US" sz="2400" dirty="0"/>
                    </a:p>
                  </a:txBody>
                  <a:tcPr/>
                </a:tc>
                <a:extLst>
                  <a:ext uri="{0D108BD9-81ED-4DB2-BD59-A6C34878D82A}">
                    <a16:rowId xmlns:a16="http://schemas.microsoft.com/office/drawing/2014/main" xmlns="" val="10004"/>
                  </a:ext>
                </a:extLst>
              </a:tr>
            </a:tbl>
          </a:graphicData>
        </a:graphic>
      </p:graphicFrame>
      <p:graphicFrame>
        <p:nvGraphicFramePr>
          <p:cNvPr id="13" name="Content Placeholder 11"/>
          <p:cNvGraphicFramePr>
            <a:graphicFrameLocks noGrp="1"/>
          </p:cNvGraphicFramePr>
          <p:nvPr>
            <p:ph sz="quarter" idx="4"/>
          </p:nvPr>
        </p:nvGraphicFramePr>
        <p:xfrm>
          <a:off x="4724400" y="1143000"/>
          <a:ext cx="4191000" cy="4724400"/>
        </p:xfrm>
        <a:graphic>
          <a:graphicData uri="http://schemas.openxmlformats.org/drawingml/2006/table">
            <a:tbl>
              <a:tblPr firstRow="1" bandRow="1">
                <a:tableStyleId>{D113A9D2-9D6B-4929-AA2D-F23B5EE8CBE7}</a:tableStyleId>
              </a:tblPr>
              <a:tblGrid>
                <a:gridCol w="4191000">
                  <a:extLst>
                    <a:ext uri="{9D8B030D-6E8A-4147-A177-3AD203B41FA5}">
                      <a16:colId xmlns:a16="http://schemas.microsoft.com/office/drawing/2014/main" xmlns="" val="20000"/>
                    </a:ext>
                  </a:extLst>
                </a:gridCol>
              </a:tblGrid>
              <a:tr h="865581">
                <a:tc>
                  <a:txBody>
                    <a:bodyPr/>
                    <a:lstStyle/>
                    <a:p>
                      <a:r>
                        <a:rPr lang="en-US" sz="2400" b="0" dirty="0"/>
                        <a:t>It </a:t>
                      </a:r>
                      <a:r>
                        <a:rPr lang="en-US" sz="2400" b="0" kern="1200" baseline="0" dirty="0"/>
                        <a:t>is the study of the real world.</a:t>
                      </a:r>
                      <a:endParaRPr lang="en-US" sz="2400" b="0" dirty="0"/>
                    </a:p>
                  </a:txBody>
                  <a:tcPr/>
                </a:tc>
                <a:extLst>
                  <a:ext uri="{0D108BD9-81ED-4DB2-BD59-A6C34878D82A}">
                    <a16:rowId xmlns:a16="http://schemas.microsoft.com/office/drawing/2014/main" xmlns="" val="10000"/>
                  </a:ext>
                </a:extLst>
              </a:tr>
              <a:tr h="822960">
                <a:tc>
                  <a:txBody>
                    <a:bodyPr/>
                    <a:lstStyle/>
                    <a:p>
                      <a:r>
                        <a:rPr lang="en-US" sz="2400" kern="1200" baseline="0" dirty="0"/>
                        <a:t>In dynamic analysis, all variables are dated.</a:t>
                      </a:r>
                      <a:endParaRPr lang="en-US" sz="2400" dirty="0"/>
                    </a:p>
                  </a:txBody>
                  <a:tcPr/>
                </a:tc>
                <a:extLst>
                  <a:ext uri="{0D108BD9-81ED-4DB2-BD59-A6C34878D82A}">
                    <a16:rowId xmlns:a16="http://schemas.microsoft.com/office/drawing/2014/main" xmlns="" val="10001"/>
                  </a:ext>
                </a:extLst>
              </a:tr>
              <a:tr h="822960">
                <a:tc>
                  <a:txBody>
                    <a:bodyPr/>
                    <a:lstStyle/>
                    <a:p>
                      <a:r>
                        <a:rPr lang="en-US" sz="2400" dirty="0"/>
                        <a:t>Here, </a:t>
                      </a:r>
                      <a:r>
                        <a:rPr lang="en-US" sz="2400" kern="1200" baseline="0" dirty="0"/>
                        <a:t>time is used as one of the variables.</a:t>
                      </a:r>
                      <a:endParaRPr lang="en-US" sz="2400" dirty="0"/>
                    </a:p>
                  </a:txBody>
                  <a:tcPr/>
                </a:tc>
                <a:extLst>
                  <a:ext uri="{0D108BD9-81ED-4DB2-BD59-A6C34878D82A}">
                    <a16:rowId xmlns:a16="http://schemas.microsoft.com/office/drawing/2014/main" xmlns="" val="10002"/>
                  </a:ext>
                </a:extLst>
              </a:tr>
              <a:tr h="1401132">
                <a:tc>
                  <a:txBody>
                    <a:bodyPr/>
                    <a:lstStyle/>
                    <a:p>
                      <a:r>
                        <a:rPr lang="en-US" sz="2400" kern="1200" baseline="0" dirty="0"/>
                        <a:t>Fundamental economic conditions continue to change over time.</a:t>
                      </a:r>
                      <a:endParaRPr lang="en-US" sz="2400" dirty="0"/>
                    </a:p>
                  </a:txBody>
                  <a:tcPr/>
                </a:tc>
                <a:extLst>
                  <a:ext uri="{0D108BD9-81ED-4DB2-BD59-A6C34878D82A}">
                    <a16:rowId xmlns:a16="http://schemas.microsoft.com/office/drawing/2014/main" xmlns="" val="10003"/>
                  </a:ext>
                </a:extLst>
              </a:tr>
              <a:tr h="811767">
                <a:tc>
                  <a:txBody>
                    <a:bodyPr/>
                    <a:lstStyle/>
                    <a:p>
                      <a:r>
                        <a:rPr lang="en-US" sz="2400" dirty="0"/>
                        <a:t>Has </a:t>
                      </a:r>
                      <a:r>
                        <a:rPr lang="en-US" sz="2400" kern="1200" baseline="0" dirty="0"/>
                        <a:t>predictive power.</a:t>
                      </a:r>
                      <a:endParaRPr lang="en-US" sz="2400" dirty="0"/>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480330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1"/>
          <p:cNvSpPr>
            <a:spLocks noGrp="1"/>
          </p:cNvSpPr>
          <p:nvPr>
            <p:ph idx="1"/>
          </p:nvPr>
        </p:nvSpPr>
        <p:spPr>
          <a:xfrm>
            <a:off x="533400" y="1219200"/>
            <a:ext cx="8229600" cy="4525963"/>
          </a:xfrm>
        </p:spPr>
        <p:txBody>
          <a:bodyPr/>
          <a:lstStyle/>
          <a:p>
            <a:pPr marL="0" indent="0">
              <a:buFont typeface="Arial" charset="0"/>
              <a:buNone/>
              <a:defRPr/>
            </a:pPr>
            <a:r>
              <a:rPr lang="en-US" altLang="en-US" dirty="0"/>
              <a:t>A macroeconomic model is the representation of the economic phenomenon in terms of a set of </a:t>
            </a:r>
            <a:r>
              <a:rPr lang="en-US" altLang="en-US" dirty="0" err="1"/>
              <a:t>behavioural</a:t>
            </a:r>
            <a:r>
              <a:rPr lang="en-US" altLang="en-US" dirty="0"/>
              <a:t> assumptions, definitions, simultaneous equations, and identities.</a:t>
            </a:r>
          </a:p>
          <a:p>
            <a:pPr marL="0" indent="0">
              <a:buFont typeface="Arial" charset="0"/>
              <a:buNone/>
              <a:defRPr/>
            </a:pPr>
            <a:r>
              <a:rPr lang="en-US" altLang="en-US" dirty="0"/>
              <a:t>Model Building Process:</a:t>
            </a:r>
          </a:p>
          <a:p>
            <a:pPr marL="457200" indent="-457200">
              <a:buFont typeface="Calibri" pitchFamily="34" charset="0"/>
              <a:buAutoNum type="arabicPeriod"/>
              <a:defRPr/>
            </a:pPr>
            <a:r>
              <a:rPr lang="en-US" altLang="en-US" dirty="0"/>
              <a:t>Specifying the subject of study and segregating it from the rest of the system;</a:t>
            </a:r>
          </a:p>
          <a:p>
            <a:pPr marL="457200" indent="-457200">
              <a:buFont typeface="Calibri" pitchFamily="34" charset="0"/>
              <a:buAutoNum type="arabicPeriod"/>
              <a:defRPr/>
            </a:pPr>
            <a:r>
              <a:rPr lang="en-US" altLang="en-US" dirty="0"/>
              <a:t>Specifying and defining the chosen macroeconomic variables – endogenous and exogenous variables.</a:t>
            </a:r>
          </a:p>
          <a:p>
            <a:pPr marL="457200" indent="-457200">
              <a:buFont typeface="Calibri" pitchFamily="34" charset="0"/>
              <a:buAutoNum type="arabicPeriod"/>
              <a:defRPr/>
            </a:pPr>
            <a:r>
              <a:rPr lang="en-US" altLang="en-US" dirty="0"/>
              <a:t>Making assumptions regarding the </a:t>
            </a:r>
            <a:r>
              <a:rPr lang="en-US" altLang="en-US" dirty="0" err="1"/>
              <a:t>behaviour</a:t>
            </a:r>
            <a:r>
              <a:rPr lang="en-US" altLang="en-US" dirty="0"/>
              <a:t> of selected variables;</a:t>
            </a:r>
          </a:p>
          <a:p>
            <a:pPr marL="457200" indent="-457200">
              <a:buFont typeface="Calibri" pitchFamily="34" charset="0"/>
              <a:buAutoNum type="arabicPeriod"/>
              <a:defRPr/>
            </a:pPr>
            <a:r>
              <a:rPr lang="en-US" altLang="en-US" dirty="0"/>
              <a:t>Specifying the relationship between the selected variables in the form of equations, if possible; and</a:t>
            </a:r>
          </a:p>
          <a:p>
            <a:pPr marL="457200" indent="-457200">
              <a:buFont typeface="Calibri" pitchFamily="34" charset="0"/>
              <a:buAutoNum type="arabicPeriod"/>
              <a:defRPr/>
            </a:pPr>
            <a:r>
              <a:rPr lang="en-US" altLang="en-US" dirty="0"/>
              <a:t>Specifying the criteria for drawing conclusions.</a:t>
            </a:r>
          </a:p>
        </p:txBody>
      </p:sp>
      <p:sp>
        <p:nvSpPr>
          <p:cNvPr id="26627" name="Title 4"/>
          <p:cNvSpPr>
            <a:spLocks noGrp="1"/>
          </p:cNvSpPr>
          <p:nvPr>
            <p:ph type="title"/>
          </p:nvPr>
        </p:nvSpPr>
        <p:spPr>
          <a:xfrm>
            <a:off x="457200" y="76200"/>
            <a:ext cx="8686800" cy="1143000"/>
          </a:xfrm>
        </p:spPr>
        <p:txBody>
          <a:bodyPr/>
          <a:lstStyle/>
          <a:p>
            <a:r>
              <a:rPr lang="en-US" altLang="en-US" sz="3600"/>
              <a:t>Macroeconomic Model Building</a:t>
            </a:r>
          </a:p>
        </p:txBody>
      </p:sp>
    </p:spTree>
    <p:extLst>
      <p:ext uri="{BB962C8B-B14F-4D97-AF65-F5344CB8AC3E}">
        <p14:creationId xmlns:p14="http://schemas.microsoft.com/office/powerpoint/2010/main" val="149941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1"/>
          <p:cNvSpPr>
            <a:spLocks noGrp="1"/>
          </p:cNvSpPr>
          <p:nvPr>
            <p:ph idx="1"/>
          </p:nvPr>
        </p:nvSpPr>
        <p:spPr/>
        <p:txBody>
          <a:bodyPr/>
          <a:lstStyle/>
          <a:p>
            <a:pPr>
              <a:buFont typeface="Arial" charset="0"/>
              <a:buNone/>
            </a:pPr>
            <a:r>
              <a:rPr lang="en-US" altLang="en-US"/>
              <a:t>The relevance and applicability of an economic model to the real world depends on:</a:t>
            </a:r>
          </a:p>
          <a:p>
            <a:r>
              <a:rPr lang="en-US" altLang="en-US"/>
              <a:t>how realistic are the assumptions of the model,</a:t>
            </a:r>
          </a:p>
          <a:p>
            <a:r>
              <a:rPr lang="en-US" altLang="en-US"/>
              <a:t>how consistent are the assumptions with one another,</a:t>
            </a:r>
          </a:p>
          <a:p>
            <a:r>
              <a:rPr lang="en-US" altLang="en-US"/>
              <a:t>how accurate and relevant are the data to validate assumptions, and</a:t>
            </a:r>
          </a:p>
          <a:p>
            <a:r>
              <a:rPr lang="en-US" altLang="en-US"/>
              <a:t>how logical and realistic are equations of the model.</a:t>
            </a:r>
          </a:p>
        </p:txBody>
      </p:sp>
      <p:sp>
        <p:nvSpPr>
          <p:cNvPr id="27651" name="Title 4"/>
          <p:cNvSpPr>
            <a:spLocks noGrp="1"/>
          </p:cNvSpPr>
          <p:nvPr>
            <p:ph type="title"/>
          </p:nvPr>
        </p:nvSpPr>
        <p:spPr/>
        <p:txBody>
          <a:bodyPr/>
          <a:lstStyle/>
          <a:p>
            <a:r>
              <a:rPr lang="en-US" altLang="en-US" sz="4000"/>
              <a:t>How Relevant are the Models to the Real World</a:t>
            </a:r>
          </a:p>
        </p:txBody>
      </p:sp>
    </p:spTree>
    <p:extLst>
      <p:ext uri="{BB962C8B-B14F-4D97-AF65-F5344CB8AC3E}">
        <p14:creationId xmlns:p14="http://schemas.microsoft.com/office/powerpoint/2010/main" val="2285117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1"/>
          <p:cNvSpPr>
            <a:spLocks noGrp="1"/>
          </p:cNvSpPr>
          <p:nvPr>
            <p:ph idx="1"/>
          </p:nvPr>
        </p:nvSpPr>
        <p:spPr/>
        <p:txBody>
          <a:bodyPr/>
          <a:lstStyle/>
          <a:p>
            <a:r>
              <a:rPr lang="en-US" altLang="en-US"/>
              <a:t>The economic behaviour of the people needs to be studied with the purpose of both understanding and devising corrective measures whenever required. </a:t>
            </a:r>
          </a:p>
          <a:p>
            <a:endParaRPr lang="en-US" altLang="en-US"/>
          </a:p>
          <a:p>
            <a:r>
              <a:rPr lang="en-US" altLang="en-US"/>
              <a:t>It is for this purpose that economists create a kind of imaginary or hypothetical world, approximating to the real world.</a:t>
            </a:r>
          </a:p>
        </p:txBody>
      </p:sp>
      <p:sp>
        <p:nvSpPr>
          <p:cNvPr id="28675" name="Title 4"/>
          <p:cNvSpPr>
            <a:spLocks noGrp="1"/>
          </p:cNvSpPr>
          <p:nvPr>
            <p:ph type="title"/>
          </p:nvPr>
        </p:nvSpPr>
        <p:spPr/>
        <p:txBody>
          <a:bodyPr/>
          <a:lstStyle/>
          <a:p>
            <a:r>
              <a:rPr lang="en-US" altLang="en-US"/>
              <a:t>Why Economists Build Models?</a:t>
            </a:r>
          </a:p>
        </p:txBody>
      </p:sp>
    </p:spTree>
    <p:extLst>
      <p:ext uri="{BB962C8B-B14F-4D97-AF65-F5344CB8AC3E}">
        <p14:creationId xmlns:p14="http://schemas.microsoft.com/office/powerpoint/2010/main" val="3616658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1"/>
          <p:cNvSpPr>
            <a:spLocks noGrp="1"/>
          </p:cNvSpPr>
          <p:nvPr>
            <p:ph idx="1"/>
          </p:nvPr>
        </p:nvSpPr>
        <p:spPr/>
        <p:txBody>
          <a:bodyPr/>
          <a:lstStyle/>
          <a:p>
            <a:pPr eaLnBrk="1" hangingPunct="1"/>
            <a:r>
              <a:rPr lang="en-US" altLang="en-US"/>
              <a:t>Growing importance of macroeconomic issues: Low growth, unemployment and inflation</a:t>
            </a:r>
          </a:p>
          <a:p>
            <a:pPr eaLnBrk="1" hangingPunct="1"/>
            <a:r>
              <a:rPr lang="en-US" altLang="en-US"/>
              <a:t>Persistence of macroeconomic problems causing social, political and international problems</a:t>
            </a:r>
          </a:p>
          <a:p>
            <a:pPr eaLnBrk="1" hangingPunct="1"/>
            <a:r>
              <a:rPr lang="en-US" altLang="en-US"/>
              <a:t>Growing complexity of economic system</a:t>
            </a:r>
          </a:p>
          <a:p>
            <a:pPr eaLnBrk="1" hangingPunct="1"/>
            <a:r>
              <a:rPr lang="en-US" altLang="en-US"/>
              <a:t>Need for government intervention with the market system</a:t>
            </a:r>
          </a:p>
          <a:p>
            <a:pPr eaLnBrk="1" hangingPunct="1"/>
            <a:r>
              <a:rPr lang="en-US" altLang="en-US"/>
              <a:t>Use of macroeconomics in business management</a:t>
            </a:r>
          </a:p>
        </p:txBody>
      </p:sp>
      <p:sp>
        <p:nvSpPr>
          <p:cNvPr id="23555" name="Title 3"/>
          <p:cNvSpPr>
            <a:spLocks noGrp="1"/>
          </p:cNvSpPr>
          <p:nvPr>
            <p:ph type="title"/>
          </p:nvPr>
        </p:nvSpPr>
        <p:spPr/>
        <p:txBody>
          <a:bodyPr/>
          <a:lstStyle/>
          <a:p>
            <a:pPr eaLnBrk="1" hangingPunct="1"/>
            <a:r>
              <a:rPr lang="en-US" altLang="en-US" b="1"/>
              <a:t>Importance of Macroeconomics</a:t>
            </a:r>
          </a:p>
        </p:txBody>
      </p:sp>
    </p:spTree>
    <p:extLst>
      <p:ext uri="{BB962C8B-B14F-4D97-AF65-F5344CB8AC3E}">
        <p14:creationId xmlns:p14="http://schemas.microsoft.com/office/powerpoint/2010/main" val="3710216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1"/>
          <p:cNvSpPr>
            <a:spLocks noGrp="1"/>
          </p:cNvSpPr>
          <p:nvPr>
            <p:ph idx="1"/>
          </p:nvPr>
        </p:nvSpPr>
        <p:spPr/>
        <p:txBody>
          <a:bodyPr/>
          <a:lstStyle/>
          <a:p>
            <a:pPr algn="just" eaLnBrk="1" hangingPunct="1">
              <a:buClr>
                <a:schemeClr val="tx1"/>
              </a:buClr>
            </a:pPr>
            <a:r>
              <a:rPr lang="en-US" altLang="en-US"/>
              <a:t>Ignores the structural changes </a:t>
            </a:r>
          </a:p>
          <a:p>
            <a:pPr algn="just" eaLnBrk="1" hangingPunct="1">
              <a:buClr>
                <a:schemeClr val="tx1"/>
              </a:buClr>
            </a:pPr>
            <a:r>
              <a:rPr lang="en-US" altLang="en-US"/>
              <a:t>Aggregates are not a reality but a picture or approximation of reality</a:t>
            </a:r>
          </a:p>
          <a:p>
            <a:pPr algn="just" eaLnBrk="1" hangingPunct="1">
              <a:buClr>
                <a:schemeClr val="tx1"/>
              </a:buClr>
            </a:pPr>
            <a:r>
              <a:rPr lang="en-US" altLang="en-US"/>
              <a:t>Some economists consider macroeconomics only as an “intellectual attraction” without much practical use</a:t>
            </a:r>
          </a:p>
        </p:txBody>
      </p:sp>
      <p:sp>
        <p:nvSpPr>
          <p:cNvPr id="25603" name="Title 3"/>
          <p:cNvSpPr>
            <a:spLocks noGrp="1"/>
          </p:cNvSpPr>
          <p:nvPr>
            <p:ph type="title"/>
          </p:nvPr>
        </p:nvSpPr>
        <p:spPr/>
        <p:txBody>
          <a:bodyPr/>
          <a:lstStyle/>
          <a:p>
            <a:pPr eaLnBrk="1" hangingPunct="1"/>
            <a:r>
              <a:rPr lang="en-US" altLang="en-US" b="1"/>
              <a:t>Limitations of Macroeconomics</a:t>
            </a:r>
          </a:p>
        </p:txBody>
      </p:sp>
    </p:spTree>
    <p:extLst>
      <p:ext uri="{BB962C8B-B14F-4D97-AF65-F5344CB8AC3E}">
        <p14:creationId xmlns:p14="http://schemas.microsoft.com/office/powerpoint/2010/main" val="980724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hangingPunct="1"/>
            <a:r>
              <a:rPr lang="en-US" altLang="en-US" b="1" dirty="0"/>
              <a:t>Why do people </a:t>
            </a:r>
            <a:r>
              <a:rPr lang="en-US" altLang="en-US" b="1" dirty="0" err="1"/>
              <a:t>economise</a:t>
            </a:r>
            <a:r>
              <a:rPr lang="en-US" altLang="en-US" b="1" dirty="0"/>
              <a:t>?</a:t>
            </a:r>
          </a:p>
        </p:txBody>
      </p:sp>
      <p:sp>
        <p:nvSpPr>
          <p:cNvPr id="15363" name="Content Placeholder 1"/>
          <p:cNvSpPr>
            <a:spLocks noGrp="1"/>
          </p:cNvSpPr>
          <p:nvPr>
            <p:ph idx="1"/>
          </p:nvPr>
        </p:nvSpPr>
        <p:spPr/>
        <p:txBody>
          <a:bodyPr/>
          <a:lstStyle/>
          <a:p>
            <a:pPr eaLnBrk="1" hangingPunct="1"/>
            <a:r>
              <a:rPr lang="en-US" altLang="en-US" dirty="0"/>
              <a:t>Human wants, desires and aspirations are endless.</a:t>
            </a:r>
          </a:p>
          <a:p>
            <a:pPr eaLnBrk="1" hangingPunct="1"/>
            <a:r>
              <a:rPr lang="en-US" altLang="en-US" dirty="0"/>
              <a:t>Resources are scarce and have alternative uses with different returns.</a:t>
            </a:r>
          </a:p>
          <a:p>
            <a:pPr eaLnBrk="1" hangingPunct="1"/>
            <a:r>
              <a:rPr lang="en-US" altLang="en-US" dirty="0"/>
              <a:t>People are </a:t>
            </a:r>
            <a:r>
              <a:rPr lang="en-US" altLang="en-US" dirty="0">
                <a:solidFill>
                  <a:srgbClr val="FFFF00"/>
                </a:solidFill>
              </a:rPr>
              <a:t>of </a:t>
            </a:r>
            <a:r>
              <a:rPr lang="en-US" altLang="en-US" dirty="0" err="1"/>
              <a:t>optimising</a:t>
            </a:r>
            <a:r>
              <a:rPr lang="en-US" altLang="en-US" dirty="0"/>
              <a:t> nature.</a:t>
            </a:r>
          </a:p>
        </p:txBody>
      </p:sp>
    </p:spTree>
    <p:extLst>
      <p:ext uri="{BB962C8B-B14F-4D97-AF65-F5344CB8AC3E}">
        <p14:creationId xmlns:p14="http://schemas.microsoft.com/office/powerpoint/2010/main" val="2552429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p:cNvSpPr>
            <a:spLocks noGrp="1"/>
          </p:cNvSpPr>
          <p:nvPr>
            <p:ph idx="1"/>
          </p:nvPr>
        </p:nvSpPr>
        <p:spPr/>
        <p:txBody>
          <a:bodyPr/>
          <a:lstStyle/>
          <a:p>
            <a:pPr marL="514350" indent="-514350">
              <a:buFont typeface="Calibri" pitchFamily="34" charset="0"/>
              <a:buAutoNum type="arabicPeriod"/>
            </a:pPr>
            <a:r>
              <a:rPr lang="en-US" altLang="en-US" dirty="0"/>
              <a:t>Achieving and maintaining a high rate of economic growth,</a:t>
            </a:r>
          </a:p>
          <a:p>
            <a:pPr marL="514350" indent="-514350">
              <a:buFont typeface="Calibri" pitchFamily="34" charset="0"/>
              <a:buAutoNum type="arabicPeriod"/>
            </a:pPr>
            <a:r>
              <a:rPr lang="en-US" altLang="en-US" dirty="0"/>
              <a:t>Preventing business cycles when symptoms come up,</a:t>
            </a:r>
          </a:p>
          <a:p>
            <a:pPr marL="514350" indent="-514350">
              <a:buFont typeface="Calibri" pitchFamily="34" charset="0"/>
              <a:buAutoNum type="arabicPeriod"/>
            </a:pPr>
            <a:r>
              <a:rPr lang="en-US" altLang="en-US" dirty="0"/>
              <a:t>Controlling inflation and </a:t>
            </a:r>
            <a:r>
              <a:rPr lang="en-US" altLang="en-US" dirty="0" err="1"/>
              <a:t>stabilising</a:t>
            </a:r>
            <a:r>
              <a:rPr lang="en-US" altLang="en-US" dirty="0"/>
              <a:t> price level,</a:t>
            </a:r>
          </a:p>
          <a:p>
            <a:pPr marL="514350" indent="-514350">
              <a:buFont typeface="Calibri" pitchFamily="34" charset="0"/>
              <a:buAutoNum type="arabicPeriod"/>
            </a:pPr>
            <a:r>
              <a:rPr lang="en-US" altLang="en-US" dirty="0"/>
              <a:t>Solving the problems of unemployment and poverty,</a:t>
            </a:r>
          </a:p>
          <a:p>
            <a:pPr marL="514350" indent="-514350">
              <a:buFont typeface="Calibri" pitchFamily="34" charset="0"/>
              <a:buAutoNum type="arabicPeriod"/>
            </a:pPr>
            <a:r>
              <a:rPr lang="en-US" altLang="en-US" dirty="0"/>
              <a:t>Containing growing budgetary deficits, and</a:t>
            </a:r>
          </a:p>
          <a:p>
            <a:pPr marL="514350" indent="-514350">
              <a:buFont typeface="Calibri" pitchFamily="34" charset="0"/>
              <a:buAutoNum type="arabicPeriod"/>
            </a:pPr>
            <a:r>
              <a:rPr lang="en-US" altLang="en-US" dirty="0"/>
              <a:t>Managing international economic issues.</a:t>
            </a:r>
          </a:p>
        </p:txBody>
      </p:sp>
      <p:sp>
        <p:nvSpPr>
          <p:cNvPr id="16387" name="Title 2"/>
          <p:cNvSpPr>
            <a:spLocks noGrp="1"/>
          </p:cNvSpPr>
          <p:nvPr>
            <p:ph type="title"/>
          </p:nvPr>
        </p:nvSpPr>
        <p:spPr/>
        <p:txBody>
          <a:bodyPr/>
          <a:lstStyle/>
          <a:p>
            <a:r>
              <a:rPr lang="en-US" altLang="en-US" dirty="0"/>
              <a:t>Macroeconomic Issues</a:t>
            </a:r>
          </a:p>
        </p:txBody>
      </p:sp>
    </p:spTree>
    <p:extLst>
      <p:ext uri="{BB962C8B-B14F-4D97-AF65-F5344CB8AC3E}">
        <p14:creationId xmlns:p14="http://schemas.microsoft.com/office/powerpoint/2010/main" val="411064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defRPr/>
            </a:pPr>
            <a:r>
              <a:rPr lang="en-US" b="1" dirty="0"/>
              <a:t>In developed countries:</a:t>
            </a:r>
          </a:p>
          <a:p>
            <a:pPr marL="971550" lvl="1" indent="-514350">
              <a:buFont typeface="+mj-lt"/>
              <a:buAutoNum type="romanLcPeriod"/>
              <a:defRPr/>
            </a:pPr>
            <a:r>
              <a:rPr lang="en-US" dirty="0"/>
              <a:t>How to combat the recessionary trend in the economy,</a:t>
            </a:r>
          </a:p>
          <a:p>
            <a:pPr marL="971550" lvl="1" indent="-514350">
              <a:buFont typeface="+mj-lt"/>
              <a:buAutoNum type="romanLcPeriod"/>
              <a:defRPr/>
            </a:pPr>
            <a:r>
              <a:rPr lang="en-US" dirty="0"/>
              <a:t>How to accelerate the growth rate, and</a:t>
            </a:r>
          </a:p>
          <a:p>
            <a:pPr marL="971550" lvl="1" indent="-514350">
              <a:buFont typeface="+mj-lt"/>
              <a:buAutoNum type="romanLcPeriod"/>
              <a:defRPr/>
            </a:pPr>
            <a:r>
              <a:rPr lang="en-US" dirty="0"/>
              <a:t>How to maintain a reasonably high growth rate,</a:t>
            </a:r>
          </a:p>
          <a:p>
            <a:pPr lvl="1">
              <a:defRPr/>
            </a:pPr>
            <a:endParaRPr lang="en-US" dirty="0"/>
          </a:p>
          <a:p>
            <a:pPr>
              <a:defRPr/>
            </a:pPr>
            <a:r>
              <a:rPr lang="en-US" b="1" dirty="0"/>
              <a:t>In developing countries:</a:t>
            </a:r>
          </a:p>
          <a:p>
            <a:pPr marL="971550" lvl="1" indent="-514350">
              <a:buFont typeface="+mj-lt"/>
              <a:buAutoNum type="romanLcPeriod"/>
              <a:defRPr/>
            </a:pPr>
            <a:r>
              <a:rPr lang="en-US" dirty="0"/>
              <a:t>How to maintain the current high growth rate;</a:t>
            </a:r>
          </a:p>
          <a:p>
            <a:pPr marL="971550" lvl="1" indent="-514350">
              <a:buFont typeface="+mj-lt"/>
              <a:buAutoNum type="romanLcPeriod"/>
              <a:defRPr/>
            </a:pPr>
            <a:r>
              <a:rPr lang="en-US" dirty="0"/>
              <a:t>How to prevent the overheating of the economy; </a:t>
            </a:r>
          </a:p>
          <a:p>
            <a:pPr marL="971550" lvl="1" indent="-514350">
              <a:buFont typeface="+mj-lt"/>
              <a:buAutoNum type="romanLcPeriod"/>
              <a:defRPr/>
            </a:pPr>
            <a:r>
              <a:rPr lang="en-US" dirty="0"/>
              <a:t>How to keep inflation under control within its tolerable and desirable limits; and</a:t>
            </a:r>
          </a:p>
          <a:p>
            <a:pPr marL="971550" lvl="1" indent="-514350">
              <a:buFont typeface="+mj-lt"/>
              <a:buAutoNum type="romanLcPeriod"/>
              <a:defRPr/>
            </a:pPr>
            <a:r>
              <a:rPr lang="en-US" dirty="0"/>
              <a:t>How to increase the rate of unemployment.</a:t>
            </a:r>
          </a:p>
          <a:p>
            <a:pPr lvl="1">
              <a:defRPr/>
            </a:pPr>
            <a:endParaRPr lang="en-US" dirty="0"/>
          </a:p>
          <a:p>
            <a:pPr>
              <a:defRPr/>
            </a:pPr>
            <a:endParaRPr lang="en-US" dirty="0"/>
          </a:p>
        </p:txBody>
      </p:sp>
      <p:sp>
        <p:nvSpPr>
          <p:cNvPr id="17411" name="Title 2"/>
          <p:cNvSpPr>
            <a:spLocks noGrp="1"/>
          </p:cNvSpPr>
          <p:nvPr>
            <p:ph type="title"/>
          </p:nvPr>
        </p:nvSpPr>
        <p:spPr/>
        <p:txBody>
          <a:bodyPr/>
          <a:lstStyle/>
          <a:p>
            <a:r>
              <a:rPr lang="en-US" altLang="en-US" dirty="0"/>
              <a:t>Growth Related Issues</a:t>
            </a:r>
          </a:p>
        </p:txBody>
      </p:sp>
    </p:spTree>
    <p:extLst>
      <p:ext uri="{BB962C8B-B14F-4D97-AF65-F5344CB8AC3E}">
        <p14:creationId xmlns:p14="http://schemas.microsoft.com/office/powerpoint/2010/main" val="1865606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1"/>
          <p:cNvSpPr>
            <a:spLocks noGrp="1"/>
          </p:cNvSpPr>
          <p:nvPr>
            <p:ph idx="1"/>
          </p:nvPr>
        </p:nvSpPr>
        <p:spPr/>
        <p:txBody>
          <a:bodyPr/>
          <a:lstStyle/>
          <a:p>
            <a:r>
              <a:rPr lang="en-US" altLang="en-US"/>
              <a:t>Business cycle refers to subsequent phases of economic growth and depression in the economy—high growth in </a:t>
            </a:r>
            <a:r>
              <a:rPr lang="en-US" altLang="en-US" i="1"/>
              <a:t>GDP</a:t>
            </a:r>
            <a:r>
              <a:rPr lang="en-US" altLang="en-US"/>
              <a:t>/</a:t>
            </a:r>
            <a:r>
              <a:rPr lang="en-US" altLang="en-US" i="1"/>
              <a:t>GNP</a:t>
            </a:r>
            <a:r>
              <a:rPr lang="en-US" altLang="en-US"/>
              <a:t> in one period followed by a sharp decline in the next period.</a:t>
            </a:r>
          </a:p>
          <a:p>
            <a:r>
              <a:rPr lang="en-US" altLang="en-US"/>
              <a:t>Factors and forces that cause a business cycle are always present in the growing economies.</a:t>
            </a:r>
          </a:p>
          <a:p>
            <a:r>
              <a:rPr lang="en-US" altLang="en-US"/>
              <a:t>Business cycle has become a big issue after World War II.</a:t>
            </a:r>
          </a:p>
        </p:txBody>
      </p:sp>
      <p:sp>
        <p:nvSpPr>
          <p:cNvPr id="18435" name="Title 4"/>
          <p:cNvSpPr>
            <a:spLocks noGrp="1"/>
          </p:cNvSpPr>
          <p:nvPr>
            <p:ph type="title"/>
          </p:nvPr>
        </p:nvSpPr>
        <p:spPr/>
        <p:txBody>
          <a:bodyPr/>
          <a:lstStyle/>
          <a:p>
            <a:r>
              <a:rPr lang="en-US" altLang="en-US" dirty="0"/>
              <a:t>The Issue of Business Cycles</a:t>
            </a:r>
          </a:p>
        </p:txBody>
      </p:sp>
    </p:spTree>
    <p:extLst>
      <p:ext uri="{BB962C8B-B14F-4D97-AF65-F5344CB8AC3E}">
        <p14:creationId xmlns:p14="http://schemas.microsoft.com/office/powerpoint/2010/main" val="3603572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
          <p:cNvSpPr>
            <a:spLocks noGrp="1"/>
          </p:cNvSpPr>
          <p:nvPr>
            <p:ph idx="1"/>
          </p:nvPr>
        </p:nvSpPr>
        <p:spPr/>
        <p:txBody>
          <a:bodyPr/>
          <a:lstStyle/>
          <a:p>
            <a:r>
              <a:rPr lang="en-US" altLang="en-US"/>
              <a:t>Inflation is defined as persistent and considerable increase in the price level over a long period of time.</a:t>
            </a:r>
          </a:p>
          <a:p>
            <a:endParaRPr lang="en-US" altLang="en-US"/>
          </a:p>
          <a:p>
            <a:r>
              <a:rPr lang="en-US" altLang="en-US"/>
              <a:t>Inflation is generally associated with, and is often caused by, the high growth rate itself.</a:t>
            </a:r>
          </a:p>
          <a:p>
            <a:endParaRPr lang="en-US" altLang="en-US"/>
          </a:p>
          <a:p>
            <a:r>
              <a:rPr lang="en-US" altLang="en-US"/>
              <a:t>Inflation has often emerged as a big issue in most countries, especially in fast growing countries.</a:t>
            </a:r>
          </a:p>
        </p:txBody>
      </p:sp>
      <p:sp>
        <p:nvSpPr>
          <p:cNvPr id="19459" name="Title 4"/>
          <p:cNvSpPr>
            <a:spLocks noGrp="1"/>
          </p:cNvSpPr>
          <p:nvPr>
            <p:ph type="title"/>
          </p:nvPr>
        </p:nvSpPr>
        <p:spPr/>
        <p:txBody>
          <a:bodyPr/>
          <a:lstStyle/>
          <a:p>
            <a:r>
              <a:rPr lang="en-US" altLang="en-US" dirty="0"/>
              <a:t>The Issue of Inflation</a:t>
            </a:r>
          </a:p>
        </p:txBody>
      </p:sp>
      <p:sp>
        <p:nvSpPr>
          <p:cNvPr id="19460" name="TextBox 6"/>
          <p:cNvSpPr txBox="1">
            <a:spLocks noChangeArrowheads="1"/>
          </p:cNvSpPr>
          <p:nvPr/>
        </p:nvSpPr>
        <p:spPr bwMode="auto">
          <a:xfrm>
            <a:off x="2209800" y="6248400"/>
            <a:ext cx="472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t> </a:t>
            </a:r>
          </a:p>
        </p:txBody>
      </p:sp>
      <p:sp>
        <p:nvSpPr>
          <p:cNvPr id="19461" name="Rectangle 7"/>
          <p:cNvSpPr>
            <a:spLocks noChangeArrowheads="1"/>
          </p:cNvSpPr>
          <p:nvPr/>
        </p:nvSpPr>
        <p:spPr bwMode="auto">
          <a:xfrm>
            <a:off x="4452938" y="3244850"/>
            <a:ext cx="3014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t> </a:t>
            </a:r>
          </a:p>
        </p:txBody>
      </p:sp>
    </p:spTree>
    <p:extLst>
      <p:ext uri="{BB962C8B-B14F-4D97-AF65-F5344CB8AC3E}">
        <p14:creationId xmlns:p14="http://schemas.microsoft.com/office/powerpoint/2010/main" val="3575559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p:cNvSpPr>
            <a:spLocks noGrp="1"/>
          </p:cNvSpPr>
          <p:nvPr>
            <p:ph idx="1"/>
          </p:nvPr>
        </p:nvSpPr>
        <p:spPr/>
        <p:txBody>
          <a:bodyPr/>
          <a:lstStyle/>
          <a:p>
            <a:r>
              <a:rPr lang="en-US" altLang="en-US"/>
              <a:t>Unemployment refers to that part of the labour force, or workforce, which is willing to work at the prevailing wage rate and is looking for a job but is not getting employment.</a:t>
            </a:r>
          </a:p>
          <a:p>
            <a:endParaRPr lang="en-US" altLang="en-US"/>
          </a:p>
          <a:p>
            <a:r>
              <a:rPr lang="en-US" altLang="en-US"/>
              <a:t>Unemployment over a period of time—over a period of six months in a year or for a longer period—results in poverty of the unemployed people.</a:t>
            </a:r>
          </a:p>
          <a:p>
            <a:endParaRPr lang="en-US" altLang="en-US"/>
          </a:p>
          <a:p>
            <a:r>
              <a:rPr lang="en-US" altLang="en-US"/>
              <a:t>Unemployment and poverty have been a perennial problem in both DCs and LDCs.</a:t>
            </a:r>
          </a:p>
        </p:txBody>
      </p:sp>
      <p:sp>
        <p:nvSpPr>
          <p:cNvPr id="20483" name="Title 4"/>
          <p:cNvSpPr>
            <a:spLocks noGrp="1"/>
          </p:cNvSpPr>
          <p:nvPr>
            <p:ph type="title"/>
          </p:nvPr>
        </p:nvSpPr>
        <p:spPr/>
        <p:txBody>
          <a:bodyPr/>
          <a:lstStyle/>
          <a:p>
            <a:r>
              <a:rPr lang="en-US" altLang="en-US" sz="4000" dirty="0"/>
              <a:t>The Issue of Unemployment and Poverty</a:t>
            </a:r>
          </a:p>
        </p:txBody>
      </p:sp>
    </p:spTree>
    <p:extLst>
      <p:ext uri="{BB962C8B-B14F-4D97-AF65-F5344CB8AC3E}">
        <p14:creationId xmlns:p14="http://schemas.microsoft.com/office/powerpoint/2010/main" val="3271082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1"/>
          <p:cNvSpPr>
            <a:spLocks noGrp="1"/>
          </p:cNvSpPr>
          <p:nvPr>
            <p:ph idx="1"/>
          </p:nvPr>
        </p:nvSpPr>
        <p:spPr/>
        <p:txBody>
          <a:bodyPr/>
          <a:lstStyle/>
          <a:p>
            <a:r>
              <a:rPr lang="en-US" altLang="en-US"/>
              <a:t>The government budget refers to the annual revenue and expenditure of the government of a country.</a:t>
            </a:r>
          </a:p>
          <a:p>
            <a:endParaRPr lang="en-US" altLang="en-US"/>
          </a:p>
          <a:p>
            <a:r>
              <a:rPr lang="en-US" altLang="en-US"/>
              <a:t>The use of government revenue and expenditure as weapons to solve macroeconomic problems of the country and to control and regulate the economy is called fiscal policy</a:t>
            </a:r>
            <a:r>
              <a:rPr lang="en-US" altLang="en-US" i="1"/>
              <a:t>.</a:t>
            </a:r>
          </a:p>
          <a:p>
            <a:endParaRPr lang="en-US" altLang="en-US" i="1"/>
          </a:p>
          <a:p>
            <a:r>
              <a:rPr lang="en-US" altLang="en-US"/>
              <a:t>The excess of government spending over its annual revenue is called budgetary deficit. A high level of budgetary deficit persistent over a long period emerges as a big for fiscal management for the government.</a:t>
            </a:r>
          </a:p>
          <a:p>
            <a:endParaRPr lang="en-US" altLang="en-US" i="1"/>
          </a:p>
          <a:p>
            <a:endParaRPr lang="en-US" altLang="en-US"/>
          </a:p>
        </p:txBody>
      </p:sp>
      <p:sp>
        <p:nvSpPr>
          <p:cNvPr id="21507" name="Title 4"/>
          <p:cNvSpPr>
            <a:spLocks noGrp="1"/>
          </p:cNvSpPr>
          <p:nvPr>
            <p:ph type="title"/>
          </p:nvPr>
        </p:nvSpPr>
        <p:spPr/>
        <p:txBody>
          <a:bodyPr/>
          <a:lstStyle/>
          <a:p>
            <a:r>
              <a:rPr lang="en-US" altLang="en-US" dirty="0"/>
              <a:t>The Issue of Budgetary Deficits</a:t>
            </a:r>
          </a:p>
        </p:txBody>
      </p:sp>
    </p:spTree>
    <p:extLst>
      <p:ext uri="{BB962C8B-B14F-4D97-AF65-F5344CB8AC3E}">
        <p14:creationId xmlns:p14="http://schemas.microsoft.com/office/powerpoint/2010/main" val="2794586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1"/>
          <p:cNvSpPr>
            <a:spLocks noGrp="1"/>
          </p:cNvSpPr>
          <p:nvPr>
            <p:ph idx="1"/>
          </p:nvPr>
        </p:nvSpPr>
        <p:spPr/>
        <p:txBody>
          <a:bodyPr/>
          <a:lstStyle/>
          <a:p>
            <a:pPr marL="514350" indent="-514350">
              <a:buFont typeface="Calibri" pitchFamily="34" charset="0"/>
              <a:buAutoNum type="arabicPeriod"/>
            </a:pPr>
            <a:r>
              <a:rPr lang="en-US" altLang="en-US"/>
              <a:t>Growing balance of payments deficits,</a:t>
            </a:r>
          </a:p>
          <a:p>
            <a:pPr marL="514350" indent="-514350">
              <a:buFont typeface="Calibri" pitchFamily="34" charset="0"/>
              <a:buAutoNum type="arabicPeriod"/>
            </a:pPr>
            <a:r>
              <a:rPr lang="en-US" altLang="en-US"/>
              <a:t>Exchange rate fluctuation, and</a:t>
            </a:r>
          </a:p>
          <a:p>
            <a:pPr marL="514350" indent="-514350">
              <a:buFont typeface="Calibri" pitchFamily="34" charset="0"/>
              <a:buAutoNum type="arabicPeriod"/>
            </a:pPr>
            <a:r>
              <a:rPr lang="en-US" altLang="en-US"/>
              <a:t>Excessive inflow or outflow of capital.</a:t>
            </a:r>
          </a:p>
        </p:txBody>
      </p:sp>
      <p:sp>
        <p:nvSpPr>
          <p:cNvPr id="22531" name="Title 4"/>
          <p:cNvSpPr>
            <a:spLocks noGrp="1"/>
          </p:cNvSpPr>
          <p:nvPr>
            <p:ph type="title"/>
          </p:nvPr>
        </p:nvSpPr>
        <p:spPr/>
        <p:txBody>
          <a:bodyPr/>
          <a:lstStyle/>
          <a:p>
            <a:r>
              <a:rPr lang="en-US" altLang="en-US" dirty="0"/>
              <a:t>The International Economic Issues</a:t>
            </a:r>
          </a:p>
        </p:txBody>
      </p:sp>
    </p:spTree>
    <p:extLst>
      <p:ext uri="{BB962C8B-B14F-4D97-AF65-F5344CB8AC3E}">
        <p14:creationId xmlns:p14="http://schemas.microsoft.com/office/powerpoint/2010/main" val="2815654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686800" cy="4525963"/>
          </a:xfrm>
        </p:spPr>
        <p:txBody>
          <a:bodyPr rtlCol="0">
            <a:normAutofit lnSpcReduction="10000"/>
          </a:bodyPr>
          <a:lstStyle/>
          <a:p>
            <a:pPr marL="0" indent="0" eaLnBrk="1" fontAlgn="auto" hangingPunct="1">
              <a:spcAft>
                <a:spcPts val="0"/>
              </a:spcAft>
              <a:buFont typeface="Arial" charset="0"/>
              <a:buNone/>
              <a:defRPr/>
            </a:pPr>
            <a:r>
              <a:rPr lang="en-US" dirty="0"/>
              <a:t>The subject matter of economics consists of the study of  </a:t>
            </a:r>
          </a:p>
          <a:p>
            <a:pPr eaLnBrk="1" fontAlgn="auto" hangingPunct="1">
              <a:spcAft>
                <a:spcPts val="0"/>
              </a:spcAft>
              <a:defRPr/>
            </a:pPr>
            <a:r>
              <a:rPr lang="en-US" dirty="0"/>
              <a:t>Consumer’s </a:t>
            </a:r>
            <a:r>
              <a:rPr lang="en-US" dirty="0" err="1"/>
              <a:t>behaviour</a:t>
            </a:r>
            <a:endParaRPr lang="en-US" dirty="0"/>
          </a:p>
          <a:p>
            <a:pPr eaLnBrk="1" fontAlgn="auto" hangingPunct="1">
              <a:spcAft>
                <a:spcPts val="0"/>
              </a:spcAft>
              <a:defRPr/>
            </a:pPr>
            <a:r>
              <a:rPr lang="en-US" dirty="0"/>
              <a:t>Producer’s </a:t>
            </a:r>
            <a:r>
              <a:rPr lang="en-US" dirty="0" err="1"/>
              <a:t>behaviour</a:t>
            </a:r>
            <a:endParaRPr lang="en-US" dirty="0"/>
          </a:p>
          <a:p>
            <a:pPr eaLnBrk="1" fontAlgn="auto" hangingPunct="1">
              <a:spcAft>
                <a:spcPts val="0"/>
              </a:spcAft>
              <a:defRPr/>
            </a:pPr>
            <a:r>
              <a:rPr lang="en-US" dirty="0"/>
              <a:t>Resource owners </a:t>
            </a:r>
            <a:r>
              <a:rPr lang="en-US" dirty="0" err="1"/>
              <a:t>behaviour</a:t>
            </a:r>
            <a:endParaRPr lang="en-US" dirty="0"/>
          </a:p>
          <a:p>
            <a:pPr eaLnBrk="1" fontAlgn="auto" hangingPunct="1">
              <a:spcAft>
                <a:spcPts val="0"/>
              </a:spcAft>
              <a:defRPr/>
            </a:pPr>
            <a:r>
              <a:rPr lang="en-US" dirty="0"/>
              <a:t>Working mechanism of the market system</a:t>
            </a:r>
          </a:p>
          <a:p>
            <a:pPr eaLnBrk="1" fontAlgn="auto" hangingPunct="1">
              <a:spcAft>
                <a:spcPts val="0"/>
              </a:spcAft>
              <a:defRPr/>
            </a:pPr>
            <a:r>
              <a:rPr lang="en-US" dirty="0"/>
              <a:t> </a:t>
            </a:r>
            <a:r>
              <a:rPr lang="en-US" dirty="0" err="1"/>
              <a:t>Behaviour</a:t>
            </a:r>
            <a:r>
              <a:rPr lang="en-US" dirty="0"/>
              <a:t> of the market forces—demand and supply</a:t>
            </a:r>
          </a:p>
          <a:p>
            <a:pPr eaLnBrk="1" fontAlgn="auto" hangingPunct="1">
              <a:spcAft>
                <a:spcPts val="0"/>
              </a:spcAft>
              <a:defRPr/>
            </a:pPr>
            <a:r>
              <a:rPr lang="en-US" dirty="0"/>
              <a:t>Price determination in the market</a:t>
            </a:r>
          </a:p>
          <a:p>
            <a:pPr eaLnBrk="1" fontAlgn="auto" hangingPunct="1">
              <a:spcAft>
                <a:spcPts val="0"/>
              </a:spcAft>
              <a:defRPr/>
            </a:pPr>
            <a:r>
              <a:rPr lang="en-US" dirty="0"/>
              <a:t>Input-output relationship</a:t>
            </a:r>
          </a:p>
          <a:p>
            <a:pPr eaLnBrk="1" fontAlgn="auto" hangingPunct="1">
              <a:spcAft>
                <a:spcPts val="0"/>
              </a:spcAft>
              <a:defRPr/>
            </a:pPr>
            <a:r>
              <a:rPr lang="en-US" dirty="0"/>
              <a:t>Cost-output relationship</a:t>
            </a:r>
          </a:p>
          <a:p>
            <a:pPr eaLnBrk="1" fontAlgn="auto" hangingPunct="1">
              <a:spcAft>
                <a:spcPts val="0"/>
              </a:spcAft>
              <a:defRPr/>
            </a:pPr>
            <a:r>
              <a:rPr lang="en-US" dirty="0"/>
              <a:t>Factor price determination</a:t>
            </a:r>
          </a:p>
          <a:p>
            <a:pPr eaLnBrk="1" fontAlgn="auto" hangingPunct="1">
              <a:spcAft>
                <a:spcPts val="0"/>
              </a:spcAft>
              <a:defRPr/>
            </a:pPr>
            <a:r>
              <a:rPr lang="en-US" dirty="0"/>
              <a:t>The study of economy as whole: Macroeconomics</a:t>
            </a:r>
          </a:p>
          <a:p>
            <a:pPr eaLnBrk="1" fontAlgn="auto" hangingPunct="1">
              <a:spcAft>
                <a:spcPts val="0"/>
              </a:spcAft>
              <a:buFont typeface="Wingdings" pitchFamily="2" charset="2"/>
              <a:buChar char="Ø"/>
              <a:defRPr/>
            </a:pPr>
            <a:endParaRPr lang="en-US" dirty="0"/>
          </a:p>
          <a:p>
            <a:pPr eaLnBrk="1" fontAlgn="auto" hangingPunct="1">
              <a:spcAft>
                <a:spcPts val="0"/>
              </a:spcAft>
              <a:buFont typeface="Wingdings" pitchFamily="2" charset="2"/>
              <a:buChar char="Ø"/>
              <a:defRPr/>
            </a:pPr>
            <a:endParaRPr lang="en-US" dirty="0"/>
          </a:p>
          <a:p>
            <a:pPr eaLnBrk="1" fontAlgn="auto" hangingPunct="1">
              <a:spcAft>
                <a:spcPts val="0"/>
              </a:spcAft>
              <a:buFont typeface="Wingdings" pitchFamily="2" charset="2"/>
              <a:buChar char="Ø"/>
              <a:defRPr/>
            </a:pPr>
            <a:endParaRPr lang="en-US" dirty="0"/>
          </a:p>
          <a:p>
            <a:pPr eaLnBrk="1" fontAlgn="auto" hangingPunct="1">
              <a:spcAft>
                <a:spcPts val="0"/>
              </a:spcAft>
              <a:buFont typeface="Arial" pitchFamily="34" charset="0"/>
              <a:buChar char="•"/>
              <a:defRPr/>
            </a:pPr>
            <a:endParaRPr lang="en-US" dirty="0"/>
          </a:p>
          <a:p>
            <a:pPr eaLnBrk="1" fontAlgn="auto" hangingPunct="1">
              <a:spcAft>
                <a:spcPts val="0"/>
              </a:spcAft>
              <a:buFont typeface="Arial" pitchFamily="34" charset="0"/>
              <a:buChar char="•"/>
              <a:defRPr/>
            </a:pPr>
            <a:endParaRPr lang="en-US" dirty="0"/>
          </a:p>
          <a:p>
            <a:pPr eaLnBrk="1" fontAlgn="auto" hangingPunct="1">
              <a:spcAft>
                <a:spcPts val="0"/>
              </a:spcAft>
              <a:buFont typeface="Arial" pitchFamily="34" charset="0"/>
              <a:buChar char="•"/>
              <a:defRPr/>
            </a:pPr>
            <a:endParaRPr lang="en-US" dirty="0"/>
          </a:p>
        </p:txBody>
      </p:sp>
      <p:sp>
        <p:nvSpPr>
          <p:cNvPr id="16387" name="Title 3"/>
          <p:cNvSpPr>
            <a:spLocks noGrp="1"/>
          </p:cNvSpPr>
          <p:nvPr>
            <p:ph type="title"/>
          </p:nvPr>
        </p:nvSpPr>
        <p:spPr/>
        <p:txBody>
          <a:bodyPr/>
          <a:lstStyle/>
          <a:p>
            <a:pPr eaLnBrk="1" hangingPunct="1"/>
            <a:r>
              <a:rPr lang="en-US" altLang="en-US" b="1" dirty="0"/>
              <a:t>The Subject Matter of Economics</a:t>
            </a:r>
          </a:p>
        </p:txBody>
      </p:sp>
    </p:spTree>
    <p:extLst>
      <p:ext uri="{BB962C8B-B14F-4D97-AF65-F5344CB8AC3E}">
        <p14:creationId xmlns:p14="http://schemas.microsoft.com/office/powerpoint/2010/main" val="848188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29600" cy="4800600"/>
          </a:xfrm>
        </p:spPr>
        <p:txBody>
          <a:bodyPr/>
          <a:lstStyle/>
          <a:p>
            <a:pPr marL="0" indent="0">
              <a:buNone/>
            </a:pPr>
            <a:r>
              <a:rPr lang="en-GB" sz="1800" i="1" dirty="0"/>
              <a:t>“</a:t>
            </a:r>
            <a:r>
              <a:rPr lang="en-GB" sz="1800" dirty="0"/>
              <a:t>Macroeconomics is the study of forces or factors that determine the levels of aggregate production, employment and prices in the economy, and their rate of change over time.”…. </a:t>
            </a:r>
            <a:r>
              <a:rPr lang="en-GB" sz="1800" i="1" dirty="0"/>
              <a:t>Gardner Ackley</a:t>
            </a:r>
          </a:p>
          <a:p>
            <a:pPr marL="0" indent="0">
              <a:buNone/>
            </a:pPr>
            <a:endParaRPr lang="en-GB" sz="1800" i="1" dirty="0"/>
          </a:p>
          <a:p>
            <a:pPr marL="0" indent="0">
              <a:buNone/>
            </a:pPr>
            <a:r>
              <a:rPr lang="en-GB" sz="1800" i="1" dirty="0"/>
              <a:t>	  </a:t>
            </a:r>
            <a:r>
              <a:rPr lang="en-GB" sz="1800" dirty="0"/>
              <a:t>“Macroeconomics is the study of the nature, relationships and behaviour of aggregates of economic quantities.... Macroeconomics ... deals not with individual quantities as such, but with aggregates of these quantities … not with individual incomes, but with the national income, not with individual prices, but with the price levels, not with individual output, but with the national output”. </a:t>
            </a:r>
            <a:r>
              <a:rPr lang="en-GB" sz="1800" i="1" dirty="0"/>
              <a:t>…..Kenneth E </a:t>
            </a:r>
            <a:r>
              <a:rPr lang="en-GB" sz="1800" i="1" dirty="0" err="1"/>
              <a:t>Boulding</a:t>
            </a:r>
            <a:endParaRPr lang="en-GB" sz="1800" i="1" dirty="0"/>
          </a:p>
          <a:p>
            <a:pPr marL="0" indent="0">
              <a:buNone/>
            </a:pPr>
            <a:endParaRPr lang="en-GB" sz="1800" i="1" dirty="0"/>
          </a:p>
          <a:p>
            <a:pPr marL="0" indent="0">
              <a:buNone/>
            </a:pPr>
            <a:r>
              <a:rPr lang="en-GB" sz="1800" dirty="0"/>
              <a:t>“Macroeconomic theory is the theory of income, employment, prices and money”….. </a:t>
            </a:r>
            <a:r>
              <a:rPr lang="en-GB" sz="1800" i="1" dirty="0"/>
              <a:t>J. M. Culbertson</a:t>
            </a:r>
          </a:p>
          <a:p>
            <a:pPr marL="0" indent="0">
              <a:buNone/>
            </a:pPr>
            <a:r>
              <a:rPr lang="en-GB" sz="1800" dirty="0"/>
              <a:t>“Macroeconomics is the study of the behaviour of the economy as a whole. It examines the overall level of a nation’s output, employment, and prices”…. </a:t>
            </a:r>
            <a:r>
              <a:rPr lang="en-GB" sz="1800" i="1" dirty="0"/>
              <a:t>P. A. Samuelson and W. D. </a:t>
            </a:r>
            <a:r>
              <a:rPr lang="en-GB" sz="1800" i="1" dirty="0" err="1"/>
              <a:t>Nordhaus</a:t>
            </a:r>
            <a:r>
              <a:rPr lang="en-GB" sz="1800" i="1" dirty="0"/>
              <a:t>: </a:t>
            </a:r>
          </a:p>
        </p:txBody>
      </p:sp>
      <p:sp>
        <p:nvSpPr>
          <p:cNvPr id="3" name="Title 2"/>
          <p:cNvSpPr>
            <a:spLocks noGrp="1"/>
          </p:cNvSpPr>
          <p:nvPr>
            <p:ph type="title"/>
          </p:nvPr>
        </p:nvSpPr>
        <p:spPr/>
        <p:txBody>
          <a:bodyPr/>
          <a:lstStyle/>
          <a:p>
            <a:r>
              <a:rPr lang="en-GB" dirty="0"/>
              <a:t>WHAT IS MACROECONOMICS? </a:t>
            </a:r>
          </a:p>
        </p:txBody>
      </p:sp>
      <p:sp>
        <p:nvSpPr>
          <p:cNvPr id="4" name="Slide Number Placeholder 3"/>
          <p:cNvSpPr>
            <a:spLocks noGrp="1"/>
          </p:cNvSpPr>
          <p:nvPr>
            <p:ph type="sldNum" sz="quarter" idx="10"/>
          </p:nvPr>
        </p:nvSpPr>
        <p:spPr/>
        <p:txBody>
          <a:bodyPr/>
          <a:lstStyle/>
          <a:p>
            <a:pPr>
              <a:defRPr/>
            </a:pPr>
            <a:fld id="{018D92E1-AE73-4F10-8FBF-2B36A59937A1}" type="slidenum">
              <a:rPr lang="en-US" smtClean="0"/>
              <a:pPr>
                <a:defRPr/>
              </a:pPr>
              <a:t>4</a:t>
            </a:fld>
            <a:endParaRPr lang="en-US"/>
          </a:p>
        </p:txBody>
      </p:sp>
    </p:spTree>
    <p:extLst>
      <p:ext uri="{BB962C8B-B14F-4D97-AF65-F5344CB8AC3E}">
        <p14:creationId xmlns:p14="http://schemas.microsoft.com/office/powerpoint/2010/main" val="3661145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Macroeconomic variables can be classified under two categories: </a:t>
            </a:r>
          </a:p>
          <a:p>
            <a:pPr marL="1028700" lvl="1" indent="-571500">
              <a:buAutoNum type="romanLcParenBoth"/>
            </a:pPr>
            <a:r>
              <a:rPr lang="en-GB" dirty="0"/>
              <a:t>Goods market macro variables, and </a:t>
            </a:r>
          </a:p>
          <a:p>
            <a:pPr marL="457200" lvl="1" indent="0">
              <a:buNone/>
            </a:pPr>
            <a:r>
              <a:rPr lang="en-GB" dirty="0"/>
              <a:t>(ii) Money market macro variables </a:t>
            </a:r>
          </a:p>
        </p:txBody>
      </p:sp>
      <p:sp>
        <p:nvSpPr>
          <p:cNvPr id="3" name="Title 2"/>
          <p:cNvSpPr>
            <a:spLocks noGrp="1"/>
          </p:cNvSpPr>
          <p:nvPr>
            <p:ph type="title"/>
          </p:nvPr>
        </p:nvSpPr>
        <p:spPr/>
        <p:txBody>
          <a:bodyPr/>
          <a:lstStyle/>
          <a:p>
            <a:r>
              <a:rPr lang="en-IN" dirty="0"/>
              <a:t>Macro Economic Variables</a:t>
            </a:r>
            <a:endParaRPr lang="en-GB" dirty="0"/>
          </a:p>
        </p:txBody>
      </p:sp>
      <p:sp>
        <p:nvSpPr>
          <p:cNvPr id="4" name="Slide Number Placeholder 3"/>
          <p:cNvSpPr>
            <a:spLocks noGrp="1"/>
          </p:cNvSpPr>
          <p:nvPr>
            <p:ph type="sldNum" sz="quarter" idx="10"/>
          </p:nvPr>
        </p:nvSpPr>
        <p:spPr/>
        <p:txBody>
          <a:bodyPr/>
          <a:lstStyle/>
          <a:p>
            <a:pPr>
              <a:defRPr/>
            </a:pPr>
            <a:fld id="{018D92E1-AE73-4F10-8FBF-2B36A59937A1}" type="slidenum">
              <a:rPr lang="en-US" smtClean="0"/>
              <a:pPr>
                <a:defRPr/>
              </a:pPr>
              <a:t>5</a:t>
            </a:fld>
            <a:endParaRPr lang="en-US"/>
          </a:p>
        </p:txBody>
      </p:sp>
      <p:pic>
        <p:nvPicPr>
          <p:cNvPr id="5" name="Picture 4"/>
          <p:cNvPicPr>
            <a:picLocks noChangeAspect="1"/>
          </p:cNvPicPr>
          <p:nvPr/>
        </p:nvPicPr>
        <p:blipFill>
          <a:blip r:embed="rId3"/>
          <a:stretch>
            <a:fillRect/>
          </a:stretch>
        </p:blipFill>
        <p:spPr>
          <a:xfrm>
            <a:off x="1143000" y="3581400"/>
            <a:ext cx="6858000" cy="2544763"/>
          </a:xfrm>
          <a:prstGeom prst="rect">
            <a:avLst/>
          </a:prstGeom>
        </p:spPr>
      </p:pic>
    </p:spTree>
    <p:extLst>
      <p:ext uri="{BB962C8B-B14F-4D97-AF65-F5344CB8AC3E}">
        <p14:creationId xmlns:p14="http://schemas.microsoft.com/office/powerpoint/2010/main" val="1141348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1"/>
          <p:cNvSpPr>
            <a:spLocks noGrp="1"/>
          </p:cNvSpPr>
          <p:nvPr>
            <p:ph idx="1"/>
          </p:nvPr>
        </p:nvSpPr>
        <p:spPr/>
        <p:txBody>
          <a:bodyPr/>
          <a:lstStyle/>
          <a:p>
            <a:pPr algn="just" eaLnBrk="1" hangingPunct="1"/>
            <a:r>
              <a:rPr lang="en-US" altLang="en-US"/>
              <a:t>Explains the behaviour of macroeconomic variables and specifies the nature of relationship between them;</a:t>
            </a:r>
          </a:p>
          <a:p>
            <a:pPr algn="just" eaLnBrk="1" hangingPunct="1">
              <a:buFont typeface="Arial" charset="0"/>
              <a:buNone/>
            </a:pPr>
            <a:endParaRPr lang="en-US" altLang="en-US"/>
          </a:p>
          <a:p>
            <a:pPr algn="just" eaLnBrk="1" hangingPunct="1"/>
            <a:r>
              <a:rPr lang="en-US" altLang="en-US"/>
              <a:t>Provides framework and analytical tools to analyse the macroeconomic phenomena;</a:t>
            </a:r>
          </a:p>
          <a:p>
            <a:pPr algn="just" eaLnBrk="1" hangingPunct="1">
              <a:buFont typeface="Arial" charset="0"/>
              <a:buNone/>
            </a:pPr>
            <a:endParaRPr lang="en-US" altLang="en-US"/>
          </a:p>
          <a:p>
            <a:pPr algn="just" eaLnBrk="1" hangingPunct="1"/>
            <a:r>
              <a:rPr lang="en-US" altLang="en-US"/>
              <a:t>Provides an insight into the working of the economy; and </a:t>
            </a:r>
          </a:p>
          <a:p>
            <a:pPr algn="just" eaLnBrk="1" hangingPunct="1">
              <a:buFont typeface="Arial" charset="0"/>
              <a:buNone/>
            </a:pPr>
            <a:endParaRPr lang="en-US" altLang="en-US"/>
          </a:p>
          <a:p>
            <a:pPr algn="just" eaLnBrk="1" hangingPunct="1"/>
            <a:r>
              <a:rPr lang="en-US" altLang="en-US"/>
              <a:t>Provides analytical framework and necessary conditions for the formulation of appropriate macroeconomic policies to achieve predetermined goals.</a:t>
            </a:r>
          </a:p>
        </p:txBody>
      </p:sp>
      <p:sp>
        <p:nvSpPr>
          <p:cNvPr id="4" name="Title 3"/>
          <p:cNvSpPr>
            <a:spLocks noGrp="1"/>
          </p:cNvSpPr>
          <p:nvPr>
            <p:ph type="title"/>
          </p:nvPr>
        </p:nvSpPr>
        <p:spPr/>
        <p:txBody>
          <a:bodyPr rtlCol="0">
            <a:normAutofit fontScale="90000"/>
          </a:bodyPr>
          <a:lstStyle/>
          <a:p>
            <a:pPr eaLnBrk="1" fontAlgn="auto" hangingPunct="1">
              <a:spcAft>
                <a:spcPts val="0"/>
              </a:spcAft>
              <a:defRPr/>
            </a:pPr>
            <a:r>
              <a:rPr lang="en-US" b="1" dirty="0"/>
              <a:t>Macroeconomics as a Theoretical Science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
          <p:cNvSpPr>
            <a:spLocks noGrp="1"/>
          </p:cNvSpPr>
          <p:nvPr>
            <p:ph idx="1"/>
          </p:nvPr>
        </p:nvSpPr>
        <p:spPr/>
        <p:txBody>
          <a:bodyPr/>
          <a:lstStyle/>
          <a:p>
            <a:pPr algn="just" eaLnBrk="1" hangingPunct="1"/>
            <a:r>
              <a:rPr lang="en-US" altLang="en-US"/>
              <a:t>Provides a sound theoretical framework for investigating the causes and effects of economic problems;</a:t>
            </a:r>
          </a:p>
          <a:p>
            <a:pPr algn="just" eaLnBrk="1" hangingPunct="1">
              <a:buFont typeface="Arial" charset="0"/>
              <a:buNone/>
            </a:pPr>
            <a:endParaRPr lang="en-US" altLang="en-US"/>
          </a:p>
          <a:p>
            <a:pPr algn="just" eaLnBrk="1" hangingPunct="1"/>
            <a:r>
              <a:rPr lang="en-US" altLang="en-US"/>
              <a:t>Provides guidelines for finding appropriate policy measures to solve the problem, and</a:t>
            </a:r>
          </a:p>
          <a:p>
            <a:pPr algn="just" eaLnBrk="1" hangingPunct="1">
              <a:buFont typeface="Arial" charset="0"/>
              <a:buNone/>
            </a:pPr>
            <a:endParaRPr lang="en-US" altLang="en-US"/>
          </a:p>
          <a:p>
            <a:pPr algn="just" eaLnBrk="1" hangingPunct="1"/>
            <a:r>
              <a:rPr lang="en-US" altLang="en-US"/>
              <a:t>Analyses the working and effectiveness of macroeconomic policies, especially the monetary and fiscal policies, on the economy.</a:t>
            </a:r>
          </a:p>
        </p:txBody>
      </p:sp>
      <p:sp>
        <p:nvSpPr>
          <p:cNvPr id="19459" name="Title 3"/>
          <p:cNvSpPr>
            <a:spLocks noGrp="1"/>
          </p:cNvSpPr>
          <p:nvPr>
            <p:ph type="title"/>
          </p:nvPr>
        </p:nvSpPr>
        <p:spPr/>
        <p:txBody>
          <a:bodyPr/>
          <a:lstStyle/>
          <a:p>
            <a:pPr eaLnBrk="1" hangingPunct="1"/>
            <a:r>
              <a:rPr lang="en-US" altLang="en-US" b="1" dirty="0"/>
              <a:t>Macroeconomics as a Policy Science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1"/>
          <p:cNvSpPr>
            <a:spLocks noGrp="1"/>
          </p:cNvSpPr>
          <p:nvPr>
            <p:ph idx="1"/>
          </p:nvPr>
        </p:nvSpPr>
        <p:spPr/>
        <p:txBody>
          <a:bodyPr/>
          <a:lstStyle/>
          <a:p>
            <a:pPr algn="just" eaLnBrk="1" hangingPunct="1">
              <a:defRPr/>
            </a:pPr>
            <a:r>
              <a:rPr lang="en-US" altLang="en-US" b="1" dirty="0"/>
              <a:t>According to classical school of thought, if market forces of demand and supply are allowed to work freely, then</a:t>
            </a:r>
          </a:p>
          <a:p>
            <a:pPr marL="971550" lvl="1" indent="-514350" algn="just" eaLnBrk="1" hangingPunct="1">
              <a:buFont typeface="Calibri" pitchFamily="34" charset="0"/>
              <a:buAutoNum type="romanLcPeriod"/>
              <a:defRPr/>
            </a:pPr>
            <a:r>
              <a:rPr lang="en-US" altLang="en-US" sz="2000" dirty="0"/>
              <a:t>there will always be full employment in the long run, and unemployment, if any, will be a short-run phenomenon;</a:t>
            </a:r>
          </a:p>
          <a:p>
            <a:pPr marL="971550" lvl="1" indent="-514350" algn="just" eaLnBrk="1" hangingPunct="1">
              <a:buFont typeface="Calibri" pitchFamily="34" charset="0"/>
              <a:buAutoNum type="romanLcPeriod"/>
              <a:defRPr/>
            </a:pPr>
            <a:r>
              <a:rPr lang="en-US" altLang="en-US" sz="2000" dirty="0"/>
              <a:t>there will be neither over-production nor under-production at the aggregate level; and</a:t>
            </a:r>
          </a:p>
          <a:p>
            <a:pPr marL="971550" lvl="1" indent="-514350" algn="just" eaLnBrk="1" hangingPunct="1">
              <a:buFont typeface="Calibri" pitchFamily="34" charset="0"/>
              <a:buAutoNum type="romanLcPeriod"/>
              <a:defRPr/>
            </a:pPr>
            <a:r>
              <a:rPr lang="en-US" altLang="en-US" sz="2000" dirty="0"/>
              <a:t>the economy will always be in equilibrium in the long run.</a:t>
            </a:r>
          </a:p>
          <a:p>
            <a:pPr marL="342900" lvl="1" indent="-342900" algn="just" eaLnBrk="1" hangingPunct="1">
              <a:buFont typeface="Arial" charset="0"/>
              <a:buChar char="•"/>
              <a:defRPr/>
            </a:pPr>
            <a:endParaRPr lang="en-US" altLang="en-US" sz="2400" b="1" dirty="0"/>
          </a:p>
          <a:p>
            <a:pPr marL="342900" lvl="1" indent="-342900" algn="just" eaLnBrk="1" hangingPunct="1">
              <a:buFont typeface="Arial" charset="0"/>
              <a:buChar char="•"/>
              <a:defRPr/>
            </a:pPr>
            <a:r>
              <a:rPr lang="en-US" altLang="en-US" sz="2400" b="1" dirty="0"/>
              <a:t>The postulates of classical macroeconomics failed to hold during the great depression of 1930s. This marked the collapse of the classical macroeconomics.</a:t>
            </a:r>
          </a:p>
        </p:txBody>
      </p:sp>
      <p:sp>
        <p:nvSpPr>
          <p:cNvPr id="20483" name="Title 3"/>
          <p:cNvSpPr>
            <a:spLocks noGrp="1"/>
          </p:cNvSpPr>
          <p:nvPr>
            <p:ph type="title"/>
          </p:nvPr>
        </p:nvSpPr>
        <p:spPr/>
        <p:txBody>
          <a:bodyPr/>
          <a:lstStyle/>
          <a:p>
            <a:pPr eaLnBrk="1" hangingPunct="1"/>
            <a:r>
              <a:rPr lang="en-US" altLang="en-US" b="1" dirty="0"/>
              <a:t>The Classical view on Macroeconomics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1"/>
          <p:cNvSpPr>
            <a:spLocks noGrp="1"/>
          </p:cNvSpPr>
          <p:nvPr>
            <p:ph idx="1"/>
          </p:nvPr>
        </p:nvSpPr>
        <p:spPr/>
        <p:txBody>
          <a:bodyPr/>
          <a:lstStyle/>
          <a:p>
            <a:pPr algn="just" eaLnBrk="1" hangingPunct="1"/>
            <a:r>
              <a:rPr lang="en-US" altLang="en-US"/>
              <a:t>Macroeconomics was created by J.M. Keynes after analysing the causes and consequences of the Great Depression. The central theme of the keynesian macroeconomics are following-</a:t>
            </a:r>
          </a:p>
          <a:p>
            <a:pPr lvl="1" algn="just" eaLnBrk="1" hangingPunct="1"/>
            <a:r>
              <a:rPr lang="en-US" altLang="en-US" sz="2400"/>
              <a:t>The level of output and employment in an economy is determined by the aggregate demand given the resources.</a:t>
            </a:r>
          </a:p>
          <a:p>
            <a:pPr lvl="1" algn="just" eaLnBrk="1" hangingPunct="1"/>
            <a:r>
              <a:rPr lang="en-US" altLang="en-US" sz="2400"/>
              <a:t>Monet market equilibrium is determined by the demand for and supply of money.</a:t>
            </a:r>
          </a:p>
          <a:p>
            <a:pPr lvl="1" algn="just" eaLnBrk="1" hangingPunct="1"/>
            <a:r>
              <a:rPr lang="en-US" altLang="en-US" sz="2400"/>
              <a:t>The unemployment in any country is caused by lack of aggregate demand and economic fluctuations are caused by demand deficiency.</a:t>
            </a:r>
          </a:p>
          <a:p>
            <a:pPr lvl="1" algn="just" eaLnBrk="1" hangingPunct="1"/>
            <a:r>
              <a:rPr lang="en-US" altLang="en-US" sz="2400"/>
              <a:t>The demand deficiency can be removed through compensatory government spending.</a:t>
            </a:r>
          </a:p>
          <a:p>
            <a:pPr algn="just" eaLnBrk="1" hangingPunct="1"/>
            <a:endParaRPr lang="en-US" altLang="en-US"/>
          </a:p>
        </p:txBody>
      </p:sp>
      <p:sp>
        <p:nvSpPr>
          <p:cNvPr id="21507" name="Title 3"/>
          <p:cNvSpPr>
            <a:spLocks noGrp="1"/>
          </p:cNvSpPr>
          <p:nvPr>
            <p:ph type="title"/>
          </p:nvPr>
        </p:nvSpPr>
        <p:spPr>
          <a:xfrm>
            <a:off x="381000" y="0"/>
            <a:ext cx="8763000" cy="1417638"/>
          </a:xfrm>
        </p:spPr>
        <p:txBody>
          <a:bodyPr/>
          <a:lstStyle/>
          <a:p>
            <a:pPr eaLnBrk="1" hangingPunct="1"/>
            <a:r>
              <a:rPr lang="en-US" altLang="en-US" sz="4000" b="1" dirty="0"/>
              <a:t>The Keynesian Macroeconomics are separate branch of Economies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1976</TotalTime>
  <Words>1550</Words>
  <Application>Microsoft Office PowerPoint</Application>
  <PresentationFormat>On-screen Show (4:3)</PresentationFormat>
  <Paragraphs>180</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What is Economics?</vt:lpstr>
      <vt:lpstr>Why do people economise?</vt:lpstr>
      <vt:lpstr>The Subject Matter of Economics</vt:lpstr>
      <vt:lpstr>WHAT IS MACROECONOMICS? </vt:lpstr>
      <vt:lpstr>Macro Economic Variables</vt:lpstr>
      <vt:lpstr>Macroeconomics as a Theoretical Science</vt:lpstr>
      <vt:lpstr>Macroeconomics as a Policy Science</vt:lpstr>
      <vt:lpstr>The Classical view on Macroeconomics</vt:lpstr>
      <vt:lpstr>The Keynesian Macroeconomics are separate branch of Economies </vt:lpstr>
      <vt:lpstr>Post-Keynesian Developments in Macroeconomics</vt:lpstr>
      <vt:lpstr> BASIC CONCEPTS AND APPROACHES TO        MACROECONOMIC ANALYSIS </vt:lpstr>
      <vt:lpstr>APPROACHES TO MACROECONOMIC ANALYSIS 1. Static and Comparative Statics Analysis</vt:lpstr>
      <vt:lpstr>2. Dynamic Analysis</vt:lpstr>
      <vt:lpstr>PowerPoint Presentation</vt:lpstr>
      <vt:lpstr>Macroeconomic Model Building</vt:lpstr>
      <vt:lpstr>How Relevant are the Models to the Real World</vt:lpstr>
      <vt:lpstr>Why Economists Build Models?</vt:lpstr>
      <vt:lpstr>Importance of Macroeconomics</vt:lpstr>
      <vt:lpstr>Limitations of Macroeconomics</vt:lpstr>
      <vt:lpstr>Macroeconomic Issues</vt:lpstr>
      <vt:lpstr>Growth Related Issues</vt:lpstr>
      <vt:lpstr>The Issue of Business Cycles</vt:lpstr>
      <vt:lpstr>The Issue of Inflation</vt:lpstr>
      <vt:lpstr>The Issue of Unemployment and Poverty</vt:lpstr>
      <vt:lpstr>The Issue of Budgetary Deficits</vt:lpstr>
      <vt:lpstr>The International Economic Issues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Adhikari, Kunal</dc:creator>
  <cp:lastModifiedBy>DELL</cp:lastModifiedBy>
  <cp:revision>83</cp:revision>
  <dcterms:created xsi:type="dcterms:W3CDTF">2006-08-16T00:00:00Z</dcterms:created>
  <dcterms:modified xsi:type="dcterms:W3CDTF">2021-05-10T16:42:20Z</dcterms:modified>
</cp:coreProperties>
</file>