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CCFC"/>
    <a:srgbClr val="46DEFC"/>
    <a:srgbClr val="85F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A52A817-6C4D-4B54-8E34-E4C52D3E6838}" type="datetimeFigureOut">
              <a:rPr lang="en-US"/>
              <a:pPr>
                <a:defRPr/>
              </a:pPr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13A7EB3-5535-4EF1-98AF-A10F69720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40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524000"/>
            <a:ext cx="91440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Arial Black" pitchFamily="34" charset="0"/>
              </a:rPr>
              <a:t>CHAPTER 3</a:t>
            </a:r>
          </a:p>
        </p:txBody>
      </p:sp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0" y="2057401"/>
            <a:ext cx="9144000" cy="14478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63000" y="0"/>
            <a:ext cx="381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27AB254-8170-4AFF-96F0-8F584C2606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 txBox="1">
            <a:spLocks/>
          </p:cNvSpPr>
          <p:nvPr userDrawn="1"/>
        </p:nvSpPr>
        <p:spPr>
          <a:xfrm>
            <a:off x="76200" y="6416675"/>
            <a:ext cx="861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Copyright © 2019 by McGraw Hill Education (India) Private Limited.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69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286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762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1524000"/>
            <a:ext cx="9144000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Arial Black" pitchFamily="34" charset="0"/>
              </a:rPr>
              <a:t>INTRODUCTION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295400"/>
            <a:ext cx="9144000" cy="228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286000"/>
            <a:ext cx="9144000" cy="228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8686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TMH Copyright © 2010                                                                                                                                                       Macroeconomics  3rd 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48F575-BD75-45D4-89DA-369BD876B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8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TMH Copyright © 2010                                                                                                                                                       Macroeconomics  3rd 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7EF4-9079-4267-B902-15E2B8212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9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TMH Copyright © 2010                                                                                                                                                       Macroeconomics  3rd 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D3FA7-12AE-4822-A762-DD41F6B8A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90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TMH Copyright © 2010                                                                                                                                                       Macroeconomics  3rd 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CDB4C-4D47-48EF-AB4B-A309C0BCA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1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286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62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2400">
                <a:latin typeface="Times New Roman" pitchFamily="18" charset="0"/>
                <a:cs typeface="Times New Roman" pitchFamily="18" charset="0"/>
              </a:defRPr>
            </a:lvl1pPr>
            <a:lvl2pPr algn="just">
              <a:defRPr sz="2000">
                <a:latin typeface="Times New Roman" pitchFamily="18" charset="0"/>
                <a:cs typeface="Times New Roman" pitchFamily="18" charset="0"/>
              </a:defRPr>
            </a:lvl2pPr>
            <a:lvl3pPr algn="just">
              <a:defRPr>
                <a:latin typeface="Times New Roman" pitchFamily="18" charset="0"/>
                <a:cs typeface="Times New Roman" pitchFamily="18" charset="0"/>
              </a:defRPr>
            </a:lvl3pPr>
            <a:lvl4pPr algn="just">
              <a:defRPr>
                <a:latin typeface="Times New Roman" pitchFamily="18" charset="0"/>
                <a:cs typeface="Times New Roman" pitchFamily="18" charset="0"/>
              </a:defRPr>
            </a:lvl4pPr>
            <a:lvl5pPr algn="just"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DF60A6C-DEBC-4D02-99CB-37BC18E8A4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7"/>
          <p:cNvSpPr txBox="1">
            <a:spLocks/>
          </p:cNvSpPr>
          <p:nvPr userDrawn="1"/>
        </p:nvSpPr>
        <p:spPr>
          <a:xfrm>
            <a:off x="457200" y="6324600"/>
            <a:ext cx="861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Copyright © 2019 by McGraw Hill Education (India) Private Limited.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4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2286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762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639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BD9C8FC-04F7-48D7-B4A3-993B55A8D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7"/>
          <p:cNvSpPr txBox="1">
            <a:spLocks/>
          </p:cNvSpPr>
          <p:nvPr userDrawn="1"/>
        </p:nvSpPr>
        <p:spPr>
          <a:xfrm>
            <a:off x="457200" y="6324600"/>
            <a:ext cx="861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Copyright © 2019 by McGraw Hill Education (India) Private Limited.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0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FD214-9976-4C54-B631-8973FA564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 userDrawn="1"/>
        </p:nvSpPr>
        <p:spPr>
          <a:xfrm>
            <a:off x="457200" y="6324600"/>
            <a:ext cx="861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Copyright © 2019 by McGraw Hill Education (India) Private Limited.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2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TMH Copyright © 2010                                                                                                                                                       Macroeconomics  3rd 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54920-ED33-4915-93C8-86729FC4A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286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762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2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33400" y="6356350"/>
            <a:ext cx="83820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en-US"/>
              <a:t>TMH Copyright © 2010                                                                                                                                                       Macroeconomics  3rd ed.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B40EAD-5D08-40A7-A12C-28F07538B0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3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TMH Copyright © 2010                                                                                                                                                       Macroeconomics  3rd 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0408E-71A7-4803-A621-EF6D36F4C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5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71600"/>
            <a:ext cx="9144000" cy="17526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8305801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dirty="0">
                <a:ln>
                  <a:solidFill>
                    <a:schemeClr val="accent2"/>
                  </a:solidFill>
                </a:ln>
                <a:latin typeface="Impact" pitchFamily="34" charset="0"/>
              </a:rPr>
              <a:t>MACROECONOMICS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124200"/>
            <a:ext cx="91440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  <a:latin typeface="Arial Narrow" pitchFamily="34" charset="0"/>
              </a:rPr>
              <a:t>Theory and Policy</a:t>
            </a:r>
          </a:p>
        </p:txBody>
      </p:sp>
      <p:pic>
        <p:nvPicPr>
          <p:cNvPr id="5" name="Picture 10" descr="E:\Learning Mode\imp\Nitika ppt\T\Dwivedi-Macroeconomics\Pics\economy1 c0opy.jpg"/>
          <p:cNvPicPr>
            <a:picLocks noChangeAspect="1" noChangeArrowheads="1"/>
          </p:cNvPicPr>
          <p:nvPr/>
        </p:nvPicPr>
        <p:blipFill>
          <a:blip r:embed="rId2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9144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5791200"/>
            <a:ext cx="30480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spc="-150" dirty="0">
                <a:ln>
                  <a:solidFill>
                    <a:srgbClr val="00B0F0"/>
                  </a:solidFill>
                </a:ln>
                <a:solidFill>
                  <a:schemeClr val="bg1"/>
                </a:solidFill>
                <a:latin typeface="Copperplate Gothic Bold" pitchFamily="34" charset="0"/>
              </a:rPr>
              <a:t>D N </a:t>
            </a:r>
            <a:r>
              <a:rPr lang="en-US" sz="3200" b="1" spc="-150" dirty="0" err="1">
                <a:ln>
                  <a:solidFill>
                    <a:srgbClr val="00B0F0"/>
                  </a:solidFill>
                </a:ln>
                <a:solidFill>
                  <a:schemeClr val="bg1"/>
                </a:solidFill>
                <a:latin typeface="Copperplate Gothic Bold" pitchFamily="34" charset="0"/>
              </a:rPr>
              <a:t>D</a:t>
            </a:r>
            <a:r>
              <a:rPr lang="en-US" sz="2800" b="1" spc="-150" dirty="0" err="1">
                <a:ln>
                  <a:solidFill>
                    <a:srgbClr val="00B0F0"/>
                  </a:solidFill>
                </a:ln>
                <a:solidFill>
                  <a:schemeClr val="bg1"/>
                </a:solidFill>
                <a:latin typeface="Copperplate Gothic Bold" pitchFamily="34" charset="0"/>
              </a:rPr>
              <a:t>wivedi</a:t>
            </a:r>
            <a:endParaRPr lang="en-US" sz="3200" b="1" spc="-150" dirty="0">
              <a:ln>
                <a:solidFill>
                  <a:srgbClr val="00B0F0"/>
                </a:solidFill>
              </a:ln>
              <a:solidFill>
                <a:schemeClr val="bg1"/>
              </a:solidFill>
              <a:latin typeface="Copperplate Gothic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0622" y="268069"/>
            <a:ext cx="2337178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n>
                  <a:solidFill>
                    <a:srgbClr val="00B0F0"/>
                  </a:solidFill>
                </a:ln>
                <a:latin typeface="Arial Black" pitchFamily="34" charset="0"/>
              </a:rPr>
              <a:t>3</a:t>
            </a:r>
            <a:r>
              <a:rPr lang="en-US" sz="3600" baseline="30000" dirty="0">
                <a:ln>
                  <a:solidFill>
                    <a:srgbClr val="00B0F0"/>
                  </a:solidFill>
                </a:ln>
                <a:latin typeface="Arial Black" pitchFamily="34" charset="0"/>
              </a:rPr>
              <a:t>rd</a:t>
            </a:r>
            <a:r>
              <a:rPr lang="en-US" sz="2800" dirty="0">
                <a:ln>
                  <a:solidFill>
                    <a:srgbClr val="00B0F0"/>
                  </a:solidFill>
                </a:ln>
                <a:latin typeface="Arial Black" pitchFamily="34" charset="0"/>
              </a:rPr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286106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TMH Copyright © 2010                                                                                                                                                       Macroeconomics  3rd 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9162C-2145-43A2-BD0D-CDF685164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90DD479-D57C-4AF4-BF2E-6942B6F46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28600" y="6324600"/>
            <a:ext cx="8610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TMH Copyright © 2010                                                                                                                                                       Macroeconomics  3rd 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b="1" dirty="0"/>
              <a:t>Circular Flow Model of the Economy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35D1E46-B3B7-499D-8BC5-1A44E18293F1}"/>
              </a:ext>
            </a:extLst>
          </p:cNvPr>
          <p:cNvSpPr/>
          <p:nvPr/>
        </p:nvSpPr>
        <p:spPr>
          <a:xfrm>
            <a:off x="0" y="1524000"/>
            <a:ext cx="9144000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4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Circular flow of model shows how money income and products flow in a circular form and how economy works. </a:t>
            </a:r>
          </a:p>
          <a:p>
            <a:r>
              <a:rPr lang="en-US" altLang="en-US" dirty="0"/>
              <a:t>The four sectors of economy are combined to make three models for the purpose of illustrating the circular flows of income and expenditure, and of product and money.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 dirty="0"/>
              <a:t>Two-sector model including the household and business sectors;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 dirty="0"/>
              <a:t>Three-sector model including the household, business and government sectors; and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 dirty="0"/>
              <a:t>Four-sector model including the household, business, government and the foreign sectors.</a:t>
            </a:r>
          </a:p>
        </p:txBody>
      </p:sp>
      <p:sp>
        <p:nvSpPr>
          <p:cNvPr id="163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/>
              <a:t>	The two-sector model consists of only households and firm sectors. It is a simplified model, though unrealistic.</a:t>
            </a:r>
          </a:p>
          <a:p>
            <a:endParaRPr lang="en-US" altLang="en-US" dirty="0"/>
          </a:p>
          <a:p>
            <a:pPr>
              <a:buFont typeface="Arial" charset="0"/>
              <a:buNone/>
            </a:pPr>
            <a:r>
              <a:rPr lang="en-US" altLang="en-US" b="1" dirty="0"/>
              <a:t>Assumptions: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 dirty="0"/>
              <a:t>Households spend their total income on consumer and capital goods produced by the firms. They do not hoard any part of their income.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 dirty="0"/>
              <a:t>Firms do not maintain any inventory.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 dirty="0"/>
              <a:t>Firms make factor payments to the households as rent, wages, interest and profits.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 dirty="0"/>
              <a:t>There is no inflow or outflow of income or of goods and services from any outside source.</a:t>
            </a:r>
          </a:p>
        </p:txBody>
      </p:sp>
      <p:sp>
        <p:nvSpPr>
          <p:cNvPr id="1741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Circular Flows in a Two-Sector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The Circular Flows in a Two-Sector Economy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66800" y="1143000"/>
            <a:ext cx="6781800" cy="519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Withdrawals and Injections in the Circular Flows</a:t>
            </a:r>
          </a:p>
        </p:txBody>
      </p:sp>
      <p:pic>
        <p:nvPicPr>
          <p:cNvPr id="19461" name="Picture 3" descr="C:\Documents and Settings\xp\Desktop\ff 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6519863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762000"/>
          </a:xfrm>
        </p:spPr>
        <p:txBody>
          <a:bodyPr/>
          <a:lstStyle/>
          <a:p>
            <a:r>
              <a:rPr lang="en-US" altLang="en-US" sz="2800"/>
              <a:t>Circular Flows in Two-Sector Model with the Capital Market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47800" y="1066800"/>
            <a:ext cx="62674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Circular Flows of Incomes in a Three-Sector Model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52599" y="1052757"/>
            <a:ext cx="6334125" cy="533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944562"/>
          </a:xfrm>
        </p:spPr>
        <p:txBody>
          <a:bodyPr/>
          <a:lstStyle/>
          <a:p>
            <a:r>
              <a:rPr lang="en-US" altLang="en-US" sz="3200"/>
              <a:t>The Circular Flows of Income and Expenditure in Four-Sector Model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24000" y="1219200"/>
            <a:ext cx="6657975" cy="5110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140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1_Office Theme</vt:lpstr>
      <vt:lpstr>Circular Flow Model of the Economy</vt:lpstr>
      <vt:lpstr>Introduction</vt:lpstr>
      <vt:lpstr>Circular Flows in a Two-Sector Model</vt:lpstr>
      <vt:lpstr>The Circular Flows in a Two-Sector Economy</vt:lpstr>
      <vt:lpstr>Withdrawals and Injections in the Circular Flows</vt:lpstr>
      <vt:lpstr>Circular Flows in Two-Sector Model with the Capital Market</vt:lpstr>
      <vt:lpstr>Circular Flows of Incomes in a Three-Sector Model</vt:lpstr>
      <vt:lpstr>The Circular Flows of Income and Expenditure in Four-Sector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Adhikari, Kunal</dc:creator>
  <cp:lastModifiedBy>DELL</cp:lastModifiedBy>
  <cp:revision>30</cp:revision>
  <dcterms:created xsi:type="dcterms:W3CDTF">2006-08-16T00:00:00Z</dcterms:created>
  <dcterms:modified xsi:type="dcterms:W3CDTF">2021-05-10T16:42:47Z</dcterms:modified>
</cp:coreProperties>
</file>