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8" r:id="rId2"/>
    <p:sldId id="259" r:id="rId3"/>
    <p:sldId id="293" r:id="rId4"/>
    <p:sldId id="294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9" r:id="rId27"/>
    <p:sldId id="290" r:id="rId28"/>
    <p:sldId id="291" r:id="rId29"/>
    <p:sldId id="295" r:id="rId30"/>
    <p:sldId id="296" r:id="rId31"/>
    <p:sldId id="297" r:id="rId3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44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616076-7218-4095-8DD8-ECD185407AD8}" type="datetimeFigureOut">
              <a:rPr lang="en-GB" smtClean="0"/>
              <a:t>10/05/2021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C8496E-E8D5-4F0D-BF27-5A9F2FC7BF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9423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8496E-E8D5-4F0D-BF27-5A9F2FC7BF48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7820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8496E-E8D5-4F0D-BF27-5A9F2FC7BF4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68151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8496E-E8D5-4F0D-BF27-5A9F2FC7BF48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72821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Table has been updated</a:t>
            </a:r>
            <a:r>
              <a:rPr lang="en-IN" baseline="0" dirty="0"/>
              <a:t> till 2016-17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8496E-E8D5-4F0D-BF27-5A9F2FC7BF48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05419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8496E-E8D5-4F0D-BF27-5A9F2FC7BF48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3204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8496E-E8D5-4F0D-BF27-5A9F2FC7BF48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75305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8496E-E8D5-4F0D-BF27-5A9F2FC7BF48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21658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8496E-E8D5-4F0D-BF27-5A9F2FC7BF48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61596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8496E-E8D5-4F0D-BF27-5A9F2FC7BF48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0136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524000"/>
            <a:ext cx="9144000" cy="5334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>
                <a:solidFill>
                  <a:schemeClr val="bg1">
                    <a:lumMod val="85000"/>
                  </a:schemeClr>
                </a:solidFill>
                <a:latin typeface="Arial Black" pitchFamily="34" charset="0"/>
              </a:rPr>
              <a:t>CHAPTER 4</a:t>
            </a:r>
          </a:p>
        </p:txBody>
      </p:sp>
      <p:sp>
        <p:nvSpPr>
          <p:cNvPr id="7" name="Title 3"/>
          <p:cNvSpPr>
            <a:spLocks noGrp="1"/>
          </p:cNvSpPr>
          <p:nvPr>
            <p:ph type="ctrTitle"/>
          </p:nvPr>
        </p:nvSpPr>
        <p:spPr>
          <a:xfrm>
            <a:off x="0" y="2057401"/>
            <a:ext cx="9144000" cy="1447800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>
              <a:defRPr b="1" baseline="0"/>
            </a:lvl1pPr>
          </a:lstStyle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763000" y="0"/>
            <a:ext cx="381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CA18C30-5195-4D13-8C13-5F1236C988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356350"/>
            <a:ext cx="8610600" cy="365125"/>
          </a:xfrm>
        </p:spPr>
        <p:txBody>
          <a:bodyPr/>
          <a:lstStyle>
            <a:lvl1pPr algn="l">
              <a:defRPr sz="1200" b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TMH Copyright © 2010                                                                                                                                                       Macroeconomics  3rd 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3439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228600" y="0"/>
            <a:ext cx="76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76200" y="0"/>
            <a:ext cx="76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1524000"/>
            <a:ext cx="9144000" cy="762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>
                <a:solidFill>
                  <a:schemeClr val="tx1"/>
                </a:solidFill>
                <a:latin typeface="Arial Black" pitchFamily="34" charset="0"/>
              </a:rPr>
              <a:t>INTRODUCTION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1295400"/>
            <a:ext cx="9144000" cy="2286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2286000"/>
            <a:ext cx="9144000" cy="2286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356350"/>
            <a:ext cx="8686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TMH Copyright © 2010                                                                                                                                                       Macroeconomics  3rd ed.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F1E4DC1-37EA-4F90-83F3-BC00634D79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375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TMH Copyright © 2010                                                                                                                                                       Macroeconomics  3rd 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5828F2-4B56-4ABD-8B28-D40984DD10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4537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TMH Copyright © 2010                                                                                                                                                       Macroeconomics  3rd 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42BE71-8D0F-445B-9266-1B0CCF8726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634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TMH Copyright © 2010                                                                                                                                                       Macroeconomics  3rd 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BA44D7-A829-45C6-BA5C-3866410B6D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84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228600" y="0"/>
            <a:ext cx="76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76200" y="0"/>
            <a:ext cx="76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just">
              <a:defRPr sz="2400">
                <a:latin typeface="Times New Roman" pitchFamily="18" charset="0"/>
                <a:cs typeface="Times New Roman" pitchFamily="18" charset="0"/>
              </a:defRPr>
            </a:lvl1pPr>
            <a:lvl2pPr algn="just">
              <a:defRPr sz="2000">
                <a:latin typeface="Times New Roman" pitchFamily="18" charset="0"/>
                <a:cs typeface="Times New Roman" pitchFamily="18" charset="0"/>
              </a:defRPr>
            </a:lvl2pPr>
            <a:lvl3pPr algn="just">
              <a:defRPr>
                <a:latin typeface="Times New Roman" pitchFamily="18" charset="0"/>
                <a:cs typeface="Times New Roman" pitchFamily="18" charset="0"/>
              </a:defRPr>
            </a:lvl3pPr>
            <a:lvl4pPr algn="just">
              <a:defRPr>
                <a:latin typeface="Times New Roman" pitchFamily="18" charset="0"/>
                <a:cs typeface="Times New Roman" pitchFamily="18" charset="0"/>
              </a:defRPr>
            </a:lvl4pPr>
            <a:lvl5pPr algn="just"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/>
          <a:lstStyle>
            <a:lvl1pPr>
              <a:defRPr b="1"/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4FF188C2-3FF9-4C48-AF03-B2B98569B8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Footer Placeholder 7"/>
          <p:cNvSpPr txBox="1">
            <a:spLocks/>
          </p:cNvSpPr>
          <p:nvPr userDrawn="1"/>
        </p:nvSpPr>
        <p:spPr>
          <a:xfrm>
            <a:off x="457200" y="6484541"/>
            <a:ext cx="8610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>
                <a:solidFill>
                  <a:srgbClr val="C00000"/>
                </a:solidFill>
              </a:rPr>
              <a:t>Copyright © 2019 by McGraw Hill Education (India) Private Limited.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514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228600" y="0"/>
            <a:ext cx="76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76200" y="0"/>
            <a:ext cx="76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63976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/>
          <a:lstStyle>
            <a:lvl1pPr>
              <a:defRPr b="1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98D3FC4-37FB-42E4-BFAE-EACF63ABE3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7"/>
          <p:cNvSpPr txBox="1">
            <a:spLocks/>
          </p:cNvSpPr>
          <p:nvPr userDrawn="1"/>
        </p:nvSpPr>
        <p:spPr>
          <a:xfrm>
            <a:off x="457200" y="6432807"/>
            <a:ext cx="8610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>
                <a:solidFill>
                  <a:srgbClr val="C00000"/>
                </a:solidFill>
              </a:rPr>
              <a:t>Copyright © 2019 by McGraw Hill Education (India) Private Limited.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569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E9078E-0C98-4FD0-8FA0-4618F059A6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7"/>
          <p:cNvSpPr txBox="1">
            <a:spLocks/>
          </p:cNvSpPr>
          <p:nvPr userDrawn="1"/>
        </p:nvSpPr>
        <p:spPr>
          <a:xfrm>
            <a:off x="76200" y="6432806"/>
            <a:ext cx="8610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>
                <a:solidFill>
                  <a:srgbClr val="C00000"/>
                </a:solidFill>
              </a:rPr>
              <a:t>Copyright © 2019 by McGraw Hill Education (India) Private Limited.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202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E37624-2DB5-4D5E-8D86-822B892F0D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Footer Placeholder 7"/>
          <p:cNvSpPr txBox="1">
            <a:spLocks/>
          </p:cNvSpPr>
          <p:nvPr userDrawn="1"/>
        </p:nvSpPr>
        <p:spPr>
          <a:xfrm>
            <a:off x="152400" y="6432807"/>
            <a:ext cx="8610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>
                <a:solidFill>
                  <a:srgbClr val="C00000"/>
                </a:solidFill>
              </a:rPr>
              <a:t>Copyright © 2019 by McGraw Hill Education (India) Private Limited.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272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228600" y="0"/>
            <a:ext cx="76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76200" y="0"/>
            <a:ext cx="76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txBody>
          <a:bodyPr/>
          <a:lstStyle>
            <a:lvl1pPr>
              <a:defRPr b="1"/>
            </a:lvl1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200" b="1"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Times New Roman" pitchFamily="18" charset="0"/>
                <a:cs typeface="Times New Roman" pitchFamily="18" charset="0"/>
              </a:defRPr>
            </a:lvl1pPr>
            <a:lvl2pPr>
              <a:defRPr sz="2000">
                <a:latin typeface="Times New Roman" pitchFamily="18" charset="0"/>
                <a:cs typeface="Times New Roman" pitchFamily="18" charset="0"/>
              </a:defRPr>
            </a:lvl2pPr>
            <a:lvl3pPr>
              <a:defRPr sz="1800">
                <a:latin typeface="Times New Roman" pitchFamily="18" charset="0"/>
                <a:cs typeface="Times New Roman" pitchFamily="18" charset="0"/>
              </a:defRPr>
            </a:lvl3pPr>
            <a:lvl4pPr>
              <a:defRPr sz="1600">
                <a:latin typeface="Times New Roman" pitchFamily="18" charset="0"/>
                <a:cs typeface="Times New Roman" pitchFamily="18" charset="0"/>
              </a:defRPr>
            </a:lvl4pPr>
            <a:lvl5pPr>
              <a:defRPr sz="1600">
                <a:latin typeface="Times New Roman" pitchFamily="18" charset="0"/>
                <a:cs typeface="Times New Roman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200" b="1"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Times New Roman" pitchFamily="18" charset="0"/>
                <a:cs typeface="Times New Roman" pitchFamily="18" charset="0"/>
              </a:defRPr>
            </a:lvl1pPr>
            <a:lvl2pPr>
              <a:defRPr sz="2000">
                <a:latin typeface="Times New Roman" pitchFamily="18" charset="0"/>
                <a:cs typeface="Times New Roman" pitchFamily="18" charset="0"/>
              </a:defRPr>
            </a:lvl2pPr>
            <a:lvl3pPr>
              <a:defRPr sz="1800">
                <a:latin typeface="Times New Roman" pitchFamily="18" charset="0"/>
                <a:cs typeface="Times New Roman" pitchFamily="18" charset="0"/>
              </a:defRPr>
            </a:lvl3pPr>
            <a:lvl4pPr>
              <a:defRPr sz="1600">
                <a:latin typeface="Times New Roman" pitchFamily="18" charset="0"/>
                <a:cs typeface="Times New Roman" pitchFamily="18" charset="0"/>
              </a:defRPr>
            </a:lvl4pPr>
            <a:lvl5pPr>
              <a:defRPr sz="1600">
                <a:latin typeface="Times New Roman" pitchFamily="18" charset="0"/>
                <a:cs typeface="Times New Roman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D005E4D-C510-4CF6-94A7-E3FBBCCABF5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3" name="Footer Placeholder 7"/>
          <p:cNvSpPr txBox="1">
            <a:spLocks/>
          </p:cNvSpPr>
          <p:nvPr userDrawn="1"/>
        </p:nvSpPr>
        <p:spPr>
          <a:xfrm>
            <a:off x="685800" y="6432807"/>
            <a:ext cx="8610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>
                <a:solidFill>
                  <a:srgbClr val="C00000"/>
                </a:solidFill>
              </a:rPr>
              <a:t>Copyright © 2019 by McGraw Hill Education (India) Private Limited.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496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ADAC8C-F986-4FDF-A46A-E91DDA8B7E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7"/>
          <p:cNvSpPr txBox="1">
            <a:spLocks/>
          </p:cNvSpPr>
          <p:nvPr userDrawn="1"/>
        </p:nvSpPr>
        <p:spPr>
          <a:xfrm>
            <a:off x="228600" y="6432807"/>
            <a:ext cx="8610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>
                <a:solidFill>
                  <a:srgbClr val="C00000"/>
                </a:solidFill>
              </a:rPr>
              <a:t>Copyright © 2019 by McGraw Hill Education (India) Private Limited.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421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371600"/>
            <a:ext cx="9144000" cy="175260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33400" y="1676400"/>
            <a:ext cx="8305801" cy="120032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200" b="1" dirty="0">
                <a:ln>
                  <a:solidFill>
                    <a:schemeClr val="accent2"/>
                  </a:solidFill>
                </a:ln>
                <a:latin typeface="Impact" pitchFamily="34" charset="0"/>
              </a:rPr>
              <a:t>MACROECONOMICS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3124200"/>
            <a:ext cx="9144000" cy="457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tx1"/>
                </a:solidFill>
                <a:latin typeface="Arial Narrow" pitchFamily="34" charset="0"/>
              </a:rPr>
              <a:t>Theory and Policy</a:t>
            </a:r>
          </a:p>
        </p:txBody>
      </p:sp>
      <p:pic>
        <p:nvPicPr>
          <p:cNvPr id="5" name="Picture 10" descr="E:\Learning Mode\imp\Nitika ppt\T\Dwivedi-Macroeconomics\Pics\economy1 c0opy.jpg"/>
          <p:cNvPicPr>
            <a:picLocks noChangeAspect="1" noChangeArrowheads="1"/>
          </p:cNvPicPr>
          <p:nvPr/>
        </p:nvPicPr>
        <p:blipFill>
          <a:blip r:embed="rId2">
            <a:lum brigh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81400"/>
            <a:ext cx="914400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28600" y="5791200"/>
            <a:ext cx="3048000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spc="-150" dirty="0">
                <a:ln>
                  <a:solidFill>
                    <a:srgbClr val="00B0F0"/>
                  </a:solidFill>
                </a:ln>
                <a:solidFill>
                  <a:schemeClr val="bg1"/>
                </a:solidFill>
                <a:latin typeface="Copperplate Gothic Bold" pitchFamily="34" charset="0"/>
              </a:rPr>
              <a:t>D N </a:t>
            </a:r>
            <a:r>
              <a:rPr lang="en-US" sz="3200" b="1" spc="-150" dirty="0" err="1">
                <a:ln>
                  <a:solidFill>
                    <a:srgbClr val="00B0F0"/>
                  </a:solidFill>
                </a:ln>
                <a:solidFill>
                  <a:schemeClr val="bg1"/>
                </a:solidFill>
                <a:latin typeface="Copperplate Gothic Bold" pitchFamily="34" charset="0"/>
              </a:rPr>
              <a:t>D</a:t>
            </a:r>
            <a:r>
              <a:rPr lang="en-US" sz="2800" b="1" spc="-150" dirty="0" err="1">
                <a:ln>
                  <a:solidFill>
                    <a:srgbClr val="00B0F0"/>
                  </a:solidFill>
                </a:ln>
                <a:solidFill>
                  <a:schemeClr val="bg1"/>
                </a:solidFill>
                <a:latin typeface="Copperplate Gothic Bold" pitchFamily="34" charset="0"/>
              </a:rPr>
              <a:t>wivedi</a:t>
            </a:r>
            <a:endParaRPr lang="en-US" sz="3200" b="1" spc="-150" dirty="0">
              <a:ln>
                <a:solidFill>
                  <a:srgbClr val="00B0F0"/>
                </a:solidFill>
              </a:ln>
              <a:solidFill>
                <a:schemeClr val="bg1"/>
              </a:solidFill>
              <a:latin typeface="Copperplate Gothic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1103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TMH Copyright © 2010                                                                                                                                                       Macroeconomics  3rd 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0B1EE3-1723-4022-8CC3-A2BC2D3478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097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0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E4CB899-A2E0-493C-92E4-A12E942350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228600" y="6324600"/>
            <a:ext cx="8610600" cy="365125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TMH Copyright © 2010                                                                                                                                                       Macroeconomics  3rd ed.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National income is the single most important macro variable as it gives measure of the ‘economy as a whole’.</a:t>
            </a:r>
          </a:p>
          <a:p>
            <a:endParaRPr lang="en-US" altLang="en-US" dirty="0"/>
          </a:p>
          <a:p>
            <a:r>
              <a:rPr lang="en-US" altLang="en-US" dirty="0"/>
              <a:t> The level of national income determines the level of all other macroeconomic variables—aggregate consumption, savings and investment, employment and the price level.</a:t>
            </a:r>
          </a:p>
          <a:p>
            <a:endParaRPr lang="en-US" altLang="en-US" dirty="0"/>
          </a:p>
          <a:p>
            <a:r>
              <a:rPr lang="en-US" altLang="en-US" dirty="0"/>
              <a:t>The importance of national income accounting lies in the fact that the performance and </a:t>
            </a:r>
            <a:r>
              <a:rPr lang="en-US" altLang="en-US" dirty="0" err="1"/>
              <a:t>behaviour</a:t>
            </a:r>
            <a:r>
              <a:rPr lang="en-US" altLang="en-US" dirty="0"/>
              <a:t> of an economy are studied on the basis of the performance of its macroeconomic variables.</a:t>
            </a:r>
          </a:p>
        </p:txBody>
      </p:sp>
      <p:sp>
        <p:nvSpPr>
          <p:cNvPr id="16389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Introduction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 i="1"/>
              <a:t>GNP estimated at </a:t>
            </a:r>
            <a:r>
              <a:rPr lang="en-US" altLang="en-US"/>
              <a:t>current prices is called </a:t>
            </a:r>
            <a:r>
              <a:rPr lang="en-US" altLang="en-US" b="1" i="1"/>
              <a:t>nominal GNP </a:t>
            </a:r>
            <a:r>
              <a:rPr lang="en-US" altLang="en-US"/>
              <a:t>and </a:t>
            </a:r>
            <a:r>
              <a:rPr lang="en-US" altLang="en-US" i="1"/>
              <a:t>GNP </a:t>
            </a:r>
            <a:r>
              <a:rPr lang="en-US" altLang="en-US"/>
              <a:t>estimated at constant prices in a chosen year is called </a:t>
            </a:r>
            <a:r>
              <a:rPr lang="en-US" altLang="en-US" b="1" i="1"/>
              <a:t>real income.</a:t>
            </a:r>
          </a:p>
          <a:p>
            <a:endParaRPr lang="en-US" altLang="en-US" b="1" i="1"/>
          </a:p>
          <a:p>
            <a:r>
              <a:rPr lang="en-US" altLang="en-US"/>
              <a:t>Real </a:t>
            </a:r>
            <a:r>
              <a:rPr lang="en-US" altLang="en-US" i="1"/>
              <a:t>GNP </a:t>
            </a:r>
            <a:r>
              <a:rPr lang="en-US" altLang="en-US"/>
              <a:t>gives national income estimates free from distortion caused by inflation or deflation.</a:t>
            </a:r>
          </a:p>
        </p:txBody>
      </p:sp>
      <p:sp>
        <p:nvSpPr>
          <p:cNvPr id="29701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Nominal and Real </a:t>
            </a:r>
            <a:r>
              <a:rPr lang="en-US" altLang="en-US" i="1"/>
              <a:t>GNP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 </a:t>
            </a:r>
            <a:r>
              <a:rPr lang="en-US" altLang="en-US" i="1" dirty="0"/>
              <a:t>GNP</a:t>
            </a:r>
            <a:r>
              <a:rPr lang="en-US" altLang="en-US" dirty="0"/>
              <a:t> deflator is essentially an adjustment factor used to convert nominal </a:t>
            </a:r>
            <a:r>
              <a:rPr lang="en-US" altLang="en-US" i="1" dirty="0"/>
              <a:t>GNP</a:t>
            </a:r>
            <a:r>
              <a:rPr lang="en-US" altLang="en-US" dirty="0"/>
              <a:t> into real </a:t>
            </a:r>
            <a:r>
              <a:rPr lang="en-US" altLang="en-US" i="1" dirty="0"/>
              <a:t>GNP</a:t>
            </a:r>
            <a:r>
              <a:rPr lang="en-US" altLang="en-US" dirty="0"/>
              <a:t>.</a:t>
            </a:r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The formula for converting nominal </a:t>
            </a:r>
            <a:r>
              <a:rPr lang="en-US" altLang="en-US" i="1" dirty="0"/>
              <a:t>GNP of a year into real GNP</a:t>
            </a:r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pPr lvl="6"/>
            <a:r>
              <a:rPr lang="en-US" altLang="en-US" dirty="0"/>
              <a:t>cy = Chosen year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b="1" dirty="0"/>
          </a:p>
        </p:txBody>
      </p:sp>
      <p:sp>
        <p:nvSpPr>
          <p:cNvPr id="3072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 i="1"/>
              <a:t>GNP</a:t>
            </a:r>
            <a:r>
              <a:rPr lang="en-US" altLang="en-US"/>
              <a:t> Deflator</a:t>
            </a:r>
          </a:p>
        </p:txBody>
      </p:sp>
      <p:pic>
        <p:nvPicPr>
          <p:cNvPr id="307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667000"/>
            <a:ext cx="417195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4038600"/>
            <a:ext cx="3057525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8" name="TextBox 13"/>
          <p:cNvSpPr txBox="1">
            <a:spLocks noChangeArrowheads="1"/>
          </p:cNvSpPr>
          <p:nvPr/>
        </p:nvSpPr>
        <p:spPr bwMode="auto">
          <a:xfrm>
            <a:off x="1066800" y="4419600"/>
            <a:ext cx="457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/>
              <a:t>Or,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altLang="en-US" i="1"/>
              <a:t>GNP</a:t>
            </a:r>
            <a:r>
              <a:rPr lang="en-US" altLang="en-US"/>
              <a:t> implicit deflator is the ratio of nominal </a:t>
            </a:r>
            <a:r>
              <a:rPr lang="en-US" altLang="en-US" i="1"/>
              <a:t>GNP</a:t>
            </a:r>
            <a:r>
              <a:rPr lang="en-US" altLang="en-US"/>
              <a:t> to real </a:t>
            </a:r>
            <a:r>
              <a:rPr lang="en-US" altLang="en-US" i="1"/>
              <a:t>GNP</a:t>
            </a:r>
            <a:r>
              <a:rPr lang="en-US" altLang="en-US"/>
              <a:t>.</a:t>
            </a:r>
          </a:p>
          <a:p>
            <a:pPr algn="ctr">
              <a:buFont typeface="Arial" charset="0"/>
              <a:buNone/>
            </a:pPr>
            <a:endParaRPr lang="en-US" altLang="en-US"/>
          </a:p>
          <a:p>
            <a:pPr algn="ctr">
              <a:buFont typeface="Arial" charset="0"/>
              <a:buNone/>
            </a:pPr>
            <a:endParaRPr lang="en-US" altLang="en-US"/>
          </a:p>
          <a:p>
            <a:pPr algn="ctr">
              <a:buFont typeface="Arial" charset="0"/>
              <a:buNone/>
            </a:pPr>
            <a:endParaRPr lang="en-US" altLang="en-US"/>
          </a:p>
          <a:p>
            <a:r>
              <a:rPr lang="en-US" altLang="en-US"/>
              <a:t>The </a:t>
            </a:r>
            <a:r>
              <a:rPr lang="en-US" altLang="en-US" i="1"/>
              <a:t>GNP</a:t>
            </a:r>
            <a:r>
              <a:rPr lang="en-US" altLang="en-US"/>
              <a:t> implicit deflator can be used for:</a:t>
            </a:r>
          </a:p>
          <a:p>
            <a:pPr marL="857250" lvl="1" indent="-457200">
              <a:buFont typeface="Arial" charset="0"/>
              <a:buAutoNum type="alphaLcParenBoth"/>
            </a:pPr>
            <a:r>
              <a:rPr lang="en-US" altLang="en-US"/>
              <a:t>To construct price index number, and </a:t>
            </a:r>
          </a:p>
          <a:p>
            <a:pPr marL="857250" lvl="1" indent="-457200">
              <a:buFont typeface="Arial" charset="0"/>
              <a:buAutoNum type="alphaLcParenBoth"/>
            </a:pPr>
            <a:r>
              <a:rPr lang="en-US" altLang="en-US"/>
              <a:t>To measure the rate of change in prices</a:t>
            </a:r>
          </a:p>
        </p:txBody>
      </p:sp>
      <p:sp>
        <p:nvSpPr>
          <p:cNvPr id="31749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i="1"/>
              <a:t>GNP</a:t>
            </a:r>
            <a:r>
              <a:rPr lang="en-US" altLang="en-US"/>
              <a:t> Implicit Deflator</a:t>
            </a:r>
          </a:p>
        </p:txBody>
      </p:sp>
      <p:pic>
        <p:nvPicPr>
          <p:cNvPr id="317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286000"/>
            <a:ext cx="5495925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Net Product Method or the Value Added Method</a:t>
            </a:r>
          </a:p>
          <a:p>
            <a:r>
              <a:rPr lang="en-US" altLang="en-US"/>
              <a:t>Factor Income Method, and </a:t>
            </a:r>
          </a:p>
          <a:p>
            <a:r>
              <a:rPr lang="en-US" altLang="en-US"/>
              <a:t>Expenditure Method</a:t>
            </a:r>
          </a:p>
        </p:txBody>
      </p:sp>
      <p:sp>
        <p:nvSpPr>
          <p:cNvPr id="32773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Methods of Measuring National Income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This method consists of three stages-</a:t>
            </a:r>
          </a:p>
          <a:p>
            <a:pPr marL="971550" lvl="1" indent="-514350">
              <a:buFont typeface="Calibri" pitchFamily="34" charset="0"/>
              <a:buAutoNum type="romanLcPeriod"/>
            </a:pPr>
            <a:r>
              <a:rPr lang="en-US" altLang="en-US"/>
              <a:t>Estimating the gross value of domestic output in the various branches of production;</a:t>
            </a:r>
          </a:p>
          <a:p>
            <a:pPr marL="971550" lvl="1" indent="-514350">
              <a:buFont typeface="Calibri" pitchFamily="34" charset="0"/>
              <a:buAutoNum type="romanLcPeriod"/>
            </a:pPr>
            <a:r>
              <a:rPr lang="en-US" altLang="en-US"/>
              <a:t>Determining the cost of material and services used and also the depreciation of physical assets; and</a:t>
            </a:r>
          </a:p>
          <a:p>
            <a:pPr marL="971550" lvl="1" indent="-514350">
              <a:buFont typeface="Calibri" pitchFamily="34" charset="0"/>
              <a:buAutoNum type="romanLcPeriod"/>
            </a:pPr>
            <a:r>
              <a:rPr lang="en-US" altLang="en-US"/>
              <a:t>Deducting these costs and depreciation from gross value to obtain the net value of domestic output.</a:t>
            </a:r>
          </a:p>
        </p:txBody>
      </p:sp>
      <p:sp>
        <p:nvSpPr>
          <p:cNvPr id="33797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Net Product Method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Content Placeholder 1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4525963"/>
          </a:xfrm>
        </p:spPr>
        <p:txBody>
          <a:bodyPr/>
          <a:lstStyle/>
          <a:p>
            <a:r>
              <a:rPr lang="en-US" altLang="en-US"/>
              <a:t>In the net product method, the problem of double counting is often confronted. Value added method is used to avoid double counting.</a:t>
            </a:r>
          </a:p>
          <a:p>
            <a:endParaRPr lang="en-US" altLang="en-US"/>
          </a:p>
          <a:p>
            <a:r>
              <a:rPr lang="en-US" altLang="en-US"/>
              <a:t>For estimating value added-</a:t>
            </a:r>
          </a:p>
          <a:p>
            <a:pPr marL="971550" lvl="1" indent="-514350">
              <a:buFont typeface="Calibri" pitchFamily="34" charset="0"/>
              <a:buAutoNum type="romanLcPeriod"/>
            </a:pPr>
            <a:r>
              <a:rPr lang="en-US" altLang="en-US"/>
              <a:t>Identifying the production units and classifying them under different industrial activities.</a:t>
            </a:r>
          </a:p>
          <a:p>
            <a:pPr marL="971550" lvl="1" indent="-514350">
              <a:buFont typeface="Calibri" pitchFamily="34" charset="0"/>
              <a:buAutoNum type="romanLcPeriod"/>
            </a:pPr>
            <a:r>
              <a:rPr lang="en-US" altLang="en-US"/>
              <a:t>Estimating net value added by each production unit in each industrial sector.</a:t>
            </a:r>
          </a:p>
          <a:p>
            <a:pPr marL="971550" lvl="1" indent="-514350">
              <a:buFont typeface="Calibri" pitchFamily="34" charset="0"/>
              <a:buAutoNum type="romanLcPeriod"/>
            </a:pPr>
            <a:r>
              <a:rPr lang="en-US" altLang="en-US"/>
              <a:t>Adding up the total value added of each final product to arrive at </a:t>
            </a:r>
            <a:r>
              <a:rPr lang="en-US" altLang="en-US" i="1"/>
              <a:t>GDP</a:t>
            </a:r>
            <a:r>
              <a:rPr lang="en-US" altLang="en-US"/>
              <a:t>.</a:t>
            </a:r>
          </a:p>
        </p:txBody>
      </p:sp>
      <p:sp>
        <p:nvSpPr>
          <p:cNvPr id="34821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Value Added Method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In this method, the national income is treated to be equal to all the “incomes accruing to the basic factors of production used in producing the national products.”</a:t>
            </a:r>
          </a:p>
          <a:p>
            <a:endParaRPr lang="en-US" altLang="en-US"/>
          </a:p>
          <a:p>
            <a:pPr algn="ctr">
              <a:buFont typeface="Arial" charset="0"/>
              <a:buNone/>
            </a:pPr>
            <a:endParaRPr lang="en-US" altLang="en-US" b="1"/>
          </a:p>
          <a:p>
            <a:pPr algn="l"/>
            <a:r>
              <a:rPr lang="en-US" altLang="en-US"/>
              <a:t>In modern economy, the national income is considered to be comprised of three components:</a:t>
            </a:r>
          </a:p>
          <a:p>
            <a:pPr marL="971550" lvl="1" indent="-514350" algn="l">
              <a:buFont typeface="Calibri" pitchFamily="34" charset="0"/>
              <a:buAutoNum type="romanLcPeriod"/>
            </a:pPr>
            <a:r>
              <a:rPr lang="en-US" altLang="en-US"/>
              <a:t>Labour incomes,</a:t>
            </a:r>
          </a:p>
          <a:p>
            <a:pPr marL="971550" lvl="1" indent="-514350" algn="l">
              <a:buFont typeface="Calibri" pitchFamily="34" charset="0"/>
              <a:buAutoNum type="romanLcPeriod"/>
            </a:pPr>
            <a:r>
              <a:rPr lang="en-US" altLang="en-US"/>
              <a:t>Capital incomes, and </a:t>
            </a:r>
          </a:p>
          <a:p>
            <a:pPr marL="971550" lvl="1" indent="-514350" algn="l">
              <a:buFont typeface="Calibri" pitchFamily="34" charset="0"/>
              <a:buAutoNum type="romanLcPeriod"/>
            </a:pPr>
            <a:r>
              <a:rPr lang="en-US" altLang="en-US"/>
              <a:t>Mixed incomes.</a:t>
            </a:r>
          </a:p>
          <a:p>
            <a:endParaRPr lang="en-US" altLang="en-US"/>
          </a:p>
        </p:txBody>
      </p:sp>
      <p:sp>
        <p:nvSpPr>
          <p:cNvPr id="3584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Factor Income Method</a:t>
            </a:r>
          </a:p>
        </p:txBody>
      </p:sp>
      <p:pic>
        <p:nvPicPr>
          <p:cNvPr id="358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" y="2971800"/>
            <a:ext cx="767715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Under expenditure method, also known as the final product method, national income is measured as sum of the final expenditure stage. </a:t>
            </a:r>
          </a:p>
          <a:p>
            <a:endParaRPr lang="en-US" altLang="en-US" dirty="0"/>
          </a:p>
          <a:p>
            <a:r>
              <a:rPr lang="en-US" altLang="en-US" dirty="0"/>
              <a:t>In order to estimate the aggregate expenditure, any of the following two methods may be followed:</a:t>
            </a:r>
          </a:p>
          <a:p>
            <a:pPr marL="971550" lvl="1" indent="-514350">
              <a:buFont typeface="Calibri" pitchFamily="34" charset="0"/>
              <a:buAutoNum type="romanLcPeriod"/>
            </a:pPr>
            <a:r>
              <a:rPr lang="en-US" altLang="en-US" dirty="0"/>
              <a:t>Income Disposal Method</a:t>
            </a:r>
          </a:p>
          <a:p>
            <a:pPr marL="971550" lvl="1" indent="-514350">
              <a:buFont typeface="Calibri" pitchFamily="34" charset="0"/>
              <a:buAutoNum type="romanLcPeriod"/>
            </a:pPr>
            <a:r>
              <a:rPr lang="en-US" altLang="en-US" dirty="0"/>
              <a:t>Product Disposal Method</a:t>
            </a:r>
          </a:p>
        </p:txBody>
      </p:sp>
      <p:sp>
        <p:nvSpPr>
          <p:cNvPr id="36869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Expenditure Method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In estimating the national income, net incomes from abroad are added to </a:t>
            </a:r>
            <a:r>
              <a:rPr lang="en-US" altLang="en-US" i="1"/>
              <a:t>GDP</a:t>
            </a:r>
            <a:r>
              <a:rPr lang="en-US" altLang="en-US"/>
              <a:t> and net losses are subtracted from </a:t>
            </a:r>
            <a:r>
              <a:rPr lang="en-US" altLang="en-US" i="1"/>
              <a:t>GDP</a:t>
            </a:r>
            <a:r>
              <a:rPr lang="en-US" altLang="en-US"/>
              <a:t> to arrive at the national income figure of an open economy.</a:t>
            </a:r>
          </a:p>
          <a:p>
            <a:endParaRPr lang="en-US" altLang="en-US"/>
          </a:p>
          <a:p>
            <a:r>
              <a:rPr lang="en-US" altLang="en-US" i="1"/>
              <a:t>GDP </a:t>
            </a:r>
            <a:r>
              <a:rPr lang="en-US" altLang="en-US"/>
              <a:t>adjusted for net income from abroad is called Gross National Income (</a:t>
            </a:r>
            <a:r>
              <a:rPr lang="en-US" altLang="en-US" i="1"/>
              <a:t>GNI</a:t>
            </a:r>
            <a:r>
              <a:rPr lang="en-US" altLang="en-US"/>
              <a:t>).</a:t>
            </a:r>
          </a:p>
        </p:txBody>
      </p:sp>
      <p:sp>
        <p:nvSpPr>
          <p:cNvPr id="37893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Treatment of Net Income from Abroad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 double entry accounting system is one in which both receipts and payments are recorded. Receipts are treated as  credit items and payments as the debit items in national income accounting.</a:t>
            </a:r>
          </a:p>
          <a:p>
            <a:endParaRPr lang="en-US" altLang="en-US" dirty="0"/>
          </a:p>
          <a:p>
            <a:r>
              <a:rPr lang="en-US" altLang="en-US" dirty="0"/>
              <a:t>Another aspect of the double accounting system is that the account of a person need not be in  balance.</a:t>
            </a:r>
          </a:p>
          <a:p>
            <a:endParaRPr lang="en-US" altLang="en-US" dirty="0"/>
          </a:p>
          <a:p>
            <a:r>
              <a:rPr lang="en-US" altLang="en-US" dirty="0"/>
              <a:t>In this system, many types of accounts can be imagined and operated.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38917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Double Entry System of Accounting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In general sense of the term, national income refers to the aggregate money value of all final goods and services resulting from the economic activities of the people of a country over a period of one year.</a:t>
            </a:r>
          </a:p>
          <a:p>
            <a:endParaRPr lang="en-US" altLang="en-US"/>
          </a:p>
          <a:p>
            <a:endParaRPr lang="en-US" altLang="en-US"/>
          </a:p>
        </p:txBody>
      </p:sp>
      <p:sp>
        <p:nvSpPr>
          <p:cNvPr id="17413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National Income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In national income accounting of double accounting system, the main types of transactions and their accounting include the following:</a:t>
            </a:r>
          </a:p>
          <a:p>
            <a:pPr marL="971550" lvl="1" indent="-514350">
              <a:buFont typeface="Calibri" pitchFamily="34" charset="0"/>
              <a:buAutoNum type="romanLcPeriod"/>
            </a:pPr>
            <a:r>
              <a:rPr lang="en-US" altLang="en-US" dirty="0"/>
              <a:t>Private Consumption,</a:t>
            </a:r>
          </a:p>
          <a:p>
            <a:pPr marL="971550" lvl="1" indent="-514350">
              <a:buFont typeface="Calibri" pitchFamily="34" charset="0"/>
              <a:buAutoNum type="romanLcPeriod"/>
            </a:pPr>
            <a:r>
              <a:rPr lang="en-US" altLang="en-US" dirty="0"/>
              <a:t>Government consumption,</a:t>
            </a:r>
          </a:p>
          <a:p>
            <a:pPr marL="971550" lvl="1" indent="-514350">
              <a:buFont typeface="Calibri" pitchFamily="34" charset="0"/>
              <a:buAutoNum type="romanLcPeriod"/>
            </a:pPr>
            <a:r>
              <a:rPr lang="en-US" altLang="en-US" dirty="0"/>
              <a:t>Investment (savings converted into capital),</a:t>
            </a:r>
          </a:p>
          <a:p>
            <a:pPr marL="971550" lvl="1" indent="-514350">
              <a:buFont typeface="Calibri" pitchFamily="34" charset="0"/>
              <a:buAutoNum type="romanLcPeriod"/>
            </a:pPr>
            <a:r>
              <a:rPr lang="en-US" altLang="en-US" dirty="0"/>
              <a:t>Government taxes and spending,</a:t>
            </a:r>
          </a:p>
          <a:p>
            <a:pPr marL="971550" lvl="1" indent="-514350">
              <a:buFont typeface="Calibri" pitchFamily="34" charset="0"/>
              <a:buAutoNum type="romanLcPeriod"/>
            </a:pPr>
            <a:r>
              <a:rPr lang="en-US" altLang="en-US" dirty="0"/>
              <a:t>Inventories, and</a:t>
            </a:r>
          </a:p>
          <a:p>
            <a:pPr marL="971550" lvl="1" indent="-514350">
              <a:buFont typeface="Calibri" pitchFamily="34" charset="0"/>
              <a:buAutoNum type="romanLcPeriod"/>
            </a:pPr>
            <a:r>
              <a:rPr lang="en-US" altLang="en-US" dirty="0"/>
              <a:t>Net of foreign transactions (exports and imports).</a:t>
            </a:r>
          </a:p>
        </p:txBody>
      </p:sp>
      <p:sp>
        <p:nvSpPr>
          <p:cNvPr id="39941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Double Entry System of Accounting (Contd.)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Content Placeholder 1"/>
          <p:cNvSpPr>
            <a:spLocks noGrp="1"/>
          </p:cNvSpPr>
          <p:nvPr>
            <p:ph idx="1"/>
          </p:nvPr>
        </p:nvSpPr>
        <p:spPr>
          <a:xfrm>
            <a:off x="457200" y="1447800"/>
            <a:ext cx="8686800" cy="4525963"/>
          </a:xfrm>
        </p:spPr>
        <p:txBody>
          <a:bodyPr/>
          <a:lstStyle/>
          <a:p>
            <a:r>
              <a:rPr lang="en-US" altLang="en-US" sz="2200"/>
              <a:t>In the pre-independence phase, the first attempt ever to measure national income of India was made by Dadabhai Naoroji in 1867-68.</a:t>
            </a:r>
          </a:p>
          <a:p>
            <a:endParaRPr lang="en-US" altLang="en-US" sz="2200"/>
          </a:p>
          <a:p>
            <a:r>
              <a:rPr lang="en-US" altLang="en-US" sz="2200"/>
              <a:t>The first systematic attempt to estimate India’s national income was made by Prof. V.K.R.V. Rao for the year 1925-29 and again for the year 1931-32.</a:t>
            </a:r>
          </a:p>
          <a:p>
            <a:endParaRPr lang="en-US" altLang="en-US" sz="2200"/>
          </a:p>
          <a:p>
            <a:r>
              <a:rPr lang="en-US" altLang="en-US" sz="2200"/>
              <a:t>In the post-independence phase, the first official estimate of India’s national income was made in 1949 by the Ministry of Commerce, Government of India.</a:t>
            </a:r>
          </a:p>
          <a:p>
            <a:endParaRPr lang="en-US" altLang="en-US" sz="2200"/>
          </a:p>
          <a:p>
            <a:r>
              <a:rPr lang="en-US" altLang="en-US" sz="2200"/>
              <a:t>Since 1967, the task of estimating national income has been assigned to the Central Statistical Organisation (CSO).</a:t>
            </a:r>
          </a:p>
        </p:txBody>
      </p:sp>
      <p:sp>
        <p:nvSpPr>
          <p:cNvPr id="4096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History of National Income Measurement in India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Content Placeholder 1"/>
          <p:cNvSpPr>
            <a:spLocks noGrp="1"/>
          </p:cNvSpPr>
          <p:nvPr>
            <p:ph idx="1"/>
          </p:nvPr>
        </p:nvSpPr>
        <p:spPr>
          <a:xfrm>
            <a:off x="457200" y="1951037"/>
            <a:ext cx="8229600" cy="452596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en-US" b="1" dirty="0"/>
              <a:t>Primary sector</a:t>
            </a:r>
            <a:r>
              <a:rPr lang="en-US" altLang="en-US" dirty="0"/>
              <a:t>, including agriculture and allied activities, forestry, fishing, mining and quarrying;</a:t>
            </a:r>
          </a:p>
          <a:p>
            <a:pPr marL="457200" indent="-457200">
              <a:buFont typeface="+mj-lt"/>
              <a:buAutoNum type="arabicPeriod"/>
            </a:pPr>
            <a:endParaRPr lang="en-US" altLang="en-US" dirty="0"/>
          </a:p>
          <a:p>
            <a:pPr marL="457200" indent="-457200">
              <a:buFont typeface="+mj-lt"/>
              <a:buAutoNum type="arabicPeriod"/>
            </a:pPr>
            <a:r>
              <a:rPr lang="en-US" altLang="en-US" b="1" dirty="0"/>
              <a:t>Secondary sector</a:t>
            </a:r>
            <a:r>
              <a:rPr lang="en-US" altLang="en-US" dirty="0"/>
              <a:t>, including manufacturing industries, and</a:t>
            </a:r>
          </a:p>
          <a:p>
            <a:pPr marL="457200" indent="-457200">
              <a:buFont typeface="+mj-lt"/>
              <a:buAutoNum type="arabicPeriod"/>
            </a:pPr>
            <a:endParaRPr lang="en-US" altLang="en-US" dirty="0"/>
          </a:p>
          <a:p>
            <a:pPr marL="457200" indent="-457200">
              <a:buFont typeface="+mj-lt"/>
              <a:buAutoNum type="arabicPeriod"/>
            </a:pPr>
            <a:r>
              <a:rPr lang="en-US" altLang="en-US" b="1" dirty="0"/>
              <a:t>Tertiary sector </a:t>
            </a:r>
            <a:r>
              <a:rPr lang="en-US" altLang="en-US" dirty="0"/>
              <a:t>or service sector, including banking, insurance, transport and communication, trade and commerce.</a:t>
            </a:r>
          </a:p>
        </p:txBody>
      </p:sp>
      <p:sp>
        <p:nvSpPr>
          <p:cNvPr id="41989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Sectoral Classification of Economy for Measuring National Income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(</a:t>
            </a:r>
            <a:r>
              <a:rPr lang="en-US" altLang="en-US" dirty="0" err="1"/>
              <a:t>i</a:t>
            </a:r>
            <a:r>
              <a:rPr lang="en-US" altLang="en-US" dirty="0"/>
              <a:t>) </a:t>
            </a:r>
            <a:r>
              <a:rPr lang="en-US" altLang="en-US" b="1" dirty="0"/>
              <a:t>Production Method </a:t>
            </a:r>
            <a:r>
              <a:rPr lang="en-US" altLang="en-US" dirty="0"/>
              <a:t>is used to estimate income or domestic product of the following  production sectors: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>
                <a:solidFill>
                  <a:srgbClr val="FF0000"/>
                </a:solidFill>
              </a:rPr>
              <a:t>1. Agricultural and allied services </a:t>
            </a:r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	2. Forestry and logging </a:t>
            </a:r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	3. Fishing </a:t>
            </a:r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	4. Mining and Quarrying </a:t>
            </a:r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	5. Registered manufacturing</a:t>
            </a:r>
            <a:endParaRPr lang="en-US" altLang="en-US" dirty="0">
              <a:solidFill>
                <a:srgbClr val="FF0000"/>
              </a:solidFill>
            </a:endParaRPr>
          </a:p>
        </p:txBody>
      </p:sp>
      <p:sp>
        <p:nvSpPr>
          <p:cNvPr id="43013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/>
              <a:t>Methods of Measuring National Income in India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(ii) </a:t>
            </a:r>
            <a:r>
              <a:rPr lang="en-US" altLang="en-US" b="1"/>
              <a:t>Income method </a:t>
            </a:r>
            <a:r>
              <a:rPr lang="en-US" altLang="en-US"/>
              <a:t>is used for estimating domestic income of the following sectors:</a:t>
            </a:r>
          </a:p>
          <a:p>
            <a:pPr marL="971550" lvl="1" indent="-514350">
              <a:buFont typeface="Calibri" pitchFamily="34" charset="0"/>
              <a:buAutoNum type="romanLcPeriod"/>
            </a:pPr>
            <a:r>
              <a:rPr lang="en-US" altLang="en-US"/>
              <a:t>Unregistered manufacturing,</a:t>
            </a:r>
          </a:p>
          <a:p>
            <a:pPr marL="971550" lvl="1" indent="-514350">
              <a:buFont typeface="Calibri" pitchFamily="34" charset="0"/>
              <a:buAutoNum type="romanLcPeriod"/>
            </a:pPr>
            <a:r>
              <a:rPr lang="en-US" altLang="en-US"/>
              <a:t>Gas, electricity and water supply,</a:t>
            </a:r>
          </a:p>
          <a:p>
            <a:pPr marL="971550" lvl="1" indent="-514350">
              <a:buFont typeface="Calibri" pitchFamily="34" charset="0"/>
              <a:buAutoNum type="romanLcPeriod"/>
            </a:pPr>
            <a:r>
              <a:rPr lang="en-US" altLang="en-US"/>
              <a:t>Banking and insurance,</a:t>
            </a:r>
          </a:p>
          <a:p>
            <a:pPr marL="971550" lvl="1" indent="-514350">
              <a:buFont typeface="Calibri" pitchFamily="34" charset="0"/>
              <a:buAutoNum type="romanLcPeriod"/>
            </a:pPr>
            <a:r>
              <a:rPr lang="en-US" altLang="en-US"/>
              <a:t>Transportation, communication and storage,</a:t>
            </a:r>
          </a:p>
          <a:p>
            <a:pPr marL="971550" lvl="1" indent="-514350">
              <a:buFont typeface="Calibri" pitchFamily="34" charset="0"/>
              <a:buAutoNum type="romanLcPeriod"/>
            </a:pPr>
            <a:r>
              <a:rPr lang="en-US" altLang="en-US"/>
              <a:t>Real estate, ownership of dwellings and business services,</a:t>
            </a:r>
          </a:p>
          <a:p>
            <a:pPr marL="971550" lvl="1" indent="-514350">
              <a:buFont typeface="Calibri" pitchFamily="34" charset="0"/>
              <a:buAutoNum type="romanLcPeriod"/>
            </a:pPr>
            <a:r>
              <a:rPr lang="en-US" altLang="en-US"/>
              <a:t>Trade, hotels and restaurants,</a:t>
            </a:r>
          </a:p>
          <a:p>
            <a:pPr marL="971550" lvl="1" indent="-514350">
              <a:buFont typeface="Calibri" pitchFamily="34" charset="0"/>
              <a:buAutoNum type="romanLcPeriod"/>
            </a:pPr>
            <a:r>
              <a:rPr lang="en-US" altLang="en-US"/>
              <a:t>Public administration and defense,</a:t>
            </a:r>
          </a:p>
          <a:p>
            <a:pPr marL="971550" lvl="1" indent="-514350">
              <a:buFont typeface="Calibri" pitchFamily="34" charset="0"/>
              <a:buAutoNum type="romanLcPeriod"/>
            </a:pPr>
            <a:r>
              <a:rPr lang="en-US" altLang="en-US"/>
              <a:t>Other services.</a:t>
            </a:r>
          </a:p>
        </p:txBody>
      </p:sp>
      <p:sp>
        <p:nvSpPr>
          <p:cNvPr id="44037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Methods of Measuring National Income (Contd.)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In India, as per </a:t>
            </a:r>
            <a:r>
              <a:rPr lang="en-US" altLang="en-US" b="1"/>
              <a:t>expenditure method, </a:t>
            </a:r>
            <a:r>
              <a:rPr lang="en-US" altLang="en-US"/>
              <a:t>the sectoral accounting of </a:t>
            </a:r>
            <a:r>
              <a:rPr lang="en-US" altLang="en-US" i="1"/>
              <a:t>GDP</a:t>
            </a:r>
            <a:r>
              <a:rPr lang="en-US" altLang="en-US"/>
              <a:t>, follows the following classification of the national income:</a:t>
            </a:r>
          </a:p>
          <a:p>
            <a:pPr marL="971550" lvl="1" indent="-514350">
              <a:buFont typeface="Calibri" pitchFamily="34" charset="0"/>
              <a:buAutoNum type="romanLcPeriod"/>
            </a:pPr>
            <a:r>
              <a:rPr lang="en-US" altLang="en-US"/>
              <a:t>Private final consumption expenditure including expenditure.</a:t>
            </a:r>
          </a:p>
          <a:p>
            <a:pPr marL="971550" lvl="1" indent="-514350">
              <a:buFont typeface="Calibri" pitchFamily="34" charset="0"/>
              <a:buAutoNum type="romanLcPeriod"/>
            </a:pPr>
            <a:r>
              <a:rPr lang="en-US" altLang="en-US"/>
              <a:t>Government final consumption expenditure</a:t>
            </a:r>
          </a:p>
          <a:p>
            <a:pPr marL="971550" lvl="1" indent="-514350">
              <a:buFont typeface="Calibri" pitchFamily="34" charset="0"/>
              <a:buAutoNum type="romanLcPeriod"/>
            </a:pPr>
            <a:r>
              <a:rPr lang="en-US" altLang="en-US"/>
              <a:t>Gross fixed capital formation including construction, machinery and equipments,</a:t>
            </a:r>
          </a:p>
          <a:p>
            <a:pPr marL="971550" lvl="1" indent="-514350">
              <a:buFont typeface="Calibri" pitchFamily="34" charset="0"/>
              <a:buAutoNum type="romanLcPeriod"/>
            </a:pPr>
            <a:r>
              <a:rPr lang="en-US" altLang="en-US"/>
              <a:t>Change in stocks, and</a:t>
            </a:r>
          </a:p>
          <a:p>
            <a:pPr marL="971550" lvl="1" indent="-514350">
              <a:buFont typeface="Calibri" pitchFamily="34" charset="0"/>
              <a:buAutoNum type="romanLcPeriod"/>
            </a:pPr>
            <a:r>
              <a:rPr lang="en-US" altLang="en-US"/>
              <a:t>Net export of goods and services.</a:t>
            </a:r>
            <a:endParaRPr lang="en-US" altLang="en-US" b="1"/>
          </a:p>
        </p:txBody>
      </p:sp>
      <p:sp>
        <p:nvSpPr>
          <p:cNvPr id="45061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Methods of Measuring National Income (Contd.)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13A79D9-21DC-4EB5-8E84-DBA40BD8E284}" type="slidenum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en-US" altLang="en-US"/>
          </a:p>
        </p:txBody>
      </p:sp>
      <p:sp>
        <p:nvSpPr>
          <p:cNvPr id="48132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686800" cy="914400"/>
          </a:xfrm>
        </p:spPr>
        <p:txBody>
          <a:bodyPr/>
          <a:lstStyle/>
          <a:p>
            <a:r>
              <a:rPr lang="en-US" altLang="en-US" sz="2800"/>
              <a:t>Estimates of India’s </a:t>
            </a:r>
            <a:r>
              <a:rPr lang="en-US" altLang="en-US" sz="2800" i="1"/>
              <a:t>GNP</a:t>
            </a:r>
            <a:r>
              <a:rPr lang="en-US" altLang="en-US" sz="2800"/>
              <a:t>, </a:t>
            </a:r>
            <a:r>
              <a:rPr lang="en-US" altLang="en-US" sz="2800" i="1"/>
              <a:t>NNP</a:t>
            </a:r>
            <a:r>
              <a:rPr lang="en-US" altLang="en-US" sz="2800"/>
              <a:t> and Per Capita Income at Factor Cost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128712"/>
            <a:ext cx="8229600" cy="5119688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58DC35A-F054-473F-BB19-C76BA3BD1253}" type="slidenum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27</a:t>
            </a:fld>
            <a:endParaRPr lang="en-US" altLang="en-US"/>
          </a:p>
        </p:txBody>
      </p:sp>
      <p:sp>
        <p:nvSpPr>
          <p:cNvPr id="49156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686800" cy="914400"/>
          </a:xfrm>
        </p:spPr>
        <p:txBody>
          <a:bodyPr/>
          <a:lstStyle/>
          <a:p>
            <a:r>
              <a:rPr lang="en-US" altLang="en-US" sz="3200" dirty="0"/>
              <a:t>Annual Growth Rate of India’s </a:t>
            </a:r>
            <a:r>
              <a:rPr lang="en-US" altLang="en-US" sz="3200" i="1" dirty="0"/>
              <a:t>GNP</a:t>
            </a:r>
            <a:r>
              <a:rPr lang="en-US" altLang="en-US" sz="3200" dirty="0"/>
              <a:t>, </a:t>
            </a:r>
            <a:r>
              <a:rPr lang="en-US" altLang="en-US" sz="3200" i="1" dirty="0"/>
              <a:t>NNP</a:t>
            </a:r>
            <a:r>
              <a:rPr lang="en-US" altLang="en-US" sz="3200" dirty="0"/>
              <a:t> and Per Capita </a:t>
            </a:r>
            <a:r>
              <a:rPr lang="en-US" altLang="en-US" sz="3200" i="1" dirty="0"/>
              <a:t>NNP </a:t>
            </a:r>
            <a:r>
              <a:rPr lang="en-US" altLang="en-US" sz="3200" dirty="0"/>
              <a:t>(At Factor Cost)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066800"/>
            <a:ext cx="8153400" cy="5181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73F0994-057D-4535-8E1E-5BFC0F886802}" type="slidenum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28</a:t>
            </a:fld>
            <a:endParaRPr lang="en-US" altLang="en-US"/>
          </a:p>
        </p:txBody>
      </p:sp>
      <p:sp>
        <p:nvSpPr>
          <p:cNvPr id="50180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686800" cy="914400"/>
          </a:xfrm>
        </p:spPr>
        <p:txBody>
          <a:bodyPr/>
          <a:lstStyle/>
          <a:p>
            <a:r>
              <a:rPr lang="en-US" altLang="en-US" sz="3200" dirty="0"/>
              <a:t>Annual Growth Rate (%) of India’s </a:t>
            </a:r>
            <a:r>
              <a:rPr lang="en-US" altLang="en-US" sz="3200" i="1" dirty="0"/>
              <a:t>GNP</a:t>
            </a:r>
            <a:r>
              <a:rPr lang="en-US" altLang="en-US" sz="3200" dirty="0"/>
              <a:t>, </a:t>
            </a:r>
            <a:r>
              <a:rPr lang="en-US" altLang="en-US" sz="3200" i="1" dirty="0"/>
              <a:t>NNP</a:t>
            </a:r>
            <a:r>
              <a:rPr lang="en-US" altLang="en-US" sz="3200" dirty="0"/>
              <a:t> and Per Capita </a:t>
            </a:r>
            <a:r>
              <a:rPr lang="en-US" altLang="en-US" sz="3200" i="1" dirty="0"/>
              <a:t>NNP</a:t>
            </a:r>
            <a:r>
              <a:rPr lang="en-US" altLang="en-US" sz="3200" dirty="0"/>
              <a:t>-2000-01 to 2010-11</a:t>
            </a:r>
          </a:p>
        </p:txBody>
      </p:sp>
      <p:sp>
        <p:nvSpPr>
          <p:cNvPr id="50182" name="Rectangle 5"/>
          <p:cNvSpPr>
            <a:spLocks noChangeArrowheads="1"/>
          </p:cNvSpPr>
          <p:nvPr/>
        </p:nvSpPr>
        <p:spPr bwMode="auto">
          <a:xfrm>
            <a:off x="7010400" y="990600"/>
            <a:ext cx="1955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dirty="0"/>
              <a:t> (All at Factor Cost)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28762"/>
            <a:ext cx="8305800" cy="4795838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562"/>
            <a:ext cx="8686800" cy="944562"/>
          </a:xfrm>
        </p:spPr>
        <p:txBody>
          <a:bodyPr/>
          <a:lstStyle/>
          <a:p>
            <a:r>
              <a:rPr lang="en-GB" sz="3200" dirty="0">
                <a:solidFill>
                  <a:srgbClr val="000000"/>
                </a:solidFill>
              </a:rPr>
              <a:t/>
            </a:r>
            <a:br>
              <a:rPr lang="en-GB" sz="3200" dirty="0">
                <a:solidFill>
                  <a:srgbClr val="000000"/>
                </a:solidFill>
              </a:rPr>
            </a:br>
            <a:r>
              <a:rPr lang="en-GB" sz="3200" dirty="0">
                <a:solidFill>
                  <a:srgbClr val="000000"/>
                </a:solidFill>
              </a:rPr>
              <a:t>GDP, Aggregate Savings and Consumption in India: 2000–01 to 2016–17 </a:t>
            </a:r>
            <a:br>
              <a:rPr lang="en-GB" sz="3200" dirty="0">
                <a:solidFill>
                  <a:srgbClr val="000000"/>
                </a:solidFill>
              </a:rPr>
            </a:br>
            <a:endParaRPr lang="en-GB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8D3FC4-37FB-42E4-BFAE-EACF63ABE3F1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309686"/>
            <a:ext cx="8305800" cy="4938713"/>
          </a:xfrm>
          <a:prstGeom prst="rect">
            <a:avLst/>
          </a:prstGeom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19800" y="1156968"/>
            <a:ext cx="22084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dirty="0"/>
              <a:t> (All at current prices)</a:t>
            </a:r>
          </a:p>
        </p:txBody>
      </p:sp>
    </p:spTree>
    <p:extLst>
      <p:ext uri="{BB962C8B-B14F-4D97-AF65-F5344CB8AC3E}">
        <p14:creationId xmlns:p14="http://schemas.microsoft.com/office/powerpoint/2010/main" val="3796563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Economic </a:t>
            </a:r>
            <a:r>
              <a:rPr lang="en-IN" dirty="0" err="1"/>
              <a:t>vs</a:t>
            </a:r>
            <a:r>
              <a:rPr lang="en-IN" dirty="0"/>
              <a:t> Non Economic Production </a:t>
            </a:r>
          </a:p>
          <a:p>
            <a:r>
              <a:rPr lang="en-IN" dirty="0"/>
              <a:t>Intermediate </a:t>
            </a:r>
            <a:r>
              <a:rPr lang="en-IN" dirty="0" err="1"/>
              <a:t>vs</a:t>
            </a:r>
            <a:r>
              <a:rPr lang="en-IN" dirty="0"/>
              <a:t> final goods</a:t>
            </a:r>
          </a:p>
          <a:p>
            <a:r>
              <a:rPr lang="en-IN" dirty="0"/>
              <a:t>Transfer payments</a:t>
            </a:r>
          </a:p>
          <a:p>
            <a:r>
              <a:rPr lang="en-IN" dirty="0"/>
              <a:t>Consumer </a:t>
            </a:r>
            <a:r>
              <a:rPr lang="en-IN" dirty="0" err="1"/>
              <a:t>vs</a:t>
            </a:r>
            <a:r>
              <a:rPr lang="en-IN" dirty="0"/>
              <a:t> Producer Goods</a:t>
            </a:r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endParaRPr lang="en-IN" dirty="0"/>
          </a:p>
          <a:p>
            <a:pPr lvl="1"/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Basic Concepts Related to National Income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F188C2-3FF9-4C48-AF03-B2B98569B8D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4854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686800" cy="1219200"/>
          </a:xfrm>
        </p:spPr>
        <p:txBody>
          <a:bodyPr/>
          <a:lstStyle/>
          <a:p>
            <a:r>
              <a:rPr lang="en-GB" sz="2400" dirty="0"/>
              <a:t>Percentage of Gross Domestic Savings to </a:t>
            </a:r>
            <a:r>
              <a:rPr lang="en-GB" sz="2400" i="1" dirty="0"/>
              <a:t>GDP </a:t>
            </a:r>
            <a:r>
              <a:rPr lang="en-GB" sz="2400" dirty="0"/>
              <a:t>in India 2000–01 to 2016–17</a:t>
            </a:r>
            <a:r>
              <a:rPr lang="en-GB" sz="4000" dirty="0"/>
              <a:t> </a:t>
            </a:r>
            <a:r>
              <a:rPr lang="en-GB" sz="2000" dirty="0"/>
              <a:t>(Percentage </a:t>
            </a:r>
            <a:r>
              <a:rPr lang="en-GB" sz="2400" dirty="0"/>
              <a:t>to </a:t>
            </a:r>
            <a:r>
              <a:rPr lang="en-GB" sz="2400" i="1" dirty="0"/>
              <a:t>GDP </a:t>
            </a:r>
            <a:r>
              <a:rPr lang="en-GB" sz="2400" dirty="0"/>
              <a:t>at current prices</a:t>
            </a:r>
            <a:r>
              <a:rPr lang="en-GB" dirty="0"/>
              <a:t>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8D3FC4-37FB-42E4-BFAE-EACF63ABE3F1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828800"/>
            <a:ext cx="84582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1069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686800" cy="762000"/>
          </a:xfrm>
        </p:spPr>
        <p:txBody>
          <a:bodyPr/>
          <a:lstStyle/>
          <a:p>
            <a:r>
              <a:rPr lang="en-GB" sz="2800" dirty="0"/>
              <a:t>Percentage of Gross Domestic Capital Formation to GDP (GDP at current prices)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8D3FC4-37FB-42E4-BFAE-EACF63ABE3F1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189038"/>
            <a:ext cx="8305800" cy="505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669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Gross Domestic Product (GDP)</a:t>
            </a:r>
          </a:p>
          <a:p>
            <a:r>
              <a:rPr lang="en-IN" dirty="0"/>
              <a:t>Gross National Product (GNP)</a:t>
            </a:r>
          </a:p>
          <a:p>
            <a:r>
              <a:rPr lang="en-IN" dirty="0"/>
              <a:t>Net National Product</a:t>
            </a:r>
          </a:p>
          <a:p>
            <a:r>
              <a:rPr lang="en-IN" dirty="0"/>
              <a:t>Personal Income &amp; Disposable Income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Measures of National Income: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F188C2-3FF9-4C48-AF03-B2B98569B8D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912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The Gross Domestic Product (GDP) can be defined as the sum of market value of all final goods and services produced in a country during a specific period of time, generally one year.</a:t>
            </a:r>
          </a:p>
          <a:p>
            <a:endParaRPr lang="en-US" altLang="en-US"/>
          </a:p>
          <a:p>
            <a:r>
              <a:rPr lang="en-US" altLang="en-US"/>
              <a:t>It includes income earned by the foreigners in the country and excludes income earned abroad by the residents.</a:t>
            </a:r>
          </a:p>
          <a:p>
            <a:endParaRPr lang="en-US" altLang="en-US"/>
          </a:p>
          <a:p>
            <a:r>
              <a:rPr lang="en-US" altLang="en-US"/>
              <a:t>The market value of domestic product is obtained at both </a:t>
            </a:r>
            <a:r>
              <a:rPr lang="en-US" altLang="en-US" i="1"/>
              <a:t>constant </a:t>
            </a:r>
            <a:r>
              <a:rPr lang="en-US" altLang="en-US"/>
              <a:t>and </a:t>
            </a:r>
            <a:r>
              <a:rPr lang="en-US" altLang="en-US" i="1"/>
              <a:t>current prices.</a:t>
            </a:r>
          </a:p>
          <a:p>
            <a:endParaRPr lang="en-US" altLang="en-US" i="1"/>
          </a:p>
          <a:p>
            <a:endParaRPr lang="en-US" altLang="en-US"/>
          </a:p>
        </p:txBody>
      </p:sp>
      <p:sp>
        <p:nvSpPr>
          <p:cNvPr id="24581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Gross Domestic Product (</a:t>
            </a:r>
            <a:r>
              <a:rPr lang="en-US" altLang="en-US" i="1"/>
              <a:t>GDP</a:t>
            </a:r>
            <a:r>
              <a:rPr lang="en-US" altLang="en-US"/>
              <a:t>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>
              <a:defRPr/>
            </a:pPr>
            <a:r>
              <a:rPr lang="en-US" dirty="0"/>
              <a:t>The concept of </a:t>
            </a:r>
            <a:r>
              <a:rPr lang="en-US" i="1" dirty="0"/>
              <a:t>GNP</a:t>
            </a:r>
            <a:r>
              <a:rPr lang="en-US" dirty="0"/>
              <a:t> includes the income of the resident nationals which they receive abroad, and excludes the incomes generated locally but accruing to the non-nationals.</a:t>
            </a:r>
          </a:p>
          <a:p>
            <a:pPr>
              <a:defRPr/>
            </a:pPr>
            <a:endParaRPr lang="en-US" dirty="0"/>
          </a:p>
          <a:p>
            <a:pPr>
              <a:buFont typeface="Arial" charset="0"/>
              <a:buNone/>
              <a:defRPr/>
            </a:pPr>
            <a:r>
              <a:rPr lang="en-US" sz="2000" b="1" i="1" dirty="0"/>
              <a:t>GNP</a:t>
            </a:r>
            <a:r>
              <a:rPr lang="en-US" sz="2000" b="1" dirty="0"/>
              <a:t> </a:t>
            </a:r>
            <a:r>
              <a:rPr lang="en-US" sz="2000" dirty="0"/>
              <a:t>= Market value of domestically produced goods and services </a:t>
            </a:r>
          </a:p>
          <a:p>
            <a:pPr marL="746125" indent="-746125">
              <a:buFont typeface="Arial" charset="0"/>
              <a:buNone/>
              <a:defRPr/>
            </a:pPr>
            <a:r>
              <a:rPr lang="en-US" sz="2000" dirty="0"/>
              <a:t>             </a:t>
            </a:r>
            <a:r>
              <a:rPr lang="en-US" sz="2000" i="1" dirty="0"/>
              <a:t>plus</a:t>
            </a:r>
            <a:r>
              <a:rPr lang="en-US" sz="2000" dirty="0"/>
              <a:t> incomes earned by the residents of a country in foreign countries          </a:t>
            </a:r>
            <a:r>
              <a:rPr lang="en-US" sz="2000" i="1" dirty="0"/>
              <a:t>minus</a:t>
            </a:r>
            <a:r>
              <a:rPr lang="en-US" sz="2000" dirty="0"/>
              <a:t> incomes earned by the foreigners in the country.</a:t>
            </a:r>
          </a:p>
          <a:p>
            <a:pPr>
              <a:buFont typeface="Arial" charset="0"/>
              <a:buNone/>
              <a:defRPr/>
            </a:pPr>
            <a:endParaRPr lang="en-US" sz="2000" i="1" dirty="0"/>
          </a:p>
          <a:p>
            <a:pPr marL="808038" indent="-808038">
              <a:buFont typeface="Arial" charset="0"/>
              <a:buNone/>
              <a:tabLst>
                <a:tab pos="854075" algn="l"/>
              </a:tabLst>
              <a:defRPr/>
            </a:pPr>
            <a:r>
              <a:rPr lang="en-US" sz="2000" b="1" i="1" dirty="0"/>
              <a:t>GDP</a:t>
            </a:r>
            <a:r>
              <a:rPr lang="en-US" sz="2000" dirty="0"/>
              <a:t> = Market value of goods and services produced by the residents in the   country</a:t>
            </a:r>
          </a:p>
          <a:p>
            <a:pPr lvl="2" indent="-396875">
              <a:buFont typeface="Arial" charset="0"/>
              <a:buNone/>
              <a:defRPr/>
            </a:pPr>
            <a:r>
              <a:rPr lang="en-US" sz="2000" i="1" dirty="0"/>
              <a:t>plus</a:t>
            </a:r>
            <a:r>
              <a:rPr lang="en-US" sz="2000" dirty="0"/>
              <a:t> incomes earned in the country by the foreigners</a:t>
            </a:r>
          </a:p>
          <a:p>
            <a:pPr lvl="2" indent="-396875">
              <a:buFont typeface="Arial" charset="0"/>
              <a:buNone/>
              <a:defRPr/>
            </a:pPr>
            <a:r>
              <a:rPr lang="en-US" sz="2000" i="1" dirty="0"/>
              <a:t>minus</a:t>
            </a:r>
            <a:r>
              <a:rPr lang="en-US" sz="2000" dirty="0"/>
              <a:t> incomes received by residents of a country from abroad.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2560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Gross National Product (</a:t>
            </a:r>
            <a:r>
              <a:rPr lang="en-US" altLang="en-US" i="1"/>
              <a:t>GNP</a:t>
            </a:r>
            <a:r>
              <a:rPr lang="en-US" altLang="en-US"/>
              <a:t>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 </a:t>
            </a:r>
            <a:r>
              <a:rPr lang="en-US" altLang="en-US" i="1" dirty="0"/>
              <a:t>NNP </a:t>
            </a:r>
            <a:r>
              <a:rPr lang="en-US" altLang="en-US" dirty="0"/>
              <a:t>is the measure of national income which is available for consumption and net investment to the society. </a:t>
            </a:r>
          </a:p>
          <a:p>
            <a:pPr marL="914400" lvl="2" indent="0">
              <a:buNone/>
            </a:pPr>
            <a:endParaRPr lang="en-US" altLang="en-US" dirty="0"/>
          </a:p>
          <a:p>
            <a:pPr marL="914400" lvl="2" indent="0">
              <a:buNone/>
            </a:pPr>
            <a:r>
              <a:rPr lang="en-US" altLang="en-US" dirty="0"/>
              <a:t>NNP = GNP- Depreciation of capital</a:t>
            </a:r>
          </a:p>
          <a:p>
            <a:endParaRPr lang="en-US" altLang="en-US" dirty="0"/>
          </a:p>
          <a:p>
            <a:r>
              <a:rPr lang="en-US" altLang="en-US" dirty="0"/>
              <a:t>It the actual measure of national income. </a:t>
            </a:r>
          </a:p>
          <a:p>
            <a:endParaRPr lang="en-US" altLang="en-US" dirty="0"/>
          </a:p>
          <a:p>
            <a:r>
              <a:rPr lang="en-US" altLang="en-US" dirty="0"/>
              <a:t>The </a:t>
            </a:r>
            <a:r>
              <a:rPr lang="en-US" altLang="en-US" i="1" dirty="0"/>
              <a:t>NNP</a:t>
            </a:r>
            <a:r>
              <a:rPr lang="en-US" altLang="en-US" dirty="0"/>
              <a:t> divided by the population of the country gives the per capita income.</a:t>
            </a:r>
          </a:p>
        </p:txBody>
      </p:sp>
      <p:sp>
        <p:nvSpPr>
          <p:cNvPr id="26629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Net National Product (</a:t>
            </a:r>
            <a:r>
              <a:rPr lang="en-US" altLang="en-US" i="1"/>
              <a:t>NNP</a:t>
            </a:r>
            <a:r>
              <a:rPr lang="en-US" altLang="en-US"/>
              <a:t>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Personal income (</a:t>
            </a:r>
            <a:r>
              <a:rPr lang="en-US" altLang="en-US" i="1"/>
              <a:t>PI)</a:t>
            </a:r>
            <a:r>
              <a:rPr lang="en-US" altLang="en-US"/>
              <a:t> can be defined as the sum of all kinds of incomes received by the individuals from all sources of incomes.</a:t>
            </a:r>
          </a:p>
          <a:p>
            <a:endParaRPr lang="en-US" altLang="en-US"/>
          </a:p>
          <a:p>
            <a:r>
              <a:rPr lang="en-US" altLang="en-US"/>
              <a:t>The sum of personal incomes is not exactly the same as </a:t>
            </a:r>
            <a:r>
              <a:rPr lang="en-US" altLang="en-US" i="1"/>
              <a:t>NNP.</a:t>
            </a:r>
          </a:p>
          <a:p>
            <a:endParaRPr lang="en-US" altLang="en-US" i="1"/>
          </a:p>
        </p:txBody>
      </p:sp>
      <p:sp>
        <p:nvSpPr>
          <p:cNvPr id="27653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Personal Income (</a:t>
            </a:r>
            <a:r>
              <a:rPr lang="en-US" altLang="en-US" i="1"/>
              <a:t>PI</a:t>
            </a:r>
            <a:r>
              <a:rPr lang="en-US" altLang="en-US"/>
              <a:t>)</a:t>
            </a:r>
          </a:p>
        </p:txBody>
      </p:sp>
      <p:sp>
        <p:nvSpPr>
          <p:cNvPr id="27654" name="Rectangle 5"/>
          <p:cNvSpPr>
            <a:spLocks noChangeArrowheads="1"/>
          </p:cNvSpPr>
          <p:nvPr/>
        </p:nvSpPr>
        <p:spPr bwMode="auto">
          <a:xfrm>
            <a:off x="457200" y="4622800"/>
            <a:ext cx="86868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altLang="en-US" sz="2000"/>
              <a:t>(</a:t>
            </a:r>
            <a:r>
              <a:rPr lang="en-US" altLang="en-US" sz="2000">
                <a:latin typeface="Times New Roman" pitchFamily="18" charset="0"/>
                <a:cs typeface="Times New Roman" pitchFamily="18" charset="0"/>
              </a:rPr>
              <a:t>where </a:t>
            </a:r>
            <a:r>
              <a:rPr lang="en-US" altLang="en-US" sz="2000" i="1">
                <a:latin typeface="Times New Roman" pitchFamily="18" charset="0"/>
                <a:cs typeface="Times New Roman" pitchFamily="18" charset="0"/>
              </a:rPr>
              <a:t>UDP</a:t>
            </a:r>
            <a:r>
              <a:rPr lang="en-US" altLang="en-US" sz="2000">
                <a:latin typeface="Times New Roman" pitchFamily="18" charset="0"/>
                <a:cs typeface="Times New Roman" pitchFamily="18" charset="0"/>
              </a:rPr>
              <a:t> = undistributed company profits; </a:t>
            </a:r>
            <a:r>
              <a:rPr lang="en-US" altLang="en-US" sz="2000" i="1">
                <a:latin typeface="Times New Roman" pitchFamily="18" charset="0"/>
                <a:cs typeface="Times New Roman" pitchFamily="18" charset="0"/>
              </a:rPr>
              <a:t>SPU</a:t>
            </a:r>
            <a:r>
              <a:rPr lang="en-US" altLang="en-US" sz="2000">
                <a:latin typeface="Times New Roman" pitchFamily="18" charset="0"/>
                <a:cs typeface="Times New Roman" pitchFamily="18" charset="0"/>
              </a:rPr>
              <a:t> = surplus of public undertakings; </a:t>
            </a:r>
            <a:r>
              <a:rPr lang="en-US" altLang="en-US" sz="2000" i="1">
                <a:latin typeface="Times New Roman" pitchFamily="18" charset="0"/>
                <a:cs typeface="Times New Roman" pitchFamily="18" charset="0"/>
              </a:rPr>
              <a:t>RPP</a:t>
            </a:r>
            <a:r>
              <a:rPr lang="en-US" altLang="en-US" sz="2000">
                <a:latin typeface="Times New Roman" pitchFamily="18" charset="0"/>
                <a:cs typeface="Times New Roman" pitchFamily="18" charset="0"/>
              </a:rPr>
              <a:t> = rentals of public properties and </a:t>
            </a:r>
            <a:r>
              <a:rPr lang="en-US" altLang="en-US" sz="2000" i="1">
                <a:latin typeface="Times New Roman" pitchFamily="18" charset="0"/>
                <a:cs typeface="Times New Roman" pitchFamily="18" charset="0"/>
              </a:rPr>
              <a:t>PI </a:t>
            </a:r>
            <a:r>
              <a:rPr lang="en-US" altLang="en-US" sz="2000">
                <a:latin typeface="Times New Roman" pitchFamily="18" charset="0"/>
                <a:cs typeface="Times New Roman" pitchFamily="18" charset="0"/>
              </a:rPr>
              <a:t>excludes items not included in </a:t>
            </a:r>
            <a:r>
              <a:rPr lang="en-US" altLang="en-US" sz="2000" i="1">
                <a:latin typeface="Times New Roman" pitchFamily="18" charset="0"/>
                <a:cs typeface="Times New Roman" pitchFamily="18" charset="0"/>
              </a:rPr>
              <a:t>NNP</a:t>
            </a:r>
            <a:r>
              <a:rPr lang="en-US" altLang="en-US" sz="2000" i="1"/>
              <a:t>)</a:t>
            </a:r>
          </a:p>
        </p:txBody>
      </p:sp>
      <p:pic>
        <p:nvPicPr>
          <p:cNvPr id="2765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4114800"/>
            <a:ext cx="36957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Content Placeholder 1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en-US" altLang="en-US" b="1" dirty="0"/>
              <a:t>Disposable income</a:t>
            </a:r>
            <a:r>
              <a:rPr lang="en-US" altLang="en-US" dirty="0"/>
              <a:t>-</a:t>
            </a:r>
            <a:r>
              <a:rPr lang="en-US" altLang="en-US" b="1" dirty="0"/>
              <a:t> </a:t>
            </a:r>
            <a:r>
              <a:rPr lang="en-US" altLang="en-US" dirty="0"/>
              <a:t>It</a:t>
            </a:r>
            <a:r>
              <a:rPr lang="en-US" altLang="en-US" b="1" dirty="0"/>
              <a:t> </a:t>
            </a:r>
            <a:r>
              <a:rPr lang="en-US" altLang="en-US" dirty="0"/>
              <a:t>refers to personal income of the income earners against which they do not have any legally enforceable payment obligations.</a:t>
            </a:r>
          </a:p>
          <a:p>
            <a:pPr algn="ctr">
              <a:buFont typeface="Arial" charset="0"/>
              <a:buNone/>
            </a:pPr>
            <a:endParaRPr lang="en-US" altLang="en-US" dirty="0"/>
          </a:p>
          <a:p>
            <a:endParaRPr lang="en-US" altLang="en-US" dirty="0"/>
          </a:p>
          <a:p>
            <a:r>
              <a:rPr lang="en-US" altLang="en-US" b="1" dirty="0"/>
              <a:t>Private income</a:t>
            </a:r>
            <a:r>
              <a:rPr lang="en-US" altLang="en-US" dirty="0"/>
              <a:t>-Broadly, all personal incomes are private incomes. However, the term </a:t>
            </a:r>
            <a:r>
              <a:rPr lang="en-US" altLang="en-US" i="1" dirty="0"/>
              <a:t>private income </a:t>
            </a:r>
            <a:r>
              <a:rPr lang="en-US" altLang="en-US" dirty="0"/>
              <a:t>is used in contrast to </a:t>
            </a:r>
            <a:r>
              <a:rPr lang="en-US" altLang="en-US" i="1" dirty="0"/>
              <a:t>public income.</a:t>
            </a:r>
          </a:p>
          <a:p>
            <a:endParaRPr lang="en-US" altLang="en-US" b="1" dirty="0"/>
          </a:p>
        </p:txBody>
      </p:sp>
      <p:sp>
        <p:nvSpPr>
          <p:cNvPr id="28677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Disposable Income and Private Income</a:t>
            </a:r>
          </a:p>
        </p:txBody>
      </p:sp>
      <p:pic>
        <p:nvPicPr>
          <p:cNvPr id="286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667000"/>
            <a:ext cx="78486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800600"/>
            <a:ext cx="7910513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1524</Words>
  <Application>Microsoft Office PowerPoint</Application>
  <PresentationFormat>On-screen Show (4:3)</PresentationFormat>
  <Paragraphs>187</Paragraphs>
  <Slides>31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1_Office Theme</vt:lpstr>
      <vt:lpstr>Introduction</vt:lpstr>
      <vt:lpstr>National Income</vt:lpstr>
      <vt:lpstr>Basic Concepts Related to National Income</vt:lpstr>
      <vt:lpstr>Measures of National Income:</vt:lpstr>
      <vt:lpstr>Gross Domestic Product (GDP)</vt:lpstr>
      <vt:lpstr>Gross National Product (GNP)</vt:lpstr>
      <vt:lpstr>Net National Product (NNP)</vt:lpstr>
      <vt:lpstr>Personal Income (PI)</vt:lpstr>
      <vt:lpstr>Disposable Income and Private Income</vt:lpstr>
      <vt:lpstr>Nominal and Real GNP</vt:lpstr>
      <vt:lpstr>The GNP Deflator</vt:lpstr>
      <vt:lpstr>GNP Implicit Deflator</vt:lpstr>
      <vt:lpstr>Methods of Measuring National Income</vt:lpstr>
      <vt:lpstr>Net Product Method</vt:lpstr>
      <vt:lpstr>Value Added Method</vt:lpstr>
      <vt:lpstr>Factor Income Method</vt:lpstr>
      <vt:lpstr>Expenditure Method</vt:lpstr>
      <vt:lpstr>Treatment of Net Income from Abroad</vt:lpstr>
      <vt:lpstr>Double Entry System of Accounting</vt:lpstr>
      <vt:lpstr>Double Entry System of Accounting (Contd.)</vt:lpstr>
      <vt:lpstr>History of National Income Measurement in India</vt:lpstr>
      <vt:lpstr>Sectoral Classification of Economy for Measuring National Income </vt:lpstr>
      <vt:lpstr>Methods of Measuring National Income in India</vt:lpstr>
      <vt:lpstr>Methods of Measuring National Income (Contd.)</vt:lpstr>
      <vt:lpstr>Methods of Measuring National Income (Contd.)</vt:lpstr>
      <vt:lpstr>Estimates of India’s GNP, NNP and Per Capita Income at Factor Cost </vt:lpstr>
      <vt:lpstr>Annual Growth Rate of India’s GNP, NNP and Per Capita NNP (At Factor Cost)</vt:lpstr>
      <vt:lpstr>Annual Growth Rate (%) of India’s GNP, NNP and Per Capita NNP-2000-01 to 2010-11</vt:lpstr>
      <vt:lpstr> GDP, Aggregate Savings and Consumption in India: 2000–01 to 2016–17  </vt:lpstr>
      <vt:lpstr>Percentage of Gross Domestic Savings to GDP in India 2000–01 to 2016–17 (Percentage to GDP at current prices)</vt:lpstr>
      <vt:lpstr>Percentage of Gross Domestic Capital Formation to GDP (GDP at current prices)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Adhikari, Kunal</dc:creator>
  <cp:lastModifiedBy>DELL</cp:lastModifiedBy>
  <cp:revision>119</cp:revision>
  <dcterms:created xsi:type="dcterms:W3CDTF">2006-08-16T00:00:00Z</dcterms:created>
  <dcterms:modified xsi:type="dcterms:W3CDTF">2021-05-10T16:43:05Z</dcterms:modified>
</cp:coreProperties>
</file>