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658" r:id="rId2"/>
    <p:sldId id="659" r:id="rId3"/>
    <p:sldId id="660" r:id="rId4"/>
    <p:sldId id="661" r:id="rId5"/>
    <p:sldId id="662" r:id="rId6"/>
    <p:sldId id="663" r:id="rId7"/>
    <p:sldId id="691" r:id="rId8"/>
    <p:sldId id="692" r:id="rId9"/>
    <p:sldId id="700" r:id="rId10"/>
    <p:sldId id="701" r:id="rId11"/>
    <p:sldId id="703" r:id="rId12"/>
    <p:sldId id="693" r:id="rId13"/>
    <p:sldId id="704" r:id="rId14"/>
    <p:sldId id="702" r:id="rId15"/>
    <p:sldId id="694" r:id="rId16"/>
    <p:sldId id="679" r:id="rId17"/>
    <p:sldId id="680" r:id="rId18"/>
    <p:sldId id="695" r:id="rId19"/>
    <p:sldId id="6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80" d="100"/>
        <a:sy n="80" d="100"/>
      </p:scale>
      <p:origin x="0" y="118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3F34F-2259-462F-B819-B8D485D69E98}" type="datetimeFigureOut">
              <a:rPr lang="en-US" smtClean="0"/>
              <a:pPr/>
              <a:t>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79476-A3B1-4DB9-B9E8-134397766E40}" type="slidenum">
              <a:rPr lang="en-US" smtClean="0"/>
              <a:pPr/>
              <a:t>‹#›</a:t>
            </a:fld>
            <a:endParaRPr lang="en-US"/>
          </a:p>
        </p:txBody>
      </p:sp>
    </p:spTree>
    <p:extLst>
      <p:ext uri="{BB962C8B-B14F-4D97-AF65-F5344CB8AC3E}">
        <p14:creationId xmlns:p14="http://schemas.microsoft.com/office/powerpoint/2010/main" val="220259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Rectangle 2">
            <a:extLst/>
          </p:cNvPr>
          <p:cNvSpPr/>
          <p:nvPr userDrawn="1"/>
        </p:nvSpPr>
        <p:spPr>
          <a:xfrm>
            <a:off x="0" y="0"/>
            <a:ext cx="4572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p:cNvPr>
          <p:cNvSpPr/>
          <p:nvPr userDrawn="1"/>
        </p:nvSpPr>
        <p:spPr>
          <a:xfrm>
            <a:off x="228600" y="0"/>
            <a:ext cx="7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p:cNvPr>
          <p:cNvSpPr/>
          <p:nvPr userDrawn="1"/>
        </p:nvSpPr>
        <p:spPr>
          <a:xfrm>
            <a:off x="76200" y="0"/>
            <a:ext cx="7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itle 1"/>
          <p:cNvSpPr>
            <a:spLocks noGrp="1"/>
          </p:cNvSpPr>
          <p:nvPr>
            <p:ph type="title"/>
          </p:nvPr>
        </p:nvSpPr>
        <p:spPr>
          <a:xfrm>
            <a:off x="457200" y="274638"/>
            <a:ext cx="8686800" cy="639762"/>
          </a:xfrm>
          <a:prstGeom prst="roundRect">
            <a:avLst/>
          </a:prstGeom>
          <a:solidFill>
            <a:schemeClr val="tx2">
              <a:lumMod val="20000"/>
              <a:lumOff val="80000"/>
            </a:schemeClr>
          </a:solidFill>
          <a:ln>
            <a:noFill/>
          </a:ln>
        </p:spPr>
        <p:txBody>
          <a:bodyPr/>
          <a:lstStyle>
            <a:lvl1pPr>
              <a:defRPr b="1"/>
            </a:lvl1pPr>
          </a:lstStyle>
          <a:p>
            <a:endParaRPr lang="en-US" dirty="0"/>
          </a:p>
        </p:txBody>
      </p:sp>
      <p:sp>
        <p:nvSpPr>
          <p:cNvPr id="6" name="Slide Number Placeholder 5">
            <a:extLst/>
          </p:cNvPr>
          <p:cNvSpPr>
            <a:spLocks noGrp="1"/>
          </p:cNvSpPr>
          <p:nvPr>
            <p:ph type="sldNum" sz="quarter" idx="10"/>
          </p:nvPr>
        </p:nvSpPr>
        <p:spPr/>
        <p:txBody>
          <a:bodyPr/>
          <a:lstStyle>
            <a:lvl1pPr>
              <a:defRPr>
                <a:solidFill>
                  <a:schemeClr val="tx1"/>
                </a:solidFill>
              </a:defRPr>
            </a:lvl1pPr>
          </a:lstStyle>
          <a:p>
            <a:fld id="{37F36E97-1A47-4738-B839-4F03BE8853F7}" type="slidenum">
              <a:rPr lang="en-US" altLang="en-US"/>
              <a:pPr/>
              <a:t>‹#›</a:t>
            </a:fld>
            <a:endParaRPr lang="en-US" altLang="en-US"/>
          </a:p>
        </p:txBody>
      </p:sp>
      <p:sp>
        <p:nvSpPr>
          <p:cNvPr id="8" name="Footer Placeholder 7">
            <a:extLst/>
          </p:cNvPr>
          <p:cNvSpPr>
            <a:spLocks noGrp="1"/>
          </p:cNvSpPr>
          <p:nvPr>
            <p:ph type="ftr" sz="quarter" idx="11"/>
          </p:nvPr>
        </p:nvSpPr>
        <p:spPr>
          <a:xfrm>
            <a:off x="457200" y="6324600"/>
            <a:ext cx="8610600" cy="365125"/>
          </a:xfrm>
          <a:prstGeom prst="rect">
            <a:avLst/>
          </a:prstGeom>
        </p:spPr>
        <p:txBody>
          <a:bodyPr/>
          <a:lstStyle>
            <a:lvl1pPr algn="l">
              <a:defRPr sz="1200" b="1">
                <a:solidFill>
                  <a:schemeClr val="tx1"/>
                </a:solidFill>
              </a:defRPr>
            </a:lvl1pPr>
          </a:lstStyle>
          <a:p>
            <a:pPr>
              <a:defRPr/>
            </a:pPr>
            <a:r>
              <a:rPr lang="en-US"/>
              <a:t>TMH Copyright © 2010                                                                                                                                                       Macroeconomics  3</a:t>
            </a:r>
            <a:r>
              <a:rPr lang="en-US" baseline="30000"/>
              <a:t>rd</a:t>
            </a:r>
            <a:r>
              <a:rPr lang="en-US"/>
              <a:t> ed.</a:t>
            </a:r>
            <a:endParaRPr lang="en-US" dirty="0"/>
          </a:p>
        </p:txBody>
      </p:sp>
    </p:spTree>
    <p:extLst>
      <p:ext uri="{BB962C8B-B14F-4D97-AF65-F5344CB8AC3E}">
        <p14:creationId xmlns:p14="http://schemas.microsoft.com/office/powerpoint/2010/main" val="64626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dirty="0" smtClean="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199FB467-E270-4641-99D3-B6067A7CE50B}" type="slidenum">
              <a:rPr lang="en-US" smtClean="0"/>
              <a:pPr/>
              <a:t>‹#›</a:t>
            </a:fld>
            <a:endParaRPr lang="en-US" dirty="0"/>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3"/>
          <p:cNvSpPr txBox="1">
            <a:spLocks noChangeArrowheads="1"/>
          </p:cNvSpPr>
          <p:nvPr/>
        </p:nvSpPr>
        <p:spPr bwMode="auto">
          <a:xfrm>
            <a:off x="457200" y="6246813"/>
            <a:ext cx="2127250" cy="471487"/>
          </a:xfrm>
          <a:prstGeom prst="rect">
            <a:avLst/>
          </a:prstGeom>
          <a:noFill/>
          <a:ln w="9525">
            <a:noFill/>
            <a:round/>
            <a:headEnd/>
            <a:tailEnd/>
          </a:ln>
          <a:effectLst/>
        </p:spPr>
        <p:txBody>
          <a:bodyPr wrap="none" lIns="82945" tIns="41473" rIns="82945" bIns="41473" anchor="ctr"/>
          <a:lstStyle/>
          <a:p>
            <a:pPr fontAlgn="auto">
              <a:spcBef>
                <a:spcPts val="0"/>
              </a:spcBef>
              <a:spcAft>
                <a:spcPts val="0"/>
              </a:spcAft>
              <a:defRPr/>
            </a:pPr>
            <a:endParaRPr lang="en-US" dirty="0">
              <a:latin typeface="+mn-lt"/>
              <a:cs typeface="+mn-cs"/>
            </a:endParaRPr>
          </a:p>
        </p:txBody>
      </p:sp>
      <p:sp>
        <p:nvSpPr>
          <p:cNvPr id="1028" name="Text Box 4"/>
          <p:cNvSpPr txBox="1">
            <a:spLocks noChangeArrowheads="1"/>
          </p:cNvSpPr>
          <p:nvPr/>
        </p:nvSpPr>
        <p:spPr bwMode="auto">
          <a:xfrm>
            <a:off x="3127375" y="6246813"/>
            <a:ext cx="2897188" cy="471487"/>
          </a:xfrm>
          <a:prstGeom prst="rect">
            <a:avLst/>
          </a:prstGeom>
          <a:noFill/>
          <a:ln w="9525">
            <a:noFill/>
            <a:round/>
            <a:headEnd/>
            <a:tailEnd/>
          </a:ln>
          <a:effectLst/>
        </p:spPr>
        <p:txBody>
          <a:bodyPr wrap="none" lIns="82945" tIns="41473" rIns="82945" bIns="41473" anchor="ctr"/>
          <a:lstStyle/>
          <a:p>
            <a:pPr fontAlgn="auto">
              <a:spcBef>
                <a:spcPts val="0"/>
              </a:spcBef>
              <a:spcAft>
                <a:spcPts val="0"/>
              </a:spcAft>
              <a:defRPr/>
            </a:pPr>
            <a:endParaRPr lang="en-US" dirty="0">
              <a:latin typeface="+mn-lt"/>
              <a:cs typeface="+mn-cs"/>
            </a:endParaRPr>
          </a:p>
        </p:txBody>
      </p:sp>
      <p:sp>
        <p:nvSpPr>
          <p:cNvPr id="1029"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fontAlgn="auto">
              <a:lnSpc>
                <a:spcPct val="78000"/>
              </a:lnSpc>
              <a:spcBef>
                <a:spcPts val="0"/>
              </a:spcBef>
              <a:spcAft>
                <a:spcPts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1300">
                <a:solidFill>
                  <a:srgbClr val="000000"/>
                </a:solidFill>
                <a:latin typeface="Times New Roman" pitchFamily="16" charset="0"/>
                <a:ea typeface="+mn-ea"/>
                <a:cs typeface="+mn-cs"/>
              </a:defRPr>
            </a:lvl1pPr>
          </a:lstStyle>
          <a:p>
            <a:fld id="{199FB467-E270-4641-99D3-B6067A7CE50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advClick="0" advTm="2147255000"/>
  <p:txStyles>
    <p:titleStyle>
      <a:lvl1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2321" y="1340768"/>
            <a:ext cx="6400800" cy="4297424"/>
          </a:xfrm>
        </p:spPr>
        <p:txBody>
          <a:bodyPr/>
          <a:lstStyle/>
          <a:p>
            <a:r>
              <a:rPr lang="en-US" dirty="0" smtClean="0"/>
              <a:t>`</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1440"/>
            <a:ext cx="9753600" cy="727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725137"/>
      </p:ext>
    </p:extLst>
  </p:cSld>
  <p:clrMapOvr>
    <a:masterClrMapping/>
  </p:clrMapOvr>
  <p:transition advClick="0" advTm="214725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A7314C38-AF46-4152-985D-3048C0680059}" type="slidenum">
              <a:rPr lang="en-US" altLang="en-US" sz="1200"/>
              <a:pPr/>
              <a:t>10</a:t>
            </a:fld>
            <a:endParaRPr lang="en-US" altLang="en-US" sz="1200"/>
          </a:p>
        </p:txBody>
      </p:sp>
      <p:sp>
        <p:nvSpPr>
          <p:cNvPr id="4" name="Title 5">
            <a:extLst/>
          </p:cNvPr>
          <p:cNvSpPr>
            <a:spLocks noGrp="1"/>
          </p:cNvSpPr>
          <p:nvPr>
            <p:ph type="title"/>
          </p:nvPr>
        </p:nvSpPr>
        <p:spPr/>
        <p:txBody>
          <a:bodyPr/>
          <a:lstStyle/>
          <a:p>
            <a:pPr>
              <a:defRPr/>
            </a:pPr>
            <a:r>
              <a:rPr lang="en-US" altLang="en-US" sz="4000"/>
              <a:t>Changes in Bank Rate in India</a:t>
            </a:r>
          </a:p>
        </p:txBody>
      </p:sp>
      <p:pic>
        <p:nvPicPr>
          <p:cNvPr id="337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447800"/>
            <a:ext cx="629126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93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pPr marL="0" indent="0">
              <a:buNone/>
            </a:pPr>
            <a:r>
              <a:rPr lang="en-US" b="1" dirty="0" smtClean="0"/>
              <a:t>In order to control inflation what RBI will ?</a:t>
            </a:r>
          </a:p>
          <a:p>
            <a:pPr marL="514350" indent="-514350">
              <a:buAutoNum type="alphaUcPeriod"/>
            </a:pPr>
            <a:r>
              <a:rPr lang="en-US" dirty="0" smtClean="0"/>
              <a:t>Will increase bank rate</a:t>
            </a:r>
          </a:p>
          <a:p>
            <a:pPr marL="514350" indent="-514350">
              <a:buAutoNum type="alphaUcPeriod"/>
            </a:pPr>
            <a:r>
              <a:rPr lang="en-US" dirty="0" smtClean="0"/>
              <a:t>Will decrease bank rate</a:t>
            </a:r>
            <a:endParaRPr lang="en-US" dirty="0"/>
          </a:p>
        </p:txBody>
      </p:sp>
    </p:spTree>
    <p:extLst>
      <p:ext uri="{BB962C8B-B14F-4D97-AF65-F5344CB8AC3E}">
        <p14:creationId xmlns:p14="http://schemas.microsoft.com/office/powerpoint/2010/main" val="3648857829"/>
      </p:ext>
    </p:extLst>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447800"/>
            <a:ext cx="8229600" cy="4525963"/>
          </a:xfrm>
        </p:spPr>
        <p:txBody>
          <a:bodyPr/>
          <a:lstStyle/>
          <a:p>
            <a:pPr algn="just"/>
            <a:r>
              <a:rPr lang="en-US" altLang="en-US" sz="2400" dirty="0" smtClean="0"/>
              <a:t>The ‘cash reserve ratio’ (CRR), known also as ‘statutory reserve ratio (SRR), is the percentage of total deposits which commercial banks are required to maintain in the form of cash reserve with the central bank.</a:t>
            </a:r>
          </a:p>
          <a:p>
            <a:pPr algn="just"/>
            <a:r>
              <a:rPr lang="en-US" altLang="en-US" sz="2400" dirty="0" smtClean="0"/>
              <a:t>The central bank enjoys the legal powers to change the cash reserve ratio of the banks.</a:t>
            </a:r>
          </a:p>
          <a:p>
            <a:pPr algn="just"/>
            <a:r>
              <a:rPr lang="en-US" altLang="en-US" sz="2400" dirty="0" smtClean="0"/>
              <a:t>When economic conditions demand a </a:t>
            </a:r>
            <a:r>
              <a:rPr lang="en-US" altLang="en-US" sz="2400" dirty="0" err="1" smtClean="0"/>
              <a:t>contractionary</a:t>
            </a:r>
            <a:r>
              <a:rPr lang="en-US" altLang="en-US" sz="2400" dirty="0" smtClean="0"/>
              <a:t> monetary policy, the central bank raises the </a:t>
            </a:r>
            <a:r>
              <a:rPr lang="en-US" altLang="en-US" sz="2400" i="1" dirty="0" smtClean="0"/>
              <a:t>CRR </a:t>
            </a:r>
            <a:r>
              <a:rPr lang="en-US" altLang="en-US" sz="2400" dirty="0" smtClean="0"/>
              <a:t>and when economic conditions demand monetary expansion, the central bank cuts down the </a:t>
            </a:r>
            <a:r>
              <a:rPr lang="en-US" altLang="en-US" sz="2400" i="1" dirty="0" smtClean="0"/>
              <a:t>CRR.</a:t>
            </a:r>
          </a:p>
          <a:p>
            <a:pPr marL="0" indent="0" algn="just">
              <a:buNone/>
            </a:pPr>
            <a:endParaRPr lang="en-US" altLang="en-US" sz="2400" dirty="0" smtClean="0"/>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3659106D-7ABC-4574-98BD-DC81189D0E95}" type="slidenum">
              <a:rPr lang="en-US" altLang="en-US" sz="1200"/>
              <a:pPr/>
              <a:t>12</a:t>
            </a:fld>
            <a:endParaRPr lang="en-US" altLang="en-US" sz="1200"/>
          </a:p>
        </p:txBody>
      </p:sp>
      <p:sp>
        <p:nvSpPr>
          <p:cNvPr id="22533" name="Title 4">
            <a:extLst/>
          </p:cNvPr>
          <p:cNvSpPr>
            <a:spLocks noGrp="1"/>
          </p:cNvSpPr>
          <p:nvPr>
            <p:ph type="title"/>
          </p:nvPr>
        </p:nvSpPr>
        <p:spPr/>
        <p:txBody>
          <a:bodyPr/>
          <a:lstStyle/>
          <a:p>
            <a:pPr>
              <a:defRPr/>
            </a:pPr>
            <a:r>
              <a:rPr lang="en-US" altLang="en-US" b="1" dirty="0"/>
              <a:t>Cash Reserve Ratio (CRR)</a:t>
            </a:r>
          </a:p>
        </p:txBody>
      </p:sp>
    </p:spTree>
    <p:extLst>
      <p:ext uri="{BB962C8B-B14F-4D97-AF65-F5344CB8AC3E}">
        <p14:creationId xmlns:p14="http://schemas.microsoft.com/office/powerpoint/2010/main" val="2782744672"/>
      </p:ext>
    </p:extLst>
  </p:cSld>
  <p:clrMapOvr>
    <a:masterClrMapping/>
  </p:clrMapOvr>
  <p:transition advClick="0" advTm="2147255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pPr marL="0" indent="0">
              <a:buNone/>
            </a:pPr>
            <a:r>
              <a:rPr lang="en-US" b="1" dirty="0" smtClean="0"/>
              <a:t>In order to control inflation what RBI will ?</a:t>
            </a:r>
          </a:p>
          <a:p>
            <a:pPr marL="514350" indent="-514350">
              <a:buAutoNum type="alphaUcPeriod"/>
            </a:pPr>
            <a:r>
              <a:rPr lang="en-US" dirty="0" smtClean="0"/>
              <a:t>Will increase CRR</a:t>
            </a:r>
          </a:p>
          <a:p>
            <a:pPr marL="514350" indent="-514350">
              <a:buAutoNum type="alphaUcPeriod"/>
            </a:pPr>
            <a:r>
              <a:rPr lang="en-US" dirty="0" smtClean="0"/>
              <a:t>Will decrease </a:t>
            </a:r>
            <a:r>
              <a:rPr lang="en-US" dirty="0"/>
              <a:t>CRR</a:t>
            </a:r>
          </a:p>
        </p:txBody>
      </p:sp>
    </p:spTree>
    <p:extLst>
      <p:ext uri="{BB962C8B-B14F-4D97-AF65-F5344CB8AC3E}">
        <p14:creationId xmlns:p14="http://schemas.microsoft.com/office/powerpoint/2010/main" val="2042073182"/>
      </p:ext>
    </p:extLst>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21CEA187-4FE1-48D6-8010-EBBC1D937472}" type="slidenum">
              <a:rPr lang="en-US" altLang="en-US" sz="1200"/>
              <a:pPr/>
              <a:t>14</a:t>
            </a:fld>
            <a:endParaRPr lang="en-US" altLang="en-US" sz="1200"/>
          </a:p>
        </p:txBody>
      </p:sp>
      <p:sp>
        <p:nvSpPr>
          <p:cNvPr id="30724" name="Title 3">
            <a:extLst/>
          </p:cNvPr>
          <p:cNvSpPr>
            <a:spLocks noGrp="1"/>
          </p:cNvSpPr>
          <p:nvPr>
            <p:ph type="title"/>
          </p:nvPr>
        </p:nvSpPr>
        <p:spPr/>
        <p:txBody>
          <a:bodyPr/>
          <a:lstStyle/>
          <a:p>
            <a:pPr>
              <a:defRPr/>
            </a:pPr>
            <a:r>
              <a:rPr lang="en-US" altLang="en-US"/>
              <a:t>Changes made in CRR</a:t>
            </a:r>
          </a:p>
        </p:txBody>
      </p:sp>
      <p:pic>
        <p:nvPicPr>
          <p:cNvPr id="3482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57325"/>
            <a:ext cx="50673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011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lstStyle/>
          <a:p>
            <a:pPr algn="just"/>
            <a:r>
              <a:rPr lang="en-US" altLang="en-US" dirty="0" smtClean="0"/>
              <a:t>The ‘open market operation’ is the sale and purchase of government securities and Treasury Bills by the central bank of the country.</a:t>
            </a:r>
          </a:p>
          <a:p>
            <a:pPr algn="just"/>
            <a:endParaRPr lang="en-US" altLang="en-US" dirty="0" smtClean="0"/>
          </a:p>
          <a:p>
            <a:pPr algn="just"/>
            <a:r>
              <a:rPr lang="en-US" altLang="en-US" dirty="0" smtClean="0"/>
              <a:t>The sale of government bonds and securities affects both the </a:t>
            </a:r>
            <a:r>
              <a:rPr lang="en-US" altLang="en-US" i="1" dirty="0" smtClean="0"/>
              <a:t>supply of and demand for </a:t>
            </a:r>
            <a:r>
              <a:rPr lang="en-US" altLang="en-US" dirty="0" smtClean="0"/>
              <a:t>credit—supply of credit by affecting the credit creation capacity of the banks and demand for credit by changing the rate of interest.</a:t>
            </a:r>
          </a:p>
        </p:txBody>
      </p:sp>
      <p:sp>
        <p:nvSpPr>
          <p:cNvPr id="266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02470CAD-0A13-49F9-9A12-C81C3FB49D48}" type="slidenum">
              <a:rPr lang="en-US" altLang="en-US" sz="1200"/>
              <a:pPr/>
              <a:t>15</a:t>
            </a:fld>
            <a:endParaRPr lang="en-US" altLang="en-US" sz="1200"/>
          </a:p>
        </p:txBody>
      </p:sp>
      <p:sp>
        <p:nvSpPr>
          <p:cNvPr id="23557" name="Title 4">
            <a:extLst/>
          </p:cNvPr>
          <p:cNvSpPr>
            <a:spLocks noGrp="1"/>
          </p:cNvSpPr>
          <p:nvPr>
            <p:ph type="title"/>
          </p:nvPr>
        </p:nvSpPr>
        <p:spPr/>
        <p:txBody>
          <a:bodyPr/>
          <a:lstStyle/>
          <a:p>
            <a:pPr>
              <a:defRPr/>
            </a:pPr>
            <a:r>
              <a:rPr lang="en-US" altLang="en-US" b="1" dirty="0"/>
              <a:t>Open Market Operations</a:t>
            </a:r>
          </a:p>
        </p:txBody>
      </p:sp>
    </p:spTree>
    <p:extLst>
      <p:ext uri="{BB962C8B-B14F-4D97-AF65-F5344CB8AC3E}">
        <p14:creationId xmlns:p14="http://schemas.microsoft.com/office/powerpoint/2010/main" val="1711213981"/>
      </p:ext>
    </p:extLst>
  </p:cSld>
  <p:clrMapOvr>
    <a:masterClrMapping/>
  </p:clrMapOvr>
  <p:transition advClick="0" advTm="2147255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105775" cy="4865688"/>
          </a:xfrm>
        </p:spPr>
        <p:txBody>
          <a:bodyPr/>
          <a:lstStyle/>
          <a:p>
            <a:pPr marL="0" indent="0">
              <a:buNone/>
            </a:pPr>
            <a:endParaRPr lang="en-US" dirty="0" smtClean="0"/>
          </a:p>
          <a:p>
            <a:pPr marL="0" indent="0" algn="ctr">
              <a:buNone/>
            </a:pPr>
            <a:r>
              <a:rPr lang="en-US" dirty="0"/>
              <a:t>	</a:t>
            </a:r>
            <a:r>
              <a:rPr lang="en-US" sz="3800" b="1" dirty="0" smtClean="0">
                <a:latin typeface="Baskerville Old Face" pitchFamily="18" charset="0"/>
              </a:rPr>
              <a:t>TIME FOR QUIZ</a:t>
            </a:r>
          </a:p>
          <a:p>
            <a:pPr marL="0" indent="0" algn="ctr">
              <a:buNone/>
            </a:pPr>
            <a:endParaRPr lang="en-US" sz="3800" b="1" dirty="0">
              <a:latin typeface="Baskerville Old Face" pitchFamily="18" charset="0"/>
            </a:endParaRPr>
          </a:p>
        </p:txBody>
      </p:sp>
      <p:pic>
        <p:nvPicPr>
          <p:cNvPr id="4" name="Content Placeholder 3" descr="1.jpg"/>
          <p:cNvPicPr>
            <a:picLocks noChangeAspect="1"/>
          </p:cNvPicPr>
          <p:nvPr/>
        </p:nvPicPr>
        <p:blipFill>
          <a:blip r:embed="rId2" cstate="print"/>
          <a:srcRect/>
          <a:stretch>
            <a:fillRect/>
          </a:stretch>
        </p:blipFill>
        <p:spPr bwMode="auto">
          <a:xfrm>
            <a:off x="2690813" y="2819400"/>
            <a:ext cx="4262437" cy="3200400"/>
          </a:xfrm>
          <a:prstGeom prst="rect">
            <a:avLst/>
          </a:prstGeom>
          <a:noFill/>
          <a:ln w="9525">
            <a:noFill/>
            <a:round/>
            <a:headEnd/>
            <a:tailEnd/>
          </a:ln>
        </p:spPr>
      </p:pic>
    </p:spTree>
    <p:extLst>
      <p:ext uri="{BB962C8B-B14F-4D97-AF65-F5344CB8AC3E}">
        <p14:creationId xmlns:p14="http://schemas.microsoft.com/office/powerpoint/2010/main" val="3005241279"/>
      </p:ext>
    </p:extLst>
  </p:cSld>
  <p:clrMapOvr>
    <a:masterClrMapping/>
  </p:clrMapOvr>
  <p:transition advClick="0" advTm="2147255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1"/>
            <a:ext cx="8105775" cy="4941888"/>
          </a:xfrm>
        </p:spPr>
        <p:txBody>
          <a:bodyPr/>
          <a:lstStyle/>
          <a:p>
            <a:pPr marL="514350" indent="-514350" algn="just">
              <a:lnSpc>
                <a:spcPct val="150000"/>
              </a:lnSpc>
              <a:buAutoNum type="arabicPeriod"/>
            </a:pPr>
            <a:r>
              <a:rPr lang="en-US" dirty="0" smtClean="0"/>
              <a:t>What is meant by monetary policy?</a:t>
            </a:r>
          </a:p>
          <a:p>
            <a:pPr marL="514350" indent="-514350" algn="just">
              <a:lnSpc>
                <a:spcPct val="150000"/>
              </a:lnSpc>
              <a:buAutoNum type="arabicPeriod"/>
            </a:pPr>
            <a:r>
              <a:rPr lang="en-US" dirty="0" smtClean="0"/>
              <a:t>What monetary measures have been used by the RBI to control inflation in the country?</a:t>
            </a:r>
          </a:p>
          <a:p>
            <a:pPr marL="514350" indent="-514350" algn="just">
              <a:lnSpc>
                <a:spcPct val="150000"/>
              </a:lnSpc>
              <a:buAutoNum type="arabicPeriod"/>
            </a:pPr>
            <a:r>
              <a:rPr lang="en-US" dirty="0" smtClean="0"/>
              <a:t>How does the working of OMO affect the money supply in a country like India?</a:t>
            </a:r>
          </a:p>
          <a:p>
            <a:pPr marL="514350" indent="-514350">
              <a:buAutoNum type="arabicPeriod"/>
            </a:pPr>
            <a:endParaRPr lang="en-US" dirty="0"/>
          </a:p>
        </p:txBody>
      </p:sp>
    </p:spTree>
    <p:extLst>
      <p:ext uri="{BB962C8B-B14F-4D97-AF65-F5344CB8AC3E}">
        <p14:creationId xmlns:p14="http://schemas.microsoft.com/office/powerpoint/2010/main" val="4108510936"/>
      </p:ext>
    </p:extLst>
  </p:cSld>
  <p:clrMapOvr>
    <a:masterClrMapping/>
  </p:clrMapOvr>
  <p:transition advClick="0" advTm="2147255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5"/>
          <p:cNvSpPr>
            <a:spLocks noGrp="1"/>
          </p:cNvSpPr>
          <p:nvPr>
            <p:ph idx="1"/>
          </p:nvPr>
        </p:nvSpPr>
        <p:spPr>
          <a:xfrm>
            <a:off x="457200" y="1371600"/>
            <a:ext cx="8229600" cy="4525963"/>
          </a:xfrm>
        </p:spPr>
        <p:txBody>
          <a:bodyPr/>
          <a:lstStyle/>
          <a:p>
            <a:r>
              <a:rPr lang="en-US" altLang="en-US" sz="2400" dirty="0" smtClean="0"/>
              <a:t>Under the </a:t>
            </a:r>
            <a:r>
              <a:rPr lang="en-US" altLang="en-US" sz="2400" i="1" dirty="0" smtClean="0"/>
              <a:t>SLR </a:t>
            </a:r>
            <a:r>
              <a:rPr lang="en-US" altLang="en-US" sz="2400" dirty="0" smtClean="0"/>
              <a:t>scheme, the commercial banks are required by statute to maintain a certain percentage of their total daily demand and time deposits in the form of liquid assets.</a:t>
            </a:r>
          </a:p>
          <a:p>
            <a:r>
              <a:rPr lang="en-US" altLang="en-US" sz="2400" dirty="0" smtClean="0"/>
              <a:t>The method of determining the </a:t>
            </a:r>
            <a:r>
              <a:rPr lang="en-US" altLang="en-US" sz="2400" i="1" dirty="0" smtClean="0"/>
              <a:t>SLR</a:t>
            </a:r>
            <a:r>
              <a:rPr lang="en-US" altLang="en-US" sz="2400" dirty="0" smtClean="0"/>
              <a:t>,</a:t>
            </a:r>
          </a:p>
          <a:p>
            <a:endParaRPr lang="en-US" altLang="en-US" dirty="0" smtClean="0"/>
          </a:p>
          <a:p>
            <a:endParaRPr lang="en-US" altLang="en-US" dirty="0" smtClean="0"/>
          </a:p>
          <a:p>
            <a:pPr marL="0" indent="0">
              <a:buNone/>
            </a:pPr>
            <a:endParaRPr lang="en-US" altLang="en-US" dirty="0" smtClean="0"/>
          </a:p>
          <a:p>
            <a:pPr marL="0" indent="0" algn="just">
              <a:buNone/>
            </a:pPr>
            <a:r>
              <a:rPr lang="en-US" altLang="en-US" sz="2200" dirty="0" smtClean="0"/>
              <a:t> </a:t>
            </a:r>
            <a:br>
              <a:rPr lang="en-US" altLang="en-US" sz="2200" dirty="0" smtClean="0"/>
            </a:br>
            <a:r>
              <a:rPr lang="en-US" altLang="en-US" sz="2400" dirty="0" smtClean="0"/>
              <a:t>The basic purpose of using </a:t>
            </a:r>
            <a:r>
              <a:rPr lang="en-US" altLang="en-US" sz="2400" i="1" dirty="0" smtClean="0"/>
              <a:t>SLR </a:t>
            </a:r>
            <a:r>
              <a:rPr lang="en-US" altLang="en-US" sz="2400" dirty="0" smtClean="0"/>
              <a:t>was to prevent the commercial banks     from going for liquidating their assets when CRR was raised to control money supply.</a:t>
            </a:r>
          </a:p>
          <a:p>
            <a:pPr marL="0" indent="0" algn="just">
              <a:buNone/>
            </a:pPr>
            <a:endParaRPr lang="en-US" altLang="en-US" sz="2400" dirty="0" smtClean="0"/>
          </a:p>
          <a:p>
            <a:endParaRPr lang="en-US" altLang="en-US" dirty="0" smtClean="0"/>
          </a:p>
          <a:p>
            <a:endParaRPr lang="en-US" altLang="en-US" dirty="0" smtClean="0"/>
          </a:p>
        </p:txBody>
      </p:sp>
      <p:sp>
        <p:nvSpPr>
          <p:cNvPr id="35843"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E687CC1E-BD66-4C86-8435-811CD8B24E75}" type="slidenum">
              <a:rPr lang="en-US" altLang="en-US" sz="1200"/>
              <a:pPr/>
              <a:t>18</a:t>
            </a:fld>
            <a:endParaRPr lang="en-US" altLang="en-US" sz="1200"/>
          </a:p>
        </p:txBody>
      </p:sp>
      <p:sp>
        <p:nvSpPr>
          <p:cNvPr id="31749" name="Title 4">
            <a:extLst/>
          </p:cNvPr>
          <p:cNvSpPr>
            <a:spLocks noGrp="1"/>
          </p:cNvSpPr>
          <p:nvPr>
            <p:ph type="title"/>
          </p:nvPr>
        </p:nvSpPr>
        <p:spPr/>
        <p:txBody>
          <a:bodyPr/>
          <a:lstStyle/>
          <a:p>
            <a:pPr>
              <a:defRPr/>
            </a:pPr>
            <a:r>
              <a:rPr lang="en-US" altLang="en-US" b="1" dirty="0"/>
              <a:t>Statutory Liquidity Ratio (SLR)</a:t>
            </a: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124200"/>
            <a:ext cx="33242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4124325"/>
            <a:ext cx="83058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434946"/>
      </p:ext>
    </p:extLst>
  </p:cSld>
  <p:clrMapOvr>
    <a:masterClrMapping/>
  </p:clrMapOvr>
  <p:transition advClick="0" advTm="2147255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457200" y="1295400"/>
            <a:ext cx="8686800" cy="4525963"/>
          </a:xfrm>
        </p:spPr>
        <p:txBody>
          <a:bodyPr/>
          <a:lstStyle/>
          <a:p>
            <a:r>
              <a:rPr lang="en-US" altLang="en-US" sz="2000" smtClean="0"/>
              <a:t>Under the repo system, the RBI buys securities back from the banks and, thereby provides funds to the banks. It is a form of lending money to the banks for a short period 1–14 days. </a:t>
            </a:r>
          </a:p>
          <a:p>
            <a:endParaRPr lang="en-US" altLang="en-US" sz="2000" smtClean="0"/>
          </a:p>
          <a:p>
            <a:r>
              <a:rPr lang="en-US" altLang="en-US" sz="2000" smtClean="0"/>
              <a:t>The rate of interest at which the RBI lends money to the bank is the </a:t>
            </a:r>
            <a:r>
              <a:rPr lang="en-US" altLang="en-US" sz="2000" i="1" smtClean="0"/>
              <a:t>repo rate. </a:t>
            </a:r>
            <a:r>
              <a:rPr lang="en-US" altLang="en-US" sz="2000" smtClean="0"/>
              <a:t>In contrast, there is </a:t>
            </a:r>
            <a:r>
              <a:rPr lang="en-US" altLang="en-US" sz="2000" i="1" smtClean="0"/>
              <a:t>reverse repo rate.</a:t>
            </a:r>
          </a:p>
          <a:p>
            <a:endParaRPr lang="en-US" altLang="en-US" sz="2000" i="1" smtClean="0"/>
          </a:p>
          <a:p>
            <a:r>
              <a:rPr lang="en-US" altLang="en-US" sz="2000" smtClean="0"/>
              <a:t>The reverse repo rate is the rate at which the banks can buy the securities or deposit money with the RBI.</a:t>
            </a:r>
          </a:p>
          <a:p>
            <a:endParaRPr lang="en-US" altLang="en-US" sz="2000" smtClean="0"/>
          </a:p>
          <a:p>
            <a:r>
              <a:rPr lang="en-US" altLang="en-US" sz="2000" smtClean="0"/>
              <a:t>When the central bank aims at increasing liquidity or money supply, it buys back the securities at a low repo rate and vice-versa.</a:t>
            </a:r>
          </a:p>
        </p:txBody>
      </p:sp>
      <p:sp>
        <p:nvSpPr>
          <p:cNvPr id="3789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177E34B9-9852-4F8C-A586-C3F2FBBCFABC}" type="slidenum">
              <a:rPr lang="en-US" altLang="en-US" sz="1200"/>
              <a:pPr/>
              <a:t>19</a:t>
            </a:fld>
            <a:endParaRPr lang="en-US" altLang="en-US" sz="1200"/>
          </a:p>
        </p:txBody>
      </p:sp>
      <p:sp>
        <p:nvSpPr>
          <p:cNvPr id="33797" name="Title 4">
            <a:extLst/>
          </p:cNvPr>
          <p:cNvSpPr>
            <a:spLocks noGrp="1"/>
          </p:cNvSpPr>
          <p:nvPr>
            <p:ph type="title"/>
          </p:nvPr>
        </p:nvSpPr>
        <p:spPr>
          <a:xfrm>
            <a:off x="457200" y="304800"/>
            <a:ext cx="8686800" cy="914400"/>
          </a:xfrm>
        </p:spPr>
        <p:txBody>
          <a:bodyPr/>
          <a:lstStyle/>
          <a:p>
            <a:pPr>
              <a:defRPr/>
            </a:pPr>
            <a:r>
              <a:rPr lang="en-US" altLang="en-US" sz="3600" b="1" dirty="0"/>
              <a:t>The Repo Rate: A New Monetary Tool</a:t>
            </a:r>
          </a:p>
        </p:txBody>
      </p:sp>
    </p:spTree>
    <p:extLst>
      <p:ext uri="{BB962C8B-B14F-4D97-AF65-F5344CB8AC3E}">
        <p14:creationId xmlns:p14="http://schemas.microsoft.com/office/powerpoint/2010/main" val="75074191"/>
      </p:ext>
    </p:extLst>
  </p:cSld>
  <p:clrMapOvr>
    <a:masterClrMapping/>
  </p:clrMapOvr>
  <p:transition advClick="0" advTm="2147255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105775" cy="5857892"/>
          </a:xfrm>
        </p:spPr>
        <p:txBody>
          <a:bodyPr/>
          <a:lstStyle/>
          <a:p>
            <a:pPr algn="just">
              <a:lnSpc>
                <a:spcPct val="150000"/>
              </a:lnSpc>
              <a:buNone/>
            </a:pPr>
            <a:r>
              <a:rPr lang="en-US" dirty="0" smtClean="0"/>
              <a:t>	</a:t>
            </a:r>
            <a:r>
              <a:rPr lang="en-US" b="1" dirty="0" smtClean="0"/>
              <a:t>Learning Outcomes:</a:t>
            </a:r>
          </a:p>
          <a:p>
            <a:pPr marL="514350" indent="-514350" algn="just">
              <a:lnSpc>
                <a:spcPct val="150000"/>
              </a:lnSpc>
              <a:buAutoNum type="arabicPeriod"/>
            </a:pPr>
            <a:r>
              <a:rPr lang="en-US" sz="2400" dirty="0" smtClean="0"/>
              <a:t>To understand the meaning and scope of monetary policy;</a:t>
            </a:r>
          </a:p>
          <a:p>
            <a:pPr marL="514350" indent="-514350" algn="just">
              <a:lnSpc>
                <a:spcPct val="150000"/>
              </a:lnSpc>
              <a:buAutoNum type="arabicPeriod"/>
            </a:pPr>
            <a:r>
              <a:rPr lang="en-US" sz="2400" dirty="0" smtClean="0"/>
              <a:t>To understand the various instruments of monetary policy;</a:t>
            </a:r>
          </a:p>
          <a:p>
            <a:pPr marL="514350" indent="-514350" algn="just">
              <a:lnSpc>
                <a:spcPct val="150000"/>
              </a:lnSpc>
              <a:buAutoNum type="arabicPeriod"/>
            </a:pPr>
            <a:r>
              <a:rPr lang="en-US" sz="2400" dirty="0" smtClean="0"/>
              <a:t>To analyze the role of monetary </a:t>
            </a:r>
            <a:r>
              <a:rPr lang="en-US" sz="2400" dirty="0"/>
              <a:t>p</a:t>
            </a:r>
            <a:r>
              <a:rPr lang="en-US" sz="2400" dirty="0" smtClean="0"/>
              <a:t>olicy in achieving macroeconomic goals;</a:t>
            </a:r>
          </a:p>
          <a:p>
            <a:pPr marL="514350" indent="-514350" algn="just">
              <a:lnSpc>
                <a:spcPct val="150000"/>
              </a:lnSpc>
              <a:buAutoNum type="arabicPeriod"/>
            </a:pPr>
            <a:r>
              <a:rPr lang="en-US" sz="2400" dirty="0" smtClean="0"/>
              <a:t>To </a:t>
            </a:r>
            <a:r>
              <a:rPr lang="en-US" sz="2400" dirty="0" err="1" smtClean="0"/>
              <a:t>discucss</a:t>
            </a:r>
            <a:r>
              <a:rPr lang="en-US" sz="2400" dirty="0" smtClean="0"/>
              <a:t> the effectiveness and limitations of monetary policy.</a:t>
            </a:r>
            <a:r>
              <a:rPr lang="en-US" sz="2400" b="1" dirty="0" smtClean="0"/>
              <a:t>	</a:t>
            </a:r>
            <a:endParaRPr lang="en-US" sz="2400" dirty="0" smtClean="0"/>
          </a:p>
        </p:txBody>
      </p:sp>
    </p:spTree>
    <p:extLst>
      <p:ext uri="{BB962C8B-B14F-4D97-AF65-F5344CB8AC3E}">
        <p14:creationId xmlns:p14="http://schemas.microsoft.com/office/powerpoint/2010/main" val="4187451394"/>
      </p:ext>
    </p:extLst>
  </p:cSld>
  <p:clrMapOvr>
    <a:masterClrMapping/>
  </p:clrMapOvr>
  <p:transition advClick="0" advTm="2147255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1"/>
            <a:ext cx="8105775" cy="5080018"/>
          </a:xfrm>
        </p:spPr>
        <p:txBody>
          <a:bodyPr/>
          <a:lstStyle/>
          <a:p>
            <a:pPr algn="just">
              <a:lnSpc>
                <a:spcPct val="150000"/>
              </a:lnSpc>
              <a:buNone/>
            </a:pPr>
            <a:r>
              <a:rPr lang="en-US" sz="3200" dirty="0" smtClean="0"/>
              <a:t>	</a:t>
            </a:r>
          </a:p>
          <a:p>
            <a:pPr marL="0" indent="0" algn="just">
              <a:lnSpc>
                <a:spcPct val="150000"/>
              </a:lnSpc>
              <a:buNone/>
            </a:pPr>
            <a:r>
              <a:rPr lang="en-US" sz="3200" dirty="0" smtClean="0"/>
              <a:t>	</a:t>
            </a:r>
            <a:r>
              <a:rPr lang="en-US" sz="3200" b="1" dirty="0" smtClean="0"/>
              <a:t>“Monetary policy refers to the action taken by the monetary authorities to control and regulate the demand for and supply of money with a given purpose</a:t>
            </a:r>
            <a:r>
              <a:rPr lang="en-US" sz="3200" dirty="0" smtClean="0"/>
              <a:t>.” </a:t>
            </a:r>
          </a:p>
          <a:p>
            <a:pPr algn="just">
              <a:lnSpc>
                <a:spcPct val="150000"/>
              </a:lnSpc>
              <a:buNone/>
            </a:pPr>
            <a:endParaRPr lang="en-US" dirty="0"/>
          </a:p>
        </p:txBody>
      </p:sp>
    </p:spTree>
    <p:extLst>
      <p:ext uri="{BB962C8B-B14F-4D97-AF65-F5344CB8AC3E}">
        <p14:creationId xmlns:p14="http://schemas.microsoft.com/office/powerpoint/2010/main" val="1126628457"/>
      </p:ext>
    </p:extLst>
  </p:cSld>
  <p:clrMapOvr>
    <a:masterClrMapping/>
  </p:clrMapOvr>
  <p:transition advClick="0" advTm="2147255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Objectives of Monetary Policy</a:t>
            </a:r>
            <a:endParaRPr lang="en-US" b="1" dirty="0"/>
          </a:p>
        </p:txBody>
      </p:sp>
      <p:sp>
        <p:nvSpPr>
          <p:cNvPr id="3" name="Content Placeholder 2"/>
          <p:cNvSpPr>
            <a:spLocks noGrp="1"/>
          </p:cNvSpPr>
          <p:nvPr>
            <p:ph idx="1"/>
          </p:nvPr>
        </p:nvSpPr>
        <p:spPr/>
        <p:txBody>
          <a:bodyPr/>
          <a:lstStyle/>
          <a:p>
            <a:r>
              <a:rPr lang="en-US" smtClean="0"/>
              <a:t>	</a:t>
            </a:r>
          </a:p>
          <a:p>
            <a:endParaRPr lang="en-US" dirty="0"/>
          </a:p>
        </p:txBody>
      </p:sp>
      <p:pic>
        <p:nvPicPr>
          <p:cNvPr id="2050" name="Picture 2" descr="http://1.bp.blogspot.com/_lQVUe5fNNfA/TNoq_3SsvCI/AAAAAAAAAFw/BZri2BMuXNc/s1600/objectives+of+m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68760"/>
            <a:ext cx="7755953"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95378"/>
      </p:ext>
    </p:extLst>
  </p:cSld>
  <p:clrMapOvr>
    <a:masterClrMapping/>
  </p:clrMapOvr>
  <p:transition advClick="0" advTm="214725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105775" cy="5857892"/>
          </a:xfrm>
        </p:spPr>
        <p:txBody>
          <a:bodyPr/>
          <a:lstStyle/>
          <a:p>
            <a:pPr algn="just">
              <a:lnSpc>
                <a:spcPct val="150000"/>
              </a:lnSpc>
              <a:buNone/>
            </a:pPr>
            <a:r>
              <a:rPr lang="en-US" dirty="0" smtClean="0"/>
              <a:t>	</a:t>
            </a:r>
            <a:r>
              <a:rPr lang="en-US" b="1" dirty="0" smtClean="0"/>
              <a:t>Scope of Monetary Policy:</a:t>
            </a:r>
          </a:p>
          <a:p>
            <a:pPr algn="just">
              <a:lnSpc>
                <a:spcPct val="150000"/>
              </a:lnSpc>
              <a:buNone/>
            </a:pPr>
            <a:r>
              <a:rPr lang="en-US" dirty="0"/>
              <a:t>	</a:t>
            </a:r>
            <a:r>
              <a:rPr lang="en-US" dirty="0" smtClean="0"/>
              <a:t>The scope of monetary policy depends, by and large, on two factors:</a:t>
            </a:r>
          </a:p>
          <a:p>
            <a:pPr marL="571500" indent="-571500" algn="just">
              <a:lnSpc>
                <a:spcPct val="150000"/>
              </a:lnSpc>
              <a:buFont typeface="+mj-lt"/>
              <a:buAutoNum type="romanLcPeriod"/>
            </a:pPr>
            <a:r>
              <a:rPr lang="en-US" dirty="0" smtClean="0"/>
              <a:t>The level of monetization of the economy, and</a:t>
            </a:r>
          </a:p>
          <a:p>
            <a:pPr marL="571500" indent="-571500" algn="just">
              <a:lnSpc>
                <a:spcPct val="150000"/>
              </a:lnSpc>
              <a:buFont typeface="+mj-lt"/>
              <a:buAutoNum type="romanLcPeriod"/>
            </a:pPr>
            <a:r>
              <a:rPr lang="en-US" dirty="0" smtClean="0"/>
              <a:t>The level of development of the financial market</a:t>
            </a:r>
            <a:endParaRPr lang="en-US" dirty="0"/>
          </a:p>
        </p:txBody>
      </p:sp>
    </p:spTree>
    <p:extLst>
      <p:ext uri="{BB962C8B-B14F-4D97-AF65-F5344CB8AC3E}">
        <p14:creationId xmlns:p14="http://schemas.microsoft.com/office/powerpoint/2010/main" val="3204793239"/>
      </p:ext>
    </p:extLst>
  </p:cSld>
  <p:clrMapOvr>
    <a:masterClrMapping/>
  </p:clrMapOvr>
  <p:transition advClick="0" advTm="214725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105775" cy="1080120"/>
          </a:xfrm>
        </p:spPr>
        <p:txBody>
          <a:bodyPr/>
          <a:lstStyle/>
          <a:p>
            <a:r>
              <a:rPr lang="en-US" b="1" dirty="0" smtClean="0"/>
              <a:t>INSTRUMENTS OF MONETARY POLICY</a:t>
            </a:r>
            <a:endParaRPr lang="en-US" b="1" dirty="0"/>
          </a:p>
        </p:txBody>
      </p:sp>
      <p:sp>
        <p:nvSpPr>
          <p:cNvPr id="3" name="Content Placeholder 2"/>
          <p:cNvSpPr>
            <a:spLocks noGrp="1"/>
          </p:cNvSpPr>
          <p:nvPr>
            <p:ph sz="half" idx="1"/>
          </p:nvPr>
        </p:nvSpPr>
        <p:spPr>
          <a:xfrm>
            <a:off x="395536" y="2060848"/>
            <a:ext cx="3983040" cy="4379510"/>
          </a:xfrm>
        </p:spPr>
        <p:txBody>
          <a:bodyPr/>
          <a:lstStyle/>
          <a:p>
            <a:pPr marL="0" indent="0">
              <a:buNone/>
            </a:pPr>
            <a:r>
              <a:rPr lang="en-US" b="1" dirty="0" smtClean="0"/>
              <a:t>General Credit </a:t>
            </a:r>
            <a:r>
              <a:rPr lang="en-US" b="1" dirty="0"/>
              <a:t>C</a:t>
            </a:r>
            <a:r>
              <a:rPr lang="en-US" b="1" dirty="0" smtClean="0"/>
              <a:t>ontrol Measures</a:t>
            </a:r>
          </a:p>
          <a:p>
            <a:pPr marL="457200" indent="-457200">
              <a:buFont typeface="+mj-lt"/>
              <a:buAutoNum type="arabicPeriod"/>
            </a:pPr>
            <a:r>
              <a:rPr lang="en-US" dirty="0" smtClean="0"/>
              <a:t>Bank Rate</a:t>
            </a:r>
          </a:p>
          <a:p>
            <a:pPr marL="457200" indent="-457200">
              <a:buFont typeface="+mj-lt"/>
              <a:buAutoNum type="arabicPeriod"/>
            </a:pPr>
            <a:r>
              <a:rPr lang="en-US" dirty="0" smtClean="0"/>
              <a:t>CRR</a:t>
            </a:r>
          </a:p>
          <a:p>
            <a:pPr marL="457200" indent="-457200">
              <a:buFont typeface="+mj-lt"/>
              <a:buAutoNum type="arabicPeriod"/>
            </a:pPr>
            <a:r>
              <a:rPr lang="en-US" dirty="0" smtClean="0"/>
              <a:t>Open Market Operations</a:t>
            </a:r>
          </a:p>
          <a:p>
            <a:pPr marL="457200" indent="-457200">
              <a:buFont typeface="+mj-lt"/>
              <a:buAutoNum type="arabicPeriod"/>
            </a:pPr>
            <a:r>
              <a:rPr lang="en-US" dirty="0" smtClean="0"/>
              <a:t>SLR</a:t>
            </a:r>
          </a:p>
          <a:p>
            <a:pPr marL="457200" indent="-457200">
              <a:buFont typeface="+mj-lt"/>
              <a:buAutoNum type="arabicPeriod"/>
            </a:pPr>
            <a:r>
              <a:rPr lang="en-US" dirty="0" smtClean="0"/>
              <a:t>Repo Rate (Repurchase operation rate)</a:t>
            </a:r>
          </a:p>
          <a:p>
            <a:pPr marL="457200" indent="-457200">
              <a:buFont typeface="+mj-lt"/>
              <a:buAutoNum type="arabicPeriod"/>
            </a:pPr>
            <a:r>
              <a:rPr lang="en-US" dirty="0" smtClean="0"/>
              <a:t>Reverse Repo Rate</a:t>
            </a:r>
            <a:endParaRPr lang="en-US" dirty="0"/>
          </a:p>
        </p:txBody>
      </p:sp>
      <p:sp>
        <p:nvSpPr>
          <p:cNvPr id="4" name="Content Placeholder 3"/>
          <p:cNvSpPr>
            <a:spLocks noGrp="1"/>
          </p:cNvSpPr>
          <p:nvPr>
            <p:ph sz="half" idx="2"/>
          </p:nvPr>
        </p:nvSpPr>
        <p:spPr>
          <a:xfrm>
            <a:off x="4499992" y="2132856"/>
            <a:ext cx="3984480" cy="4307502"/>
          </a:xfrm>
        </p:spPr>
        <p:txBody>
          <a:bodyPr/>
          <a:lstStyle/>
          <a:p>
            <a:pPr marL="0" indent="0">
              <a:buNone/>
            </a:pPr>
            <a:r>
              <a:rPr lang="en-US" b="1" dirty="0" smtClean="0"/>
              <a:t>Selective </a:t>
            </a:r>
            <a:r>
              <a:rPr lang="en-US" b="1" dirty="0"/>
              <a:t>Credit Control </a:t>
            </a:r>
            <a:r>
              <a:rPr lang="en-US" b="1" dirty="0" smtClean="0"/>
              <a:t>Measures</a:t>
            </a:r>
          </a:p>
          <a:p>
            <a:pPr marL="457200" indent="-457200">
              <a:buAutoNum type="arabicPeriod"/>
            </a:pPr>
            <a:r>
              <a:rPr lang="en-US" dirty="0" smtClean="0"/>
              <a:t>Credit Rationing</a:t>
            </a:r>
          </a:p>
          <a:p>
            <a:pPr marL="457200" indent="-457200">
              <a:buAutoNum type="arabicPeriod"/>
            </a:pPr>
            <a:r>
              <a:rPr lang="en-US" dirty="0" smtClean="0"/>
              <a:t>Change in Lending Margin </a:t>
            </a:r>
          </a:p>
          <a:p>
            <a:pPr marL="457200" indent="-457200">
              <a:buAutoNum type="arabicPeriod"/>
            </a:pPr>
            <a:r>
              <a:rPr lang="en-US" dirty="0" smtClean="0"/>
              <a:t>Moral Suasion</a:t>
            </a:r>
          </a:p>
          <a:p>
            <a:pPr>
              <a:buNone/>
            </a:pPr>
            <a:endParaRPr lang="en-US" dirty="0"/>
          </a:p>
        </p:txBody>
      </p:sp>
    </p:spTree>
    <p:extLst>
      <p:ext uri="{BB962C8B-B14F-4D97-AF65-F5344CB8AC3E}">
        <p14:creationId xmlns:p14="http://schemas.microsoft.com/office/powerpoint/2010/main" val="468838088"/>
      </p:ext>
    </p:extLst>
  </p:cSld>
  <p:clrMapOvr>
    <a:masterClrMapping/>
  </p:clrMapOvr>
  <p:transition advClick="0" advTm="214725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algn="just"/>
            <a:r>
              <a:rPr lang="en-US" altLang="en-US" sz="2400" dirty="0" smtClean="0"/>
              <a:t>The RBI Act 1935 defines ‘bank rate’ as the “standard rate at which (the bank) is prepared to buy or rediscount bills of exchange or other commercial papers eligible for purchase under this Act.”</a:t>
            </a:r>
          </a:p>
          <a:p>
            <a:pPr algn="just"/>
            <a:r>
              <a:rPr lang="en-US" altLang="en-US" sz="2400" dirty="0" smtClean="0"/>
              <a:t>The central bank can change this rate—increase or decrease—depending on whether it wants to expand or reduce the flow of credit from the commercial banks.</a:t>
            </a:r>
          </a:p>
          <a:p>
            <a:pPr algn="just"/>
            <a:r>
              <a:rPr lang="en-US" altLang="en-US" sz="2400" dirty="0" smtClean="0"/>
              <a:t>This policy action by the central bank is called the </a:t>
            </a:r>
            <a:r>
              <a:rPr lang="en-US" altLang="en-US" sz="2400" i="1" dirty="0" smtClean="0"/>
              <a:t>bank rate policy.</a:t>
            </a:r>
          </a:p>
          <a:p>
            <a:pPr marL="0" indent="0">
              <a:buNone/>
            </a:pPr>
            <a:endParaRPr lang="en-US" altLang="en-US" sz="2400" dirty="0" smtClean="0"/>
          </a:p>
        </p:txBody>
      </p:sp>
      <p:sp>
        <p:nvSpPr>
          <p:cNvPr id="2355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DCCEB16A-EECD-4CA8-855F-BBFD86252FB4}" type="slidenum">
              <a:rPr lang="en-US" altLang="en-US" sz="1200"/>
              <a:pPr/>
              <a:t>7</a:t>
            </a:fld>
            <a:endParaRPr lang="en-US" altLang="en-US" sz="1200"/>
          </a:p>
        </p:txBody>
      </p:sp>
      <p:sp>
        <p:nvSpPr>
          <p:cNvPr id="20485" name="Title 4">
            <a:extLst/>
          </p:cNvPr>
          <p:cNvSpPr>
            <a:spLocks noGrp="1"/>
          </p:cNvSpPr>
          <p:nvPr>
            <p:ph type="title"/>
          </p:nvPr>
        </p:nvSpPr>
        <p:spPr/>
        <p:txBody>
          <a:bodyPr/>
          <a:lstStyle/>
          <a:p>
            <a:pPr>
              <a:defRPr/>
            </a:pPr>
            <a:r>
              <a:rPr lang="en-US" altLang="en-US" b="1" dirty="0"/>
              <a:t>Bank Rate Policy</a:t>
            </a:r>
          </a:p>
        </p:txBody>
      </p:sp>
    </p:spTree>
    <p:extLst>
      <p:ext uri="{BB962C8B-B14F-4D97-AF65-F5344CB8AC3E}">
        <p14:creationId xmlns:p14="http://schemas.microsoft.com/office/powerpoint/2010/main" val="3743377761"/>
      </p:ext>
    </p:extLst>
  </p:cSld>
  <p:clrMapOvr>
    <a:masterClrMapping/>
  </p:clrMapOvr>
  <p:transition advClick="0" advTm="214725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1196753"/>
            <a:ext cx="8105775" cy="4811936"/>
          </a:xfrm>
        </p:spPr>
        <p:txBody>
          <a:bodyPr/>
          <a:lstStyle/>
          <a:p>
            <a:pPr algn="just"/>
            <a:r>
              <a:rPr lang="en-US" altLang="en-US" dirty="0" smtClean="0"/>
              <a:t>The variation in the discount rate works effectively only when commercial banks have no alternative to borrowing from the central bank.</a:t>
            </a:r>
          </a:p>
          <a:p>
            <a:pPr algn="just"/>
            <a:r>
              <a:rPr lang="en-US" altLang="en-US" dirty="0" smtClean="0"/>
              <a:t>With the growth of credit institutions and financial intermediaries, the capital market has widened extensively and the share of banking credit has declined.</a:t>
            </a:r>
          </a:p>
          <a:p>
            <a:pPr algn="just"/>
            <a:r>
              <a:rPr lang="en-US" altLang="en-US" dirty="0" smtClean="0"/>
              <a:t>Looking from the credit demand angle, variations in the discount rate work effectively only where demand for credit is interest-elastic.</a:t>
            </a: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A98A0854-D1D3-4EDC-8D7A-A4B3E8B7A98D}" type="slidenum">
              <a:rPr lang="en-US" altLang="en-US" sz="1200"/>
              <a:pPr/>
              <a:t>8</a:t>
            </a:fld>
            <a:endParaRPr lang="en-US" altLang="en-US" sz="1200"/>
          </a:p>
        </p:txBody>
      </p:sp>
      <p:sp>
        <p:nvSpPr>
          <p:cNvPr id="21509" name="Title 4">
            <a:extLst/>
          </p:cNvPr>
          <p:cNvSpPr>
            <a:spLocks noGrp="1"/>
          </p:cNvSpPr>
          <p:nvPr>
            <p:ph type="title"/>
          </p:nvPr>
        </p:nvSpPr>
        <p:spPr/>
        <p:txBody>
          <a:bodyPr/>
          <a:lstStyle/>
          <a:p>
            <a:pPr>
              <a:defRPr/>
            </a:pPr>
            <a:r>
              <a:rPr lang="en-US" altLang="en-US" sz="3600" b="1" dirty="0"/>
              <a:t>Limitations of Bank Rate as a Weapon of Credit Control</a:t>
            </a:r>
          </a:p>
        </p:txBody>
      </p:sp>
    </p:spTree>
    <p:extLst>
      <p:ext uri="{BB962C8B-B14F-4D97-AF65-F5344CB8AC3E}">
        <p14:creationId xmlns:p14="http://schemas.microsoft.com/office/powerpoint/2010/main" val="1126898609"/>
      </p:ext>
    </p:extLst>
  </p:cSld>
  <p:clrMapOvr>
    <a:masterClrMapping/>
  </p:clrMapOvr>
  <p:transition advClick="0" advTm="214725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9B267D1A-4B83-42A4-AD98-7A199454ADDF}" type="slidenum">
              <a:rPr lang="en-US" altLang="en-US" sz="1200"/>
              <a:pPr/>
              <a:t>9</a:t>
            </a:fld>
            <a:endParaRPr lang="en-US" altLang="en-US" sz="1200"/>
          </a:p>
        </p:txBody>
      </p:sp>
      <p:sp>
        <p:nvSpPr>
          <p:cNvPr id="29700" name="Title 5">
            <a:extLst/>
          </p:cNvPr>
          <p:cNvSpPr>
            <a:spLocks noGrp="1"/>
          </p:cNvSpPr>
          <p:nvPr>
            <p:ph type="title"/>
          </p:nvPr>
        </p:nvSpPr>
        <p:spPr/>
        <p:txBody>
          <a:bodyPr/>
          <a:lstStyle/>
          <a:p>
            <a:pPr>
              <a:defRPr/>
            </a:pPr>
            <a:r>
              <a:rPr lang="en-US" altLang="en-US" sz="4000"/>
              <a:t>Changes in Bank Rate in India</a:t>
            </a:r>
          </a:p>
        </p:txBody>
      </p:sp>
      <p:pic>
        <p:nvPicPr>
          <p:cNvPr id="3277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322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NSS Presentation">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Division+of+Student+Affairs_ 6 aug</Template>
  <TotalTime>2974</TotalTime>
  <Words>630</Words>
  <Application>Microsoft Office PowerPoint</Application>
  <PresentationFormat>On-screen Show (4:3)</PresentationFormat>
  <Paragraphs>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NSS Presentation</vt:lpstr>
      <vt:lpstr>PowerPoint Presentation</vt:lpstr>
      <vt:lpstr>PowerPoint Presentation</vt:lpstr>
      <vt:lpstr>PowerPoint Presentation</vt:lpstr>
      <vt:lpstr>Objectives of Monetary Policy</vt:lpstr>
      <vt:lpstr>PowerPoint Presentation</vt:lpstr>
      <vt:lpstr>INSTRUMENTS OF MONETARY POLICY</vt:lpstr>
      <vt:lpstr>Bank Rate Policy</vt:lpstr>
      <vt:lpstr>Limitations of Bank Rate as a Weapon of Credit Control</vt:lpstr>
      <vt:lpstr>Changes in Bank Rate in India</vt:lpstr>
      <vt:lpstr>Changes in Bank Rate in India</vt:lpstr>
      <vt:lpstr>PowerPoint Presentation</vt:lpstr>
      <vt:lpstr>Cash Reserve Ratio (CRR)</vt:lpstr>
      <vt:lpstr>PowerPoint Presentation</vt:lpstr>
      <vt:lpstr>Changes made in CRR</vt:lpstr>
      <vt:lpstr>Open Market Operations</vt:lpstr>
      <vt:lpstr>PowerPoint Presentation</vt:lpstr>
      <vt:lpstr>PowerPoint Presentation</vt:lpstr>
      <vt:lpstr>Statutory Liquidity Ratio (SLR)</vt:lpstr>
      <vt:lpstr>The Repo Rate: A New Monetary Tool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dc:title>
  <dc:creator>hp</dc:creator>
  <cp:lastModifiedBy>DELL</cp:lastModifiedBy>
  <cp:revision>378</cp:revision>
  <dcterms:created xsi:type="dcterms:W3CDTF">2012-07-10T05:53:03Z</dcterms:created>
  <dcterms:modified xsi:type="dcterms:W3CDTF">2020-12-05T09:16:31Z</dcterms:modified>
</cp:coreProperties>
</file>