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1493-2921-4EAE-A388-2E91E96739CA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7798-8B3A-415F-9EB4-7BEA090680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Economic Analysis </a:t>
            </a:r>
          </a:p>
          <a:p>
            <a:pPr lvl="1"/>
            <a:r>
              <a:rPr lang="en-IN" dirty="0" smtClean="0"/>
              <a:t>Relevance of the course</a:t>
            </a:r>
          </a:p>
          <a:p>
            <a:pPr lvl="2">
              <a:buNone/>
            </a:pPr>
            <a:endParaRPr lang="en-IN" dirty="0"/>
          </a:p>
          <a:p>
            <a:r>
              <a:rPr lang="en-IN" dirty="0" smtClean="0"/>
              <a:t>Why do you need to study it?</a:t>
            </a:r>
          </a:p>
          <a:p>
            <a:pPr lvl="1"/>
            <a:r>
              <a:rPr lang="en-IN" dirty="0" smtClean="0"/>
              <a:t>Unlimited needs and want</a:t>
            </a:r>
          </a:p>
          <a:p>
            <a:pPr lvl="1"/>
            <a:r>
              <a:rPr lang="en-IN" dirty="0" smtClean="0"/>
              <a:t>Limited resources</a:t>
            </a:r>
          </a:p>
          <a:p>
            <a:pPr lvl="1"/>
            <a:r>
              <a:rPr lang="en-IN" dirty="0" smtClean="0"/>
              <a:t>Multiplicity of needs and wants</a:t>
            </a:r>
          </a:p>
          <a:p>
            <a:pPr lvl="1"/>
            <a:r>
              <a:rPr lang="en-IN" dirty="0" smtClean="0"/>
              <a:t>Alternative uses of resources</a:t>
            </a:r>
          </a:p>
          <a:p>
            <a:r>
              <a:rPr lang="en-IN" dirty="0" smtClean="0"/>
              <a:t>Decision making/ Choices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Economics?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</p:spPr>
        <p:txBody>
          <a:bodyPr/>
          <a:lstStyle/>
          <a:p>
            <a:pPr algn="just"/>
            <a:r>
              <a:rPr lang="en-IN" dirty="0" smtClean="0"/>
              <a:t>Earlier, the term ‘</a:t>
            </a:r>
            <a:r>
              <a:rPr lang="en-IN" u="sng" dirty="0" smtClean="0"/>
              <a:t>Economics</a:t>
            </a:r>
            <a:r>
              <a:rPr lang="en-IN" dirty="0"/>
              <a:t>' was </a:t>
            </a:r>
            <a:r>
              <a:rPr lang="en-IN" dirty="0" smtClean="0"/>
              <a:t>used to for ‘</a:t>
            </a:r>
            <a:r>
              <a:rPr lang="en-IN" u="sng" dirty="0" smtClean="0">
                <a:solidFill>
                  <a:srgbClr val="FFFF00"/>
                </a:solidFill>
              </a:rPr>
              <a:t>Political Economy’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term Economy </a:t>
            </a:r>
            <a:r>
              <a:rPr lang="en-IN" dirty="0"/>
              <a:t>is derived from </a:t>
            </a:r>
            <a:r>
              <a:rPr lang="en-IN" dirty="0" smtClean="0"/>
              <a:t>the Greek word </a:t>
            </a:r>
            <a:r>
              <a:rPr lang="en-IN" b="1" i="1" u="sng" dirty="0" smtClean="0"/>
              <a:t>‘</a:t>
            </a:r>
            <a:r>
              <a:rPr lang="en-IN" b="1" i="1" u="sng" dirty="0" err="1" smtClean="0">
                <a:solidFill>
                  <a:srgbClr val="FFFF00"/>
                </a:solidFill>
              </a:rPr>
              <a:t>oikonomia</a:t>
            </a:r>
            <a:r>
              <a:rPr lang="en-IN" b="1" i="1" u="sng" dirty="0">
                <a:solidFill>
                  <a:srgbClr val="FFFF00"/>
                </a:solidFill>
              </a:rPr>
              <a:t>’</a:t>
            </a:r>
            <a:r>
              <a:rPr lang="en-IN" dirty="0"/>
              <a:t> </a:t>
            </a:r>
            <a:endParaRPr lang="en-IN" dirty="0" smtClean="0"/>
          </a:p>
          <a:p>
            <a:pPr marL="1252538" lvl="1" algn="just"/>
            <a:r>
              <a:rPr lang="en-IN" dirty="0" smtClean="0"/>
              <a:t>means </a:t>
            </a:r>
            <a:r>
              <a:rPr lang="en-IN" dirty="0"/>
              <a:t>management of household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Now the question is</a:t>
            </a:r>
          </a:p>
          <a:p>
            <a:pPr lvl="1" algn="just"/>
            <a:r>
              <a:rPr lang="en-IN" dirty="0" smtClean="0"/>
              <a:t>what is economics? </a:t>
            </a:r>
          </a:p>
          <a:p>
            <a:pPr algn="just"/>
            <a:r>
              <a:rPr lang="en-IN" dirty="0" smtClean="0"/>
              <a:t>There are several definitions.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Definitions of Economics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04056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u="sng" dirty="0"/>
              <a:t>Adam Smith</a:t>
            </a:r>
            <a:r>
              <a:rPr lang="en-IN" dirty="0"/>
              <a:t> (1776) </a:t>
            </a:r>
            <a:r>
              <a:rPr lang="en-IN" dirty="0" smtClean="0"/>
              <a:t>defined economics as an </a:t>
            </a:r>
            <a:r>
              <a:rPr lang="en-IN" dirty="0"/>
              <a:t>inquiry into the nature and causes of the </a:t>
            </a:r>
            <a:r>
              <a:rPr lang="en-IN" dirty="0">
                <a:solidFill>
                  <a:srgbClr val="FFFF00"/>
                </a:solidFill>
              </a:rPr>
              <a:t>wealth</a:t>
            </a:r>
            <a:r>
              <a:rPr lang="en-IN" dirty="0"/>
              <a:t> of nations."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u="sng" dirty="0" smtClean="0"/>
              <a:t>J.B</a:t>
            </a:r>
            <a:r>
              <a:rPr lang="en-IN" u="sng" dirty="0"/>
              <a:t>. Say</a:t>
            </a:r>
            <a:r>
              <a:rPr lang="en-IN" dirty="0"/>
              <a:t> (1803) </a:t>
            </a:r>
            <a:r>
              <a:rPr lang="en-IN" dirty="0" smtClean="0"/>
              <a:t>defined </a:t>
            </a:r>
            <a:r>
              <a:rPr lang="en-IN" dirty="0"/>
              <a:t>it as the science </a:t>
            </a:r>
            <a:r>
              <a:rPr lang="en-IN" i="1" dirty="0"/>
              <a:t>of</a:t>
            </a:r>
            <a:r>
              <a:rPr lang="en-IN" dirty="0"/>
              <a:t> production, distribution, and consumption of </a:t>
            </a:r>
            <a:r>
              <a:rPr lang="en-IN" u="sng" dirty="0"/>
              <a:t>wealth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Thomas Carlyle (1849) </a:t>
            </a:r>
            <a:r>
              <a:rPr lang="en-IN" dirty="0" smtClean="0"/>
              <a:t>stated it as 'the </a:t>
            </a:r>
            <a:r>
              <a:rPr lang="en-IN" dirty="0"/>
              <a:t>dismal </a:t>
            </a:r>
            <a:r>
              <a:rPr lang="en-IN" dirty="0" smtClean="0"/>
              <a:t>science‘.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u="sng" dirty="0"/>
              <a:t>Alfred Marshall</a:t>
            </a:r>
            <a:r>
              <a:rPr lang="en-IN" dirty="0"/>
              <a:t> (1890</a:t>
            </a:r>
            <a:r>
              <a:rPr lang="en-IN" dirty="0" smtClean="0"/>
              <a:t>), in </a:t>
            </a:r>
            <a:r>
              <a:rPr lang="en-IN" dirty="0"/>
              <a:t>his textbook </a:t>
            </a:r>
            <a:r>
              <a:rPr lang="en-IN" i="1" u="sng" dirty="0"/>
              <a:t>Principles of Economics</a:t>
            </a:r>
            <a:r>
              <a:rPr lang="en-IN" dirty="0"/>
              <a:t> </a:t>
            </a:r>
            <a:r>
              <a:rPr lang="en-IN" dirty="0" smtClean="0"/>
              <a:t>extended the analysis </a:t>
            </a:r>
            <a:r>
              <a:rPr lang="en-IN" dirty="0"/>
              <a:t>beyond </a:t>
            </a:r>
            <a:r>
              <a:rPr lang="en-IN" u="sng" dirty="0"/>
              <a:t>wealth</a:t>
            </a:r>
            <a:r>
              <a:rPr lang="en-IN" dirty="0"/>
              <a:t> and from the </a:t>
            </a:r>
            <a:r>
              <a:rPr lang="en-IN" u="sng" dirty="0"/>
              <a:t>societal</a:t>
            </a:r>
            <a:r>
              <a:rPr lang="en-IN" dirty="0"/>
              <a:t> to the </a:t>
            </a:r>
            <a:r>
              <a:rPr lang="en-IN" u="sng" dirty="0"/>
              <a:t>microeconomic</a:t>
            </a:r>
            <a:r>
              <a:rPr lang="en-IN" dirty="0"/>
              <a:t> </a:t>
            </a:r>
            <a:r>
              <a:rPr lang="en-IN" dirty="0" smtClean="0"/>
              <a:t>level. </a:t>
            </a:r>
            <a:endParaRPr lang="en-IN" dirty="0"/>
          </a:p>
          <a:p>
            <a:pPr algn="just"/>
            <a:r>
              <a:rPr lang="en-IN" dirty="0" smtClean="0"/>
              <a:t>Marshall explained</a:t>
            </a:r>
            <a:r>
              <a:rPr lang="en-IN" b="1" dirty="0" smtClean="0">
                <a:solidFill>
                  <a:srgbClr val="FFFF00"/>
                </a:solidFill>
              </a:rPr>
              <a:t> “Economics </a:t>
            </a:r>
            <a:r>
              <a:rPr lang="en-IN" b="1" dirty="0">
                <a:solidFill>
                  <a:srgbClr val="FFFF00"/>
                </a:solidFill>
              </a:rPr>
              <a:t>is a study of man in the ordinary business of life</a:t>
            </a:r>
            <a:r>
              <a:rPr lang="en-IN" b="1" dirty="0" smtClean="0">
                <a:solidFill>
                  <a:srgbClr val="FFFF00"/>
                </a:solidFill>
              </a:rPr>
              <a:t>.” </a:t>
            </a:r>
            <a:r>
              <a:rPr lang="en-IN" dirty="0"/>
              <a:t>It enquires how he gets his income and how he uses it. </a:t>
            </a:r>
            <a:endParaRPr lang="en-IN" dirty="0" smtClean="0"/>
          </a:p>
          <a:p>
            <a:pPr lvl="1" algn="just"/>
            <a:r>
              <a:rPr lang="en-IN" dirty="0" smtClean="0"/>
              <a:t>As per this definition , </a:t>
            </a:r>
            <a:r>
              <a:rPr lang="en-IN" dirty="0"/>
              <a:t>it is on the one side, the study of wealth and </a:t>
            </a:r>
            <a:endParaRPr lang="en-IN" dirty="0" smtClean="0"/>
          </a:p>
          <a:p>
            <a:pPr lvl="1" algn="just"/>
            <a:r>
              <a:rPr lang="en-IN" dirty="0" smtClean="0"/>
              <a:t>on </a:t>
            </a:r>
            <a:r>
              <a:rPr lang="en-IN" dirty="0"/>
              <a:t>the other and more important side, a part of the study of </a:t>
            </a:r>
            <a:r>
              <a:rPr lang="en-IN" dirty="0" smtClean="0"/>
              <a:t>mankind. </a:t>
            </a: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Definitions of Economics contd..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25658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According to Lionel </a:t>
            </a:r>
            <a:r>
              <a:rPr lang="en-IN" dirty="0"/>
              <a:t>Robbins (1932</a:t>
            </a:r>
            <a:r>
              <a:rPr lang="en-IN" dirty="0" smtClean="0"/>
              <a:t>), </a:t>
            </a:r>
            <a:r>
              <a:rPr lang="en-IN" b="1" dirty="0" smtClean="0"/>
              <a:t>Economics </a:t>
            </a:r>
            <a:r>
              <a:rPr lang="en-IN" b="1" dirty="0"/>
              <a:t>is a science which studies </a:t>
            </a:r>
            <a:r>
              <a:rPr lang="en-IN" b="1" u="sng" dirty="0"/>
              <a:t>human behaviour</a:t>
            </a:r>
            <a:r>
              <a:rPr lang="en-IN" b="1" dirty="0"/>
              <a:t> as a relationship between </a:t>
            </a:r>
            <a:r>
              <a:rPr lang="en-IN" b="1" u="sng" dirty="0"/>
              <a:t>ends</a:t>
            </a:r>
            <a:r>
              <a:rPr lang="en-IN" b="1" dirty="0"/>
              <a:t> and scarce </a:t>
            </a:r>
            <a:r>
              <a:rPr lang="en-IN" b="1" u="sng" dirty="0"/>
              <a:t>means </a:t>
            </a:r>
            <a:r>
              <a:rPr lang="en-IN" b="1" dirty="0"/>
              <a:t>which have alternative uses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r>
              <a:rPr lang="en-IN" dirty="0" smtClean="0"/>
              <a:t>Broadly, on the basis of different concepts and definitions it can be concluded that  economics includes the </a:t>
            </a:r>
            <a:r>
              <a:rPr lang="en-IN" dirty="0"/>
              <a:t>study of:</a:t>
            </a:r>
          </a:p>
          <a:p>
            <a:pPr lvl="1"/>
            <a:r>
              <a:rPr lang="en-IN" dirty="0"/>
              <a:t>the economy</a:t>
            </a:r>
          </a:p>
          <a:p>
            <a:pPr lvl="1"/>
            <a:r>
              <a:rPr lang="en-IN" dirty="0"/>
              <a:t>the coordination process</a:t>
            </a:r>
          </a:p>
          <a:p>
            <a:pPr lvl="1"/>
            <a:r>
              <a:rPr lang="en-IN" dirty="0"/>
              <a:t>the effects of scarcity</a:t>
            </a:r>
          </a:p>
          <a:p>
            <a:pPr lvl="1"/>
            <a:r>
              <a:rPr lang="en-IN" dirty="0"/>
              <a:t>the science of choice</a:t>
            </a:r>
          </a:p>
          <a:p>
            <a:pPr lvl="1"/>
            <a:r>
              <a:rPr lang="en-IN" dirty="0"/>
              <a:t>human </a:t>
            </a:r>
            <a:r>
              <a:rPr lang="en-IN" dirty="0" err="1"/>
              <a:t>behavior</a:t>
            </a:r>
            <a:endParaRPr lang="en-IN" dirty="0"/>
          </a:p>
          <a:p>
            <a:pPr lvl="1"/>
            <a:r>
              <a:rPr lang="en-IN" dirty="0"/>
              <a:t>Human beings as to how they coordinate wants and desires, given the decision-making mechanisms, social customs, and political realities of society.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Basic Assumptions of </a:t>
            </a:r>
            <a:r>
              <a:rPr lang="en-US" sz="4000" b="1" dirty="0" smtClean="0">
                <a:solidFill>
                  <a:srgbClr val="FFFF00"/>
                </a:solidFill>
              </a:rPr>
              <a:t>Economics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Economic </a:t>
            </a:r>
            <a:r>
              <a:rPr lang="en-US" b="1" dirty="0" smtClean="0"/>
              <a:t>rationality</a:t>
            </a:r>
          </a:p>
          <a:p>
            <a:pPr marL="914400" lvl="1" indent="-514350"/>
            <a:r>
              <a:rPr lang="en-US" dirty="0"/>
              <a:t>Every decision maker in an economic </a:t>
            </a:r>
            <a:r>
              <a:rPr lang="en-US" dirty="0" smtClean="0"/>
              <a:t>system behaves in a rational manner and attempts to maximize his gain/welfare.  </a:t>
            </a:r>
          </a:p>
          <a:p>
            <a:pPr marL="914400" lvl="1" indent="-514350"/>
            <a:r>
              <a:rPr lang="en-US" dirty="0"/>
              <a:t>Economic rationality presupposes that every person knows his interest and selects that course of action which gives him greatest amount of satisfaction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/>
              <a:t>The assumption of economic rationality does not carry any moral or ethical implications.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Basic Assumptions of Economics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b="1" dirty="0"/>
              <a:t>Ceteris </a:t>
            </a:r>
            <a:r>
              <a:rPr lang="en-US" b="1" dirty="0" smtClean="0"/>
              <a:t>paribus i.e. </a:t>
            </a:r>
            <a:r>
              <a:rPr lang="en-US" dirty="0" smtClean="0"/>
              <a:t>“</a:t>
            </a:r>
            <a:r>
              <a:rPr lang="en-US" dirty="0"/>
              <a:t>Other things being equal”.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most widely used assumption of economics.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This </a:t>
            </a:r>
            <a:r>
              <a:rPr lang="en-US" dirty="0"/>
              <a:t>assumption shows the limitations in the way of any economic generalization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 </a:t>
            </a:r>
            <a:r>
              <a:rPr lang="en-US" dirty="0"/>
              <a:t>The law of demand, for example, states that a large quantity of commodity or service will be demanded at a lower price, other things remain the same.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Basic Assumptions of Economics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b="1" dirty="0"/>
              <a:t>Concept of equilibrium</a:t>
            </a:r>
            <a:endParaRPr lang="en-IN" dirty="0"/>
          </a:p>
          <a:p>
            <a:pPr lvl="1"/>
            <a:r>
              <a:rPr lang="en-US" dirty="0" smtClean="0"/>
              <a:t>equilibrium </a:t>
            </a:r>
            <a:r>
              <a:rPr lang="en-US" dirty="0"/>
              <a:t>denotes the state of rest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shows a position of no change or position of maximum gain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economists assumes that economy has a natural tendency to reach equilibrium.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Basic Assumptions of Economics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en-US" b="1" dirty="0"/>
              <a:t>Static economy</a:t>
            </a:r>
            <a:endParaRPr lang="en-IN" dirty="0"/>
          </a:p>
          <a:p>
            <a:pPr algn="just"/>
            <a:r>
              <a:rPr lang="en-US" dirty="0"/>
              <a:t>Economics studies the problem of allocation of resources between goods and services on the assumption that technology and resources are given in an economy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implies that economy is producing maximum amount of national income with the given technology and resources.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 economics studies a static economy with a given system of wants, resources and technology, although in real world situation nothing is static.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571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What is Economics?</vt:lpstr>
      <vt:lpstr>Definitions of Economics</vt:lpstr>
      <vt:lpstr>Definitions of Economics contd..</vt:lpstr>
      <vt:lpstr>Basic Assumptions of Economics</vt:lpstr>
      <vt:lpstr>Basic Assumptions of Economics</vt:lpstr>
      <vt:lpstr>Basic Assumptions of Economics</vt:lpstr>
      <vt:lpstr>Basic Assumptions of Economics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Economics  and Basic Assumptions</dc:title>
  <dc:creator>My</dc:creator>
  <cp:lastModifiedBy>singh</cp:lastModifiedBy>
  <cp:revision>28</cp:revision>
  <dcterms:created xsi:type="dcterms:W3CDTF">2020-07-18T10:20:37Z</dcterms:created>
  <dcterms:modified xsi:type="dcterms:W3CDTF">2022-11-28T14:39:35Z</dcterms:modified>
</cp:coreProperties>
</file>