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315" r:id="rId5"/>
    <p:sldId id="316" r:id="rId6"/>
    <p:sldId id="318" r:id="rId7"/>
    <p:sldId id="319" r:id="rId8"/>
    <p:sldId id="320" r:id="rId9"/>
    <p:sldId id="321" r:id="rId10"/>
    <p:sldId id="322" r:id="rId11"/>
    <p:sldId id="323" r:id="rId12"/>
    <p:sldId id="260" r:id="rId13"/>
    <p:sldId id="262" r:id="rId14"/>
    <p:sldId id="263" r:id="rId15"/>
    <p:sldId id="264" r:id="rId16"/>
    <p:sldId id="261" r:id="rId17"/>
    <p:sldId id="265" r:id="rId18"/>
    <p:sldId id="266" r:id="rId19"/>
    <p:sldId id="267" r:id="rId20"/>
    <p:sldId id="268" r:id="rId21"/>
    <p:sldId id="327" r:id="rId22"/>
    <p:sldId id="328" r:id="rId23"/>
    <p:sldId id="330" r:id="rId24"/>
    <p:sldId id="331" r:id="rId25"/>
    <p:sldId id="333" r:id="rId26"/>
    <p:sldId id="334" r:id="rId27"/>
    <p:sldId id="270" r:id="rId28"/>
    <p:sldId id="336" r:id="rId29"/>
    <p:sldId id="271" r:id="rId30"/>
    <p:sldId id="272" r:id="rId31"/>
    <p:sldId id="324" r:id="rId32"/>
    <p:sldId id="325" r:id="rId33"/>
    <p:sldId id="335" r:id="rId34"/>
    <p:sldId id="326" r:id="rId35"/>
    <p:sldId id="273" r:id="rId36"/>
    <p:sldId id="274" r:id="rId37"/>
    <p:sldId id="286" r:id="rId38"/>
    <p:sldId id="287" r:id="rId39"/>
    <p:sldId id="288" r:id="rId40"/>
    <p:sldId id="310" r:id="rId41"/>
    <p:sldId id="295" r:id="rId42"/>
    <p:sldId id="337" r:id="rId43"/>
    <p:sldId id="296" r:id="rId44"/>
    <p:sldId id="297" r:id="rId45"/>
    <p:sldId id="298" r:id="rId46"/>
    <p:sldId id="299" r:id="rId47"/>
    <p:sldId id="300" r:id="rId48"/>
    <p:sldId id="301" r:id="rId49"/>
    <p:sldId id="302" r:id="rId50"/>
    <p:sldId id="304" r:id="rId51"/>
    <p:sldId id="305" r:id="rId52"/>
    <p:sldId id="306" r:id="rId53"/>
    <p:sldId id="291" r:id="rId54"/>
    <p:sldId id="311" r:id="rId55"/>
    <p:sldId id="312" r:id="rId56"/>
    <p:sldId id="313" r:id="rId57"/>
    <p:sldId id="31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1" d="100"/>
          <a:sy n="81" d="100"/>
        </p:scale>
        <p:origin x="-264"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1BCA4E-8FE9-4298-B8C7-2F8C4B6B0C19}" type="doc">
      <dgm:prSet loTypeId="urn:microsoft.com/office/officeart/2005/8/layout/equation2" loCatId="process" qsTypeId="urn:microsoft.com/office/officeart/2005/8/quickstyle/simple1" qsCatId="simple" csTypeId="urn:microsoft.com/office/officeart/2005/8/colors/accent1_2" csCatId="accent1" phldr="1"/>
      <dgm:spPr/>
    </dgm:pt>
    <dgm:pt modelId="{25AF605B-E45E-4D9E-9927-A8FD589D1D34}">
      <dgm:prSet phldrT="[Text]" custT="1"/>
      <dgm:spPr/>
      <dgm:t>
        <a:bodyPr/>
        <a:lstStyle/>
        <a:p>
          <a:r>
            <a:rPr lang="en-US" sz="1600" dirty="0"/>
            <a:t>Economic Theory</a:t>
          </a:r>
          <a:endParaRPr lang="en-IN" sz="1600" dirty="0"/>
        </a:p>
      </dgm:t>
    </dgm:pt>
    <dgm:pt modelId="{46FDCD07-EBDC-4423-9D04-426A5C8B6CA1}" type="parTrans" cxnId="{02A8F17A-123A-4F2D-9AA3-E81EB0B7B5A5}">
      <dgm:prSet/>
      <dgm:spPr/>
      <dgm:t>
        <a:bodyPr/>
        <a:lstStyle/>
        <a:p>
          <a:endParaRPr lang="en-IN"/>
        </a:p>
      </dgm:t>
    </dgm:pt>
    <dgm:pt modelId="{CF853B55-3DB9-4FF7-82F7-7BE442D0C73A}" type="sibTrans" cxnId="{02A8F17A-123A-4F2D-9AA3-E81EB0B7B5A5}">
      <dgm:prSet/>
      <dgm:spPr/>
      <dgm:t>
        <a:bodyPr/>
        <a:lstStyle/>
        <a:p>
          <a:endParaRPr lang="en-IN"/>
        </a:p>
      </dgm:t>
    </dgm:pt>
    <dgm:pt modelId="{C09470F5-8BB6-4F6B-9AEA-B22DEF8698E8}">
      <dgm:prSet phldrT="[Text]" custT="1"/>
      <dgm:spPr/>
      <dgm:t>
        <a:bodyPr/>
        <a:lstStyle/>
        <a:p>
          <a:r>
            <a:rPr lang="en-US" sz="1600" dirty="0"/>
            <a:t>Quantitative Method</a:t>
          </a:r>
          <a:endParaRPr lang="en-IN" sz="1600" dirty="0"/>
        </a:p>
      </dgm:t>
    </dgm:pt>
    <dgm:pt modelId="{3EB2D507-24D9-4E86-9B22-84EC868B9664}" type="parTrans" cxnId="{354014C6-7BCC-4CB6-810B-6B6A12B430E1}">
      <dgm:prSet/>
      <dgm:spPr/>
      <dgm:t>
        <a:bodyPr/>
        <a:lstStyle/>
        <a:p>
          <a:endParaRPr lang="en-IN"/>
        </a:p>
      </dgm:t>
    </dgm:pt>
    <dgm:pt modelId="{E7BE3FA1-B802-44A2-AFAF-ACEC4931789B}" type="sibTrans" cxnId="{354014C6-7BCC-4CB6-810B-6B6A12B430E1}">
      <dgm:prSet/>
      <dgm:spPr/>
      <dgm:t>
        <a:bodyPr/>
        <a:lstStyle/>
        <a:p>
          <a:endParaRPr lang="en-IN"/>
        </a:p>
      </dgm:t>
    </dgm:pt>
    <dgm:pt modelId="{0491F98F-D401-4190-AE3D-2951A1C9A2FC}">
      <dgm:prSet phldrT="[Text]" custT="1"/>
      <dgm:spPr/>
      <dgm:t>
        <a:bodyPr/>
        <a:lstStyle/>
        <a:p>
          <a:r>
            <a:rPr lang="en-US" sz="2000" dirty="0"/>
            <a:t>Business or Management decision problem</a:t>
          </a:r>
          <a:endParaRPr lang="en-IN" sz="2000" dirty="0"/>
        </a:p>
      </dgm:t>
    </dgm:pt>
    <dgm:pt modelId="{4542DCA2-97BD-46CF-B90A-BBAFF2D286D4}" type="parTrans" cxnId="{8F5E5065-832D-43F3-B942-C21C5481EB20}">
      <dgm:prSet/>
      <dgm:spPr/>
      <dgm:t>
        <a:bodyPr/>
        <a:lstStyle/>
        <a:p>
          <a:endParaRPr lang="en-IN"/>
        </a:p>
      </dgm:t>
    </dgm:pt>
    <dgm:pt modelId="{2CABE588-0658-4E19-80E4-9C56810FB227}" type="sibTrans" cxnId="{8F5E5065-832D-43F3-B942-C21C5481EB20}">
      <dgm:prSet/>
      <dgm:spPr/>
      <dgm:t>
        <a:bodyPr/>
        <a:lstStyle/>
        <a:p>
          <a:endParaRPr lang="en-IN"/>
        </a:p>
      </dgm:t>
    </dgm:pt>
    <dgm:pt modelId="{19E6671D-DC18-4314-B249-2D2E4B4BCFA6}" type="pres">
      <dgm:prSet presAssocID="{761BCA4E-8FE9-4298-B8C7-2F8C4B6B0C19}" presName="Name0" presStyleCnt="0">
        <dgm:presLayoutVars>
          <dgm:dir/>
          <dgm:resizeHandles val="exact"/>
        </dgm:presLayoutVars>
      </dgm:prSet>
      <dgm:spPr/>
    </dgm:pt>
    <dgm:pt modelId="{15457ADA-9E0D-40B3-BE2B-28D3D3E7F4A6}" type="pres">
      <dgm:prSet presAssocID="{761BCA4E-8FE9-4298-B8C7-2F8C4B6B0C19}" presName="vNodes" presStyleCnt="0"/>
      <dgm:spPr/>
    </dgm:pt>
    <dgm:pt modelId="{738E0282-1AAC-4CED-9D54-8EB5BF87660C}" type="pres">
      <dgm:prSet presAssocID="{25AF605B-E45E-4D9E-9927-A8FD589D1D34}" presName="node" presStyleLbl="node1" presStyleIdx="0" presStyleCnt="3">
        <dgm:presLayoutVars>
          <dgm:bulletEnabled val="1"/>
        </dgm:presLayoutVars>
      </dgm:prSet>
      <dgm:spPr/>
      <dgm:t>
        <a:bodyPr/>
        <a:lstStyle/>
        <a:p>
          <a:endParaRPr lang="en-US"/>
        </a:p>
      </dgm:t>
    </dgm:pt>
    <dgm:pt modelId="{1A08CB38-EBA8-4942-A1BB-1C5DF813D62D}" type="pres">
      <dgm:prSet presAssocID="{CF853B55-3DB9-4FF7-82F7-7BE442D0C73A}" presName="spacerT" presStyleCnt="0"/>
      <dgm:spPr/>
    </dgm:pt>
    <dgm:pt modelId="{8B450339-EE48-4BA6-97B1-AF37FADEA1E8}" type="pres">
      <dgm:prSet presAssocID="{CF853B55-3DB9-4FF7-82F7-7BE442D0C73A}" presName="sibTrans" presStyleLbl="sibTrans2D1" presStyleIdx="0" presStyleCnt="2"/>
      <dgm:spPr/>
      <dgm:t>
        <a:bodyPr/>
        <a:lstStyle/>
        <a:p>
          <a:endParaRPr lang="en-US"/>
        </a:p>
      </dgm:t>
    </dgm:pt>
    <dgm:pt modelId="{571A293A-A8B0-44B0-8F78-7898685013EC}" type="pres">
      <dgm:prSet presAssocID="{CF853B55-3DB9-4FF7-82F7-7BE442D0C73A}" presName="spacerB" presStyleCnt="0"/>
      <dgm:spPr/>
    </dgm:pt>
    <dgm:pt modelId="{13CA4568-E483-4C88-B891-2FF850AA55BE}" type="pres">
      <dgm:prSet presAssocID="{C09470F5-8BB6-4F6B-9AEA-B22DEF8698E8}" presName="node" presStyleLbl="node1" presStyleIdx="1" presStyleCnt="3">
        <dgm:presLayoutVars>
          <dgm:bulletEnabled val="1"/>
        </dgm:presLayoutVars>
      </dgm:prSet>
      <dgm:spPr/>
      <dgm:t>
        <a:bodyPr/>
        <a:lstStyle/>
        <a:p>
          <a:endParaRPr lang="en-US"/>
        </a:p>
      </dgm:t>
    </dgm:pt>
    <dgm:pt modelId="{4A84473E-1981-4F72-850A-F874DF67BAFE}" type="pres">
      <dgm:prSet presAssocID="{761BCA4E-8FE9-4298-B8C7-2F8C4B6B0C19}" presName="sibTransLast" presStyleLbl="sibTrans2D1" presStyleIdx="1" presStyleCnt="2"/>
      <dgm:spPr/>
      <dgm:t>
        <a:bodyPr/>
        <a:lstStyle/>
        <a:p>
          <a:endParaRPr lang="en-US"/>
        </a:p>
      </dgm:t>
    </dgm:pt>
    <dgm:pt modelId="{1CEBC468-9870-4CD4-961E-0B6A1767F901}" type="pres">
      <dgm:prSet presAssocID="{761BCA4E-8FE9-4298-B8C7-2F8C4B6B0C19}" presName="connectorText" presStyleLbl="sibTrans2D1" presStyleIdx="1" presStyleCnt="2"/>
      <dgm:spPr/>
      <dgm:t>
        <a:bodyPr/>
        <a:lstStyle/>
        <a:p>
          <a:endParaRPr lang="en-US"/>
        </a:p>
      </dgm:t>
    </dgm:pt>
    <dgm:pt modelId="{68E8C599-9C23-4A47-832F-6FBF28440019}" type="pres">
      <dgm:prSet presAssocID="{761BCA4E-8FE9-4298-B8C7-2F8C4B6B0C19}" presName="lastNode" presStyleLbl="node1" presStyleIdx="2" presStyleCnt="3">
        <dgm:presLayoutVars>
          <dgm:bulletEnabled val="1"/>
        </dgm:presLayoutVars>
      </dgm:prSet>
      <dgm:spPr/>
      <dgm:t>
        <a:bodyPr/>
        <a:lstStyle/>
        <a:p>
          <a:endParaRPr lang="en-US"/>
        </a:p>
      </dgm:t>
    </dgm:pt>
  </dgm:ptLst>
  <dgm:cxnLst>
    <dgm:cxn modelId="{4AE09B95-375B-41B9-84E0-B61A5BCDE47E}" type="presOf" srcId="{25AF605B-E45E-4D9E-9927-A8FD589D1D34}" destId="{738E0282-1AAC-4CED-9D54-8EB5BF87660C}" srcOrd="0" destOrd="0" presId="urn:microsoft.com/office/officeart/2005/8/layout/equation2"/>
    <dgm:cxn modelId="{0BE53166-31AD-4C82-918C-969D86F41A94}" type="presOf" srcId="{0491F98F-D401-4190-AE3D-2951A1C9A2FC}" destId="{68E8C599-9C23-4A47-832F-6FBF28440019}" srcOrd="0" destOrd="0" presId="urn:microsoft.com/office/officeart/2005/8/layout/equation2"/>
    <dgm:cxn modelId="{4DEB3DFE-C561-4F7C-B8C0-2E931F0BB03E}" type="presOf" srcId="{E7BE3FA1-B802-44A2-AFAF-ACEC4931789B}" destId="{1CEBC468-9870-4CD4-961E-0B6A1767F901}" srcOrd="1" destOrd="0" presId="urn:microsoft.com/office/officeart/2005/8/layout/equation2"/>
    <dgm:cxn modelId="{8F5E5065-832D-43F3-B942-C21C5481EB20}" srcId="{761BCA4E-8FE9-4298-B8C7-2F8C4B6B0C19}" destId="{0491F98F-D401-4190-AE3D-2951A1C9A2FC}" srcOrd="2" destOrd="0" parTransId="{4542DCA2-97BD-46CF-B90A-BBAFF2D286D4}" sibTransId="{2CABE588-0658-4E19-80E4-9C56810FB227}"/>
    <dgm:cxn modelId="{354014C6-7BCC-4CB6-810B-6B6A12B430E1}" srcId="{761BCA4E-8FE9-4298-B8C7-2F8C4B6B0C19}" destId="{C09470F5-8BB6-4F6B-9AEA-B22DEF8698E8}" srcOrd="1" destOrd="0" parTransId="{3EB2D507-24D9-4E86-9B22-84EC868B9664}" sibTransId="{E7BE3FA1-B802-44A2-AFAF-ACEC4931789B}"/>
    <dgm:cxn modelId="{71DBE677-B40B-40EC-8409-A4A52F77A61F}" type="presOf" srcId="{CF853B55-3DB9-4FF7-82F7-7BE442D0C73A}" destId="{8B450339-EE48-4BA6-97B1-AF37FADEA1E8}" srcOrd="0" destOrd="0" presId="urn:microsoft.com/office/officeart/2005/8/layout/equation2"/>
    <dgm:cxn modelId="{7B47B893-AE5D-41ED-A74D-80C71718EDB8}" type="presOf" srcId="{E7BE3FA1-B802-44A2-AFAF-ACEC4931789B}" destId="{4A84473E-1981-4F72-850A-F874DF67BAFE}" srcOrd="0" destOrd="0" presId="urn:microsoft.com/office/officeart/2005/8/layout/equation2"/>
    <dgm:cxn modelId="{432D11D3-931B-4E0D-B1BA-CE97B4999A27}" type="presOf" srcId="{761BCA4E-8FE9-4298-B8C7-2F8C4B6B0C19}" destId="{19E6671D-DC18-4314-B249-2D2E4B4BCFA6}" srcOrd="0" destOrd="0" presId="urn:microsoft.com/office/officeart/2005/8/layout/equation2"/>
    <dgm:cxn modelId="{02A8F17A-123A-4F2D-9AA3-E81EB0B7B5A5}" srcId="{761BCA4E-8FE9-4298-B8C7-2F8C4B6B0C19}" destId="{25AF605B-E45E-4D9E-9927-A8FD589D1D34}" srcOrd="0" destOrd="0" parTransId="{46FDCD07-EBDC-4423-9D04-426A5C8B6CA1}" sibTransId="{CF853B55-3DB9-4FF7-82F7-7BE442D0C73A}"/>
    <dgm:cxn modelId="{EE6B89F8-76A0-4713-9211-39CBD2F50847}" type="presOf" srcId="{C09470F5-8BB6-4F6B-9AEA-B22DEF8698E8}" destId="{13CA4568-E483-4C88-B891-2FF850AA55BE}" srcOrd="0" destOrd="0" presId="urn:microsoft.com/office/officeart/2005/8/layout/equation2"/>
    <dgm:cxn modelId="{ADC3166E-D914-44F8-8009-250EE0EDB5A2}" type="presParOf" srcId="{19E6671D-DC18-4314-B249-2D2E4B4BCFA6}" destId="{15457ADA-9E0D-40B3-BE2B-28D3D3E7F4A6}" srcOrd="0" destOrd="0" presId="urn:microsoft.com/office/officeart/2005/8/layout/equation2"/>
    <dgm:cxn modelId="{17A42D6A-AD01-4FEA-BBE7-52AABB8BB940}" type="presParOf" srcId="{15457ADA-9E0D-40B3-BE2B-28D3D3E7F4A6}" destId="{738E0282-1AAC-4CED-9D54-8EB5BF87660C}" srcOrd="0" destOrd="0" presId="urn:microsoft.com/office/officeart/2005/8/layout/equation2"/>
    <dgm:cxn modelId="{D76AE40C-AC7D-41E5-85FB-316567EAAE89}" type="presParOf" srcId="{15457ADA-9E0D-40B3-BE2B-28D3D3E7F4A6}" destId="{1A08CB38-EBA8-4942-A1BB-1C5DF813D62D}" srcOrd="1" destOrd="0" presId="urn:microsoft.com/office/officeart/2005/8/layout/equation2"/>
    <dgm:cxn modelId="{ADAF1050-5501-41F0-B750-D9A7FB7E0ED2}" type="presParOf" srcId="{15457ADA-9E0D-40B3-BE2B-28D3D3E7F4A6}" destId="{8B450339-EE48-4BA6-97B1-AF37FADEA1E8}" srcOrd="2" destOrd="0" presId="urn:microsoft.com/office/officeart/2005/8/layout/equation2"/>
    <dgm:cxn modelId="{8CEE2735-1342-4552-A022-4D07BE45B514}" type="presParOf" srcId="{15457ADA-9E0D-40B3-BE2B-28D3D3E7F4A6}" destId="{571A293A-A8B0-44B0-8F78-7898685013EC}" srcOrd="3" destOrd="0" presId="urn:microsoft.com/office/officeart/2005/8/layout/equation2"/>
    <dgm:cxn modelId="{1F599526-E539-4831-8B05-54B54C2ABBE7}" type="presParOf" srcId="{15457ADA-9E0D-40B3-BE2B-28D3D3E7F4A6}" destId="{13CA4568-E483-4C88-B891-2FF850AA55BE}" srcOrd="4" destOrd="0" presId="urn:microsoft.com/office/officeart/2005/8/layout/equation2"/>
    <dgm:cxn modelId="{B99495DB-FCBD-4DAB-8C3D-B1844D790CA1}" type="presParOf" srcId="{19E6671D-DC18-4314-B249-2D2E4B4BCFA6}" destId="{4A84473E-1981-4F72-850A-F874DF67BAFE}" srcOrd="1" destOrd="0" presId="urn:microsoft.com/office/officeart/2005/8/layout/equation2"/>
    <dgm:cxn modelId="{CFA39824-4E63-4668-82B3-97968BD92321}" type="presParOf" srcId="{4A84473E-1981-4F72-850A-F874DF67BAFE}" destId="{1CEBC468-9870-4CD4-961E-0B6A1767F901}" srcOrd="0" destOrd="0" presId="urn:microsoft.com/office/officeart/2005/8/layout/equation2"/>
    <dgm:cxn modelId="{8756FB62-17F3-4A97-BD9A-49A9735DB6FE}" type="presParOf" srcId="{19E6671D-DC18-4314-B249-2D2E4B4BCFA6}" destId="{68E8C599-9C23-4A47-832F-6FBF28440019}" srcOrd="2" destOrd="0" presId="urn:microsoft.com/office/officeart/2005/8/layout/equation2"/>
  </dgm:cxnLst>
  <dgm:bg>
    <a:solidFill>
      <a:schemeClr val="accent4">
        <a:lumMod val="40000"/>
        <a:lumOff val="60000"/>
      </a:schemeClr>
    </a:soli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E0282-1AAC-4CED-9D54-8EB5BF87660C}">
      <dsp:nvSpPr>
        <dsp:cNvPr id="0" name=""/>
        <dsp:cNvSpPr/>
      </dsp:nvSpPr>
      <dsp:spPr>
        <a:xfrm>
          <a:off x="136444" y="3139"/>
          <a:ext cx="1527955" cy="152795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Economic Theory</a:t>
          </a:r>
          <a:endParaRPr lang="en-IN" sz="1600" kern="1200" dirty="0"/>
        </a:p>
      </dsp:txBody>
      <dsp:txXfrm>
        <a:off x="360208" y="226903"/>
        <a:ext cx="1080427" cy="1080427"/>
      </dsp:txXfrm>
    </dsp:sp>
    <dsp:sp modelId="{8B450339-EE48-4BA6-97B1-AF37FADEA1E8}">
      <dsp:nvSpPr>
        <dsp:cNvPr id="0" name=""/>
        <dsp:cNvSpPr/>
      </dsp:nvSpPr>
      <dsp:spPr>
        <a:xfrm>
          <a:off x="457315" y="1655165"/>
          <a:ext cx="886214" cy="88621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74783" y="1994053"/>
        <a:ext cx="651278" cy="208438"/>
      </dsp:txXfrm>
    </dsp:sp>
    <dsp:sp modelId="{13CA4568-E483-4C88-B891-2FF850AA55BE}">
      <dsp:nvSpPr>
        <dsp:cNvPr id="0" name=""/>
        <dsp:cNvSpPr/>
      </dsp:nvSpPr>
      <dsp:spPr>
        <a:xfrm>
          <a:off x="136444" y="2665449"/>
          <a:ext cx="1527955" cy="152795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Quantitative Method</a:t>
          </a:r>
          <a:endParaRPr lang="en-IN" sz="1600" kern="1200" dirty="0"/>
        </a:p>
      </dsp:txBody>
      <dsp:txXfrm>
        <a:off x="360208" y="2889213"/>
        <a:ext cx="1080427" cy="1080427"/>
      </dsp:txXfrm>
    </dsp:sp>
    <dsp:sp modelId="{4A84473E-1981-4F72-850A-F874DF67BAFE}">
      <dsp:nvSpPr>
        <dsp:cNvPr id="0" name=""/>
        <dsp:cNvSpPr/>
      </dsp:nvSpPr>
      <dsp:spPr>
        <a:xfrm>
          <a:off x="1893594" y="1814072"/>
          <a:ext cx="485889" cy="5683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a:off x="1893594" y="1927752"/>
        <a:ext cx="340122" cy="341039"/>
      </dsp:txXfrm>
    </dsp:sp>
    <dsp:sp modelId="{68E8C599-9C23-4A47-832F-6FBF28440019}">
      <dsp:nvSpPr>
        <dsp:cNvPr id="0" name=""/>
        <dsp:cNvSpPr/>
      </dsp:nvSpPr>
      <dsp:spPr>
        <a:xfrm>
          <a:off x="2581174" y="570316"/>
          <a:ext cx="3055911" cy="30559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Business or Management decision problem</a:t>
          </a:r>
          <a:endParaRPr lang="en-IN" sz="2000" kern="1200" dirty="0"/>
        </a:p>
      </dsp:txBody>
      <dsp:txXfrm>
        <a:off x="3028702" y="1017844"/>
        <a:ext cx="2160855" cy="216085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1D2DE-14AB-B0C8-3DB4-87AE5EE2BD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02AD10E-A257-2F09-41F6-C72DF59636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5473E81-C531-C4C7-ACC6-7DCF455D25BB}"/>
              </a:ext>
            </a:extLst>
          </p:cNvPr>
          <p:cNvSpPr>
            <a:spLocks noGrp="1"/>
          </p:cNvSpPr>
          <p:nvPr>
            <p:ph type="dt" sz="half" idx="10"/>
          </p:nvPr>
        </p:nvSpPr>
        <p:spPr/>
        <p:txBody>
          <a:bodyPr/>
          <a:lstStyle/>
          <a:p>
            <a:fld id="{969C86F1-75C4-4668-B639-5937F2962861}" type="datetimeFigureOut">
              <a:rPr lang="en-IN" smtClean="0"/>
              <a:pPr/>
              <a:t>30-11-2022</a:t>
            </a:fld>
            <a:endParaRPr lang="en-IN"/>
          </a:p>
        </p:txBody>
      </p:sp>
      <p:sp>
        <p:nvSpPr>
          <p:cNvPr id="5" name="Footer Placeholder 4">
            <a:extLst>
              <a:ext uri="{FF2B5EF4-FFF2-40B4-BE49-F238E27FC236}">
                <a16:creationId xmlns:a16="http://schemas.microsoft.com/office/drawing/2014/main" xmlns="" id="{D8A0D49E-1F0F-22D6-4711-48B350D56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C019FBD-9671-7BBB-36D4-98241B14DCA9}"/>
              </a:ext>
            </a:extLst>
          </p:cNvPr>
          <p:cNvSpPr>
            <a:spLocks noGrp="1"/>
          </p:cNvSpPr>
          <p:nvPr>
            <p:ph type="sldNum" sz="quarter" idx="12"/>
          </p:nvPr>
        </p:nvSpPr>
        <p:spPr/>
        <p:txBody>
          <a:bodyPr/>
          <a:lstStyle/>
          <a:p>
            <a:fld id="{EB063B79-C77C-4000-8863-F0582FF97C19}" type="slidenum">
              <a:rPr lang="en-IN" smtClean="0"/>
              <a:pPr/>
              <a:t>‹#›</a:t>
            </a:fld>
            <a:endParaRPr lang="en-IN"/>
          </a:p>
        </p:txBody>
      </p:sp>
    </p:spTree>
    <p:extLst>
      <p:ext uri="{BB962C8B-B14F-4D97-AF65-F5344CB8AC3E}">
        <p14:creationId xmlns:p14="http://schemas.microsoft.com/office/powerpoint/2010/main" xmlns="" val="380158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63F85-5C80-F2B1-1759-CEBFF8A684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8C98EC5-FA95-866A-8998-585E639DCF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678940E-2C8F-06F2-4F97-4C180051FE3F}"/>
              </a:ext>
            </a:extLst>
          </p:cNvPr>
          <p:cNvSpPr>
            <a:spLocks noGrp="1"/>
          </p:cNvSpPr>
          <p:nvPr>
            <p:ph type="dt" sz="half" idx="10"/>
          </p:nvPr>
        </p:nvSpPr>
        <p:spPr/>
        <p:txBody>
          <a:bodyPr/>
          <a:lstStyle/>
          <a:p>
            <a:fld id="{969C86F1-75C4-4668-B639-5937F2962861}" type="datetimeFigureOut">
              <a:rPr lang="en-IN" smtClean="0"/>
              <a:pPr/>
              <a:t>30-11-2022</a:t>
            </a:fld>
            <a:endParaRPr lang="en-IN"/>
          </a:p>
        </p:txBody>
      </p:sp>
      <p:sp>
        <p:nvSpPr>
          <p:cNvPr id="5" name="Footer Placeholder 4">
            <a:extLst>
              <a:ext uri="{FF2B5EF4-FFF2-40B4-BE49-F238E27FC236}">
                <a16:creationId xmlns:a16="http://schemas.microsoft.com/office/drawing/2014/main" xmlns="" id="{0E1FB6DF-C64C-6CAF-FDA3-9C0E221D39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1452498-93B8-55EE-D33D-3850A52F10F0}"/>
              </a:ext>
            </a:extLst>
          </p:cNvPr>
          <p:cNvSpPr>
            <a:spLocks noGrp="1"/>
          </p:cNvSpPr>
          <p:nvPr>
            <p:ph type="sldNum" sz="quarter" idx="12"/>
          </p:nvPr>
        </p:nvSpPr>
        <p:spPr/>
        <p:txBody>
          <a:bodyPr/>
          <a:lstStyle/>
          <a:p>
            <a:fld id="{EB063B79-C77C-4000-8863-F0582FF97C19}" type="slidenum">
              <a:rPr lang="en-IN" smtClean="0"/>
              <a:pPr/>
              <a:t>‹#›</a:t>
            </a:fld>
            <a:endParaRPr lang="en-IN"/>
          </a:p>
        </p:txBody>
      </p:sp>
    </p:spTree>
    <p:extLst>
      <p:ext uri="{BB962C8B-B14F-4D97-AF65-F5344CB8AC3E}">
        <p14:creationId xmlns:p14="http://schemas.microsoft.com/office/powerpoint/2010/main" xmlns="" val="72005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5080BA5-BD63-A738-9B51-DA56FFCC64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1CAE576-BE5C-AE87-327C-90CB17B6B1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754A426-15FC-7F7C-95A7-6C3830EE4925}"/>
              </a:ext>
            </a:extLst>
          </p:cNvPr>
          <p:cNvSpPr>
            <a:spLocks noGrp="1"/>
          </p:cNvSpPr>
          <p:nvPr>
            <p:ph type="dt" sz="half" idx="10"/>
          </p:nvPr>
        </p:nvSpPr>
        <p:spPr/>
        <p:txBody>
          <a:bodyPr/>
          <a:lstStyle/>
          <a:p>
            <a:fld id="{969C86F1-75C4-4668-B639-5937F2962861}" type="datetimeFigureOut">
              <a:rPr lang="en-IN" smtClean="0"/>
              <a:pPr/>
              <a:t>30-11-2022</a:t>
            </a:fld>
            <a:endParaRPr lang="en-IN"/>
          </a:p>
        </p:txBody>
      </p:sp>
      <p:sp>
        <p:nvSpPr>
          <p:cNvPr id="5" name="Footer Placeholder 4">
            <a:extLst>
              <a:ext uri="{FF2B5EF4-FFF2-40B4-BE49-F238E27FC236}">
                <a16:creationId xmlns:a16="http://schemas.microsoft.com/office/drawing/2014/main" xmlns="" id="{FCBB2933-842D-DA10-5A1C-689D13332C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5104225-2969-1746-E042-269C98A29797}"/>
              </a:ext>
            </a:extLst>
          </p:cNvPr>
          <p:cNvSpPr>
            <a:spLocks noGrp="1"/>
          </p:cNvSpPr>
          <p:nvPr>
            <p:ph type="sldNum" sz="quarter" idx="12"/>
          </p:nvPr>
        </p:nvSpPr>
        <p:spPr/>
        <p:txBody>
          <a:bodyPr/>
          <a:lstStyle/>
          <a:p>
            <a:fld id="{EB063B79-C77C-4000-8863-F0582FF97C19}" type="slidenum">
              <a:rPr lang="en-IN" smtClean="0"/>
              <a:pPr/>
              <a:t>‹#›</a:t>
            </a:fld>
            <a:endParaRPr lang="en-IN"/>
          </a:p>
        </p:txBody>
      </p:sp>
    </p:spTree>
    <p:extLst>
      <p:ext uri="{BB962C8B-B14F-4D97-AF65-F5344CB8AC3E}">
        <p14:creationId xmlns:p14="http://schemas.microsoft.com/office/powerpoint/2010/main" xmlns="" val="760597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862C5-7341-D00B-8158-223441B192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7A9C47B-EF2B-14C5-1791-5F1A226CAE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0A03019-8443-88A0-AD91-69D40937C034}"/>
              </a:ext>
            </a:extLst>
          </p:cNvPr>
          <p:cNvSpPr>
            <a:spLocks noGrp="1"/>
          </p:cNvSpPr>
          <p:nvPr>
            <p:ph type="dt" sz="half" idx="10"/>
          </p:nvPr>
        </p:nvSpPr>
        <p:spPr/>
        <p:txBody>
          <a:bodyPr/>
          <a:lstStyle/>
          <a:p>
            <a:fld id="{969C86F1-75C4-4668-B639-5937F2962861}" type="datetimeFigureOut">
              <a:rPr lang="en-IN" smtClean="0"/>
              <a:pPr/>
              <a:t>30-11-2022</a:t>
            </a:fld>
            <a:endParaRPr lang="en-IN"/>
          </a:p>
        </p:txBody>
      </p:sp>
      <p:sp>
        <p:nvSpPr>
          <p:cNvPr id="5" name="Footer Placeholder 4">
            <a:extLst>
              <a:ext uri="{FF2B5EF4-FFF2-40B4-BE49-F238E27FC236}">
                <a16:creationId xmlns:a16="http://schemas.microsoft.com/office/drawing/2014/main" xmlns="" id="{9BE377CE-6AB3-7A80-E6CA-1DBABABBF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F266084-765E-EC93-DCA1-62BC951952FE}"/>
              </a:ext>
            </a:extLst>
          </p:cNvPr>
          <p:cNvSpPr>
            <a:spLocks noGrp="1"/>
          </p:cNvSpPr>
          <p:nvPr>
            <p:ph type="sldNum" sz="quarter" idx="12"/>
          </p:nvPr>
        </p:nvSpPr>
        <p:spPr/>
        <p:txBody>
          <a:bodyPr/>
          <a:lstStyle/>
          <a:p>
            <a:fld id="{EB063B79-C77C-4000-8863-F0582FF97C19}" type="slidenum">
              <a:rPr lang="en-IN" smtClean="0"/>
              <a:pPr/>
              <a:t>‹#›</a:t>
            </a:fld>
            <a:endParaRPr lang="en-IN"/>
          </a:p>
        </p:txBody>
      </p:sp>
    </p:spTree>
    <p:extLst>
      <p:ext uri="{BB962C8B-B14F-4D97-AF65-F5344CB8AC3E}">
        <p14:creationId xmlns:p14="http://schemas.microsoft.com/office/powerpoint/2010/main" xmlns="" val="224743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6247B4-289C-D7ED-98F7-864A3D5546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11A7062-C93D-193F-46D4-EB04AA365B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7149C3D-F91C-3818-6182-6F2E7F531BF0}"/>
              </a:ext>
            </a:extLst>
          </p:cNvPr>
          <p:cNvSpPr>
            <a:spLocks noGrp="1"/>
          </p:cNvSpPr>
          <p:nvPr>
            <p:ph type="dt" sz="half" idx="10"/>
          </p:nvPr>
        </p:nvSpPr>
        <p:spPr/>
        <p:txBody>
          <a:bodyPr/>
          <a:lstStyle/>
          <a:p>
            <a:fld id="{969C86F1-75C4-4668-B639-5937F2962861}" type="datetimeFigureOut">
              <a:rPr lang="en-IN" smtClean="0"/>
              <a:pPr/>
              <a:t>30-11-2022</a:t>
            </a:fld>
            <a:endParaRPr lang="en-IN"/>
          </a:p>
        </p:txBody>
      </p:sp>
      <p:sp>
        <p:nvSpPr>
          <p:cNvPr id="5" name="Footer Placeholder 4">
            <a:extLst>
              <a:ext uri="{FF2B5EF4-FFF2-40B4-BE49-F238E27FC236}">
                <a16:creationId xmlns:a16="http://schemas.microsoft.com/office/drawing/2014/main" xmlns="" id="{415236E3-329E-8E50-8C54-101090081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9E10263-3CF0-CCEE-6814-EFB198F3D1FD}"/>
              </a:ext>
            </a:extLst>
          </p:cNvPr>
          <p:cNvSpPr>
            <a:spLocks noGrp="1"/>
          </p:cNvSpPr>
          <p:nvPr>
            <p:ph type="sldNum" sz="quarter" idx="12"/>
          </p:nvPr>
        </p:nvSpPr>
        <p:spPr/>
        <p:txBody>
          <a:bodyPr/>
          <a:lstStyle/>
          <a:p>
            <a:fld id="{EB063B79-C77C-4000-8863-F0582FF97C19}" type="slidenum">
              <a:rPr lang="en-IN" smtClean="0"/>
              <a:pPr/>
              <a:t>‹#›</a:t>
            </a:fld>
            <a:endParaRPr lang="en-IN"/>
          </a:p>
        </p:txBody>
      </p:sp>
    </p:spTree>
    <p:extLst>
      <p:ext uri="{BB962C8B-B14F-4D97-AF65-F5344CB8AC3E}">
        <p14:creationId xmlns:p14="http://schemas.microsoft.com/office/powerpoint/2010/main" xmlns="" val="237798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7213E8-FE98-238E-7FC7-ED3C7787AE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8F38E57-D55B-39AA-91FD-8C32590BBA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17C57E0-D89C-C819-B326-743A4454DC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209D378-6DE7-2160-C592-D8BF0767CAEE}"/>
              </a:ext>
            </a:extLst>
          </p:cNvPr>
          <p:cNvSpPr>
            <a:spLocks noGrp="1"/>
          </p:cNvSpPr>
          <p:nvPr>
            <p:ph type="dt" sz="half" idx="10"/>
          </p:nvPr>
        </p:nvSpPr>
        <p:spPr/>
        <p:txBody>
          <a:bodyPr/>
          <a:lstStyle/>
          <a:p>
            <a:fld id="{969C86F1-75C4-4668-B639-5937F2962861}" type="datetimeFigureOut">
              <a:rPr lang="en-IN" smtClean="0"/>
              <a:pPr/>
              <a:t>30-11-2022</a:t>
            </a:fld>
            <a:endParaRPr lang="en-IN"/>
          </a:p>
        </p:txBody>
      </p:sp>
      <p:sp>
        <p:nvSpPr>
          <p:cNvPr id="6" name="Footer Placeholder 5">
            <a:extLst>
              <a:ext uri="{FF2B5EF4-FFF2-40B4-BE49-F238E27FC236}">
                <a16:creationId xmlns:a16="http://schemas.microsoft.com/office/drawing/2014/main" xmlns="" id="{F038F04D-10C5-D53C-34C0-7789A6C302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580C725-A984-24A7-F21F-EC5E4C5F273A}"/>
              </a:ext>
            </a:extLst>
          </p:cNvPr>
          <p:cNvSpPr>
            <a:spLocks noGrp="1"/>
          </p:cNvSpPr>
          <p:nvPr>
            <p:ph type="sldNum" sz="quarter" idx="12"/>
          </p:nvPr>
        </p:nvSpPr>
        <p:spPr/>
        <p:txBody>
          <a:bodyPr/>
          <a:lstStyle/>
          <a:p>
            <a:fld id="{EB063B79-C77C-4000-8863-F0582FF97C19}" type="slidenum">
              <a:rPr lang="en-IN" smtClean="0"/>
              <a:pPr/>
              <a:t>‹#›</a:t>
            </a:fld>
            <a:endParaRPr lang="en-IN"/>
          </a:p>
        </p:txBody>
      </p:sp>
    </p:spTree>
    <p:extLst>
      <p:ext uri="{BB962C8B-B14F-4D97-AF65-F5344CB8AC3E}">
        <p14:creationId xmlns:p14="http://schemas.microsoft.com/office/powerpoint/2010/main" xmlns="" val="917622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080002-885C-33BA-733D-CD62528583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F5A2F78-8B60-99C1-7A0D-A1F13617C8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309085B-B941-E077-2A8B-63B4851C3C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43BD861-57CB-8E36-ABC3-F88C0AACA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4690098-A385-70CC-1DFB-25953DEB7F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BCFA4E4-8EF0-E7C4-1F3B-1D8BCB33BE23}"/>
              </a:ext>
            </a:extLst>
          </p:cNvPr>
          <p:cNvSpPr>
            <a:spLocks noGrp="1"/>
          </p:cNvSpPr>
          <p:nvPr>
            <p:ph type="dt" sz="half" idx="10"/>
          </p:nvPr>
        </p:nvSpPr>
        <p:spPr/>
        <p:txBody>
          <a:bodyPr/>
          <a:lstStyle/>
          <a:p>
            <a:fld id="{969C86F1-75C4-4668-B639-5937F2962861}" type="datetimeFigureOut">
              <a:rPr lang="en-IN" smtClean="0"/>
              <a:pPr/>
              <a:t>30-11-2022</a:t>
            </a:fld>
            <a:endParaRPr lang="en-IN"/>
          </a:p>
        </p:txBody>
      </p:sp>
      <p:sp>
        <p:nvSpPr>
          <p:cNvPr id="8" name="Footer Placeholder 7">
            <a:extLst>
              <a:ext uri="{FF2B5EF4-FFF2-40B4-BE49-F238E27FC236}">
                <a16:creationId xmlns:a16="http://schemas.microsoft.com/office/drawing/2014/main" xmlns="" id="{D2E0B0ED-280B-73C1-2C80-8CBA865B29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2384DD9-AE0F-74CE-87B2-9871BE15CDCF}"/>
              </a:ext>
            </a:extLst>
          </p:cNvPr>
          <p:cNvSpPr>
            <a:spLocks noGrp="1"/>
          </p:cNvSpPr>
          <p:nvPr>
            <p:ph type="sldNum" sz="quarter" idx="12"/>
          </p:nvPr>
        </p:nvSpPr>
        <p:spPr/>
        <p:txBody>
          <a:bodyPr/>
          <a:lstStyle/>
          <a:p>
            <a:fld id="{EB063B79-C77C-4000-8863-F0582FF97C19}" type="slidenum">
              <a:rPr lang="en-IN" smtClean="0"/>
              <a:pPr/>
              <a:t>‹#›</a:t>
            </a:fld>
            <a:endParaRPr lang="en-IN"/>
          </a:p>
        </p:txBody>
      </p:sp>
    </p:spTree>
    <p:extLst>
      <p:ext uri="{BB962C8B-B14F-4D97-AF65-F5344CB8AC3E}">
        <p14:creationId xmlns:p14="http://schemas.microsoft.com/office/powerpoint/2010/main" xmlns="" val="346291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A1093-FD25-FF80-37DB-2A79619504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C22A707-3F0D-9521-AB2A-78F8B71170FB}"/>
              </a:ext>
            </a:extLst>
          </p:cNvPr>
          <p:cNvSpPr>
            <a:spLocks noGrp="1"/>
          </p:cNvSpPr>
          <p:nvPr>
            <p:ph type="dt" sz="half" idx="10"/>
          </p:nvPr>
        </p:nvSpPr>
        <p:spPr/>
        <p:txBody>
          <a:bodyPr/>
          <a:lstStyle/>
          <a:p>
            <a:fld id="{969C86F1-75C4-4668-B639-5937F2962861}" type="datetimeFigureOut">
              <a:rPr lang="en-IN" smtClean="0"/>
              <a:pPr/>
              <a:t>30-11-2022</a:t>
            </a:fld>
            <a:endParaRPr lang="en-IN"/>
          </a:p>
        </p:txBody>
      </p:sp>
      <p:sp>
        <p:nvSpPr>
          <p:cNvPr id="4" name="Footer Placeholder 3">
            <a:extLst>
              <a:ext uri="{FF2B5EF4-FFF2-40B4-BE49-F238E27FC236}">
                <a16:creationId xmlns:a16="http://schemas.microsoft.com/office/drawing/2014/main" xmlns="" id="{431069A8-9FB7-D4A1-166E-8F7072702B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339C64E-E694-7B84-2515-187B48BCD879}"/>
              </a:ext>
            </a:extLst>
          </p:cNvPr>
          <p:cNvSpPr>
            <a:spLocks noGrp="1"/>
          </p:cNvSpPr>
          <p:nvPr>
            <p:ph type="sldNum" sz="quarter" idx="12"/>
          </p:nvPr>
        </p:nvSpPr>
        <p:spPr/>
        <p:txBody>
          <a:bodyPr/>
          <a:lstStyle/>
          <a:p>
            <a:fld id="{EB063B79-C77C-4000-8863-F0582FF97C19}" type="slidenum">
              <a:rPr lang="en-IN" smtClean="0"/>
              <a:pPr/>
              <a:t>‹#›</a:t>
            </a:fld>
            <a:endParaRPr lang="en-IN"/>
          </a:p>
        </p:txBody>
      </p:sp>
    </p:spTree>
    <p:extLst>
      <p:ext uri="{BB962C8B-B14F-4D97-AF65-F5344CB8AC3E}">
        <p14:creationId xmlns:p14="http://schemas.microsoft.com/office/powerpoint/2010/main" xmlns="" val="405925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E9ED38A-6A64-E56E-2498-A09ED5C4EFAB}"/>
              </a:ext>
            </a:extLst>
          </p:cNvPr>
          <p:cNvSpPr>
            <a:spLocks noGrp="1"/>
          </p:cNvSpPr>
          <p:nvPr>
            <p:ph type="dt" sz="half" idx="10"/>
          </p:nvPr>
        </p:nvSpPr>
        <p:spPr/>
        <p:txBody>
          <a:bodyPr/>
          <a:lstStyle/>
          <a:p>
            <a:fld id="{969C86F1-75C4-4668-B639-5937F2962861}" type="datetimeFigureOut">
              <a:rPr lang="en-IN" smtClean="0"/>
              <a:pPr/>
              <a:t>30-11-2022</a:t>
            </a:fld>
            <a:endParaRPr lang="en-IN"/>
          </a:p>
        </p:txBody>
      </p:sp>
      <p:sp>
        <p:nvSpPr>
          <p:cNvPr id="3" name="Footer Placeholder 2">
            <a:extLst>
              <a:ext uri="{FF2B5EF4-FFF2-40B4-BE49-F238E27FC236}">
                <a16:creationId xmlns:a16="http://schemas.microsoft.com/office/drawing/2014/main" xmlns="" id="{3B78049A-1BA2-9AD7-2DDA-A70C8D2F77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E4802F3-4CF3-1A89-D074-1B7188609C7F}"/>
              </a:ext>
            </a:extLst>
          </p:cNvPr>
          <p:cNvSpPr>
            <a:spLocks noGrp="1"/>
          </p:cNvSpPr>
          <p:nvPr>
            <p:ph type="sldNum" sz="quarter" idx="12"/>
          </p:nvPr>
        </p:nvSpPr>
        <p:spPr/>
        <p:txBody>
          <a:bodyPr/>
          <a:lstStyle/>
          <a:p>
            <a:fld id="{EB063B79-C77C-4000-8863-F0582FF97C19}" type="slidenum">
              <a:rPr lang="en-IN" smtClean="0"/>
              <a:pPr/>
              <a:t>‹#›</a:t>
            </a:fld>
            <a:endParaRPr lang="en-IN"/>
          </a:p>
        </p:txBody>
      </p:sp>
    </p:spTree>
    <p:extLst>
      <p:ext uri="{BB962C8B-B14F-4D97-AF65-F5344CB8AC3E}">
        <p14:creationId xmlns:p14="http://schemas.microsoft.com/office/powerpoint/2010/main" xmlns="" val="3391463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42619C-E681-E25A-10AD-F07D607FB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4F785D5-4C78-F09E-6AFD-4D9F7CDD0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B43FFA4-0CDE-AD37-A409-874733A1A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47E9ED3-8F9A-1BEE-9BDE-CA9A38941BAE}"/>
              </a:ext>
            </a:extLst>
          </p:cNvPr>
          <p:cNvSpPr>
            <a:spLocks noGrp="1"/>
          </p:cNvSpPr>
          <p:nvPr>
            <p:ph type="dt" sz="half" idx="10"/>
          </p:nvPr>
        </p:nvSpPr>
        <p:spPr/>
        <p:txBody>
          <a:bodyPr/>
          <a:lstStyle/>
          <a:p>
            <a:fld id="{969C86F1-75C4-4668-B639-5937F2962861}" type="datetimeFigureOut">
              <a:rPr lang="en-IN" smtClean="0"/>
              <a:pPr/>
              <a:t>30-11-2022</a:t>
            </a:fld>
            <a:endParaRPr lang="en-IN"/>
          </a:p>
        </p:txBody>
      </p:sp>
      <p:sp>
        <p:nvSpPr>
          <p:cNvPr id="6" name="Footer Placeholder 5">
            <a:extLst>
              <a:ext uri="{FF2B5EF4-FFF2-40B4-BE49-F238E27FC236}">
                <a16:creationId xmlns:a16="http://schemas.microsoft.com/office/drawing/2014/main" xmlns="" id="{F760C71F-2576-DEA7-FE22-F95AD4745B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F988518-4DDA-55ED-EE51-D9DB59BB18B3}"/>
              </a:ext>
            </a:extLst>
          </p:cNvPr>
          <p:cNvSpPr>
            <a:spLocks noGrp="1"/>
          </p:cNvSpPr>
          <p:nvPr>
            <p:ph type="sldNum" sz="quarter" idx="12"/>
          </p:nvPr>
        </p:nvSpPr>
        <p:spPr/>
        <p:txBody>
          <a:bodyPr/>
          <a:lstStyle/>
          <a:p>
            <a:fld id="{EB063B79-C77C-4000-8863-F0582FF97C19}" type="slidenum">
              <a:rPr lang="en-IN" smtClean="0"/>
              <a:pPr/>
              <a:t>‹#›</a:t>
            </a:fld>
            <a:endParaRPr lang="en-IN"/>
          </a:p>
        </p:txBody>
      </p:sp>
    </p:spTree>
    <p:extLst>
      <p:ext uri="{BB962C8B-B14F-4D97-AF65-F5344CB8AC3E}">
        <p14:creationId xmlns:p14="http://schemas.microsoft.com/office/powerpoint/2010/main" xmlns="" val="82258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7DA0A9-07F4-F768-F912-207FF061D7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5AEEAFA-1434-481E-6255-56FCA7CCE4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2B936CD-7D79-F104-A9F8-704C6C1F1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B5D4B0F-958A-D3E5-B63A-DC1E50C7DD7E}"/>
              </a:ext>
            </a:extLst>
          </p:cNvPr>
          <p:cNvSpPr>
            <a:spLocks noGrp="1"/>
          </p:cNvSpPr>
          <p:nvPr>
            <p:ph type="dt" sz="half" idx="10"/>
          </p:nvPr>
        </p:nvSpPr>
        <p:spPr/>
        <p:txBody>
          <a:bodyPr/>
          <a:lstStyle/>
          <a:p>
            <a:fld id="{969C86F1-75C4-4668-B639-5937F2962861}" type="datetimeFigureOut">
              <a:rPr lang="en-IN" smtClean="0"/>
              <a:pPr/>
              <a:t>30-11-2022</a:t>
            </a:fld>
            <a:endParaRPr lang="en-IN"/>
          </a:p>
        </p:txBody>
      </p:sp>
      <p:sp>
        <p:nvSpPr>
          <p:cNvPr id="6" name="Footer Placeholder 5">
            <a:extLst>
              <a:ext uri="{FF2B5EF4-FFF2-40B4-BE49-F238E27FC236}">
                <a16:creationId xmlns:a16="http://schemas.microsoft.com/office/drawing/2014/main" xmlns="" id="{CB266670-0BF1-7E75-1FC2-7D1D25D5FD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B6CEAEA-9212-A3E4-3E29-EF734F7B1DA3}"/>
              </a:ext>
            </a:extLst>
          </p:cNvPr>
          <p:cNvSpPr>
            <a:spLocks noGrp="1"/>
          </p:cNvSpPr>
          <p:nvPr>
            <p:ph type="sldNum" sz="quarter" idx="12"/>
          </p:nvPr>
        </p:nvSpPr>
        <p:spPr/>
        <p:txBody>
          <a:bodyPr/>
          <a:lstStyle/>
          <a:p>
            <a:fld id="{EB063B79-C77C-4000-8863-F0582FF97C19}" type="slidenum">
              <a:rPr lang="en-IN" smtClean="0"/>
              <a:pPr/>
              <a:t>‹#›</a:t>
            </a:fld>
            <a:endParaRPr lang="en-IN"/>
          </a:p>
        </p:txBody>
      </p:sp>
    </p:spTree>
    <p:extLst>
      <p:ext uri="{BB962C8B-B14F-4D97-AF65-F5344CB8AC3E}">
        <p14:creationId xmlns:p14="http://schemas.microsoft.com/office/powerpoint/2010/main" xmlns="" val="369403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6AA918C-3B19-45B9-A64A-5D7E6DC505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DD6CF8E-423D-0AC8-2231-9FFE5F5CBC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C353844-D6C2-3AE6-6EE1-AAED59F694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C86F1-75C4-4668-B639-5937F2962861}" type="datetimeFigureOut">
              <a:rPr lang="en-IN" smtClean="0"/>
              <a:pPr/>
              <a:t>30-11-2022</a:t>
            </a:fld>
            <a:endParaRPr lang="en-IN"/>
          </a:p>
        </p:txBody>
      </p:sp>
      <p:sp>
        <p:nvSpPr>
          <p:cNvPr id="5" name="Footer Placeholder 4">
            <a:extLst>
              <a:ext uri="{FF2B5EF4-FFF2-40B4-BE49-F238E27FC236}">
                <a16:creationId xmlns:a16="http://schemas.microsoft.com/office/drawing/2014/main" xmlns="" id="{77DA53FC-3AEE-8A22-7A35-89CD4364A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E4FC7BC-F755-4DD6-86FA-A9C828D4D8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63B79-C77C-4000-8863-F0582FF97C19}" type="slidenum">
              <a:rPr lang="en-IN" smtClean="0"/>
              <a:pPr/>
              <a:t>‹#›</a:t>
            </a:fld>
            <a:endParaRPr lang="en-IN"/>
          </a:p>
        </p:txBody>
      </p:sp>
    </p:spTree>
    <p:extLst>
      <p:ext uri="{BB962C8B-B14F-4D97-AF65-F5344CB8AC3E}">
        <p14:creationId xmlns:p14="http://schemas.microsoft.com/office/powerpoint/2010/main" xmlns="" val="333938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investopedia.com/terms/m/marketeconomy.asp"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corporatefinanceinstitute.com/resources/knowledge/other/sustainability/"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corporatefinanceinstitute.com/resources/knowledge/other/moral-hazar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7293FF7A-008C-54D0-0DD9-685106ABFEDE}"/>
              </a:ext>
            </a:extLst>
          </p:cNvPr>
          <p:cNvSpPr>
            <a:spLocks noGrp="1"/>
          </p:cNvSpPr>
          <p:nvPr>
            <p:ph type="subTitle" idx="1"/>
          </p:nvPr>
        </p:nvSpPr>
        <p:spPr>
          <a:xfrm>
            <a:off x="1593574" y="2107095"/>
            <a:ext cx="9144000" cy="4065104"/>
          </a:xfrm>
        </p:spPr>
        <p:txBody>
          <a:bodyPr/>
          <a:lstStyle/>
          <a:p>
            <a:r>
              <a:rPr lang="en-IN" sz="4400" b="1" i="0" dirty="0">
                <a:solidFill>
                  <a:srgbClr val="000000"/>
                </a:solidFill>
                <a:effectLst/>
                <a:latin typeface="Times New Roman" panose="02020603050405020304" pitchFamily="18" charset="0"/>
                <a:cs typeface="Times New Roman" panose="02020603050405020304" pitchFamily="18" charset="0"/>
              </a:rPr>
              <a:t>Business and economics</a:t>
            </a:r>
            <a:r>
              <a:rPr lang="en-IN" sz="13800" dirty="0">
                <a:latin typeface="Times New Roman" panose="02020603050405020304" pitchFamily="18" charset="0"/>
                <a:cs typeface="Times New Roman" panose="02020603050405020304" pitchFamily="18" charset="0"/>
              </a:rPr>
              <a:t> </a:t>
            </a:r>
            <a:r>
              <a:rPr lang="en-IN" sz="7200" dirty="0"/>
              <a:t/>
            </a:r>
            <a:br>
              <a:rPr lang="en-IN" sz="7200" dirty="0"/>
            </a:br>
            <a:endParaRPr lang="en-IN" dirty="0"/>
          </a:p>
        </p:txBody>
      </p:sp>
    </p:spTree>
    <p:extLst>
      <p:ext uri="{BB962C8B-B14F-4D97-AF65-F5344CB8AC3E}">
        <p14:creationId xmlns:p14="http://schemas.microsoft.com/office/powerpoint/2010/main" xmlns="" val="1359602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6592"/>
            <a:ext cx="10515600" cy="1325563"/>
          </a:xfrm>
        </p:spPr>
        <p:txBody>
          <a:bodyPr/>
          <a:lstStyle/>
          <a:p>
            <a:r>
              <a:rPr lang="en-US" b="1" dirty="0">
                <a:latin typeface="Times New Roman" pitchFamily="18" charset="0"/>
                <a:cs typeface="Times New Roman" pitchFamily="18" charset="0"/>
              </a:rPr>
              <a:t>Growth definition</a:t>
            </a:r>
          </a:p>
        </p:txBody>
      </p:sp>
      <p:sp>
        <p:nvSpPr>
          <p:cNvPr id="3" name="Content Placeholder 2"/>
          <p:cNvSpPr>
            <a:spLocks noGrp="1"/>
          </p:cNvSpPr>
          <p:nvPr>
            <p:ph idx="1"/>
          </p:nvPr>
        </p:nvSpPr>
        <p:spPr>
          <a:xfrm>
            <a:off x="838200" y="2392155"/>
            <a:ext cx="10515600" cy="4351338"/>
          </a:xfrm>
        </p:spPr>
        <p:txBody>
          <a:bodyPr>
            <a:normAutofit/>
          </a:bodyPr>
          <a:lstStyle/>
          <a:p>
            <a:pPr algn="just">
              <a:lnSpc>
                <a:spcPct val="150000"/>
              </a:lnSpc>
            </a:pPr>
            <a:r>
              <a:rPr lang="en-US" sz="2400" dirty="0">
                <a:latin typeface="Times New Roman" pitchFamily="18" charset="0"/>
                <a:cs typeface="Times New Roman" pitchFamily="18" charset="0"/>
              </a:rPr>
              <a:t>“Economics is a science that studies those activities of man which he undertakes to maximize his satisfaction by making proper use of his scarce means”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6C78D5-D9F2-6B82-DE87-92243755B13D}"/>
              </a:ext>
            </a:extLst>
          </p:cNvPr>
          <p:cNvSpPr>
            <a:spLocks noGrp="1"/>
          </p:cNvSpPr>
          <p:nvPr>
            <p:ph type="title"/>
          </p:nvPr>
        </p:nvSpPr>
        <p:spPr/>
        <p:txBody>
          <a:bodyPr/>
          <a:lstStyle/>
          <a:p>
            <a:r>
              <a:rPr lang="en-US" b="1" i="1" dirty="0"/>
              <a:t>Growth?</a:t>
            </a:r>
            <a:endParaRPr lang="en-IN" b="1" i="1" dirty="0"/>
          </a:p>
        </p:txBody>
      </p:sp>
      <p:sp>
        <p:nvSpPr>
          <p:cNvPr id="3" name="Content Placeholder 2">
            <a:extLst>
              <a:ext uri="{FF2B5EF4-FFF2-40B4-BE49-F238E27FC236}">
                <a16:creationId xmlns:a16="http://schemas.microsoft.com/office/drawing/2014/main" xmlns="" id="{99CC06FF-F51D-8EEA-337C-AF5F7E30DE20}"/>
              </a:ext>
            </a:extLst>
          </p:cNvPr>
          <p:cNvSpPr>
            <a:spLocks noGrp="1"/>
          </p:cNvSpPr>
          <p:nvPr>
            <p:ph idx="1"/>
          </p:nvPr>
        </p:nvSpPr>
        <p:spPr/>
        <p:txBody>
          <a:bodyPr/>
          <a:lstStyle/>
          <a:p>
            <a:pPr algn="l" fontAlgn="ctr">
              <a:buFont typeface="Arial" panose="020B0604020202020204" pitchFamily="34" charset="0"/>
              <a:buChar char="•"/>
            </a:pPr>
            <a:r>
              <a:rPr lang="en-IN" b="0" i="0" dirty="0">
                <a:solidFill>
                  <a:srgbClr val="111111"/>
                </a:solidFill>
                <a:effectLst/>
                <a:latin typeface="SourceSansPro"/>
              </a:rPr>
              <a:t>Economic growth is an increase in the production of goods and services in an economy</a:t>
            </a:r>
          </a:p>
          <a:p>
            <a:pPr marL="0" indent="0" algn="l">
              <a:buNone/>
            </a:pPr>
            <a:endParaRPr lang="en-IN" b="0" i="0" dirty="0">
              <a:solidFill>
                <a:srgbClr val="111111"/>
              </a:solidFill>
              <a:effectLst/>
              <a:latin typeface="SourceSansPro"/>
            </a:endParaRPr>
          </a:p>
          <a:p>
            <a:pPr algn="l" fontAlgn="ctr">
              <a:buFont typeface="Arial" panose="020B0604020202020204" pitchFamily="34" charset="0"/>
              <a:buChar char="•"/>
            </a:pPr>
            <a:r>
              <a:rPr lang="en-IN" b="0" i="0" dirty="0">
                <a:solidFill>
                  <a:srgbClr val="111111"/>
                </a:solidFill>
                <a:effectLst/>
                <a:latin typeface="SourceSansPro"/>
              </a:rPr>
              <a:t>Increases in capital goods, </a:t>
            </a:r>
            <a:r>
              <a:rPr lang="en-IN" b="0" i="0" dirty="0" err="1">
                <a:solidFill>
                  <a:srgbClr val="111111"/>
                </a:solidFill>
                <a:effectLst/>
                <a:latin typeface="SourceSansPro"/>
              </a:rPr>
              <a:t>labor</a:t>
            </a:r>
            <a:r>
              <a:rPr lang="en-IN" b="0" i="0" dirty="0">
                <a:solidFill>
                  <a:srgbClr val="111111"/>
                </a:solidFill>
                <a:effectLst/>
                <a:latin typeface="SourceSansPro"/>
              </a:rPr>
              <a:t> force, technology, and human capital can all contribute to economic growth</a:t>
            </a:r>
          </a:p>
          <a:p>
            <a:pPr marL="0" indent="0" algn="l">
              <a:buNone/>
            </a:pPr>
            <a:endParaRPr lang="en-IN" b="0" i="0" dirty="0">
              <a:solidFill>
                <a:srgbClr val="111111"/>
              </a:solidFill>
              <a:effectLst/>
              <a:latin typeface="SourceSansPro"/>
            </a:endParaRPr>
          </a:p>
          <a:p>
            <a:pPr algn="l">
              <a:buFont typeface="Arial" panose="020B0604020202020204" pitchFamily="34" charset="0"/>
              <a:buChar char="•"/>
            </a:pPr>
            <a:r>
              <a:rPr lang="en-IN" b="0" i="0" dirty="0">
                <a:solidFill>
                  <a:srgbClr val="111111"/>
                </a:solidFill>
                <a:effectLst/>
                <a:latin typeface="SourceSansPro"/>
              </a:rPr>
              <a:t>Economic growth is commonly measured in terms of the increase in the aggregated market value of additional goods and services produced, using estimates such as GDP</a:t>
            </a:r>
          </a:p>
          <a:p>
            <a:endParaRPr lang="en-IN" dirty="0"/>
          </a:p>
        </p:txBody>
      </p:sp>
    </p:spTree>
    <p:extLst>
      <p:ext uri="{BB962C8B-B14F-4D97-AF65-F5344CB8AC3E}">
        <p14:creationId xmlns:p14="http://schemas.microsoft.com/office/powerpoint/2010/main" xmlns="" val="2918568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E97E1DA-3259-20E6-9A66-2EF288228981}"/>
              </a:ext>
            </a:extLst>
          </p:cNvPr>
          <p:cNvSpPr>
            <a:spLocks noGrp="1"/>
          </p:cNvSpPr>
          <p:nvPr>
            <p:ph idx="1"/>
          </p:nvPr>
        </p:nvSpPr>
        <p:spPr>
          <a:xfrm>
            <a:off x="838200" y="1095375"/>
            <a:ext cx="10515600" cy="4667250"/>
          </a:xfrm>
        </p:spPr>
        <p:txBody>
          <a:bodyPr>
            <a:noAutofit/>
          </a:bodyPr>
          <a:lstStyle/>
          <a:p>
            <a:pPr>
              <a:lnSpc>
                <a:spcPct val="150000"/>
              </a:lnSpc>
            </a:pPr>
            <a:r>
              <a:rPr lang="en-IN" sz="2000" b="1" i="0" dirty="0">
                <a:effectLst/>
                <a:latin typeface="Copperplate-ThirtyTwoBC"/>
              </a:rPr>
              <a:t>WHAT IS ECONOMICS?</a:t>
            </a:r>
          </a:p>
          <a:p>
            <a:pPr>
              <a:lnSpc>
                <a:spcPct val="150000"/>
              </a:lnSpc>
            </a:pPr>
            <a:r>
              <a:rPr lang="en-IN" sz="2000" b="0" i="0" dirty="0">
                <a:effectLst/>
                <a:latin typeface="TimesTen-Roman"/>
              </a:rPr>
              <a:t>Economics is the study of how individuals and societies make choices subject to constraints. The need to make choices arises from </a:t>
            </a:r>
            <a:r>
              <a:rPr lang="en-IN" sz="2000" b="1" i="1" dirty="0">
                <a:effectLst/>
                <a:latin typeface="TimesTen-Italic"/>
              </a:rPr>
              <a:t>scarcity</a:t>
            </a:r>
            <a:r>
              <a:rPr lang="en-IN" sz="2000" b="0" i="0" dirty="0">
                <a:effectLst/>
                <a:latin typeface="TimesTen-Roman"/>
              </a:rPr>
              <a:t>. From the perspective of society as a whole, scarcity refers to the limitations placed on the production of goods and services because </a:t>
            </a:r>
            <a:r>
              <a:rPr lang="en-IN" sz="2000" b="1" i="1" dirty="0">
                <a:effectLst/>
                <a:latin typeface="TimesTen-Italic"/>
              </a:rPr>
              <a:t>factors of produc</a:t>
            </a:r>
            <a:r>
              <a:rPr lang="en-IN" sz="2000" b="0" i="1" dirty="0">
                <a:effectLst/>
                <a:latin typeface="TimesTen-Italic"/>
              </a:rPr>
              <a:t>tion </a:t>
            </a:r>
            <a:r>
              <a:rPr lang="en-IN" sz="2000" b="0" i="0" dirty="0">
                <a:effectLst/>
                <a:latin typeface="TimesTen-Roman"/>
              </a:rPr>
              <a:t>are finite. </a:t>
            </a:r>
          </a:p>
          <a:p>
            <a:pPr>
              <a:lnSpc>
                <a:spcPct val="150000"/>
              </a:lnSpc>
            </a:pPr>
            <a:r>
              <a:rPr lang="en-IN" sz="2000" b="0" i="0" dirty="0">
                <a:effectLst/>
                <a:latin typeface="TimesTen-Roman"/>
              </a:rPr>
              <a:t>From the perspective of the individual, scarcity refers to the limitations on the consumption of goods and services because of limited of personal income and wealth.</a:t>
            </a:r>
          </a:p>
          <a:p>
            <a:pPr marL="0" indent="0">
              <a:lnSpc>
                <a:spcPct val="150000"/>
              </a:lnSpc>
              <a:buNone/>
            </a:pPr>
            <a:r>
              <a:rPr lang="en-IN" sz="2000" b="0" i="0" dirty="0">
                <a:effectLst/>
                <a:latin typeface="TimesTen-Roman"/>
              </a:rPr>
              <a:t/>
            </a:r>
            <a:br>
              <a:rPr lang="en-IN" sz="2000" b="0" i="0" dirty="0">
                <a:effectLst/>
                <a:latin typeface="TimesTen-Roman"/>
              </a:rPr>
            </a:br>
            <a:r>
              <a:rPr lang="en-IN" sz="2000" b="1" i="1" dirty="0">
                <a:effectLst/>
                <a:latin typeface="TimesTen-Roman"/>
              </a:rPr>
              <a:t>Definition:</a:t>
            </a:r>
            <a:r>
              <a:rPr lang="en-IN" sz="2000" b="0" i="1" dirty="0">
                <a:effectLst/>
                <a:latin typeface="TimesTen-Roman"/>
              </a:rPr>
              <a:t> </a:t>
            </a:r>
            <a:r>
              <a:rPr lang="en-IN" sz="2000" b="1" i="1" dirty="0">
                <a:solidFill>
                  <a:schemeClr val="accent2">
                    <a:lumMod val="75000"/>
                  </a:schemeClr>
                </a:solidFill>
                <a:effectLst/>
                <a:latin typeface="TimesTen-Roman"/>
              </a:rPr>
              <a:t>Economics is the study of how individuals and societies choose to utilize scarce resources to satisfy virtually unlimited wants.</a:t>
            </a:r>
            <a:r>
              <a:rPr lang="en-IN" sz="2000" b="1" i="1" dirty="0">
                <a:solidFill>
                  <a:schemeClr val="accent2">
                    <a:lumMod val="75000"/>
                  </a:schemeClr>
                </a:solidFill>
              </a:rPr>
              <a:t> </a:t>
            </a:r>
            <a:r>
              <a:rPr lang="en-IN" sz="2000" b="1" i="1" dirty="0"/>
              <a:t/>
            </a:r>
            <a:br>
              <a:rPr lang="en-IN" sz="2000" b="1" i="1" dirty="0"/>
            </a:br>
            <a:endParaRPr lang="en-IN" sz="2000" b="1" i="1" dirty="0"/>
          </a:p>
        </p:txBody>
      </p:sp>
    </p:spTree>
    <p:extLst>
      <p:ext uri="{BB962C8B-B14F-4D97-AF65-F5344CB8AC3E}">
        <p14:creationId xmlns:p14="http://schemas.microsoft.com/office/powerpoint/2010/main" xmlns="" val="753179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771004-3853-4EBA-9477-4F4FCFA794B4}"/>
              </a:ext>
            </a:extLst>
          </p:cNvPr>
          <p:cNvSpPr>
            <a:spLocks noGrp="1"/>
          </p:cNvSpPr>
          <p:nvPr>
            <p:ph type="title"/>
          </p:nvPr>
        </p:nvSpPr>
        <p:spPr/>
        <p:txBody>
          <a:bodyPr>
            <a:normAutofit/>
          </a:bodyPr>
          <a:lstStyle/>
          <a:p>
            <a:r>
              <a:rPr lang="en-US" sz="2400" dirty="0"/>
              <a:t>Conti…….</a:t>
            </a:r>
            <a:endParaRPr lang="en-IN" sz="2400" dirty="0"/>
          </a:p>
        </p:txBody>
      </p:sp>
      <p:sp>
        <p:nvSpPr>
          <p:cNvPr id="3" name="Content Placeholder 2">
            <a:extLst>
              <a:ext uri="{FF2B5EF4-FFF2-40B4-BE49-F238E27FC236}">
                <a16:creationId xmlns:a16="http://schemas.microsoft.com/office/drawing/2014/main" xmlns="" id="{7A69D9BE-6FEE-A00E-BE7C-F3BDAFB080B8}"/>
              </a:ext>
            </a:extLst>
          </p:cNvPr>
          <p:cNvSpPr>
            <a:spLocks noGrp="1"/>
          </p:cNvSpPr>
          <p:nvPr>
            <p:ph idx="1"/>
          </p:nvPr>
        </p:nvSpPr>
        <p:spPr/>
        <p:txBody>
          <a:bodyPr>
            <a:normAutofit/>
          </a:bodyPr>
          <a:lstStyle/>
          <a:p>
            <a:r>
              <a:rPr lang="en-IN" b="1" i="0" dirty="0">
                <a:solidFill>
                  <a:srgbClr val="242021"/>
                </a:solidFill>
                <a:effectLst/>
                <a:latin typeface="Times New Roman" panose="02020603050405020304" pitchFamily="18" charset="0"/>
                <a:cs typeface="Times New Roman" panose="02020603050405020304" pitchFamily="18" charset="0"/>
              </a:rPr>
              <a:t>What are these scarce </a:t>
            </a:r>
            <a:r>
              <a:rPr lang="en-IN" b="1" i="1" dirty="0">
                <a:solidFill>
                  <a:srgbClr val="242021"/>
                </a:solidFill>
                <a:effectLst/>
                <a:latin typeface="Times New Roman" panose="02020603050405020304" pitchFamily="18" charset="0"/>
                <a:cs typeface="Times New Roman" panose="02020603050405020304" pitchFamily="18" charset="0"/>
              </a:rPr>
              <a:t>productive resources</a:t>
            </a:r>
            <a:r>
              <a:rPr lang="en-IN" b="1" i="0" dirty="0">
                <a:solidFill>
                  <a:srgbClr val="242021"/>
                </a:solidFill>
                <a:effectLst/>
                <a:latin typeface="Times New Roman" panose="02020603050405020304" pitchFamily="18" charset="0"/>
                <a:cs typeface="Times New Roman" panose="02020603050405020304" pitchFamily="18" charset="0"/>
              </a:rPr>
              <a:t>? </a:t>
            </a:r>
          </a:p>
          <a:p>
            <a:r>
              <a:rPr lang="en-IN" b="0" i="0" dirty="0">
                <a:solidFill>
                  <a:srgbClr val="242021"/>
                </a:solidFill>
                <a:effectLst/>
                <a:latin typeface="Times New Roman" panose="02020603050405020304" pitchFamily="18" charset="0"/>
                <a:cs typeface="Times New Roman" panose="02020603050405020304" pitchFamily="18" charset="0"/>
              </a:rPr>
              <a:t>Productive resources, sometimes called </a:t>
            </a:r>
            <a:r>
              <a:rPr lang="en-IN" b="1" i="1" dirty="0">
                <a:solidFill>
                  <a:srgbClr val="242021"/>
                </a:solidFill>
                <a:effectLst/>
                <a:latin typeface="Times New Roman" panose="02020603050405020304" pitchFamily="18" charset="0"/>
                <a:cs typeface="Times New Roman" panose="02020603050405020304" pitchFamily="18" charset="0"/>
              </a:rPr>
              <a:t>factors of production </a:t>
            </a:r>
            <a:r>
              <a:rPr lang="en-IN" b="0" i="0" dirty="0">
                <a:solidFill>
                  <a:srgbClr val="242021"/>
                </a:solidFill>
                <a:effectLst/>
                <a:latin typeface="Times New Roman" panose="02020603050405020304" pitchFamily="18" charset="0"/>
                <a:cs typeface="Times New Roman" panose="02020603050405020304" pitchFamily="18" charset="0"/>
              </a:rPr>
              <a:t>or </a:t>
            </a:r>
            <a:r>
              <a:rPr lang="en-IN" b="1" i="1" dirty="0">
                <a:solidFill>
                  <a:srgbClr val="242021"/>
                </a:solidFill>
                <a:effectLst/>
                <a:latin typeface="Times New Roman" panose="02020603050405020304" pitchFamily="18" charset="0"/>
                <a:cs typeface="Times New Roman" panose="02020603050405020304" pitchFamily="18" charset="0"/>
              </a:rPr>
              <a:t>productive inputs</a:t>
            </a:r>
            <a:r>
              <a:rPr lang="en-IN" b="0" i="0" dirty="0">
                <a:solidFill>
                  <a:srgbClr val="242021"/>
                </a:solidFill>
                <a:effectLst/>
                <a:latin typeface="Times New Roman" panose="02020603050405020304" pitchFamily="18" charset="0"/>
                <a:cs typeface="Times New Roman" panose="02020603050405020304" pitchFamily="18" charset="0"/>
              </a:rPr>
              <a:t>, are classified into one of four broad categories: </a:t>
            </a:r>
            <a:r>
              <a:rPr lang="en-IN" b="1" i="1" dirty="0">
                <a:solidFill>
                  <a:srgbClr val="242021"/>
                </a:solidFill>
                <a:effectLst/>
                <a:latin typeface="Times New Roman" panose="02020603050405020304" pitchFamily="18" charset="0"/>
                <a:cs typeface="Times New Roman" panose="02020603050405020304" pitchFamily="18" charset="0"/>
              </a:rPr>
              <a:t>land</a:t>
            </a:r>
            <a:r>
              <a:rPr lang="en-IN" b="1" i="0" dirty="0">
                <a:solidFill>
                  <a:srgbClr val="242021"/>
                </a:solidFill>
                <a:effectLst/>
                <a:latin typeface="Times New Roman" panose="02020603050405020304" pitchFamily="18" charset="0"/>
                <a:cs typeface="Times New Roman" panose="02020603050405020304" pitchFamily="18" charset="0"/>
              </a:rPr>
              <a:t>, </a:t>
            </a:r>
            <a:r>
              <a:rPr lang="en-IN" b="1" i="1" dirty="0" err="1">
                <a:solidFill>
                  <a:srgbClr val="242021"/>
                </a:solidFill>
                <a:effectLst/>
                <a:latin typeface="Times New Roman" panose="02020603050405020304" pitchFamily="18" charset="0"/>
                <a:cs typeface="Times New Roman" panose="02020603050405020304" pitchFamily="18" charset="0"/>
              </a:rPr>
              <a:t>labor</a:t>
            </a:r>
            <a:r>
              <a:rPr lang="en-IN" b="1" i="0" dirty="0">
                <a:solidFill>
                  <a:srgbClr val="242021"/>
                </a:solidFill>
                <a:effectLst/>
                <a:latin typeface="Times New Roman" panose="02020603050405020304" pitchFamily="18" charset="0"/>
                <a:cs typeface="Times New Roman" panose="02020603050405020304" pitchFamily="18" charset="0"/>
              </a:rPr>
              <a:t>, </a:t>
            </a:r>
            <a:r>
              <a:rPr lang="en-IN" b="1" i="1" dirty="0">
                <a:solidFill>
                  <a:srgbClr val="242021"/>
                </a:solidFill>
                <a:effectLst/>
                <a:latin typeface="Times New Roman" panose="02020603050405020304" pitchFamily="18" charset="0"/>
                <a:cs typeface="Times New Roman" panose="02020603050405020304" pitchFamily="18" charset="0"/>
              </a:rPr>
              <a:t>capital</a:t>
            </a:r>
            <a:r>
              <a:rPr lang="en-IN" b="0" i="0" dirty="0">
                <a:solidFill>
                  <a:srgbClr val="242021"/>
                </a:solidFill>
                <a:effectLst/>
                <a:latin typeface="Times New Roman" panose="02020603050405020304" pitchFamily="18" charset="0"/>
                <a:cs typeface="Times New Roman" panose="02020603050405020304" pitchFamily="18" charset="0"/>
              </a:rPr>
              <a:t>, and </a:t>
            </a:r>
            <a:r>
              <a:rPr lang="en-IN" b="1" i="1" dirty="0">
                <a:solidFill>
                  <a:srgbClr val="242021"/>
                </a:solidFill>
                <a:effectLst/>
                <a:latin typeface="Times New Roman" panose="02020603050405020304" pitchFamily="18" charset="0"/>
                <a:cs typeface="Times New Roman" panose="02020603050405020304" pitchFamily="18" charset="0"/>
              </a:rPr>
              <a:t>entrepreneurial ability</a:t>
            </a:r>
            <a:r>
              <a:rPr lang="en-IN" b="1" i="0" dirty="0">
                <a:solidFill>
                  <a:srgbClr val="242021"/>
                </a:solidFill>
                <a:effectLst/>
                <a:latin typeface="Times New Roman" panose="02020603050405020304" pitchFamily="18" charset="0"/>
                <a:cs typeface="Times New Roman" panose="02020603050405020304" pitchFamily="18" charset="0"/>
              </a:rPr>
              <a:t>.</a:t>
            </a:r>
          </a:p>
          <a:p>
            <a:r>
              <a:rPr lang="en-IN" b="0" i="0" dirty="0">
                <a:solidFill>
                  <a:srgbClr val="242021"/>
                </a:solidFill>
                <a:effectLst/>
                <a:latin typeface="Times New Roman" panose="02020603050405020304" pitchFamily="18" charset="0"/>
                <a:cs typeface="Times New Roman" panose="02020603050405020304" pitchFamily="18" charset="0"/>
              </a:rPr>
              <a:t>Land generally refers to all natural resources. Included in this category are wildlife, minerals, timber, water, air, oil and gas deposits, arable land, and mountain scenery.</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8190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30F077-CDAE-3910-D5A0-0AE9B5368AF9}"/>
              </a:ext>
            </a:extLst>
          </p:cNvPr>
          <p:cNvSpPr>
            <a:spLocks noGrp="1"/>
          </p:cNvSpPr>
          <p:nvPr>
            <p:ph type="title"/>
          </p:nvPr>
        </p:nvSpPr>
        <p:spPr>
          <a:xfrm>
            <a:off x="838200" y="834887"/>
            <a:ext cx="10515600" cy="855801"/>
          </a:xfrm>
        </p:spPr>
        <p:txBody>
          <a:bodyPr>
            <a:normAutofit/>
          </a:bodyPr>
          <a:lstStyle/>
          <a:p>
            <a:r>
              <a:rPr lang="en-US" sz="2000" dirty="0"/>
              <a:t>Conti……</a:t>
            </a:r>
            <a:endParaRPr lang="en-IN" sz="2000" dirty="0"/>
          </a:p>
        </p:txBody>
      </p:sp>
      <p:sp>
        <p:nvSpPr>
          <p:cNvPr id="3" name="Content Placeholder 2">
            <a:extLst>
              <a:ext uri="{FF2B5EF4-FFF2-40B4-BE49-F238E27FC236}">
                <a16:creationId xmlns:a16="http://schemas.microsoft.com/office/drawing/2014/main" xmlns="" id="{0E65D1CB-8FA5-66FE-BB2C-F6C65352E3BB}"/>
              </a:ext>
            </a:extLst>
          </p:cNvPr>
          <p:cNvSpPr>
            <a:spLocks noGrp="1"/>
          </p:cNvSpPr>
          <p:nvPr>
            <p:ph idx="1"/>
          </p:nvPr>
        </p:nvSpPr>
        <p:spPr>
          <a:xfrm>
            <a:off x="957470" y="2176670"/>
            <a:ext cx="10005391" cy="3846443"/>
          </a:xfrm>
        </p:spPr>
        <p:txBody>
          <a:bodyPr>
            <a:normAutofit/>
          </a:bodyPr>
          <a:lstStyle/>
          <a:p>
            <a:r>
              <a:rPr lang="en-IN" sz="2400" b="1" i="1" dirty="0">
                <a:latin typeface="TimesTen-Roman"/>
              </a:rPr>
              <a:t>Business</a:t>
            </a:r>
            <a:r>
              <a:rPr lang="en-IN" sz="2400" b="1" i="1" dirty="0">
                <a:effectLst/>
                <a:latin typeface="TimesTen-Roman"/>
              </a:rPr>
              <a:t> economics is the application of economic theory and quantitative methods (mathematics and statistics) to the business decision-making process. </a:t>
            </a:r>
          </a:p>
          <a:p>
            <a:r>
              <a:rPr lang="en-IN" sz="2400" b="0" i="0" dirty="0">
                <a:effectLst/>
                <a:latin typeface="TimesTen-Roman"/>
              </a:rPr>
              <a:t>The role of business economics in the decision-making process is (Next PPT- fig-1)</a:t>
            </a:r>
          </a:p>
          <a:p>
            <a:r>
              <a:rPr lang="en-IN" sz="2400" b="1" i="0" dirty="0">
                <a:effectLst/>
                <a:latin typeface="TimesTen-Roman"/>
              </a:rPr>
              <a:t>Definition:</a:t>
            </a:r>
            <a:r>
              <a:rPr lang="en-IN" sz="2400" b="0" i="0" dirty="0">
                <a:effectLst/>
                <a:latin typeface="TimesTen-Roman"/>
              </a:rPr>
              <a:t> Business economics is the synthesis of microeconomic theory and quantitative methods to find optimal solutions to business decision-making problems.</a:t>
            </a:r>
            <a:r>
              <a:rPr lang="en-IN" sz="3600" dirty="0"/>
              <a:t> </a:t>
            </a:r>
            <a:br>
              <a:rPr lang="en-IN" sz="3600" dirty="0"/>
            </a:br>
            <a:endParaRPr lang="en-IN" sz="3600" dirty="0"/>
          </a:p>
        </p:txBody>
      </p:sp>
    </p:spTree>
    <p:extLst>
      <p:ext uri="{BB962C8B-B14F-4D97-AF65-F5344CB8AC3E}">
        <p14:creationId xmlns:p14="http://schemas.microsoft.com/office/powerpoint/2010/main" xmlns="" val="231765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A2D010-2F0C-DA6C-A62D-C7057FAB9143}"/>
              </a:ext>
            </a:extLst>
          </p:cNvPr>
          <p:cNvSpPr>
            <a:spLocks noGrp="1"/>
          </p:cNvSpPr>
          <p:nvPr>
            <p:ph type="title"/>
          </p:nvPr>
        </p:nvSpPr>
        <p:spPr/>
        <p:txBody>
          <a:bodyPr>
            <a:normAutofit/>
          </a:bodyPr>
          <a:lstStyle/>
          <a:p>
            <a:pPr algn="ctr"/>
            <a:r>
              <a:rPr lang="en-US" sz="3600" b="1" i="1" dirty="0"/>
              <a:t>Working of Business Economics</a:t>
            </a:r>
            <a:endParaRPr lang="en-IN" sz="3600" b="1" i="1" dirty="0"/>
          </a:p>
        </p:txBody>
      </p:sp>
      <p:cxnSp>
        <p:nvCxnSpPr>
          <p:cNvPr id="6" name="Straight Arrow Connector 5">
            <a:extLst>
              <a:ext uri="{FF2B5EF4-FFF2-40B4-BE49-F238E27FC236}">
                <a16:creationId xmlns:a16="http://schemas.microsoft.com/office/drawing/2014/main" xmlns="" id="{2129B018-4418-DCA1-237F-5387A03DB5BC}"/>
              </a:ext>
            </a:extLst>
          </p:cNvPr>
          <p:cNvCxnSpPr>
            <a:cxnSpLocks/>
          </p:cNvCxnSpPr>
          <p:nvPr/>
        </p:nvCxnSpPr>
        <p:spPr>
          <a:xfrm>
            <a:off x="5695122" y="3896462"/>
            <a:ext cx="2236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66891820-8818-9A80-748C-E0D87F6AC1A9}"/>
              </a:ext>
            </a:extLst>
          </p:cNvPr>
          <p:cNvSpPr/>
          <p:nvPr/>
        </p:nvSpPr>
        <p:spPr>
          <a:xfrm>
            <a:off x="7931426" y="3343764"/>
            <a:ext cx="4005470" cy="110539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0" i="0" dirty="0">
                <a:solidFill>
                  <a:srgbClr val="242021"/>
                </a:solidFill>
                <a:effectLst/>
                <a:latin typeface="TimesNewRomanPSMT"/>
              </a:rPr>
              <a:t>Optimal solutions to specific</a:t>
            </a:r>
            <a:br>
              <a:rPr lang="en-IN" sz="2000" b="0" i="0" dirty="0">
                <a:solidFill>
                  <a:srgbClr val="242021"/>
                </a:solidFill>
                <a:effectLst/>
                <a:latin typeface="TimesNewRomanPSMT"/>
              </a:rPr>
            </a:br>
            <a:r>
              <a:rPr lang="en-IN" sz="2000" b="0" i="0" dirty="0">
                <a:solidFill>
                  <a:srgbClr val="242021"/>
                </a:solidFill>
                <a:effectLst/>
                <a:latin typeface="TimesNewRomanPSMT"/>
              </a:rPr>
              <a:t>organizational objectives</a:t>
            </a:r>
          </a:p>
          <a:p>
            <a:pPr algn="ctr"/>
            <a:r>
              <a:rPr lang="en-IN" sz="2000" dirty="0">
                <a:solidFill>
                  <a:srgbClr val="242021"/>
                </a:solidFill>
                <a:latin typeface="TimesNewRomanPSMT"/>
              </a:rPr>
              <a:t>(</a:t>
            </a:r>
            <a:r>
              <a:rPr lang="en-IN" sz="2000" b="1" i="1" dirty="0">
                <a:solidFill>
                  <a:srgbClr val="242021"/>
                </a:solidFill>
                <a:latin typeface="TimesNewRomanPSMT"/>
              </a:rPr>
              <a:t>Business Economics</a:t>
            </a:r>
            <a:r>
              <a:rPr lang="en-IN" sz="2000" dirty="0">
                <a:solidFill>
                  <a:srgbClr val="242021"/>
                </a:solidFill>
                <a:latin typeface="TimesNewRomanPSMT"/>
              </a:rPr>
              <a:t>)</a:t>
            </a:r>
            <a:r>
              <a:rPr lang="en-IN" sz="2000" dirty="0"/>
              <a:t> </a:t>
            </a:r>
            <a:br>
              <a:rPr lang="en-IN" sz="2000" dirty="0"/>
            </a:br>
            <a:endParaRPr lang="en-IN" sz="2000" dirty="0"/>
          </a:p>
        </p:txBody>
      </p:sp>
      <p:graphicFrame>
        <p:nvGraphicFramePr>
          <p:cNvPr id="8" name="Diagram 7">
            <a:extLst>
              <a:ext uri="{FF2B5EF4-FFF2-40B4-BE49-F238E27FC236}">
                <a16:creationId xmlns:a16="http://schemas.microsoft.com/office/drawing/2014/main" xmlns="" id="{68AEE3C7-C999-B0B6-D577-FE9172AB973F}"/>
              </a:ext>
            </a:extLst>
          </p:cNvPr>
          <p:cNvGraphicFramePr/>
          <p:nvPr>
            <p:extLst>
              <p:ext uri="{D42A27DB-BD31-4B8C-83A1-F6EECF244321}">
                <p14:modId xmlns:p14="http://schemas.microsoft.com/office/powerpoint/2010/main" xmlns="" val="2337022520"/>
              </p:ext>
            </p:extLst>
          </p:nvPr>
        </p:nvGraphicFramePr>
        <p:xfrm>
          <a:off x="1203738" y="1690688"/>
          <a:ext cx="5773531" cy="4196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0917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onomic Analysis">
            <a:extLst>
              <a:ext uri="{FF2B5EF4-FFF2-40B4-BE49-F238E27FC236}">
                <a16:creationId xmlns:a16="http://schemas.microsoft.com/office/drawing/2014/main" xmlns="" id="{5C3CCCA6-5A01-3517-E276-BE38AE5CC0DA}"/>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128108" y="478080"/>
            <a:ext cx="7552605" cy="56824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87595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449F1C7-70D1-F773-5FC7-D89BE67675AA}"/>
              </a:ext>
            </a:extLst>
          </p:cNvPr>
          <p:cNvSpPr>
            <a:spLocks noGrp="1"/>
          </p:cNvSpPr>
          <p:nvPr>
            <p:ph idx="1"/>
          </p:nvPr>
        </p:nvSpPr>
        <p:spPr>
          <a:xfrm>
            <a:off x="838200" y="1421296"/>
            <a:ext cx="10515600" cy="4755667"/>
          </a:xfrm>
        </p:spPr>
        <p:txBody>
          <a:bodyPr>
            <a:normAutofit/>
          </a:bodyPr>
          <a:lstStyle/>
          <a:p>
            <a:pPr algn="l"/>
            <a:r>
              <a:rPr lang="en-IN" sz="3200" b="1" i="1" dirty="0">
                <a:solidFill>
                  <a:srgbClr val="222222"/>
                </a:solidFill>
                <a:effectLst/>
                <a:latin typeface="Times New Roman" panose="02020603050405020304" pitchFamily="18" charset="0"/>
                <a:cs typeface="Times New Roman" panose="02020603050405020304" pitchFamily="18" charset="0"/>
              </a:rPr>
              <a:t>Major types of economic analysis:</a:t>
            </a:r>
          </a:p>
          <a:p>
            <a:pPr marL="0" indent="0" algn="l">
              <a:buNone/>
            </a:pPr>
            <a:endParaRPr lang="en-IN" sz="3200" b="1" i="1" dirty="0">
              <a:solidFill>
                <a:srgbClr val="222222"/>
              </a:solidFill>
              <a:effectLst/>
              <a:latin typeface="Times New Roman" panose="02020603050405020304" pitchFamily="18" charset="0"/>
              <a:cs typeface="Times New Roman" panose="02020603050405020304" pitchFamily="18" charset="0"/>
            </a:endParaRPr>
          </a:p>
          <a:p>
            <a:pPr algn="l"/>
            <a:r>
              <a:rPr lang="en-IN" sz="2400" b="1" i="0" dirty="0">
                <a:solidFill>
                  <a:srgbClr val="222222"/>
                </a:solidFill>
                <a:effectLst/>
                <a:latin typeface="Times New Roman" panose="02020603050405020304" pitchFamily="18" charset="0"/>
                <a:cs typeface="Times New Roman" panose="02020603050405020304" pitchFamily="18" charset="0"/>
              </a:rPr>
              <a:t>Cost-Benefit Analysis</a:t>
            </a:r>
          </a:p>
          <a:p>
            <a:pPr algn="l"/>
            <a:r>
              <a:rPr lang="en-IN" sz="2400" b="0" i="0" dirty="0">
                <a:solidFill>
                  <a:srgbClr val="222222"/>
                </a:solidFill>
                <a:effectLst/>
                <a:latin typeface="Times New Roman" panose="02020603050405020304" pitchFamily="18" charset="0"/>
                <a:cs typeface="Times New Roman" panose="02020603050405020304" pitchFamily="18" charset="0"/>
              </a:rPr>
              <a:t>One of the most effective types of economic evaluation is the cost-benefit analysis, also referred to as a benefit-cost analysis.</a:t>
            </a:r>
          </a:p>
          <a:p>
            <a:pPr algn="l"/>
            <a:r>
              <a:rPr lang="en-IN" sz="2400" b="0" i="0" dirty="0">
                <a:solidFill>
                  <a:srgbClr val="222222"/>
                </a:solidFill>
                <a:effectLst/>
                <a:latin typeface="Times New Roman" panose="02020603050405020304" pitchFamily="18" charset="0"/>
                <a:cs typeface="Times New Roman" panose="02020603050405020304" pitchFamily="18" charset="0"/>
              </a:rPr>
              <a:t>This is a technique used to determine whether a project or activity is feasible by weighing the monetary cost of doing the project or activity versus the benefits.</a:t>
            </a:r>
          </a:p>
          <a:p>
            <a:pPr algn="l"/>
            <a:r>
              <a:rPr lang="en-IN" sz="2400" b="0" i="0" dirty="0">
                <a:solidFill>
                  <a:srgbClr val="222222"/>
                </a:solidFill>
                <a:effectLst/>
                <a:latin typeface="Times New Roman" panose="02020603050405020304" pitchFamily="18" charset="0"/>
                <a:cs typeface="Times New Roman" panose="02020603050405020304" pitchFamily="18" charset="0"/>
              </a:rPr>
              <a:t> A cost-benefit analysis will always compare the cost of the effort against the benefits that result from that effort.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4995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EA1CBF-03DA-9242-3539-DDC97BD2555F}"/>
              </a:ext>
            </a:extLst>
          </p:cNvPr>
          <p:cNvSpPr>
            <a:spLocks noGrp="1"/>
          </p:cNvSpPr>
          <p:nvPr>
            <p:ph type="title"/>
          </p:nvPr>
        </p:nvSpPr>
        <p:spPr/>
        <p:txBody>
          <a:bodyPr>
            <a:normAutofit/>
          </a:bodyPr>
          <a:lstStyle/>
          <a:p>
            <a:r>
              <a:rPr lang="en-US" sz="3200" dirty="0"/>
              <a:t>Conti…….</a:t>
            </a:r>
            <a:endParaRPr lang="en-IN" sz="3200" dirty="0"/>
          </a:p>
        </p:txBody>
      </p:sp>
      <p:sp>
        <p:nvSpPr>
          <p:cNvPr id="3" name="Content Placeholder 2">
            <a:extLst>
              <a:ext uri="{FF2B5EF4-FFF2-40B4-BE49-F238E27FC236}">
                <a16:creationId xmlns:a16="http://schemas.microsoft.com/office/drawing/2014/main" xmlns="" id="{366BB944-CDB2-78BA-AF80-A4321E733B95}"/>
              </a:ext>
            </a:extLst>
          </p:cNvPr>
          <p:cNvSpPr>
            <a:spLocks noGrp="1"/>
          </p:cNvSpPr>
          <p:nvPr>
            <p:ph idx="1"/>
          </p:nvPr>
        </p:nvSpPr>
        <p:spPr>
          <a:xfrm>
            <a:off x="616226" y="2544416"/>
            <a:ext cx="10737574" cy="2773019"/>
          </a:xfrm>
        </p:spPr>
        <p:txBody>
          <a:bodyPr>
            <a:normAutofit/>
          </a:bodyPr>
          <a:lstStyle/>
          <a:p>
            <a:pPr>
              <a:lnSpc>
                <a:spcPct val="150000"/>
              </a:lnSpc>
            </a:pPr>
            <a:r>
              <a:rPr lang="en-IN" sz="2000" dirty="0">
                <a:solidFill>
                  <a:srgbClr val="222222"/>
                </a:solidFill>
                <a:latin typeface="Times New Roman" panose="02020603050405020304" pitchFamily="18" charset="0"/>
                <a:cs typeface="Times New Roman" panose="02020603050405020304" pitchFamily="18" charset="0"/>
              </a:rPr>
              <a:t>T</a:t>
            </a:r>
            <a:r>
              <a:rPr lang="en-IN" sz="2000" b="0" i="0" dirty="0">
                <a:solidFill>
                  <a:srgbClr val="222222"/>
                </a:solidFill>
                <a:effectLst/>
                <a:latin typeface="Times New Roman" panose="02020603050405020304" pitchFamily="18" charset="0"/>
                <a:cs typeface="Times New Roman" panose="02020603050405020304" pitchFamily="18" charset="0"/>
              </a:rPr>
              <a:t>here is a drawback to this analysis as it is difficult to place a </a:t>
            </a:r>
            <a:r>
              <a:rPr lang="en-IN" sz="2000" b="1" i="0" dirty="0">
                <a:solidFill>
                  <a:srgbClr val="222222"/>
                </a:solidFill>
                <a:effectLst/>
                <a:latin typeface="Times New Roman" panose="02020603050405020304" pitchFamily="18" charset="0"/>
                <a:cs typeface="Times New Roman" panose="02020603050405020304" pitchFamily="18" charset="0"/>
              </a:rPr>
              <a:t>monetary value </a:t>
            </a:r>
            <a:r>
              <a:rPr lang="en-IN" sz="2000" b="0" i="0" dirty="0">
                <a:solidFill>
                  <a:srgbClr val="222222"/>
                </a:solidFill>
                <a:effectLst/>
                <a:latin typeface="Times New Roman" panose="02020603050405020304" pitchFamily="18" charset="0"/>
                <a:cs typeface="Times New Roman" panose="02020603050405020304" pitchFamily="18" charset="0"/>
              </a:rPr>
              <a:t>on some activities such as the benefits of increased public safety versus the cost to increase law enforcement presence in major cities. After performing the cost-benefit analysis, a small business owner can make an educated business decision.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73676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49C756-BD75-9A0E-6238-EC78671B3A59}"/>
              </a:ext>
            </a:extLst>
          </p:cNvPr>
          <p:cNvSpPr>
            <a:spLocks noGrp="1"/>
          </p:cNvSpPr>
          <p:nvPr>
            <p:ph idx="1"/>
          </p:nvPr>
        </p:nvSpPr>
        <p:spPr>
          <a:xfrm>
            <a:off x="874642" y="1073426"/>
            <a:ext cx="10634871" cy="4855059"/>
          </a:xfrm>
        </p:spPr>
        <p:txBody>
          <a:bodyPr>
            <a:normAutofit/>
          </a:bodyPr>
          <a:lstStyle/>
          <a:p>
            <a:pPr algn="l"/>
            <a:r>
              <a:rPr lang="en-IN" sz="2000" b="1" i="0" dirty="0">
                <a:solidFill>
                  <a:srgbClr val="222222"/>
                </a:solidFill>
                <a:effectLst/>
                <a:latin typeface="Times New Roman" panose="02020603050405020304" pitchFamily="18" charset="0"/>
                <a:cs typeface="Times New Roman" panose="02020603050405020304" pitchFamily="18" charset="0"/>
              </a:rPr>
              <a:t>Cost-Effective Analysis</a:t>
            </a:r>
          </a:p>
          <a:p>
            <a:pPr marL="0" indent="0" algn="l">
              <a:buNone/>
            </a:pPr>
            <a:endParaRPr lang="en-IN" sz="2000" b="1" i="0" dirty="0">
              <a:solidFill>
                <a:srgbClr val="222222"/>
              </a:solidFill>
              <a:effectLst/>
              <a:latin typeface="Times New Roman" panose="02020603050405020304" pitchFamily="18" charset="0"/>
              <a:cs typeface="Times New Roman" panose="02020603050405020304" pitchFamily="18" charset="0"/>
            </a:endParaRPr>
          </a:p>
          <a:p>
            <a:pPr algn="l"/>
            <a:r>
              <a:rPr lang="en-IN" sz="2000" b="0" i="0" dirty="0">
                <a:solidFill>
                  <a:srgbClr val="222222"/>
                </a:solidFill>
                <a:effectLst/>
                <a:latin typeface="Times New Roman" panose="02020603050405020304" pitchFamily="18" charset="0"/>
                <a:cs typeface="Times New Roman" panose="02020603050405020304" pitchFamily="18" charset="0"/>
              </a:rPr>
              <a:t>In a cost-effective analysis, you weigh the effectiveness of a project against its price. Unlike with cost-benefit analysis.</a:t>
            </a:r>
          </a:p>
          <a:p>
            <a:pPr algn="l"/>
            <a:r>
              <a:rPr lang="en-IN" sz="2000" dirty="0">
                <a:solidFill>
                  <a:srgbClr val="222222"/>
                </a:solidFill>
                <a:latin typeface="Times New Roman" panose="02020603050405020304" pitchFamily="18" charset="0"/>
                <a:cs typeface="Times New Roman" panose="02020603050405020304" pitchFamily="18" charset="0"/>
              </a:rPr>
              <a:t>A</a:t>
            </a:r>
            <a:r>
              <a:rPr lang="en-IN" sz="2000" b="0" i="0" dirty="0">
                <a:solidFill>
                  <a:srgbClr val="222222"/>
                </a:solidFill>
                <a:effectLst/>
                <a:latin typeface="Times New Roman" panose="02020603050405020304" pitchFamily="18" charset="0"/>
                <a:cs typeface="Times New Roman" panose="02020603050405020304" pitchFamily="18" charset="0"/>
              </a:rPr>
              <a:t> low cost doesn’t mean high effectiveness, and the reverse is also true. For example, </a:t>
            </a:r>
            <a:r>
              <a:rPr lang="en-IN" sz="2000" dirty="0">
                <a:solidFill>
                  <a:srgbClr val="222222"/>
                </a:solidFill>
                <a:latin typeface="Times New Roman" panose="02020603050405020304" pitchFamily="18" charset="0"/>
                <a:cs typeface="Times New Roman" panose="02020603050405020304" pitchFamily="18" charset="0"/>
              </a:rPr>
              <a:t>we</a:t>
            </a:r>
            <a:r>
              <a:rPr lang="en-IN" sz="2000" b="0" i="0" dirty="0">
                <a:solidFill>
                  <a:srgbClr val="222222"/>
                </a:solidFill>
                <a:effectLst/>
                <a:latin typeface="Times New Roman" panose="02020603050405020304" pitchFamily="18" charset="0"/>
                <a:cs typeface="Times New Roman" panose="02020603050405020304" pitchFamily="18" charset="0"/>
              </a:rPr>
              <a:t>’ve determined that </a:t>
            </a:r>
            <a:r>
              <a:rPr lang="en-IN" sz="2000" b="1" i="0" dirty="0">
                <a:solidFill>
                  <a:srgbClr val="222222"/>
                </a:solidFill>
                <a:effectLst/>
                <a:latin typeface="Times New Roman" panose="02020603050405020304" pitchFamily="18" charset="0"/>
                <a:cs typeface="Times New Roman" panose="02020603050405020304" pitchFamily="18" charset="0"/>
              </a:rPr>
              <a:t>installing an automated system that can handle customer orders 24 hours a day in MacDonald, seven days a week, is the cheapest way to boost your incoming orders. </a:t>
            </a:r>
          </a:p>
          <a:p>
            <a:pPr algn="l"/>
            <a:r>
              <a:rPr lang="en-IN" sz="2000" b="0" i="0" dirty="0">
                <a:solidFill>
                  <a:srgbClr val="222222"/>
                </a:solidFill>
                <a:effectLst/>
                <a:latin typeface="Times New Roman" panose="02020603050405020304" pitchFamily="18" charset="0"/>
                <a:cs typeface="Times New Roman" panose="02020603050405020304" pitchFamily="18" charset="0"/>
              </a:rPr>
              <a:t>After research, </a:t>
            </a:r>
            <a:r>
              <a:rPr lang="en-IN" sz="2000" b="1" i="0" dirty="0">
                <a:solidFill>
                  <a:srgbClr val="222222"/>
                </a:solidFill>
                <a:effectLst/>
                <a:latin typeface="Times New Roman" panose="02020603050405020304" pitchFamily="18" charset="0"/>
                <a:cs typeface="Times New Roman" panose="02020603050405020304" pitchFamily="18" charset="0"/>
              </a:rPr>
              <a:t>we determine that many calls that come into the automated system are not complete, because callers hang up when they hear the automated voice on the system. </a:t>
            </a:r>
          </a:p>
          <a:p>
            <a:pPr algn="l"/>
            <a:r>
              <a:rPr lang="en-IN" sz="2000" b="0" i="0" dirty="0">
                <a:solidFill>
                  <a:srgbClr val="222222"/>
                </a:solidFill>
                <a:effectLst/>
                <a:latin typeface="Times New Roman" panose="02020603050405020304" pitchFamily="18" charset="0"/>
                <a:cs typeface="Times New Roman" panose="02020603050405020304" pitchFamily="18" charset="0"/>
              </a:rPr>
              <a:t>Your market research also indicates that your customers want to speak to a live representative</a:t>
            </a:r>
            <a:r>
              <a:rPr lang="en-IN" sz="2000" b="1" i="1" dirty="0">
                <a:solidFill>
                  <a:srgbClr val="222222"/>
                </a:solidFill>
                <a:effectLst/>
                <a:latin typeface="Times New Roman" panose="02020603050405020304" pitchFamily="18" charset="0"/>
                <a:cs typeface="Times New Roman" panose="02020603050405020304" pitchFamily="18" charset="0"/>
              </a:rPr>
              <a:t>. A cost-effective analysis would tell you that the cheaper route of installing an automated system is not effective in processing more orders.</a:t>
            </a:r>
            <a:r>
              <a:rPr lang="en-IN" sz="2000" b="0" i="0" dirty="0">
                <a:solidFill>
                  <a:srgbClr val="222222"/>
                </a:solidFill>
                <a:effectLst/>
                <a:latin typeface="Times New Roman" panose="02020603050405020304" pitchFamily="18" charset="0"/>
                <a:cs typeface="Times New Roman" panose="02020603050405020304" pitchFamily="18" charset="0"/>
              </a:rPr>
              <a:t> Depending on the type of business you own, you may find that saving money doesn’t result in creating a desirable effect on your business.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4518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62864F-95DE-592A-7258-208A3DC178D9}"/>
              </a:ext>
            </a:extLst>
          </p:cNvPr>
          <p:cNvSpPr>
            <a:spLocks noGrp="1"/>
          </p:cNvSpPr>
          <p:nvPr>
            <p:ph type="title"/>
          </p:nvPr>
        </p:nvSpPr>
        <p:spPr/>
        <p:txBody>
          <a:bodyPr>
            <a:noAutofit/>
          </a:bodyPr>
          <a:lstStyle/>
          <a:p>
            <a:r>
              <a:rPr lang="en-IN" sz="2400" b="1" dirty="0">
                <a:solidFill>
                  <a:srgbClr val="000000"/>
                </a:solidFill>
                <a:latin typeface="Verdana" panose="020B0604030504040204" pitchFamily="34" charset="0"/>
              </a:rPr>
              <a:t>I</a:t>
            </a:r>
            <a:r>
              <a:rPr lang="en-IN" sz="2400" b="1" i="0" dirty="0">
                <a:solidFill>
                  <a:srgbClr val="000000"/>
                </a:solidFill>
                <a:effectLst/>
                <a:latin typeface="Verdana" panose="020B0604030504040204" pitchFamily="34" charset="0"/>
              </a:rPr>
              <a:t>ntroduction to business and economics</a:t>
            </a:r>
            <a:r>
              <a:rPr lang="en-IN" sz="2400" b="1" dirty="0"/>
              <a:t> </a:t>
            </a:r>
            <a:r>
              <a:rPr lang="en-IN" sz="2400" dirty="0"/>
              <a:t/>
            </a:r>
            <a:br>
              <a:rPr lang="en-IN" sz="2400" dirty="0"/>
            </a:br>
            <a:endParaRPr lang="en-IN" sz="2400" dirty="0"/>
          </a:p>
        </p:txBody>
      </p:sp>
      <p:sp>
        <p:nvSpPr>
          <p:cNvPr id="3" name="Content Placeholder 2">
            <a:extLst>
              <a:ext uri="{FF2B5EF4-FFF2-40B4-BE49-F238E27FC236}">
                <a16:creationId xmlns:a16="http://schemas.microsoft.com/office/drawing/2014/main" xmlns="" id="{FAC7BFD3-9F0B-2D7F-71AA-FCF59B88ED71}"/>
              </a:ext>
            </a:extLst>
          </p:cNvPr>
          <p:cNvSpPr>
            <a:spLocks noGrp="1"/>
          </p:cNvSpPr>
          <p:nvPr>
            <p:ph idx="1"/>
          </p:nvPr>
        </p:nvSpPr>
        <p:spPr>
          <a:xfrm>
            <a:off x="838199" y="1825625"/>
            <a:ext cx="10651435" cy="4351338"/>
          </a:xfrm>
        </p:spPr>
        <p:txBody>
          <a:bodyPr/>
          <a:lstStyle/>
          <a:p>
            <a:pPr algn="l">
              <a:buFont typeface="Arial" panose="020B0604020202020204" pitchFamily="34" charset="0"/>
              <a:buChar char="•"/>
            </a:pPr>
            <a:r>
              <a:rPr lang="en-IN" b="0" i="0" dirty="0">
                <a:solidFill>
                  <a:srgbClr val="111111"/>
                </a:solidFill>
                <a:effectLst/>
                <a:latin typeface="SourceSansPro"/>
              </a:rPr>
              <a:t>Business economics is a field of applied economics that studies the financial, organizational, market-related, and environmental issues faced by corporations.</a:t>
            </a:r>
          </a:p>
          <a:p>
            <a:pPr algn="l">
              <a:buFont typeface="Arial" panose="020B0604020202020204" pitchFamily="34" charset="0"/>
              <a:buChar char="•"/>
            </a:pPr>
            <a:r>
              <a:rPr lang="en-IN" b="0" i="0" dirty="0">
                <a:solidFill>
                  <a:srgbClr val="111111"/>
                </a:solidFill>
                <a:effectLst/>
                <a:latin typeface="SourceSansPro"/>
              </a:rPr>
              <a:t>Business economics encompasses subjects such as the concept of </a:t>
            </a:r>
          </a:p>
          <a:p>
            <a:pPr algn="l">
              <a:buFont typeface="Arial" panose="020B0604020202020204" pitchFamily="34" charset="0"/>
              <a:buChar char="•"/>
            </a:pPr>
            <a:r>
              <a:rPr lang="en-IN" dirty="0">
                <a:solidFill>
                  <a:srgbClr val="111111"/>
                </a:solidFill>
                <a:effectLst/>
                <a:latin typeface="SourceSansPro"/>
              </a:rPr>
              <a:t>Scarcity</a:t>
            </a:r>
          </a:p>
          <a:p>
            <a:pPr algn="l">
              <a:buFont typeface="Arial" panose="020B0604020202020204" pitchFamily="34" charset="0"/>
              <a:buChar char="•"/>
            </a:pPr>
            <a:r>
              <a:rPr lang="en-IN" dirty="0">
                <a:solidFill>
                  <a:srgbClr val="111111"/>
                </a:solidFill>
                <a:effectLst/>
                <a:latin typeface="SourceSansPro"/>
              </a:rPr>
              <a:t>product factors</a:t>
            </a:r>
          </a:p>
          <a:p>
            <a:pPr algn="l">
              <a:buFont typeface="Arial" panose="020B0604020202020204" pitchFamily="34" charset="0"/>
              <a:buChar char="•"/>
            </a:pPr>
            <a:r>
              <a:rPr lang="en-IN" dirty="0">
                <a:solidFill>
                  <a:srgbClr val="111111"/>
                </a:solidFill>
                <a:effectLst/>
                <a:latin typeface="SourceSansPro"/>
              </a:rPr>
              <a:t>Distribution</a:t>
            </a:r>
          </a:p>
          <a:p>
            <a:pPr algn="l">
              <a:buFont typeface="Arial" panose="020B0604020202020204" pitchFamily="34" charset="0"/>
              <a:buChar char="•"/>
            </a:pPr>
            <a:r>
              <a:rPr lang="en-IN" dirty="0">
                <a:solidFill>
                  <a:srgbClr val="111111"/>
                </a:solidFill>
                <a:effectLst/>
                <a:latin typeface="SourceSansPro"/>
              </a:rPr>
              <a:t>consumption</a:t>
            </a:r>
          </a:p>
          <a:p>
            <a:pPr marL="0" indent="0">
              <a:buNone/>
            </a:pPr>
            <a:endParaRPr lang="en-IN" b="1" dirty="0"/>
          </a:p>
        </p:txBody>
      </p:sp>
    </p:spTree>
    <p:extLst>
      <p:ext uri="{BB962C8B-B14F-4D97-AF65-F5344CB8AC3E}">
        <p14:creationId xmlns:p14="http://schemas.microsoft.com/office/powerpoint/2010/main" xmlns="" val="3214408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3E0DE5-7611-52A2-E8FA-227F935E04CA}"/>
              </a:ext>
            </a:extLst>
          </p:cNvPr>
          <p:cNvSpPr>
            <a:spLocks noGrp="1"/>
          </p:cNvSpPr>
          <p:nvPr>
            <p:ph idx="1"/>
          </p:nvPr>
        </p:nvSpPr>
        <p:spPr>
          <a:xfrm>
            <a:off x="838200" y="1938130"/>
            <a:ext cx="10515600" cy="3881024"/>
          </a:xfrm>
        </p:spPr>
        <p:txBody>
          <a:bodyPr>
            <a:normAutofit/>
          </a:bodyPr>
          <a:lstStyle/>
          <a:p>
            <a:pPr algn="l"/>
            <a:r>
              <a:rPr lang="en-IN" sz="2000" b="1" i="0" dirty="0">
                <a:solidFill>
                  <a:srgbClr val="222222"/>
                </a:solidFill>
                <a:effectLst/>
                <a:latin typeface="Times New Roman" panose="02020603050405020304" pitchFamily="18" charset="0"/>
                <a:cs typeface="Times New Roman" panose="02020603050405020304" pitchFamily="18" charset="0"/>
              </a:rPr>
              <a:t>Cost-Minimization Analysis</a:t>
            </a:r>
          </a:p>
          <a:p>
            <a:pPr algn="l"/>
            <a:r>
              <a:rPr lang="en-IN" sz="2000" dirty="0">
                <a:solidFill>
                  <a:srgbClr val="222222"/>
                </a:solidFill>
                <a:latin typeface="Times New Roman" panose="02020603050405020304" pitchFamily="18" charset="0"/>
                <a:cs typeface="Times New Roman" panose="02020603050405020304" pitchFamily="18" charset="0"/>
              </a:rPr>
              <a:t>C</a:t>
            </a:r>
            <a:r>
              <a:rPr lang="en-IN" sz="2000" b="0" i="0" dirty="0">
                <a:solidFill>
                  <a:srgbClr val="222222"/>
                </a:solidFill>
                <a:effectLst/>
                <a:latin typeface="Times New Roman" panose="02020603050405020304" pitchFamily="18" charset="0"/>
                <a:cs typeface="Times New Roman" panose="02020603050405020304" pitchFamily="18" charset="0"/>
              </a:rPr>
              <a:t>ost-minimization analysis focuses on finding the cheapest cost to complete a project. This is one of the </a:t>
            </a:r>
            <a:r>
              <a:rPr lang="en-IN" sz="2000" b="1" i="0" dirty="0">
                <a:solidFill>
                  <a:srgbClr val="222222"/>
                </a:solidFill>
                <a:effectLst/>
                <a:latin typeface="Times New Roman" panose="02020603050405020304" pitchFamily="18" charset="0"/>
                <a:cs typeface="Times New Roman" panose="02020603050405020304" pitchFamily="18" charset="0"/>
              </a:rPr>
              <a:t>economic evaluation </a:t>
            </a:r>
            <a:r>
              <a:rPr lang="en-IN" sz="2000" b="0" i="0" dirty="0">
                <a:solidFill>
                  <a:srgbClr val="222222"/>
                </a:solidFill>
                <a:effectLst/>
                <a:latin typeface="Times New Roman" panose="02020603050405020304" pitchFamily="18" charset="0"/>
                <a:cs typeface="Times New Roman" panose="02020603050405020304" pitchFamily="18" charset="0"/>
              </a:rPr>
              <a:t>methods that business owners use when </a:t>
            </a:r>
            <a:r>
              <a:rPr lang="en-IN" sz="2000" b="1" i="0" dirty="0">
                <a:solidFill>
                  <a:srgbClr val="222222"/>
                </a:solidFill>
                <a:effectLst/>
                <a:highlight>
                  <a:srgbClr val="FFFF00"/>
                </a:highlight>
                <a:latin typeface="Times New Roman" panose="02020603050405020304" pitchFamily="18" charset="0"/>
                <a:cs typeface="Times New Roman" panose="02020603050405020304" pitchFamily="18" charset="0"/>
              </a:rPr>
              <a:t>cost saving</a:t>
            </a:r>
            <a:r>
              <a:rPr lang="en-IN" sz="2000" b="1" i="0" dirty="0">
                <a:solidFill>
                  <a:srgbClr val="222222"/>
                </a:solidFill>
                <a:effectLst/>
                <a:latin typeface="Times New Roman" panose="02020603050405020304" pitchFamily="18" charset="0"/>
                <a:cs typeface="Times New Roman" panose="02020603050405020304" pitchFamily="18" charset="0"/>
              </a:rPr>
              <a:t>s </a:t>
            </a:r>
            <a:r>
              <a:rPr lang="en-IN" sz="2000" b="0" i="0" dirty="0">
                <a:solidFill>
                  <a:srgbClr val="222222"/>
                </a:solidFill>
                <a:effectLst/>
                <a:latin typeface="Times New Roman" panose="02020603050405020304" pitchFamily="18" charset="0"/>
                <a:cs typeface="Times New Roman" panose="02020603050405020304" pitchFamily="18" charset="0"/>
              </a:rPr>
              <a:t>are at a premium and outweigh all other considerations.</a:t>
            </a:r>
          </a:p>
          <a:p>
            <a:pPr algn="l"/>
            <a:r>
              <a:rPr lang="en-IN" sz="2000" b="0" i="0" dirty="0">
                <a:solidFill>
                  <a:srgbClr val="222222"/>
                </a:solidFill>
                <a:effectLst/>
                <a:latin typeface="Times New Roman" panose="02020603050405020304" pitchFamily="18" charset="0"/>
                <a:cs typeface="Times New Roman" panose="02020603050405020304" pitchFamily="18" charset="0"/>
              </a:rPr>
              <a:t> It is also used when there are two or more ways to accomplish the same task. Cost-minimization analysis is most often used in healthcare. </a:t>
            </a:r>
          </a:p>
          <a:p>
            <a:pPr algn="l"/>
            <a:r>
              <a:rPr lang="en-IN" sz="2000" b="0" i="0" dirty="0">
                <a:solidFill>
                  <a:srgbClr val="222222"/>
                </a:solidFill>
                <a:effectLst/>
                <a:latin typeface="Times New Roman" panose="02020603050405020304" pitchFamily="18" charset="0"/>
                <a:cs typeface="Times New Roman" panose="02020603050405020304" pitchFamily="18" charset="0"/>
              </a:rPr>
              <a:t>For example, drug manufacturers may compare two drugs that have been shown to produce the same effect in patients, or a pharmaceutical company may implement a cost-minimization analysis, to determine which of two medications that treat the same illness will cost the least amount of money to produce. </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97762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A8E34-44F5-E739-949D-96ED66B6C0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B83F6D4-FB3F-98A5-5340-E276830A0B04}"/>
              </a:ext>
            </a:extLst>
          </p:cNvPr>
          <p:cNvSpPr>
            <a:spLocks noGrp="1"/>
          </p:cNvSpPr>
          <p:nvPr>
            <p:ph idx="1"/>
          </p:nvPr>
        </p:nvSpPr>
        <p:spPr/>
        <p:txBody>
          <a:bodyPr/>
          <a:lstStyle/>
          <a:p>
            <a:r>
              <a:rPr lang="en-US" dirty="0"/>
              <a:t>Economic analysis doesn’t determines business operations by</a:t>
            </a:r>
          </a:p>
          <a:p>
            <a:pPr marL="0" indent="0">
              <a:buNone/>
            </a:pPr>
            <a:endParaRPr lang="en-US" dirty="0"/>
          </a:p>
          <a:p>
            <a:r>
              <a:rPr lang="en-US" dirty="0"/>
              <a:t>Approaching towards Feasibility </a:t>
            </a:r>
          </a:p>
          <a:p>
            <a:r>
              <a:rPr lang="en-US" dirty="0"/>
              <a:t>Approaching towards Profitability</a:t>
            </a:r>
          </a:p>
          <a:p>
            <a:r>
              <a:rPr lang="en-US" dirty="0"/>
              <a:t>Approaching towards  irregularity</a:t>
            </a:r>
          </a:p>
          <a:p>
            <a:r>
              <a:rPr lang="en-US" dirty="0"/>
              <a:t>None of the above</a:t>
            </a:r>
          </a:p>
          <a:p>
            <a:endParaRPr lang="en-US" dirty="0"/>
          </a:p>
          <a:p>
            <a:endParaRPr lang="en-US" dirty="0"/>
          </a:p>
          <a:p>
            <a:endParaRPr lang="en-IN" dirty="0"/>
          </a:p>
        </p:txBody>
      </p:sp>
    </p:spTree>
    <p:extLst>
      <p:ext uri="{BB962C8B-B14F-4D97-AF65-F5344CB8AC3E}">
        <p14:creationId xmlns:p14="http://schemas.microsoft.com/office/powerpoint/2010/main" xmlns="" val="2882241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EE55EF-C507-C3DF-5460-5308BB0947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8BEC772-6628-A751-7508-6A9A8EA9AEC0}"/>
              </a:ext>
            </a:extLst>
          </p:cNvPr>
          <p:cNvSpPr>
            <a:spLocks noGrp="1"/>
          </p:cNvSpPr>
          <p:nvPr>
            <p:ph idx="1"/>
          </p:nvPr>
        </p:nvSpPr>
        <p:spPr/>
        <p:txBody>
          <a:bodyPr/>
          <a:lstStyle/>
          <a:p>
            <a:r>
              <a:rPr lang="en-US" dirty="0"/>
              <a:t>The most scientific definition of economics given by </a:t>
            </a:r>
          </a:p>
          <a:p>
            <a:endParaRPr lang="en-US" dirty="0"/>
          </a:p>
          <a:p>
            <a:r>
              <a:rPr lang="en-US" dirty="0"/>
              <a:t>Robins</a:t>
            </a:r>
          </a:p>
          <a:p>
            <a:r>
              <a:rPr lang="en-US" dirty="0"/>
              <a:t>Marshal</a:t>
            </a:r>
          </a:p>
          <a:p>
            <a:r>
              <a:rPr lang="en-US" dirty="0"/>
              <a:t>Keynes</a:t>
            </a:r>
          </a:p>
          <a:p>
            <a:r>
              <a:rPr lang="en-US" dirty="0"/>
              <a:t>All the above</a:t>
            </a:r>
            <a:endParaRPr lang="en-IN" dirty="0"/>
          </a:p>
        </p:txBody>
      </p:sp>
    </p:spTree>
    <p:extLst>
      <p:ext uri="{BB962C8B-B14F-4D97-AF65-F5344CB8AC3E}">
        <p14:creationId xmlns:p14="http://schemas.microsoft.com/office/powerpoint/2010/main" xmlns="" val="814244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FA6E3B-AD1A-8973-E86D-3382B249D9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F85EAF1-2A16-D4EC-7868-79BACDD2205C}"/>
              </a:ext>
            </a:extLst>
          </p:cNvPr>
          <p:cNvSpPr>
            <a:spLocks noGrp="1"/>
          </p:cNvSpPr>
          <p:nvPr>
            <p:ph idx="1"/>
          </p:nvPr>
        </p:nvSpPr>
        <p:spPr/>
        <p:txBody>
          <a:bodyPr/>
          <a:lstStyle/>
          <a:p>
            <a:r>
              <a:rPr lang="en-US" dirty="0"/>
              <a:t>Abundancy of the productive resources vary from one country to another country-</a:t>
            </a:r>
          </a:p>
          <a:p>
            <a:endParaRPr lang="en-US" dirty="0"/>
          </a:p>
          <a:p>
            <a:r>
              <a:rPr lang="en-US" dirty="0"/>
              <a:t>Yes </a:t>
            </a:r>
          </a:p>
          <a:p>
            <a:r>
              <a:rPr lang="en-US" dirty="0"/>
              <a:t>No</a:t>
            </a:r>
            <a:endParaRPr lang="en-IN" dirty="0"/>
          </a:p>
        </p:txBody>
      </p:sp>
    </p:spTree>
    <p:extLst>
      <p:ext uri="{BB962C8B-B14F-4D97-AF65-F5344CB8AC3E}">
        <p14:creationId xmlns:p14="http://schemas.microsoft.com/office/powerpoint/2010/main" xmlns="" val="374252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5E034C-9CDA-4A60-2262-8C7C317D41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B714D50-F6CF-8745-EE00-C631E36A8A14}"/>
              </a:ext>
            </a:extLst>
          </p:cNvPr>
          <p:cNvSpPr>
            <a:spLocks noGrp="1"/>
          </p:cNvSpPr>
          <p:nvPr>
            <p:ph idx="1"/>
          </p:nvPr>
        </p:nvSpPr>
        <p:spPr/>
        <p:txBody>
          <a:bodyPr/>
          <a:lstStyle/>
          <a:p>
            <a:r>
              <a:rPr lang="en-US" dirty="0"/>
              <a:t>Which of the following is not the productive resources</a:t>
            </a:r>
          </a:p>
          <a:p>
            <a:r>
              <a:rPr lang="en-US" dirty="0"/>
              <a:t>Labour</a:t>
            </a:r>
          </a:p>
          <a:p>
            <a:r>
              <a:rPr lang="en-US" dirty="0"/>
              <a:t>Land</a:t>
            </a:r>
          </a:p>
          <a:p>
            <a:r>
              <a:rPr lang="en-US" dirty="0"/>
              <a:t>Kapital </a:t>
            </a:r>
          </a:p>
          <a:p>
            <a:r>
              <a:rPr lang="en-US" dirty="0"/>
              <a:t>Profit</a:t>
            </a:r>
          </a:p>
        </p:txBody>
      </p:sp>
    </p:spTree>
    <p:extLst>
      <p:ext uri="{BB962C8B-B14F-4D97-AF65-F5344CB8AC3E}">
        <p14:creationId xmlns:p14="http://schemas.microsoft.com/office/powerpoint/2010/main" xmlns="" val="3549384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0C7403-7CEF-7A02-508F-878EF576BD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E7195D4-BE4D-566B-8FC3-77D2F48C4CAB}"/>
              </a:ext>
            </a:extLst>
          </p:cNvPr>
          <p:cNvSpPr>
            <a:spLocks noGrp="1"/>
          </p:cNvSpPr>
          <p:nvPr>
            <p:ph idx="1"/>
          </p:nvPr>
        </p:nvSpPr>
        <p:spPr/>
        <p:txBody>
          <a:bodyPr/>
          <a:lstStyle/>
          <a:p>
            <a:r>
              <a:rPr lang="en-IN" sz="2800" b="0" i="0" dirty="0">
                <a:solidFill>
                  <a:srgbClr val="242021"/>
                </a:solidFill>
                <a:effectLst/>
                <a:latin typeface="TimesNewRomanPSMT"/>
              </a:rPr>
              <a:t>Optimal solutions to specific organizational objectives can be achieved mainly </a:t>
            </a:r>
            <a:r>
              <a:rPr lang="en-IN" dirty="0">
                <a:solidFill>
                  <a:srgbClr val="242021"/>
                </a:solidFill>
                <a:latin typeface="TimesNewRomanPSMT"/>
              </a:rPr>
              <a:t>with the help of –</a:t>
            </a:r>
          </a:p>
          <a:p>
            <a:r>
              <a:rPr lang="en-IN" sz="2800" b="0" i="0" dirty="0">
                <a:solidFill>
                  <a:srgbClr val="242021"/>
                </a:solidFill>
                <a:effectLst/>
                <a:latin typeface="TimesNewRomanPSMT"/>
              </a:rPr>
              <a:t>Macro economics</a:t>
            </a:r>
          </a:p>
          <a:p>
            <a:r>
              <a:rPr lang="en-IN" dirty="0">
                <a:solidFill>
                  <a:srgbClr val="242021"/>
                </a:solidFill>
                <a:latin typeface="TimesNewRomanPSMT"/>
              </a:rPr>
              <a:t>Development economics</a:t>
            </a:r>
          </a:p>
          <a:p>
            <a:r>
              <a:rPr lang="en-IN" sz="2800" b="0" i="0" dirty="0">
                <a:solidFill>
                  <a:srgbClr val="242021"/>
                </a:solidFill>
                <a:effectLst/>
                <a:latin typeface="TimesNewRomanPSMT"/>
              </a:rPr>
              <a:t>Business Economics</a:t>
            </a:r>
          </a:p>
          <a:p>
            <a:r>
              <a:rPr lang="en-IN" dirty="0">
                <a:solidFill>
                  <a:srgbClr val="242021"/>
                </a:solidFill>
                <a:latin typeface="TimesNewRomanPSMT"/>
              </a:rPr>
              <a:t>None of the above</a:t>
            </a:r>
            <a:endParaRPr lang="en-IN" sz="2800" b="0" i="0" dirty="0">
              <a:solidFill>
                <a:srgbClr val="242021"/>
              </a:solidFill>
              <a:effectLst/>
              <a:latin typeface="TimesNewRomanPSMT"/>
            </a:endParaRPr>
          </a:p>
        </p:txBody>
      </p:sp>
    </p:spTree>
    <p:extLst>
      <p:ext uri="{BB962C8B-B14F-4D97-AF65-F5344CB8AC3E}">
        <p14:creationId xmlns:p14="http://schemas.microsoft.com/office/powerpoint/2010/main" xmlns="" val="2804526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224E03-5A37-C82F-2382-75064BE162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2EE2387-B3F6-1CC4-454C-770048331F06}"/>
              </a:ext>
            </a:extLst>
          </p:cNvPr>
          <p:cNvSpPr>
            <a:spLocks noGrp="1"/>
          </p:cNvSpPr>
          <p:nvPr>
            <p:ph idx="1"/>
          </p:nvPr>
        </p:nvSpPr>
        <p:spPr/>
        <p:txBody>
          <a:bodyPr/>
          <a:lstStyle/>
          <a:p>
            <a:r>
              <a:rPr lang="en-IN" sz="2800" dirty="0">
                <a:effectLst/>
                <a:latin typeface="Times New Roman" panose="02020603050405020304" pitchFamily="18" charset="0"/>
                <a:cs typeface="Times New Roman" panose="02020603050405020304" pitchFamily="18" charset="0"/>
              </a:rPr>
              <a:t>NABE is the professional association in US , known as </a:t>
            </a:r>
          </a:p>
          <a:p>
            <a:endParaRPr lang="en-IN" dirty="0">
              <a:latin typeface="Times New Roman" panose="02020603050405020304" pitchFamily="18" charset="0"/>
              <a:cs typeface="Times New Roman" panose="02020603050405020304" pitchFamily="18" charset="0"/>
            </a:endParaRPr>
          </a:p>
          <a:p>
            <a:r>
              <a:rPr lang="en-IN" sz="2800" dirty="0">
                <a:effectLst/>
                <a:latin typeface="Times New Roman" panose="02020603050405020304" pitchFamily="18" charset="0"/>
                <a:cs typeface="Times New Roman" panose="02020603050405020304" pitchFamily="18" charset="0"/>
              </a:rPr>
              <a:t>National Accreditation for Business Economics</a:t>
            </a:r>
            <a:endParaRPr lang="en-IN" dirty="0">
              <a:latin typeface="Times New Roman" panose="02020603050405020304" pitchFamily="18" charset="0"/>
              <a:cs typeface="Times New Roman" panose="02020603050405020304" pitchFamily="18" charset="0"/>
            </a:endParaRPr>
          </a:p>
          <a:p>
            <a:r>
              <a:rPr lang="en-IN" sz="2800" dirty="0">
                <a:effectLst/>
                <a:latin typeface="Times New Roman" panose="02020603050405020304" pitchFamily="18" charset="0"/>
                <a:cs typeface="Times New Roman" panose="02020603050405020304" pitchFamily="18" charset="0"/>
              </a:rPr>
              <a:t>The National Association for Business Economics</a:t>
            </a:r>
          </a:p>
          <a:p>
            <a:r>
              <a:rPr lang="en-IN" sz="2800" dirty="0">
                <a:effectLst/>
                <a:latin typeface="Times New Roman" panose="02020603050405020304" pitchFamily="18" charset="0"/>
                <a:cs typeface="Times New Roman" panose="02020603050405020304" pitchFamily="18" charset="0"/>
              </a:rPr>
              <a:t>National Analogy for Business Economics</a:t>
            </a:r>
          </a:p>
          <a:p>
            <a:r>
              <a:rPr lang="en-IN" dirty="0">
                <a:latin typeface="Times New Roman" panose="02020603050405020304" pitchFamily="18" charset="0"/>
                <a:cs typeface="Times New Roman" panose="02020603050405020304" pitchFamily="18" charset="0"/>
              </a:rPr>
              <a:t>All the above</a:t>
            </a:r>
            <a:endParaRPr lang="en-IN" dirty="0"/>
          </a:p>
        </p:txBody>
      </p:sp>
    </p:spTree>
    <p:extLst>
      <p:ext uri="{BB962C8B-B14F-4D97-AF65-F5344CB8AC3E}">
        <p14:creationId xmlns:p14="http://schemas.microsoft.com/office/powerpoint/2010/main" xmlns="" val="3731294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7ED21E-D891-4D9F-4F22-4D3839CBF850}"/>
              </a:ext>
            </a:extLst>
          </p:cNvPr>
          <p:cNvSpPr>
            <a:spLocks noGrp="1"/>
          </p:cNvSpPr>
          <p:nvPr>
            <p:ph type="title"/>
          </p:nvPr>
        </p:nvSpPr>
        <p:spPr>
          <a:xfrm>
            <a:off x="838200" y="1207811"/>
            <a:ext cx="10515600" cy="1009651"/>
          </a:xfrm>
        </p:spPr>
        <p:txBody>
          <a:bodyPr>
            <a:normAutofit/>
          </a:bodyPr>
          <a:lstStyle/>
          <a:p>
            <a:r>
              <a:rPr lang="en-US" sz="3600" b="1" dirty="0">
                <a:latin typeface="Times New Roman" pitchFamily="18" charset="0"/>
                <a:cs typeface="Times New Roman" pitchFamily="18" charset="0"/>
              </a:rPr>
              <a:t>Basic economic problems</a:t>
            </a:r>
            <a:endParaRPr lang="en-IN" sz="3600" dirty="0"/>
          </a:p>
        </p:txBody>
      </p:sp>
      <p:sp>
        <p:nvSpPr>
          <p:cNvPr id="3" name="Content Placeholder 2">
            <a:extLst>
              <a:ext uri="{FF2B5EF4-FFF2-40B4-BE49-F238E27FC236}">
                <a16:creationId xmlns:a16="http://schemas.microsoft.com/office/drawing/2014/main" xmlns="" id="{53815D49-64E9-E987-9585-239428EBBEE6}"/>
              </a:ext>
            </a:extLst>
          </p:cNvPr>
          <p:cNvSpPr>
            <a:spLocks noGrp="1"/>
          </p:cNvSpPr>
          <p:nvPr>
            <p:ph idx="1"/>
          </p:nvPr>
        </p:nvSpPr>
        <p:spPr>
          <a:xfrm>
            <a:off x="838200" y="2365513"/>
            <a:ext cx="10515600" cy="3811450"/>
          </a:xfrm>
        </p:spPr>
        <p:txBody>
          <a:bodyPr/>
          <a:lstStyle/>
          <a:p>
            <a:r>
              <a:rPr lang="en-US" sz="2800" dirty="0">
                <a:latin typeface="Times New Roman" pitchFamily="18" charset="0"/>
                <a:cs typeface="Times New Roman" pitchFamily="18" charset="0"/>
              </a:rPr>
              <a:t>What to produce</a:t>
            </a:r>
          </a:p>
          <a:p>
            <a:r>
              <a:rPr lang="en-US" sz="2800" dirty="0">
                <a:latin typeface="Times New Roman" pitchFamily="18" charset="0"/>
                <a:cs typeface="Times New Roman" pitchFamily="18" charset="0"/>
              </a:rPr>
              <a:t>How to produce</a:t>
            </a:r>
          </a:p>
          <a:p>
            <a:r>
              <a:rPr lang="en-US" sz="2800" dirty="0">
                <a:latin typeface="Times New Roman" pitchFamily="18" charset="0"/>
                <a:cs typeface="Times New Roman" pitchFamily="18" charset="0"/>
              </a:rPr>
              <a:t>For whom to produce</a:t>
            </a:r>
          </a:p>
          <a:p>
            <a:endParaRPr lang="en-IN" dirty="0"/>
          </a:p>
        </p:txBody>
      </p:sp>
    </p:spTree>
    <p:extLst>
      <p:ext uri="{BB962C8B-B14F-4D97-AF65-F5344CB8AC3E}">
        <p14:creationId xmlns:p14="http://schemas.microsoft.com/office/powerpoint/2010/main" xmlns="" val="2092587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onomic System">
            <a:extLst>
              <a:ext uri="{FF2B5EF4-FFF2-40B4-BE49-F238E27FC236}">
                <a16:creationId xmlns:a16="http://schemas.microsoft.com/office/drawing/2014/main" xmlns="" id="{B9D4FAA3-C914-2193-D982-342D4CA28B4E}"/>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203366" y="0"/>
            <a:ext cx="8322589" cy="6858000"/>
          </a:xfrm>
          <a:prstGeom prst="rect">
            <a:avLst/>
          </a:prstGeom>
          <a:ln w="38100" cap="sq">
            <a:solidFill>
              <a:schemeClr val="accent4"/>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863902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641B55-21BD-125B-D1BD-A77C981314AD}"/>
              </a:ext>
            </a:extLst>
          </p:cNvPr>
          <p:cNvSpPr>
            <a:spLocks noGrp="1"/>
          </p:cNvSpPr>
          <p:nvPr>
            <p:ph type="title"/>
          </p:nvPr>
        </p:nvSpPr>
        <p:spPr>
          <a:xfrm>
            <a:off x="838200" y="951534"/>
            <a:ext cx="10515600" cy="1325563"/>
          </a:xfrm>
        </p:spPr>
        <p:txBody>
          <a:bodyPr>
            <a:normAutofit fontScale="90000"/>
          </a:bodyPr>
          <a:lstStyle/>
          <a:p>
            <a:pPr algn="ct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4900" b="1" dirty="0">
                <a:latin typeface="Times New Roman" pitchFamily="18" charset="0"/>
                <a:cs typeface="Times New Roman" pitchFamily="18" charset="0"/>
              </a:rPr>
              <a:t>Production possibility curve</a:t>
            </a:r>
            <a:endParaRPr lang="en-IN" sz="3600" dirty="0"/>
          </a:p>
        </p:txBody>
      </p:sp>
    </p:spTree>
    <p:extLst>
      <p:ext uri="{BB962C8B-B14F-4D97-AF65-F5344CB8AC3E}">
        <p14:creationId xmlns:p14="http://schemas.microsoft.com/office/powerpoint/2010/main" xmlns="" val="130130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671C5C-6A0C-A04E-DE40-0F23A2CC7F33}"/>
              </a:ext>
            </a:extLst>
          </p:cNvPr>
          <p:cNvSpPr>
            <a:spLocks noGrp="1"/>
          </p:cNvSpPr>
          <p:nvPr>
            <p:ph type="title"/>
          </p:nvPr>
        </p:nvSpPr>
        <p:spPr/>
        <p:txBody>
          <a:bodyPr>
            <a:normAutofit/>
          </a:bodyPr>
          <a:lstStyle/>
          <a:p>
            <a:r>
              <a:rPr lang="en-US" sz="2000" dirty="0"/>
              <a:t>Conti……</a:t>
            </a:r>
            <a:endParaRPr lang="en-IN" sz="2000" dirty="0"/>
          </a:p>
        </p:txBody>
      </p:sp>
      <p:sp>
        <p:nvSpPr>
          <p:cNvPr id="3" name="Content Placeholder 2">
            <a:extLst>
              <a:ext uri="{FF2B5EF4-FFF2-40B4-BE49-F238E27FC236}">
                <a16:creationId xmlns:a16="http://schemas.microsoft.com/office/drawing/2014/main" xmlns="" id="{CB711130-C884-5A4B-E81D-43D6A8769F74}"/>
              </a:ext>
            </a:extLst>
          </p:cNvPr>
          <p:cNvSpPr>
            <a:spLocks noGrp="1"/>
          </p:cNvSpPr>
          <p:nvPr>
            <p:ph idx="1"/>
          </p:nvPr>
        </p:nvSpPr>
        <p:spPr>
          <a:xfrm>
            <a:off x="838200" y="2286001"/>
            <a:ext cx="10515600" cy="3423824"/>
          </a:xfrm>
        </p:spPr>
        <p:txBody>
          <a:bodyPr>
            <a:normAutofit/>
          </a:bodyPr>
          <a:lstStyle/>
          <a:p>
            <a:pPr algn="l">
              <a:buFont typeface="Arial" panose="020B0604020202020204" pitchFamily="34" charset="0"/>
              <a:buChar char="•"/>
            </a:pPr>
            <a:r>
              <a:rPr lang="en-IN" sz="2400" b="0" i="0" dirty="0">
                <a:solidFill>
                  <a:srgbClr val="111111"/>
                </a:solidFill>
                <a:effectLst/>
                <a:latin typeface="Times New Roman" panose="02020603050405020304" pitchFamily="18" charset="0"/>
                <a:cs typeface="Times New Roman" panose="02020603050405020304" pitchFamily="18" charset="0"/>
              </a:rPr>
              <a:t>Managerial economics is one important offshoot of </a:t>
            </a:r>
            <a:r>
              <a:rPr lang="en-IN" sz="2400" b="1" i="0" dirty="0">
                <a:solidFill>
                  <a:srgbClr val="111111"/>
                </a:solidFill>
                <a:effectLst/>
                <a:latin typeface="Times New Roman" panose="02020603050405020304" pitchFamily="18" charset="0"/>
                <a:cs typeface="Times New Roman" panose="02020603050405020304" pitchFamily="18" charset="0"/>
              </a:rPr>
              <a:t>business economics.</a:t>
            </a:r>
          </a:p>
          <a:p>
            <a:pPr algn="l">
              <a:buFont typeface="Arial" panose="020B0604020202020204" pitchFamily="34" charset="0"/>
              <a:buChar char="•"/>
            </a:pPr>
            <a:r>
              <a:rPr lang="en-IN" sz="2400" b="1" i="1" dirty="0">
                <a:solidFill>
                  <a:schemeClr val="accent2">
                    <a:lumMod val="75000"/>
                  </a:schemeClr>
                </a:solidFill>
                <a:effectLst/>
                <a:latin typeface="Times New Roman" panose="02020603050405020304" pitchFamily="18" charset="0"/>
                <a:cs typeface="Times New Roman" panose="02020603050405020304" pitchFamily="18" charset="0"/>
              </a:rPr>
              <a:t>The National Association for Business Economics (NABE)</a:t>
            </a:r>
            <a:r>
              <a:rPr lang="en-IN" sz="2400" b="0" i="1" dirty="0">
                <a:solidFill>
                  <a:schemeClr val="accent2">
                    <a:lumMod val="75000"/>
                  </a:schemeClr>
                </a:solidFill>
                <a:effectLst/>
                <a:latin typeface="Times New Roman" panose="02020603050405020304" pitchFamily="18" charset="0"/>
                <a:cs typeface="Times New Roman" panose="02020603050405020304" pitchFamily="18" charset="0"/>
              </a:rPr>
              <a:t> is the professional association business economists in the U.S.</a:t>
            </a:r>
          </a:p>
          <a:p>
            <a:r>
              <a:rPr lang="en-IN" sz="2400" b="1" i="1" dirty="0">
                <a:solidFill>
                  <a:schemeClr val="accent2">
                    <a:lumMod val="75000"/>
                  </a:schemeClr>
                </a:solidFill>
                <a:effectLst/>
                <a:latin typeface="Times New Roman" panose="02020603050405020304" pitchFamily="18" charset="0"/>
                <a:cs typeface="Times New Roman" panose="02020603050405020304" pitchFamily="18" charset="0"/>
              </a:rPr>
              <a:t>The Associated Chambers of Commerce and Industry of India</a:t>
            </a:r>
          </a:p>
          <a:p>
            <a:r>
              <a:rPr lang="en-IN" sz="2400" b="1" i="1" dirty="0">
                <a:solidFill>
                  <a:schemeClr val="accent2">
                    <a:lumMod val="75000"/>
                  </a:schemeClr>
                </a:solidFill>
                <a:effectLst/>
                <a:latin typeface="Times New Roman" panose="02020603050405020304" pitchFamily="18" charset="0"/>
                <a:cs typeface="Times New Roman" panose="02020603050405020304" pitchFamily="18" charset="0"/>
              </a:rPr>
              <a:t>FICCI</a:t>
            </a:r>
          </a:p>
          <a:p>
            <a:r>
              <a:rPr lang="en-IN" sz="2400" b="1" i="1" dirty="0" err="1">
                <a:solidFill>
                  <a:schemeClr val="accent2">
                    <a:lumMod val="75000"/>
                  </a:schemeClr>
                </a:solidFill>
                <a:effectLst/>
                <a:latin typeface="Times New Roman" panose="02020603050405020304" pitchFamily="18" charset="0"/>
                <a:cs typeface="Times New Roman" panose="02020603050405020304" pitchFamily="18" charset="0"/>
              </a:rPr>
              <a:t>Uhyog</a:t>
            </a:r>
            <a:r>
              <a:rPr lang="en-IN" sz="2400" b="1" i="1" dirty="0">
                <a:solidFill>
                  <a:schemeClr val="accent2">
                    <a:lumMod val="75000"/>
                  </a:schemeClr>
                </a:solidFill>
                <a:effectLst/>
                <a:latin typeface="Times New Roman" panose="02020603050405020304" pitchFamily="18" charset="0"/>
                <a:cs typeface="Times New Roman" panose="02020603050405020304" pitchFamily="18" charset="0"/>
              </a:rPr>
              <a:t> </a:t>
            </a:r>
            <a:r>
              <a:rPr lang="en-IN" sz="2400" b="1" i="1" dirty="0" err="1">
                <a:solidFill>
                  <a:schemeClr val="accent2">
                    <a:lumMod val="75000"/>
                  </a:schemeClr>
                </a:solidFill>
                <a:latin typeface="Times New Roman" panose="02020603050405020304" pitchFamily="18" charset="0"/>
                <a:cs typeface="Times New Roman" panose="02020603050405020304" pitchFamily="18" charset="0"/>
              </a:rPr>
              <a:t>B</a:t>
            </a:r>
            <a:r>
              <a:rPr lang="en-IN" sz="2400" b="1" i="1" dirty="0" err="1">
                <a:solidFill>
                  <a:schemeClr val="accent2">
                    <a:lumMod val="75000"/>
                  </a:schemeClr>
                </a:solidFill>
                <a:effectLst/>
                <a:latin typeface="Times New Roman" panose="02020603050405020304" pitchFamily="18" charset="0"/>
                <a:cs typeface="Times New Roman" panose="02020603050405020304" pitchFamily="18" charset="0"/>
              </a:rPr>
              <a:t>andhu</a:t>
            </a:r>
            <a:endParaRPr lang="en-IN" sz="2400" b="1" i="1" dirty="0">
              <a:solidFill>
                <a:schemeClr val="accent2">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sz="2400" i="0" dirty="0">
              <a:solidFill>
                <a:srgbClr val="111111"/>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23680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E81BDF-D86E-C99E-AF39-7176DF99CB9D}"/>
              </a:ext>
            </a:extLst>
          </p:cNvPr>
          <p:cNvSpPr>
            <a:spLocks noGrp="1"/>
          </p:cNvSpPr>
          <p:nvPr>
            <p:ph type="title"/>
          </p:nvPr>
        </p:nvSpPr>
        <p:spPr>
          <a:xfrm>
            <a:off x="838200" y="1023730"/>
            <a:ext cx="9935817" cy="666958"/>
          </a:xfrm>
        </p:spPr>
        <p:txBody>
          <a:bodyPr>
            <a:noAutofit/>
          </a:bodyPr>
          <a:lstStyle/>
          <a:p>
            <a:pPr algn="ctr"/>
            <a:r>
              <a:rPr lang="en-IN" sz="3600" b="1" dirty="0">
                <a:highlight>
                  <a:srgbClr val="00FFFF"/>
                </a:highlight>
              </a:rPr>
              <a:t>What is the Production Possibilities Curve? </a:t>
            </a:r>
            <a:br>
              <a:rPr lang="en-IN" sz="3600" b="1" dirty="0">
                <a:highlight>
                  <a:srgbClr val="00FFFF"/>
                </a:highlight>
              </a:rPr>
            </a:br>
            <a:endParaRPr lang="en-IN" sz="3600" b="1" dirty="0">
              <a:highlight>
                <a:srgbClr val="00FFFF"/>
              </a:highlight>
            </a:endParaRPr>
          </a:p>
        </p:txBody>
      </p:sp>
      <p:sp>
        <p:nvSpPr>
          <p:cNvPr id="3" name="Content Placeholder 2">
            <a:extLst>
              <a:ext uri="{FF2B5EF4-FFF2-40B4-BE49-F238E27FC236}">
                <a16:creationId xmlns:a16="http://schemas.microsoft.com/office/drawing/2014/main" xmlns="" id="{98663372-A2DA-A04F-4583-DB3FD2A65BEE}"/>
              </a:ext>
            </a:extLst>
          </p:cNvPr>
          <p:cNvSpPr>
            <a:spLocks noGrp="1"/>
          </p:cNvSpPr>
          <p:nvPr>
            <p:ph idx="1"/>
          </p:nvPr>
        </p:nvSpPr>
        <p:spPr>
          <a:xfrm>
            <a:off x="838200" y="1825625"/>
            <a:ext cx="10293626" cy="4351338"/>
          </a:xfrm>
        </p:spPr>
        <p:txBody>
          <a:bodyPr/>
          <a:lstStyle/>
          <a:p>
            <a:pPr marL="0" indent="0">
              <a:buNone/>
            </a:pPr>
            <a:r>
              <a:rPr lang="en-IN" dirty="0"/>
              <a:t>Production Possibilities Curve? </a:t>
            </a:r>
          </a:p>
          <a:p>
            <a:pPr marL="0" indent="0">
              <a:buNone/>
            </a:pPr>
            <a:r>
              <a:rPr lang="en-IN" dirty="0"/>
              <a:t>• A production possibilities graph (PPG) is a model that shows alternative ways that an economy can use its scarce resources. </a:t>
            </a:r>
          </a:p>
          <a:p>
            <a:pPr marL="0" indent="0">
              <a:buNone/>
            </a:pPr>
            <a:r>
              <a:rPr lang="en-IN" dirty="0"/>
              <a:t>• This model graphically demonstrates scarcity, trade-offs, opportunity costs, and efficiency.</a:t>
            </a:r>
          </a:p>
          <a:p>
            <a:r>
              <a:rPr lang="en-US" sz="2800" b="1" i="1" dirty="0">
                <a:latin typeface="Times New Roman" pitchFamily="18" charset="0"/>
                <a:cs typeface="Times New Roman" pitchFamily="18" charset="0"/>
              </a:rPr>
              <a:t>It exhibits the various possible combinations of goods and services produced within a specified time with all its resources fully and efficiently employed.</a:t>
            </a:r>
            <a:endParaRPr lang="en-IN" b="1" i="1" dirty="0"/>
          </a:p>
          <a:p>
            <a:pPr marL="0" indent="0">
              <a:buNone/>
            </a:pPr>
            <a:endParaRPr lang="en-IN" dirty="0"/>
          </a:p>
        </p:txBody>
      </p:sp>
    </p:spTree>
    <p:extLst>
      <p:ext uri="{BB962C8B-B14F-4D97-AF65-F5344CB8AC3E}">
        <p14:creationId xmlns:p14="http://schemas.microsoft.com/office/powerpoint/2010/main" xmlns="" val="3734931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E15D43-AB17-B67F-B76D-3C329CCB89A7}"/>
              </a:ext>
            </a:extLst>
          </p:cNvPr>
          <p:cNvSpPr>
            <a:spLocks noGrp="1"/>
          </p:cNvSpPr>
          <p:nvPr>
            <p:ph type="title"/>
          </p:nvPr>
        </p:nvSpPr>
        <p:spPr/>
        <p:txBody>
          <a:bodyPr>
            <a:normAutofit/>
          </a:bodyPr>
          <a:lstStyle/>
          <a:p>
            <a:r>
              <a:rPr lang="en-US" sz="2000" dirty="0"/>
              <a:t>Conti……</a:t>
            </a:r>
            <a:endParaRPr lang="en-IN" sz="2000" dirty="0"/>
          </a:p>
        </p:txBody>
      </p:sp>
      <p:sp>
        <p:nvSpPr>
          <p:cNvPr id="3" name="Content Placeholder 2">
            <a:extLst>
              <a:ext uri="{FF2B5EF4-FFF2-40B4-BE49-F238E27FC236}">
                <a16:creationId xmlns:a16="http://schemas.microsoft.com/office/drawing/2014/main" xmlns="" id="{C7D86C15-5A8C-A90C-749F-BE2FD3D61E8F}"/>
              </a:ext>
            </a:extLst>
          </p:cNvPr>
          <p:cNvSpPr>
            <a:spLocks noGrp="1"/>
          </p:cNvSpPr>
          <p:nvPr>
            <p:ph idx="1"/>
          </p:nvPr>
        </p:nvSpPr>
        <p:spPr>
          <a:xfrm>
            <a:off x="838200" y="2027583"/>
            <a:ext cx="10515600" cy="4149380"/>
          </a:xfrm>
        </p:spPr>
        <p:txBody>
          <a:bodyPr>
            <a:normAutofit lnSpcReduction="10000"/>
          </a:bodyPr>
          <a:lstStyle/>
          <a:p>
            <a:pPr algn="l">
              <a:buFont typeface="Arial" panose="020B0604020202020204" pitchFamily="34" charset="0"/>
              <a:buChar char="•"/>
            </a:pPr>
            <a:r>
              <a:rPr lang="en-IN" sz="2400" b="0" i="0" dirty="0">
                <a:solidFill>
                  <a:srgbClr val="111111"/>
                </a:solidFill>
                <a:effectLst/>
                <a:latin typeface="Times New Roman" panose="02020603050405020304" pitchFamily="18" charset="0"/>
                <a:cs typeface="Times New Roman" panose="02020603050405020304" pitchFamily="18" charset="0"/>
              </a:rPr>
              <a:t>In business analysis, the production possibility frontier (PPF) is a curve illustrating the varying amounts of two products that can be produced when both depend on the same finite resources.</a:t>
            </a:r>
          </a:p>
          <a:p>
            <a:pPr marL="0" indent="0" algn="l">
              <a:buNone/>
            </a:pPr>
            <a:endParaRPr lang="en-IN" sz="2400" b="0" i="0" dirty="0">
              <a:solidFill>
                <a:srgbClr val="111111"/>
              </a:solidFill>
              <a:effectLst/>
              <a:latin typeface="Times New Roman" panose="02020603050405020304" pitchFamily="18" charset="0"/>
              <a:cs typeface="Times New Roman" panose="02020603050405020304" pitchFamily="18" charset="0"/>
            </a:endParaRPr>
          </a:p>
          <a:p>
            <a:pPr algn="l" fontAlgn="ctr">
              <a:buFont typeface="Arial" panose="020B0604020202020204" pitchFamily="34" charset="0"/>
              <a:buChar char="•"/>
            </a:pPr>
            <a:r>
              <a:rPr lang="en-IN" sz="2400" b="0" i="0" dirty="0">
                <a:solidFill>
                  <a:srgbClr val="111111"/>
                </a:solidFill>
                <a:effectLst/>
                <a:latin typeface="Times New Roman" panose="02020603050405020304" pitchFamily="18" charset="0"/>
                <a:cs typeface="Times New Roman" panose="02020603050405020304" pitchFamily="18" charset="0"/>
              </a:rPr>
              <a:t>The PPF demonstrates that the production of one commodity may increase only if the production of the other commodity decreases.</a:t>
            </a:r>
          </a:p>
          <a:p>
            <a:pPr marL="0" indent="0" algn="l" fontAlgn="ctr">
              <a:buNone/>
            </a:pPr>
            <a:endParaRPr lang="en-IN" sz="2400" b="0" i="0" dirty="0">
              <a:solidFill>
                <a:srgbClr val="11111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b="0" i="0" dirty="0">
                <a:solidFill>
                  <a:srgbClr val="111111"/>
                </a:solidFill>
                <a:effectLst/>
                <a:latin typeface="Times New Roman" panose="02020603050405020304" pitchFamily="18" charset="0"/>
                <a:cs typeface="Times New Roman" panose="02020603050405020304" pitchFamily="18" charset="0"/>
              </a:rPr>
              <a:t>The PPF is a decision-making tool for managers deciding on the optimum product mix for the company.</a:t>
            </a:r>
            <a:r>
              <a:rPr lang="en-IN" sz="1600" b="1" i="0" dirty="0">
                <a:solidFill>
                  <a:srgbClr val="202124"/>
                </a:solidFill>
                <a:effectLst/>
                <a:latin typeface="arial" panose="020B0604020202020204" pitchFamily="34" charset="0"/>
              </a:rPr>
              <a:t> </a:t>
            </a:r>
          </a:p>
          <a:p>
            <a:pPr algn="l">
              <a:buFont typeface="Arial" panose="020B0604020202020204" pitchFamily="34" charset="0"/>
              <a:buChar char="•"/>
            </a:pPr>
            <a:r>
              <a:rPr lang="en-IN" sz="2000" b="1" i="1" dirty="0">
                <a:solidFill>
                  <a:srgbClr val="202124"/>
                </a:solidFill>
                <a:effectLst/>
                <a:latin typeface="arial" panose="020B0604020202020204" pitchFamily="34" charset="0"/>
              </a:rPr>
              <a:t>The slope of the PPF indicates the opportunity cost of producing one good versus the other good</a:t>
            </a:r>
            <a:endParaRPr lang="en-IN" sz="2000" b="0" i="1" dirty="0">
              <a:solidFill>
                <a:srgbClr val="111111"/>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41942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xmlns="" id="{E05EC49B-6B48-DEEA-3C1E-1F456F2763B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xmlns="" id="{EBDCFA95-1B13-EC03-E52F-8D7EE378864D}"/>
              </a:ext>
            </a:extLst>
          </p:cNvPr>
          <p:cNvPicPr>
            <a:picLocks noChangeAspect="1"/>
          </p:cNvPicPr>
          <p:nvPr/>
        </p:nvPicPr>
        <p:blipFill>
          <a:blip r:embed="rId2"/>
          <a:stretch>
            <a:fillRect/>
          </a:stretch>
        </p:blipFill>
        <p:spPr>
          <a:xfrm>
            <a:off x="2571750" y="304800"/>
            <a:ext cx="7048500" cy="624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166313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B01F96-BB0A-56DD-57F3-65919B363006}"/>
              </a:ext>
            </a:extLst>
          </p:cNvPr>
          <p:cNvSpPr>
            <a:spLocks noGrp="1"/>
          </p:cNvSpPr>
          <p:nvPr>
            <p:ph idx="1"/>
          </p:nvPr>
        </p:nvSpPr>
        <p:spPr>
          <a:xfrm>
            <a:off x="849718" y="1860698"/>
            <a:ext cx="10492563" cy="3646414"/>
          </a:xfrm>
        </p:spPr>
        <p:txBody>
          <a:bodyPr>
            <a:normAutofit/>
          </a:bodyPr>
          <a:lstStyle/>
          <a:p>
            <a:pPr marL="0" indent="0" algn="ctr">
              <a:buNone/>
            </a:pPr>
            <a:r>
              <a:rPr lang="en-US" sz="3600" i="1" dirty="0"/>
              <a:t>Which is gaining and forgoing commodity for the given production possibility curve?</a:t>
            </a:r>
          </a:p>
          <a:p>
            <a:pPr marL="0" indent="0" algn="ctr">
              <a:buNone/>
            </a:pPr>
            <a:endParaRPr lang="en-US" sz="3600" i="1" dirty="0"/>
          </a:p>
          <a:p>
            <a:pPr marL="0" indent="0" algn="ctr">
              <a:buNone/>
            </a:pPr>
            <a:r>
              <a:rPr lang="en-US" sz="3600" i="1" dirty="0"/>
              <a:t>Slope = </a:t>
            </a:r>
            <a:r>
              <a:rPr lang="en-US" sz="3600" b="1" i="1" dirty="0"/>
              <a:t>marginal forgoing unit /marginal gaining units</a:t>
            </a:r>
            <a:endParaRPr lang="en-IN" sz="3600" b="1" i="1" dirty="0"/>
          </a:p>
        </p:txBody>
      </p:sp>
    </p:spTree>
    <p:extLst>
      <p:ext uri="{BB962C8B-B14F-4D97-AF65-F5344CB8AC3E}">
        <p14:creationId xmlns:p14="http://schemas.microsoft.com/office/powerpoint/2010/main" xmlns="" val="3092738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35D54-9A8B-2E8E-B38B-B31405CAE09B}"/>
              </a:ext>
            </a:extLst>
          </p:cNvPr>
          <p:cNvSpPr>
            <a:spLocks noGrp="1"/>
          </p:cNvSpPr>
          <p:nvPr>
            <p:ph type="title"/>
          </p:nvPr>
        </p:nvSpPr>
        <p:spPr/>
        <p:txBody>
          <a:bodyPr>
            <a:normAutofit/>
          </a:bodyPr>
          <a:lstStyle/>
          <a:p>
            <a:r>
              <a:rPr lang="en-US" sz="2000" dirty="0"/>
              <a:t>Conti……</a:t>
            </a:r>
            <a:endParaRPr lang="en-IN" sz="2000" dirty="0"/>
          </a:p>
        </p:txBody>
      </p:sp>
      <p:sp>
        <p:nvSpPr>
          <p:cNvPr id="3" name="Content Placeholder 2">
            <a:extLst>
              <a:ext uri="{FF2B5EF4-FFF2-40B4-BE49-F238E27FC236}">
                <a16:creationId xmlns:a16="http://schemas.microsoft.com/office/drawing/2014/main" xmlns="" id="{442BF333-13AB-D653-98F3-B8DC6C95A03E}"/>
              </a:ext>
            </a:extLst>
          </p:cNvPr>
          <p:cNvSpPr>
            <a:spLocks noGrp="1"/>
          </p:cNvSpPr>
          <p:nvPr>
            <p:ph idx="1"/>
          </p:nvPr>
        </p:nvSpPr>
        <p:spPr>
          <a:xfrm>
            <a:off x="738809" y="2335696"/>
            <a:ext cx="10515600" cy="1917328"/>
          </a:xfrm>
        </p:spPr>
        <p:txBody>
          <a:bodyPr>
            <a:normAutofit/>
          </a:bodyPr>
          <a:lstStyle/>
          <a:p>
            <a:pPr algn="l" fontAlgn="base"/>
            <a:r>
              <a:rPr lang="en-IN" sz="2400" dirty="0">
                <a:solidFill>
                  <a:srgbClr val="282828"/>
                </a:solidFill>
                <a:latin typeface="Georgia" panose="02040502050405020303" pitchFamily="18" charset="0"/>
              </a:rPr>
              <a:t>T</a:t>
            </a:r>
            <a:r>
              <a:rPr lang="en-IN" sz="2400" b="0" i="0" dirty="0">
                <a:solidFill>
                  <a:srgbClr val="282828"/>
                </a:solidFill>
                <a:effectLst/>
                <a:latin typeface="Georgia" panose="02040502050405020303" pitchFamily="18" charset="0"/>
              </a:rPr>
              <a:t>he magnitude of the slope of the PPF increases, meaning the slope gets steeper, as we move down and to the right along the curve.</a:t>
            </a:r>
          </a:p>
          <a:p>
            <a:pPr algn="l" fontAlgn="base"/>
            <a:r>
              <a:rPr lang="en-IN" sz="2400" b="0" i="0" dirty="0">
                <a:solidFill>
                  <a:srgbClr val="282828"/>
                </a:solidFill>
                <a:effectLst/>
                <a:latin typeface="Georgia" panose="02040502050405020303" pitchFamily="18" charset="0"/>
              </a:rPr>
              <a:t>This property implies that the opportunity cost of producing butter increases as the economy produces more butter and fewer guns, which is represented by moving down and to the right on the graph.</a:t>
            </a:r>
          </a:p>
          <a:p>
            <a:endParaRPr lang="en-IN" sz="2400" dirty="0"/>
          </a:p>
        </p:txBody>
      </p:sp>
      <p:sp>
        <p:nvSpPr>
          <p:cNvPr id="4" name="Rectangle 3">
            <a:extLst>
              <a:ext uri="{FF2B5EF4-FFF2-40B4-BE49-F238E27FC236}">
                <a16:creationId xmlns:a16="http://schemas.microsoft.com/office/drawing/2014/main" xmlns="" id="{1099F257-4DA7-1760-2D13-9DCC27763FBA}"/>
              </a:ext>
            </a:extLst>
          </p:cNvPr>
          <p:cNvSpPr/>
          <p:nvPr/>
        </p:nvSpPr>
        <p:spPr>
          <a:xfrm>
            <a:off x="1041991" y="4710223"/>
            <a:ext cx="10311809" cy="154172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t>We are forgoing higher and higher units of Guns to produce more butter, thus it gives us increasing the opportunity cost  of producing butter.</a:t>
            </a:r>
            <a:endParaRPr lang="en-IN" sz="2800" i="1" dirty="0"/>
          </a:p>
        </p:txBody>
      </p:sp>
    </p:spTree>
    <p:extLst>
      <p:ext uri="{BB962C8B-B14F-4D97-AF65-F5344CB8AC3E}">
        <p14:creationId xmlns:p14="http://schemas.microsoft.com/office/powerpoint/2010/main" xmlns="" val="303421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CA591A6-4992-12BB-EBB8-9A52728A608F}"/>
              </a:ext>
            </a:extLst>
          </p:cNvPr>
          <p:cNvPicPr>
            <a:picLocks noChangeAspect="1"/>
          </p:cNvPicPr>
          <p:nvPr/>
        </p:nvPicPr>
        <p:blipFill>
          <a:blip r:embed="rId2"/>
          <a:stretch>
            <a:fillRect/>
          </a:stretch>
        </p:blipFill>
        <p:spPr>
          <a:xfrm>
            <a:off x="1179888" y="310925"/>
            <a:ext cx="9782974" cy="5774634"/>
          </a:xfrm>
          <a:prstGeom prst="rect">
            <a:avLst/>
          </a:prstGeom>
        </p:spPr>
      </p:pic>
    </p:spTree>
    <p:extLst>
      <p:ext uri="{BB962C8B-B14F-4D97-AF65-F5344CB8AC3E}">
        <p14:creationId xmlns:p14="http://schemas.microsoft.com/office/powerpoint/2010/main" xmlns="" val="80075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89F091-AD79-C263-D69F-BCEDA57F5876}"/>
              </a:ext>
            </a:extLst>
          </p:cNvPr>
          <p:cNvSpPr>
            <a:spLocks noGrp="1"/>
          </p:cNvSpPr>
          <p:nvPr>
            <p:ph type="title"/>
          </p:nvPr>
        </p:nvSpPr>
        <p:spPr>
          <a:xfrm>
            <a:off x="838200" y="930620"/>
            <a:ext cx="10515600" cy="1325563"/>
          </a:xfrm>
        </p:spPr>
        <p:txBody>
          <a:bodyPr/>
          <a:lstStyle/>
          <a:p>
            <a:r>
              <a:rPr lang="en-US" b="1" dirty="0">
                <a:latin typeface="Times New Roman" panose="02020603050405020304" pitchFamily="18" charset="0"/>
                <a:cs typeface="Times New Roman" panose="02020603050405020304" pitchFamily="18" charset="0"/>
              </a:rPr>
              <a:t>assumptions</a:t>
            </a:r>
            <a:endParaRPr lang="en-IN" dirty="0"/>
          </a:p>
        </p:txBody>
      </p:sp>
      <p:sp>
        <p:nvSpPr>
          <p:cNvPr id="3" name="Content Placeholder 2">
            <a:extLst>
              <a:ext uri="{FF2B5EF4-FFF2-40B4-BE49-F238E27FC236}">
                <a16:creationId xmlns:a16="http://schemas.microsoft.com/office/drawing/2014/main" xmlns="" id="{76805713-349A-B552-8C14-850A743AEAEB}"/>
              </a:ext>
            </a:extLst>
          </p:cNvPr>
          <p:cNvSpPr>
            <a:spLocks noGrp="1"/>
          </p:cNvSpPr>
          <p:nvPr>
            <p:ph idx="1"/>
          </p:nvPr>
        </p:nvSpPr>
        <p:spPr>
          <a:xfrm>
            <a:off x="838200" y="2256183"/>
            <a:ext cx="10515600" cy="392078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economy is operating at full employment and full production capacity.</a:t>
            </a:r>
          </a:p>
          <a:p>
            <a:pPr algn="just">
              <a:lnSpc>
                <a:spcPct val="150000"/>
              </a:lnSpc>
            </a:pPr>
            <a:r>
              <a:rPr lang="en-US" sz="2400" dirty="0">
                <a:latin typeface="Times New Roman" panose="02020603050405020304" pitchFamily="18" charset="0"/>
                <a:cs typeface="Times New Roman" panose="02020603050405020304" pitchFamily="18" charset="0"/>
              </a:rPr>
              <a:t>The amount of resources available is fixed</a:t>
            </a:r>
            <a:r>
              <a:rPr lang="en-IN" sz="2400" dirty="0">
                <a:latin typeface="Times New Roman" panose="02020603050405020304" pitchFamily="18" charset="0"/>
                <a:cs typeface="Times New Roman" panose="02020603050405020304" pitchFamily="18" charset="0"/>
              </a:rPr>
              <a:t>.</a:t>
            </a:r>
          </a:p>
          <a:p>
            <a:pPr algn="just">
              <a:lnSpc>
                <a:spcPct val="150000"/>
              </a:lnSpc>
            </a:pPr>
            <a:r>
              <a:rPr lang="en-IN" sz="2400" dirty="0">
                <a:latin typeface="Times New Roman" panose="02020603050405020304" pitchFamily="18" charset="0"/>
                <a:cs typeface="Times New Roman" panose="02020603050405020304" pitchFamily="18" charset="0"/>
              </a:rPr>
              <a:t>The state of technology does not change throughout production.</a:t>
            </a:r>
            <a:endParaRPr lang="en-US"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xmlns="" val="2447379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30920-064F-4558-B146-A8C09B4D6A22}"/>
              </a:ext>
            </a:extLst>
          </p:cNvPr>
          <p:cNvSpPr>
            <a:spLocks noGrp="1"/>
          </p:cNvSpPr>
          <p:nvPr>
            <p:ph type="title"/>
          </p:nvPr>
        </p:nvSpPr>
        <p:spPr/>
        <p:txBody>
          <a:bodyPr/>
          <a:lstStyle/>
          <a:p>
            <a:r>
              <a:rPr lang="en-US" b="1" dirty="0">
                <a:latin typeface="Times New Roman" pitchFamily="18" charset="0"/>
                <a:cs typeface="Times New Roman" pitchFamily="18" charset="0"/>
              </a:rPr>
              <a:t>Factors influence shift of PPC</a:t>
            </a:r>
            <a:endParaRPr lang="en-IN" dirty="0"/>
          </a:p>
        </p:txBody>
      </p:sp>
      <p:sp>
        <p:nvSpPr>
          <p:cNvPr id="3" name="Content Placeholder 2">
            <a:extLst>
              <a:ext uri="{FF2B5EF4-FFF2-40B4-BE49-F238E27FC236}">
                <a16:creationId xmlns:a16="http://schemas.microsoft.com/office/drawing/2014/main" xmlns="" id="{40D84A62-019C-4DB8-9CD0-8D0BF4BDC3B3}"/>
              </a:ext>
            </a:extLst>
          </p:cNvPr>
          <p:cNvSpPr>
            <a:spLocks noGrp="1"/>
          </p:cNvSpPr>
          <p:nvPr>
            <p:ph idx="1"/>
          </p:nvPr>
        </p:nvSpPr>
        <p:spPr/>
        <p:txBody>
          <a:bodyPr/>
          <a:lstStyle/>
          <a:p>
            <a:r>
              <a:rPr lang="en-US" dirty="0">
                <a:latin typeface="Times New Roman" pitchFamily="18" charset="0"/>
                <a:cs typeface="Times New Roman" pitchFamily="18" charset="0"/>
              </a:rPr>
              <a:t>Economic growth</a:t>
            </a:r>
          </a:p>
          <a:p>
            <a:r>
              <a:rPr lang="en-US" dirty="0">
                <a:latin typeface="Times New Roman" pitchFamily="18" charset="0"/>
                <a:cs typeface="Times New Roman" pitchFamily="18" charset="0"/>
              </a:rPr>
              <a:t>Technological advances </a:t>
            </a:r>
          </a:p>
          <a:p>
            <a:r>
              <a:rPr lang="en-US" dirty="0">
                <a:latin typeface="Times New Roman" pitchFamily="18" charset="0"/>
                <a:cs typeface="Times New Roman" pitchFamily="18" charset="0"/>
              </a:rPr>
              <a:t>Population </a:t>
            </a:r>
          </a:p>
          <a:p>
            <a:endParaRPr lang="en-IN" dirty="0"/>
          </a:p>
        </p:txBody>
      </p:sp>
    </p:spTree>
    <p:extLst>
      <p:ext uri="{BB962C8B-B14F-4D97-AF65-F5344CB8AC3E}">
        <p14:creationId xmlns:p14="http://schemas.microsoft.com/office/powerpoint/2010/main" xmlns="" val="339642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BDACEEB-B1E9-B625-B255-500198BE0EEE}"/>
              </a:ext>
            </a:extLst>
          </p:cNvPr>
          <p:cNvPicPr>
            <a:picLocks noChangeAspect="1"/>
          </p:cNvPicPr>
          <p:nvPr/>
        </p:nvPicPr>
        <p:blipFill>
          <a:blip r:embed="rId2"/>
          <a:stretch>
            <a:fillRect/>
          </a:stretch>
        </p:blipFill>
        <p:spPr>
          <a:xfrm>
            <a:off x="1890712" y="76200"/>
            <a:ext cx="8410575" cy="6705600"/>
          </a:xfrm>
          <a:prstGeom prst="rect">
            <a:avLst/>
          </a:prstGeom>
        </p:spPr>
      </p:pic>
    </p:spTree>
    <p:extLst>
      <p:ext uri="{BB962C8B-B14F-4D97-AF65-F5344CB8AC3E}">
        <p14:creationId xmlns:p14="http://schemas.microsoft.com/office/powerpoint/2010/main" xmlns="" val="1438459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813A7BA-A3E5-44E6-5E2B-A4FADF59CA5A}"/>
              </a:ext>
            </a:extLst>
          </p:cNvPr>
          <p:cNvPicPr>
            <a:picLocks noChangeAspect="1"/>
          </p:cNvPicPr>
          <p:nvPr/>
        </p:nvPicPr>
        <p:blipFill>
          <a:blip r:embed="rId2"/>
          <a:stretch>
            <a:fillRect/>
          </a:stretch>
        </p:blipFill>
        <p:spPr>
          <a:xfrm>
            <a:off x="1766887" y="185737"/>
            <a:ext cx="8658225" cy="6486525"/>
          </a:xfrm>
          <a:prstGeom prst="rect">
            <a:avLst/>
          </a:prstGeom>
        </p:spPr>
      </p:pic>
    </p:spTree>
    <p:extLst>
      <p:ext uri="{BB962C8B-B14F-4D97-AF65-F5344CB8AC3E}">
        <p14:creationId xmlns:p14="http://schemas.microsoft.com/office/powerpoint/2010/main" xmlns="" val="2232774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Economics Definition">
            <a:extLst>
              <a:ext uri="{FF2B5EF4-FFF2-40B4-BE49-F238E27FC236}">
                <a16:creationId xmlns:a16="http://schemas.microsoft.com/office/drawing/2014/main" xmlns="" id="{E85E22C7-78E0-6ABD-9EBC-0739347EDB4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Economics Definition">
            <a:extLst>
              <a:ext uri="{FF2B5EF4-FFF2-40B4-BE49-F238E27FC236}">
                <a16:creationId xmlns:a16="http://schemas.microsoft.com/office/drawing/2014/main" xmlns="" id="{1A93A43A-00E9-A73D-9021-A11B0171B8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Content Placeholder 7">
            <a:extLst>
              <a:ext uri="{FF2B5EF4-FFF2-40B4-BE49-F238E27FC236}">
                <a16:creationId xmlns:a16="http://schemas.microsoft.com/office/drawing/2014/main" xmlns="" id="{BC73E5E9-3EBD-4F17-F165-23E525A704B3}"/>
              </a:ext>
            </a:extLst>
          </p:cNvPr>
          <p:cNvPicPr>
            <a:picLocks noGrp="1" noChangeAspect="1"/>
          </p:cNvPicPr>
          <p:nvPr>
            <p:ph idx="1"/>
          </p:nvPr>
        </p:nvPicPr>
        <p:blipFill>
          <a:blip r:embed="rId2"/>
          <a:stretch>
            <a:fillRect/>
          </a:stretch>
        </p:blipFill>
        <p:spPr bwMode="auto">
          <a:xfrm>
            <a:off x="1591072" y="678017"/>
            <a:ext cx="8705055" cy="53495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79511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C62F18-5EBA-94D7-C630-4088BFB8876D}"/>
              </a:ext>
            </a:extLst>
          </p:cNvPr>
          <p:cNvSpPr>
            <a:spLocks noGrp="1"/>
          </p:cNvSpPr>
          <p:nvPr>
            <p:ph idx="1"/>
          </p:nvPr>
        </p:nvSpPr>
        <p:spPr>
          <a:xfrm>
            <a:off x="838200" y="2564296"/>
            <a:ext cx="10515600" cy="1431234"/>
          </a:xfrm>
        </p:spPr>
        <p:txBody>
          <a:bodyPr>
            <a:normAutofit/>
          </a:bodyPr>
          <a:lstStyle/>
          <a:p>
            <a:pPr marL="0" indent="0" algn="ctr">
              <a:buNone/>
            </a:pPr>
            <a:r>
              <a:rPr lang="en-US" sz="7200" b="1" dirty="0"/>
              <a:t>Economic System</a:t>
            </a:r>
            <a:endParaRPr lang="en-IN" sz="7200" b="1" dirty="0"/>
          </a:p>
        </p:txBody>
      </p:sp>
    </p:spTree>
    <p:extLst>
      <p:ext uri="{BB962C8B-B14F-4D97-AF65-F5344CB8AC3E}">
        <p14:creationId xmlns:p14="http://schemas.microsoft.com/office/powerpoint/2010/main" xmlns="" val="434496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7902CE-BB09-4B3D-8666-6C814C9149B1}"/>
              </a:ext>
            </a:extLst>
          </p:cNvPr>
          <p:cNvSpPr>
            <a:spLocks noGrp="1"/>
          </p:cNvSpPr>
          <p:nvPr>
            <p:ph type="ctrTitle"/>
          </p:nvPr>
        </p:nvSpPr>
        <p:spPr>
          <a:xfrm>
            <a:off x="1524000" y="1782763"/>
            <a:ext cx="9144000" cy="909637"/>
          </a:xfrm>
        </p:spPr>
        <p:txBody>
          <a:bodyPr>
            <a:noAutofit/>
          </a:bodyPr>
          <a:lstStyle/>
          <a:p>
            <a:r>
              <a:rPr lang="en-IN" sz="2400" b="1" i="0" dirty="0">
                <a:solidFill>
                  <a:srgbClr val="000000"/>
                </a:solidFill>
                <a:effectLst/>
                <a:latin typeface="Verdana" panose="020B0604030504040204" pitchFamily="34" charset="0"/>
              </a:rPr>
              <a:t>Centrally </a:t>
            </a:r>
            <a:r>
              <a:rPr lang="en-IN" sz="2400" b="1" dirty="0">
                <a:solidFill>
                  <a:srgbClr val="000000"/>
                </a:solidFill>
                <a:latin typeface="Verdana" panose="020B0604030504040204" pitchFamily="34" charset="0"/>
              </a:rPr>
              <a:t>P</a:t>
            </a:r>
            <a:r>
              <a:rPr lang="en-IN" sz="2400" b="1" i="0" dirty="0">
                <a:solidFill>
                  <a:srgbClr val="000000"/>
                </a:solidFill>
                <a:effectLst/>
                <a:latin typeface="Verdana" panose="020B0604030504040204" pitchFamily="34" charset="0"/>
              </a:rPr>
              <a:t>lanned Economy</a:t>
            </a:r>
            <a:r>
              <a:rPr lang="en-IN" sz="7200" dirty="0"/>
              <a:t> </a:t>
            </a:r>
            <a:br>
              <a:rPr lang="en-IN" sz="7200" dirty="0"/>
            </a:br>
            <a:endParaRPr lang="en-IN" sz="7200" dirty="0"/>
          </a:p>
        </p:txBody>
      </p:sp>
      <p:sp>
        <p:nvSpPr>
          <p:cNvPr id="5" name="TextBox 4">
            <a:extLst>
              <a:ext uri="{FF2B5EF4-FFF2-40B4-BE49-F238E27FC236}">
                <a16:creationId xmlns:a16="http://schemas.microsoft.com/office/drawing/2014/main" xmlns="" id="{D750B9B0-14A2-4F92-BB0A-34F953B85BDF}"/>
              </a:ext>
            </a:extLst>
          </p:cNvPr>
          <p:cNvSpPr txBox="1"/>
          <p:nvPr/>
        </p:nvSpPr>
        <p:spPr>
          <a:xfrm>
            <a:off x="1881051" y="1782763"/>
            <a:ext cx="8888549" cy="4420890"/>
          </a:xfrm>
          <a:prstGeom prst="rect">
            <a:avLst/>
          </a:prstGeom>
          <a:noFill/>
        </p:spPr>
        <p:txBody>
          <a:bodyPr wrap="square">
            <a:spAutoFit/>
          </a:bodyPr>
          <a:lstStyle/>
          <a:p>
            <a:pPr marL="285750" indent="-285750" algn="just">
              <a:lnSpc>
                <a:spcPct val="200000"/>
              </a:lnSpc>
              <a:buFont typeface="Wingdings" panose="05000000000000000000" pitchFamily="2" charset="2"/>
              <a:buChar char="§"/>
            </a:pPr>
            <a:r>
              <a:rPr lang="en-IN" sz="2400" b="0" i="0" u="sng" dirty="0">
                <a:solidFill>
                  <a:srgbClr val="111111"/>
                </a:solidFill>
                <a:effectLst/>
                <a:latin typeface="SourceSansPro"/>
              </a:rPr>
              <a:t>A centrally planned economy</a:t>
            </a:r>
            <a:r>
              <a:rPr lang="en-IN" sz="2400" u="sng" dirty="0">
                <a:solidFill>
                  <a:srgbClr val="111111"/>
                </a:solidFill>
                <a:latin typeface="SourceSansPro"/>
              </a:rPr>
              <a:t> OR</a:t>
            </a:r>
            <a:r>
              <a:rPr lang="en-IN" sz="2400" b="0" i="0" u="sng" dirty="0">
                <a:solidFill>
                  <a:srgbClr val="111111"/>
                </a:solidFill>
                <a:effectLst/>
                <a:latin typeface="SourceSansPro"/>
              </a:rPr>
              <a:t> command economy, is an economic system in which a central authority, such as a government, makes economic decisions regarding the manufacturing and the distribution of products. </a:t>
            </a:r>
          </a:p>
          <a:p>
            <a:pPr marL="285750" indent="-285750" algn="just">
              <a:lnSpc>
                <a:spcPct val="200000"/>
              </a:lnSpc>
              <a:buFont typeface="Wingdings" panose="05000000000000000000" pitchFamily="2" charset="2"/>
              <a:buChar char="§"/>
            </a:pPr>
            <a:r>
              <a:rPr lang="en-IN" sz="2400" b="0" i="0" u="sng" dirty="0">
                <a:solidFill>
                  <a:srgbClr val="111111"/>
                </a:solidFill>
                <a:effectLst/>
                <a:latin typeface="SourceSansPro"/>
              </a:rPr>
              <a:t>Centrally planned economies are different from </a:t>
            </a:r>
            <a:r>
              <a:rPr lang="en-IN" sz="2400" b="0" i="0" u="sng" dirty="0">
                <a:effectLst/>
                <a:latin typeface="SourceSansPro"/>
                <a:hlinkClick r:id="rId2">
                  <a:extLst>
                    <a:ext uri="{A12FA001-AC4F-418D-AE19-62706E023703}">
                      <ahyp:hlinkClr xmlns:ahyp="http://schemas.microsoft.com/office/drawing/2018/hyperlinkcolor" xmlns="" val="tx"/>
                    </a:ext>
                  </a:extLst>
                </a:hlinkClick>
              </a:rPr>
              <a:t>market economies</a:t>
            </a:r>
            <a:r>
              <a:rPr lang="en-IN" sz="2400" b="0" i="0" u="sng" dirty="0">
                <a:solidFill>
                  <a:srgbClr val="111111"/>
                </a:solidFill>
                <a:effectLst/>
                <a:latin typeface="SourceSansPro"/>
              </a:rPr>
              <a:t>, in which such decisions are made by businesses and consumers.</a:t>
            </a:r>
            <a:endParaRPr lang="en-IN" sz="2400" u="sng" dirty="0"/>
          </a:p>
        </p:txBody>
      </p:sp>
    </p:spTree>
    <p:extLst>
      <p:ext uri="{BB962C8B-B14F-4D97-AF65-F5344CB8AC3E}">
        <p14:creationId xmlns:p14="http://schemas.microsoft.com/office/powerpoint/2010/main" xmlns="" val="3584558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FC6A0-8257-D6CE-8BFD-720816EDCF90}"/>
              </a:ext>
            </a:extLst>
          </p:cNvPr>
          <p:cNvSpPr>
            <a:spLocks noGrp="1"/>
          </p:cNvSpPr>
          <p:nvPr>
            <p:ph type="title"/>
          </p:nvPr>
        </p:nvSpPr>
        <p:spPr/>
        <p:txBody>
          <a:bodyPr>
            <a:normAutofit/>
          </a:bodyPr>
          <a:lstStyle/>
          <a:p>
            <a:r>
              <a:rPr lang="en-US" sz="2800" b="1" dirty="0"/>
              <a:t>Market economy </a:t>
            </a:r>
            <a:endParaRPr lang="en-IN" sz="2800" b="1" dirty="0"/>
          </a:p>
        </p:txBody>
      </p:sp>
      <p:pic>
        <p:nvPicPr>
          <p:cNvPr id="5" name="Content Placeholder 4">
            <a:extLst>
              <a:ext uri="{FF2B5EF4-FFF2-40B4-BE49-F238E27FC236}">
                <a16:creationId xmlns:a16="http://schemas.microsoft.com/office/drawing/2014/main" xmlns="" id="{8B3290E2-1829-F5BE-FAB8-9449FBBBF92E}"/>
              </a:ext>
            </a:extLst>
          </p:cNvPr>
          <p:cNvPicPr>
            <a:picLocks noGrp="1" noChangeAspect="1"/>
          </p:cNvPicPr>
          <p:nvPr>
            <p:ph idx="1"/>
          </p:nvPr>
        </p:nvPicPr>
        <p:blipFill>
          <a:blip r:embed="rId2"/>
          <a:stretch>
            <a:fillRect/>
          </a:stretch>
        </p:blipFill>
        <p:spPr>
          <a:xfrm>
            <a:off x="1106557" y="1413591"/>
            <a:ext cx="4558748" cy="4990291"/>
          </a:xfrm>
          <a:prstGeom prst="rect">
            <a:avLst/>
          </a:prstGeom>
          <a:ln w="38100" cap="sq">
            <a:solidFill>
              <a:schemeClr val="accent4"/>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xmlns="" id="{D438097A-4B1C-F06D-CF41-C0EA05A74BFA}"/>
              </a:ext>
            </a:extLst>
          </p:cNvPr>
          <p:cNvPicPr>
            <a:picLocks noChangeAspect="1"/>
          </p:cNvPicPr>
          <p:nvPr/>
        </p:nvPicPr>
        <p:blipFill>
          <a:blip r:embed="rId3"/>
          <a:stretch>
            <a:fillRect/>
          </a:stretch>
        </p:blipFill>
        <p:spPr>
          <a:xfrm>
            <a:off x="5933661" y="1413592"/>
            <a:ext cx="4412974" cy="4990292"/>
          </a:xfrm>
          <a:prstGeom prst="rect">
            <a:avLst/>
          </a:prstGeom>
          <a:ln w="38100" cap="sq">
            <a:solidFill>
              <a:schemeClr val="accent4"/>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577831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1179CC-9DA6-43EF-B201-58A33F74B68F}"/>
              </a:ext>
            </a:extLst>
          </p:cNvPr>
          <p:cNvSpPr>
            <a:spLocks noGrp="1"/>
          </p:cNvSpPr>
          <p:nvPr>
            <p:ph type="title"/>
          </p:nvPr>
        </p:nvSpPr>
        <p:spPr/>
        <p:txBody>
          <a:bodyPr>
            <a:normAutofit/>
          </a:bodyPr>
          <a:lstStyle/>
          <a:p>
            <a:r>
              <a:rPr lang="en-US" sz="2000" dirty="0"/>
              <a:t>Conti….</a:t>
            </a:r>
            <a:endParaRPr lang="en-IN" sz="2000" dirty="0"/>
          </a:p>
        </p:txBody>
      </p:sp>
      <p:pic>
        <p:nvPicPr>
          <p:cNvPr id="5" name="Content Placeholder 4">
            <a:extLst>
              <a:ext uri="{FF2B5EF4-FFF2-40B4-BE49-F238E27FC236}">
                <a16:creationId xmlns:a16="http://schemas.microsoft.com/office/drawing/2014/main" xmlns="" id="{FCD7070E-1E0F-4C76-97B9-36CBB3D0DBF9}"/>
              </a:ext>
            </a:extLst>
          </p:cNvPr>
          <p:cNvPicPr>
            <a:picLocks noGrp="1" noChangeAspect="1"/>
          </p:cNvPicPr>
          <p:nvPr>
            <p:ph idx="1"/>
          </p:nvPr>
        </p:nvPicPr>
        <p:blipFill>
          <a:blip r:embed="rId2"/>
          <a:stretch>
            <a:fillRect/>
          </a:stretch>
        </p:blipFill>
        <p:spPr>
          <a:xfrm>
            <a:off x="1294362" y="1544188"/>
            <a:ext cx="9603275" cy="4492638"/>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3062005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A9CA4-9D07-4595-859C-0BD29E0A9D70}"/>
              </a:ext>
            </a:extLst>
          </p:cNvPr>
          <p:cNvSpPr>
            <a:spLocks noGrp="1"/>
          </p:cNvSpPr>
          <p:nvPr>
            <p:ph type="title"/>
          </p:nvPr>
        </p:nvSpPr>
        <p:spPr>
          <a:xfrm>
            <a:off x="198120" y="192405"/>
            <a:ext cx="10515600" cy="1325563"/>
          </a:xfrm>
        </p:spPr>
        <p:txBody>
          <a:bodyPr>
            <a:normAutofit/>
          </a:bodyPr>
          <a:lstStyle/>
          <a:p>
            <a:r>
              <a:rPr lang="en-US" sz="2000" dirty="0"/>
              <a:t>	Conti….</a:t>
            </a:r>
            <a:endParaRPr lang="en-IN" sz="2000" dirty="0"/>
          </a:p>
        </p:txBody>
      </p:sp>
      <p:pic>
        <p:nvPicPr>
          <p:cNvPr id="5" name="Picture 4">
            <a:extLst>
              <a:ext uri="{FF2B5EF4-FFF2-40B4-BE49-F238E27FC236}">
                <a16:creationId xmlns:a16="http://schemas.microsoft.com/office/drawing/2014/main" xmlns="" id="{4E2405A6-4AC1-461F-9EF4-E6D4CF7D5F0B}"/>
              </a:ext>
            </a:extLst>
          </p:cNvPr>
          <p:cNvPicPr>
            <a:picLocks noChangeAspect="1"/>
          </p:cNvPicPr>
          <p:nvPr/>
        </p:nvPicPr>
        <p:blipFill>
          <a:blip r:embed="rId2"/>
          <a:stretch>
            <a:fillRect/>
          </a:stretch>
        </p:blipFill>
        <p:spPr>
          <a:xfrm>
            <a:off x="833120" y="1367246"/>
            <a:ext cx="10688099" cy="3854994"/>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406429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4E78B-5EB1-4DD7-BB40-B97FC15D322B}"/>
              </a:ext>
            </a:extLst>
          </p:cNvPr>
          <p:cNvSpPr>
            <a:spLocks noGrp="1"/>
          </p:cNvSpPr>
          <p:nvPr>
            <p:ph type="title"/>
          </p:nvPr>
        </p:nvSpPr>
        <p:spPr/>
        <p:txBody>
          <a:bodyPr/>
          <a:lstStyle/>
          <a:p>
            <a:r>
              <a:rPr lang="en-US" dirty="0"/>
              <a:t>Examples of CPE</a:t>
            </a:r>
            <a:endParaRPr lang="en-IN" dirty="0"/>
          </a:p>
        </p:txBody>
      </p:sp>
      <p:sp>
        <p:nvSpPr>
          <p:cNvPr id="3" name="Content Placeholder 2">
            <a:extLst>
              <a:ext uri="{FF2B5EF4-FFF2-40B4-BE49-F238E27FC236}">
                <a16:creationId xmlns:a16="http://schemas.microsoft.com/office/drawing/2014/main" xmlns="" id="{FC9BFA31-D4BF-4481-82A1-32064D1ABEF5}"/>
              </a:ext>
            </a:extLst>
          </p:cNvPr>
          <p:cNvSpPr>
            <a:spLocks noGrp="1"/>
          </p:cNvSpPr>
          <p:nvPr>
            <p:ph idx="1"/>
          </p:nvPr>
        </p:nvSpPr>
        <p:spPr>
          <a:xfrm>
            <a:off x="670560" y="2401812"/>
            <a:ext cx="10384294" cy="3450613"/>
          </a:xfrm>
        </p:spPr>
        <p:txBody>
          <a:bodyPr/>
          <a:lstStyle/>
          <a:p>
            <a:r>
              <a:rPr lang="en-IN" sz="2400" b="1" i="1" dirty="0">
                <a:solidFill>
                  <a:srgbClr val="202124"/>
                </a:solidFill>
                <a:effectLst/>
                <a:highlight>
                  <a:srgbClr val="FFFF00"/>
                </a:highlight>
                <a:latin typeface="arial" panose="020B0604020202020204" pitchFamily="34" charset="0"/>
              </a:rPr>
              <a:t>India</a:t>
            </a:r>
          </a:p>
          <a:p>
            <a:r>
              <a:rPr lang="en-IN" b="0" i="0" dirty="0">
                <a:solidFill>
                  <a:srgbClr val="202124"/>
                </a:solidFill>
                <a:effectLst/>
                <a:latin typeface="arial" panose="020B0604020202020204" pitchFamily="34" charset="0"/>
              </a:rPr>
              <a:t>In 1947, after gaining independence from Britain, India formed a </a:t>
            </a:r>
            <a:r>
              <a:rPr lang="en-IN" b="1" i="0" dirty="0">
                <a:solidFill>
                  <a:srgbClr val="202124"/>
                </a:solidFill>
                <a:effectLst/>
                <a:latin typeface="arial" panose="020B0604020202020204" pitchFamily="34" charset="0"/>
              </a:rPr>
              <a:t>centrally-planned economy</a:t>
            </a:r>
            <a:r>
              <a:rPr lang="en-IN" b="0" i="0" dirty="0">
                <a:solidFill>
                  <a:srgbClr val="202124"/>
                </a:solidFill>
                <a:effectLst/>
                <a:latin typeface="arial" panose="020B0604020202020204" pitchFamily="34" charset="0"/>
              </a:rPr>
              <a:t> (also known as a command economy).</a:t>
            </a:r>
          </a:p>
          <a:p>
            <a:r>
              <a:rPr lang="en-IN" b="0" i="0" dirty="0">
                <a:solidFill>
                  <a:srgbClr val="202124"/>
                </a:solidFill>
                <a:effectLst/>
                <a:latin typeface="arial" panose="020B0604020202020204" pitchFamily="34" charset="0"/>
              </a:rPr>
              <a:t> Today, India has considered a mixed economy: the private and public sectors co-exist and the country leverages international trade.</a:t>
            </a:r>
            <a:endParaRPr lang="en-IN" dirty="0"/>
          </a:p>
        </p:txBody>
      </p:sp>
    </p:spTree>
    <p:extLst>
      <p:ext uri="{BB962C8B-B14F-4D97-AF65-F5344CB8AC3E}">
        <p14:creationId xmlns:p14="http://schemas.microsoft.com/office/powerpoint/2010/main" xmlns="" val="32209064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FC9D83-DAD1-443D-95A9-277627DE9B3C}"/>
              </a:ext>
            </a:extLst>
          </p:cNvPr>
          <p:cNvSpPr>
            <a:spLocks noGrp="1"/>
          </p:cNvSpPr>
          <p:nvPr>
            <p:ph type="title"/>
          </p:nvPr>
        </p:nvSpPr>
        <p:spPr/>
        <p:txBody>
          <a:bodyPr>
            <a:normAutofit/>
          </a:bodyPr>
          <a:lstStyle/>
          <a:p>
            <a:r>
              <a:rPr lang="en-US" sz="1600" dirty="0"/>
              <a:t>CONTI…..</a:t>
            </a:r>
            <a:endParaRPr lang="en-IN" sz="1600" dirty="0"/>
          </a:p>
        </p:txBody>
      </p:sp>
      <p:sp>
        <p:nvSpPr>
          <p:cNvPr id="3" name="Content Placeholder 2">
            <a:extLst>
              <a:ext uri="{FF2B5EF4-FFF2-40B4-BE49-F238E27FC236}">
                <a16:creationId xmlns:a16="http://schemas.microsoft.com/office/drawing/2014/main" xmlns="" id="{2ED0B839-C8EC-4AF5-BD05-FCDBE83ABA7B}"/>
              </a:ext>
            </a:extLst>
          </p:cNvPr>
          <p:cNvSpPr>
            <a:spLocks noGrp="1"/>
          </p:cNvSpPr>
          <p:nvPr>
            <p:ph idx="1"/>
          </p:nvPr>
        </p:nvSpPr>
        <p:spPr>
          <a:xfrm>
            <a:off x="963899" y="2025892"/>
            <a:ext cx="9603275" cy="3450613"/>
          </a:xfrm>
        </p:spPr>
        <p:txBody>
          <a:bodyPr/>
          <a:lstStyle/>
          <a:p>
            <a:pPr marL="0" indent="0">
              <a:buNone/>
            </a:pPr>
            <a:r>
              <a:rPr lang="en-IN" b="1" i="1" dirty="0">
                <a:solidFill>
                  <a:srgbClr val="202124"/>
                </a:solidFill>
                <a:effectLst/>
                <a:highlight>
                  <a:srgbClr val="FFFF00"/>
                </a:highlight>
                <a:latin typeface="arial" panose="020B0604020202020204" pitchFamily="34" charset="0"/>
              </a:rPr>
              <a:t>North Korea</a:t>
            </a:r>
          </a:p>
          <a:p>
            <a:pPr marL="0" indent="0">
              <a:buNone/>
            </a:pPr>
            <a:r>
              <a:rPr lang="en-IN" b="1" i="0" dirty="0">
                <a:solidFill>
                  <a:srgbClr val="202124"/>
                </a:solidFill>
                <a:effectLst/>
                <a:latin typeface="arial" panose="020B0604020202020204" pitchFamily="34" charset="0"/>
              </a:rPr>
              <a:t>North Korea has a command (centralized) economy</a:t>
            </a:r>
            <a:r>
              <a:rPr lang="en-IN" b="0" i="0" dirty="0">
                <a:solidFill>
                  <a:srgbClr val="202124"/>
                </a:solidFill>
                <a:effectLst/>
                <a:latin typeface="arial" panose="020B0604020202020204" pitchFamily="34" charset="0"/>
              </a:rPr>
              <a:t>. The state controls all means of production, and the government sets priorities and emphases in economic development. Since 1954, economic policy has been promulgated through a series of national economic plans.</a:t>
            </a:r>
          </a:p>
        </p:txBody>
      </p:sp>
    </p:spTree>
    <p:extLst>
      <p:ext uri="{BB962C8B-B14F-4D97-AF65-F5344CB8AC3E}">
        <p14:creationId xmlns:p14="http://schemas.microsoft.com/office/powerpoint/2010/main" xmlns="" val="12679900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ABB33A6-6D47-4360-95A4-272FCB02C31A}"/>
              </a:ext>
            </a:extLst>
          </p:cNvPr>
          <p:cNvSpPr>
            <a:spLocks noGrp="1"/>
          </p:cNvSpPr>
          <p:nvPr>
            <p:ph idx="1"/>
          </p:nvPr>
        </p:nvSpPr>
        <p:spPr/>
        <p:txBody>
          <a:bodyPr/>
          <a:lstStyle/>
          <a:p>
            <a:r>
              <a:rPr lang="en-IN" sz="3600" b="1" i="1" dirty="0">
                <a:solidFill>
                  <a:srgbClr val="202124"/>
                </a:solidFill>
                <a:effectLst/>
                <a:highlight>
                  <a:srgbClr val="FFFF00"/>
                </a:highlight>
                <a:latin typeface="arial" panose="020B0604020202020204" pitchFamily="34" charset="0"/>
              </a:rPr>
              <a:t>China </a:t>
            </a:r>
          </a:p>
          <a:p>
            <a:r>
              <a:rPr lang="en-IN" b="0" i="0" dirty="0">
                <a:solidFill>
                  <a:srgbClr val="202124"/>
                </a:solidFill>
                <a:effectLst/>
                <a:latin typeface="arial" panose="020B0604020202020204" pitchFamily="34" charset="0"/>
              </a:rPr>
              <a:t>China's economy has grown increasingly faster since the 1978 introduction of economic reforms. ... Since its establishment in 1949 and until the end of 1978, </a:t>
            </a:r>
            <a:r>
              <a:rPr lang="en-IN" b="1" i="0" dirty="0">
                <a:solidFill>
                  <a:srgbClr val="202124"/>
                </a:solidFill>
                <a:effectLst/>
                <a:latin typeface="arial" panose="020B0604020202020204" pitchFamily="34" charset="0"/>
              </a:rPr>
              <a:t>China maintained a centrally planned</a:t>
            </a:r>
            <a:r>
              <a:rPr lang="en-IN" b="0" i="0" dirty="0">
                <a:solidFill>
                  <a:srgbClr val="202124"/>
                </a:solidFill>
                <a:effectLst/>
                <a:latin typeface="arial" panose="020B0604020202020204" pitchFamily="34" charset="0"/>
              </a:rPr>
              <a:t>, or command, economy.</a:t>
            </a:r>
            <a:endParaRPr lang="en-IN" dirty="0"/>
          </a:p>
        </p:txBody>
      </p:sp>
    </p:spTree>
    <p:extLst>
      <p:ext uri="{BB962C8B-B14F-4D97-AF65-F5344CB8AC3E}">
        <p14:creationId xmlns:p14="http://schemas.microsoft.com/office/powerpoint/2010/main" xmlns="" val="103291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E06514-A078-4A1A-9283-3A35190BD575}"/>
              </a:ext>
            </a:extLst>
          </p:cNvPr>
          <p:cNvSpPr>
            <a:spLocks noGrp="1"/>
          </p:cNvSpPr>
          <p:nvPr>
            <p:ph type="title"/>
          </p:nvPr>
        </p:nvSpPr>
        <p:spPr>
          <a:xfrm>
            <a:off x="1451579" y="1313672"/>
            <a:ext cx="9603275" cy="689001"/>
          </a:xfrm>
        </p:spPr>
        <p:txBody>
          <a:bodyPr>
            <a:normAutofit fontScale="90000"/>
          </a:bodyPr>
          <a:lstStyle/>
          <a:p>
            <a:r>
              <a:rPr lang="en-IN" b="1" dirty="0">
                <a:effectLst/>
                <a:latin typeface="inherit"/>
              </a:rPr>
              <a:t>Central Planned Economy</a:t>
            </a:r>
            <a:r>
              <a:rPr lang="en-IN" b="0" dirty="0">
                <a:effectLst/>
                <a:latin typeface="inherit"/>
              </a:rPr>
              <a:t/>
            </a:r>
            <a:br>
              <a:rPr lang="en-IN" b="0" dirty="0">
                <a:effectLst/>
                <a:latin typeface="inherit"/>
              </a:rPr>
            </a:br>
            <a:endParaRPr lang="en-IN" dirty="0"/>
          </a:p>
        </p:txBody>
      </p:sp>
      <p:sp>
        <p:nvSpPr>
          <p:cNvPr id="3" name="Content Placeholder 2">
            <a:extLst>
              <a:ext uri="{FF2B5EF4-FFF2-40B4-BE49-F238E27FC236}">
                <a16:creationId xmlns:a16="http://schemas.microsoft.com/office/drawing/2014/main" xmlns="" id="{A85307ED-6812-44B5-A20D-1872EE631301}"/>
              </a:ext>
            </a:extLst>
          </p:cNvPr>
          <p:cNvSpPr>
            <a:spLocks noGrp="1"/>
          </p:cNvSpPr>
          <p:nvPr>
            <p:ph idx="1"/>
          </p:nvPr>
        </p:nvSpPr>
        <p:spPr>
          <a:xfrm>
            <a:off x="1451579" y="2573078"/>
            <a:ext cx="10008901" cy="3207961"/>
          </a:xfrm>
        </p:spPr>
        <p:txBody>
          <a:bodyPr>
            <a:normAutofit/>
          </a:bodyPr>
          <a:lstStyle/>
          <a:p>
            <a:pPr algn="l"/>
            <a:r>
              <a:rPr lang="en-IN" sz="2400" b="0" i="0" dirty="0">
                <a:effectLst/>
                <a:latin typeface="Times New Roman" panose="02020603050405020304" pitchFamily="18" charset="0"/>
                <a:cs typeface="Times New Roman" panose="02020603050405020304" pitchFamily="18" charset="0"/>
              </a:rPr>
              <a:t>A centrally planned economy is an economy where decisions on what to produce, how to produce, and for whom are taken by the government in a centrally managed bureaucracy.</a:t>
            </a:r>
          </a:p>
          <a:p>
            <a:pPr algn="l"/>
            <a:r>
              <a:rPr lang="en-IN" sz="2400" b="0" i="0" dirty="0">
                <a:effectLst/>
                <a:latin typeface="Times New Roman" panose="02020603050405020304" pitchFamily="18" charset="0"/>
                <a:cs typeface="Times New Roman" panose="02020603050405020304" pitchFamily="18" charset="0"/>
              </a:rPr>
              <a:t>Central planning is also referred to as a ‘Command economy’ or ‘Communist economy.’ and its detailed features are as follows: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568688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9502A07B-C5FB-4866-B635-F417DAA48FC1}"/>
              </a:ext>
            </a:extLst>
          </p:cNvPr>
          <p:cNvPicPr>
            <a:picLocks noGrp="1" noChangeAspect="1"/>
          </p:cNvPicPr>
          <p:nvPr>
            <p:ph idx="1"/>
          </p:nvPr>
        </p:nvPicPr>
        <p:blipFill>
          <a:blip r:embed="rId2"/>
          <a:stretch>
            <a:fillRect/>
          </a:stretch>
        </p:blipFill>
        <p:spPr>
          <a:xfrm>
            <a:off x="1270000" y="721360"/>
            <a:ext cx="9855200" cy="4744403"/>
          </a:xfrm>
        </p:spPr>
      </p:pic>
    </p:spTree>
    <p:extLst>
      <p:ext uri="{BB962C8B-B14F-4D97-AF65-F5344CB8AC3E}">
        <p14:creationId xmlns:p14="http://schemas.microsoft.com/office/powerpoint/2010/main" xmlns="" val="235197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1D66527-B1F2-3C50-991F-0002143AA6B7}"/>
              </a:ext>
            </a:extLst>
          </p:cNvPr>
          <p:cNvSpPr>
            <a:spLocks noGrp="1"/>
          </p:cNvSpPr>
          <p:nvPr>
            <p:ph idx="1"/>
          </p:nvPr>
        </p:nvSpPr>
        <p:spPr/>
        <p:txBody>
          <a:bodyPr/>
          <a:lstStyle/>
          <a:p>
            <a:pPr algn="just">
              <a:defRPr/>
            </a:pPr>
            <a:r>
              <a:rPr lang="en-US" sz="2800" dirty="0">
                <a:latin typeface="Times New Roman" pitchFamily="18" charset="0"/>
                <a:cs typeface="Times New Roman" pitchFamily="18" charset="0"/>
              </a:rPr>
              <a:t>Economics deals with </a:t>
            </a:r>
            <a:r>
              <a:rPr lang="en-US" sz="2800" dirty="0">
                <a:solidFill>
                  <a:srgbClr val="FF0000"/>
                </a:solidFill>
                <a:latin typeface="Times New Roman" pitchFamily="18" charset="0"/>
                <a:cs typeface="Times New Roman" pitchFamily="18" charset="0"/>
              </a:rPr>
              <a:t>economic problems</a:t>
            </a:r>
            <a:r>
              <a:rPr lang="en-US" sz="2800" dirty="0">
                <a:latin typeface="Times New Roman" pitchFamily="18" charset="0"/>
                <a:cs typeface="Times New Roman" pitchFamily="18" charset="0"/>
              </a:rPr>
              <a:t> of the individuals business units, society and that of the globe. Problems such as-</a:t>
            </a:r>
          </a:p>
          <a:p>
            <a:pPr marL="0" indent="0" algn="just">
              <a:buNone/>
              <a:defRPr/>
            </a:pPr>
            <a:endParaRPr lang="en-US" sz="2800" dirty="0">
              <a:latin typeface="Times New Roman" pitchFamily="18" charset="0"/>
              <a:cs typeface="Times New Roman" pitchFamily="18" charset="0"/>
            </a:endParaRPr>
          </a:p>
          <a:p>
            <a:pPr algn="just">
              <a:buNone/>
              <a:defRPr/>
            </a:pPr>
            <a:r>
              <a:rPr lang="en-US" sz="2800" dirty="0">
                <a:latin typeface="Times New Roman" pitchFamily="18" charset="0"/>
                <a:cs typeface="Times New Roman" pitchFamily="18" charset="0"/>
              </a:rPr>
              <a:t>1.Unlimited wants</a:t>
            </a:r>
          </a:p>
          <a:p>
            <a:pPr algn="just">
              <a:buNone/>
              <a:defRPr/>
            </a:pPr>
            <a:r>
              <a:rPr lang="en-US" sz="2800" dirty="0">
                <a:latin typeface="Times New Roman" pitchFamily="18" charset="0"/>
                <a:cs typeface="Times New Roman" pitchFamily="18" charset="0"/>
              </a:rPr>
              <a:t>2.Limited resources</a:t>
            </a:r>
          </a:p>
          <a:p>
            <a:pPr algn="just">
              <a:buNone/>
              <a:defRPr/>
            </a:pPr>
            <a:r>
              <a:rPr lang="en-US" sz="2800" dirty="0">
                <a:latin typeface="Times New Roman" pitchFamily="18" charset="0"/>
                <a:cs typeface="Times New Roman" pitchFamily="18" charset="0"/>
              </a:rPr>
              <a:t>3.Alternative use of resources</a:t>
            </a:r>
          </a:p>
          <a:p>
            <a:pPr algn="just">
              <a:buNone/>
            </a:pPr>
            <a:r>
              <a:rPr lang="en-US" sz="2800" dirty="0">
                <a:latin typeface="Times New Roman" pitchFamily="18" charset="0"/>
                <a:cs typeface="Times New Roman" pitchFamily="18" charset="0"/>
              </a:rPr>
              <a:t>4.Problem of choices</a:t>
            </a:r>
          </a:p>
          <a:p>
            <a:endParaRPr lang="en-IN" dirty="0"/>
          </a:p>
        </p:txBody>
      </p:sp>
    </p:spTree>
    <p:extLst>
      <p:ext uri="{BB962C8B-B14F-4D97-AF65-F5344CB8AC3E}">
        <p14:creationId xmlns:p14="http://schemas.microsoft.com/office/powerpoint/2010/main" xmlns="" val="2977573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8EC584-8860-43E7-B4FE-A089C13FF113}"/>
              </a:ext>
            </a:extLst>
          </p:cNvPr>
          <p:cNvSpPr>
            <a:spLocks noGrp="1"/>
          </p:cNvSpPr>
          <p:nvPr>
            <p:ph type="title"/>
          </p:nvPr>
        </p:nvSpPr>
        <p:spPr>
          <a:xfrm>
            <a:off x="1137146" y="1615044"/>
            <a:ext cx="9845040" cy="613178"/>
          </a:xfrm>
        </p:spPr>
        <p:txBody>
          <a:bodyPr>
            <a:noAutofit/>
          </a:bodyPr>
          <a:lstStyle/>
          <a:p>
            <a:r>
              <a:rPr lang="en-IN" sz="3200" b="1" i="0" dirty="0">
                <a:solidFill>
                  <a:srgbClr val="2B7ABF"/>
                </a:solidFill>
                <a:effectLst/>
                <a:latin typeface="Open Sans" panose="020B0606030504020204" pitchFamily="34" charset="0"/>
              </a:rPr>
              <a:t>Features of a Centrally planned economy</a:t>
            </a:r>
            <a:br>
              <a:rPr lang="en-IN" sz="3200" b="1" i="0" dirty="0">
                <a:solidFill>
                  <a:srgbClr val="2B7ABF"/>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xmlns="" id="{07075D37-65DD-479B-8EBA-70366CE79712}"/>
              </a:ext>
            </a:extLst>
          </p:cNvPr>
          <p:cNvSpPr>
            <a:spLocks noGrp="1"/>
          </p:cNvSpPr>
          <p:nvPr>
            <p:ph idx="1"/>
          </p:nvPr>
        </p:nvSpPr>
        <p:spPr>
          <a:xfrm>
            <a:off x="1137146" y="2063931"/>
            <a:ext cx="10038854" cy="3910150"/>
          </a:xfrm>
        </p:spPr>
        <p:txBody>
          <a:bodyPr>
            <a:noAutofit/>
          </a:bodyPr>
          <a:lstStyle/>
          <a:p>
            <a:pPr algn="l">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Ownership by government</a:t>
            </a:r>
          </a:p>
          <a:p>
            <a:pPr algn="l">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Decisions on what to produce, how to produce and how to distribute goods taken at the national bureaucratic level</a:t>
            </a:r>
          </a:p>
          <a:p>
            <a:pPr algn="l">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Prices are usually set by price controls rather than market forces.</a:t>
            </a:r>
          </a:p>
          <a:p>
            <a:pPr algn="l">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Distribution according to ration books.</a:t>
            </a:r>
          </a:p>
          <a:p>
            <a:pPr algn="l">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Production could be planned for five or ten years in advance</a:t>
            </a:r>
          </a:p>
          <a:p>
            <a:pPr algn="l">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Requires more levels of bureaucracy to manage and plan economic decisions</a:t>
            </a:r>
          </a:p>
          <a:p>
            <a:pPr algn="l">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Scope for inefficiency due to lack of incentive</a:t>
            </a:r>
          </a:p>
          <a:p>
            <a:pPr algn="l">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Scope for corruption due to the power of bureaucrats</a:t>
            </a:r>
          </a:p>
          <a:p>
            <a:pPr algn="l">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Often required degree of political control and censorship.</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334072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5691E-A273-4893-8924-255BCE4D7603}"/>
              </a:ext>
            </a:extLst>
          </p:cNvPr>
          <p:cNvSpPr>
            <a:spLocks noGrp="1"/>
          </p:cNvSpPr>
          <p:nvPr>
            <p:ph type="title"/>
          </p:nvPr>
        </p:nvSpPr>
        <p:spPr>
          <a:xfrm>
            <a:off x="838200" y="681037"/>
            <a:ext cx="10515600" cy="1325563"/>
          </a:xfrm>
        </p:spPr>
        <p:txBody>
          <a:bodyPr>
            <a:normAutofit fontScale="90000"/>
          </a:bodyPr>
          <a:lstStyle/>
          <a:p>
            <a:r>
              <a:rPr lang="en-IN" b="1" i="0" dirty="0">
                <a:solidFill>
                  <a:srgbClr val="2B7ABF"/>
                </a:solidFill>
                <a:effectLst/>
                <a:latin typeface="Open Sans" panose="020B0606030504020204" pitchFamily="34" charset="0"/>
              </a:rPr>
              <a:t>Problems of Central Planning Economies</a:t>
            </a:r>
            <a:br>
              <a:rPr lang="en-IN" b="1" i="0" dirty="0">
                <a:solidFill>
                  <a:srgbClr val="2B7ABF"/>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xmlns="" id="{2A51C8B9-7BE5-4814-BF33-115847D8B423}"/>
              </a:ext>
            </a:extLst>
          </p:cNvPr>
          <p:cNvSpPr>
            <a:spLocks noGrp="1"/>
          </p:cNvSpPr>
          <p:nvPr>
            <p:ph idx="1"/>
          </p:nvPr>
        </p:nvSpPr>
        <p:spPr/>
        <p:txBody>
          <a:bodyPr>
            <a:normAutofit fontScale="92500"/>
          </a:bodyPr>
          <a:lstStyle/>
          <a:p>
            <a:pPr algn="l">
              <a:buFont typeface="+mj-lt"/>
              <a:buAutoNum type="arabicPeriod"/>
            </a:pPr>
            <a:r>
              <a:rPr lang="en-IN" b="0" i="0" dirty="0">
                <a:effectLst/>
                <a:latin typeface="Times New Roman" panose="02020603050405020304" pitchFamily="18" charset="0"/>
                <a:cs typeface="Times New Roman" panose="02020603050405020304" pitchFamily="18" charset="0"/>
              </a:rPr>
              <a:t>Governments are poor at predicting future trends.</a:t>
            </a:r>
          </a:p>
          <a:p>
            <a:pPr algn="l">
              <a:buFont typeface="+mj-lt"/>
              <a:buAutoNum type="arabicPeriod"/>
            </a:pPr>
            <a:r>
              <a:rPr lang="en-IN" b="0" i="0" dirty="0">
                <a:effectLst/>
                <a:latin typeface="Times New Roman" panose="02020603050405020304" pitchFamily="18" charset="0"/>
                <a:cs typeface="Times New Roman" panose="02020603050405020304" pitchFamily="18" charset="0"/>
              </a:rPr>
              <a:t>Lack of incentives when income is guaranteed.</a:t>
            </a:r>
          </a:p>
          <a:p>
            <a:pPr algn="l">
              <a:buFont typeface="+mj-lt"/>
              <a:buAutoNum type="arabicPeriod"/>
            </a:pPr>
            <a:r>
              <a:rPr lang="en-IN" b="0" i="0" dirty="0">
                <a:effectLst/>
                <a:latin typeface="Times New Roman" panose="02020603050405020304" pitchFamily="18" charset="0"/>
                <a:cs typeface="Times New Roman" panose="02020603050405020304" pitchFamily="18" charset="0"/>
              </a:rPr>
              <a:t>Inflexible- Difficult to respond to shortages and surpluses</a:t>
            </a:r>
          </a:p>
          <a:p>
            <a:pPr algn="l">
              <a:buFont typeface="+mj-lt"/>
              <a:buAutoNum type="arabicPeriod"/>
            </a:pPr>
            <a:r>
              <a:rPr lang="en-IN" b="0" i="0" dirty="0">
                <a:effectLst/>
                <a:latin typeface="Times New Roman" panose="02020603050405020304" pitchFamily="18" charset="0"/>
                <a:cs typeface="Times New Roman" panose="02020603050405020304" pitchFamily="18" charset="0"/>
              </a:rPr>
              <a:t>Greater scope for corruption</a:t>
            </a:r>
          </a:p>
          <a:p>
            <a:pPr algn="l">
              <a:buFont typeface="+mj-lt"/>
              <a:buAutoNum type="arabicPeriod"/>
            </a:pPr>
            <a:r>
              <a:rPr lang="en-IN" b="0" i="0" dirty="0">
                <a:effectLst/>
                <a:latin typeface="Times New Roman" panose="02020603050405020304" pitchFamily="18" charset="0"/>
                <a:cs typeface="Times New Roman" panose="02020603050405020304" pitchFamily="18" charset="0"/>
              </a:rPr>
              <a:t>Planned economies often associated with greater political repression</a:t>
            </a:r>
          </a:p>
          <a:p>
            <a:pPr algn="l">
              <a:buFont typeface="+mj-lt"/>
              <a:buAutoNum type="arabicPeriod"/>
            </a:pPr>
            <a:r>
              <a:rPr lang="en-IN" b="0" i="0" dirty="0">
                <a:effectLst/>
                <a:latin typeface="Times New Roman" panose="02020603050405020304" pitchFamily="18" charset="0"/>
                <a:cs typeface="Times New Roman" panose="02020603050405020304" pitchFamily="18" charset="0"/>
              </a:rPr>
              <a:t>People achieve targets for the sake of it, rather than what is needed. There was a joke in the Soviet Union made by workers “They pretend to pay us, and we pretend to work.” The goal was often to achieve targets, rather than really meet needs, therefore as much effort went into massaging figures and reports and producing socially useful goods</a:t>
            </a:r>
            <a:r>
              <a:rPr lang="en-IN" dirty="0">
                <a:latin typeface="Times New Roman" panose="02020603050405020304" pitchFamily="18" charset="0"/>
                <a:cs typeface="Times New Roman" panose="02020603050405020304" pitchFamily="18" charset="0"/>
              </a:rPr>
              <a:t>.</a:t>
            </a:r>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75469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4077A5F-3B8E-4125-809C-4DE94EDCC8BA}"/>
              </a:ext>
            </a:extLst>
          </p:cNvPr>
          <p:cNvPicPr>
            <a:picLocks noGrp="1" noChangeAspect="1"/>
          </p:cNvPicPr>
          <p:nvPr>
            <p:ph idx="1"/>
          </p:nvPr>
        </p:nvPicPr>
        <p:blipFill>
          <a:blip r:embed="rId2"/>
          <a:stretch>
            <a:fillRect/>
          </a:stretch>
        </p:blipFill>
        <p:spPr>
          <a:xfrm>
            <a:off x="1664349" y="324411"/>
            <a:ext cx="9834880" cy="6035040"/>
          </a:xfrm>
        </p:spPr>
      </p:pic>
    </p:spTree>
    <p:extLst>
      <p:ext uri="{BB962C8B-B14F-4D97-AF65-F5344CB8AC3E}">
        <p14:creationId xmlns:p14="http://schemas.microsoft.com/office/powerpoint/2010/main" xmlns="" val="1609310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475E4-119E-EC18-FBFC-538351BD52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817F376-CBA6-DEB7-AF26-301B9A598244}"/>
              </a:ext>
            </a:extLst>
          </p:cNvPr>
          <p:cNvSpPr>
            <a:spLocks noGrp="1"/>
          </p:cNvSpPr>
          <p:nvPr>
            <p:ph idx="1"/>
          </p:nvPr>
        </p:nvSpPr>
        <p:spPr>
          <a:xfrm>
            <a:off x="859466" y="1846891"/>
            <a:ext cx="10515600" cy="4351338"/>
          </a:xfrm>
        </p:spPr>
        <p:txBody>
          <a:bodyPr/>
          <a:lstStyle/>
          <a:p>
            <a:pPr algn="l"/>
            <a:r>
              <a:rPr lang="en-IN" b="1" i="0" dirty="0">
                <a:solidFill>
                  <a:srgbClr val="132E57"/>
                </a:solidFill>
                <a:effectLst/>
                <a:latin typeface="Open Sans" panose="020B0606030504020204" pitchFamily="34" charset="0"/>
              </a:rPr>
              <a:t>What is a Mixed Economic System?</a:t>
            </a:r>
          </a:p>
          <a:p>
            <a:pPr algn="l"/>
            <a:r>
              <a:rPr lang="en-IN" b="0" i="0" dirty="0">
                <a:effectLst/>
                <a:latin typeface="Open Sans" panose="020B0606030504020204" pitchFamily="34" charset="0"/>
              </a:rPr>
              <a:t>The mixed economic system is defined as an economic system that combines the elements of a market economy and the elements of a planned economy. It contains both private enterprises and public enterprises. Most modern economies implement a mixed economic system.</a:t>
            </a:r>
          </a:p>
          <a:p>
            <a:endParaRPr lang="en-IN" dirty="0"/>
          </a:p>
        </p:txBody>
      </p:sp>
    </p:spTree>
    <p:extLst>
      <p:ext uri="{BB962C8B-B14F-4D97-AF65-F5344CB8AC3E}">
        <p14:creationId xmlns:p14="http://schemas.microsoft.com/office/powerpoint/2010/main" xmlns="" val="1044565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B8E2AABE-B9CB-93B4-1D6D-A67D85A7A9AA}"/>
              </a:ext>
            </a:extLst>
          </p:cNvPr>
          <p:cNvPicPr>
            <a:picLocks noGrp="1" noChangeAspect="1"/>
          </p:cNvPicPr>
          <p:nvPr>
            <p:ph idx="1"/>
          </p:nvPr>
        </p:nvPicPr>
        <p:blipFill>
          <a:blip r:embed="rId2"/>
          <a:stretch>
            <a:fillRect/>
          </a:stretch>
        </p:blipFill>
        <p:spPr>
          <a:xfrm>
            <a:off x="1063645" y="1606964"/>
            <a:ext cx="10064709" cy="4351338"/>
          </a:xfrm>
        </p:spPr>
      </p:pic>
    </p:spTree>
    <p:extLst>
      <p:ext uri="{BB962C8B-B14F-4D97-AF65-F5344CB8AC3E}">
        <p14:creationId xmlns:p14="http://schemas.microsoft.com/office/powerpoint/2010/main" xmlns="" val="33114629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6356A-A376-E3C1-1B05-6CA97D67F9F5}"/>
              </a:ext>
            </a:extLst>
          </p:cNvPr>
          <p:cNvSpPr>
            <a:spLocks noGrp="1"/>
          </p:cNvSpPr>
          <p:nvPr>
            <p:ph type="title"/>
          </p:nvPr>
        </p:nvSpPr>
        <p:spPr>
          <a:xfrm>
            <a:off x="838200" y="874643"/>
            <a:ext cx="10515600" cy="816045"/>
          </a:xfrm>
        </p:spPr>
        <p:txBody>
          <a:bodyPr>
            <a:normAutofit/>
          </a:bodyPr>
          <a:lstStyle/>
          <a:p>
            <a:r>
              <a:rPr lang="en-US" sz="2000" dirty="0"/>
              <a:t>Conti……</a:t>
            </a:r>
            <a:endParaRPr lang="en-IN" sz="2000" dirty="0"/>
          </a:p>
        </p:txBody>
      </p:sp>
      <p:sp>
        <p:nvSpPr>
          <p:cNvPr id="3" name="Content Placeholder 2">
            <a:extLst>
              <a:ext uri="{FF2B5EF4-FFF2-40B4-BE49-F238E27FC236}">
                <a16:creationId xmlns:a16="http://schemas.microsoft.com/office/drawing/2014/main" xmlns="" id="{F0499B39-4B6D-8032-C531-1B45BB40EB67}"/>
              </a:ext>
            </a:extLst>
          </p:cNvPr>
          <p:cNvSpPr>
            <a:spLocks noGrp="1"/>
          </p:cNvSpPr>
          <p:nvPr>
            <p:ph idx="1"/>
          </p:nvPr>
        </p:nvSpPr>
        <p:spPr>
          <a:xfrm>
            <a:off x="838200" y="2464903"/>
            <a:ext cx="10515600" cy="3712059"/>
          </a:xfrm>
        </p:spPr>
        <p:txBody>
          <a:bodyPr/>
          <a:lstStyle/>
          <a:p>
            <a:r>
              <a:rPr lang="en-IN" b="0" i="0" dirty="0">
                <a:effectLst/>
                <a:latin typeface="Open Sans" panose="020B0606030504020204" pitchFamily="34" charset="0"/>
              </a:rPr>
              <a:t>A mixed economic system brings the advantages of free markets and also government intervention. However, there are also concerns about the </a:t>
            </a:r>
            <a:r>
              <a:rPr lang="en-IN" b="0" i="0" u="none" strike="noStrike" dirty="0">
                <a:effectLst/>
                <a:latin typeface="Open Sans" panose="020B0606030504020204" pitchFamily="34" charset="0"/>
                <a:hlinkClick r:id="rId2">
                  <a:extLst>
                    <a:ext uri="{A12FA001-AC4F-418D-AE19-62706E023703}">
                      <ahyp:hlinkClr xmlns:ahyp="http://schemas.microsoft.com/office/drawing/2018/hyperlinkcolor" xmlns="" val="tx"/>
                    </a:ext>
                  </a:extLst>
                </a:hlinkClick>
              </a:rPr>
              <a:t>sustainability</a:t>
            </a:r>
            <a:r>
              <a:rPr lang="en-IN" b="0" i="0" dirty="0">
                <a:effectLst/>
                <a:latin typeface="Open Sans" panose="020B0606030504020204" pitchFamily="34" charset="0"/>
              </a:rPr>
              <a:t> and efficiency of a mixed economic system.</a:t>
            </a:r>
            <a:endParaRPr lang="en-IN" dirty="0"/>
          </a:p>
        </p:txBody>
      </p:sp>
    </p:spTree>
    <p:extLst>
      <p:ext uri="{BB962C8B-B14F-4D97-AF65-F5344CB8AC3E}">
        <p14:creationId xmlns:p14="http://schemas.microsoft.com/office/powerpoint/2010/main" xmlns="" val="22235094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34905F0-4A25-9376-B2CE-23153BF31C97}"/>
              </a:ext>
            </a:extLst>
          </p:cNvPr>
          <p:cNvSpPr>
            <a:spLocks noGrp="1"/>
          </p:cNvSpPr>
          <p:nvPr>
            <p:ph idx="1"/>
          </p:nvPr>
        </p:nvSpPr>
        <p:spPr>
          <a:xfrm>
            <a:off x="824948" y="1162878"/>
            <a:ext cx="10528852" cy="5014085"/>
          </a:xfrm>
        </p:spPr>
        <p:txBody>
          <a:bodyPr>
            <a:normAutofit fontScale="62500" lnSpcReduction="20000"/>
          </a:bodyPr>
          <a:lstStyle/>
          <a:p>
            <a:pPr algn="l"/>
            <a:r>
              <a:rPr lang="en-IN" sz="3800" b="1" i="0" dirty="0">
                <a:effectLst/>
                <a:highlight>
                  <a:srgbClr val="FFFF00"/>
                </a:highlight>
                <a:latin typeface="Open Sans" panose="020B0606030504020204" pitchFamily="34" charset="0"/>
              </a:rPr>
              <a:t>Benefits of a Mixed Economic System</a:t>
            </a:r>
          </a:p>
          <a:p>
            <a:pPr algn="l"/>
            <a:r>
              <a:rPr lang="en-IN" b="0" i="0" dirty="0">
                <a:effectLst/>
                <a:latin typeface="Open Sans" panose="020B0606030504020204" pitchFamily="34" charset="0"/>
              </a:rPr>
              <a:t>Combining the features of a market economy and a command economy, a mixed economic system carries advantages from both sides</a:t>
            </a:r>
          </a:p>
          <a:p>
            <a:pPr algn="l"/>
            <a:r>
              <a:rPr lang="en-IN" b="1" i="0" dirty="0">
                <a:effectLst/>
                <a:latin typeface="Open Sans" panose="020B0606030504020204" pitchFamily="34" charset="0"/>
              </a:rPr>
              <a:t>1. Efficient allocation of resources</a:t>
            </a:r>
          </a:p>
          <a:p>
            <a:pPr algn="l"/>
            <a:r>
              <a:rPr lang="en-IN" b="0" i="0" dirty="0">
                <a:effectLst/>
                <a:latin typeface="Open Sans" panose="020B0606030504020204" pitchFamily="34" charset="0"/>
              </a:rPr>
              <a:t>Resources are allocated efficiently to where they are needed the most in the private sector. Hence, customers’ needs can be better met.</a:t>
            </a:r>
          </a:p>
          <a:p>
            <a:pPr algn="l"/>
            <a:r>
              <a:rPr lang="en-IN" b="1" i="0" dirty="0">
                <a:effectLst/>
                <a:latin typeface="Open Sans" panose="020B0606030504020204" pitchFamily="34" charset="0"/>
              </a:rPr>
              <a:t>2. Incentives for innovation and production efficiency</a:t>
            </a:r>
          </a:p>
          <a:p>
            <a:pPr algn="l"/>
            <a:r>
              <a:rPr lang="en-IN" b="0" i="0" dirty="0">
                <a:effectLst/>
                <a:latin typeface="Open Sans" panose="020B0606030504020204" pitchFamily="34" charset="0"/>
              </a:rPr>
              <a:t>In a free market with competition, the enterprises that can produce more efficiently are rewarded with higher profits. Companies are thus motivated to allocate capital to achieve innovation and efficiency of production. Customers can receive the best value for what they paid for.</a:t>
            </a:r>
          </a:p>
          <a:p>
            <a:pPr algn="l"/>
            <a:r>
              <a:rPr lang="en-IN" b="1" i="0" dirty="0">
                <a:effectLst/>
                <a:latin typeface="Open Sans" panose="020B0606030504020204" pitchFamily="34" charset="0"/>
              </a:rPr>
              <a:t>3. Government support</a:t>
            </a:r>
          </a:p>
          <a:p>
            <a:pPr algn="l"/>
            <a:r>
              <a:rPr lang="en-IN" b="0" i="0" dirty="0">
                <a:effectLst/>
                <a:latin typeface="Open Sans" panose="020B0606030504020204" pitchFamily="34" charset="0"/>
              </a:rPr>
              <a:t>The public sector in a mixed economy alleviates the disadvantages of a free market. Private companies might neglect some industries that are essential or bring social welfare because of their low profitability. In a mixed economy, government intervention can support these key industries, such as education, </a:t>
            </a:r>
            <a:r>
              <a:rPr lang="en-IN" b="0" i="0" dirty="0" err="1">
                <a:effectLst/>
                <a:latin typeface="Open Sans" panose="020B0606030504020204" pitchFamily="34" charset="0"/>
              </a:rPr>
              <a:t>defense</a:t>
            </a:r>
            <a:r>
              <a:rPr lang="en-IN" b="0" i="0" dirty="0">
                <a:effectLst/>
                <a:latin typeface="Open Sans" panose="020B0606030504020204" pitchFamily="34" charset="0"/>
              </a:rPr>
              <a:t>, and aerospace, through subsidies or ownership.</a:t>
            </a:r>
          </a:p>
          <a:p>
            <a:pPr algn="l"/>
            <a:r>
              <a:rPr lang="en-IN" b="0" i="0" dirty="0">
                <a:effectLst/>
                <a:latin typeface="Open Sans" panose="020B0606030504020204" pitchFamily="34" charset="0"/>
              </a:rPr>
              <a:t>The government also takes care of the less competitive companies and disadvantaged individuals. </a:t>
            </a:r>
            <a:endParaRPr lang="en-IN" dirty="0"/>
          </a:p>
        </p:txBody>
      </p:sp>
    </p:spTree>
    <p:extLst>
      <p:ext uri="{BB962C8B-B14F-4D97-AF65-F5344CB8AC3E}">
        <p14:creationId xmlns:p14="http://schemas.microsoft.com/office/powerpoint/2010/main" xmlns="" val="35172531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A8C1DE0-C492-7B63-0493-0B69D4CA93F5}"/>
              </a:ext>
            </a:extLst>
          </p:cNvPr>
          <p:cNvSpPr>
            <a:spLocks noGrp="1"/>
          </p:cNvSpPr>
          <p:nvPr>
            <p:ph idx="1"/>
          </p:nvPr>
        </p:nvSpPr>
        <p:spPr>
          <a:xfrm>
            <a:off x="838200" y="1451113"/>
            <a:ext cx="10515600" cy="4725850"/>
          </a:xfrm>
        </p:spPr>
        <p:txBody>
          <a:bodyPr>
            <a:normAutofit fontScale="77500" lnSpcReduction="20000"/>
          </a:bodyPr>
          <a:lstStyle/>
          <a:p>
            <a:pPr algn="l"/>
            <a:r>
              <a:rPr lang="en-IN" b="1" i="1" u="sng" dirty="0">
                <a:effectLst/>
                <a:highlight>
                  <a:srgbClr val="FFFF00"/>
                </a:highlight>
                <a:latin typeface="Open Sans" panose="020B0606030504020204" pitchFamily="34" charset="0"/>
              </a:rPr>
              <a:t>Drawbacks of a Mixed Economic System</a:t>
            </a:r>
          </a:p>
          <a:p>
            <a:pPr algn="l"/>
            <a:r>
              <a:rPr lang="en-IN" b="0" i="0" dirty="0">
                <a:effectLst/>
                <a:latin typeface="Open Sans" panose="020B0606030504020204" pitchFamily="34" charset="0"/>
              </a:rPr>
              <a:t>It varies among the different societies at different periods without a fixed standard.</a:t>
            </a:r>
          </a:p>
          <a:p>
            <a:pPr algn="l"/>
            <a:r>
              <a:rPr lang="en-IN" b="1" i="0" dirty="0">
                <a:effectLst/>
                <a:latin typeface="Open Sans" panose="020B0606030504020204" pitchFamily="34" charset="0"/>
              </a:rPr>
              <a:t>1. Lack of government support</a:t>
            </a:r>
          </a:p>
          <a:p>
            <a:pPr algn="l"/>
            <a:r>
              <a:rPr lang="en-IN" b="0" i="0" dirty="0">
                <a:effectLst/>
                <a:latin typeface="Open Sans" panose="020B0606030504020204" pitchFamily="34" charset="0"/>
              </a:rPr>
              <a:t>If the economy is given too much freedom, disadvantaged groups will not receive sufficient support from the government. If the economy sees excessive government intervention, enterprises will be disincentivized to produce efficiently. It is crucial for a mixed economy to find a balance.</a:t>
            </a:r>
          </a:p>
          <a:p>
            <a:pPr algn="l"/>
            <a:r>
              <a:rPr lang="en-IN" b="1" i="0" dirty="0">
                <a:effectLst/>
                <a:latin typeface="Open Sans" panose="020B0606030504020204" pitchFamily="34" charset="0"/>
              </a:rPr>
              <a:t>2. Undue influence from private enterprises</a:t>
            </a:r>
          </a:p>
          <a:p>
            <a:pPr algn="l"/>
            <a:r>
              <a:rPr lang="en-IN" b="0" i="0" dirty="0">
                <a:effectLst/>
                <a:latin typeface="Open Sans" panose="020B0606030504020204" pitchFamily="34" charset="0"/>
              </a:rPr>
              <a:t>As private enterprises and government intervention are combined in the same system, large corporations may seek to lobby the government. They may influence legislation or activities to benefit themselves.</a:t>
            </a:r>
          </a:p>
          <a:p>
            <a:pPr algn="l"/>
            <a:r>
              <a:rPr lang="en-IN" b="0" i="0" dirty="0">
                <a:effectLst/>
                <a:latin typeface="Open Sans" panose="020B0606030504020204" pitchFamily="34" charset="0"/>
              </a:rPr>
              <a:t>Government intervention also leads to </a:t>
            </a:r>
            <a:r>
              <a:rPr lang="en-IN" b="0" i="0" u="none" strike="noStrike" dirty="0">
                <a:effectLst/>
                <a:latin typeface="Open Sans" panose="020B0606030504020204" pitchFamily="34" charset="0"/>
                <a:hlinkClick r:id="rId2">
                  <a:extLst>
                    <a:ext uri="{A12FA001-AC4F-418D-AE19-62706E023703}">
                      <ahyp:hlinkClr xmlns:ahyp="http://schemas.microsoft.com/office/drawing/2018/hyperlinkcolor" xmlns="" val="tx"/>
                    </a:ext>
                  </a:extLst>
                </a:hlinkClick>
              </a:rPr>
              <a:t>moral hazards</a:t>
            </a:r>
            <a:r>
              <a:rPr lang="en-IN" b="0" i="0" dirty="0">
                <a:effectLst/>
                <a:latin typeface="Open Sans" panose="020B0606030504020204" pitchFamily="34" charset="0"/>
              </a:rPr>
              <a:t>. Private enterprises, especially the large ones, might take more risks since they know they are too big to fail. The government will bail them out if they fall into economic crises.</a:t>
            </a:r>
          </a:p>
          <a:p>
            <a:endParaRPr lang="en-IN" dirty="0"/>
          </a:p>
        </p:txBody>
      </p:sp>
    </p:spTree>
    <p:extLst>
      <p:ext uri="{BB962C8B-B14F-4D97-AF65-F5344CB8AC3E}">
        <p14:creationId xmlns:p14="http://schemas.microsoft.com/office/powerpoint/2010/main" xmlns="" val="167080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256" y="1117971"/>
            <a:ext cx="10207487" cy="1188720"/>
          </a:xfrm>
        </p:spPr>
        <p:txBody>
          <a:bodyPr>
            <a:normAutofit/>
          </a:bodyPr>
          <a:lstStyle/>
          <a:p>
            <a:r>
              <a:rPr lang="en-US" b="1" dirty="0">
                <a:latin typeface="Times New Roman" pitchFamily="18" charset="0"/>
                <a:cs typeface="Times New Roman" pitchFamily="18" charset="0"/>
              </a:rPr>
              <a:t>Different sets of definitions of economics</a:t>
            </a:r>
          </a:p>
        </p:txBody>
      </p:sp>
      <p:sp>
        <p:nvSpPr>
          <p:cNvPr id="3" name="Content Placeholder 2"/>
          <p:cNvSpPr>
            <a:spLocks noGrp="1"/>
          </p:cNvSpPr>
          <p:nvPr>
            <p:ph idx="1"/>
          </p:nvPr>
        </p:nvSpPr>
        <p:spPr>
          <a:xfrm>
            <a:off x="2057401" y="2812774"/>
            <a:ext cx="8153399" cy="2927255"/>
          </a:xfrm>
        </p:spPr>
        <p:txBody>
          <a:bodyPr>
            <a:normAutofit/>
          </a:bodyPr>
          <a:lstStyle/>
          <a:p>
            <a:r>
              <a:rPr lang="en-US" sz="2400" dirty="0">
                <a:latin typeface="Times New Roman" pitchFamily="18" charset="0"/>
                <a:cs typeface="Times New Roman" pitchFamily="18" charset="0"/>
              </a:rPr>
              <a:t>Wealth definition (Adam Smith)</a:t>
            </a:r>
          </a:p>
          <a:p>
            <a:r>
              <a:rPr lang="en-US" sz="2400" dirty="0">
                <a:latin typeface="Times New Roman" pitchFamily="18" charset="0"/>
                <a:cs typeface="Times New Roman" pitchFamily="18" charset="0"/>
              </a:rPr>
              <a:t>Welfare definition (Marshall)</a:t>
            </a:r>
          </a:p>
          <a:p>
            <a:r>
              <a:rPr lang="en-US" sz="2400" dirty="0">
                <a:latin typeface="Times New Roman" pitchFamily="18" charset="0"/>
                <a:cs typeface="Times New Roman" pitchFamily="18" charset="0"/>
              </a:rPr>
              <a:t>Scarcity definition (Robbins)</a:t>
            </a:r>
          </a:p>
          <a:p>
            <a:r>
              <a:rPr lang="en-US" sz="2400" dirty="0">
                <a:latin typeface="Times New Roman" pitchFamily="18" charset="0"/>
                <a:cs typeface="Times New Roman" pitchFamily="18" charset="0"/>
              </a:rPr>
              <a:t>Growth definition (Samuelson)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713" y="1120500"/>
            <a:ext cx="10515600" cy="1325563"/>
          </a:xfrm>
        </p:spPr>
        <p:txBody>
          <a:bodyPr/>
          <a:lstStyle/>
          <a:p>
            <a:r>
              <a:rPr lang="en-US" b="1" dirty="0">
                <a:latin typeface="Times New Roman" pitchFamily="18" charset="0"/>
                <a:cs typeface="Times New Roman" pitchFamily="18" charset="0"/>
              </a:rPr>
              <a:t>Wealth definition</a:t>
            </a:r>
          </a:p>
        </p:txBody>
      </p:sp>
      <p:sp>
        <p:nvSpPr>
          <p:cNvPr id="3" name="Content Placeholder 2"/>
          <p:cNvSpPr>
            <a:spLocks noGrp="1"/>
          </p:cNvSpPr>
          <p:nvPr>
            <p:ph idx="1"/>
          </p:nvPr>
        </p:nvSpPr>
        <p:spPr>
          <a:xfrm>
            <a:off x="838200" y="2295939"/>
            <a:ext cx="10515600" cy="3881024"/>
          </a:xfrm>
        </p:spPr>
        <p:txBody>
          <a:bodyPr>
            <a:normAutofit/>
          </a:bodyPr>
          <a:lstStyle/>
          <a:p>
            <a:pPr algn="just">
              <a:lnSpc>
                <a:spcPct val="150000"/>
              </a:lnSpc>
            </a:pPr>
            <a:r>
              <a:rPr lang="en-US" sz="2400" dirty="0">
                <a:latin typeface="Times New Roman" panose="02020603050405020304" pitchFamily="18" charset="0"/>
                <a:cs typeface="Times New Roman" pitchFamily="18" charset="0"/>
              </a:rPr>
              <a:t>“Economics is an enquiry into the nature and causes of wealth of nations”.</a:t>
            </a:r>
          </a:p>
          <a:p>
            <a:pPr algn="just">
              <a:lnSpc>
                <a:spcPct val="150000"/>
              </a:lnSpc>
            </a:pPr>
            <a:endParaRPr lang="en-US" sz="2400" dirty="0">
              <a:latin typeface="Times New Roman" panose="02020603050405020304" pitchFamily="18" charset="0"/>
              <a:cs typeface="Times New Roman" pitchFamily="18" charset="0"/>
            </a:endParaRPr>
          </a:p>
          <a:p>
            <a:pPr marL="0" indent="0" algn="just">
              <a:lnSpc>
                <a:spcPct val="150000"/>
              </a:lnSpc>
              <a:buNone/>
            </a:pPr>
            <a:r>
              <a:rPr lang="en-IN" sz="2400" b="1" i="1" u="none" strike="noStrike" dirty="0">
                <a:solidFill>
                  <a:srgbClr val="0D0D0D"/>
                </a:solidFill>
                <a:effectLst/>
                <a:latin typeface="Times New Roman" panose="02020603050405020304" pitchFamily="18" charset="0"/>
                <a:cs typeface="Times New Roman" panose="02020603050405020304" pitchFamily="18" charset="0"/>
              </a:rPr>
              <a:t>Wealth</a:t>
            </a:r>
            <a:r>
              <a:rPr lang="en-IN" sz="2400" b="0" i="1" dirty="0">
                <a:solidFill>
                  <a:srgbClr val="0D0D0D"/>
                </a:solidFill>
                <a:effectLst/>
                <a:latin typeface="Times New Roman" panose="02020603050405020304" pitchFamily="18" charset="0"/>
                <a:cs typeface="Times New Roman" panose="02020603050405020304" pitchFamily="18" charset="0"/>
              </a:rPr>
              <a:t> is a store of value. In other words, wealth is something that you can enjoy in the future or that can be used to pay future expenses. Wealth is commonly owned by a nation, community, individual or family according to established property rights.</a:t>
            </a:r>
            <a:endParaRPr lang="en-US" sz="2400" i="1" dirty="0">
              <a:latin typeface="Times New Roman" panose="02020603050405020304"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652" y="881959"/>
            <a:ext cx="10515600" cy="1325563"/>
          </a:xfrm>
        </p:spPr>
        <p:txBody>
          <a:bodyPr/>
          <a:lstStyle/>
          <a:p>
            <a:r>
              <a:rPr lang="en-US" b="1" dirty="0">
                <a:latin typeface="Times New Roman" pitchFamily="18" charset="0"/>
                <a:cs typeface="Times New Roman" pitchFamily="18" charset="0"/>
              </a:rPr>
              <a:t>Material definition</a:t>
            </a:r>
          </a:p>
        </p:txBody>
      </p:sp>
      <p:sp>
        <p:nvSpPr>
          <p:cNvPr id="3" name="Content Placeholder 2"/>
          <p:cNvSpPr>
            <a:spLocks noGrp="1"/>
          </p:cNvSpPr>
          <p:nvPr>
            <p:ph idx="1"/>
          </p:nvPr>
        </p:nvSpPr>
        <p:spPr>
          <a:xfrm>
            <a:off x="768626" y="2292764"/>
            <a:ext cx="10515600" cy="4351338"/>
          </a:xfrm>
        </p:spPr>
        <p:txBody>
          <a:bodyPr>
            <a:normAutofit/>
          </a:bodyPr>
          <a:lstStyle/>
          <a:p>
            <a:pPr algn="just">
              <a:lnSpc>
                <a:spcPct val="150000"/>
              </a:lnSpc>
            </a:pPr>
            <a:r>
              <a:rPr lang="en-US" sz="2400" dirty="0">
                <a:latin typeface="Times New Roman" pitchFamily="18" charset="0"/>
                <a:cs typeface="Times New Roman" pitchFamily="18" charset="0"/>
              </a:rPr>
              <a:t>“Economics is a study of mankind in the ordinary business of life. It examines that part of individual and social action which is most closely connected with the attainment and use of material requisite of well being”.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591" y="815974"/>
            <a:ext cx="10515600" cy="1325563"/>
          </a:xfrm>
        </p:spPr>
        <p:txBody>
          <a:bodyPr/>
          <a:lstStyle/>
          <a:p>
            <a:r>
              <a:rPr lang="en-US" b="1" dirty="0">
                <a:latin typeface="Times New Roman" pitchFamily="18" charset="0"/>
                <a:cs typeface="Times New Roman" pitchFamily="18" charset="0"/>
              </a:rPr>
              <a:t>Scarcity definition</a:t>
            </a:r>
          </a:p>
        </p:txBody>
      </p:sp>
      <p:sp>
        <p:nvSpPr>
          <p:cNvPr id="3" name="Content Placeholder 2"/>
          <p:cNvSpPr>
            <a:spLocks noGrp="1"/>
          </p:cNvSpPr>
          <p:nvPr>
            <p:ph idx="1"/>
          </p:nvPr>
        </p:nvSpPr>
        <p:spPr>
          <a:xfrm>
            <a:off x="937591" y="2141537"/>
            <a:ext cx="10515600" cy="4351338"/>
          </a:xfrm>
        </p:spPr>
        <p:txBody>
          <a:bodyPr>
            <a:normAutofit/>
          </a:bodyPr>
          <a:lstStyle/>
          <a:p>
            <a:pPr algn="just">
              <a:lnSpc>
                <a:spcPct val="150000"/>
              </a:lnSpc>
            </a:pPr>
            <a:r>
              <a:rPr lang="en-US" sz="2400" dirty="0">
                <a:latin typeface="Times New Roman" pitchFamily="18" charset="0"/>
                <a:cs typeface="Times New Roman" pitchFamily="18" charset="0"/>
              </a:rPr>
              <a:t>“Economics is a science that studies human behaviour as a relationship between ends and scarce means which have alternative uses”.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2156</Words>
  <Application>Microsoft Office PowerPoint</Application>
  <PresentationFormat>Custom</PresentationFormat>
  <Paragraphs>198</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Slide 1</vt:lpstr>
      <vt:lpstr>Introduction to business and economics  </vt:lpstr>
      <vt:lpstr>Conti……</vt:lpstr>
      <vt:lpstr>Slide 4</vt:lpstr>
      <vt:lpstr>Slide 5</vt:lpstr>
      <vt:lpstr>Different sets of definitions of economics</vt:lpstr>
      <vt:lpstr>Wealth definition</vt:lpstr>
      <vt:lpstr>Material definition</vt:lpstr>
      <vt:lpstr>Scarcity definition</vt:lpstr>
      <vt:lpstr>Growth definition</vt:lpstr>
      <vt:lpstr>Growth?</vt:lpstr>
      <vt:lpstr>Slide 12</vt:lpstr>
      <vt:lpstr>Conti…….</vt:lpstr>
      <vt:lpstr>Conti……</vt:lpstr>
      <vt:lpstr>Working of Business Economics</vt:lpstr>
      <vt:lpstr>Slide 16</vt:lpstr>
      <vt:lpstr>Slide 17</vt:lpstr>
      <vt:lpstr>Conti…….</vt:lpstr>
      <vt:lpstr>Slide 19</vt:lpstr>
      <vt:lpstr>Slide 20</vt:lpstr>
      <vt:lpstr>Slide 21</vt:lpstr>
      <vt:lpstr>Slide 22</vt:lpstr>
      <vt:lpstr>Slide 23</vt:lpstr>
      <vt:lpstr>Slide 24</vt:lpstr>
      <vt:lpstr>Slide 25</vt:lpstr>
      <vt:lpstr>Slide 26</vt:lpstr>
      <vt:lpstr>Basic economic problems</vt:lpstr>
      <vt:lpstr>Slide 28</vt:lpstr>
      <vt:lpstr>      Production possibility curve</vt:lpstr>
      <vt:lpstr>What is the Production Possibilities Curve?  </vt:lpstr>
      <vt:lpstr>Conti……</vt:lpstr>
      <vt:lpstr>Slide 32</vt:lpstr>
      <vt:lpstr>Slide 33</vt:lpstr>
      <vt:lpstr>Conti……</vt:lpstr>
      <vt:lpstr>Slide 35</vt:lpstr>
      <vt:lpstr>assumptions</vt:lpstr>
      <vt:lpstr>Factors influence shift of PPC</vt:lpstr>
      <vt:lpstr>Slide 38</vt:lpstr>
      <vt:lpstr>Slide 39</vt:lpstr>
      <vt:lpstr>Slide 40</vt:lpstr>
      <vt:lpstr>Centrally Planned Economy  </vt:lpstr>
      <vt:lpstr>Market economy </vt:lpstr>
      <vt:lpstr>Conti….</vt:lpstr>
      <vt:lpstr> Conti….</vt:lpstr>
      <vt:lpstr>Examples of CPE</vt:lpstr>
      <vt:lpstr>CONTI…..</vt:lpstr>
      <vt:lpstr>Slide 47</vt:lpstr>
      <vt:lpstr>Central Planned Economy </vt:lpstr>
      <vt:lpstr>Slide 49</vt:lpstr>
      <vt:lpstr>Features of a Centrally planned economy </vt:lpstr>
      <vt:lpstr>Problems of Central Planning Economies </vt:lpstr>
      <vt:lpstr>Slide 52</vt:lpstr>
      <vt:lpstr>Slide 53</vt:lpstr>
      <vt:lpstr>Slide 54</vt:lpstr>
      <vt:lpstr>Conti……</vt:lpstr>
      <vt:lpstr>Slide 56</vt:lpstr>
      <vt:lpstr>Slide 57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 Verma</dc:creator>
  <cp:lastModifiedBy>singh</cp:lastModifiedBy>
  <cp:revision>38</cp:revision>
  <dcterms:created xsi:type="dcterms:W3CDTF">2022-07-27T05:51:58Z</dcterms:created>
  <dcterms:modified xsi:type="dcterms:W3CDTF">2022-11-30T10:08:40Z</dcterms:modified>
</cp:coreProperties>
</file>