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71"/>
  </p:notesMasterIdLst>
  <p:sldIdLst>
    <p:sldId id="290" r:id="rId2"/>
    <p:sldId id="291" r:id="rId3"/>
    <p:sldId id="289" r:id="rId4"/>
    <p:sldId id="292" r:id="rId5"/>
    <p:sldId id="293" r:id="rId6"/>
    <p:sldId id="294" r:id="rId7"/>
    <p:sldId id="257" r:id="rId8"/>
    <p:sldId id="295" r:id="rId9"/>
    <p:sldId id="258" r:id="rId10"/>
    <p:sldId id="259" r:id="rId11"/>
    <p:sldId id="297" r:id="rId12"/>
    <p:sldId id="260" r:id="rId13"/>
    <p:sldId id="299" r:id="rId14"/>
    <p:sldId id="265" r:id="rId15"/>
    <p:sldId id="367" r:id="rId16"/>
    <p:sldId id="368" r:id="rId17"/>
    <p:sldId id="266" r:id="rId18"/>
    <p:sldId id="369" r:id="rId19"/>
    <p:sldId id="370" r:id="rId20"/>
    <p:sldId id="310" r:id="rId21"/>
    <p:sldId id="312" r:id="rId22"/>
    <p:sldId id="267" r:id="rId23"/>
    <p:sldId id="268" r:id="rId24"/>
    <p:sldId id="269" r:id="rId25"/>
    <p:sldId id="363" r:id="rId26"/>
    <p:sldId id="270" r:id="rId27"/>
    <p:sldId id="361" r:id="rId28"/>
    <p:sldId id="360" r:id="rId29"/>
    <p:sldId id="362" r:id="rId30"/>
    <p:sldId id="364" r:id="rId31"/>
    <p:sldId id="365" r:id="rId32"/>
    <p:sldId id="366" r:id="rId33"/>
    <p:sldId id="271" r:id="rId34"/>
    <p:sldId id="262" r:id="rId35"/>
    <p:sldId id="263" r:id="rId36"/>
    <p:sldId id="264" r:id="rId37"/>
    <p:sldId id="373" r:id="rId38"/>
    <p:sldId id="372" r:id="rId39"/>
    <p:sldId id="320" r:id="rId40"/>
    <p:sldId id="374" r:id="rId41"/>
    <p:sldId id="273" r:id="rId42"/>
    <p:sldId id="274" r:id="rId43"/>
    <p:sldId id="279" r:id="rId44"/>
    <p:sldId id="335" r:id="rId45"/>
    <p:sldId id="336" r:id="rId46"/>
    <p:sldId id="342" r:id="rId47"/>
    <p:sldId id="343" r:id="rId48"/>
    <p:sldId id="344" r:id="rId49"/>
    <p:sldId id="375" r:id="rId50"/>
    <p:sldId id="376" r:id="rId51"/>
    <p:sldId id="280" r:id="rId52"/>
    <p:sldId id="348" r:id="rId53"/>
    <p:sldId id="349" r:id="rId54"/>
    <p:sldId id="350" r:id="rId55"/>
    <p:sldId id="281" r:id="rId56"/>
    <p:sldId id="353" r:id="rId57"/>
    <p:sldId id="352" r:id="rId58"/>
    <p:sldId id="354" r:id="rId59"/>
    <p:sldId id="355" r:id="rId60"/>
    <p:sldId id="356" r:id="rId61"/>
    <p:sldId id="357" r:id="rId62"/>
    <p:sldId id="377" r:id="rId63"/>
    <p:sldId id="282" r:id="rId64"/>
    <p:sldId id="283" r:id="rId65"/>
    <p:sldId id="284" r:id="rId66"/>
    <p:sldId id="285" r:id="rId67"/>
    <p:sldId id="380" r:id="rId68"/>
    <p:sldId id="378" r:id="rId69"/>
    <p:sldId id="379"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38" autoAdjust="0"/>
    <p:restoredTop sz="87416" autoAdjust="0"/>
  </p:normalViewPr>
  <p:slideViewPr>
    <p:cSldViewPr>
      <p:cViewPr varScale="1">
        <p:scale>
          <a:sx n="74" d="100"/>
          <a:sy n="74" d="100"/>
        </p:scale>
        <p:origin x="-12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5BF78-4B35-4753-B541-219D7CD6C8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AC7D62F-AE07-4822-8147-9E7D4E65CDD0}">
      <dgm:prSet phldrT="[Text]" custT="1"/>
      <dgm:spPr/>
      <dgm:t>
        <a:bodyPr/>
        <a:lstStyle/>
        <a:p>
          <a:pPr algn="ctr">
            <a:buNone/>
          </a:pPr>
          <a:r>
            <a:rPr lang="en-IN" sz="1600" b="1" i="0" dirty="0">
              <a:solidFill>
                <a:schemeClr val="bg1"/>
              </a:solidFill>
              <a:effectLst/>
              <a:latin typeface="Poppins" panose="00000500000000000000" pitchFamily="2" charset="0"/>
            </a:rPr>
            <a:t>Technological changes or achievements</a:t>
          </a:r>
          <a:endParaRPr lang="en-IN" sz="1600" dirty="0">
            <a:solidFill>
              <a:schemeClr val="bg1"/>
            </a:solidFill>
          </a:endParaRPr>
        </a:p>
      </dgm:t>
    </dgm:pt>
    <dgm:pt modelId="{CA635F82-A6ED-4290-B213-50F905A3E3AF}" type="parTrans" cxnId="{8EC11F26-0C08-408C-93BF-C08B96EFBD5C}">
      <dgm:prSet/>
      <dgm:spPr/>
      <dgm:t>
        <a:bodyPr/>
        <a:lstStyle/>
        <a:p>
          <a:endParaRPr lang="en-IN">
            <a:solidFill>
              <a:schemeClr val="bg1"/>
            </a:solidFill>
          </a:endParaRPr>
        </a:p>
      </dgm:t>
    </dgm:pt>
    <dgm:pt modelId="{499D97FB-631A-42BD-860B-A776FF255FCE}" type="sibTrans" cxnId="{8EC11F26-0C08-408C-93BF-C08B96EFBD5C}">
      <dgm:prSet/>
      <dgm:spPr/>
      <dgm:t>
        <a:bodyPr/>
        <a:lstStyle/>
        <a:p>
          <a:endParaRPr lang="en-IN">
            <a:solidFill>
              <a:schemeClr val="bg1"/>
            </a:solidFill>
          </a:endParaRPr>
        </a:p>
      </dgm:t>
    </dgm:pt>
    <dgm:pt modelId="{0A41CA87-169B-4304-8B4B-449C6D5415D4}">
      <dgm:prSet phldrT="[Text]"/>
      <dgm:spPr/>
      <dgm:t>
        <a:bodyPr/>
        <a:lstStyle/>
        <a:p>
          <a:endParaRPr lang="en-IN" dirty="0">
            <a:solidFill>
              <a:schemeClr val="bg1"/>
            </a:solidFill>
          </a:endParaRPr>
        </a:p>
      </dgm:t>
    </dgm:pt>
    <dgm:pt modelId="{E2FB8CB1-8909-41CE-B76C-862B861E1B8B}" type="parTrans" cxnId="{BF3D7720-6DB5-4157-A767-30CA3664B33F}">
      <dgm:prSet/>
      <dgm:spPr/>
      <dgm:t>
        <a:bodyPr/>
        <a:lstStyle/>
        <a:p>
          <a:endParaRPr lang="en-IN">
            <a:solidFill>
              <a:schemeClr val="bg1"/>
            </a:solidFill>
          </a:endParaRPr>
        </a:p>
      </dgm:t>
    </dgm:pt>
    <dgm:pt modelId="{EEE971FD-52A1-48AD-8FCB-BAF6EBF50690}" type="sibTrans" cxnId="{BF3D7720-6DB5-4157-A767-30CA3664B33F}">
      <dgm:prSet/>
      <dgm:spPr/>
      <dgm:t>
        <a:bodyPr/>
        <a:lstStyle/>
        <a:p>
          <a:endParaRPr lang="en-IN">
            <a:solidFill>
              <a:schemeClr val="bg1"/>
            </a:solidFill>
          </a:endParaRPr>
        </a:p>
      </dgm:t>
    </dgm:pt>
    <dgm:pt modelId="{D29AAA22-2CDB-482F-AE47-7CE66A16C58A}">
      <dgm:prSet phldrT="[Text]" custT="1"/>
      <dgm:spPr/>
      <dgm:t>
        <a:bodyPr/>
        <a:lstStyle/>
        <a:p>
          <a:pPr algn="ctr"/>
          <a:r>
            <a:rPr lang="en-US" sz="1800" b="1" dirty="0">
              <a:solidFill>
                <a:schemeClr val="bg1"/>
              </a:solidFill>
            </a:rPr>
            <a:t>factor to determine the demand of products and entire production</a:t>
          </a:r>
          <a:endParaRPr lang="en-IN" sz="1800" b="1" dirty="0">
            <a:solidFill>
              <a:schemeClr val="bg1"/>
            </a:solidFill>
          </a:endParaRPr>
        </a:p>
      </dgm:t>
    </dgm:pt>
    <dgm:pt modelId="{F0E75013-D6AC-4B04-8860-8F4B5AA8B7F3}" type="parTrans" cxnId="{16BA3387-A110-4C98-87D4-E28B1B710BF3}">
      <dgm:prSet/>
      <dgm:spPr/>
      <dgm:t>
        <a:bodyPr/>
        <a:lstStyle/>
        <a:p>
          <a:endParaRPr lang="en-IN">
            <a:solidFill>
              <a:schemeClr val="bg1"/>
            </a:solidFill>
          </a:endParaRPr>
        </a:p>
      </dgm:t>
    </dgm:pt>
    <dgm:pt modelId="{1CC20204-0E96-4515-BDD7-A6A022B68952}" type="sibTrans" cxnId="{16BA3387-A110-4C98-87D4-E28B1B710BF3}">
      <dgm:prSet/>
      <dgm:spPr/>
      <dgm:t>
        <a:bodyPr/>
        <a:lstStyle/>
        <a:p>
          <a:endParaRPr lang="en-IN">
            <a:solidFill>
              <a:schemeClr val="bg1"/>
            </a:solidFill>
          </a:endParaRPr>
        </a:p>
      </dgm:t>
    </dgm:pt>
    <dgm:pt modelId="{1711C16F-A341-47F2-8403-AAA4FB50AC62}">
      <dgm:prSet phldrT="[Text]"/>
      <dgm:spPr/>
      <dgm:t>
        <a:bodyPr/>
        <a:lstStyle/>
        <a:p>
          <a:endParaRPr lang="en-IN" dirty="0">
            <a:solidFill>
              <a:schemeClr val="bg1"/>
            </a:solidFill>
          </a:endParaRPr>
        </a:p>
      </dgm:t>
    </dgm:pt>
    <dgm:pt modelId="{A771CB32-9A96-4C2D-B621-AE83DE4516C7}" type="parTrans" cxnId="{98B6C600-5D07-4065-BA58-37F2F314169F}">
      <dgm:prSet/>
      <dgm:spPr/>
      <dgm:t>
        <a:bodyPr/>
        <a:lstStyle/>
        <a:p>
          <a:endParaRPr lang="en-IN">
            <a:solidFill>
              <a:schemeClr val="bg1"/>
            </a:solidFill>
          </a:endParaRPr>
        </a:p>
      </dgm:t>
    </dgm:pt>
    <dgm:pt modelId="{C10B6B4D-1FBE-428F-B794-33CA479809BF}" type="sibTrans" cxnId="{98B6C600-5D07-4065-BA58-37F2F314169F}">
      <dgm:prSet/>
      <dgm:spPr/>
      <dgm:t>
        <a:bodyPr/>
        <a:lstStyle/>
        <a:p>
          <a:endParaRPr lang="en-IN">
            <a:solidFill>
              <a:schemeClr val="bg1"/>
            </a:solidFill>
          </a:endParaRPr>
        </a:p>
      </dgm:t>
    </dgm:pt>
    <dgm:pt modelId="{57613CC3-9A70-4EF8-9DAC-FE7EBE7CC0DF}" type="pres">
      <dgm:prSet presAssocID="{3B65BF78-4B35-4753-B541-219D7CD6C899}" presName="linear" presStyleCnt="0">
        <dgm:presLayoutVars>
          <dgm:animLvl val="lvl"/>
          <dgm:resizeHandles val="exact"/>
        </dgm:presLayoutVars>
      </dgm:prSet>
      <dgm:spPr/>
      <dgm:t>
        <a:bodyPr/>
        <a:lstStyle/>
        <a:p>
          <a:endParaRPr lang="en-US"/>
        </a:p>
      </dgm:t>
    </dgm:pt>
    <dgm:pt modelId="{8FFE4FC4-D4C2-4F0E-8D6E-94FC08F5380D}" type="pres">
      <dgm:prSet presAssocID="{9AC7D62F-AE07-4822-8147-9E7D4E65CDD0}" presName="parentText" presStyleLbl="node1" presStyleIdx="0" presStyleCnt="2" custScaleY="179934">
        <dgm:presLayoutVars>
          <dgm:chMax val="0"/>
          <dgm:bulletEnabled val="1"/>
        </dgm:presLayoutVars>
      </dgm:prSet>
      <dgm:spPr/>
      <dgm:t>
        <a:bodyPr/>
        <a:lstStyle/>
        <a:p>
          <a:endParaRPr lang="en-US"/>
        </a:p>
      </dgm:t>
    </dgm:pt>
    <dgm:pt modelId="{17CBD004-ED1A-4060-A722-4D62083D6E07}" type="pres">
      <dgm:prSet presAssocID="{9AC7D62F-AE07-4822-8147-9E7D4E65CDD0}" presName="childText" presStyleLbl="revTx" presStyleIdx="0" presStyleCnt="2">
        <dgm:presLayoutVars>
          <dgm:bulletEnabled val="1"/>
        </dgm:presLayoutVars>
      </dgm:prSet>
      <dgm:spPr/>
      <dgm:t>
        <a:bodyPr/>
        <a:lstStyle/>
        <a:p>
          <a:endParaRPr lang="en-US"/>
        </a:p>
      </dgm:t>
    </dgm:pt>
    <dgm:pt modelId="{68C0C169-134A-45C7-92AF-932A9B22F948}" type="pres">
      <dgm:prSet presAssocID="{D29AAA22-2CDB-482F-AE47-7CE66A16C58A}" presName="parentText" presStyleLbl="node1" presStyleIdx="1" presStyleCnt="2">
        <dgm:presLayoutVars>
          <dgm:chMax val="0"/>
          <dgm:bulletEnabled val="1"/>
        </dgm:presLayoutVars>
      </dgm:prSet>
      <dgm:spPr/>
      <dgm:t>
        <a:bodyPr/>
        <a:lstStyle/>
        <a:p>
          <a:endParaRPr lang="en-US"/>
        </a:p>
      </dgm:t>
    </dgm:pt>
    <dgm:pt modelId="{B48A72F5-D62E-4707-81B4-76F3733ADB6B}" type="pres">
      <dgm:prSet presAssocID="{D29AAA22-2CDB-482F-AE47-7CE66A16C58A}" presName="childText" presStyleLbl="revTx" presStyleIdx="1" presStyleCnt="2">
        <dgm:presLayoutVars>
          <dgm:bulletEnabled val="1"/>
        </dgm:presLayoutVars>
      </dgm:prSet>
      <dgm:spPr/>
      <dgm:t>
        <a:bodyPr/>
        <a:lstStyle/>
        <a:p>
          <a:endParaRPr lang="en-US"/>
        </a:p>
      </dgm:t>
    </dgm:pt>
  </dgm:ptLst>
  <dgm:cxnLst>
    <dgm:cxn modelId="{BF3D7720-6DB5-4157-A767-30CA3664B33F}" srcId="{9AC7D62F-AE07-4822-8147-9E7D4E65CDD0}" destId="{0A41CA87-169B-4304-8B4B-449C6D5415D4}" srcOrd="0" destOrd="0" parTransId="{E2FB8CB1-8909-41CE-B76C-862B861E1B8B}" sibTransId="{EEE971FD-52A1-48AD-8FCB-BAF6EBF50690}"/>
    <dgm:cxn modelId="{414A5E3A-88D6-488E-9E5D-D68C6226B47F}" type="presOf" srcId="{D29AAA22-2CDB-482F-AE47-7CE66A16C58A}" destId="{68C0C169-134A-45C7-92AF-932A9B22F948}" srcOrd="0" destOrd="0" presId="urn:microsoft.com/office/officeart/2005/8/layout/vList2"/>
    <dgm:cxn modelId="{38DFE1E0-01F2-4793-9433-1AF89FBF02E0}" type="presOf" srcId="{0A41CA87-169B-4304-8B4B-449C6D5415D4}" destId="{17CBD004-ED1A-4060-A722-4D62083D6E07}" srcOrd="0" destOrd="0" presId="urn:microsoft.com/office/officeart/2005/8/layout/vList2"/>
    <dgm:cxn modelId="{A91727F4-6118-4C9E-B3DE-91341390D632}" type="presOf" srcId="{3B65BF78-4B35-4753-B541-219D7CD6C899}" destId="{57613CC3-9A70-4EF8-9DAC-FE7EBE7CC0DF}" srcOrd="0" destOrd="0" presId="urn:microsoft.com/office/officeart/2005/8/layout/vList2"/>
    <dgm:cxn modelId="{16BA3387-A110-4C98-87D4-E28B1B710BF3}" srcId="{3B65BF78-4B35-4753-B541-219D7CD6C899}" destId="{D29AAA22-2CDB-482F-AE47-7CE66A16C58A}" srcOrd="1" destOrd="0" parTransId="{F0E75013-D6AC-4B04-8860-8F4B5AA8B7F3}" sibTransId="{1CC20204-0E96-4515-BDD7-A6A022B68952}"/>
    <dgm:cxn modelId="{D54FA8BF-EA6D-4841-8257-B5F61132D6E1}" type="presOf" srcId="{9AC7D62F-AE07-4822-8147-9E7D4E65CDD0}" destId="{8FFE4FC4-D4C2-4F0E-8D6E-94FC08F5380D}" srcOrd="0" destOrd="0" presId="urn:microsoft.com/office/officeart/2005/8/layout/vList2"/>
    <dgm:cxn modelId="{9FFE415A-64E3-4001-BB7A-375DCDDAB8C5}" type="presOf" srcId="{1711C16F-A341-47F2-8403-AAA4FB50AC62}" destId="{B48A72F5-D62E-4707-81B4-76F3733ADB6B}" srcOrd="0" destOrd="0" presId="urn:microsoft.com/office/officeart/2005/8/layout/vList2"/>
    <dgm:cxn modelId="{98B6C600-5D07-4065-BA58-37F2F314169F}" srcId="{D29AAA22-2CDB-482F-AE47-7CE66A16C58A}" destId="{1711C16F-A341-47F2-8403-AAA4FB50AC62}" srcOrd="0" destOrd="0" parTransId="{A771CB32-9A96-4C2D-B621-AE83DE4516C7}" sibTransId="{C10B6B4D-1FBE-428F-B794-33CA479809BF}"/>
    <dgm:cxn modelId="{8EC11F26-0C08-408C-93BF-C08B96EFBD5C}" srcId="{3B65BF78-4B35-4753-B541-219D7CD6C899}" destId="{9AC7D62F-AE07-4822-8147-9E7D4E65CDD0}" srcOrd="0" destOrd="0" parTransId="{CA635F82-A6ED-4290-B213-50F905A3E3AF}" sibTransId="{499D97FB-631A-42BD-860B-A776FF255FCE}"/>
    <dgm:cxn modelId="{A010A4AD-8863-403D-9A03-564C9E2F8288}" type="presParOf" srcId="{57613CC3-9A70-4EF8-9DAC-FE7EBE7CC0DF}" destId="{8FFE4FC4-D4C2-4F0E-8D6E-94FC08F5380D}" srcOrd="0" destOrd="0" presId="urn:microsoft.com/office/officeart/2005/8/layout/vList2"/>
    <dgm:cxn modelId="{599BF208-D8B2-498D-A935-7C8667558808}" type="presParOf" srcId="{57613CC3-9A70-4EF8-9DAC-FE7EBE7CC0DF}" destId="{17CBD004-ED1A-4060-A722-4D62083D6E07}" srcOrd="1" destOrd="0" presId="urn:microsoft.com/office/officeart/2005/8/layout/vList2"/>
    <dgm:cxn modelId="{2243DCC2-DA61-4C44-948F-4BF3C0B9CCF8}" type="presParOf" srcId="{57613CC3-9A70-4EF8-9DAC-FE7EBE7CC0DF}" destId="{68C0C169-134A-45C7-92AF-932A9B22F948}" srcOrd="2" destOrd="0" presId="urn:microsoft.com/office/officeart/2005/8/layout/vList2"/>
    <dgm:cxn modelId="{DA677D62-C7E8-4497-92B9-F7D72E914214}" type="presParOf" srcId="{57613CC3-9A70-4EF8-9DAC-FE7EBE7CC0DF}" destId="{B48A72F5-D62E-4707-81B4-76F3733ADB6B}" srcOrd="3" destOrd="0" presId="urn:microsoft.com/office/officeart/2005/8/layout/vList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E4FC4-D4C2-4F0E-8D6E-94FC08F5380D}">
      <dsp:nvSpPr>
        <dsp:cNvPr id="0" name=""/>
        <dsp:cNvSpPr/>
      </dsp:nvSpPr>
      <dsp:spPr>
        <a:xfrm>
          <a:off x="0" y="965"/>
          <a:ext cx="6096000" cy="8137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chemeClr val="bg1"/>
              </a:solidFill>
              <a:effectLst/>
              <a:latin typeface="Poppins" panose="00000500000000000000" pitchFamily="2" charset="0"/>
            </a:rPr>
            <a:t>Technological changes or achievements</a:t>
          </a:r>
          <a:endParaRPr lang="en-IN" sz="1600" kern="1200" dirty="0">
            <a:solidFill>
              <a:schemeClr val="bg1"/>
            </a:solidFill>
          </a:endParaRPr>
        </a:p>
      </dsp:txBody>
      <dsp:txXfrm>
        <a:off x="39724" y="40689"/>
        <a:ext cx="6016552" cy="734307"/>
      </dsp:txXfrm>
    </dsp:sp>
    <dsp:sp modelId="{17CBD004-ED1A-4060-A722-4D62083D6E07}">
      <dsp:nvSpPr>
        <dsp:cNvPr id="0" name=""/>
        <dsp:cNvSpPr/>
      </dsp:nvSpPr>
      <dsp:spPr>
        <a:xfrm>
          <a:off x="0" y="814720"/>
          <a:ext cx="6096000" cy="51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IN" sz="400" kern="1200" dirty="0">
            <a:solidFill>
              <a:schemeClr val="bg1"/>
            </a:solidFill>
          </a:endParaRPr>
        </a:p>
      </dsp:txBody>
      <dsp:txXfrm>
        <a:off x="0" y="814720"/>
        <a:ext cx="6096000" cy="51830"/>
      </dsp:txXfrm>
    </dsp:sp>
    <dsp:sp modelId="{68C0C169-134A-45C7-92AF-932A9B22F948}">
      <dsp:nvSpPr>
        <dsp:cNvPr id="0" name=""/>
        <dsp:cNvSpPr/>
      </dsp:nvSpPr>
      <dsp:spPr>
        <a:xfrm>
          <a:off x="0" y="866551"/>
          <a:ext cx="6096000" cy="4522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factor to determine the demand of products and entire production</a:t>
          </a:r>
          <a:endParaRPr lang="en-IN" sz="1800" b="1" kern="1200" dirty="0">
            <a:solidFill>
              <a:schemeClr val="bg1"/>
            </a:solidFill>
          </a:endParaRPr>
        </a:p>
      </dsp:txBody>
      <dsp:txXfrm>
        <a:off x="22077" y="888628"/>
        <a:ext cx="6051846" cy="408098"/>
      </dsp:txXfrm>
    </dsp:sp>
    <dsp:sp modelId="{B48A72F5-D62E-4707-81B4-76F3733ADB6B}">
      <dsp:nvSpPr>
        <dsp:cNvPr id="0" name=""/>
        <dsp:cNvSpPr/>
      </dsp:nvSpPr>
      <dsp:spPr>
        <a:xfrm>
          <a:off x="0" y="1318804"/>
          <a:ext cx="6096000" cy="51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IN" sz="400" kern="1200" dirty="0">
            <a:solidFill>
              <a:schemeClr val="bg1"/>
            </a:solidFill>
          </a:endParaRPr>
        </a:p>
      </dsp:txBody>
      <dsp:txXfrm>
        <a:off x="0" y="1318804"/>
        <a:ext cx="6096000" cy="51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B9DFE-E7B8-47A9-9C02-B866FE3BF77F}" type="datetimeFigureOut">
              <a:rPr lang="en-IN" smtClean="0"/>
              <a:pPr/>
              <a:t>01-12-2022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E403C-DC3E-4E87-A4A6-D7E55ACB0386}" type="slidenum">
              <a:rPr lang="en-IN" smtClean="0"/>
              <a:pPr/>
              <a:t>‹#›</a:t>
            </a:fld>
            <a:endParaRPr lang="en-IN"/>
          </a:p>
        </p:txBody>
      </p:sp>
    </p:spTree>
    <p:extLst>
      <p:ext uri="{BB962C8B-B14F-4D97-AF65-F5344CB8AC3E}">
        <p14:creationId xmlns:p14="http://schemas.microsoft.com/office/powerpoint/2010/main" xmlns="" val="334048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6E403C-DC3E-4E87-A4A6-D7E55ACB0386}" type="slidenum">
              <a:rPr lang="en-IN" smtClean="0"/>
              <a:pPr/>
              <a:t>11</a:t>
            </a:fld>
            <a:endParaRPr lang="en-IN"/>
          </a:p>
        </p:txBody>
      </p:sp>
    </p:spTree>
    <p:extLst>
      <p:ext uri="{BB962C8B-B14F-4D97-AF65-F5344CB8AC3E}">
        <p14:creationId xmlns:p14="http://schemas.microsoft.com/office/powerpoint/2010/main" xmlns="" val="221352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6E403C-DC3E-4E87-A4A6-D7E55ACB0386}" type="slidenum">
              <a:rPr lang="en-IN" smtClean="0"/>
              <a:pPr/>
              <a:t>28</a:t>
            </a:fld>
            <a:endParaRPr lang="en-IN"/>
          </a:p>
        </p:txBody>
      </p:sp>
    </p:spTree>
    <p:extLst>
      <p:ext uri="{BB962C8B-B14F-4D97-AF65-F5344CB8AC3E}">
        <p14:creationId xmlns:p14="http://schemas.microsoft.com/office/powerpoint/2010/main" xmlns="" val="250109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C5AD582-1D1C-4B98-92C9-065CD960B42F}" type="datetimeFigureOut">
              <a:rPr lang="en-US" smtClean="0"/>
              <a:pPr/>
              <a:t>12/1/2022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E17A8C-C77C-4790-BA7A-9D2A6D03BDC9}"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239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AD582-1D1C-4B98-92C9-065CD960B42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168259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AD582-1D1C-4B98-92C9-065CD960B42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168278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C5AD582-1D1C-4B98-92C9-065CD960B42F}"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17A8C-C77C-4790-BA7A-9D2A6D03BDC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279516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AD582-1D1C-4B98-92C9-065CD960B42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59369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AD582-1D1C-4B98-92C9-065CD960B42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17A8C-C77C-4790-BA7A-9D2A6D03BDC9}"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6886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5AD582-1D1C-4B98-92C9-065CD960B42F}"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302401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5AD582-1D1C-4B98-92C9-065CD960B42F}"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266967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AD582-1D1C-4B98-92C9-065CD960B42F}"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369808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AD582-1D1C-4B98-92C9-065CD960B42F}"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7720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C5AD582-1D1C-4B98-92C9-065CD960B42F}"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2553691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C5AD582-1D1C-4B98-92C9-065CD960B42F}"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164617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CC5AD582-1D1C-4B98-92C9-065CD960B42F}" type="datetimeFigureOut">
              <a:rPr lang="en-US" smtClean="0"/>
              <a:pPr/>
              <a:t>12/1/2022</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99E17A8C-C77C-4790-BA7A-9D2A6D03BDC9}" type="slidenum">
              <a:rPr lang="en-US" smtClean="0"/>
              <a:pPr/>
              <a:t>‹#›</a:t>
            </a:fld>
            <a:endParaRPr lang="en-US"/>
          </a:p>
        </p:txBody>
      </p:sp>
    </p:spTree>
    <p:extLst>
      <p:ext uri="{BB962C8B-B14F-4D97-AF65-F5344CB8AC3E}">
        <p14:creationId xmlns:p14="http://schemas.microsoft.com/office/powerpoint/2010/main" xmlns="" val="115022662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21DE3-96B9-4D79-A2D4-267D8E26A8E4}"/>
              </a:ext>
            </a:extLst>
          </p:cNvPr>
          <p:cNvSpPr>
            <a:spLocks noGrp="1"/>
          </p:cNvSpPr>
          <p:nvPr>
            <p:ph type="title"/>
          </p:nvPr>
        </p:nvSpPr>
        <p:spPr>
          <a:xfrm>
            <a:off x="1066801" y="964692"/>
            <a:ext cx="6858000" cy="1188720"/>
          </a:xfrm>
        </p:spPr>
        <p:txBody>
          <a:bodyPr/>
          <a:lstStyle/>
          <a:p>
            <a:r>
              <a:rPr lang="en-US" b="1" dirty="0">
                <a:latin typeface="Times New Roman" panose="02020603050405020304" pitchFamily="18" charset="0"/>
                <a:cs typeface="Times New Roman" panose="02020603050405020304" pitchFamily="18" charset="0"/>
              </a:rPr>
              <a:t>Introduction to demand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1362502-BA19-418E-9D1A-D9746D5FDB09}"/>
              </a:ext>
            </a:extLst>
          </p:cNvPr>
          <p:cNvSpPr>
            <a:spLocks noGrp="1"/>
          </p:cNvSpPr>
          <p:nvPr>
            <p:ph idx="1"/>
          </p:nvPr>
        </p:nvSpPr>
        <p:spPr>
          <a:xfrm>
            <a:off x="914401" y="2286000"/>
            <a:ext cx="7162800" cy="391515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Desire, want, demand.</a:t>
            </a:r>
          </a:p>
          <a:p>
            <a:pPr algn="just">
              <a:lnSpc>
                <a:spcPct val="150000"/>
              </a:lnSpc>
            </a:pPr>
            <a:r>
              <a:rPr lang="en-US" sz="2400" dirty="0">
                <a:latin typeface="Times New Roman" panose="02020603050405020304" pitchFamily="18" charset="0"/>
                <a:cs typeface="Times New Roman" panose="02020603050405020304" pitchFamily="18" charset="0"/>
              </a:rPr>
              <a:t>Desire is just a wishful thinking not backed by the ability to pay for the product. </a:t>
            </a:r>
          </a:p>
          <a:p>
            <a:pPr algn="just">
              <a:lnSpc>
                <a:spcPct val="150000"/>
              </a:lnSpc>
            </a:pPr>
            <a:r>
              <a:rPr lang="en-US" sz="2400" dirty="0">
                <a:latin typeface="Times New Roman" panose="02020603050405020304" pitchFamily="18" charset="0"/>
                <a:cs typeface="Times New Roman" panose="02020603050405020304" pitchFamily="18" charset="0"/>
              </a:rPr>
              <a:t>The person who desires or wants to have a product must have the ability to buy and willingness to pay for that product, only then is that desire called a demand.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6137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964692"/>
            <a:ext cx="7696200" cy="1188720"/>
          </a:xfrm>
        </p:spPr>
        <p:txBody>
          <a:bodyPr/>
          <a:lstStyle/>
          <a:p>
            <a:r>
              <a:rPr lang="en-US" b="1" dirty="0">
                <a:latin typeface="Times New Roman" panose="02020603050405020304" pitchFamily="18" charset="0"/>
                <a:cs typeface="Times New Roman" panose="02020603050405020304" pitchFamily="18" charset="0"/>
              </a:rPr>
              <a:t>Types of demand</a:t>
            </a:r>
          </a:p>
        </p:txBody>
      </p:sp>
      <p:sp>
        <p:nvSpPr>
          <p:cNvPr id="3" name="Content Placeholder 2"/>
          <p:cNvSpPr>
            <a:spLocks noGrp="1"/>
          </p:cNvSpPr>
          <p:nvPr>
            <p:ph idx="1"/>
          </p:nvPr>
        </p:nvSpPr>
        <p:spPr>
          <a:xfrm>
            <a:off x="685800" y="2362200"/>
            <a:ext cx="7924799" cy="3683508"/>
          </a:xfrm>
        </p:spPr>
        <p:txBody>
          <a:bodyPr>
            <a:noAutofit/>
          </a:bodyPr>
          <a:lstStyle/>
          <a:p>
            <a:r>
              <a:rPr lang="en-US" sz="1800" dirty="0">
                <a:latin typeface="Times New Roman" pitchFamily="18" charset="0"/>
                <a:cs typeface="Times New Roman" pitchFamily="18" charset="0"/>
              </a:rPr>
              <a:t>Direct and derived demand </a:t>
            </a:r>
          </a:p>
          <a:p>
            <a:r>
              <a:rPr lang="en-US" sz="1800" dirty="0">
                <a:latin typeface="Times New Roman" pitchFamily="18" charset="0"/>
                <a:cs typeface="Times New Roman" pitchFamily="18" charset="0"/>
              </a:rPr>
              <a:t>Complementary and competing goods</a:t>
            </a:r>
          </a:p>
          <a:p>
            <a:r>
              <a:rPr lang="en-US" sz="1800" dirty="0">
                <a:latin typeface="Times New Roman" pitchFamily="18" charset="0"/>
                <a:cs typeface="Times New Roman" pitchFamily="18" charset="0"/>
              </a:rPr>
              <a:t> Consumer and capital goods</a:t>
            </a:r>
          </a:p>
          <a:p>
            <a:r>
              <a:rPr lang="en-US" sz="1800" dirty="0">
                <a:latin typeface="Times New Roman" pitchFamily="18" charset="0"/>
                <a:cs typeface="Times New Roman" pitchFamily="18" charset="0"/>
              </a:rPr>
              <a:t> Perishable and non-perishable goods</a:t>
            </a:r>
          </a:p>
          <a:p>
            <a:r>
              <a:rPr lang="en-US" sz="1800" dirty="0">
                <a:latin typeface="Times New Roman" pitchFamily="18" charset="0"/>
                <a:cs typeface="Times New Roman" pitchFamily="18" charset="0"/>
              </a:rPr>
              <a:t>Individual demand curve</a:t>
            </a:r>
          </a:p>
          <a:p>
            <a:r>
              <a:rPr lang="en-US" sz="1800" dirty="0">
                <a:latin typeface="Times New Roman" pitchFamily="18" charset="0"/>
                <a:cs typeface="Times New Roman" pitchFamily="18" charset="0"/>
              </a:rPr>
              <a:t>Market demand curve</a:t>
            </a:r>
          </a:p>
          <a:p>
            <a:r>
              <a:rPr lang="en-US" sz="1800" dirty="0">
                <a:latin typeface="Times New Roman" pitchFamily="18" charset="0"/>
                <a:cs typeface="Times New Roman" pitchFamily="18" charset="0"/>
              </a:rPr>
              <a:t>Cross demand:   </a:t>
            </a:r>
            <a:r>
              <a:rPr lang="en-US" sz="1800" b="1" i="1" dirty="0">
                <a:latin typeface="Times New Roman" pitchFamily="18" charset="0"/>
                <a:cs typeface="Times New Roman" pitchFamily="18" charset="0"/>
              </a:rPr>
              <a:t>**</a:t>
            </a:r>
            <a:r>
              <a:rPr lang="en-IN" sz="1600" b="1" i="1" dirty="0">
                <a:solidFill>
                  <a:srgbClr val="202124"/>
                </a:solidFill>
                <a:effectLst/>
                <a:latin typeface="arial" panose="020B0604020202020204" pitchFamily="34" charset="0"/>
              </a:rPr>
              <a:t>Positive Cross Price Elasticity (Substitutes) Positive Cross Price Elasticity occurs when the formula produces a result greater than 0.**</a:t>
            </a:r>
          </a:p>
          <a:p>
            <a:pPr algn="l">
              <a:buFont typeface="Arial" panose="020B0604020202020204" pitchFamily="34" charset="0"/>
              <a:buChar char="•"/>
            </a:pPr>
            <a:r>
              <a:rPr lang="en-IN" sz="1600" b="0" i="0" dirty="0">
                <a:solidFill>
                  <a:srgbClr val="202124"/>
                </a:solidFill>
                <a:effectLst/>
                <a:latin typeface="arial" panose="020B0604020202020204" pitchFamily="34" charset="0"/>
              </a:rPr>
              <a:t>Negative Cross Price Elasticity (Complementary)</a:t>
            </a:r>
          </a:p>
          <a:p>
            <a:pPr algn="l">
              <a:buFont typeface="Arial" panose="020B0604020202020204" pitchFamily="34" charset="0"/>
              <a:buChar char="•"/>
            </a:pPr>
            <a:r>
              <a:rPr lang="en-IN" sz="1600" b="0" i="0" dirty="0">
                <a:solidFill>
                  <a:srgbClr val="202124"/>
                </a:solidFill>
                <a:effectLst/>
                <a:latin typeface="arial" panose="020B0604020202020204" pitchFamily="34" charset="0"/>
              </a:rPr>
              <a:t>Unrelated Cross Price Elasticity.</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05C391-DD4D-486A-BB33-03C2B79D2FD1}"/>
              </a:ext>
            </a:extLst>
          </p:cNvPr>
          <p:cNvSpPr>
            <a:spLocks noGrp="1"/>
          </p:cNvSpPr>
          <p:nvPr>
            <p:ph type="body" idx="1"/>
          </p:nvPr>
        </p:nvSpPr>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Individual demand</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D6DC5A3-2238-4487-B81A-1CDD4847F48A}"/>
              </a:ext>
            </a:extLst>
          </p:cNvPr>
          <p:cNvSpPr>
            <a:spLocks noGrp="1"/>
          </p:cNvSpPr>
          <p:nvPr>
            <p:ph sz="half" idx="2"/>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relationship between the quantity of a product demanded by single individual and its price</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0AC51774-56B6-4E5B-8949-B0B3B9C4E87D}"/>
              </a:ext>
            </a:extLst>
          </p:cNvPr>
          <p:cNvSpPr>
            <a:spLocks noGrp="1"/>
          </p:cNvSpPr>
          <p:nvPr>
            <p:ph sz="quarter" idx="4"/>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relationship between the total quantity of product demanded by all consumers in the market and its price.</a:t>
            </a:r>
            <a:endParaRPr lang="en-IN"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F1044222-D907-4A97-9B2D-C2AE6E3D9244}"/>
              </a:ext>
            </a:extLst>
          </p:cNvPr>
          <p:cNvSpPr>
            <a:spLocks noGrp="1"/>
          </p:cNvSpPr>
          <p:nvPr>
            <p:ph type="body" sz="quarter" idx="13"/>
          </p:nvPr>
        </p:nvSpPr>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Market demand</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xmlns="" id="{6E0646AC-F4B5-46F5-9B78-15EF8806ECF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demand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13934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701318065"/>
              </p:ext>
            </p:extLst>
          </p:nvPr>
        </p:nvGraphicFramePr>
        <p:xfrm>
          <a:off x="857250" y="2057400"/>
          <a:ext cx="7404104" cy="2225040"/>
        </p:xfrm>
        <a:graphic>
          <a:graphicData uri="http://schemas.openxmlformats.org/drawingml/2006/table">
            <a:tbl>
              <a:tblPr firstRow="1" bandRow="1">
                <a:tableStyleId>{5C22544A-7EE6-4342-B048-85BDC9FD1C3A}</a:tableStyleId>
              </a:tblPr>
              <a:tblGrid>
                <a:gridCol w="1851026">
                  <a:extLst>
                    <a:ext uri="{9D8B030D-6E8A-4147-A177-3AD203B41FA5}">
                      <a16:colId xmlns:a16="http://schemas.microsoft.com/office/drawing/2014/main" xmlns="" val="20000"/>
                    </a:ext>
                  </a:extLst>
                </a:gridCol>
                <a:gridCol w="1851026">
                  <a:extLst>
                    <a:ext uri="{9D8B030D-6E8A-4147-A177-3AD203B41FA5}">
                      <a16:colId xmlns:a16="http://schemas.microsoft.com/office/drawing/2014/main" xmlns="" val="20001"/>
                    </a:ext>
                  </a:extLst>
                </a:gridCol>
                <a:gridCol w="1851026">
                  <a:extLst>
                    <a:ext uri="{9D8B030D-6E8A-4147-A177-3AD203B41FA5}">
                      <a16:colId xmlns:a16="http://schemas.microsoft.com/office/drawing/2014/main" xmlns="" val="20002"/>
                    </a:ext>
                  </a:extLst>
                </a:gridCol>
                <a:gridCol w="1851026">
                  <a:extLst>
                    <a:ext uri="{9D8B030D-6E8A-4147-A177-3AD203B41FA5}">
                      <a16:colId xmlns:a16="http://schemas.microsoft.com/office/drawing/2014/main" xmlns="" val="20003"/>
                    </a:ext>
                  </a:extLst>
                </a:gridCol>
              </a:tblGrid>
              <a:tr h="370840">
                <a:tc>
                  <a:txBody>
                    <a:bodyPr/>
                    <a:lstStyle/>
                    <a:p>
                      <a:pPr algn="ctr"/>
                      <a:r>
                        <a:rPr lang="en-US" sz="1800" dirty="0"/>
                        <a:t>Price (Rs.)</a:t>
                      </a:r>
                    </a:p>
                  </a:txBody>
                  <a:tcPr marL="82267" marR="82267"/>
                </a:tc>
                <a:tc>
                  <a:txBody>
                    <a:bodyPr/>
                    <a:lstStyle/>
                    <a:p>
                      <a:pPr algn="ctr"/>
                      <a:r>
                        <a:rPr lang="en-US" sz="1800" dirty="0"/>
                        <a:t>Individual 1</a:t>
                      </a:r>
                    </a:p>
                  </a:txBody>
                  <a:tcPr marL="82267" marR="82267"/>
                </a:tc>
                <a:tc>
                  <a:txBody>
                    <a:bodyPr/>
                    <a:lstStyle/>
                    <a:p>
                      <a:pPr algn="ctr"/>
                      <a:r>
                        <a:rPr lang="en-US" sz="1800" dirty="0"/>
                        <a:t>Individual 2</a:t>
                      </a:r>
                    </a:p>
                  </a:txBody>
                  <a:tcPr marL="82267" marR="82267"/>
                </a:tc>
                <a:tc>
                  <a:txBody>
                    <a:bodyPr/>
                    <a:lstStyle/>
                    <a:p>
                      <a:pPr algn="ctr"/>
                      <a:r>
                        <a:rPr lang="en-US" sz="1800" dirty="0"/>
                        <a:t>Market demand</a:t>
                      </a:r>
                    </a:p>
                  </a:txBody>
                  <a:tcPr marL="82267" marR="82267"/>
                </a:tc>
                <a:extLst>
                  <a:ext uri="{0D108BD9-81ED-4DB2-BD59-A6C34878D82A}">
                    <a16:rowId xmlns:a16="http://schemas.microsoft.com/office/drawing/2014/main" xmlns="" val="10000"/>
                  </a:ext>
                </a:extLst>
              </a:tr>
              <a:tr h="370840">
                <a:tc>
                  <a:txBody>
                    <a:bodyPr/>
                    <a:lstStyle/>
                    <a:p>
                      <a:pPr algn="ctr"/>
                      <a:r>
                        <a:rPr lang="en-US" sz="1800" dirty="0"/>
                        <a:t>5</a:t>
                      </a:r>
                    </a:p>
                  </a:txBody>
                  <a:tcPr marL="82267" marR="82267"/>
                </a:tc>
                <a:tc>
                  <a:txBody>
                    <a:bodyPr/>
                    <a:lstStyle/>
                    <a:p>
                      <a:pPr algn="ctr"/>
                      <a:r>
                        <a:rPr lang="en-US" sz="1800" dirty="0"/>
                        <a:t>2</a:t>
                      </a:r>
                    </a:p>
                  </a:txBody>
                  <a:tcPr marL="82267" marR="82267"/>
                </a:tc>
                <a:tc>
                  <a:txBody>
                    <a:bodyPr/>
                    <a:lstStyle/>
                    <a:p>
                      <a:pPr algn="ctr"/>
                      <a:r>
                        <a:rPr lang="en-US" sz="1800" dirty="0"/>
                        <a:t>4</a:t>
                      </a:r>
                    </a:p>
                  </a:txBody>
                  <a:tcPr marL="82267" marR="82267"/>
                </a:tc>
                <a:tc>
                  <a:txBody>
                    <a:bodyPr/>
                    <a:lstStyle/>
                    <a:p>
                      <a:pPr algn="ctr"/>
                      <a:r>
                        <a:rPr lang="en-US" sz="1800" dirty="0"/>
                        <a:t>6</a:t>
                      </a:r>
                    </a:p>
                  </a:txBody>
                  <a:tcPr marL="82267" marR="82267"/>
                </a:tc>
                <a:extLst>
                  <a:ext uri="{0D108BD9-81ED-4DB2-BD59-A6C34878D82A}">
                    <a16:rowId xmlns:a16="http://schemas.microsoft.com/office/drawing/2014/main" xmlns="" val="10001"/>
                  </a:ext>
                </a:extLst>
              </a:tr>
              <a:tr h="370840">
                <a:tc>
                  <a:txBody>
                    <a:bodyPr/>
                    <a:lstStyle/>
                    <a:p>
                      <a:pPr algn="ctr"/>
                      <a:r>
                        <a:rPr lang="en-US" sz="1800" dirty="0"/>
                        <a:t>4</a:t>
                      </a:r>
                    </a:p>
                  </a:txBody>
                  <a:tcPr marL="82267" marR="82267"/>
                </a:tc>
                <a:tc>
                  <a:txBody>
                    <a:bodyPr/>
                    <a:lstStyle/>
                    <a:p>
                      <a:pPr algn="ctr"/>
                      <a:r>
                        <a:rPr lang="en-US" sz="1800" dirty="0"/>
                        <a:t>4</a:t>
                      </a:r>
                    </a:p>
                  </a:txBody>
                  <a:tcPr marL="82267" marR="82267"/>
                </a:tc>
                <a:tc>
                  <a:txBody>
                    <a:bodyPr/>
                    <a:lstStyle/>
                    <a:p>
                      <a:pPr algn="ctr"/>
                      <a:r>
                        <a:rPr lang="en-US" sz="1800" dirty="0"/>
                        <a:t>5</a:t>
                      </a:r>
                    </a:p>
                  </a:txBody>
                  <a:tcPr marL="82267" marR="82267"/>
                </a:tc>
                <a:tc>
                  <a:txBody>
                    <a:bodyPr/>
                    <a:lstStyle/>
                    <a:p>
                      <a:pPr algn="ctr"/>
                      <a:r>
                        <a:rPr lang="en-US" sz="1800" dirty="0"/>
                        <a:t>9</a:t>
                      </a:r>
                    </a:p>
                  </a:txBody>
                  <a:tcPr marL="82267" marR="82267"/>
                </a:tc>
                <a:extLst>
                  <a:ext uri="{0D108BD9-81ED-4DB2-BD59-A6C34878D82A}">
                    <a16:rowId xmlns:a16="http://schemas.microsoft.com/office/drawing/2014/main" xmlns="" val="10002"/>
                  </a:ext>
                </a:extLst>
              </a:tr>
              <a:tr h="370840">
                <a:tc>
                  <a:txBody>
                    <a:bodyPr/>
                    <a:lstStyle/>
                    <a:p>
                      <a:pPr algn="ctr"/>
                      <a:r>
                        <a:rPr lang="en-US" sz="1800" dirty="0"/>
                        <a:t>3</a:t>
                      </a:r>
                    </a:p>
                  </a:txBody>
                  <a:tcPr marL="82267" marR="82267"/>
                </a:tc>
                <a:tc>
                  <a:txBody>
                    <a:bodyPr/>
                    <a:lstStyle/>
                    <a:p>
                      <a:pPr algn="ctr"/>
                      <a:r>
                        <a:rPr lang="en-US" sz="1800" dirty="0"/>
                        <a:t>6</a:t>
                      </a:r>
                    </a:p>
                  </a:txBody>
                  <a:tcPr marL="82267" marR="82267"/>
                </a:tc>
                <a:tc>
                  <a:txBody>
                    <a:bodyPr/>
                    <a:lstStyle/>
                    <a:p>
                      <a:pPr algn="ctr"/>
                      <a:r>
                        <a:rPr lang="en-US" sz="1800" dirty="0"/>
                        <a:t>6</a:t>
                      </a:r>
                    </a:p>
                  </a:txBody>
                  <a:tcPr marL="82267" marR="82267"/>
                </a:tc>
                <a:tc>
                  <a:txBody>
                    <a:bodyPr/>
                    <a:lstStyle/>
                    <a:p>
                      <a:pPr algn="ctr"/>
                      <a:r>
                        <a:rPr lang="en-US" sz="1800" dirty="0"/>
                        <a:t>12</a:t>
                      </a:r>
                    </a:p>
                  </a:txBody>
                  <a:tcPr marL="82267" marR="82267"/>
                </a:tc>
                <a:extLst>
                  <a:ext uri="{0D108BD9-81ED-4DB2-BD59-A6C34878D82A}">
                    <a16:rowId xmlns:a16="http://schemas.microsoft.com/office/drawing/2014/main" xmlns="" val="10003"/>
                  </a:ext>
                </a:extLst>
              </a:tr>
              <a:tr h="370840">
                <a:tc>
                  <a:txBody>
                    <a:bodyPr/>
                    <a:lstStyle/>
                    <a:p>
                      <a:pPr algn="ctr"/>
                      <a:r>
                        <a:rPr lang="en-US" sz="1800" dirty="0"/>
                        <a:t>2</a:t>
                      </a:r>
                    </a:p>
                  </a:txBody>
                  <a:tcPr marL="82267" marR="82267"/>
                </a:tc>
                <a:tc>
                  <a:txBody>
                    <a:bodyPr/>
                    <a:lstStyle/>
                    <a:p>
                      <a:pPr algn="ctr"/>
                      <a:r>
                        <a:rPr lang="en-US" sz="1800" dirty="0"/>
                        <a:t>8</a:t>
                      </a:r>
                    </a:p>
                  </a:txBody>
                  <a:tcPr marL="82267" marR="82267"/>
                </a:tc>
                <a:tc>
                  <a:txBody>
                    <a:bodyPr/>
                    <a:lstStyle/>
                    <a:p>
                      <a:pPr algn="ctr"/>
                      <a:r>
                        <a:rPr lang="en-US" sz="1800" dirty="0"/>
                        <a:t>7</a:t>
                      </a:r>
                    </a:p>
                  </a:txBody>
                  <a:tcPr marL="82267" marR="82267"/>
                </a:tc>
                <a:tc>
                  <a:txBody>
                    <a:bodyPr/>
                    <a:lstStyle/>
                    <a:p>
                      <a:pPr algn="ctr"/>
                      <a:r>
                        <a:rPr lang="en-US" sz="1800" dirty="0"/>
                        <a:t>15</a:t>
                      </a:r>
                    </a:p>
                  </a:txBody>
                  <a:tcPr marL="82267" marR="82267"/>
                </a:tc>
                <a:extLst>
                  <a:ext uri="{0D108BD9-81ED-4DB2-BD59-A6C34878D82A}">
                    <a16:rowId xmlns:a16="http://schemas.microsoft.com/office/drawing/2014/main" xmlns="" val="10004"/>
                  </a:ext>
                </a:extLst>
              </a:tr>
              <a:tr h="370840">
                <a:tc>
                  <a:txBody>
                    <a:bodyPr/>
                    <a:lstStyle/>
                    <a:p>
                      <a:pPr algn="ctr"/>
                      <a:r>
                        <a:rPr lang="en-US" sz="1800" dirty="0"/>
                        <a:t>1</a:t>
                      </a:r>
                    </a:p>
                  </a:txBody>
                  <a:tcPr marL="82267" marR="82267"/>
                </a:tc>
                <a:tc>
                  <a:txBody>
                    <a:bodyPr/>
                    <a:lstStyle/>
                    <a:p>
                      <a:pPr algn="ctr"/>
                      <a:r>
                        <a:rPr lang="en-US" sz="1800" dirty="0"/>
                        <a:t>10</a:t>
                      </a:r>
                    </a:p>
                  </a:txBody>
                  <a:tcPr marL="82267" marR="82267"/>
                </a:tc>
                <a:tc>
                  <a:txBody>
                    <a:bodyPr/>
                    <a:lstStyle/>
                    <a:p>
                      <a:pPr algn="ctr"/>
                      <a:r>
                        <a:rPr lang="en-US" sz="1800" dirty="0"/>
                        <a:t>8</a:t>
                      </a:r>
                    </a:p>
                  </a:txBody>
                  <a:tcPr marL="82267" marR="82267"/>
                </a:tc>
                <a:tc>
                  <a:txBody>
                    <a:bodyPr/>
                    <a:lstStyle/>
                    <a:p>
                      <a:pPr algn="ctr"/>
                      <a:r>
                        <a:rPr lang="en-US" sz="1800" dirty="0"/>
                        <a:t>18</a:t>
                      </a:r>
                    </a:p>
                  </a:txBody>
                  <a:tcPr marL="82267" marR="82267"/>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EF07D3-DB99-4410-9BC3-71BFA7F60F74}"/>
              </a:ext>
            </a:extLst>
          </p:cNvPr>
          <p:cNvSpPr>
            <a:spLocks noGrp="1"/>
          </p:cNvSpPr>
          <p:nvPr>
            <p:ph type="body" idx="1"/>
          </p:nvPr>
        </p:nvSpPr>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Internal factors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52657E8-943C-4087-A431-0EB39ECF8BE9}"/>
              </a:ext>
            </a:extLst>
          </p:cNvPr>
          <p:cNvSpPr>
            <a:spLocks noGrp="1"/>
          </p:cNvSpPr>
          <p:nvPr>
            <p:ph sz="half" idx="2"/>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Price of goods</a:t>
            </a:r>
          </a:p>
          <a:p>
            <a:pPr algn="just">
              <a:lnSpc>
                <a:spcPct val="150000"/>
              </a:lnSpc>
            </a:pPr>
            <a:r>
              <a:rPr lang="en-US" sz="2400" dirty="0">
                <a:latin typeface="Times New Roman" panose="02020603050405020304" pitchFamily="18" charset="0"/>
                <a:cs typeface="Times New Roman" panose="02020603050405020304" pitchFamily="18" charset="0"/>
              </a:rPr>
              <a:t>Service policies or terms of payment</a:t>
            </a:r>
          </a:p>
          <a:p>
            <a:pPr algn="just">
              <a:lnSpc>
                <a:spcPct val="150000"/>
              </a:lnSpc>
            </a:pPr>
            <a:r>
              <a:rPr lang="en-US" sz="2400" dirty="0">
                <a:latin typeface="Times New Roman" panose="02020603050405020304" pitchFamily="18" charset="0"/>
                <a:cs typeface="Times New Roman" panose="02020603050405020304" pitchFamily="18" charset="0"/>
              </a:rPr>
              <a:t>Profit margin</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BA260857-BE97-4339-9731-06F92C3F7D59}"/>
              </a:ext>
            </a:extLst>
          </p:cNvPr>
          <p:cNvSpPr>
            <a:spLocks noGrp="1"/>
          </p:cNvSpPr>
          <p:nvPr>
            <p:ph sz="quarter" idx="4"/>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Price of related goods</a:t>
            </a:r>
          </a:p>
          <a:p>
            <a:pPr>
              <a:lnSpc>
                <a:spcPct val="150000"/>
              </a:lnSpc>
            </a:pPr>
            <a:r>
              <a:rPr lang="en-US" sz="2400" dirty="0">
                <a:latin typeface="Times New Roman" panose="02020603050405020304" pitchFamily="18" charset="0"/>
                <a:cs typeface="Times New Roman" panose="02020603050405020304" pitchFamily="18" charset="0"/>
              </a:rPr>
              <a:t>Substitute goods</a:t>
            </a:r>
          </a:p>
          <a:p>
            <a:pPr>
              <a:lnSpc>
                <a:spcPct val="150000"/>
              </a:lnSpc>
            </a:pPr>
            <a:r>
              <a:rPr lang="en-US" sz="2400" dirty="0">
                <a:latin typeface="Times New Roman" panose="02020603050405020304" pitchFamily="18" charset="0"/>
                <a:cs typeface="Times New Roman" panose="02020603050405020304" pitchFamily="18" charset="0"/>
              </a:rPr>
              <a:t>Complementary goods</a:t>
            </a:r>
            <a:endParaRPr lang="en-IN"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2388D124-1C32-4E55-AD8E-6628E5109C20}"/>
              </a:ext>
            </a:extLst>
          </p:cNvPr>
          <p:cNvSpPr>
            <a:spLocks noGrp="1"/>
          </p:cNvSpPr>
          <p:nvPr>
            <p:ph type="body" sz="quarter" idx="13"/>
          </p:nvPr>
        </p:nvSpPr>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External factors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xmlns="" id="{02A2A9A2-B739-49FC-873B-FEE72D98581A}"/>
              </a:ext>
            </a:extLst>
          </p:cNvPr>
          <p:cNvSpPr>
            <a:spLocks noGrp="1"/>
          </p:cNvSpPr>
          <p:nvPr>
            <p:ph type="title"/>
          </p:nvPr>
        </p:nvSpPr>
        <p:spPr>
          <a:xfrm>
            <a:off x="628650" y="857660"/>
            <a:ext cx="7886700" cy="1325563"/>
          </a:xfrm>
        </p:spPr>
        <p:txBody>
          <a:bodyPr/>
          <a:lstStyle/>
          <a:p>
            <a:r>
              <a:rPr lang="en-US" b="1" dirty="0">
                <a:latin typeface="Times New Roman" pitchFamily="18" charset="0"/>
                <a:cs typeface="Times New Roman" pitchFamily="18" charset="0"/>
              </a:rPr>
              <a:t>Determinant demand curve</a:t>
            </a:r>
            <a:endParaRPr lang="en-IN" dirty="0"/>
          </a:p>
        </p:txBody>
      </p:sp>
    </p:spTree>
    <p:extLst>
      <p:ext uri="{BB962C8B-B14F-4D97-AF65-F5344CB8AC3E}">
        <p14:creationId xmlns:p14="http://schemas.microsoft.com/office/powerpoint/2010/main" xmlns="" val="4016082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066800"/>
            <a:ext cx="7315200" cy="1086612"/>
          </a:xfrm>
        </p:spPr>
        <p:txBody>
          <a:bodyPr>
            <a:normAutofit/>
          </a:bodyPr>
          <a:lstStyle/>
          <a:p>
            <a:r>
              <a:rPr lang="en-US" sz="3600" b="1" i="1" dirty="0"/>
              <a:t>General Factor</a:t>
            </a:r>
          </a:p>
        </p:txBody>
      </p:sp>
      <p:sp>
        <p:nvSpPr>
          <p:cNvPr id="3" name="Content Placeholder 2"/>
          <p:cNvSpPr>
            <a:spLocks noGrp="1"/>
          </p:cNvSpPr>
          <p:nvPr>
            <p:ph idx="1"/>
          </p:nvPr>
        </p:nvSpPr>
        <p:spPr>
          <a:xfrm>
            <a:off x="838200" y="2286000"/>
            <a:ext cx="7315200" cy="3991355"/>
          </a:xfrm>
        </p:spPr>
        <p:txBody>
          <a:bodyPr>
            <a:noAutofit/>
          </a:bodyPr>
          <a:lstStyle/>
          <a:p>
            <a:r>
              <a:rPr lang="en-US" sz="2400" dirty="0">
                <a:latin typeface="Times New Roman" pitchFamily="18" charset="0"/>
                <a:cs typeface="Times New Roman" pitchFamily="18" charset="0"/>
              </a:rPr>
              <a:t>Consumer’s income</a:t>
            </a:r>
          </a:p>
          <a:p>
            <a:r>
              <a:rPr lang="en-US" sz="2400" dirty="0">
                <a:latin typeface="Times New Roman" pitchFamily="18" charset="0"/>
                <a:cs typeface="Times New Roman" pitchFamily="18" charset="0"/>
              </a:rPr>
              <a:t>Consumers’ fashion, taste and preferences</a:t>
            </a:r>
          </a:p>
          <a:p>
            <a:r>
              <a:rPr lang="en-US" sz="2400" dirty="0">
                <a:latin typeface="Times New Roman" pitchFamily="18" charset="0"/>
                <a:cs typeface="Times New Roman" pitchFamily="18" charset="0"/>
              </a:rPr>
              <a:t>Population or number of buyers</a:t>
            </a:r>
          </a:p>
          <a:p>
            <a:r>
              <a:rPr lang="en-US" sz="2400" dirty="0">
                <a:latin typeface="Times New Roman" pitchFamily="18" charset="0"/>
                <a:cs typeface="Times New Roman" pitchFamily="18" charset="0"/>
              </a:rPr>
              <a:t>Expectation about future prices</a:t>
            </a:r>
          </a:p>
          <a:p>
            <a:r>
              <a:rPr lang="en-US" sz="2400" dirty="0">
                <a:latin typeface="Times New Roman" pitchFamily="18" charset="0"/>
                <a:cs typeface="Times New Roman" pitchFamily="18" charset="0"/>
              </a:rPr>
              <a:t>Advertisement</a:t>
            </a:r>
          </a:p>
          <a:p>
            <a:r>
              <a:rPr lang="en-US" sz="2400" dirty="0">
                <a:latin typeface="Times New Roman" pitchFamily="18" charset="0"/>
                <a:cs typeface="Times New Roman" pitchFamily="18" charset="0"/>
              </a:rPr>
              <a:t>Festive seasons and climate (seasonal fluctuation)</a:t>
            </a:r>
          </a:p>
          <a:p>
            <a:r>
              <a:rPr lang="en-US" sz="2400" dirty="0">
                <a:latin typeface="Times New Roman" pitchFamily="18" charset="0"/>
                <a:cs typeface="Times New Roman" pitchFamily="18" charset="0"/>
              </a:rPr>
              <a:t>Level of taxation</a:t>
            </a:r>
          </a:p>
          <a:p>
            <a:r>
              <a:rPr lang="en-US" sz="2400" dirty="0">
                <a:latin typeface="Times New Roman" pitchFamily="18" charset="0"/>
                <a:cs typeface="Times New Roman" pitchFamily="18" charset="0"/>
              </a:rPr>
              <a:t>Supply of money in circulation</a:t>
            </a:r>
          </a:p>
          <a:p>
            <a:pPr marL="0" indent="0">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FF047D4-4D41-FA71-12A9-CC58E40DF764}"/>
              </a:ext>
            </a:extLst>
          </p:cNvPr>
          <p:cNvSpPr txBox="1"/>
          <p:nvPr/>
        </p:nvSpPr>
        <p:spPr>
          <a:xfrm>
            <a:off x="409575" y="2590800"/>
            <a:ext cx="8534400" cy="3139321"/>
          </a:xfrm>
          <a:prstGeom prst="rect">
            <a:avLst/>
          </a:prstGeom>
          <a:noFill/>
        </p:spPr>
        <p:txBody>
          <a:bodyPr wrap="square">
            <a:spAutoFit/>
          </a:bodyPr>
          <a:lstStyle/>
          <a:p>
            <a:pPr marL="285750" indent="-285750" algn="l">
              <a:buFont typeface="Arial" panose="020B0604020202020204" pitchFamily="34" charset="0"/>
              <a:buChar char="•"/>
            </a:pPr>
            <a:r>
              <a:rPr lang="en-IN" b="1" i="0" dirty="0">
                <a:effectLst/>
                <a:latin typeface="Droid Sans"/>
              </a:rPr>
              <a:t>Efficiency</a:t>
            </a:r>
            <a:endParaRPr lang="en-IN" b="0" i="0" dirty="0">
              <a:effectLst/>
              <a:latin typeface="Droid Sans"/>
            </a:endParaRPr>
          </a:p>
          <a:p>
            <a:pPr marL="285750" indent="-285750" algn="l">
              <a:buFont typeface="Arial" panose="020B0604020202020204" pitchFamily="34" charset="0"/>
              <a:buChar char="•"/>
            </a:pPr>
            <a:r>
              <a:rPr lang="en-IN" b="0" i="0" dirty="0">
                <a:effectLst/>
                <a:latin typeface="Droid Sans"/>
              </a:rPr>
              <a:t>Technology can contribute to the efficiency of a business's output rate, allowing for larger quantities of products to be moved or of services to be rendered</a:t>
            </a:r>
          </a:p>
          <a:p>
            <a:pPr marL="285750" indent="-285750" algn="l">
              <a:buFont typeface="Arial" panose="020B0604020202020204" pitchFamily="34" charset="0"/>
              <a:buChar char="•"/>
            </a:pPr>
            <a:r>
              <a:rPr lang="en-IN" b="1" i="0" dirty="0">
                <a:effectLst/>
                <a:latin typeface="Droid Sans"/>
              </a:rPr>
              <a:t>Specialization</a:t>
            </a:r>
            <a:endParaRPr lang="en-IN" b="0" i="0" dirty="0">
              <a:effectLst/>
              <a:latin typeface="Droid Sans"/>
            </a:endParaRPr>
          </a:p>
          <a:p>
            <a:pPr marL="285750" indent="-285750" algn="l">
              <a:buFont typeface="Arial" panose="020B0604020202020204" pitchFamily="34" charset="0"/>
              <a:buChar char="•"/>
            </a:pPr>
            <a:r>
              <a:rPr lang="en-IN" b="0" i="0" dirty="0">
                <a:effectLst/>
                <a:latin typeface="Droid Sans"/>
              </a:rPr>
              <a:t>Technology has lead to an increase in the division of </a:t>
            </a:r>
            <a:r>
              <a:rPr lang="en-IN" b="0" i="0" dirty="0" err="1">
                <a:effectLst/>
                <a:latin typeface="Droid Sans"/>
              </a:rPr>
              <a:t>labor</a:t>
            </a:r>
            <a:r>
              <a:rPr lang="en-IN" b="0" i="0" dirty="0">
                <a:effectLst/>
                <a:latin typeface="Droid Sans"/>
              </a:rPr>
              <a:t> and specialization of jobs within a business, further contributing to the efficiency with which a business is able to run</a:t>
            </a:r>
          </a:p>
          <a:p>
            <a:pPr marL="285750" indent="-285750" algn="l">
              <a:buFont typeface="Arial" panose="020B0604020202020204" pitchFamily="34" charset="0"/>
              <a:buChar char="•"/>
            </a:pPr>
            <a:r>
              <a:rPr lang="en-IN" b="1" i="0" dirty="0">
                <a:effectLst/>
                <a:latin typeface="Droid Sans"/>
              </a:rPr>
              <a:t>Optimum use of Natural Resources</a:t>
            </a:r>
            <a:endParaRPr lang="en-IN" b="0" i="0" dirty="0">
              <a:effectLst/>
              <a:latin typeface="Droid Sans"/>
            </a:endParaRPr>
          </a:p>
          <a:p>
            <a:pPr marL="285750" indent="-285750" algn="l">
              <a:buFont typeface="Arial" panose="020B0604020202020204" pitchFamily="34" charset="0"/>
              <a:buChar char="•"/>
            </a:pPr>
            <a:r>
              <a:rPr lang="en-IN" b="0" i="0" dirty="0">
                <a:effectLst/>
                <a:latin typeface="Droid Sans"/>
              </a:rPr>
              <a:t>Technology has a huge effect on the ability of businesses and governments to access natural resources and use them in the most effective ways possible to benefit both the business and the economy.</a:t>
            </a:r>
          </a:p>
        </p:txBody>
      </p:sp>
      <p:graphicFrame>
        <p:nvGraphicFramePr>
          <p:cNvPr id="5" name="Diagram 4">
            <a:extLst>
              <a:ext uri="{FF2B5EF4-FFF2-40B4-BE49-F238E27FC236}">
                <a16:creationId xmlns:a16="http://schemas.microsoft.com/office/drawing/2014/main" xmlns="" id="{1C0D69E8-99CD-5FB7-B262-FDEC261286BD}"/>
              </a:ext>
            </a:extLst>
          </p:cNvPr>
          <p:cNvGraphicFramePr/>
          <p:nvPr>
            <p:extLst>
              <p:ext uri="{D42A27DB-BD31-4B8C-83A1-F6EECF244321}">
                <p14:modId xmlns:p14="http://schemas.microsoft.com/office/powerpoint/2010/main" xmlns="" val="3480297936"/>
              </p:ext>
            </p:extLst>
          </p:nvPr>
        </p:nvGraphicFramePr>
        <p:xfrm>
          <a:off x="1628775" y="891988"/>
          <a:ext cx="60960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02540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5D9E35-71C0-9014-9199-0182C342BD91}"/>
              </a:ext>
            </a:extLst>
          </p:cNvPr>
          <p:cNvSpPr>
            <a:spLocks noGrp="1"/>
          </p:cNvSpPr>
          <p:nvPr>
            <p:ph idx="1"/>
          </p:nvPr>
        </p:nvSpPr>
        <p:spPr>
          <a:xfrm>
            <a:off x="628650" y="1371600"/>
            <a:ext cx="7886700" cy="3889375"/>
          </a:xfrm>
        </p:spPr>
        <p:txBody>
          <a:bodyPr>
            <a:normAutofit/>
          </a:bodyPr>
          <a:lstStyle/>
          <a:p>
            <a:pPr algn="l"/>
            <a:r>
              <a:rPr lang="en-IN" b="1" i="0" dirty="0">
                <a:effectLst/>
                <a:latin typeface="Droid Sans"/>
              </a:rPr>
              <a:t>Industrial Expansion</a:t>
            </a:r>
            <a:endParaRPr lang="en-IN" b="0" i="0" dirty="0">
              <a:effectLst/>
              <a:latin typeface="Droid Sans"/>
            </a:endParaRPr>
          </a:p>
          <a:p>
            <a:pPr algn="l"/>
            <a:r>
              <a:rPr lang="en-IN" b="0" i="0" dirty="0">
                <a:effectLst/>
                <a:latin typeface="Droid Sans"/>
              </a:rPr>
              <a:t>Thanks to the increased efficiency of </a:t>
            </a:r>
            <a:r>
              <a:rPr lang="en-IN" b="0" i="0" dirty="0" err="1">
                <a:effectLst/>
                <a:latin typeface="Droid Sans"/>
              </a:rPr>
              <a:t>labor</a:t>
            </a:r>
            <a:r>
              <a:rPr lang="en-IN" b="0" i="0" dirty="0">
                <a:effectLst/>
                <a:latin typeface="Droid Sans"/>
              </a:rPr>
              <a:t> with the ever-improving state of technology, businesses are able to increase total output, which in turn leads to higher profits and greater economic development.</a:t>
            </a:r>
          </a:p>
          <a:p>
            <a:pPr algn="l"/>
            <a:r>
              <a:rPr lang="en-IN" b="1" i="0" dirty="0">
                <a:effectLst/>
                <a:latin typeface="Droid Sans"/>
              </a:rPr>
              <a:t>Research</a:t>
            </a:r>
            <a:endParaRPr lang="en-IN" b="0" i="0" dirty="0">
              <a:effectLst/>
              <a:latin typeface="Droid Sans"/>
            </a:endParaRPr>
          </a:p>
          <a:p>
            <a:pPr algn="l"/>
            <a:r>
              <a:rPr lang="en-IN" b="0" i="0" dirty="0">
                <a:effectLst/>
                <a:latin typeface="Droid Sans"/>
              </a:rPr>
              <a:t>Better technology has lead to further research into nearly every sector of business and science, meaning businesses can benefit from all sorts of technological advancements.</a:t>
            </a:r>
          </a:p>
          <a:p>
            <a:pPr algn="l"/>
            <a:r>
              <a:rPr lang="en-IN" b="1" i="0" dirty="0">
                <a:effectLst/>
                <a:latin typeface="Droid Sans"/>
              </a:rPr>
              <a:t>International Trade</a:t>
            </a:r>
            <a:endParaRPr lang="en-IN" b="0" i="0" dirty="0">
              <a:effectLst/>
              <a:latin typeface="Droid Sans"/>
            </a:endParaRPr>
          </a:p>
          <a:p>
            <a:pPr algn="l"/>
            <a:r>
              <a:rPr lang="en-IN" b="0" i="0" dirty="0">
                <a:effectLst/>
                <a:latin typeface="Droid Sans"/>
              </a:rPr>
              <a:t>Information technology is the single most important element in the success and growth of international trade and job market growth, allowing businesses to share information and conduct trade in very less time. </a:t>
            </a:r>
            <a:endParaRPr lang="en-IN" dirty="0"/>
          </a:p>
        </p:txBody>
      </p:sp>
    </p:spTree>
    <p:extLst>
      <p:ext uri="{BB962C8B-B14F-4D97-AF65-F5344CB8AC3E}">
        <p14:creationId xmlns:p14="http://schemas.microsoft.com/office/powerpoint/2010/main" xmlns="" val="11240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983" y="1295400"/>
            <a:ext cx="7886700" cy="648448"/>
          </a:xfrm>
        </p:spPr>
        <p:txBody>
          <a:bodyPr>
            <a:normAutofit fontScale="90000"/>
          </a:bodyPr>
          <a:lstStyle/>
          <a:p>
            <a:r>
              <a:rPr lang="en-US" b="1" dirty="0">
                <a:latin typeface="Times New Roman" panose="02020603050405020304" pitchFamily="18" charset="0"/>
                <a:cs typeface="Times New Roman" panose="02020603050405020304" pitchFamily="18" charset="0"/>
              </a:rPr>
              <a:t>Changes in quantity demanded vs. changes in demand</a:t>
            </a:r>
          </a:p>
        </p:txBody>
      </p:sp>
      <p:sp>
        <p:nvSpPr>
          <p:cNvPr id="3" name="Content Placeholder 2"/>
          <p:cNvSpPr>
            <a:spLocks noGrp="1"/>
          </p:cNvSpPr>
          <p:nvPr>
            <p:ph idx="1"/>
          </p:nvPr>
        </p:nvSpPr>
        <p:spPr>
          <a:xfrm>
            <a:off x="628650" y="2438400"/>
            <a:ext cx="7886700" cy="3738562"/>
          </a:xfrm>
        </p:spPr>
        <p:txBody>
          <a:bodyPr>
            <a:normAutofit/>
          </a:bodyPr>
          <a:lstStyle/>
          <a:p>
            <a:r>
              <a:rPr lang="en-US" sz="2400" dirty="0">
                <a:latin typeface="Times New Roman" panose="02020603050405020304" pitchFamily="18" charset="0"/>
                <a:cs typeface="Times New Roman" panose="02020603050405020304" pitchFamily="18" charset="0"/>
              </a:rPr>
              <a:t>Changes in quantity demanded</a:t>
            </a:r>
          </a:p>
          <a:p>
            <a:r>
              <a:rPr lang="en-US" sz="2400" dirty="0">
                <a:latin typeface="Times New Roman" panose="02020603050405020304" pitchFamily="18" charset="0"/>
                <a:cs typeface="Times New Roman" panose="02020603050405020304" pitchFamily="18" charset="0"/>
              </a:rPr>
              <a:t>Changes in demand</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3D8561A7-33A5-15D6-2437-8A96FA91F84F}"/>
              </a:ext>
            </a:extLst>
          </p:cNvPr>
          <p:cNvPicPr>
            <a:picLocks noGrp="1" noChangeAspect="1"/>
          </p:cNvPicPr>
          <p:nvPr>
            <p:ph idx="1"/>
          </p:nvPr>
        </p:nvPicPr>
        <p:blipFill>
          <a:blip r:embed="rId2"/>
          <a:stretch>
            <a:fillRect/>
          </a:stretch>
        </p:blipFill>
        <p:spPr>
          <a:xfrm>
            <a:off x="1524000" y="609600"/>
            <a:ext cx="6609131" cy="5113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223015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9ED7BD1-51E0-27A7-283A-B1AAE1B46068}"/>
              </a:ext>
            </a:extLst>
          </p:cNvPr>
          <p:cNvPicPr>
            <a:picLocks noChangeAspect="1"/>
          </p:cNvPicPr>
          <p:nvPr/>
        </p:nvPicPr>
        <p:blipFill>
          <a:blip r:embed="rId2"/>
          <a:stretch>
            <a:fillRect/>
          </a:stretch>
        </p:blipFill>
        <p:spPr>
          <a:xfrm>
            <a:off x="1371600" y="913671"/>
            <a:ext cx="6172200" cy="5030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409590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461B30-D5C9-4D39-A184-221C77656D89}"/>
              </a:ext>
            </a:extLst>
          </p:cNvPr>
          <p:cNvSpPr>
            <a:spLocks noGrp="1"/>
          </p:cNvSpPr>
          <p:nvPr>
            <p:ph type="title"/>
          </p:nvPr>
        </p:nvSpPr>
        <p:spPr>
          <a:xfrm>
            <a:off x="533400" y="228600"/>
            <a:ext cx="8000999" cy="1143000"/>
          </a:xfrm>
        </p:spPr>
        <p:txBody>
          <a:bodyPr/>
          <a:lstStyle/>
          <a:p>
            <a:r>
              <a:rPr lang="en-US" b="1" dirty="0">
                <a:latin typeface="Times New Roman" panose="02020603050405020304" pitchFamily="18" charset="0"/>
                <a:cs typeface="Times New Roman" panose="02020603050405020304" pitchFamily="18" charset="0"/>
              </a:rPr>
              <a:t>Classification of goods and services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FA8ED91-7C18-4D14-8B8F-19D8A446C10C}"/>
              </a:ext>
            </a:extLst>
          </p:cNvPr>
          <p:cNvSpPr>
            <a:spLocks noGrp="1"/>
          </p:cNvSpPr>
          <p:nvPr>
            <p:ph idx="1"/>
          </p:nvPr>
        </p:nvSpPr>
        <p:spPr>
          <a:xfrm>
            <a:off x="304801" y="1447800"/>
            <a:ext cx="8382000" cy="5181601"/>
          </a:xfrm>
        </p:spPr>
        <p:txBody>
          <a:bodyPr>
            <a:normAutofit fontScale="92500"/>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Free goods</a:t>
            </a:r>
            <a:r>
              <a:rPr lang="en-US" sz="2400" dirty="0">
                <a:latin typeface="Times New Roman" panose="02020603050405020304" pitchFamily="18" charset="0"/>
                <a:cs typeface="Times New Roman" panose="02020603050405020304" pitchFamily="18" charset="0"/>
              </a:rPr>
              <a:t>: goods that have no production cost. These are gift of nature such as sunlight, river water and air.</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Public goods</a:t>
            </a:r>
            <a:r>
              <a:rPr lang="en-US" sz="2400" dirty="0">
                <a:latin typeface="Times New Roman" panose="02020603050405020304" pitchFamily="18" charset="0"/>
                <a:cs typeface="Times New Roman" panose="02020603050405020304" pitchFamily="18" charset="0"/>
              </a:rPr>
              <a:t>: goods that are used and are of benefit to everyone. E.g. public clinics, schools and others.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Economic goods and services</a:t>
            </a:r>
            <a:r>
              <a:rPr lang="en-US" sz="2400" dirty="0">
                <a:latin typeface="Times New Roman" panose="02020603050405020304" pitchFamily="18" charset="0"/>
                <a:cs typeface="Times New Roman" panose="02020603050405020304" pitchFamily="18" charset="0"/>
              </a:rPr>
              <a:t>: goods that involve a cost of production. </a:t>
            </a:r>
          </a:p>
          <a:p>
            <a:pPr algn="just">
              <a:lnSpc>
                <a:spcPct val="150000"/>
              </a:lnSpc>
            </a:pPr>
            <a:r>
              <a:rPr lang="en-US" sz="2400" dirty="0">
                <a:latin typeface="Times New Roman" panose="02020603050405020304" pitchFamily="18" charset="0"/>
                <a:cs typeface="Times New Roman" panose="02020603050405020304" pitchFamily="18" charset="0"/>
              </a:rPr>
              <a:t>Economic goods are also thing of value that can be seen and touched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Books, clothes, houses and so on.</a:t>
            </a:r>
          </a:p>
          <a:p>
            <a:pPr algn="just">
              <a:lnSpc>
                <a:spcPct val="150000"/>
              </a:lnSpc>
            </a:pPr>
            <a:r>
              <a:rPr lang="en-US" sz="2400" dirty="0">
                <a:latin typeface="Times New Roman" panose="02020603050405020304" pitchFamily="18" charset="0"/>
                <a:cs typeface="Times New Roman" panose="02020603050405020304" pitchFamily="18" charset="0"/>
              </a:rPr>
              <a:t>Economic services are intangible things which cannot be seen or touched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Medical care, legal services and cinemas.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1983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32B5E-056A-4122-B227-24548753AE1A}"/>
              </a:ext>
            </a:extLst>
          </p:cNvPr>
          <p:cNvSpPr>
            <a:spLocks noGrp="1"/>
          </p:cNvSpPr>
          <p:nvPr>
            <p:ph type="title"/>
          </p:nvPr>
        </p:nvSpPr>
        <p:spPr>
          <a:xfrm>
            <a:off x="457201" y="964692"/>
            <a:ext cx="8153400" cy="1188720"/>
          </a:xfrm>
        </p:spPr>
        <p:txBody>
          <a:bodyPr/>
          <a:lstStyle/>
          <a:p>
            <a:r>
              <a:rPr lang="en-US" b="1" dirty="0">
                <a:latin typeface="Times New Roman" panose="02020603050405020304" pitchFamily="18" charset="0"/>
                <a:cs typeface="Times New Roman" panose="02020603050405020304" pitchFamily="18" charset="0"/>
              </a:rPr>
              <a:t>Changes in quantity demanded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C9BB600-11FF-485C-9AE0-B22CF630CC51}"/>
              </a:ext>
            </a:extLst>
          </p:cNvPr>
          <p:cNvSpPr>
            <a:spLocks noGrp="1"/>
          </p:cNvSpPr>
          <p:nvPr>
            <p:ph idx="1"/>
          </p:nvPr>
        </p:nvSpPr>
        <p:spPr>
          <a:xfrm>
            <a:off x="457200" y="2638045"/>
            <a:ext cx="8458199" cy="361035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If the price of a product change and other factors are constant, there will be a </a:t>
            </a:r>
            <a:r>
              <a:rPr lang="en-US" sz="2400" b="1" dirty="0">
                <a:highlight>
                  <a:srgbClr val="FFFF00"/>
                </a:highlight>
                <a:latin typeface="Times New Roman" panose="02020603050405020304" pitchFamily="18" charset="0"/>
                <a:cs typeface="Times New Roman" panose="02020603050405020304" pitchFamily="18" charset="0"/>
              </a:rPr>
              <a:t>movement along the demand curve</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The upward movement along the demand curve represent the decrease in quantity demanded.</a:t>
            </a:r>
          </a:p>
          <a:p>
            <a:pPr algn="just">
              <a:lnSpc>
                <a:spcPct val="150000"/>
              </a:lnSpc>
            </a:pPr>
            <a:r>
              <a:rPr lang="en-US" sz="2400" dirty="0">
                <a:latin typeface="Times New Roman" panose="02020603050405020304" pitchFamily="18" charset="0"/>
                <a:cs typeface="Times New Roman" panose="02020603050405020304" pitchFamily="18" charset="0"/>
              </a:rPr>
              <a:t>The downward movement along the demand curve represent the increase in quantity demanded.</a:t>
            </a:r>
          </a:p>
        </p:txBody>
      </p:sp>
    </p:spTree>
    <p:extLst>
      <p:ext uri="{BB962C8B-B14F-4D97-AF65-F5344CB8AC3E}">
        <p14:creationId xmlns:p14="http://schemas.microsoft.com/office/powerpoint/2010/main" xmlns="" val="1615672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1009C-C2E1-4139-8C3C-1700D5568D03}"/>
              </a:ext>
            </a:extLst>
          </p:cNvPr>
          <p:cNvSpPr>
            <a:spLocks noGrp="1"/>
          </p:cNvSpPr>
          <p:nvPr>
            <p:ph type="title"/>
          </p:nvPr>
        </p:nvSpPr>
        <p:spPr>
          <a:xfrm>
            <a:off x="628650" y="762000"/>
            <a:ext cx="7886700" cy="868363"/>
          </a:xfrm>
        </p:spPr>
        <p:txBody>
          <a:bodyPr/>
          <a:lstStyle/>
          <a:p>
            <a:r>
              <a:rPr lang="en-US" b="1" dirty="0">
                <a:latin typeface="Times New Roman" panose="02020603050405020304" pitchFamily="18" charset="0"/>
                <a:cs typeface="Times New Roman" panose="02020603050405020304" pitchFamily="18" charset="0"/>
              </a:rPr>
              <a:t>Change in demand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8E253BD-F3C4-4BCB-96D0-0C3C41582457}"/>
              </a:ext>
            </a:extLst>
          </p:cNvPr>
          <p:cNvSpPr>
            <a:spLocks noGrp="1"/>
          </p:cNvSpPr>
          <p:nvPr>
            <p:ph idx="1"/>
          </p:nvPr>
        </p:nvSpPr>
        <p:spPr>
          <a:xfrm>
            <a:off x="628650" y="2057400"/>
            <a:ext cx="7886700"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If the price of a product is constant and other factors change there will be a </a:t>
            </a:r>
            <a:r>
              <a:rPr lang="en-US" sz="2400" b="1" dirty="0">
                <a:latin typeface="Times New Roman" panose="02020603050405020304" pitchFamily="18" charset="0"/>
                <a:cs typeface="Times New Roman" panose="02020603050405020304" pitchFamily="18" charset="0"/>
              </a:rPr>
              <a:t>shift of demand curve</a:t>
            </a:r>
            <a:r>
              <a:rPr lang="en-US" sz="2400" dirty="0">
                <a:latin typeface="Times New Roman" panose="02020603050405020304" pitchFamily="18" charset="0"/>
                <a:cs typeface="Times New Roman" panose="02020603050405020304" pitchFamily="18" charset="0"/>
              </a:rPr>
              <a:t>.</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8610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Reasons for shift in demand curve</a:t>
            </a: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Occurs when there are changes in </a:t>
            </a:r>
            <a:r>
              <a:rPr lang="en-US" sz="2400" b="1" dirty="0">
                <a:latin typeface="Times New Roman" panose="02020603050405020304" pitchFamily="18" charset="0"/>
                <a:cs typeface="Times New Roman" panose="02020603050405020304" pitchFamily="18" charset="0"/>
              </a:rPr>
              <a:t>other factors </a:t>
            </a:r>
            <a:r>
              <a:rPr lang="en-US" sz="2400" dirty="0">
                <a:latin typeface="Times New Roman" panose="02020603050405020304" pitchFamily="18" charset="0"/>
                <a:cs typeface="Times New Roman" panose="02020603050405020304" pitchFamily="18" charset="0"/>
              </a:rPr>
              <a:t>such as </a:t>
            </a:r>
            <a:r>
              <a:rPr lang="en-US" sz="2400" dirty="0">
                <a:highlight>
                  <a:srgbClr val="FFFF00"/>
                </a:highlight>
                <a:latin typeface="Times New Roman" panose="02020603050405020304" pitchFamily="18" charset="0"/>
                <a:cs typeface="Times New Roman" panose="02020603050405020304" pitchFamily="18" charset="0"/>
              </a:rPr>
              <a:t>population, income, price of related goods etc</a:t>
            </a:r>
            <a:r>
              <a:rPr 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886700" cy="1325563"/>
          </a:xfrm>
        </p:spPr>
        <p:txBody>
          <a:bodyPr/>
          <a:lstStyle/>
          <a:p>
            <a:r>
              <a:rPr lang="en-US" b="1" dirty="0">
                <a:latin typeface="Times New Roman" panose="02020603050405020304" pitchFamily="18" charset="0"/>
                <a:cs typeface="Times New Roman" panose="02020603050405020304" pitchFamily="18" charset="0"/>
              </a:rPr>
              <a:t>Demand curve shifts to right if</a:t>
            </a:r>
          </a:p>
        </p:txBody>
      </p:sp>
      <p:sp>
        <p:nvSpPr>
          <p:cNvPr id="3" name="Content Placeholder 2"/>
          <p:cNvSpPr>
            <a:spLocks noGrp="1"/>
          </p:cNvSpPr>
          <p:nvPr>
            <p:ph idx="1"/>
          </p:nvPr>
        </p:nvSpPr>
        <p:spPr>
          <a:xfrm>
            <a:off x="628650" y="2209800"/>
            <a:ext cx="7886700" cy="3967162"/>
          </a:xfrm>
        </p:spPr>
        <p:txBody>
          <a:bodyPr>
            <a:normAutofit/>
          </a:bodyPr>
          <a:lstStyle/>
          <a:p>
            <a:r>
              <a:rPr lang="en-US" sz="2400" dirty="0">
                <a:latin typeface="Times New Roman" panose="02020603050405020304" pitchFamily="18" charset="0"/>
                <a:cs typeface="Times New Roman" panose="02020603050405020304" pitchFamily="18" charset="0"/>
              </a:rPr>
              <a:t>Price of substitute goods increases</a:t>
            </a:r>
          </a:p>
          <a:p>
            <a:r>
              <a:rPr lang="en-US" sz="2400" dirty="0">
                <a:latin typeface="Times New Roman" panose="02020603050405020304" pitchFamily="18" charset="0"/>
                <a:cs typeface="Times New Roman" panose="02020603050405020304" pitchFamily="18" charset="0"/>
              </a:rPr>
              <a:t>Price of complement goods decreases</a:t>
            </a:r>
          </a:p>
          <a:p>
            <a:r>
              <a:rPr lang="en-US" sz="2400" dirty="0">
                <a:latin typeface="Times New Roman" panose="02020603050405020304" pitchFamily="18" charset="0"/>
                <a:cs typeface="Times New Roman" panose="02020603050405020304" pitchFamily="18" charset="0"/>
              </a:rPr>
              <a:t>Income increases</a:t>
            </a:r>
          </a:p>
          <a:p>
            <a:r>
              <a:rPr lang="en-US" sz="2400" dirty="0">
                <a:latin typeface="Times New Roman" panose="02020603050405020304" pitchFamily="18" charset="0"/>
                <a:cs typeface="Times New Roman" panose="02020603050405020304" pitchFamily="18" charset="0"/>
              </a:rPr>
              <a:t>Expected future price increases</a:t>
            </a:r>
          </a:p>
          <a:p>
            <a:r>
              <a:rPr lang="en-US" sz="2400" dirty="0">
                <a:latin typeface="Times New Roman" panose="02020603050405020304" pitchFamily="18" charset="0"/>
                <a:cs typeface="Times New Roman" panose="02020603050405020304" pitchFamily="18" charset="0"/>
              </a:rPr>
              <a:t>Number of buyers increases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64692"/>
            <a:ext cx="6857999" cy="1188720"/>
          </a:xfrm>
        </p:spPr>
        <p:txBody>
          <a:bodyPr/>
          <a:lstStyle/>
          <a:p>
            <a:r>
              <a:rPr lang="en-US" b="1" dirty="0">
                <a:latin typeface="Times New Roman" panose="02020603050405020304" pitchFamily="18" charset="0"/>
                <a:cs typeface="Times New Roman" panose="02020603050405020304" pitchFamily="18" charset="0"/>
              </a:rPr>
              <a:t>Demand curve shifts to left if</a:t>
            </a:r>
          </a:p>
        </p:txBody>
      </p:sp>
      <p:sp>
        <p:nvSpPr>
          <p:cNvPr id="3" name="Content Placeholder 2"/>
          <p:cNvSpPr>
            <a:spLocks noGrp="1"/>
          </p:cNvSpPr>
          <p:nvPr>
            <p:ph idx="1"/>
          </p:nvPr>
        </p:nvSpPr>
        <p:spPr>
          <a:xfrm>
            <a:off x="1174376" y="2362200"/>
            <a:ext cx="6934199" cy="345795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Price of substitute goods decreases</a:t>
            </a:r>
          </a:p>
          <a:p>
            <a:pPr algn="just">
              <a:lnSpc>
                <a:spcPct val="150000"/>
              </a:lnSpc>
            </a:pPr>
            <a:r>
              <a:rPr lang="en-US" sz="2400" dirty="0">
                <a:latin typeface="Times New Roman" panose="02020603050405020304" pitchFamily="18" charset="0"/>
                <a:cs typeface="Times New Roman" panose="02020603050405020304" pitchFamily="18" charset="0"/>
              </a:rPr>
              <a:t>Price of complement goods increases</a:t>
            </a:r>
          </a:p>
          <a:p>
            <a:pPr algn="just">
              <a:lnSpc>
                <a:spcPct val="150000"/>
              </a:lnSpc>
            </a:pPr>
            <a:r>
              <a:rPr lang="en-US" sz="2400" dirty="0">
                <a:latin typeface="Times New Roman" panose="02020603050405020304" pitchFamily="18" charset="0"/>
                <a:cs typeface="Times New Roman" panose="02020603050405020304" pitchFamily="18" charset="0"/>
              </a:rPr>
              <a:t>Income decrease </a:t>
            </a:r>
          </a:p>
          <a:p>
            <a:pPr algn="just">
              <a:lnSpc>
                <a:spcPct val="150000"/>
              </a:lnSpc>
            </a:pPr>
            <a:r>
              <a:rPr lang="en-US" sz="2400" dirty="0">
                <a:latin typeface="Times New Roman" panose="02020603050405020304" pitchFamily="18" charset="0"/>
                <a:cs typeface="Times New Roman" panose="02020603050405020304" pitchFamily="18" charset="0"/>
              </a:rPr>
              <a:t>Expected future price decreases</a:t>
            </a:r>
          </a:p>
          <a:p>
            <a:pPr algn="just">
              <a:lnSpc>
                <a:spcPct val="150000"/>
              </a:lnSpc>
            </a:pPr>
            <a:r>
              <a:rPr lang="en-US" sz="2400" dirty="0">
                <a:latin typeface="Times New Roman" panose="02020603050405020304" pitchFamily="18" charset="0"/>
                <a:cs typeface="Times New Roman" panose="02020603050405020304" pitchFamily="18" charset="0"/>
              </a:rPr>
              <a:t>Number of buyer decrease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600E69E-BCCC-5C6E-A223-1601FC71C5F0}"/>
              </a:ext>
            </a:extLst>
          </p:cNvPr>
          <p:cNvPicPr>
            <a:picLocks noGrp="1" noChangeAspect="1"/>
          </p:cNvPicPr>
          <p:nvPr>
            <p:ph idx="1"/>
          </p:nvPr>
        </p:nvPicPr>
        <p:blipFill>
          <a:blip r:embed="rId2"/>
          <a:stretch>
            <a:fillRect/>
          </a:stretch>
        </p:blipFill>
        <p:spPr>
          <a:xfrm>
            <a:off x="1447800" y="1253330"/>
            <a:ext cx="6172200" cy="4507295"/>
          </a:xfrm>
        </p:spPr>
      </p:pic>
    </p:spTree>
    <p:extLst>
      <p:ext uri="{BB962C8B-B14F-4D97-AF65-F5344CB8AC3E}">
        <p14:creationId xmlns:p14="http://schemas.microsoft.com/office/powerpoint/2010/main" xmlns="" val="3567625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1812"/>
            <a:ext cx="7886700" cy="1325563"/>
          </a:xfrm>
        </p:spPr>
        <p:txBody>
          <a:bodyPr/>
          <a:lstStyle/>
          <a:p>
            <a:r>
              <a:rPr lang="en-US" b="1" dirty="0">
                <a:latin typeface="Times New Roman" panose="02020603050405020304" pitchFamily="18" charset="0"/>
                <a:cs typeface="Times New Roman" panose="02020603050405020304" pitchFamily="18" charset="0"/>
              </a:rPr>
              <a:t>Exceptional demand</a:t>
            </a:r>
          </a:p>
        </p:txBody>
      </p:sp>
      <p:sp>
        <p:nvSpPr>
          <p:cNvPr id="3" name="Content Placeholder 2"/>
          <p:cNvSpPr>
            <a:spLocks noGrp="1"/>
          </p:cNvSpPr>
          <p:nvPr>
            <p:ph idx="1"/>
          </p:nvPr>
        </p:nvSpPr>
        <p:spPr>
          <a:xfrm>
            <a:off x="628650" y="2285999"/>
            <a:ext cx="7886700" cy="3890963"/>
          </a:xfrm>
        </p:spPr>
        <p:txBody>
          <a:bodyPr>
            <a:normAutofit/>
          </a:bodyPr>
          <a:lstStyle/>
          <a:p>
            <a:r>
              <a:rPr lang="en-US" sz="2400" dirty="0" err="1">
                <a:latin typeface="Times New Roman" panose="02020603050405020304" pitchFamily="18" charset="0"/>
                <a:cs typeface="Times New Roman" panose="02020603050405020304" pitchFamily="18" charset="0"/>
              </a:rPr>
              <a:t>Giffen</a:t>
            </a:r>
            <a:r>
              <a:rPr lang="en-US" sz="2400" dirty="0">
                <a:latin typeface="Times New Roman" panose="02020603050405020304" pitchFamily="18" charset="0"/>
                <a:cs typeface="Times New Roman" panose="02020603050405020304" pitchFamily="18" charset="0"/>
              </a:rPr>
              <a:t> goods</a:t>
            </a:r>
          </a:p>
          <a:p>
            <a:r>
              <a:rPr lang="en-US" sz="2400" dirty="0">
                <a:latin typeface="Times New Roman" panose="02020603050405020304" pitchFamily="18" charset="0"/>
                <a:cs typeface="Times New Roman" panose="02020603050405020304" pitchFamily="18" charset="0"/>
              </a:rPr>
              <a:t>Status symbol goods- Veblen good</a:t>
            </a:r>
          </a:p>
          <a:p>
            <a:r>
              <a:rPr lang="en-US" sz="2400" dirty="0">
                <a:latin typeface="Times New Roman" panose="02020603050405020304" pitchFamily="18" charset="0"/>
                <a:cs typeface="Times New Roman" panose="02020603050405020304" pitchFamily="18" charset="0"/>
              </a:rPr>
              <a:t>Emergencies </a:t>
            </a:r>
          </a:p>
          <a:p>
            <a:r>
              <a:rPr lang="en-US" sz="2400" dirty="0">
                <a:latin typeface="Times New Roman" panose="02020603050405020304" pitchFamily="18" charset="0"/>
                <a:cs typeface="Times New Roman" panose="02020603050405020304" pitchFamily="18" charset="0"/>
              </a:rPr>
              <a:t>Highly- priced goods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AA7E3B-41E1-807F-9851-86CA14317BAA}"/>
              </a:ext>
            </a:extLst>
          </p:cNvPr>
          <p:cNvSpPr>
            <a:spLocks noGrp="1"/>
          </p:cNvSpPr>
          <p:nvPr>
            <p:ph idx="1"/>
          </p:nvPr>
        </p:nvSpPr>
        <p:spPr>
          <a:xfrm>
            <a:off x="609600" y="1524000"/>
            <a:ext cx="7633253" cy="4876800"/>
          </a:xfrm>
        </p:spPr>
        <p:txBody>
          <a:bodyPr>
            <a:normAutofit/>
          </a:bodyPr>
          <a:lstStyle/>
          <a:p>
            <a:pPr>
              <a:lnSpc>
                <a:spcPct val="150000"/>
              </a:lnSpc>
            </a:pPr>
            <a:r>
              <a:rPr lang="en-IN" sz="1800" b="1" i="0" dirty="0">
                <a:effectLst/>
                <a:highlight>
                  <a:srgbClr val="FFFF00"/>
                </a:highlight>
                <a:latin typeface="Souvenir-Demi"/>
              </a:rPr>
              <a:t>Giffen Goods</a:t>
            </a:r>
          </a:p>
          <a:p>
            <a:pPr>
              <a:lnSpc>
                <a:spcPct val="150000"/>
              </a:lnSpc>
            </a:pPr>
            <a:r>
              <a:rPr lang="en-IN" sz="1800" b="0" i="1" dirty="0">
                <a:solidFill>
                  <a:srgbClr val="242021"/>
                </a:solidFill>
                <a:effectLst/>
                <a:latin typeface="Souvenir-Light"/>
              </a:rPr>
              <a:t>Exception to the law of demand was pointed out by </a:t>
            </a:r>
            <a:r>
              <a:rPr lang="en-IN" sz="1800" b="0" i="0" dirty="0">
                <a:solidFill>
                  <a:srgbClr val="242021"/>
                </a:solidFill>
                <a:effectLst/>
                <a:latin typeface="Souvenir-Light"/>
              </a:rPr>
              <a:t>Robert Giffen.</a:t>
            </a:r>
            <a:endParaRPr lang="en-IN" sz="1800" b="0" i="1" dirty="0">
              <a:solidFill>
                <a:srgbClr val="242021"/>
              </a:solidFill>
              <a:effectLst/>
              <a:latin typeface="Souvenir-Light"/>
            </a:endParaRPr>
          </a:p>
          <a:p>
            <a:pPr>
              <a:lnSpc>
                <a:spcPct val="150000"/>
              </a:lnSpc>
            </a:pPr>
            <a:r>
              <a:rPr lang="en-IN" sz="1800" b="0" i="1" dirty="0">
                <a:solidFill>
                  <a:srgbClr val="242021"/>
                </a:solidFill>
                <a:effectLst/>
                <a:latin typeface="Souvenir-LightItalic"/>
              </a:rPr>
              <a:t> </a:t>
            </a:r>
            <a:r>
              <a:rPr lang="en-IN" sz="1800" dirty="0">
                <a:solidFill>
                  <a:srgbClr val="242021"/>
                </a:solidFill>
                <a:latin typeface="Souvenir-Light"/>
              </a:rPr>
              <a:t>S</a:t>
            </a:r>
            <a:r>
              <a:rPr lang="en-IN" sz="1800" b="0" i="0" dirty="0">
                <a:solidFill>
                  <a:srgbClr val="242021"/>
                </a:solidFill>
                <a:effectLst/>
                <a:latin typeface="Souvenir-Light"/>
              </a:rPr>
              <a:t>uch goods in whose case there is a </a:t>
            </a:r>
            <a:r>
              <a:rPr lang="en-IN" sz="1800" b="1" i="0" dirty="0">
                <a:solidFill>
                  <a:srgbClr val="242021"/>
                </a:solidFill>
                <a:effectLst/>
                <a:latin typeface="Souvenir-Light"/>
              </a:rPr>
              <a:t>direct price-demand relationship</a:t>
            </a:r>
            <a:r>
              <a:rPr lang="en-IN" sz="1800" b="0" i="0" dirty="0">
                <a:solidFill>
                  <a:srgbClr val="242021"/>
                </a:solidFill>
                <a:effectLst/>
                <a:latin typeface="Souvenir-Light"/>
              </a:rPr>
              <a:t> are called </a:t>
            </a:r>
            <a:r>
              <a:rPr lang="en-IN" sz="1800" b="0" i="1" dirty="0">
                <a:solidFill>
                  <a:srgbClr val="242021"/>
                </a:solidFill>
                <a:effectLst/>
                <a:latin typeface="Souvenir-LightItalic"/>
              </a:rPr>
              <a:t>Giffen goods. </a:t>
            </a:r>
          </a:p>
          <a:p>
            <a:pPr>
              <a:lnSpc>
                <a:spcPct val="150000"/>
              </a:lnSpc>
            </a:pPr>
            <a:r>
              <a:rPr lang="en-IN" sz="1800" b="0" i="0" dirty="0">
                <a:effectLst/>
                <a:latin typeface="Souvenir-Light"/>
              </a:rPr>
              <a:t>It is </a:t>
            </a:r>
            <a:r>
              <a:rPr lang="en-IN" sz="1800" b="1" i="1" dirty="0">
                <a:effectLst/>
                <a:latin typeface="Souvenir-DemiItalic"/>
              </a:rPr>
              <a:t>important to note that with the rise in the price of a Giffen good, its quantity demand increases and with the fall in its price its quantity demanded decreases, the demand curve will slope upward to the right and not downward.</a:t>
            </a:r>
            <a:r>
              <a:rPr lang="en-IN" sz="1400" dirty="0"/>
              <a:t>  				</a:t>
            </a:r>
            <a:r>
              <a:rPr lang="en-IN" sz="1800" b="0" i="1" dirty="0">
                <a:effectLst/>
                <a:highlight>
                  <a:srgbClr val="FFFF00"/>
                </a:highlight>
                <a:latin typeface="Souvenir-Light"/>
              </a:rPr>
              <a:t>by Robert Giffen</a:t>
            </a:r>
            <a:endParaRPr lang="en-IN" i="1" dirty="0">
              <a:highlight>
                <a:srgbClr val="FFFF00"/>
              </a:highlight>
            </a:endParaRPr>
          </a:p>
        </p:txBody>
      </p:sp>
    </p:spTree>
    <p:extLst>
      <p:ext uri="{BB962C8B-B14F-4D97-AF65-F5344CB8AC3E}">
        <p14:creationId xmlns:p14="http://schemas.microsoft.com/office/powerpoint/2010/main" xmlns="" val="2418309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043D9-1CDA-A303-20F1-F90AD2840E8D}"/>
              </a:ext>
            </a:extLst>
          </p:cNvPr>
          <p:cNvSpPr>
            <a:spLocks noGrp="1"/>
          </p:cNvSpPr>
          <p:nvPr>
            <p:ph type="title"/>
          </p:nvPr>
        </p:nvSpPr>
        <p:spPr>
          <a:xfrm>
            <a:off x="628650" y="609599"/>
            <a:ext cx="7886700" cy="401859"/>
          </a:xfrm>
        </p:spPr>
        <p:txBody>
          <a:bodyPr>
            <a:normAutofit fontScale="90000"/>
          </a:bodyPr>
          <a:lstStyle/>
          <a:p>
            <a:r>
              <a:rPr lang="en-US" b="1" dirty="0"/>
              <a:t>Schedule for Giffen good</a:t>
            </a:r>
            <a:endParaRPr lang="en-IN" b="1" dirty="0"/>
          </a:p>
        </p:txBody>
      </p:sp>
      <p:sp>
        <p:nvSpPr>
          <p:cNvPr id="7" name="TextBox 6">
            <a:extLst>
              <a:ext uri="{FF2B5EF4-FFF2-40B4-BE49-F238E27FC236}">
                <a16:creationId xmlns:a16="http://schemas.microsoft.com/office/drawing/2014/main" xmlns="" id="{CE7EDB5F-CF45-04D6-CF79-8C777800F37A}"/>
              </a:ext>
            </a:extLst>
          </p:cNvPr>
          <p:cNvSpPr txBox="1"/>
          <p:nvPr/>
        </p:nvSpPr>
        <p:spPr>
          <a:xfrm>
            <a:off x="762000" y="5799138"/>
            <a:ext cx="8029881" cy="646331"/>
          </a:xfrm>
          <a:prstGeom prst="rect">
            <a:avLst/>
          </a:prstGeom>
          <a:noFill/>
        </p:spPr>
        <p:txBody>
          <a:bodyPr wrap="square">
            <a:spAutoFit/>
          </a:bodyPr>
          <a:lstStyle/>
          <a:p>
            <a:r>
              <a:rPr lang="en-IN" b="1" i="1" dirty="0">
                <a:solidFill>
                  <a:srgbClr val="212121"/>
                </a:solidFill>
                <a:effectLst/>
                <a:latin typeface="-apple-system"/>
              </a:rPr>
              <a:t>It is important to note that all Giffen goods are inferior, but not all are Giffen goods.</a:t>
            </a:r>
            <a:endParaRPr lang="en-IN" b="1" i="1" dirty="0"/>
          </a:p>
        </p:txBody>
      </p:sp>
      <p:sp>
        <p:nvSpPr>
          <p:cNvPr id="4" name="Content Placeholder 3">
            <a:extLst>
              <a:ext uri="{FF2B5EF4-FFF2-40B4-BE49-F238E27FC236}">
                <a16:creationId xmlns:a16="http://schemas.microsoft.com/office/drawing/2014/main" xmlns="" id="{E69687EE-315C-86D7-5DC5-CB056DD9EC19}"/>
              </a:ext>
            </a:extLst>
          </p:cNvPr>
          <p:cNvSpPr>
            <a:spLocks noGrp="1"/>
          </p:cNvSpPr>
          <p:nvPr>
            <p:ph idx="1"/>
          </p:nvPr>
        </p:nvSpPr>
        <p:spPr>
          <a:xfrm>
            <a:off x="857251" y="2057400"/>
            <a:ext cx="7404653" cy="4267200"/>
          </a:xfrm>
        </p:spPr>
        <p:txBody>
          <a:bodyPr/>
          <a:lstStyle/>
          <a:p>
            <a:endParaRPr lang="en-IN" dirty="0"/>
          </a:p>
        </p:txBody>
      </p:sp>
      <p:pic>
        <p:nvPicPr>
          <p:cNvPr id="8" name="Picture 7">
            <a:extLst>
              <a:ext uri="{FF2B5EF4-FFF2-40B4-BE49-F238E27FC236}">
                <a16:creationId xmlns:a16="http://schemas.microsoft.com/office/drawing/2014/main" xmlns="" id="{FFBADFE4-6968-7226-77F6-C43FD946489B}"/>
              </a:ext>
            </a:extLst>
          </p:cNvPr>
          <p:cNvPicPr>
            <a:picLocks noChangeAspect="1"/>
          </p:cNvPicPr>
          <p:nvPr/>
        </p:nvPicPr>
        <p:blipFill>
          <a:blip r:embed="rId3"/>
          <a:stretch>
            <a:fillRect/>
          </a:stretch>
        </p:blipFill>
        <p:spPr>
          <a:xfrm>
            <a:off x="304800" y="1447391"/>
            <a:ext cx="8487081" cy="41285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93071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80251-7B01-49FB-6545-5A95A32F611E}"/>
              </a:ext>
            </a:extLst>
          </p:cNvPr>
          <p:cNvSpPr>
            <a:spLocks noGrp="1"/>
          </p:cNvSpPr>
          <p:nvPr>
            <p:ph type="title"/>
          </p:nvPr>
        </p:nvSpPr>
        <p:spPr>
          <a:xfrm>
            <a:off x="610721" y="1676400"/>
            <a:ext cx="7886700" cy="471489"/>
          </a:xfrm>
        </p:spPr>
        <p:txBody>
          <a:bodyPr>
            <a:normAutofit fontScale="90000"/>
          </a:bodyPr>
          <a:lstStyle/>
          <a:p>
            <a:r>
              <a:rPr lang="en-US" sz="3600" dirty="0">
                <a:latin typeface="Times New Roman" panose="02020603050405020304" pitchFamily="18" charset="0"/>
                <a:cs typeface="Times New Roman" panose="02020603050405020304" pitchFamily="18" charset="0"/>
              </a:rPr>
              <a:t>Status symbol goods- Veblen good</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9F5D7F2A-35A5-58F5-DC90-2A2EAAF99EB2}"/>
              </a:ext>
            </a:extLst>
          </p:cNvPr>
          <p:cNvSpPr>
            <a:spLocks noGrp="1"/>
          </p:cNvSpPr>
          <p:nvPr>
            <p:ph idx="1"/>
          </p:nvPr>
        </p:nvSpPr>
        <p:spPr>
          <a:xfrm>
            <a:off x="628650" y="2438399"/>
            <a:ext cx="7886700" cy="3738563"/>
          </a:xfrm>
        </p:spPr>
        <p:txBody>
          <a:bodyPr/>
          <a:lstStyle/>
          <a:p>
            <a:pPr algn="l"/>
            <a:r>
              <a:rPr lang="en-IN" b="0" i="0" dirty="0">
                <a:solidFill>
                  <a:srgbClr val="111111"/>
                </a:solidFill>
                <a:effectLst/>
                <a:latin typeface="Times New Roman" panose="02020603050405020304" pitchFamily="18" charset="0"/>
                <a:cs typeface="Times New Roman" panose="02020603050405020304" pitchFamily="18" charset="0"/>
              </a:rPr>
              <a:t>Expensive Items- a status symbol goods</a:t>
            </a:r>
          </a:p>
          <a:p>
            <a:pPr algn="l"/>
            <a:r>
              <a:rPr lang="en-IN" b="0" i="0" dirty="0">
                <a:solidFill>
                  <a:srgbClr val="111111"/>
                </a:solidFill>
                <a:effectLst/>
                <a:latin typeface="Times New Roman" panose="02020603050405020304" pitchFamily="18" charset="0"/>
                <a:cs typeface="Times New Roman" panose="02020603050405020304" pitchFamily="18" charset="0"/>
              </a:rPr>
              <a:t>Expensive goods such as luxury vehicles and watches that can cost more than a down payment on a home are mostly out of reach for lower economic classes. For this reason, they have become status symbols.</a:t>
            </a:r>
          </a:p>
          <a:p>
            <a:pPr algn="l"/>
            <a:r>
              <a:rPr lang="en-IN" b="0" i="0" dirty="0">
                <a:solidFill>
                  <a:srgbClr val="111111"/>
                </a:solidFill>
                <a:effectLst/>
                <a:latin typeface="Times New Roman" panose="02020603050405020304" pitchFamily="18" charset="0"/>
                <a:cs typeface="Times New Roman" panose="02020603050405020304" pitchFamily="18" charset="0"/>
              </a:rPr>
              <a:t>Because much of the utility derived from status symbols comes from their high price, if the price of a status symbol goes up it may actually increase its demand, rather than diminish it. A product that exhibits this phenomenon is known as Veblen goods.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701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F1616A-5C84-468E-8C81-DD5BAD4D1C0E}"/>
              </a:ext>
            </a:extLst>
          </p:cNvPr>
          <p:cNvSpPr>
            <a:spLocks noGrp="1"/>
          </p:cNvSpPr>
          <p:nvPr>
            <p:ph type="title"/>
          </p:nvPr>
        </p:nvSpPr>
        <p:spPr>
          <a:xfrm>
            <a:off x="990601" y="964692"/>
            <a:ext cx="7239000" cy="1188720"/>
          </a:xfrm>
        </p:spPr>
        <p:txBody>
          <a:bodyPr/>
          <a:lstStyle/>
          <a:p>
            <a:r>
              <a:rPr lang="en-US" b="1" dirty="0">
                <a:latin typeface="Times New Roman" panose="02020603050405020304" pitchFamily="18" charset="0"/>
                <a:cs typeface="Times New Roman" panose="02020603050405020304" pitchFamily="18" charset="0"/>
              </a:rPr>
              <a:t>Demand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ECA999F-46F9-48DA-B040-3A75600F484D}"/>
              </a:ext>
            </a:extLst>
          </p:cNvPr>
          <p:cNvSpPr>
            <a:spLocks noGrp="1"/>
          </p:cNvSpPr>
          <p:nvPr>
            <p:ph idx="1"/>
          </p:nvPr>
        </p:nvSpPr>
        <p:spPr>
          <a:xfrm>
            <a:off x="788896" y="2175824"/>
            <a:ext cx="7467599" cy="3101983"/>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Demand is defined as the ability and willingness to buy specific quantities of goods in a given period of time at a particular price, ceteris paribus.</a:t>
            </a:r>
          </a:p>
          <a:p>
            <a:pPr algn="just">
              <a:lnSpc>
                <a:spcPct val="150000"/>
              </a:lnSpc>
            </a:pPr>
            <a:r>
              <a:rPr lang="en-US" sz="2400" dirty="0">
                <a:latin typeface="Times New Roman" panose="02020603050405020304" pitchFamily="18" charset="0"/>
                <a:cs typeface="Times New Roman" panose="02020603050405020304" pitchFamily="18" charset="0"/>
              </a:rPr>
              <a:t>Ceteris paribus is a Latin phrase that means holding other factors constant while some other factors change.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8664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EA3F4A-9660-4C17-D7CA-D80BB623EF1D}"/>
              </a:ext>
            </a:extLst>
          </p:cNvPr>
          <p:cNvSpPr>
            <a:spLocks noGrp="1"/>
          </p:cNvSpPr>
          <p:nvPr>
            <p:ph idx="1"/>
          </p:nvPr>
        </p:nvSpPr>
        <p:spPr>
          <a:xfrm>
            <a:off x="762000" y="1676400"/>
            <a:ext cx="7404653" cy="4038600"/>
          </a:xfrm>
        </p:spPr>
        <p:txBody>
          <a:bodyPr>
            <a:normAutofit lnSpcReduction="10000"/>
          </a:bodyPr>
          <a:lstStyle/>
          <a:p>
            <a:pPr algn="l">
              <a:buFont typeface="+mj-lt"/>
              <a:buAutoNum type="arabicPeriod"/>
            </a:pPr>
            <a:r>
              <a:rPr lang="en-IN" b="1" i="0" dirty="0">
                <a:solidFill>
                  <a:srgbClr val="222222"/>
                </a:solidFill>
                <a:effectLst/>
                <a:latin typeface="Times New Roman" panose="02020603050405020304" pitchFamily="18" charset="0"/>
                <a:cs typeface="Times New Roman" panose="02020603050405020304" pitchFamily="18" charset="0"/>
              </a:rPr>
              <a:t>Conspicuous Necessities</a:t>
            </a:r>
            <a:r>
              <a:rPr lang="en-IN" b="0" i="0" dirty="0">
                <a:solidFill>
                  <a:srgbClr val="222222"/>
                </a:solidFill>
                <a:effectLst/>
                <a:latin typeface="Times New Roman" panose="02020603050405020304" pitchFamily="18" charset="0"/>
                <a:cs typeface="Times New Roman" panose="02020603050405020304" pitchFamily="18" charset="0"/>
              </a:rPr>
              <a:t>: </a:t>
            </a:r>
          </a:p>
          <a:p>
            <a:pPr algn="l">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There are certain commodities which have become essentials of the modern life. These are the goods that consumer buys irrespective of an increase in the price. For example TV, refrigerator, automobiles, washing machines, air conditioners, etc.</a:t>
            </a:r>
          </a:p>
          <a:p>
            <a:pPr algn="l">
              <a:buFont typeface="+mj-lt"/>
              <a:buAutoNum type="arabicPeriod"/>
            </a:pPr>
            <a:r>
              <a:rPr lang="en-IN" b="1" i="0" dirty="0">
                <a:solidFill>
                  <a:srgbClr val="222222"/>
                </a:solidFill>
                <a:effectLst/>
                <a:latin typeface="Times New Roman" panose="02020603050405020304" pitchFamily="18" charset="0"/>
                <a:cs typeface="Times New Roman" panose="02020603050405020304" pitchFamily="18" charset="0"/>
              </a:rPr>
              <a:t>Bandwagon Effect</a:t>
            </a:r>
            <a:r>
              <a:rPr lang="en-IN" b="0" i="0" dirty="0">
                <a:solidFill>
                  <a:srgbClr val="222222"/>
                </a:solidFill>
                <a:effectLst/>
                <a:latin typeface="Times New Roman" panose="02020603050405020304" pitchFamily="18" charset="0"/>
                <a:cs typeface="Times New Roman" panose="02020603050405020304" pitchFamily="18" charset="0"/>
              </a:rPr>
              <a:t>: This is the most common type of exception to the law of demand wherein the consumer tries to purchase those commodities which are bought by his friends, relatives or </a:t>
            </a:r>
            <a:r>
              <a:rPr lang="en-IN" b="0" i="0" dirty="0" err="1">
                <a:solidFill>
                  <a:srgbClr val="222222"/>
                </a:solidFill>
                <a:effectLst/>
                <a:latin typeface="Times New Roman" panose="02020603050405020304" pitchFamily="18" charset="0"/>
                <a:cs typeface="Times New Roman" panose="02020603050405020304" pitchFamily="18" charset="0"/>
              </a:rPr>
              <a:t>neighbors</a:t>
            </a:r>
            <a:r>
              <a:rPr lang="en-IN" b="0" i="0" dirty="0">
                <a:solidFill>
                  <a:srgbClr val="222222"/>
                </a:solidFill>
                <a:effectLst/>
                <a:latin typeface="Times New Roman" panose="02020603050405020304" pitchFamily="18" charset="0"/>
                <a:cs typeface="Times New Roman" panose="02020603050405020304" pitchFamily="18" charset="0"/>
              </a:rPr>
              <a:t>. Here, the person tries to emulate the buying </a:t>
            </a:r>
            <a:r>
              <a:rPr lang="en-IN" b="0" i="0" dirty="0" err="1">
                <a:solidFill>
                  <a:srgbClr val="222222"/>
                </a:solidFill>
                <a:effectLst/>
                <a:latin typeface="Times New Roman" panose="02020603050405020304" pitchFamily="18" charset="0"/>
                <a:cs typeface="Times New Roman" panose="02020603050405020304" pitchFamily="18" charset="0"/>
              </a:rPr>
              <a:t>behavior</a:t>
            </a:r>
            <a:r>
              <a:rPr lang="en-IN" b="0" i="0" dirty="0">
                <a:solidFill>
                  <a:srgbClr val="222222"/>
                </a:solidFill>
                <a:effectLst/>
                <a:latin typeface="Times New Roman" panose="02020603050405020304" pitchFamily="18" charset="0"/>
                <a:cs typeface="Times New Roman" panose="02020603050405020304" pitchFamily="18" charset="0"/>
              </a:rPr>
              <a:t> and patterns of the group to which he belongs irrespective of the price of the commodity.</a:t>
            </a:r>
          </a:p>
          <a:p>
            <a:pPr algn="l">
              <a:buFont typeface="+mj-lt"/>
              <a:buAutoNum type="arabicPeriod"/>
            </a:pPr>
            <a:r>
              <a:rPr lang="en-IN" b="1" i="0" dirty="0">
                <a:solidFill>
                  <a:srgbClr val="222222"/>
                </a:solidFill>
                <a:effectLst/>
                <a:latin typeface="Times New Roman" panose="02020603050405020304" pitchFamily="18" charset="0"/>
                <a:cs typeface="Times New Roman" panose="02020603050405020304" pitchFamily="18" charset="0"/>
              </a:rPr>
              <a:t>For example</a:t>
            </a:r>
            <a:r>
              <a:rPr lang="en-IN" b="0" i="0" dirty="0">
                <a:solidFill>
                  <a:srgbClr val="222222"/>
                </a:solidFill>
                <a:effectLst/>
                <a:latin typeface="Times New Roman" panose="02020603050405020304" pitchFamily="18" charset="0"/>
                <a:cs typeface="Times New Roman" panose="02020603050405020304" pitchFamily="18" charset="0"/>
              </a:rPr>
              <a:t>, if the majority of group members have smartphones then the consumer will also demand for the smartphone even if the prices are high or any particular brand associated product it can be.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46526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178F4-CB0F-E939-974A-4934E0A07786}"/>
              </a:ext>
            </a:extLst>
          </p:cNvPr>
          <p:cNvSpPr>
            <a:spLocks noGrp="1"/>
          </p:cNvSpPr>
          <p:nvPr>
            <p:ph type="title"/>
          </p:nvPr>
        </p:nvSpPr>
        <p:spPr>
          <a:xfrm>
            <a:off x="628650" y="1066800"/>
            <a:ext cx="7943850" cy="1004889"/>
          </a:xfrm>
        </p:spPr>
        <p:txBody>
          <a:bodyPr>
            <a:noAutofit/>
          </a:bodyPr>
          <a:lstStyle/>
          <a:p>
            <a:r>
              <a:rPr lang="en-IN" sz="2000" b="1" i="0" dirty="0">
                <a:effectLst/>
                <a:latin typeface="Souvenir-Demi"/>
              </a:rPr>
              <a:t>NETWORK EXTERNALITIES : BANDWAGON EFFECT AND SNOB EFFECT</a:t>
            </a:r>
            <a:r>
              <a:rPr lang="en-IN" sz="4400" dirty="0"/>
              <a:t> </a:t>
            </a:r>
            <a:br>
              <a:rPr lang="en-IN" sz="4400" dirty="0"/>
            </a:br>
            <a:endParaRPr lang="en-IN" sz="4400" dirty="0"/>
          </a:p>
        </p:txBody>
      </p:sp>
      <p:sp>
        <p:nvSpPr>
          <p:cNvPr id="3" name="Content Placeholder 2">
            <a:extLst>
              <a:ext uri="{FF2B5EF4-FFF2-40B4-BE49-F238E27FC236}">
                <a16:creationId xmlns:a16="http://schemas.microsoft.com/office/drawing/2014/main" xmlns="" id="{CB1D1C47-1449-0C68-1331-84A041A64F76}"/>
              </a:ext>
            </a:extLst>
          </p:cNvPr>
          <p:cNvSpPr>
            <a:spLocks noGrp="1"/>
          </p:cNvSpPr>
          <p:nvPr>
            <p:ph idx="1"/>
          </p:nvPr>
        </p:nvSpPr>
        <p:spPr>
          <a:xfrm>
            <a:off x="628650" y="2362200"/>
            <a:ext cx="8210550" cy="3814762"/>
          </a:xfrm>
        </p:spPr>
        <p:txBody>
          <a:bodyPr>
            <a:normAutofit/>
          </a:bodyPr>
          <a:lstStyle/>
          <a:p>
            <a:r>
              <a:rPr lang="en-IN" sz="2000" b="1" i="1" dirty="0">
                <a:effectLst/>
                <a:latin typeface="Souvenir-DemiItalic"/>
              </a:rPr>
              <a:t>Network externalities are a special kind of externalities in which one individual’s utility for a good depends on the number of other people who consume the commodity.</a:t>
            </a:r>
            <a:r>
              <a:rPr lang="en-IN" sz="2400" dirty="0"/>
              <a:t> </a:t>
            </a:r>
          </a:p>
          <a:p>
            <a:r>
              <a:rPr lang="en-IN" sz="2000" b="1" i="0" dirty="0">
                <a:effectLst/>
                <a:latin typeface="Souvenir-Demi"/>
              </a:rPr>
              <a:t>Bandwagon Effect</a:t>
            </a:r>
          </a:p>
          <a:p>
            <a:r>
              <a:rPr lang="en-IN" sz="2000" b="0" i="0" dirty="0">
                <a:effectLst/>
                <a:latin typeface="Souvenir-Light"/>
              </a:rPr>
              <a:t>The existence of positive network externalities gives rise to Bandwagon effect. </a:t>
            </a:r>
            <a:r>
              <a:rPr lang="en-IN" sz="2000" b="1" i="1" dirty="0">
                <a:effectLst/>
                <a:latin typeface="Souvenir-DemiItalic"/>
              </a:rPr>
              <a:t>The bandwagon effect refers to the desire or demand for a good by a person who wants to be in style because possession of a good is in fashion and therefore many others have it.</a:t>
            </a:r>
          </a:p>
          <a:p>
            <a:r>
              <a:rPr lang="en-IN" sz="2000" b="1" i="0" dirty="0">
                <a:effectLst/>
                <a:highlight>
                  <a:srgbClr val="FFFF00"/>
                </a:highlight>
                <a:latin typeface="Souvenir-Light"/>
              </a:rPr>
              <a:t>It may be noted that this bandwagon effect is the important objective of marketing and advertising strategies of several manufacturing companies that appeal to go in for a good as people of style are buying it.</a:t>
            </a:r>
            <a:r>
              <a:rPr lang="en-IN" sz="2400" b="1" dirty="0">
                <a:highlight>
                  <a:srgbClr val="FFFF00"/>
                </a:highlight>
              </a:rPr>
              <a:t> </a:t>
            </a:r>
            <a:r>
              <a:rPr lang="en-IN" sz="2400" dirty="0"/>
              <a:t/>
            </a:r>
            <a:br>
              <a:rPr lang="en-IN" sz="2400" dirty="0"/>
            </a:br>
            <a:r>
              <a:rPr lang="en-IN" sz="2400" dirty="0"/>
              <a:t/>
            </a:r>
            <a:br>
              <a:rPr lang="en-IN" sz="2400" dirty="0"/>
            </a:br>
            <a:endParaRPr lang="en-IN" sz="2400" dirty="0"/>
          </a:p>
        </p:txBody>
      </p:sp>
    </p:spTree>
    <p:extLst>
      <p:ext uri="{BB962C8B-B14F-4D97-AF65-F5344CB8AC3E}">
        <p14:creationId xmlns:p14="http://schemas.microsoft.com/office/powerpoint/2010/main" xmlns="" val="189171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989CF-8EA2-CCE4-6B97-5C2E0FDD41EE}"/>
              </a:ext>
            </a:extLst>
          </p:cNvPr>
          <p:cNvSpPr>
            <a:spLocks noGrp="1"/>
          </p:cNvSpPr>
          <p:nvPr>
            <p:ph type="title"/>
          </p:nvPr>
        </p:nvSpPr>
        <p:spPr>
          <a:xfrm>
            <a:off x="628650" y="1066800"/>
            <a:ext cx="7886700" cy="623889"/>
          </a:xfrm>
        </p:spPr>
        <p:txBody>
          <a:bodyPr>
            <a:normAutofit/>
          </a:bodyPr>
          <a:lstStyle/>
          <a:p>
            <a:r>
              <a:rPr lang="en-US" sz="1800" dirty="0"/>
              <a:t>Conti…..</a:t>
            </a:r>
            <a:endParaRPr lang="en-IN" sz="1800" dirty="0"/>
          </a:p>
        </p:txBody>
      </p:sp>
      <p:sp>
        <p:nvSpPr>
          <p:cNvPr id="3" name="Content Placeholder 2">
            <a:extLst>
              <a:ext uri="{FF2B5EF4-FFF2-40B4-BE49-F238E27FC236}">
                <a16:creationId xmlns:a16="http://schemas.microsoft.com/office/drawing/2014/main" xmlns="" id="{B1FB3092-E159-0E20-2558-57D5209245E8}"/>
              </a:ext>
            </a:extLst>
          </p:cNvPr>
          <p:cNvSpPr>
            <a:spLocks noGrp="1"/>
          </p:cNvSpPr>
          <p:nvPr>
            <p:ph idx="1"/>
          </p:nvPr>
        </p:nvSpPr>
        <p:spPr>
          <a:xfrm>
            <a:off x="628650" y="1905000"/>
            <a:ext cx="8134350" cy="4419600"/>
          </a:xfrm>
        </p:spPr>
        <p:txBody>
          <a:bodyPr>
            <a:normAutofit lnSpcReduction="10000"/>
          </a:bodyPr>
          <a:lstStyle/>
          <a:p>
            <a:r>
              <a:rPr lang="en-IN" sz="1800" b="1" i="1" dirty="0">
                <a:effectLst/>
                <a:latin typeface="Souvenir-DemiItalic"/>
              </a:rPr>
              <a:t>bandwagon effect is an example of a positive network externality</a:t>
            </a:r>
            <a:br>
              <a:rPr lang="en-IN" sz="1800" b="1" i="1" dirty="0">
                <a:effectLst/>
                <a:latin typeface="Souvenir-DemiItalic"/>
              </a:rPr>
            </a:br>
            <a:r>
              <a:rPr lang="en-IN" sz="1800" b="1" i="1" dirty="0">
                <a:effectLst/>
                <a:latin typeface="Souvenir-DemiItalic"/>
              </a:rPr>
              <a:t>in which the quantity demanded of a good that an individual buys increases in</a:t>
            </a:r>
            <a:br>
              <a:rPr lang="en-IN" sz="1800" b="1" i="1" dirty="0">
                <a:effectLst/>
                <a:latin typeface="Souvenir-DemiItalic"/>
              </a:rPr>
            </a:br>
            <a:r>
              <a:rPr lang="en-IN" sz="1800" b="1" i="1" dirty="0">
                <a:effectLst/>
                <a:latin typeface="Souvenir-DemiItalic"/>
              </a:rPr>
              <a:t>response to the increase in the quantity purchased by other individuals.</a:t>
            </a:r>
            <a:r>
              <a:rPr lang="en-IN" sz="2400" dirty="0"/>
              <a:t> </a:t>
            </a:r>
          </a:p>
          <a:p>
            <a:pPr marL="0" indent="0">
              <a:buNone/>
            </a:pPr>
            <a:endParaRPr lang="en-IN" sz="2400" dirty="0"/>
          </a:p>
          <a:p>
            <a:r>
              <a:rPr lang="en-IN" sz="1800" b="1" i="0" dirty="0">
                <a:effectLst/>
                <a:highlight>
                  <a:srgbClr val="FFFF00"/>
                </a:highlight>
                <a:latin typeface="Souvenir-Demi"/>
              </a:rPr>
              <a:t>Snob Effect</a:t>
            </a:r>
          </a:p>
          <a:p>
            <a:r>
              <a:rPr lang="en-IN" sz="1800" b="0" i="0" dirty="0">
                <a:effectLst/>
                <a:latin typeface="Souvenir-Light"/>
              </a:rPr>
              <a:t>In case network externalities are negative, the snob effect arises. </a:t>
            </a:r>
            <a:r>
              <a:rPr lang="en-IN" sz="1800" b="1" i="1" dirty="0">
                <a:effectLst/>
                <a:latin typeface="Souvenir-DemiItalic"/>
              </a:rPr>
              <a:t>The snob effect refers to the desire to possess a unique commodity having a prestige value. </a:t>
            </a:r>
          </a:p>
          <a:p>
            <a:r>
              <a:rPr lang="en-IN" sz="1800" b="0" i="0" dirty="0">
                <a:effectLst/>
                <a:latin typeface="Souvenir-Light"/>
              </a:rPr>
              <a:t>Snob effect works quite contrary to the bandwagon effect. The quantity demanded of a commodity having a snob value is greater, the </a:t>
            </a:r>
            <a:r>
              <a:rPr lang="en-IN" sz="1800" b="0" i="1" dirty="0">
                <a:effectLst/>
                <a:latin typeface="Souvenir-LightItalic"/>
              </a:rPr>
              <a:t>smaller </a:t>
            </a:r>
            <a:r>
              <a:rPr lang="en-IN" sz="1800" b="0" i="0" dirty="0">
                <a:effectLst/>
                <a:latin typeface="Souvenir-Light"/>
              </a:rPr>
              <a:t>the number of people owning its. Rare works of art, specially designed sport cars, specially designed clothing made to order, very expensive luxury cars. </a:t>
            </a:r>
          </a:p>
          <a:p>
            <a:r>
              <a:rPr lang="en-IN" sz="1800" b="0" i="0" dirty="0">
                <a:solidFill>
                  <a:schemeClr val="accent1">
                    <a:lumMod val="75000"/>
                  </a:schemeClr>
                </a:solidFill>
                <a:effectLst/>
                <a:latin typeface="Souvenir-Light"/>
              </a:rPr>
              <a:t>For</a:t>
            </a:r>
            <a:r>
              <a:rPr lang="en-IN" sz="1800" dirty="0">
                <a:solidFill>
                  <a:schemeClr val="accent1">
                    <a:lumMod val="75000"/>
                  </a:schemeClr>
                </a:solidFill>
                <a:latin typeface="Souvenir-Light"/>
              </a:rPr>
              <a:t> </a:t>
            </a:r>
            <a:r>
              <a:rPr lang="en-IN" sz="1800" b="0" i="0" dirty="0">
                <a:solidFill>
                  <a:schemeClr val="accent1">
                    <a:lumMod val="75000"/>
                  </a:schemeClr>
                </a:solidFill>
                <a:effectLst/>
                <a:latin typeface="Souvenir-Light"/>
              </a:rPr>
              <a:t>example, the utility one gets from a very expensive luxury car is mainly due to the </a:t>
            </a:r>
            <a:r>
              <a:rPr lang="en-IN" sz="1800" b="0" i="0" dirty="0" err="1">
                <a:solidFill>
                  <a:schemeClr val="accent1">
                    <a:lumMod val="75000"/>
                  </a:schemeClr>
                </a:solidFill>
                <a:effectLst/>
                <a:latin typeface="Souvenir-Light"/>
              </a:rPr>
              <a:t>presitge</a:t>
            </a:r>
            <a:r>
              <a:rPr lang="en-IN" sz="1800" b="0" i="0" dirty="0">
                <a:solidFill>
                  <a:schemeClr val="accent1">
                    <a:lumMod val="75000"/>
                  </a:schemeClr>
                </a:solidFill>
                <a:effectLst/>
                <a:latin typeface="Souvenir-Light"/>
              </a:rPr>
              <a:t> and status value of it </a:t>
            </a:r>
            <a:r>
              <a:rPr lang="en-IN" sz="1800" b="1" i="1" dirty="0">
                <a:solidFill>
                  <a:schemeClr val="accent1">
                    <a:lumMod val="75000"/>
                  </a:schemeClr>
                </a:solidFill>
                <a:effectLst/>
                <a:latin typeface="Souvenir-DemiItalic"/>
              </a:rPr>
              <a:t>which results from the fact that only few others own it.</a:t>
            </a:r>
            <a:r>
              <a:rPr lang="en-IN" sz="2400" dirty="0">
                <a:solidFill>
                  <a:schemeClr val="accent1">
                    <a:lumMod val="75000"/>
                  </a:schemeClr>
                </a:solidFill>
              </a:rPr>
              <a:t> </a:t>
            </a:r>
            <a:r>
              <a:rPr lang="en-IN" sz="2400" dirty="0"/>
              <a:t/>
            </a:r>
            <a:br>
              <a:rPr lang="en-IN" sz="2400" dirty="0"/>
            </a:br>
            <a:r>
              <a:rPr lang="en-IN" sz="2400" dirty="0"/>
              <a:t/>
            </a:r>
            <a:br>
              <a:rPr lang="en-IN" sz="2400" dirty="0"/>
            </a:br>
            <a:endParaRPr lang="en-IN" sz="2400" dirty="0"/>
          </a:p>
        </p:txBody>
      </p:sp>
    </p:spTree>
    <p:extLst>
      <p:ext uri="{BB962C8B-B14F-4D97-AF65-F5344CB8AC3E}">
        <p14:creationId xmlns:p14="http://schemas.microsoft.com/office/powerpoint/2010/main" xmlns="" val="583790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152400"/>
            <a:ext cx="8839201" cy="914400"/>
          </a:xfrm>
        </p:spPr>
        <p:txBody>
          <a:bodyPr/>
          <a:lstStyle/>
          <a:p>
            <a:r>
              <a:rPr lang="en-US" b="1" dirty="0">
                <a:latin typeface="Times New Roman" panose="02020603050405020304" pitchFamily="18" charset="0"/>
                <a:cs typeface="Times New Roman" panose="02020603050405020304" pitchFamily="18" charset="0"/>
              </a:rPr>
              <a:t>Interrelated demand</a:t>
            </a:r>
          </a:p>
        </p:txBody>
      </p:sp>
      <p:sp>
        <p:nvSpPr>
          <p:cNvPr id="3" name="Content Placeholder 2"/>
          <p:cNvSpPr>
            <a:spLocks noGrp="1"/>
          </p:cNvSpPr>
          <p:nvPr>
            <p:ph idx="1"/>
          </p:nvPr>
        </p:nvSpPr>
        <p:spPr>
          <a:xfrm>
            <a:off x="152400" y="1447801"/>
            <a:ext cx="8762999" cy="4292228"/>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Cross demand: the demand for good is effected by price of its substitute or complementary goods. The relationship between the price of substitute or complementary goods and quantity demanded of a good is what we call cross demand. </a:t>
            </a:r>
          </a:p>
          <a:p>
            <a:pPr algn="just">
              <a:lnSpc>
                <a:spcPct val="150000"/>
              </a:lnSpc>
            </a:pPr>
            <a:r>
              <a:rPr lang="en-US" sz="2400" dirty="0">
                <a:latin typeface="Times New Roman" panose="02020603050405020304" pitchFamily="18" charset="0"/>
                <a:cs typeface="Times New Roman" panose="02020603050405020304" pitchFamily="18" charset="0"/>
              </a:rPr>
              <a:t>Derived demand</a:t>
            </a:r>
          </a:p>
          <a:p>
            <a:pPr algn="just">
              <a:lnSpc>
                <a:spcPct val="150000"/>
              </a:lnSpc>
            </a:pPr>
            <a:r>
              <a:rPr lang="en-US" sz="2400" dirty="0">
                <a:latin typeface="Times New Roman" panose="02020603050405020304" pitchFamily="18" charset="0"/>
                <a:cs typeface="Times New Roman" panose="02020603050405020304" pitchFamily="18" charset="0"/>
              </a:rPr>
              <a:t>Composite demand: is the demand for a good that has multiple uses e.g. sheep can be used for mutton and wool, milk for curd and cheese. If there is increase in demand for curd then the supply of milk will be less for cheese.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FFE0D-E5E0-4D89-BE8F-4D0C385AE015}"/>
              </a:ext>
            </a:extLst>
          </p:cNvPr>
          <p:cNvSpPr>
            <a:spLocks noGrp="1"/>
          </p:cNvSpPr>
          <p:nvPr>
            <p:ph type="title"/>
          </p:nvPr>
        </p:nvSpPr>
        <p:spPr>
          <a:xfrm>
            <a:off x="557213" y="1978819"/>
            <a:ext cx="7886700" cy="539354"/>
          </a:xfrm>
        </p:spPr>
        <p:txBody>
          <a:bodyPr>
            <a:noAutofit/>
          </a:bodyPr>
          <a:lstStyle/>
          <a:p>
            <a:pPr algn="ctr"/>
            <a:r>
              <a:rPr lang="en-IN" sz="2800" b="1" dirty="0">
                <a:solidFill>
                  <a:srgbClr val="EE1D25"/>
                </a:solidFill>
                <a:latin typeface="Souvenir-Demi"/>
              </a:rPr>
              <a:t>PRICE ELASTICITY OF DEMAND</a:t>
            </a:r>
            <a:r>
              <a:rPr lang="en-IN" sz="5400" dirty="0"/>
              <a:t> </a:t>
            </a:r>
            <a:r>
              <a:rPr lang="en-IN" sz="4050" dirty="0"/>
              <a:t/>
            </a:r>
            <a:br>
              <a:rPr lang="en-IN" sz="4050" dirty="0"/>
            </a:br>
            <a:endParaRPr lang="en-IN" sz="4050" dirty="0"/>
          </a:p>
        </p:txBody>
      </p:sp>
      <p:sp>
        <p:nvSpPr>
          <p:cNvPr id="3" name="Content Placeholder 2">
            <a:extLst>
              <a:ext uri="{FF2B5EF4-FFF2-40B4-BE49-F238E27FC236}">
                <a16:creationId xmlns:a16="http://schemas.microsoft.com/office/drawing/2014/main" xmlns="" id="{F2AABCD6-BF50-4C8D-8B69-3F00CF937B77}"/>
              </a:ext>
            </a:extLst>
          </p:cNvPr>
          <p:cNvSpPr>
            <a:spLocks noGrp="1"/>
          </p:cNvSpPr>
          <p:nvPr>
            <p:ph idx="1"/>
          </p:nvPr>
        </p:nvSpPr>
        <p:spPr>
          <a:xfrm>
            <a:off x="628650" y="2600325"/>
            <a:ext cx="7886700" cy="3343275"/>
          </a:xfrm>
        </p:spPr>
        <p:txBody>
          <a:bodyPr>
            <a:normAutofit/>
          </a:bodyPr>
          <a:lstStyle/>
          <a:p>
            <a:r>
              <a:rPr lang="en-IN" sz="1800" dirty="0">
                <a:solidFill>
                  <a:srgbClr val="242021"/>
                </a:solidFill>
                <a:latin typeface="Souvenir-Light"/>
              </a:rPr>
              <a:t>Price elasticity of demand indicates the degree of responsiveness of quantity demanded of a good to the change in its price, other factors such as consumers’ income, prices of related commodities that determine demand are held constant. </a:t>
            </a:r>
          </a:p>
          <a:p>
            <a:r>
              <a:rPr lang="en-IN" sz="1800" dirty="0">
                <a:solidFill>
                  <a:srgbClr val="242021"/>
                </a:solidFill>
                <a:latin typeface="Souvenir-Light"/>
              </a:rPr>
              <a:t>P</a:t>
            </a:r>
            <a:r>
              <a:rPr lang="en-IN" sz="1800" i="1" dirty="0">
                <a:solidFill>
                  <a:srgbClr val="242021"/>
                </a:solidFill>
                <a:latin typeface="Souvenir-LightItalic"/>
              </a:rPr>
              <a:t>rice elasticity of demand is defined as the ratio of the percentage change in quantity demanded of a commodity to a given percentage change in price.</a:t>
            </a:r>
          </a:p>
          <a:p>
            <a:r>
              <a:rPr lang="en-IN" sz="1800" i="1" dirty="0">
                <a:solidFill>
                  <a:srgbClr val="242021"/>
                </a:solidFill>
                <a:latin typeface="Souvenir-LightItalic"/>
              </a:rPr>
              <a:t/>
            </a:r>
            <a:br>
              <a:rPr lang="en-IN" sz="1800" i="1" dirty="0">
                <a:solidFill>
                  <a:srgbClr val="242021"/>
                </a:solidFill>
                <a:latin typeface="Souvenir-LightItalic"/>
              </a:rPr>
            </a:br>
            <a:endParaRPr lang="en-IN" sz="3200" dirty="0"/>
          </a:p>
        </p:txBody>
      </p:sp>
      <p:pic>
        <p:nvPicPr>
          <p:cNvPr id="5" name="Picture 4">
            <a:extLst>
              <a:ext uri="{FF2B5EF4-FFF2-40B4-BE49-F238E27FC236}">
                <a16:creationId xmlns:a16="http://schemas.microsoft.com/office/drawing/2014/main" xmlns="" id="{4880DF8F-66BB-4E98-8172-7826174A787A}"/>
              </a:ext>
            </a:extLst>
          </p:cNvPr>
          <p:cNvPicPr>
            <a:picLocks noChangeAspect="1"/>
          </p:cNvPicPr>
          <p:nvPr/>
        </p:nvPicPr>
        <p:blipFill>
          <a:blip r:embed="rId2"/>
          <a:stretch>
            <a:fillRect/>
          </a:stretch>
        </p:blipFill>
        <p:spPr>
          <a:xfrm>
            <a:off x="1790699" y="4988859"/>
            <a:ext cx="5562601" cy="990600"/>
          </a:xfrm>
          <a:prstGeom prst="rect">
            <a:avLst/>
          </a:prstGeom>
        </p:spPr>
      </p:pic>
    </p:spTree>
    <p:extLst>
      <p:ext uri="{BB962C8B-B14F-4D97-AF65-F5344CB8AC3E}">
        <p14:creationId xmlns:p14="http://schemas.microsoft.com/office/powerpoint/2010/main" xmlns="" val="1223857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01FB3-87B1-468B-879B-BE2622D16965}"/>
              </a:ext>
            </a:extLst>
          </p:cNvPr>
          <p:cNvSpPr>
            <a:spLocks noGrp="1"/>
          </p:cNvSpPr>
          <p:nvPr>
            <p:ph type="title"/>
          </p:nvPr>
        </p:nvSpPr>
        <p:spPr>
          <a:xfrm>
            <a:off x="628650" y="1143000"/>
            <a:ext cx="7886700" cy="1010841"/>
          </a:xfrm>
        </p:spPr>
        <p:txBody>
          <a:bodyPr>
            <a:normAutofit/>
          </a:bodyPr>
          <a:lstStyle/>
          <a:p>
            <a:r>
              <a:rPr lang="en-US" sz="2800" b="1" dirty="0"/>
              <a:t>Types of elasticity: </a:t>
            </a:r>
            <a:endParaRPr lang="en-IN" sz="2800" b="1" dirty="0"/>
          </a:p>
        </p:txBody>
      </p:sp>
      <p:pic>
        <p:nvPicPr>
          <p:cNvPr id="5" name="Content Placeholder 4">
            <a:extLst>
              <a:ext uri="{FF2B5EF4-FFF2-40B4-BE49-F238E27FC236}">
                <a16:creationId xmlns:a16="http://schemas.microsoft.com/office/drawing/2014/main" xmlns="" id="{5670DD1B-1475-4C20-8478-824CB8F03AAD}"/>
              </a:ext>
            </a:extLst>
          </p:cNvPr>
          <p:cNvPicPr>
            <a:picLocks noGrp="1" noChangeAspect="1"/>
          </p:cNvPicPr>
          <p:nvPr>
            <p:ph idx="1"/>
          </p:nvPr>
        </p:nvPicPr>
        <p:blipFill>
          <a:blip r:embed="rId2"/>
          <a:stretch>
            <a:fillRect/>
          </a:stretch>
        </p:blipFill>
        <p:spPr>
          <a:xfrm>
            <a:off x="1435894" y="2672358"/>
            <a:ext cx="4763552" cy="1671042"/>
          </a:xfrm>
        </p:spPr>
      </p:pic>
    </p:spTree>
    <p:extLst>
      <p:ext uri="{BB962C8B-B14F-4D97-AF65-F5344CB8AC3E}">
        <p14:creationId xmlns:p14="http://schemas.microsoft.com/office/powerpoint/2010/main" xmlns="" val="2515267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E41A5-2959-47E1-9D52-D58CC38244CC}"/>
              </a:ext>
            </a:extLst>
          </p:cNvPr>
          <p:cNvSpPr>
            <a:spLocks noGrp="1"/>
          </p:cNvSpPr>
          <p:nvPr>
            <p:ph type="title"/>
          </p:nvPr>
        </p:nvSpPr>
        <p:spPr>
          <a:xfrm>
            <a:off x="264320" y="1543050"/>
            <a:ext cx="8379618" cy="792956"/>
          </a:xfrm>
        </p:spPr>
        <p:txBody>
          <a:bodyPr>
            <a:noAutofit/>
          </a:bodyPr>
          <a:lstStyle/>
          <a:p>
            <a:pPr algn="ctr"/>
            <a:r>
              <a:rPr lang="en-IN" sz="1800" b="1" dirty="0">
                <a:latin typeface="ACaslon-Bold"/>
              </a:rPr>
              <a:t>Perfectly Inelastic  Demand                                                Perfectly Elastic Demand</a:t>
            </a:r>
            <a:r>
              <a:rPr lang="en-IN" sz="4400" dirty="0"/>
              <a:t> </a:t>
            </a:r>
            <a:r>
              <a:rPr lang="en-IN" sz="3600" dirty="0"/>
              <a:t/>
            </a:r>
            <a:br>
              <a:rPr lang="en-IN" sz="3600" dirty="0"/>
            </a:br>
            <a:endParaRPr lang="en-IN" sz="3600" dirty="0"/>
          </a:p>
        </p:txBody>
      </p:sp>
      <p:pic>
        <p:nvPicPr>
          <p:cNvPr id="5" name="Content Placeholder 4">
            <a:extLst>
              <a:ext uri="{FF2B5EF4-FFF2-40B4-BE49-F238E27FC236}">
                <a16:creationId xmlns:a16="http://schemas.microsoft.com/office/drawing/2014/main" xmlns="" id="{FFFB4BFC-DB45-4904-AA36-AB14EC28CE4E}"/>
              </a:ext>
            </a:extLst>
          </p:cNvPr>
          <p:cNvPicPr>
            <a:picLocks noGrp="1" noChangeAspect="1"/>
          </p:cNvPicPr>
          <p:nvPr>
            <p:ph idx="1"/>
          </p:nvPr>
        </p:nvPicPr>
        <p:blipFill>
          <a:blip r:embed="rId2"/>
          <a:stretch>
            <a:fillRect/>
          </a:stretch>
        </p:blipFill>
        <p:spPr>
          <a:xfrm>
            <a:off x="307182" y="2209801"/>
            <a:ext cx="8379618" cy="3886200"/>
          </a:xfrm>
        </p:spPr>
      </p:pic>
    </p:spTree>
    <p:extLst>
      <p:ext uri="{BB962C8B-B14F-4D97-AF65-F5344CB8AC3E}">
        <p14:creationId xmlns:p14="http://schemas.microsoft.com/office/powerpoint/2010/main" xmlns="" val="1394347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1FFFD-2C2D-3B75-4E52-9922E3B88029}"/>
              </a:ext>
            </a:extLst>
          </p:cNvPr>
          <p:cNvSpPr>
            <a:spLocks noGrp="1"/>
          </p:cNvSpPr>
          <p:nvPr>
            <p:ph type="title"/>
          </p:nvPr>
        </p:nvSpPr>
        <p:spPr>
          <a:xfrm>
            <a:off x="1524000" y="1295400"/>
            <a:ext cx="6873240" cy="975360"/>
          </a:xfrm>
        </p:spPr>
        <p:txBody>
          <a:bodyPr/>
          <a:lstStyle/>
          <a:p>
            <a:r>
              <a:rPr lang="en-US" dirty="0"/>
              <a:t>Elastic and Inelastic demand </a:t>
            </a:r>
            <a:endParaRPr lang="en-IN" dirty="0"/>
          </a:p>
        </p:txBody>
      </p:sp>
      <p:pic>
        <p:nvPicPr>
          <p:cNvPr id="5" name="Content Placeholder 4">
            <a:extLst>
              <a:ext uri="{FF2B5EF4-FFF2-40B4-BE49-F238E27FC236}">
                <a16:creationId xmlns:a16="http://schemas.microsoft.com/office/drawing/2014/main" xmlns="" id="{B04F12C6-1D62-1B0B-3081-31DFB626F5D5}"/>
              </a:ext>
            </a:extLst>
          </p:cNvPr>
          <p:cNvPicPr>
            <a:picLocks noGrp="1" noChangeAspect="1"/>
          </p:cNvPicPr>
          <p:nvPr>
            <p:ph idx="1"/>
          </p:nvPr>
        </p:nvPicPr>
        <p:blipFill>
          <a:blip r:embed="rId2"/>
          <a:stretch>
            <a:fillRect/>
          </a:stretch>
        </p:blipFill>
        <p:spPr>
          <a:xfrm>
            <a:off x="228600" y="2438400"/>
            <a:ext cx="8736011" cy="3415816"/>
          </a:xfrm>
        </p:spPr>
      </p:pic>
    </p:spTree>
    <p:extLst>
      <p:ext uri="{BB962C8B-B14F-4D97-AF65-F5344CB8AC3E}">
        <p14:creationId xmlns:p14="http://schemas.microsoft.com/office/powerpoint/2010/main" xmlns="" val="3110970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AFCF6-A99E-4E49-948F-BC4B4173B65E}"/>
              </a:ext>
            </a:extLst>
          </p:cNvPr>
          <p:cNvSpPr>
            <a:spLocks noGrp="1"/>
          </p:cNvSpPr>
          <p:nvPr>
            <p:ph type="title"/>
          </p:nvPr>
        </p:nvSpPr>
        <p:spPr>
          <a:xfrm>
            <a:off x="628650" y="1131094"/>
            <a:ext cx="7886700" cy="1004888"/>
          </a:xfrm>
        </p:spPr>
        <p:txBody>
          <a:bodyPr>
            <a:normAutofit/>
          </a:bodyPr>
          <a:lstStyle/>
          <a:p>
            <a:r>
              <a:rPr lang="en-US" sz="1500" dirty="0"/>
              <a:t>Conti…..</a:t>
            </a:r>
            <a:endParaRPr lang="en-IN" sz="1500" dirty="0"/>
          </a:p>
        </p:txBody>
      </p:sp>
      <p:pic>
        <p:nvPicPr>
          <p:cNvPr id="5" name="Content Placeholder 4">
            <a:extLst>
              <a:ext uri="{FF2B5EF4-FFF2-40B4-BE49-F238E27FC236}">
                <a16:creationId xmlns:a16="http://schemas.microsoft.com/office/drawing/2014/main" xmlns="" id="{04B84830-B4CA-41BD-90D4-0EED72A21CE7}"/>
              </a:ext>
            </a:extLst>
          </p:cNvPr>
          <p:cNvPicPr>
            <a:picLocks noGrp="1" noChangeAspect="1"/>
          </p:cNvPicPr>
          <p:nvPr>
            <p:ph idx="1"/>
          </p:nvPr>
        </p:nvPicPr>
        <p:blipFill>
          <a:blip r:embed="rId2"/>
          <a:stretch>
            <a:fillRect/>
          </a:stretch>
        </p:blipFill>
        <p:spPr>
          <a:xfrm>
            <a:off x="762000" y="2359889"/>
            <a:ext cx="7229336" cy="908448"/>
          </a:xfrm>
        </p:spPr>
      </p:pic>
      <p:pic>
        <p:nvPicPr>
          <p:cNvPr id="7" name="Picture 6">
            <a:extLst>
              <a:ext uri="{FF2B5EF4-FFF2-40B4-BE49-F238E27FC236}">
                <a16:creationId xmlns:a16="http://schemas.microsoft.com/office/drawing/2014/main" xmlns="" id="{C3E105D0-CEED-4367-B35A-4175695E8038}"/>
              </a:ext>
            </a:extLst>
          </p:cNvPr>
          <p:cNvPicPr>
            <a:picLocks noChangeAspect="1"/>
          </p:cNvPicPr>
          <p:nvPr/>
        </p:nvPicPr>
        <p:blipFill>
          <a:blip r:embed="rId3"/>
          <a:stretch>
            <a:fillRect/>
          </a:stretch>
        </p:blipFill>
        <p:spPr>
          <a:xfrm>
            <a:off x="1752600" y="3618309"/>
            <a:ext cx="5471205" cy="2108597"/>
          </a:xfrm>
          <a:prstGeom prst="rect">
            <a:avLst/>
          </a:prstGeom>
        </p:spPr>
      </p:pic>
    </p:spTree>
    <p:extLst>
      <p:ext uri="{BB962C8B-B14F-4D97-AF65-F5344CB8AC3E}">
        <p14:creationId xmlns:p14="http://schemas.microsoft.com/office/powerpoint/2010/main" xmlns="" val="3117290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B7C87-721E-4F34-B07D-1ADAD9CBCC28}"/>
              </a:ext>
            </a:extLst>
          </p:cNvPr>
          <p:cNvSpPr>
            <a:spLocks noGrp="1"/>
          </p:cNvSpPr>
          <p:nvPr>
            <p:ph type="title"/>
          </p:nvPr>
        </p:nvSpPr>
        <p:spPr>
          <a:xfrm>
            <a:off x="1066801" y="964692"/>
            <a:ext cx="7010400" cy="1188720"/>
          </a:xfrm>
        </p:spPr>
        <p:txBody>
          <a:bodyPr/>
          <a:lstStyle/>
          <a:p>
            <a:r>
              <a:rPr lang="en-US" b="1" dirty="0">
                <a:latin typeface="Times New Roman" panose="02020603050405020304" pitchFamily="18" charset="0"/>
                <a:cs typeface="Times New Roman" panose="02020603050405020304" pitchFamily="18" charset="0"/>
              </a:rPr>
              <a:t>Mid point method</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62898833-BE03-50FA-B8B5-7F2AD054B477}"/>
              </a:ext>
            </a:extLst>
          </p:cNvPr>
          <p:cNvSpPr>
            <a:spLocks noGrp="1"/>
          </p:cNvSpPr>
          <p:nvPr>
            <p:ph idx="1"/>
          </p:nvPr>
        </p:nvSpPr>
        <p:spPr/>
        <p:txBody>
          <a:bodyPr/>
          <a:lstStyle/>
          <a:p>
            <a:r>
              <a:rPr lang="en-IN" sz="2400" b="0" i="0" dirty="0">
                <a:solidFill>
                  <a:srgbClr val="242021"/>
                </a:solidFill>
                <a:effectLst/>
                <a:latin typeface="Souvenir-Light"/>
              </a:rPr>
              <a:t>It should be carefully noted that </a:t>
            </a:r>
            <a:r>
              <a:rPr lang="en-IN" sz="2400" b="0" i="0" dirty="0">
                <a:effectLst/>
                <a:latin typeface="Souvenir-Light"/>
              </a:rPr>
              <a:t>for </a:t>
            </a:r>
            <a:r>
              <a:rPr lang="en-IN" sz="2400" b="1" i="1" dirty="0">
                <a:effectLst/>
                <a:latin typeface="Souvenir-DemiItalic"/>
              </a:rPr>
              <a:t>large changes in price, we must use the midpoint method of calculating price elasticity of demand</a:t>
            </a:r>
            <a:r>
              <a:rPr lang="en-IN" sz="2400" b="0" i="1" dirty="0">
                <a:effectLst/>
                <a:latin typeface="Souvenir-LightItalic"/>
              </a:rPr>
              <a:t>.</a:t>
            </a:r>
            <a:r>
              <a:rPr lang="en-IN" sz="2400" b="0" i="1" dirty="0">
                <a:solidFill>
                  <a:srgbClr val="242021"/>
                </a:solidFill>
                <a:effectLst/>
                <a:latin typeface="Souvenir-LightItalic"/>
              </a:rPr>
              <a:t> </a:t>
            </a:r>
            <a:r>
              <a:rPr lang="en-IN" sz="2400" b="0" i="0" dirty="0">
                <a:solidFill>
                  <a:srgbClr val="242021"/>
                </a:solidFill>
                <a:effectLst/>
                <a:latin typeface="Souvenir-Light"/>
              </a:rPr>
              <a:t>If the change in price is </a:t>
            </a:r>
            <a:r>
              <a:rPr lang="en-IN" sz="2400" b="0" i="1" dirty="0">
                <a:solidFill>
                  <a:srgbClr val="242021"/>
                </a:solidFill>
                <a:effectLst/>
                <a:latin typeface="Souvenir-LightItalic"/>
              </a:rPr>
              <a:t>very small, </a:t>
            </a:r>
            <a:r>
              <a:rPr lang="en-IN" sz="2400" b="0" i="0" dirty="0">
                <a:solidFill>
                  <a:srgbClr val="242021"/>
                </a:solidFill>
                <a:effectLst/>
                <a:latin typeface="Souvenir-Light"/>
              </a:rPr>
              <a:t>then we can use initial price and the initial quantity demanded.</a:t>
            </a:r>
            <a:r>
              <a:rPr lang="en-IN" sz="2800" dirty="0"/>
              <a:t> </a:t>
            </a:r>
          </a:p>
          <a:p>
            <a:pPr marL="34290" indent="0">
              <a:buNone/>
            </a:pPr>
            <a:r>
              <a:rPr lang="en-IN" dirty="0"/>
              <a:t/>
            </a:r>
            <a:br>
              <a:rPr lang="en-IN" dirty="0"/>
            </a:br>
            <a:endParaRPr lang="en-IN" dirty="0"/>
          </a:p>
        </p:txBody>
      </p:sp>
      <p:pic>
        <p:nvPicPr>
          <p:cNvPr id="9" name="Picture 8">
            <a:extLst>
              <a:ext uri="{FF2B5EF4-FFF2-40B4-BE49-F238E27FC236}">
                <a16:creationId xmlns:a16="http://schemas.microsoft.com/office/drawing/2014/main" xmlns="" id="{1590D5D9-A670-98FA-D195-EA3C54CD6F21}"/>
              </a:ext>
            </a:extLst>
          </p:cNvPr>
          <p:cNvPicPr>
            <a:picLocks noChangeAspect="1"/>
          </p:cNvPicPr>
          <p:nvPr/>
        </p:nvPicPr>
        <p:blipFill>
          <a:blip r:embed="rId2"/>
          <a:stretch>
            <a:fillRect/>
          </a:stretch>
        </p:blipFill>
        <p:spPr>
          <a:xfrm>
            <a:off x="1828800" y="4038600"/>
            <a:ext cx="5314950" cy="1400175"/>
          </a:xfrm>
          <a:prstGeom prst="rect">
            <a:avLst/>
          </a:prstGeom>
        </p:spPr>
      </p:pic>
    </p:spTree>
    <p:extLst>
      <p:ext uri="{BB962C8B-B14F-4D97-AF65-F5344CB8AC3E}">
        <p14:creationId xmlns:p14="http://schemas.microsoft.com/office/powerpoint/2010/main" xmlns="" val="139689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DC700-DF86-4244-BD97-B1D3288A5FE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Law of Demand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56DCD3B-F7D3-48B3-9D2C-4EC48464EF39}"/>
              </a:ext>
            </a:extLst>
          </p:cNvPr>
          <p:cNvSpPr>
            <a:spLocks noGrp="1"/>
          </p:cNvSpPr>
          <p:nvPr>
            <p:ph idx="1"/>
          </p:nvPr>
        </p:nvSpPr>
        <p:spPr>
          <a:xfrm>
            <a:off x="628650" y="1981199"/>
            <a:ext cx="7886700" cy="419576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law of demand states that higher the price of a product, the lower the quantity demanded of that product and lower the price of a product, the higher the quantity demanded, ceteris paribus.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89899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8C961-A8AC-3038-4C44-0CA061E5F40E}"/>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xmlns="" id="{0CAFF6E6-2B48-4B1F-83E2-7432900A9D09}"/>
              </a:ext>
            </a:extLst>
          </p:cNvPr>
          <p:cNvSpPr>
            <a:spLocks noGrp="1"/>
          </p:cNvSpPr>
          <p:nvPr>
            <p:ph idx="1"/>
          </p:nvPr>
        </p:nvSpPr>
        <p:spPr/>
        <p:txBody>
          <a:bodyPr/>
          <a:lstStyle/>
          <a:p>
            <a:pPr>
              <a:buFont typeface="Wingdings" panose="05000000000000000000" pitchFamily="2" charset="2"/>
              <a:buChar char="Ø"/>
            </a:pPr>
            <a:r>
              <a:rPr lang="en-IN" b="0" i="0" dirty="0">
                <a:solidFill>
                  <a:srgbClr val="111111"/>
                </a:solidFill>
                <a:effectLst/>
                <a:latin typeface="roboto" panose="02000000000000000000" pitchFamily="2" charset="0"/>
              </a:rPr>
              <a:t>Consider the demand for a good. At price Rs 4, the demand for the good is 25 units. Suppose price of the good increases to Rs 5, and as a result, the demand for the good falls to 20 units. Calculate the price elasticity?</a:t>
            </a:r>
          </a:p>
          <a:p>
            <a:pPr>
              <a:buFont typeface="Wingdings" panose="05000000000000000000" pitchFamily="2" charset="2"/>
              <a:buChar char="Ø"/>
            </a:pPr>
            <a:endParaRPr lang="en-IN" dirty="0">
              <a:solidFill>
                <a:srgbClr val="111111"/>
              </a:solidFill>
              <a:latin typeface="roboto" panose="02000000000000000000" pitchFamily="2" charset="0"/>
            </a:endParaRPr>
          </a:p>
          <a:p>
            <a:pPr algn="l"/>
            <a:r>
              <a:rPr lang="en-IN" b="0" i="0" dirty="0">
                <a:solidFill>
                  <a:srgbClr val="111111"/>
                </a:solidFill>
                <a:effectLst/>
                <a:latin typeface="roboto" panose="02000000000000000000" pitchFamily="2" charset="0"/>
              </a:rPr>
              <a:t>Suppose the price elasticity of demand for a good is -0.2. If there is a 5% increase in the price of the good, by what percentage will the demand for the good go down?</a:t>
            </a:r>
          </a:p>
          <a:p>
            <a:pPr marL="34290" indent="0">
              <a:buNone/>
            </a:pPr>
            <a:r>
              <a:rPr lang="en-IN" b="0" i="0" dirty="0">
                <a:solidFill>
                  <a:srgbClr val="222222"/>
                </a:solidFill>
                <a:effectLst/>
                <a:latin typeface="Verdana" panose="020B0604030504040204" pitchFamily="34" charset="0"/>
              </a:rPr>
              <a:t/>
            </a:r>
            <a:br>
              <a:rPr lang="en-IN" b="0" i="0" dirty="0">
                <a:solidFill>
                  <a:srgbClr val="222222"/>
                </a:solidFill>
                <a:effectLst/>
                <a:latin typeface="Verdana" panose="020B0604030504040204" pitchFamily="34" charset="0"/>
              </a:rPr>
            </a:br>
            <a:endParaRPr lang="en-IN" b="0" i="0" dirty="0">
              <a:solidFill>
                <a:srgbClr val="111111"/>
              </a:solidFill>
              <a:effectLst/>
              <a:latin typeface="roboto" panose="02000000000000000000" pitchFamily="2"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xmlns="" val="800153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963E8-C6E2-4300-AAE4-5F498C04697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Degree of price elasticity of demand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1DF5C36-4737-475B-AAE1-1E9AF87FABF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Elastic demand: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Substitute goods</a:t>
            </a:r>
          </a:p>
          <a:p>
            <a:pPr algn="just"/>
            <a:r>
              <a:rPr lang="en-US" sz="2400" dirty="0">
                <a:latin typeface="Times New Roman" panose="02020603050405020304" pitchFamily="18" charset="0"/>
                <a:cs typeface="Times New Roman" panose="02020603050405020304" pitchFamily="18" charset="0"/>
              </a:rPr>
              <a:t>Inelastic demand: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Low substitute like petrol and cigarettes.</a:t>
            </a:r>
          </a:p>
          <a:p>
            <a:pPr algn="just"/>
            <a:r>
              <a:rPr lang="en-US" sz="2400" dirty="0">
                <a:latin typeface="Times New Roman" panose="02020603050405020304" pitchFamily="18" charset="0"/>
                <a:cs typeface="Times New Roman" panose="02020603050405020304" pitchFamily="18" charset="0"/>
              </a:rPr>
              <a:t>Unitary elastic demand</a:t>
            </a:r>
          </a:p>
          <a:p>
            <a:pPr algn="just"/>
            <a:r>
              <a:rPr lang="en-US" sz="2400" dirty="0">
                <a:latin typeface="Times New Roman" panose="02020603050405020304" pitchFamily="18" charset="0"/>
                <a:cs typeface="Times New Roman" panose="02020603050405020304" pitchFamily="18" charset="0"/>
              </a:rPr>
              <a:t>Perfectly inelastic demand: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demand for insulin or other medicine</a:t>
            </a:r>
          </a:p>
          <a:p>
            <a:pPr algn="just"/>
            <a:r>
              <a:rPr lang="en-US" sz="2400" dirty="0">
                <a:latin typeface="Times New Roman" panose="02020603050405020304" pitchFamily="18" charset="0"/>
                <a:cs typeface="Times New Roman" panose="02020603050405020304" pitchFamily="18" charset="0"/>
              </a:rPr>
              <a:t>Perfectly elastic demand</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57492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2D953-52CE-416F-B6C1-F3A7F0D953FE}"/>
              </a:ext>
            </a:extLst>
          </p:cNvPr>
          <p:cNvSpPr>
            <a:spLocks noGrp="1"/>
          </p:cNvSpPr>
          <p:nvPr>
            <p:ph type="title"/>
          </p:nvPr>
        </p:nvSpPr>
        <p:spPr/>
        <p:txBody>
          <a:bodyPr>
            <a:normAutofit/>
          </a:bodyPr>
          <a:lstStyle/>
          <a:p>
            <a:r>
              <a:rPr lang="en-US" b="1" dirty="0">
                <a:latin typeface="Times New Roman" pitchFamily="18" charset="0"/>
                <a:cs typeface="Times New Roman" pitchFamily="18" charset="0"/>
              </a:rPr>
              <a:t>Determinants of price elasticity of demand</a:t>
            </a:r>
            <a:endParaRPr lang="en-IN" dirty="0"/>
          </a:p>
        </p:txBody>
      </p:sp>
      <p:sp>
        <p:nvSpPr>
          <p:cNvPr id="3" name="Content Placeholder 2">
            <a:extLst>
              <a:ext uri="{FF2B5EF4-FFF2-40B4-BE49-F238E27FC236}">
                <a16:creationId xmlns:a16="http://schemas.microsoft.com/office/drawing/2014/main" xmlns="" id="{335B52D9-E3AF-434D-98A9-6B582A6269EF}"/>
              </a:ext>
            </a:extLst>
          </p:cNvPr>
          <p:cNvSpPr>
            <a:spLocks noGrp="1"/>
          </p:cNvSpPr>
          <p:nvPr>
            <p:ph idx="1"/>
          </p:nvPr>
        </p:nvSpPr>
        <p:spPr/>
        <p:txBody>
          <a:bodyPr>
            <a:normAutofit/>
          </a:bodyPr>
          <a:lstStyle/>
          <a:p>
            <a:r>
              <a:rPr lang="en-US" dirty="0">
                <a:latin typeface="Times New Roman" pitchFamily="18" charset="0"/>
                <a:cs typeface="Times New Roman" pitchFamily="18" charset="0"/>
              </a:rPr>
              <a:t>Existence of substitutes</a:t>
            </a:r>
          </a:p>
          <a:p>
            <a:r>
              <a:rPr lang="en-US" dirty="0">
                <a:latin typeface="Times New Roman" pitchFamily="18" charset="0"/>
                <a:cs typeface="Times New Roman" pitchFamily="18" charset="0"/>
              </a:rPr>
              <a:t>Proportion of expenditure on a good</a:t>
            </a:r>
          </a:p>
          <a:p>
            <a:r>
              <a:rPr lang="en-US" dirty="0">
                <a:latin typeface="Times New Roman" pitchFamily="18" charset="0"/>
                <a:cs typeface="Times New Roman" pitchFamily="18" charset="0"/>
              </a:rPr>
              <a:t>Nature of goods</a:t>
            </a:r>
          </a:p>
          <a:p>
            <a:r>
              <a:rPr lang="en-US" dirty="0">
                <a:latin typeface="Times New Roman" pitchFamily="18" charset="0"/>
                <a:cs typeface="Times New Roman" pitchFamily="18" charset="0"/>
              </a:rPr>
              <a:t>Income levels</a:t>
            </a:r>
          </a:p>
          <a:p>
            <a:r>
              <a:rPr lang="en-US" dirty="0">
                <a:latin typeface="Times New Roman" pitchFamily="18" charset="0"/>
                <a:cs typeface="Times New Roman" pitchFamily="18" charset="0"/>
              </a:rPr>
              <a:t>Time dimensions</a:t>
            </a:r>
          </a:p>
          <a:p>
            <a:r>
              <a:rPr lang="en-US" dirty="0">
                <a:latin typeface="Times New Roman" pitchFamily="18" charset="0"/>
                <a:cs typeface="Times New Roman" pitchFamily="18" charset="0"/>
              </a:rPr>
              <a:t>Habits </a:t>
            </a:r>
          </a:p>
          <a:p>
            <a:r>
              <a:rPr lang="en-US" dirty="0">
                <a:latin typeface="Times New Roman" pitchFamily="18" charset="0"/>
                <a:cs typeface="Times New Roman" pitchFamily="18" charset="0"/>
              </a:rPr>
              <a:t>Complementary goods</a:t>
            </a:r>
          </a:p>
          <a:p>
            <a:r>
              <a:rPr lang="en-US" dirty="0">
                <a:latin typeface="Times New Roman" pitchFamily="18" charset="0"/>
                <a:cs typeface="Times New Roman" pitchFamily="18" charset="0"/>
              </a:rPr>
              <a:t>Frequently purchased products </a:t>
            </a:r>
          </a:p>
          <a:p>
            <a:endParaRPr lang="en-IN" dirty="0"/>
          </a:p>
        </p:txBody>
      </p:sp>
    </p:spTree>
    <p:extLst>
      <p:ext uri="{BB962C8B-B14F-4D97-AF65-F5344CB8AC3E}">
        <p14:creationId xmlns:p14="http://schemas.microsoft.com/office/powerpoint/2010/main" xmlns="" val="338615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26688-F31D-4E53-8CE1-8F246ACA39CA}"/>
              </a:ext>
            </a:extLst>
          </p:cNvPr>
          <p:cNvSpPr>
            <a:spLocks noGrp="1"/>
          </p:cNvSpPr>
          <p:nvPr>
            <p:ph type="title"/>
          </p:nvPr>
        </p:nvSpPr>
        <p:spPr/>
        <p:txBody>
          <a:bodyPr>
            <a:normAutofit/>
          </a:bodyPr>
          <a:lstStyle/>
          <a:p>
            <a:r>
              <a:rPr lang="en-US" b="1" dirty="0">
                <a:latin typeface="Times New Roman" pitchFamily="18" charset="0"/>
                <a:cs typeface="Times New Roman" pitchFamily="18" charset="0"/>
              </a:rPr>
              <a:t>Income elasticity of demand</a:t>
            </a:r>
            <a:br>
              <a:rPr lang="en-US" b="1" dirty="0">
                <a:latin typeface="Times New Roman" pitchFamily="18" charset="0"/>
                <a:cs typeface="Times New Roman" pitchFamily="18" charset="0"/>
              </a:rPr>
            </a:br>
            <a:endParaRPr lang="en-IN" b="1" dirty="0"/>
          </a:p>
        </p:txBody>
      </p:sp>
      <p:sp>
        <p:nvSpPr>
          <p:cNvPr id="3" name="Content Placeholder 2">
            <a:extLst>
              <a:ext uri="{FF2B5EF4-FFF2-40B4-BE49-F238E27FC236}">
                <a16:creationId xmlns:a16="http://schemas.microsoft.com/office/drawing/2014/main" xmlns="" id="{604940B6-CC72-461E-892D-CFEE20983BBC}"/>
              </a:ext>
            </a:extLst>
          </p:cNvPr>
          <p:cNvSpPr>
            <a:spLocks noGrp="1"/>
          </p:cNvSpPr>
          <p:nvPr>
            <p:ph idx="1"/>
          </p:nvPr>
        </p:nvSpPr>
        <p:spPr>
          <a:xfrm>
            <a:off x="609600" y="2638045"/>
            <a:ext cx="7848599" cy="368655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Income elasticity of demand measures the responsiveness of changes in quantity demanded for a product due to change in income.</a:t>
            </a:r>
          </a:p>
          <a:p>
            <a:pPr algn="just">
              <a:lnSpc>
                <a:spcPct val="150000"/>
              </a:lnSpc>
            </a:pPr>
            <a:r>
              <a:rPr lang="en-US" sz="2400" dirty="0">
                <a:latin typeface="Times New Roman" panose="02020603050405020304" pitchFamily="18" charset="0"/>
                <a:cs typeface="Times New Roman" panose="02020603050405020304" pitchFamily="18" charset="0"/>
              </a:rPr>
              <a:t>Consumer’s income will effect the demand for different products.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7490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43544-FD15-43C2-9BB4-5E86643E46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9749C89-8D68-4140-99F1-ED6199A03EE9}"/>
              </a:ext>
            </a:extLst>
          </p:cNvPr>
          <p:cNvSpPr>
            <a:spLocks noGrp="1"/>
          </p:cNvSpPr>
          <p:nvPr>
            <p:ph idx="1"/>
          </p:nvPr>
        </p:nvSpPr>
        <p:spPr>
          <a:xfrm>
            <a:off x="381000" y="2638045"/>
            <a:ext cx="8229599" cy="3101983"/>
          </a:xfrm>
        </p:spPr>
        <p:txBody>
          <a:bodyPr>
            <a:normAutofit/>
          </a:bodyPr>
          <a:lstStyle/>
          <a:p>
            <a:r>
              <a:rPr lang="en-US" sz="2400" dirty="0">
                <a:latin typeface="Times New Roman" panose="02020603050405020304" pitchFamily="18" charset="0"/>
                <a:cs typeface="Times New Roman" panose="02020603050405020304" pitchFamily="18" charset="0"/>
              </a:rPr>
              <a:t>Income elasticity of demand=</a:t>
            </a:r>
            <a:r>
              <a:rPr lang="en-US" sz="2400" u="sng" dirty="0">
                <a:latin typeface="Times New Roman" panose="02020603050405020304" pitchFamily="18" charset="0"/>
                <a:cs typeface="Times New Roman" panose="02020603050405020304" pitchFamily="18" charset="0"/>
              </a:rPr>
              <a:t> %change in quantity demanded</a:t>
            </a:r>
          </a:p>
          <a:p>
            <a:r>
              <a:rPr lang="en-US" sz="2400" dirty="0">
                <a:latin typeface="Times New Roman" panose="02020603050405020304" pitchFamily="18" charset="0"/>
                <a:cs typeface="Times New Roman" panose="02020603050405020304" pitchFamily="18" charset="0"/>
              </a:rPr>
              <a:t>                                                          % change in income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523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B1309-F99A-4783-BE5C-137844B315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611EBFA-48D5-470A-BB0D-BAE51244517E}"/>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If income increases from Rs. 1000 to Rs. 2000 and the quantity demand for the product increases by 20 to 30 units, calculate income elasticity of demand.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15745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5F5B8-6A91-4CCF-A2F0-16CE694DA876}"/>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Practical importance of income elasticity of demand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4B4953E-EEE9-402F-8397-F6E108E9B17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Forecasting</a:t>
            </a:r>
          </a:p>
          <a:p>
            <a:r>
              <a:rPr lang="en-US" sz="2400" dirty="0">
                <a:latin typeface="Times New Roman" panose="02020603050405020304" pitchFamily="18" charset="0"/>
                <a:cs typeface="Times New Roman" panose="02020603050405020304" pitchFamily="18" charset="0"/>
              </a:rPr>
              <a:t>Promotional strategy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42594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ACCB65-13CC-404E-A107-F42B13ADC6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Cross elasticity of demand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D50DB2-077D-47CA-911B-667EAE9E31B7}"/>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Cross elasticity of demand measures the responsiveness of quantity demanded for a product due to change in price of related product.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92377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9C51AF-BC74-485F-B762-5F5F073F277A}"/>
              </a:ext>
            </a:extLst>
          </p:cNvPr>
          <p:cNvSpPr>
            <a:spLocks noGrp="1"/>
          </p:cNvSpPr>
          <p:nvPr>
            <p:ph idx="1"/>
          </p:nvPr>
        </p:nvSpPr>
        <p:spPr>
          <a:xfrm>
            <a:off x="571500" y="1752600"/>
            <a:ext cx="8000999" cy="3101983"/>
          </a:xfrm>
        </p:spPr>
        <p:txBody>
          <a:bodyPr>
            <a:normAutofit/>
          </a:bodyPr>
          <a:lstStyle/>
          <a:p>
            <a:r>
              <a:rPr lang="en-US" dirty="0"/>
              <a:t>Cross elasticity of demand= </a:t>
            </a:r>
            <a:r>
              <a:rPr lang="en-US" u="sng" dirty="0"/>
              <a:t>%change in quantity demanded of good X</a:t>
            </a:r>
          </a:p>
          <a:p>
            <a:r>
              <a:rPr lang="en-US" dirty="0"/>
              <a:t>                                          			%change in price of good Y</a:t>
            </a:r>
            <a:endParaRPr lang="en-IN" dirty="0"/>
          </a:p>
        </p:txBody>
      </p:sp>
      <p:pic>
        <p:nvPicPr>
          <p:cNvPr id="5" name="Picture 4">
            <a:extLst>
              <a:ext uri="{FF2B5EF4-FFF2-40B4-BE49-F238E27FC236}">
                <a16:creationId xmlns:a16="http://schemas.microsoft.com/office/drawing/2014/main" xmlns="" id="{11F556B3-2249-EFCF-F6FD-99B7D29AF92E}"/>
              </a:ext>
            </a:extLst>
          </p:cNvPr>
          <p:cNvPicPr>
            <a:picLocks noChangeAspect="1"/>
          </p:cNvPicPr>
          <p:nvPr/>
        </p:nvPicPr>
        <p:blipFill>
          <a:blip r:embed="rId2"/>
          <a:stretch>
            <a:fillRect/>
          </a:stretch>
        </p:blipFill>
        <p:spPr>
          <a:xfrm>
            <a:off x="1183957" y="3733800"/>
            <a:ext cx="6753225" cy="2047875"/>
          </a:xfrm>
          <a:prstGeom prst="rect">
            <a:avLst/>
          </a:prstGeom>
        </p:spPr>
      </p:pic>
    </p:spTree>
    <p:extLst>
      <p:ext uri="{BB962C8B-B14F-4D97-AF65-F5344CB8AC3E}">
        <p14:creationId xmlns:p14="http://schemas.microsoft.com/office/powerpoint/2010/main" xmlns="" val="782390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ADDD6-D332-7702-68ED-C5370F0A36AC}"/>
              </a:ext>
            </a:extLst>
          </p:cNvPr>
          <p:cNvSpPr>
            <a:spLocks noGrp="1"/>
          </p:cNvSpPr>
          <p:nvPr>
            <p:ph type="title"/>
          </p:nvPr>
        </p:nvSpPr>
        <p:spPr/>
        <p:txBody>
          <a:bodyPr/>
          <a:lstStyle/>
          <a:p>
            <a:r>
              <a:rPr lang="en-US" b="1" dirty="0"/>
              <a:t>Question: </a:t>
            </a:r>
            <a:endParaRPr lang="en-IN" b="1" dirty="0"/>
          </a:p>
        </p:txBody>
      </p:sp>
      <p:sp>
        <p:nvSpPr>
          <p:cNvPr id="3" name="Content Placeholder 2">
            <a:extLst>
              <a:ext uri="{FF2B5EF4-FFF2-40B4-BE49-F238E27FC236}">
                <a16:creationId xmlns:a16="http://schemas.microsoft.com/office/drawing/2014/main" xmlns="" id="{B11D6B3C-5BDE-1B01-866C-3777D10FC073}"/>
              </a:ext>
            </a:extLst>
          </p:cNvPr>
          <p:cNvSpPr>
            <a:spLocks noGrp="1"/>
          </p:cNvSpPr>
          <p:nvPr>
            <p:ph idx="1"/>
          </p:nvPr>
        </p:nvSpPr>
        <p:spPr>
          <a:xfrm>
            <a:off x="857251" y="2438400"/>
            <a:ext cx="7404653" cy="3657600"/>
          </a:xfrm>
        </p:spPr>
        <p:txBody>
          <a:bodyPr>
            <a:normAutofit/>
          </a:bodyPr>
          <a:lstStyle/>
          <a:p>
            <a:r>
              <a:rPr lang="en-IN" sz="2800" b="0" i="0" dirty="0">
                <a:solidFill>
                  <a:srgbClr val="242021"/>
                </a:solidFill>
                <a:effectLst/>
                <a:highlight>
                  <a:srgbClr val="C0C0C0"/>
                </a:highlight>
                <a:latin typeface="Souvenir-Light"/>
              </a:rPr>
              <a:t>If </a:t>
            </a:r>
            <a:r>
              <a:rPr lang="en-IN" sz="2800" b="0" i="1" dirty="0">
                <a:solidFill>
                  <a:srgbClr val="242021"/>
                </a:solidFill>
                <a:effectLst/>
                <a:highlight>
                  <a:srgbClr val="C0C0C0"/>
                </a:highlight>
                <a:latin typeface="Souvenir-LightItalic"/>
              </a:rPr>
              <a:t>price of coffee rises from Rs. 45 per pack to Rs. 55 per pack of 250 grams and as a result the consumers demand for tea increases from 600 packs to 800 packs of 250 grams, then find the cross elasticity of demand of tea for coffee.</a:t>
            </a:r>
            <a:r>
              <a:rPr lang="en-IN" sz="3200" dirty="0">
                <a:highlight>
                  <a:srgbClr val="C0C0C0"/>
                </a:highlight>
              </a:rPr>
              <a:t> </a:t>
            </a:r>
            <a:br>
              <a:rPr lang="en-IN" sz="3200" dirty="0">
                <a:highlight>
                  <a:srgbClr val="C0C0C0"/>
                </a:highlight>
              </a:rPr>
            </a:br>
            <a:endParaRPr lang="en-IN" sz="3200" dirty="0">
              <a:highlight>
                <a:srgbClr val="C0C0C0"/>
              </a:highlight>
            </a:endParaRPr>
          </a:p>
        </p:txBody>
      </p:sp>
    </p:spTree>
    <p:extLst>
      <p:ext uri="{BB962C8B-B14F-4D97-AF65-F5344CB8AC3E}">
        <p14:creationId xmlns:p14="http://schemas.microsoft.com/office/powerpoint/2010/main" xmlns="" val="231913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6BC6C-AA93-4B45-B59E-6D3E5A5062DD}"/>
              </a:ext>
            </a:extLst>
          </p:cNvPr>
          <p:cNvSpPr>
            <a:spLocks noGrp="1"/>
          </p:cNvSpPr>
          <p:nvPr>
            <p:ph type="title"/>
          </p:nvPr>
        </p:nvSpPr>
        <p:spPr>
          <a:xfrm>
            <a:off x="1143000" y="964692"/>
            <a:ext cx="6934199" cy="1188720"/>
          </a:xfrm>
        </p:spPr>
        <p:txBody>
          <a:bodyPr/>
          <a:lstStyle/>
          <a:p>
            <a:r>
              <a:rPr lang="en-US" b="1" dirty="0">
                <a:latin typeface="Times New Roman" panose="02020603050405020304" pitchFamily="18" charset="0"/>
                <a:cs typeface="Times New Roman" panose="02020603050405020304" pitchFamily="18" charset="0"/>
              </a:rPr>
              <a:t>Assumption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CAC2D0C-C108-44BE-9D32-40CD344997F8}"/>
              </a:ext>
            </a:extLst>
          </p:cNvPr>
          <p:cNvSpPr>
            <a:spLocks noGrp="1"/>
          </p:cNvSpPr>
          <p:nvPr>
            <p:ph idx="1"/>
          </p:nvPr>
        </p:nvSpPr>
        <p:spPr>
          <a:xfrm>
            <a:off x="1143000" y="2438400"/>
            <a:ext cx="7010399" cy="383895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Taste and preferences of consumers remain unchanged.</a:t>
            </a:r>
          </a:p>
          <a:p>
            <a:pPr algn="just">
              <a:lnSpc>
                <a:spcPct val="150000"/>
              </a:lnSpc>
            </a:pPr>
            <a:r>
              <a:rPr lang="en-US" sz="2400" dirty="0">
                <a:latin typeface="Times New Roman" panose="02020603050405020304" pitchFamily="18" charset="0"/>
                <a:cs typeface="Times New Roman" panose="02020603050405020304" pitchFamily="18" charset="0"/>
              </a:rPr>
              <a:t>Consumers’ income remain same.</a:t>
            </a:r>
          </a:p>
          <a:p>
            <a:pPr algn="just">
              <a:lnSpc>
                <a:spcPct val="150000"/>
              </a:lnSpc>
            </a:pPr>
            <a:r>
              <a:rPr lang="en-US" sz="2400" dirty="0">
                <a:latin typeface="Times New Roman" panose="02020603050405020304" pitchFamily="18" charset="0"/>
                <a:cs typeface="Times New Roman" panose="02020603050405020304" pitchFamily="18" charset="0"/>
              </a:rPr>
              <a:t>Price of related goods should remain unchanged.</a:t>
            </a:r>
          </a:p>
          <a:p>
            <a:pPr algn="just">
              <a:lnSpc>
                <a:spcPct val="150000"/>
              </a:lnSpc>
            </a:pPr>
            <a:r>
              <a:rPr lang="en-US" sz="2400" dirty="0">
                <a:latin typeface="Times New Roman" panose="02020603050405020304" pitchFamily="18" charset="0"/>
                <a:cs typeface="Times New Roman" panose="02020603050405020304" pitchFamily="18" charset="0"/>
              </a:rPr>
              <a:t>Goods should not have any prestige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21493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29468-02BD-1FF5-C49B-56F7ACA322D6}"/>
              </a:ext>
            </a:extLst>
          </p:cNvPr>
          <p:cNvSpPr>
            <a:spLocks noGrp="1"/>
          </p:cNvSpPr>
          <p:nvPr>
            <p:ph type="title"/>
          </p:nvPr>
        </p:nvSpPr>
        <p:spPr/>
        <p:txBody>
          <a:bodyPr/>
          <a:lstStyle/>
          <a:p>
            <a:r>
              <a:rPr lang="en-US" dirty="0"/>
              <a:t>Solution:</a:t>
            </a:r>
            <a:endParaRPr lang="en-IN" dirty="0"/>
          </a:p>
        </p:txBody>
      </p:sp>
      <p:pic>
        <p:nvPicPr>
          <p:cNvPr id="4" name="Content Placeholder 3">
            <a:extLst>
              <a:ext uri="{FF2B5EF4-FFF2-40B4-BE49-F238E27FC236}">
                <a16:creationId xmlns:a16="http://schemas.microsoft.com/office/drawing/2014/main" xmlns="" id="{4D9E6361-A6A3-271E-5BBB-AC15960E91E4}"/>
              </a:ext>
            </a:extLst>
          </p:cNvPr>
          <p:cNvPicPr>
            <a:picLocks noGrp="1" noChangeAspect="1"/>
          </p:cNvPicPr>
          <p:nvPr>
            <p:ph idx="1"/>
          </p:nvPr>
        </p:nvPicPr>
        <p:blipFill>
          <a:blip r:embed="rId2"/>
          <a:stretch>
            <a:fillRect/>
          </a:stretch>
        </p:blipFill>
        <p:spPr>
          <a:xfrm>
            <a:off x="609600" y="2578808"/>
            <a:ext cx="7404100" cy="1700384"/>
          </a:xfrm>
          <a:prstGeom prst="rect">
            <a:avLst/>
          </a:prstGeom>
        </p:spPr>
      </p:pic>
      <p:pic>
        <p:nvPicPr>
          <p:cNvPr id="6" name="Picture 5">
            <a:extLst>
              <a:ext uri="{FF2B5EF4-FFF2-40B4-BE49-F238E27FC236}">
                <a16:creationId xmlns:a16="http://schemas.microsoft.com/office/drawing/2014/main" xmlns="" id="{8B50AFA6-EF8B-B55C-970C-F1F2ACC3A082}"/>
              </a:ext>
            </a:extLst>
          </p:cNvPr>
          <p:cNvPicPr>
            <a:picLocks noChangeAspect="1"/>
          </p:cNvPicPr>
          <p:nvPr/>
        </p:nvPicPr>
        <p:blipFill>
          <a:blip r:embed="rId3"/>
          <a:stretch>
            <a:fillRect/>
          </a:stretch>
        </p:blipFill>
        <p:spPr>
          <a:xfrm>
            <a:off x="2819401" y="4648200"/>
            <a:ext cx="2895600" cy="1219200"/>
          </a:xfrm>
          <a:prstGeom prst="rect">
            <a:avLst/>
          </a:prstGeom>
        </p:spPr>
      </p:pic>
    </p:spTree>
    <p:extLst>
      <p:ext uri="{BB962C8B-B14F-4D97-AF65-F5344CB8AC3E}">
        <p14:creationId xmlns:p14="http://schemas.microsoft.com/office/powerpoint/2010/main" xmlns="" val="1651862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50F0C-E670-4676-92D8-040F0EAD99FD}"/>
              </a:ext>
            </a:extLst>
          </p:cNvPr>
          <p:cNvSpPr>
            <a:spLocks noGrp="1"/>
          </p:cNvSpPr>
          <p:nvPr>
            <p:ph type="title"/>
          </p:nvPr>
        </p:nvSpPr>
        <p:spPr/>
        <p:txBody>
          <a:bodyPr/>
          <a:lstStyle/>
          <a:p>
            <a:r>
              <a:rPr lang="en-US" b="1" dirty="0">
                <a:latin typeface="Times New Roman" pitchFamily="18" charset="0"/>
                <a:cs typeface="Times New Roman" pitchFamily="18" charset="0"/>
              </a:rPr>
              <a:t>Supply </a:t>
            </a:r>
            <a:endParaRPr lang="en-IN" dirty="0"/>
          </a:p>
        </p:txBody>
      </p:sp>
      <p:sp>
        <p:nvSpPr>
          <p:cNvPr id="3" name="Content Placeholder 2">
            <a:extLst>
              <a:ext uri="{FF2B5EF4-FFF2-40B4-BE49-F238E27FC236}">
                <a16:creationId xmlns:a16="http://schemas.microsoft.com/office/drawing/2014/main" xmlns="" id="{D7D9AC2A-6BAC-42F0-AB28-0283CF53B27E}"/>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Supply is defined as the  ability and willingness to sell or produce a particular product or service in a given period of time at a particular price, ceteris paribus.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2444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BCA86-F566-409F-84E1-31BEC697A7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Law of supply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8A24035-385A-4740-A5CE-6A2D4B5A040B}"/>
              </a:ext>
            </a:extLst>
          </p:cNvPr>
          <p:cNvSpPr>
            <a:spLocks noGrp="1"/>
          </p:cNvSpPr>
          <p:nvPr>
            <p:ph idx="1"/>
          </p:nvPr>
        </p:nvSpPr>
        <p:spPr>
          <a:xfrm>
            <a:off x="1606045" y="2638046"/>
            <a:ext cx="5937755" cy="3044298"/>
          </a:xfrm>
        </p:spPr>
        <p:txBody>
          <a:bodyPr>
            <a:normAutofit/>
          </a:bodyPr>
          <a:lstStyle/>
          <a:p>
            <a:pPr algn="just">
              <a:lnSpc>
                <a:spcPct val="150000"/>
              </a:lnSpc>
            </a:pPr>
            <a:r>
              <a:rPr lang="en-US" sz="2400" dirty="0">
                <a:latin typeface="Times New Roman" pitchFamily="18" charset="0"/>
                <a:cs typeface="Times New Roman" pitchFamily="18" charset="0"/>
              </a:rPr>
              <a:t>Law of supply states that higher the price of a product, the greater the quantity supplied of that product and lower the price of a product, lower the quantity supplied, ceteris paribus.</a:t>
            </a:r>
          </a:p>
          <a:p>
            <a:pPr algn="just">
              <a:lnSpc>
                <a:spcPct val="150000"/>
              </a:lnSpc>
            </a:pPr>
            <a:endParaRPr lang="en-IN" sz="2400" dirty="0"/>
          </a:p>
          <a:p>
            <a:endParaRPr lang="en-IN" sz="2400" dirty="0"/>
          </a:p>
        </p:txBody>
      </p:sp>
    </p:spTree>
    <p:extLst>
      <p:ext uri="{BB962C8B-B14F-4D97-AF65-F5344CB8AC3E}">
        <p14:creationId xmlns:p14="http://schemas.microsoft.com/office/powerpoint/2010/main" xmlns="" val="2849127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F589C6-F229-4679-BC13-0A702FA9D0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Assumptions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3984B0B-6F32-431A-BC48-4A9C7DD90D1F}"/>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Cost of production remains constant </a:t>
            </a:r>
          </a:p>
          <a:p>
            <a:pPr algn="just">
              <a:lnSpc>
                <a:spcPct val="150000"/>
              </a:lnSpc>
            </a:pPr>
            <a:r>
              <a:rPr lang="en-US" sz="2400" dirty="0">
                <a:latin typeface="Times New Roman" panose="02020603050405020304" pitchFamily="18" charset="0"/>
                <a:cs typeface="Times New Roman" panose="02020603050405020304" pitchFamily="18" charset="0"/>
              </a:rPr>
              <a:t>Number of sellers remains the same</a:t>
            </a:r>
          </a:p>
          <a:p>
            <a:pPr algn="just">
              <a:lnSpc>
                <a:spcPct val="150000"/>
              </a:lnSpc>
            </a:pPr>
            <a:r>
              <a:rPr lang="en-US" sz="2400" dirty="0">
                <a:latin typeface="Times New Roman" panose="02020603050405020304" pitchFamily="18" charset="0"/>
                <a:cs typeface="Times New Roman" panose="02020603050405020304" pitchFamily="18" charset="0"/>
              </a:rPr>
              <a:t>Price of related goods does not change</a:t>
            </a:r>
          </a:p>
          <a:p>
            <a:pPr algn="just">
              <a:lnSpc>
                <a:spcPct val="150000"/>
              </a:lnSpc>
            </a:pPr>
            <a:r>
              <a:rPr lang="en-US" sz="2400" dirty="0">
                <a:latin typeface="Times New Roman" panose="02020603050405020304" pitchFamily="18" charset="0"/>
                <a:cs typeface="Times New Roman" panose="02020603050405020304" pitchFamily="18" charset="0"/>
              </a:rPr>
              <a:t>Availability of other inputs remains unchanged.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76423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77E4F-DC5C-4A87-BA01-EAF1289725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Supply schedule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07A3164-2B35-462A-AFA2-BA46CF9BB3EB}"/>
              </a:ext>
            </a:extLst>
          </p:cNvPr>
          <p:cNvSpPr>
            <a:spLocks noGrp="1"/>
          </p:cNvSpPr>
          <p:nvPr>
            <p:ph idx="1"/>
          </p:nvPr>
        </p:nvSpPr>
        <p:spPr>
          <a:xfrm>
            <a:off x="762000" y="2638045"/>
            <a:ext cx="7772399" cy="376275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supply schedule for a product is a list of the quantity supplied at different prices, assuming all other influences are constant.</a:t>
            </a:r>
          </a:p>
          <a:p>
            <a:pPr algn="just">
              <a:lnSpc>
                <a:spcPct val="150000"/>
              </a:lnSpc>
            </a:pPr>
            <a:r>
              <a:rPr lang="en-US" sz="2400" dirty="0">
                <a:latin typeface="Times New Roman" panose="02020603050405020304" pitchFamily="18" charset="0"/>
                <a:cs typeface="Times New Roman" panose="02020603050405020304" pitchFamily="18" charset="0"/>
              </a:rPr>
              <a:t>The supply schedule represents a functional relationship between price and quantity supplied.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89001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399BD962-D0FB-4657-BE31-A45000E0D62A}"/>
              </a:ext>
            </a:extLst>
          </p:cNvPr>
          <p:cNvGraphicFramePr>
            <a:graphicFrameLocks noGrp="1"/>
          </p:cNvGraphicFramePr>
          <p:nvPr>
            <p:ph idx="1"/>
            <p:extLst>
              <p:ext uri="{D42A27DB-BD31-4B8C-83A1-F6EECF244321}">
                <p14:modId xmlns:p14="http://schemas.microsoft.com/office/powerpoint/2010/main" xmlns="" val="3613401145"/>
              </p:ext>
            </p:extLst>
          </p:nvPr>
        </p:nvGraphicFramePr>
        <p:xfrm>
          <a:off x="876300" y="1143000"/>
          <a:ext cx="7391400" cy="4572000"/>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xmlns="" val="2616326957"/>
                    </a:ext>
                  </a:extLst>
                </a:gridCol>
                <a:gridCol w="3695700">
                  <a:extLst>
                    <a:ext uri="{9D8B030D-6E8A-4147-A177-3AD203B41FA5}">
                      <a16:colId xmlns:a16="http://schemas.microsoft.com/office/drawing/2014/main" xmlns="" val="805225914"/>
                    </a:ext>
                  </a:extLst>
                </a:gridCol>
              </a:tblGrid>
              <a:tr h="596900">
                <a:tc>
                  <a:txBody>
                    <a:bodyPr/>
                    <a:lstStyle/>
                    <a:p>
                      <a:r>
                        <a:rPr lang="en-US" sz="4400" dirty="0"/>
                        <a:t>Price (Rs)</a:t>
                      </a:r>
                    </a:p>
                  </a:txBody>
                  <a:tcPr marL="82267" marR="82267"/>
                </a:tc>
                <a:tc>
                  <a:txBody>
                    <a:bodyPr/>
                    <a:lstStyle/>
                    <a:p>
                      <a:r>
                        <a:rPr lang="en-US" sz="4400" dirty="0"/>
                        <a:t>Quantity S.</a:t>
                      </a:r>
                    </a:p>
                  </a:txBody>
                  <a:tcPr marL="82267" marR="82267"/>
                </a:tc>
                <a:extLst>
                  <a:ext uri="{0D108BD9-81ED-4DB2-BD59-A6C34878D82A}">
                    <a16:rowId xmlns:a16="http://schemas.microsoft.com/office/drawing/2014/main" xmlns="" val="1317969012"/>
                  </a:ext>
                </a:extLst>
              </a:tr>
              <a:tr h="596900">
                <a:tc>
                  <a:txBody>
                    <a:bodyPr/>
                    <a:lstStyle/>
                    <a:p>
                      <a:r>
                        <a:rPr lang="en-US" sz="4400" dirty="0"/>
                        <a:t>5</a:t>
                      </a:r>
                    </a:p>
                  </a:txBody>
                  <a:tcPr marL="82267" marR="82267"/>
                </a:tc>
                <a:tc>
                  <a:txBody>
                    <a:bodyPr/>
                    <a:lstStyle/>
                    <a:p>
                      <a:r>
                        <a:rPr lang="en-US" sz="4400" dirty="0"/>
                        <a:t>10</a:t>
                      </a:r>
                    </a:p>
                  </a:txBody>
                  <a:tcPr marL="82267" marR="82267"/>
                </a:tc>
                <a:extLst>
                  <a:ext uri="{0D108BD9-81ED-4DB2-BD59-A6C34878D82A}">
                    <a16:rowId xmlns:a16="http://schemas.microsoft.com/office/drawing/2014/main" xmlns="" val="2958636712"/>
                  </a:ext>
                </a:extLst>
              </a:tr>
              <a:tr h="596900">
                <a:tc>
                  <a:txBody>
                    <a:bodyPr/>
                    <a:lstStyle/>
                    <a:p>
                      <a:r>
                        <a:rPr lang="en-US" sz="4400" dirty="0"/>
                        <a:t>4</a:t>
                      </a:r>
                    </a:p>
                  </a:txBody>
                  <a:tcPr marL="82267" marR="82267"/>
                </a:tc>
                <a:tc>
                  <a:txBody>
                    <a:bodyPr/>
                    <a:lstStyle/>
                    <a:p>
                      <a:r>
                        <a:rPr lang="en-US" sz="4400" dirty="0"/>
                        <a:t>8</a:t>
                      </a:r>
                    </a:p>
                  </a:txBody>
                  <a:tcPr marL="82267" marR="82267"/>
                </a:tc>
                <a:extLst>
                  <a:ext uri="{0D108BD9-81ED-4DB2-BD59-A6C34878D82A}">
                    <a16:rowId xmlns:a16="http://schemas.microsoft.com/office/drawing/2014/main" xmlns="" val="917926549"/>
                  </a:ext>
                </a:extLst>
              </a:tr>
              <a:tr h="596900">
                <a:tc>
                  <a:txBody>
                    <a:bodyPr/>
                    <a:lstStyle/>
                    <a:p>
                      <a:r>
                        <a:rPr lang="en-US" sz="4400" dirty="0"/>
                        <a:t>3</a:t>
                      </a:r>
                    </a:p>
                  </a:txBody>
                  <a:tcPr marL="82267" marR="82267"/>
                </a:tc>
                <a:tc>
                  <a:txBody>
                    <a:bodyPr/>
                    <a:lstStyle/>
                    <a:p>
                      <a:r>
                        <a:rPr lang="en-US" sz="4400" dirty="0"/>
                        <a:t>6</a:t>
                      </a:r>
                    </a:p>
                  </a:txBody>
                  <a:tcPr marL="82267" marR="82267"/>
                </a:tc>
                <a:extLst>
                  <a:ext uri="{0D108BD9-81ED-4DB2-BD59-A6C34878D82A}">
                    <a16:rowId xmlns:a16="http://schemas.microsoft.com/office/drawing/2014/main" xmlns="" val="3425706953"/>
                  </a:ext>
                </a:extLst>
              </a:tr>
              <a:tr h="596900">
                <a:tc>
                  <a:txBody>
                    <a:bodyPr/>
                    <a:lstStyle/>
                    <a:p>
                      <a:r>
                        <a:rPr lang="en-US" sz="4400" dirty="0"/>
                        <a:t>2</a:t>
                      </a:r>
                    </a:p>
                  </a:txBody>
                  <a:tcPr marL="82267" marR="82267"/>
                </a:tc>
                <a:tc>
                  <a:txBody>
                    <a:bodyPr/>
                    <a:lstStyle/>
                    <a:p>
                      <a:r>
                        <a:rPr lang="en-US" sz="4400" dirty="0"/>
                        <a:t>4</a:t>
                      </a:r>
                    </a:p>
                  </a:txBody>
                  <a:tcPr marL="82267" marR="82267"/>
                </a:tc>
                <a:extLst>
                  <a:ext uri="{0D108BD9-81ED-4DB2-BD59-A6C34878D82A}">
                    <a16:rowId xmlns:a16="http://schemas.microsoft.com/office/drawing/2014/main" xmlns="" val="3728859407"/>
                  </a:ext>
                </a:extLst>
              </a:tr>
              <a:tr h="596900">
                <a:tc>
                  <a:txBody>
                    <a:bodyPr/>
                    <a:lstStyle/>
                    <a:p>
                      <a:r>
                        <a:rPr lang="en-US" sz="4400" dirty="0"/>
                        <a:t>1</a:t>
                      </a:r>
                    </a:p>
                  </a:txBody>
                  <a:tcPr marL="82267" marR="82267"/>
                </a:tc>
                <a:tc>
                  <a:txBody>
                    <a:bodyPr/>
                    <a:lstStyle/>
                    <a:p>
                      <a:r>
                        <a:rPr lang="en-US" sz="4400" dirty="0"/>
                        <a:t>2</a:t>
                      </a:r>
                    </a:p>
                  </a:txBody>
                  <a:tcPr marL="82267" marR="82267"/>
                </a:tc>
                <a:extLst>
                  <a:ext uri="{0D108BD9-81ED-4DB2-BD59-A6C34878D82A}">
                    <a16:rowId xmlns:a16="http://schemas.microsoft.com/office/drawing/2014/main" xmlns="" val="2298275664"/>
                  </a:ext>
                </a:extLst>
              </a:tr>
            </a:tbl>
          </a:graphicData>
        </a:graphic>
      </p:graphicFrame>
    </p:spTree>
    <p:extLst>
      <p:ext uri="{BB962C8B-B14F-4D97-AF65-F5344CB8AC3E}">
        <p14:creationId xmlns:p14="http://schemas.microsoft.com/office/powerpoint/2010/main" xmlns="" val="659061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CDEFAA0-2C10-4325-B173-1C5BBB17DE07}"/>
              </a:ext>
            </a:extLst>
          </p:cNvPr>
          <p:cNvSpPr>
            <a:spLocks noGrp="1"/>
          </p:cNvSpPr>
          <p:nvPr>
            <p:ph type="body" idx="1"/>
          </p:nvPr>
        </p:nvSpPr>
        <p:spPr>
          <a:xfrm>
            <a:off x="857250" y="2313434"/>
            <a:ext cx="3288024" cy="704087"/>
          </a:xfrm>
        </p:spPr>
        <p:txBody>
          <a:bodyPr/>
          <a:lstStyle/>
          <a:p>
            <a:r>
              <a:rPr lang="en-US" b="1" dirty="0">
                <a:solidFill>
                  <a:schemeClr val="tx1"/>
                </a:solidFill>
                <a:latin typeface="Times New Roman" panose="02020603050405020304" pitchFamily="18" charset="0"/>
                <a:cs typeface="Times New Roman" panose="02020603050405020304" pitchFamily="18" charset="0"/>
              </a:rPr>
              <a:t>Individual supply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E1F07CE-60E2-4E14-87F2-A59EB4994048}"/>
              </a:ext>
            </a:extLst>
          </p:cNvPr>
          <p:cNvSpPr>
            <a:spLocks noGrp="1"/>
          </p:cNvSpPr>
          <p:nvPr>
            <p:ph sz="half" idx="2"/>
          </p:nvPr>
        </p:nvSpPr>
        <p:spPr>
          <a:xfrm>
            <a:off x="840408" y="3143250"/>
            <a:ext cx="3288024" cy="2596776"/>
          </a:xfrm>
        </p:spPr>
        <p:txBody>
          <a:bodyPr>
            <a:normAutofit/>
          </a:bodyPr>
          <a:lstStyle/>
          <a:p>
            <a:pPr algn="just"/>
            <a:r>
              <a:rPr lang="en-US" dirty="0">
                <a:latin typeface="Times New Roman" panose="02020603050405020304" pitchFamily="18" charset="0"/>
                <a:cs typeface="Times New Roman" panose="02020603050405020304" pitchFamily="18" charset="0"/>
              </a:rPr>
              <a:t>The relationship between the quantity of a product supplied by a single seller and its price.</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DB32BC76-F1E0-421E-B96C-F6B10A18A220}"/>
              </a:ext>
            </a:extLst>
          </p:cNvPr>
          <p:cNvSpPr>
            <a:spLocks noGrp="1"/>
          </p:cNvSpPr>
          <p:nvPr>
            <p:ph sz="quarter" idx="4"/>
          </p:nvPr>
        </p:nvSpPr>
        <p:spPr/>
        <p:txBody>
          <a:bodyPr>
            <a:normAutofit/>
          </a:bodyPr>
          <a:lstStyle/>
          <a:p>
            <a:pPr algn="just"/>
            <a:r>
              <a:rPr lang="en-US" dirty="0">
                <a:latin typeface="Times New Roman" panose="02020603050405020304" pitchFamily="18" charset="0"/>
                <a:cs typeface="Times New Roman" panose="02020603050405020304" pitchFamily="18" charset="0"/>
              </a:rPr>
              <a:t>The relationship between the total quantity supplied by all sellers in the market and its price.</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387DA120-86E9-4D3F-B4FC-18AAFBD6420B}"/>
              </a:ext>
            </a:extLst>
          </p:cNvPr>
          <p:cNvSpPr>
            <a:spLocks noGrp="1"/>
          </p:cNvSpPr>
          <p:nvPr>
            <p:ph type="body" sz="quarter" idx="13"/>
          </p:nvPr>
        </p:nvSpPr>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Market supply</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xmlns="" id="{3354E679-4A97-4BB1-853B-B673E8396434}"/>
              </a:ext>
            </a:extLst>
          </p:cNvPr>
          <p:cNvSpPr>
            <a:spLocks noGrp="1"/>
          </p:cNvSpPr>
          <p:nvPr>
            <p:ph type="title"/>
          </p:nvPr>
        </p:nvSpPr>
        <p:spPr>
          <a:xfrm>
            <a:off x="2514600" y="609600"/>
            <a:ext cx="5749290" cy="1356360"/>
          </a:xfrm>
        </p:spPr>
        <p:txBody>
          <a:bodyPr/>
          <a:lstStyle/>
          <a:p>
            <a:r>
              <a:rPr lang="en-US" b="1" dirty="0">
                <a:latin typeface="Times New Roman" panose="02020603050405020304" pitchFamily="18" charset="0"/>
                <a:cs typeface="Times New Roman" panose="02020603050405020304" pitchFamily="18" charset="0"/>
              </a:rPr>
              <a:t>Types of supply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8730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0C230-ECDE-439E-84AE-7BD558E23546}"/>
              </a:ext>
            </a:extLst>
          </p:cNvPr>
          <p:cNvSpPr>
            <a:spLocks noGrp="1"/>
          </p:cNvSpPr>
          <p:nvPr>
            <p:ph type="title"/>
          </p:nvPr>
        </p:nvSpPr>
        <p:spPr>
          <a:xfrm>
            <a:off x="2667000" y="964692"/>
            <a:ext cx="4876800" cy="864108"/>
          </a:xfrm>
        </p:spPr>
        <p:txBody>
          <a:bodyPr/>
          <a:lstStyle/>
          <a:p>
            <a:r>
              <a:rPr lang="en-US" b="1" dirty="0">
                <a:latin typeface="Times New Roman" panose="02020603050405020304" pitchFamily="18" charset="0"/>
                <a:cs typeface="Times New Roman" panose="02020603050405020304" pitchFamily="18" charset="0"/>
              </a:rPr>
              <a:t>Market Supply</a:t>
            </a:r>
            <a:endParaRPr lang="en-IN"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9C579ACF-EBC6-4DE9-A5BA-D9AD49AFCE6D}"/>
              </a:ext>
            </a:extLst>
          </p:cNvPr>
          <p:cNvGraphicFramePr>
            <a:graphicFrameLocks noGrp="1"/>
          </p:cNvGraphicFramePr>
          <p:nvPr>
            <p:ph idx="1"/>
            <p:extLst>
              <p:ext uri="{D42A27DB-BD31-4B8C-83A1-F6EECF244321}">
                <p14:modId xmlns:p14="http://schemas.microsoft.com/office/powerpoint/2010/main" xmlns="" val="1201547705"/>
              </p:ext>
            </p:extLst>
          </p:nvPr>
        </p:nvGraphicFramePr>
        <p:xfrm>
          <a:off x="419100" y="2206305"/>
          <a:ext cx="8305800" cy="3889695"/>
        </p:xfrm>
        <a:graphic>
          <a:graphicData uri="http://schemas.openxmlformats.org/drawingml/2006/table">
            <a:tbl>
              <a:tblPr firstRow="1" bandRow="1">
                <a:tableStyleId>{5C22544A-7EE6-4342-B048-85BDC9FD1C3A}</a:tableStyleId>
              </a:tblPr>
              <a:tblGrid>
                <a:gridCol w="2076450">
                  <a:extLst>
                    <a:ext uri="{9D8B030D-6E8A-4147-A177-3AD203B41FA5}">
                      <a16:colId xmlns:a16="http://schemas.microsoft.com/office/drawing/2014/main" xmlns="" val="854548796"/>
                    </a:ext>
                  </a:extLst>
                </a:gridCol>
                <a:gridCol w="2076450">
                  <a:extLst>
                    <a:ext uri="{9D8B030D-6E8A-4147-A177-3AD203B41FA5}">
                      <a16:colId xmlns:a16="http://schemas.microsoft.com/office/drawing/2014/main" xmlns="" val="2341838697"/>
                    </a:ext>
                  </a:extLst>
                </a:gridCol>
                <a:gridCol w="2076450">
                  <a:extLst>
                    <a:ext uri="{9D8B030D-6E8A-4147-A177-3AD203B41FA5}">
                      <a16:colId xmlns:a16="http://schemas.microsoft.com/office/drawing/2014/main" xmlns="" val="3344614153"/>
                    </a:ext>
                  </a:extLst>
                </a:gridCol>
                <a:gridCol w="2076450">
                  <a:extLst>
                    <a:ext uri="{9D8B030D-6E8A-4147-A177-3AD203B41FA5}">
                      <a16:colId xmlns:a16="http://schemas.microsoft.com/office/drawing/2014/main" xmlns="" val="3895787732"/>
                    </a:ext>
                  </a:extLst>
                </a:gridCol>
              </a:tblGrid>
              <a:tr h="588963">
                <a:tc>
                  <a:txBody>
                    <a:bodyPr/>
                    <a:lstStyle/>
                    <a:p>
                      <a:r>
                        <a:rPr lang="en-US" sz="2800" dirty="0"/>
                        <a:t>Price </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Seller A</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Seller B</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Market supply</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28788123"/>
                  </a:ext>
                </a:extLst>
              </a:tr>
              <a:tr h="588963">
                <a:tc>
                  <a:txBody>
                    <a:bodyPr/>
                    <a:lstStyle/>
                    <a:p>
                      <a:r>
                        <a:rPr lang="en-US" sz="2800" dirty="0"/>
                        <a:t>5</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10</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8</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18</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25627271"/>
                  </a:ext>
                </a:extLst>
              </a:tr>
              <a:tr h="588963">
                <a:tc>
                  <a:txBody>
                    <a:bodyPr/>
                    <a:lstStyle/>
                    <a:p>
                      <a:r>
                        <a:rPr lang="en-US" sz="2800" dirty="0"/>
                        <a:t>4</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8</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7</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15</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41821686"/>
                  </a:ext>
                </a:extLst>
              </a:tr>
              <a:tr h="588963">
                <a:tc>
                  <a:txBody>
                    <a:bodyPr/>
                    <a:lstStyle/>
                    <a:p>
                      <a:r>
                        <a:rPr lang="en-US" sz="2800" dirty="0"/>
                        <a:t>3</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6</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6</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12</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27622808"/>
                  </a:ext>
                </a:extLst>
              </a:tr>
              <a:tr h="588963">
                <a:tc>
                  <a:txBody>
                    <a:bodyPr/>
                    <a:lstStyle/>
                    <a:p>
                      <a:r>
                        <a:rPr lang="en-US" sz="2800" dirty="0"/>
                        <a:t>2</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4</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5</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9</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03772712"/>
                  </a:ext>
                </a:extLst>
              </a:tr>
              <a:tr h="588963">
                <a:tc>
                  <a:txBody>
                    <a:bodyPr/>
                    <a:lstStyle/>
                    <a:p>
                      <a:r>
                        <a:rPr lang="en-US" sz="2800" dirty="0"/>
                        <a:t>1</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2</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4</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t>6</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33763823"/>
                  </a:ext>
                </a:extLst>
              </a:tr>
            </a:tbl>
          </a:graphicData>
        </a:graphic>
      </p:graphicFrame>
    </p:spTree>
    <p:extLst>
      <p:ext uri="{BB962C8B-B14F-4D97-AF65-F5344CB8AC3E}">
        <p14:creationId xmlns:p14="http://schemas.microsoft.com/office/powerpoint/2010/main" xmlns="" val="3814116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91162-4093-4A8E-AFDA-DE4A31D89FA8}"/>
              </a:ext>
            </a:extLst>
          </p:cNvPr>
          <p:cNvSpPr>
            <a:spLocks noGrp="1"/>
          </p:cNvSpPr>
          <p:nvPr>
            <p:ph type="title"/>
          </p:nvPr>
        </p:nvSpPr>
        <p:spPr>
          <a:xfrm>
            <a:off x="685800" y="304800"/>
            <a:ext cx="7848599" cy="914400"/>
          </a:xfrm>
        </p:spPr>
        <p:txBody>
          <a:bodyPr/>
          <a:lstStyle/>
          <a:p>
            <a:r>
              <a:rPr lang="en-US" b="1" dirty="0">
                <a:latin typeface="Times New Roman" panose="02020603050405020304" pitchFamily="18" charset="0"/>
                <a:cs typeface="Times New Roman" panose="02020603050405020304" pitchFamily="18" charset="0"/>
              </a:rPr>
              <a:t>Determinants of supply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92D3BE-7BF4-4797-8CF3-F220A8EFAA6F}"/>
              </a:ext>
            </a:extLst>
          </p:cNvPr>
          <p:cNvSpPr>
            <a:spLocks noGrp="1"/>
          </p:cNvSpPr>
          <p:nvPr>
            <p:ph idx="1"/>
          </p:nvPr>
        </p:nvSpPr>
        <p:spPr>
          <a:xfrm>
            <a:off x="685800" y="1600201"/>
            <a:ext cx="7924799" cy="4953000"/>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Price of related goods</a:t>
            </a:r>
          </a:p>
          <a:p>
            <a:pPr>
              <a:lnSpc>
                <a:spcPct val="150000"/>
              </a:lnSpc>
            </a:pPr>
            <a:r>
              <a:rPr lang="en-US" sz="2400" dirty="0">
                <a:latin typeface="Times New Roman" panose="02020603050405020304" pitchFamily="18" charset="0"/>
                <a:cs typeface="Times New Roman" panose="02020603050405020304" pitchFamily="18" charset="0"/>
              </a:rPr>
              <a:t>Cost of production</a:t>
            </a:r>
          </a:p>
          <a:p>
            <a:pPr>
              <a:lnSpc>
                <a:spcPct val="150000"/>
              </a:lnSpc>
            </a:pPr>
            <a:r>
              <a:rPr lang="en-US" sz="2400" dirty="0">
                <a:latin typeface="Times New Roman" panose="02020603050405020304" pitchFamily="18" charset="0"/>
                <a:cs typeface="Times New Roman" panose="02020603050405020304" pitchFamily="18" charset="0"/>
              </a:rPr>
              <a:t>Expectations about the future prices</a:t>
            </a:r>
          </a:p>
          <a:p>
            <a:pPr>
              <a:lnSpc>
                <a:spcPct val="150000"/>
              </a:lnSpc>
            </a:pPr>
            <a:r>
              <a:rPr lang="en-US" sz="2400" dirty="0">
                <a:latin typeface="Times New Roman" panose="02020603050405020304" pitchFamily="18" charset="0"/>
                <a:cs typeface="Times New Roman" panose="02020603050405020304" pitchFamily="18" charset="0"/>
              </a:rPr>
              <a:t>Technological advancement</a:t>
            </a:r>
          </a:p>
          <a:p>
            <a:pPr>
              <a:lnSpc>
                <a:spcPct val="150000"/>
              </a:lnSpc>
            </a:pPr>
            <a:r>
              <a:rPr lang="en-US" sz="2400" dirty="0">
                <a:latin typeface="Times New Roman" panose="02020603050405020304" pitchFamily="18" charset="0"/>
                <a:cs typeface="Times New Roman" panose="02020603050405020304" pitchFamily="18" charset="0"/>
              </a:rPr>
              <a:t>Number of sellers</a:t>
            </a:r>
          </a:p>
          <a:p>
            <a:pPr>
              <a:lnSpc>
                <a:spcPct val="150000"/>
              </a:lnSpc>
            </a:pPr>
            <a:r>
              <a:rPr lang="en-US" sz="2400" dirty="0">
                <a:latin typeface="Times New Roman" panose="02020603050405020304" pitchFamily="18" charset="0"/>
                <a:cs typeface="Times New Roman" panose="02020603050405020304" pitchFamily="18" charset="0"/>
              </a:rPr>
              <a:t>Government policies</a:t>
            </a:r>
          </a:p>
          <a:p>
            <a:pPr>
              <a:lnSpc>
                <a:spcPct val="150000"/>
              </a:lnSpc>
            </a:pPr>
            <a:r>
              <a:rPr lang="en-US" sz="2400" dirty="0">
                <a:latin typeface="Times New Roman" panose="02020603050405020304" pitchFamily="18" charset="0"/>
                <a:cs typeface="Times New Roman" panose="02020603050405020304" pitchFamily="18" charset="0"/>
              </a:rPr>
              <a:t>Improvement in infrastructure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79333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43BE6-D392-4BC9-88D7-36B5E5FB1E13}"/>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Change in quantity supplied and change in supply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F02AB49-F342-4DFD-B5BA-874D9A8D55C5}"/>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Change in quantity supplies: movement along the supply curve</a:t>
            </a:r>
          </a:p>
          <a:p>
            <a:pPr algn="just">
              <a:lnSpc>
                <a:spcPct val="150000"/>
              </a:lnSpc>
            </a:pPr>
            <a:r>
              <a:rPr lang="en-US" sz="2400" dirty="0">
                <a:latin typeface="Times New Roman" panose="02020603050405020304" pitchFamily="18" charset="0"/>
                <a:cs typeface="Times New Roman" panose="02020603050405020304" pitchFamily="18" charset="0"/>
              </a:rPr>
              <a:t>Change in supply: shift in supply curve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2254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D14F5-C768-401B-A727-A396E8410E51}"/>
              </a:ext>
            </a:extLst>
          </p:cNvPr>
          <p:cNvSpPr>
            <a:spLocks noGrp="1"/>
          </p:cNvSpPr>
          <p:nvPr>
            <p:ph type="title"/>
          </p:nvPr>
        </p:nvSpPr>
        <p:spPr>
          <a:xfrm>
            <a:off x="1143000" y="964692"/>
            <a:ext cx="7086599" cy="1188720"/>
          </a:xfrm>
        </p:spPr>
        <p:txBody>
          <a:bodyPr/>
          <a:lstStyle/>
          <a:p>
            <a:r>
              <a:rPr lang="en-US" b="1" dirty="0">
                <a:latin typeface="Times New Roman" panose="02020603050405020304" pitchFamily="18" charset="0"/>
                <a:cs typeface="Times New Roman" panose="02020603050405020304" pitchFamily="18" charset="0"/>
              </a:rPr>
              <a:t>Demand schedule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D1270F3-B6BE-4018-855C-5FE93B160E50}"/>
              </a:ext>
            </a:extLst>
          </p:cNvPr>
          <p:cNvSpPr>
            <a:spLocks noGrp="1"/>
          </p:cNvSpPr>
          <p:nvPr>
            <p:ph idx="1"/>
          </p:nvPr>
        </p:nvSpPr>
        <p:spPr>
          <a:xfrm>
            <a:off x="1125071" y="2514600"/>
            <a:ext cx="7086599" cy="383895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demand schedule for a product is a list of the quantity that a buyer is willing to buy at different prices at one particular time.</a:t>
            </a:r>
          </a:p>
          <a:p>
            <a:pPr algn="just">
              <a:lnSpc>
                <a:spcPct val="150000"/>
              </a:lnSpc>
            </a:pPr>
            <a:r>
              <a:rPr lang="en-US" sz="2400" dirty="0">
                <a:latin typeface="Times New Roman" panose="02020603050405020304" pitchFamily="18" charset="0"/>
                <a:cs typeface="Times New Roman" panose="02020603050405020304" pitchFamily="18" charset="0"/>
              </a:rPr>
              <a:t>It represents functional relationship between price and quantity demanded.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30776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EA7CD2-91F0-47C7-B6AE-40CF2D56D6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Supply curve shift rightward if</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EE0E92E-45F1-47B4-AE29-3920E027C2F3}"/>
              </a:ext>
            </a:extLst>
          </p:cNvPr>
          <p:cNvSpPr>
            <a:spLocks noGrp="1"/>
          </p:cNvSpPr>
          <p:nvPr>
            <p:ph idx="1"/>
          </p:nvPr>
        </p:nvSpPr>
        <p:spPr>
          <a:xfrm>
            <a:off x="838200" y="2638045"/>
            <a:ext cx="7772399" cy="3762755"/>
          </a:xfrm>
        </p:spPr>
        <p:txBody>
          <a:bodyPr>
            <a:normAutofit/>
          </a:bodyPr>
          <a:lstStyle/>
          <a:p>
            <a:r>
              <a:rPr lang="en-US" sz="2400" dirty="0">
                <a:latin typeface="Times New Roman" panose="02020603050405020304" pitchFamily="18" charset="0"/>
                <a:cs typeface="Times New Roman" panose="02020603050405020304" pitchFamily="18" charset="0"/>
              </a:rPr>
              <a:t>Price of substitute goods decreases</a:t>
            </a:r>
          </a:p>
          <a:p>
            <a:r>
              <a:rPr lang="en-US" sz="2400" dirty="0">
                <a:latin typeface="Times New Roman" panose="02020603050405020304" pitchFamily="18" charset="0"/>
                <a:cs typeface="Times New Roman" panose="02020603050405020304" pitchFamily="18" charset="0"/>
              </a:rPr>
              <a:t>Price of complementary goods increases</a:t>
            </a:r>
          </a:p>
          <a:p>
            <a:r>
              <a:rPr lang="en-US" sz="2400" dirty="0">
                <a:latin typeface="Times New Roman" panose="02020603050405020304" pitchFamily="18" charset="0"/>
                <a:cs typeface="Times New Roman" panose="02020603050405020304" pitchFamily="18" charset="0"/>
              </a:rPr>
              <a:t>Price of input decreases</a:t>
            </a:r>
          </a:p>
          <a:p>
            <a:r>
              <a:rPr lang="en-US" sz="2400" dirty="0">
                <a:latin typeface="Times New Roman" panose="02020603050405020304" pitchFamily="18" charset="0"/>
                <a:cs typeface="Times New Roman" panose="02020603050405020304" pitchFamily="18" charset="0"/>
              </a:rPr>
              <a:t>Expected future price decreases</a:t>
            </a:r>
          </a:p>
          <a:p>
            <a:r>
              <a:rPr lang="en-US" sz="2400" dirty="0">
                <a:latin typeface="Times New Roman" panose="02020603050405020304" pitchFamily="18" charset="0"/>
                <a:cs typeface="Times New Roman" panose="02020603050405020304" pitchFamily="18" charset="0"/>
              </a:rPr>
              <a:t>Increase in number of sellers</a:t>
            </a:r>
          </a:p>
          <a:p>
            <a:r>
              <a:rPr lang="en-US" sz="2400" dirty="0">
                <a:latin typeface="Times New Roman" panose="02020603050405020304" pitchFamily="18" charset="0"/>
                <a:cs typeface="Times New Roman" panose="02020603050405020304" pitchFamily="18" charset="0"/>
              </a:rPr>
              <a:t>Government provides subsidy to sellers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90387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4938E-ED6A-4027-BFE6-06305D9CB01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Supply curve shift to left if</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3F08E63-5E1D-4BE7-9CE9-4F7445058AC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Price of substitute goods increases </a:t>
            </a:r>
          </a:p>
          <a:p>
            <a:r>
              <a:rPr lang="en-US" sz="2400" dirty="0">
                <a:latin typeface="Times New Roman" panose="02020603050405020304" pitchFamily="18" charset="0"/>
                <a:cs typeface="Times New Roman" panose="02020603050405020304" pitchFamily="18" charset="0"/>
              </a:rPr>
              <a:t>Price of complementary goods decrease</a:t>
            </a:r>
            <a:r>
              <a:rPr lang="en-IN" sz="2400" dirty="0">
                <a:latin typeface="Times New Roman" panose="02020603050405020304" pitchFamily="18" charset="0"/>
                <a:cs typeface="Times New Roman" panose="02020603050405020304" pitchFamily="18" charset="0"/>
              </a:rPr>
              <a:t>s</a:t>
            </a:r>
          </a:p>
          <a:p>
            <a:r>
              <a:rPr lang="en-IN" sz="2400" dirty="0">
                <a:latin typeface="Times New Roman" panose="02020603050405020304" pitchFamily="18" charset="0"/>
                <a:cs typeface="Times New Roman" panose="02020603050405020304" pitchFamily="18" charset="0"/>
              </a:rPr>
              <a:t>Price of inputs increases</a:t>
            </a:r>
          </a:p>
          <a:p>
            <a:r>
              <a:rPr lang="en-IN" sz="2400" dirty="0">
                <a:latin typeface="Times New Roman" panose="02020603050405020304" pitchFamily="18" charset="0"/>
                <a:cs typeface="Times New Roman" panose="02020603050405020304" pitchFamily="18" charset="0"/>
              </a:rPr>
              <a:t>Expected future price increases</a:t>
            </a:r>
          </a:p>
          <a:p>
            <a:r>
              <a:rPr lang="en-IN" sz="2400" dirty="0">
                <a:latin typeface="Times New Roman" panose="02020603050405020304" pitchFamily="18" charset="0"/>
                <a:cs typeface="Times New Roman" panose="02020603050405020304" pitchFamily="18" charset="0"/>
              </a:rPr>
              <a:t>Decrease in number of sellers</a:t>
            </a:r>
          </a:p>
          <a:p>
            <a:r>
              <a:rPr lang="en-IN" sz="2400" dirty="0">
                <a:latin typeface="Times New Roman" panose="02020603050405020304" pitchFamily="18" charset="0"/>
                <a:cs typeface="Times New Roman" panose="02020603050405020304" pitchFamily="18" charset="0"/>
              </a:rPr>
              <a:t>Government impose tax on sellers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93720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EE225-36D2-7F82-1A36-9D6C33153B52}"/>
              </a:ext>
            </a:extLst>
          </p:cNvPr>
          <p:cNvSpPr>
            <a:spLocks noGrp="1"/>
          </p:cNvSpPr>
          <p:nvPr>
            <p:ph type="title"/>
          </p:nvPr>
        </p:nvSpPr>
        <p:spPr>
          <a:xfrm>
            <a:off x="857250" y="609600"/>
            <a:ext cx="7406640" cy="685800"/>
          </a:xfrm>
        </p:spPr>
        <p:txBody>
          <a:bodyPr>
            <a:normAutofit/>
          </a:bodyPr>
          <a:lstStyle/>
          <a:p>
            <a:pPr algn="ctr"/>
            <a:r>
              <a:rPr lang="en-US" sz="3200" b="1" dirty="0"/>
              <a:t>Rightward of Leftward shift</a:t>
            </a:r>
            <a:endParaRPr lang="en-IN" sz="3200" b="1" dirty="0"/>
          </a:p>
        </p:txBody>
      </p:sp>
      <p:pic>
        <p:nvPicPr>
          <p:cNvPr id="5" name="Picture 4">
            <a:extLst>
              <a:ext uri="{FF2B5EF4-FFF2-40B4-BE49-F238E27FC236}">
                <a16:creationId xmlns:a16="http://schemas.microsoft.com/office/drawing/2014/main" xmlns="" id="{72B10C1A-8705-BF39-8EFA-13014B291711}"/>
              </a:ext>
            </a:extLst>
          </p:cNvPr>
          <p:cNvPicPr>
            <a:picLocks noChangeAspect="1"/>
          </p:cNvPicPr>
          <p:nvPr/>
        </p:nvPicPr>
        <p:blipFill>
          <a:blip r:embed="rId2"/>
          <a:stretch>
            <a:fillRect/>
          </a:stretch>
        </p:blipFill>
        <p:spPr>
          <a:xfrm>
            <a:off x="228600" y="1295400"/>
            <a:ext cx="8686800" cy="48006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725317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D2DD0-2E2A-493A-A945-B62CC936993F}"/>
              </a:ext>
            </a:extLst>
          </p:cNvPr>
          <p:cNvSpPr>
            <a:spLocks noGrp="1"/>
          </p:cNvSpPr>
          <p:nvPr>
            <p:ph type="title"/>
          </p:nvPr>
        </p:nvSpPr>
        <p:spPr/>
        <p:txBody>
          <a:bodyPr/>
          <a:lstStyle/>
          <a:p>
            <a:pPr algn="ctr"/>
            <a:r>
              <a:rPr lang="en-US" b="1" dirty="0">
                <a:latin typeface="Times New Roman" pitchFamily="18" charset="0"/>
                <a:cs typeface="Times New Roman" pitchFamily="18" charset="0"/>
              </a:rPr>
              <a:t>Equilibrium of quantity demand and quantity supply</a:t>
            </a:r>
            <a:endParaRPr lang="en-IN" b="1" dirty="0"/>
          </a:p>
        </p:txBody>
      </p:sp>
      <p:sp>
        <p:nvSpPr>
          <p:cNvPr id="3" name="Content Placeholder 2">
            <a:extLst>
              <a:ext uri="{FF2B5EF4-FFF2-40B4-BE49-F238E27FC236}">
                <a16:creationId xmlns:a16="http://schemas.microsoft.com/office/drawing/2014/main" xmlns="" id="{90A606C7-ABDB-443F-BB92-15892867AA28}"/>
              </a:ext>
            </a:extLst>
          </p:cNvPr>
          <p:cNvSpPr>
            <a:spLocks noGrp="1"/>
          </p:cNvSpPr>
          <p:nvPr>
            <p:ph idx="1"/>
          </p:nvPr>
        </p:nvSpPr>
        <p:spPr>
          <a:xfrm>
            <a:off x="857251" y="2286000"/>
            <a:ext cx="7404653" cy="3810000"/>
          </a:xfrm>
        </p:spPr>
        <p:txBody>
          <a:bodyPr/>
          <a:lstStyle/>
          <a:p>
            <a:pPr algn="just"/>
            <a:r>
              <a:rPr lang="en-US" dirty="0">
                <a:latin typeface="Times New Roman" pitchFamily="18" charset="0"/>
                <a:cs typeface="Times New Roman" pitchFamily="18" charset="0"/>
              </a:rPr>
              <a:t>Equilibrium is a situation when the quantity demanded and quantity supplied are equal.</a:t>
            </a:r>
          </a:p>
          <a:p>
            <a:pPr algn="just"/>
            <a:r>
              <a:rPr lang="en-US" dirty="0">
                <a:latin typeface="Times New Roman" pitchFamily="18" charset="0"/>
                <a:cs typeface="Times New Roman" pitchFamily="18" charset="0"/>
              </a:rPr>
              <a:t>There is no tendency for price or quantity to change</a:t>
            </a:r>
          </a:p>
          <a:p>
            <a:pPr algn="just"/>
            <a:r>
              <a:rPr lang="en-US" dirty="0">
                <a:latin typeface="Times New Roman" pitchFamily="18" charset="0"/>
                <a:cs typeface="Times New Roman" pitchFamily="18" charset="0"/>
              </a:rPr>
              <a:t>There is no tendency for the market price to increase or decrease.</a:t>
            </a:r>
          </a:p>
          <a:p>
            <a:endParaRPr lang="en-IN" dirty="0"/>
          </a:p>
        </p:txBody>
      </p:sp>
    </p:spTree>
    <p:extLst>
      <p:ext uri="{BB962C8B-B14F-4D97-AF65-F5344CB8AC3E}">
        <p14:creationId xmlns:p14="http://schemas.microsoft.com/office/powerpoint/2010/main" xmlns="" val="4045526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4E034-42A5-45AE-AC91-07F7BEB6DCF0}"/>
              </a:ext>
            </a:extLst>
          </p:cNvPr>
          <p:cNvSpPr>
            <a:spLocks noGrp="1"/>
          </p:cNvSpPr>
          <p:nvPr>
            <p:ph type="title"/>
          </p:nvPr>
        </p:nvSpPr>
        <p:spPr>
          <a:xfrm>
            <a:off x="1371600" y="609600"/>
            <a:ext cx="6892290" cy="1356360"/>
          </a:xfrm>
        </p:spPr>
        <p:txBody>
          <a:bodyPr/>
          <a:lstStyle/>
          <a:p>
            <a:r>
              <a:rPr lang="en-US" b="1" dirty="0">
                <a:latin typeface="Times New Roman" pitchFamily="18" charset="0"/>
                <a:cs typeface="Times New Roman" pitchFamily="18" charset="0"/>
              </a:rPr>
              <a:t>Equilibrium price and output</a:t>
            </a:r>
            <a:endParaRPr lang="en-IN" dirty="0"/>
          </a:p>
        </p:txBody>
      </p:sp>
      <p:graphicFrame>
        <p:nvGraphicFramePr>
          <p:cNvPr id="4" name="Table 4">
            <a:extLst>
              <a:ext uri="{FF2B5EF4-FFF2-40B4-BE49-F238E27FC236}">
                <a16:creationId xmlns:a16="http://schemas.microsoft.com/office/drawing/2014/main" xmlns="" id="{BF437413-5DC4-4E47-9BA1-D849909B092F}"/>
              </a:ext>
            </a:extLst>
          </p:cNvPr>
          <p:cNvGraphicFramePr>
            <a:graphicFrameLocks noGrp="1"/>
          </p:cNvGraphicFramePr>
          <p:nvPr>
            <p:ph idx="1"/>
            <p:extLst>
              <p:ext uri="{D42A27DB-BD31-4B8C-83A1-F6EECF244321}">
                <p14:modId xmlns:p14="http://schemas.microsoft.com/office/powerpoint/2010/main" xmlns="" val="2999779467"/>
              </p:ext>
            </p:extLst>
          </p:nvPr>
        </p:nvGraphicFramePr>
        <p:xfrm>
          <a:off x="609600" y="2057400"/>
          <a:ext cx="8001000" cy="3738880"/>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xmlns="" val="1256956111"/>
                    </a:ext>
                  </a:extLst>
                </a:gridCol>
                <a:gridCol w="2000250">
                  <a:extLst>
                    <a:ext uri="{9D8B030D-6E8A-4147-A177-3AD203B41FA5}">
                      <a16:colId xmlns:a16="http://schemas.microsoft.com/office/drawing/2014/main" xmlns="" val="2433905006"/>
                    </a:ext>
                  </a:extLst>
                </a:gridCol>
                <a:gridCol w="2000250">
                  <a:extLst>
                    <a:ext uri="{9D8B030D-6E8A-4147-A177-3AD203B41FA5}">
                      <a16:colId xmlns:a16="http://schemas.microsoft.com/office/drawing/2014/main" xmlns="" val="4086019612"/>
                    </a:ext>
                  </a:extLst>
                </a:gridCol>
                <a:gridCol w="2000250">
                  <a:extLst>
                    <a:ext uri="{9D8B030D-6E8A-4147-A177-3AD203B41FA5}">
                      <a16:colId xmlns:a16="http://schemas.microsoft.com/office/drawing/2014/main" xmlns="" val="731432694"/>
                    </a:ext>
                  </a:extLst>
                </a:gridCol>
              </a:tblGrid>
              <a:tr h="558800">
                <a:tc>
                  <a:txBody>
                    <a:bodyPr/>
                    <a:lstStyle/>
                    <a:p>
                      <a:r>
                        <a:rPr lang="en-US" sz="2800" dirty="0"/>
                        <a:t>Price </a:t>
                      </a:r>
                    </a:p>
                  </a:txBody>
                  <a:tcPr marL="82267" marR="82267"/>
                </a:tc>
                <a:tc>
                  <a:txBody>
                    <a:bodyPr/>
                    <a:lstStyle/>
                    <a:p>
                      <a:r>
                        <a:rPr lang="en-US" sz="2800" dirty="0"/>
                        <a:t>Quantity demanded</a:t>
                      </a:r>
                    </a:p>
                  </a:txBody>
                  <a:tcPr marL="82267" marR="82267"/>
                </a:tc>
                <a:tc>
                  <a:txBody>
                    <a:bodyPr/>
                    <a:lstStyle/>
                    <a:p>
                      <a:r>
                        <a:rPr lang="en-US" sz="2800" dirty="0"/>
                        <a:t>Quantity supplied</a:t>
                      </a:r>
                    </a:p>
                  </a:txBody>
                  <a:tcPr marL="82267" marR="82267"/>
                </a:tc>
                <a:tc>
                  <a:txBody>
                    <a:bodyPr/>
                    <a:lstStyle/>
                    <a:p>
                      <a:r>
                        <a:rPr lang="en-US" sz="2800" dirty="0"/>
                        <a:t>Market condition</a:t>
                      </a:r>
                    </a:p>
                  </a:txBody>
                  <a:tcPr marL="82267" marR="82267"/>
                </a:tc>
                <a:extLst>
                  <a:ext uri="{0D108BD9-81ED-4DB2-BD59-A6C34878D82A}">
                    <a16:rowId xmlns:a16="http://schemas.microsoft.com/office/drawing/2014/main" xmlns="" val="1297352376"/>
                  </a:ext>
                </a:extLst>
              </a:tr>
              <a:tr h="558800">
                <a:tc>
                  <a:txBody>
                    <a:bodyPr/>
                    <a:lstStyle/>
                    <a:p>
                      <a:r>
                        <a:rPr lang="en-US" sz="2800" dirty="0"/>
                        <a:t>5</a:t>
                      </a:r>
                    </a:p>
                  </a:txBody>
                  <a:tcPr marL="82267" marR="82267"/>
                </a:tc>
                <a:tc>
                  <a:txBody>
                    <a:bodyPr/>
                    <a:lstStyle/>
                    <a:p>
                      <a:r>
                        <a:rPr lang="en-US" sz="2800" dirty="0"/>
                        <a:t>2</a:t>
                      </a:r>
                    </a:p>
                  </a:txBody>
                  <a:tcPr marL="82267" marR="82267"/>
                </a:tc>
                <a:tc>
                  <a:txBody>
                    <a:bodyPr/>
                    <a:lstStyle/>
                    <a:p>
                      <a:r>
                        <a:rPr lang="en-US" sz="2800" dirty="0"/>
                        <a:t>10</a:t>
                      </a:r>
                    </a:p>
                  </a:txBody>
                  <a:tcPr marL="82267" marR="82267"/>
                </a:tc>
                <a:tc>
                  <a:txBody>
                    <a:bodyPr/>
                    <a:lstStyle/>
                    <a:p>
                      <a:r>
                        <a:rPr lang="en-US" sz="2800" dirty="0"/>
                        <a:t>10-2=8</a:t>
                      </a:r>
                    </a:p>
                  </a:txBody>
                  <a:tcPr marL="82267" marR="82267"/>
                </a:tc>
                <a:extLst>
                  <a:ext uri="{0D108BD9-81ED-4DB2-BD59-A6C34878D82A}">
                    <a16:rowId xmlns:a16="http://schemas.microsoft.com/office/drawing/2014/main" xmlns="" val="2446990967"/>
                  </a:ext>
                </a:extLst>
              </a:tr>
              <a:tr h="558800">
                <a:tc>
                  <a:txBody>
                    <a:bodyPr/>
                    <a:lstStyle/>
                    <a:p>
                      <a:r>
                        <a:rPr lang="en-US" sz="2800" dirty="0"/>
                        <a:t>4</a:t>
                      </a:r>
                    </a:p>
                  </a:txBody>
                  <a:tcPr marL="82267" marR="82267"/>
                </a:tc>
                <a:tc>
                  <a:txBody>
                    <a:bodyPr/>
                    <a:lstStyle/>
                    <a:p>
                      <a:r>
                        <a:rPr lang="en-US" sz="2800" dirty="0"/>
                        <a:t>4</a:t>
                      </a:r>
                    </a:p>
                  </a:txBody>
                  <a:tcPr marL="82267" marR="82267"/>
                </a:tc>
                <a:tc>
                  <a:txBody>
                    <a:bodyPr/>
                    <a:lstStyle/>
                    <a:p>
                      <a:r>
                        <a:rPr lang="en-US" sz="2800" dirty="0"/>
                        <a:t>8</a:t>
                      </a:r>
                    </a:p>
                  </a:txBody>
                  <a:tcPr marL="82267" marR="82267"/>
                </a:tc>
                <a:tc>
                  <a:txBody>
                    <a:bodyPr/>
                    <a:lstStyle/>
                    <a:p>
                      <a:r>
                        <a:rPr lang="en-US" sz="2800" dirty="0"/>
                        <a:t>8-4=4</a:t>
                      </a:r>
                    </a:p>
                  </a:txBody>
                  <a:tcPr marL="82267" marR="82267"/>
                </a:tc>
                <a:extLst>
                  <a:ext uri="{0D108BD9-81ED-4DB2-BD59-A6C34878D82A}">
                    <a16:rowId xmlns:a16="http://schemas.microsoft.com/office/drawing/2014/main" xmlns="" val="1294245947"/>
                  </a:ext>
                </a:extLst>
              </a:tr>
              <a:tr h="558800">
                <a:tc>
                  <a:txBody>
                    <a:bodyPr/>
                    <a:lstStyle/>
                    <a:p>
                      <a:r>
                        <a:rPr lang="en-US" sz="2800" dirty="0"/>
                        <a:t>3</a:t>
                      </a:r>
                    </a:p>
                  </a:txBody>
                  <a:tcPr marL="82267" marR="82267"/>
                </a:tc>
                <a:tc>
                  <a:txBody>
                    <a:bodyPr/>
                    <a:lstStyle/>
                    <a:p>
                      <a:r>
                        <a:rPr lang="en-US" sz="2800" dirty="0"/>
                        <a:t>6</a:t>
                      </a:r>
                    </a:p>
                  </a:txBody>
                  <a:tcPr marL="82267" marR="82267"/>
                </a:tc>
                <a:tc>
                  <a:txBody>
                    <a:bodyPr/>
                    <a:lstStyle/>
                    <a:p>
                      <a:r>
                        <a:rPr lang="en-US" sz="2800" dirty="0"/>
                        <a:t>6</a:t>
                      </a:r>
                    </a:p>
                  </a:txBody>
                  <a:tcPr marL="82267" marR="82267"/>
                </a:tc>
                <a:tc>
                  <a:txBody>
                    <a:bodyPr/>
                    <a:lstStyle/>
                    <a:p>
                      <a:r>
                        <a:rPr lang="en-US" sz="2800" dirty="0"/>
                        <a:t>6-6=0</a:t>
                      </a:r>
                    </a:p>
                  </a:txBody>
                  <a:tcPr marL="82267" marR="82267"/>
                </a:tc>
                <a:extLst>
                  <a:ext uri="{0D108BD9-81ED-4DB2-BD59-A6C34878D82A}">
                    <a16:rowId xmlns:a16="http://schemas.microsoft.com/office/drawing/2014/main" xmlns="" val="3491413016"/>
                  </a:ext>
                </a:extLst>
              </a:tr>
              <a:tr h="558800">
                <a:tc>
                  <a:txBody>
                    <a:bodyPr/>
                    <a:lstStyle/>
                    <a:p>
                      <a:r>
                        <a:rPr lang="en-US" sz="2800" dirty="0"/>
                        <a:t>2</a:t>
                      </a:r>
                    </a:p>
                  </a:txBody>
                  <a:tcPr marL="82267" marR="82267"/>
                </a:tc>
                <a:tc>
                  <a:txBody>
                    <a:bodyPr/>
                    <a:lstStyle/>
                    <a:p>
                      <a:r>
                        <a:rPr lang="en-US" sz="2800" dirty="0"/>
                        <a:t>8</a:t>
                      </a:r>
                    </a:p>
                  </a:txBody>
                  <a:tcPr marL="82267" marR="82267"/>
                </a:tc>
                <a:tc>
                  <a:txBody>
                    <a:bodyPr/>
                    <a:lstStyle/>
                    <a:p>
                      <a:r>
                        <a:rPr lang="en-US" sz="2800" dirty="0"/>
                        <a:t>4</a:t>
                      </a:r>
                    </a:p>
                  </a:txBody>
                  <a:tcPr marL="82267" marR="82267"/>
                </a:tc>
                <a:tc>
                  <a:txBody>
                    <a:bodyPr/>
                    <a:lstStyle/>
                    <a:p>
                      <a:r>
                        <a:rPr lang="en-US" sz="2800" dirty="0"/>
                        <a:t>4-8=</a:t>
                      </a:r>
                      <a:r>
                        <a:rPr lang="en-US" sz="2800" baseline="0" dirty="0"/>
                        <a:t> -4</a:t>
                      </a:r>
                      <a:endParaRPr lang="en-US" sz="2800" dirty="0"/>
                    </a:p>
                  </a:txBody>
                  <a:tcPr marL="82267" marR="82267"/>
                </a:tc>
                <a:extLst>
                  <a:ext uri="{0D108BD9-81ED-4DB2-BD59-A6C34878D82A}">
                    <a16:rowId xmlns:a16="http://schemas.microsoft.com/office/drawing/2014/main" xmlns="" val="1518245965"/>
                  </a:ext>
                </a:extLst>
              </a:tr>
              <a:tr h="558800">
                <a:tc>
                  <a:txBody>
                    <a:bodyPr/>
                    <a:lstStyle/>
                    <a:p>
                      <a:r>
                        <a:rPr lang="en-US" sz="2800" dirty="0"/>
                        <a:t>1</a:t>
                      </a:r>
                    </a:p>
                  </a:txBody>
                  <a:tcPr marL="82267" marR="82267"/>
                </a:tc>
                <a:tc>
                  <a:txBody>
                    <a:bodyPr/>
                    <a:lstStyle/>
                    <a:p>
                      <a:r>
                        <a:rPr lang="en-US" sz="2800" dirty="0"/>
                        <a:t>10</a:t>
                      </a:r>
                    </a:p>
                  </a:txBody>
                  <a:tcPr marL="82267" marR="82267"/>
                </a:tc>
                <a:tc>
                  <a:txBody>
                    <a:bodyPr/>
                    <a:lstStyle/>
                    <a:p>
                      <a:r>
                        <a:rPr lang="en-US" sz="2800" dirty="0"/>
                        <a:t>2</a:t>
                      </a:r>
                    </a:p>
                  </a:txBody>
                  <a:tcPr marL="82267" marR="82267"/>
                </a:tc>
                <a:tc>
                  <a:txBody>
                    <a:bodyPr/>
                    <a:lstStyle/>
                    <a:p>
                      <a:r>
                        <a:rPr lang="en-US" sz="2800" dirty="0"/>
                        <a:t>2-10= -8</a:t>
                      </a:r>
                    </a:p>
                  </a:txBody>
                  <a:tcPr marL="82267" marR="82267"/>
                </a:tc>
                <a:extLst>
                  <a:ext uri="{0D108BD9-81ED-4DB2-BD59-A6C34878D82A}">
                    <a16:rowId xmlns:a16="http://schemas.microsoft.com/office/drawing/2014/main" xmlns="" val="2469682208"/>
                  </a:ext>
                </a:extLst>
              </a:tr>
            </a:tbl>
          </a:graphicData>
        </a:graphic>
      </p:graphicFrame>
    </p:spTree>
    <p:extLst>
      <p:ext uri="{BB962C8B-B14F-4D97-AF65-F5344CB8AC3E}">
        <p14:creationId xmlns:p14="http://schemas.microsoft.com/office/powerpoint/2010/main" xmlns="" val="3660444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70BF498-B5E0-59EA-A6A5-5C4315963716}"/>
              </a:ext>
            </a:extLst>
          </p:cNvPr>
          <p:cNvPicPr>
            <a:picLocks noGrp="1" noChangeAspect="1"/>
          </p:cNvPicPr>
          <p:nvPr>
            <p:ph idx="1"/>
          </p:nvPr>
        </p:nvPicPr>
        <p:blipFill>
          <a:blip r:embed="rId2"/>
          <a:stretch>
            <a:fillRect/>
          </a:stretch>
        </p:blipFill>
        <p:spPr>
          <a:xfrm>
            <a:off x="381000" y="609600"/>
            <a:ext cx="8382000" cy="5486400"/>
          </a:xfrm>
        </p:spPr>
      </p:pic>
    </p:spTree>
    <p:extLst>
      <p:ext uri="{BB962C8B-B14F-4D97-AF65-F5344CB8AC3E}">
        <p14:creationId xmlns:p14="http://schemas.microsoft.com/office/powerpoint/2010/main" xmlns="" val="2292600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2764A-1189-482A-AC21-4D7F608FF7C6}"/>
              </a:ext>
            </a:extLst>
          </p:cNvPr>
          <p:cNvSpPr>
            <a:spLocks noGrp="1"/>
          </p:cNvSpPr>
          <p:nvPr>
            <p:ph type="title"/>
          </p:nvPr>
        </p:nvSpPr>
        <p:spPr>
          <a:xfrm>
            <a:off x="1905000" y="1371600"/>
            <a:ext cx="6358890" cy="594360"/>
          </a:xfrm>
        </p:spPr>
        <p:txBody>
          <a:bodyPr>
            <a:noAutofit/>
          </a:bodyPr>
          <a:lstStyle/>
          <a:p>
            <a:r>
              <a:rPr lang="en-IN" sz="2000" b="1" dirty="0">
                <a:solidFill>
                  <a:srgbClr val="000000"/>
                </a:solidFill>
                <a:latin typeface="Verdana" panose="020B0604030504040204" pitchFamily="34" charset="0"/>
              </a:rPr>
              <a:t>D</a:t>
            </a:r>
            <a:r>
              <a:rPr lang="en-IN" sz="2000" b="1" i="0" dirty="0">
                <a:solidFill>
                  <a:srgbClr val="000000"/>
                </a:solidFill>
                <a:effectLst/>
                <a:latin typeface="Verdana" panose="020B0604030504040204" pitchFamily="34" charset="0"/>
              </a:rPr>
              <a:t>isequilibrium and excess supply</a:t>
            </a:r>
            <a:r>
              <a:rPr lang="en-IN" sz="4400" b="1" dirty="0"/>
              <a:t> </a:t>
            </a:r>
            <a:br>
              <a:rPr lang="en-IN" sz="4400" b="1" dirty="0"/>
            </a:br>
            <a:endParaRPr lang="en-IN" sz="4400" b="1" dirty="0"/>
          </a:p>
        </p:txBody>
      </p:sp>
      <p:sp>
        <p:nvSpPr>
          <p:cNvPr id="3" name="Content Placeholder 2">
            <a:extLst>
              <a:ext uri="{FF2B5EF4-FFF2-40B4-BE49-F238E27FC236}">
                <a16:creationId xmlns:a16="http://schemas.microsoft.com/office/drawing/2014/main" xmlns="" id="{40D0F65E-C622-4EAB-8787-2746D47433F5}"/>
              </a:ext>
            </a:extLst>
          </p:cNvPr>
          <p:cNvSpPr>
            <a:spLocks noGrp="1"/>
          </p:cNvSpPr>
          <p:nvPr>
            <p:ph idx="1"/>
          </p:nvPr>
        </p:nvSpPr>
        <p:spPr/>
        <p:txBody>
          <a:bodyPr/>
          <a:lstStyle/>
          <a:p>
            <a:r>
              <a:rPr lang="en-US" dirty="0">
                <a:latin typeface="Times New Roman" pitchFamily="18" charset="0"/>
                <a:cs typeface="Times New Roman" pitchFamily="18" charset="0"/>
              </a:rPr>
              <a:t>Shortage</a:t>
            </a:r>
          </a:p>
          <a:p>
            <a:r>
              <a:rPr lang="en-US" dirty="0">
                <a:latin typeface="Times New Roman" pitchFamily="18" charset="0"/>
                <a:cs typeface="Times New Roman" pitchFamily="18" charset="0"/>
              </a:rPr>
              <a:t>Surplus </a:t>
            </a:r>
          </a:p>
          <a:p>
            <a:endParaRPr lang="en-IN" dirty="0"/>
          </a:p>
        </p:txBody>
      </p:sp>
    </p:spTree>
    <p:extLst>
      <p:ext uri="{BB962C8B-B14F-4D97-AF65-F5344CB8AC3E}">
        <p14:creationId xmlns:p14="http://schemas.microsoft.com/office/powerpoint/2010/main" xmlns="" val="961122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quilibrium, Excess Demand and Supply: Meaning, Examples and Videos">
            <a:extLst>
              <a:ext uri="{FF2B5EF4-FFF2-40B4-BE49-F238E27FC236}">
                <a16:creationId xmlns:a16="http://schemas.microsoft.com/office/drawing/2014/main" xmlns="" id="{F0C79A57-DD9C-C3C9-5EB9-671DCF1E1CE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2000" y="728330"/>
            <a:ext cx="7772400" cy="5401340"/>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A2BF0198-AD87-487A-3111-A5EE358452D1}"/>
              </a:ext>
            </a:extLst>
          </p:cNvPr>
          <p:cNvSpPr/>
          <p:nvPr/>
        </p:nvSpPr>
        <p:spPr>
          <a:xfrm>
            <a:off x="10820400" y="19812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635404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cess Supply Graph (and Examples)">
            <a:extLst>
              <a:ext uri="{FF2B5EF4-FFF2-40B4-BE49-F238E27FC236}">
                <a16:creationId xmlns:a16="http://schemas.microsoft.com/office/drawing/2014/main" xmlns="" id="{B6FC566C-2011-C077-8F8E-8D30785C111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1371600"/>
            <a:ext cx="6858000" cy="52578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7C7DFF63-97DB-6D3F-2CA2-534F65CF18C1}"/>
              </a:ext>
            </a:extLst>
          </p:cNvPr>
          <p:cNvSpPr/>
          <p:nvPr/>
        </p:nvSpPr>
        <p:spPr>
          <a:xfrm>
            <a:off x="381000" y="228600"/>
            <a:ext cx="8077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t>Consumer and Producer surplus</a:t>
            </a:r>
            <a:endParaRPr lang="en-IN" sz="4000" b="1" dirty="0"/>
          </a:p>
        </p:txBody>
      </p:sp>
    </p:spTree>
    <p:extLst>
      <p:ext uri="{BB962C8B-B14F-4D97-AF65-F5344CB8AC3E}">
        <p14:creationId xmlns:p14="http://schemas.microsoft.com/office/powerpoint/2010/main" xmlns="" val="838240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359FC6-7D94-B414-6116-F24C81BD9B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F0BC1FC-4878-E24D-3DF8-9050B9B2F9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xmlns="" val="173271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509" y="609600"/>
            <a:ext cx="7886700" cy="1325563"/>
          </a:xfrm>
        </p:spPr>
        <p:txBody>
          <a:bodyPr/>
          <a:lstStyle/>
          <a:p>
            <a:r>
              <a:rPr lang="en-US" b="1" dirty="0">
                <a:latin typeface="Times New Roman" pitchFamily="18" charset="0"/>
                <a:cs typeface="Times New Roman" pitchFamily="18" charset="0"/>
              </a:rPr>
              <a:t>Demand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22836559"/>
              </p:ext>
            </p:extLst>
          </p:nvPr>
        </p:nvGraphicFramePr>
        <p:xfrm>
          <a:off x="628650" y="2057400"/>
          <a:ext cx="7886700" cy="222504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xmlns="" val="20000"/>
                    </a:ext>
                  </a:extLst>
                </a:gridCol>
                <a:gridCol w="3943350">
                  <a:extLst>
                    <a:ext uri="{9D8B030D-6E8A-4147-A177-3AD203B41FA5}">
                      <a16:colId xmlns:a16="http://schemas.microsoft.com/office/drawing/2014/main" xmlns="" val="20001"/>
                    </a:ext>
                  </a:extLst>
                </a:gridCol>
              </a:tblGrid>
              <a:tr h="370840">
                <a:tc>
                  <a:txBody>
                    <a:bodyPr/>
                    <a:lstStyle/>
                    <a:p>
                      <a:r>
                        <a:rPr lang="en-US" dirty="0"/>
                        <a:t>Price (Rs. )</a:t>
                      </a:r>
                    </a:p>
                  </a:txBody>
                  <a:tcPr marL="87629" marR="87629"/>
                </a:tc>
                <a:tc>
                  <a:txBody>
                    <a:bodyPr/>
                    <a:lstStyle/>
                    <a:p>
                      <a:r>
                        <a:rPr lang="en-US" dirty="0"/>
                        <a:t>Quantity (units)</a:t>
                      </a:r>
                    </a:p>
                  </a:txBody>
                  <a:tcPr marL="87629" marR="87629"/>
                </a:tc>
                <a:extLst>
                  <a:ext uri="{0D108BD9-81ED-4DB2-BD59-A6C34878D82A}">
                    <a16:rowId xmlns:a16="http://schemas.microsoft.com/office/drawing/2014/main" xmlns="" val="10000"/>
                  </a:ext>
                </a:extLst>
              </a:tr>
              <a:tr h="370840">
                <a:tc>
                  <a:txBody>
                    <a:bodyPr/>
                    <a:lstStyle/>
                    <a:p>
                      <a:r>
                        <a:rPr lang="en-US" dirty="0"/>
                        <a:t>5</a:t>
                      </a:r>
                    </a:p>
                  </a:txBody>
                  <a:tcPr marL="87629" marR="87629"/>
                </a:tc>
                <a:tc>
                  <a:txBody>
                    <a:bodyPr/>
                    <a:lstStyle/>
                    <a:p>
                      <a:r>
                        <a:rPr lang="en-US" dirty="0"/>
                        <a:t>2</a:t>
                      </a:r>
                    </a:p>
                  </a:txBody>
                  <a:tcPr marL="87629" marR="87629"/>
                </a:tc>
                <a:extLst>
                  <a:ext uri="{0D108BD9-81ED-4DB2-BD59-A6C34878D82A}">
                    <a16:rowId xmlns:a16="http://schemas.microsoft.com/office/drawing/2014/main" xmlns="" val="10001"/>
                  </a:ext>
                </a:extLst>
              </a:tr>
              <a:tr h="370840">
                <a:tc>
                  <a:txBody>
                    <a:bodyPr/>
                    <a:lstStyle/>
                    <a:p>
                      <a:r>
                        <a:rPr lang="en-US" dirty="0"/>
                        <a:t>4</a:t>
                      </a:r>
                    </a:p>
                  </a:txBody>
                  <a:tcPr marL="87629" marR="87629"/>
                </a:tc>
                <a:tc>
                  <a:txBody>
                    <a:bodyPr/>
                    <a:lstStyle/>
                    <a:p>
                      <a:r>
                        <a:rPr lang="en-US" dirty="0"/>
                        <a:t>4</a:t>
                      </a:r>
                    </a:p>
                  </a:txBody>
                  <a:tcPr marL="87629" marR="87629"/>
                </a:tc>
                <a:extLst>
                  <a:ext uri="{0D108BD9-81ED-4DB2-BD59-A6C34878D82A}">
                    <a16:rowId xmlns:a16="http://schemas.microsoft.com/office/drawing/2014/main" xmlns="" val="10002"/>
                  </a:ext>
                </a:extLst>
              </a:tr>
              <a:tr h="370840">
                <a:tc>
                  <a:txBody>
                    <a:bodyPr/>
                    <a:lstStyle/>
                    <a:p>
                      <a:r>
                        <a:rPr lang="en-US" dirty="0"/>
                        <a:t>3</a:t>
                      </a:r>
                    </a:p>
                  </a:txBody>
                  <a:tcPr marL="87629" marR="87629"/>
                </a:tc>
                <a:tc>
                  <a:txBody>
                    <a:bodyPr/>
                    <a:lstStyle/>
                    <a:p>
                      <a:r>
                        <a:rPr lang="en-US" dirty="0"/>
                        <a:t>6</a:t>
                      </a:r>
                    </a:p>
                  </a:txBody>
                  <a:tcPr marL="87629" marR="87629"/>
                </a:tc>
                <a:extLst>
                  <a:ext uri="{0D108BD9-81ED-4DB2-BD59-A6C34878D82A}">
                    <a16:rowId xmlns:a16="http://schemas.microsoft.com/office/drawing/2014/main" xmlns="" val="10003"/>
                  </a:ext>
                </a:extLst>
              </a:tr>
              <a:tr h="370840">
                <a:tc>
                  <a:txBody>
                    <a:bodyPr/>
                    <a:lstStyle/>
                    <a:p>
                      <a:r>
                        <a:rPr lang="en-US" dirty="0"/>
                        <a:t>2</a:t>
                      </a:r>
                    </a:p>
                  </a:txBody>
                  <a:tcPr marL="87629" marR="87629"/>
                </a:tc>
                <a:tc>
                  <a:txBody>
                    <a:bodyPr/>
                    <a:lstStyle/>
                    <a:p>
                      <a:r>
                        <a:rPr lang="en-US" dirty="0"/>
                        <a:t>80</a:t>
                      </a:r>
                    </a:p>
                  </a:txBody>
                  <a:tcPr marL="87629" marR="87629"/>
                </a:tc>
                <a:extLst>
                  <a:ext uri="{0D108BD9-81ED-4DB2-BD59-A6C34878D82A}">
                    <a16:rowId xmlns:a16="http://schemas.microsoft.com/office/drawing/2014/main" xmlns="" val="10004"/>
                  </a:ext>
                </a:extLst>
              </a:tr>
              <a:tr h="370840">
                <a:tc>
                  <a:txBody>
                    <a:bodyPr/>
                    <a:lstStyle/>
                    <a:p>
                      <a:r>
                        <a:rPr lang="en-US" dirty="0"/>
                        <a:t>1</a:t>
                      </a:r>
                    </a:p>
                  </a:txBody>
                  <a:tcPr marL="87629" marR="87629"/>
                </a:tc>
                <a:tc>
                  <a:txBody>
                    <a:bodyPr/>
                    <a:lstStyle/>
                    <a:p>
                      <a:r>
                        <a:rPr lang="en-US" dirty="0"/>
                        <a:t>10</a:t>
                      </a:r>
                    </a:p>
                  </a:txBody>
                  <a:tcPr marL="87629" marR="87629"/>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D5CCB-11F7-4FC0-8525-7949A6499765}"/>
              </a:ext>
            </a:extLst>
          </p:cNvPr>
          <p:cNvSpPr>
            <a:spLocks noGrp="1"/>
          </p:cNvSpPr>
          <p:nvPr>
            <p:ph type="title"/>
          </p:nvPr>
        </p:nvSpPr>
        <p:spPr>
          <a:xfrm>
            <a:off x="646579" y="762000"/>
            <a:ext cx="7886700" cy="1325563"/>
          </a:xfrm>
        </p:spPr>
        <p:txBody>
          <a:bodyPr/>
          <a:lstStyle/>
          <a:p>
            <a:r>
              <a:rPr lang="en-US" b="1" dirty="0">
                <a:latin typeface="Times New Roman" panose="02020603050405020304" pitchFamily="18" charset="0"/>
                <a:cs typeface="Times New Roman" panose="02020603050405020304" pitchFamily="18" charset="0"/>
              </a:rPr>
              <a:t>Demand curve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747E42B-BC56-459F-969A-1A85F70F33A1}"/>
              </a:ext>
            </a:extLst>
          </p:cNvPr>
          <p:cNvSpPr>
            <a:spLocks noGrp="1"/>
          </p:cNvSpPr>
          <p:nvPr>
            <p:ph idx="1"/>
          </p:nvPr>
        </p:nvSpPr>
        <p:spPr>
          <a:xfrm>
            <a:off x="628650" y="2057399"/>
            <a:ext cx="7886700" cy="411956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Demand curve is diagrammatic representation of demand schedule which shows the inverse relationship between the price and quantity demanded of the product.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764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Demand curve</a:t>
            </a:r>
          </a:p>
        </p:txBody>
      </p:sp>
      <p:pic>
        <p:nvPicPr>
          <p:cNvPr id="5" name="Content Placeholder 4">
            <a:extLst>
              <a:ext uri="{FF2B5EF4-FFF2-40B4-BE49-F238E27FC236}">
                <a16:creationId xmlns:a16="http://schemas.microsoft.com/office/drawing/2014/main" xmlns="" id="{55353228-9C9C-4668-8A7B-893AFDB469BE}"/>
              </a:ext>
            </a:extLst>
          </p:cNvPr>
          <p:cNvPicPr>
            <a:picLocks noGrp="1" noChangeAspect="1"/>
          </p:cNvPicPr>
          <p:nvPr>
            <p:ph idx="1"/>
          </p:nvPr>
        </p:nvPicPr>
        <p:blipFill>
          <a:blip r:embed="rId2"/>
          <a:stretch>
            <a:fillRect/>
          </a:stretch>
        </p:blipFill>
        <p:spPr>
          <a:xfrm>
            <a:off x="2901950" y="2752725"/>
            <a:ext cx="3314700" cy="26479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1728</TotalTime>
  <Words>2473</Words>
  <Application>Microsoft Office PowerPoint</Application>
  <PresentationFormat>On-screen Show (4:3)</PresentationFormat>
  <Paragraphs>330</Paragraphs>
  <Slides>69</Slides>
  <Notes>2</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Basis</vt:lpstr>
      <vt:lpstr>Introduction to demand</vt:lpstr>
      <vt:lpstr>Classification of goods and services </vt:lpstr>
      <vt:lpstr>Demand</vt:lpstr>
      <vt:lpstr>Law of Demand</vt:lpstr>
      <vt:lpstr>Assumption </vt:lpstr>
      <vt:lpstr>Demand schedule</vt:lpstr>
      <vt:lpstr>Demand Schedule</vt:lpstr>
      <vt:lpstr>Demand curve</vt:lpstr>
      <vt:lpstr>Demand curve</vt:lpstr>
      <vt:lpstr>Types of demand</vt:lpstr>
      <vt:lpstr>Types of demand</vt:lpstr>
      <vt:lpstr>Slide 12</vt:lpstr>
      <vt:lpstr>Determinant demand curve</vt:lpstr>
      <vt:lpstr>General Factor</vt:lpstr>
      <vt:lpstr>Slide 15</vt:lpstr>
      <vt:lpstr>Slide 16</vt:lpstr>
      <vt:lpstr>Changes in quantity demanded vs. changes in demand</vt:lpstr>
      <vt:lpstr>Slide 18</vt:lpstr>
      <vt:lpstr>Slide 19</vt:lpstr>
      <vt:lpstr>Changes in quantity demanded </vt:lpstr>
      <vt:lpstr>Change in demand</vt:lpstr>
      <vt:lpstr>Reasons for shift in demand curve</vt:lpstr>
      <vt:lpstr>Demand curve shifts to right if</vt:lpstr>
      <vt:lpstr>Demand curve shifts to left if</vt:lpstr>
      <vt:lpstr>Slide 25</vt:lpstr>
      <vt:lpstr>Exceptional demand</vt:lpstr>
      <vt:lpstr>Slide 27</vt:lpstr>
      <vt:lpstr>Schedule for Giffen good</vt:lpstr>
      <vt:lpstr>Status symbol goods- Veblen good </vt:lpstr>
      <vt:lpstr>Slide 30</vt:lpstr>
      <vt:lpstr>NETWORK EXTERNALITIES : BANDWAGON EFFECT AND SNOB EFFECT  </vt:lpstr>
      <vt:lpstr>Conti…..</vt:lpstr>
      <vt:lpstr>Interrelated demand</vt:lpstr>
      <vt:lpstr>PRICE ELASTICITY OF DEMAND  </vt:lpstr>
      <vt:lpstr>Types of elasticity: </vt:lpstr>
      <vt:lpstr>Perfectly Inelastic  Demand                                                Perfectly Elastic Demand  </vt:lpstr>
      <vt:lpstr>Elastic and Inelastic demand </vt:lpstr>
      <vt:lpstr>Conti…..</vt:lpstr>
      <vt:lpstr>Mid point method </vt:lpstr>
      <vt:lpstr>Questions:</vt:lpstr>
      <vt:lpstr>Degree of price elasticity of demand</vt:lpstr>
      <vt:lpstr>Determinants of price elasticity of demand</vt:lpstr>
      <vt:lpstr>Income elasticity of demand </vt:lpstr>
      <vt:lpstr>Slide 44</vt:lpstr>
      <vt:lpstr>Slide 45</vt:lpstr>
      <vt:lpstr>Practical importance of income elasticity of demand</vt:lpstr>
      <vt:lpstr>Cross elasticity of demand</vt:lpstr>
      <vt:lpstr>Slide 48</vt:lpstr>
      <vt:lpstr>Question: </vt:lpstr>
      <vt:lpstr>Solution:</vt:lpstr>
      <vt:lpstr>Supply </vt:lpstr>
      <vt:lpstr>Law of supply</vt:lpstr>
      <vt:lpstr>Assumptions </vt:lpstr>
      <vt:lpstr>Supply schedule</vt:lpstr>
      <vt:lpstr>Slide 55</vt:lpstr>
      <vt:lpstr>Types of supply</vt:lpstr>
      <vt:lpstr>Market Supply</vt:lpstr>
      <vt:lpstr>Determinants of supply</vt:lpstr>
      <vt:lpstr>Change in quantity supplied and change in supply</vt:lpstr>
      <vt:lpstr>Supply curve shift rightward if</vt:lpstr>
      <vt:lpstr>Supply curve shift to left if</vt:lpstr>
      <vt:lpstr>Rightward of Leftward shift</vt:lpstr>
      <vt:lpstr>Equilibrium of quantity demand and quantity supply</vt:lpstr>
      <vt:lpstr>Equilibrium price and output</vt:lpstr>
      <vt:lpstr>Slide 65</vt:lpstr>
      <vt:lpstr>Disequilibrium and excess supply  </vt:lpstr>
      <vt:lpstr>Slide 67</vt:lpstr>
      <vt:lpstr>Slide 68</vt:lpstr>
      <vt:lpstr>Slide 69</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Economics</dc:title>
  <dc:creator>pc</dc:creator>
  <cp:lastModifiedBy>singh</cp:lastModifiedBy>
  <cp:revision>147</cp:revision>
  <dcterms:created xsi:type="dcterms:W3CDTF">2021-02-14T15:03:33Z</dcterms:created>
  <dcterms:modified xsi:type="dcterms:W3CDTF">2022-12-01T07:05:55Z</dcterms:modified>
</cp:coreProperties>
</file>