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326" r:id="rId2"/>
    <p:sldId id="257" r:id="rId3"/>
    <p:sldId id="258" r:id="rId4"/>
    <p:sldId id="259" r:id="rId5"/>
    <p:sldId id="260" r:id="rId6"/>
    <p:sldId id="330" r:id="rId7"/>
    <p:sldId id="261" r:id="rId8"/>
    <p:sldId id="262" r:id="rId9"/>
    <p:sldId id="263" r:id="rId10"/>
    <p:sldId id="264" r:id="rId11"/>
    <p:sldId id="265" r:id="rId12"/>
    <p:sldId id="332" r:id="rId13"/>
    <p:sldId id="266" r:id="rId14"/>
    <p:sldId id="268" r:id="rId15"/>
    <p:sldId id="267" r:id="rId16"/>
    <p:sldId id="357" r:id="rId17"/>
    <p:sldId id="358" r:id="rId18"/>
    <p:sldId id="359" r:id="rId19"/>
    <p:sldId id="270" r:id="rId20"/>
    <p:sldId id="271" r:id="rId21"/>
    <p:sldId id="272" r:id="rId22"/>
    <p:sldId id="273" r:id="rId23"/>
    <p:sldId id="274" r:id="rId24"/>
    <p:sldId id="367" r:id="rId25"/>
    <p:sldId id="275" r:id="rId26"/>
    <p:sldId id="276" r:id="rId27"/>
    <p:sldId id="277" r:id="rId28"/>
    <p:sldId id="278" r:id="rId29"/>
    <p:sldId id="279" r:id="rId30"/>
    <p:sldId id="280" r:id="rId31"/>
    <p:sldId id="281" r:id="rId32"/>
    <p:sldId id="282" r:id="rId33"/>
    <p:sldId id="283" r:id="rId34"/>
    <p:sldId id="284" r:id="rId35"/>
    <p:sldId id="288" r:id="rId36"/>
    <p:sldId id="289" r:id="rId37"/>
    <p:sldId id="292" r:id="rId38"/>
    <p:sldId id="293" r:id="rId39"/>
    <p:sldId id="296" r:id="rId40"/>
    <p:sldId id="297" r:id="rId41"/>
    <p:sldId id="341" r:id="rId42"/>
    <p:sldId id="342" r:id="rId43"/>
    <p:sldId id="343" r:id="rId44"/>
    <p:sldId id="34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6" d="100"/>
          <a:sy n="86" d="100"/>
        </p:scale>
        <p:origin x="-90"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EF1EC-FF18-4CD8-A83B-CA013B5CD962}" type="datetimeFigureOut">
              <a:rPr lang="en-IN" smtClean="0"/>
              <a:pPr/>
              <a:t>26-12-2022</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0867958-A2CC-4A19-A316-FED34EAE5101}" type="slidenum">
              <a:rPr lang="en-IN" smtClean="0"/>
              <a:pPr/>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077973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EF1EC-FF18-4CD8-A83B-CA013B5CD962}" type="datetimeFigureOut">
              <a:rPr lang="en-IN" smtClean="0"/>
              <a:pPr/>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867958-A2CC-4A19-A316-FED34EAE5101}" type="slidenum">
              <a:rPr lang="en-IN" smtClean="0"/>
              <a:pPr/>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55008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EF1EC-FF18-4CD8-A83B-CA013B5CD962}" type="datetimeFigureOut">
              <a:rPr lang="en-IN" smtClean="0"/>
              <a:pPr/>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867958-A2CC-4A19-A316-FED34EAE5101}" type="slidenum">
              <a:rPr lang="en-IN" smtClean="0"/>
              <a:pPr/>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30183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EF1EC-FF18-4CD8-A83B-CA013B5CD962}" type="datetimeFigureOut">
              <a:rPr lang="en-IN" smtClean="0"/>
              <a:pPr/>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867958-A2CC-4A19-A316-FED34EAE5101}" type="slidenum">
              <a:rPr lang="en-IN" smtClean="0"/>
              <a:pPr/>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76121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EF1EC-FF18-4CD8-A83B-CA013B5CD962}" type="datetimeFigureOut">
              <a:rPr lang="en-IN" smtClean="0"/>
              <a:pPr/>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867958-A2CC-4A19-A316-FED34EAE5101}" type="slidenum">
              <a:rPr lang="en-IN" smtClean="0"/>
              <a:pPr/>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82322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FEF1EC-FF18-4CD8-A83B-CA013B5CD962}" type="datetimeFigureOut">
              <a:rPr lang="en-IN" smtClean="0"/>
              <a:pPr/>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867958-A2CC-4A19-A316-FED34EAE5101}" type="slidenum">
              <a:rPr lang="en-IN" smtClean="0"/>
              <a:pPr/>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37205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FEF1EC-FF18-4CD8-A83B-CA013B5CD962}" type="datetimeFigureOut">
              <a:rPr lang="en-IN" smtClean="0"/>
              <a:pPr/>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867958-A2CC-4A19-A316-FED34EAE5101}" type="slidenum">
              <a:rPr lang="en-IN" smtClean="0"/>
              <a:pPr/>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48026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FEF1EC-FF18-4CD8-A83B-CA013B5CD962}" type="datetimeFigureOut">
              <a:rPr lang="en-IN" smtClean="0"/>
              <a:pPr/>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867958-A2CC-4A19-A316-FED34EAE5101}" type="slidenum">
              <a:rPr lang="en-IN" smtClean="0"/>
              <a:pPr/>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409226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EF1EC-FF18-4CD8-A83B-CA013B5CD962}" type="datetimeFigureOut">
              <a:rPr lang="en-IN" smtClean="0"/>
              <a:pPr/>
              <a:t>26-12-2022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867958-A2CC-4A19-A316-FED34EAE5101}" type="slidenum">
              <a:rPr lang="en-IN" smtClean="0"/>
              <a:pPr/>
              <a:t>‹#›</a:t>
            </a:fld>
            <a:endParaRPr lang="en-IN"/>
          </a:p>
        </p:txBody>
      </p:sp>
    </p:spTree>
    <p:extLst>
      <p:ext uri="{BB962C8B-B14F-4D97-AF65-F5344CB8AC3E}">
        <p14:creationId xmlns="" xmlns:p14="http://schemas.microsoft.com/office/powerpoint/2010/main" val="23750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FEF1EC-FF18-4CD8-A83B-CA013B5CD962}" type="datetimeFigureOut">
              <a:rPr lang="en-IN" smtClean="0"/>
              <a:pPr/>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867958-A2CC-4A19-A316-FED34EAE5101}" type="slidenum">
              <a:rPr lang="en-IN" smtClean="0"/>
              <a:pPr/>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513141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1BFEF1EC-FF18-4CD8-A83B-CA013B5CD962}" type="datetimeFigureOut">
              <a:rPr lang="en-IN" smtClean="0"/>
              <a:pPr/>
              <a:t>26-12-2022</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F0867958-A2CC-4A19-A316-FED34EAE5101}" type="slidenum">
              <a:rPr lang="en-IN" smtClean="0"/>
              <a:pPr/>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330275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BFEF1EC-FF18-4CD8-A83B-CA013B5CD962}" type="datetimeFigureOut">
              <a:rPr lang="en-IN" smtClean="0"/>
              <a:pPr/>
              <a:t>26-12-2022</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0867958-A2CC-4A19-A316-FED34EAE5101}" type="slidenum">
              <a:rPr lang="en-IN" smtClean="0"/>
              <a:pPr/>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295232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Circular Flow Model? Two, Three and Four Sector Models- The  Investors Book">
            <a:extLst>
              <a:ext uri="{FF2B5EF4-FFF2-40B4-BE49-F238E27FC236}">
                <a16:creationId xmlns="" xmlns:a16="http://schemas.microsoft.com/office/drawing/2014/main" id="{EB142108-31AE-8757-EC0D-230915952FA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40777" y="156308"/>
            <a:ext cx="10196146" cy="6549291"/>
          </a:xfrm>
          <a:prstGeom prst="rect">
            <a:avLst/>
          </a:prstGeom>
          <a:ln w="38100" cap="sq">
            <a:solidFill>
              <a:schemeClr val="accent3"/>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11650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4A8518-50C9-47C8-8648-D33102E4FCC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National income at factor cost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6D19A25-CB3A-45F7-8D91-1FD57E4AF323}"/>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Total of all income payments made to factors of production.</a:t>
            </a:r>
          </a:p>
          <a:p>
            <a:pPr algn="just">
              <a:lnSpc>
                <a:spcPct val="150000"/>
              </a:lnSpc>
            </a:pPr>
            <a:r>
              <a:rPr lang="en-US" sz="2400" dirty="0">
                <a:latin typeface="Times New Roman" panose="02020603050405020304" pitchFamily="18" charset="0"/>
                <a:cs typeface="Times New Roman" panose="02020603050405020304" pitchFamily="18" charset="0"/>
              </a:rPr>
              <a:t>National income= NNP at market cost+ subsidies-indirect taxes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51185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1C35BD-996D-4E38-9081-A7529215E63C}"/>
              </a:ext>
            </a:extLst>
          </p:cNvPr>
          <p:cNvSpPr>
            <a:spLocks noGrp="1"/>
          </p:cNvSpPr>
          <p:nvPr>
            <p:ph type="title"/>
          </p:nvPr>
        </p:nvSpPr>
        <p:spPr>
          <a:xfrm>
            <a:off x="2231136" y="285750"/>
            <a:ext cx="7729728" cy="832223"/>
          </a:xfrm>
        </p:spPr>
        <p:txBody>
          <a:bodyPr/>
          <a:lstStyle/>
          <a:p>
            <a:r>
              <a:rPr lang="en-US" b="1" dirty="0">
                <a:latin typeface="Times New Roman" panose="02020603050405020304" pitchFamily="18" charset="0"/>
                <a:cs typeface="Times New Roman" panose="02020603050405020304" pitchFamily="18" charset="0"/>
              </a:rPr>
              <a:t>Personal income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13419F8-1E73-451D-B5E6-9D988E3B75BC}"/>
              </a:ext>
            </a:extLst>
          </p:cNvPr>
          <p:cNvSpPr>
            <a:spLocks noGrp="1"/>
          </p:cNvSpPr>
          <p:nvPr>
            <p:ph idx="1"/>
          </p:nvPr>
        </p:nvSpPr>
        <p:spPr>
          <a:xfrm>
            <a:off x="447675" y="1419226"/>
            <a:ext cx="11229975" cy="5153024"/>
          </a:xfrm>
        </p:spPr>
        <p:txBody>
          <a:bodyPr>
            <a:normAutofit fontScale="850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Personal income is the income that is actually received by individuals and households in an economy in a year.</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Corporate income taxes- a certain portion of corporate profits that are paid out as corporate income tax before being distributed among shareholders.</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Retained earnings- that part of corporate profits retained by corporations and distributed among shareholders.</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Social security contributions- contributions of a certain percentage of the worker’s income to provident funds or pension funds.</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Insurance premium- a certain percentage of income that is used to pay for insurance.</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Transfer payment- government give some social security benefits such as unemployment allowances, old age pensions and other benefits to the public.</a:t>
            </a:r>
          </a:p>
        </p:txBody>
      </p:sp>
    </p:spTree>
    <p:extLst>
      <p:ext uri="{BB962C8B-B14F-4D97-AF65-F5344CB8AC3E}">
        <p14:creationId xmlns="" xmlns:p14="http://schemas.microsoft.com/office/powerpoint/2010/main" val="178881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F3F50-D944-467C-8C18-4765989BA672}"/>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A9110E8-DB92-4953-B40C-D77B28A1A242}"/>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Personal income= National income+ transfer payments- corporate income taxes- retained earnings- social security contributions- insurance premium</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p>
        </p:txBody>
      </p:sp>
    </p:spTree>
    <p:extLst>
      <p:ext uri="{BB962C8B-B14F-4D97-AF65-F5344CB8AC3E}">
        <p14:creationId xmlns="" xmlns:p14="http://schemas.microsoft.com/office/powerpoint/2010/main" val="57938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FCCD29-F625-45A7-9E64-857952BBF2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Disposable income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FEEAC24-B27A-4B1F-AEF6-0AB7E1B82BC9}"/>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Part of  personal income that is left after the payment of personal direct taxes.</a:t>
            </a:r>
          </a:p>
          <a:p>
            <a:pPr algn="just">
              <a:lnSpc>
                <a:spcPct val="150000"/>
              </a:lnSpc>
            </a:pPr>
            <a:r>
              <a:rPr lang="en-US" sz="2400" dirty="0">
                <a:latin typeface="Times New Roman" panose="02020603050405020304" pitchFamily="18" charset="0"/>
                <a:cs typeface="Times New Roman" panose="02020603050405020304" pitchFamily="18" charset="0"/>
              </a:rPr>
              <a:t>Disposable personal income= Personal income – personal income tax</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2542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45AE1B-020D-4247-9B6C-488E1B722F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Measurement of national income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3D5A3F8-BF8B-4E13-9196-520F94331A1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Expenditure method</a:t>
            </a:r>
          </a:p>
          <a:p>
            <a:r>
              <a:rPr lang="en-US" sz="2400" dirty="0">
                <a:latin typeface="Times New Roman" panose="02020603050405020304" pitchFamily="18" charset="0"/>
                <a:cs typeface="Times New Roman" panose="02020603050405020304" pitchFamily="18" charset="0"/>
              </a:rPr>
              <a:t>Income method</a:t>
            </a:r>
          </a:p>
          <a:p>
            <a:r>
              <a:rPr lang="en-US" sz="2400" dirty="0">
                <a:latin typeface="Times New Roman" panose="02020603050405020304" pitchFamily="18" charset="0"/>
                <a:cs typeface="Times New Roman" panose="02020603050405020304" pitchFamily="18" charset="0"/>
              </a:rPr>
              <a:t>Product method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4772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492" y="183662"/>
            <a:ext cx="8229600" cy="1143000"/>
          </a:xfrm>
        </p:spPr>
        <p:txBody>
          <a:bodyPr>
            <a:noAutofit/>
          </a:bodyPr>
          <a:lstStyle/>
          <a:p>
            <a:r>
              <a:rPr lang="en-IN" sz="2800" b="1" i="1" dirty="0">
                <a:solidFill>
                  <a:srgbClr val="00B050"/>
                </a:solidFill>
              </a:rPr>
              <a:t>Various Concepts of National Product</a:t>
            </a:r>
            <a:r>
              <a:rPr lang="en-IN" sz="2800" b="1" dirty="0">
                <a:solidFill>
                  <a:srgbClr val="00B050"/>
                </a:solidFill>
              </a:rPr>
              <a:t> </a:t>
            </a:r>
            <a:br>
              <a:rPr lang="en-IN" sz="2800" b="1" dirty="0">
                <a:solidFill>
                  <a:srgbClr val="00B050"/>
                </a:solidFill>
              </a:rPr>
            </a:br>
            <a:endParaRPr lang="en-US" sz="2800" b="1" dirty="0">
              <a:solidFill>
                <a:srgbClr val="00B050"/>
              </a:solidFill>
            </a:endParaRPr>
          </a:p>
        </p:txBody>
      </p:sp>
      <p:pic>
        <p:nvPicPr>
          <p:cNvPr id="1026" name="Picture 2"/>
          <p:cNvPicPr>
            <a:picLocks noChangeAspect="1" noChangeArrowheads="1"/>
          </p:cNvPicPr>
          <p:nvPr/>
        </p:nvPicPr>
        <p:blipFill>
          <a:blip r:embed="rId2" cstate="print"/>
          <a:srcRect/>
          <a:stretch>
            <a:fillRect/>
          </a:stretch>
        </p:blipFill>
        <p:spPr bwMode="auto">
          <a:xfrm>
            <a:off x="2659186" y="1340338"/>
            <a:ext cx="6638925" cy="4762500"/>
          </a:xfrm>
          <a:prstGeom prst="rect">
            <a:avLst/>
          </a:prstGeom>
          <a:noFill/>
          <a:ln w="9525">
            <a:solidFill>
              <a:schemeClr val="accent3"/>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28601"/>
            <a:ext cx="7772400" cy="1470025"/>
          </a:xfrm>
        </p:spPr>
        <p:txBody>
          <a:bodyPr>
            <a:noAutofit/>
          </a:bodyPr>
          <a:lstStyle/>
          <a:p>
            <a:pPr algn="l"/>
            <a:r>
              <a:rPr lang="en-IN" sz="2400" b="1" i="1" dirty="0"/>
              <a:t>Q) Calculate (1) GDP at market prices and (2) national income from the following information for </a:t>
            </a:r>
            <a:r>
              <a:rPr lang="en-IN" sz="2400" b="1" i="1" dirty="0">
                <a:highlight>
                  <a:srgbClr val="FFFF00"/>
                </a:highlight>
              </a:rPr>
              <a:t>the year 2021, Cr. Rupees</a:t>
            </a:r>
            <a:r>
              <a:rPr lang="en-IN" sz="2400" b="1" dirty="0"/>
              <a:t>?</a:t>
            </a:r>
            <a:br>
              <a:rPr lang="en-IN" sz="2400" b="1" dirty="0"/>
            </a:br>
            <a:endParaRPr lang="en-US" sz="2400" b="1" dirty="0"/>
          </a:p>
        </p:txBody>
      </p:sp>
      <p:pic>
        <p:nvPicPr>
          <p:cNvPr id="1026" name="Picture 2"/>
          <p:cNvPicPr>
            <a:picLocks noChangeAspect="1" noChangeArrowheads="1"/>
          </p:cNvPicPr>
          <p:nvPr/>
        </p:nvPicPr>
        <p:blipFill>
          <a:blip r:embed="rId2" cstate="print"/>
          <a:srcRect/>
          <a:stretch>
            <a:fillRect/>
          </a:stretch>
        </p:blipFill>
        <p:spPr bwMode="auto">
          <a:xfrm>
            <a:off x="1905000" y="1676400"/>
            <a:ext cx="8458200" cy="4800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Solution....</a:t>
            </a:r>
            <a:endParaRPr lang="en-US" sz="24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981200" y="2286001"/>
            <a:ext cx="8229600" cy="198736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1524000" y="1905000"/>
            <a:ext cx="9144000" cy="2743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8229600" cy="1143000"/>
          </a:xfrm>
        </p:spPr>
        <p:txBody>
          <a:bodyPr>
            <a:noAutofit/>
          </a:bodyPr>
          <a:lstStyle/>
          <a:p>
            <a:r>
              <a:rPr lang="en-US" sz="2800" b="1" dirty="0">
                <a:solidFill>
                  <a:srgbClr val="00B050"/>
                </a:solidFill>
              </a:rPr>
              <a:t>MEASUREMENT OF NATIONAL INCOME</a:t>
            </a:r>
            <a:r>
              <a:rPr lang="en-US" sz="2800" dirty="0">
                <a:solidFill>
                  <a:srgbClr val="00B050"/>
                </a:solidFill>
              </a:rPr>
              <a:t> </a:t>
            </a:r>
            <a:br>
              <a:rPr lang="en-US" sz="2800" dirty="0">
                <a:solidFill>
                  <a:srgbClr val="00B050"/>
                </a:solidFill>
              </a:rPr>
            </a:br>
            <a:endParaRPr lang="en-US" sz="2800" dirty="0">
              <a:solidFill>
                <a:srgbClr val="00B050"/>
              </a:solidFill>
            </a:endParaRPr>
          </a:p>
        </p:txBody>
      </p:sp>
      <p:sp>
        <p:nvSpPr>
          <p:cNvPr id="3" name="Content Placeholder 2"/>
          <p:cNvSpPr>
            <a:spLocks noGrp="1"/>
          </p:cNvSpPr>
          <p:nvPr>
            <p:ph idx="1"/>
          </p:nvPr>
        </p:nvSpPr>
        <p:spPr/>
        <p:txBody>
          <a:bodyPr>
            <a:normAutofit fontScale="85000" lnSpcReduction="20000"/>
          </a:bodyPr>
          <a:lstStyle/>
          <a:p>
            <a:r>
              <a:rPr lang="en-US" b="1" dirty="0"/>
              <a:t>Value Added Method</a:t>
            </a:r>
            <a:r>
              <a:rPr lang="en-US" dirty="0"/>
              <a:t> </a:t>
            </a:r>
            <a:br>
              <a:rPr lang="en-US" dirty="0"/>
            </a:br>
            <a:r>
              <a:rPr lang="en-IN" b="1" dirty="0"/>
              <a:t> </a:t>
            </a:r>
            <a:r>
              <a:rPr lang="en-IN" i="1" dirty="0"/>
              <a:t>Gross Value Added at Market Prices (GVAMP) </a:t>
            </a:r>
          </a:p>
          <a:p>
            <a:r>
              <a:rPr lang="en-IN" b="1" i="1" dirty="0">
                <a:solidFill>
                  <a:srgbClr val="0070C0"/>
                </a:solidFill>
              </a:rPr>
              <a:t>Gross value added at market prices (</a:t>
            </a:r>
            <a:r>
              <a:rPr lang="en-IN" b="1" dirty="0">
                <a:solidFill>
                  <a:srgbClr val="0070C0"/>
                </a:solidFill>
              </a:rPr>
              <a:t>GVAMP</a:t>
            </a:r>
            <a:r>
              <a:rPr lang="en-IN" b="1" i="1" dirty="0">
                <a:solidFill>
                  <a:srgbClr val="0070C0"/>
                </a:solidFill>
              </a:rPr>
              <a:t>) = Value of Output – Intermediate Consumption</a:t>
            </a:r>
            <a:r>
              <a:rPr lang="en-IN" b="1" dirty="0">
                <a:solidFill>
                  <a:srgbClr val="0070C0"/>
                </a:solidFill>
              </a:rPr>
              <a:t> </a:t>
            </a:r>
            <a:r>
              <a:rPr lang="en-IN" dirty="0"/>
              <a:t/>
            </a:r>
            <a:br>
              <a:rPr lang="en-IN" dirty="0"/>
            </a:br>
            <a:r>
              <a:rPr lang="en-IN" dirty="0"/>
              <a:t> </a:t>
            </a:r>
            <a:r>
              <a:rPr lang="en-IN" i="1" dirty="0"/>
              <a:t/>
            </a:r>
            <a:br>
              <a:rPr lang="en-IN" i="1" dirty="0"/>
            </a:br>
            <a:r>
              <a:rPr lang="en-IN" i="1" dirty="0"/>
              <a:t> Net Value Added at Market Prices (NVAMP) </a:t>
            </a:r>
          </a:p>
          <a:p>
            <a:r>
              <a:rPr lang="en-IN" b="1" i="1" dirty="0">
                <a:solidFill>
                  <a:srgbClr val="0070C0"/>
                </a:solidFill>
              </a:rPr>
              <a:t>NVAMP = GVAMP – Consumption of Fixed Capital i.e. Depreciation </a:t>
            </a:r>
            <a:br>
              <a:rPr lang="en-IN" b="1" i="1" dirty="0">
                <a:solidFill>
                  <a:srgbClr val="0070C0"/>
                </a:solidFill>
              </a:rPr>
            </a:br>
            <a:r>
              <a:rPr lang="en-IN" b="1" i="1" dirty="0">
                <a:solidFill>
                  <a:srgbClr val="0070C0"/>
                </a:solidFill>
              </a:rPr>
              <a:t> </a:t>
            </a:r>
            <a:r>
              <a:rPr lang="en-IN" i="1" dirty="0"/>
              <a:t/>
            </a:r>
            <a:br>
              <a:rPr lang="en-IN" i="1" dirty="0"/>
            </a:br>
            <a:r>
              <a:rPr lang="en-IN" i="1" dirty="0"/>
              <a:t> Net Value Added at Factor Cost (NVAFC) </a:t>
            </a:r>
          </a:p>
          <a:p>
            <a:r>
              <a:rPr lang="en-IN" b="1" i="1" dirty="0">
                <a:solidFill>
                  <a:srgbClr val="0070C0"/>
                </a:solidFill>
              </a:rPr>
              <a:t>NI or NNPFC = NDPFC + Net factor income from abroad </a:t>
            </a:r>
            <a:r>
              <a:rPr lang="en-IN" dirty="0"/>
              <a:t/>
            </a:r>
            <a:br>
              <a:rPr lang="en-IN" dirty="0"/>
            </a:br>
            <a:r>
              <a:rPr lang="en-IN" dirty="0"/>
              <a:t> </a:t>
            </a:r>
            <a:r>
              <a:rPr lang="en-IN" i="1" dirty="0"/>
              <a:t/>
            </a:r>
            <a:br>
              <a:rPr lang="en-IN" i="1" dirty="0"/>
            </a:br>
            <a:endParaRPr lang="en-US"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B639F2-5A25-4996-BE21-7591F858C437}"/>
              </a:ext>
            </a:extLst>
          </p:cNvPr>
          <p:cNvSpPr>
            <a:spLocks noGrp="1"/>
          </p:cNvSpPr>
          <p:nvPr>
            <p:ph type="title"/>
          </p:nvPr>
        </p:nvSpPr>
        <p:spPr>
          <a:xfrm>
            <a:off x="1511251" y="804519"/>
            <a:ext cx="9520158" cy="1049235"/>
          </a:xfrm>
        </p:spPr>
        <p:txBody>
          <a:bodyPr/>
          <a:lstStyle/>
          <a:p>
            <a:r>
              <a:rPr lang="en-US" b="1" dirty="0">
                <a:latin typeface="Times New Roman" panose="02020603050405020304" pitchFamily="18" charset="0"/>
                <a:cs typeface="Times New Roman" panose="02020603050405020304" pitchFamily="18" charset="0"/>
              </a:rPr>
              <a:t>National Income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9FCCC34-71B4-4751-99D4-B8F91B0ADE68}"/>
              </a:ext>
            </a:extLst>
          </p:cNvPr>
          <p:cNvSpPr>
            <a:spLocks noGrp="1"/>
          </p:cNvSpPr>
          <p:nvPr>
            <p:ph idx="1"/>
          </p:nvPr>
        </p:nvSpPr>
        <p:spPr>
          <a:xfrm>
            <a:off x="1167180" y="2176936"/>
            <a:ext cx="9810750" cy="3810381"/>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National income is the total money value of all goods and services produced by a nation during one year after deducting the depreciation value of the machine used in production.</a:t>
            </a:r>
          </a:p>
          <a:p>
            <a:pPr algn="just">
              <a:lnSpc>
                <a:spcPct val="150000"/>
              </a:lnSpc>
            </a:pPr>
            <a:r>
              <a:rPr lang="en-US" sz="2400" dirty="0">
                <a:latin typeface="Times New Roman" panose="02020603050405020304" pitchFamily="18" charset="0"/>
                <a:cs typeface="Times New Roman" panose="02020603050405020304" pitchFamily="18" charset="0"/>
              </a:rPr>
              <a:t>National income is the total payments received by the factors of production through the production of goods and services in a country in a year.</a:t>
            </a:r>
          </a:p>
          <a:p>
            <a:pPr algn="just">
              <a:lnSpc>
                <a:spcPct val="150000"/>
              </a:lnSpc>
            </a:pPr>
            <a:r>
              <a:rPr lang="en-US" sz="2400" dirty="0">
                <a:latin typeface="Times New Roman" panose="02020603050405020304" pitchFamily="18" charset="0"/>
                <a:cs typeface="Times New Roman" panose="02020603050405020304" pitchFamily="18" charset="0"/>
              </a:rPr>
              <a:t>National income as a total net output of the nation.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291057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i="1" dirty="0">
                <a:solidFill>
                  <a:srgbClr val="0070C0"/>
                </a:solidFill>
              </a:rPr>
              <a:t>Precautions</a:t>
            </a:r>
            <a:endParaRPr lang="en-US" sz="2800" b="1" i="1" dirty="0">
              <a:solidFill>
                <a:srgbClr val="0070C0"/>
              </a:solidFill>
            </a:endParaRPr>
          </a:p>
        </p:txBody>
      </p:sp>
      <p:sp>
        <p:nvSpPr>
          <p:cNvPr id="3" name="Content Placeholder 2"/>
          <p:cNvSpPr>
            <a:spLocks noGrp="1"/>
          </p:cNvSpPr>
          <p:nvPr>
            <p:ph idx="1"/>
          </p:nvPr>
        </p:nvSpPr>
        <p:spPr>
          <a:xfrm>
            <a:off x="1981200" y="1676401"/>
            <a:ext cx="8229600" cy="4952999"/>
          </a:xfrm>
        </p:spPr>
        <p:txBody>
          <a:bodyPr>
            <a:normAutofit fontScale="92500" lnSpcReduction="10000"/>
          </a:bodyPr>
          <a:lstStyle/>
          <a:p>
            <a:r>
              <a:rPr lang="en-IN" dirty="0"/>
              <a:t>The following precautions should be taken while measuring national income of a country through value added method:</a:t>
            </a:r>
          </a:p>
          <a:p>
            <a:pPr>
              <a:buNone/>
            </a:pPr>
            <a:r>
              <a:rPr lang="en-IN" dirty="0">
                <a:solidFill>
                  <a:srgbClr val="FF0000"/>
                </a:solidFill>
              </a:rPr>
              <a:t/>
            </a:r>
            <a:br>
              <a:rPr lang="en-IN" dirty="0">
                <a:solidFill>
                  <a:srgbClr val="FF0000"/>
                </a:solidFill>
              </a:rPr>
            </a:br>
            <a:r>
              <a:rPr lang="en-IN" dirty="0">
                <a:solidFill>
                  <a:srgbClr val="FF0000"/>
                </a:solidFill>
              </a:rPr>
              <a:t>1. </a:t>
            </a:r>
            <a:r>
              <a:rPr lang="en-IN" i="1" dirty="0">
                <a:solidFill>
                  <a:srgbClr val="FF0000"/>
                </a:solidFill>
              </a:rPr>
              <a:t>Imputed rent values </a:t>
            </a:r>
            <a:r>
              <a:rPr lang="en-IN" dirty="0"/>
              <a:t>of self-occupied houses should be included in the value of output. Though these payments are not made to others, their values can be easily estimated from prevailing values in the market.</a:t>
            </a:r>
          </a:p>
          <a:p>
            <a:pPr>
              <a:buNone/>
            </a:pPr>
            <a:r>
              <a:rPr lang="en-IN" dirty="0"/>
              <a:t/>
            </a:r>
            <a:br>
              <a:rPr lang="en-IN" dirty="0"/>
            </a:br>
            <a:r>
              <a:rPr lang="en-IN" dirty="0"/>
              <a:t>2. </a:t>
            </a:r>
            <a:r>
              <a:rPr lang="en-IN" i="1" dirty="0">
                <a:solidFill>
                  <a:srgbClr val="FF0000"/>
                </a:solidFill>
              </a:rPr>
              <a:t>Sale and purchase of second-hand goods</a:t>
            </a:r>
            <a:r>
              <a:rPr lang="en-IN" i="1" dirty="0"/>
              <a:t> </a:t>
            </a:r>
            <a:r>
              <a:rPr lang="en-IN" dirty="0"/>
              <a:t>should not be included in measuring value of output of a year because their values were counted in the year of output of the year of their production. Of course, commission or brokerage earned in their sale and purchase has to be included because this is a new service rendered in the current year.</a:t>
            </a:r>
          </a:p>
          <a:p>
            <a:pPr>
              <a:buNone/>
            </a:pPr>
            <a:r>
              <a:rPr lang="en-IN" dirty="0"/>
              <a:t/>
            </a:r>
            <a:br>
              <a:rPr lang="en-IN" dirty="0"/>
            </a:b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89038"/>
          </a:xfrm>
        </p:spPr>
        <p:txBody>
          <a:bodyPr>
            <a:normAutofit/>
          </a:bodyPr>
          <a:lstStyle/>
          <a:p>
            <a:pPr algn="l"/>
            <a:r>
              <a:rPr lang="en-IN" sz="1800" dirty="0"/>
              <a:t>Conti.....</a:t>
            </a:r>
            <a:endParaRPr lang="en-US" sz="1800" dirty="0"/>
          </a:p>
        </p:txBody>
      </p:sp>
      <p:sp>
        <p:nvSpPr>
          <p:cNvPr id="3" name="Content Placeholder 2"/>
          <p:cNvSpPr>
            <a:spLocks noGrp="1"/>
          </p:cNvSpPr>
          <p:nvPr>
            <p:ph idx="1"/>
          </p:nvPr>
        </p:nvSpPr>
        <p:spPr/>
        <p:txBody>
          <a:bodyPr>
            <a:normAutofit fontScale="92500" lnSpcReduction="10000"/>
          </a:bodyPr>
          <a:lstStyle/>
          <a:p>
            <a:pPr>
              <a:buNone/>
            </a:pPr>
            <a:r>
              <a:rPr lang="en-IN" dirty="0"/>
              <a:t>3. </a:t>
            </a:r>
            <a:r>
              <a:rPr lang="en-IN" i="1" dirty="0">
                <a:solidFill>
                  <a:srgbClr val="FF0000"/>
                </a:solidFill>
              </a:rPr>
              <a:t>Value of production for self-cons</a:t>
            </a:r>
            <a:r>
              <a:rPr lang="en-IN" i="1" dirty="0"/>
              <a:t>umption </a:t>
            </a:r>
            <a:r>
              <a:rPr lang="en-IN" dirty="0"/>
              <a:t>are to be counted while measuring national income.</a:t>
            </a:r>
            <a:br>
              <a:rPr lang="en-IN" dirty="0"/>
            </a:br>
            <a:r>
              <a:rPr lang="en-IN" dirty="0"/>
              <a:t>In this method, the production for self-consumption should be valued at the prevailing market</a:t>
            </a:r>
            <a:br>
              <a:rPr lang="en-IN" dirty="0"/>
            </a:br>
            <a:r>
              <a:rPr lang="en-IN" dirty="0"/>
              <a:t>prices.</a:t>
            </a:r>
          </a:p>
          <a:p>
            <a:pPr>
              <a:buNone/>
            </a:pPr>
            <a:r>
              <a:rPr lang="en-IN" dirty="0"/>
              <a:t/>
            </a:r>
            <a:br>
              <a:rPr lang="en-IN" dirty="0"/>
            </a:br>
            <a:r>
              <a:rPr lang="en-IN" dirty="0"/>
              <a:t>4. </a:t>
            </a:r>
            <a:r>
              <a:rPr lang="en-IN" i="1" dirty="0">
                <a:solidFill>
                  <a:srgbClr val="FF0000"/>
                </a:solidFill>
              </a:rPr>
              <a:t>Value of services of housewives</a:t>
            </a:r>
            <a:r>
              <a:rPr lang="en-IN" i="1" dirty="0"/>
              <a:t> </a:t>
            </a:r>
            <a:r>
              <a:rPr lang="en-IN" dirty="0"/>
              <a:t>are not included because it is not easy to find out correctly</a:t>
            </a:r>
            <a:br>
              <a:rPr lang="en-IN" dirty="0"/>
            </a:br>
            <a:r>
              <a:rPr lang="en-IN" dirty="0"/>
              <a:t>the value of their services. </a:t>
            </a:r>
            <a:br>
              <a:rPr lang="en-IN" dirty="0"/>
            </a:br>
            <a:endParaRPr lang="en-US"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295400"/>
            <a:ext cx="8229600" cy="655638"/>
          </a:xfrm>
        </p:spPr>
        <p:txBody>
          <a:bodyPr>
            <a:noAutofit/>
          </a:bodyPr>
          <a:lstStyle/>
          <a:p>
            <a:r>
              <a:rPr lang="en-US" b="1" dirty="0">
                <a:solidFill>
                  <a:srgbClr val="0070C0"/>
                </a:solidFill>
              </a:rPr>
              <a:t>Income Method</a:t>
            </a:r>
            <a:r>
              <a:rPr lang="en-US" dirty="0">
                <a:solidFill>
                  <a:srgbClr val="0070C0"/>
                </a:solidFill>
              </a:rPr>
              <a:t> </a:t>
            </a:r>
            <a:br>
              <a:rPr lang="en-US" dirty="0">
                <a:solidFill>
                  <a:srgbClr val="0070C0"/>
                </a:solidFill>
              </a:rPr>
            </a:br>
            <a:endParaRPr lang="en-US" dirty="0">
              <a:solidFill>
                <a:srgbClr val="0070C0"/>
              </a:solidFill>
            </a:endParaRPr>
          </a:p>
        </p:txBody>
      </p:sp>
      <p:sp>
        <p:nvSpPr>
          <p:cNvPr id="3" name="Content Placeholder 2"/>
          <p:cNvSpPr>
            <a:spLocks noGrp="1"/>
          </p:cNvSpPr>
          <p:nvPr>
            <p:ph idx="1"/>
          </p:nvPr>
        </p:nvSpPr>
        <p:spPr>
          <a:xfrm>
            <a:off x="1981200" y="2209801"/>
            <a:ext cx="8229600" cy="3916363"/>
          </a:xfrm>
        </p:spPr>
        <p:txBody>
          <a:bodyPr>
            <a:normAutofit fontScale="92500"/>
          </a:bodyPr>
          <a:lstStyle/>
          <a:p>
            <a:r>
              <a:rPr lang="en-IN" sz="2800" dirty="0"/>
              <a:t>Thus, under this method, </a:t>
            </a:r>
            <a:r>
              <a:rPr lang="en-IN" sz="2800" i="1" dirty="0"/>
              <a:t>national income is obtained by </a:t>
            </a:r>
            <a:r>
              <a:rPr lang="en-IN" sz="2800" i="1" dirty="0">
                <a:solidFill>
                  <a:srgbClr val="FF0000"/>
                </a:solidFill>
              </a:rPr>
              <a:t>summing up of the incomes </a:t>
            </a:r>
            <a:r>
              <a:rPr lang="en-IN" sz="2800" i="1" dirty="0"/>
              <a:t>of all individuals of a country</a:t>
            </a:r>
            <a:r>
              <a:rPr lang="en-IN" sz="2800" dirty="0"/>
              <a:t>. </a:t>
            </a:r>
          </a:p>
          <a:p>
            <a:r>
              <a:rPr lang="en-IN" sz="2800" dirty="0"/>
              <a:t>Individuals earn incomes by contributing their own services and the services of their property such as land and capital to the national production. </a:t>
            </a:r>
            <a:br>
              <a:rPr lang="en-IN" sz="2800" dirty="0"/>
            </a:b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B050"/>
                </a:solidFill>
              </a:rPr>
              <a:t>Classification the factor payments</a:t>
            </a:r>
          </a:p>
        </p:txBody>
      </p:sp>
      <p:sp>
        <p:nvSpPr>
          <p:cNvPr id="3" name="Content Placeholder 2"/>
          <p:cNvSpPr>
            <a:spLocks noGrp="1"/>
          </p:cNvSpPr>
          <p:nvPr>
            <p:ph idx="1"/>
          </p:nvPr>
        </p:nvSpPr>
        <p:spPr>
          <a:xfrm>
            <a:off x="1524000" y="1600200"/>
            <a:ext cx="9144000" cy="5257800"/>
          </a:xfrm>
        </p:spPr>
        <p:txBody>
          <a:bodyPr>
            <a:normAutofit/>
          </a:bodyPr>
          <a:lstStyle/>
          <a:p>
            <a:r>
              <a:rPr lang="en-US" dirty="0"/>
              <a:t/>
            </a:r>
            <a:br>
              <a:rPr lang="en-US" dirty="0"/>
            </a:br>
            <a:r>
              <a:rPr lang="en-US" dirty="0"/>
              <a:t>1. </a:t>
            </a:r>
            <a:r>
              <a:rPr lang="en-IN" i="1" dirty="0">
                <a:solidFill>
                  <a:srgbClr val="0070C0"/>
                </a:solidFill>
              </a:rPr>
              <a:t>Compensation to employee</a:t>
            </a:r>
            <a:r>
              <a:rPr lang="en-IN" i="1" dirty="0"/>
              <a:t>s </a:t>
            </a:r>
            <a:r>
              <a:rPr lang="en-IN" dirty="0"/>
              <a:t>which includes wages and salaries, employers’ contribution to</a:t>
            </a:r>
            <a:br>
              <a:rPr lang="en-IN" dirty="0"/>
            </a:br>
            <a:r>
              <a:rPr lang="en-IN" dirty="0"/>
              <a:t>social security schemes.</a:t>
            </a:r>
            <a:br>
              <a:rPr lang="en-IN" dirty="0"/>
            </a:br>
            <a:r>
              <a:rPr lang="en-IN" dirty="0"/>
              <a:t>2. </a:t>
            </a:r>
            <a:r>
              <a:rPr lang="en-IN" i="1" dirty="0">
                <a:solidFill>
                  <a:srgbClr val="0070C0"/>
                </a:solidFill>
              </a:rPr>
              <a:t>Rent and also royalty</a:t>
            </a:r>
            <a:r>
              <a:rPr lang="en-IN" dirty="0">
                <a:solidFill>
                  <a:srgbClr val="0070C0"/>
                </a:solidFill>
              </a:rPr>
              <a:t>,</a:t>
            </a:r>
            <a:r>
              <a:rPr lang="en-IN" dirty="0"/>
              <a:t> if any.</a:t>
            </a:r>
            <a:br>
              <a:rPr lang="en-IN" dirty="0"/>
            </a:br>
            <a:r>
              <a:rPr lang="en-IN" dirty="0"/>
              <a:t>3. </a:t>
            </a:r>
            <a:r>
              <a:rPr lang="en-IN" i="1" dirty="0">
                <a:solidFill>
                  <a:srgbClr val="0070C0"/>
                </a:solidFill>
              </a:rPr>
              <a:t>Interest</a:t>
            </a:r>
            <a:r>
              <a:rPr lang="en-IN" dirty="0">
                <a:solidFill>
                  <a:srgbClr val="0070C0"/>
                </a:solidFill>
              </a:rPr>
              <a:t>.</a:t>
            </a:r>
            <a:r>
              <a:rPr lang="en-IN" dirty="0"/>
              <a:t/>
            </a:r>
            <a:br>
              <a:rPr lang="en-IN" dirty="0"/>
            </a:br>
            <a:r>
              <a:rPr lang="en-IN" dirty="0"/>
              <a:t>4. </a:t>
            </a:r>
            <a:r>
              <a:rPr lang="en-IN" i="1" dirty="0">
                <a:solidFill>
                  <a:srgbClr val="0070C0"/>
                </a:solidFill>
              </a:rPr>
              <a:t>Profits</a:t>
            </a:r>
            <a:r>
              <a:rPr lang="en-IN" dirty="0"/>
              <a:t>: Profits are divided into three sub-groups:</a:t>
            </a:r>
            <a:br>
              <a:rPr lang="en-IN" dirty="0"/>
            </a:br>
            <a:r>
              <a:rPr lang="en-IN" dirty="0"/>
              <a:t>(</a:t>
            </a:r>
            <a:r>
              <a:rPr lang="en-IN" i="1" dirty="0" err="1"/>
              <a:t>i</a:t>
            </a:r>
            <a:r>
              <a:rPr lang="en-IN" dirty="0"/>
              <a:t>) </a:t>
            </a:r>
            <a:r>
              <a:rPr lang="en-IN" dirty="0">
                <a:solidFill>
                  <a:srgbClr val="0070C0"/>
                </a:solidFill>
              </a:rPr>
              <a:t>Dividends</a:t>
            </a:r>
            <a:r>
              <a:rPr lang="en-IN" dirty="0"/>
              <a:t/>
            </a:r>
            <a:br>
              <a:rPr lang="en-IN" dirty="0"/>
            </a:br>
            <a:r>
              <a:rPr lang="en-IN" dirty="0"/>
              <a:t>(</a:t>
            </a:r>
            <a:r>
              <a:rPr lang="en-IN" i="1" dirty="0"/>
              <a:t>ii</a:t>
            </a:r>
            <a:r>
              <a:rPr lang="en-IN" dirty="0"/>
              <a:t>) </a:t>
            </a:r>
            <a:r>
              <a:rPr lang="en-IN" dirty="0">
                <a:solidFill>
                  <a:srgbClr val="0070C0"/>
                </a:solidFill>
              </a:rPr>
              <a:t>Undistributed profits</a:t>
            </a:r>
            <a:r>
              <a:rPr lang="en-IN" dirty="0"/>
              <a:t/>
            </a:r>
            <a:br>
              <a:rPr lang="en-IN" dirty="0"/>
            </a:br>
            <a:r>
              <a:rPr lang="en-IN" dirty="0"/>
              <a:t>(</a:t>
            </a:r>
            <a:r>
              <a:rPr lang="en-IN" i="1" dirty="0"/>
              <a:t>iii</a:t>
            </a:r>
            <a:r>
              <a:rPr lang="en-IN" dirty="0"/>
              <a:t>) </a:t>
            </a:r>
            <a:r>
              <a:rPr lang="en-IN" dirty="0">
                <a:solidFill>
                  <a:srgbClr val="0070C0"/>
                </a:solidFill>
              </a:rPr>
              <a:t>Corporate income tax</a:t>
            </a:r>
          </a:p>
          <a:p>
            <a:r>
              <a:rPr lang="en-IN" dirty="0"/>
              <a:t/>
            </a:r>
            <a:br>
              <a:rPr lang="en-IN" dirty="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909EA14-6730-7D8E-8684-53246A99AC00}"/>
              </a:ext>
            </a:extLst>
          </p:cNvPr>
          <p:cNvSpPr>
            <a:spLocks noGrp="1"/>
          </p:cNvSpPr>
          <p:nvPr>
            <p:ph idx="1"/>
          </p:nvPr>
        </p:nvSpPr>
        <p:spPr>
          <a:xfrm>
            <a:off x="1495619" y="1835978"/>
            <a:ext cx="9520158" cy="3450613"/>
          </a:xfrm>
        </p:spPr>
        <p:txBody>
          <a:bodyPr>
            <a:normAutofit lnSpcReduction="10000"/>
          </a:bodyPr>
          <a:lstStyle/>
          <a:p>
            <a:r>
              <a:rPr lang="en-IN" dirty="0"/>
              <a:t>5</a:t>
            </a:r>
            <a:r>
              <a:rPr lang="en-IN" dirty="0">
                <a:solidFill>
                  <a:srgbClr val="0070C0"/>
                </a:solidFill>
              </a:rPr>
              <a:t>. </a:t>
            </a:r>
            <a:r>
              <a:rPr lang="en-IN" i="1" dirty="0">
                <a:solidFill>
                  <a:srgbClr val="0070C0"/>
                </a:solidFill>
              </a:rPr>
              <a:t>Mixed income of the self-employed</a:t>
            </a:r>
            <a:r>
              <a:rPr lang="en-IN" dirty="0"/>
              <a:t>: In India, as in other developing countries, there is fifth category of factor income which is termed as </a:t>
            </a:r>
            <a:r>
              <a:rPr lang="en-IN" i="1" dirty="0"/>
              <a:t>mixed income of self-employed</a:t>
            </a:r>
            <a:r>
              <a:rPr lang="en-IN" dirty="0"/>
              <a:t>. </a:t>
            </a:r>
          </a:p>
          <a:p>
            <a:r>
              <a:rPr lang="en-IN" dirty="0"/>
              <a:t>In India a good number of people are engaged in household industries, in family farms and other unorganised enterprises. </a:t>
            </a:r>
          </a:p>
          <a:p>
            <a:r>
              <a:rPr lang="en-IN" dirty="0"/>
              <a:t>Because of self-employment nature of the business it is difficult to separate wages for the work done by the self-employed from the surplus or profits made by them. Therefore, the incomes earned by them are </a:t>
            </a:r>
            <a:r>
              <a:rPr lang="en-IN" b="1" dirty="0">
                <a:solidFill>
                  <a:srgbClr val="0070C0"/>
                </a:solidFill>
              </a:rPr>
              <a:t>mix of wages, rent, interest and profit </a:t>
            </a:r>
            <a:r>
              <a:rPr lang="en-IN" dirty="0"/>
              <a:t>and are, therefore, called </a:t>
            </a:r>
            <a:r>
              <a:rPr lang="en-IN" b="1" i="1" dirty="0">
                <a:solidFill>
                  <a:srgbClr val="0070C0"/>
                </a:solidFill>
              </a:rPr>
              <a:t>mixed income</a:t>
            </a:r>
            <a:r>
              <a:rPr lang="en-IN" i="1" dirty="0"/>
              <a:t> of the </a:t>
            </a:r>
            <a:r>
              <a:rPr lang="en-IN" b="1" i="1" dirty="0"/>
              <a:t>self-employed</a:t>
            </a:r>
            <a:r>
              <a:rPr lang="en-IN" b="1" dirty="0"/>
              <a:t>.</a:t>
            </a:r>
            <a:endParaRPr lang="en-IN" dirty="0"/>
          </a:p>
        </p:txBody>
      </p:sp>
    </p:spTree>
    <p:extLst>
      <p:ext uri="{BB962C8B-B14F-4D97-AF65-F5344CB8AC3E}">
        <p14:creationId xmlns="" xmlns:p14="http://schemas.microsoft.com/office/powerpoint/2010/main" val="3708249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1800" i="1" dirty="0"/>
              <a:t>Conti..</a:t>
            </a:r>
            <a:endParaRPr lang="en-US" sz="1800" i="1" dirty="0"/>
          </a:p>
        </p:txBody>
      </p:sp>
      <p:sp>
        <p:nvSpPr>
          <p:cNvPr id="3" name="Content Placeholder 2"/>
          <p:cNvSpPr>
            <a:spLocks noGrp="1"/>
          </p:cNvSpPr>
          <p:nvPr>
            <p:ph idx="1"/>
          </p:nvPr>
        </p:nvSpPr>
        <p:spPr/>
        <p:txBody>
          <a:bodyPr>
            <a:normAutofit fontScale="85000" lnSpcReduction="20000"/>
          </a:bodyPr>
          <a:lstStyle/>
          <a:p>
            <a:r>
              <a:rPr lang="en-IN" dirty="0"/>
              <a:t>3. Now the step is to </a:t>
            </a:r>
            <a:r>
              <a:rPr lang="en-IN" i="1" dirty="0">
                <a:solidFill>
                  <a:srgbClr val="0070C0"/>
                </a:solidFill>
              </a:rPr>
              <a:t>measure factor payme</a:t>
            </a:r>
            <a:r>
              <a:rPr lang="en-IN" i="1" dirty="0"/>
              <a:t>nts</a:t>
            </a:r>
            <a:r>
              <a:rPr lang="en-IN" dirty="0"/>
              <a:t>. Income paid out by each enterprise can be estimated by gathering information about the number of units of each factor employed and the income paid out to each unit of every factor. Price paid out to each factor multiplied by the number of units of each factor employed would give us the factor’s income.</a:t>
            </a:r>
          </a:p>
          <a:p>
            <a:pPr>
              <a:buNone/>
            </a:pPr>
            <a:r>
              <a:rPr lang="en-IN" dirty="0"/>
              <a:t/>
            </a:r>
            <a:br>
              <a:rPr lang="en-IN" dirty="0"/>
            </a:br>
            <a:r>
              <a:rPr lang="en-IN" dirty="0"/>
              <a:t>4. By summing up the incomes paid out by </a:t>
            </a:r>
            <a:r>
              <a:rPr lang="en-IN" i="1" dirty="0"/>
              <a:t>all industrial sectors </a:t>
            </a:r>
            <a:r>
              <a:rPr lang="en-IN" dirty="0"/>
              <a:t>we will obtain domestic factor income which is also called </a:t>
            </a:r>
            <a:r>
              <a:rPr lang="en-IN" b="1" dirty="0">
                <a:solidFill>
                  <a:srgbClr val="0070C0"/>
                </a:solidFill>
              </a:rPr>
              <a:t>net domestic product at factor cost (NDPFC).</a:t>
            </a:r>
          </a:p>
          <a:p>
            <a:pPr>
              <a:buNone/>
            </a:pPr>
            <a:r>
              <a:rPr lang="en-IN" dirty="0"/>
              <a:t/>
            </a:r>
            <a:br>
              <a:rPr lang="en-IN" dirty="0"/>
            </a:br>
            <a:r>
              <a:rPr lang="en-IN" dirty="0"/>
              <a:t>5. Finally, by adding net factor income earned from abroad to domestic factor income or NDPFC we get net national product at factor cost (NNPFC) which is also called </a:t>
            </a:r>
            <a:r>
              <a:rPr lang="en-IN" i="1" dirty="0"/>
              <a:t>national income</a:t>
            </a:r>
            <a:r>
              <a:rPr lang="en-IN" dirty="0"/>
              <a:t>. </a:t>
            </a:r>
            <a:br>
              <a:rPr lang="en-IN" dirty="0"/>
            </a:br>
            <a:endParaRPr lang="en-US" dirty="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8229600" cy="808038"/>
          </a:xfrm>
        </p:spPr>
        <p:txBody>
          <a:bodyPr>
            <a:noAutofit/>
          </a:bodyPr>
          <a:lstStyle/>
          <a:p>
            <a:r>
              <a:rPr lang="en-IN" sz="2800" b="1" i="1" dirty="0">
                <a:solidFill>
                  <a:srgbClr val="0070C0"/>
                </a:solidFill>
              </a:rPr>
              <a:t>Income Approach to National Income</a:t>
            </a:r>
            <a:r>
              <a:rPr lang="en-IN" sz="2800" b="1" dirty="0">
                <a:solidFill>
                  <a:srgbClr val="0070C0"/>
                </a:solidFill>
              </a:rPr>
              <a:t> </a:t>
            </a:r>
            <a:br>
              <a:rPr lang="en-IN" sz="2800" b="1" dirty="0">
                <a:solidFill>
                  <a:srgbClr val="0070C0"/>
                </a:solidFill>
              </a:rPr>
            </a:br>
            <a:endParaRPr lang="en-US" sz="2800" b="1" dirty="0">
              <a:solidFill>
                <a:srgbClr val="0070C0"/>
              </a:solidFill>
            </a:endParaRPr>
          </a:p>
        </p:txBody>
      </p:sp>
      <p:pic>
        <p:nvPicPr>
          <p:cNvPr id="3074" name="Picture 2"/>
          <p:cNvPicPr>
            <a:picLocks noChangeAspect="1" noChangeArrowheads="1"/>
          </p:cNvPicPr>
          <p:nvPr/>
        </p:nvPicPr>
        <p:blipFill>
          <a:blip r:embed="rId2" cstate="print"/>
          <a:srcRect/>
          <a:stretch>
            <a:fillRect/>
          </a:stretch>
        </p:blipFill>
        <p:spPr bwMode="auto">
          <a:xfrm>
            <a:off x="2133601" y="1371600"/>
            <a:ext cx="8048625"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dirty="0"/>
              <a:t>Conti.....</a:t>
            </a:r>
            <a:endParaRPr lang="en-US" sz="2000" dirty="0"/>
          </a:p>
        </p:txBody>
      </p:sp>
      <p:sp>
        <p:nvSpPr>
          <p:cNvPr id="3" name="Content Placeholder 2"/>
          <p:cNvSpPr>
            <a:spLocks noGrp="1"/>
          </p:cNvSpPr>
          <p:nvPr>
            <p:ph idx="1"/>
          </p:nvPr>
        </p:nvSpPr>
        <p:spPr/>
        <p:txBody>
          <a:bodyPr>
            <a:normAutofit fontScale="85000" lnSpcReduction="10000"/>
          </a:bodyPr>
          <a:lstStyle/>
          <a:p>
            <a:r>
              <a:rPr lang="en-IN" b="1" dirty="0"/>
              <a:t>Precautions. </a:t>
            </a:r>
            <a:r>
              <a:rPr lang="en-IN" dirty="0"/>
              <a:t>While estimating national income through income method the following precautions</a:t>
            </a:r>
            <a:br>
              <a:rPr lang="en-IN" dirty="0"/>
            </a:br>
            <a:r>
              <a:rPr lang="en-IN" dirty="0"/>
              <a:t>should be taken:</a:t>
            </a:r>
            <a:br>
              <a:rPr lang="en-IN" dirty="0"/>
            </a:br>
            <a:r>
              <a:rPr lang="en-IN" dirty="0"/>
              <a:t>1. </a:t>
            </a:r>
            <a:r>
              <a:rPr lang="en-IN" i="1" dirty="0"/>
              <a:t>Transfer payments </a:t>
            </a:r>
            <a:r>
              <a:rPr lang="en-IN" dirty="0"/>
              <a:t>are not included in estimating national income through this method.</a:t>
            </a:r>
            <a:br>
              <a:rPr lang="en-IN" dirty="0"/>
            </a:br>
            <a:r>
              <a:rPr lang="en-IN" dirty="0"/>
              <a:t>2. </a:t>
            </a:r>
            <a:r>
              <a:rPr lang="en-IN" i="1" dirty="0"/>
              <a:t>Imputed rent </a:t>
            </a:r>
            <a:r>
              <a:rPr lang="en-IN" dirty="0"/>
              <a:t>of self-occupied houses are included in national income as these houses provide</a:t>
            </a:r>
            <a:br>
              <a:rPr lang="en-IN" dirty="0"/>
            </a:br>
            <a:r>
              <a:rPr lang="en-IN" dirty="0"/>
              <a:t>services to those who occupy them and its value can be easily estimated from the market value data.</a:t>
            </a:r>
            <a:br>
              <a:rPr lang="en-IN" dirty="0"/>
            </a:br>
            <a:r>
              <a:rPr lang="en-IN" dirty="0"/>
              <a:t>3. </a:t>
            </a:r>
            <a:r>
              <a:rPr lang="en-IN" i="1" dirty="0"/>
              <a:t>Illegal money </a:t>
            </a:r>
            <a:r>
              <a:rPr lang="en-IN" dirty="0"/>
              <a:t>such as </a:t>
            </a:r>
            <a:r>
              <a:rPr lang="en-IN" i="1" dirty="0" err="1"/>
              <a:t>hawala</a:t>
            </a:r>
            <a:r>
              <a:rPr lang="en-IN" i="1" dirty="0"/>
              <a:t> money, money earned through smuggling </a:t>
            </a:r>
            <a:r>
              <a:rPr lang="en-IN" dirty="0"/>
              <a:t>etc. are not included</a:t>
            </a:r>
            <a:br>
              <a:rPr lang="en-IN" dirty="0"/>
            </a:br>
            <a:r>
              <a:rPr lang="en-IN" dirty="0"/>
              <a:t>as they cannot be easily estimated.</a:t>
            </a:r>
            <a:br>
              <a:rPr lang="en-IN" dirty="0"/>
            </a:br>
            <a:r>
              <a:rPr lang="en-IN" dirty="0"/>
              <a:t>4. </a:t>
            </a:r>
            <a:r>
              <a:rPr lang="en-IN" i="1" dirty="0"/>
              <a:t>Windfall gains </a:t>
            </a:r>
            <a:r>
              <a:rPr lang="en-IN" dirty="0"/>
              <a:t>such as prizes won, lotteries are also not included.</a:t>
            </a:r>
            <a:br>
              <a:rPr lang="en-IN" dirty="0"/>
            </a:b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dirty="0"/>
              <a:t>Conti....</a:t>
            </a:r>
            <a:endParaRPr lang="en-US" sz="2000" dirty="0"/>
          </a:p>
        </p:txBody>
      </p:sp>
      <p:sp>
        <p:nvSpPr>
          <p:cNvPr id="3" name="Content Placeholder 2"/>
          <p:cNvSpPr>
            <a:spLocks noGrp="1"/>
          </p:cNvSpPr>
          <p:nvPr>
            <p:ph idx="1"/>
          </p:nvPr>
        </p:nvSpPr>
        <p:spPr>
          <a:xfrm>
            <a:off x="1752600" y="2057401"/>
            <a:ext cx="8458200" cy="4525963"/>
          </a:xfrm>
        </p:spPr>
        <p:txBody>
          <a:bodyPr>
            <a:normAutofit fontScale="85000" lnSpcReduction="20000"/>
          </a:bodyPr>
          <a:lstStyle/>
          <a:p>
            <a:pPr>
              <a:buNone/>
            </a:pPr>
            <a:r>
              <a:rPr lang="en-IN" dirty="0"/>
              <a:t>	5. Corporate profit tax (that is, tax on income of the companies) should not be separately included as it has already been included as a part of profits.</a:t>
            </a:r>
          </a:p>
          <a:p>
            <a:pPr>
              <a:buNone/>
            </a:pPr>
            <a:r>
              <a:rPr lang="en-IN" dirty="0"/>
              <a:t/>
            </a:r>
            <a:br>
              <a:rPr lang="en-IN" dirty="0"/>
            </a:br>
            <a:r>
              <a:rPr lang="en-IN" dirty="0"/>
              <a:t>6. </a:t>
            </a:r>
            <a:r>
              <a:rPr lang="en-IN" i="1" dirty="0"/>
              <a:t>Death duties, gift tax, wealth tax, tax on lotteries</a:t>
            </a:r>
            <a:r>
              <a:rPr lang="en-IN" dirty="0"/>
              <a:t>, etc., are paid from past savings or wealth and not from current income. Therefore, they should not be treated as a part of national income of a year.</a:t>
            </a:r>
          </a:p>
          <a:p>
            <a:pPr>
              <a:buNone/>
            </a:pPr>
            <a:r>
              <a:rPr lang="en-IN" dirty="0"/>
              <a:t/>
            </a:r>
            <a:br>
              <a:rPr lang="en-IN" dirty="0"/>
            </a:br>
            <a:r>
              <a:rPr lang="en-IN" dirty="0"/>
              <a:t>7. The receipts from the </a:t>
            </a:r>
            <a:r>
              <a:rPr lang="en-IN" i="1" dirty="0"/>
              <a:t>sale of second-hand goods </a:t>
            </a:r>
            <a:r>
              <a:rPr lang="en-IN" dirty="0"/>
              <a:t>should not be treated as a part of national income. This is because the sale of second-hand goods does not create new flows of goods and</a:t>
            </a:r>
            <a:br>
              <a:rPr lang="en-IN" dirty="0"/>
            </a:br>
            <a:r>
              <a:rPr lang="en-IN" dirty="0"/>
              <a:t>services in the current year.</a:t>
            </a:r>
          </a:p>
          <a:p>
            <a:pPr>
              <a:buNone/>
            </a:pPr>
            <a:r>
              <a:rPr lang="en-IN" dirty="0"/>
              <a:t/>
            </a:r>
            <a:br>
              <a:rPr lang="en-IN" dirty="0"/>
            </a:br>
            <a:r>
              <a:rPr lang="en-IN" dirty="0"/>
              <a:t>8. Income equal to the </a:t>
            </a:r>
            <a:r>
              <a:rPr lang="en-IN" i="1" dirty="0"/>
              <a:t>value of production used for self consumption </a:t>
            </a:r>
            <a:r>
              <a:rPr lang="en-IN" dirty="0"/>
              <a:t>should be estimated and included in the measure of national income. </a:t>
            </a:r>
            <a:br>
              <a:rPr lang="en-IN" dirty="0"/>
            </a:b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0"/>
            <a:ext cx="8229600" cy="1143000"/>
          </a:xfrm>
        </p:spPr>
        <p:txBody>
          <a:bodyPr>
            <a:normAutofit/>
          </a:bodyPr>
          <a:lstStyle/>
          <a:p>
            <a:r>
              <a:rPr lang="en-US" b="1" dirty="0"/>
              <a:t>Expenditure Method</a:t>
            </a:r>
            <a:r>
              <a:rPr lang="en-US" dirty="0"/>
              <a:t> </a:t>
            </a:r>
            <a:br>
              <a:rPr lang="en-US" dirty="0"/>
            </a:br>
            <a:endParaRPr lang="en-US" dirty="0"/>
          </a:p>
        </p:txBody>
      </p:sp>
      <p:sp>
        <p:nvSpPr>
          <p:cNvPr id="3" name="Content Placeholder 2"/>
          <p:cNvSpPr>
            <a:spLocks noGrp="1"/>
          </p:cNvSpPr>
          <p:nvPr>
            <p:ph idx="1"/>
          </p:nvPr>
        </p:nvSpPr>
        <p:spPr>
          <a:xfrm>
            <a:off x="1981200" y="2057401"/>
            <a:ext cx="8229600" cy="4525963"/>
          </a:xfrm>
        </p:spPr>
        <p:txBody>
          <a:bodyPr>
            <a:normAutofit/>
          </a:bodyPr>
          <a:lstStyle/>
          <a:p>
            <a:r>
              <a:rPr lang="en-IN" dirty="0"/>
              <a:t>We add up the following types of expenditure by households, government and by productive</a:t>
            </a:r>
            <a:br>
              <a:rPr lang="en-IN" dirty="0"/>
            </a:br>
            <a:r>
              <a:rPr lang="en-IN" dirty="0"/>
              <a:t>enterprises to obtain national income:</a:t>
            </a:r>
          </a:p>
          <a:p>
            <a:r>
              <a:rPr lang="en-IN" dirty="0">
                <a:solidFill>
                  <a:schemeClr val="accent6">
                    <a:lumMod val="50000"/>
                  </a:schemeClr>
                </a:solidFill>
              </a:rPr>
              <a:t>Expenditure on consumer goods and services </a:t>
            </a:r>
            <a:r>
              <a:rPr lang="en-IN" dirty="0"/>
              <a:t>by individuals and households. This is called </a:t>
            </a:r>
            <a:r>
              <a:rPr lang="en-IN" i="1" dirty="0"/>
              <a:t>final private consumption expenditure</a:t>
            </a:r>
            <a:r>
              <a:rPr lang="en-IN" dirty="0"/>
              <a:t>, and is denoted by C</a:t>
            </a:r>
          </a:p>
          <a:p>
            <a:r>
              <a:rPr lang="en-IN" dirty="0">
                <a:solidFill>
                  <a:schemeClr val="accent6">
                    <a:lumMod val="50000"/>
                  </a:schemeClr>
                </a:solidFill>
              </a:rPr>
              <a:t>Government’s expenditure </a:t>
            </a:r>
            <a:r>
              <a:rPr lang="en-IN" dirty="0"/>
              <a:t>on goods and services to satisfy collective wants. This is called </a:t>
            </a:r>
            <a:r>
              <a:rPr lang="en-IN" i="1" dirty="0"/>
              <a:t>government’s final consumption expenditure</a:t>
            </a:r>
            <a:r>
              <a:rPr lang="en-IN" dirty="0"/>
              <a:t>, and is denoted by G.</a:t>
            </a:r>
          </a:p>
          <a:p>
            <a:pPr>
              <a:buNone/>
            </a:pPr>
            <a:r>
              <a:rPr lang="en-IN" b="1" dirty="0"/>
              <a:t/>
            </a:r>
            <a:br>
              <a:rPr lang="en-IN" b="1"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74837-6EDC-4E33-B579-7B011A8DC3D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Concepts of national income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4974E68-9332-4BCD-BBDA-FDE21069CC1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Gross domestic product</a:t>
            </a:r>
          </a:p>
          <a:p>
            <a:r>
              <a:rPr lang="en-US" sz="2400" dirty="0">
                <a:latin typeface="Times New Roman" panose="02020603050405020304" pitchFamily="18" charset="0"/>
                <a:cs typeface="Times New Roman" panose="02020603050405020304" pitchFamily="18" charset="0"/>
              </a:rPr>
              <a:t>Gross national product</a:t>
            </a:r>
          </a:p>
          <a:p>
            <a:r>
              <a:rPr lang="en-US" sz="2400" dirty="0">
                <a:latin typeface="Times New Roman" panose="02020603050405020304" pitchFamily="18" charset="0"/>
                <a:cs typeface="Times New Roman" panose="02020603050405020304" pitchFamily="18" charset="0"/>
              </a:rPr>
              <a:t>Net national product</a:t>
            </a:r>
          </a:p>
          <a:p>
            <a:r>
              <a:rPr lang="en-US" sz="2400" dirty="0">
                <a:latin typeface="Times New Roman" panose="02020603050405020304" pitchFamily="18" charset="0"/>
                <a:cs typeface="Times New Roman" panose="02020603050405020304" pitchFamily="18" charset="0"/>
              </a:rPr>
              <a:t>National income at factor cost</a:t>
            </a:r>
          </a:p>
          <a:p>
            <a:r>
              <a:rPr lang="en-US" sz="2400" dirty="0">
                <a:latin typeface="Times New Roman" panose="02020603050405020304" pitchFamily="18" charset="0"/>
                <a:cs typeface="Times New Roman" panose="02020603050405020304" pitchFamily="18" charset="0"/>
              </a:rPr>
              <a:t>Personal income</a:t>
            </a:r>
          </a:p>
          <a:p>
            <a:r>
              <a:rPr lang="en-US" sz="2400" dirty="0">
                <a:latin typeface="Times New Roman" panose="02020603050405020304" pitchFamily="18" charset="0"/>
                <a:cs typeface="Times New Roman" panose="02020603050405020304" pitchFamily="18" charset="0"/>
              </a:rPr>
              <a:t>Disposable income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4225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dirty="0"/>
              <a:t>Conti....</a:t>
            </a:r>
            <a:endParaRPr lang="en-US" sz="2000" dirty="0"/>
          </a:p>
        </p:txBody>
      </p:sp>
      <p:sp>
        <p:nvSpPr>
          <p:cNvPr id="3" name="Content Placeholder 2"/>
          <p:cNvSpPr>
            <a:spLocks noGrp="1"/>
          </p:cNvSpPr>
          <p:nvPr>
            <p:ph idx="1"/>
          </p:nvPr>
        </p:nvSpPr>
        <p:spPr>
          <a:xfrm>
            <a:off x="2301631" y="1853754"/>
            <a:ext cx="7866185" cy="3993662"/>
          </a:xfrm>
        </p:spPr>
        <p:txBody>
          <a:bodyPr>
            <a:normAutofit fontScale="77500" lnSpcReduction="20000"/>
          </a:bodyPr>
          <a:lstStyle/>
          <a:p>
            <a:r>
              <a:rPr lang="en-IN" dirty="0"/>
              <a:t>The </a:t>
            </a:r>
            <a:r>
              <a:rPr lang="en-IN" b="1" dirty="0">
                <a:solidFill>
                  <a:schemeClr val="accent6">
                    <a:lumMod val="50000"/>
                  </a:schemeClr>
                </a:solidFill>
              </a:rPr>
              <a:t>expenditure by productive enterprises </a:t>
            </a:r>
            <a:r>
              <a:rPr lang="en-IN" dirty="0"/>
              <a:t>on capital goods and inventories or stocks. This is called </a:t>
            </a:r>
            <a:r>
              <a:rPr lang="en-IN" i="1" dirty="0"/>
              <a:t>gross domestic capital formation</a:t>
            </a:r>
            <a:r>
              <a:rPr lang="en-IN" dirty="0"/>
              <a:t>, or gross domestic investment and is denoted by I or GDCF. Gross domestic capital formation is divided into two parts:</a:t>
            </a:r>
            <a:br>
              <a:rPr lang="en-IN" dirty="0"/>
            </a:br>
            <a:r>
              <a:rPr lang="en-IN" dirty="0"/>
              <a:t>(</a:t>
            </a:r>
            <a:r>
              <a:rPr lang="en-IN" i="1" dirty="0" err="1"/>
              <a:t>i</a:t>
            </a:r>
            <a:r>
              <a:rPr lang="en-IN" dirty="0"/>
              <a:t>) Gross fixed capital formation</a:t>
            </a:r>
            <a:br>
              <a:rPr lang="en-IN" dirty="0"/>
            </a:br>
            <a:r>
              <a:rPr lang="en-IN" dirty="0"/>
              <a:t>(</a:t>
            </a:r>
            <a:r>
              <a:rPr lang="en-IN" i="1" dirty="0"/>
              <a:t>ii</a:t>
            </a:r>
            <a:r>
              <a:rPr lang="en-IN" dirty="0"/>
              <a:t>) Addition to the stocks or inventories of goods</a:t>
            </a:r>
          </a:p>
          <a:p>
            <a:endParaRPr lang="en-IN" dirty="0"/>
          </a:p>
          <a:p>
            <a:r>
              <a:rPr lang="en-IN" dirty="0"/>
              <a:t> The expenditure made by foreigners on goods and services of a country exported to other countries which are called exports and are denoted by </a:t>
            </a:r>
            <a:r>
              <a:rPr lang="en-IN" i="1" dirty="0"/>
              <a:t>X</a:t>
            </a:r>
            <a:r>
              <a:rPr lang="en-IN" dirty="0"/>
              <a:t>. </a:t>
            </a:r>
          </a:p>
          <a:p>
            <a:r>
              <a:rPr lang="en-IN" dirty="0"/>
              <a:t>We deduct from exports (</a:t>
            </a:r>
            <a:r>
              <a:rPr lang="en-IN" i="1" dirty="0"/>
              <a:t>X</a:t>
            </a:r>
            <a:r>
              <a:rPr lang="en-IN" dirty="0"/>
              <a:t>) the expenditure by people, enterprises and government of a country on imports (</a:t>
            </a:r>
            <a:r>
              <a:rPr lang="en-IN" i="1" dirty="0"/>
              <a:t>M</a:t>
            </a:r>
            <a:r>
              <a:rPr lang="en-IN" dirty="0"/>
              <a:t>) of goods and services from other countries. That is, we have to estimate net exports (that is, exports– imports) or </a:t>
            </a:r>
            <a:r>
              <a:rPr lang="en-IN" b="1" dirty="0">
                <a:solidFill>
                  <a:srgbClr val="0070C0"/>
                </a:solidFill>
              </a:rPr>
              <a:t>(</a:t>
            </a:r>
            <a:r>
              <a:rPr lang="en-IN" b="1" i="1" dirty="0">
                <a:solidFill>
                  <a:srgbClr val="0070C0"/>
                </a:solidFill>
              </a:rPr>
              <a:t>X</a:t>
            </a:r>
            <a:r>
              <a:rPr lang="en-IN" b="1" dirty="0">
                <a:solidFill>
                  <a:srgbClr val="0070C0"/>
                </a:solidFill>
              </a:rPr>
              <a:t>—</a:t>
            </a:r>
            <a:r>
              <a:rPr lang="en-IN" b="1" i="1" dirty="0">
                <a:solidFill>
                  <a:srgbClr val="0070C0"/>
                </a:solidFill>
              </a:rPr>
              <a:t>M</a:t>
            </a:r>
            <a:r>
              <a:rPr lang="en-IN" b="1" dirty="0">
                <a:solidFill>
                  <a:srgbClr val="0070C0"/>
                </a:solidFill>
              </a:rPr>
              <a:t>). </a:t>
            </a:r>
            <a:r>
              <a:rPr lang="en-IN" dirty="0"/>
              <a:t/>
            </a:r>
            <a:br>
              <a:rPr lang="en-IN" dirty="0"/>
            </a:br>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dirty="0"/>
              <a:t>Conti....</a:t>
            </a:r>
            <a:endParaRPr lang="en-US" sz="2000" dirty="0"/>
          </a:p>
        </p:txBody>
      </p:sp>
      <p:sp>
        <p:nvSpPr>
          <p:cNvPr id="3" name="Content Placeholder 2"/>
          <p:cNvSpPr>
            <a:spLocks noGrp="1"/>
          </p:cNvSpPr>
          <p:nvPr>
            <p:ph idx="1"/>
          </p:nvPr>
        </p:nvSpPr>
        <p:spPr/>
        <p:txBody>
          <a:bodyPr>
            <a:normAutofit fontScale="92500" lnSpcReduction="10000"/>
          </a:bodyPr>
          <a:lstStyle/>
          <a:p>
            <a:r>
              <a:rPr lang="en-IN" sz="4200" b="1" i="1" dirty="0">
                <a:solidFill>
                  <a:srgbClr val="0070C0"/>
                </a:solidFill>
              </a:rPr>
              <a:t>GDPMP</a:t>
            </a:r>
            <a:r>
              <a:rPr lang="en-IN" dirty="0"/>
              <a:t> = Private final consumption expenditure + Government’s final consumption expenditure</a:t>
            </a:r>
            <a:br>
              <a:rPr lang="en-IN" dirty="0"/>
            </a:br>
            <a:r>
              <a:rPr lang="en-IN" dirty="0"/>
              <a:t>+ Gross domestic capital formation + Exports – Imports or</a:t>
            </a:r>
            <a:br>
              <a:rPr lang="en-IN" dirty="0"/>
            </a:br>
            <a:r>
              <a:rPr lang="en-IN" dirty="0"/>
              <a:t>		GDP MP = </a:t>
            </a:r>
            <a:r>
              <a:rPr lang="en-IN" i="1" dirty="0"/>
              <a:t>C </a:t>
            </a:r>
            <a:r>
              <a:rPr lang="en-IN" dirty="0"/>
              <a:t>+ </a:t>
            </a:r>
            <a:r>
              <a:rPr lang="en-IN" i="1" dirty="0"/>
              <a:t>G </a:t>
            </a:r>
            <a:r>
              <a:rPr lang="en-IN" dirty="0"/>
              <a:t>+ </a:t>
            </a:r>
            <a:r>
              <a:rPr lang="en-IN" i="1" dirty="0"/>
              <a:t>I </a:t>
            </a:r>
            <a:r>
              <a:rPr lang="en-IN" dirty="0"/>
              <a:t>+ (</a:t>
            </a:r>
            <a:r>
              <a:rPr lang="en-IN" i="1" dirty="0"/>
              <a:t>X </a:t>
            </a:r>
            <a:r>
              <a:rPr lang="en-IN" dirty="0"/>
              <a:t>— </a:t>
            </a:r>
            <a:r>
              <a:rPr lang="en-IN" i="1" dirty="0"/>
              <a:t>M</a:t>
            </a:r>
            <a:r>
              <a:rPr lang="en-IN" dirty="0"/>
              <a:t>)</a:t>
            </a:r>
            <a:br>
              <a:rPr lang="en-IN" dirty="0"/>
            </a:br>
            <a:r>
              <a:rPr lang="en-IN" dirty="0"/>
              <a:t>			= </a:t>
            </a:r>
            <a:r>
              <a:rPr lang="en-IN" i="1" dirty="0"/>
              <a:t>C </a:t>
            </a:r>
            <a:r>
              <a:rPr lang="en-IN" dirty="0"/>
              <a:t>+ </a:t>
            </a:r>
            <a:r>
              <a:rPr lang="en-IN" i="1" dirty="0"/>
              <a:t>G </a:t>
            </a:r>
            <a:r>
              <a:rPr lang="en-IN" dirty="0"/>
              <a:t>+ </a:t>
            </a:r>
            <a:r>
              <a:rPr lang="en-IN" i="1" dirty="0"/>
              <a:t>I </a:t>
            </a:r>
            <a:r>
              <a:rPr lang="en-IN" dirty="0"/>
              <a:t>+ </a:t>
            </a:r>
            <a:r>
              <a:rPr lang="en-IN" i="1" dirty="0" err="1"/>
              <a:t>Xn</a:t>
            </a:r>
            <a:r>
              <a:rPr lang="en-IN" dirty="0"/>
              <a:t> </a:t>
            </a:r>
          </a:p>
          <a:p>
            <a:r>
              <a:rPr lang="en-IN" dirty="0"/>
              <a:t>On deducting consumption of fixed capital (</a:t>
            </a:r>
            <a:r>
              <a:rPr lang="en-IN" i="1" dirty="0"/>
              <a:t>i.e</a:t>
            </a:r>
            <a:r>
              <a:rPr lang="en-IN" dirty="0"/>
              <a:t>., depreciation) from gross domestic product at</a:t>
            </a:r>
            <a:br>
              <a:rPr lang="en-IN" dirty="0"/>
            </a:br>
            <a:r>
              <a:rPr lang="en-IN" dirty="0"/>
              <a:t>market prices (GDPMP) </a:t>
            </a:r>
            <a:r>
              <a:rPr lang="en-IN" b="1" dirty="0">
                <a:solidFill>
                  <a:srgbClr val="0070C0"/>
                </a:solidFill>
              </a:rPr>
              <a:t>we get net domestic product at market prices (NDPMP). </a:t>
            </a:r>
            <a:r>
              <a:rPr lang="en-IN" dirty="0"/>
              <a:t/>
            </a:r>
            <a:br>
              <a:rPr lang="en-IN" dirty="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85800"/>
            <a:ext cx="8610600" cy="1143000"/>
          </a:xfrm>
        </p:spPr>
        <p:txBody>
          <a:bodyPr>
            <a:noAutofit/>
          </a:bodyPr>
          <a:lstStyle/>
          <a:p>
            <a:pPr algn="l"/>
            <a:r>
              <a:rPr lang="en-IN" sz="2400" b="1" i="1" dirty="0">
                <a:solidFill>
                  <a:srgbClr val="0070C0"/>
                </a:solidFill>
              </a:rPr>
              <a:t>**In this method, we then subtract net indirect taxes (that is, indirect taxes – subsidies) to arrive at net domestic product at factor cost (NDPFC)**</a:t>
            </a:r>
            <a:br>
              <a:rPr lang="en-IN" sz="2400" b="1" i="1" dirty="0">
                <a:solidFill>
                  <a:srgbClr val="0070C0"/>
                </a:solidFill>
              </a:rPr>
            </a:br>
            <a:endParaRPr lang="en-US" sz="2400" b="1" i="1" dirty="0">
              <a:solidFill>
                <a:srgbClr val="0070C0"/>
              </a:solidFill>
            </a:endParaRPr>
          </a:p>
        </p:txBody>
      </p:sp>
      <p:pic>
        <p:nvPicPr>
          <p:cNvPr id="1026" name="Picture 2"/>
          <p:cNvPicPr>
            <a:picLocks noChangeAspect="1" noChangeArrowheads="1"/>
          </p:cNvPicPr>
          <p:nvPr/>
        </p:nvPicPr>
        <p:blipFill>
          <a:blip r:embed="rId2" cstate="print"/>
          <a:srcRect/>
          <a:stretch>
            <a:fillRect/>
          </a:stretch>
        </p:blipFill>
        <p:spPr bwMode="auto">
          <a:xfrm>
            <a:off x="2250831" y="1905000"/>
            <a:ext cx="7731369" cy="411858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1" dirty="0">
                <a:solidFill>
                  <a:srgbClr val="0070C0"/>
                </a:solidFill>
              </a:rPr>
              <a:t>Precautions</a:t>
            </a:r>
            <a:endParaRPr lang="en-US" i="1"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r>
              <a:rPr lang="en-IN" dirty="0"/>
              <a:t>While estimating Gross Domestic Product through expenditure method or measuring final expenditure on Gross National Product, the following precautions should be taken:</a:t>
            </a:r>
          </a:p>
          <a:p>
            <a:pPr>
              <a:buNone/>
            </a:pPr>
            <a:r>
              <a:rPr lang="en-IN" dirty="0"/>
              <a:t/>
            </a:r>
            <a:br>
              <a:rPr lang="en-IN" dirty="0"/>
            </a:br>
            <a:r>
              <a:rPr lang="en-IN" dirty="0"/>
              <a:t>1. </a:t>
            </a:r>
            <a:r>
              <a:rPr lang="en-IN" i="1" dirty="0">
                <a:solidFill>
                  <a:srgbClr val="0070C0"/>
                </a:solidFill>
              </a:rPr>
              <a:t>Second-hand goods</a:t>
            </a:r>
            <a:r>
              <a:rPr lang="en-IN" dirty="0">
                <a:solidFill>
                  <a:srgbClr val="0070C0"/>
                </a:solidFill>
              </a:rPr>
              <a:t>: </a:t>
            </a:r>
            <a:r>
              <a:rPr lang="en-IN" dirty="0"/>
              <a:t>The expenditure made on second-hand goods should not be included because this does not contribute to the current year production of goods and services.</a:t>
            </a:r>
            <a:br>
              <a:rPr lang="en-IN" dirty="0"/>
            </a:br>
            <a:r>
              <a:rPr lang="en-IN" dirty="0"/>
              <a:t>2. </a:t>
            </a:r>
            <a:r>
              <a:rPr lang="en-IN" i="1" dirty="0">
                <a:solidFill>
                  <a:srgbClr val="0070C0"/>
                </a:solidFill>
              </a:rPr>
              <a:t>Purchase of shares and bonds</a:t>
            </a:r>
            <a:r>
              <a:rPr lang="en-IN" dirty="0"/>
              <a:t>. Expenditure on purchase of old shares and bonds from other people and from business enterprises should not be included while estimating Gross Domestic Product</a:t>
            </a:r>
            <a:br>
              <a:rPr lang="en-IN" dirty="0"/>
            </a:br>
            <a:r>
              <a:rPr lang="en-IN" dirty="0"/>
              <a:t>through expenditure method.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8229600" cy="808038"/>
          </a:xfrm>
        </p:spPr>
        <p:txBody>
          <a:bodyPr>
            <a:normAutofit/>
          </a:bodyPr>
          <a:lstStyle/>
          <a:p>
            <a:pPr algn="l"/>
            <a:r>
              <a:rPr lang="en-IN" sz="2000" dirty="0"/>
              <a:t>	Conti.....</a:t>
            </a:r>
            <a:endParaRPr lang="en-US" sz="2000" dirty="0"/>
          </a:p>
        </p:txBody>
      </p:sp>
      <p:sp>
        <p:nvSpPr>
          <p:cNvPr id="5" name="Content Placeholder 4"/>
          <p:cNvSpPr>
            <a:spLocks noGrp="1"/>
          </p:cNvSpPr>
          <p:nvPr>
            <p:ph idx="1"/>
          </p:nvPr>
        </p:nvSpPr>
        <p:spPr/>
        <p:txBody>
          <a:bodyPr>
            <a:normAutofit/>
          </a:bodyPr>
          <a:lstStyle/>
          <a:p>
            <a:r>
              <a:rPr lang="en-IN" dirty="0"/>
              <a:t>3. </a:t>
            </a:r>
            <a:r>
              <a:rPr lang="en-IN" i="1" dirty="0">
                <a:solidFill>
                  <a:srgbClr val="0070C0"/>
                </a:solidFill>
              </a:rPr>
              <a:t>Expenditure on transfer payments</a:t>
            </a:r>
            <a:r>
              <a:rPr lang="en-IN" i="1" dirty="0"/>
              <a:t> </a:t>
            </a:r>
            <a:r>
              <a:rPr lang="en-IN" dirty="0"/>
              <a:t>by government such as unemployment benefits, old-age pension should also not be included because no goods or productive services are produced in exchange by the recipients of these payments.</a:t>
            </a:r>
          </a:p>
          <a:p>
            <a:pPr>
              <a:buNone/>
            </a:pPr>
            <a:r>
              <a:rPr lang="en-IN" dirty="0"/>
              <a:t/>
            </a:r>
            <a:br>
              <a:rPr lang="en-IN" dirty="0"/>
            </a:br>
            <a:r>
              <a:rPr lang="en-IN" dirty="0"/>
              <a:t>4. </a:t>
            </a:r>
            <a:r>
              <a:rPr lang="en-IN" i="1" dirty="0">
                <a:solidFill>
                  <a:srgbClr val="0070C0"/>
                </a:solidFill>
              </a:rPr>
              <a:t>Expenditure on intermediate goods </a:t>
            </a:r>
            <a:r>
              <a:rPr lang="en-IN" dirty="0"/>
              <a:t>such as fertilisers and seeds by the farmers and wool, cotton and yarn by manufacturers of garments should also be excluded to avoid double counting.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D603F-95B0-44BC-8046-97C8DCA07D8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Product Approach</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9040247-AD6B-4488-827F-6B52877D9451}"/>
              </a:ext>
            </a:extLst>
          </p:cNvPr>
          <p:cNvSpPr>
            <a:spLocks noGrp="1"/>
          </p:cNvSpPr>
          <p:nvPr>
            <p:ph idx="1"/>
          </p:nvPr>
        </p:nvSpPr>
        <p:spPr>
          <a:xfrm>
            <a:off x="2231136" y="2286352"/>
            <a:ext cx="7729728" cy="365798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National income is measured by net value of final goods and services produced by  a nation during a year.</a:t>
            </a:r>
          </a:p>
          <a:p>
            <a:pPr algn="just">
              <a:lnSpc>
                <a:spcPct val="150000"/>
              </a:lnSpc>
            </a:pPr>
            <a:r>
              <a:rPr lang="en-US" sz="2400" dirty="0">
                <a:latin typeface="Times New Roman" panose="02020603050405020304" pitchFamily="18" charset="0"/>
                <a:cs typeface="Times New Roman" panose="02020603050405020304" pitchFamily="18" charset="0"/>
              </a:rPr>
              <a:t>This approach is also known as output approach and value added approach.</a:t>
            </a:r>
          </a:p>
          <a:p>
            <a:pPr algn="just">
              <a:lnSpc>
                <a:spcPct val="150000"/>
              </a:lnSpc>
            </a:pPr>
            <a:r>
              <a:rPr lang="en-US" sz="2400" dirty="0">
                <a:latin typeface="Times New Roman" panose="02020603050405020304" pitchFamily="18" charset="0"/>
                <a:cs typeface="Times New Roman" panose="02020603050405020304" pitchFamily="18" charset="0"/>
              </a:rPr>
              <a:t>Money value of final goods and services are included in calculation of GDP of the country.</a:t>
            </a:r>
          </a:p>
        </p:txBody>
      </p:sp>
    </p:spTree>
    <p:extLst>
      <p:ext uri="{BB962C8B-B14F-4D97-AF65-F5344CB8AC3E}">
        <p14:creationId xmlns="" xmlns:p14="http://schemas.microsoft.com/office/powerpoint/2010/main" val="604228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A92264-DB7C-43DE-BE3A-6F288B8A11C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Sectors contributing to GDP</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55C7AA8-DB76-422E-A646-39415D71F1B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Primary sector</a:t>
            </a:r>
          </a:p>
          <a:p>
            <a:r>
              <a:rPr lang="en-US" sz="2400" dirty="0">
                <a:latin typeface="Times New Roman" panose="02020603050405020304" pitchFamily="18" charset="0"/>
                <a:cs typeface="Times New Roman" panose="02020603050405020304" pitchFamily="18" charset="0"/>
              </a:rPr>
              <a:t>Secondary sector</a:t>
            </a:r>
          </a:p>
          <a:p>
            <a:r>
              <a:rPr lang="en-US" sz="2400" dirty="0">
                <a:latin typeface="Times New Roman" panose="02020603050405020304" pitchFamily="18" charset="0"/>
                <a:cs typeface="Times New Roman" panose="02020603050405020304" pitchFamily="18" charset="0"/>
              </a:rPr>
              <a:t>Tertiary sector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34496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18B731-78F0-4C64-9460-6FF310DC424E}"/>
              </a:ext>
            </a:extLst>
          </p:cNvPr>
          <p:cNvSpPr>
            <a:spLocks noGrp="1"/>
          </p:cNvSpPr>
          <p:nvPr>
            <p:ph type="title"/>
          </p:nvPr>
        </p:nvSpPr>
        <p:spPr>
          <a:xfrm>
            <a:off x="2231136" y="228600"/>
            <a:ext cx="7729728" cy="638175"/>
          </a:xfrm>
        </p:spPr>
        <p:txBody>
          <a:bodyPr>
            <a:normAutofit/>
          </a:bodyPr>
          <a:lstStyle/>
          <a:p>
            <a:endParaRPr lang="en-IN" dirty="0"/>
          </a:p>
        </p:txBody>
      </p:sp>
      <p:sp>
        <p:nvSpPr>
          <p:cNvPr id="3" name="Content Placeholder 2">
            <a:extLst>
              <a:ext uri="{FF2B5EF4-FFF2-40B4-BE49-F238E27FC236}">
                <a16:creationId xmlns="" xmlns:a16="http://schemas.microsoft.com/office/drawing/2014/main" id="{672777D9-9E71-41BE-9B97-B4F8A72E4B13}"/>
              </a:ext>
            </a:extLst>
          </p:cNvPr>
          <p:cNvSpPr>
            <a:spLocks noGrp="1"/>
          </p:cNvSpPr>
          <p:nvPr>
            <p:ph idx="1"/>
          </p:nvPr>
        </p:nvSpPr>
        <p:spPr>
          <a:xfrm>
            <a:off x="2231136" y="1714501"/>
            <a:ext cx="7729728" cy="3396762"/>
          </a:xfrm>
        </p:spPr>
        <p:txBody>
          <a:bodyPr>
            <a:noAutofit/>
          </a:bodyPr>
          <a:lstStyle/>
          <a:p>
            <a:r>
              <a:rPr lang="en-US" sz="2400" dirty="0">
                <a:latin typeface="Times New Roman" panose="02020603050405020304" pitchFamily="18" charset="0"/>
                <a:cs typeface="Times New Roman" panose="02020603050405020304" pitchFamily="18" charset="0"/>
              </a:rPr>
              <a:t>Tertiary sector comprising</a:t>
            </a:r>
          </a:p>
          <a:p>
            <a:pPr marL="514350" indent="-514350">
              <a:buAutoNum type="alphaLcPeriod"/>
            </a:pPr>
            <a:r>
              <a:rPr lang="en-IN" sz="2400" dirty="0">
                <a:latin typeface="Times New Roman" panose="02020603050405020304" pitchFamily="18" charset="0"/>
                <a:cs typeface="Times New Roman" panose="02020603050405020304" pitchFamily="18" charset="0"/>
              </a:rPr>
              <a:t>Electricity</a:t>
            </a:r>
          </a:p>
          <a:p>
            <a:pPr marL="514350" indent="-514350">
              <a:buAutoNum type="alphaLcPeriod"/>
            </a:pPr>
            <a:r>
              <a:rPr lang="en-IN" sz="2400" dirty="0">
                <a:latin typeface="Times New Roman" panose="02020603050405020304" pitchFamily="18" charset="0"/>
                <a:cs typeface="Times New Roman" panose="02020603050405020304" pitchFamily="18" charset="0"/>
              </a:rPr>
              <a:t>Gas</a:t>
            </a:r>
            <a:r>
              <a:rPr lang="en-US" sz="2400" dirty="0">
                <a:latin typeface="Times New Roman" panose="02020603050405020304" pitchFamily="18" charset="0"/>
                <a:cs typeface="Times New Roman" panose="02020603050405020304" pitchFamily="18" charset="0"/>
              </a:rPr>
              <a:t> and water</a:t>
            </a:r>
          </a:p>
          <a:p>
            <a:pPr marL="514350" indent="-514350">
              <a:buAutoNum type="alphaLcPeriod"/>
            </a:pPr>
            <a:r>
              <a:rPr lang="en-US" sz="2400" dirty="0">
                <a:latin typeface="Times New Roman" panose="02020603050405020304" pitchFamily="18" charset="0"/>
                <a:cs typeface="Times New Roman" panose="02020603050405020304" pitchFamily="18" charset="0"/>
              </a:rPr>
              <a:t>Wholesale and retail trade</a:t>
            </a:r>
          </a:p>
          <a:p>
            <a:pPr marL="514350" indent="-514350">
              <a:buAutoNum type="alphaLcPeriod"/>
            </a:pPr>
            <a:r>
              <a:rPr lang="en-US" sz="2400" dirty="0">
                <a:latin typeface="Times New Roman" panose="02020603050405020304" pitchFamily="18" charset="0"/>
                <a:cs typeface="Times New Roman" panose="02020603050405020304" pitchFamily="18" charset="0"/>
              </a:rPr>
              <a:t>Finance</a:t>
            </a:r>
          </a:p>
          <a:p>
            <a:pPr marL="514350" indent="-514350">
              <a:buAutoNum type="alphaLcPeriod"/>
            </a:pPr>
            <a:r>
              <a:rPr lang="en-US" sz="2400" dirty="0">
                <a:latin typeface="Times New Roman" panose="02020603050405020304" pitchFamily="18" charset="0"/>
                <a:cs typeface="Times New Roman" panose="02020603050405020304" pitchFamily="18" charset="0"/>
              </a:rPr>
              <a:t>Insurance, real estate and business services</a:t>
            </a:r>
          </a:p>
          <a:p>
            <a:pPr marL="514350" indent="-514350">
              <a:buAutoNum type="alphaLcPeriod"/>
            </a:pPr>
            <a:r>
              <a:rPr lang="en-US" sz="2400" dirty="0">
                <a:latin typeface="Times New Roman" panose="02020603050405020304" pitchFamily="18" charset="0"/>
                <a:cs typeface="Times New Roman" panose="02020603050405020304" pitchFamily="18" charset="0"/>
              </a:rPr>
              <a:t>Transport, storage and communication</a:t>
            </a:r>
          </a:p>
          <a:p>
            <a:pPr marL="514350" indent="-514350">
              <a:buAutoNum type="alphaLcPeriod"/>
            </a:pPr>
            <a:r>
              <a:rPr lang="en-US" sz="2400" dirty="0">
                <a:latin typeface="Times New Roman" panose="02020603050405020304" pitchFamily="18" charset="0"/>
                <a:cs typeface="Times New Roman" panose="02020603050405020304" pitchFamily="18" charset="0"/>
              </a:rPr>
              <a:t>Government services and other services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17344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F795B-FDBD-485A-9238-9991E0D0C77B}"/>
              </a:ext>
            </a:extLst>
          </p:cNvPr>
          <p:cNvSpPr>
            <a:spLocks noGrp="1"/>
          </p:cNvSpPr>
          <p:nvPr>
            <p:ph type="title"/>
          </p:nvPr>
        </p:nvSpPr>
        <p:spPr>
          <a:xfrm>
            <a:off x="2231136" y="964692"/>
            <a:ext cx="7729728" cy="387858"/>
          </a:xfrm>
        </p:spPr>
        <p:txBody>
          <a:bodyPr>
            <a:normAutofit fontScale="90000"/>
          </a:bodyPr>
          <a:lstStyle/>
          <a:p>
            <a:endParaRPr lang="en-IN" dirty="0"/>
          </a:p>
        </p:txBody>
      </p:sp>
      <p:sp>
        <p:nvSpPr>
          <p:cNvPr id="3" name="Content Placeholder 2">
            <a:extLst>
              <a:ext uri="{FF2B5EF4-FFF2-40B4-BE49-F238E27FC236}">
                <a16:creationId xmlns="" xmlns:a16="http://schemas.microsoft.com/office/drawing/2014/main" id="{4CDA68A3-DF20-4C3E-AD83-1010172F7304}"/>
              </a:ext>
            </a:extLst>
          </p:cNvPr>
          <p:cNvSpPr>
            <a:spLocks noGrp="1"/>
          </p:cNvSpPr>
          <p:nvPr>
            <p:ph idx="1"/>
          </p:nvPr>
        </p:nvSpPr>
        <p:spPr>
          <a:xfrm>
            <a:off x="2231136" y="1685926"/>
            <a:ext cx="7729728" cy="4819650"/>
          </a:xfrm>
        </p:spPr>
        <p:txBody>
          <a:bodyPr>
            <a:noAutofit/>
          </a:bodyPr>
          <a:lstStyle/>
          <a:p>
            <a:pPr>
              <a:lnSpc>
                <a:spcPct val="150000"/>
              </a:lnSpc>
            </a:pPr>
            <a:r>
              <a:rPr lang="en-US" sz="2000" dirty="0">
                <a:latin typeface="Times New Roman" panose="02020603050405020304" pitchFamily="18" charset="0"/>
                <a:cs typeface="Times New Roman" panose="02020603050405020304" pitchFamily="18" charset="0"/>
              </a:rPr>
              <a:t>GDP at market price= All final products in the economy</a:t>
            </a:r>
          </a:p>
          <a:p>
            <a:pPr>
              <a:lnSpc>
                <a:spcPct val="150000"/>
              </a:lnSpc>
            </a:pPr>
            <a:r>
              <a:rPr lang="en-US" sz="2000" dirty="0">
                <a:latin typeface="Times New Roman" panose="02020603050405020304" pitchFamily="18" charset="0"/>
                <a:cs typeface="Times New Roman" panose="02020603050405020304" pitchFamily="18" charset="0"/>
              </a:rPr>
              <a:t>GNP at MP= GDP +NFIA</a:t>
            </a:r>
          </a:p>
          <a:p>
            <a:pPr>
              <a:lnSpc>
                <a:spcPct val="150000"/>
              </a:lnSpc>
            </a:pPr>
            <a:r>
              <a:rPr lang="en-US" sz="2000" dirty="0">
                <a:latin typeface="Times New Roman" panose="02020603050405020304" pitchFamily="18" charset="0"/>
                <a:cs typeface="Times New Roman" panose="02020603050405020304" pitchFamily="18" charset="0"/>
              </a:rPr>
              <a:t>GNP at FC= GNP at MP- Indirect taxes+ subsidies</a:t>
            </a:r>
          </a:p>
          <a:p>
            <a:pPr>
              <a:lnSpc>
                <a:spcPct val="150000"/>
              </a:lnSpc>
            </a:pPr>
            <a:r>
              <a:rPr lang="en-US" sz="2000" dirty="0">
                <a:latin typeface="Times New Roman" panose="02020603050405020304" pitchFamily="18" charset="0"/>
                <a:cs typeface="Times New Roman" panose="02020603050405020304" pitchFamily="18" charset="0"/>
              </a:rPr>
              <a:t>National income= GNP at FC – depreciation</a:t>
            </a:r>
          </a:p>
          <a:p>
            <a:pPr>
              <a:lnSpc>
                <a:spcPct val="150000"/>
              </a:lnSpc>
            </a:pPr>
            <a:r>
              <a:rPr lang="en-US" sz="2000" dirty="0">
                <a:latin typeface="Times New Roman" panose="02020603050405020304" pitchFamily="18" charset="0"/>
                <a:cs typeface="Times New Roman" panose="02020603050405020304" pitchFamily="18" charset="0"/>
              </a:rPr>
              <a:t>Personal income= national income+ transfer payments- corporate income taxes- retained earnings – social security contributions- insurance premium</a:t>
            </a:r>
          </a:p>
          <a:p>
            <a:pPr>
              <a:lnSpc>
                <a:spcPct val="150000"/>
              </a:lnSpc>
            </a:pPr>
            <a:r>
              <a:rPr lang="en-US" sz="2000" dirty="0">
                <a:latin typeface="Times New Roman" panose="02020603050405020304" pitchFamily="18" charset="0"/>
                <a:cs typeface="Times New Roman" panose="02020603050405020304" pitchFamily="18" charset="0"/>
              </a:rPr>
              <a:t>Disposable income= personal income- personal income tax</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49205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55D74C-C1B8-483F-8CB9-F3223C8A1AAA}"/>
              </a:ext>
            </a:extLst>
          </p:cNvPr>
          <p:cNvSpPr>
            <a:spLocks noGrp="1"/>
          </p:cNvSpPr>
          <p:nvPr>
            <p:ph type="title"/>
          </p:nvPr>
        </p:nvSpPr>
        <p:spPr>
          <a:xfrm>
            <a:off x="2231136" y="152400"/>
            <a:ext cx="7729728" cy="790575"/>
          </a:xfrm>
        </p:spPr>
        <p:txBody>
          <a:bodyPr/>
          <a:lstStyle/>
          <a:p>
            <a:r>
              <a:rPr lang="en-US" b="1" dirty="0">
                <a:latin typeface="Times New Roman" panose="02020603050405020304" pitchFamily="18" charset="0"/>
                <a:cs typeface="Times New Roman" panose="02020603050405020304" pitchFamily="18" charset="0"/>
              </a:rPr>
              <a:t>Uses of National Income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4210227-DC23-418F-ADE3-4A1FC7A70C4E}"/>
              </a:ext>
            </a:extLst>
          </p:cNvPr>
          <p:cNvSpPr>
            <a:spLocks noGrp="1"/>
          </p:cNvSpPr>
          <p:nvPr>
            <p:ph idx="1"/>
          </p:nvPr>
        </p:nvSpPr>
        <p:spPr>
          <a:xfrm>
            <a:off x="2231136" y="1200150"/>
            <a:ext cx="7729728" cy="4539877"/>
          </a:xfrm>
        </p:spPr>
        <p:txBody>
          <a:bodyPr>
            <a:normAutofit/>
          </a:bodyPr>
          <a:lstStyle/>
          <a:p>
            <a:r>
              <a:rPr lang="en-US" sz="2400" dirty="0">
                <a:latin typeface="Times New Roman" panose="02020603050405020304" pitchFamily="18" charset="0"/>
                <a:cs typeface="Times New Roman" panose="02020603050405020304" pitchFamily="18" charset="0"/>
              </a:rPr>
              <a:t>Standard of living comparison</a:t>
            </a:r>
          </a:p>
          <a:p>
            <a:r>
              <a:rPr lang="en-US" sz="2400" dirty="0">
                <a:latin typeface="Times New Roman" panose="02020603050405020304" pitchFamily="18" charset="0"/>
                <a:cs typeface="Times New Roman" panose="02020603050405020304" pitchFamily="18" charset="0"/>
              </a:rPr>
              <a:t>Economic performance over time</a:t>
            </a:r>
          </a:p>
          <a:p>
            <a:r>
              <a:rPr lang="en-US" sz="2400" dirty="0">
                <a:latin typeface="Times New Roman" panose="02020603050405020304" pitchFamily="18" charset="0"/>
                <a:cs typeface="Times New Roman" panose="02020603050405020304" pitchFamily="18" charset="0"/>
              </a:rPr>
              <a:t>National planning</a:t>
            </a:r>
          </a:p>
          <a:p>
            <a:r>
              <a:rPr lang="en-US" sz="2400" dirty="0">
                <a:latin typeface="Times New Roman" panose="02020603050405020304" pitchFamily="18" charset="0"/>
                <a:cs typeface="Times New Roman" panose="02020603050405020304" pitchFamily="18" charset="0"/>
              </a:rPr>
              <a:t>Sectoral contributions</a:t>
            </a:r>
          </a:p>
          <a:p>
            <a:r>
              <a:rPr lang="en-US" sz="2400" dirty="0">
                <a:latin typeface="Times New Roman" panose="02020603050405020304" pitchFamily="18" charset="0"/>
                <a:cs typeface="Times New Roman" panose="02020603050405020304" pitchFamily="18" charset="0"/>
              </a:rPr>
              <a:t>Economic policy</a:t>
            </a:r>
          </a:p>
          <a:p>
            <a:r>
              <a:rPr lang="en-US" sz="2400" dirty="0">
                <a:latin typeface="Times New Roman" panose="02020603050405020304" pitchFamily="18" charset="0"/>
                <a:cs typeface="Times New Roman" panose="02020603050405020304" pitchFamily="18" charset="0"/>
              </a:rPr>
              <a:t>Inflationary and deflationary gaps</a:t>
            </a:r>
          </a:p>
          <a:p>
            <a:r>
              <a:rPr lang="en-US" sz="2400" dirty="0">
                <a:latin typeface="Times New Roman" panose="02020603050405020304" pitchFamily="18" charset="0"/>
                <a:cs typeface="Times New Roman" panose="02020603050405020304" pitchFamily="18" charset="0"/>
              </a:rPr>
              <a:t>Public sector</a:t>
            </a:r>
          </a:p>
          <a:p>
            <a:r>
              <a:rPr lang="en-US" sz="2400" dirty="0">
                <a:latin typeface="Times New Roman" panose="02020603050405020304" pitchFamily="18" charset="0"/>
                <a:cs typeface="Times New Roman" panose="02020603050405020304" pitchFamily="18" charset="0"/>
              </a:rPr>
              <a:t>Distribution of income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158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30D9C8-747A-41E3-AC61-59AEC7F906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Gross domestic product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F06C52C-4861-4A83-9EEC-4F4797191E07}"/>
              </a:ext>
            </a:extLst>
          </p:cNvPr>
          <p:cNvSpPr>
            <a:spLocks noGrp="1"/>
          </p:cNvSpPr>
          <p:nvPr>
            <p:ph idx="1"/>
          </p:nvPr>
        </p:nvSpPr>
        <p:spPr>
          <a:xfrm>
            <a:off x="1381124" y="2638044"/>
            <a:ext cx="9420225" cy="345795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Total market value of all final goods and services produced by factors of production in a country over a given period of time.</a:t>
            </a:r>
          </a:p>
          <a:p>
            <a:pPr algn="just">
              <a:lnSpc>
                <a:spcPct val="150000"/>
              </a:lnSpc>
            </a:pPr>
            <a:r>
              <a:rPr lang="en-US" sz="2400" dirty="0">
                <a:latin typeface="Times New Roman" panose="02020603050405020304" pitchFamily="18" charset="0"/>
                <a:cs typeface="Times New Roman" panose="02020603050405020304" pitchFamily="18" charset="0"/>
              </a:rPr>
              <a:t>GDP exclude goods and services produced by Indian citizens working overseas as well as intermediate goods.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91615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A68676-4C54-4738-A9FF-F3D08FE447A0}"/>
              </a:ext>
            </a:extLst>
          </p:cNvPr>
          <p:cNvSpPr>
            <a:spLocks noGrp="1"/>
          </p:cNvSpPr>
          <p:nvPr>
            <p:ph type="title"/>
          </p:nvPr>
        </p:nvSpPr>
        <p:spPr>
          <a:xfrm>
            <a:off x="2231136" y="142875"/>
            <a:ext cx="7729728" cy="866775"/>
          </a:xfrm>
        </p:spPr>
        <p:txBody>
          <a:bodyPr>
            <a:normAutofit fontScale="90000"/>
          </a:bodyPr>
          <a:lstStyle/>
          <a:p>
            <a:r>
              <a:rPr lang="en-US" b="1" dirty="0">
                <a:latin typeface="Times New Roman" panose="02020603050405020304" pitchFamily="18" charset="0"/>
                <a:cs typeface="Times New Roman" panose="02020603050405020304" pitchFamily="18" charset="0"/>
              </a:rPr>
              <a:t>Difficulties in calculation of national income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AF5331A-DB62-4C38-9602-125CB45BFE86}"/>
              </a:ext>
            </a:extLst>
          </p:cNvPr>
          <p:cNvSpPr>
            <a:spLocks noGrp="1"/>
          </p:cNvSpPr>
          <p:nvPr>
            <p:ph idx="1"/>
          </p:nvPr>
        </p:nvSpPr>
        <p:spPr>
          <a:xfrm>
            <a:off x="2231136" y="1257300"/>
            <a:ext cx="7729728" cy="5210175"/>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Problem of non-monetized sector</a:t>
            </a:r>
          </a:p>
          <a:p>
            <a:pPr>
              <a:lnSpc>
                <a:spcPct val="150000"/>
              </a:lnSpc>
            </a:pPr>
            <a:r>
              <a:rPr lang="en-US" sz="2400" dirty="0">
                <a:latin typeface="Times New Roman" panose="02020603050405020304" pitchFamily="18" charset="0"/>
                <a:cs typeface="Times New Roman" panose="02020603050405020304" pitchFamily="18" charset="0"/>
              </a:rPr>
              <a:t>Problem of illiteracy </a:t>
            </a:r>
          </a:p>
          <a:p>
            <a:pPr>
              <a:lnSpc>
                <a:spcPct val="150000"/>
              </a:lnSpc>
            </a:pPr>
            <a:r>
              <a:rPr lang="en-US" sz="2400" dirty="0">
                <a:latin typeface="Times New Roman" panose="02020603050405020304" pitchFamily="18" charset="0"/>
                <a:cs typeface="Times New Roman" panose="02020603050405020304" pitchFamily="18" charset="0"/>
              </a:rPr>
              <a:t>Problem of expertise</a:t>
            </a:r>
          </a:p>
          <a:p>
            <a:pPr>
              <a:lnSpc>
                <a:spcPct val="150000"/>
              </a:lnSpc>
            </a:pPr>
            <a:r>
              <a:rPr lang="en-US" sz="2400" dirty="0">
                <a:latin typeface="Times New Roman" panose="02020603050405020304" pitchFamily="18" charset="0"/>
                <a:cs typeface="Times New Roman" panose="02020603050405020304" pitchFamily="18" charset="0"/>
              </a:rPr>
              <a:t>Problem of less sophisticated machinery</a:t>
            </a:r>
          </a:p>
          <a:p>
            <a:pPr>
              <a:lnSpc>
                <a:spcPct val="150000"/>
              </a:lnSpc>
            </a:pPr>
            <a:r>
              <a:rPr lang="en-US" sz="2400" dirty="0">
                <a:latin typeface="Times New Roman" panose="02020603050405020304" pitchFamily="18" charset="0"/>
                <a:cs typeface="Times New Roman" panose="02020603050405020304" pitchFamily="18" charset="0"/>
              </a:rPr>
              <a:t>Problem of double counting</a:t>
            </a:r>
          </a:p>
          <a:p>
            <a:pPr>
              <a:lnSpc>
                <a:spcPct val="150000"/>
              </a:lnSpc>
            </a:pPr>
            <a:r>
              <a:rPr lang="en-US" sz="2400" dirty="0">
                <a:latin typeface="Times New Roman" panose="02020603050405020304" pitchFamily="18" charset="0"/>
                <a:cs typeface="Times New Roman" panose="02020603050405020304" pitchFamily="18" charset="0"/>
              </a:rPr>
              <a:t>Problem of false information</a:t>
            </a:r>
          </a:p>
          <a:p>
            <a:pPr>
              <a:lnSpc>
                <a:spcPct val="150000"/>
              </a:lnSpc>
            </a:pPr>
            <a:r>
              <a:rPr lang="en-US" sz="2400" dirty="0">
                <a:latin typeface="Times New Roman" panose="02020603050405020304" pitchFamily="18" charset="0"/>
                <a:cs typeface="Times New Roman" panose="02020603050405020304" pitchFamily="18" charset="0"/>
              </a:rPr>
              <a:t>Problem of multi-occupation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55718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CCD824-008B-4484-A6F7-6F369733E868}"/>
              </a:ext>
            </a:extLst>
          </p:cNvPr>
          <p:cNvSpPr>
            <a:spLocks noGrp="1"/>
          </p:cNvSpPr>
          <p:nvPr>
            <p:ph type="title"/>
          </p:nvPr>
        </p:nvSpPr>
        <p:spPr>
          <a:xfrm>
            <a:off x="2231136" y="161925"/>
            <a:ext cx="7729728" cy="962025"/>
          </a:xfrm>
        </p:spPr>
        <p:txBody>
          <a:bodyPr/>
          <a:lstStyle/>
          <a:p>
            <a:r>
              <a:rPr lang="en-IN" b="1" dirty="0">
                <a:latin typeface="Times New Roman" panose="02020603050405020304" pitchFamily="18" charset="0"/>
                <a:cs typeface="Times New Roman" panose="02020603050405020304" pitchFamily="18" charset="0"/>
              </a:rPr>
              <a:t>Circular flow of money</a:t>
            </a:r>
          </a:p>
        </p:txBody>
      </p:sp>
      <p:sp>
        <p:nvSpPr>
          <p:cNvPr id="3" name="Content Placeholder 2">
            <a:extLst>
              <a:ext uri="{FF2B5EF4-FFF2-40B4-BE49-F238E27FC236}">
                <a16:creationId xmlns="" xmlns:a16="http://schemas.microsoft.com/office/drawing/2014/main" id="{A2724E0D-C6BF-4A36-B181-44FED36646C4}"/>
              </a:ext>
            </a:extLst>
          </p:cNvPr>
          <p:cNvSpPr>
            <a:spLocks noGrp="1"/>
          </p:cNvSpPr>
          <p:nvPr>
            <p:ph idx="1"/>
          </p:nvPr>
        </p:nvSpPr>
        <p:spPr>
          <a:xfrm>
            <a:off x="2231136" y="1390650"/>
            <a:ext cx="7729728" cy="5038725"/>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the modern economy, money is used in the process of exchange. </a:t>
            </a:r>
          </a:p>
          <a:p>
            <a:pPr algn="just">
              <a:lnSpc>
                <a:spcPct val="150000"/>
              </a:lnSpc>
            </a:pPr>
            <a:r>
              <a:rPr lang="en-US" sz="2400" dirty="0">
                <a:latin typeface="Times New Roman" panose="02020603050405020304" pitchFamily="18" charset="0"/>
                <a:cs typeface="Times New Roman" panose="02020603050405020304" pitchFamily="18" charset="0"/>
              </a:rPr>
              <a:t>Money has facilitated the process of exchange and has removed the difficulties of the barter system. </a:t>
            </a:r>
          </a:p>
          <a:p>
            <a:pPr algn="just">
              <a:lnSpc>
                <a:spcPct val="150000"/>
              </a:lnSpc>
            </a:pPr>
            <a:r>
              <a:rPr lang="en-US" sz="2400" dirty="0">
                <a:latin typeface="Times New Roman" panose="02020603050405020304" pitchFamily="18" charset="0"/>
                <a:cs typeface="Times New Roman" panose="02020603050405020304" pitchFamily="18" charset="0"/>
              </a:rPr>
              <a:t>Thus money acts as a medium of exchange. </a:t>
            </a:r>
          </a:p>
          <a:p>
            <a:pPr algn="just">
              <a:lnSpc>
                <a:spcPct val="150000"/>
              </a:lnSpc>
            </a:pPr>
            <a:r>
              <a:rPr lang="en-US" sz="2400" dirty="0">
                <a:latin typeface="Times New Roman" panose="02020603050405020304" pitchFamily="18" charset="0"/>
                <a:cs typeface="Times New Roman" panose="02020603050405020304" pitchFamily="18" charset="0"/>
              </a:rPr>
              <a:t>The households supply the economic resources or factors to the productive firms and receive in return the payments in terms of money.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6841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3933D6-AE21-4E9C-82B0-CA9B68030196}"/>
              </a:ext>
            </a:extLst>
          </p:cNvPr>
          <p:cNvSpPr>
            <a:spLocks noGrp="1"/>
          </p:cNvSpPr>
          <p:nvPr>
            <p:ph type="title"/>
          </p:nvPr>
        </p:nvSpPr>
        <p:spPr>
          <a:xfrm>
            <a:off x="2231135" y="190500"/>
            <a:ext cx="9620895" cy="752475"/>
          </a:xfrm>
        </p:spPr>
        <p:txBody>
          <a:bodyPr>
            <a:normAutofit/>
          </a:bodyPr>
          <a:lstStyle/>
          <a:p>
            <a:r>
              <a:rPr lang="en-US" b="1" dirty="0">
                <a:latin typeface="Times New Roman" panose="02020603050405020304" pitchFamily="18" charset="0"/>
                <a:cs typeface="Times New Roman" panose="02020603050405020304" pitchFamily="18" charset="0"/>
              </a:rPr>
              <a:t>Circular Income Flow in a Two-Sector Economy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B2263B7-4EA2-48BD-A533-5AB3EBD621E1}"/>
              </a:ext>
            </a:extLst>
          </p:cNvPr>
          <p:cNvSpPr>
            <a:spLocks noGrp="1"/>
          </p:cNvSpPr>
          <p:nvPr>
            <p:ph idx="1"/>
          </p:nvPr>
        </p:nvSpPr>
        <p:spPr>
          <a:xfrm>
            <a:off x="438150" y="1114426"/>
            <a:ext cx="11487150" cy="5553074"/>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It is assumed that all incomes which households receive are spent on consumer goods and services and thus there is no savings by them.</a:t>
            </a:r>
          </a:p>
          <a:p>
            <a:pPr algn="just">
              <a:lnSpc>
                <a:spcPct val="150000"/>
              </a:lnSpc>
            </a:pPr>
            <a:r>
              <a:rPr lang="en-US" sz="2400" dirty="0">
                <a:latin typeface="Times New Roman" panose="02020603050405020304" pitchFamily="18" charset="0"/>
                <a:cs typeface="Times New Roman" panose="02020603050405020304" pitchFamily="18" charset="0"/>
              </a:rPr>
              <a:t> The resources such as land, capital and entrepreneurial ability flow from households to business firms. In opposite direction to this, money flows from business firms to the households as factor payments such as wages, rent, interest and profits.</a:t>
            </a:r>
          </a:p>
          <a:p>
            <a:pPr algn="just">
              <a:lnSpc>
                <a:spcPct val="150000"/>
              </a:lnSpc>
            </a:pPr>
            <a:r>
              <a:rPr lang="en-US" sz="2400" dirty="0">
                <a:latin typeface="Times New Roman" panose="02020603050405020304" pitchFamily="18" charset="0"/>
                <a:cs typeface="Times New Roman" panose="02020603050405020304" pitchFamily="18" charset="0"/>
              </a:rPr>
              <a:t>Money flows from households to firms as consumption expenditure made by the households on the goods and services produced by the firms, while the flow of goods and services is in opposite direction from business firms to households.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59451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6B74A130-389B-4D0C-9B8D-6DB46C4B1968}"/>
              </a:ext>
            </a:extLst>
          </p:cNvPr>
          <p:cNvPicPr>
            <a:picLocks noChangeAspect="1"/>
          </p:cNvPicPr>
          <p:nvPr/>
        </p:nvPicPr>
        <p:blipFill>
          <a:blip r:embed="rId2"/>
          <a:stretch>
            <a:fillRect/>
          </a:stretch>
        </p:blipFill>
        <p:spPr>
          <a:xfrm>
            <a:off x="3040185" y="914400"/>
            <a:ext cx="6556252" cy="4709797"/>
          </a:xfrm>
          <a:prstGeom prst="rect">
            <a:avLst/>
          </a:prstGeom>
          <a:ln w="88900" cap="sq" cmpd="thickThin">
            <a:solidFill>
              <a:schemeClr val="accent1"/>
            </a:solidFill>
            <a:prstDash val="solid"/>
            <a:miter lim="800000"/>
          </a:ln>
          <a:effectLst>
            <a:innerShdw blurRad="76200">
              <a:srgbClr val="000000"/>
            </a:innerShdw>
          </a:effectLst>
        </p:spPr>
      </p:pic>
    </p:spTree>
    <p:extLst>
      <p:ext uri="{BB962C8B-B14F-4D97-AF65-F5344CB8AC3E}">
        <p14:creationId xmlns="" xmlns:p14="http://schemas.microsoft.com/office/powerpoint/2010/main" val="1457687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BF590C-1907-47D8-904B-90C97B730D13}"/>
              </a:ext>
            </a:extLst>
          </p:cNvPr>
          <p:cNvSpPr>
            <a:spLocks noGrp="1"/>
          </p:cNvSpPr>
          <p:nvPr>
            <p:ph type="title"/>
          </p:nvPr>
        </p:nvSpPr>
        <p:spPr>
          <a:xfrm>
            <a:off x="2231136" y="171450"/>
            <a:ext cx="7729728" cy="609600"/>
          </a:xfrm>
        </p:spPr>
        <p:txBody>
          <a:bodyPr>
            <a:normAutofit/>
          </a:bodyPr>
          <a:lstStyle/>
          <a:p>
            <a:pPr algn="ctr"/>
            <a:r>
              <a:rPr lang="en-US" b="1" dirty="0"/>
              <a:t>Important facts</a:t>
            </a:r>
            <a:endParaRPr lang="en-IN" b="1" dirty="0"/>
          </a:p>
        </p:txBody>
      </p:sp>
      <p:sp>
        <p:nvSpPr>
          <p:cNvPr id="3" name="Content Placeholder 2">
            <a:extLst>
              <a:ext uri="{FF2B5EF4-FFF2-40B4-BE49-F238E27FC236}">
                <a16:creationId xmlns="" xmlns:a16="http://schemas.microsoft.com/office/drawing/2014/main" id="{736620AB-955A-40D0-BD5C-2285A22C1259}"/>
              </a:ext>
            </a:extLst>
          </p:cNvPr>
          <p:cNvSpPr>
            <a:spLocks noGrp="1"/>
          </p:cNvSpPr>
          <p:nvPr>
            <p:ph idx="1"/>
          </p:nvPr>
        </p:nvSpPr>
        <p:spPr>
          <a:xfrm>
            <a:off x="219075" y="1114426"/>
            <a:ext cx="11715750" cy="5400674"/>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Flow of money income will not always remain the same in volume. </a:t>
            </a:r>
          </a:p>
          <a:p>
            <a:pPr algn="just">
              <a:lnSpc>
                <a:spcPct val="150000"/>
              </a:lnSpc>
            </a:pPr>
            <a:r>
              <a:rPr lang="en-US" sz="2400" dirty="0">
                <a:latin typeface="Times New Roman" panose="02020603050405020304" pitchFamily="18" charset="0"/>
                <a:cs typeface="Times New Roman" panose="02020603050405020304" pitchFamily="18" charset="0"/>
              </a:rPr>
              <a:t>The flow of money income will not always continue at a constant level. </a:t>
            </a:r>
          </a:p>
          <a:p>
            <a:pPr algn="just">
              <a:lnSpc>
                <a:spcPct val="150000"/>
              </a:lnSpc>
            </a:pPr>
            <a:r>
              <a:rPr lang="en-US" sz="2400" dirty="0">
                <a:latin typeface="Times New Roman" panose="02020603050405020304" pitchFamily="18" charset="0"/>
                <a:cs typeface="Times New Roman" panose="02020603050405020304" pitchFamily="18" charset="0"/>
              </a:rPr>
              <a:t>In years of depression, the circular flow of money income will contract, i.e., will become lesser in volume, and in years of prosperity it will expand, i.e., will become greater in volume. </a:t>
            </a:r>
          </a:p>
          <a:p>
            <a:pPr algn="just">
              <a:lnSpc>
                <a:spcPct val="150000"/>
              </a:lnSpc>
            </a:pPr>
            <a:r>
              <a:rPr lang="en-US" sz="2400" dirty="0">
                <a:latin typeface="Times New Roman" panose="02020603050405020304" pitchFamily="18" charset="0"/>
                <a:cs typeface="Times New Roman" panose="02020603050405020304" pitchFamily="18" charset="0"/>
              </a:rPr>
              <a:t>This is so because the flow of money is a measure of national income and will, therefore, change with changes in the national income. </a:t>
            </a:r>
          </a:p>
          <a:p>
            <a:pPr algn="just">
              <a:lnSpc>
                <a:spcPct val="150000"/>
              </a:lnSpc>
            </a:pPr>
            <a:r>
              <a:rPr lang="en-US" sz="2400" dirty="0">
                <a:latin typeface="Times New Roman" panose="02020603050405020304" pitchFamily="18" charset="0"/>
                <a:cs typeface="Times New Roman" panose="02020603050405020304" pitchFamily="18" charset="0"/>
              </a:rPr>
              <a:t>In years of depression, when national income is low, the volume of the flow of money will be small and in years of prosperity when the level of national income is quite high, the flow of money will be large.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5370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4B3CB-F116-42FC-9C90-0CF7C72860B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Gross national product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C93C45D-907F-4735-941E-59097E61D333}"/>
              </a:ext>
            </a:extLst>
          </p:cNvPr>
          <p:cNvSpPr>
            <a:spLocks noGrp="1"/>
          </p:cNvSpPr>
          <p:nvPr>
            <p:ph idx="1"/>
          </p:nvPr>
        </p:nvSpPr>
        <p:spPr>
          <a:xfrm>
            <a:off x="1647825" y="2343150"/>
            <a:ext cx="8905875" cy="3962400"/>
          </a:xfrm>
        </p:spPr>
        <p:txBody>
          <a:bodyPr>
            <a:normAutofit/>
          </a:bodyPr>
          <a:lstStyle/>
          <a:p>
            <a:pPr algn="just"/>
            <a:r>
              <a:rPr lang="en-US" sz="2400" dirty="0">
                <a:latin typeface="Times New Roman" panose="02020603050405020304" pitchFamily="18" charset="0"/>
                <a:cs typeface="Times New Roman" panose="02020603050405020304" pitchFamily="18" charset="0"/>
              </a:rPr>
              <a:t>Total market value of all final goods and services produced by the residents of a country during a given period of time.</a:t>
            </a:r>
          </a:p>
          <a:p>
            <a:pPr algn="just"/>
            <a:r>
              <a:rPr lang="en-US" sz="2400" dirty="0">
                <a:latin typeface="Times New Roman" panose="02020603050405020304" pitchFamily="18" charset="0"/>
                <a:cs typeface="Times New Roman" panose="02020603050405020304" pitchFamily="18" charset="0"/>
              </a:rPr>
              <a:t>GNP is the total amount of income earned by national of the country regardless of where they are.</a:t>
            </a:r>
          </a:p>
          <a:p>
            <a:pPr algn="just"/>
            <a:r>
              <a:rPr lang="en-US" sz="2400" dirty="0">
                <a:latin typeface="Times New Roman" panose="02020603050405020304" pitchFamily="18" charset="0"/>
                <a:cs typeface="Times New Roman" panose="02020603050405020304" pitchFamily="18" charset="0"/>
              </a:rPr>
              <a:t>GNP= GDP+ net factor income from abroad</a:t>
            </a:r>
          </a:p>
          <a:p>
            <a:pPr algn="just"/>
            <a:r>
              <a:rPr lang="en-US" sz="2400" dirty="0">
                <a:latin typeface="Times New Roman" panose="02020603050405020304" pitchFamily="18" charset="0"/>
                <a:cs typeface="Times New Roman" panose="02020603050405020304" pitchFamily="18" charset="0"/>
              </a:rPr>
              <a:t>GNP= GDP+ (factor income from abroad- factor income paid abroad)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23597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87109B-977E-427F-AC42-7A380276DB9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84CE8639-E612-4113-B1C6-D0CF9ED42961}"/>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Income earned by the Indians working in Canada, America, Singapore and other countries will be</a:t>
            </a:r>
          </a:p>
          <a:p>
            <a:pPr marL="342900" indent="-342900" algn="just">
              <a:buAutoNum type="alphaLcPeriod"/>
            </a:pPr>
            <a:r>
              <a:rPr lang="en-US" sz="2400" dirty="0">
                <a:latin typeface="Times New Roman" panose="02020603050405020304" pitchFamily="18" charset="0"/>
                <a:cs typeface="Times New Roman" panose="02020603050405020304" pitchFamily="18" charset="0"/>
              </a:rPr>
              <a:t>Included in GNP of the country</a:t>
            </a:r>
          </a:p>
          <a:p>
            <a:pPr marL="342900" indent="-342900" algn="just">
              <a:buAutoNum type="alphaLcPeriod"/>
            </a:pPr>
            <a:r>
              <a:rPr lang="en-US" sz="2400" dirty="0">
                <a:latin typeface="Times New Roman" panose="02020603050405020304" pitchFamily="18" charset="0"/>
                <a:cs typeface="Times New Roman" panose="02020603050405020304" pitchFamily="18" charset="0"/>
              </a:rPr>
              <a:t>Excluded from the GNP of the country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8459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341830-3231-4650-A4EE-F0285C1DCC3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Market price and factor cost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0187249-47A5-43BF-A5CF-44D874051DB9}"/>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Market price refers to the current price in the market through the forces of demand and supply.</a:t>
            </a:r>
          </a:p>
          <a:p>
            <a:pPr algn="just"/>
            <a:r>
              <a:rPr lang="en-US" sz="2400" dirty="0">
                <a:latin typeface="Times New Roman" panose="02020603050405020304" pitchFamily="18" charset="0"/>
                <a:cs typeface="Times New Roman" panose="02020603050405020304" pitchFamily="18" charset="0"/>
              </a:rPr>
              <a:t>Market prices are actual prices paid by consumers</a:t>
            </a:r>
          </a:p>
          <a:p>
            <a:pPr algn="just"/>
            <a:r>
              <a:rPr lang="en-US" sz="2400" dirty="0">
                <a:latin typeface="Times New Roman" panose="02020603050405020304" pitchFamily="18" charset="0"/>
                <a:cs typeface="Times New Roman" panose="02020603050405020304" pitchFamily="18" charset="0"/>
              </a:rPr>
              <a:t>Market prices includes indirect taxes and excludes subsidies given to producers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7998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529AEC-6097-4F97-8338-A01564D8BD7E}"/>
              </a:ext>
            </a:extLst>
          </p:cNvPr>
          <p:cNvSpPr>
            <a:spLocks noGrp="1"/>
          </p:cNvSpPr>
          <p:nvPr>
            <p:ph type="title"/>
          </p:nvPr>
        </p:nvSpPr>
        <p:spPr/>
        <p:txBody>
          <a:bodyPr/>
          <a:lstStyle/>
          <a:p>
            <a:pPr algn="ctr"/>
            <a:r>
              <a:rPr lang="en-US" dirty="0"/>
              <a:t>Important point of adjustment</a:t>
            </a:r>
            <a:endParaRPr lang="en-IN" dirty="0"/>
          </a:p>
        </p:txBody>
      </p:sp>
      <p:sp>
        <p:nvSpPr>
          <p:cNvPr id="3" name="Content Placeholder 2">
            <a:extLst>
              <a:ext uri="{FF2B5EF4-FFF2-40B4-BE49-F238E27FC236}">
                <a16:creationId xmlns="" xmlns:a16="http://schemas.microsoft.com/office/drawing/2014/main" id="{3EB0CE68-E557-4275-82E5-A9E5B340B5B0}"/>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GDP at factor cost= GDP</a:t>
            </a:r>
            <a:r>
              <a:rPr lang="en-US" sz="2400" baseline="-25000" dirty="0">
                <a:latin typeface="Times New Roman" panose="02020603050405020304" pitchFamily="18" charset="0"/>
                <a:cs typeface="Times New Roman" panose="02020603050405020304" pitchFamily="18" charset="0"/>
              </a:rPr>
              <a:t>MP</a:t>
            </a:r>
            <a:r>
              <a:rPr lang="en-US" sz="2400" dirty="0">
                <a:latin typeface="Times New Roman" panose="02020603050405020304" pitchFamily="18" charset="0"/>
                <a:cs typeface="Times New Roman" panose="02020603050405020304" pitchFamily="18" charset="0"/>
              </a:rPr>
              <a:t>-indirect taxes+ subsidies</a:t>
            </a:r>
          </a:p>
          <a:p>
            <a:pPr algn="just">
              <a:lnSpc>
                <a:spcPct val="150000"/>
              </a:lnSpc>
            </a:pPr>
            <a:r>
              <a:rPr lang="en-US" sz="2400" dirty="0">
                <a:latin typeface="Times New Roman" panose="02020603050405020304" pitchFamily="18" charset="0"/>
                <a:cs typeface="Times New Roman" panose="02020603050405020304" pitchFamily="18" charset="0"/>
              </a:rPr>
              <a:t>GDP at market price= GDP</a:t>
            </a:r>
            <a:r>
              <a:rPr lang="en-US" sz="2400" baseline="-25000" dirty="0">
                <a:latin typeface="Times New Roman" panose="02020603050405020304" pitchFamily="18" charset="0"/>
                <a:cs typeface="Times New Roman" panose="02020603050405020304" pitchFamily="18" charset="0"/>
              </a:rPr>
              <a:t>FC</a:t>
            </a:r>
            <a:r>
              <a:rPr lang="en-US" sz="2400" dirty="0">
                <a:latin typeface="Times New Roman" panose="02020603050405020304" pitchFamily="18" charset="0"/>
                <a:cs typeface="Times New Roman" panose="02020603050405020304" pitchFamily="18" charset="0"/>
              </a:rPr>
              <a:t>+ indirect taxes-subsidies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263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D8A03F-8381-42F9-957B-A45FA7C18C9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Net national product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D162E47-2DD2-4A34-A1EC-79D0E5B52A9C}"/>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market value of the net output of goods and services produced by a nation in a year.</a:t>
            </a:r>
          </a:p>
          <a:p>
            <a:pPr algn="just">
              <a:lnSpc>
                <a:spcPct val="150000"/>
              </a:lnSpc>
            </a:pPr>
            <a:r>
              <a:rPr lang="en-US" sz="2400" dirty="0">
                <a:latin typeface="Times New Roman" panose="02020603050405020304" pitchFamily="18" charset="0"/>
                <a:cs typeface="Times New Roman" panose="02020603050405020304" pitchFamily="18" charset="0"/>
              </a:rPr>
              <a:t>NNP</a:t>
            </a:r>
            <a:r>
              <a:rPr lang="en-US" sz="2400" baseline="-25000" dirty="0">
                <a:latin typeface="Times New Roman" panose="02020603050405020304" pitchFamily="18" charset="0"/>
                <a:cs typeface="Times New Roman" panose="02020603050405020304" pitchFamily="18" charset="0"/>
              </a:rPr>
              <a:t>MP</a:t>
            </a:r>
            <a:r>
              <a:rPr lang="en-US" sz="2400" dirty="0">
                <a:latin typeface="Times New Roman" panose="02020603050405020304" pitchFamily="18" charset="0"/>
                <a:cs typeface="Times New Roman" panose="02020603050405020304" pitchFamily="18" charset="0"/>
              </a:rPr>
              <a:t>= GNP</a:t>
            </a:r>
            <a:r>
              <a:rPr lang="en-US" sz="2400" baseline="-25000" dirty="0">
                <a:latin typeface="Times New Roman" panose="02020603050405020304" pitchFamily="18" charset="0"/>
                <a:cs typeface="Times New Roman" panose="02020603050405020304" pitchFamily="18" charset="0"/>
              </a:rPr>
              <a:t>MP</a:t>
            </a:r>
            <a:r>
              <a:rPr lang="en-US" sz="2400" dirty="0">
                <a:latin typeface="Times New Roman" panose="02020603050405020304" pitchFamily="18" charset="0"/>
                <a:cs typeface="Times New Roman" panose="02020603050405020304" pitchFamily="18" charset="0"/>
              </a:rPr>
              <a:t>- depreciation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07138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1279</TotalTime>
  <Words>1563</Words>
  <Application>Microsoft Office PowerPoint</Application>
  <PresentationFormat>Custom</PresentationFormat>
  <Paragraphs>162</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Gallery</vt:lpstr>
      <vt:lpstr>Slide 1</vt:lpstr>
      <vt:lpstr>National Income</vt:lpstr>
      <vt:lpstr>Concepts of national income</vt:lpstr>
      <vt:lpstr>Gross domestic product</vt:lpstr>
      <vt:lpstr>Gross national product</vt:lpstr>
      <vt:lpstr>Slide 6</vt:lpstr>
      <vt:lpstr>Market price and factor cost</vt:lpstr>
      <vt:lpstr>Important point of adjustment</vt:lpstr>
      <vt:lpstr>Net national product</vt:lpstr>
      <vt:lpstr>National income at factor cost</vt:lpstr>
      <vt:lpstr>Personal income</vt:lpstr>
      <vt:lpstr>Slide 12</vt:lpstr>
      <vt:lpstr>Disposable income</vt:lpstr>
      <vt:lpstr>Measurement of national income</vt:lpstr>
      <vt:lpstr>Various Concepts of National Product  </vt:lpstr>
      <vt:lpstr>Q) Calculate (1) GDP at market prices and (2) national income from the following information for the year 2021, Cr. Rupees? </vt:lpstr>
      <vt:lpstr>Solution....</vt:lpstr>
      <vt:lpstr>Slide 18</vt:lpstr>
      <vt:lpstr>MEASUREMENT OF NATIONAL INCOME  </vt:lpstr>
      <vt:lpstr>Precautions</vt:lpstr>
      <vt:lpstr>Conti.....</vt:lpstr>
      <vt:lpstr>Income Method  </vt:lpstr>
      <vt:lpstr>Classification the factor payments</vt:lpstr>
      <vt:lpstr>Slide 24</vt:lpstr>
      <vt:lpstr>Conti..</vt:lpstr>
      <vt:lpstr>Income Approach to National Income  </vt:lpstr>
      <vt:lpstr>Conti.....</vt:lpstr>
      <vt:lpstr>Conti....</vt:lpstr>
      <vt:lpstr>Expenditure Method  </vt:lpstr>
      <vt:lpstr>Conti....</vt:lpstr>
      <vt:lpstr>Conti....</vt:lpstr>
      <vt:lpstr>**In this method, we then subtract net indirect taxes (that is, indirect taxes – subsidies) to arrive at net domestic product at factor cost (NDPFC)** </vt:lpstr>
      <vt:lpstr>Precautions</vt:lpstr>
      <vt:lpstr> Conti.....</vt:lpstr>
      <vt:lpstr>Product Approach</vt:lpstr>
      <vt:lpstr>Sectors contributing to GDP</vt:lpstr>
      <vt:lpstr>Slide 37</vt:lpstr>
      <vt:lpstr>Slide 38</vt:lpstr>
      <vt:lpstr>Uses of National Income</vt:lpstr>
      <vt:lpstr>Difficulties in calculation of national income</vt:lpstr>
      <vt:lpstr>Circular flow of money</vt:lpstr>
      <vt:lpstr>Circular Income Flow in a Two-Sector Economy</vt:lpstr>
      <vt:lpstr>Slide 43</vt:lpstr>
      <vt:lpstr>Important facts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Economics</dc:title>
  <dc:creator>Harpreet Kaur</dc:creator>
  <cp:lastModifiedBy>singh</cp:lastModifiedBy>
  <cp:revision>120</cp:revision>
  <dcterms:created xsi:type="dcterms:W3CDTF">2021-03-21T11:28:16Z</dcterms:created>
  <dcterms:modified xsi:type="dcterms:W3CDTF">2022-12-26T08:03:43Z</dcterms:modified>
</cp:coreProperties>
</file>