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324" r:id="rId4"/>
    <p:sldId id="325" r:id="rId5"/>
    <p:sldId id="326" r:id="rId6"/>
    <p:sldId id="327" r:id="rId7"/>
    <p:sldId id="258" r:id="rId8"/>
    <p:sldId id="261" r:id="rId9"/>
    <p:sldId id="260" r:id="rId10"/>
    <p:sldId id="259" r:id="rId11"/>
    <p:sldId id="321" r:id="rId12"/>
    <p:sldId id="320" r:id="rId13"/>
    <p:sldId id="322" r:id="rId14"/>
    <p:sldId id="323" r:id="rId15"/>
    <p:sldId id="328" r:id="rId16"/>
    <p:sldId id="329" r:id="rId17"/>
    <p:sldId id="330" r:id="rId18"/>
    <p:sldId id="264" r:id="rId19"/>
    <p:sldId id="332" r:id="rId20"/>
    <p:sldId id="331" r:id="rId21"/>
    <p:sldId id="333" r:id="rId22"/>
    <p:sldId id="334" r:id="rId23"/>
    <p:sldId id="265" r:id="rId24"/>
    <p:sldId id="266" r:id="rId25"/>
    <p:sldId id="267" r:id="rId26"/>
    <p:sldId id="349" r:id="rId27"/>
    <p:sldId id="268" r:id="rId28"/>
    <p:sldId id="269" r:id="rId29"/>
    <p:sldId id="270"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944C5-F304-4E66-919D-1054BD3107BF}" type="datetimeFigureOut">
              <a:rPr lang="en-IN" smtClean="0"/>
              <a:t>14-11-2022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28D50-ABCC-4A6C-A42D-F36246BD7581}" type="slidenum">
              <a:rPr lang="en-IN" smtClean="0"/>
              <a:t>‹#›</a:t>
            </a:fld>
            <a:endParaRPr lang="en-IN"/>
          </a:p>
        </p:txBody>
      </p:sp>
    </p:spTree>
    <p:extLst>
      <p:ext uri="{BB962C8B-B14F-4D97-AF65-F5344CB8AC3E}">
        <p14:creationId xmlns:p14="http://schemas.microsoft.com/office/powerpoint/2010/main" val="21378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728D50-ABCC-4A6C-A42D-F36246BD7581}" type="slidenum">
              <a:rPr lang="en-IN" smtClean="0"/>
              <a:t>25</a:t>
            </a:fld>
            <a:endParaRPr lang="en-IN"/>
          </a:p>
        </p:txBody>
      </p:sp>
    </p:spTree>
    <p:extLst>
      <p:ext uri="{BB962C8B-B14F-4D97-AF65-F5344CB8AC3E}">
        <p14:creationId xmlns:p14="http://schemas.microsoft.com/office/powerpoint/2010/main" val="75805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A0B4-836C-96E6-FE68-DE554DF65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9B58C-2680-4E2B-7094-94880537C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A7195C-73B0-2257-92E5-9452B38320CC}"/>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EF7A9DE1-2321-2951-CF2B-7D23D5048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7C62A-A40A-A629-6AAC-851545B64B21}"/>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155693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1076-3638-391D-D591-D0005C4D6A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B15F1-481E-D769-FCA2-EC12FAA6C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4C641-DE68-8A2B-5479-6BA27BFA0469}"/>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19A6BC6C-6D4E-40FA-1E97-7C3F4BF89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96085-5E57-4CB5-659C-FD708A751664}"/>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352904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61867-94F7-4E1B-B5D3-C34C97B21D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FB0BCB-66E1-21B2-4FF7-5B680455A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947856-A7B6-3B81-22E0-27F0AEB2CFDA}"/>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6A3D7EB5-A74E-B139-132E-35577F2FC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52A2F-30D3-7ACF-BA5E-2C12C9F431EE}"/>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428918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D665-2129-7D26-6EED-5E3B8882DC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A90CA-FAEA-9532-BC9F-75BF3E4EE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40F1F-59F8-584D-F3DA-B741EE80843F}"/>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52794A4A-BAEE-7341-727D-02E41E9DC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93AEC-9101-BC67-EADD-29B61A637772}"/>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46450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3233-1FF6-9185-2491-C83C86154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0E0379-7CFE-457E-0DEF-58F3843E38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C7901-A966-506F-2ADF-547E0E39E246}"/>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9E039CD3-72E7-6F06-7CC1-1E5A1666A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D3638-E782-8D67-FB2A-FB023CDDCC80}"/>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173768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4F4B-234D-086B-BA6B-546904206A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8F60B-8A3A-B5F5-3BB7-A60A4A7CF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24D307-D67A-7B59-2458-648B00CA2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3323E-41FB-72DC-9836-57EA8B0E3586}"/>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6" name="Footer Placeholder 5">
            <a:extLst>
              <a:ext uri="{FF2B5EF4-FFF2-40B4-BE49-F238E27FC236}">
                <a16:creationId xmlns:a16="http://schemas.microsoft.com/office/drawing/2014/main" id="{E68D6A22-E01D-9EA9-3E2A-5DB1AA27C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F886F-654B-3E4D-6136-2AF319AFA974}"/>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416964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9024-4E07-907F-909E-364BFE264A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A9A371-1F3C-83BC-3221-2025004D0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A7609-1197-4A20-C632-1031A9B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33760D-ED41-371F-43A0-B05234F92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200F4-2984-A5F7-14FE-6C0E23DC1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E98134-2911-1BF5-49B3-937D5236FEF0}"/>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8" name="Footer Placeholder 7">
            <a:extLst>
              <a:ext uri="{FF2B5EF4-FFF2-40B4-BE49-F238E27FC236}">
                <a16:creationId xmlns:a16="http://schemas.microsoft.com/office/drawing/2014/main" id="{ECBF6070-988B-3F05-E638-88770BC87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98A3FD-6C86-9EAC-77AB-D5101D3C3F88}"/>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155729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E69A-483C-E418-F8F7-193E41658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CC83E5-D423-6DED-66A3-A563818D38D6}"/>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4" name="Footer Placeholder 3">
            <a:extLst>
              <a:ext uri="{FF2B5EF4-FFF2-40B4-BE49-F238E27FC236}">
                <a16:creationId xmlns:a16="http://schemas.microsoft.com/office/drawing/2014/main" id="{C1F849E8-6F57-8FD4-AB66-BA2614CD2A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173C06-C85F-F17B-E182-36897EDECE7F}"/>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367968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E7C0A-CB21-89D5-59B3-E63F02BC190C}"/>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3" name="Footer Placeholder 2">
            <a:extLst>
              <a:ext uri="{FF2B5EF4-FFF2-40B4-BE49-F238E27FC236}">
                <a16:creationId xmlns:a16="http://schemas.microsoft.com/office/drawing/2014/main" id="{B6283161-019E-7759-6D29-4E53775477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EEC9B4-82BE-4CED-5504-4DA6D46D29C1}"/>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130950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8834-7996-CB79-1D95-DF3AF5AD9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513232-0A55-9EFF-DA85-3C3F2DB53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287637-36F8-947E-CC06-FFC861C0B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0F49D-95E6-E557-1286-32707DA6941D}"/>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6" name="Footer Placeholder 5">
            <a:extLst>
              <a:ext uri="{FF2B5EF4-FFF2-40B4-BE49-F238E27FC236}">
                <a16:creationId xmlns:a16="http://schemas.microsoft.com/office/drawing/2014/main" id="{ABF83DDB-E46B-0D94-88A8-81F002E8E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D4609-374D-0A48-B9D2-DA46E958CD3E}"/>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90531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E023-58B6-1BEC-4949-D2B904DB7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2B415-FAFB-6E8B-0AF7-8FB9D3F91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9F7217-D663-3051-79AD-1BE50C9FC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C62C2-CE33-5FAD-193D-B7FC89FCCECB}"/>
              </a:ext>
            </a:extLst>
          </p:cNvPr>
          <p:cNvSpPr>
            <a:spLocks noGrp="1"/>
          </p:cNvSpPr>
          <p:nvPr>
            <p:ph type="dt" sz="half" idx="10"/>
          </p:nvPr>
        </p:nvSpPr>
        <p:spPr/>
        <p:txBody>
          <a:bodyPr/>
          <a:lstStyle/>
          <a:p>
            <a:fld id="{6567D4B6-BC3D-4805-9E7A-12E4D6990971}" type="datetimeFigureOut">
              <a:rPr lang="en-IN" smtClean="0"/>
              <a:t>14-11-2022</a:t>
            </a:fld>
            <a:endParaRPr lang="en-IN"/>
          </a:p>
        </p:txBody>
      </p:sp>
      <p:sp>
        <p:nvSpPr>
          <p:cNvPr id="6" name="Footer Placeholder 5">
            <a:extLst>
              <a:ext uri="{FF2B5EF4-FFF2-40B4-BE49-F238E27FC236}">
                <a16:creationId xmlns:a16="http://schemas.microsoft.com/office/drawing/2014/main" id="{14E07D81-3DCF-574F-10EF-BF87898387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BDDAC-1A8E-DF58-E2E8-ED37457CF481}"/>
              </a:ext>
            </a:extLst>
          </p:cNvPr>
          <p:cNvSpPr>
            <a:spLocks noGrp="1"/>
          </p:cNvSpPr>
          <p:nvPr>
            <p:ph type="sldNum" sz="quarter" idx="12"/>
          </p:nvPr>
        </p:nvSpPr>
        <p:spPr/>
        <p:txBody>
          <a:bodyPr/>
          <a:lstStyle/>
          <a:p>
            <a:fld id="{7591D86E-12E2-4D68-B679-5CE7F9EC16EB}" type="slidenum">
              <a:rPr lang="en-IN" smtClean="0"/>
              <a:t>‹#›</a:t>
            </a:fld>
            <a:endParaRPr lang="en-IN"/>
          </a:p>
        </p:txBody>
      </p:sp>
    </p:spTree>
    <p:extLst>
      <p:ext uri="{BB962C8B-B14F-4D97-AF65-F5344CB8AC3E}">
        <p14:creationId xmlns:p14="http://schemas.microsoft.com/office/powerpoint/2010/main" val="224210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5B498-FCDE-2135-955B-1950925D1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608171-B8F9-CDE5-AA7F-12DEB1182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C09D7-B820-55BC-3CA7-8CBF397E8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7D4B6-BC3D-4805-9E7A-12E4D6990971}" type="datetimeFigureOut">
              <a:rPr lang="en-IN" smtClean="0"/>
              <a:t>14-11-2022</a:t>
            </a:fld>
            <a:endParaRPr lang="en-IN"/>
          </a:p>
        </p:txBody>
      </p:sp>
      <p:sp>
        <p:nvSpPr>
          <p:cNvPr id="5" name="Footer Placeholder 4">
            <a:extLst>
              <a:ext uri="{FF2B5EF4-FFF2-40B4-BE49-F238E27FC236}">
                <a16:creationId xmlns:a16="http://schemas.microsoft.com/office/drawing/2014/main" id="{3D785E35-EC55-85DC-0FEE-E4AB826B7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C44E87-1B52-BF2F-8C18-0D132B9A0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1D86E-12E2-4D68-B679-5CE7F9EC16EB}" type="slidenum">
              <a:rPr lang="en-IN" smtClean="0"/>
              <a:t>‹#›</a:t>
            </a:fld>
            <a:endParaRPr lang="en-IN"/>
          </a:p>
        </p:txBody>
      </p:sp>
    </p:spTree>
    <p:extLst>
      <p:ext uri="{BB962C8B-B14F-4D97-AF65-F5344CB8AC3E}">
        <p14:creationId xmlns:p14="http://schemas.microsoft.com/office/powerpoint/2010/main" val="157658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economicsonline.co.uk/Business_economics/Natural_monopoli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437319-6CA3-CA1D-BED0-ECF009D4380F}"/>
              </a:ext>
            </a:extLst>
          </p:cNvPr>
          <p:cNvPicPr>
            <a:picLocks noChangeAspect="1"/>
          </p:cNvPicPr>
          <p:nvPr/>
        </p:nvPicPr>
        <p:blipFill>
          <a:blip r:embed="rId2"/>
          <a:stretch>
            <a:fillRect/>
          </a:stretch>
        </p:blipFill>
        <p:spPr>
          <a:xfrm>
            <a:off x="822036" y="1099127"/>
            <a:ext cx="10880436" cy="4877810"/>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065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16B98A-7793-7C13-9B2E-144A099C5C99}"/>
              </a:ext>
            </a:extLst>
          </p:cNvPr>
          <p:cNvPicPr>
            <a:picLocks noGrp="1" noChangeAspect="1"/>
          </p:cNvPicPr>
          <p:nvPr>
            <p:ph idx="1"/>
          </p:nvPr>
        </p:nvPicPr>
        <p:blipFill>
          <a:blip r:embed="rId2"/>
          <a:stretch>
            <a:fillRect/>
          </a:stretch>
        </p:blipFill>
        <p:spPr>
          <a:xfrm>
            <a:off x="3140437" y="1690255"/>
            <a:ext cx="5911125" cy="4486708"/>
          </a:xfrm>
        </p:spPr>
      </p:pic>
    </p:spTree>
    <p:extLst>
      <p:ext uri="{BB962C8B-B14F-4D97-AF65-F5344CB8AC3E}">
        <p14:creationId xmlns:p14="http://schemas.microsoft.com/office/powerpoint/2010/main" val="135535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9311EA-FD2B-3F5D-2AD8-30292B3CABF8}"/>
              </a:ext>
            </a:extLst>
          </p:cNvPr>
          <p:cNvSpPr txBox="1"/>
          <p:nvPr/>
        </p:nvSpPr>
        <p:spPr>
          <a:xfrm>
            <a:off x="1274618" y="2505670"/>
            <a:ext cx="9790544" cy="1846659"/>
          </a:xfrm>
          <a:prstGeom prst="rect">
            <a:avLst/>
          </a:prstGeom>
          <a:noFill/>
        </p:spPr>
        <p:txBody>
          <a:bodyPr wrap="square">
            <a:spAutoFit/>
          </a:bodyPr>
          <a:lstStyle/>
          <a:p>
            <a:pPr algn="ctr"/>
            <a:r>
              <a:rPr lang="en-IN" sz="4800" b="1" i="1" dirty="0">
                <a:effectLst/>
                <a:latin typeface="ACaslon-Bold"/>
              </a:rPr>
              <a:t>Fixed, Variable and Total Costs in the Short-Run</a:t>
            </a:r>
            <a:r>
              <a:rPr lang="en-IN" sz="6600" i="1" dirty="0"/>
              <a:t> </a:t>
            </a:r>
            <a:endParaRPr lang="en-IN" sz="4800" dirty="0"/>
          </a:p>
        </p:txBody>
      </p:sp>
    </p:spTree>
    <p:extLst>
      <p:ext uri="{BB962C8B-B14F-4D97-AF65-F5344CB8AC3E}">
        <p14:creationId xmlns:p14="http://schemas.microsoft.com/office/powerpoint/2010/main" val="333964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20162D-09B2-8382-2E87-A95DB1AC05BE}"/>
              </a:ext>
            </a:extLst>
          </p:cNvPr>
          <p:cNvPicPr>
            <a:picLocks noChangeAspect="1"/>
          </p:cNvPicPr>
          <p:nvPr/>
        </p:nvPicPr>
        <p:blipFill>
          <a:blip r:embed="rId2"/>
          <a:stretch>
            <a:fillRect/>
          </a:stretch>
        </p:blipFill>
        <p:spPr>
          <a:xfrm>
            <a:off x="1782618" y="159316"/>
            <a:ext cx="8472146" cy="6539368"/>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6146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2FFACA-FD94-F861-FF56-959C51F67AE2}"/>
              </a:ext>
            </a:extLst>
          </p:cNvPr>
          <p:cNvPicPr>
            <a:picLocks noGrp="1" noChangeAspect="1"/>
          </p:cNvPicPr>
          <p:nvPr>
            <p:ph idx="1"/>
          </p:nvPr>
        </p:nvPicPr>
        <p:blipFill>
          <a:blip r:embed="rId2"/>
          <a:stretch>
            <a:fillRect/>
          </a:stretch>
        </p:blipFill>
        <p:spPr>
          <a:xfrm>
            <a:off x="2866133" y="1022060"/>
            <a:ext cx="5851519" cy="4981575"/>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088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1663B7-67D5-03C7-BFB1-E525D18AD74A}"/>
              </a:ext>
            </a:extLst>
          </p:cNvPr>
          <p:cNvPicPr>
            <a:picLocks noChangeAspect="1"/>
          </p:cNvPicPr>
          <p:nvPr/>
        </p:nvPicPr>
        <p:blipFill>
          <a:blip r:embed="rId2"/>
          <a:stretch>
            <a:fillRect/>
          </a:stretch>
        </p:blipFill>
        <p:spPr>
          <a:xfrm>
            <a:off x="2119168" y="319087"/>
            <a:ext cx="7658100" cy="6219825"/>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850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4823D7-1356-451B-418B-2F73D0E9C1F6}"/>
              </a:ext>
            </a:extLst>
          </p:cNvPr>
          <p:cNvPicPr>
            <a:picLocks noChangeAspect="1"/>
          </p:cNvPicPr>
          <p:nvPr/>
        </p:nvPicPr>
        <p:blipFill>
          <a:blip r:embed="rId2"/>
          <a:stretch>
            <a:fillRect/>
          </a:stretch>
        </p:blipFill>
        <p:spPr>
          <a:xfrm>
            <a:off x="2612015" y="547347"/>
            <a:ext cx="6967970" cy="58973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953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96CF9-245E-36A0-9392-CBD4198BE731}"/>
              </a:ext>
            </a:extLst>
          </p:cNvPr>
          <p:cNvPicPr>
            <a:picLocks noChangeAspect="1"/>
          </p:cNvPicPr>
          <p:nvPr/>
        </p:nvPicPr>
        <p:blipFill>
          <a:blip r:embed="rId2"/>
          <a:stretch>
            <a:fillRect/>
          </a:stretch>
        </p:blipFill>
        <p:spPr>
          <a:xfrm>
            <a:off x="2733964" y="120984"/>
            <a:ext cx="7116778" cy="657537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232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6E82F0-FCBA-0638-6091-E0EAE59DB36D}"/>
              </a:ext>
            </a:extLst>
          </p:cNvPr>
          <p:cNvPicPr>
            <a:picLocks noChangeAspect="1"/>
          </p:cNvPicPr>
          <p:nvPr/>
        </p:nvPicPr>
        <p:blipFill>
          <a:blip r:embed="rId2"/>
          <a:stretch>
            <a:fillRect/>
          </a:stretch>
        </p:blipFill>
        <p:spPr>
          <a:xfrm>
            <a:off x="3592795" y="145472"/>
            <a:ext cx="4405897" cy="656705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097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524B5D-414F-7962-BFAA-3EA93F8C63BB}"/>
              </a:ext>
            </a:extLst>
          </p:cNvPr>
          <p:cNvPicPr>
            <a:picLocks noChangeAspect="1"/>
          </p:cNvPicPr>
          <p:nvPr/>
        </p:nvPicPr>
        <p:blipFill>
          <a:blip r:embed="rId2"/>
          <a:stretch>
            <a:fillRect/>
          </a:stretch>
        </p:blipFill>
        <p:spPr>
          <a:xfrm>
            <a:off x="152400" y="1834912"/>
            <a:ext cx="11887200" cy="1858139"/>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278026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C475A9-204B-D10D-1F91-DD8BAECD447C}"/>
              </a:ext>
            </a:extLst>
          </p:cNvPr>
          <p:cNvPicPr>
            <a:picLocks noChangeAspect="1"/>
          </p:cNvPicPr>
          <p:nvPr/>
        </p:nvPicPr>
        <p:blipFill>
          <a:blip r:embed="rId2"/>
          <a:stretch>
            <a:fillRect/>
          </a:stretch>
        </p:blipFill>
        <p:spPr>
          <a:xfrm>
            <a:off x="2381079" y="526472"/>
            <a:ext cx="7788157" cy="5569527"/>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499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4D8ADA-6FBD-F80D-E88D-2691BCC79BEB}"/>
              </a:ext>
            </a:extLst>
          </p:cNvPr>
          <p:cNvPicPr>
            <a:picLocks noChangeAspect="1"/>
          </p:cNvPicPr>
          <p:nvPr/>
        </p:nvPicPr>
        <p:blipFill>
          <a:blip r:embed="rId2"/>
          <a:stretch>
            <a:fillRect/>
          </a:stretch>
        </p:blipFill>
        <p:spPr>
          <a:xfrm>
            <a:off x="2216871" y="681037"/>
            <a:ext cx="7610475" cy="771525"/>
          </a:xfrm>
          <a:prstGeom prst="rect">
            <a:avLst/>
          </a:prstGeom>
        </p:spPr>
      </p:pic>
      <p:sp>
        <p:nvSpPr>
          <p:cNvPr id="7" name="TextBox 6">
            <a:extLst>
              <a:ext uri="{FF2B5EF4-FFF2-40B4-BE49-F238E27FC236}">
                <a16:creationId xmlns:a16="http://schemas.microsoft.com/office/drawing/2014/main" id="{D7EE44DE-AE5B-F682-AC52-5BA3BE15D9F3}"/>
              </a:ext>
            </a:extLst>
          </p:cNvPr>
          <p:cNvSpPr txBox="1"/>
          <p:nvPr/>
        </p:nvSpPr>
        <p:spPr>
          <a:xfrm>
            <a:off x="2078182" y="2415647"/>
            <a:ext cx="8091054" cy="3442609"/>
          </a:xfrm>
          <a:prstGeom prst="rect">
            <a:avLst/>
          </a:prstGeom>
          <a:noFill/>
        </p:spPr>
        <p:txBody>
          <a:bodyPr wrap="square">
            <a:spAutoFit/>
          </a:bodyPr>
          <a:lstStyle/>
          <a:p>
            <a:pPr marL="285750" indent="-285750">
              <a:lnSpc>
                <a:spcPct val="250000"/>
              </a:lnSpc>
              <a:buFont typeface="Wingdings" panose="05000000000000000000" pitchFamily="2" charset="2"/>
              <a:buChar char="§"/>
            </a:pPr>
            <a:r>
              <a:rPr lang="en-IN" sz="1800" b="0" i="0" dirty="0">
                <a:solidFill>
                  <a:srgbClr val="000000"/>
                </a:solidFill>
                <a:effectLst/>
                <a:latin typeface="Times-Roman"/>
              </a:rPr>
              <a:t>Traditional theory distinguishes between the short run and the long run. </a:t>
            </a:r>
          </a:p>
          <a:p>
            <a:pPr marL="285750" indent="-285750">
              <a:lnSpc>
                <a:spcPct val="250000"/>
              </a:lnSpc>
              <a:buFont typeface="Wingdings" panose="05000000000000000000" pitchFamily="2" charset="2"/>
              <a:buChar char="§"/>
            </a:pPr>
            <a:r>
              <a:rPr lang="en-IN" sz="1800" b="0" i="0" dirty="0">
                <a:solidFill>
                  <a:srgbClr val="000000"/>
                </a:solidFill>
                <a:effectLst/>
                <a:latin typeface="Times-Roman"/>
              </a:rPr>
              <a:t>The short run</a:t>
            </a:r>
            <a:r>
              <a:rPr lang="en-IN" dirty="0">
                <a:solidFill>
                  <a:srgbClr val="000000"/>
                </a:solidFill>
                <a:latin typeface="Times-Roman"/>
              </a:rPr>
              <a:t> </a:t>
            </a:r>
            <a:r>
              <a:rPr lang="en-IN" sz="1800" b="0" i="0" dirty="0">
                <a:solidFill>
                  <a:srgbClr val="000000"/>
                </a:solidFill>
                <a:effectLst/>
                <a:latin typeface="Times-Roman"/>
              </a:rPr>
              <a:t>is the period during which some factor(s) is fixed; usually capital equipment and entrepreneurship are considered as fixed in the short run. </a:t>
            </a:r>
          </a:p>
          <a:p>
            <a:pPr marL="285750" indent="-285750">
              <a:lnSpc>
                <a:spcPct val="250000"/>
              </a:lnSpc>
              <a:buFont typeface="Wingdings" panose="05000000000000000000" pitchFamily="2" charset="2"/>
              <a:buChar char="§"/>
            </a:pPr>
            <a:r>
              <a:rPr lang="en-IN" sz="1800" b="0" i="0" dirty="0">
                <a:solidFill>
                  <a:srgbClr val="000000"/>
                </a:solidFill>
                <a:effectLst/>
                <a:latin typeface="Times-Roman"/>
              </a:rPr>
              <a:t>The long run is the period over which all factors become variable.</a:t>
            </a:r>
            <a:r>
              <a:rPr lang="en-IN" dirty="0"/>
              <a:t> </a:t>
            </a:r>
            <a:br>
              <a:rPr lang="en-IN" dirty="0"/>
            </a:br>
            <a:endParaRPr lang="en-IN" dirty="0"/>
          </a:p>
        </p:txBody>
      </p:sp>
    </p:spTree>
    <p:extLst>
      <p:ext uri="{BB962C8B-B14F-4D97-AF65-F5344CB8AC3E}">
        <p14:creationId xmlns:p14="http://schemas.microsoft.com/office/powerpoint/2010/main" val="395062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33D13-6283-7ADF-C277-F7B87E6224C5}"/>
              </a:ext>
            </a:extLst>
          </p:cNvPr>
          <p:cNvSpPr>
            <a:spLocks noGrp="1"/>
          </p:cNvSpPr>
          <p:nvPr>
            <p:ph idx="1"/>
          </p:nvPr>
        </p:nvSpPr>
        <p:spPr/>
        <p:txBody>
          <a:bodyPr/>
          <a:lstStyle/>
          <a:p>
            <a:r>
              <a:rPr lang="en-IN" sz="1800" dirty="0">
                <a:latin typeface="Souvenir-Light"/>
              </a:rPr>
              <a:t>F</a:t>
            </a:r>
            <a:r>
              <a:rPr lang="en-IN" sz="1800" b="0" i="0" dirty="0">
                <a:effectLst/>
                <a:latin typeface="Souvenir-Light"/>
              </a:rPr>
              <a:t>or producing output </a:t>
            </a:r>
            <a:r>
              <a:rPr lang="en-IN" sz="1800" b="0" i="1" dirty="0">
                <a:effectLst/>
                <a:latin typeface="Souvenir-LightItalic"/>
              </a:rPr>
              <a:t>ON</a:t>
            </a:r>
            <a:r>
              <a:rPr lang="en-IN" sz="1800" b="0" i="0" dirty="0">
                <a:effectLst/>
                <a:latin typeface="Souvenir-Light"/>
              </a:rPr>
              <a:t>, the firm will build a plant which will correspond to that short-run average cost curve which is tangent to the long-run average cost curve </a:t>
            </a:r>
            <a:r>
              <a:rPr lang="en-IN" sz="1800" b="0" i="1" dirty="0">
                <a:effectLst/>
                <a:latin typeface="Souvenir-LightItalic"/>
              </a:rPr>
              <a:t>LAC </a:t>
            </a:r>
            <a:r>
              <a:rPr lang="en-IN" sz="1800" b="0" i="0" dirty="0">
                <a:effectLst/>
                <a:latin typeface="Souvenir-Light"/>
              </a:rPr>
              <a:t>at point </a:t>
            </a:r>
            <a:r>
              <a:rPr lang="en-IN" sz="1800" b="0" i="1" dirty="0">
                <a:effectLst/>
                <a:latin typeface="Souvenir-LightItalic"/>
              </a:rPr>
              <a:t>K </a:t>
            </a:r>
            <a:r>
              <a:rPr lang="en-IN" sz="1800" b="0" i="0" dirty="0">
                <a:effectLst/>
                <a:latin typeface="Souvenir-Light"/>
              </a:rPr>
              <a:t>corresponding to output </a:t>
            </a:r>
            <a:r>
              <a:rPr lang="en-IN" sz="1800" b="0" i="1" dirty="0">
                <a:effectLst/>
                <a:latin typeface="Souvenir-LightItalic"/>
              </a:rPr>
              <a:t>ON</a:t>
            </a:r>
            <a:r>
              <a:rPr lang="en-IN" sz="1800" b="0" i="0" dirty="0">
                <a:effectLst/>
                <a:latin typeface="Souvenir-Light"/>
              </a:rPr>
              <a:t>. The long-run average cost curve </a:t>
            </a:r>
            <a:r>
              <a:rPr lang="en-IN" sz="1800" b="0" i="1" dirty="0">
                <a:effectLst/>
                <a:latin typeface="Souvenir-LightItalic"/>
              </a:rPr>
              <a:t>LAC </a:t>
            </a:r>
            <a:r>
              <a:rPr lang="en-IN" sz="1800" b="0" i="0" dirty="0">
                <a:effectLst/>
                <a:latin typeface="Souvenir-Light"/>
              </a:rPr>
              <a:t>is also called ‘</a:t>
            </a:r>
            <a:r>
              <a:rPr lang="en-IN" sz="1800" b="1" i="1" dirty="0">
                <a:effectLst/>
                <a:latin typeface="Souvenir-DemiItalic"/>
              </a:rPr>
              <a:t>envelope</a:t>
            </a:r>
            <a:r>
              <a:rPr lang="en-IN" sz="1800" b="0" i="0" dirty="0">
                <a:effectLst/>
                <a:latin typeface="Souvenir-Light"/>
              </a:rPr>
              <a:t>’ since it envelops or supports a family of</a:t>
            </a:r>
            <a:br>
              <a:rPr lang="en-IN" sz="1800" b="0" i="0" dirty="0">
                <a:effectLst/>
                <a:latin typeface="Souvenir-Light"/>
              </a:rPr>
            </a:br>
            <a:r>
              <a:rPr lang="en-IN" sz="1800" b="0" i="0" dirty="0">
                <a:effectLst/>
                <a:latin typeface="Souvenir-Light"/>
              </a:rPr>
              <a:t>short-run average cost curves from below.</a:t>
            </a:r>
          </a:p>
          <a:p>
            <a:endParaRPr lang="en-IN" sz="1800" dirty="0">
              <a:latin typeface="Souvenir-Light"/>
            </a:endParaRPr>
          </a:p>
          <a:p>
            <a:r>
              <a:rPr lang="en-IN" sz="1800" b="0" i="0" dirty="0">
                <a:solidFill>
                  <a:srgbClr val="242021"/>
                </a:solidFill>
                <a:effectLst/>
                <a:latin typeface="Souvenir-Light"/>
              </a:rPr>
              <a:t>Long-run average cost curve is often called </a:t>
            </a:r>
            <a:r>
              <a:rPr lang="en-IN" sz="1800" b="0" i="0" dirty="0">
                <a:effectLst/>
                <a:latin typeface="Souvenir-Light"/>
              </a:rPr>
              <a:t>the </a:t>
            </a:r>
            <a:r>
              <a:rPr lang="en-IN" sz="1800" b="1" i="0" dirty="0">
                <a:effectLst/>
                <a:latin typeface="Souvenir-Demi"/>
              </a:rPr>
              <a:t>‘</a:t>
            </a:r>
            <a:r>
              <a:rPr lang="en-IN" sz="1800" b="1" i="1" dirty="0">
                <a:effectLst/>
                <a:latin typeface="Souvenir-DemiItalic"/>
              </a:rPr>
              <a:t>planning curve</a:t>
            </a:r>
            <a:r>
              <a:rPr lang="en-IN" sz="1800" b="1" i="0" dirty="0">
                <a:effectLst/>
                <a:latin typeface="Souvenir-Demi"/>
              </a:rPr>
              <a:t>’ </a:t>
            </a:r>
            <a:r>
              <a:rPr lang="en-IN" sz="1800" b="0" i="0" dirty="0">
                <a:effectLst/>
                <a:latin typeface="Souvenir-Light"/>
              </a:rPr>
              <a:t>of </a:t>
            </a:r>
            <a:r>
              <a:rPr lang="en-IN" sz="1800" b="0" i="0" dirty="0">
                <a:solidFill>
                  <a:srgbClr val="242021"/>
                </a:solidFill>
                <a:effectLst/>
                <a:latin typeface="Souvenir-Light"/>
              </a:rPr>
              <a:t>the firm by some economists because a firm plans to produce any output in the long run by choosing a plant on the long-run average cost curve corresponding to the given output. </a:t>
            </a:r>
          </a:p>
          <a:p>
            <a:r>
              <a:rPr lang="en-IN" sz="1800" b="0" i="0" dirty="0">
                <a:solidFill>
                  <a:srgbClr val="242021"/>
                </a:solidFill>
                <a:effectLst/>
                <a:latin typeface="Souvenir-Light"/>
              </a:rPr>
              <a:t>The long-run average cost curve reveals to the firm that how large should be the plant for producing a certain output at the least possible cost. </a:t>
            </a:r>
            <a:br>
              <a:rPr lang="en-IN" dirty="0"/>
            </a:br>
            <a:br>
              <a:rPr lang="en-IN" dirty="0"/>
            </a:br>
            <a:endParaRPr lang="en-IN" dirty="0"/>
          </a:p>
        </p:txBody>
      </p:sp>
    </p:spTree>
    <p:extLst>
      <p:ext uri="{BB962C8B-B14F-4D97-AF65-F5344CB8AC3E}">
        <p14:creationId xmlns:p14="http://schemas.microsoft.com/office/powerpoint/2010/main" val="3839224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2EB0-E134-4BC3-6715-AF078BECF6FE}"/>
              </a:ext>
            </a:extLst>
          </p:cNvPr>
          <p:cNvSpPr>
            <a:spLocks noGrp="1"/>
          </p:cNvSpPr>
          <p:nvPr>
            <p:ph type="title"/>
          </p:nvPr>
        </p:nvSpPr>
        <p:spPr>
          <a:xfrm>
            <a:off x="581890" y="1514763"/>
            <a:ext cx="10513291" cy="656215"/>
          </a:xfrm>
        </p:spPr>
        <p:txBody>
          <a:bodyPr>
            <a:noAutofit/>
          </a:bodyPr>
          <a:lstStyle/>
          <a:p>
            <a:pPr algn="ctr"/>
            <a:r>
              <a:rPr lang="en-IN" sz="2800" b="1" i="0" dirty="0">
                <a:effectLst/>
                <a:latin typeface="ACaslon-Bold"/>
              </a:rPr>
              <a:t>Long-Run Average Cost Curve in Case of Constant Returns to Scale</a:t>
            </a:r>
            <a:r>
              <a:rPr lang="en-IN" sz="6000" dirty="0"/>
              <a:t> </a:t>
            </a:r>
            <a:br>
              <a:rPr lang="en-IN" sz="6000" dirty="0"/>
            </a:br>
            <a:endParaRPr lang="en-IN" sz="6000" dirty="0"/>
          </a:p>
        </p:txBody>
      </p:sp>
      <p:sp>
        <p:nvSpPr>
          <p:cNvPr id="3" name="Content Placeholder 2">
            <a:extLst>
              <a:ext uri="{FF2B5EF4-FFF2-40B4-BE49-F238E27FC236}">
                <a16:creationId xmlns:a16="http://schemas.microsoft.com/office/drawing/2014/main" id="{156E538B-1977-9FD2-FB44-A55D621283EE}"/>
              </a:ext>
            </a:extLst>
          </p:cNvPr>
          <p:cNvSpPr>
            <a:spLocks noGrp="1"/>
          </p:cNvSpPr>
          <p:nvPr>
            <p:ph idx="1"/>
          </p:nvPr>
        </p:nvSpPr>
        <p:spPr>
          <a:xfrm>
            <a:off x="822036" y="2373745"/>
            <a:ext cx="10531764" cy="3803217"/>
          </a:xfrm>
        </p:spPr>
        <p:txBody>
          <a:bodyPr>
            <a:normAutofit fontScale="92500" lnSpcReduction="10000"/>
          </a:bodyPr>
          <a:lstStyle/>
          <a:p>
            <a:pPr algn="just"/>
            <a:r>
              <a:rPr lang="en-IN" sz="2400" b="0" i="0" dirty="0">
                <a:solidFill>
                  <a:srgbClr val="242021"/>
                </a:solidFill>
                <a:effectLst/>
                <a:latin typeface="Souvenir-Light"/>
              </a:rPr>
              <a:t>If the production function is linear and homogeneous (that is, homogeneous of the first</a:t>
            </a:r>
            <a:br>
              <a:rPr lang="en-IN" sz="2400" b="0" i="0" dirty="0">
                <a:solidFill>
                  <a:srgbClr val="242021"/>
                </a:solidFill>
                <a:effectLst/>
                <a:latin typeface="Souvenir-Light"/>
              </a:rPr>
            </a:br>
            <a:r>
              <a:rPr lang="en-IN" sz="2400" b="0" i="0" dirty="0">
                <a:solidFill>
                  <a:srgbClr val="242021"/>
                </a:solidFill>
                <a:effectLst/>
                <a:latin typeface="Souvenir-Light"/>
              </a:rPr>
              <a:t>degree) and also the prices of inputs remain constant, then the long-run average cost will</a:t>
            </a:r>
            <a:br>
              <a:rPr lang="en-IN" sz="2400" b="0" i="0" dirty="0">
                <a:solidFill>
                  <a:srgbClr val="242021"/>
                </a:solidFill>
                <a:effectLst/>
                <a:latin typeface="Souvenir-Light"/>
              </a:rPr>
            </a:br>
            <a:r>
              <a:rPr lang="en-IN" sz="2400" b="0" i="0" dirty="0">
                <a:solidFill>
                  <a:srgbClr val="242021"/>
                </a:solidFill>
                <a:effectLst/>
                <a:latin typeface="Souvenir-Light"/>
              </a:rPr>
              <a:t>remain constant at all levels of output. </a:t>
            </a:r>
          </a:p>
          <a:p>
            <a:pPr algn="just"/>
            <a:endParaRPr lang="en-IN" sz="2400" dirty="0">
              <a:solidFill>
                <a:srgbClr val="242021"/>
              </a:solidFill>
              <a:latin typeface="Souvenir-Light"/>
            </a:endParaRPr>
          </a:p>
          <a:p>
            <a:pPr algn="just"/>
            <a:r>
              <a:rPr lang="en-IN" sz="2400" b="0" i="0" dirty="0">
                <a:solidFill>
                  <a:srgbClr val="242021"/>
                </a:solidFill>
                <a:effectLst/>
                <a:latin typeface="Souvenir-Light"/>
              </a:rPr>
              <a:t>Some economists like Kaldor, Joan Robinson, Stigler are of the view that when all</a:t>
            </a:r>
            <a:br>
              <a:rPr lang="en-IN" sz="2400" b="0" i="0" dirty="0">
                <a:solidFill>
                  <a:srgbClr val="242021"/>
                </a:solidFill>
                <a:effectLst/>
                <a:latin typeface="Souvenir-Light"/>
              </a:rPr>
            </a:br>
            <a:r>
              <a:rPr lang="en-IN" sz="2400" b="0" i="0" dirty="0">
                <a:solidFill>
                  <a:srgbClr val="242021"/>
                </a:solidFill>
                <a:effectLst/>
                <a:latin typeface="Souvenir-Light"/>
              </a:rPr>
              <a:t>factors of production are “</a:t>
            </a:r>
            <a:r>
              <a:rPr lang="en-IN" sz="2400" b="0" i="1" dirty="0">
                <a:solidFill>
                  <a:srgbClr val="242021"/>
                </a:solidFill>
                <a:effectLst/>
                <a:latin typeface="Souvenir-LightItalic"/>
              </a:rPr>
              <a:t>perfectly divisible</a:t>
            </a:r>
            <a:r>
              <a:rPr lang="en-IN" sz="2400" b="0" i="0" dirty="0">
                <a:solidFill>
                  <a:srgbClr val="242021"/>
                </a:solidFill>
                <a:effectLst/>
                <a:latin typeface="Souvenir-Light"/>
              </a:rPr>
              <a:t>” then there would be no internal economies of scale (and no internal diseconomies). Therefore, according to them, in case of ‘perfect</a:t>
            </a:r>
            <a:br>
              <a:rPr lang="en-IN" sz="2400" b="0" i="0" dirty="0">
                <a:solidFill>
                  <a:srgbClr val="242021"/>
                </a:solidFill>
                <a:effectLst/>
                <a:latin typeface="Souvenir-Light"/>
              </a:rPr>
            </a:br>
            <a:r>
              <a:rPr lang="en-IN" sz="2400" b="0" i="0" dirty="0">
                <a:solidFill>
                  <a:srgbClr val="242021"/>
                </a:solidFill>
                <a:effectLst/>
                <a:latin typeface="Souvenir-Light"/>
              </a:rPr>
              <a:t>divisibility’ of all factors, the long-run average cost curve will be a horizontal straight line</a:t>
            </a:r>
            <a:br>
              <a:rPr lang="en-IN" sz="2400" b="0" i="0" dirty="0">
                <a:solidFill>
                  <a:srgbClr val="242021"/>
                </a:solidFill>
                <a:effectLst/>
                <a:latin typeface="Souvenir-Light"/>
              </a:rPr>
            </a:br>
            <a:r>
              <a:rPr lang="en-IN" sz="2400" b="0" i="0" dirty="0">
                <a:solidFill>
                  <a:srgbClr val="242021"/>
                </a:solidFill>
                <a:effectLst/>
                <a:latin typeface="Souvenir-Light"/>
              </a:rPr>
              <a:t>showing that the long-run average cost is constant whatever the level of output.</a:t>
            </a:r>
            <a:br>
              <a:rPr lang="en-IN" sz="3600" dirty="0"/>
            </a:br>
            <a:br>
              <a:rPr lang="en-IN" sz="3600" dirty="0"/>
            </a:br>
            <a:endParaRPr lang="en-IN" sz="3600" dirty="0"/>
          </a:p>
        </p:txBody>
      </p:sp>
    </p:spTree>
    <p:extLst>
      <p:ext uri="{BB962C8B-B14F-4D97-AF65-F5344CB8AC3E}">
        <p14:creationId xmlns:p14="http://schemas.microsoft.com/office/powerpoint/2010/main" val="151148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A4DC10-2933-7348-0211-05515E59FD6B}"/>
              </a:ext>
            </a:extLst>
          </p:cNvPr>
          <p:cNvPicPr>
            <a:picLocks noChangeAspect="1"/>
          </p:cNvPicPr>
          <p:nvPr/>
        </p:nvPicPr>
        <p:blipFill>
          <a:blip r:embed="rId2"/>
          <a:stretch>
            <a:fillRect/>
          </a:stretch>
        </p:blipFill>
        <p:spPr>
          <a:xfrm>
            <a:off x="1126836" y="1455429"/>
            <a:ext cx="9367610" cy="3947142"/>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0056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3E9F34-3903-5E39-ED34-68846EA9423D}"/>
              </a:ext>
            </a:extLst>
          </p:cNvPr>
          <p:cNvPicPr>
            <a:picLocks noGrp="1" noChangeAspect="1"/>
          </p:cNvPicPr>
          <p:nvPr>
            <p:ph idx="1"/>
          </p:nvPr>
        </p:nvPicPr>
        <p:blipFill>
          <a:blip r:embed="rId2"/>
          <a:stretch>
            <a:fillRect/>
          </a:stretch>
        </p:blipFill>
        <p:spPr>
          <a:xfrm>
            <a:off x="2675395" y="1283854"/>
            <a:ext cx="6841210" cy="468067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8558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48A72F-E8CC-839C-0588-9301999E3C54}"/>
              </a:ext>
            </a:extLst>
          </p:cNvPr>
          <p:cNvPicPr>
            <a:picLocks noGrp="1" noChangeAspect="1"/>
          </p:cNvPicPr>
          <p:nvPr>
            <p:ph idx="1"/>
          </p:nvPr>
        </p:nvPicPr>
        <p:blipFill>
          <a:blip r:embed="rId2"/>
          <a:stretch>
            <a:fillRect/>
          </a:stretch>
        </p:blipFill>
        <p:spPr>
          <a:xfrm>
            <a:off x="838200" y="2439421"/>
            <a:ext cx="10515600" cy="1979158"/>
          </a:xfrm>
        </p:spPr>
      </p:pic>
    </p:spTree>
    <p:extLst>
      <p:ext uri="{BB962C8B-B14F-4D97-AF65-F5344CB8AC3E}">
        <p14:creationId xmlns:p14="http://schemas.microsoft.com/office/powerpoint/2010/main" val="331598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E0EBD-1EEA-A99C-0DEA-3865AFD7106A}"/>
              </a:ext>
            </a:extLst>
          </p:cNvPr>
          <p:cNvSpPr>
            <a:spLocks noGrp="1"/>
          </p:cNvSpPr>
          <p:nvPr>
            <p:ph idx="1"/>
          </p:nvPr>
        </p:nvSpPr>
        <p:spPr>
          <a:xfrm>
            <a:off x="1560944" y="1440871"/>
            <a:ext cx="9402619" cy="4338927"/>
          </a:xfrm>
        </p:spPr>
        <p:txBody>
          <a:bodyPr>
            <a:normAutofit lnSpcReduction="10000"/>
          </a:bodyPr>
          <a:lstStyle/>
          <a:p>
            <a:r>
              <a:rPr lang="en-IN" sz="2400" b="0" i="0" dirty="0">
                <a:solidFill>
                  <a:srgbClr val="000000"/>
                </a:solidFill>
                <a:effectLst/>
                <a:latin typeface="Times-Roman"/>
              </a:rPr>
              <a:t>The shape of the long-run cost curve has attracted greater attention in economic literature, due probably to the serious policy implications of the economies of large-scale production. Several reasons have been put forward to explain why </a:t>
            </a:r>
            <a:r>
              <a:rPr lang="en-IN" sz="2400" b="1" i="0" dirty="0">
                <a:solidFill>
                  <a:srgbClr val="000000"/>
                </a:solidFill>
                <a:effectLst/>
                <a:latin typeface="Times-Roman"/>
              </a:rPr>
              <a:t>the </a:t>
            </a:r>
            <a:r>
              <a:rPr lang="en-IN" sz="2400" b="1" i="0" dirty="0">
                <a:solidFill>
                  <a:srgbClr val="000000"/>
                </a:solidFill>
                <a:effectLst/>
                <a:highlight>
                  <a:srgbClr val="FFFF00"/>
                </a:highlight>
                <a:latin typeface="Times-Roman"/>
              </a:rPr>
              <a:t>long-run cost curve is L-shaped rather than U-shaped.</a:t>
            </a:r>
          </a:p>
          <a:p>
            <a:r>
              <a:rPr lang="en-IN" sz="2400" b="0" i="0" dirty="0">
                <a:solidFill>
                  <a:srgbClr val="000000"/>
                </a:solidFill>
                <a:effectLst/>
                <a:latin typeface="Helvetica" panose="020B0604020202020204" pitchFamily="34" charset="0"/>
              </a:rPr>
              <a:t>It </a:t>
            </a:r>
            <a:r>
              <a:rPr lang="en-IN" sz="2400" b="0" i="0" dirty="0">
                <a:solidFill>
                  <a:srgbClr val="000000"/>
                </a:solidFill>
                <a:effectLst/>
                <a:latin typeface="Times-Roman"/>
              </a:rPr>
              <a:t>has been argued that </a:t>
            </a:r>
            <a:r>
              <a:rPr lang="en-IN" sz="2400" b="0" i="0" dirty="0">
                <a:solidFill>
                  <a:srgbClr val="000000"/>
                </a:solidFill>
                <a:effectLst/>
                <a:highlight>
                  <a:srgbClr val="FFFF00"/>
                </a:highlight>
                <a:latin typeface="Times-Roman"/>
              </a:rPr>
              <a:t>managerial diseconomies can be avoided</a:t>
            </a:r>
            <a:r>
              <a:rPr lang="en-IN" sz="2400" b="0" i="0" dirty="0">
                <a:solidFill>
                  <a:srgbClr val="000000"/>
                </a:solidFill>
                <a:effectLst/>
                <a:latin typeface="Times-Roman"/>
              </a:rPr>
              <a:t> by the improved methods of modern management science</a:t>
            </a:r>
            <a:endParaRPr lang="en-IN" sz="2400" dirty="0">
              <a:solidFill>
                <a:srgbClr val="000000"/>
              </a:solidFill>
              <a:latin typeface="Times-Roman"/>
            </a:endParaRPr>
          </a:p>
          <a:p>
            <a:r>
              <a:rPr lang="en-IN" sz="2400" dirty="0">
                <a:solidFill>
                  <a:srgbClr val="000000"/>
                </a:solidFill>
                <a:latin typeface="Times-Roman"/>
              </a:rPr>
              <a:t>E</a:t>
            </a:r>
            <a:r>
              <a:rPr lang="en-IN" sz="2400" b="0" i="0" dirty="0">
                <a:solidFill>
                  <a:srgbClr val="000000"/>
                </a:solidFill>
                <a:effectLst/>
                <a:latin typeface="Times-Roman"/>
              </a:rPr>
              <a:t>ven when it appear (at very large scales of output) they are insignificant relative to the technical (production) economies of large plants, </a:t>
            </a:r>
            <a:r>
              <a:rPr lang="en-IN" sz="2400" dirty="0">
                <a:solidFill>
                  <a:srgbClr val="000000"/>
                </a:solidFill>
                <a:latin typeface="Times-Roman"/>
              </a:rPr>
              <a:t>Thus</a:t>
            </a:r>
            <a:r>
              <a:rPr lang="en-IN" sz="2400" b="0" i="0" dirty="0">
                <a:solidFill>
                  <a:srgbClr val="000000"/>
                </a:solidFill>
                <a:effectLst/>
                <a:latin typeface="Times-Roman"/>
              </a:rPr>
              <a:t> </a:t>
            </a:r>
            <a:r>
              <a:rPr lang="en-IN" sz="2400" b="0" i="0" dirty="0">
                <a:solidFill>
                  <a:srgbClr val="000000"/>
                </a:solidFill>
                <a:effectLst/>
                <a:highlight>
                  <a:srgbClr val="FFFF00"/>
                </a:highlight>
                <a:latin typeface="Times-Roman"/>
              </a:rPr>
              <a:t>total costs per unit of output fall</a:t>
            </a:r>
            <a:r>
              <a:rPr lang="en-IN" sz="2400" b="0" i="0" dirty="0">
                <a:solidFill>
                  <a:srgbClr val="000000"/>
                </a:solidFill>
                <a:effectLst/>
                <a:latin typeface="Times-Roman"/>
              </a:rPr>
              <a:t>, at least over the scales which have been operated in the real industrial world.</a:t>
            </a:r>
            <a:br>
              <a:rPr lang="en-IN" sz="3600" dirty="0"/>
            </a:br>
            <a:endParaRPr lang="en-IN" sz="3600" dirty="0"/>
          </a:p>
        </p:txBody>
      </p:sp>
    </p:spTree>
    <p:extLst>
      <p:ext uri="{BB962C8B-B14F-4D97-AF65-F5344CB8AC3E}">
        <p14:creationId xmlns:p14="http://schemas.microsoft.com/office/powerpoint/2010/main" val="695762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B9ABC-D36C-8894-9B5A-653C7BC5900E}"/>
              </a:ext>
            </a:extLst>
          </p:cNvPr>
          <p:cNvSpPr>
            <a:spLocks noGrp="1"/>
          </p:cNvSpPr>
          <p:nvPr>
            <p:ph idx="1"/>
          </p:nvPr>
        </p:nvSpPr>
        <p:spPr>
          <a:xfrm>
            <a:off x="822036" y="1865745"/>
            <a:ext cx="10531764" cy="4311218"/>
          </a:xfrm>
        </p:spPr>
        <p:txBody>
          <a:bodyPr/>
          <a:lstStyle/>
          <a:p>
            <a:r>
              <a:rPr lang="en-IN" dirty="0">
                <a:latin typeface="Georgia" panose="02040502050405020303" pitchFamily="18" charset="0"/>
              </a:rPr>
              <a:t>T</a:t>
            </a:r>
            <a:r>
              <a:rPr lang="en-IN" b="0" i="0" dirty="0">
                <a:effectLst/>
                <a:latin typeface="Georgia" panose="02040502050405020303" pitchFamily="18" charset="0"/>
              </a:rPr>
              <a:t>ypical load factor of each plant is two-thirds of its full capacity (limit capacity).</a:t>
            </a:r>
          </a:p>
          <a:p>
            <a:r>
              <a:rPr lang="en-IN" b="0" i="0" dirty="0">
                <a:effectLst/>
                <a:latin typeface="Georgia" panose="02040502050405020303" pitchFamily="18" charset="0"/>
              </a:rPr>
              <a:t>If we assume that there is a very large number of available plant sizes the LAC curve will be continuous </a:t>
            </a:r>
            <a:endParaRPr lang="en-IN" dirty="0"/>
          </a:p>
        </p:txBody>
      </p:sp>
    </p:spTree>
    <p:extLst>
      <p:ext uri="{BB962C8B-B14F-4D97-AF65-F5344CB8AC3E}">
        <p14:creationId xmlns:p14="http://schemas.microsoft.com/office/powerpoint/2010/main" val="229438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26326-91CF-88E3-E0DF-51DB556B74D9}"/>
              </a:ext>
            </a:extLst>
          </p:cNvPr>
          <p:cNvSpPr>
            <a:spLocks noGrp="1"/>
          </p:cNvSpPr>
          <p:nvPr>
            <p:ph idx="1"/>
          </p:nvPr>
        </p:nvSpPr>
        <p:spPr>
          <a:xfrm>
            <a:off x="838200" y="988291"/>
            <a:ext cx="10515600" cy="5188672"/>
          </a:xfrm>
        </p:spPr>
        <p:txBody>
          <a:bodyPr>
            <a:normAutofit/>
          </a:bodyPr>
          <a:lstStyle/>
          <a:p>
            <a:r>
              <a:rPr lang="en-IN" sz="2000" b="1" i="0" dirty="0">
                <a:solidFill>
                  <a:srgbClr val="000000"/>
                </a:solidFill>
                <a:effectLst/>
                <a:latin typeface="Times-Roman"/>
              </a:rPr>
              <a:t>The average variable cost</a:t>
            </a:r>
            <a:br>
              <a:rPr lang="en-IN" sz="2000" b="0" i="0" dirty="0">
                <a:solidFill>
                  <a:srgbClr val="000000"/>
                </a:solidFill>
                <a:effectLst/>
                <a:latin typeface="Times-Roman"/>
              </a:rPr>
            </a:br>
            <a:r>
              <a:rPr lang="en-IN" sz="2000" b="0" i="0" dirty="0">
                <a:solidFill>
                  <a:srgbClr val="000000"/>
                </a:solidFill>
                <a:effectLst/>
                <a:latin typeface="Times-Roman"/>
              </a:rPr>
              <a:t>As in the traditional theory, the average variable cost of modern microeconomics</a:t>
            </a:r>
            <a:br>
              <a:rPr lang="en-IN" sz="2000" b="0" i="0" dirty="0">
                <a:solidFill>
                  <a:srgbClr val="000000"/>
                </a:solidFill>
                <a:effectLst/>
                <a:latin typeface="Times-Roman"/>
              </a:rPr>
            </a:br>
            <a:r>
              <a:rPr lang="en-IN" sz="2000" b="0" i="0" dirty="0">
                <a:solidFill>
                  <a:srgbClr val="000000"/>
                </a:solidFill>
                <a:effectLst/>
                <a:latin typeface="Times-Roman"/>
              </a:rPr>
              <a:t>includes the cost of:</a:t>
            </a:r>
            <a:br>
              <a:rPr lang="en-IN" sz="2000" b="0" i="0" dirty="0">
                <a:solidFill>
                  <a:srgbClr val="000000"/>
                </a:solidFill>
                <a:effectLst/>
                <a:latin typeface="Times-Roman"/>
              </a:rPr>
            </a:br>
            <a:r>
              <a:rPr lang="en-IN" sz="2000" b="0" i="1" dirty="0">
                <a:solidFill>
                  <a:srgbClr val="000000"/>
                </a:solidFill>
                <a:effectLst/>
                <a:latin typeface="Helvetica-Oblique"/>
              </a:rPr>
              <a:t>(a) </a:t>
            </a:r>
            <a:r>
              <a:rPr lang="en-IN" sz="2000" b="0" i="0" dirty="0">
                <a:solidFill>
                  <a:srgbClr val="000000"/>
                </a:solidFill>
                <a:effectLst/>
                <a:latin typeface="Times-Roman"/>
              </a:rPr>
              <a:t>direct labour which varies with the output</a:t>
            </a:r>
            <a:br>
              <a:rPr lang="en-IN" sz="2000" b="0" i="0" dirty="0">
                <a:solidFill>
                  <a:srgbClr val="000000"/>
                </a:solidFill>
                <a:effectLst/>
                <a:latin typeface="Times-Roman"/>
              </a:rPr>
            </a:br>
            <a:r>
              <a:rPr lang="en-IN" sz="2000" b="0" i="1" dirty="0">
                <a:solidFill>
                  <a:srgbClr val="000000"/>
                </a:solidFill>
                <a:effectLst/>
                <a:latin typeface="Helvetica-Oblique"/>
              </a:rPr>
              <a:t>(b) </a:t>
            </a:r>
            <a:r>
              <a:rPr lang="en-IN" sz="2000" b="0" i="0" dirty="0">
                <a:solidFill>
                  <a:srgbClr val="000000"/>
                </a:solidFill>
                <a:effectLst/>
                <a:latin typeface="Times-Roman"/>
              </a:rPr>
              <a:t>raw materials</a:t>
            </a:r>
            <a:br>
              <a:rPr lang="en-IN" sz="2000" b="0" i="0" dirty="0">
                <a:solidFill>
                  <a:srgbClr val="000000"/>
                </a:solidFill>
                <a:effectLst/>
                <a:latin typeface="Times-Roman"/>
              </a:rPr>
            </a:br>
            <a:r>
              <a:rPr lang="en-IN" sz="2000" b="0" i="0" dirty="0">
                <a:solidFill>
                  <a:srgbClr val="000000"/>
                </a:solidFill>
                <a:effectLst/>
                <a:latin typeface="Times-Roman"/>
              </a:rPr>
              <a:t>(c) running expenses of machinery.</a:t>
            </a:r>
            <a:br>
              <a:rPr lang="en-IN" sz="2000" b="0" i="0" dirty="0">
                <a:solidFill>
                  <a:srgbClr val="000000"/>
                </a:solidFill>
                <a:effectLst/>
                <a:latin typeface="Times-Roman"/>
              </a:rPr>
            </a:br>
            <a:r>
              <a:rPr lang="en-IN" sz="2000" b="0" i="0" dirty="0">
                <a:solidFill>
                  <a:srgbClr val="000000"/>
                </a:solidFill>
                <a:effectLst/>
                <a:latin typeface="Times-Roman"/>
              </a:rPr>
              <a:t>The </a:t>
            </a:r>
            <a:r>
              <a:rPr lang="en-IN" sz="2000" b="0" i="1" dirty="0">
                <a:solidFill>
                  <a:srgbClr val="000000"/>
                </a:solidFill>
                <a:effectLst/>
                <a:highlight>
                  <a:srgbClr val="FFFF00"/>
                </a:highlight>
                <a:latin typeface="Times-Italic"/>
              </a:rPr>
              <a:t>SA VC </a:t>
            </a:r>
            <a:r>
              <a:rPr lang="en-IN" sz="2000" b="0" i="0" dirty="0">
                <a:solidFill>
                  <a:srgbClr val="000000"/>
                </a:solidFill>
                <a:effectLst/>
                <a:latin typeface="Times-Roman"/>
              </a:rPr>
              <a:t>in </a:t>
            </a:r>
            <a:r>
              <a:rPr lang="en-IN" sz="2000" b="0" i="0" dirty="0">
                <a:solidFill>
                  <a:srgbClr val="000000"/>
                </a:solidFill>
                <a:effectLst/>
                <a:highlight>
                  <a:srgbClr val="FFFF00"/>
                </a:highlight>
                <a:latin typeface="Times-Roman"/>
              </a:rPr>
              <a:t>modern theory has a saucer-type shape</a:t>
            </a:r>
            <a:r>
              <a:rPr lang="en-IN" sz="2000" b="0" i="0" dirty="0">
                <a:solidFill>
                  <a:srgbClr val="000000"/>
                </a:solidFill>
                <a:effectLst/>
                <a:latin typeface="Times-Roman"/>
              </a:rPr>
              <a:t>, that is, it is broadly U-shaped but has a flat stretch over a range of output.</a:t>
            </a:r>
          </a:p>
          <a:p>
            <a:r>
              <a:rPr lang="en-IN" sz="2000" dirty="0">
                <a:solidFill>
                  <a:srgbClr val="000000"/>
                </a:solidFill>
                <a:latin typeface="Times-Roman"/>
              </a:rPr>
              <a:t>The </a:t>
            </a:r>
            <a:r>
              <a:rPr lang="en-IN" sz="2000" b="0" i="0" dirty="0">
                <a:solidFill>
                  <a:srgbClr val="000000"/>
                </a:solidFill>
                <a:effectLst/>
                <a:latin typeface="Times-Roman"/>
              </a:rPr>
              <a:t>flat stretch corresponds to built-in-the-plant reserve capacity. Over this stretch the </a:t>
            </a:r>
            <a:r>
              <a:rPr lang="en-IN" sz="2000" b="0" i="1" dirty="0">
                <a:solidFill>
                  <a:srgbClr val="000000"/>
                </a:solidFill>
                <a:effectLst/>
                <a:latin typeface="Times-Italic"/>
              </a:rPr>
              <a:t>SA VC </a:t>
            </a:r>
            <a:r>
              <a:rPr lang="en-IN" sz="2000" b="0" i="0" dirty="0">
                <a:solidFill>
                  <a:srgbClr val="000000"/>
                </a:solidFill>
                <a:effectLst/>
                <a:latin typeface="Times-Roman"/>
              </a:rPr>
              <a:t>is equal to </a:t>
            </a:r>
            <a:r>
              <a:rPr lang="en-IN" sz="2000" b="0" i="1" dirty="0">
                <a:solidFill>
                  <a:srgbClr val="000000"/>
                </a:solidFill>
                <a:effectLst/>
                <a:latin typeface="Times-Italic"/>
              </a:rPr>
              <a:t>MC, </a:t>
            </a:r>
            <a:r>
              <a:rPr lang="en-IN" sz="2000" b="0" i="0" dirty="0">
                <a:solidFill>
                  <a:srgbClr val="000000"/>
                </a:solidFill>
                <a:effectLst/>
                <a:latin typeface="Times-Roman"/>
              </a:rPr>
              <a:t>both being constant per unit of output. </a:t>
            </a:r>
            <a:r>
              <a:rPr lang="en-IN" sz="2000" b="0" i="0" dirty="0">
                <a:solidFill>
                  <a:srgbClr val="000000"/>
                </a:solidFill>
                <a:effectLst/>
                <a:highlight>
                  <a:srgbClr val="FFFF00"/>
                </a:highlight>
                <a:latin typeface="Times-Roman"/>
              </a:rPr>
              <a:t>To the left of the flat stretch, </a:t>
            </a:r>
            <a:r>
              <a:rPr lang="en-IN" sz="2000" b="0" i="1" dirty="0">
                <a:solidFill>
                  <a:srgbClr val="000000"/>
                </a:solidFill>
                <a:effectLst/>
                <a:highlight>
                  <a:srgbClr val="FFFF00"/>
                </a:highlight>
                <a:latin typeface="Times-Italic"/>
              </a:rPr>
              <a:t>MC </a:t>
            </a:r>
            <a:r>
              <a:rPr lang="en-IN" sz="2000" b="0" i="0" dirty="0">
                <a:solidFill>
                  <a:srgbClr val="000000"/>
                </a:solidFill>
                <a:effectLst/>
                <a:highlight>
                  <a:srgbClr val="FFFF00"/>
                </a:highlight>
                <a:latin typeface="Times-Roman"/>
              </a:rPr>
              <a:t>lies below</a:t>
            </a:r>
            <a:br>
              <a:rPr lang="en-IN" sz="2000" b="0" i="0" dirty="0">
                <a:solidFill>
                  <a:srgbClr val="000000"/>
                </a:solidFill>
                <a:effectLst/>
                <a:highlight>
                  <a:srgbClr val="FFFF00"/>
                </a:highlight>
                <a:latin typeface="Times-Roman"/>
              </a:rPr>
            </a:br>
            <a:r>
              <a:rPr lang="en-IN" sz="2000" b="0" i="1" dirty="0">
                <a:solidFill>
                  <a:srgbClr val="000000"/>
                </a:solidFill>
                <a:effectLst/>
                <a:highlight>
                  <a:srgbClr val="FFFF00"/>
                </a:highlight>
                <a:latin typeface="Times-Italic"/>
              </a:rPr>
              <a:t>SAVC, </a:t>
            </a:r>
            <a:r>
              <a:rPr lang="en-IN" sz="2000" b="0" i="0" dirty="0">
                <a:solidFill>
                  <a:srgbClr val="000000"/>
                </a:solidFill>
                <a:effectLst/>
                <a:highlight>
                  <a:srgbClr val="FFFF00"/>
                </a:highlight>
                <a:latin typeface="Times-Roman"/>
              </a:rPr>
              <a:t>while to the right of the flat stretch the </a:t>
            </a:r>
            <a:r>
              <a:rPr lang="en-IN" sz="2000" b="0" i="1" dirty="0">
                <a:solidFill>
                  <a:srgbClr val="000000"/>
                </a:solidFill>
                <a:effectLst/>
                <a:highlight>
                  <a:srgbClr val="FFFF00"/>
                </a:highlight>
                <a:latin typeface="Times-Italic"/>
              </a:rPr>
              <a:t>MC </a:t>
            </a:r>
            <a:r>
              <a:rPr lang="en-IN" sz="2000" b="0" i="0" dirty="0">
                <a:solidFill>
                  <a:srgbClr val="000000"/>
                </a:solidFill>
                <a:effectLst/>
                <a:highlight>
                  <a:srgbClr val="FFFF00"/>
                </a:highlight>
                <a:latin typeface="Times-Roman"/>
              </a:rPr>
              <a:t>rises above the </a:t>
            </a:r>
            <a:r>
              <a:rPr lang="en-IN" sz="2000" b="0" i="1" dirty="0">
                <a:solidFill>
                  <a:srgbClr val="000000"/>
                </a:solidFill>
                <a:effectLst/>
                <a:highlight>
                  <a:srgbClr val="FFFF00"/>
                </a:highlight>
                <a:latin typeface="Times-Italic"/>
              </a:rPr>
              <a:t>SA VC. </a:t>
            </a:r>
          </a:p>
          <a:p>
            <a:r>
              <a:rPr lang="en-IN" sz="2000" b="0" i="0" dirty="0">
                <a:solidFill>
                  <a:srgbClr val="000000"/>
                </a:solidFill>
                <a:effectLst/>
                <a:highlight>
                  <a:srgbClr val="FFFF00"/>
                </a:highlight>
                <a:latin typeface="Times-Roman"/>
              </a:rPr>
              <a:t>The</a:t>
            </a:r>
            <a:r>
              <a:rPr lang="en-IN" sz="2000" dirty="0">
                <a:solidFill>
                  <a:srgbClr val="000000"/>
                </a:solidFill>
                <a:highlight>
                  <a:srgbClr val="FFFF00"/>
                </a:highlight>
                <a:latin typeface="Times-Roman"/>
              </a:rPr>
              <a:t> </a:t>
            </a:r>
            <a:r>
              <a:rPr lang="en-IN" sz="2000" b="0" i="0" dirty="0">
                <a:solidFill>
                  <a:srgbClr val="000000"/>
                </a:solidFill>
                <a:effectLst/>
                <a:highlight>
                  <a:srgbClr val="FFFF00"/>
                </a:highlight>
                <a:latin typeface="Times-Roman"/>
              </a:rPr>
              <a:t>falling part of the </a:t>
            </a:r>
            <a:r>
              <a:rPr lang="en-IN" sz="2000" b="0" i="1" dirty="0">
                <a:solidFill>
                  <a:srgbClr val="000000"/>
                </a:solidFill>
                <a:effectLst/>
                <a:highlight>
                  <a:srgbClr val="FFFF00"/>
                </a:highlight>
                <a:latin typeface="Times-Italic"/>
              </a:rPr>
              <a:t>SA VC </a:t>
            </a:r>
            <a:r>
              <a:rPr lang="en-IN" sz="2000" b="0" i="0" dirty="0">
                <a:solidFill>
                  <a:srgbClr val="000000"/>
                </a:solidFill>
                <a:effectLst/>
                <a:highlight>
                  <a:srgbClr val="FFFF00"/>
                </a:highlight>
                <a:latin typeface="Times-Roman"/>
              </a:rPr>
              <a:t>shows the reduction in costs due to the better utilisation of the fixed factor and the consequent increase in skills and productivity of the variable factor (labour). With better skills the wastes in raw materials are also being reduced and a better utilisation of the whole plant is reached.</a:t>
            </a:r>
            <a:br>
              <a:rPr lang="en-IN" sz="3200" dirty="0">
                <a:highlight>
                  <a:srgbClr val="FFFF00"/>
                </a:highlight>
              </a:rPr>
            </a:br>
            <a:endParaRPr lang="en-IN" sz="3200" dirty="0">
              <a:highlight>
                <a:srgbClr val="FFFF00"/>
              </a:highlight>
            </a:endParaRPr>
          </a:p>
        </p:txBody>
      </p:sp>
    </p:spTree>
    <p:extLst>
      <p:ext uri="{BB962C8B-B14F-4D97-AF65-F5344CB8AC3E}">
        <p14:creationId xmlns:p14="http://schemas.microsoft.com/office/powerpoint/2010/main" val="88445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F2C300-623A-28F6-14C0-555940CB420D}"/>
              </a:ext>
            </a:extLst>
          </p:cNvPr>
          <p:cNvPicPr>
            <a:picLocks noChangeAspect="1"/>
          </p:cNvPicPr>
          <p:nvPr/>
        </p:nvPicPr>
        <p:blipFill>
          <a:blip r:embed="rId2"/>
          <a:stretch>
            <a:fillRect/>
          </a:stretch>
        </p:blipFill>
        <p:spPr>
          <a:xfrm>
            <a:off x="1943100" y="866775"/>
            <a:ext cx="8305800" cy="5124450"/>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DD095E5-3EF0-8D83-D2C8-8D2F19BAA980}"/>
              </a:ext>
            </a:extLst>
          </p:cNvPr>
          <p:cNvPicPr>
            <a:picLocks noChangeAspect="1"/>
          </p:cNvPicPr>
          <p:nvPr/>
        </p:nvPicPr>
        <p:blipFill>
          <a:blip r:embed="rId2"/>
          <a:stretch>
            <a:fillRect/>
          </a:stretch>
        </p:blipFill>
        <p:spPr>
          <a:xfrm>
            <a:off x="1943100" y="866775"/>
            <a:ext cx="8305800" cy="5124450"/>
          </a:xfrm>
          <a:prstGeom prst="rect">
            <a:avLst/>
          </a:prstGeom>
        </p:spPr>
      </p:pic>
    </p:spTree>
    <p:extLst>
      <p:ext uri="{BB962C8B-B14F-4D97-AF65-F5344CB8AC3E}">
        <p14:creationId xmlns:p14="http://schemas.microsoft.com/office/powerpoint/2010/main" val="320664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F7367-D8D9-B641-70EF-2E34482153A6}"/>
              </a:ext>
            </a:extLst>
          </p:cNvPr>
          <p:cNvSpPr>
            <a:spLocks noGrp="1"/>
          </p:cNvSpPr>
          <p:nvPr>
            <p:ph idx="1"/>
          </p:nvPr>
        </p:nvSpPr>
        <p:spPr/>
        <p:txBody>
          <a:bodyPr>
            <a:normAutofit/>
          </a:bodyPr>
          <a:lstStyle/>
          <a:p>
            <a:r>
              <a:rPr lang="en-IN" sz="1800" b="0" i="0" dirty="0">
                <a:solidFill>
                  <a:srgbClr val="000000"/>
                </a:solidFill>
                <a:effectLst/>
                <a:latin typeface="Times-Roman"/>
              </a:rPr>
              <a:t>The innovation of modern microeconomics in this field is the theoretical establishment of a short-run </a:t>
            </a:r>
            <a:r>
              <a:rPr lang="en-IN" sz="1800" b="0" i="1" dirty="0">
                <a:solidFill>
                  <a:srgbClr val="000000"/>
                </a:solidFill>
                <a:effectLst/>
                <a:latin typeface="Times-Italic"/>
              </a:rPr>
              <a:t>SA V C </a:t>
            </a:r>
            <a:r>
              <a:rPr lang="en-IN" sz="1800" b="0" i="0" dirty="0">
                <a:solidFill>
                  <a:srgbClr val="000000"/>
                </a:solidFill>
                <a:effectLst/>
                <a:latin typeface="Times-Roman"/>
              </a:rPr>
              <a:t>curve with a flat stretch over a certain range of output. </a:t>
            </a:r>
          </a:p>
          <a:p>
            <a:r>
              <a:rPr lang="en-IN" sz="1800" b="0" i="0" dirty="0">
                <a:solidFill>
                  <a:srgbClr val="000000"/>
                </a:solidFill>
                <a:effectLst/>
                <a:latin typeface="Times-Roman"/>
              </a:rPr>
              <a:t>The</a:t>
            </a:r>
            <a:r>
              <a:rPr lang="en-IN" dirty="0"/>
              <a:t> </a:t>
            </a:r>
            <a:r>
              <a:rPr lang="en-IN" sz="1800" b="0" i="0" dirty="0">
                <a:solidFill>
                  <a:srgbClr val="000000"/>
                </a:solidFill>
                <a:effectLst/>
                <a:latin typeface="Times-Roman"/>
              </a:rPr>
              <a:t>reserve capacity makes it possible to have constant </a:t>
            </a:r>
            <a:r>
              <a:rPr lang="en-IN" sz="1800" b="0" i="1" dirty="0">
                <a:solidFill>
                  <a:srgbClr val="000000"/>
                </a:solidFill>
                <a:effectLst/>
                <a:latin typeface="Times-Italic"/>
              </a:rPr>
              <a:t>SA VC </a:t>
            </a:r>
            <a:r>
              <a:rPr lang="en-IN" sz="1800" b="0" i="0" dirty="0">
                <a:solidFill>
                  <a:srgbClr val="000000"/>
                </a:solidFill>
                <a:effectLst/>
                <a:latin typeface="Times-Roman"/>
              </a:rPr>
              <a:t>within a certain </a:t>
            </a:r>
            <a:r>
              <a:rPr lang="en-IN" sz="1800" b="0" i="1" dirty="0">
                <a:solidFill>
                  <a:srgbClr val="000000"/>
                </a:solidFill>
                <a:effectLst/>
                <a:latin typeface="Times-Italic"/>
              </a:rPr>
              <a:t>range of output</a:t>
            </a:r>
            <a:r>
              <a:rPr lang="en-IN" sz="1800" b="0" i="0" dirty="0">
                <a:solidFill>
                  <a:srgbClr val="000000"/>
                </a:solidFill>
                <a:effectLst/>
                <a:latin typeface="Times-Roman"/>
              </a:rPr>
              <a:t>.</a:t>
            </a:r>
          </a:p>
          <a:p>
            <a:r>
              <a:rPr lang="en-IN" sz="1800" b="0" i="0" dirty="0">
                <a:solidFill>
                  <a:srgbClr val="000000"/>
                </a:solidFill>
                <a:effectLst/>
                <a:latin typeface="Times-Roman"/>
              </a:rPr>
              <a:t> </a:t>
            </a:r>
            <a:r>
              <a:rPr lang="en-IN" sz="1800" b="0" i="0" dirty="0">
                <a:solidFill>
                  <a:srgbClr val="000000"/>
                </a:solidFill>
                <a:effectLst/>
                <a:latin typeface="Helvetica" panose="020B0604020202020204" pitchFamily="34" charset="0"/>
              </a:rPr>
              <a:t>It </a:t>
            </a:r>
            <a:r>
              <a:rPr lang="en-IN" sz="1800" b="0" i="0" dirty="0">
                <a:solidFill>
                  <a:srgbClr val="000000"/>
                </a:solidFill>
                <a:effectLst/>
                <a:latin typeface="Times-Roman"/>
              </a:rPr>
              <a:t>should be clear that </a:t>
            </a:r>
            <a:r>
              <a:rPr lang="en-IN" sz="1800" b="1" i="1" dirty="0">
                <a:solidFill>
                  <a:srgbClr val="000000"/>
                </a:solidFill>
                <a:effectLst/>
                <a:highlight>
                  <a:srgbClr val="FFFF00"/>
                </a:highlight>
                <a:latin typeface="Times-Roman"/>
              </a:rPr>
              <a:t>this reserve capacity is planned in order to give the maximum flexibility in the operation of the firm</a:t>
            </a:r>
            <a:r>
              <a:rPr lang="en-IN" sz="1800" b="1" i="1" dirty="0">
                <a:solidFill>
                  <a:srgbClr val="000000"/>
                </a:solidFill>
                <a:effectLst/>
                <a:latin typeface="Times-Roman"/>
              </a:rPr>
              <a:t>. </a:t>
            </a:r>
            <a:r>
              <a:rPr lang="en-IN" sz="1800" b="0" i="0" dirty="0">
                <a:solidFill>
                  <a:srgbClr val="000000"/>
                </a:solidFill>
                <a:effectLst/>
                <a:latin typeface="Helvetica" panose="020B0604020202020204" pitchFamily="34" charset="0"/>
              </a:rPr>
              <a:t>It </a:t>
            </a:r>
            <a:r>
              <a:rPr lang="en-IN" sz="1800" b="0" i="0" dirty="0">
                <a:solidFill>
                  <a:srgbClr val="000000"/>
                </a:solidFill>
                <a:effectLst/>
                <a:latin typeface="Times-Roman"/>
              </a:rPr>
              <a:t>is completely different from the </a:t>
            </a:r>
            <a:r>
              <a:rPr lang="en-IN" sz="1800" b="0" i="1" dirty="0">
                <a:solidFill>
                  <a:srgbClr val="000000"/>
                </a:solidFill>
                <a:effectLst/>
                <a:latin typeface="Times-Italic"/>
              </a:rPr>
              <a:t>excess capacity </a:t>
            </a:r>
            <a:r>
              <a:rPr lang="en-IN" sz="1800" b="0" i="0" dirty="0">
                <a:solidFill>
                  <a:srgbClr val="000000"/>
                </a:solidFill>
                <a:effectLst/>
                <a:latin typeface="Times-Roman"/>
              </a:rPr>
              <a:t>which arises with the U-shaped costs of the traditional theory of the firm. </a:t>
            </a:r>
          </a:p>
          <a:p>
            <a:r>
              <a:rPr lang="en-IN" sz="1800" b="0" i="0" dirty="0">
                <a:solidFill>
                  <a:srgbClr val="000000"/>
                </a:solidFill>
                <a:effectLst/>
                <a:highlight>
                  <a:srgbClr val="FFFF00"/>
                </a:highlight>
                <a:latin typeface="Times-Roman"/>
              </a:rPr>
              <a:t>The traditional theory assumes that each plant is designed without any flexibility</a:t>
            </a:r>
            <a:r>
              <a:rPr lang="en-IN" sz="1800" b="0" i="0" dirty="0">
                <a:solidFill>
                  <a:srgbClr val="000000"/>
                </a:solidFill>
                <a:effectLst/>
                <a:latin typeface="Times-Roman"/>
              </a:rPr>
              <a:t>; it is designed to produce </a:t>
            </a:r>
            <a:r>
              <a:rPr lang="en-IN" sz="1800" b="0" i="0" dirty="0">
                <a:solidFill>
                  <a:srgbClr val="000000"/>
                </a:solidFill>
                <a:effectLst/>
                <a:highlight>
                  <a:srgbClr val="FFFF00"/>
                </a:highlight>
                <a:latin typeface="Times-Roman"/>
              </a:rPr>
              <a:t>optimally only a single level </a:t>
            </a:r>
            <a:r>
              <a:rPr lang="en-IN" sz="1800" b="0" i="0" dirty="0">
                <a:solidFill>
                  <a:srgbClr val="000000"/>
                </a:solidFill>
                <a:effectLst/>
                <a:latin typeface="Times-Roman"/>
              </a:rPr>
              <a:t>of output.</a:t>
            </a:r>
          </a:p>
          <a:p>
            <a:r>
              <a:rPr lang="en-IN" sz="1800" b="0" i="0" dirty="0">
                <a:solidFill>
                  <a:srgbClr val="000000"/>
                </a:solidFill>
                <a:effectLst/>
                <a:latin typeface="Helvetica" panose="020B0604020202020204" pitchFamily="34" charset="0"/>
              </a:rPr>
              <a:t>If </a:t>
            </a:r>
            <a:r>
              <a:rPr lang="en-IN" sz="1800" b="0" i="0" dirty="0">
                <a:solidFill>
                  <a:srgbClr val="000000"/>
                </a:solidFill>
                <a:effectLst/>
                <a:latin typeface="Times-Roman"/>
              </a:rPr>
              <a:t>the firm produces an output </a:t>
            </a:r>
            <a:r>
              <a:rPr lang="en-IN" sz="1800" b="0" i="1" dirty="0">
                <a:solidFill>
                  <a:srgbClr val="000000"/>
                </a:solidFill>
                <a:effectLst/>
                <a:latin typeface="Times-Italic"/>
              </a:rPr>
              <a:t>X </a:t>
            </a:r>
            <a:r>
              <a:rPr lang="en-IN" sz="1800" b="0" i="0" dirty="0">
                <a:solidFill>
                  <a:srgbClr val="000000"/>
                </a:solidFill>
                <a:effectLst/>
                <a:latin typeface="Times-Roman"/>
              </a:rPr>
              <a:t>smaller than </a:t>
            </a:r>
            <a:r>
              <a:rPr lang="en-IN" sz="1800" b="0" i="1" dirty="0">
                <a:solidFill>
                  <a:srgbClr val="000000"/>
                </a:solidFill>
                <a:effectLst/>
                <a:highlight>
                  <a:srgbClr val="FFFF00"/>
                </a:highlight>
                <a:latin typeface="Times-Italic"/>
              </a:rPr>
              <a:t>X M </a:t>
            </a:r>
            <a:r>
              <a:rPr lang="en-IN" sz="1800" b="0" i="0" dirty="0">
                <a:solidFill>
                  <a:srgbClr val="000000"/>
                </a:solidFill>
                <a:effectLst/>
                <a:highlight>
                  <a:srgbClr val="FFFF00"/>
                </a:highlight>
                <a:latin typeface="Times-Roman"/>
              </a:rPr>
              <a:t>there is excess (unplanned</a:t>
            </a:r>
            <a:r>
              <a:rPr lang="en-IN" sz="1800" b="0" i="0" dirty="0">
                <a:solidFill>
                  <a:srgbClr val="000000"/>
                </a:solidFill>
                <a:effectLst/>
                <a:latin typeface="Times-Roman"/>
              </a:rPr>
              <a:t>)</a:t>
            </a:r>
            <a:r>
              <a:rPr lang="en-IN" sz="1800" dirty="0">
                <a:solidFill>
                  <a:srgbClr val="000000"/>
                </a:solidFill>
                <a:latin typeface="Times-Roman"/>
              </a:rPr>
              <a:t>,</a:t>
            </a:r>
            <a:r>
              <a:rPr lang="en-IN" sz="1800" b="0" i="0" dirty="0">
                <a:solidFill>
                  <a:srgbClr val="000000"/>
                </a:solidFill>
                <a:effectLst/>
                <a:latin typeface="Times-Roman"/>
              </a:rPr>
              <a:t>equal to the difference </a:t>
            </a:r>
            <a:r>
              <a:rPr lang="en-IN" sz="1800" b="0" i="1" dirty="0">
                <a:solidFill>
                  <a:srgbClr val="000000"/>
                </a:solidFill>
                <a:effectLst/>
                <a:latin typeface="Helvetica-Oblique"/>
              </a:rPr>
              <a:t>X </a:t>
            </a:r>
            <a:r>
              <a:rPr lang="en-IN" sz="1800" b="0" i="1" dirty="0">
                <a:solidFill>
                  <a:srgbClr val="000000"/>
                </a:solidFill>
                <a:effectLst/>
                <a:latin typeface="Times-Italic"/>
              </a:rPr>
              <a:t>M </a:t>
            </a:r>
            <a:r>
              <a:rPr lang="en-IN" sz="1800" b="0" i="0" dirty="0">
                <a:solidFill>
                  <a:srgbClr val="000000"/>
                </a:solidFill>
                <a:effectLst/>
                <a:latin typeface="Times-Roman"/>
              </a:rPr>
              <a:t>- </a:t>
            </a:r>
            <a:r>
              <a:rPr lang="en-IN" sz="1800" b="0" i="1" dirty="0">
                <a:solidFill>
                  <a:srgbClr val="000000"/>
                </a:solidFill>
                <a:effectLst/>
                <a:latin typeface="Helvetica-Oblique"/>
              </a:rPr>
              <a:t>X. </a:t>
            </a:r>
            <a:endParaRPr lang="en-IN" dirty="0"/>
          </a:p>
        </p:txBody>
      </p:sp>
    </p:spTree>
    <p:extLst>
      <p:ext uri="{BB962C8B-B14F-4D97-AF65-F5344CB8AC3E}">
        <p14:creationId xmlns:p14="http://schemas.microsoft.com/office/powerpoint/2010/main" val="159041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695F-66E2-7A4E-EB89-E84455ED0015}"/>
              </a:ext>
            </a:extLst>
          </p:cNvPr>
          <p:cNvSpPr>
            <a:spLocks noGrp="1"/>
          </p:cNvSpPr>
          <p:nvPr>
            <p:ph type="title"/>
          </p:nvPr>
        </p:nvSpPr>
        <p:spPr>
          <a:xfrm>
            <a:off x="655782" y="1394691"/>
            <a:ext cx="10531764" cy="508434"/>
          </a:xfrm>
        </p:spPr>
        <p:txBody>
          <a:bodyPr>
            <a:normAutofit fontScale="90000"/>
          </a:bodyPr>
          <a:lstStyle/>
          <a:p>
            <a:pPr algn="ctr"/>
            <a:r>
              <a:rPr lang="en-IN" sz="4000" b="1" i="0" dirty="0">
                <a:effectLst/>
                <a:latin typeface="Souvenir-Demi"/>
              </a:rPr>
              <a:t>Accounting Costs and Economic Costs</a:t>
            </a:r>
            <a:r>
              <a:rPr lang="en-IN" sz="4000" dirty="0"/>
              <a:t> </a:t>
            </a:r>
            <a:br>
              <a:rPr lang="en-IN" sz="4000" dirty="0"/>
            </a:br>
            <a:endParaRPr lang="en-IN" sz="4000" dirty="0"/>
          </a:p>
        </p:txBody>
      </p:sp>
      <p:sp>
        <p:nvSpPr>
          <p:cNvPr id="3" name="Content Placeholder 2">
            <a:extLst>
              <a:ext uri="{FF2B5EF4-FFF2-40B4-BE49-F238E27FC236}">
                <a16:creationId xmlns:a16="http://schemas.microsoft.com/office/drawing/2014/main" id="{03E6CE3B-4389-52A3-B66A-43AABA3F09C7}"/>
              </a:ext>
            </a:extLst>
          </p:cNvPr>
          <p:cNvSpPr>
            <a:spLocks noGrp="1"/>
          </p:cNvSpPr>
          <p:nvPr>
            <p:ph idx="1"/>
          </p:nvPr>
        </p:nvSpPr>
        <p:spPr>
          <a:xfrm>
            <a:off x="932872" y="2179782"/>
            <a:ext cx="9947563" cy="3997181"/>
          </a:xfrm>
        </p:spPr>
        <p:txBody>
          <a:bodyPr>
            <a:normAutofit/>
          </a:bodyPr>
          <a:lstStyle/>
          <a:p>
            <a:r>
              <a:rPr lang="en-IN" sz="2000" b="0" i="0" dirty="0">
                <a:solidFill>
                  <a:srgbClr val="242021"/>
                </a:solidFill>
                <a:effectLst/>
                <a:latin typeface="Souvenir-Light"/>
              </a:rPr>
              <a:t>The difference between accounting costs and economic costs requires further consideration. </a:t>
            </a:r>
          </a:p>
          <a:p>
            <a:r>
              <a:rPr lang="en-IN" sz="2000" b="0" i="0" dirty="0">
                <a:solidFill>
                  <a:srgbClr val="242021"/>
                </a:solidFill>
                <a:effectLst/>
                <a:latin typeface="Souvenir-Light"/>
              </a:rPr>
              <a:t>The</a:t>
            </a:r>
            <a:r>
              <a:rPr lang="en-IN" sz="2000" dirty="0">
                <a:solidFill>
                  <a:srgbClr val="242021"/>
                </a:solidFill>
                <a:latin typeface="Souvenir-Light"/>
              </a:rPr>
              <a:t> </a:t>
            </a:r>
            <a:r>
              <a:rPr lang="en-IN" sz="2000" b="0" i="0" dirty="0">
                <a:solidFill>
                  <a:srgbClr val="242021"/>
                </a:solidFill>
                <a:effectLst/>
                <a:latin typeface="Souvenir-Light"/>
              </a:rPr>
              <a:t>accounting costs are called </a:t>
            </a:r>
            <a:r>
              <a:rPr lang="en-IN" sz="2000" b="0" i="1" dirty="0">
                <a:solidFill>
                  <a:srgbClr val="242021"/>
                </a:solidFill>
                <a:effectLst/>
                <a:latin typeface="Souvenir-LightItalic"/>
              </a:rPr>
              <a:t>explicit costs </a:t>
            </a:r>
            <a:r>
              <a:rPr lang="en-IN" sz="2000" b="0" i="0" dirty="0">
                <a:solidFill>
                  <a:srgbClr val="242021"/>
                </a:solidFill>
                <a:effectLst/>
                <a:latin typeface="Souvenir-Light"/>
              </a:rPr>
              <a:t>which include wages to hire labour, prices of raw materials, fuel and semi-finished products purchased for use in production and rental price of capital equipment and buildings. </a:t>
            </a:r>
          </a:p>
          <a:p>
            <a:r>
              <a:rPr lang="en-IN" sz="2000" dirty="0">
                <a:solidFill>
                  <a:srgbClr val="242021"/>
                </a:solidFill>
                <a:latin typeface="Souvenir-Light"/>
              </a:rPr>
              <a:t> </a:t>
            </a:r>
            <a:r>
              <a:rPr lang="en-IN" sz="2000" b="0" i="0" dirty="0">
                <a:solidFill>
                  <a:srgbClr val="242021"/>
                </a:solidFill>
                <a:effectLst/>
                <a:latin typeface="Souvenir-Light"/>
              </a:rPr>
              <a:t>When an entrepreneur undertakes an act of production, he has to pay prices for the factors which he employs for production. He thus pays wages to the labourers employed, prices for the raw materials, fuel and power used, rent for the building he hires for the production work, and the rate of interest on the money borrowed for doing business.</a:t>
            </a:r>
          </a:p>
          <a:p>
            <a:r>
              <a:rPr lang="en-IN" sz="2000" b="0" i="0" dirty="0">
                <a:solidFill>
                  <a:srgbClr val="242021"/>
                </a:solidFill>
                <a:effectLst/>
                <a:latin typeface="Souvenir-Light"/>
              </a:rPr>
              <a:t>All these are included in his cost of production. </a:t>
            </a:r>
            <a:r>
              <a:rPr lang="en-IN" sz="2000" b="0" i="1" dirty="0">
                <a:solidFill>
                  <a:srgbClr val="242021"/>
                </a:solidFill>
                <a:effectLst/>
                <a:latin typeface="Souvenir-LightItalic"/>
              </a:rPr>
              <a:t>An accountant will take into account only the </a:t>
            </a:r>
            <a:r>
              <a:rPr lang="en-IN" sz="2000" b="0" i="0" dirty="0">
                <a:solidFill>
                  <a:srgbClr val="242021"/>
                </a:solidFill>
                <a:effectLst/>
                <a:latin typeface="Souvenir-Light"/>
              </a:rPr>
              <a:t>expenditure incurred on buying or hiring various inputs or factors for use in production.</a:t>
            </a:r>
            <a:br>
              <a:rPr lang="en-IN" sz="2000" dirty="0"/>
            </a:br>
            <a:endParaRPr lang="en-IN" sz="2000" dirty="0"/>
          </a:p>
        </p:txBody>
      </p:sp>
    </p:spTree>
    <p:extLst>
      <p:ext uri="{BB962C8B-B14F-4D97-AF65-F5344CB8AC3E}">
        <p14:creationId xmlns:p14="http://schemas.microsoft.com/office/powerpoint/2010/main" val="381871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7A502A-A04B-093F-EE85-F74E92D7EAE7}"/>
              </a:ext>
            </a:extLst>
          </p:cNvPr>
          <p:cNvPicPr>
            <a:picLocks noChangeAspect="1"/>
          </p:cNvPicPr>
          <p:nvPr/>
        </p:nvPicPr>
        <p:blipFill>
          <a:blip r:embed="rId2"/>
          <a:stretch>
            <a:fillRect/>
          </a:stretch>
        </p:blipFill>
        <p:spPr>
          <a:xfrm>
            <a:off x="1431952" y="1862859"/>
            <a:ext cx="9328096" cy="374361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363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9710-D0D9-EFD1-F359-C34B2AF2B4D1}"/>
              </a:ext>
            </a:extLst>
          </p:cNvPr>
          <p:cNvSpPr>
            <a:spLocks noGrp="1"/>
          </p:cNvSpPr>
          <p:nvPr>
            <p:ph type="title"/>
          </p:nvPr>
        </p:nvSpPr>
        <p:spPr>
          <a:xfrm>
            <a:off x="838200" y="1391082"/>
            <a:ext cx="10515600" cy="637743"/>
          </a:xfrm>
        </p:spPr>
        <p:txBody>
          <a:bodyPr>
            <a:normAutofit fontScale="90000"/>
          </a:bodyPr>
          <a:lstStyle/>
          <a:p>
            <a:pPr algn="ctr"/>
            <a:r>
              <a:rPr lang="en-IN" sz="1800" b="1" i="0" dirty="0">
                <a:solidFill>
                  <a:srgbClr val="000000"/>
                </a:solidFill>
                <a:effectLst/>
                <a:latin typeface="Times-Roman"/>
              </a:rPr>
              <a:t>LONG-RUN COSTS IN MODERN MICROECONOMIC THEORY: THE 'L-SHAPED' SCALE CURVE</a:t>
            </a:r>
            <a:r>
              <a:rPr lang="en-IN" b="1" dirty="0"/>
              <a:t> </a:t>
            </a:r>
            <a:br>
              <a:rPr lang="en-IN" b="1" dirty="0"/>
            </a:br>
            <a:endParaRPr lang="en-IN" b="1" dirty="0"/>
          </a:p>
        </p:txBody>
      </p:sp>
      <p:sp>
        <p:nvSpPr>
          <p:cNvPr id="3" name="Content Placeholder 2">
            <a:extLst>
              <a:ext uri="{FF2B5EF4-FFF2-40B4-BE49-F238E27FC236}">
                <a16:creationId xmlns:a16="http://schemas.microsoft.com/office/drawing/2014/main" id="{B1016F08-5420-4174-822D-6A81977F8E91}"/>
              </a:ext>
            </a:extLst>
          </p:cNvPr>
          <p:cNvSpPr>
            <a:spLocks noGrp="1"/>
          </p:cNvSpPr>
          <p:nvPr>
            <p:ph idx="1"/>
          </p:nvPr>
        </p:nvSpPr>
        <p:spPr>
          <a:xfrm>
            <a:off x="1587500" y="2028825"/>
            <a:ext cx="9017000" cy="4351338"/>
          </a:xfrm>
        </p:spPr>
        <p:txBody>
          <a:bodyPr/>
          <a:lstStyle/>
          <a:p>
            <a:r>
              <a:rPr lang="en-IN" sz="1800" b="0" i="0" dirty="0">
                <a:solidFill>
                  <a:srgbClr val="000000"/>
                </a:solidFill>
                <a:effectLst/>
                <a:latin typeface="Times-Roman"/>
              </a:rPr>
              <a:t>These are </a:t>
            </a:r>
            <a:r>
              <a:rPr lang="en-IN" sz="1800" b="0" i="0" dirty="0">
                <a:solidFill>
                  <a:srgbClr val="000000"/>
                </a:solidFill>
                <a:effectLst/>
                <a:highlight>
                  <a:srgbClr val="FFFF00"/>
                </a:highlight>
                <a:latin typeface="Times-Roman"/>
              </a:rPr>
              <a:t>distinguished into </a:t>
            </a:r>
            <a:r>
              <a:rPr lang="en-IN" sz="1800" b="0" i="1" dirty="0">
                <a:solidFill>
                  <a:srgbClr val="000000"/>
                </a:solidFill>
                <a:effectLst/>
                <a:highlight>
                  <a:srgbClr val="FFFF00"/>
                </a:highlight>
                <a:latin typeface="Times-Italic"/>
              </a:rPr>
              <a:t>production costs </a:t>
            </a:r>
            <a:r>
              <a:rPr lang="en-IN" sz="1800" b="0" i="0" dirty="0">
                <a:solidFill>
                  <a:srgbClr val="000000"/>
                </a:solidFill>
                <a:effectLst/>
                <a:highlight>
                  <a:srgbClr val="FFFF00"/>
                </a:highlight>
                <a:latin typeface="Times-Roman"/>
              </a:rPr>
              <a:t>and </a:t>
            </a:r>
            <a:r>
              <a:rPr lang="en-IN" sz="1800" b="0" i="1" dirty="0">
                <a:solidFill>
                  <a:srgbClr val="000000"/>
                </a:solidFill>
                <a:effectLst/>
                <a:highlight>
                  <a:srgbClr val="FFFF00"/>
                </a:highlight>
                <a:latin typeface="Times-Italic"/>
              </a:rPr>
              <a:t>managerial costs</a:t>
            </a:r>
            <a:r>
              <a:rPr lang="en-IN" sz="1800" b="0" i="1" dirty="0">
                <a:solidFill>
                  <a:srgbClr val="000000"/>
                </a:solidFill>
                <a:effectLst/>
                <a:latin typeface="Times-Italic"/>
              </a:rPr>
              <a:t>. </a:t>
            </a:r>
            <a:r>
              <a:rPr lang="en-IN" sz="1800" b="0" i="0" dirty="0">
                <a:solidFill>
                  <a:srgbClr val="000000"/>
                </a:solidFill>
                <a:effectLst/>
                <a:latin typeface="Times-Roman"/>
              </a:rPr>
              <a:t>All costs are</a:t>
            </a:r>
            <a:br>
              <a:rPr lang="en-IN" sz="1800" b="0" i="0" dirty="0">
                <a:solidFill>
                  <a:srgbClr val="000000"/>
                </a:solidFill>
                <a:effectLst/>
                <a:latin typeface="Times-Roman"/>
              </a:rPr>
            </a:br>
            <a:r>
              <a:rPr lang="en-IN" sz="1800" b="0" i="0" dirty="0">
                <a:solidFill>
                  <a:srgbClr val="000000"/>
                </a:solidFill>
                <a:effectLst/>
                <a:latin typeface="Times-Roman"/>
              </a:rPr>
              <a:t>variable in the long run and they give rise to a long-run cost curve which is roughly</a:t>
            </a:r>
            <a:br>
              <a:rPr lang="en-IN" sz="1800" b="0" i="0" dirty="0">
                <a:solidFill>
                  <a:srgbClr val="000000"/>
                </a:solidFill>
                <a:effectLst/>
                <a:latin typeface="Times-Roman"/>
              </a:rPr>
            </a:br>
            <a:r>
              <a:rPr lang="en-IN" sz="1800" b="0" i="0" dirty="0">
                <a:solidFill>
                  <a:srgbClr val="000000"/>
                </a:solidFill>
                <a:effectLst/>
                <a:latin typeface="Times-Roman"/>
              </a:rPr>
              <a:t>L-shaped. </a:t>
            </a:r>
          </a:p>
          <a:p>
            <a:r>
              <a:rPr lang="en-IN" sz="1800" b="0" i="0" dirty="0">
                <a:solidFill>
                  <a:srgbClr val="000000"/>
                </a:solidFill>
                <a:effectLst/>
                <a:latin typeface="Times-Roman"/>
              </a:rPr>
              <a:t>The production costs fall continuously with increases in output. </a:t>
            </a:r>
            <a:r>
              <a:rPr lang="en-IN" sz="1800" b="0" i="0" dirty="0">
                <a:solidFill>
                  <a:srgbClr val="000000"/>
                </a:solidFill>
                <a:effectLst/>
                <a:highlight>
                  <a:srgbClr val="FFFF00"/>
                </a:highlight>
                <a:latin typeface="Times-Roman"/>
              </a:rPr>
              <a:t>At very large scales of output managerial costs may rise</a:t>
            </a:r>
            <a:r>
              <a:rPr lang="en-IN" sz="1800" b="0" i="0" dirty="0">
                <a:solidFill>
                  <a:srgbClr val="000000"/>
                </a:solidFill>
                <a:effectLst/>
                <a:latin typeface="Times-Roman"/>
              </a:rPr>
              <a:t>. </a:t>
            </a:r>
            <a:r>
              <a:rPr lang="en-IN" sz="1800" b="0" i="0" dirty="0">
                <a:solidFill>
                  <a:srgbClr val="000000"/>
                </a:solidFill>
                <a:effectLst/>
                <a:highlight>
                  <a:srgbClr val="00FFFF"/>
                </a:highlight>
                <a:latin typeface="Times-Roman"/>
              </a:rPr>
              <a:t>But the fall in production costs more than offsets the increase in the managerial costs, </a:t>
            </a:r>
            <a:r>
              <a:rPr lang="en-IN" sz="1800" b="0" i="0" dirty="0">
                <a:solidFill>
                  <a:srgbClr val="000000"/>
                </a:solidFill>
                <a:effectLst/>
                <a:latin typeface="Times-Roman"/>
              </a:rPr>
              <a:t>so that the total </a:t>
            </a:r>
            <a:r>
              <a:rPr lang="en-IN" sz="1800" b="0" i="1" dirty="0">
                <a:solidFill>
                  <a:srgbClr val="000000"/>
                </a:solidFill>
                <a:effectLst/>
                <a:latin typeface="Times-Italic"/>
              </a:rPr>
              <a:t>LAC </a:t>
            </a:r>
            <a:r>
              <a:rPr lang="en-IN" sz="1800" b="0" i="0" dirty="0">
                <a:solidFill>
                  <a:srgbClr val="000000"/>
                </a:solidFill>
                <a:effectLst/>
                <a:latin typeface="Times-Roman"/>
              </a:rPr>
              <a:t>falls with increases in scale.</a:t>
            </a:r>
            <a:br>
              <a:rPr lang="en-IN" dirty="0"/>
            </a:br>
            <a:endParaRPr lang="en-IN" dirty="0"/>
          </a:p>
        </p:txBody>
      </p:sp>
    </p:spTree>
    <p:extLst>
      <p:ext uri="{BB962C8B-B14F-4D97-AF65-F5344CB8AC3E}">
        <p14:creationId xmlns:p14="http://schemas.microsoft.com/office/powerpoint/2010/main" val="1178708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DEF85-991D-F43D-2AE1-3A6A6C8EF396}"/>
              </a:ext>
            </a:extLst>
          </p:cNvPr>
          <p:cNvSpPr>
            <a:spLocks noGrp="1"/>
          </p:cNvSpPr>
          <p:nvPr>
            <p:ph idx="1"/>
          </p:nvPr>
        </p:nvSpPr>
        <p:spPr/>
        <p:txBody>
          <a:bodyPr>
            <a:normAutofit lnSpcReduction="10000"/>
          </a:bodyPr>
          <a:lstStyle/>
          <a:p>
            <a:r>
              <a:rPr lang="en-IN" sz="1800" b="1" i="0" dirty="0">
                <a:solidFill>
                  <a:srgbClr val="000000"/>
                </a:solidFill>
                <a:effectLst/>
                <a:latin typeface="Times-Bold"/>
              </a:rPr>
              <a:t>Production </a:t>
            </a:r>
            <a:r>
              <a:rPr lang="en-IN" sz="1800" b="1" i="0" dirty="0">
                <a:solidFill>
                  <a:srgbClr val="000000"/>
                </a:solidFill>
                <a:effectLst/>
                <a:latin typeface="Times-Roman"/>
              </a:rPr>
              <a:t>costs:</a:t>
            </a:r>
          </a:p>
          <a:p>
            <a:br>
              <a:rPr lang="en-IN" sz="1800" b="0" i="0" dirty="0">
                <a:solidFill>
                  <a:srgbClr val="000000"/>
                </a:solidFill>
                <a:effectLst/>
                <a:latin typeface="Times-Roman"/>
              </a:rPr>
            </a:br>
            <a:r>
              <a:rPr lang="en-IN" sz="1800" b="0" i="0" dirty="0">
                <a:solidFill>
                  <a:srgbClr val="000000"/>
                </a:solidFill>
                <a:effectLst/>
                <a:latin typeface="Times-Roman"/>
              </a:rPr>
              <a:t>Production costs fall steeply to begin with and then gradually as the scale of production increases. The L-shape of the production cost curve is explained by the </a:t>
            </a:r>
            <a:r>
              <a:rPr lang="en-IN" sz="1800" b="1" i="0" dirty="0">
                <a:solidFill>
                  <a:srgbClr val="000000"/>
                </a:solidFill>
                <a:effectLst/>
                <a:latin typeface="Times-Roman"/>
              </a:rPr>
              <a:t>technical economies of large-scale production</a:t>
            </a:r>
            <a:r>
              <a:rPr lang="en-IN" sz="1800" b="0" i="0" dirty="0">
                <a:solidFill>
                  <a:srgbClr val="000000"/>
                </a:solidFill>
                <a:effectLst/>
                <a:latin typeface="Times-Roman"/>
              </a:rPr>
              <a:t>. </a:t>
            </a:r>
          </a:p>
          <a:p>
            <a:r>
              <a:rPr lang="en-IN" sz="1800" b="0" i="0" dirty="0">
                <a:solidFill>
                  <a:srgbClr val="000000"/>
                </a:solidFill>
                <a:effectLst/>
                <a:highlight>
                  <a:srgbClr val="00FFFF"/>
                </a:highlight>
                <a:latin typeface="Times-Roman"/>
              </a:rPr>
              <a:t>Initially these economies are substantial</a:t>
            </a:r>
            <a:r>
              <a:rPr lang="en-IN" sz="1800" b="0" i="0" dirty="0">
                <a:solidFill>
                  <a:srgbClr val="000000"/>
                </a:solidFill>
                <a:effectLst/>
                <a:latin typeface="Times-Roman"/>
              </a:rPr>
              <a:t>, but after a certain level of output is reached all or most of these economies are attained and the firm is said to have reached the </a:t>
            </a:r>
            <a:r>
              <a:rPr lang="en-IN" sz="1800" b="0" i="1" dirty="0">
                <a:solidFill>
                  <a:srgbClr val="000000"/>
                </a:solidFill>
                <a:effectLst/>
                <a:highlight>
                  <a:srgbClr val="00FFFF"/>
                </a:highlight>
                <a:latin typeface="Times-Italic"/>
              </a:rPr>
              <a:t>minimum optimal scale</a:t>
            </a:r>
            <a:r>
              <a:rPr lang="en-IN" sz="1800" b="0" i="1" dirty="0">
                <a:solidFill>
                  <a:srgbClr val="000000"/>
                </a:solidFill>
                <a:effectLst/>
                <a:latin typeface="Times-Italic"/>
              </a:rPr>
              <a:t>, </a:t>
            </a:r>
            <a:r>
              <a:rPr lang="en-IN" sz="1800" b="0" i="0" dirty="0">
                <a:solidFill>
                  <a:srgbClr val="000000"/>
                </a:solidFill>
                <a:effectLst/>
                <a:latin typeface="Times-Roman"/>
              </a:rPr>
              <a:t>given the technology</a:t>
            </a:r>
            <a:br>
              <a:rPr lang="en-IN" sz="1800" b="0" i="0" dirty="0">
                <a:solidFill>
                  <a:srgbClr val="000000"/>
                </a:solidFill>
                <a:effectLst/>
                <a:latin typeface="Times-Roman"/>
              </a:rPr>
            </a:br>
            <a:r>
              <a:rPr lang="en-IN" sz="1800" b="0" i="0" dirty="0">
                <a:solidFill>
                  <a:srgbClr val="000000"/>
                </a:solidFill>
                <a:effectLst/>
                <a:latin typeface="Times-Roman"/>
              </a:rPr>
              <a:t>of the industry.</a:t>
            </a:r>
          </a:p>
          <a:p>
            <a:r>
              <a:rPr lang="en-IN" sz="1800" b="0" i="0" dirty="0">
                <a:solidFill>
                  <a:srgbClr val="000000"/>
                </a:solidFill>
                <a:effectLst/>
                <a:latin typeface="Times-Roman"/>
              </a:rPr>
              <a:t> </a:t>
            </a:r>
            <a:r>
              <a:rPr lang="en-IN" sz="1800" b="0" i="0" dirty="0">
                <a:solidFill>
                  <a:srgbClr val="000000"/>
                </a:solidFill>
                <a:effectLst/>
                <a:latin typeface="Helvetica" panose="020B0604020202020204" pitchFamily="34" charset="0"/>
              </a:rPr>
              <a:t>If </a:t>
            </a:r>
            <a:r>
              <a:rPr lang="en-IN" sz="1800" b="0" i="0" dirty="0">
                <a:solidFill>
                  <a:srgbClr val="000000"/>
                </a:solidFill>
                <a:effectLst/>
                <a:latin typeface="Times-Roman"/>
              </a:rPr>
              <a:t>new techniques are invented for larger scales of output, they must be cheaper to operate. But even with the existing known techniques, some economies can always be achieved at larger outputs:</a:t>
            </a:r>
          </a:p>
          <a:p>
            <a:pPr marL="0" indent="0">
              <a:buNone/>
            </a:pPr>
            <a:br>
              <a:rPr lang="en-IN" sz="1800" b="0" i="0" dirty="0">
                <a:solidFill>
                  <a:srgbClr val="000000"/>
                </a:solidFill>
                <a:effectLst/>
                <a:latin typeface="Times-Roman"/>
              </a:rPr>
            </a:br>
            <a:r>
              <a:rPr lang="en-IN" sz="1800" b="0" i="0" dirty="0">
                <a:solidFill>
                  <a:srgbClr val="000000"/>
                </a:solidFill>
                <a:effectLst/>
                <a:latin typeface="Times-Roman"/>
              </a:rPr>
              <a:t>	</a:t>
            </a:r>
            <a:r>
              <a:rPr lang="en-IN" sz="1800" b="0" i="1" dirty="0">
                <a:solidFill>
                  <a:srgbClr val="000000"/>
                </a:solidFill>
                <a:effectLst/>
                <a:latin typeface="Helvetica-Oblique"/>
              </a:rPr>
              <a:t>(a) </a:t>
            </a:r>
            <a:r>
              <a:rPr lang="en-IN" sz="1800" b="0" i="0" dirty="0">
                <a:solidFill>
                  <a:srgbClr val="000000"/>
                </a:solidFill>
                <a:effectLst/>
                <a:latin typeface="Times-Roman"/>
              </a:rPr>
              <a:t>economies from further decentralization and improvement in skills;</a:t>
            </a:r>
            <a:br>
              <a:rPr lang="en-IN" sz="1800" b="0" i="0" dirty="0">
                <a:solidFill>
                  <a:srgbClr val="000000"/>
                </a:solidFill>
                <a:effectLst/>
                <a:latin typeface="Times-Roman"/>
              </a:rPr>
            </a:br>
            <a:r>
              <a:rPr lang="en-IN" sz="1800" b="0" i="0" dirty="0">
                <a:solidFill>
                  <a:srgbClr val="000000"/>
                </a:solidFill>
                <a:effectLst/>
                <a:latin typeface="Times-Roman"/>
              </a:rPr>
              <a:t>	</a:t>
            </a:r>
            <a:r>
              <a:rPr lang="en-IN" sz="1800" b="0" i="1" dirty="0">
                <a:solidFill>
                  <a:srgbClr val="000000"/>
                </a:solidFill>
                <a:effectLst/>
                <a:latin typeface="Helvetica-Oblique"/>
              </a:rPr>
              <a:t>(b) </a:t>
            </a:r>
            <a:r>
              <a:rPr lang="en-IN" sz="1800" b="0" i="0" dirty="0">
                <a:solidFill>
                  <a:srgbClr val="000000"/>
                </a:solidFill>
                <a:effectLst/>
                <a:latin typeface="Times-Roman"/>
              </a:rPr>
              <a:t>lower repairs costs may be attained if the firm reaches a certain size;</a:t>
            </a:r>
            <a:br>
              <a:rPr lang="en-IN" sz="1800" b="0" i="0" dirty="0">
                <a:solidFill>
                  <a:srgbClr val="000000"/>
                </a:solidFill>
                <a:effectLst/>
                <a:latin typeface="Times-Roman"/>
              </a:rPr>
            </a:br>
            <a:r>
              <a:rPr lang="en-IN" sz="1800" b="0" i="0" dirty="0">
                <a:solidFill>
                  <a:srgbClr val="000000"/>
                </a:solidFill>
                <a:effectLst/>
                <a:latin typeface="Times-Roman"/>
              </a:rPr>
              <a:t>	(c) the firm</a:t>
            </a:r>
            <a:r>
              <a:rPr lang="en-IN" sz="1800" dirty="0">
                <a:solidFill>
                  <a:srgbClr val="000000"/>
                </a:solidFill>
                <a:latin typeface="Times-Roman"/>
              </a:rPr>
              <a:t> possess </a:t>
            </a:r>
            <a:r>
              <a:rPr lang="en-IN" sz="1800" b="0" i="0" dirty="0">
                <a:solidFill>
                  <a:srgbClr val="000000"/>
                </a:solidFill>
                <a:effectLst/>
                <a:latin typeface="Times-Roman"/>
              </a:rPr>
              <a:t>multiproduct, may well undertake itself the production of some of the 	materials or equipment which it needs instead of buying them from other firms.</a:t>
            </a:r>
            <a:br>
              <a:rPr lang="en-IN" dirty="0"/>
            </a:br>
            <a:endParaRPr lang="en-IN" dirty="0"/>
          </a:p>
        </p:txBody>
      </p:sp>
    </p:spTree>
    <p:extLst>
      <p:ext uri="{BB962C8B-B14F-4D97-AF65-F5344CB8AC3E}">
        <p14:creationId xmlns:p14="http://schemas.microsoft.com/office/powerpoint/2010/main" val="2664195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6D2C3-B80E-4FF7-4163-BFD9884D4EA7}"/>
              </a:ext>
            </a:extLst>
          </p:cNvPr>
          <p:cNvSpPr>
            <a:spLocks noGrp="1"/>
          </p:cNvSpPr>
          <p:nvPr>
            <p:ph idx="1"/>
          </p:nvPr>
        </p:nvSpPr>
        <p:spPr>
          <a:xfrm>
            <a:off x="838200" y="1191491"/>
            <a:ext cx="10515600" cy="4688681"/>
          </a:xfrm>
        </p:spPr>
        <p:txBody>
          <a:bodyPr>
            <a:noAutofit/>
          </a:bodyPr>
          <a:lstStyle/>
          <a:p>
            <a:r>
              <a:rPr lang="en-IN" sz="2000" b="1" i="0" dirty="0">
                <a:solidFill>
                  <a:srgbClr val="000000"/>
                </a:solidFill>
                <a:effectLst/>
                <a:latin typeface="Times-Bold"/>
              </a:rPr>
              <a:t>Managerial </a:t>
            </a:r>
            <a:r>
              <a:rPr lang="en-IN" sz="2000" b="1" i="0" dirty="0">
                <a:solidFill>
                  <a:srgbClr val="000000"/>
                </a:solidFill>
                <a:effectLst/>
                <a:latin typeface="Times-Roman"/>
              </a:rPr>
              <a:t>cost</a:t>
            </a:r>
          </a:p>
          <a:p>
            <a:br>
              <a:rPr lang="en-IN" sz="2000" b="0" i="0" dirty="0">
                <a:solidFill>
                  <a:srgbClr val="000000"/>
                </a:solidFill>
                <a:effectLst/>
                <a:latin typeface="Times-Roman"/>
              </a:rPr>
            </a:br>
            <a:r>
              <a:rPr lang="en-IN" sz="2000" b="0" i="0" dirty="0">
                <a:solidFill>
                  <a:srgbClr val="000000"/>
                </a:solidFill>
                <a:effectLst/>
                <a:latin typeface="Times-Roman"/>
              </a:rPr>
              <a:t>In the modern management science for each plant size there is a corresponding organizational-administrative set-up appropriate for the smooth operation of that plant.</a:t>
            </a:r>
          </a:p>
          <a:p>
            <a:r>
              <a:rPr lang="en-IN" sz="2000" b="0" i="0" dirty="0">
                <a:solidFill>
                  <a:srgbClr val="000000"/>
                </a:solidFill>
                <a:effectLst/>
                <a:latin typeface="Times-Roman"/>
              </a:rPr>
              <a:t> There are various levels of management, each with its appropriate kind of management technique. Each management technique is applicable to a </a:t>
            </a:r>
            <a:r>
              <a:rPr lang="en-IN" sz="2000" b="0" i="1" dirty="0">
                <a:solidFill>
                  <a:srgbClr val="000000"/>
                </a:solidFill>
                <a:effectLst/>
                <a:latin typeface="Times-Italic"/>
              </a:rPr>
              <a:t>range </a:t>
            </a:r>
            <a:r>
              <a:rPr lang="en-IN" sz="2000" b="0" i="0" dirty="0">
                <a:solidFill>
                  <a:srgbClr val="000000"/>
                </a:solidFill>
                <a:effectLst/>
                <a:latin typeface="Times-Roman"/>
              </a:rPr>
              <a:t>of outputs. There are small-scale as well as large-scale organisational techniques. </a:t>
            </a:r>
          </a:p>
          <a:p>
            <a:r>
              <a:rPr lang="en-IN" sz="2000" b="0" i="0" dirty="0">
                <a:solidFill>
                  <a:srgbClr val="000000"/>
                </a:solidFill>
                <a:effectLst/>
                <a:latin typeface="Times-Roman"/>
              </a:rPr>
              <a:t>The costs of different techniques of management first fall up to a certain plant size. At very large scales of output managerial costs may rise, but very slowly.</a:t>
            </a:r>
            <a:br>
              <a:rPr lang="en-IN" sz="2000" b="0" i="0" dirty="0">
                <a:solidFill>
                  <a:srgbClr val="000000"/>
                </a:solidFill>
                <a:effectLst/>
                <a:latin typeface="Times-Roman"/>
              </a:rPr>
            </a:br>
            <a:endParaRPr lang="en-IN" sz="2000" b="0" i="0" dirty="0">
              <a:solidFill>
                <a:srgbClr val="000000"/>
              </a:solidFill>
              <a:effectLst/>
              <a:latin typeface="Times-Roman"/>
            </a:endParaRPr>
          </a:p>
          <a:p>
            <a:r>
              <a:rPr lang="en-IN" sz="2000" b="0" i="0" dirty="0">
                <a:solidFill>
                  <a:srgbClr val="000000"/>
                </a:solidFill>
                <a:effectLst/>
                <a:latin typeface="Times-Roman"/>
              </a:rPr>
              <a:t>In summary: </a:t>
            </a:r>
            <a:r>
              <a:rPr lang="en-IN" sz="2000" b="0" i="0" dirty="0">
                <a:solidFill>
                  <a:srgbClr val="000000"/>
                </a:solidFill>
                <a:effectLst/>
                <a:highlight>
                  <a:srgbClr val="00FFFF"/>
                </a:highlight>
                <a:latin typeface="Times-Roman"/>
              </a:rPr>
              <a:t>Production costs fall smoothly at very large scales</a:t>
            </a:r>
            <a:r>
              <a:rPr lang="en-IN" sz="2000" b="0" i="0" dirty="0">
                <a:solidFill>
                  <a:srgbClr val="000000"/>
                </a:solidFill>
                <a:effectLst/>
                <a:latin typeface="Times-Roman"/>
              </a:rPr>
              <a:t>, </a:t>
            </a:r>
            <a:r>
              <a:rPr lang="en-IN" sz="2000" b="0" i="0" dirty="0">
                <a:solidFill>
                  <a:srgbClr val="000000"/>
                </a:solidFill>
                <a:effectLst/>
                <a:highlight>
                  <a:srgbClr val="00FFFF"/>
                </a:highlight>
                <a:latin typeface="Times-Roman"/>
              </a:rPr>
              <a:t>while managerial costs may rise only slowly at very large scales. </a:t>
            </a:r>
            <a:r>
              <a:rPr lang="en-IN" sz="2000" b="0" i="0" dirty="0">
                <a:solidFill>
                  <a:srgbClr val="000000"/>
                </a:solidFill>
                <a:effectLst/>
                <a:latin typeface="Times-Roman"/>
              </a:rPr>
              <a:t>Modern theorists seem to accept that the</a:t>
            </a:r>
            <a:r>
              <a:rPr lang="en-IN" sz="2000" dirty="0"/>
              <a:t> </a:t>
            </a:r>
            <a:r>
              <a:rPr lang="en-IN" sz="2000" b="0" i="0" dirty="0">
                <a:solidFill>
                  <a:srgbClr val="000000"/>
                </a:solidFill>
                <a:effectLst/>
                <a:latin typeface="Times-Roman"/>
              </a:rPr>
              <a:t>fall in technical costs more than offsets the probable rise of managerial costs, so that the </a:t>
            </a:r>
            <a:r>
              <a:rPr lang="en-IN" sz="2000" b="0" i="1" dirty="0">
                <a:solidFill>
                  <a:srgbClr val="000000"/>
                </a:solidFill>
                <a:effectLst/>
                <a:latin typeface="Times-Italic"/>
              </a:rPr>
              <a:t>LRAC </a:t>
            </a:r>
            <a:r>
              <a:rPr lang="en-IN" sz="2000" b="0" i="0" dirty="0">
                <a:solidFill>
                  <a:srgbClr val="000000"/>
                </a:solidFill>
                <a:effectLst/>
                <a:latin typeface="Times-Roman"/>
              </a:rPr>
              <a:t>curve falls smoothly or remains constant at very large scales of output.</a:t>
            </a:r>
            <a:r>
              <a:rPr lang="en-IN" sz="2000" dirty="0"/>
              <a:t> </a:t>
            </a:r>
            <a:br>
              <a:rPr lang="en-IN" sz="2000" dirty="0"/>
            </a:br>
            <a:br>
              <a:rPr lang="en-IN" sz="2000" dirty="0"/>
            </a:br>
            <a:endParaRPr lang="en-IN" sz="2000" dirty="0"/>
          </a:p>
        </p:txBody>
      </p:sp>
    </p:spTree>
    <p:extLst>
      <p:ext uri="{BB962C8B-B14F-4D97-AF65-F5344CB8AC3E}">
        <p14:creationId xmlns:p14="http://schemas.microsoft.com/office/powerpoint/2010/main" val="1026163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246C-C3D6-93C1-CA5B-6E0BBC957612}"/>
              </a:ext>
            </a:extLst>
          </p:cNvPr>
          <p:cNvSpPr>
            <a:spLocks noGrp="1"/>
          </p:cNvSpPr>
          <p:nvPr>
            <p:ph type="title"/>
          </p:nvPr>
        </p:nvSpPr>
        <p:spPr>
          <a:xfrm>
            <a:off x="838200" y="905164"/>
            <a:ext cx="10515600" cy="785524"/>
          </a:xfrm>
        </p:spPr>
        <p:txBody>
          <a:bodyPr>
            <a:normAutofit fontScale="90000"/>
          </a:bodyPr>
          <a:lstStyle/>
          <a:p>
            <a:pPr algn="ctr"/>
            <a:r>
              <a:rPr lang="en-IN" sz="3100" b="1" i="0" dirty="0">
                <a:effectLst/>
                <a:latin typeface="ACaslon-Bold"/>
              </a:rPr>
              <a:t>THE LEARNING CURVE</a:t>
            </a:r>
            <a:r>
              <a:rPr lang="en-IN" sz="6000" dirty="0"/>
              <a:t> </a:t>
            </a:r>
            <a:br>
              <a:rPr lang="en-IN" dirty="0"/>
            </a:br>
            <a:endParaRPr lang="en-IN" dirty="0"/>
          </a:p>
        </p:txBody>
      </p:sp>
      <p:sp>
        <p:nvSpPr>
          <p:cNvPr id="3" name="Content Placeholder 2">
            <a:extLst>
              <a:ext uri="{FF2B5EF4-FFF2-40B4-BE49-F238E27FC236}">
                <a16:creationId xmlns:a16="http://schemas.microsoft.com/office/drawing/2014/main" id="{8A1E3BFC-C1D7-0F47-3BF0-DF3B1F3E9F20}"/>
              </a:ext>
            </a:extLst>
          </p:cNvPr>
          <p:cNvSpPr>
            <a:spLocks noGrp="1"/>
          </p:cNvSpPr>
          <p:nvPr>
            <p:ph idx="1"/>
          </p:nvPr>
        </p:nvSpPr>
        <p:spPr>
          <a:xfrm>
            <a:off x="858982" y="1856509"/>
            <a:ext cx="9956799" cy="4320454"/>
          </a:xfrm>
        </p:spPr>
        <p:txBody>
          <a:bodyPr>
            <a:noAutofit/>
          </a:bodyPr>
          <a:lstStyle/>
          <a:p>
            <a:r>
              <a:rPr lang="en-IN" sz="2000" b="0" i="0" dirty="0">
                <a:solidFill>
                  <a:srgbClr val="242021"/>
                </a:solidFill>
                <a:effectLst/>
                <a:latin typeface="Souvenir-Light"/>
              </a:rPr>
              <a:t>The learning curve is an important modern concept according to which cumulative experience by a firm in the production of a product over time increases efficiency in the use of inputs such as </a:t>
            </a:r>
            <a:r>
              <a:rPr lang="en-IN" sz="2000" b="0" i="0" dirty="0" err="1">
                <a:solidFill>
                  <a:srgbClr val="242021"/>
                </a:solidFill>
                <a:effectLst/>
                <a:latin typeface="Souvenir-Light"/>
              </a:rPr>
              <a:t>labor</a:t>
            </a:r>
            <a:r>
              <a:rPr lang="en-IN" sz="2000" b="0" i="0" dirty="0">
                <a:solidFill>
                  <a:srgbClr val="242021"/>
                </a:solidFill>
                <a:effectLst/>
                <a:latin typeface="Souvenir-Light"/>
              </a:rPr>
              <a:t> and raw materials and thereby lowers cost per unit of output.</a:t>
            </a:r>
          </a:p>
          <a:p>
            <a:r>
              <a:rPr lang="en-IN" sz="2000" b="0" i="0" dirty="0">
                <a:solidFill>
                  <a:srgbClr val="242021"/>
                </a:solidFill>
                <a:effectLst/>
                <a:latin typeface="Souvenir-Light"/>
              </a:rPr>
              <a:t> Arrow, one of the pioneers in putting forward this concept calls it “</a:t>
            </a:r>
            <a:r>
              <a:rPr lang="en-IN" sz="2000" b="1" i="1" dirty="0">
                <a:solidFill>
                  <a:srgbClr val="242021"/>
                </a:solidFill>
                <a:effectLst/>
                <a:latin typeface="Souvenir-LightItalic"/>
              </a:rPr>
              <a:t>Learning by Doing</a:t>
            </a:r>
            <a:r>
              <a:rPr lang="en-IN" sz="2000" b="0" i="1" dirty="0">
                <a:solidFill>
                  <a:srgbClr val="242021"/>
                </a:solidFill>
                <a:effectLst/>
                <a:latin typeface="Souvenir-LightItalic"/>
              </a:rPr>
              <a:t>”</a:t>
            </a:r>
            <a:r>
              <a:rPr lang="en-IN" sz="2000" dirty="0"/>
              <a:t> .</a:t>
            </a:r>
          </a:p>
          <a:p>
            <a:r>
              <a:rPr lang="en-IN" sz="2000" b="0" i="0" dirty="0">
                <a:solidFill>
                  <a:srgbClr val="242021"/>
                </a:solidFill>
                <a:effectLst/>
                <a:latin typeface="Souvenir-Light"/>
              </a:rPr>
              <a:t>According to Arrow, as a firm or its manager produces successive lots of output over various periods of time, it learns to produce more with a given quantity of resources or it is capable of producing a given output by using lesser quantities of inputs or resources than before.</a:t>
            </a:r>
          </a:p>
          <a:p>
            <a:r>
              <a:rPr lang="en-IN" sz="2000" dirty="0">
                <a:solidFill>
                  <a:srgbClr val="242021"/>
                </a:solidFill>
                <a:latin typeface="Souvenir-Light"/>
              </a:rPr>
              <a:t>E</a:t>
            </a:r>
            <a:r>
              <a:rPr lang="en-IN" sz="2000" b="0" i="0" dirty="0">
                <a:solidFill>
                  <a:srgbClr val="242021"/>
                </a:solidFill>
                <a:effectLst/>
                <a:latin typeface="Souvenir-Light"/>
              </a:rPr>
              <a:t>ither</a:t>
            </a:r>
            <a:r>
              <a:rPr lang="en-IN" sz="2000" dirty="0">
                <a:solidFill>
                  <a:srgbClr val="242021"/>
                </a:solidFill>
                <a:latin typeface="Souvenir-Light"/>
              </a:rPr>
              <a:t>, </a:t>
            </a:r>
            <a:r>
              <a:rPr lang="en-IN" sz="2000" b="0" i="0" dirty="0">
                <a:solidFill>
                  <a:srgbClr val="242021"/>
                </a:solidFill>
                <a:effectLst/>
                <a:latin typeface="Souvenir-Light"/>
              </a:rPr>
              <a:t>with the increase in efficiency of resources or with saving in resources such as labour and raw materials, cost per unit of output declines as a firm gathers more experience over time. This learning curve effect mostly occurs in the reduction of labour requirements per unit of output.</a:t>
            </a:r>
            <a:br>
              <a:rPr lang="en-IN" sz="2000" dirty="0"/>
            </a:br>
            <a:br>
              <a:rPr lang="en-IN" sz="2000" dirty="0"/>
            </a:br>
            <a:br>
              <a:rPr lang="en-IN" sz="2000" dirty="0"/>
            </a:br>
            <a:br>
              <a:rPr lang="en-IN" sz="2000" dirty="0"/>
            </a:br>
            <a:endParaRPr lang="en-IN" sz="2000" dirty="0"/>
          </a:p>
        </p:txBody>
      </p:sp>
    </p:spTree>
    <p:extLst>
      <p:ext uri="{BB962C8B-B14F-4D97-AF65-F5344CB8AC3E}">
        <p14:creationId xmlns:p14="http://schemas.microsoft.com/office/powerpoint/2010/main" val="3359484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27FBB-8A78-1F06-15AE-19A35C184753}"/>
              </a:ext>
            </a:extLst>
          </p:cNvPr>
          <p:cNvSpPr>
            <a:spLocks noGrp="1"/>
          </p:cNvSpPr>
          <p:nvPr>
            <p:ph idx="1"/>
          </p:nvPr>
        </p:nvSpPr>
        <p:spPr>
          <a:xfrm>
            <a:off x="858982" y="1468582"/>
            <a:ext cx="10289309" cy="4357399"/>
          </a:xfrm>
        </p:spPr>
        <p:txBody>
          <a:bodyPr>
            <a:normAutofit/>
          </a:bodyPr>
          <a:lstStyle/>
          <a:p>
            <a:r>
              <a:rPr lang="en-IN" sz="2400" b="0" i="0" dirty="0">
                <a:solidFill>
                  <a:srgbClr val="242021"/>
                </a:solidFill>
                <a:effectLst/>
                <a:latin typeface="Souvenir-Light"/>
              </a:rPr>
              <a:t>As the cumulative volume of output over successive periods of time increases,</a:t>
            </a:r>
            <a:br>
              <a:rPr lang="en-IN" sz="2400" b="0" i="0" dirty="0">
                <a:solidFill>
                  <a:srgbClr val="242021"/>
                </a:solidFill>
                <a:effectLst/>
                <a:latin typeface="Souvenir-Light"/>
              </a:rPr>
            </a:br>
            <a:r>
              <a:rPr lang="en-IN" sz="2400" b="0" i="0" dirty="0" err="1">
                <a:solidFill>
                  <a:srgbClr val="242021"/>
                </a:solidFill>
                <a:effectLst/>
                <a:latin typeface="Souvenir-Light"/>
              </a:rPr>
              <a:t>labor</a:t>
            </a:r>
            <a:r>
              <a:rPr lang="en-IN" sz="2400" b="0" i="0" dirty="0">
                <a:solidFill>
                  <a:srgbClr val="242021"/>
                </a:solidFill>
                <a:effectLst/>
                <a:latin typeface="Souvenir-Light"/>
              </a:rPr>
              <a:t> and supervisors become more familiar with the work methods or the production process, which leads to a reduction in the amount of scrap and other types of waste.</a:t>
            </a:r>
          </a:p>
          <a:p>
            <a:r>
              <a:rPr lang="en-IN" sz="2400" b="0" i="0" dirty="0">
                <a:solidFill>
                  <a:srgbClr val="242021"/>
                </a:solidFill>
                <a:effectLst/>
                <a:latin typeface="Souvenir-Light"/>
              </a:rPr>
              <a:t>Besides, raw materials cost per unit of output may also decline as the cumulative volume of output in successive periods over time increases and as a result a firm gains more experience in doing a production process repeatedly over successive time periods.</a:t>
            </a:r>
            <a:br>
              <a:rPr lang="en-IN" sz="3600" dirty="0"/>
            </a:br>
            <a:endParaRPr lang="en-IN" sz="3600" dirty="0"/>
          </a:p>
        </p:txBody>
      </p:sp>
    </p:spTree>
    <p:extLst>
      <p:ext uri="{BB962C8B-B14F-4D97-AF65-F5344CB8AC3E}">
        <p14:creationId xmlns:p14="http://schemas.microsoft.com/office/powerpoint/2010/main" val="1803648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F16D7-DDA0-B407-55F0-5654FC2DA565}"/>
              </a:ext>
            </a:extLst>
          </p:cNvPr>
          <p:cNvSpPr>
            <a:spLocks noGrp="1"/>
          </p:cNvSpPr>
          <p:nvPr>
            <p:ph idx="1"/>
          </p:nvPr>
        </p:nvSpPr>
        <p:spPr>
          <a:xfrm>
            <a:off x="838200" y="738909"/>
            <a:ext cx="10515600" cy="5438054"/>
          </a:xfrm>
        </p:spPr>
        <p:txBody>
          <a:bodyPr/>
          <a:lstStyle/>
          <a:p>
            <a:r>
              <a:rPr lang="en-IN" sz="1800" b="0" i="0" dirty="0">
                <a:solidFill>
                  <a:srgbClr val="242021"/>
                </a:solidFill>
                <a:effectLst/>
                <a:latin typeface="Souvenir-Light"/>
              </a:rPr>
              <a:t>The learning curve is graphically shown in Fig</a:t>
            </a:r>
            <a:r>
              <a:rPr lang="en-IN" sz="1800" dirty="0">
                <a:solidFill>
                  <a:srgbClr val="242021"/>
                </a:solidFill>
                <a:latin typeface="Souvenir-Light"/>
              </a:rPr>
              <a:t> below,</a:t>
            </a:r>
            <a:r>
              <a:rPr lang="en-IN" sz="1800" b="0" i="0" dirty="0">
                <a:solidFill>
                  <a:srgbClr val="242021"/>
                </a:solidFill>
                <a:effectLst/>
                <a:latin typeface="Souvenir-Light"/>
              </a:rPr>
              <a:t> where on the </a:t>
            </a:r>
            <a:r>
              <a:rPr lang="en-IN" sz="1800" b="0" i="1" dirty="0">
                <a:solidFill>
                  <a:srgbClr val="242021"/>
                </a:solidFill>
                <a:effectLst/>
                <a:latin typeface="Souvenir-LightItalic"/>
              </a:rPr>
              <a:t>X</a:t>
            </a:r>
            <a:r>
              <a:rPr lang="en-IN" sz="1800" b="0" i="0" dirty="0">
                <a:solidFill>
                  <a:srgbClr val="242021"/>
                </a:solidFill>
                <a:effectLst/>
                <a:latin typeface="Souvenir-Light"/>
              </a:rPr>
              <a:t>-axis cumulative total output over successive periods of time and on the </a:t>
            </a:r>
            <a:r>
              <a:rPr lang="en-IN" sz="1800" b="0" i="1" dirty="0">
                <a:solidFill>
                  <a:srgbClr val="242021"/>
                </a:solidFill>
                <a:effectLst/>
                <a:latin typeface="Souvenir-LightItalic"/>
              </a:rPr>
              <a:t>Y</a:t>
            </a:r>
            <a:r>
              <a:rPr lang="en-IN" sz="1800" b="0" i="0" dirty="0">
                <a:solidFill>
                  <a:srgbClr val="242021"/>
                </a:solidFill>
                <a:effectLst/>
                <a:latin typeface="Souvenir-Light"/>
              </a:rPr>
              <a:t>-axis cost per unit of output are measured. It will be seen from</a:t>
            </a:r>
            <a:br>
              <a:rPr lang="en-IN" sz="1800" b="0" i="0" dirty="0">
                <a:solidFill>
                  <a:srgbClr val="242021"/>
                </a:solidFill>
                <a:effectLst/>
                <a:latin typeface="Souvenir-Light"/>
              </a:rPr>
            </a:br>
            <a:r>
              <a:rPr lang="en-IN" sz="1800" b="0" i="0" dirty="0">
                <a:solidFill>
                  <a:srgbClr val="242021"/>
                </a:solidFill>
                <a:effectLst/>
                <a:latin typeface="Souvenir-Light"/>
              </a:rPr>
              <a:t>Fig that the learning curve slopes downward which shows declining cost per unit of output as cumulative output increases over time and the firm learns from its work experience.</a:t>
            </a:r>
            <a:br>
              <a:rPr lang="en-IN" dirty="0"/>
            </a:br>
            <a:endParaRPr lang="en-IN" dirty="0"/>
          </a:p>
        </p:txBody>
      </p:sp>
      <p:pic>
        <p:nvPicPr>
          <p:cNvPr id="5" name="Picture 4">
            <a:extLst>
              <a:ext uri="{FF2B5EF4-FFF2-40B4-BE49-F238E27FC236}">
                <a16:creationId xmlns:a16="http://schemas.microsoft.com/office/drawing/2014/main" id="{3E7E30E6-70CC-ACAD-5D69-9B2D20B1D9DB}"/>
              </a:ext>
            </a:extLst>
          </p:cNvPr>
          <p:cNvPicPr>
            <a:picLocks noChangeAspect="1"/>
          </p:cNvPicPr>
          <p:nvPr/>
        </p:nvPicPr>
        <p:blipFill>
          <a:blip r:embed="rId2"/>
          <a:stretch>
            <a:fillRect/>
          </a:stretch>
        </p:blipFill>
        <p:spPr>
          <a:xfrm>
            <a:off x="3094038" y="2044997"/>
            <a:ext cx="5809818" cy="4460722"/>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9338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6ED7C-FD35-11B0-B77C-98800B2B2929}"/>
              </a:ext>
            </a:extLst>
          </p:cNvPr>
          <p:cNvPicPr>
            <a:picLocks noChangeAspect="1"/>
          </p:cNvPicPr>
          <p:nvPr/>
        </p:nvPicPr>
        <p:blipFill>
          <a:blip r:embed="rId2"/>
          <a:stretch>
            <a:fillRect/>
          </a:stretch>
        </p:blipFill>
        <p:spPr>
          <a:xfrm>
            <a:off x="993117" y="507138"/>
            <a:ext cx="10349138" cy="5843724"/>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7541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B2DCA-E449-F9B7-06F7-A0274E17FD46}"/>
              </a:ext>
            </a:extLst>
          </p:cNvPr>
          <p:cNvPicPr>
            <a:picLocks noChangeAspect="1"/>
          </p:cNvPicPr>
          <p:nvPr/>
        </p:nvPicPr>
        <p:blipFill>
          <a:blip r:embed="rId2"/>
          <a:stretch>
            <a:fillRect/>
          </a:stretch>
        </p:blipFill>
        <p:spPr>
          <a:xfrm>
            <a:off x="1211295" y="429990"/>
            <a:ext cx="10167906" cy="5619829"/>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681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99431-EF28-FDD2-C61E-4A2EB159DEC5}"/>
              </a:ext>
            </a:extLst>
          </p:cNvPr>
          <p:cNvSpPr>
            <a:spLocks noGrp="1"/>
          </p:cNvSpPr>
          <p:nvPr>
            <p:ph idx="1"/>
          </p:nvPr>
        </p:nvSpPr>
        <p:spPr>
          <a:xfrm>
            <a:off x="838200" y="1477817"/>
            <a:ext cx="10515600" cy="4126851"/>
          </a:xfrm>
        </p:spPr>
        <p:txBody>
          <a:bodyPr>
            <a:normAutofit fontScale="77500" lnSpcReduction="20000"/>
          </a:bodyPr>
          <a:lstStyle/>
          <a:p>
            <a:pPr algn="l"/>
            <a:r>
              <a:rPr lang="en-IN" b="1" i="0" dirty="0">
                <a:effectLst/>
                <a:latin typeface="Roboto" panose="02000000000000000000" pitchFamily="2" charset="0"/>
              </a:rPr>
              <a:t>Uses of Break-Even Analysis</a:t>
            </a:r>
            <a:endParaRPr lang="en-IN" b="0" i="0" dirty="0">
              <a:effectLst/>
              <a:latin typeface="Roboto" panose="02000000000000000000" pitchFamily="2" charset="0"/>
            </a:endParaRPr>
          </a:p>
          <a:p>
            <a:pPr algn="l">
              <a:buFont typeface="Arial" panose="020B0604020202020204" pitchFamily="34" charset="0"/>
              <a:buChar char="•"/>
            </a:pPr>
            <a:r>
              <a:rPr lang="en-IN" b="1" i="0" dirty="0">
                <a:effectLst/>
                <a:latin typeface="Roboto" panose="02000000000000000000" pitchFamily="2" charset="0"/>
              </a:rPr>
              <a:t>New business: </a:t>
            </a:r>
            <a:r>
              <a:rPr lang="en-IN" b="0" i="0" dirty="0">
                <a:effectLst/>
                <a:latin typeface="Roboto" panose="02000000000000000000" pitchFamily="2" charset="0"/>
              </a:rPr>
              <a:t>For a new venture, a break-even analysis is essential. It guides the management with pricing strategy and is practical about the cost. This analysis also gives an idea if the new business is productive.</a:t>
            </a:r>
          </a:p>
          <a:p>
            <a:pPr algn="l">
              <a:buFont typeface="Arial" panose="020B0604020202020204" pitchFamily="34" charset="0"/>
              <a:buChar char="•"/>
            </a:pPr>
            <a:r>
              <a:rPr lang="en-IN" b="1" i="0" dirty="0">
                <a:effectLst/>
                <a:latin typeface="Roboto" panose="02000000000000000000" pitchFamily="2" charset="0"/>
              </a:rPr>
              <a:t>Manufacture new products: </a:t>
            </a:r>
            <a:r>
              <a:rPr lang="en-IN" b="0" i="0" dirty="0">
                <a:effectLst/>
                <a:latin typeface="Roboto" panose="02000000000000000000" pitchFamily="2" charset="0"/>
              </a:rPr>
              <a:t>If an existing company is going to launch a new product, then they still have to focus on a break-even analysis before starting and see if the product adds necessary expenditure to the company.</a:t>
            </a:r>
          </a:p>
          <a:p>
            <a:pPr algn="l">
              <a:buFont typeface="Arial" panose="020B0604020202020204" pitchFamily="34" charset="0"/>
              <a:buChar char="•"/>
            </a:pPr>
            <a:r>
              <a:rPr lang="en-IN" b="1" i="0" dirty="0">
                <a:effectLst/>
                <a:latin typeface="Roboto" panose="02000000000000000000" pitchFamily="2" charset="0"/>
              </a:rPr>
              <a:t>Change in business model: The </a:t>
            </a:r>
            <a:r>
              <a:rPr lang="en-IN" b="0" i="0" dirty="0">
                <a:effectLst/>
                <a:latin typeface="Roboto" panose="02000000000000000000" pitchFamily="2" charset="0"/>
              </a:rPr>
              <a:t>break-even analysis works even if there is a change in any business model like shifting from retail business to wholesale business. This analysis will help the company to determine if the selling price of a product needs to change.</a:t>
            </a:r>
          </a:p>
          <a:p>
            <a:pPr algn="l"/>
            <a:r>
              <a:rPr lang="en-IN" b="1" i="0" dirty="0">
                <a:effectLst/>
                <a:latin typeface="Roboto" panose="02000000000000000000" pitchFamily="2" charset="0"/>
              </a:rPr>
              <a:t>Break-Even Analysis Formula</a:t>
            </a:r>
            <a:endParaRPr lang="en-IN" b="0" i="0" dirty="0">
              <a:effectLst/>
              <a:latin typeface="Roboto" panose="02000000000000000000" pitchFamily="2" charset="0"/>
            </a:endParaRPr>
          </a:p>
          <a:p>
            <a:pPr algn="l"/>
            <a:r>
              <a:rPr lang="en-IN" b="1" i="0" dirty="0">
                <a:effectLst/>
                <a:latin typeface="Roboto" panose="02000000000000000000" pitchFamily="2" charset="0"/>
              </a:rPr>
              <a:t>Break-even point = Fixed cost/-Price per cost – Variable cost</a:t>
            </a:r>
            <a:endParaRPr lang="en-IN"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320804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EF09CB-4B21-3810-B1F0-E0E1DBFE1FE2}"/>
              </a:ext>
            </a:extLst>
          </p:cNvPr>
          <p:cNvSpPr>
            <a:spLocks noGrp="1"/>
          </p:cNvSpPr>
          <p:nvPr>
            <p:ph idx="1"/>
          </p:nvPr>
        </p:nvSpPr>
        <p:spPr/>
        <p:txBody>
          <a:bodyPr>
            <a:normAutofit fontScale="92500" lnSpcReduction="10000"/>
          </a:bodyPr>
          <a:lstStyle/>
          <a:p>
            <a:r>
              <a:rPr lang="en-IN" sz="2400" b="0" i="0" dirty="0">
                <a:solidFill>
                  <a:srgbClr val="242021"/>
                </a:solidFill>
                <a:effectLst/>
                <a:latin typeface="Souvenir-Light"/>
              </a:rPr>
              <a:t>The economists, therefore, also include in </a:t>
            </a:r>
            <a:r>
              <a:rPr lang="en-IN" sz="2400" b="1" i="0" dirty="0">
                <a:solidFill>
                  <a:srgbClr val="FF0000"/>
                </a:solidFill>
                <a:effectLst/>
                <a:latin typeface="Souvenir-Light"/>
              </a:rPr>
              <a:t>his costs of production the opportunity costs of the self-owned factors</a:t>
            </a:r>
            <a:r>
              <a:rPr lang="en-IN" sz="2400" b="0" i="0" dirty="0">
                <a:solidFill>
                  <a:srgbClr val="242021"/>
                </a:solidFill>
                <a:effectLst/>
                <a:latin typeface="Souvenir-Light"/>
              </a:rPr>
              <a:t>. Thus, in the calculation of</a:t>
            </a:r>
            <a:r>
              <a:rPr lang="en-IN" sz="3600" dirty="0"/>
              <a:t> </a:t>
            </a:r>
            <a:r>
              <a:rPr lang="en-IN" sz="2400" b="0" i="0" dirty="0">
                <a:solidFill>
                  <a:srgbClr val="242021"/>
                </a:solidFill>
                <a:effectLst/>
                <a:latin typeface="Souvenir-Light"/>
              </a:rPr>
              <a:t>costs the economists will include</a:t>
            </a:r>
          </a:p>
          <a:p>
            <a:r>
              <a:rPr lang="en-IN" sz="2400" b="0" i="0" dirty="0">
                <a:solidFill>
                  <a:srgbClr val="242021"/>
                </a:solidFill>
                <a:effectLst/>
                <a:latin typeface="Souvenir-Light"/>
              </a:rPr>
              <a:t> </a:t>
            </a:r>
            <a:r>
              <a:rPr lang="en-IN" sz="2400" b="0" i="1" dirty="0">
                <a:solidFill>
                  <a:srgbClr val="242021"/>
                </a:solidFill>
                <a:effectLst/>
                <a:latin typeface="Souvenir-LightItalic"/>
              </a:rPr>
              <a:t>(i) </a:t>
            </a:r>
            <a:r>
              <a:rPr lang="en-IN" sz="2400" b="0" i="1" dirty="0">
                <a:solidFill>
                  <a:srgbClr val="242021"/>
                </a:solidFill>
                <a:effectLst/>
                <a:highlight>
                  <a:srgbClr val="FFFF00"/>
                </a:highlight>
                <a:latin typeface="Souvenir-LightItalic"/>
              </a:rPr>
              <a:t>the normal return on money capital</a:t>
            </a:r>
            <a:r>
              <a:rPr lang="en-IN" sz="2400" b="0" i="1" dirty="0">
                <a:solidFill>
                  <a:srgbClr val="242021"/>
                </a:solidFill>
                <a:effectLst/>
                <a:latin typeface="Souvenir-LightItalic"/>
              </a:rPr>
              <a:t> </a:t>
            </a:r>
            <a:r>
              <a:rPr lang="en-IN" sz="2400" b="0" i="0" dirty="0">
                <a:solidFill>
                  <a:srgbClr val="242021"/>
                </a:solidFill>
                <a:effectLst/>
                <a:latin typeface="Souvenir-Light"/>
              </a:rPr>
              <a:t>invested by the entrepreneur himself in his own business, which he could have earned if invested elsewhere. The normal return on his own capital invested by the entrepreneur in his own business is in fact the opportunity cost of his money capital</a:t>
            </a:r>
          </a:p>
          <a:p>
            <a:r>
              <a:rPr lang="en-IN" sz="2400" b="0" i="0" dirty="0">
                <a:solidFill>
                  <a:srgbClr val="242021"/>
                </a:solidFill>
                <a:effectLst/>
                <a:latin typeface="Souvenir-Light"/>
              </a:rPr>
              <a:t>(</a:t>
            </a:r>
            <a:r>
              <a:rPr lang="en-IN" sz="2400" b="0" i="1" dirty="0">
                <a:solidFill>
                  <a:srgbClr val="242021"/>
                </a:solidFill>
                <a:effectLst/>
                <a:latin typeface="Souvenir-LightItalic"/>
              </a:rPr>
              <a:t>ii</a:t>
            </a:r>
            <a:r>
              <a:rPr lang="en-IN" sz="2400" b="0" i="0" dirty="0">
                <a:solidFill>
                  <a:srgbClr val="242021"/>
                </a:solidFill>
                <a:effectLst/>
                <a:latin typeface="Souvenir-Light"/>
              </a:rPr>
              <a:t>) </a:t>
            </a:r>
            <a:r>
              <a:rPr lang="en-IN" sz="2400" b="0" i="1" dirty="0">
                <a:solidFill>
                  <a:srgbClr val="242021"/>
                </a:solidFill>
                <a:effectLst/>
                <a:highlight>
                  <a:srgbClr val="FFFF00"/>
                </a:highlight>
                <a:latin typeface="Souvenir-LightItalic"/>
              </a:rPr>
              <a:t>the wages or salary </a:t>
            </a:r>
            <a:r>
              <a:rPr lang="en-IN" sz="2400" b="0" i="0" dirty="0">
                <a:solidFill>
                  <a:srgbClr val="242021"/>
                </a:solidFill>
                <a:effectLst/>
                <a:highlight>
                  <a:srgbClr val="FFFF00"/>
                </a:highlight>
                <a:latin typeface="Souvenir-Light"/>
              </a:rPr>
              <a:t>he could have earned</a:t>
            </a:r>
            <a:r>
              <a:rPr lang="en-IN" sz="2400" b="0" i="0" dirty="0">
                <a:solidFill>
                  <a:srgbClr val="242021"/>
                </a:solidFill>
                <a:effectLst/>
                <a:latin typeface="Souvenir-Light"/>
              </a:rPr>
              <a:t> if he sold his services to others as a manager or consultant. The accountants do not include these two items in the cost of production but the economists consider them as </a:t>
            </a:r>
            <a:r>
              <a:rPr lang="en-IN" sz="2400" b="0" i="0" dirty="0" err="1">
                <a:solidFill>
                  <a:srgbClr val="242021"/>
                </a:solidFill>
                <a:effectLst/>
                <a:latin typeface="Souvenir-Light"/>
              </a:rPr>
              <a:t>bonafide</a:t>
            </a:r>
            <a:r>
              <a:rPr lang="en-IN" sz="2400" b="0" i="0" dirty="0">
                <a:solidFill>
                  <a:srgbClr val="242021"/>
                </a:solidFill>
                <a:effectLst/>
                <a:latin typeface="Souvenir-Light"/>
              </a:rPr>
              <a:t> costs and will accordingly include them. </a:t>
            </a:r>
            <a:br>
              <a:rPr lang="en-IN" sz="3600" dirty="0"/>
            </a:br>
            <a:br>
              <a:rPr lang="en-IN" sz="3600" dirty="0"/>
            </a:br>
            <a:endParaRPr lang="en-IN" sz="3600" dirty="0"/>
          </a:p>
        </p:txBody>
      </p:sp>
    </p:spTree>
    <p:extLst>
      <p:ext uri="{BB962C8B-B14F-4D97-AF65-F5344CB8AC3E}">
        <p14:creationId xmlns:p14="http://schemas.microsoft.com/office/powerpoint/2010/main" val="3971616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BE46E67-FAF9-9357-9533-698FD4CD5B2C}"/>
              </a:ext>
            </a:extLst>
          </p:cNvPr>
          <p:cNvPicPr>
            <a:picLocks noChangeAspect="1"/>
          </p:cNvPicPr>
          <p:nvPr/>
        </p:nvPicPr>
        <p:blipFill>
          <a:blip r:embed="rId2"/>
          <a:stretch>
            <a:fillRect/>
          </a:stretch>
        </p:blipFill>
        <p:spPr>
          <a:xfrm>
            <a:off x="2048608" y="70340"/>
            <a:ext cx="7833946" cy="670915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503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886460-B220-2D76-FBED-C04FFCC9BF45}"/>
              </a:ext>
            </a:extLst>
          </p:cNvPr>
          <p:cNvPicPr>
            <a:picLocks noChangeAspect="1"/>
          </p:cNvPicPr>
          <p:nvPr/>
        </p:nvPicPr>
        <p:blipFill>
          <a:blip r:embed="rId2"/>
          <a:stretch>
            <a:fillRect/>
          </a:stretch>
        </p:blipFill>
        <p:spPr>
          <a:xfrm>
            <a:off x="2558222" y="748434"/>
            <a:ext cx="6880476" cy="5550766"/>
          </a:xfrm>
          <a:prstGeom prst="rect">
            <a:avLst/>
          </a:prstGeom>
          <a:ln w="38100" cap="sq">
            <a:solidFill>
              <a:schemeClr val="accent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794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A17F5-3E38-389F-92D3-A4821D53FC24}"/>
              </a:ext>
            </a:extLst>
          </p:cNvPr>
          <p:cNvSpPr>
            <a:spLocks noGrp="1"/>
          </p:cNvSpPr>
          <p:nvPr>
            <p:ph idx="1"/>
          </p:nvPr>
        </p:nvSpPr>
        <p:spPr>
          <a:xfrm>
            <a:off x="785091" y="1838035"/>
            <a:ext cx="10568709" cy="4338927"/>
          </a:xfrm>
        </p:spPr>
        <p:txBody>
          <a:bodyPr/>
          <a:lstStyle/>
          <a:p>
            <a:pPr algn="l"/>
            <a:r>
              <a:rPr lang="en-IN" b="0" i="0" dirty="0">
                <a:effectLst/>
                <a:latin typeface="ui-sans-serif"/>
              </a:rPr>
              <a:t>When minimum efficient scale is low, relative to the size of the whole industry, a large number of firms can operate efficiently, as in the case of most retail businesses, like corner shops and restaurants.</a:t>
            </a:r>
          </a:p>
          <a:p>
            <a:pPr algn="l"/>
            <a:r>
              <a:rPr lang="en-IN" b="0" i="0" dirty="0">
                <a:effectLst/>
                <a:latin typeface="ui-sans-serif"/>
              </a:rPr>
              <a:t>However, if minimum efficient scale can only be achieved at very high levels of output relative to the whole industry, the number of firms in the industry will be small. This is the case with </a:t>
            </a:r>
            <a:r>
              <a:rPr lang="en-IN" b="0" i="0" u="sng" dirty="0">
                <a:effectLst/>
                <a:latin typeface="ui-sans-serif"/>
                <a:hlinkClick r:id="rId2">
                  <a:extLst>
                    <a:ext uri="{A12FA001-AC4F-418D-AE19-62706E023703}">
                      <ahyp:hlinkClr xmlns:ahyp="http://schemas.microsoft.com/office/drawing/2018/hyperlinkcolor" val="tx"/>
                    </a:ext>
                  </a:extLst>
                </a:hlinkClick>
              </a:rPr>
              <a:t>natural monopolies</a:t>
            </a:r>
            <a:r>
              <a:rPr lang="en-IN" b="0" i="0" dirty="0">
                <a:effectLst/>
                <a:latin typeface="ui-sans-serif"/>
              </a:rPr>
              <a:t>, such as water, gas, and electricity supply.</a:t>
            </a:r>
          </a:p>
          <a:p>
            <a:endParaRPr lang="en-IN" dirty="0"/>
          </a:p>
        </p:txBody>
      </p:sp>
    </p:spTree>
    <p:extLst>
      <p:ext uri="{BB962C8B-B14F-4D97-AF65-F5344CB8AC3E}">
        <p14:creationId xmlns:p14="http://schemas.microsoft.com/office/powerpoint/2010/main" val="381788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04E44-F4FE-70CB-889B-ACBF62E0FDB3}"/>
              </a:ext>
            </a:extLst>
          </p:cNvPr>
          <p:cNvSpPr>
            <a:spLocks noGrp="1"/>
          </p:cNvSpPr>
          <p:nvPr>
            <p:ph idx="1"/>
          </p:nvPr>
        </p:nvSpPr>
        <p:spPr>
          <a:xfrm>
            <a:off x="979055" y="1487055"/>
            <a:ext cx="10198099" cy="4394345"/>
          </a:xfrm>
        </p:spPr>
        <p:txBody>
          <a:bodyPr>
            <a:normAutofit/>
          </a:bodyPr>
          <a:lstStyle/>
          <a:p>
            <a:r>
              <a:rPr lang="en-IN" sz="2400" dirty="0">
                <a:solidFill>
                  <a:srgbClr val="242021"/>
                </a:solidFill>
                <a:latin typeface="Souvenir-Light"/>
              </a:rPr>
              <a:t>T</a:t>
            </a:r>
            <a:r>
              <a:rPr lang="en-IN" sz="2400" b="0" i="0" dirty="0">
                <a:solidFill>
                  <a:srgbClr val="242021"/>
                </a:solidFill>
                <a:effectLst/>
                <a:latin typeface="Souvenir-Light"/>
              </a:rPr>
              <a:t>he accountants consider those costs which involve actual </a:t>
            </a:r>
            <a:r>
              <a:rPr lang="en-IN" sz="2400" b="0" i="1" dirty="0">
                <a:solidFill>
                  <a:srgbClr val="242021"/>
                </a:solidFill>
                <a:effectLst/>
                <a:latin typeface="Souvenir-LightItalic"/>
              </a:rPr>
              <a:t>cash payments by the entrepreneur of the firm to others</a:t>
            </a:r>
            <a:r>
              <a:rPr lang="en-IN" sz="2400" b="0" i="0" dirty="0">
                <a:solidFill>
                  <a:srgbClr val="242021"/>
                </a:solidFill>
                <a:effectLst/>
                <a:latin typeface="Souvenir-Light"/>
              </a:rPr>
              <a:t>, the economists take into account all of these </a:t>
            </a:r>
            <a:r>
              <a:rPr lang="en-IN" sz="2400" b="0" i="1" dirty="0">
                <a:solidFill>
                  <a:srgbClr val="242021"/>
                </a:solidFill>
                <a:effectLst/>
                <a:latin typeface="Souvenir-LightItalic"/>
              </a:rPr>
              <a:t>accounting costs</a:t>
            </a:r>
            <a:r>
              <a:rPr lang="en-IN" sz="2400" dirty="0">
                <a:solidFill>
                  <a:srgbClr val="242021"/>
                </a:solidFill>
                <a:latin typeface="Souvenir-Light"/>
              </a:rPr>
              <a:t>.</a:t>
            </a:r>
          </a:p>
          <a:p>
            <a:r>
              <a:rPr lang="en-IN" sz="2400" b="0" i="0" dirty="0">
                <a:solidFill>
                  <a:srgbClr val="242021"/>
                </a:solidFill>
                <a:effectLst/>
                <a:latin typeface="Souvenir-Light"/>
              </a:rPr>
              <a:t> </a:t>
            </a:r>
            <a:r>
              <a:rPr lang="en-IN" sz="2400" dirty="0">
                <a:solidFill>
                  <a:srgbClr val="242021"/>
                </a:solidFill>
                <a:latin typeface="Souvenir-Light"/>
              </a:rPr>
              <a:t>B</a:t>
            </a:r>
            <a:r>
              <a:rPr lang="en-IN" sz="2400" b="0" i="0" dirty="0">
                <a:solidFill>
                  <a:srgbClr val="242021"/>
                </a:solidFill>
                <a:effectLst/>
                <a:latin typeface="Souvenir-Light"/>
              </a:rPr>
              <a:t>ut in addition, they also take into account the amount of money the entrepreneur could have earned if he had invested his money capital and sold his own services and other factors in the next best alternative uses.</a:t>
            </a:r>
          </a:p>
          <a:p>
            <a:r>
              <a:rPr lang="en-IN" sz="2400" b="1" i="1" dirty="0">
                <a:solidFill>
                  <a:srgbClr val="7030A0"/>
                </a:solidFill>
                <a:effectLst/>
                <a:latin typeface="Souvenir-DemiItalic"/>
              </a:rPr>
              <a:t>The accounting costs or actual contractual cash payments that the firm makes to other factor owners for purchasing or hiring the various factors are also known as explicit costs. </a:t>
            </a:r>
            <a:br>
              <a:rPr lang="en-IN" sz="2400" dirty="0">
                <a:solidFill>
                  <a:srgbClr val="7030A0"/>
                </a:solidFill>
              </a:rPr>
            </a:br>
            <a:endParaRPr lang="en-IN" sz="2400" dirty="0">
              <a:solidFill>
                <a:srgbClr val="7030A0"/>
              </a:solidFill>
            </a:endParaRPr>
          </a:p>
        </p:txBody>
      </p:sp>
      <p:sp>
        <p:nvSpPr>
          <p:cNvPr id="5" name="TextBox 4">
            <a:extLst>
              <a:ext uri="{FF2B5EF4-FFF2-40B4-BE49-F238E27FC236}">
                <a16:creationId xmlns:a16="http://schemas.microsoft.com/office/drawing/2014/main" id="{F1FCE966-3622-0CEE-AE76-8BD15618DE37}"/>
              </a:ext>
            </a:extLst>
          </p:cNvPr>
          <p:cNvSpPr txBox="1"/>
          <p:nvPr/>
        </p:nvSpPr>
        <p:spPr>
          <a:xfrm>
            <a:off x="1422976" y="5370945"/>
            <a:ext cx="9310255" cy="830997"/>
          </a:xfrm>
          <a:prstGeom prst="rect">
            <a:avLst/>
          </a:prstGeom>
          <a:noFill/>
        </p:spPr>
        <p:txBody>
          <a:bodyPr wrap="square">
            <a:spAutoFit/>
          </a:bodyPr>
          <a:lstStyle/>
          <a:p>
            <a:r>
              <a:rPr lang="en-IN" sz="2400" b="1" i="1" dirty="0">
                <a:effectLst/>
                <a:latin typeface="Souvenir-DemiItalic"/>
              </a:rPr>
              <a:t>Economic Costs = Accounting costs (i.e. explicit costs) + Implicit costs</a:t>
            </a:r>
            <a:r>
              <a:rPr lang="en-IN" sz="2400" dirty="0"/>
              <a:t> </a:t>
            </a:r>
            <a:br>
              <a:rPr lang="en-IN" sz="2400" dirty="0"/>
            </a:br>
            <a:endParaRPr lang="en-IN" sz="2400" dirty="0"/>
          </a:p>
        </p:txBody>
      </p:sp>
    </p:spTree>
    <p:extLst>
      <p:ext uri="{BB962C8B-B14F-4D97-AF65-F5344CB8AC3E}">
        <p14:creationId xmlns:p14="http://schemas.microsoft.com/office/powerpoint/2010/main" val="129010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CCE4-2490-8D0A-D17B-CB153A5E37B7}"/>
              </a:ext>
            </a:extLst>
          </p:cNvPr>
          <p:cNvSpPr>
            <a:spLocks noGrp="1"/>
          </p:cNvSpPr>
          <p:nvPr>
            <p:ph idx="1"/>
          </p:nvPr>
        </p:nvSpPr>
        <p:spPr/>
        <p:txBody>
          <a:bodyPr>
            <a:normAutofit/>
          </a:bodyPr>
          <a:lstStyle/>
          <a:p>
            <a:pPr marL="0" indent="0" algn="ctr">
              <a:buNone/>
            </a:pPr>
            <a:r>
              <a:rPr lang="en-US" sz="5400" b="1" dirty="0"/>
              <a:t>Short and Long run Cost under the Traditional theory of Cost</a:t>
            </a:r>
            <a:endParaRPr lang="en-IN" sz="5400" b="1" dirty="0"/>
          </a:p>
        </p:txBody>
      </p:sp>
    </p:spTree>
    <p:extLst>
      <p:ext uri="{BB962C8B-B14F-4D97-AF65-F5344CB8AC3E}">
        <p14:creationId xmlns:p14="http://schemas.microsoft.com/office/powerpoint/2010/main" val="8280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03C271-1553-16F6-C6BB-0D7FB59E5389}"/>
              </a:ext>
            </a:extLst>
          </p:cNvPr>
          <p:cNvPicPr>
            <a:picLocks noGrp="1" noChangeAspect="1"/>
          </p:cNvPicPr>
          <p:nvPr>
            <p:ph idx="1"/>
          </p:nvPr>
        </p:nvPicPr>
        <p:blipFill>
          <a:blip r:embed="rId2"/>
          <a:stretch>
            <a:fillRect/>
          </a:stretch>
        </p:blipFill>
        <p:spPr>
          <a:xfrm>
            <a:off x="552890" y="434109"/>
            <a:ext cx="10717308" cy="6049818"/>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90855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BF94C-6AF2-425D-B59C-A210B6E5E3D9}"/>
              </a:ext>
            </a:extLst>
          </p:cNvPr>
          <p:cNvPicPr>
            <a:picLocks noChangeAspect="1"/>
          </p:cNvPicPr>
          <p:nvPr/>
        </p:nvPicPr>
        <p:blipFill>
          <a:blip r:embed="rId2"/>
          <a:stretch>
            <a:fillRect/>
          </a:stretch>
        </p:blipFill>
        <p:spPr>
          <a:xfrm>
            <a:off x="471055" y="1348509"/>
            <a:ext cx="11092871" cy="3740729"/>
          </a:xfrm>
          <a:prstGeom prst="rect">
            <a:avLst/>
          </a:prstGeom>
          <a:ln w="88900" cap="sq" cmpd="thickThin">
            <a:solidFill>
              <a:schemeClr val="accent2"/>
            </a:solidFill>
            <a:prstDash val="solid"/>
            <a:miter lim="800000"/>
          </a:ln>
          <a:effectLst>
            <a:innerShdw blurRad="76200">
              <a:srgbClr val="000000"/>
            </a:innerShdw>
          </a:effectLst>
        </p:spPr>
      </p:pic>
    </p:spTree>
    <p:extLst>
      <p:ext uri="{BB962C8B-B14F-4D97-AF65-F5344CB8AC3E}">
        <p14:creationId xmlns:p14="http://schemas.microsoft.com/office/powerpoint/2010/main" val="28312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60CE9B5-2AB9-F571-065D-125543881E3E}"/>
              </a:ext>
            </a:extLst>
          </p:cNvPr>
          <p:cNvGraphicFramePr>
            <a:graphicFrameLocks/>
          </p:cNvGraphicFramePr>
          <p:nvPr>
            <p:extLst>
              <p:ext uri="{D42A27DB-BD31-4B8C-83A1-F6EECF244321}">
                <p14:modId xmlns:p14="http://schemas.microsoft.com/office/powerpoint/2010/main" val="2208161622"/>
              </p:ext>
            </p:extLst>
          </p:nvPr>
        </p:nvGraphicFramePr>
        <p:xfrm>
          <a:off x="720968" y="820392"/>
          <a:ext cx="10713651" cy="5469575"/>
        </p:xfrm>
        <a:graphic>
          <a:graphicData uri="http://schemas.openxmlformats.org/drawingml/2006/table">
            <a:tbl>
              <a:tblPr firstRow="1" bandRow="1">
                <a:tableStyleId>{BC89EF96-8CEA-46FF-86C4-4CE0E7609802}</a:tableStyleId>
              </a:tblPr>
              <a:tblGrid>
                <a:gridCol w="1431237">
                  <a:extLst>
                    <a:ext uri="{9D8B030D-6E8A-4147-A177-3AD203B41FA5}">
                      <a16:colId xmlns:a16="http://schemas.microsoft.com/office/drawing/2014/main" val="2241747375"/>
                    </a:ext>
                  </a:extLst>
                </a:gridCol>
                <a:gridCol w="1547069">
                  <a:extLst>
                    <a:ext uri="{9D8B030D-6E8A-4147-A177-3AD203B41FA5}">
                      <a16:colId xmlns:a16="http://schemas.microsoft.com/office/drawing/2014/main" val="3899269157"/>
                    </a:ext>
                  </a:extLst>
                </a:gridCol>
                <a:gridCol w="1547069">
                  <a:extLst>
                    <a:ext uri="{9D8B030D-6E8A-4147-A177-3AD203B41FA5}">
                      <a16:colId xmlns:a16="http://schemas.microsoft.com/office/drawing/2014/main" val="963731452"/>
                    </a:ext>
                  </a:extLst>
                </a:gridCol>
                <a:gridCol w="1547069">
                  <a:extLst>
                    <a:ext uri="{9D8B030D-6E8A-4147-A177-3AD203B41FA5}">
                      <a16:colId xmlns:a16="http://schemas.microsoft.com/office/drawing/2014/main" val="3535697350"/>
                    </a:ext>
                  </a:extLst>
                </a:gridCol>
                <a:gridCol w="1547069">
                  <a:extLst>
                    <a:ext uri="{9D8B030D-6E8A-4147-A177-3AD203B41FA5}">
                      <a16:colId xmlns:a16="http://schemas.microsoft.com/office/drawing/2014/main" val="3571301935"/>
                    </a:ext>
                  </a:extLst>
                </a:gridCol>
                <a:gridCol w="1547069">
                  <a:extLst>
                    <a:ext uri="{9D8B030D-6E8A-4147-A177-3AD203B41FA5}">
                      <a16:colId xmlns:a16="http://schemas.microsoft.com/office/drawing/2014/main" val="2356064206"/>
                    </a:ext>
                  </a:extLst>
                </a:gridCol>
                <a:gridCol w="1547069">
                  <a:extLst>
                    <a:ext uri="{9D8B030D-6E8A-4147-A177-3AD203B41FA5}">
                      <a16:colId xmlns:a16="http://schemas.microsoft.com/office/drawing/2014/main" val="2893995370"/>
                    </a:ext>
                  </a:extLst>
                </a:gridCol>
              </a:tblGrid>
              <a:tr h="1139494">
                <a:tc>
                  <a:txBody>
                    <a:bodyPr/>
                    <a:lstStyle/>
                    <a:p>
                      <a:pPr algn="ctr"/>
                      <a:r>
                        <a:rPr lang="en-US" sz="3200" dirty="0"/>
                        <a:t>Quantity </a:t>
                      </a:r>
                      <a:endParaRPr lang="en-IN" sz="3200" dirty="0"/>
                    </a:p>
                  </a:txBody>
                  <a:tcPr marL="87464" marR="87464"/>
                </a:tc>
                <a:tc>
                  <a:txBody>
                    <a:bodyPr/>
                    <a:lstStyle/>
                    <a:p>
                      <a:pPr algn="ctr"/>
                      <a:r>
                        <a:rPr lang="en-US" sz="3200" dirty="0"/>
                        <a:t>TFC</a:t>
                      </a:r>
                      <a:endParaRPr lang="en-IN" sz="3200" dirty="0"/>
                    </a:p>
                  </a:txBody>
                  <a:tcPr marL="87464" marR="87464"/>
                </a:tc>
                <a:tc>
                  <a:txBody>
                    <a:bodyPr/>
                    <a:lstStyle/>
                    <a:p>
                      <a:pPr algn="ctr"/>
                      <a:r>
                        <a:rPr lang="en-US" sz="3200" dirty="0"/>
                        <a:t>TVC</a:t>
                      </a:r>
                      <a:endParaRPr lang="en-IN" sz="3200" dirty="0"/>
                    </a:p>
                  </a:txBody>
                  <a:tcPr marL="87464" marR="87464"/>
                </a:tc>
                <a:tc>
                  <a:txBody>
                    <a:bodyPr/>
                    <a:lstStyle/>
                    <a:p>
                      <a:pPr algn="ctr"/>
                      <a:r>
                        <a:rPr lang="en-US" sz="3200" dirty="0"/>
                        <a:t>TC</a:t>
                      </a:r>
                      <a:endParaRPr lang="en-IN" sz="3200" dirty="0"/>
                    </a:p>
                  </a:txBody>
                  <a:tcPr marL="87464" marR="87464"/>
                </a:tc>
                <a:tc>
                  <a:txBody>
                    <a:bodyPr/>
                    <a:lstStyle/>
                    <a:p>
                      <a:pPr algn="ctr"/>
                      <a:r>
                        <a:rPr lang="en-US" sz="3200" dirty="0"/>
                        <a:t>AFC</a:t>
                      </a:r>
                      <a:endParaRPr lang="en-IN" sz="3200" dirty="0"/>
                    </a:p>
                  </a:txBody>
                  <a:tcPr marL="87464" marR="87464"/>
                </a:tc>
                <a:tc>
                  <a:txBody>
                    <a:bodyPr/>
                    <a:lstStyle/>
                    <a:p>
                      <a:pPr algn="ctr"/>
                      <a:r>
                        <a:rPr lang="en-US" sz="3200" dirty="0"/>
                        <a:t>AVC</a:t>
                      </a:r>
                      <a:endParaRPr lang="en-IN" sz="3200" dirty="0"/>
                    </a:p>
                  </a:txBody>
                  <a:tcPr marL="87464" marR="87464"/>
                </a:tc>
                <a:tc>
                  <a:txBody>
                    <a:bodyPr/>
                    <a:lstStyle/>
                    <a:p>
                      <a:pPr algn="ctr"/>
                      <a:r>
                        <a:rPr lang="en-US" sz="3200" dirty="0"/>
                        <a:t>MC</a:t>
                      </a:r>
                      <a:endParaRPr lang="en-IN" sz="3200" dirty="0"/>
                    </a:p>
                  </a:txBody>
                  <a:tcPr marL="87464" marR="87464"/>
                </a:tc>
                <a:extLst>
                  <a:ext uri="{0D108BD9-81ED-4DB2-BD59-A6C34878D82A}">
                    <a16:rowId xmlns:a16="http://schemas.microsoft.com/office/drawing/2014/main" val="2407589055"/>
                  </a:ext>
                </a:extLst>
              </a:tr>
              <a:tr h="618583">
                <a:tc>
                  <a:txBody>
                    <a:bodyPr/>
                    <a:lstStyle/>
                    <a:p>
                      <a:pPr algn="ctr"/>
                      <a:r>
                        <a:rPr lang="en-US" sz="3200" dirty="0"/>
                        <a:t>0</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0</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a:t>
                      </a:r>
                      <a:endParaRPr lang="en-IN" sz="3200" dirty="0"/>
                    </a:p>
                  </a:txBody>
                  <a:tcPr marL="87464" marR="87464"/>
                </a:tc>
                <a:tc>
                  <a:txBody>
                    <a:bodyPr/>
                    <a:lstStyle/>
                    <a:p>
                      <a:pPr algn="ctr"/>
                      <a:r>
                        <a:rPr lang="en-US" sz="3200" dirty="0"/>
                        <a:t>-</a:t>
                      </a:r>
                      <a:endParaRPr lang="en-IN" sz="3200" dirty="0"/>
                    </a:p>
                  </a:txBody>
                  <a:tcPr marL="87464" marR="87464"/>
                </a:tc>
                <a:tc>
                  <a:txBody>
                    <a:bodyPr/>
                    <a:lstStyle/>
                    <a:p>
                      <a:pPr algn="ctr"/>
                      <a:r>
                        <a:rPr lang="en-US" sz="3200" dirty="0"/>
                        <a:t>-</a:t>
                      </a:r>
                      <a:endParaRPr lang="en-IN" sz="3200" dirty="0"/>
                    </a:p>
                  </a:txBody>
                  <a:tcPr marL="87464" marR="87464"/>
                </a:tc>
                <a:extLst>
                  <a:ext uri="{0D108BD9-81ED-4DB2-BD59-A6C34878D82A}">
                    <a16:rowId xmlns:a16="http://schemas.microsoft.com/office/drawing/2014/main" val="2762239255"/>
                  </a:ext>
                </a:extLst>
              </a:tr>
              <a:tr h="618583">
                <a:tc>
                  <a:txBody>
                    <a:bodyPr/>
                    <a:lstStyle/>
                    <a:p>
                      <a:pPr algn="ctr"/>
                      <a:r>
                        <a:rPr lang="en-US" sz="3200" dirty="0"/>
                        <a:t>1</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15</a:t>
                      </a:r>
                      <a:endParaRPr lang="en-IN" sz="3200" dirty="0"/>
                    </a:p>
                  </a:txBody>
                  <a:tcPr marL="87464" marR="87464"/>
                </a:tc>
                <a:tc>
                  <a:txBody>
                    <a:bodyPr/>
                    <a:lstStyle/>
                    <a:p>
                      <a:pPr algn="ctr"/>
                      <a:r>
                        <a:rPr lang="en-US" sz="3200" dirty="0"/>
                        <a:t>35</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15</a:t>
                      </a:r>
                      <a:endParaRPr lang="en-IN" sz="3200" dirty="0"/>
                    </a:p>
                  </a:txBody>
                  <a:tcPr marL="87464" marR="87464"/>
                </a:tc>
                <a:tc>
                  <a:txBody>
                    <a:bodyPr/>
                    <a:lstStyle/>
                    <a:p>
                      <a:pPr algn="ctr"/>
                      <a:r>
                        <a:rPr lang="en-US" sz="3200" dirty="0"/>
                        <a:t>15</a:t>
                      </a:r>
                      <a:endParaRPr lang="en-IN" sz="3200" dirty="0"/>
                    </a:p>
                  </a:txBody>
                  <a:tcPr marL="87464" marR="87464"/>
                </a:tc>
                <a:extLst>
                  <a:ext uri="{0D108BD9-81ED-4DB2-BD59-A6C34878D82A}">
                    <a16:rowId xmlns:a16="http://schemas.microsoft.com/office/drawing/2014/main" val="2532318940"/>
                  </a:ext>
                </a:extLst>
              </a:tr>
              <a:tr h="618583">
                <a:tc>
                  <a:txBody>
                    <a:bodyPr/>
                    <a:lstStyle/>
                    <a:p>
                      <a:pPr algn="ctr"/>
                      <a:r>
                        <a:rPr lang="en-US" sz="3200" dirty="0"/>
                        <a:t>2</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25</a:t>
                      </a:r>
                      <a:endParaRPr lang="en-IN" sz="3200" dirty="0"/>
                    </a:p>
                  </a:txBody>
                  <a:tcPr marL="87464" marR="87464"/>
                </a:tc>
                <a:tc>
                  <a:txBody>
                    <a:bodyPr/>
                    <a:lstStyle/>
                    <a:p>
                      <a:pPr algn="ctr"/>
                      <a:r>
                        <a:rPr lang="en-US" sz="3200" dirty="0"/>
                        <a:t>45</a:t>
                      </a:r>
                      <a:endParaRPr lang="en-IN" sz="3200" dirty="0"/>
                    </a:p>
                  </a:txBody>
                  <a:tcPr marL="87464" marR="87464"/>
                </a:tc>
                <a:tc>
                  <a:txBody>
                    <a:bodyPr/>
                    <a:lstStyle/>
                    <a:p>
                      <a:pPr algn="ctr"/>
                      <a:r>
                        <a:rPr lang="en-US" sz="3200" dirty="0"/>
                        <a:t>10</a:t>
                      </a:r>
                      <a:endParaRPr lang="en-IN" sz="3200" dirty="0"/>
                    </a:p>
                  </a:txBody>
                  <a:tcPr marL="87464" marR="87464"/>
                </a:tc>
                <a:tc>
                  <a:txBody>
                    <a:bodyPr/>
                    <a:lstStyle/>
                    <a:p>
                      <a:pPr algn="ctr"/>
                      <a:r>
                        <a:rPr lang="en-US" sz="3200" dirty="0"/>
                        <a:t>12.50</a:t>
                      </a:r>
                      <a:endParaRPr lang="en-IN" sz="3200" dirty="0"/>
                    </a:p>
                  </a:txBody>
                  <a:tcPr marL="87464" marR="87464"/>
                </a:tc>
                <a:tc>
                  <a:txBody>
                    <a:bodyPr/>
                    <a:lstStyle/>
                    <a:p>
                      <a:pPr algn="ctr"/>
                      <a:r>
                        <a:rPr lang="en-US" sz="3200" dirty="0"/>
                        <a:t>10</a:t>
                      </a:r>
                      <a:endParaRPr lang="en-IN" sz="3200" dirty="0"/>
                    </a:p>
                  </a:txBody>
                  <a:tcPr marL="87464" marR="87464"/>
                </a:tc>
                <a:extLst>
                  <a:ext uri="{0D108BD9-81ED-4DB2-BD59-A6C34878D82A}">
                    <a16:rowId xmlns:a16="http://schemas.microsoft.com/office/drawing/2014/main" val="2556252719"/>
                  </a:ext>
                </a:extLst>
              </a:tr>
              <a:tr h="618583">
                <a:tc>
                  <a:txBody>
                    <a:bodyPr/>
                    <a:lstStyle/>
                    <a:p>
                      <a:pPr algn="ctr"/>
                      <a:r>
                        <a:rPr lang="en-US" sz="3200" dirty="0"/>
                        <a:t>3</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30</a:t>
                      </a:r>
                      <a:endParaRPr lang="en-IN" sz="3200" dirty="0"/>
                    </a:p>
                  </a:txBody>
                  <a:tcPr marL="87464" marR="87464"/>
                </a:tc>
                <a:tc>
                  <a:txBody>
                    <a:bodyPr/>
                    <a:lstStyle/>
                    <a:p>
                      <a:pPr algn="ctr"/>
                      <a:r>
                        <a:rPr lang="en-US" sz="3200" dirty="0"/>
                        <a:t>55</a:t>
                      </a:r>
                      <a:endParaRPr lang="en-IN" sz="3200" dirty="0"/>
                    </a:p>
                  </a:txBody>
                  <a:tcPr marL="87464" marR="87464"/>
                </a:tc>
                <a:tc>
                  <a:txBody>
                    <a:bodyPr/>
                    <a:lstStyle/>
                    <a:p>
                      <a:pPr algn="ctr"/>
                      <a:r>
                        <a:rPr lang="en-US" sz="3200" dirty="0"/>
                        <a:t>6.67</a:t>
                      </a:r>
                      <a:endParaRPr lang="en-IN" sz="3200" dirty="0"/>
                    </a:p>
                  </a:txBody>
                  <a:tcPr marL="87464" marR="87464"/>
                </a:tc>
                <a:tc>
                  <a:txBody>
                    <a:bodyPr/>
                    <a:lstStyle/>
                    <a:p>
                      <a:pPr algn="ctr"/>
                      <a:r>
                        <a:rPr lang="en-US" sz="3200" dirty="0"/>
                        <a:t>10</a:t>
                      </a:r>
                      <a:endParaRPr lang="en-IN" sz="3200" dirty="0"/>
                    </a:p>
                  </a:txBody>
                  <a:tcPr marL="87464" marR="87464"/>
                </a:tc>
                <a:tc>
                  <a:txBody>
                    <a:bodyPr/>
                    <a:lstStyle/>
                    <a:p>
                      <a:pPr algn="ctr"/>
                      <a:r>
                        <a:rPr lang="en-US" sz="3200" dirty="0"/>
                        <a:t>5</a:t>
                      </a:r>
                      <a:endParaRPr lang="en-IN" sz="3200" dirty="0"/>
                    </a:p>
                  </a:txBody>
                  <a:tcPr marL="87464" marR="87464"/>
                </a:tc>
                <a:extLst>
                  <a:ext uri="{0D108BD9-81ED-4DB2-BD59-A6C34878D82A}">
                    <a16:rowId xmlns:a16="http://schemas.microsoft.com/office/drawing/2014/main" val="2784362237"/>
                  </a:ext>
                </a:extLst>
              </a:tr>
              <a:tr h="618583">
                <a:tc>
                  <a:txBody>
                    <a:bodyPr/>
                    <a:lstStyle/>
                    <a:p>
                      <a:pPr algn="ctr"/>
                      <a:r>
                        <a:rPr lang="en-US" sz="3200" dirty="0"/>
                        <a:t>4</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35</a:t>
                      </a:r>
                      <a:endParaRPr lang="en-IN" sz="3200" dirty="0"/>
                    </a:p>
                  </a:txBody>
                  <a:tcPr marL="87464" marR="87464"/>
                </a:tc>
                <a:tc>
                  <a:txBody>
                    <a:bodyPr/>
                    <a:lstStyle/>
                    <a:p>
                      <a:pPr algn="ctr"/>
                      <a:r>
                        <a:rPr lang="en-US" sz="3200" dirty="0"/>
                        <a:t>65</a:t>
                      </a:r>
                      <a:endParaRPr lang="en-IN" sz="3200" dirty="0"/>
                    </a:p>
                  </a:txBody>
                  <a:tcPr marL="87464" marR="87464"/>
                </a:tc>
                <a:tc>
                  <a:txBody>
                    <a:bodyPr/>
                    <a:lstStyle/>
                    <a:p>
                      <a:pPr algn="ctr"/>
                      <a:r>
                        <a:rPr lang="en-US" sz="3200" dirty="0"/>
                        <a:t>5</a:t>
                      </a:r>
                      <a:endParaRPr lang="en-IN" sz="3200" dirty="0"/>
                    </a:p>
                  </a:txBody>
                  <a:tcPr marL="87464" marR="87464"/>
                </a:tc>
                <a:tc>
                  <a:txBody>
                    <a:bodyPr/>
                    <a:lstStyle/>
                    <a:p>
                      <a:pPr algn="ctr"/>
                      <a:r>
                        <a:rPr lang="en-US" sz="3200" dirty="0"/>
                        <a:t>8.75</a:t>
                      </a:r>
                      <a:endParaRPr lang="en-IN" sz="3200" dirty="0"/>
                    </a:p>
                  </a:txBody>
                  <a:tcPr marL="87464" marR="87464"/>
                </a:tc>
                <a:tc>
                  <a:txBody>
                    <a:bodyPr/>
                    <a:lstStyle/>
                    <a:p>
                      <a:pPr algn="ctr"/>
                      <a:r>
                        <a:rPr lang="en-US" sz="3200" dirty="0"/>
                        <a:t>5</a:t>
                      </a:r>
                      <a:endParaRPr lang="en-IN" sz="3200" dirty="0"/>
                    </a:p>
                  </a:txBody>
                  <a:tcPr marL="87464" marR="87464"/>
                </a:tc>
                <a:extLst>
                  <a:ext uri="{0D108BD9-81ED-4DB2-BD59-A6C34878D82A}">
                    <a16:rowId xmlns:a16="http://schemas.microsoft.com/office/drawing/2014/main" val="128158047"/>
                  </a:ext>
                </a:extLst>
              </a:tr>
              <a:tr h="618583">
                <a:tc>
                  <a:txBody>
                    <a:bodyPr/>
                    <a:lstStyle/>
                    <a:p>
                      <a:pPr algn="ctr"/>
                      <a:r>
                        <a:rPr lang="en-US" sz="3200" dirty="0">
                          <a:highlight>
                            <a:srgbClr val="FFFF00"/>
                          </a:highlight>
                        </a:rPr>
                        <a:t>5</a:t>
                      </a:r>
                      <a:endParaRPr lang="en-IN" sz="3200" dirty="0">
                        <a:highlight>
                          <a:srgbClr val="FFFF00"/>
                        </a:highlight>
                      </a:endParaRPr>
                    </a:p>
                  </a:txBody>
                  <a:tcPr marL="87464" marR="87464"/>
                </a:tc>
                <a:tc>
                  <a:txBody>
                    <a:bodyPr/>
                    <a:lstStyle/>
                    <a:p>
                      <a:pPr algn="ctr"/>
                      <a:r>
                        <a:rPr lang="en-US" sz="3200" dirty="0">
                          <a:highlight>
                            <a:srgbClr val="FFFF00"/>
                          </a:highlight>
                        </a:rPr>
                        <a:t>20</a:t>
                      </a:r>
                      <a:endParaRPr lang="en-IN" sz="3200" dirty="0">
                        <a:highlight>
                          <a:srgbClr val="FFFF00"/>
                        </a:highlight>
                      </a:endParaRPr>
                    </a:p>
                  </a:txBody>
                  <a:tcPr marL="87464" marR="87464"/>
                </a:tc>
                <a:tc>
                  <a:txBody>
                    <a:bodyPr/>
                    <a:lstStyle/>
                    <a:p>
                      <a:pPr algn="ctr"/>
                      <a:r>
                        <a:rPr lang="en-US" sz="3200" dirty="0">
                          <a:highlight>
                            <a:srgbClr val="FFFF00"/>
                          </a:highlight>
                        </a:rPr>
                        <a:t>45</a:t>
                      </a:r>
                      <a:endParaRPr lang="en-IN" sz="3200" dirty="0">
                        <a:highlight>
                          <a:srgbClr val="FFFF00"/>
                        </a:highlight>
                      </a:endParaRPr>
                    </a:p>
                  </a:txBody>
                  <a:tcPr marL="87464" marR="87464"/>
                </a:tc>
                <a:tc>
                  <a:txBody>
                    <a:bodyPr/>
                    <a:lstStyle/>
                    <a:p>
                      <a:pPr algn="ctr"/>
                      <a:r>
                        <a:rPr lang="en-US" sz="3200" dirty="0">
                          <a:highlight>
                            <a:srgbClr val="FFFF00"/>
                          </a:highlight>
                        </a:rPr>
                        <a:t>85</a:t>
                      </a:r>
                      <a:endParaRPr lang="en-IN" sz="3200" dirty="0">
                        <a:highlight>
                          <a:srgbClr val="FFFF00"/>
                        </a:highlight>
                      </a:endParaRPr>
                    </a:p>
                  </a:txBody>
                  <a:tcPr marL="87464" marR="87464"/>
                </a:tc>
                <a:tc>
                  <a:txBody>
                    <a:bodyPr/>
                    <a:lstStyle/>
                    <a:p>
                      <a:pPr algn="ctr"/>
                      <a:r>
                        <a:rPr lang="en-US" sz="3200" dirty="0">
                          <a:highlight>
                            <a:srgbClr val="FFFF00"/>
                          </a:highlight>
                        </a:rPr>
                        <a:t>4</a:t>
                      </a:r>
                      <a:endParaRPr lang="en-IN" sz="3200" dirty="0">
                        <a:highlight>
                          <a:srgbClr val="FFFF00"/>
                        </a:highlight>
                      </a:endParaRPr>
                    </a:p>
                  </a:txBody>
                  <a:tcPr marL="87464" marR="87464"/>
                </a:tc>
                <a:tc>
                  <a:txBody>
                    <a:bodyPr/>
                    <a:lstStyle/>
                    <a:p>
                      <a:pPr algn="ctr"/>
                      <a:r>
                        <a:rPr lang="en-US" sz="3200" dirty="0">
                          <a:highlight>
                            <a:srgbClr val="FFFF00"/>
                          </a:highlight>
                        </a:rPr>
                        <a:t>9</a:t>
                      </a:r>
                      <a:endParaRPr lang="en-IN" sz="3200" dirty="0">
                        <a:highlight>
                          <a:srgbClr val="FFFF00"/>
                        </a:highlight>
                      </a:endParaRPr>
                    </a:p>
                  </a:txBody>
                  <a:tcPr marL="87464" marR="87464"/>
                </a:tc>
                <a:tc>
                  <a:txBody>
                    <a:bodyPr/>
                    <a:lstStyle/>
                    <a:p>
                      <a:pPr algn="ctr"/>
                      <a:r>
                        <a:rPr lang="en-US" sz="3200" dirty="0">
                          <a:highlight>
                            <a:srgbClr val="FFFF00"/>
                          </a:highlight>
                        </a:rPr>
                        <a:t>10</a:t>
                      </a:r>
                      <a:endParaRPr lang="en-IN" sz="3200" dirty="0">
                        <a:highlight>
                          <a:srgbClr val="FFFF00"/>
                        </a:highlight>
                      </a:endParaRPr>
                    </a:p>
                  </a:txBody>
                  <a:tcPr marL="87464" marR="87464"/>
                </a:tc>
                <a:extLst>
                  <a:ext uri="{0D108BD9-81ED-4DB2-BD59-A6C34878D82A}">
                    <a16:rowId xmlns:a16="http://schemas.microsoft.com/office/drawing/2014/main" val="776894501"/>
                  </a:ext>
                </a:extLst>
              </a:tr>
              <a:tr h="618583">
                <a:tc>
                  <a:txBody>
                    <a:bodyPr/>
                    <a:lstStyle/>
                    <a:p>
                      <a:pPr algn="ctr"/>
                      <a:r>
                        <a:rPr lang="en-US" sz="3200" dirty="0"/>
                        <a:t>6</a:t>
                      </a:r>
                      <a:endParaRPr lang="en-IN" sz="3200" dirty="0"/>
                    </a:p>
                  </a:txBody>
                  <a:tcPr marL="87464" marR="87464"/>
                </a:tc>
                <a:tc>
                  <a:txBody>
                    <a:bodyPr/>
                    <a:lstStyle/>
                    <a:p>
                      <a:pPr algn="ctr"/>
                      <a:r>
                        <a:rPr lang="en-US" sz="3200" dirty="0"/>
                        <a:t>20</a:t>
                      </a:r>
                      <a:endParaRPr lang="en-IN" sz="3200" dirty="0"/>
                    </a:p>
                  </a:txBody>
                  <a:tcPr marL="87464" marR="87464"/>
                </a:tc>
                <a:tc>
                  <a:txBody>
                    <a:bodyPr/>
                    <a:lstStyle/>
                    <a:p>
                      <a:pPr algn="ctr"/>
                      <a:r>
                        <a:rPr lang="en-US" sz="3200" dirty="0"/>
                        <a:t>65</a:t>
                      </a:r>
                      <a:endParaRPr lang="en-IN" sz="3200" dirty="0"/>
                    </a:p>
                  </a:txBody>
                  <a:tcPr marL="87464" marR="87464"/>
                </a:tc>
                <a:tc>
                  <a:txBody>
                    <a:bodyPr/>
                    <a:lstStyle/>
                    <a:p>
                      <a:pPr algn="ctr"/>
                      <a:r>
                        <a:rPr lang="en-US" sz="3200" dirty="0"/>
                        <a:t>110</a:t>
                      </a:r>
                      <a:endParaRPr lang="en-IN" sz="3200" dirty="0"/>
                    </a:p>
                  </a:txBody>
                  <a:tcPr marL="87464" marR="87464"/>
                </a:tc>
                <a:tc>
                  <a:txBody>
                    <a:bodyPr/>
                    <a:lstStyle/>
                    <a:p>
                      <a:pPr algn="ctr"/>
                      <a:r>
                        <a:rPr lang="en-US" sz="3200" dirty="0"/>
                        <a:t>3.33</a:t>
                      </a:r>
                      <a:endParaRPr lang="en-IN" sz="3200" dirty="0"/>
                    </a:p>
                  </a:txBody>
                  <a:tcPr marL="87464" marR="87464"/>
                </a:tc>
                <a:tc>
                  <a:txBody>
                    <a:bodyPr/>
                    <a:lstStyle/>
                    <a:p>
                      <a:pPr algn="ctr"/>
                      <a:r>
                        <a:rPr lang="en-US" sz="3200" dirty="0"/>
                        <a:t>10.83</a:t>
                      </a:r>
                      <a:endParaRPr lang="en-IN" sz="3200" dirty="0"/>
                    </a:p>
                  </a:txBody>
                  <a:tcPr marL="87464" marR="87464"/>
                </a:tc>
                <a:tc>
                  <a:txBody>
                    <a:bodyPr/>
                    <a:lstStyle/>
                    <a:p>
                      <a:pPr algn="ctr"/>
                      <a:r>
                        <a:rPr lang="en-US" sz="3200" dirty="0"/>
                        <a:t>20</a:t>
                      </a:r>
                      <a:endParaRPr lang="en-IN" sz="3200" dirty="0"/>
                    </a:p>
                  </a:txBody>
                  <a:tcPr marL="87464" marR="87464"/>
                </a:tc>
                <a:extLst>
                  <a:ext uri="{0D108BD9-81ED-4DB2-BD59-A6C34878D82A}">
                    <a16:rowId xmlns:a16="http://schemas.microsoft.com/office/drawing/2014/main" val="2689851165"/>
                  </a:ext>
                </a:extLst>
              </a:tr>
            </a:tbl>
          </a:graphicData>
        </a:graphic>
      </p:graphicFrame>
    </p:spTree>
    <p:extLst>
      <p:ext uri="{BB962C8B-B14F-4D97-AF65-F5344CB8AC3E}">
        <p14:creationId xmlns:p14="http://schemas.microsoft.com/office/powerpoint/2010/main" val="344247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2351</Words>
  <Application>Microsoft Office PowerPoint</Application>
  <PresentationFormat>Widescreen</PresentationFormat>
  <Paragraphs>124</Paragraphs>
  <Slides>42</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42</vt:i4>
      </vt:variant>
    </vt:vector>
  </HeadingPairs>
  <TitlesOfParts>
    <vt:vector size="60" baseType="lpstr">
      <vt:lpstr>ACaslon-Bold</vt:lpstr>
      <vt:lpstr>Arial</vt:lpstr>
      <vt:lpstr>Calibri</vt:lpstr>
      <vt:lpstr>Calibri Light</vt:lpstr>
      <vt:lpstr>Georgia</vt:lpstr>
      <vt:lpstr>Helvetica</vt:lpstr>
      <vt:lpstr>Helvetica-Oblique</vt:lpstr>
      <vt:lpstr>Roboto</vt:lpstr>
      <vt:lpstr>Souvenir-Demi</vt:lpstr>
      <vt:lpstr>Souvenir-DemiItalic</vt:lpstr>
      <vt:lpstr>Souvenir-Light</vt:lpstr>
      <vt:lpstr>Souvenir-LightItalic</vt:lpstr>
      <vt:lpstr>Times-Bold</vt:lpstr>
      <vt:lpstr>Times-Italic</vt:lpstr>
      <vt:lpstr>Times-Roman</vt:lpstr>
      <vt:lpstr>ui-sans-serif</vt:lpstr>
      <vt:lpstr>Wingdings</vt:lpstr>
      <vt:lpstr>Office Theme</vt:lpstr>
      <vt:lpstr>PowerPoint Presentation</vt:lpstr>
      <vt:lpstr>PowerPoint Presentation</vt:lpstr>
      <vt:lpstr>Accounting Costs and Economic Costs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Long-Run Average Cost Curve in Case of Constant Returns to Scale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LONG-RUN COSTS IN MODERN MICROECONOMIC THEORY: THE 'L-SHAPED' SCALE CURVE  </vt:lpstr>
      <vt:lpstr>PowerPoint Presentation</vt:lpstr>
      <vt:lpstr>PowerPoint Presentation</vt:lpstr>
      <vt:lpstr>THE LEARNING CURVE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Parul</cp:lastModifiedBy>
  <cp:revision>18</cp:revision>
  <dcterms:created xsi:type="dcterms:W3CDTF">2022-10-23T09:34:06Z</dcterms:created>
  <dcterms:modified xsi:type="dcterms:W3CDTF">2022-11-14T17:45:43Z</dcterms:modified>
</cp:coreProperties>
</file>