
<file path=[Content_Types].xml><?xml version="1.0" encoding="utf-8"?>
<Types xmlns="http://schemas.openxmlformats.org/package/2006/content-types">
  <Override ContentType="application/vnd.openxmlformats-officedocument.presentationml.slide+xml" PartName="/ppt/slides/slide6.xml"/>
  <Override ContentType="application/vnd.openxmlformats-officedocument.presentationml.slide+xml" PartName="/ppt/slides/slide29.xml"/>
  <Override ContentType="application/vnd.openxmlformats-officedocument.presentationml.slide+xml" PartName="/ppt/slides/slide38.xml"/>
  <Override ContentType="application/vnd.openxmlformats-officedocument.presentationml.slide+xml" PartName="/ppt/slides/slide47.xml"/>
  <Override ContentType="application/vnd.openxmlformats-officedocument.presentationml.slide+xml" PartName="/ppt/slides/slide56.xml"/>
  <Override ContentType="application/vnd.openxmlformats-officedocument.presentationml.slide+xml" PartName="/ppt/slides/slide58.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7.xml"/>
  <Override ContentType="application/vnd.openxmlformats-officedocument.presentationml.slide+xml" PartName="/ppt/slides/slide36.xml"/>
  <Override ContentType="application/vnd.openxmlformats-officedocument.presentationml.slide+xml" PartName="/ppt/slides/slide45.xml"/>
  <Override ContentType="application/vnd.openxmlformats-officedocument.presentationml.slide+xml" PartName="/ppt/slides/slide54.xml"/>
  <Override ContentType="application/vnd.openxmlformats-officedocument.presentationml.slide+xml" PartName="/ppt/slides/slide65.xml"/>
  <Override ContentType="application/vnd.openxmlformats-officedocument.presentationml.slideLayout+xml" PartName="/ppt/slideLayouts/slideLayout4.xml"/>
  <Override ContentType="application/vnd.openxmlformats-officedocument.presentationml.slideLayout+xml" PartName="/ppt/slideLayouts/slideLayout6.xml"/>
  <Override ContentType="application/vnd.openxmlformats-officedocument.presentationml.slide+xml" PartName="/ppt/slides/slide2.xml"/>
  <Override ContentType="application/vnd.openxmlformats-officedocument.presentationml.slide+xml" PartName="/ppt/slides/slide16.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43.xml"/>
  <Override ContentType="application/vnd.openxmlformats-officedocument.presentationml.slide+xml" PartName="/ppt/slides/slide52.xml"/>
  <Override ContentType="application/vnd.openxmlformats-officedocument.presentationml.slide+xml" PartName="/ppt/slides/slide63.xml"/>
  <Override ContentType="application/vnd.openxmlformats-officedocument.theme+xml" PartName="/ppt/theme/theme1.xml"/>
  <Override ContentType="application/vnd.openxmlformats-officedocument.presentationml.slideLayout+xml" PartName="/ppt/slideLayouts/slideLayout2.xml"/>
  <Default ContentType="application/vnd.openxmlformats-package.relationships+xml" Extension="rels"/>
  <Default ContentType="application/xml" Extension="xml"/>
  <Override ContentType="application/vnd.openxmlformats-officedocument.presentationml.slide+xml" PartName="/ppt/slides/slide14.xml"/>
  <Override ContentType="application/vnd.openxmlformats-officedocument.presentationml.slide+xml" PartName="/ppt/slides/slide23.xml"/>
  <Override ContentType="application/vnd.openxmlformats-officedocument.presentationml.slide+xml" PartName="/ppt/slides/slide32.xml"/>
  <Override ContentType="application/vnd.openxmlformats-officedocument.presentationml.slide+xml" PartName="/ppt/slides/slide41.xml"/>
  <Override ContentType="application/vnd.openxmlformats-officedocument.presentationml.slide+xml" PartName="/ppt/slides/slide50.xml"/>
  <Override ContentType="application/vnd.openxmlformats-officedocument.presentationml.slide+xml" PartName="/ppt/slides/slide61.xml"/>
  <Override ContentType="application/vnd.openxmlformats-officedocument.presentationml.notesMaster+xml" PartName="/ppt/notesMasters/notesMaster1.xml"/>
  <Override ContentType="application/vnd.openxmlformats-officedocument.presentationml.slide+xml" PartName="/ppt/slides/slide10.xml"/>
  <Override ContentType="application/vnd.openxmlformats-officedocument.presentationml.slide+xml" PartName="/ppt/slides/slide12.xml"/>
  <Override ContentType="application/vnd.openxmlformats-officedocument.presentationml.slide+xml" PartName="/ppt/slides/slide21.xml"/>
  <Override ContentType="application/vnd.openxmlformats-officedocument.presentationml.slide+xml" PartName="/ppt/slides/slide30.xml"/>
  <Override ContentType="application/vnd.openxmlformats-officedocument.presentationml.tableStyles+xml" PartName="/ppt/tableStyles.xml"/>
  <Override ContentType="application/vnd.openxmlformats-officedocument.presentationml.slideLayout+xml" PartName="/ppt/slideLayouts/slideLayout11.xml"/>
  <Override ContentType="application/vnd.openxmlformats-officedocument.presentationml.slide+xml" PartName="/ppt/slides/slide7.xml"/>
  <Override ContentType="application/vnd.openxmlformats-officedocument.presentationml.slide+xml" PartName="/ppt/slides/slide9.xml"/>
  <Override ContentType="application/vnd.openxmlformats-officedocument.presentationml.slide+xml" PartName="/ppt/slides/slide59.xml"/>
  <Override ContentType="application/vnd.openxmlformats-officedocument.presentationml.viewProps+xml" PartName="/ppt/viewProps.xml"/>
  <Override ContentType="application/vnd.openxmlformats-officedocument.presentationml.slideLayout+xml" PartName="/ppt/slideLayouts/slideLayout9.xml"/>
  <Override ContentType="application/vnd.openxmlformats-officedocument.presentationml.slide+xml" PartName="/ppt/slides/slide5.xml"/>
  <Override ContentType="application/vnd.openxmlformats-officedocument.presentationml.slide+xml" PartName="/ppt/slides/slide19.xml"/>
  <Override ContentType="application/vnd.openxmlformats-officedocument.presentationml.slide+xml" PartName="/ppt/slides/slide28.xml"/>
  <Override ContentType="application/vnd.openxmlformats-officedocument.presentationml.slide+xml" PartName="/ppt/slides/slide39.xml"/>
  <Override ContentType="application/vnd.openxmlformats-officedocument.presentationml.slide+xml" PartName="/ppt/slides/slide48.xml"/>
  <Override ContentType="application/vnd.openxmlformats-officedocument.presentationml.slide+xml" PartName="/ppt/slides/slide57.xml"/>
  <Override ContentType="application/vnd.openxmlformats-officedocument.presentationml.slideLayout+xml" PartName="/ppt/slideLayouts/slideLayout7.xml"/>
  <Default ContentType="image/png" Extension="png"/>
  <Override ContentType="application/vnd.openxmlformats-officedocument.presentationml.notesSlide+xml" PartName="/ppt/notesSlides/notesSlide1.xml"/>
  <Override ContentType="application/vnd.openxmlformats-officedocument.presentationml.slide+xml" PartName="/ppt/slides/slide3.xml"/>
  <Override ContentType="application/vnd.openxmlformats-officedocument.presentationml.slide+xml" PartName="/ppt/slides/slide17.xml"/>
  <Override ContentType="application/vnd.openxmlformats-officedocument.presentationml.slide+xml" PartName="/ppt/slides/slide26.xml"/>
  <Override ContentType="application/vnd.openxmlformats-officedocument.presentationml.slide+xml" PartName="/ppt/slides/slide37.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64.xml"/>
  <Override ContentType="application/vnd.openxmlformats-officedocument.presentationml.presProps+xml" PartName="/ppt/presProps.xml"/>
  <Override ContentType="application/vnd.openxmlformats-officedocument.presentationml.slideLayout+xml" PartName="/ppt/slideLayouts/slideLayout5.xml"/>
  <Override ContentType="application/vnd.openxmlformats-officedocument.theme+xml" PartName="/ppt/theme/theme2.xml"/>
  <Override ContentType="application/vnd.openxmlformats-officedocument.presentationml.slide+xml" PartName="/ppt/slides/slide1.xml"/>
  <Override ContentType="application/vnd.openxmlformats-officedocument.presentationml.slide+xml" PartName="/ppt/slides/slide15.xml"/>
  <Override ContentType="application/vnd.openxmlformats-officedocument.presentationml.slide+xml" PartName="/ppt/slides/slide24.xml"/>
  <Override ContentType="application/vnd.openxmlformats-officedocument.presentationml.slide+xml" PartName="/ppt/slides/slide33.xml"/>
  <Override ContentType="application/vnd.openxmlformats-officedocument.presentationml.slide+xml" PartName="/ppt/slides/slide35.xml"/>
  <Override ContentType="application/vnd.openxmlformats-officedocument.presentationml.slide+xml" PartName="/ppt/slides/slide44.xml"/>
  <Override ContentType="application/vnd.openxmlformats-officedocument.presentationml.slide+xml" PartName="/ppt/slides/slide53.xml"/>
  <Override ContentType="application/vnd.openxmlformats-officedocument.presentationml.slide+xml" PartName="/ppt/slides/slide62.xml"/>
  <Override ContentType="application/vnd.openxmlformats-officedocument.presentationml.slideLayout+xml" PartName="/ppt/slideLayouts/slideLayout3.xml"/>
  <Default ContentType="image/jpeg" Extension="jpeg"/>
  <Override ContentType="application/vnd.openxmlformats-officedocument.presentationml.presentation.main+xml" PartName="/ppt/presentation.xml"/>
  <Override ContentType="application/vnd.openxmlformats-officedocument.presentationml.slide+xml" PartName="/ppt/slides/slide13.xml"/>
  <Override ContentType="application/vnd.openxmlformats-officedocument.presentationml.slide+xml" PartName="/ppt/slides/slide22.xml"/>
  <Override ContentType="application/vnd.openxmlformats-officedocument.presentationml.slide+xml" PartName="/ppt/slides/slide31.xml"/>
  <Override ContentType="application/vnd.openxmlformats-officedocument.presentationml.slide+xml" PartName="/ppt/slides/slide42.xml"/>
  <Override ContentType="application/vnd.openxmlformats-officedocument.presentationml.slide+xml" PartName="/ppt/slides/slide51.xml"/>
  <Override ContentType="application/vnd.openxmlformats-officedocument.presentationml.slide+xml" PartName="/ppt/slides/slide60.xml"/>
  <Override ContentType="application/vnd.openxmlformats-officedocument.presentationml.slideLayout+xml" PartName="/ppt/slideLayouts/slideLayout1.xml"/>
  <Override ContentType="application/vnd.openxmlformats-officedocument.extended-properties+xml" PartName="/docProps/app.xml"/>
  <Override ContentType="application/vnd.openxmlformats-officedocument.presentationml.slide+xml" PartName="/ppt/slides/slide11.xml"/>
  <Override ContentType="application/vnd.openxmlformats-officedocument.presentationml.slide+xml" PartName="/ppt/slides/slide20.xml"/>
  <Override ContentType="application/vnd.openxmlformats-officedocument.presentationml.slide+xml" PartName="/ppt/slides/slide40.xml"/>
  <Override ContentType="application/vnd.openxmlformats-officedocument.presentationml.slideLayout+xml" PartName="/ppt/slideLayouts/slideLayout10.xml"/>
  <Override ContentType="application/vnd.openxmlformats-officedocument.presentationml.slide+xml" PartName="/ppt/slides/slide8.xml"/>
  <Override ContentType="application/vnd.openxmlformats-officedocument.presentationml.slide+xml" PartName="/ppt/slides/slide49.xml"/>
  <Override ContentType="application/vnd.openxmlformats-package.core-properties+xml" PartName="/docProps/core.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core.xml" Type="http://schemas.openxmlformats.org/package/2006/relationships/metadata/core-properties"/><Relationship Id="rId2" Target="docProps/thumbnail.jpeg" Type="http://schemas.openxmlformats.org/package/2006/relationships/metadata/thumbnail"/><Relationship Id="rId1" Target="ppt/presentation.xml" Type="http://schemas.openxmlformats.org/officeDocument/2006/relationships/officeDocument"/><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256" r:id="rId2"/>
    <p:sldId id="313" r:id="rId3"/>
    <p:sldId id="257" r:id="rId4"/>
    <p:sldId id="317" r:id="rId5"/>
    <p:sldId id="316" r:id="rId6"/>
    <p:sldId id="318" r:id="rId7"/>
    <p:sldId id="319" r:id="rId8"/>
    <p:sldId id="350" r:id="rId9"/>
    <p:sldId id="258" r:id="rId10"/>
    <p:sldId id="351" r:id="rId11"/>
    <p:sldId id="332" r:id="rId12"/>
    <p:sldId id="333" r:id="rId13"/>
    <p:sldId id="320" r:id="rId14"/>
    <p:sldId id="352" r:id="rId15"/>
    <p:sldId id="259" r:id="rId16"/>
    <p:sldId id="353" r:id="rId17"/>
    <p:sldId id="312" r:id="rId18"/>
    <p:sldId id="321" r:id="rId19"/>
    <p:sldId id="354" r:id="rId20"/>
    <p:sldId id="260" r:id="rId21"/>
    <p:sldId id="261" r:id="rId22"/>
    <p:sldId id="322" r:id="rId23"/>
    <p:sldId id="357" r:id="rId24"/>
    <p:sldId id="356" r:id="rId25"/>
    <p:sldId id="358" r:id="rId26"/>
    <p:sldId id="323" r:id="rId27"/>
    <p:sldId id="262" r:id="rId28"/>
    <p:sldId id="360" r:id="rId29"/>
    <p:sldId id="324" r:id="rId30"/>
    <p:sldId id="263" r:id="rId31"/>
    <p:sldId id="361" r:id="rId32"/>
    <p:sldId id="264" r:id="rId33"/>
    <p:sldId id="325" r:id="rId34"/>
    <p:sldId id="326" r:id="rId35"/>
    <p:sldId id="327" r:id="rId36"/>
    <p:sldId id="265" r:id="rId37"/>
    <p:sldId id="328" r:id="rId38"/>
    <p:sldId id="363" r:id="rId39"/>
    <p:sldId id="266" r:id="rId40"/>
    <p:sldId id="267" r:id="rId41"/>
    <p:sldId id="364" r:id="rId42"/>
    <p:sldId id="268" r:id="rId43"/>
    <p:sldId id="365" r:id="rId44"/>
    <p:sldId id="329" r:id="rId45"/>
    <p:sldId id="330" r:id="rId46"/>
    <p:sldId id="331" r:id="rId47"/>
    <p:sldId id="269" r:id="rId48"/>
    <p:sldId id="334" r:id="rId49"/>
    <p:sldId id="335" r:id="rId50"/>
    <p:sldId id="366" r:id="rId51"/>
    <p:sldId id="270" r:id="rId52"/>
    <p:sldId id="336" r:id="rId53"/>
    <p:sldId id="337" r:id="rId54"/>
    <p:sldId id="338" r:id="rId55"/>
    <p:sldId id="367" r:id="rId56"/>
    <p:sldId id="339" r:id="rId57"/>
    <p:sldId id="340" r:id="rId58"/>
    <p:sldId id="341" r:id="rId59"/>
    <p:sldId id="342" r:id="rId60"/>
    <p:sldId id="343" r:id="rId61"/>
    <p:sldId id="344" r:id="rId62"/>
    <p:sldId id="345" r:id="rId63"/>
    <p:sldId id="346" r:id="rId64"/>
    <p:sldId id="347" r:id="rId65"/>
    <p:sldId id="315"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1386" y="-5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99813B-F3E1-4143-8A77-99E984C6D90C}" type="datetimeFigureOut">
              <a:rPr lang="en-US" smtClean="0"/>
              <a:pPr/>
              <a:t>8/10/2019</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74E468-96FB-40E1-8580-DC50B8AD1E8D}" type="slidenum">
              <a:rPr lang="en-IN" smtClean="0"/>
              <a:pPr/>
              <a:t>‹#›</a:t>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dirty="0" smtClean="0"/>
          </a:p>
        </p:txBody>
      </p:sp>
      <p:sp>
        <p:nvSpPr>
          <p:cNvPr id="573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5F53940-3A75-453B-BA33-C2C60DA1A873}" type="slidenum">
              <a:rPr lang="en-IN" smtClean="0"/>
              <a:pPr fontAlgn="base">
                <a:spcBef>
                  <a:spcPct val="0"/>
                </a:spcBef>
                <a:spcAft>
                  <a:spcPct val="0"/>
                </a:spcAft>
                <a:defRPr/>
              </a:pPr>
              <a:t>65</a:t>
            </a:fld>
            <a:endParaRPr lang="en-IN"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9CA222A-F9E9-4010-9A04-5BE358235924}" type="datetimeFigureOut">
              <a:rPr lang="en-US" smtClean="0"/>
              <a:pPr/>
              <a:t>8/10/2019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C8310DA-2F23-4722-BECB-91360A400D58}" type="slidenum">
              <a:rPr lang="en-IN" smtClean="0"/>
              <a:pPr/>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9CA222A-F9E9-4010-9A04-5BE358235924}" type="datetimeFigureOut">
              <a:rPr lang="en-US" smtClean="0"/>
              <a:pPr/>
              <a:t>8/10/2019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C8310DA-2F23-4722-BECB-91360A400D58}"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9CA222A-F9E9-4010-9A04-5BE358235924}" type="datetimeFigureOut">
              <a:rPr lang="en-US" smtClean="0"/>
              <a:pPr/>
              <a:t>8/10/2019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C8310DA-2F23-4722-BECB-91360A400D58}"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9CA222A-F9E9-4010-9A04-5BE358235924}" type="datetimeFigureOut">
              <a:rPr lang="en-US" smtClean="0"/>
              <a:pPr/>
              <a:t>8/10/2019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C8310DA-2F23-4722-BECB-91360A400D58}"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CA222A-F9E9-4010-9A04-5BE358235924}" type="datetimeFigureOut">
              <a:rPr lang="en-US" smtClean="0"/>
              <a:pPr/>
              <a:t>8/10/2019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C8310DA-2F23-4722-BECB-91360A400D58}" type="slidenum">
              <a:rPr lang="en-IN" smtClean="0"/>
              <a:pPr/>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9CA222A-F9E9-4010-9A04-5BE358235924}" type="datetimeFigureOut">
              <a:rPr lang="en-US" smtClean="0"/>
              <a:pPr/>
              <a:t>8/10/2019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C8310DA-2F23-4722-BECB-91360A400D58}" type="slidenum">
              <a:rPr lang="en-IN" smtClean="0"/>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9CA222A-F9E9-4010-9A04-5BE358235924}" type="datetimeFigureOut">
              <a:rPr lang="en-US" smtClean="0"/>
              <a:pPr/>
              <a:t>8/10/2019</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EC8310DA-2F23-4722-BECB-91360A400D58}" type="slidenum">
              <a:rPr lang="en-IN" smtClean="0"/>
              <a:pPr/>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9CA222A-F9E9-4010-9A04-5BE358235924}" type="datetimeFigureOut">
              <a:rPr lang="en-US" smtClean="0"/>
              <a:pPr/>
              <a:t>8/10/2019</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EC8310DA-2F23-4722-BECB-91360A400D58}"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CA222A-F9E9-4010-9A04-5BE358235924}" type="datetimeFigureOut">
              <a:rPr lang="en-US" smtClean="0"/>
              <a:pPr/>
              <a:t>8/10/2019</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EC8310DA-2F23-4722-BECB-91360A400D58}"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CA222A-F9E9-4010-9A04-5BE358235924}" type="datetimeFigureOut">
              <a:rPr lang="en-US" smtClean="0"/>
              <a:pPr/>
              <a:t>8/10/2019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C8310DA-2F23-4722-BECB-91360A400D58}" type="slidenum">
              <a:rPr lang="en-IN" smtClean="0"/>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CA222A-F9E9-4010-9A04-5BE358235924}" type="datetimeFigureOut">
              <a:rPr lang="en-US" smtClean="0"/>
              <a:pPr/>
              <a:t>8/10/2019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C8310DA-2F23-4722-BECB-91360A400D58}" type="slidenum">
              <a:rPr lang="en-IN" smtClean="0"/>
              <a:pPr/>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CA222A-F9E9-4010-9A04-5BE358235924}" type="datetimeFigureOut">
              <a:rPr lang="en-US" smtClean="0"/>
              <a:pPr/>
              <a:t>8/10/2019</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8310DA-2F23-4722-BECB-91360A400D58}"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arget="../media/image12.jpeg" Type="http://schemas.openxmlformats.org/officeDocument/2006/relationships/image"/><Relationship Id="rId1" Target="../slideLayouts/slideLayout2.xml" Type="http://schemas.openxmlformats.org/officeDocument/2006/relationships/slideLayout"/></Relationships>
</file>

<file path=ppt/slides/_rels/slide12.xml.rels><?xml version="1.0" encoding="UTF-8" standalone="yes" ?><Relationships xmlns="http://schemas.openxmlformats.org/package/2006/relationships"><Relationship Id="rId2" Target="../media/image13.jpeg" Type="http://schemas.openxmlformats.org/officeDocument/2006/relationships/image"/><Relationship Id="rId1" Target="../slideLayouts/slideLayout2.xml" Type="http://schemas.openxmlformats.org/officeDocument/2006/relationships/slideLayout"/></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arget="../media/image38.jpeg" Type="http://schemas.openxmlformats.org/officeDocument/2006/relationships/image"/><Relationship Id="rId1" Target="../slideLayouts/slideLayout2.xml" Type="http://schemas.openxmlformats.org/officeDocument/2006/relationships/slideLayout"/></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9.jpeg"/><Relationship Id="rId4" Type="http://schemas.openxmlformats.org/officeDocument/2006/relationships/image" Target="../media/image48.jpe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0"/>
            <a:ext cx="7772400" cy="1000132"/>
          </a:xfrm>
        </p:spPr>
        <p:txBody>
          <a:bodyPr>
            <a:noAutofit/>
          </a:bodyPr>
          <a:lstStyle/>
          <a:p>
            <a:r>
              <a:rPr lang="en-US" sz="4000" b="1" dirty="0" smtClean="0">
                <a:effectLst>
                  <a:outerShdw blurRad="38100" dist="38100" dir="2700000" algn="tl">
                    <a:srgbClr val="000000">
                      <a:alpha val="43137"/>
                    </a:srgbClr>
                  </a:outerShdw>
                </a:effectLst>
                <a:latin typeface="Times New Roman" pitchFamily="18" charset="0"/>
                <a:cs typeface="Times New Roman" pitchFamily="18" charset="0"/>
              </a:rPr>
              <a:t>Market </a:t>
            </a:r>
            <a:r>
              <a:rPr lang="en-IN" sz="4000" b="1" dirty="0" smtClean="0">
                <a:effectLst>
                  <a:outerShdw blurRad="38100" dist="38100" dir="2700000" algn="tl">
                    <a:srgbClr val="000000">
                      <a:alpha val="43137"/>
                    </a:srgbClr>
                  </a:outerShdw>
                </a:effectLst>
                <a:latin typeface="Times New Roman" pitchFamily="18" charset="0"/>
                <a:cs typeface="Times New Roman" pitchFamily="18" charset="0"/>
              </a:rPr>
              <a:t>Structure</a:t>
            </a:r>
            <a:endParaRPr lang="en-IN" sz="40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Subtitle 2"/>
          <p:cNvSpPr>
            <a:spLocks noGrp="1"/>
          </p:cNvSpPr>
          <p:nvPr>
            <p:ph type="subTitle" idx="1"/>
          </p:nvPr>
        </p:nvSpPr>
        <p:spPr>
          <a:xfrm>
            <a:off x="1214414" y="5643578"/>
            <a:ext cx="6400800" cy="852478"/>
          </a:xfrm>
        </p:spPr>
        <p:txBody>
          <a:bodyPr/>
          <a:lstStyle/>
          <a:p>
            <a:r>
              <a:rPr lang="en-US"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Engineering Economics</a:t>
            </a:r>
            <a:endParaRPr lang="en-IN" dirty="0">
              <a:solidFill>
                <a:schemeClr val="tx1"/>
              </a:solidFill>
            </a:endParaRPr>
          </a:p>
        </p:txBody>
      </p:sp>
      <p:pic>
        <p:nvPicPr>
          <p:cNvPr id="4" name="Picture 2"/>
          <p:cNvPicPr>
            <a:picLocks noChangeAspect="1" noChangeArrowheads="1"/>
          </p:cNvPicPr>
          <p:nvPr/>
        </p:nvPicPr>
        <p:blipFill>
          <a:blip r:embed="rId2" cstate="print"/>
          <a:srcRect/>
          <a:stretch>
            <a:fillRect/>
          </a:stretch>
        </p:blipFill>
        <p:spPr bwMode="auto">
          <a:xfrm>
            <a:off x="7786688" y="6215063"/>
            <a:ext cx="1054100" cy="371475"/>
          </a:xfrm>
          <a:prstGeom prst="rect">
            <a:avLst/>
          </a:prstGeom>
          <a:noFill/>
          <a:ln>
            <a:noFill/>
          </a:ln>
          <a:effectLst>
            <a:outerShdw blurRad="50800" dist="165100" dir="8100000" algn="tr" rotWithShape="0">
              <a:prstClr val="black">
                <a:alpha val="40000"/>
              </a:prstClr>
            </a:outerShdw>
          </a:effectLst>
          <a:extLst>
            <a:ext uri="{909E8E84-426E-40DD-AFC4-6F175D3DCCD1}"/>
            <a:ext uri="{91240B29-F687-4F45-9708-019B960494DF}"/>
          </a:extLst>
        </p:spPr>
      </p:pic>
      <p:pic>
        <p:nvPicPr>
          <p:cNvPr id="106498" name="Picture 2" descr="Image result for Market Structure"/>
          <p:cNvPicPr>
            <a:picLocks noChangeAspect="1" noChangeArrowheads="1"/>
          </p:cNvPicPr>
          <p:nvPr/>
        </p:nvPicPr>
        <p:blipFill>
          <a:blip r:embed="rId3" cstate="print"/>
          <a:srcRect/>
          <a:stretch>
            <a:fillRect/>
          </a:stretch>
        </p:blipFill>
        <p:spPr bwMode="auto">
          <a:xfrm>
            <a:off x="4572000" y="1500174"/>
            <a:ext cx="4333872" cy="3429024"/>
          </a:xfrm>
          <a:prstGeom prst="rect">
            <a:avLst/>
          </a:prstGeom>
          <a:noFill/>
          <a:effectLst>
            <a:outerShdw blurRad="50800" dist="228600" dir="8100000" algn="tr" rotWithShape="0">
              <a:prstClr val="black">
                <a:alpha val="40000"/>
              </a:prstClr>
            </a:outerShdw>
          </a:effectLst>
        </p:spPr>
      </p:pic>
      <p:pic>
        <p:nvPicPr>
          <p:cNvPr id="106500" name="Picture 4" descr="Image result for Market Structure"/>
          <p:cNvPicPr>
            <a:picLocks noChangeAspect="1" noChangeArrowheads="1"/>
          </p:cNvPicPr>
          <p:nvPr/>
        </p:nvPicPr>
        <p:blipFill>
          <a:blip r:embed="rId4" cstate="print"/>
          <a:srcRect/>
          <a:stretch>
            <a:fillRect/>
          </a:stretch>
        </p:blipFill>
        <p:spPr bwMode="auto">
          <a:xfrm>
            <a:off x="428596" y="1571612"/>
            <a:ext cx="3693631" cy="3357586"/>
          </a:xfrm>
          <a:prstGeom prst="rect">
            <a:avLst/>
          </a:prstGeom>
          <a:noFill/>
          <a:effectLst>
            <a:outerShdw blurRad="50800" dist="215900" dir="8100000" algn="tr" rotWithShape="0">
              <a:prstClr val="black">
                <a:alpha val="40000"/>
              </a:prstClr>
            </a:outerShdw>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effectLst>
                  <a:outerShdw blurRad="38100" dist="38100" dir="2700000" algn="tl">
                    <a:srgbClr val="000000">
                      <a:alpha val="43137"/>
                    </a:srgbClr>
                  </a:outerShdw>
                </a:effectLst>
                <a:latin typeface="Times New Roman" pitchFamily="18" charset="0"/>
                <a:cs typeface="Times New Roman" pitchFamily="18" charset="0"/>
              </a:rPr>
              <a:t>Large Number Of Buyers And Sellers</a:t>
            </a:r>
            <a:endParaRPr lang="en-IN" sz="3600" dirty="0"/>
          </a:p>
        </p:txBody>
      </p:sp>
      <p:pic>
        <p:nvPicPr>
          <p:cNvPr id="113666" name="Picture 2" descr="Image result for Large number of buyers and sellers"/>
          <p:cNvPicPr>
            <a:picLocks noGrp="1" noChangeAspect="1" noChangeArrowheads="1"/>
          </p:cNvPicPr>
          <p:nvPr>
            <p:ph idx="1"/>
          </p:nvPr>
        </p:nvPicPr>
        <p:blipFill>
          <a:blip r:embed="rId2" cstate="print"/>
          <a:srcRect l="3551" t="6314" r="4112" b="8453"/>
          <a:stretch>
            <a:fillRect/>
          </a:stretch>
        </p:blipFill>
        <p:spPr bwMode="auto">
          <a:xfrm>
            <a:off x="357158" y="1285860"/>
            <a:ext cx="3986240" cy="3214710"/>
          </a:xfrm>
          <a:prstGeom prst="rect">
            <a:avLst/>
          </a:prstGeom>
          <a:noFill/>
          <a:effectLst>
            <a:outerShdw blurRad="50800" dist="203200" dir="8100000" algn="tr" rotWithShape="0">
              <a:prstClr val="black">
                <a:alpha val="40000"/>
              </a:prstClr>
            </a:outerShdw>
          </a:effectLst>
        </p:spPr>
      </p:pic>
      <p:pic>
        <p:nvPicPr>
          <p:cNvPr id="113668" name="Picture 4" descr="Image result for Large number of buyers and sellers"/>
          <p:cNvPicPr>
            <a:picLocks noChangeAspect="1" noChangeArrowheads="1"/>
          </p:cNvPicPr>
          <p:nvPr/>
        </p:nvPicPr>
        <p:blipFill>
          <a:blip r:embed="rId3" cstate="print"/>
          <a:srcRect/>
          <a:stretch>
            <a:fillRect/>
          </a:stretch>
        </p:blipFill>
        <p:spPr bwMode="auto">
          <a:xfrm>
            <a:off x="4572000" y="3500438"/>
            <a:ext cx="4000528" cy="2714644"/>
          </a:xfrm>
          <a:prstGeom prst="rect">
            <a:avLst/>
          </a:prstGeom>
          <a:noFill/>
          <a:effectLst>
            <a:outerShdw blurRad="50800" dist="203200" dir="8100000" algn="tr" rotWithShape="0">
              <a:prstClr val="black">
                <a:alpha val="40000"/>
              </a:prstClr>
            </a:outerShdw>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effectLst>
                  <a:outerShdw blurRad="38100" dist="38100" dir="2700000" algn="tl">
                    <a:srgbClr val="000000">
                      <a:alpha val="43137"/>
                    </a:srgbClr>
                  </a:outerShdw>
                </a:effectLst>
                <a:latin typeface="Times New Roman" pitchFamily="18" charset="0"/>
                <a:cs typeface="Times New Roman" pitchFamily="18" charset="0"/>
              </a:rPr>
              <a:t>Perfect Competition</a:t>
            </a:r>
            <a:endParaRPr lang="en-IN" sz="3600" dirty="0"/>
          </a:p>
        </p:txBody>
      </p:sp>
      <p:sp>
        <p:nvSpPr>
          <p:cNvPr id="3" name="Content Placeholder 2"/>
          <p:cNvSpPr>
            <a:spLocks noGrp="1"/>
          </p:cNvSpPr>
          <p:nvPr>
            <p:ph idx="1"/>
          </p:nvPr>
        </p:nvSpPr>
        <p:spPr/>
        <p:txBody>
          <a:bodyPr>
            <a:normAutofit/>
          </a:bodyPr>
          <a:lstStyle/>
          <a:p>
            <a:pPr algn="ctr">
              <a:buNone/>
            </a:pPr>
            <a:r>
              <a:rPr lang="en-IN" sz="2400" b="1" dirty="0" smtClean="0">
                <a:effectLst>
                  <a:outerShdw blurRad="38100" dist="38100" dir="2700000" algn="tl">
                    <a:srgbClr val="000000">
                      <a:alpha val="43137"/>
                    </a:srgbClr>
                  </a:outerShdw>
                </a:effectLst>
                <a:latin typeface="Times New Roman" pitchFamily="18" charset="0"/>
                <a:cs typeface="Times New Roman" pitchFamily="18" charset="0"/>
              </a:rPr>
              <a:t>HOMOGENOUS Products : </a:t>
            </a:r>
            <a:r>
              <a:rPr lang="en-IN" sz="2400" dirty="0" smtClean="0">
                <a:effectLst>
                  <a:outerShdw blurRad="38100" dist="38100" dir="2700000" algn="tl">
                    <a:srgbClr val="000000">
                      <a:alpha val="43137"/>
                    </a:srgbClr>
                  </a:outerShdw>
                </a:effectLst>
                <a:latin typeface="Times New Roman" pitchFamily="18" charset="0"/>
                <a:cs typeface="Times New Roman" pitchFamily="18" charset="0"/>
              </a:rPr>
              <a:t>Identical Or Perfect Substitutes</a:t>
            </a:r>
            <a:endParaRPr lang="en-IN" sz="2400" dirty="0">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20482" name="Picture 2"/>
          <p:cNvPicPr>
            <a:picLocks noChangeAspect="1" noChangeArrowheads="1"/>
          </p:cNvPicPr>
          <p:nvPr/>
        </p:nvPicPr>
        <p:blipFill>
          <a:blip r:embed="rId2" cstate="print"/>
          <a:srcRect t="20588" r="1472"/>
          <a:stretch>
            <a:fillRect/>
          </a:stretch>
        </p:blipFill>
        <p:spPr bwMode="auto">
          <a:xfrm>
            <a:off x="857224" y="2285992"/>
            <a:ext cx="4429156" cy="2714644"/>
          </a:xfrm>
          <a:prstGeom prst="rect">
            <a:avLst/>
          </a:prstGeom>
          <a:noFill/>
          <a:ln w="9525">
            <a:noFill/>
            <a:miter lim="800000"/>
            <a:headEnd/>
            <a:tailEnd/>
          </a:ln>
          <a:effectLst>
            <a:outerShdw blurRad="50800" dist="203200" dir="8100000" algn="tr" rotWithShape="0">
              <a:prstClr val="black">
                <a:alpha val="40000"/>
              </a:prstClr>
            </a:outerShdw>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effectLst>
                  <a:outerShdw blurRad="38100" dist="38100" dir="2700000" algn="tl">
                    <a:srgbClr val="000000">
                      <a:alpha val="43137"/>
                    </a:srgbClr>
                  </a:outerShdw>
                </a:effectLst>
                <a:latin typeface="Times New Roman" pitchFamily="18" charset="0"/>
                <a:cs typeface="Times New Roman" pitchFamily="18" charset="0"/>
              </a:rPr>
              <a:t>Perfect Competition</a:t>
            </a:r>
            <a:endParaRPr lang="en-IN" sz="3600" dirty="0"/>
          </a:p>
        </p:txBody>
      </p:sp>
      <p:sp>
        <p:nvSpPr>
          <p:cNvPr id="3" name="Content Placeholder 2"/>
          <p:cNvSpPr>
            <a:spLocks noGrp="1"/>
          </p:cNvSpPr>
          <p:nvPr>
            <p:ph idx="1"/>
          </p:nvPr>
        </p:nvSpPr>
        <p:spPr/>
        <p:txBody>
          <a:bodyPr>
            <a:normAutofit/>
          </a:bodyPr>
          <a:lstStyle/>
          <a:p>
            <a:pPr algn="just"/>
            <a:r>
              <a:rPr lang="en-IN" sz="2400" b="1" dirty="0" smtClean="0">
                <a:effectLst>
                  <a:outerShdw blurRad="38100" dist="38100" dir="2700000" algn="tl">
                    <a:srgbClr val="000000">
                      <a:alpha val="43137"/>
                    </a:srgbClr>
                  </a:outerShdw>
                </a:effectLst>
                <a:latin typeface="Times New Roman" pitchFamily="18" charset="0"/>
                <a:cs typeface="Times New Roman" pitchFamily="18" charset="0"/>
              </a:rPr>
              <a:t>Differentiated Products: </a:t>
            </a:r>
            <a:r>
              <a:rPr lang="en-IN" sz="2400" dirty="0" smtClean="0">
                <a:effectLst>
                  <a:outerShdw blurRad="38100" dist="38100" dir="2700000" algn="tl">
                    <a:srgbClr val="000000">
                      <a:alpha val="43137"/>
                    </a:srgbClr>
                  </a:outerShdw>
                </a:effectLst>
                <a:latin typeface="Times New Roman" pitchFamily="18" charset="0"/>
                <a:cs typeface="Times New Roman" pitchFamily="18" charset="0"/>
              </a:rPr>
              <a:t>Similar But Not Identical Or Different But Close Substitutes</a:t>
            </a:r>
            <a:endParaRPr lang="en-IN" sz="2400" dirty="0">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21506" name="Picture 2"/>
          <p:cNvPicPr>
            <a:picLocks noChangeAspect="1" noChangeArrowheads="1"/>
          </p:cNvPicPr>
          <p:nvPr/>
        </p:nvPicPr>
        <p:blipFill>
          <a:blip r:embed="rId2" cstate="print"/>
          <a:srcRect t="27881"/>
          <a:stretch>
            <a:fillRect/>
          </a:stretch>
        </p:blipFill>
        <p:spPr bwMode="auto">
          <a:xfrm>
            <a:off x="1571604" y="2714620"/>
            <a:ext cx="7000924" cy="2786082"/>
          </a:xfrm>
          <a:prstGeom prst="rect">
            <a:avLst/>
          </a:prstGeom>
          <a:noFill/>
          <a:ln w="9525">
            <a:noFill/>
            <a:miter lim="800000"/>
            <a:headEnd/>
            <a:tailEnd/>
          </a:ln>
          <a:effectLst>
            <a:outerShdw blurRad="50800" dist="266700" dir="8100000" algn="tr" rotWithShape="0">
              <a:prstClr val="black">
                <a:alpha val="40000"/>
              </a:prstClr>
            </a:outerShdw>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effectLst>
                  <a:outerShdw blurRad="38100" dist="38100" dir="2700000" algn="tl">
                    <a:srgbClr val="000000">
                      <a:alpha val="43137"/>
                    </a:srgbClr>
                  </a:outerShdw>
                </a:effectLst>
                <a:latin typeface="Times New Roman" pitchFamily="18" charset="0"/>
                <a:cs typeface="Times New Roman" pitchFamily="18" charset="0"/>
              </a:rPr>
              <a:t>Perfect Competition</a:t>
            </a:r>
            <a:endParaRPr lang="en-IN" sz="3600" b="1" dirty="0"/>
          </a:p>
        </p:txBody>
      </p:sp>
      <p:sp>
        <p:nvSpPr>
          <p:cNvPr id="3" name="Content Placeholder 2"/>
          <p:cNvSpPr>
            <a:spLocks noGrp="1"/>
          </p:cNvSpPr>
          <p:nvPr>
            <p:ph idx="1"/>
          </p:nvPr>
        </p:nvSpPr>
        <p:spPr>
          <a:xfrm>
            <a:off x="285720" y="1142984"/>
            <a:ext cx="8229600" cy="4525963"/>
          </a:xfrm>
        </p:spPr>
        <p:txBody>
          <a:bodyPr>
            <a:normAutofit/>
          </a:bodyPr>
          <a:lstStyle/>
          <a:p>
            <a:pPr algn="just">
              <a:buNone/>
            </a:pPr>
            <a:r>
              <a:rPr lang="en-IN" b="1" dirty="0" smtClean="0"/>
              <a:t> </a:t>
            </a:r>
            <a:endParaRPr lang="en-IN" sz="2400" dirty="0">
              <a:effectLst>
                <a:outerShdw blurRad="38100" dist="38100" dir="2700000" algn="tl">
                  <a:srgbClr val="000000">
                    <a:alpha val="43137"/>
                  </a:srgbClr>
                </a:outerShdw>
              </a:effectLst>
              <a:latin typeface="Times New Roman" pitchFamily="18" charset="0"/>
              <a:cs typeface="Times New Roman" pitchFamily="18" charset="0"/>
            </a:endParaRPr>
          </a:p>
          <a:p>
            <a:pPr algn="just">
              <a:buNone/>
            </a:pPr>
            <a:r>
              <a:rPr lang="en-IN" sz="2800" b="1" dirty="0" smtClean="0">
                <a:effectLst>
                  <a:outerShdw blurRad="38100" dist="38100" dir="2700000" algn="tl">
                    <a:srgbClr val="000000">
                      <a:alpha val="43137"/>
                    </a:srgbClr>
                  </a:outerShdw>
                </a:effectLst>
                <a:latin typeface="Times New Roman" pitchFamily="18" charset="0"/>
                <a:cs typeface="Times New Roman" pitchFamily="18" charset="0"/>
              </a:rPr>
              <a:t>(iii) Price </a:t>
            </a:r>
            <a:r>
              <a:rPr lang="en-IN" sz="2800" b="1" dirty="0">
                <a:effectLst>
                  <a:outerShdw blurRad="38100" dist="38100" dir="2700000" algn="tl">
                    <a:srgbClr val="000000">
                      <a:alpha val="43137"/>
                    </a:srgbClr>
                  </a:outerShdw>
                </a:effectLst>
                <a:latin typeface="Times New Roman" pitchFamily="18" charset="0"/>
                <a:cs typeface="Times New Roman" pitchFamily="18" charset="0"/>
              </a:rPr>
              <a:t>is </a:t>
            </a:r>
            <a:r>
              <a:rPr lang="en-IN" sz="2800" b="1" dirty="0" smtClean="0">
                <a:effectLst>
                  <a:outerShdw blurRad="38100" dist="38100" dir="2700000" algn="tl">
                    <a:srgbClr val="000000">
                      <a:alpha val="43137"/>
                    </a:srgbClr>
                  </a:outerShdw>
                </a:effectLst>
                <a:latin typeface="Times New Roman" pitchFamily="18" charset="0"/>
                <a:cs typeface="Times New Roman" pitchFamily="18" charset="0"/>
              </a:rPr>
              <a:t>uniform: </a:t>
            </a:r>
            <a:r>
              <a:rPr lang="en-IN" sz="2800" dirty="0">
                <a:effectLst>
                  <a:outerShdw blurRad="38100" dist="38100" dir="2700000" algn="tl">
                    <a:srgbClr val="000000">
                      <a:alpha val="43137"/>
                    </a:srgbClr>
                  </a:outerShdw>
                </a:effectLst>
                <a:latin typeface="Times New Roman" pitchFamily="18" charset="0"/>
                <a:cs typeface="Times New Roman" pitchFamily="18" charset="0"/>
              </a:rPr>
              <a:t>as </a:t>
            </a:r>
            <a:r>
              <a:rPr lang="en-IN" sz="2800" b="1" dirty="0">
                <a:effectLst>
                  <a:outerShdw blurRad="38100" dist="38100" dir="2700000" algn="tl">
                    <a:srgbClr val="000000">
                      <a:alpha val="43137"/>
                    </a:srgbClr>
                  </a:outerShdw>
                </a:effectLst>
                <a:latin typeface="Times New Roman" pitchFamily="18" charset="0"/>
                <a:cs typeface="Times New Roman" pitchFamily="18" charset="0"/>
              </a:rPr>
              <a:t>the products of the different sellers in the market </a:t>
            </a:r>
            <a:r>
              <a:rPr lang="en-IN" sz="2800" b="1" dirty="0" smtClean="0">
                <a:effectLst>
                  <a:outerShdw blurRad="38100" dist="38100" dir="2700000" algn="tl">
                    <a:srgbClr val="000000">
                      <a:alpha val="43137"/>
                    </a:srgbClr>
                  </a:outerShdw>
                </a:effectLst>
                <a:latin typeface="Times New Roman" pitchFamily="18" charset="0"/>
                <a:cs typeface="Times New Roman" pitchFamily="18" charset="0"/>
              </a:rPr>
              <a:t>are homogenous.</a:t>
            </a:r>
          </a:p>
          <a:p>
            <a:pPr algn="just">
              <a:buNone/>
            </a:pPr>
            <a:r>
              <a:rPr lang="en-IN" sz="2800" b="1" dirty="0">
                <a:effectLst>
                  <a:outerShdw blurRad="38100" dist="38100" dir="2700000" algn="tl">
                    <a:srgbClr val="000000">
                      <a:alpha val="43137"/>
                    </a:srgbClr>
                  </a:outerShdw>
                </a:effectLst>
                <a:latin typeface="Times New Roman" pitchFamily="18" charset="0"/>
                <a:cs typeface="Times New Roman" pitchFamily="18" charset="0"/>
              </a:rPr>
              <a:t> </a:t>
            </a:r>
            <a:r>
              <a:rPr lang="en-IN" sz="2800" b="1" dirty="0" smtClean="0">
                <a:effectLst>
                  <a:outerShdw blurRad="38100" dist="38100" dir="2700000" algn="tl">
                    <a:srgbClr val="000000">
                      <a:alpha val="43137"/>
                    </a:srgbClr>
                  </a:outerShdw>
                </a:effectLst>
                <a:latin typeface="Times New Roman" pitchFamily="18" charset="0"/>
                <a:cs typeface="Times New Roman" pitchFamily="18" charset="0"/>
              </a:rPr>
              <a:t>   The </a:t>
            </a:r>
            <a:r>
              <a:rPr lang="en-IN" sz="2800" b="1" dirty="0">
                <a:effectLst>
                  <a:outerShdw blurRad="38100" dist="38100" dir="2700000" algn="tl">
                    <a:srgbClr val="000000">
                      <a:alpha val="43137"/>
                    </a:srgbClr>
                  </a:outerShdw>
                </a:effectLst>
                <a:latin typeface="Times New Roman" pitchFamily="18" charset="0"/>
                <a:cs typeface="Times New Roman" pitchFamily="18" charset="0"/>
              </a:rPr>
              <a:t>price is determined forces of demand(buyer’s bidding) </a:t>
            </a:r>
            <a:r>
              <a:rPr lang="en-IN" sz="2800" b="1" dirty="0" smtClean="0">
                <a:effectLst>
                  <a:outerShdw blurRad="38100" dist="38100" dir="2700000" algn="tl">
                    <a:srgbClr val="000000">
                      <a:alpha val="43137"/>
                    </a:srgbClr>
                  </a:outerShdw>
                </a:effectLst>
                <a:latin typeface="Times New Roman" pitchFamily="18" charset="0"/>
                <a:cs typeface="Times New Roman" pitchFamily="18" charset="0"/>
              </a:rPr>
              <a:t>and supply </a:t>
            </a:r>
            <a:r>
              <a:rPr lang="en-IN" sz="2800" b="1" dirty="0">
                <a:effectLst>
                  <a:outerShdw blurRad="38100" dist="38100" dir="2700000" algn="tl">
                    <a:srgbClr val="000000">
                      <a:alpha val="43137"/>
                    </a:srgbClr>
                  </a:outerShdw>
                </a:effectLst>
                <a:latin typeface="Times New Roman" pitchFamily="18" charset="0"/>
                <a:cs typeface="Times New Roman" pitchFamily="18" charset="0"/>
              </a:rPr>
              <a:t>(sellers bidding) in the market and accepted by the all sellers </a:t>
            </a:r>
            <a:r>
              <a:rPr lang="en-IN" sz="2800" b="1" dirty="0" smtClean="0">
                <a:effectLst>
                  <a:outerShdw blurRad="38100" dist="38100" dir="2700000" algn="tl">
                    <a:srgbClr val="000000">
                      <a:alpha val="43137"/>
                    </a:srgbClr>
                  </a:outerShdw>
                </a:effectLst>
                <a:latin typeface="Times New Roman" pitchFamily="18" charset="0"/>
                <a:cs typeface="Times New Roman" pitchFamily="18" charset="0"/>
              </a:rPr>
              <a:t>are price </a:t>
            </a:r>
            <a:r>
              <a:rPr lang="en-IN" sz="2800" b="1" dirty="0">
                <a:effectLst>
                  <a:outerShdw blurRad="38100" dist="38100" dir="2700000" algn="tl">
                    <a:srgbClr val="000000">
                      <a:alpha val="43137"/>
                    </a:srgbClr>
                  </a:outerShdw>
                </a:effectLst>
                <a:latin typeface="Times New Roman" pitchFamily="18" charset="0"/>
                <a:cs typeface="Times New Roman" pitchFamily="18" charset="0"/>
              </a:rPr>
              <a:t>takers in market</a:t>
            </a:r>
            <a:r>
              <a:rPr lang="en-IN" sz="2800" b="1" dirty="0" smtClean="0">
                <a:effectLst>
                  <a:outerShdw blurRad="38100" dist="38100" dir="2700000" algn="tl">
                    <a:srgbClr val="000000">
                      <a:alpha val="43137"/>
                    </a:srgbClr>
                  </a:outerShdw>
                </a:effectLst>
                <a:latin typeface="Times New Roman" pitchFamily="18" charset="0"/>
                <a:cs typeface="Times New Roman" pitchFamily="18" charset="0"/>
              </a:rPr>
              <a:t>.</a:t>
            </a:r>
          </a:p>
          <a:p>
            <a:pPr algn="just">
              <a:buNone/>
            </a:pPr>
            <a:r>
              <a:rPr lang="en-IN" sz="28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IN" sz="2800" dirty="0" smtClean="0">
                <a:effectLst>
                  <a:outerShdw blurRad="38100" dist="38100" dir="2700000" algn="tl">
                    <a:srgbClr val="000000">
                      <a:alpha val="43137"/>
                    </a:srgbClr>
                  </a:outerShdw>
                </a:effectLst>
                <a:latin typeface="Times New Roman" pitchFamily="18" charset="0"/>
                <a:cs typeface="Times New Roman" pitchFamily="18" charset="0"/>
              </a:rPr>
              <a:t>Hence </a:t>
            </a:r>
            <a:r>
              <a:rPr lang="en-IN" sz="2800" dirty="0">
                <a:effectLst>
                  <a:outerShdw blurRad="38100" dist="38100" dir="2700000" algn="tl">
                    <a:srgbClr val="000000">
                      <a:alpha val="43137"/>
                    </a:srgbClr>
                  </a:outerShdw>
                </a:effectLst>
                <a:latin typeface="Times New Roman" pitchFamily="18" charset="0"/>
                <a:cs typeface="Times New Roman" pitchFamily="18" charset="0"/>
              </a:rPr>
              <a:t>firms under perfect competition </a:t>
            </a:r>
            <a:r>
              <a:rPr lang="en-IN" sz="2800" dirty="0" smtClean="0">
                <a:effectLst>
                  <a:outerShdw blurRad="38100" dist="38100" dir="2700000" algn="tl">
                    <a:srgbClr val="000000">
                      <a:alpha val="43137"/>
                    </a:srgbClr>
                  </a:outerShdw>
                </a:effectLst>
                <a:latin typeface="Times New Roman" pitchFamily="18" charset="0"/>
                <a:cs typeface="Times New Roman" pitchFamily="18" charset="0"/>
              </a:rPr>
              <a:t>are called </a:t>
            </a:r>
            <a:r>
              <a:rPr lang="en-IN" sz="2800" dirty="0">
                <a:effectLst>
                  <a:outerShdw blurRad="38100" dist="38100" dir="2700000" algn="tl">
                    <a:srgbClr val="000000">
                      <a:alpha val="43137"/>
                    </a:srgbClr>
                  </a:outerShdw>
                </a:effectLst>
                <a:latin typeface="Times New Roman" pitchFamily="18" charset="0"/>
                <a:cs typeface="Times New Roman" pitchFamily="18" charset="0"/>
              </a:rPr>
              <a:t>price-takers.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effectLst>
                  <a:outerShdw blurRad="38100" dist="38100" dir="2700000" algn="tl">
                    <a:srgbClr val="000000">
                      <a:alpha val="43137"/>
                    </a:srgbClr>
                  </a:outerShdw>
                </a:effectLst>
                <a:latin typeface="Times New Roman" pitchFamily="18" charset="0"/>
                <a:cs typeface="Times New Roman" pitchFamily="18" charset="0"/>
              </a:rPr>
              <a:t>Price-Takers</a:t>
            </a:r>
            <a:endParaRPr lang="en-IN" b="1" dirty="0"/>
          </a:p>
        </p:txBody>
      </p:sp>
      <p:pic>
        <p:nvPicPr>
          <p:cNvPr id="114690" name="Picture 2" descr="Image result for price-takers."/>
          <p:cNvPicPr>
            <a:picLocks noGrp="1" noChangeAspect="1" noChangeArrowheads="1"/>
          </p:cNvPicPr>
          <p:nvPr>
            <p:ph idx="1"/>
          </p:nvPr>
        </p:nvPicPr>
        <p:blipFill>
          <a:blip r:embed="rId2" cstate="print">
            <a:grayscl/>
            <a:lum bright="-38000" contrast="47000"/>
          </a:blip>
          <a:srcRect t="18941" r="1744" b="10031"/>
          <a:stretch>
            <a:fillRect/>
          </a:stretch>
        </p:blipFill>
        <p:spPr bwMode="auto">
          <a:xfrm>
            <a:off x="285720" y="1428736"/>
            <a:ext cx="4134284" cy="3286148"/>
          </a:xfrm>
          <a:prstGeom prst="rect">
            <a:avLst/>
          </a:prstGeom>
          <a:noFill/>
          <a:effectLst>
            <a:outerShdw blurRad="50800" dist="139700" dir="8100000" algn="tr" rotWithShape="0">
              <a:prstClr val="black">
                <a:alpha val="40000"/>
              </a:prstClr>
            </a:outerShdw>
          </a:effectLst>
        </p:spPr>
      </p:pic>
      <p:pic>
        <p:nvPicPr>
          <p:cNvPr id="114692" name="Picture 4" descr="Image result for price-takers."/>
          <p:cNvPicPr>
            <a:picLocks noChangeAspect="1" noChangeArrowheads="1"/>
          </p:cNvPicPr>
          <p:nvPr/>
        </p:nvPicPr>
        <p:blipFill>
          <a:blip r:embed="rId3" cstate="print"/>
          <a:srcRect/>
          <a:stretch>
            <a:fillRect/>
          </a:stretch>
        </p:blipFill>
        <p:spPr bwMode="auto">
          <a:xfrm>
            <a:off x="4857752" y="3357562"/>
            <a:ext cx="3806049" cy="2857520"/>
          </a:xfrm>
          <a:prstGeom prst="rect">
            <a:avLst/>
          </a:prstGeom>
          <a:noFill/>
          <a:effectLst>
            <a:outerShdw blurRad="50800" dist="215900" dir="8100000" algn="tr" rotWithShape="0">
              <a:prstClr val="black">
                <a:alpha val="40000"/>
              </a:prstClr>
            </a:outerShdw>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effectLst>
                  <a:outerShdw blurRad="38100" dist="38100" dir="2700000" algn="tl">
                    <a:srgbClr val="000000">
                      <a:alpha val="43137"/>
                    </a:srgbClr>
                  </a:outerShdw>
                </a:effectLst>
                <a:latin typeface="Times New Roman" pitchFamily="18" charset="0"/>
                <a:cs typeface="Times New Roman" pitchFamily="18" charset="0"/>
              </a:rPr>
              <a:t>Perfect Competition</a:t>
            </a:r>
            <a:endParaRPr lang="en-IN" sz="3600" dirty="0"/>
          </a:p>
        </p:txBody>
      </p:sp>
      <p:sp>
        <p:nvSpPr>
          <p:cNvPr id="3" name="Content Placeholder 2"/>
          <p:cNvSpPr>
            <a:spLocks noGrp="1"/>
          </p:cNvSpPr>
          <p:nvPr>
            <p:ph idx="1"/>
          </p:nvPr>
        </p:nvSpPr>
        <p:spPr/>
        <p:txBody>
          <a:bodyPr>
            <a:normAutofit fontScale="77500" lnSpcReduction="20000"/>
          </a:bodyPr>
          <a:lstStyle/>
          <a:p>
            <a:pPr algn="just"/>
            <a:r>
              <a:rPr lang="en-IN" b="1" dirty="0">
                <a:effectLst>
                  <a:outerShdw blurRad="38100" dist="38100" dir="2700000" algn="tl">
                    <a:srgbClr val="000000">
                      <a:alpha val="43137"/>
                    </a:srgbClr>
                  </a:outerShdw>
                </a:effectLst>
                <a:latin typeface="Times New Roman" pitchFamily="18" charset="0"/>
                <a:cs typeface="Times New Roman" pitchFamily="18" charset="0"/>
              </a:rPr>
              <a:t>(</a:t>
            </a:r>
            <a:r>
              <a:rPr lang="en-IN" b="1" dirty="0" smtClean="0">
                <a:effectLst>
                  <a:outerShdw blurRad="38100" dist="38100" dir="2700000" algn="tl">
                    <a:srgbClr val="000000">
                      <a:alpha val="43137"/>
                    </a:srgbClr>
                  </a:outerShdw>
                </a:effectLst>
                <a:latin typeface="Times New Roman" pitchFamily="18" charset="0"/>
                <a:cs typeface="Times New Roman" pitchFamily="18" charset="0"/>
              </a:rPr>
              <a:t>iv) </a:t>
            </a:r>
            <a:r>
              <a:rPr lang="en-IN" b="1" dirty="0">
                <a:effectLst>
                  <a:outerShdw blurRad="38100" dist="38100" dir="2700000" algn="tl">
                    <a:srgbClr val="000000">
                      <a:alpha val="43137"/>
                    </a:srgbClr>
                  </a:outerShdw>
                </a:effectLst>
                <a:latin typeface="Times New Roman" pitchFamily="18" charset="0"/>
                <a:cs typeface="Times New Roman" pitchFamily="18" charset="0"/>
              </a:rPr>
              <a:t>Free entry and free exit : Any firm can enter or leave the industry whenever it wishes. </a:t>
            </a:r>
            <a:endParaRPr lang="en-IN" b="1" dirty="0" smtClean="0">
              <a:effectLst>
                <a:outerShdw blurRad="38100" dist="38100" dir="2700000" algn="tl">
                  <a:srgbClr val="000000">
                    <a:alpha val="43137"/>
                  </a:srgbClr>
                </a:outerShdw>
              </a:effectLst>
              <a:latin typeface="Times New Roman" pitchFamily="18" charset="0"/>
              <a:cs typeface="Times New Roman" pitchFamily="18" charset="0"/>
            </a:endParaRPr>
          </a:p>
          <a:p>
            <a:pPr algn="just"/>
            <a:r>
              <a:rPr lang="en-IN" b="1" dirty="0" smtClean="0">
                <a:effectLst>
                  <a:outerShdw blurRad="38100" dist="38100" dir="2700000" algn="tl">
                    <a:srgbClr val="000000">
                      <a:alpha val="43137"/>
                    </a:srgbClr>
                  </a:outerShdw>
                </a:effectLst>
                <a:latin typeface="Times New Roman" pitchFamily="18" charset="0"/>
                <a:cs typeface="Times New Roman" pitchFamily="18" charset="0"/>
              </a:rPr>
              <a:t>The condition of </a:t>
            </a:r>
            <a:r>
              <a:rPr lang="en-IN" b="1" dirty="0">
                <a:effectLst>
                  <a:outerShdw blurRad="38100" dist="38100" dir="2700000" algn="tl">
                    <a:srgbClr val="000000">
                      <a:alpha val="43137"/>
                    </a:srgbClr>
                  </a:outerShdw>
                </a:effectLst>
                <a:latin typeface="Times New Roman" pitchFamily="18" charset="0"/>
                <a:cs typeface="Times New Roman" pitchFamily="18" charset="0"/>
              </a:rPr>
              <a:t>free entry and free exit ensures that all the firms under perfect competition will earn </a:t>
            </a:r>
            <a:r>
              <a:rPr lang="en-IN" b="1" dirty="0" smtClean="0">
                <a:effectLst>
                  <a:outerShdw blurRad="38100" dist="38100" dir="2700000" algn="tl">
                    <a:srgbClr val="000000">
                      <a:alpha val="43137"/>
                    </a:srgbClr>
                  </a:outerShdw>
                </a:effectLst>
                <a:latin typeface="Times New Roman" pitchFamily="18" charset="0"/>
                <a:cs typeface="Times New Roman" pitchFamily="18" charset="0"/>
              </a:rPr>
              <a:t>normal profits </a:t>
            </a:r>
            <a:r>
              <a:rPr lang="en-IN" b="1" dirty="0">
                <a:effectLst>
                  <a:outerShdw blurRad="38100" dist="38100" dir="2700000" algn="tl">
                    <a:srgbClr val="000000">
                      <a:alpha val="43137"/>
                    </a:srgbClr>
                  </a:outerShdw>
                </a:effectLst>
                <a:latin typeface="Times New Roman" pitchFamily="18" charset="0"/>
                <a:cs typeface="Times New Roman" pitchFamily="18" charset="0"/>
              </a:rPr>
              <a:t>in the long run</a:t>
            </a:r>
            <a:r>
              <a:rPr lang="en-IN" dirty="0">
                <a:effectLst>
                  <a:outerShdw blurRad="38100" dist="38100" dir="2700000" algn="tl">
                    <a:srgbClr val="000000">
                      <a:alpha val="43137"/>
                    </a:srgbClr>
                  </a:outerShdw>
                </a:effectLst>
                <a:latin typeface="Times New Roman" pitchFamily="18" charset="0"/>
                <a:cs typeface="Times New Roman" pitchFamily="18" charset="0"/>
              </a:rPr>
              <a:t>. </a:t>
            </a:r>
            <a:endParaRPr lang="en-IN" dirty="0" smtClean="0">
              <a:effectLst>
                <a:outerShdw blurRad="38100" dist="38100" dir="2700000" algn="tl">
                  <a:srgbClr val="000000">
                    <a:alpha val="43137"/>
                  </a:srgbClr>
                </a:outerShdw>
              </a:effectLst>
              <a:latin typeface="Times New Roman" pitchFamily="18" charset="0"/>
              <a:cs typeface="Times New Roman" pitchFamily="18" charset="0"/>
            </a:endParaRPr>
          </a:p>
          <a:p>
            <a:pPr algn="just"/>
            <a:r>
              <a:rPr lang="en-IN" b="1" dirty="0" smtClean="0">
                <a:effectLst>
                  <a:outerShdw blurRad="38100" dist="38100" dir="2700000" algn="tl">
                    <a:srgbClr val="000000">
                      <a:alpha val="43137"/>
                    </a:srgbClr>
                  </a:outerShdw>
                </a:effectLst>
                <a:latin typeface="Times New Roman" pitchFamily="18" charset="0"/>
                <a:cs typeface="Times New Roman" pitchFamily="18" charset="0"/>
              </a:rPr>
              <a:t>If </a:t>
            </a:r>
            <a:r>
              <a:rPr lang="en-IN" b="1" dirty="0">
                <a:effectLst>
                  <a:outerShdw blurRad="38100" dist="38100" dir="2700000" algn="tl">
                    <a:srgbClr val="000000">
                      <a:alpha val="43137"/>
                    </a:srgbClr>
                  </a:outerShdw>
                </a:effectLst>
                <a:latin typeface="Times New Roman" pitchFamily="18" charset="0"/>
                <a:cs typeface="Times New Roman" pitchFamily="18" charset="0"/>
              </a:rPr>
              <a:t>the existing firms are earning supernormal profits, new firms would </a:t>
            </a:r>
            <a:r>
              <a:rPr lang="en-IN" b="1" dirty="0" smtClean="0">
                <a:effectLst>
                  <a:outerShdw blurRad="38100" dist="38100" dir="2700000" algn="tl">
                    <a:srgbClr val="000000">
                      <a:alpha val="43137"/>
                    </a:srgbClr>
                  </a:outerShdw>
                </a:effectLst>
                <a:latin typeface="Times New Roman" pitchFamily="18" charset="0"/>
                <a:cs typeface="Times New Roman" pitchFamily="18" charset="0"/>
              </a:rPr>
              <a:t>be attracted </a:t>
            </a:r>
            <a:r>
              <a:rPr lang="en-IN" b="1" dirty="0">
                <a:effectLst>
                  <a:outerShdw blurRad="38100" dist="38100" dir="2700000" algn="tl">
                    <a:srgbClr val="000000">
                      <a:alpha val="43137"/>
                    </a:srgbClr>
                  </a:outerShdw>
                </a:effectLst>
                <a:latin typeface="Times New Roman" pitchFamily="18" charset="0"/>
                <a:cs typeface="Times New Roman" pitchFamily="18" charset="0"/>
              </a:rPr>
              <a:t>to enter the industry and increases the total supply. </a:t>
            </a:r>
            <a:r>
              <a:rPr lang="en-IN" dirty="0">
                <a:effectLst>
                  <a:outerShdw blurRad="38100" dist="38100" dir="2700000" algn="tl">
                    <a:srgbClr val="000000">
                      <a:alpha val="43137"/>
                    </a:srgbClr>
                  </a:outerShdw>
                </a:effectLst>
                <a:latin typeface="Times New Roman" pitchFamily="18" charset="0"/>
                <a:cs typeface="Times New Roman" pitchFamily="18" charset="0"/>
              </a:rPr>
              <a:t>This will reduce the market price </a:t>
            </a:r>
            <a:r>
              <a:rPr lang="en-IN" dirty="0" smtClean="0">
                <a:effectLst>
                  <a:outerShdw blurRad="38100" dist="38100" dir="2700000" algn="tl">
                    <a:srgbClr val="000000">
                      <a:alpha val="43137"/>
                    </a:srgbClr>
                  </a:outerShdw>
                </a:effectLst>
                <a:latin typeface="Times New Roman" pitchFamily="18" charset="0"/>
                <a:cs typeface="Times New Roman" pitchFamily="18" charset="0"/>
              </a:rPr>
              <a:t>and the </a:t>
            </a:r>
            <a:r>
              <a:rPr lang="en-IN" dirty="0">
                <a:effectLst>
                  <a:outerShdw blurRad="38100" dist="38100" dir="2700000" algn="tl">
                    <a:srgbClr val="000000">
                      <a:alpha val="43137"/>
                    </a:srgbClr>
                  </a:outerShdw>
                </a:effectLst>
                <a:latin typeface="Times New Roman" pitchFamily="18" charset="0"/>
                <a:cs typeface="Times New Roman" pitchFamily="18" charset="0"/>
              </a:rPr>
              <a:t>supernormal profit will not sustain. </a:t>
            </a:r>
            <a:r>
              <a:rPr lang="en-IN" dirty="0" smtClean="0">
                <a:effectLst>
                  <a:outerShdw blurRad="38100" dist="38100" dir="2700000" algn="tl">
                    <a:srgbClr val="000000">
                      <a:alpha val="43137"/>
                    </a:srgbClr>
                  </a:outerShdw>
                </a:effectLst>
                <a:latin typeface="Times New Roman" pitchFamily="18" charset="0"/>
                <a:cs typeface="Times New Roman" pitchFamily="18" charset="0"/>
              </a:rPr>
              <a:t>On </a:t>
            </a:r>
            <a:r>
              <a:rPr lang="en-IN" dirty="0">
                <a:effectLst>
                  <a:outerShdw blurRad="38100" dist="38100" dir="2700000" algn="tl">
                    <a:srgbClr val="000000">
                      <a:alpha val="43137"/>
                    </a:srgbClr>
                  </a:outerShdw>
                </a:effectLst>
                <a:latin typeface="Times New Roman" pitchFamily="18" charset="0"/>
                <a:cs typeface="Times New Roman" pitchFamily="18" charset="0"/>
              </a:rPr>
              <a:t>the other hand if the existing firm incur supernormal </a:t>
            </a:r>
            <a:r>
              <a:rPr lang="en-IN" dirty="0" smtClean="0">
                <a:effectLst>
                  <a:outerShdw blurRad="38100" dist="38100" dir="2700000" algn="tl">
                    <a:srgbClr val="000000">
                      <a:alpha val="43137"/>
                    </a:srgbClr>
                  </a:outerShdw>
                </a:effectLst>
                <a:latin typeface="Times New Roman" pitchFamily="18" charset="0"/>
                <a:cs typeface="Times New Roman" pitchFamily="18" charset="0"/>
              </a:rPr>
              <a:t>loss then </a:t>
            </a:r>
            <a:r>
              <a:rPr lang="en-IN" dirty="0">
                <a:effectLst>
                  <a:outerShdw blurRad="38100" dist="38100" dir="2700000" algn="tl">
                    <a:srgbClr val="000000">
                      <a:alpha val="43137"/>
                    </a:srgbClr>
                  </a:outerShdw>
                </a:effectLst>
                <a:latin typeface="Times New Roman" pitchFamily="18" charset="0"/>
                <a:cs typeface="Times New Roman" pitchFamily="18" charset="0"/>
              </a:rPr>
              <a:t>firms would leave the industry, thus reducing the supply. As a result, price will again rise </a:t>
            </a:r>
            <a:r>
              <a:rPr lang="en-IN" dirty="0" smtClean="0">
                <a:effectLst>
                  <a:outerShdw blurRad="38100" dist="38100" dir="2700000" algn="tl">
                    <a:srgbClr val="000000">
                      <a:alpha val="43137"/>
                    </a:srgbClr>
                  </a:outerShdw>
                </a:effectLst>
                <a:latin typeface="Times New Roman" pitchFamily="18" charset="0"/>
                <a:cs typeface="Times New Roman" pitchFamily="18" charset="0"/>
              </a:rPr>
              <a:t>and the </a:t>
            </a:r>
            <a:r>
              <a:rPr lang="en-IN" dirty="0">
                <a:effectLst>
                  <a:outerShdw blurRad="38100" dist="38100" dir="2700000" algn="tl">
                    <a:srgbClr val="000000">
                      <a:alpha val="43137"/>
                    </a:srgbClr>
                  </a:outerShdw>
                </a:effectLst>
                <a:latin typeface="Times New Roman" pitchFamily="18" charset="0"/>
                <a:cs typeface="Times New Roman" pitchFamily="18" charset="0"/>
              </a:rPr>
              <a:t>loss will be wiped out</a:t>
            </a:r>
            <a:r>
              <a:rPr lang="en-IN" dirty="0" smtClean="0">
                <a:effectLst>
                  <a:outerShdw blurRad="38100" dist="38100" dir="2700000" algn="tl">
                    <a:srgbClr val="000000">
                      <a:alpha val="43137"/>
                    </a:srgbClr>
                  </a:outerShdw>
                </a:effectLst>
                <a:latin typeface="Times New Roman" pitchFamily="18" charset="0"/>
                <a:cs typeface="Times New Roman" pitchFamily="18" charset="0"/>
              </a:rPr>
              <a:t>.</a:t>
            </a:r>
            <a:endParaRPr lang="en-IN" dirty="0">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effectLst>
                  <a:outerShdw blurRad="38100" dist="38100" dir="2700000" algn="tl">
                    <a:srgbClr val="000000">
                      <a:alpha val="43137"/>
                    </a:srgbClr>
                  </a:outerShdw>
                </a:effectLst>
                <a:latin typeface="Times New Roman" pitchFamily="18" charset="0"/>
                <a:cs typeface="Times New Roman" pitchFamily="18" charset="0"/>
              </a:rPr>
              <a:t>Perfect Competition</a:t>
            </a:r>
            <a:endParaRPr lang="en-IN" sz="4000" dirty="0"/>
          </a:p>
        </p:txBody>
      </p:sp>
      <p:pic>
        <p:nvPicPr>
          <p:cNvPr id="115714" name="Picture 2" descr="Image result for Free entry and free exit"/>
          <p:cNvPicPr>
            <a:picLocks noGrp="1" noChangeAspect="1" noChangeArrowheads="1"/>
          </p:cNvPicPr>
          <p:nvPr>
            <p:ph idx="1"/>
          </p:nvPr>
        </p:nvPicPr>
        <p:blipFill>
          <a:blip r:embed="rId2" cstate="print"/>
          <a:srcRect/>
          <a:stretch>
            <a:fillRect/>
          </a:stretch>
        </p:blipFill>
        <p:spPr bwMode="auto">
          <a:xfrm>
            <a:off x="357158" y="1500174"/>
            <a:ext cx="3452446" cy="3143272"/>
          </a:xfrm>
          <a:prstGeom prst="rect">
            <a:avLst/>
          </a:prstGeom>
          <a:noFill/>
          <a:effectLst>
            <a:outerShdw blurRad="50800" dist="190500" dir="8100000" algn="tr" rotWithShape="0">
              <a:prstClr val="black">
                <a:alpha val="40000"/>
              </a:prstClr>
            </a:outerShdw>
          </a:effectLst>
        </p:spPr>
      </p:pic>
      <p:pic>
        <p:nvPicPr>
          <p:cNvPr id="115716" name="Picture 4" descr="https://image.slidesharecdn.com/monopolisticcompetition-150722184359-lva1-app6892/95/monopolistic-competition-9-638.jpg?cb=1437590715"/>
          <p:cNvPicPr>
            <a:picLocks noChangeAspect="1" noChangeArrowheads="1"/>
          </p:cNvPicPr>
          <p:nvPr/>
        </p:nvPicPr>
        <p:blipFill>
          <a:blip r:embed="rId3" cstate="print"/>
          <a:srcRect l="4792" t="21277" r="4155" b="6383"/>
          <a:stretch>
            <a:fillRect/>
          </a:stretch>
        </p:blipFill>
        <p:spPr bwMode="auto">
          <a:xfrm>
            <a:off x="4214810" y="2786058"/>
            <a:ext cx="4429156" cy="2928958"/>
          </a:xfrm>
          <a:prstGeom prst="rect">
            <a:avLst/>
          </a:prstGeom>
          <a:noFill/>
          <a:effectLst>
            <a:outerShdw blurRad="50800" dist="279400" dir="8100000" algn="tr" rotWithShape="0">
              <a:prstClr val="black">
                <a:alpha val="40000"/>
              </a:prstClr>
            </a:outerShdw>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effectLst>
                  <a:outerShdw blurRad="38100" dist="38100" dir="2700000" algn="tl">
                    <a:srgbClr val="000000">
                      <a:alpha val="43137"/>
                    </a:srgbClr>
                  </a:outerShdw>
                </a:effectLst>
                <a:latin typeface="Times New Roman" pitchFamily="18" charset="0"/>
                <a:cs typeface="Times New Roman" pitchFamily="18" charset="0"/>
              </a:rPr>
              <a:t>Perfect Competition</a:t>
            </a:r>
            <a:endParaRPr lang="en-IN" sz="3600" dirty="0"/>
          </a:p>
        </p:txBody>
      </p:sp>
      <p:sp>
        <p:nvSpPr>
          <p:cNvPr id="3" name="Content Placeholder 2"/>
          <p:cNvSpPr>
            <a:spLocks noGrp="1"/>
          </p:cNvSpPr>
          <p:nvPr>
            <p:ph idx="1"/>
          </p:nvPr>
        </p:nvSpPr>
        <p:spPr/>
        <p:txBody>
          <a:bodyPr>
            <a:noAutofit/>
          </a:bodyPr>
          <a:lstStyle/>
          <a:p>
            <a:pPr algn="just">
              <a:buNone/>
            </a:pPr>
            <a:r>
              <a:rPr lang="en-IN" sz="2000" b="1" dirty="0" smtClean="0">
                <a:effectLst>
                  <a:outerShdw blurRad="38100" dist="38100" dir="2700000" algn="tl">
                    <a:srgbClr val="000000">
                      <a:alpha val="43137"/>
                    </a:srgbClr>
                  </a:outerShdw>
                </a:effectLst>
                <a:latin typeface="Times New Roman" pitchFamily="18" charset="0"/>
                <a:cs typeface="Times New Roman" pitchFamily="18" charset="0"/>
              </a:rPr>
              <a:t>(v) Profit maximization :- The goal of all firms is maximization of profit.</a:t>
            </a:r>
          </a:p>
          <a:p>
            <a:pPr algn="just">
              <a:buNone/>
            </a:pPr>
            <a:r>
              <a:rPr lang="en-IN" sz="2000" b="1" dirty="0" smtClean="0">
                <a:effectLst>
                  <a:outerShdw blurRad="38100" dist="38100" dir="2700000" algn="tl">
                    <a:srgbClr val="000000">
                      <a:alpha val="43137"/>
                    </a:srgbClr>
                  </a:outerShdw>
                </a:effectLst>
                <a:latin typeface="Times New Roman" pitchFamily="18" charset="0"/>
                <a:cs typeface="Times New Roman" pitchFamily="18" charset="0"/>
              </a:rPr>
              <a:t>(vi) No Government regulation :- There is no Government intervention in the market.</a:t>
            </a:r>
          </a:p>
          <a:p>
            <a:pPr algn="just">
              <a:buNone/>
            </a:pPr>
            <a:r>
              <a:rPr lang="en-IN" sz="2000" b="1" dirty="0" smtClean="0">
                <a:effectLst>
                  <a:outerShdw blurRad="38100" dist="38100" dir="2700000" algn="tl">
                    <a:srgbClr val="000000">
                      <a:alpha val="43137"/>
                    </a:srgbClr>
                  </a:outerShdw>
                </a:effectLst>
                <a:latin typeface="Times New Roman" pitchFamily="18" charset="0"/>
                <a:cs typeface="Times New Roman" pitchFamily="18" charset="0"/>
              </a:rPr>
              <a:t>(vii) Perfect mobility of factors :- Resources can move freely from one firm to another without any </a:t>
            </a:r>
            <a:r>
              <a:rPr lang="en-IN" sz="2000" dirty="0" smtClean="0">
                <a:effectLst>
                  <a:outerShdw blurRad="38100" dist="38100" dir="2700000" algn="tl">
                    <a:srgbClr val="000000">
                      <a:alpha val="43137"/>
                    </a:srgbClr>
                  </a:outerShdw>
                </a:effectLst>
                <a:latin typeface="Times New Roman" pitchFamily="18" charset="0"/>
                <a:cs typeface="Times New Roman" pitchFamily="18" charset="0"/>
              </a:rPr>
              <a:t>restriction. The labours are not unionized and they can move between jobs and skills.</a:t>
            </a:r>
          </a:p>
          <a:p>
            <a:pPr algn="just">
              <a:buNone/>
            </a:pPr>
            <a:r>
              <a:rPr lang="en-IN" sz="2000" b="1" dirty="0" smtClean="0">
                <a:effectLst>
                  <a:outerShdw blurRad="38100" dist="38100" dir="2700000" algn="tl">
                    <a:srgbClr val="000000">
                      <a:alpha val="43137"/>
                    </a:srgbClr>
                  </a:outerShdw>
                </a:effectLst>
                <a:latin typeface="Times New Roman" pitchFamily="18" charset="0"/>
                <a:cs typeface="Times New Roman" pitchFamily="18" charset="0"/>
              </a:rPr>
              <a:t>(viii) Perfect knowledge :- Individual buyer and seller have perfect knowledge about market and information is given free of cost. Each firm knows the price prevailing in the market and would not sell the commodity which is higher or lower than the market price</a:t>
            </a:r>
            <a:r>
              <a:rPr lang="en-IN" sz="2000" dirty="0" smtClean="0">
                <a:effectLst>
                  <a:outerShdw blurRad="38100" dist="38100" dir="2700000" algn="tl">
                    <a:srgbClr val="000000">
                      <a:alpha val="43137"/>
                    </a:srgbClr>
                  </a:outerShdw>
                </a:effectLst>
                <a:latin typeface="Times New Roman" pitchFamily="18" charset="0"/>
                <a:cs typeface="Times New Roman" pitchFamily="18" charset="0"/>
              </a:rPr>
              <a:t>.</a:t>
            </a:r>
          </a:p>
          <a:p>
            <a:pPr algn="just">
              <a:buNone/>
            </a:pPr>
            <a:r>
              <a:rPr lang="en-IN" sz="2000" dirty="0">
                <a:effectLst>
                  <a:outerShdw blurRad="38100" dist="38100" dir="2700000" algn="tl">
                    <a:srgbClr val="000000">
                      <a:alpha val="43137"/>
                    </a:srgbClr>
                  </a:outerShdw>
                </a:effectLst>
                <a:latin typeface="Times New Roman" pitchFamily="18" charset="0"/>
                <a:cs typeface="Times New Roman" pitchFamily="18" charset="0"/>
              </a:rPr>
              <a:t> </a:t>
            </a:r>
            <a:r>
              <a:rPr lang="en-IN" sz="2000" dirty="0" smtClean="0">
                <a:effectLst>
                  <a:outerShdw blurRad="38100" dist="38100" dir="2700000" algn="tl">
                    <a:srgbClr val="000000">
                      <a:alpha val="43137"/>
                    </a:srgbClr>
                  </a:outerShdw>
                </a:effectLst>
                <a:latin typeface="Times New Roman" pitchFamily="18" charset="0"/>
                <a:cs typeface="Times New Roman" pitchFamily="18" charset="0"/>
              </a:rPr>
              <a:t>    Similarly, each buyer knows the prevailing market price and he is not allowed to pay a higher price than that. The firm also has a perfect knowledge about the techniques of productions. Each firm is able to make use of the best techniques of production.</a:t>
            </a:r>
          </a:p>
          <a:p>
            <a:endParaRPr lang="en-IN" sz="16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effectLst>
                  <a:outerShdw blurRad="38100" dist="38100" dir="2700000" algn="tl">
                    <a:srgbClr val="000000">
                      <a:alpha val="43137"/>
                    </a:srgbClr>
                  </a:outerShdw>
                </a:effectLst>
                <a:latin typeface="Times New Roman" pitchFamily="18" charset="0"/>
                <a:cs typeface="Times New Roman" pitchFamily="18" charset="0"/>
              </a:rPr>
              <a:t>Perfect Competition</a:t>
            </a:r>
            <a:endParaRPr lang="en-IN" dirty="0"/>
          </a:p>
        </p:txBody>
      </p:sp>
      <p:sp>
        <p:nvSpPr>
          <p:cNvPr id="3" name="Content Placeholder 2"/>
          <p:cNvSpPr>
            <a:spLocks noGrp="1"/>
          </p:cNvSpPr>
          <p:nvPr>
            <p:ph idx="1"/>
          </p:nvPr>
        </p:nvSpPr>
        <p:spPr>
          <a:xfrm>
            <a:off x="428596" y="1428736"/>
            <a:ext cx="8229600" cy="4525963"/>
          </a:xfrm>
        </p:spPr>
        <p:txBody>
          <a:bodyPr>
            <a:noAutofit/>
          </a:bodyPr>
          <a:lstStyle/>
          <a:p>
            <a:pPr algn="just">
              <a:buNone/>
            </a:pPr>
            <a:r>
              <a:rPr lang="en-IN" sz="2800" b="1" dirty="0" smtClean="0"/>
              <a:t> </a:t>
            </a:r>
            <a:r>
              <a:rPr lang="en-IN" sz="2800" b="1" dirty="0" smtClean="0">
                <a:effectLst>
                  <a:outerShdw blurRad="38100" dist="38100" dir="2700000" algn="tl">
                    <a:srgbClr val="000000">
                      <a:alpha val="43137"/>
                    </a:srgbClr>
                  </a:outerShdw>
                </a:effectLst>
                <a:latin typeface="Times New Roman" pitchFamily="18" charset="0"/>
                <a:cs typeface="Times New Roman" pitchFamily="18" charset="0"/>
              </a:rPr>
              <a:t>(ix)Absence </a:t>
            </a:r>
            <a:r>
              <a:rPr lang="en-IN" sz="2800" b="1" dirty="0">
                <a:effectLst>
                  <a:outerShdw blurRad="38100" dist="38100" dir="2700000" algn="tl">
                    <a:srgbClr val="000000">
                      <a:alpha val="43137"/>
                    </a:srgbClr>
                  </a:outerShdw>
                </a:effectLst>
                <a:latin typeface="Times New Roman" pitchFamily="18" charset="0"/>
                <a:cs typeface="Times New Roman" pitchFamily="18" charset="0"/>
              </a:rPr>
              <a:t>of transport cost</a:t>
            </a:r>
          </a:p>
          <a:p>
            <a:pPr algn="just"/>
            <a:r>
              <a:rPr lang="en-IN" sz="2800" b="1" dirty="0">
                <a:effectLst>
                  <a:outerShdw blurRad="38100" dist="38100" dir="2700000" algn="tl">
                    <a:srgbClr val="000000">
                      <a:alpha val="43137"/>
                    </a:srgbClr>
                  </a:outerShdw>
                </a:effectLst>
                <a:latin typeface="Times New Roman" pitchFamily="18" charset="0"/>
                <a:cs typeface="Times New Roman" pitchFamily="18" charset="0"/>
              </a:rPr>
              <a:t>Transport cost is zero. price of the product is not affected by the cost </a:t>
            </a:r>
            <a:r>
              <a:rPr lang="en-IN" sz="2800" b="1" dirty="0" smtClean="0">
                <a:effectLst>
                  <a:outerShdw blurRad="38100" dist="38100" dir="2700000" algn="tl">
                    <a:srgbClr val="000000">
                      <a:alpha val="43137"/>
                    </a:srgbClr>
                  </a:outerShdw>
                </a:effectLst>
                <a:latin typeface="Times New Roman" pitchFamily="18" charset="0"/>
                <a:cs typeface="Times New Roman" pitchFamily="18" charset="0"/>
              </a:rPr>
              <a:t>of transportation</a:t>
            </a:r>
            <a:r>
              <a:rPr lang="en-IN" sz="2800" b="1" dirty="0">
                <a:effectLst>
                  <a:outerShdw blurRad="38100" dist="38100" dir="2700000" algn="tl">
                    <a:srgbClr val="000000">
                      <a:alpha val="43137"/>
                    </a:srgbClr>
                  </a:outerShdw>
                </a:effectLst>
                <a:latin typeface="Times New Roman" pitchFamily="18" charset="0"/>
                <a:cs typeface="Times New Roman" pitchFamily="18" charset="0"/>
              </a:rPr>
              <a:t>.</a:t>
            </a:r>
          </a:p>
          <a:p>
            <a:pPr algn="just">
              <a:buNone/>
            </a:pPr>
            <a:r>
              <a:rPr lang="en-IN" sz="2800" b="1" dirty="0" smtClean="0">
                <a:effectLst>
                  <a:outerShdw blurRad="38100" dist="38100" dir="2700000" algn="tl">
                    <a:srgbClr val="000000">
                      <a:alpha val="43137"/>
                    </a:srgbClr>
                  </a:outerShdw>
                </a:effectLst>
                <a:latin typeface="Times New Roman" pitchFamily="18" charset="0"/>
                <a:cs typeface="Times New Roman" pitchFamily="18" charset="0"/>
              </a:rPr>
              <a:t>(x) Perfectly </a:t>
            </a:r>
            <a:r>
              <a:rPr lang="en-IN" sz="2800" b="1" dirty="0">
                <a:effectLst>
                  <a:outerShdw blurRad="38100" dist="38100" dir="2700000" algn="tl">
                    <a:srgbClr val="000000">
                      <a:alpha val="43137"/>
                    </a:srgbClr>
                  </a:outerShdw>
                </a:effectLst>
                <a:latin typeface="Times New Roman" pitchFamily="18" charset="0"/>
                <a:cs typeface="Times New Roman" pitchFamily="18" charset="0"/>
              </a:rPr>
              <a:t>elastic demand curve</a:t>
            </a:r>
          </a:p>
          <a:p>
            <a:pPr algn="just"/>
            <a:r>
              <a:rPr lang="en-IN" sz="2800" b="1" dirty="0">
                <a:effectLst>
                  <a:outerShdw blurRad="38100" dist="38100" dir="2700000" algn="tl">
                    <a:srgbClr val="000000">
                      <a:alpha val="43137"/>
                    </a:srgbClr>
                  </a:outerShdw>
                </a:effectLst>
                <a:latin typeface="Times New Roman" pitchFamily="18" charset="0"/>
                <a:cs typeface="Times New Roman" pitchFamily="18" charset="0"/>
              </a:rPr>
              <a:t>Demand curve reflected by AR curve facing firm under perfect competition </a:t>
            </a:r>
            <a:r>
              <a:rPr lang="en-IN" sz="2800" b="1" dirty="0" smtClean="0">
                <a:effectLst>
                  <a:outerShdw blurRad="38100" dist="38100" dir="2700000" algn="tl">
                    <a:srgbClr val="000000">
                      <a:alpha val="43137"/>
                    </a:srgbClr>
                  </a:outerShdw>
                </a:effectLst>
                <a:latin typeface="Times New Roman" pitchFamily="18" charset="0"/>
                <a:cs typeface="Times New Roman" pitchFamily="18" charset="0"/>
              </a:rPr>
              <a:t>is perfectly </a:t>
            </a:r>
            <a:r>
              <a:rPr lang="en-IN" sz="2800" b="1" dirty="0">
                <a:effectLst>
                  <a:outerShdw blurRad="38100" dist="38100" dir="2700000" algn="tl">
                    <a:srgbClr val="000000">
                      <a:alpha val="43137"/>
                    </a:srgbClr>
                  </a:outerShdw>
                </a:effectLst>
                <a:latin typeface="Times New Roman" pitchFamily="18" charset="0"/>
                <a:cs typeface="Times New Roman" pitchFamily="18" charset="0"/>
              </a:rPr>
              <a:t>elastic meaning that the firm can sell as much as it want at the </a:t>
            </a:r>
            <a:r>
              <a:rPr lang="en-IN" sz="2800" b="1" dirty="0" smtClean="0">
                <a:effectLst>
                  <a:outerShdw blurRad="38100" dist="38100" dir="2700000" algn="tl">
                    <a:srgbClr val="000000">
                      <a:alpha val="43137"/>
                    </a:srgbClr>
                  </a:outerShdw>
                </a:effectLst>
                <a:latin typeface="Times New Roman" pitchFamily="18" charset="0"/>
                <a:cs typeface="Times New Roman" pitchFamily="18" charset="0"/>
              </a:rPr>
              <a:t>ruling market </a:t>
            </a:r>
            <a:r>
              <a:rPr lang="en-IN" sz="2800" b="1" dirty="0">
                <a:effectLst>
                  <a:outerShdw blurRad="38100" dist="38100" dir="2700000" algn="tl">
                    <a:srgbClr val="000000">
                      <a:alpha val="43137"/>
                    </a:srgbClr>
                  </a:outerShdw>
                </a:effectLst>
                <a:latin typeface="Times New Roman" pitchFamily="18" charset="0"/>
                <a:cs typeface="Times New Roman" pitchFamily="18" charset="0"/>
              </a:rPr>
              <a:t>price .</a:t>
            </a:r>
            <a:r>
              <a:rPr lang="en-IN" sz="2800" dirty="0">
                <a:effectLst>
                  <a:outerShdw blurRad="38100" dist="38100" dir="2700000" algn="tl">
                    <a:srgbClr val="000000">
                      <a:alpha val="43137"/>
                    </a:srgbClr>
                  </a:outerShdw>
                </a:effectLst>
                <a:latin typeface="Times New Roman" pitchFamily="18" charset="0"/>
                <a:cs typeface="Times New Roman" pitchFamily="18" charset="0"/>
              </a:rPr>
              <a:t> Since price is uniform and given under perfect competition, </a:t>
            </a:r>
            <a:r>
              <a:rPr lang="en-IN" sz="2800" dirty="0" smtClean="0">
                <a:effectLst>
                  <a:outerShdw blurRad="38100" dist="38100" dir="2700000" algn="tl">
                    <a:srgbClr val="000000">
                      <a:alpha val="43137"/>
                    </a:srgbClr>
                  </a:outerShdw>
                </a:effectLst>
                <a:latin typeface="Times New Roman" pitchFamily="18" charset="0"/>
                <a:cs typeface="Times New Roman" pitchFamily="18" charset="0"/>
              </a:rPr>
              <a:t>both AR(price</a:t>
            </a:r>
            <a:r>
              <a:rPr lang="en-IN" sz="2800" dirty="0">
                <a:effectLst>
                  <a:outerShdw blurRad="38100" dist="38100" dir="2700000" algn="tl">
                    <a:srgbClr val="000000">
                      <a:alpha val="43137"/>
                    </a:srgbClr>
                  </a:outerShdw>
                </a:effectLst>
                <a:latin typeface="Times New Roman" pitchFamily="18" charset="0"/>
                <a:cs typeface="Times New Roman" pitchFamily="18" charset="0"/>
              </a:rPr>
              <a:t>) and MR become equal. Thus, AR and MR curves coincide and </a:t>
            </a:r>
            <a:r>
              <a:rPr lang="en-IN" sz="2800" dirty="0" smtClean="0">
                <a:effectLst>
                  <a:outerShdw blurRad="38100" dist="38100" dir="2700000" algn="tl">
                    <a:srgbClr val="000000">
                      <a:alpha val="43137"/>
                    </a:srgbClr>
                  </a:outerShdw>
                </a:effectLst>
                <a:latin typeface="Times New Roman" pitchFamily="18" charset="0"/>
                <a:cs typeface="Times New Roman" pitchFamily="18" charset="0"/>
              </a:rPr>
              <a:t>become parallel to output axis</a:t>
            </a:r>
            <a:r>
              <a:rPr lang="en-IN" sz="2800" dirty="0">
                <a:effectLst>
                  <a:outerShdw blurRad="38100" dist="38100" dir="2700000" algn="tl">
                    <a:srgbClr val="000000">
                      <a:alpha val="43137"/>
                    </a:srgbClr>
                  </a:outerShdw>
                </a:effectLst>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effectLst>
                  <a:outerShdw blurRad="38100" dist="38100" dir="2700000" algn="tl">
                    <a:srgbClr val="000000">
                      <a:alpha val="43137"/>
                    </a:srgbClr>
                  </a:outerShdw>
                </a:effectLst>
                <a:latin typeface="Times New Roman" pitchFamily="18" charset="0"/>
                <a:cs typeface="Times New Roman" pitchFamily="18" charset="0"/>
              </a:rPr>
              <a:t>Perfectly elastic demand curve</a:t>
            </a:r>
            <a:endParaRPr lang="en-IN" dirty="0"/>
          </a:p>
        </p:txBody>
      </p:sp>
      <p:pic>
        <p:nvPicPr>
          <p:cNvPr id="116738" name="Picture 2"/>
          <p:cNvPicPr>
            <a:picLocks noGrp="1" noChangeAspect="1" noChangeArrowheads="1"/>
          </p:cNvPicPr>
          <p:nvPr>
            <p:ph idx="1"/>
          </p:nvPr>
        </p:nvPicPr>
        <p:blipFill>
          <a:blip r:embed="rId2" cstate="print"/>
          <a:srcRect/>
          <a:stretch>
            <a:fillRect/>
          </a:stretch>
        </p:blipFill>
        <p:spPr bwMode="auto">
          <a:xfrm>
            <a:off x="3071802" y="2214554"/>
            <a:ext cx="5367341" cy="3214710"/>
          </a:xfrm>
          <a:prstGeom prst="rect">
            <a:avLst/>
          </a:prstGeom>
          <a:noFill/>
          <a:ln w="9525">
            <a:noFill/>
            <a:miter lim="800000"/>
            <a:headEnd/>
            <a:tailEnd/>
          </a:ln>
          <a:effectLst>
            <a:outerShdw blurRad="50800" dist="228600" dir="8100000" algn="tr" rotWithShape="0">
              <a:prstClr val="black">
                <a:alpha val="40000"/>
              </a:prstClr>
            </a:outerShdw>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Syllabus</a:t>
            </a:r>
            <a:endParaRPr lang="en-IN"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p:txBody>
          <a:bodyPr rtlCol="0">
            <a:normAutofit fontScale="70000" lnSpcReduction="20000"/>
          </a:bodyPr>
          <a:lstStyle/>
          <a:p>
            <a:pPr algn="just">
              <a:defRPr/>
            </a:pPr>
            <a:r>
              <a:rPr lang="en-IN" b="1" dirty="0">
                <a:effectLst>
                  <a:outerShdw blurRad="38100" dist="38100" dir="2700000" algn="tl">
                    <a:srgbClr val="000000">
                      <a:alpha val="43137"/>
                    </a:srgbClr>
                  </a:outerShdw>
                </a:effectLst>
                <a:latin typeface="Times New Roman" pitchFamily="18" charset="0"/>
                <a:cs typeface="Times New Roman" pitchFamily="18" charset="0"/>
              </a:rPr>
              <a:t>Market Structure</a:t>
            </a:r>
            <a:r>
              <a:rPr lang="en-IN" dirty="0" smtClean="0">
                <a:effectLst>
                  <a:outerShdw blurRad="38100" dist="38100" dir="2700000" algn="tl">
                    <a:srgbClr val="000000">
                      <a:alpha val="43137"/>
                    </a:srgbClr>
                  </a:outerShdw>
                </a:effectLst>
                <a:latin typeface="Times New Roman" pitchFamily="18" charset="0"/>
                <a:cs typeface="Times New Roman" pitchFamily="18" charset="0"/>
              </a:rPr>
              <a:t>:</a:t>
            </a:r>
          </a:p>
          <a:p>
            <a:pPr algn="just">
              <a:defRPr/>
            </a:pPr>
            <a:r>
              <a:rPr lang="en-IN" b="1" dirty="0" smtClean="0">
                <a:effectLst>
                  <a:outerShdw blurRad="38100" dist="38100" dir="2700000" algn="tl">
                    <a:srgbClr val="000000">
                      <a:alpha val="43137"/>
                    </a:srgbClr>
                  </a:outerShdw>
                </a:effectLst>
                <a:latin typeface="Times New Roman" pitchFamily="18" charset="0"/>
                <a:cs typeface="Times New Roman" pitchFamily="18" charset="0"/>
              </a:rPr>
              <a:t>Perfect </a:t>
            </a:r>
            <a:r>
              <a:rPr lang="en-IN" b="1" dirty="0">
                <a:effectLst>
                  <a:outerShdw blurRad="38100" dist="38100" dir="2700000" algn="tl">
                    <a:srgbClr val="000000">
                      <a:alpha val="43137"/>
                    </a:srgbClr>
                  </a:outerShdw>
                </a:effectLst>
                <a:latin typeface="Times New Roman" pitchFamily="18" charset="0"/>
                <a:cs typeface="Times New Roman" pitchFamily="18" charset="0"/>
              </a:rPr>
              <a:t>Competition: Meaning and characteristics, Price Output Determination </a:t>
            </a:r>
            <a:endParaRPr lang="en-IN" b="1" dirty="0" smtClean="0">
              <a:effectLst>
                <a:outerShdw blurRad="38100" dist="38100" dir="2700000" algn="tl">
                  <a:srgbClr val="000000">
                    <a:alpha val="43137"/>
                  </a:srgbClr>
                </a:outerShdw>
              </a:effectLst>
              <a:latin typeface="Times New Roman" pitchFamily="18" charset="0"/>
              <a:cs typeface="Times New Roman" pitchFamily="18" charset="0"/>
            </a:endParaRPr>
          </a:p>
          <a:p>
            <a:pPr algn="just">
              <a:defRPr/>
            </a:pPr>
            <a:r>
              <a:rPr lang="en-IN" b="1" dirty="0" smtClean="0">
                <a:effectLst>
                  <a:outerShdw blurRad="38100" dist="38100" dir="2700000" algn="tl">
                    <a:srgbClr val="000000">
                      <a:alpha val="43137"/>
                    </a:srgbClr>
                  </a:outerShdw>
                </a:effectLst>
                <a:latin typeface="Times New Roman" pitchFamily="18" charset="0"/>
                <a:cs typeface="Times New Roman" pitchFamily="18" charset="0"/>
              </a:rPr>
              <a:t>Case </a:t>
            </a:r>
            <a:r>
              <a:rPr lang="en-IN" b="1" dirty="0">
                <a:effectLst>
                  <a:outerShdw blurRad="38100" dist="38100" dir="2700000" algn="tl">
                    <a:srgbClr val="000000">
                      <a:alpha val="43137"/>
                    </a:srgbClr>
                  </a:outerShdw>
                </a:effectLst>
                <a:latin typeface="Times New Roman" pitchFamily="18" charset="0"/>
                <a:cs typeface="Times New Roman" pitchFamily="18" charset="0"/>
              </a:rPr>
              <a:t>Study </a:t>
            </a:r>
            <a:r>
              <a:rPr lang="en-IN" dirty="0">
                <a:effectLst>
                  <a:outerShdw blurRad="38100" dist="38100" dir="2700000" algn="tl">
                    <a:srgbClr val="000000">
                      <a:alpha val="43137"/>
                    </a:srgbClr>
                  </a:outerShdw>
                </a:effectLst>
                <a:latin typeface="Times New Roman" pitchFamily="18" charset="0"/>
                <a:cs typeface="Times New Roman" pitchFamily="18" charset="0"/>
              </a:rPr>
              <a:t>: The Exchange Rate of USD and the profitability of US firms </a:t>
            </a:r>
            <a:endParaRPr lang="en-IN" dirty="0" smtClean="0">
              <a:effectLst>
                <a:outerShdw blurRad="38100" dist="38100" dir="2700000" algn="tl">
                  <a:srgbClr val="000000">
                    <a:alpha val="43137"/>
                  </a:srgbClr>
                </a:outerShdw>
              </a:effectLst>
              <a:latin typeface="Times New Roman" pitchFamily="18" charset="0"/>
              <a:cs typeface="Times New Roman" pitchFamily="18" charset="0"/>
            </a:endParaRPr>
          </a:p>
          <a:p>
            <a:pPr algn="just">
              <a:defRPr/>
            </a:pPr>
            <a:r>
              <a:rPr lang="en-IN" b="1" dirty="0" smtClean="0">
                <a:effectLst>
                  <a:outerShdw blurRad="38100" dist="38100" dir="2700000" algn="tl">
                    <a:srgbClr val="000000">
                      <a:alpha val="43137"/>
                    </a:srgbClr>
                  </a:outerShdw>
                </a:effectLst>
                <a:latin typeface="Times New Roman" pitchFamily="18" charset="0"/>
                <a:cs typeface="Times New Roman" pitchFamily="18" charset="0"/>
              </a:rPr>
              <a:t>Monopoly</a:t>
            </a:r>
            <a:r>
              <a:rPr lang="en-IN" b="1" dirty="0">
                <a:effectLst>
                  <a:outerShdw blurRad="38100" dist="38100" dir="2700000" algn="tl">
                    <a:srgbClr val="000000">
                      <a:alpha val="43137"/>
                    </a:srgbClr>
                  </a:outerShdw>
                </a:effectLst>
                <a:latin typeface="Times New Roman" pitchFamily="18" charset="0"/>
                <a:cs typeface="Times New Roman" pitchFamily="18" charset="0"/>
              </a:rPr>
              <a:t>:  Meaning, characteristics, </a:t>
            </a:r>
            <a:r>
              <a:rPr lang="en-IN" b="1" dirty="0" smtClean="0">
                <a:effectLst>
                  <a:outerShdw blurRad="38100" dist="38100" dir="2700000" algn="tl">
                    <a:srgbClr val="000000">
                      <a:alpha val="43137"/>
                    </a:srgbClr>
                  </a:outerShdw>
                </a:effectLst>
                <a:latin typeface="Times New Roman" pitchFamily="18" charset="0"/>
                <a:cs typeface="Times New Roman" pitchFamily="18" charset="0"/>
              </a:rPr>
              <a:t>Price </a:t>
            </a:r>
            <a:r>
              <a:rPr lang="en-IN" b="1" dirty="0">
                <a:effectLst>
                  <a:outerShdw blurRad="38100" dist="38100" dir="2700000" algn="tl">
                    <a:srgbClr val="000000">
                      <a:alpha val="43137"/>
                    </a:srgbClr>
                  </a:outerShdw>
                </a:effectLst>
                <a:latin typeface="Times New Roman" pitchFamily="18" charset="0"/>
                <a:cs typeface="Times New Roman" pitchFamily="18" charset="0"/>
              </a:rPr>
              <a:t>Discrimination </a:t>
            </a:r>
            <a:endParaRPr lang="en-IN" b="1" dirty="0" smtClean="0">
              <a:effectLst>
                <a:outerShdw blurRad="38100" dist="38100" dir="2700000" algn="tl">
                  <a:srgbClr val="000000">
                    <a:alpha val="43137"/>
                  </a:srgbClr>
                </a:outerShdw>
              </a:effectLst>
              <a:latin typeface="Times New Roman" pitchFamily="18" charset="0"/>
              <a:cs typeface="Times New Roman" pitchFamily="18" charset="0"/>
            </a:endParaRPr>
          </a:p>
          <a:p>
            <a:pPr algn="just">
              <a:defRPr/>
            </a:pPr>
            <a:r>
              <a:rPr lang="en-IN" b="1" dirty="0" smtClean="0">
                <a:effectLst>
                  <a:outerShdw blurRad="38100" dist="38100" dir="2700000" algn="tl">
                    <a:srgbClr val="000000">
                      <a:alpha val="43137"/>
                    </a:srgbClr>
                  </a:outerShdw>
                </a:effectLst>
                <a:latin typeface="Times New Roman" pitchFamily="18" charset="0"/>
                <a:cs typeface="Times New Roman" pitchFamily="18" charset="0"/>
              </a:rPr>
              <a:t>Case </a:t>
            </a:r>
            <a:r>
              <a:rPr lang="en-IN" b="1" dirty="0">
                <a:effectLst>
                  <a:outerShdw blurRad="38100" dist="38100" dir="2700000" algn="tl">
                    <a:srgbClr val="000000">
                      <a:alpha val="43137"/>
                    </a:srgbClr>
                  </a:outerShdw>
                </a:effectLst>
                <a:latin typeface="Times New Roman" pitchFamily="18" charset="0"/>
                <a:cs typeface="Times New Roman" pitchFamily="18" charset="0"/>
              </a:rPr>
              <a:t>Study</a:t>
            </a:r>
            <a:r>
              <a:rPr lang="en-IN" dirty="0">
                <a:effectLst>
                  <a:outerShdw blurRad="38100" dist="38100" dir="2700000" algn="tl">
                    <a:srgbClr val="000000">
                      <a:alpha val="43137"/>
                    </a:srgbClr>
                  </a:outerShdw>
                </a:effectLst>
                <a:latin typeface="Times New Roman" pitchFamily="18" charset="0"/>
                <a:cs typeface="Times New Roman" pitchFamily="18" charset="0"/>
              </a:rPr>
              <a:t>: </a:t>
            </a:r>
            <a:r>
              <a:rPr lang="en-IN" dirty="0" smtClean="0">
                <a:effectLst>
                  <a:outerShdw blurRad="38100" dist="38100" dir="2700000" algn="tl">
                    <a:srgbClr val="000000">
                      <a:alpha val="43137"/>
                    </a:srgbClr>
                  </a:outerShdw>
                </a:effectLst>
                <a:latin typeface="Times New Roman" pitchFamily="18" charset="0"/>
                <a:cs typeface="Times New Roman" pitchFamily="18" charset="0"/>
              </a:rPr>
              <a:t>Monopoly </a:t>
            </a:r>
            <a:r>
              <a:rPr lang="en-IN" dirty="0">
                <a:effectLst>
                  <a:outerShdw blurRad="38100" dist="38100" dir="2700000" algn="tl">
                    <a:srgbClr val="000000">
                      <a:alpha val="43137"/>
                    </a:srgbClr>
                  </a:outerShdw>
                </a:effectLst>
                <a:latin typeface="Times New Roman" pitchFamily="18" charset="0"/>
                <a:cs typeface="Times New Roman" pitchFamily="18" charset="0"/>
              </a:rPr>
              <a:t>in the Mumbai City Taxi Industry, Discriminating Monopoly  Indian Railway </a:t>
            </a:r>
            <a:endParaRPr lang="en-IN" dirty="0" smtClean="0">
              <a:effectLst>
                <a:outerShdw blurRad="38100" dist="38100" dir="2700000" algn="tl">
                  <a:srgbClr val="000000">
                    <a:alpha val="43137"/>
                  </a:srgbClr>
                </a:outerShdw>
              </a:effectLst>
              <a:latin typeface="Times New Roman" pitchFamily="18" charset="0"/>
              <a:cs typeface="Times New Roman" pitchFamily="18" charset="0"/>
            </a:endParaRPr>
          </a:p>
          <a:p>
            <a:pPr algn="just">
              <a:defRPr/>
            </a:pPr>
            <a:r>
              <a:rPr lang="en-IN" b="1" dirty="0" smtClean="0">
                <a:effectLst>
                  <a:outerShdw blurRad="38100" dist="38100" dir="2700000" algn="tl">
                    <a:srgbClr val="000000">
                      <a:alpha val="43137"/>
                    </a:srgbClr>
                  </a:outerShdw>
                </a:effectLst>
                <a:latin typeface="Times New Roman" pitchFamily="18" charset="0"/>
                <a:cs typeface="Times New Roman" pitchFamily="18" charset="0"/>
              </a:rPr>
              <a:t>Monopolistic </a:t>
            </a:r>
            <a:r>
              <a:rPr lang="en-IN" b="1" dirty="0">
                <a:effectLst>
                  <a:outerShdw blurRad="38100" dist="38100" dir="2700000" algn="tl">
                    <a:srgbClr val="000000">
                      <a:alpha val="43137"/>
                    </a:srgbClr>
                  </a:outerShdw>
                </a:effectLst>
                <a:latin typeface="Times New Roman" pitchFamily="18" charset="0"/>
                <a:cs typeface="Times New Roman" pitchFamily="18" charset="0"/>
              </a:rPr>
              <a:t>Competition:  Meaning and characteristics </a:t>
            </a:r>
            <a:endParaRPr lang="en-IN" b="1" dirty="0" smtClean="0">
              <a:effectLst>
                <a:outerShdw blurRad="38100" dist="38100" dir="2700000" algn="tl">
                  <a:srgbClr val="000000">
                    <a:alpha val="43137"/>
                  </a:srgbClr>
                </a:outerShdw>
              </a:effectLst>
              <a:latin typeface="Times New Roman" pitchFamily="18" charset="0"/>
              <a:cs typeface="Times New Roman" pitchFamily="18" charset="0"/>
            </a:endParaRPr>
          </a:p>
          <a:p>
            <a:pPr algn="just">
              <a:defRPr/>
            </a:pPr>
            <a:r>
              <a:rPr lang="en-IN" b="1" dirty="0" smtClean="0">
                <a:effectLst>
                  <a:outerShdw blurRad="38100" dist="38100" dir="2700000" algn="tl">
                    <a:srgbClr val="000000">
                      <a:alpha val="43137"/>
                    </a:srgbClr>
                  </a:outerShdw>
                </a:effectLst>
                <a:latin typeface="Times New Roman" pitchFamily="18" charset="0"/>
                <a:cs typeface="Times New Roman" pitchFamily="18" charset="0"/>
              </a:rPr>
              <a:t>Case </a:t>
            </a:r>
            <a:r>
              <a:rPr lang="en-IN" b="1" dirty="0">
                <a:effectLst>
                  <a:outerShdw blurRad="38100" dist="38100" dir="2700000" algn="tl">
                    <a:srgbClr val="000000">
                      <a:alpha val="43137"/>
                    </a:srgbClr>
                  </a:outerShdw>
                </a:effectLst>
                <a:latin typeface="Times New Roman" pitchFamily="18" charset="0"/>
                <a:cs typeface="Times New Roman" pitchFamily="18" charset="0"/>
              </a:rPr>
              <a:t>Study </a:t>
            </a:r>
            <a:r>
              <a:rPr lang="en-IN" dirty="0">
                <a:effectLst>
                  <a:outerShdw blurRad="38100" dist="38100" dir="2700000" algn="tl">
                    <a:srgbClr val="000000">
                      <a:alpha val="43137"/>
                    </a:srgbClr>
                  </a:outerShdw>
                </a:effectLst>
                <a:latin typeface="Times New Roman" pitchFamily="18" charset="0"/>
                <a:cs typeface="Times New Roman" pitchFamily="18" charset="0"/>
              </a:rPr>
              <a:t>:  Advertisement Competition in India  </a:t>
            </a:r>
            <a:endParaRPr lang="en-IN" dirty="0" smtClean="0">
              <a:effectLst>
                <a:outerShdw blurRad="38100" dist="38100" dir="2700000" algn="tl">
                  <a:srgbClr val="000000">
                    <a:alpha val="43137"/>
                  </a:srgbClr>
                </a:outerShdw>
              </a:effectLst>
              <a:latin typeface="Times New Roman" pitchFamily="18" charset="0"/>
              <a:cs typeface="Times New Roman" pitchFamily="18" charset="0"/>
            </a:endParaRPr>
          </a:p>
          <a:p>
            <a:pPr algn="just">
              <a:defRPr/>
            </a:pPr>
            <a:r>
              <a:rPr lang="en-IN" b="1" dirty="0" smtClean="0">
                <a:effectLst>
                  <a:outerShdw blurRad="38100" dist="38100" dir="2700000" algn="tl">
                    <a:srgbClr val="000000">
                      <a:alpha val="43137"/>
                    </a:srgbClr>
                  </a:outerShdw>
                </a:effectLst>
                <a:latin typeface="Times New Roman" pitchFamily="18" charset="0"/>
                <a:cs typeface="Times New Roman" pitchFamily="18" charset="0"/>
              </a:rPr>
              <a:t>Oligopoly</a:t>
            </a:r>
            <a:r>
              <a:rPr lang="en-IN" b="1" dirty="0">
                <a:effectLst>
                  <a:outerShdw blurRad="38100" dist="38100" dir="2700000" algn="tl">
                    <a:srgbClr val="000000">
                      <a:alpha val="43137"/>
                    </a:srgbClr>
                  </a:outerShdw>
                </a:effectLst>
                <a:latin typeface="Times New Roman" pitchFamily="18" charset="0"/>
                <a:cs typeface="Times New Roman" pitchFamily="18" charset="0"/>
              </a:rPr>
              <a:t>:  Meaning, characteristics, Kink Demand Curve, Game Theory </a:t>
            </a:r>
            <a:endParaRPr lang="en-IN" b="1" dirty="0" smtClean="0">
              <a:effectLst>
                <a:outerShdw blurRad="38100" dist="38100" dir="2700000" algn="tl">
                  <a:srgbClr val="000000">
                    <a:alpha val="43137"/>
                  </a:srgbClr>
                </a:outerShdw>
              </a:effectLst>
              <a:latin typeface="Times New Roman" pitchFamily="18" charset="0"/>
              <a:cs typeface="Times New Roman" pitchFamily="18" charset="0"/>
            </a:endParaRPr>
          </a:p>
          <a:p>
            <a:pPr algn="just">
              <a:defRPr/>
            </a:pPr>
            <a:r>
              <a:rPr lang="en-IN" b="1" dirty="0" smtClean="0">
                <a:effectLst>
                  <a:outerShdw blurRad="38100" dist="38100" dir="2700000" algn="tl">
                    <a:srgbClr val="000000">
                      <a:alpha val="43137"/>
                    </a:srgbClr>
                  </a:outerShdw>
                </a:effectLst>
                <a:latin typeface="Times New Roman" pitchFamily="18" charset="0"/>
                <a:cs typeface="Times New Roman" pitchFamily="18" charset="0"/>
              </a:rPr>
              <a:t>Case </a:t>
            </a:r>
            <a:r>
              <a:rPr lang="en-IN" b="1" dirty="0">
                <a:effectLst>
                  <a:outerShdw blurRad="38100" dist="38100" dir="2700000" algn="tl">
                    <a:srgbClr val="000000">
                      <a:alpha val="43137"/>
                    </a:srgbClr>
                  </a:outerShdw>
                </a:effectLst>
                <a:latin typeface="Times New Roman" pitchFamily="18" charset="0"/>
                <a:cs typeface="Times New Roman" pitchFamily="18" charset="0"/>
              </a:rPr>
              <a:t>Study</a:t>
            </a:r>
            <a:r>
              <a:rPr lang="en-IN" dirty="0">
                <a:effectLst>
                  <a:outerShdw blurRad="38100" dist="38100" dir="2700000" algn="tl">
                    <a:srgbClr val="000000">
                      <a:alpha val="43137"/>
                    </a:srgbClr>
                  </a:outerShdw>
                </a:effectLst>
                <a:latin typeface="Times New Roman" pitchFamily="18" charset="0"/>
                <a:cs typeface="Times New Roman" pitchFamily="18" charset="0"/>
              </a:rPr>
              <a:t>:  OPEC (The Organization of Petroleum Exporting Countries) Cartel</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effectLst>
                  <a:outerShdw blurRad="38100" dist="38100" dir="2700000" algn="tl">
                    <a:srgbClr val="000000">
                      <a:alpha val="43137"/>
                    </a:srgbClr>
                  </a:outerShdw>
                </a:effectLst>
                <a:latin typeface="Times New Roman" pitchFamily="18" charset="0"/>
                <a:cs typeface="Times New Roman" pitchFamily="18" charset="0"/>
              </a:rPr>
              <a:t>Imperfect Competition</a:t>
            </a:r>
            <a:endParaRPr lang="en-IN" sz="36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500034" y="1357298"/>
            <a:ext cx="8229600" cy="4525963"/>
          </a:xfrm>
        </p:spPr>
        <p:txBody>
          <a:bodyPr>
            <a:normAutofit/>
          </a:bodyPr>
          <a:lstStyle/>
          <a:p>
            <a:r>
              <a:rPr lang="en-IN" sz="2800" b="1" dirty="0">
                <a:effectLst>
                  <a:outerShdw blurRad="38100" dist="38100" dir="2700000" algn="tl">
                    <a:srgbClr val="000000">
                      <a:alpha val="43137"/>
                    </a:srgbClr>
                  </a:outerShdw>
                </a:effectLst>
                <a:latin typeface="Times New Roman" pitchFamily="18" charset="0"/>
                <a:cs typeface="Times New Roman" pitchFamily="18" charset="0"/>
              </a:rPr>
              <a:t>Imperfectly competitive markets may be classified as : (i) Monopoly, (ii) Monopolistic Competition,</a:t>
            </a:r>
          </a:p>
          <a:p>
            <a:pPr>
              <a:buNone/>
            </a:pPr>
            <a:r>
              <a:rPr lang="en-IN" sz="28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IN" sz="2800" b="1" dirty="0">
                <a:effectLst>
                  <a:outerShdw blurRad="38100" dist="38100" dir="2700000" algn="tl">
                    <a:srgbClr val="000000">
                      <a:alpha val="43137"/>
                    </a:srgbClr>
                  </a:outerShdw>
                </a:effectLst>
                <a:latin typeface="Times New Roman" pitchFamily="18" charset="0"/>
                <a:cs typeface="Times New Roman" pitchFamily="18" charset="0"/>
              </a:rPr>
              <a:t>iii) Oligopoly and (iv) Duopoly</a:t>
            </a:r>
            <a:endParaRPr lang="en-IN" sz="2800" dirty="0">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92164" name="Picture 4" descr="Image result for Imperfect Competition"/>
          <p:cNvPicPr>
            <a:picLocks noChangeAspect="1" noChangeArrowheads="1"/>
          </p:cNvPicPr>
          <p:nvPr/>
        </p:nvPicPr>
        <p:blipFill>
          <a:blip r:embed="rId2" cstate="print">
            <a:grayscl/>
            <a:lum bright="-14000" contrast="27000"/>
          </a:blip>
          <a:srcRect/>
          <a:stretch>
            <a:fillRect/>
          </a:stretch>
        </p:blipFill>
        <p:spPr bwMode="auto">
          <a:xfrm>
            <a:off x="3071802" y="3000372"/>
            <a:ext cx="5653075" cy="3429024"/>
          </a:xfrm>
          <a:prstGeom prst="rect">
            <a:avLst/>
          </a:prstGeom>
          <a:noFill/>
          <a:effectLst>
            <a:outerShdw blurRad="50800" dist="177800" dir="8100000" algn="tr" rotWithShape="0">
              <a:prstClr val="black">
                <a:alpha val="40000"/>
              </a:prstClr>
            </a:outerShdw>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effectLst>
                  <a:outerShdw blurRad="38100" dist="38100" dir="2700000" algn="tl">
                    <a:srgbClr val="000000">
                      <a:alpha val="43137"/>
                    </a:srgbClr>
                  </a:outerShdw>
                </a:effectLst>
                <a:latin typeface="Times New Roman" pitchFamily="18" charset="0"/>
                <a:cs typeface="Times New Roman" pitchFamily="18" charset="0"/>
              </a:rPr>
              <a:t>Monopoly</a:t>
            </a:r>
            <a:endParaRPr lang="en-IN" sz="4000" dirty="0"/>
          </a:p>
        </p:txBody>
      </p:sp>
      <p:sp>
        <p:nvSpPr>
          <p:cNvPr id="3" name="Content Placeholder 2"/>
          <p:cNvSpPr>
            <a:spLocks noGrp="1"/>
          </p:cNvSpPr>
          <p:nvPr>
            <p:ph idx="1"/>
          </p:nvPr>
        </p:nvSpPr>
        <p:spPr>
          <a:xfrm>
            <a:off x="428596" y="1357298"/>
            <a:ext cx="8229600" cy="4768865"/>
          </a:xfrm>
        </p:spPr>
        <p:txBody>
          <a:bodyPr>
            <a:noAutofit/>
          </a:bodyPr>
          <a:lstStyle/>
          <a:p>
            <a:pPr algn="just">
              <a:buNone/>
            </a:pPr>
            <a:r>
              <a:rPr lang="en-IN" sz="2400" b="1" dirty="0">
                <a:effectLst>
                  <a:outerShdw blurRad="38100" dist="38100" dir="2700000" algn="tl">
                    <a:srgbClr val="000000">
                      <a:alpha val="43137"/>
                    </a:srgbClr>
                  </a:outerShdw>
                </a:effectLst>
                <a:latin typeface="Times New Roman" pitchFamily="18" charset="0"/>
                <a:cs typeface="Times New Roman" pitchFamily="18" charset="0"/>
              </a:rPr>
              <a:t>(1) Monopoly</a:t>
            </a:r>
          </a:p>
          <a:p>
            <a:pPr algn="just"/>
            <a:r>
              <a:rPr lang="en-IN" sz="2400" b="1" dirty="0">
                <a:effectLst>
                  <a:outerShdw blurRad="38100" dist="38100" dir="2700000" algn="tl">
                    <a:srgbClr val="000000">
                      <a:alpha val="43137"/>
                    </a:srgbClr>
                  </a:outerShdw>
                </a:effectLst>
                <a:latin typeface="Times New Roman" pitchFamily="18" charset="0"/>
                <a:cs typeface="Times New Roman" pitchFamily="18" charset="0"/>
              </a:rPr>
              <a:t>Monopoly refers to the market situation where there is one seller and there is no close </a:t>
            </a:r>
            <a:r>
              <a:rPr lang="en-IN" sz="2400" b="1" dirty="0" smtClean="0">
                <a:effectLst>
                  <a:outerShdw blurRad="38100" dist="38100" dir="2700000" algn="tl">
                    <a:srgbClr val="000000">
                      <a:alpha val="43137"/>
                    </a:srgbClr>
                  </a:outerShdw>
                </a:effectLst>
                <a:latin typeface="Times New Roman" pitchFamily="18" charset="0"/>
                <a:cs typeface="Times New Roman" pitchFamily="18" charset="0"/>
              </a:rPr>
              <a:t>substitute to </a:t>
            </a:r>
            <a:r>
              <a:rPr lang="en-IN" sz="2400" b="1" dirty="0">
                <a:effectLst>
                  <a:outerShdw blurRad="38100" dist="38100" dir="2700000" algn="tl">
                    <a:srgbClr val="000000">
                      <a:alpha val="43137"/>
                    </a:srgbClr>
                  </a:outerShdw>
                </a:effectLst>
                <a:latin typeface="Times New Roman" pitchFamily="18" charset="0"/>
                <a:cs typeface="Times New Roman" pitchFamily="18" charset="0"/>
              </a:rPr>
              <a:t>the commodities sold by the seller.</a:t>
            </a:r>
            <a:r>
              <a:rPr lang="en-IN" sz="2400" dirty="0">
                <a:effectLst>
                  <a:outerShdw blurRad="38100" dist="38100" dir="2700000" algn="tl">
                    <a:srgbClr val="000000">
                      <a:alpha val="43137"/>
                    </a:srgbClr>
                  </a:outerShdw>
                </a:effectLst>
                <a:latin typeface="Times New Roman" pitchFamily="18" charset="0"/>
                <a:cs typeface="Times New Roman" pitchFamily="18" charset="0"/>
              </a:rPr>
              <a:t> The seller has full control over the supply of that commodity.</a:t>
            </a:r>
          </a:p>
          <a:p>
            <a:pPr algn="just"/>
            <a:r>
              <a:rPr lang="en-IN" sz="2400" b="1" dirty="0">
                <a:effectLst>
                  <a:outerShdw blurRad="38100" dist="38100" dir="2700000" algn="tl">
                    <a:srgbClr val="000000">
                      <a:alpha val="43137"/>
                    </a:srgbClr>
                  </a:outerShdw>
                </a:effectLst>
                <a:latin typeface="Times New Roman" pitchFamily="18" charset="0"/>
                <a:cs typeface="Times New Roman" pitchFamily="18" charset="0"/>
              </a:rPr>
              <a:t>Since there is only one seller, so a monopoly firm and an industry are the same</a:t>
            </a:r>
            <a:r>
              <a:rPr lang="en-IN" sz="2400" b="1" dirty="0" smtClean="0">
                <a:effectLst>
                  <a:outerShdw blurRad="38100" dist="38100" dir="2700000" algn="tl">
                    <a:srgbClr val="000000">
                      <a:alpha val="43137"/>
                    </a:srgbClr>
                  </a:outerShdw>
                </a:effectLst>
                <a:latin typeface="Times New Roman" pitchFamily="18" charset="0"/>
                <a:cs typeface="Times New Roman" pitchFamily="18" charset="0"/>
              </a:rPr>
              <a:t>.  </a:t>
            </a:r>
          </a:p>
          <a:p>
            <a:pPr algn="just"/>
            <a:r>
              <a:rPr lang="en-IN" sz="2400" b="1" dirty="0" smtClean="0">
                <a:effectLst>
                  <a:outerShdw blurRad="38100" dist="38100" dir="2700000" algn="tl">
                    <a:srgbClr val="000000">
                      <a:alpha val="43137"/>
                    </a:srgbClr>
                  </a:outerShdw>
                </a:effectLst>
                <a:latin typeface="Times New Roman" pitchFamily="18" charset="0"/>
                <a:cs typeface="Times New Roman" pitchFamily="18" charset="0"/>
              </a:rPr>
              <a:t>Monopoly </a:t>
            </a:r>
            <a:r>
              <a:rPr lang="en-IN" sz="2400" b="1" dirty="0">
                <a:effectLst>
                  <a:outerShdw blurRad="38100" dist="38100" dir="2700000" algn="tl">
                    <a:srgbClr val="000000">
                      <a:alpha val="43137"/>
                    </a:srgbClr>
                  </a:outerShdw>
                </a:effectLst>
                <a:latin typeface="Times New Roman" pitchFamily="18" charset="0"/>
                <a:cs typeface="Times New Roman" pitchFamily="18" charset="0"/>
              </a:rPr>
              <a:t>is a form of market structure where there is a single </a:t>
            </a:r>
            <a:r>
              <a:rPr lang="en-IN" sz="2400" b="1" dirty="0" smtClean="0">
                <a:effectLst>
                  <a:outerShdw blurRad="38100" dist="38100" dir="2700000" algn="tl">
                    <a:srgbClr val="000000">
                      <a:alpha val="43137"/>
                    </a:srgbClr>
                  </a:outerShdw>
                </a:effectLst>
                <a:latin typeface="Times New Roman" pitchFamily="18" charset="0"/>
                <a:cs typeface="Times New Roman" pitchFamily="18" charset="0"/>
              </a:rPr>
              <a:t>seller producing </a:t>
            </a:r>
            <a:r>
              <a:rPr lang="en-IN" sz="2400" b="1" dirty="0">
                <a:effectLst>
                  <a:outerShdw blurRad="38100" dist="38100" dir="2700000" algn="tl">
                    <a:srgbClr val="000000">
                      <a:alpha val="43137"/>
                    </a:srgbClr>
                  </a:outerShdw>
                </a:effectLst>
                <a:latin typeface="Times New Roman" pitchFamily="18" charset="0"/>
                <a:cs typeface="Times New Roman" pitchFamily="18" charset="0"/>
              </a:rPr>
              <a:t>a commodity having no close substitute.</a:t>
            </a:r>
          </a:p>
          <a:p>
            <a:pPr algn="just"/>
            <a:r>
              <a:rPr lang="en-IN" sz="2400" b="1" dirty="0">
                <a:effectLst>
                  <a:outerShdw blurRad="38100" dist="38100" dir="2700000" algn="tl">
                    <a:srgbClr val="000000">
                      <a:alpha val="43137"/>
                    </a:srgbClr>
                  </a:outerShdw>
                </a:effectLst>
                <a:latin typeface="Times New Roman" pitchFamily="18" charset="0"/>
                <a:cs typeface="Times New Roman" pitchFamily="18" charset="0"/>
              </a:rPr>
              <a:t>The word monopoly is derived from two Greek words-Mono and Poly. </a:t>
            </a:r>
            <a:r>
              <a:rPr lang="en-IN" sz="2400" dirty="0">
                <a:effectLst>
                  <a:outerShdw blurRad="38100" dist="38100" dir="2700000" algn="tl">
                    <a:srgbClr val="000000">
                      <a:alpha val="43137"/>
                    </a:srgbClr>
                  </a:outerShdw>
                </a:effectLst>
                <a:latin typeface="Times New Roman" pitchFamily="18" charset="0"/>
                <a:cs typeface="Times New Roman" pitchFamily="18" charset="0"/>
              </a:rPr>
              <a:t>Mono means single and Poly means 'seller'. Thus monopoly means single seller.</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effectLst>
                  <a:outerShdw blurRad="38100" dist="38100" dir="2700000" algn="tl">
                    <a:srgbClr val="000000">
                      <a:alpha val="43137"/>
                    </a:srgbClr>
                  </a:outerShdw>
                </a:effectLst>
                <a:latin typeface="Times New Roman" pitchFamily="18" charset="0"/>
                <a:cs typeface="Times New Roman" pitchFamily="18" charset="0"/>
              </a:rPr>
              <a:t> Monopoly</a:t>
            </a:r>
            <a:endParaRPr lang="en-IN" dirty="0"/>
          </a:p>
        </p:txBody>
      </p:sp>
      <p:sp>
        <p:nvSpPr>
          <p:cNvPr id="3" name="Content Placeholder 2"/>
          <p:cNvSpPr>
            <a:spLocks noGrp="1"/>
          </p:cNvSpPr>
          <p:nvPr>
            <p:ph idx="1"/>
          </p:nvPr>
        </p:nvSpPr>
        <p:spPr>
          <a:xfrm>
            <a:off x="428596" y="1357298"/>
            <a:ext cx="8229600" cy="4829196"/>
          </a:xfrm>
        </p:spPr>
        <p:txBody>
          <a:bodyPr>
            <a:noAutofit/>
          </a:bodyPr>
          <a:lstStyle/>
          <a:p>
            <a:pPr algn="just">
              <a:buNone/>
            </a:pPr>
            <a:r>
              <a:rPr lang="en-IN" sz="2400" b="1" dirty="0" smtClean="0">
                <a:effectLst>
                  <a:outerShdw blurRad="38100" dist="38100" dir="2700000" algn="tl">
                    <a:srgbClr val="000000">
                      <a:alpha val="43137"/>
                    </a:srgbClr>
                  </a:outerShdw>
                </a:effectLst>
                <a:latin typeface="Times New Roman" pitchFamily="18" charset="0"/>
                <a:cs typeface="Times New Roman" pitchFamily="18" charset="0"/>
              </a:rPr>
              <a:t>Features :</a:t>
            </a:r>
          </a:p>
          <a:p>
            <a:pPr algn="just"/>
            <a:r>
              <a:rPr lang="en-IN" sz="2400" b="1" dirty="0" smtClean="0">
                <a:effectLst>
                  <a:outerShdw blurRad="38100" dist="38100" dir="2700000" algn="tl">
                    <a:srgbClr val="000000">
                      <a:alpha val="43137"/>
                    </a:srgbClr>
                  </a:outerShdw>
                </a:effectLst>
                <a:latin typeface="Times New Roman" pitchFamily="18" charset="0"/>
                <a:cs typeface="Times New Roman" pitchFamily="18" charset="0"/>
              </a:rPr>
              <a:t>(i) Single seller and large number of buyers : Under monopoly there is one seller and therefore </a:t>
            </a:r>
            <a:r>
              <a:rPr lang="en-IN" sz="2400" dirty="0" smtClean="0">
                <a:effectLst>
                  <a:outerShdw blurRad="38100" dist="38100" dir="2700000" algn="tl">
                    <a:srgbClr val="000000">
                      <a:alpha val="43137"/>
                    </a:srgbClr>
                  </a:outerShdw>
                </a:effectLst>
                <a:latin typeface="Times New Roman" pitchFamily="18" charset="0"/>
                <a:cs typeface="Times New Roman" pitchFamily="18" charset="0"/>
              </a:rPr>
              <a:t>a firm faces no competition from other firms. Though there are large numbers of buyers, no single buyer can influence the monopoly price by his action.</a:t>
            </a:r>
          </a:p>
          <a:p>
            <a:pPr algn="just"/>
            <a:r>
              <a:rPr lang="en-IN" sz="2400" b="1" dirty="0" smtClean="0">
                <a:effectLst>
                  <a:outerShdw blurRad="38100" dist="38100" dir="2700000" algn="tl">
                    <a:srgbClr val="000000">
                      <a:alpha val="43137"/>
                    </a:srgbClr>
                  </a:outerShdw>
                </a:effectLst>
                <a:latin typeface="Times New Roman" pitchFamily="18" charset="0"/>
                <a:cs typeface="Times New Roman" pitchFamily="18" charset="0"/>
              </a:rPr>
              <a:t>(ii) No close substitute : Under monopoly there is no close substitute for the product sold by the </a:t>
            </a:r>
            <a:r>
              <a:rPr lang="en-IN" sz="2400" dirty="0" smtClean="0">
                <a:effectLst>
                  <a:outerShdw blurRad="38100" dist="38100" dir="2700000" algn="tl">
                    <a:srgbClr val="000000">
                      <a:alpha val="43137"/>
                    </a:srgbClr>
                  </a:outerShdw>
                </a:effectLst>
                <a:latin typeface="Times New Roman" pitchFamily="18" charset="0"/>
                <a:cs typeface="Times New Roman" pitchFamily="18" charset="0"/>
              </a:rPr>
              <a:t>monopolist. According to Prof. Boulding, a pure monopolist is therefore a firm producing a product which has no substitute among the products of any other firms.</a:t>
            </a:r>
          </a:p>
          <a:p>
            <a:pPr algn="just"/>
            <a:r>
              <a:rPr lang="en-IN" sz="2400" b="1" dirty="0" smtClean="0">
                <a:effectLst>
                  <a:outerShdw blurRad="38100" dist="38100" dir="2700000" algn="tl">
                    <a:srgbClr val="000000">
                      <a:alpha val="43137"/>
                    </a:srgbClr>
                  </a:outerShdw>
                </a:effectLst>
                <a:latin typeface="Times New Roman" pitchFamily="18" charset="0"/>
                <a:cs typeface="Times New Roman" pitchFamily="18" charset="0"/>
              </a:rPr>
              <a:t>(iii) Restriction on the entry of new firms : Under monopoly new firms cannot enter the industry.</a:t>
            </a:r>
          </a:p>
          <a:p>
            <a:endParaRPr lang="en-IN" sz="14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effectLst>
                  <a:outerShdw blurRad="38100" dist="38100" dir="2700000" algn="tl">
                    <a:srgbClr val="000000">
                      <a:alpha val="43137"/>
                    </a:srgbClr>
                  </a:outerShdw>
                </a:effectLst>
                <a:latin typeface="Times New Roman" pitchFamily="18" charset="0"/>
                <a:cs typeface="Times New Roman" pitchFamily="18" charset="0"/>
              </a:rPr>
              <a:t>Monopoly</a:t>
            </a:r>
          </a:p>
        </p:txBody>
      </p:sp>
      <p:pic>
        <p:nvPicPr>
          <p:cNvPr id="118786" name="Picture 2" descr="Image result for monopoly No close substitute"/>
          <p:cNvPicPr>
            <a:picLocks noGrp="1" noChangeAspect="1" noChangeArrowheads="1"/>
          </p:cNvPicPr>
          <p:nvPr>
            <p:ph idx="1"/>
          </p:nvPr>
        </p:nvPicPr>
        <p:blipFill>
          <a:blip r:embed="rId2" cstate="print"/>
          <a:srcRect l="6523" t="1578"/>
          <a:stretch>
            <a:fillRect/>
          </a:stretch>
        </p:blipFill>
        <p:spPr bwMode="auto">
          <a:xfrm>
            <a:off x="357159" y="1714488"/>
            <a:ext cx="2887173" cy="2428892"/>
          </a:xfrm>
          <a:prstGeom prst="rect">
            <a:avLst/>
          </a:prstGeom>
          <a:noFill/>
          <a:effectLst>
            <a:outerShdw blurRad="50800" dist="190500" dir="8100000" algn="tr" rotWithShape="0">
              <a:prstClr val="black">
                <a:alpha val="40000"/>
              </a:prstClr>
            </a:outerShdw>
          </a:effectLst>
        </p:spPr>
      </p:pic>
      <p:pic>
        <p:nvPicPr>
          <p:cNvPr id="118788" name="Picture 4" descr="Image result for monopoly No close substitute"/>
          <p:cNvPicPr>
            <a:picLocks noChangeAspect="1" noChangeArrowheads="1"/>
          </p:cNvPicPr>
          <p:nvPr/>
        </p:nvPicPr>
        <p:blipFill>
          <a:blip r:embed="rId3" cstate="print"/>
          <a:srcRect/>
          <a:stretch>
            <a:fillRect/>
          </a:stretch>
        </p:blipFill>
        <p:spPr bwMode="auto">
          <a:xfrm>
            <a:off x="3428992" y="1714488"/>
            <a:ext cx="5143536" cy="4562476"/>
          </a:xfrm>
          <a:prstGeom prst="rect">
            <a:avLst/>
          </a:prstGeom>
          <a:noFill/>
          <a:effectLst>
            <a:outerShdw blurRad="50800" dist="152400" dir="8100000" algn="tr" rotWithShape="0">
              <a:prstClr val="black">
                <a:alpha val="40000"/>
              </a:prstClr>
            </a:outerShdw>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effectLst>
                  <a:outerShdw blurRad="38100" dist="38100" dir="2700000" algn="tl">
                    <a:srgbClr val="000000">
                      <a:alpha val="43137"/>
                    </a:srgbClr>
                  </a:outerShdw>
                </a:effectLst>
                <a:latin typeface="Times New Roman" pitchFamily="18" charset="0"/>
                <a:cs typeface="Times New Roman" pitchFamily="18" charset="0"/>
              </a:rPr>
              <a:t>Monopoly</a:t>
            </a:r>
            <a:endParaRPr lang="en-IN" dirty="0"/>
          </a:p>
        </p:txBody>
      </p:sp>
      <p:sp>
        <p:nvSpPr>
          <p:cNvPr id="3" name="Content Placeholder 2"/>
          <p:cNvSpPr>
            <a:spLocks noGrp="1"/>
          </p:cNvSpPr>
          <p:nvPr>
            <p:ph idx="1"/>
          </p:nvPr>
        </p:nvSpPr>
        <p:spPr>
          <a:xfrm>
            <a:off x="457200" y="1600200"/>
            <a:ext cx="8229600" cy="4757758"/>
          </a:xfrm>
        </p:spPr>
        <p:txBody>
          <a:bodyPr>
            <a:normAutofit fontScale="77500" lnSpcReduction="20000"/>
          </a:bodyPr>
          <a:lstStyle/>
          <a:p>
            <a:pPr algn="just"/>
            <a:r>
              <a:rPr lang="en-IN" sz="3100" b="1" dirty="0" smtClean="0">
                <a:effectLst>
                  <a:outerShdw blurRad="38100" dist="38100" dir="2700000" algn="tl">
                    <a:srgbClr val="000000">
                      <a:alpha val="43137"/>
                    </a:srgbClr>
                  </a:outerShdw>
                </a:effectLst>
                <a:latin typeface="Times New Roman" pitchFamily="18" charset="0"/>
                <a:cs typeface="Times New Roman" pitchFamily="18" charset="0"/>
              </a:rPr>
              <a:t>(iv) Price maker :- A monopoly firm has full control over the supply of its products and hence it </a:t>
            </a:r>
            <a:r>
              <a:rPr lang="en-IN" sz="3100" dirty="0" smtClean="0">
                <a:effectLst>
                  <a:outerShdw blurRad="38100" dist="38100" dir="2700000" algn="tl">
                    <a:srgbClr val="000000">
                      <a:alpha val="43137"/>
                    </a:srgbClr>
                  </a:outerShdw>
                </a:effectLst>
                <a:latin typeface="Times New Roman" pitchFamily="18" charset="0"/>
                <a:cs typeface="Times New Roman" pitchFamily="18" charset="0"/>
              </a:rPr>
              <a:t>has full control over its price also. A monopoly firm can influence the market price by varying it supply, for e.g., It can make the price of its product by supplying less of it.</a:t>
            </a:r>
          </a:p>
          <a:p>
            <a:pPr algn="just"/>
            <a:r>
              <a:rPr lang="en-IN" sz="3100" b="1" dirty="0" smtClean="0">
                <a:effectLst>
                  <a:outerShdw blurRad="38100" dist="38100" dir="2700000" algn="tl">
                    <a:srgbClr val="000000">
                      <a:alpha val="43137"/>
                    </a:srgbClr>
                  </a:outerShdw>
                </a:effectLst>
                <a:latin typeface="Times New Roman" pitchFamily="18" charset="0"/>
                <a:cs typeface="Times New Roman" pitchFamily="18" charset="0"/>
              </a:rPr>
              <a:t>(v) Possibility of Price Discrimination : Price discrimination is defined as that market situation where </a:t>
            </a:r>
            <a:r>
              <a:rPr lang="en-IN" sz="3100" dirty="0" smtClean="0">
                <a:effectLst>
                  <a:outerShdw blurRad="38100" dist="38100" dir="2700000" algn="tl">
                    <a:srgbClr val="000000">
                      <a:alpha val="43137"/>
                    </a:srgbClr>
                  </a:outerShdw>
                </a:effectLst>
                <a:latin typeface="Times New Roman" pitchFamily="18" charset="0"/>
                <a:cs typeface="Times New Roman" pitchFamily="18" charset="0"/>
              </a:rPr>
              <a:t>a single seller sell the same commodity at two different prices in two different markets at the same time, depending upon the elasticity of demand on the two goods in their respective market. </a:t>
            </a:r>
          </a:p>
          <a:p>
            <a:pPr algn="just"/>
            <a:r>
              <a:rPr lang="en-IN" sz="3100" dirty="0" smtClean="0">
                <a:effectLst>
                  <a:outerShdw blurRad="38100" dist="38100" dir="2700000" algn="tl">
                    <a:srgbClr val="000000">
                      <a:alpha val="43137"/>
                    </a:srgbClr>
                  </a:outerShdw>
                </a:effectLst>
                <a:latin typeface="Times New Roman" pitchFamily="18" charset="0"/>
                <a:cs typeface="Times New Roman" pitchFamily="18" charset="0"/>
              </a:rPr>
              <a:t>Under such circumstances a monopolist can incur supernormal loss then firms would leave the industry, thus reducing the supply. As a result, price will again rise and the loss will wiped out.</a:t>
            </a:r>
          </a:p>
          <a:p>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effectLst>
                  <a:outerShdw blurRad="38100" dist="38100" dir="2700000" algn="tl">
                    <a:srgbClr val="000000">
                      <a:alpha val="43137"/>
                    </a:srgbClr>
                  </a:outerShdw>
                </a:effectLst>
                <a:latin typeface="Times New Roman" pitchFamily="18" charset="0"/>
                <a:cs typeface="Times New Roman" pitchFamily="18" charset="0"/>
              </a:rPr>
              <a:t>Monopoly</a:t>
            </a:r>
            <a:endParaRPr lang="en-IN" sz="4000" dirty="0"/>
          </a:p>
        </p:txBody>
      </p:sp>
      <p:pic>
        <p:nvPicPr>
          <p:cNvPr id="120834" name="Picture 2" descr="Image result for Price maker"/>
          <p:cNvPicPr>
            <a:picLocks noGrp="1" noChangeAspect="1" noChangeArrowheads="1"/>
          </p:cNvPicPr>
          <p:nvPr>
            <p:ph idx="1"/>
          </p:nvPr>
        </p:nvPicPr>
        <p:blipFill>
          <a:blip r:embed="rId2" cstate="print"/>
          <a:srcRect/>
          <a:stretch>
            <a:fillRect/>
          </a:stretch>
        </p:blipFill>
        <p:spPr bwMode="auto">
          <a:xfrm>
            <a:off x="5000628" y="3000372"/>
            <a:ext cx="3695695" cy="2899362"/>
          </a:xfrm>
          <a:prstGeom prst="rect">
            <a:avLst/>
          </a:prstGeom>
          <a:noFill/>
          <a:effectLst>
            <a:outerShdw blurRad="50800" dist="177800" dir="8100000" algn="tr" rotWithShape="0">
              <a:prstClr val="black">
                <a:alpha val="40000"/>
              </a:prstClr>
            </a:outerShdw>
          </a:effectLst>
        </p:spPr>
      </p:pic>
      <p:pic>
        <p:nvPicPr>
          <p:cNvPr id="120836" name="Picture 4" descr="Image result for Price maker"/>
          <p:cNvPicPr>
            <a:picLocks noChangeAspect="1" noChangeArrowheads="1"/>
          </p:cNvPicPr>
          <p:nvPr/>
        </p:nvPicPr>
        <p:blipFill>
          <a:blip r:embed="rId3" cstate="print"/>
          <a:srcRect/>
          <a:stretch>
            <a:fillRect/>
          </a:stretch>
        </p:blipFill>
        <p:spPr bwMode="auto">
          <a:xfrm>
            <a:off x="428596" y="1357298"/>
            <a:ext cx="4201885" cy="3857652"/>
          </a:xfrm>
          <a:prstGeom prst="rect">
            <a:avLst/>
          </a:prstGeom>
          <a:noFill/>
          <a:effectLst>
            <a:outerShdw blurRad="50800" dist="241300" dir="8100000" algn="tr" rotWithShape="0">
              <a:prstClr val="black">
                <a:alpha val="40000"/>
              </a:prstClr>
            </a:outerShdw>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effectLst>
                  <a:outerShdw blurRad="38100" dist="38100" dir="2700000" algn="tl">
                    <a:srgbClr val="000000">
                      <a:alpha val="43137"/>
                    </a:srgbClr>
                  </a:outerShdw>
                </a:effectLst>
                <a:latin typeface="Times New Roman" pitchFamily="18" charset="0"/>
                <a:cs typeface="Times New Roman" pitchFamily="18" charset="0"/>
              </a:rPr>
              <a:t> Monopoly</a:t>
            </a:r>
            <a:endParaRPr lang="en-IN" dirty="0"/>
          </a:p>
        </p:txBody>
      </p:sp>
      <p:sp>
        <p:nvSpPr>
          <p:cNvPr id="3" name="Content Placeholder 2"/>
          <p:cNvSpPr>
            <a:spLocks noGrp="1"/>
          </p:cNvSpPr>
          <p:nvPr>
            <p:ph idx="1"/>
          </p:nvPr>
        </p:nvSpPr>
        <p:spPr/>
        <p:txBody>
          <a:bodyPr>
            <a:normAutofit/>
          </a:bodyPr>
          <a:lstStyle/>
          <a:p>
            <a:pPr algn="just"/>
            <a:r>
              <a:rPr lang="en-IN" sz="2000" b="1" dirty="0" smtClean="0">
                <a:effectLst>
                  <a:outerShdw blurRad="38100" dist="38100" dir="2700000" algn="tl">
                    <a:srgbClr val="000000">
                      <a:alpha val="43137"/>
                    </a:srgbClr>
                  </a:outerShdw>
                </a:effectLst>
                <a:latin typeface="Times New Roman" pitchFamily="18" charset="0"/>
                <a:cs typeface="Times New Roman" pitchFamily="18" charset="0"/>
              </a:rPr>
              <a:t>Downward </a:t>
            </a:r>
            <a:r>
              <a:rPr lang="en-IN" sz="2000" b="1" dirty="0">
                <a:effectLst>
                  <a:outerShdw blurRad="38100" dist="38100" dir="2700000" algn="tl">
                    <a:srgbClr val="000000">
                      <a:alpha val="43137"/>
                    </a:srgbClr>
                  </a:outerShdw>
                </a:effectLst>
                <a:latin typeface="Times New Roman" pitchFamily="18" charset="0"/>
                <a:cs typeface="Times New Roman" pitchFamily="18" charset="0"/>
              </a:rPr>
              <a:t>sloping inelastic demand curve of a monopoly </a:t>
            </a:r>
            <a:r>
              <a:rPr lang="en-IN" sz="2000" b="1" dirty="0" smtClean="0">
                <a:effectLst>
                  <a:outerShdw blurRad="38100" dist="38100" dir="2700000" algn="tl">
                    <a:srgbClr val="000000">
                      <a:alpha val="43137"/>
                    </a:srgbClr>
                  </a:outerShdw>
                </a:effectLst>
                <a:latin typeface="Times New Roman" pitchFamily="18" charset="0"/>
                <a:cs typeface="Times New Roman" pitchFamily="18" charset="0"/>
              </a:rPr>
              <a:t>firm Demand </a:t>
            </a:r>
            <a:r>
              <a:rPr lang="en-IN" sz="2000" b="1" dirty="0">
                <a:effectLst>
                  <a:outerShdw blurRad="38100" dist="38100" dir="2700000" algn="tl">
                    <a:srgbClr val="000000">
                      <a:alpha val="43137"/>
                    </a:srgbClr>
                  </a:outerShdw>
                </a:effectLst>
                <a:latin typeface="Times New Roman" pitchFamily="18" charset="0"/>
                <a:cs typeface="Times New Roman" pitchFamily="18" charset="0"/>
              </a:rPr>
              <a:t>curve of a firm reflected by its AR curve under monopoly is downward </a:t>
            </a:r>
            <a:r>
              <a:rPr lang="en-IN" sz="2000" b="1" dirty="0" smtClean="0">
                <a:effectLst>
                  <a:outerShdw blurRad="38100" dist="38100" dir="2700000" algn="tl">
                    <a:srgbClr val="000000">
                      <a:alpha val="43137"/>
                    </a:srgbClr>
                  </a:outerShdw>
                </a:effectLst>
                <a:latin typeface="Times New Roman" pitchFamily="18" charset="0"/>
                <a:cs typeface="Times New Roman" pitchFamily="18" charset="0"/>
              </a:rPr>
              <a:t>sloping</a:t>
            </a:r>
            <a:r>
              <a:rPr lang="en-IN" sz="2000" dirty="0" smtClean="0">
                <a:effectLst>
                  <a:outerShdw blurRad="38100" dist="38100" dir="2700000" algn="tl">
                    <a:srgbClr val="000000">
                      <a:alpha val="43137"/>
                    </a:srgbClr>
                  </a:outerShdw>
                </a:effectLst>
                <a:latin typeface="Times New Roman" pitchFamily="18" charset="0"/>
                <a:cs typeface="Times New Roman" pitchFamily="18" charset="0"/>
              </a:rPr>
              <a:t> meaning </a:t>
            </a:r>
            <a:r>
              <a:rPr lang="en-IN" sz="2000" dirty="0">
                <a:effectLst>
                  <a:outerShdw blurRad="38100" dist="38100" dir="2700000" algn="tl">
                    <a:srgbClr val="000000">
                      <a:alpha val="43137"/>
                    </a:srgbClr>
                  </a:outerShdw>
                </a:effectLst>
                <a:latin typeface="Times New Roman" pitchFamily="18" charset="0"/>
                <a:cs typeface="Times New Roman" pitchFamily="18" charset="0"/>
              </a:rPr>
              <a:t>that the monopoly firm can sell more at a lower price and less at a </a:t>
            </a:r>
            <a:r>
              <a:rPr lang="en-IN" sz="2000" dirty="0" smtClean="0">
                <a:effectLst>
                  <a:outerShdw blurRad="38100" dist="38100" dir="2700000" algn="tl">
                    <a:srgbClr val="000000">
                      <a:alpha val="43137"/>
                    </a:srgbClr>
                  </a:outerShdw>
                </a:effectLst>
                <a:latin typeface="Times New Roman" pitchFamily="18" charset="0"/>
                <a:cs typeface="Times New Roman" pitchFamily="18" charset="0"/>
              </a:rPr>
              <a:t>higher price</a:t>
            </a:r>
            <a:r>
              <a:rPr lang="en-IN" sz="2000" dirty="0">
                <a:effectLst>
                  <a:outerShdw blurRad="38100" dist="38100" dir="2700000" algn="tl">
                    <a:srgbClr val="000000">
                      <a:alpha val="43137"/>
                    </a:srgbClr>
                  </a:outerShdw>
                </a:effectLst>
                <a:latin typeface="Times New Roman" pitchFamily="18" charset="0"/>
                <a:cs typeface="Times New Roman" pitchFamily="18" charset="0"/>
              </a:rPr>
              <a:t>. The demand curve of the monopoly firm is highly inelastic. This is because </a:t>
            </a:r>
            <a:r>
              <a:rPr lang="en-IN" sz="2000" dirty="0" smtClean="0">
                <a:effectLst>
                  <a:outerShdw blurRad="38100" dist="38100" dir="2700000" algn="tl">
                    <a:srgbClr val="000000">
                      <a:alpha val="43137"/>
                    </a:srgbClr>
                  </a:outerShdw>
                </a:effectLst>
                <a:latin typeface="Times New Roman" pitchFamily="18" charset="0"/>
                <a:cs typeface="Times New Roman" pitchFamily="18" charset="0"/>
              </a:rPr>
              <a:t>the product </a:t>
            </a:r>
            <a:r>
              <a:rPr lang="en-IN" sz="2000" dirty="0">
                <a:effectLst>
                  <a:outerShdw blurRad="38100" dist="38100" dir="2700000" algn="tl">
                    <a:srgbClr val="000000">
                      <a:alpha val="43137"/>
                    </a:srgbClr>
                  </a:outerShdw>
                </a:effectLst>
                <a:latin typeface="Times New Roman" pitchFamily="18" charset="0"/>
                <a:cs typeface="Times New Roman" pitchFamily="18" charset="0"/>
              </a:rPr>
              <a:t>does not have any close substitute.</a:t>
            </a:r>
          </a:p>
        </p:txBody>
      </p:sp>
      <p:pic>
        <p:nvPicPr>
          <p:cNvPr id="16386" name="Picture 2"/>
          <p:cNvPicPr>
            <a:picLocks noChangeAspect="1" noChangeArrowheads="1"/>
          </p:cNvPicPr>
          <p:nvPr/>
        </p:nvPicPr>
        <p:blipFill>
          <a:blip r:embed="rId2" cstate="print">
            <a:grayscl/>
            <a:lum bright="-21000" contrast="34000"/>
          </a:blip>
          <a:srcRect/>
          <a:stretch>
            <a:fillRect/>
          </a:stretch>
        </p:blipFill>
        <p:spPr bwMode="auto">
          <a:xfrm>
            <a:off x="2928926" y="3571876"/>
            <a:ext cx="5762625" cy="2590800"/>
          </a:xfrm>
          <a:prstGeom prst="rect">
            <a:avLst/>
          </a:prstGeom>
          <a:noFill/>
          <a:ln w="9525">
            <a:noFill/>
            <a:miter lim="800000"/>
            <a:headEnd/>
            <a:tailEnd/>
          </a:ln>
          <a:effectLst>
            <a:outerShdw blurRad="50800" dist="203200" dir="8100000" algn="tr" rotWithShape="0">
              <a:prstClr val="black">
                <a:alpha val="40000"/>
              </a:prstClr>
            </a:outerShdw>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effectLst>
                  <a:outerShdw blurRad="38100" dist="38100" dir="2700000" algn="tl">
                    <a:srgbClr val="000000">
                      <a:alpha val="43137"/>
                    </a:srgbClr>
                  </a:outerShdw>
                </a:effectLst>
                <a:latin typeface="Times New Roman" pitchFamily="18" charset="0"/>
                <a:cs typeface="Times New Roman" pitchFamily="18" charset="0"/>
              </a:rPr>
              <a:t>Monopolistic Competition</a:t>
            </a:r>
            <a:endParaRPr lang="en-IN" sz="3600" dirty="0"/>
          </a:p>
        </p:txBody>
      </p:sp>
      <p:sp>
        <p:nvSpPr>
          <p:cNvPr id="3" name="Content Placeholder 2"/>
          <p:cNvSpPr>
            <a:spLocks noGrp="1"/>
          </p:cNvSpPr>
          <p:nvPr>
            <p:ph idx="1"/>
          </p:nvPr>
        </p:nvSpPr>
        <p:spPr/>
        <p:txBody>
          <a:bodyPr>
            <a:noAutofit/>
          </a:bodyPr>
          <a:lstStyle/>
          <a:p>
            <a:pPr algn="just">
              <a:buNone/>
            </a:pPr>
            <a:r>
              <a:rPr lang="en-IN" sz="2400" b="1" dirty="0">
                <a:effectLst>
                  <a:outerShdw blurRad="38100" dist="38100" dir="2700000" algn="tl">
                    <a:srgbClr val="000000">
                      <a:alpha val="43137"/>
                    </a:srgbClr>
                  </a:outerShdw>
                </a:effectLst>
                <a:latin typeface="Times New Roman" pitchFamily="18" charset="0"/>
                <a:cs typeface="Times New Roman" pitchFamily="18" charset="0"/>
              </a:rPr>
              <a:t>(2) Monopolistic Competition</a:t>
            </a:r>
          </a:p>
          <a:p>
            <a:pPr algn="just"/>
            <a:r>
              <a:rPr lang="en-IN" sz="2400" b="1" dirty="0">
                <a:effectLst>
                  <a:outerShdw blurRad="38100" dist="38100" dir="2700000" algn="tl">
                    <a:srgbClr val="000000">
                      <a:alpha val="43137"/>
                    </a:srgbClr>
                  </a:outerShdw>
                </a:effectLst>
                <a:latin typeface="Times New Roman" pitchFamily="18" charset="0"/>
                <a:cs typeface="Times New Roman" pitchFamily="18" charset="0"/>
              </a:rPr>
              <a:t>It is that form of market in which there are large numbers of sellers selling differentiated </a:t>
            </a:r>
            <a:r>
              <a:rPr lang="en-IN" sz="2400" b="1" dirty="0" smtClean="0">
                <a:effectLst>
                  <a:outerShdw blurRad="38100" dist="38100" dir="2700000" algn="tl">
                    <a:srgbClr val="000000">
                      <a:alpha val="43137"/>
                    </a:srgbClr>
                  </a:outerShdw>
                </a:effectLst>
                <a:latin typeface="Times New Roman" pitchFamily="18" charset="0"/>
                <a:cs typeface="Times New Roman" pitchFamily="18" charset="0"/>
              </a:rPr>
              <a:t>products which </a:t>
            </a:r>
            <a:r>
              <a:rPr lang="en-IN" sz="2400" b="1" dirty="0">
                <a:effectLst>
                  <a:outerShdw blurRad="38100" dist="38100" dir="2700000" algn="tl">
                    <a:srgbClr val="000000">
                      <a:alpha val="43137"/>
                    </a:srgbClr>
                  </a:outerShdw>
                </a:effectLst>
                <a:latin typeface="Times New Roman" pitchFamily="18" charset="0"/>
                <a:cs typeface="Times New Roman" pitchFamily="18" charset="0"/>
              </a:rPr>
              <a:t>are similar in nature but not homogenou</a:t>
            </a:r>
            <a:r>
              <a:rPr lang="en-IN" sz="2400" dirty="0">
                <a:effectLst>
                  <a:outerShdw blurRad="38100" dist="38100" dir="2700000" algn="tl">
                    <a:srgbClr val="000000">
                      <a:alpha val="43137"/>
                    </a:srgbClr>
                  </a:outerShdw>
                </a:effectLst>
                <a:latin typeface="Times New Roman" pitchFamily="18" charset="0"/>
                <a:cs typeface="Times New Roman" pitchFamily="18" charset="0"/>
              </a:rPr>
              <a:t>s, for </a:t>
            </a:r>
            <a:r>
              <a:rPr lang="en-IN" sz="2400" dirty="0" smtClean="0">
                <a:effectLst>
                  <a:outerShdw blurRad="38100" dist="38100" dir="2700000" algn="tl">
                    <a:srgbClr val="000000">
                      <a:alpha val="43137"/>
                    </a:srgbClr>
                  </a:outerShdw>
                </a:effectLst>
                <a:latin typeface="Times New Roman" pitchFamily="18" charset="0"/>
                <a:cs typeface="Times New Roman" pitchFamily="18" charset="0"/>
              </a:rPr>
              <a:t>e.g.., </a:t>
            </a:r>
            <a:r>
              <a:rPr lang="en-IN" sz="2400" dirty="0">
                <a:effectLst>
                  <a:outerShdw blurRad="38100" dist="38100" dir="2700000" algn="tl">
                    <a:srgbClr val="000000">
                      <a:alpha val="43137"/>
                    </a:srgbClr>
                  </a:outerShdw>
                </a:effectLst>
                <a:latin typeface="Times New Roman" pitchFamily="18" charset="0"/>
                <a:cs typeface="Times New Roman" pitchFamily="18" charset="0"/>
              </a:rPr>
              <a:t>the different brands of soap. </a:t>
            </a:r>
            <a:endParaRPr lang="en-IN" sz="2400" dirty="0" smtClean="0">
              <a:effectLst>
                <a:outerShdw blurRad="38100" dist="38100" dir="2700000" algn="tl">
                  <a:srgbClr val="000000">
                    <a:alpha val="43137"/>
                  </a:srgbClr>
                </a:outerShdw>
              </a:effectLst>
              <a:latin typeface="Times New Roman" pitchFamily="18" charset="0"/>
              <a:cs typeface="Times New Roman" pitchFamily="18" charset="0"/>
            </a:endParaRPr>
          </a:p>
          <a:p>
            <a:pPr algn="just"/>
            <a:r>
              <a:rPr lang="en-IN" sz="2400" b="1" dirty="0" smtClean="0">
                <a:effectLst>
                  <a:outerShdw blurRad="38100" dist="38100" dir="2700000" algn="tl">
                    <a:srgbClr val="000000">
                      <a:alpha val="43137"/>
                    </a:srgbClr>
                  </a:outerShdw>
                </a:effectLst>
                <a:latin typeface="Times New Roman" pitchFamily="18" charset="0"/>
                <a:cs typeface="Times New Roman" pitchFamily="18" charset="0"/>
              </a:rPr>
              <a:t>This are closely </a:t>
            </a:r>
            <a:r>
              <a:rPr lang="en-IN" sz="2400" b="1" dirty="0">
                <a:effectLst>
                  <a:outerShdw blurRad="38100" dist="38100" dir="2700000" algn="tl">
                    <a:srgbClr val="000000">
                      <a:alpha val="43137"/>
                    </a:srgbClr>
                  </a:outerShdw>
                </a:effectLst>
                <a:latin typeface="Times New Roman" pitchFamily="18" charset="0"/>
                <a:cs typeface="Times New Roman" pitchFamily="18" charset="0"/>
              </a:rPr>
              <a:t>related goods with a little difference in odour, size and shape. </a:t>
            </a:r>
            <a:r>
              <a:rPr lang="en-IN" sz="2400" dirty="0">
                <a:effectLst>
                  <a:outerShdw blurRad="38100" dist="38100" dir="2700000" algn="tl">
                    <a:srgbClr val="000000">
                      <a:alpha val="43137"/>
                    </a:srgbClr>
                  </a:outerShdw>
                </a:effectLst>
                <a:latin typeface="Times New Roman" pitchFamily="18" charset="0"/>
                <a:cs typeface="Times New Roman" pitchFamily="18" charset="0"/>
              </a:rPr>
              <a:t>We separate them </a:t>
            </a:r>
            <a:r>
              <a:rPr lang="en-IN" sz="2400" dirty="0" smtClean="0">
                <a:effectLst>
                  <a:outerShdw blurRad="38100" dist="38100" dir="2700000" algn="tl">
                    <a:srgbClr val="000000">
                      <a:alpha val="43137"/>
                    </a:srgbClr>
                  </a:outerShdw>
                </a:effectLst>
                <a:latin typeface="Times New Roman" pitchFamily="18" charset="0"/>
                <a:cs typeface="Times New Roman" pitchFamily="18" charset="0"/>
              </a:rPr>
              <a:t>from ach </a:t>
            </a:r>
            <a:r>
              <a:rPr lang="en-IN" sz="2400" dirty="0">
                <a:effectLst>
                  <a:outerShdw blurRad="38100" dist="38100" dir="2700000" algn="tl">
                    <a:srgbClr val="000000">
                      <a:alpha val="43137"/>
                    </a:srgbClr>
                  </a:outerShdw>
                </a:effectLst>
                <a:latin typeface="Times New Roman" pitchFamily="18" charset="0"/>
                <a:cs typeface="Times New Roman" pitchFamily="18" charset="0"/>
              </a:rPr>
              <a:t>other. </a:t>
            </a:r>
            <a:endParaRPr lang="en-IN" sz="2400" dirty="0" smtClean="0">
              <a:effectLst>
                <a:outerShdw blurRad="38100" dist="38100" dir="2700000" algn="tl">
                  <a:srgbClr val="000000">
                    <a:alpha val="43137"/>
                  </a:srgbClr>
                </a:outerShdw>
              </a:effectLst>
              <a:latin typeface="Times New Roman" pitchFamily="18" charset="0"/>
              <a:cs typeface="Times New Roman" pitchFamily="18" charset="0"/>
            </a:endParaRPr>
          </a:p>
          <a:p>
            <a:pPr algn="just"/>
            <a:r>
              <a:rPr lang="en-IN" sz="2400" b="1" dirty="0" smtClean="0">
                <a:effectLst>
                  <a:outerShdw blurRad="38100" dist="38100" dir="2700000" algn="tl">
                    <a:srgbClr val="000000">
                      <a:alpha val="43137"/>
                    </a:srgbClr>
                  </a:outerShdw>
                </a:effectLst>
                <a:latin typeface="Times New Roman" pitchFamily="18" charset="0"/>
                <a:cs typeface="Times New Roman" pitchFamily="18" charset="0"/>
              </a:rPr>
              <a:t>The </a:t>
            </a:r>
            <a:r>
              <a:rPr lang="en-IN" sz="2400" b="1" dirty="0">
                <a:effectLst>
                  <a:outerShdw blurRad="38100" dist="38100" dir="2700000" algn="tl">
                    <a:srgbClr val="000000">
                      <a:alpha val="43137"/>
                    </a:srgbClr>
                  </a:outerShdw>
                </a:effectLst>
                <a:latin typeface="Times New Roman" pitchFamily="18" charset="0"/>
                <a:cs typeface="Times New Roman" pitchFamily="18" charset="0"/>
              </a:rPr>
              <a:t>concept of monopolistic competition was developed by an American </a:t>
            </a:r>
            <a:r>
              <a:rPr lang="en-IN" sz="2400" b="1" dirty="0" smtClean="0">
                <a:effectLst>
                  <a:outerShdw blurRad="38100" dist="38100" dir="2700000" algn="tl">
                    <a:srgbClr val="000000">
                      <a:alpha val="43137"/>
                    </a:srgbClr>
                  </a:outerShdw>
                </a:effectLst>
                <a:latin typeface="Times New Roman" pitchFamily="18" charset="0"/>
                <a:cs typeface="Times New Roman" pitchFamily="18" charset="0"/>
              </a:rPr>
              <a:t>economist “</a:t>
            </a:r>
            <a:r>
              <a:rPr lang="en-IN" sz="2400" b="1" dirty="0">
                <a:effectLst>
                  <a:outerShdw blurRad="38100" dist="38100" dir="2700000" algn="tl">
                    <a:srgbClr val="000000">
                      <a:alpha val="43137"/>
                    </a:srgbClr>
                  </a:outerShdw>
                </a:effectLst>
                <a:latin typeface="Times New Roman" pitchFamily="18" charset="0"/>
                <a:cs typeface="Times New Roman" pitchFamily="18" charset="0"/>
              </a:rPr>
              <a:t>Chamberline”. It is a combination of perfect competition and monopoly.</a:t>
            </a:r>
            <a:r>
              <a:rPr lang="en-IN" sz="2400" b="1" dirty="0" smtClean="0">
                <a:effectLst>
                  <a:outerShdw blurRad="38100" dist="38100" dir="2700000" algn="tl">
                    <a:srgbClr val="000000">
                      <a:alpha val="43137"/>
                    </a:srgbClr>
                  </a:outerShdw>
                </a:effectLst>
                <a:latin typeface="Times New Roman" pitchFamily="18" charset="0"/>
                <a:cs typeface="Times New Roman" pitchFamily="18" charset="0"/>
              </a:rPr>
              <a:t> </a:t>
            </a:r>
            <a:endParaRPr lang="en-IN" sz="2400" b="1" dirty="0">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effectLst>
                  <a:outerShdw blurRad="38100" dist="38100" dir="2700000" algn="tl">
                    <a:srgbClr val="000000">
                      <a:alpha val="43137"/>
                    </a:srgbClr>
                  </a:outerShdw>
                </a:effectLst>
                <a:latin typeface="Times New Roman" pitchFamily="18" charset="0"/>
                <a:cs typeface="Times New Roman" pitchFamily="18" charset="0"/>
              </a:rPr>
              <a:t>Monopolistic Competition</a:t>
            </a:r>
            <a:endParaRPr lang="en-IN" sz="4000" dirty="0"/>
          </a:p>
        </p:txBody>
      </p:sp>
      <p:pic>
        <p:nvPicPr>
          <p:cNvPr id="122882" name="Picture 2" descr="Image result for Monopolistic Competition"/>
          <p:cNvPicPr>
            <a:picLocks noGrp="1" noChangeAspect="1" noChangeArrowheads="1"/>
          </p:cNvPicPr>
          <p:nvPr>
            <p:ph idx="1"/>
          </p:nvPr>
        </p:nvPicPr>
        <p:blipFill>
          <a:blip r:embed="rId2" cstate="print"/>
          <a:srcRect/>
          <a:stretch>
            <a:fillRect/>
          </a:stretch>
        </p:blipFill>
        <p:spPr bwMode="auto">
          <a:xfrm>
            <a:off x="285720" y="1428736"/>
            <a:ext cx="4572032" cy="4357718"/>
          </a:xfrm>
          <a:prstGeom prst="rect">
            <a:avLst/>
          </a:prstGeom>
          <a:noFill/>
          <a:effectLst>
            <a:outerShdw blurRad="50800" dist="215900" dir="8100000" algn="tr" rotWithShape="0">
              <a:prstClr val="black">
                <a:alpha val="40000"/>
              </a:prstClr>
            </a:outerShdw>
          </a:effectLst>
        </p:spPr>
      </p:pic>
      <p:pic>
        <p:nvPicPr>
          <p:cNvPr id="122884" name="Picture 4" descr="https://image.slidesharecdn.com/micro-151106044852-lva1-app6891/95/monopolistic-competition-19-638.jpg?cb=1446785412"/>
          <p:cNvPicPr>
            <a:picLocks noChangeAspect="1" noChangeArrowheads="1"/>
          </p:cNvPicPr>
          <p:nvPr/>
        </p:nvPicPr>
        <p:blipFill>
          <a:blip r:embed="rId3" cstate="print"/>
          <a:srcRect/>
          <a:stretch>
            <a:fillRect/>
          </a:stretch>
        </p:blipFill>
        <p:spPr bwMode="auto">
          <a:xfrm>
            <a:off x="5190930" y="3143248"/>
            <a:ext cx="3603019" cy="2705088"/>
          </a:xfrm>
          <a:prstGeom prst="rect">
            <a:avLst/>
          </a:prstGeom>
          <a:noFill/>
          <a:effectLst>
            <a:outerShdw blurRad="50800" dist="228600" dir="8100000" algn="tr" rotWithShape="0">
              <a:prstClr val="black">
                <a:alpha val="40000"/>
              </a:prstClr>
            </a:outerShdw>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effectLst>
                  <a:outerShdw blurRad="38100" dist="38100" dir="2700000" algn="tl">
                    <a:srgbClr val="000000">
                      <a:alpha val="43137"/>
                    </a:srgbClr>
                  </a:outerShdw>
                </a:effectLst>
                <a:latin typeface="Times New Roman" pitchFamily="18" charset="0"/>
                <a:cs typeface="Times New Roman" pitchFamily="18" charset="0"/>
              </a:rPr>
              <a:t>Monopolistic Competition</a:t>
            </a:r>
            <a:endParaRPr lang="en-IN" sz="4000" dirty="0"/>
          </a:p>
        </p:txBody>
      </p:sp>
      <p:sp>
        <p:nvSpPr>
          <p:cNvPr id="3" name="Content Placeholder 2"/>
          <p:cNvSpPr>
            <a:spLocks noGrp="1"/>
          </p:cNvSpPr>
          <p:nvPr>
            <p:ph idx="1"/>
          </p:nvPr>
        </p:nvSpPr>
        <p:spPr/>
        <p:txBody>
          <a:bodyPr>
            <a:noAutofit/>
          </a:bodyPr>
          <a:lstStyle/>
          <a:p>
            <a:pPr algn="just"/>
            <a:r>
              <a:rPr lang="en-IN" sz="2400" b="1" dirty="0">
                <a:effectLst>
                  <a:outerShdw blurRad="38100" dist="38100" dir="2700000" algn="tl">
                    <a:srgbClr val="000000">
                      <a:alpha val="43137"/>
                    </a:srgbClr>
                  </a:outerShdw>
                </a:effectLst>
                <a:latin typeface="Times New Roman" pitchFamily="18" charset="0"/>
                <a:cs typeface="Times New Roman" pitchFamily="18" charset="0"/>
              </a:rPr>
              <a:t>Monopolistic competition is a market situation in which both </a:t>
            </a:r>
            <a:r>
              <a:rPr lang="en-IN" sz="2400" b="1" dirty="0" smtClean="0">
                <a:effectLst>
                  <a:outerShdw blurRad="38100" dist="38100" dir="2700000" algn="tl">
                    <a:srgbClr val="000000">
                      <a:alpha val="43137"/>
                    </a:srgbClr>
                  </a:outerShdw>
                </a:effectLst>
                <a:latin typeface="Times New Roman" pitchFamily="18" charset="0"/>
                <a:cs typeface="Times New Roman" pitchFamily="18" charset="0"/>
              </a:rPr>
              <a:t>monopoly and </a:t>
            </a:r>
            <a:r>
              <a:rPr lang="en-IN" sz="2400" b="1" dirty="0">
                <a:effectLst>
                  <a:outerShdw blurRad="38100" dist="38100" dir="2700000" algn="tl">
                    <a:srgbClr val="000000">
                      <a:alpha val="43137"/>
                    </a:srgbClr>
                  </a:outerShdw>
                </a:effectLst>
                <a:latin typeface="Times New Roman" pitchFamily="18" charset="0"/>
                <a:cs typeface="Times New Roman" pitchFamily="18" charset="0"/>
              </a:rPr>
              <a:t>competitive elements are present.</a:t>
            </a:r>
          </a:p>
          <a:p>
            <a:pPr algn="just"/>
            <a:r>
              <a:rPr lang="en-IN" sz="2400" dirty="0">
                <a:effectLst>
                  <a:outerShdw blurRad="38100" dist="38100" dir="2700000" algn="tl">
                    <a:srgbClr val="000000">
                      <a:alpha val="43137"/>
                    </a:srgbClr>
                  </a:outerShdw>
                </a:effectLst>
                <a:latin typeface="Times New Roman" pitchFamily="18" charset="0"/>
                <a:cs typeface="Times New Roman" pitchFamily="18" charset="0"/>
              </a:rPr>
              <a:t>The most distinguished features of monopolistic competition which makes </a:t>
            </a:r>
            <a:r>
              <a:rPr lang="en-IN" sz="2400" dirty="0" smtClean="0">
                <a:effectLst>
                  <a:outerShdw blurRad="38100" dist="38100" dir="2700000" algn="tl">
                    <a:srgbClr val="000000">
                      <a:alpha val="43137"/>
                    </a:srgbClr>
                  </a:outerShdw>
                </a:effectLst>
                <a:latin typeface="Times New Roman" pitchFamily="18" charset="0"/>
                <a:cs typeface="Times New Roman" pitchFamily="18" charset="0"/>
              </a:rPr>
              <a:t>it a </a:t>
            </a:r>
            <a:r>
              <a:rPr lang="en-IN" sz="2400" dirty="0">
                <a:effectLst>
                  <a:outerShdw blurRad="38100" dist="38100" dir="2700000" algn="tl">
                    <a:srgbClr val="000000">
                      <a:alpha val="43137"/>
                    </a:srgbClr>
                  </a:outerShdw>
                </a:effectLst>
                <a:latin typeface="Times New Roman" pitchFamily="18" charset="0"/>
                <a:cs typeface="Times New Roman" pitchFamily="18" charset="0"/>
              </a:rPr>
              <a:t>blending of </a:t>
            </a:r>
            <a:r>
              <a:rPr lang="en-IN" sz="2400" dirty="0" smtClean="0">
                <a:effectLst>
                  <a:outerShdw blurRad="38100" dist="38100" dir="2700000" algn="tl">
                    <a:srgbClr val="000000">
                      <a:alpha val="43137"/>
                    </a:srgbClr>
                  </a:outerShdw>
                </a:effectLst>
                <a:latin typeface="Times New Roman" pitchFamily="18" charset="0"/>
                <a:cs typeface="Times New Roman" pitchFamily="18" charset="0"/>
              </a:rPr>
              <a:t>competition and </a:t>
            </a:r>
            <a:r>
              <a:rPr lang="en-IN" sz="2400" dirty="0">
                <a:effectLst>
                  <a:outerShdw blurRad="38100" dist="38100" dir="2700000" algn="tl">
                    <a:srgbClr val="000000">
                      <a:alpha val="43137"/>
                    </a:srgbClr>
                  </a:outerShdw>
                </a:effectLst>
                <a:latin typeface="Times New Roman" pitchFamily="18" charset="0"/>
                <a:cs typeface="Times New Roman" pitchFamily="18" charset="0"/>
              </a:rPr>
              <a:t>monopoly is product differentiation.</a:t>
            </a:r>
          </a:p>
          <a:p>
            <a:pPr algn="just"/>
            <a:r>
              <a:rPr lang="en-IN" sz="2400" b="1" dirty="0" smtClean="0">
                <a:effectLst>
                  <a:outerShdw blurRad="38100" dist="38100" dir="2700000" algn="tl">
                    <a:srgbClr val="000000">
                      <a:alpha val="43137"/>
                    </a:srgbClr>
                  </a:outerShdw>
                </a:effectLst>
                <a:latin typeface="Times New Roman" pitchFamily="18" charset="0"/>
                <a:cs typeface="Times New Roman" pitchFamily="18" charset="0"/>
              </a:rPr>
              <a:t>Product </a:t>
            </a:r>
            <a:r>
              <a:rPr lang="en-IN" sz="2400" b="1" dirty="0">
                <a:effectLst>
                  <a:outerShdw blurRad="38100" dist="38100" dir="2700000" algn="tl">
                    <a:srgbClr val="000000">
                      <a:alpha val="43137"/>
                    </a:srgbClr>
                  </a:outerShdw>
                </a:effectLst>
                <a:latin typeface="Times New Roman" pitchFamily="18" charset="0"/>
                <a:cs typeface="Times New Roman" pitchFamily="18" charset="0"/>
              </a:rPr>
              <a:t>differentiation refers to the actively created differences </a:t>
            </a:r>
            <a:r>
              <a:rPr lang="en-IN" sz="2400" b="1" dirty="0" smtClean="0">
                <a:effectLst>
                  <a:outerShdw blurRad="38100" dist="38100" dir="2700000" algn="tl">
                    <a:srgbClr val="000000">
                      <a:alpha val="43137"/>
                    </a:srgbClr>
                  </a:outerShdw>
                </a:effectLst>
                <a:latin typeface="Times New Roman" pitchFamily="18" charset="0"/>
                <a:cs typeface="Times New Roman" pitchFamily="18" charset="0"/>
              </a:rPr>
              <a:t>in products </a:t>
            </a:r>
            <a:r>
              <a:rPr lang="en-IN" sz="2400" b="1" dirty="0">
                <a:effectLst>
                  <a:outerShdw blurRad="38100" dist="38100" dir="2700000" algn="tl">
                    <a:srgbClr val="000000">
                      <a:alpha val="43137"/>
                    </a:srgbClr>
                  </a:outerShdw>
                </a:effectLst>
                <a:latin typeface="Times New Roman" pitchFamily="18" charset="0"/>
                <a:cs typeface="Times New Roman" pitchFamily="18" charset="0"/>
              </a:rPr>
              <a:t>with respect to brand, trademark, design, packing, colour, size</a:t>
            </a:r>
            <a:r>
              <a:rPr lang="en-IN" sz="2400" b="1" dirty="0" smtClean="0">
                <a:effectLst>
                  <a:outerShdw blurRad="38100" dist="38100" dir="2700000" algn="tl">
                    <a:srgbClr val="000000">
                      <a:alpha val="43137"/>
                    </a:srgbClr>
                  </a:outerShdw>
                </a:effectLst>
                <a:latin typeface="Times New Roman" pitchFamily="18" charset="0"/>
                <a:cs typeface="Times New Roman" pitchFamily="18" charset="0"/>
              </a:rPr>
              <a:t>, measurement</a:t>
            </a:r>
            <a:r>
              <a:rPr lang="en-IN" sz="2400" b="1" dirty="0">
                <a:effectLst>
                  <a:outerShdw blurRad="38100" dist="38100" dir="2700000" algn="tl">
                    <a:srgbClr val="000000">
                      <a:alpha val="43137"/>
                    </a:srgbClr>
                  </a:outerShdw>
                </a:effectLst>
                <a:latin typeface="Times New Roman" pitchFamily="18" charset="0"/>
                <a:cs typeface="Times New Roman" pitchFamily="18" charset="0"/>
              </a:rPr>
              <a:t>, weight such that though the products are similar, they </a:t>
            </a:r>
            <a:r>
              <a:rPr lang="en-IN" sz="2400" b="1" dirty="0" smtClean="0">
                <a:effectLst>
                  <a:outerShdw blurRad="38100" dist="38100" dir="2700000" algn="tl">
                    <a:srgbClr val="000000">
                      <a:alpha val="43137"/>
                    </a:srgbClr>
                  </a:outerShdw>
                </a:effectLst>
                <a:latin typeface="Times New Roman" pitchFamily="18" charset="0"/>
                <a:cs typeface="Times New Roman" pitchFamily="18" charset="0"/>
              </a:rPr>
              <a:t>are not </a:t>
            </a:r>
            <a:r>
              <a:rPr lang="en-IN" sz="2400" b="1" dirty="0">
                <a:effectLst>
                  <a:outerShdw blurRad="38100" dist="38100" dir="2700000" algn="tl">
                    <a:srgbClr val="000000">
                      <a:alpha val="43137"/>
                    </a:srgbClr>
                  </a:outerShdw>
                </a:effectLst>
                <a:latin typeface="Times New Roman" pitchFamily="18" charset="0"/>
                <a:cs typeface="Times New Roman" pitchFamily="18" charset="0"/>
              </a:rPr>
              <a:t>identical or in other words the products are different but closely related</a:t>
            </a:r>
            <a:r>
              <a:rPr lang="en-IN" sz="2400" b="1" dirty="0" smtClean="0">
                <a:effectLst>
                  <a:outerShdw blurRad="38100" dist="38100" dir="2700000" algn="tl">
                    <a:srgbClr val="000000">
                      <a:alpha val="43137"/>
                    </a:srgbClr>
                  </a:outerShdw>
                </a:effectLst>
                <a:latin typeface="Times New Roman" pitchFamily="18" charset="0"/>
                <a:cs typeface="Times New Roman" pitchFamily="18" charset="0"/>
              </a:rPr>
              <a:t>.</a:t>
            </a:r>
            <a:endParaRPr lang="en-IN" sz="2400" b="1" dirty="0">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effectLst>
                  <a:outerShdw blurRad="38100" dist="38100" dir="2700000" algn="tl">
                    <a:srgbClr val="000000">
                      <a:alpha val="43137"/>
                    </a:srgbClr>
                  </a:outerShdw>
                </a:effectLst>
                <a:latin typeface="Times New Roman" pitchFamily="18" charset="0"/>
                <a:cs typeface="Times New Roman" pitchFamily="18" charset="0"/>
              </a:rPr>
              <a:t>Market</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357298"/>
            <a:ext cx="8229600" cy="5000660"/>
          </a:xfrm>
        </p:spPr>
        <p:txBody>
          <a:bodyPr>
            <a:normAutofit/>
          </a:bodyPr>
          <a:lstStyle/>
          <a:p>
            <a:pPr algn="just">
              <a:buNone/>
            </a:pPr>
            <a:r>
              <a:rPr lang="en-IN" b="1" dirty="0" smtClean="0">
                <a:latin typeface="Times New Roman" pitchFamily="18" charset="0"/>
                <a:cs typeface="Times New Roman" pitchFamily="18" charset="0"/>
              </a:rPr>
              <a:t> </a:t>
            </a:r>
            <a:endParaRPr lang="en-IN" sz="4000" b="1" dirty="0">
              <a:effectLst>
                <a:outerShdw blurRad="38100" dist="38100" dir="2700000" algn="tl">
                  <a:srgbClr val="000000">
                    <a:alpha val="43137"/>
                  </a:srgbClr>
                </a:outerShdw>
              </a:effectLst>
              <a:latin typeface="Times New Roman" pitchFamily="18" charset="0"/>
              <a:cs typeface="Times New Roman" pitchFamily="18" charset="0"/>
            </a:endParaRPr>
          </a:p>
          <a:p>
            <a:pPr algn="just">
              <a:buNone/>
            </a:pPr>
            <a:r>
              <a:rPr lang="en-IN" sz="2800" b="1" dirty="0">
                <a:effectLst>
                  <a:outerShdw blurRad="38100" dist="38100" dir="2700000" algn="tl">
                    <a:srgbClr val="000000">
                      <a:alpha val="43137"/>
                    </a:srgbClr>
                  </a:outerShdw>
                </a:effectLst>
                <a:latin typeface="Times New Roman" pitchFamily="18" charset="0"/>
                <a:cs typeface="Times New Roman" pitchFamily="18" charset="0"/>
              </a:rPr>
              <a:t>Market</a:t>
            </a:r>
          </a:p>
          <a:p>
            <a:pPr algn="just"/>
            <a:r>
              <a:rPr lang="en-IN" sz="2800" dirty="0" smtClean="0">
                <a:effectLst>
                  <a:outerShdw blurRad="38100" dist="38100" dir="2700000" algn="tl">
                    <a:srgbClr val="000000">
                      <a:alpha val="43137"/>
                    </a:srgbClr>
                  </a:outerShdw>
                </a:effectLst>
                <a:latin typeface="Times New Roman" pitchFamily="18" charset="0"/>
                <a:cs typeface="Times New Roman" pitchFamily="18" charset="0"/>
              </a:rPr>
              <a:t>I</a:t>
            </a:r>
            <a:r>
              <a:rPr lang="en-IN" sz="2800" b="1" dirty="0" smtClean="0">
                <a:effectLst>
                  <a:outerShdw blurRad="38100" dist="38100" dir="2700000" algn="tl">
                    <a:srgbClr val="000000">
                      <a:alpha val="43137"/>
                    </a:srgbClr>
                  </a:outerShdw>
                </a:effectLst>
                <a:latin typeface="Times New Roman" pitchFamily="18" charset="0"/>
                <a:cs typeface="Times New Roman" pitchFamily="18" charset="0"/>
              </a:rPr>
              <a:t>n </a:t>
            </a:r>
            <a:r>
              <a:rPr lang="en-IN" sz="2800" b="1" dirty="0">
                <a:effectLst>
                  <a:outerShdw blurRad="38100" dist="38100" dir="2700000" algn="tl">
                    <a:srgbClr val="000000">
                      <a:alpha val="43137"/>
                    </a:srgbClr>
                  </a:outerShdw>
                </a:effectLst>
                <a:latin typeface="Times New Roman" pitchFamily="18" charset="0"/>
                <a:cs typeface="Times New Roman" pitchFamily="18" charset="0"/>
              </a:rPr>
              <a:t>economics, market means a social system through which the sellers and purchasers of </a:t>
            </a:r>
            <a:r>
              <a:rPr lang="en-IN" sz="2800" b="1" dirty="0" smtClean="0">
                <a:effectLst>
                  <a:outerShdw blurRad="38100" dist="38100" dir="2700000" algn="tl">
                    <a:srgbClr val="000000">
                      <a:alpha val="43137"/>
                    </a:srgbClr>
                  </a:outerShdw>
                </a:effectLst>
                <a:latin typeface="Times New Roman" pitchFamily="18" charset="0"/>
                <a:cs typeface="Times New Roman" pitchFamily="18" charset="0"/>
              </a:rPr>
              <a:t>a Commodity  or a service </a:t>
            </a:r>
            <a:r>
              <a:rPr lang="en-IN" sz="2800" dirty="0" smtClean="0">
                <a:effectLst>
                  <a:outerShdw blurRad="38100" dist="38100" dir="2700000" algn="tl">
                    <a:srgbClr val="000000">
                      <a:alpha val="43137"/>
                    </a:srgbClr>
                  </a:outerShdw>
                </a:effectLst>
                <a:latin typeface="Times New Roman" pitchFamily="18" charset="0"/>
                <a:cs typeface="Times New Roman" pitchFamily="18" charset="0"/>
              </a:rPr>
              <a:t>(or a group of commodities and services )can interact with each other.</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effectLst>
                  <a:outerShdw blurRad="38100" dist="38100" dir="2700000" algn="tl">
                    <a:srgbClr val="000000">
                      <a:alpha val="43137"/>
                    </a:srgbClr>
                  </a:outerShdw>
                </a:effectLst>
                <a:latin typeface="Times New Roman" pitchFamily="18" charset="0"/>
                <a:cs typeface="Times New Roman" pitchFamily="18" charset="0"/>
              </a:rPr>
              <a:t>Monopolistic Competition</a:t>
            </a:r>
            <a:endParaRPr lang="en-IN" sz="3200" dirty="0"/>
          </a:p>
        </p:txBody>
      </p:sp>
      <p:sp>
        <p:nvSpPr>
          <p:cNvPr id="3" name="Content Placeholder 2"/>
          <p:cNvSpPr>
            <a:spLocks noGrp="1"/>
          </p:cNvSpPr>
          <p:nvPr>
            <p:ph idx="1"/>
          </p:nvPr>
        </p:nvSpPr>
        <p:spPr>
          <a:xfrm>
            <a:off x="457200" y="1357298"/>
            <a:ext cx="8229600" cy="4768865"/>
          </a:xfrm>
        </p:spPr>
        <p:txBody>
          <a:bodyPr>
            <a:noAutofit/>
          </a:bodyPr>
          <a:lstStyle/>
          <a:p>
            <a:pPr algn="just">
              <a:buNone/>
            </a:pPr>
            <a:r>
              <a:rPr lang="en-IN" sz="1800" b="1" dirty="0">
                <a:effectLst>
                  <a:outerShdw blurRad="38100" dist="38100" dir="2700000" algn="tl">
                    <a:srgbClr val="000000">
                      <a:alpha val="43137"/>
                    </a:srgbClr>
                  </a:outerShdw>
                </a:effectLst>
                <a:latin typeface="Times New Roman" pitchFamily="18" charset="0"/>
                <a:cs typeface="Times New Roman" pitchFamily="18" charset="0"/>
              </a:rPr>
              <a:t>Features :</a:t>
            </a:r>
          </a:p>
          <a:p>
            <a:pPr algn="just"/>
            <a:r>
              <a:rPr lang="en-IN" sz="1800" b="1" dirty="0">
                <a:effectLst>
                  <a:outerShdw blurRad="38100" dist="38100" dir="2700000" algn="tl">
                    <a:srgbClr val="000000">
                      <a:alpha val="43137"/>
                    </a:srgbClr>
                  </a:outerShdw>
                </a:effectLst>
                <a:latin typeface="Times New Roman" pitchFamily="18" charset="0"/>
                <a:cs typeface="Times New Roman" pitchFamily="18" charset="0"/>
              </a:rPr>
              <a:t>(i) Large number of sellers and buyers : In monopolistic competition the number of sellers is </a:t>
            </a:r>
            <a:r>
              <a:rPr lang="en-IN" sz="1800" b="1" dirty="0" smtClean="0">
                <a:effectLst>
                  <a:outerShdw blurRad="38100" dist="38100" dir="2700000" algn="tl">
                    <a:srgbClr val="000000">
                      <a:alpha val="43137"/>
                    </a:srgbClr>
                  </a:outerShdw>
                </a:effectLst>
                <a:latin typeface="Times New Roman" pitchFamily="18" charset="0"/>
                <a:cs typeface="Times New Roman" pitchFamily="18" charset="0"/>
              </a:rPr>
              <a:t>large  </a:t>
            </a:r>
            <a:r>
              <a:rPr lang="en-IN" sz="1800" dirty="0" smtClean="0">
                <a:effectLst>
                  <a:outerShdw blurRad="38100" dist="38100" dir="2700000" algn="tl">
                    <a:srgbClr val="000000">
                      <a:alpha val="43137"/>
                    </a:srgbClr>
                  </a:outerShdw>
                </a:effectLst>
                <a:latin typeface="Times New Roman" pitchFamily="18" charset="0"/>
                <a:cs typeface="Times New Roman" pitchFamily="18" charset="0"/>
              </a:rPr>
              <a:t>and </a:t>
            </a:r>
            <a:r>
              <a:rPr lang="en-IN" sz="1800" dirty="0">
                <a:effectLst>
                  <a:outerShdw blurRad="38100" dist="38100" dir="2700000" algn="tl">
                    <a:srgbClr val="000000">
                      <a:alpha val="43137"/>
                    </a:srgbClr>
                  </a:outerShdw>
                </a:effectLst>
                <a:latin typeface="Times New Roman" pitchFamily="18" charset="0"/>
                <a:cs typeface="Times New Roman" pitchFamily="18" charset="0"/>
              </a:rPr>
              <a:t>each other act independently without any mutual dependence. Here the action of </a:t>
            </a:r>
            <a:r>
              <a:rPr lang="en-IN" sz="1800" dirty="0" smtClean="0">
                <a:effectLst>
                  <a:outerShdw blurRad="38100" dist="38100" dir="2700000" algn="tl">
                    <a:srgbClr val="000000">
                      <a:alpha val="43137"/>
                    </a:srgbClr>
                  </a:outerShdw>
                </a:effectLst>
                <a:latin typeface="Times New Roman" pitchFamily="18" charset="0"/>
                <a:cs typeface="Times New Roman" pitchFamily="18" charset="0"/>
              </a:rPr>
              <a:t>an individual </a:t>
            </a:r>
            <a:r>
              <a:rPr lang="en-IN" sz="1800" dirty="0">
                <a:effectLst>
                  <a:outerShdw blurRad="38100" dist="38100" dir="2700000" algn="tl">
                    <a:srgbClr val="000000">
                      <a:alpha val="43137"/>
                    </a:srgbClr>
                  </a:outerShdw>
                </a:effectLst>
                <a:latin typeface="Times New Roman" pitchFamily="18" charset="0"/>
                <a:cs typeface="Times New Roman" pitchFamily="18" charset="0"/>
              </a:rPr>
              <a:t>firm regarding change in price has no effect on the market price. The firms </a:t>
            </a:r>
            <a:r>
              <a:rPr lang="en-IN" sz="1800" dirty="0" smtClean="0">
                <a:effectLst>
                  <a:outerShdw blurRad="38100" dist="38100" dir="2700000" algn="tl">
                    <a:srgbClr val="000000">
                      <a:alpha val="43137"/>
                    </a:srgbClr>
                  </a:outerShdw>
                </a:effectLst>
                <a:latin typeface="Times New Roman" pitchFamily="18" charset="0"/>
                <a:cs typeface="Times New Roman" pitchFamily="18" charset="0"/>
              </a:rPr>
              <a:t>under monopolistic </a:t>
            </a:r>
            <a:r>
              <a:rPr lang="en-IN" sz="1800" dirty="0">
                <a:effectLst>
                  <a:outerShdw blurRad="38100" dist="38100" dir="2700000" algn="tl">
                    <a:srgbClr val="000000">
                      <a:alpha val="43137"/>
                    </a:srgbClr>
                  </a:outerShdw>
                </a:effectLst>
                <a:latin typeface="Times New Roman" pitchFamily="18" charset="0"/>
                <a:cs typeface="Times New Roman" pitchFamily="18" charset="0"/>
              </a:rPr>
              <a:t>competition are not price takers.</a:t>
            </a:r>
          </a:p>
          <a:p>
            <a:pPr algn="just"/>
            <a:r>
              <a:rPr lang="en-IN" sz="1800" b="1" dirty="0">
                <a:effectLst>
                  <a:outerShdw blurRad="38100" dist="38100" dir="2700000" algn="tl">
                    <a:srgbClr val="000000">
                      <a:alpha val="43137"/>
                    </a:srgbClr>
                  </a:outerShdw>
                </a:effectLst>
                <a:latin typeface="Times New Roman" pitchFamily="18" charset="0"/>
                <a:cs typeface="Times New Roman" pitchFamily="18" charset="0"/>
              </a:rPr>
              <a:t>(ii) Product Differentiation : Most of the firms under monopolistic sale products which are </a:t>
            </a:r>
            <a:r>
              <a:rPr lang="en-IN" sz="1800" b="1" dirty="0" smtClean="0">
                <a:effectLst>
                  <a:outerShdw blurRad="38100" dist="38100" dir="2700000" algn="tl">
                    <a:srgbClr val="000000">
                      <a:alpha val="43137"/>
                    </a:srgbClr>
                  </a:outerShdw>
                </a:effectLst>
                <a:latin typeface="Times New Roman" pitchFamily="18" charset="0"/>
                <a:cs typeface="Times New Roman" pitchFamily="18" charset="0"/>
              </a:rPr>
              <a:t>not homogenous </a:t>
            </a:r>
            <a:r>
              <a:rPr lang="en-IN" sz="1800" b="1" dirty="0">
                <a:effectLst>
                  <a:outerShdw blurRad="38100" dist="38100" dir="2700000" algn="tl">
                    <a:srgbClr val="000000">
                      <a:alpha val="43137"/>
                    </a:srgbClr>
                  </a:outerShdw>
                </a:effectLst>
                <a:latin typeface="Times New Roman" pitchFamily="18" charset="0"/>
                <a:cs typeface="Times New Roman" pitchFamily="18" charset="0"/>
              </a:rPr>
              <a:t>in nature but are close substitutes. </a:t>
            </a:r>
            <a:r>
              <a:rPr lang="en-IN" sz="1800" dirty="0">
                <a:effectLst>
                  <a:outerShdw blurRad="38100" dist="38100" dir="2700000" algn="tl">
                    <a:srgbClr val="000000">
                      <a:alpha val="43137"/>
                    </a:srgbClr>
                  </a:outerShdw>
                </a:effectLst>
                <a:latin typeface="Times New Roman" pitchFamily="18" charset="0"/>
                <a:cs typeface="Times New Roman" pitchFamily="18" charset="0"/>
              </a:rPr>
              <a:t>Products are differentiated from each </a:t>
            </a:r>
            <a:r>
              <a:rPr lang="en-IN" sz="1800" dirty="0" smtClean="0">
                <a:effectLst>
                  <a:outerShdw blurRad="38100" dist="38100" dir="2700000" algn="tl">
                    <a:srgbClr val="000000">
                      <a:alpha val="43137"/>
                    </a:srgbClr>
                  </a:outerShdw>
                </a:effectLst>
                <a:latin typeface="Times New Roman" pitchFamily="18" charset="0"/>
                <a:cs typeface="Times New Roman" pitchFamily="18" charset="0"/>
              </a:rPr>
              <a:t>other in </a:t>
            </a:r>
            <a:r>
              <a:rPr lang="en-IN" sz="1800" dirty="0">
                <a:effectLst>
                  <a:outerShdw blurRad="38100" dist="38100" dir="2700000" algn="tl">
                    <a:srgbClr val="000000">
                      <a:alpha val="43137"/>
                    </a:srgbClr>
                  </a:outerShdw>
                </a:effectLst>
                <a:latin typeface="Times New Roman" pitchFamily="18" charset="0"/>
                <a:cs typeface="Times New Roman" pitchFamily="18" charset="0"/>
              </a:rPr>
              <a:t>the following ways:</a:t>
            </a:r>
          </a:p>
          <a:p>
            <a:pPr algn="just"/>
            <a:r>
              <a:rPr lang="en-IN" sz="1800" dirty="0">
                <a:effectLst>
                  <a:outerShdw blurRad="38100" dist="38100" dir="2700000" algn="tl">
                    <a:srgbClr val="000000">
                      <a:alpha val="43137"/>
                    </a:srgbClr>
                  </a:outerShdw>
                </a:effectLst>
                <a:latin typeface="Times New Roman" pitchFamily="18" charset="0"/>
                <a:cs typeface="Times New Roman" pitchFamily="18" charset="0"/>
              </a:rPr>
              <a:t>(a) </a:t>
            </a:r>
            <a:r>
              <a:rPr lang="en-IN" sz="1800" b="1" dirty="0">
                <a:effectLst>
                  <a:outerShdw blurRad="38100" dist="38100" dir="2700000" algn="tl">
                    <a:srgbClr val="000000">
                      <a:alpha val="43137"/>
                    </a:srgbClr>
                  </a:outerShdw>
                </a:effectLst>
                <a:latin typeface="Times New Roman" pitchFamily="18" charset="0"/>
                <a:cs typeface="Times New Roman" pitchFamily="18" charset="0"/>
              </a:rPr>
              <a:t>Real Differentiation : These types of product differentiation arises due to differences in </a:t>
            </a:r>
            <a:r>
              <a:rPr lang="en-IN" sz="1800" b="1" dirty="0" smtClean="0">
                <a:effectLst>
                  <a:outerShdw blurRad="38100" dist="38100" dir="2700000" algn="tl">
                    <a:srgbClr val="000000">
                      <a:alpha val="43137"/>
                    </a:srgbClr>
                  </a:outerShdw>
                </a:effectLst>
                <a:latin typeface="Times New Roman" pitchFamily="18" charset="0"/>
                <a:cs typeface="Times New Roman" pitchFamily="18" charset="0"/>
              </a:rPr>
              <a:t>the </a:t>
            </a:r>
            <a:r>
              <a:rPr lang="en-IN" sz="1800" dirty="0" smtClean="0">
                <a:effectLst>
                  <a:outerShdw blurRad="38100" dist="38100" dir="2700000" algn="tl">
                    <a:srgbClr val="000000">
                      <a:alpha val="43137"/>
                    </a:srgbClr>
                  </a:outerShdw>
                </a:effectLst>
                <a:latin typeface="Times New Roman" pitchFamily="18" charset="0"/>
                <a:cs typeface="Times New Roman" pitchFamily="18" charset="0"/>
              </a:rPr>
              <a:t>quality </a:t>
            </a:r>
            <a:r>
              <a:rPr lang="en-IN" sz="1800" dirty="0">
                <a:effectLst>
                  <a:outerShdw blurRad="38100" dist="38100" dir="2700000" algn="tl">
                    <a:srgbClr val="000000">
                      <a:alpha val="43137"/>
                    </a:srgbClr>
                  </a:outerShdw>
                </a:effectLst>
                <a:latin typeface="Times New Roman" pitchFamily="18" charset="0"/>
                <a:cs typeface="Times New Roman" pitchFamily="18" charset="0"/>
              </a:rPr>
              <a:t>of inputs used in making these products, differences in location of firms and </a:t>
            </a:r>
            <a:r>
              <a:rPr lang="en-IN" sz="1800" dirty="0" smtClean="0">
                <a:effectLst>
                  <a:outerShdw blurRad="38100" dist="38100" dir="2700000" algn="tl">
                    <a:srgbClr val="000000">
                      <a:alpha val="43137"/>
                    </a:srgbClr>
                  </a:outerShdw>
                </a:effectLst>
                <a:latin typeface="Times New Roman" pitchFamily="18" charset="0"/>
                <a:cs typeface="Times New Roman" pitchFamily="18" charset="0"/>
              </a:rPr>
              <a:t>their sales </a:t>
            </a:r>
            <a:r>
              <a:rPr lang="en-IN" sz="1800" dirty="0">
                <a:effectLst>
                  <a:outerShdw blurRad="38100" dist="38100" dir="2700000" algn="tl">
                    <a:srgbClr val="000000">
                      <a:alpha val="43137"/>
                    </a:srgbClr>
                  </a:outerShdw>
                </a:effectLst>
                <a:latin typeface="Times New Roman" pitchFamily="18" charset="0"/>
                <a:cs typeface="Times New Roman" pitchFamily="18" charset="0"/>
              </a:rPr>
              <a:t>service.</a:t>
            </a:r>
          </a:p>
          <a:p>
            <a:pPr algn="just"/>
            <a:r>
              <a:rPr lang="en-IN" sz="1800" dirty="0">
                <a:effectLst>
                  <a:outerShdw blurRad="38100" dist="38100" dir="2700000" algn="tl">
                    <a:srgbClr val="000000">
                      <a:alpha val="43137"/>
                    </a:srgbClr>
                  </a:outerShdw>
                </a:effectLst>
                <a:latin typeface="Times New Roman" pitchFamily="18" charset="0"/>
                <a:cs typeface="Times New Roman" pitchFamily="18" charset="0"/>
              </a:rPr>
              <a:t>(b) </a:t>
            </a:r>
            <a:r>
              <a:rPr lang="en-IN" sz="1800" b="1" dirty="0">
                <a:effectLst>
                  <a:outerShdw blurRad="38100" dist="38100" dir="2700000" algn="tl">
                    <a:srgbClr val="000000">
                      <a:alpha val="43137"/>
                    </a:srgbClr>
                  </a:outerShdw>
                </a:effectLst>
                <a:latin typeface="Times New Roman" pitchFamily="18" charset="0"/>
                <a:cs typeface="Times New Roman" pitchFamily="18" charset="0"/>
              </a:rPr>
              <a:t>Artificial Differentiation : It is made by the sellers in the minds of the buyers of </a:t>
            </a:r>
            <a:r>
              <a:rPr lang="en-IN" sz="1800" b="1" dirty="0" smtClean="0">
                <a:effectLst>
                  <a:outerShdw blurRad="38100" dist="38100" dir="2700000" algn="tl">
                    <a:srgbClr val="000000">
                      <a:alpha val="43137"/>
                    </a:srgbClr>
                  </a:outerShdw>
                </a:effectLst>
                <a:latin typeface="Times New Roman" pitchFamily="18" charset="0"/>
                <a:cs typeface="Times New Roman" pitchFamily="18" charset="0"/>
              </a:rPr>
              <a:t>those </a:t>
            </a:r>
            <a:r>
              <a:rPr lang="en-IN" sz="1800" dirty="0" smtClean="0">
                <a:effectLst>
                  <a:outerShdw blurRad="38100" dist="38100" dir="2700000" algn="tl">
                    <a:srgbClr val="000000">
                      <a:alpha val="43137"/>
                    </a:srgbClr>
                  </a:outerShdw>
                </a:effectLst>
                <a:latin typeface="Times New Roman" pitchFamily="18" charset="0"/>
                <a:cs typeface="Times New Roman" pitchFamily="18" charset="0"/>
              </a:rPr>
              <a:t>products </a:t>
            </a:r>
            <a:r>
              <a:rPr lang="en-IN" sz="1800" dirty="0">
                <a:effectLst>
                  <a:outerShdw blurRad="38100" dist="38100" dir="2700000" algn="tl">
                    <a:srgbClr val="000000">
                      <a:alpha val="43137"/>
                    </a:srgbClr>
                  </a:outerShdw>
                </a:effectLst>
                <a:latin typeface="Times New Roman" pitchFamily="18" charset="0"/>
                <a:cs typeface="Times New Roman" pitchFamily="18" charset="0"/>
              </a:rPr>
              <a:t>through advertisements, attractive packing, etc.</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effectLst>
                  <a:outerShdw blurRad="38100" dist="38100" dir="2700000" algn="tl">
                    <a:srgbClr val="000000">
                      <a:alpha val="43137"/>
                    </a:srgbClr>
                  </a:outerShdw>
                </a:effectLst>
                <a:latin typeface="Times New Roman" pitchFamily="18" charset="0"/>
                <a:cs typeface="Times New Roman" pitchFamily="18" charset="0"/>
              </a:rPr>
              <a:t>Monopolistic Competition</a:t>
            </a:r>
            <a:endParaRPr lang="en-IN" sz="4000" dirty="0"/>
          </a:p>
        </p:txBody>
      </p:sp>
      <p:pic>
        <p:nvPicPr>
          <p:cNvPr id="123906" name="Picture 2" descr="https://image.slidesharecdn.com/thestevejobsmagicinproductinnovation-140418124429-phpapp02/95/apple-the-steve-jobs-magic-in-product-innovation-7-638.jpg?cb=1397825290"/>
          <p:cNvPicPr>
            <a:picLocks noGrp="1" noChangeAspect="1" noChangeArrowheads="1"/>
          </p:cNvPicPr>
          <p:nvPr>
            <p:ph idx="1"/>
          </p:nvPr>
        </p:nvPicPr>
        <p:blipFill>
          <a:blip r:embed="rId2" cstate="print"/>
          <a:srcRect/>
          <a:stretch>
            <a:fillRect/>
          </a:stretch>
        </p:blipFill>
        <p:spPr bwMode="auto">
          <a:xfrm>
            <a:off x="357158" y="1285860"/>
            <a:ext cx="4857784" cy="4429156"/>
          </a:xfrm>
          <a:prstGeom prst="rect">
            <a:avLst/>
          </a:prstGeom>
          <a:noFill/>
          <a:effectLst>
            <a:outerShdw blurRad="50800" dist="177800" dir="8100000" algn="tr" rotWithShape="0">
              <a:prstClr val="black">
                <a:alpha val="40000"/>
              </a:prstClr>
            </a:outerShdw>
          </a:effectLst>
        </p:spPr>
      </p:pic>
      <p:pic>
        <p:nvPicPr>
          <p:cNvPr id="123908" name="Picture 4" descr="Image result for Product Differentiation"/>
          <p:cNvPicPr>
            <a:picLocks noChangeAspect="1" noChangeArrowheads="1"/>
          </p:cNvPicPr>
          <p:nvPr/>
        </p:nvPicPr>
        <p:blipFill>
          <a:blip r:embed="rId3" cstate="print"/>
          <a:srcRect/>
          <a:stretch>
            <a:fillRect/>
          </a:stretch>
        </p:blipFill>
        <p:spPr bwMode="auto">
          <a:xfrm>
            <a:off x="5429256" y="3214686"/>
            <a:ext cx="3429024" cy="2000251"/>
          </a:xfrm>
          <a:prstGeom prst="rect">
            <a:avLst/>
          </a:prstGeom>
          <a:noFill/>
          <a:effectLst>
            <a:outerShdw blurRad="50800" dist="190500" dir="8100000" algn="tr" rotWithShape="0">
              <a:prstClr val="black">
                <a:alpha val="40000"/>
              </a:prstClr>
            </a:outerShdw>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effectLst>
                  <a:outerShdw blurRad="38100" dist="38100" dir="2700000" algn="tl">
                    <a:srgbClr val="000000">
                      <a:alpha val="43137"/>
                    </a:srgbClr>
                  </a:outerShdw>
                </a:effectLst>
                <a:latin typeface="Times New Roman" pitchFamily="18" charset="0"/>
                <a:cs typeface="Times New Roman" pitchFamily="18" charset="0"/>
              </a:rPr>
              <a:t>Monopolistic Competition</a:t>
            </a:r>
            <a:endParaRPr lang="en-IN" sz="4000" dirty="0"/>
          </a:p>
        </p:txBody>
      </p:sp>
      <p:sp>
        <p:nvSpPr>
          <p:cNvPr id="3" name="Content Placeholder 2"/>
          <p:cNvSpPr>
            <a:spLocks noGrp="1"/>
          </p:cNvSpPr>
          <p:nvPr>
            <p:ph idx="1"/>
          </p:nvPr>
        </p:nvSpPr>
        <p:spPr/>
        <p:txBody>
          <a:bodyPr>
            <a:normAutofit fontScale="77500" lnSpcReduction="20000"/>
          </a:bodyPr>
          <a:lstStyle/>
          <a:p>
            <a:pPr algn="just"/>
            <a:r>
              <a:rPr lang="en-IN" b="1" dirty="0">
                <a:effectLst>
                  <a:outerShdw blurRad="38100" dist="38100" dir="2700000" algn="tl">
                    <a:srgbClr val="000000">
                      <a:alpha val="43137"/>
                    </a:srgbClr>
                  </a:outerShdw>
                </a:effectLst>
                <a:latin typeface="Times New Roman" pitchFamily="18" charset="0"/>
                <a:cs typeface="Times New Roman" pitchFamily="18" charset="0"/>
              </a:rPr>
              <a:t>(</a:t>
            </a:r>
            <a:r>
              <a:rPr lang="en-IN" sz="3400" b="1" dirty="0">
                <a:effectLst>
                  <a:outerShdw blurRad="38100" dist="38100" dir="2700000" algn="tl">
                    <a:srgbClr val="000000">
                      <a:alpha val="43137"/>
                    </a:srgbClr>
                  </a:outerShdw>
                </a:effectLst>
                <a:latin typeface="Times New Roman" pitchFamily="18" charset="0"/>
                <a:cs typeface="Times New Roman" pitchFamily="18" charset="0"/>
              </a:rPr>
              <a:t>iii) Non-price competition : In this case, different firms may compete with each other by </a:t>
            </a:r>
            <a:r>
              <a:rPr lang="en-IN" sz="3400" b="1" dirty="0" smtClean="0">
                <a:effectLst>
                  <a:outerShdw blurRad="38100" dist="38100" dir="2700000" algn="tl">
                    <a:srgbClr val="000000">
                      <a:alpha val="43137"/>
                    </a:srgbClr>
                  </a:outerShdw>
                </a:effectLst>
                <a:latin typeface="Times New Roman" pitchFamily="18" charset="0"/>
                <a:cs typeface="Times New Roman" pitchFamily="18" charset="0"/>
              </a:rPr>
              <a:t>spending </a:t>
            </a:r>
            <a:r>
              <a:rPr lang="en-IN" sz="3400" dirty="0" smtClean="0">
                <a:effectLst>
                  <a:outerShdw blurRad="38100" dist="38100" dir="2700000" algn="tl">
                    <a:srgbClr val="000000">
                      <a:alpha val="43137"/>
                    </a:srgbClr>
                  </a:outerShdw>
                </a:effectLst>
                <a:latin typeface="Times New Roman" pitchFamily="18" charset="0"/>
                <a:cs typeface="Times New Roman" pitchFamily="18" charset="0"/>
              </a:rPr>
              <a:t>a </a:t>
            </a:r>
            <a:r>
              <a:rPr lang="en-IN" sz="3400" dirty="0">
                <a:effectLst>
                  <a:outerShdw blurRad="38100" dist="38100" dir="2700000" algn="tl">
                    <a:srgbClr val="000000">
                      <a:alpha val="43137"/>
                    </a:srgbClr>
                  </a:outerShdw>
                </a:effectLst>
                <a:latin typeface="Times New Roman" pitchFamily="18" charset="0"/>
                <a:cs typeface="Times New Roman" pitchFamily="18" charset="0"/>
              </a:rPr>
              <a:t>huge sum of money on advertisements keeping the product prices unchanged.</a:t>
            </a:r>
          </a:p>
          <a:p>
            <a:pPr algn="just"/>
            <a:r>
              <a:rPr lang="en-IN" sz="3400" b="1" dirty="0">
                <a:effectLst>
                  <a:outerShdw blurRad="38100" dist="38100" dir="2700000" algn="tl">
                    <a:srgbClr val="000000">
                      <a:alpha val="43137"/>
                    </a:srgbClr>
                  </a:outerShdw>
                </a:effectLst>
                <a:latin typeface="Times New Roman" pitchFamily="18" charset="0"/>
                <a:cs typeface="Times New Roman" pitchFamily="18" charset="0"/>
              </a:rPr>
              <a:t>(iv) Selling Cost : Expenditure incurred on advertisements and sales promotion by a firm to </a:t>
            </a:r>
            <a:r>
              <a:rPr lang="en-IN" sz="3400" b="1" dirty="0" smtClean="0">
                <a:effectLst>
                  <a:outerShdw blurRad="38100" dist="38100" dir="2700000" algn="tl">
                    <a:srgbClr val="000000">
                      <a:alpha val="43137"/>
                    </a:srgbClr>
                  </a:outerShdw>
                </a:effectLst>
                <a:latin typeface="Times New Roman" pitchFamily="18" charset="0"/>
                <a:cs typeface="Times New Roman" pitchFamily="18" charset="0"/>
              </a:rPr>
              <a:t>promote </a:t>
            </a:r>
            <a:r>
              <a:rPr lang="en-IN" sz="3400" dirty="0" smtClean="0">
                <a:effectLst>
                  <a:outerShdw blurRad="38100" dist="38100" dir="2700000" algn="tl">
                    <a:srgbClr val="000000">
                      <a:alpha val="43137"/>
                    </a:srgbClr>
                  </a:outerShdw>
                </a:effectLst>
                <a:latin typeface="Times New Roman" pitchFamily="18" charset="0"/>
                <a:cs typeface="Times New Roman" pitchFamily="18" charset="0"/>
              </a:rPr>
              <a:t>the </a:t>
            </a:r>
            <a:r>
              <a:rPr lang="en-IN" sz="3400" dirty="0">
                <a:effectLst>
                  <a:outerShdw blurRad="38100" dist="38100" dir="2700000" algn="tl">
                    <a:srgbClr val="000000">
                      <a:alpha val="43137"/>
                    </a:srgbClr>
                  </a:outerShdw>
                </a:effectLst>
                <a:latin typeface="Times New Roman" pitchFamily="18" charset="0"/>
                <a:cs typeface="Times New Roman" pitchFamily="18" charset="0"/>
              </a:rPr>
              <a:t>sale of its product is called selling cost. They are made to persuade a particular </a:t>
            </a:r>
            <a:r>
              <a:rPr lang="en-IN" sz="3400" dirty="0" smtClean="0">
                <a:effectLst>
                  <a:outerShdw blurRad="38100" dist="38100" dir="2700000" algn="tl">
                    <a:srgbClr val="000000">
                      <a:alpha val="43137"/>
                    </a:srgbClr>
                  </a:outerShdw>
                </a:effectLst>
                <a:latin typeface="Times New Roman" pitchFamily="18" charset="0"/>
                <a:cs typeface="Times New Roman" pitchFamily="18" charset="0"/>
              </a:rPr>
              <a:t>product in </a:t>
            </a:r>
            <a:r>
              <a:rPr lang="en-IN" sz="3400" dirty="0">
                <a:effectLst>
                  <a:outerShdw blurRad="38100" dist="38100" dir="2700000" algn="tl">
                    <a:srgbClr val="000000">
                      <a:alpha val="43137"/>
                    </a:srgbClr>
                  </a:outerShdw>
                </a:effectLst>
                <a:latin typeface="Times New Roman" pitchFamily="18" charset="0"/>
                <a:cs typeface="Times New Roman" pitchFamily="18" charset="0"/>
              </a:rPr>
              <a:t>preference to other products. Some advertisements have become so popular that </a:t>
            </a:r>
            <a:r>
              <a:rPr lang="en-IN" sz="3400" dirty="0" smtClean="0">
                <a:effectLst>
                  <a:outerShdw blurRad="38100" dist="38100" dir="2700000" algn="tl">
                    <a:srgbClr val="000000">
                      <a:alpha val="43137"/>
                    </a:srgbClr>
                  </a:outerShdw>
                </a:effectLst>
                <a:latin typeface="Times New Roman" pitchFamily="18" charset="0"/>
                <a:cs typeface="Times New Roman" pitchFamily="18" charset="0"/>
              </a:rPr>
              <a:t>people use </a:t>
            </a:r>
            <a:r>
              <a:rPr lang="en-IN" sz="3400" dirty="0">
                <a:effectLst>
                  <a:outerShdw blurRad="38100" dist="38100" dir="2700000" algn="tl">
                    <a:srgbClr val="000000">
                      <a:alpha val="43137"/>
                    </a:srgbClr>
                  </a:outerShdw>
                </a:effectLst>
                <a:latin typeface="Times New Roman" pitchFamily="18" charset="0"/>
                <a:cs typeface="Times New Roman" pitchFamily="18" charset="0"/>
              </a:rPr>
              <a:t>a brand name to describe the product, for </a:t>
            </a:r>
            <a:r>
              <a:rPr lang="en-IN" sz="3400" dirty="0" smtClean="0">
                <a:effectLst>
                  <a:outerShdw blurRad="38100" dist="38100" dir="2700000" algn="tl">
                    <a:srgbClr val="000000">
                      <a:alpha val="43137"/>
                    </a:srgbClr>
                  </a:outerShdw>
                </a:effectLst>
                <a:latin typeface="Times New Roman" pitchFamily="18" charset="0"/>
                <a:cs typeface="Times New Roman" pitchFamily="18" charset="0"/>
              </a:rPr>
              <a:t>e.g.., </a:t>
            </a:r>
            <a:r>
              <a:rPr lang="en-IN" sz="3400" dirty="0">
                <a:effectLst>
                  <a:outerShdw blurRad="38100" dist="38100" dir="2700000" algn="tl">
                    <a:srgbClr val="000000">
                      <a:alpha val="43137"/>
                    </a:srgbClr>
                  </a:outerShdw>
                </a:effectLst>
                <a:latin typeface="Times New Roman" pitchFamily="18" charset="0"/>
                <a:cs typeface="Times New Roman" pitchFamily="18" charset="0"/>
              </a:rPr>
              <a:t>brand name is used to describe all </a:t>
            </a:r>
            <a:r>
              <a:rPr lang="en-IN" sz="3400" dirty="0" smtClean="0">
                <a:effectLst>
                  <a:outerShdw blurRad="38100" dist="38100" dir="2700000" algn="tl">
                    <a:srgbClr val="000000">
                      <a:alpha val="43137"/>
                    </a:srgbClr>
                  </a:outerShdw>
                </a:effectLst>
                <a:latin typeface="Times New Roman" pitchFamily="18" charset="0"/>
                <a:cs typeface="Times New Roman" pitchFamily="18" charset="0"/>
              </a:rPr>
              <a:t>types of </a:t>
            </a:r>
            <a:r>
              <a:rPr lang="en-IN" sz="3400" dirty="0">
                <a:effectLst>
                  <a:outerShdw blurRad="38100" dist="38100" dir="2700000" algn="tl">
                    <a:srgbClr val="000000">
                      <a:alpha val="43137"/>
                    </a:srgbClr>
                  </a:outerShdw>
                </a:effectLst>
                <a:latin typeface="Times New Roman" pitchFamily="18" charset="0"/>
                <a:cs typeface="Times New Roman" pitchFamily="18" charset="0"/>
              </a:rPr>
              <a:t>washing powder</a:t>
            </a:r>
            <a:r>
              <a:rPr lang="en-IN" sz="3400" dirty="0" smtClean="0">
                <a:effectLst>
                  <a:outerShdw blurRad="38100" dist="38100" dir="2700000" algn="tl">
                    <a:srgbClr val="000000">
                      <a:alpha val="43137"/>
                    </a:srgbClr>
                  </a:outerShdw>
                </a:effectLst>
                <a:latin typeface="Times New Roman" pitchFamily="18" charset="0"/>
                <a:cs typeface="Times New Roman" pitchFamily="18" charset="0"/>
              </a:rPr>
              <a:t>.</a:t>
            </a:r>
            <a:endParaRPr lang="en-IN" sz="3400" dirty="0">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effectLst>
                  <a:outerShdw blurRad="38100" dist="38100" dir="2700000" algn="tl">
                    <a:srgbClr val="000000">
                      <a:alpha val="43137"/>
                    </a:srgbClr>
                  </a:outerShdw>
                </a:effectLst>
                <a:latin typeface="Times New Roman" pitchFamily="18" charset="0"/>
                <a:cs typeface="Times New Roman" pitchFamily="18" charset="0"/>
              </a:rPr>
              <a:t>Monopolistic Competition</a:t>
            </a:r>
            <a:endParaRPr lang="en-IN" dirty="0"/>
          </a:p>
        </p:txBody>
      </p:sp>
      <p:sp>
        <p:nvSpPr>
          <p:cNvPr id="3" name="Content Placeholder 2"/>
          <p:cNvSpPr>
            <a:spLocks noGrp="1"/>
          </p:cNvSpPr>
          <p:nvPr>
            <p:ph idx="1"/>
          </p:nvPr>
        </p:nvSpPr>
        <p:spPr/>
        <p:txBody>
          <a:bodyPr>
            <a:normAutofit/>
          </a:bodyPr>
          <a:lstStyle/>
          <a:p>
            <a:pPr algn="just"/>
            <a:r>
              <a:rPr lang="en-IN" sz="2400" dirty="0" smtClean="0">
                <a:effectLst>
                  <a:outerShdw blurRad="38100" dist="38100" dir="2700000" algn="tl">
                    <a:srgbClr val="000000">
                      <a:alpha val="43137"/>
                    </a:srgbClr>
                  </a:outerShdw>
                </a:effectLst>
                <a:latin typeface="Times New Roman" pitchFamily="18" charset="0"/>
                <a:cs typeface="Times New Roman" pitchFamily="18" charset="0"/>
              </a:rPr>
              <a:t>(</a:t>
            </a:r>
            <a:r>
              <a:rPr lang="en-IN" sz="2400" b="1" dirty="0" smtClean="0">
                <a:effectLst>
                  <a:outerShdw blurRad="38100" dist="38100" dir="2700000" algn="tl">
                    <a:srgbClr val="000000">
                      <a:alpha val="43137"/>
                    </a:srgbClr>
                  </a:outerShdw>
                </a:effectLst>
                <a:latin typeface="Times New Roman" pitchFamily="18" charset="0"/>
                <a:cs typeface="Times New Roman" pitchFamily="18" charset="0"/>
              </a:rPr>
              <a:t>Selling </a:t>
            </a:r>
            <a:r>
              <a:rPr lang="en-IN" sz="2400" b="1" dirty="0">
                <a:effectLst>
                  <a:outerShdw blurRad="38100" dist="38100" dir="2700000" algn="tl">
                    <a:srgbClr val="000000">
                      <a:alpha val="43137"/>
                    </a:srgbClr>
                  </a:outerShdw>
                </a:effectLst>
                <a:latin typeface="Times New Roman" pitchFamily="18" charset="0"/>
                <a:cs typeface="Times New Roman" pitchFamily="18" charset="0"/>
              </a:rPr>
              <a:t>costs are the expenses incurred on advertisement, publicity</a:t>
            </a:r>
            <a:r>
              <a:rPr lang="en-IN" sz="2400" b="1" dirty="0" smtClean="0">
                <a:effectLst>
                  <a:outerShdw blurRad="38100" dist="38100" dir="2700000" algn="tl">
                    <a:srgbClr val="000000">
                      <a:alpha val="43137"/>
                    </a:srgbClr>
                  </a:outerShdw>
                </a:effectLst>
                <a:latin typeface="Times New Roman" pitchFamily="18" charset="0"/>
                <a:cs typeface="Times New Roman" pitchFamily="18" charset="0"/>
              </a:rPr>
              <a:t>, salesmanship </a:t>
            </a:r>
            <a:r>
              <a:rPr lang="en-IN" sz="2400" b="1" dirty="0">
                <a:effectLst>
                  <a:outerShdw blurRad="38100" dist="38100" dir="2700000" algn="tl">
                    <a:srgbClr val="000000">
                      <a:alpha val="43137"/>
                    </a:srgbClr>
                  </a:outerShdw>
                </a:effectLst>
                <a:latin typeface="Times New Roman" pitchFamily="18" charset="0"/>
                <a:cs typeface="Times New Roman" pitchFamily="18" charset="0"/>
              </a:rPr>
              <a:t>etc</a:t>
            </a:r>
            <a:r>
              <a:rPr lang="en-IN" sz="2400" dirty="0">
                <a:effectLst>
                  <a:outerShdw blurRad="38100" dist="38100" dir="2700000" algn="tl">
                    <a:srgbClr val="000000">
                      <a:alpha val="43137"/>
                    </a:srgbClr>
                  </a:outerShdw>
                </a:effectLst>
                <a:latin typeface="Times New Roman" pitchFamily="18" charset="0"/>
                <a:cs typeface="Times New Roman" pitchFamily="18" charset="0"/>
              </a:rPr>
              <a:t>. Selling costs are incurred by the firms to make aware </a:t>
            </a:r>
            <a:r>
              <a:rPr lang="en-IN" sz="2400" dirty="0" smtClean="0">
                <a:effectLst>
                  <a:outerShdw blurRad="38100" dist="38100" dir="2700000" algn="tl">
                    <a:srgbClr val="000000">
                      <a:alpha val="43137"/>
                    </a:srgbClr>
                  </a:outerShdw>
                </a:effectLst>
                <a:latin typeface="Times New Roman" pitchFamily="18" charset="0"/>
                <a:cs typeface="Times New Roman" pitchFamily="18" charset="0"/>
              </a:rPr>
              <a:t>of the </a:t>
            </a:r>
            <a:r>
              <a:rPr lang="en-IN" sz="2400" dirty="0">
                <a:effectLst>
                  <a:outerShdw blurRad="38100" dist="38100" dir="2700000" algn="tl">
                    <a:srgbClr val="000000">
                      <a:alpha val="43137"/>
                    </a:srgbClr>
                  </a:outerShdw>
                </a:effectLst>
                <a:latin typeface="Times New Roman" pitchFamily="18" charset="0"/>
                <a:cs typeface="Times New Roman" pitchFamily="18" charset="0"/>
              </a:rPr>
              <a:t>product, to attract new customers, to create customer base </a:t>
            </a:r>
            <a:r>
              <a:rPr lang="en-IN" sz="2400" dirty="0" smtClean="0">
                <a:effectLst>
                  <a:outerShdw blurRad="38100" dist="38100" dir="2700000" algn="tl">
                    <a:srgbClr val="000000">
                      <a:alpha val="43137"/>
                    </a:srgbClr>
                  </a:outerShdw>
                </a:effectLst>
                <a:latin typeface="Times New Roman" pitchFamily="18" charset="0"/>
                <a:cs typeface="Times New Roman" pitchFamily="18" charset="0"/>
              </a:rPr>
              <a:t>and loyalty</a:t>
            </a:r>
            <a:r>
              <a:rPr lang="en-IN" sz="2400" dirty="0">
                <a:effectLst>
                  <a:outerShdw blurRad="38100" dist="38100" dir="2700000" algn="tl">
                    <a:srgbClr val="000000">
                      <a:alpha val="43137"/>
                    </a:srgbClr>
                  </a:outerShdw>
                </a:effectLst>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effectLst>
                  <a:outerShdw blurRad="38100" dist="38100" dir="2700000" algn="tl">
                    <a:srgbClr val="000000">
                      <a:alpha val="43137"/>
                    </a:srgbClr>
                  </a:outerShdw>
                </a:effectLst>
                <a:latin typeface="Times New Roman" pitchFamily="18" charset="0"/>
                <a:cs typeface="Times New Roman" pitchFamily="18" charset="0"/>
              </a:rPr>
              <a:t>Monopolistic Competition</a:t>
            </a:r>
            <a:endParaRPr lang="en-IN" dirty="0"/>
          </a:p>
        </p:txBody>
      </p:sp>
      <p:sp>
        <p:nvSpPr>
          <p:cNvPr id="3" name="Content Placeholder 2"/>
          <p:cNvSpPr>
            <a:spLocks noGrp="1"/>
          </p:cNvSpPr>
          <p:nvPr>
            <p:ph idx="1"/>
          </p:nvPr>
        </p:nvSpPr>
        <p:spPr/>
        <p:txBody>
          <a:bodyPr>
            <a:normAutofit fontScale="77500" lnSpcReduction="20000"/>
          </a:bodyPr>
          <a:lstStyle/>
          <a:p>
            <a:pPr algn="just"/>
            <a:r>
              <a:rPr lang="en-IN" b="1" dirty="0" smtClean="0">
                <a:effectLst>
                  <a:outerShdw blurRad="38100" dist="38100" dir="2700000" algn="tl">
                    <a:srgbClr val="000000">
                      <a:alpha val="43137"/>
                    </a:srgbClr>
                  </a:outerShdw>
                </a:effectLst>
                <a:latin typeface="Times New Roman" pitchFamily="18" charset="0"/>
                <a:cs typeface="Times New Roman" pitchFamily="18" charset="0"/>
              </a:rPr>
              <a:t>(v) Free Entry And Free Exit : There are no restrictions on the entry of new firms and the firms </a:t>
            </a:r>
            <a:r>
              <a:rPr lang="en-IN" dirty="0" smtClean="0">
                <a:effectLst>
                  <a:outerShdw blurRad="38100" dist="38100" dir="2700000" algn="tl">
                    <a:srgbClr val="000000">
                      <a:alpha val="43137"/>
                    </a:srgbClr>
                  </a:outerShdw>
                </a:effectLst>
                <a:latin typeface="Times New Roman" pitchFamily="18" charset="0"/>
                <a:cs typeface="Times New Roman" pitchFamily="18" charset="0"/>
              </a:rPr>
              <a:t>decide to leave the industry. </a:t>
            </a:r>
          </a:p>
          <a:p>
            <a:pPr algn="just"/>
            <a:r>
              <a:rPr lang="en-IN" b="1" dirty="0" smtClean="0">
                <a:effectLst>
                  <a:outerShdw blurRad="38100" dist="38100" dir="2700000" algn="tl">
                    <a:srgbClr val="000000">
                      <a:alpha val="43137"/>
                    </a:srgbClr>
                  </a:outerShdw>
                </a:effectLst>
                <a:latin typeface="Times New Roman" pitchFamily="18" charset="0"/>
                <a:cs typeface="Times New Roman" pitchFamily="18" charset="0"/>
              </a:rPr>
              <a:t>Every firm under monopolistic competition earns only normal profits in the long run and there arises no supernormal profit nor loss.</a:t>
            </a:r>
          </a:p>
          <a:p>
            <a:pPr algn="just"/>
            <a:r>
              <a:rPr lang="en-IN" b="1" dirty="0" smtClean="0">
                <a:effectLst>
                  <a:outerShdw blurRad="38100" dist="38100" dir="2700000" algn="tl">
                    <a:srgbClr val="000000">
                      <a:alpha val="43137"/>
                    </a:srgbClr>
                  </a:outerShdw>
                </a:effectLst>
                <a:latin typeface="Times New Roman" pitchFamily="18" charset="0"/>
                <a:cs typeface="Times New Roman" pitchFamily="18" charset="0"/>
              </a:rPr>
              <a:t>(vi) Independent price policy : A firm under monopolistic competition can influence the price of </a:t>
            </a:r>
            <a:r>
              <a:rPr lang="en-IN" dirty="0" smtClean="0">
                <a:effectLst>
                  <a:outerShdw blurRad="38100" dist="38100" dir="2700000" algn="tl">
                    <a:srgbClr val="000000">
                      <a:alpha val="43137"/>
                    </a:srgbClr>
                  </a:outerShdw>
                </a:effectLst>
                <a:latin typeface="Times New Roman" pitchFamily="18" charset="0"/>
                <a:cs typeface="Times New Roman" pitchFamily="18" charset="0"/>
              </a:rPr>
              <a:t>the commodity to some extent and hence they face an inverse relationship between price and quantity. </a:t>
            </a:r>
            <a:r>
              <a:rPr lang="en-IN" b="1" dirty="0" smtClean="0">
                <a:effectLst>
                  <a:outerShdw blurRad="38100" dist="38100" dir="2700000" algn="tl">
                    <a:srgbClr val="000000">
                      <a:alpha val="43137"/>
                    </a:srgbClr>
                  </a:outerShdw>
                </a:effectLst>
                <a:latin typeface="Times New Roman" pitchFamily="18" charset="0"/>
                <a:cs typeface="Times New Roman" pitchFamily="18" charset="0"/>
              </a:rPr>
              <a:t>In this case the price elasticity of demand would be relatively elastic because of the existence of many substitutes.</a:t>
            </a:r>
          </a:p>
          <a:p>
            <a:endParaRPr lang="en-IN"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effectLst>
                  <a:outerShdw blurRad="38100" dist="38100" dir="2700000" algn="tl">
                    <a:srgbClr val="000000">
                      <a:alpha val="43137"/>
                    </a:srgbClr>
                  </a:outerShdw>
                </a:effectLst>
                <a:latin typeface="Times New Roman" pitchFamily="18" charset="0"/>
                <a:cs typeface="Times New Roman" pitchFamily="18" charset="0"/>
              </a:rPr>
              <a:t>Monopolistic Competition</a:t>
            </a:r>
            <a:endParaRPr lang="en-IN" dirty="0"/>
          </a:p>
        </p:txBody>
      </p:sp>
      <p:sp>
        <p:nvSpPr>
          <p:cNvPr id="3" name="Content Placeholder 2"/>
          <p:cNvSpPr>
            <a:spLocks noGrp="1"/>
          </p:cNvSpPr>
          <p:nvPr>
            <p:ph idx="1"/>
          </p:nvPr>
        </p:nvSpPr>
        <p:spPr>
          <a:xfrm>
            <a:off x="500034" y="1357298"/>
            <a:ext cx="8229600" cy="4525963"/>
          </a:xfrm>
        </p:spPr>
        <p:txBody>
          <a:bodyPr>
            <a:normAutofit/>
          </a:bodyPr>
          <a:lstStyle/>
          <a:p>
            <a:pPr algn="just"/>
            <a:r>
              <a:rPr lang="en-IN" sz="2400" b="1" dirty="0">
                <a:effectLst>
                  <a:outerShdw blurRad="38100" dist="38100" dir="2700000" algn="tl">
                    <a:srgbClr val="000000">
                      <a:alpha val="43137"/>
                    </a:srgbClr>
                  </a:outerShdw>
                </a:effectLst>
                <a:latin typeface="Times New Roman" pitchFamily="18" charset="0"/>
                <a:cs typeface="Times New Roman" pitchFamily="18" charset="0"/>
              </a:rPr>
              <a:t>Downward sloping highly elastic demand curve of a firm under </a:t>
            </a:r>
            <a:r>
              <a:rPr lang="en-IN" sz="2400" b="1" dirty="0" smtClean="0">
                <a:effectLst>
                  <a:outerShdw blurRad="38100" dist="38100" dir="2700000" algn="tl">
                    <a:srgbClr val="000000">
                      <a:alpha val="43137"/>
                    </a:srgbClr>
                  </a:outerShdw>
                </a:effectLst>
                <a:latin typeface="Times New Roman" pitchFamily="18" charset="0"/>
                <a:cs typeface="Times New Roman" pitchFamily="18" charset="0"/>
              </a:rPr>
              <a:t>monopolistic competition</a:t>
            </a:r>
            <a:endParaRPr lang="en-IN" sz="2400" b="1" dirty="0">
              <a:effectLst>
                <a:outerShdw blurRad="38100" dist="38100" dir="2700000" algn="tl">
                  <a:srgbClr val="000000">
                    <a:alpha val="43137"/>
                  </a:srgbClr>
                </a:outerShdw>
              </a:effectLst>
              <a:latin typeface="Times New Roman" pitchFamily="18" charset="0"/>
              <a:cs typeface="Times New Roman" pitchFamily="18" charset="0"/>
            </a:endParaRPr>
          </a:p>
          <a:p>
            <a:pPr algn="just"/>
            <a:r>
              <a:rPr lang="en-IN" sz="2400" b="1" dirty="0">
                <a:effectLst>
                  <a:outerShdw blurRad="38100" dist="38100" dir="2700000" algn="tl">
                    <a:srgbClr val="000000">
                      <a:alpha val="43137"/>
                    </a:srgbClr>
                  </a:outerShdw>
                </a:effectLst>
                <a:latin typeface="Times New Roman" pitchFamily="18" charset="0"/>
                <a:cs typeface="Times New Roman" pitchFamily="18" charset="0"/>
              </a:rPr>
              <a:t>Demand curve of a firm reflected by its AR curve under monopolistic competition </a:t>
            </a:r>
            <a:r>
              <a:rPr lang="en-IN" sz="2400" b="1" dirty="0" smtClean="0">
                <a:effectLst>
                  <a:outerShdw blurRad="38100" dist="38100" dir="2700000" algn="tl">
                    <a:srgbClr val="000000">
                      <a:alpha val="43137"/>
                    </a:srgbClr>
                  </a:outerShdw>
                </a:effectLst>
                <a:latin typeface="Times New Roman" pitchFamily="18" charset="0"/>
                <a:cs typeface="Times New Roman" pitchFamily="18" charset="0"/>
              </a:rPr>
              <a:t>is downward </a:t>
            </a:r>
            <a:r>
              <a:rPr lang="en-IN" sz="2400" b="1" dirty="0">
                <a:effectLst>
                  <a:outerShdw blurRad="38100" dist="38100" dir="2700000" algn="tl">
                    <a:srgbClr val="000000">
                      <a:alpha val="43137"/>
                    </a:srgbClr>
                  </a:outerShdw>
                </a:effectLst>
                <a:latin typeface="Times New Roman" pitchFamily="18" charset="0"/>
                <a:cs typeface="Times New Roman" pitchFamily="18" charset="0"/>
              </a:rPr>
              <a:t>sloping. The demand curve is highly elastic. </a:t>
            </a:r>
            <a:r>
              <a:rPr lang="en-IN" sz="2400" dirty="0">
                <a:effectLst>
                  <a:outerShdw blurRad="38100" dist="38100" dir="2700000" algn="tl">
                    <a:srgbClr val="000000">
                      <a:alpha val="43137"/>
                    </a:srgbClr>
                  </a:outerShdw>
                </a:effectLst>
                <a:latin typeface="Times New Roman" pitchFamily="18" charset="0"/>
                <a:cs typeface="Times New Roman" pitchFamily="18" charset="0"/>
              </a:rPr>
              <a:t>This is </a:t>
            </a:r>
            <a:r>
              <a:rPr lang="en-IN" sz="2400" dirty="0" smtClean="0">
                <a:effectLst>
                  <a:outerShdw blurRad="38100" dist="38100" dir="2700000" algn="tl">
                    <a:srgbClr val="000000">
                      <a:alpha val="43137"/>
                    </a:srgbClr>
                  </a:outerShdw>
                </a:effectLst>
                <a:latin typeface="Times New Roman" pitchFamily="18" charset="0"/>
                <a:cs typeface="Times New Roman" pitchFamily="18" charset="0"/>
              </a:rPr>
              <a:t>because differentiated </a:t>
            </a:r>
            <a:r>
              <a:rPr lang="en-IN" sz="2400" dirty="0">
                <a:effectLst>
                  <a:outerShdw blurRad="38100" dist="38100" dir="2700000" algn="tl">
                    <a:srgbClr val="000000">
                      <a:alpha val="43137"/>
                    </a:srgbClr>
                  </a:outerShdw>
                </a:effectLst>
                <a:latin typeface="Times New Roman" pitchFamily="18" charset="0"/>
                <a:cs typeface="Times New Roman" pitchFamily="18" charset="0"/>
              </a:rPr>
              <a:t>products under monopolistic competition has more </a:t>
            </a:r>
            <a:r>
              <a:rPr lang="en-IN" sz="2400" dirty="0" smtClean="0">
                <a:effectLst>
                  <a:outerShdw blurRad="38100" dist="38100" dir="2700000" algn="tl">
                    <a:srgbClr val="000000">
                      <a:alpha val="43137"/>
                    </a:srgbClr>
                  </a:outerShdw>
                </a:effectLst>
                <a:latin typeface="Times New Roman" pitchFamily="18" charset="0"/>
                <a:cs typeface="Times New Roman" pitchFamily="18" charset="0"/>
              </a:rPr>
              <a:t>close substitutes</a:t>
            </a:r>
            <a:r>
              <a:rPr lang="en-IN" sz="2400" dirty="0">
                <a:effectLst>
                  <a:outerShdw blurRad="38100" dist="38100" dir="2700000" algn="tl">
                    <a:srgbClr val="000000">
                      <a:alpha val="43137"/>
                    </a:srgbClr>
                  </a:outerShdw>
                </a:effectLst>
                <a:latin typeface="Times New Roman" pitchFamily="18" charset="0"/>
                <a:cs typeface="Times New Roman" pitchFamily="18" charset="0"/>
              </a:rPr>
              <a:t>.</a:t>
            </a:r>
          </a:p>
        </p:txBody>
      </p:sp>
      <p:pic>
        <p:nvPicPr>
          <p:cNvPr id="17410" name="Picture 2"/>
          <p:cNvPicPr>
            <a:picLocks noChangeAspect="1" noChangeArrowheads="1"/>
          </p:cNvPicPr>
          <p:nvPr/>
        </p:nvPicPr>
        <p:blipFill>
          <a:blip r:embed="rId2" cstate="print">
            <a:grayscl/>
          </a:blip>
          <a:srcRect/>
          <a:stretch>
            <a:fillRect/>
          </a:stretch>
        </p:blipFill>
        <p:spPr bwMode="auto">
          <a:xfrm>
            <a:off x="2643174" y="4071942"/>
            <a:ext cx="6076950" cy="2438400"/>
          </a:xfrm>
          <a:prstGeom prst="rect">
            <a:avLst/>
          </a:prstGeom>
          <a:noFill/>
          <a:ln w="9525">
            <a:noFill/>
            <a:miter lim="800000"/>
            <a:headEnd/>
            <a:tailEnd/>
          </a:ln>
          <a:effectLst>
            <a:outerShdw blurRad="50800" dist="139700" dir="8100000" algn="tr" rotWithShape="0">
              <a:prstClr val="black">
                <a:alpha val="40000"/>
              </a:prstClr>
            </a:outerShdw>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effectLst>
                  <a:outerShdw blurRad="38100" dist="38100" dir="2700000" algn="tl">
                    <a:srgbClr val="000000">
                      <a:alpha val="43137"/>
                    </a:srgbClr>
                  </a:outerShdw>
                </a:effectLst>
                <a:latin typeface="Times New Roman" pitchFamily="18" charset="0"/>
                <a:cs typeface="Times New Roman" pitchFamily="18" charset="0"/>
              </a:rPr>
              <a:t>Oligopoly</a:t>
            </a:r>
            <a:endParaRPr lang="en-IN" dirty="0"/>
          </a:p>
        </p:txBody>
      </p:sp>
      <p:sp>
        <p:nvSpPr>
          <p:cNvPr id="3" name="Content Placeholder 2"/>
          <p:cNvSpPr>
            <a:spLocks noGrp="1"/>
          </p:cNvSpPr>
          <p:nvPr>
            <p:ph idx="1"/>
          </p:nvPr>
        </p:nvSpPr>
        <p:spPr>
          <a:xfrm>
            <a:off x="357158" y="1285860"/>
            <a:ext cx="8229600" cy="4525963"/>
          </a:xfrm>
        </p:spPr>
        <p:txBody>
          <a:bodyPr>
            <a:normAutofit/>
          </a:bodyPr>
          <a:lstStyle/>
          <a:p>
            <a:pPr algn="just">
              <a:buNone/>
            </a:pPr>
            <a:r>
              <a:rPr lang="en-IN" sz="2800" b="1" dirty="0">
                <a:effectLst>
                  <a:outerShdw blurRad="38100" dist="38100" dir="2700000" algn="tl">
                    <a:srgbClr val="000000">
                      <a:alpha val="43137"/>
                    </a:srgbClr>
                  </a:outerShdw>
                </a:effectLst>
                <a:latin typeface="Times New Roman" pitchFamily="18" charset="0"/>
                <a:cs typeface="Times New Roman" pitchFamily="18" charset="0"/>
              </a:rPr>
              <a:t>(3) Oligopoly</a:t>
            </a:r>
          </a:p>
          <a:p>
            <a:pPr algn="just"/>
            <a:r>
              <a:rPr lang="en-IN" sz="2800" b="1" dirty="0">
                <a:effectLst>
                  <a:outerShdw blurRad="38100" dist="38100" dir="2700000" algn="tl">
                    <a:srgbClr val="000000">
                      <a:alpha val="43137"/>
                    </a:srgbClr>
                  </a:outerShdw>
                </a:effectLst>
                <a:latin typeface="Times New Roman" pitchFamily="18" charset="0"/>
                <a:cs typeface="Times New Roman" pitchFamily="18" charset="0"/>
              </a:rPr>
              <a:t>Oligopoly is a market situation in which there are few firms producing either differential </a:t>
            </a:r>
            <a:r>
              <a:rPr lang="en-IN" sz="2800" b="1" dirty="0" smtClean="0">
                <a:effectLst>
                  <a:outerShdw blurRad="38100" dist="38100" dir="2700000" algn="tl">
                    <a:srgbClr val="000000">
                      <a:alpha val="43137"/>
                    </a:srgbClr>
                  </a:outerShdw>
                </a:effectLst>
                <a:latin typeface="Times New Roman" pitchFamily="18" charset="0"/>
                <a:cs typeface="Times New Roman" pitchFamily="18" charset="0"/>
              </a:rPr>
              <a:t>goods or </a:t>
            </a:r>
            <a:r>
              <a:rPr lang="en-IN" sz="2800" b="1" dirty="0">
                <a:effectLst>
                  <a:outerShdw blurRad="38100" dist="38100" dir="2700000" algn="tl">
                    <a:srgbClr val="000000">
                      <a:alpha val="43137"/>
                    </a:srgbClr>
                  </a:outerShdw>
                </a:effectLst>
                <a:latin typeface="Times New Roman" pitchFamily="18" charset="0"/>
                <a:cs typeface="Times New Roman" pitchFamily="18" charset="0"/>
              </a:rPr>
              <a:t>closely differential goods. </a:t>
            </a:r>
            <a:r>
              <a:rPr lang="en-IN" sz="2800" dirty="0">
                <a:effectLst>
                  <a:outerShdw blurRad="38100" dist="38100" dir="2700000" algn="tl">
                    <a:srgbClr val="000000">
                      <a:alpha val="43137"/>
                    </a:srgbClr>
                  </a:outerShdw>
                </a:effectLst>
                <a:latin typeface="Times New Roman" pitchFamily="18" charset="0"/>
                <a:cs typeface="Times New Roman" pitchFamily="18" charset="0"/>
              </a:rPr>
              <a:t>The number of firms is so small that every seller is affected by </a:t>
            </a:r>
            <a:r>
              <a:rPr lang="en-IN" sz="2800" dirty="0" smtClean="0">
                <a:effectLst>
                  <a:outerShdw blurRad="38100" dist="38100" dir="2700000" algn="tl">
                    <a:srgbClr val="000000">
                      <a:alpha val="43137"/>
                    </a:srgbClr>
                  </a:outerShdw>
                </a:effectLst>
                <a:latin typeface="Times New Roman" pitchFamily="18" charset="0"/>
                <a:cs typeface="Times New Roman" pitchFamily="18" charset="0"/>
              </a:rPr>
              <a:t>the activities </a:t>
            </a:r>
            <a:r>
              <a:rPr lang="en-IN" sz="2800" dirty="0">
                <a:effectLst>
                  <a:outerShdw blurRad="38100" dist="38100" dir="2700000" algn="tl">
                    <a:srgbClr val="000000">
                      <a:alpha val="43137"/>
                    </a:srgbClr>
                  </a:outerShdw>
                </a:effectLst>
                <a:latin typeface="Times New Roman" pitchFamily="18" charset="0"/>
                <a:cs typeface="Times New Roman" pitchFamily="18" charset="0"/>
              </a:rPr>
              <a:t>of the others.</a:t>
            </a:r>
          </a:p>
        </p:txBody>
      </p:sp>
      <p:pic>
        <p:nvPicPr>
          <p:cNvPr id="87042" name="Picture 2" descr="http://businessjargons.com/wp-content/uploads/2015/12/Oligopoly-Market.jpg"/>
          <p:cNvPicPr>
            <a:picLocks noChangeAspect="1" noChangeArrowheads="1"/>
          </p:cNvPicPr>
          <p:nvPr/>
        </p:nvPicPr>
        <p:blipFill>
          <a:blip r:embed="rId2" cstate="print"/>
          <a:srcRect/>
          <a:stretch>
            <a:fillRect/>
          </a:stretch>
        </p:blipFill>
        <p:spPr bwMode="auto">
          <a:xfrm>
            <a:off x="4357686" y="4000504"/>
            <a:ext cx="4190996" cy="2571768"/>
          </a:xfrm>
          <a:prstGeom prst="rect">
            <a:avLst/>
          </a:prstGeom>
          <a:noFill/>
          <a:effectLst>
            <a:outerShdw blurRad="50800" dist="203200" dir="8100000" algn="tr" rotWithShape="0">
              <a:prstClr val="black">
                <a:alpha val="40000"/>
              </a:prstClr>
            </a:outerShdw>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effectLst>
                  <a:outerShdw blurRad="38100" dist="38100" dir="2700000" algn="tl">
                    <a:srgbClr val="000000">
                      <a:alpha val="43137"/>
                    </a:srgbClr>
                  </a:outerShdw>
                </a:effectLst>
                <a:latin typeface="Times New Roman" pitchFamily="18" charset="0"/>
                <a:cs typeface="Times New Roman" pitchFamily="18" charset="0"/>
              </a:rPr>
              <a:t>Oligopoly</a:t>
            </a:r>
            <a:endParaRPr lang="en-IN" dirty="0"/>
          </a:p>
        </p:txBody>
      </p:sp>
      <p:sp>
        <p:nvSpPr>
          <p:cNvPr id="3" name="Content Placeholder 2"/>
          <p:cNvSpPr>
            <a:spLocks noGrp="1"/>
          </p:cNvSpPr>
          <p:nvPr>
            <p:ph idx="1"/>
          </p:nvPr>
        </p:nvSpPr>
        <p:spPr/>
        <p:txBody>
          <a:bodyPr>
            <a:normAutofit/>
          </a:bodyPr>
          <a:lstStyle/>
          <a:p>
            <a:pPr algn="just"/>
            <a:r>
              <a:rPr lang="en-IN" sz="3000" b="1" dirty="0">
                <a:effectLst>
                  <a:outerShdw blurRad="38100" dist="38100" dir="2700000" algn="tl">
                    <a:srgbClr val="000000">
                      <a:alpha val="43137"/>
                    </a:srgbClr>
                  </a:outerShdw>
                </a:effectLst>
                <a:latin typeface="Times New Roman" pitchFamily="18" charset="0"/>
                <a:cs typeface="Times New Roman" pitchFamily="18" charset="0"/>
              </a:rPr>
              <a:t>Oligopoly is a market situations in which there are few (more than two) </a:t>
            </a:r>
            <a:r>
              <a:rPr lang="en-IN" sz="3000" b="1" dirty="0" smtClean="0">
                <a:effectLst>
                  <a:outerShdw blurRad="38100" dist="38100" dir="2700000" algn="tl">
                    <a:srgbClr val="000000">
                      <a:alpha val="43137"/>
                    </a:srgbClr>
                  </a:outerShdw>
                </a:effectLst>
                <a:latin typeface="Times New Roman" pitchFamily="18" charset="0"/>
                <a:cs typeface="Times New Roman" pitchFamily="18" charset="0"/>
              </a:rPr>
              <a:t>sellers </a:t>
            </a:r>
            <a:r>
              <a:rPr lang="en-IN" sz="3000" dirty="0" smtClean="0">
                <a:effectLst>
                  <a:outerShdw blurRad="38100" dist="38100" dir="2700000" algn="tl">
                    <a:srgbClr val="000000">
                      <a:alpha val="43137"/>
                    </a:srgbClr>
                  </a:outerShdw>
                </a:effectLst>
                <a:latin typeface="Times New Roman" pitchFamily="18" charset="0"/>
                <a:cs typeface="Times New Roman" pitchFamily="18" charset="0"/>
              </a:rPr>
              <a:t>of </a:t>
            </a:r>
            <a:r>
              <a:rPr lang="en-IN" sz="3000" dirty="0">
                <a:effectLst>
                  <a:outerShdw blurRad="38100" dist="38100" dir="2700000" algn="tl">
                    <a:srgbClr val="000000">
                      <a:alpha val="43137"/>
                    </a:srgbClr>
                  </a:outerShdw>
                </a:effectLst>
                <a:latin typeface="Times New Roman" pitchFamily="18" charset="0"/>
                <a:cs typeface="Times New Roman" pitchFamily="18" charset="0"/>
              </a:rPr>
              <a:t>a commodity such that actions of every seller </a:t>
            </a:r>
            <a:r>
              <a:rPr lang="en-IN" sz="3000" b="1" dirty="0">
                <a:effectLst>
                  <a:outerShdw blurRad="38100" dist="38100" dir="2700000" algn="tl">
                    <a:srgbClr val="000000">
                      <a:alpha val="43137"/>
                    </a:srgbClr>
                  </a:outerShdw>
                </a:effectLst>
                <a:latin typeface="Times New Roman" pitchFamily="18" charset="0"/>
                <a:cs typeface="Times New Roman" pitchFamily="18" charset="0"/>
              </a:rPr>
              <a:t>has predictable effect on </a:t>
            </a:r>
            <a:r>
              <a:rPr lang="en-IN" sz="3000" b="1" dirty="0" smtClean="0">
                <a:effectLst>
                  <a:outerShdw blurRad="38100" dist="38100" dir="2700000" algn="tl">
                    <a:srgbClr val="000000">
                      <a:alpha val="43137"/>
                    </a:srgbClr>
                  </a:outerShdw>
                </a:effectLst>
                <a:latin typeface="Times New Roman" pitchFamily="18" charset="0"/>
                <a:cs typeface="Times New Roman" pitchFamily="18" charset="0"/>
              </a:rPr>
              <a:t>the other </a:t>
            </a:r>
            <a:r>
              <a:rPr lang="en-IN" sz="3000" b="1" dirty="0">
                <a:effectLst>
                  <a:outerShdw blurRad="38100" dist="38100" dir="2700000" algn="tl">
                    <a:srgbClr val="000000">
                      <a:alpha val="43137"/>
                    </a:srgbClr>
                  </a:outerShdw>
                </a:effectLst>
                <a:latin typeface="Times New Roman" pitchFamily="18" charset="0"/>
                <a:cs typeface="Times New Roman" pitchFamily="18" charset="0"/>
              </a:rPr>
              <a:t>sellers/rivals.</a:t>
            </a:r>
          </a:p>
          <a:p>
            <a:pPr algn="just"/>
            <a:r>
              <a:rPr lang="en-IN" sz="3000" dirty="0">
                <a:effectLst>
                  <a:outerShdw blurRad="38100" dist="38100" dir="2700000" algn="tl">
                    <a:srgbClr val="000000">
                      <a:alpha val="43137"/>
                    </a:srgbClr>
                  </a:outerShdw>
                </a:effectLst>
                <a:latin typeface="Times New Roman" pitchFamily="18" charset="0"/>
                <a:cs typeface="Times New Roman" pitchFamily="18" charset="0"/>
              </a:rPr>
              <a:t>Hence, oligopoly is also called competition </a:t>
            </a:r>
            <a:r>
              <a:rPr lang="en-IN" sz="3000" dirty="0" smtClean="0">
                <a:effectLst>
                  <a:outerShdw blurRad="38100" dist="38100" dir="2700000" algn="tl">
                    <a:srgbClr val="000000">
                      <a:alpha val="43137"/>
                    </a:srgbClr>
                  </a:outerShdw>
                </a:effectLst>
                <a:latin typeface="Times New Roman" pitchFamily="18" charset="0"/>
                <a:cs typeface="Times New Roman" pitchFamily="18" charset="0"/>
              </a:rPr>
              <a:t> amongst </a:t>
            </a:r>
            <a:r>
              <a:rPr lang="en-IN" sz="3000" dirty="0">
                <a:effectLst>
                  <a:outerShdw blurRad="38100" dist="38100" dir="2700000" algn="tl">
                    <a:srgbClr val="000000">
                      <a:alpha val="43137"/>
                    </a:srgbClr>
                  </a:outerShdw>
                </a:effectLst>
                <a:latin typeface="Times New Roman" pitchFamily="18" charset="0"/>
                <a:cs typeface="Times New Roman" pitchFamily="18" charset="0"/>
              </a:rPr>
              <a:t>the few.</a:t>
            </a:r>
          </a:p>
          <a:p>
            <a:pPr lvl="2" algn="just"/>
            <a:r>
              <a:rPr lang="en-IN" sz="2200" i="1" dirty="0">
                <a:effectLst>
                  <a:outerShdw blurRad="38100" dist="38100" dir="2700000" algn="tl">
                    <a:srgbClr val="000000">
                      <a:alpha val="43137"/>
                    </a:srgbClr>
                  </a:outerShdw>
                </a:effectLst>
                <a:latin typeface="Times New Roman" pitchFamily="18" charset="0"/>
                <a:cs typeface="Times New Roman" pitchFamily="18" charset="0"/>
              </a:rPr>
              <a:t>Oligopoly may be of two types can two forms:</a:t>
            </a:r>
          </a:p>
          <a:p>
            <a:pPr lvl="2" algn="just"/>
            <a:r>
              <a:rPr lang="en-IN" sz="2200" i="1" dirty="0" smtClean="0">
                <a:effectLst>
                  <a:outerShdw blurRad="38100" dist="38100" dir="2700000" algn="tl">
                    <a:srgbClr val="000000">
                      <a:alpha val="43137"/>
                    </a:srgbClr>
                  </a:outerShdw>
                </a:effectLst>
                <a:latin typeface="Times New Roman" pitchFamily="18" charset="0"/>
                <a:cs typeface="Times New Roman" pitchFamily="18" charset="0"/>
              </a:rPr>
              <a:t>pure </a:t>
            </a:r>
            <a:r>
              <a:rPr lang="en-IN" sz="2200" i="1" dirty="0">
                <a:effectLst>
                  <a:outerShdw blurRad="38100" dist="38100" dir="2700000" algn="tl">
                    <a:srgbClr val="000000">
                      <a:alpha val="43137"/>
                    </a:srgbClr>
                  </a:outerShdw>
                </a:effectLst>
                <a:latin typeface="Times New Roman" pitchFamily="18" charset="0"/>
                <a:cs typeface="Times New Roman" pitchFamily="18" charset="0"/>
              </a:rPr>
              <a:t>oligopoly or oligopoly without product differentiation.</a:t>
            </a:r>
          </a:p>
          <a:p>
            <a:pPr lvl="2" algn="just"/>
            <a:r>
              <a:rPr lang="en-IN" sz="2200" i="1" dirty="0" smtClean="0">
                <a:effectLst>
                  <a:outerShdw blurRad="38100" dist="38100" dir="2700000" algn="tl">
                    <a:srgbClr val="000000">
                      <a:alpha val="43137"/>
                    </a:srgbClr>
                  </a:outerShdw>
                </a:effectLst>
                <a:latin typeface="Times New Roman" pitchFamily="18" charset="0"/>
                <a:cs typeface="Times New Roman" pitchFamily="18" charset="0"/>
              </a:rPr>
              <a:t>differentiated </a:t>
            </a:r>
            <a:r>
              <a:rPr lang="en-IN" sz="2200" i="1" dirty="0">
                <a:effectLst>
                  <a:outerShdw blurRad="38100" dist="38100" dir="2700000" algn="tl">
                    <a:srgbClr val="000000">
                      <a:alpha val="43137"/>
                    </a:srgbClr>
                  </a:outerShdw>
                </a:effectLst>
                <a:latin typeface="Times New Roman" pitchFamily="18" charset="0"/>
                <a:cs typeface="Times New Roman" pitchFamily="18" charset="0"/>
              </a:rPr>
              <a:t>oligopoly or oligopoly </a:t>
            </a:r>
            <a:r>
              <a:rPr lang="en-IN" sz="2200" i="1" dirty="0" smtClean="0">
                <a:effectLst>
                  <a:outerShdw blurRad="38100" dist="38100" dir="2700000" algn="tl">
                    <a:srgbClr val="000000">
                      <a:alpha val="43137"/>
                    </a:srgbClr>
                  </a:outerShdw>
                </a:effectLst>
                <a:latin typeface="Times New Roman" pitchFamily="18" charset="0"/>
                <a:cs typeface="Times New Roman" pitchFamily="18" charset="0"/>
              </a:rPr>
              <a:t>with product </a:t>
            </a:r>
            <a:r>
              <a:rPr lang="en-IN" sz="2200" i="1" dirty="0">
                <a:effectLst>
                  <a:outerShdw blurRad="38100" dist="38100" dir="2700000" algn="tl">
                    <a:srgbClr val="000000">
                      <a:alpha val="43137"/>
                    </a:srgbClr>
                  </a:outerShdw>
                </a:effectLst>
                <a:latin typeface="Times New Roman" pitchFamily="18" charset="0"/>
                <a:cs typeface="Times New Roman" pitchFamily="18" charset="0"/>
              </a:rPr>
              <a:t>differentiation</a:t>
            </a:r>
            <a:r>
              <a:rPr lang="en-IN" i="1" dirty="0">
                <a:effectLst>
                  <a:outerShdw blurRad="38100" dist="38100" dir="2700000" algn="tl">
                    <a:srgbClr val="000000">
                      <a:alpha val="43137"/>
                    </a:srgbClr>
                  </a:outerShdw>
                </a:effectLst>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effectLst>
                  <a:outerShdw blurRad="38100" dist="38100" dir="2700000" algn="tl">
                    <a:srgbClr val="000000">
                      <a:alpha val="43137"/>
                    </a:srgbClr>
                  </a:outerShdw>
                </a:effectLst>
                <a:latin typeface="Times New Roman" pitchFamily="18" charset="0"/>
                <a:cs typeface="Times New Roman" pitchFamily="18" charset="0"/>
              </a:rPr>
              <a:t>Oligopoly</a:t>
            </a:r>
            <a:endParaRPr lang="en-IN" dirty="0"/>
          </a:p>
        </p:txBody>
      </p:sp>
      <p:pic>
        <p:nvPicPr>
          <p:cNvPr id="125954" name="Picture 2" descr="Image result for Oligopoly"/>
          <p:cNvPicPr>
            <a:picLocks noGrp="1" noChangeAspect="1" noChangeArrowheads="1"/>
          </p:cNvPicPr>
          <p:nvPr>
            <p:ph idx="1"/>
          </p:nvPr>
        </p:nvPicPr>
        <p:blipFill>
          <a:blip r:embed="rId2" cstate="print">
            <a:grayscl/>
            <a:lum bright="-33000" contrast="33000"/>
          </a:blip>
          <a:srcRect/>
          <a:stretch>
            <a:fillRect/>
          </a:stretch>
        </p:blipFill>
        <p:spPr bwMode="auto">
          <a:xfrm>
            <a:off x="571472" y="1285860"/>
            <a:ext cx="7786742" cy="5143536"/>
          </a:xfrm>
          <a:prstGeom prst="rect">
            <a:avLst/>
          </a:prstGeom>
          <a:noFill/>
          <a:effectLst>
            <a:outerShdw blurRad="50800" dist="165100" dir="8100000" algn="tr" rotWithShape="0">
              <a:prstClr val="black">
                <a:alpha val="40000"/>
              </a:prstClr>
            </a:outerShdw>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effectLst>
                  <a:outerShdw blurRad="38100" dist="38100" dir="2700000" algn="tl">
                    <a:srgbClr val="000000">
                      <a:alpha val="43137"/>
                    </a:srgbClr>
                  </a:outerShdw>
                </a:effectLst>
                <a:latin typeface="Times New Roman" pitchFamily="18" charset="0"/>
                <a:cs typeface="Times New Roman" pitchFamily="18" charset="0"/>
              </a:rPr>
              <a:t>Oligopoly</a:t>
            </a:r>
            <a:endParaRPr lang="en-IN" sz="3600" dirty="0"/>
          </a:p>
        </p:txBody>
      </p:sp>
      <p:sp>
        <p:nvSpPr>
          <p:cNvPr id="3" name="Content Placeholder 2"/>
          <p:cNvSpPr>
            <a:spLocks noGrp="1"/>
          </p:cNvSpPr>
          <p:nvPr>
            <p:ph idx="1"/>
          </p:nvPr>
        </p:nvSpPr>
        <p:spPr>
          <a:xfrm>
            <a:off x="428596" y="1214422"/>
            <a:ext cx="8229600" cy="4929222"/>
          </a:xfrm>
        </p:spPr>
        <p:txBody>
          <a:bodyPr>
            <a:noAutofit/>
          </a:bodyPr>
          <a:lstStyle/>
          <a:p>
            <a:pPr algn="just">
              <a:buNone/>
            </a:pPr>
            <a:r>
              <a:rPr lang="en-IN" sz="2000" b="1" dirty="0">
                <a:effectLst>
                  <a:outerShdw blurRad="38100" dist="38100" dir="2700000" algn="tl">
                    <a:srgbClr val="000000">
                      <a:alpha val="43137"/>
                    </a:srgbClr>
                  </a:outerShdw>
                </a:effectLst>
                <a:latin typeface="Times New Roman" pitchFamily="18" charset="0"/>
                <a:cs typeface="Times New Roman" pitchFamily="18" charset="0"/>
              </a:rPr>
              <a:t>Features :</a:t>
            </a:r>
          </a:p>
          <a:p>
            <a:pPr algn="just"/>
            <a:r>
              <a:rPr lang="en-IN" sz="2000" b="1" dirty="0">
                <a:effectLst>
                  <a:outerShdw blurRad="38100" dist="38100" dir="2700000" algn="tl">
                    <a:srgbClr val="000000">
                      <a:alpha val="43137"/>
                    </a:srgbClr>
                  </a:outerShdw>
                </a:effectLst>
                <a:latin typeface="Times New Roman" pitchFamily="18" charset="0"/>
                <a:cs typeface="Times New Roman" pitchFamily="18" charset="0"/>
              </a:rPr>
              <a:t>(i) Few Sellers : There are few sellers in oligopoly market, such that number of sellers is small </a:t>
            </a:r>
            <a:r>
              <a:rPr lang="en-IN" sz="2000" b="1" dirty="0" smtClean="0">
                <a:effectLst>
                  <a:outerShdw blurRad="38100" dist="38100" dir="2700000" algn="tl">
                    <a:srgbClr val="000000">
                      <a:alpha val="43137"/>
                    </a:srgbClr>
                  </a:outerShdw>
                </a:effectLst>
                <a:latin typeface="Times New Roman" pitchFamily="18" charset="0"/>
                <a:cs typeface="Times New Roman" pitchFamily="18" charset="0"/>
              </a:rPr>
              <a:t>that </a:t>
            </a:r>
            <a:r>
              <a:rPr lang="en-IN" sz="2000" dirty="0" smtClean="0">
                <a:effectLst>
                  <a:outerShdw blurRad="38100" dist="38100" dir="2700000" algn="tl">
                    <a:srgbClr val="000000">
                      <a:alpha val="43137"/>
                    </a:srgbClr>
                  </a:outerShdw>
                </a:effectLst>
                <a:latin typeface="Times New Roman" pitchFamily="18" charset="0"/>
                <a:cs typeface="Times New Roman" pitchFamily="18" charset="0"/>
              </a:rPr>
              <a:t>each </a:t>
            </a:r>
            <a:r>
              <a:rPr lang="en-IN" sz="2000" dirty="0">
                <a:effectLst>
                  <a:outerShdw blurRad="38100" dist="38100" dir="2700000" algn="tl">
                    <a:srgbClr val="000000">
                      <a:alpha val="43137"/>
                    </a:srgbClr>
                  </a:outerShdw>
                </a:effectLst>
                <a:latin typeface="Times New Roman" pitchFamily="18" charset="0"/>
                <a:cs typeface="Times New Roman" pitchFamily="18" charset="0"/>
              </a:rPr>
              <a:t>and every seller is affected by the activities of the others.</a:t>
            </a:r>
          </a:p>
          <a:p>
            <a:pPr algn="just"/>
            <a:r>
              <a:rPr lang="en-IN" sz="2000" b="1" dirty="0">
                <a:effectLst>
                  <a:outerShdw blurRad="38100" dist="38100" dir="2700000" algn="tl">
                    <a:srgbClr val="000000">
                      <a:alpha val="43137"/>
                    </a:srgbClr>
                  </a:outerShdw>
                </a:effectLst>
                <a:latin typeface="Times New Roman" pitchFamily="18" charset="0"/>
                <a:cs typeface="Times New Roman" pitchFamily="18" charset="0"/>
              </a:rPr>
              <a:t>(ii) Interdependence : Interdependence among firms is the most important characteristic </a:t>
            </a:r>
            <a:r>
              <a:rPr lang="en-IN" sz="2000" b="1" dirty="0" smtClean="0">
                <a:effectLst>
                  <a:outerShdw blurRad="38100" dist="38100" dir="2700000" algn="tl">
                    <a:srgbClr val="000000">
                      <a:alpha val="43137"/>
                    </a:srgbClr>
                  </a:outerShdw>
                </a:effectLst>
                <a:latin typeface="Times New Roman" pitchFamily="18" charset="0"/>
                <a:cs typeface="Times New Roman" pitchFamily="18" charset="0"/>
              </a:rPr>
              <a:t>under </a:t>
            </a:r>
            <a:r>
              <a:rPr lang="en-IN" sz="2000" dirty="0" smtClean="0">
                <a:effectLst>
                  <a:outerShdw blurRad="38100" dist="38100" dir="2700000" algn="tl">
                    <a:srgbClr val="000000">
                      <a:alpha val="43137"/>
                    </a:srgbClr>
                  </a:outerShdw>
                </a:effectLst>
                <a:latin typeface="Times New Roman" pitchFamily="18" charset="0"/>
                <a:cs typeface="Times New Roman" pitchFamily="18" charset="0"/>
              </a:rPr>
              <a:t>Oligopoly</a:t>
            </a:r>
            <a:r>
              <a:rPr lang="en-IN" sz="2000" dirty="0">
                <a:effectLst>
                  <a:outerShdw blurRad="38100" dist="38100" dir="2700000" algn="tl">
                    <a:srgbClr val="000000">
                      <a:alpha val="43137"/>
                    </a:srgbClr>
                  </a:outerShdw>
                </a:effectLst>
                <a:latin typeface="Times New Roman" pitchFamily="18" charset="0"/>
                <a:cs typeface="Times New Roman" pitchFamily="18" charset="0"/>
              </a:rPr>
              <a:t>. The number of sellers is so less in the market that each of these firms </a:t>
            </a:r>
            <a:r>
              <a:rPr lang="en-IN" sz="2000" dirty="0" smtClean="0">
                <a:effectLst>
                  <a:outerShdw blurRad="38100" dist="38100" dir="2700000" algn="tl">
                    <a:srgbClr val="000000">
                      <a:alpha val="43137"/>
                    </a:srgbClr>
                  </a:outerShdw>
                </a:effectLst>
                <a:latin typeface="Times New Roman" pitchFamily="18" charset="0"/>
                <a:cs typeface="Times New Roman" pitchFamily="18" charset="0"/>
              </a:rPr>
              <a:t>contribute a </a:t>
            </a:r>
            <a:r>
              <a:rPr lang="en-IN" sz="2000" dirty="0">
                <a:effectLst>
                  <a:outerShdw blurRad="38100" dist="38100" dir="2700000" algn="tl">
                    <a:srgbClr val="000000">
                      <a:alpha val="43137"/>
                    </a:srgbClr>
                  </a:outerShdw>
                </a:effectLst>
                <a:latin typeface="Times New Roman" pitchFamily="18" charset="0"/>
                <a:cs typeface="Times New Roman" pitchFamily="18" charset="0"/>
              </a:rPr>
              <a:t>significant portion of the total output. As a result, when any one of them undertakes </a:t>
            </a:r>
            <a:r>
              <a:rPr lang="en-IN" sz="2000" dirty="0" smtClean="0">
                <a:effectLst>
                  <a:outerShdw blurRad="38100" dist="38100" dir="2700000" algn="tl">
                    <a:srgbClr val="000000">
                      <a:alpha val="43137"/>
                    </a:srgbClr>
                  </a:outerShdw>
                </a:effectLst>
                <a:latin typeface="Times New Roman" pitchFamily="18" charset="0"/>
                <a:cs typeface="Times New Roman" pitchFamily="18" charset="0"/>
              </a:rPr>
              <a:t>any measure </a:t>
            </a:r>
            <a:r>
              <a:rPr lang="en-IN" sz="2000" dirty="0">
                <a:effectLst>
                  <a:outerShdw blurRad="38100" dist="38100" dir="2700000" algn="tl">
                    <a:srgbClr val="000000">
                      <a:alpha val="43137"/>
                    </a:srgbClr>
                  </a:outerShdw>
                </a:effectLst>
                <a:latin typeface="Times New Roman" pitchFamily="18" charset="0"/>
                <a:cs typeface="Times New Roman" pitchFamily="18" charset="0"/>
              </a:rPr>
              <a:t>to promote sales, it directly affect other firms and they also immediately react.</a:t>
            </a:r>
          </a:p>
          <a:p>
            <a:pPr algn="just"/>
            <a:r>
              <a:rPr lang="en-IN" sz="2000" b="1" dirty="0">
                <a:effectLst>
                  <a:outerShdw blurRad="38100" dist="38100" dir="2700000" algn="tl">
                    <a:srgbClr val="000000">
                      <a:alpha val="43137"/>
                    </a:srgbClr>
                  </a:outerShdw>
                </a:effectLst>
                <a:latin typeface="Times New Roman" pitchFamily="18" charset="0"/>
                <a:cs typeface="Times New Roman" pitchFamily="18" charset="0"/>
              </a:rPr>
              <a:t>Hence every firm decides its policy after taking into consideration the possible reaction </a:t>
            </a:r>
            <a:r>
              <a:rPr lang="en-IN" sz="2000" b="1" dirty="0" smtClean="0">
                <a:effectLst>
                  <a:outerShdw blurRad="38100" dist="38100" dir="2700000" algn="tl">
                    <a:srgbClr val="000000">
                      <a:alpha val="43137"/>
                    </a:srgbClr>
                  </a:outerShdw>
                </a:effectLst>
                <a:latin typeface="Times New Roman" pitchFamily="18" charset="0"/>
                <a:cs typeface="Times New Roman" pitchFamily="18" charset="0"/>
              </a:rPr>
              <a:t>of the </a:t>
            </a:r>
            <a:r>
              <a:rPr lang="en-IN" sz="2000" b="1" dirty="0">
                <a:effectLst>
                  <a:outerShdw blurRad="38100" dist="38100" dir="2700000" algn="tl">
                    <a:srgbClr val="000000">
                      <a:alpha val="43137"/>
                    </a:srgbClr>
                  </a:outerShdw>
                </a:effectLst>
                <a:latin typeface="Times New Roman" pitchFamily="18" charset="0"/>
                <a:cs typeface="Times New Roman" pitchFamily="18" charset="0"/>
              </a:rPr>
              <a:t>rival firm. </a:t>
            </a:r>
            <a:r>
              <a:rPr lang="en-IN" sz="2000" dirty="0">
                <a:effectLst>
                  <a:outerShdw blurRad="38100" dist="38100" dir="2700000" algn="tl">
                    <a:srgbClr val="000000">
                      <a:alpha val="43137"/>
                    </a:srgbClr>
                  </a:outerShdw>
                </a:effectLst>
                <a:latin typeface="Times New Roman" pitchFamily="18" charset="0"/>
                <a:cs typeface="Times New Roman" pitchFamily="18" charset="0"/>
              </a:rPr>
              <a:t>Thus every firm is affected by the activities of the other firms and this is </a:t>
            </a:r>
            <a:r>
              <a:rPr lang="en-IN" sz="2000" dirty="0" smtClean="0">
                <a:effectLst>
                  <a:outerShdw blurRad="38100" dist="38100" dir="2700000" algn="tl">
                    <a:srgbClr val="000000">
                      <a:alpha val="43137"/>
                    </a:srgbClr>
                  </a:outerShdw>
                </a:effectLst>
                <a:latin typeface="Times New Roman" pitchFamily="18" charset="0"/>
                <a:cs typeface="Times New Roman" pitchFamily="18" charset="0"/>
              </a:rPr>
              <a:t>called interdependence </a:t>
            </a:r>
            <a:r>
              <a:rPr lang="en-IN" sz="2000" dirty="0">
                <a:effectLst>
                  <a:outerShdw blurRad="38100" dist="38100" dir="2700000" algn="tl">
                    <a:srgbClr val="000000">
                      <a:alpha val="43137"/>
                    </a:srgbClr>
                  </a:outerShdw>
                </a:effectLst>
                <a:latin typeface="Times New Roman" pitchFamily="18" charset="0"/>
                <a:cs typeface="Times New Roman" pitchFamily="18" charset="0"/>
              </a:rPr>
              <a:t>of firm.</a:t>
            </a:r>
          </a:p>
          <a:p>
            <a:pPr algn="just"/>
            <a:r>
              <a:rPr lang="en-IN" sz="2000" b="1" dirty="0">
                <a:effectLst>
                  <a:outerShdw blurRad="38100" dist="38100" dir="2700000" algn="tl">
                    <a:srgbClr val="000000">
                      <a:alpha val="43137"/>
                    </a:srgbClr>
                  </a:outerShdw>
                </a:effectLst>
                <a:latin typeface="Times New Roman" pitchFamily="18" charset="0"/>
                <a:cs typeface="Times New Roman" pitchFamily="18" charset="0"/>
              </a:rPr>
              <a:t>(iii) Nature of Product : A firm under oligopoly may produce homogenous goods which is </a:t>
            </a:r>
            <a:r>
              <a:rPr lang="en-IN" sz="2000" b="1" dirty="0" smtClean="0">
                <a:effectLst>
                  <a:outerShdw blurRad="38100" dist="38100" dir="2700000" algn="tl">
                    <a:srgbClr val="000000">
                      <a:alpha val="43137"/>
                    </a:srgbClr>
                  </a:outerShdw>
                </a:effectLst>
                <a:latin typeface="Times New Roman" pitchFamily="18" charset="0"/>
                <a:cs typeface="Times New Roman" pitchFamily="18" charset="0"/>
              </a:rPr>
              <a:t>called </a:t>
            </a:r>
            <a:r>
              <a:rPr lang="en-IN" sz="2000" dirty="0" smtClean="0">
                <a:effectLst>
                  <a:outerShdw blurRad="38100" dist="38100" dir="2700000" algn="tl">
                    <a:srgbClr val="000000">
                      <a:alpha val="43137"/>
                    </a:srgbClr>
                  </a:outerShdw>
                </a:effectLst>
                <a:latin typeface="Times New Roman" pitchFamily="18" charset="0"/>
                <a:cs typeface="Times New Roman" pitchFamily="18" charset="0"/>
              </a:rPr>
              <a:t>oligopoly </a:t>
            </a:r>
            <a:r>
              <a:rPr lang="en-IN" sz="2000" dirty="0">
                <a:effectLst>
                  <a:outerShdw blurRad="38100" dist="38100" dir="2700000" algn="tl">
                    <a:srgbClr val="000000">
                      <a:alpha val="43137"/>
                    </a:srgbClr>
                  </a:outerShdw>
                </a:effectLst>
                <a:latin typeface="Times New Roman" pitchFamily="18" charset="0"/>
                <a:cs typeface="Times New Roman" pitchFamily="18" charset="0"/>
              </a:rPr>
              <a:t>without product differentiation for </a:t>
            </a:r>
            <a:r>
              <a:rPr lang="en-IN" sz="2000" dirty="0" smtClean="0">
                <a:effectLst>
                  <a:outerShdw blurRad="38100" dist="38100" dir="2700000" algn="tl">
                    <a:srgbClr val="000000">
                      <a:alpha val="43137"/>
                    </a:srgbClr>
                  </a:outerShdw>
                </a:effectLst>
                <a:latin typeface="Times New Roman" pitchFamily="18" charset="0"/>
                <a:cs typeface="Times New Roman" pitchFamily="18" charset="0"/>
              </a:rPr>
              <a:t>e.g.. </a:t>
            </a:r>
            <a:r>
              <a:rPr lang="en-IN" sz="2000" b="1" dirty="0">
                <a:effectLst>
                  <a:outerShdw blurRad="38100" dist="38100" dir="2700000" algn="tl">
                    <a:srgbClr val="000000">
                      <a:alpha val="43137"/>
                    </a:srgbClr>
                  </a:outerShdw>
                </a:effectLst>
                <a:latin typeface="Times New Roman" pitchFamily="18" charset="0"/>
                <a:cs typeface="Times New Roman" pitchFamily="18" charset="0"/>
              </a:rPr>
              <a:t>Cooking gas supplied by Indian Oil &amp; HP.</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effectLst>
                  <a:outerShdw blurRad="38100" dist="38100" dir="2700000" algn="tl">
                    <a:srgbClr val="000000">
                      <a:alpha val="43137"/>
                    </a:srgbClr>
                  </a:outerShdw>
                </a:effectLst>
                <a:latin typeface="Times New Roman" pitchFamily="18" charset="0"/>
                <a:cs typeface="Times New Roman" pitchFamily="18" charset="0"/>
              </a:rPr>
              <a:t/>
            </a:r>
            <a:br>
              <a:rPr lang="en-IN" b="1" dirty="0" smtClean="0">
                <a:effectLst>
                  <a:outerShdw blurRad="38100" dist="38100" dir="2700000" algn="tl">
                    <a:srgbClr val="000000">
                      <a:alpha val="43137"/>
                    </a:srgbClr>
                  </a:outerShdw>
                </a:effectLst>
                <a:latin typeface="Times New Roman" pitchFamily="18" charset="0"/>
                <a:cs typeface="Times New Roman" pitchFamily="18" charset="0"/>
              </a:rPr>
            </a:br>
            <a:r>
              <a:rPr lang="en-IN" b="1" dirty="0" smtClean="0">
                <a:effectLst>
                  <a:outerShdw blurRad="38100" dist="38100" dir="2700000" algn="tl">
                    <a:srgbClr val="000000">
                      <a:alpha val="43137"/>
                    </a:srgbClr>
                  </a:outerShdw>
                </a:effectLst>
                <a:latin typeface="Times New Roman" pitchFamily="18" charset="0"/>
                <a:cs typeface="Times New Roman" pitchFamily="18" charset="0"/>
              </a:rPr>
              <a:t>Market</a:t>
            </a:r>
            <a:br>
              <a:rPr lang="en-IN" b="1" dirty="0" smtClean="0">
                <a:effectLst>
                  <a:outerShdw blurRad="38100" dist="38100" dir="2700000" algn="tl">
                    <a:srgbClr val="000000">
                      <a:alpha val="43137"/>
                    </a:srgbClr>
                  </a:outerShdw>
                </a:effectLst>
                <a:latin typeface="Times New Roman" pitchFamily="18" charset="0"/>
                <a:cs typeface="Times New Roman" pitchFamily="18" charset="0"/>
              </a:rPr>
            </a:br>
            <a:endParaRPr lang="en-IN" dirty="0"/>
          </a:p>
        </p:txBody>
      </p:sp>
      <p:sp>
        <p:nvSpPr>
          <p:cNvPr id="3" name="Content Placeholder 2"/>
          <p:cNvSpPr>
            <a:spLocks noGrp="1"/>
          </p:cNvSpPr>
          <p:nvPr>
            <p:ph idx="1"/>
          </p:nvPr>
        </p:nvSpPr>
        <p:spPr>
          <a:xfrm>
            <a:off x="428596" y="1214422"/>
            <a:ext cx="8229600" cy="4525963"/>
          </a:xfrm>
        </p:spPr>
        <p:txBody>
          <a:bodyPr>
            <a:normAutofit/>
          </a:bodyPr>
          <a:lstStyle/>
          <a:p>
            <a:pPr algn="just"/>
            <a:r>
              <a:rPr lang="en-IN" sz="2800" b="1" dirty="0">
                <a:effectLst>
                  <a:outerShdw blurRad="38100" dist="38100" dir="2700000" algn="tl">
                    <a:srgbClr val="000000">
                      <a:alpha val="43137"/>
                    </a:srgbClr>
                  </a:outerShdw>
                </a:effectLst>
                <a:latin typeface="Times New Roman" pitchFamily="18" charset="0"/>
                <a:cs typeface="Times New Roman" pitchFamily="18" charset="0"/>
              </a:rPr>
              <a:t>In common language, market means a place where goods are </a:t>
            </a:r>
            <a:r>
              <a:rPr lang="en-IN" sz="2800" b="1" dirty="0" smtClean="0">
                <a:effectLst>
                  <a:outerShdw blurRad="38100" dist="38100" dir="2700000" algn="tl">
                    <a:srgbClr val="000000">
                      <a:alpha val="43137"/>
                    </a:srgbClr>
                  </a:outerShdw>
                </a:effectLst>
                <a:latin typeface="Times New Roman" pitchFamily="18" charset="0"/>
                <a:cs typeface="Times New Roman" pitchFamily="18" charset="0"/>
              </a:rPr>
              <a:t> purchased</a:t>
            </a:r>
            <a:r>
              <a:rPr lang="en-IN" sz="2800" b="1" dirty="0">
                <a:effectLst>
                  <a:outerShdw blurRad="38100" dist="38100" dir="2700000" algn="tl">
                    <a:srgbClr val="000000">
                      <a:alpha val="43137"/>
                    </a:srgbClr>
                  </a:outerShdw>
                </a:effectLst>
                <a:latin typeface="Times New Roman" pitchFamily="18" charset="0"/>
                <a:cs typeface="Times New Roman" pitchFamily="18" charset="0"/>
              </a:rPr>
              <a:t>. </a:t>
            </a:r>
          </a:p>
          <a:p>
            <a:pPr algn="just"/>
            <a:r>
              <a:rPr lang="en-IN" sz="2800" dirty="0">
                <a:effectLst>
                  <a:outerShdw blurRad="38100" dist="38100" dir="2700000" algn="tl">
                    <a:srgbClr val="000000">
                      <a:alpha val="43137"/>
                    </a:srgbClr>
                  </a:outerShdw>
                </a:effectLst>
                <a:latin typeface="Times New Roman" pitchFamily="18" charset="0"/>
                <a:cs typeface="Times New Roman" pitchFamily="18" charset="0"/>
              </a:rPr>
              <a:t>However, in economics, </a:t>
            </a:r>
            <a:r>
              <a:rPr lang="en-IN" sz="2800" b="1" dirty="0">
                <a:effectLst>
                  <a:outerShdw blurRad="38100" dist="38100" dir="2700000" algn="tl">
                    <a:srgbClr val="000000">
                      <a:alpha val="43137"/>
                    </a:srgbClr>
                  </a:outerShdw>
                </a:effectLst>
                <a:latin typeface="Times New Roman" pitchFamily="18" charset="0"/>
                <a:cs typeface="Times New Roman" pitchFamily="18" charset="0"/>
              </a:rPr>
              <a:t>market means an arrangement which </a:t>
            </a:r>
            <a:r>
              <a:rPr lang="en-IN" sz="2800" b="1" dirty="0" smtClean="0">
                <a:effectLst>
                  <a:outerShdw blurRad="38100" dist="38100" dir="2700000" algn="tl">
                    <a:srgbClr val="000000">
                      <a:alpha val="43137"/>
                    </a:srgbClr>
                  </a:outerShdw>
                </a:effectLst>
                <a:latin typeface="Times New Roman" pitchFamily="18" charset="0"/>
                <a:cs typeface="Times New Roman" pitchFamily="18" charset="0"/>
              </a:rPr>
              <a:t> establish </a:t>
            </a:r>
            <a:r>
              <a:rPr lang="en-IN" sz="2800" b="1" dirty="0">
                <a:effectLst>
                  <a:outerShdw blurRad="38100" dist="38100" dir="2700000" algn="tl">
                    <a:srgbClr val="000000">
                      <a:alpha val="43137"/>
                    </a:srgbClr>
                  </a:outerShdw>
                </a:effectLst>
                <a:latin typeface="Times New Roman" pitchFamily="18" charset="0"/>
                <a:cs typeface="Times New Roman" pitchFamily="18" charset="0"/>
              </a:rPr>
              <a:t>effective relationship between buyers and seller of a </a:t>
            </a:r>
            <a:r>
              <a:rPr lang="en-IN" sz="2800" b="1" dirty="0" smtClean="0">
                <a:effectLst>
                  <a:outerShdw blurRad="38100" dist="38100" dir="2700000" algn="tl">
                    <a:srgbClr val="000000">
                      <a:alpha val="43137"/>
                    </a:srgbClr>
                  </a:outerShdw>
                </a:effectLst>
                <a:latin typeface="Times New Roman" pitchFamily="18" charset="0"/>
                <a:cs typeface="Times New Roman" pitchFamily="18" charset="0"/>
              </a:rPr>
              <a:t> commodity</a:t>
            </a:r>
            <a:r>
              <a:rPr lang="en-IN" sz="2800" b="1" dirty="0">
                <a:effectLst>
                  <a:outerShdw blurRad="38100" dist="38100" dir="2700000" algn="tl">
                    <a:srgbClr val="000000">
                      <a:alpha val="43137"/>
                    </a:srgbClr>
                  </a:outerShdw>
                </a:effectLst>
                <a:latin typeface="Times New Roman" pitchFamily="18" charset="0"/>
                <a:cs typeface="Times New Roman" pitchFamily="18" charset="0"/>
              </a:rPr>
              <a:t>.   Hence, each commodity has its own market. </a:t>
            </a:r>
            <a:endParaRPr lang="en-IN" sz="2800" dirty="0">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46082" name="Picture 2" descr="http://www.saturdaymarketlive.com/ImageRepository/Document?documentID=747"/>
          <p:cNvPicPr>
            <a:picLocks noChangeAspect="1" noChangeArrowheads="1"/>
          </p:cNvPicPr>
          <p:nvPr/>
        </p:nvPicPr>
        <p:blipFill>
          <a:blip r:embed="rId2" cstate="print"/>
          <a:srcRect/>
          <a:stretch>
            <a:fillRect/>
          </a:stretch>
        </p:blipFill>
        <p:spPr bwMode="auto">
          <a:xfrm>
            <a:off x="2571736" y="4143380"/>
            <a:ext cx="6069761" cy="2428892"/>
          </a:xfrm>
          <a:prstGeom prst="rect">
            <a:avLst/>
          </a:prstGeom>
          <a:noFill/>
          <a:effectLst>
            <a:outerShdw blurRad="50800" dist="190500" dir="8100000" algn="tr" rotWithShape="0">
              <a:prstClr val="black">
                <a:alpha val="40000"/>
              </a:prstClr>
            </a:outerShdw>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effectLst>
                  <a:outerShdw blurRad="38100" dist="38100" dir="2700000" algn="tl">
                    <a:srgbClr val="000000">
                      <a:alpha val="43137"/>
                    </a:srgbClr>
                  </a:outerShdw>
                </a:effectLst>
                <a:latin typeface="Times New Roman" pitchFamily="18" charset="0"/>
                <a:cs typeface="Times New Roman" pitchFamily="18" charset="0"/>
              </a:rPr>
              <a:t>Oligopoly</a:t>
            </a:r>
            <a:endParaRPr lang="en-IN" sz="4000" dirty="0"/>
          </a:p>
        </p:txBody>
      </p:sp>
      <p:sp>
        <p:nvSpPr>
          <p:cNvPr id="3" name="Content Placeholder 2"/>
          <p:cNvSpPr>
            <a:spLocks noGrp="1"/>
          </p:cNvSpPr>
          <p:nvPr>
            <p:ph idx="1"/>
          </p:nvPr>
        </p:nvSpPr>
        <p:spPr/>
        <p:txBody>
          <a:bodyPr>
            <a:normAutofit/>
          </a:bodyPr>
          <a:lstStyle/>
          <a:p>
            <a:pPr algn="just"/>
            <a:r>
              <a:rPr lang="en-IN" sz="3000" b="1" dirty="0">
                <a:effectLst>
                  <a:outerShdw blurRad="38100" dist="38100" dir="2700000" algn="tl">
                    <a:srgbClr val="000000">
                      <a:alpha val="43137"/>
                    </a:srgbClr>
                  </a:outerShdw>
                </a:effectLst>
                <a:latin typeface="Times New Roman" pitchFamily="18" charset="0"/>
                <a:cs typeface="Times New Roman" pitchFamily="18" charset="0"/>
              </a:rPr>
              <a:t>Oligopoly may also produce differential products which is called oligopoly </a:t>
            </a:r>
            <a:r>
              <a:rPr lang="en-IN" sz="3000" dirty="0">
                <a:effectLst>
                  <a:outerShdw blurRad="38100" dist="38100" dir="2700000" algn="tl">
                    <a:srgbClr val="000000">
                      <a:alpha val="43137"/>
                    </a:srgbClr>
                  </a:outerShdw>
                </a:effectLst>
                <a:latin typeface="Times New Roman" pitchFamily="18" charset="0"/>
                <a:cs typeface="Times New Roman" pitchFamily="18" charset="0"/>
              </a:rPr>
              <a:t>with </a:t>
            </a:r>
            <a:r>
              <a:rPr lang="en-IN" sz="3000" dirty="0" smtClean="0">
                <a:effectLst>
                  <a:outerShdw blurRad="38100" dist="38100" dir="2700000" algn="tl">
                    <a:srgbClr val="000000">
                      <a:alpha val="43137"/>
                    </a:srgbClr>
                  </a:outerShdw>
                </a:effectLst>
                <a:latin typeface="Times New Roman" pitchFamily="18" charset="0"/>
                <a:cs typeface="Times New Roman" pitchFamily="18" charset="0"/>
              </a:rPr>
              <a:t>product differentiation </a:t>
            </a:r>
            <a:r>
              <a:rPr lang="en-IN" sz="3000" dirty="0">
                <a:effectLst>
                  <a:outerShdw blurRad="38100" dist="38100" dir="2700000" algn="tl">
                    <a:srgbClr val="000000">
                      <a:alpha val="43137"/>
                    </a:srgbClr>
                  </a:outerShdw>
                </a:effectLst>
                <a:latin typeface="Times New Roman" pitchFamily="18" charset="0"/>
                <a:cs typeface="Times New Roman" pitchFamily="18" charset="0"/>
              </a:rPr>
              <a:t>for </a:t>
            </a:r>
            <a:r>
              <a:rPr lang="en-IN" sz="3000" b="1" dirty="0" smtClean="0">
                <a:effectLst>
                  <a:outerShdw blurRad="38100" dist="38100" dir="2700000" algn="tl">
                    <a:srgbClr val="000000">
                      <a:alpha val="43137"/>
                    </a:srgbClr>
                  </a:outerShdw>
                </a:effectLst>
                <a:latin typeface="Times New Roman" pitchFamily="18" charset="0"/>
                <a:cs typeface="Times New Roman" pitchFamily="18" charset="0"/>
              </a:rPr>
              <a:t>e.g.. </a:t>
            </a:r>
            <a:r>
              <a:rPr lang="en-IN" sz="3000" b="1" dirty="0">
                <a:effectLst>
                  <a:outerShdw blurRad="38100" dist="38100" dir="2700000" algn="tl">
                    <a:srgbClr val="000000">
                      <a:alpha val="43137"/>
                    </a:srgbClr>
                  </a:outerShdw>
                </a:effectLst>
                <a:latin typeface="Times New Roman" pitchFamily="18" charset="0"/>
                <a:cs typeface="Times New Roman" pitchFamily="18" charset="0"/>
              </a:rPr>
              <a:t>Automobile Industry.</a:t>
            </a:r>
          </a:p>
          <a:p>
            <a:pPr algn="just"/>
            <a:r>
              <a:rPr lang="en-IN" sz="3000" b="1" dirty="0">
                <a:effectLst>
                  <a:outerShdw blurRad="38100" dist="38100" dir="2700000" algn="tl">
                    <a:srgbClr val="000000">
                      <a:alpha val="43137"/>
                    </a:srgbClr>
                  </a:outerShdw>
                </a:effectLst>
                <a:latin typeface="Times New Roman" pitchFamily="18" charset="0"/>
                <a:cs typeface="Times New Roman" pitchFamily="18" charset="0"/>
              </a:rPr>
              <a:t>(iv) Barrier to Entry : The existence of oligopoly in the long run requires the existence of barrier </a:t>
            </a:r>
            <a:r>
              <a:rPr lang="en-IN" sz="3000" b="1" dirty="0" smtClean="0">
                <a:effectLst>
                  <a:outerShdw blurRad="38100" dist="38100" dir="2700000" algn="tl">
                    <a:srgbClr val="000000">
                      <a:alpha val="43137"/>
                    </a:srgbClr>
                  </a:outerShdw>
                </a:effectLst>
                <a:latin typeface="Times New Roman" pitchFamily="18" charset="0"/>
                <a:cs typeface="Times New Roman" pitchFamily="18" charset="0"/>
              </a:rPr>
              <a:t>to </a:t>
            </a:r>
            <a:r>
              <a:rPr lang="en-IN" sz="3000" dirty="0" smtClean="0">
                <a:effectLst>
                  <a:outerShdw blurRad="38100" dist="38100" dir="2700000" algn="tl">
                    <a:srgbClr val="000000">
                      <a:alpha val="43137"/>
                    </a:srgbClr>
                  </a:outerShdw>
                </a:effectLst>
                <a:latin typeface="Times New Roman" pitchFamily="18" charset="0"/>
                <a:cs typeface="Times New Roman" pitchFamily="18" charset="0"/>
              </a:rPr>
              <a:t>the </a:t>
            </a:r>
            <a:r>
              <a:rPr lang="en-IN" sz="3000" dirty="0">
                <a:effectLst>
                  <a:outerShdw blurRad="38100" dist="38100" dir="2700000" algn="tl">
                    <a:srgbClr val="000000">
                      <a:alpha val="43137"/>
                    </a:srgbClr>
                  </a:outerShdw>
                </a:effectLst>
                <a:latin typeface="Times New Roman" pitchFamily="18" charset="0"/>
                <a:cs typeface="Times New Roman" pitchFamily="18" charset="0"/>
              </a:rPr>
              <a:t>entry of the new firms. </a:t>
            </a:r>
            <a:r>
              <a:rPr lang="en-IN" sz="3000" b="1" dirty="0">
                <a:effectLst>
                  <a:outerShdw blurRad="38100" dist="38100" dir="2700000" algn="tl">
                    <a:srgbClr val="000000">
                      <a:alpha val="43137"/>
                    </a:srgbClr>
                  </a:outerShdw>
                </a:effectLst>
                <a:latin typeface="Times New Roman" pitchFamily="18" charset="0"/>
                <a:cs typeface="Times New Roman" pitchFamily="18" charset="0"/>
              </a:rPr>
              <a:t>Several factors such as unlimited size of the market, requirement </a:t>
            </a:r>
            <a:r>
              <a:rPr lang="en-IN" sz="3000" b="1" dirty="0" smtClean="0">
                <a:effectLst>
                  <a:outerShdw blurRad="38100" dist="38100" dir="2700000" algn="tl">
                    <a:srgbClr val="000000">
                      <a:alpha val="43137"/>
                    </a:srgbClr>
                  </a:outerShdw>
                </a:effectLst>
                <a:latin typeface="Times New Roman" pitchFamily="18" charset="0"/>
                <a:cs typeface="Times New Roman" pitchFamily="18" charset="0"/>
              </a:rPr>
              <a:t>of huge </a:t>
            </a:r>
            <a:r>
              <a:rPr lang="en-IN" sz="3000" b="1" dirty="0">
                <a:effectLst>
                  <a:outerShdw blurRad="38100" dist="38100" dir="2700000" algn="tl">
                    <a:srgbClr val="000000">
                      <a:alpha val="43137"/>
                    </a:srgbClr>
                  </a:outerShdw>
                </a:effectLst>
                <a:latin typeface="Times New Roman" pitchFamily="18" charset="0"/>
                <a:cs typeface="Times New Roman" pitchFamily="18" charset="0"/>
              </a:rPr>
              <a:t>initial investment etc.</a:t>
            </a:r>
            <a:r>
              <a:rPr lang="en-IN" sz="3000" dirty="0">
                <a:effectLst>
                  <a:outerShdw blurRad="38100" dist="38100" dir="2700000" algn="tl">
                    <a:srgbClr val="000000">
                      <a:alpha val="43137"/>
                    </a:srgbClr>
                  </a:outerShdw>
                </a:effectLst>
                <a:latin typeface="Times New Roman" pitchFamily="18" charset="0"/>
                <a:cs typeface="Times New Roman" pitchFamily="18" charset="0"/>
              </a:rPr>
              <a:t> creates such barrier upon the entry of new firms.</a:t>
            </a:r>
          </a:p>
          <a:p>
            <a:endParaRPr lang="en-IN"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effectLst>
                  <a:outerShdw blurRad="38100" dist="38100" dir="2700000" algn="tl">
                    <a:srgbClr val="000000">
                      <a:alpha val="43137"/>
                    </a:srgbClr>
                  </a:outerShdw>
                </a:effectLst>
                <a:latin typeface="Times New Roman" pitchFamily="18" charset="0"/>
                <a:cs typeface="Times New Roman" pitchFamily="18" charset="0"/>
              </a:rPr>
              <a:t>Oligopoly</a:t>
            </a:r>
            <a:endParaRPr lang="en-IN" dirty="0"/>
          </a:p>
        </p:txBody>
      </p:sp>
      <p:pic>
        <p:nvPicPr>
          <p:cNvPr id="126978" name="Picture 2" descr="Related image"/>
          <p:cNvPicPr>
            <a:picLocks noGrp="1" noChangeAspect="1" noChangeArrowheads="1"/>
          </p:cNvPicPr>
          <p:nvPr>
            <p:ph idx="1"/>
          </p:nvPr>
        </p:nvPicPr>
        <p:blipFill>
          <a:blip r:embed="rId2" cstate="print"/>
          <a:srcRect/>
          <a:stretch>
            <a:fillRect/>
          </a:stretch>
        </p:blipFill>
        <p:spPr bwMode="auto">
          <a:xfrm>
            <a:off x="928662" y="1357298"/>
            <a:ext cx="6858048" cy="4572032"/>
          </a:xfrm>
          <a:prstGeom prst="rect">
            <a:avLst/>
          </a:prstGeom>
          <a:noFill/>
          <a:effectLst>
            <a:outerShdw blurRad="50800" dist="152400" dir="8100000" algn="tr" rotWithShape="0">
              <a:prstClr val="black">
                <a:alpha val="40000"/>
              </a:prstClr>
            </a:outerShdw>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effectLst>
                  <a:outerShdw blurRad="38100" dist="38100" dir="2700000" algn="tl">
                    <a:srgbClr val="000000">
                      <a:alpha val="43137"/>
                    </a:srgbClr>
                  </a:outerShdw>
                </a:effectLst>
                <a:latin typeface="Times New Roman" pitchFamily="18" charset="0"/>
                <a:cs typeface="Times New Roman" pitchFamily="18" charset="0"/>
              </a:rPr>
              <a:t>Duopoly</a:t>
            </a:r>
            <a:endParaRPr lang="en-IN" sz="40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342928" y="1357298"/>
            <a:ext cx="8229600" cy="4525963"/>
          </a:xfrm>
        </p:spPr>
        <p:txBody>
          <a:bodyPr>
            <a:noAutofit/>
          </a:bodyPr>
          <a:lstStyle/>
          <a:p>
            <a:pPr algn="just">
              <a:buNone/>
            </a:pPr>
            <a:r>
              <a:rPr lang="en-IN" sz="2200" b="1" dirty="0">
                <a:effectLst>
                  <a:outerShdw blurRad="38100" dist="38100" dir="2700000" algn="tl">
                    <a:srgbClr val="000000">
                      <a:alpha val="43137"/>
                    </a:srgbClr>
                  </a:outerShdw>
                </a:effectLst>
                <a:latin typeface="Times New Roman" pitchFamily="18" charset="0"/>
                <a:cs typeface="Times New Roman" pitchFamily="18" charset="0"/>
              </a:rPr>
              <a:t>Duopoly</a:t>
            </a:r>
          </a:p>
          <a:p>
            <a:pPr algn="just"/>
            <a:r>
              <a:rPr lang="en-IN" sz="2200" b="1" dirty="0">
                <a:effectLst>
                  <a:outerShdw blurRad="38100" dist="38100" dir="2700000" algn="tl">
                    <a:srgbClr val="000000">
                      <a:alpha val="43137"/>
                    </a:srgbClr>
                  </a:outerShdw>
                </a:effectLst>
                <a:latin typeface="Times New Roman" pitchFamily="18" charset="0"/>
                <a:cs typeface="Times New Roman" pitchFamily="18" charset="0"/>
              </a:rPr>
              <a:t>It is a specific type of oligopoly where only two producers exist in one market. In reality, this </a:t>
            </a:r>
            <a:r>
              <a:rPr lang="en-IN" sz="2200" b="1" dirty="0" smtClean="0">
                <a:effectLst>
                  <a:outerShdw blurRad="38100" dist="38100" dir="2700000" algn="tl">
                    <a:srgbClr val="000000">
                      <a:alpha val="43137"/>
                    </a:srgbClr>
                  </a:outerShdw>
                </a:effectLst>
                <a:latin typeface="Times New Roman" pitchFamily="18" charset="0"/>
                <a:cs typeface="Times New Roman" pitchFamily="18" charset="0"/>
              </a:rPr>
              <a:t>definition is </a:t>
            </a:r>
            <a:r>
              <a:rPr lang="en-IN" sz="2200" b="1" dirty="0">
                <a:effectLst>
                  <a:outerShdw blurRad="38100" dist="38100" dir="2700000" algn="tl">
                    <a:srgbClr val="000000">
                      <a:alpha val="43137"/>
                    </a:srgbClr>
                  </a:outerShdw>
                </a:effectLst>
                <a:latin typeface="Times New Roman" pitchFamily="18" charset="0"/>
                <a:cs typeface="Times New Roman" pitchFamily="18" charset="0"/>
              </a:rPr>
              <a:t>generally used where only two firms have dominant control over a market. </a:t>
            </a:r>
            <a:endParaRPr lang="en-IN" sz="2200" b="1" dirty="0" smtClean="0">
              <a:effectLst>
                <a:outerShdw blurRad="38100" dist="38100" dir="2700000" algn="tl">
                  <a:srgbClr val="000000">
                    <a:alpha val="43137"/>
                  </a:srgbClr>
                </a:outerShdw>
              </a:effectLst>
              <a:latin typeface="Times New Roman" pitchFamily="18" charset="0"/>
              <a:cs typeface="Times New Roman" pitchFamily="18" charset="0"/>
            </a:endParaRPr>
          </a:p>
          <a:p>
            <a:pPr algn="just"/>
            <a:r>
              <a:rPr lang="en-IN" sz="2200" b="1" dirty="0" smtClean="0">
                <a:effectLst>
                  <a:outerShdw blurRad="38100" dist="38100" dir="2700000" algn="tl">
                    <a:srgbClr val="000000">
                      <a:alpha val="43137"/>
                    </a:srgbClr>
                  </a:outerShdw>
                </a:effectLst>
                <a:latin typeface="Times New Roman" pitchFamily="18" charset="0"/>
                <a:cs typeface="Times New Roman" pitchFamily="18" charset="0"/>
              </a:rPr>
              <a:t>Duopoly provides a </a:t>
            </a:r>
            <a:r>
              <a:rPr lang="en-IN" sz="2200" b="1" dirty="0">
                <a:effectLst>
                  <a:outerShdw blurRad="38100" dist="38100" dir="2700000" algn="tl">
                    <a:srgbClr val="000000">
                      <a:alpha val="43137"/>
                    </a:srgbClr>
                  </a:outerShdw>
                </a:effectLst>
                <a:latin typeface="Times New Roman" pitchFamily="18" charset="0"/>
                <a:cs typeface="Times New Roman" pitchFamily="18" charset="0"/>
              </a:rPr>
              <a:t>simplified model for showing the main principles of the theory of oligopoly: the </a:t>
            </a:r>
            <a:r>
              <a:rPr lang="en-IN" sz="2200" b="1" dirty="0" smtClean="0">
                <a:effectLst>
                  <a:outerShdw blurRad="38100" dist="38100" dir="2700000" algn="tl">
                    <a:srgbClr val="000000">
                      <a:alpha val="43137"/>
                    </a:srgbClr>
                  </a:outerShdw>
                </a:effectLst>
                <a:latin typeface="Times New Roman" pitchFamily="18" charset="0"/>
                <a:cs typeface="Times New Roman" pitchFamily="18" charset="0"/>
              </a:rPr>
              <a:t>conclusions drawn </a:t>
            </a:r>
            <a:r>
              <a:rPr lang="en-IN" sz="2200" b="1" dirty="0">
                <a:effectLst>
                  <a:outerShdw blurRad="38100" dist="38100" dir="2700000" algn="tl">
                    <a:srgbClr val="000000">
                      <a:alpha val="43137"/>
                    </a:srgbClr>
                  </a:outerShdw>
                </a:effectLst>
                <a:latin typeface="Times New Roman" pitchFamily="18" charset="0"/>
                <a:cs typeface="Times New Roman" pitchFamily="18" charset="0"/>
              </a:rPr>
              <a:t>from analysing the problem of two sellers can be extended to cover situations in </a:t>
            </a:r>
            <a:r>
              <a:rPr lang="en-IN" sz="2200" b="1" dirty="0" smtClean="0">
                <a:effectLst>
                  <a:outerShdw blurRad="38100" dist="38100" dir="2700000" algn="tl">
                    <a:srgbClr val="000000">
                      <a:alpha val="43137"/>
                    </a:srgbClr>
                  </a:outerShdw>
                </a:effectLst>
                <a:latin typeface="Times New Roman" pitchFamily="18" charset="0"/>
                <a:cs typeface="Times New Roman" pitchFamily="18" charset="0"/>
              </a:rPr>
              <a:t>which there </a:t>
            </a:r>
            <a:r>
              <a:rPr lang="en-IN" sz="2200" b="1" dirty="0">
                <a:effectLst>
                  <a:outerShdw blurRad="38100" dist="38100" dir="2700000" algn="tl">
                    <a:srgbClr val="000000">
                      <a:alpha val="43137"/>
                    </a:srgbClr>
                  </a:outerShdw>
                </a:effectLst>
                <a:latin typeface="Times New Roman" pitchFamily="18" charset="0"/>
                <a:cs typeface="Times New Roman" pitchFamily="18" charset="0"/>
              </a:rPr>
              <a:t>are three or more sellers.</a:t>
            </a:r>
            <a:r>
              <a:rPr lang="en-IN" sz="2200" dirty="0">
                <a:effectLst>
                  <a:outerShdw blurRad="38100" dist="38100" dir="2700000" algn="tl">
                    <a:srgbClr val="000000">
                      <a:alpha val="43137"/>
                    </a:srgbClr>
                  </a:outerShdw>
                </a:effectLst>
                <a:latin typeface="Times New Roman" pitchFamily="18" charset="0"/>
                <a:cs typeface="Times New Roman" pitchFamily="18" charset="0"/>
              </a:rPr>
              <a:t> If there are only two sellers producing a commodity a change </a:t>
            </a:r>
            <a:r>
              <a:rPr lang="en-IN" sz="2200" dirty="0" smtClean="0">
                <a:effectLst>
                  <a:outerShdw blurRad="38100" dist="38100" dir="2700000" algn="tl">
                    <a:srgbClr val="000000">
                      <a:alpha val="43137"/>
                    </a:srgbClr>
                  </a:outerShdw>
                </a:effectLst>
                <a:latin typeface="Times New Roman" pitchFamily="18" charset="0"/>
                <a:cs typeface="Times New Roman" pitchFamily="18" charset="0"/>
              </a:rPr>
              <a:t>in the </a:t>
            </a:r>
            <a:r>
              <a:rPr lang="en-IN" sz="2200" dirty="0">
                <a:effectLst>
                  <a:outerShdw blurRad="38100" dist="38100" dir="2700000" algn="tl">
                    <a:srgbClr val="000000">
                      <a:alpha val="43137"/>
                    </a:srgbClr>
                  </a:outerShdw>
                </a:effectLst>
                <a:latin typeface="Times New Roman" pitchFamily="18" charset="0"/>
                <a:cs typeface="Times New Roman" pitchFamily="18" charset="0"/>
              </a:rPr>
              <a:t>price or output of one will affect the other; and his reactions in turn will affect the first. </a:t>
            </a:r>
            <a:r>
              <a:rPr lang="en-IN" sz="2200" b="1" dirty="0">
                <a:effectLst>
                  <a:outerShdw blurRad="38100" dist="38100" dir="2700000" algn="tl">
                    <a:srgbClr val="000000">
                      <a:alpha val="43137"/>
                    </a:srgbClr>
                  </a:outerShdw>
                </a:effectLst>
                <a:latin typeface="Times New Roman" pitchFamily="18" charset="0"/>
                <a:cs typeface="Times New Roman" pitchFamily="18" charset="0"/>
              </a:rPr>
              <a:t>In </a:t>
            </a:r>
            <a:r>
              <a:rPr lang="en-IN" sz="2200" b="1" dirty="0" smtClean="0">
                <a:effectLst>
                  <a:outerShdw blurRad="38100" dist="38100" dir="2700000" algn="tl">
                    <a:srgbClr val="000000">
                      <a:alpha val="43137"/>
                    </a:srgbClr>
                  </a:outerShdw>
                </a:effectLst>
                <a:latin typeface="Times New Roman" pitchFamily="18" charset="0"/>
                <a:cs typeface="Times New Roman" pitchFamily="18" charset="0"/>
              </a:rPr>
              <a:t>other words</a:t>
            </a:r>
            <a:r>
              <a:rPr lang="en-IN" sz="2200" b="1" dirty="0">
                <a:effectLst>
                  <a:outerShdw blurRad="38100" dist="38100" dir="2700000" algn="tl">
                    <a:srgbClr val="000000">
                      <a:alpha val="43137"/>
                    </a:srgbClr>
                  </a:outerShdw>
                </a:effectLst>
                <a:latin typeface="Times New Roman" pitchFamily="18" charset="0"/>
                <a:cs typeface="Times New Roman" pitchFamily="18" charset="0"/>
              </a:rPr>
              <a:t>, in duopolies there are two variables of interest: the prices set by each firm and the </a:t>
            </a:r>
            <a:r>
              <a:rPr lang="en-IN" sz="2200" b="1" dirty="0" smtClean="0">
                <a:effectLst>
                  <a:outerShdw blurRad="38100" dist="38100" dir="2700000" algn="tl">
                    <a:srgbClr val="000000">
                      <a:alpha val="43137"/>
                    </a:srgbClr>
                  </a:outerShdw>
                </a:effectLst>
                <a:latin typeface="Times New Roman" pitchFamily="18" charset="0"/>
                <a:cs typeface="Times New Roman" pitchFamily="18" charset="0"/>
              </a:rPr>
              <a:t>quantity produced </a:t>
            </a:r>
            <a:r>
              <a:rPr lang="en-IN" sz="2200" b="1" dirty="0">
                <a:effectLst>
                  <a:outerShdw blurRad="38100" dist="38100" dir="2700000" algn="tl">
                    <a:srgbClr val="000000">
                      <a:alpha val="43137"/>
                    </a:srgbClr>
                  </a:outerShdw>
                </a:effectLst>
                <a:latin typeface="Times New Roman" pitchFamily="18" charset="0"/>
                <a:cs typeface="Times New Roman" pitchFamily="18" charset="0"/>
              </a:rPr>
              <a:t>by each firm.</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effectLst>
                  <a:outerShdw blurRad="38100" dist="38100" dir="2700000" algn="tl">
                    <a:srgbClr val="000000">
                      <a:alpha val="43137"/>
                    </a:srgbClr>
                  </a:outerShdw>
                </a:effectLst>
                <a:latin typeface="Times New Roman" pitchFamily="18" charset="0"/>
                <a:cs typeface="Times New Roman" pitchFamily="18" charset="0"/>
              </a:rPr>
              <a:t>Duopoly</a:t>
            </a:r>
            <a:endParaRPr lang="en-IN" dirty="0"/>
          </a:p>
        </p:txBody>
      </p:sp>
      <p:pic>
        <p:nvPicPr>
          <p:cNvPr id="128002" name="Picture 2" descr="https://image.slidesharecdn.com/boingvsairbusduopoly-151122133348-lva1-app6892/95/boing-vs-airbus-duopoly-6-638.jpg?cb=1448199286"/>
          <p:cNvPicPr>
            <a:picLocks noGrp="1" noChangeAspect="1" noChangeArrowheads="1"/>
          </p:cNvPicPr>
          <p:nvPr>
            <p:ph idx="1"/>
          </p:nvPr>
        </p:nvPicPr>
        <p:blipFill>
          <a:blip r:embed="rId2" cstate="print"/>
          <a:srcRect/>
          <a:stretch>
            <a:fillRect/>
          </a:stretch>
        </p:blipFill>
        <p:spPr bwMode="auto">
          <a:xfrm>
            <a:off x="642910" y="1500174"/>
            <a:ext cx="7715304" cy="4757758"/>
          </a:xfrm>
          <a:prstGeom prst="rect">
            <a:avLst/>
          </a:prstGeom>
          <a:noFill/>
          <a:effectLst>
            <a:outerShdw blurRad="50800" dist="177800" dir="8100000" algn="tr" rotWithShape="0">
              <a:prstClr val="black">
                <a:alpha val="40000"/>
              </a:prstClr>
            </a:outerShdw>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effectLst>
                  <a:outerShdw blurRad="38100" dist="38100" dir="2700000" algn="tl">
                    <a:srgbClr val="000000">
                      <a:alpha val="43137"/>
                    </a:srgbClr>
                  </a:outerShdw>
                </a:effectLst>
                <a:latin typeface="Times New Roman" pitchFamily="18" charset="0"/>
                <a:cs typeface="Times New Roman" pitchFamily="18" charset="0"/>
              </a:rPr>
              <a:t>Duopoly</a:t>
            </a:r>
            <a:endParaRPr lang="en-IN"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428596" y="1285860"/>
            <a:ext cx="8229600" cy="4525963"/>
          </a:xfrm>
        </p:spPr>
        <p:txBody>
          <a:bodyPr/>
          <a:lstStyle/>
          <a:p>
            <a:pPr algn="just"/>
            <a:r>
              <a:rPr lang="en-IN" b="1" dirty="0">
                <a:effectLst>
                  <a:outerShdw blurRad="38100" dist="38100" dir="2700000" algn="tl">
                    <a:srgbClr val="000000">
                      <a:alpha val="43137"/>
                    </a:srgbClr>
                  </a:outerShdw>
                </a:effectLst>
                <a:latin typeface="Times New Roman" pitchFamily="18" charset="0"/>
                <a:cs typeface="Times New Roman" pitchFamily="18" charset="0"/>
              </a:rPr>
              <a:t>Duopoly is a market situation in which there are two sellers of </a:t>
            </a:r>
            <a:r>
              <a:rPr lang="en-IN" b="1" dirty="0" smtClean="0">
                <a:effectLst>
                  <a:outerShdw blurRad="38100" dist="38100" dir="2700000" algn="tl">
                    <a:srgbClr val="000000">
                      <a:alpha val="43137"/>
                    </a:srgbClr>
                  </a:outerShdw>
                </a:effectLst>
                <a:latin typeface="Times New Roman" pitchFamily="18" charset="0"/>
                <a:cs typeface="Times New Roman" pitchFamily="18" charset="0"/>
              </a:rPr>
              <a:t>a commodity </a:t>
            </a:r>
            <a:r>
              <a:rPr lang="en-IN" dirty="0">
                <a:effectLst>
                  <a:outerShdw blurRad="38100" dist="38100" dir="2700000" algn="tl">
                    <a:srgbClr val="000000">
                      <a:alpha val="43137"/>
                    </a:srgbClr>
                  </a:outerShdw>
                </a:effectLst>
                <a:latin typeface="Times New Roman" pitchFamily="18" charset="0"/>
                <a:cs typeface="Times New Roman" pitchFamily="18" charset="0"/>
              </a:rPr>
              <a:t>such that actions of </a:t>
            </a:r>
            <a:r>
              <a:rPr lang="en-IN" b="1" dirty="0">
                <a:effectLst>
                  <a:outerShdw blurRad="38100" dist="38100" dir="2700000" algn="tl">
                    <a:srgbClr val="000000">
                      <a:alpha val="43137"/>
                    </a:srgbClr>
                  </a:outerShdw>
                </a:effectLst>
                <a:latin typeface="Times New Roman" pitchFamily="18" charset="0"/>
                <a:cs typeface="Times New Roman" pitchFamily="18" charset="0"/>
              </a:rPr>
              <a:t>each seller has predictable effect on </a:t>
            </a:r>
            <a:r>
              <a:rPr lang="en-IN" b="1" dirty="0" smtClean="0">
                <a:effectLst>
                  <a:outerShdw blurRad="38100" dist="38100" dir="2700000" algn="tl">
                    <a:srgbClr val="000000">
                      <a:alpha val="43137"/>
                    </a:srgbClr>
                  </a:outerShdw>
                </a:effectLst>
                <a:latin typeface="Times New Roman" pitchFamily="18" charset="0"/>
                <a:cs typeface="Times New Roman" pitchFamily="18" charset="0"/>
              </a:rPr>
              <a:t>the other </a:t>
            </a:r>
            <a:r>
              <a:rPr lang="en-IN" b="1" dirty="0">
                <a:effectLst>
                  <a:outerShdw blurRad="38100" dist="38100" dir="2700000" algn="tl">
                    <a:srgbClr val="000000">
                      <a:alpha val="43137"/>
                    </a:srgbClr>
                  </a:outerShdw>
                </a:effectLst>
                <a:latin typeface="Times New Roman" pitchFamily="18" charset="0"/>
                <a:cs typeface="Times New Roman" pitchFamily="18" charset="0"/>
              </a:rPr>
              <a:t>seller/rival.</a:t>
            </a:r>
          </a:p>
        </p:txBody>
      </p:sp>
      <p:pic>
        <p:nvPicPr>
          <p:cNvPr id="37890" name="Picture 2" descr="http://www.thepublicprofessor.com/wp-content/uploads/2014/02/duopoly.jpg"/>
          <p:cNvPicPr>
            <a:picLocks noChangeAspect="1" noChangeArrowheads="1"/>
          </p:cNvPicPr>
          <p:nvPr/>
        </p:nvPicPr>
        <p:blipFill>
          <a:blip r:embed="rId2" cstate="print"/>
          <a:srcRect/>
          <a:stretch>
            <a:fillRect/>
          </a:stretch>
        </p:blipFill>
        <p:spPr bwMode="auto">
          <a:xfrm>
            <a:off x="5143504" y="3714752"/>
            <a:ext cx="3386145" cy="2571768"/>
          </a:xfrm>
          <a:prstGeom prst="rect">
            <a:avLst/>
          </a:prstGeom>
          <a:noFill/>
          <a:effectLst>
            <a:outerShdw blurRad="50800" dist="203200" dir="8100000" algn="tr" rotWithShape="0">
              <a:prstClr val="black">
                <a:alpha val="40000"/>
              </a:prstClr>
            </a:outerShdw>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smtClean="0">
                <a:effectLst>
                  <a:outerShdw blurRad="38100" dist="38100" dir="2700000" algn="tl">
                    <a:srgbClr val="000000">
                      <a:alpha val="43137"/>
                    </a:srgbClr>
                  </a:outerShdw>
                </a:effectLst>
                <a:latin typeface="Times New Roman" pitchFamily="18" charset="0"/>
                <a:cs typeface="Times New Roman" pitchFamily="18" charset="0"/>
              </a:rPr>
              <a:t>Price-Rigidity And  Paul Sweezy’s Kinked Demand Curve</a:t>
            </a:r>
            <a:endParaRPr lang="en-IN" sz="3200" b="1" dirty="0">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18434" name="Picture 2"/>
          <p:cNvPicPr>
            <a:picLocks noGrp="1" noChangeAspect="1" noChangeArrowheads="1"/>
          </p:cNvPicPr>
          <p:nvPr>
            <p:ph idx="1"/>
          </p:nvPr>
        </p:nvPicPr>
        <p:blipFill>
          <a:blip r:embed="rId2" cstate="print">
            <a:grayscl/>
            <a:lum bright="-23000" contrast="20000"/>
          </a:blip>
          <a:srcRect/>
          <a:stretch>
            <a:fillRect/>
          </a:stretch>
        </p:blipFill>
        <p:spPr bwMode="auto">
          <a:xfrm>
            <a:off x="571472" y="1714488"/>
            <a:ext cx="7786742" cy="4500594"/>
          </a:xfrm>
          <a:prstGeom prst="rect">
            <a:avLst/>
          </a:prstGeom>
          <a:noFill/>
          <a:ln w="9525">
            <a:noFill/>
            <a:miter lim="800000"/>
            <a:headEnd/>
            <a:tailEnd/>
          </a:ln>
          <a:effectLst>
            <a:outerShdw blurRad="50800" dist="190500" dir="8100000" algn="tr" rotWithShape="0">
              <a:prstClr val="black">
                <a:alpha val="40000"/>
              </a:prstClr>
            </a:outerShdw>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600" b="1" dirty="0" smtClean="0">
                <a:effectLst>
                  <a:outerShdw blurRad="38100" dist="38100" dir="2700000" algn="tl">
                    <a:srgbClr val="000000">
                      <a:alpha val="43137"/>
                    </a:srgbClr>
                  </a:outerShdw>
                </a:effectLst>
                <a:latin typeface="Times New Roman" pitchFamily="18" charset="0"/>
                <a:cs typeface="Times New Roman" pitchFamily="18" charset="0"/>
              </a:rPr>
              <a:t>Price-rigidity And  Paul Sweezy’s Kinked Demand Curve</a:t>
            </a:r>
            <a:endParaRPr lang="en-IN" dirty="0"/>
          </a:p>
        </p:txBody>
      </p:sp>
      <p:pic>
        <p:nvPicPr>
          <p:cNvPr id="19458" name="Picture 2"/>
          <p:cNvPicPr>
            <a:picLocks noGrp="1" noChangeAspect="1" noChangeArrowheads="1"/>
          </p:cNvPicPr>
          <p:nvPr>
            <p:ph idx="1"/>
          </p:nvPr>
        </p:nvPicPr>
        <p:blipFill>
          <a:blip r:embed="rId2" cstate="print">
            <a:lum bright="-27000" contrast="32000"/>
          </a:blip>
          <a:srcRect/>
          <a:stretch>
            <a:fillRect/>
          </a:stretch>
        </p:blipFill>
        <p:spPr bwMode="auto">
          <a:xfrm>
            <a:off x="642910" y="1785926"/>
            <a:ext cx="7643866" cy="4357718"/>
          </a:xfrm>
          <a:prstGeom prst="rect">
            <a:avLst/>
          </a:prstGeom>
          <a:noFill/>
          <a:ln w="9525">
            <a:noFill/>
            <a:miter lim="800000"/>
            <a:headEnd/>
            <a:tailEnd/>
          </a:ln>
          <a:effectLst>
            <a:outerShdw blurRad="50800" dist="165100" dir="8100000" algn="tr" rotWithShape="0">
              <a:prstClr val="black">
                <a:alpha val="40000"/>
              </a:prstClr>
            </a:outerShdw>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effectLst>
                  <a:outerShdw blurRad="38100" dist="38100" dir="2700000" algn="tl">
                    <a:srgbClr val="000000">
                      <a:alpha val="43137"/>
                    </a:srgbClr>
                  </a:outerShdw>
                </a:effectLst>
                <a:latin typeface="Times New Roman" pitchFamily="18" charset="0"/>
                <a:cs typeface="Times New Roman" pitchFamily="18" charset="0"/>
              </a:rPr>
              <a:t>Revenue</a:t>
            </a:r>
            <a:endParaRPr lang="en-IN" sz="40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357158" y="1331929"/>
            <a:ext cx="8229600" cy="4525963"/>
          </a:xfrm>
        </p:spPr>
        <p:txBody>
          <a:bodyPr>
            <a:normAutofit/>
          </a:bodyPr>
          <a:lstStyle/>
          <a:p>
            <a:pPr algn="just"/>
            <a:r>
              <a:rPr lang="en-IN" sz="2800" b="1" dirty="0">
                <a:effectLst>
                  <a:outerShdw blurRad="38100" dist="38100" dir="2700000" algn="tl">
                    <a:srgbClr val="000000">
                      <a:alpha val="43137"/>
                    </a:srgbClr>
                  </a:outerShdw>
                </a:effectLst>
                <a:latin typeface="Times New Roman" pitchFamily="18" charset="0"/>
                <a:cs typeface="Times New Roman" pitchFamily="18" charset="0"/>
              </a:rPr>
              <a:t>The term revenue refers to the receipts obtained by a firm from the sale of certain quantities of </a:t>
            </a:r>
            <a:r>
              <a:rPr lang="en-IN" sz="2800" b="1" dirty="0" smtClean="0">
                <a:effectLst>
                  <a:outerShdw blurRad="38100" dist="38100" dir="2700000" algn="tl">
                    <a:srgbClr val="000000">
                      <a:alpha val="43137"/>
                    </a:srgbClr>
                  </a:outerShdw>
                </a:effectLst>
                <a:latin typeface="Times New Roman" pitchFamily="18" charset="0"/>
                <a:cs typeface="Times New Roman" pitchFamily="18" charset="0"/>
              </a:rPr>
              <a:t>a commodity </a:t>
            </a:r>
            <a:r>
              <a:rPr lang="en-IN" sz="2800" b="1" dirty="0">
                <a:effectLst>
                  <a:outerShdw blurRad="38100" dist="38100" dir="2700000" algn="tl">
                    <a:srgbClr val="000000">
                      <a:alpha val="43137"/>
                    </a:srgbClr>
                  </a:outerShdw>
                </a:effectLst>
                <a:latin typeface="Times New Roman" pitchFamily="18" charset="0"/>
                <a:cs typeface="Times New Roman" pitchFamily="18" charset="0"/>
              </a:rPr>
              <a:t>at various prices</a:t>
            </a:r>
            <a:r>
              <a:rPr lang="en-IN" sz="2800" dirty="0">
                <a:effectLst>
                  <a:outerShdw blurRad="38100" dist="38100" dir="2700000" algn="tl">
                    <a:srgbClr val="000000">
                      <a:alpha val="43137"/>
                    </a:srgbClr>
                  </a:outerShdw>
                </a:effectLst>
                <a:latin typeface="Times New Roman" pitchFamily="18" charset="0"/>
                <a:cs typeface="Times New Roman" pitchFamily="18" charset="0"/>
              </a:rPr>
              <a:t>. The revenue concept relates to </a:t>
            </a:r>
            <a:r>
              <a:rPr lang="en-IN" sz="2800" b="1" dirty="0">
                <a:effectLst>
                  <a:outerShdw blurRad="38100" dist="38100" dir="2700000" algn="tl">
                    <a:srgbClr val="000000">
                      <a:alpha val="43137"/>
                    </a:srgbClr>
                  </a:outerShdw>
                </a:effectLst>
                <a:latin typeface="Times New Roman" pitchFamily="18" charset="0"/>
                <a:cs typeface="Times New Roman" pitchFamily="18" charset="0"/>
              </a:rPr>
              <a:t>total revenue, average revenue </a:t>
            </a:r>
            <a:r>
              <a:rPr lang="en-IN" sz="2800" b="1" dirty="0" smtClean="0">
                <a:effectLst>
                  <a:outerShdw blurRad="38100" dist="38100" dir="2700000" algn="tl">
                    <a:srgbClr val="000000">
                      <a:alpha val="43137"/>
                    </a:srgbClr>
                  </a:outerShdw>
                </a:effectLst>
                <a:latin typeface="Times New Roman" pitchFamily="18" charset="0"/>
                <a:cs typeface="Times New Roman" pitchFamily="18" charset="0"/>
              </a:rPr>
              <a:t>and marginal </a:t>
            </a:r>
            <a:r>
              <a:rPr lang="en-IN" sz="2800" b="1" dirty="0">
                <a:effectLst>
                  <a:outerShdw blurRad="38100" dist="38100" dir="2700000" algn="tl">
                    <a:srgbClr val="000000">
                      <a:alpha val="43137"/>
                    </a:srgbClr>
                  </a:outerShdw>
                </a:effectLst>
                <a:latin typeface="Times New Roman" pitchFamily="18" charset="0"/>
                <a:cs typeface="Times New Roman" pitchFamily="18" charset="0"/>
              </a:rPr>
              <a:t>revenue</a:t>
            </a:r>
            <a:r>
              <a:rPr lang="en-IN" sz="2800" dirty="0" smtClean="0">
                <a:effectLst>
                  <a:outerShdw blurRad="38100" dist="38100" dir="2700000" algn="tl">
                    <a:srgbClr val="000000">
                      <a:alpha val="43137"/>
                    </a:srgbClr>
                  </a:outerShdw>
                </a:effectLst>
                <a:latin typeface="Times New Roman" pitchFamily="18" charset="0"/>
                <a:cs typeface="Times New Roman" pitchFamily="18" charset="0"/>
              </a:rPr>
              <a:t>.</a:t>
            </a:r>
            <a:endParaRPr lang="en-IN" sz="28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82946" name="AutoShape 2" descr="Image result for Revenue"/>
          <p:cNvSpPr>
            <a:spLocks noChangeAspect="1" noChangeArrowheads="1"/>
          </p:cNvSpPr>
          <p:nvPr/>
        </p:nvSpPr>
        <p:spPr bwMode="auto">
          <a:xfrm>
            <a:off x="155575" y="-1584325"/>
            <a:ext cx="6276975" cy="3305175"/>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2948" name="Picture 4" descr="Image result for Revenue"/>
          <p:cNvPicPr>
            <a:picLocks noChangeAspect="1" noChangeArrowheads="1"/>
          </p:cNvPicPr>
          <p:nvPr/>
        </p:nvPicPr>
        <p:blipFill>
          <a:blip r:embed="rId2" cstate="print"/>
          <a:srcRect/>
          <a:stretch>
            <a:fillRect/>
          </a:stretch>
        </p:blipFill>
        <p:spPr bwMode="auto">
          <a:xfrm>
            <a:off x="6072198" y="3929066"/>
            <a:ext cx="2428872" cy="2428872"/>
          </a:xfrm>
          <a:prstGeom prst="rect">
            <a:avLst/>
          </a:prstGeom>
          <a:noFill/>
          <a:effectLst>
            <a:outerShdw blurRad="50800" dist="203200" dir="8100000" algn="tr" rotWithShape="0">
              <a:prstClr val="black">
                <a:alpha val="40000"/>
              </a:prstClr>
            </a:outerShdw>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effectLst>
                  <a:outerShdw blurRad="38100" dist="38100" dir="2700000" algn="tl">
                    <a:srgbClr val="000000">
                      <a:alpha val="43137"/>
                    </a:srgbClr>
                  </a:outerShdw>
                </a:effectLst>
                <a:latin typeface="Times New Roman" pitchFamily="18" charset="0"/>
                <a:cs typeface="Times New Roman" pitchFamily="18" charset="0"/>
              </a:rPr>
              <a:t>Revenue</a:t>
            </a:r>
            <a:endParaRPr lang="en-IN" dirty="0"/>
          </a:p>
        </p:txBody>
      </p:sp>
      <p:sp>
        <p:nvSpPr>
          <p:cNvPr id="3" name="Content Placeholder 2"/>
          <p:cNvSpPr>
            <a:spLocks noGrp="1"/>
          </p:cNvSpPr>
          <p:nvPr>
            <p:ph idx="1"/>
          </p:nvPr>
        </p:nvSpPr>
        <p:spPr/>
        <p:txBody>
          <a:bodyPr>
            <a:normAutofit/>
          </a:bodyPr>
          <a:lstStyle/>
          <a:p>
            <a:pPr algn="just"/>
            <a:r>
              <a:rPr lang="en-IN" sz="2800" b="1" dirty="0" smtClean="0">
                <a:effectLst>
                  <a:outerShdw blurRad="38100" dist="38100" dir="2700000" algn="tl">
                    <a:srgbClr val="000000">
                      <a:alpha val="43137"/>
                    </a:srgbClr>
                  </a:outerShdw>
                </a:effectLst>
                <a:latin typeface="Times New Roman" pitchFamily="18" charset="0"/>
                <a:cs typeface="Times New Roman" pitchFamily="18" charset="0"/>
              </a:rPr>
              <a:t>Revenue </a:t>
            </a:r>
            <a:r>
              <a:rPr lang="en-IN" sz="2800" b="1" dirty="0">
                <a:effectLst>
                  <a:outerShdw blurRad="38100" dist="38100" dir="2700000" algn="tl">
                    <a:srgbClr val="000000">
                      <a:alpha val="43137"/>
                    </a:srgbClr>
                  </a:outerShdw>
                </a:effectLst>
                <a:latin typeface="Times New Roman" pitchFamily="18" charset="0"/>
                <a:cs typeface="Times New Roman" pitchFamily="18" charset="0"/>
              </a:rPr>
              <a:t>is the receipt of money </a:t>
            </a:r>
            <a:r>
              <a:rPr lang="en-IN" sz="2800" b="1" dirty="0" smtClean="0">
                <a:effectLst>
                  <a:outerShdw blurRad="38100" dist="38100" dir="2700000" algn="tl">
                    <a:srgbClr val="000000">
                      <a:alpha val="43137"/>
                    </a:srgbClr>
                  </a:outerShdw>
                </a:effectLst>
                <a:latin typeface="Times New Roman" pitchFamily="18" charset="0"/>
                <a:cs typeface="Times New Roman" pitchFamily="18" charset="0"/>
              </a:rPr>
              <a:t>from the </a:t>
            </a:r>
            <a:r>
              <a:rPr lang="en-IN" sz="2800" b="1" dirty="0">
                <a:effectLst>
                  <a:outerShdw blurRad="38100" dist="38100" dir="2700000" algn="tl">
                    <a:srgbClr val="000000">
                      <a:alpha val="43137"/>
                    </a:srgbClr>
                  </a:outerShdw>
                </a:effectLst>
                <a:latin typeface="Times New Roman" pitchFamily="18" charset="0"/>
                <a:cs typeface="Times New Roman" pitchFamily="18" charset="0"/>
              </a:rPr>
              <a:t>sale of output by a firm </a:t>
            </a:r>
            <a:r>
              <a:rPr lang="en-IN" sz="2800" dirty="0">
                <a:effectLst>
                  <a:outerShdw blurRad="38100" dist="38100" dir="2700000" algn="tl">
                    <a:srgbClr val="000000">
                      <a:alpha val="43137"/>
                    </a:srgbClr>
                  </a:outerShdw>
                </a:effectLst>
                <a:latin typeface="Times New Roman" pitchFamily="18" charset="0"/>
                <a:cs typeface="Times New Roman" pitchFamily="18" charset="0"/>
              </a:rPr>
              <a:t>in a given time period.</a:t>
            </a:r>
          </a:p>
          <a:p>
            <a:pPr algn="just">
              <a:buNone/>
            </a:pPr>
            <a:r>
              <a:rPr lang="en-IN" sz="2800" b="1" dirty="0">
                <a:effectLst>
                  <a:outerShdw blurRad="38100" dist="38100" dir="2700000" algn="tl">
                    <a:srgbClr val="000000">
                      <a:alpha val="43137"/>
                    </a:srgbClr>
                  </a:outerShdw>
                </a:effectLst>
                <a:latin typeface="Times New Roman" pitchFamily="18" charset="0"/>
                <a:cs typeface="Times New Roman" pitchFamily="18" charset="0"/>
              </a:rPr>
              <a:t>Concepts of Revenue</a:t>
            </a:r>
          </a:p>
          <a:p>
            <a:pPr algn="just"/>
            <a:r>
              <a:rPr lang="en-IN" sz="2800" dirty="0" smtClean="0">
                <a:effectLst>
                  <a:outerShdw blurRad="38100" dist="38100" dir="2700000" algn="tl">
                    <a:srgbClr val="000000">
                      <a:alpha val="43137"/>
                    </a:srgbClr>
                  </a:outerShdw>
                </a:effectLst>
                <a:latin typeface="Times New Roman" pitchFamily="18" charset="0"/>
                <a:cs typeface="Times New Roman" pitchFamily="18" charset="0"/>
              </a:rPr>
              <a:t>Total </a:t>
            </a:r>
            <a:r>
              <a:rPr lang="en-IN" sz="2800" dirty="0">
                <a:effectLst>
                  <a:outerShdw blurRad="38100" dist="38100" dir="2700000" algn="tl">
                    <a:srgbClr val="000000">
                      <a:alpha val="43137"/>
                    </a:srgbClr>
                  </a:outerShdw>
                </a:effectLst>
                <a:latin typeface="Times New Roman" pitchFamily="18" charset="0"/>
                <a:cs typeface="Times New Roman" pitchFamily="18" charset="0"/>
              </a:rPr>
              <a:t>Revenue</a:t>
            </a:r>
          </a:p>
          <a:p>
            <a:pPr algn="just"/>
            <a:r>
              <a:rPr lang="en-IN" sz="2800" dirty="0" smtClean="0">
                <a:effectLst>
                  <a:outerShdw blurRad="38100" dist="38100" dir="2700000" algn="tl">
                    <a:srgbClr val="000000">
                      <a:alpha val="43137"/>
                    </a:srgbClr>
                  </a:outerShdw>
                </a:effectLst>
                <a:latin typeface="Times New Roman" pitchFamily="18" charset="0"/>
                <a:cs typeface="Times New Roman" pitchFamily="18" charset="0"/>
              </a:rPr>
              <a:t>Average </a:t>
            </a:r>
            <a:r>
              <a:rPr lang="en-IN" sz="2800" dirty="0">
                <a:effectLst>
                  <a:outerShdw blurRad="38100" dist="38100" dir="2700000" algn="tl">
                    <a:srgbClr val="000000">
                      <a:alpha val="43137"/>
                    </a:srgbClr>
                  </a:outerShdw>
                </a:effectLst>
                <a:latin typeface="Times New Roman" pitchFamily="18" charset="0"/>
                <a:cs typeface="Times New Roman" pitchFamily="18" charset="0"/>
              </a:rPr>
              <a:t>revenue</a:t>
            </a:r>
          </a:p>
          <a:p>
            <a:pPr algn="just"/>
            <a:r>
              <a:rPr lang="en-IN" sz="2800" dirty="0" smtClean="0">
                <a:effectLst>
                  <a:outerShdw blurRad="38100" dist="38100" dir="2700000" algn="tl">
                    <a:srgbClr val="000000">
                      <a:alpha val="43137"/>
                    </a:srgbClr>
                  </a:outerShdw>
                </a:effectLst>
                <a:latin typeface="Times New Roman" pitchFamily="18" charset="0"/>
                <a:cs typeface="Times New Roman" pitchFamily="18" charset="0"/>
              </a:rPr>
              <a:t>Marginal </a:t>
            </a:r>
            <a:r>
              <a:rPr lang="en-IN" sz="2800" dirty="0">
                <a:effectLst>
                  <a:outerShdw blurRad="38100" dist="38100" dir="2700000" algn="tl">
                    <a:srgbClr val="000000">
                      <a:alpha val="43137"/>
                    </a:srgbClr>
                  </a:outerShdw>
                </a:effectLst>
                <a:latin typeface="Times New Roman" pitchFamily="18" charset="0"/>
                <a:cs typeface="Times New Roman" pitchFamily="18" charset="0"/>
              </a:rPr>
              <a:t>Revenue</a:t>
            </a:r>
          </a:p>
        </p:txBody>
      </p:sp>
      <p:pic>
        <p:nvPicPr>
          <p:cNvPr id="36866" name="Picture 2" descr="Image result for Revenue"/>
          <p:cNvPicPr>
            <a:picLocks noChangeAspect="1" noChangeArrowheads="1"/>
          </p:cNvPicPr>
          <p:nvPr/>
        </p:nvPicPr>
        <p:blipFill>
          <a:blip r:embed="rId2" cstate="print"/>
          <a:srcRect r="2499" b="27678"/>
          <a:stretch>
            <a:fillRect/>
          </a:stretch>
        </p:blipFill>
        <p:spPr bwMode="auto">
          <a:xfrm>
            <a:off x="4071934" y="3571876"/>
            <a:ext cx="4643470" cy="2286016"/>
          </a:xfrm>
          <a:prstGeom prst="rect">
            <a:avLst/>
          </a:prstGeom>
          <a:noFill/>
          <a:effectLst>
            <a:outerShdw blurRad="50800" dist="241300" dir="8100000" algn="tr" rotWithShape="0">
              <a:prstClr val="black">
                <a:alpha val="40000"/>
              </a:prstClr>
            </a:outerShdw>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smtClean="0">
                <a:effectLst>
                  <a:outerShdw blurRad="38100" dist="38100" dir="2700000" algn="tl">
                    <a:srgbClr val="000000">
                      <a:alpha val="43137"/>
                    </a:srgbClr>
                  </a:outerShdw>
                </a:effectLst>
                <a:latin typeface="Times New Roman" pitchFamily="18" charset="0"/>
                <a:cs typeface="Times New Roman" pitchFamily="18" charset="0"/>
              </a:rPr>
              <a:t>Concepts Of Total Revenue, Average Revenue And Marginal Revenue</a:t>
            </a:r>
            <a:endParaRPr lang="en-IN" sz="3200" dirty="0"/>
          </a:p>
        </p:txBody>
      </p:sp>
      <p:sp>
        <p:nvSpPr>
          <p:cNvPr id="3" name="Content Placeholder 2"/>
          <p:cNvSpPr>
            <a:spLocks noGrp="1"/>
          </p:cNvSpPr>
          <p:nvPr>
            <p:ph idx="1"/>
          </p:nvPr>
        </p:nvSpPr>
        <p:spPr/>
        <p:txBody>
          <a:bodyPr>
            <a:normAutofit fontScale="92500" lnSpcReduction="20000"/>
          </a:bodyPr>
          <a:lstStyle/>
          <a:p>
            <a:pPr algn="just"/>
            <a:r>
              <a:rPr lang="en-IN" b="1" dirty="0" smtClean="0">
                <a:effectLst>
                  <a:outerShdw blurRad="38100" dist="38100" dir="2700000" algn="tl">
                    <a:srgbClr val="000000">
                      <a:alpha val="43137"/>
                    </a:srgbClr>
                  </a:outerShdw>
                </a:effectLst>
                <a:latin typeface="Times New Roman" pitchFamily="18" charset="0"/>
                <a:cs typeface="Times New Roman" pitchFamily="18" charset="0"/>
              </a:rPr>
              <a:t>Total Revenue (TR)- Total revenue is the total sale proceeds of a firm by selling certain units of a </a:t>
            </a:r>
            <a:r>
              <a:rPr lang="en-IN" dirty="0" smtClean="0">
                <a:effectLst>
                  <a:outerShdw blurRad="38100" dist="38100" dir="2700000" algn="tl">
                    <a:srgbClr val="000000">
                      <a:alpha val="43137"/>
                    </a:srgbClr>
                  </a:outerShdw>
                </a:effectLst>
                <a:latin typeface="Times New Roman" pitchFamily="18" charset="0"/>
                <a:cs typeface="Times New Roman" pitchFamily="18" charset="0"/>
              </a:rPr>
              <a:t>commodity at a given price.</a:t>
            </a:r>
          </a:p>
          <a:p>
            <a:pPr algn="just"/>
            <a:r>
              <a:rPr lang="en-IN" dirty="0" smtClean="0">
                <a:effectLst>
                  <a:outerShdw blurRad="38100" dist="38100" dir="2700000" algn="tl">
                    <a:srgbClr val="000000">
                      <a:alpha val="43137"/>
                    </a:srgbClr>
                  </a:outerShdw>
                </a:effectLst>
                <a:latin typeface="Times New Roman" pitchFamily="18" charset="0"/>
                <a:cs typeface="Times New Roman" pitchFamily="18" charset="0"/>
              </a:rPr>
              <a:t>If a firm sell 10 units of a commodity at ` 20 each, Them TR = 20 x 10 = ` 200.00</a:t>
            </a:r>
          </a:p>
          <a:p>
            <a:pPr algn="just"/>
            <a:r>
              <a:rPr lang="en-IN" dirty="0" smtClean="0">
                <a:effectLst>
                  <a:outerShdw blurRad="38100" dist="38100" dir="2700000" algn="tl">
                    <a:srgbClr val="000000">
                      <a:alpha val="43137"/>
                    </a:srgbClr>
                  </a:outerShdw>
                </a:effectLst>
                <a:latin typeface="Times New Roman" pitchFamily="18" charset="0"/>
                <a:cs typeface="Times New Roman" pitchFamily="18" charset="0"/>
              </a:rPr>
              <a:t>Thus total revenue its price per unit multiplied by the number of units sold.</a:t>
            </a:r>
          </a:p>
          <a:p>
            <a:pPr algn="just"/>
            <a:r>
              <a:rPr lang="en-IN" b="1" dirty="0" smtClean="0">
                <a:effectLst>
                  <a:outerShdw blurRad="38100" dist="38100" dir="2700000" algn="tl">
                    <a:srgbClr val="000000">
                      <a:alpha val="43137"/>
                    </a:srgbClr>
                  </a:outerShdw>
                </a:effectLst>
                <a:latin typeface="Times New Roman" pitchFamily="18" charset="0"/>
                <a:cs typeface="Times New Roman" pitchFamily="18" charset="0"/>
              </a:rPr>
              <a:t>TR = P x Q where P - Price per unit Q - Quantity sold.</a:t>
            </a:r>
          </a:p>
          <a:p>
            <a:pPr algn="just"/>
            <a:r>
              <a:rPr lang="pt-BR" sz="3000" b="1" dirty="0">
                <a:effectLst>
                  <a:outerShdw blurRad="38100" dist="38100" dir="2700000" algn="tl">
                    <a:srgbClr val="000000">
                      <a:alpha val="43137"/>
                    </a:srgbClr>
                  </a:outerShdw>
                </a:effectLst>
                <a:latin typeface="Times New Roman" pitchFamily="18" charset="0"/>
                <a:cs typeface="Times New Roman" pitchFamily="18" charset="0"/>
              </a:rPr>
              <a:t>TR = AR X Q =  𝑴𝑹</a:t>
            </a:r>
            <a:endParaRPr lang="en-IN" sz="3000" dirty="0" smtClean="0">
              <a:effectLst>
                <a:outerShdw blurRad="38100" dist="38100" dir="2700000" algn="tl">
                  <a:srgbClr val="000000">
                    <a:alpha val="43137"/>
                  </a:srgbClr>
                </a:outerShdw>
              </a:effectLst>
              <a:latin typeface="Times New Roman" pitchFamily="18" charset="0"/>
              <a:cs typeface="Times New Roman" pitchFamily="18" charset="0"/>
            </a:endParaRPr>
          </a:p>
          <a:p>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effectLst>
                  <a:outerShdw blurRad="38100" dist="38100" dir="2700000" algn="tl">
                    <a:srgbClr val="000000">
                      <a:alpha val="43137"/>
                    </a:srgbClr>
                  </a:outerShdw>
                </a:effectLst>
                <a:latin typeface="Times New Roman" pitchFamily="18" charset="0"/>
                <a:cs typeface="Times New Roman" pitchFamily="18" charset="0"/>
              </a:rPr>
              <a:t/>
            </a:r>
            <a:br>
              <a:rPr lang="en-IN" b="1" dirty="0" smtClean="0">
                <a:effectLst>
                  <a:outerShdw blurRad="38100" dist="38100" dir="2700000" algn="tl">
                    <a:srgbClr val="000000">
                      <a:alpha val="43137"/>
                    </a:srgbClr>
                  </a:outerShdw>
                </a:effectLst>
                <a:latin typeface="Times New Roman" pitchFamily="18" charset="0"/>
                <a:cs typeface="Times New Roman" pitchFamily="18" charset="0"/>
              </a:rPr>
            </a:br>
            <a:r>
              <a:rPr lang="en-IN" b="1" dirty="0" smtClean="0">
                <a:effectLst>
                  <a:outerShdw blurRad="38100" dist="38100" dir="2700000" algn="tl">
                    <a:srgbClr val="000000">
                      <a:alpha val="43137"/>
                    </a:srgbClr>
                  </a:outerShdw>
                </a:effectLst>
                <a:latin typeface="Times New Roman" pitchFamily="18" charset="0"/>
                <a:cs typeface="Times New Roman" pitchFamily="18" charset="0"/>
              </a:rPr>
              <a:t>Market</a:t>
            </a:r>
            <a:br>
              <a:rPr lang="en-IN" b="1" dirty="0" smtClean="0">
                <a:effectLst>
                  <a:outerShdw blurRad="38100" dist="38100" dir="2700000" algn="tl">
                    <a:srgbClr val="000000">
                      <a:alpha val="43137"/>
                    </a:srgbClr>
                  </a:outerShdw>
                </a:effectLst>
                <a:latin typeface="Times New Roman" pitchFamily="18" charset="0"/>
                <a:cs typeface="Times New Roman" pitchFamily="18" charset="0"/>
              </a:rPr>
            </a:br>
            <a:endParaRPr lang="en-IN" dirty="0"/>
          </a:p>
        </p:txBody>
      </p:sp>
      <p:sp>
        <p:nvSpPr>
          <p:cNvPr id="3" name="Content Placeholder 2"/>
          <p:cNvSpPr>
            <a:spLocks noGrp="1"/>
          </p:cNvSpPr>
          <p:nvPr>
            <p:ph idx="1"/>
          </p:nvPr>
        </p:nvSpPr>
        <p:spPr>
          <a:xfrm>
            <a:off x="428596" y="1214422"/>
            <a:ext cx="8229600" cy="4525963"/>
          </a:xfrm>
        </p:spPr>
        <p:txBody>
          <a:bodyPr>
            <a:normAutofit fontScale="40000" lnSpcReduction="20000"/>
          </a:bodyPr>
          <a:lstStyle/>
          <a:p>
            <a:pPr lvl="1" algn="just">
              <a:buFont typeface="Arial" pitchFamily="34" charset="0"/>
              <a:buChar char="•"/>
            </a:pPr>
            <a:r>
              <a:rPr lang="en-IN" sz="4900" i="1" dirty="0" smtClean="0">
                <a:effectLst>
                  <a:outerShdw blurRad="38100" dist="38100" dir="2700000" algn="tl">
                    <a:srgbClr val="000000">
                      <a:alpha val="43137"/>
                    </a:srgbClr>
                  </a:outerShdw>
                </a:effectLst>
                <a:latin typeface="Times New Roman" pitchFamily="18" charset="0"/>
                <a:cs typeface="Times New Roman" pitchFamily="18" charset="0"/>
              </a:rPr>
              <a:t>They can participate in sale and purchase.</a:t>
            </a:r>
          </a:p>
          <a:p>
            <a:pPr lvl="1" algn="just">
              <a:buFont typeface="Arial" pitchFamily="34" charset="0"/>
              <a:buChar char="•"/>
            </a:pPr>
            <a:r>
              <a:rPr lang="en-IN" sz="4900" i="1" dirty="0" smtClean="0">
                <a:effectLst>
                  <a:outerShdw blurRad="38100" dist="38100" dir="2700000" algn="tl">
                    <a:srgbClr val="000000">
                      <a:alpha val="43137"/>
                    </a:srgbClr>
                  </a:outerShdw>
                </a:effectLst>
                <a:latin typeface="Times New Roman" pitchFamily="18" charset="0"/>
                <a:cs typeface="Times New Roman" pitchFamily="18" charset="0"/>
              </a:rPr>
              <a:t>Market does not refer to a particular place or location.</a:t>
            </a:r>
          </a:p>
          <a:p>
            <a:pPr lvl="1" algn="just">
              <a:buFont typeface="Arial" pitchFamily="34" charset="0"/>
              <a:buChar char="•"/>
            </a:pPr>
            <a:r>
              <a:rPr lang="en-IN" sz="4900" i="1" dirty="0" smtClean="0">
                <a:effectLst>
                  <a:outerShdw blurRad="38100" dist="38100" dir="2700000" algn="tl">
                    <a:srgbClr val="000000">
                      <a:alpha val="43137"/>
                    </a:srgbClr>
                  </a:outerShdw>
                </a:effectLst>
                <a:latin typeface="Times New Roman" pitchFamily="18" charset="0"/>
                <a:cs typeface="Times New Roman" pitchFamily="18" charset="0"/>
              </a:rPr>
              <a:t>It refers to an institutional relationship between purchasers and sellers.</a:t>
            </a:r>
          </a:p>
          <a:p>
            <a:pPr lvl="1" algn="just">
              <a:buFont typeface="Arial" pitchFamily="34" charset="0"/>
              <a:buChar char="•"/>
            </a:pPr>
            <a:r>
              <a:rPr lang="en-IN" sz="4900" i="1" dirty="0" smtClean="0">
                <a:effectLst>
                  <a:outerShdw blurRad="38100" dist="38100" dir="2700000" algn="tl">
                    <a:srgbClr val="000000">
                      <a:alpha val="43137"/>
                    </a:srgbClr>
                  </a:outerShdw>
                </a:effectLst>
                <a:latin typeface="Times New Roman" pitchFamily="18" charset="0"/>
                <a:cs typeface="Times New Roman" pitchFamily="18" charset="0"/>
              </a:rPr>
              <a:t>Market is an arrangement which links buyers and sellers.</a:t>
            </a:r>
          </a:p>
          <a:p>
            <a:pPr lvl="1" algn="just">
              <a:buFont typeface="Arial" pitchFamily="34" charset="0"/>
              <a:buChar char="•"/>
            </a:pPr>
            <a:r>
              <a:rPr lang="en-IN" sz="4900" i="1" dirty="0" smtClean="0">
                <a:effectLst>
                  <a:outerShdw blurRad="38100" dist="38100" dir="2700000" algn="tl">
                    <a:srgbClr val="000000">
                      <a:alpha val="43137"/>
                    </a:srgbClr>
                  </a:outerShdw>
                </a:effectLst>
                <a:latin typeface="Times New Roman" pitchFamily="18" charset="0"/>
                <a:cs typeface="Times New Roman" pitchFamily="18" charset="0"/>
              </a:rPr>
              <a:t>A market can be of different types.</a:t>
            </a:r>
          </a:p>
          <a:p>
            <a:pPr lvl="1" algn="just">
              <a:buNone/>
            </a:pPr>
            <a:r>
              <a:rPr lang="en-IN" sz="49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IN" sz="5000" dirty="0" smtClean="0">
                <a:effectLst>
                  <a:outerShdw blurRad="38100" dist="38100" dir="2700000" algn="tl">
                    <a:srgbClr val="000000">
                      <a:alpha val="43137"/>
                    </a:srgbClr>
                  </a:outerShdw>
                </a:effectLst>
                <a:latin typeface="Times New Roman" pitchFamily="18" charset="0"/>
                <a:cs typeface="Times New Roman" pitchFamily="18" charset="0"/>
              </a:rPr>
              <a:t>The market differ from one another due to differences in the number of buyers, number of sellers, Nature of the product, influence over price, availability of information, conditions of supply etc.</a:t>
            </a:r>
          </a:p>
          <a:p>
            <a:pPr lvl="1" algn="just">
              <a:buNone/>
            </a:pPr>
            <a:endParaRPr lang="en-IN" sz="5000" dirty="0" smtClean="0">
              <a:effectLst>
                <a:outerShdw blurRad="38100" dist="38100" dir="2700000" algn="tl">
                  <a:srgbClr val="000000">
                    <a:alpha val="43137"/>
                  </a:srgbClr>
                </a:outerShdw>
              </a:effectLst>
              <a:latin typeface="Times New Roman" pitchFamily="18" charset="0"/>
              <a:cs typeface="Times New Roman" pitchFamily="18" charset="0"/>
            </a:endParaRPr>
          </a:p>
          <a:p>
            <a:pPr algn="just"/>
            <a:r>
              <a:rPr lang="en-IN" sz="4500" b="1" dirty="0" smtClean="0">
                <a:effectLst>
                  <a:outerShdw blurRad="38100" dist="38100" dir="2700000" algn="tl">
                    <a:srgbClr val="000000">
                      <a:alpha val="43137"/>
                    </a:srgbClr>
                  </a:outerShdw>
                </a:effectLst>
                <a:latin typeface="Times New Roman" pitchFamily="18" charset="0"/>
                <a:cs typeface="Times New Roman" pitchFamily="18" charset="0"/>
              </a:rPr>
              <a:t>Economists discuss four broad categories of market structures:</a:t>
            </a:r>
          </a:p>
          <a:p>
            <a:pPr lvl="2" algn="just"/>
            <a:r>
              <a:rPr lang="en-IN" sz="45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IN" sz="5000" dirty="0" smtClean="0">
                <a:effectLst>
                  <a:outerShdw blurRad="38100" dist="38100" dir="2700000" algn="tl">
                    <a:srgbClr val="000000">
                      <a:alpha val="43137"/>
                    </a:srgbClr>
                  </a:outerShdw>
                </a:effectLst>
                <a:latin typeface="Times New Roman" pitchFamily="18" charset="0"/>
                <a:cs typeface="Times New Roman" pitchFamily="18" charset="0"/>
              </a:rPr>
              <a:t>Perfect Completion</a:t>
            </a:r>
          </a:p>
          <a:p>
            <a:pPr lvl="2" algn="just"/>
            <a:r>
              <a:rPr lang="en-IN" sz="5000" dirty="0" smtClean="0">
                <a:effectLst>
                  <a:outerShdw blurRad="38100" dist="38100" dir="2700000" algn="tl">
                    <a:srgbClr val="000000">
                      <a:alpha val="43137"/>
                    </a:srgbClr>
                  </a:outerShdw>
                </a:effectLst>
                <a:latin typeface="Times New Roman" pitchFamily="18" charset="0"/>
                <a:cs typeface="Times New Roman" pitchFamily="18" charset="0"/>
              </a:rPr>
              <a:t> Monopoly</a:t>
            </a:r>
          </a:p>
          <a:p>
            <a:pPr lvl="2" algn="just"/>
            <a:r>
              <a:rPr lang="en-IN" sz="5000" dirty="0" smtClean="0">
                <a:effectLst>
                  <a:outerShdw blurRad="38100" dist="38100" dir="2700000" algn="tl">
                    <a:srgbClr val="000000">
                      <a:alpha val="43137"/>
                    </a:srgbClr>
                  </a:outerShdw>
                </a:effectLst>
                <a:latin typeface="Times New Roman" pitchFamily="18" charset="0"/>
                <a:cs typeface="Times New Roman" pitchFamily="18" charset="0"/>
              </a:rPr>
              <a:t> Monopolistic  Competition</a:t>
            </a:r>
          </a:p>
          <a:p>
            <a:pPr lvl="2" algn="just"/>
            <a:r>
              <a:rPr lang="en-IN" sz="5000" dirty="0" smtClean="0">
                <a:effectLst>
                  <a:outerShdw blurRad="38100" dist="38100" dir="2700000" algn="tl">
                    <a:srgbClr val="000000">
                      <a:alpha val="43137"/>
                    </a:srgbClr>
                  </a:outerShdw>
                </a:effectLst>
                <a:latin typeface="Times New Roman" pitchFamily="18" charset="0"/>
                <a:cs typeface="Times New Roman" pitchFamily="18" charset="0"/>
              </a:rPr>
              <a:t> Oligopoly</a:t>
            </a:r>
          </a:p>
          <a:p>
            <a:endParaRPr lang="en-IN" dirty="0"/>
          </a:p>
        </p:txBody>
      </p:sp>
      <p:pic>
        <p:nvPicPr>
          <p:cNvPr id="47106" name="Picture 2" descr="https://i.pinimg.com/originals/76/b8/c0/76b8c0c3adc19e0682028401227645b2.jpg"/>
          <p:cNvPicPr>
            <a:picLocks noChangeAspect="1" noChangeArrowheads="1"/>
          </p:cNvPicPr>
          <p:nvPr/>
        </p:nvPicPr>
        <p:blipFill>
          <a:blip r:embed="rId2" cstate="print"/>
          <a:srcRect/>
          <a:stretch>
            <a:fillRect/>
          </a:stretch>
        </p:blipFill>
        <p:spPr bwMode="auto">
          <a:xfrm>
            <a:off x="6429388" y="4498536"/>
            <a:ext cx="2105021" cy="2097529"/>
          </a:xfrm>
          <a:prstGeom prst="rect">
            <a:avLst/>
          </a:prstGeom>
          <a:noFill/>
          <a:effectLst>
            <a:outerShdw blurRad="50800" dist="127000" dir="8100000" algn="tr" rotWithShape="0">
              <a:prstClr val="black">
                <a:alpha val="40000"/>
              </a:prstClr>
            </a:outerShdw>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effectLst>
                  <a:outerShdw blurRad="38100" dist="38100" dir="2700000" algn="tl">
                    <a:srgbClr val="000000">
                      <a:alpha val="43137"/>
                    </a:srgbClr>
                  </a:outerShdw>
                </a:effectLst>
                <a:latin typeface="Times New Roman" pitchFamily="18" charset="0"/>
                <a:cs typeface="Times New Roman" pitchFamily="18" charset="0"/>
              </a:rPr>
              <a:t>Total Revenue (TR)</a:t>
            </a:r>
            <a:endParaRPr lang="en-IN" dirty="0"/>
          </a:p>
        </p:txBody>
      </p:sp>
      <p:pic>
        <p:nvPicPr>
          <p:cNvPr id="129026" name="Picture 2" descr="Image result for Total Revenue (TR)"/>
          <p:cNvPicPr>
            <a:picLocks noGrp="1" noChangeAspect="1" noChangeArrowheads="1"/>
          </p:cNvPicPr>
          <p:nvPr>
            <p:ph idx="1"/>
          </p:nvPr>
        </p:nvPicPr>
        <p:blipFill>
          <a:blip r:embed="rId2" cstate="print"/>
          <a:srcRect/>
          <a:stretch>
            <a:fillRect/>
          </a:stretch>
        </p:blipFill>
        <p:spPr bwMode="auto">
          <a:xfrm>
            <a:off x="785786" y="1428736"/>
            <a:ext cx="7072362" cy="4525963"/>
          </a:xfrm>
          <a:prstGeom prst="rect">
            <a:avLst/>
          </a:prstGeom>
          <a:noFill/>
          <a:effectLst>
            <a:outerShdw blurRad="50800" dist="190500" dir="8100000" algn="tr" rotWithShape="0">
              <a:prstClr val="black">
                <a:alpha val="40000"/>
              </a:prstClr>
            </a:outerShdw>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smtClean="0">
                <a:effectLst>
                  <a:outerShdw blurRad="38100" dist="38100" dir="2700000" algn="tl">
                    <a:srgbClr val="000000">
                      <a:alpha val="43137"/>
                    </a:srgbClr>
                  </a:outerShdw>
                </a:effectLst>
                <a:latin typeface="Times New Roman" pitchFamily="18" charset="0"/>
                <a:cs typeface="Times New Roman" pitchFamily="18" charset="0"/>
              </a:rPr>
              <a:t>Concepts Of Total Revenue, Average Revenue And Marginal Revenue</a:t>
            </a:r>
            <a:endParaRPr lang="en-IN" sz="3200" dirty="0"/>
          </a:p>
        </p:txBody>
      </p:sp>
      <p:sp>
        <p:nvSpPr>
          <p:cNvPr id="3" name="Content Placeholder 2"/>
          <p:cNvSpPr>
            <a:spLocks noGrp="1"/>
          </p:cNvSpPr>
          <p:nvPr>
            <p:ph idx="1"/>
          </p:nvPr>
        </p:nvSpPr>
        <p:spPr/>
        <p:txBody>
          <a:bodyPr>
            <a:normAutofit/>
          </a:bodyPr>
          <a:lstStyle/>
          <a:p>
            <a:pPr algn="just"/>
            <a:r>
              <a:rPr lang="en-IN" b="1" dirty="0">
                <a:effectLst>
                  <a:outerShdw blurRad="38100" dist="38100" dir="2700000" algn="tl">
                    <a:srgbClr val="000000">
                      <a:alpha val="43137"/>
                    </a:srgbClr>
                  </a:outerShdw>
                </a:effectLst>
                <a:latin typeface="Times New Roman" pitchFamily="18" charset="0"/>
                <a:cs typeface="Times New Roman" pitchFamily="18" charset="0"/>
              </a:rPr>
              <a:t>Average Revenue (AR) - Average Revenue is the revenue earned per unit of output. </a:t>
            </a:r>
            <a:r>
              <a:rPr lang="en-IN" b="1" dirty="0" smtClean="0">
                <a:effectLst>
                  <a:outerShdw blurRad="38100" dist="38100" dir="2700000" algn="tl">
                    <a:srgbClr val="000000">
                      <a:alpha val="43137"/>
                    </a:srgbClr>
                  </a:outerShdw>
                </a:effectLst>
                <a:latin typeface="Times New Roman" pitchFamily="18" charset="0"/>
                <a:cs typeface="Times New Roman" pitchFamily="18" charset="0"/>
              </a:rPr>
              <a:t>Average </a:t>
            </a:r>
            <a:r>
              <a:rPr lang="en-IN" dirty="0" smtClean="0">
                <a:effectLst>
                  <a:outerShdw blurRad="38100" dist="38100" dir="2700000" algn="tl">
                    <a:srgbClr val="000000">
                      <a:alpha val="43137"/>
                    </a:srgbClr>
                  </a:outerShdw>
                </a:effectLst>
                <a:latin typeface="Times New Roman" pitchFamily="18" charset="0"/>
                <a:cs typeface="Times New Roman" pitchFamily="18" charset="0"/>
              </a:rPr>
              <a:t>Revenue </a:t>
            </a:r>
            <a:r>
              <a:rPr lang="en-IN" dirty="0">
                <a:effectLst>
                  <a:outerShdw blurRad="38100" dist="38100" dir="2700000" algn="tl">
                    <a:srgbClr val="000000">
                      <a:alpha val="43137"/>
                    </a:srgbClr>
                  </a:outerShdw>
                </a:effectLst>
                <a:latin typeface="Times New Roman" pitchFamily="18" charset="0"/>
                <a:cs typeface="Times New Roman" pitchFamily="18" charset="0"/>
              </a:rPr>
              <a:t>is found out by dividing the total revenue by the number of units sold.</a:t>
            </a:r>
          </a:p>
          <a:p>
            <a:pPr algn="just"/>
            <a:r>
              <a:rPr lang="en-IN" b="1" dirty="0">
                <a:effectLst>
                  <a:outerShdw blurRad="38100" dist="38100" dir="2700000" algn="tl">
                    <a:srgbClr val="000000">
                      <a:alpha val="43137"/>
                    </a:srgbClr>
                  </a:outerShdw>
                </a:effectLst>
                <a:latin typeface="Times New Roman" pitchFamily="18" charset="0"/>
                <a:cs typeface="Times New Roman" pitchFamily="18" charset="0"/>
              </a:rPr>
              <a:t>AR = TR/Q</a:t>
            </a:r>
          </a:p>
          <a:p>
            <a:pPr algn="just"/>
            <a:r>
              <a:rPr lang="en-IN" dirty="0">
                <a:effectLst>
                  <a:outerShdw blurRad="38100" dist="38100" dir="2700000" algn="tl">
                    <a:srgbClr val="000000">
                      <a:alpha val="43137"/>
                    </a:srgbClr>
                  </a:outerShdw>
                </a:effectLst>
                <a:latin typeface="Times New Roman" pitchFamily="18" charset="0"/>
                <a:cs typeface="Times New Roman" pitchFamily="18" charset="0"/>
              </a:rPr>
              <a:t>TR = P.Q</a:t>
            </a:r>
          </a:p>
          <a:p>
            <a:pPr algn="just"/>
            <a:r>
              <a:rPr lang="en-IN" dirty="0">
                <a:effectLst>
                  <a:outerShdw blurRad="38100" dist="38100" dir="2700000" algn="tl">
                    <a:srgbClr val="000000">
                      <a:alpha val="43137"/>
                    </a:srgbClr>
                  </a:outerShdw>
                </a:effectLst>
                <a:latin typeface="Times New Roman" pitchFamily="18" charset="0"/>
                <a:cs typeface="Times New Roman" pitchFamily="18" charset="0"/>
              </a:rPr>
              <a:t>Thus AR = P.Q/Q = </a:t>
            </a:r>
            <a:r>
              <a:rPr lang="en-IN" dirty="0" smtClean="0">
                <a:effectLst>
                  <a:outerShdw blurRad="38100" dist="38100" dir="2700000" algn="tl">
                    <a:srgbClr val="000000">
                      <a:alpha val="43137"/>
                    </a:srgbClr>
                  </a:outerShdw>
                </a:effectLst>
                <a:latin typeface="Times New Roman" pitchFamily="18" charset="0"/>
                <a:cs typeface="Times New Roman" pitchFamily="18" charset="0"/>
              </a:rPr>
              <a:t>P</a:t>
            </a:r>
            <a:endParaRPr lang="en-IN" dirty="0">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smtClean="0">
                <a:effectLst>
                  <a:outerShdw blurRad="38100" dist="38100" dir="2700000" algn="tl">
                    <a:srgbClr val="000000">
                      <a:alpha val="43137"/>
                    </a:srgbClr>
                  </a:outerShdw>
                </a:effectLst>
                <a:latin typeface="Times New Roman" pitchFamily="18" charset="0"/>
                <a:cs typeface="Times New Roman" pitchFamily="18" charset="0"/>
              </a:rPr>
              <a:t>Concepts Of Total Revenue, Average Revenue And Marginal Revenue</a:t>
            </a:r>
            <a:endParaRPr lang="en-IN" sz="3200" dirty="0"/>
          </a:p>
        </p:txBody>
      </p:sp>
      <p:sp>
        <p:nvSpPr>
          <p:cNvPr id="3" name="Content Placeholder 2"/>
          <p:cNvSpPr>
            <a:spLocks noGrp="1"/>
          </p:cNvSpPr>
          <p:nvPr>
            <p:ph idx="1"/>
          </p:nvPr>
        </p:nvSpPr>
        <p:spPr/>
        <p:txBody>
          <a:bodyPr/>
          <a:lstStyle/>
          <a:p>
            <a:r>
              <a:rPr lang="en-IN" b="1" dirty="0">
                <a:effectLst>
                  <a:outerShdw blurRad="38100" dist="38100" dir="2700000" algn="tl">
                    <a:srgbClr val="000000">
                      <a:alpha val="43137"/>
                    </a:srgbClr>
                  </a:outerShdw>
                </a:effectLst>
                <a:latin typeface="Times New Roman" pitchFamily="18" charset="0"/>
                <a:cs typeface="Times New Roman" pitchFamily="18" charset="0"/>
              </a:rPr>
              <a:t>Average </a:t>
            </a:r>
            <a:r>
              <a:rPr lang="en-IN" b="1" dirty="0" smtClean="0">
                <a:effectLst>
                  <a:outerShdw blurRad="38100" dist="38100" dir="2700000" algn="tl">
                    <a:srgbClr val="000000">
                      <a:alpha val="43137"/>
                    </a:srgbClr>
                  </a:outerShdw>
                </a:effectLst>
                <a:latin typeface="Times New Roman" pitchFamily="18" charset="0"/>
                <a:cs typeface="Times New Roman" pitchFamily="18" charset="0"/>
              </a:rPr>
              <a:t>Revenue</a:t>
            </a:r>
          </a:p>
          <a:p>
            <a:endParaRPr lang="en-IN" dirty="0">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23555" name="Picture 3"/>
          <p:cNvPicPr>
            <a:picLocks noChangeAspect="1" noChangeArrowheads="1"/>
          </p:cNvPicPr>
          <p:nvPr/>
        </p:nvPicPr>
        <p:blipFill>
          <a:blip r:embed="rId2" cstate="print">
            <a:grayscl/>
            <a:lum bright="-30000" contrast="49000"/>
          </a:blip>
          <a:srcRect/>
          <a:stretch>
            <a:fillRect/>
          </a:stretch>
        </p:blipFill>
        <p:spPr bwMode="auto">
          <a:xfrm>
            <a:off x="2857488" y="2214554"/>
            <a:ext cx="4810125" cy="3781425"/>
          </a:xfrm>
          <a:prstGeom prst="rect">
            <a:avLst/>
          </a:prstGeom>
          <a:noFill/>
          <a:ln w="9525">
            <a:noFill/>
            <a:miter lim="800000"/>
            <a:headEnd/>
            <a:tailEnd/>
          </a:ln>
          <a:effectLst>
            <a:outerShdw blurRad="50800" dist="228600" dir="8100000" algn="tr" rotWithShape="0">
              <a:prstClr val="black">
                <a:alpha val="40000"/>
              </a:prstClr>
            </a:outerShdw>
          </a:effec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smtClean="0">
                <a:effectLst>
                  <a:outerShdw blurRad="38100" dist="38100" dir="2700000" algn="tl">
                    <a:srgbClr val="000000">
                      <a:alpha val="43137"/>
                    </a:srgbClr>
                  </a:outerShdw>
                </a:effectLst>
                <a:latin typeface="Times New Roman" pitchFamily="18" charset="0"/>
                <a:cs typeface="Times New Roman" pitchFamily="18" charset="0"/>
              </a:rPr>
              <a:t>Concepts Of Total Revenue, Average Revenue And Marginal Revenue</a:t>
            </a:r>
            <a:endParaRPr lang="en-IN" sz="3200" dirty="0"/>
          </a:p>
        </p:txBody>
      </p:sp>
      <p:sp>
        <p:nvSpPr>
          <p:cNvPr id="3" name="Content Placeholder 2"/>
          <p:cNvSpPr>
            <a:spLocks noGrp="1"/>
          </p:cNvSpPr>
          <p:nvPr>
            <p:ph idx="1"/>
          </p:nvPr>
        </p:nvSpPr>
        <p:spPr/>
        <p:txBody>
          <a:bodyPr>
            <a:normAutofit lnSpcReduction="10000"/>
          </a:bodyPr>
          <a:lstStyle/>
          <a:p>
            <a:pPr algn="just"/>
            <a:r>
              <a:rPr lang="en-IN" b="1" dirty="0" smtClean="0">
                <a:effectLst>
                  <a:outerShdw blurRad="38100" dist="38100" dir="2700000" algn="tl">
                    <a:srgbClr val="000000">
                      <a:alpha val="43137"/>
                    </a:srgbClr>
                  </a:outerShdw>
                </a:effectLst>
                <a:latin typeface="Times New Roman" pitchFamily="18" charset="0"/>
                <a:cs typeface="Times New Roman" pitchFamily="18" charset="0"/>
              </a:rPr>
              <a:t>Marginal Revenue - Marginal Revenue is the change in total revenue resulting from sale of an </a:t>
            </a:r>
            <a:r>
              <a:rPr lang="en-IN" dirty="0" smtClean="0">
                <a:effectLst>
                  <a:outerShdw blurRad="38100" dist="38100" dir="2700000" algn="tl">
                    <a:srgbClr val="000000">
                      <a:alpha val="43137"/>
                    </a:srgbClr>
                  </a:outerShdw>
                </a:effectLst>
                <a:latin typeface="Times New Roman" pitchFamily="18" charset="0"/>
                <a:cs typeface="Times New Roman" pitchFamily="18" charset="0"/>
              </a:rPr>
              <a:t>additional unit of the commodity.</a:t>
            </a:r>
          </a:p>
          <a:p>
            <a:pPr algn="just"/>
            <a:r>
              <a:rPr lang="en-IN" dirty="0" smtClean="0">
                <a:effectLst>
                  <a:outerShdw blurRad="38100" dist="38100" dir="2700000" algn="tl">
                    <a:srgbClr val="000000">
                      <a:alpha val="43137"/>
                    </a:srgbClr>
                  </a:outerShdw>
                </a:effectLst>
                <a:latin typeface="Times New Roman" pitchFamily="18" charset="0"/>
                <a:cs typeface="Times New Roman" pitchFamily="18" charset="0"/>
              </a:rPr>
              <a:t>e.g. If a seller realises ` 200.00 after selling 10 units and `225 by selling 11 units, we say MR = (225.00 - 200.00) = ` 25.00</a:t>
            </a:r>
          </a:p>
          <a:p>
            <a:pPr algn="just"/>
            <a:r>
              <a:rPr lang="en-IN" dirty="0" smtClean="0">
                <a:effectLst>
                  <a:outerShdw blurRad="38100" dist="38100" dir="2700000" algn="tl">
                    <a:srgbClr val="000000">
                      <a:alpha val="43137"/>
                    </a:srgbClr>
                  </a:outerShdw>
                </a:effectLst>
                <a:latin typeface="Times New Roman" pitchFamily="18" charset="0"/>
                <a:cs typeface="Times New Roman" pitchFamily="18" charset="0"/>
              </a:rPr>
              <a:t>Mathematically it can be expressed as </a:t>
            </a:r>
          </a:p>
          <a:p>
            <a:pPr algn="just"/>
            <a:r>
              <a:rPr lang="en-IN" b="1" dirty="0" smtClean="0">
                <a:effectLst>
                  <a:outerShdw blurRad="38100" dist="38100" dir="2700000" algn="tl">
                    <a:srgbClr val="000000">
                      <a:alpha val="43137"/>
                    </a:srgbClr>
                  </a:outerShdw>
                </a:effectLst>
                <a:latin typeface="Times New Roman" pitchFamily="18" charset="0"/>
                <a:cs typeface="Times New Roman" pitchFamily="18" charset="0"/>
              </a:rPr>
              <a:t>MR = dTR/ dQ</a:t>
            </a:r>
          </a:p>
          <a:p>
            <a:pPr algn="just"/>
            <a:r>
              <a:rPr lang="en-IN" dirty="0" smtClean="0">
                <a:effectLst>
                  <a:outerShdw blurRad="38100" dist="38100" dir="2700000" algn="tl">
                    <a:srgbClr val="000000">
                      <a:alpha val="43137"/>
                    </a:srgbClr>
                  </a:outerShdw>
                </a:effectLst>
                <a:latin typeface="Times New Roman" pitchFamily="18" charset="0"/>
                <a:cs typeface="Times New Roman" pitchFamily="18" charset="0"/>
              </a:rPr>
              <a:t>Where d is the rate of change.</a:t>
            </a:r>
          </a:p>
          <a:p>
            <a:endParaRPr lang="en-IN"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smtClean="0">
                <a:effectLst>
                  <a:outerShdw blurRad="38100" dist="38100" dir="2700000" algn="tl">
                    <a:srgbClr val="000000">
                      <a:alpha val="43137"/>
                    </a:srgbClr>
                  </a:outerShdw>
                </a:effectLst>
                <a:latin typeface="Times New Roman" pitchFamily="18" charset="0"/>
                <a:cs typeface="Times New Roman" pitchFamily="18" charset="0"/>
              </a:rPr>
              <a:t>Concepts Of Total Revenue, Average Revenue And Marginal Revenue</a:t>
            </a:r>
            <a:endParaRPr lang="en-IN" sz="3200" dirty="0"/>
          </a:p>
        </p:txBody>
      </p:sp>
      <p:sp>
        <p:nvSpPr>
          <p:cNvPr id="3" name="Content Placeholder 2"/>
          <p:cNvSpPr>
            <a:spLocks noGrp="1"/>
          </p:cNvSpPr>
          <p:nvPr>
            <p:ph idx="1"/>
          </p:nvPr>
        </p:nvSpPr>
        <p:spPr/>
        <p:txBody>
          <a:bodyPr/>
          <a:lstStyle/>
          <a:p>
            <a:pPr algn="just"/>
            <a:r>
              <a:rPr lang="en-IN" b="1" dirty="0">
                <a:effectLst>
                  <a:outerShdw blurRad="38100" dist="38100" dir="2700000" algn="tl">
                    <a:srgbClr val="000000">
                      <a:alpha val="43137"/>
                    </a:srgbClr>
                  </a:outerShdw>
                </a:effectLst>
                <a:latin typeface="Times New Roman" pitchFamily="18" charset="0"/>
                <a:cs typeface="Times New Roman" pitchFamily="18" charset="0"/>
              </a:rPr>
              <a:t>Marginal Revenue (MR) </a:t>
            </a:r>
            <a:r>
              <a:rPr lang="en-IN" dirty="0">
                <a:effectLst>
                  <a:outerShdw blurRad="38100" dist="38100" dir="2700000" algn="tl">
                    <a:srgbClr val="000000">
                      <a:alpha val="43137"/>
                    </a:srgbClr>
                  </a:outerShdw>
                </a:effectLst>
                <a:latin typeface="Times New Roman" pitchFamily="18" charset="0"/>
                <a:cs typeface="Times New Roman" pitchFamily="18" charset="0"/>
              </a:rPr>
              <a:t>is the rate of change in total </a:t>
            </a:r>
            <a:r>
              <a:rPr lang="en-IN" dirty="0" smtClean="0">
                <a:effectLst>
                  <a:outerShdw blurRad="38100" dist="38100" dir="2700000" algn="tl">
                    <a:srgbClr val="000000">
                      <a:alpha val="43137"/>
                    </a:srgbClr>
                  </a:outerShdw>
                </a:effectLst>
                <a:latin typeface="Times New Roman" pitchFamily="18" charset="0"/>
                <a:cs typeface="Times New Roman" pitchFamily="18" charset="0"/>
              </a:rPr>
              <a:t>revenue with </a:t>
            </a:r>
            <a:r>
              <a:rPr lang="en-IN" dirty="0">
                <a:effectLst>
                  <a:outerShdw blurRad="38100" dist="38100" dir="2700000" algn="tl">
                    <a:srgbClr val="000000">
                      <a:alpha val="43137"/>
                    </a:srgbClr>
                  </a:outerShdw>
                </a:effectLst>
                <a:latin typeface="Times New Roman" pitchFamily="18" charset="0"/>
                <a:cs typeface="Times New Roman" pitchFamily="18" charset="0"/>
              </a:rPr>
              <a:t>respect to change in output.</a:t>
            </a:r>
          </a:p>
        </p:txBody>
      </p:sp>
      <p:pic>
        <p:nvPicPr>
          <p:cNvPr id="24578" name="Picture 2"/>
          <p:cNvPicPr>
            <a:picLocks noChangeAspect="1" noChangeArrowheads="1"/>
          </p:cNvPicPr>
          <p:nvPr/>
        </p:nvPicPr>
        <p:blipFill>
          <a:blip r:embed="rId2" cstate="print">
            <a:grayscl/>
            <a:lum bright="-20000" contrast="50000"/>
          </a:blip>
          <a:srcRect/>
          <a:stretch>
            <a:fillRect/>
          </a:stretch>
        </p:blipFill>
        <p:spPr bwMode="auto">
          <a:xfrm>
            <a:off x="4143372" y="2857496"/>
            <a:ext cx="4410075" cy="3124200"/>
          </a:xfrm>
          <a:prstGeom prst="rect">
            <a:avLst/>
          </a:prstGeom>
          <a:noFill/>
          <a:ln w="9525">
            <a:noFill/>
            <a:miter lim="800000"/>
            <a:headEnd/>
            <a:tailEnd/>
          </a:ln>
          <a:effectLst>
            <a:outerShdw blurRad="50800" dist="165100" dir="8100000" algn="tr" rotWithShape="0">
              <a:prstClr val="black">
                <a:alpha val="40000"/>
              </a:prstClr>
            </a:outerShdw>
          </a:effec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smtClean="0">
                <a:effectLst>
                  <a:outerShdw blurRad="38100" dist="38100" dir="2700000" algn="tl">
                    <a:srgbClr val="000000">
                      <a:alpha val="43137"/>
                    </a:srgbClr>
                  </a:outerShdw>
                </a:effectLst>
                <a:latin typeface="Times New Roman" pitchFamily="18" charset="0"/>
                <a:cs typeface="Times New Roman" pitchFamily="18" charset="0"/>
              </a:rPr>
              <a:t>Concepts Of Total Revenue, Average Revenue And Marginal Revenue</a:t>
            </a:r>
            <a:endParaRPr lang="en-IN" sz="3200" dirty="0"/>
          </a:p>
        </p:txBody>
      </p:sp>
      <p:pic>
        <p:nvPicPr>
          <p:cNvPr id="130050" name="Picture 2" descr="http://images.slideplayer.com/25/8192083/slides/slide_3.jpg"/>
          <p:cNvPicPr>
            <a:picLocks noGrp="1" noChangeAspect="1" noChangeArrowheads="1"/>
          </p:cNvPicPr>
          <p:nvPr>
            <p:ph idx="1"/>
          </p:nvPr>
        </p:nvPicPr>
        <p:blipFill>
          <a:blip r:embed="rId2" cstate="print">
            <a:grayscl/>
            <a:lum bright="-17000" contrast="27000"/>
          </a:blip>
          <a:srcRect l="11798" t="2525"/>
          <a:stretch>
            <a:fillRect/>
          </a:stretch>
        </p:blipFill>
        <p:spPr bwMode="auto">
          <a:xfrm>
            <a:off x="642910" y="1571612"/>
            <a:ext cx="7643866" cy="4786346"/>
          </a:xfrm>
          <a:prstGeom prst="rect">
            <a:avLst/>
          </a:prstGeom>
          <a:noFill/>
          <a:effectLst>
            <a:outerShdw blurRad="50800" dist="165100" dir="8100000" algn="tr" rotWithShape="0">
              <a:prstClr val="black">
                <a:alpha val="40000"/>
              </a:prstClr>
            </a:outerShdw>
          </a:effec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b="1" dirty="0" smtClean="0">
                <a:effectLst>
                  <a:outerShdw blurRad="38100" dist="38100" dir="2700000" algn="tl">
                    <a:srgbClr val="000000">
                      <a:alpha val="43137"/>
                    </a:srgbClr>
                  </a:outerShdw>
                </a:effectLst>
                <a:latin typeface="Times New Roman" pitchFamily="18" charset="0"/>
                <a:cs typeface="Times New Roman" pitchFamily="18" charset="0"/>
              </a:rPr>
              <a:t>TR, AR And MR Under Im-perfect Competition </a:t>
            </a:r>
            <a:endParaRPr lang="en-IN" sz="3600" dirty="0">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25602" name="Picture 2"/>
          <p:cNvPicPr>
            <a:picLocks noGrp="1" noChangeAspect="1" noChangeArrowheads="1"/>
          </p:cNvPicPr>
          <p:nvPr>
            <p:ph idx="1"/>
          </p:nvPr>
        </p:nvPicPr>
        <p:blipFill>
          <a:blip r:embed="rId2" cstate="print">
            <a:lum bright="-13000" contrast="40000"/>
          </a:blip>
          <a:srcRect/>
          <a:stretch>
            <a:fillRect/>
          </a:stretch>
        </p:blipFill>
        <p:spPr bwMode="auto">
          <a:xfrm>
            <a:off x="881015" y="1600200"/>
            <a:ext cx="7381969" cy="4525963"/>
          </a:xfrm>
          <a:prstGeom prst="rect">
            <a:avLst/>
          </a:prstGeom>
          <a:noFill/>
          <a:ln w="9525">
            <a:noFill/>
            <a:miter lim="800000"/>
            <a:headEnd/>
            <a:tailEnd/>
          </a:ln>
          <a:effectLst>
            <a:outerShdw blurRad="50800" dist="203200" dir="8100000" algn="tr" rotWithShape="0">
              <a:prstClr val="black">
                <a:alpha val="40000"/>
              </a:prstClr>
            </a:outerShdw>
          </a:effec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b="1" dirty="0">
                <a:effectLst>
                  <a:outerShdw blurRad="38100" dist="38100" dir="2700000" algn="tl">
                    <a:srgbClr val="000000">
                      <a:alpha val="43137"/>
                    </a:srgbClr>
                  </a:outerShdw>
                </a:effectLst>
                <a:latin typeface="Times New Roman" pitchFamily="18" charset="0"/>
                <a:cs typeface="Times New Roman" pitchFamily="18" charset="0"/>
              </a:rPr>
              <a:t>TR, AR and MR under Perfect Competition </a:t>
            </a:r>
            <a:endParaRPr lang="en-IN" sz="3600" dirty="0">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26626" name="Picture 2"/>
          <p:cNvPicPr>
            <a:picLocks noGrp="1" noChangeAspect="1" noChangeArrowheads="1"/>
          </p:cNvPicPr>
          <p:nvPr>
            <p:ph idx="1"/>
          </p:nvPr>
        </p:nvPicPr>
        <p:blipFill>
          <a:blip r:embed="rId2" cstate="print"/>
          <a:srcRect r="318" b="2139"/>
          <a:stretch>
            <a:fillRect/>
          </a:stretch>
        </p:blipFill>
        <p:spPr bwMode="auto">
          <a:xfrm>
            <a:off x="1000100" y="1571612"/>
            <a:ext cx="6929486" cy="4429156"/>
          </a:xfrm>
          <a:prstGeom prst="rect">
            <a:avLst/>
          </a:prstGeom>
          <a:noFill/>
          <a:ln w="9525">
            <a:noFill/>
            <a:miter lim="800000"/>
            <a:headEnd/>
            <a:tailEnd/>
          </a:ln>
          <a:effectLst>
            <a:outerShdw blurRad="50800" dist="203200" dir="8100000" algn="tr" rotWithShape="0">
              <a:prstClr val="black">
                <a:alpha val="40000"/>
              </a:prstClr>
            </a:outerShdw>
          </a:effec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effectLst>
                  <a:outerShdw blurRad="38100" dist="38100" dir="2700000" algn="tl">
                    <a:srgbClr val="000000">
                      <a:alpha val="43137"/>
                    </a:srgbClr>
                  </a:outerShdw>
                </a:effectLst>
                <a:latin typeface="Times New Roman" pitchFamily="18" charset="0"/>
                <a:cs typeface="Times New Roman" pitchFamily="18" charset="0"/>
              </a:rPr>
              <a:t>Profit</a:t>
            </a:r>
            <a:endParaRPr lang="en-IN" sz="40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IN" sz="2800" b="1" dirty="0" smtClean="0">
                <a:effectLst>
                  <a:outerShdw blurRad="38100" dist="38100" dir="2700000" algn="tl">
                    <a:srgbClr val="000000">
                      <a:alpha val="43137"/>
                    </a:srgbClr>
                  </a:outerShdw>
                </a:effectLst>
                <a:latin typeface="Times New Roman" pitchFamily="18" charset="0"/>
                <a:cs typeface="Times New Roman" pitchFamily="18" charset="0"/>
              </a:rPr>
              <a:t>Profit </a:t>
            </a:r>
            <a:r>
              <a:rPr lang="en-IN" sz="2800" b="1" dirty="0">
                <a:effectLst>
                  <a:outerShdw blurRad="38100" dist="38100" dir="2700000" algn="tl">
                    <a:srgbClr val="000000">
                      <a:alpha val="43137"/>
                    </a:srgbClr>
                  </a:outerShdw>
                </a:effectLst>
                <a:latin typeface="Times New Roman" pitchFamily="18" charset="0"/>
                <a:cs typeface="Times New Roman" pitchFamily="18" charset="0"/>
              </a:rPr>
              <a:t>is defined as the gap between total revenue and total cost.</a:t>
            </a:r>
          </a:p>
          <a:p>
            <a:pPr algn="just"/>
            <a:r>
              <a:rPr lang="en-IN" sz="2800" b="1" dirty="0">
                <a:effectLst>
                  <a:outerShdw blurRad="38100" dist="38100" dir="2700000" algn="tl">
                    <a:srgbClr val="000000">
                      <a:alpha val="43137"/>
                    </a:srgbClr>
                  </a:outerShdw>
                </a:effectLst>
                <a:latin typeface="Times New Roman" pitchFamily="18" charset="0"/>
                <a:cs typeface="Times New Roman" pitchFamily="18" charset="0"/>
              </a:rPr>
              <a:t>Profit(∏ ) =Total Revenue – Total Cost</a:t>
            </a:r>
          </a:p>
          <a:p>
            <a:pPr algn="just"/>
            <a:r>
              <a:rPr lang="en-IN" sz="2800" dirty="0">
                <a:effectLst>
                  <a:outerShdw blurRad="38100" dist="38100" dir="2700000" algn="tl">
                    <a:srgbClr val="000000">
                      <a:alpha val="43137"/>
                    </a:srgbClr>
                  </a:outerShdw>
                </a:effectLst>
                <a:latin typeface="Times New Roman" pitchFamily="18" charset="0"/>
                <a:cs typeface="Times New Roman" pitchFamily="18" charset="0"/>
              </a:rPr>
              <a:t>When profit is negative, a firm is said to be suffering from loss.</a:t>
            </a:r>
          </a:p>
        </p:txBody>
      </p:sp>
      <p:pic>
        <p:nvPicPr>
          <p:cNvPr id="33794" name="Picture 2" descr="https://www.bigbrandsystem.com/wp-content/uploads/profit-from-your-brand.jpg"/>
          <p:cNvPicPr>
            <a:picLocks noChangeAspect="1" noChangeArrowheads="1"/>
          </p:cNvPicPr>
          <p:nvPr/>
        </p:nvPicPr>
        <p:blipFill>
          <a:blip r:embed="rId2" cstate="print"/>
          <a:srcRect/>
          <a:stretch>
            <a:fillRect/>
          </a:stretch>
        </p:blipFill>
        <p:spPr bwMode="auto">
          <a:xfrm>
            <a:off x="2928926" y="3714752"/>
            <a:ext cx="5643542" cy="2714644"/>
          </a:xfrm>
          <a:prstGeom prst="rect">
            <a:avLst/>
          </a:prstGeom>
          <a:noFill/>
          <a:effectLst>
            <a:outerShdw blurRad="50800" dist="165100" dir="8100000" algn="tr" rotWithShape="0">
              <a:prstClr val="black">
                <a:alpha val="40000"/>
              </a:prstClr>
            </a:outerShdw>
          </a:effec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effectLst>
                  <a:outerShdw blurRad="38100" dist="38100" dir="2700000" algn="tl">
                    <a:srgbClr val="000000">
                      <a:alpha val="43137"/>
                    </a:srgbClr>
                  </a:outerShdw>
                </a:effectLst>
                <a:latin typeface="Times New Roman" pitchFamily="18" charset="0"/>
                <a:cs typeface="Times New Roman" pitchFamily="18" charset="0"/>
              </a:rPr>
              <a:t>Profit</a:t>
            </a:r>
            <a:endParaRPr lang="en-IN" dirty="0"/>
          </a:p>
        </p:txBody>
      </p:sp>
      <p:sp>
        <p:nvSpPr>
          <p:cNvPr id="3" name="Content Placeholder 2"/>
          <p:cNvSpPr>
            <a:spLocks noGrp="1"/>
          </p:cNvSpPr>
          <p:nvPr>
            <p:ph idx="1"/>
          </p:nvPr>
        </p:nvSpPr>
        <p:spPr/>
        <p:txBody>
          <a:bodyPr>
            <a:normAutofit/>
          </a:bodyPr>
          <a:lstStyle/>
          <a:p>
            <a:pPr algn="just"/>
            <a:r>
              <a:rPr lang="en-IN" sz="2400" b="1" dirty="0">
                <a:effectLst>
                  <a:outerShdw blurRad="38100" dist="38100" dir="2700000" algn="tl">
                    <a:srgbClr val="000000">
                      <a:alpha val="43137"/>
                    </a:srgbClr>
                  </a:outerShdw>
                </a:effectLst>
                <a:latin typeface="Times New Roman" pitchFamily="18" charset="0"/>
                <a:cs typeface="Times New Roman" pitchFamily="18" charset="0"/>
              </a:rPr>
              <a:t>BREAK -EVEN POINT</a:t>
            </a:r>
          </a:p>
          <a:p>
            <a:pPr algn="just"/>
            <a:r>
              <a:rPr lang="en-IN" sz="2400" b="1" dirty="0">
                <a:effectLst>
                  <a:outerShdw blurRad="38100" dist="38100" dir="2700000" algn="tl">
                    <a:srgbClr val="000000">
                      <a:alpha val="43137"/>
                    </a:srgbClr>
                  </a:outerShdw>
                </a:effectLst>
                <a:latin typeface="Times New Roman" pitchFamily="18" charset="0"/>
                <a:cs typeface="Times New Roman" pitchFamily="18" charset="0"/>
              </a:rPr>
              <a:t>Break-even point indicates the level of output at which Total Revenue just equals </a:t>
            </a:r>
            <a:r>
              <a:rPr lang="en-IN" sz="2400" b="1" dirty="0" smtClean="0">
                <a:effectLst>
                  <a:outerShdw blurRad="38100" dist="38100" dir="2700000" algn="tl">
                    <a:srgbClr val="000000">
                      <a:alpha val="43137"/>
                    </a:srgbClr>
                  </a:outerShdw>
                </a:effectLst>
                <a:latin typeface="Times New Roman" pitchFamily="18" charset="0"/>
                <a:cs typeface="Times New Roman" pitchFamily="18" charset="0"/>
              </a:rPr>
              <a:t>Total Cost </a:t>
            </a:r>
            <a:r>
              <a:rPr lang="en-IN" sz="2400" b="1" dirty="0">
                <a:effectLst>
                  <a:outerShdw blurRad="38100" dist="38100" dir="2700000" algn="tl">
                    <a:srgbClr val="000000">
                      <a:alpha val="43137"/>
                    </a:srgbClr>
                  </a:outerShdw>
                </a:effectLst>
                <a:latin typeface="Times New Roman" pitchFamily="18" charset="0"/>
                <a:cs typeface="Times New Roman" pitchFamily="18" charset="0"/>
              </a:rPr>
              <a:t>.</a:t>
            </a:r>
          </a:p>
          <a:p>
            <a:pPr algn="just"/>
            <a:r>
              <a:rPr lang="en-IN" sz="2400" b="1" dirty="0">
                <a:effectLst>
                  <a:outerShdw blurRad="38100" dist="38100" dir="2700000" algn="tl">
                    <a:srgbClr val="000000">
                      <a:alpha val="43137"/>
                    </a:srgbClr>
                  </a:outerShdw>
                </a:effectLst>
                <a:latin typeface="Times New Roman" pitchFamily="18" charset="0"/>
                <a:cs typeface="Times New Roman" pitchFamily="18" charset="0"/>
              </a:rPr>
              <a:t>EQUILIBRIUM OFA FIRM</a:t>
            </a:r>
          </a:p>
          <a:p>
            <a:pPr algn="just"/>
            <a:r>
              <a:rPr lang="en-IN" sz="2400" b="1" dirty="0">
                <a:effectLst>
                  <a:outerShdw blurRad="38100" dist="38100" dir="2700000" algn="tl">
                    <a:srgbClr val="000000">
                      <a:alpha val="43137"/>
                    </a:srgbClr>
                  </a:outerShdw>
                </a:effectLst>
                <a:latin typeface="Times New Roman" pitchFamily="18" charset="0"/>
                <a:cs typeface="Times New Roman" pitchFamily="18" charset="0"/>
              </a:rPr>
              <a:t>A firm is said to in equilibrium </a:t>
            </a:r>
            <a:r>
              <a:rPr lang="en-IN" sz="2400" dirty="0">
                <a:effectLst>
                  <a:outerShdw blurRad="38100" dist="38100" dir="2700000" algn="tl">
                    <a:srgbClr val="000000">
                      <a:alpha val="43137"/>
                    </a:srgbClr>
                  </a:outerShdw>
                </a:effectLst>
                <a:latin typeface="Times New Roman" pitchFamily="18" charset="0"/>
                <a:cs typeface="Times New Roman" pitchFamily="18" charset="0"/>
              </a:rPr>
              <a:t>when it maximises its profit at given level of output.</a:t>
            </a:r>
          </a:p>
          <a:p>
            <a:pPr algn="just"/>
            <a:r>
              <a:rPr lang="en-IN" sz="2400" b="1" dirty="0">
                <a:effectLst>
                  <a:outerShdw blurRad="38100" dist="38100" dir="2700000" algn="tl">
                    <a:srgbClr val="000000">
                      <a:alpha val="43137"/>
                    </a:srgbClr>
                  </a:outerShdw>
                </a:effectLst>
                <a:latin typeface="Times New Roman" pitchFamily="18" charset="0"/>
                <a:cs typeface="Times New Roman" pitchFamily="18" charset="0"/>
              </a:rPr>
              <a:t>Thus, at firm’s equilibrium, profit(TR-TC) is maximum</a:t>
            </a:r>
            <a:r>
              <a:rPr lang="en-IN" sz="2400" dirty="0">
                <a:effectLst>
                  <a:outerShdw blurRad="38100" dist="38100" dir="2700000" algn="tl">
                    <a:srgbClr val="000000">
                      <a:alpha val="43137"/>
                    </a:srgbClr>
                  </a:outerShdw>
                </a:effectLst>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effectLst>
                  <a:outerShdw blurRad="38100" dist="38100" dir="2700000" algn="tl">
                    <a:srgbClr val="000000">
                      <a:alpha val="43137"/>
                    </a:srgbClr>
                  </a:outerShdw>
                </a:effectLst>
                <a:latin typeface="Times New Roman" pitchFamily="18" charset="0"/>
                <a:cs typeface="Times New Roman" pitchFamily="18" charset="0"/>
              </a:rPr>
              <a:t>Market </a:t>
            </a:r>
            <a:r>
              <a:rPr lang="en-IN" b="1" dirty="0" smtClean="0">
                <a:effectLst>
                  <a:outerShdw blurRad="38100" dist="38100" dir="2700000" algn="tl">
                    <a:srgbClr val="000000">
                      <a:alpha val="43137"/>
                    </a:srgbClr>
                  </a:outerShdw>
                </a:effectLst>
                <a:latin typeface="Times New Roman" pitchFamily="18" charset="0"/>
                <a:cs typeface="Times New Roman" pitchFamily="18" charset="0"/>
              </a:rPr>
              <a:t>Structure</a:t>
            </a:r>
            <a:endParaRPr lang="en-IN" dirty="0"/>
          </a:p>
        </p:txBody>
      </p:sp>
      <p:pic>
        <p:nvPicPr>
          <p:cNvPr id="15362" name="Picture 2"/>
          <p:cNvPicPr>
            <a:picLocks noGrp="1" noChangeAspect="1" noChangeArrowheads="1"/>
          </p:cNvPicPr>
          <p:nvPr>
            <p:ph idx="1"/>
          </p:nvPr>
        </p:nvPicPr>
        <p:blipFill>
          <a:blip r:embed="rId2" cstate="print">
            <a:grayscl/>
            <a:lum contrast="5000"/>
          </a:blip>
          <a:srcRect l="1466" r="1466" b="-386"/>
          <a:stretch>
            <a:fillRect/>
          </a:stretch>
        </p:blipFill>
        <p:spPr bwMode="auto">
          <a:xfrm>
            <a:off x="571472" y="1357298"/>
            <a:ext cx="7858180" cy="5000660"/>
          </a:xfrm>
          <a:prstGeom prst="rect">
            <a:avLst/>
          </a:prstGeom>
          <a:noFill/>
          <a:ln w="9525">
            <a:noFill/>
            <a:miter lim="800000"/>
            <a:headEnd/>
            <a:tailEnd/>
          </a:ln>
          <a:effectLst>
            <a:outerShdw blurRad="50800" dist="139700" dir="8100000" algn="tr" rotWithShape="0">
              <a:prstClr val="black">
                <a:alpha val="40000"/>
              </a:prstClr>
            </a:outerShdw>
          </a:effec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effectLst>
                  <a:outerShdw blurRad="38100" dist="38100" dir="2700000" algn="tl">
                    <a:srgbClr val="000000">
                      <a:alpha val="43137"/>
                    </a:srgbClr>
                  </a:outerShdw>
                </a:effectLst>
                <a:latin typeface="Times New Roman" pitchFamily="18" charset="0"/>
                <a:cs typeface="Times New Roman" pitchFamily="18" charset="0"/>
              </a:rPr>
              <a:t>Break-Even Point and  Firm’s Equilibrium(Maximum Profit)</a:t>
            </a:r>
            <a:endParaRPr lang="en-IN" sz="3200" dirty="0">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27650" name="Picture 2"/>
          <p:cNvPicPr>
            <a:picLocks noGrp="1" noChangeAspect="1" noChangeArrowheads="1"/>
          </p:cNvPicPr>
          <p:nvPr>
            <p:ph idx="1"/>
          </p:nvPr>
        </p:nvPicPr>
        <p:blipFill>
          <a:blip r:embed="rId2" cstate="print"/>
          <a:srcRect/>
          <a:stretch>
            <a:fillRect/>
          </a:stretch>
        </p:blipFill>
        <p:spPr bwMode="auto">
          <a:xfrm>
            <a:off x="785786" y="1785926"/>
            <a:ext cx="7524750" cy="4500594"/>
          </a:xfrm>
          <a:prstGeom prst="rect">
            <a:avLst/>
          </a:prstGeom>
          <a:noFill/>
          <a:ln w="9525">
            <a:noFill/>
            <a:miter lim="800000"/>
            <a:headEnd/>
            <a:tailEnd/>
          </a:ln>
          <a:effectLst>
            <a:outerShdw blurRad="50800" dist="215900" dir="8100000" algn="tr" rotWithShape="0">
              <a:prstClr val="black">
                <a:alpha val="40000"/>
              </a:prstClr>
            </a:outerShdw>
          </a:effec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b="1" dirty="0" smtClean="0">
                <a:effectLst>
                  <a:outerShdw blurRad="38100" dist="38100" dir="2700000" algn="tl">
                    <a:srgbClr val="000000">
                      <a:alpha val="43137"/>
                    </a:srgbClr>
                  </a:outerShdw>
                </a:effectLst>
                <a:latin typeface="Times New Roman" pitchFamily="18" charset="0"/>
                <a:cs typeface="Times New Roman" pitchFamily="18" charset="0"/>
              </a:rPr>
              <a:t>Break-Even Point and  Firm’s Equilibrium(Maximum Profit)</a:t>
            </a:r>
            <a:endParaRPr lang="en-IN" sz="3600" dirty="0"/>
          </a:p>
        </p:txBody>
      </p:sp>
      <p:sp>
        <p:nvSpPr>
          <p:cNvPr id="3" name="Content Placeholder 2"/>
          <p:cNvSpPr>
            <a:spLocks noGrp="1"/>
          </p:cNvSpPr>
          <p:nvPr>
            <p:ph idx="1"/>
          </p:nvPr>
        </p:nvSpPr>
        <p:spPr/>
        <p:txBody>
          <a:bodyPr>
            <a:normAutofit fontScale="85000" lnSpcReduction="10000"/>
          </a:bodyPr>
          <a:lstStyle/>
          <a:p>
            <a:pPr algn="just"/>
            <a:r>
              <a:rPr lang="en-IN" b="1" dirty="0">
                <a:effectLst>
                  <a:outerShdw blurRad="38100" dist="38100" dir="2700000" algn="tl">
                    <a:srgbClr val="000000">
                      <a:alpha val="43137"/>
                    </a:srgbClr>
                  </a:outerShdw>
                </a:effectLst>
                <a:latin typeface="Times New Roman" pitchFamily="18" charset="0"/>
                <a:cs typeface="Times New Roman" pitchFamily="18" charset="0"/>
              </a:rPr>
              <a:t>The firm is in equilibrium (maximum profit =CB=AQ) at Q level of output after which the gap between TR and TC goes on narrowing.  </a:t>
            </a:r>
            <a:r>
              <a:rPr lang="en-IN" dirty="0">
                <a:effectLst>
                  <a:outerShdw blurRad="38100" dist="38100" dir="2700000" algn="tl">
                    <a:srgbClr val="000000">
                      <a:alpha val="43137"/>
                    </a:srgbClr>
                  </a:outerShdw>
                </a:effectLst>
                <a:latin typeface="Times New Roman" pitchFamily="18" charset="0"/>
                <a:cs typeface="Times New Roman" pitchFamily="18" charset="0"/>
              </a:rPr>
              <a:t>TR again becomes equal to TC at upper break even point E. </a:t>
            </a:r>
          </a:p>
          <a:p>
            <a:pPr algn="just"/>
            <a:r>
              <a:rPr lang="en-IN" b="1" dirty="0">
                <a:effectLst>
                  <a:outerShdw blurRad="38100" dist="38100" dir="2700000" algn="tl">
                    <a:srgbClr val="000000">
                      <a:alpha val="43137"/>
                    </a:srgbClr>
                  </a:outerShdw>
                </a:effectLst>
                <a:latin typeface="Times New Roman" pitchFamily="18" charset="0"/>
                <a:cs typeface="Times New Roman" pitchFamily="18" charset="0"/>
              </a:rPr>
              <a:t>Upper break-even E point is not of much relevance as it lies beyond firm's profit maximizing level.</a:t>
            </a:r>
          </a:p>
          <a:p>
            <a:pPr algn="just"/>
            <a:r>
              <a:rPr lang="en-IN" dirty="0">
                <a:effectLst>
                  <a:outerShdw blurRad="38100" dist="38100" dir="2700000" algn="tl">
                    <a:srgbClr val="000000">
                      <a:alpha val="43137"/>
                    </a:srgbClr>
                  </a:outerShdw>
                </a:effectLst>
                <a:latin typeface="Times New Roman" pitchFamily="18" charset="0"/>
                <a:cs typeface="Times New Roman" pitchFamily="18" charset="0"/>
              </a:rPr>
              <a:t>Further, it lies beyond the firm’s capacity.</a:t>
            </a:r>
          </a:p>
          <a:p>
            <a:pPr algn="just"/>
            <a:r>
              <a:rPr lang="en-IN" dirty="0">
                <a:effectLst>
                  <a:outerShdw blurRad="38100" dist="38100" dir="2700000" algn="tl">
                    <a:srgbClr val="000000">
                      <a:alpha val="43137"/>
                    </a:srgbClr>
                  </a:outerShdw>
                </a:effectLst>
                <a:latin typeface="Times New Roman" pitchFamily="18" charset="0"/>
                <a:cs typeface="Times New Roman" pitchFamily="18" charset="0"/>
              </a:rPr>
              <a:t>The lower break even point D at output S is much significance as the firm would not plan to expand </a:t>
            </a:r>
            <a:r>
              <a:rPr lang="en-IN" dirty="0" smtClean="0">
                <a:effectLst>
                  <a:outerShdw blurRad="38100" dist="38100" dir="2700000" algn="tl">
                    <a:srgbClr val="000000">
                      <a:alpha val="43137"/>
                    </a:srgbClr>
                  </a:outerShdw>
                </a:effectLst>
                <a:latin typeface="Times New Roman" pitchFamily="18" charset="0"/>
                <a:cs typeface="Times New Roman" pitchFamily="18" charset="0"/>
              </a:rPr>
              <a:t>if it </a:t>
            </a:r>
            <a:r>
              <a:rPr lang="en-IN" dirty="0">
                <a:effectLst>
                  <a:outerShdw blurRad="38100" dist="38100" dir="2700000" algn="tl">
                    <a:srgbClr val="000000">
                      <a:alpha val="43137"/>
                    </a:srgbClr>
                  </a:outerShdw>
                </a:effectLst>
                <a:latin typeface="Times New Roman" pitchFamily="18" charset="0"/>
                <a:cs typeface="Times New Roman" pitchFamily="18" charset="0"/>
              </a:rPr>
              <a:t>can not sell its output equal to at least S.</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effectLst>
                  <a:outerShdw blurRad="38100" dist="38100" dir="2700000" algn="tl">
                    <a:srgbClr val="000000">
                      <a:alpha val="43137"/>
                    </a:srgbClr>
                  </a:outerShdw>
                </a:effectLst>
                <a:latin typeface="Times New Roman" pitchFamily="18" charset="0"/>
                <a:cs typeface="Times New Roman" pitchFamily="18" charset="0"/>
              </a:rPr>
              <a:t/>
            </a:r>
            <a:br>
              <a:rPr lang="en-IN" b="1" dirty="0" smtClean="0">
                <a:effectLst>
                  <a:outerShdw blurRad="38100" dist="38100" dir="2700000" algn="tl">
                    <a:srgbClr val="000000">
                      <a:alpha val="43137"/>
                    </a:srgbClr>
                  </a:outerShdw>
                </a:effectLst>
                <a:latin typeface="Times New Roman" pitchFamily="18" charset="0"/>
                <a:cs typeface="Times New Roman" pitchFamily="18" charset="0"/>
              </a:rPr>
            </a:br>
            <a:r>
              <a:rPr lang="en-IN" sz="4000" b="1" dirty="0" smtClean="0">
                <a:effectLst>
                  <a:outerShdw blurRad="38100" dist="38100" dir="2700000" algn="tl">
                    <a:srgbClr val="000000">
                      <a:alpha val="43137"/>
                    </a:srgbClr>
                  </a:outerShdw>
                </a:effectLst>
                <a:latin typeface="Times New Roman" pitchFamily="18" charset="0"/>
                <a:cs typeface="Times New Roman" pitchFamily="18" charset="0"/>
              </a:rPr>
              <a:t>Equilibrium Of A Firm</a:t>
            </a:r>
            <a:r>
              <a:rPr lang="en-IN" b="1" dirty="0" smtClean="0">
                <a:effectLst>
                  <a:outerShdw blurRad="38100" dist="38100" dir="2700000" algn="tl">
                    <a:srgbClr val="000000">
                      <a:alpha val="43137"/>
                    </a:srgbClr>
                  </a:outerShdw>
                </a:effectLst>
                <a:latin typeface="Times New Roman" pitchFamily="18" charset="0"/>
                <a:cs typeface="Times New Roman" pitchFamily="18" charset="0"/>
              </a:rPr>
              <a:t/>
            </a:r>
            <a:br>
              <a:rPr lang="en-IN" b="1" dirty="0" smtClean="0">
                <a:effectLst>
                  <a:outerShdw blurRad="38100" dist="38100" dir="2700000" algn="tl">
                    <a:srgbClr val="000000">
                      <a:alpha val="43137"/>
                    </a:srgbClr>
                  </a:outerShdw>
                </a:effectLst>
                <a:latin typeface="Times New Roman" pitchFamily="18" charset="0"/>
                <a:cs typeface="Times New Roman" pitchFamily="18" charset="0"/>
              </a:rPr>
            </a:br>
            <a:endParaRPr lang="en-IN"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lgn="just"/>
            <a:r>
              <a:rPr lang="en-IN" sz="2800" b="1" dirty="0">
                <a:effectLst>
                  <a:outerShdw blurRad="38100" dist="38100" dir="2700000" algn="tl">
                    <a:srgbClr val="000000">
                      <a:alpha val="43137"/>
                    </a:srgbClr>
                  </a:outerShdw>
                </a:effectLst>
                <a:latin typeface="Times New Roman" pitchFamily="18" charset="0"/>
                <a:cs typeface="Times New Roman" pitchFamily="18" charset="0"/>
              </a:rPr>
              <a:t>A firm is said to in equilibrium when it maximises its profit at given level of output</a:t>
            </a:r>
            <a:r>
              <a:rPr lang="en-IN" sz="28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IN" sz="2800" dirty="0" smtClean="0">
                <a:effectLst>
                  <a:outerShdw blurRad="38100" dist="38100" dir="2700000" algn="tl">
                    <a:srgbClr val="000000">
                      <a:alpha val="43137"/>
                    </a:srgbClr>
                  </a:outerShdw>
                </a:effectLst>
                <a:latin typeface="Times New Roman" pitchFamily="18" charset="0"/>
                <a:cs typeface="Times New Roman" pitchFamily="18" charset="0"/>
              </a:rPr>
              <a:t>Thus</a:t>
            </a:r>
            <a:r>
              <a:rPr lang="en-IN" sz="2800" dirty="0">
                <a:effectLst>
                  <a:outerShdw blurRad="38100" dist="38100" dir="2700000" algn="tl">
                    <a:srgbClr val="000000">
                      <a:alpha val="43137"/>
                    </a:srgbClr>
                  </a:outerShdw>
                </a:effectLst>
                <a:latin typeface="Times New Roman" pitchFamily="18" charset="0"/>
                <a:cs typeface="Times New Roman" pitchFamily="18" charset="0"/>
              </a:rPr>
              <a:t>, at firm’s equilibrium, profit(TR-TC) is maximum</a:t>
            </a:r>
            <a:r>
              <a:rPr lang="en-IN" sz="2800" dirty="0" smtClean="0">
                <a:effectLst>
                  <a:outerShdw blurRad="38100" dist="38100" dir="2700000" algn="tl">
                    <a:srgbClr val="000000">
                      <a:alpha val="43137"/>
                    </a:srgbClr>
                  </a:outerShdw>
                </a:effectLst>
                <a:latin typeface="Times New Roman" pitchFamily="18" charset="0"/>
                <a:cs typeface="Times New Roman" pitchFamily="18" charset="0"/>
              </a:rPr>
              <a:t>.</a:t>
            </a:r>
          </a:p>
          <a:p>
            <a:r>
              <a:rPr lang="en-IN" sz="2800" b="1" dirty="0" smtClean="0">
                <a:effectLst>
                  <a:outerShdw blurRad="38100" dist="38100" dir="2700000" algn="tl">
                    <a:srgbClr val="000000">
                      <a:alpha val="43137"/>
                    </a:srgbClr>
                  </a:outerShdw>
                </a:effectLst>
                <a:latin typeface="Times New Roman" pitchFamily="18" charset="0"/>
                <a:cs typeface="Times New Roman" pitchFamily="18" charset="0"/>
              </a:rPr>
              <a:t>Conditions For Profit Maximisation/Firm’s Equilibrium: </a:t>
            </a:r>
          </a:p>
          <a:p>
            <a:r>
              <a:rPr lang="en-IN" sz="2800" b="1" dirty="0" smtClean="0">
                <a:effectLst>
                  <a:outerShdw blurRad="38100" dist="38100" dir="2700000" algn="tl">
                    <a:srgbClr val="000000">
                      <a:alpha val="43137"/>
                    </a:srgbClr>
                  </a:outerShdw>
                </a:effectLst>
                <a:latin typeface="Times New Roman" pitchFamily="18" charset="0"/>
                <a:cs typeface="Times New Roman" pitchFamily="18" charset="0"/>
              </a:rPr>
              <a:t>MR=MC</a:t>
            </a:r>
            <a:r>
              <a:rPr lang="en-IN" sz="28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IN" sz="2800" dirty="0">
                <a:effectLst>
                  <a:outerShdw blurRad="38100" dist="38100" dir="2700000" algn="tl">
                    <a:srgbClr val="000000">
                      <a:alpha val="43137"/>
                    </a:srgbClr>
                  </a:outerShdw>
                </a:effectLst>
                <a:latin typeface="Times New Roman" pitchFamily="18" charset="0"/>
                <a:cs typeface="Times New Roman" pitchFamily="18" charset="0"/>
              </a:rPr>
              <a:t>(Necessary Condition)</a:t>
            </a:r>
          </a:p>
          <a:p>
            <a:r>
              <a:rPr lang="en-IN" sz="2800" b="1" dirty="0" smtClean="0">
                <a:effectLst>
                  <a:outerShdw blurRad="38100" dist="38100" dir="2700000" algn="tl">
                    <a:srgbClr val="000000">
                      <a:alpha val="43137"/>
                    </a:srgbClr>
                  </a:outerShdw>
                </a:effectLst>
                <a:latin typeface="Times New Roman" pitchFamily="18" charset="0"/>
                <a:cs typeface="Times New Roman" pitchFamily="18" charset="0"/>
              </a:rPr>
              <a:t>MC </a:t>
            </a:r>
            <a:r>
              <a:rPr lang="en-IN" sz="2800" b="1" dirty="0">
                <a:effectLst>
                  <a:outerShdw blurRad="38100" dist="38100" dir="2700000" algn="tl">
                    <a:srgbClr val="000000">
                      <a:alpha val="43137"/>
                    </a:srgbClr>
                  </a:outerShdw>
                </a:effectLst>
                <a:latin typeface="Times New Roman" pitchFamily="18" charset="0"/>
                <a:cs typeface="Times New Roman" pitchFamily="18" charset="0"/>
              </a:rPr>
              <a:t>must be rising </a:t>
            </a:r>
            <a:r>
              <a:rPr lang="en-IN" sz="2800" dirty="0">
                <a:effectLst>
                  <a:outerShdw blurRad="38100" dist="38100" dir="2700000" algn="tl">
                    <a:srgbClr val="000000">
                      <a:alpha val="43137"/>
                    </a:srgbClr>
                  </a:outerShdw>
                </a:effectLst>
                <a:latin typeface="Times New Roman" pitchFamily="18" charset="0"/>
                <a:cs typeface="Times New Roman" pitchFamily="18" charset="0"/>
              </a:rPr>
              <a:t>at the profit maximising/equilibrium point </a:t>
            </a:r>
            <a:r>
              <a:rPr lang="en-IN" sz="2800" dirty="0" smtClean="0">
                <a:effectLst>
                  <a:outerShdw blurRad="38100" dist="38100" dir="2700000" algn="tl">
                    <a:srgbClr val="000000">
                      <a:alpha val="43137"/>
                    </a:srgbClr>
                  </a:outerShdw>
                </a:effectLst>
                <a:latin typeface="Times New Roman" pitchFamily="18" charset="0"/>
                <a:cs typeface="Times New Roman" pitchFamily="18" charset="0"/>
              </a:rPr>
              <a:t>i.e. </a:t>
            </a:r>
            <a:r>
              <a:rPr lang="en-IN" sz="2800" dirty="0">
                <a:effectLst>
                  <a:outerShdw blurRad="38100" dist="38100" dir="2700000" algn="tl">
                    <a:srgbClr val="000000">
                      <a:alpha val="43137"/>
                    </a:srgbClr>
                  </a:outerShdw>
                </a:effectLst>
                <a:latin typeface="Times New Roman" pitchFamily="18" charset="0"/>
                <a:cs typeface="Times New Roman" pitchFamily="18" charset="0"/>
              </a:rPr>
              <a:t>MC curve must </a:t>
            </a:r>
            <a:r>
              <a:rPr lang="en-IN" sz="2800" dirty="0" smtClean="0">
                <a:effectLst>
                  <a:outerShdw blurRad="38100" dist="38100" dir="2700000" algn="tl">
                    <a:srgbClr val="000000">
                      <a:alpha val="43137"/>
                    </a:srgbClr>
                  </a:outerShdw>
                </a:effectLst>
                <a:latin typeface="Times New Roman" pitchFamily="18" charset="0"/>
                <a:cs typeface="Times New Roman" pitchFamily="18" charset="0"/>
              </a:rPr>
              <a:t>cut MR </a:t>
            </a:r>
            <a:r>
              <a:rPr lang="en-IN" sz="2800" dirty="0">
                <a:effectLst>
                  <a:outerShdw blurRad="38100" dist="38100" dir="2700000" algn="tl">
                    <a:srgbClr val="000000">
                      <a:alpha val="43137"/>
                    </a:srgbClr>
                  </a:outerShdw>
                </a:effectLst>
                <a:latin typeface="Times New Roman" pitchFamily="18" charset="0"/>
                <a:cs typeface="Times New Roman" pitchFamily="18" charset="0"/>
              </a:rPr>
              <a:t>curve from bellow(Sufficient Condition</a:t>
            </a:r>
            <a:r>
              <a:rPr lang="en-IN" sz="2800" dirty="0">
                <a:latin typeface="Times New Roman" pitchFamily="18" charset="0"/>
                <a:cs typeface="Times New Roman" pitchFamily="18" charset="0"/>
              </a:rPr>
              <a:t>)</a:t>
            </a:r>
            <a:endParaRPr lang="en-IN" sz="2800" dirty="0">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b="1" dirty="0">
                <a:effectLst>
                  <a:outerShdw blurRad="38100" dist="38100" dir="2700000" algn="tl">
                    <a:srgbClr val="000000">
                      <a:alpha val="43137"/>
                    </a:srgbClr>
                  </a:outerShdw>
                </a:effectLst>
                <a:latin typeface="Times New Roman" pitchFamily="18" charset="0"/>
                <a:cs typeface="Times New Roman" pitchFamily="18" charset="0"/>
              </a:rPr>
              <a:t>Equilibrium of a firm /Profit Maximisation by a firm</a:t>
            </a:r>
            <a:endParaRPr lang="en-IN" sz="3600" dirty="0">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28674" name="Picture 2"/>
          <p:cNvPicPr>
            <a:picLocks noGrp="1" noChangeAspect="1" noChangeArrowheads="1"/>
          </p:cNvPicPr>
          <p:nvPr>
            <p:ph idx="1"/>
          </p:nvPr>
        </p:nvPicPr>
        <p:blipFill>
          <a:blip r:embed="rId2" cstate="print"/>
          <a:srcRect b="1613"/>
          <a:stretch>
            <a:fillRect/>
          </a:stretch>
        </p:blipFill>
        <p:spPr bwMode="auto">
          <a:xfrm>
            <a:off x="857224" y="1714488"/>
            <a:ext cx="7248525" cy="4357718"/>
          </a:xfrm>
          <a:prstGeom prst="rect">
            <a:avLst/>
          </a:prstGeom>
          <a:noFill/>
          <a:ln w="9525">
            <a:noFill/>
            <a:miter lim="800000"/>
            <a:headEnd/>
            <a:tailEnd/>
          </a:ln>
          <a:effectLst>
            <a:outerShdw blurRad="50800" dist="228600" dir="8100000" algn="tr" rotWithShape="0">
              <a:prstClr val="black">
                <a:alpha val="40000"/>
              </a:prstClr>
            </a:outerShdw>
          </a:effec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b="1" dirty="0">
                <a:effectLst>
                  <a:outerShdw blurRad="38100" dist="38100" dir="2700000" algn="tl">
                    <a:srgbClr val="000000">
                      <a:alpha val="43137"/>
                    </a:srgbClr>
                  </a:outerShdw>
                </a:effectLst>
                <a:latin typeface="Times New Roman" pitchFamily="18" charset="0"/>
                <a:cs typeface="Times New Roman" pitchFamily="18" charset="0"/>
              </a:rPr>
              <a:t>Equilibrium of a firm /Profit Maximisation</a:t>
            </a:r>
            <a:endParaRPr lang="en-IN" sz="36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a:bodyPr>
          <a:lstStyle/>
          <a:p>
            <a:pPr algn="just"/>
            <a:r>
              <a:rPr lang="en-IN" b="1" dirty="0">
                <a:effectLst>
                  <a:outerShdw blurRad="38100" dist="38100" dir="2700000" algn="tl">
                    <a:srgbClr val="000000">
                      <a:alpha val="43137"/>
                    </a:srgbClr>
                  </a:outerShdw>
                </a:effectLst>
                <a:latin typeface="Times New Roman" pitchFamily="18" charset="0"/>
                <a:cs typeface="Times New Roman" pitchFamily="18" charset="0"/>
              </a:rPr>
              <a:t>At point E , MR=MC and MC curve cuts MR curve from bellow. At E, </a:t>
            </a:r>
            <a:r>
              <a:rPr lang="en-IN" b="1" dirty="0" smtClean="0">
                <a:effectLst>
                  <a:outerShdw blurRad="38100" dist="38100" dir="2700000" algn="tl">
                    <a:srgbClr val="000000">
                      <a:alpha val="43137"/>
                    </a:srgbClr>
                  </a:outerShdw>
                </a:effectLst>
                <a:latin typeface="Times New Roman" pitchFamily="18" charset="0"/>
                <a:cs typeface="Times New Roman" pitchFamily="18" charset="0"/>
              </a:rPr>
              <a:t>both necessary </a:t>
            </a:r>
            <a:r>
              <a:rPr lang="en-IN" b="1" dirty="0">
                <a:effectLst>
                  <a:outerShdw blurRad="38100" dist="38100" dir="2700000" algn="tl">
                    <a:srgbClr val="000000">
                      <a:alpha val="43137"/>
                    </a:srgbClr>
                  </a:outerShdw>
                </a:effectLst>
                <a:latin typeface="Times New Roman" pitchFamily="18" charset="0"/>
                <a:cs typeface="Times New Roman" pitchFamily="18" charset="0"/>
              </a:rPr>
              <a:t>and sufficient conditions are satisfied. </a:t>
            </a:r>
            <a:r>
              <a:rPr lang="en-IN" dirty="0">
                <a:effectLst>
                  <a:outerShdw blurRad="38100" dist="38100" dir="2700000" algn="tl">
                    <a:srgbClr val="000000">
                      <a:alpha val="43137"/>
                    </a:srgbClr>
                  </a:outerShdw>
                </a:effectLst>
                <a:latin typeface="Times New Roman" pitchFamily="18" charset="0"/>
                <a:cs typeface="Times New Roman" pitchFamily="18" charset="0"/>
              </a:rPr>
              <a:t>Hence E is the point of equilibrium </a:t>
            </a:r>
            <a:r>
              <a:rPr lang="en-IN" dirty="0" smtClean="0">
                <a:effectLst>
                  <a:outerShdw blurRad="38100" dist="38100" dir="2700000" algn="tl">
                    <a:srgbClr val="000000">
                      <a:alpha val="43137"/>
                    </a:srgbClr>
                  </a:outerShdw>
                </a:effectLst>
                <a:latin typeface="Times New Roman" pitchFamily="18" charset="0"/>
                <a:cs typeface="Times New Roman" pitchFamily="18" charset="0"/>
              </a:rPr>
              <a:t>at which </a:t>
            </a:r>
            <a:r>
              <a:rPr lang="en-IN" dirty="0">
                <a:effectLst>
                  <a:outerShdw blurRad="38100" dist="38100" dir="2700000" algn="tl">
                    <a:srgbClr val="000000">
                      <a:alpha val="43137"/>
                    </a:srgbClr>
                  </a:outerShdw>
                </a:effectLst>
                <a:latin typeface="Times New Roman" pitchFamily="18" charset="0"/>
                <a:cs typeface="Times New Roman" pitchFamily="18" charset="0"/>
              </a:rPr>
              <a:t>the firm maximises its profit.</a:t>
            </a:r>
          </a:p>
          <a:p>
            <a:pPr algn="just"/>
            <a:r>
              <a:rPr lang="en-IN" b="1" dirty="0">
                <a:effectLst>
                  <a:outerShdw blurRad="38100" dist="38100" dir="2700000" algn="tl">
                    <a:srgbClr val="000000">
                      <a:alpha val="43137"/>
                    </a:srgbClr>
                  </a:outerShdw>
                </a:effectLst>
                <a:latin typeface="Times New Roman" pitchFamily="18" charset="0"/>
                <a:cs typeface="Times New Roman" pitchFamily="18" charset="0"/>
              </a:rPr>
              <a:t>Q is the equilibrium or profit maximising output. The firm will not produce </a:t>
            </a:r>
            <a:r>
              <a:rPr lang="en-IN" b="1" dirty="0" smtClean="0">
                <a:effectLst>
                  <a:outerShdw blurRad="38100" dist="38100" dir="2700000" algn="tl">
                    <a:srgbClr val="000000">
                      <a:alpha val="43137"/>
                    </a:srgbClr>
                  </a:outerShdw>
                </a:effectLst>
                <a:latin typeface="Times New Roman" pitchFamily="18" charset="0"/>
                <a:cs typeface="Times New Roman" pitchFamily="18" charset="0"/>
              </a:rPr>
              <a:t>beyond point </a:t>
            </a:r>
            <a:r>
              <a:rPr lang="en-IN" b="1" dirty="0">
                <a:effectLst>
                  <a:outerShdw blurRad="38100" dist="38100" dir="2700000" algn="tl">
                    <a:srgbClr val="000000">
                      <a:alpha val="43137"/>
                    </a:srgbClr>
                  </a:outerShdw>
                </a:effectLst>
                <a:latin typeface="Times New Roman" pitchFamily="18" charset="0"/>
                <a:cs typeface="Times New Roman" pitchFamily="18" charset="0"/>
              </a:rPr>
              <a:t>E or output Q </a:t>
            </a:r>
            <a:r>
              <a:rPr lang="en-IN" dirty="0">
                <a:effectLst>
                  <a:outerShdw blurRad="38100" dist="38100" dir="2700000" algn="tl">
                    <a:srgbClr val="000000">
                      <a:alpha val="43137"/>
                    </a:srgbClr>
                  </a:outerShdw>
                </a:effectLst>
                <a:latin typeface="Times New Roman" pitchFamily="18" charset="0"/>
                <a:cs typeface="Times New Roman" pitchFamily="18" charset="0"/>
              </a:rPr>
              <a:t>. Because after point E, MR &lt; MC. As a result of which the </a:t>
            </a:r>
            <a:r>
              <a:rPr lang="en-IN" dirty="0" smtClean="0">
                <a:effectLst>
                  <a:outerShdw blurRad="38100" dist="38100" dir="2700000" algn="tl">
                    <a:srgbClr val="000000">
                      <a:alpha val="43137"/>
                    </a:srgbClr>
                  </a:outerShdw>
                </a:effectLst>
                <a:latin typeface="Times New Roman" pitchFamily="18" charset="0"/>
                <a:cs typeface="Times New Roman" pitchFamily="18" charset="0"/>
              </a:rPr>
              <a:t>firm will </a:t>
            </a:r>
            <a:r>
              <a:rPr lang="en-IN" dirty="0">
                <a:effectLst>
                  <a:outerShdw blurRad="38100" dist="38100" dir="2700000" algn="tl">
                    <a:srgbClr val="000000">
                      <a:alpha val="43137"/>
                    </a:srgbClr>
                  </a:outerShdw>
                </a:effectLst>
                <a:latin typeface="Times New Roman" pitchFamily="18" charset="0"/>
                <a:cs typeface="Times New Roman" pitchFamily="18" charset="0"/>
              </a:rPr>
              <a:t>suffer loss.</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Thanks…</a:t>
            </a:r>
            <a:endParaRPr lang="en-IN" dirty="0"/>
          </a:p>
        </p:txBody>
      </p:sp>
      <p:pic>
        <p:nvPicPr>
          <p:cNvPr id="6" name="Picture 2"/>
          <p:cNvPicPr>
            <a:picLocks noChangeAspect="1" noChangeArrowheads="1"/>
          </p:cNvPicPr>
          <p:nvPr/>
        </p:nvPicPr>
        <p:blipFill>
          <a:blip r:embed="rId3" cstate="print"/>
          <a:srcRect/>
          <a:stretch>
            <a:fillRect/>
          </a:stretch>
        </p:blipFill>
        <p:spPr bwMode="auto">
          <a:xfrm>
            <a:off x="7978775" y="6308725"/>
            <a:ext cx="950913" cy="334963"/>
          </a:xfrm>
          <a:prstGeom prst="rect">
            <a:avLst/>
          </a:prstGeom>
          <a:noFill/>
          <a:ln>
            <a:noFill/>
          </a:ln>
          <a:effectLst>
            <a:outerShdw blurRad="50800" dist="165100" dir="8100000" algn="tr" rotWithShape="0">
              <a:prstClr val="black">
                <a:alpha val="40000"/>
              </a:prstClr>
            </a:outerShdw>
          </a:effectLst>
          <a:extLst>
            <a:ext uri="{909E8E84-426E-40DD-AFC4-6F175D3DCCD1}"/>
            <a:ext uri="{91240B29-F687-4F45-9708-019B960494DF}"/>
          </a:extLst>
        </p:spPr>
      </p:pic>
      <p:pic>
        <p:nvPicPr>
          <p:cNvPr id="7" name="Picture 6"/>
          <p:cNvPicPr>
            <a:picLocks noChangeAspect="1" noChangeArrowheads="1"/>
          </p:cNvPicPr>
          <p:nvPr/>
        </p:nvPicPr>
        <p:blipFill>
          <a:blip r:embed="rId4" cstate="print"/>
          <a:srcRect/>
          <a:stretch>
            <a:fillRect/>
          </a:stretch>
        </p:blipFill>
        <p:spPr bwMode="auto">
          <a:xfrm>
            <a:off x="361950" y="6261100"/>
            <a:ext cx="846138" cy="454025"/>
          </a:xfrm>
          <a:prstGeom prst="rect">
            <a:avLst/>
          </a:prstGeom>
          <a:noFill/>
          <a:ln w="9525">
            <a:noFill/>
            <a:miter lim="800000"/>
            <a:headEnd/>
            <a:tailEnd/>
          </a:ln>
          <a:effectLst>
            <a:outerShdw blurRad="50800" dist="152400" dir="8100000" algn="tr" rotWithShape="0">
              <a:prstClr val="black">
                <a:alpha val="40000"/>
              </a:prstClr>
            </a:outerShdw>
          </a:effectLst>
        </p:spPr>
      </p:pic>
      <p:pic>
        <p:nvPicPr>
          <p:cNvPr id="50180" name="Picture 4" descr="http://cdn.doublequotes.net/men-quotes/about-free/theres-no-limit-to-what-free-men-and-free-women-in-a-free-market-with-free-ente-403x403-nk6uvz.jpg"/>
          <p:cNvPicPr>
            <a:picLocks noChangeAspect="1" noChangeArrowheads="1"/>
          </p:cNvPicPr>
          <p:nvPr/>
        </p:nvPicPr>
        <p:blipFill>
          <a:blip r:embed="rId5" cstate="print"/>
          <a:srcRect b="12500"/>
          <a:stretch>
            <a:fillRect/>
          </a:stretch>
        </p:blipFill>
        <p:spPr bwMode="auto">
          <a:xfrm>
            <a:off x="785786" y="1285860"/>
            <a:ext cx="7572428" cy="4572032"/>
          </a:xfrm>
          <a:prstGeom prst="rect">
            <a:avLst/>
          </a:prstGeom>
          <a:noFill/>
          <a:effectLst>
            <a:outerShdw blurRad="50800" dist="177800" dir="8100000" algn="tr" rotWithShape="0">
              <a:prstClr val="black">
                <a:alpha val="40000"/>
              </a:prstClr>
            </a:outerShdw>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effectLst>
                  <a:outerShdw blurRad="38100" dist="38100" dir="2700000" algn="tl">
                    <a:srgbClr val="000000">
                      <a:alpha val="43137"/>
                    </a:srgbClr>
                  </a:outerShdw>
                </a:effectLst>
                <a:latin typeface="Times New Roman" pitchFamily="18" charset="0"/>
                <a:cs typeface="Times New Roman" pitchFamily="18" charset="0"/>
              </a:rPr>
              <a:t/>
            </a:r>
            <a:br>
              <a:rPr lang="en-IN" b="1" dirty="0" smtClean="0">
                <a:effectLst>
                  <a:outerShdw blurRad="38100" dist="38100" dir="2700000" algn="tl">
                    <a:srgbClr val="000000">
                      <a:alpha val="43137"/>
                    </a:srgbClr>
                  </a:outerShdw>
                </a:effectLst>
                <a:latin typeface="Times New Roman" pitchFamily="18" charset="0"/>
                <a:cs typeface="Times New Roman" pitchFamily="18" charset="0"/>
              </a:rPr>
            </a:br>
            <a:r>
              <a:rPr lang="en-IN" b="1" dirty="0" smtClean="0">
                <a:effectLst>
                  <a:outerShdw blurRad="38100" dist="38100" dir="2700000" algn="tl">
                    <a:srgbClr val="000000">
                      <a:alpha val="43137"/>
                    </a:srgbClr>
                  </a:outerShdw>
                </a:effectLst>
                <a:latin typeface="Times New Roman" pitchFamily="18" charset="0"/>
                <a:cs typeface="Times New Roman" pitchFamily="18" charset="0"/>
              </a:rPr>
              <a:t>Perfect Competition</a:t>
            </a:r>
            <a:br>
              <a:rPr lang="en-IN" b="1" dirty="0" smtClean="0">
                <a:effectLst>
                  <a:outerShdw blurRad="38100" dist="38100" dir="2700000" algn="tl">
                    <a:srgbClr val="000000">
                      <a:alpha val="43137"/>
                    </a:srgbClr>
                  </a:outerShdw>
                </a:effectLst>
                <a:latin typeface="Times New Roman" pitchFamily="18" charset="0"/>
                <a:cs typeface="Times New Roman" pitchFamily="18" charset="0"/>
              </a:rPr>
            </a:br>
            <a:endParaRPr lang="en-IN"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IN" dirty="0" smtClean="0">
                <a:effectLst>
                  <a:outerShdw blurRad="38100" dist="38100" dir="2700000" algn="tl">
                    <a:srgbClr val="000000">
                      <a:alpha val="43137"/>
                    </a:srgbClr>
                  </a:outerShdw>
                </a:effectLst>
                <a:latin typeface="Times New Roman" pitchFamily="18" charset="0"/>
                <a:cs typeface="Times New Roman" pitchFamily="18" charset="0"/>
              </a:rPr>
              <a:t>Perfect </a:t>
            </a:r>
            <a:r>
              <a:rPr lang="en-IN" dirty="0">
                <a:effectLst>
                  <a:outerShdw blurRad="38100" dist="38100" dir="2700000" algn="tl">
                    <a:srgbClr val="000000">
                      <a:alpha val="43137"/>
                    </a:srgbClr>
                  </a:outerShdw>
                </a:effectLst>
                <a:latin typeface="Times New Roman" pitchFamily="18" charset="0"/>
                <a:cs typeface="Times New Roman" pitchFamily="18" charset="0"/>
              </a:rPr>
              <a:t>competition is a market structure in which </a:t>
            </a:r>
            <a:r>
              <a:rPr lang="en-IN" dirty="0" smtClean="0">
                <a:effectLst>
                  <a:outerShdw blurRad="38100" dist="38100" dir="2700000" algn="tl">
                    <a:srgbClr val="000000">
                      <a:alpha val="43137"/>
                    </a:srgbClr>
                  </a:outerShdw>
                </a:effectLst>
                <a:latin typeface="Times New Roman" pitchFamily="18" charset="0"/>
                <a:cs typeface="Times New Roman" pitchFamily="18" charset="0"/>
              </a:rPr>
              <a:t>large number </a:t>
            </a:r>
            <a:r>
              <a:rPr lang="en-IN" dirty="0">
                <a:effectLst>
                  <a:outerShdw blurRad="38100" dist="38100" dir="2700000" algn="tl">
                    <a:srgbClr val="000000">
                      <a:alpha val="43137"/>
                    </a:srgbClr>
                  </a:outerShdw>
                </a:effectLst>
                <a:latin typeface="Times New Roman" pitchFamily="18" charset="0"/>
                <a:cs typeface="Times New Roman" pitchFamily="18" charset="0"/>
              </a:rPr>
              <a:t>of sellers sell </a:t>
            </a:r>
            <a:r>
              <a:rPr lang="en-IN" dirty="0" smtClean="0">
                <a:effectLst>
                  <a:outerShdw blurRad="38100" dist="38100" dir="2700000" algn="tl">
                    <a:srgbClr val="000000">
                      <a:alpha val="43137"/>
                    </a:srgbClr>
                  </a:outerShdw>
                </a:effectLst>
                <a:latin typeface="Times New Roman" pitchFamily="18" charset="0"/>
                <a:cs typeface="Times New Roman" pitchFamily="18" charset="0"/>
              </a:rPr>
              <a:t>a homogenous </a:t>
            </a:r>
            <a:r>
              <a:rPr lang="en-IN" dirty="0">
                <a:effectLst>
                  <a:outerShdw blurRad="38100" dist="38100" dir="2700000" algn="tl">
                    <a:srgbClr val="000000">
                      <a:alpha val="43137"/>
                    </a:srgbClr>
                  </a:outerShdw>
                </a:effectLst>
                <a:latin typeface="Times New Roman" pitchFamily="18" charset="0"/>
                <a:cs typeface="Times New Roman" pitchFamily="18" charset="0"/>
              </a:rPr>
              <a:t>product at </a:t>
            </a:r>
            <a:r>
              <a:rPr lang="en-IN" dirty="0" smtClean="0">
                <a:effectLst>
                  <a:outerShdw blurRad="38100" dist="38100" dir="2700000" algn="tl">
                    <a:srgbClr val="000000">
                      <a:alpha val="43137"/>
                    </a:srgbClr>
                  </a:outerShdw>
                </a:effectLst>
                <a:latin typeface="Times New Roman" pitchFamily="18" charset="0"/>
                <a:cs typeface="Times New Roman" pitchFamily="18" charset="0"/>
              </a:rPr>
              <a:t>uniform price</a:t>
            </a:r>
            <a:r>
              <a:rPr lang="en-IN" dirty="0">
                <a:effectLst>
                  <a:outerShdw blurRad="38100" dist="38100" dir="2700000" algn="tl">
                    <a:srgbClr val="000000">
                      <a:alpha val="43137"/>
                    </a:srgbClr>
                  </a:outerShdw>
                </a:effectLst>
                <a:latin typeface="Times New Roman" pitchFamily="18" charset="0"/>
                <a:cs typeface="Times New Roman" pitchFamily="18" charset="0"/>
              </a:rPr>
              <a:t>.</a:t>
            </a:r>
          </a:p>
        </p:txBody>
      </p:sp>
      <p:pic>
        <p:nvPicPr>
          <p:cNvPr id="22530" name="Picture 2"/>
          <p:cNvPicPr>
            <a:picLocks noChangeAspect="1" noChangeArrowheads="1"/>
          </p:cNvPicPr>
          <p:nvPr/>
        </p:nvPicPr>
        <p:blipFill>
          <a:blip r:embed="rId2" cstate="print"/>
          <a:srcRect/>
          <a:stretch>
            <a:fillRect/>
          </a:stretch>
        </p:blipFill>
        <p:spPr bwMode="auto">
          <a:xfrm>
            <a:off x="2857488" y="3500438"/>
            <a:ext cx="5581650" cy="2895600"/>
          </a:xfrm>
          <a:prstGeom prst="rect">
            <a:avLst/>
          </a:prstGeom>
          <a:noFill/>
          <a:ln w="9525">
            <a:noFill/>
            <a:miter lim="800000"/>
            <a:headEnd/>
            <a:tailEnd/>
          </a:ln>
          <a:effectLst>
            <a:outerShdw blurRad="50800" dist="38100" dir="8100000" algn="tr" rotWithShape="0">
              <a:prstClr val="black">
                <a:alpha val="40000"/>
              </a:prstClr>
            </a:outerShdw>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effectLst>
                  <a:outerShdw blurRad="38100" dist="38100" dir="2700000" algn="tl">
                    <a:srgbClr val="000000">
                      <a:alpha val="43137"/>
                    </a:srgbClr>
                  </a:outerShdw>
                </a:effectLst>
                <a:latin typeface="Times New Roman" pitchFamily="18" charset="0"/>
                <a:cs typeface="Times New Roman" pitchFamily="18" charset="0"/>
              </a:rPr>
              <a:t>Perfect Competition</a:t>
            </a:r>
            <a:endParaRPr lang="en-IN" sz="3600" dirty="0"/>
          </a:p>
        </p:txBody>
      </p:sp>
      <p:pic>
        <p:nvPicPr>
          <p:cNvPr id="112642" name="Picture 2" descr="http://businessjargons.com/wp-content/uploads/2015/12/Perfect-Competition.jpg"/>
          <p:cNvPicPr>
            <a:picLocks noGrp="1" noChangeAspect="1" noChangeArrowheads="1"/>
          </p:cNvPicPr>
          <p:nvPr>
            <p:ph idx="1"/>
          </p:nvPr>
        </p:nvPicPr>
        <p:blipFill>
          <a:blip r:embed="rId2" cstate="print"/>
          <a:srcRect/>
          <a:stretch>
            <a:fillRect/>
          </a:stretch>
        </p:blipFill>
        <p:spPr bwMode="auto">
          <a:xfrm>
            <a:off x="357158" y="1571612"/>
            <a:ext cx="2932939" cy="3000396"/>
          </a:xfrm>
          <a:prstGeom prst="rect">
            <a:avLst/>
          </a:prstGeom>
          <a:noFill/>
          <a:effectLst>
            <a:outerShdw blurRad="50800" dist="215900" dir="8100000" algn="tr" rotWithShape="0">
              <a:prstClr val="black">
                <a:alpha val="40000"/>
              </a:prstClr>
            </a:outerShdw>
          </a:effectLst>
        </p:spPr>
      </p:pic>
      <p:pic>
        <p:nvPicPr>
          <p:cNvPr id="112644" name="Picture 4" descr="https://image.slidesharecdn.com/perfectcompetition-131203060417-phpapp01/95/perfect-competition-5-638.jpg?cb=1386050705"/>
          <p:cNvPicPr>
            <a:picLocks noChangeAspect="1" noChangeArrowheads="1"/>
          </p:cNvPicPr>
          <p:nvPr/>
        </p:nvPicPr>
        <p:blipFill>
          <a:blip r:embed="rId3" cstate="print"/>
          <a:srcRect t="1961" r="4312" b="8425"/>
          <a:stretch>
            <a:fillRect/>
          </a:stretch>
        </p:blipFill>
        <p:spPr bwMode="auto">
          <a:xfrm>
            <a:off x="3786182" y="2071678"/>
            <a:ext cx="4876834" cy="3929090"/>
          </a:xfrm>
          <a:prstGeom prst="rect">
            <a:avLst/>
          </a:prstGeom>
          <a:noFill/>
          <a:effectLst>
            <a:outerShdw blurRad="50800" dist="190500" dir="8100000" algn="tr" rotWithShape="0">
              <a:prstClr val="black">
                <a:alpha val="40000"/>
              </a:prstClr>
            </a:outerShdw>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effectLst>
                  <a:outerShdw blurRad="38100" dist="38100" dir="2700000" algn="tl">
                    <a:srgbClr val="000000">
                      <a:alpha val="43137"/>
                    </a:srgbClr>
                  </a:outerShdw>
                </a:effectLst>
                <a:latin typeface="Times New Roman" pitchFamily="18" charset="0"/>
                <a:cs typeface="Times New Roman" pitchFamily="18" charset="0"/>
              </a:rPr>
              <a:t>Perfect Competition</a:t>
            </a:r>
            <a:endParaRPr lang="en-IN" sz="36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457200" y="1500174"/>
            <a:ext cx="8229600" cy="4929222"/>
          </a:xfrm>
        </p:spPr>
        <p:txBody>
          <a:bodyPr>
            <a:normAutofit fontScale="77500" lnSpcReduction="20000"/>
          </a:bodyPr>
          <a:lstStyle/>
          <a:p>
            <a:pPr algn="just"/>
            <a:r>
              <a:rPr lang="en-IN" dirty="0">
                <a:effectLst>
                  <a:outerShdw blurRad="38100" dist="38100" dir="2700000" algn="tl">
                    <a:srgbClr val="000000">
                      <a:alpha val="43137"/>
                    </a:srgbClr>
                  </a:outerShdw>
                </a:effectLst>
                <a:latin typeface="Times New Roman" pitchFamily="18" charset="0"/>
                <a:cs typeface="Times New Roman" pitchFamily="18" charset="0"/>
              </a:rPr>
              <a:t>A market is said to be </a:t>
            </a:r>
            <a:r>
              <a:rPr lang="en-IN" b="1" dirty="0">
                <a:effectLst>
                  <a:outerShdw blurRad="38100" dist="38100" dir="2700000" algn="tl">
                    <a:srgbClr val="000000">
                      <a:alpha val="43137"/>
                    </a:srgbClr>
                  </a:outerShdw>
                </a:effectLst>
                <a:latin typeface="Times New Roman" pitchFamily="18" charset="0"/>
                <a:cs typeface="Times New Roman" pitchFamily="18" charset="0"/>
              </a:rPr>
              <a:t>Perfectly Competitive </a:t>
            </a:r>
            <a:r>
              <a:rPr lang="en-IN" dirty="0">
                <a:effectLst>
                  <a:outerShdw blurRad="38100" dist="38100" dir="2700000" algn="tl">
                    <a:srgbClr val="000000">
                      <a:alpha val="43137"/>
                    </a:srgbClr>
                  </a:outerShdw>
                </a:effectLst>
                <a:latin typeface="Times New Roman" pitchFamily="18" charset="0"/>
                <a:cs typeface="Times New Roman" pitchFamily="18" charset="0"/>
              </a:rPr>
              <a:t>if it satisfies the following features:-</a:t>
            </a:r>
          </a:p>
          <a:p>
            <a:pPr algn="just"/>
            <a:r>
              <a:rPr lang="en-IN" b="1" dirty="0">
                <a:effectLst>
                  <a:outerShdw blurRad="38100" dist="38100" dir="2700000" algn="tl">
                    <a:srgbClr val="000000">
                      <a:alpha val="43137"/>
                    </a:srgbClr>
                  </a:outerShdw>
                </a:effectLst>
                <a:latin typeface="Times New Roman" pitchFamily="18" charset="0"/>
                <a:cs typeface="Times New Roman" pitchFamily="18" charset="0"/>
              </a:rPr>
              <a:t>(i) Large number of buyers and sellers : Under perfect competition, there exists a large number </a:t>
            </a:r>
            <a:r>
              <a:rPr lang="en-IN" b="1" dirty="0" smtClean="0">
                <a:effectLst>
                  <a:outerShdw blurRad="38100" dist="38100" dir="2700000" algn="tl">
                    <a:srgbClr val="000000">
                      <a:alpha val="43137"/>
                    </a:srgbClr>
                  </a:outerShdw>
                </a:effectLst>
                <a:latin typeface="Times New Roman" pitchFamily="18" charset="0"/>
                <a:cs typeface="Times New Roman" pitchFamily="18" charset="0"/>
              </a:rPr>
              <a:t>of sellers </a:t>
            </a:r>
            <a:r>
              <a:rPr lang="en-IN" b="1" dirty="0">
                <a:effectLst>
                  <a:outerShdw blurRad="38100" dist="38100" dir="2700000" algn="tl">
                    <a:srgbClr val="000000">
                      <a:alpha val="43137"/>
                    </a:srgbClr>
                  </a:outerShdw>
                </a:effectLst>
                <a:latin typeface="Times New Roman" pitchFamily="18" charset="0"/>
                <a:cs typeface="Times New Roman" pitchFamily="18" charset="0"/>
              </a:rPr>
              <a:t>and the share of an individual seller </a:t>
            </a:r>
            <a:r>
              <a:rPr lang="en-IN" dirty="0">
                <a:effectLst>
                  <a:outerShdw blurRad="38100" dist="38100" dir="2700000" algn="tl">
                    <a:srgbClr val="000000">
                      <a:alpha val="43137"/>
                    </a:srgbClr>
                  </a:outerShdw>
                </a:effectLst>
                <a:latin typeface="Times New Roman" pitchFamily="18" charset="0"/>
                <a:cs typeface="Times New Roman" pitchFamily="18" charset="0"/>
              </a:rPr>
              <a:t>is too small in the total market output. </a:t>
            </a:r>
            <a:endParaRPr lang="en-IN" dirty="0" smtClean="0">
              <a:effectLst>
                <a:outerShdw blurRad="38100" dist="38100" dir="2700000" algn="tl">
                  <a:srgbClr val="000000">
                    <a:alpha val="43137"/>
                  </a:srgbClr>
                </a:outerShdw>
              </a:effectLst>
              <a:latin typeface="Times New Roman" pitchFamily="18" charset="0"/>
              <a:cs typeface="Times New Roman" pitchFamily="18" charset="0"/>
            </a:endParaRPr>
          </a:p>
          <a:p>
            <a:pPr algn="just"/>
            <a:r>
              <a:rPr lang="en-IN" b="1" dirty="0" smtClean="0">
                <a:effectLst>
                  <a:outerShdw blurRad="38100" dist="38100" dir="2700000" algn="tl">
                    <a:srgbClr val="000000">
                      <a:alpha val="43137"/>
                    </a:srgbClr>
                  </a:outerShdw>
                </a:effectLst>
                <a:latin typeface="Times New Roman" pitchFamily="18" charset="0"/>
                <a:cs typeface="Times New Roman" pitchFamily="18" charset="0"/>
              </a:rPr>
              <a:t>As </a:t>
            </a:r>
            <a:r>
              <a:rPr lang="en-IN" b="1" dirty="0">
                <a:effectLst>
                  <a:outerShdw blurRad="38100" dist="38100" dir="2700000" algn="tl">
                    <a:srgbClr val="000000">
                      <a:alpha val="43137"/>
                    </a:srgbClr>
                  </a:outerShdw>
                </a:effectLst>
                <a:latin typeface="Times New Roman" pitchFamily="18" charset="0"/>
                <a:cs typeface="Times New Roman" pitchFamily="18" charset="0"/>
              </a:rPr>
              <a:t>a result a </a:t>
            </a:r>
            <a:r>
              <a:rPr lang="en-IN" b="1" dirty="0" smtClean="0">
                <a:effectLst>
                  <a:outerShdw blurRad="38100" dist="38100" dir="2700000" algn="tl">
                    <a:srgbClr val="000000">
                      <a:alpha val="43137"/>
                    </a:srgbClr>
                  </a:outerShdw>
                </a:effectLst>
                <a:latin typeface="Times New Roman" pitchFamily="18" charset="0"/>
                <a:cs typeface="Times New Roman" pitchFamily="18" charset="0"/>
              </a:rPr>
              <a:t>single firm </a:t>
            </a:r>
            <a:r>
              <a:rPr lang="en-IN" b="1" dirty="0">
                <a:effectLst>
                  <a:outerShdw blurRad="38100" dist="38100" dir="2700000" algn="tl">
                    <a:srgbClr val="000000">
                      <a:alpha val="43137"/>
                    </a:srgbClr>
                  </a:outerShdw>
                </a:effectLst>
                <a:latin typeface="Times New Roman" pitchFamily="18" charset="0"/>
                <a:cs typeface="Times New Roman" pitchFamily="18" charset="0"/>
              </a:rPr>
              <a:t>cannot influence the market price so that a firm under perfect competition is a price </a:t>
            </a:r>
            <a:r>
              <a:rPr lang="en-IN" b="1" dirty="0" smtClean="0">
                <a:effectLst>
                  <a:outerShdw blurRad="38100" dist="38100" dir="2700000" algn="tl">
                    <a:srgbClr val="000000">
                      <a:alpha val="43137"/>
                    </a:srgbClr>
                  </a:outerShdw>
                </a:effectLst>
                <a:latin typeface="Times New Roman" pitchFamily="18" charset="0"/>
                <a:cs typeface="Times New Roman" pitchFamily="18" charset="0"/>
              </a:rPr>
              <a:t>taker and </a:t>
            </a:r>
            <a:r>
              <a:rPr lang="en-IN" b="1" dirty="0">
                <a:effectLst>
                  <a:outerShdw blurRad="38100" dist="38100" dir="2700000" algn="tl">
                    <a:srgbClr val="000000">
                      <a:alpha val="43137"/>
                    </a:srgbClr>
                  </a:outerShdw>
                </a:effectLst>
                <a:latin typeface="Times New Roman" pitchFamily="18" charset="0"/>
                <a:cs typeface="Times New Roman" pitchFamily="18" charset="0"/>
              </a:rPr>
              <a:t>not a price maker. </a:t>
            </a:r>
            <a:r>
              <a:rPr lang="en-IN" dirty="0">
                <a:effectLst>
                  <a:outerShdw blurRad="38100" dist="38100" dir="2700000" algn="tl">
                    <a:srgbClr val="000000">
                      <a:alpha val="43137"/>
                    </a:srgbClr>
                  </a:outerShdw>
                </a:effectLst>
                <a:latin typeface="Times New Roman" pitchFamily="18" charset="0"/>
                <a:cs typeface="Times New Roman" pitchFamily="18" charset="0"/>
              </a:rPr>
              <a:t>Similarly, there are a large number of buyers and an individual buyer </a:t>
            </a:r>
            <a:r>
              <a:rPr lang="en-IN" dirty="0" smtClean="0">
                <a:effectLst>
                  <a:outerShdw blurRad="38100" dist="38100" dir="2700000" algn="tl">
                    <a:srgbClr val="000000">
                      <a:alpha val="43137"/>
                    </a:srgbClr>
                  </a:outerShdw>
                </a:effectLst>
                <a:latin typeface="Times New Roman" pitchFamily="18" charset="0"/>
                <a:cs typeface="Times New Roman" pitchFamily="18" charset="0"/>
              </a:rPr>
              <a:t>buys only </a:t>
            </a:r>
            <a:r>
              <a:rPr lang="en-IN" dirty="0">
                <a:effectLst>
                  <a:outerShdw blurRad="38100" dist="38100" dir="2700000" algn="tl">
                    <a:srgbClr val="000000">
                      <a:alpha val="43137"/>
                    </a:srgbClr>
                  </a:outerShdw>
                </a:effectLst>
                <a:latin typeface="Times New Roman" pitchFamily="18" charset="0"/>
                <a:cs typeface="Times New Roman" pitchFamily="18" charset="0"/>
              </a:rPr>
              <a:t>a small portion of the total output available.</a:t>
            </a:r>
          </a:p>
          <a:p>
            <a:pPr algn="just"/>
            <a:r>
              <a:rPr lang="en-IN" b="1" dirty="0">
                <a:effectLst>
                  <a:outerShdw blurRad="38100" dist="38100" dir="2700000" algn="tl">
                    <a:srgbClr val="000000">
                      <a:alpha val="43137"/>
                    </a:srgbClr>
                  </a:outerShdw>
                </a:effectLst>
                <a:latin typeface="Times New Roman" pitchFamily="18" charset="0"/>
                <a:cs typeface="Times New Roman" pitchFamily="18" charset="0"/>
              </a:rPr>
              <a:t>(ii) Homogenous goods : Under perfect competition all firms sell homogenous goods which </a:t>
            </a:r>
            <a:r>
              <a:rPr lang="en-IN" b="1" dirty="0" smtClean="0">
                <a:effectLst>
                  <a:outerShdw blurRad="38100" dist="38100" dir="2700000" algn="tl">
                    <a:srgbClr val="000000">
                      <a:alpha val="43137"/>
                    </a:srgbClr>
                  </a:outerShdw>
                </a:effectLst>
                <a:latin typeface="Times New Roman" pitchFamily="18" charset="0"/>
                <a:cs typeface="Times New Roman" pitchFamily="18" charset="0"/>
              </a:rPr>
              <a:t>are </a:t>
            </a:r>
            <a:r>
              <a:rPr lang="en-IN" dirty="0" smtClean="0">
                <a:effectLst>
                  <a:outerShdw blurRad="38100" dist="38100" dir="2700000" algn="tl">
                    <a:srgbClr val="000000">
                      <a:alpha val="43137"/>
                    </a:srgbClr>
                  </a:outerShdw>
                </a:effectLst>
                <a:latin typeface="Times New Roman" pitchFamily="18" charset="0"/>
                <a:cs typeface="Times New Roman" pitchFamily="18" charset="0"/>
              </a:rPr>
              <a:t>identical </a:t>
            </a:r>
            <a:r>
              <a:rPr lang="en-IN" dirty="0">
                <a:effectLst>
                  <a:outerShdw blurRad="38100" dist="38100" dir="2700000" algn="tl">
                    <a:srgbClr val="000000">
                      <a:alpha val="43137"/>
                    </a:srgbClr>
                  </a:outerShdw>
                </a:effectLst>
                <a:latin typeface="Times New Roman" pitchFamily="18" charset="0"/>
                <a:cs typeface="Times New Roman" pitchFamily="18" charset="0"/>
              </a:rPr>
              <a:t>in quantity, shape, size, colour, packaging etc. So the products are perfect substitutes </a:t>
            </a:r>
            <a:r>
              <a:rPr lang="en-IN" dirty="0" smtClean="0">
                <a:effectLst>
                  <a:outerShdw blurRad="38100" dist="38100" dir="2700000" algn="tl">
                    <a:srgbClr val="000000">
                      <a:alpha val="43137"/>
                    </a:srgbClr>
                  </a:outerShdw>
                </a:effectLst>
                <a:latin typeface="Times New Roman" pitchFamily="18" charset="0"/>
                <a:cs typeface="Times New Roman" pitchFamily="18" charset="0"/>
              </a:rPr>
              <a:t>of each </a:t>
            </a:r>
            <a:r>
              <a:rPr lang="en-IN" dirty="0">
                <a:effectLst>
                  <a:outerShdw blurRad="38100" dist="38100" dir="2700000" algn="tl">
                    <a:srgbClr val="000000">
                      <a:alpha val="43137"/>
                    </a:srgbClr>
                  </a:outerShdw>
                </a:effectLst>
                <a:latin typeface="Times New Roman" pitchFamily="18" charset="0"/>
                <a:cs typeface="Times New Roman" pitchFamily="18" charset="0"/>
              </a:rPr>
              <a:t>other.</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401</TotalTime>
  <Words>3367</Words>
  <Application>Microsoft Office PowerPoint</Application>
  <PresentationFormat>On-screen Show (4:3)</PresentationFormat>
  <Paragraphs>209</Paragraphs>
  <Slides>65</Slides>
  <Notes>1</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Office Theme</vt:lpstr>
      <vt:lpstr>Market Structure</vt:lpstr>
      <vt:lpstr>Syllabus</vt:lpstr>
      <vt:lpstr>Market</vt:lpstr>
      <vt:lpstr> Market </vt:lpstr>
      <vt:lpstr> Market </vt:lpstr>
      <vt:lpstr>Market Structure</vt:lpstr>
      <vt:lpstr> Perfect Competition </vt:lpstr>
      <vt:lpstr>Perfect Competition</vt:lpstr>
      <vt:lpstr>Perfect Competition</vt:lpstr>
      <vt:lpstr>Large Number Of Buyers And Sellers</vt:lpstr>
      <vt:lpstr>Perfect Competition</vt:lpstr>
      <vt:lpstr>Perfect Competition</vt:lpstr>
      <vt:lpstr>Perfect Competition</vt:lpstr>
      <vt:lpstr>Price-Takers</vt:lpstr>
      <vt:lpstr>Perfect Competition</vt:lpstr>
      <vt:lpstr>Perfect Competition</vt:lpstr>
      <vt:lpstr>Perfect Competition</vt:lpstr>
      <vt:lpstr>Perfect Competition</vt:lpstr>
      <vt:lpstr>Perfectly elastic demand curve</vt:lpstr>
      <vt:lpstr>Imperfect Competition</vt:lpstr>
      <vt:lpstr>Monopoly</vt:lpstr>
      <vt:lpstr> Monopoly</vt:lpstr>
      <vt:lpstr>Monopoly</vt:lpstr>
      <vt:lpstr>Monopoly</vt:lpstr>
      <vt:lpstr>Monopoly</vt:lpstr>
      <vt:lpstr> Monopoly</vt:lpstr>
      <vt:lpstr>Monopolistic Competition</vt:lpstr>
      <vt:lpstr>Monopolistic Competition</vt:lpstr>
      <vt:lpstr>Monopolistic Competition</vt:lpstr>
      <vt:lpstr>Monopolistic Competition</vt:lpstr>
      <vt:lpstr>Monopolistic Competition</vt:lpstr>
      <vt:lpstr>Monopolistic Competition</vt:lpstr>
      <vt:lpstr>Monopolistic Competition</vt:lpstr>
      <vt:lpstr>Monopolistic Competition</vt:lpstr>
      <vt:lpstr>Monopolistic Competition</vt:lpstr>
      <vt:lpstr>Oligopoly</vt:lpstr>
      <vt:lpstr>Oligopoly</vt:lpstr>
      <vt:lpstr>Oligopoly</vt:lpstr>
      <vt:lpstr>Oligopoly</vt:lpstr>
      <vt:lpstr>Oligopoly</vt:lpstr>
      <vt:lpstr>Oligopoly</vt:lpstr>
      <vt:lpstr>Duopoly</vt:lpstr>
      <vt:lpstr>Duopoly</vt:lpstr>
      <vt:lpstr>Duopoly</vt:lpstr>
      <vt:lpstr>Price-Rigidity And  Paul Sweezy’s Kinked Demand Curve</vt:lpstr>
      <vt:lpstr>Price-rigidity And  Paul Sweezy’s Kinked Demand Curve</vt:lpstr>
      <vt:lpstr>Revenue</vt:lpstr>
      <vt:lpstr>Revenue</vt:lpstr>
      <vt:lpstr>Concepts Of Total Revenue, Average Revenue And Marginal Revenue</vt:lpstr>
      <vt:lpstr>Total Revenue (TR)</vt:lpstr>
      <vt:lpstr>Concepts Of Total Revenue, Average Revenue And Marginal Revenue</vt:lpstr>
      <vt:lpstr>Concepts Of Total Revenue, Average Revenue And Marginal Revenue</vt:lpstr>
      <vt:lpstr>Concepts Of Total Revenue, Average Revenue And Marginal Revenue</vt:lpstr>
      <vt:lpstr>Concepts Of Total Revenue, Average Revenue And Marginal Revenue</vt:lpstr>
      <vt:lpstr>Concepts Of Total Revenue, Average Revenue And Marginal Revenue</vt:lpstr>
      <vt:lpstr>TR, AR And MR Under Im-perfect Competition </vt:lpstr>
      <vt:lpstr>TR, AR and MR under Perfect Competition </vt:lpstr>
      <vt:lpstr>Profit</vt:lpstr>
      <vt:lpstr>Profit</vt:lpstr>
      <vt:lpstr>Break-Even Point and  Firm’s Equilibrium(Maximum Profit)</vt:lpstr>
      <vt:lpstr>Break-Even Point and  Firm’s Equilibrium(Maximum Profit)</vt:lpstr>
      <vt:lpstr> Equilibrium Of A Firm </vt:lpstr>
      <vt:lpstr>Equilibrium of a firm /Profit Maximisation by a firm</vt:lpstr>
      <vt:lpstr>Equilibrium of a firm /Profit Maximisation</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dc:title>
  <dc:creator>HCL</dc:creator>
  <cp:lastModifiedBy>admin</cp:lastModifiedBy>
  <cp:revision>43</cp:revision>
  <dcterms:created xsi:type="dcterms:W3CDTF">2017-09-09T03:38:54Z</dcterms:created>
  <dcterms:modified xsi:type="dcterms:W3CDTF">2019-08-10T07:55:20Z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1707730</vt:lpwstr>
  </property>
  <property fmtid="{D5CDD505-2E9C-101B-9397-08002B2CF9AE}" name="NXPowerLiteSettings" pid="3">
    <vt:lpwstr>C700052003A000</vt:lpwstr>
  </property>
  <property fmtid="{D5CDD505-2E9C-101B-9397-08002B2CF9AE}" name="NXPowerLiteVersion" pid="4">
    <vt:lpwstr>D8.0.4</vt:lpwstr>
  </property>
</Properties>
</file>