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Developing and Managing an Advertising Progr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and Managing an Advertising Program</a:t>
            </a:r>
          </a:p>
        </p:txBody>
      </p:sp>
      <p:sp>
        <p:nvSpPr>
          <p:cNvPr id="153" name="L0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jor 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Decisions</a:t>
            </a:r>
          </a:p>
        </p:txBody>
      </p:sp>
      <p:sp>
        <p:nvSpPr>
          <p:cNvPr id="156" name="The Five M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Five Ms</a:t>
            </a:r>
          </a:p>
        </p:txBody>
      </p:sp>
      <p:sp>
        <p:nvSpPr>
          <p:cNvPr id="157" name="Mission…"/>
          <p:cNvSpPr txBox="1"/>
          <p:nvPr/>
        </p:nvSpPr>
        <p:spPr>
          <a:xfrm>
            <a:off x="1241444" y="3860482"/>
            <a:ext cx="5496917" cy="4715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 sz="6100"/>
            </a:pPr>
            <a:r>
              <a:t>Mission</a:t>
            </a:r>
          </a:p>
          <a:p>
            <a:pPr marL="444500" indent="-444500" algn="l">
              <a:buSzPct val="100000"/>
              <a:buAutoNum type="arabicPeriod" startAt="1"/>
              <a:defRPr sz="6100"/>
            </a:pPr>
            <a:r>
              <a:t>Money</a:t>
            </a:r>
          </a:p>
          <a:p>
            <a:pPr marL="444500" indent="-444500" algn="l">
              <a:buSzPct val="100000"/>
              <a:buAutoNum type="arabicPeriod" startAt="1"/>
              <a:defRPr sz="6100"/>
            </a:pPr>
            <a:r>
              <a:t>Message</a:t>
            </a:r>
          </a:p>
          <a:p>
            <a:pPr marL="444500" indent="-444500" algn="l">
              <a:buSzPct val="100000"/>
              <a:buAutoNum type="arabicPeriod" startAt="1"/>
              <a:defRPr sz="6100"/>
            </a:pPr>
            <a:r>
              <a:t>Media</a:t>
            </a:r>
          </a:p>
          <a:p>
            <a:pPr marL="444500" indent="-444500" algn="l">
              <a:buSzPct val="100000"/>
              <a:buAutoNum type="arabicPeriod" startAt="1"/>
              <a:defRPr sz="6100"/>
            </a:pPr>
            <a:r>
              <a:t>Measurement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1741" y="3182886"/>
            <a:ext cx="13269724" cy="7462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etting The Advertising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The Advertising Objectives</a:t>
            </a:r>
          </a:p>
        </p:txBody>
      </p:sp>
      <p:sp>
        <p:nvSpPr>
          <p:cNvPr id="161" name="Recall: Hierarchy-of-Effects 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Recall: Hierarchy-of-Effects Model</a:t>
            </a:r>
          </a:p>
        </p:txBody>
      </p:sp>
      <p:sp>
        <p:nvSpPr>
          <p:cNvPr id="162" name="Advertising Objectives Depend on Whether They Aim to:…"/>
          <p:cNvSpPr txBox="1"/>
          <p:nvPr/>
        </p:nvSpPr>
        <p:spPr>
          <a:xfrm>
            <a:off x="1171388" y="4168650"/>
            <a:ext cx="14798752" cy="3577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Advertising Objectives Depend on Whether They Aim to:</a:t>
            </a:r>
          </a:p>
          <a:p>
            <a:pPr marL="444499" indent="-444499" algn="l">
              <a:buSzPct val="100000"/>
              <a:buAutoNum type="arabicPeriod" startAt="1"/>
              <a:defRPr sz="4600"/>
            </a:pPr>
            <a:r>
              <a:t>Inform</a:t>
            </a:r>
          </a:p>
          <a:p>
            <a:pPr marL="444499" indent="-444499" algn="l">
              <a:buSzPct val="100000"/>
              <a:buAutoNum type="arabicPeriod" startAt="1"/>
              <a:defRPr sz="4600"/>
            </a:pPr>
            <a:r>
              <a:t>Persuade</a:t>
            </a:r>
          </a:p>
          <a:p>
            <a:pPr marL="444499" indent="-444499" algn="l">
              <a:buSzPct val="100000"/>
              <a:buAutoNum type="arabicPeriod" startAt="1"/>
              <a:defRPr sz="4600"/>
            </a:pPr>
            <a:r>
              <a:t>Remind</a:t>
            </a:r>
          </a:p>
          <a:p>
            <a:pPr marL="444499" indent="-444499" algn="l">
              <a:buSzPct val="100000"/>
              <a:buAutoNum type="arabicPeriod" startAt="1"/>
              <a:defRPr sz="4600"/>
            </a:pPr>
            <a:r>
              <a:t>Reinforce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ciding on Advertising Budg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Deciding on Advertising Budget</a:t>
            </a:r>
          </a:p>
        </p:txBody>
      </p:sp>
      <p:sp>
        <p:nvSpPr>
          <p:cNvPr id="165" name="Factors Affecting Budget Decis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Factors Affecting Budget Decisions</a:t>
            </a:r>
          </a:p>
        </p:txBody>
      </p:sp>
      <p:sp>
        <p:nvSpPr>
          <p:cNvPr id="166" name="Stages in the product lifecycle…"/>
          <p:cNvSpPr txBox="1"/>
          <p:nvPr/>
        </p:nvSpPr>
        <p:spPr>
          <a:xfrm>
            <a:off x="1219115" y="3923734"/>
            <a:ext cx="11553369" cy="439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 sz="5700"/>
            </a:pPr>
            <a:r>
              <a:t>Stages in the product lifecycle</a:t>
            </a:r>
          </a:p>
          <a:p>
            <a:pPr marL="444500" indent="-444500" algn="l">
              <a:buSzPct val="100000"/>
              <a:buAutoNum type="arabicPeriod" startAt="1"/>
              <a:defRPr sz="5700"/>
            </a:pPr>
            <a:r>
              <a:t>Market share and consumer base</a:t>
            </a:r>
          </a:p>
          <a:p>
            <a:pPr marL="444500" indent="-444500" algn="l">
              <a:buSzPct val="100000"/>
              <a:buAutoNum type="arabicPeriod" startAt="1"/>
              <a:defRPr sz="5700"/>
            </a:pPr>
            <a:r>
              <a:t>Competition and clutter</a:t>
            </a:r>
          </a:p>
          <a:p>
            <a:pPr marL="444500" indent="-444500" algn="l">
              <a:buSzPct val="100000"/>
              <a:buAutoNum type="arabicPeriod" startAt="1"/>
              <a:defRPr sz="5700"/>
            </a:pPr>
            <a:r>
              <a:t>Advertising Frequency</a:t>
            </a:r>
          </a:p>
          <a:p>
            <a:pPr marL="444500" indent="-444500" algn="l">
              <a:buSzPct val="100000"/>
              <a:buAutoNum type="arabicPeriod" startAt="1"/>
              <a:defRPr sz="5700"/>
            </a:pPr>
            <a:r>
              <a:t>Product Substitutability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veloping the Advertising Campa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the Advertising Campaign</a:t>
            </a:r>
          </a:p>
        </p:txBody>
      </p:sp>
      <p:sp>
        <p:nvSpPr>
          <p:cNvPr id="169" name="The Three Step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The Three Step Process</a:t>
            </a:r>
          </a:p>
        </p:txBody>
      </p:sp>
      <p:sp>
        <p:nvSpPr>
          <p:cNvPr id="170" name="Message Generation and Evaluation…"/>
          <p:cNvSpPr txBox="1"/>
          <p:nvPr/>
        </p:nvSpPr>
        <p:spPr>
          <a:xfrm>
            <a:off x="1315171" y="4000444"/>
            <a:ext cx="11821530" cy="244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 sz="5300"/>
            </a:pPr>
            <a:r>
              <a:t>Message Generation and Evaluation</a:t>
            </a:r>
          </a:p>
          <a:p>
            <a:pPr marL="444500" indent="-444500" algn="l">
              <a:buSzPct val="100000"/>
              <a:buAutoNum type="arabicPeriod" startAt="1"/>
              <a:defRPr sz="5300"/>
            </a:pPr>
            <a:r>
              <a:t>Creative Development and Execution</a:t>
            </a:r>
          </a:p>
          <a:p>
            <a:pPr marL="444500" indent="-444500" algn="l">
              <a:buSzPct val="100000"/>
              <a:buAutoNum type="arabicPeriod" startAt="1"/>
              <a:defRPr sz="5300"/>
            </a:pPr>
            <a:r>
              <a:t>Legal and Social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hoosing Med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Choosing Media</a:t>
            </a:r>
          </a:p>
        </p:txBody>
      </p:sp>
      <p:sp>
        <p:nvSpPr>
          <p:cNvPr id="173" name="Selecting the Ideal Medi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Selecting the Ideal Media</a:t>
            </a:r>
          </a:p>
        </p:txBody>
      </p:sp>
      <p:sp>
        <p:nvSpPr>
          <p:cNvPr id="174" name="Reach, Frequency and Impact…"/>
          <p:cNvSpPr txBox="1"/>
          <p:nvPr/>
        </p:nvSpPr>
        <p:spPr>
          <a:xfrm>
            <a:off x="1172991" y="4037389"/>
            <a:ext cx="11671864" cy="450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907520" indent="-907520" algn="l">
              <a:buSzPct val="100000"/>
              <a:buAutoNum type="arabicPeriod" startAt="1"/>
              <a:defRPr sz="4900"/>
            </a:pPr>
            <a:r>
              <a:t>Reach, Frequency and Impact</a:t>
            </a:r>
          </a:p>
          <a:p>
            <a:pPr marL="907520" indent="-907520" algn="l">
              <a:buSzPct val="100000"/>
              <a:buAutoNum type="arabicPeriod" startAt="1"/>
              <a:defRPr sz="4900"/>
            </a:pPr>
            <a:r>
              <a:t>Choosing among major Media Types</a:t>
            </a:r>
          </a:p>
          <a:p>
            <a:pPr marL="907520" indent="-907520" algn="l">
              <a:buSzPct val="100000"/>
              <a:buAutoNum type="arabicPeriod" startAt="1"/>
              <a:defRPr sz="4900"/>
            </a:pPr>
            <a:r>
              <a:t>Place Advertising</a:t>
            </a:r>
          </a:p>
          <a:p>
            <a:pPr marL="907520" indent="-907520" algn="l">
              <a:buSzPct val="100000"/>
              <a:buAutoNum type="arabicPeriod" startAt="1"/>
              <a:defRPr sz="4900"/>
            </a:pPr>
            <a:r>
              <a:t>Evaluating Alternative Media</a:t>
            </a:r>
          </a:p>
          <a:p>
            <a:pPr marL="907520" indent="-907520" algn="l">
              <a:buSzPct val="100000"/>
              <a:buAutoNum type="arabicPeriod" startAt="1"/>
              <a:defRPr sz="4900"/>
            </a:pPr>
            <a:r>
              <a:t>Selecting Specific Media Vehicles</a:t>
            </a:r>
          </a:p>
          <a:p>
            <a:pPr marL="907520" indent="-907520" algn="l">
              <a:buSzPct val="100000"/>
              <a:buAutoNum type="arabicPeriod" startAt="1"/>
              <a:defRPr sz="4900"/>
            </a:pPr>
            <a:r>
              <a:t>Selecting Media Timing and Allocation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valuating Advertising Effectiven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Advertising Effectiveness</a:t>
            </a:r>
          </a:p>
        </p:txBody>
      </p:sp>
      <p:sp>
        <p:nvSpPr>
          <p:cNvPr id="177" name="The Metric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Metrics</a:t>
            </a:r>
          </a:p>
        </p:txBody>
      </p:sp>
      <p:sp>
        <p:nvSpPr>
          <p:cNvPr id="178" name="Communication-Effect Research…"/>
          <p:cNvSpPr txBox="1"/>
          <p:nvPr/>
        </p:nvSpPr>
        <p:spPr>
          <a:xfrm>
            <a:off x="1129729" y="4271262"/>
            <a:ext cx="11232681" cy="180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 sz="5700"/>
            </a:pPr>
            <a:r>
              <a:t>Communication-Effect Research</a:t>
            </a:r>
          </a:p>
          <a:p>
            <a:pPr marL="444500" indent="-444500" algn="l">
              <a:buSzPct val="100000"/>
              <a:buAutoNum type="arabicPeriod" startAt="1"/>
              <a:defRPr sz="5700"/>
            </a:pPr>
            <a:r>
              <a:t>Sales-Effect Research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?"/>
          <p:cNvSpPr txBox="1"/>
          <p:nvPr/>
        </p:nvSpPr>
        <p:spPr>
          <a:xfrm>
            <a:off x="8883935" y="6081748"/>
            <a:ext cx="6616130" cy="15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5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