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9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6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2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2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84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9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5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3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7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11/8/22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4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2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3D35-B573-20AD-9773-4C266CE2A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5" y="1214438"/>
            <a:ext cx="9718876" cy="2387600"/>
          </a:xfrm>
        </p:spPr>
        <p:txBody>
          <a:bodyPr/>
          <a:lstStyle/>
          <a:p>
            <a:r>
              <a:rPr lang="en-US" dirty="0"/>
              <a:t>Digital Marketing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3BFCA-4560-2270-3989-E1B0AA104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L04</a:t>
            </a:r>
          </a:p>
        </p:txBody>
      </p:sp>
    </p:spTree>
    <p:extLst>
      <p:ext uri="{BB962C8B-B14F-4D97-AF65-F5344CB8AC3E}">
        <p14:creationId xmlns:p14="http://schemas.microsoft.com/office/powerpoint/2010/main" val="395500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56AD-E01B-CD6F-AC36-AECFEA4D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B4AE-55C3-36C1-90E4-2B8C2EA42A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b="0" i="0" dirty="0">
                <a:effectLst/>
                <a:latin typeface="TT_Norms_Pro"/>
              </a:rPr>
              <a:t>It is a model that defines marketing processes and workflows and outlines crucial components and touchpoints in the buyer journey</a:t>
            </a:r>
          </a:p>
          <a:p>
            <a:pPr algn="just"/>
            <a:r>
              <a:rPr lang="en-IN" sz="2800" b="0" i="0" dirty="0">
                <a:effectLst/>
                <a:latin typeface="TT_Norms_Pro"/>
              </a:rPr>
              <a:t>It is like a compass guiding you towards your marketing goals</a:t>
            </a:r>
          </a:p>
          <a:p>
            <a:pPr algn="just"/>
            <a:r>
              <a:rPr lang="en-IN" sz="2800" dirty="0">
                <a:latin typeface="TT_Norms_Pro"/>
              </a:rPr>
              <a:t>B</a:t>
            </a:r>
            <a:r>
              <a:rPr lang="en-IN" sz="2800" b="0" i="0" dirty="0">
                <a:effectLst/>
                <a:latin typeface="TT_Norms_Pro"/>
              </a:rPr>
              <a:t>rings structure to the digital marketing process</a:t>
            </a:r>
            <a:endParaRPr lang="en-IN" sz="2800" dirty="0">
              <a:latin typeface="TT_Norms_Pro"/>
            </a:endParaRPr>
          </a:p>
          <a:p>
            <a:pPr algn="just"/>
            <a:r>
              <a:rPr lang="en-IN" sz="2800" b="0" i="0" dirty="0">
                <a:effectLst/>
                <a:latin typeface="TT_Norms_Pro"/>
              </a:rPr>
              <a:t>Marketers can save time by </a:t>
            </a:r>
            <a:r>
              <a:rPr lang="en-IN" sz="2800" b="0" i="0" dirty="0" err="1">
                <a:effectLst/>
                <a:latin typeface="TT_Norms_Pro"/>
              </a:rPr>
              <a:t>modeling</a:t>
            </a:r>
            <a:r>
              <a:rPr lang="en-IN" sz="2800" b="0" i="0" dirty="0">
                <a:effectLst/>
                <a:latin typeface="TT_Norms_Pro"/>
              </a:rPr>
              <a:t> their frameworks from existing frameworks</a:t>
            </a:r>
          </a:p>
          <a:p>
            <a:pPr algn="just"/>
            <a:r>
              <a:rPr lang="en-IN" sz="2800" dirty="0">
                <a:latin typeface="TT_Norms_Pro"/>
              </a:rPr>
              <a:t>E</a:t>
            </a:r>
            <a:r>
              <a:rPr lang="en-IN" sz="2800" b="0" i="0" dirty="0">
                <a:effectLst/>
                <a:latin typeface="TT_Norms_Pro"/>
              </a:rPr>
              <a:t>nsures a </a:t>
            </a:r>
            <a:r>
              <a:rPr lang="en-IN" sz="2800" b="0" i="0" strike="noStrike" dirty="0">
                <a:effectLst/>
                <a:latin typeface="TT_Norms_Pro"/>
              </a:rPr>
              <a:t>360 perspective</a:t>
            </a:r>
            <a:r>
              <a:rPr lang="en-IN" sz="2800" b="0" i="0" dirty="0">
                <a:effectLst/>
                <a:latin typeface="TT_Norms_Pro"/>
              </a:rPr>
              <a:t> and nothing gets lost in action.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328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6D93-C8A7-BB97-1A63-21978013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Digital Marketing Frameworks?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1031-58BB-B97F-D4B9-92ED38A68B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i="0" dirty="0">
                <a:solidFill>
                  <a:schemeClr val="tx1"/>
                </a:solidFill>
                <a:effectLst/>
                <a:latin typeface="TT_Norms_Pro"/>
              </a:rPr>
              <a:t>Digital marketing strategy frameworks help marketers: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TT_Norms_Pro"/>
              </a:rPr>
              <a:t>Develop 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T_Norms_Pro"/>
              </a:rPr>
              <a:t>successful digital marketing plans by identifying critical actions for each stage of the customer journey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TT_Norms_Pro"/>
              </a:rPr>
              <a:t>Identify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T_Norms_Pro"/>
              </a:rPr>
              <a:t> roadblocks to conversions by 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TT_Norms_Pro"/>
              </a:rPr>
              <a:t>analyzing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T_Norms_Pro"/>
              </a:rPr>
              <a:t> the entire customer journey and past marketing performance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TT_Norms_Pro"/>
              </a:rPr>
              <a:t>Recognize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T_Norms_Pro"/>
              </a:rPr>
              <a:t> opportunities to drive customers towards the desired action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TT_Norms_Pro"/>
              </a:rPr>
              <a:t>Avoid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T_Norms_Pro"/>
              </a:rPr>
              <a:t> gaps in hand-offs by creating harmony between collaborating teams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TT_Norms_Pro"/>
              </a:rPr>
              <a:t>Create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T_Norms_Pro"/>
              </a:rPr>
              <a:t> a smooth experience and minimize friction at every customer touchpoint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8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5E5E-D74E-5F1C-24FF-759CB251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B0F59B-A48D-CAAA-1282-263251F3CA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RACE Framework: A practical digital marketing strategy framework">
            <a:extLst>
              <a:ext uri="{FF2B5EF4-FFF2-40B4-BE49-F238E27FC236}">
                <a16:creationId xmlns:a16="http://schemas.microsoft.com/office/drawing/2014/main" id="{DE7101B8-DD6F-6123-4B49-D22375C1C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43" y="2239170"/>
            <a:ext cx="7839437" cy="470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4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A1C2-196A-5FB9-792A-2B39DAB3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9C4A-D7C1-17C5-8D05-7303B8DC8A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153413"/>
            <a:ext cx="7133972" cy="347188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T_Norms_Pro"/>
              </a:rPr>
              <a:t>Awareness: </a:t>
            </a:r>
            <a:r>
              <a:rPr lang="en-IN" sz="2000" b="0" i="0" dirty="0">
                <a:effectLst/>
                <a:latin typeface="TT_Norms_Pro"/>
              </a:rPr>
              <a:t>This is when a prospective customer discovers a brand through </a:t>
            </a:r>
            <a:r>
              <a:rPr lang="en-IN" sz="2000" dirty="0">
                <a:latin typeface="TT_Norms_Pro"/>
              </a:rPr>
              <a:t>digital marketing </a:t>
            </a:r>
            <a:r>
              <a:rPr lang="en-IN" sz="2000" b="0" i="0" dirty="0">
                <a:effectLst/>
                <a:latin typeface="TT_Norms_Pro"/>
              </a:rPr>
              <a:t>channels such as targeted online ads or indirect digital marketing channels such as search engine optimization (SEO).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T_Norms_Pro"/>
              </a:rPr>
              <a:t>Interest:</a:t>
            </a:r>
            <a:r>
              <a:rPr lang="en-IN" sz="2000" b="0" i="0" dirty="0">
                <a:effectLst/>
                <a:latin typeface="TT_Norms_Pro"/>
              </a:rPr>
              <a:t> In this stage, the customer's interest is sufficiently piqued by visiting the company's owned media channels to learn more about their product.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T_Norms_Pro"/>
              </a:rPr>
              <a:t>Consideration:</a:t>
            </a:r>
            <a:r>
              <a:rPr lang="en-IN" sz="2000" b="0" i="0" dirty="0">
                <a:effectLst/>
                <a:latin typeface="TT_Norms_Pro"/>
              </a:rPr>
              <a:t> This is when a potential customer begins contemplating a product as a solution to their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T_Norms_Pro"/>
              </a:rPr>
              <a:t>Action:</a:t>
            </a:r>
            <a:r>
              <a:rPr lang="en-IN" sz="2000" b="0" i="0" dirty="0">
                <a:effectLst/>
                <a:latin typeface="TT_Norms_Pro"/>
              </a:rPr>
              <a:t> Here, the customer decides to patronize the company and purchase a product.</a:t>
            </a:r>
          </a:p>
          <a:p>
            <a:pPr algn="just"/>
            <a:endParaRPr lang="en-US" sz="2000" dirty="0"/>
          </a:p>
        </p:txBody>
      </p:sp>
      <p:pic>
        <p:nvPicPr>
          <p:cNvPr id="2050" name="Picture 2" descr="Marketing Funnels: Why They Matter &amp; How To Build Yours (2022)">
            <a:extLst>
              <a:ext uri="{FF2B5EF4-FFF2-40B4-BE49-F238E27FC236}">
                <a16:creationId xmlns:a16="http://schemas.microsoft.com/office/drawing/2014/main" id="{F5E715A6-44FF-6C38-2272-C4FFF0A2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72" y="2153412"/>
            <a:ext cx="5058028" cy="469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70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5DF3-CA70-74DF-A875-C3A66671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Flywheel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5CD7-0DF1-B48F-8621-F130D71E3B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153412"/>
            <a:ext cx="7486591" cy="47045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0" i="0" dirty="0">
                <a:effectLst/>
                <a:latin typeface="TT_Norms_Pro"/>
              </a:rPr>
              <a:t>The flywheel model breaks down the customer journey into three phases: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T_Norms_Pro"/>
              </a:rPr>
              <a:t>Attract:</a:t>
            </a:r>
            <a:r>
              <a:rPr lang="en-IN" sz="2400" b="0" i="0" dirty="0">
                <a:effectLst/>
                <a:latin typeface="TT_Norms_Pro"/>
              </a:rPr>
              <a:t> Focuses on attracting customers' attention through </a:t>
            </a:r>
            <a:r>
              <a:rPr lang="en-IN" sz="2400" dirty="0">
                <a:latin typeface="TT_Norms_Pro"/>
              </a:rPr>
              <a:t>organic </a:t>
            </a:r>
            <a:r>
              <a:rPr lang="en-IN" sz="2400" b="0" i="0" dirty="0">
                <a:effectLst/>
                <a:latin typeface="TT_Norms_Pro"/>
              </a:rPr>
              <a:t>or inorganic digital marketing strategies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T_Norms_Pro"/>
              </a:rPr>
              <a:t>Engage:</a:t>
            </a:r>
            <a:r>
              <a:rPr lang="en-IN" sz="2400" b="0" i="0" dirty="0">
                <a:effectLst/>
                <a:latin typeface="TT_Norms_Pro"/>
              </a:rPr>
              <a:t> Focuses on creating a relationship with your audience and making them aware of your products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T_Norms_Pro"/>
              </a:rPr>
              <a:t>Delight:</a:t>
            </a:r>
            <a:r>
              <a:rPr lang="en-IN" sz="2400" b="0" i="0" dirty="0">
                <a:effectLst/>
                <a:latin typeface="TT_Norms_Pro"/>
              </a:rPr>
              <a:t> Focuses on supporting and enabling customers to have positive experiences and meet their needs </a:t>
            </a:r>
          </a:p>
          <a:p>
            <a:pPr algn="just"/>
            <a:endParaRPr lang="en-US" sz="2400" dirty="0"/>
          </a:p>
        </p:txBody>
      </p:sp>
      <p:pic>
        <p:nvPicPr>
          <p:cNvPr id="3074" name="Picture 2" descr="The Flywheel Model">
            <a:extLst>
              <a:ext uri="{FF2B5EF4-FFF2-40B4-BE49-F238E27FC236}">
                <a16:creationId xmlns:a16="http://schemas.microsoft.com/office/drawing/2014/main" id="{7A2DBD1B-6A6E-8BC2-FE4C-D30C39D7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591" y="2153412"/>
            <a:ext cx="4346534" cy="43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1593-E224-CB68-8533-44153A52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576"/>
            <a:ext cx="7729728" cy="1188720"/>
          </a:xfrm>
        </p:spPr>
        <p:txBody>
          <a:bodyPr/>
          <a:lstStyle/>
          <a:p>
            <a:r>
              <a:rPr lang="en-US" dirty="0"/>
              <a:t>Forrester’s 5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A1FA-DA48-AD3B-0635-178DC6EF18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069" y="1904107"/>
            <a:ext cx="11458937" cy="34241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000" b="0" i="0" dirty="0">
              <a:effectLst/>
              <a:latin typeface="TT_Norms_Pro"/>
            </a:endParaRP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effectLst/>
                <a:latin typeface="TT_Norms_Pro"/>
              </a:rPr>
              <a:t>Involvement: </a:t>
            </a:r>
            <a:r>
              <a:rPr lang="en-IN" sz="2000" b="0" i="0" dirty="0">
                <a:effectLst/>
                <a:latin typeface="TT_Norms_Pro"/>
              </a:rPr>
              <a:t>The act of getting the customer involved with the brand or product. Involvement may be quantified through website statistics, such as page views, website traffic, and average time spent on a page.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effectLst/>
                <a:latin typeface="TT_Norms_Pro"/>
              </a:rPr>
              <a:t>Interaction: </a:t>
            </a:r>
            <a:r>
              <a:rPr lang="en-IN" sz="2000" b="0" i="0" dirty="0">
                <a:effectLst/>
                <a:latin typeface="TT_Norms_Pro"/>
              </a:rPr>
              <a:t>This stage encompasses the customer's activities with your brand or product, such as making a purchase, signing up for a newsletter, and sharing photos.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effectLst/>
                <a:latin typeface="TT_Norms_Pro"/>
              </a:rPr>
              <a:t>Intimacy: </a:t>
            </a:r>
            <a:r>
              <a:rPr lang="en-IN" sz="2000" b="0" i="0" dirty="0">
                <a:effectLst/>
                <a:latin typeface="TT_Norms_Pro"/>
              </a:rPr>
              <a:t>Intimacy reveals the sentiment and emotions behind the actions customers take with your brand or product. Examples include the sentiments behind a product review, social media mention, or customer testimonials.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effectLst/>
                <a:latin typeface="TT_Norms_Pro"/>
              </a:rPr>
              <a:t>Influence:</a:t>
            </a:r>
            <a:r>
              <a:rPr lang="en-IN" sz="2000" b="0" i="0" dirty="0">
                <a:effectLst/>
                <a:latin typeface="TT_Norms_Pro"/>
              </a:rPr>
              <a:t> The Influence stage refers to the likelihood that customers and stakeholders outside your organization recommend your products to others. This can be measured via share rate, referrals, and online mentions.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effectLst/>
                <a:latin typeface="TT_Norms_Pro"/>
              </a:rPr>
              <a:t>Individual: </a:t>
            </a:r>
            <a:r>
              <a:rPr lang="en-IN" sz="2000" b="0" i="0" dirty="0">
                <a:effectLst/>
                <a:latin typeface="TT_Norms_Pro"/>
              </a:rPr>
              <a:t>The Individual implies focusing on a single person rather than a group or community. The 'Individual' is more granular and specific and less generic.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957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5B8C-50A9-44D2-BCE8-A884A0C9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81F38"/>
                </a:solidFill>
                <a:effectLst/>
                <a:latin typeface="TT_Norms_Pro"/>
              </a:rPr>
              <a:t>McKinsey's consumer decision journey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4090-D074-D7B3-CEAF-08C0A3F815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4481" y="2367092"/>
            <a:ext cx="10857053" cy="4184179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IN" b="1" i="0" dirty="0">
                <a:effectLst/>
                <a:latin typeface="TT_Norms_Pro"/>
              </a:rPr>
              <a:t>Trigger: </a:t>
            </a:r>
            <a:r>
              <a:rPr lang="en-IN" b="0" i="0" dirty="0">
                <a:effectLst/>
                <a:latin typeface="TT_Norms_Pro"/>
              </a:rPr>
              <a:t>This is when users realize they have a problem and require a product or service to provide a solution. This trigger starts the consumer decision journey.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effectLst/>
                <a:latin typeface="TT_Norms_Pro"/>
              </a:rPr>
              <a:t>Initial consideration set:</a:t>
            </a:r>
            <a:r>
              <a:rPr lang="en-IN" b="0" i="0" dirty="0">
                <a:effectLst/>
                <a:latin typeface="TT_Norms_Pro"/>
              </a:rPr>
              <a:t> When contemplating a purchase, people reflect on their first consideration set — the familiar brands that come to mind instantly.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effectLst/>
                <a:latin typeface="TT_Norms_Pro"/>
              </a:rPr>
              <a:t>Evaluation:</a:t>
            </a:r>
            <a:r>
              <a:rPr lang="en-IN" b="0" i="0" dirty="0">
                <a:effectLst/>
                <a:latin typeface="TT_Norms_Pro"/>
              </a:rPr>
              <a:t> Consumers seek and acquire information from several sources and review websites to discover which brand provides what they want or need.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effectLst/>
                <a:latin typeface="TT_Norms_Pro"/>
              </a:rPr>
              <a:t>Buying:</a:t>
            </a:r>
            <a:r>
              <a:rPr lang="en-IN" b="0" i="0" dirty="0">
                <a:effectLst/>
                <a:latin typeface="TT_Norms_Pro"/>
              </a:rPr>
              <a:t> The consumer picks a brand and makes a purchase after filtering the alternatives based on information from the Evaluation step.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effectLst/>
                <a:latin typeface="TT_Norms_Pro"/>
              </a:rPr>
              <a:t>Ongoing exposure:</a:t>
            </a:r>
            <a:r>
              <a:rPr lang="en-IN" b="0" i="0" dirty="0">
                <a:effectLst/>
                <a:latin typeface="TT_Norms_Pro"/>
              </a:rPr>
              <a:t> After buying the product or service, customers develop post-buy expectations that influence their decision-making process for future purchases.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effectLst/>
                <a:latin typeface="TT_Norms_Pro"/>
              </a:rPr>
              <a:t>Loyalty loop:</a:t>
            </a:r>
            <a:r>
              <a:rPr lang="en-IN" b="0" i="0" dirty="0">
                <a:effectLst/>
                <a:latin typeface="TT_Norms_Pro"/>
              </a:rPr>
              <a:t> Depending on how well the product solves a user's needs, they may become loyal customers and brand advocates, attracting more customers to your business.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8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212C-D6E2-50DC-C010-82F0C653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86C4-BC14-8ED8-346C-A1814EDB71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rajesh.19435@lpu.co.in</a:t>
            </a:r>
          </a:p>
        </p:txBody>
      </p:sp>
    </p:spTree>
    <p:extLst>
      <p:ext uri="{BB962C8B-B14F-4D97-AF65-F5344CB8AC3E}">
        <p14:creationId xmlns:p14="http://schemas.microsoft.com/office/powerpoint/2010/main" val="18757324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{C9057BFF-8D75-164E-8200-DCC9E9972B47}tf10001120</Template>
  <TotalTime>81</TotalTime>
  <Words>645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TT_Norms_Pro</vt:lpstr>
      <vt:lpstr>Parcel</vt:lpstr>
      <vt:lpstr>Digital Marketing Frameworks</vt:lpstr>
      <vt:lpstr>What is it?</vt:lpstr>
      <vt:lpstr>Why Use Digital Marketing Frameworks?</vt:lpstr>
      <vt:lpstr>RACE Framework</vt:lpstr>
      <vt:lpstr>Marketing funnel</vt:lpstr>
      <vt:lpstr>Flywheel model</vt:lpstr>
      <vt:lpstr>Forrester’s 5 i</vt:lpstr>
      <vt:lpstr>McKinsey's consumer decision journey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Frameworks</dc:title>
  <dc:creator>Sunil Sharma</dc:creator>
  <cp:lastModifiedBy>Sunil Sharma</cp:lastModifiedBy>
  <cp:revision>1</cp:revision>
  <dcterms:created xsi:type="dcterms:W3CDTF">2022-11-08T15:06:02Z</dcterms:created>
  <dcterms:modified xsi:type="dcterms:W3CDTF">2022-11-08T16:27:40Z</dcterms:modified>
</cp:coreProperties>
</file>