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
  </p:notesMasterIdLst>
  <p:sldIdLst>
    <p:sldId id="256" r:id="rId3"/>
    <p:sldId id="258" r:id="rId4"/>
    <p:sldId id="268" r:id="rId5"/>
    <p:sldId id="259"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93447" autoAdjust="0"/>
  </p:normalViewPr>
  <p:slideViewPr>
    <p:cSldViewPr snapToGrid="0">
      <p:cViewPr varScale="1">
        <p:scale>
          <a:sx n="59" d="100"/>
          <a:sy n="59" d="100"/>
        </p:scale>
        <p:origin x="88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40649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0649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In practice</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1911804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12/1/2022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12/1/2022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12/1/2022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12/1/2022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12/1/2022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12/1/2022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12/1/2022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12/1/2022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12/1/2022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12/1/2022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12/1/2022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27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12/1/2022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002495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27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Content Placeholder 2"/>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p:txBody>
      </p:sp>
      <p:pic>
        <p:nvPicPr>
          <p:cNvPr id="3" name="Picture 2">
            <a:extLst>
              <a:ext uri="{FF2B5EF4-FFF2-40B4-BE49-F238E27FC236}">
                <a16:creationId xmlns:a16="http://schemas.microsoft.com/office/drawing/2014/main" id="{F78AFC7E-F235-EF91-2A48-0C5F140BF101}"/>
              </a:ext>
            </a:extLst>
          </p:cNvPr>
          <p:cNvPicPr>
            <a:picLocks noChangeAspect="1"/>
          </p:cNvPicPr>
          <p:nvPr/>
        </p:nvPicPr>
        <p:blipFill>
          <a:blip r:embed="rId3"/>
          <a:srcRect/>
          <a:stretch>
            <a:fillRect/>
          </a:stretch>
        </p:blipFill>
        <p:spPr bwMode="auto">
          <a:xfrm>
            <a:off x="850250" y="424543"/>
            <a:ext cx="10491500" cy="5617027"/>
          </a:xfrm>
          <a:prstGeom prst="rect">
            <a:avLst/>
          </a:prstGeom>
          <a:noFill/>
          <a:ln w="9525">
            <a:noFill/>
            <a:miter lim="800000"/>
            <a:headEnd/>
            <a:tailEnd/>
          </a:ln>
        </p:spPr>
      </p:pic>
    </p:spTree>
    <p:extLst>
      <p:ext uri="{BB962C8B-B14F-4D97-AF65-F5344CB8AC3E}">
        <p14:creationId xmlns:p14="http://schemas.microsoft.com/office/powerpoint/2010/main" val="3748667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3" name="Freeform: Shape 22">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p:cNvSpPr>
            <a:spLocks noGrp="1"/>
          </p:cNvSpPr>
          <p:nvPr>
            <p:ph type="ctrTitle"/>
          </p:nvPr>
        </p:nvSpPr>
        <p:spPr>
          <a:xfrm>
            <a:off x="3204642" y="2353641"/>
            <a:ext cx="5782716" cy="2150719"/>
          </a:xfrm>
          <a:noFill/>
        </p:spPr>
        <p:txBody>
          <a:bodyPr anchor="ctr">
            <a:normAutofit/>
          </a:bodyPr>
          <a:lstStyle/>
          <a:p>
            <a:r>
              <a:rPr lang="en-US" sz="3600" b="1" dirty="0" err="1">
                <a:solidFill>
                  <a:srgbClr val="080808"/>
                </a:solidFill>
                <a:effectLst>
                  <a:outerShdw blurRad="38100" dist="38100" dir="2700000" algn="tl">
                    <a:srgbClr val="000000">
                      <a:alpha val="43137"/>
                    </a:srgbClr>
                  </a:outerShdw>
                </a:effectLst>
              </a:rPr>
              <a:t>Shunya</a:t>
            </a:r>
            <a:r>
              <a:rPr lang="en-US" sz="3600" b="1" dirty="0">
                <a:solidFill>
                  <a:srgbClr val="080808"/>
                </a:solidFill>
                <a:effectLst>
                  <a:outerShdw blurRad="38100" dist="38100" dir="2700000" algn="tl">
                    <a:srgbClr val="000000">
                      <a:alpha val="43137"/>
                    </a:srgbClr>
                  </a:outerShdw>
                </a:effectLst>
              </a:rPr>
              <a:t> Intelligent Classroom</a:t>
            </a:r>
          </a:p>
        </p:txBody>
      </p:sp>
      <p:sp>
        <p:nvSpPr>
          <p:cNvPr id="27" name="Freeform: Shape 26">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37758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2996F21A-2DAA-C362-E913-A81B4EC1C963}"/>
              </a:ext>
            </a:extLst>
          </p:cNvPr>
          <p:cNvSpPr>
            <a:spLocks noGrp="1"/>
          </p:cNvSpPr>
          <p:nvPr>
            <p:ph idx="1"/>
          </p:nvPr>
        </p:nvSpPr>
        <p:spPr>
          <a:xfrm>
            <a:off x="2703650" y="915724"/>
            <a:ext cx="4836160" cy="4084319"/>
          </a:xfrm>
        </p:spPr>
        <p:txBody>
          <a:bodyPr>
            <a:normAutofit/>
          </a:bodyPr>
          <a:lstStyle/>
          <a:p>
            <a:pPr marL="0" indent="0">
              <a:buNone/>
            </a:pPr>
            <a:r>
              <a:rPr lang="en-IN" sz="2300" b="1" dirty="0"/>
              <a:t>Name : </a:t>
            </a:r>
            <a:r>
              <a:rPr lang="en-IN" sz="2300" dirty="0"/>
              <a:t>Mona</a:t>
            </a:r>
            <a:endParaRPr lang="en-IN" sz="2300" b="1" dirty="0"/>
          </a:p>
          <a:p>
            <a:pPr marL="0" indent="0">
              <a:buNone/>
            </a:pPr>
            <a:r>
              <a:rPr lang="en-IN" sz="2300" b="1" dirty="0"/>
              <a:t>Age</a:t>
            </a:r>
            <a:r>
              <a:rPr lang="en-IN" sz="2300" dirty="0"/>
              <a:t> : 25</a:t>
            </a:r>
          </a:p>
          <a:p>
            <a:pPr marL="0" indent="0">
              <a:buNone/>
            </a:pPr>
            <a:r>
              <a:rPr lang="en-IN" sz="2300" b="1" dirty="0"/>
              <a:t>Occupation</a:t>
            </a:r>
            <a:r>
              <a:rPr lang="en-IN" sz="2300" dirty="0"/>
              <a:t> : Teacher</a:t>
            </a:r>
          </a:p>
          <a:p>
            <a:pPr marL="0" indent="0">
              <a:buNone/>
            </a:pPr>
            <a:r>
              <a:rPr lang="en-IN" sz="2300" b="1" dirty="0"/>
              <a:t>Status</a:t>
            </a:r>
            <a:r>
              <a:rPr lang="en-IN" sz="2300" dirty="0"/>
              <a:t> : Not married</a:t>
            </a:r>
          </a:p>
          <a:p>
            <a:pPr marL="0" indent="0">
              <a:buNone/>
            </a:pPr>
            <a:r>
              <a:rPr lang="en-IN" sz="2300" b="1" dirty="0"/>
              <a:t>Location</a:t>
            </a:r>
            <a:r>
              <a:rPr lang="en-IN" sz="2300" dirty="0"/>
              <a:t> : Bangalore</a:t>
            </a:r>
          </a:p>
          <a:p>
            <a:pPr marL="0" indent="0">
              <a:buNone/>
            </a:pPr>
            <a:endParaRPr lang="en-IN" sz="2000" dirty="0"/>
          </a:p>
        </p:txBody>
      </p:sp>
      <p:sp>
        <p:nvSpPr>
          <p:cNvPr id="5" name="TextBox 4">
            <a:extLst>
              <a:ext uri="{FF2B5EF4-FFF2-40B4-BE49-F238E27FC236}">
                <a16:creationId xmlns:a16="http://schemas.microsoft.com/office/drawing/2014/main" id="{6B8DFF55-D18E-CF1F-3137-32F152E8052D}"/>
              </a:ext>
            </a:extLst>
          </p:cNvPr>
          <p:cNvSpPr txBox="1"/>
          <p:nvPr/>
        </p:nvSpPr>
        <p:spPr>
          <a:xfrm>
            <a:off x="6800444" y="915724"/>
            <a:ext cx="5112611" cy="4724370"/>
          </a:xfrm>
          <a:prstGeom prst="rect">
            <a:avLst/>
          </a:prstGeom>
          <a:noFill/>
        </p:spPr>
        <p:txBody>
          <a:bodyPr wrap="square" rtlCol="0">
            <a:spAutoFit/>
          </a:bodyPr>
          <a:lstStyle/>
          <a:p>
            <a:r>
              <a:rPr lang="en-IN" sz="2300" b="1" dirty="0"/>
              <a:t>Goals</a:t>
            </a:r>
            <a:r>
              <a:rPr lang="en-IN" sz="2300" dirty="0"/>
              <a:t>: </a:t>
            </a:r>
          </a:p>
          <a:p>
            <a:pPr marL="285750" indent="-285750">
              <a:buFont typeface="Arial" panose="020B0604020202020204" pitchFamily="34" charset="0"/>
              <a:buChar char="•"/>
            </a:pPr>
            <a:r>
              <a:rPr lang="en-IN" sz="2100" dirty="0"/>
              <a:t>To teach student is the main motive</a:t>
            </a:r>
          </a:p>
          <a:p>
            <a:pPr marL="285750" indent="-285750">
              <a:buFont typeface="Arial" panose="020B0604020202020204" pitchFamily="34" charset="0"/>
              <a:buChar char="•"/>
            </a:pPr>
            <a:r>
              <a:rPr lang="en-IN" sz="2100" dirty="0"/>
              <a:t>She have to help students to increase their knowledge.</a:t>
            </a:r>
            <a:endParaRPr lang="en-IN" dirty="0"/>
          </a:p>
          <a:p>
            <a:endParaRPr lang="en-IN" dirty="0"/>
          </a:p>
          <a:p>
            <a:r>
              <a:rPr lang="en-IN" sz="2300" b="1" dirty="0"/>
              <a:t>Frustration</a:t>
            </a:r>
            <a:r>
              <a:rPr lang="en-IN" sz="2300" dirty="0"/>
              <a:t>:</a:t>
            </a:r>
          </a:p>
          <a:p>
            <a:pPr marL="285750" indent="-285750">
              <a:buFont typeface="Arial" panose="020B0604020202020204" pitchFamily="34" charset="0"/>
              <a:buChar char="•"/>
            </a:pPr>
            <a:r>
              <a:rPr lang="en-IN" sz="2100" dirty="0"/>
              <a:t>School assignments are doing more trouble for her.</a:t>
            </a:r>
          </a:p>
          <a:p>
            <a:pPr marL="285750" indent="-285750">
              <a:buFont typeface="Arial" panose="020B0604020202020204" pitchFamily="34" charset="0"/>
              <a:buChar char="•"/>
            </a:pPr>
            <a:r>
              <a:rPr lang="en-IN" sz="2100" dirty="0"/>
              <a:t>She is not able to grade each and every student</a:t>
            </a:r>
            <a:r>
              <a:rPr lang="en-IN" dirty="0"/>
              <a:t>.</a:t>
            </a:r>
          </a:p>
          <a:p>
            <a:endParaRPr lang="en-IN" dirty="0"/>
          </a:p>
          <a:p>
            <a:endParaRPr lang="en-IN" dirty="0"/>
          </a:p>
          <a:p>
            <a:endParaRPr lang="en-IN" dirty="0"/>
          </a:p>
          <a:p>
            <a:endParaRPr lang="en-IN" dirty="0"/>
          </a:p>
          <a:p>
            <a:endParaRPr lang="en-IN" dirty="0"/>
          </a:p>
        </p:txBody>
      </p:sp>
      <p:sp>
        <p:nvSpPr>
          <p:cNvPr id="6" name="TextBox 5">
            <a:extLst>
              <a:ext uri="{FF2B5EF4-FFF2-40B4-BE49-F238E27FC236}">
                <a16:creationId xmlns:a16="http://schemas.microsoft.com/office/drawing/2014/main" id="{B2FE9CE4-07A1-89F3-CF10-6272F092943D}"/>
              </a:ext>
            </a:extLst>
          </p:cNvPr>
          <p:cNvSpPr txBox="1"/>
          <p:nvPr/>
        </p:nvSpPr>
        <p:spPr>
          <a:xfrm>
            <a:off x="1273628" y="4388214"/>
            <a:ext cx="10261237" cy="2569934"/>
          </a:xfrm>
          <a:prstGeom prst="rect">
            <a:avLst/>
          </a:prstGeom>
          <a:noFill/>
        </p:spPr>
        <p:txBody>
          <a:bodyPr wrap="square" rtlCol="0">
            <a:spAutoFit/>
          </a:bodyPr>
          <a:lstStyle/>
          <a:p>
            <a:r>
              <a:rPr lang="en-IN" sz="2300" b="1" dirty="0"/>
              <a:t>User Scenario</a:t>
            </a:r>
            <a:r>
              <a:rPr lang="en-IN" sz="2300" dirty="0"/>
              <a:t>: </a:t>
            </a:r>
          </a:p>
          <a:p>
            <a:r>
              <a:rPr lang="en-IN" sz="2100" dirty="0"/>
              <a:t>Mona is a teacher. She is working in a school. She is a mentor for nearly 200 students. She is helping those students to increase their score. So she planned to conduct assignments in weekly basis. In the first week, she corrected assignments of all students. On the week, she was not able to correct all the student’s assignments.</a:t>
            </a:r>
          </a:p>
          <a:p>
            <a:endParaRPr lang="en-IN" dirty="0"/>
          </a:p>
          <a:p>
            <a:endParaRPr lang="en-IN" dirty="0"/>
          </a:p>
          <a:p>
            <a:endParaRPr lang="en-IN" dirty="0"/>
          </a:p>
        </p:txBody>
      </p:sp>
      <p:pic>
        <p:nvPicPr>
          <p:cNvPr id="1030" name="Picture 6" descr="Persons - Raajratna">
            <a:extLst>
              <a:ext uri="{FF2B5EF4-FFF2-40B4-BE49-F238E27FC236}">
                <a16:creationId xmlns:a16="http://schemas.microsoft.com/office/drawing/2014/main" id="{BBA9252E-15E5-D366-0D4D-0041580391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45" y="968518"/>
            <a:ext cx="1989365" cy="1989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649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Contents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360E7CB5-F9A3-A1A2-8A1A-3D1B58BA1C4D}"/>
              </a:ext>
            </a:extLst>
          </p:cNvPr>
          <p:cNvSpPr txBox="1"/>
          <p:nvPr/>
        </p:nvSpPr>
        <p:spPr>
          <a:xfrm flipH="1">
            <a:off x="4264127" y="2081149"/>
            <a:ext cx="7831017" cy="2416046"/>
          </a:xfrm>
          <a:prstGeom prst="rect">
            <a:avLst/>
          </a:prstGeom>
          <a:noFill/>
        </p:spPr>
        <p:txBody>
          <a:bodyPr wrap="square" rtlCol="0">
            <a:spAutoFit/>
          </a:bodyPr>
          <a:lstStyle/>
          <a:p>
            <a:pPr algn="l"/>
            <a:r>
              <a:rPr lang="en-IN" dirty="0">
                <a:solidFill>
                  <a:srgbClr val="202124"/>
                </a:solidFill>
                <a:latin typeface="arial" panose="020B0604020202020204" pitchFamily="34" charset="0"/>
              </a:rPr>
              <a:t>https://play.google.com</a:t>
            </a:r>
            <a:r>
              <a:rPr lang="en-IN" dirty="0">
                <a:solidFill>
                  <a:srgbClr val="5F6368"/>
                </a:solidFill>
                <a:latin typeface="arial" panose="020B0604020202020204" pitchFamily="34" charset="0"/>
              </a:rPr>
              <a:t> › store › apps › details › id=</a:t>
            </a:r>
            <a:r>
              <a:rPr lang="en-IN" dirty="0" err="1">
                <a:solidFill>
                  <a:srgbClr val="5F6368"/>
                </a:solidFill>
                <a:latin typeface="arial" panose="020B0604020202020204" pitchFamily="34" charset="0"/>
              </a:rPr>
              <a:t>shu</a:t>
            </a:r>
            <a:r>
              <a:rPr lang="en-IN" dirty="0">
                <a:solidFill>
                  <a:srgbClr val="5F6368"/>
                </a:solidFill>
                <a:latin typeface="arial" panose="020B0604020202020204" pitchFamily="34" charset="0"/>
              </a:rPr>
              <a:t>...</a:t>
            </a:r>
          </a:p>
          <a:p>
            <a:r>
              <a:rPr lang="en-IN" sz="2500" dirty="0" err="1">
                <a:solidFill>
                  <a:srgbClr val="1A0DAB"/>
                </a:solidFill>
                <a:latin typeface="arial" panose="020B0604020202020204" pitchFamily="34" charset="0"/>
              </a:rPr>
              <a:t>Shunya</a:t>
            </a:r>
            <a:r>
              <a:rPr lang="en-IN" sz="2500" dirty="0">
                <a:solidFill>
                  <a:srgbClr val="1A0DAB"/>
                </a:solidFill>
                <a:latin typeface="arial" panose="020B0604020202020204" pitchFamily="34" charset="0"/>
              </a:rPr>
              <a:t> – Make assignment easy to </a:t>
            </a:r>
            <a:r>
              <a:rPr lang="en-IN" sz="2500" dirty="0" err="1">
                <a:solidFill>
                  <a:srgbClr val="1A0DAB"/>
                </a:solidFill>
                <a:latin typeface="arial" panose="020B0604020202020204" pitchFamily="34" charset="0"/>
              </a:rPr>
              <a:t>autograde</a:t>
            </a:r>
            <a:endParaRPr lang="en-IN" sz="2500" dirty="0">
              <a:solidFill>
                <a:srgbClr val="1A0DAB"/>
              </a:solidFill>
              <a:latin typeface="arial" panose="020B0604020202020204" pitchFamily="34" charset="0"/>
            </a:endParaRPr>
          </a:p>
          <a:p>
            <a:pPr algn="l"/>
            <a:r>
              <a:rPr lang="en-IN" dirty="0">
                <a:solidFill>
                  <a:srgbClr val="70757A"/>
                </a:solidFill>
                <a:latin typeface="arial" panose="020B0604020202020204" pitchFamily="34" charset="0"/>
              </a:rPr>
              <a:t>1</a:t>
            </a:r>
            <a:r>
              <a:rPr lang="en-IN" dirty="0">
                <a:solidFill>
                  <a:srgbClr val="70757A"/>
                </a:solidFill>
                <a:effectLst/>
                <a:latin typeface="arial" panose="020B0604020202020204" pitchFamily="34" charset="0"/>
              </a:rPr>
              <a:t>6-Nov-2022 — </a:t>
            </a:r>
            <a:r>
              <a:rPr lang="en-IN" dirty="0">
                <a:solidFill>
                  <a:srgbClr val="4D5156"/>
                </a:solidFill>
                <a:effectLst/>
                <a:latin typeface="arial" panose="020B0604020202020204" pitchFamily="34" charset="0"/>
              </a:rPr>
              <a:t>Features in current app to Manage your entire </a:t>
            </a:r>
            <a:r>
              <a:rPr lang="en-IN" b="1" i="0" dirty="0">
                <a:solidFill>
                  <a:srgbClr val="5F6368"/>
                </a:solidFill>
                <a:effectLst/>
                <a:latin typeface="arial" panose="020B0604020202020204" pitchFamily="34" charset="0"/>
              </a:rPr>
              <a:t>classroom</a:t>
            </a:r>
            <a:r>
              <a:rPr lang="en-IN" dirty="0">
                <a:solidFill>
                  <a:srgbClr val="4D5156"/>
                </a:solidFill>
                <a:effectLst/>
                <a:latin typeface="arial" panose="020B0604020202020204" pitchFamily="34" charset="0"/>
              </a:rPr>
              <a:t> - Notes, assignments, in app corrections of submissions. Easy &amp; organised .</a:t>
            </a:r>
          </a:p>
          <a:p>
            <a:pPr algn="l" fontAlgn="t"/>
            <a:r>
              <a:rPr lang="en-IN" b="0" i="0" dirty="0">
                <a:solidFill>
                  <a:srgbClr val="202124"/>
                </a:solidFill>
                <a:effectLst/>
                <a:latin typeface="Google Sans"/>
              </a:rPr>
              <a:t>Videos</a:t>
            </a:r>
          </a:p>
          <a:p>
            <a:br>
              <a:rPr lang="en-IN" b="0" i="0" dirty="0">
                <a:solidFill>
                  <a:srgbClr val="202124"/>
                </a:solidFill>
                <a:effectLst/>
                <a:latin typeface="arial" panose="020B0604020202020204" pitchFamily="34" charset="0"/>
              </a:rPr>
            </a:br>
            <a:endParaRPr lang="en-IN" dirty="0"/>
          </a:p>
        </p:txBody>
      </p:sp>
    </p:spTree>
    <p:extLst>
      <p:ext uri="{BB962C8B-B14F-4D97-AF65-F5344CB8AC3E}">
        <p14:creationId xmlns:p14="http://schemas.microsoft.com/office/powerpoint/2010/main" val="3928514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Attention</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DEFB5C15-7787-2BF0-084C-9506F2A2A603}"/>
              </a:ext>
            </a:extLst>
          </p:cNvPr>
          <p:cNvSpPr txBox="1"/>
          <p:nvPr/>
        </p:nvSpPr>
        <p:spPr>
          <a:xfrm>
            <a:off x="5052130" y="2222296"/>
            <a:ext cx="5790041" cy="2554545"/>
          </a:xfrm>
          <a:prstGeom prst="rect">
            <a:avLst/>
          </a:prstGeom>
          <a:noFill/>
        </p:spPr>
        <p:txBody>
          <a:bodyPr wrap="square" rtlCol="0">
            <a:spAutoFit/>
          </a:bodyPr>
          <a:lstStyle/>
          <a:p>
            <a:r>
              <a:rPr lang="en-IN" sz="4000" dirty="0">
                <a:effectLst>
                  <a:outerShdw blurRad="38100" dist="38100" dir="2700000" algn="tl">
                    <a:srgbClr val="000000">
                      <a:alpha val="43137"/>
                    </a:srgbClr>
                  </a:outerShdw>
                </a:effectLst>
              </a:rPr>
              <a:t>Easily assignment Done</a:t>
            </a:r>
          </a:p>
          <a:p>
            <a:endParaRPr lang="en-IN" sz="1500" dirty="0">
              <a:effectLst>
                <a:outerShdw blurRad="38100" dist="38100" dir="2700000" algn="tl">
                  <a:srgbClr val="000000">
                    <a:alpha val="43137"/>
                  </a:srgbClr>
                </a:outerShdw>
              </a:effectLst>
            </a:endParaRPr>
          </a:p>
          <a:p>
            <a:pPr algn="ctr"/>
            <a:r>
              <a:rPr lang="en-IN" sz="4000" i="1" dirty="0">
                <a:effectLst>
                  <a:outerShdw blurRad="38100" dist="38100" dir="2700000" algn="tl">
                    <a:srgbClr val="000000">
                      <a:alpha val="43137"/>
                    </a:srgbClr>
                  </a:outerShdw>
                </a:effectLst>
              </a:rPr>
              <a:t>Auto Grading</a:t>
            </a:r>
          </a:p>
          <a:p>
            <a:pPr algn="ctr"/>
            <a:r>
              <a:rPr lang="en-IN" sz="4000" i="1" dirty="0">
                <a:effectLst>
                  <a:outerShdw blurRad="38100" dist="38100" dir="2700000" algn="tl">
                    <a:srgbClr val="000000">
                      <a:alpha val="43137"/>
                    </a:srgbClr>
                  </a:outerShdw>
                </a:effectLst>
              </a:rPr>
              <a:t>Submission history</a:t>
            </a:r>
          </a:p>
          <a:p>
            <a:endParaRPr lang="en-IN" sz="2500" dirty="0"/>
          </a:p>
        </p:txBody>
      </p:sp>
    </p:spTree>
    <p:extLst>
      <p:ext uri="{BB962C8B-B14F-4D97-AF65-F5344CB8AC3E}">
        <p14:creationId xmlns:p14="http://schemas.microsoft.com/office/powerpoint/2010/main" val="1251554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Interest</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85B61458-7FAF-1F93-14D8-0737D1E08E09}"/>
              </a:ext>
            </a:extLst>
          </p:cNvPr>
          <p:cNvSpPr txBox="1"/>
          <p:nvPr/>
        </p:nvSpPr>
        <p:spPr>
          <a:xfrm>
            <a:off x="5665036" y="1891462"/>
            <a:ext cx="5715978" cy="3939540"/>
          </a:xfrm>
          <a:prstGeom prst="rect">
            <a:avLst/>
          </a:prstGeom>
          <a:noFill/>
        </p:spPr>
        <p:txBody>
          <a:bodyPr wrap="square" rtlCol="0">
            <a:spAutoFit/>
          </a:bodyPr>
          <a:lstStyle/>
          <a:p>
            <a:r>
              <a:rPr lang="en-IN" sz="4000" dirty="0">
                <a:effectLst>
                  <a:outerShdw blurRad="38100" dist="38100" dir="2700000" algn="tl">
                    <a:srgbClr val="000000">
                      <a:alpha val="43137"/>
                    </a:srgbClr>
                  </a:outerShdw>
                </a:effectLst>
              </a:rPr>
              <a:t>Multiple source option</a:t>
            </a:r>
          </a:p>
          <a:p>
            <a:endParaRPr lang="en-IN" sz="4000" dirty="0">
              <a:effectLst>
                <a:outerShdw blurRad="38100" dist="38100" dir="2700000" algn="tl">
                  <a:srgbClr val="000000">
                    <a:alpha val="43137"/>
                  </a:srgbClr>
                </a:outerShdw>
              </a:effectLst>
            </a:endParaRPr>
          </a:p>
          <a:p>
            <a:pPr marL="571500" indent="-571500">
              <a:buFont typeface="Arial" panose="020B0604020202020204" pitchFamily="34" charset="0"/>
              <a:buChar char="•"/>
            </a:pPr>
            <a:r>
              <a:rPr lang="en-IN" sz="4000" i="1" dirty="0">
                <a:effectLst>
                  <a:outerShdw blurRad="38100" dist="38100" dir="2700000" algn="tl">
                    <a:srgbClr val="000000">
                      <a:alpha val="43137"/>
                    </a:srgbClr>
                  </a:outerShdw>
                </a:effectLst>
              </a:rPr>
              <a:t>  More subject addons</a:t>
            </a:r>
          </a:p>
          <a:p>
            <a:pPr marL="571500" indent="-571500">
              <a:buFont typeface="Arial" panose="020B0604020202020204" pitchFamily="34" charset="0"/>
              <a:buChar char="•"/>
            </a:pPr>
            <a:endParaRPr lang="en-IN" sz="4000" i="1" dirty="0">
              <a:effectLst>
                <a:outerShdw blurRad="38100" dist="38100" dir="2700000" algn="tl">
                  <a:srgbClr val="000000">
                    <a:alpha val="43137"/>
                  </a:srgbClr>
                </a:outerShdw>
              </a:effectLst>
            </a:endParaRPr>
          </a:p>
          <a:p>
            <a:pPr marL="571500" indent="-571500">
              <a:buFont typeface="Arial" panose="020B0604020202020204" pitchFamily="34" charset="0"/>
              <a:buChar char="•"/>
            </a:pPr>
            <a:r>
              <a:rPr lang="en-IN" sz="4000" i="1" dirty="0">
                <a:effectLst>
                  <a:outerShdw blurRad="38100" dist="38100" dir="2700000" algn="tl">
                    <a:srgbClr val="000000">
                      <a:alpha val="43137"/>
                    </a:srgbClr>
                  </a:outerShdw>
                </a:effectLst>
              </a:rPr>
              <a:t>  Notes Inclusion</a:t>
            </a:r>
          </a:p>
          <a:p>
            <a:r>
              <a:rPr lang="en-IN" sz="2500" dirty="0"/>
              <a:t>  </a:t>
            </a:r>
          </a:p>
          <a:p>
            <a:endParaRPr lang="en-IN" sz="2500" dirty="0"/>
          </a:p>
        </p:txBody>
      </p:sp>
    </p:spTree>
    <p:extLst>
      <p:ext uri="{BB962C8B-B14F-4D97-AF65-F5344CB8AC3E}">
        <p14:creationId xmlns:p14="http://schemas.microsoft.com/office/powerpoint/2010/main" val="565063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Desire</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2A1FF923-0BB1-9ECF-CBC4-B6835887E7F9}"/>
              </a:ext>
            </a:extLst>
          </p:cNvPr>
          <p:cNvSpPr txBox="1"/>
          <p:nvPr/>
        </p:nvSpPr>
        <p:spPr>
          <a:xfrm>
            <a:off x="4851058" y="1527151"/>
            <a:ext cx="6007442" cy="3724096"/>
          </a:xfrm>
          <a:prstGeom prst="rect">
            <a:avLst/>
          </a:prstGeom>
          <a:noFill/>
        </p:spPr>
        <p:txBody>
          <a:bodyPr wrap="square" rtlCol="0">
            <a:spAutoFit/>
          </a:bodyPr>
          <a:lstStyle/>
          <a:p>
            <a:r>
              <a:rPr lang="en-IN" sz="4000" dirty="0">
                <a:effectLst>
                  <a:outerShdw blurRad="38100" dist="38100" dir="2700000" algn="tl">
                    <a:srgbClr val="000000">
                      <a:alpha val="43137"/>
                    </a:srgbClr>
                  </a:outerShdw>
                </a:effectLst>
              </a:rPr>
              <a:t>Easy </a:t>
            </a:r>
            <a:r>
              <a:rPr lang="en-IN" sz="4000" dirty="0" err="1">
                <a:effectLst>
                  <a:outerShdw blurRad="38100" dist="38100" dir="2700000" algn="tl">
                    <a:srgbClr val="000000">
                      <a:alpha val="43137"/>
                    </a:srgbClr>
                  </a:outerShdw>
                </a:effectLst>
              </a:rPr>
              <a:t>uploadation</a:t>
            </a:r>
            <a:endParaRPr lang="en-IN" sz="4000" dirty="0">
              <a:effectLst>
                <a:outerShdw blurRad="38100" dist="38100" dir="2700000" algn="tl">
                  <a:srgbClr val="000000">
                    <a:alpha val="43137"/>
                  </a:srgbClr>
                </a:outerShdw>
              </a:effectLst>
            </a:endParaRPr>
          </a:p>
          <a:p>
            <a:endParaRPr lang="en-IN" sz="4000" dirty="0">
              <a:effectLst>
                <a:outerShdw blurRad="38100" dist="38100" dir="2700000" algn="tl">
                  <a:srgbClr val="000000">
                    <a:alpha val="43137"/>
                  </a:srgbClr>
                </a:outerShdw>
              </a:effectLst>
            </a:endParaRPr>
          </a:p>
          <a:p>
            <a:pPr marL="342900" indent="-342900">
              <a:buFont typeface="Arial" panose="020B0604020202020204" pitchFamily="34" charset="0"/>
              <a:buChar char="•"/>
            </a:pPr>
            <a:r>
              <a:rPr lang="en-IN" sz="4000" i="1" dirty="0">
                <a:effectLst>
                  <a:outerShdw blurRad="38100" dist="38100" dir="2700000" algn="tl">
                    <a:srgbClr val="000000">
                      <a:alpha val="43137"/>
                    </a:srgbClr>
                  </a:outerShdw>
                </a:effectLst>
              </a:rPr>
              <a:t>Easy file upload in App.</a:t>
            </a:r>
          </a:p>
          <a:p>
            <a:pPr marL="342900" indent="-342900">
              <a:buFont typeface="Arial" panose="020B0604020202020204" pitchFamily="34" charset="0"/>
              <a:buChar char="•"/>
            </a:pPr>
            <a:endParaRPr lang="en-IN" sz="4000" i="1" dirty="0">
              <a:effectLst>
                <a:outerShdw blurRad="38100" dist="38100" dir="2700000" algn="tl">
                  <a:srgbClr val="000000">
                    <a:alpha val="43137"/>
                  </a:srgbClr>
                </a:outerShdw>
              </a:effectLst>
            </a:endParaRPr>
          </a:p>
          <a:p>
            <a:pPr marL="342900" indent="-342900">
              <a:buFont typeface="Arial" panose="020B0604020202020204" pitchFamily="34" charset="0"/>
              <a:buChar char="•"/>
            </a:pPr>
            <a:r>
              <a:rPr lang="en-IN" sz="4000" i="1" dirty="0">
                <a:effectLst>
                  <a:outerShdw blurRad="38100" dist="38100" dir="2700000" algn="tl">
                    <a:srgbClr val="000000">
                      <a:alpha val="43137"/>
                    </a:srgbClr>
                  </a:outerShdw>
                </a:effectLst>
              </a:rPr>
              <a:t>Camera option available</a:t>
            </a:r>
            <a:endParaRPr lang="en-IN" i="1" dirty="0"/>
          </a:p>
          <a:p>
            <a:endParaRPr lang="en-IN" dirty="0"/>
          </a:p>
          <a:p>
            <a:endParaRPr lang="en-IN" dirty="0"/>
          </a:p>
        </p:txBody>
      </p:sp>
    </p:spTree>
    <p:extLst>
      <p:ext uri="{BB962C8B-B14F-4D97-AF65-F5344CB8AC3E}">
        <p14:creationId xmlns:p14="http://schemas.microsoft.com/office/powerpoint/2010/main" val="946138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Actions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5B928CD2-409E-45A4-C730-213D8CE99E59}"/>
              </a:ext>
            </a:extLst>
          </p:cNvPr>
          <p:cNvSpPr txBox="1"/>
          <p:nvPr/>
        </p:nvSpPr>
        <p:spPr>
          <a:xfrm>
            <a:off x="4851058" y="1567542"/>
            <a:ext cx="7178095" cy="5478423"/>
          </a:xfrm>
          <a:prstGeom prst="rect">
            <a:avLst/>
          </a:prstGeom>
          <a:noFill/>
        </p:spPr>
        <p:txBody>
          <a:bodyPr wrap="square" rtlCol="0">
            <a:spAutoFit/>
          </a:bodyPr>
          <a:lstStyle/>
          <a:p>
            <a:r>
              <a:rPr lang="en-IN" sz="4000" i="1" dirty="0">
                <a:effectLst>
                  <a:outerShdw blurRad="38100" dist="38100" dir="2700000" algn="tl">
                    <a:srgbClr val="000000">
                      <a:alpha val="43137"/>
                    </a:srgbClr>
                  </a:outerShdw>
                </a:effectLst>
              </a:rPr>
              <a:t>Self study kit </a:t>
            </a:r>
          </a:p>
          <a:p>
            <a:endParaRPr lang="en-IN" sz="4000" i="1" dirty="0">
              <a:effectLst>
                <a:outerShdw blurRad="38100" dist="38100" dir="2700000" algn="tl">
                  <a:srgbClr val="000000">
                    <a:alpha val="43137"/>
                  </a:srgbClr>
                </a:outerShdw>
              </a:effectLst>
            </a:endParaRPr>
          </a:p>
          <a:p>
            <a:r>
              <a:rPr lang="en-IN" sz="4000" i="1" dirty="0">
                <a:effectLst>
                  <a:outerShdw blurRad="38100" dist="38100" dir="2700000" algn="tl">
                    <a:srgbClr val="000000">
                      <a:alpha val="43137"/>
                    </a:srgbClr>
                  </a:outerShdw>
                </a:effectLst>
              </a:rPr>
              <a:t>Extra curricular Activities</a:t>
            </a:r>
          </a:p>
          <a:p>
            <a:endParaRPr lang="en-IN" sz="4000" i="1" dirty="0">
              <a:effectLst>
                <a:outerShdw blurRad="38100" dist="38100" dir="2700000" algn="tl">
                  <a:srgbClr val="000000">
                    <a:alpha val="43137"/>
                  </a:srgbClr>
                </a:outerShdw>
              </a:effectLst>
            </a:endParaRPr>
          </a:p>
          <a:p>
            <a:r>
              <a:rPr lang="en-IN" sz="4000" i="1" dirty="0">
                <a:effectLst>
                  <a:outerShdw blurRad="38100" dist="38100" dir="2700000" algn="tl">
                    <a:srgbClr val="000000">
                      <a:alpha val="43137"/>
                    </a:srgbClr>
                  </a:outerShdw>
                </a:effectLst>
              </a:rPr>
              <a:t>Student E-Learning</a:t>
            </a:r>
          </a:p>
          <a:p>
            <a:endParaRPr lang="en-IN" sz="3000" dirty="0"/>
          </a:p>
          <a:p>
            <a:endParaRPr lang="en-IN" sz="3000" dirty="0"/>
          </a:p>
          <a:p>
            <a:endParaRPr lang="en-IN" sz="3000" dirty="0"/>
          </a:p>
          <a:p>
            <a:endParaRPr lang="en-IN" sz="3000" dirty="0"/>
          </a:p>
          <a:p>
            <a:endParaRPr lang="en-IN" sz="3000" dirty="0"/>
          </a:p>
        </p:txBody>
      </p:sp>
    </p:spTree>
    <p:extLst>
      <p:ext uri="{BB962C8B-B14F-4D97-AF65-F5344CB8AC3E}">
        <p14:creationId xmlns:p14="http://schemas.microsoft.com/office/powerpoint/2010/main" val="1982794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Web5B36</Template>
  <TotalTime>226</TotalTime>
  <Words>234</Words>
  <Application>Microsoft Office PowerPoint</Application>
  <PresentationFormat>Widescreen</PresentationFormat>
  <Paragraphs>56</Paragraphs>
  <Slides>8</Slides>
  <Notes>2</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Arial</vt:lpstr>
      <vt:lpstr>Arial</vt:lpstr>
      <vt:lpstr>Calibri</vt:lpstr>
      <vt:lpstr>Calibri Light</vt:lpstr>
      <vt:lpstr>Google Sans</vt:lpstr>
      <vt:lpstr>Segoe UI</vt:lpstr>
      <vt:lpstr>Segoe UI Light</vt:lpstr>
      <vt:lpstr>Segoe UI Semilight</vt:lpstr>
      <vt:lpstr>Office Theme</vt:lpstr>
      <vt:lpstr>QuickStarter Theme</vt:lpstr>
      <vt:lpstr>PowerPoint Presentation</vt:lpstr>
      <vt:lpstr>Shunya Intelligent Classroom</vt:lpstr>
      <vt:lpstr>PowerPoint Presentation</vt:lpstr>
      <vt:lpstr>Contents</vt:lpstr>
      <vt:lpstr>Attention</vt:lpstr>
      <vt:lpstr>Interest</vt:lpstr>
      <vt:lpstr>Desire</vt:lpstr>
      <vt:lpstr>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nowneesh thiru</dc:creator>
  <cp:lastModifiedBy>nowneesh thiru</cp:lastModifiedBy>
  <cp:revision>3</cp:revision>
  <dcterms:created xsi:type="dcterms:W3CDTF">2022-11-16T14:34:43Z</dcterms:created>
  <dcterms:modified xsi:type="dcterms:W3CDTF">2022-12-01T17:08:54Z</dcterms:modified>
</cp:coreProperties>
</file>