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73" r:id="rId15"/>
    <p:sldId id="267" r:id="rId16"/>
    <p:sldId id="270" r:id="rId17"/>
    <p:sldId id="274" r:id="rId18"/>
    <p:sldId id="275" r:id="rId19"/>
    <p:sldId id="271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889D-EA98-E0BE-96C2-DBCB3F2DC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D9172-A521-3707-A638-C26C48BB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E8DD-4C3D-D6EA-40E7-4CFFAE66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8B32-BFD4-0259-9232-41BBD5A3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9BAA-2B8F-C189-3AFC-C2CFE0DE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2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F4A7-6AA2-F1EC-4669-1E28CEA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66D3F-A403-87C8-0275-7A58561C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779F-3695-42DF-E848-6EADE053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4616-AC9A-047C-E992-3548C9CB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4419-E411-9DE2-40BB-53DEB1CB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6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75D81-59F6-079F-2D5C-E12CC26F1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5C7EC-505E-9C29-DD11-7507D855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759B-552D-F656-A3A6-ED7CAE6E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95A0-85D6-039E-AE8B-E81BA146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329D-26DE-5496-1B15-2E9D548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3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183A-D19B-81F5-24C4-448119CF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E828-2F5A-97B8-A362-F7BFD32F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40DA-BC6F-E94A-C62D-96510224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0663-82C9-FED6-02FF-0A0D7553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B2EF-E1F1-045D-7734-354072D9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2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DE-961D-E506-4A67-24619598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A4ACE-1B42-66D0-DC21-D03763AB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FBD3-E84A-6CA3-F9B6-D5B9D713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F89F-2A75-19F5-D5AB-841E82F4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DE96-DB42-B157-1091-38BB4D0F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6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93CE-A70A-42CC-C231-32DCAEF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B513-BC43-90D2-8687-4F27AA1F5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79C68-0F66-1987-36EC-5EB150CC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198E-057D-1BCF-159F-D47C417C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7561-2B81-2F94-427A-2FE010C2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8C6C1-B4EA-AE9A-84FB-78E1EB5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9613-B0C9-6043-8040-A774918E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BE87B-DDC8-ADDC-F164-6F441E1B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18A5C-AC2F-EA73-72FF-90CD9BE9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79629-BEC5-6186-4D68-81CEF91EA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9E2C7-A20C-3D95-4FB3-7785EA9B0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36170-A7F7-4EA9-61B9-CB2C3518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87FCC-0268-FD01-9FD3-434168D6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6A41C-B56C-B176-0700-A3AF5AC2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F182-CCC2-7782-62EE-9BA821A4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8DD5-AC94-71F9-86D5-89BFD638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A775-3AE8-9735-3B26-EDAB44A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B604-0D38-2FEF-8BB0-27207699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3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11C01-B44C-BB78-5187-E11122BA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1D23A-99A2-22E0-313C-4DC6B99B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8E3EC-BC04-896D-AD2E-A34D841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62FF-3070-FA1B-ACFE-B9647D2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3207-F81D-E80D-64B2-71A068CB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1157-7DC3-0F50-7973-E9F52EC7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8AC6-B821-D978-349A-89443F90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2F83-1563-7225-0A2D-E2A9CEBD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47048-48DA-F2F9-B3F7-98557D7C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05A-F16E-5A7B-135A-A5D8CBF2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AA89A-69CC-38FE-F692-75C937A18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08414-1BAF-C9FD-C419-2C1E065B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881DC-2E2B-4243-199F-B6A19A9D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33CC-06A6-222D-4A8A-82D9FC01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40C1F-BBBD-C940-F2F7-236BFC77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2B84B-1804-9838-ABC6-B961B69A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66B-6FB7-716E-2735-FC9291AF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3034-DF5B-3C5C-3637-64E762F92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8F32-638B-41BB-94BB-4A80FEAFD4F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3445-FD35-6B7D-DCD7-F4F24A3D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5C68-CA85-2417-C221-4A5085B8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076A-E719-4C52-9BF7-EABA2278A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A7FF-1528-19A4-8296-8519D3883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972" y="1426935"/>
            <a:ext cx="9144000" cy="2387600"/>
          </a:xfrm>
        </p:spPr>
        <p:txBody>
          <a:bodyPr/>
          <a:lstStyle/>
          <a:p>
            <a:r>
              <a:rPr lang="en-IN" dirty="0"/>
              <a:t>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E73F7-E259-6E2C-1590-1CC88956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edictive Forecasting – An unbiased view into the future">
            <a:extLst>
              <a:ext uri="{FF2B5EF4-FFF2-40B4-BE49-F238E27FC236}">
                <a16:creationId xmlns:a16="http://schemas.microsoft.com/office/drawing/2014/main" id="{FF607D1D-3457-883E-CCF2-D73DC6A1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6" y="859065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09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A833CC3-DCF9-B798-D3D4-581C2348AE17}"/>
              </a:ext>
            </a:extLst>
          </p:cNvPr>
          <p:cNvSpPr txBox="1">
            <a:spLocks/>
          </p:cNvSpPr>
          <p:nvPr/>
        </p:nvSpPr>
        <p:spPr>
          <a:xfrm>
            <a:off x="7086600" y="65532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3-</a:t>
            </a:r>
            <a:fld id="{145FCEE6-97D7-49BA-949C-B8C5E7E5FF33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F1260C-F939-DAB0-FA05-7CA40DCFF15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76200"/>
            <a:ext cx="7772400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Moving Averages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670E4C-8A8C-ACC7-230F-1F4443853D4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19200"/>
            <a:ext cx="7996238" cy="4941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u="sng"/>
              <a:t>Moving average</a:t>
            </a:r>
            <a:r>
              <a:rPr lang="en-US" altLang="en-US"/>
              <a:t> – A technique that averages a number of recent actual values, updated as new values become available.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 i="1" u="sng"/>
              <a:t>Weighted moving average</a:t>
            </a:r>
            <a:r>
              <a:rPr lang="en-US" altLang="en-US"/>
              <a:t> – More recent values in a series are given more weight in  computing the forecast.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0ABB18-6C89-14D8-4934-56EF247B033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438400"/>
            <a:ext cx="7239000" cy="1338263"/>
            <a:chOff x="720" y="1632"/>
            <a:chExt cx="4560" cy="843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3E3D1620-6E70-8F39-1705-6E4C2BBE7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160"/>
              <a:ext cx="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F052CF-B6EE-2A65-A431-3D5DD8465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920"/>
              <a:ext cx="148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3200">
                  <a:solidFill>
                    <a:srgbClr val="CE2700"/>
                  </a:solidFill>
                </a:rPr>
                <a:t>F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</a:t>
              </a:r>
              <a:r>
                <a:rPr lang="en-US" altLang="en-US" sz="3200">
                  <a:solidFill>
                    <a:srgbClr val="CE2700"/>
                  </a:solidFill>
                </a:rPr>
                <a:t> = MA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</a:t>
              </a:r>
              <a:r>
                <a:rPr lang="en-US" altLang="en-US" sz="3200">
                  <a:solidFill>
                    <a:srgbClr val="CE2700"/>
                  </a:solidFill>
                </a:rPr>
                <a:t>=</a:t>
              </a:r>
              <a:r>
                <a:rPr lang="en-US" altLang="en-US" sz="3200" baseline="-25000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87D70E-800D-5011-7061-D1BDEFEB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12"/>
              <a:ext cx="25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32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83088-966D-05C9-F6D4-AB17B1E3D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32"/>
              <a:ext cx="28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t-n</a:t>
              </a:r>
              <a:r>
                <a:rPr lang="en-US" altLang="en-US" sz="32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3200">
                  <a:solidFill>
                    <a:srgbClr val="CE2700"/>
                  </a:solidFill>
                  <a:latin typeface="Times New Roman" panose="02020603050405020304" pitchFamily="18" charset="0"/>
                </a:rPr>
                <a:t>+ … 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t-2</a:t>
              </a:r>
              <a:r>
                <a:rPr lang="en-US" altLang="en-US" sz="3200">
                  <a:solidFill>
                    <a:srgbClr val="CE2700"/>
                  </a:solidFill>
                  <a:latin typeface="Times New Roman" panose="02020603050405020304" pitchFamily="18" charset="0"/>
                </a:rPr>
                <a:t> + 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t-1</a:t>
              </a: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53834549-5EB4-5AB5-D2CF-29C87AFCB69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76800"/>
            <a:ext cx="8001000" cy="1338263"/>
            <a:chOff x="384" y="3072"/>
            <a:chExt cx="5040" cy="843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22A627B-1856-8538-4698-E566836B1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552"/>
              <a:ext cx="3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FA5C65-F523-E1EA-7087-848A2693F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60"/>
              <a:ext cx="168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3200">
                  <a:solidFill>
                    <a:srgbClr val="CE2700"/>
                  </a:solidFill>
                </a:rPr>
                <a:t>F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</a:t>
              </a:r>
              <a:r>
                <a:rPr lang="en-US" altLang="en-US" sz="3200">
                  <a:solidFill>
                    <a:srgbClr val="CE2700"/>
                  </a:solidFill>
                </a:rPr>
                <a:t> = WMA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</a:t>
              </a:r>
              <a:r>
                <a:rPr lang="en-US" altLang="en-US" sz="3200">
                  <a:solidFill>
                    <a:srgbClr val="CE2700"/>
                  </a:solidFill>
                </a:rPr>
                <a:t>=</a:t>
              </a:r>
              <a:r>
                <a:rPr lang="en-US" altLang="en-US" sz="3200" baseline="-25000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4B930-E3D6-538A-4715-8E5DDC402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25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32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D958F7-09E1-281C-D5C0-CC6F95A0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72"/>
              <a:ext cx="340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3200">
                  <a:solidFill>
                    <a:srgbClr val="CE2700"/>
                  </a:solidFill>
                </a:rPr>
                <a:t>w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</a:t>
              </a:r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t-n</a:t>
              </a:r>
              <a:r>
                <a:rPr lang="en-US" altLang="en-US" sz="32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3200">
                  <a:solidFill>
                    <a:srgbClr val="CE2700"/>
                  </a:solidFill>
                  <a:latin typeface="Times New Roman" panose="02020603050405020304" pitchFamily="18" charset="0"/>
                </a:rPr>
                <a:t>+ … </a:t>
              </a:r>
              <a:r>
                <a:rPr lang="en-US" altLang="en-US" sz="3200">
                  <a:solidFill>
                    <a:srgbClr val="CE2700"/>
                  </a:solidFill>
                </a:rPr>
                <a:t>w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n-1</a:t>
              </a:r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t-2</a:t>
              </a:r>
              <a:r>
                <a:rPr lang="en-US" altLang="en-US" sz="3200">
                  <a:solidFill>
                    <a:srgbClr val="CE2700"/>
                  </a:solidFill>
                </a:rPr>
                <a:t> + w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1</a:t>
              </a:r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00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DAC06-618A-4987-86AE-59BDDB83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3" y="1457325"/>
            <a:ext cx="7285264" cy="251868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A36C771-DDBE-740C-75FD-8C7E9471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3635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0BFB-7C90-B3A1-0936-F005536D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97A7A-2CA4-7BF5-2F2A-ED0F03AD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1363436"/>
            <a:ext cx="9764486" cy="39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3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8688-4211-784D-B8E5-6033A52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Weighted Moving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DCCA1-CF63-D898-88B8-029BABE1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190625"/>
            <a:ext cx="11058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3C86-F7CE-9E1B-F38F-81AB609A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4CE3C-1CC2-59CB-AF4F-B3F98F98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91" y="1981200"/>
            <a:ext cx="7381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0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E326F8F-193A-D5D9-9F1F-E92668E7D31C}"/>
              </a:ext>
            </a:extLst>
          </p:cNvPr>
          <p:cNvSpPr txBox="1">
            <a:spLocks/>
          </p:cNvSpPr>
          <p:nvPr/>
        </p:nvSpPr>
        <p:spPr>
          <a:xfrm>
            <a:off x="7086600" y="65532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3-</a:t>
            </a:r>
            <a:fld id="{D86F36BB-2C6E-4D7A-A80B-4EC7926864A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DF642-39C2-FF01-2174-E61B08B2ACA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3213"/>
            <a:ext cx="7772400" cy="63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Exponential Smoothing</a:t>
            </a:r>
            <a:endParaRPr lang="en-US" altLang="en-US" sz="29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49FCF-536B-E28E-540B-1B905A74E008}"/>
              </a:ext>
            </a:extLst>
          </p:cNvPr>
          <p:cNvSpPr txBox="1">
            <a:spLocks noChangeArrowheads="1"/>
          </p:cNvSpPr>
          <p:nvPr/>
        </p:nvSpPr>
        <p:spPr>
          <a:xfrm>
            <a:off x="608013" y="3146425"/>
            <a:ext cx="8027987" cy="235585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1"/>
              <a:t>Premise</a:t>
            </a:r>
            <a:r>
              <a:rPr lang="en-US" altLang="en-US"/>
              <a:t>--The most recent observations might have the highest predictive value.</a:t>
            </a:r>
          </a:p>
          <a:p>
            <a:pPr lvl="1">
              <a:spcBef>
                <a:spcPct val="50000"/>
              </a:spcBef>
              <a:buSzPct val="75000"/>
            </a:pPr>
            <a:r>
              <a:rPr lang="en-US" altLang="en-US"/>
              <a:t>Therefore, we should give more weight to the more recent time periods when forecasting.</a:t>
            </a:r>
            <a:endParaRPr lang="en-US" altLang="en-US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8EC27-EED1-D3D5-18C7-948F9522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1447800"/>
            <a:ext cx="6526212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5400">
                <a:solidFill>
                  <a:srgbClr val="CE2700"/>
                </a:solidFill>
              </a:rPr>
              <a:t>F</a:t>
            </a:r>
            <a:r>
              <a:rPr lang="en-US" altLang="en-US" sz="5400" baseline="-25000">
                <a:solidFill>
                  <a:srgbClr val="CE2700"/>
                </a:solidFill>
              </a:rPr>
              <a:t>t</a:t>
            </a:r>
            <a:r>
              <a:rPr lang="en-US" altLang="en-US" sz="5400">
                <a:solidFill>
                  <a:srgbClr val="CE2700"/>
                </a:solidFill>
              </a:rPr>
              <a:t> = F</a:t>
            </a:r>
            <a:r>
              <a:rPr lang="en-US" altLang="en-US" sz="5400" baseline="-25000">
                <a:solidFill>
                  <a:srgbClr val="CE2700"/>
                </a:solidFill>
              </a:rPr>
              <a:t>t-1 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en-US" sz="5400">
                <a:solidFill>
                  <a:srgbClr val="CE270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5400">
                <a:solidFill>
                  <a:srgbClr val="CE2700"/>
                </a:solidFill>
              </a:rPr>
              <a:t>A</a:t>
            </a:r>
            <a:r>
              <a:rPr lang="en-US" altLang="en-US" sz="5400" baseline="-25000">
                <a:solidFill>
                  <a:srgbClr val="CE2700"/>
                </a:solidFill>
              </a:rPr>
              <a:t>t-1 </a:t>
            </a:r>
            <a:r>
              <a:rPr lang="en-US" altLang="en-US" sz="5400">
                <a:solidFill>
                  <a:srgbClr val="CE2700"/>
                </a:solidFill>
              </a:rPr>
              <a:t>- F</a:t>
            </a:r>
            <a:r>
              <a:rPr lang="en-US" altLang="en-US" sz="5400" baseline="-25000">
                <a:solidFill>
                  <a:srgbClr val="CE2700"/>
                </a:solidFill>
              </a:rPr>
              <a:t>t-1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85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DDB5-5A54-6ACA-A688-B78B4BF9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Exponential Smoothing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0336A-A3F3-7D1B-B05E-5488BCB8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0" y="1325336"/>
            <a:ext cx="8905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0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0487-14C6-30C1-1ACB-10024C1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81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874A-86A3-9E94-EA55-56540121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5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393C-0A59-73F7-AA00-03EF3259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A81D7-E302-308B-959D-B8BB2CA4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082800"/>
            <a:ext cx="10106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B3F5-E5EA-7114-5A07-575B6E60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CE37-B193-DB68-7CAD-E55A286C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statement about the future value of a variable of interest such as demand.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Forecasting is used to make </a:t>
            </a:r>
            <a:r>
              <a:rPr lang="en-US" altLang="en-US" sz="2800" i="1" dirty="0"/>
              <a:t>informed</a:t>
            </a:r>
            <a:r>
              <a:rPr lang="en-US" altLang="en-US" sz="2800" dirty="0"/>
              <a:t> decisions.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Long-range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Short-range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E059-3300-5676-D0B8-49EF570F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128" y="2594202"/>
            <a:ext cx="3408589" cy="42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3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96B8-DCBE-92A4-64E7-34824C97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B5F63-0094-DD74-247D-D93F6DFB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7" y="1157288"/>
            <a:ext cx="7286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D7D22-1D10-7A0D-9BA4-147040AC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72" y="2351995"/>
            <a:ext cx="2371725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7312F-D334-540D-883A-049864144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880" y="962705"/>
            <a:ext cx="4467225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59CE5-22F0-75C6-EB11-51B4DDBCF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49" y="2898322"/>
            <a:ext cx="3695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7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AD24-3AE2-2757-9E39-AEFC235E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DD181-24C5-D3AD-48C4-A3A0424D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22"/>
            <a:ext cx="3829050" cy="53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17483-4B5C-E286-6A4D-969EA7E1E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50"/>
          <a:stretch/>
        </p:blipFill>
        <p:spPr>
          <a:xfrm>
            <a:off x="3829050" y="114979"/>
            <a:ext cx="2335737" cy="649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E128F-DB78-1B12-64E6-C7517E6F0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37" y="570591"/>
            <a:ext cx="2743200" cy="558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72EBB5-6DF7-984B-50F3-1079F824F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046" y="2188028"/>
            <a:ext cx="3471862" cy="18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9CB6-FBC8-044D-3F86-0F730429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76BF-82CB-3185-FA4E-E2F9F1A0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Assumes causal system</a:t>
            </a:r>
            <a:br>
              <a:rPr lang="en-US" altLang="en-US" dirty="0"/>
            </a:br>
            <a:r>
              <a:rPr lang="en-US" altLang="en-US" dirty="0">
                <a:solidFill>
                  <a:srgbClr val="2237A0"/>
                </a:solidFill>
              </a:rPr>
              <a:t>past ==&gt; future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Forecasts rarely perfect because of  randomness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Forecasts more accurate for</a:t>
            </a:r>
            <a:br>
              <a:rPr lang="en-US" altLang="en-US" dirty="0"/>
            </a:br>
            <a:r>
              <a:rPr lang="en-US" altLang="en-US" dirty="0"/>
              <a:t>groups vs. individuals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Forecast accuracy decreases </a:t>
            </a:r>
            <a:br>
              <a:rPr lang="en-US" altLang="en-US" dirty="0"/>
            </a:br>
            <a:r>
              <a:rPr lang="en-US" altLang="en-US" dirty="0"/>
              <a:t>as time horizon increases</a:t>
            </a:r>
          </a:p>
          <a:p>
            <a:endParaRPr lang="en-IN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981FDA5-BF13-3B49-98EC-6448F2141EE4}"/>
              </a:ext>
            </a:extLst>
          </p:cNvPr>
          <p:cNvGrpSpPr>
            <a:grpSpLocks/>
          </p:cNvGrpSpPr>
          <p:nvPr/>
        </p:nvGrpSpPr>
        <p:grpSpPr bwMode="auto">
          <a:xfrm>
            <a:off x="8697885" y="3408363"/>
            <a:ext cx="3173412" cy="3073400"/>
            <a:chOff x="3835" y="1776"/>
            <a:chExt cx="1999" cy="1936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83A456E7-7019-62CD-A0AF-E6EBBB7B9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2630"/>
              <a:ext cx="418" cy="373"/>
            </a:xfrm>
            <a:custGeom>
              <a:avLst/>
              <a:gdLst>
                <a:gd name="T0" fmla="*/ 100 w 837"/>
                <a:gd name="T1" fmla="*/ 683 h 745"/>
                <a:gd name="T2" fmla="*/ 459 w 837"/>
                <a:gd name="T3" fmla="*/ 279 h 745"/>
                <a:gd name="T4" fmla="*/ 450 w 837"/>
                <a:gd name="T5" fmla="*/ 232 h 745"/>
                <a:gd name="T6" fmla="*/ 468 w 837"/>
                <a:gd name="T7" fmla="*/ 177 h 745"/>
                <a:gd name="T8" fmla="*/ 480 w 837"/>
                <a:gd name="T9" fmla="*/ 144 h 745"/>
                <a:gd name="T10" fmla="*/ 477 w 837"/>
                <a:gd name="T11" fmla="*/ 93 h 745"/>
                <a:gd name="T12" fmla="*/ 471 w 837"/>
                <a:gd name="T13" fmla="*/ 49 h 745"/>
                <a:gd name="T14" fmla="*/ 490 w 837"/>
                <a:gd name="T15" fmla="*/ 23 h 745"/>
                <a:gd name="T16" fmla="*/ 525 w 837"/>
                <a:gd name="T17" fmla="*/ 19 h 745"/>
                <a:gd name="T18" fmla="*/ 550 w 837"/>
                <a:gd name="T19" fmla="*/ 47 h 745"/>
                <a:gd name="T20" fmla="*/ 553 w 837"/>
                <a:gd name="T21" fmla="*/ 94 h 745"/>
                <a:gd name="T22" fmla="*/ 532 w 837"/>
                <a:gd name="T23" fmla="*/ 141 h 745"/>
                <a:gd name="T24" fmla="*/ 682 w 837"/>
                <a:gd name="T25" fmla="*/ 17 h 745"/>
                <a:gd name="T26" fmla="*/ 709 w 837"/>
                <a:gd name="T27" fmla="*/ 0 h 745"/>
                <a:gd name="T28" fmla="*/ 728 w 837"/>
                <a:gd name="T29" fmla="*/ 20 h 745"/>
                <a:gd name="T30" fmla="*/ 694 w 837"/>
                <a:gd name="T31" fmla="*/ 74 h 745"/>
                <a:gd name="T32" fmla="*/ 613 w 837"/>
                <a:gd name="T33" fmla="*/ 166 h 745"/>
                <a:gd name="T34" fmla="*/ 755 w 837"/>
                <a:gd name="T35" fmla="*/ 49 h 745"/>
                <a:gd name="T36" fmla="*/ 779 w 837"/>
                <a:gd name="T37" fmla="*/ 52 h 745"/>
                <a:gd name="T38" fmla="*/ 777 w 837"/>
                <a:gd name="T39" fmla="*/ 83 h 745"/>
                <a:gd name="T40" fmla="*/ 658 w 837"/>
                <a:gd name="T41" fmla="*/ 195 h 745"/>
                <a:gd name="T42" fmla="*/ 804 w 837"/>
                <a:gd name="T43" fmla="*/ 107 h 745"/>
                <a:gd name="T44" fmla="*/ 824 w 837"/>
                <a:gd name="T45" fmla="*/ 116 h 745"/>
                <a:gd name="T46" fmla="*/ 821 w 837"/>
                <a:gd name="T47" fmla="*/ 140 h 745"/>
                <a:gd name="T48" fmla="*/ 733 w 837"/>
                <a:gd name="T49" fmla="*/ 192 h 745"/>
                <a:gd name="T50" fmla="*/ 689 w 837"/>
                <a:gd name="T51" fmla="*/ 231 h 745"/>
                <a:gd name="T52" fmla="*/ 812 w 837"/>
                <a:gd name="T53" fmla="*/ 166 h 745"/>
                <a:gd name="T54" fmla="*/ 837 w 837"/>
                <a:gd name="T55" fmla="*/ 174 h 745"/>
                <a:gd name="T56" fmla="*/ 830 w 837"/>
                <a:gd name="T57" fmla="*/ 199 h 745"/>
                <a:gd name="T58" fmla="*/ 701 w 837"/>
                <a:gd name="T59" fmla="*/ 262 h 745"/>
                <a:gd name="T60" fmla="*/ 643 w 837"/>
                <a:gd name="T61" fmla="*/ 305 h 745"/>
                <a:gd name="T62" fmla="*/ 601 w 837"/>
                <a:gd name="T63" fmla="*/ 339 h 745"/>
                <a:gd name="T64" fmla="*/ 519 w 837"/>
                <a:gd name="T65" fmla="*/ 344 h 745"/>
                <a:gd name="T66" fmla="*/ 123 w 837"/>
                <a:gd name="T67" fmla="*/ 724 h 745"/>
                <a:gd name="T68" fmla="*/ 93 w 837"/>
                <a:gd name="T69" fmla="*/ 745 h 745"/>
                <a:gd name="T70" fmla="*/ 64 w 837"/>
                <a:gd name="T71" fmla="*/ 732 h 745"/>
                <a:gd name="T72" fmla="*/ 0 w 837"/>
                <a:gd name="T73" fmla="*/ 611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7" h="745">
                  <a:moveTo>
                    <a:pt x="24" y="547"/>
                  </a:moveTo>
                  <a:lnTo>
                    <a:pt x="100" y="683"/>
                  </a:lnTo>
                  <a:lnTo>
                    <a:pt x="466" y="305"/>
                  </a:lnTo>
                  <a:lnTo>
                    <a:pt x="459" y="279"/>
                  </a:lnTo>
                  <a:lnTo>
                    <a:pt x="453" y="257"/>
                  </a:lnTo>
                  <a:lnTo>
                    <a:pt x="450" y="232"/>
                  </a:lnTo>
                  <a:lnTo>
                    <a:pt x="456" y="206"/>
                  </a:lnTo>
                  <a:lnTo>
                    <a:pt x="468" y="177"/>
                  </a:lnTo>
                  <a:lnTo>
                    <a:pt x="480" y="159"/>
                  </a:lnTo>
                  <a:lnTo>
                    <a:pt x="480" y="144"/>
                  </a:lnTo>
                  <a:lnTo>
                    <a:pt x="481" y="115"/>
                  </a:lnTo>
                  <a:lnTo>
                    <a:pt x="477" y="93"/>
                  </a:lnTo>
                  <a:lnTo>
                    <a:pt x="471" y="69"/>
                  </a:lnTo>
                  <a:lnTo>
                    <a:pt x="471" y="49"/>
                  </a:lnTo>
                  <a:lnTo>
                    <a:pt x="478" y="34"/>
                  </a:lnTo>
                  <a:lnTo>
                    <a:pt x="490" y="23"/>
                  </a:lnTo>
                  <a:lnTo>
                    <a:pt x="511" y="19"/>
                  </a:lnTo>
                  <a:lnTo>
                    <a:pt x="525" y="19"/>
                  </a:lnTo>
                  <a:lnTo>
                    <a:pt x="537" y="27"/>
                  </a:lnTo>
                  <a:lnTo>
                    <a:pt x="550" y="47"/>
                  </a:lnTo>
                  <a:lnTo>
                    <a:pt x="555" y="74"/>
                  </a:lnTo>
                  <a:lnTo>
                    <a:pt x="553" y="94"/>
                  </a:lnTo>
                  <a:lnTo>
                    <a:pt x="547" y="116"/>
                  </a:lnTo>
                  <a:lnTo>
                    <a:pt x="532" y="141"/>
                  </a:lnTo>
                  <a:lnTo>
                    <a:pt x="547" y="152"/>
                  </a:lnTo>
                  <a:lnTo>
                    <a:pt x="682" y="17"/>
                  </a:lnTo>
                  <a:lnTo>
                    <a:pt x="692" y="5"/>
                  </a:lnTo>
                  <a:lnTo>
                    <a:pt x="709" y="0"/>
                  </a:lnTo>
                  <a:lnTo>
                    <a:pt x="724" y="8"/>
                  </a:lnTo>
                  <a:lnTo>
                    <a:pt x="728" y="20"/>
                  </a:lnTo>
                  <a:lnTo>
                    <a:pt x="728" y="34"/>
                  </a:lnTo>
                  <a:lnTo>
                    <a:pt x="694" y="74"/>
                  </a:lnTo>
                  <a:lnTo>
                    <a:pt x="607" y="157"/>
                  </a:lnTo>
                  <a:lnTo>
                    <a:pt x="613" y="166"/>
                  </a:lnTo>
                  <a:lnTo>
                    <a:pt x="740" y="58"/>
                  </a:lnTo>
                  <a:lnTo>
                    <a:pt x="755" y="49"/>
                  </a:lnTo>
                  <a:lnTo>
                    <a:pt x="768" y="47"/>
                  </a:lnTo>
                  <a:lnTo>
                    <a:pt x="779" y="52"/>
                  </a:lnTo>
                  <a:lnTo>
                    <a:pt x="782" y="66"/>
                  </a:lnTo>
                  <a:lnTo>
                    <a:pt x="777" y="83"/>
                  </a:lnTo>
                  <a:lnTo>
                    <a:pt x="650" y="188"/>
                  </a:lnTo>
                  <a:lnTo>
                    <a:pt x="658" y="195"/>
                  </a:lnTo>
                  <a:lnTo>
                    <a:pt x="788" y="111"/>
                  </a:lnTo>
                  <a:lnTo>
                    <a:pt x="804" y="107"/>
                  </a:lnTo>
                  <a:lnTo>
                    <a:pt x="813" y="107"/>
                  </a:lnTo>
                  <a:lnTo>
                    <a:pt x="824" y="116"/>
                  </a:lnTo>
                  <a:lnTo>
                    <a:pt x="825" y="129"/>
                  </a:lnTo>
                  <a:lnTo>
                    <a:pt x="821" y="140"/>
                  </a:lnTo>
                  <a:lnTo>
                    <a:pt x="812" y="149"/>
                  </a:lnTo>
                  <a:lnTo>
                    <a:pt x="733" y="192"/>
                  </a:lnTo>
                  <a:lnTo>
                    <a:pt x="683" y="221"/>
                  </a:lnTo>
                  <a:lnTo>
                    <a:pt x="689" y="231"/>
                  </a:lnTo>
                  <a:lnTo>
                    <a:pt x="776" y="184"/>
                  </a:lnTo>
                  <a:lnTo>
                    <a:pt x="812" y="166"/>
                  </a:lnTo>
                  <a:lnTo>
                    <a:pt x="833" y="166"/>
                  </a:lnTo>
                  <a:lnTo>
                    <a:pt x="837" y="174"/>
                  </a:lnTo>
                  <a:lnTo>
                    <a:pt x="837" y="187"/>
                  </a:lnTo>
                  <a:lnTo>
                    <a:pt x="830" y="199"/>
                  </a:lnTo>
                  <a:lnTo>
                    <a:pt x="773" y="229"/>
                  </a:lnTo>
                  <a:lnTo>
                    <a:pt x="701" y="262"/>
                  </a:lnTo>
                  <a:lnTo>
                    <a:pt x="671" y="281"/>
                  </a:lnTo>
                  <a:lnTo>
                    <a:pt x="643" y="305"/>
                  </a:lnTo>
                  <a:lnTo>
                    <a:pt x="623" y="330"/>
                  </a:lnTo>
                  <a:lnTo>
                    <a:pt x="601" y="339"/>
                  </a:lnTo>
                  <a:lnTo>
                    <a:pt x="571" y="347"/>
                  </a:lnTo>
                  <a:lnTo>
                    <a:pt x="519" y="344"/>
                  </a:lnTo>
                  <a:lnTo>
                    <a:pt x="502" y="334"/>
                  </a:lnTo>
                  <a:lnTo>
                    <a:pt x="123" y="724"/>
                  </a:lnTo>
                  <a:lnTo>
                    <a:pt x="105" y="738"/>
                  </a:lnTo>
                  <a:lnTo>
                    <a:pt x="93" y="745"/>
                  </a:lnTo>
                  <a:lnTo>
                    <a:pt x="76" y="741"/>
                  </a:lnTo>
                  <a:lnTo>
                    <a:pt x="64" y="732"/>
                  </a:lnTo>
                  <a:lnTo>
                    <a:pt x="55" y="713"/>
                  </a:lnTo>
                  <a:lnTo>
                    <a:pt x="0" y="611"/>
                  </a:lnTo>
                  <a:lnTo>
                    <a:pt x="24" y="547"/>
                  </a:lnTo>
                  <a:close/>
                </a:path>
              </a:pathLst>
            </a:custGeom>
            <a:solidFill>
              <a:srgbClr val="FF9F9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F888B6ED-EA4A-FABA-5BD6-81E4F8870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0" y="2884"/>
              <a:ext cx="422" cy="800"/>
              <a:chOff x="3890" y="2884"/>
              <a:chExt cx="422" cy="800"/>
            </a:xfrm>
          </p:grpSpPr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A2714409-25E7-7976-9340-F81D059E3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3309"/>
                <a:ext cx="399" cy="375"/>
              </a:xfrm>
              <a:custGeom>
                <a:avLst/>
                <a:gdLst>
                  <a:gd name="T0" fmla="*/ 234 w 798"/>
                  <a:gd name="T1" fmla="*/ 13 h 750"/>
                  <a:gd name="T2" fmla="*/ 0 w 798"/>
                  <a:gd name="T3" fmla="*/ 681 h 750"/>
                  <a:gd name="T4" fmla="*/ 10 w 798"/>
                  <a:gd name="T5" fmla="*/ 695 h 750"/>
                  <a:gd name="T6" fmla="*/ 26 w 798"/>
                  <a:gd name="T7" fmla="*/ 682 h 750"/>
                  <a:gd name="T8" fmla="*/ 252 w 798"/>
                  <a:gd name="T9" fmla="*/ 40 h 750"/>
                  <a:gd name="T10" fmla="*/ 266 w 798"/>
                  <a:gd name="T11" fmla="*/ 33 h 750"/>
                  <a:gd name="T12" fmla="*/ 351 w 798"/>
                  <a:gd name="T13" fmla="*/ 30 h 750"/>
                  <a:gd name="T14" fmla="*/ 463 w 798"/>
                  <a:gd name="T15" fmla="*/ 35 h 750"/>
                  <a:gd name="T16" fmla="*/ 563 w 798"/>
                  <a:gd name="T17" fmla="*/ 41 h 750"/>
                  <a:gd name="T18" fmla="*/ 592 w 798"/>
                  <a:gd name="T19" fmla="*/ 51 h 750"/>
                  <a:gd name="T20" fmla="*/ 608 w 798"/>
                  <a:gd name="T21" fmla="*/ 68 h 750"/>
                  <a:gd name="T22" fmla="*/ 620 w 798"/>
                  <a:gd name="T23" fmla="*/ 88 h 750"/>
                  <a:gd name="T24" fmla="*/ 778 w 798"/>
                  <a:gd name="T25" fmla="*/ 744 h 750"/>
                  <a:gd name="T26" fmla="*/ 789 w 798"/>
                  <a:gd name="T27" fmla="*/ 750 h 750"/>
                  <a:gd name="T28" fmla="*/ 798 w 798"/>
                  <a:gd name="T29" fmla="*/ 737 h 750"/>
                  <a:gd name="T30" fmla="*/ 644 w 798"/>
                  <a:gd name="T31" fmla="*/ 85 h 750"/>
                  <a:gd name="T32" fmla="*/ 629 w 798"/>
                  <a:gd name="T33" fmla="*/ 49 h 750"/>
                  <a:gd name="T34" fmla="*/ 615 w 798"/>
                  <a:gd name="T35" fmla="*/ 35 h 750"/>
                  <a:gd name="T36" fmla="*/ 602 w 798"/>
                  <a:gd name="T37" fmla="*/ 26 h 750"/>
                  <a:gd name="T38" fmla="*/ 584 w 798"/>
                  <a:gd name="T39" fmla="*/ 16 h 750"/>
                  <a:gd name="T40" fmla="*/ 551 w 798"/>
                  <a:gd name="T41" fmla="*/ 13 h 750"/>
                  <a:gd name="T42" fmla="*/ 445 w 798"/>
                  <a:gd name="T43" fmla="*/ 4 h 750"/>
                  <a:gd name="T44" fmla="*/ 331 w 798"/>
                  <a:gd name="T45" fmla="*/ 0 h 750"/>
                  <a:gd name="T46" fmla="*/ 278 w 798"/>
                  <a:gd name="T47" fmla="*/ 2 h 750"/>
                  <a:gd name="T48" fmla="*/ 251 w 798"/>
                  <a:gd name="T49" fmla="*/ 4 h 750"/>
                  <a:gd name="T50" fmla="*/ 234 w 798"/>
                  <a:gd name="T51" fmla="*/ 13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8" h="750">
                    <a:moveTo>
                      <a:pt x="234" y="13"/>
                    </a:moveTo>
                    <a:lnTo>
                      <a:pt x="0" y="681"/>
                    </a:lnTo>
                    <a:lnTo>
                      <a:pt x="10" y="695"/>
                    </a:lnTo>
                    <a:lnTo>
                      <a:pt x="26" y="682"/>
                    </a:lnTo>
                    <a:lnTo>
                      <a:pt x="252" y="40"/>
                    </a:lnTo>
                    <a:lnTo>
                      <a:pt x="266" y="33"/>
                    </a:lnTo>
                    <a:lnTo>
                      <a:pt x="351" y="30"/>
                    </a:lnTo>
                    <a:lnTo>
                      <a:pt x="463" y="35"/>
                    </a:lnTo>
                    <a:lnTo>
                      <a:pt x="563" y="41"/>
                    </a:lnTo>
                    <a:lnTo>
                      <a:pt x="592" y="51"/>
                    </a:lnTo>
                    <a:lnTo>
                      <a:pt x="608" y="68"/>
                    </a:lnTo>
                    <a:lnTo>
                      <a:pt x="620" y="88"/>
                    </a:lnTo>
                    <a:lnTo>
                      <a:pt x="778" y="744"/>
                    </a:lnTo>
                    <a:lnTo>
                      <a:pt x="789" y="750"/>
                    </a:lnTo>
                    <a:lnTo>
                      <a:pt x="798" y="737"/>
                    </a:lnTo>
                    <a:lnTo>
                      <a:pt x="644" y="85"/>
                    </a:lnTo>
                    <a:lnTo>
                      <a:pt x="629" y="49"/>
                    </a:lnTo>
                    <a:lnTo>
                      <a:pt x="615" y="35"/>
                    </a:lnTo>
                    <a:lnTo>
                      <a:pt x="602" y="26"/>
                    </a:lnTo>
                    <a:lnTo>
                      <a:pt x="584" y="16"/>
                    </a:lnTo>
                    <a:lnTo>
                      <a:pt x="551" y="13"/>
                    </a:lnTo>
                    <a:lnTo>
                      <a:pt x="445" y="4"/>
                    </a:lnTo>
                    <a:lnTo>
                      <a:pt x="331" y="0"/>
                    </a:lnTo>
                    <a:lnTo>
                      <a:pt x="278" y="2"/>
                    </a:lnTo>
                    <a:lnTo>
                      <a:pt x="251" y="4"/>
                    </a:lnTo>
                    <a:lnTo>
                      <a:pt x="234" y="13"/>
                    </a:lnTo>
                    <a:close/>
                  </a:path>
                </a:pathLst>
              </a:custGeom>
              <a:solidFill>
                <a:srgbClr val="3F1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F5D5F059-E859-6E80-E9A1-53F80F6F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2884"/>
                <a:ext cx="416" cy="437"/>
              </a:xfrm>
              <a:custGeom>
                <a:avLst/>
                <a:gdLst>
                  <a:gd name="T0" fmla="*/ 169 w 833"/>
                  <a:gd name="T1" fmla="*/ 0 h 874"/>
                  <a:gd name="T2" fmla="*/ 54 w 833"/>
                  <a:gd name="T3" fmla="*/ 0 h 874"/>
                  <a:gd name="T4" fmla="*/ 5 w 833"/>
                  <a:gd name="T5" fmla="*/ 33 h 874"/>
                  <a:gd name="T6" fmla="*/ 0 w 833"/>
                  <a:gd name="T7" fmla="*/ 113 h 874"/>
                  <a:gd name="T8" fmla="*/ 126 w 833"/>
                  <a:gd name="T9" fmla="*/ 583 h 874"/>
                  <a:gd name="T10" fmla="*/ 138 w 833"/>
                  <a:gd name="T11" fmla="*/ 630 h 874"/>
                  <a:gd name="T12" fmla="*/ 142 w 833"/>
                  <a:gd name="T13" fmla="*/ 681 h 874"/>
                  <a:gd name="T14" fmla="*/ 150 w 833"/>
                  <a:gd name="T15" fmla="*/ 789 h 874"/>
                  <a:gd name="T16" fmla="*/ 172 w 833"/>
                  <a:gd name="T17" fmla="*/ 839 h 874"/>
                  <a:gd name="T18" fmla="*/ 203 w 833"/>
                  <a:gd name="T19" fmla="*/ 847 h 874"/>
                  <a:gd name="T20" fmla="*/ 239 w 833"/>
                  <a:gd name="T21" fmla="*/ 852 h 874"/>
                  <a:gd name="T22" fmla="*/ 339 w 833"/>
                  <a:gd name="T23" fmla="*/ 857 h 874"/>
                  <a:gd name="T24" fmla="*/ 525 w 833"/>
                  <a:gd name="T25" fmla="*/ 865 h 874"/>
                  <a:gd name="T26" fmla="*/ 670 w 833"/>
                  <a:gd name="T27" fmla="*/ 874 h 874"/>
                  <a:gd name="T28" fmla="*/ 706 w 833"/>
                  <a:gd name="T29" fmla="*/ 861 h 874"/>
                  <a:gd name="T30" fmla="*/ 734 w 833"/>
                  <a:gd name="T31" fmla="*/ 827 h 874"/>
                  <a:gd name="T32" fmla="*/ 765 w 833"/>
                  <a:gd name="T33" fmla="*/ 780 h 874"/>
                  <a:gd name="T34" fmla="*/ 791 w 833"/>
                  <a:gd name="T35" fmla="*/ 729 h 874"/>
                  <a:gd name="T36" fmla="*/ 807 w 833"/>
                  <a:gd name="T37" fmla="*/ 700 h 874"/>
                  <a:gd name="T38" fmla="*/ 816 w 833"/>
                  <a:gd name="T39" fmla="*/ 676 h 874"/>
                  <a:gd name="T40" fmla="*/ 831 w 833"/>
                  <a:gd name="T41" fmla="*/ 635 h 874"/>
                  <a:gd name="T42" fmla="*/ 833 w 833"/>
                  <a:gd name="T43" fmla="*/ 618 h 874"/>
                  <a:gd name="T44" fmla="*/ 831 w 833"/>
                  <a:gd name="T45" fmla="*/ 593 h 874"/>
                  <a:gd name="T46" fmla="*/ 819 w 833"/>
                  <a:gd name="T47" fmla="*/ 580 h 874"/>
                  <a:gd name="T48" fmla="*/ 795 w 833"/>
                  <a:gd name="T49" fmla="*/ 564 h 874"/>
                  <a:gd name="T50" fmla="*/ 768 w 833"/>
                  <a:gd name="T51" fmla="*/ 563 h 874"/>
                  <a:gd name="T52" fmla="*/ 734 w 833"/>
                  <a:gd name="T53" fmla="*/ 563 h 874"/>
                  <a:gd name="T54" fmla="*/ 272 w 833"/>
                  <a:gd name="T55" fmla="*/ 580 h 874"/>
                  <a:gd name="T56" fmla="*/ 263 w 833"/>
                  <a:gd name="T57" fmla="*/ 465 h 874"/>
                  <a:gd name="T58" fmla="*/ 247 w 833"/>
                  <a:gd name="T59" fmla="*/ 250 h 874"/>
                  <a:gd name="T60" fmla="*/ 236 w 833"/>
                  <a:gd name="T61" fmla="*/ 101 h 874"/>
                  <a:gd name="T62" fmla="*/ 220 w 833"/>
                  <a:gd name="T63" fmla="*/ 38 h 874"/>
                  <a:gd name="T64" fmla="*/ 169 w 833"/>
                  <a:gd name="T65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33" h="874">
                    <a:moveTo>
                      <a:pt x="169" y="0"/>
                    </a:moveTo>
                    <a:lnTo>
                      <a:pt x="54" y="0"/>
                    </a:lnTo>
                    <a:lnTo>
                      <a:pt x="5" y="33"/>
                    </a:lnTo>
                    <a:lnTo>
                      <a:pt x="0" y="113"/>
                    </a:lnTo>
                    <a:lnTo>
                      <a:pt x="126" y="583"/>
                    </a:lnTo>
                    <a:lnTo>
                      <a:pt x="138" y="630"/>
                    </a:lnTo>
                    <a:lnTo>
                      <a:pt x="142" y="681"/>
                    </a:lnTo>
                    <a:lnTo>
                      <a:pt x="150" y="789"/>
                    </a:lnTo>
                    <a:lnTo>
                      <a:pt x="172" y="839"/>
                    </a:lnTo>
                    <a:lnTo>
                      <a:pt x="203" y="847"/>
                    </a:lnTo>
                    <a:lnTo>
                      <a:pt x="239" y="852"/>
                    </a:lnTo>
                    <a:lnTo>
                      <a:pt x="339" y="857"/>
                    </a:lnTo>
                    <a:lnTo>
                      <a:pt x="525" y="865"/>
                    </a:lnTo>
                    <a:lnTo>
                      <a:pt x="670" y="874"/>
                    </a:lnTo>
                    <a:lnTo>
                      <a:pt x="706" y="861"/>
                    </a:lnTo>
                    <a:lnTo>
                      <a:pt x="734" y="827"/>
                    </a:lnTo>
                    <a:lnTo>
                      <a:pt x="765" y="780"/>
                    </a:lnTo>
                    <a:lnTo>
                      <a:pt x="791" y="729"/>
                    </a:lnTo>
                    <a:lnTo>
                      <a:pt x="807" y="700"/>
                    </a:lnTo>
                    <a:lnTo>
                      <a:pt x="816" y="676"/>
                    </a:lnTo>
                    <a:lnTo>
                      <a:pt x="831" y="635"/>
                    </a:lnTo>
                    <a:lnTo>
                      <a:pt x="833" y="618"/>
                    </a:lnTo>
                    <a:lnTo>
                      <a:pt x="831" y="593"/>
                    </a:lnTo>
                    <a:lnTo>
                      <a:pt x="819" y="580"/>
                    </a:lnTo>
                    <a:lnTo>
                      <a:pt x="795" y="564"/>
                    </a:lnTo>
                    <a:lnTo>
                      <a:pt x="768" y="563"/>
                    </a:lnTo>
                    <a:lnTo>
                      <a:pt x="734" y="563"/>
                    </a:lnTo>
                    <a:lnTo>
                      <a:pt x="272" y="580"/>
                    </a:lnTo>
                    <a:lnTo>
                      <a:pt x="263" y="465"/>
                    </a:lnTo>
                    <a:lnTo>
                      <a:pt x="247" y="250"/>
                    </a:lnTo>
                    <a:lnTo>
                      <a:pt x="236" y="101"/>
                    </a:lnTo>
                    <a:lnTo>
                      <a:pt x="220" y="3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9F7F5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7C61B36-8926-CED0-B410-1CA479D04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2746"/>
              <a:ext cx="500" cy="920"/>
            </a:xfrm>
            <a:custGeom>
              <a:avLst/>
              <a:gdLst>
                <a:gd name="T0" fmla="*/ 603 w 1000"/>
                <a:gd name="T1" fmla="*/ 34 h 1840"/>
                <a:gd name="T2" fmla="*/ 689 w 1000"/>
                <a:gd name="T3" fmla="*/ 135 h 1840"/>
                <a:gd name="T4" fmla="*/ 732 w 1000"/>
                <a:gd name="T5" fmla="*/ 206 h 1840"/>
                <a:gd name="T6" fmla="*/ 775 w 1000"/>
                <a:gd name="T7" fmla="*/ 265 h 1840"/>
                <a:gd name="T8" fmla="*/ 765 w 1000"/>
                <a:gd name="T9" fmla="*/ 349 h 1840"/>
                <a:gd name="T10" fmla="*/ 728 w 1000"/>
                <a:gd name="T11" fmla="*/ 360 h 1840"/>
                <a:gd name="T12" fmla="*/ 732 w 1000"/>
                <a:gd name="T13" fmla="*/ 424 h 1840"/>
                <a:gd name="T14" fmla="*/ 719 w 1000"/>
                <a:gd name="T15" fmla="*/ 509 h 1840"/>
                <a:gd name="T16" fmla="*/ 647 w 1000"/>
                <a:gd name="T17" fmla="*/ 545 h 1840"/>
                <a:gd name="T18" fmla="*/ 618 w 1000"/>
                <a:gd name="T19" fmla="*/ 635 h 1840"/>
                <a:gd name="T20" fmla="*/ 680 w 1000"/>
                <a:gd name="T21" fmla="*/ 680 h 1840"/>
                <a:gd name="T22" fmla="*/ 865 w 1000"/>
                <a:gd name="T23" fmla="*/ 680 h 1840"/>
                <a:gd name="T24" fmla="*/ 965 w 1000"/>
                <a:gd name="T25" fmla="*/ 719 h 1840"/>
                <a:gd name="T26" fmla="*/ 1000 w 1000"/>
                <a:gd name="T27" fmla="*/ 820 h 1840"/>
                <a:gd name="T28" fmla="*/ 956 w 1000"/>
                <a:gd name="T29" fmla="*/ 999 h 1840"/>
                <a:gd name="T30" fmla="*/ 841 w 1000"/>
                <a:gd name="T31" fmla="*/ 1240 h 1840"/>
                <a:gd name="T32" fmla="*/ 723 w 1000"/>
                <a:gd name="T33" fmla="*/ 1581 h 1840"/>
                <a:gd name="T34" fmla="*/ 671 w 1000"/>
                <a:gd name="T35" fmla="*/ 1840 h 1840"/>
                <a:gd name="T36" fmla="*/ 566 w 1000"/>
                <a:gd name="T37" fmla="*/ 1769 h 1840"/>
                <a:gd name="T38" fmla="*/ 457 w 1000"/>
                <a:gd name="T39" fmla="*/ 1719 h 1840"/>
                <a:gd name="T40" fmla="*/ 409 w 1000"/>
                <a:gd name="T41" fmla="*/ 1684 h 1840"/>
                <a:gd name="T42" fmla="*/ 324 w 1000"/>
                <a:gd name="T43" fmla="*/ 1730 h 1840"/>
                <a:gd name="T44" fmla="*/ 276 w 1000"/>
                <a:gd name="T45" fmla="*/ 1735 h 1840"/>
                <a:gd name="T46" fmla="*/ 319 w 1000"/>
                <a:gd name="T47" fmla="*/ 1620 h 1840"/>
                <a:gd name="T48" fmla="*/ 461 w 1000"/>
                <a:gd name="T49" fmla="*/ 1436 h 1840"/>
                <a:gd name="T50" fmla="*/ 481 w 1000"/>
                <a:gd name="T51" fmla="*/ 1295 h 1840"/>
                <a:gd name="T52" fmla="*/ 476 w 1000"/>
                <a:gd name="T53" fmla="*/ 1095 h 1840"/>
                <a:gd name="T54" fmla="*/ 400 w 1000"/>
                <a:gd name="T55" fmla="*/ 1024 h 1840"/>
                <a:gd name="T56" fmla="*/ 248 w 1000"/>
                <a:gd name="T57" fmla="*/ 1059 h 1840"/>
                <a:gd name="T58" fmla="*/ 128 w 1000"/>
                <a:gd name="T59" fmla="*/ 1084 h 1840"/>
                <a:gd name="T60" fmla="*/ 38 w 1000"/>
                <a:gd name="T61" fmla="*/ 1054 h 1840"/>
                <a:gd name="T62" fmla="*/ 0 w 1000"/>
                <a:gd name="T63" fmla="*/ 946 h 1840"/>
                <a:gd name="T64" fmla="*/ 38 w 1000"/>
                <a:gd name="T65" fmla="*/ 831 h 1840"/>
                <a:gd name="T66" fmla="*/ 148 w 1000"/>
                <a:gd name="T67" fmla="*/ 614 h 1840"/>
                <a:gd name="T68" fmla="*/ 248 w 1000"/>
                <a:gd name="T69" fmla="*/ 460 h 1840"/>
                <a:gd name="T70" fmla="*/ 315 w 1000"/>
                <a:gd name="T71" fmla="*/ 306 h 1840"/>
                <a:gd name="T72" fmla="*/ 343 w 1000"/>
                <a:gd name="T73" fmla="*/ 151 h 1840"/>
                <a:gd name="T74" fmla="*/ 381 w 1000"/>
                <a:gd name="T75" fmla="*/ 41 h 1840"/>
                <a:gd name="T76" fmla="*/ 444 w 1000"/>
                <a:gd name="T77" fmla="*/ 9 h 1840"/>
                <a:gd name="T78" fmla="*/ 560 w 1000"/>
                <a:gd name="T79" fmla="*/ 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0" h="1840">
                  <a:moveTo>
                    <a:pt x="560" y="0"/>
                  </a:moveTo>
                  <a:lnTo>
                    <a:pt x="603" y="34"/>
                  </a:lnTo>
                  <a:lnTo>
                    <a:pt x="660" y="89"/>
                  </a:lnTo>
                  <a:lnTo>
                    <a:pt x="689" y="135"/>
                  </a:lnTo>
                  <a:lnTo>
                    <a:pt x="713" y="176"/>
                  </a:lnTo>
                  <a:lnTo>
                    <a:pt x="732" y="206"/>
                  </a:lnTo>
                  <a:lnTo>
                    <a:pt x="760" y="235"/>
                  </a:lnTo>
                  <a:lnTo>
                    <a:pt x="775" y="265"/>
                  </a:lnTo>
                  <a:lnTo>
                    <a:pt x="775" y="319"/>
                  </a:lnTo>
                  <a:lnTo>
                    <a:pt x="765" y="349"/>
                  </a:lnTo>
                  <a:lnTo>
                    <a:pt x="747" y="355"/>
                  </a:lnTo>
                  <a:lnTo>
                    <a:pt x="728" y="360"/>
                  </a:lnTo>
                  <a:lnTo>
                    <a:pt x="723" y="385"/>
                  </a:lnTo>
                  <a:lnTo>
                    <a:pt x="732" y="424"/>
                  </a:lnTo>
                  <a:lnTo>
                    <a:pt x="732" y="479"/>
                  </a:lnTo>
                  <a:lnTo>
                    <a:pt x="719" y="509"/>
                  </a:lnTo>
                  <a:lnTo>
                    <a:pt x="671" y="545"/>
                  </a:lnTo>
                  <a:lnTo>
                    <a:pt x="647" y="545"/>
                  </a:lnTo>
                  <a:lnTo>
                    <a:pt x="627" y="564"/>
                  </a:lnTo>
                  <a:lnTo>
                    <a:pt x="618" y="635"/>
                  </a:lnTo>
                  <a:lnTo>
                    <a:pt x="618" y="694"/>
                  </a:lnTo>
                  <a:lnTo>
                    <a:pt x="680" y="680"/>
                  </a:lnTo>
                  <a:lnTo>
                    <a:pt x="771" y="680"/>
                  </a:lnTo>
                  <a:lnTo>
                    <a:pt x="865" y="680"/>
                  </a:lnTo>
                  <a:lnTo>
                    <a:pt x="928" y="694"/>
                  </a:lnTo>
                  <a:lnTo>
                    <a:pt x="965" y="719"/>
                  </a:lnTo>
                  <a:lnTo>
                    <a:pt x="994" y="770"/>
                  </a:lnTo>
                  <a:lnTo>
                    <a:pt x="1000" y="820"/>
                  </a:lnTo>
                  <a:lnTo>
                    <a:pt x="989" y="880"/>
                  </a:lnTo>
                  <a:lnTo>
                    <a:pt x="956" y="999"/>
                  </a:lnTo>
                  <a:lnTo>
                    <a:pt x="904" y="1125"/>
                  </a:lnTo>
                  <a:lnTo>
                    <a:pt x="841" y="1240"/>
                  </a:lnTo>
                  <a:lnTo>
                    <a:pt x="771" y="1436"/>
                  </a:lnTo>
                  <a:lnTo>
                    <a:pt x="723" y="1581"/>
                  </a:lnTo>
                  <a:lnTo>
                    <a:pt x="689" y="1744"/>
                  </a:lnTo>
                  <a:lnTo>
                    <a:pt x="671" y="1840"/>
                  </a:lnTo>
                  <a:lnTo>
                    <a:pt x="618" y="1810"/>
                  </a:lnTo>
                  <a:lnTo>
                    <a:pt x="566" y="1769"/>
                  </a:lnTo>
                  <a:lnTo>
                    <a:pt x="500" y="1725"/>
                  </a:lnTo>
                  <a:lnTo>
                    <a:pt x="457" y="1719"/>
                  </a:lnTo>
                  <a:lnTo>
                    <a:pt x="438" y="1705"/>
                  </a:lnTo>
                  <a:lnTo>
                    <a:pt x="409" y="1684"/>
                  </a:lnTo>
                  <a:lnTo>
                    <a:pt x="357" y="1700"/>
                  </a:lnTo>
                  <a:lnTo>
                    <a:pt x="324" y="1730"/>
                  </a:lnTo>
                  <a:lnTo>
                    <a:pt x="300" y="1739"/>
                  </a:lnTo>
                  <a:lnTo>
                    <a:pt x="276" y="1735"/>
                  </a:lnTo>
                  <a:lnTo>
                    <a:pt x="291" y="1709"/>
                  </a:lnTo>
                  <a:lnTo>
                    <a:pt x="319" y="1620"/>
                  </a:lnTo>
                  <a:lnTo>
                    <a:pt x="391" y="1510"/>
                  </a:lnTo>
                  <a:lnTo>
                    <a:pt x="461" y="1436"/>
                  </a:lnTo>
                  <a:lnTo>
                    <a:pt x="472" y="1386"/>
                  </a:lnTo>
                  <a:lnTo>
                    <a:pt x="481" y="1295"/>
                  </a:lnTo>
                  <a:lnTo>
                    <a:pt x="485" y="1180"/>
                  </a:lnTo>
                  <a:lnTo>
                    <a:pt x="476" y="1095"/>
                  </a:lnTo>
                  <a:lnTo>
                    <a:pt x="461" y="1049"/>
                  </a:lnTo>
                  <a:lnTo>
                    <a:pt x="400" y="1024"/>
                  </a:lnTo>
                  <a:lnTo>
                    <a:pt x="339" y="1034"/>
                  </a:lnTo>
                  <a:lnTo>
                    <a:pt x="248" y="1059"/>
                  </a:lnTo>
                  <a:lnTo>
                    <a:pt x="163" y="1075"/>
                  </a:lnTo>
                  <a:lnTo>
                    <a:pt x="128" y="1084"/>
                  </a:lnTo>
                  <a:lnTo>
                    <a:pt x="71" y="1075"/>
                  </a:lnTo>
                  <a:lnTo>
                    <a:pt x="38" y="1054"/>
                  </a:lnTo>
                  <a:lnTo>
                    <a:pt x="10" y="1004"/>
                  </a:lnTo>
                  <a:lnTo>
                    <a:pt x="0" y="946"/>
                  </a:lnTo>
                  <a:lnTo>
                    <a:pt x="19" y="870"/>
                  </a:lnTo>
                  <a:lnTo>
                    <a:pt x="38" y="831"/>
                  </a:lnTo>
                  <a:lnTo>
                    <a:pt x="91" y="719"/>
                  </a:lnTo>
                  <a:lnTo>
                    <a:pt x="148" y="614"/>
                  </a:lnTo>
                  <a:lnTo>
                    <a:pt x="200" y="529"/>
                  </a:lnTo>
                  <a:lnTo>
                    <a:pt x="248" y="460"/>
                  </a:lnTo>
                  <a:lnTo>
                    <a:pt x="285" y="374"/>
                  </a:lnTo>
                  <a:lnTo>
                    <a:pt x="315" y="306"/>
                  </a:lnTo>
                  <a:lnTo>
                    <a:pt x="324" y="231"/>
                  </a:lnTo>
                  <a:lnTo>
                    <a:pt x="343" y="151"/>
                  </a:lnTo>
                  <a:lnTo>
                    <a:pt x="357" y="85"/>
                  </a:lnTo>
                  <a:lnTo>
                    <a:pt x="381" y="41"/>
                  </a:lnTo>
                  <a:lnTo>
                    <a:pt x="409" y="9"/>
                  </a:lnTo>
                  <a:lnTo>
                    <a:pt x="444" y="9"/>
                  </a:lnTo>
                  <a:lnTo>
                    <a:pt x="509" y="34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9F3FD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66AF0611-4C03-CE81-6CA6-198969A0A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7" y="2864"/>
              <a:ext cx="421" cy="800"/>
              <a:chOff x="5207" y="2864"/>
              <a:chExt cx="421" cy="800"/>
            </a:xfrm>
          </p:grpSpPr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A069BEA1-0F61-0371-A8BB-B9F5A8896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" y="3289"/>
                <a:ext cx="399" cy="375"/>
              </a:xfrm>
              <a:custGeom>
                <a:avLst/>
                <a:gdLst>
                  <a:gd name="T0" fmla="*/ 565 w 798"/>
                  <a:gd name="T1" fmla="*/ 14 h 751"/>
                  <a:gd name="T2" fmla="*/ 798 w 798"/>
                  <a:gd name="T3" fmla="*/ 680 h 751"/>
                  <a:gd name="T4" fmla="*/ 789 w 798"/>
                  <a:gd name="T5" fmla="*/ 694 h 751"/>
                  <a:gd name="T6" fmla="*/ 771 w 798"/>
                  <a:gd name="T7" fmla="*/ 683 h 751"/>
                  <a:gd name="T8" fmla="*/ 547 w 798"/>
                  <a:gd name="T9" fmla="*/ 39 h 751"/>
                  <a:gd name="T10" fmla="*/ 533 w 798"/>
                  <a:gd name="T11" fmla="*/ 33 h 751"/>
                  <a:gd name="T12" fmla="*/ 447 w 798"/>
                  <a:gd name="T13" fmla="*/ 29 h 751"/>
                  <a:gd name="T14" fmla="*/ 336 w 798"/>
                  <a:gd name="T15" fmla="*/ 36 h 751"/>
                  <a:gd name="T16" fmla="*/ 236 w 798"/>
                  <a:gd name="T17" fmla="*/ 42 h 751"/>
                  <a:gd name="T18" fmla="*/ 207 w 798"/>
                  <a:gd name="T19" fmla="*/ 51 h 751"/>
                  <a:gd name="T20" fmla="*/ 190 w 798"/>
                  <a:gd name="T21" fmla="*/ 67 h 751"/>
                  <a:gd name="T22" fmla="*/ 178 w 798"/>
                  <a:gd name="T23" fmla="*/ 89 h 751"/>
                  <a:gd name="T24" fmla="*/ 21 w 798"/>
                  <a:gd name="T25" fmla="*/ 744 h 751"/>
                  <a:gd name="T26" fmla="*/ 10 w 798"/>
                  <a:gd name="T27" fmla="*/ 751 h 751"/>
                  <a:gd name="T28" fmla="*/ 0 w 798"/>
                  <a:gd name="T29" fmla="*/ 737 h 751"/>
                  <a:gd name="T30" fmla="*/ 155 w 798"/>
                  <a:gd name="T31" fmla="*/ 84 h 751"/>
                  <a:gd name="T32" fmla="*/ 170 w 798"/>
                  <a:gd name="T33" fmla="*/ 50 h 751"/>
                  <a:gd name="T34" fmla="*/ 184 w 798"/>
                  <a:gd name="T35" fmla="*/ 36 h 751"/>
                  <a:gd name="T36" fmla="*/ 197 w 798"/>
                  <a:gd name="T37" fmla="*/ 25 h 751"/>
                  <a:gd name="T38" fmla="*/ 215 w 798"/>
                  <a:gd name="T39" fmla="*/ 15 h 751"/>
                  <a:gd name="T40" fmla="*/ 248 w 798"/>
                  <a:gd name="T41" fmla="*/ 14 h 751"/>
                  <a:gd name="T42" fmla="*/ 352 w 798"/>
                  <a:gd name="T43" fmla="*/ 4 h 751"/>
                  <a:gd name="T44" fmla="*/ 468 w 798"/>
                  <a:gd name="T45" fmla="*/ 0 h 751"/>
                  <a:gd name="T46" fmla="*/ 521 w 798"/>
                  <a:gd name="T47" fmla="*/ 1 h 751"/>
                  <a:gd name="T48" fmla="*/ 548 w 798"/>
                  <a:gd name="T49" fmla="*/ 4 h 751"/>
                  <a:gd name="T50" fmla="*/ 565 w 798"/>
                  <a:gd name="T51" fmla="*/ 14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8" h="751">
                    <a:moveTo>
                      <a:pt x="565" y="14"/>
                    </a:moveTo>
                    <a:lnTo>
                      <a:pt x="798" y="680"/>
                    </a:lnTo>
                    <a:lnTo>
                      <a:pt x="789" y="694"/>
                    </a:lnTo>
                    <a:lnTo>
                      <a:pt x="771" y="683"/>
                    </a:lnTo>
                    <a:lnTo>
                      <a:pt x="547" y="39"/>
                    </a:lnTo>
                    <a:lnTo>
                      <a:pt x="533" y="33"/>
                    </a:lnTo>
                    <a:lnTo>
                      <a:pt x="447" y="29"/>
                    </a:lnTo>
                    <a:lnTo>
                      <a:pt x="336" y="36"/>
                    </a:lnTo>
                    <a:lnTo>
                      <a:pt x="236" y="42"/>
                    </a:lnTo>
                    <a:lnTo>
                      <a:pt x="207" y="51"/>
                    </a:lnTo>
                    <a:lnTo>
                      <a:pt x="190" y="67"/>
                    </a:lnTo>
                    <a:lnTo>
                      <a:pt x="178" y="89"/>
                    </a:lnTo>
                    <a:lnTo>
                      <a:pt x="21" y="744"/>
                    </a:lnTo>
                    <a:lnTo>
                      <a:pt x="10" y="751"/>
                    </a:lnTo>
                    <a:lnTo>
                      <a:pt x="0" y="737"/>
                    </a:lnTo>
                    <a:lnTo>
                      <a:pt x="155" y="84"/>
                    </a:lnTo>
                    <a:lnTo>
                      <a:pt x="170" y="50"/>
                    </a:lnTo>
                    <a:lnTo>
                      <a:pt x="184" y="36"/>
                    </a:lnTo>
                    <a:lnTo>
                      <a:pt x="197" y="25"/>
                    </a:lnTo>
                    <a:lnTo>
                      <a:pt x="215" y="15"/>
                    </a:lnTo>
                    <a:lnTo>
                      <a:pt x="248" y="14"/>
                    </a:lnTo>
                    <a:lnTo>
                      <a:pt x="352" y="4"/>
                    </a:lnTo>
                    <a:lnTo>
                      <a:pt x="468" y="0"/>
                    </a:lnTo>
                    <a:lnTo>
                      <a:pt x="521" y="1"/>
                    </a:lnTo>
                    <a:lnTo>
                      <a:pt x="548" y="4"/>
                    </a:lnTo>
                    <a:lnTo>
                      <a:pt x="565" y="14"/>
                    </a:lnTo>
                    <a:close/>
                  </a:path>
                </a:pathLst>
              </a:custGeom>
              <a:solidFill>
                <a:srgbClr val="3F1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16A9C8C3-1AE4-444D-8C13-CF6CB50C1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2864"/>
                <a:ext cx="416" cy="437"/>
              </a:xfrm>
              <a:custGeom>
                <a:avLst/>
                <a:gdLst>
                  <a:gd name="T0" fmla="*/ 664 w 833"/>
                  <a:gd name="T1" fmla="*/ 0 h 876"/>
                  <a:gd name="T2" fmla="*/ 778 w 833"/>
                  <a:gd name="T3" fmla="*/ 0 h 876"/>
                  <a:gd name="T4" fmla="*/ 828 w 833"/>
                  <a:gd name="T5" fmla="*/ 33 h 876"/>
                  <a:gd name="T6" fmla="*/ 833 w 833"/>
                  <a:gd name="T7" fmla="*/ 115 h 876"/>
                  <a:gd name="T8" fmla="*/ 706 w 833"/>
                  <a:gd name="T9" fmla="*/ 583 h 876"/>
                  <a:gd name="T10" fmla="*/ 695 w 833"/>
                  <a:gd name="T11" fmla="*/ 631 h 876"/>
                  <a:gd name="T12" fmla="*/ 689 w 833"/>
                  <a:gd name="T13" fmla="*/ 681 h 876"/>
                  <a:gd name="T14" fmla="*/ 683 w 833"/>
                  <a:gd name="T15" fmla="*/ 789 h 876"/>
                  <a:gd name="T16" fmla="*/ 661 w 833"/>
                  <a:gd name="T17" fmla="*/ 840 h 876"/>
                  <a:gd name="T18" fmla="*/ 630 w 833"/>
                  <a:gd name="T19" fmla="*/ 847 h 876"/>
                  <a:gd name="T20" fmla="*/ 594 w 833"/>
                  <a:gd name="T21" fmla="*/ 852 h 876"/>
                  <a:gd name="T22" fmla="*/ 494 w 833"/>
                  <a:gd name="T23" fmla="*/ 858 h 876"/>
                  <a:gd name="T24" fmla="*/ 308 w 833"/>
                  <a:gd name="T25" fmla="*/ 865 h 876"/>
                  <a:gd name="T26" fmla="*/ 163 w 833"/>
                  <a:gd name="T27" fmla="*/ 876 h 876"/>
                  <a:gd name="T28" fmla="*/ 127 w 833"/>
                  <a:gd name="T29" fmla="*/ 863 h 876"/>
                  <a:gd name="T30" fmla="*/ 99 w 833"/>
                  <a:gd name="T31" fmla="*/ 827 h 876"/>
                  <a:gd name="T32" fmla="*/ 68 w 833"/>
                  <a:gd name="T33" fmla="*/ 780 h 876"/>
                  <a:gd name="T34" fmla="*/ 41 w 833"/>
                  <a:gd name="T35" fmla="*/ 731 h 876"/>
                  <a:gd name="T36" fmla="*/ 24 w 833"/>
                  <a:gd name="T37" fmla="*/ 701 h 876"/>
                  <a:gd name="T38" fmla="*/ 17 w 833"/>
                  <a:gd name="T39" fmla="*/ 676 h 876"/>
                  <a:gd name="T40" fmla="*/ 2 w 833"/>
                  <a:gd name="T41" fmla="*/ 637 h 876"/>
                  <a:gd name="T42" fmla="*/ 0 w 833"/>
                  <a:gd name="T43" fmla="*/ 618 h 876"/>
                  <a:gd name="T44" fmla="*/ 2 w 833"/>
                  <a:gd name="T45" fmla="*/ 593 h 876"/>
                  <a:gd name="T46" fmla="*/ 14 w 833"/>
                  <a:gd name="T47" fmla="*/ 582 h 876"/>
                  <a:gd name="T48" fmla="*/ 36 w 833"/>
                  <a:gd name="T49" fmla="*/ 566 h 876"/>
                  <a:gd name="T50" fmla="*/ 65 w 833"/>
                  <a:gd name="T51" fmla="*/ 563 h 876"/>
                  <a:gd name="T52" fmla="*/ 99 w 833"/>
                  <a:gd name="T53" fmla="*/ 563 h 876"/>
                  <a:gd name="T54" fmla="*/ 561 w 833"/>
                  <a:gd name="T55" fmla="*/ 582 h 876"/>
                  <a:gd name="T56" fmla="*/ 570 w 833"/>
                  <a:gd name="T57" fmla="*/ 466 h 876"/>
                  <a:gd name="T58" fmla="*/ 586 w 833"/>
                  <a:gd name="T59" fmla="*/ 250 h 876"/>
                  <a:gd name="T60" fmla="*/ 597 w 833"/>
                  <a:gd name="T61" fmla="*/ 103 h 876"/>
                  <a:gd name="T62" fmla="*/ 613 w 833"/>
                  <a:gd name="T63" fmla="*/ 38 h 876"/>
                  <a:gd name="T64" fmla="*/ 664 w 833"/>
                  <a:gd name="T6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33" h="876">
                    <a:moveTo>
                      <a:pt x="664" y="0"/>
                    </a:moveTo>
                    <a:lnTo>
                      <a:pt x="778" y="0"/>
                    </a:lnTo>
                    <a:lnTo>
                      <a:pt x="828" y="33"/>
                    </a:lnTo>
                    <a:lnTo>
                      <a:pt x="833" y="115"/>
                    </a:lnTo>
                    <a:lnTo>
                      <a:pt x="706" y="583"/>
                    </a:lnTo>
                    <a:lnTo>
                      <a:pt x="695" y="631"/>
                    </a:lnTo>
                    <a:lnTo>
                      <a:pt x="689" y="681"/>
                    </a:lnTo>
                    <a:lnTo>
                      <a:pt x="683" y="789"/>
                    </a:lnTo>
                    <a:lnTo>
                      <a:pt x="661" y="840"/>
                    </a:lnTo>
                    <a:lnTo>
                      <a:pt x="630" y="847"/>
                    </a:lnTo>
                    <a:lnTo>
                      <a:pt x="594" y="852"/>
                    </a:lnTo>
                    <a:lnTo>
                      <a:pt x="494" y="858"/>
                    </a:lnTo>
                    <a:lnTo>
                      <a:pt x="308" y="865"/>
                    </a:lnTo>
                    <a:lnTo>
                      <a:pt x="163" y="876"/>
                    </a:lnTo>
                    <a:lnTo>
                      <a:pt x="127" y="863"/>
                    </a:lnTo>
                    <a:lnTo>
                      <a:pt x="99" y="827"/>
                    </a:lnTo>
                    <a:lnTo>
                      <a:pt x="68" y="780"/>
                    </a:lnTo>
                    <a:lnTo>
                      <a:pt x="41" y="731"/>
                    </a:lnTo>
                    <a:lnTo>
                      <a:pt x="24" y="701"/>
                    </a:lnTo>
                    <a:lnTo>
                      <a:pt x="17" y="676"/>
                    </a:lnTo>
                    <a:lnTo>
                      <a:pt x="2" y="637"/>
                    </a:lnTo>
                    <a:lnTo>
                      <a:pt x="0" y="618"/>
                    </a:lnTo>
                    <a:lnTo>
                      <a:pt x="2" y="593"/>
                    </a:lnTo>
                    <a:lnTo>
                      <a:pt x="14" y="582"/>
                    </a:lnTo>
                    <a:lnTo>
                      <a:pt x="36" y="566"/>
                    </a:lnTo>
                    <a:lnTo>
                      <a:pt x="65" y="563"/>
                    </a:lnTo>
                    <a:lnTo>
                      <a:pt x="99" y="563"/>
                    </a:lnTo>
                    <a:lnTo>
                      <a:pt x="561" y="582"/>
                    </a:lnTo>
                    <a:lnTo>
                      <a:pt x="570" y="466"/>
                    </a:lnTo>
                    <a:lnTo>
                      <a:pt x="586" y="250"/>
                    </a:lnTo>
                    <a:lnTo>
                      <a:pt x="597" y="103"/>
                    </a:lnTo>
                    <a:lnTo>
                      <a:pt x="613" y="38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9F7F5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2570EC8-4C5B-D83C-2B02-65125DC6E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76"/>
              <a:ext cx="1728" cy="775"/>
            </a:xfrm>
            <a:custGeom>
              <a:avLst/>
              <a:gdLst>
                <a:gd name="T0" fmla="*/ 1299 w 2964"/>
                <a:gd name="T1" fmla="*/ 185 h 1519"/>
                <a:gd name="T2" fmla="*/ 1125 w 2964"/>
                <a:gd name="T3" fmla="*/ 165 h 1519"/>
                <a:gd name="T4" fmla="*/ 982 w 2964"/>
                <a:gd name="T5" fmla="*/ 179 h 1519"/>
                <a:gd name="T6" fmla="*/ 856 w 2964"/>
                <a:gd name="T7" fmla="*/ 215 h 1519"/>
                <a:gd name="T8" fmla="*/ 731 w 2964"/>
                <a:gd name="T9" fmla="*/ 278 h 1519"/>
                <a:gd name="T10" fmla="*/ 626 w 2964"/>
                <a:gd name="T11" fmla="*/ 370 h 1519"/>
                <a:gd name="T12" fmla="*/ 572 w 2964"/>
                <a:gd name="T13" fmla="*/ 455 h 1519"/>
                <a:gd name="T14" fmla="*/ 503 w 2964"/>
                <a:gd name="T15" fmla="*/ 498 h 1519"/>
                <a:gd name="T16" fmla="*/ 384 w 2964"/>
                <a:gd name="T17" fmla="*/ 493 h 1519"/>
                <a:gd name="T18" fmla="*/ 273 w 2964"/>
                <a:gd name="T19" fmla="*/ 520 h 1519"/>
                <a:gd name="T20" fmla="*/ 167 w 2964"/>
                <a:gd name="T21" fmla="*/ 576 h 1519"/>
                <a:gd name="T22" fmla="*/ 98 w 2964"/>
                <a:gd name="T23" fmla="*/ 642 h 1519"/>
                <a:gd name="T24" fmla="*/ 39 w 2964"/>
                <a:gd name="T25" fmla="*/ 738 h 1519"/>
                <a:gd name="T26" fmla="*/ 7 w 2964"/>
                <a:gd name="T27" fmla="*/ 840 h 1519"/>
                <a:gd name="T28" fmla="*/ 0 w 2964"/>
                <a:gd name="T29" fmla="*/ 922 h 1519"/>
                <a:gd name="T30" fmla="*/ 10 w 2964"/>
                <a:gd name="T31" fmla="*/ 1016 h 1519"/>
                <a:gd name="T32" fmla="*/ 40 w 2964"/>
                <a:gd name="T33" fmla="*/ 1103 h 1519"/>
                <a:gd name="T34" fmla="*/ 101 w 2964"/>
                <a:gd name="T35" fmla="*/ 1199 h 1519"/>
                <a:gd name="T36" fmla="*/ 185 w 2964"/>
                <a:gd name="T37" fmla="*/ 1274 h 1519"/>
                <a:gd name="T38" fmla="*/ 278 w 2964"/>
                <a:gd name="T39" fmla="*/ 1321 h 1519"/>
                <a:gd name="T40" fmla="*/ 366 w 2964"/>
                <a:gd name="T41" fmla="*/ 1345 h 1519"/>
                <a:gd name="T42" fmla="*/ 470 w 2964"/>
                <a:gd name="T43" fmla="*/ 1346 h 1519"/>
                <a:gd name="T44" fmla="*/ 563 w 2964"/>
                <a:gd name="T45" fmla="*/ 1326 h 1519"/>
                <a:gd name="T46" fmla="*/ 621 w 2964"/>
                <a:gd name="T47" fmla="*/ 1349 h 1519"/>
                <a:gd name="T48" fmla="*/ 707 w 2964"/>
                <a:gd name="T49" fmla="*/ 1406 h 1519"/>
                <a:gd name="T50" fmla="*/ 816 w 2964"/>
                <a:gd name="T51" fmla="*/ 1459 h 1519"/>
                <a:gd name="T52" fmla="*/ 956 w 2964"/>
                <a:gd name="T53" fmla="*/ 1499 h 1519"/>
                <a:gd name="T54" fmla="*/ 1101 w 2964"/>
                <a:gd name="T55" fmla="*/ 1519 h 1519"/>
                <a:gd name="T56" fmla="*/ 1222 w 2964"/>
                <a:gd name="T57" fmla="*/ 1519 h 1519"/>
                <a:gd name="T58" fmla="*/ 1385 w 2964"/>
                <a:gd name="T59" fmla="*/ 1497 h 1519"/>
                <a:gd name="T60" fmla="*/ 1509 w 2964"/>
                <a:gd name="T61" fmla="*/ 1463 h 1519"/>
                <a:gd name="T62" fmla="*/ 1624 w 2964"/>
                <a:gd name="T63" fmla="*/ 1412 h 1519"/>
                <a:gd name="T64" fmla="*/ 1696 w 2964"/>
                <a:gd name="T65" fmla="*/ 1404 h 1519"/>
                <a:gd name="T66" fmla="*/ 1796 w 2964"/>
                <a:gd name="T67" fmla="*/ 1439 h 1519"/>
                <a:gd name="T68" fmla="*/ 1894 w 2964"/>
                <a:gd name="T69" fmla="*/ 1452 h 1519"/>
                <a:gd name="T70" fmla="*/ 2001 w 2964"/>
                <a:gd name="T71" fmla="*/ 1445 h 1519"/>
                <a:gd name="T72" fmla="*/ 2112 w 2964"/>
                <a:gd name="T73" fmla="*/ 1412 h 1519"/>
                <a:gd name="T74" fmla="*/ 2212 w 2964"/>
                <a:gd name="T75" fmla="*/ 1354 h 1519"/>
                <a:gd name="T76" fmla="*/ 2340 w 2964"/>
                <a:gd name="T77" fmla="*/ 1392 h 1519"/>
                <a:gd name="T78" fmla="*/ 2469 w 2964"/>
                <a:gd name="T79" fmla="*/ 1400 h 1519"/>
                <a:gd name="T80" fmla="*/ 2641 w 2964"/>
                <a:gd name="T81" fmla="*/ 1362 h 1519"/>
                <a:gd name="T82" fmla="*/ 2787 w 2964"/>
                <a:gd name="T83" fmla="*/ 1271 h 1519"/>
                <a:gd name="T84" fmla="*/ 2888 w 2964"/>
                <a:gd name="T85" fmla="*/ 1159 h 1519"/>
                <a:gd name="T86" fmla="*/ 2941 w 2964"/>
                <a:gd name="T87" fmla="*/ 1040 h 1519"/>
                <a:gd name="T88" fmla="*/ 2964 w 2964"/>
                <a:gd name="T89" fmla="*/ 908 h 1519"/>
                <a:gd name="T90" fmla="*/ 2944 w 2964"/>
                <a:gd name="T91" fmla="*/ 787 h 1519"/>
                <a:gd name="T92" fmla="*/ 2889 w 2964"/>
                <a:gd name="T93" fmla="*/ 664 h 1519"/>
                <a:gd name="T94" fmla="*/ 2802 w 2964"/>
                <a:gd name="T95" fmla="*/ 561 h 1519"/>
                <a:gd name="T96" fmla="*/ 2711 w 2964"/>
                <a:gd name="T97" fmla="*/ 495 h 1519"/>
                <a:gd name="T98" fmla="*/ 2589 w 2964"/>
                <a:gd name="T99" fmla="*/ 438 h 1519"/>
                <a:gd name="T100" fmla="*/ 2479 w 2964"/>
                <a:gd name="T101" fmla="*/ 421 h 1519"/>
                <a:gd name="T102" fmla="*/ 2450 w 2964"/>
                <a:gd name="T103" fmla="*/ 333 h 1519"/>
                <a:gd name="T104" fmla="*/ 2397 w 2964"/>
                <a:gd name="T105" fmla="*/ 246 h 1519"/>
                <a:gd name="T106" fmla="*/ 2314 w 2964"/>
                <a:gd name="T107" fmla="*/ 157 h 1519"/>
                <a:gd name="T108" fmla="*/ 2213 w 2964"/>
                <a:gd name="T109" fmla="*/ 89 h 1519"/>
                <a:gd name="T110" fmla="*/ 2082 w 2964"/>
                <a:gd name="T111" fmla="*/ 31 h 1519"/>
                <a:gd name="T112" fmla="*/ 1946 w 2964"/>
                <a:gd name="T113" fmla="*/ 4 h 1519"/>
                <a:gd name="T114" fmla="*/ 1801 w 2964"/>
                <a:gd name="T115" fmla="*/ 1 h 1519"/>
                <a:gd name="T116" fmla="*/ 1653 w 2964"/>
                <a:gd name="T117" fmla="*/ 29 h 1519"/>
                <a:gd name="T118" fmla="*/ 1512 w 2964"/>
                <a:gd name="T119" fmla="*/ 89 h 1519"/>
                <a:gd name="T120" fmla="*/ 1409 w 2964"/>
                <a:gd name="T121" fmla="*/ 161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4" h="1519">
                  <a:moveTo>
                    <a:pt x="1367" y="201"/>
                  </a:moveTo>
                  <a:lnTo>
                    <a:pt x="1299" y="185"/>
                  </a:lnTo>
                  <a:lnTo>
                    <a:pt x="1204" y="169"/>
                  </a:lnTo>
                  <a:lnTo>
                    <a:pt x="1125" y="165"/>
                  </a:lnTo>
                  <a:lnTo>
                    <a:pt x="1041" y="172"/>
                  </a:lnTo>
                  <a:lnTo>
                    <a:pt x="982" y="179"/>
                  </a:lnTo>
                  <a:lnTo>
                    <a:pt x="920" y="193"/>
                  </a:lnTo>
                  <a:lnTo>
                    <a:pt x="856" y="215"/>
                  </a:lnTo>
                  <a:lnTo>
                    <a:pt x="795" y="242"/>
                  </a:lnTo>
                  <a:lnTo>
                    <a:pt x="731" y="278"/>
                  </a:lnTo>
                  <a:lnTo>
                    <a:pt x="668" y="326"/>
                  </a:lnTo>
                  <a:lnTo>
                    <a:pt x="626" y="370"/>
                  </a:lnTo>
                  <a:lnTo>
                    <a:pt x="598" y="411"/>
                  </a:lnTo>
                  <a:lnTo>
                    <a:pt x="572" y="455"/>
                  </a:lnTo>
                  <a:lnTo>
                    <a:pt x="554" y="513"/>
                  </a:lnTo>
                  <a:lnTo>
                    <a:pt x="503" y="498"/>
                  </a:lnTo>
                  <a:lnTo>
                    <a:pt x="439" y="491"/>
                  </a:lnTo>
                  <a:lnTo>
                    <a:pt x="384" y="493"/>
                  </a:lnTo>
                  <a:lnTo>
                    <a:pt x="324" y="504"/>
                  </a:lnTo>
                  <a:lnTo>
                    <a:pt x="273" y="520"/>
                  </a:lnTo>
                  <a:lnTo>
                    <a:pt x="222" y="542"/>
                  </a:lnTo>
                  <a:lnTo>
                    <a:pt x="167" y="576"/>
                  </a:lnTo>
                  <a:lnTo>
                    <a:pt x="134" y="608"/>
                  </a:lnTo>
                  <a:lnTo>
                    <a:pt x="98" y="642"/>
                  </a:lnTo>
                  <a:lnTo>
                    <a:pt x="67" y="682"/>
                  </a:lnTo>
                  <a:lnTo>
                    <a:pt x="39" y="738"/>
                  </a:lnTo>
                  <a:lnTo>
                    <a:pt x="19" y="787"/>
                  </a:lnTo>
                  <a:lnTo>
                    <a:pt x="7" y="840"/>
                  </a:lnTo>
                  <a:lnTo>
                    <a:pt x="3" y="881"/>
                  </a:lnTo>
                  <a:lnTo>
                    <a:pt x="0" y="922"/>
                  </a:lnTo>
                  <a:lnTo>
                    <a:pt x="3" y="971"/>
                  </a:lnTo>
                  <a:lnTo>
                    <a:pt x="10" y="1016"/>
                  </a:lnTo>
                  <a:lnTo>
                    <a:pt x="24" y="1059"/>
                  </a:lnTo>
                  <a:lnTo>
                    <a:pt x="40" y="1103"/>
                  </a:lnTo>
                  <a:lnTo>
                    <a:pt x="67" y="1153"/>
                  </a:lnTo>
                  <a:lnTo>
                    <a:pt x="101" y="1199"/>
                  </a:lnTo>
                  <a:lnTo>
                    <a:pt x="137" y="1236"/>
                  </a:lnTo>
                  <a:lnTo>
                    <a:pt x="185" y="1274"/>
                  </a:lnTo>
                  <a:lnTo>
                    <a:pt x="234" y="1302"/>
                  </a:lnTo>
                  <a:lnTo>
                    <a:pt x="278" y="1321"/>
                  </a:lnTo>
                  <a:lnTo>
                    <a:pt x="318" y="1334"/>
                  </a:lnTo>
                  <a:lnTo>
                    <a:pt x="366" y="1345"/>
                  </a:lnTo>
                  <a:lnTo>
                    <a:pt x="418" y="1346"/>
                  </a:lnTo>
                  <a:lnTo>
                    <a:pt x="470" y="1346"/>
                  </a:lnTo>
                  <a:lnTo>
                    <a:pt x="523" y="1337"/>
                  </a:lnTo>
                  <a:lnTo>
                    <a:pt x="563" y="1326"/>
                  </a:lnTo>
                  <a:lnTo>
                    <a:pt x="592" y="1316"/>
                  </a:lnTo>
                  <a:lnTo>
                    <a:pt x="621" y="1349"/>
                  </a:lnTo>
                  <a:lnTo>
                    <a:pt x="662" y="1379"/>
                  </a:lnTo>
                  <a:lnTo>
                    <a:pt x="707" y="1406"/>
                  </a:lnTo>
                  <a:lnTo>
                    <a:pt x="756" y="1434"/>
                  </a:lnTo>
                  <a:lnTo>
                    <a:pt x="816" y="1459"/>
                  </a:lnTo>
                  <a:lnTo>
                    <a:pt x="880" y="1481"/>
                  </a:lnTo>
                  <a:lnTo>
                    <a:pt x="956" y="1499"/>
                  </a:lnTo>
                  <a:lnTo>
                    <a:pt x="1025" y="1511"/>
                  </a:lnTo>
                  <a:lnTo>
                    <a:pt x="1101" y="1519"/>
                  </a:lnTo>
                  <a:lnTo>
                    <a:pt x="1161" y="1519"/>
                  </a:lnTo>
                  <a:lnTo>
                    <a:pt x="1222" y="1519"/>
                  </a:lnTo>
                  <a:lnTo>
                    <a:pt x="1308" y="1510"/>
                  </a:lnTo>
                  <a:lnTo>
                    <a:pt x="1385" y="1497"/>
                  </a:lnTo>
                  <a:lnTo>
                    <a:pt x="1441" y="1485"/>
                  </a:lnTo>
                  <a:lnTo>
                    <a:pt x="1509" y="1463"/>
                  </a:lnTo>
                  <a:lnTo>
                    <a:pt x="1581" y="1434"/>
                  </a:lnTo>
                  <a:lnTo>
                    <a:pt x="1624" y="1412"/>
                  </a:lnTo>
                  <a:lnTo>
                    <a:pt x="1659" y="1387"/>
                  </a:lnTo>
                  <a:lnTo>
                    <a:pt x="1696" y="1404"/>
                  </a:lnTo>
                  <a:lnTo>
                    <a:pt x="1749" y="1425"/>
                  </a:lnTo>
                  <a:lnTo>
                    <a:pt x="1796" y="1439"/>
                  </a:lnTo>
                  <a:lnTo>
                    <a:pt x="1841" y="1447"/>
                  </a:lnTo>
                  <a:lnTo>
                    <a:pt x="1894" y="1452"/>
                  </a:lnTo>
                  <a:lnTo>
                    <a:pt x="1940" y="1452"/>
                  </a:lnTo>
                  <a:lnTo>
                    <a:pt x="2001" y="1445"/>
                  </a:lnTo>
                  <a:lnTo>
                    <a:pt x="2059" y="1430"/>
                  </a:lnTo>
                  <a:lnTo>
                    <a:pt x="2112" y="1412"/>
                  </a:lnTo>
                  <a:lnTo>
                    <a:pt x="2164" y="1384"/>
                  </a:lnTo>
                  <a:lnTo>
                    <a:pt x="2212" y="1354"/>
                  </a:lnTo>
                  <a:lnTo>
                    <a:pt x="2279" y="1379"/>
                  </a:lnTo>
                  <a:lnTo>
                    <a:pt x="2340" y="1392"/>
                  </a:lnTo>
                  <a:lnTo>
                    <a:pt x="2393" y="1400"/>
                  </a:lnTo>
                  <a:lnTo>
                    <a:pt x="2469" y="1400"/>
                  </a:lnTo>
                  <a:lnTo>
                    <a:pt x="2548" y="1390"/>
                  </a:lnTo>
                  <a:lnTo>
                    <a:pt x="2641" y="1362"/>
                  </a:lnTo>
                  <a:lnTo>
                    <a:pt x="2720" y="1321"/>
                  </a:lnTo>
                  <a:lnTo>
                    <a:pt x="2787" y="1271"/>
                  </a:lnTo>
                  <a:lnTo>
                    <a:pt x="2852" y="1210"/>
                  </a:lnTo>
                  <a:lnTo>
                    <a:pt x="2888" y="1159"/>
                  </a:lnTo>
                  <a:lnTo>
                    <a:pt x="2916" y="1107"/>
                  </a:lnTo>
                  <a:lnTo>
                    <a:pt x="2941" y="1040"/>
                  </a:lnTo>
                  <a:lnTo>
                    <a:pt x="2956" y="979"/>
                  </a:lnTo>
                  <a:lnTo>
                    <a:pt x="2964" y="908"/>
                  </a:lnTo>
                  <a:lnTo>
                    <a:pt x="2958" y="853"/>
                  </a:lnTo>
                  <a:lnTo>
                    <a:pt x="2944" y="787"/>
                  </a:lnTo>
                  <a:lnTo>
                    <a:pt x="2922" y="722"/>
                  </a:lnTo>
                  <a:lnTo>
                    <a:pt x="2889" y="664"/>
                  </a:lnTo>
                  <a:lnTo>
                    <a:pt x="2849" y="608"/>
                  </a:lnTo>
                  <a:lnTo>
                    <a:pt x="2802" y="561"/>
                  </a:lnTo>
                  <a:lnTo>
                    <a:pt x="2757" y="524"/>
                  </a:lnTo>
                  <a:lnTo>
                    <a:pt x="2711" y="495"/>
                  </a:lnTo>
                  <a:lnTo>
                    <a:pt x="2647" y="460"/>
                  </a:lnTo>
                  <a:lnTo>
                    <a:pt x="2589" y="438"/>
                  </a:lnTo>
                  <a:lnTo>
                    <a:pt x="2536" y="429"/>
                  </a:lnTo>
                  <a:lnTo>
                    <a:pt x="2479" y="421"/>
                  </a:lnTo>
                  <a:lnTo>
                    <a:pt x="2469" y="378"/>
                  </a:lnTo>
                  <a:lnTo>
                    <a:pt x="2450" y="333"/>
                  </a:lnTo>
                  <a:lnTo>
                    <a:pt x="2427" y="293"/>
                  </a:lnTo>
                  <a:lnTo>
                    <a:pt x="2397" y="246"/>
                  </a:lnTo>
                  <a:lnTo>
                    <a:pt x="2361" y="202"/>
                  </a:lnTo>
                  <a:lnTo>
                    <a:pt x="2314" y="157"/>
                  </a:lnTo>
                  <a:lnTo>
                    <a:pt x="2267" y="119"/>
                  </a:lnTo>
                  <a:lnTo>
                    <a:pt x="2213" y="89"/>
                  </a:lnTo>
                  <a:lnTo>
                    <a:pt x="2146" y="55"/>
                  </a:lnTo>
                  <a:lnTo>
                    <a:pt x="2082" y="31"/>
                  </a:lnTo>
                  <a:lnTo>
                    <a:pt x="2016" y="14"/>
                  </a:lnTo>
                  <a:lnTo>
                    <a:pt x="1946" y="4"/>
                  </a:lnTo>
                  <a:lnTo>
                    <a:pt x="1877" y="0"/>
                  </a:lnTo>
                  <a:lnTo>
                    <a:pt x="1801" y="1"/>
                  </a:lnTo>
                  <a:lnTo>
                    <a:pt x="1734" y="9"/>
                  </a:lnTo>
                  <a:lnTo>
                    <a:pt x="1653" y="29"/>
                  </a:lnTo>
                  <a:lnTo>
                    <a:pt x="1568" y="61"/>
                  </a:lnTo>
                  <a:lnTo>
                    <a:pt x="1512" y="89"/>
                  </a:lnTo>
                  <a:lnTo>
                    <a:pt x="1457" y="122"/>
                  </a:lnTo>
                  <a:lnTo>
                    <a:pt x="1409" y="161"/>
                  </a:lnTo>
                  <a:lnTo>
                    <a:pt x="1367" y="201"/>
                  </a:lnTo>
                  <a:close/>
                </a:path>
              </a:pathLst>
            </a:custGeom>
            <a:solidFill>
              <a:srgbClr val="3F7FFF"/>
            </a:solidFill>
            <a:ln w="38100">
              <a:solidFill>
                <a:srgbClr val="BFD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89A089D9-3B07-9839-5E7E-8D521CD02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9" y="2257"/>
              <a:ext cx="402" cy="476"/>
              <a:chOff x="4899" y="2257"/>
              <a:chExt cx="402" cy="476"/>
            </a:xfrm>
          </p:grpSpPr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6FCFBE76-DD67-0928-BC46-3F09A84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7" y="2650"/>
                <a:ext cx="64" cy="83"/>
              </a:xfrm>
              <a:custGeom>
                <a:avLst/>
                <a:gdLst>
                  <a:gd name="T0" fmla="*/ 0 w 128"/>
                  <a:gd name="T1" fmla="*/ 57 h 165"/>
                  <a:gd name="T2" fmla="*/ 9 w 128"/>
                  <a:gd name="T3" fmla="*/ 94 h 165"/>
                  <a:gd name="T4" fmla="*/ 21 w 128"/>
                  <a:gd name="T5" fmla="*/ 113 h 165"/>
                  <a:gd name="T6" fmla="*/ 43 w 128"/>
                  <a:gd name="T7" fmla="*/ 143 h 165"/>
                  <a:gd name="T8" fmla="*/ 52 w 128"/>
                  <a:gd name="T9" fmla="*/ 165 h 165"/>
                  <a:gd name="T10" fmla="*/ 128 w 128"/>
                  <a:gd name="T11" fmla="*/ 102 h 165"/>
                  <a:gd name="T12" fmla="*/ 96 w 128"/>
                  <a:gd name="T13" fmla="*/ 32 h 165"/>
                  <a:gd name="T14" fmla="*/ 84 w 128"/>
                  <a:gd name="T15" fmla="*/ 0 h 165"/>
                  <a:gd name="T16" fmla="*/ 0 w 128"/>
                  <a:gd name="T17" fmla="*/ 5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65">
                    <a:moveTo>
                      <a:pt x="0" y="57"/>
                    </a:moveTo>
                    <a:lnTo>
                      <a:pt x="9" y="94"/>
                    </a:lnTo>
                    <a:lnTo>
                      <a:pt x="21" y="113"/>
                    </a:lnTo>
                    <a:lnTo>
                      <a:pt x="43" y="143"/>
                    </a:lnTo>
                    <a:lnTo>
                      <a:pt x="52" y="165"/>
                    </a:lnTo>
                    <a:lnTo>
                      <a:pt x="128" y="102"/>
                    </a:lnTo>
                    <a:lnTo>
                      <a:pt x="96" y="32"/>
                    </a:lnTo>
                    <a:lnTo>
                      <a:pt x="84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91" name="Group 15">
                <a:extLst>
                  <a:ext uri="{FF2B5EF4-FFF2-40B4-BE49-F238E27FC236}">
                    <a16:creationId xmlns:a16="http://schemas.microsoft.com/office/drawing/2014/main" id="{29D0DC39-A7F7-6A1D-B460-D88F4FC54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5" y="2590"/>
                <a:ext cx="73" cy="66"/>
                <a:chOff x="4995" y="2590"/>
                <a:chExt cx="73" cy="66"/>
              </a:xfrm>
            </p:grpSpPr>
            <p:sp>
              <p:nvSpPr>
                <p:cNvPr id="99" name="Freeform 16">
                  <a:extLst>
                    <a:ext uri="{FF2B5EF4-FFF2-40B4-BE49-F238E27FC236}">
                      <a16:creationId xmlns:a16="http://schemas.microsoft.com/office/drawing/2014/main" id="{E06ABA82-3D26-D2F4-ABB4-BFE25EB87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" y="2609"/>
                  <a:ext cx="57" cy="47"/>
                </a:xfrm>
                <a:custGeom>
                  <a:avLst/>
                  <a:gdLst>
                    <a:gd name="T0" fmla="*/ 0 w 115"/>
                    <a:gd name="T1" fmla="*/ 0 h 93"/>
                    <a:gd name="T2" fmla="*/ 3 w 115"/>
                    <a:gd name="T3" fmla="*/ 38 h 93"/>
                    <a:gd name="T4" fmla="*/ 5 w 115"/>
                    <a:gd name="T5" fmla="*/ 60 h 93"/>
                    <a:gd name="T6" fmla="*/ 5 w 115"/>
                    <a:gd name="T7" fmla="*/ 76 h 93"/>
                    <a:gd name="T8" fmla="*/ 5 w 115"/>
                    <a:gd name="T9" fmla="*/ 93 h 93"/>
                    <a:gd name="T10" fmla="*/ 115 w 115"/>
                    <a:gd name="T11" fmla="*/ 82 h 93"/>
                    <a:gd name="T12" fmla="*/ 112 w 115"/>
                    <a:gd name="T13" fmla="*/ 5 h 93"/>
                    <a:gd name="T14" fmla="*/ 0 w 115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93">
                      <a:moveTo>
                        <a:pt x="0" y="0"/>
                      </a:moveTo>
                      <a:lnTo>
                        <a:pt x="3" y="38"/>
                      </a:lnTo>
                      <a:lnTo>
                        <a:pt x="5" y="60"/>
                      </a:lnTo>
                      <a:lnTo>
                        <a:pt x="5" y="76"/>
                      </a:lnTo>
                      <a:lnTo>
                        <a:pt x="5" y="93"/>
                      </a:lnTo>
                      <a:lnTo>
                        <a:pt x="115" y="82"/>
                      </a:lnTo>
                      <a:lnTo>
                        <a:pt x="112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0" name="Freeform 17">
                  <a:extLst>
                    <a:ext uri="{FF2B5EF4-FFF2-40B4-BE49-F238E27FC236}">
                      <a16:creationId xmlns:a16="http://schemas.microsoft.com/office/drawing/2014/main" id="{55EB7CF9-B35E-E29C-2B03-3FD0D4394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5" y="2590"/>
                  <a:ext cx="57" cy="24"/>
                </a:xfrm>
                <a:custGeom>
                  <a:avLst/>
                  <a:gdLst>
                    <a:gd name="T0" fmla="*/ 0 w 115"/>
                    <a:gd name="T1" fmla="*/ 4 h 47"/>
                    <a:gd name="T2" fmla="*/ 0 w 115"/>
                    <a:gd name="T3" fmla="*/ 47 h 47"/>
                    <a:gd name="T4" fmla="*/ 115 w 115"/>
                    <a:gd name="T5" fmla="*/ 47 h 47"/>
                    <a:gd name="T6" fmla="*/ 112 w 115"/>
                    <a:gd name="T7" fmla="*/ 0 h 47"/>
                    <a:gd name="T8" fmla="*/ 0 w 115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47">
                      <a:moveTo>
                        <a:pt x="0" y="4"/>
                      </a:moveTo>
                      <a:lnTo>
                        <a:pt x="0" y="47"/>
                      </a:lnTo>
                      <a:lnTo>
                        <a:pt x="115" y="47"/>
                      </a:lnTo>
                      <a:lnTo>
                        <a:pt x="112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489CA65B-D4AD-923A-84C2-28FA364F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9" y="2299"/>
                <a:ext cx="353" cy="426"/>
              </a:xfrm>
              <a:custGeom>
                <a:avLst/>
                <a:gdLst>
                  <a:gd name="T0" fmla="*/ 101 w 705"/>
                  <a:gd name="T1" fmla="*/ 294 h 853"/>
                  <a:gd name="T2" fmla="*/ 46 w 705"/>
                  <a:gd name="T3" fmla="*/ 308 h 853"/>
                  <a:gd name="T4" fmla="*/ 14 w 705"/>
                  <a:gd name="T5" fmla="*/ 349 h 853"/>
                  <a:gd name="T6" fmla="*/ 0 w 705"/>
                  <a:gd name="T7" fmla="*/ 400 h 853"/>
                  <a:gd name="T8" fmla="*/ 5 w 705"/>
                  <a:gd name="T9" fmla="*/ 446 h 853"/>
                  <a:gd name="T10" fmla="*/ 25 w 705"/>
                  <a:gd name="T11" fmla="*/ 479 h 853"/>
                  <a:gd name="T12" fmla="*/ 68 w 705"/>
                  <a:gd name="T13" fmla="*/ 499 h 853"/>
                  <a:gd name="T14" fmla="*/ 130 w 705"/>
                  <a:gd name="T15" fmla="*/ 496 h 853"/>
                  <a:gd name="T16" fmla="*/ 161 w 705"/>
                  <a:gd name="T17" fmla="*/ 493 h 853"/>
                  <a:gd name="T18" fmla="*/ 137 w 705"/>
                  <a:gd name="T19" fmla="*/ 578 h 853"/>
                  <a:gd name="T20" fmla="*/ 233 w 705"/>
                  <a:gd name="T21" fmla="*/ 587 h 853"/>
                  <a:gd name="T22" fmla="*/ 270 w 705"/>
                  <a:gd name="T23" fmla="*/ 597 h 853"/>
                  <a:gd name="T24" fmla="*/ 294 w 705"/>
                  <a:gd name="T25" fmla="*/ 614 h 853"/>
                  <a:gd name="T26" fmla="*/ 261 w 705"/>
                  <a:gd name="T27" fmla="*/ 690 h 853"/>
                  <a:gd name="T28" fmla="*/ 182 w 705"/>
                  <a:gd name="T29" fmla="*/ 688 h 853"/>
                  <a:gd name="T30" fmla="*/ 156 w 705"/>
                  <a:gd name="T31" fmla="*/ 732 h 853"/>
                  <a:gd name="T32" fmla="*/ 179 w 705"/>
                  <a:gd name="T33" fmla="*/ 825 h 853"/>
                  <a:gd name="T34" fmla="*/ 227 w 705"/>
                  <a:gd name="T35" fmla="*/ 853 h 853"/>
                  <a:gd name="T36" fmla="*/ 361 w 705"/>
                  <a:gd name="T37" fmla="*/ 836 h 853"/>
                  <a:gd name="T38" fmla="*/ 494 w 705"/>
                  <a:gd name="T39" fmla="*/ 770 h 853"/>
                  <a:gd name="T40" fmla="*/ 578 w 705"/>
                  <a:gd name="T41" fmla="*/ 693 h 853"/>
                  <a:gd name="T42" fmla="*/ 606 w 705"/>
                  <a:gd name="T43" fmla="*/ 633 h 853"/>
                  <a:gd name="T44" fmla="*/ 665 w 705"/>
                  <a:gd name="T45" fmla="*/ 534 h 853"/>
                  <a:gd name="T46" fmla="*/ 693 w 705"/>
                  <a:gd name="T47" fmla="*/ 433 h 853"/>
                  <a:gd name="T48" fmla="*/ 705 w 705"/>
                  <a:gd name="T49" fmla="*/ 306 h 853"/>
                  <a:gd name="T50" fmla="*/ 681 w 705"/>
                  <a:gd name="T51" fmla="*/ 165 h 853"/>
                  <a:gd name="T52" fmla="*/ 611 w 705"/>
                  <a:gd name="T53" fmla="*/ 66 h 853"/>
                  <a:gd name="T54" fmla="*/ 550 w 705"/>
                  <a:gd name="T55" fmla="*/ 25 h 853"/>
                  <a:gd name="T56" fmla="*/ 463 w 705"/>
                  <a:gd name="T57" fmla="*/ 0 h 853"/>
                  <a:gd name="T58" fmla="*/ 297 w 705"/>
                  <a:gd name="T59" fmla="*/ 28 h 853"/>
                  <a:gd name="T60" fmla="*/ 203 w 705"/>
                  <a:gd name="T61" fmla="*/ 103 h 853"/>
                  <a:gd name="T62" fmla="*/ 146 w 705"/>
                  <a:gd name="T63" fmla="*/ 193 h 853"/>
                  <a:gd name="T64" fmla="*/ 137 w 705"/>
                  <a:gd name="T65" fmla="*/ 29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5" h="853">
                    <a:moveTo>
                      <a:pt x="137" y="290"/>
                    </a:moveTo>
                    <a:lnTo>
                      <a:pt x="101" y="294"/>
                    </a:lnTo>
                    <a:lnTo>
                      <a:pt x="65" y="298"/>
                    </a:lnTo>
                    <a:lnTo>
                      <a:pt x="46" y="308"/>
                    </a:lnTo>
                    <a:lnTo>
                      <a:pt x="28" y="325"/>
                    </a:lnTo>
                    <a:lnTo>
                      <a:pt x="14" y="349"/>
                    </a:lnTo>
                    <a:lnTo>
                      <a:pt x="5" y="378"/>
                    </a:lnTo>
                    <a:lnTo>
                      <a:pt x="0" y="400"/>
                    </a:lnTo>
                    <a:lnTo>
                      <a:pt x="0" y="424"/>
                    </a:lnTo>
                    <a:lnTo>
                      <a:pt x="5" y="446"/>
                    </a:lnTo>
                    <a:lnTo>
                      <a:pt x="14" y="466"/>
                    </a:lnTo>
                    <a:lnTo>
                      <a:pt x="25" y="479"/>
                    </a:lnTo>
                    <a:lnTo>
                      <a:pt x="46" y="493"/>
                    </a:lnTo>
                    <a:lnTo>
                      <a:pt x="68" y="499"/>
                    </a:lnTo>
                    <a:lnTo>
                      <a:pt x="97" y="504"/>
                    </a:lnTo>
                    <a:lnTo>
                      <a:pt x="130" y="496"/>
                    </a:lnTo>
                    <a:lnTo>
                      <a:pt x="145" y="493"/>
                    </a:lnTo>
                    <a:lnTo>
                      <a:pt x="161" y="493"/>
                    </a:lnTo>
                    <a:lnTo>
                      <a:pt x="139" y="499"/>
                    </a:lnTo>
                    <a:lnTo>
                      <a:pt x="137" y="578"/>
                    </a:lnTo>
                    <a:lnTo>
                      <a:pt x="197" y="584"/>
                    </a:lnTo>
                    <a:lnTo>
                      <a:pt x="233" y="587"/>
                    </a:lnTo>
                    <a:lnTo>
                      <a:pt x="251" y="587"/>
                    </a:lnTo>
                    <a:lnTo>
                      <a:pt x="270" y="597"/>
                    </a:lnTo>
                    <a:lnTo>
                      <a:pt x="285" y="608"/>
                    </a:lnTo>
                    <a:lnTo>
                      <a:pt x="294" y="614"/>
                    </a:lnTo>
                    <a:lnTo>
                      <a:pt x="297" y="672"/>
                    </a:lnTo>
                    <a:lnTo>
                      <a:pt x="261" y="690"/>
                    </a:lnTo>
                    <a:lnTo>
                      <a:pt x="230" y="690"/>
                    </a:lnTo>
                    <a:lnTo>
                      <a:pt x="182" y="688"/>
                    </a:lnTo>
                    <a:lnTo>
                      <a:pt x="149" y="680"/>
                    </a:lnTo>
                    <a:lnTo>
                      <a:pt x="156" y="732"/>
                    </a:lnTo>
                    <a:lnTo>
                      <a:pt x="161" y="789"/>
                    </a:lnTo>
                    <a:lnTo>
                      <a:pt x="179" y="825"/>
                    </a:lnTo>
                    <a:lnTo>
                      <a:pt x="194" y="837"/>
                    </a:lnTo>
                    <a:lnTo>
                      <a:pt x="227" y="853"/>
                    </a:lnTo>
                    <a:lnTo>
                      <a:pt x="310" y="845"/>
                    </a:lnTo>
                    <a:lnTo>
                      <a:pt x="361" y="836"/>
                    </a:lnTo>
                    <a:lnTo>
                      <a:pt x="434" y="800"/>
                    </a:lnTo>
                    <a:lnTo>
                      <a:pt x="494" y="770"/>
                    </a:lnTo>
                    <a:lnTo>
                      <a:pt x="559" y="726"/>
                    </a:lnTo>
                    <a:lnTo>
                      <a:pt x="578" y="693"/>
                    </a:lnTo>
                    <a:lnTo>
                      <a:pt x="591" y="663"/>
                    </a:lnTo>
                    <a:lnTo>
                      <a:pt x="606" y="633"/>
                    </a:lnTo>
                    <a:lnTo>
                      <a:pt x="641" y="584"/>
                    </a:lnTo>
                    <a:lnTo>
                      <a:pt x="665" y="534"/>
                    </a:lnTo>
                    <a:lnTo>
                      <a:pt x="681" y="484"/>
                    </a:lnTo>
                    <a:lnTo>
                      <a:pt x="693" y="433"/>
                    </a:lnTo>
                    <a:lnTo>
                      <a:pt x="702" y="375"/>
                    </a:lnTo>
                    <a:lnTo>
                      <a:pt x="705" y="306"/>
                    </a:lnTo>
                    <a:lnTo>
                      <a:pt x="698" y="232"/>
                    </a:lnTo>
                    <a:lnTo>
                      <a:pt x="681" y="165"/>
                    </a:lnTo>
                    <a:lnTo>
                      <a:pt x="654" y="121"/>
                    </a:lnTo>
                    <a:lnTo>
                      <a:pt x="611" y="66"/>
                    </a:lnTo>
                    <a:lnTo>
                      <a:pt x="579" y="42"/>
                    </a:lnTo>
                    <a:lnTo>
                      <a:pt x="550" y="25"/>
                    </a:lnTo>
                    <a:lnTo>
                      <a:pt x="511" y="9"/>
                    </a:lnTo>
                    <a:lnTo>
                      <a:pt x="463" y="0"/>
                    </a:lnTo>
                    <a:lnTo>
                      <a:pt x="391" y="3"/>
                    </a:lnTo>
                    <a:lnTo>
                      <a:pt x="297" y="28"/>
                    </a:lnTo>
                    <a:lnTo>
                      <a:pt x="239" y="67"/>
                    </a:lnTo>
                    <a:lnTo>
                      <a:pt x="203" y="103"/>
                    </a:lnTo>
                    <a:lnTo>
                      <a:pt x="170" y="151"/>
                    </a:lnTo>
                    <a:lnTo>
                      <a:pt x="146" y="193"/>
                    </a:lnTo>
                    <a:lnTo>
                      <a:pt x="137" y="256"/>
                    </a:lnTo>
                    <a:lnTo>
                      <a:pt x="137" y="290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93" name="Group 19">
                <a:extLst>
                  <a:ext uri="{FF2B5EF4-FFF2-40B4-BE49-F238E27FC236}">
                    <a16:creationId xmlns:a16="http://schemas.microsoft.com/office/drawing/2014/main" id="{5A685599-73E7-6F3B-20E1-A818AB6BC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1" y="2425"/>
                <a:ext cx="73" cy="99"/>
                <a:chOff x="4991" y="2425"/>
                <a:chExt cx="73" cy="99"/>
              </a:xfrm>
            </p:grpSpPr>
            <p:sp>
              <p:nvSpPr>
                <p:cNvPr id="97" name="Freeform 20">
                  <a:extLst>
                    <a:ext uri="{FF2B5EF4-FFF2-40B4-BE49-F238E27FC236}">
                      <a16:creationId xmlns:a16="http://schemas.microsoft.com/office/drawing/2014/main" id="{90DB0B90-AB0A-9F9A-0FBF-31959B851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" y="2425"/>
                  <a:ext cx="73" cy="99"/>
                </a:xfrm>
                <a:custGeom>
                  <a:avLst/>
                  <a:gdLst>
                    <a:gd name="T0" fmla="*/ 72 w 147"/>
                    <a:gd name="T1" fmla="*/ 0 h 198"/>
                    <a:gd name="T2" fmla="*/ 80 w 147"/>
                    <a:gd name="T3" fmla="*/ 0 h 198"/>
                    <a:gd name="T4" fmla="*/ 92 w 147"/>
                    <a:gd name="T5" fmla="*/ 3 h 198"/>
                    <a:gd name="T6" fmla="*/ 104 w 147"/>
                    <a:gd name="T7" fmla="*/ 8 h 198"/>
                    <a:gd name="T8" fmla="*/ 114 w 147"/>
                    <a:gd name="T9" fmla="*/ 17 h 198"/>
                    <a:gd name="T10" fmla="*/ 124 w 147"/>
                    <a:gd name="T11" fmla="*/ 28 h 198"/>
                    <a:gd name="T12" fmla="*/ 133 w 147"/>
                    <a:gd name="T13" fmla="*/ 44 h 198"/>
                    <a:gd name="T14" fmla="*/ 142 w 147"/>
                    <a:gd name="T15" fmla="*/ 61 h 198"/>
                    <a:gd name="T16" fmla="*/ 145 w 147"/>
                    <a:gd name="T17" fmla="*/ 80 h 198"/>
                    <a:gd name="T18" fmla="*/ 147 w 147"/>
                    <a:gd name="T19" fmla="*/ 99 h 198"/>
                    <a:gd name="T20" fmla="*/ 145 w 147"/>
                    <a:gd name="T21" fmla="*/ 123 h 198"/>
                    <a:gd name="T22" fmla="*/ 141 w 147"/>
                    <a:gd name="T23" fmla="*/ 143 h 198"/>
                    <a:gd name="T24" fmla="*/ 132 w 147"/>
                    <a:gd name="T25" fmla="*/ 160 h 198"/>
                    <a:gd name="T26" fmla="*/ 121 w 147"/>
                    <a:gd name="T27" fmla="*/ 173 h 198"/>
                    <a:gd name="T28" fmla="*/ 112 w 147"/>
                    <a:gd name="T29" fmla="*/ 184 h 198"/>
                    <a:gd name="T30" fmla="*/ 101 w 147"/>
                    <a:gd name="T31" fmla="*/ 192 h 198"/>
                    <a:gd name="T32" fmla="*/ 86 w 147"/>
                    <a:gd name="T33" fmla="*/ 197 h 198"/>
                    <a:gd name="T34" fmla="*/ 74 w 147"/>
                    <a:gd name="T35" fmla="*/ 198 h 198"/>
                    <a:gd name="T36" fmla="*/ 60 w 147"/>
                    <a:gd name="T37" fmla="*/ 197 h 198"/>
                    <a:gd name="T38" fmla="*/ 45 w 147"/>
                    <a:gd name="T39" fmla="*/ 190 h 198"/>
                    <a:gd name="T40" fmla="*/ 30 w 147"/>
                    <a:gd name="T41" fmla="*/ 181 h 198"/>
                    <a:gd name="T42" fmla="*/ 21 w 147"/>
                    <a:gd name="T43" fmla="*/ 173 h 198"/>
                    <a:gd name="T44" fmla="*/ 15 w 147"/>
                    <a:gd name="T45" fmla="*/ 160 h 198"/>
                    <a:gd name="T46" fmla="*/ 9 w 147"/>
                    <a:gd name="T47" fmla="*/ 148 h 198"/>
                    <a:gd name="T48" fmla="*/ 3 w 147"/>
                    <a:gd name="T49" fmla="*/ 131 h 198"/>
                    <a:gd name="T50" fmla="*/ 0 w 147"/>
                    <a:gd name="T51" fmla="*/ 116 h 198"/>
                    <a:gd name="T52" fmla="*/ 0 w 147"/>
                    <a:gd name="T53" fmla="*/ 102 h 198"/>
                    <a:gd name="T54" fmla="*/ 0 w 147"/>
                    <a:gd name="T55" fmla="*/ 88 h 198"/>
                    <a:gd name="T56" fmla="*/ 2 w 147"/>
                    <a:gd name="T57" fmla="*/ 76 h 198"/>
                    <a:gd name="T58" fmla="*/ 6 w 147"/>
                    <a:gd name="T59" fmla="*/ 57 h 198"/>
                    <a:gd name="T60" fmla="*/ 14 w 147"/>
                    <a:gd name="T61" fmla="*/ 41 h 198"/>
                    <a:gd name="T62" fmla="*/ 24 w 147"/>
                    <a:gd name="T63" fmla="*/ 25 h 198"/>
                    <a:gd name="T64" fmla="*/ 33 w 147"/>
                    <a:gd name="T65" fmla="*/ 17 h 198"/>
                    <a:gd name="T66" fmla="*/ 44 w 147"/>
                    <a:gd name="T67" fmla="*/ 10 h 198"/>
                    <a:gd name="T68" fmla="*/ 59 w 147"/>
                    <a:gd name="T69" fmla="*/ 2 h 198"/>
                    <a:gd name="T70" fmla="*/ 72 w 147"/>
                    <a:gd name="T71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7" h="198">
                      <a:moveTo>
                        <a:pt x="72" y="0"/>
                      </a:moveTo>
                      <a:lnTo>
                        <a:pt x="80" y="0"/>
                      </a:lnTo>
                      <a:lnTo>
                        <a:pt x="92" y="3"/>
                      </a:lnTo>
                      <a:lnTo>
                        <a:pt x="104" y="8"/>
                      </a:lnTo>
                      <a:lnTo>
                        <a:pt x="114" y="17"/>
                      </a:lnTo>
                      <a:lnTo>
                        <a:pt x="124" y="28"/>
                      </a:lnTo>
                      <a:lnTo>
                        <a:pt x="133" y="44"/>
                      </a:lnTo>
                      <a:lnTo>
                        <a:pt x="142" y="61"/>
                      </a:lnTo>
                      <a:lnTo>
                        <a:pt x="145" y="80"/>
                      </a:lnTo>
                      <a:lnTo>
                        <a:pt x="147" y="99"/>
                      </a:lnTo>
                      <a:lnTo>
                        <a:pt x="145" y="123"/>
                      </a:lnTo>
                      <a:lnTo>
                        <a:pt x="141" y="143"/>
                      </a:lnTo>
                      <a:lnTo>
                        <a:pt x="132" y="160"/>
                      </a:lnTo>
                      <a:lnTo>
                        <a:pt x="121" y="173"/>
                      </a:lnTo>
                      <a:lnTo>
                        <a:pt x="112" y="184"/>
                      </a:lnTo>
                      <a:lnTo>
                        <a:pt x="101" y="192"/>
                      </a:lnTo>
                      <a:lnTo>
                        <a:pt x="86" y="197"/>
                      </a:lnTo>
                      <a:lnTo>
                        <a:pt x="74" y="198"/>
                      </a:lnTo>
                      <a:lnTo>
                        <a:pt x="60" y="197"/>
                      </a:lnTo>
                      <a:lnTo>
                        <a:pt x="45" y="190"/>
                      </a:lnTo>
                      <a:lnTo>
                        <a:pt x="30" y="181"/>
                      </a:lnTo>
                      <a:lnTo>
                        <a:pt x="21" y="173"/>
                      </a:lnTo>
                      <a:lnTo>
                        <a:pt x="15" y="160"/>
                      </a:lnTo>
                      <a:lnTo>
                        <a:pt x="9" y="148"/>
                      </a:lnTo>
                      <a:lnTo>
                        <a:pt x="3" y="131"/>
                      </a:lnTo>
                      <a:lnTo>
                        <a:pt x="0" y="116"/>
                      </a:lnTo>
                      <a:lnTo>
                        <a:pt x="0" y="102"/>
                      </a:lnTo>
                      <a:lnTo>
                        <a:pt x="0" y="88"/>
                      </a:lnTo>
                      <a:lnTo>
                        <a:pt x="2" y="76"/>
                      </a:lnTo>
                      <a:lnTo>
                        <a:pt x="6" y="57"/>
                      </a:lnTo>
                      <a:lnTo>
                        <a:pt x="14" y="41"/>
                      </a:lnTo>
                      <a:lnTo>
                        <a:pt x="24" y="25"/>
                      </a:lnTo>
                      <a:lnTo>
                        <a:pt x="33" y="17"/>
                      </a:lnTo>
                      <a:lnTo>
                        <a:pt x="44" y="10"/>
                      </a:lnTo>
                      <a:lnTo>
                        <a:pt x="59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8" name="Freeform 21">
                  <a:extLst>
                    <a:ext uri="{FF2B5EF4-FFF2-40B4-BE49-F238E27FC236}">
                      <a16:creationId xmlns:a16="http://schemas.microsoft.com/office/drawing/2014/main" id="{56621F64-A6A1-3F5D-A924-E3C06EB5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5" y="2466"/>
                  <a:ext cx="31" cy="43"/>
                </a:xfrm>
                <a:custGeom>
                  <a:avLst/>
                  <a:gdLst>
                    <a:gd name="T0" fmla="*/ 30 w 61"/>
                    <a:gd name="T1" fmla="*/ 0 h 85"/>
                    <a:gd name="T2" fmla="*/ 33 w 61"/>
                    <a:gd name="T3" fmla="*/ 0 h 85"/>
                    <a:gd name="T4" fmla="*/ 37 w 61"/>
                    <a:gd name="T5" fmla="*/ 2 h 85"/>
                    <a:gd name="T6" fmla="*/ 43 w 61"/>
                    <a:gd name="T7" fmla="*/ 4 h 85"/>
                    <a:gd name="T8" fmla="*/ 46 w 61"/>
                    <a:gd name="T9" fmla="*/ 8 h 85"/>
                    <a:gd name="T10" fmla="*/ 52 w 61"/>
                    <a:gd name="T11" fmla="*/ 13 h 85"/>
                    <a:gd name="T12" fmla="*/ 55 w 61"/>
                    <a:gd name="T13" fmla="*/ 21 h 85"/>
                    <a:gd name="T14" fmla="*/ 60 w 61"/>
                    <a:gd name="T15" fmla="*/ 27 h 85"/>
                    <a:gd name="T16" fmla="*/ 61 w 61"/>
                    <a:gd name="T17" fmla="*/ 35 h 85"/>
                    <a:gd name="T18" fmla="*/ 61 w 61"/>
                    <a:gd name="T19" fmla="*/ 43 h 85"/>
                    <a:gd name="T20" fmla="*/ 60 w 61"/>
                    <a:gd name="T21" fmla="*/ 54 h 85"/>
                    <a:gd name="T22" fmla="*/ 58 w 61"/>
                    <a:gd name="T23" fmla="*/ 62 h 85"/>
                    <a:gd name="T24" fmla="*/ 55 w 61"/>
                    <a:gd name="T25" fmla="*/ 68 h 85"/>
                    <a:gd name="T26" fmla="*/ 51 w 61"/>
                    <a:gd name="T27" fmla="*/ 74 h 85"/>
                    <a:gd name="T28" fmla="*/ 46 w 61"/>
                    <a:gd name="T29" fmla="*/ 79 h 85"/>
                    <a:gd name="T30" fmla="*/ 42 w 61"/>
                    <a:gd name="T31" fmla="*/ 84 h 85"/>
                    <a:gd name="T32" fmla="*/ 36 w 61"/>
                    <a:gd name="T33" fmla="*/ 85 h 85"/>
                    <a:gd name="T34" fmla="*/ 30 w 61"/>
                    <a:gd name="T35" fmla="*/ 85 h 85"/>
                    <a:gd name="T36" fmla="*/ 24 w 61"/>
                    <a:gd name="T37" fmla="*/ 85 h 85"/>
                    <a:gd name="T38" fmla="*/ 18 w 61"/>
                    <a:gd name="T39" fmla="*/ 82 h 85"/>
                    <a:gd name="T40" fmla="*/ 13 w 61"/>
                    <a:gd name="T41" fmla="*/ 77 h 85"/>
                    <a:gd name="T42" fmla="*/ 9 w 61"/>
                    <a:gd name="T43" fmla="*/ 74 h 85"/>
                    <a:gd name="T44" fmla="*/ 6 w 61"/>
                    <a:gd name="T45" fmla="*/ 68 h 85"/>
                    <a:gd name="T46" fmla="*/ 4 w 61"/>
                    <a:gd name="T47" fmla="*/ 65 h 85"/>
                    <a:gd name="T48" fmla="*/ 0 w 61"/>
                    <a:gd name="T49" fmla="*/ 57 h 85"/>
                    <a:gd name="T50" fmla="*/ 0 w 61"/>
                    <a:gd name="T51" fmla="*/ 51 h 85"/>
                    <a:gd name="T52" fmla="*/ 0 w 61"/>
                    <a:gd name="T53" fmla="*/ 44 h 85"/>
                    <a:gd name="T54" fmla="*/ 0 w 61"/>
                    <a:gd name="T55" fmla="*/ 38 h 85"/>
                    <a:gd name="T56" fmla="*/ 0 w 61"/>
                    <a:gd name="T57" fmla="*/ 33 h 85"/>
                    <a:gd name="T58" fmla="*/ 3 w 61"/>
                    <a:gd name="T59" fmla="*/ 24 h 85"/>
                    <a:gd name="T60" fmla="*/ 6 w 61"/>
                    <a:gd name="T61" fmla="*/ 18 h 85"/>
                    <a:gd name="T62" fmla="*/ 10 w 61"/>
                    <a:gd name="T63" fmla="*/ 11 h 85"/>
                    <a:gd name="T64" fmla="*/ 13 w 61"/>
                    <a:gd name="T65" fmla="*/ 8 h 85"/>
                    <a:gd name="T66" fmla="*/ 18 w 61"/>
                    <a:gd name="T67" fmla="*/ 5 h 85"/>
                    <a:gd name="T68" fmla="*/ 24 w 61"/>
                    <a:gd name="T69" fmla="*/ 2 h 85"/>
                    <a:gd name="T70" fmla="*/ 30 w 61"/>
                    <a:gd name="T71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1" h="85">
                      <a:moveTo>
                        <a:pt x="30" y="0"/>
                      </a:moveTo>
                      <a:lnTo>
                        <a:pt x="33" y="0"/>
                      </a:lnTo>
                      <a:lnTo>
                        <a:pt x="37" y="2"/>
                      </a:lnTo>
                      <a:lnTo>
                        <a:pt x="43" y="4"/>
                      </a:lnTo>
                      <a:lnTo>
                        <a:pt x="46" y="8"/>
                      </a:lnTo>
                      <a:lnTo>
                        <a:pt x="52" y="13"/>
                      </a:lnTo>
                      <a:lnTo>
                        <a:pt x="55" y="21"/>
                      </a:lnTo>
                      <a:lnTo>
                        <a:pt x="60" y="27"/>
                      </a:lnTo>
                      <a:lnTo>
                        <a:pt x="61" y="35"/>
                      </a:lnTo>
                      <a:lnTo>
                        <a:pt x="61" y="43"/>
                      </a:lnTo>
                      <a:lnTo>
                        <a:pt x="60" y="54"/>
                      </a:lnTo>
                      <a:lnTo>
                        <a:pt x="58" y="62"/>
                      </a:lnTo>
                      <a:lnTo>
                        <a:pt x="55" y="68"/>
                      </a:lnTo>
                      <a:lnTo>
                        <a:pt x="51" y="74"/>
                      </a:lnTo>
                      <a:lnTo>
                        <a:pt x="46" y="79"/>
                      </a:lnTo>
                      <a:lnTo>
                        <a:pt x="42" y="84"/>
                      </a:lnTo>
                      <a:lnTo>
                        <a:pt x="36" y="85"/>
                      </a:lnTo>
                      <a:lnTo>
                        <a:pt x="30" y="85"/>
                      </a:lnTo>
                      <a:lnTo>
                        <a:pt x="24" y="85"/>
                      </a:lnTo>
                      <a:lnTo>
                        <a:pt x="18" y="82"/>
                      </a:lnTo>
                      <a:lnTo>
                        <a:pt x="13" y="77"/>
                      </a:lnTo>
                      <a:lnTo>
                        <a:pt x="9" y="74"/>
                      </a:lnTo>
                      <a:lnTo>
                        <a:pt x="6" y="68"/>
                      </a:lnTo>
                      <a:lnTo>
                        <a:pt x="4" y="65"/>
                      </a:lnTo>
                      <a:lnTo>
                        <a:pt x="0" y="57"/>
                      </a:lnTo>
                      <a:lnTo>
                        <a:pt x="0" y="51"/>
                      </a:lnTo>
                      <a:lnTo>
                        <a:pt x="0" y="44"/>
                      </a:lnTo>
                      <a:lnTo>
                        <a:pt x="0" y="38"/>
                      </a:lnTo>
                      <a:lnTo>
                        <a:pt x="0" y="33"/>
                      </a:lnTo>
                      <a:lnTo>
                        <a:pt x="3" y="24"/>
                      </a:lnTo>
                      <a:lnTo>
                        <a:pt x="6" y="18"/>
                      </a:lnTo>
                      <a:lnTo>
                        <a:pt x="10" y="11"/>
                      </a:lnTo>
                      <a:lnTo>
                        <a:pt x="13" y="8"/>
                      </a:lnTo>
                      <a:lnTo>
                        <a:pt x="18" y="5"/>
                      </a:lnTo>
                      <a:lnTo>
                        <a:pt x="24" y="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4" name="Group 22">
                <a:extLst>
                  <a:ext uri="{FF2B5EF4-FFF2-40B4-BE49-F238E27FC236}">
                    <a16:creationId xmlns:a16="http://schemas.microsoft.com/office/drawing/2014/main" id="{DF26F165-9414-EB52-2FC8-EA00E0184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84" y="2257"/>
                <a:ext cx="317" cy="375"/>
                <a:chOff x="4984" y="2257"/>
                <a:chExt cx="317" cy="375"/>
              </a:xfrm>
            </p:grpSpPr>
            <p:sp>
              <p:nvSpPr>
                <p:cNvPr id="95" name="Freeform 23">
                  <a:extLst>
                    <a:ext uri="{FF2B5EF4-FFF2-40B4-BE49-F238E27FC236}">
                      <a16:creationId xmlns:a16="http://schemas.microsoft.com/office/drawing/2014/main" id="{F852FF18-BC99-4EA4-BDCD-1751C7FD1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3" y="2373"/>
                  <a:ext cx="82" cy="58"/>
                </a:xfrm>
                <a:custGeom>
                  <a:avLst/>
                  <a:gdLst>
                    <a:gd name="T0" fmla="*/ 3 w 165"/>
                    <a:gd name="T1" fmla="*/ 52 h 115"/>
                    <a:gd name="T2" fmla="*/ 17 w 165"/>
                    <a:gd name="T3" fmla="*/ 36 h 115"/>
                    <a:gd name="T4" fmla="*/ 33 w 165"/>
                    <a:gd name="T5" fmla="*/ 25 h 115"/>
                    <a:gd name="T6" fmla="*/ 62 w 165"/>
                    <a:gd name="T7" fmla="*/ 6 h 115"/>
                    <a:gd name="T8" fmla="*/ 74 w 165"/>
                    <a:gd name="T9" fmla="*/ 0 h 115"/>
                    <a:gd name="T10" fmla="*/ 80 w 165"/>
                    <a:gd name="T11" fmla="*/ 0 h 115"/>
                    <a:gd name="T12" fmla="*/ 94 w 165"/>
                    <a:gd name="T13" fmla="*/ 9 h 115"/>
                    <a:gd name="T14" fmla="*/ 124 w 165"/>
                    <a:gd name="T15" fmla="*/ 39 h 115"/>
                    <a:gd name="T16" fmla="*/ 157 w 165"/>
                    <a:gd name="T17" fmla="*/ 77 h 115"/>
                    <a:gd name="T18" fmla="*/ 165 w 165"/>
                    <a:gd name="T19" fmla="*/ 93 h 115"/>
                    <a:gd name="T20" fmla="*/ 162 w 165"/>
                    <a:gd name="T21" fmla="*/ 105 h 115"/>
                    <a:gd name="T22" fmla="*/ 156 w 165"/>
                    <a:gd name="T23" fmla="*/ 112 h 115"/>
                    <a:gd name="T24" fmla="*/ 142 w 165"/>
                    <a:gd name="T25" fmla="*/ 115 h 115"/>
                    <a:gd name="T26" fmla="*/ 126 w 165"/>
                    <a:gd name="T27" fmla="*/ 104 h 115"/>
                    <a:gd name="T28" fmla="*/ 111 w 165"/>
                    <a:gd name="T29" fmla="*/ 85 h 115"/>
                    <a:gd name="T30" fmla="*/ 97 w 165"/>
                    <a:gd name="T31" fmla="*/ 64 h 115"/>
                    <a:gd name="T32" fmla="*/ 77 w 165"/>
                    <a:gd name="T33" fmla="*/ 44 h 115"/>
                    <a:gd name="T34" fmla="*/ 69 w 165"/>
                    <a:gd name="T35" fmla="*/ 41 h 115"/>
                    <a:gd name="T36" fmla="*/ 59 w 165"/>
                    <a:gd name="T37" fmla="*/ 42 h 115"/>
                    <a:gd name="T38" fmla="*/ 50 w 165"/>
                    <a:gd name="T39" fmla="*/ 52 h 115"/>
                    <a:gd name="T40" fmla="*/ 30 w 165"/>
                    <a:gd name="T41" fmla="*/ 69 h 115"/>
                    <a:gd name="T42" fmla="*/ 18 w 165"/>
                    <a:gd name="T43" fmla="*/ 77 h 115"/>
                    <a:gd name="T44" fmla="*/ 9 w 165"/>
                    <a:gd name="T45" fmla="*/ 77 h 115"/>
                    <a:gd name="T46" fmla="*/ 0 w 165"/>
                    <a:gd name="T47" fmla="*/ 69 h 115"/>
                    <a:gd name="T48" fmla="*/ 3 w 165"/>
                    <a:gd name="T49" fmla="*/ 5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5" h="115">
                      <a:moveTo>
                        <a:pt x="3" y="52"/>
                      </a:moveTo>
                      <a:lnTo>
                        <a:pt x="17" y="36"/>
                      </a:lnTo>
                      <a:lnTo>
                        <a:pt x="33" y="25"/>
                      </a:lnTo>
                      <a:lnTo>
                        <a:pt x="62" y="6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94" y="9"/>
                      </a:lnTo>
                      <a:lnTo>
                        <a:pt x="124" y="39"/>
                      </a:lnTo>
                      <a:lnTo>
                        <a:pt x="157" y="77"/>
                      </a:lnTo>
                      <a:lnTo>
                        <a:pt x="165" y="93"/>
                      </a:lnTo>
                      <a:lnTo>
                        <a:pt x="162" y="105"/>
                      </a:lnTo>
                      <a:lnTo>
                        <a:pt x="156" y="112"/>
                      </a:lnTo>
                      <a:lnTo>
                        <a:pt x="142" y="115"/>
                      </a:lnTo>
                      <a:lnTo>
                        <a:pt x="126" y="104"/>
                      </a:lnTo>
                      <a:lnTo>
                        <a:pt x="111" y="85"/>
                      </a:lnTo>
                      <a:lnTo>
                        <a:pt x="97" y="64"/>
                      </a:lnTo>
                      <a:lnTo>
                        <a:pt x="77" y="44"/>
                      </a:lnTo>
                      <a:lnTo>
                        <a:pt x="69" y="41"/>
                      </a:lnTo>
                      <a:lnTo>
                        <a:pt x="59" y="42"/>
                      </a:lnTo>
                      <a:lnTo>
                        <a:pt x="50" y="52"/>
                      </a:lnTo>
                      <a:lnTo>
                        <a:pt x="30" y="69"/>
                      </a:lnTo>
                      <a:lnTo>
                        <a:pt x="18" y="77"/>
                      </a:lnTo>
                      <a:lnTo>
                        <a:pt x="9" y="77"/>
                      </a:lnTo>
                      <a:lnTo>
                        <a:pt x="0" y="69"/>
                      </a:lnTo>
                      <a:lnTo>
                        <a:pt x="3" y="5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A064548B-FB93-531E-3766-4D1BD360B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" y="2257"/>
                  <a:ext cx="317" cy="375"/>
                </a:xfrm>
                <a:custGeom>
                  <a:avLst/>
                  <a:gdLst>
                    <a:gd name="T0" fmla="*/ 363 w 634"/>
                    <a:gd name="T1" fmla="*/ 541 h 750"/>
                    <a:gd name="T2" fmla="*/ 285 w 634"/>
                    <a:gd name="T3" fmla="*/ 511 h 750"/>
                    <a:gd name="T4" fmla="*/ 299 w 634"/>
                    <a:gd name="T5" fmla="*/ 422 h 750"/>
                    <a:gd name="T6" fmla="*/ 262 w 634"/>
                    <a:gd name="T7" fmla="*/ 384 h 750"/>
                    <a:gd name="T8" fmla="*/ 229 w 634"/>
                    <a:gd name="T9" fmla="*/ 341 h 750"/>
                    <a:gd name="T10" fmla="*/ 214 w 634"/>
                    <a:gd name="T11" fmla="*/ 282 h 750"/>
                    <a:gd name="T12" fmla="*/ 206 w 634"/>
                    <a:gd name="T13" fmla="*/ 225 h 750"/>
                    <a:gd name="T14" fmla="*/ 206 w 634"/>
                    <a:gd name="T15" fmla="*/ 170 h 750"/>
                    <a:gd name="T16" fmla="*/ 187 w 634"/>
                    <a:gd name="T17" fmla="*/ 164 h 750"/>
                    <a:gd name="T18" fmla="*/ 146 w 634"/>
                    <a:gd name="T19" fmla="*/ 161 h 750"/>
                    <a:gd name="T20" fmla="*/ 97 w 634"/>
                    <a:gd name="T21" fmla="*/ 176 h 750"/>
                    <a:gd name="T22" fmla="*/ 52 w 634"/>
                    <a:gd name="T23" fmla="*/ 202 h 750"/>
                    <a:gd name="T24" fmla="*/ 21 w 634"/>
                    <a:gd name="T25" fmla="*/ 225 h 750"/>
                    <a:gd name="T26" fmla="*/ 1 w 634"/>
                    <a:gd name="T27" fmla="*/ 189 h 750"/>
                    <a:gd name="T28" fmla="*/ 0 w 634"/>
                    <a:gd name="T29" fmla="*/ 153 h 750"/>
                    <a:gd name="T30" fmla="*/ 16 w 634"/>
                    <a:gd name="T31" fmla="*/ 106 h 750"/>
                    <a:gd name="T32" fmla="*/ 49 w 634"/>
                    <a:gd name="T33" fmla="*/ 63 h 750"/>
                    <a:gd name="T34" fmla="*/ 105 w 634"/>
                    <a:gd name="T35" fmla="*/ 30 h 750"/>
                    <a:gd name="T36" fmla="*/ 178 w 634"/>
                    <a:gd name="T37" fmla="*/ 8 h 750"/>
                    <a:gd name="T38" fmla="*/ 259 w 634"/>
                    <a:gd name="T39" fmla="*/ 0 h 750"/>
                    <a:gd name="T40" fmla="*/ 335 w 634"/>
                    <a:gd name="T41" fmla="*/ 10 h 750"/>
                    <a:gd name="T42" fmla="*/ 414 w 634"/>
                    <a:gd name="T43" fmla="*/ 38 h 750"/>
                    <a:gd name="T44" fmla="*/ 472 w 634"/>
                    <a:gd name="T45" fmla="*/ 81 h 750"/>
                    <a:gd name="T46" fmla="*/ 522 w 634"/>
                    <a:gd name="T47" fmla="*/ 132 h 750"/>
                    <a:gd name="T48" fmla="*/ 565 w 634"/>
                    <a:gd name="T49" fmla="*/ 203 h 750"/>
                    <a:gd name="T50" fmla="*/ 590 w 634"/>
                    <a:gd name="T51" fmla="*/ 271 h 750"/>
                    <a:gd name="T52" fmla="*/ 613 w 634"/>
                    <a:gd name="T53" fmla="*/ 338 h 750"/>
                    <a:gd name="T54" fmla="*/ 626 w 634"/>
                    <a:gd name="T55" fmla="*/ 426 h 750"/>
                    <a:gd name="T56" fmla="*/ 634 w 634"/>
                    <a:gd name="T57" fmla="*/ 480 h 750"/>
                    <a:gd name="T58" fmla="*/ 625 w 634"/>
                    <a:gd name="T59" fmla="*/ 561 h 750"/>
                    <a:gd name="T60" fmla="*/ 601 w 634"/>
                    <a:gd name="T61" fmla="*/ 645 h 750"/>
                    <a:gd name="T62" fmla="*/ 574 w 634"/>
                    <a:gd name="T63" fmla="*/ 711 h 750"/>
                    <a:gd name="T64" fmla="*/ 553 w 634"/>
                    <a:gd name="T65" fmla="*/ 737 h 750"/>
                    <a:gd name="T66" fmla="*/ 513 w 634"/>
                    <a:gd name="T67" fmla="*/ 750 h 750"/>
                    <a:gd name="T68" fmla="*/ 477 w 634"/>
                    <a:gd name="T69" fmla="*/ 750 h 750"/>
                    <a:gd name="T70" fmla="*/ 457 w 634"/>
                    <a:gd name="T71" fmla="*/ 750 h 750"/>
                    <a:gd name="T72" fmla="*/ 430 w 634"/>
                    <a:gd name="T73" fmla="*/ 741 h 750"/>
                    <a:gd name="T74" fmla="*/ 409 w 634"/>
                    <a:gd name="T75" fmla="*/ 706 h 750"/>
                    <a:gd name="T76" fmla="*/ 411 w 634"/>
                    <a:gd name="T77" fmla="*/ 690 h 750"/>
                    <a:gd name="T78" fmla="*/ 439 w 634"/>
                    <a:gd name="T79" fmla="*/ 682 h 750"/>
                    <a:gd name="T80" fmla="*/ 454 w 634"/>
                    <a:gd name="T81" fmla="*/ 665 h 750"/>
                    <a:gd name="T82" fmla="*/ 469 w 634"/>
                    <a:gd name="T83" fmla="*/ 642 h 750"/>
                    <a:gd name="T84" fmla="*/ 477 w 634"/>
                    <a:gd name="T85" fmla="*/ 612 h 750"/>
                    <a:gd name="T86" fmla="*/ 474 w 634"/>
                    <a:gd name="T87" fmla="*/ 598 h 750"/>
                    <a:gd name="T88" fmla="*/ 472 w 634"/>
                    <a:gd name="T89" fmla="*/ 574 h 750"/>
                    <a:gd name="T90" fmla="*/ 462 w 634"/>
                    <a:gd name="T91" fmla="*/ 549 h 750"/>
                    <a:gd name="T92" fmla="*/ 442 w 634"/>
                    <a:gd name="T93" fmla="*/ 527 h 750"/>
                    <a:gd name="T94" fmla="*/ 421 w 634"/>
                    <a:gd name="T95" fmla="*/ 517 h 750"/>
                    <a:gd name="T96" fmla="*/ 398 w 634"/>
                    <a:gd name="T97" fmla="*/ 519 h 750"/>
                    <a:gd name="T98" fmla="*/ 363 w 634"/>
                    <a:gd name="T99" fmla="*/ 541 h 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34" h="750">
                      <a:moveTo>
                        <a:pt x="363" y="541"/>
                      </a:moveTo>
                      <a:lnTo>
                        <a:pt x="285" y="511"/>
                      </a:lnTo>
                      <a:lnTo>
                        <a:pt x="299" y="422"/>
                      </a:lnTo>
                      <a:lnTo>
                        <a:pt x="262" y="384"/>
                      </a:lnTo>
                      <a:lnTo>
                        <a:pt x="229" y="341"/>
                      </a:lnTo>
                      <a:lnTo>
                        <a:pt x="214" y="282"/>
                      </a:lnTo>
                      <a:lnTo>
                        <a:pt x="206" y="225"/>
                      </a:lnTo>
                      <a:lnTo>
                        <a:pt x="206" y="170"/>
                      </a:lnTo>
                      <a:lnTo>
                        <a:pt x="187" y="164"/>
                      </a:lnTo>
                      <a:lnTo>
                        <a:pt x="146" y="161"/>
                      </a:lnTo>
                      <a:lnTo>
                        <a:pt x="97" y="176"/>
                      </a:lnTo>
                      <a:lnTo>
                        <a:pt x="52" y="202"/>
                      </a:lnTo>
                      <a:lnTo>
                        <a:pt x="21" y="225"/>
                      </a:lnTo>
                      <a:lnTo>
                        <a:pt x="1" y="189"/>
                      </a:lnTo>
                      <a:lnTo>
                        <a:pt x="0" y="153"/>
                      </a:lnTo>
                      <a:lnTo>
                        <a:pt x="16" y="106"/>
                      </a:lnTo>
                      <a:lnTo>
                        <a:pt x="49" y="63"/>
                      </a:lnTo>
                      <a:lnTo>
                        <a:pt x="105" y="30"/>
                      </a:lnTo>
                      <a:lnTo>
                        <a:pt x="178" y="8"/>
                      </a:lnTo>
                      <a:lnTo>
                        <a:pt x="259" y="0"/>
                      </a:lnTo>
                      <a:lnTo>
                        <a:pt x="335" y="10"/>
                      </a:lnTo>
                      <a:lnTo>
                        <a:pt x="414" y="38"/>
                      </a:lnTo>
                      <a:lnTo>
                        <a:pt x="472" y="81"/>
                      </a:lnTo>
                      <a:lnTo>
                        <a:pt x="522" y="132"/>
                      </a:lnTo>
                      <a:lnTo>
                        <a:pt x="565" y="203"/>
                      </a:lnTo>
                      <a:lnTo>
                        <a:pt x="590" y="271"/>
                      </a:lnTo>
                      <a:lnTo>
                        <a:pt x="613" y="338"/>
                      </a:lnTo>
                      <a:lnTo>
                        <a:pt x="626" y="426"/>
                      </a:lnTo>
                      <a:lnTo>
                        <a:pt x="634" y="480"/>
                      </a:lnTo>
                      <a:lnTo>
                        <a:pt x="625" y="561"/>
                      </a:lnTo>
                      <a:lnTo>
                        <a:pt x="601" y="645"/>
                      </a:lnTo>
                      <a:lnTo>
                        <a:pt x="574" y="711"/>
                      </a:lnTo>
                      <a:lnTo>
                        <a:pt x="553" y="737"/>
                      </a:lnTo>
                      <a:lnTo>
                        <a:pt x="513" y="750"/>
                      </a:lnTo>
                      <a:lnTo>
                        <a:pt x="477" y="750"/>
                      </a:lnTo>
                      <a:lnTo>
                        <a:pt x="457" y="750"/>
                      </a:lnTo>
                      <a:lnTo>
                        <a:pt x="430" y="741"/>
                      </a:lnTo>
                      <a:lnTo>
                        <a:pt x="409" y="706"/>
                      </a:lnTo>
                      <a:lnTo>
                        <a:pt x="411" y="690"/>
                      </a:lnTo>
                      <a:lnTo>
                        <a:pt x="439" y="682"/>
                      </a:lnTo>
                      <a:lnTo>
                        <a:pt x="454" y="665"/>
                      </a:lnTo>
                      <a:lnTo>
                        <a:pt x="469" y="642"/>
                      </a:lnTo>
                      <a:lnTo>
                        <a:pt x="477" y="612"/>
                      </a:lnTo>
                      <a:lnTo>
                        <a:pt x="474" y="598"/>
                      </a:lnTo>
                      <a:lnTo>
                        <a:pt x="472" y="574"/>
                      </a:lnTo>
                      <a:lnTo>
                        <a:pt x="462" y="549"/>
                      </a:lnTo>
                      <a:lnTo>
                        <a:pt x="442" y="527"/>
                      </a:lnTo>
                      <a:lnTo>
                        <a:pt x="421" y="517"/>
                      </a:lnTo>
                      <a:lnTo>
                        <a:pt x="398" y="519"/>
                      </a:lnTo>
                      <a:lnTo>
                        <a:pt x="363" y="541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249D5F73-4C12-8164-E42A-1FDC6D6FD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2989"/>
              <a:ext cx="809" cy="664"/>
              <a:chOff x="4294" y="2989"/>
              <a:chExt cx="809" cy="664"/>
            </a:xfrm>
          </p:grpSpPr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F947B1BB-0F83-1E99-132A-7E847B5C2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9" y="2989"/>
                <a:ext cx="673" cy="117"/>
              </a:xfrm>
              <a:custGeom>
                <a:avLst/>
                <a:gdLst>
                  <a:gd name="T0" fmla="*/ 451 w 1345"/>
                  <a:gd name="T1" fmla="*/ 8 h 232"/>
                  <a:gd name="T2" fmla="*/ 330 w 1345"/>
                  <a:gd name="T3" fmla="*/ 17 h 232"/>
                  <a:gd name="T4" fmla="*/ 216 w 1345"/>
                  <a:gd name="T5" fmla="*/ 33 h 232"/>
                  <a:gd name="T6" fmla="*/ 146 w 1345"/>
                  <a:gd name="T7" fmla="*/ 45 h 232"/>
                  <a:gd name="T8" fmla="*/ 94 w 1345"/>
                  <a:gd name="T9" fmla="*/ 58 h 232"/>
                  <a:gd name="T10" fmla="*/ 60 w 1345"/>
                  <a:gd name="T11" fmla="*/ 71 h 232"/>
                  <a:gd name="T12" fmla="*/ 33 w 1345"/>
                  <a:gd name="T13" fmla="*/ 82 h 232"/>
                  <a:gd name="T14" fmla="*/ 13 w 1345"/>
                  <a:gd name="T15" fmla="*/ 96 h 232"/>
                  <a:gd name="T16" fmla="*/ 3 w 1345"/>
                  <a:gd name="T17" fmla="*/ 108 h 232"/>
                  <a:gd name="T18" fmla="*/ 1 w 1345"/>
                  <a:gd name="T19" fmla="*/ 126 h 232"/>
                  <a:gd name="T20" fmla="*/ 12 w 1345"/>
                  <a:gd name="T21" fmla="*/ 140 h 232"/>
                  <a:gd name="T22" fmla="*/ 31 w 1345"/>
                  <a:gd name="T23" fmla="*/ 154 h 232"/>
                  <a:gd name="T24" fmla="*/ 57 w 1345"/>
                  <a:gd name="T25" fmla="*/ 166 h 232"/>
                  <a:gd name="T26" fmla="*/ 103 w 1345"/>
                  <a:gd name="T27" fmla="*/ 181 h 232"/>
                  <a:gd name="T28" fmla="*/ 157 w 1345"/>
                  <a:gd name="T29" fmla="*/ 195 h 232"/>
                  <a:gd name="T30" fmla="*/ 248 w 1345"/>
                  <a:gd name="T31" fmla="*/ 210 h 232"/>
                  <a:gd name="T32" fmla="*/ 335 w 1345"/>
                  <a:gd name="T33" fmla="*/ 220 h 232"/>
                  <a:gd name="T34" fmla="*/ 450 w 1345"/>
                  <a:gd name="T35" fmla="*/ 228 h 232"/>
                  <a:gd name="T36" fmla="*/ 601 w 1345"/>
                  <a:gd name="T37" fmla="*/ 232 h 232"/>
                  <a:gd name="T38" fmla="*/ 904 w 1345"/>
                  <a:gd name="T39" fmla="*/ 228 h 232"/>
                  <a:gd name="T40" fmla="*/ 1089 w 1345"/>
                  <a:gd name="T41" fmla="*/ 210 h 232"/>
                  <a:gd name="T42" fmla="*/ 1197 w 1345"/>
                  <a:gd name="T43" fmla="*/ 192 h 232"/>
                  <a:gd name="T44" fmla="*/ 1257 w 1345"/>
                  <a:gd name="T45" fmla="*/ 176 h 232"/>
                  <a:gd name="T46" fmla="*/ 1296 w 1345"/>
                  <a:gd name="T47" fmla="*/ 163 h 232"/>
                  <a:gd name="T48" fmla="*/ 1321 w 1345"/>
                  <a:gd name="T49" fmla="*/ 149 h 232"/>
                  <a:gd name="T50" fmla="*/ 1338 w 1345"/>
                  <a:gd name="T51" fmla="*/ 137 h 232"/>
                  <a:gd name="T52" fmla="*/ 1345 w 1345"/>
                  <a:gd name="T53" fmla="*/ 113 h 232"/>
                  <a:gd name="T54" fmla="*/ 1324 w 1345"/>
                  <a:gd name="T55" fmla="*/ 88 h 232"/>
                  <a:gd name="T56" fmla="*/ 1288 w 1345"/>
                  <a:gd name="T57" fmla="*/ 69 h 232"/>
                  <a:gd name="T58" fmla="*/ 1216 w 1345"/>
                  <a:gd name="T59" fmla="*/ 47 h 232"/>
                  <a:gd name="T60" fmla="*/ 1085 w 1345"/>
                  <a:gd name="T61" fmla="*/ 25 h 232"/>
                  <a:gd name="T62" fmla="*/ 904 w 1345"/>
                  <a:gd name="T63" fmla="*/ 5 h 232"/>
                  <a:gd name="T64" fmla="*/ 687 w 1345"/>
                  <a:gd name="T6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5" h="232">
                    <a:moveTo>
                      <a:pt x="687" y="0"/>
                    </a:moveTo>
                    <a:lnTo>
                      <a:pt x="451" y="8"/>
                    </a:lnTo>
                    <a:lnTo>
                      <a:pt x="388" y="12"/>
                    </a:lnTo>
                    <a:lnTo>
                      <a:pt x="330" y="17"/>
                    </a:lnTo>
                    <a:lnTo>
                      <a:pt x="273" y="25"/>
                    </a:lnTo>
                    <a:lnTo>
                      <a:pt x="216" y="33"/>
                    </a:lnTo>
                    <a:lnTo>
                      <a:pt x="181" y="39"/>
                    </a:lnTo>
                    <a:lnTo>
                      <a:pt x="146" y="45"/>
                    </a:lnTo>
                    <a:lnTo>
                      <a:pt x="118" y="50"/>
                    </a:lnTo>
                    <a:lnTo>
                      <a:pt x="94" y="58"/>
                    </a:lnTo>
                    <a:lnTo>
                      <a:pt x="77" y="63"/>
                    </a:lnTo>
                    <a:lnTo>
                      <a:pt x="60" y="71"/>
                    </a:lnTo>
                    <a:lnTo>
                      <a:pt x="43" y="75"/>
                    </a:lnTo>
                    <a:lnTo>
                      <a:pt x="33" y="82"/>
                    </a:lnTo>
                    <a:lnTo>
                      <a:pt x="24" y="88"/>
                    </a:lnTo>
                    <a:lnTo>
                      <a:pt x="13" y="96"/>
                    </a:lnTo>
                    <a:lnTo>
                      <a:pt x="7" y="100"/>
                    </a:lnTo>
                    <a:lnTo>
                      <a:pt x="3" y="108"/>
                    </a:lnTo>
                    <a:lnTo>
                      <a:pt x="0" y="115"/>
                    </a:lnTo>
                    <a:lnTo>
                      <a:pt x="1" y="126"/>
                    </a:lnTo>
                    <a:lnTo>
                      <a:pt x="4" y="130"/>
                    </a:lnTo>
                    <a:lnTo>
                      <a:pt x="12" y="140"/>
                    </a:lnTo>
                    <a:lnTo>
                      <a:pt x="22" y="149"/>
                    </a:lnTo>
                    <a:lnTo>
                      <a:pt x="31" y="154"/>
                    </a:lnTo>
                    <a:lnTo>
                      <a:pt x="43" y="160"/>
                    </a:lnTo>
                    <a:lnTo>
                      <a:pt x="57" y="166"/>
                    </a:lnTo>
                    <a:lnTo>
                      <a:pt x="77" y="173"/>
                    </a:lnTo>
                    <a:lnTo>
                      <a:pt x="103" y="181"/>
                    </a:lnTo>
                    <a:lnTo>
                      <a:pt x="127" y="187"/>
                    </a:lnTo>
                    <a:lnTo>
                      <a:pt x="157" y="195"/>
                    </a:lnTo>
                    <a:lnTo>
                      <a:pt x="200" y="203"/>
                    </a:lnTo>
                    <a:lnTo>
                      <a:pt x="248" y="210"/>
                    </a:lnTo>
                    <a:lnTo>
                      <a:pt x="291" y="215"/>
                    </a:lnTo>
                    <a:lnTo>
                      <a:pt x="335" y="220"/>
                    </a:lnTo>
                    <a:lnTo>
                      <a:pt x="388" y="225"/>
                    </a:lnTo>
                    <a:lnTo>
                      <a:pt x="450" y="228"/>
                    </a:lnTo>
                    <a:lnTo>
                      <a:pt x="526" y="231"/>
                    </a:lnTo>
                    <a:lnTo>
                      <a:pt x="601" y="232"/>
                    </a:lnTo>
                    <a:lnTo>
                      <a:pt x="787" y="232"/>
                    </a:lnTo>
                    <a:lnTo>
                      <a:pt x="904" y="228"/>
                    </a:lnTo>
                    <a:lnTo>
                      <a:pt x="1001" y="220"/>
                    </a:lnTo>
                    <a:lnTo>
                      <a:pt x="1089" y="210"/>
                    </a:lnTo>
                    <a:lnTo>
                      <a:pt x="1170" y="198"/>
                    </a:lnTo>
                    <a:lnTo>
                      <a:pt x="1197" y="192"/>
                    </a:lnTo>
                    <a:lnTo>
                      <a:pt x="1224" y="185"/>
                    </a:lnTo>
                    <a:lnTo>
                      <a:pt x="1257" y="176"/>
                    </a:lnTo>
                    <a:lnTo>
                      <a:pt x="1276" y="171"/>
                    </a:lnTo>
                    <a:lnTo>
                      <a:pt x="1296" y="163"/>
                    </a:lnTo>
                    <a:lnTo>
                      <a:pt x="1312" y="155"/>
                    </a:lnTo>
                    <a:lnTo>
                      <a:pt x="1321" y="149"/>
                    </a:lnTo>
                    <a:lnTo>
                      <a:pt x="1329" y="141"/>
                    </a:lnTo>
                    <a:lnTo>
                      <a:pt x="1338" y="137"/>
                    </a:lnTo>
                    <a:lnTo>
                      <a:pt x="1344" y="124"/>
                    </a:lnTo>
                    <a:lnTo>
                      <a:pt x="1345" y="113"/>
                    </a:lnTo>
                    <a:lnTo>
                      <a:pt x="1338" y="100"/>
                    </a:lnTo>
                    <a:lnTo>
                      <a:pt x="1324" y="88"/>
                    </a:lnTo>
                    <a:lnTo>
                      <a:pt x="1306" y="77"/>
                    </a:lnTo>
                    <a:lnTo>
                      <a:pt x="1288" y="69"/>
                    </a:lnTo>
                    <a:lnTo>
                      <a:pt x="1261" y="60"/>
                    </a:lnTo>
                    <a:lnTo>
                      <a:pt x="1216" y="47"/>
                    </a:lnTo>
                    <a:lnTo>
                      <a:pt x="1164" y="38"/>
                    </a:lnTo>
                    <a:lnTo>
                      <a:pt x="1085" y="25"/>
                    </a:lnTo>
                    <a:lnTo>
                      <a:pt x="1004" y="16"/>
                    </a:lnTo>
                    <a:lnTo>
                      <a:pt x="904" y="5"/>
                    </a:lnTo>
                    <a:lnTo>
                      <a:pt x="813" y="3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3F7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1B924AE6-742E-EBFB-9202-0088CA279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" y="3046"/>
                <a:ext cx="809" cy="607"/>
              </a:xfrm>
              <a:custGeom>
                <a:avLst/>
                <a:gdLst>
                  <a:gd name="T0" fmla="*/ 152 w 1617"/>
                  <a:gd name="T1" fmla="*/ 13 h 1215"/>
                  <a:gd name="T2" fmla="*/ 163 w 1617"/>
                  <a:gd name="T3" fmla="*/ 27 h 1215"/>
                  <a:gd name="T4" fmla="*/ 182 w 1617"/>
                  <a:gd name="T5" fmla="*/ 41 h 1215"/>
                  <a:gd name="T6" fmla="*/ 208 w 1617"/>
                  <a:gd name="T7" fmla="*/ 53 h 1215"/>
                  <a:gd name="T8" fmla="*/ 254 w 1617"/>
                  <a:gd name="T9" fmla="*/ 68 h 1215"/>
                  <a:gd name="T10" fmla="*/ 308 w 1617"/>
                  <a:gd name="T11" fmla="*/ 82 h 1215"/>
                  <a:gd name="T12" fmla="*/ 399 w 1617"/>
                  <a:gd name="T13" fmla="*/ 97 h 1215"/>
                  <a:gd name="T14" fmla="*/ 486 w 1617"/>
                  <a:gd name="T15" fmla="*/ 107 h 1215"/>
                  <a:gd name="T16" fmla="*/ 601 w 1617"/>
                  <a:gd name="T17" fmla="*/ 115 h 1215"/>
                  <a:gd name="T18" fmla="*/ 752 w 1617"/>
                  <a:gd name="T19" fmla="*/ 119 h 1215"/>
                  <a:gd name="T20" fmla="*/ 1055 w 1617"/>
                  <a:gd name="T21" fmla="*/ 115 h 1215"/>
                  <a:gd name="T22" fmla="*/ 1240 w 1617"/>
                  <a:gd name="T23" fmla="*/ 97 h 1215"/>
                  <a:gd name="T24" fmla="*/ 1348 w 1617"/>
                  <a:gd name="T25" fmla="*/ 79 h 1215"/>
                  <a:gd name="T26" fmla="*/ 1408 w 1617"/>
                  <a:gd name="T27" fmla="*/ 63 h 1215"/>
                  <a:gd name="T28" fmla="*/ 1447 w 1617"/>
                  <a:gd name="T29" fmla="*/ 50 h 1215"/>
                  <a:gd name="T30" fmla="*/ 1472 w 1617"/>
                  <a:gd name="T31" fmla="*/ 36 h 1215"/>
                  <a:gd name="T32" fmla="*/ 1489 w 1617"/>
                  <a:gd name="T33" fmla="*/ 24 h 1215"/>
                  <a:gd name="T34" fmla="*/ 1496 w 1617"/>
                  <a:gd name="T35" fmla="*/ 0 h 1215"/>
                  <a:gd name="T36" fmla="*/ 1554 w 1617"/>
                  <a:gd name="T37" fmla="*/ 1094 h 1215"/>
                  <a:gd name="T38" fmla="*/ 1421 w 1617"/>
                  <a:gd name="T39" fmla="*/ 1155 h 1215"/>
                  <a:gd name="T40" fmla="*/ 1312 w 1617"/>
                  <a:gd name="T41" fmla="*/ 1160 h 1215"/>
                  <a:gd name="T42" fmla="*/ 1185 w 1617"/>
                  <a:gd name="T43" fmla="*/ 1185 h 1215"/>
                  <a:gd name="T44" fmla="*/ 1098 w 1617"/>
                  <a:gd name="T45" fmla="*/ 1215 h 1215"/>
                  <a:gd name="T46" fmla="*/ 989 w 1617"/>
                  <a:gd name="T47" fmla="*/ 1199 h 1215"/>
                  <a:gd name="T48" fmla="*/ 880 w 1617"/>
                  <a:gd name="T49" fmla="*/ 1169 h 1215"/>
                  <a:gd name="T50" fmla="*/ 752 w 1617"/>
                  <a:gd name="T51" fmla="*/ 1174 h 1215"/>
                  <a:gd name="T52" fmla="*/ 637 w 1617"/>
                  <a:gd name="T53" fmla="*/ 1194 h 1215"/>
                  <a:gd name="T54" fmla="*/ 544 w 1617"/>
                  <a:gd name="T55" fmla="*/ 1205 h 1215"/>
                  <a:gd name="T56" fmla="*/ 400 w 1617"/>
                  <a:gd name="T57" fmla="*/ 1180 h 1215"/>
                  <a:gd name="T58" fmla="*/ 281 w 1617"/>
                  <a:gd name="T59" fmla="*/ 1169 h 1215"/>
                  <a:gd name="T60" fmla="*/ 172 w 1617"/>
                  <a:gd name="T61" fmla="*/ 1185 h 1215"/>
                  <a:gd name="T62" fmla="*/ 52 w 1617"/>
                  <a:gd name="T63" fmla="*/ 1144 h 1215"/>
                  <a:gd name="T64" fmla="*/ 15 w 1617"/>
                  <a:gd name="T65" fmla="*/ 995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17" h="1215">
                    <a:moveTo>
                      <a:pt x="151" y="2"/>
                    </a:moveTo>
                    <a:lnTo>
                      <a:pt x="152" y="13"/>
                    </a:lnTo>
                    <a:lnTo>
                      <a:pt x="155" y="17"/>
                    </a:lnTo>
                    <a:lnTo>
                      <a:pt x="163" y="27"/>
                    </a:lnTo>
                    <a:lnTo>
                      <a:pt x="173" y="36"/>
                    </a:lnTo>
                    <a:lnTo>
                      <a:pt x="182" y="41"/>
                    </a:lnTo>
                    <a:lnTo>
                      <a:pt x="194" y="47"/>
                    </a:lnTo>
                    <a:lnTo>
                      <a:pt x="208" y="53"/>
                    </a:lnTo>
                    <a:lnTo>
                      <a:pt x="228" y="60"/>
                    </a:lnTo>
                    <a:lnTo>
                      <a:pt x="254" y="68"/>
                    </a:lnTo>
                    <a:lnTo>
                      <a:pt x="278" y="74"/>
                    </a:lnTo>
                    <a:lnTo>
                      <a:pt x="308" y="82"/>
                    </a:lnTo>
                    <a:lnTo>
                      <a:pt x="351" y="90"/>
                    </a:lnTo>
                    <a:lnTo>
                      <a:pt x="399" y="97"/>
                    </a:lnTo>
                    <a:lnTo>
                      <a:pt x="442" y="102"/>
                    </a:lnTo>
                    <a:lnTo>
                      <a:pt x="486" y="107"/>
                    </a:lnTo>
                    <a:lnTo>
                      <a:pt x="539" y="112"/>
                    </a:lnTo>
                    <a:lnTo>
                      <a:pt x="601" y="115"/>
                    </a:lnTo>
                    <a:lnTo>
                      <a:pt x="677" y="118"/>
                    </a:lnTo>
                    <a:lnTo>
                      <a:pt x="752" y="119"/>
                    </a:lnTo>
                    <a:lnTo>
                      <a:pt x="938" y="119"/>
                    </a:lnTo>
                    <a:lnTo>
                      <a:pt x="1055" y="115"/>
                    </a:lnTo>
                    <a:lnTo>
                      <a:pt x="1152" y="107"/>
                    </a:lnTo>
                    <a:lnTo>
                      <a:pt x="1240" y="97"/>
                    </a:lnTo>
                    <a:lnTo>
                      <a:pt x="1321" y="85"/>
                    </a:lnTo>
                    <a:lnTo>
                      <a:pt x="1348" y="79"/>
                    </a:lnTo>
                    <a:lnTo>
                      <a:pt x="1375" y="72"/>
                    </a:lnTo>
                    <a:lnTo>
                      <a:pt x="1408" y="63"/>
                    </a:lnTo>
                    <a:lnTo>
                      <a:pt x="1427" y="58"/>
                    </a:lnTo>
                    <a:lnTo>
                      <a:pt x="1447" y="50"/>
                    </a:lnTo>
                    <a:lnTo>
                      <a:pt x="1463" y="42"/>
                    </a:lnTo>
                    <a:lnTo>
                      <a:pt x="1472" y="36"/>
                    </a:lnTo>
                    <a:lnTo>
                      <a:pt x="1480" y="28"/>
                    </a:lnTo>
                    <a:lnTo>
                      <a:pt x="1489" y="24"/>
                    </a:lnTo>
                    <a:lnTo>
                      <a:pt x="1495" y="11"/>
                    </a:lnTo>
                    <a:lnTo>
                      <a:pt x="1496" y="0"/>
                    </a:lnTo>
                    <a:lnTo>
                      <a:pt x="1617" y="1062"/>
                    </a:lnTo>
                    <a:lnTo>
                      <a:pt x="1554" y="1094"/>
                    </a:lnTo>
                    <a:lnTo>
                      <a:pt x="1484" y="1130"/>
                    </a:lnTo>
                    <a:lnTo>
                      <a:pt x="1421" y="1155"/>
                    </a:lnTo>
                    <a:lnTo>
                      <a:pt x="1369" y="1164"/>
                    </a:lnTo>
                    <a:lnTo>
                      <a:pt x="1312" y="1160"/>
                    </a:lnTo>
                    <a:lnTo>
                      <a:pt x="1245" y="1160"/>
                    </a:lnTo>
                    <a:lnTo>
                      <a:pt x="1185" y="1185"/>
                    </a:lnTo>
                    <a:lnTo>
                      <a:pt x="1133" y="1205"/>
                    </a:lnTo>
                    <a:lnTo>
                      <a:pt x="1098" y="1215"/>
                    </a:lnTo>
                    <a:lnTo>
                      <a:pt x="1046" y="1210"/>
                    </a:lnTo>
                    <a:lnTo>
                      <a:pt x="989" y="1199"/>
                    </a:lnTo>
                    <a:lnTo>
                      <a:pt x="937" y="1185"/>
                    </a:lnTo>
                    <a:lnTo>
                      <a:pt x="880" y="1169"/>
                    </a:lnTo>
                    <a:lnTo>
                      <a:pt x="823" y="1160"/>
                    </a:lnTo>
                    <a:lnTo>
                      <a:pt x="752" y="1174"/>
                    </a:lnTo>
                    <a:lnTo>
                      <a:pt x="699" y="1185"/>
                    </a:lnTo>
                    <a:lnTo>
                      <a:pt x="637" y="1194"/>
                    </a:lnTo>
                    <a:lnTo>
                      <a:pt x="596" y="1199"/>
                    </a:lnTo>
                    <a:lnTo>
                      <a:pt x="544" y="1205"/>
                    </a:lnTo>
                    <a:lnTo>
                      <a:pt x="462" y="1190"/>
                    </a:lnTo>
                    <a:lnTo>
                      <a:pt x="400" y="1180"/>
                    </a:lnTo>
                    <a:lnTo>
                      <a:pt x="329" y="1164"/>
                    </a:lnTo>
                    <a:lnTo>
                      <a:pt x="281" y="1169"/>
                    </a:lnTo>
                    <a:lnTo>
                      <a:pt x="219" y="1185"/>
                    </a:lnTo>
                    <a:lnTo>
                      <a:pt x="172" y="1185"/>
                    </a:lnTo>
                    <a:lnTo>
                      <a:pt x="115" y="1169"/>
                    </a:lnTo>
                    <a:lnTo>
                      <a:pt x="52" y="1144"/>
                    </a:lnTo>
                    <a:lnTo>
                      <a:pt x="0" y="1094"/>
                    </a:lnTo>
                    <a:lnTo>
                      <a:pt x="15" y="995"/>
                    </a:lnTo>
                    <a:lnTo>
                      <a:pt x="151" y="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02B50DAC-24D8-6EA0-8665-C098930A2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841"/>
              <a:ext cx="401" cy="225"/>
            </a:xfrm>
            <a:custGeom>
              <a:avLst/>
              <a:gdLst>
                <a:gd name="T0" fmla="*/ 0 w 801"/>
                <a:gd name="T1" fmla="*/ 333 h 449"/>
                <a:gd name="T2" fmla="*/ 27 w 801"/>
                <a:gd name="T3" fmla="*/ 408 h 449"/>
                <a:gd name="T4" fmla="*/ 40 w 801"/>
                <a:gd name="T5" fmla="*/ 438 h 449"/>
                <a:gd name="T6" fmla="*/ 52 w 801"/>
                <a:gd name="T7" fmla="*/ 449 h 449"/>
                <a:gd name="T8" fmla="*/ 64 w 801"/>
                <a:gd name="T9" fmla="*/ 446 h 449"/>
                <a:gd name="T10" fmla="*/ 79 w 801"/>
                <a:gd name="T11" fmla="*/ 438 h 449"/>
                <a:gd name="T12" fmla="*/ 475 w 801"/>
                <a:gd name="T13" fmla="*/ 198 h 449"/>
                <a:gd name="T14" fmla="*/ 494 w 801"/>
                <a:gd name="T15" fmla="*/ 196 h 449"/>
                <a:gd name="T16" fmla="*/ 518 w 801"/>
                <a:gd name="T17" fmla="*/ 210 h 449"/>
                <a:gd name="T18" fmla="*/ 544 w 801"/>
                <a:gd name="T19" fmla="*/ 210 h 449"/>
                <a:gd name="T20" fmla="*/ 575 w 801"/>
                <a:gd name="T21" fmla="*/ 204 h 449"/>
                <a:gd name="T22" fmla="*/ 619 w 801"/>
                <a:gd name="T23" fmla="*/ 193 h 449"/>
                <a:gd name="T24" fmla="*/ 642 w 801"/>
                <a:gd name="T25" fmla="*/ 181 h 449"/>
                <a:gd name="T26" fmla="*/ 771 w 801"/>
                <a:gd name="T27" fmla="*/ 166 h 449"/>
                <a:gd name="T28" fmla="*/ 795 w 801"/>
                <a:gd name="T29" fmla="*/ 159 h 449"/>
                <a:gd name="T30" fmla="*/ 789 w 801"/>
                <a:gd name="T31" fmla="*/ 146 h 449"/>
                <a:gd name="T32" fmla="*/ 778 w 801"/>
                <a:gd name="T33" fmla="*/ 138 h 449"/>
                <a:gd name="T34" fmla="*/ 728 w 801"/>
                <a:gd name="T35" fmla="*/ 129 h 449"/>
                <a:gd name="T36" fmla="*/ 666 w 801"/>
                <a:gd name="T37" fmla="*/ 133 h 449"/>
                <a:gd name="T38" fmla="*/ 668 w 801"/>
                <a:gd name="T39" fmla="*/ 126 h 449"/>
                <a:gd name="T40" fmla="*/ 728 w 801"/>
                <a:gd name="T41" fmla="*/ 119 h 449"/>
                <a:gd name="T42" fmla="*/ 780 w 801"/>
                <a:gd name="T43" fmla="*/ 107 h 449"/>
                <a:gd name="T44" fmla="*/ 799 w 801"/>
                <a:gd name="T45" fmla="*/ 97 h 449"/>
                <a:gd name="T46" fmla="*/ 801 w 801"/>
                <a:gd name="T47" fmla="*/ 75 h 449"/>
                <a:gd name="T48" fmla="*/ 771 w 801"/>
                <a:gd name="T49" fmla="*/ 67 h 449"/>
                <a:gd name="T50" fmla="*/ 656 w 801"/>
                <a:gd name="T51" fmla="*/ 88 h 449"/>
                <a:gd name="T52" fmla="*/ 656 w 801"/>
                <a:gd name="T53" fmla="*/ 77 h 449"/>
                <a:gd name="T54" fmla="*/ 764 w 801"/>
                <a:gd name="T55" fmla="*/ 44 h 449"/>
                <a:gd name="T56" fmla="*/ 789 w 801"/>
                <a:gd name="T57" fmla="*/ 31 h 449"/>
                <a:gd name="T58" fmla="*/ 787 w 801"/>
                <a:gd name="T59" fmla="*/ 12 h 449"/>
                <a:gd name="T60" fmla="*/ 772 w 801"/>
                <a:gd name="T61" fmla="*/ 1 h 449"/>
                <a:gd name="T62" fmla="*/ 759 w 801"/>
                <a:gd name="T63" fmla="*/ 0 h 449"/>
                <a:gd name="T64" fmla="*/ 630 w 801"/>
                <a:gd name="T65" fmla="*/ 4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1" h="449">
                  <a:moveTo>
                    <a:pt x="0" y="333"/>
                  </a:moveTo>
                  <a:lnTo>
                    <a:pt x="27" y="408"/>
                  </a:lnTo>
                  <a:lnTo>
                    <a:pt x="40" y="438"/>
                  </a:lnTo>
                  <a:lnTo>
                    <a:pt x="52" y="449"/>
                  </a:lnTo>
                  <a:lnTo>
                    <a:pt x="64" y="446"/>
                  </a:lnTo>
                  <a:lnTo>
                    <a:pt x="79" y="438"/>
                  </a:lnTo>
                  <a:lnTo>
                    <a:pt x="475" y="198"/>
                  </a:lnTo>
                  <a:lnTo>
                    <a:pt x="494" y="196"/>
                  </a:lnTo>
                  <a:lnTo>
                    <a:pt x="518" y="210"/>
                  </a:lnTo>
                  <a:lnTo>
                    <a:pt x="544" y="210"/>
                  </a:lnTo>
                  <a:lnTo>
                    <a:pt x="575" y="204"/>
                  </a:lnTo>
                  <a:lnTo>
                    <a:pt x="619" y="193"/>
                  </a:lnTo>
                  <a:lnTo>
                    <a:pt x="642" y="181"/>
                  </a:lnTo>
                  <a:lnTo>
                    <a:pt x="771" y="166"/>
                  </a:lnTo>
                  <a:lnTo>
                    <a:pt x="795" y="159"/>
                  </a:lnTo>
                  <a:lnTo>
                    <a:pt x="789" y="146"/>
                  </a:lnTo>
                  <a:lnTo>
                    <a:pt x="778" y="138"/>
                  </a:lnTo>
                  <a:lnTo>
                    <a:pt x="728" y="129"/>
                  </a:lnTo>
                  <a:lnTo>
                    <a:pt x="666" y="133"/>
                  </a:lnTo>
                  <a:lnTo>
                    <a:pt x="668" y="126"/>
                  </a:lnTo>
                  <a:lnTo>
                    <a:pt x="728" y="119"/>
                  </a:lnTo>
                  <a:lnTo>
                    <a:pt x="780" y="107"/>
                  </a:lnTo>
                  <a:lnTo>
                    <a:pt x="799" y="97"/>
                  </a:lnTo>
                  <a:lnTo>
                    <a:pt x="801" y="75"/>
                  </a:lnTo>
                  <a:lnTo>
                    <a:pt x="771" y="67"/>
                  </a:lnTo>
                  <a:lnTo>
                    <a:pt x="656" y="88"/>
                  </a:lnTo>
                  <a:lnTo>
                    <a:pt x="656" y="77"/>
                  </a:lnTo>
                  <a:lnTo>
                    <a:pt x="764" y="44"/>
                  </a:lnTo>
                  <a:lnTo>
                    <a:pt x="789" y="31"/>
                  </a:lnTo>
                  <a:lnTo>
                    <a:pt x="787" y="12"/>
                  </a:lnTo>
                  <a:lnTo>
                    <a:pt x="772" y="1"/>
                  </a:lnTo>
                  <a:lnTo>
                    <a:pt x="759" y="0"/>
                  </a:lnTo>
                  <a:lnTo>
                    <a:pt x="630" y="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EAED8F5B-3AE3-64C2-D41B-7F0FC157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3312"/>
              <a:ext cx="490" cy="400"/>
            </a:xfrm>
            <a:custGeom>
              <a:avLst/>
              <a:gdLst>
                <a:gd name="T0" fmla="*/ 290 w 981"/>
                <a:gd name="T1" fmla="*/ 15 h 800"/>
                <a:gd name="T2" fmla="*/ 0 w 981"/>
                <a:gd name="T3" fmla="*/ 726 h 800"/>
                <a:gd name="T4" fmla="*/ 10 w 981"/>
                <a:gd name="T5" fmla="*/ 740 h 800"/>
                <a:gd name="T6" fmla="*/ 33 w 981"/>
                <a:gd name="T7" fmla="*/ 727 h 800"/>
                <a:gd name="T8" fmla="*/ 309 w 981"/>
                <a:gd name="T9" fmla="*/ 42 h 800"/>
                <a:gd name="T10" fmla="*/ 326 w 981"/>
                <a:gd name="T11" fmla="*/ 34 h 800"/>
                <a:gd name="T12" fmla="*/ 432 w 981"/>
                <a:gd name="T13" fmla="*/ 33 h 800"/>
                <a:gd name="T14" fmla="*/ 569 w 981"/>
                <a:gd name="T15" fmla="*/ 37 h 800"/>
                <a:gd name="T16" fmla="*/ 691 w 981"/>
                <a:gd name="T17" fmla="*/ 45 h 800"/>
                <a:gd name="T18" fmla="*/ 726 w 981"/>
                <a:gd name="T19" fmla="*/ 55 h 800"/>
                <a:gd name="T20" fmla="*/ 747 w 981"/>
                <a:gd name="T21" fmla="*/ 72 h 800"/>
                <a:gd name="T22" fmla="*/ 762 w 981"/>
                <a:gd name="T23" fmla="*/ 96 h 800"/>
                <a:gd name="T24" fmla="*/ 954 w 981"/>
                <a:gd name="T25" fmla="*/ 793 h 800"/>
                <a:gd name="T26" fmla="*/ 969 w 981"/>
                <a:gd name="T27" fmla="*/ 800 h 800"/>
                <a:gd name="T28" fmla="*/ 981 w 981"/>
                <a:gd name="T29" fmla="*/ 785 h 800"/>
                <a:gd name="T30" fmla="*/ 791 w 981"/>
                <a:gd name="T31" fmla="*/ 89 h 800"/>
                <a:gd name="T32" fmla="*/ 771 w 981"/>
                <a:gd name="T33" fmla="*/ 53 h 800"/>
                <a:gd name="T34" fmla="*/ 755 w 981"/>
                <a:gd name="T35" fmla="*/ 37 h 800"/>
                <a:gd name="T36" fmla="*/ 738 w 981"/>
                <a:gd name="T37" fmla="*/ 28 h 800"/>
                <a:gd name="T38" fmla="*/ 717 w 981"/>
                <a:gd name="T39" fmla="*/ 17 h 800"/>
                <a:gd name="T40" fmla="*/ 677 w 981"/>
                <a:gd name="T41" fmla="*/ 15 h 800"/>
                <a:gd name="T42" fmla="*/ 549 w 981"/>
                <a:gd name="T43" fmla="*/ 4 h 800"/>
                <a:gd name="T44" fmla="*/ 408 w 981"/>
                <a:gd name="T45" fmla="*/ 0 h 800"/>
                <a:gd name="T46" fmla="*/ 341 w 981"/>
                <a:gd name="T47" fmla="*/ 3 h 800"/>
                <a:gd name="T48" fmla="*/ 308 w 981"/>
                <a:gd name="T49" fmla="*/ 4 h 800"/>
                <a:gd name="T50" fmla="*/ 290 w 981"/>
                <a:gd name="T51" fmla="*/ 1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800">
                  <a:moveTo>
                    <a:pt x="290" y="15"/>
                  </a:moveTo>
                  <a:lnTo>
                    <a:pt x="0" y="726"/>
                  </a:lnTo>
                  <a:lnTo>
                    <a:pt x="10" y="740"/>
                  </a:lnTo>
                  <a:lnTo>
                    <a:pt x="33" y="727"/>
                  </a:lnTo>
                  <a:lnTo>
                    <a:pt x="309" y="42"/>
                  </a:lnTo>
                  <a:lnTo>
                    <a:pt x="326" y="34"/>
                  </a:lnTo>
                  <a:lnTo>
                    <a:pt x="432" y="33"/>
                  </a:lnTo>
                  <a:lnTo>
                    <a:pt x="569" y="37"/>
                  </a:lnTo>
                  <a:lnTo>
                    <a:pt x="691" y="45"/>
                  </a:lnTo>
                  <a:lnTo>
                    <a:pt x="726" y="55"/>
                  </a:lnTo>
                  <a:lnTo>
                    <a:pt x="747" y="72"/>
                  </a:lnTo>
                  <a:lnTo>
                    <a:pt x="762" y="96"/>
                  </a:lnTo>
                  <a:lnTo>
                    <a:pt x="954" y="793"/>
                  </a:lnTo>
                  <a:lnTo>
                    <a:pt x="969" y="800"/>
                  </a:lnTo>
                  <a:lnTo>
                    <a:pt x="981" y="785"/>
                  </a:lnTo>
                  <a:lnTo>
                    <a:pt x="791" y="89"/>
                  </a:lnTo>
                  <a:lnTo>
                    <a:pt x="771" y="53"/>
                  </a:lnTo>
                  <a:lnTo>
                    <a:pt x="755" y="37"/>
                  </a:lnTo>
                  <a:lnTo>
                    <a:pt x="738" y="28"/>
                  </a:lnTo>
                  <a:lnTo>
                    <a:pt x="717" y="17"/>
                  </a:lnTo>
                  <a:lnTo>
                    <a:pt x="677" y="15"/>
                  </a:lnTo>
                  <a:lnTo>
                    <a:pt x="549" y="4"/>
                  </a:lnTo>
                  <a:lnTo>
                    <a:pt x="408" y="0"/>
                  </a:lnTo>
                  <a:lnTo>
                    <a:pt x="341" y="3"/>
                  </a:lnTo>
                  <a:lnTo>
                    <a:pt x="308" y="4"/>
                  </a:lnTo>
                  <a:lnTo>
                    <a:pt x="290" y="15"/>
                  </a:lnTo>
                  <a:close/>
                </a:path>
              </a:pathLst>
            </a:custGeom>
            <a:solidFill>
              <a:srgbClr val="5F3F1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7" name="Group 30">
              <a:extLst>
                <a:ext uri="{FF2B5EF4-FFF2-40B4-BE49-F238E27FC236}">
                  <a16:creationId xmlns:a16="http://schemas.microsoft.com/office/drawing/2014/main" id="{13765E93-D086-C9CA-0244-DF6D1F1F1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3" y="3181"/>
              <a:ext cx="393" cy="241"/>
              <a:chOff x="4443" y="3181"/>
              <a:chExt cx="393" cy="241"/>
            </a:xfrm>
          </p:grpSpPr>
          <p:sp>
            <p:nvSpPr>
              <p:cNvPr id="86" name="Freeform 31">
                <a:extLst>
                  <a:ext uri="{FF2B5EF4-FFF2-40B4-BE49-F238E27FC236}">
                    <a16:creationId xmlns:a16="http://schemas.microsoft.com/office/drawing/2014/main" id="{6D05BFA9-836C-2232-00D4-CA714CF48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" y="3248"/>
                <a:ext cx="153" cy="174"/>
              </a:xfrm>
              <a:custGeom>
                <a:avLst/>
                <a:gdLst>
                  <a:gd name="T0" fmla="*/ 164 w 304"/>
                  <a:gd name="T1" fmla="*/ 0 h 347"/>
                  <a:gd name="T2" fmla="*/ 103 w 304"/>
                  <a:gd name="T3" fmla="*/ 86 h 347"/>
                  <a:gd name="T4" fmla="*/ 0 w 304"/>
                  <a:gd name="T5" fmla="*/ 77 h 347"/>
                  <a:gd name="T6" fmla="*/ 82 w 304"/>
                  <a:gd name="T7" fmla="*/ 177 h 347"/>
                  <a:gd name="T8" fmla="*/ 6 w 304"/>
                  <a:gd name="T9" fmla="*/ 305 h 347"/>
                  <a:gd name="T10" fmla="*/ 143 w 304"/>
                  <a:gd name="T11" fmla="*/ 225 h 347"/>
                  <a:gd name="T12" fmla="*/ 239 w 304"/>
                  <a:gd name="T13" fmla="*/ 347 h 347"/>
                  <a:gd name="T14" fmla="*/ 215 w 304"/>
                  <a:gd name="T15" fmla="*/ 192 h 347"/>
                  <a:gd name="T16" fmla="*/ 304 w 304"/>
                  <a:gd name="T17" fmla="*/ 99 h 347"/>
                  <a:gd name="T18" fmla="*/ 195 w 304"/>
                  <a:gd name="T19" fmla="*/ 102 h 347"/>
                  <a:gd name="T20" fmla="*/ 164 w 304"/>
                  <a:gd name="T2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347">
                    <a:moveTo>
                      <a:pt x="164" y="0"/>
                    </a:moveTo>
                    <a:lnTo>
                      <a:pt x="103" y="86"/>
                    </a:lnTo>
                    <a:lnTo>
                      <a:pt x="0" y="77"/>
                    </a:lnTo>
                    <a:lnTo>
                      <a:pt x="82" y="177"/>
                    </a:lnTo>
                    <a:lnTo>
                      <a:pt x="6" y="305"/>
                    </a:lnTo>
                    <a:lnTo>
                      <a:pt x="143" y="225"/>
                    </a:lnTo>
                    <a:lnTo>
                      <a:pt x="239" y="347"/>
                    </a:lnTo>
                    <a:lnTo>
                      <a:pt x="215" y="192"/>
                    </a:lnTo>
                    <a:lnTo>
                      <a:pt x="304" y="99"/>
                    </a:lnTo>
                    <a:lnTo>
                      <a:pt x="195" y="102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Freeform 32">
                <a:extLst>
                  <a:ext uri="{FF2B5EF4-FFF2-40B4-BE49-F238E27FC236}">
                    <a16:creationId xmlns:a16="http://schemas.microsoft.com/office/drawing/2014/main" id="{103EE4C5-CE56-6AC8-DCA4-FB3BA2674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3181"/>
                <a:ext cx="148" cy="173"/>
              </a:xfrm>
              <a:custGeom>
                <a:avLst/>
                <a:gdLst>
                  <a:gd name="T0" fmla="*/ 82 w 296"/>
                  <a:gd name="T1" fmla="*/ 3 h 346"/>
                  <a:gd name="T2" fmla="*/ 59 w 296"/>
                  <a:gd name="T3" fmla="*/ 18 h 346"/>
                  <a:gd name="T4" fmla="*/ 50 w 296"/>
                  <a:gd name="T5" fmla="*/ 29 h 346"/>
                  <a:gd name="T6" fmla="*/ 39 w 296"/>
                  <a:gd name="T7" fmla="*/ 38 h 346"/>
                  <a:gd name="T8" fmla="*/ 26 w 296"/>
                  <a:gd name="T9" fmla="*/ 60 h 346"/>
                  <a:gd name="T10" fmla="*/ 18 w 296"/>
                  <a:gd name="T11" fmla="*/ 77 h 346"/>
                  <a:gd name="T12" fmla="*/ 11 w 296"/>
                  <a:gd name="T13" fmla="*/ 93 h 346"/>
                  <a:gd name="T14" fmla="*/ 5 w 296"/>
                  <a:gd name="T15" fmla="*/ 121 h 346"/>
                  <a:gd name="T16" fmla="*/ 2 w 296"/>
                  <a:gd name="T17" fmla="*/ 135 h 346"/>
                  <a:gd name="T18" fmla="*/ 0 w 296"/>
                  <a:gd name="T19" fmla="*/ 148 h 346"/>
                  <a:gd name="T20" fmla="*/ 0 w 296"/>
                  <a:gd name="T21" fmla="*/ 170 h 346"/>
                  <a:gd name="T22" fmla="*/ 2 w 296"/>
                  <a:gd name="T23" fmla="*/ 192 h 346"/>
                  <a:gd name="T24" fmla="*/ 6 w 296"/>
                  <a:gd name="T25" fmla="*/ 214 h 346"/>
                  <a:gd name="T26" fmla="*/ 11 w 296"/>
                  <a:gd name="T27" fmla="*/ 230 h 346"/>
                  <a:gd name="T28" fmla="*/ 17 w 296"/>
                  <a:gd name="T29" fmla="*/ 245 h 346"/>
                  <a:gd name="T30" fmla="*/ 24 w 296"/>
                  <a:gd name="T31" fmla="*/ 261 h 346"/>
                  <a:gd name="T32" fmla="*/ 35 w 296"/>
                  <a:gd name="T33" fmla="*/ 277 h 346"/>
                  <a:gd name="T34" fmla="*/ 44 w 296"/>
                  <a:gd name="T35" fmla="*/ 288 h 346"/>
                  <a:gd name="T36" fmla="*/ 59 w 296"/>
                  <a:gd name="T37" fmla="*/ 302 h 346"/>
                  <a:gd name="T38" fmla="*/ 70 w 296"/>
                  <a:gd name="T39" fmla="*/ 311 h 346"/>
                  <a:gd name="T40" fmla="*/ 82 w 296"/>
                  <a:gd name="T41" fmla="*/ 321 h 346"/>
                  <a:gd name="T42" fmla="*/ 96 w 296"/>
                  <a:gd name="T43" fmla="*/ 329 h 346"/>
                  <a:gd name="T44" fmla="*/ 108 w 296"/>
                  <a:gd name="T45" fmla="*/ 337 h 346"/>
                  <a:gd name="T46" fmla="*/ 123 w 296"/>
                  <a:gd name="T47" fmla="*/ 341 h 346"/>
                  <a:gd name="T48" fmla="*/ 139 w 296"/>
                  <a:gd name="T49" fmla="*/ 344 h 346"/>
                  <a:gd name="T50" fmla="*/ 151 w 296"/>
                  <a:gd name="T51" fmla="*/ 346 h 346"/>
                  <a:gd name="T52" fmla="*/ 174 w 296"/>
                  <a:gd name="T53" fmla="*/ 346 h 346"/>
                  <a:gd name="T54" fmla="*/ 192 w 296"/>
                  <a:gd name="T55" fmla="*/ 344 h 346"/>
                  <a:gd name="T56" fmla="*/ 205 w 296"/>
                  <a:gd name="T57" fmla="*/ 343 h 346"/>
                  <a:gd name="T58" fmla="*/ 217 w 296"/>
                  <a:gd name="T59" fmla="*/ 340 h 346"/>
                  <a:gd name="T60" fmla="*/ 230 w 296"/>
                  <a:gd name="T61" fmla="*/ 335 h 346"/>
                  <a:gd name="T62" fmla="*/ 247 w 296"/>
                  <a:gd name="T63" fmla="*/ 329 h 346"/>
                  <a:gd name="T64" fmla="*/ 259 w 296"/>
                  <a:gd name="T65" fmla="*/ 319 h 346"/>
                  <a:gd name="T66" fmla="*/ 271 w 296"/>
                  <a:gd name="T67" fmla="*/ 308 h 346"/>
                  <a:gd name="T68" fmla="*/ 277 w 296"/>
                  <a:gd name="T69" fmla="*/ 297 h 346"/>
                  <a:gd name="T70" fmla="*/ 283 w 296"/>
                  <a:gd name="T71" fmla="*/ 283 h 346"/>
                  <a:gd name="T72" fmla="*/ 290 w 296"/>
                  <a:gd name="T73" fmla="*/ 266 h 346"/>
                  <a:gd name="T74" fmla="*/ 295 w 296"/>
                  <a:gd name="T75" fmla="*/ 241 h 346"/>
                  <a:gd name="T76" fmla="*/ 296 w 296"/>
                  <a:gd name="T77" fmla="*/ 220 h 346"/>
                  <a:gd name="T78" fmla="*/ 275 w 296"/>
                  <a:gd name="T79" fmla="*/ 227 h 346"/>
                  <a:gd name="T80" fmla="*/ 259 w 296"/>
                  <a:gd name="T81" fmla="*/ 238 h 346"/>
                  <a:gd name="T82" fmla="*/ 235 w 296"/>
                  <a:gd name="T83" fmla="*/ 244 h 346"/>
                  <a:gd name="T84" fmla="*/ 205 w 296"/>
                  <a:gd name="T85" fmla="*/ 249 h 346"/>
                  <a:gd name="T86" fmla="*/ 175 w 296"/>
                  <a:gd name="T87" fmla="*/ 250 h 346"/>
                  <a:gd name="T88" fmla="*/ 151 w 296"/>
                  <a:gd name="T89" fmla="*/ 245 h 346"/>
                  <a:gd name="T90" fmla="*/ 121 w 296"/>
                  <a:gd name="T91" fmla="*/ 231 h 346"/>
                  <a:gd name="T92" fmla="*/ 97 w 296"/>
                  <a:gd name="T93" fmla="*/ 212 h 346"/>
                  <a:gd name="T94" fmla="*/ 82 w 296"/>
                  <a:gd name="T95" fmla="*/ 184 h 346"/>
                  <a:gd name="T96" fmla="*/ 75 w 296"/>
                  <a:gd name="T97" fmla="*/ 159 h 346"/>
                  <a:gd name="T98" fmla="*/ 73 w 296"/>
                  <a:gd name="T99" fmla="*/ 128 h 346"/>
                  <a:gd name="T100" fmla="*/ 73 w 296"/>
                  <a:gd name="T101" fmla="*/ 101 h 346"/>
                  <a:gd name="T102" fmla="*/ 78 w 296"/>
                  <a:gd name="T103" fmla="*/ 66 h 346"/>
                  <a:gd name="T104" fmla="*/ 84 w 296"/>
                  <a:gd name="T105" fmla="*/ 30 h 346"/>
                  <a:gd name="T106" fmla="*/ 102 w 296"/>
                  <a:gd name="T107" fmla="*/ 0 h 346"/>
                  <a:gd name="T108" fmla="*/ 82 w 296"/>
                  <a:gd name="T109" fmla="*/ 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96" h="346">
                    <a:moveTo>
                      <a:pt x="82" y="3"/>
                    </a:moveTo>
                    <a:lnTo>
                      <a:pt x="59" y="18"/>
                    </a:lnTo>
                    <a:lnTo>
                      <a:pt x="50" y="29"/>
                    </a:lnTo>
                    <a:lnTo>
                      <a:pt x="39" y="38"/>
                    </a:lnTo>
                    <a:lnTo>
                      <a:pt x="26" y="60"/>
                    </a:lnTo>
                    <a:lnTo>
                      <a:pt x="18" y="77"/>
                    </a:lnTo>
                    <a:lnTo>
                      <a:pt x="11" y="93"/>
                    </a:lnTo>
                    <a:lnTo>
                      <a:pt x="5" y="121"/>
                    </a:lnTo>
                    <a:lnTo>
                      <a:pt x="2" y="135"/>
                    </a:lnTo>
                    <a:lnTo>
                      <a:pt x="0" y="148"/>
                    </a:lnTo>
                    <a:lnTo>
                      <a:pt x="0" y="170"/>
                    </a:lnTo>
                    <a:lnTo>
                      <a:pt x="2" y="192"/>
                    </a:lnTo>
                    <a:lnTo>
                      <a:pt x="6" y="214"/>
                    </a:lnTo>
                    <a:lnTo>
                      <a:pt x="11" y="230"/>
                    </a:lnTo>
                    <a:lnTo>
                      <a:pt x="17" y="245"/>
                    </a:lnTo>
                    <a:lnTo>
                      <a:pt x="24" y="261"/>
                    </a:lnTo>
                    <a:lnTo>
                      <a:pt x="35" y="277"/>
                    </a:lnTo>
                    <a:lnTo>
                      <a:pt x="44" y="288"/>
                    </a:lnTo>
                    <a:lnTo>
                      <a:pt x="59" y="302"/>
                    </a:lnTo>
                    <a:lnTo>
                      <a:pt x="70" y="311"/>
                    </a:lnTo>
                    <a:lnTo>
                      <a:pt x="82" y="321"/>
                    </a:lnTo>
                    <a:lnTo>
                      <a:pt x="96" y="329"/>
                    </a:lnTo>
                    <a:lnTo>
                      <a:pt x="108" y="337"/>
                    </a:lnTo>
                    <a:lnTo>
                      <a:pt x="123" y="341"/>
                    </a:lnTo>
                    <a:lnTo>
                      <a:pt x="139" y="344"/>
                    </a:lnTo>
                    <a:lnTo>
                      <a:pt x="151" y="346"/>
                    </a:lnTo>
                    <a:lnTo>
                      <a:pt x="174" y="346"/>
                    </a:lnTo>
                    <a:lnTo>
                      <a:pt x="192" y="344"/>
                    </a:lnTo>
                    <a:lnTo>
                      <a:pt x="205" y="343"/>
                    </a:lnTo>
                    <a:lnTo>
                      <a:pt x="217" y="340"/>
                    </a:lnTo>
                    <a:lnTo>
                      <a:pt x="230" y="335"/>
                    </a:lnTo>
                    <a:lnTo>
                      <a:pt x="247" y="329"/>
                    </a:lnTo>
                    <a:lnTo>
                      <a:pt x="259" y="319"/>
                    </a:lnTo>
                    <a:lnTo>
                      <a:pt x="271" y="308"/>
                    </a:lnTo>
                    <a:lnTo>
                      <a:pt x="277" y="297"/>
                    </a:lnTo>
                    <a:lnTo>
                      <a:pt x="283" y="283"/>
                    </a:lnTo>
                    <a:lnTo>
                      <a:pt x="290" y="266"/>
                    </a:lnTo>
                    <a:lnTo>
                      <a:pt x="295" y="241"/>
                    </a:lnTo>
                    <a:lnTo>
                      <a:pt x="296" y="220"/>
                    </a:lnTo>
                    <a:lnTo>
                      <a:pt x="275" y="227"/>
                    </a:lnTo>
                    <a:lnTo>
                      <a:pt x="259" y="238"/>
                    </a:lnTo>
                    <a:lnTo>
                      <a:pt x="235" y="244"/>
                    </a:lnTo>
                    <a:lnTo>
                      <a:pt x="205" y="249"/>
                    </a:lnTo>
                    <a:lnTo>
                      <a:pt x="175" y="250"/>
                    </a:lnTo>
                    <a:lnTo>
                      <a:pt x="151" y="245"/>
                    </a:lnTo>
                    <a:lnTo>
                      <a:pt x="121" y="231"/>
                    </a:lnTo>
                    <a:lnTo>
                      <a:pt x="97" y="212"/>
                    </a:lnTo>
                    <a:lnTo>
                      <a:pt x="82" y="184"/>
                    </a:lnTo>
                    <a:lnTo>
                      <a:pt x="75" y="159"/>
                    </a:lnTo>
                    <a:lnTo>
                      <a:pt x="73" y="128"/>
                    </a:lnTo>
                    <a:lnTo>
                      <a:pt x="73" y="101"/>
                    </a:lnTo>
                    <a:lnTo>
                      <a:pt x="78" y="66"/>
                    </a:lnTo>
                    <a:lnTo>
                      <a:pt x="84" y="30"/>
                    </a:lnTo>
                    <a:lnTo>
                      <a:pt x="102" y="0"/>
                    </a:lnTo>
                    <a:lnTo>
                      <a:pt x="8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D33499A2-05A1-AC35-CAEA-2889D5D31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4" y="3161"/>
              <a:ext cx="393" cy="241"/>
              <a:chOff x="4424" y="3161"/>
              <a:chExt cx="393" cy="241"/>
            </a:xfrm>
          </p:grpSpPr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C41D294C-A570-DE18-1E3D-6BC55C9D3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" y="3228"/>
                <a:ext cx="152" cy="174"/>
              </a:xfrm>
              <a:custGeom>
                <a:avLst/>
                <a:gdLst>
                  <a:gd name="T0" fmla="*/ 165 w 305"/>
                  <a:gd name="T1" fmla="*/ 0 h 347"/>
                  <a:gd name="T2" fmla="*/ 103 w 305"/>
                  <a:gd name="T3" fmla="*/ 86 h 347"/>
                  <a:gd name="T4" fmla="*/ 0 w 305"/>
                  <a:gd name="T5" fmla="*/ 77 h 347"/>
                  <a:gd name="T6" fmla="*/ 82 w 305"/>
                  <a:gd name="T7" fmla="*/ 176 h 347"/>
                  <a:gd name="T8" fmla="*/ 6 w 305"/>
                  <a:gd name="T9" fmla="*/ 304 h 347"/>
                  <a:gd name="T10" fmla="*/ 144 w 305"/>
                  <a:gd name="T11" fmla="*/ 224 h 347"/>
                  <a:gd name="T12" fmla="*/ 239 w 305"/>
                  <a:gd name="T13" fmla="*/ 347 h 347"/>
                  <a:gd name="T14" fmla="*/ 215 w 305"/>
                  <a:gd name="T15" fmla="*/ 191 h 347"/>
                  <a:gd name="T16" fmla="*/ 305 w 305"/>
                  <a:gd name="T17" fmla="*/ 99 h 347"/>
                  <a:gd name="T18" fmla="*/ 196 w 305"/>
                  <a:gd name="T19" fmla="*/ 102 h 347"/>
                  <a:gd name="T20" fmla="*/ 165 w 305"/>
                  <a:gd name="T2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347">
                    <a:moveTo>
                      <a:pt x="165" y="0"/>
                    </a:moveTo>
                    <a:lnTo>
                      <a:pt x="103" y="86"/>
                    </a:lnTo>
                    <a:lnTo>
                      <a:pt x="0" y="77"/>
                    </a:lnTo>
                    <a:lnTo>
                      <a:pt x="82" y="176"/>
                    </a:lnTo>
                    <a:lnTo>
                      <a:pt x="6" y="304"/>
                    </a:lnTo>
                    <a:lnTo>
                      <a:pt x="144" y="224"/>
                    </a:lnTo>
                    <a:lnTo>
                      <a:pt x="239" y="347"/>
                    </a:lnTo>
                    <a:lnTo>
                      <a:pt x="215" y="191"/>
                    </a:lnTo>
                    <a:lnTo>
                      <a:pt x="305" y="99"/>
                    </a:lnTo>
                    <a:lnTo>
                      <a:pt x="196" y="102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Freeform 35">
                <a:extLst>
                  <a:ext uri="{FF2B5EF4-FFF2-40B4-BE49-F238E27FC236}">
                    <a16:creationId xmlns:a16="http://schemas.microsoft.com/office/drawing/2014/main" id="{DDFB2812-7D51-9B15-2D8A-413AF1BBD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4" y="3161"/>
                <a:ext cx="148" cy="173"/>
              </a:xfrm>
              <a:custGeom>
                <a:avLst/>
                <a:gdLst>
                  <a:gd name="T0" fmla="*/ 82 w 296"/>
                  <a:gd name="T1" fmla="*/ 4 h 348"/>
                  <a:gd name="T2" fmla="*/ 58 w 296"/>
                  <a:gd name="T3" fmla="*/ 19 h 348"/>
                  <a:gd name="T4" fmla="*/ 49 w 296"/>
                  <a:gd name="T5" fmla="*/ 29 h 348"/>
                  <a:gd name="T6" fmla="*/ 39 w 296"/>
                  <a:gd name="T7" fmla="*/ 38 h 348"/>
                  <a:gd name="T8" fmla="*/ 25 w 296"/>
                  <a:gd name="T9" fmla="*/ 62 h 348"/>
                  <a:gd name="T10" fmla="*/ 18 w 296"/>
                  <a:gd name="T11" fmla="*/ 77 h 348"/>
                  <a:gd name="T12" fmla="*/ 10 w 296"/>
                  <a:gd name="T13" fmla="*/ 95 h 348"/>
                  <a:gd name="T14" fmla="*/ 4 w 296"/>
                  <a:gd name="T15" fmla="*/ 125 h 348"/>
                  <a:gd name="T16" fmla="*/ 1 w 296"/>
                  <a:gd name="T17" fmla="*/ 137 h 348"/>
                  <a:gd name="T18" fmla="*/ 0 w 296"/>
                  <a:gd name="T19" fmla="*/ 150 h 348"/>
                  <a:gd name="T20" fmla="*/ 0 w 296"/>
                  <a:gd name="T21" fmla="*/ 170 h 348"/>
                  <a:gd name="T22" fmla="*/ 1 w 296"/>
                  <a:gd name="T23" fmla="*/ 192 h 348"/>
                  <a:gd name="T24" fmla="*/ 6 w 296"/>
                  <a:gd name="T25" fmla="*/ 214 h 348"/>
                  <a:gd name="T26" fmla="*/ 10 w 296"/>
                  <a:gd name="T27" fmla="*/ 231 h 348"/>
                  <a:gd name="T28" fmla="*/ 16 w 296"/>
                  <a:gd name="T29" fmla="*/ 247 h 348"/>
                  <a:gd name="T30" fmla="*/ 24 w 296"/>
                  <a:gd name="T31" fmla="*/ 261 h 348"/>
                  <a:gd name="T32" fmla="*/ 34 w 296"/>
                  <a:gd name="T33" fmla="*/ 277 h 348"/>
                  <a:gd name="T34" fmla="*/ 43 w 296"/>
                  <a:gd name="T35" fmla="*/ 290 h 348"/>
                  <a:gd name="T36" fmla="*/ 58 w 296"/>
                  <a:gd name="T37" fmla="*/ 304 h 348"/>
                  <a:gd name="T38" fmla="*/ 70 w 296"/>
                  <a:gd name="T39" fmla="*/ 313 h 348"/>
                  <a:gd name="T40" fmla="*/ 82 w 296"/>
                  <a:gd name="T41" fmla="*/ 323 h 348"/>
                  <a:gd name="T42" fmla="*/ 96 w 296"/>
                  <a:gd name="T43" fmla="*/ 330 h 348"/>
                  <a:gd name="T44" fmla="*/ 107 w 296"/>
                  <a:gd name="T45" fmla="*/ 337 h 348"/>
                  <a:gd name="T46" fmla="*/ 122 w 296"/>
                  <a:gd name="T47" fmla="*/ 341 h 348"/>
                  <a:gd name="T48" fmla="*/ 139 w 296"/>
                  <a:gd name="T49" fmla="*/ 346 h 348"/>
                  <a:gd name="T50" fmla="*/ 151 w 296"/>
                  <a:gd name="T51" fmla="*/ 348 h 348"/>
                  <a:gd name="T52" fmla="*/ 173 w 296"/>
                  <a:gd name="T53" fmla="*/ 348 h 348"/>
                  <a:gd name="T54" fmla="*/ 191 w 296"/>
                  <a:gd name="T55" fmla="*/ 346 h 348"/>
                  <a:gd name="T56" fmla="*/ 205 w 296"/>
                  <a:gd name="T57" fmla="*/ 343 h 348"/>
                  <a:gd name="T58" fmla="*/ 217 w 296"/>
                  <a:gd name="T59" fmla="*/ 340 h 348"/>
                  <a:gd name="T60" fmla="*/ 230 w 296"/>
                  <a:gd name="T61" fmla="*/ 337 h 348"/>
                  <a:gd name="T62" fmla="*/ 246 w 296"/>
                  <a:gd name="T63" fmla="*/ 329 h 348"/>
                  <a:gd name="T64" fmla="*/ 258 w 296"/>
                  <a:gd name="T65" fmla="*/ 321 h 348"/>
                  <a:gd name="T66" fmla="*/ 270 w 296"/>
                  <a:gd name="T67" fmla="*/ 308 h 348"/>
                  <a:gd name="T68" fmla="*/ 276 w 296"/>
                  <a:gd name="T69" fmla="*/ 297 h 348"/>
                  <a:gd name="T70" fmla="*/ 282 w 296"/>
                  <a:gd name="T71" fmla="*/ 285 h 348"/>
                  <a:gd name="T72" fmla="*/ 290 w 296"/>
                  <a:gd name="T73" fmla="*/ 268 h 348"/>
                  <a:gd name="T74" fmla="*/ 294 w 296"/>
                  <a:gd name="T75" fmla="*/ 242 h 348"/>
                  <a:gd name="T76" fmla="*/ 296 w 296"/>
                  <a:gd name="T77" fmla="*/ 222 h 348"/>
                  <a:gd name="T78" fmla="*/ 275 w 296"/>
                  <a:gd name="T79" fmla="*/ 228 h 348"/>
                  <a:gd name="T80" fmla="*/ 258 w 296"/>
                  <a:gd name="T81" fmla="*/ 238 h 348"/>
                  <a:gd name="T82" fmla="*/ 235 w 296"/>
                  <a:gd name="T83" fmla="*/ 246 h 348"/>
                  <a:gd name="T84" fmla="*/ 206 w 296"/>
                  <a:gd name="T85" fmla="*/ 250 h 348"/>
                  <a:gd name="T86" fmla="*/ 175 w 296"/>
                  <a:gd name="T87" fmla="*/ 250 h 348"/>
                  <a:gd name="T88" fmla="*/ 151 w 296"/>
                  <a:gd name="T89" fmla="*/ 247 h 348"/>
                  <a:gd name="T90" fmla="*/ 121 w 296"/>
                  <a:gd name="T91" fmla="*/ 231 h 348"/>
                  <a:gd name="T92" fmla="*/ 97 w 296"/>
                  <a:gd name="T93" fmla="*/ 213 h 348"/>
                  <a:gd name="T94" fmla="*/ 82 w 296"/>
                  <a:gd name="T95" fmla="*/ 186 h 348"/>
                  <a:gd name="T96" fmla="*/ 75 w 296"/>
                  <a:gd name="T97" fmla="*/ 161 h 348"/>
                  <a:gd name="T98" fmla="*/ 73 w 296"/>
                  <a:gd name="T99" fmla="*/ 131 h 348"/>
                  <a:gd name="T100" fmla="*/ 73 w 296"/>
                  <a:gd name="T101" fmla="*/ 103 h 348"/>
                  <a:gd name="T102" fmla="*/ 78 w 296"/>
                  <a:gd name="T103" fmla="*/ 66 h 348"/>
                  <a:gd name="T104" fmla="*/ 84 w 296"/>
                  <a:gd name="T105" fmla="*/ 32 h 348"/>
                  <a:gd name="T106" fmla="*/ 101 w 296"/>
                  <a:gd name="T107" fmla="*/ 0 h 348"/>
                  <a:gd name="T108" fmla="*/ 82 w 296"/>
                  <a:gd name="T10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96" h="348">
                    <a:moveTo>
                      <a:pt x="82" y="4"/>
                    </a:moveTo>
                    <a:lnTo>
                      <a:pt x="58" y="19"/>
                    </a:lnTo>
                    <a:lnTo>
                      <a:pt x="49" y="29"/>
                    </a:lnTo>
                    <a:lnTo>
                      <a:pt x="39" y="38"/>
                    </a:lnTo>
                    <a:lnTo>
                      <a:pt x="25" y="62"/>
                    </a:lnTo>
                    <a:lnTo>
                      <a:pt x="18" y="77"/>
                    </a:lnTo>
                    <a:lnTo>
                      <a:pt x="10" y="95"/>
                    </a:lnTo>
                    <a:lnTo>
                      <a:pt x="4" y="125"/>
                    </a:lnTo>
                    <a:lnTo>
                      <a:pt x="1" y="137"/>
                    </a:lnTo>
                    <a:lnTo>
                      <a:pt x="0" y="150"/>
                    </a:lnTo>
                    <a:lnTo>
                      <a:pt x="0" y="170"/>
                    </a:lnTo>
                    <a:lnTo>
                      <a:pt x="1" y="192"/>
                    </a:lnTo>
                    <a:lnTo>
                      <a:pt x="6" y="214"/>
                    </a:lnTo>
                    <a:lnTo>
                      <a:pt x="10" y="231"/>
                    </a:lnTo>
                    <a:lnTo>
                      <a:pt x="16" y="247"/>
                    </a:lnTo>
                    <a:lnTo>
                      <a:pt x="24" y="261"/>
                    </a:lnTo>
                    <a:lnTo>
                      <a:pt x="34" y="277"/>
                    </a:lnTo>
                    <a:lnTo>
                      <a:pt x="43" y="290"/>
                    </a:lnTo>
                    <a:lnTo>
                      <a:pt x="58" y="304"/>
                    </a:lnTo>
                    <a:lnTo>
                      <a:pt x="70" y="313"/>
                    </a:lnTo>
                    <a:lnTo>
                      <a:pt x="82" y="323"/>
                    </a:lnTo>
                    <a:lnTo>
                      <a:pt x="96" y="330"/>
                    </a:lnTo>
                    <a:lnTo>
                      <a:pt x="107" y="337"/>
                    </a:lnTo>
                    <a:lnTo>
                      <a:pt x="122" y="341"/>
                    </a:lnTo>
                    <a:lnTo>
                      <a:pt x="139" y="346"/>
                    </a:lnTo>
                    <a:lnTo>
                      <a:pt x="151" y="348"/>
                    </a:lnTo>
                    <a:lnTo>
                      <a:pt x="173" y="348"/>
                    </a:lnTo>
                    <a:lnTo>
                      <a:pt x="191" y="346"/>
                    </a:lnTo>
                    <a:lnTo>
                      <a:pt x="205" y="343"/>
                    </a:lnTo>
                    <a:lnTo>
                      <a:pt x="217" y="340"/>
                    </a:lnTo>
                    <a:lnTo>
                      <a:pt x="230" y="337"/>
                    </a:lnTo>
                    <a:lnTo>
                      <a:pt x="246" y="329"/>
                    </a:lnTo>
                    <a:lnTo>
                      <a:pt x="258" y="321"/>
                    </a:lnTo>
                    <a:lnTo>
                      <a:pt x="270" y="308"/>
                    </a:lnTo>
                    <a:lnTo>
                      <a:pt x="276" y="297"/>
                    </a:lnTo>
                    <a:lnTo>
                      <a:pt x="282" y="285"/>
                    </a:lnTo>
                    <a:lnTo>
                      <a:pt x="290" y="268"/>
                    </a:lnTo>
                    <a:lnTo>
                      <a:pt x="294" y="242"/>
                    </a:lnTo>
                    <a:lnTo>
                      <a:pt x="296" y="222"/>
                    </a:lnTo>
                    <a:lnTo>
                      <a:pt x="275" y="228"/>
                    </a:lnTo>
                    <a:lnTo>
                      <a:pt x="258" y="238"/>
                    </a:lnTo>
                    <a:lnTo>
                      <a:pt x="235" y="246"/>
                    </a:lnTo>
                    <a:lnTo>
                      <a:pt x="206" y="250"/>
                    </a:lnTo>
                    <a:lnTo>
                      <a:pt x="175" y="250"/>
                    </a:lnTo>
                    <a:lnTo>
                      <a:pt x="151" y="247"/>
                    </a:lnTo>
                    <a:lnTo>
                      <a:pt x="121" y="231"/>
                    </a:lnTo>
                    <a:lnTo>
                      <a:pt x="97" y="213"/>
                    </a:lnTo>
                    <a:lnTo>
                      <a:pt x="82" y="186"/>
                    </a:lnTo>
                    <a:lnTo>
                      <a:pt x="75" y="161"/>
                    </a:lnTo>
                    <a:lnTo>
                      <a:pt x="73" y="131"/>
                    </a:lnTo>
                    <a:lnTo>
                      <a:pt x="73" y="103"/>
                    </a:lnTo>
                    <a:lnTo>
                      <a:pt x="78" y="66"/>
                    </a:lnTo>
                    <a:lnTo>
                      <a:pt x="84" y="32"/>
                    </a:lnTo>
                    <a:lnTo>
                      <a:pt x="101" y="0"/>
                    </a:lnTo>
                    <a:lnTo>
                      <a:pt x="82" y="4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" name="Group 36">
              <a:extLst>
                <a:ext uri="{FF2B5EF4-FFF2-40B4-BE49-F238E27FC236}">
                  <a16:creationId xmlns:a16="http://schemas.microsoft.com/office/drawing/2014/main" id="{038E0C0A-85A4-CAB5-98E5-37B143076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4" y="3065"/>
              <a:ext cx="341" cy="568"/>
              <a:chOff x="4964" y="3065"/>
              <a:chExt cx="341" cy="568"/>
            </a:xfrm>
          </p:grpSpPr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DC928606-38DF-6479-C9D9-922CFF690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065"/>
                <a:ext cx="280" cy="495"/>
              </a:xfrm>
              <a:custGeom>
                <a:avLst/>
                <a:gdLst>
                  <a:gd name="T0" fmla="*/ 517 w 560"/>
                  <a:gd name="T1" fmla="*/ 957 h 990"/>
                  <a:gd name="T2" fmla="*/ 451 w 560"/>
                  <a:gd name="T3" fmla="*/ 979 h 990"/>
                  <a:gd name="T4" fmla="*/ 361 w 560"/>
                  <a:gd name="T5" fmla="*/ 990 h 990"/>
                  <a:gd name="T6" fmla="*/ 270 w 560"/>
                  <a:gd name="T7" fmla="*/ 990 h 990"/>
                  <a:gd name="T8" fmla="*/ 209 w 560"/>
                  <a:gd name="T9" fmla="*/ 971 h 990"/>
                  <a:gd name="T10" fmla="*/ 176 w 560"/>
                  <a:gd name="T11" fmla="*/ 966 h 990"/>
                  <a:gd name="T12" fmla="*/ 137 w 560"/>
                  <a:gd name="T13" fmla="*/ 820 h 990"/>
                  <a:gd name="T14" fmla="*/ 113 w 560"/>
                  <a:gd name="T15" fmla="*/ 655 h 990"/>
                  <a:gd name="T16" fmla="*/ 80 w 560"/>
                  <a:gd name="T17" fmla="*/ 470 h 990"/>
                  <a:gd name="T18" fmla="*/ 41 w 560"/>
                  <a:gd name="T19" fmla="*/ 265 h 990"/>
                  <a:gd name="T20" fmla="*/ 4 w 560"/>
                  <a:gd name="T21" fmla="*/ 180 h 990"/>
                  <a:gd name="T22" fmla="*/ 0 w 560"/>
                  <a:gd name="T23" fmla="*/ 130 h 990"/>
                  <a:gd name="T24" fmla="*/ 9 w 560"/>
                  <a:gd name="T25" fmla="*/ 110 h 990"/>
                  <a:gd name="T26" fmla="*/ 37 w 560"/>
                  <a:gd name="T27" fmla="*/ 86 h 990"/>
                  <a:gd name="T28" fmla="*/ 56 w 560"/>
                  <a:gd name="T29" fmla="*/ 70 h 990"/>
                  <a:gd name="T30" fmla="*/ 113 w 560"/>
                  <a:gd name="T31" fmla="*/ 55 h 990"/>
                  <a:gd name="T32" fmla="*/ 218 w 560"/>
                  <a:gd name="T33" fmla="*/ 55 h 990"/>
                  <a:gd name="T34" fmla="*/ 314 w 560"/>
                  <a:gd name="T35" fmla="*/ 36 h 990"/>
                  <a:gd name="T36" fmla="*/ 408 w 560"/>
                  <a:gd name="T37" fmla="*/ 15 h 990"/>
                  <a:gd name="T38" fmla="*/ 488 w 560"/>
                  <a:gd name="T39" fmla="*/ 0 h 990"/>
                  <a:gd name="T40" fmla="*/ 560 w 560"/>
                  <a:gd name="T41" fmla="*/ 240 h 990"/>
                  <a:gd name="T42" fmla="*/ 261 w 560"/>
                  <a:gd name="T43" fmla="*/ 235 h 990"/>
                  <a:gd name="T44" fmla="*/ 218 w 560"/>
                  <a:gd name="T45" fmla="*/ 226 h 990"/>
                  <a:gd name="T46" fmla="*/ 218 w 560"/>
                  <a:gd name="T47" fmla="*/ 256 h 990"/>
                  <a:gd name="T48" fmla="*/ 252 w 560"/>
                  <a:gd name="T49" fmla="*/ 430 h 990"/>
                  <a:gd name="T50" fmla="*/ 281 w 560"/>
                  <a:gd name="T51" fmla="*/ 540 h 990"/>
                  <a:gd name="T52" fmla="*/ 337 w 560"/>
                  <a:gd name="T53" fmla="*/ 641 h 990"/>
                  <a:gd name="T54" fmla="*/ 417 w 560"/>
                  <a:gd name="T55" fmla="*/ 771 h 990"/>
                  <a:gd name="T56" fmla="*/ 517 w 560"/>
                  <a:gd name="T57" fmla="*/ 957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0" h="990">
                    <a:moveTo>
                      <a:pt x="517" y="957"/>
                    </a:moveTo>
                    <a:lnTo>
                      <a:pt x="451" y="979"/>
                    </a:lnTo>
                    <a:lnTo>
                      <a:pt x="361" y="990"/>
                    </a:lnTo>
                    <a:lnTo>
                      <a:pt x="270" y="990"/>
                    </a:lnTo>
                    <a:lnTo>
                      <a:pt x="209" y="971"/>
                    </a:lnTo>
                    <a:lnTo>
                      <a:pt x="176" y="966"/>
                    </a:lnTo>
                    <a:lnTo>
                      <a:pt x="137" y="820"/>
                    </a:lnTo>
                    <a:lnTo>
                      <a:pt x="113" y="655"/>
                    </a:lnTo>
                    <a:lnTo>
                      <a:pt x="80" y="470"/>
                    </a:lnTo>
                    <a:lnTo>
                      <a:pt x="41" y="265"/>
                    </a:lnTo>
                    <a:lnTo>
                      <a:pt x="4" y="180"/>
                    </a:lnTo>
                    <a:lnTo>
                      <a:pt x="0" y="130"/>
                    </a:lnTo>
                    <a:lnTo>
                      <a:pt x="9" y="110"/>
                    </a:lnTo>
                    <a:lnTo>
                      <a:pt x="37" y="86"/>
                    </a:lnTo>
                    <a:lnTo>
                      <a:pt x="56" y="70"/>
                    </a:lnTo>
                    <a:lnTo>
                      <a:pt x="113" y="55"/>
                    </a:lnTo>
                    <a:lnTo>
                      <a:pt x="218" y="55"/>
                    </a:lnTo>
                    <a:lnTo>
                      <a:pt x="314" y="36"/>
                    </a:lnTo>
                    <a:lnTo>
                      <a:pt x="408" y="15"/>
                    </a:lnTo>
                    <a:lnTo>
                      <a:pt x="488" y="0"/>
                    </a:lnTo>
                    <a:lnTo>
                      <a:pt x="560" y="240"/>
                    </a:lnTo>
                    <a:lnTo>
                      <a:pt x="261" y="235"/>
                    </a:lnTo>
                    <a:lnTo>
                      <a:pt x="218" y="226"/>
                    </a:lnTo>
                    <a:lnTo>
                      <a:pt x="218" y="256"/>
                    </a:lnTo>
                    <a:lnTo>
                      <a:pt x="252" y="430"/>
                    </a:lnTo>
                    <a:lnTo>
                      <a:pt x="281" y="540"/>
                    </a:lnTo>
                    <a:lnTo>
                      <a:pt x="337" y="641"/>
                    </a:lnTo>
                    <a:lnTo>
                      <a:pt x="417" y="771"/>
                    </a:lnTo>
                    <a:lnTo>
                      <a:pt x="517" y="957"/>
                    </a:lnTo>
                    <a:close/>
                  </a:path>
                </a:pathLst>
              </a:custGeom>
              <a:solidFill>
                <a:srgbClr val="3F5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42D4FA5C-67A6-89F5-F0FA-3D5B51B4D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" y="3546"/>
                <a:ext cx="332" cy="87"/>
              </a:xfrm>
              <a:custGeom>
                <a:avLst/>
                <a:gdLst>
                  <a:gd name="T0" fmla="*/ 304 w 665"/>
                  <a:gd name="T1" fmla="*/ 5 h 175"/>
                  <a:gd name="T2" fmla="*/ 196 w 665"/>
                  <a:gd name="T3" fmla="*/ 22 h 175"/>
                  <a:gd name="T4" fmla="*/ 111 w 665"/>
                  <a:gd name="T5" fmla="*/ 44 h 175"/>
                  <a:gd name="T6" fmla="*/ 66 w 665"/>
                  <a:gd name="T7" fmla="*/ 57 h 175"/>
                  <a:gd name="T8" fmla="*/ 28 w 665"/>
                  <a:gd name="T9" fmla="*/ 82 h 175"/>
                  <a:gd name="T10" fmla="*/ 11 w 665"/>
                  <a:gd name="T11" fmla="*/ 103 h 175"/>
                  <a:gd name="T12" fmla="*/ 0 w 665"/>
                  <a:gd name="T13" fmla="*/ 134 h 175"/>
                  <a:gd name="T14" fmla="*/ 3 w 665"/>
                  <a:gd name="T15" fmla="*/ 158 h 175"/>
                  <a:gd name="T16" fmla="*/ 14 w 665"/>
                  <a:gd name="T17" fmla="*/ 167 h 175"/>
                  <a:gd name="T18" fmla="*/ 37 w 665"/>
                  <a:gd name="T19" fmla="*/ 173 h 175"/>
                  <a:gd name="T20" fmla="*/ 112 w 665"/>
                  <a:gd name="T21" fmla="*/ 167 h 175"/>
                  <a:gd name="T22" fmla="*/ 230 w 665"/>
                  <a:gd name="T23" fmla="*/ 156 h 175"/>
                  <a:gd name="T24" fmla="*/ 357 w 665"/>
                  <a:gd name="T25" fmla="*/ 140 h 175"/>
                  <a:gd name="T26" fmla="*/ 435 w 665"/>
                  <a:gd name="T27" fmla="*/ 136 h 175"/>
                  <a:gd name="T28" fmla="*/ 444 w 665"/>
                  <a:gd name="T29" fmla="*/ 161 h 175"/>
                  <a:gd name="T30" fmla="*/ 528 w 665"/>
                  <a:gd name="T31" fmla="*/ 173 h 175"/>
                  <a:gd name="T32" fmla="*/ 607 w 665"/>
                  <a:gd name="T33" fmla="*/ 175 h 175"/>
                  <a:gd name="T34" fmla="*/ 655 w 665"/>
                  <a:gd name="T35" fmla="*/ 170 h 175"/>
                  <a:gd name="T36" fmla="*/ 665 w 665"/>
                  <a:gd name="T37" fmla="*/ 136 h 175"/>
                  <a:gd name="T38" fmla="*/ 658 w 665"/>
                  <a:gd name="T39" fmla="*/ 77 h 175"/>
                  <a:gd name="T40" fmla="*/ 634 w 665"/>
                  <a:gd name="T41" fmla="*/ 0 h 175"/>
                  <a:gd name="T42" fmla="*/ 332 w 665"/>
                  <a:gd name="T43" fmla="*/ 0 h 175"/>
                  <a:gd name="T44" fmla="*/ 304 w 665"/>
                  <a:gd name="T45" fmla="*/ 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5" h="175">
                    <a:moveTo>
                      <a:pt x="304" y="5"/>
                    </a:moveTo>
                    <a:lnTo>
                      <a:pt x="196" y="22"/>
                    </a:lnTo>
                    <a:lnTo>
                      <a:pt x="111" y="44"/>
                    </a:lnTo>
                    <a:lnTo>
                      <a:pt x="66" y="57"/>
                    </a:lnTo>
                    <a:lnTo>
                      <a:pt x="28" y="82"/>
                    </a:lnTo>
                    <a:lnTo>
                      <a:pt x="11" y="103"/>
                    </a:lnTo>
                    <a:lnTo>
                      <a:pt x="0" y="134"/>
                    </a:lnTo>
                    <a:lnTo>
                      <a:pt x="3" y="158"/>
                    </a:lnTo>
                    <a:lnTo>
                      <a:pt x="14" y="167"/>
                    </a:lnTo>
                    <a:lnTo>
                      <a:pt x="37" y="173"/>
                    </a:lnTo>
                    <a:lnTo>
                      <a:pt x="112" y="167"/>
                    </a:lnTo>
                    <a:lnTo>
                      <a:pt x="230" y="156"/>
                    </a:lnTo>
                    <a:lnTo>
                      <a:pt x="357" y="140"/>
                    </a:lnTo>
                    <a:lnTo>
                      <a:pt x="435" y="136"/>
                    </a:lnTo>
                    <a:lnTo>
                      <a:pt x="444" y="161"/>
                    </a:lnTo>
                    <a:lnTo>
                      <a:pt x="528" y="173"/>
                    </a:lnTo>
                    <a:lnTo>
                      <a:pt x="607" y="175"/>
                    </a:lnTo>
                    <a:lnTo>
                      <a:pt x="655" y="170"/>
                    </a:lnTo>
                    <a:lnTo>
                      <a:pt x="665" y="136"/>
                    </a:lnTo>
                    <a:lnTo>
                      <a:pt x="658" y="77"/>
                    </a:lnTo>
                    <a:lnTo>
                      <a:pt x="634" y="0"/>
                    </a:lnTo>
                    <a:lnTo>
                      <a:pt x="332" y="0"/>
                    </a:lnTo>
                    <a:lnTo>
                      <a:pt x="304" y="5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id="{AF9989F1-FFE6-A922-757B-0333C250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9" y="3063"/>
              <a:ext cx="580" cy="613"/>
              <a:chOff x="4899" y="3063"/>
              <a:chExt cx="580" cy="613"/>
            </a:xfrm>
          </p:grpSpPr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1E36DE30-A496-8353-5DC4-B5ED297F5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9" y="3575"/>
                <a:ext cx="368" cy="101"/>
              </a:xfrm>
              <a:custGeom>
                <a:avLst/>
                <a:gdLst>
                  <a:gd name="T0" fmla="*/ 334 w 735"/>
                  <a:gd name="T1" fmla="*/ 7 h 202"/>
                  <a:gd name="T2" fmla="*/ 215 w 735"/>
                  <a:gd name="T3" fmla="*/ 28 h 202"/>
                  <a:gd name="T4" fmla="*/ 119 w 735"/>
                  <a:gd name="T5" fmla="*/ 53 h 202"/>
                  <a:gd name="T6" fmla="*/ 70 w 735"/>
                  <a:gd name="T7" fmla="*/ 67 h 202"/>
                  <a:gd name="T8" fmla="*/ 29 w 735"/>
                  <a:gd name="T9" fmla="*/ 95 h 202"/>
                  <a:gd name="T10" fmla="*/ 11 w 735"/>
                  <a:gd name="T11" fmla="*/ 117 h 202"/>
                  <a:gd name="T12" fmla="*/ 0 w 735"/>
                  <a:gd name="T13" fmla="*/ 152 h 202"/>
                  <a:gd name="T14" fmla="*/ 1 w 735"/>
                  <a:gd name="T15" fmla="*/ 180 h 202"/>
                  <a:gd name="T16" fmla="*/ 13 w 735"/>
                  <a:gd name="T17" fmla="*/ 190 h 202"/>
                  <a:gd name="T18" fmla="*/ 35 w 735"/>
                  <a:gd name="T19" fmla="*/ 198 h 202"/>
                  <a:gd name="T20" fmla="*/ 112 w 735"/>
                  <a:gd name="T21" fmla="*/ 202 h 202"/>
                  <a:gd name="T22" fmla="*/ 258 w 735"/>
                  <a:gd name="T23" fmla="*/ 193 h 202"/>
                  <a:gd name="T24" fmla="*/ 396 w 735"/>
                  <a:gd name="T25" fmla="*/ 176 h 202"/>
                  <a:gd name="T26" fmla="*/ 479 w 735"/>
                  <a:gd name="T27" fmla="*/ 155 h 202"/>
                  <a:gd name="T28" fmla="*/ 488 w 735"/>
                  <a:gd name="T29" fmla="*/ 182 h 202"/>
                  <a:gd name="T30" fmla="*/ 536 w 735"/>
                  <a:gd name="T31" fmla="*/ 190 h 202"/>
                  <a:gd name="T32" fmla="*/ 581 w 735"/>
                  <a:gd name="T33" fmla="*/ 194 h 202"/>
                  <a:gd name="T34" fmla="*/ 671 w 735"/>
                  <a:gd name="T35" fmla="*/ 198 h 202"/>
                  <a:gd name="T36" fmla="*/ 723 w 735"/>
                  <a:gd name="T37" fmla="*/ 193 h 202"/>
                  <a:gd name="T38" fmla="*/ 735 w 735"/>
                  <a:gd name="T39" fmla="*/ 155 h 202"/>
                  <a:gd name="T40" fmla="*/ 724 w 735"/>
                  <a:gd name="T41" fmla="*/ 89 h 202"/>
                  <a:gd name="T42" fmla="*/ 699 w 735"/>
                  <a:gd name="T43" fmla="*/ 0 h 202"/>
                  <a:gd name="T44" fmla="*/ 364 w 735"/>
                  <a:gd name="T45" fmla="*/ 0 h 202"/>
                  <a:gd name="T46" fmla="*/ 334 w 735"/>
                  <a:gd name="T47" fmla="*/ 7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5" h="202">
                    <a:moveTo>
                      <a:pt x="334" y="7"/>
                    </a:moveTo>
                    <a:lnTo>
                      <a:pt x="215" y="28"/>
                    </a:lnTo>
                    <a:lnTo>
                      <a:pt x="119" y="53"/>
                    </a:lnTo>
                    <a:lnTo>
                      <a:pt x="70" y="67"/>
                    </a:lnTo>
                    <a:lnTo>
                      <a:pt x="29" y="95"/>
                    </a:lnTo>
                    <a:lnTo>
                      <a:pt x="11" y="117"/>
                    </a:lnTo>
                    <a:lnTo>
                      <a:pt x="0" y="152"/>
                    </a:lnTo>
                    <a:lnTo>
                      <a:pt x="1" y="180"/>
                    </a:lnTo>
                    <a:lnTo>
                      <a:pt x="13" y="190"/>
                    </a:lnTo>
                    <a:lnTo>
                      <a:pt x="35" y="198"/>
                    </a:lnTo>
                    <a:lnTo>
                      <a:pt x="112" y="202"/>
                    </a:lnTo>
                    <a:lnTo>
                      <a:pt x="258" y="193"/>
                    </a:lnTo>
                    <a:lnTo>
                      <a:pt x="396" y="176"/>
                    </a:lnTo>
                    <a:lnTo>
                      <a:pt x="479" y="155"/>
                    </a:lnTo>
                    <a:lnTo>
                      <a:pt x="488" y="182"/>
                    </a:lnTo>
                    <a:lnTo>
                      <a:pt x="536" y="190"/>
                    </a:lnTo>
                    <a:lnTo>
                      <a:pt x="581" y="194"/>
                    </a:lnTo>
                    <a:lnTo>
                      <a:pt x="671" y="198"/>
                    </a:lnTo>
                    <a:lnTo>
                      <a:pt x="723" y="193"/>
                    </a:lnTo>
                    <a:lnTo>
                      <a:pt x="735" y="155"/>
                    </a:lnTo>
                    <a:lnTo>
                      <a:pt x="724" y="89"/>
                    </a:lnTo>
                    <a:lnTo>
                      <a:pt x="699" y="0"/>
                    </a:lnTo>
                    <a:lnTo>
                      <a:pt x="364" y="0"/>
                    </a:lnTo>
                    <a:lnTo>
                      <a:pt x="334" y="7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713B6FA3-3C0C-D7AA-1F98-71BB940ED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3063"/>
                <a:ext cx="471" cy="542"/>
              </a:xfrm>
              <a:custGeom>
                <a:avLst/>
                <a:gdLst>
                  <a:gd name="T0" fmla="*/ 896 w 943"/>
                  <a:gd name="T1" fmla="*/ 66 h 1084"/>
                  <a:gd name="T2" fmla="*/ 933 w 943"/>
                  <a:gd name="T3" fmla="*/ 151 h 1084"/>
                  <a:gd name="T4" fmla="*/ 937 w 943"/>
                  <a:gd name="T5" fmla="*/ 181 h 1084"/>
                  <a:gd name="T6" fmla="*/ 943 w 943"/>
                  <a:gd name="T7" fmla="*/ 226 h 1084"/>
                  <a:gd name="T8" fmla="*/ 933 w 943"/>
                  <a:gd name="T9" fmla="*/ 281 h 1084"/>
                  <a:gd name="T10" fmla="*/ 905 w 943"/>
                  <a:gd name="T11" fmla="*/ 311 h 1084"/>
                  <a:gd name="T12" fmla="*/ 876 w 943"/>
                  <a:gd name="T13" fmla="*/ 332 h 1084"/>
                  <a:gd name="T14" fmla="*/ 833 w 943"/>
                  <a:gd name="T15" fmla="*/ 335 h 1084"/>
                  <a:gd name="T16" fmla="*/ 748 w 943"/>
                  <a:gd name="T17" fmla="*/ 335 h 1084"/>
                  <a:gd name="T18" fmla="*/ 661 w 943"/>
                  <a:gd name="T19" fmla="*/ 339 h 1084"/>
                  <a:gd name="T20" fmla="*/ 580 w 943"/>
                  <a:gd name="T21" fmla="*/ 325 h 1084"/>
                  <a:gd name="T22" fmla="*/ 532 w 943"/>
                  <a:gd name="T23" fmla="*/ 316 h 1084"/>
                  <a:gd name="T24" fmla="*/ 438 w 943"/>
                  <a:gd name="T25" fmla="*/ 295 h 1084"/>
                  <a:gd name="T26" fmla="*/ 368 w 943"/>
                  <a:gd name="T27" fmla="*/ 270 h 1084"/>
                  <a:gd name="T28" fmla="*/ 296 w 943"/>
                  <a:gd name="T29" fmla="*/ 245 h 1084"/>
                  <a:gd name="T30" fmla="*/ 229 w 943"/>
                  <a:gd name="T31" fmla="*/ 206 h 1084"/>
                  <a:gd name="T32" fmla="*/ 248 w 943"/>
                  <a:gd name="T33" fmla="*/ 261 h 1084"/>
                  <a:gd name="T34" fmla="*/ 277 w 943"/>
                  <a:gd name="T35" fmla="*/ 339 h 1084"/>
                  <a:gd name="T36" fmla="*/ 287 w 943"/>
                  <a:gd name="T37" fmla="*/ 449 h 1084"/>
                  <a:gd name="T38" fmla="*/ 296 w 943"/>
                  <a:gd name="T39" fmla="*/ 534 h 1084"/>
                  <a:gd name="T40" fmla="*/ 329 w 943"/>
                  <a:gd name="T41" fmla="*/ 651 h 1084"/>
                  <a:gd name="T42" fmla="*/ 377 w 943"/>
                  <a:gd name="T43" fmla="*/ 795 h 1084"/>
                  <a:gd name="T44" fmla="*/ 420 w 943"/>
                  <a:gd name="T45" fmla="*/ 911 h 1084"/>
                  <a:gd name="T46" fmla="*/ 476 w 943"/>
                  <a:gd name="T47" fmla="*/ 1029 h 1084"/>
                  <a:gd name="T48" fmla="*/ 420 w 943"/>
                  <a:gd name="T49" fmla="*/ 1075 h 1084"/>
                  <a:gd name="T50" fmla="*/ 283 w 943"/>
                  <a:gd name="T51" fmla="*/ 1084 h 1084"/>
                  <a:gd name="T52" fmla="*/ 183 w 943"/>
                  <a:gd name="T53" fmla="*/ 1075 h 1084"/>
                  <a:gd name="T54" fmla="*/ 135 w 943"/>
                  <a:gd name="T55" fmla="*/ 1059 h 1084"/>
                  <a:gd name="T56" fmla="*/ 111 w 943"/>
                  <a:gd name="T57" fmla="*/ 1045 h 1084"/>
                  <a:gd name="T58" fmla="*/ 124 w 943"/>
                  <a:gd name="T59" fmla="*/ 930 h 1084"/>
                  <a:gd name="T60" fmla="*/ 115 w 943"/>
                  <a:gd name="T61" fmla="*/ 776 h 1084"/>
                  <a:gd name="T62" fmla="*/ 100 w 943"/>
                  <a:gd name="T63" fmla="*/ 555 h 1084"/>
                  <a:gd name="T64" fmla="*/ 91 w 943"/>
                  <a:gd name="T65" fmla="*/ 415 h 1084"/>
                  <a:gd name="T66" fmla="*/ 72 w 943"/>
                  <a:gd name="T67" fmla="*/ 316 h 1084"/>
                  <a:gd name="T68" fmla="*/ 63 w 943"/>
                  <a:gd name="T69" fmla="*/ 295 h 1084"/>
                  <a:gd name="T70" fmla="*/ 24 w 943"/>
                  <a:gd name="T71" fmla="*/ 270 h 1084"/>
                  <a:gd name="T72" fmla="*/ 6 w 943"/>
                  <a:gd name="T73" fmla="*/ 220 h 1084"/>
                  <a:gd name="T74" fmla="*/ 0 w 943"/>
                  <a:gd name="T75" fmla="*/ 151 h 1084"/>
                  <a:gd name="T76" fmla="*/ 6 w 943"/>
                  <a:gd name="T77" fmla="*/ 96 h 1084"/>
                  <a:gd name="T78" fmla="*/ 24 w 943"/>
                  <a:gd name="T79" fmla="*/ 60 h 1084"/>
                  <a:gd name="T80" fmla="*/ 135 w 943"/>
                  <a:gd name="T81" fmla="*/ 46 h 1084"/>
                  <a:gd name="T82" fmla="*/ 368 w 943"/>
                  <a:gd name="T83" fmla="*/ 25 h 1084"/>
                  <a:gd name="T84" fmla="*/ 467 w 943"/>
                  <a:gd name="T85" fmla="*/ 0 h 1084"/>
                  <a:gd name="T86" fmla="*/ 628 w 943"/>
                  <a:gd name="T87" fmla="*/ 16 h 1084"/>
                  <a:gd name="T88" fmla="*/ 761 w 943"/>
                  <a:gd name="T89" fmla="*/ 25 h 1084"/>
                  <a:gd name="T90" fmla="*/ 896 w 943"/>
                  <a:gd name="T91" fmla="*/ 66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43" h="1084">
                    <a:moveTo>
                      <a:pt x="896" y="66"/>
                    </a:moveTo>
                    <a:lnTo>
                      <a:pt x="933" y="151"/>
                    </a:lnTo>
                    <a:lnTo>
                      <a:pt x="937" y="181"/>
                    </a:lnTo>
                    <a:lnTo>
                      <a:pt x="943" y="226"/>
                    </a:lnTo>
                    <a:lnTo>
                      <a:pt x="933" y="281"/>
                    </a:lnTo>
                    <a:lnTo>
                      <a:pt x="905" y="311"/>
                    </a:lnTo>
                    <a:lnTo>
                      <a:pt x="876" y="332"/>
                    </a:lnTo>
                    <a:lnTo>
                      <a:pt x="833" y="335"/>
                    </a:lnTo>
                    <a:lnTo>
                      <a:pt x="748" y="335"/>
                    </a:lnTo>
                    <a:lnTo>
                      <a:pt x="661" y="339"/>
                    </a:lnTo>
                    <a:lnTo>
                      <a:pt x="580" y="325"/>
                    </a:lnTo>
                    <a:lnTo>
                      <a:pt x="532" y="316"/>
                    </a:lnTo>
                    <a:lnTo>
                      <a:pt x="438" y="295"/>
                    </a:lnTo>
                    <a:lnTo>
                      <a:pt x="368" y="270"/>
                    </a:lnTo>
                    <a:lnTo>
                      <a:pt x="296" y="245"/>
                    </a:lnTo>
                    <a:lnTo>
                      <a:pt x="229" y="206"/>
                    </a:lnTo>
                    <a:lnTo>
                      <a:pt x="248" y="261"/>
                    </a:lnTo>
                    <a:lnTo>
                      <a:pt x="277" y="339"/>
                    </a:lnTo>
                    <a:lnTo>
                      <a:pt x="287" y="449"/>
                    </a:lnTo>
                    <a:lnTo>
                      <a:pt x="296" y="534"/>
                    </a:lnTo>
                    <a:lnTo>
                      <a:pt x="329" y="651"/>
                    </a:lnTo>
                    <a:lnTo>
                      <a:pt x="377" y="795"/>
                    </a:lnTo>
                    <a:lnTo>
                      <a:pt x="420" y="911"/>
                    </a:lnTo>
                    <a:lnTo>
                      <a:pt x="476" y="1029"/>
                    </a:lnTo>
                    <a:lnTo>
                      <a:pt x="420" y="1075"/>
                    </a:lnTo>
                    <a:lnTo>
                      <a:pt x="283" y="1084"/>
                    </a:lnTo>
                    <a:lnTo>
                      <a:pt x="183" y="1075"/>
                    </a:lnTo>
                    <a:lnTo>
                      <a:pt x="135" y="1059"/>
                    </a:lnTo>
                    <a:lnTo>
                      <a:pt x="111" y="1045"/>
                    </a:lnTo>
                    <a:lnTo>
                      <a:pt x="124" y="930"/>
                    </a:lnTo>
                    <a:lnTo>
                      <a:pt x="115" y="776"/>
                    </a:lnTo>
                    <a:lnTo>
                      <a:pt x="100" y="555"/>
                    </a:lnTo>
                    <a:lnTo>
                      <a:pt x="91" y="415"/>
                    </a:lnTo>
                    <a:lnTo>
                      <a:pt x="72" y="316"/>
                    </a:lnTo>
                    <a:lnTo>
                      <a:pt x="63" y="295"/>
                    </a:lnTo>
                    <a:lnTo>
                      <a:pt x="24" y="270"/>
                    </a:lnTo>
                    <a:lnTo>
                      <a:pt x="6" y="220"/>
                    </a:lnTo>
                    <a:lnTo>
                      <a:pt x="0" y="151"/>
                    </a:lnTo>
                    <a:lnTo>
                      <a:pt x="6" y="96"/>
                    </a:lnTo>
                    <a:lnTo>
                      <a:pt x="24" y="60"/>
                    </a:lnTo>
                    <a:lnTo>
                      <a:pt x="135" y="46"/>
                    </a:lnTo>
                    <a:lnTo>
                      <a:pt x="368" y="25"/>
                    </a:lnTo>
                    <a:lnTo>
                      <a:pt x="467" y="0"/>
                    </a:lnTo>
                    <a:lnTo>
                      <a:pt x="628" y="16"/>
                    </a:lnTo>
                    <a:lnTo>
                      <a:pt x="761" y="25"/>
                    </a:lnTo>
                    <a:lnTo>
                      <a:pt x="896" y="66"/>
                    </a:lnTo>
                    <a:close/>
                  </a:path>
                </a:pathLst>
              </a:custGeom>
              <a:solidFill>
                <a:srgbClr val="3F5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CEA5CCB5-B123-A735-B62D-42609D62B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3293"/>
              <a:ext cx="490" cy="400"/>
            </a:xfrm>
            <a:custGeom>
              <a:avLst/>
              <a:gdLst>
                <a:gd name="T0" fmla="*/ 691 w 981"/>
                <a:gd name="T1" fmla="*/ 15 h 800"/>
                <a:gd name="T2" fmla="*/ 981 w 981"/>
                <a:gd name="T3" fmla="*/ 725 h 800"/>
                <a:gd name="T4" fmla="*/ 970 w 981"/>
                <a:gd name="T5" fmla="*/ 741 h 800"/>
                <a:gd name="T6" fmla="*/ 948 w 981"/>
                <a:gd name="T7" fmla="*/ 728 h 800"/>
                <a:gd name="T8" fmla="*/ 671 w 981"/>
                <a:gd name="T9" fmla="*/ 43 h 800"/>
                <a:gd name="T10" fmla="*/ 655 w 981"/>
                <a:gd name="T11" fmla="*/ 35 h 800"/>
                <a:gd name="T12" fmla="*/ 549 w 981"/>
                <a:gd name="T13" fmla="*/ 32 h 800"/>
                <a:gd name="T14" fmla="*/ 411 w 981"/>
                <a:gd name="T15" fmla="*/ 37 h 800"/>
                <a:gd name="T16" fmla="*/ 290 w 981"/>
                <a:gd name="T17" fmla="*/ 44 h 800"/>
                <a:gd name="T18" fmla="*/ 254 w 981"/>
                <a:gd name="T19" fmla="*/ 55 h 800"/>
                <a:gd name="T20" fmla="*/ 232 w 981"/>
                <a:gd name="T21" fmla="*/ 73 h 800"/>
                <a:gd name="T22" fmla="*/ 218 w 981"/>
                <a:gd name="T23" fmla="*/ 95 h 800"/>
                <a:gd name="T24" fmla="*/ 27 w 981"/>
                <a:gd name="T25" fmla="*/ 792 h 800"/>
                <a:gd name="T26" fmla="*/ 12 w 981"/>
                <a:gd name="T27" fmla="*/ 800 h 800"/>
                <a:gd name="T28" fmla="*/ 0 w 981"/>
                <a:gd name="T29" fmla="*/ 785 h 800"/>
                <a:gd name="T30" fmla="*/ 190 w 981"/>
                <a:gd name="T31" fmla="*/ 90 h 800"/>
                <a:gd name="T32" fmla="*/ 209 w 981"/>
                <a:gd name="T33" fmla="*/ 52 h 800"/>
                <a:gd name="T34" fmla="*/ 226 w 981"/>
                <a:gd name="T35" fmla="*/ 37 h 800"/>
                <a:gd name="T36" fmla="*/ 242 w 981"/>
                <a:gd name="T37" fmla="*/ 27 h 800"/>
                <a:gd name="T38" fmla="*/ 263 w 981"/>
                <a:gd name="T39" fmla="*/ 18 h 800"/>
                <a:gd name="T40" fmla="*/ 303 w 981"/>
                <a:gd name="T41" fmla="*/ 15 h 800"/>
                <a:gd name="T42" fmla="*/ 432 w 981"/>
                <a:gd name="T43" fmla="*/ 5 h 800"/>
                <a:gd name="T44" fmla="*/ 573 w 981"/>
                <a:gd name="T45" fmla="*/ 0 h 800"/>
                <a:gd name="T46" fmla="*/ 640 w 981"/>
                <a:gd name="T47" fmla="*/ 2 h 800"/>
                <a:gd name="T48" fmla="*/ 673 w 981"/>
                <a:gd name="T49" fmla="*/ 5 h 800"/>
                <a:gd name="T50" fmla="*/ 691 w 981"/>
                <a:gd name="T51" fmla="*/ 1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800">
                  <a:moveTo>
                    <a:pt x="691" y="15"/>
                  </a:moveTo>
                  <a:lnTo>
                    <a:pt x="981" y="725"/>
                  </a:lnTo>
                  <a:lnTo>
                    <a:pt x="970" y="741"/>
                  </a:lnTo>
                  <a:lnTo>
                    <a:pt x="948" y="728"/>
                  </a:lnTo>
                  <a:lnTo>
                    <a:pt x="671" y="43"/>
                  </a:lnTo>
                  <a:lnTo>
                    <a:pt x="655" y="35"/>
                  </a:lnTo>
                  <a:lnTo>
                    <a:pt x="549" y="32"/>
                  </a:lnTo>
                  <a:lnTo>
                    <a:pt x="411" y="37"/>
                  </a:lnTo>
                  <a:lnTo>
                    <a:pt x="290" y="44"/>
                  </a:lnTo>
                  <a:lnTo>
                    <a:pt x="254" y="55"/>
                  </a:lnTo>
                  <a:lnTo>
                    <a:pt x="232" y="73"/>
                  </a:lnTo>
                  <a:lnTo>
                    <a:pt x="218" y="95"/>
                  </a:lnTo>
                  <a:lnTo>
                    <a:pt x="27" y="792"/>
                  </a:lnTo>
                  <a:lnTo>
                    <a:pt x="12" y="800"/>
                  </a:lnTo>
                  <a:lnTo>
                    <a:pt x="0" y="785"/>
                  </a:lnTo>
                  <a:lnTo>
                    <a:pt x="190" y="90"/>
                  </a:lnTo>
                  <a:lnTo>
                    <a:pt x="209" y="52"/>
                  </a:lnTo>
                  <a:lnTo>
                    <a:pt x="226" y="37"/>
                  </a:lnTo>
                  <a:lnTo>
                    <a:pt x="242" y="27"/>
                  </a:lnTo>
                  <a:lnTo>
                    <a:pt x="263" y="18"/>
                  </a:lnTo>
                  <a:lnTo>
                    <a:pt x="303" y="15"/>
                  </a:lnTo>
                  <a:lnTo>
                    <a:pt x="432" y="5"/>
                  </a:lnTo>
                  <a:lnTo>
                    <a:pt x="573" y="0"/>
                  </a:lnTo>
                  <a:lnTo>
                    <a:pt x="640" y="2"/>
                  </a:lnTo>
                  <a:lnTo>
                    <a:pt x="673" y="5"/>
                  </a:lnTo>
                  <a:lnTo>
                    <a:pt x="691" y="15"/>
                  </a:lnTo>
                  <a:close/>
                </a:path>
              </a:pathLst>
            </a:custGeom>
            <a:solidFill>
              <a:srgbClr val="5F3F1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85E445AB-A130-0519-392E-16C6A7B6E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2657"/>
              <a:ext cx="395" cy="409"/>
              <a:chOff x="4511" y="2657"/>
              <a:chExt cx="395" cy="409"/>
            </a:xfrm>
          </p:grpSpPr>
          <p:grpSp>
            <p:nvGrpSpPr>
              <p:cNvPr id="75" name="Group 44">
                <a:extLst>
                  <a:ext uri="{FF2B5EF4-FFF2-40B4-BE49-F238E27FC236}">
                    <a16:creationId xmlns:a16="http://schemas.microsoft.com/office/drawing/2014/main" id="{2EF6AC0B-6372-5AE5-2962-2060CA654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1" y="2657"/>
                <a:ext cx="395" cy="409"/>
                <a:chOff x="4511" y="2657"/>
                <a:chExt cx="395" cy="409"/>
              </a:xfrm>
            </p:grpSpPr>
            <p:sp>
              <p:nvSpPr>
                <p:cNvPr id="77" name="Oval 45">
                  <a:extLst>
                    <a:ext uri="{FF2B5EF4-FFF2-40B4-BE49-F238E27FC236}">
                      <a16:creationId xmlns:a16="http://schemas.microsoft.com/office/drawing/2014/main" id="{91D7FCCB-BAD2-3F66-96D7-0FB8627A54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" y="2657"/>
                  <a:ext cx="395" cy="409"/>
                </a:xfrm>
                <a:prstGeom prst="ellipse">
                  <a:avLst/>
                </a:prstGeom>
                <a:solidFill>
                  <a:srgbClr val="9F9FB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8" name="Oval 46">
                  <a:extLst>
                    <a:ext uri="{FF2B5EF4-FFF2-40B4-BE49-F238E27FC236}">
                      <a16:creationId xmlns:a16="http://schemas.microsoft.com/office/drawing/2014/main" id="{9BBF9FA6-4D7A-2DC6-3A41-04727778A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5" y="2660"/>
                  <a:ext cx="355" cy="364"/>
                </a:xfrm>
                <a:prstGeom prst="ellipse">
                  <a:avLst/>
                </a:prstGeom>
                <a:solidFill>
                  <a:srgbClr val="BF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9" name="Oval 47">
                  <a:extLst>
                    <a:ext uri="{FF2B5EF4-FFF2-40B4-BE49-F238E27FC236}">
                      <a16:creationId xmlns:a16="http://schemas.microsoft.com/office/drawing/2014/main" id="{F3C5BED5-5196-5B97-0B43-FE4385216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9" y="2681"/>
                  <a:ext cx="275" cy="277"/>
                </a:xfrm>
                <a:prstGeom prst="ellipse">
                  <a:avLst/>
                </a:prstGeom>
                <a:solidFill>
                  <a:srgbClr val="DFD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6" name="Oval 48">
                <a:extLst>
                  <a:ext uri="{FF2B5EF4-FFF2-40B4-BE49-F238E27FC236}">
                    <a16:creationId xmlns:a16="http://schemas.microsoft.com/office/drawing/2014/main" id="{253ED094-BF5A-98C0-CB69-826DEECE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2722"/>
                <a:ext cx="71" cy="7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3" name="Group 49">
              <a:extLst>
                <a:ext uri="{FF2B5EF4-FFF2-40B4-BE49-F238E27FC236}">
                  <a16:creationId xmlns:a16="http://schemas.microsoft.com/office/drawing/2014/main" id="{6F1E4ECA-316A-ADDE-D3B3-874A8B1B1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792"/>
              <a:ext cx="556" cy="293"/>
              <a:chOff x="4237" y="2792"/>
              <a:chExt cx="556" cy="293"/>
            </a:xfrm>
          </p:grpSpPr>
          <p:sp>
            <p:nvSpPr>
              <p:cNvPr id="72" name="Freeform 50">
                <a:extLst>
                  <a:ext uri="{FF2B5EF4-FFF2-40B4-BE49-F238E27FC236}">
                    <a16:creationId xmlns:a16="http://schemas.microsoft.com/office/drawing/2014/main" id="{FEEE00F8-40D0-941B-FE27-A1A93D6B0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792"/>
                <a:ext cx="425" cy="275"/>
              </a:xfrm>
              <a:custGeom>
                <a:avLst/>
                <a:gdLst>
                  <a:gd name="T0" fmla="*/ 30 w 850"/>
                  <a:gd name="T1" fmla="*/ 528 h 550"/>
                  <a:gd name="T2" fmla="*/ 42 w 850"/>
                  <a:gd name="T3" fmla="*/ 546 h 550"/>
                  <a:gd name="T4" fmla="*/ 65 w 850"/>
                  <a:gd name="T5" fmla="*/ 550 h 550"/>
                  <a:gd name="T6" fmla="*/ 484 w 850"/>
                  <a:gd name="T7" fmla="*/ 302 h 550"/>
                  <a:gd name="T8" fmla="*/ 523 w 850"/>
                  <a:gd name="T9" fmla="*/ 307 h 550"/>
                  <a:gd name="T10" fmla="*/ 593 w 850"/>
                  <a:gd name="T11" fmla="*/ 310 h 550"/>
                  <a:gd name="T12" fmla="*/ 677 w 850"/>
                  <a:gd name="T13" fmla="*/ 282 h 550"/>
                  <a:gd name="T14" fmla="*/ 816 w 850"/>
                  <a:gd name="T15" fmla="*/ 266 h 550"/>
                  <a:gd name="T16" fmla="*/ 819 w 850"/>
                  <a:gd name="T17" fmla="*/ 239 h 550"/>
                  <a:gd name="T18" fmla="*/ 684 w 850"/>
                  <a:gd name="T19" fmla="*/ 242 h 550"/>
                  <a:gd name="T20" fmla="*/ 823 w 850"/>
                  <a:gd name="T21" fmla="*/ 219 h 550"/>
                  <a:gd name="T22" fmla="*/ 846 w 850"/>
                  <a:gd name="T23" fmla="*/ 198 h 550"/>
                  <a:gd name="T24" fmla="*/ 776 w 850"/>
                  <a:gd name="T25" fmla="*/ 187 h 550"/>
                  <a:gd name="T26" fmla="*/ 681 w 850"/>
                  <a:gd name="T27" fmla="*/ 187 h 550"/>
                  <a:gd name="T28" fmla="*/ 846 w 850"/>
                  <a:gd name="T29" fmla="*/ 154 h 550"/>
                  <a:gd name="T30" fmla="*/ 843 w 850"/>
                  <a:gd name="T31" fmla="*/ 131 h 550"/>
                  <a:gd name="T32" fmla="*/ 792 w 850"/>
                  <a:gd name="T33" fmla="*/ 123 h 550"/>
                  <a:gd name="T34" fmla="*/ 666 w 850"/>
                  <a:gd name="T35" fmla="*/ 156 h 550"/>
                  <a:gd name="T36" fmla="*/ 799 w 850"/>
                  <a:gd name="T37" fmla="*/ 93 h 550"/>
                  <a:gd name="T38" fmla="*/ 807 w 850"/>
                  <a:gd name="T39" fmla="*/ 59 h 550"/>
                  <a:gd name="T40" fmla="*/ 776 w 850"/>
                  <a:gd name="T41" fmla="*/ 44 h 550"/>
                  <a:gd name="T42" fmla="*/ 628 w 850"/>
                  <a:gd name="T43" fmla="*/ 110 h 550"/>
                  <a:gd name="T44" fmla="*/ 590 w 850"/>
                  <a:gd name="T45" fmla="*/ 128 h 550"/>
                  <a:gd name="T46" fmla="*/ 611 w 850"/>
                  <a:gd name="T47" fmla="*/ 87 h 550"/>
                  <a:gd name="T48" fmla="*/ 608 w 850"/>
                  <a:gd name="T49" fmla="*/ 18 h 550"/>
                  <a:gd name="T50" fmla="*/ 545 w 850"/>
                  <a:gd name="T51" fmla="*/ 5 h 550"/>
                  <a:gd name="T52" fmla="*/ 524 w 850"/>
                  <a:gd name="T53" fmla="*/ 95 h 550"/>
                  <a:gd name="T54" fmla="*/ 484 w 850"/>
                  <a:gd name="T55" fmla="*/ 154 h 550"/>
                  <a:gd name="T56" fmla="*/ 459 w 850"/>
                  <a:gd name="T57" fmla="*/ 213 h 550"/>
                  <a:gd name="T58" fmla="*/ 459 w 850"/>
                  <a:gd name="T59" fmla="*/ 258 h 550"/>
                  <a:gd name="T60" fmla="*/ 68 w 850"/>
                  <a:gd name="T61" fmla="*/ 480 h 550"/>
                  <a:gd name="T62" fmla="*/ 55 w 850"/>
                  <a:gd name="T63" fmla="*/ 42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550">
                    <a:moveTo>
                      <a:pt x="0" y="453"/>
                    </a:moveTo>
                    <a:lnTo>
                      <a:pt x="30" y="528"/>
                    </a:lnTo>
                    <a:lnTo>
                      <a:pt x="36" y="541"/>
                    </a:lnTo>
                    <a:lnTo>
                      <a:pt x="42" y="546"/>
                    </a:lnTo>
                    <a:lnTo>
                      <a:pt x="51" y="550"/>
                    </a:lnTo>
                    <a:lnTo>
                      <a:pt x="65" y="550"/>
                    </a:lnTo>
                    <a:lnTo>
                      <a:pt x="82" y="544"/>
                    </a:lnTo>
                    <a:lnTo>
                      <a:pt x="484" y="302"/>
                    </a:lnTo>
                    <a:lnTo>
                      <a:pt x="508" y="294"/>
                    </a:lnTo>
                    <a:lnTo>
                      <a:pt x="523" y="307"/>
                    </a:lnTo>
                    <a:lnTo>
                      <a:pt x="550" y="318"/>
                    </a:lnTo>
                    <a:lnTo>
                      <a:pt x="593" y="310"/>
                    </a:lnTo>
                    <a:lnTo>
                      <a:pt x="642" y="294"/>
                    </a:lnTo>
                    <a:lnTo>
                      <a:pt x="677" y="282"/>
                    </a:lnTo>
                    <a:lnTo>
                      <a:pt x="784" y="271"/>
                    </a:lnTo>
                    <a:lnTo>
                      <a:pt x="816" y="266"/>
                    </a:lnTo>
                    <a:lnTo>
                      <a:pt x="826" y="255"/>
                    </a:lnTo>
                    <a:lnTo>
                      <a:pt x="819" y="239"/>
                    </a:lnTo>
                    <a:lnTo>
                      <a:pt x="784" y="235"/>
                    </a:lnTo>
                    <a:lnTo>
                      <a:pt x="684" y="242"/>
                    </a:lnTo>
                    <a:lnTo>
                      <a:pt x="681" y="231"/>
                    </a:lnTo>
                    <a:lnTo>
                      <a:pt x="823" y="219"/>
                    </a:lnTo>
                    <a:lnTo>
                      <a:pt x="846" y="209"/>
                    </a:lnTo>
                    <a:lnTo>
                      <a:pt x="846" y="198"/>
                    </a:lnTo>
                    <a:lnTo>
                      <a:pt x="831" y="186"/>
                    </a:lnTo>
                    <a:lnTo>
                      <a:pt x="776" y="187"/>
                    </a:lnTo>
                    <a:lnTo>
                      <a:pt x="681" y="198"/>
                    </a:lnTo>
                    <a:lnTo>
                      <a:pt x="681" y="187"/>
                    </a:lnTo>
                    <a:lnTo>
                      <a:pt x="835" y="159"/>
                    </a:lnTo>
                    <a:lnTo>
                      <a:pt x="846" y="154"/>
                    </a:lnTo>
                    <a:lnTo>
                      <a:pt x="850" y="143"/>
                    </a:lnTo>
                    <a:lnTo>
                      <a:pt x="843" y="131"/>
                    </a:lnTo>
                    <a:lnTo>
                      <a:pt x="829" y="126"/>
                    </a:lnTo>
                    <a:lnTo>
                      <a:pt x="792" y="123"/>
                    </a:lnTo>
                    <a:lnTo>
                      <a:pt x="714" y="140"/>
                    </a:lnTo>
                    <a:lnTo>
                      <a:pt x="666" y="156"/>
                    </a:lnTo>
                    <a:lnTo>
                      <a:pt x="665" y="148"/>
                    </a:lnTo>
                    <a:lnTo>
                      <a:pt x="799" y="93"/>
                    </a:lnTo>
                    <a:lnTo>
                      <a:pt x="807" y="76"/>
                    </a:lnTo>
                    <a:lnTo>
                      <a:pt x="807" y="59"/>
                    </a:lnTo>
                    <a:lnTo>
                      <a:pt x="799" y="44"/>
                    </a:lnTo>
                    <a:lnTo>
                      <a:pt x="776" y="44"/>
                    </a:lnTo>
                    <a:lnTo>
                      <a:pt x="747" y="52"/>
                    </a:lnTo>
                    <a:lnTo>
                      <a:pt x="628" y="110"/>
                    </a:lnTo>
                    <a:lnTo>
                      <a:pt x="604" y="123"/>
                    </a:lnTo>
                    <a:lnTo>
                      <a:pt x="590" y="128"/>
                    </a:lnTo>
                    <a:lnTo>
                      <a:pt x="590" y="115"/>
                    </a:lnTo>
                    <a:lnTo>
                      <a:pt x="611" y="87"/>
                    </a:lnTo>
                    <a:lnTo>
                      <a:pt x="617" y="49"/>
                    </a:lnTo>
                    <a:lnTo>
                      <a:pt x="608" y="18"/>
                    </a:lnTo>
                    <a:lnTo>
                      <a:pt x="581" y="0"/>
                    </a:lnTo>
                    <a:lnTo>
                      <a:pt x="545" y="5"/>
                    </a:lnTo>
                    <a:lnTo>
                      <a:pt x="529" y="49"/>
                    </a:lnTo>
                    <a:lnTo>
                      <a:pt x="524" y="95"/>
                    </a:lnTo>
                    <a:lnTo>
                      <a:pt x="505" y="134"/>
                    </a:lnTo>
                    <a:lnTo>
                      <a:pt x="484" y="154"/>
                    </a:lnTo>
                    <a:lnTo>
                      <a:pt x="469" y="180"/>
                    </a:lnTo>
                    <a:lnTo>
                      <a:pt x="459" y="213"/>
                    </a:lnTo>
                    <a:lnTo>
                      <a:pt x="456" y="247"/>
                    </a:lnTo>
                    <a:lnTo>
                      <a:pt x="459" y="258"/>
                    </a:lnTo>
                    <a:lnTo>
                      <a:pt x="77" y="488"/>
                    </a:lnTo>
                    <a:lnTo>
                      <a:pt x="68" y="480"/>
                    </a:lnTo>
                    <a:lnTo>
                      <a:pt x="61" y="456"/>
                    </a:lnTo>
                    <a:lnTo>
                      <a:pt x="55" y="420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Freeform 51">
                <a:extLst>
                  <a:ext uri="{FF2B5EF4-FFF2-40B4-BE49-F238E27FC236}">
                    <a16:creationId xmlns:a16="http://schemas.microsoft.com/office/drawing/2014/main" id="{7F34665A-09E6-FD5A-7BAB-06337DBB8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2797"/>
                <a:ext cx="177" cy="288"/>
              </a:xfrm>
              <a:custGeom>
                <a:avLst/>
                <a:gdLst>
                  <a:gd name="T0" fmla="*/ 332 w 354"/>
                  <a:gd name="T1" fmla="*/ 462 h 575"/>
                  <a:gd name="T2" fmla="*/ 342 w 354"/>
                  <a:gd name="T3" fmla="*/ 419 h 575"/>
                  <a:gd name="T4" fmla="*/ 348 w 354"/>
                  <a:gd name="T5" fmla="*/ 399 h 575"/>
                  <a:gd name="T6" fmla="*/ 351 w 354"/>
                  <a:gd name="T7" fmla="*/ 390 h 575"/>
                  <a:gd name="T8" fmla="*/ 354 w 354"/>
                  <a:gd name="T9" fmla="*/ 374 h 575"/>
                  <a:gd name="T10" fmla="*/ 347 w 354"/>
                  <a:gd name="T11" fmla="*/ 357 h 575"/>
                  <a:gd name="T12" fmla="*/ 335 w 354"/>
                  <a:gd name="T13" fmla="*/ 341 h 575"/>
                  <a:gd name="T14" fmla="*/ 316 w 354"/>
                  <a:gd name="T15" fmla="*/ 328 h 575"/>
                  <a:gd name="T16" fmla="*/ 296 w 354"/>
                  <a:gd name="T17" fmla="*/ 314 h 575"/>
                  <a:gd name="T18" fmla="*/ 275 w 354"/>
                  <a:gd name="T19" fmla="*/ 286 h 575"/>
                  <a:gd name="T20" fmla="*/ 244 w 354"/>
                  <a:gd name="T21" fmla="*/ 229 h 575"/>
                  <a:gd name="T22" fmla="*/ 226 w 354"/>
                  <a:gd name="T23" fmla="*/ 190 h 575"/>
                  <a:gd name="T24" fmla="*/ 203 w 354"/>
                  <a:gd name="T25" fmla="*/ 143 h 575"/>
                  <a:gd name="T26" fmla="*/ 187 w 354"/>
                  <a:gd name="T27" fmla="*/ 97 h 575"/>
                  <a:gd name="T28" fmla="*/ 174 w 354"/>
                  <a:gd name="T29" fmla="*/ 67 h 575"/>
                  <a:gd name="T30" fmla="*/ 156 w 354"/>
                  <a:gd name="T31" fmla="*/ 47 h 575"/>
                  <a:gd name="T32" fmla="*/ 139 w 354"/>
                  <a:gd name="T33" fmla="*/ 27 h 575"/>
                  <a:gd name="T34" fmla="*/ 118 w 354"/>
                  <a:gd name="T35" fmla="*/ 9 h 575"/>
                  <a:gd name="T36" fmla="*/ 100 w 354"/>
                  <a:gd name="T37" fmla="*/ 1 h 575"/>
                  <a:gd name="T38" fmla="*/ 75 w 354"/>
                  <a:gd name="T39" fmla="*/ 0 h 575"/>
                  <a:gd name="T40" fmla="*/ 52 w 354"/>
                  <a:gd name="T41" fmla="*/ 0 h 575"/>
                  <a:gd name="T42" fmla="*/ 36 w 354"/>
                  <a:gd name="T43" fmla="*/ 9 h 575"/>
                  <a:gd name="T44" fmla="*/ 29 w 354"/>
                  <a:gd name="T45" fmla="*/ 22 h 575"/>
                  <a:gd name="T46" fmla="*/ 12 w 354"/>
                  <a:gd name="T47" fmla="*/ 42 h 575"/>
                  <a:gd name="T48" fmla="*/ 0 w 354"/>
                  <a:gd name="T49" fmla="*/ 77 h 575"/>
                  <a:gd name="T50" fmla="*/ 0 w 354"/>
                  <a:gd name="T51" fmla="*/ 107 h 575"/>
                  <a:gd name="T52" fmla="*/ 0 w 354"/>
                  <a:gd name="T53" fmla="*/ 144 h 575"/>
                  <a:gd name="T54" fmla="*/ 8 w 354"/>
                  <a:gd name="T55" fmla="*/ 182 h 575"/>
                  <a:gd name="T56" fmla="*/ 27 w 354"/>
                  <a:gd name="T57" fmla="*/ 234 h 575"/>
                  <a:gd name="T58" fmla="*/ 55 w 354"/>
                  <a:gd name="T59" fmla="*/ 306 h 575"/>
                  <a:gd name="T60" fmla="*/ 79 w 354"/>
                  <a:gd name="T61" fmla="*/ 372 h 575"/>
                  <a:gd name="T62" fmla="*/ 100 w 354"/>
                  <a:gd name="T63" fmla="*/ 402 h 575"/>
                  <a:gd name="T64" fmla="*/ 138 w 354"/>
                  <a:gd name="T65" fmla="*/ 465 h 575"/>
                  <a:gd name="T66" fmla="*/ 168 w 354"/>
                  <a:gd name="T67" fmla="*/ 517 h 575"/>
                  <a:gd name="T68" fmla="*/ 202 w 354"/>
                  <a:gd name="T69" fmla="*/ 558 h 575"/>
                  <a:gd name="T70" fmla="*/ 218 w 354"/>
                  <a:gd name="T71" fmla="*/ 575 h 575"/>
                  <a:gd name="T72" fmla="*/ 227 w 354"/>
                  <a:gd name="T73" fmla="*/ 547 h 575"/>
                  <a:gd name="T74" fmla="*/ 239 w 354"/>
                  <a:gd name="T75" fmla="*/ 496 h 575"/>
                  <a:gd name="T76" fmla="*/ 251 w 354"/>
                  <a:gd name="T77" fmla="*/ 467 h 575"/>
                  <a:gd name="T78" fmla="*/ 271 w 354"/>
                  <a:gd name="T79" fmla="*/ 441 h 575"/>
                  <a:gd name="T80" fmla="*/ 316 w 354"/>
                  <a:gd name="T81" fmla="*/ 415 h 575"/>
                  <a:gd name="T82" fmla="*/ 320 w 354"/>
                  <a:gd name="T83" fmla="*/ 412 h 575"/>
                  <a:gd name="T84" fmla="*/ 332 w 354"/>
                  <a:gd name="T85" fmla="*/ 46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4" h="575">
                    <a:moveTo>
                      <a:pt x="332" y="462"/>
                    </a:moveTo>
                    <a:lnTo>
                      <a:pt x="342" y="419"/>
                    </a:lnTo>
                    <a:lnTo>
                      <a:pt x="348" y="399"/>
                    </a:lnTo>
                    <a:lnTo>
                      <a:pt x="351" y="390"/>
                    </a:lnTo>
                    <a:lnTo>
                      <a:pt x="354" y="374"/>
                    </a:lnTo>
                    <a:lnTo>
                      <a:pt x="347" y="357"/>
                    </a:lnTo>
                    <a:lnTo>
                      <a:pt x="335" y="341"/>
                    </a:lnTo>
                    <a:lnTo>
                      <a:pt x="316" y="328"/>
                    </a:lnTo>
                    <a:lnTo>
                      <a:pt x="296" y="314"/>
                    </a:lnTo>
                    <a:lnTo>
                      <a:pt x="275" y="286"/>
                    </a:lnTo>
                    <a:lnTo>
                      <a:pt x="244" y="229"/>
                    </a:lnTo>
                    <a:lnTo>
                      <a:pt x="226" y="190"/>
                    </a:lnTo>
                    <a:lnTo>
                      <a:pt x="203" y="143"/>
                    </a:lnTo>
                    <a:lnTo>
                      <a:pt x="187" y="97"/>
                    </a:lnTo>
                    <a:lnTo>
                      <a:pt x="174" y="67"/>
                    </a:lnTo>
                    <a:lnTo>
                      <a:pt x="156" y="47"/>
                    </a:lnTo>
                    <a:lnTo>
                      <a:pt x="139" y="27"/>
                    </a:lnTo>
                    <a:lnTo>
                      <a:pt x="118" y="9"/>
                    </a:lnTo>
                    <a:lnTo>
                      <a:pt x="100" y="1"/>
                    </a:lnTo>
                    <a:lnTo>
                      <a:pt x="75" y="0"/>
                    </a:lnTo>
                    <a:lnTo>
                      <a:pt x="52" y="0"/>
                    </a:lnTo>
                    <a:lnTo>
                      <a:pt x="36" y="9"/>
                    </a:lnTo>
                    <a:lnTo>
                      <a:pt x="29" y="22"/>
                    </a:lnTo>
                    <a:lnTo>
                      <a:pt x="12" y="42"/>
                    </a:lnTo>
                    <a:lnTo>
                      <a:pt x="0" y="77"/>
                    </a:lnTo>
                    <a:lnTo>
                      <a:pt x="0" y="107"/>
                    </a:lnTo>
                    <a:lnTo>
                      <a:pt x="0" y="144"/>
                    </a:lnTo>
                    <a:lnTo>
                      <a:pt x="8" y="182"/>
                    </a:lnTo>
                    <a:lnTo>
                      <a:pt x="27" y="234"/>
                    </a:lnTo>
                    <a:lnTo>
                      <a:pt x="55" y="306"/>
                    </a:lnTo>
                    <a:lnTo>
                      <a:pt x="79" y="372"/>
                    </a:lnTo>
                    <a:lnTo>
                      <a:pt x="100" y="402"/>
                    </a:lnTo>
                    <a:lnTo>
                      <a:pt x="138" y="465"/>
                    </a:lnTo>
                    <a:lnTo>
                      <a:pt x="168" y="517"/>
                    </a:lnTo>
                    <a:lnTo>
                      <a:pt x="202" y="558"/>
                    </a:lnTo>
                    <a:lnTo>
                      <a:pt x="218" y="575"/>
                    </a:lnTo>
                    <a:lnTo>
                      <a:pt x="227" y="547"/>
                    </a:lnTo>
                    <a:lnTo>
                      <a:pt x="239" y="496"/>
                    </a:lnTo>
                    <a:lnTo>
                      <a:pt x="251" y="467"/>
                    </a:lnTo>
                    <a:lnTo>
                      <a:pt x="271" y="441"/>
                    </a:lnTo>
                    <a:lnTo>
                      <a:pt x="316" y="415"/>
                    </a:lnTo>
                    <a:lnTo>
                      <a:pt x="320" y="412"/>
                    </a:lnTo>
                    <a:lnTo>
                      <a:pt x="332" y="462"/>
                    </a:lnTo>
                    <a:close/>
                  </a:path>
                </a:pathLst>
              </a:custGeom>
              <a:solidFill>
                <a:srgbClr val="9F3FD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Freeform 52">
                <a:extLst>
                  <a:ext uri="{FF2B5EF4-FFF2-40B4-BE49-F238E27FC236}">
                    <a16:creationId xmlns:a16="http://schemas.microsoft.com/office/drawing/2014/main" id="{5F391F6C-1D0A-D6EB-5AEA-ED4AC5F52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" y="3022"/>
                <a:ext cx="39" cy="62"/>
              </a:xfrm>
              <a:custGeom>
                <a:avLst/>
                <a:gdLst>
                  <a:gd name="T0" fmla="*/ 48 w 78"/>
                  <a:gd name="T1" fmla="*/ 0 h 122"/>
                  <a:gd name="T2" fmla="*/ 32 w 78"/>
                  <a:gd name="T3" fmla="*/ 22 h 122"/>
                  <a:gd name="T4" fmla="*/ 21 w 78"/>
                  <a:gd name="T5" fmla="*/ 50 h 122"/>
                  <a:gd name="T6" fmla="*/ 9 w 78"/>
                  <a:gd name="T7" fmla="*/ 97 h 122"/>
                  <a:gd name="T8" fmla="*/ 0 w 78"/>
                  <a:gd name="T9" fmla="*/ 121 h 122"/>
                  <a:gd name="T10" fmla="*/ 0 w 78"/>
                  <a:gd name="T11" fmla="*/ 122 h 122"/>
                  <a:gd name="T12" fmla="*/ 24 w 78"/>
                  <a:gd name="T13" fmla="*/ 118 h 122"/>
                  <a:gd name="T14" fmla="*/ 57 w 78"/>
                  <a:gd name="T15" fmla="*/ 96 h 122"/>
                  <a:gd name="T16" fmla="*/ 72 w 78"/>
                  <a:gd name="T17" fmla="*/ 80 h 122"/>
                  <a:gd name="T18" fmla="*/ 78 w 78"/>
                  <a:gd name="T19" fmla="*/ 71 h 122"/>
                  <a:gd name="T20" fmla="*/ 66 w 78"/>
                  <a:gd name="T21" fmla="*/ 41 h 122"/>
                  <a:gd name="T22" fmla="*/ 48 w 78"/>
                  <a:gd name="T2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122">
                    <a:moveTo>
                      <a:pt x="48" y="0"/>
                    </a:moveTo>
                    <a:lnTo>
                      <a:pt x="32" y="22"/>
                    </a:lnTo>
                    <a:lnTo>
                      <a:pt x="21" y="50"/>
                    </a:lnTo>
                    <a:lnTo>
                      <a:pt x="9" y="97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4" y="118"/>
                    </a:lnTo>
                    <a:lnTo>
                      <a:pt x="57" y="96"/>
                    </a:lnTo>
                    <a:lnTo>
                      <a:pt x="72" y="80"/>
                    </a:lnTo>
                    <a:lnTo>
                      <a:pt x="78" y="71"/>
                    </a:lnTo>
                    <a:lnTo>
                      <a:pt x="66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F00D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3BC82499-A247-2149-8359-5622EA8DC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7" y="2678"/>
              <a:ext cx="533" cy="495"/>
              <a:chOff x="4977" y="2678"/>
              <a:chExt cx="533" cy="495"/>
            </a:xfrm>
          </p:grpSpPr>
          <p:sp>
            <p:nvSpPr>
              <p:cNvPr id="65" name="Freeform 54">
                <a:extLst>
                  <a:ext uri="{FF2B5EF4-FFF2-40B4-BE49-F238E27FC236}">
                    <a16:creationId xmlns:a16="http://schemas.microsoft.com/office/drawing/2014/main" id="{DBC71442-B3E4-1D66-5CF0-3693DD253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7" y="2762"/>
                <a:ext cx="288" cy="298"/>
              </a:xfrm>
              <a:custGeom>
                <a:avLst/>
                <a:gdLst>
                  <a:gd name="T0" fmla="*/ 0 w 575"/>
                  <a:gd name="T1" fmla="*/ 91 h 597"/>
                  <a:gd name="T2" fmla="*/ 191 w 575"/>
                  <a:gd name="T3" fmla="*/ 0 h 597"/>
                  <a:gd name="T4" fmla="*/ 260 w 575"/>
                  <a:gd name="T5" fmla="*/ 244 h 597"/>
                  <a:gd name="T6" fmla="*/ 309 w 575"/>
                  <a:gd name="T7" fmla="*/ 373 h 597"/>
                  <a:gd name="T8" fmla="*/ 393 w 575"/>
                  <a:gd name="T9" fmla="*/ 270 h 597"/>
                  <a:gd name="T10" fmla="*/ 441 w 575"/>
                  <a:gd name="T11" fmla="*/ 206 h 597"/>
                  <a:gd name="T12" fmla="*/ 484 w 575"/>
                  <a:gd name="T13" fmla="*/ 176 h 597"/>
                  <a:gd name="T14" fmla="*/ 511 w 575"/>
                  <a:gd name="T15" fmla="*/ 167 h 597"/>
                  <a:gd name="T16" fmla="*/ 540 w 575"/>
                  <a:gd name="T17" fmla="*/ 171 h 597"/>
                  <a:gd name="T18" fmla="*/ 568 w 575"/>
                  <a:gd name="T19" fmla="*/ 197 h 597"/>
                  <a:gd name="T20" fmla="*/ 575 w 575"/>
                  <a:gd name="T21" fmla="*/ 223 h 597"/>
                  <a:gd name="T22" fmla="*/ 569 w 575"/>
                  <a:gd name="T23" fmla="*/ 322 h 597"/>
                  <a:gd name="T24" fmla="*/ 324 w 575"/>
                  <a:gd name="T25" fmla="*/ 596 h 597"/>
                  <a:gd name="T26" fmla="*/ 290 w 575"/>
                  <a:gd name="T27" fmla="*/ 597 h 597"/>
                  <a:gd name="T28" fmla="*/ 245 w 575"/>
                  <a:gd name="T29" fmla="*/ 571 h 597"/>
                  <a:gd name="T30" fmla="*/ 208 w 575"/>
                  <a:gd name="T31" fmla="*/ 530 h 597"/>
                  <a:gd name="T32" fmla="*/ 105 w 575"/>
                  <a:gd name="T33" fmla="*/ 360 h 597"/>
                  <a:gd name="T34" fmla="*/ 0 w 575"/>
                  <a:gd name="T35" fmla="*/ 91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5" h="597">
                    <a:moveTo>
                      <a:pt x="0" y="91"/>
                    </a:moveTo>
                    <a:lnTo>
                      <a:pt x="191" y="0"/>
                    </a:lnTo>
                    <a:lnTo>
                      <a:pt x="260" y="244"/>
                    </a:lnTo>
                    <a:lnTo>
                      <a:pt x="309" y="373"/>
                    </a:lnTo>
                    <a:lnTo>
                      <a:pt x="393" y="270"/>
                    </a:lnTo>
                    <a:lnTo>
                      <a:pt x="441" y="206"/>
                    </a:lnTo>
                    <a:lnTo>
                      <a:pt x="484" y="176"/>
                    </a:lnTo>
                    <a:lnTo>
                      <a:pt x="511" y="167"/>
                    </a:lnTo>
                    <a:lnTo>
                      <a:pt x="540" y="171"/>
                    </a:lnTo>
                    <a:lnTo>
                      <a:pt x="568" y="197"/>
                    </a:lnTo>
                    <a:lnTo>
                      <a:pt x="575" y="223"/>
                    </a:lnTo>
                    <a:lnTo>
                      <a:pt x="569" y="322"/>
                    </a:lnTo>
                    <a:lnTo>
                      <a:pt x="324" y="596"/>
                    </a:lnTo>
                    <a:lnTo>
                      <a:pt x="290" y="597"/>
                    </a:lnTo>
                    <a:lnTo>
                      <a:pt x="245" y="571"/>
                    </a:lnTo>
                    <a:lnTo>
                      <a:pt x="208" y="530"/>
                    </a:lnTo>
                    <a:lnTo>
                      <a:pt x="105" y="36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3F5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6" name="Group 55">
                <a:extLst>
                  <a:ext uri="{FF2B5EF4-FFF2-40B4-BE49-F238E27FC236}">
                    <a16:creationId xmlns:a16="http://schemas.microsoft.com/office/drawing/2014/main" id="{5A428767-370F-4160-A75B-937232A78B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27" y="2678"/>
                <a:ext cx="383" cy="495"/>
                <a:chOff x="5127" y="2678"/>
                <a:chExt cx="383" cy="495"/>
              </a:xfrm>
            </p:grpSpPr>
            <p:sp>
              <p:nvSpPr>
                <p:cNvPr id="67" name="Freeform 56">
                  <a:extLst>
                    <a:ext uri="{FF2B5EF4-FFF2-40B4-BE49-F238E27FC236}">
                      <a16:creationId xmlns:a16="http://schemas.microsoft.com/office/drawing/2014/main" id="{51DF3270-1042-E90D-8D4F-AB171584B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7" y="2748"/>
                  <a:ext cx="55" cy="320"/>
                </a:xfrm>
                <a:custGeom>
                  <a:avLst/>
                  <a:gdLst>
                    <a:gd name="T0" fmla="*/ 53 w 110"/>
                    <a:gd name="T1" fmla="*/ 0 h 640"/>
                    <a:gd name="T2" fmla="*/ 20 w 110"/>
                    <a:gd name="T3" fmla="*/ 19 h 640"/>
                    <a:gd name="T4" fmla="*/ 20 w 110"/>
                    <a:gd name="T5" fmla="*/ 85 h 640"/>
                    <a:gd name="T6" fmla="*/ 48 w 110"/>
                    <a:gd name="T7" fmla="*/ 106 h 640"/>
                    <a:gd name="T8" fmla="*/ 20 w 110"/>
                    <a:gd name="T9" fmla="*/ 150 h 640"/>
                    <a:gd name="T10" fmla="*/ 0 w 110"/>
                    <a:gd name="T11" fmla="*/ 205 h 640"/>
                    <a:gd name="T12" fmla="*/ 0 w 110"/>
                    <a:gd name="T13" fmla="*/ 345 h 640"/>
                    <a:gd name="T14" fmla="*/ 20 w 110"/>
                    <a:gd name="T15" fmla="*/ 494 h 640"/>
                    <a:gd name="T16" fmla="*/ 53 w 110"/>
                    <a:gd name="T17" fmla="*/ 615 h 640"/>
                    <a:gd name="T18" fmla="*/ 90 w 110"/>
                    <a:gd name="T19" fmla="*/ 640 h 640"/>
                    <a:gd name="T20" fmla="*/ 110 w 110"/>
                    <a:gd name="T21" fmla="*/ 580 h 640"/>
                    <a:gd name="T22" fmla="*/ 86 w 110"/>
                    <a:gd name="T23" fmla="*/ 384 h 640"/>
                    <a:gd name="T24" fmla="*/ 81 w 110"/>
                    <a:gd name="T25" fmla="*/ 120 h 640"/>
                    <a:gd name="T26" fmla="*/ 53 w 110"/>
                    <a:gd name="T27" fmla="*/ 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" h="640">
                      <a:moveTo>
                        <a:pt x="53" y="0"/>
                      </a:moveTo>
                      <a:lnTo>
                        <a:pt x="20" y="19"/>
                      </a:lnTo>
                      <a:lnTo>
                        <a:pt x="20" y="85"/>
                      </a:lnTo>
                      <a:lnTo>
                        <a:pt x="48" y="106"/>
                      </a:lnTo>
                      <a:lnTo>
                        <a:pt x="20" y="150"/>
                      </a:lnTo>
                      <a:lnTo>
                        <a:pt x="0" y="205"/>
                      </a:lnTo>
                      <a:lnTo>
                        <a:pt x="0" y="345"/>
                      </a:lnTo>
                      <a:lnTo>
                        <a:pt x="20" y="494"/>
                      </a:lnTo>
                      <a:lnTo>
                        <a:pt x="53" y="615"/>
                      </a:lnTo>
                      <a:lnTo>
                        <a:pt x="90" y="640"/>
                      </a:lnTo>
                      <a:lnTo>
                        <a:pt x="110" y="580"/>
                      </a:lnTo>
                      <a:lnTo>
                        <a:pt x="86" y="384"/>
                      </a:lnTo>
                      <a:lnTo>
                        <a:pt x="81" y="12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8" name="Freeform 57">
                  <a:extLst>
                    <a:ext uri="{FF2B5EF4-FFF2-40B4-BE49-F238E27FC236}">
                      <a16:creationId xmlns:a16="http://schemas.microsoft.com/office/drawing/2014/main" id="{C5A88FBD-E1B8-A4EE-A4E0-A57842841C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1" y="2678"/>
                  <a:ext cx="90" cy="125"/>
                </a:xfrm>
                <a:custGeom>
                  <a:avLst/>
                  <a:gdLst>
                    <a:gd name="T0" fmla="*/ 180 w 180"/>
                    <a:gd name="T1" fmla="*/ 55 h 251"/>
                    <a:gd name="T2" fmla="*/ 118 w 180"/>
                    <a:gd name="T3" fmla="*/ 0 h 251"/>
                    <a:gd name="T4" fmla="*/ 9 w 180"/>
                    <a:gd name="T5" fmla="*/ 101 h 251"/>
                    <a:gd name="T6" fmla="*/ 0 w 180"/>
                    <a:gd name="T7" fmla="*/ 146 h 251"/>
                    <a:gd name="T8" fmla="*/ 24 w 180"/>
                    <a:gd name="T9" fmla="*/ 251 h 251"/>
                    <a:gd name="T10" fmla="*/ 180 w 180"/>
                    <a:gd name="T11" fmla="*/ 55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251">
                      <a:moveTo>
                        <a:pt x="180" y="55"/>
                      </a:moveTo>
                      <a:lnTo>
                        <a:pt x="118" y="0"/>
                      </a:lnTo>
                      <a:lnTo>
                        <a:pt x="9" y="101"/>
                      </a:lnTo>
                      <a:lnTo>
                        <a:pt x="0" y="146"/>
                      </a:lnTo>
                      <a:lnTo>
                        <a:pt x="24" y="251"/>
                      </a:lnTo>
                      <a:lnTo>
                        <a:pt x="180" y="55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69" name="Group 58">
                  <a:extLst>
                    <a:ext uri="{FF2B5EF4-FFF2-40B4-BE49-F238E27FC236}">
                      <a16:creationId xmlns:a16="http://schemas.microsoft.com/office/drawing/2014/main" id="{9EF819EF-6362-9E4C-8771-C3D51995CB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51" y="2703"/>
                  <a:ext cx="359" cy="470"/>
                  <a:chOff x="5151" y="2703"/>
                  <a:chExt cx="359" cy="470"/>
                </a:xfrm>
              </p:grpSpPr>
              <p:sp>
                <p:nvSpPr>
                  <p:cNvPr id="70" name="Freeform 59">
                    <a:extLst>
                      <a:ext uri="{FF2B5EF4-FFF2-40B4-BE49-F238E27FC236}">
                        <a16:creationId xmlns:a16="http://schemas.microsoft.com/office/drawing/2014/main" id="{5DE8BC9B-ADA6-EBA6-EB07-D89A886D8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1" y="2703"/>
                    <a:ext cx="359" cy="470"/>
                  </a:xfrm>
                  <a:custGeom>
                    <a:avLst/>
                    <a:gdLst>
                      <a:gd name="T0" fmla="*/ 156 w 718"/>
                      <a:gd name="T1" fmla="*/ 11 h 942"/>
                      <a:gd name="T2" fmla="*/ 199 w 718"/>
                      <a:gd name="T3" fmla="*/ 0 h 942"/>
                      <a:gd name="T4" fmla="*/ 236 w 718"/>
                      <a:gd name="T5" fmla="*/ 11 h 942"/>
                      <a:gd name="T6" fmla="*/ 265 w 718"/>
                      <a:gd name="T7" fmla="*/ 37 h 942"/>
                      <a:gd name="T8" fmla="*/ 298 w 718"/>
                      <a:gd name="T9" fmla="*/ 96 h 942"/>
                      <a:gd name="T10" fmla="*/ 332 w 718"/>
                      <a:gd name="T11" fmla="*/ 216 h 942"/>
                      <a:gd name="T12" fmla="*/ 393 w 718"/>
                      <a:gd name="T13" fmla="*/ 366 h 942"/>
                      <a:gd name="T14" fmla="*/ 480 w 718"/>
                      <a:gd name="T15" fmla="*/ 555 h 942"/>
                      <a:gd name="T16" fmla="*/ 561 w 718"/>
                      <a:gd name="T17" fmla="*/ 660 h 942"/>
                      <a:gd name="T18" fmla="*/ 650 w 718"/>
                      <a:gd name="T19" fmla="*/ 766 h 942"/>
                      <a:gd name="T20" fmla="*/ 685 w 718"/>
                      <a:gd name="T21" fmla="*/ 816 h 942"/>
                      <a:gd name="T22" fmla="*/ 718 w 718"/>
                      <a:gd name="T23" fmla="*/ 861 h 942"/>
                      <a:gd name="T24" fmla="*/ 656 w 718"/>
                      <a:gd name="T25" fmla="*/ 912 h 942"/>
                      <a:gd name="T26" fmla="*/ 622 w 718"/>
                      <a:gd name="T27" fmla="*/ 937 h 942"/>
                      <a:gd name="T28" fmla="*/ 574 w 718"/>
                      <a:gd name="T29" fmla="*/ 882 h 942"/>
                      <a:gd name="T30" fmla="*/ 570 w 718"/>
                      <a:gd name="T31" fmla="*/ 942 h 942"/>
                      <a:gd name="T32" fmla="*/ 465 w 718"/>
                      <a:gd name="T33" fmla="*/ 937 h 942"/>
                      <a:gd name="T34" fmla="*/ 374 w 718"/>
                      <a:gd name="T35" fmla="*/ 942 h 942"/>
                      <a:gd name="T36" fmla="*/ 245 w 718"/>
                      <a:gd name="T37" fmla="*/ 932 h 942"/>
                      <a:gd name="T38" fmla="*/ 85 w 718"/>
                      <a:gd name="T39" fmla="*/ 901 h 942"/>
                      <a:gd name="T40" fmla="*/ 24 w 718"/>
                      <a:gd name="T41" fmla="*/ 852 h 942"/>
                      <a:gd name="T42" fmla="*/ 18 w 718"/>
                      <a:gd name="T43" fmla="*/ 816 h 942"/>
                      <a:gd name="T44" fmla="*/ 66 w 718"/>
                      <a:gd name="T45" fmla="*/ 731 h 942"/>
                      <a:gd name="T46" fmla="*/ 76 w 718"/>
                      <a:gd name="T47" fmla="*/ 656 h 942"/>
                      <a:gd name="T48" fmla="*/ 57 w 718"/>
                      <a:gd name="T49" fmla="*/ 555 h 942"/>
                      <a:gd name="T50" fmla="*/ 9 w 718"/>
                      <a:gd name="T51" fmla="*/ 420 h 942"/>
                      <a:gd name="T52" fmla="*/ 0 w 718"/>
                      <a:gd name="T53" fmla="*/ 337 h 942"/>
                      <a:gd name="T54" fmla="*/ 5 w 718"/>
                      <a:gd name="T55" fmla="*/ 277 h 942"/>
                      <a:gd name="T56" fmla="*/ 24 w 718"/>
                      <a:gd name="T57" fmla="*/ 222 h 942"/>
                      <a:gd name="T58" fmla="*/ 53 w 718"/>
                      <a:gd name="T59" fmla="*/ 156 h 942"/>
                      <a:gd name="T60" fmla="*/ 90 w 718"/>
                      <a:gd name="T61" fmla="*/ 87 h 942"/>
                      <a:gd name="T62" fmla="*/ 118 w 718"/>
                      <a:gd name="T63" fmla="*/ 46 h 942"/>
                      <a:gd name="T64" fmla="*/ 156 w 718"/>
                      <a:gd name="T65" fmla="*/ 11 h 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18" h="942">
                        <a:moveTo>
                          <a:pt x="156" y="11"/>
                        </a:moveTo>
                        <a:lnTo>
                          <a:pt x="199" y="0"/>
                        </a:lnTo>
                        <a:lnTo>
                          <a:pt x="236" y="11"/>
                        </a:lnTo>
                        <a:lnTo>
                          <a:pt x="265" y="37"/>
                        </a:lnTo>
                        <a:lnTo>
                          <a:pt x="298" y="96"/>
                        </a:lnTo>
                        <a:lnTo>
                          <a:pt x="332" y="216"/>
                        </a:lnTo>
                        <a:lnTo>
                          <a:pt x="393" y="366"/>
                        </a:lnTo>
                        <a:lnTo>
                          <a:pt x="480" y="555"/>
                        </a:lnTo>
                        <a:lnTo>
                          <a:pt x="561" y="660"/>
                        </a:lnTo>
                        <a:lnTo>
                          <a:pt x="650" y="766"/>
                        </a:lnTo>
                        <a:lnTo>
                          <a:pt x="685" y="816"/>
                        </a:lnTo>
                        <a:lnTo>
                          <a:pt x="718" y="861"/>
                        </a:lnTo>
                        <a:lnTo>
                          <a:pt x="656" y="912"/>
                        </a:lnTo>
                        <a:lnTo>
                          <a:pt x="622" y="937"/>
                        </a:lnTo>
                        <a:lnTo>
                          <a:pt x="574" y="882"/>
                        </a:lnTo>
                        <a:lnTo>
                          <a:pt x="570" y="942"/>
                        </a:lnTo>
                        <a:lnTo>
                          <a:pt x="465" y="937"/>
                        </a:lnTo>
                        <a:lnTo>
                          <a:pt x="374" y="942"/>
                        </a:lnTo>
                        <a:lnTo>
                          <a:pt x="245" y="932"/>
                        </a:lnTo>
                        <a:lnTo>
                          <a:pt x="85" y="901"/>
                        </a:lnTo>
                        <a:lnTo>
                          <a:pt x="24" y="852"/>
                        </a:lnTo>
                        <a:lnTo>
                          <a:pt x="18" y="816"/>
                        </a:lnTo>
                        <a:lnTo>
                          <a:pt x="66" y="731"/>
                        </a:lnTo>
                        <a:lnTo>
                          <a:pt x="76" y="656"/>
                        </a:lnTo>
                        <a:lnTo>
                          <a:pt x="57" y="555"/>
                        </a:lnTo>
                        <a:lnTo>
                          <a:pt x="9" y="420"/>
                        </a:lnTo>
                        <a:lnTo>
                          <a:pt x="0" y="337"/>
                        </a:lnTo>
                        <a:lnTo>
                          <a:pt x="5" y="277"/>
                        </a:lnTo>
                        <a:lnTo>
                          <a:pt x="24" y="222"/>
                        </a:lnTo>
                        <a:lnTo>
                          <a:pt x="53" y="156"/>
                        </a:lnTo>
                        <a:lnTo>
                          <a:pt x="90" y="87"/>
                        </a:lnTo>
                        <a:lnTo>
                          <a:pt x="118" y="46"/>
                        </a:lnTo>
                        <a:lnTo>
                          <a:pt x="156" y="11"/>
                        </a:lnTo>
                        <a:close/>
                      </a:path>
                    </a:pathLst>
                  </a:custGeom>
                  <a:solidFill>
                    <a:srgbClr val="3F5F0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Freeform 60">
                    <a:extLst>
                      <a:ext uri="{FF2B5EF4-FFF2-40B4-BE49-F238E27FC236}">
                        <a16:creationId xmlns:a16="http://schemas.microsoft.com/office/drawing/2014/main" id="{BD3A6A91-02C3-C8C1-D1A6-A4718931A9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2" y="2705"/>
                    <a:ext cx="72" cy="243"/>
                  </a:xfrm>
                  <a:custGeom>
                    <a:avLst/>
                    <a:gdLst>
                      <a:gd name="T0" fmla="*/ 143 w 143"/>
                      <a:gd name="T1" fmla="*/ 0 h 486"/>
                      <a:gd name="T2" fmla="*/ 131 w 143"/>
                      <a:gd name="T3" fmla="*/ 66 h 486"/>
                      <a:gd name="T4" fmla="*/ 98 w 143"/>
                      <a:gd name="T5" fmla="*/ 167 h 486"/>
                      <a:gd name="T6" fmla="*/ 47 w 143"/>
                      <a:gd name="T7" fmla="*/ 116 h 486"/>
                      <a:gd name="T8" fmla="*/ 71 w 143"/>
                      <a:gd name="T9" fmla="*/ 192 h 486"/>
                      <a:gd name="T10" fmla="*/ 0 w 143"/>
                      <a:gd name="T11" fmla="*/ 486 h 4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3" h="486">
                        <a:moveTo>
                          <a:pt x="143" y="0"/>
                        </a:moveTo>
                        <a:lnTo>
                          <a:pt x="131" y="66"/>
                        </a:lnTo>
                        <a:lnTo>
                          <a:pt x="98" y="167"/>
                        </a:lnTo>
                        <a:lnTo>
                          <a:pt x="47" y="116"/>
                        </a:lnTo>
                        <a:lnTo>
                          <a:pt x="71" y="192"/>
                        </a:lnTo>
                        <a:lnTo>
                          <a:pt x="0" y="486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25" name="Group 61">
              <a:extLst>
                <a:ext uri="{FF2B5EF4-FFF2-40B4-BE49-F238E27FC236}">
                  <a16:creationId xmlns:a16="http://schemas.microsoft.com/office/drawing/2014/main" id="{7202E2E2-52A6-BA10-A0F2-4F4CFD496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9" y="2975"/>
              <a:ext cx="205" cy="132"/>
              <a:chOff x="4789" y="2975"/>
              <a:chExt cx="205" cy="132"/>
            </a:xfrm>
          </p:grpSpPr>
          <p:sp>
            <p:nvSpPr>
              <p:cNvPr id="60" name="Freeform 62">
                <a:extLst>
                  <a:ext uri="{FF2B5EF4-FFF2-40B4-BE49-F238E27FC236}">
                    <a16:creationId xmlns:a16="http://schemas.microsoft.com/office/drawing/2014/main" id="{9FBDEAF1-7563-5DE3-17B1-070C8CF58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" y="2975"/>
                <a:ext cx="205" cy="132"/>
              </a:xfrm>
              <a:custGeom>
                <a:avLst/>
                <a:gdLst>
                  <a:gd name="T0" fmla="*/ 302 w 411"/>
                  <a:gd name="T1" fmla="*/ 2 h 266"/>
                  <a:gd name="T2" fmla="*/ 81 w 411"/>
                  <a:gd name="T3" fmla="*/ 31 h 266"/>
                  <a:gd name="T4" fmla="*/ 23 w 411"/>
                  <a:gd name="T5" fmla="*/ 39 h 266"/>
                  <a:gd name="T6" fmla="*/ 8 w 411"/>
                  <a:gd name="T7" fmla="*/ 44 h 266"/>
                  <a:gd name="T8" fmla="*/ 0 w 411"/>
                  <a:gd name="T9" fmla="*/ 52 h 266"/>
                  <a:gd name="T10" fmla="*/ 2 w 411"/>
                  <a:gd name="T11" fmla="*/ 72 h 266"/>
                  <a:gd name="T12" fmla="*/ 20 w 411"/>
                  <a:gd name="T13" fmla="*/ 101 h 266"/>
                  <a:gd name="T14" fmla="*/ 35 w 411"/>
                  <a:gd name="T15" fmla="*/ 127 h 266"/>
                  <a:gd name="T16" fmla="*/ 33 w 411"/>
                  <a:gd name="T17" fmla="*/ 167 h 266"/>
                  <a:gd name="T18" fmla="*/ 91 w 411"/>
                  <a:gd name="T19" fmla="*/ 209 h 266"/>
                  <a:gd name="T20" fmla="*/ 103 w 411"/>
                  <a:gd name="T21" fmla="*/ 217 h 266"/>
                  <a:gd name="T22" fmla="*/ 118 w 411"/>
                  <a:gd name="T23" fmla="*/ 215 h 266"/>
                  <a:gd name="T24" fmla="*/ 147 w 411"/>
                  <a:gd name="T25" fmla="*/ 228 h 266"/>
                  <a:gd name="T26" fmla="*/ 177 w 411"/>
                  <a:gd name="T27" fmla="*/ 245 h 266"/>
                  <a:gd name="T28" fmla="*/ 204 w 411"/>
                  <a:gd name="T29" fmla="*/ 266 h 266"/>
                  <a:gd name="T30" fmla="*/ 222 w 411"/>
                  <a:gd name="T31" fmla="*/ 264 h 266"/>
                  <a:gd name="T32" fmla="*/ 244 w 411"/>
                  <a:gd name="T33" fmla="*/ 250 h 266"/>
                  <a:gd name="T34" fmla="*/ 244 w 411"/>
                  <a:gd name="T35" fmla="*/ 229 h 266"/>
                  <a:gd name="T36" fmla="*/ 227 w 411"/>
                  <a:gd name="T37" fmla="*/ 212 h 266"/>
                  <a:gd name="T38" fmla="*/ 198 w 411"/>
                  <a:gd name="T39" fmla="*/ 196 h 266"/>
                  <a:gd name="T40" fmla="*/ 180 w 411"/>
                  <a:gd name="T41" fmla="*/ 190 h 266"/>
                  <a:gd name="T42" fmla="*/ 205 w 411"/>
                  <a:gd name="T43" fmla="*/ 159 h 266"/>
                  <a:gd name="T44" fmla="*/ 230 w 411"/>
                  <a:gd name="T45" fmla="*/ 145 h 266"/>
                  <a:gd name="T46" fmla="*/ 235 w 411"/>
                  <a:gd name="T47" fmla="*/ 152 h 266"/>
                  <a:gd name="T48" fmla="*/ 254 w 411"/>
                  <a:gd name="T49" fmla="*/ 157 h 266"/>
                  <a:gd name="T50" fmla="*/ 281 w 411"/>
                  <a:gd name="T51" fmla="*/ 157 h 266"/>
                  <a:gd name="T52" fmla="*/ 299 w 411"/>
                  <a:gd name="T53" fmla="*/ 149 h 266"/>
                  <a:gd name="T54" fmla="*/ 328 w 411"/>
                  <a:gd name="T55" fmla="*/ 135 h 266"/>
                  <a:gd name="T56" fmla="*/ 338 w 411"/>
                  <a:gd name="T57" fmla="*/ 124 h 266"/>
                  <a:gd name="T58" fmla="*/ 347 w 411"/>
                  <a:gd name="T59" fmla="*/ 105 h 266"/>
                  <a:gd name="T60" fmla="*/ 362 w 411"/>
                  <a:gd name="T61" fmla="*/ 90 h 266"/>
                  <a:gd name="T62" fmla="*/ 384 w 411"/>
                  <a:gd name="T63" fmla="*/ 85 h 266"/>
                  <a:gd name="T64" fmla="*/ 411 w 411"/>
                  <a:gd name="T65" fmla="*/ 85 h 266"/>
                  <a:gd name="T66" fmla="*/ 386 w 411"/>
                  <a:gd name="T67" fmla="*/ 0 h 266"/>
                  <a:gd name="T68" fmla="*/ 302 w 411"/>
                  <a:gd name="T69" fmla="*/ 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1" h="266">
                    <a:moveTo>
                      <a:pt x="302" y="2"/>
                    </a:moveTo>
                    <a:lnTo>
                      <a:pt x="81" y="31"/>
                    </a:lnTo>
                    <a:lnTo>
                      <a:pt x="23" y="39"/>
                    </a:lnTo>
                    <a:lnTo>
                      <a:pt x="8" y="44"/>
                    </a:lnTo>
                    <a:lnTo>
                      <a:pt x="0" y="52"/>
                    </a:lnTo>
                    <a:lnTo>
                      <a:pt x="2" y="72"/>
                    </a:lnTo>
                    <a:lnTo>
                      <a:pt x="20" y="101"/>
                    </a:lnTo>
                    <a:lnTo>
                      <a:pt x="35" y="127"/>
                    </a:lnTo>
                    <a:lnTo>
                      <a:pt x="33" y="167"/>
                    </a:lnTo>
                    <a:lnTo>
                      <a:pt x="91" y="209"/>
                    </a:lnTo>
                    <a:lnTo>
                      <a:pt x="103" y="217"/>
                    </a:lnTo>
                    <a:lnTo>
                      <a:pt x="118" y="215"/>
                    </a:lnTo>
                    <a:lnTo>
                      <a:pt x="147" y="228"/>
                    </a:lnTo>
                    <a:lnTo>
                      <a:pt x="177" y="245"/>
                    </a:lnTo>
                    <a:lnTo>
                      <a:pt x="204" y="266"/>
                    </a:lnTo>
                    <a:lnTo>
                      <a:pt x="222" y="264"/>
                    </a:lnTo>
                    <a:lnTo>
                      <a:pt x="244" y="250"/>
                    </a:lnTo>
                    <a:lnTo>
                      <a:pt x="244" y="229"/>
                    </a:lnTo>
                    <a:lnTo>
                      <a:pt x="227" y="212"/>
                    </a:lnTo>
                    <a:lnTo>
                      <a:pt x="198" y="196"/>
                    </a:lnTo>
                    <a:lnTo>
                      <a:pt x="180" y="190"/>
                    </a:lnTo>
                    <a:lnTo>
                      <a:pt x="205" y="159"/>
                    </a:lnTo>
                    <a:lnTo>
                      <a:pt x="230" y="145"/>
                    </a:lnTo>
                    <a:lnTo>
                      <a:pt x="235" y="152"/>
                    </a:lnTo>
                    <a:lnTo>
                      <a:pt x="254" y="157"/>
                    </a:lnTo>
                    <a:lnTo>
                      <a:pt x="281" y="157"/>
                    </a:lnTo>
                    <a:lnTo>
                      <a:pt x="299" y="149"/>
                    </a:lnTo>
                    <a:lnTo>
                      <a:pt x="328" y="135"/>
                    </a:lnTo>
                    <a:lnTo>
                      <a:pt x="338" y="124"/>
                    </a:lnTo>
                    <a:lnTo>
                      <a:pt x="347" y="105"/>
                    </a:lnTo>
                    <a:lnTo>
                      <a:pt x="362" y="90"/>
                    </a:lnTo>
                    <a:lnTo>
                      <a:pt x="384" y="85"/>
                    </a:lnTo>
                    <a:lnTo>
                      <a:pt x="411" y="85"/>
                    </a:lnTo>
                    <a:lnTo>
                      <a:pt x="386" y="0"/>
                    </a:lnTo>
                    <a:lnTo>
                      <a:pt x="302" y="2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1" name="Group 63">
                <a:extLst>
                  <a:ext uri="{FF2B5EF4-FFF2-40B4-BE49-F238E27FC236}">
                    <a16:creationId xmlns:a16="http://schemas.microsoft.com/office/drawing/2014/main" id="{F715D8AA-A1E4-A753-9363-2942329373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5" y="3004"/>
                <a:ext cx="72" cy="80"/>
                <a:chOff x="4805" y="3004"/>
                <a:chExt cx="72" cy="80"/>
              </a:xfrm>
            </p:grpSpPr>
            <p:sp>
              <p:nvSpPr>
                <p:cNvPr id="62" name="Freeform 64">
                  <a:extLst>
                    <a:ext uri="{FF2B5EF4-FFF2-40B4-BE49-F238E27FC236}">
                      <a16:creationId xmlns:a16="http://schemas.microsoft.com/office/drawing/2014/main" id="{9C39508F-15C7-934D-A4D2-B3F00BF5C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5" y="3004"/>
                  <a:ext cx="59" cy="36"/>
                </a:xfrm>
                <a:custGeom>
                  <a:avLst/>
                  <a:gdLst>
                    <a:gd name="T0" fmla="*/ 118 w 118"/>
                    <a:gd name="T1" fmla="*/ 5 h 72"/>
                    <a:gd name="T2" fmla="*/ 60 w 118"/>
                    <a:gd name="T3" fmla="*/ 0 h 72"/>
                    <a:gd name="T4" fmla="*/ 6 w 118"/>
                    <a:gd name="T5" fmla="*/ 32 h 72"/>
                    <a:gd name="T6" fmla="*/ 0 w 118"/>
                    <a:gd name="T7" fmla="*/ 60 h 72"/>
                    <a:gd name="T8" fmla="*/ 3 w 118"/>
                    <a:gd name="T9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72">
                      <a:moveTo>
                        <a:pt x="118" y="5"/>
                      </a:moveTo>
                      <a:lnTo>
                        <a:pt x="60" y="0"/>
                      </a:lnTo>
                      <a:lnTo>
                        <a:pt x="6" y="32"/>
                      </a:lnTo>
                      <a:lnTo>
                        <a:pt x="0" y="60"/>
                      </a:lnTo>
                      <a:lnTo>
                        <a:pt x="3" y="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3" name="Freeform 65">
                  <a:extLst>
                    <a:ext uri="{FF2B5EF4-FFF2-40B4-BE49-F238E27FC236}">
                      <a16:creationId xmlns:a16="http://schemas.microsoft.com/office/drawing/2014/main" id="{9DF98743-A200-63E5-BCA6-9B6D722C4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0" y="3025"/>
                  <a:ext cx="37" cy="59"/>
                </a:xfrm>
                <a:custGeom>
                  <a:avLst/>
                  <a:gdLst>
                    <a:gd name="T0" fmla="*/ 74 w 74"/>
                    <a:gd name="T1" fmla="*/ 0 h 117"/>
                    <a:gd name="T2" fmla="*/ 8 w 74"/>
                    <a:gd name="T3" fmla="*/ 72 h 117"/>
                    <a:gd name="T4" fmla="*/ 0 w 74"/>
                    <a:gd name="T5" fmla="*/ 86 h 117"/>
                    <a:gd name="T6" fmla="*/ 8 w 74"/>
                    <a:gd name="T7" fmla="*/ 102 h 117"/>
                    <a:gd name="T8" fmla="*/ 14 w 74"/>
                    <a:gd name="T9" fmla="*/ 114 h 117"/>
                    <a:gd name="T10" fmla="*/ 18 w 74"/>
                    <a:gd name="T11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117">
                      <a:moveTo>
                        <a:pt x="74" y="0"/>
                      </a:moveTo>
                      <a:lnTo>
                        <a:pt x="8" y="72"/>
                      </a:lnTo>
                      <a:lnTo>
                        <a:pt x="0" y="86"/>
                      </a:lnTo>
                      <a:lnTo>
                        <a:pt x="8" y="102"/>
                      </a:lnTo>
                      <a:lnTo>
                        <a:pt x="14" y="114"/>
                      </a:lnTo>
                      <a:lnTo>
                        <a:pt x="18" y="11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Freeform 66">
                  <a:extLst>
                    <a:ext uri="{FF2B5EF4-FFF2-40B4-BE49-F238E27FC236}">
                      <a16:creationId xmlns:a16="http://schemas.microsoft.com/office/drawing/2014/main" id="{24EF2D94-C2DD-B841-B025-96FBF14D2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2" y="3016"/>
                  <a:ext cx="48" cy="67"/>
                </a:xfrm>
                <a:custGeom>
                  <a:avLst/>
                  <a:gdLst>
                    <a:gd name="T0" fmla="*/ 95 w 95"/>
                    <a:gd name="T1" fmla="*/ 0 h 134"/>
                    <a:gd name="T2" fmla="*/ 50 w 95"/>
                    <a:gd name="T3" fmla="*/ 11 h 134"/>
                    <a:gd name="T4" fmla="*/ 7 w 95"/>
                    <a:gd name="T5" fmla="*/ 40 h 134"/>
                    <a:gd name="T6" fmla="*/ 0 w 95"/>
                    <a:gd name="T7" fmla="*/ 68 h 134"/>
                    <a:gd name="T8" fmla="*/ 35 w 95"/>
                    <a:gd name="T9" fmla="*/ 128 h 134"/>
                    <a:gd name="T10" fmla="*/ 49 w 95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" h="134">
                      <a:moveTo>
                        <a:pt x="95" y="0"/>
                      </a:moveTo>
                      <a:lnTo>
                        <a:pt x="50" y="11"/>
                      </a:lnTo>
                      <a:lnTo>
                        <a:pt x="7" y="40"/>
                      </a:lnTo>
                      <a:lnTo>
                        <a:pt x="0" y="68"/>
                      </a:lnTo>
                      <a:lnTo>
                        <a:pt x="35" y="128"/>
                      </a:lnTo>
                      <a:lnTo>
                        <a:pt x="49" y="13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00969408-6C81-27B2-35CC-DE40DDD7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2964"/>
              <a:ext cx="61" cy="67"/>
            </a:xfrm>
            <a:custGeom>
              <a:avLst/>
              <a:gdLst>
                <a:gd name="T0" fmla="*/ 0 w 121"/>
                <a:gd name="T1" fmla="*/ 1 h 133"/>
                <a:gd name="T2" fmla="*/ 54 w 121"/>
                <a:gd name="T3" fmla="*/ 133 h 133"/>
                <a:gd name="T4" fmla="*/ 121 w 121"/>
                <a:gd name="T5" fmla="*/ 130 h 133"/>
                <a:gd name="T6" fmla="*/ 84 w 121"/>
                <a:gd name="T7" fmla="*/ 0 h 133"/>
                <a:gd name="T8" fmla="*/ 0 w 121"/>
                <a:gd name="T9" fmla="*/ 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3">
                  <a:moveTo>
                    <a:pt x="0" y="1"/>
                  </a:moveTo>
                  <a:lnTo>
                    <a:pt x="54" y="133"/>
                  </a:lnTo>
                  <a:lnTo>
                    <a:pt x="121" y="130"/>
                  </a:lnTo>
                  <a:lnTo>
                    <a:pt x="8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9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8777C33D-A8EA-C1BA-F143-447893D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2799"/>
              <a:ext cx="326" cy="252"/>
            </a:xfrm>
            <a:custGeom>
              <a:avLst/>
              <a:gdLst>
                <a:gd name="T0" fmla="*/ 4 w 651"/>
                <a:gd name="T1" fmla="*/ 331 h 502"/>
                <a:gd name="T2" fmla="*/ 13 w 651"/>
                <a:gd name="T3" fmla="*/ 377 h 502"/>
                <a:gd name="T4" fmla="*/ 29 w 651"/>
                <a:gd name="T5" fmla="*/ 429 h 502"/>
                <a:gd name="T6" fmla="*/ 40 w 651"/>
                <a:gd name="T7" fmla="*/ 469 h 502"/>
                <a:gd name="T8" fmla="*/ 149 w 651"/>
                <a:gd name="T9" fmla="*/ 473 h 502"/>
                <a:gd name="T10" fmla="*/ 237 w 651"/>
                <a:gd name="T11" fmla="*/ 479 h 502"/>
                <a:gd name="T12" fmla="*/ 330 w 651"/>
                <a:gd name="T13" fmla="*/ 495 h 502"/>
                <a:gd name="T14" fmla="*/ 381 w 651"/>
                <a:gd name="T15" fmla="*/ 502 h 502"/>
                <a:gd name="T16" fmla="*/ 457 w 651"/>
                <a:gd name="T17" fmla="*/ 436 h 502"/>
                <a:gd name="T18" fmla="*/ 553 w 651"/>
                <a:gd name="T19" fmla="*/ 303 h 502"/>
                <a:gd name="T20" fmla="*/ 612 w 651"/>
                <a:gd name="T21" fmla="*/ 201 h 502"/>
                <a:gd name="T22" fmla="*/ 644 w 651"/>
                <a:gd name="T23" fmla="*/ 127 h 502"/>
                <a:gd name="T24" fmla="*/ 651 w 651"/>
                <a:gd name="T25" fmla="*/ 58 h 502"/>
                <a:gd name="T26" fmla="*/ 630 w 651"/>
                <a:gd name="T27" fmla="*/ 22 h 502"/>
                <a:gd name="T28" fmla="*/ 586 w 651"/>
                <a:gd name="T29" fmla="*/ 0 h 502"/>
                <a:gd name="T30" fmla="*/ 535 w 651"/>
                <a:gd name="T31" fmla="*/ 12 h 502"/>
                <a:gd name="T32" fmla="*/ 487 w 651"/>
                <a:gd name="T33" fmla="*/ 56 h 502"/>
                <a:gd name="T34" fmla="*/ 439 w 651"/>
                <a:gd name="T35" fmla="*/ 122 h 502"/>
                <a:gd name="T36" fmla="*/ 394 w 651"/>
                <a:gd name="T37" fmla="*/ 177 h 502"/>
                <a:gd name="T38" fmla="*/ 351 w 651"/>
                <a:gd name="T39" fmla="*/ 238 h 502"/>
                <a:gd name="T40" fmla="*/ 333 w 651"/>
                <a:gd name="T41" fmla="*/ 276 h 502"/>
                <a:gd name="T42" fmla="*/ 337 w 651"/>
                <a:gd name="T43" fmla="*/ 298 h 502"/>
                <a:gd name="T44" fmla="*/ 327 w 651"/>
                <a:gd name="T45" fmla="*/ 311 h 502"/>
                <a:gd name="T46" fmla="*/ 315 w 651"/>
                <a:gd name="T47" fmla="*/ 319 h 502"/>
                <a:gd name="T48" fmla="*/ 273 w 651"/>
                <a:gd name="T49" fmla="*/ 322 h 502"/>
                <a:gd name="T50" fmla="*/ 137 w 651"/>
                <a:gd name="T51" fmla="*/ 304 h 502"/>
                <a:gd name="T52" fmla="*/ 0 w 651"/>
                <a:gd name="T53" fmla="*/ 293 h 502"/>
                <a:gd name="T54" fmla="*/ 4 w 651"/>
                <a:gd name="T55" fmla="*/ 3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1" h="502">
                  <a:moveTo>
                    <a:pt x="4" y="331"/>
                  </a:moveTo>
                  <a:lnTo>
                    <a:pt x="13" y="377"/>
                  </a:lnTo>
                  <a:lnTo>
                    <a:pt x="29" y="429"/>
                  </a:lnTo>
                  <a:lnTo>
                    <a:pt x="40" y="469"/>
                  </a:lnTo>
                  <a:lnTo>
                    <a:pt x="149" y="473"/>
                  </a:lnTo>
                  <a:lnTo>
                    <a:pt x="237" y="479"/>
                  </a:lnTo>
                  <a:lnTo>
                    <a:pt x="330" y="495"/>
                  </a:lnTo>
                  <a:lnTo>
                    <a:pt x="381" y="502"/>
                  </a:lnTo>
                  <a:lnTo>
                    <a:pt x="457" y="436"/>
                  </a:lnTo>
                  <a:lnTo>
                    <a:pt x="553" y="303"/>
                  </a:lnTo>
                  <a:lnTo>
                    <a:pt x="612" y="201"/>
                  </a:lnTo>
                  <a:lnTo>
                    <a:pt x="644" y="127"/>
                  </a:lnTo>
                  <a:lnTo>
                    <a:pt x="651" y="58"/>
                  </a:lnTo>
                  <a:lnTo>
                    <a:pt x="630" y="22"/>
                  </a:lnTo>
                  <a:lnTo>
                    <a:pt x="586" y="0"/>
                  </a:lnTo>
                  <a:lnTo>
                    <a:pt x="535" y="12"/>
                  </a:lnTo>
                  <a:lnTo>
                    <a:pt x="487" y="56"/>
                  </a:lnTo>
                  <a:lnTo>
                    <a:pt x="439" y="122"/>
                  </a:lnTo>
                  <a:lnTo>
                    <a:pt x="394" y="177"/>
                  </a:lnTo>
                  <a:lnTo>
                    <a:pt x="351" y="238"/>
                  </a:lnTo>
                  <a:lnTo>
                    <a:pt x="333" y="276"/>
                  </a:lnTo>
                  <a:lnTo>
                    <a:pt x="337" y="298"/>
                  </a:lnTo>
                  <a:lnTo>
                    <a:pt x="327" y="311"/>
                  </a:lnTo>
                  <a:lnTo>
                    <a:pt x="315" y="319"/>
                  </a:lnTo>
                  <a:lnTo>
                    <a:pt x="273" y="322"/>
                  </a:lnTo>
                  <a:lnTo>
                    <a:pt x="137" y="304"/>
                  </a:lnTo>
                  <a:lnTo>
                    <a:pt x="0" y="293"/>
                  </a:lnTo>
                  <a:lnTo>
                    <a:pt x="4" y="331"/>
                  </a:lnTo>
                  <a:close/>
                </a:path>
              </a:pathLst>
            </a:custGeom>
            <a:solidFill>
              <a:srgbClr val="3F5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8" name="Group 69">
              <a:extLst>
                <a:ext uri="{FF2B5EF4-FFF2-40B4-BE49-F238E27FC236}">
                  <a16:creationId xmlns:a16="http://schemas.microsoft.com/office/drawing/2014/main" id="{2CB4E2C3-ADF2-09BD-67C0-695BF4FF3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3" y="2610"/>
              <a:ext cx="151" cy="168"/>
              <a:chOff x="4913" y="2610"/>
              <a:chExt cx="151" cy="168"/>
            </a:xfrm>
          </p:grpSpPr>
          <p:sp>
            <p:nvSpPr>
              <p:cNvPr id="57" name="Freeform 70">
                <a:extLst>
                  <a:ext uri="{FF2B5EF4-FFF2-40B4-BE49-F238E27FC236}">
                    <a16:creationId xmlns:a16="http://schemas.microsoft.com/office/drawing/2014/main" id="{171AA447-951A-CD94-8E6E-0DC32E94E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" y="2610"/>
                <a:ext cx="151" cy="168"/>
              </a:xfrm>
              <a:custGeom>
                <a:avLst/>
                <a:gdLst>
                  <a:gd name="T0" fmla="*/ 137 w 302"/>
                  <a:gd name="T1" fmla="*/ 317 h 336"/>
                  <a:gd name="T2" fmla="*/ 130 w 302"/>
                  <a:gd name="T3" fmla="*/ 303 h 336"/>
                  <a:gd name="T4" fmla="*/ 105 w 302"/>
                  <a:gd name="T5" fmla="*/ 292 h 336"/>
                  <a:gd name="T6" fmla="*/ 75 w 302"/>
                  <a:gd name="T7" fmla="*/ 278 h 336"/>
                  <a:gd name="T8" fmla="*/ 34 w 302"/>
                  <a:gd name="T9" fmla="*/ 193 h 336"/>
                  <a:gd name="T10" fmla="*/ 0 w 302"/>
                  <a:gd name="T11" fmla="*/ 115 h 336"/>
                  <a:gd name="T12" fmla="*/ 0 w 302"/>
                  <a:gd name="T13" fmla="*/ 75 h 336"/>
                  <a:gd name="T14" fmla="*/ 60 w 302"/>
                  <a:gd name="T15" fmla="*/ 11 h 336"/>
                  <a:gd name="T16" fmla="*/ 105 w 302"/>
                  <a:gd name="T17" fmla="*/ 8 h 336"/>
                  <a:gd name="T18" fmla="*/ 117 w 302"/>
                  <a:gd name="T19" fmla="*/ 17 h 336"/>
                  <a:gd name="T20" fmla="*/ 157 w 302"/>
                  <a:gd name="T21" fmla="*/ 0 h 336"/>
                  <a:gd name="T22" fmla="*/ 173 w 302"/>
                  <a:gd name="T23" fmla="*/ 2 h 336"/>
                  <a:gd name="T24" fmla="*/ 185 w 302"/>
                  <a:gd name="T25" fmla="*/ 13 h 336"/>
                  <a:gd name="T26" fmla="*/ 190 w 302"/>
                  <a:gd name="T27" fmla="*/ 27 h 336"/>
                  <a:gd name="T28" fmla="*/ 181 w 302"/>
                  <a:gd name="T29" fmla="*/ 42 h 336"/>
                  <a:gd name="T30" fmla="*/ 109 w 302"/>
                  <a:gd name="T31" fmla="*/ 80 h 336"/>
                  <a:gd name="T32" fmla="*/ 93 w 302"/>
                  <a:gd name="T33" fmla="*/ 135 h 336"/>
                  <a:gd name="T34" fmla="*/ 119 w 302"/>
                  <a:gd name="T35" fmla="*/ 94 h 336"/>
                  <a:gd name="T36" fmla="*/ 188 w 302"/>
                  <a:gd name="T37" fmla="*/ 72 h 336"/>
                  <a:gd name="T38" fmla="*/ 197 w 302"/>
                  <a:gd name="T39" fmla="*/ 72 h 336"/>
                  <a:gd name="T40" fmla="*/ 208 w 302"/>
                  <a:gd name="T41" fmla="*/ 82 h 336"/>
                  <a:gd name="T42" fmla="*/ 214 w 302"/>
                  <a:gd name="T43" fmla="*/ 104 h 336"/>
                  <a:gd name="T44" fmla="*/ 205 w 302"/>
                  <a:gd name="T45" fmla="*/ 118 h 336"/>
                  <a:gd name="T46" fmla="*/ 149 w 302"/>
                  <a:gd name="T47" fmla="*/ 141 h 336"/>
                  <a:gd name="T48" fmla="*/ 148 w 302"/>
                  <a:gd name="T49" fmla="*/ 165 h 336"/>
                  <a:gd name="T50" fmla="*/ 184 w 302"/>
                  <a:gd name="T51" fmla="*/ 212 h 336"/>
                  <a:gd name="T52" fmla="*/ 200 w 302"/>
                  <a:gd name="T53" fmla="*/ 211 h 336"/>
                  <a:gd name="T54" fmla="*/ 217 w 302"/>
                  <a:gd name="T55" fmla="*/ 207 h 336"/>
                  <a:gd name="T56" fmla="*/ 238 w 302"/>
                  <a:gd name="T57" fmla="*/ 193 h 336"/>
                  <a:gd name="T58" fmla="*/ 248 w 302"/>
                  <a:gd name="T59" fmla="*/ 178 h 336"/>
                  <a:gd name="T60" fmla="*/ 266 w 302"/>
                  <a:gd name="T61" fmla="*/ 168 h 336"/>
                  <a:gd name="T62" fmla="*/ 282 w 302"/>
                  <a:gd name="T63" fmla="*/ 170 h 336"/>
                  <a:gd name="T64" fmla="*/ 294 w 302"/>
                  <a:gd name="T65" fmla="*/ 176 h 336"/>
                  <a:gd name="T66" fmla="*/ 300 w 302"/>
                  <a:gd name="T67" fmla="*/ 193 h 336"/>
                  <a:gd name="T68" fmla="*/ 302 w 302"/>
                  <a:gd name="T69" fmla="*/ 207 h 336"/>
                  <a:gd name="T70" fmla="*/ 294 w 302"/>
                  <a:gd name="T71" fmla="*/ 218 h 336"/>
                  <a:gd name="T72" fmla="*/ 269 w 302"/>
                  <a:gd name="T73" fmla="*/ 231 h 336"/>
                  <a:gd name="T74" fmla="*/ 238 w 302"/>
                  <a:gd name="T75" fmla="*/ 242 h 336"/>
                  <a:gd name="T76" fmla="*/ 224 w 302"/>
                  <a:gd name="T77" fmla="*/ 253 h 336"/>
                  <a:gd name="T78" fmla="*/ 247 w 302"/>
                  <a:gd name="T79" fmla="*/ 298 h 336"/>
                  <a:gd name="T80" fmla="*/ 148 w 302"/>
                  <a:gd name="T81" fmla="*/ 336 h 336"/>
                  <a:gd name="T82" fmla="*/ 137 w 302"/>
                  <a:gd name="T83" fmla="*/ 317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2" h="336">
                    <a:moveTo>
                      <a:pt x="137" y="317"/>
                    </a:moveTo>
                    <a:lnTo>
                      <a:pt x="130" y="303"/>
                    </a:lnTo>
                    <a:lnTo>
                      <a:pt x="105" y="292"/>
                    </a:lnTo>
                    <a:lnTo>
                      <a:pt x="75" y="278"/>
                    </a:lnTo>
                    <a:lnTo>
                      <a:pt x="34" y="193"/>
                    </a:lnTo>
                    <a:lnTo>
                      <a:pt x="0" y="115"/>
                    </a:lnTo>
                    <a:lnTo>
                      <a:pt x="0" y="75"/>
                    </a:lnTo>
                    <a:lnTo>
                      <a:pt x="60" y="11"/>
                    </a:lnTo>
                    <a:lnTo>
                      <a:pt x="105" y="8"/>
                    </a:lnTo>
                    <a:lnTo>
                      <a:pt x="117" y="17"/>
                    </a:lnTo>
                    <a:lnTo>
                      <a:pt x="157" y="0"/>
                    </a:lnTo>
                    <a:lnTo>
                      <a:pt x="173" y="2"/>
                    </a:lnTo>
                    <a:lnTo>
                      <a:pt x="185" y="13"/>
                    </a:lnTo>
                    <a:lnTo>
                      <a:pt x="190" y="27"/>
                    </a:lnTo>
                    <a:lnTo>
                      <a:pt x="181" y="42"/>
                    </a:lnTo>
                    <a:lnTo>
                      <a:pt x="109" y="80"/>
                    </a:lnTo>
                    <a:lnTo>
                      <a:pt x="93" y="135"/>
                    </a:lnTo>
                    <a:lnTo>
                      <a:pt x="119" y="94"/>
                    </a:lnTo>
                    <a:lnTo>
                      <a:pt x="188" y="72"/>
                    </a:lnTo>
                    <a:lnTo>
                      <a:pt x="197" y="72"/>
                    </a:lnTo>
                    <a:lnTo>
                      <a:pt x="208" y="82"/>
                    </a:lnTo>
                    <a:lnTo>
                      <a:pt x="214" y="104"/>
                    </a:lnTo>
                    <a:lnTo>
                      <a:pt x="205" y="118"/>
                    </a:lnTo>
                    <a:lnTo>
                      <a:pt x="149" y="141"/>
                    </a:lnTo>
                    <a:lnTo>
                      <a:pt x="148" y="165"/>
                    </a:lnTo>
                    <a:lnTo>
                      <a:pt x="184" y="212"/>
                    </a:lnTo>
                    <a:lnTo>
                      <a:pt x="200" y="211"/>
                    </a:lnTo>
                    <a:lnTo>
                      <a:pt x="217" y="207"/>
                    </a:lnTo>
                    <a:lnTo>
                      <a:pt x="238" y="193"/>
                    </a:lnTo>
                    <a:lnTo>
                      <a:pt x="248" y="178"/>
                    </a:lnTo>
                    <a:lnTo>
                      <a:pt x="266" y="168"/>
                    </a:lnTo>
                    <a:lnTo>
                      <a:pt x="282" y="170"/>
                    </a:lnTo>
                    <a:lnTo>
                      <a:pt x="294" y="176"/>
                    </a:lnTo>
                    <a:lnTo>
                      <a:pt x="300" y="193"/>
                    </a:lnTo>
                    <a:lnTo>
                      <a:pt x="302" y="207"/>
                    </a:lnTo>
                    <a:lnTo>
                      <a:pt x="294" y="218"/>
                    </a:lnTo>
                    <a:lnTo>
                      <a:pt x="269" y="231"/>
                    </a:lnTo>
                    <a:lnTo>
                      <a:pt x="238" y="242"/>
                    </a:lnTo>
                    <a:lnTo>
                      <a:pt x="224" y="253"/>
                    </a:lnTo>
                    <a:lnTo>
                      <a:pt x="247" y="298"/>
                    </a:lnTo>
                    <a:lnTo>
                      <a:pt x="148" y="336"/>
                    </a:lnTo>
                    <a:lnTo>
                      <a:pt x="137" y="317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Freeform 71">
                <a:extLst>
                  <a:ext uri="{FF2B5EF4-FFF2-40B4-BE49-F238E27FC236}">
                    <a16:creationId xmlns:a16="http://schemas.microsoft.com/office/drawing/2014/main" id="{91C57BC5-C62D-22E6-DBB2-688ED7548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3" y="2704"/>
                <a:ext cx="6" cy="14"/>
              </a:xfrm>
              <a:custGeom>
                <a:avLst/>
                <a:gdLst>
                  <a:gd name="T0" fmla="*/ 0 w 13"/>
                  <a:gd name="T1" fmla="*/ 0 h 28"/>
                  <a:gd name="T2" fmla="*/ 1 w 13"/>
                  <a:gd name="T3" fmla="*/ 14 h 28"/>
                  <a:gd name="T4" fmla="*/ 7 w 13"/>
                  <a:gd name="T5" fmla="*/ 22 h 28"/>
                  <a:gd name="T6" fmla="*/ 13 w 13"/>
                  <a:gd name="T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8">
                    <a:moveTo>
                      <a:pt x="0" y="0"/>
                    </a:moveTo>
                    <a:lnTo>
                      <a:pt x="1" y="14"/>
                    </a:lnTo>
                    <a:lnTo>
                      <a:pt x="7" y="22"/>
                    </a:lnTo>
                    <a:lnTo>
                      <a:pt x="13" y="2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Freeform 72">
                <a:extLst>
                  <a:ext uri="{FF2B5EF4-FFF2-40B4-BE49-F238E27FC236}">
                    <a16:creationId xmlns:a16="http://schemas.microsoft.com/office/drawing/2014/main" id="{F7C08622-2316-BA86-8855-4527A6D00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" y="2620"/>
                <a:ext cx="34" cy="43"/>
              </a:xfrm>
              <a:custGeom>
                <a:avLst/>
                <a:gdLst>
                  <a:gd name="T0" fmla="*/ 67 w 67"/>
                  <a:gd name="T1" fmla="*/ 0 h 85"/>
                  <a:gd name="T2" fmla="*/ 27 w 67"/>
                  <a:gd name="T3" fmla="*/ 18 h 85"/>
                  <a:gd name="T4" fmla="*/ 15 w 67"/>
                  <a:gd name="T5" fmla="*/ 33 h 85"/>
                  <a:gd name="T6" fmla="*/ 7 w 67"/>
                  <a:gd name="T7" fmla="*/ 55 h 85"/>
                  <a:gd name="T8" fmla="*/ 0 w 67"/>
                  <a:gd name="T9" fmla="*/ 81 h 85"/>
                  <a:gd name="T10" fmla="*/ 0 w 67"/>
                  <a:gd name="T1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85">
                    <a:moveTo>
                      <a:pt x="67" y="0"/>
                    </a:moveTo>
                    <a:lnTo>
                      <a:pt x="27" y="18"/>
                    </a:lnTo>
                    <a:lnTo>
                      <a:pt x="15" y="33"/>
                    </a:lnTo>
                    <a:lnTo>
                      <a:pt x="7" y="55"/>
                    </a:lnTo>
                    <a:lnTo>
                      <a:pt x="0" y="81"/>
                    </a:lnTo>
                    <a:lnTo>
                      <a:pt x="0" y="8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" name="Freeform 73">
              <a:extLst>
                <a:ext uri="{FF2B5EF4-FFF2-40B4-BE49-F238E27FC236}">
                  <a16:creationId xmlns:a16="http://schemas.microsoft.com/office/drawing/2014/main" id="{EDA3E832-915F-4532-FA46-B099703A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" y="2738"/>
              <a:ext cx="89" cy="64"/>
            </a:xfrm>
            <a:custGeom>
              <a:avLst/>
              <a:gdLst>
                <a:gd name="T0" fmla="*/ 26 w 178"/>
                <a:gd name="T1" fmla="*/ 127 h 127"/>
                <a:gd name="T2" fmla="*/ 0 w 178"/>
                <a:gd name="T3" fmla="*/ 63 h 127"/>
                <a:gd name="T4" fmla="*/ 150 w 178"/>
                <a:gd name="T5" fmla="*/ 0 h 127"/>
                <a:gd name="T6" fmla="*/ 178 w 178"/>
                <a:gd name="T7" fmla="*/ 55 h 127"/>
                <a:gd name="T8" fmla="*/ 26 w 17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27">
                  <a:moveTo>
                    <a:pt x="26" y="127"/>
                  </a:moveTo>
                  <a:lnTo>
                    <a:pt x="0" y="63"/>
                  </a:lnTo>
                  <a:lnTo>
                    <a:pt x="150" y="0"/>
                  </a:lnTo>
                  <a:lnTo>
                    <a:pt x="178" y="55"/>
                  </a:lnTo>
                  <a:lnTo>
                    <a:pt x="26" y="127"/>
                  </a:lnTo>
                  <a:close/>
                </a:path>
              </a:pathLst>
            </a:custGeom>
            <a:solidFill>
              <a:srgbClr val="FFFFB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0" name="Group 74">
              <a:extLst>
                <a:ext uri="{FF2B5EF4-FFF2-40B4-BE49-F238E27FC236}">
                  <a16:creationId xmlns:a16="http://schemas.microsoft.com/office/drawing/2014/main" id="{C08C5A88-55E2-4EE6-DB1A-BD1C4AEF2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" y="2267"/>
              <a:ext cx="623" cy="906"/>
              <a:chOff x="3940" y="2267"/>
              <a:chExt cx="623" cy="906"/>
            </a:xfrm>
          </p:grpSpPr>
          <p:grpSp>
            <p:nvGrpSpPr>
              <p:cNvPr id="37" name="Group 75">
                <a:extLst>
                  <a:ext uri="{FF2B5EF4-FFF2-40B4-BE49-F238E27FC236}">
                    <a16:creationId xmlns:a16="http://schemas.microsoft.com/office/drawing/2014/main" id="{58D774A6-460D-A82B-3DB2-C284D41D7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5" y="2325"/>
                <a:ext cx="348" cy="451"/>
                <a:chOff x="4215" y="2325"/>
                <a:chExt cx="348" cy="451"/>
              </a:xfrm>
            </p:grpSpPr>
            <p:sp>
              <p:nvSpPr>
                <p:cNvPr id="43" name="Freeform 76">
                  <a:extLst>
                    <a:ext uri="{FF2B5EF4-FFF2-40B4-BE49-F238E27FC236}">
                      <a16:creationId xmlns:a16="http://schemas.microsoft.com/office/drawing/2014/main" id="{C0C717BB-CD2B-3FAB-FED3-A775F166B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7" y="2652"/>
                  <a:ext cx="75" cy="124"/>
                </a:xfrm>
                <a:custGeom>
                  <a:avLst/>
                  <a:gdLst>
                    <a:gd name="T0" fmla="*/ 58 w 151"/>
                    <a:gd name="T1" fmla="*/ 0 h 246"/>
                    <a:gd name="T2" fmla="*/ 50 w 151"/>
                    <a:gd name="T3" fmla="*/ 86 h 246"/>
                    <a:gd name="T4" fmla="*/ 25 w 151"/>
                    <a:gd name="T5" fmla="*/ 166 h 246"/>
                    <a:gd name="T6" fmla="*/ 0 w 151"/>
                    <a:gd name="T7" fmla="*/ 207 h 246"/>
                    <a:gd name="T8" fmla="*/ 76 w 151"/>
                    <a:gd name="T9" fmla="*/ 246 h 246"/>
                    <a:gd name="T10" fmla="*/ 119 w 151"/>
                    <a:gd name="T11" fmla="*/ 154 h 246"/>
                    <a:gd name="T12" fmla="*/ 133 w 151"/>
                    <a:gd name="T13" fmla="*/ 93 h 246"/>
                    <a:gd name="T14" fmla="*/ 151 w 151"/>
                    <a:gd name="T15" fmla="*/ 12 h 246"/>
                    <a:gd name="T16" fmla="*/ 58 w 151"/>
                    <a:gd name="T17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246">
                      <a:moveTo>
                        <a:pt x="58" y="0"/>
                      </a:moveTo>
                      <a:lnTo>
                        <a:pt x="50" y="86"/>
                      </a:lnTo>
                      <a:lnTo>
                        <a:pt x="25" y="166"/>
                      </a:lnTo>
                      <a:lnTo>
                        <a:pt x="0" y="207"/>
                      </a:lnTo>
                      <a:lnTo>
                        <a:pt x="76" y="246"/>
                      </a:lnTo>
                      <a:lnTo>
                        <a:pt x="119" y="154"/>
                      </a:lnTo>
                      <a:lnTo>
                        <a:pt x="133" y="93"/>
                      </a:lnTo>
                      <a:lnTo>
                        <a:pt x="151" y="1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44" name="Group 77">
                  <a:extLst>
                    <a:ext uri="{FF2B5EF4-FFF2-40B4-BE49-F238E27FC236}">
                      <a16:creationId xmlns:a16="http://schemas.microsoft.com/office/drawing/2014/main" id="{DEDD963C-93B6-9767-8DEA-81FBF4BAE6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15" y="2325"/>
                  <a:ext cx="348" cy="425"/>
                  <a:chOff x="4215" y="2325"/>
                  <a:chExt cx="348" cy="425"/>
                </a:xfrm>
              </p:grpSpPr>
              <p:grpSp>
                <p:nvGrpSpPr>
                  <p:cNvPr id="45" name="Group 78">
                    <a:extLst>
                      <a:ext uri="{FF2B5EF4-FFF2-40B4-BE49-F238E27FC236}">
                        <a16:creationId xmlns:a16="http://schemas.microsoft.com/office/drawing/2014/main" id="{7AF23033-7FEF-CCBE-0806-7D6FED6171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71" y="2604"/>
                    <a:ext cx="45" cy="60"/>
                    <a:chOff x="4371" y="2604"/>
                    <a:chExt cx="45" cy="60"/>
                  </a:xfrm>
                </p:grpSpPr>
                <p:sp>
                  <p:nvSpPr>
                    <p:cNvPr id="55" name="Freeform 79">
                      <a:extLst>
                        <a:ext uri="{FF2B5EF4-FFF2-40B4-BE49-F238E27FC236}">
                          <a16:creationId xmlns:a16="http://schemas.microsoft.com/office/drawing/2014/main" id="{3F67EDAF-5A38-FC49-9F3E-F77E7A034D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71" y="2604"/>
                      <a:ext cx="45" cy="27"/>
                    </a:xfrm>
                    <a:custGeom>
                      <a:avLst/>
                      <a:gdLst>
                        <a:gd name="T0" fmla="*/ 91 w 91"/>
                        <a:gd name="T1" fmla="*/ 6 h 53"/>
                        <a:gd name="T2" fmla="*/ 86 w 91"/>
                        <a:gd name="T3" fmla="*/ 53 h 53"/>
                        <a:gd name="T4" fmla="*/ 0 w 91"/>
                        <a:gd name="T5" fmla="*/ 41 h 53"/>
                        <a:gd name="T6" fmla="*/ 15 w 91"/>
                        <a:gd name="T7" fmla="*/ 0 h 53"/>
                        <a:gd name="T8" fmla="*/ 91 w 91"/>
                        <a:gd name="T9" fmla="*/ 6 h 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1" h="53">
                          <a:moveTo>
                            <a:pt x="91" y="6"/>
                          </a:moveTo>
                          <a:lnTo>
                            <a:pt x="86" y="53"/>
                          </a:lnTo>
                          <a:lnTo>
                            <a:pt x="0" y="41"/>
                          </a:lnTo>
                          <a:lnTo>
                            <a:pt x="15" y="0"/>
                          </a:lnTo>
                          <a:lnTo>
                            <a:pt x="91" y="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6" name="Freeform 80">
                      <a:extLst>
                        <a:ext uri="{FF2B5EF4-FFF2-40B4-BE49-F238E27FC236}">
                          <a16:creationId xmlns:a16="http://schemas.microsoft.com/office/drawing/2014/main" id="{E1A4C97A-7555-8FC6-7A23-72D81911F3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71" y="2629"/>
                      <a:ext cx="32" cy="35"/>
                    </a:xfrm>
                    <a:custGeom>
                      <a:avLst/>
                      <a:gdLst>
                        <a:gd name="T0" fmla="*/ 64 w 64"/>
                        <a:gd name="T1" fmla="*/ 3 h 70"/>
                        <a:gd name="T2" fmla="*/ 59 w 64"/>
                        <a:gd name="T3" fmla="*/ 23 h 70"/>
                        <a:gd name="T4" fmla="*/ 59 w 64"/>
                        <a:gd name="T5" fmla="*/ 34 h 70"/>
                        <a:gd name="T6" fmla="*/ 59 w 64"/>
                        <a:gd name="T7" fmla="*/ 45 h 70"/>
                        <a:gd name="T8" fmla="*/ 64 w 64"/>
                        <a:gd name="T9" fmla="*/ 70 h 70"/>
                        <a:gd name="T10" fmla="*/ 3 w 64"/>
                        <a:gd name="T11" fmla="*/ 39 h 70"/>
                        <a:gd name="T12" fmla="*/ 0 w 64"/>
                        <a:gd name="T13" fmla="*/ 0 h 70"/>
                        <a:gd name="T14" fmla="*/ 64 w 64"/>
                        <a:gd name="T15" fmla="*/ 3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4" h="70">
                          <a:moveTo>
                            <a:pt x="64" y="3"/>
                          </a:moveTo>
                          <a:lnTo>
                            <a:pt x="59" y="23"/>
                          </a:lnTo>
                          <a:lnTo>
                            <a:pt x="59" y="34"/>
                          </a:lnTo>
                          <a:lnTo>
                            <a:pt x="59" y="45"/>
                          </a:lnTo>
                          <a:lnTo>
                            <a:pt x="64" y="70"/>
                          </a:lnTo>
                          <a:lnTo>
                            <a:pt x="3" y="39"/>
                          </a:lnTo>
                          <a:lnTo>
                            <a:pt x="0" y="0"/>
                          </a:lnTo>
                          <a:lnTo>
                            <a:pt x="64" y="3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46" name="Group 81">
                    <a:extLst>
                      <a:ext uri="{FF2B5EF4-FFF2-40B4-BE49-F238E27FC236}">
                        <a16:creationId xmlns:a16="http://schemas.microsoft.com/office/drawing/2014/main" id="{3CD21379-E4FB-45C4-6F5F-C8EEF40AEC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15" y="2325"/>
                    <a:ext cx="348" cy="425"/>
                    <a:chOff x="4215" y="2325"/>
                    <a:chExt cx="348" cy="425"/>
                  </a:xfrm>
                </p:grpSpPr>
                <p:sp>
                  <p:nvSpPr>
                    <p:cNvPr id="52" name="Freeform 82">
                      <a:extLst>
                        <a:ext uri="{FF2B5EF4-FFF2-40B4-BE49-F238E27FC236}">
                          <a16:creationId xmlns:a16="http://schemas.microsoft.com/office/drawing/2014/main" id="{2D61E206-CF4B-57CF-8DFB-03B4E10688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15" y="2325"/>
                      <a:ext cx="348" cy="425"/>
                    </a:xfrm>
                    <a:custGeom>
                      <a:avLst/>
                      <a:gdLst>
                        <a:gd name="T0" fmla="*/ 476 w 697"/>
                        <a:gd name="T1" fmla="*/ 69 h 850"/>
                        <a:gd name="T2" fmla="*/ 528 w 697"/>
                        <a:gd name="T3" fmla="*/ 114 h 850"/>
                        <a:gd name="T4" fmla="*/ 576 w 697"/>
                        <a:gd name="T5" fmla="*/ 185 h 850"/>
                        <a:gd name="T6" fmla="*/ 580 w 697"/>
                        <a:gd name="T7" fmla="*/ 262 h 850"/>
                        <a:gd name="T8" fmla="*/ 577 w 697"/>
                        <a:gd name="T9" fmla="*/ 308 h 850"/>
                        <a:gd name="T10" fmla="*/ 621 w 697"/>
                        <a:gd name="T11" fmla="*/ 370 h 850"/>
                        <a:gd name="T12" fmla="*/ 665 w 697"/>
                        <a:gd name="T13" fmla="*/ 443 h 850"/>
                        <a:gd name="T14" fmla="*/ 692 w 697"/>
                        <a:gd name="T15" fmla="*/ 502 h 850"/>
                        <a:gd name="T16" fmla="*/ 689 w 697"/>
                        <a:gd name="T17" fmla="*/ 564 h 850"/>
                        <a:gd name="T18" fmla="*/ 673 w 697"/>
                        <a:gd name="T19" fmla="*/ 594 h 850"/>
                        <a:gd name="T20" fmla="*/ 633 w 697"/>
                        <a:gd name="T21" fmla="*/ 605 h 850"/>
                        <a:gd name="T22" fmla="*/ 564 w 697"/>
                        <a:gd name="T23" fmla="*/ 567 h 850"/>
                        <a:gd name="T24" fmla="*/ 528 w 697"/>
                        <a:gd name="T25" fmla="*/ 507 h 850"/>
                        <a:gd name="T26" fmla="*/ 501 w 697"/>
                        <a:gd name="T27" fmla="*/ 606 h 850"/>
                        <a:gd name="T28" fmla="*/ 444 w 697"/>
                        <a:gd name="T29" fmla="*/ 567 h 850"/>
                        <a:gd name="T30" fmla="*/ 361 w 697"/>
                        <a:gd name="T31" fmla="*/ 568 h 850"/>
                        <a:gd name="T32" fmla="*/ 320 w 697"/>
                        <a:gd name="T33" fmla="*/ 605 h 850"/>
                        <a:gd name="T34" fmla="*/ 328 w 697"/>
                        <a:gd name="T35" fmla="*/ 636 h 850"/>
                        <a:gd name="T36" fmla="*/ 404 w 697"/>
                        <a:gd name="T37" fmla="*/ 666 h 850"/>
                        <a:gd name="T38" fmla="*/ 473 w 697"/>
                        <a:gd name="T39" fmla="*/ 677 h 850"/>
                        <a:gd name="T40" fmla="*/ 468 w 697"/>
                        <a:gd name="T41" fmla="*/ 754 h 850"/>
                        <a:gd name="T42" fmla="*/ 453 w 697"/>
                        <a:gd name="T43" fmla="*/ 825 h 850"/>
                        <a:gd name="T44" fmla="*/ 428 w 697"/>
                        <a:gd name="T45" fmla="*/ 850 h 850"/>
                        <a:gd name="T46" fmla="*/ 372 w 697"/>
                        <a:gd name="T47" fmla="*/ 829 h 850"/>
                        <a:gd name="T48" fmla="*/ 219 w 697"/>
                        <a:gd name="T49" fmla="*/ 727 h 850"/>
                        <a:gd name="T50" fmla="*/ 145 w 697"/>
                        <a:gd name="T51" fmla="*/ 666 h 850"/>
                        <a:gd name="T52" fmla="*/ 136 w 697"/>
                        <a:gd name="T53" fmla="*/ 636 h 850"/>
                        <a:gd name="T54" fmla="*/ 88 w 697"/>
                        <a:gd name="T55" fmla="*/ 639 h 850"/>
                        <a:gd name="T56" fmla="*/ 56 w 697"/>
                        <a:gd name="T57" fmla="*/ 611 h 850"/>
                        <a:gd name="T58" fmla="*/ 48 w 697"/>
                        <a:gd name="T59" fmla="*/ 535 h 850"/>
                        <a:gd name="T60" fmla="*/ 24 w 697"/>
                        <a:gd name="T61" fmla="*/ 457 h 850"/>
                        <a:gd name="T62" fmla="*/ 0 w 697"/>
                        <a:gd name="T63" fmla="*/ 315 h 850"/>
                        <a:gd name="T64" fmla="*/ 33 w 697"/>
                        <a:gd name="T65" fmla="*/ 149 h 850"/>
                        <a:gd name="T66" fmla="*/ 86 w 697"/>
                        <a:gd name="T67" fmla="*/ 72 h 850"/>
                        <a:gd name="T68" fmla="*/ 171 w 697"/>
                        <a:gd name="T69" fmla="*/ 17 h 850"/>
                        <a:gd name="T70" fmla="*/ 265 w 697"/>
                        <a:gd name="T71" fmla="*/ 0 h 850"/>
                        <a:gd name="T72" fmla="*/ 344 w 697"/>
                        <a:gd name="T73" fmla="*/ 9 h 850"/>
                        <a:gd name="T74" fmla="*/ 423 w 697"/>
                        <a:gd name="T75" fmla="*/ 39 h 8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697" h="850">
                          <a:moveTo>
                            <a:pt x="423" y="39"/>
                          </a:moveTo>
                          <a:lnTo>
                            <a:pt x="476" y="69"/>
                          </a:lnTo>
                          <a:lnTo>
                            <a:pt x="506" y="94"/>
                          </a:lnTo>
                          <a:lnTo>
                            <a:pt x="528" y="114"/>
                          </a:lnTo>
                          <a:lnTo>
                            <a:pt x="558" y="152"/>
                          </a:lnTo>
                          <a:lnTo>
                            <a:pt x="576" y="185"/>
                          </a:lnTo>
                          <a:lnTo>
                            <a:pt x="582" y="216"/>
                          </a:lnTo>
                          <a:lnTo>
                            <a:pt x="580" y="262"/>
                          </a:lnTo>
                          <a:lnTo>
                            <a:pt x="573" y="287"/>
                          </a:lnTo>
                          <a:lnTo>
                            <a:pt x="577" y="308"/>
                          </a:lnTo>
                          <a:lnTo>
                            <a:pt x="592" y="334"/>
                          </a:lnTo>
                          <a:lnTo>
                            <a:pt x="621" y="370"/>
                          </a:lnTo>
                          <a:lnTo>
                            <a:pt x="645" y="405"/>
                          </a:lnTo>
                          <a:lnTo>
                            <a:pt x="665" y="443"/>
                          </a:lnTo>
                          <a:lnTo>
                            <a:pt x="685" y="477"/>
                          </a:lnTo>
                          <a:lnTo>
                            <a:pt x="692" y="502"/>
                          </a:lnTo>
                          <a:lnTo>
                            <a:pt x="697" y="529"/>
                          </a:lnTo>
                          <a:lnTo>
                            <a:pt x="689" y="564"/>
                          </a:lnTo>
                          <a:lnTo>
                            <a:pt x="682" y="581"/>
                          </a:lnTo>
                          <a:lnTo>
                            <a:pt x="673" y="594"/>
                          </a:lnTo>
                          <a:lnTo>
                            <a:pt x="657" y="606"/>
                          </a:lnTo>
                          <a:lnTo>
                            <a:pt x="633" y="605"/>
                          </a:lnTo>
                          <a:lnTo>
                            <a:pt x="601" y="589"/>
                          </a:lnTo>
                          <a:lnTo>
                            <a:pt x="564" y="567"/>
                          </a:lnTo>
                          <a:lnTo>
                            <a:pt x="525" y="543"/>
                          </a:lnTo>
                          <a:lnTo>
                            <a:pt x="528" y="507"/>
                          </a:lnTo>
                          <a:lnTo>
                            <a:pt x="520" y="598"/>
                          </a:lnTo>
                          <a:lnTo>
                            <a:pt x="501" y="606"/>
                          </a:lnTo>
                          <a:lnTo>
                            <a:pt x="482" y="586"/>
                          </a:lnTo>
                          <a:lnTo>
                            <a:pt x="444" y="567"/>
                          </a:lnTo>
                          <a:lnTo>
                            <a:pt x="408" y="561"/>
                          </a:lnTo>
                          <a:lnTo>
                            <a:pt x="361" y="568"/>
                          </a:lnTo>
                          <a:lnTo>
                            <a:pt x="332" y="581"/>
                          </a:lnTo>
                          <a:lnTo>
                            <a:pt x="320" y="605"/>
                          </a:lnTo>
                          <a:lnTo>
                            <a:pt x="320" y="623"/>
                          </a:lnTo>
                          <a:lnTo>
                            <a:pt x="328" y="636"/>
                          </a:lnTo>
                          <a:lnTo>
                            <a:pt x="365" y="656"/>
                          </a:lnTo>
                          <a:lnTo>
                            <a:pt x="404" y="666"/>
                          </a:lnTo>
                          <a:lnTo>
                            <a:pt x="441" y="677"/>
                          </a:lnTo>
                          <a:lnTo>
                            <a:pt x="473" y="677"/>
                          </a:lnTo>
                          <a:lnTo>
                            <a:pt x="477" y="669"/>
                          </a:lnTo>
                          <a:lnTo>
                            <a:pt x="468" y="754"/>
                          </a:lnTo>
                          <a:lnTo>
                            <a:pt x="458" y="799"/>
                          </a:lnTo>
                          <a:lnTo>
                            <a:pt x="453" y="825"/>
                          </a:lnTo>
                          <a:lnTo>
                            <a:pt x="447" y="837"/>
                          </a:lnTo>
                          <a:lnTo>
                            <a:pt x="428" y="850"/>
                          </a:lnTo>
                          <a:lnTo>
                            <a:pt x="405" y="846"/>
                          </a:lnTo>
                          <a:lnTo>
                            <a:pt x="372" y="829"/>
                          </a:lnTo>
                          <a:lnTo>
                            <a:pt x="295" y="779"/>
                          </a:lnTo>
                          <a:lnTo>
                            <a:pt x="219" y="727"/>
                          </a:lnTo>
                          <a:lnTo>
                            <a:pt x="159" y="685"/>
                          </a:lnTo>
                          <a:lnTo>
                            <a:pt x="145" y="666"/>
                          </a:lnTo>
                          <a:lnTo>
                            <a:pt x="138" y="647"/>
                          </a:lnTo>
                          <a:lnTo>
                            <a:pt x="136" y="636"/>
                          </a:lnTo>
                          <a:lnTo>
                            <a:pt x="112" y="639"/>
                          </a:lnTo>
                          <a:lnTo>
                            <a:pt x="88" y="639"/>
                          </a:lnTo>
                          <a:lnTo>
                            <a:pt x="72" y="634"/>
                          </a:lnTo>
                          <a:lnTo>
                            <a:pt x="56" y="611"/>
                          </a:lnTo>
                          <a:lnTo>
                            <a:pt x="45" y="581"/>
                          </a:lnTo>
                          <a:lnTo>
                            <a:pt x="48" y="535"/>
                          </a:lnTo>
                          <a:lnTo>
                            <a:pt x="44" y="502"/>
                          </a:lnTo>
                          <a:lnTo>
                            <a:pt x="24" y="457"/>
                          </a:lnTo>
                          <a:lnTo>
                            <a:pt x="5" y="408"/>
                          </a:lnTo>
                          <a:lnTo>
                            <a:pt x="0" y="315"/>
                          </a:lnTo>
                          <a:lnTo>
                            <a:pt x="8" y="229"/>
                          </a:lnTo>
                          <a:lnTo>
                            <a:pt x="33" y="149"/>
                          </a:lnTo>
                          <a:lnTo>
                            <a:pt x="57" y="106"/>
                          </a:lnTo>
                          <a:lnTo>
                            <a:pt x="86" y="72"/>
                          </a:lnTo>
                          <a:lnTo>
                            <a:pt x="120" y="39"/>
                          </a:lnTo>
                          <a:lnTo>
                            <a:pt x="171" y="17"/>
                          </a:lnTo>
                          <a:lnTo>
                            <a:pt x="213" y="4"/>
                          </a:lnTo>
                          <a:lnTo>
                            <a:pt x="265" y="0"/>
                          </a:lnTo>
                          <a:lnTo>
                            <a:pt x="311" y="4"/>
                          </a:lnTo>
                          <a:lnTo>
                            <a:pt x="344" y="9"/>
                          </a:lnTo>
                          <a:lnTo>
                            <a:pt x="380" y="22"/>
                          </a:lnTo>
                          <a:lnTo>
                            <a:pt x="423" y="39"/>
                          </a:lnTo>
                          <a:close/>
                        </a:path>
                      </a:pathLst>
                    </a:custGeom>
                    <a:solidFill>
                      <a:srgbClr val="FF9F9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3" name="Freeform 83">
                      <a:extLst>
                        <a:ext uri="{FF2B5EF4-FFF2-40B4-BE49-F238E27FC236}">
                          <a16:creationId xmlns:a16="http://schemas.microsoft.com/office/drawing/2014/main" id="{C16EA215-CE04-FCD7-C514-3FDD332934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72" y="2402"/>
                      <a:ext cx="83" cy="56"/>
                    </a:xfrm>
                    <a:custGeom>
                      <a:avLst/>
                      <a:gdLst>
                        <a:gd name="T0" fmla="*/ 4 w 164"/>
                        <a:gd name="T1" fmla="*/ 70 h 111"/>
                        <a:gd name="T2" fmla="*/ 40 w 164"/>
                        <a:gd name="T3" fmla="*/ 40 h 111"/>
                        <a:gd name="T4" fmla="*/ 80 w 164"/>
                        <a:gd name="T5" fmla="*/ 15 h 111"/>
                        <a:gd name="T6" fmla="*/ 119 w 164"/>
                        <a:gd name="T7" fmla="*/ 3 h 111"/>
                        <a:gd name="T8" fmla="*/ 137 w 164"/>
                        <a:gd name="T9" fmla="*/ 0 h 111"/>
                        <a:gd name="T10" fmla="*/ 152 w 164"/>
                        <a:gd name="T11" fmla="*/ 0 h 111"/>
                        <a:gd name="T12" fmla="*/ 161 w 164"/>
                        <a:gd name="T13" fmla="*/ 7 h 111"/>
                        <a:gd name="T14" fmla="*/ 164 w 164"/>
                        <a:gd name="T15" fmla="*/ 20 h 111"/>
                        <a:gd name="T16" fmla="*/ 161 w 164"/>
                        <a:gd name="T17" fmla="*/ 31 h 111"/>
                        <a:gd name="T18" fmla="*/ 148 w 164"/>
                        <a:gd name="T19" fmla="*/ 37 h 111"/>
                        <a:gd name="T20" fmla="*/ 124 w 164"/>
                        <a:gd name="T21" fmla="*/ 45 h 111"/>
                        <a:gd name="T22" fmla="*/ 89 w 164"/>
                        <a:gd name="T23" fmla="*/ 61 h 111"/>
                        <a:gd name="T24" fmla="*/ 61 w 164"/>
                        <a:gd name="T25" fmla="*/ 78 h 111"/>
                        <a:gd name="T26" fmla="*/ 40 w 164"/>
                        <a:gd name="T27" fmla="*/ 92 h 111"/>
                        <a:gd name="T28" fmla="*/ 24 w 164"/>
                        <a:gd name="T29" fmla="*/ 108 h 111"/>
                        <a:gd name="T30" fmla="*/ 7 w 164"/>
                        <a:gd name="T31" fmla="*/ 111 h 111"/>
                        <a:gd name="T32" fmla="*/ 0 w 164"/>
                        <a:gd name="T33" fmla="*/ 92 h 111"/>
                        <a:gd name="T34" fmla="*/ 4 w 164"/>
                        <a:gd name="T35" fmla="*/ 7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164" h="111">
                          <a:moveTo>
                            <a:pt x="4" y="70"/>
                          </a:moveTo>
                          <a:lnTo>
                            <a:pt x="40" y="40"/>
                          </a:lnTo>
                          <a:lnTo>
                            <a:pt x="80" y="15"/>
                          </a:lnTo>
                          <a:lnTo>
                            <a:pt x="119" y="3"/>
                          </a:lnTo>
                          <a:lnTo>
                            <a:pt x="137" y="0"/>
                          </a:lnTo>
                          <a:lnTo>
                            <a:pt x="152" y="0"/>
                          </a:lnTo>
                          <a:lnTo>
                            <a:pt x="161" y="7"/>
                          </a:lnTo>
                          <a:lnTo>
                            <a:pt x="164" y="20"/>
                          </a:lnTo>
                          <a:lnTo>
                            <a:pt x="161" y="31"/>
                          </a:lnTo>
                          <a:lnTo>
                            <a:pt x="148" y="37"/>
                          </a:lnTo>
                          <a:lnTo>
                            <a:pt x="124" y="45"/>
                          </a:lnTo>
                          <a:lnTo>
                            <a:pt x="89" y="61"/>
                          </a:lnTo>
                          <a:lnTo>
                            <a:pt x="61" y="78"/>
                          </a:lnTo>
                          <a:lnTo>
                            <a:pt x="40" y="92"/>
                          </a:lnTo>
                          <a:lnTo>
                            <a:pt x="24" y="108"/>
                          </a:lnTo>
                          <a:lnTo>
                            <a:pt x="7" y="111"/>
                          </a:lnTo>
                          <a:lnTo>
                            <a:pt x="0" y="92"/>
                          </a:lnTo>
                          <a:lnTo>
                            <a:pt x="4" y="70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4" name="Freeform 84">
                      <a:extLst>
                        <a:ext uri="{FF2B5EF4-FFF2-40B4-BE49-F238E27FC236}">
                          <a16:creationId xmlns:a16="http://schemas.microsoft.com/office/drawing/2014/main" id="{924E40FF-347D-D816-D9F7-ADBFAB02D6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65" y="2523"/>
                      <a:ext cx="97" cy="114"/>
                    </a:xfrm>
                    <a:custGeom>
                      <a:avLst/>
                      <a:gdLst>
                        <a:gd name="T0" fmla="*/ 173 w 193"/>
                        <a:gd name="T1" fmla="*/ 0 h 227"/>
                        <a:gd name="T2" fmla="*/ 182 w 193"/>
                        <a:gd name="T3" fmla="*/ 44 h 227"/>
                        <a:gd name="T4" fmla="*/ 190 w 193"/>
                        <a:gd name="T5" fmla="*/ 80 h 227"/>
                        <a:gd name="T6" fmla="*/ 193 w 193"/>
                        <a:gd name="T7" fmla="*/ 125 h 227"/>
                        <a:gd name="T8" fmla="*/ 182 w 193"/>
                        <a:gd name="T9" fmla="*/ 165 h 227"/>
                        <a:gd name="T10" fmla="*/ 146 w 193"/>
                        <a:gd name="T11" fmla="*/ 138 h 227"/>
                        <a:gd name="T12" fmla="*/ 145 w 193"/>
                        <a:gd name="T13" fmla="*/ 201 h 227"/>
                        <a:gd name="T14" fmla="*/ 106 w 193"/>
                        <a:gd name="T15" fmla="*/ 177 h 227"/>
                        <a:gd name="T16" fmla="*/ 94 w 193"/>
                        <a:gd name="T17" fmla="*/ 227 h 227"/>
                        <a:gd name="T18" fmla="*/ 63 w 193"/>
                        <a:gd name="T19" fmla="*/ 218 h 227"/>
                        <a:gd name="T20" fmla="*/ 42 w 193"/>
                        <a:gd name="T21" fmla="*/ 198 h 227"/>
                        <a:gd name="T22" fmla="*/ 22 w 193"/>
                        <a:gd name="T23" fmla="*/ 168 h 227"/>
                        <a:gd name="T24" fmla="*/ 0 w 193"/>
                        <a:gd name="T25" fmla="*/ 122 h 227"/>
                        <a:gd name="T26" fmla="*/ 173 w 193"/>
                        <a:gd name="T27" fmla="*/ 0 h 2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93" h="227">
                          <a:moveTo>
                            <a:pt x="173" y="0"/>
                          </a:moveTo>
                          <a:lnTo>
                            <a:pt x="182" y="44"/>
                          </a:lnTo>
                          <a:lnTo>
                            <a:pt x="190" y="80"/>
                          </a:lnTo>
                          <a:lnTo>
                            <a:pt x="193" y="125"/>
                          </a:lnTo>
                          <a:lnTo>
                            <a:pt x="182" y="165"/>
                          </a:lnTo>
                          <a:lnTo>
                            <a:pt x="146" y="138"/>
                          </a:lnTo>
                          <a:lnTo>
                            <a:pt x="145" y="201"/>
                          </a:lnTo>
                          <a:lnTo>
                            <a:pt x="106" y="177"/>
                          </a:lnTo>
                          <a:lnTo>
                            <a:pt x="94" y="227"/>
                          </a:lnTo>
                          <a:lnTo>
                            <a:pt x="63" y="218"/>
                          </a:lnTo>
                          <a:lnTo>
                            <a:pt x="42" y="198"/>
                          </a:lnTo>
                          <a:lnTo>
                            <a:pt x="22" y="168"/>
                          </a:lnTo>
                          <a:lnTo>
                            <a:pt x="0" y="122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47" name="Arc 85">
                    <a:extLst>
                      <a:ext uri="{FF2B5EF4-FFF2-40B4-BE49-F238E27FC236}">
                        <a16:creationId xmlns:a16="http://schemas.microsoft.com/office/drawing/2014/main" id="{3C54B459-797E-FE0E-4BAF-F6661C3CB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3" y="2609"/>
                    <a:ext cx="43" cy="77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3170 w 43200"/>
                      <a:gd name="T1" fmla="*/ 20471 h 43200"/>
                      <a:gd name="T2" fmla="*/ 21600 w 43200"/>
                      <a:gd name="T3" fmla="*/ 0 h 43200"/>
                      <a:gd name="T4" fmla="*/ 21600 w 432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170" y="20470"/>
                        </a:moveTo>
                        <a:cubicBezTo>
                          <a:pt x="43190" y="20846"/>
                          <a:pt x="43200" y="21223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-1"/>
                          <a:pt x="21600" y="-1"/>
                        </a:cubicBezTo>
                      </a:path>
                      <a:path w="43200" h="43200" stroke="0" extrusionOk="0">
                        <a:moveTo>
                          <a:pt x="43170" y="20470"/>
                        </a:moveTo>
                        <a:cubicBezTo>
                          <a:pt x="43190" y="20846"/>
                          <a:pt x="43200" y="21223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-1"/>
                          <a:pt x="21600" y="-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9F1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48" name="Group 86">
                    <a:extLst>
                      <a:ext uri="{FF2B5EF4-FFF2-40B4-BE49-F238E27FC236}">
                        <a16:creationId xmlns:a16="http://schemas.microsoft.com/office/drawing/2014/main" id="{690F93D7-D837-D91B-9E44-41905C269A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97" y="2438"/>
                    <a:ext cx="84" cy="101"/>
                    <a:chOff x="4397" y="2438"/>
                    <a:chExt cx="84" cy="101"/>
                  </a:xfrm>
                </p:grpSpPr>
                <p:sp>
                  <p:nvSpPr>
                    <p:cNvPr id="49" name="Freeform 87">
                      <a:extLst>
                        <a:ext uri="{FF2B5EF4-FFF2-40B4-BE49-F238E27FC236}">
                          <a16:creationId xmlns:a16="http://schemas.microsoft.com/office/drawing/2014/main" id="{10706572-4B27-C44A-669C-8CE2669E7F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07" y="2447"/>
                      <a:ext cx="74" cy="92"/>
                    </a:xfrm>
                    <a:custGeom>
                      <a:avLst/>
                      <a:gdLst>
                        <a:gd name="T0" fmla="*/ 132 w 148"/>
                        <a:gd name="T1" fmla="*/ 27 h 186"/>
                        <a:gd name="T2" fmla="*/ 145 w 148"/>
                        <a:gd name="T3" fmla="*/ 52 h 186"/>
                        <a:gd name="T4" fmla="*/ 148 w 148"/>
                        <a:gd name="T5" fmla="*/ 72 h 186"/>
                        <a:gd name="T6" fmla="*/ 148 w 148"/>
                        <a:gd name="T7" fmla="*/ 93 h 186"/>
                        <a:gd name="T8" fmla="*/ 145 w 148"/>
                        <a:gd name="T9" fmla="*/ 112 h 186"/>
                        <a:gd name="T10" fmla="*/ 141 w 148"/>
                        <a:gd name="T11" fmla="*/ 127 h 186"/>
                        <a:gd name="T12" fmla="*/ 132 w 148"/>
                        <a:gd name="T13" fmla="*/ 148 h 186"/>
                        <a:gd name="T14" fmla="*/ 120 w 148"/>
                        <a:gd name="T15" fmla="*/ 165 h 186"/>
                        <a:gd name="T16" fmla="*/ 105 w 148"/>
                        <a:gd name="T17" fmla="*/ 178 h 186"/>
                        <a:gd name="T18" fmla="*/ 89 w 148"/>
                        <a:gd name="T19" fmla="*/ 186 h 186"/>
                        <a:gd name="T20" fmla="*/ 68 w 148"/>
                        <a:gd name="T21" fmla="*/ 186 h 186"/>
                        <a:gd name="T22" fmla="*/ 51 w 148"/>
                        <a:gd name="T23" fmla="*/ 181 h 186"/>
                        <a:gd name="T24" fmla="*/ 38 w 148"/>
                        <a:gd name="T25" fmla="*/ 173 h 186"/>
                        <a:gd name="T26" fmla="*/ 27 w 148"/>
                        <a:gd name="T27" fmla="*/ 162 h 186"/>
                        <a:gd name="T28" fmla="*/ 15 w 148"/>
                        <a:gd name="T29" fmla="*/ 146 h 186"/>
                        <a:gd name="T30" fmla="*/ 5 w 148"/>
                        <a:gd name="T31" fmla="*/ 127 h 186"/>
                        <a:gd name="T32" fmla="*/ 0 w 148"/>
                        <a:gd name="T33" fmla="*/ 104 h 186"/>
                        <a:gd name="T34" fmla="*/ 0 w 148"/>
                        <a:gd name="T35" fmla="*/ 80 h 186"/>
                        <a:gd name="T36" fmla="*/ 6 w 148"/>
                        <a:gd name="T37" fmla="*/ 60 h 186"/>
                        <a:gd name="T38" fmla="*/ 9 w 148"/>
                        <a:gd name="T39" fmla="*/ 44 h 186"/>
                        <a:gd name="T40" fmla="*/ 20 w 148"/>
                        <a:gd name="T41" fmla="*/ 30 h 186"/>
                        <a:gd name="T42" fmla="*/ 33 w 148"/>
                        <a:gd name="T43" fmla="*/ 14 h 186"/>
                        <a:gd name="T44" fmla="*/ 56 w 148"/>
                        <a:gd name="T45" fmla="*/ 2 h 186"/>
                        <a:gd name="T46" fmla="*/ 80 w 148"/>
                        <a:gd name="T47" fmla="*/ 0 h 186"/>
                        <a:gd name="T48" fmla="*/ 102 w 148"/>
                        <a:gd name="T49" fmla="*/ 3 h 186"/>
                        <a:gd name="T50" fmla="*/ 117 w 148"/>
                        <a:gd name="T51" fmla="*/ 13 h 186"/>
                        <a:gd name="T52" fmla="*/ 132 w 148"/>
                        <a:gd name="T53" fmla="*/ 27 h 1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48" h="186">
                          <a:moveTo>
                            <a:pt x="132" y="27"/>
                          </a:moveTo>
                          <a:lnTo>
                            <a:pt x="145" y="52"/>
                          </a:lnTo>
                          <a:lnTo>
                            <a:pt x="148" y="72"/>
                          </a:lnTo>
                          <a:lnTo>
                            <a:pt x="148" y="93"/>
                          </a:lnTo>
                          <a:lnTo>
                            <a:pt x="145" y="112"/>
                          </a:lnTo>
                          <a:lnTo>
                            <a:pt x="141" y="127"/>
                          </a:lnTo>
                          <a:lnTo>
                            <a:pt x="132" y="148"/>
                          </a:lnTo>
                          <a:lnTo>
                            <a:pt x="120" y="165"/>
                          </a:lnTo>
                          <a:lnTo>
                            <a:pt x="105" y="178"/>
                          </a:lnTo>
                          <a:lnTo>
                            <a:pt x="89" y="186"/>
                          </a:lnTo>
                          <a:lnTo>
                            <a:pt x="68" y="186"/>
                          </a:lnTo>
                          <a:lnTo>
                            <a:pt x="51" y="181"/>
                          </a:lnTo>
                          <a:lnTo>
                            <a:pt x="38" y="173"/>
                          </a:lnTo>
                          <a:lnTo>
                            <a:pt x="27" y="162"/>
                          </a:lnTo>
                          <a:lnTo>
                            <a:pt x="15" y="146"/>
                          </a:lnTo>
                          <a:lnTo>
                            <a:pt x="5" y="127"/>
                          </a:lnTo>
                          <a:lnTo>
                            <a:pt x="0" y="104"/>
                          </a:lnTo>
                          <a:lnTo>
                            <a:pt x="0" y="80"/>
                          </a:lnTo>
                          <a:lnTo>
                            <a:pt x="6" y="60"/>
                          </a:lnTo>
                          <a:lnTo>
                            <a:pt x="9" y="44"/>
                          </a:lnTo>
                          <a:lnTo>
                            <a:pt x="20" y="30"/>
                          </a:lnTo>
                          <a:lnTo>
                            <a:pt x="33" y="14"/>
                          </a:lnTo>
                          <a:lnTo>
                            <a:pt x="56" y="2"/>
                          </a:lnTo>
                          <a:lnTo>
                            <a:pt x="80" y="0"/>
                          </a:lnTo>
                          <a:lnTo>
                            <a:pt x="102" y="3"/>
                          </a:lnTo>
                          <a:lnTo>
                            <a:pt x="117" y="13"/>
                          </a:lnTo>
                          <a:lnTo>
                            <a:pt x="132" y="2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0" name="Freeform 88">
                      <a:extLst>
                        <a:ext uri="{FF2B5EF4-FFF2-40B4-BE49-F238E27FC236}">
                          <a16:creationId xmlns:a16="http://schemas.microsoft.com/office/drawing/2014/main" id="{00CBC20E-9E9C-B02C-CC80-41FC50108D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36" y="2498"/>
                      <a:ext cx="30" cy="37"/>
                    </a:xfrm>
                    <a:custGeom>
                      <a:avLst/>
                      <a:gdLst>
                        <a:gd name="T0" fmla="*/ 54 w 60"/>
                        <a:gd name="T1" fmla="*/ 11 h 76"/>
                        <a:gd name="T2" fmla="*/ 60 w 60"/>
                        <a:gd name="T3" fmla="*/ 21 h 76"/>
                        <a:gd name="T4" fmla="*/ 60 w 60"/>
                        <a:gd name="T5" fmla="*/ 29 h 76"/>
                        <a:gd name="T6" fmla="*/ 60 w 60"/>
                        <a:gd name="T7" fmla="*/ 38 h 76"/>
                        <a:gd name="T8" fmla="*/ 60 w 60"/>
                        <a:gd name="T9" fmla="*/ 46 h 76"/>
                        <a:gd name="T10" fmla="*/ 57 w 60"/>
                        <a:gd name="T11" fmla="*/ 54 h 76"/>
                        <a:gd name="T12" fmla="*/ 54 w 60"/>
                        <a:gd name="T13" fmla="*/ 60 h 76"/>
                        <a:gd name="T14" fmla="*/ 48 w 60"/>
                        <a:gd name="T15" fmla="*/ 68 h 76"/>
                        <a:gd name="T16" fmla="*/ 43 w 60"/>
                        <a:gd name="T17" fmla="*/ 74 h 76"/>
                        <a:gd name="T18" fmla="*/ 36 w 60"/>
                        <a:gd name="T19" fmla="*/ 76 h 76"/>
                        <a:gd name="T20" fmla="*/ 27 w 60"/>
                        <a:gd name="T21" fmla="*/ 76 h 76"/>
                        <a:gd name="T22" fmla="*/ 19 w 60"/>
                        <a:gd name="T23" fmla="*/ 74 h 76"/>
                        <a:gd name="T24" fmla="*/ 15 w 60"/>
                        <a:gd name="T25" fmla="*/ 71 h 76"/>
                        <a:gd name="T26" fmla="*/ 10 w 60"/>
                        <a:gd name="T27" fmla="*/ 66 h 76"/>
                        <a:gd name="T28" fmla="*/ 6 w 60"/>
                        <a:gd name="T29" fmla="*/ 60 h 76"/>
                        <a:gd name="T30" fmla="*/ 1 w 60"/>
                        <a:gd name="T31" fmla="*/ 54 h 76"/>
                        <a:gd name="T32" fmla="*/ 0 w 60"/>
                        <a:gd name="T33" fmla="*/ 43 h 76"/>
                        <a:gd name="T34" fmla="*/ 0 w 60"/>
                        <a:gd name="T35" fmla="*/ 32 h 76"/>
                        <a:gd name="T36" fmla="*/ 1 w 60"/>
                        <a:gd name="T37" fmla="*/ 24 h 76"/>
                        <a:gd name="T38" fmla="*/ 4 w 60"/>
                        <a:gd name="T39" fmla="*/ 19 h 76"/>
                        <a:gd name="T40" fmla="*/ 7 w 60"/>
                        <a:gd name="T41" fmla="*/ 13 h 76"/>
                        <a:gd name="T42" fmla="*/ 13 w 60"/>
                        <a:gd name="T43" fmla="*/ 5 h 76"/>
                        <a:gd name="T44" fmla="*/ 22 w 60"/>
                        <a:gd name="T45" fmla="*/ 0 h 76"/>
                        <a:gd name="T46" fmla="*/ 33 w 60"/>
                        <a:gd name="T47" fmla="*/ 0 h 76"/>
                        <a:gd name="T48" fmla="*/ 42 w 60"/>
                        <a:gd name="T49" fmla="*/ 2 h 76"/>
                        <a:gd name="T50" fmla="*/ 46 w 60"/>
                        <a:gd name="T51" fmla="*/ 5 h 76"/>
                        <a:gd name="T52" fmla="*/ 54 w 60"/>
                        <a:gd name="T53" fmla="*/ 11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60" h="76">
                          <a:moveTo>
                            <a:pt x="54" y="11"/>
                          </a:moveTo>
                          <a:lnTo>
                            <a:pt x="60" y="21"/>
                          </a:lnTo>
                          <a:lnTo>
                            <a:pt x="60" y="29"/>
                          </a:lnTo>
                          <a:lnTo>
                            <a:pt x="60" y="38"/>
                          </a:lnTo>
                          <a:lnTo>
                            <a:pt x="60" y="46"/>
                          </a:lnTo>
                          <a:lnTo>
                            <a:pt x="57" y="54"/>
                          </a:lnTo>
                          <a:lnTo>
                            <a:pt x="54" y="60"/>
                          </a:lnTo>
                          <a:lnTo>
                            <a:pt x="48" y="68"/>
                          </a:lnTo>
                          <a:lnTo>
                            <a:pt x="43" y="74"/>
                          </a:lnTo>
                          <a:lnTo>
                            <a:pt x="36" y="76"/>
                          </a:lnTo>
                          <a:lnTo>
                            <a:pt x="27" y="76"/>
                          </a:lnTo>
                          <a:lnTo>
                            <a:pt x="19" y="74"/>
                          </a:lnTo>
                          <a:lnTo>
                            <a:pt x="15" y="71"/>
                          </a:lnTo>
                          <a:lnTo>
                            <a:pt x="10" y="66"/>
                          </a:lnTo>
                          <a:lnTo>
                            <a:pt x="6" y="60"/>
                          </a:lnTo>
                          <a:lnTo>
                            <a:pt x="1" y="54"/>
                          </a:lnTo>
                          <a:lnTo>
                            <a:pt x="0" y="43"/>
                          </a:lnTo>
                          <a:lnTo>
                            <a:pt x="0" y="32"/>
                          </a:lnTo>
                          <a:lnTo>
                            <a:pt x="1" y="24"/>
                          </a:lnTo>
                          <a:lnTo>
                            <a:pt x="4" y="19"/>
                          </a:lnTo>
                          <a:lnTo>
                            <a:pt x="7" y="13"/>
                          </a:lnTo>
                          <a:lnTo>
                            <a:pt x="13" y="5"/>
                          </a:lnTo>
                          <a:lnTo>
                            <a:pt x="22" y="0"/>
                          </a:lnTo>
                          <a:lnTo>
                            <a:pt x="33" y="0"/>
                          </a:lnTo>
                          <a:lnTo>
                            <a:pt x="42" y="2"/>
                          </a:lnTo>
                          <a:lnTo>
                            <a:pt x="46" y="5"/>
                          </a:lnTo>
                          <a:lnTo>
                            <a:pt x="54" y="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1" name="Freeform 89">
                      <a:extLst>
                        <a:ext uri="{FF2B5EF4-FFF2-40B4-BE49-F238E27FC236}">
                          <a16:creationId xmlns:a16="http://schemas.microsoft.com/office/drawing/2014/main" id="{A4DBF583-761A-0E93-4F4D-A2787CC23D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97" y="2438"/>
                      <a:ext cx="80" cy="76"/>
                    </a:xfrm>
                    <a:custGeom>
                      <a:avLst/>
                      <a:gdLst>
                        <a:gd name="T0" fmla="*/ 160 w 160"/>
                        <a:gd name="T1" fmla="*/ 38 h 152"/>
                        <a:gd name="T2" fmla="*/ 139 w 160"/>
                        <a:gd name="T3" fmla="*/ 19 h 152"/>
                        <a:gd name="T4" fmla="*/ 117 w 160"/>
                        <a:gd name="T5" fmla="*/ 6 h 152"/>
                        <a:gd name="T6" fmla="*/ 97 w 160"/>
                        <a:gd name="T7" fmla="*/ 0 h 152"/>
                        <a:gd name="T8" fmla="*/ 78 w 160"/>
                        <a:gd name="T9" fmla="*/ 0 h 152"/>
                        <a:gd name="T10" fmla="*/ 58 w 160"/>
                        <a:gd name="T11" fmla="*/ 5 h 152"/>
                        <a:gd name="T12" fmla="*/ 46 w 160"/>
                        <a:gd name="T13" fmla="*/ 11 h 152"/>
                        <a:gd name="T14" fmla="*/ 33 w 160"/>
                        <a:gd name="T15" fmla="*/ 20 h 152"/>
                        <a:gd name="T16" fmla="*/ 22 w 160"/>
                        <a:gd name="T17" fmla="*/ 34 h 152"/>
                        <a:gd name="T18" fmla="*/ 12 w 160"/>
                        <a:gd name="T19" fmla="*/ 60 h 152"/>
                        <a:gd name="T20" fmla="*/ 9 w 160"/>
                        <a:gd name="T21" fmla="*/ 80 h 152"/>
                        <a:gd name="T22" fmla="*/ 3 w 160"/>
                        <a:gd name="T23" fmla="*/ 99 h 152"/>
                        <a:gd name="T24" fmla="*/ 0 w 160"/>
                        <a:gd name="T25" fmla="*/ 116 h 152"/>
                        <a:gd name="T26" fmla="*/ 0 w 160"/>
                        <a:gd name="T27" fmla="*/ 140 h 152"/>
                        <a:gd name="T28" fmla="*/ 0 w 160"/>
                        <a:gd name="T29" fmla="*/ 152 h 152"/>
                        <a:gd name="T30" fmla="*/ 160 w 160"/>
                        <a:gd name="T31" fmla="*/ 38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60" h="152">
                          <a:moveTo>
                            <a:pt x="160" y="38"/>
                          </a:moveTo>
                          <a:lnTo>
                            <a:pt x="139" y="19"/>
                          </a:lnTo>
                          <a:lnTo>
                            <a:pt x="117" y="6"/>
                          </a:lnTo>
                          <a:lnTo>
                            <a:pt x="97" y="0"/>
                          </a:lnTo>
                          <a:lnTo>
                            <a:pt x="78" y="0"/>
                          </a:lnTo>
                          <a:lnTo>
                            <a:pt x="58" y="5"/>
                          </a:lnTo>
                          <a:lnTo>
                            <a:pt x="46" y="11"/>
                          </a:lnTo>
                          <a:lnTo>
                            <a:pt x="33" y="20"/>
                          </a:lnTo>
                          <a:lnTo>
                            <a:pt x="22" y="34"/>
                          </a:lnTo>
                          <a:lnTo>
                            <a:pt x="12" y="60"/>
                          </a:lnTo>
                          <a:lnTo>
                            <a:pt x="9" y="80"/>
                          </a:lnTo>
                          <a:lnTo>
                            <a:pt x="3" y="99"/>
                          </a:lnTo>
                          <a:lnTo>
                            <a:pt x="0" y="116"/>
                          </a:lnTo>
                          <a:lnTo>
                            <a:pt x="0" y="140"/>
                          </a:lnTo>
                          <a:lnTo>
                            <a:pt x="0" y="152"/>
                          </a:lnTo>
                          <a:lnTo>
                            <a:pt x="160" y="38"/>
                          </a:lnTo>
                          <a:close/>
                        </a:path>
                      </a:pathLst>
                    </a:custGeom>
                    <a:solidFill>
                      <a:srgbClr val="FF9F9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38" name="Group 90">
                <a:extLst>
                  <a:ext uri="{FF2B5EF4-FFF2-40B4-BE49-F238E27FC236}">
                    <a16:creationId xmlns:a16="http://schemas.microsoft.com/office/drawing/2014/main" id="{1F1C4874-B955-BF45-0F90-D2401B605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0" y="2267"/>
                <a:ext cx="521" cy="906"/>
                <a:chOff x="3940" y="2267"/>
                <a:chExt cx="521" cy="906"/>
              </a:xfrm>
            </p:grpSpPr>
            <p:sp>
              <p:nvSpPr>
                <p:cNvPr id="39" name="Freeform 91">
                  <a:extLst>
                    <a:ext uri="{FF2B5EF4-FFF2-40B4-BE49-F238E27FC236}">
                      <a16:creationId xmlns:a16="http://schemas.microsoft.com/office/drawing/2014/main" id="{8F0A5873-71F7-FFA8-48D5-77FBA8EDB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2267"/>
                  <a:ext cx="521" cy="906"/>
                </a:xfrm>
                <a:custGeom>
                  <a:avLst/>
                  <a:gdLst>
                    <a:gd name="T0" fmla="*/ 1021 w 1040"/>
                    <a:gd name="T1" fmla="*/ 215 h 1812"/>
                    <a:gd name="T2" fmla="*/ 1040 w 1040"/>
                    <a:gd name="T3" fmla="*/ 181 h 1812"/>
                    <a:gd name="T4" fmla="*/ 1036 w 1040"/>
                    <a:gd name="T5" fmla="*/ 146 h 1812"/>
                    <a:gd name="T6" fmla="*/ 1012 w 1040"/>
                    <a:gd name="T7" fmla="*/ 100 h 1812"/>
                    <a:gd name="T8" fmla="*/ 959 w 1040"/>
                    <a:gd name="T9" fmla="*/ 50 h 1812"/>
                    <a:gd name="T10" fmla="*/ 883 w 1040"/>
                    <a:gd name="T11" fmla="*/ 20 h 1812"/>
                    <a:gd name="T12" fmla="*/ 792 w 1040"/>
                    <a:gd name="T13" fmla="*/ 16 h 1812"/>
                    <a:gd name="T14" fmla="*/ 725 w 1040"/>
                    <a:gd name="T15" fmla="*/ 0 h 1812"/>
                    <a:gd name="T16" fmla="*/ 641 w 1040"/>
                    <a:gd name="T17" fmla="*/ 20 h 1812"/>
                    <a:gd name="T18" fmla="*/ 593 w 1040"/>
                    <a:gd name="T19" fmla="*/ 30 h 1812"/>
                    <a:gd name="T20" fmla="*/ 532 w 1040"/>
                    <a:gd name="T21" fmla="*/ 61 h 1812"/>
                    <a:gd name="T22" fmla="*/ 484 w 1040"/>
                    <a:gd name="T23" fmla="*/ 91 h 1812"/>
                    <a:gd name="T24" fmla="*/ 451 w 1040"/>
                    <a:gd name="T25" fmla="*/ 155 h 1812"/>
                    <a:gd name="T26" fmla="*/ 393 w 1040"/>
                    <a:gd name="T27" fmla="*/ 261 h 1812"/>
                    <a:gd name="T28" fmla="*/ 323 w 1040"/>
                    <a:gd name="T29" fmla="*/ 426 h 1812"/>
                    <a:gd name="T30" fmla="*/ 299 w 1040"/>
                    <a:gd name="T31" fmla="*/ 517 h 1812"/>
                    <a:gd name="T32" fmla="*/ 293 w 1040"/>
                    <a:gd name="T33" fmla="*/ 592 h 1812"/>
                    <a:gd name="T34" fmla="*/ 327 w 1040"/>
                    <a:gd name="T35" fmla="*/ 696 h 1812"/>
                    <a:gd name="T36" fmla="*/ 375 w 1040"/>
                    <a:gd name="T37" fmla="*/ 776 h 1812"/>
                    <a:gd name="T38" fmla="*/ 379 w 1040"/>
                    <a:gd name="T39" fmla="*/ 891 h 1812"/>
                    <a:gd name="T40" fmla="*/ 360 w 1040"/>
                    <a:gd name="T41" fmla="*/ 987 h 1812"/>
                    <a:gd name="T42" fmla="*/ 308 w 1040"/>
                    <a:gd name="T43" fmla="*/ 1161 h 1812"/>
                    <a:gd name="T44" fmla="*/ 279 w 1040"/>
                    <a:gd name="T45" fmla="*/ 1207 h 1812"/>
                    <a:gd name="T46" fmla="*/ 160 w 1040"/>
                    <a:gd name="T47" fmla="*/ 1351 h 1812"/>
                    <a:gd name="T48" fmla="*/ 57 w 1040"/>
                    <a:gd name="T49" fmla="*/ 1436 h 1812"/>
                    <a:gd name="T50" fmla="*/ 19 w 1040"/>
                    <a:gd name="T51" fmla="*/ 1475 h 1812"/>
                    <a:gd name="T52" fmla="*/ 0 w 1040"/>
                    <a:gd name="T53" fmla="*/ 1516 h 1812"/>
                    <a:gd name="T54" fmla="*/ 136 w 1040"/>
                    <a:gd name="T55" fmla="*/ 1486 h 1812"/>
                    <a:gd name="T56" fmla="*/ 37 w 1040"/>
                    <a:gd name="T57" fmla="*/ 1571 h 1812"/>
                    <a:gd name="T58" fmla="*/ 0 w 1040"/>
                    <a:gd name="T59" fmla="*/ 1672 h 1812"/>
                    <a:gd name="T60" fmla="*/ 61 w 1040"/>
                    <a:gd name="T61" fmla="*/ 1636 h 1812"/>
                    <a:gd name="T62" fmla="*/ 151 w 1040"/>
                    <a:gd name="T63" fmla="*/ 1546 h 1812"/>
                    <a:gd name="T64" fmla="*/ 212 w 1040"/>
                    <a:gd name="T65" fmla="*/ 1496 h 1812"/>
                    <a:gd name="T66" fmla="*/ 103 w 1040"/>
                    <a:gd name="T67" fmla="*/ 1676 h 1812"/>
                    <a:gd name="T68" fmla="*/ 57 w 1040"/>
                    <a:gd name="T69" fmla="*/ 1812 h 1812"/>
                    <a:gd name="T70" fmla="*/ 164 w 1040"/>
                    <a:gd name="T71" fmla="*/ 1702 h 1812"/>
                    <a:gd name="T72" fmla="*/ 260 w 1040"/>
                    <a:gd name="T73" fmla="*/ 1551 h 1812"/>
                    <a:gd name="T74" fmla="*/ 260 w 1040"/>
                    <a:gd name="T75" fmla="*/ 1656 h 1812"/>
                    <a:gd name="T76" fmla="*/ 351 w 1040"/>
                    <a:gd name="T77" fmla="*/ 1466 h 1812"/>
                    <a:gd name="T78" fmla="*/ 436 w 1040"/>
                    <a:gd name="T79" fmla="*/ 1271 h 1812"/>
                    <a:gd name="T80" fmla="*/ 460 w 1040"/>
                    <a:gd name="T81" fmla="*/ 1202 h 1812"/>
                    <a:gd name="T82" fmla="*/ 493 w 1040"/>
                    <a:gd name="T83" fmla="*/ 1026 h 1812"/>
                    <a:gd name="T84" fmla="*/ 536 w 1040"/>
                    <a:gd name="T85" fmla="*/ 932 h 1812"/>
                    <a:gd name="T86" fmla="*/ 560 w 1040"/>
                    <a:gd name="T87" fmla="*/ 795 h 1812"/>
                    <a:gd name="T88" fmla="*/ 565 w 1040"/>
                    <a:gd name="T89" fmla="*/ 765 h 1812"/>
                    <a:gd name="T90" fmla="*/ 589 w 1040"/>
                    <a:gd name="T91" fmla="*/ 721 h 1812"/>
                    <a:gd name="T92" fmla="*/ 617 w 1040"/>
                    <a:gd name="T93" fmla="*/ 710 h 1812"/>
                    <a:gd name="T94" fmla="*/ 645 w 1040"/>
                    <a:gd name="T95" fmla="*/ 696 h 1812"/>
                    <a:gd name="T96" fmla="*/ 704 w 1040"/>
                    <a:gd name="T97" fmla="*/ 665 h 1812"/>
                    <a:gd name="T98" fmla="*/ 749 w 1040"/>
                    <a:gd name="T99" fmla="*/ 630 h 1812"/>
                    <a:gd name="T100" fmla="*/ 811 w 1040"/>
                    <a:gd name="T101" fmla="*/ 581 h 1812"/>
                    <a:gd name="T102" fmla="*/ 877 w 1040"/>
                    <a:gd name="T103" fmla="*/ 487 h 1812"/>
                    <a:gd name="T104" fmla="*/ 929 w 1040"/>
                    <a:gd name="T105" fmla="*/ 386 h 1812"/>
                    <a:gd name="T106" fmla="*/ 1001 w 1040"/>
                    <a:gd name="T107" fmla="*/ 276 h 1812"/>
                    <a:gd name="T108" fmla="*/ 1021 w 1040"/>
                    <a:gd name="T109" fmla="*/ 215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040" h="1812">
                      <a:moveTo>
                        <a:pt x="1021" y="215"/>
                      </a:moveTo>
                      <a:lnTo>
                        <a:pt x="1040" y="181"/>
                      </a:lnTo>
                      <a:lnTo>
                        <a:pt x="1036" y="146"/>
                      </a:lnTo>
                      <a:lnTo>
                        <a:pt x="1012" y="100"/>
                      </a:lnTo>
                      <a:lnTo>
                        <a:pt x="959" y="50"/>
                      </a:lnTo>
                      <a:lnTo>
                        <a:pt x="883" y="20"/>
                      </a:lnTo>
                      <a:lnTo>
                        <a:pt x="792" y="16"/>
                      </a:lnTo>
                      <a:lnTo>
                        <a:pt x="725" y="0"/>
                      </a:lnTo>
                      <a:lnTo>
                        <a:pt x="641" y="20"/>
                      </a:lnTo>
                      <a:lnTo>
                        <a:pt x="593" y="30"/>
                      </a:lnTo>
                      <a:lnTo>
                        <a:pt x="532" y="61"/>
                      </a:lnTo>
                      <a:lnTo>
                        <a:pt x="484" y="91"/>
                      </a:lnTo>
                      <a:lnTo>
                        <a:pt x="451" y="155"/>
                      </a:lnTo>
                      <a:lnTo>
                        <a:pt x="393" y="261"/>
                      </a:lnTo>
                      <a:lnTo>
                        <a:pt x="323" y="426"/>
                      </a:lnTo>
                      <a:lnTo>
                        <a:pt x="299" y="517"/>
                      </a:lnTo>
                      <a:lnTo>
                        <a:pt x="293" y="592"/>
                      </a:lnTo>
                      <a:lnTo>
                        <a:pt x="327" y="696"/>
                      </a:lnTo>
                      <a:lnTo>
                        <a:pt x="375" y="776"/>
                      </a:lnTo>
                      <a:lnTo>
                        <a:pt x="379" y="891"/>
                      </a:lnTo>
                      <a:lnTo>
                        <a:pt x="360" y="987"/>
                      </a:lnTo>
                      <a:lnTo>
                        <a:pt x="308" y="1161"/>
                      </a:lnTo>
                      <a:lnTo>
                        <a:pt x="279" y="1207"/>
                      </a:lnTo>
                      <a:lnTo>
                        <a:pt x="160" y="1351"/>
                      </a:lnTo>
                      <a:lnTo>
                        <a:pt x="57" y="1436"/>
                      </a:lnTo>
                      <a:lnTo>
                        <a:pt x="19" y="1475"/>
                      </a:lnTo>
                      <a:lnTo>
                        <a:pt x="0" y="1516"/>
                      </a:lnTo>
                      <a:lnTo>
                        <a:pt x="136" y="1486"/>
                      </a:lnTo>
                      <a:lnTo>
                        <a:pt x="37" y="1571"/>
                      </a:lnTo>
                      <a:lnTo>
                        <a:pt x="0" y="1672"/>
                      </a:lnTo>
                      <a:lnTo>
                        <a:pt x="61" y="1636"/>
                      </a:lnTo>
                      <a:lnTo>
                        <a:pt x="151" y="1546"/>
                      </a:lnTo>
                      <a:lnTo>
                        <a:pt x="212" y="1496"/>
                      </a:lnTo>
                      <a:lnTo>
                        <a:pt x="103" y="1676"/>
                      </a:lnTo>
                      <a:lnTo>
                        <a:pt x="57" y="1812"/>
                      </a:lnTo>
                      <a:lnTo>
                        <a:pt x="164" y="1702"/>
                      </a:lnTo>
                      <a:lnTo>
                        <a:pt x="260" y="1551"/>
                      </a:lnTo>
                      <a:lnTo>
                        <a:pt x="260" y="1656"/>
                      </a:lnTo>
                      <a:lnTo>
                        <a:pt x="351" y="1466"/>
                      </a:lnTo>
                      <a:lnTo>
                        <a:pt x="436" y="1271"/>
                      </a:lnTo>
                      <a:lnTo>
                        <a:pt x="460" y="1202"/>
                      </a:lnTo>
                      <a:lnTo>
                        <a:pt x="493" y="1026"/>
                      </a:lnTo>
                      <a:lnTo>
                        <a:pt x="536" y="932"/>
                      </a:lnTo>
                      <a:lnTo>
                        <a:pt x="560" y="795"/>
                      </a:lnTo>
                      <a:lnTo>
                        <a:pt x="565" y="765"/>
                      </a:lnTo>
                      <a:lnTo>
                        <a:pt x="589" y="721"/>
                      </a:lnTo>
                      <a:lnTo>
                        <a:pt x="617" y="710"/>
                      </a:lnTo>
                      <a:lnTo>
                        <a:pt x="645" y="696"/>
                      </a:lnTo>
                      <a:lnTo>
                        <a:pt x="704" y="665"/>
                      </a:lnTo>
                      <a:lnTo>
                        <a:pt x="749" y="630"/>
                      </a:lnTo>
                      <a:lnTo>
                        <a:pt x="811" y="581"/>
                      </a:lnTo>
                      <a:lnTo>
                        <a:pt x="877" y="487"/>
                      </a:lnTo>
                      <a:lnTo>
                        <a:pt x="929" y="386"/>
                      </a:lnTo>
                      <a:lnTo>
                        <a:pt x="1001" y="276"/>
                      </a:lnTo>
                      <a:lnTo>
                        <a:pt x="1021" y="215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Oval 92">
                  <a:extLst>
                    <a:ext uri="{FF2B5EF4-FFF2-40B4-BE49-F238E27FC236}">
                      <a16:creationId xmlns:a16="http://schemas.microsoft.com/office/drawing/2014/main" id="{CB3000F7-A143-C2C6-A7C7-A36FAEAC6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2" y="2627"/>
                  <a:ext cx="117" cy="12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1" name="Freeform 93">
                  <a:extLst>
                    <a:ext uri="{FF2B5EF4-FFF2-40B4-BE49-F238E27FC236}">
                      <a16:creationId xmlns:a16="http://schemas.microsoft.com/office/drawing/2014/main" id="{E7CF6FBC-069C-A8A0-3D22-F61BD49424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0" y="2285"/>
                  <a:ext cx="221" cy="335"/>
                </a:xfrm>
                <a:custGeom>
                  <a:avLst/>
                  <a:gdLst>
                    <a:gd name="T0" fmla="*/ 440 w 440"/>
                    <a:gd name="T1" fmla="*/ 0 h 669"/>
                    <a:gd name="T2" fmla="*/ 408 w 440"/>
                    <a:gd name="T3" fmla="*/ 35 h 669"/>
                    <a:gd name="T4" fmla="*/ 369 w 440"/>
                    <a:gd name="T5" fmla="*/ 74 h 669"/>
                    <a:gd name="T6" fmla="*/ 343 w 440"/>
                    <a:gd name="T7" fmla="*/ 104 h 669"/>
                    <a:gd name="T8" fmla="*/ 321 w 440"/>
                    <a:gd name="T9" fmla="*/ 140 h 669"/>
                    <a:gd name="T10" fmla="*/ 304 w 440"/>
                    <a:gd name="T11" fmla="*/ 168 h 669"/>
                    <a:gd name="T12" fmla="*/ 293 w 440"/>
                    <a:gd name="T13" fmla="*/ 204 h 669"/>
                    <a:gd name="T14" fmla="*/ 281 w 440"/>
                    <a:gd name="T15" fmla="*/ 250 h 669"/>
                    <a:gd name="T16" fmla="*/ 264 w 440"/>
                    <a:gd name="T17" fmla="*/ 316 h 669"/>
                    <a:gd name="T18" fmla="*/ 257 w 440"/>
                    <a:gd name="T19" fmla="*/ 357 h 669"/>
                    <a:gd name="T20" fmla="*/ 245 w 440"/>
                    <a:gd name="T21" fmla="*/ 402 h 669"/>
                    <a:gd name="T22" fmla="*/ 227 w 440"/>
                    <a:gd name="T23" fmla="*/ 440 h 669"/>
                    <a:gd name="T24" fmla="*/ 206 w 440"/>
                    <a:gd name="T25" fmla="*/ 478 h 669"/>
                    <a:gd name="T26" fmla="*/ 182 w 440"/>
                    <a:gd name="T27" fmla="*/ 508 h 669"/>
                    <a:gd name="T28" fmla="*/ 152 w 440"/>
                    <a:gd name="T29" fmla="*/ 536 h 669"/>
                    <a:gd name="T30" fmla="*/ 124 w 440"/>
                    <a:gd name="T31" fmla="*/ 563 h 669"/>
                    <a:gd name="T32" fmla="*/ 88 w 440"/>
                    <a:gd name="T33" fmla="*/ 591 h 669"/>
                    <a:gd name="T34" fmla="*/ 61 w 440"/>
                    <a:gd name="T35" fmla="*/ 611 h 669"/>
                    <a:gd name="T36" fmla="*/ 35 w 440"/>
                    <a:gd name="T37" fmla="*/ 629 h 669"/>
                    <a:gd name="T38" fmla="*/ 13 w 440"/>
                    <a:gd name="T39" fmla="*/ 649 h 669"/>
                    <a:gd name="T40" fmla="*/ 0 w 440"/>
                    <a:gd name="T41" fmla="*/ 669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0" h="669">
                      <a:moveTo>
                        <a:pt x="440" y="0"/>
                      </a:moveTo>
                      <a:lnTo>
                        <a:pt x="408" y="35"/>
                      </a:lnTo>
                      <a:lnTo>
                        <a:pt x="369" y="74"/>
                      </a:lnTo>
                      <a:lnTo>
                        <a:pt x="343" y="104"/>
                      </a:lnTo>
                      <a:lnTo>
                        <a:pt x="321" y="140"/>
                      </a:lnTo>
                      <a:lnTo>
                        <a:pt x="304" y="168"/>
                      </a:lnTo>
                      <a:lnTo>
                        <a:pt x="293" y="204"/>
                      </a:lnTo>
                      <a:lnTo>
                        <a:pt x="281" y="250"/>
                      </a:lnTo>
                      <a:lnTo>
                        <a:pt x="264" y="316"/>
                      </a:lnTo>
                      <a:lnTo>
                        <a:pt x="257" y="357"/>
                      </a:lnTo>
                      <a:lnTo>
                        <a:pt x="245" y="402"/>
                      </a:lnTo>
                      <a:lnTo>
                        <a:pt x="227" y="440"/>
                      </a:lnTo>
                      <a:lnTo>
                        <a:pt x="206" y="478"/>
                      </a:lnTo>
                      <a:lnTo>
                        <a:pt x="182" y="508"/>
                      </a:lnTo>
                      <a:lnTo>
                        <a:pt x="152" y="536"/>
                      </a:lnTo>
                      <a:lnTo>
                        <a:pt x="124" y="563"/>
                      </a:lnTo>
                      <a:lnTo>
                        <a:pt x="88" y="591"/>
                      </a:lnTo>
                      <a:lnTo>
                        <a:pt x="61" y="611"/>
                      </a:lnTo>
                      <a:lnTo>
                        <a:pt x="35" y="629"/>
                      </a:lnTo>
                      <a:lnTo>
                        <a:pt x="13" y="649"/>
                      </a:lnTo>
                      <a:lnTo>
                        <a:pt x="0" y="66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2" name="Freeform 94">
                  <a:extLst>
                    <a:ext uri="{FF2B5EF4-FFF2-40B4-BE49-F238E27FC236}">
                      <a16:creationId xmlns:a16="http://schemas.microsoft.com/office/drawing/2014/main" id="{922EC89E-E0D0-2190-7E8C-B8E1661BF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2" y="2273"/>
                  <a:ext cx="164" cy="345"/>
                </a:xfrm>
                <a:custGeom>
                  <a:avLst/>
                  <a:gdLst>
                    <a:gd name="T0" fmla="*/ 328 w 328"/>
                    <a:gd name="T1" fmla="*/ 0 h 690"/>
                    <a:gd name="T2" fmla="*/ 259 w 328"/>
                    <a:gd name="T3" fmla="*/ 52 h 690"/>
                    <a:gd name="T4" fmla="*/ 226 w 328"/>
                    <a:gd name="T5" fmla="*/ 86 h 690"/>
                    <a:gd name="T6" fmla="*/ 201 w 328"/>
                    <a:gd name="T7" fmla="*/ 124 h 690"/>
                    <a:gd name="T8" fmla="*/ 183 w 328"/>
                    <a:gd name="T9" fmla="*/ 162 h 690"/>
                    <a:gd name="T10" fmla="*/ 166 w 328"/>
                    <a:gd name="T11" fmla="*/ 206 h 690"/>
                    <a:gd name="T12" fmla="*/ 150 w 328"/>
                    <a:gd name="T13" fmla="*/ 275 h 690"/>
                    <a:gd name="T14" fmla="*/ 141 w 328"/>
                    <a:gd name="T15" fmla="*/ 324 h 690"/>
                    <a:gd name="T16" fmla="*/ 124 w 328"/>
                    <a:gd name="T17" fmla="*/ 368 h 690"/>
                    <a:gd name="T18" fmla="*/ 100 w 328"/>
                    <a:gd name="T19" fmla="*/ 413 h 690"/>
                    <a:gd name="T20" fmla="*/ 81 w 328"/>
                    <a:gd name="T21" fmla="*/ 456 h 690"/>
                    <a:gd name="T22" fmla="*/ 65 w 328"/>
                    <a:gd name="T23" fmla="*/ 487 h 690"/>
                    <a:gd name="T24" fmla="*/ 48 w 328"/>
                    <a:gd name="T25" fmla="*/ 536 h 690"/>
                    <a:gd name="T26" fmla="*/ 29 w 328"/>
                    <a:gd name="T27" fmla="*/ 581 h 690"/>
                    <a:gd name="T28" fmla="*/ 9 w 328"/>
                    <a:gd name="T29" fmla="*/ 639 h 690"/>
                    <a:gd name="T30" fmla="*/ 0 w 328"/>
                    <a:gd name="T31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8" h="690">
                      <a:moveTo>
                        <a:pt x="328" y="0"/>
                      </a:moveTo>
                      <a:lnTo>
                        <a:pt x="259" y="52"/>
                      </a:lnTo>
                      <a:lnTo>
                        <a:pt x="226" y="86"/>
                      </a:lnTo>
                      <a:lnTo>
                        <a:pt x="201" y="124"/>
                      </a:lnTo>
                      <a:lnTo>
                        <a:pt x="183" y="162"/>
                      </a:lnTo>
                      <a:lnTo>
                        <a:pt x="166" y="206"/>
                      </a:lnTo>
                      <a:lnTo>
                        <a:pt x="150" y="275"/>
                      </a:lnTo>
                      <a:lnTo>
                        <a:pt x="141" y="324"/>
                      </a:lnTo>
                      <a:lnTo>
                        <a:pt x="124" y="368"/>
                      </a:lnTo>
                      <a:lnTo>
                        <a:pt x="100" y="413"/>
                      </a:lnTo>
                      <a:lnTo>
                        <a:pt x="81" y="456"/>
                      </a:lnTo>
                      <a:lnTo>
                        <a:pt x="65" y="487"/>
                      </a:lnTo>
                      <a:lnTo>
                        <a:pt x="48" y="536"/>
                      </a:lnTo>
                      <a:lnTo>
                        <a:pt x="29" y="581"/>
                      </a:lnTo>
                      <a:lnTo>
                        <a:pt x="9" y="639"/>
                      </a:lnTo>
                      <a:lnTo>
                        <a:pt x="0" y="6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31" name="Group 95">
              <a:extLst>
                <a:ext uri="{FF2B5EF4-FFF2-40B4-BE49-F238E27FC236}">
                  <a16:creationId xmlns:a16="http://schemas.microsoft.com/office/drawing/2014/main" id="{84C5D563-A75C-38B1-7584-A76DFEDAE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2736"/>
              <a:ext cx="127" cy="71"/>
              <a:chOff x="4230" y="2736"/>
              <a:chExt cx="127" cy="71"/>
            </a:xfrm>
          </p:grpSpPr>
          <p:sp>
            <p:nvSpPr>
              <p:cNvPr id="33" name="Oval 96">
                <a:extLst>
                  <a:ext uri="{FF2B5EF4-FFF2-40B4-BE49-F238E27FC236}">
                    <a16:creationId xmlns:a16="http://schemas.microsoft.com/office/drawing/2014/main" id="{C6E5A061-66EC-06F8-EECE-8DA139456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2736"/>
                <a:ext cx="34" cy="36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Oval 97">
                <a:extLst>
                  <a:ext uri="{FF2B5EF4-FFF2-40B4-BE49-F238E27FC236}">
                    <a16:creationId xmlns:a16="http://schemas.microsoft.com/office/drawing/2014/main" id="{B292675D-0A99-A16E-167F-802C1AFE0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755"/>
                <a:ext cx="34" cy="37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Oval 98">
                <a:extLst>
                  <a:ext uri="{FF2B5EF4-FFF2-40B4-BE49-F238E27FC236}">
                    <a16:creationId xmlns:a16="http://schemas.microsoft.com/office/drawing/2014/main" id="{7790EAE4-52CE-52E7-CD09-FA327F803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746"/>
                <a:ext cx="35" cy="35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Oval 99">
                <a:extLst>
                  <a:ext uri="{FF2B5EF4-FFF2-40B4-BE49-F238E27FC236}">
                    <a16:creationId xmlns:a16="http://schemas.microsoft.com/office/drawing/2014/main" id="{087DB823-0190-905E-20D3-AE8370A1B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2770"/>
                <a:ext cx="34" cy="37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2" name="Rectangle 100">
              <a:extLst>
                <a:ext uri="{FF2B5EF4-FFF2-40B4-BE49-F238E27FC236}">
                  <a16:creationId xmlns:a16="http://schemas.microsoft.com/office/drawing/2014/main" id="{CDE64D27-AA86-D008-F6A9-FF0F5A1B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1940"/>
              <a:ext cx="16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 dirty="0"/>
                <a:t>I see that you will</a:t>
              </a:r>
              <a:br>
                <a:rPr lang="en-US" altLang="en-US" sz="1600" dirty="0"/>
              </a:br>
              <a:r>
                <a:rPr lang="en-US" altLang="en-US" sz="1600" dirty="0"/>
                <a:t>get an A this semester.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74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F58-4295-D8DA-792F-E56D200C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of Forecasting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CD3DD-E086-4BD8-30FC-D7E87AC07BE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0"/>
            <a:ext cx="5276850" cy="4510088"/>
            <a:chOff x="1226" y="1116"/>
            <a:chExt cx="3324" cy="28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4EA76A-8E13-ED92-5491-529961BA6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" y="2915"/>
              <a:ext cx="1158" cy="1042"/>
              <a:chOff x="1349" y="2915"/>
              <a:chExt cx="1158" cy="1042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EE236D5-7989-8575-D51F-ADB2F04C2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3058"/>
                <a:ext cx="891" cy="89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D058BD9-CF72-A9BD-8455-04D4B819E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8" y="2919"/>
                <a:ext cx="255" cy="1038"/>
              </a:xfrm>
              <a:custGeom>
                <a:avLst/>
                <a:gdLst>
                  <a:gd name="T0" fmla="*/ 0 w 255"/>
                  <a:gd name="T1" fmla="*/ 140 h 1038"/>
                  <a:gd name="T2" fmla="*/ 0 w 255"/>
                  <a:gd name="T3" fmla="*/ 1037 h 1038"/>
                  <a:gd name="T4" fmla="*/ 254 w 255"/>
                  <a:gd name="T5" fmla="*/ 861 h 1038"/>
                  <a:gd name="T6" fmla="*/ 254 w 255"/>
                  <a:gd name="T7" fmla="*/ 0 h 1038"/>
                  <a:gd name="T8" fmla="*/ 0 w 255"/>
                  <a:gd name="T9" fmla="*/ 14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038">
                    <a:moveTo>
                      <a:pt x="0" y="140"/>
                    </a:moveTo>
                    <a:lnTo>
                      <a:pt x="0" y="1037"/>
                    </a:lnTo>
                    <a:lnTo>
                      <a:pt x="254" y="861"/>
                    </a:lnTo>
                    <a:lnTo>
                      <a:pt x="254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8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A0FDE8F7-A08B-B86D-AC2B-CD34F4712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1" y="2915"/>
                <a:ext cx="1156" cy="145"/>
              </a:xfrm>
              <a:custGeom>
                <a:avLst/>
                <a:gdLst>
                  <a:gd name="T0" fmla="*/ 0 w 1156"/>
                  <a:gd name="T1" fmla="*/ 144 h 145"/>
                  <a:gd name="T2" fmla="*/ 897 w 1156"/>
                  <a:gd name="T3" fmla="*/ 144 h 145"/>
                  <a:gd name="T4" fmla="*/ 1155 w 1156"/>
                  <a:gd name="T5" fmla="*/ 0 h 145"/>
                  <a:gd name="T6" fmla="*/ 290 w 1156"/>
                  <a:gd name="T7" fmla="*/ 0 h 145"/>
                  <a:gd name="T8" fmla="*/ 0 w 1156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5">
                    <a:moveTo>
                      <a:pt x="0" y="144"/>
                    </a:moveTo>
                    <a:lnTo>
                      <a:pt x="897" y="144"/>
                    </a:lnTo>
                    <a:lnTo>
                      <a:pt x="1155" y="0"/>
                    </a:lnTo>
                    <a:lnTo>
                      <a:pt x="290" y="0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FFFF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2CB18407-0439-FC76-EA46-2FE308C5A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2891"/>
              <a:ext cx="1157" cy="1042"/>
              <a:chOff x="2351" y="2891"/>
              <a:chExt cx="1157" cy="1042"/>
            </a:xfrm>
          </p:grpSpPr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4C852482-746D-7A06-E192-DF352A771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3034"/>
                <a:ext cx="890" cy="890"/>
              </a:xfrm>
              <a:prstGeom prst="rect">
                <a:avLst/>
              </a:prstGeom>
              <a:solidFill>
                <a:srgbClr val="0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F58527EF-6B51-A9F7-640F-10C9D415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" y="2895"/>
                <a:ext cx="255" cy="1038"/>
              </a:xfrm>
              <a:custGeom>
                <a:avLst/>
                <a:gdLst>
                  <a:gd name="T0" fmla="*/ 0 w 255"/>
                  <a:gd name="T1" fmla="*/ 140 h 1038"/>
                  <a:gd name="T2" fmla="*/ 0 w 255"/>
                  <a:gd name="T3" fmla="*/ 1037 h 1038"/>
                  <a:gd name="T4" fmla="*/ 254 w 255"/>
                  <a:gd name="T5" fmla="*/ 861 h 1038"/>
                  <a:gd name="T6" fmla="*/ 254 w 255"/>
                  <a:gd name="T7" fmla="*/ 0 h 1038"/>
                  <a:gd name="T8" fmla="*/ 0 w 255"/>
                  <a:gd name="T9" fmla="*/ 14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038">
                    <a:moveTo>
                      <a:pt x="0" y="140"/>
                    </a:moveTo>
                    <a:lnTo>
                      <a:pt x="0" y="1037"/>
                    </a:lnTo>
                    <a:lnTo>
                      <a:pt x="254" y="861"/>
                    </a:lnTo>
                    <a:lnTo>
                      <a:pt x="254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19BBF2-9579-BE71-8FFA-D8E7C8D22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3" y="2891"/>
                <a:ext cx="1155" cy="145"/>
              </a:xfrm>
              <a:custGeom>
                <a:avLst/>
                <a:gdLst>
                  <a:gd name="T0" fmla="*/ 0 w 1155"/>
                  <a:gd name="T1" fmla="*/ 144 h 145"/>
                  <a:gd name="T2" fmla="*/ 896 w 1155"/>
                  <a:gd name="T3" fmla="*/ 144 h 145"/>
                  <a:gd name="T4" fmla="*/ 1154 w 1155"/>
                  <a:gd name="T5" fmla="*/ 0 h 145"/>
                  <a:gd name="T6" fmla="*/ 290 w 1155"/>
                  <a:gd name="T7" fmla="*/ 0 h 145"/>
                  <a:gd name="T8" fmla="*/ 0 w 1155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5" h="145">
                    <a:moveTo>
                      <a:pt x="0" y="144"/>
                    </a:moveTo>
                    <a:lnTo>
                      <a:pt x="896" y="144"/>
                    </a:lnTo>
                    <a:lnTo>
                      <a:pt x="1154" y="0"/>
                    </a:lnTo>
                    <a:lnTo>
                      <a:pt x="290" y="0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40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569873F5-682A-F1B6-495F-EC71B1473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" y="2811"/>
              <a:ext cx="1158" cy="1042"/>
              <a:chOff x="3392" y="2811"/>
              <a:chExt cx="1158" cy="1042"/>
            </a:xfrm>
          </p:grpSpPr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F2092DD7-5B0E-071E-D7F9-37A8D9421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953"/>
                <a:ext cx="891" cy="891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15B694AA-5D3A-0647-B447-AD04A3BC9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2815"/>
                <a:ext cx="255" cy="1038"/>
              </a:xfrm>
              <a:custGeom>
                <a:avLst/>
                <a:gdLst>
                  <a:gd name="T0" fmla="*/ 0 w 255"/>
                  <a:gd name="T1" fmla="*/ 140 h 1038"/>
                  <a:gd name="T2" fmla="*/ 0 w 255"/>
                  <a:gd name="T3" fmla="*/ 1037 h 1038"/>
                  <a:gd name="T4" fmla="*/ 254 w 255"/>
                  <a:gd name="T5" fmla="*/ 861 h 1038"/>
                  <a:gd name="T6" fmla="*/ 254 w 255"/>
                  <a:gd name="T7" fmla="*/ 0 h 1038"/>
                  <a:gd name="T8" fmla="*/ 0 w 255"/>
                  <a:gd name="T9" fmla="*/ 14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038">
                    <a:moveTo>
                      <a:pt x="0" y="140"/>
                    </a:moveTo>
                    <a:lnTo>
                      <a:pt x="0" y="1037"/>
                    </a:lnTo>
                    <a:lnTo>
                      <a:pt x="254" y="861"/>
                    </a:lnTo>
                    <a:lnTo>
                      <a:pt x="254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8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FF29BEA4-AD03-A79B-C751-DF532198F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811"/>
                <a:ext cx="1156" cy="145"/>
              </a:xfrm>
              <a:custGeom>
                <a:avLst/>
                <a:gdLst>
                  <a:gd name="T0" fmla="*/ 0 w 1156"/>
                  <a:gd name="T1" fmla="*/ 144 h 145"/>
                  <a:gd name="T2" fmla="*/ 897 w 1156"/>
                  <a:gd name="T3" fmla="*/ 144 h 145"/>
                  <a:gd name="T4" fmla="*/ 1155 w 1156"/>
                  <a:gd name="T5" fmla="*/ 0 h 145"/>
                  <a:gd name="T6" fmla="*/ 290 w 1156"/>
                  <a:gd name="T7" fmla="*/ 0 h 145"/>
                  <a:gd name="T8" fmla="*/ 0 w 1156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5">
                    <a:moveTo>
                      <a:pt x="0" y="144"/>
                    </a:moveTo>
                    <a:lnTo>
                      <a:pt x="897" y="144"/>
                    </a:lnTo>
                    <a:lnTo>
                      <a:pt x="1155" y="0"/>
                    </a:lnTo>
                    <a:lnTo>
                      <a:pt x="290" y="0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FF4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861E298C-1EB5-1632-0BDA-B329182BF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1993"/>
              <a:ext cx="1158" cy="1011"/>
              <a:chOff x="1566" y="1993"/>
              <a:chExt cx="1158" cy="1011"/>
            </a:xfrm>
          </p:grpSpPr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6D711623-5A2C-5D97-08C4-0C57D6923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2105"/>
                <a:ext cx="890" cy="889"/>
              </a:xfrm>
              <a:prstGeom prst="rect">
                <a:avLst/>
              </a:prstGeom>
              <a:solidFill>
                <a:srgbClr val="FF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Freeform 18">
                <a:extLst>
                  <a:ext uri="{FF2B5EF4-FFF2-40B4-BE49-F238E27FC236}">
                    <a16:creationId xmlns:a16="http://schemas.microsoft.com/office/drawing/2014/main" id="{73804F36-4B61-199B-B284-501AE10A8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5" y="1993"/>
                <a:ext cx="255" cy="1011"/>
              </a:xfrm>
              <a:custGeom>
                <a:avLst/>
                <a:gdLst>
                  <a:gd name="T0" fmla="*/ 0 w 255"/>
                  <a:gd name="T1" fmla="*/ 114 h 1011"/>
                  <a:gd name="T2" fmla="*/ 0 w 255"/>
                  <a:gd name="T3" fmla="*/ 1010 h 1011"/>
                  <a:gd name="T4" fmla="*/ 254 w 255"/>
                  <a:gd name="T5" fmla="*/ 860 h 1011"/>
                  <a:gd name="T6" fmla="*/ 254 w 255"/>
                  <a:gd name="T7" fmla="*/ 0 h 1011"/>
                  <a:gd name="T8" fmla="*/ 0 w 255"/>
                  <a:gd name="T9" fmla="*/ 114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011">
                    <a:moveTo>
                      <a:pt x="0" y="114"/>
                    </a:moveTo>
                    <a:lnTo>
                      <a:pt x="0" y="1010"/>
                    </a:lnTo>
                    <a:lnTo>
                      <a:pt x="254" y="860"/>
                    </a:lnTo>
                    <a:lnTo>
                      <a:pt x="254" y="0"/>
                    </a:lnTo>
                    <a:lnTo>
                      <a:pt x="0" y="114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8EA7D7B6-9B93-C6FC-C8D9-9929A25D8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7" y="1993"/>
                <a:ext cx="1157" cy="115"/>
              </a:xfrm>
              <a:custGeom>
                <a:avLst/>
                <a:gdLst>
                  <a:gd name="T0" fmla="*/ 0 w 1157"/>
                  <a:gd name="T1" fmla="*/ 114 h 115"/>
                  <a:gd name="T2" fmla="*/ 898 w 1157"/>
                  <a:gd name="T3" fmla="*/ 114 h 115"/>
                  <a:gd name="T4" fmla="*/ 1156 w 1157"/>
                  <a:gd name="T5" fmla="*/ 0 h 115"/>
                  <a:gd name="T6" fmla="*/ 290 w 1157"/>
                  <a:gd name="T7" fmla="*/ 0 h 115"/>
                  <a:gd name="T8" fmla="*/ 0 w 1157"/>
                  <a:gd name="T9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7" h="115">
                    <a:moveTo>
                      <a:pt x="0" y="114"/>
                    </a:moveTo>
                    <a:lnTo>
                      <a:pt x="898" y="114"/>
                    </a:lnTo>
                    <a:lnTo>
                      <a:pt x="1156" y="0"/>
                    </a:lnTo>
                    <a:lnTo>
                      <a:pt x="290" y="0"/>
                    </a:lnTo>
                    <a:lnTo>
                      <a:pt x="0" y="114"/>
                    </a:lnTo>
                  </a:path>
                </a:pathLst>
              </a:custGeom>
              <a:solidFill>
                <a:srgbClr val="FFA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E38E2614-FA2B-7919-9DD6-6B83CF06B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2" y="1977"/>
              <a:ext cx="1157" cy="1011"/>
              <a:chOff x="2672" y="1977"/>
              <a:chExt cx="1157" cy="1011"/>
            </a:xfrm>
          </p:grpSpPr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E7213464-FCDD-73D1-B04C-476C9CE85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2" y="2089"/>
                <a:ext cx="889" cy="889"/>
              </a:xfrm>
              <a:prstGeom prst="rect">
                <a:avLst/>
              </a:prstGeom>
              <a:solidFill>
                <a:srgbClr val="00E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A0929244-B7E3-A2D4-8848-C8FD1A93D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1977"/>
                <a:ext cx="255" cy="1011"/>
              </a:xfrm>
              <a:custGeom>
                <a:avLst/>
                <a:gdLst>
                  <a:gd name="T0" fmla="*/ 0 w 255"/>
                  <a:gd name="T1" fmla="*/ 113 h 1011"/>
                  <a:gd name="T2" fmla="*/ 0 w 255"/>
                  <a:gd name="T3" fmla="*/ 1010 h 1011"/>
                  <a:gd name="T4" fmla="*/ 254 w 255"/>
                  <a:gd name="T5" fmla="*/ 860 h 1011"/>
                  <a:gd name="T6" fmla="*/ 254 w 255"/>
                  <a:gd name="T7" fmla="*/ 0 h 1011"/>
                  <a:gd name="T8" fmla="*/ 0 w 255"/>
                  <a:gd name="T9" fmla="*/ 113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011">
                    <a:moveTo>
                      <a:pt x="0" y="113"/>
                    </a:moveTo>
                    <a:lnTo>
                      <a:pt x="0" y="1010"/>
                    </a:lnTo>
                    <a:lnTo>
                      <a:pt x="254" y="860"/>
                    </a:lnTo>
                    <a:lnTo>
                      <a:pt x="254" y="0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0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E00FB49B-0D87-E885-B386-6423C10CD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977"/>
                <a:ext cx="1156" cy="114"/>
              </a:xfrm>
              <a:custGeom>
                <a:avLst/>
                <a:gdLst>
                  <a:gd name="T0" fmla="*/ 0 w 1156"/>
                  <a:gd name="T1" fmla="*/ 113 h 114"/>
                  <a:gd name="T2" fmla="*/ 897 w 1156"/>
                  <a:gd name="T3" fmla="*/ 113 h 114"/>
                  <a:gd name="T4" fmla="*/ 1155 w 1156"/>
                  <a:gd name="T5" fmla="*/ 0 h 114"/>
                  <a:gd name="T6" fmla="*/ 289 w 1156"/>
                  <a:gd name="T7" fmla="*/ 0 h 114"/>
                  <a:gd name="T8" fmla="*/ 0 w 1156"/>
                  <a:gd name="T9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14">
                    <a:moveTo>
                      <a:pt x="0" y="113"/>
                    </a:moveTo>
                    <a:lnTo>
                      <a:pt x="897" y="113"/>
                    </a:lnTo>
                    <a:lnTo>
                      <a:pt x="1155" y="0"/>
                    </a:lnTo>
                    <a:lnTo>
                      <a:pt x="289" y="0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80FF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0AD0EDB0-197F-8B0A-F441-466780866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1" y="1116"/>
              <a:ext cx="1156" cy="970"/>
              <a:chOff x="2081" y="1116"/>
              <a:chExt cx="1156" cy="970"/>
            </a:xfrm>
          </p:grpSpPr>
          <p:sp>
            <p:nvSpPr>
              <p:cNvPr id="17" name="Rectangle 25">
                <a:extLst>
                  <a:ext uri="{FF2B5EF4-FFF2-40B4-BE49-F238E27FC236}">
                    <a16:creationId xmlns:a16="http://schemas.microsoft.com/office/drawing/2014/main" id="{94CE2001-33AE-0FE1-119A-F28925F96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" y="1186"/>
                <a:ext cx="890" cy="89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753ABAFE-F018-E86E-E458-1DF388F9B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0" y="1116"/>
                <a:ext cx="256" cy="970"/>
              </a:xfrm>
              <a:custGeom>
                <a:avLst/>
                <a:gdLst>
                  <a:gd name="T0" fmla="*/ 0 w 256"/>
                  <a:gd name="T1" fmla="*/ 72 h 970"/>
                  <a:gd name="T2" fmla="*/ 0 w 256"/>
                  <a:gd name="T3" fmla="*/ 969 h 970"/>
                  <a:gd name="T4" fmla="*/ 255 w 256"/>
                  <a:gd name="T5" fmla="*/ 852 h 970"/>
                  <a:gd name="T6" fmla="*/ 255 w 256"/>
                  <a:gd name="T7" fmla="*/ 0 h 970"/>
                  <a:gd name="T8" fmla="*/ 0 w 256"/>
                  <a:gd name="T9" fmla="*/ 72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970">
                    <a:moveTo>
                      <a:pt x="0" y="72"/>
                    </a:moveTo>
                    <a:lnTo>
                      <a:pt x="0" y="969"/>
                    </a:lnTo>
                    <a:lnTo>
                      <a:pt x="255" y="852"/>
                    </a:lnTo>
                    <a:lnTo>
                      <a:pt x="255" y="0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C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27">
                <a:extLst>
                  <a:ext uri="{FF2B5EF4-FFF2-40B4-BE49-F238E27FC236}">
                    <a16:creationId xmlns:a16="http://schemas.microsoft.com/office/drawing/2014/main" id="{215FBFDA-5790-3BD2-6BA3-724FF58AC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1116"/>
                <a:ext cx="1154" cy="73"/>
              </a:xfrm>
              <a:custGeom>
                <a:avLst/>
                <a:gdLst>
                  <a:gd name="T0" fmla="*/ 0 w 1154"/>
                  <a:gd name="T1" fmla="*/ 72 h 73"/>
                  <a:gd name="T2" fmla="*/ 897 w 1154"/>
                  <a:gd name="T3" fmla="*/ 72 h 73"/>
                  <a:gd name="T4" fmla="*/ 1153 w 1154"/>
                  <a:gd name="T5" fmla="*/ 0 h 73"/>
                  <a:gd name="T6" fmla="*/ 283 w 1154"/>
                  <a:gd name="T7" fmla="*/ 0 h 73"/>
                  <a:gd name="T8" fmla="*/ 0 w 1154"/>
                  <a:gd name="T9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4" h="73">
                    <a:moveTo>
                      <a:pt x="0" y="72"/>
                    </a:moveTo>
                    <a:lnTo>
                      <a:pt x="897" y="72"/>
                    </a:lnTo>
                    <a:lnTo>
                      <a:pt x="1153" y="0"/>
                    </a:lnTo>
                    <a:lnTo>
                      <a:pt x="283" y="0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E33F553E-61E3-0980-0FE1-F5ED9C740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467"/>
              <a:ext cx="72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400" b="1"/>
                <a:t>Timely</a:t>
              </a:r>
              <a:endParaRPr lang="en-US" altLang="en-US" sz="2400"/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D6A4E8B8-8384-1169-CB77-35642EB87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10"/>
              <a:ext cx="9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400" b="1"/>
                <a:t>Accurate</a:t>
              </a:r>
              <a:endParaRPr lang="en-US" altLang="en-US" sz="2400"/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640D4A0-93E6-65EA-4CC7-D48A7ED2C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427"/>
              <a:ext cx="85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400" b="1"/>
                <a:t>Reliable</a:t>
              </a:r>
              <a:endParaRPr lang="en-US" altLang="en-US" sz="2400"/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7E9A2049-7120-D4D9-A19F-160A4FEFD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080000">
              <a:off x="1226" y="3315"/>
              <a:ext cx="11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400" b="1"/>
                <a:t>Meaningful</a:t>
              </a:r>
              <a:endParaRPr lang="en-US" altLang="en-US" sz="2400"/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DDF35F4D-3D3F-28BF-9BDE-29FF50B90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277"/>
              <a:ext cx="7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400" b="1"/>
                <a:t>Written</a:t>
              </a:r>
              <a:endParaRPr lang="en-US" altLang="en-US" sz="2400"/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BBFB74EC-CC91-3D8C-3C3F-9CBBFEFE1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080000">
              <a:off x="3259" y="3234"/>
              <a:ext cx="118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400" b="1"/>
                <a:t>Easy to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60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3117-5085-68FA-9CAF-F35C182E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843AEC-B67B-26F3-D834-9D27A7BBD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 sz="3600" dirty="0"/>
              <a:t>Steps in the Forecasting Process</a:t>
            </a:r>
            <a:endParaRPr lang="en-US" altLang="en-US" sz="3600" b="1" dirty="0">
              <a:solidFill>
                <a:srgbClr val="2D8AD8"/>
              </a:solidFill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2773B73-38E7-CB9E-A306-A29DE70AE178}"/>
              </a:ext>
            </a:extLst>
          </p:cNvPr>
          <p:cNvGrpSpPr>
            <a:grpSpLocks/>
          </p:cNvGrpSpPr>
          <p:nvPr/>
        </p:nvGrpSpPr>
        <p:grpSpPr bwMode="auto">
          <a:xfrm>
            <a:off x="1602146" y="2012342"/>
            <a:ext cx="6529387" cy="4584700"/>
            <a:chOff x="864" y="891"/>
            <a:chExt cx="4113" cy="2888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406CB484-65E7-E318-6FCC-C7ED37AC8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196"/>
              <a:ext cx="4023" cy="2583"/>
              <a:chOff x="857" y="1296"/>
              <a:chExt cx="4023" cy="2583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82EC8DF4-84B1-97B9-2D33-3AEAEA808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" y="1440"/>
                <a:ext cx="3592" cy="2439"/>
              </a:xfrm>
              <a:custGeom>
                <a:avLst/>
                <a:gdLst>
                  <a:gd name="T0" fmla="*/ 0 w 3592"/>
                  <a:gd name="T1" fmla="*/ 2438 h 2439"/>
                  <a:gd name="T2" fmla="*/ 0 w 3592"/>
                  <a:gd name="T3" fmla="*/ 2151 h 2439"/>
                  <a:gd name="T4" fmla="*/ 288 w 3592"/>
                  <a:gd name="T5" fmla="*/ 2151 h 2439"/>
                  <a:gd name="T6" fmla="*/ 288 w 3592"/>
                  <a:gd name="T7" fmla="*/ 1935 h 2439"/>
                  <a:gd name="T8" fmla="*/ 575 w 3592"/>
                  <a:gd name="T9" fmla="*/ 1935 h 2439"/>
                  <a:gd name="T10" fmla="*/ 575 w 3592"/>
                  <a:gd name="T11" fmla="*/ 1721 h 2439"/>
                  <a:gd name="T12" fmla="*/ 863 w 3592"/>
                  <a:gd name="T13" fmla="*/ 1721 h 2439"/>
                  <a:gd name="T14" fmla="*/ 863 w 3592"/>
                  <a:gd name="T15" fmla="*/ 1505 h 2439"/>
                  <a:gd name="T16" fmla="*/ 1151 w 3592"/>
                  <a:gd name="T17" fmla="*/ 1505 h 2439"/>
                  <a:gd name="T18" fmla="*/ 1151 w 3592"/>
                  <a:gd name="T19" fmla="*/ 1290 h 2439"/>
                  <a:gd name="T20" fmla="*/ 1437 w 3592"/>
                  <a:gd name="T21" fmla="*/ 1290 h 2439"/>
                  <a:gd name="T22" fmla="*/ 1437 w 3592"/>
                  <a:gd name="T23" fmla="*/ 1076 h 2439"/>
                  <a:gd name="T24" fmla="*/ 1724 w 3592"/>
                  <a:gd name="T25" fmla="*/ 1076 h 2439"/>
                  <a:gd name="T26" fmla="*/ 1724 w 3592"/>
                  <a:gd name="T27" fmla="*/ 861 h 2439"/>
                  <a:gd name="T28" fmla="*/ 2010 w 3592"/>
                  <a:gd name="T29" fmla="*/ 861 h 2439"/>
                  <a:gd name="T30" fmla="*/ 2010 w 3592"/>
                  <a:gd name="T31" fmla="*/ 645 h 2439"/>
                  <a:gd name="T32" fmla="*/ 2298 w 3592"/>
                  <a:gd name="T33" fmla="*/ 645 h 2439"/>
                  <a:gd name="T34" fmla="*/ 2298 w 3592"/>
                  <a:gd name="T35" fmla="*/ 431 h 2439"/>
                  <a:gd name="T36" fmla="*/ 2586 w 3592"/>
                  <a:gd name="T37" fmla="*/ 431 h 2439"/>
                  <a:gd name="T38" fmla="*/ 2586 w 3592"/>
                  <a:gd name="T39" fmla="*/ 215 h 2439"/>
                  <a:gd name="T40" fmla="*/ 2873 w 3592"/>
                  <a:gd name="T41" fmla="*/ 215 h 2439"/>
                  <a:gd name="T42" fmla="*/ 2873 w 3592"/>
                  <a:gd name="T43" fmla="*/ 0 h 2439"/>
                  <a:gd name="T44" fmla="*/ 3591 w 3592"/>
                  <a:gd name="T45" fmla="*/ 0 h 2439"/>
                  <a:gd name="T46" fmla="*/ 3591 w 3592"/>
                  <a:gd name="T47" fmla="*/ 2438 h 2439"/>
                  <a:gd name="T48" fmla="*/ 0 w 3592"/>
                  <a:gd name="T49" fmla="*/ 2438 h 2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92" h="2439">
                    <a:moveTo>
                      <a:pt x="0" y="2438"/>
                    </a:moveTo>
                    <a:lnTo>
                      <a:pt x="0" y="2151"/>
                    </a:lnTo>
                    <a:lnTo>
                      <a:pt x="288" y="2151"/>
                    </a:lnTo>
                    <a:lnTo>
                      <a:pt x="288" y="1935"/>
                    </a:lnTo>
                    <a:lnTo>
                      <a:pt x="575" y="1935"/>
                    </a:lnTo>
                    <a:lnTo>
                      <a:pt x="575" y="1721"/>
                    </a:lnTo>
                    <a:lnTo>
                      <a:pt x="863" y="1721"/>
                    </a:lnTo>
                    <a:lnTo>
                      <a:pt x="863" y="1505"/>
                    </a:lnTo>
                    <a:lnTo>
                      <a:pt x="1151" y="1505"/>
                    </a:lnTo>
                    <a:lnTo>
                      <a:pt x="1151" y="1290"/>
                    </a:lnTo>
                    <a:lnTo>
                      <a:pt x="1437" y="1290"/>
                    </a:lnTo>
                    <a:lnTo>
                      <a:pt x="1437" y="1076"/>
                    </a:lnTo>
                    <a:lnTo>
                      <a:pt x="1724" y="1076"/>
                    </a:lnTo>
                    <a:lnTo>
                      <a:pt x="1724" y="861"/>
                    </a:lnTo>
                    <a:lnTo>
                      <a:pt x="2010" y="861"/>
                    </a:lnTo>
                    <a:lnTo>
                      <a:pt x="2010" y="645"/>
                    </a:lnTo>
                    <a:lnTo>
                      <a:pt x="2298" y="645"/>
                    </a:lnTo>
                    <a:lnTo>
                      <a:pt x="2298" y="431"/>
                    </a:lnTo>
                    <a:lnTo>
                      <a:pt x="2586" y="431"/>
                    </a:lnTo>
                    <a:lnTo>
                      <a:pt x="2586" y="215"/>
                    </a:lnTo>
                    <a:lnTo>
                      <a:pt x="2873" y="215"/>
                    </a:lnTo>
                    <a:lnTo>
                      <a:pt x="2873" y="0"/>
                    </a:lnTo>
                    <a:lnTo>
                      <a:pt x="3591" y="0"/>
                    </a:lnTo>
                    <a:lnTo>
                      <a:pt x="3591" y="2438"/>
                    </a:lnTo>
                    <a:lnTo>
                      <a:pt x="0" y="2438"/>
                    </a:lnTo>
                  </a:path>
                </a:pathLst>
              </a:custGeom>
              <a:solidFill>
                <a:srgbClr val="066D8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6" name="Group 6">
                <a:extLst>
                  <a:ext uri="{FF2B5EF4-FFF2-40B4-BE49-F238E27FC236}">
                    <a16:creationId xmlns:a16="http://schemas.microsoft.com/office/drawing/2014/main" id="{48734976-5A9E-D94B-AD97-4AC1974769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" y="1296"/>
                <a:ext cx="4023" cy="2583"/>
                <a:chOff x="857" y="1296"/>
                <a:chExt cx="4023" cy="2583"/>
              </a:xfrm>
            </p:grpSpPr>
            <p:grpSp>
              <p:nvGrpSpPr>
                <p:cNvPr id="17" name="Group 7">
                  <a:extLst>
                    <a:ext uri="{FF2B5EF4-FFF2-40B4-BE49-F238E27FC236}">
                      <a16:creationId xmlns:a16="http://schemas.microsoft.com/office/drawing/2014/main" id="{4AEE1F6E-B71C-A92B-8F08-22ED42E610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7" y="1296"/>
                  <a:ext cx="4023" cy="2296"/>
                  <a:chOff x="857" y="1296"/>
                  <a:chExt cx="4023" cy="2296"/>
                </a:xfrm>
              </p:grpSpPr>
              <p:sp>
                <p:nvSpPr>
                  <p:cNvPr id="30" name="Freeform 8">
                    <a:extLst>
                      <a:ext uri="{FF2B5EF4-FFF2-40B4-BE49-F238E27FC236}">
                        <a16:creationId xmlns:a16="http://schemas.microsoft.com/office/drawing/2014/main" id="{16F06673-4EB8-E7C4-A126-5A8F4357BF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0" y="1296"/>
                    <a:ext cx="1150" cy="145"/>
                  </a:xfrm>
                  <a:custGeom>
                    <a:avLst/>
                    <a:gdLst>
                      <a:gd name="T0" fmla="*/ 719 w 1150"/>
                      <a:gd name="T1" fmla="*/ 0 h 145"/>
                      <a:gd name="T2" fmla="*/ 1149 w 1150"/>
                      <a:gd name="T3" fmla="*/ 144 h 145"/>
                      <a:gd name="T4" fmla="*/ 431 w 1150"/>
                      <a:gd name="T5" fmla="*/ 144 h 145"/>
                      <a:gd name="T6" fmla="*/ 0 w 1150"/>
                      <a:gd name="T7" fmla="*/ 0 h 145"/>
                      <a:gd name="T8" fmla="*/ 719 w 1150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50" h="145">
                        <a:moveTo>
                          <a:pt x="719" y="0"/>
                        </a:moveTo>
                        <a:lnTo>
                          <a:pt x="1149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  <a:lnTo>
                          <a:pt x="719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" name="Freeform 9">
                    <a:extLst>
                      <a:ext uri="{FF2B5EF4-FFF2-40B4-BE49-F238E27FC236}">
                        <a16:creationId xmlns:a16="http://schemas.microsoft.com/office/drawing/2014/main" id="{34CFBFBD-2007-D77B-3041-9635E6FB7D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2" y="1511"/>
                    <a:ext cx="719" cy="145"/>
                  </a:xfrm>
                  <a:custGeom>
                    <a:avLst/>
                    <a:gdLst>
                      <a:gd name="T0" fmla="*/ 288 w 719"/>
                      <a:gd name="T1" fmla="*/ 0 h 145"/>
                      <a:gd name="T2" fmla="*/ 718 w 719"/>
                      <a:gd name="T3" fmla="*/ 144 h 145"/>
                      <a:gd name="T4" fmla="*/ 432 w 719"/>
                      <a:gd name="T5" fmla="*/ 144 h 145"/>
                      <a:gd name="T6" fmla="*/ 0 w 719"/>
                      <a:gd name="T7" fmla="*/ 0 h 145"/>
                      <a:gd name="T8" fmla="*/ 288 w 719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9" h="145">
                        <a:moveTo>
                          <a:pt x="288" y="0"/>
                        </a:moveTo>
                        <a:lnTo>
                          <a:pt x="718" y="144"/>
                        </a:lnTo>
                        <a:lnTo>
                          <a:pt x="432" y="144"/>
                        </a:lnTo>
                        <a:lnTo>
                          <a:pt x="0" y="0"/>
                        </a:lnTo>
                        <a:lnTo>
                          <a:pt x="28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" name="Freeform 10">
                    <a:extLst>
                      <a:ext uri="{FF2B5EF4-FFF2-40B4-BE49-F238E27FC236}">
                        <a16:creationId xmlns:a16="http://schemas.microsoft.com/office/drawing/2014/main" id="{70CB87E6-B85B-868E-29E7-8D6189BBA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5" y="1727"/>
                    <a:ext cx="720" cy="145"/>
                  </a:xfrm>
                  <a:custGeom>
                    <a:avLst/>
                    <a:gdLst>
                      <a:gd name="T0" fmla="*/ 0 w 720"/>
                      <a:gd name="T1" fmla="*/ 0 h 145"/>
                      <a:gd name="T2" fmla="*/ 287 w 720"/>
                      <a:gd name="T3" fmla="*/ 0 h 145"/>
                      <a:gd name="T4" fmla="*/ 719 w 720"/>
                      <a:gd name="T5" fmla="*/ 144 h 145"/>
                      <a:gd name="T6" fmla="*/ 431 w 720"/>
                      <a:gd name="T7" fmla="*/ 144 h 145"/>
                      <a:gd name="T8" fmla="*/ 0 w 720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0" h="145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9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3" name="Freeform 11">
                    <a:extLst>
                      <a:ext uri="{FF2B5EF4-FFF2-40B4-BE49-F238E27FC236}">
                        <a16:creationId xmlns:a16="http://schemas.microsoft.com/office/drawing/2014/main" id="{7A3289D9-16C3-D956-0A24-9DC04B9353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9" y="1941"/>
                    <a:ext cx="718" cy="145"/>
                  </a:xfrm>
                  <a:custGeom>
                    <a:avLst/>
                    <a:gdLst>
                      <a:gd name="T0" fmla="*/ 0 w 718"/>
                      <a:gd name="T1" fmla="*/ 0 h 145"/>
                      <a:gd name="T2" fmla="*/ 287 w 718"/>
                      <a:gd name="T3" fmla="*/ 0 h 145"/>
                      <a:gd name="T4" fmla="*/ 717 w 718"/>
                      <a:gd name="T5" fmla="*/ 144 h 145"/>
                      <a:gd name="T6" fmla="*/ 429 w 718"/>
                      <a:gd name="T7" fmla="*/ 144 h 145"/>
                      <a:gd name="T8" fmla="*/ 0 w 718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8" h="145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7" y="144"/>
                        </a:lnTo>
                        <a:lnTo>
                          <a:pt x="429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" name="Freeform 12">
                    <a:extLst>
                      <a:ext uri="{FF2B5EF4-FFF2-40B4-BE49-F238E27FC236}">
                        <a16:creationId xmlns:a16="http://schemas.microsoft.com/office/drawing/2014/main" id="{54E846F2-0AB6-1AA4-1D7E-CB068BEFFF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1" y="2157"/>
                    <a:ext cx="718" cy="145"/>
                  </a:xfrm>
                  <a:custGeom>
                    <a:avLst/>
                    <a:gdLst>
                      <a:gd name="T0" fmla="*/ 0 w 718"/>
                      <a:gd name="T1" fmla="*/ 0 h 145"/>
                      <a:gd name="T2" fmla="*/ 288 w 718"/>
                      <a:gd name="T3" fmla="*/ 0 h 145"/>
                      <a:gd name="T4" fmla="*/ 717 w 718"/>
                      <a:gd name="T5" fmla="*/ 144 h 145"/>
                      <a:gd name="T6" fmla="*/ 431 w 718"/>
                      <a:gd name="T7" fmla="*/ 144 h 145"/>
                      <a:gd name="T8" fmla="*/ 0 w 718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8" h="145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7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5" name="Freeform 13">
                    <a:extLst>
                      <a:ext uri="{FF2B5EF4-FFF2-40B4-BE49-F238E27FC236}">
                        <a16:creationId xmlns:a16="http://schemas.microsoft.com/office/drawing/2014/main" id="{24E9C1E0-9DC7-031C-6E84-6EA2303D68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4" y="2372"/>
                    <a:ext cx="718" cy="145"/>
                  </a:xfrm>
                  <a:custGeom>
                    <a:avLst/>
                    <a:gdLst>
                      <a:gd name="T0" fmla="*/ 0 w 718"/>
                      <a:gd name="T1" fmla="*/ 0 h 145"/>
                      <a:gd name="T2" fmla="*/ 287 w 718"/>
                      <a:gd name="T3" fmla="*/ 0 h 145"/>
                      <a:gd name="T4" fmla="*/ 717 w 718"/>
                      <a:gd name="T5" fmla="*/ 144 h 145"/>
                      <a:gd name="T6" fmla="*/ 431 w 718"/>
                      <a:gd name="T7" fmla="*/ 144 h 145"/>
                      <a:gd name="T8" fmla="*/ 0 w 718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8" h="145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7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6" name="Freeform 14">
                    <a:extLst>
                      <a:ext uri="{FF2B5EF4-FFF2-40B4-BE49-F238E27FC236}">
                        <a16:creationId xmlns:a16="http://schemas.microsoft.com/office/drawing/2014/main" id="{7975EF4A-95DF-DD78-CF51-F18049FDC0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6" y="2588"/>
                    <a:ext cx="720" cy="143"/>
                  </a:xfrm>
                  <a:custGeom>
                    <a:avLst/>
                    <a:gdLst>
                      <a:gd name="T0" fmla="*/ 0 w 720"/>
                      <a:gd name="T1" fmla="*/ 0 h 143"/>
                      <a:gd name="T2" fmla="*/ 288 w 720"/>
                      <a:gd name="T3" fmla="*/ 0 h 143"/>
                      <a:gd name="T4" fmla="*/ 719 w 720"/>
                      <a:gd name="T5" fmla="*/ 142 h 143"/>
                      <a:gd name="T6" fmla="*/ 432 w 720"/>
                      <a:gd name="T7" fmla="*/ 142 h 143"/>
                      <a:gd name="T8" fmla="*/ 0 w 720"/>
                      <a:gd name="T9" fmla="*/ 0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0" h="143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9" y="142"/>
                        </a:lnTo>
                        <a:lnTo>
                          <a:pt x="432" y="1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7" name="Freeform 15">
                    <a:extLst>
                      <a:ext uri="{FF2B5EF4-FFF2-40B4-BE49-F238E27FC236}">
                        <a16:creationId xmlns:a16="http://schemas.microsoft.com/office/drawing/2014/main" id="{5A814595-3DAE-95A6-5FA2-8D80EB7F07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0" y="2802"/>
                    <a:ext cx="719" cy="144"/>
                  </a:xfrm>
                  <a:custGeom>
                    <a:avLst/>
                    <a:gdLst>
                      <a:gd name="T0" fmla="*/ 0 w 719"/>
                      <a:gd name="T1" fmla="*/ 0 h 144"/>
                      <a:gd name="T2" fmla="*/ 286 w 719"/>
                      <a:gd name="T3" fmla="*/ 0 h 144"/>
                      <a:gd name="T4" fmla="*/ 718 w 719"/>
                      <a:gd name="T5" fmla="*/ 143 h 144"/>
                      <a:gd name="T6" fmla="*/ 430 w 719"/>
                      <a:gd name="T7" fmla="*/ 143 h 144"/>
                      <a:gd name="T8" fmla="*/ 0 w 719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9" h="144">
                        <a:moveTo>
                          <a:pt x="0" y="0"/>
                        </a:moveTo>
                        <a:lnTo>
                          <a:pt x="286" y="0"/>
                        </a:lnTo>
                        <a:lnTo>
                          <a:pt x="718" y="143"/>
                        </a:lnTo>
                        <a:lnTo>
                          <a:pt x="430" y="14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8" name="Freeform 16">
                    <a:extLst>
                      <a:ext uri="{FF2B5EF4-FFF2-40B4-BE49-F238E27FC236}">
                        <a16:creationId xmlns:a16="http://schemas.microsoft.com/office/drawing/2014/main" id="{67B08E93-31F1-3579-A18C-4DCFCC7E17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2" y="3017"/>
                    <a:ext cx="719" cy="145"/>
                  </a:xfrm>
                  <a:custGeom>
                    <a:avLst/>
                    <a:gdLst>
                      <a:gd name="T0" fmla="*/ 0 w 719"/>
                      <a:gd name="T1" fmla="*/ 0 h 145"/>
                      <a:gd name="T2" fmla="*/ 288 w 719"/>
                      <a:gd name="T3" fmla="*/ 0 h 145"/>
                      <a:gd name="T4" fmla="*/ 718 w 719"/>
                      <a:gd name="T5" fmla="*/ 144 h 145"/>
                      <a:gd name="T6" fmla="*/ 430 w 719"/>
                      <a:gd name="T7" fmla="*/ 144 h 145"/>
                      <a:gd name="T8" fmla="*/ 0 w 719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9" h="145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8" y="144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9" name="Freeform 17">
                    <a:extLst>
                      <a:ext uri="{FF2B5EF4-FFF2-40B4-BE49-F238E27FC236}">
                        <a16:creationId xmlns:a16="http://schemas.microsoft.com/office/drawing/2014/main" id="{7F1CBC2B-1FAD-7C8D-BE0F-1DCF539A87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5" y="3233"/>
                    <a:ext cx="718" cy="143"/>
                  </a:xfrm>
                  <a:custGeom>
                    <a:avLst/>
                    <a:gdLst>
                      <a:gd name="T0" fmla="*/ 0 w 718"/>
                      <a:gd name="T1" fmla="*/ 0 h 143"/>
                      <a:gd name="T2" fmla="*/ 287 w 718"/>
                      <a:gd name="T3" fmla="*/ 0 h 143"/>
                      <a:gd name="T4" fmla="*/ 717 w 718"/>
                      <a:gd name="T5" fmla="*/ 142 h 143"/>
                      <a:gd name="T6" fmla="*/ 431 w 718"/>
                      <a:gd name="T7" fmla="*/ 142 h 143"/>
                      <a:gd name="T8" fmla="*/ 0 w 718"/>
                      <a:gd name="T9" fmla="*/ 0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8" h="143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7" y="142"/>
                        </a:lnTo>
                        <a:lnTo>
                          <a:pt x="431" y="1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0" name="Freeform 18">
                    <a:extLst>
                      <a:ext uri="{FF2B5EF4-FFF2-40B4-BE49-F238E27FC236}">
                        <a16:creationId xmlns:a16="http://schemas.microsoft.com/office/drawing/2014/main" id="{C9CA3D8D-ECDD-FB8E-CCF5-D3B707D579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" y="3447"/>
                    <a:ext cx="720" cy="145"/>
                  </a:xfrm>
                  <a:custGeom>
                    <a:avLst/>
                    <a:gdLst>
                      <a:gd name="T0" fmla="*/ 0 w 720"/>
                      <a:gd name="T1" fmla="*/ 0 h 145"/>
                      <a:gd name="T2" fmla="*/ 288 w 720"/>
                      <a:gd name="T3" fmla="*/ 0 h 145"/>
                      <a:gd name="T4" fmla="*/ 719 w 720"/>
                      <a:gd name="T5" fmla="*/ 144 h 145"/>
                      <a:gd name="T6" fmla="*/ 431 w 720"/>
                      <a:gd name="T7" fmla="*/ 144 h 145"/>
                      <a:gd name="T8" fmla="*/ 0 w 720"/>
                      <a:gd name="T9" fmla="*/ 0 h 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0" h="145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9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8" name="Group 19">
                  <a:extLst>
                    <a:ext uri="{FF2B5EF4-FFF2-40B4-BE49-F238E27FC236}">
                      <a16:creationId xmlns:a16="http://schemas.microsoft.com/office/drawing/2014/main" id="{92F1E650-1F90-1C75-70A8-9C6DE971F0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7" y="1296"/>
                  <a:ext cx="3304" cy="2583"/>
                  <a:chOff x="857" y="1296"/>
                  <a:chExt cx="3304" cy="2583"/>
                </a:xfrm>
              </p:grpSpPr>
              <p:sp>
                <p:nvSpPr>
                  <p:cNvPr id="19" name="Freeform 20">
                    <a:extLst>
                      <a:ext uri="{FF2B5EF4-FFF2-40B4-BE49-F238E27FC236}">
                        <a16:creationId xmlns:a16="http://schemas.microsoft.com/office/drawing/2014/main" id="{4CB1DD17-8326-40BD-7315-112DE9FA17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" y="3447"/>
                    <a:ext cx="432" cy="432"/>
                  </a:xfrm>
                  <a:custGeom>
                    <a:avLst/>
                    <a:gdLst>
                      <a:gd name="T0" fmla="*/ 0 w 432"/>
                      <a:gd name="T1" fmla="*/ 0 h 432"/>
                      <a:gd name="T2" fmla="*/ 431 w 432"/>
                      <a:gd name="T3" fmla="*/ 144 h 432"/>
                      <a:gd name="T4" fmla="*/ 431 w 432"/>
                      <a:gd name="T5" fmla="*/ 431 h 432"/>
                      <a:gd name="T6" fmla="*/ 0 w 432"/>
                      <a:gd name="T7" fmla="*/ 287 h 432"/>
                      <a:gd name="T8" fmla="*/ 0 w 432"/>
                      <a:gd name="T9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2" h="432">
                        <a:moveTo>
                          <a:pt x="0" y="0"/>
                        </a:moveTo>
                        <a:lnTo>
                          <a:pt x="431" y="144"/>
                        </a:lnTo>
                        <a:lnTo>
                          <a:pt x="431" y="431"/>
                        </a:lnTo>
                        <a:lnTo>
                          <a:pt x="0" y="28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0" name="Freeform 21">
                    <a:extLst>
                      <a:ext uri="{FF2B5EF4-FFF2-40B4-BE49-F238E27FC236}">
                        <a16:creationId xmlns:a16="http://schemas.microsoft.com/office/drawing/2014/main" id="{DEA9A63D-6028-419F-9C92-A77651CA11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5" y="3233"/>
                    <a:ext cx="432" cy="359"/>
                  </a:xfrm>
                  <a:custGeom>
                    <a:avLst/>
                    <a:gdLst>
                      <a:gd name="T0" fmla="*/ 0 w 432"/>
                      <a:gd name="T1" fmla="*/ 0 h 359"/>
                      <a:gd name="T2" fmla="*/ 0 w 432"/>
                      <a:gd name="T3" fmla="*/ 214 h 359"/>
                      <a:gd name="T4" fmla="*/ 431 w 432"/>
                      <a:gd name="T5" fmla="*/ 358 h 359"/>
                      <a:gd name="T6" fmla="*/ 431 w 432"/>
                      <a:gd name="T7" fmla="*/ 142 h 359"/>
                      <a:gd name="T8" fmla="*/ 0 w 432"/>
                      <a:gd name="T9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2" h="359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431" y="358"/>
                        </a:lnTo>
                        <a:lnTo>
                          <a:pt x="431" y="1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1" name="Freeform 22">
                    <a:extLst>
                      <a:ext uri="{FF2B5EF4-FFF2-40B4-BE49-F238E27FC236}">
                        <a16:creationId xmlns:a16="http://schemas.microsoft.com/office/drawing/2014/main" id="{CE1E1BA1-0B5E-1C99-C864-F507D6A91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2" y="3017"/>
                    <a:ext cx="431" cy="359"/>
                  </a:xfrm>
                  <a:custGeom>
                    <a:avLst/>
                    <a:gdLst>
                      <a:gd name="T0" fmla="*/ 0 w 431"/>
                      <a:gd name="T1" fmla="*/ 0 h 359"/>
                      <a:gd name="T2" fmla="*/ 0 w 431"/>
                      <a:gd name="T3" fmla="*/ 216 h 359"/>
                      <a:gd name="T4" fmla="*/ 430 w 431"/>
                      <a:gd name="T5" fmla="*/ 358 h 359"/>
                      <a:gd name="T6" fmla="*/ 430 w 431"/>
                      <a:gd name="T7" fmla="*/ 144 h 359"/>
                      <a:gd name="T8" fmla="*/ 0 w 431"/>
                      <a:gd name="T9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1" h="359">
                        <a:moveTo>
                          <a:pt x="0" y="0"/>
                        </a:moveTo>
                        <a:lnTo>
                          <a:pt x="0" y="216"/>
                        </a:lnTo>
                        <a:lnTo>
                          <a:pt x="430" y="358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2" name="Freeform 23">
                    <a:extLst>
                      <a:ext uri="{FF2B5EF4-FFF2-40B4-BE49-F238E27FC236}">
                        <a16:creationId xmlns:a16="http://schemas.microsoft.com/office/drawing/2014/main" id="{05B9AFB6-FEDA-2994-1C4C-E52C1FA5C2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0" y="2802"/>
                    <a:ext cx="431" cy="360"/>
                  </a:xfrm>
                  <a:custGeom>
                    <a:avLst/>
                    <a:gdLst>
                      <a:gd name="T0" fmla="*/ 0 w 431"/>
                      <a:gd name="T1" fmla="*/ 0 h 360"/>
                      <a:gd name="T2" fmla="*/ 0 w 431"/>
                      <a:gd name="T3" fmla="*/ 215 h 360"/>
                      <a:gd name="T4" fmla="*/ 430 w 431"/>
                      <a:gd name="T5" fmla="*/ 359 h 360"/>
                      <a:gd name="T6" fmla="*/ 430 w 431"/>
                      <a:gd name="T7" fmla="*/ 143 h 360"/>
                      <a:gd name="T8" fmla="*/ 0 w 431"/>
                      <a:gd name="T9" fmla="*/ 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1" h="360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0" y="359"/>
                        </a:lnTo>
                        <a:lnTo>
                          <a:pt x="430" y="14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" name="Freeform 24">
                    <a:extLst>
                      <a:ext uri="{FF2B5EF4-FFF2-40B4-BE49-F238E27FC236}">
                        <a16:creationId xmlns:a16="http://schemas.microsoft.com/office/drawing/2014/main" id="{EF85D26D-3CD2-775A-82C1-E5AEF8F540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6" y="2588"/>
                    <a:ext cx="433" cy="358"/>
                  </a:xfrm>
                  <a:custGeom>
                    <a:avLst/>
                    <a:gdLst>
                      <a:gd name="T0" fmla="*/ 0 w 433"/>
                      <a:gd name="T1" fmla="*/ 0 h 358"/>
                      <a:gd name="T2" fmla="*/ 0 w 433"/>
                      <a:gd name="T3" fmla="*/ 215 h 358"/>
                      <a:gd name="T4" fmla="*/ 432 w 433"/>
                      <a:gd name="T5" fmla="*/ 357 h 358"/>
                      <a:gd name="T6" fmla="*/ 432 w 433"/>
                      <a:gd name="T7" fmla="*/ 143 h 358"/>
                      <a:gd name="T8" fmla="*/ 0 w 433"/>
                      <a:gd name="T9" fmla="*/ 0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3" h="358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2" y="357"/>
                        </a:lnTo>
                        <a:lnTo>
                          <a:pt x="432" y="14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4" name="Freeform 25">
                    <a:extLst>
                      <a:ext uri="{FF2B5EF4-FFF2-40B4-BE49-F238E27FC236}">
                        <a16:creationId xmlns:a16="http://schemas.microsoft.com/office/drawing/2014/main" id="{5E8B0307-02FF-628D-D6F4-8DF95D01E1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4" y="2372"/>
                    <a:ext cx="432" cy="359"/>
                  </a:xfrm>
                  <a:custGeom>
                    <a:avLst/>
                    <a:gdLst>
                      <a:gd name="T0" fmla="*/ 0 w 432"/>
                      <a:gd name="T1" fmla="*/ 216 h 359"/>
                      <a:gd name="T2" fmla="*/ 431 w 432"/>
                      <a:gd name="T3" fmla="*/ 358 h 359"/>
                      <a:gd name="T4" fmla="*/ 431 w 432"/>
                      <a:gd name="T5" fmla="*/ 144 h 359"/>
                      <a:gd name="T6" fmla="*/ 0 w 432"/>
                      <a:gd name="T7" fmla="*/ 0 h 359"/>
                      <a:gd name="T8" fmla="*/ 0 w 432"/>
                      <a:gd name="T9" fmla="*/ 216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2" h="359">
                        <a:moveTo>
                          <a:pt x="0" y="216"/>
                        </a:moveTo>
                        <a:lnTo>
                          <a:pt x="431" y="358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  <a:lnTo>
                          <a:pt x="0" y="216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5" name="Freeform 26">
                    <a:extLst>
                      <a:ext uri="{FF2B5EF4-FFF2-40B4-BE49-F238E27FC236}">
                        <a16:creationId xmlns:a16="http://schemas.microsoft.com/office/drawing/2014/main" id="{76B884BE-CB60-6A15-760E-7223569DC4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1" y="2157"/>
                    <a:ext cx="431" cy="360"/>
                  </a:xfrm>
                  <a:custGeom>
                    <a:avLst/>
                    <a:gdLst>
                      <a:gd name="T0" fmla="*/ 0 w 431"/>
                      <a:gd name="T1" fmla="*/ 0 h 360"/>
                      <a:gd name="T2" fmla="*/ 0 w 431"/>
                      <a:gd name="T3" fmla="*/ 215 h 360"/>
                      <a:gd name="T4" fmla="*/ 430 w 431"/>
                      <a:gd name="T5" fmla="*/ 359 h 360"/>
                      <a:gd name="T6" fmla="*/ 430 w 431"/>
                      <a:gd name="T7" fmla="*/ 144 h 360"/>
                      <a:gd name="T8" fmla="*/ 0 w 431"/>
                      <a:gd name="T9" fmla="*/ 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1" h="360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0" y="359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6" name="Freeform 27">
                    <a:extLst>
                      <a:ext uri="{FF2B5EF4-FFF2-40B4-BE49-F238E27FC236}">
                        <a16:creationId xmlns:a16="http://schemas.microsoft.com/office/drawing/2014/main" id="{22E29C3C-991A-C938-303B-D877B3C43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9" y="1941"/>
                    <a:ext cx="430" cy="361"/>
                  </a:xfrm>
                  <a:custGeom>
                    <a:avLst/>
                    <a:gdLst>
                      <a:gd name="T0" fmla="*/ 0 w 430"/>
                      <a:gd name="T1" fmla="*/ 0 h 361"/>
                      <a:gd name="T2" fmla="*/ 0 w 430"/>
                      <a:gd name="T3" fmla="*/ 216 h 361"/>
                      <a:gd name="T4" fmla="*/ 429 w 430"/>
                      <a:gd name="T5" fmla="*/ 360 h 361"/>
                      <a:gd name="T6" fmla="*/ 429 w 430"/>
                      <a:gd name="T7" fmla="*/ 144 h 361"/>
                      <a:gd name="T8" fmla="*/ 0 w 430"/>
                      <a:gd name="T9" fmla="*/ 0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361">
                        <a:moveTo>
                          <a:pt x="0" y="0"/>
                        </a:moveTo>
                        <a:lnTo>
                          <a:pt x="0" y="216"/>
                        </a:lnTo>
                        <a:lnTo>
                          <a:pt x="429" y="360"/>
                        </a:lnTo>
                        <a:lnTo>
                          <a:pt x="429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7" name="Freeform 28">
                    <a:extLst>
                      <a:ext uri="{FF2B5EF4-FFF2-40B4-BE49-F238E27FC236}">
                        <a16:creationId xmlns:a16="http://schemas.microsoft.com/office/drawing/2014/main" id="{7CE04D41-D27B-8DBB-6C7F-EE9CA3F275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5" y="1727"/>
                    <a:ext cx="432" cy="359"/>
                  </a:xfrm>
                  <a:custGeom>
                    <a:avLst/>
                    <a:gdLst>
                      <a:gd name="T0" fmla="*/ 0 w 432"/>
                      <a:gd name="T1" fmla="*/ 0 h 359"/>
                      <a:gd name="T2" fmla="*/ 0 w 432"/>
                      <a:gd name="T3" fmla="*/ 214 h 359"/>
                      <a:gd name="T4" fmla="*/ 431 w 432"/>
                      <a:gd name="T5" fmla="*/ 358 h 359"/>
                      <a:gd name="T6" fmla="*/ 431 w 432"/>
                      <a:gd name="T7" fmla="*/ 144 h 359"/>
                      <a:gd name="T8" fmla="*/ 0 w 432"/>
                      <a:gd name="T9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2" h="359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431" y="358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8" name="Freeform 29">
                    <a:extLst>
                      <a:ext uri="{FF2B5EF4-FFF2-40B4-BE49-F238E27FC236}">
                        <a16:creationId xmlns:a16="http://schemas.microsoft.com/office/drawing/2014/main" id="{135CD565-E98B-623C-3F39-CABC8DF0FF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2" y="1511"/>
                    <a:ext cx="433" cy="361"/>
                  </a:xfrm>
                  <a:custGeom>
                    <a:avLst/>
                    <a:gdLst>
                      <a:gd name="T0" fmla="*/ 0 w 433"/>
                      <a:gd name="T1" fmla="*/ 0 h 361"/>
                      <a:gd name="T2" fmla="*/ 0 w 433"/>
                      <a:gd name="T3" fmla="*/ 216 h 361"/>
                      <a:gd name="T4" fmla="*/ 432 w 433"/>
                      <a:gd name="T5" fmla="*/ 360 h 361"/>
                      <a:gd name="T6" fmla="*/ 432 w 433"/>
                      <a:gd name="T7" fmla="*/ 144 h 361"/>
                      <a:gd name="T8" fmla="*/ 0 w 433"/>
                      <a:gd name="T9" fmla="*/ 0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3" h="361">
                        <a:moveTo>
                          <a:pt x="0" y="0"/>
                        </a:moveTo>
                        <a:lnTo>
                          <a:pt x="0" y="216"/>
                        </a:lnTo>
                        <a:lnTo>
                          <a:pt x="432" y="360"/>
                        </a:lnTo>
                        <a:lnTo>
                          <a:pt x="432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9" name="Freeform 30">
                    <a:extLst>
                      <a:ext uri="{FF2B5EF4-FFF2-40B4-BE49-F238E27FC236}">
                        <a16:creationId xmlns:a16="http://schemas.microsoft.com/office/drawing/2014/main" id="{90202818-FE6A-494C-ED93-4CDBC3EA3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0" y="1296"/>
                    <a:ext cx="431" cy="360"/>
                  </a:xfrm>
                  <a:custGeom>
                    <a:avLst/>
                    <a:gdLst>
                      <a:gd name="T0" fmla="*/ 0 w 431"/>
                      <a:gd name="T1" fmla="*/ 0 h 360"/>
                      <a:gd name="T2" fmla="*/ 0 w 431"/>
                      <a:gd name="T3" fmla="*/ 215 h 360"/>
                      <a:gd name="T4" fmla="*/ 430 w 431"/>
                      <a:gd name="T5" fmla="*/ 359 h 360"/>
                      <a:gd name="T6" fmla="*/ 430 w 431"/>
                      <a:gd name="T7" fmla="*/ 144 h 360"/>
                      <a:gd name="T8" fmla="*/ 0 w 431"/>
                      <a:gd name="T9" fmla="*/ 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1" h="360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0" y="359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0092A646-60ED-3DC5-ECDB-A52BF157E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522"/>
              <a:ext cx="26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>
                  <a:solidFill>
                    <a:srgbClr val="FFFFCC"/>
                  </a:solidFill>
                </a:rPr>
                <a:t>Step 1 Determine purpose of forecast</a:t>
              </a:r>
              <a:endParaRPr lang="en-US" altLang="en-US">
                <a:solidFill>
                  <a:srgbClr val="FFFFCC"/>
                </a:solidFill>
              </a:endParaRPr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0FA1E51D-9AF9-47B8-F4FF-6FA0FAF4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294"/>
              <a:ext cx="22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 dirty="0">
                  <a:solidFill>
                    <a:srgbClr val="FFFFCC"/>
                  </a:solidFill>
                </a:rPr>
                <a:t>Step 2 Establish a time horizon</a:t>
              </a:r>
              <a:endParaRPr lang="en-US" altLang="en-US" dirty="0">
                <a:solidFill>
                  <a:srgbClr val="FFFFCC"/>
                </a:solidFill>
              </a:endParaRPr>
            </a:p>
          </p:txBody>
        </p:sp>
        <p:sp>
          <p:nvSpPr>
            <p:cNvPr id="9" name="Rectangle 33">
              <a:extLst>
                <a:ext uri="{FF2B5EF4-FFF2-40B4-BE49-F238E27FC236}">
                  <a16:creationId xmlns:a16="http://schemas.microsoft.com/office/drawing/2014/main" id="{487B6A1F-5A2B-E62E-E86F-49F829664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054"/>
              <a:ext cx="26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>
                  <a:solidFill>
                    <a:srgbClr val="FFFFCC"/>
                  </a:solidFill>
                </a:rPr>
                <a:t>Step 3 Select a forecasting technique</a:t>
              </a:r>
            </a:p>
          </p:txBody>
        </p:sp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D81B40F5-E641-DE3C-68DF-1339A3B9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850"/>
              <a:ext cx="26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>
                  <a:solidFill>
                    <a:srgbClr val="FFFFCC"/>
                  </a:solidFill>
                </a:rPr>
                <a:t>Step 4 Obtain, clean and analyze data</a:t>
              </a: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10C9AFED-BD6E-AAE0-595F-399131B2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646"/>
              <a:ext cx="18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>
                  <a:solidFill>
                    <a:srgbClr val="FFFFCC"/>
                  </a:solidFill>
                </a:rPr>
                <a:t>Step 5 Make the forecast</a:t>
              </a:r>
              <a:endParaRPr lang="en-US" altLang="en-US">
                <a:solidFill>
                  <a:srgbClr val="FFFFCC"/>
                </a:solidFill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B3877E59-17F8-30AE-E6A3-A7B59DF59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418"/>
              <a:ext cx="197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>
                  <a:solidFill>
                    <a:srgbClr val="FFFFCC"/>
                  </a:solidFill>
                </a:rPr>
                <a:t>Step 6 Monitor the forecast</a:t>
              </a:r>
              <a:endParaRPr lang="en-US" altLang="en-US">
                <a:solidFill>
                  <a:srgbClr val="FFFFCC"/>
                </a:solidFill>
              </a:endParaRPr>
            </a:p>
          </p:txBody>
        </p:sp>
        <p:graphicFrame>
          <p:nvGraphicFramePr>
            <p:cNvPr id="13" name="Object 37">
              <a:extLst>
                <a:ext uri="{FF2B5EF4-FFF2-40B4-BE49-F238E27FC236}">
                  <a16:creationId xmlns:a16="http://schemas.microsoft.com/office/drawing/2014/main" id="{3FF34704-5D0C-7D6B-B05D-80BB5A09DEE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46" y="891"/>
            <a:ext cx="2731" cy="1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4333680" imgH="2431800" progId="MS_ClipArt_Gallery.2">
                    <p:embed/>
                  </p:oleObj>
                </mc:Choice>
                <mc:Fallback>
                  <p:oleObj name="Clip" r:id="rId2" imgW="4333680" imgH="2431800" progId="MS_ClipArt_Gallery.2">
                    <p:embed/>
                    <p:pic>
                      <p:nvPicPr>
                        <p:cNvPr id="20517" name="Object 37">
                          <a:extLst>
                            <a:ext uri="{FF2B5EF4-FFF2-40B4-BE49-F238E27FC236}">
                              <a16:creationId xmlns:a16="http://schemas.microsoft.com/office/drawing/2014/main" id="{283901EF-898F-D863-4EDA-1B57AAFFA36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891"/>
                          <a:ext cx="2731" cy="1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1C5E7">
                                      <a:gamma/>
                                      <a:shade val="89804"/>
                                      <a:invGamma/>
                                    </a:srgbClr>
                                  </a:gs>
                                  <a:gs pos="100000">
                                    <a:srgbClr val="F1C5E7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701A5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id="{95864A72-8D20-1A9C-AC03-15E588E7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347"/>
              <a:ext cx="14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1C5E7">
                          <a:gamma/>
                          <a:shade val="89804"/>
                          <a:invGamma/>
                        </a:srgbClr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400" b="1"/>
                <a:t>“The forecast”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83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31D4-445D-8F36-5CC2-A16F7D6F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Qualitative forecasting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D289-0040-1240-E79F-FF27E628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36" y="1558131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i="1" u="sng" dirty="0"/>
              <a:t>Judgmental</a:t>
            </a:r>
            <a:r>
              <a:rPr lang="en-US" altLang="en-US" dirty="0"/>
              <a:t> - uses subjective inputs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i="1" u="sng" dirty="0"/>
              <a:t>Time series </a:t>
            </a:r>
            <a:r>
              <a:rPr lang="en-US" altLang="en-US" dirty="0"/>
              <a:t>- uses historical data assuming the future will be like the past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i="1" u="sng" dirty="0"/>
              <a:t>Associative models </a:t>
            </a:r>
            <a:r>
              <a:rPr lang="en-US" altLang="en-US" dirty="0"/>
              <a:t>- uses explanatory variables to predict the future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65E20-A8DD-6187-895E-AE2D304B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167" y="3733800"/>
            <a:ext cx="2381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29430-9068-9D66-033B-F98B5828BE6A}"/>
              </a:ext>
            </a:extLst>
          </p:cNvPr>
          <p:cNvSpPr txBox="1">
            <a:spLocks/>
          </p:cNvSpPr>
          <p:nvPr/>
        </p:nvSpPr>
        <p:spPr>
          <a:xfrm>
            <a:off x="7086600" y="65532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3-</a:t>
            </a:r>
            <a:fld id="{E6A536A8-E625-4752-9C3B-009BB582C1F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B49C89-6055-8B0F-D31D-F7479CD0C73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3213"/>
            <a:ext cx="7772400" cy="63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Judgmental Forecasts</a:t>
            </a:r>
            <a:endParaRPr lang="en-US" altLang="en-US" sz="41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EDADCA-F3E3-7816-72C4-B66DEFA22490}"/>
              </a:ext>
            </a:extLst>
          </p:cNvPr>
          <p:cNvSpPr txBox="1">
            <a:spLocks noChangeArrowheads="1"/>
          </p:cNvSpPr>
          <p:nvPr/>
        </p:nvSpPr>
        <p:spPr>
          <a:xfrm>
            <a:off x="788988" y="1246188"/>
            <a:ext cx="7916862" cy="496411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/>
              <a:t>Executive opinions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Sales force opinions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Consumer surveys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Outside opinion</a:t>
            </a:r>
          </a:p>
          <a:p>
            <a:pPr>
              <a:spcBef>
                <a:spcPct val="30000"/>
              </a:spcBef>
              <a:buSzPct val="75000"/>
            </a:pPr>
            <a:r>
              <a:rPr lang="en-US" altLang="en-US"/>
              <a:t>Delphi method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Opinions of managers and staff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Achieves a consensus forecast</a:t>
            </a:r>
          </a:p>
          <a:p>
            <a:pPr lvl="1">
              <a:spcBef>
                <a:spcPct val="30000"/>
              </a:spcBef>
              <a:buSzPct val="75000"/>
            </a:pP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196284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64157A6-1F02-9F8C-0457-9C7A30C54620}"/>
              </a:ext>
            </a:extLst>
          </p:cNvPr>
          <p:cNvSpPr txBox="1">
            <a:spLocks/>
          </p:cNvSpPr>
          <p:nvPr/>
        </p:nvSpPr>
        <p:spPr>
          <a:xfrm>
            <a:off x="7086600" y="65532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3-</a:t>
            </a:r>
            <a:fld id="{5EF2EB5D-E9AD-4C9B-8555-4B22287CD2C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CE3BC-22EC-B98A-73CA-FF58E12D0C4E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3213"/>
            <a:ext cx="7772400" cy="63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Time Series Forecasts</a:t>
            </a:r>
            <a:endParaRPr lang="en-US" altLang="en-US" sz="4100" b="1" dirty="0">
              <a:solidFill>
                <a:srgbClr val="2D8AD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4A1AB-C336-3D88-01B0-5E050B784883}"/>
              </a:ext>
            </a:extLst>
          </p:cNvPr>
          <p:cNvSpPr txBox="1">
            <a:spLocks noChangeArrowheads="1"/>
          </p:cNvSpPr>
          <p:nvPr/>
        </p:nvSpPr>
        <p:spPr>
          <a:xfrm>
            <a:off x="801688" y="1230313"/>
            <a:ext cx="7923212" cy="503713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u="sng"/>
              <a:t>Trend</a:t>
            </a:r>
            <a:r>
              <a:rPr lang="en-US" altLang="en-US"/>
              <a:t> - long-term movement in data</a:t>
            </a:r>
          </a:p>
          <a:p>
            <a:r>
              <a:rPr lang="en-US" altLang="en-US" i="1" u="sng"/>
              <a:t>Seasonality</a:t>
            </a:r>
            <a:r>
              <a:rPr lang="en-US" altLang="en-US"/>
              <a:t> - short-term regular variations in data</a:t>
            </a:r>
          </a:p>
          <a:p>
            <a:r>
              <a:rPr lang="en-US" altLang="en-US" u="sng"/>
              <a:t>Cycle</a:t>
            </a:r>
            <a:r>
              <a:rPr lang="en-US" altLang="en-US"/>
              <a:t> – wavelike variations of more than one year’s duration</a:t>
            </a:r>
          </a:p>
          <a:p>
            <a:r>
              <a:rPr lang="en-US" altLang="en-US" i="1" u="sng"/>
              <a:t>Irregular variations </a:t>
            </a:r>
            <a:r>
              <a:rPr lang="en-US" altLang="en-US"/>
              <a:t>- caused by unusual circumstances</a:t>
            </a:r>
          </a:p>
          <a:p>
            <a:pPr>
              <a:spcAft>
                <a:spcPct val="100000"/>
              </a:spcAft>
            </a:pPr>
            <a:r>
              <a:rPr lang="en-US" altLang="en-US" i="1" u="sng"/>
              <a:t>Random variations </a:t>
            </a:r>
            <a:r>
              <a:rPr lang="en-US" altLang="en-US"/>
              <a:t>- caused by chance</a:t>
            </a:r>
          </a:p>
        </p:txBody>
      </p:sp>
    </p:spTree>
    <p:extLst>
      <p:ext uri="{BB962C8B-B14F-4D97-AF65-F5344CB8AC3E}">
        <p14:creationId xmlns:p14="http://schemas.microsoft.com/office/powerpoint/2010/main" val="17323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5A9D073-77DE-C863-E1BE-84222E5BDEF6}"/>
              </a:ext>
            </a:extLst>
          </p:cNvPr>
          <p:cNvSpPr txBox="1">
            <a:spLocks/>
          </p:cNvSpPr>
          <p:nvPr/>
        </p:nvSpPr>
        <p:spPr>
          <a:xfrm>
            <a:off x="7086600" y="65532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3-</a:t>
            </a:r>
            <a:fld id="{76073C83-5D66-406B-8057-B4A9ACC8D23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8108-9717-EBD3-7733-863FC3BEF8B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79375"/>
            <a:ext cx="7772400" cy="882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Techniques for Averaging</a:t>
            </a:r>
            <a:endParaRPr lang="en-US" altLang="en-US" sz="2900" b="1">
              <a:solidFill>
                <a:srgbClr val="2D8AD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11983-0F2E-8871-1D56-87C93C607FBD}"/>
              </a:ext>
            </a:extLst>
          </p:cNvPr>
          <p:cNvSpPr txBox="1">
            <a:spLocks noChangeArrowheads="1"/>
          </p:cNvSpPr>
          <p:nvPr/>
        </p:nvSpPr>
        <p:spPr>
          <a:xfrm>
            <a:off x="623888" y="1468438"/>
            <a:ext cx="7842250" cy="476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Moving average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Weighted moving average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17722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350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Clip</vt:lpstr>
      <vt:lpstr>Demand Forecasting</vt:lpstr>
      <vt:lpstr>Introduction</vt:lpstr>
      <vt:lpstr>Features</vt:lpstr>
      <vt:lpstr>Elements of Forecasting</vt:lpstr>
      <vt:lpstr>Steps in the Forecasting Process</vt:lpstr>
      <vt:lpstr>Qualitative forecasting techniques</vt:lpstr>
      <vt:lpstr>PowerPoint Presentation</vt:lpstr>
      <vt:lpstr>PowerPoint Presentation</vt:lpstr>
      <vt:lpstr>PowerPoint Presentation</vt:lpstr>
      <vt:lpstr>PowerPoint Presentation</vt:lpstr>
      <vt:lpstr>Moving Average</vt:lpstr>
      <vt:lpstr>Solution</vt:lpstr>
      <vt:lpstr>Weighted Moving Average</vt:lpstr>
      <vt:lpstr>Solution</vt:lpstr>
      <vt:lpstr>PowerPoint Presentation</vt:lpstr>
      <vt:lpstr>Exponential Smoothing </vt:lpstr>
      <vt:lpstr>PowerPoint Presentation</vt:lpstr>
      <vt:lpstr>PowerPoint Presentation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</dc:title>
  <dc:creator>Kriti Bedi</dc:creator>
  <cp:lastModifiedBy>Kriti Bedi</cp:lastModifiedBy>
  <cp:revision>7</cp:revision>
  <dcterms:created xsi:type="dcterms:W3CDTF">2022-10-31T07:21:16Z</dcterms:created>
  <dcterms:modified xsi:type="dcterms:W3CDTF">2022-11-03T04:15:53Z</dcterms:modified>
</cp:coreProperties>
</file>