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3" r:id="rId14"/>
    <p:sldId id="274" r:id="rId15"/>
    <p:sldId id="275" r:id="rId16"/>
    <p:sldId id="276" r:id="rId17"/>
    <p:sldId id="303" r:id="rId18"/>
    <p:sldId id="304" r:id="rId19"/>
    <p:sldId id="277" r:id="rId20"/>
    <p:sldId id="278" r:id="rId21"/>
    <p:sldId id="300" r:id="rId22"/>
    <p:sldId id="301" r:id="rId23"/>
    <p:sldId id="279" r:id="rId24"/>
    <p:sldId id="280" r:id="rId25"/>
    <p:sldId id="281" r:id="rId26"/>
    <p:sldId id="302" r:id="rId27"/>
    <p:sldId id="282" r:id="rId28"/>
    <p:sldId id="283" r:id="rId29"/>
    <p:sldId id="3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7C8CA-8724-4C21-AEB9-BFD711320A1E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080A8-8353-486C-8AF6-C15B39D20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42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C28EE0AF-D2C0-FD82-A2D3-B827ACC711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19B718-EDAE-4BF2-81A6-06327924BC3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2E77712F-6176-B6CB-99ED-221344979CC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E429D64-983E-9228-4D1A-397084856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3EFCD37-0258-E2BA-C620-573DF4ABD1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37B0E3-5E09-470C-B281-4D181A0BCCF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56CF3F6-707F-4690-5982-DDEE70120F2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A4AE491-DA60-645E-7912-ADD58226F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C23D-F875-C1A9-E7FA-AFDBC05D8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D3EA0-B40B-8465-BA84-26B4CEAE5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2EE09-B4DE-F488-9A36-CC87D8B9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624-2787-473F-B3D3-4B623038D61E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597F4-B156-5806-E19C-3621FE09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FFE2-D3D5-9B4B-1A3B-82AC1D39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BD3D-1831-481F-8C10-77C7CD5C6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74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1798-4007-E725-878E-4C869B64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8F1BB-F772-D6E5-17E3-444F7724F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26C-FF37-FAC9-BC2A-292C3BFD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624-2787-473F-B3D3-4B623038D61E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1C81B-8940-2136-ED6F-8BE9E12A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2C848-3F2E-2A2A-5F03-8227AD29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BD3D-1831-481F-8C10-77C7CD5C6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02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2499A-5C2D-C6F8-F504-95996B498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90575-6FC4-C9F1-3A58-8D3FA1CE5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EB770-E047-0FDA-1069-E4F5970C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624-2787-473F-B3D3-4B623038D61E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71338-9D31-C973-914E-67355020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06634-7010-7271-FE61-DDDAC8DA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BD3D-1831-481F-8C10-77C7CD5C6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16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DD6B-73D9-8886-BD57-3B027004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E150-8106-3E3D-D5EE-58BE6D75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985F8-15C9-CAB9-DDF9-A9843BB0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624-2787-473F-B3D3-4B623038D61E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6F53F-3D1F-C461-9571-E0510CA7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E6B48-24EA-14C6-B9C1-D0D4430D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BD3D-1831-481F-8C10-77C7CD5C6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5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822A-85D2-8DB5-21C7-A68F6825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BC77A-7DFE-D838-3452-DF4D49ADA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0A603-4803-37CA-A548-9105A314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624-2787-473F-B3D3-4B623038D61E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B7BB6-42A7-3306-E2B3-5B013326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FDE7B-64CF-334E-FB45-1DEBD731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BD3D-1831-481F-8C10-77C7CD5C6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02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B8B7-4F11-8A69-4DB7-0C5B4EFC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A94E-6CAD-6988-BEA8-0F51A012F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9982C-B5E8-FB12-6E2B-B5A66FF91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0FF7-EA0E-1591-E9C2-2985E083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624-2787-473F-B3D3-4B623038D61E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13AD2-3E90-FE0D-6AAC-06521837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95654-7EE4-09CB-A900-84D240C3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BD3D-1831-481F-8C10-77C7CD5C6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84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836D-6B72-B23D-0119-3E590D51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93D05-4A59-EAF1-9422-DCF474D4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8F871-81CC-1647-E5AF-230CB9251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4AFE8-26E3-6D4D-4D7E-F1F1BBC17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D4AC2-5469-448E-C711-3B6DF588A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80AFE-28AF-2B6C-8F2B-B2B17957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624-2787-473F-B3D3-4B623038D61E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DFDB3-6E33-2BB8-849D-5224D5C0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10A6A-FE01-05F7-4BDA-E0E47ABE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BD3D-1831-481F-8C10-77C7CD5C6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48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E63A-AE26-2079-ACED-895373C2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55539-E123-DD17-551E-81E9AB7B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624-2787-473F-B3D3-4B623038D61E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E34F5-203D-2876-2DF6-421A0CC7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6B853-5E2D-B1F3-9D61-8310F456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BD3D-1831-481F-8C10-77C7CD5C6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64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066F5-D6BD-4BE5-7291-66FFDF99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624-2787-473F-B3D3-4B623038D61E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133D-4A94-18FD-B0E4-5A3CED0F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107B8-0C4C-B58D-0A09-8E5AF33B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BD3D-1831-481F-8C10-77C7CD5C6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28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C866-E9D0-6255-3D6E-956CB6D2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B242-84E5-E5C7-44F7-0CB04A0F2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E25A0-0A81-8197-50AE-7A6A9D3D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2127A-6166-613A-CAF0-853C8B61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624-2787-473F-B3D3-4B623038D61E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48BA3-8C41-E0BE-6E3F-EE74F918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D40F9-8D17-F497-4CD2-A97E2D00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BD3D-1831-481F-8C10-77C7CD5C6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92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9FFD-FB44-7052-E4A8-CBEF5223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8D87C-BC63-CA5C-8117-7B53F84E8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037B4-DA51-6417-03D7-389E7A4E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3BA36-CE85-E2EE-CEA5-6A6BC9C2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624-2787-473F-B3D3-4B623038D61E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2A1AB-AFEE-207A-6C84-63F9474D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AA1F8-6DC3-E207-48F5-BA45C8AC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BD3D-1831-481F-8C10-77C7CD5C6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12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9C5AA-DE9E-A776-7AD3-7EDF9C71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505AD-C82F-55FC-9CFE-ABAF073C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E9AA2-8839-7EC4-0BD8-C363D4F61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8624-2787-473F-B3D3-4B623038D61E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EA6BF-8F3B-ED99-2254-6F11E5FFC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75818-E094-9DCD-2531-BE06F6A6F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8BD3D-1831-481F-8C10-77C7CD5C6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39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953F-7968-0494-A7D8-4CCF02D0F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2"/>
                </a:solidFill>
                <a:effectLst/>
              </a:rPr>
              <a:t>Inventory </a:t>
            </a:r>
            <a:br>
              <a:rPr lang="en-US" altLang="en-US" dirty="0">
                <a:solidFill>
                  <a:schemeClr val="tx2"/>
                </a:solidFill>
                <a:effectLst/>
              </a:rPr>
            </a:br>
            <a:r>
              <a:rPr lang="en-US" altLang="en-US" dirty="0">
                <a:solidFill>
                  <a:schemeClr val="tx2"/>
                </a:solidFill>
                <a:effectLst/>
              </a:rPr>
              <a:t>Management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C4982-82B6-5A0A-042A-2AEE58DB2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881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3D5CA3FA-4626-998D-EB57-17E786B79F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C369D924-EDFE-49D3-A6B5-EE505F4A89D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A1F070D-146B-C607-8521-1C8B4ED53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36600"/>
          </a:xfrm>
        </p:spPr>
        <p:txBody>
          <a:bodyPr vert="horz" lIns="90488" tIns="44450" rIns="90488" bIns="44450" rtlCol="0" anchor="b">
            <a:normAutofit/>
          </a:bodyPr>
          <a:lstStyle/>
          <a:p>
            <a:pPr eaLnBrk="1" hangingPunct="1">
              <a:defRPr/>
            </a:pPr>
            <a:r>
              <a:rPr lang="en-US" sz="4000"/>
              <a:t>Inventory Counting Systems (Cont’d)</a:t>
            </a:r>
            <a:endParaRPr lang="en-US" sz="4000" b="1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3BFFCC1-E41A-A3B0-B315-16AC60432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20914" y="1509714"/>
            <a:ext cx="7843837" cy="4765675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i="1"/>
              <a:t>Two-Bin System - </a:t>
            </a:r>
            <a:r>
              <a:rPr lang="en-US" altLang="en-US"/>
              <a:t>Two containers of inventory; reorder when the first is empty</a:t>
            </a:r>
          </a:p>
          <a:p>
            <a:pPr eaLnBrk="1" hangingPunct="1"/>
            <a:r>
              <a:rPr lang="en-US" altLang="en-US" i="1"/>
              <a:t>Universal Bar Code - </a:t>
            </a:r>
            <a:r>
              <a:rPr lang="en-US" altLang="en-US"/>
              <a:t>Bar code </a:t>
            </a:r>
            <a:br>
              <a:rPr lang="en-US" altLang="en-US"/>
            </a:br>
            <a:r>
              <a:rPr lang="en-US" altLang="en-US"/>
              <a:t>printed on a label that has</a:t>
            </a:r>
            <a:br>
              <a:rPr lang="en-US" altLang="en-US"/>
            </a:br>
            <a:r>
              <a:rPr lang="en-US" altLang="en-US"/>
              <a:t>information about the item </a:t>
            </a:r>
            <a:br>
              <a:rPr lang="en-US" altLang="en-US"/>
            </a:br>
            <a:r>
              <a:rPr lang="en-US" altLang="en-US"/>
              <a:t>to which it is attached</a:t>
            </a:r>
          </a:p>
        </p:txBody>
      </p:sp>
      <p:grpSp>
        <p:nvGrpSpPr>
          <p:cNvPr id="19461" name="Group 4">
            <a:extLst>
              <a:ext uri="{FF2B5EF4-FFF2-40B4-BE49-F238E27FC236}">
                <a16:creationId xmlns:a16="http://schemas.microsoft.com/office/drawing/2014/main" id="{F6EB8FCA-117A-AD9E-30AE-3A8F46FC6CCB}"/>
              </a:ext>
            </a:extLst>
          </p:cNvPr>
          <p:cNvGrpSpPr>
            <a:grpSpLocks/>
          </p:cNvGrpSpPr>
          <p:nvPr/>
        </p:nvGrpSpPr>
        <p:grpSpPr bwMode="auto">
          <a:xfrm>
            <a:off x="7315201" y="4157664"/>
            <a:ext cx="2613025" cy="1785937"/>
            <a:chOff x="3802" y="2553"/>
            <a:chExt cx="1646" cy="1125"/>
          </a:xfrm>
        </p:grpSpPr>
        <p:grpSp>
          <p:nvGrpSpPr>
            <p:cNvPr id="19462" name="Group 5">
              <a:extLst>
                <a:ext uri="{FF2B5EF4-FFF2-40B4-BE49-F238E27FC236}">
                  <a16:creationId xmlns:a16="http://schemas.microsoft.com/office/drawing/2014/main" id="{953D7B4B-A42B-C3EE-BE03-262F5A3AE2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3" y="2553"/>
              <a:ext cx="193" cy="1125"/>
              <a:chOff x="4013" y="2553"/>
              <a:chExt cx="193" cy="1125"/>
            </a:xfrm>
          </p:grpSpPr>
          <p:sp>
            <p:nvSpPr>
              <p:cNvPr id="19488" name="Line 6">
                <a:extLst>
                  <a:ext uri="{FF2B5EF4-FFF2-40B4-BE49-F238E27FC236}">
                    <a16:creationId xmlns:a16="http://schemas.microsoft.com/office/drawing/2014/main" id="{8E9EAB95-6B9E-04B7-E861-110CD1874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3" y="2553"/>
                <a:ext cx="0" cy="11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489" name="Line 7">
                <a:extLst>
                  <a:ext uri="{FF2B5EF4-FFF2-40B4-BE49-F238E27FC236}">
                    <a16:creationId xmlns:a16="http://schemas.microsoft.com/office/drawing/2014/main" id="{3CA2EF89-D904-1B11-BC8C-2F4ACB2E76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0" y="2553"/>
                <a:ext cx="0" cy="11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490" name="Line 8">
                <a:extLst>
                  <a:ext uri="{FF2B5EF4-FFF2-40B4-BE49-F238E27FC236}">
                    <a16:creationId xmlns:a16="http://schemas.microsoft.com/office/drawing/2014/main" id="{1CF3B162-EF36-E7D8-3791-467005C85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9" y="2577"/>
                <a:ext cx="0" cy="107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491" name="Line 9">
                <a:extLst>
                  <a:ext uri="{FF2B5EF4-FFF2-40B4-BE49-F238E27FC236}">
                    <a16:creationId xmlns:a16="http://schemas.microsoft.com/office/drawing/2014/main" id="{276542A7-7CA0-3F76-1003-4AA48E2E2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5" y="2553"/>
                <a:ext cx="0" cy="11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492" name="Line 10">
                <a:extLst>
                  <a:ext uri="{FF2B5EF4-FFF2-40B4-BE49-F238E27FC236}">
                    <a16:creationId xmlns:a16="http://schemas.microsoft.com/office/drawing/2014/main" id="{EBD57092-64F4-A5AF-88A4-A264FA132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2561"/>
                <a:ext cx="0" cy="110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9463" name="Group 11">
              <a:extLst>
                <a:ext uri="{FF2B5EF4-FFF2-40B4-BE49-F238E27FC236}">
                  <a16:creationId xmlns:a16="http://schemas.microsoft.com/office/drawing/2014/main" id="{212AF154-DF27-24C0-FEA5-3FCD30DD6E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5" y="2553"/>
              <a:ext cx="469" cy="903"/>
              <a:chOff x="4275" y="2553"/>
              <a:chExt cx="469" cy="903"/>
            </a:xfrm>
          </p:grpSpPr>
          <p:sp>
            <p:nvSpPr>
              <p:cNvPr id="19478" name="Line 12">
                <a:extLst>
                  <a:ext uri="{FF2B5EF4-FFF2-40B4-BE49-F238E27FC236}">
                    <a16:creationId xmlns:a16="http://schemas.microsoft.com/office/drawing/2014/main" id="{833587BF-496E-7E32-FB75-CD4BAC318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5" y="2553"/>
                <a:ext cx="0" cy="9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479" name="Line 13">
                <a:extLst>
                  <a:ext uri="{FF2B5EF4-FFF2-40B4-BE49-F238E27FC236}">
                    <a16:creationId xmlns:a16="http://schemas.microsoft.com/office/drawing/2014/main" id="{D12A066D-DF83-21A9-41A8-BFB572693A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2577"/>
                <a:ext cx="0" cy="85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480" name="Line 14">
                <a:extLst>
                  <a:ext uri="{FF2B5EF4-FFF2-40B4-BE49-F238E27FC236}">
                    <a16:creationId xmlns:a16="http://schemas.microsoft.com/office/drawing/2014/main" id="{CE0325DB-DA7A-430F-A463-4BAADA2FA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5" y="2553"/>
                <a:ext cx="0" cy="9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481" name="Line 15">
                <a:extLst>
                  <a:ext uri="{FF2B5EF4-FFF2-40B4-BE49-F238E27FC236}">
                    <a16:creationId xmlns:a16="http://schemas.microsoft.com/office/drawing/2014/main" id="{992DCD63-C5AD-4318-533A-FD15E183AC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7" y="2553"/>
                <a:ext cx="0" cy="9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482" name="Line 16">
                <a:extLst>
                  <a:ext uri="{FF2B5EF4-FFF2-40B4-BE49-F238E27FC236}">
                    <a16:creationId xmlns:a16="http://schemas.microsoft.com/office/drawing/2014/main" id="{14883234-E384-6AAC-063E-F18FAD6D4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6" y="2553"/>
                <a:ext cx="0" cy="9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483" name="Line 17">
                <a:extLst>
                  <a:ext uri="{FF2B5EF4-FFF2-40B4-BE49-F238E27FC236}">
                    <a16:creationId xmlns:a16="http://schemas.microsoft.com/office/drawing/2014/main" id="{D7562761-F48E-7528-DDFD-E6F27EFEE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7" y="2553"/>
                <a:ext cx="0" cy="9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9484" name="Group 18">
                <a:extLst>
                  <a:ext uri="{FF2B5EF4-FFF2-40B4-BE49-F238E27FC236}">
                    <a16:creationId xmlns:a16="http://schemas.microsoft.com/office/drawing/2014/main" id="{EF2AF703-4ED7-8479-9E8B-80CAADF662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34" y="2553"/>
                <a:ext cx="110" cy="903"/>
                <a:chOff x="4634" y="2553"/>
                <a:chExt cx="110" cy="903"/>
              </a:xfrm>
            </p:grpSpPr>
            <p:sp>
              <p:nvSpPr>
                <p:cNvPr id="19485" name="Line 19">
                  <a:extLst>
                    <a:ext uri="{FF2B5EF4-FFF2-40B4-BE49-F238E27FC236}">
                      <a16:creationId xmlns:a16="http://schemas.microsoft.com/office/drawing/2014/main" id="{86C77A63-5489-83CE-182F-275E8B42F2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34" y="2577"/>
                  <a:ext cx="0" cy="855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9486" name="Line 20">
                  <a:extLst>
                    <a:ext uri="{FF2B5EF4-FFF2-40B4-BE49-F238E27FC236}">
                      <a16:creationId xmlns:a16="http://schemas.microsoft.com/office/drawing/2014/main" id="{4934995A-D427-DB9D-7D48-DBB23D84F7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3" y="2553"/>
                  <a:ext cx="0" cy="90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9487" name="Line 21">
                  <a:extLst>
                    <a:ext uri="{FF2B5EF4-FFF2-40B4-BE49-F238E27FC236}">
                      <a16:creationId xmlns:a16="http://schemas.microsoft.com/office/drawing/2014/main" id="{F5C0FDCC-174E-9121-83B2-C9715C3A8C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44" y="2553"/>
                  <a:ext cx="0" cy="90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19464" name="Line 22">
              <a:extLst>
                <a:ext uri="{FF2B5EF4-FFF2-40B4-BE49-F238E27FC236}">
                  <a16:creationId xmlns:a16="http://schemas.microsoft.com/office/drawing/2014/main" id="{7B2E9B63-F806-A869-921E-15288A415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" y="2553"/>
              <a:ext cx="0" cy="1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5" name="Line 23">
              <a:extLst>
                <a:ext uri="{FF2B5EF4-FFF2-40B4-BE49-F238E27FC236}">
                  <a16:creationId xmlns:a16="http://schemas.microsoft.com/office/drawing/2014/main" id="{586A85CF-51E7-9526-0FEC-87E9392DF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6" y="2577"/>
              <a:ext cx="0" cy="107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6" name="Line 24">
              <a:extLst>
                <a:ext uri="{FF2B5EF4-FFF2-40B4-BE49-F238E27FC236}">
                  <a16:creationId xmlns:a16="http://schemas.microsoft.com/office/drawing/2014/main" id="{F79AA8A7-55C6-E7CB-6DBE-AE10D6B27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9" y="2553"/>
              <a:ext cx="0" cy="9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7" name="Line 25">
              <a:extLst>
                <a:ext uri="{FF2B5EF4-FFF2-40B4-BE49-F238E27FC236}">
                  <a16:creationId xmlns:a16="http://schemas.microsoft.com/office/drawing/2014/main" id="{80737AD2-48EE-3C21-F401-1FDE994D2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1" y="2577"/>
              <a:ext cx="0" cy="85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8" name="Line 26">
              <a:extLst>
                <a:ext uri="{FF2B5EF4-FFF2-40B4-BE49-F238E27FC236}">
                  <a16:creationId xmlns:a16="http://schemas.microsoft.com/office/drawing/2014/main" id="{9A7119B1-69BA-C2A8-9D4B-73E19D10C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2553"/>
              <a:ext cx="0" cy="9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9" name="Line 27">
              <a:extLst>
                <a:ext uri="{FF2B5EF4-FFF2-40B4-BE49-F238E27FC236}">
                  <a16:creationId xmlns:a16="http://schemas.microsoft.com/office/drawing/2014/main" id="{D934F5D7-A881-48F7-4146-0E9C48656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1" y="2553"/>
              <a:ext cx="0" cy="9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0" name="Line 28">
              <a:extLst>
                <a:ext uri="{FF2B5EF4-FFF2-40B4-BE49-F238E27FC236}">
                  <a16:creationId xmlns:a16="http://schemas.microsoft.com/office/drawing/2014/main" id="{3A87A0F0-B99D-A7F7-A19A-EEB4C927F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0" y="2553"/>
              <a:ext cx="0" cy="9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1" name="Line 29">
              <a:extLst>
                <a:ext uri="{FF2B5EF4-FFF2-40B4-BE49-F238E27FC236}">
                  <a16:creationId xmlns:a16="http://schemas.microsoft.com/office/drawing/2014/main" id="{FD9DDDD2-E603-96DF-2B5A-9E4F5A90D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2" y="2553"/>
              <a:ext cx="0" cy="9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2" name="Line 30">
              <a:extLst>
                <a:ext uri="{FF2B5EF4-FFF2-40B4-BE49-F238E27FC236}">
                  <a16:creationId xmlns:a16="http://schemas.microsoft.com/office/drawing/2014/main" id="{DE876EE9-69FB-3CB7-1324-F0B6A63DF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8" y="2577"/>
              <a:ext cx="0" cy="85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3" name="Line 31">
              <a:extLst>
                <a:ext uri="{FF2B5EF4-FFF2-40B4-BE49-F238E27FC236}">
                  <a16:creationId xmlns:a16="http://schemas.microsoft.com/office/drawing/2014/main" id="{BE487DAC-67E8-B302-43CB-29FA5BFFE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7" y="2553"/>
              <a:ext cx="0" cy="9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4" name="Rectangle 32">
              <a:extLst>
                <a:ext uri="{FF2B5EF4-FFF2-40B4-BE49-F238E27FC236}">
                  <a16:creationId xmlns:a16="http://schemas.microsoft.com/office/drawing/2014/main" id="{D7184E3A-9AC7-F3F1-EA77-607E29BAD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2898"/>
              <a:ext cx="15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475" name="Rectangle 33">
              <a:extLst>
                <a:ext uri="{FF2B5EF4-FFF2-40B4-BE49-F238E27FC236}">
                  <a16:creationId xmlns:a16="http://schemas.microsoft.com/office/drawing/2014/main" id="{6743C2CA-86EC-4BE0-612C-F37F50C97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3460"/>
              <a:ext cx="118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latin typeface="Times New Roman" panose="02020603050405020304" pitchFamily="18" charset="0"/>
                </a:rPr>
                <a:t>214800  232087768</a:t>
              </a:r>
            </a:p>
          </p:txBody>
        </p:sp>
        <p:sp>
          <p:nvSpPr>
            <p:cNvPr id="19476" name="Line 34">
              <a:extLst>
                <a:ext uri="{FF2B5EF4-FFF2-40B4-BE49-F238E27FC236}">
                  <a16:creationId xmlns:a16="http://schemas.microsoft.com/office/drawing/2014/main" id="{576BB68F-23FD-5D4F-41EB-50D953EDE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9" y="2553"/>
              <a:ext cx="0" cy="1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7" name="Line 35">
              <a:extLst>
                <a:ext uri="{FF2B5EF4-FFF2-40B4-BE49-F238E27FC236}">
                  <a16:creationId xmlns:a16="http://schemas.microsoft.com/office/drawing/2014/main" id="{029F2F7C-8E72-59D4-497E-17B3DBEB1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8" y="2553"/>
              <a:ext cx="0" cy="1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757F10E2-D7E8-6774-2234-1C46330FCF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85776F04-024E-438E-B6EC-2B4C19EC7B7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FD7FD44-29F2-9F25-29F4-14520FD42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1250" y="12573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en-US" i="1" u="sng"/>
              <a:t>Lead time</a:t>
            </a:r>
            <a:r>
              <a:rPr lang="en-US" altLang="en-US"/>
              <a:t>: time interval between ordering and receiving the order</a:t>
            </a:r>
          </a:p>
          <a:p>
            <a:pPr eaLnBrk="1" hangingPunct="1"/>
            <a:r>
              <a:rPr lang="en-US" altLang="en-US" i="1" u="sng"/>
              <a:t>Holding (carrying) costs</a:t>
            </a:r>
            <a:r>
              <a:rPr lang="en-US" altLang="en-US"/>
              <a:t>: cost to carry an item in inventory for a length of time, usually a year</a:t>
            </a:r>
          </a:p>
          <a:p>
            <a:pPr eaLnBrk="1" hangingPunct="1"/>
            <a:r>
              <a:rPr lang="en-US" altLang="en-US" i="1" u="sng"/>
              <a:t>Ordering costs</a:t>
            </a:r>
            <a:r>
              <a:rPr lang="en-US" altLang="en-US"/>
              <a:t>: costs of ordering and receiving inventory</a:t>
            </a:r>
          </a:p>
          <a:p>
            <a:pPr eaLnBrk="1" hangingPunct="1"/>
            <a:r>
              <a:rPr lang="en-US" altLang="en-US" i="1" u="sng"/>
              <a:t>Shortage costs</a:t>
            </a:r>
            <a:r>
              <a:rPr lang="en-US" altLang="en-US"/>
              <a:t>: costs when demand exceeds supply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62F7514-1E2C-E139-110D-7955B0A59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69875"/>
            <a:ext cx="7772400" cy="685800"/>
          </a:xfrm>
        </p:spPr>
        <p:txBody>
          <a:bodyPr vert="horz" lIns="90488" tIns="44450" rIns="90488" bIns="44450" rtlCol="0" anchor="b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Key Inventory Terms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80297EEA-962E-DDAB-CBC0-B6725A38B5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3DD24BB4-9DB2-40B3-B58F-571FE0101F3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D186384-D529-2F42-7C48-1F0DC2D2D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25676" y="1468439"/>
            <a:ext cx="7726363" cy="44418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Economic order quantity (EOQ) model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The order size that minimizes total annual cost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Economic production model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Quantity discount model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5DA0841-0845-F775-6BAE-05722AFF2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63525"/>
            <a:ext cx="7772400" cy="685800"/>
          </a:xfrm>
        </p:spPr>
        <p:txBody>
          <a:bodyPr vert="horz" lIns="90488" tIns="44450" rIns="90488" bIns="44450" rtlCol="0" anchor="b">
            <a:normAutofit/>
          </a:bodyPr>
          <a:lstStyle/>
          <a:p>
            <a:pPr eaLnBrk="1" hangingPunct="1">
              <a:defRPr/>
            </a:pPr>
            <a:r>
              <a:rPr lang="en-US" sz="4000"/>
              <a:t>Economic Order Quantity Models</a:t>
            </a:r>
            <a:endParaRPr lang="en-US" sz="4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D98628D8-8380-AF08-9D86-8E1A1CB488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BDC8130C-950F-465D-A2A7-15A5C81137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E96A9EE9-F65A-9476-C101-862D3025E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22501" y="1498601"/>
            <a:ext cx="7980363" cy="476567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Only one product is involved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Annual demand requirements known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Demand is even throughout the year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Lead time does not vary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Each order is received in a single delivery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There are no quantity discounts</a:t>
            </a:r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CF00E75-52E7-C678-21AF-6A4EECB4D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63525"/>
            <a:ext cx="7772400" cy="685800"/>
          </a:xfrm>
        </p:spPr>
        <p:txBody>
          <a:bodyPr vert="horz" lIns="90488" tIns="44450" rIns="90488" bIns="44450" rtlCol="0" anchor="b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Assumptions of EOQ Model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>
            <a:extLst>
              <a:ext uri="{FF2B5EF4-FFF2-40B4-BE49-F238E27FC236}">
                <a16:creationId xmlns:a16="http://schemas.microsoft.com/office/drawing/2014/main" id="{EDE2EBB7-4751-DBB0-376D-56349577C8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8C801AA4-1C23-48C4-9D6A-3CDD050C7F7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316CABE-3729-DEBA-08F3-2BE2E999C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93675"/>
            <a:ext cx="7772400" cy="736600"/>
          </a:xfrm>
        </p:spPr>
        <p:txBody>
          <a:bodyPr vert="horz" lIns="90488" tIns="44450" rIns="90488" bIns="44450" rtlCol="0" anchor="b">
            <a:normAutofit/>
          </a:bodyPr>
          <a:lstStyle/>
          <a:p>
            <a:pPr eaLnBrk="1" hangingPunct="1">
              <a:defRPr/>
            </a:pPr>
            <a:r>
              <a:rPr lang="en-US"/>
              <a:t>The Inventory Cycle</a:t>
            </a:r>
            <a:endParaRPr lang="en-US" b="1"/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65622947-0AD1-4573-FCE2-78DC0C1BB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8382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hlink"/>
                </a:solidFill>
              </a:rPr>
              <a:t>Figure 12.2</a:t>
            </a:r>
            <a:endParaRPr lang="en-US" altLang="en-US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5605" name="Group 4">
            <a:extLst>
              <a:ext uri="{FF2B5EF4-FFF2-40B4-BE49-F238E27FC236}">
                <a16:creationId xmlns:a16="http://schemas.microsoft.com/office/drawing/2014/main" id="{8F598894-7CC4-0FB3-AC79-3A612F2FC93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676401"/>
            <a:ext cx="8534400" cy="4695825"/>
            <a:chOff x="288" y="1056"/>
            <a:chExt cx="5376" cy="2958"/>
          </a:xfrm>
        </p:grpSpPr>
        <p:grpSp>
          <p:nvGrpSpPr>
            <p:cNvPr id="25606" name="Group 5">
              <a:extLst>
                <a:ext uri="{FF2B5EF4-FFF2-40B4-BE49-F238E27FC236}">
                  <a16:creationId xmlns:a16="http://schemas.microsoft.com/office/drawing/2014/main" id="{CAF28D0E-9DFE-EA25-1D09-49C84D611B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7" y="1276"/>
              <a:ext cx="887" cy="1904"/>
              <a:chOff x="4295" y="1278"/>
              <a:chExt cx="887" cy="1904"/>
            </a:xfrm>
          </p:grpSpPr>
          <p:sp>
            <p:nvSpPr>
              <p:cNvPr id="25637" name="Rectangle 6">
                <a:extLst>
                  <a:ext uri="{FF2B5EF4-FFF2-40B4-BE49-F238E27FC236}">
                    <a16:creationId xmlns:a16="http://schemas.microsoft.com/office/drawing/2014/main" id="{074F8E38-5E8B-21FF-66B0-E96BA73AF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8" y="2308"/>
                <a:ext cx="876" cy="872"/>
              </a:xfrm>
              <a:prstGeom prst="rect">
                <a:avLst/>
              </a:prstGeom>
              <a:solidFill>
                <a:srgbClr val="95C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38" name="AutoShape 7">
                <a:extLst>
                  <a:ext uri="{FF2B5EF4-FFF2-40B4-BE49-F238E27FC236}">
                    <a16:creationId xmlns:a16="http://schemas.microsoft.com/office/drawing/2014/main" id="{ED0EB943-37AC-9F72-05C9-900B89729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7" y="1279"/>
                <a:ext cx="885" cy="1041"/>
              </a:xfrm>
              <a:prstGeom prst="rtTriangle">
                <a:avLst/>
              </a:prstGeom>
              <a:solidFill>
                <a:srgbClr val="95C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39" name="Line 8">
                <a:extLst>
                  <a:ext uri="{FF2B5EF4-FFF2-40B4-BE49-F238E27FC236}">
                    <a16:creationId xmlns:a16="http://schemas.microsoft.com/office/drawing/2014/main" id="{67978954-DDEC-25CB-2819-03CB2412B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6" y="1278"/>
                <a:ext cx="879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40" name="Line 9">
                <a:extLst>
                  <a:ext uri="{FF2B5EF4-FFF2-40B4-BE49-F238E27FC236}">
                    <a16:creationId xmlns:a16="http://schemas.microsoft.com/office/drawing/2014/main" id="{0EBF9AF4-26D9-445C-7A03-416555647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5" y="1302"/>
                <a:ext cx="1" cy="18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41" name="Line 10">
                <a:extLst>
                  <a:ext uri="{FF2B5EF4-FFF2-40B4-BE49-F238E27FC236}">
                    <a16:creationId xmlns:a16="http://schemas.microsoft.com/office/drawing/2014/main" id="{C6C1CEE6-7A33-C120-3D97-D943B38F3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1" y="2337"/>
                <a:ext cx="3" cy="8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5607" name="Group 11">
              <a:extLst>
                <a:ext uri="{FF2B5EF4-FFF2-40B4-BE49-F238E27FC236}">
                  <a16:creationId xmlns:a16="http://schemas.microsoft.com/office/drawing/2014/main" id="{3CF7B9B7-7B1A-EFEF-2A45-F85B1EF15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056"/>
              <a:ext cx="5376" cy="2958"/>
              <a:chOff x="288" y="1056"/>
              <a:chExt cx="5376" cy="2958"/>
            </a:xfrm>
          </p:grpSpPr>
          <p:sp>
            <p:nvSpPr>
              <p:cNvPr id="25608" name="Rectangle 12">
                <a:extLst>
                  <a:ext uri="{FF2B5EF4-FFF2-40B4-BE49-F238E27FC236}">
                    <a16:creationId xmlns:a16="http://schemas.microsoft.com/office/drawing/2014/main" id="{720B30B7-862C-1C35-8496-2EC40E475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6" y="1056"/>
                <a:ext cx="257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rgbClr val="CE2700"/>
                    </a:solidFill>
                  </a:rPr>
                  <a:t>Profile of Inventory Level Over Time</a:t>
                </a:r>
              </a:p>
            </p:txBody>
          </p:sp>
          <p:sp>
            <p:nvSpPr>
              <p:cNvPr id="25609" name="Rectangle 13">
                <a:extLst>
                  <a:ext uri="{FF2B5EF4-FFF2-40B4-BE49-F238E27FC236}">
                    <a16:creationId xmlns:a16="http://schemas.microsoft.com/office/drawing/2014/main" id="{100E6994-DFE9-0357-F819-12D157C45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451"/>
                <a:ext cx="763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solidFill>
                      <a:srgbClr val="CE2700"/>
                    </a:solidFill>
                  </a:rPr>
                  <a:t>Quantity</a:t>
                </a:r>
              </a:p>
              <a:p>
                <a:r>
                  <a:rPr lang="en-US" altLang="en-US" b="1">
                    <a:solidFill>
                      <a:srgbClr val="CE2700"/>
                    </a:solidFill>
                  </a:rPr>
                  <a:t>on hand</a:t>
                </a:r>
              </a:p>
            </p:txBody>
          </p:sp>
          <p:sp>
            <p:nvSpPr>
              <p:cNvPr id="25610" name="Rectangle 14">
                <a:extLst>
                  <a:ext uri="{FF2B5EF4-FFF2-40B4-BE49-F238E27FC236}">
                    <a16:creationId xmlns:a16="http://schemas.microsoft.com/office/drawing/2014/main" id="{C8785762-8725-D941-609B-87F8346CB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" y="1153"/>
                <a:ext cx="266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rgbClr val="CE2700"/>
                    </a:solidFill>
                  </a:rPr>
                  <a:t>Q</a:t>
                </a:r>
              </a:p>
            </p:txBody>
          </p:sp>
          <p:sp>
            <p:nvSpPr>
              <p:cNvPr id="25611" name="Line 15">
                <a:extLst>
                  <a:ext uri="{FF2B5EF4-FFF2-40B4-BE49-F238E27FC236}">
                    <a16:creationId xmlns:a16="http://schemas.microsoft.com/office/drawing/2014/main" id="{12F3F56B-9BA3-9382-D3FE-5838FCB76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" y="1297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12" name="Rectangle 16">
                <a:extLst>
                  <a:ext uri="{FF2B5EF4-FFF2-40B4-BE49-F238E27FC236}">
                    <a16:creationId xmlns:a16="http://schemas.microsoft.com/office/drawing/2014/main" id="{C3CDD5C9-D45C-E2C9-8F03-79A6C173A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3354"/>
                <a:ext cx="705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solidFill>
                      <a:srgbClr val="CE2700"/>
                    </a:solidFill>
                  </a:rPr>
                  <a:t>Receive </a:t>
                </a:r>
              </a:p>
              <a:p>
                <a:r>
                  <a:rPr lang="en-US" altLang="en-US" b="1">
                    <a:solidFill>
                      <a:srgbClr val="CE2700"/>
                    </a:solidFill>
                  </a:rPr>
                  <a:t>order</a:t>
                </a:r>
              </a:p>
            </p:txBody>
          </p:sp>
          <p:sp>
            <p:nvSpPr>
              <p:cNvPr id="25613" name="Line 17">
                <a:extLst>
                  <a:ext uri="{FF2B5EF4-FFF2-40B4-BE49-F238E27FC236}">
                    <a16:creationId xmlns:a16="http://schemas.microsoft.com/office/drawing/2014/main" id="{DB5F0AE9-D7FE-3E5E-A3EC-CEFBA1E2A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85" y="3149"/>
                <a:ext cx="6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14" name="Rectangle 18">
                <a:extLst>
                  <a:ext uri="{FF2B5EF4-FFF2-40B4-BE49-F238E27FC236}">
                    <a16:creationId xmlns:a16="http://schemas.microsoft.com/office/drawing/2014/main" id="{8D7BD538-4C75-817D-1E18-CD4637E09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3" y="3334"/>
                <a:ext cx="495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solidFill>
                      <a:srgbClr val="CE2700"/>
                    </a:solidFill>
                  </a:rPr>
                  <a:t>Place</a:t>
                </a:r>
              </a:p>
              <a:p>
                <a:r>
                  <a:rPr lang="en-US" altLang="en-US" b="1">
                    <a:solidFill>
                      <a:srgbClr val="CE2700"/>
                    </a:solidFill>
                  </a:rPr>
                  <a:t>order</a:t>
                </a:r>
              </a:p>
            </p:txBody>
          </p:sp>
          <p:sp>
            <p:nvSpPr>
              <p:cNvPr id="25615" name="Rectangle 19">
                <a:extLst>
                  <a:ext uri="{FF2B5EF4-FFF2-40B4-BE49-F238E27FC236}">
                    <a16:creationId xmlns:a16="http://schemas.microsoft.com/office/drawing/2014/main" id="{5EF4C6AA-1AAE-5C20-C363-3BB703C68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3346"/>
                <a:ext cx="664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solidFill>
                      <a:srgbClr val="CE2700"/>
                    </a:solidFill>
                  </a:rPr>
                  <a:t>Receive</a:t>
                </a:r>
              </a:p>
              <a:p>
                <a:r>
                  <a:rPr lang="en-US" altLang="en-US" b="1">
                    <a:solidFill>
                      <a:srgbClr val="CE2700"/>
                    </a:solidFill>
                  </a:rPr>
                  <a:t> order</a:t>
                </a:r>
              </a:p>
            </p:txBody>
          </p:sp>
          <p:sp>
            <p:nvSpPr>
              <p:cNvPr id="25616" name="Line 20">
                <a:extLst>
                  <a:ext uri="{FF2B5EF4-FFF2-40B4-BE49-F238E27FC236}">
                    <a16:creationId xmlns:a16="http://schemas.microsoft.com/office/drawing/2014/main" id="{CEAEE863-5640-BD13-B311-934F9A8BA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58" y="3168"/>
                <a:ext cx="1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17" name="Line 21">
                <a:extLst>
                  <a:ext uri="{FF2B5EF4-FFF2-40B4-BE49-F238E27FC236}">
                    <a16:creationId xmlns:a16="http://schemas.microsoft.com/office/drawing/2014/main" id="{B6898A94-F179-5719-1056-00E5594F2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9" y="3168"/>
                <a:ext cx="1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18" name="Rectangle 22">
                <a:extLst>
                  <a:ext uri="{FF2B5EF4-FFF2-40B4-BE49-F238E27FC236}">
                    <a16:creationId xmlns:a16="http://schemas.microsoft.com/office/drawing/2014/main" id="{6EBF5118-5A88-C1CD-34AA-43B9C866A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3" y="3362"/>
                <a:ext cx="495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solidFill>
                      <a:srgbClr val="CE2700"/>
                    </a:solidFill>
                  </a:rPr>
                  <a:t>Place</a:t>
                </a:r>
              </a:p>
              <a:p>
                <a:r>
                  <a:rPr lang="en-US" altLang="en-US" b="1">
                    <a:solidFill>
                      <a:srgbClr val="CE2700"/>
                    </a:solidFill>
                  </a:rPr>
                  <a:t>order</a:t>
                </a:r>
              </a:p>
            </p:txBody>
          </p:sp>
          <p:sp>
            <p:nvSpPr>
              <p:cNvPr id="25619" name="Line 23">
                <a:extLst>
                  <a:ext uri="{FF2B5EF4-FFF2-40B4-BE49-F238E27FC236}">
                    <a16:creationId xmlns:a16="http://schemas.microsoft.com/office/drawing/2014/main" id="{4FC22BA0-0B86-8D40-1E61-A81C16382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7" y="3168"/>
                <a:ext cx="1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20" name="Rectangle 24">
                <a:extLst>
                  <a:ext uri="{FF2B5EF4-FFF2-40B4-BE49-F238E27FC236}">
                    <a16:creationId xmlns:a16="http://schemas.microsoft.com/office/drawing/2014/main" id="{71167973-21C9-0FE4-A543-D9DD43924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3" y="3360"/>
                <a:ext cx="664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solidFill>
                      <a:srgbClr val="CE2700"/>
                    </a:solidFill>
                  </a:rPr>
                  <a:t>Receive</a:t>
                </a:r>
              </a:p>
              <a:p>
                <a:r>
                  <a:rPr lang="en-US" altLang="en-US" b="1">
                    <a:solidFill>
                      <a:srgbClr val="CE2700"/>
                    </a:solidFill>
                  </a:rPr>
                  <a:t> order</a:t>
                </a:r>
              </a:p>
            </p:txBody>
          </p:sp>
          <p:sp>
            <p:nvSpPr>
              <p:cNvPr id="25621" name="Rectangle 25">
                <a:extLst>
                  <a:ext uri="{FF2B5EF4-FFF2-40B4-BE49-F238E27FC236}">
                    <a16:creationId xmlns:a16="http://schemas.microsoft.com/office/drawing/2014/main" id="{1B471034-1135-EE08-DBE3-4A1A2DE4A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" y="3764"/>
                <a:ext cx="8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 b="1">
                    <a:solidFill>
                      <a:srgbClr val="CE2700"/>
                    </a:solidFill>
                  </a:rPr>
                  <a:t>Lead time</a:t>
                </a:r>
              </a:p>
            </p:txBody>
          </p:sp>
          <p:sp>
            <p:nvSpPr>
              <p:cNvPr id="25622" name="Line 26">
                <a:extLst>
                  <a:ext uri="{FF2B5EF4-FFF2-40B4-BE49-F238E27FC236}">
                    <a16:creationId xmlns:a16="http://schemas.microsoft.com/office/drawing/2014/main" id="{29128715-9B9B-A1F4-4DB7-41A93A7AB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7" y="3752"/>
                <a:ext cx="26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23" name="Line 27">
                <a:extLst>
                  <a:ext uri="{FF2B5EF4-FFF2-40B4-BE49-F238E27FC236}">
                    <a16:creationId xmlns:a16="http://schemas.microsoft.com/office/drawing/2014/main" id="{76CB1BF2-B55F-1983-7B85-0DC7083E5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0" y="3696"/>
                <a:ext cx="1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24" name="Line 28">
                <a:extLst>
                  <a:ext uri="{FF2B5EF4-FFF2-40B4-BE49-F238E27FC236}">
                    <a16:creationId xmlns:a16="http://schemas.microsoft.com/office/drawing/2014/main" id="{92C59B66-63A6-9A1B-6335-C17CBB73E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43" y="3677"/>
                <a:ext cx="3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25" name="Rectangle 29">
                <a:extLst>
                  <a:ext uri="{FF2B5EF4-FFF2-40B4-BE49-F238E27FC236}">
                    <a16:creationId xmlns:a16="http://schemas.microsoft.com/office/drawing/2014/main" id="{C658E0DB-5111-7A8F-F14B-957924F1E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" y="2462"/>
                <a:ext cx="796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solidFill>
                      <a:srgbClr val="CE2700"/>
                    </a:solidFill>
                  </a:rPr>
                  <a:t>Reorder</a:t>
                </a:r>
              </a:p>
              <a:p>
                <a:r>
                  <a:rPr lang="en-US" altLang="en-US" b="1">
                    <a:solidFill>
                      <a:srgbClr val="CE2700"/>
                    </a:solidFill>
                  </a:rPr>
                  <a:t>point</a:t>
                </a:r>
              </a:p>
            </p:txBody>
          </p:sp>
          <p:sp>
            <p:nvSpPr>
              <p:cNvPr id="25626" name="Line 30">
                <a:extLst>
                  <a:ext uri="{FF2B5EF4-FFF2-40B4-BE49-F238E27FC236}">
                    <a16:creationId xmlns:a16="http://schemas.microsoft.com/office/drawing/2014/main" id="{D02A4AE0-29E1-A3A9-4663-20120CB5C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1" y="2677"/>
                <a:ext cx="182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27" name="Line 31">
                <a:extLst>
                  <a:ext uri="{FF2B5EF4-FFF2-40B4-BE49-F238E27FC236}">
                    <a16:creationId xmlns:a16="http://schemas.microsoft.com/office/drawing/2014/main" id="{A04E1CF1-2F35-8D0B-ABE0-833CE9EDD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0" y="3154"/>
                <a:ext cx="1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28" name="AutoShape 32">
                <a:extLst>
                  <a:ext uri="{FF2B5EF4-FFF2-40B4-BE49-F238E27FC236}">
                    <a16:creationId xmlns:a16="http://schemas.microsoft.com/office/drawing/2014/main" id="{1EFA58F1-270A-2EF9-E249-F157EB49D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" y="1292"/>
                <a:ext cx="1418" cy="1882"/>
              </a:xfrm>
              <a:prstGeom prst="rtTriangle">
                <a:avLst/>
              </a:prstGeom>
              <a:solidFill>
                <a:srgbClr val="95CDB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29" name="AutoShape 33">
                <a:extLst>
                  <a:ext uri="{FF2B5EF4-FFF2-40B4-BE49-F238E27FC236}">
                    <a16:creationId xmlns:a16="http://schemas.microsoft.com/office/drawing/2014/main" id="{2186B9F7-B279-9AE4-8A39-33498302F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1300"/>
                <a:ext cx="1417" cy="1882"/>
              </a:xfrm>
              <a:prstGeom prst="rtTriangle">
                <a:avLst/>
              </a:prstGeom>
              <a:solidFill>
                <a:srgbClr val="95CDB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30" name="Rectangle 34">
                <a:extLst>
                  <a:ext uri="{FF2B5EF4-FFF2-40B4-BE49-F238E27FC236}">
                    <a16:creationId xmlns:a16="http://schemas.microsoft.com/office/drawing/2014/main" id="{04694D19-7262-5478-8A11-509AF2CE1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212"/>
                <a:ext cx="781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 b="1">
                    <a:solidFill>
                      <a:srgbClr val="CE2700"/>
                    </a:solidFill>
                  </a:rPr>
                  <a:t>Usage </a:t>
                </a:r>
              </a:p>
              <a:p>
                <a:r>
                  <a:rPr lang="en-US" altLang="en-US" sz="2000" b="1">
                    <a:solidFill>
                      <a:srgbClr val="CE2700"/>
                    </a:solidFill>
                  </a:rPr>
                  <a:t>    rate</a:t>
                </a:r>
              </a:p>
            </p:txBody>
          </p:sp>
          <p:sp>
            <p:nvSpPr>
              <p:cNvPr id="25631" name="Line 35">
                <a:extLst>
                  <a:ext uri="{FF2B5EF4-FFF2-40B4-BE49-F238E27FC236}">
                    <a16:creationId xmlns:a16="http://schemas.microsoft.com/office/drawing/2014/main" id="{02818B45-6490-7642-545B-E754B2756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7" y="1488"/>
                <a:ext cx="157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32" name="Line 36">
                <a:extLst>
                  <a:ext uri="{FF2B5EF4-FFF2-40B4-BE49-F238E27FC236}">
                    <a16:creationId xmlns:a16="http://schemas.microsoft.com/office/drawing/2014/main" id="{47984EA1-9F1D-83C6-27DB-4711A58E3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6" y="2685"/>
                <a:ext cx="369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33" name="Line 37">
                <a:extLst>
                  <a:ext uri="{FF2B5EF4-FFF2-40B4-BE49-F238E27FC236}">
                    <a16:creationId xmlns:a16="http://schemas.microsoft.com/office/drawing/2014/main" id="{1C710613-DA63-2A17-6FC5-E2C7E90E0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1" y="2677"/>
                <a:ext cx="1" cy="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34" name="Line 38">
                <a:extLst>
                  <a:ext uri="{FF2B5EF4-FFF2-40B4-BE49-F238E27FC236}">
                    <a16:creationId xmlns:a16="http://schemas.microsoft.com/office/drawing/2014/main" id="{8DEA292D-9716-DA55-0F8B-80E87100B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6" y="2677"/>
                <a:ext cx="1" cy="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35" name="Rectangle 39">
                <a:extLst>
                  <a:ext uri="{FF2B5EF4-FFF2-40B4-BE49-F238E27FC236}">
                    <a16:creationId xmlns:a16="http://schemas.microsoft.com/office/drawing/2014/main" id="{699687D1-0A53-DF55-E850-4994BFD43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7" y="3234"/>
                <a:ext cx="45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solidFill>
                      <a:srgbClr val="CE2700"/>
                    </a:solidFill>
                  </a:rPr>
                  <a:t>Time</a:t>
                </a:r>
              </a:p>
            </p:txBody>
          </p:sp>
          <p:sp>
            <p:nvSpPr>
              <p:cNvPr id="25636" name="Line 40">
                <a:extLst>
                  <a:ext uri="{FF2B5EF4-FFF2-40B4-BE49-F238E27FC236}">
                    <a16:creationId xmlns:a16="http://schemas.microsoft.com/office/drawing/2014/main" id="{2C668E2E-FAAD-3172-D58A-80A54C497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9" y="3182"/>
                <a:ext cx="110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D839FBA6-A0E2-E620-BB77-9DA30AED23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9914CB7B-D72B-4A98-9C0B-55B25B55FCF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EB0A9B9-3E9D-762D-5D9E-99D229042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12725"/>
            <a:ext cx="7772400" cy="736600"/>
          </a:xfrm>
        </p:spPr>
        <p:txBody>
          <a:bodyPr vert="horz" lIns="90488" tIns="44450" rIns="90488" bIns="44450" rtlCol="0" anchor="b">
            <a:normAutofit/>
          </a:bodyPr>
          <a:lstStyle/>
          <a:p>
            <a:pPr eaLnBrk="1" hangingPunct="1">
              <a:defRPr/>
            </a:pPr>
            <a:r>
              <a:rPr lang="en-US"/>
              <a:t>Total Cost</a:t>
            </a:r>
            <a:endParaRPr lang="en-US" b="1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0558530F-1886-CF52-5F4C-7E28FC0F6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1752600"/>
            <a:ext cx="1800174" cy="127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3200" b="1">
                <a:solidFill>
                  <a:srgbClr val="CE2700"/>
                </a:solidFill>
              </a:rPr>
              <a:t>Annual</a:t>
            </a:r>
          </a:p>
          <a:p>
            <a:pPr>
              <a:lnSpc>
                <a:spcPct val="80000"/>
              </a:lnSpc>
            </a:pPr>
            <a:r>
              <a:rPr lang="en-US" altLang="en-US" sz="3200" b="1">
                <a:solidFill>
                  <a:srgbClr val="CE2700"/>
                </a:solidFill>
              </a:rPr>
              <a:t>carrying</a:t>
            </a:r>
          </a:p>
          <a:p>
            <a:pPr>
              <a:lnSpc>
                <a:spcPct val="80000"/>
              </a:lnSpc>
            </a:pPr>
            <a:r>
              <a:rPr lang="en-US" altLang="en-US" sz="3200" b="1">
                <a:solidFill>
                  <a:srgbClr val="CE2700"/>
                </a:solidFill>
              </a:rPr>
              <a:t>cost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E1B6EBA1-ADC8-5100-47FF-E2900584E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388" y="1752600"/>
            <a:ext cx="1845058" cy="127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3200" b="1">
                <a:solidFill>
                  <a:srgbClr val="CE2700"/>
                </a:solidFill>
              </a:rPr>
              <a:t>Annual</a:t>
            </a:r>
          </a:p>
          <a:p>
            <a:pPr>
              <a:lnSpc>
                <a:spcPct val="80000"/>
              </a:lnSpc>
            </a:pPr>
            <a:r>
              <a:rPr lang="en-US" altLang="en-US" sz="3200" b="1">
                <a:solidFill>
                  <a:srgbClr val="CE2700"/>
                </a:solidFill>
              </a:rPr>
              <a:t>ordering</a:t>
            </a:r>
          </a:p>
          <a:p>
            <a:pPr>
              <a:lnSpc>
                <a:spcPct val="80000"/>
              </a:lnSpc>
            </a:pPr>
            <a:r>
              <a:rPr lang="en-US" altLang="en-US" sz="3200" b="1">
                <a:solidFill>
                  <a:srgbClr val="CE2700"/>
                </a:solidFill>
              </a:rPr>
              <a:t>cost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8C20DBB2-B471-94ED-9240-668620131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2093913"/>
            <a:ext cx="2553585" cy="44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3200" b="1">
                <a:solidFill>
                  <a:srgbClr val="CE2700"/>
                </a:solidFill>
              </a:rPr>
              <a:t>Total cost  =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D0F053C6-9E14-3FB6-D5A9-E167BC222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2093913"/>
            <a:ext cx="423194" cy="44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3200" b="1">
                <a:solidFill>
                  <a:srgbClr val="CE2700"/>
                </a:solidFill>
              </a:rPr>
              <a:t>+</a:t>
            </a:r>
          </a:p>
        </p:txBody>
      </p:sp>
      <p:sp>
        <p:nvSpPr>
          <p:cNvPr id="26632" name="Rectangle 16">
            <a:extLst>
              <a:ext uri="{FF2B5EF4-FFF2-40B4-BE49-F238E27FC236}">
                <a16:creationId xmlns:a16="http://schemas.microsoft.com/office/drawing/2014/main" id="{8A4A83E2-361B-B594-F649-98BE8AAA0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26" y="3471864"/>
            <a:ext cx="131125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>
                <a:solidFill>
                  <a:srgbClr val="CE2700"/>
                </a:solidFill>
              </a:rPr>
              <a:t>TC  = </a:t>
            </a:r>
          </a:p>
        </p:txBody>
      </p:sp>
      <p:grpSp>
        <p:nvGrpSpPr>
          <p:cNvPr id="26633" name="Group 18">
            <a:extLst>
              <a:ext uri="{FF2B5EF4-FFF2-40B4-BE49-F238E27FC236}">
                <a16:creationId xmlns:a16="http://schemas.microsoft.com/office/drawing/2014/main" id="{0DC54E4D-A134-8F4B-4933-6DF82B1F7427}"/>
              </a:ext>
            </a:extLst>
          </p:cNvPr>
          <p:cNvGrpSpPr>
            <a:grpSpLocks/>
          </p:cNvGrpSpPr>
          <p:nvPr/>
        </p:nvGrpSpPr>
        <p:grpSpPr bwMode="auto">
          <a:xfrm>
            <a:off x="5389562" y="3233738"/>
            <a:ext cx="3330574" cy="1058862"/>
            <a:chOff x="2435" y="2037"/>
            <a:chExt cx="2098" cy="667"/>
          </a:xfrm>
        </p:grpSpPr>
        <p:sp>
          <p:nvSpPr>
            <p:cNvPr id="26634" name="Line 8">
              <a:extLst>
                <a:ext uri="{FF2B5EF4-FFF2-40B4-BE49-F238E27FC236}">
                  <a16:creationId xmlns:a16="http://schemas.microsoft.com/office/drawing/2014/main" id="{AE917AC4-7CE5-8E3A-37E1-D3304E9BF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352"/>
              <a:ext cx="211" cy="0"/>
            </a:xfrm>
            <a:prstGeom prst="line">
              <a:avLst/>
            </a:prstGeom>
            <a:noFill/>
            <a:ln w="12700">
              <a:solidFill>
                <a:srgbClr val="066D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35" name="Rectangle 9">
              <a:extLst>
                <a:ext uri="{FF2B5EF4-FFF2-40B4-BE49-F238E27FC236}">
                  <a16:creationId xmlns:a16="http://schemas.microsoft.com/office/drawing/2014/main" id="{0EBAD7BF-6E94-5BF3-C0B8-0081A920A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2037"/>
              <a:ext cx="316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i="1">
                  <a:solidFill>
                    <a:srgbClr val="CE2700"/>
                  </a:solidFill>
                </a:rPr>
                <a:t>Q</a:t>
              </a:r>
            </a:p>
          </p:txBody>
        </p:sp>
        <p:sp>
          <p:nvSpPr>
            <p:cNvPr id="26636" name="Rectangle 10">
              <a:extLst>
                <a:ext uri="{FF2B5EF4-FFF2-40B4-BE49-F238E27FC236}">
                  <a16:creationId xmlns:a16="http://schemas.microsoft.com/office/drawing/2014/main" id="{A1CA32AE-6780-A07C-E7C0-4126E57BA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2337"/>
              <a:ext cx="259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i="1">
                  <a:solidFill>
                    <a:srgbClr val="CE2700"/>
                  </a:solidFill>
                </a:rPr>
                <a:t>2</a:t>
              </a:r>
            </a:p>
          </p:txBody>
        </p:sp>
        <p:sp>
          <p:nvSpPr>
            <p:cNvPr id="26637" name="Rectangle 11">
              <a:extLst>
                <a:ext uri="{FF2B5EF4-FFF2-40B4-BE49-F238E27FC236}">
                  <a16:creationId xmlns:a16="http://schemas.microsoft.com/office/drawing/2014/main" id="{6BADBACF-DEDF-4C6F-CC3A-8051EB216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169"/>
              <a:ext cx="37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i="1">
                  <a:solidFill>
                    <a:srgbClr val="CE2700"/>
                  </a:solidFill>
                </a:rPr>
                <a:t>H</a:t>
              </a:r>
              <a:r>
                <a:rPr lang="en-US" altLang="en-US" sz="3200" b="1">
                  <a:solidFill>
                    <a:srgbClr val="CE2700"/>
                  </a:solidFill>
                </a:rPr>
                <a:t> </a:t>
              </a:r>
            </a:p>
          </p:txBody>
        </p:sp>
        <p:sp>
          <p:nvSpPr>
            <p:cNvPr id="26638" name="Rectangle 12">
              <a:extLst>
                <a:ext uri="{FF2B5EF4-FFF2-40B4-BE49-F238E27FC236}">
                  <a16:creationId xmlns:a16="http://schemas.microsoft.com/office/drawing/2014/main" id="{BC2FF2DE-8089-A6F2-586B-A46E02350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2037"/>
              <a:ext cx="30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i="1">
                  <a:solidFill>
                    <a:srgbClr val="CE2700"/>
                  </a:solidFill>
                </a:rPr>
                <a:t>D</a:t>
              </a:r>
            </a:p>
          </p:txBody>
        </p:sp>
        <p:sp>
          <p:nvSpPr>
            <p:cNvPr id="26639" name="Rectangle 13">
              <a:extLst>
                <a:ext uri="{FF2B5EF4-FFF2-40B4-BE49-F238E27FC236}">
                  <a16:creationId xmlns:a16="http://schemas.microsoft.com/office/drawing/2014/main" id="{85D8C14A-38CA-8473-217F-64187AA19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37"/>
              <a:ext cx="316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i="1">
                  <a:solidFill>
                    <a:srgbClr val="CE2700"/>
                  </a:solidFill>
                </a:rPr>
                <a:t>Q</a:t>
              </a:r>
            </a:p>
          </p:txBody>
        </p:sp>
        <p:sp>
          <p:nvSpPr>
            <p:cNvPr id="26640" name="Line 14">
              <a:extLst>
                <a:ext uri="{FF2B5EF4-FFF2-40B4-BE49-F238E27FC236}">
                  <a16:creationId xmlns:a16="http://schemas.microsoft.com/office/drawing/2014/main" id="{8E290F47-FE9D-387F-1004-E28E57DCAF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352"/>
              <a:ext cx="192" cy="0"/>
            </a:xfrm>
            <a:prstGeom prst="line">
              <a:avLst/>
            </a:prstGeom>
            <a:noFill/>
            <a:ln w="12700">
              <a:solidFill>
                <a:srgbClr val="066D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41" name="Rectangle 15">
              <a:extLst>
                <a:ext uri="{FF2B5EF4-FFF2-40B4-BE49-F238E27FC236}">
                  <a16:creationId xmlns:a16="http://schemas.microsoft.com/office/drawing/2014/main" id="{26DCE140-69FA-CD26-4F1D-008AC4312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2157"/>
              <a:ext cx="28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i="1">
                  <a:solidFill>
                    <a:srgbClr val="CE2700"/>
                  </a:solidFill>
                </a:rPr>
                <a:t>S</a:t>
              </a:r>
            </a:p>
          </p:txBody>
        </p:sp>
        <p:sp>
          <p:nvSpPr>
            <p:cNvPr id="26642" name="Rectangle 17">
              <a:extLst>
                <a:ext uri="{FF2B5EF4-FFF2-40B4-BE49-F238E27FC236}">
                  <a16:creationId xmlns:a16="http://schemas.microsoft.com/office/drawing/2014/main" id="{99D92B3C-BF2D-0F52-5E7C-8F70DA5DE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2219"/>
              <a:ext cx="26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en-US" sz="3200" b="1">
                  <a:solidFill>
                    <a:srgbClr val="CE2700"/>
                  </a:solidFill>
                </a:rPr>
                <a:t>+</a:t>
              </a: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>
            <a:extLst>
              <a:ext uri="{FF2B5EF4-FFF2-40B4-BE49-F238E27FC236}">
                <a16:creationId xmlns:a16="http://schemas.microsoft.com/office/drawing/2014/main" id="{4320E14B-D240-C45A-1F4D-25DBAD6FAB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7C5F5D84-7398-4F3D-955A-5B838995F69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B225F5C8-1861-6AC0-AAA4-CA81DD498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76225"/>
            <a:ext cx="7772400" cy="660400"/>
          </a:xfrm>
        </p:spPr>
        <p:txBody>
          <a:bodyPr vert="horz" lIns="90488" tIns="44450" rIns="90488" bIns="44450" rtlCol="0" anchor="b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Cost Minimization Goal</a:t>
            </a:r>
            <a:endParaRPr lang="en-US" b="1"/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A7052255-23F5-D738-5C82-3B52256CD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26" y="5486401"/>
            <a:ext cx="21113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E2700"/>
                </a:solidFill>
              </a:rPr>
              <a:t>Order Quantity (Q)</a:t>
            </a:r>
          </a:p>
        </p:txBody>
      </p:sp>
      <p:sp>
        <p:nvSpPr>
          <p:cNvPr id="4102" name="Rectangle 4">
            <a:extLst>
              <a:ext uri="{FF2B5EF4-FFF2-40B4-BE49-F238E27FC236}">
                <a16:creationId xmlns:a16="http://schemas.microsoft.com/office/drawing/2014/main" id="{FF92CF44-E842-5DE0-3710-80C98921B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475" y="1600200"/>
            <a:ext cx="59388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>
                <a:solidFill>
                  <a:srgbClr val="CE2700"/>
                </a:solidFill>
              </a:rPr>
              <a:t>The Total-Cost Curve is U-Shaped</a:t>
            </a:r>
          </a:p>
        </p:txBody>
      </p:sp>
      <p:sp>
        <p:nvSpPr>
          <p:cNvPr id="4103" name="Line 5">
            <a:extLst>
              <a:ext uri="{FF2B5EF4-FFF2-40B4-BE49-F238E27FC236}">
                <a16:creationId xmlns:a16="http://schemas.microsoft.com/office/drawing/2014/main" id="{CB236DCA-8663-D043-5F8C-F28F45FFC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5263" y="1752601"/>
            <a:ext cx="0" cy="3897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4" name="Line 6">
            <a:extLst>
              <a:ext uri="{FF2B5EF4-FFF2-40B4-BE49-F238E27FC236}">
                <a16:creationId xmlns:a16="http://schemas.microsoft.com/office/drawing/2014/main" id="{38157468-388D-F0FB-8E20-3BC691D87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1" y="5510213"/>
            <a:ext cx="7408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5" name="Arc 7">
            <a:extLst>
              <a:ext uri="{FF2B5EF4-FFF2-40B4-BE49-F238E27FC236}">
                <a16:creationId xmlns:a16="http://schemas.microsoft.com/office/drawing/2014/main" id="{9E266839-6364-004A-38EB-B0254F5ED5FF}"/>
              </a:ext>
            </a:extLst>
          </p:cNvPr>
          <p:cNvSpPr>
            <a:spLocks/>
          </p:cNvSpPr>
          <p:nvPr/>
        </p:nvSpPr>
        <p:spPr bwMode="auto">
          <a:xfrm>
            <a:off x="3279776" y="2090738"/>
            <a:ext cx="5624513" cy="3225800"/>
          </a:xfrm>
          <a:custGeom>
            <a:avLst/>
            <a:gdLst>
              <a:gd name="T0" fmla="*/ 1464589846 w 21600"/>
              <a:gd name="T1" fmla="*/ 481749310 h 21600"/>
              <a:gd name="T2" fmla="*/ 0 w 21600"/>
              <a:gd name="T3" fmla="*/ 0 h 21600"/>
              <a:gd name="T4" fmla="*/ 1464589846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6" name="Rectangle 8">
            <a:extLst>
              <a:ext uri="{FF2B5EF4-FFF2-40B4-BE49-F238E27FC236}">
                <a16:creationId xmlns:a16="http://schemas.microsoft.com/office/drawing/2014/main" id="{9BA2CE51-99CB-A65E-CA2B-B889849DD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114" y="4802189"/>
            <a:ext cx="2048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CE2700"/>
                </a:solidFill>
              </a:rPr>
              <a:t>Ordering Costs</a:t>
            </a:r>
          </a:p>
        </p:txBody>
      </p:sp>
      <p:sp>
        <p:nvSpPr>
          <p:cNvPr id="4107" name="Line 9">
            <a:extLst>
              <a:ext uri="{FF2B5EF4-FFF2-40B4-BE49-F238E27FC236}">
                <a16:creationId xmlns:a16="http://schemas.microsoft.com/office/drawing/2014/main" id="{E5410866-4544-A4DE-1F45-AC7D7DCEDD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5263" y="3441701"/>
            <a:ext cx="6286500" cy="2017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8" name="Line 10">
            <a:extLst>
              <a:ext uri="{FF2B5EF4-FFF2-40B4-BE49-F238E27FC236}">
                <a16:creationId xmlns:a16="http://schemas.microsoft.com/office/drawing/2014/main" id="{6E3F924E-617C-6286-F488-06ECCA2AB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9563" y="3900488"/>
            <a:ext cx="0" cy="180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9" name="Rectangle 11">
            <a:extLst>
              <a:ext uri="{FF2B5EF4-FFF2-40B4-BE49-F238E27FC236}">
                <a16:creationId xmlns:a16="http://schemas.microsoft.com/office/drawing/2014/main" id="{E46E474C-5052-5951-75EB-7D575CE8D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0" y="5602289"/>
            <a:ext cx="56906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E2700"/>
                </a:solidFill>
              </a:rPr>
              <a:t>Q</a:t>
            </a:r>
            <a:r>
              <a:rPr lang="en-US" altLang="en-US" b="1" baseline="-25000">
                <a:solidFill>
                  <a:srgbClr val="CE2700"/>
                </a:solidFill>
              </a:rPr>
              <a:t>O  </a:t>
            </a:r>
          </a:p>
        </p:txBody>
      </p:sp>
      <p:sp>
        <p:nvSpPr>
          <p:cNvPr id="4110" name="Arc 12">
            <a:extLst>
              <a:ext uri="{FF2B5EF4-FFF2-40B4-BE49-F238E27FC236}">
                <a16:creationId xmlns:a16="http://schemas.microsoft.com/office/drawing/2014/main" id="{BB722CF9-875C-933F-B380-4F1F1D51DB88}"/>
              </a:ext>
            </a:extLst>
          </p:cNvPr>
          <p:cNvSpPr>
            <a:spLocks/>
          </p:cNvSpPr>
          <p:nvPr/>
        </p:nvSpPr>
        <p:spPr bwMode="auto">
          <a:xfrm rot="4440000">
            <a:off x="3487738" y="2519363"/>
            <a:ext cx="2316162" cy="1255712"/>
          </a:xfrm>
          <a:custGeom>
            <a:avLst/>
            <a:gdLst>
              <a:gd name="T0" fmla="*/ 247994042 w 21630"/>
              <a:gd name="T1" fmla="*/ 0 h 21903"/>
              <a:gd name="T2" fmla="*/ 0 w 21630"/>
              <a:gd name="T3" fmla="*/ 71990718 h 21903"/>
              <a:gd name="T4" fmla="*/ 343944 w 21630"/>
              <a:gd name="T5" fmla="*/ 995890 h 21903"/>
              <a:gd name="T6" fmla="*/ 0 60000 65536"/>
              <a:gd name="T7" fmla="*/ 0 60000 65536"/>
              <a:gd name="T8" fmla="*/ 0 60000 65536"/>
              <a:gd name="T9" fmla="*/ 0 w 21630"/>
              <a:gd name="T10" fmla="*/ 0 h 21903"/>
              <a:gd name="T11" fmla="*/ 21630 w 21630"/>
              <a:gd name="T12" fmla="*/ 21903 h 219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0" h="21903" fill="none" extrusionOk="0">
                <a:moveTo>
                  <a:pt x="21627" y="0"/>
                </a:moveTo>
                <a:cubicBezTo>
                  <a:pt x="21629" y="100"/>
                  <a:pt x="21630" y="201"/>
                  <a:pt x="21630" y="303"/>
                </a:cubicBezTo>
                <a:cubicBezTo>
                  <a:pt x="21630" y="12232"/>
                  <a:pt x="11959" y="21903"/>
                  <a:pt x="30" y="21903"/>
                </a:cubicBezTo>
                <a:cubicBezTo>
                  <a:pt x="20" y="21903"/>
                  <a:pt x="10" y="21902"/>
                  <a:pt x="0" y="21902"/>
                </a:cubicBezTo>
              </a:path>
              <a:path w="21630" h="21903" stroke="0" extrusionOk="0">
                <a:moveTo>
                  <a:pt x="21627" y="0"/>
                </a:moveTo>
                <a:cubicBezTo>
                  <a:pt x="21629" y="100"/>
                  <a:pt x="21630" y="201"/>
                  <a:pt x="21630" y="303"/>
                </a:cubicBezTo>
                <a:cubicBezTo>
                  <a:pt x="21630" y="12232"/>
                  <a:pt x="11959" y="21903"/>
                  <a:pt x="30" y="21903"/>
                </a:cubicBezTo>
                <a:cubicBezTo>
                  <a:pt x="20" y="21903"/>
                  <a:pt x="10" y="21902"/>
                  <a:pt x="0" y="21902"/>
                </a:cubicBezTo>
                <a:lnTo>
                  <a:pt x="30" y="303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11" name="Line 13">
            <a:extLst>
              <a:ext uri="{FF2B5EF4-FFF2-40B4-BE49-F238E27FC236}">
                <a16:creationId xmlns:a16="http://schemas.microsoft.com/office/drawing/2014/main" id="{95624E06-E493-D30E-4092-759909F788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56526" y="3144839"/>
            <a:ext cx="1147763" cy="427037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2" name="Arc 14">
            <a:extLst>
              <a:ext uri="{FF2B5EF4-FFF2-40B4-BE49-F238E27FC236}">
                <a16:creationId xmlns:a16="http://schemas.microsoft.com/office/drawing/2014/main" id="{D5E7635D-62FC-4CCC-0CD1-304BC7E30B1C}"/>
              </a:ext>
            </a:extLst>
          </p:cNvPr>
          <p:cNvSpPr>
            <a:spLocks/>
          </p:cNvSpPr>
          <p:nvPr/>
        </p:nvSpPr>
        <p:spPr bwMode="auto">
          <a:xfrm rot="10140000">
            <a:off x="5389563" y="3736975"/>
            <a:ext cx="2455862" cy="128588"/>
          </a:xfrm>
          <a:custGeom>
            <a:avLst/>
            <a:gdLst>
              <a:gd name="T0" fmla="*/ 0 w 21598"/>
              <a:gd name="T1" fmla="*/ 756044 h 21600"/>
              <a:gd name="T2" fmla="*/ 279069761 w 21598"/>
              <a:gd name="T3" fmla="*/ 0 h 21600"/>
              <a:gd name="T4" fmla="*/ 279250784 w 21598"/>
              <a:gd name="T5" fmla="*/ 765503 h 21600"/>
              <a:gd name="T6" fmla="*/ 0 60000 65536"/>
              <a:gd name="T7" fmla="*/ 0 60000 65536"/>
              <a:gd name="T8" fmla="*/ 0 60000 65536"/>
              <a:gd name="T9" fmla="*/ 0 w 21598"/>
              <a:gd name="T10" fmla="*/ 0 h 21600"/>
              <a:gd name="T11" fmla="*/ 21598 w 2159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8" h="21600" fill="none" extrusionOk="0">
                <a:moveTo>
                  <a:pt x="-1" y="21332"/>
                </a:moveTo>
                <a:cubicBezTo>
                  <a:pt x="145" y="9514"/>
                  <a:pt x="9764" y="7"/>
                  <a:pt x="21584" y="0"/>
                </a:cubicBezTo>
              </a:path>
              <a:path w="21598" h="21600" stroke="0" extrusionOk="0">
                <a:moveTo>
                  <a:pt x="-1" y="21332"/>
                </a:moveTo>
                <a:cubicBezTo>
                  <a:pt x="145" y="9514"/>
                  <a:pt x="9764" y="7"/>
                  <a:pt x="21584" y="0"/>
                </a:cubicBezTo>
                <a:lnTo>
                  <a:pt x="21598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13" name="Rectangle 15">
            <a:extLst>
              <a:ext uri="{FF2B5EF4-FFF2-40B4-BE49-F238E27FC236}">
                <a16:creationId xmlns:a16="http://schemas.microsoft.com/office/drawing/2014/main" id="{0CD8E865-3740-E455-A2C1-E479BC0C290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40670" y="2961482"/>
            <a:ext cx="19002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CE2700"/>
                </a:solidFill>
              </a:rPr>
              <a:t>Annual Cost</a:t>
            </a:r>
            <a:endParaRPr lang="en-US" altLang="en-US" b="1">
              <a:solidFill>
                <a:srgbClr val="CE2700"/>
              </a:solidFill>
            </a:endParaRPr>
          </a:p>
        </p:txBody>
      </p:sp>
      <p:sp>
        <p:nvSpPr>
          <p:cNvPr id="4114" name="Rectangle 16">
            <a:extLst>
              <a:ext uri="{FF2B5EF4-FFF2-40B4-BE49-F238E27FC236}">
                <a16:creationId xmlns:a16="http://schemas.microsoft.com/office/drawing/2014/main" id="{6024FACE-2D38-2F83-808E-71CB297A3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88" y="5602289"/>
            <a:ext cx="249748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E2700"/>
                </a:solidFill>
              </a:rPr>
              <a:t>(</a:t>
            </a:r>
            <a:r>
              <a:rPr lang="en-US" altLang="en-US" sz="1600" b="1">
                <a:solidFill>
                  <a:srgbClr val="CE2700"/>
                </a:solidFill>
              </a:rPr>
              <a:t>optimal order quantity)</a:t>
            </a:r>
          </a:p>
        </p:txBody>
      </p:sp>
      <p:graphicFrame>
        <p:nvGraphicFramePr>
          <p:cNvPr id="4098" name="Object 17">
            <a:extLst>
              <a:ext uri="{FF2B5EF4-FFF2-40B4-BE49-F238E27FC236}">
                <a16:creationId xmlns:a16="http://schemas.microsoft.com/office/drawing/2014/main" id="{33F2CFD5-624F-4D25-D7C1-27AE44E4BEC7}"/>
              </a:ext>
            </a:extLst>
          </p:cNvPr>
          <p:cNvGraphicFramePr>
            <a:graphicFrameLocks/>
          </p:cNvGraphicFramePr>
          <p:nvPr/>
        </p:nvGraphicFramePr>
        <p:xfrm>
          <a:off x="4789489" y="2152650"/>
          <a:ext cx="270827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81000" imgH="819000" progId="Equation.3">
                  <p:embed/>
                </p:oleObj>
              </mc:Choice>
              <mc:Fallback>
                <p:oleObj name="Equation" r:id="rId2" imgW="2781000" imgH="819000" progId="Equation.3">
                  <p:embed/>
                  <p:pic>
                    <p:nvPicPr>
                      <p:cNvPr id="4098" name="Object 17">
                        <a:extLst>
                          <a:ext uri="{FF2B5EF4-FFF2-40B4-BE49-F238E27FC236}">
                            <a16:creationId xmlns:a16="http://schemas.microsoft.com/office/drawing/2014/main" id="{33F2CFD5-624F-4D25-D7C1-27AE44E4BEC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9" y="2152650"/>
                        <a:ext cx="270827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5" name="Line 18">
            <a:extLst>
              <a:ext uri="{FF2B5EF4-FFF2-40B4-BE49-F238E27FC236}">
                <a16:creationId xmlns:a16="http://schemas.microsoft.com/office/drawing/2014/main" id="{21841DD4-629D-0348-0BF1-52BB7485E1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0689" y="2671763"/>
            <a:ext cx="1042987" cy="60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6" name="Text Box 19">
            <a:extLst>
              <a:ext uri="{FF2B5EF4-FFF2-40B4-BE49-F238E27FC236}">
                <a16:creationId xmlns:a16="http://schemas.microsoft.com/office/drawing/2014/main" id="{2AE984FC-6C92-FE04-DFA3-389A2F51E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8382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hlink"/>
                </a:solidFill>
              </a:rPr>
              <a:t>Figure 12.4C</a:t>
            </a: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0AD8-743E-10A1-0A2F-C2000F8C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15AB-430C-D223-C9F4-D10BBB4BF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0ACE3-2EEC-1FDF-E469-7F7FF04A7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8600"/>
            <a:ext cx="8839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61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C0C3-E142-3AFA-76A2-396C04EC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0C11A-D928-F572-1AE6-CC1D04E84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A5263-60EB-15D2-8403-A28268DC7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09550"/>
            <a:ext cx="89344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34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2A5DEC6E-12B0-19E7-F790-45A4D3B6B8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FDCD7D31-89E0-414B-9FBE-A7F2E4E7664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2A133D4-C53D-FBE7-01D4-C10D5E32A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14325"/>
            <a:ext cx="7772400" cy="635000"/>
          </a:xfrm>
        </p:spPr>
        <p:txBody>
          <a:bodyPr vert="horz" lIns="90488" tIns="44450" rIns="90488" bIns="44450" rtlCol="0" anchor="b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Deriving the EOQ</a:t>
            </a:r>
            <a:endParaRPr lang="en-US" b="1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37DCD445-C6CB-5C2F-5C60-164E31DCA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01875" y="1509714"/>
            <a:ext cx="7843838" cy="4765675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buNone/>
            </a:pPr>
            <a:r>
              <a:rPr lang="en-US" altLang="en-US"/>
              <a:t>Using calculus, we take the derivative of the total cost function and set the derivative (slope) equal to zero and solve for Q.</a:t>
            </a:r>
          </a:p>
        </p:txBody>
      </p:sp>
      <p:grpSp>
        <p:nvGrpSpPr>
          <p:cNvPr id="5126" name="Group 4">
            <a:extLst>
              <a:ext uri="{FF2B5EF4-FFF2-40B4-BE49-F238E27FC236}">
                <a16:creationId xmlns:a16="http://schemas.microsoft.com/office/drawing/2014/main" id="{27493FDE-1543-BA04-078B-D656B89526C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581400"/>
            <a:ext cx="8045450" cy="958850"/>
            <a:chOff x="533" y="2448"/>
            <a:chExt cx="5068" cy="604"/>
          </a:xfrm>
        </p:grpSpPr>
        <p:sp>
          <p:nvSpPr>
            <p:cNvPr id="32773" name="Rectangle 5">
              <a:extLst>
                <a:ext uri="{FF2B5EF4-FFF2-40B4-BE49-F238E27FC236}">
                  <a16:creationId xmlns:a16="http://schemas.microsoft.com/office/drawing/2014/main" id="{862022DE-EEA4-61C6-BA05-5930DE8CE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2448"/>
              <a:ext cx="5068" cy="604"/>
            </a:xfrm>
            <a:prstGeom prst="rect">
              <a:avLst/>
            </a:prstGeom>
            <a:gradFill rotWithShape="0">
              <a:gsLst>
                <a:gs pos="0">
                  <a:srgbClr val="F5D3ED"/>
                </a:gs>
                <a:gs pos="100000">
                  <a:srgbClr val="F5D3ED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aphicFrame>
          <p:nvGraphicFramePr>
            <p:cNvPr id="5122" name="Object 6">
              <a:extLst>
                <a:ext uri="{FF2B5EF4-FFF2-40B4-BE49-F238E27FC236}">
                  <a16:creationId xmlns:a16="http://schemas.microsoft.com/office/drawing/2014/main" id="{E5E27553-D3E3-D693-FA49-7E47AF0862A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35" y="2520"/>
            <a:ext cx="4855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705440" imgH="771480" progId="Equation.3">
                    <p:embed/>
                  </p:oleObj>
                </mc:Choice>
                <mc:Fallback>
                  <p:oleObj name="Equation" r:id="rId2" imgW="7705440" imgH="771480" progId="Equation.3">
                    <p:embed/>
                    <p:pic>
                      <p:nvPicPr>
                        <p:cNvPr id="5122" name="Object 6">
                          <a:extLst>
                            <a:ext uri="{FF2B5EF4-FFF2-40B4-BE49-F238E27FC236}">
                              <a16:creationId xmlns:a16="http://schemas.microsoft.com/office/drawing/2014/main" id="{E5E27553-D3E3-D693-FA49-7E47AF0862A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2520"/>
                          <a:ext cx="4855" cy="487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5D3ED"/>
                            </a:gs>
                            <a:gs pos="100000">
                              <a:srgbClr val="F5D3ED">
                                <a:gamma/>
                                <a:shade val="80000"/>
                                <a:invGamma/>
                              </a:srgbClr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D576817F-4C64-2F2D-2927-1052C06685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60184411-5AE5-4D31-88F4-08BEF423964E}" type="slidenum">
              <a:rPr lang="en-US" altLang="en-US"/>
              <a:pPr/>
              <a:t>2</a:t>
            </a:fld>
            <a:endParaRPr lang="en-US" altLang="en-US"/>
          </a:p>
        </p:txBody>
      </p:sp>
      <p:grpSp>
        <p:nvGrpSpPr>
          <p:cNvPr id="13315" name="Group 2">
            <a:extLst>
              <a:ext uri="{FF2B5EF4-FFF2-40B4-BE49-F238E27FC236}">
                <a16:creationId xmlns:a16="http://schemas.microsoft.com/office/drawing/2014/main" id="{D3323DFE-2EC5-E605-A98A-A32D0EE5ACC4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219200"/>
            <a:ext cx="9144000" cy="5322888"/>
            <a:chOff x="48" y="672"/>
            <a:chExt cx="5760" cy="3353"/>
          </a:xfrm>
        </p:grpSpPr>
        <p:sp>
          <p:nvSpPr>
            <p:cNvPr id="13318" name="Oval 3">
              <a:extLst>
                <a:ext uri="{FF2B5EF4-FFF2-40B4-BE49-F238E27FC236}">
                  <a16:creationId xmlns:a16="http://schemas.microsoft.com/office/drawing/2014/main" id="{DDC12145-8484-53AA-411B-A4FAE1230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" y="1155"/>
              <a:ext cx="1240" cy="520"/>
            </a:xfrm>
            <a:prstGeom prst="ellipse">
              <a:avLst/>
            </a:prstGeom>
            <a:solidFill>
              <a:srgbClr val="95CDB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3319" name="Oval 4">
              <a:extLst>
                <a:ext uri="{FF2B5EF4-FFF2-40B4-BE49-F238E27FC236}">
                  <a16:creationId xmlns:a16="http://schemas.microsoft.com/office/drawing/2014/main" id="{98E30776-E6A8-3ED1-E9C3-568D2334C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1719"/>
              <a:ext cx="4024" cy="1720"/>
            </a:xfrm>
            <a:prstGeom prst="ellipse">
              <a:avLst/>
            </a:prstGeom>
            <a:solidFill>
              <a:srgbClr val="95CDB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20" name="Rectangle 5">
              <a:extLst>
                <a:ext uri="{FF2B5EF4-FFF2-40B4-BE49-F238E27FC236}">
                  <a16:creationId xmlns:a16="http://schemas.microsoft.com/office/drawing/2014/main" id="{C1A51675-4659-1F4A-C9CA-13342F547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672"/>
              <a:ext cx="17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CE2700"/>
                  </a:solidFill>
                </a:rPr>
                <a:t>Independent Demand</a:t>
              </a:r>
              <a:endParaRPr lang="en-US" altLang="en-US" b="1"/>
            </a:p>
          </p:txBody>
        </p:sp>
        <p:grpSp>
          <p:nvGrpSpPr>
            <p:cNvPr id="13321" name="Group 6">
              <a:extLst>
                <a:ext uri="{FF2B5EF4-FFF2-40B4-BE49-F238E27FC236}">
                  <a16:creationId xmlns:a16="http://schemas.microsoft.com/office/drawing/2014/main" id="{3CB8E34B-C9C0-451E-5AB4-4FBA6EF81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3" y="1365"/>
              <a:ext cx="2920" cy="1558"/>
              <a:chOff x="820" y="1474"/>
              <a:chExt cx="2920" cy="1558"/>
            </a:xfrm>
          </p:grpSpPr>
          <p:grpSp>
            <p:nvGrpSpPr>
              <p:cNvPr id="13333" name="Group 7">
                <a:extLst>
                  <a:ext uri="{FF2B5EF4-FFF2-40B4-BE49-F238E27FC236}">
                    <a16:creationId xmlns:a16="http://schemas.microsoft.com/office/drawing/2014/main" id="{54EFB16B-426B-CDDF-1C46-E37C4220E6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0" y="2128"/>
                <a:ext cx="1384" cy="904"/>
                <a:chOff x="820" y="2128"/>
                <a:chExt cx="1384" cy="904"/>
              </a:xfrm>
            </p:grpSpPr>
            <p:sp>
              <p:nvSpPr>
                <p:cNvPr id="13350" name="Rectangle 8">
                  <a:extLst>
                    <a:ext uri="{FF2B5EF4-FFF2-40B4-BE49-F238E27FC236}">
                      <a16:creationId xmlns:a16="http://schemas.microsoft.com/office/drawing/2014/main" id="{E7C48B4F-0F37-18C6-2E97-B4E6CAB33E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0" y="2128"/>
                  <a:ext cx="484" cy="25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3351" name="Group 9">
                  <a:extLst>
                    <a:ext uri="{FF2B5EF4-FFF2-40B4-BE49-F238E27FC236}">
                      <a16:creationId xmlns:a16="http://schemas.microsoft.com/office/drawing/2014/main" id="{E8EA659C-1C5D-2223-A6B0-613126B019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20" y="2776"/>
                  <a:ext cx="1384" cy="256"/>
                  <a:chOff x="820" y="2776"/>
                  <a:chExt cx="1384" cy="256"/>
                </a:xfrm>
              </p:grpSpPr>
              <p:sp>
                <p:nvSpPr>
                  <p:cNvPr id="2" name="Rectangle 10">
                    <a:extLst>
                      <a:ext uri="{FF2B5EF4-FFF2-40B4-BE49-F238E27FC236}">
                        <a16:creationId xmlns:a16="http://schemas.microsoft.com/office/drawing/2014/main" id="{5503DC78-5A96-12B9-95CB-CA8B7F3F9A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0" y="2776"/>
                    <a:ext cx="484" cy="2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3357" name="Rectangle 11">
                    <a:extLst>
                      <a:ext uri="{FF2B5EF4-FFF2-40B4-BE49-F238E27FC236}">
                        <a16:creationId xmlns:a16="http://schemas.microsoft.com/office/drawing/2014/main" id="{CAC35E31-B86C-4994-0812-3878D766DE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0" y="2776"/>
                    <a:ext cx="484" cy="2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sp>
              <p:nvSpPr>
                <p:cNvPr id="13352" name="Line 12">
                  <a:extLst>
                    <a:ext uri="{FF2B5EF4-FFF2-40B4-BE49-F238E27FC236}">
                      <a16:creationId xmlns:a16="http://schemas.microsoft.com/office/drawing/2014/main" id="{368FA8A2-6178-1AD9-69FB-ECA95B899C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12" y="2397"/>
                  <a:ext cx="0" cy="1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353" name="Line 13">
                  <a:extLst>
                    <a:ext uri="{FF2B5EF4-FFF2-40B4-BE49-F238E27FC236}">
                      <a16:creationId xmlns:a16="http://schemas.microsoft.com/office/drawing/2014/main" id="{CFBF15AC-1B67-D1BA-7C7C-7D582EA06E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89" y="2580"/>
                  <a:ext cx="8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354" name="Line 14">
                  <a:extLst>
                    <a:ext uri="{FF2B5EF4-FFF2-40B4-BE49-F238E27FC236}">
                      <a16:creationId xmlns:a16="http://schemas.microsoft.com/office/drawing/2014/main" id="{9CBD2509-61D0-FAEE-FCD2-910459308A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4" y="2589"/>
                  <a:ext cx="0" cy="1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355" name="Line 15">
                  <a:extLst>
                    <a:ext uri="{FF2B5EF4-FFF2-40B4-BE49-F238E27FC236}">
                      <a16:creationId xmlns:a16="http://schemas.microsoft.com/office/drawing/2014/main" id="{B3B0734F-DD0E-AE1F-913F-103ACD51D6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80" y="2589"/>
                  <a:ext cx="0" cy="1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3334" name="Group 16">
                <a:extLst>
                  <a:ext uri="{FF2B5EF4-FFF2-40B4-BE49-F238E27FC236}">
                    <a16:creationId xmlns:a16="http://schemas.microsoft.com/office/drawing/2014/main" id="{3D8B44D5-9EA0-1F6A-64E3-61940B65B0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6" y="2128"/>
                <a:ext cx="1384" cy="904"/>
                <a:chOff x="2356" y="2128"/>
                <a:chExt cx="1384" cy="904"/>
              </a:xfrm>
            </p:grpSpPr>
            <p:sp>
              <p:nvSpPr>
                <p:cNvPr id="13342" name="Rectangle 17">
                  <a:extLst>
                    <a:ext uri="{FF2B5EF4-FFF2-40B4-BE49-F238E27FC236}">
                      <a16:creationId xmlns:a16="http://schemas.microsoft.com/office/drawing/2014/main" id="{3ECC15D4-905B-9411-311C-F8AFCDE395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6" y="2128"/>
                  <a:ext cx="484" cy="25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3343" name="Group 18">
                  <a:extLst>
                    <a:ext uri="{FF2B5EF4-FFF2-40B4-BE49-F238E27FC236}">
                      <a16:creationId xmlns:a16="http://schemas.microsoft.com/office/drawing/2014/main" id="{8D524A85-46D3-8CB8-55FE-6D4811C84E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56" y="2776"/>
                  <a:ext cx="1384" cy="256"/>
                  <a:chOff x="2356" y="2776"/>
                  <a:chExt cx="1384" cy="256"/>
                </a:xfrm>
              </p:grpSpPr>
              <p:sp>
                <p:nvSpPr>
                  <p:cNvPr id="13348" name="Rectangle 19">
                    <a:extLst>
                      <a:ext uri="{FF2B5EF4-FFF2-40B4-BE49-F238E27FC236}">
                        <a16:creationId xmlns:a16="http://schemas.microsoft.com/office/drawing/2014/main" id="{522DC5AE-93DE-561B-C9C8-202E7118EF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56" y="2776"/>
                    <a:ext cx="484" cy="2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3349" name="Rectangle 20">
                    <a:extLst>
                      <a:ext uri="{FF2B5EF4-FFF2-40B4-BE49-F238E27FC236}">
                        <a16:creationId xmlns:a16="http://schemas.microsoft.com/office/drawing/2014/main" id="{697B675C-1A55-C9E6-724B-99FD2ACF42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2776"/>
                    <a:ext cx="484" cy="2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sp>
              <p:nvSpPr>
                <p:cNvPr id="13344" name="Line 21">
                  <a:extLst>
                    <a:ext uri="{FF2B5EF4-FFF2-40B4-BE49-F238E27FC236}">
                      <a16:creationId xmlns:a16="http://schemas.microsoft.com/office/drawing/2014/main" id="{DA2BBD2E-BD0D-CE92-EDD8-CCBDD3AF4C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8" y="2397"/>
                  <a:ext cx="0" cy="1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345" name="Line 22">
                  <a:extLst>
                    <a:ext uri="{FF2B5EF4-FFF2-40B4-BE49-F238E27FC236}">
                      <a16:creationId xmlns:a16="http://schemas.microsoft.com/office/drawing/2014/main" id="{F988DCD3-344E-2163-1968-CD8A3B6308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25" y="2580"/>
                  <a:ext cx="8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346" name="Line 23">
                  <a:extLst>
                    <a:ext uri="{FF2B5EF4-FFF2-40B4-BE49-F238E27FC236}">
                      <a16:creationId xmlns:a16="http://schemas.microsoft.com/office/drawing/2014/main" id="{6BBFA133-02C6-7055-638A-2D62B98750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80" y="2589"/>
                  <a:ext cx="0" cy="1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347" name="Line 24">
                  <a:extLst>
                    <a:ext uri="{FF2B5EF4-FFF2-40B4-BE49-F238E27FC236}">
                      <a16:creationId xmlns:a16="http://schemas.microsoft.com/office/drawing/2014/main" id="{21371D83-747F-694B-328A-5E799EBADD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16" y="2589"/>
                  <a:ext cx="0" cy="1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3335" name="Group 25">
                <a:extLst>
                  <a:ext uri="{FF2B5EF4-FFF2-40B4-BE49-F238E27FC236}">
                    <a16:creationId xmlns:a16="http://schemas.microsoft.com/office/drawing/2014/main" id="{EFA40DCC-1611-C18B-39BE-9A0EA2AC2E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12" y="1474"/>
                <a:ext cx="1536" cy="636"/>
                <a:chOff x="1512" y="1474"/>
                <a:chExt cx="1536" cy="636"/>
              </a:xfrm>
            </p:grpSpPr>
            <p:sp>
              <p:nvSpPr>
                <p:cNvPr id="13336" name="Rectangle 26">
                  <a:extLst>
                    <a:ext uri="{FF2B5EF4-FFF2-40B4-BE49-F238E27FC236}">
                      <a16:creationId xmlns:a16="http://schemas.microsoft.com/office/drawing/2014/main" id="{A4C6C0B6-C8B1-35CD-894A-C77CA44FC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6" y="1474"/>
                  <a:ext cx="484" cy="25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3337" name="Line 27">
                  <a:extLst>
                    <a:ext uri="{FF2B5EF4-FFF2-40B4-BE49-F238E27FC236}">
                      <a16:creationId xmlns:a16="http://schemas.microsoft.com/office/drawing/2014/main" id="{0A4F4ADF-F64C-D940-3F61-F4CF4FF799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28" y="1743"/>
                  <a:ext cx="0" cy="1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13338" name="Group 28">
                  <a:extLst>
                    <a:ext uri="{FF2B5EF4-FFF2-40B4-BE49-F238E27FC236}">
                      <a16:creationId xmlns:a16="http://schemas.microsoft.com/office/drawing/2014/main" id="{963D0A0E-450A-E5D2-9899-4E79E52D33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12" y="1926"/>
                  <a:ext cx="1536" cy="184"/>
                  <a:chOff x="1512" y="1926"/>
                  <a:chExt cx="1536" cy="184"/>
                </a:xfrm>
              </p:grpSpPr>
              <p:sp>
                <p:nvSpPr>
                  <p:cNvPr id="13339" name="Line 29">
                    <a:extLst>
                      <a:ext uri="{FF2B5EF4-FFF2-40B4-BE49-F238E27FC236}">
                        <a16:creationId xmlns:a16="http://schemas.microsoft.com/office/drawing/2014/main" id="{69346804-1666-2EDE-28CA-D418A649D8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926"/>
                    <a:ext cx="151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3340" name="Line 30">
                    <a:extLst>
                      <a:ext uri="{FF2B5EF4-FFF2-40B4-BE49-F238E27FC236}">
                        <a16:creationId xmlns:a16="http://schemas.microsoft.com/office/drawing/2014/main" id="{21DB6036-BF1B-16F5-6ABC-4FD58E5186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48" y="1935"/>
                    <a:ext cx="0" cy="17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3341" name="Line 31">
                    <a:extLst>
                      <a:ext uri="{FF2B5EF4-FFF2-40B4-BE49-F238E27FC236}">
                        <a16:creationId xmlns:a16="http://schemas.microsoft.com/office/drawing/2014/main" id="{FF15DAA6-1C86-D307-9855-3494F1873F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12" y="1935"/>
                    <a:ext cx="0" cy="17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</p:grpSp>
        <p:sp>
          <p:nvSpPr>
            <p:cNvPr id="13322" name="Rectangle 32">
              <a:extLst>
                <a:ext uri="{FF2B5EF4-FFF2-40B4-BE49-F238E27FC236}">
                  <a16:creationId xmlns:a16="http://schemas.microsoft.com/office/drawing/2014/main" id="{A5B677CD-8EBD-690C-6864-BC8FF66F8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383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latin typeface="Times New Roman" panose="02020603050405020304" pitchFamily="18" charset="0"/>
                </a:rPr>
                <a:t>A</a:t>
              </a:r>
              <a:endParaRPr lang="en-US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3323" name="Rectangle 33">
              <a:extLst>
                <a:ext uri="{FF2B5EF4-FFF2-40B4-BE49-F238E27FC236}">
                  <a16:creationId xmlns:a16="http://schemas.microsoft.com/office/drawing/2014/main" id="{119540EE-BE6D-8266-0364-51A81DB9E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2031"/>
              <a:ext cx="4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latin typeface="Times New Roman" panose="02020603050405020304" pitchFamily="18" charset="0"/>
                </a:rPr>
                <a:t>B(4)</a:t>
              </a:r>
              <a:endParaRPr lang="en-US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3324" name="Rectangle 34">
              <a:extLst>
                <a:ext uri="{FF2B5EF4-FFF2-40B4-BE49-F238E27FC236}">
                  <a16:creationId xmlns:a16="http://schemas.microsoft.com/office/drawing/2014/main" id="{1BEB447B-78D4-1C09-4029-2287401F7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2025"/>
              <a:ext cx="4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latin typeface="Times New Roman" panose="02020603050405020304" pitchFamily="18" charset="0"/>
                </a:rPr>
                <a:t>C(2)</a:t>
              </a:r>
              <a:endParaRPr lang="en-US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3325" name="Rectangle 35">
              <a:extLst>
                <a:ext uri="{FF2B5EF4-FFF2-40B4-BE49-F238E27FC236}">
                  <a16:creationId xmlns:a16="http://schemas.microsoft.com/office/drawing/2014/main" id="{C8BC0DC8-7732-F522-191D-841E9B671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2673"/>
              <a:ext cx="4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latin typeface="Times New Roman" panose="02020603050405020304" pitchFamily="18" charset="0"/>
                </a:rPr>
                <a:t>D(2)</a:t>
              </a:r>
            </a:p>
          </p:txBody>
        </p:sp>
        <p:sp>
          <p:nvSpPr>
            <p:cNvPr id="13326" name="Rectangle 36">
              <a:extLst>
                <a:ext uri="{FF2B5EF4-FFF2-40B4-BE49-F238E27FC236}">
                  <a16:creationId xmlns:a16="http://schemas.microsoft.com/office/drawing/2014/main" id="{49C5CE1F-B938-35BA-9572-0046343B1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2673"/>
              <a:ext cx="4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latin typeface="Times New Roman" panose="02020603050405020304" pitchFamily="18" charset="0"/>
                </a:rPr>
                <a:t>E(1)</a:t>
              </a:r>
            </a:p>
          </p:txBody>
        </p:sp>
        <p:sp>
          <p:nvSpPr>
            <p:cNvPr id="13327" name="Rectangle 37">
              <a:extLst>
                <a:ext uri="{FF2B5EF4-FFF2-40B4-BE49-F238E27FC236}">
                  <a16:creationId xmlns:a16="http://schemas.microsoft.com/office/drawing/2014/main" id="{DADEECFF-562D-56CE-726F-1A4969A50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" y="2679"/>
              <a:ext cx="4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latin typeface="Times New Roman" panose="02020603050405020304" pitchFamily="18" charset="0"/>
                </a:rPr>
                <a:t>D(3)</a:t>
              </a:r>
              <a:endParaRPr lang="en-US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3328" name="Rectangle 38">
              <a:extLst>
                <a:ext uri="{FF2B5EF4-FFF2-40B4-BE49-F238E27FC236}">
                  <a16:creationId xmlns:a16="http://schemas.microsoft.com/office/drawing/2014/main" id="{9B9B7FB3-BF7E-FD85-14A8-B16241FE4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679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latin typeface="Times New Roman" panose="02020603050405020304" pitchFamily="18" charset="0"/>
                </a:rPr>
                <a:t>F(2)</a:t>
              </a:r>
            </a:p>
          </p:txBody>
        </p:sp>
        <p:sp>
          <p:nvSpPr>
            <p:cNvPr id="13329" name="Line 39">
              <a:extLst>
                <a:ext uri="{FF2B5EF4-FFF2-40B4-BE49-F238E27FC236}">
                  <a16:creationId xmlns:a16="http://schemas.microsoft.com/office/drawing/2014/main" id="{E7098550-9671-1CAB-6CB2-32DCD8D9D6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4" y="892"/>
              <a:ext cx="703" cy="3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30" name="Line 40">
              <a:extLst>
                <a:ext uri="{FF2B5EF4-FFF2-40B4-BE49-F238E27FC236}">
                  <a16:creationId xmlns:a16="http://schemas.microsoft.com/office/drawing/2014/main" id="{C348995D-D49F-7981-A1C7-4DED5DE91D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4" y="1516"/>
              <a:ext cx="559" cy="3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31" name="Rectangle 41">
              <a:extLst>
                <a:ext uri="{FF2B5EF4-FFF2-40B4-BE49-F238E27FC236}">
                  <a16:creationId xmlns:a16="http://schemas.microsoft.com/office/drawing/2014/main" id="{7289CE7D-1F74-31B5-9035-C299C5B23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1365"/>
              <a:ext cx="16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CE2700"/>
                  </a:solidFill>
                </a:rPr>
                <a:t>Dependent Demand</a:t>
              </a:r>
              <a:endParaRPr lang="en-US" altLang="en-US" b="1">
                <a:solidFill>
                  <a:srgbClr val="CE2700"/>
                </a:solidFill>
              </a:endParaRPr>
            </a:p>
          </p:txBody>
        </p:sp>
        <p:sp>
          <p:nvSpPr>
            <p:cNvPr id="13332" name="Rectangle 42">
              <a:extLst>
                <a:ext uri="{FF2B5EF4-FFF2-40B4-BE49-F238E27FC236}">
                  <a16:creationId xmlns:a16="http://schemas.microsoft.com/office/drawing/2014/main" id="{AF5D0CC0-4F84-727A-27EC-BEA6942B3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3542"/>
              <a:ext cx="576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200" b="1">
                  <a:solidFill>
                    <a:srgbClr val="CE2700"/>
                  </a:solidFill>
                </a:rPr>
                <a:t>Independent demand is uncertain.  </a:t>
              </a:r>
              <a:br>
                <a:rPr lang="en-US" altLang="en-US" sz="2200" b="1">
                  <a:solidFill>
                    <a:srgbClr val="CE2700"/>
                  </a:solidFill>
                </a:rPr>
              </a:br>
              <a:r>
                <a:rPr lang="en-US" altLang="en-US" sz="2200" b="1">
                  <a:solidFill>
                    <a:srgbClr val="CE2700"/>
                  </a:solidFill>
                </a:rPr>
                <a:t>Dependent demand is certain.</a:t>
              </a:r>
              <a:r>
                <a:rPr lang="en-US" altLang="en-US" sz="2000" b="1">
                  <a:solidFill>
                    <a:srgbClr val="CE2700"/>
                  </a:solidFill>
                </a:rPr>
                <a:t>  </a:t>
              </a:r>
            </a:p>
          </p:txBody>
        </p:sp>
      </p:grpSp>
      <p:sp>
        <p:nvSpPr>
          <p:cNvPr id="13316" name="Rectangle 43">
            <a:extLst>
              <a:ext uri="{FF2B5EF4-FFF2-40B4-BE49-F238E27FC236}">
                <a16:creationId xmlns:a16="http://schemas.microsoft.com/office/drawing/2014/main" id="{075E545B-550B-1128-47FB-BC227189D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219200"/>
            <a:ext cx="542937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1" u="sng">
                <a:solidFill>
                  <a:srgbClr val="CE2700"/>
                </a:solidFill>
              </a:rPr>
              <a:t>Inventory</a:t>
            </a:r>
            <a:r>
              <a:rPr lang="en-US" altLang="en-US" sz="2400" b="1">
                <a:solidFill>
                  <a:srgbClr val="CE2700"/>
                </a:solidFill>
              </a:rPr>
              <a:t>: a stock or store of goods</a:t>
            </a:r>
            <a:endParaRPr lang="en-US" altLang="en-US" sz="2400" b="1"/>
          </a:p>
        </p:txBody>
      </p:sp>
      <p:sp>
        <p:nvSpPr>
          <p:cNvPr id="13356" name="Rectangle 44">
            <a:extLst>
              <a:ext uri="{FF2B5EF4-FFF2-40B4-BE49-F238E27FC236}">
                <a16:creationId xmlns:a16="http://schemas.microsoft.com/office/drawing/2014/main" id="{93CA0A98-D211-1B6B-EE61-2FB0D37DD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Inventory</a:t>
            </a: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933D73AD-9CE0-107D-340D-AA2754DAE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627FF03B-6524-490C-835E-54597C19C46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FFE904B0-29D5-7619-C48B-4EE20203C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12725"/>
            <a:ext cx="7772400" cy="736600"/>
          </a:xfrm>
        </p:spPr>
        <p:txBody>
          <a:bodyPr vert="horz" lIns="90488" tIns="44450" rIns="90488" bIns="44450" rtlCol="0" anchor="b">
            <a:normAutofit/>
          </a:bodyPr>
          <a:lstStyle/>
          <a:p>
            <a:pPr eaLnBrk="1" hangingPunct="1">
              <a:defRPr/>
            </a:pPr>
            <a:r>
              <a:rPr lang="en-US"/>
              <a:t>Minimum Total Cost</a:t>
            </a:r>
            <a:endParaRPr lang="en-US" b="1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CFBB424-3D74-35F5-EDC9-DCF77CCBB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74864" y="1489076"/>
            <a:ext cx="7843837" cy="4765675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The total cost curve reaches its minimum where the carrying and ordering costs are equal.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Length of an order cycle = Q/D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No of orders per year=D/Q</a:t>
            </a:r>
          </a:p>
        </p:txBody>
      </p:sp>
      <p:grpSp>
        <p:nvGrpSpPr>
          <p:cNvPr id="27653" name="Group 16">
            <a:extLst>
              <a:ext uri="{FF2B5EF4-FFF2-40B4-BE49-F238E27FC236}">
                <a16:creationId xmlns:a16="http://schemas.microsoft.com/office/drawing/2014/main" id="{C04677B6-022F-CA05-85F8-F0FE931D417F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810001"/>
            <a:ext cx="3330576" cy="1058863"/>
            <a:chOff x="1907" y="2892"/>
            <a:chExt cx="2098" cy="667"/>
          </a:xfrm>
        </p:grpSpPr>
        <p:sp>
          <p:nvSpPr>
            <p:cNvPr id="27654" name="Line 7">
              <a:extLst>
                <a:ext uri="{FF2B5EF4-FFF2-40B4-BE49-F238E27FC236}">
                  <a16:creationId xmlns:a16="http://schemas.microsoft.com/office/drawing/2014/main" id="{E16536C7-0B3B-5AC4-A2AF-A13A767C4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07"/>
              <a:ext cx="211" cy="0"/>
            </a:xfrm>
            <a:prstGeom prst="line">
              <a:avLst/>
            </a:prstGeom>
            <a:noFill/>
            <a:ln w="12700">
              <a:solidFill>
                <a:srgbClr val="066D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55" name="Rectangle 8">
              <a:extLst>
                <a:ext uri="{FF2B5EF4-FFF2-40B4-BE49-F238E27FC236}">
                  <a16:creationId xmlns:a16="http://schemas.microsoft.com/office/drawing/2014/main" id="{D3FA4F04-EDA4-A01D-1569-469B08AFA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" y="2892"/>
              <a:ext cx="316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i="1">
                  <a:solidFill>
                    <a:srgbClr val="CE2700"/>
                  </a:solidFill>
                </a:rPr>
                <a:t>Q</a:t>
              </a:r>
            </a:p>
          </p:txBody>
        </p:sp>
        <p:sp>
          <p:nvSpPr>
            <p:cNvPr id="27656" name="Rectangle 9">
              <a:extLst>
                <a:ext uri="{FF2B5EF4-FFF2-40B4-BE49-F238E27FC236}">
                  <a16:creationId xmlns:a16="http://schemas.microsoft.com/office/drawing/2014/main" id="{15F77AC5-C4C5-362C-300B-61C88ECB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3192"/>
              <a:ext cx="259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i="1">
                  <a:solidFill>
                    <a:srgbClr val="CE2700"/>
                  </a:solidFill>
                </a:rPr>
                <a:t>2</a:t>
              </a:r>
            </a:p>
          </p:txBody>
        </p:sp>
        <p:sp>
          <p:nvSpPr>
            <p:cNvPr id="27657" name="Rectangle 10">
              <a:extLst>
                <a:ext uri="{FF2B5EF4-FFF2-40B4-BE49-F238E27FC236}">
                  <a16:creationId xmlns:a16="http://schemas.microsoft.com/office/drawing/2014/main" id="{A01F321A-C6DD-8C6F-BBA6-515D01EB5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24"/>
              <a:ext cx="37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i="1">
                  <a:solidFill>
                    <a:srgbClr val="CE2700"/>
                  </a:solidFill>
                </a:rPr>
                <a:t>H</a:t>
              </a:r>
              <a:r>
                <a:rPr lang="en-US" altLang="en-US" sz="3200" b="1">
                  <a:solidFill>
                    <a:srgbClr val="CE2700"/>
                  </a:solidFill>
                </a:rPr>
                <a:t> </a:t>
              </a:r>
            </a:p>
          </p:txBody>
        </p:sp>
        <p:sp>
          <p:nvSpPr>
            <p:cNvPr id="27658" name="Rectangle 11">
              <a:extLst>
                <a:ext uri="{FF2B5EF4-FFF2-40B4-BE49-F238E27FC236}">
                  <a16:creationId xmlns:a16="http://schemas.microsoft.com/office/drawing/2014/main" id="{3DDBD3D2-9E86-B6DA-0AAF-DFD8F9E11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2892"/>
              <a:ext cx="30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i="1">
                  <a:solidFill>
                    <a:srgbClr val="CE2700"/>
                  </a:solidFill>
                </a:rPr>
                <a:t>D</a:t>
              </a:r>
            </a:p>
          </p:txBody>
        </p:sp>
        <p:sp>
          <p:nvSpPr>
            <p:cNvPr id="27659" name="Rectangle 12">
              <a:extLst>
                <a:ext uri="{FF2B5EF4-FFF2-40B4-BE49-F238E27FC236}">
                  <a16:creationId xmlns:a16="http://schemas.microsoft.com/office/drawing/2014/main" id="{FB6B5451-932B-7E6E-7777-A8EED4E7E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3192"/>
              <a:ext cx="316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i="1">
                  <a:solidFill>
                    <a:srgbClr val="CE2700"/>
                  </a:solidFill>
                </a:rPr>
                <a:t>Q</a:t>
              </a:r>
            </a:p>
          </p:txBody>
        </p:sp>
        <p:sp>
          <p:nvSpPr>
            <p:cNvPr id="27660" name="Line 13">
              <a:extLst>
                <a:ext uri="{FF2B5EF4-FFF2-40B4-BE49-F238E27FC236}">
                  <a16:creationId xmlns:a16="http://schemas.microsoft.com/office/drawing/2014/main" id="{0BFFFBC4-6F19-BC6B-0E11-940EB123C9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207"/>
              <a:ext cx="192" cy="0"/>
            </a:xfrm>
            <a:prstGeom prst="line">
              <a:avLst/>
            </a:prstGeom>
            <a:noFill/>
            <a:ln w="12700">
              <a:solidFill>
                <a:srgbClr val="066D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1" name="Rectangle 14">
              <a:extLst>
                <a:ext uri="{FF2B5EF4-FFF2-40B4-BE49-F238E27FC236}">
                  <a16:creationId xmlns:a16="http://schemas.microsoft.com/office/drawing/2014/main" id="{9548394E-0177-EB64-1896-3EE74366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" y="3012"/>
              <a:ext cx="28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i="1">
                  <a:solidFill>
                    <a:srgbClr val="CE2700"/>
                  </a:solidFill>
                </a:rPr>
                <a:t>S</a:t>
              </a:r>
            </a:p>
          </p:txBody>
        </p:sp>
        <p:sp>
          <p:nvSpPr>
            <p:cNvPr id="27662" name="Rectangle 15">
              <a:extLst>
                <a:ext uri="{FF2B5EF4-FFF2-40B4-BE49-F238E27FC236}">
                  <a16:creationId xmlns:a16="http://schemas.microsoft.com/office/drawing/2014/main" id="{3473D746-B160-C25B-8278-18E3CA590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3074"/>
              <a:ext cx="26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en-US" sz="3200" b="1">
                  <a:solidFill>
                    <a:srgbClr val="CE2700"/>
                  </a:solidFill>
                </a:rPr>
                <a:t>=</a:t>
              </a:r>
            </a:p>
          </p:txBody>
        </p:sp>
      </p:grp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43FB-DA17-63E5-2F68-BA20036C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F8052DB-CABC-A90B-FAE8-0A528088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local distributor for a national company expects to sell approx 9600 steel belted radial tires of a certain size and tread design next year. Annual holding cost is $16 per tire and ordering cost is $75. The distributor operates 288 days a year.</a:t>
            </a:r>
          </a:p>
          <a:p>
            <a:pPr lvl="1" eaLnBrk="1" hangingPunct="1"/>
            <a:r>
              <a:rPr lang="en-US" altLang="en-US"/>
              <a:t>What is EOQ?</a:t>
            </a:r>
          </a:p>
          <a:p>
            <a:pPr lvl="1" eaLnBrk="1" hangingPunct="1"/>
            <a:r>
              <a:rPr lang="en-US" altLang="en-US"/>
              <a:t>How many times per year does the store reorder?</a:t>
            </a:r>
          </a:p>
          <a:p>
            <a:pPr lvl="1" eaLnBrk="1" hangingPunct="1"/>
            <a:r>
              <a:rPr lang="en-US" altLang="en-US"/>
              <a:t>What is the length of an order cycle?</a:t>
            </a:r>
          </a:p>
          <a:p>
            <a:pPr lvl="1" eaLnBrk="1" hangingPunct="1"/>
            <a:r>
              <a:rPr lang="en-US" altLang="en-US"/>
              <a:t>What is total annual cost if EOQ is ordered?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B157B953-345E-0548-4EEF-25F0191EB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58516085-0C49-4515-8562-EB556831EFC8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6FBE-C2A9-9478-FD6D-7E343188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179E716-E515-6FC6-080E-06798243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Piddling manufacturing assembles security monitors. It purchases 3600 black and white cathode ray tubes a year at $65 each. Ordering costs are $31 and annual carrying costs are 20% of the purchase price. Compute EOQ and Total annual cost of ordering and carrying the inventory.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BCF8CC1D-8DEB-3BCD-C87F-F663F733E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4F723629-43EA-432E-8F93-8EC30798AF2E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7B6CAC42-A4FC-0E48-204C-DA734B36DC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9D5F5F39-6392-41C8-8AE1-CEFF39B4374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5E6B6BB0-8E0D-241F-982E-1698754E7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1250" y="12573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en-US"/>
              <a:t>Production done in batches or lots</a:t>
            </a:r>
          </a:p>
          <a:p>
            <a:pPr eaLnBrk="1" hangingPunct="1"/>
            <a:r>
              <a:rPr lang="en-US" altLang="en-US"/>
              <a:t>Capacity to produce a part exceeds the part’s usage or demand rate</a:t>
            </a:r>
          </a:p>
          <a:p>
            <a:pPr eaLnBrk="1" hangingPunct="1"/>
            <a:r>
              <a:rPr lang="en-US" altLang="en-US"/>
              <a:t>Assumptions of EPQ are similar to EOQ except orders are received incrementally during production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19061AE-3C04-9F79-8A31-7D5B4F5DF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-53975"/>
            <a:ext cx="9144000" cy="887413"/>
          </a:xfrm>
        </p:spPr>
        <p:txBody>
          <a:bodyPr vert="horz" lIns="90488" tIns="44450" rIns="90488" bIns="44450" rtlCol="0" anchor="b">
            <a:normAutofit/>
          </a:bodyPr>
          <a:lstStyle/>
          <a:p>
            <a:pPr eaLnBrk="1" hangingPunct="1">
              <a:defRPr/>
            </a:pPr>
            <a:r>
              <a:rPr lang="en-US" sz="4000"/>
              <a:t>Economic Production Quantity (EPQ)</a:t>
            </a:r>
            <a:endParaRPr 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F11FBB51-D79E-C0EA-4DD3-9F91C7EC07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1282F54C-B112-4AA3-A71C-3EC381FEB7B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6CC1493-51C3-0A8F-6FD9-68C513B4E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30438" y="1489076"/>
            <a:ext cx="7726362" cy="4441825"/>
          </a:xfrm>
        </p:spPr>
        <p:txBody>
          <a:bodyPr/>
          <a:lstStyle/>
          <a:p>
            <a:pPr eaLnBrk="1" hangingPunct="1"/>
            <a:r>
              <a:rPr lang="en-US" altLang="en-US"/>
              <a:t>Only one item is involved</a:t>
            </a:r>
          </a:p>
          <a:p>
            <a:pPr eaLnBrk="1" hangingPunct="1"/>
            <a:r>
              <a:rPr lang="en-US" altLang="en-US"/>
              <a:t>Annual demand is known</a:t>
            </a:r>
          </a:p>
          <a:p>
            <a:pPr eaLnBrk="1" hangingPunct="1"/>
            <a:r>
              <a:rPr lang="en-US" altLang="en-US"/>
              <a:t>Usage rate is constant</a:t>
            </a:r>
          </a:p>
          <a:p>
            <a:pPr eaLnBrk="1" hangingPunct="1"/>
            <a:r>
              <a:rPr lang="en-US" altLang="en-US"/>
              <a:t>Usage occurs continually</a:t>
            </a:r>
          </a:p>
          <a:p>
            <a:pPr eaLnBrk="1" hangingPunct="1"/>
            <a:r>
              <a:rPr lang="en-US" altLang="en-US"/>
              <a:t>Production rate is constant</a:t>
            </a:r>
          </a:p>
          <a:p>
            <a:pPr eaLnBrk="1" hangingPunct="1"/>
            <a:r>
              <a:rPr lang="en-US" altLang="en-US"/>
              <a:t>Lead time does not vary</a:t>
            </a:r>
          </a:p>
          <a:p>
            <a:pPr eaLnBrk="1" hangingPunct="1"/>
            <a:r>
              <a:rPr lang="en-US" altLang="en-US"/>
              <a:t>No quantity discounts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950015D-B44A-5E05-FAC9-787F0C01C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685800"/>
            <a:ext cx="7772400" cy="685800"/>
          </a:xfrm>
        </p:spPr>
        <p:txBody>
          <a:bodyPr vert="horz" lIns="90488" tIns="44450" rIns="90488" bIns="44450" rtlCol="0" anchor="b"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Economic Production Quantity Assumptions</a:t>
            </a:r>
            <a:endParaRPr 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DAE6165-5035-DE45-73DC-CE8C6DBC5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Economic Run Size</a:t>
            </a:r>
          </a:p>
        </p:txBody>
      </p:sp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id="{EEFD0A82-7AD5-F2AB-8284-CA3B080731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417003"/>
              </p:ext>
            </p:extLst>
          </p:nvPr>
        </p:nvGraphicFramePr>
        <p:xfrm>
          <a:off x="5527867" y="521326"/>
          <a:ext cx="5534025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32120" imgH="2265120" progId="Equation.3">
                  <p:embed/>
                </p:oleObj>
              </mc:Choice>
              <mc:Fallback>
                <p:oleObj name="Equation" r:id="rId2" imgW="5532120" imgH="2265120" progId="Equation.3">
                  <p:embed/>
                  <p:pic>
                    <p:nvPicPr>
                      <p:cNvPr id="6146" name="Object 3">
                        <a:extLst>
                          <a:ext uri="{FF2B5EF4-FFF2-40B4-BE49-F238E27FC236}">
                            <a16:creationId xmlns:a16="http://schemas.microsoft.com/office/drawing/2014/main" id="{EEFD0A82-7AD5-F2AB-8284-CA3B0807317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867" y="521326"/>
                        <a:ext cx="5534025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FD42499-EE05-EC36-5BCA-8C706E3B9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519" y="2444750"/>
            <a:ext cx="8753475" cy="42767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4">
            <a:extLst>
              <a:ext uri="{FF2B5EF4-FFF2-40B4-BE49-F238E27FC236}">
                <a16:creationId xmlns:a16="http://schemas.microsoft.com/office/drawing/2014/main" id="{B42E0021-2EDB-149E-9B0D-5216842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609600"/>
            <a:ext cx="8686800" cy="6248400"/>
          </a:xfrm>
        </p:spPr>
        <p:txBody>
          <a:bodyPr/>
          <a:lstStyle/>
          <a:p>
            <a:pPr eaLnBrk="1" hangingPunct="1"/>
            <a:r>
              <a:rPr lang="en-US" altLang="en-US"/>
              <a:t>A toy manufacturer uses 48000 rubber wheels per year for its popular dump truck series. The firm makes its own wheels, which it can produce at a rate of 800 per day. The toy trucks are assembled uniformly over the entire year. Holding cost is $1 per wheel a year Setup cost is $45. The firm operates 240 days per year. Determine</a:t>
            </a:r>
          </a:p>
          <a:p>
            <a:pPr lvl="1" eaLnBrk="1" hangingPunct="1"/>
            <a:r>
              <a:rPr lang="en-US" altLang="en-US"/>
              <a:t>Optimal run size</a:t>
            </a:r>
          </a:p>
          <a:p>
            <a:pPr lvl="1" eaLnBrk="1" hangingPunct="1"/>
            <a:r>
              <a:rPr lang="en-US" altLang="en-US"/>
              <a:t>TC</a:t>
            </a:r>
          </a:p>
        </p:txBody>
      </p:sp>
      <p:sp>
        <p:nvSpPr>
          <p:cNvPr id="32771" name="Slide Number Placeholder 2">
            <a:extLst>
              <a:ext uri="{FF2B5EF4-FFF2-40B4-BE49-F238E27FC236}">
                <a16:creationId xmlns:a16="http://schemas.microsoft.com/office/drawing/2014/main" id="{A85024C6-FE4D-B1A5-B102-3CF4B201D1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D58ADD3F-71F0-4932-B6FE-B2C87ED39659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>
            <a:extLst>
              <a:ext uri="{FF2B5EF4-FFF2-40B4-BE49-F238E27FC236}">
                <a16:creationId xmlns:a16="http://schemas.microsoft.com/office/drawing/2014/main" id="{CA2AE50A-0A5B-0EBD-9648-E17B16EA2A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0A7BFCDC-73B0-4E4A-A8C2-926C99454E6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DD53CDF-1514-6565-10E6-6FD0B2526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98425"/>
            <a:ext cx="7772400" cy="838200"/>
          </a:xfrm>
        </p:spPr>
        <p:txBody>
          <a:bodyPr vert="horz" lIns="90488" tIns="44450" rIns="90488" bIns="44450" rtlCol="0" anchor="b">
            <a:normAutofit/>
          </a:bodyPr>
          <a:lstStyle/>
          <a:p>
            <a:pPr eaLnBrk="1" hangingPunct="1">
              <a:defRPr/>
            </a:pPr>
            <a:r>
              <a:rPr lang="en-US" sz="4000"/>
              <a:t>Total Costs with Purchasing Cost</a:t>
            </a:r>
            <a:endParaRPr lang="en-US" sz="4000" b="1"/>
          </a:p>
        </p:txBody>
      </p:sp>
      <p:grpSp>
        <p:nvGrpSpPr>
          <p:cNvPr id="33796" name="Group 3">
            <a:extLst>
              <a:ext uri="{FF2B5EF4-FFF2-40B4-BE49-F238E27FC236}">
                <a16:creationId xmlns:a16="http://schemas.microsoft.com/office/drawing/2014/main" id="{45C29D04-95FB-E5D0-24BE-7DBEAB2A53A0}"/>
              </a:ext>
            </a:extLst>
          </p:cNvPr>
          <p:cNvGrpSpPr>
            <a:grpSpLocks/>
          </p:cNvGrpSpPr>
          <p:nvPr/>
        </p:nvGrpSpPr>
        <p:grpSpPr bwMode="auto">
          <a:xfrm>
            <a:off x="2278064" y="1752600"/>
            <a:ext cx="8032641" cy="2420938"/>
            <a:chOff x="288" y="1584"/>
            <a:chExt cx="5422" cy="1525"/>
          </a:xfrm>
        </p:grpSpPr>
        <p:sp>
          <p:nvSpPr>
            <p:cNvPr id="33797" name="Rectangle 4">
              <a:extLst>
                <a:ext uri="{FF2B5EF4-FFF2-40B4-BE49-F238E27FC236}">
                  <a16:creationId xmlns:a16="http://schemas.microsoft.com/office/drawing/2014/main" id="{B4EE9AE3-5B97-0F93-839D-6C4A6758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" y="1584"/>
              <a:ext cx="121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en-US" sz="3200" b="1">
                  <a:solidFill>
                    <a:srgbClr val="CE2700"/>
                  </a:solidFill>
                </a:rPr>
                <a:t>Annual</a:t>
              </a:r>
            </a:p>
            <a:p>
              <a:pPr>
                <a:lnSpc>
                  <a:spcPct val="70000"/>
                </a:lnSpc>
              </a:pPr>
              <a:r>
                <a:rPr lang="en-US" altLang="en-US" sz="3200" b="1">
                  <a:solidFill>
                    <a:srgbClr val="CE2700"/>
                  </a:solidFill>
                </a:rPr>
                <a:t>carrying</a:t>
              </a:r>
            </a:p>
            <a:p>
              <a:pPr>
                <a:lnSpc>
                  <a:spcPct val="70000"/>
                </a:lnSpc>
              </a:pPr>
              <a:r>
                <a:rPr lang="en-US" altLang="en-US" sz="3200" b="1">
                  <a:solidFill>
                    <a:srgbClr val="CE2700"/>
                  </a:solidFill>
                </a:rPr>
                <a:t>cost</a:t>
              </a:r>
            </a:p>
          </p:txBody>
        </p:sp>
        <p:sp>
          <p:nvSpPr>
            <p:cNvPr id="33798" name="Rectangle 5">
              <a:extLst>
                <a:ext uri="{FF2B5EF4-FFF2-40B4-BE49-F238E27FC236}">
                  <a16:creationId xmlns:a16="http://schemas.microsoft.com/office/drawing/2014/main" id="{7CD7080E-061A-D87A-3A42-CFB0CC707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80"/>
              <a:ext cx="1630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en-US" sz="3200" b="1">
                  <a:solidFill>
                    <a:srgbClr val="CE2700"/>
                  </a:solidFill>
                </a:rPr>
                <a:t>Purchasing</a:t>
              </a:r>
            </a:p>
            <a:p>
              <a:pPr>
                <a:lnSpc>
                  <a:spcPct val="70000"/>
                </a:lnSpc>
              </a:pPr>
              <a:r>
                <a:rPr lang="en-US" altLang="en-US" sz="3200" b="1">
                  <a:solidFill>
                    <a:srgbClr val="CE2700"/>
                  </a:solidFill>
                </a:rPr>
                <a:t>cost</a:t>
              </a:r>
            </a:p>
          </p:txBody>
        </p:sp>
        <p:sp>
          <p:nvSpPr>
            <p:cNvPr id="33799" name="Rectangle 6">
              <a:extLst>
                <a:ext uri="{FF2B5EF4-FFF2-40B4-BE49-F238E27FC236}">
                  <a16:creationId xmlns:a16="http://schemas.microsoft.com/office/drawing/2014/main" id="{D7011FE1-4925-5659-8CE1-C134FCFBD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799"/>
              <a:ext cx="80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en-US" sz="3200" b="1">
                  <a:solidFill>
                    <a:srgbClr val="CE2700"/>
                  </a:solidFill>
                </a:rPr>
                <a:t>TC  =</a:t>
              </a:r>
            </a:p>
          </p:txBody>
        </p:sp>
        <p:sp>
          <p:nvSpPr>
            <p:cNvPr id="33800" name="Rectangle 7">
              <a:extLst>
                <a:ext uri="{FF2B5EF4-FFF2-40B4-BE49-F238E27FC236}">
                  <a16:creationId xmlns:a16="http://schemas.microsoft.com/office/drawing/2014/main" id="{862466F8-B25D-EB52-5467-7B803F5F2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99"/>
              <a:ext cx="28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en-US" sz="3200" b="1">
                  <a:solidFill>
                    <a:srgbClr val="CE2700"/>
                  </a:solidFill>
                </a:rPr>
                <a:t>+</a:t>
              </a:r>
            </a:p>
          </p:txBody>
        </p:sp>
        <p:sp>
          <p:nvSpPr>
            <p:cNvPr id="33801" name="Line 8">
              <a:extLst>
                <a:ext uri="{FF2B5EF4-FFF2-40B4-BE49-F238E27FC236}">
                  <a16:creationId xmlns:a16="http://schemas.microsoft.com/office/drawing/2014/main" id="{72CEEE52-1689-DA10-34EE-53C0746E4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6" y="2757"/>
              <a:ext cx="211" cy="0"/>
            </a:xfrm>
            <a:prstGeom prst="line">
              <a:avLst/>
            </a:prstGeom>
            <a:noFill/>
            <a:ln w="12700">
              <a:solidFill>
                <a:srgbClr val="066D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02" name="Rectangle 9">
              <a:extLst>
                <a:ext uri="{FF2B5EF4-FFF2-40B4-BE49-F238E27FC236}">
                  <a16:creationId xmlns:a16="http://schemas.microsoft.com/office/drawing/2014/main" id="{EA63F473-D5B0-9DCE-8D60-BA1A1C09F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2442"/>
              <a:ext cx="339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i="1">
                  <a:solidFill>
                    <a:srgbClr val="CE2700"/>
                  </a:solidFill>
                </a:rPr>
                <a:t>Q</a:t>
              </a:r>
            </a:p>
          </p:txBody>
        </p:sp>
        <p:sp>
          <p:nvSpPr>
            <p:cNvPr id="33803" name="Rectangle 10">
              <a:extLst>
                <a:ext uri="{FF2B5EF4-FFF2-40B4-BE49-F238E27FC236}">
                  <a16:creationId xmlns:a16="http://schemas.microsoft.com/office/drawing/2014/main" id="{D09382D3-A1EB-9E5D-DE92-B639059A3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2742"/>
              <a:ext cx="277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i="1">
                  <a:solidFill>
                    <a:srgbClr val="CE2700"/>
                  </a:solidFill>
                </a:rPr>
                <a:t>2</a:t>
              </a:r>
            </a:p>
          </p:txBody>
        </p:sp>
        <p:sp>
          <p:nvSpPr>
            <p:cNvPr id="33804" name="Rectangle 11">
              <a:extLst>
                <a:ext uri="{FF2B5EF4-FFF2-40B4-BE49-F238E27FC236}">
                  <a16:creationId xmlns:a16="http://schemas.microsoft.com/office/drawing/2014/main" id="{F89F89DB-1BA8-6775-6AD3-F398CB411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574"/>
              <a:ext cx="400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i="1">
                  <a:solidFill>
                    <a:srgbClr val="CE2700"/>
                  </a:solidFill>
                </a:rPr>
                <a:t>H</a:t>
              </a:r>
              <a:r>
                <a:rPr lang="en-US" altLang="en-US" sz="3200" b="1">
                  <a:solidFill>
                    <a:srgbClr val="CE2700"/>
                  </a:solidFill>
                </a:rPr>
                <a:t> </a:t>
              </a:r>
            </a:p>
          </p:txBody>
        </p:sp>
        <p:sp>
          <p:nvSpPr>
            <p:cNvPr id="33805" name="Rectangle 12">
              <a:extLst>
                <a:ext uri="{FF2B5EF4-FFF2-40B4-BE49-F238E27FC236}">
                  <a16:creationId xmlns:a16="http://schemas.microsoft.com/office/drawing/2014/main" id="{4D78459F-3740-2806-1819-1F2CFA9C0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" y="2442"/>
              <a:ext cx="32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i="1">
                  <a:solidFill>
                    <a:srgbClr val="CE2700"/>
                  </a:solidFill>
                </a:rPr>
                <a:t>D</a:t>
              </a:r>
            </a:p>
          </p:txBody>
        </p:sp>
        <p:sp>
          <p:nvSpPr>
            <p:cNvPr id="33806" name="Rectangle 13">
              <a:extLst>
                <a:ext uri="{FF2B5EF4-FFF2-40B4-BE49-F238E27FC236}">
                  <a16:creationId xmlns:a16="http://schemas.microsoft.com/office/drawing/2014/main" id="{FA30FA57-539D-1A2E-E5ED-B08A77263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742"/>
              <a:ext cx="339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i="1">
                  <a:solidFill>
                    <a:srgbClr val="CE2700"/>
                  </a:solidFill>
                </a:rPr>
                <a:t>Q</a:t>
              </a:r>
            </a:p>
          </p:txBody>
        </p:sp>
        <p:sp>
          <p:nvSpPr>
            <p:cNvPr id="33807" name="Line 14">
              <a:extLst>
                <a:ext uri="{FF2B5EF4-FFF2-40B4-BE49-F238E27FC236}">
                  <a16:creationId xmlns:a16="http://schemas.microsoft.com/office/drawing/2014/main" id="{5FB2E054-074B-5996-8472-CCEC2DB013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2" y="2757"/>
              <a:ext cx="192" cy="0"/>
            </a:xfrm>
            <a:prstGeom prst="line">
              <a:avLst/>
            </a:prstGeom>
            <a:noFill/>
            <a:ln w="12700">
              <a:solidFill>
                <a:srgbClr val="066D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08" name="Rectangle 15">
              <a:extLst>
                <a:ext uri="{FF2B5EF4-FFF2-40B4-BE49-F238E27FC236}">
                  <a16:creationId xmlns:a16="http://schemas.microsoft.com/office/drawing/2014/main" id="{882E1D56-2DB7-08CB-4968-30260433E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" y="2562"/>
              <a:ext cx="30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i="1">
                  <a:solidFill>
                    <a:srgbClr val="CE2700"/>
                  </a:solidFill>
                </a:rPr>
                <a:t>S</a:t>
              </a:r>
            </a:p>
          </p:txBody>
        </p:sp>
        <p:sp>
          <p:nvSpPr>
            <p:cNvPr id="33809" name="Rectangle 16">
              <a:extLst>
                <a:ext uri="{FF2B5EF4-FFF2-40B4-BE49-F238E27FC236}">
                  <a16:creationId xmlns:a16="http://schemas.microsoft.com/office/drawing/2014/main" id="{4C3085C1-E2C8-D03F-4FCF-FDCB0EC87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592"/>
              <a:ext cx="885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>
                  <a:solidFill>
                    <a:srgbClr val="CE2700"/>
                  </a:solidFill>
                </a:rPr>
                <a:t>TC  = </a:t>
              </a:r>
            </a:p>
          </p:txBody>
        </p:sp>
        <p:sp>
          <p:nvSpPr>
            <p:cNvPr id="33810" name="Rectangle 17">
              <a:extLst>
                <a:ext uri="{FF2B5EF4-FFF2-40B4-BE49-F238E27FC236}">
                  <a16:creationId xmlns:a16="http://schemas.microsoft.com/office/drawing/2014/main" id="{17F5ADCF-1F53-D420-C089-0CC2BB43B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" y="2624"/>
              <a:ext cx="28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en-US" sz="3200" b="1">
                  <a:solidFill>
                    <a:srgbClr val="CE2700"/>
                  </a:solidFill>
                </a:rPr>
                <a:t>+</a:t>
              </a:r>
            </a:p>
          </p:txBody>
        </p:sp>
        <p:sp>
          <p:nvSpPr>
            <p:cNvPr id="33811" name="Rectangle 18">
              <a:extLst>
                <a:ext uri="{FF2B5EF4-FFF2-40B4-BE49-F238E27FC236}">
                  <a16:creationId xmlns:a16="http://schemas.microsoft.com/office/drawing/2014/main" id="{B5CB9782-39CD-D473-1CCD-424765A60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776"/>
              <a:ext cx="28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en-US" sz="3200" b="1">
                  <a:solidFill>
                    <a:srgbClr val="CE2700"/>
                  </a:solidFill>
                </a:rPr>
                <a:t>+</a:t>
              </a:r>
            </a:p>
          </p:txBody>
        </p:sp>
        <p:sp>
          <p:nvSpPr>
            <p:cNvPr id="33812" name="Rectangle 19">
              <a:extLst>
                <a:ext uri="{FF2B5EF4-FFF2-40B4-BE49-F238E27FC236}">
                  <a16:creationId xmlns:a16="http://schemas.microsoft.com/office/drawing/2014/main" id="{AC4383A5-658A-D601-0345-359A15917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584"/>
              <a:ext cx="12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en-US" sz="3200" b="1">
                  <a:solidFill>
                    <a:srgbClr val="CE2700"/>
                  </a:solidFill>
                </a:rPr>
                <a:t>Annual</a:t>
              </a:r>
            </a:p>
            <a:p>
              <a:pPr>
                <a:lnSpc>
                  <a:spcPct val="70000"/>
                </a:lnSpc>
              </a:pPr>
              <a:r>
                <a:rPr lang="en-US" altLang="en-US" sz="3200" b="1">
                  <a:solidFill>
                    <a:srgbClr val="CE2700"/>
                  </a:solidFill>
                </a:rPr>
                <a:t>ordering</a:t>
              </a:r>
            </a:p>
            <a:p>
              <a:pPr>
                <a:lnSpc>
                  <a:spcPct val="70000"/>
                </a:lnSpc>
              </a:pPr>
              <a:r>
                <a:rPr lang="en-US" altLang="en-US" sz="3200" b="1">
                  <a:solidFill>
                    <a:srgbClr val="CE2700"/>
                  </a:solidFill>
                </a:rPr>
                <a:t>cost</a:t>
              </a:r>
            </a:p>
          </p:txBody>
        </p:sp>
        <p:sp>
          <p:nvSpPr>
            <p:cNvPr id="33813" name="Rectangle 20">
              <a:extLst>
                <a:ext uri="{FF2B5EF4-FFF2-40B4-BE49-F238E27FC236}">
                  <a16:creationId xmlns:a16="http://schemas.microsoft.com/office/drawing/2014/main" id="{4A83BC7C-41E6-B828-E874-2B8ACB8B3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544"/>
              <a:ext cx="585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i="1">
                  <a:solidFill>
                    <a:srgbClr val="CE2700"/>
                  </a:solidFill>
                </a:rPr>
                <a:t>PD</a:t>
              </a:r>
              <a:r>
                <a:rPr lang="en-US" altLang="en-US" sz="3200" b="1">
                  <a:solidFill>
                    <a:srgbClr val="CE2700"/>
                  </a:solidFill>
                </a:rPr>
                <a:t> </a:t>
              </a:r>
            </a:p>
          </p:txBody>
        </p:sp>
        <p:sp>
          <p:nvSpPr>
            <p:cNvPr id="33814" name="Rectangle 21">
              <a:extLst>
                <a:ext uri="{FF2B5EF4-FFF2-40B4-BE49-F238E27FC236}">
                  <a16:creationId xmlns:a16="http://schemas.microsoft.com/office/drawing/2014/main" id="{B9119469-114C-A10A-C645-3695DF908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640"/>
              <a:ext cx="28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en-US" sz="3200" b="1">
                  <a:solidFill>
                    <a:srgbClr val="CE2700"/>
                  </a:solidFill>
                </a:rPr>
                <a:t>+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">
            <a:extLst>
              <a:ext uri="{FF2B5EF4-FFF2-40B4-BE49-F238E27FC236}">
                <a16:creationId xmlns:a16="http://schemas.microsoft.com/office/drawing/2014/main" id="{F9B90BCE-774E-DE02-DD08-ED5585439B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EFE7B4C9-BBE2-4AFF-8675-09A841BE977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9A1A7094-2CC1-4F47-5F68-15ABF4427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98425"/>
            <a:ext cx="7772400" cy="838200"/>
          </a:xfrm>
        </p:spPr>
        <p:txBody>
          <a:bodyPr vert="horz" lIns="90488" tIns="44450" rIns="90488" bIns="44450" rtlCol="0" anchor="b">
            <a:normAutofit/>
          </a:bodyPr>
          <a:lstStyle/>
          <a:p>
            <a:pPr eaLnBrk="1" hangingPunct="1">
              <a:defRPr/>
            </a:pPr>
            <a:r>
              <a:rPr lang="en-US"/>
              <a:t>Total Costs with PD</a:t>
            </a:r>
            <a:endParaRPr lang="en-US" sz="2900" b="1">
              <a:solidFill>
                <a:srgbClr val="2D8AD8"/>
              </a:solidFill>
            </a:endParaRPr>
          </a:p>
        </p:txBody>
      </p:sp>
      <p:grpSp>
        <p:nvGrpSpPr>
          <p:cNvPr id="34820" name="Group 3">
            <a:extLst>
              <a:ext uri="{FF2B5EF4-FFF2-40B4-BE49-F238E27FC236}">
                <a16:creationId xmlns:a16="http://schemas.microsoft.com/office/drawing/2014/main" id="{F4E0A0C4-0199-B589-6A40-8961B996FC64}"/>
              </a:ext>
            </a:extLst>
          </p:cNvPr>
          <p:cNvGrpSpPr>
            <a:grpSpLocks/>
          </p:cNvGrpSpPr>
          <p:nvPr/>
        </p:nvGrpSpPr>
        <p:grpSpPr bwMode="auto">
          <a:xfrm>
            <a:off x="2636838" y="1143001"/>
            <a:ext cx="7269162" cy="5116513"/>
            <a:chOff x="587" y="851"/>
            <a:chExt cx="4579" cy="3223"/>
          </a:xfrm>
        </p:grpSpPr>
        <p:sp>
          <p:nvSpPr>
            <p:cNvPr id="34822" name="Rectangle 4">
              <a:extLst>
                <a:ext uri="{FF2B5EF4-FFF2-40B4-BE49-F238E27FC236}">
                  <a16:creationId xmlns:a16="http://schemas.microsoft.com/office/drawing/2014/main" id="{76963953-3EBA-B5C5-4C9F-99A51CD70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3704"/>
              <a:ext cx="13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23" name="Rectangle 5">
              <a:extLst>
                <a:ext uri="{FF2B5EF4-FFF2-40B4-BE49-F238E27FC236}">
                  <a16:creationId xmlns:a16="http://schemas.microsoft.com/office/drawing/2014/main" id="{712F79CD-4A09-A461-35DA-1C4C817744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97" y="1041"/>
              <a:ext cx="66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1">
                  <a:solidFill>
                    <a:srgbClr val="397968"/>
                  </a:solidFill>
                </a:rPr>
                <a:t>Cost</a:t>
              </a:r>
              <a:endParaRPr lang="en-US" altLang="en-US">
                <a:solidFill>
                  <a:srgbClr val="397968"/>
                </a:solidFill>
              </a:endParaRPr>
            </a:p>
          </p:txBody>
        </p:sp>
        <p:sp>
          <p:nvSpPr>
            <p:cNvPr id="34824" name="Line 6">
              <a:extLst>
                <a:ext uri="{FF2B5EF4-FFF2-40B4-BE49-F238E27FC236}">
                  <a16:creationId xmlns:a16="http://schemas.microsoft.com/office/drawing/2014/main" id="{CAD60AF1-6487-99F4-DAD6-633C0267A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2301"/>
              <a:ext cx="0" cy="1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25" name="Rectangle 7">
              <a:extLst>
                <a:ext uri="{FF2B5EF4-FFF2-40B4-BE49-F238E27FC236}">
                  <a16:creationId xmlns:a16="http://schemas.microsoft.com/office/drawing/2014/main" id="{A1D0745C-7EDD-1E73-6D48-282D2216F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" y="3826"/>
              <a:ext cx="52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397968"/>
                  </a:solidFill>
                </a:rPr>
                <a:t>EOQ</a:t>
              </a:r>
            </a:p>
          </p:txBody>
        </p:sp>
        <p:sp>
          <p:nvSpPr>
            <p:cNvPr id="34826" name="Line 8">
              <a:extLst>
                <a:ext uri="{FF2B5EF4-FFF2-40B4-BE49-F238E27FC236}">
                  <a16:creationId xmlns:a16="http://schemas.microsoft.com/office/drawing/2014/main" id="{4AF14EEE-CE82-1023-7161-DAD915A29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1008"/>
              <a:ext cx="0" cy="27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27" name="Line 9">
              <a:extLst>
                <a:ext uri="{FF2B5EF4-FFF2-40B4-BE49-F238E27FC236}">
                  <a16:creationId xmlns:a16="http://schemas.microsoft.com/office/drawing/2014/main" id="{4E1CC028-1317-9480-7DDC-E586618D7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304"/>
              <a:ext cx="2335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28" name="Arc 10">
              <a:extLst>
                <a:ext uri="{FF2B5EF4-FFF2-40B4-BE49-F238E27FC236}">
                  <a16:creationId xmlns:a16="http://schemas.microsoft.com/office/drawing/2014/main" id="{62D78569-C5BD-2773-B82C-2BF3CEBD717B}"/>
                </a:ext>
              </a:extLst>
            </p:cNvPr>
            <p:cNvSpPr>
              <a:spLocks/>
            </p:cNvSpPr>
            <p:nvPr/>
          </p:nvSpPr>
          <p:spPr bwMode="auto">
            <a:xfrm rot="10020000">
              <a:off x="1297" y="1821"/>
              <a:ext cx="1030" cy="1200"/>
            </a:xfrm>
            <a:custGeom>
              <a:avLst/>
              <a:gdLst>
                <a:gd name="T0" fmla="*/ 0 w 22988"/>
                <a:gd name="T1" fmla="*/ 0 h 21600"/>
                <a:gd name="T2" fmla="*/ 46 w 22988"/>
                <a:gd name="T3" fmla="*/ 67 h 21600"/>
                <a:gd name="T4" fmla="*/ 3 w 22988"/>
                <a:gd name="T5" fmla="*/ 67 h 21600"/>
                <a:gd name="T6" fmla="*/ 0 60000 65536"/>
                <a:gd name="T7" fmla="*/ 0 60000 65536"/>
                <a:gd name="T8" fmla="*/ 0 60000 65536"/>
                <a:gd name="T9" fmla="*/ 0 w 22988"/>
                <a:gd name="T10" fmla="*/ 0 h 21600"/>
                <a:gd name="T11" fmla="*/ 22988 w 2298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88" h="21600" fill="none" extrusionOk="0">
                  <a:moveTo>
                    <a:pt x="-1" y="44"/>
                  </a:moveTo>
                  <a:cubicBezTo>
                    <a:pt x="462" y="14"/>
                    <a:pt x="924" y="-1"/>
                    <a:pt x="1388" y="0"/>
                  </a:cubicBezTo>
                  <a:cubicBezTo>
                    <a:pt x="13317" y="0"/>
                    <a:pt x="22988" y="9670"/>
                    <a:pt x="22988" y="21600"/>
                  </a:cubicBezTo>
                </a:path>
                <a:path w="22988" h="21600" stroke="0" extrusionOk="0">
                  <a:moveTo>
                    <a:pt x="-1" y="44"/>
                  </a:moveTo>
                  <a:cubicBezTo>
                    <a:pt x="462" y="14"/>
                    <a:pt x="924" y="-1"/>
                    <a:pt x="1388" y="0"/>
                  </a:cubicBezTo>
                  <a:cubicBezTo>
                    <a:pt x="13317" y="0"/>
                    <a:pt x="22988" y="9670"/>
                    <a:pt x="22988" y="21600"/>
                  </a:cubicBezTo>
                  <a:lnTo>
                    <a:pt x="1388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29" name="Arc 11">
              <a:extLst>
                <a:ext uri="{FF2B5EF4-FFF2-40B4-BE49-F238E27FC236}">
                  <a16:creationId xmlns:a16="http://schemas.microsoft.com/office/drawing/2014/main" id="{61B3D44B-98D7-5213-8EF2-ECB1D9D535B3}"/>
                </a:ext>
              </a:extLst>
            </p:cNvPr>
            <p:cNvSpPr>
              <a:spLocks/>
            </p:cNvSpPr>
            <p:nvPr/>
          </p:nvSpPr>
          <p:spPr bwMode="auto">
            <a:xfrm rot="10020000">
              <a:off x="1347" y="1206"/>
              <a:ext cx="968" cy="1200"/>
            </a:xfrm>
            <a:custGeom>
              <a:avLst/>
              <a:gdLst>
                <a:gd name="T0" fmla="*/ 0 w 21600"/>
                <a:gd name="T1" fmla="*/ 0 h 21600"/>
                <a:gd name="T2" fmla="*/ 43 w 21600"/>
                <a:gd name="T3" fmla="*/ 67 h 21600"/>
                <a:gd name="T4" fmla="*/ 0 w 21600"/>
                <a:gd name="T5" fmla="*/ 6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30" name="Line 12">
              <a:extLst>
                <a:ext uri="{FF2B5EF4-FFF2-40B4-BE49-F238E27FC236}">
                  <a16:creationId xmlns:a16="http://schemas.microsoft.com/office/drawing/2014/main" id="{0A191CB4-123A-D23C-CE76-431D7D6428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7" y="1673"/>
              <a:ext cx="2335" cy="6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1" name="Rectangle 13">
              <a:extLst>
                <a:ext uri="{FF2B5EF4-FFF2-40B4-BE49-F238E27FC236}">
                  <a16:creationId xmlns:a16="http://schemas.microsoft.com/office/drawing/2014/main" id="{628E3D9F-21A8-E382-56B7-B238114F9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" y="1333"/>
              <a:ext cx="124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>
                  <a:solidFill>
                    <a:srgbClr val="397968"/>
                  </a:solidFill>
                </a:rPr>
                <a:t>TC with PD</a:t>
              </a:r>
            </a:p>
          </p:txBody>
        </p:sp>
        <p:sp>
          <p:nvSpPr>
            <p:cNvPr id="34832" name="Rectangle 14">
              <a:extLst>
                <a:ext uri="{FF2B5EF4-FFF2-40B4-BE49-F238E27FC236}">
                  <a16:creationId xmlns:a16="http://schemas.microsoft.com/office/drawing/2014/main" id="{22E92DCF-DDC9-A837-F978-1E8B4B89B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2101"/>
              <a:ext cx="124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>
                  <a:solidFill>
                    <a:srgbClr val="397968"/>
                  </a:solidFill>
                </a:rPr>
                <a:t>TC without PD</a:t>
              </a:r>
            </a:p>
          </p:txBody>
        </p:sp>
        <p:sp>
          <p:nvSpPr>
            <p:cNvPr id="34833" name="Rectangle 15">
              <a:extLst>
                <a:ext uri="{FF2B5EF4-FFF2-40B4-BE49-F238E27FC236}">
                  <a16:creationId xmlns:a16="http://schemas.microsoft.com/office/drawing/2014/main" id="{15C2B6FB-88C4-201F-9345-F0D5E7A35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3072"/>
              <a:ext cx="3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397968"/>
                  </a:solidFill>
                </a:rPr>
                <a:t>PD</a:t>
              </a:r>
              <a:endParaRPr lang="en-US" altLang="en-US" b="1">
                <a:solidFill>
                  <a:srgbClr val="397968"/>
                </a:solidFill>
              </a:endParaRPr>
            </a:p>
          </p:txBody>
        </p:sp>
        <p:sp>
          <p:nvSpPr>
            <p:cNvPr id="34834" name="Line 16">
              <a:extLst>
                <a:ext uri="{FF2B5EF4-FFF2-40B4-BE49-F238E27FC236}">
                  <a16:creationId xmlns:a16="http://schemas.microsoft.com/office/drawing/2014/main" id="{C3156987-36B2-1B7E-D5E3-B3088BC426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299"/>
              <a:ext cx="3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5" name="Line 17">
              <a:extLst>
                <a:ext uri="{FF2B5EF4-FFF2-40B4-BE49-F238E27FC236}">
                  <a16:creationId xmlns:a16="http://schemas.microsoft.com/office/drawing/2014/main" id="{3069CA9F-7C2E-44D1-D3CE-6B9568440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3792"/>
              <a:ext cx="4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6" name="Rectangle 18">
              <a:extLst>
                <a:ext uri="{FF2B5EF4-FFF2-40B4-BE49-F238E27FC236}">
                  <a16:creationId xmlns:a16="http://schemas.microsoft.com/office/drawing/2014/main" id="{84917A9D-8DD4-57E6-CFCD-B56EE0F16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805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>
                  <a:solidFill>
                    <a:srgbClr val="397968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b="1">
                <a:solidFill>
                  <a:srgbClr val="39796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7" name="Rectangle 19">
              <a:extLst>
                <a:ext uri="{FF2B5EF4-FFF2-40B4-BE49-F238E27FC236}">
                  <a16:creationId xmlns:a16="http://schemas.microsoft.com/office/drawing/2014/main" id="{0EC1D266-7D1D-787D-3656-4DB11E7CE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814"/>
              <a:ext cx="7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397968"/>
                  </a:solidFill>
                </a:rPr>
                <a:t>Quantity</a:t>
              </a:r>
              <a:endParaRPr lang="en-US" altLang="en-US" b="1">
                <a:solidFill>
                  <a:srgbClr val="397968"/>
                </a:solidFill>
              </a:endParaRPr>
            </a:p>
          </p:txBody>
        </p:sp>
        <p:sp>
          <p:nvSpPr>
            <p:cNvPr id="34838" name="Rectangle 20">
              <a:extLst>
                <a:ext uri="{FF2B5EF4-FFF2-40B4-BE49-F238E27FC236}">
                  <a16:creationId xmlns:a16="http://schemas.microsoft.com/office/drawing/2014/main" id="{EB790714-5841-59BE-7F27-1165E6722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1270"/>
              <a:ext cx="1974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397968"/>
                  </a:solidFill>
                </a:rPr>
                <a:t>Adding Purchasing cost</a:t>
              </a:r>
              <a:br>
                <a:rPr lang="en-US" altLang="en-US" sz="2000" b="1">
                  <a:solidFill>
                    <a:srgbClr val="397968"/>
                  </a:solidFill>
                </a:rPr>
              </a:br>
              <a:r>
                <a:rPr lang="en-US" altLang="en-US" sz="2000" b="1">
                  <a:solidFill>
                    <a:srgbClr val="397968"/>
                  </a:solidFill>
                </a:rPr>
                <a:t>doesn’t change EOQ</a:t>
              </a:r>
              <a:endParaRPr lang="en-US" altLang="en-US" b="1">
                <a:solidFill>
                  <a:srgbClr val="397968"/>
                </a:solidFill>
              </a:endParaRPr>
            </a:p>
          </p:txBody>
        </p:sp>
        <p:sp>
          <p:nvSpPr>
            <p:cNvPr id="34839" name="Line 21">
              <a:extLst>
                <a:ext uri="{FF2B5EF4-FFF2-40B4-BE49-F238E27FC236}">
                  <a16:creationId xmlns:a16="http://schemas.microsoft.com/office/drawing/2014/main" id="{184F7752-2FC1-E9B2-D933-44AB07815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1653"/>
              <a:ext cx="0" cy="5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4821" name="Text Box 22">
            <a:extLst>
              <a:ext uri="{FF2B5EF4-FFF2-40B4-BE49-F238E27FC236}">
                <a16:creationId xmlns:a16="http://schemas.microsoft.com/office/drawing/2014/main" id="{302665C7-ACF4-2F16-FA71-5BE20FC57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8382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hlink"/>
                </a:solidFill>
              </a:rPr>
              <a:t>Figure 12.7</a:t>
            </a:r>
            <a:endParaRPr lang="en-US" altLang="en-US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CBB7-D0E3-D883-E355-D6B19891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Quantity Discounts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ED53-31EE-6E39-936F-853CFDD34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Answers how much to order and when to order</a:t>
            </a:r>
          </a:p>
          <a:p>
            <a:r>
              <a:rPr lang="en-IN" dirty="0"/>
              <a:t>Allows quantity discounts</a:t>
            </a:r>
          </a:p>
          <a:p>
            <a:r>
              <a:rPr lang="en-IN" dirty="0"/>
              <a:t>Trade off is between lower price and increased holding cost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6B86E-BB3E-CD3D-AE58-EB39612B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515" y="3694995"/>
            <a:ext cx="70294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9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>
            <a:extLst>
              <a:ext uri="{FF2B5EF4-FFF2-40B4-BE49-F238E27FC236}">
                <a16:creationId xmlns:a16="http://schemas.microsoft.com/office/drawing/2014/main" id="{F9A37F01-EB39-2B54-C503-DFBACF3DEB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67CA3CC7-D457-4FD6-97AA-BCA5DF28F0A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86665BC2-3A2C-9323-CE9D-4B2F12013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95275"/>
            <a:ext cx="7772400" cy="660400"/>
          </a:xfrm>
        </p:spPr>
        <p:txBody>
          <a:bodyPr vert="horz" lIns="90488" tIns="44450" rIns="90488" bIns="44450" rtlCol="0" anchor="b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Types of Inventories</a:t>
            </a:r>
            <a:endParaRPr lang="en-US" b="1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EF40066-8643-1303-9C3D-3EF438D18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32025" y="1509714"/>
            <a:ext cx="7094538" cy="3248025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3000"/>
              <a:t>Raw materials &amp; purchased parts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3000"/>
              <a:t>Partially completed goods called </a:t>
            </a:r>
            <a:br>
              <a:rPr lang="en-US" altLang="en-US" sz="3000"/>
            </a:br>
            <a:r>
              <a:rPr lang="en-US" altLang="en-US" sz="3000" i="1"/>
              <a:t>work in progress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en-US" sz="3000"/>
              <a:t>Finished-goods inventories</a:t>
            </a:r>
            <a:r>
              <a:rPr lang="en-US" altLang="en-US"/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SzPct val="75000"/>
            </a:pPr>
            <a:r>
              <a:rPr lang="en-US" altLang="en-US"/>
              <a:t>(</a:t>
            </a:r>
            <a:r>
              <a:rPr lang="en-US" altLang="en-US" i="1"/>
              <a:t>manufacturing</a:t>
            </a:r>
            <a:r>
              <a:rPr lang="en-US" altLang="en-US"/>
              <a:t> </a:t>
            </a:r>
            <a:r>
              <a:rPr lang="en-US" altLang="en-US" i="1"/>
              <a:t>firms</a:t>
            </a:r>
            <a:r>
              <a:rPr lang="en-US" altLang="en-US"/>
              <a:t>) </a:t>
            </a:r>
            <a:br>
              <a:rPr lang="en-US" altLang="en-US"/>
            </a:br>
            <a:r>
              <a:rPr lang="en-US" altLang="en-US"/>
              <a:t>or merchandise </a:t>
            </a:r>
            <a:br>
              <a:rPr lang="en-US" altLang="en-US"/>
            </a:br>
            <a:r>
              <a:rPr lang="en-US" altLang="en-US"/>
              <a:t>(</a:t>
            </a:r>
            <a:r>
              <a:rPr lang="en-US" altLang="en-US" i="1"/>
              <a:t>retail stores</a:t>
            </a:r>
            <a:r>
              <a:rPr lang="en-US" altLang="en-US"/>
              <a:t>)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E920FB58-95DD-3A77-56AC-17960CCB11E3}"/>
              </a:ext>
            </a:extLst>
          </p:cNvPr>
          <p:cNvGraphicFramePr>
            <a:graphicFrameLocks/>
          </p:cNvGraphicFramePr>
          <p:nvPr/>
        </p:nvGraphicFramePr>
        <p:xfrm>
          <a:off x="6553200" y="3962400"/>
          <a:ext cx="3733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3844800" imgH="2130120" progId="MS_ClipArt_Gallery.2">
                  <p:embed/>
                </p:oleObj>
              </mc:Choice>
              <mc:Fallback>
                <p:oleObj name="Clip" r:id="rId2" imgW="3844800" imgH="2130120" progId="MS_ClipArt_Gallery.2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E920FB58-95DD-3A77-56AC-17960CCB11E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962400"/>
                        <a:ext cx="3733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>
            <a:extLst>
              <a:ext uri="{FF2B5EF4-FFF2-40B4-BE49-F238E27FC236}">
                <a16:creationId xmlns:a16="http://schemas.microsoft.com/office/drawing/2014/main" id="{D023BC40-FA0B-8E1F-BFAC-569842218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8EAFD37D-80E2-464E-BD64-A59E6561DD1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D7D19087-3C11-2EE5-AD97-788C34A74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87325"/>
            <a:ext cx="7772400" cy="736600"/>
          </a:xfrm>
        </p:spPr>
        <p:txBody>
          <a:bodyPr vert="horz" lIns="90488" tIns="44450" rIns="90488" bIns="44450" rtlCol="0" anchor="b">
            <a:normAutofit/>
          </a:bodyPr>
          <a:lstStyle/>
          <a:p>
            <a:pPr eaLnBrk="1" hangingPunct="1">
              <a:defRPr/>
            </a:pPr>
            <a:r>
              <a:rPr lang="en-US"/>
              <a:t>Types of Inventories (Cont’d)</a:t>
            </a:r>
            <a:endParaRPr lang="en-US" b="1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8596F45-59D0-AC48-3256-A66BF71BB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6488" y="1230313"/>
            <a:ext cx="8310562" cy="37973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Replacement parts, tools, &amp; supplies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Goods-in-transit to warehouses or customers</a:t>
            </a: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C4166FBE-3C6B-5E84-0E1D-2D2A995E8D01}"/>
              </a:ext>
            </a:extLst>
          </p:cNvPr>
          <p:cNvGraphicFramePr>
            <a:graphicFrameLocks/>
          </p:cNvGraphicFramePr>
          <p:nvPr/>
        </p:nvGraphicFramePr>
        <p:xfrm>
          <a:off x="2590800" y="3352800"/>
          <a:ext cx="76200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930560" imgH="1347480" progId="MS_ClipArt_Gallery.2">
                  <p:embed/>
                </p:oleObj>
              </mc:Choice>
              <mc:Fallback>
                <p:oleObj name="Clip" r:id="rId2" imgW="4930560" imgH="1347480" progId="MS_ClipArt_Gallery.2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C4166FBE-3C6B-5E84-0E1D-2D2A995E8D0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52800"/>
                        <a:ext cx="76200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DFAEF218-5DCF-8DDE-766A-1AE40BD0D0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1B20F2A9-3D35-4F56-BDBA-B0651B10E76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634CB076-CD5A-9A92-78B2-A36CCC0972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6351"/>
            <a:ext cx="7772400" cy="938213"/>
          </a:xfrm>
        </p:spPr>
        <p:txBody>
          <a:bodyPr vert="horz" lIns="90488" tIns="44450" rIns="90488" bIns="44450" rtlCol="0" anchor="b">
            <a:normAutofit/>
          </a:bodyPr>
          <a:lstStyle/>
          <a:p>
            <a:pPr eaLnBrk="1" hangingPunct="1">
              <a:defRPr/>
            </a:pPr>
            <a:r>
              <a:rPr lang="en-US"/>
              <a:t>Functions of Inventory</a:t>
            </a:r>
            <a:endParaRPr lang="en-US" b="1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64B5438-EA51-6AD7-A6BD-57CE259CA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33614" y="1489076"/>
            <a:ext cx="6999287" cy="3484563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spcAft>
                <a:spcPct val="40000"/>
              </a:spcAft>
            </a:pPr>
            <a:r>
              <a:rPr lang="en-US" altLang="en-US"/>
              <a:t>To meet anticipated demand</a:t>
            </a:r>
          </a:p>
          <a:p>
            <a:pPr eaLnBrk="1" hangingPunct="1">
              <a:spcAft>
                <a:spcPct val="40000"/>
              </a:spcAft>
            </a:pPr>
            <a:r>
              <a:rPr lang="en-US" altLang="en-US"/>
              <a:t>To smooth production requirements</a:t>
            </a:r>
          </a:p>
          <a:p>
            <a:pPr eaLnBrk="1" hangingPunct="1">
              <a:spcAft>
                <a:spcPct val="40000"/>
              </a:spcAft>
            </a:pPr>
            <a:r>
              <a:rPr lang="en-US" altLang="en-US"/>
              <a:t>To decouple operations</a:t>
            </a:r>
          </a:p>
          <a:p>
            <a:pPr eaLnBrk="1" hangingPunct="1">
              <a:spcAft>
                <a:spcPct val="40000"/>
              </a:spcAft>
            </a:pPr>
            <a:r>
              <a:rPr lang="en-US" altLang="en-US"/>
              <a:t>To protect against stock-outs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4AB1E20D-8BF9-B19F-632F-D57FC90496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CD3A85B4-943D-461F-AEFB-195E56B0518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F496462-FDD4-5697-98C7-A67CE8CF5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19075"/>
            <a:ext cx="7772400" cy="736600"/>
          </a:xfrm>
        </p:spPr>
        <p:txBody>
          <a:bodyPr vert="horz" lIns="90488" tIns="44450" rIns="90488" bIns="44450" rtlCol="0" anchor="b">
            <a:normAutofit/>
          </a:bodyPr>
          <a:lstStyle/>
          <a:p>
            <a:pPr eaLnBrk="1" hangingPunct="1">
              <a:defRPr/>
            </a:pPr>
            <a:r>
              <a:rPr lang="en-US" sz="4000"/>
              <a:t>Functions of Inventory (Cont’d)</a:t>
            </a:r>
            <a:endParaRPr lang="en-US" sz="4000" b="1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9745EF9-F9A7-1BE1-DF09-F37634FA9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35200" y="1489075"/>
            <a:ext cx="7583488" cy="4522788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To take advantage of order cycles</a:t>
            </a:r>
            <a:endParaRPr lang="en-US" altLang="en-US" sz="1100"/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To help hedge against price increases </a:t>
            </a:r>
            <a:endParaRPr lang="en-US" altLang="en-US" sz="500"/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To permit operations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To take advantage of quantity discounts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9C9466E4-D734-3385-8FF6-C31F780E0E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C03A4C87-1DEB-4583-973C-0A8CE8D427B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E276D651-C78B-27FD-923A-D6E084D78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1"/>
            <a:ext cx="9144000" cy="91757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Objective of Inventory Control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D37CA77-9BF2-B15F-EB44-B1BC03E72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6014" y="1249364"/>
            <a:ext cx="7748587" cy="530383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To achieve satisfactory levels of customer service while keeping inventory costs within reasonable bounds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Level of customer service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Costs of ordering and carrying inventory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AE21D1AB-7325-E329-13E3-F1CA20816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4876800"/>
            <a:ext cx="6213475" cy="1563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i="1" u="sng"/>
              <a:t>Inventory turnover</a:t>
            </a:r>
            <a:r>
              <a:rPr lang="en-US" altLang="en-US" sz="3200"/>
              <a:t> is the ratio of</a:t>
            </a:r>
            <a:br>
              <a:rPr lang="en-US" altLang="en-US" sz="3200"/>
            </a:br>
            <a:r>
              <a:rPr lang="en-US" altLang="en-US" sz="3200"/>
              <a:t>average cost of goods sold to</a:t>
            </a:r>
            <a:br>
              <a:rPr lang="en-US" altLang="en-US" sz="3200"/>
            </a:br>
            <a:r>
              <a:rPr lang="en-US" altLang="en-US" sz="3200"/>
              <a:t>average inventory investment.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5634B106-4B6B-5BFC-5C67-111631E58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5AEBB868-86B4-41CE-8696-12F5DA38045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AB3247F-7E46-014B-73C1-2BF44C33AE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1250" y="1238250"/>
            <a:ext cx="7772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/>
              <a:t>A system to keep track of inventory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/>
              <a:t>A reliable forecast of demand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/>
              <a:t>Knowledge of lead times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/>
              <a:t>Reasonable estimates of</a:t>
            </a:r>
          </a:p>
          <a:p>
            <a:pPr lvl="1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/>
              <a:t>Holding costs</a:t>
            </a:r>
          </a:p>
          <a:p>
            <a:pPr lvl="1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/>
              <a:t>Ordering costs</a:t>
            </a:r>
          </a:p>
          <a:p>
            <a:pPr lvl="1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/>
              <a:t>Shortage costs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/>
              <a:t>A classification system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1C8461B-5749-DA9B-4CA9-5081ED3AD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50825"/>
            <a:ext cx="7772400" cy="685800"/>
          </a:xfrm>
        </p:spPr>
        <p:txBody>
          <a:bodyPr vert="horz" lIns="90488" tIns="44450" rIns="90488" bIns="44450" rtlCol="0" anchor="b">
            <a:normAutofit/>
          </a:bodyPr>
          <a:lstStyle/>
          <a:p>
            <a:pPr eaLnBrk="1" hangingPunct="1">
              <a:defRPr/>
            </a:pPr>
            <a:r>
              <a:rPr lang="en-US" sz="4000"/>
              <a:t>Effective Inventory Management</a:t>
            </a:r>
            <a:endParaRPr 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>
            <a:extLst>
              <a:ext uri="{FF2B5EF4-FFF2-40B4-BE49-F238E27FC236}">
                <a16:creationId xmlns:a16="http://schemas.microsoft.com/office/drawing/2014/main" id="{1157A3A5-BCCB-B784-9EFB-9C83E671B1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12-</a:t>
            </a:r>
            <a:fld id="{65D91BA2-F802-437E-A9C1-EE47D118649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1F9140F4-083E-7C27-613F-505ED4B3D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88925"/>
            <a:ext cx="7772400" cy="660400"/>
          </a:xfrm>
        </p:spPr>
        <p:txBody>
          <a:bodyPr vert="horz" lIns="90488" tIns="44450" rIns="90488" bIns="44450" rtlCol="0" anchor="b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Inventory Counting Systems</a:t>
            </a:r>
            <a:endParaRPr lang="en-US" b="1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47FDFD0-1267-AB62-AB26-4875E3EF3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314450"/>
            <a:ext cx="7924800" cy="485775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marL="571500"/>
            <a:r>
              <a:rPr lang="en-US" altLang="en-US" i="1" u="sng"/>
              <a:t>Periodic System</a:t>
            </a:r>
            <a:endParaRPr lang="en-US" altLang="en-US"/>
          </a:p>
          <a:p>
            <a:pPr lvl="1" indent="0">
              <a:buNone/>
            </a:pPr>
            <a:r>
              <a:rPr lang="en-US" altLang="en-US"/>
              <a:t>Physical count of items made at periodic intervals</a:t>
            </a:r>
            <a:endParaRPr lang="en-US" altLang="en-US" i="1"/>
          </a:p>
          <a:p>
            <a:pPr marL="571500"/>
            <a:r>
              <a:rPr lang="en-US" altLang="en-US" i="1" u="sng"/>
              <a:t>Perpetual Inventory System </a:t>
            </a:r>
            <a:br>
              <a:rPr lang="en-US" altLang="en-US" i="1"/>
            </a:br>
            <a:r>
              <a:rPr lang="en-US" altLang="en-US">
                <a:solidFill>
                  <a:srgbClr val="2237A0"/>
                </a:solidFill>
              </a:rPr>
              <a:t>System that keeps track </a:t>
            </a:r>
            <a:br>
              <a:rPr lang="en-US" altLang="en-US">
                <a:solidFill>
                  <a:srgbClr val="2237A0"/>
                </a:solidFill>
              </a:rPr>
            </a:br>
            <a:r>
              <a:rPr lang="en-US" altLang="en-US">
                <a:solidFill>
                  <a:srgbClr val="2237A0"/>
                </a:solidFill>
              </a:rPr>
              <a:t>of removals from inventory </a:t>
            </a:r>
            <a:br>
              <a:rPr lang="en-US" altLang="en-US">
                <a:solidFill>
                  <a:srgbClr val="2237A0"/>
                </a:solidFill>
              </a:rPr>
            </a:br>
            <a:r>
              <a:rPr lang="en-US" altLang="en-US">
                <a:solidFill>
                  <a:srgbClr val="2237A0"/>
                </a:solidFill>
              </a:rPr>
              <a:t>continuously, thus </a:t>
            </a:r>
            <a:br>
              <a:rPr lang="en-US" altLang="en-US">
                <a:solidFill>
                  <a:srgbClr val="2237A0"/>
                </a:solidFill>
              </a:rPr>
            </a:br>
            <a:r>
              <a:rPr lang="en-US" altLang="en-US">
                <a:solidFill>
                  <a:srgbClr val="2237A0"/>
                </a:solidFill>
              </a:rPr>
              <a:t>monitoring</a:t>
            </a:r>
            <a:br>
              <a:rPr lang="en-US" altLang="en-US">
                <a:solidFill>
                  <a:srgbClr val="2237A0"/>
                </a:solidFill>
              </a:rPr>
            </a:br>
            <a:r>
              <a:rPr lang="en-US" altLang="en-US">
                <a:solidFill>
                  <a:srgbClr val="2237A0"/>
                </a:solidFill>
              </a:rPr>
              <a:t>current levels of </a:t>
            </a:r>
            <a:br>
              <a:rPr lang="en-US" altLang="en-US">
                <a:solidFill>
                  <a:srgbClr val="2237A0"/>
                </a:solidFill>
              </a:rPr>
            </a:br>
            <a:r>
              <a:rPr lang="en-US" altLang="en-US">
                <a:solidFill>
                  <a:srgbClr val="2237A0"/>
                </a:solidFill>
              </a:rPr>
              <a:t>each item</a:t>
            </a:r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FA7D6FFB-1FE4-4E81-28D3-17EDE00778B9}"/>
              </a:ext>
            </a:extLst>
          </p:cNvPr>
          <p:cNvGraphicFramePr>
            <a:graphicFrameLocks/>
          </p:cNvGraphicFramePr>
          <p:nvPr/>
        </p:nvGraphicFramePr>
        <p:xfrm>
          <a:off x="6805614" y="3505200"/>
          <a:ext cx="3862387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3382920" imgH="2646360" progId="MS_ClipArt_Gallery.2">
                  <p:embed/>
                </p:oleObj>
              </mc:Choice>
              <mc:Fallback>
                <p:oleObj name="Clip" r:id="rId2" imgW="3382920" imgH="2646360" progId="MS_ClipArt_Gallery.2">
                  <p:embed/>
                  <p:pic>
                    <p:nvPicPr>
                      <p:cNvPr id="3074" name="Object 4">
                        <a:extLst>
                          <a:ext uri="{FF2B5EF4-FFF2-40B4-BE49-F238E27FC236}">
                            <a16:creationId xmlns:a16="http://schemas.microsoft.com/office/drawing/2014/main" id="{FA7D6FFB-1FE4-4E81-28D3-17EDE00778B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4" y="3505200"/>
                        <a:ext cx="3862387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962</Words>
  <Application>Microsoft Office PowerPoint</Application>
  <PresentationFormat>Widescreen</PresentationFormat>
  <Paragraphs>218</Paragraphs>
  <Slides>29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Wingdings</vt:lpstr>
      <vt:lpstr>Office Theme</vt:lpstr>
      <vt:lpstr>Microsoft Clip Gallery</vt:lpstr>
      <vt:lpstr>Microsoft Equation 3.0</vt:lpstr>
      <vt:lpstr>Inventory  Management</vt:lpstr>
      <vt:lpstr>Inventory</vt:lpstr>
      <vt:lpstr>Types of Inventories</vt:lpstr>
      <vt:lpstr>Types of Inventories (Cont’d)</vt:lpstr>
      <vt:lpstr>Functions of Inventory</vt:lpstr>
      <vt:lpstr>Functions of Inventory (Cont’d)</vt:lpstr>
      <vt:lpstr>Objective of Inventory Control</vt:lpstr>
      <vt:lpstr>Effective Inventory Management</vt:lpstr>
      <vt:lpstr>Inventory Counting Systems</vt:lpstr>
      <vt:lpstr>Inventory Counting Systems (Cont’d)</vt:lpstr>
      <vt:lpstr>Key Inventory Terms</vt:lpstr>
      <vt:lpstr>Economic Order Quantity Models</vt:lpstr>
      <vt:lpstr>Assumptions of EOQ Model</vt:lpstr>
      <vt:lpstr>The Inventory Cycle</vt:lpstr>
      <vt:lpstr>Total Cost</vt:lpstr>
      <vt:lpstr>Cost Minimization Goal</vt:lpstr>
      <vt:lpstr>PowerPoint Presentation</vt:lpstr>
      <vt:lpstr>PowerPoint Presentation</vt:lpstr>
      <vt:lpstr>Deriving the EOQ</vt:lpstr>
      <vt:lpstr>Minimum Total Cost</vt:lpstr>
      <vt:lpstr>PowerPoint Presentation</vt:lpstr>
      <vt:lpstr>PowerPoint Presentation</vt:lpstr>
      <vt:lpstr>Economic Production Quantity (EPQ)</vt:lpstr>
      <vt:lpstr>Economic Production Quantity Assumptions</vt:lpstr>
      <vt:lpstr>Economic Run Size</vt:lpstr>
      <vt:lpstr>PowerPoint Presentation</vt:lpstr>
      <vt:lpstr>Total Costs with Purchasing Cost</vt:lpstr>
      <vt:lpstr>Total Costs with PD</vt:lpstr>
      <vt:lpstr>Quantity Discounts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 Management</dc:title>
  <dc:creator>Kriti Bedi</dc:creator>
  <cp:lastModifiedBy>Kriti Bedi</cp:lastModifiedBy>
  <cp:revision>2</cp:revision>
  <dcterms:created xsi:type="dcterms:W3CDTF">2022-12-07T05:52:01Z</dcterms:created>
  <dcterms:modified xsi:type="dcterms:W3CDTF">2022-12-07T09:16:03Z</dcterms:modified>
</cp:coreProperties>
</file>