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57" r:id="rId4"/>
    <p:sldId id="258" r:id="rId5"/>
    <p:sldId id="259" r:id="rId6"/>
    <p:sldId id="263" r:id="rId7"/>
    <p:sldId id="264" r:id="rId8"/>
    <p:sldId id="266" r:id="rId9"/>
    <p:sldId id="267" r:id="rId10"/>
    <p:sldId id="271" r:id="rId11"/>
    <p:sldId id="272" r:id="rId12"/>
    <p:sldId id="277" r:id="rId13"/>
    <p:sldId id="273" r:id="rId14"/>
    <p:sldId id="274" r:id="rId15"/>
    <p:sldId id="275" r:id="rId16"/>
    <p:sldId id="278" r:id="rId17"/>
    <p:sldId id="284" r:id="rId18"/>
    <p:sldId id="285" r:id="rId19"/>
    <p:sldId id="286" r:id="rId20"/>
    <p:sldId id="287" r:id="rId21"/>
    <p:sldId id="276" r:id="rId22"/>
    <p:sldId id="265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EE4EE-98FB-46EF-9A53-E6D8DC6AC21D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B267C-56D2-46E6-B290-7B34C6BE8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1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AC1DD34-915C-61A7-454B-64AD55930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60EFE3-1CD4-4D8D-B51D-04F74E063EC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D5267CC-6893-D587-5430-11B2F13FF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7A04D-3E84-4B86-8905-FF3BD0DB6EB1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25FC027-4FEB-F14A-AA5B-FDAECC93B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B9DB0A-402E-45BA-BB0D-3E98BF6AD67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2AC0894-F576-50F6-8AA4-4A76CF885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57280D-88DF-4230-82B0-71C2F9B7844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4DA977A-66FA-440C-2428-BEEAC07E0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2C60A7-B5C5-4F61-8CBE-0EB6DCE33FD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3769B63-49F5-544B-FD16-EDFBD87BF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58FEB9-7533-43C6-A9A7-8D7E8EF7669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EF83-0AC0-59A5-5A0F-C1169BD9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1314-23FE-B460-1709-47864167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0384-33CF-57A0-9013-FD5828EB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690-157E-1D70-3BE9-8DF0B57B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5FB5-D914-3B83-A136-C4039940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A31-F72B-5567-FA5F-58705583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370AF-95E1-25C7-BAFE-D173E7BF3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EB9D-066C-3E99-38FF-3E14574D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13E0-3063-630B-8178-9D71A64A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505A-F1EB-141A-5F92-4B6EB04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5433B-8214-59BE-4230-3E495A1C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2171-28EF-C5BF-4EA4-E1E92C051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61E9-8A6B-E055-1BE3-1FFC260F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A601-51B3-B7C2-BE50-53747F57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7609-DB81-DDE4-9BCB-B957FD73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8FA-BA03-D3F5-3A1E-80622A4D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C581-12F3-BCCE-7A20-343C189D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958D-C9A8-BDC9-4699-28320023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6FE2-473F-09CB-CBC7-15732953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C038-E498-9A50-1EE3-543501F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1C85-BC5D-B35F-D05D-C197D06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1A13-4C6A-A1BE-4483-D87BEB7A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322D-B29B-09B6-2EBE-13B801F9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8E06-BC03-6C61-6E4E-DCBA382E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81603-A845-79D7-2A43-FBE077D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AFB-7251-D99E-C86C-CE4FFBC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331E-4315-7512-2412-7B1742B5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F9AD0-528B-DD0C-2DAD-57A9DFBE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C1EC-17B2-D460-89D1-ACE290B6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1214-BCCD-96B0-59E6-0C1EAED1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B060-067E-B87D-08DF-3E437D1F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4A84-8A45-26F9-BD63-5DC0D12A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6758-DE84-CDF2-87D5-250A891F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E326-E5F9-7A7A-4D5D-EF608884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44EF3-7EAE-91B2-911E-8459DC9A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63E34-D1AA-17B7-3668-2428D9336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D197-B0E8-4D9C-890A-2D498E9C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12E8C-F075-3F7F-E48C-1AF183D2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F697E-B961-BA21-B9AD-0289623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C921-6988-5FC0-F813-790C139D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FF255-A84D-1BDC-A21C-A77BB545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25DAC-B0A1-8E79-F49A-E799C217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A51A0-E62C-65D1-0CE7-17F0C77B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9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F19AB-4571-B04D-B29D-96E86B8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ABA07-ED89-5A53-F18F-1478CD15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5E42-244A-844B-7A0F-6685B64F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DC96-4C40-C40A-FE44-714D0BF0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276C-E649-9613-892C-DD5D612B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53860-21E5-9C4E-84B3-71867D95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E70E-E09D-C3F2-B4A1-20D5A931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DB73-D2F4-94DC-8A2B-9C44B6AD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A1AD2-E3A1-6B59-952C-46906391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B4D-6410-A892-2A70-C27A560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E0A78-C5F9-D30F-F773-E2F0EF56C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9E4E5-9BF9-3E51-E972-587C27E17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E8B4-84CB-D4EB-A66A-993A4D3D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FD15E-6566-E3DF-C4B3-ABAD7E90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96298-CA61-9EFE-57A1-6CF914DA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333B4-22AD-6638-EF30-1EE75E00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6DD8-B02F-4014-C309-B2EA761C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0A17-F985-AE38-6F3E-597F415B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41AF-1E93-4314-9E28-34260FC3F13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CBA4-E9D8-21BC-C304-5EE516EE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37C9-56D9-D297-73CA-5F09D3B5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7CA4-FEAB-4278-B24B-255DFF25F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4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F2E9-3540-26B3-4418-1463689D7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Location Planning </a:t>
            </a:r>
            <a:br>
              <a:rPr lang="en-IN" dirty="0">
                <a:solidFill>
                  <a:schemeClr val="tx2"/>
                </a:solidFill>
              </a:rPr>
            </a:br>
            <a:r>
              <a:rPr lang="en-IN" dirty="0">
                <a:solidFill>
                  <a:schemeClr val="tx2"/>
                </a:solidFill>
              </a:rPr>
              <a:t>and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E8DED-0C4F-2570-1814-D4857C0A7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9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18FA63F-D057-6979-30B7-81B85F4AE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7975"/>
            <a:ext cx="7772400" cy="635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Evaluating Locations</a:t>
            </a:r>
            <a:endParaRPr lang="en-US" b="1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0AAE988-A36B-A598-C706-2FFCCB92C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6" y="1509713"/>
            <a:ext cx="7370763" cy="394176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/>
              <a:t>Cost-Profit-Volume Analysis</a:t>
            </a:r>
          </a:p>
          <a:p>
            <a:pPr lvl="1">
              <a:spcBef>
                <a:spcPct val="40000"/>
              </a:spcBef>
              <a:buSzPct val="75000"/>
            </a:pPr>
            <a:r>
              <a:rPr lang="en-US" altLang="en-US"/>
              <a:t>Determine fixed and variable costs</a:t>
            </a:r>
          </a:p>
          <a:p>
            <a:pPr lvl="1">
              <a:spcBef>
                <a:spcPct val="40000"/>
              </a:spcBef>
              <a:buSzPct val="75000"/>
            </a:pPr>
            <a:r>
              <a:rPr lang="en-US" altLang="en-US"/>
              <a:t>Plot total costs</a:t>
            </a:r>
          </a:p>
          <a:p>
            <a:pPr lvl="1">
              <a:spcBef>
                <a:spcPct val="40000"/>
              </a:spcBef>
              <a:buSzPct val="75000"/>
            </a:pPr>
            <a:r>
              <a:rPr lang="en-US" altLang="en-US"/>
              <a:t>Determine lowest total costs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6196B9-B341-D0C3-D9A1-7C2AC0ED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9CFF0460-AA8B-4C6D-9BC5-1DC31550BA49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10</a:t>
            </a:fld>
            <a:endParaRPr lang="en-US" altLang="en-US" sz="1300">
              <a:solidFill>
                <a:srgbClr val="FFFFFF"/>
              </a:solidFill>
            </a:endParaRP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B5C844A9-E71A-A7B9-A3F0-67AA500D6D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505200"/>
            <a:ext cx="3200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76B8E3F-FAB3-4C24-C68E-8497DB147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Location Cost-Volume Analysis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105383C-A81D-C023-4666-1D348C441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9814" y="1249364"/>
            <a:ext cx="8358187" cy="4941887"/>
          </a:xfrm>
        </p:spPr>
        <p:txBody>
          <a:bodyPr/>
          <a:lstStyle/>
          <a:p>
            <a:r>
              <a:rPr lang="en-US" altLang="en-US"/>
              <a:t>Assumptions</a:t>
            </a:r>
          </a:p>
          <a:p>
            <a:pPr lvl="1"/>
            <a:r>
              <a:rPr lang="en-US" altLang="en-US"/>
              <a:t>Fixed costs are constant</a:t>
            </a:r>
          </a:p>
          <a:p>
            <a:pPr lvl="1"/>
            <a:r>
              <a:rPr lang="en-US" altLang="en-US"/>
              <a:t>Variable costs are linear</a:t>
            </a:r>
          </a:p>
          <a:p>
            <a:pPr lvl="1"/>
            <a:r>
              <a:rPr lang="en-US" altLang="en-US"/>
              <a:t>Output can be closely estimated</a:t>
            </a:r>
          </a:p>
          <a:p>
            <a:pPr lvl="1"/>
            <a:r>
              <a:rPr lang="en-US" altLang="en-US"/>
              <a:t>Only one product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C1BC0-76F1-AFFD-9F43-EEE509C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7E17957E-17F9-4BA6-A846-2808A1E734FC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11</a:t>
            </a:fld>
            <a:endParaRPr lang="en-US" altLang="en-US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E94C-9139-63C2-C131-F40848FE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766-C55C-FA18-167D-65F41A31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97515-0E17-6560-1D84-BBA50924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501"/>
            <a:ext cx="10889974" cy="53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1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1DA992-0B69-EF74-0E2D-82A4298CF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87338"/>
            <a:ext cx="7772400" cy="6334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pPr>
              <a:defRPr/>
            </a:pPr>
            <a:r>
              <a:rPr lang="en-US" sz="3600"/>
              <a:t>Example 1: Cost-Volume Analysis</a:t>
            </a:r>
            <a:endParaRPr lang="en-US" sz="3600" b="1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4982633-DA4B-1EDF-196C-E90758B8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26" y="1489075"/>
            <a:ext cx="7707313" cy="13668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altLang="en-US"/>
              <a:t>Fixed and variable costs for </a:t>
            </a:r>
            <a:br>
              <a:rPr lang="en-US" altLang="en-US"/>
            </a:br>
            <a:r>
              <a:rPr lang="en-US" altLang="en-US"/>
              <a:t>four potential locations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313C8D3-4D89-C2FA-6BF9-20CA7618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E201903A-58A8-4CE5-A806-F16D47DDA9EB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13</a:t>
            </a:fld>
            <a:endParaRPr lang="en-US" altLang="en-US" sz="1300">
              <a:solidFill>
                <a:srgbClr val="FFFFFF"/>
              </a:solidFill>
            </a:endParaRP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4D867503-6427-FBA9-F5E1-66B7511B9D55}"/>
              </a:ext>
            </a:extLst>
          </p:cNvPr>
          <p:cNvGraphicFramePr>
            <a:graphicFrameLocks/>
          </p:cNvGraphicFramePr>
          <p:nvPr/>
        </p:nvGraphicFramePr>
        <p:xfrm>
          <a:off x="2209801" y="2743200"/>
          <a:ext cx="780097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00975" imgH="1993900" progId="Word.Document.8">
                  <p:embed/>
                </p:oleObj>
              </mc:Choice>
              <mc:Fallback>
                <p:oleObj name="Document" r:id="rId3" imgW="7800975" imgH="1993900" progId="Word.Document.8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4D867503-6427-FBA9-F5E1-66B7511B9D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743200"/>
                        <a:ext cx="7800975" cy="1993900"/>
                      </a:xfrm>
                      <a:prstGeom prst="rect">
                        <a:avLst/>
                      </a:prstGeom>
                      <a:solidFill>
                        <a:srgbClr val="FDEFD3"/>
                      </a:solidFill>
                      <a:ln w="12700">
                        <a:solidFill>
                          <a:srgbClr val="CE27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Line 5">
            <a:extLst>
              <a:ext uri="{FF2B5EF4-FFF2-40B4-BE49-F238E27FC236}">
                <a16:creationId xmlns:a16="http://schemas.microsoft.com/office/drawing/2014/main" id="{CCC60203-6FF2-9BAB-BFB5-52BAA81E3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3371850"/>
            <a:ext cx="7459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15DA2727-7FFB-D1AD-1134-6C11F2971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4648200"/>
            <a:ext cx="7459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D1C16F6-7BBD-59C7-0944-89B1D7EFF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52413"/>
            <a:ext cx="7772400" cy="660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Example 1: Solution</a:t>
            </a:r>
            <a:endParaRPr lang="en-US" b="1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DD304B1-B3B1-D60F-F81C-E440A45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D957B399-CA77-4DEF-8D23-0060867A84C8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14</a:t>
            </a:fld>
            <a:endParaRPr lang="en-US" altLang="en-US" sz="1300">
              <a:solidFill>
                <a:srgbClr val="FFFFFF"/>
              </a:solidFill>
            </a:endParaRPr>
          </a:p>
        </p:txBody>
      </p:sp>
      <p:grpSp>
        <p:nvGrpSpPr>
          <p:cNvPr id="28676" name="Group 3">
            <a:extLst>
              <a:ext uri="{FF2B5EF4-FFF2-40B4-BE49-F238E27FC236}">
                <a16:creationId xmlns:a16="http://schemas.microsoft.com/office/drawing/2014/main" id="{14619F80-3523-55E2-5C79-C634F906A0F9}"/>
              </a:ext>
            </a:extLst>
          </p:cNvPr>
          <p:cNvGrpSpPr>
            <a:grpSpLocks/>
          </p:cNvGrpSpPr>
          <p:nvPr/>
        </p:nvGrpSpPr>
        <p:grpSpPr bwMode="auto">
          <a:xfrm>
            <a:off x="2000251" y="1600200"/>
            <a:ext cx="8213725" cy="4070350"/>
            <a:chOff x="490" y="1008"/>
            <a:chExt cx="5174" cy="2564"/>
          </a:xfrm>
        </p:grpSpPr>
        <p:graphicFrame>
          <p:nvGraphicFramePr>
            <p:cNvPr id="28677" name="Object 4">
              <a:extLst>
                <a:ext uri="{FF2B5EF4-FFF2-40B4-BE49-F238E27FC236}">
                  <a16:creationId xmlns:a16="http://schemas.microsoft.com/office/drawing/2014/main" id="{AC246460-A6ED-01AC-C221-F63335CD2ED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0" y="1008"/>
            <a:ext cx="5174" cy="2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8213725" imgH="4070350" progId="Word.Document.8">
                    <p:embed/>
                  </p:oleObj>
                </mc:Choice>
                <mc:Fallback>
                  <p:oleObj name="Document" r:id="rId3" imgW="8213725" imgH="4070350" progId="Word.Document.8">
                    <p:embed/>
                    <p:pic>
                      <p:nvPicPr>
                        <p:cNvPr id="28677" name="Object 4">
                          <a:extLst>
                            <a:ext uri="{FF2B5EF4-FFF2-40B4-BE49-F238E27FC236}">
                              <a16:creationId xmlns:a16="http://schemas.microsoft.com/office/drawing/2014/main" id="{AC246460-A6ED-01AC-C221-F63335CD2ED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1008"/>
                          <a:ext cx="5174" cy="2564"/>
                        </a:xfrm>
                        <a:prstGeom prst="rect">
                          <a:avLst/>
                        </a:prstGeom>
                        <a:solidFill>
                          <a:srgbClr val="FDEFD3"/>
                        </a:solidFill>
                        <a:ln w="12700">
                          <a:solidFill>
                            <a:srgbClr val="CE27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Line 5">
              <a:extLst>
                <a:ext uri="{FF2B5EF4-FFF2-40B4-BE49-F238E27FC236}">
                  <a16:creationId xmlns:a16="http://schemas.microsoft.com/office/drawing/2014/main" id="{9D81B6B5-9E29-5FB3-F2C5-F4E4F004A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" y="1872"/>
              <a:ext cx="50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5A92F99-7CD9-31C1-BAC1-B7C75F63F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3213"/>
            <a:ext cx="7772400" cy="635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Example 1: Solution</a:t>
            </a:r>
            <a:endParaRPr lang="en-US" b="1"/>
          </a:p>
        </p:txBody>
      </p: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996ADA97-529C-22F0-BED7-441A9111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B0F19AAF-E689-40C9-BF43-B12704E4AC4B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15</a:t>
            </a:fld>
            <a:endParaRPr lang="en-US" altLang="en-US" sz="1300">
              <a:solidFill>
                <a:srgbClr val="FFFFFF"/>
              </a:solidFill>
            </a:endParaRPr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F08DA650-60EF-E02E-09FA-FF9480E8DB0D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1371601"/>
            <a:ext cx="8383588" cy="4729163"/>
            <a:chOff x="366" y="960"/>
            <a:chExt cx="5281" cy="2979"/>
          </a:xfrm>
        </p:grpSpPr>
        <p:sp>
          <p:nvSpPr>
            <p:cNvPr id="29701" name="Rectangle 4">
              <a:extLst>
                <a:ext uri="{FF2B5EF4-FFF2-40B4-BE49-F238E27FC236}">
                  <a16:creationId xmlns:a16="http://schemas.microsoft.com/office/drawing/2014/main" id="{77B4A1E4-65A3-5749-FADA-0D84586E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248"/>
              <a:ext cx="442" cy="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</a:rPr>
                <a:t>800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700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600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500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400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300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200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100</a:t>
              </a:r>
            </a:p>
            <a:p>
              <a:r>
                <a:rPr lang="en-US" altLang="en-US" sz="2400" b="1">
                  <a:solidFill>
                    <a:srgbClr val="CE2700"/>
                  </a:solidFill>
                </a:rPr>
                <a:t>	0</a:t>
              </a:r>
            </a:p>
          </p:txBody>
        </p:sp>
        <p:sp>
          <p:nvSpPr>
            <p:cNvPr id="29702" name="Rectangle 5">
              <a:extLst>
                <a:ext uri="{FF2B5EF4-FFF2-40B4-BE49-F238E27FC236}">
                  <a16:creationId xmlns:a16="http://schemas.microsoft.com/office/drawing/2014/main" id="{51061E44-C06F-5BDF-912A-C63031DA2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3650"/>
              <a:ext cx="196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</a:rPr>
                <a:t>Annual Output (000)</a:t>
              </a:r>
            </a:p>
          </p:txBody>
        </p:sp>
        <p:sp>
          <p:nvSpPr>
            <p:cNvPr id="29703" name="Rectangle 6">
              <a:extLst>
                <a:ext uri="{FF2B5EF4-FFF2-40B4-BE49-F238E27FC236}">
                  <a16:creationId xmlns:a16="http://schemas.microsoft.com/office/drawing/2014/main" id="{38B30DBD-60B5-5AA2-BA78-DDB04102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960"/>
              <a:ext cx="6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E2700"/>
                  </a:solidFill>
                </a:rPr>
                <a:t>$(000)</a:t>
              </a:r>
            </a:p>
          </p:txBody>
        </p:sp>
        <p:grpSp>
          <p:nvGrpSpPr>
            <p:cNvPr id="29704" name="Group 7">
              <a:extLst>
                <a:ext uri="{FF2B5EF4-FFF2-40B4-BE49-F238E27FC236}">
                  <a16:creationId xmlns:a16="http://schemas.microsoft.com/office/drawing/2014/main" id="{DD917E6A-7289-A773-E287-979BA6278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51"/>
              <a:ext cx="4735" cy="2296"/>
              <a:chOff x="800" y="1251"/>
              <a:chExt cx="4966" cy="2296"/>
            </a:xfrm>
          </p:grpSpPr>
          <p:sp>
            <p:nvSpPr>
              <p:cNvPr id="28680" name="Rectangle 8">
                <a:extLst>
                  <a:ext uri="{FF2B5EF4-FFF2-40B4-BE49-F238E27FC236}">
                    <a16:creationId xmlns:a16="http://schemas.microsoft.com/office/drawing/2014/main" id="{9D2C6BB2-22E8-E501-4528-0518DA212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251"/>
                <a:ext cx="4919" cy="2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706" name="Line 9">
                <a:extLst>
                  <a:ext uri="{FF2B5EF4-FFF2-40B4-BE49-F238E27FC236}">
                    <a16:creationId xmlns:a16="http://schemas.microsoft.com/office/drawing/2014/main" id="{16F9C80A-99FD-E4AE-D5E4-E1072D5DB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5" y="3203"/>
                <a:ext cx="49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07" name="Line 10">
                <a:extLst>
                  <a:ext uri="{FF2B5EF4-FFF2-40B4-BE49-F238E27FC236}">
                    <a16:creationId xmlns:a16="http://schemas.microsoft.com/office/drawing/2014/main" id="{72BE15A9-662F-A5F5-564B-C412D529A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08" name="Line 11">
                <a:extLst>
                  <a:ext uri="{FF2B5EF4-FFF2-40B4-BE49-F238E27FC236}">
                    <a16:creationId xmlns:a16="http://schemas.microsoft.com/office/drawing/2014/main" id="{C89CA08F-2CEB-BEA6-FC17-76B4B5483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8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09" name="Line 12">
                <a:extLst>
                  <a:ext uri="{FF2B5EF4-FFF2-40B4-BE49-F238E27FC236}">
                    <a16:creationId xmlns:a16="http://schemas.microsoft.com/office/drawing/2014/main" id="{10827E9E-45D7-4235-3F1B-060C2A901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0" name="Line 13">
                <a:extLst>
                  <a:ext uri="{FF2B5EF4-FFF2-40B4-BE49-F238E27FC236}">
                    <a16:creationId xmlns:a16="http://schemas.microsoft.com/office/drawing/2014/main" id="{59B6CA97-0AFF-F533-B8E4-120BAAA5E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1" name="Line 14">
                <a:extLst>
                  <a:ext uri="{FF2B5EF4-FFF2-40B4-BE49-F238E27FC236}">
                    <a16:creationId xmlns:a16="http://schemas.microsoft.com/office/drawing/2014/main" id="{DD851F70-FAE1-B677-DE38-E68E579D9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8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2" name="Line 15">
                <a:extLst>
                  <a:ext uri="{FF2B5EF4-FFF2-40B4-BE49-F238E27FC236}">
                    <a16:creationId xmlns:a16="http://schemas.microsoft.com/office/drawing/2014/main" id="{5CA82642-7A71-2C1F-95DD-089CC44AD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0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3" name="Rectangle 16">
                <a:extLst>
                  <a:ext uri="{FF2B5EF4-FFF2-40B4-BE49-F238E27FC236}">
                    <a16:creationId xmlns:a16="http://schemas.microsoft.com/office/drawing/2014/main" id="{AE0E3AE4-F3F5-D936-2576-267761871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224"/>
                <a:ext cx="23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8</a:t>
                </a:r>
              </a:p>
            </p:txBody>
          </p:sp>
          <p:sp>
            <p:nvSpPr>
              <p:cNvPr id="29714" name="Rectangle 17">
                <a:extLst>
                  <a:ext uri="{FF2B5EF4-FFF2-40B4-BE49-F238E27FC236}">
                    <a16:creationId xmlns:a16="http://schemas.microsoft.com/office/drawing/2014/main" id="{546DF80C-2AA5-8812-1E4D-FB054317D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224"/>
                <a:ext cx="34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10</a:t>
                </a:r>
              </a:p>
            </p:txBody>
          </p:sp>
          <p:sp>
            <p:nvSpPr>
              <p:cNvPr id="29715" name="Rectangle 18">
                <a:extLst>
                  <a:ext uri="{FF2B5EF4-FFF2-40B4-BE49-F238E27FC236}">
                    <a16:creationId xmlns:a16="http://schemas.microsoft.com/office/drawing/2014/main" id="{D5D13A07-B8FA-F88B-3392-9454E8A8A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" y="3224"/>
                <a:ext cx="34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12</a:t>
                </a:r>
              </a:p>
            </p:txBody>
          </p:sp>
          <p:sp>
            <p:nvSpPr>
              <p:cNvPr id="29716" name="Rectangle 19">
                <a:extLst>
                  <a:ext uri="{FF2B5EF4-FFF2-40B4-BE49-F238E27FC236}">
                    <a16:creationId xmlns:a16="http://schemas.microsoft.com/office/drawing/2014/main" id="{1B937943-4D82-85B8-BF34-EA30E8B7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" y="3224"/>
                <a:ext cx="34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14</a:t>
                </a:r>
              </a:p>
            </p:txBody>
          </p:sp>
          <p:sp>
            <p:nvSpPr>
              <p:cNvPr id="29717" name="Rectangle 20">
                <a:extLst>
                  <a:ext uri="{FF2B5EF4-FFF2-40B4-BE49-F238E27FC236}">
                    <a16:creationId xmlns:a16="http://schemas.microsoft.com/office/drawing/2014/main" id="{2C7303AE-5AAD-EC9B-1F92-C3C0DF83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4" y="3224"/>
                <a:ext cx="34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16</a:t>
                </a:r>
              </a:p>
            </p:txBody>
          </p:sp>
          <p:sp>
            <p:nvSpPr>
              <p:cNvPr id="29718" name="Line 21">
                <a:extLst>
                  <a:ext uri="{FF2B5EF4-FFF2-40B4-BE49-F238E27FC236}">
                    <a16:creationId xmlns:a16="http://schemas.microsoft.com/office/drawing/2014/main" id="{1978E552-682D-09D2-E953-28FB6D91D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6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9" name="Line 22">
                <a:extLst>
                  <a:ext uri="{FF2B5EF4-FFF2-40B4-BE49-F238E27FC236}">
                    <a16:creationId xmlns:a16="http://schemas.microsoft.com/office/drawing/2014/main" id="{C472A77E-5ABE-7FFE-B21A-576A39EEC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6" y="3112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0" name="Rectangle 23">
                <a:extLst>
                  <a:ext uri="{FF2B5EF4-FFF2-40B4-BE49-F238E27FC236}">
                    <a16:creationId xmlns:a16="http://schemas.microsoft.com/office/drawing/2014/main" id="{2E3FBCF7-F77D-E68E-B966-57D697CC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7" y="3224"/>
                <a:ext cx="23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6</a:t>
                </a:r>
              </a:p>
            </p:txBody>
          </p:sp>
          <p:sp>
            <p:nvSpPr>
              <p:cNvPr id="29721" name="Rectangle 24">
                <a:extLst>
                  <a:ext uri="{FF2B5EF4-FFF2-40B4-BE49-F238E27FC236}">
                    <a16:creationId xmlns:a16="http://schemas.microsoft.com/office/drawing/2014/main" id="{07CF5F6F-F383-A702-3DB5-ED86A033A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5" y="3224"/>
                <a:ext cx="23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4</a:t>
                </a:r>
              </a:p>
            </p:txBody>
          </p:sp>
          <p:sp>
            <p:nvSpPr>
              <p:cNvPr id="29722" name="Rectangle 25">
                <a:extLst>
                  <a:ext uri="{FF2B5EF4-FFF2-40B4-BE49-F238E27FC236}">
                    <a16:creationId xmlns:a16="http://schemas.microsoft.com/office/drawing/2014/main" id="{9C91D067-3A40-A0DC-41B7-DF7566B40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3224"/>
                <a:ext cx="23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2</a:t>
                </a:r>
              </a:p>
            </p:txBody>
          </p:sp>
          <p:sp>
            <p:nvSpPr>
              <p:cNvPr id="29723" name="Rectangle 26">
                <a:extLst>
                  <a:ext uri="{FF2B5EF4-FFF2-40B4-BE49-F238E27FC236}">
                    <a16:creationId xmlns:a16="http://schemas.microsoft.com/office/drawing/2014/main" id="{7EEBDF55-CAFD-1743-1A44-56E379D8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" y="3224"/>
                <a:ext cx="23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0</a:t>
                </a:r>
              </a:p>
            </p:txBody>
          </p:sp>
          <p:sp>
            <p:nvSpPr>
              <p:cNvPr id="29724" name="Line 27">
                <a:extLst>
                  <a:ext uri="{FF2B5EF4-FFF2-40B4-BE49-F238E27FC236}">
                    <a16:creationId xmlns:a16="http://schemas.microsoft.com/office/drawing/2014/main" id="{F1413C41-5DE8-206A-D3AC-437FC322A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3" y="2176"/>
                <a:ext cx="4608" cy="447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5" name="Rectangle 28">
                <a:extLst>
                  <a:ext uri="{FF2B5EF4-FFF2-40B4-BE49-F238E27FC236}">
                    <a16:creationId xmlns:a16="http://schemas.microsoft.com/office/drawing/2014/main" id="{2E211C66-1633-F8AF-80A8-B941C9618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114"/>
                <a:ext cx="26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A</a:t>
                </a:r>
              </a:p>
            </p:txBody>
          </p:sp>
          <p:sp>
            <p:nvSpPr>
              <p:cNvPr id="29726" name="Line 29">
                <a:extLst>
                  <a:ext uri="{FF2B5EF4-FFF2-40B4-BE49-F238E27FC236}">
                    <a16:creationId xmlns:a16="http://schemas.microsoft.com/office/drawing/2014/main" id="{1308486D-6883-DEF1-29FC-2E2DA09A9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5" y="1768"/>
                <a:ext cx="4608" cy="1239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7" name="Rectangle 30">
                <a:extLst>
                  <a:ext uri="{FF2B5EF4-FFF2-40B4-BE49-F238E27FC236}">
                    <a16:creationId xmlns:a16="http://schemas.microsoft.com/office/drawing/2014/main" id="{21251442-9226-9E2E-0141-7B18FB3A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1634"/>
                <a:ext cx="26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B</a:t>
                </a:r>
              </a:p>
            </p:txBody>
          </p:sp>
          <p:sp>
            <p:nvSpPr>
              <p:cNvPr id="29728" name="Line 31">
                <a:extLst>
                  <a:ext uri="{FF2B5EF4-FFF2-40B4-BE49-F238E27FC236}">
                    <a16:creationId xmlns:a16="http://schemas.microsoft.com/office/drawing/2014/main" id="{9FBBB055-C5CA-B367-6F3B-A9273B68A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5" y="2056"/>
                <a:ext cx="4608" cy="831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29" name="Rectangle 32">
                <a:extLst>
                  <a:ext uri="{FF2B5EF4-FFF2-40B4-BE49-F238E27FC236}">
                    <a16:creationId xmlns:a16="http://schemas.microsoft.com/office/drawing/2014/main" id="{5B8A0FC6-B1B5-8CB8-440C-8D53E5C55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898"/>
                <a:ext cx="26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C</a:t>
                </a:r>
              </a:p>
            </p:txBody>
          </p:sp>
          <p:sp>
            <p:nvSpPr>
              <p:cNvPr id="29730" name="Line 33">
                <a:extLst>
                  <a:ext uri="{FF2B5EF4-FFF2-40B4-BE49-F238E27FC236}">
                    <a16:creationId xmlns:a16="http://schemas.microsoft.com/office/drawing/2014/main" id="{D7C0F314-8213-4914-DE8E-A2D4CDE9D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2" y="1396"/>
                <a:ext cx="4571" cy="135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1" name="Line 34">
                <a:extLst>
                  <a:ext uri="{FF2B5EF4-FFF2-40B4-BE49-F238E27FC236}">
                    <a16:creationId xmlns:a16="http://schemas.microsoft.com/office/drawing/2014/main" id="{3637E728-213D-B70B-F4AB-918A3CA69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5" y="2648"/>
                <a:ext cx="0" cy="4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2" name="Line 35">
                <a:extLst>
                  <a:ext uri="{FF2B5EF4-FFF2-40B4-BE49-F238E27FC236}">
                    <a16:creationId xmlns:a16="http://schemas.microsoft.com/office/drawing/2014/main" id="{E2A4AFC0-3F2E-1145-E796-E28CD3ED3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2387"/>
                <a:ext cx="0" cy="7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33" name="Rectangle 36">
                <a:extLst>
                  <a:ext uri="{FF2B5EF4-FFF2-40B4-BE49-F238E27FC236}">
                    <a16:creationId xmlns:a16="http://schemas.microsoft.com/office/drawing/2014/main" id="{972137D5-6F60-BB85-2719-98D150D9A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" y="2889"/>
                <a:ext cx="89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B Superior</a:t>
                </a:r>
              </a:p>
            </p:txBody>
          </p:sp>
          <p:sp>
            <p:nvSpPr>
              <p:cNvPr id="29734" name="Rectangle 37">
                <a:extLst>
                  <a:ext uri="{FF2B5EF4-FFF2-40B4-BE49-F238E27FC236}">
                    <a16:creationId xmlns:a16="http://schemas.microsoft.com/office/drawing/2014/main" id="{BE04D06C-0533-1AD8-AE7C-037E1FC7C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721"/>
                <a:ext cx="89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C Superior</a:t>
                </a:r>
              </a:p>
            </p:txBody>
          </p:sp>
          <p:sp>
            <p:nvSpPr>
              <p:cNvPr id="29735" name="Rectangle 38">
                <a:extLst>
                  <a:ext uri="{FF2B5EF4-FFF2-40B4-BE49-F238E27FC236}">
                    <a16:creationId xmlns:a16="http://schemas.microsoft.com/office/drawing/2014/main" id="{EB188BB4-0C17-0C5A-4F74-6A1188E76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517"/>
                <a:ext cx="89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>
                    <a:solidFill>
                      <a:srgbClr val="CE2700"/>
                    </a:solidFill>
                  </a:rPr>
                  <a:t>A Superior</a:t>
                </a:r>
              </a:p>
            </p:txBody>
          </p:sp>
          <p:sp>
            <p:nvSpPr>
              <p:cNvPr id="29736" name="Rectangle 39">
                <a:extLst>
                  <a:ext uri="{FF2B5EF4-FFF2-40B4-BE49-F238E27FC236}">
                    <a16:creationId xmlns:a16="http://schemas.microsoft.com/office/drawing/2014/main" id="{53995415-2B9E-74CE-1416-155682DD6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332"/>
                <a:ext cx="26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CE2700"/>
                    </a:solidFill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3C42-4A51-8C27-03D4-628CA871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64F1F-4E3C-223C-4FD9-70C93CF8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4" y="1512156"/>
            <a:ext cx="105251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88A-369F-E83E-6E22-A1CAE210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A7781-7D32-AF5F-7BFC-B40FB3DC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763"/>
            <a:ext cx="10348208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3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3C08-0B14-D118-6B3E-DE732289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94466-68E1-FA90-C93B-CD42D8DE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3" y="2217626"/>
            <a:ext cx="8096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A436-3D49-14A9-C2B4-4616C050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3283D-344C-4559-633C-8B9B1F18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1860605"/>
            <a:ext cx="10211421" cy="24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0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706FC2-02BD-D7EA-9A96-7A4E1C83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20E777A3-D410-4B08-90A4-C42B8F60FF4E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E3145C-B1A7-86B9-E190-188CC78E29D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0025"/>
            <a:ext cx="7772400" cy="736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Need for Location Decisions</a:t>
            </a:r>
            <a:endParaRPr lang="en-US" b="1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AB64DA-7311-107C-18EB-7CDAF3A3EBA7}"/>
              </a:ext>
            </a:extLst>
          </p:cNvPr>
          <p:cNvSpPr txBox="1">
            <a:spLocks noChangeArrowheads="1"/>
          </p:cNvSpPr>
          <p:nvPr/>
        </p:nvSpPr>
        <p:spPr>
          <a:xfrm>
            <a:off x="625475" y="1489075"/>
            <a:ext cx="7845425" cy="4765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Marketing Strategy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Cost of Doing Business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Growth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Depletion of Resources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987978E-F39E-9EF5-E203-6E35E51044E4}"/>
              </a:ext>
            </a:extLst>
          </p:cNvPr>
          <p:cNvGraphicFramePr>
            <a:graphicFrameLocks/>
          </p:cNvGraphicFramePr>
          <p:nvPr/>
        </p:nvGraphicFramePr>
        <p:xfrm>
          <a:off x="5486400" y="2971800"/>
          <a:ext cx="32004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36885" imgH="1760656" progId="MS_ClipArt_Gallery.2">
                  <p:embed/>
                </p:oleObj>
              </mc:Choice>
              <mc:Fallback>
                <p:oleObj name="Clip" r:id="rId2" imgW="1736885" imgH="1760656" progId="MS_ClipArt_Gallery.2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2EDB6DFD-10F4-E9D2-3828-F0E5F609EF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320040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7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0BB7-EC3A-48E4-81C4-381A46BC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93329-552B-2BFF-BD3B-D9A0A5F4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8862"/>
            <a:ext cx="8948737" cy="36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7F5CCA0-1F30-331F-EC03-EE53F37CD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3213"/>
            <a:ext cx="7772400" cy="635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Evaluating Locations</a:t>
            </a:r>
            <a:endParaRPr lang="en-US" b="1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501B15-BEBA-7BD1-C322-1AD513615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5050" y="1257300"/>
            <a:ext cx="7981950" cy="4876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/>
              <a:t>Transportation Model</a:t>
            </a:r>
          </a:p>
          <a:p>
            <a:pPr lvl="1">
              <a:buSzPct val="75000"/>
            </a:pPr>
            <a:r>
              <a:rPr lang="en-US" altLang="en-US"/>
              <a:t>Decision based on movement costs of raw materials or finished goods</a:t>
            </a:r>
          </a:p>
          <a:p>
            <a:r>
              <a:rPr lang="en-US" altLang="en-US"/>
              <a:t>Factor Rating</a:t>
            </a:r>
          </a:p>
          <a:p>
            <a:pPr lvl="1">
              <a:buSzPct val="75000"/>
            </a:pPr>
            <a:r>
              <a:rPr lang="en-US" altLang="en-US"/>
              <a:t>Decision based on quantitative and qualitative inputs</a:t>
            </a:r>
          </a:p>
          <a:p>
            <a:r>
              <a:rPr lang="en-US" altLang="en-US"/>
              <a:t>Center of Gravity Method</a:t>
            </a:r>
          </a:p>
          <a:p>
            <a:pPr lvl="1">
              <a:buSzPct val="75000"/>
            </a:pPr>
            <a:r>
              <a:rPr lang="en-US" altLang="en-US"/>
              <a:t>Decision based on minimum distribution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6E626-3989-5D9A-E41B-AE6AB90F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2C5C2001-A43C-460D-A0E0-0D2FE5D7744B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21</a:t>
            </a:fld>
            <a:endParaRPr lang="en-US" altLang="en-US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1259-F909-DCF0-6D1D-DAD5A9AD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Rating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24D-3161-C11C-91EB-6FFFB724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850F6-FF77-2F46-08F4-7B3A3266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278"/>
            <a:ext cx="971550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71DE5-AF56-00DA-6EA4-73367F4B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0" y="2362993"/>
            <a:ext cx="6815138" cy="40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5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16DF-50AD-E3B4-3AFF-120F366A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9774-0FB8-742E-4B1E-953D0994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8EF96-D9F2-472F-C246-36390667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61" y="1919494"/>
            <a:ext cx="394335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02749-6E1E-7230-98EB-143164B9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14" y="5510213"/>
            <a:ext cx="7648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6469-6F58-AFDA-406B-8D2D9382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Center</a:t>
            </a:r>
            <a:r>
              <a:rPr lang="en-IN" dirty="0"/>
              <a:t> of Gravity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299E-6A7F-D1EE-3C32-4904DE0B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E233E-8BBC-6A01-3B5D-AB89257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5" y="1893777"/>
            <a:ext cx="4400550" cy="294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BF298-1E35-669F-BABE-3FD1B297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21" y="1893777"/>
            <a:ext cx="54578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CCE4-9A4D-F698-60BA-8D8A36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CE33-B7A0-5D6E-4235-262FDD81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E8914-40A9-C244-2A1B-485FF50C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76" y="1825625"/>
            <a:ext cx="8191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2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EC4A-0ECE-6F80-9CA9-BD24D1C9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81"/>
            <a:ext cx="10515600" cy="1325563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4001-3EF2-83CB-8D40-8B9AC038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E3169-7E66-CB52-DBC5-A1507721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" y="978568"/>
            <a:ext cx="11767721" cy="62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49FB-EC36-CD5C-D890-09E2CD3D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A7EE-6D53-D625-941D-798FFE3F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248FD-1A64-DB59-3DDC-ABE7A1AF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00646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42946F-E8B0-5D72-D5F8-AA971442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280B2553-A84B-45EC-B81E-C848555CDE3B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851CCE-4A0D-DE05-CD8A-929D32E6A0B1}"/>
              </a:ext>
            </a:extLst>
          </p:cNvPr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Strategic Importance of location decisions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58D15-E922-4BC4-1B0C-5554A2721EC1}"/>
              </a:ext>
            </a:extLst>
          </p:cNvPr>
          <p:cNvSpPr txBox="1">
            <a:spLocks/>
          </p:cNvSpPr>
          <p:nvPr/>
        </p:nvSpPr>
        <p:spPr>
          <a:xfrm>
            <a:off x="822325" y="1100138"/>
            <a:ext cx="7521575" cy="3579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Location decisions are closely related to an organization’s strategies.</a:t>
            </a:r>
          </a:p>
          <a:p>
            <a:r>
              <a:rPr lang="en-US" altLang="en-US"/>
              <a:t>Eg.- low cost producer will locate near market of raw material</a:t>
            </a:r>
          </a:p>
          <a:p>
            <a:r>
              <a:rPr lang="en-US" altLang="en-US"/>
              <a:t>Strategy of increasing profits by increasing market share may result in high-traffic areas.</a:t>
            </a:r>
          </a:p>
          <a:p>
            <a:r>
              <a:rPr lang="en-US" altLang="en-US"/>
              <a:t>Strategy for convenience to customers may result in many locations where customers can make purchases. </a:t>
            </a:r>
          </a:p>
        </p:txBody>
      </p:sp>
    </p:spTree>
    <p:extLst>
      <p:ext uri="{BB962C8B-B14F-4D97-AF65-F5344CB8AC3E}">
        <p14:creationId xmlns:p14="http://schemas.microsoft.com/office/powerpoint/2010/main" val="355122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785434-2153-CBD3-71C8-33E0D8A1651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52425"/>
            <a:ext cx="7772400" cy="584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Nature of Location Decisions</a:t>
            </a:r>
            <a:endParaRPr lang="en-US" sz="2900" b="1">
              <a:solidFill>
                <a:srgbClr val="2D8AD8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3F4FE03-0CDA-32A7-9E5E-96E5B73ED93B}"/>
              </a:ext>
            </a:extLst>
          </p:cNvPr>
          <p:cNvSpPr txBox="1">
            <a:spLocks noChangeArrowheads="1"/>
          </p:cNvSpPr>
          <p:nvPr/>
        </p:nvSpPr>
        <p:spPr>
          <a:xfrm>
            <a:off x="603250" y="1530350"/>
            <a:ext cx="7843838" cy="5022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/>
              <a:t>Strategic Importance of location decisions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Long term commitment/costs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Impact on investments, revenues, and operations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Supply chains</a:t>
            </a:r>
          </a:p>
          <a:p>
            <a:pPr>
              <a:lnSpc>
                <a:spcPct val="80000"/>
              </a:lnSpc>
              <a:defRPr/>
            </a:pPr>
            <a:r>
              <a:rPr lang="en-US"/>
              <a:t>Objectives of location decisions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Profit potential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No single location may be better than others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Identify several locations from which to choose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Location critieria may depend upon where a business is in the supply chain.</a:t>
            </a:r>
          </a:p>
          <a:p>
            <a:pPr>
              <a:lnSpc>
                <a:spcPct val="80000"/>
              </a:lnSpc>
              <a:defRPr/>
            </a:pPr>
            <a:r>
              <a:rPr lang="en-US"/>
              <a:t>Location Options 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Expand existing facilities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Add new facilities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Move</a:t>
            </a:r>
          </a:p>
          <a:p>
            <a:pPr marL="173736" lvl="1" indent="-173736">
              <a:lnSpc>
                <a:spcPct val="80000"/>
              </a:lnSpc>
              <a:buSzPct val="75000"/>
              <a:buFont typeface="Arial" panose="020B0604020202020204" pitchFamily="34" charset="0"/>
              <a:buChar char="–"/>
              <a:defRPr/>
            </a:pPr>
            <a:r>
              <a:rPr lang="en-US"/>
              <a:t>Doing nothing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2136-3CB4-BC2C-193F-DBD7C991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50" y="6170613"/>
            <a:ext cx="503238" cy="503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D08EA45B-F6DC-4D03-BA5F-E10CEB1CE1E9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11CD0A-29EB-DBF5-1106-15CC9B8D01CA}"/>
              </a:ext>
            </a:extLst>
          </p:cNvPr>
          <p:cNvSpPr txBox="1">
            <a:spLocks noChangeArrowheads="1"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Making Location Decisions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E65F03-92EC-30A4-74E3-CF99582CCAB5}"/>
              </a:ext>
            </a:extLst>
          </p:cNvPr>
          <p:cNvSpPr txBox="1">
            <a:spLocks noChangeArrowheads="1"/>
          </p:cNvSpPr>
          <p:nvPr/>
        </p:nvSpPr>
        <p:spPr>
          <a:xfrm>
            <a:off x="785813" y="1211263"/>
            <a:ext cx="8358187" cy="4941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Decide on the criteria</a:t>
            </a:r>
          </a:p>
          <a:p>
            <a:r>
              <a:rPr lang="en-US" altLang="en-US"/>
              <a:t>Identify the important factors</a:t>
            </a:r>
          </a:p>
          <a:p>
            <a:r>
              <a:rPr lang="en-US" altLang="en-US"/>
              <a:t>Develop location alternatives</a:t>
            </a:r>
          </a:p>
          <a:p>
            <a:r>
              <a:rPr lang="en-US" altLang="en-US"/>
              <a:t>Evaluate the alternatives</a:t>
            </a:r>
          </a:p>
          <a:p>
            <a:pPr lvl="1"/>
            <a:r>
              <a:rPr lang="en-US" altLang="en-US"/>
              <a:t>Identify general region</a:t>
            </a:r>
          </a:p>
          <a:p>
            <a:pPr lvl="1"/>
            <a:r>
              <a:rPr lang="en-US" altLang="en-US"/>
              <a:t>Identify a small number of community alternatives</a:t>
            </a:r>
          </a:p>
          <a:p>
            <a:pPr lvl="1"/>
            <a:r>
              <a:rPr lang="en-US" altLang="en-US"/>
              <a:t>Identify site alternatives</a:t>
            </a:r>
          </a:p>
          <a:p>
            <a:r>
              <a:rPr lang="en-US" altLang="en-US"/>
              <a:t>Evaluate and make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9423-B9AA-EA9F-EA1B-3C20A279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50" y="6170613"/>
            <a:ext cx="503238" cy="503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9C446724-4F3D-4F5B-A28B-B8D671A83443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39C3362-C788-A631-C2E1-C1EA61F5F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95275"/>
            <a:ext cx="7772400" cy="660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Location Decision Factors</a:t>
            </a:r>
            <a:endParaRPr lang="en-US" sz="2900" b="1">
              <a:solidFill>
                <a:srgbClr val="2D8AD8"/>
              </a:solidFill>
            </a:endParaRPr>
          </a:p>
        </p:txBody>
      </p:sp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8A418082-181C-6416-022F-D4DA0D26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D88771E4-983F-4C95-8852-4444B27B09CD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7B10A656-38F8-C855-FCFA-4955FD97FDC1}"/>
              </a:ext>
            </a:extLst>
          </p:cNvPr>
          <p:cNvGraphicFramePr>
            <a:graphicFrameLocks/>
          </p:cNvGraphicFramePr>
          <p:nvPr/>
        </p:nvGraphicFramePr>
        <p:xfrm>
          <a:off x="7262813" y="4691063"/>
          <a:ext cx="25971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787650" imgH="1720850" progId="MS_ClipArt_Gallery.2">
                  <p:embed/>
                </p:oleObj>
              </mc:Choice>
              <mc:Fallback>
                <p:oleObj name="Clip" r:id="rId3" imgW="2787650" imgH="1720850" progId="MS_ClipArt_Gallery.2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7B10A656-38F8-C855-FCFA-4955FD97FD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3" y="4691063"/>
                        <a:ext cx="25971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>
            <a:extLst>
              <a:ext uri="{FF2B5EF4-FFF2-40B4-BE49-F238E27FC236}">
                <a16:creationId xmlns:a16="http://schemas.microsoft.com/office/drawing/2014/main" id="{BB4C1DA1-CD0C-5802-9A26-A1EA57E2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1" y="1371601"/>
            <a:ext cx="350576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 b="1">
                <a:solidFill>
                  <a:schemeClr val="tx2"/>
                </a:solidFill>
              </a:rPr>
              <a:t>Regional Factors</a:t>
            </a:r>
            <a:endParaRPr lang="en-US" altLang="en-US" sz="3200">
              <a:solidFill>
                <a:schemeClr val="tx2"/>
              </a:solidFill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E607F4EF-4A3D-1F47-44F1-B6350395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702" y="3703639"/>
            <a:ext cx="2527937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200" b="1">
                <a:solidFill>
                  <a:schemeClr val="tx2"/>
                </a:solidFill>
              </a:rPr>
              <a:t>Site-related </a:t>
            </a:r>
            <a:br>
              <a:rPr lang="en-US" altLang="en-US" sz="3200" b="1">
                <a:solidFill>
                  <a:schemeClr val="tx2"/>
                </a:solidFill>
              </a:rPr>
            </a:br>
            <a:r>
              <a:rPr lang="en-US" altLang="en-US" sz="3200" b="1">
                <a:solidFill>
                  <a:schemeClr val="tx2"/>
                </a:solidFill>
              </a:rPr>
              <a:t>Factors</a:t>
            </a:r>
            <a:endParaRPr lang="en-US" altLang="en-US" sz="3200">
              <a:solidFill>
                <a:schemeClr val="tx2"/>
              </a:solidFill>
            </a:endParaRPr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DB4A6FD5-C50B-932C-AE0B-05BB6827D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779" y="3776664"/>
            <a:ext cx="2959144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200" b="1">
                <a:solidFill>
                  <a:schemeClr val="tx2"/>
                </a:solidFill>
              </a:rPr>
              <a:t>Multiple Plant </a:t>
            </a:r>
            <a:br>
              <a:rPr lang="en-US" altLang="en-US" sz="3200" b="1">
                <a:solidFill>
                  <a:schemeClr val="tx2"/>
                </a:solidFill>
              </a:rPr>
            </a:br>
            <a:r>
              <a:rPr lang="en-US" altLang="en-US" sz="3200" b="1">
                <a:solidFill>
                  <a:schemeClr val="tx2"/>
                </a:solidFill>
              </a:rPr>
              <a:t>Strategies</a:t>
            </a:r>
            <a:endParaRPr lang="en-US" altLang="en-US" sz="3200">
              <a:solidFill>
                <a:schemeClr val="tx2"/>
              </a:solidFill>
            </a:endParaRPr>
          </a:p>
        </p:txBody>
      </p:sp>
      <p:sp>
        <p:nvSpPr>
          <p:cNvPr id="13320" name="Rectangle 7">
            <a:extLst>
              <a:ext uri="{FF2B5EF4-FFF2-40B4-BE49-F238E27FC236}">
                <a16:creationId xmlns:a16="http://schemas.microsoft.com/office/drawing/2014/main" id="{163FE183-E349-1C76-0917-A0DC46011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899" y="990601"/>
            <a:ext cx="3164329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200" b="1">
                <a:solidFill>
                  <a:schemeClr val="tx2"/>
                </a:solidFill>
              </a:rPr>
              <a:t>Community </a:t>
            </a:r>
            <a:br>
              <a:rPr lang="en-US" altLang="en-US" sz="3200" b="1">
                <a:solidFill>
                  <a:schemeClr val="tx2"/>
                </a:solidFill>
              </a:rPr>
            </a:br>
            <a:r>
              <a:rPr lang="en-US" altLang="en-US" sz="3200" b="1">
                <a:solidFill>
                  <a:schemeClr val="tx2"/>
                </a:solidFill>
              </a:rPr>
              <a:t>Considerations</a:t>
            </a:r>
            <a:endParaRPr lang="en-US" altLang="en-US" sz="3200">
              <a:solidFill>
                <a:schemeClr val="tx2"/>
              </a:solidFill>
            </a:endParaRPr>
          </a:p>
        </p:txBody>
      </p:sp>
      <p:graphicFrame>
        <p:nvGraphicFramePr>
          <p:cNvPr id="13321" name="Object 8">
            <a:extLst>
              <a:ext uri="{FF2B5EF4-FFF2-40B4-BE49-F238E27FC236}">
                <a16:creationId xmlns:a16="http://schemas.microsoft.com/office/drawing/2014/main" id="{3B704F3B-CAE8-58BD-7E25-37AD27A9A5A2}"/>
              </a:ext>
            </a:extLst>
          </p:cNvPr>
          <p:cNvGraphicFramePr>
            <a:graphicFrameLocks/>
          </p:cNvGraphicFramePr>
          <p:nvPr/>
        </p:nvGraphicFramePr>
        <p:xfrm>
          <a:off x="7262814" y="2100263"/>
          <a:ext cx="2124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120394" imgH="1757486" progId="MS_ClipArt_Gallery.2">
                  <p:embed/>
                </p:oleObj>
              </mc:Choice>
              <mc:Fallback>
                <p:oleObj name="Clip" r:id="rId5" imgW="2120394" imgH="1757486" progId="MS_ClipArt_Gallery.2">
                  <p:embed/>
                  <p:pic>
                    <p:nvPicPr>
                      <p:cNvPr id="13321" name="Object 8">
                        <a:extLst>
                          <a:ext uri="{FF2B5EF4-FFF2-40B4-BE49-F238E27FC236}">
                            <a16:creationId xmlns:a16="http://schemas.microsoft.com/office/drawing/2014/main" id="{3B704F3B-CAE8-58BD-7E25-37AD27A9A5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4" y="2100263"/>
                        <a:ext cx="2124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Group 9">
            <a:extLst>
              <a:ext uri="{FF2B5EF4-FFF2-40B4-BE49-F238E27FC236}">
                <a16:creationId xmlns:a16="http://schemas.microsoft.com/office/drawing/2014/main" id="{0E4CDC8A-4A05-0E5B-96BD-AE9C3B7D59FB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4818063"/>
            <a:ext cx="4367213" cy="1320800"/>
            <a:chOff x="513" y="3104"/>
            <a:chExt cx="2751" cy="832"/>
          </a:xfrm>
        </p:grpSpPr>
        <p:graphicFrame>
          <p:nvGraphicFramePr>
            <p:cNvPr id="13376" name="Object 10">
              <a:extLst>
                <a:ext uri="{FF2B5EF4-FFF2-40B4-BE49-F238E27FC236}">
                  <a16:creationId xmlns:a16="http://schemas.microsoft.com/office/drawing/2014/main" id="{71D1083C-9004-0FD0-D804-5D28831DB6A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3" y="3104"/>
            <a:ext cx="83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21680" imgH="610128" progId="MS_ClipArt_Gallery.2">
                    <p:embed/>
                  </p:oleObj>
                </mc:Choice>
                <mc:Fallback>
                  <p:oleObj name="Clip" r:id="rId7" imgW="1321680" imgH="610128" progId="MS_ClipArt_Gallery.2">
                    <p:embed/>
                    <p:pic>
                      <p:nvPicPr>
                        <p:cNvPr id="13376" name="Object 10">
                          <a:extLst>
                            <a:ext uri="{FF2B5EF4-FFF2-40B4-BE49-F238E27FC236}">
                              <a16:creationId xmlns:a16="http://schemas.microsoft.com/office/drawing/2014/main" id="{71D1083C-9004-0FD0-D804-5D28831DB6A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3104"/>
                          <a:ext cx="83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7" name="Object 11">
              <a:extLst>
                <a:ext uri="{FF2B5EF4-FFF2-40B4-BE49-F238E27FC236}">
                  <a16:creationId xmlns:a16="http://schemas.microsoft.com/office/drawing/2014/main" id="{B9A1B5AE-3727-9EE6-81E6-0E048DB0CB1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04" y="3395"/>
            <a:ext cx="83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21680" imgH="610128" progId="MS_ClipArt_Gallery.2">
                    <p:embed/>
                  </p:oleObj>
                </mc:Choice>
                <mc:Fallback>
                  <p:oleObj name="Clip" r:id="rId9" imgW="1321680" imgH="610128" progId="MS_ClipArt_Gallery.2">
                    <p:embed/>
                    <p:pic>
                      <p:nvPicPr>
                        <p:cNvPr id="13377" name="Object 11">
                          <a:extLst>
                            <a:ext uri="{FF2B5EF4-FFF2-40B4-BE49-F238E27FC236}">
                              <a16:creationId xmlns:a16="http://schemas.microsoft.com/office/drawing/2014/main" id="{B9A1B5AE-3727-9EE6-81E6-0E048DB0CB1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3395"/>
                          <a:ext cx="83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8" name="Object 12">
              <a:extLst>
                <a:ext uri="{FF2B5EF4-FFF2-40B4-BE49-F238E27FC236}">
                  <a16:creationId xmlns:a16="http://schemas.microsoft.com/office/drawing/2014/main" id="{2ABB3D38-D22B-014A-0C2D-8CBE8CCAFA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30" y="3551"/>
            <a:ext cx="83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1321680" imgH="610128" progId="MS_ClipArt_Gallery.2">
                    <p:embed/>
                  </p:oleObj>
                </mc:Choice>
                <mc:Fallback>
                  <p:oleObj name="Clip" r:id="rId11" imgW="1321680" imgH="610128" progId="MS_ClipArt_Gallery.2">
                    <p:embed/>
                    <p:pic>
                      <p:nvPicPr>
                        <p:cNvPr id="13378" name="Object 12">
                          <a:extLst>
                            <a:ext uri="{FF2B5EF4-FFF2-40B4-BE49-F238E27FC236}">
                              <a16:creationId xmlns:a16="http://schemas.microsoft.com/office/drawing/2014/main" id="{2ABB3D38-D22B-014A-0C2D-8CBE8CCAFA8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3551"/>
                          <a:ext cx="83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3" name="Group 13">
            <a:extLst>
              <a:ext uri="{FF2B5EF4-FFF2-40B4-BE49-F238E27FC236}">
                <a16:creationId xmlns:a16="http://schemas.microsoft.com/office/drawing/2014/main" id="{3C317762-B5E5-A35A-DD6E-944E76F6C2D4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2100264"/>
            <a:ext cx="2262188" cy="1373187"/>
            <a:chOff x="600" y="1514"/>
            <a:chExt cx="1425" cy="865"/>
          </a:xfrm>
        </p:grpSpPr>
        <p:sp>
          <p:nvSpPr>
            <p:cNvPr id="13324" name="Freeform 14">
              <a:extLst>
                <a:ext uri="{FF2B5EF4-FFF2-40B4-BE49-F238E27FC236}">
                  <a16:creationId xmlns:a16="http://schemas.microsoft.com/office/drawing/2014/main" id="{FE422B71-FF50-93EC-1FA1-F9413928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" y="1514"/>
              <a:ext cx="106" cy="162"/>
            </a:xfrm>
            <a:custGeom>
              <a:avLst/>
              <a:gdLst>
                <a:gd name="T0" fmla="*/ 25 w 106"/>
                <a:gd name="T1" fmla="*/ 5 h 162"/>
                <a:gd name="T2" fmla="*/ 9 w 106"/>
                <a:gd name="T3" fmla="*/ 35 h 162"/>
                <a:gd name="T4" fmla="*/ 17 w 106"/>
                <a:gd name="T5" fmla="*/ 46 h 162"/>
                <a:gd name="T6" fmla="*/ 9 w 106"/>
                <a:gd name="T7" fmla="*/ 59 h 162"/>
                <a:gd name="T8" fmla="*/ 14 w 106"/>
                <a:gd name="T9" fmla="*/ 64 h 162"/>
                <a:gd name="T10" fmla="*/ 11 w 106"/>
                <a:gd name="T11" fmla="*/ 73 h 162"/>
                <a:gd name="T12" fmla="*/ 11 w 106"/>
                <a:gd name="T13" fmla="*/ 88 h 162"/>
                <a:gd name="T14" fmla="*/ 0 w 106"/>
                <a:gd name="T15" fmla="*/ 93 h 162"/>
                <a:gd name="T16" fmla="*/ 4 w 106"/>
                <a:gd name="T17" fmla="*/ 98 h 162"/>
                <a:gd name="T18" fmla="*/ 26 w 106"/>
                <a:gd name="T19" fmla="*/ 154 h 162"/>
                <a:gd name="T20" fmla="*/ 44 w 106"/>
                <a:gd name="T21" fmla="*/ 161 h 162"/>
                <a:gd name="T22" fmla="*/ 43 w 106"/>
                <a:gd name="T23" fmla="*/ 149 h 162"/>
                <a:gd name="T24" fmla="*/ 51 w 106"/>
                <a:gd name="T25" fmla="*/ 140 h 162"/>
                <a:gd name="T26" fmla="*/ 48 w 106"/>
                <a:gd name="T27" fmla="*/ 131 h 162"/>
                <a:gd name="T28" fmla="*/ 70 w 106"/>
                <a:gd name="T29" fmla="*/ 119 h 162"/>
                <a:gd name="T30" fmla="*/ 71 w 106"/>
                <a:gd name="T31" fmla="*/ 104 h 162"/>
                <a:gd name="T32" fmla="*/ 83 w 106"/>
                <a:gd name="T33" fmla="*/ 103 h 162"/>
                <a:gd name="T34" fmla="*/ 93 w 106"/>
                <a:gd name="T35" fmla="*/ 91 h 162"/>
                <a:gd name="T36" fmla="*/ 105 w 106"/>
                <a:gd name="T37" fmla="*/ 83 h 162"/>
                <a:gd name="T38" fmla="*/ 105 w 106"/>
                <a:gd name="T39" fmla="*/ 73 h 162"/>
                <a:gd name="T40" fmla="*/ 89 w 106"/>
                <a:gd name="T41" fmla="*/ 70 h 162"/>
                <a:gd name="T42" fmla="*/ 86 w 106"/>
                <a:gd name="T43" fmla="*/ 59 h 162"/>
                <a:gd name="T44" fmla="*/ 69 w 106"/>
                <a:gd name="T45" fmla="*/ 57 h 162"/>
                <a:gd name="T46" fmla="*/ 56 w 106"/>
                <a:gd name="T47" fmla="*/ 10 h 162"/>
                <a:gd name="T48" fmla="*/ 50 w 106"/>
                <a:gd name="T49" fmla="*/ 0 h 162"/>
                <a:gd name="T50" fmla="*/ 33 w 106"/>
                <a:gd name="T51" fmla="*/ 4 h 162"/>
                <a:gd name="T52" fmla="*/ 30 w 106"/>
                <a:gd name="T53" fmla="*/ 9 h 162"/>
                <a:gd name="T54" fmla="*/ 25 w 106"/>
                <a:gd name="T55" fmla="*/ 5 h 1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6" h="162">
                  <a:moveTo>
                    <a:pt x="25" y="5"/>
                  </a:moveTo>
                  <a:lnTo>
                    <a:pt x="9" y="35"/>
                  </a:lnTo>
                  <a:lnTo>
                    <a:pt x="17" y="46"/>
                  </a:lnTo>
                  <a:lnTo>
                    <a:pt x="9" y="59"/>
                  </a:lnTo>
                  <a:lnTo>
                    <a:pt x="14" y="64"/>
                  </a:lnTo>
                  <a:lnTo>
                    <a:pt x="11" y="73"/>
                  </a:lnTo>
                  <a:lnTo>
                    <a:pt x="11" y="88"/>
                  </a:lnTo>
                  <a:lnTo>
                    <a:pt x="0" y="93"/>
                  </a:lnTo>
                  <a:lnTo>
                    <a:pt x="4" y="98"/>
                  </a:lnTo>
                  <a:lnTo>
                    <a:pt x="26" y="154"/>
                  </a:lnTo>
                  <a:lnTo>
                    <a:pt x="44" y="161"/>
                  </a:lnTo>
                  <a:lnTo>
                    <a:pt x="43" y="149"/>
                  </a:lnTo>
                  <a:lnTo>
                    <a:pt x="51" y="140"/>
                  </a:lnTo>
                  <a:lnTo>
                    <a:pt x="48" y="131"/>
                  </a:lnTo>
                  <a:lnTo>
                    <a:pt x="70" y="119"/>
                  </a:lnTo>
                  <a:lnTo>
                    <a:pt x="71" y="104"/>
                  </a:lnTo>
                  <a:lnTo>
                    <a:pt x="83" y="103"/>
                  </a:lnTo>
                  <a:lnTo>
                    <a:pt x="93" y="91"/>
                  </a:lnTo>
                  <a:lnTo>
                    <a:pt x="105" y="83"/>
                  </a:lnTo>
                  <a:lnTo>
                    <a:pt x="105" y="73"/>
                  </a:lnTo>
                  <a:lnTo>
                    <a:pt x="89" y="70"/>
                  </a:lnTo>
                  <a:lnTo>
                    <a:pt x="86" y="59"/>
                  </a:lnTo>
                  <a:lnTo>
                    <a:pt x="69" y="57"/>
                  </a:lnTo>
                  <a:lnTo>
                    <a:pt x="56" y="10"/>
                  </a:lnTo>
                  <a:lnTo>
                    <a:pt x="50" y="0"/>
                  </a:lnTo>
                  <a:lnTo>
                    <a:pt x="33" y="4"/>
                  </a:lnTo>
                  <a:lnTo>
                    <a:pt x="30" y="9"/>
                  </a:lnTo>
                  <a:lnTo>
                    <a:pt x="25" y="5"/>
                  </a:lnTo>
                </a:path>
              </a:pathLst>
            </a:custGeom>
            <a:solidFill>
              <a:srgbClr val="001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325" name="Group 15">
              <a:extLst>
                <a:ext uri="{FF2B5EF4-FFF2-40B4-BE49-F238E27FC236}">
                  <a16:creationId xmlns:a16="http://schemas.microsoft.com/office/drawing/2014/main" id="{FBAA6454-2604-E915-AE78-BE4775A18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526"/>
              <a:ext cx="1396" cy="853"/>
              <a:chOff x="600" y="1526"/>
              <a:chExt cx="1396" cy="853"/>
            </a:xfrm>
          </p:grpSpPr>
          <p:sp>
            <p:nvSpPr>
              <p:cNvPr id="13326" name="Freeform 16">
                <a:extLst>
                  <a:ext uri="{FF2B5EF4-FFF2-40B4-BE49-F238E27FC236}">
                    <a16:creationId xmlns:a16="http://schemas.microsoft.com/office/drawing/2014/main" id="{60A6BC7B-FBAE-9984-956D-020448675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831"/>
                <a:ext cx="136" cy="57"/>
              </a:xfrm>
              <a:custGeom>
                <a:avLst/>
                <a:gdLst>
                  <a:gd name="T0" fmla="*/ 0 w 136"/>
                  <a:gd name="T1" fmla="*/ 19 h 57"/>
                  <a:gd name="T2" fmla="*/ 101 w 136"/>
                  <a:gd name="T3" fmla="*/ 0 h 57"/>
                  <a:gd name="T4" fmla="*/ 117 w 136"/>
                  <a:gd name="T5" fmla="*/ 38 h 57"/>
                  <a:gd name="T6" fmla="*/ 135 w 136"/>
                  <a:gd name="T7" fmla="*/ 34 h 57"/>
                  <a:gd name="T8" fmla="*/ 135 w 136"/>
                  <a:gd name="T9" fmla="*/ 53 h 57"/>
                  <a:gd name="T10" fmla="*/ 121 w 136"/>
                  <a:gd name="T11" fmla="*/ 56 h 57"/>
                  <a:gd name="T12" fmla="*/ 109 w 136"/>
                  <a:gd name="T13" fmla="*/ 43 h 57"/>
                  <a:gd name="T14" fmla="*/ 101 w 136"/>
                  <a:gd name="T15" fmla="*/ 28 h 57"/>
                  <a:gd name="T16" fmla="*/ 99 w 136"/>
                  <a:gd name="T17" fmla="*/ 7 h 57"/>
                  <a:gd name="T18" fmla="*/ 93 w 136"/>
                  <a:gd name="T19" fmla="*/ 18 h 57"/>
                  <a:gd name="T20" fmla="*/ 100 w 136"/>
                  <a:gd name="T21" fmla="*/ 49 h 57"/>
                  <a:gd name="T22" fmla="*/ 71 w 136"/>
                  <a:gd name="T23" fmla="*/ 54 h 57"/>
                  <a:gd name="T24" fmla="*/ 70 w 136"/>
                  <a:gd name="T25" fmla="*/ 31 h 57"/>
                  <a:gd name="T26" fmla="*/ 52 w 136"/>
                  <a:gd name="T27" fmla="*/ 21 h 57"/>
                  <a:gd name="T28" fmla="*/ 36 w 136"/>
                  <a:gd name="T29" fmla="*/ 18 h 57"/>
                  <a:gd name="T30" fmla="*/ 4 w 136"/>
                  <a:gd name="T31" fmla="*/ 34 h 57"/>
                  <a:gd name="T32" fmla="*/ 0 w 136"/>
                  <a:gd name="T33" fmla="*/ 19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6" h="57">
                    <a:moveTo>
                      <a:pt x="0" y="19"/>
                    </a:moveTo>
                    <a:lnTo>
                      <a:pt x="101" y="0"/>
                    </a:lnTo>
                    <a:lnTo>
                      <a:pt x="117" y="38"/>
                    </a:lnTo>
                    <a:lnTo>
                      <a:pt x="135" y="34"/>
                    </a:lnTo>
                    <a:lnTo>
                      <a:pt x="135" y="53"/>
                    </a:lnTo>
                    <a:lnTo>
                      <a:pt x="121" y="56"/>
                    </a:lnTo>
                    <a:lnTo>
                      <a:pt x="109" y="43"/>
                    </a:lnTo>
                    <a:lnTo>
                      <a:pt x="101" y="28"/>
                    </a:lnTo>
                    <a:lnTo>
                      <a:pt x="99" y="7"/>
                    </a:lnTo>
                    <a:lnTo>
                      <a:pt x="93" y="18"/>
                    </a:lnTo>
                    <a:lnTo>
                      <a:pt x="100" y="49"/>
                    </a:lnTo>
                    <a:lnTo>
                      <a:pt x="71" y="54"/>
                    </a:lnTo>
                    <a:lnTo>
                      <a:pt x="70" y="31"/>
                    </a:lnTo>
                    <a:lnTo>
                      <a:pt x="52" y="21"/>
                    </a:lnTo>
                    <a:lnTo>
                      <a:pt x="36" y="18"/>
                    </a:lnTo>
                    <a:lnTo>
                      <a:pt x="4" y="34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7" name="Freeform 17">
                <a:extLst>
                  <a:ext uri="{FF2B5EF4-FFF2-40B4-BE49-F238E27FC236}">
                    <a16:creationId xmlns:a16="http://schemas.microsoft.com/office/drawing/2014/main" id="{115F4042-2893-9A2D-1480-93BB33836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" y="1526"/>
                <a:ext cx="179" cy="132"/>
              </a:xfrm>
              <a:custGeom>
                <a:avLst/>
                <a:gdLst>
                  <a:gd name="T0" fmla="*/ 45 w 179"/>
                  <a:gd name="T1" fmla="*/ 0 h 132"/>
                  <a:gd name="T2" fmla="*/ 82 w 179"/>
                  <a:gd name="T3" fmla="*/ 10 h 132"/>
                  <a:gd name="T4" fmla="*/ 110 w 179"/>
                  <a:gd name="T5" fmla="*/ 17 h 132"/>
                  <a:gd name="T6" fmla="*/ 123 w 179"/>
                  <a:gd name="T7" fmla="*/ 20 h 132"/>
                  <a:gd name="T8" fmla="*/ 137 w 179"/>
                  <a:gd name="T9" fmla="*/ 22 h 132"/>
                  <a:gd name="T10" fmla="*/ 156 w 179"/>
                  <a:gd name="T11" fmla="*/ 25 h 132"/>
                  <a:gd name="T12" fmla="*/ 178 w 179"/>
                  <a:gd name="T13" fmla="*/ 29 h 132"/>
                  <a:gd name="T14" fmla="*/ 164 w 179"/>
                  <a:gd name="T15" fmla="*/ 131 h 132"/>
                  <a:gd name="T16" fmla="*/ 95 w 179"/>
                  <a:gd name="T17" fmla="*/ 116 h 132"/>
                  <a:gd name="T18" fmla="*/ 85 w 179"/>
                  <a:gd name="T19" fmla="*/ 123 h 132"/>
                  <a:gd name="T20" fmla="*/ 73 w 179"/>
                  <a:gd name="T21" fmla="*/ 113 h 132"/>
                  <a:gd name="T22" fmla="*/ 62 w 179"/>
                  <a:gd name="T23" fmla="*/ 123 h 132"/>
                  <a:gd name="T24" fmla="*/ 52 w 179"/>
                  <a:gd name="T25" fmla="*/ 114 h 132"/>
                  <a:gd name="T26" fmla="*/ 23 w 179"/>
                  <a:gd name="T27" fmla="*/ 113 h 132"/>
                  <a:gd name="T28" fmla="*/ 27 w 179"/>
                  <a:gd name="T29" fmla="*/ 96 h 132"/>
                  <a:gd name="T30" fmla="*/ 7 w 179"/>
                  <a:gd name="T31" fmla="*/ 95 h 132"/>
                  <a:gd name="T32" fmla="*/ 5 w 179"/>
                  <a:gd name="T33" fmla="*/ 85 h 132"/>
                  <a:gd name="T34" fmla="*/ 9 w 179"/>
                  <a:gd name="T35" fmla="*/ 75 h 132"/>
                  <a:gd name="T36" fmla="*/ 4 w 179"/>
                  <a:gd name="T37" fmla="*/ 66 h 132"/>
                  <a:gd name="T38" fmla="*/ 4 w 179"/>
                  <a:gd name="T39" fmla="*/ 41 h 132"/>
                  <a:gd name="T40" fmla="*/ 0 w 179"/>
                  <a:gd name="T41" fmla="*/ 21 h 132"/>
                  <a:gd name="T42" fmla="*/ 3 w 179"/>
                  <a:gd name="T43" fmla="*/ 14 h 132"/>
                  <a:gd name="T44" fmla="*/ 12 w 179"/>
                  <a:gd name="T45" fmla="*/ 17 h 132"/>
                  <a:gd name="T46" fmla="*/ 21 w 179"/>
                  <a:gd name="T47" fmla="*/ 28 h 132"/>
                  <a:gd name="T48" fmla="*/ 39 w 179"/>
                  <a:gd name="T49" fmla="*/ 31 h 132"/>
                  <a:gd name="T50" fmla="*/ 43 w 179"/>
                  <a:gd name="T51" fmla="*/ 40 h 132"/>
                  <a:gd name="T52" fmla="*/ 35 w 179"/>
                  <a:gd name="T53" fmla="*/ 40 h 132"/>
                  <a:gd name="T54" fmla="*/ 34 w 179"/>
                  <a:gd name="T55" fmla="*/ 48 h 132"/>
                  <a:gd name="T56" fmla="*/ 39 w 179"/>
                  <a:gd name="T57" fmla="*/ 49 h 132"/>
                  <a:gd name="T58" fmla="*/ 41 w 179"/>
                  <a:gd name="T59" fmla="*/ 57 h 132"/>
                  <a:gd name="T60" fmla="*/ 30 w 179"/>
                  <a:gd name="T61" fmla="*/ 63 h 132"/>
                  <a:gd name="T62" fmla="*/ 30 w 179"/>
                  <a:gd name="T63" fmla="*/ 69 h 132"/>
                  <a:gd name="T64" fmla="*/ 42 w 179"/>
                  <a:gd name="T65" fmla="*/ 69 h 132"/>
                  <a:gd name="T66" fmla="*/ 45 w 179"/>
                  <a:gd name="T67" fmla="*/ 55 h 132"/>
                  <a:gd name="T68" fmla="*/ 54 w 179"/>
                  <a:gd name="T69" fmla="*/ 46 h 132"/>
                  <a:gd name="T70" fmla="*/ 43 w 179"/>
                  <a:gd name="T71" fmla="*/ 24 h 132"/>
                  <a:gd name="T72" fmla="*/ 50 w 179"/>
                  <a:gd name="T73" fmla="*/ 17 h 132"/>
                  <a:gd name="T74" fmla="*/ 45 w 179"/>
                  <a:gd name="T75" fmla="*/ 0 h 1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79" h="132">
                    <a:moveTo>
                      <a:pt x="45" y="0"/>
                    </a:moveTo>
                    <a:lnTo>
                      <a:pt x="82" y="10"/>
                    </a:lnTo>
                    <a:lnTo>
                      <a:pt x="110" y="17"/>
                    </a:lnTo>
                    <a:lnTo>
                      <a:pt x="123" y="20"/>
                    </a:lnTo>
                    <a:lnTo>
                      <a:pt x="137" y="22"/>
                    </a:lnTo>
                    <a:lnTo>
                      <a:pt x="156" y="25"/>
                    </a:lnTo>
                    <a:lnTo>
                      <a:pt x="178" y="29"/>
                    </a:lnTo>
                    <a:lnTo>
                      <a:pt x="164" y="131"/>
                    </a:lnTo>
                    <a:lnTo>
                      <a:pt x="95" y="116"/>
                    </a:lnTo>
                    <a:lnTo>
                      <a:pt x="85" y="123"/>
                    </a:lnTo>
                    <a:lnTo>
                      <a:pt x="73" y="113"/>
                    </a:lnTo>
                    <a:lnTo>
                      <a:pt x="62" y="123"/>
                    </a:lnTo>
                    <a:lnTo>
                      <a:pt x="52" y="114"/>
                    </a:lnTo>
                    <a:lnTo>
                      <a:pt x="23" y="113"/>
                    </a:lnTo>
                    <a:lnTo>
                      <a:pt x="27" y="96"/>
                    </a:lnTo>
                    <a:lnTo>
                      <a:pt x="7" y="95"/>
                    </a:lnTo>
                    <a:lnTo>
                      <a:pt x="5" y="85"/>
                    </a:lnTo>
                    <a:lnTo>
                      <a:pt x="9" y="75"/>
                    </a:lnTo>
                    <a:lnTo>
                      <a:pt x="4" y="66"/>
                    </a:lnTo>
                    <a:lnTo>
                      <a:pt x="4" y="41"/>
                    </a:lnTo>
                    <a:lnTo>
                      <a:pt x="0" y="21"/>
                    </a:lnTo>
                    <a:lnTo>
                      <a:pt x="3" y="14"/>
                    </a:lnTo>
                    <a:lnTo>
                      <a:pt x="12" y="17"/>
                    </a:lnTo>
                    <a:lnTo>
                      <a:pt x="21" y="28"/>
                    </a:lnTo>
                    <a:lnTo>
                      <a:pt x="39" y="31"/>
                    </a:lnTo>
                    <a:lnTo>
                      <a:pt x="43" y="40"/>
                    </a:lnTo>
                    <a:lnTo>
                      <a:pt x="35" y="40"/>
                    </a:lnTo>
                    <a:lnTo>
                      <a:pt x="34" y="48"/>
                    </a:lnTo>
                    <a:lnTo>
                      <a:pt x="39" y="49"/>
                    </a:lnTo>
                    <a:lnTo>
                      <a:pt x="41" y="57"/>
                    </a:lnTo>
                    <a:lnTo>
                      <a:pt x="30" y="63"/>
                    </a:lnTo>
                    <a:lnTo>
                      <a:pt x="30" y="69"/>
                    </a:lnTo>
                    <a:lnTo>
                      <a:pt x="42" y="69"/>
                    </a:lnTo>
                    <a:lnTo>
                      <a:pt x="45" y="55"/>
                    </a:lnTo>
                    <a:lnTo>
                      <a:pt x="54" y="46"/>
                    </a:lnTo>
                    <a:lnTo>
                      <a:pt x="43" y="24"/>
                    </a:lnTo>
                    <a:lnTo>
                      <a:pt x="50" y="1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00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8" name="Freeform 18">
                <a:extLst>
                  <a:ext uri="{FF2B5EF4-FFF2-40B4-BE49-F238E27FC236}">
                    <a16:creationId xmlns:a16="http://schemas.microsoft.com/office/drawing/2014/main" id="{6D534B36-BA7A-B8F1-80EC-6F9BC7CF8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" y="1621"/>
                <a:ext cx="223" cy="170"/>
              </a:xfrm>
              <a:custGeom>
                <a:avLst/>
                <a:gdLst>
                  <a:gd name="T0" fmla="*/ 49 w 223"/>
                  <a:gd name="T1" fmla="*/ 0 h 170"/>
                  <a:gd name="T2" fmla="*/ 42 w 223"/>
                  <a:gd name="T3" fmla="*/ 3 h 170"/>
                  <a:gd name="T4" fmla="*/ 38 w 223"/>
                  <a:gd name="T5" fmla="*/ 18 h 170"/>
                  <a:gd name="T6" fmla="*/ 34 w 223"/>
                  <a:gd name="T7" fmla="*/ 31 h 170"/>
                  <a:gd name="T8" fmla="*/ 31 w 223"/>
                  <a:gd name="T9" fmla="*/ 41 h 170"/>
                  <a:gd name="T10" fmla="*/ 27 w 223"/>
                  <a:gd name="T11" fmla="*/ 52 h 170"/>
                  <a:gd name="T12" fmla="*/ 23 w 223"/>
                  <a:gd name="T13" fmla="*/ 63 h 170"/>
                  <a:gd name="T14" fmla="*/ 17 w 223"/>
                  <a:gd name="T15" fmla="*/ 75 h 170"/>
                  <a:gd name="T16" fmla="*/ 9 w 223"/>
                  <a:gd name="T17" fmla="*/ 89 h 170"/>
                  <a:gd name="T18" fmla="*/ 0 w 223"/>
                  <a:gd name="T19" fmla="*/ 102 h 170"/>
                  <a:gd name="T20" fmla="*/ 0 w 223"/>
                  <a:gd name="T21" fmla="*/ 132 h 170"/>
                  <a:gd name="T22" fmla="*/ 125 w 223"/>
                  <a:gd name="T23" fmla="*/ 157 h 170"/>
                  <a:gd name="T24" fmla="*/ 182 w 223"/>
                  <a:gd name="T25" fmla="*/ 169 h 170"/>
                  <a:gd name="T26" fmla="*/ 194 w 223"/>
                  <a:gd name="T27" fmla="*/ 110 h 170"/>
                  <a:gd name="T28" fmla="*/ 202 w 223"/>
                  <a:gd name="T29" fmla="*/ 105 h 170"/>
                  <a:gd name="T30" fmla="*/ 195 w 223"/>
                  <a:gd name="T31" fmla="*/ 92 h 170"/>
                  <a:gd name="T32" fmla="*/ 198 w 223"/>
                  <a:gd name="T33" fmla="*/ 79 h 170"/>
                  <a:gd name="T34" fmla="*/ 222 w 223"/>
                  <a:gd name="T35" fmla="*/ 56 h 170"/>
                  <a:gd name="T36" fmla="*/ 206 w 223"/>
                  <a:gd name="T37" fmla="*/ 36 h 170"/>
                  <a:gd name="T38" fmla="*/ 137 w 223"/>
                  <a:gd name="T39" fmla="*/ 21 h 170"/>
                  <a:gd name="T40" fmla="*/ 127 w 223"/>
                  <a:gd name="T41" fmla="*/ 27 h 170"/>
                  <a:gd name="T42" fmla="*/ 115 w 223"/>
                  <a:gd name="T43" fmla="*/ 17 h 170"/>
                  <a:gd name="T44" fmla="*/ 104 w 223"/>
                  <a:gd name="T45" fmla="*/ 28 h 170"/>
                  <a:gd name="T46" fmla="*/ 93 w 223"/>
                  <a:gd name="T47" fmla="*/ 17 h 170"/>
                  <a:gd name="T48" fmla="*/ 66 w 223"/>
                  <a:gd name="T49" fmla="*/ 18 h 170"/>
                  <a:gd name="T50" fmla="*/ 69 w 223"/>
                  <a:gd name="T51" fmla="*/ 1 h 170"/>
                  <a:gd name="T52" fmla="*/ 49 w 223"/>
                  <a:gd name="T53" fmla="*/ 0 h 17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3" h="170">
                    <a:moveTo>
                      <a:pt x="49" y="0"/>
                    </a:moveTo>
                    <a:lnTo>
                      <a:pt x="42" y="3"/>
                    </a:lnTo>
                    <a:lnTo>
                      <a:pt x="38" y="18"/>
                    </a:lnTo>
                    <a:lnTo>
                      <a:pt x="34" y="31"/>
                    </a:lnTo>
                    <a:lnTo>
                      <a:pt x="31" y="41"/>
                    </a:lnTo>
                    <a:lnTo>
                      <a:pt x="27" y="52"/>
                    </a:lnTo>
                    <a:lnTo>
                      <a:pt x="23" y="63"/>
                    </a:lnTo>
                    <a:lnTo>
                      <a:pt x="17" y="75"/>
                    </a:lnTo>
                    <a:lnTo>
                      <a:pt x="9" y="89"/>
                    </a:lnTo>
                    <a:lnTo>
                      <a:pt x="0" y="102"/>
                    </a:lnTo>
                    <a:lnTo>
                      <a:pt x="0" y="132"/>
                    </a:lnTo>
                    <a:lnTo>
                      <a:pt x="125" y="157"/>
                    </a:lnTo>
                    <a:lnTo>
                      <a:pt x="182" y="169"/>
                    </a:lnTo>
                    <a:lnTo>
                      <a:pt x="194" y="110"/>
                    </a:lnTo>
                    <a:lnTo>
                      <a:pt x="202" y="105"/>
                    </a:lnTo>
                    <a:lnTo>
                      <a:pt x="195" y="92"/>
                    </a:lnTo>
                    <a:lnTo>
                      <a:pt x="198" y="79"/>
                    </a:lnTo>
                    <a:lnTo>
                      <a:pt x="222" y="56"/>
                    </a:lnTo>
                    <a:lnTo>
                      <a:pt x="206" y="36"/>
                    </a:lnTo>
                    <a:lnTo>
                      <a:pt x="137" y="21"/>
                    </a:lnTo>
                    <a:lnTo>
                      <a:pt x="127" y="27"/>
                    </a:lnTo>
                    <a:lnTo>
                      <a:pt x="115" y="17"/>
                    </a:lnTo>
                    <a:lnTo>
                      <a:pt x="104" y="28"/>
                    </a:lnTo>
                    <a:lnTo>
                      <a:pt x="93" y="17"/>
                    </a:lnTo>
                    <a:lnTo>
                      <a:pt x="66" y="18"/>
                    </a:lnTo>
                    <a:lnTo>
                      <a:pt x="69" y="1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3F5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9" name="Freeform 19">
                <a:extLst>
                  <a:ext uri="{FF2B5EF4-FFF2-40B4-BE49-F238E27FC236}">
                    <a16:creationId xmlns:a16="http://schemas.microsoft.com/office/drawing/2014/main" id="{F04606ED-AD9B-EA8A-337F-64267A465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" y="1752"/>
                <a:ext cx="235" cy="362"/>
              </a:xfrm>
              <a:custGeom>
                <a:avLst/>
                <a:gdLst>
                  <a:gd name="T0" fmla="*/ 18 w 235"/>
                  <a:gd name="T1" fmla="*/ 0 h 362"/>
                  <a:gd name="T2" fmla="*/ 126 w 235"/>
                  <a:gd name="T3" fmla="*/ 22 h 362"/>
                  <a:gd name="T4" fmla="*/ 102 w 235"/>
                  <a:gd name="T5" fmla="*/ 128 h 362"/>
                  <a:gd name="T6" fmla="*/ 223 w 235"/>
                  <a:gd name="T7" fmla="*/ 290 h 362"/>
                  <a:gd name="T8" fmla="*/ 234 w 235"/>
                  <a:gd name="T9" fmla="*/ 311 h 362"/>
                  <a:gd name="T10" fmla="*/ 223 w 235"/>
                  <a:gd name="T11" fmla="*/ 321 h 362"/>
                  <a:gd name="T12" fmla="*/ 215 w 235"/>
                  <a:gd name="T13" fmla="*/ 338 h 362"/>
                  <a:gd name="T14" fmla="*/ 208 w 235"/>
                  <a:gd name="T15" fmla="*/ 349 h 362"/>
                  <a:gd name="T16" fmla="*/ 216 w 235"/>
                  <a:gd name="T17" fmla="*/ 358 h 362"/>
                  <a:gd name="T18" fmla="*/ 203 w 235"/>
                  <a:gd name="T19" fmla="*/ 361 h 362"/>
                  <a:gd name="T20" fmla="*/ 132 w 235"/>
                  <a:gd name="T21" fmla="*/ 359 h 362"/>
                  <a:gd name="T22" fmla="*/ 128 w 235"/>
                  <a:gd name="T23" fmla="*/ 338 h 362"/>
                  <a:gd name="T24" fmla="*/ 115 w 235"/>
                  <a:gd name="T25" fmla="*/ 323 h 362"/>
                  <a:gd name="T26" fmla="*/ 106 w 235"/>
                  <a:gd name="T27" fmla="*/ 317 h 362"/>
                  <a:gd name="T28" fmla="*/ 104 w 235"/>
                  <a:gd name="T29" fmla="*/ 306 h 362"/>
                  <a:gd name="T30" fmla="*/ 96 w 235"/>
                  <a:gd name="T31" fmla="*/ 300 h 362"/>
                  <a:gd name="T32" fmla="*/ 89 w 235"/>
                  <a:gd name="T33" fmla="*/ 293 h 362"/>
                  <a:gd name="T34" fmla="*/ 86 w 235"/>
                  <a:gd name="T35" fmla="*/ 284 h 362"/>
                  <a:gd name="T36" fmla="*/ 79 w 235"/>
                  <a:gd name="T37" fmla="*/ 279 h 362"/>
                  <a:gd name="T38" fmla="*/ 68 w 235"/>
                  <a:gd name="T39" fmla="*/ 282 h 362"/>
                  <a:gd name="T40" fmla="*/ 56 w 235"/>
                  <a:gd name="T41" fmla="*/ 277 h 362"/>
                  <a:gd name="T42" fmla="*/ 56 w 235"/>
                  <a:gd name="T43" fmla="*/ 273 h 362"/>
                  <a:gd name="T44" fmla="*/ 55 w 235"/>
                  <a:gd name="T45" fmla="*/ 263 h 362"/>
                  <a:gd name="T46" fmla="*/ 50 w 235"/>
                  <a:gd name="T47" fmla="*/ 252 h 362"/>
                  <a:gd name="T48" fmla="*/ 50 w 235"/>
                  <a:gd name="T49" fmla="*/ 243 h 362"/>
                  <a:gd name="T50" fmla="*/ 44 w 235"/>
                  <a:gd name="T51" fmla="*/ 235 h 362"/>
                  <a:gd name="T52" fmla="*/ 46 w 235"/>
                  <a:gd name="T53" fmla="*/ 227 h 362"/>
                  <a:gd name="T54" fmla="*/ 30 w 235"/>
                  <a:gd name="T55" fmla="*/ 209 h 362"/>
                  <a:gd name="T56" fmla="*/ 30 w 235"/>
                  <a:gd name="T57" fmla="*/ 198 h 362"/>
                  <a:gd name="T58" fmla="*/ 38 w 235"/>
                  <a:gd name="T59" fmla="*/ 194 h 362"/>
                  <a:gd name="T60" fmla="*/ 38 w 235"/>
                  <a:gd name="T61" fmla="*/ 188 h 362"/>
                  <a:gd name="T62" fmla="*/ 30 w 235"/>
                  <a:gd name="T63" fmla="*/ 186 h 362"/>
                  <a:gd name="T64" fmla="*/ 27 w 235"/>
                  <a:gd name="T65" fmla="*/ 176 h 362"/>
                  <a:gd name="T66" fmla="*/ 23 w 235"/>
                  <a:gd name="T67" fmla="*/ 158 h 362"/>
                  <a:gd name="T68" fmla="*/ 34 w 235"/>
                  <a:gd name="T69" fmla="*/ 168 h 362"/>
                  <a:gd name="T70" fmla="*/ 30 w 235"/>
                  <a:gd name="T71" fmla="*/ 155 h 362"/>
                  <a:gd name="T72" fmla="*/ 38 w 235"/>
                  <a:gd name="T73" fmla="*/ 155 h 362"/>
                  <a:gd name="T74" fmla="*/ 38 w 235"/>
                  <a:gd name="T75" fmla="*/ 146 h 362"/>
                  <a:gd name="T76" fmla="*/ 30 w 235"/>
                  <a:gd name="T77" fmla="*/ 140 h 362"/>
                  <a:gd name="T78" fmla="*/ 26 w 235"/>
                  <a:gd name="T79" fmla="*/ 149 h 362"/>
                  <a:gd name="T80" fmla="*/ 18 w 235"/>
                  <a:gd name="T81" fmla="*/ 146 h 362"/>
                  <a:gd name="T82" fmla="*/ 3 w 235"/>
                  <a:gd name="T83" fmla="*/ 105 h 362"/>
                  <a:gd name="T84" fmla="*/ 7 w 235"/>
                  <a:gd name="T85" fmla="*/ 76 h 362"/>
                  <a:gd name="T86" fmla="*/ 0 w 235"/>
                  <a:gd name="T87" fmla="*/ 60 h 362"/>
                  <a:gd name="T88" fmla="*/ 4 w 235"/>
                  <a:gd name="T89" fmla="*/ 47 h 362"/>
                  <a:gd name="T90" fmla="*/ 11 w 235"/>
                  <a:gd name="T91" fmla="*/ 45 h 362"/>
                  <a:gd name="T92" fmla="*/ 18 w 235"/>
                  <a:gd name="T93" fmla="*/ 25 h 362"/>
                  <a:gd name="T94" fmla="*/ 18 w 235"/>
                  <a:gd name="T95" fmla="*/ 0 h 3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35" h="362">
                    <a:moveTo>
                      <a:pt x="18" y="0"/>
                    </a:moveTo>
                    <a:lnTo>
                      <a:pt x="126" y="22"/>
                    </a:lnTo>
                    <a:lnTo>
                      <a:pt x="102" y="128"/>
                    </a:lnTo>
                    <a:lnTo>
                      <a:pt x="223" y="290"/>
                    </a:lnTo>
                    <a:lnTo>
                      <a:pt x="234" y="311"/>
                    </a:lnTo>
                    <a:lnTo>
                      <a:pt x="223" y="321"/>
                    </a:lnTo>
                    <a:lnTo>
                      <a:pt x="215" y="338"/>
                    </a:lnTo>
                    <a:lnTo>
                      <a:pt x="208" y="349"/>
                    </a:lnTo>
                    <a:lnTo>
                      <a:pt x="216" y="358"/>
                    </a:lnTo>
                    <a:lnTo>
                      <a:pt x="203" y="361"/>
                    </a:lnTo>
                    <a:lnTo>
                      <a:pt x="132" y="359"/>
                    </a:lnTo>
                    <a:lnTo>
                      <a:pt x="128" y="338"/>
                    </a:lnTo>
                    <a:lnTo>
                      <a:pt x="115" y="323"/>
                    </a:lnTo>
                    <a:lnTo>
                      <a:pt x="106" y="317"/>
                    </a:lnTo>
                    <a:lnTo>
                      <a:pt x="104" y="306"/>
                    </a:lnTo>
                    <a:lnTo>
                      <a:pt x="96" y="300"/>
                    </a:lnTo>
                    <a:lnTo>
                      <a:pt x="89" y="293"/>
                    </a:lnTo>
                    <a:lnTo>
                      <a:pt x="86" y="284"/>
                    </a:lnTo>
                    <a:lnTo>
                      <a:pt x="79" y="279"/>
                    </a:lnTo>
                    <a:lnTo>
                      <a:pt x="68" y="282"/>
                    </a:lnTo>
                    <a:lnTo>
                      <a:pt x="56" y="277"/>
                    </a:lnTo>
                    <a:lnTo>
                      <a:pt x="56" y="273"/>
                    </a:lnTo>
                    <a:lnTo>
                      <a:pt x="55" y="263"/>
                    </a:lnTo>
                    <a:lnTo>
                      <a:pt x="50" y="252"/>
                    </a:lnTo>
                    <a:lnTo>
                      <a:pt x="50" y="243"/>
                    </a:lnTo>
                    <a:lnTo>
                      <a:pt x="44" y="235"/>
                    </a:lnTo>
                    <a:lnTo>
                      <a:pt x="46" y="227"/>
                    </a:lnTo>
                    <a:lnTo>
                      <a:pt x="30" y="209"/>
                    </a:lnTo>
                    <a:lnTo>
                      <a:pt x="30" y="198"/>
                    </a:lnTo>
                    <a:lnTo>
                      <a:pt x="38" y="194"/>
                    </a:lnTo>
                    <a:lnTo>
                      <a:pt x="38" y="188"/>
                    </a:lnTo>
                    <a:lnTo>
                      <a:pt x="30" y="186"/>
                    </a:lnTo>
                    <a:lnTo>
                      <a:pt x="27" y="176"/>
                    </a:lnTo>
                    <a:lnTo>
                      <a:pt x="23" y="158"/>
                    </a:lnTo>
                    <a:lnTo>
                      <a:pt x="34" y="168"/>
                    </a:lnTo>
                    <a:lnTo>
                      <a:pt x="30" y="155"/>
                    </a:lnTo>
                    <a:lnTo>
                      <a:pt x="38" y="155"/>
                    </a:lnTo>
                    <a:lnTo>
                      <a:pt x="38" y="146"/>
                    </a:lnTo>
                    <a:lnTo>
                      <a:pt x="30" y="140"/>
                    </a:lnTo>
                    <a:lnTo>
                      <a:pt x="26" y="149"/>
                    </a:lnTo>
                    <a:lnTo>
                      <a:pt x="18" y="146"/>
                    </a:lnTo>
                    <a:lnTo>
                      <a:pt x="3" y="105"/>
                    </a:lnTo>
                    <a:lnTo>
                      <a:pt x="7" y="76"/>
                    </a:lnTo>
                    <a:lnTo>
                      <a:pt x="0" y="60"/>
                    </a:lnTo>
                    <a:lnTo>
                      <a:pt x="4" y="47"/>
                    </a:lnTo>
                    <a:lnTo>
                      <a:pt x="11" y="45"/>
                    </a:lnTo>
                    <a:lnTo>
                      <a:pt x="18" y="25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D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0" name="Freeform 20">
                <a:extLst>
                  <a:ext uri="{FF2B5EF4-FFF2-40B4-BE49-F238E27FC236}">
                    <a16:creationId xmlns:a16="http://schemas.microsoft.com/office/drawing/2014/main" id="{2EB5D8BA-964E-3A47-F57E-6B465E881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" y="1774"/>
                <a:ext cx="178" cy="269"/>
              </a:xfrm>
              <a:custGeom>
                <a:avLst/>
                <a:gdLst>
                  <a:gd name="T0" fmla="*/ 23 w 178"/>
                  <a:gd name="T1" fmla="*/ 0 h 269"/>
                  <a:gd name="T2" fmla="*/ 0 w 178"/>
                  <a:gd name="T3" fmla="*/ 106 h 269"/>
                  <a:gd name="T4" fmla="*/ 121 w 178"/>
                  <a:gd name="T5" fmla="*/ 268 h 269"/>
                  <a:gd name="T6" fmla="*/ 128 w 178"/>
                  <a:gd name="T7" fmla="*/ 261 h 269"/>
                  <a:gd name="T8" fmla="*/ 128 w 178"/>
                  <a:gd name="T9" fmla="*/ 229 h 269"/>
                  <a:gd name="T10" fmla="*/ 143 w 178"/>
                  <a:gd name="T11" fmla="*/ 231 h 269"/>
                  <a:gd name="T12" fmla="*/ 158 w 178"/>
                  <a:gd name="T13" fmla="*/ 133 h 269"/>
                  <a:gd name="T14" fmla="*/ 169 w 178"/>
                  <a:gd name="T15" fmla="*/ 67 h 269"/>
                  <a:gd name="T16" fmla="*/ 172 w 178"/>
                  <a:gd name="T17" fmla="*/ 47 h 269"/>
                  <a:gd name="T18" fmla="*/ 177 w 178"/>
                  <a:gd name="T19" fmla="*/ 29 h 269"/>
                  <a:gd name="T20" fmla="*/ 98 w 178"/>
                  <a:gd name="T21" fmla="*/ 16 h 269"/>
                  <a:gd name="T22" fmla="*/ 23 w 178"/>
                  <a:gd name="T23" fmla="*/ 0 h 2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269">
                    <a:moveTo>
                      <a:pt x="23" y="0"/>
                    </a:moveTo>
                    <a:lnTo>
                      <a:pt x="0" y="106"/>
                    </a:lnTo>
                    <a:lnTo>
                      <a:pt x="121" y="268"/>
                    </a:lnTo>
                    <a:lnTo>
                      <a:pt x="128" y="261"/>
                    </a:lnTo>
                    <a:lnTo>
                      <a:pt x="128" y="229"/>
                    </a:lnTo>
                    <a:lnTo>
                      <a:pt x="143" y="231"/>
                    </a:lnTo>
                    <a:lnTo>
                      <a:pt x="158" y="133"/>
                    </a:lnTo>
                    <a:lnTo>
                      <a:pt x="169" y="67"/>
                    </a:lnTo>
                    <a:lnTo>
                      <a:pt x="172" y="47"/>
                    </a:lnTo>
                    <a:lnTo>
                      <a:pt x="177" y="29"/>
                    </a:lnTo>
                    <a:lnTo>
                      <a:pt x="98" y="16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5FD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1" name="Freeform 21">
                <a:extLst>
                  <a:ext uri="{FF2B5EF4-FFF2-40B4-BE49-F238E27FC236}">
                    <a16:creationId xmlns:a16="http://schemas.microsoft.com/office/drawing/2014/main" id="{47192EE1-2D8A-1169-1C9E-5BE2F402D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" y="1555"/>
                <a:ext cx="160" cy="259"/>
              </a:xfrm>
              <a:custGeom>
                <a:avLst/>
                <a:gdLst>
                  <a:gd name="T0" fmla="*/ 38 w 160"/>
                  <a:gd name="T1" fmla="*/ 0 h 259"/>
                  <a:gd name="T2" fmla="*/ 24 w 160"/>
                  <a:gd name="T3" fmla="*/ 101 h 259"/>
                  <a:gd name="T4" fmla="*/ 39 w 160"/>
                  <a:gd name="T5" fmla="*/ 122 h 259"/>
                  <a:gd name="T6" fmla="*/ 15 w 160"/>
                  <a:gd name="T7" fmla="*/ 145 h 259"/>
                  <a:gd name="T8" fmla="*/ 12 w 160"/>
                  <a:gd name="T9" fmla="*/ 160 h 259"/>
                  <a:gd name="T10" fmla="*/ 19 w 160"/>
                  <a:gd name="T11" fmla="*/ 171 h 259"/>
                  <a:gd name="T12" fmla="*/ 12 w 160"/>
                  <a:gd name="T13" fmla="*/ 177 h 259"/>
                  <a:gd name="T14" fmla="*/ 0 w 160"/>
                  <a:gd name="T15" fmla="*/ 235 h 259"/>
                  <a:gd name="T16" fmla="*/ 76 w 160"/>
                  <a:gd name="T17" fmla="*/ 249 h 259"/>
                  <a:gd name="T18" fmla="*/ 148 w 160"/>
                  <a:gd name="T19" fmla="*/ 258 h 259"/>
                  <a:gd name="T20" fmla="*/ 155 w 160"/>
                  <a:gd name="T21" fmla="*/ 205 h 259"/>
                  <a:gd name="T22" fmla="*/ 159 w 160"/>
                  <a:gd name="T23" fmla="*/ 175 h 259"/>
                  <a:gd name="T24" fmla="*/ 152 w 160"/>
                  <a:gd name="T25" fmla="*/ 165 h 259"/>
                  <a:gd name="T26" fmla="*/ 136 w 160"/>
                  <a:gd name="T27" fmla="*/ 168 h 259"/>
                  <a:gd name="T28" fmla="*/ 114 w 160"/>
                  <a:gd name="T29" fmla="*/ 170 h 259"/>
                  <a:gd name="T30" fmla="*/ 110 w 160"/>
                  <a:gd name="T31" fmla="*/ 146 h 259"/>
                  <a:gd name="T32" fmla="*/ 84 w 160"/>
                  <a:gd name="T33" fmla="*/ 127 h 259"/>
                  <a:gd name="T34" fmla="*/ 88 w 160"/>
                  <a:gd name="T35" fmla="*/ 114 h 259"/>
                  <a:gd name="T36" fmla="*/ 90 w 160"/>
                  <a:gd name="T37" fmla="*/ 92 h 259"/>
                  <a:gd name="T38" fmla="*/ 57 w 160"/>
                  <a:gd name="T39" fmla="*/ 45 h 259"/>
                  <a:gd name="T40" fmla="*/ 61 w 160"/>
                  <a:gd name="T41" fmla="*/ 3 h 259"/>
                  <a:gd name="T42" fmla="*/ 38 w 160"/>
                  <a:gd name="T43" fmla="*/ 0 h 25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60" h="259">
                    <a:moveTo>
                      <a:pt x="38" y="0"/>
                    </a:moveTo>
                    <a:lnTo>
                      <a:pt x="24" y="101"/>
                    </a:lnTo>
                    <a:lnTo>
                      <a:pt x="39" y="122"/>
                    </a:lnTo>
                    <a:lnTo>
                      <a:pt x="15" y="145"/>
                    </a:lnTo>
                    <a:lnTo>
                      <a:pt x="12" y="160"/>
                    </a:lnTo>
                    <a:lnTo>
                      <a:pt x="19" y="171"/>
                    </a:lnTo>
                    <a:lnTo>
                      <a:pt x="12" y="177"/>
                    </a:lnTo>
                    <a:lnTo>
                      <a:pt x="0" y="235"/>
                    </a:lnTo>
                    <a:lnTo>
                      <a:pt x="76" y="249"/>
                    </a:lnTo>
                    <a:lnTo>
                      <a:pt x="148" y="258"/>
                    </a:lnTo>
                    <a:lnTo>
                      <a:pt x="155" y="205"/>
                    </a:lnTo>
                    <a:lnTo>
                      <a:pt x="159" y="175"/>
                    </a:lnTo>
                    <a:lnTo>
                      <a:pt x="152" y="165"/>
                    </a:lnTo>
                    <a:lnTo>
                      <a:pt x="136" y="168"/>
                    </a:lnTo>
                    <a:lnTo>
                      <a:pt x="114" y="170"/>
                    </a:lnTo>
                    <a:lnTo>
                      <a:pt x="110" y="146"/>
                    </a:lnTo>
                    <a:lnTo>
                      <a:pt x="84" y="127"/>
                    </a:lnTo>
                    <a:lnTo>
                      <a:pt x="88" y="114"/>
                    </a:lnTo>
                    <a:lnTo>
                      <a:pt x="90" y="92"/>
                    </a:lnTo>
                    <a:lnTo>
                      <a:pt x="57" y="45"/>
                    </a:lnTo>
                    <a:lnTo>
                      <a:pt x="61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5F7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2" name="Freeform 22">
                <a:extLst>
                  <a:ext uri="{FF2B5EF4-FFF2-40B4-BE49-F238E27FC236}">
                    <a16:creationId xmlns:a16="http://schemas.microsoft.com/office/drawing/2014/main" id="{B0902AAC-EA3A-9F13-9CC4-EBC782283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" y="1803"/>
                <a:ext cx="149" cy="192"/>
              </a:xfrm>
              <a:custGeom>
                <a:avLst/>
                <a:gdLst>
                  <a:gd name="T0" fmla="*/ 28 w 149"/>
                  <a:gd name="T1" fmla="*/ 0 h 192"/>
                  <a:gd name="T2" fmla="*/ 100 w 149"/>
                  <a:gd name="T3" fmla="*/ 10 h 192"/>
                  <a:gd name="T4" fmla="*/ 95 w 149"/>
                  <a:gd name="T5" fmla="*/ 47 h 192"/>
                  <a:gd name="T6" fmla="*/ 148 w 149"/>
                  <a:gd name="T7" fmla="*/ 52 h 192"/>
                  <a:gd name="T8" fmla="*/ 134 w 149"/>
                  <a:gd name="T9" fmla="*/ 191 h 192"/>
                  <a:gd name="T10" fmla="*/ 0 w 149"/>
                  <a:gd name="T11" fmla="*/ 177 h 192"/>
                  <a:gd name="T12" fmla="*/ 14 w 149"/>
                  <a:gd name="T13" fmla="*/ 88 h 192"/>
                  <a:gd name="T14" fmla="*/ 28 w 149"/>
                  <a:gd name="T15" fmla="*/ 0 h 1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9" h="192">
                    <a:moveTo>
                      <a:pt x="28" y="0"/>
                    </a:moveTo>
                    <a:lnTo>
                      <a:pt x="100" y="10"/>
                    </a:lnTo>
                    <a:lnTo>
                      <a:pt x="95" y="47"/>
                    </a:lnTo>
                    <a:lnTo>
                      <a:pt x="148" y="52"/>
                    </a:lnTo>
                    <a:lnTo>
                      <a:pt x="134" y="191"/>
                    </a:lnTo>
                    <a:lnTo>
                      <a:pt x="0" y="177"/>
                    </a:lnTo>
                    <a:lnTo>
                      <a:pt x="14" y="88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F7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3" name="Freeform 23">
                <a:extLst>
                  <a:ext uri="{FF2B5EF4-FFF2-40B4-BE49-F238E27FC236}">
                    <a16:creationId xmlns:a16="http://schemas.microsoft.com/office/drawing/2014/main" id="{8AE9EE61-80F2-2C70-77A8-102DD0C98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557"/>
                <a:ext cx="278" cy="174"/>
              </a:xfrm>
              <a:custGeom>
                <a:avLst/>
                <a:gdLst>
                  <a:gd name="T0" fmla="*/ 5 w 278"/>
                  <a:gd name="T1" fmla="*/ 0 h 174"/>
                  <a:gd name="T2" fmla="*/ 59 w 278"/>
                  <a:gd name="T3" fmla="*/ 7 h 174"/>
                  <a:gd name="T4" fmla="*/ 92 w 278"/>
                  <a:gd name="T5" fmla="*/ 12 h 174"/>
                  <a:gd name="T6" fmla="*/ 136 w 278"/>
                  <a:gd name="T7" fmla="*/ 16 h 174"/>
                  <a:gd name="T8" fmla="*/ 176 w 278"/>
                  <a:gd name="T9" fmla="*/ 20 h 174"/>
                  <a:gd name="T10" fmla="*/ 245 w 278"/>
                  <a:gd name="T11" fmla="*/ 25 h 174"/>
                  <a:gd name="T12" fmla="*/ 277 w 278"/>
                  <a:gd name="T13" fmla="*/ 28 h 174"/>
                  <a:gd name="T14" fmla="*/ 276 w 278"/>
                  <a:gd name="T15" fmla="*/ 169 h 174"/>
                  <a:gd name="T16" fmla="*/ 107 w 278"/>
                  <a:gd name="T17" fmla="*/ 154 h 174"/>
                  <a:gd name="T18" fmla="*/ 103 w 278"/>
                  <a:gd name="T19" fmla="*/ 173 h 174"/>
                  <a:gd name="T20" fmla="*/ 97 w 278"/>
                  <a:gd name="T21" fmla="*/ 164 h 174"/>
                  <a:gd name="T22" fmla="*/ 81 w 278"/>
                  <a:gd name="T23" fmla="*/ 166 h 174"/>
                  <a:gd name="T24" fmla="*/ 59 w 278"/>
                  <a:gd name="T25" fmla="*/ 169 h 174"/>
                  <a:gd name="T26" fmla="*/ 55 w 278"/>
                  <a:gd name="T27" fmla="*/ 145 h 174"/>
                  <a:gd name="T28" fmla="*/ 28 w 278"/>
                  <a:gd name="T29" fmla="*/ 125 h 174"/>
                  <a:gd name="T30" fmla="*/ 32 w 278"/>
                  <a:gd name="T31" fmla="*/ 107 h 174"/>
                  <a:gd name="T32" fmla="*/ 35 w 278"/>
                  <a:gd name="T33" fmla="*/ 92 h 174"/>
                  <a:gd name="T34" fmla="*/ 0 w 278"/>
                  <a:gd name="T35" fmla="*/ 43 h 174"/>
                  <a:gd name="T36" fmla="*/ 5 w 278"/>
                  <a:gd name="T37" fmla="*/ 0 h 1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78" h="174">
                    <a:moveTo>
                      <a:pt x="5" y="0"/>
                    </a:moveTo>
                    <a:lnTo>
                      <a:pt x="59" y="7"/>
                    </a:lnTo>
                    <a:lnTo>
                      <a:pt x="92" y="12"/>
                    </a:lnTo>
                    <a:lnTo>
                      <a:pt x="136" y="16"/>
                    </a:lnTo>
                    <a:lnTo>
                      <a:pt x="176" y="20"/>
                    </a:lnTo>
                    <a:lnTo>
                      <a:pt x="245" y="25"/>
                    </a:lnTo>
                    <a:lnTo>
                      <a:pt x="277" y="28"/>
                    </a:lnTo>
                    <a:lnTo>
                      <a:pt x="276" y="169"/>
                    </a:lnTo>
                    <a:lnTo>
                      <a:pt x="107" y="154"/>
                    </a:lnTo>
                    <a:lnTo>
                      <a:pt x="103" y="173"/>
                    </a:lnTo>
                    <a:lnTo>
                      <a:pt x="97" y="164"/>
                    </a:lnTo>
                    <a:lnTo>
                      <a:pt x="81" y="166"/>
                    </a:lnTo>
                    <a:lnTo>
                      <a:pt x="59" y="169"/>
                    </a:lnTo>
                    <a:lnTo>
                      <a:pt x="55" y="145"/>
                    </a:lnTo>
                    <a:lnTo>
                      <a:pt x="28" y="125"/>
                    </a:lnTo>
                    <a:lnTo>
                      <a:pt x="32" y="107"/>
                    </a:lnTo>
                    <a:lnTo>
                      <a:pt x="35" y="92"/>
                    </a:lnTo>
                    <a:lnTo>
                      <a:pt x="0" y="43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9FB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4" name="Freeform 24">
                <a:extLst>
                  <a:ext uri="{FF2B5EF4-FFF2-40B4-BE49-F238E27FC236}">
                    <a16:creationId xmlns:a16="http://schemas.microsoft.com/office/drawing/2014/main" id="{145918DA-76F1-BBC1-B4B6-886BB3530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1710"/>
                <a:ext cx="191" cy="156"/>
              </a:xfrm>
              <a:custGeom>
                <a:avLst/>
                <a:gdLst>
                  <a:gd name="T0" fmla="*/ 19 w 191"/>
                  <a:gd name="T1" fmla="*/ 0 h 156"/>
                  <a:gd name="T2" fmla="*/ 12 w 191"/>
                  <a:gd name="T3" fmla="*/ 58 h 156"/>
                  <a:gd name="T4" fmla="*/ 0 w 191"/>
                  <a:gd name="T5" fmla="*/ 141 h 156"/>
                  <a:gd name="T6" fmla="*/ 55 w 191"/>
                  <a:gd name="T7" fmla="*/ 145 h 156"/>
                  <a:gd name="T8" fmla="*/ 183 w 191"/>
                  <a:gd name="T9" fmla="*/ 155 h 156"/>
                  <a:gd name="T10" fmla="*/ 190 w 191"/>
                  <a:gd name="T11" fmla="*/ 16 h 156"/>
                  <a:gd name="T12" fmla="*/ 19 w 191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56">
                    <a:moveTo>
                      <a:pt x="19" y="0"/>
                    </a:moveTo>
                    <a:lnTo>
                      <a:pt x="12" y="58"/>
                    </a:lnTo>
                    <a:lnTo>
                      <a:pt x="0" y="141"/>
                    </a:lnTo>
                    <a:lnTo>
                      <a:pt x="55" y="145"/>
                    </a:lnTo>
                    <a:lnTo>
                      <a:pt x="183" y="155"/>
                    </a:lnTo>
                    <a:lnTo>
                      <a:pt x="190" y="16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9F7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5" name="Freeform 25">
                <a:extLst>
                  <a:ext uri="{FF2B5EF4-FFF2-40B4-BE49-F238E27FC236}">
                    <a16:creationId xmlns:a16="http://schemas.microsoft.com/office/drawing/2014/main" id="{8163E614-99E7-1D9E-4F67-C634CC502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855"/>
                <a:ext cx="198" cy="148"/>
              </a:xfrm>
              <a:custGeom>
                <a:avLst/>
                <a:gdLst>
                  <a:gd name="T0" fmla="*/ 16 w 198"/>
                  <a:gd name="T1" fmla="*/ 0 h 148"/>
                  <a:gd name="T2" fmla="*/ 6 w 198"/>
                  <a:gd name="T3" fmla="*/ 88 h 148"/>
                  <a:gd name="T4" fmla="*/ 0 w 198"/>
                  <a:gd name="T5" fmla="*/ 139 h 148"/>
                  <a:gd name="T6" fmla="*/ 98 w 198"/>
                  <a:gd name="T7" fmla="*/ 144 h 148"/>
                  <a:gd name="T8" fmla="*/ 193 w 198"/>
                  <a:gd name="T9" fmla="*/ 147 h 148"/>
                  <a:gd name="T10" fmla="*/ 196 w 198"/>
                  <a:gd name="T11" fmla="*/ 78 h 148"/>
                  <a:gd name="T12" fmla="*/ 197 w 198"/>
                  <a:gd name="T13" fmla="*/ 11 h 148"/>
                  <a:gd name="T14" fmla="*/ 143 w 198"/>
                  <a:gd name="T15" fmla="*/ 10 h 148"/>
                  <a:gd name="T16" fmla="*/ 16 w 198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8" h="148">
                    <a:moveTo>
                      <a:pt x="16" y="0"/>
                    </a:moveTo>
                    <a:lnTo>
                      <a:pt x="6" y="88"/>
                    </a:lnTo>
                    <a:lnTo>
                      <a:pt x="0" y="139"/>
                    </a:lnTo>
                    <a:lnTo>
                      <a:pt x="98" y="144"/>
                    </a:lnTo>
                    <a:lnTo>
                      <a:pt x="193" y="147"/>
                    </a:lnTo>
                    <a:lnTo>
                      <a:pt x="196" y="78"/>
                    </a:lnTo>
                    <a:lnTo>
                      <a:pt x="197" y="11"/>
                    </a:lnTo>
                    <a:lnTo>
                      <a:pt x="143" y="1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6" name="Freeform 26">
                <a:extLst>
                  <a:ext uri="{FF2B5EF4-FFF2-40B4-BE49-F238E27FC236}">
                    <a16:creationId xmlns:a16="http://schemas.microsoft.com/office/drawing/2014/main" id="{5D9A98FC-85B4-B881-0F94-3DBF2C77F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" y="1979"/>
                <a:ext cx="180" cy="200"/>
              </a:xfrm>
              <a:custGeom>
                <a:avLst/>
                <a:gdLst>
                  <a:gd name="T0" fmla="*/ 45 w 180"/>
                  <a:gd name="T1" fmla="*/ 0 h 200"/>
                  <a:gd name="T2" fmla="*/ 42 w 180"/>
                  <a:gd name="T3" fmla="*/ 26 h 200"/>
                  <a:gd name="T4" fmla="*/ 26 w 180"/>
                  <a:gd name="T5" fmla="*/ 23 h 200"/>
                  <a:gd name="T6" fmla="*/ 27 w 180"/>
                  <a:gd name="T7" fmla="*/ 57 h 200"/>
                  <a:gd name="T8" fmla="*/ 20 w 180"/>
                  <a:gd name="T9" fmla="*/ 63 h 200"/>
                  <a:gd name="T10" fmla="*/ 31 w 180"/>
                  <a:gd name="T11" fmla="*/ 84 h 200"/>
                  <a:gd name="T12" fmla="*/ 20 w 180"/>
                  <a:gd name="T13" fmla="*/ 93 h 200"/>
                  <a:gd name="T14" fmla="*/ 14 w 180"/>
                  <a:gd name="T15" fmla="*/ 107 h 200"/>
                  <a:gd name="T16" fmla="*/ 5 w 180"/>
                  <a:gd name="T17" fmla="*/ 122 h 200"/>
                  <a:gd name="T18" fmla="*/ 11 w 180"/>
                  <a:gd name="T19" fmla="*/ 130 h 200"/>
                  <a:gd name="T20" fmla="*/ 1 w 180"/>
                  <a:gd name="T21" fmla="*/ 134 h 200"/>
                  <a:gd name="T22" fmla="*/ 0 w 180"/>
                  <a:gd name="T23" fmla="*/ 147 h 200"/>
                  <a:gd name="T24" fmla="*/ 101 w 180"/>
                  <a:gd name="T25" fmla="*/ 198 h 200"/>
                  <a:gd name="T26" fmla="*/ 158 w 180"/>
                  <a:gd name="T27" fmla="*/ 199 h 200"/>
                  <a:gd name="T28" fmla="*/ 179 w 180"/>
                  <a:gd name="T29" fmla="*/ 16 h 200"/>
                  <a:gd name="T30" fmla="*/ 45 w 180"/>
                  <a:gd name="T31" fmla="*/ 0 h 20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0" h="200">
                    <a:moveTo>
                      <a:pt x="45" y="0"/>
                    </a:moveTo>
                    <a:lnTo>
                      <a:pt x="42" y="26"/>
                    </a:lnTo>
                    <a:lnTo>
                      <a:pt x="26" y="23"/>
                    </a:lnTo>
                    <a:lnTo>
                      <a:pt x="27" y="57"/>
                    </a:lnTo>
                    <a:lnTo>
                      <a:pt x="20" y="63"/>
                    </a:lnTo>
                    <a:lnTo>
                      <a:pt x="31" y="84"/>
                    </a:lnTo>
                    <a:lnTo>
                      <a:pt x="20" y="93"/>
                    </a:lnTo>
                    <a:lnTo>
                      <a:pt x="14" y="107"/>
                    </a:lnTo>
                    <a:lnTo>
                      <a:pt x="5" y="122"/>
                    </a:lnTo>
                    <a:lnTo>
                      <a:pt x="11" y="130"/>
                    </a:lnTo>
                    <a:lnTo>
                      <a:pt x="1" y="134"/>
                    </a:lnTo>
                    <a:lnTo>
                      <a:pt x="0" y="147"/>
                    </a:lnTo>
                    <a:lnTo>
                      <a:pt x="101" y="198"/>
                    </a:lnTo>
                    <a:lnTo>
                      <a:pt x="158" y="199"/>
                    </a:lnTo>
                    <a:lnTo>
                      <a:pt x="179" y="16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BFB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7" name="Freeform 27">
                <a:extLst>
                  <a:ext uri="{FF2B5EF4-FFF2-40B4-BE49-F238E27FC236}">
                    <a16:creationId xmlns:a16="http://schemas.microsoft.com/office/drawing/2014/main" id="{A4D45474-AAA2-DDCC-445E-74F9F1093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993"/>
                <a:ext cx="191" cy="189"/>
              </a:xfrm>
              <a:custGeom>
                <a:avLst/>
                <a:gdLst>
                  <a:gd name="T0" fmla="*/ 23 w 191"/>
                  <a:gd name="T1" fmla="*/ 0 h 189"/>
                  <a:gd name="T2" fmla="*/ 190 w 191"/>
                  <a:gd name="T3" fmla="*/ 7 h 189"/>
                  <a:gd name="T4" fmla="*/ 182 w 191"/>
                  <a:gd name="T5" fmla="*/ 174 h 189"/>
                  <a:gd name="T6" fmla="*/ 128 w 191"/>
                  <a:gd name="T7" fmla="*/ 171 h 189"/>
                  <a:gd name="T8" fmla="*/ 77 w 191"/>
                  <a:gd name="T9" fmla="*/ 169 h 189"/>
                  <a:gd name="T10" fmla="*/ 77 w 191"/>
                  <a:gd name="T11" fmla="*/ 176 h 189"/>
                  <a:gd name="T12" fmla="*/ 35 w 191"/>
                  <a:gd name="T13" fmla="*/ 176 h 189"/>
                  <a:gd name="T14" fmla="*/ 32 w 191"/>
                  <a:gd name="T15" fmla="*/ 188 h 189"/>
                  <a:gd name="T16" fmla="*/ 0 w 191"/>
                  <a:gd name="T17" fmla="*/ 184 h 189"/>
                  <a:gd name="T18" fmla="*/ 18 w 191"/>
                  <a:gd name="T19" fmla="*/ 43 h 189"/>
                  <a:gd name="T20" fmla="*/ 23 w 191"/>
                  <a:gd name="T21" fmla="*/ 0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1" h="189">
                    <a:moveTo>
                      <a:pt x="23" y="0"/>
                    </a:moveTo>
                    <a:lnTo>
                      <a:pt x="190" y="7"/>
                    </a:lnTo>
                    <a:lnTo>
                      <a:pt x="182" y="174"/>
                    </a:lnTo>
                    <a:lnTo>
                      <a:pt x="128" y="171"/>
                    </a:lnTo>
                    <a:lnTo>
                      <a:pt x="77" y="169"/>
                    </a:lnTo>
                    <a:lnTo>
                      <a:pt x="77" y="176"/>
                    </a:lnTo>
                    <a:lnTo>
                      <a:pt x="35" y="176"/>
                    </a:lnTo>
                    <a:lnTo>
                      <a:pt x="32" y="188"/>
                    </a:lnTo>
                    <a:lnTo>
                      <a:pt x="0" y="184"/>
                    </a:lnTo>
                    <a:lnTo>
                      <a:pt x="18" y="4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8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8" name="Freeform 28">
                <a:extLst>
                  <a:ext uri="{FF2B5EF4-FFF2-40B4-BE49-F238E27FC236}">
                    <a16:creationId xmlns:a16="http://schemas.microsoft.com/office/drawing/2014/main" id="{C7E1A1C6-CB5E-2949-8D6E-36AD91624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021"/>
                <a:ext cx="387" cy="358"/>
              </a:xfrm>
              <a:custGeom>
                <a:avLst/>
                <a:gdLst>
                  <a:gd name="T0" fmla="*/ 112 w 387"/>
                  <a:gd name="T1" fmla="*/ 0 h 358"/>
                  <a:gd name="T2" fmla="*/ 197 w 387"/>
                  <a:gd name="T3" fmla="*/ 3 h 358"/>
                  <a:gd name="T4" fmla="*/ 197 w 387"/>
                  <a:gd name="T5" fmla="*/ 67 h 358"/>
                  <a:gd name="T6" fmla="*/ 241 w 387"/>
                  <a:gd name="T7" fmla="*/ 85 h 358"/>
                  <a:gd name="T8" fmla="*/ 253 w 387"/>
                  <a:gd name="T9" fmla="*/ 79 h 358"/>
                  <a:gd name="T10" fmla="*/ 281 w 387"/>
                  <a:gd name="T11" fmla="*/ 93 h 358"/>
                  <a:gd name="T12" fmla="*/ 298 w 387"/>
                  <a:gd name="T13" fmla="*/ 92 h 358"/>
                  <a:gd name="T14" fmla="*/ 331 w 387"/>
                  <a:gd name="T15" fmla="*/ 78 h 358"/>
                  <a:gd name="T16" fmla="*/ 350 w 387"/>
                  <a:gd name="T17" fmla="*/ 92 h 358"/>
                  <a:gd name="T18" fmla="*/ 367 w 387"/>
                  <a:gd name="T19" fmla="*/ 95 h 358"/>
                  <a:gd name="T20" fmla="*/ 367 w 387"/>
                  <a:gd name="T21" fmla="*/ 148 h 358"/>
                  <a:gd name="T22" fmla="*/ 386 w 387"/>
                  <a:gd name="T23" fmla="*/ 181 h 358"/>
                  <a:gd name="T24" fmla="*/ 382 w 387"/>
                  <a:gd name="T25" fmla="*/ 226 h 358"/>
                  <a:gd name="T26" fmla="*/ 361 w 387"/>
                  <a:gd name="T27" fmla="*/ 244 h 358"/>
                  <a:gd name="T28" fmla="*/ 356 w 387"/>
                  <a:gd name="T29" fmla="*/ 228 h 358"/>
                  <a:gd name="T30" fmla="*/ 350 w 387"/>
                  <a:gd name="T31" fmla="*/ 235 h 358"/>
                  <a:gd name="T32" fmla="*/ 355 w 387"/>
                  <a:gd name="T33" fmla="*/ 246 h 358"/>
                  <a:gd name="T34" fmla="*/ 317 w 387"/>
                  <a:gd name="T35" fmla="*/ 273 h 358"/>
                  <a:gd name="T36" fmla="*/ 308 w 387"/>
                  <a:gd name="T37" fmla="*/ 274 h 358"/>
                  <a:gd name="T38" fmla="*/ 289 w 387"/>
                  <a:gd name="T39" fmla="*/ 288 h 358"/>
                  <a:gd name="T40" fmla="*/ 289 w 387"/>
                  <a:gd name="T41" fmla="*/ 295 h 358"/>
                  <a:gd name="T42" fmla="*/ 283 w 387"/>
                  <a:gd name="T43" fmla="*/ 297 h 358"/>
                  <a:gd name="T44" fmla="*/ 287 w 387"/>
                  <a:gd name="T45" fmla="*/ 306 h 358"/>
                  <a:gd name="T46" fmla="*/ 277 w 387"/>
                  <a:gd name="T47" fmla="*/ 319 h 358"/>
                  <a:gd name="T48" fmla="*/ 283 w 387"/>
                  <a:gd name="T49" fmla="*/ 339 h 358"/>
                  <a:gd name="T50" fmla="*/ 289 w 387"/>
                  <a:gd name="T51" fmla="*/ 345 h 358"/>
                  <a:gd name="T52" fmla="*/ 287 w 387"/>
                  <a:gd name="T53" fmla="*/ 357 h 358"/>
                  <a:gd name="T54" fmla="*/ 272 w 387"/>
                  <a:gd name="T55" fmla="*/ 357 h 358"/>
                  <a:gd name="T56" fmla="*/ 259 w 387"/>
                  <a:gd name="T57" fmla="*/ 351 h 358"/>
                  <a:gd name="T58" fmla="*/ 250 w 387"/>
                  <a:gd name="T59" fmla="*/ 353 h 358"/>
                  <a:gd name="T60" fmla="*/ 220 w 387"/>
                  <a:gd name="T61" fmla="*/ 342 h 358"/>
                  <a:gd name="T62" fmla="*/ 206 w 387"/>
                  <a:gd name="T63" fmla="*/ 301 h 358"/>
                  <a:gd name="T64" fmla="*/ 185 w 387"/>
                  <a:gd name="T65" fmla="*/ 282 h 358"/>
                  <a:gd name="T66" fmla="*/ 167 w 387"/>
                  <a:gd name="T67" fmla="*/ 246 h 358"/>
                  <a:gd name="T68" fmla="*/ 158 w 387"/>
                  <a:gd name="T69" fmla="*/ 242 h 358"/>
                  <a:gd name="T70" fmla="*/ 148 w 387"/>
                  <a:gd name="T71" fmla="*/ 233 h 358"/>
                  <a:gd name="T72" fmla="*/ 139 w 387"/>
                  <a:gd name="T73" fmla="*/ 233 h 358"/>
                  <a:gd name="T74" fmla="*/ 124 w 387"/>
                  <a:gd name="T75" fmla="*/ 230 h 358"/>
                  <a:gd name="T76" fmla="*/ 113 w 387"/>
                  <a:gd name="T77" fmla="*/ 233 h 358"/>
                  <a:gd name="T78" fmla="*/ 106 w 387"/>
                  <a:gd name="T79" fmla="*/ 251 h 358"/>
                  <a:gd name="T80" fmla="*/ 94 w 387"/>
                  <a:gd name="T81" fmla="*/ 254 h 358"/>
                  <a:gd name="T82" fmla="*/ 70 w 387"/>
                  <a:gd name="T83" fmla="*/ 240 h 358"/>
                  <a:gd name="T84" fmla="*/ 55 w 387"/>
                  <a:gd name="T85" fmla="*/ 223 h 358"/>
                  <a:gd name="T86" fmla="*/ 53 w 387"/>
                  <a:gd name="T87" fmla="*/ 203 h 358"/>
                  <a:gd name="T88" fmla="*/ 42 w 387"/>
                  <a:gd name="T89" fmla="*/ 189 h 358"/>
                  <a:gd name="T90" fmla="*/ 18 w 387"/>
                  <a:gd name="T91" fmla="*/ 169 h 358"/>
                  <a:gd name="T92" fmla="*/ 0 w 387"/>
                  <a:gd name="T93" fmla="*/ 149 h 358"/>
                  <a:gd name="T94" fmla="*/ 0 w 387"/>
                  <a:gd name="T95" fmla="*/ 140 h 358"/>
                  <a:gd name="T96" fmla="*/ 58 w 387"/>
                  <a:gd name="T97" fmla="*/ 141 h 358"/>
                  <a:gd name="T98" fmla="*/ 106 w 387"/>
                  <a:gd name="T99" fmla="*/ 145 h 358"/>
                  <a:gd name="T100" fmla="*/ 112 w 387"/>
                  <a:gd name="T101" fmla="*/ 0 h 3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87" h="358">
                    <a:moveTo>
                      <a:pt x="112" y="0"/>
                    </a:moveTo>
                    <a:lnTo>
                      <a:pt x="197" y="3"/>
                    </a:lnTo>
                    <a:lnTo>
                      <a:pt x="197" y="67"/>
                    </a:lnTo>
                    <a:lnTo>
                      <a:pt x="241" y="85"/>
                    </a:lnTo>
                    <a:lnTo>
                      <a:pt x="253" y="79"/>
                    </a:lnTo>
                    <a:lnTo>
                      <a:pt x="281" y="93"/>
                    </a:lnTo>
                    <a:lnTo>
                      <a:pt x="298" y="92"/>
                    </a:lnTo>
                    <a:lnTo>
                      <a:pt x="331" y="78"/>
                    </a:lnTo>
                    <a:lnTo>
                      <a:pt x="350" y="92"/>
                    </a:lnTo>
                    <a:lnTo>
                      <a:pt x="367" y="95"/>
                    </a:lnTo>
                    <a:lnTo>
                      <a:pt x="367" y="148"/>
                    </a:lnTo>
                    <a:lnTo>
                      <a:pt x="386" y="181"/>
                    </a:lnTo>
                    <a:lnTo>
                      <a:pt x="382" y="226"/>
                    </a:lnTo>
                    <a:lnTo>
                      <a:pt x="361" y="244"/>
                    </a:lnTo>
                    <a:lnTo>
                      <a:pt x="356" y="228"/>
                    </a:lnTo>
                    <a:lnTo>
                      <a:pt x="350" y="235"/>
                    </a:lnTo>
                    <a:lnTo>
                      <a:pt x="355" y="246"/>
                    </a:lnTo>
                    <a:lnTo>
                      <a:pt x="317" y="273"/>
                    </a:lnTo>
                    <a:lnTo>
                      <a:pt x="308" y="274"/>
                    </a:lnTo>
                    <a:lnTo>
                      <a:pt x="289" y="288"/>
                    </a:lnTo>
                    <a:lnTo>
                      <a:pt x="289" y="295"/>
                    </a:lnTo>
                    <a:lnTo>
                      <a:pt x="283" y="297"/>
                    </a:lnTo>
                    <a:lnTo>
                      <a:pt x="287" y="306"/>
                    </a:lnTo>
                    <a:lnTo>
                      <a:pt x="277" y="319"/>
                    </a:lnTo>
                    <a:lnTo>
                      <a:pt x="283" y="339"/>
                    </a:lnTo>
                    <a:lnTo>
                      <a:pt x="289" y="345"/>
                    </a:lnTo>
                    <a:lnTo>
                      <a:pt x="287" y="357"/>
                    </a:lnTo>
                    <a:lnTo>
                      <a:pt x="272" y="357"/>
                    </a:lnTo>
                    <a:lnTo>
                      <a:pt x="259" y="351"/>
                    </a:lnTo>
                    <a:lnTo>
                      <a:pt x="250" y="353"/>
                    </a:lnTo>
                    <a:lnTo>
                      <a:pt x="220" y="342"/>
                    </a:lnTo>
                    <a:lnTo>
                      <a:pt x="206" y="301"/>
                    </a:lnTo>
                    <a:lnTo>
                      <a:pt x="185" y="282"/>
                    </a:lnTo>
                    <a:lnTo>
                      <a:pt x="167" y="246"/>
                    </a:lnTo>
                    <a:lnTo>
                      <a:pt x="158" y="242"/>
                    </a:lnTo>
                    <a:lnTo>
                      <a:pt x="148" y="233"/>
                    </a:lnTo>
                    <a:lnTo>
                      <a:pt x="139" y="233"/>
                    </a:lnTo>
                    <a:lnTo>
                      <a:pt x="124" y="230"/>
                    </a:lnTo>
                    <a:lnTo>
                      <a:pt x="113" y="233"/>
                    </a:lnTo>
                    <a:lnTo>
                      <a:pt x="106" y="251"/>
                    </a:lnTo>
                    <a:lnTo>
                      <a:pt x="94" y="254"/>
                    </a:lnTo>
                    <a:lnTo>
                      <a:pt x="70" y="240"/>
                    </a:lnTo>
                    <a:lnTo>
                      <a:pt x="55" y="223"/>
                    </a:lnTo>
                    <a:lnTo>
                      <a:pt x="53" y="203"/>
                    </a:lnTo>
                    <a:lnTo>
                      <a:pt x="42" y="189"/>
                    </a:lnTo>
                    <a:lnTo>
                      <a:pt x="18" y="169"/>
                    </a:lnTo>
                    <a:lnTo>
                      <a:pt x="0" y="149"/>
                    </a:lnTo>
                    <a:lnTo>
                      <a:pt x="0" y="140"/>
                    </a:lnTo>
                    <a:lnTo>
                      <a:pt x="58" y="141"/>
                    </a:lnTo>
                    <a:lnTo>
                      <a:pt x="106" y="145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7F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9" name="Freeform 29">
                <a:extLst>
                  <a:ext uri="{FF2B5EF4-FFF2-40B4-BE49-F238E27FC236}">
                    <a16:creationId xmlns:a16="http://schemas.microsoft.com/office/drawing/2014/main" id="{F070B6B5-73F0-9CCD-96E5-1105DEBCA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" y="1585"/>
                <a:ext cx="187" cy="110"/>
              </a:xfrm>
              <a:custGeom>
                <a:avLst/>
                <a:gdLst>
                  <a:gd name="T0" fmla="*/ 1 w 187"/>
                  <a:gd name="T1" fmla="*/ 0 h 110"/>
                  <a:gd name="T2" fmla="*/ 156 w 187"/>
                  <a:gd name="T3" fmla="*/ 4 h 110"/>
                  <a:gd name="T4" fmla="*/ 168 w 187"/>
                  <a:gd name="T5" fmla="*/ 36 h 110"/>
                  <a:gd name="T6" fmla="*/ 179 w 187"/>
                  <a:gd name="T7" fmla="*/ 60 h 110"/>
                  <a:gd name="T8" fmla="*/ 186 w 187"/>
                  <a:gd name="T9" fmla="*/ 100 h 110"/>
                  <a:gd name="T10" fmla="*/ 182 w 187"/>
                  <a:gd name="T11" fmla="*/ 109 h 110"/>
                  <a:gd name="T12" fmla="*/ 124 w 187"/>
                  <a:gd name="T13" fmla="*/ 108 h 110"/>
                  <a:gd name="T14" fmla="*/ 0 w 187"/>
                  <a:gd name="T15" fmla="*/ 106 h 110"/>
                  <a:gd name="T16" fmla="*/ 1 w 187"/>
                  <a:gd name="T17" fmla="*/ 0 h 1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7" h="110">
                    <a:moveTo>
                      <a:pt x="1" y="0"/>
                    </a:moveTo>
                    <a:lnTo>
                      <a:pt x="156" y="4"/>
                    </a:lnTo>
                    <a:lnTo>
                      <a:pt x="168" y="36"/>
                    </a:lnTo>
                    <a:lnTo>
                      <a:pt x="179" y="60"/>
                    </a:lnTo>
                    <a:lnTo>
                      <a:pt x="186" y="100"/>
                    </a:lnTo>
                    <a:lnTo>
                      <a:pt x="182" y="109"/>
                    </a:lnTo>
                    <a:lnTo>
                      <a:pt x="124" y="108"/>
                    </a:lnTo>
                    <a:lnTo>
                      <a:pt x="0" y="10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0" name="Freeform 30">
                <a:extLst>
                  <a:ext uri="{FF2B5EF4-FFF2-40B4-BE49-F238E27FC236}">
                    <a16:creationId xmlns:a16="http://schemas.microsoft.com/office/drawing/2014/main" id="{B06C3682-3590-1542-C8B9-D1A72504D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" y="1690"/>
                <a:ext cx="197" cy="128"/>
              </a:xfrm>
              <a:custGeom>
                <a:avLst/>
                <a:gdLst>
                  <a:gd name="T0" fmla="*/ 4 w 197"/>
                  <a:gd name="T1" fmla="*/ 0 h 128"/>
                  <a:gd name="T2" fmla="*/ 3 w 197"/>
                  <a:gd name="T3" fmla="*/ 49 h 128"/>
                  <a:gd name="T4" fmla="*/ 0 w 197"/>
                  <a:gd name="T5" fmla="*/ 107 h 128"/>
                  <a:gd name="T6" fmla="*/ 142 w 197"/>
                  <a:gd name="T7" fmla="*/ 109 h 128"/>
                  <a:gd name="T8" fmla="*/ 157 w 197"/>
                  <a:gd name="T9" fmla="*/ 117 h 128"/>
                  <a:gd name="T10" fmla="*/ 168 w 197"/>
                  <a:gd name="T11" fmla="*/ 106 h 128"/>
                  <a:gd name="T12" fmla="*/ 196 w 197"/>
                  <a:gd name="T13" fmla="*/ 127 h 128"/>
                  <a:gd name="T14" fmla="*/ 192 w 197"/>
                  <a:gd name="T15" fmla="*/ 105 h 128"/>
                  <a:gd name="T16" fmla="*/ 194 w 197"/>
                  <a:gd name="T17" fmla="*/ 88 h 128"/>
                  <a:gd name="T18" fmla="*/ 196 w 197"/>
                  <a:gd name="T19" fmla="*/ 30 h 128"/>
                  <a:gd name="T20" fmla="*/ 183 w 197"/>
                  <a:gd name="T21" fmla="*/ 18 h 128"/>
                  <a:gd name="T22" fmla="*/ 188 w 197"/>
                  <a:gd name="T23" fmla="*/ 2 h 128"/>
                  <a:gd name="T24" fmla="*/ 95 w 197"/>
                  <a:gd name="T25" fmla="*/ 1 h 128"/>
                  <a:gd name="T26" fmla="*/ 4 w 197"/>
                  <a:gd name="T27" fmla="*/ 0 h 1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7" h="128">
                    <a:moveTo>
                      <a:pt x="4" y="0"/>
                    </a:moveTo>
                    <a:lnTo>
                      <a:pt x="3" y="49"/>
                    </a:lnTo>
                    <a:lnTo>
                      <a:pt x="0" y="107"/>
                    </a:lnTo>
                    <a:lnTo>
                      <a:pt x="142" y="109"/>
                    </a:lnTo>
                    <a:lnTo>
                      <a:pt x="157" y="117"/>
                    </a:lnTo>
                    <a:lnTo>
                      <a:pt x="168" y="106"/>
                    </a:lnTo>
                    <a:lnTo>
                      <a:pt x="196" y="127"/>
                    </a:lnTo>
                    <a:lnTo>
                      <a:pt x="192" y="105"/>
                    </a:lnTo>
                    <a:lnTo>
                      <a:pt x="194" y="88"/>
                    </a:lnTo>
                    <a:lnTo>
                      <a:pt x="196" y="30"/>
                    </a:lnTo>
                    <a:lnTo>
                      <a:pt x="183" y="18"/>
                    </a:lnTo>
                    <a:lnTo>
                      <a:pt x="188" y="2"/>
                    </a:lnTo>
                    <a:lnTo>
                      <a:pt x="95" y="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8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1" name="Freeform 31">
                <a:extLst>
                  <a:ext uri="{FF2B5EF4-FFF2-40B4-BE49-F238E27FC236}">
                    <a16:creationId xmlns:a16="http://schemas.microsoft.com/office/drawing/2014/main" id="{D96EB3CB-F0D7-9523-6207-C4BF7387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" y="1796"/>
                <a:ext cx="234" cy="106"/>
              </a:xfrm>
              <a:custGeom>
                <a:avLst/>
                <a:gdLst>
                  <a:gd name="T0" fmla="*/ 3 w 234"/>
                  <a:gd name="T1" fmla="*/ 0 h 106"/>
                  <a:gd name="T2" fmla="*/ 0 w 234"/>
                  <a:gd name="T3" fmla="*/ 70 h 106"/>
                  <a:gd name="T4" fmla="*/ 53 w 234"/>
                  <a:gd name="T5" fmla="*/ 71 h 106"/>
                  <a:gd name="T6" fmla="*/ 52 w 234"/>
                  <a:gd name="T7" fmla="*/ 105 h 106"/>
                  <a:gd name="T8" fmla="*/ 123 w 234"/>
                  <a:gd name="T9" fmla="*/ 104 h 106"/>
                  <a:gd name="T10" fmla="*/ 187 w 234"/>
                  <a:gd name="T11" fmla="*/ 103 h 106"/>
                  <a:gd name="T12" fmla="*/ 233 w 234"/>
                  <a:gd name="T13" fmla="*/ 104 h 106"/>
                  <a:gd name="T14" fmla="*/ 219 w 234"/>
                  <a:gd name="T15" fmla="*/ 75 h 106"/>
                  <a:gd name="T16" fmla="*/ 209 w 234"/>
                  <a:gd name="T17" fmla="*/ 47 h 106"/>
                  <a:gd name="T18" fmla="*/ 198 w 234"/>
                  <a:gd name="T19" fmla="*/ 19 h 106"/>
                  <a:gd name="T20" fmla="*/ 171 w 234"/>
                  <a:gd name="T21" fmla="*/ 1 h 106"/>
                  <a:gd name="T22" fmla="*/ 159 w 234"/>
                  <a:gd name="T23" fmla="*/ 11 h 106"/>
                  <a:gd name="T24" fmla="*/ 145 w 234"/>
                  <a:gd name="T25" fmla="*/ 4 h 106"/>
                  <a:gd name="T26" fmla="*/ 81 w 234"/>
                  <a:gd name="T27" fmla="*/ 2 h 106"/>
                  <a:gd name="T28" fmla="*/ 3 w 234"/>
                  <a:gd name="T29" fmla="*/ 0 h 10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34" h="106">
                    <a:moveTo>
                      <a:pt x="3" y="0"/>
                    </a:moveTo>
                    <a:lnTo>
                      <a:pt x="0" y="70"/>
                    </a:lnTo>
                    <a:lnTo>
                      <a:pt x="53" y="71"/>
                    </a:lnTo>
                    <a:lnTo>
                      <a:pt x="52" y="105"/>
                    </a:lnTo>
                    <a:lnTo>
                      <a:pt x="123" y="104"/>
                    </a:lnTo>
                    <a:lnTo>
                      <a:pt x="187" y="103"/>
                    </a:lnTo>
                    <a:lnTo>
                      <a:pt x="233" y="104"/>
                    </a:lnTo>
                    <a:lnTo>
                      <a:pt x="219" y="75"/>
                    </a:lnTo>
                    <a:lnTo>
                      <a:pt x="209" y="47"/>
                    </a:lnTo>
                    <a:lnTo>
                      <a:pt x="198" y="19"/>
                    </a:lnTo>
                    <a:lnTo>
                      <a:pt x="171" y="1"/>
                    </a:lnTo>
                    <a:lnTo>
                      <a:pt x="159" y="11"/>
                    </a:lnTo>
                    <a:lnTo>
                      <a:pt x="145" y="4"/>
                    </a:lnTo>
                    <a:lnTo>
                      <a:pt x="81" y="2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F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2" name="Freeform 32">
                <a:extLst>
                  <a:ext uri="{FF2B5EF4-FFF2-40B4-BE49-F238E27FC236}">
                    <a16:creationId xmlns:a16="http://schemas.microsoft.com/office/drawing/2014/main" id="{6F381620-E03F-0ADE-01B6-821CB1F70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898"/>
                <a:ext cx="206" cy="106"/>
              </a:xfrm>
              <a:custGeom>
                <a:avLst/>
                <a:gdLst>
                  <a:gd name="T0" fmla="*/ 2 w 206"/>
                  <a:gd name="T1" fmla="*/ 1 h 106"/>
                  <a:gd name="T2" fmla="*/ 2 w 206"/>
                  <a:gd name="T3" fmla="*/ 61 h 106"/>
                  <a:gd name="T4" fmla="*/ 0 w 206"/>
                  <a:gd name="T5" fmla="*/ 104 h 106"/>
                  <a:gd name="T6" fmla="*/ 205 w 206"/>
                  <a:gd name="T7" fmla="*/ 105 h 106"/>
                  <a:gd name="T8" fmla="*/ 201 w 206"/>
                  <a:gd name="T9" fmla="*/ 50 h 106"/>
                  <a:gd name="T10" fmla="*/ 201 w 206"/>
                  <a:gd name="T11" fmla="*/ 30 h 106"/>
                  <a:gd name="T12" fmla="*/ 185 w 206"/>
                  <a:gd name="T13" fmla="*/ 17 h 106"/>
                  <a:gd name="T14" fmla="*/ 190 w 206"/>
                  <a:gd name="T15" fmla="*/ 6 h 106"/>
                  <a:gd name="T16" fmla="*/ 183 w 206"/>
                  <a:gd name="T17" fmla="*/ 0 h 106"/>
                  <a:gd name="T18" fmla="*/ 90 w 206"/>
                  <a:gd name="T19" fmla="*/ 1 h 106"/>
                  <a:gd name="T20" fmla="*/ 2 w 206"/>
                  <a:gd name="T21" fmla="*/ 1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6" h="106">
                    <a:moveTo>
                      <a:pt x="2" y="1"/>
                    </a:moveTo>
                    <a:lnTo>
                      <a:pt x="2" y="61"/>
                    </a:lnTo>
                    <a:lnTo>
                      <a:pt x="0" y="104"/>
                    </a:lnTo>
                    <a:lnTo>
                      <a:pt x="205" y="105"/>
                    </a:lnTo>
                    <a:lnTo>
                      <a:pt x="201" y="50"/>
                    </a:lnTo>
                    <a:lnTo>
                      <a:pt x="201" y="30"/>
                    </a:lnTo>
                    <a:lnTo>
                      <a:pt x="185" y="17"/>
                    </a:lnTo>
                    <a:lnTo>
                      <a:pt x="190" y="6"/>
                    </a:lnTo>
                    <a:lnTo>
                      <a:pt x="183" y="0"/>
                    </a:lnTo>
                    <a:lnTo>
                      <a:pt x="90" y="1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5F7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3" name="Freeform 33">
                <a:extLst>
                  <a:ext uri="{FF2B5EF4-FFF2-40B4-BE49-F238E27FC236}">
                    <a16:creationId xmlns:a16="http://schemas.microsoft.com/office/drawing/2014/main" id="{02152E94-A13E-9C36-B9C9-2F9D99CD7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" y="2000"/>
                <a:ext cx="240" cy="116"/>
              </a:xfrm>
              <a:custGeom>
                <a:avLst/>
                <a:gdLst>
                  <a:gd name="T0" fmla="*/ 2 w 240"/>
                  <a:gd name="T1" fmla="*/ 0 h 116"/>
                  <a:gd name="T2" fmla="*/ 0 w 240"/>
                  <a:gd name="T3" fmla="*/ 21 h 116"/>
                  <a:gd name="T4" fmla="*/ 85 w 240"/>
                  <a:gd name="T5" fmla="*/ 24 h 116"/>
                  <a:gd name="T6" fmla="*/ 86 w 240"/>
                  <a:gd name="T7" fmla="*/ 89 h 116"/>
                  <a:gd name="T8" fmla="*/ 129 w 240"/>
                  <a:gd name="T9" fmla="*/ 107 h 116"/>
                  <a:gd name="T10" fmla="*/ 141 w 240"/>
                  <a:gd name="T11" fmla="*/ 100 h 116"/>
                  <a:gd name="T12" fmla="*/ 169 w 240"/>
                  <a:gd name="T13" fmla="*/ 115 h 116"/>
                  <a:gd name="T14" fmla="*/ 187 w 240"/>
                  <a:gd name="T15" fmla="*/ 114 h 116"/>
                  <a:gd name="T16" fmla="*/ 220 w 240"/>
                  <a:gd name="T17" fmla="*/ 100 h 116"/>
                  <a:gd name="T18" fmla="*/ 239 w 240"/>
                  <a:gd name="T19" fmla="*/ 114 h 116"/>
                  <a:gd name="T20" fmla="*/ 239 w 240"/>
                  <a:gd name="T21" fmla="*/ 43 h 116"/>
                  <a:gd name="T22" fmla="*/ 233 w 240"/>
                  <a:gd name="T23" fmla="*/ 2 h 116"/>
                  <a:gd name="T24" fmla="*/ 2 w 240"/>
                  <a:gd name="T25" fmla="*/ 0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0" h="116">
                    <a:moveTo>
                      <a:pt x="2" y="0"/>
                    </a:moveTo>
                    <a:lnTo>
                      <a:pt x="0" y="21"/>
                    </a:lnTo>
                    <a:lnTo>
                      <a:pt x="85" y="24"/>
                    </a:lnTo>
                    <a:lnTo>
                      <a:pt x="86" y="89"/>
                    </a:lnTo>
                    <a:lnTo>
                      <a:pt x="129" y="107"/>
                    </a:lnTo>
                    <a:lnTo>
                      <a:pt x="141" y="100"/>
                    </a:lnTo>
                    <a:lnTo>
                      <a:pt x="169" y="115"/>
                    </a:lnTo>
                    <a:lnTo>
                      <a:pt x="187" y="114"/>
                    </a:lnTo>
                    <a:lnTo>
                      <a:pt x="220" y="100"/>
                    </a:lnTo>
                    <a:lnTo>
                      <a:pt x="239" y="114"/>
                    </a:lnTo>
                    <a:lnTo>
                      <a:pt x="239" y="43"/>
                    </a:lnTo>
                    <a:lnTo>
                      <a:pt x="233" y="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9FB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4" name="Freeform 34">
                <a:extLst>
                  <a:ext uri="{FF2B5EF4-FFF2-40B4-BE49-F238E27FC236}">
                    <a16:creationId xmlns:a16="http://schemas.microsoft.com/office/drawing/2014/main" id="{DA1F9A37-FD0A-299A-5A32-B8FBE9329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" y="2006"/>
                <a:ext cx="135" cy="126"/>
              </a:xfrm>
              <a:custGeom>
                <a:avLst/>
                <a:gdLst>
                  <a:gd name="T0" fmla="*/ 0 w 135"/>
                  <a:gd name="T1" fmla="*/ 12 h 126"/>
                  <a:gd name="T2" fmla="*/ 53 w 135"/>
                  <a:gd name="T3" fmla="*/ 5 h 126"/>
                  <a:gd name="T4" fmla="*/ 118 w 135"/>
                  <a:gd name="T5" fmla="*/ 0 h 126"/>
                  <a:gd name="T6" fmla="*/ 115 w 135"/>
                  <a:gd name="T7" fmla="*/ 17 h 126"/>
                  <a:gd name="T8" fmla="*/ 129 w 135"/>
                  <a:gd name="T9" fmla="*/ 13 h 126"/>
                  <a:gd name="T10" fmla="*/ 134 w 135"/>
                  <a:gd name="T11" fmla="*/ 24 h 126"/>
                  <a:gd name="T12" fmla="*/ 119 w 135"/>
                  <a:gd name="T13" fmla="*/ 34 h 126"/>
                  <a:gd name="T14" fmla="*/ 123 w 135"/>
                  <a:gd name="T15" fmla="*/ 52 h 126"/>
                  <a:gd name="T16" fmla="*/ 107 w 135"/>
                  <a:gd name="T17" fmla="*/ 80 h 126"/>
                  <a:gd name="T18" fmla="*/ 96 w 135"/>
                  <a:gd name="T19" fmla="*/ 98 h 126"/>
                  <a:gd name="T20" fmla="*/ 102 w 135"/>
                  <a:gd name="T21" fmla="*/ 121 h 126"/>
                  <a:gd name="T22" fmla="*/ 19 w 135"/>
                  <a:gd name="T23" fmla="*/ 125 h 126"/>
                  <a:gd name="T24" fmla="*/ 19 w 135"/>
                  <a:gd name="T25" fmla="*/ 111 h 126"/>
                  <a:gd name="T26" fmla="*/ 2 w 135"/>
                  <a:gd name="T27" fmla="*/ 108 h 126"/>
                  <a:gd name="T28" fmla="*/ 2 w 135"/>
                  <a:gd name="T29" fmla="*/ 34 h 126"/>
                  <a:gd name="T30" fmla="*/ 0 w 135"/>
                  <a:gd name="T31" fmla="*/ 12 h 12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5" h="126">
                    <a:moveTo>
                      <a:pt x="0" y="12"/>
                    </a:moveTo>
                    <a:lnTo>
                      <a:pt x="53" y="5"/>
                    </a:lnTo>
                    <a:lnTo>
                      <a:pt x="118" y="0"/>
                    </a:lnTo>
                    <a:lnTo>
                      <a:pt x="115" y="17"/>
                    </a:lnTo>
                    <a:lnTo>
                      <a:pt x="129" y="13"/>
                    </a:lnTo>
                    <a:lnTo>
                      <a:pt x="134" y="24"/>
                    </a:lnTo>
                    <a:lnTo>
                      <a:pt x="119" y="34"/>
                    </a:lnTo>
                    <a:lnTo>
                      <a:pt x="123" y="52"/>
                    </a:lnTo>
                    <a:lnTo>
                      <a:pt x="107" y="80"/>
                    </a:lnTo>
                    <a:lnTo>
                      <a:pt x="96" y="98"/>
                    </a:lnTo>
                    <a:lnTo>
                      <a:pt x="102" y="121"/>
                    </a:lnTo>
                    <a:lnTo>
                      <a:pt x="19" y="125"/>
                    </a:lnTo>
                    <a:lnTo>
                      <a:pt x="19" y="111"/>
                    </a:lnTo>
                    <a:lnTo>
                      <a:pt x="2" y="108"/>
                    </a:lnTo>
                    <a:lnTo>
                      <a:pt x="2" y="34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7FF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5" name="Freeform 35">
                <a:extLst>
                  <a:ext uri="{FF2B5EF4-FFF2-40B4-BE49-F238E27FC236}">
                    <a16:creationId xmlns:a16="http://schemas.microsoft.com/office/drawing/2014/main" id="{FC71AC34-9EFD-6434-C3F1-74CA1C9A8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" y="2126"/>
                <a:ext cx="165" cy="133"/>
              </a:xfrm>
              <a:custGeom>
                <a:avLst/>
                <a:gdLst>
                  <a:gd name="T0" fmla="*/ 0 w 165"/>
                  <a:gd name="T1" fmla="*/ 3 h 133"/>
                  <a:gd name="T2" fmla="*/ 82 w 165"/>
                  <a:gd name="T3" fmla="*/ 0 h 133"/>
                  <a:gd name="T4" fmla="*/ 97 w 165"/>
                  <a:gd name="T5" fmla="*/ 27 h 133"/>
                  <a:gd name="T6" fmla="*/ 84 w 165"/>
                  <a:gd name="T7" fmla="*/ 59 h 133"/>
                  <a:gd name="T8" fmla="*/ 80 w 165"/>
                  <a:gd name="T9" fmla="*/ 74 h 133"/>
                  <a:gd name="T10" fmla="*/ 135 w 165"/>
                  <a:gd name="T11" fmla="*/ 68 h 133"/>
                  <a:gd name="T12" fmla="*/ 139 w 165"/>
                  <a:gd name="T13" fmla="*/ 89 h 133"/>
                  <a:gd name="T14" fmla="*/ 122 w 165"/>
                  <a:gd name="T15" fmla="*/ 87 h 133"/>
                  <a:gd name="T16" fmla="*/ 115 w 165"/>
                  <a:gd name="T17" fmla="*/ 96 h 133"/>
                  <a:gd name="T18" fmla="*/ 123 w 165"/>
                  <a:gd name="T19" fmla="*/ 102 h 133"/>
                  <a:gd name="T20" fmla="*/ 138 w 165"/>
                  <a:gd name="T21" fmla="*/ 95 h 133"/>
                  <a:gd name="T22" fmla="*/ 139 w 165"/>
                  <a:gd name="T23" fmla="*/ 105 h 133"/>
                  <a:gd name="T24" fmla="*/ 148 w 165"/>
                  <a:gd name="T25" fmla="*/ 96 h 133"/>
                  <a:gd name="T26" fmla="*/ 154 w 165"/>
                  <a:gd name="T27" fmla="*/ 96 h 133"/>
                  <a:gd name="T28" fmla="*/ 147 w 165"/>
                  <a:gd name="T29" fmla="*/ 114 h 133"/>
                  <a:gd name="T30" fmla="*/ 160 w 165"/>
                  <a:gd name="T31" fmla="*/ 117 h 133"/>
                  <a:gd name="T32" fmla="*/ 164 w 165"/>
                  <a:gd name="T33" fmla="*/ 126 h 133"/>
                  <a:gd name="T34" fmla="*/ 158 w 165"/>
                  <a:gd name="T35" fmla="*/ 129 h 133"/>
                  <a:gd name="T36" fmla="*/ 150 w 165"/>
                  <a:gd name="T37" fmla="*/ 123 h 133"/>
                  <a:gd name="T38" fmla="*/ 134 w 165"/>
                  <a:gd name="T39" fmla="*/ 119 h 133"/>
                  <a:gd name="T40" fmla="*/ 137 w 165"/>
                  <a:gd name="T41" fmla="*/ 130 h 133"/>
                  <a:gd name="T42" fmla="*/ 129 w 165"/>
                  <a:gd name="T43" fmla="*/ 132 h 133"/>
                  <a:gd name="T44" fmla="*/ 123 w 165"/>
                  <a:gd name="T45" fmla="*/ 121 h 133"/>
                  <a:gd name="T46" fmla="*/ 119 w 165"/>
                  <a:gd name="T47" fmla="*/ 128 h 133"/>
                  <a:gd name="T48" fmla="*/ 95 w 165"/>
                  <a:gd name="T49" fmla="*/ 128 h 133"/>
                  <a:gd name="T50" fmla="*/ 95 w 165"/>
                  <a:gd name="T51" fmla="*/ 121 h 133"/>
                  <a:gd name="T52" fmla="*/ 86 w 165"/>
                  <a:gd name="T53" fmla="*/ 114 h 133"/>
                  <a:gd name="T54" fmla="*/ 68 w 165"/>
                  <a:gd name="T55" fmla="*/ 113 h 133"/>
                  <a:gd name="T56" fmla="*/ 83 w 165"/>
                  <a:gd name="T57" fmla="*/ 121 h 133"/>
                  <a:gd name="T58" fmla="*/ 62 w 165"/>
                  <a:gd name="T59" fmla="*/ 126 h 133"/>
                  <a:gd name="T60" fmla="*/ 29 w 165"/>
                  <a:gd name="T61" fmla="*/ 120 h 133"/>
                  <a:gd name="T62" fmla="*/ 16 w 165"/>
                  <a:gd name="T63" fmla="*/ 121 h 133"/>
                  <a:gd name="T64" fmla="*/ 21 w 165"/>
                  <a:gd name="T65" fmla="*/ 77 h 133"/>
                  <a:gd name="T66" fmla="*/ 1 w 165"/>
                  <a:gd name="T67" fmla="*/ 42 h 133"/>
                  <a:gd name="T68" fmla="*/ 0 w 165"/>
                  <a:gd name="T69" fmla="*/ 3 h 13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133">
                    <a:moveTo>
                      <a:pt x="0" y="3"/>
                    </a:moveTo>
                    <a:lnTo>
                      <a:pt x="82" y="0"/>
                    </a:lnTo>
                    <a:lnTo>
                      <a:pt x="97" y="27"/>
                    </a:lnTo>
                    <a:lnTo>
                      <a:pt x="84" y="59"/>
                    </a:lnTo>
                    <a:lnTo>
                      <a:pt x="80" y="74"/>
                    </a:lnTo>
                    <a:lnTo>
                      <a:pt x="135" y="68"/>
                    </a:lnTo>
                    <a:lnTo>
                      <a:pt x="139" y="89"/>
                    </a:lnTo>
                    <a:lnTo>
                      <a:pt x="122" y="87"/>
                    </a:lnTo>
                    <a:lnTo>
                      <a:pt x="115" y="96"/>
                    </a:lnTo>
                    <a:lnTo>
                      <a:pt x="123" y="102"/>
                    </a:lnTo>
                    <a:lnTo>
                      <a:pt x="138" y="95"/>
                    </a:lnTo>
                    <a:lnTo>
                      <a:pt x="139" y="105"/>
                    </a:lnTo>
                    <a:lnTo>
                      <a:pt x="148" y="96"/>
                    </a:lnTo>
                    <a:lnTo>
                      <a:pt x="154" y="96"/>
                    </a:lnTo>
                    <a:lnTo>
                      <a:pt x="147" y="114"/>
                    </a:lnTo>
                    <a:lnTo>
                      <a:pt x="160" y="117"/>
                    </a:lnTo>
                    <a:lnTo>
                      <a:pt x="164" y="126"/>
                    </a:lnTo>
                    <a:lnTo>
                      <a:pt x="158" y="129"/>
                    </a:lnTo>
                    <a:lnTo>
                      <a:pt x="150" y="123"/>
                    </a:lnTo>
                    <a:lnTo>
                      <a:pt x="134" y="119"/>
                    </a:lnTo>
                    <a:lnTo>
                      <a:pt x="137" y="130"/>
                    </a:lnTo>
                    <a:lnTo>
                      <a:pt x="129" y="132"/>
                    </a:lnTo>
                    <a:lnTo>
                      <a:pt x="123" y="121"/>
                    </a:lnTo>
                    <a:lnTo>
                      <a:pt x="119" y="128"/>
                    </a:lnTo>
                    <a:lnTo>
                      <a:pt x="95" y="128"/>
                    </a:lnTo>
                    <a:lnTo>
                      <a:pt x="95" y="121"/>
                    </a:lnTo>
                    <a:lnTo>
                      <a:pt x="86" y="114"/>
                    </a:lnTo>
                    <a:lnTo>
                      <a:pt x="68" y="113"/>
                    </a:lnTo>
                    <a:lnTo>
                      <a:pt x="83" y="121"/>
                    </a:lnTo>
                    <a:lnTo>
                      <a:pt x="62" y="126"/>
                    </a:lnTo>
                    <a:lnTo>
                      <a:pt x="29" y="120"/>
                    </a:lnTo>
                    <a:lnTo>
                      <a:pt x="16" y="121"/>
                    </a:lnTo>
                    <a:lnTo>
                      <a:pt x="21" y="77"/>
                    </a:lnTo>
                    <a:lnTo>
                      <a:pt x="1" y="42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FF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6" name="Freeform 36">
                <a:extLst>
                  <a:ext uri="{FF2B5EF4-FFF2-40B4-BE49-F238E27FC236}">
                    <a16:creationId xmlns:a16="http://schemas.microsoft.com/office/drawing/2014/main" id="{D25760CD-729E-D6DB-F27E-F768A88D1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" y="1572"/>
                <a:ext cx="184" cy="207"/>
              </a:xfrm>
              <a:custGeom>
                <a:avLst/>
                <a:gdLst>
                  <a:gd name="T0" fmla="*/ 0 w 184"/>
                  <a:gd name="T1" fmla="*/ 16 h 207"/>
                  <a:gd name="T2" fmla="*/ 48 w 184"/>
                  <a:gd name="T3" fmla="*/ 16 h 207"/>
                  <a:gd name="T4" fmla="*/ 48 w 184"/>
                  <a:gd name="T5" fmla="*/ 0 h 207"/>
                  <a:gd name="T6" fmla="*/ 58 w 184"/>
                  <a:gd name="T7" fmla="*/ 5 h 207"/>
                  <a:gd name="T8" fmla="*/ 60 w 184"/>
                  <a:gd name="T9" fmla="*/ 17 h 207"/>
                  <a:gd name="T10" fmla="*/ 83 w 184"/>
                  <a:gd name="T11" fmla="*/ 31 h 207"/>
                  <a:gd name="T12" fmla="*/ 90 w 184"/>
                  <a:gd name="T13" fmla="*/ 25 h 207"/>
                  <a:gd name="T14" fmla="*/ 104 w 184"/>
                  <a:gd name="T15" fmla="*/ 25 h 207"/>
                  <a:gd name="T16" fmla="*/ 114 w 184"/>
                  <a:gd name="T17" fmla="*/ 37 h 207"/>
                  <a:gd name="T18" fmla="*/ 121 w 184"/>
                  <a:gd name="T19" fmla="*/ 32 h 207"/>
                  <a:gd name="T20" fmla="*/ 141 w 184"/>
                  <a:gd name="T21" fmla="*/ 37 h 207"/>
                  <a:gd name="T22" fmla="*/ 148 w 184"/>
                  <a:gd name="T23" fmla="*/ 28 h 207"/>
                  <a:gd name="T24" fmla="*/ 161 w 184"/>
                  <a:gd name="T25" fmla="*/ 35 h 207"/>
                  <a:gd name="T26" fmla="*/ 183 w 184"/>
                  <a:gd name="T27" fmla="*/ 34 h 207"/>
                  <a:gd name="T28" fmla="*/ 147 w 184"/>
                  <a:gd name="T29" fmla="*/ 60 h 207"/>
                  <a:gd name="T30" fmla="*/ 129 w 184"/>
                  <a:gd name="T31" fmla="*/ 82 h 207"/>
                  <a:gd name="T32" fmla="*/ 132 w 184"/>
                  <a:gd name="T33" fmla="*/ 115 h 207"/>
                  <a:gd name="T34" fmla="*/ 120 w 184"/>
                  <a:gd name="T35" fmla="*/ 128 h 207"/>
                  <a:gd name="T36" fmla="*/ 125 w 184"/>
                  <a:gd name="T37" fmla="*/ 138 h 207"/>
                  <a:gd name="T38" fmla="*/ 125 w 184"/>
                  <a:gd name="T39" fmla="*/ 162 h 207"/>
                  <a:gd name="T40" fmla="*/ 137 w 184"/>
                  <a:gd name="T41" fmla="*/ 162 h 207"/>
                  <a:gd name="T42" fmla="*/ 156 w 184"/>
                  <a:gd name="T43" fmla="*/ 179 h 207"/>
                  <a:gd name="T44" fmla="*/ 163 w 184"/>
                  <a:gd name="T45" fmla="*/ 200 h 207"/>
                  <a:gd name="T46" fmla="*/ 34 w 184"/>
                  <a:gd name="T47" fmla="*/ 206 h 207"/>
                  <a:gd name="T48" fmla="*/ 34 w 184"/>
                  <a:gd name="T49" fmla="*/ 149 h 207"/>
                  <a:gd name="T50" fmla="*/ 23 w 184"/>
                  <a:gd name="T51" fmla="*/ 137 h 207"/>
                  <a:gd name="T52" fmla="*/ 27 w 184"/>
                  <a:gd name="T53" fmla="*/ 122 h 207"/>
                  <a:gd name="T54" fmla="*/ 31 w 184"/>
                  <a:gd name="T55" fmla="*/ 113 h 207"/>
                  <a:gd name="T56" fmla="*/ 23 w 184"/>
                  <a:gd name="T57" fmla="*/ 74 h 207"/>
                  <a:gd name="T58" fmla="*/ 12 w 184"/>
                  <a:gd name="T59" fmla="*/ 48 h 207"/>
                  <a:gd name="T60" fmla="*/ 0 w 184"/>
                  <a:gd name="T61" fmla="*/ 16 h 20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84" h="207">
                    <a:moveTo>
                      <a:pt x="0" y="16"/>
                    </a:moveTo>
                    <a:lnTo>
                      <a:pt x="48" y="16"/>
                    </a:lnTo>
                    <a:lnTo>
                      <a:pt x="48" y="0"/>
                    </a:lnTo>
                    <a:lnTo>
                      <a:pt x="58" y="5"/>
                    </a:lnTo>
                    <a:lnTo>
                      <a:pt x="60" y="17"/>
                    </a:lnTo>
                    <a:lnTo>
                      <a:pt x="83" y="31"/>
                    </a:lnTo>
                    <a:lnTo>
                      <a:pt x="90" y="25"/>
                    </a:lnTo>
                    <a:lnTo>
                      <a:pt x="104" y="25"/>
                    </a:lnTo>
                    <a:lnTo>
                      <a:pt x="114" y="37"/>
                    </a:lnTo>
                    <a:lnTo>
                      <a:pt x="121" y="32"/>
                    </a:lnTo>
                    <a:lnTo>
                      <a:pt x="141" y="37"/>
                    </a:lnTo>
                    <a:lnTo>
                      <a:pt x="148" y="28"/>
                    </a:lnTo>
                    <a:lnTo>
                      <a:pt x="161" y="35"/>
                    </a:lnTo>
                    <a:lnTo>
                      <a:pt x="183" y="34"/>
                    </a:lnTo>
                    <a:lnTo>
                      <a:pt x="147" y="60"/>
                    </a:lnTo>
                    <a:lnTo>
                      <a:pt x="129" y="82"/>
                    </a:lnTo>
                    <a:lnTo>
                      <a:pt x="132" y="115"/>
                    </a:lnTo>
                    <a:lnTo>
                      <a:pt x="120" y="128"/>
                    </a:lnTo>
                    <a:lnTo>
                      <a:pt x="125" y="138"/>
                    </a:lnTo>
                    <a:lnTo>
                      <a:pt x="125" y="162"/>
                    </a:lnTo>
                    <a:lnTo>
                      <a:pt x="137" y="162"/>
                    </a:lnTo>
                    <a:lnTo>
                      <a:pt x="156" y="179"/>
                    </a:lnTo>
                    <a:lnTo>
                      <a:pt x="163" y="200"/>
                    </a:lnTo>
                    <a:lnTo>
                      <a:pt x="34" y="206"/>
                    </a:lnTo>
                    <a:lnTo>
                      <a:pt x="34" y="149"/>
                    </a:lnTo>
                    <a:lnTo>
                      <a:pt x="23" y="137"/>
                    </a:lnTo>
                    <a:lnTo>
                      <a:pt x="27" y="122"/>
                    </a:lnTo>
                    <a:lnTo>
                      <a:pt x="31" y="113"/>
                    </a:lnTo>
                    <a:lnTo>
                      <a:pt x="23" y="74"/>
                    </a:lnTo>
                    <a:lnTo>
                      <a:pt x="12" y="48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F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7" name="Freeform 37">
                <a:extLst>
                  <a:ext uri="{FF2B5EF4-FFF2-40B4-BE49-F238E27FC236}">
                    <a16:creationId xmlns:a16="http://schemas.microsoft.com/office/drawing/2014/main" id="{7A4E4633-897A-45F8-C38E-6FCA6EA5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6" y="1643"/>
                <a:ext cx="140" cy="163"/>
              </a:xfrm>
              <a:custGeom>
                <a:avLst/>
                <a:gdLst>
                  <a:gd name="T0" fmla="*/ 10 w 140"/>
                  <a:gd name="T1" fmla="*/ 11 h 163"/>
                  <a:gd name="T2" fmla="*/ 21 w 140"/>
                  <a:gd name="T3" fmla="*/ 9 h 163"/>
                  <a:gd name="T4" fmla="*/ 30 w 140"/>
                  <a:gd name="T5" fmla="*/ 9 h 163"/>
                  <a:gd name="T6" fmla="*/ 36 w 140"/>
                  <a:gd name="T7" fmla="*/ 0 h 163"/>
                  <a:gd name="T8" fmla="*/ 41 w 140"/>
                  <a:gd name="T9" fmla="*/ 12 h 163"/>
                  <a:gd name="T10" fmla="*/ 56 w 140"/>
                  <a:gd name="T11" fmla="*/ 12 h 163"/>
                  <a:gd name="T12" fmla="*/ 64 w 140"/>
                  <a:gd name="T13" fmla="*/ 23 h 163"/>
                  <a:gd name="T14" fmla="*/ 79 w 140"/>
                  <a:gd name="T15" fmla="*/ 20 h 163"/>
                  <a:gd name="T16" fmla="*/ 90 w 140"/>
                  <a:gd name="T17" fmla="*/ 27 h 163"/>
                  <a:gd name="T18" fmla="*/ 109 w 140"/>
                  <a:gd name="T19" fmla="*/ 32 h 163"/>
                  <a:gd name="T20" fmla="*/ 113 w 140"/>
                  <a:gd name="T21" fmla="*/ 40 h 163"/>
                  <a:gd name="T22" fmla="*/ 123 w 140"/>
                  <a:gd name="T23" fmla="*/ 41 h 163"/>
                  <a:gd name="T24" fmla="*/ 120 w 140"/>
                  <a:gd name="T25" fmla="*/ 49 h 163"/>
                  <a:gd name="T26" fmla="*/ 123 w 140"/>
                  <a:gd name="T27" fmla="*/ 59 h 163"/>
                  <a:gd name="T28" fmla="*/ 117 w 140"/>
                  <a:gd name="T29" fmla="*/ 71 h 163"/>
                  <a:gd name="T30" fmla="*/ 121 w 140"/>
                  <a:gd name="T31" fmla="*/ 73 h 163"/>
                  <a:gd name="T32" fmla="*/ 132 w 140"/>
                  <a:gd name="T33" fmla="*/ 60 h 163"/>
                  <a:gd name="T34" fmla="*/ 132 w 140"/>
                  <a:gd name="T35" fmla="*/ 56 h 163"/>
                  <a:gd name="T36" fmla="*/ 136 w 140"/>
                  <a:gd name="T37" fmla="*/ 54 h 163"/>
                  <a:gd name="T38" fmla="*/ 139 w 140"/>
                  <a:gd name="T39" fmla="*/ 60 h 163"/>
                  <a:gd name="T40" fmla="*/ 131 w 140"/>
                  <a:gd name="T41" fmla="*/ 69 h 163"/>
                  <a:gd name="T42" fmla="*/ 127 w 140"/>
                  <a:gd name="T43" fmla="*/ 90 h 163"/>
                  <a:gd name="T44" fmla="*/ 127 w 140"/>
                  <a:gd name="T45" fmla="*/ 124 h 163"/>
                  <a:gd name="T46" fmla="*/ 132 w 140"/>
                  <a:gd name="T47" fmla="*/ 130 h 163"/>
                  <a:gd name="T48" fmla="*/ 130 w 140"/>
                  <a:gd name="T49" fmla="*/ 152 h 163"/>
                  <a:gd name="T50" fmla="*/ 64 w 140"/>
                  <a:gd name="T51" fmla="*/ 162 h 163"/>
                  <a:gd name="T52" fmla="*/ 48 w 140"/>
                  <a:gd name="T53" fmla="*/ 152 h 163"/>
                  <a:gd name="T54" fmla="*/ 51 w 140"/>
                  <a:gd name="T55" fmla="*/ 139 h 163"/>
                  <a:gd name="T56" fmla="*/ 43 w 140"/>
                  <a:gd name="T57" fmla="*/ 125 h 163"/>
                  <a:gd name="T58" fmla="*/ 36 w 140"/>
                  <a:gd name="T59" fmla="*/ 108 h 163"/>
                  <a:gd name="T60" fmla="*/ 18 w 140"/>
                  <a:gd name="T61" fmla="*/ 90 h 163"/>
                  <a:gd name="T62" fmla="*/ 6 w 140"/>
                  <a:gd name="T63" fmla="*/ 90 h 163"/>
                  <a:gd name="T64" fmla="*/ 6 w 140"/>
                  <a:gd name="T65" fmla="*/ 66 h 163"/>
                  <a:gd name="T66" fmla="*/ 0 w 140"/>
                  <a:gd name="T67" fmla="*/ 57 h 163"/>
                  <a:gd name="T68" fmla="*/ 13 w 140"/>
                  <a:gd name="T69" fmla="*/ 43 h 163"/>
                  <a:gd name="T70" fmla="*/ 10 w 140"/>
                  <a:gd name="T71" fmla="*/ 11 h 16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40" h="163">
                    <a:moveTo>
                      <a:pt x="10" y="11"/>
                    </a:moveTo>
                    <a:lnTo>
                      <a:pt x="21" y="9"/>
                    </a:lnTo>
                    <a:lnTo>
                      <a:pt x="30" y="9"/>
                    </a:lnTo>
                    <a:lnTo>
                      <a:pt x="36" y="0"/>
                    </a:lnTo>
                    <a:lnTo>
                      <a:pt x="41" y="12"/>
                    </a:lnTo>
                    <a:lnTo>
                      <a:pt x="56" y="12"/>
                    </a:lnTo>
                    <a:lnTo>
                      <a:pt x="64" y="23"/>
                    </a:lnTo>
                    <a:lnTo>
                      <a:pt x="79" y="20"/>
                    </a:lnTo>
                    <a:lnTo>
                      <a:pt x="90" y="27"/>
                    </a:lnTo>
                    <a:lnTo>
                      <a:pt x="109" y="32"/>
                    </a:lnTo>
                    <a:lnTo>
                      <a:pt x="113" y="40"/>
                    </a:lnTo>
                    <a:lnTo>
                      <a:pt x="123" y="41"/>
                    </a:lnTo>
                    <a:lnTo>
                      <a:pt x="120" y="49"/>
                    </a:lnTo>
                    <a:lnTo>
                      <a:pt x="123" y="59"/>
                    </a:lnTo>
                    <a:lnTo>
                      <a:pt x="117" y="71"/>
                    </a:lnTo>
                    <a:lnTo>
                      <a:pt x="121" y="73"/>
                    </a:lnTo>
                    <a:lnTo>
                      <a:pt x="132" y="60"/>
                    </a:lnTo>
                    <a:lnTo>
                      <a:pt x="132" y="56"/>
                    </a:lnTo>
                    <a:lnTo>
                      <a:pt x="136" y="54"/>
                    </a:lnTo>
                    <a:lnTo>
                      <a:pt x="139" y="60"/>
                    </a:lnTo>
                    <a:lnTo>
                      <a:pt x="131" y="69"/>
                    </a:lnTo>
                    <a:lnTo>
                      <a:pt x="127" y="90"/>
                    </a:lnTo>
                    <a:lnTo>
                      <a:pt x="127" y="124"/>
                    </a:lnTo>
                    <a:lnTo>
                      <a:pt x="132" y="130"/>
                    </a:lnTo>
                    <a:lnTo>
                      <a:pt x="130" y="152"/>
                    </a:lnTo>
                    <a:lnTo>
                      <a:pt x="64" y="162"/>
                    </a:lnTo>
                    <a:lnTo>
                      <a:pt x="48" y="152"/>
                    </a:lnTo>
                    <a:lnTo>
                      <a:pt x="51" y="139"/>
                    </a:lnTo>
                    <a:lnTo>
                      <a:pt x="43" y="125"/>
                    </a:lnTo>
                    <a:lnTo>
                      <a:pt x="36" y="108"/>
                    </a:lnTo>
                    <a:lnTo>
                      <a:pt x="18" y="9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0" y="57"/>
                    </a:lnTo>
                    <a:lnTo>
                      <a:pt x="13" y="43"/>
                    </a:lnTo>
                    <a:lnTo>
                      <a:pt x="10" y="11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8" name="Freeform 38">
                <a:extLst>
                  <a:ext uri="{FF2B5EF4-FFF2-40B4-BE49-F238E27FC236}">
                    <a16:creationId xmlns:a16="http://schemas.microsoft.com/office/drawing/2014/main" id="{BFE4D04D-EE73-4E88-EA48-9F8A8B166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1771"/>
                <a:ext cx="163" cy="106"/>
              </a:xfrm>
              <a:custGeom>
                <a:avLst/>
                <a:gdLst>
                  <a:gd name="T0" fmla="*/ 3 w 163"/>
                  <a:gd name="T1" fmla="*/ 6 h 106"/>
                  <a:gd name="T2" fmla="*/ 0 w 163"/>
                  <a:gd name="T3" fmla="*/ 24 h 106"/>
                  <a:gd name="T4" fmla="*/ 4 w 163"/>
                  <a:gd name="T5" fmla="*/ 44 h 106"/>
                  <a:gd name="T6" fmla="*/ 19 w 163"/>
                  <a:gd name="T7" fmla="*/ 84 h 106"/>
                  <a:gd name="T8" fmla="*/ 27 w 163"/>
                  <a:gd name="T9" fmla="*/ 105 h 106"/>
                  <a:gd name="T10" fmla="*/ 122 w 163"/>
                  <a:gd name="T11" fmla="*/ 100 h 106"/>
                  <a:gd name="T12" fmla="*/ 138 w 163"/>
                  <a:gd name="T13" fmla="*/ 105 h 106"/>
                  <a:gd name="T14" fmla="*/ 147 w 163"/>
                  <a:gd name="T15" fmla="*/ 85 h 106"/>
                  <a:gd name="T16" fmla="*/ 144 w 163"/>
                  <a:gd name="T17" fmla="*/ 70 h 106"/>
                  <a:gd name="T18" fmla="*/ 160 w 163"/>
                  <a:gd name="T19" fmla="*/ 67 h 106"/>
                  <a:gd name="T20" fmla="*/ 162 w 163"/>
                  <a:gd name="T21" fmla="*/ 44 h 106"/>
                  <a:gd name="T22" fmla="*/ 152 w 163"/>
                  <a:gd name="T23" fmla="*/ 34 h 106"/>
                  <a:gd name="T24" fmla="*/ 136 w 163"/>
                  <a:gd name="T25" fmla="*/ 24 h 106"/>
                  <a:gd name="T26" fmla="*/ 139 w 163"/>
                  <a:gd name="T27" fmla="*/ 10 h 106"/>
                  <a:gd name="T28" fmla="*/ 132 w 163"/>
                  <a:gd name="T29" fmla="*/ 0 h 106"/>
                  <a:gd name="T30" fmla="*/ 97 w 163"/>
                  <a:gd name="T31" fmla="*/ 2 h 106"/>
                  <a:gd name="T32" fmla="*/ 61 w 163"/>
                  <a:gd name="T33" fmla="*/ 3 h 106"/>
                  <a:gd name="T34" fmla="*/ 3 w 163"/>
                  <a:gd name="T35" fmla="*/ 6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3" h="106">
                    <a:moveTo>
                      <a:pt x="3" y="6"/>
                    </a:moveTo>
                    <a:lnTo>
                      <a:pt x="0" y="24"/>
                    </a:lnTo>
                    <a:lnTo>
                      <a:pt x="4" y="44"/>
                    </a:lnTo>
                    <a:lnTo>
                      <a:pt x="19" y="84"/>
                    </a:lnTo>
                    <a:lnTo>
                      <a:pt x="27" y="105"/>
                    </a:lnTo>
                    <a:lnTo>
                      <a:pt x="122" y="100"/>
                    </a:lnTo>
                    <a:lnTo>
                      <a:pt x="138" y="105"/>
                    </a:lnTo>
                    <a:lnTo>
                      <a:pt x="147" y="85"/>
                    </a:lnTo>
                    <a:lnTo>
                      <a:pt x="144" y="70"/>
                    </a:lnTo>
                    <a:lnTo>
                      <a:pt x="160" y="67"/>
                    </a:lnTo>
                    <a:lnTo>
                      <a:pt x="162" y="44"/>
                    </a:lnTo>
                    <a:lnTo>
                      <a:pt x="152" y="34"/>
                    </a:lnTo>
                    <a:lnTo>
                      <a:pt x="136" y="24"/>
                    </a:lnTo>
                    <a:lnTo>
                      <a:pt x="139" y="10"/>
                    </a:lnTo>
                    <a:lnTo>
                      <a:pt x="132" y="0"/>
                    </a:lnTo>
                    <a:lnTo>
                      <a:pt x="97" y="2"/>
                    </a:lnTo>
                    <a:lnTo>
                      <a:pt x="61" y="3"/>
                    </a:lnTo>
                    <a:lnTo>
                      <a:pt x="3" y="6"/>
                    </a:lnTo>
                  </a:path>
                </a:pathLst>
              </a:custGeom>
              <a:solidFill>
                <a:srgbClr val="00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9" name="Freeform 39">
                <a:extLst>
                  <a:ext uri="{FF2B5EF4-FFF2-40B4-BE49-F238E27FC236}">
                    <a16:creationId xmlns:a16="http://schemas.microsoft.com/office/drawing/2014/main" id="{092DA8AB-91CB-EF5C-3906-EA92A27C1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" y="1620"/>
                <a:ext cx="150" cy="65"/>
              </a:xfrm>
              <a:custGeom>
                <a:avLst/>
                <a:gdLst>
                  <a:gd name="T0" fmla="*/ 0 w 150"/>
                  <a:gd name="T1" fmla="*/ 35 h 65"/>
                  <a:gd name="T2" fmla="*/ 33 w 150"/>
                  <a:gd name="T3" fmla="*/ 0 h 65"/>
                  <a:gd name="T4" fmla="*/ 27 w 150"/>
                  <a:gd name="T5" fmla="*/ 14 h 65"/>
                  <a:gd name="T6" fmla="*/ 32 w 150"/>
                  <a:gd name="T7" fmla="*/ 19 h 65"/>
                  <a:gd name="T8" fmla="*/ 42 w 150"/>
                  <a:gd name="T9" fmla="*/ 13 h 65"/>
                  <a:gd name="T10" fmla="*/ 65 w 150"/>
                  <a:gd name="T11" fmla="*/ 22 h 65"/>
                  <a:gd name="T12" fmla="*/ 75 w 150"/>
                  <a:gd name="T13" fmla="*/ 14 h 65"/>
                  <a:gd name="T14" fmla="*/ 106 w 150"/>
                  <a:gd name="T15" fmla="*/ 10 h 65"/>
                  <a:gd name="T16" fmla="*/ 112 w 150"/>
                  <a:gd name="T17" fmla="*/ 19 h 65"/>
                  <a:gd name="T18" fmla="*/ 124 w 150"/>
                  <a:gd name="T19" fmla="*/ 17 h 65"/>
                  <a:gd name="T20" fmla="*/ 148 w 150"/>
                  <a:gd name="T21" fmla="*/ 27 h 65"/>
                  <a:gd name="T22" fmla="*/ 149 w 150"/>
                  <a:gd name="T23" fmla="*/ 34 h 65"/>
                  <a:gd name="T24" fmla="*/ 124 w 150"/>
                  <a:gd name="T25" fmla="*/ 40 h 65"/>
                  <a:gd name="T26" fmla="*/ 116 w 150"/>
                  <a:gd name="T27" fmla="*/ 35 h 65"/>
                  <a:gd name="T28" fmla="*/ 103 w 150"/>
                  <a:gd name="T29" fmla="*/ 37 h 65"/>
                  <a:gd name="T30" fmla="*/ 88 w 150"/>
                  <a:gd name="T31" fmla="*/ 46 h 65"/>
                  <a:gd name="T32" fmla="*/ 81 w 150"/>
                  <a:gd name="T33" fmla="*/ 46 h 65"/>
                  <a:gd name="T34" fmla="*/ 76 w 150"/>
                  <a:gd name="T35" fmla="*/ 40 h 65"/>
                  <a:gd name="T36" fmla="*/ 67 w 150"/>
                  <a:gd name="T37" fmla="*/ 64 h 65"/>
                  <a:gd name="T38" fmla="*/ 58 w 150"/>
                  <a:gd name="T39" fmla="*/ 64 h 65"/>
                  <a:gd name="T40" fmla="*/ 54 w 150"/>
                  <a:gd name="T41" fmla="*/ 55 h 65"/>
                  <a:gd name="T42" fmla="*/ 34 w 150"/>
                  <a:gd name="T43" fmla="*/ 50 h 65"/>
                  <a:gd name="T44" fmla="*/ 24 w 150"/>
                  <a:gd name="T45" fmla="*/ 43 h 65"/>
                  <a:gd name="T46" fmla="*/ 8 w 150"/>
                  <a:gd name="T47" fmla="*/ 46 h 65"/>
                  <a:gd name="T48" fmla="*/ 0 w 150"/>
                  <a:gd name="T49" fmla="*/ 35 h 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50" h="65">
                    <a:moveTo>
                      <a:pt x="0" y="35"/>
                    </a:moveTo>
                    <a:lnTo>
                      <a:pt x="33" y="0"/>
                    </a:lnTo>
                    <a:lnTo>
                      <a:pt x="27" y="14"/>
                    </a:lnTo>
                    <a:lnTo>
                      <a:pt x="32" y="19"/>
                    </a:lnTo>
                    <a:lnTo>
                      <a:pt x="42" y="13"/>
                    </a:lnTo>
                    <a:lnTo>
                      <a:pt x="65" y="22"/>
                    </a:lnTo>
                    <a:lnTo>
                      <a:pt x="75" y="14"/>
                    </a:lnTo>
                    <a:lnTo>
                      <a:pt x="106" y="10"/>
                    </a:lnTo>
                    <a:lnTo>
                      <a:pt x="112" y="19"/>
                    </a:lnTo>
                    <a:lnTo>
                      <a:pt x="124" y="17"/>
                    </a:lnTo>
                    <a:lnTo>
                      <a:pt x="148" y="27"/>
                    </a:lnTo>
                    <a:lnTo>
                      <a:pt x="149" y="34"/>
                    </a:lnTo>
                    <a:lnTo>
                      <a:pt x="124" y="40"/>
                    </a:lnTo>
                    <a:lnTo>
                      <a:pt x="116" y="35"/>
                    </a:lnTo>
                    <a:lnTo>
                      <a:pt x="103" y="37"/>
                    </a:lnTo>
                    <a:lnTo>
                      <a:pt x="88" y="46"/>
                    </a:lnTo>
                    <a:lnTo>
                      <a:pt x="81" y="46"/>
                    </a:lnTo>
                    <a:lnTo>
                      <a:pt x="76" y="40"/>
                    </a:lnTo>
                    <a:lnTo>
                      <a:pt x="67" y="64"/>
                    </a:lnTo>
                    <a:lnTo>
                      <a:pt x="58" y="64"/>
                    </a:lnTo>
                    <a:lnTo>
                      <a:pt x="54" y="55"/>
                    </a:lnTo>
                    <a:lnTo>
                      <a:pt x="34" y="50"/>
                    </a:lnTo>
                    <a:lnTo>
                      <a:pt x="24" y="43"/>
                    </a:lnTo>
                    <a:lnTo>
                      <a:pt x="8" y="46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9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0" name="Freeform 40">
                <a:extLst>
                  <a:ext uri="{FF2B5EF4-FFF2-40B4-BE49-F238E27FC236}">
                    <a16:creationId xmlns:a16="http://schemas.microsoft.com/office/drawing/2014/main" id="{6FA9924F-79A0-3E48-B7ED-0E0196CF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665"/>
                <a:ext cx="108" cy="146"/>
              </a:xfrm>
              <a:custGeom>
                <a:avLst/>
                <a:gdLst>
                  <a:gd name="T0" fmla="*/ 27 w 108"/>
                  <a:gd name="T1" fmla="*/ 6 h 146"/>
                  <a:gd name="T2" fmla="*/ 31 w 108"/>
                  <a:gd name="T3" fmla="*/ 15 h 146"/>
                  <a:gd name="T4" fmla="*/ 24 w 108"/>
                  <a:gd name="T5" fmla="*/ 21 h 146"/>
                  <a:gd name="T6" fmla="*/ 23 w 108"/>
                  <a:gd name="T7" fmla="*/ 44 h 146"/>
                  <a:gd name="T8" fmla="*/ 19 w 108"/>
                  <a:gd name="T9" fmla="*/ 29 h 146"/>
                  <a:gd name="T10" fmla="*/ 4 w 108"/>
                  <a:gd name="T11" fmla="*/ 43 h 146"/>
                  <a:gd name="T12" fmla="*/ 0 w 108"/>
                  <a:gd name="T13" fmla="*/ 85 h 146"/>
                  <a:gd name="T14" fmla="*/ 10 w 108"/>
                  <a:gd name="T15" fmla="*/ 105 h 146"/>
                  <a:gd name="T16" fmla="*/ 11 w 108"/>
                  <a:gd name="T17" fmla="*/ 116 h 146"/>
                  <a:gd name="T18" fmla="*/ 12 w 108"/>
                  <a:gd name="T19" fmla="*/ 124 h 146"/>
                  <a:gd name="T20" fmla="*/ 11 w 108"/>
                  <a:gd name="T21" fmla="*/ 132 h 146"/>
                  <a:gd name="T22" fmla="*/ 9 w 108"/>
                  <a:gd name="T23" fmla="*/ 145 h 146"/>
                  <a:gd name="T24" fmla="*/ 51 w 108"/>
                  <a:gd name="T25" fmla="*/ 143 h 146"/>
                  <a:gd name="T26" fmla="*/ 107 w 108"/>
                  <a:gd name="T27" fmla="*/ 138 h 146"/>
                  <a:gd name="T28" fmla="*/ 97 w 108"/>
                  <a:gd name="T29" fmla="*/ 135 h 146"/>
                  <a:gd name="T30" fmla="*/ 91 w 108"/>
                  <a:gd name="T31" fmla="*/ 127 h 146"/>
                  <a:gd name="T32" fmla="*/ 100 w 108"/>
                  <a:gd name="T33" fmla="*/ 121 h 146"/>
                  <a:gd name="T34" fmla="*/ 100 w 108"/>
                  <a:gd name="T35" fmla="*/ 113 h 146"/>
                  <a:gd name="T36" fmla="*/ 96 w 108"/>
                  <a:gd name="T37" fmla="*/ 106 h 146"/>
                  <a:gd name="T38" fmla="*/ 100 w 108"/>
                  <a:gd name="T39" fmla="*/ 101 h 146"/>
                  <a:gd name="T40" fmla="*/ 107 w 108"/>
                  <a:gd name="T41" fmla="*/ 101 h 146"/>
                  <a:gd name="T42" fmla="*/ 106 w 108"/>
                  <a:gd name="T43" fmla="*/ 81 h 146"/>
                  <a:gd name="T44" fmla="*/ 104 w 108"/>
                  <a:gd name="T45" fmla="*/ 69 h 146"/>
                  <a:gd name="T46" fmla="*/ 99 w 108"/>
                  <a:gd name="T47" fmla="*/ 62 h 146"/>
                  <a:gd name="T48" fmla="*/ 95 w 108"/>
                  <a:gd name="T49" fmla="*/ 57 h 146"/>
                  <a:gd name="T50" fmla="*/ 88 w 108"/>
                  <a:gd name="T51" fmla="*/ 56 h 146"/>
                  <a:gd name="T52" fmla="*/ 81 w 108"/>
                  <a:gd name="T53" fmla="*/ 56 h 146"/>
                  <a:gd name="T54" fmla="*/ 74 w 108"/>
                  <a:gd name="T55" fmla="*/ 65 h 146"/>
                  <a:gd name="T56" fmla="*/ 70 w 108"/>
                  <a:gd name="T57" fmla="*/ 68 h 146"/>
                  <a:gd name="T58" fmla="*/ 67 w 108"/>
                  <a:gd name="T59" fmla="*/ 69 h 146"/>
                  <a:gd name="T60" fmla="*/ 63 w 108"/>
                  <a:gd name="T61" fmla="*/ 68 h 146"/>
                  <a:gd name="T62" fmla="*/ 62 w 108"/>
                  <a:gd name="T63" fmla="*/ 63 h 146"/>
                  <a:gd name="T64" fmla="*/ 63 w 108"/>
                  <a:gd name="T65" fmla="*/ 60 h 146"/>
                  <a:gd name="T66" fmla="*/ 66 w 108"/>
                  <a:gd name="T67" fmla="*/ 57 h 146"/>
                  <a:gd name="T68" fmla="*/ 69 w 108"/>
                  <a:gd name="T69" fmla="*/ 56 h 146"/>
                  <a:gd name="T70" fmla="*/ 72 w 108"/>
                  <a:gd name="T71" fmla="*/ 55 h 146"/>
                  <a:gd name="T72" fmla="*/ 72 w 108"/>
                  <a:gd name="T73" fmla="*/ 50 h 146"/>
                  <a:gd name="T74" fmla="*/ 80 w 108"/>
                  <a:gd name="T75" fmla="*/ 44 h 146"/>
                  <a:gd name="T76" fmla="*/ 72 w 108"/>
                  <a:gd name="T77" fmla="*/ 25 h 146"/>
                  <a:gd name="T78" fmla="*/ 72 w 108"/>
                  <a:gd name="T79" fmla="*/ 16 h 146"/>
                  <a:gd name="T80" fmla="*/ 59 w 108"/>
                  <a:gd name="T81" fmla="*/ 12 h 146"/>
                  <a:gd name="T82" fmla="*/ 39 w 108"/>
                  <a:gd name="T83" fmla="*/ 0 h 146"/>
                  <a:gd name="T84" fmla="*/ 27 w 108"/>
                  <a:gd name="T85" fmla="*/ 6 h 14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8" h="146">
                    <a:moveTo>
                      <a:pt x="27" y="6"/>
                    </a:moveTo>
                    <a:lnTo>
                      <a:pt x="31" y="15"/>
                    </a:lnTo>
                    <a:lnTo>
                      <a:pt x="24" y="21"/>
                    </a:lnTo>
                    <a:lnTo>
                      <a:pt x="23" y="44"/>
                    </a:lnTo>
                    <a:lnTo>
                      <a:pt x="19" y="29"/>
                    </a:lnTo>
                    <a:lnTo>
                      <a:pt x="4" y="43"/>
                    </a:lnTo>
                    <a:lnTo>
                      <a:pt x="0" y="85"/>
                    </a:lnTo>
                    <a:lnTo>
                      <a:pt x="10" y="105"/>
                    </a:lnTo>
                    <a:lnTo>
                      <a:pt x="11" y="116"/>
                    </a:lnTo>
                    <a:lnTo>
                      <a:pt x="12" y="124"/>
                    </a:lnTo>
                    <a:lnTo>
                      <a:pt x="11" y="132"/>
                    </a:lnTo>
                    <a:lnTo>
                      <a:pt x="9" y="145"/>
                    </a:lnTo>
                    <a:lnTo>
                      <a:pt x="51" y="143"/>
                    </a:lnTo>
                    <a:lnTo>
                      <a:pt x="107" y="138"/>
                    </a:lnTo>
                    <a:lnTo>
                      <a:pt x="97" y="135"/>
                    </a:lnTo>
                    <a:lnTo>
                      <a:pt x="91" y="127"/>
                    </a:lnTo>
                    <a:lnTo>
                      <a:pt x="100" y="121"/>
                    </a:lnTo>
                    <a:lnTo>
                      <a:pt x="100" y="113"/>
                    </a:lnTo>
                    <a:lnTo>
                      <a:pt x="96" y="106"/>
                    </a:lnTo>
                    <a:lnTo>
                      <a:pt x="100" y="101"/>
                    </a:lnTo>
                    <a:lnTo>
                      <a:pt x="107" y="101"/>
                    </a:lnTo>
                    <a:lnTo>
                      <a:pt x="106" y="81"/>
                    </a:lnTo>
                    <a:lnTo>
                      <a:pt x="104" y="69"/>
                    </a:lnTo>
                    <a:lnTo>
                      <a:pt x="99" y="62"/>
                    </a:lnTo>
                    <a:lnTo>
                      <a:pt x="95" y="57"/>
                    </a:lnTo>
                    <a:lnTo>
                      <a:pt x="88" y="56"/>
                    </a:lnTo>
                    <a:lnTo>
                      <a:pt x="81" y="56"/>
                    </a:lnTo>
                    <a:lnTo>
                      <a:pt x="74" y="65"/>
                    </a:lnTo>
                    <a:lnTo>
                      <a:pt x="70" y="68"/>
                    </a:lnTo>
                    <a:lnTo>
                      <a:pt x="67" y="69"/>
                    </a:lnTo>
                    <a:lnTo>
                      <a:pt x="63" y="68"/>
                    </a:lnTo>
                    <a:lnTo>
                      <a:pt x="62" y="63"/>
                    </a:lnTo>
                    <a:lnTo>
                      <a:pt x="63" y="60"/>
                    </a:lnTo>
                    <a:lnTo>
                      <a:pt x="66" y="57"/>
                    </a:lnTo>
                    <a:lnTo>
                      <a:pt x="69" y="56"/>
                    </a:lnTo>
                    <a:lnTo>
                      <a:pt x="72" y="55"/>
                    </a:lnTo>
                    <a:lnTo>
                      <a:pt x="72" y="50"/>
                    </a:lnTo>
                    <a:lnTo>
                      <a:pt x="80" y="44"/>
                    </a:lnTo>
                    <a:lnTo>
                      <a:pt x="72" y="25"/>
                    </a:lnTo>
                    <a:lnTo>
                      <a:pt x="72" y="16"/>
                    </a:lnTo>
                    <a:lnTo>
                      <a:pt x="59" y="12"/>
                    </a:lnTo>
                    <a:lnTo>
                      <a:pt x="39" y="0"/>
                    </a:lnTo>
                    <a:lnTo>
                      <a:pt x="27" y="6"/>
                    </a:lnTo>
                  </a:path>
                </a:pathLst>
              </a:custGeom>
              <a:solidFill>
                <a:srgbClr val="9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1" name="Freeform 41">
                <a:extLst>
                  <a:ext uri="{FF2B5EF4-FFF2-40B4-BE49-F238E27FC236}">
                    <a16:creationId xmlns:a16="http://schemas.microsoft.com/office/drawing/2014/main" id="{48DB3F40-5282-C9EC-485D-98FFAFE6B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1794"/>
                <a:ext cx="117" cy="192"/>
              </a:xfrm>
              <a:custGeom>
                <a:avLst/>
                <a:gdLst>
                  <a:gd name="T0" fmla="*/ 22 w 117"/>
                  <a:gd name="T1" fmla="*/ 11 h 192"/>
                  <a:gd name="T2" fmla="*/ 88 w 117"/>
                  <a:gd name="T3" fmla="*/ 0 h 192"/>
                  <a:gd name="T4" fmla="*/ 99 w 117"/>
                  <a:gd name="T5" fmla="*/ 23 h 192"/>
                  <a:gd name="T6" fmla="*/ 112 w 117"/>
                  <a:gd name="T7" fmla="*/ 121 h 192"/>
                  <a:gd name="T8" fmla="*/ 116 w 117"/>
                  <a:gd name="T9" fmla="*/ 134 h 192"/>
                  <a:gd name="T10" fmla="*/ 106 w 117"/>
                  <a:gd name="T11" fmla="*/ 160 h 192"/>
                  <a:gd name="T12" fmla="*/ 106 w 117"/>
                  <a:gd name="T13" fmla="*/ 178 h 192"/>
                  <a:gd name="T14" fmla="*/ 94 w 117"/>
                  <a:gd name="T15" fmla="*/ 176 h 192"/>
                  <a:gd name="T16" fmla="*/ 94 w 117"/>
                  <a:gd name="T17" fmla="*/ 191 h 192"/>
                  <a:gd name="T18" fmla="*/ 82 w 117"/>
                  <a:gd name="T19" fmla="*/ 185 h 192"/>
                  <a:gd name="T20" fmla="*/ 75 w 117"/>
                  <a:gd name="T21" fmla="*/ 187 h 192"/>
                  <a:gd name="T22" fmla="*/ 66 w 117"/>
                  <a:gd name="T23" fmla="*/ 186 h 192"/>
                  <a:gd name="T24" fmla="*/ 59 w 117"/>
                  <a:gd name="T25" fmla="*/ 163 h 192"/>
                  <a:gd name="T26" fmla="*/ 45 w 117"/>
                  <a:gd name="T27" fmla="*/ 156 h 192"/>
                  <a:gd name="T28" fmla="*/ 45 w 117"/>
                  <a:gd name="T29" fmla="*/ 131 h 192"/>
                  <a:gd name="T30" fmla="*/ 32 w 117"/>
                  <a:gd name="T31" fmla="*/ 134 h 192"/>
                  <a:gd name="T32" fmla="*/ 24 w 117"/>
                  <a:gd name="T33" fmla="*/ 116 h 192"/>
                  <a:gd name="T34" fmla="*/ 0 w 117"/>
                  <a:gd name="T35" fmla="*/ 95 h 192"/>
                  <a:gd name="T36" fmla="*/ 18 w 117"/>
                  <a:gd name="T37" fmla="*/ 62 h 192"/>
                  <a:gd name="T38" fmla="*/ 13 w 117"/>
                  <a:gd name="T39" fmla="*/ 47 h 192"/>
                  <a:gd name="T40" fmla="*/ 30 w 117"/>
                  <a:gd name="T41" fmla="*/ 44 h 192"/>
                  <a:gd name="T42" fmla="*/ 32 w 117"/>
                  <a:gd name="T43" fmla="*/ 22 h 192"/>
                  <a:gd name="T44" fmla="*/ 22 w 117"/>
                  <a:gd name="T45" fmla="*/ 11 h 1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7" h="192">
                    <a:moveTo>
                      <a:pt x="22" y="11"/>
                    </a:moveTo>
                    <a:lnTo>
                      <a:pt x="88" y="0"/>
                    </a:lnTo>
                    <a:lnTo>
                      <a:pt x="99" y="23"/>
                    </a:lnTo>
                    <a:lnTo>
                      <a:pt x="112" y="121"/>
                    </a:lnTo>
                    <a:lnTo>
                      <a:pt x="116" y="134"/>
                    </a:lnTo>
                    <a:lnTo>
                      <a:pt x="106" y="160"/>
                    </a:lnTo>
                    <a:lnTo>
                      <a:pt x="106" y="178"/>
                    </a:lnTo>
                    <a:lnTo>
                      <a:pt x="94" y="176"/>
                    </a:lnTo>
                    <a:lnTo>
                      <a:pt x="94" y="191"/>
                    </a:lnTo>
                    <a:lnTo>
                      <a:pt x="82" y="185"/>
                    </a:lnTo>
                    <a:lnTo>
                      <a:pt x="75" y="187"/>
                    </a:lnTo>
                    <a:lnTo>
                      <a:pt x="66" y="186"/>
                    </a:lnTo>
                    <a:lnTo>
                      <a:pt x="59" y="163"/>
                    </a:lnTo>
                    <a:lnTo>
                      <a:pt x="45" y="156"/>
                    </a:lnTo>
                    <a:lnTo>
                      <a:pt x="45" y="131"/>
                    </a:lnTo>
                    <a:lnTo>
                      <a:pt x="32" y="134"/>
                    </a:lnTo>
                    <a:lnTo>
                      <a:pt x="24" y="116"/>
                    </a:lnTo>
                    <a:lnTo>
                      <a:pt x="0" y="95"/>
                    </a:lnTo>
                    <a:lnTo>
                      <a:pt x="18" y="62"/>
                    </a:lnTo>
                    <a:lnTo>
                      <a:pt x="13" y="47"/>
                    </a:lnTo>
                    <a:lnTo>
                      <a:pt x="30" y="44"/>
                    </a:lnTo>
                    <a:lnTo>
                      <a:pt x="32" y="22"/>
                    </a:lnTo>
                    <a:lnTo>
                      <a:pt x="22" y="11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2" name="Freeform 42">
                <a:extLst>
                  <a:ext uri="{FF2B5EF4-FFF2-40B4-BE49-F238E27FC236}">
                    <a16:creationId xmlns:a16="http://schemas.microsoft.com/office/drawing/2014/main" id="{E1967812-D318-0049-25F6-CA0F96D2B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871"/>
                <a:ext cx="185" cy="153"/>
              </a:xfrm>
              <a:custGeom>
                <a:avLst/>
                <a:gdLst>
                  <a:gd name="T0" fmla="*/ 0 w 185"/>
                  <a:gd name="T1" fmla="*/ 5 h 153"/>
                  <a:gd name="T2" fmla="*/ 81 w 185"/>
                  <a:gd name="T3" fmla="*/ 0 h 153"/>
                  <a:gd name="T4" fmla="*/ 98 w 185"/>
                  <a:gd name="T5" fmla="*/ 0 h 153"/>
                  <a:gd name="T6" fmla="*/ 111 w 185"/>
                  <a:gd name="T7" fmla="*/ 5 h 153"/>
                  <a:gd name="T8" fmla="*/ 104 w 185"/>
                  <a:gd name="T9" fmla="*/ 18 h 153"/>
                  <a:gd name="T10" fmla="*/ 127 w 185"/>
                  <a:gd name="T11" fmla="*/ 39 h 153"/>
                  <a:gd name="T12" fmla="*/ 135 w 185"/>
                  <a:gd name="T13" fmla="*/ 57 h 153"/>
                  <a:gd name="T14" fmla="*/ 149 w 185"/>
                  <a:gd name="T15" fmla="*/ 53 h 153"/>
                  <a:gd name="T16" fmla="*/ 148 w 185"/>
                  <a:gd name="T17" fmla="*/ 78 h 153"/>
                  <a:gd name="T18" fmla="*/ 162 w 185"/>
                  <a:gd name="T19" fmla="*/ 86 h 153"/>
                  <a:gd name="T20" fmla="*/ 169 w 185"/>
                  <a:gd name="T21" fmla="*/ 108 h 153"/>
                  <a:gd name="T22" fmla="*/ 179 w 185"/>
                  <a:gd name="T23" fmla="*/ 110 h 153"/>
                  <a:gd name="T24" fmla="*/ 184 w 185"/>
                  <a:gd name="T25" fmla="*/ 120 h 153"/>
                  <a:gd name="T26" fmla="*/ 172 w 185"/>
                  <a:gd name="T27" fmla="*/ 133 h 153"/>
                  <a:gd name="T28" fmla="*/ 168 w 185"/>
                  <a:gd name="T29" fmla="*/ 148 h 153"/>
                  <a:gd name="T30" fmla="*/ 150 w 185"/>
                  <a:gd name="T31" fmla="*/ 152 h 153"/>
                  <a:gd name="T32" fmla="*/ 155 w 185"/>
                  <a:gd name="T33" fmla="*/ 135 h 153"/>
                  <a:gd name="T34" fmla="*/ 86 w 185"/>
                  <a:gd name="T35" fmla="*/ 141 h 153"/>
                  <a:gd name="T36" fmla="*/ 36 w 185"/>
                  <a:gd name="T37" fmla="*/ 147 h 153"/>
                  <a:gd name="T38" fmla="*/ 33 w 185"/>
                  <a:gd name="T39" fmla="*/ 131 h 153"/>
                  <a:gd name="T40" fmla="*/ 30 w 185"/>
                  <a:gd name="T41" fmla="*/ 83 h 153"/>
                  <a:gd name="T42" fmla="*/ 29 w 185"/>
                  <a:gd name="T43" fmla="*/ 56 h 153"/>
                  <a:gd name="T44" fmla="*/ 13 w 185"/>
                  <a:gd name="T45" fmla="*/ 44 h 153"/>
                  <a:gd name="T46" fmla="*/ 19 w 185"/>
                  <a:gd name="T47" fmla="*/ 33 h 153"/>
                  <a:gd name="T48" fmla="*/ 11 w 185"/>
                  <a:gd name="T49" fmla="*/ 27 h 153"/>
                  <a:gd name="T50" fmla="*/ 0 w 185"/>
                  <a:gd name="T51" fmla="*/ 5 h 1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5" h="153">
                    <a:moveTo>
                      <a:pt x="0" y="5"/>
                    </a:moveTo>
                    <a:lnTo>
                      <a:pt x="81" y="0"/>
                    </a:lnTo>
                    <a:lnTo>
                      <a:pt x="98" y="0"/>
                    </a:lnTo>
                    <a:lnTo>
                      <a:pt x="111" y="5"/>
                    </a:lnTo>
                    <a:lnTo>
                      <a:pt x="104" y="18"/>
                    </a:lnTo>
                    <a:lnTo>
                      <a:pt x="127" y="39"/>
                    </a:lnTo>
                    <a:lnTo>
                      <a:pt x="135" y="57"/>
                    </a:lnTo>
                    <a:lnTo>
                      <a:pt x="149" y="53"/>
                    </a:lnTo>
                    <a:lnTo>
                      <a:pt x="148" y="78"/>
                    </a:lnTo>
                    <a:lnTo>
                      <a:pt x="162" y="86"/>
                    </a:lnTo>
                    <a:lnTo>
                      <a:pt x="169" y="108"/>
                    </a:lnTo>
                    <a:lnTo>
                      <a:pt x="179" y="110"/>
                    </a:lnTo>
                    <a:lnTo>
                      <a:pt x="184" y="120"/>
                    </a:lnTo>
                    <a:lnTo>
                      <a:pt x="172" y="133"/>
                    </a:lnTo>
                    <a:lnTo>
                      <a:pt x="168" y="148"/>
                    </a:lnTo>
                    <a:lnTo>
                      <a:pt x="150" y="152"/>
                    </a:lnTo>
                    <a:lnTo>
                      <a:pt x="155" y="135"/>
                    </a:lnTo>
                    <a:lnTo>
                      <a:pt x="86" y="141"/>
                    </a:lnTo>
                    <a:lnTo>
                      <a:pt x="36" y="147"/>
                    </a:lnTo>
                    <a:lnTo>
                      <a:pt x="33" y="131"/>
                    </a:lnTo>
                    <a:lnTo>
                      <a:pt x="30" y="83"/>
                    </a:lnTo>
                    <a:lnTo>
                      <a:pt x="29" y="56"/>
                    </a:lnTo>
                    <a:lnTo>
                      <a:pt x="13" y="44"/>
                    </a:lnTo>
                    <a:lnTo>
                      <a:pt x="19" y="33"/>
                    </a:lnTo>
                    <a:lnTo>
                      <a:pt x="11" y="2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3" name="Freeform 43">
                <a:extLst>
                  <a:ext uri="{FF2B5EF4-FFF2-40B4-BE49-F238E27FC236}">
                    <a16:creationId xmlns:a16="http://schemas.microsoft.com/office/drawing/2014/main" id="{AB1EEE7D-8969-E73A-6288-C83209B6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1807"/>
                <a:ext cx="91" cy="149"/>
              </a:xfrm>
              <a:custGeom>
                <a:avLst/>
                <a:gdLst>
                  <a:gd name="T0" fmla="*/ 0 w 91"/>
                  <a:gd name="T1" fmla="*/ 11 h 149"/>
                  <a:gd name="T2" fmla="*/ 11 w 91"/>
                  <a:gd name="T3" fmla="*/ 16 h 149"/>
                  <a:gd name="T4" fmla="*/ 21 w 91"/>
                  <a:gd name="T5" fmla="*/ 15 h 149"/>
                  <a:gd name="T6" fmla="*/ 24 w 91"/>
                  <a:gd name="T7" fmla="*/ 12 h 149"/>
                  <a:gd name="T8" fmla="*/ 27 w 91"/>
                  <a:gd name="T9" fmla="*/ 3 h 149"/>
                  <a:gd name="T10" fmla="*/ 70 w 91"/>
                  <a:gd name="T11" fmla="*/ 0 h 149"/>
                  <a:gd name="T12" fmla="*/ 90 w 91"/>
                  <a:gd name="T13" fmla="*/ 105 h 149"/>
                  <a:gd name="T14" fmla="*/ 89 w 91"/>
                  <a:gd name="T15" fmla="*/ 104 h 149"/>
                  <a:gd name="T16" fmla="*/ 74 w 91"/>
                  <a:gd name="T17" fmla="*/ 110 h 149"/>
                  <a:gd name="T18" fmla="*/ 63 w 91"/>
                  <a:gd name="T19" fmla="*/ 138 h 149"/>
                  <a:gd name="T20" fmla="*/ 48 w 91"/>
                  <a:gd name="T21" fmla="*/ 134 h 149"/>
                  <a:gd name="T22" fmla="*/ 30 w 91"/>
                  <a:gd name="T23" fmla="*/ 144 h 149"/>
                  <a:gd name="T24" fmla="*/ 6 w 91"/>
                  <a:gd name="T25" fmla="*/ 148 h 149"/>
                  <a:gd name="T26" fmla="*/ 17 w 91"/>
                  <a:gd name="T27" fmla="*/ 121 h 149"/>
                  <a:gd name="T28" fmla="*/ 12 w 91"/>
                  <a:gd name="T29" fmla="*/ 105 h 149"/>
                  <a:gd name="T30" fmla="*/ 0 w 91"/>
                  <a:gd name="T31" fmla="*/ 11 h 1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" h="149">
                    <a:moveTo>
                      <a:pt x="0" y="11"/>
                    </a:moveTo>
                    <a:lnTo>
                      <a:pt x="11" y="16"/>
                    </a:lnTo>
                    <a:lnTo>
                      <a:pt x="21" y="15"/>
                    </a:lnTo>
                    <a:lnTo>
                      <a:pt x="24" y="12"/>
                    </a:lnTo>
                    <a:lnTo>
                      <a:pt x="27" y="3"/>
                    </a:lnTo>
                    <a:lnTo>
                      <a:pt x="70" y="0"/>
                    </a:lnTo>
                    <a:lnTo>
                      <a:pt x="90" y="105"/>
                    </a:lnTo>
                    <a:lnTo>
                      <a:pt x="89" y="104"/>
                    </a:lnTo>
                    <a:lnTo>
                      <a:pt x="74" y="110"/>
                    </a:lnTo>
                    <a:lnTo>
                      <a:pt x="63" y="138"/>
                    </a:lnTo>
                    <a:lnTo>
                      <a:pt x="48" y="134"/>
                    </a:lnTo>
                    <a:lnTo>
                      <a:pt x="30" y="144"/>
                    </a:lnTo>
                    <a:lnTo>
                      <a:pt x="6" y="148"/>
                    </a:lnTo>
                    <a:lnTo>
                      <a:pt x="17" y="121"/>
                    </a:lnTo>
                    <a:lnTo>
                      <a:pt x="12" y="10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4" name="Freeform 44">
                <a:extLst>
                  <a:ext uri="{FF2B5EF4-FFF2-40B4-BE49-F238E27FC236}">
                    <a16:creationId xmlns:a16="http://schemas.microsoft.com/office/drawing/2014/main" id="{E701BB89-A5FA-EDA4-FC6C-9D23B0A3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777"/>
                <a:ext cx="117" cy="135"/>
              </a:xfrm>
              <a:custGeom>
                <a:avLst/>
                <a:gdLst>
                  <a:gd name="T0" fmla="*/ 0 w 117"/>
                  <a:gd name="T1" fmla="*/ 30 h 135"/>
                  <a:gd name="T2" fmla="*/ 52 w 117"/>
                  <a:gd name="T3" fmla="*/ 25 h 135"/>
                  <a:gd name="T4" fmla="*/ 63 w 117"/>
                  <a:gd name="T5" fmla="*/ 27 h 135"/>
                  <a:gd name="T6" fmla="*/ 88 w 117"/>
                  <a:gd name="T7" fmla="*/ 16 h 135"/>
                  <a:gd name="T8" fmla="*/ 93 w 117"/>
                  <a:gd name="T9" fmla="*/ 5 h 135"/>
                  <a:gd name="T10" fmla="*/ 108 w 117"/>
                  <a:gd name="T11" fmla="*/ 0 h 135"/>
                  <a:gd name="T12" fmla="*/ 116 w 117"/>
                  <a:gd name="T13" fmla="*/ 51 h 135"/>
                  <a:gd name="T14" fmla="*/ 110 w 117"/>
                  <a:gd name="T15" fmla="*/ 56 h 135"/>
                  <a:gd name="T16" fmla="*/ 111 w 117"/>
                  <a:gd name="T17" fmla="*/ 91 h 135"/>
                  <a:gd name="T18" fmla="*/ 100 w 117"/>
                  <a:gd name="T19" fmla="*/ 94 h 135"/>
                  <a:gd name="T20" fmla="*/ 93 w 117"/>
                  <a:gd name="T21" fmla="*/ 114 h 135"/>
                  <a:gd name="T22" fmla="*/ 84 w 117"/>
                  <a:gd name="T23" fmla="*/ 111 h 135"/>
                  <a:gd name="T24" fmla="*/ 81 w 117"/>
                  <a:gd name="T25" fmla="*/ 134 h 135"/>
                  <a:gd name="T26" fmla="*/ 68 w 117"/>
                  <a:gd name="T27" fmla="*/ 124 h 135"/>
                  <a:gd name="T28" fmla="*/ 43 w 117"/>
                  <a:gd name="T29" fmla="*/ 130 h 135"/>
                  <a:gd name="T30" fmla="*/ 32 w 117"/>
                  <a:gd name="T31" fmla="*/ 122 h 135"/>
                  <a:gd name="T32" fmla="*/ 17 w 117"/>
                  <a:gd name="T33" fmla="*/ 121 h 135"/>
                  <a:gd name="T34" fmla="*/ 10 w 117"/>
                  <a:gd name="T35" fmla="*/ 84 h 135"/>
                  <a:gd name="T36" fmla="*/ 0 w 117"/>
                  <a:gd name="T37" fmla="*/ 30 h 1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7" h="135">
                    <a:moveTo>
                      <a:pt x="0" y="30"/>
                    </a:moveTo>
                    <a:lnTo>
                      <a:pt x="52" y="25"/>
                    </a:lnTo>
                    <a:lnTo>
                      <a:pt x="63" y="27"/>
                    </a:lnTo>
                    <a:lnTo>
                      <a:pt x="88" y="16"/>
                    </a:lnTo>
                    <a:lnTo>
                      <a:pt x="93" y="5"/>
                    </a:lnTo>
                    <a:lnTo>
                      <a:pt x="108" y="0"/>
                    </a:lnTo>
                    <a:lnTo>
                      <a:pt x="116" y="51"/>
                    </a:lnTo>
                    <a:lnTo>
                      <a:pt x="110" y="56"/>
                    </a:lnTo>
                    <a:lnTo>
                      <a:pt x="111" y="91"/>
                    </a:lnTo>
                    <a:lnTo>
                      <a:pt x="100" y="94"/>
                    </a:lnTo>
                    <a:lnTo>
                      <a:pt x="93" y="114"/>
                    </a:lnTo>
                    <a:lnTo>
                      <a:pt x="84" y="111"/>
                    </a:lnTo>
                    <a:lnTo>
                      <a:pt x="81" y="134"/>
                    </a:lnTo>
                    <a:lnTo>
                      <a:pt x="68" y="124"/>
                    </a:lnTo>
                    <a:lnTo>
                      <a:pt x="43" y="130"/>
                    </a:lnTo>
                    <a:lnTo>
                      <a:pt x="32" y="122"/>
                    </a:lnTo>
                    <a:lnTo>
                      <a:pt x="17" y="121"/>
                    </a:lnTo>
                    <a:lnTo>
                      <a:pt x="10" y="8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FF9F7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5" name="Freeform 45">
                <a:extLst>
                  <a:ext uri="{FF2B5EF4-FFF2-40B4-BE49-F238E27FC236}">
                    <a16:creationId xmlns:a16="http://schemas.microsoft.com/office/drawing/2014/main" id="{863B1FD9-ED13-9A0A-1D80-F3A022E68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3" y="1898"/>
                <a:ext cx="205" cy="114"/>
              </a:xfrm>
              <a:custGeom>
                <a:avLst/>
                <a:gdLst>
                  <a:gd name="T0" fmla="*/ 0 w 205"/>
                  <a:gd name="T1" fmla="*/ 113 h 114"/>
                  <a:gd name="T2" fmla="*/ 50 w 205"/>
                  <a:gd name="T3" fmla="*/ 106 h 114"/>
                  <a:gd name="T4" fmla="*/ 50 w 205"/>
                  <a:gd name="T5" fmla="*/ 101 h 114"/>
                  <a:gd name="T6" fmla="*/ 169 w 205"/>
                  <a:gd name="T7" fmla="*/ 85 h 114"/>
                  <a:gd name="T8" fmla="*/ 171 w 205"/>
                  <a:gd name="T9" fmla="*/ 76 h 114"/>
                  <a:gd name="T10" fmla="*/ 189 w 205"/>
                  <a:gd name="T11" fmla="*/ 70 h 114"/>
                  <a:gd name="T12" fmla="*/ 191 w 205"/>
                  <a:gd name="T13" fmla="*/ 61 h 114"/>
                  <a:gd name="T14" fmla="*/ 198 w 205"/>
                  <a:gd name="T15" fmla="*/ 58 h 114"/>
                  <a:gd name="T16" fmla="*/ 204 w 205"/>
                  <a:gd name="T17" fmla="*/ 44 h 114"/>
                  <a:gd name="T18" fmla="*/ 187 w 205"/>
                  <a:gd name="T19" fmla="*/ 31 h 114"/>
                  <a:gd name="T20" fmla="*/ 184 w 205"/>
                  <a:gd name="T21" fmla="*/ 13 h 114"/>
                  <a:gd name="T22" fmla="*/ 171 w 205"/>
                  <a:gd name="T23" fmla="*/ 4 h 114"/>
                  <a:gd name="T24" fmla="*/ 145 w 205"/>
                  <a:gd name="T25" fmla="*/ 9 h 114"/>
                  <a:gd name="T26" fmla="*/ 132 w 205"/>
                  <a:gd name="T27" fmla="*/ 1 h 114"/>
                  <a:gd name="T28" fmla="*/ 120 w 205"/>
                  <a:gd name="T29" fmla="*/ 0 h 114"/>
                  <a:gd name="T30" fmla="*/ 123 w 205"/>
                  <a:gd name="T31" fmla="*/ 13 h 114"/>
                  <a:gd name="T32" fmla="*/ 106 w 205"/>
                  <a:gd name="T33" fmla="*/ 19 h 114"/>
                  <a:gd name="T34" fmla="*/ 95 w 205"/>
                  <a:gd name="T35" fmla="*/ 47 h 114"/>
                  <a:gd name="T36" fmla="*/ 80 w 205"/>
                  <a:gd name="T37" fmla="*/ 43 h 114"/>
                  <a:gd name="T38" fmla="*/ 62 w 205"/>
                  <a:gd name="T39" fmla="*/ 53 h 114"/>
                  <a:gd name="T40" fmla="*/ 39 w 205"/>
                  <a:gd name="T41" fmla="*/ 57 h 114"/>
                  <a:gd name="T42" fmla="*/ 39 w 205"/>
                  <a:gd name="T43" fmla="*/ 73 h 114"/>
                  <a:gd name="T44" fmla="*/ 28 w 205"/>
                  <a:gd name="T45" fmla="*/ 73 h 114"/>
                  <a:gd name="T46" fmla="*/ 28 w 205"/>
                  <a:gd name="T47" fmla="*/ 87 h 114"/>
                  <a:gd name="T48" fmla="*/ 16 w 205"/>
                  <a:gd name="T49" fmla="*/ 81 h 114"/>
                  <a:gd name="T50" fmla="*/ 9 w 205"/>
                  <a:gd name="T51" fmla="*/ 84 h 114"/>
                  <a:gd name="T52" fmla="*/ 15 w 205"/>
                  <a:gd name="T53" fmla="*/ 93 h 114"/>
                  <a:gd name="T54" fmla="*/ 3 w 205"/>
                  <a:gd name="T55" fmla="*/ 106 h 114"/>
                  <a:gd name="T56" fmla="*/ 0 w 205"/>
                  <a:gd name="T57" fmla="*/ 113 h 11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5" h="114">
                    <a:moveTo>
                      <a:pt x="0" y="113"/>
                    </a:moveTo>
                    <a:lnTo>
                      <a:pt x="50" y="106"/>
                    </a:lnTo>
                    <a:lnTo>
                      <a:pt x="50" y="101"/>
                    </a:lnTo>
                    <a:lnTo>
                      <a:pt x="169" y="85"/>
                    </a:lnTo>
                    <a:lnTo>
                      <a:pt x="171" y="76"/>
                    </a:lnTo>
                    <a:lnTo>
                      <a:pt x="189" y="70"/>
                    </a:lnTo>
                    <a:lnTo>
                      <a:pt x="191" y="61"/>
                    </a:lnTo>
                    <a:lnTo>
                      <a:pt x="198" y="58"/>
                    </a:lnTo>
                    <a:lnTo>
                      <a:pt x="204" y="44"/>
                    </a:lnTo>
                    <a:lnTo>
                      <a:pt x="187" y="31"/>
                    </a:lnTo>
                    <a:lnTo>
                      <a:pt x="184" y="13"/>
                    </a:lnTo>
                    <a:lnTo>
                      <a:pt x="171" y="4"/>
                    </a:lnTo>
                    <a:lnTo>
                      <a:pt x="145" y="9"/>
                    </a:lnTo>
                    <a:lnTo>
                      <a:pt x="132" y="1"/>
                    </a:lnTo>
                    <a:lnTo>
                      <a:pt x="120" y="0"/>
                    </a:lnTo>
                    <a:lnTo>
                      <a:pt x="123" y="13"/>
                    </a:lnTo>
                    <a:lnTo>
                      <a:pt x="106" y="19"/>
                    </a:lnTo>
                    <a:lnTo>
                      <a:pt x="95" y="47"/>
                    </a:lnTo>
                    <a:lnTo>
                      <a:pt x="80" y="43"/>
                    </a:lnTo>
                    <a:lnTo>
                      <a:pt x="62" y="53"/>
                    </a:lnTo>
                    <a:lnTo>
                      <a:pt x="39" y="57"/>
                    </a:lnTo>
                    <a:lnTo>
                      <a:pt x="39" y="73"/>
                    </a:lnTo>
                    <a:lnTo>
                      <a:pt x="28" y="73"/>
                    </a:lnTo>
                    <a:lnTo>
                      <a:pt x="28" y="87"/>
                    </a:lnTo>
                    <a:lnTo>
                      <a:pt x="16" y="81"/>
                    </a:lnTo>
                    <a:lnTo>
                      <a:pt x="9" y="84"/>
                    </a:lnTo>
                    <a:lnTo>
                      <a:pt x="15" y="93"/>
                    </a:lnTo>
                    <a:lnTo>
                      <a:pt x="3" y="106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6" name="Freeform 46">
                <a:extLst>
                  <a:ext uri="{FF2B5EF4-FFF2-40B4-BE49-F238E27FC236}">
                    <a16:creationId xmlns:a16="http://schemas.microsoft.com/office/drawing/2014/main" id="{7FB7928A-D7EB-3F61-84AF-37346F861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1971"/>
                <a:ext cx="235" cy="86"/>
              </a:xfrm>
              <a:custGeom>
                <a:avLst/>
                <a:gdLst>
                  <a:gd name="T0" fmla="*/ 14 w 235"/>
                  <a:gd name="T1" fmla="*/ 39 h 86"/>
                  <a:gd name="T2" fmla="*/ 14 w 235"/>
                  <a:gd name="T3" fmla="*/ 40 h 86"/>
                  <a:gd name="T4" fmla="*/ 10 w 235"/>
                  <a:gd name="T5" fmla="*/ 48 h 86"/>
                  <a:gd name="T6" fmla="*/ 14 w 235"/>
                  <a:gd name="T7" fmla="*/ 59 h 86"/>
                  <a:gd name="T8" fmla="*/ 0 w 235"/>
                  <a:gd name="T9" fmla="*/ 69 h 86"/>
                  <a:gd name="T10" fmla="*/ 3 w 235"/>
                  <a:gd name="T11" fmla="*/ 85 h 86"/>
                  <a:gd name="T12" fmla="*/ 64 w 235"/>
                  <a:gd name="T13" fmla="*/ 80 h 86"/>
                  <a:gd name="T14" fmla="*/ 137 w 235"/>
                  <a:gd name="T15" fmla="*/ 72 h 86"/>
                  <a:gd name="T16" fmla="*/ 174 w 235"/>
                  <a:gd name="T17" fmla="*/ 65 h 86"/>
                  <a:gd name="T18" fmla="*/ 181 w 235"/>
                  <a:gd name="T19" fmla="*/ 43 h 86"/>
                  <a:gd name="T20" fmla="*/ 194 w 235"/>
                  <a:gd name="T21" fmla="*/ 42 h 86"/>
                  <a:gd name="T22" fmla="*/ 234 w 235"/>
                  <a:gd name="T23" fmla="*/ 0 h 86"/>
                  <a:gd name="T24" fmla="*/ 182 w 235"/>
                  <a:gd name="T25" fmla="*/ 10 h 86"/>
                  <a:gd name="T26" fmla="*/ 61 w 235"/>
                  <a:gd name="T27" fmla="*/ 28 h 86"/>
                  <a:gd name="T28" fmla="*/ 62 w 235"/>
                  <a:gd name="T29" fmla="*/ 33 h 86"/>
                  <a:gd name="T30" fmla="*/ 14 w 235"/>
                  <a:gd name="T31" fmla="*/ 39 h 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35" h="86">
                    <a:moveTo>
                      <a:pt x="14" y="39"/>
                    </a:moveTo>
                    <a:lnTo>
                      <a:pt x="14" y="40"/>
                    </a:lnTo>
                    <a:lnTo>
                      <a:pt x="10" y="48"/>
                    </a:lnTo>
                    <a:lnTo>
                      <a:pt x="14" y="59"/>
                    </a:lnTo>
                    <a:lnTo>
                      <a:pt x="0" y="69"/>
                    </a:lnTo>
                    <a:lnTo>
                      <a:pt x="3" y="85"/>
                    </a:lnTo>
                    <a:lnTo>
                      <a:pt x="64" y="80"/>
                    </a:lnTo>
                    <a:lnTo>
                      <a:pt x="137" y="72"/>
                    </a:lnTo>
                    <a:lnTo>
                      <a:pt x="174" y="65"/>
                    </a:lnTo>
                    <a:lnTo>
                      <a:pt x="181" y="43"/>
                    </a:lnTo>
                    <a:lnTo>
                      <a:pt x="194" y="42"/>
                    </a:lnTo>
                    <a:lnTo>
                      <a:pt x="234" y="0"/>
                    </a:lnTo>
                    <a:lnTo>
                      <a:pt x="182" y="10"/>
                    </a:lnTo>
                    <a:lnTo>
                      <a:pt x="61" y="28"/>
                    </a:lnTo>
                    <a:lnTo>
                      <a:pt x="62" y="33"/>
                    </a:lnTo>
                    <a:lnTo>
                      <a:pt x="14" y="39"/>
                    </a:lnTo>
                  </a:path>
                </a:pathLst>
              </a:custGeom>
              <a:solidFill>
                <a:srgbClr val="DF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7" name="Freeform 47">
                <a:extLst>
                  <a:ext uri="{FF2B5EF4-FFF2-40B4-BE49-F238E27FC236}">
                    <a16:creationId xmlns:a16="http://schemas.microsoft.com/office/drawing/2014/main" id="{912388B9-D346-2290-0A04-99F9C68C9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2050"/>
                <a:ext cx="97" cy="168"/>
              </a:xfrm>
              <a:custGeom>
                <a:avLst/>
                <a:gdLst>
                  <a:gd name="T0" fmla="*/ 27 w 97"/>
                  <a:gd name="T1" fmla="*/ 6 h 168"/>
                  <a:gd name="T2" fmla="*/ 13 w 97"/>
                  <a:gd name="T3" fmla="*/ 34 h 168"/>
                  <a:gd name="T4" fmla="*/ 0 w 97"/>
                  <a:gd name="T5" fmla="*/ 52 h 168"/>
                  <a:gd name="T6" fmla="*/ 4 w 97"/>
                  <a:gd name="T7" fmla="*/ 74 h 168"/>
                  <a:gd name="T8" fmla="*/ 19 w 97"/>
                  <a:gd name="T9" fmla="*/ 104 h 168"/>
                  <a:gd name="T10" fmla="*/ 8 w 97"/>
                  <a:gd name="T11" fmla="*/ 135 h 168"/>
                  <a:gd name="T12" fmla="*/ 3 w 97"/>
                  <a:gd name="T13" fmla="*/ 151 h 168"/>
                  <a:gd name="T14" fmla="*/ 59 w 97"/>
                  <a:gd name="T15" fmla="*/ 144 h 168"/>
                  <a:gd name="T16" fmla="*/ 61 w 97"/>
                  <a:gd name="T17" fmla="*/ 165 h 168"/>
                  <a:gd name="T18" fmla="*/ 73 w 97"/>
                  <a:gd name="T19" fmla="*/ 167 h 168"/>
                  <a:gd name="T20" fmla="*/ 76 w 97"/>
                  <a:gd name="T21" fmla="*/ 157 h 168"/>
                  <a:gd name="T22" fmla="*/ 96 w 97"/>
                  <a:gd name="T23" fmla="*/ 154 h 168"/>
                  <a:gd name="T24" fmla="*/ 92 w 97"/>
                  <a:gd name="T25" fmla="*/ 120 h 168"/>
                  <a:gd name="T26" fmla="*/ 91 w 97"/>
                  <a:gd name="T27" fmla="*/ 0 h 168"/>
                  <a:gd name="T28" fmla="*/ 27 w 97"/>
                  <a:gd name="T29" fmla="*/ 6 h 1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68">
                    <a:moveTo>
                      <a:pt x="27" y="6"/>
                    </a:moveTo>
                    <a:lnTo>
                      <a:pt x="13" y="34"/>
                    </a:lnTo>
                    <a:lnTo>
                      <a:pt x="0" y="52"/>
                    </a:lnTo>
                    <a:lnTo>
                      <a:pt x="4" y="74"/>
                    </a:lnTo>
                    <a:lnTo>
                      <a:pt x="19" y="104"/>
                    </a:lnTo>
                    <a:lnTo>
                      <a:pt x="8" y="135"/>
                    </a:lnTo>
                    <a:lnTo>
                      <a:pt x="3" y="151"/>
                    </a:lnTo>
                    <a:lnTo>
                      <a:pt x="59" y="144"/>
                    </a:lnTo>
                    <a:lnTo>
                      <a:pt x="61" y="165"/>
                    </a:lnTo>
                    <a:lnTo>
                      <a:pt x="73" y="167"/>
                    </a:lnTo>
                    <a:lnTo>
                      <a:pt x="76" y="157"/>
                    </a:lnTo>
                    <a:lnTo>
                      <a:pt x="96" y="154"/>
                    </a:lnTo>
                    <a:lnTo>
                      <a:pt x="92" y="120"/>
                    </a:lnTo>
                    <a:lnTo>
                      <a:pt x="91" y="0"/>
                    </a:lnTo>
                    <a:lnTo>
                      <a:pt x="27" y="6"/>
                    </a:lnTo>
                  </a:path>
                </a:pathLst>
              </a:custGeom>
              <a:solidFill>
                <a:srgbClr val="FF5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8" name="Freeform 48">
                <a:extLst>
                  <a:ext uri="{FF2B5EF4-FFF2-40B4-BE49-F238E27FC236}">
                    <a16:creationId xmlns:a16="http://schemas.microsoft.com/office/drawing/2014/main" id="{5DF18A84-A52E-D264-0EA5-C4CDCD52F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7" y="2042"/>
                <a:ext cx="109" cy="169"/>
              </a:xfrm>
              <a:custGeom>
                <a:avLst/>
                <a:gdLst>
                  <a:gd name="T0" fmla="*/ 0 w 109"/>
                  <a:gd name="T1" fmla="*/ 8 h 169"/>
                  <a:gd name="T2" fmla="*/ 70 w 109"/>
                  <a:gd name="T3" fmla="*/ 0 h 169"/>
                  <a:gd name="T4" fmla="*/ 93 w 109"/>
                  <a:gd name="T5" fmla="*/ 77 h 169"/>
                  <a:gd name="T6" fmla="*/ 108 w 109"/>
                  <a:gd name="T7" fmla="*/ 90 h 169"/>
                  <a:gd name="T8" fmla="*/ 96 w 109"/>
                  <a:gd name="T9" fmla="*/ 113 h 169"/>
                  <a:gd name="T10" fmla="*/ 108 w 109"/>
                  <a:gd name="T11" fmla="*/ 135 h 169"/>
                  <a:gd name="T12" fmla="*/ 36 w 109"/>
                  <a:gd name="T13" fmla="*/ 143 h 169"/>
                  <a:gd name="T14" fmla="*/ 39 w 109"/>
                  <a:gd name="T15" fmla="*/ 162 h 169"/>
                  <a:gd name="T16" fmla="*/ 28 w 109"/>
                  <a:gd name="T17" fmla="*/ 168 h 169"/>
                  <a:gd name="T18" fmla="*/ 20 w 109"/>
                  <a:gd name="T19" fmla="*/ 144 h 169"/>
                  <a:gd name="T20" fmla="*/ 15 w 109"/>
                  <a:gd name="T21" fmla="*/ 164 h 169"/>
                  <a:gd name="T22" fmla="*/ 6 w 109"/>
                  <a:gd name="T23" fmla="*/ 162 h 169"/>
                  <a:gd name="T24" fmla="*/ 3 w 109"/>
                  <a:gd name="T25" fmla="*/ 142 h 169"/>
                  <a:gd name="T26" fmla="*/ 0 w 109"/>
                  <a:gd name="T27" fmla="*/ 125 h 169"/>
                  <a:gd name="T28" fmla="*/ 0 w 109"/>
                  <a:gd name="T29" fmla="*/ 8 h 1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9" h="169">
                    <a:moveTo>
                      <a:pt x="0" y="8"/>
                    </a:moveTo>
                    <a:lnTo>
                      <a:pt x="70" y="0"/>
                    </a:lnTo>
                    <a:lnTo>
                      <a:pt x="93" y="77"/>
                    </a:lnTo>
                    <a:lnTo>
                      <a:pt x="108" y="90"/>
                    </a:lnTo>
                    <a:lnTo>
                      <a:pt x="96" y="113"/>
                    </a:lnTo>
                    <a:lnTo>
                      <a:pt x="108" y="135"/>
                    </a:lnTo>
                    <a:lnTo>
                      <a:pt x="36" y="143"/>
                    </a:lnTo>
                    <a:lnTo>
                      <a:pt x="39" y="162"/>
                    </a:lnTo>
                    <a:lnTo>
                      <a:pt x="28" y="168"/>
                    </a:lnTo>
                    <a:lnTo>
                      <a:pt x="20" y="144"/>
                    </a:lnTo>
                    <a:lnTo>
                      <a:pt x="15" y="164"/>
                    </a:lnTo>
                    <a:lnTo>
                      <a:pt x="6" y="162"/>
                    </a:lnTo>
                    <a:lnTo>
                      <a:pt x="3" y="142"/>
                    </a:lnTo>
                    <a:lnTo>
                      <a:pt x="0" y="125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7F00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59" name="Freeform 49">
                <a:extLst>
                  <a:ext uri="{FF2B5EF4-FFF2-40B4-BE49-F238E27FC236}">
                    <a16:creationId xmlns:a16="http://schemas.microsoft.com/office/drawing/2014/main" id="{24046034-0503-C37D-DDA3-2AE44D008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033"/>
                <a:ext cx="151" cy="156"/>
              </a:xfrm>
              <a:custGeom>
                <a:avLst/>
                <a:gdLst>
                  <a:gd name="T0" fmla="*/ 0 w 151"/>
                  <a:gd name="T1" fmla="*/ 10 h 156"/>
                  <a:gd name="T2" fmla="*/ 2 w 151"/>
                  <a:gd name="T3" fmla="*/ 10 h 156"/>
                  <a:gd name="T4" fmla="*/ 37 w 151"/>
                  <a:gd name="T5" fmla="*/ 3 h 156"/>
                  <a:gd name="T6" fmla="*/ 68 w 151"/>
                  <a:gd name="T7" fmla="*/ 0 h 156"/>
                  <a:gd name="T8" fmla="*/ 63 w 151"/>
                  <a:gd name="T9" fmla="*/ 8 h 156"/>
                  <a:gd name="T10" fmla="*/ 73 w 151"/>
                  <a:gd name="T11" fmla="*/ 8 h 156"/>
                  <a:gd name="T12" fmla="*/ 126 w 151"/>
                  <a:gd name="T13" fmla="*/ 56 h 156"/>
                  <a:gd name="T14" fmla="*/ 147 w 151"/>
                  <a:gd name="T15" fmla="*/ 87 h 156"/>
                  <a:gd name="T16" fmla="*/ 150 w 151"/>
                  <a:gd name="T17" fmla="*/ 108 h 156"/>
                  <a:gd name="T18" fmla="*/ 143 w 151"/>
                  <a:gd name="T19" fmla="*/ 113 h 156"/>
                  <a:gd name="T20" fmla="*/ 147 w 151"/>
                  <a:gd name="T21" fmla="*/ 134 h 156"/>
                  <a:gd name="T22" fmla="*/ 132 w 151"/>
                  <a:gd name="T23" fmla="*/ 135 h 156"/>
                  <a:gd name="T24" fmla="*/ 132 w 151"/>
                  <a:gd name="T25" fmla="*/ 153 h 156"/>
                  <a:gd name="T26" fmla="*/ 120 w 151"/>
                  <a:gd name="T27" fmla="*/ 144 h 156"/>
                  <a:gd name="T28" fmla="*/ 43 w 151"/>
                  <a:gd name="T29" fmla="*/ 155 h 156"/>
                  <a:gd name="T30" fmla="*/ 26 w 151"/>
                  <a:gd name="T31" fmla="*/ 122 h 156"/>
                  <a:gd name="T32" fmla="*/ 38 w 151"/>
                  <a:gd name="T33" fmla="*/ 99 h 156"/>
                  <a:gd name="T34" fmla="*/ 22 w 151"/>
                  <a:gd name="T35" fmla="*/ 87 h 156"/>
                  <a:gd name="T36" fmla="*/ 0 w 151"/>
                  <a:gd name="T37" fmla="*/ 10 h 1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1" h="156">
                    <a:moveTo>
                      <a:pt x="0" y="10"/>
                    </a:moveTo>
                    <a:lnTo>
                      <a:pt x="2" y="10"/>
                    </a:lnTo>
                    <a:lnTo>
                      <a:pt x="37" y="3"/>
                    </a:lnTo>
                    <a:lnTo>
                      <a:pt x="68" y="0"/>
                    </a:lnTo>
                    <a:lnTo>
                      <a:pt x="63" y="8"/>
                    </a:lnTo>
                    <a:lnTo>
                      <a:pt x="73" y="8"/>
                    </a:lnTo>
                    <a:lnTo>
                      <a:pt x="126" y="56"/>
                    </a:lnTo>
                    <a:lnTo>
                      <a:pt x="147" y="87"/>
                    </a:lnTo>
                    <a:lnTo>
                      <a:pt x="150" y="108"/>
                    </a:lnTo>
                    <a:lnTo>
                      <a:pt x="143" y="113"/>
                    </a:lnTo>
                    <a:lnTo>
                      <a:pt x="147" y="134"/>
                    </a:lnTo>
                    <a:lnTo>
                      <a:pt x="132" y="135"/>
                    </a:lnTo>
                    <a:lnTo>
                      <a:pt x="132" y="153"/>
                    </a:lnTo>
                    <a:lnTo>
                      <a:pt x="120" y="144"/>
                    </a:lnTo>
                    <a:lnTo>
                      <a:pt x="43" y="155"/>
                    </a:lnTo>
                    <a:lnTo>
                      <a:pt x="26" y="122"/>
                    </a:lnTo>
                    <a:lnTo>
                      <a:pt x="38" y="99"/>
                    </a:lnTo>
                    <a:lnTo>
                      <a:pt x="22" y="87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0" name="Freeform 50">
                <a:extLst>
                  <a:ext uri="{FF2B5EF4-FFF2-40B4-BE49-F238E27FC236}">
                    <a16:creationId xmlns:a16="http://schemas.microsoft.com/office/drawing/2014/main" id="{29A04285-CA1C-23B5-ED64-195E354C4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" y="2012"/>
                <a:ext cx="138" cy="109"/>
              </a:xfrm>
              <a:custGeom>
                <a:avLst/>
                <a:gdLst>
                  <a:gd name="T0" fmla="*/ 5 w 138"/>
                  <a:gd name="T1" fmla="*/ 20 h 109"/>
                  <a:gd name="T2" fmla="*/ 16 w 138"/>
                  <a:gd name="T3" fmla="*/ 9 h 109"/>
                  <a:gd name="T4" fmla="*/ 57 w 138"/>
                  <a:gd name="T5" fmla="*/ 0 h 109"/>
                  <a:gd name="T6" fmla="*/ 70 w 138"/>
                  <a:gd name="T7" fmla="*/ 6 h 109"/>
                  <a:gd name="T8" fmla="*/ 96 w 138"/>
                  <a:gd name="T9" fmla="*/ 2 h 109"/>
                  <a:gd name="T10" fmla="*/ 118 w 138"/>
                  <a:gd name="T11" fmla="*/ 17 h 109"/>
                  <a:gd name="T12" fmla="*/ 137 w 138"/>
                  <a:gd name="T13" fmla="*/ 29 h 109"/>
                  <a:gd name="T14" fmla="*/ 126 w 138"/>
                  <a:gd name="T15" fmla="*/ 62 h 109"/>
                  <a:gd name="T16" fmla="*/ 110 w 138"/>
                  <a:gd name="T17" fmla="*/ 78 h 109"/>
                  <a:gd name="T18" fmla="*/ 92 w 138"/>
                  <a:gd name="T19" fmla="*/ 83 h 109"/>
                  <a:gd name="T20" fmla="*/ 95 w 138"/>
                  <a:gd name="T21" fmla="*/ 96 h 109"/>
                  <a:gd name="T22" fmla="*/ 84 w 138"/>
                  <a:gd name="T23" fmla="*/ 108 h 109"/>
                  <a:gd name="T24" fmla="*/ 63 w 138"/>
                  <a:gd name="T25" fmla="*/ 78 h 109"/>
                  <a:gd name="T26" fmla="*/ 9 w 138"/>
                  <a:gd name="T27" fmla="*/ 29 h 109"/>
                  <a:gd name="T28" fmla="*/ 0 w 138"/>
                  <a:gd name="T29" fmla="*/ 29 h 109"/>
                  <a:gd name="T30" fmla="*/ 5 w 138"/>
                  <a:gd name="T31" fmla="*/ 20 h 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8" h="109">
                    <a:moveTo>
                      <a:pt x="5" y="20"/>
                    </a:moveTo>
                    <a:lnTo>
                      <a:pt x="16" y="9"/>
                    </a:lnTo>
                    <a:lnTo>
                      <a:pt x="57" y="0"/>
                    </a:lnTo>
                    <a:lnTo>
                      <a:pt x="70" y="6"/>
                    </a:lnTo>
                    <a:lnTo>
                      <a:pt x="96" y="2"/>
                    </a:lnTo>
                    <a:lnTo>
                      <a:pt x="118" y="17"/>
                    </a:lnTo>
                    <a:lnTo>
                      <a:pt x="137" y="29"/>
                    </a:lnTo>
                    <a:lnTo>
                      <a:pt x="126" y="62"/>
                    </a:lnTo>
                    <a:lnTo>
                      <a:pt x="110" y="78"/>
                    </a:lnTo>
                    <a:lnTo>
                      <a:pt x="92" y="83"/>
                    </a:lnTo>
                    <a:lnTo>
                      <a:pt x="95" y="96"/>
                    </a:lnTo>
                    <a:lnTo>
                      <a:pt x="84" y="108"/>
                    </a:lnTo>
                    <a:lnTo>
                      <a:pt x="63" y="78"/>
                    </a:lnTo>
                    <a:lnTo>
                      <a:pt x="9" y="29"/>
                    </a:lnTo>
                    <a:lnTo>
                      <a:pt x="0" y="29"/>
                    </a:lnTo>
                    <a:lnTo>
                      <a:pt x="5" y="20"/>
                    </a:lnTo>
                  </a:path>
                </a:pathLst>
              </a:custGeom>
              <a:solidFill>
                <a:srgbClr val="FF5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1" name="Freeform 51">
                <a:extLst>
                  <a:ext uri="{FF2B5EF4-FFF2-40B4-BE49-F238E27FC236}">
                    <a16:creationId xmlns:a16="http://schemas.microsoft.com/office/drawing/2014/main" id="{63631590-F9F9-33F3-5104-F1E3D426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2167"/>
                <a:ext cx="257" cy="175"/>
              </a:xfrm>
              <a:custGeom>
                <a:avLst/>
                <a:gdLst>
                  <a:gd name="T0" fmla="*/ 0 w 257"/>
                  <a:gd name="T1" fmla="*/ 17 h 175"/>
                  <a:gd name="T2" fmla="*/ 70 w 257"/>
                  <a:gd name="T3" fmla="*/ 10 h 175"/>
                  <a:gd name="T4" fmla="*/ 78 w 257"/>
                  <a:gd name="T5" fmla="*/ 22 h 175"/>
                  <a:gd name="T6" fmla="*/ 153 w 257"/>
                  <a:gd name="T7" fmla="*/ 10 h 175"/>
                  <a:gd name="T8" fmla="*/ 166 w 257"/>
                  <a:gd name="T9" fmla="*/ 20 h 175"/>
                  <a:gd name="T10" fmla="*/ 166 w 257"/>
                  <a:gd name="T11" fmla="*/ 2 h 175"/>
                  <a:gd name="T12" fmla="*/ 165 w 257"/>
                  <a:gd name="T13" fmla="*/ 0 h 175"/>
                  <a:gd name="T14" fmla="*/ 180 w 257"/>
                  <a:gd name="T15" fmla="*/ 1 h 175"/>
                  <a:gd name="T16" fmla="*/ 196 w 257"/>
                  <a:gd name="T17" fmla="*/ 28 h 175"/>
                  <a:gd name="T18" fmla="*/ 222 w 257"/>
                  <a:gd name="T19" fmla="*/ 65 h 175"/>
                  <a:gd name="T20" fmla="*/ 234 w 257"/>
                  <a:gd name="T21" fmla="*/ 96 h 175"/>
                  <a:gd name="T22" fmla="*/ 253 w 257"/>
                  <a:gd name="T23" fmla="*/ 118 h 175"/>
                  <a:gd name="T24" fmla="*/ 256 w 257"/>
                  <a:gd name="T25" fmla="*/ 150 h 175"/>
                  <a:gd name="T26" fmla="*/ 250 w 257"/>
                  <a:gd name="T27" fmla="*/ 169 h 175"/>
                  <a:gd name="T28" fmla="*/ 223 w 257"/>
                  <a:gd name="T29" fmla="*/ 174 h 175"/>
                  <a:gd name="T30" fmla="*/ 219 w 257"/>
                  <a:gd name="T31" fmla="*/ 166 h 175"/>
                  <a:gd name="T32" fmla="*/ 200 w 257"/>
                  <a:gd name="T33" fmla="*/ 155 h 175"/>
                  <a:gd name="T34" fmla="*/ 194 w 257"/>
                  <a:gd name="T35" fmla="*/ 143 h 175"/>
                  <a:gd name="T36" fmla="*/ 189 w 257"/>
                  <a:gd name="T37" fmla="*/ 138 h 175"/>
                  <a:gd name="T38" fmla="*/ 186 w 257"/>
                  <a:gd name="T39" fmla="*/ 127 h 175"/>
                  <a:gd name="T40" fmla="*/ 181 w 257"/>
                  <a:gd name="T41" fmla="*/ 130 h 175"/>
                  <a:gd name="T42" fmla="*/ 166 w 257"/>
                  <a:gd name="T43" fmla="*/ 116 h 175"/>
                  <a:gd name="T44" fmla="*/ 170 w 257"/>
                  <a:gd name="T45" fmla="*/ 102 h 175"/>
                  <a:gd name="T46" fmla="*/ 166 w 257"/>
                  <a:gd name="T47" fmla="*/ 95 h 175"/>
                  <a:gd name="T48" fmla="*/ 162 w 257"/>
                  <a:gd name="T49" fmla="*/ 97 h 175"/>
                  <a:gd name="T50" fmla="*/ 162 w 257"/>
                  <a:gd name="T51" fmla="*/ 105 h 175"/>
                  <a:gd name="T52" fmla="*/ 157 w 257"/>
                  <a:gd name="T53" fmla="*/ 95 h 175"/>
                  <a:gd name="T54" fmla="*/ 158 w 257"/>
                  <a:gd name="T55" fmla="*/ 70 h 175"/>
                  <a:gd name="T56" fmla="*/ 148 w 257"/>
                  <a:gd name="T57" fmla="*/ 56 h 175"/>
                  <a:gd name="T58" fmla="*/ 124 w 257"/>
                  <a:gd name="T59" fmla="*/ 44 h 175"/>
                  <a:gd name="T60" fmla="*/ 112 w 257"/>
                  <a:gd name="T61" fmla="*/ 30 h 175"/>
                  <a:gd name="T62" fmla="*/ 99 w 257"/>
                  <a:gd name="T63" fmla="*/ 29 h 175"/>
                  <a:gd name="T64" fmla="*/ 93 w 257"/>
                  <a:gd name="T65" fmla="*/ 37 h 175"/>
                  <a:gd name="T66" fmla="*/ 73 w 257"/>
                  <a:gd name="T67" fmla="*/ 43 h 175"/>
                  <a:gd name="T68" fmla="*/ 62 w 257"/>
                  <a:gd name="T69" fmla="*/ 37 h 175"/>
                  <a:gd name="T70" fmla="*/ 56 w 257"/>
                  <a:gd name="T71" fmla="*/ 28 h 175"/>
                  <a:gd name="T72" fmla="*/ 18 w 257"/>
                  <a:gd name="T73" fmla="*/ 36 h 175"/>
                  <a:gd name="T74" fmla="*/ 10 w 257"/>
                  <a:gd name="T75" fmla="*/ 30 h 175"/>
                  <a:gd name="T76" fmla="*/ 2 w 257"/>
                  <a:gd name="T77" fmla="*/ 37 h 175"/>
                  <a:gd name="T78" fmla="*/ 0 w 257"/>
                  <a:gd name="T79" fmla="*/ 17 h 17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7" h="175">
                    <a:moveTo>
                      <a:pt x="0" y="17"/>
                    </a:moveTo>
                    <a:lnTo>
                      <a:pt x="70" y="10"/>
                    </a:lnTo>
                    <a:lnTo>
                      <a:pt x="78" y="22"/>
                    </a:lnTo>
                    <a:lnTo>
                      <a:pt x="153" y="10"/>
                    </a:lnTo>
                    <a:lnTo>
                      <a:pt x="166" y="20"/>
                    </a:lnTo>
                    <a:lnTo>
                      <a:pt x="166" y="2"/>
                    </a:lnTo>
                    <a:lnTo>
                      <a:pt x="165" y="0"/>
                    </a:lnTo>
                    <a:lnTo>
                      <a:pt x="180" y="1"/>
                    </a:lnTo>
                    <a:lnTo>
                      <a:pt x="196" y="28"/>
                    </a:lnTo>
                    <a:lnTo>
                      <a:pt x="222" y="65"/>
                    </a:lnTo>
                    <a:lnTo>
                      <a:pt x="234" y="96"/>
                    </a:lnTo>
                    <a:lnTo>
                      <a:pt x="253" y="118"/>
                    </a:lnTo>
                    <a:lnTo>
                      <a:pt x="256" y="150"/>
                    </a:lnTo>
                    <a:lnTo>
                      <a:pt x="250" y="169"/>
                    </a:lnTo>
                    <a:lnTo>
                      <a:pt x="223" y="174"/>
                    </a:lnTo>
                    <a:lnTo>
                      <a:pt x="219" y="166"/>
                    </a:lnTo>
                    <a:lnTo>
                      <a:pt x="200" y="155"/>
                    </a:lnTo>
                    <a:lnTo>
                      <a:pt x="194" y="143"/>
                    </a:lnTo>
                    <a:lnTo>
                      <a:pt x="189" y="138"/>
                    </a:lnTo>
                    <a:lnTo>
                      <a:pt x="186" y="127"/>
                    </a:lnTo>
                    <a:lnTo>
                      <a:pt x="181" y="130"/>
                    </a:lnTo>
                    <a:lnTo>
                      <a:pt x="166" y="116"/>
                    </a:lnTo>
                    <a:lnTo>
                      <a:pt x="170" y="102"/>
                    </a:lnTo>
                    <a:lnTo>
                      <a:pt x="166" y="95"/>
                    </a:lnTo>
                    <a:lnTo>
                      <a:pt x="162" y="97"/>
                    </a:lnTo>
                    <a:lnTo>
                      <a:pt x="162" y="105"/>
                    </a:lnTo>
                    <a:lnTo>
                      <a:pt x="157" y="95"/>
                    </a:lnTo>
                    <a:lnTo>
                      <a:pt x="158" y="70"/>
                    </a:lnTo>
                    <a:lnTo>
                      <a:pt x="148" y="56"/>
                    </a:lnTo>
                    <a:lnTo>
                      <a:pt x="124" y="44"/>
                    </a:lnTo>
                    <a:lnTo>
                      <a:pt x="112" y="30"/>
                    </a:lnTo>
                    <a:lnTo>
                      <a:pt x="99" y="29"/>
                    </a:lnTo>
                    <a:lnTo>
                      <a:pt x="93" y="37"/>
                    </a:lnTo>
                    <a:lnTo>
                      <a:pt x="73" y="43"/>
                    </a:lnTo>
                    <a:lnTo>
                      <a:pt x="62" y="37"/>
                    </a:lnTo>
                    <a:lnTo>
                      <a:pt x="56" y="28"/>
                    </a:lnTo>
                    <a:lnTo>
                      <a:pt x="18" y="36"/>
                    </a:lnTo>
                    <a:lnTo>
                      <a:pt x="10" y="30"/>
                    </a:lnTo>
                    <a:lnTo>
                      <a:pt x="2" y="37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009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2" name="Freeform 52">
                <a:extLst>
                  <a:ext uri="{FF2B5EF4-FFF2-40B4-BE49-F238E27FC236}">
                    <a16:creationId xmlns:a16="http://schemas.microsoft.com/office/drawing/2014/main" id="{854EEE99-BB2D-3C5E-DD90-853647A36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1938"/>
                <a:ext cx="237" cy="104"/>
              </a:xfrm>
              <a:custGeom>
                <a:avLst/>
                <a:gdLst>
                  <a:gd name="T0" fmla="*/ 8 w 237"/>
                  <a:gd name="T1" fmla="*/ 76 h 104"/>
                  <a:gd name="T2" fmla="*/ 0 w 237"/>
                  <a:gd name="T3" fmla="*/ 98 h 104"/>
                  <a:gd name="T4" fmla="*/ 31 w 237"/>
                  <a:gd name="T5" fmla="*/ 95 h 104"/>
                  <a:gd name="T6" fmla="*/ 43 w 237"/>
                  <a:gd name="T7" fmla="*/ 85 h 104"/>
                  <a:gd name="T8" fmla="*/ 84 w 237"/>
                  <a:gd name="T9" fmla="*/ 74 h 104"/>
                  <a:gd name="T10" fmla="*/ 96 w 237"/>
                  <a:gd name="T11" fmla="*/ 80 h 104"/>
                  <a:gd name="T12" fmla="*/ 123 w 237"/>
                  <a:gd name="T13" fmla="*/ 76 h 104"/>
                  <a:gd name="T14" fmla="*/ 123 w 237"/>
                  <a:gd name="T15" fmla="*/ 78 h 104"/>
                  <a:gd name="T16" fmla="*/ 164 w 237"/>
                  <a:gd name="T17" fmla="*/ 103 h 104"/>
                  <a:gd name="T18" fmla="*/ 188 w 237"/>
                  <a:gd name="T19" fmla="*/ 96 h 104"/>
                  <a:gd name="T20" fmla="*/ 202 w 237"/>
                  <a:gd name="T21" fmla="*/ 67 h 104"/>
                  <a:gd name="T22" fmla="*/ 225 w 237"/>
                  <a:gd name="T23" fmla="*/ 59 h 104"/>
                  <a:gd name="T24" fmla="*/ 236 w 237"/>
                  <a:gd name="T25" fmla="*/ 38 h 104"/>
                  <a:gd name="T26" fmla="*/ 236 w 237"/>
                  <a:gd name="T27" fmla="*/ 13 h 104"/>
                  <a:gd name="T28" fmla="*/ 233 w 237"/>
                  <a:gd name="T29" fmla="*/ 34 h 104"/>
                  <a:gd name="T30" fmla="*/ 220 w 237"/>
                  <a:gd name="T31" fmla="*/ 52 h 104"/>
                  <a:gd name="T32" fmla="*/ 215 w 237"/>
                  <a:gd name="T33" fmla="*/ 50 h 104"/>
                  <a:gd name="T34" fmla="*/ 197 w 237"/>
                  <a:gd name="T35" fmla="*/ 55 h 104"/>
                  <a:gd name="T36" fmla="*/ 197 w 237"/>
                  <a:gd name="T37" fmla="*/ 49 h 104"/>
                  <a:gd name="T38" fmla="*/ 215 w 237"/>
                  <a:gd name="T39" fmla="*/ 43 h 104"/>
                  <a:gd name="T40" fmla="*/ 199 w 237"/>
                  <a:gd name="T41" fmla="*/ 41 h 104"/>
                  <a:gd name="T42" fmla="*/ 217 w 237"/>
                  <a:gd name="T43" fmla="*/ 36 h 104"/>
                  <a:gd name="T44" fmla="*/ 224 w 237"/>
                  <a:gd name="T45" fmla="*/ 39 h 104"/>
                  <a:gd name="T46" fmla="*/ 227 w 237"/>
                  <a:gd name="T47" fmla="*/ 19 h 104"/>
                  <a:gd name="T48" fmla="*/ 223 w 237"/>
                  <a:gd name="T49" fmla="*/ 14 h 104"/>
                  <a:gd name="T50" fmla="*/ 201 w 237"/>
                  <a:gd name="T51" fmla="*/ 22 h 104"/>
                  <a:gd name="T52" fmla="*/ 202 w 237"/>
                  <a:gd name="T53" fmla="*/ 10 h 104"/>
                  <a:gd name="T54" fmla="*/ 211 w 237"/>
                  <a:gd name="T55" fmla="*/ 13 h 104"/>
                  <a:gd name="T56" fmla="*/ 223 w 237"/>
                  <a:gd name="T57" fmla="*/ 4 h 104"/>
                  <a:gd name="T58" fmla="*/ 216 w 237"/>
                  <a:gd name="T59" fmla="*/ 0 h 104"/>
                  <a:gd name="T60" fmla="*/ 146 w 237"/>
                  <a:gd name="T61" fmla="*/ 16 h 104"/>
                  <a:gd name="T62" fmla="*/ 59 w 237"/>
                  <a:gd name="T63" fmla="*/ 33 h 104"/>
                  <a:gd name="T64" fmla="*/ 20 w 237"/>
                  <a:gd name="T65" fmla="*/ 76 h 104"/>
                  <a:gd name="T66" fmla="*/ 8 w 237"/>
                  <a:gd name="T67" fmla="*/ 76 h 10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37" h="104">
                    <a:moveTo>
                      <a:pt x="8" y="76"/>
                    </a:moveTo>
                    <a:lnTo>
                      <a:pt x="0" y="98"/>
                    </a:lnTo>
                    <a:lnTo>
                      <a:pt x="31" y="95"/>
                    </a:lnTo>
                    <a:lnTo>
                      <a:pt x="43" y="85"/>
                    </a:lnTo>
                    <a:lnTo>
                      <a:pt x="84" y="74"/>
                    </a:lnTo>
                    <a:lnTo>
                      <a:pt x="96" y="80"/>
                    </a:lnTo>
                    <a:lnTo>
                      <a:pt x="123" y="76"/>
                    </a:lnTo>
                    <a:lnTo>
                      <a:pt x="123" y="78"/>
                    </a:lnTo>
                    <a:lnTo>
                      <a:pt x="164" y="103"/>
                    </a:lnTo>
                    <a:lnTo>
                      <a:pt x="188" y="96"/>
                    </a:lnTo>
                    <a:lnTo>
                      <a:pt x="202" y="67"/>
                    </a:lnTo>
                    <a:lnTo>
                      <a:pt x="225" y="59"/>
                    </a:lnTo>
                    <a:lnTo>
                      <a:pt x="236" y="38"/>
                    </a:lnTo>
                    <a:lnTo>
                      <a:pt x="236" y="13"/>
                    </a:lnTo>
                    <a:lnTo>
                      <a:pt x="233" y="34"/>
                    </a:lnTo>
                    <a:lnTo>
                      <a:pt x="220" y="52"/>
                    </a:lnTo>
                    <a:lnTo>
                      <a:pt x="215" y="50"/>
                    </a:lnTo>
                    <a:lnTo>
                      <a:pt x="197" y="55"/>
                    </a:lnTo>
                    <a:lnTo>
                      <a:pt x="197" y="49"/>
                    </a:lnTo>
                    <a:lnTo>
                      <a:pt x="215" y="43"/>
                    </a:lnTo>
                    <a:lnTo>
                      <a:pt x="199" y="41"/>
                    </a:lnTo>
                    <a:lnTo>
                      <a:pt x="217" y="36"/>
                    </a:lnTo>
                    <a:lnTo>
                      <a:pt x="224" y="39"/>
                    </a:lnTo>
                    <a:lnTo>
                      <a:pt x="227" y="19"/>
                    </a:lnTo>
                    <a:lnTo>
                      <a:pt x="223" y="14"/>
                    </a:lnTo>
                    <a:lnTo>
                      <a:pt x="201" y="22"/>
                    </a:lnTo>
                    <a:lnTo>
                      <a:pt x="202" y="10"/>
                    </a:lnTo>
                    <a:lnTo>
                      <a:pt x="211" y="13"/>
                    </a:lnTo>
                    <a:lnTo>
                      <a:pt x="223" y="4"/>
                    </a:lnTo>
                    <a:lnTo>
                      <a:pt x="216" y="0"/>
                    </a:lnTo>
                    <a:lnTo>
                      <a:pt x="146" y="16"/>
                    </a:lnTo>
                    <a:lnTo>
                      <a:pt x="59" y="33"/>
                    </a:lnTo>
                    <a:lnTo>
                      <a:pt x="20" y="76"/>
                    </a:lnTo>
                    <a:lnTo>
                      <a:pt x="8" y="7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3" name="Freeform 53">
                <a:extLst>
                  <a:ext uri="{FF2B5EF4-FFF2-40B4-BE49-F238E27FC236}">
                    <a16:creationId xmlns:a16="http://schemas.microsoft.com/office/drawing/2014/main" id="{E50693F0-62B0-29CF-DF2E-3E89C2939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3" y="1852"/>
                <a:ext cx="207" cy="130"/>
              </a:xfrm>
              <a:custGeom>
                <a:avLst/>
                <a:gdLst>
                  <a:gd name="T0" fmla="*/ 34 w 207"/>
                  <a:gd name="T1" fmla="*/ 90 h 130"/>
                  <a:gd name="T2" fmla="*/ 28 w 207"/>
                  <a:gd name="T3" fmla="*/ 103 h 130"/>
                  <a:gd name="T4" fmla="*/ 19 w 207"/>
                  <a:gd name="T5" fmla="*/ 107 h 130"/>
                  <a:gd name="T6" fmla="*/ 19 w 207"/>
                  <a:gd name="T7" fmla="*/ 115 h 130"/>
                  <a:gd name="T8" fmla="*/ 1 w 207"/>
                  <a:gd name="T9" fmla="*/ 122 h 130"/>
                  <a:gd name="T10" fmla="*/ 0 w 207"/>
                  <a:gd name="T11" fmla="*/ 129 h 130"/>
                  <a:gd name="T12" fmla="*/ 49 w 207"/>
                  <a:gd name="T13" fmla="*/ 120 h 130"/>
                  <a:gd name="T14" fmla="*/ 138 w 207"/>
                  <a:gd name="T15" fmla="*/ 102 h 130"/>
                  <a:gd name="T16" fmla="*/ 206 w 207"/>
                  <a:gd name="T17" fmla="*/ 85 h 130"/>
                  <a:gd name="T18" fmla="*/ 206 w 207"/>
                  <a:gd name="T19" fmla="*/ 72 h 130"/>
                  <a:gd name="T20" fmla="*/ 199 w 207"/>
                  <a:gd name="T21" fmla="*/ 68 h 130"/>
                  <a:gd name="T22" fmla="*/ 193 w 207"/>
                  <a:gd name="T23" fmla="*/ 75 h 130"/>
                  <a:gd name="T24" fmla="*/ 189 w 207"/>
                  <a:gd name="T25" fmla="*/ 57 h 130"/>
                  <a:gd name="T26" fmla="*/ 193 w 207"/>
                  <a:gd name="T27" fmla="*/ 42 h 130"/>
                  <a:gd name="T28" fmla="*/ 167 w 207"/>
                  <a:gd name="T29" fmla="*/ 30 h 130"/>
                  <a:gd name="T30" fmla="*/ 150 w 207"/>
                  <a:gd name="T31" fmla="*/ 33 h 130"/>
                  <a:gd name="T32" fmla="*/ 149 w 207"/>
                  <a:gd name="T33" fmla="*/ 9 h 130"/>
                  <a:gd name="T34" fmla="*/ 131 w 207"/>
                  <a:gd name="T35" fmla="*/ 0 h 130"/>
                  <a:gd name="T36" fmla="*/ 118 w 207"/>
                  <a:gd name="T37" fmla="*/ 6 h 130"/>
                  <a:gd name="T38" fmla="*/ 109 w 207"/>
                  <a:gd name="T39" fmla="*/ 28 h 130"/>
                  <a:gd name="T40" fmla="*/ 93 w 207"/>
                  <a:gd name="T41" fmla="*/ 37 h 130"/>
                  <a:gd name="T42" fmla="*/ 86 w 207"/>
                  <a:gd name="T43" fmla="*/ 73 h 130"/>
                  <a:gd name="T44" fmla="*/ 60 w 207"/>
                  <a:gd name="T45" fmla="*/ 90 h 130"/>
                  <a:gd name="T46" fmla="*/ 39 w 207"/>
                  <a:gd name="T47" fmla="*/ 97 h 130"/>
                  <a:gd name="T48" fmla="*/ 34 w 207"/>
                  <a:gd name="T49" fmla="*/ 90 h 1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7" h="130">
                    <a:moveTo>
                      <a:pt x="34" y="90"/>
                    </a:moveTo>
                    <a:lnTo>
                      <a:pt x="28" y="103"/>
                    </a:lnTo>
                    <a:lnTo>
                      <a:pt x="19" y="107"/>
                    </a:lnTo>
                    <a:lnTo>
                      <a:pt x="19" y="115"/>
                    </a:lnTo>
                    <a:lnTo>
                      <a:pt x="1" y="122"/>
                    </a:lnTo>
                    <a:lnTo>
                      <a:pt x="0" y="129"/>
                    </a:lnTo>
                    <a:lnTo>
                      <a:pt x="49" y="120"/>
                    </a:lnTo>
                    <a:lnTo>
                      <a:pt x="138" y="102"/>
                    </a:lnTo>
                    <a:lnTo>
                      <a:pt x="206" y="85"/>
                    </a:lnTo>
                    <a:lnTo>
                      <a:pt x="206" y="72"/>
                    </a:lnTo>
                    <a:lnTo>
                      <a:pt x="199" y="68"/>
                    </a:lnTo>
                    <a:lnTo>
                      <a:pt x="193" y="75"/>
                    </a:lnTo>
                    <a:lnTo>
                      <a:pt x="189" y="57"/>
                    </a:lnTo>
                    <a:lnTo>
                      <a:pt x="193" y="42"/>
                    </a:lnTo>
                    <a:lnTo>
                      <a:pt x="167" y="30"/>
                    </a:lnTo>
                    <a:lnTo>
                      <a:pt x="150" y="33"/>
                    </a:lnTo>
                    <a:lnTo>
                      <a:pt x="149" y="9"/>
                    </a:lnTo>
                    <a:lnTo>
                      <a:pt x="131" y="0"/>
                    </a:lnTo>
                    <a:lnTo>
                      <a:pt x="118" y="6"/>
                    </a:lnTo>
                    <a:lnTo>
                      <a:pt x="109" y="28"/>
                    </a:lnTo>
                    <a:lnTo>
                      <a:pt x="93" y="37"/>
                    </a:lnTo>
                    <a:lnTo>
                      <a:pt x="86" y="73"/>
                    </a:lnTo>
                    <a:lnTo>
                      <a:pt x="60" y="90"/>
                    </a:lnTo>
                    <a:lnTo>
                      <a:pt x="39" y="97"/>
                    </a:lnTo>
                    <a:lnTo>
                      <a:pt x="34" y="90"/>
                    </a:lnTo>
                  </a:path>
                </a:pathLst>
              </a:custGeom>
              <a:solidFill>
                <a:srgbClr val="BF5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4" name="Freeform 54">
                <a:extLst>
                  <a:ext uri="{FF2B5EF4-FFF2-40B4-BE49-F238E27FC236}">
                    <a16:creationId xmlns:a16="http://schemas.microsoft.com/office/drawing/2014/main" id="{2811F3B9-A0FE-B59E-C666-6D7CAA457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" y="1827"/>
                <a:ext cx="118" cy="123"/>
              </a:xfrm>
              <a:custGeom>
                <a:avLst/>
                <a:gdLst>
                  <a:gd name="T0" fmla="*/ 12 w 118"/>
                  <a:gd name="T1" fmla="*/ 64 h 123"/>
                  <a:gd name="T2" fmla="*/ 3 w 118"/>
                  <a:gd name="T3" fmla="*/ 61 h 123"/>
                  <a:gd name="T4" fmla="*/ 0 w 118"/>
                  <a:gd name="T5" fmla="*/ 81 h 123"/>
                  <a:gd name="T6" fmla="*/ 3 w 118"/>
                  <a:gd name="T7" fmla="*/ 101 h 123"/>
                  <a:gd name="T8" fmla="*/ 20 w 118"/>
                  <a:gd name="T9" fmla="*/ 115 h 123"/>
                  <a:gd name="T10" fmla="*/ 24 w 118"/>
                  <a:gd name="T11" fmla="*/ 122 h 123"/>
                  <a:gd name="T12" fmla="*/ 46 w 118"/>
                  <a:gd name="T13" fmla="*/ 115 h 123"/>
                  <a:gd name="T14" fmla="*/ 71 w 118"/>
                  <a:gd name="T15" fmla="*/ 99 h 123"/>
                  <a:gd name="T16" fmla="*/ 79 w 118"/>
                  <a:gd name="T17" fmla="*/ 63 h 123"/>
                  <a:gd name="T18" fmla="*/ 95 w 118"/>
                  <a:gd name="T19" fmla="*/ 53 h 123"/>
                  <a:gd name="T20" fmla="*/ 104 w 118"/>
                  <a:gd name="T21" fmla="*/ 31 h 123"/>
                  <a:gd name="T22" fmla="*/ 117 w 118"/>
                  <a:gd name="T23" fmla="*/ 25 h 123"/>
                  <a:gd name="T24" fmla="*/ 100 w 118"/>
                  <a:gd name="T25" fmla="*/ 22 h 123"/>
                  <a:gd name="T26" fmla="*/ 71 w 118"/>
                  <a:gd name="T27" fmla="*/ 38 h 123"/>
                  <a:gd name="T28" fmla="*/ 66 w 118"/>
                  <a:gd name="T29" fmla="*/ 23 h 123"/>
                  <a:gd name="T30" fmla="*/ 41 w 118"/>
                  <a:gd name="T31" fmla="*/ 24 h 123"/>
                  <a:gd name="T32" fmla="*/ 35 w 118"/>
                  <a:gd name="T33" fmla="*/ 0 h 123"/>
                  <a:gd name="T34" fmla="*/ 28 w 118"/>
                  <a:gd name="T35" fmla="*/ 6 h 123"/>
                  <a:gd name="T36" fmla="*/ 30 w 118"/>
                  <a:gd name="T37" fmla="*/ 41 h 123"/>
                  <a:gd name="T38" fmla="*/ 19 w 118"/>
                  <a:gd name="T39" fmla="*/ 44 h 123"/>
                  <a:gd name="T40" fmla="*/ 12 w 118"/>
                  <a:gd name="T41" fmla="*/ 64 h 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8" h="123">
                    <a:moveTo>
                      <a:pt x="12" y="64"/>
                    </a:moveTo>
                    <a:lnTo>
                      <a:pt x="3" y="61"/>
                    </a:lnTo>
                    <a:lnTo>
                      <a:pt x="0" y="81"/>
                    </a:lnTo>
                    <a:lnTo>
                      <a:pt x="3" y="101"/>
                    </a:lnTo>
                    <a:lnTo>
                      <a:pt x="20" y="115"/>
                    </a:lnTo>
                    <a:lnTo>
                      <a:pt x="24" y="122"/>
                    </a:lnTo>
                    <a:lnTo>
                      <a:pt x="46" y="115"/>
                    </a:lnTo>
                    <a:lnTo>
                      <a:pt x="71" y="99"/>
                    </a:lnTo>
                    <a:lnTo>
                      <a:pt x="79" y="63"/>
                    </a:lnTo>
                    <a:lnTo>
                      <a:pt x="95" y="53"/>
                    </a:lnTo>
                    <a:lnTo>
                      <a:pt x="104" y="31"/>
                    </a:lnTo>
                    <a:lnTo>
                      <a:pt x="117" y="25"/>
                    </a:lnTo>
                    <a:lnTo>
                      <a:pt x="100" y="22"/>
                    </a:lnTo>
                    <a:lnTo>
                      <a:pt x="71" y="38"/>
                    </a:lnTo>
                    <a:lnTo>
                      <a:pt x="66" y="23"/>
                    </a:lnTo>
                    <a:lnTo>
                      <a:pt x="41" y="24"/>
                    </a:lnTo>
                    <a:lnTo>
                      <a:pt x="35" y="0"/>
                    </a:lnTo>
                    <a:lnTo>
                      <a:pt x="28" y="6"/>
                    </a:lnTo>
                    <a:lnTo>
                      <a:pt x="30" y="41"/>
                    </a:lnTo>
                    <a:lnTo>
                      <a:pt x="19" y="44"/>
                    </a:lnTo>
                    <a:lnTo>
                      <a:pt x="12" y="64"/>
                    </a:lnTo>
                  </a:path>
                </a:pathLst>
              </a:custGeom>
              <a:solidFill>
                <a:srgbClr val="B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5" name="Freeform 55">
                <a:extLst>
                  <a:ext uri="{FF2B5EF4-FFF2-40B4-BE49-F238E27FC236}">
                    <a16:creationId xmlns:a16="http://schemas.microsoft.com/office/drawing/2014/main" id="{E0BACEBA-AA14-366F-A8E3-67778C695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1829"/>
                <a:ext cx="34" cy="42"/>
              </a:xfrm>
              <a:custGeom>
                <a:avLst/>
                <a:gdLst>
                  <a:gd name="T0" fmla="*/ 0 w 34"/>
                  <a:gd name="T1" fmla="*/ 3 h 42"/>
                  <a:gd name="T2" fmla="*/ 7 w 34"/>
                  <a:gd name="T3" fmla="*/ 0 h 42"/>
                  <a:gd name="T4" fmla="*/ 22 w 34"/>
                  <a:gd name="T5" fmla="*/ 9 h 42"/>
                  <a:gd name="T6" fmla="*/ 22 w 34"/>
                  <a:gd name="T7" fmla="*/ 18 h 42"/>
                  <a:gd name="T8" fmla="*/ 33 w 34"/>
                  <a:gd name="T9" fmla="*/ 25 h 42"/>
                  <a:gd name="T10" fmla="*/ 33 w 34"/>
                  <a:gd name="T11" fmla="*/ 37 h 42"/>
                  <a:gd name="T12" fmla="*/ 16 w 34"/>
                  <a:gd name="T13" fmla="*/ 41 h 42"/>
                  <a:gd name="T14" fmla="*/ 0 w 34"/>
                  <a:gd name="T15" fmla="*/ 3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42">
                    <a:moveTo>
                      <a:pt x="0" y="3"/>
                    </a:moveTo>
                    <a:lnTo>
                      <a:pt x="7" y="0"/>
                    </a:lnTo>
                    <a:lnTo>
                      <a:pt x="22" y="9"/>
                    </a:lnTo>
                    <a:lnTo>
                      <a:pt x="22" y="18"/>
                    </a:lnTo>
                    <a:lnTo>
                      <a:pt x="33" y="25"/>
                    </a:lnTo>
                    <a:lnTo>
                      <a:pt x="33" y="37"/>
                    </a:lnTo>
                    <a:lnTo>
                      <a:pt x="16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6" name="Freeform 56">
                <a:extLst>
                  <a:ext uri="{FF2B5EF4-FFF2-40B4-BE49-F238E27FC236}">
                    <a16:creationId xmlns:a16="http://schemas.microsoft.com/office/drawing/2014/main" id="{65240CC9-B332-BF11-7DDF-CFB5B56F5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48"/>
                <a:ext cx="160" cy="105"/>
              </a:xfrm>
              <a:custGeom>
                <a:avLst/>
                <a:gdLst>
                  <a:gd name="T0" fmla="*/ 15 w 160"/>
                  <a:gd name="T1" fmla="*/ 15 h 105"/>
                  <a:gd name="T2" fmla="*/ 0 w 160"/>
                  <a:gd name="T3" fmla="*/ 29 h 105"/>
                  <a:gd name="T4" fmla="*/ 8 w 160"/>
                  <a:gd name="T5" fmla="*/ 80 h 105"/>
                  <a:gd name="T6" fmla="*/ 15 w 160"/>
                  <a:gd name="T7" fmla="*/ 104 h 105"/>
                  <a:gd name="T8" fmla="*/ 42 w 160"/>
                  <a:gd name="T9" fmla="*/ 102 h 105"/>
                  <a:gd name="T10" fmla="*/ 142 w 160"/>
                  <a:gd name="T11" fmla="*/ 83 h 105"/>
                  <a:gd name="T12" fmla="*/ 149 w 160"/>
                  <a:gd name="T13" fmla="*/ 80 h 105"/>
                  <a:gd name="T14" fmla="*/ 159 w 160"/>
                  <a:gd name="T15" fmla="*/ 57 h 105"/>
                  <a:gd name="T16" fmla="*/ 144 w 160"/>
                  <a:gd name="T17" fmla="*/ 44 h 105"/>
                  <a:gd name="T18" fmla="*/ 152 w 160"/>
                  <a:gd name="T19" fmla="*/ 14 h 105"/>
                  <a:gd name="T20" fmla="*/ 140 w 160"/>
                  <a:gd name="T21" fmla="*/ 11 h 105"/>
                  <a:gd name="T22" fmla="*/ 140 w 160"/>
                  <a:gd name="T23" fmla="*/ 3 h 105"/>
                  <a:gd name="T24" fmla="*/ 135 w 160"/>
                  <a:gd name="T25" fmla="*/ 0 h 105"/>
                  <a:gd name="T26" fmla="*/ 19 w 160"/>
                  <a:gd name="T27" fmla="*/ 22 h 105"/>
                  <a:gd name="T28" fmla="*/ 15 w 160"/>
                  <a:gd name="T29" fmla="*/ 15 h 1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0" h="105">
                    <a:moveTo>
                      <a:pt x="15" y="15"/>
                    </a:moveTo>
                    <a:lnTo>
                      <a:pt x="0" y="29"/>
                    </a:lnTo>
                    <a:lnTo>
                      <a:pt x="8" y="80"/>
                    </a:lnTo>
                    <a:lnTo>
                      <a:pt x="15" y="104"/>
                    </a:lnTo>
                    <a:lnTo>
                      <a:pt x="42" y="102"/>
                    </a:lnTo>
                    <a:lnTo>
                      <a:pt x="142" y="83"/>
                    </a:lnTo>
                    <a:lnTo>
                      <a:pt x="149" y="80"/>
                    </a:lnTo>
                    <a:lnTo>
                      <a:pt x="159" y="57"/>
                    </a:lnTo>
                    <a:lnTo>
                      <a:pt x="144" y="44"/>
                    </a:lnTo>
                    <a:lnTo>
                      <a:pt x="152" y="14"/>
                    </a:lnTo>
                    <a:lnTo>
                      <a:pt x="140" y="11"/>
                    </a:lnTo>
                    <a:lnTo>
                      <a:pt x="140" y="3"/>
                    </a:lnTo>
                    <a:lnTo>
                      <a:pt x="135" y="0"/>
                    </a:lnTo>
                    <a:lnTo>
                      <a:pt x="19" y="22"/>
                    </a:lnTo>
                    <a:lnTo>
                      <a:pt x="15" y="15"/>
                    </a:lnTo>
                  </a:path>
                </a:pathLst>
              </a:custGeom>
              <a:solidFill>
                <a:srgbClr val="00B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7" name="Freeform 57">
                <a:extLst>
                  <a:ext uri="{FF2B5EF4-FFF2-40B4-BE49-F238E27FC236}">
                    <a16:creationId xmlns:a16="http://schemas.microsoft.com/office/drawing/2014/main" id="{004843F9-BFA6-5B69-0D4F-D6A1B1427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7" y="1760"/>
                <a:ext cx="43" cy="84"/>
              </a:xfrm>
              <a:custGeom>
                <a:avLst/>
                <a:gdLst>
                  <a:gd name="T0" fmla="*/ 8 w 43"/>
                  <a:gd name="T1" fmla="*/ 1 h 84"/>
                  <a:gd name="T2" fmla="*/ 18 w 43"/>
                  <a:gd name="T3" fmla="*/ 0 h 84"/>
                  <a:gd name="T4" fmla="*/ 38 w 43"/>
                  <a:gd name="T5" fmla="*/ 13 h 84"/>
                  <a:gd name="T6" fmla="*/ 35 w 43"/>
                  <a:gd name="T7" fmla="*/ 23 h 84"/>
                  <a:gd name="T8" fmla="*/ 42 w 43"/>
                  <a:gd name="T9" fmla="*/ 29 h 84"/>
                  <a:gd name="T10" fmla="*/ 42 w 43"/>
                  <a:gd name="T11" fmla="*/ 68 h 84"/>
                  <a:gd name="T12" fmla="*/ 35 w 43"/>
                  <a:gd name="T13" fmla="*/ 83 h 84"/>
                  <a:gd name="T14" fmla="*/ 27 w 43"/>
                  <a:gd name="T15" fmla="*/ 78 h 84"/>
                  <a:gd name="T16" fmla="*/ 19 w 43"/>
                  <a:gd name="T17" fmla="*/ 77 h 84"/>
                  <a:gd name="T18" fmla="*/ 4 w 43"/>
                  <a:gd name="T19" fmla="*/ 69 h 84"/>
                  <a:gd name="T20" fmla="*/ 15 w 43"/>
                  <a:gd name="T21" fmla="*/ 45 h 84"/>
                  <a:gd name="T22" fmla="*/ 0 w 43"/>
                  <a:gd name="T23" fmla="*/ 32 h 84"/>
                  <a:gd name="T24" fmla="*/ 8 w 43"/>
                  <a:gd name="T25" fmla="*/ 1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" h="84">
                    <a:moveTo>
                      <a:pt x="8" y="1"/>
                    </a:moveTo>
                    <a:lnTo>
                      <a:pt x="18" y="0"/>
                    </a:lnTo>
                    <a:lnTo>
                      <a:pt x="38" y="13"/>
                    </a:lnTo>
                    <a:lnTo>
                      <a:pt x="35" y="23"/>
                    </a:lnTo>
                    <a:lnTo>
                      <a:pt x="42" y="29"/>
                    </a:lnTo>
                    <a:lnTo>
                      <a:pt x="42" y="68"/>
                    </a:lnTo>
                    <a:lnTo>
                      <a:pt x="35" y="83"/>
                    </a:lnTo>
                    <a:lnTo>
                      <a:pt x="27" y="78"/>
                    </a:lnTo>
                    <a:lnTo>
                      <a:pt x="19" y="77"/>
                    </a:lnTo>
                    <a:lnTo>
                      <a:pt x="4" y="69"/>
                    </a:lnTo>
                    <a:lnTo>
                      <a:pt x="15" y="45"/>
                    </a:lnTo>
                    <a:lnTo>
                      <a:pt x="0" y="32"/>
                    </a:lnTo>
                    <a:lnTo>
                      <a:pt x="8" y="1"/>
                    </a:lnTo>
                  </a:path>
                </a:pathLst>
              </a:custGeom>
              <a:solidFill>
                <a:srgbClr val="FF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8" name="Freeform 58">
                <a:extLst>
                  <a:ext uri="{FF2B5EF4-FFF2-40B4-BE49-F238E27FC236}">
                    <a16:creationId xmlns:a16="http://schemas.microsoft.com/office/drawing/2014/main" id="{2D470B64-D1F5-8855-67AA-C8109C21D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631"/>
                <a:ext cx="176" cy="144"/>
              </a:xfrm>
              <a:custGeom>
                <a:avLst/>
                <a:gdLst>
                  <a:gd name="T0" fmla="*/ 13 w 176"/>
                  <a:gd name="T1" fmla="*/ 96 h 144"/>
                  <a:gd name="T2" fmla="*/ 30 w 176"/>
                  <a:gd name="T3" fmla="*/ 88 h 144"/>
                  <a:gd name="T4" fmla="*/ 52 w 176"/>
                  <a:gd name="T5" fmla="*/ 86 h 144"/>
                  <a:gd name="T6" fmla="*/ 58 w 176"/>
                  <a:gd name="T7" fmla="*/ 78 h 144"/>
                  <a:gd name="T8" fmla="*/ 66 w 176"/>
                  <a:gd name="T9" fmla="*/ 77 h 144"/>
                  <a:gd name="T10" fmla="*/ 70 w 176"/>
                  <a:gd name="T11" fmla="*/ 69 h 144"/>
                  <a:gd name="T12" fmla="*/ 78 w 176"/>
                  <a:gd name="T13" fmla="*/ 66 h 144"/>
                  <a:gd name="T14" fmla="*/ 74 w 176"/>
                  <a:gd name="T15" fmla="*/ 51 h 144"/>
                  <a:gd name="T16" fmla="*/ 70 w 176"/>
                  <a:gd name="T17" fmla="*/ 47 h 144"/>
                  <a:gd name="T18" fmla="*/ 79 w 176"/>
                  <a:gd name="T19" fmla="*/ 35 h 144"/>
                  <a:gd name="T20" fmla="*/ 85 w 176"/>
                  <a:gd name="T21" fmla="*/ 35 h 144"/>
                  <a:gd name="T22" fmla="*/ 106 w 176"/>
                  <a:gd name="T23" fmla="*/ 10 h 144"/>
                  <a:gd name="T24" fmla="*/ 137 w 176"/>
                  <a:gd name="T25" fmla="*/ 0 h 144"/>
                  <a:gd name="T26" fmla="*/ 141 w 176"/>
                  <a:gd name="T27" fmla="*/ 24 h 144"/>
                  <a:gd name="T28" fmla="*/ 142 w 176"/>
                  <a:gd name="T29" fmla="*/ 23 h 144"/>
                  <a:gd name="T30" fmla="*/ 150 w 176"/>
                  <a:gd name="T31" fmla="*/ 32 h 144"/>
                  <a:gd name="T32" fmla="*/ 150 w 176"/>
                  <a:gd name="T33" fmla="*/ 56 h 144"/>
                  <a:gd name="T34" fmla="*/ 160 w 176"/>
                  <a:gd name="T35" fmla="*/ 76 h 144"/>
                  <a:gd name="T36" fmla="*/ 163 w 176"/>
                  <a:gd name="T37" fmla="*/ 102 h 144"/>
                  <a:gd name="T38" fmla="*/ 164 w 176"/>
                  <a:gd name="T39" fmla="*/ 125 h 144"/>
                  <a:gd name="T40" fmla="*/ 175 w 176"/>
                  <a:gd name="T41" fmla="*/ 132 h 144"/>
                  <a:gd name="T42" fmla="*/ 167 w 176"/>
                  <a:gd name="T43" fmla="*/ 143 h 144"/>
                  <a:gd name="T44" fmla="*/ 147 w 176"/>
                  <a:gd name="T45" fmla="*/ 130 h 144"/>
                  <a:gd name="T46" fmla="*/ 136 w 176"/>
                  <a:gd name="T47" fmla="*/ 131 h 144"/>
                  <a:gd name="T48" fmla="*/ 126 w 176"/>
                  <a:gd name="T49" fmla="*/ 128 h 144"/>
                  <a:gd name="T50" fmla="*/ 126 w 176"/>
                  <a:gd name="T51" fmla="*/ 121 h 144"/>
                  <a:gd name="T52" fmla="*/ 120 w 176"/>
                  <a:gd name="T53" fmla="*/ 118 h 144"/>
                  <a:gd name="T54" fmla="*/ 5 w 176"/>
                  <a:gd name="T55" fmla="*/ 140 h 144"/>
                  <a:gd name="T56" fmla="*/ 0 w 176"/>
                  <a:gd name="T57" fmla="*/ 134 h 144"/>
                  <a:gd name="T58" fmla="*/ 17 w 176"/>
                  <a:gd name="T59" fmla="*/ 108 h 144"/>
                  <a:gd name="T60" fmla="*/ 13 w 176"/>
                  <a:gd name="T61" fmla="*/ 96 h 14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6" h="144">
                    <a:moveTo>
                      <a:pt x="13" y="96"/>
                    </a:moveTo>
                    <a:lnTo>
                      <a:pt x="30" y="88"/>
                    </a:lnTo>
                    <a:lnTo>
                      <a:pt x="52" y="86"/>
                    </a:lnTo>
                    <a:lnTo>
                      <a:pt x="58" y="78"/>
                    </a:lnTo>
                    <a:lnTo>
                      <a:pt x="66" y="77"/>
                    </a:lnTo>
                    <a:lnTo>
                      <a:pt x="70" y="69"/>
                    </a:lnTo>
                    <a:lnTo>
                      <a:pt x="78" y="66"/>
                    </a:lnTo>
                    <a:lnTo>
                      <a:pt x="74" y="51"/>
                    </a:lnTo>
                    <a:lnTo>
                      <a:pt x="70" y="47"/>
                    </a:lnTo>
                    <a:lnTo>
                      <a:pt x="79" y="35"/>
                    </a:lnTo>
                    <a:lnTo>
                      <a:pt x="85" y="35"/>
                    </a:lnTo>
                    <a:lnTo>
                      <a:pt x="106" y="10"/>
                    </a:lnTo>
                    <a:lnTo>
                      <a:pt x="137" y="0"/>
                    </a:lnTo>
                    <a:lnTo>
                      <a:pt x="141" y="24"/>
                    </a:lnTo>
                    <a:lnTo>
                      <a:pt x="142" y="23"/>
                    </a:lnTo>
                    <a:lnTo>
                      <a:pt x="150" y="32"/>
                    </a:lnTo>
                    <a:lnTo>
                      <a:pt x="150" y="56"/>
                    </a:lnTo>
                    <a:lnTo>
                      <a:pt x="160" y="76"/>
                    </a:lnTo>
                    <a:lnTo>
                      <a:pt x="163" y="102"/>
                    </a:lnTo>
                    <a:lnTo>
                      <a:pt x="164" y="125"/>
                    </a:lnTo>
                    <a:lnTo>
                      <a:pt x="175" y="132"/>
                    </a:lnTo>
                    <a:lnTo>
                      <a:pt x="167" y="143"/>
                    </a:lnTo>
                    <a:lnTo>
                      <a:pt x="147" y="130"/>
                    </a:lnTo>
                    <a:lnTo>
                      <a:pt x="136" y="131"/>
                    </a:lnTo>
                    <a:lnTo>
                      <a:pt x="126" y="128"/>
                    </a:lnTo>
                    <a:lnTo>
                      <a:pt x="126" y="121"/>
                    </a:lnTo>
                    <a:lnTo>
                      <a:pt x="120" y="118"/>
                    </a:lnTo>
                    <a:lnTo>
                      <a:pt x="5" y="140"/>
                    </a:lnTo>
                    <a:lnTo>
                      <a:pt x="0" y="134"/>
                    </a:lnTo>
                    <a:lnTo>
                      <a:pt x="17" y="108"/>
                    </a:lnTo>
                    <a:lnTo>
                      <a:pt x="13" y="96"/>
                    </a:lnTo>
                  </a:path>
                </a:pathLst>
              </a:custGeom>
              <a:solidFill>
                <a:srgbClr val="B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69" name="Freeform 59">
                <a:extLst>
                  <a:ext uri="{FF2B5EF4-FFF2-40B4-BE49-F238E27FC236}">
                    <a16:creationId xmlns:a16="http://schemas.microsoft.com/office/drawing/2014/main" id="{4F8581B0-AE34-86B1-DF6E-BB990F052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" y="1623"/>
                <a:ext cx="48" cy="87"/>
              </a:xfrm>
              <a:custGeom>
                <a:avLst/>
                <a:gdLst>
                  <a:gd name="T0" fmla="*/ 0 w 48"/>
                  <a:gd name="T1" fmla="*/ 9 h 87"/>
                  <a:gd name="T2" fmla="*/ 34 w 48"/>
                  <a:gd name="T3" fmla="*/ 0 h 87"/>
                  <a:gd name="T4" fmla="*/ 47 w 48"/>
                  <a:gd name="T5" fmla="*/ 24 h 87"/>
                  <a:gd name="T6" fmla="*/ 40 w 48"/>
                  <a:gd name="T7" fmla="*/ 30 h 87"/>
                  <a:gd name="T8" fmla="*/ 43 w 48"/>
                  <a:gd name="T9" fmla="*/ 82 h 87"/>
                  <a:gd name="T10" fmla="*/ 23 w 48"/>
                  <a:gd name="T11" fmla="*/ 86 h 87"/>
                  <a:gd name="T12" fmla="*/ 14 w 48"/>
                  <a:gd name="T13" fmla="*/ 65 h 87"/>
                  <a:gd name="T14" fmla="*/ 13 w 48"/>
                  <a:gd name="T15" fmla="*/ 39 h 87"/>
                  <a:gd name="T16" fmla="*/ 5 w 48"/>
                  <a:gd name="T17" fmla="*/ 32 h 87"/>
                  <a:gd name="T18" fmla="*/ 0 w 48"/>
                  <a:gd name="T19" fmla="*/ 9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87">
                    <a:moveTo>
                      <a:pt x="0" y="9"/>
                    </a:moveTo>
                    <a:lnTo>
                      <a:pt x="34" y="0"/>
                    </a:lnTo>
                    <a:lnTo>
                      <a:pt x="47" y="24"/>
                    </a:lnTo>
                    <a:lnTo>
                      <a:pt x="40" y="30"/>
                    </a:lnTo>
                    <a:lnTo>
                      <a:pt x="43" y="82"/>
                    </a:lnTo>
                    <a:lnTo>
                      <a:pt x="23" y="86"/>
                    </a:lnTo>
                    <a:lnTo>
                      <a:pt x="14" y="65"/>
                    </a:lnTo>
                    <a:lnTo>
                      <a:pt x="13" y="39"/>
                    </a:lnTo>
                    <a:lnTo>
                      <a:pt x="5" y="32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70" name="Freeform 60">
                <a:extLst>
                  <a:ext uri="{FF2B5EF4-FFF2-40B4-BE49-F238E27FC236}">
                    <a16:creationId xmlns:a16="http://schemas.microsoft.com/office/drawing/2014/main" id="{834548D1-2B9D-D2B8-42C1-2BD80368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1690"/>
                <a:ext cx="100" cy="46"/>
              </a:xfrm>
              <a:custGeom>
                <a:avLst/>
                <a:gdLst>
                  <a:gd name="T0" fmla="*/ 0 w 100"/>
                  <a:gd name="T1" fmla="*/ 18 h 46"/>
                  <a:gd name="T2" fmla="*/ 51 w 100"/>
                  <a:gd name="T3" fmla="*/ 6 h 46"/>
                  <a:gd name="T4" fmla="*/ 57 w 100"/>
                  <a:gd name="T5" fmla="*/ 6 h 46"/>
                  <a:gd name="T6" fmla="*/ 63 w 100"/>
                  <a:gd name="T7" fmla="*/ 0 h 46"/>
                  <a:gd name="T8" fmla="*/ 68 w 100"/>
                  <a:gd name="T9" fmla="*/ 3 h 46"/>
                  <a:gd name="T10" fmla="*/ 62 w 100"/>
                  <a:gd name="T11" fmla="*/ 16 h 46"/>
                  <a:gd name="T12" fmla="*/ 72 w 100"/>
                  <a:gd name="T13" fmla="*/ 15 h 46"/>
                  <a:gd name="T14" fmla="*/ 78 w 100"/>
                  <a:gd name="T15" fmla="*/ 25 h 46"/>
                  <a:gd name="T16" fmla="*/ 85 w 100"/>
                  <a:gd name="T17" fmla="*/ 26 h 46"/>
                  <a:gd name="T18" fmla="*/ 90 w 100"/>
                  <a:gd name="T19" fmla="*/ 25 h 46"/>
                  <a:gd name="T20" fmla="*/ 90 w 100"/>
                  <a:gd name="T21" fmla="*/ 19 h 46"/>
                  <a:gd name="T22" fmla="*/ 82 w 100"/>
                  <a:gd name="T23" fmla="*/ 12 h 46"/>
                  <a:gd name="T24" fmla="*/ 88 w 100"/>
                  <a:gd name="T25" fmla="*/ 12 h 46"/>
                  <a:gd name="T26" fmla="*/ 99 w 100"/>
                  <a:gd name="T27" fmla="*/ 27 h 46"/>
                  <a:gd name="T28" fmla="*/ 89 w 100"/>
                  <a:gd name="T29" fmla="*/ 36 h 46"/>
                  <a:gd name="T30" fmla="*/ 77 w 100"/>
                  <a:gd name="T31" fmla="*/ 31 h 46"/>
                  <a:gd name="T32" fmla="*/ 69 w 100"/>
                  <a:gd name="T33" fmla="*/ 42 h 46"/>
                  <a:gd name="T34" fmla="*/ 54 w 100"/>
                  <a:gd name="T35" fmla="*/ 31 h 46"/>
                  <a:gd name="T36" fmla="*/ 4 w 100"/>
                  <a:gd name="T37" fmla="*/ 45 h 46"/>
                  <a:gd name="T38" fmla="*/ 0 w 100"/>
                  <a:gd name="T39" fmla="*/ 18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" h="46">
                    <a:moveTo>
                      <a:pt x="0" y="18"/>
                    </a:moveTo>
                    <a:lnTo>
                      <a:pt x="51" y="6"/>
                    </a:lnTo>
                    <a:lnTo>
                      <a:pt x="57" y="6"/>
                    </a:lnTo>
                    <a:lnTo>
                      <a:pt x="63" y="0"/>
                    </a:lnTo>
                    <a:lnTo>
                      <a:pt x="68" y="3"/>
                    </a:lnTo>
                    <a:lnTo>
                      <a:pt x="62" y="16"/>
                    </a:lnTo>
                    <a:lnTo>
                      <a:pt x="72" y="15"/>
                    </a:lnTo>
                    <a:lnTo>
                      <a:pt x="78" y="25"/>
                    </a:lnTo>
                    <a:lnTo>
                      <a:pt x="85" y="26"/>
                    </a:lnTo>
                    <a:lnTo>
                      <a:pt x="90" y="25"/>
                    </a:lnTo>
                    <a:lnTo>
                      <a:pt x="90" y="19"/>
                    </a:lnTo>
                    <a:lnTo>
                      <a:pt x="82" y="12"/>
                    </a:lnTo>
                    <a:lnTo>
                      <a:pt x="88" y="12"/>
                    </a:lnTo>
                    <a:lnTo>
                      <a:pt x="99" y="27"/>
                    </a:lnTo>
                    <a:lnTo>
                      <a:pt x="89" y="36"/>
                    </a:lnTo>
                    <a:lnTo>
                      <a:pt x="77" y="31"/>
                    </a:lnTo>
                    <a:lnTo>
                      <a:pt x="69" y="42"/>
                    </a:lnTo>
                    <a:lnTo>
                      <a:pt x="54" y="31"/>
                    </a:lnTo>
                    <a:lnTo>
                      <a:pt x="4" y="45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71" name="Freeform 61">
                <a:extLst>
                  <a:ext uri="{FF2B5EF4-FFF2-40B4-BE49-F238E27FC236}">
                    <a16:creationId xmlns:a16="http://schemas.microsoft.com/office/drawing/2014/main" id="{193CDAA6-E43E-00F3-2D07-39A9DFFEC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1724"/>
                <a:ext cx="53" cy="40"/>
              </a:xfrm>
              <a:custGeom>
                <a:avLst/>
                <a:gdLst>
                  <a:gd name="T0" fmla="*/ 0 w 53"/>
                  <a:gd name="T1" fmla="*/ 10 h 40"/>
                  <a:gd name="T2" fmla="*/ 40 w 53"/>
                  <a:gd name="T3" fmla="*/ 0 h 40"/>
                  <a:gd name="T4" fmla="*/ 52 w 53"/>
                  <a:gd name="T5" fmla="*/ 18 h 40"/>
                  <a:gd name="T6" fmla="*/ 45 w 53"/>
                  <a:gd name="T7" fmla="*/ 26 h 40"/>
                  <a:gd name="T8" fmla="*/ 32 w 53"/>
                  <a:gd name="T9" fmla="*/ 23 h 40"/>
                  <a:gd name="T10" fmla="*/ 13 w 53"/>
                  <a:gd name="T11" fmla="*/ 39 h 40"/>
                  <a:gd name="T12" fmla="*/ 2 w 53"/>
                  <a:gd name="T13" fmla="*/ 31 h 40"/>
                  <a:gd name="T14" fmla="*/ 0 w 53"/>
                  <a:gd name="T15" fmla="*/ 10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3" h="40">
                    <a:moveTo>
                      <a:pt x="0" y="10"/>
                    </a:moveTo>
                    <a:lnTo>
                      <a:pt x="40" y="0"/>
                    </a:lnTo>
                    <a:lnTo>
                      <a:pt x="52" y="18"/>
                    </a:lnTo>
                    <a:lnTo>
                      <a:pt x="45" y="26"/>
                    </a:lnTo>
                    <a:lnTo>
                      <a:pt x="32" y="23"/>
                    </a:lnTo>
                    <a:lnTo>
                      <a:pt x="13" y="39"/>
                    </a:lnTo>
                    <a:lnTo>
                      <a:pt x="2" y="31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DFB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72" name="Freeform 62">
                <a:extLst>
                  <a:ext uri="{FF2B5EF4-FFF2-40B4-BE49-F238E27FC236}">
                    <a16:creationId xmlns:a16="http://schemas.microsoft.com/office/drawing/2014/main" id="{33A2F779-357A-28CA-85EE-F82551AD4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8" y="1751"/>
                <a:ext cx="52" cy="31"/>
              </a:xfrm>
              <a:custGeom>
                <a:avLst/>
                <a:gdLst>
                  <a:gd name="T0" fmla="*/ 0 w 52"/>
                  <a:gd name="T1" fmla="*/ 22 h 31"/>
                  <a:gd name="T2" fmla="*/ 21 w 52"/>
                  <a:gd name="T3" fmla="*/ 12 h 31"/>
                  <a:gd name="T4" fmla="*/ 42 w 52"/>
                  <a:gd name="T5" fmla="*/ 0 h 31"/>
                  <a:gd name="T6" fmla="*/ 45 w 52"/>
                  <a:gd name="T7" fmla="*/ 0 h 31"/>
                  <a:gd name="T8" fmla="*/ 51 w 52"/>
                  <a:gd name="T9" fmla="*/ 1 h 31"/>
                  <a:gd name="T10" fmla="*/ 31 w 52"/>
                  <a:gd name="T11" fmla="*/ 17 h 31"/>
                  <a:gd name="T12" fmla="*/ 6 w 52"/>
                  <a:gd name="T13" fmla="*/ 30 h 31"/>
                  <a:gd name="T14" fmla="*/ 0 w 52"/>
                  <a:gd name="T15" fmla="*/ 22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2" h="31">
                    <a:moveTo>
                      <a:pt x="0" y="22"/>
                    </a:moveTo>
                    <a:lnTo>
                      <a:pt x="21" y="12"/>
                    </a:lnTo>
                    <a:lnTo>
                      <a:pt x="42" y="0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31" y="17"/>
                    </a:lnTo>
                    <a:lnTo>
                      <a:pt x="6" y="3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73" name="Freeform 63">
                <a:extLst>
                  <a:ext uri="{FF2B5EF4-FFF2-40B4-BE49-F238E27FC236}">
                    <a16:creationId xmlns:a16="http://schemas.microsoft.com/office/drawing/2014/main" id="{6D681D0C-BDB3-C817-F7EE-875B842C7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1606"/>
                <a:ext cx="56" cy="98"/>
              </a:xfrm>
              <a:custGeom>
                <a:avLst/>
                <a:gdLst>
                  <a:gd name="T0" fmla="*/ 12 w 56"/>
                  <a:gd name="T1" fmla="*/ 0 h 98"/>
                  <a:gd name="T2" fmla="*/ 0 w 56"/>
                  <a:gd name="T3" fmla="*/ 17 h 98"/>
                  <a:gd name="T4" fmla="*/ 13 w 56"/>
                  <a:gd name="T5" fmla="*/ 40 h 98"/>
                  <a:gd name="T6" fmla="*/ 5 w 56"/>
                  <a:gd name="T7" fmla="*/ 46 h 98"/>
                  <a:gd name="T8" fmla="*/ 8 w 56"/>
                  <a:gd name="T9" fmla="*/ 97 h 98"/>
                  <a:gd name="T10" fmla="*/ 39 w 56"/>
                  <a:gd name="T11" fmla="*/ 90 h 98"/>
                  <a:gd name="T12" fmla="*/ 47 w 56"/>
                  <a:gd name="T13" fmla="*/ 90 h 98"/>
                  <a:gd name="T14" fmla="*/ 51 w 56"/>
                  <a:gd name="T15" fmla="*/ 84 h 98"/>
                  <a:gd name="T16" fmla="*/ 51 w 56"/>
                  <a:gd name="T17" fmla="*/ 75 h 98"/>
                  <a:gd name="T18" fmla="*/ 55 w 56"/>
                  <a:gd name="T19" fmla="*/ 69 h 98"/>
                  <a:gd name="T20" fmla="*/ 38 w 56"/>
                  <a:gd name="T21" fmla="*/ 61 h 98"/>
                  <a:gd name="T22" fmla="*/ 16 w 56"/>
                  <a:gd name="T23" fmla="*/ 5 h 98"/>
                  <a:gd name="T24" fmla="*/ 12 w 56"/>
                  <a:gd name="T25" fmla="*/ 0 h 9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98">
                    <a:moveTo>
                      <a:pt x="12" y="0"/>
                    </a:moveTo>
                    <a:lnTo>
                      <a:pt x="0" y="17"/>
                    </a:lnTo>
                    <a:lnTo>
                      <a:pt x="13" y="40"/>
                    </a:lnTo>
                    <a:lnTo>
                      <a:pt x="5" y="46"/>
                    </a:lnTo>
                    <a:lnTo>
                      <a:pt x="8" y="97"/>
                    </a:lnTo>
                    <a:lnTo>
                      <a:pt x="39" y="90"/>
                    </a:lnTo>
                    <a:lnTo>
                      <a:pt x="47" y="90"/>
                    </a:lnTo>
                    <a:lnTo>
                      <a:pt x="51" y="84"/>
                    </a:lnTo>
                    <a:lnTo>
                      <a:pt x="51" y="75"/>
                    </a:lnTo>
                    <a:lnTo>
                      <a:pt x="55" y="69"/>
                    </a:lnTo>
                    <a:lnTo>
                      <a:pt x="38" y="61"/>
                    </a:lnTo>
                    <a:lnTo>
                      <a:pt x="16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7FF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74" name="Freeform 64">
                <a:extLst>
                  <a:ext uri="{FF2B5EF4-FFF2-40B4-BE49-F238E27FC236}">
                    <a16:creationId xmlns:a16="http://schemas.microsoft.com/office/drawing/2014/main" id="{F606A805-6137-ED7F-5A2D-DB8129057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1720"/>
                <a:ext cx="27" cy="23"/>
              </a:xfrm>
              <a:custGeom>
                <a:avLst/>
                <a:gdLst>
                  <a:gd name="T0" fmla="*/ 0 w 27"/>
                  <a:gd name="T1" fmla="*/ 4 h 23"/>
                  <a:gd name="T2" fmla="*/ 11 w 27"/>
                  <a:gd name="T3" fmla="*/ 0 h 23"/>
                  <a:gd name="T4" fmla="*/ 26 w 27"/>
                  <a:gd name="T5" fmla="*/ 11 h 23"/>
                  <a:gd name="T6" fmla="*/ 23 w 27"/>
                  <a:gd name="T7" fmla="*/ 14 h 23"/>
                  <a:gd name="T8" fmla="*/ 16 w 27"/>
                  <a:gd name="T9" fmla="*/ 14 h 23"/>
                  <a:gd name="T10" fmla="*/ 12 w 27"/>
                  <a:gd name="T11" fmla="*/ 22 h 23"/>
                  <a:gd name="T12" fmla="*/ 0 w 27"/>
                  <a:gd name="T13" fmla="*/ 4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23">
                    <a:moveTo>
                      <a:pt x="0" y="4"/>
                    </a:moveTo>
                    <a:lnTo>
                      <a:pt x="11" y="0"/>
                    </a:lnTo>
                    <a:lnTo>
                      <a:pt x="26" y="11"/>
                    </a:lnTo>
                    <a:lnTo>
                      <a:pt x="23" y="14"/>
                    </a:lnTo>
                    <a:lnTo>
                      <a:pt x="16" y="14"/>
                    </a:lnTo>
                    <a:lnTo>
                      <a:pt x="12" y="22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75" name="Freeform 65">
                <a:extLst>
                  <a:ext uri="{FF2B5EF4-FFF2-40B4-BE49-F238E27FC236}">
                    <a16:creationId xmlns:a16="http://schemas.microsoft.com/office/drawing/2014/main" id="{5B77A3C0-4B24-BDFA-8A5E-FC0361CD4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" y="1884"/>
                <a:ext cx="15" cy="25"/>
              </a:xfrm>
              <a:custGeom>
                <a:avLst/>
                <a:gdLst>
                  <a:gd name="T0" fmla="*/ 0 w 15"/>
                  <a:gd name="T1" fmla="*/ 2 h 25"/>
                  <a:gd name="T2" fmla="*/ 14 w 15"/>
                  <a:gd name="T3" fmla="*/ 0 h 25"/>
                  <a:gd name="T4" fmla="*/ 6 w 15"/>
                  <a:gd name="T5" fmla="*/ 24 h 25"/>
                  <a:gd name="T6" fmla="*/ 1 w 15"/>
                  <a:gd name="T7" fmla="*/ 24 h 25"/>
                  <a:gd name="T8" fmla="*/ 0 w 15"/>
                  <a:gd name="T9" fmla="*/ 2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0" y="2"/>
                    </a:moveTo>
                    <a:lnTo>
                      <a:pt x="14" y="0"/>
                    </a:lnTo>
                    <a:lnTo>
                      <a:pt x="6" y="24"/>
                    </a:lnTo>
                    <a:lnTo>
                      <a:pt x="1" y="24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BF5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B895-A72B-BF3E-FA6C-C82B3E4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DC98-9CEE-294A-5FED-7799B171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3F0BE-81F0-5C2F-B77A-20FD3FBB2206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3213"/>
            <a:ext cx="7772400" cy="635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Regional Factors</a:t>
            </a:r>
            <a:endParaRPr lang="en-US" b="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8D38D7-4A1D-013A-0E04-1B41601108BF}"/>
              </a:ext>
            </a:extLst>
          </p:cNvPr>
          <p:cNvSpPr txBox="1">
            <a:spLocks noChangeArrowheads="1"/>
          </p:cNvSpPr>
          <p:nvPr/>
        </p:nvSpPr>
        <p:spPr>
          <a:xfrm>
            <a:off x="625475" y="1489075"/>
            <a:ext cx="77263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/>
              <a:t>Location of raw materials</a:t>
            </a:r>
          </a:p>
          <a:p>
            <a:r>
              <a:rPr lang="en-US" altLang="en-US" sz="3600"/>
              <a:t>Location of markets</a:t>
            </a:r>
          </a:p>
          <a:p>
            <a:r>
              <a:rPr lang="en-US" altLang="en-US" sz="3600"/>
              <a:t>Labor factors</a:t>
            </a:r>
          </a:p>
          <a:p>
            <a:r>
              <a:rPr lang="en-US" altLang="en-US" sz="3600"/>
              <a:t>Climate and taxes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487E281-D968-4BC7-9999-2320059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50" y="6170613"/>
            <a:ext cx="503238" cy="503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F7329B2A-C57D-4B8B-B0E8-2E5FB2A0321E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9CF1D35-8839-F6CE-C4BF-BC455CA50E4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200400"/>
            <a:ext cx="4038600" cy="3124200"/>
            <a:chOff x="600" y="1514"/>
            <a:chExt cx="1425" cy="86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97A68DD-64EE-3A33-C6B8-0FA3CD43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" y="1514"/>
              <a:ext cx="106" cy="162"/>
            </a:xfrm>
            <a:custGeom>
              <a:avLst/>
              <a:gdLst>
                <a:gd name="T0" fmla="*/ 25 w 106"/>
                <a:gd name="T1" fmla="*/ 5 h 162"/>
                <a:gd name="T2" fmla="*/ 9 w 106"/>
                <a:gd name="T3" fmla="*/ 35 h 162"/>
                <a:gd name="T4" fmla="*/ 17 w 106"/>
                <a:gd name="T5" fmla="*/ 46 h 162"/>
                <a:gd name="T6" fmla="*/ 9 w 106"/>
                <a:gd name="T7" fmla="*/ 59 h 162"/>
                <a:gd name="T8" fmla="*/ 14 w 106"/>
                <a:gd name="T9" fmla="*/ 64 h 162"/>
                <a:gd name="T10" fmla="*/ 11 w 106"/>
                <a:gd name="T11" fmla="*/ 73 h 162"/>
                <a:gd name="T12" fmla="*/ 11 w 106"/>
                <a:gd name="T13" fmla="*/ 88 h 162"/>
                <a:gd name="T14" fmla="*/ 0 w 106"/>
                <a:gd name="T15" fmla="*/ 93 h 162"/>
                <a:gd name="T16" fmla="*/ 4 w 106"/>
                <a:gd name="T17" fmla="*/ 98 h 162"/>
                <a:gd name="T18" fmla="*/ 26 w 106"/>
                <a:gd name="T19" fmla="*/ 154 h 162"/>
                <a:gd name="T20" fmla="*/ 44 w 106"/>
                <a:gd name="T21" fmla="*/ 161 h 162"/>
                <a:gd name="T22" fmla="*/ 43 w 106"/>
                <a:gd name="T23" fmla="*/ 149 h 162"/>
                <a:gd name="T24" fmla="*/ 51 w 106"/>
                <a:gd name="T25" fmla="*/ 140 h 162"/>
                <a:gd name="T26" fmla="*/ 48 w 106"/>
                <a:gd name="T27" fmla="*/ 131 h 162"/>
                <a:gd name="T28" fmla="*/ 70 w 106"/>
                <a:gd name="T29" fmla="*/ 119 h 162"/>
                <a:gd name="T30" fmla="*/ 71 w 106"/>
                <a:gd name="T31" fmla="*/ 104 h 162"/>
                <a:gd name="T32" fmla="*/ 83 w 106"/>
                <a:gd name="T33" fmla="*/ 103 h 162"/>
                <a:gd name="T34" fmla="*/ 93 w 106"/>
                <a:gd name="T35" fmla="*/ 91 h 162"/>
                <a:gd name="T36" fmla="*/ 105 w 106"/>
                <a:gd name="T37" fmla="*/ 83 h 162"/>
                <a:gd name="T38" fmla="*/ 105 w 106"/>
                <a:gd name="T39" fmla="*/ 73 h 162"/>
                <a:gd name="T40" fmla="*/ 89 w 106"/>
                <a:gd name="T41" fmla="*/ 70 h 162"/>
                <a:gd name="T42" fmla="*/ 86 w 106"/>
                <a:gd name="T43" fmla="*/ 59 h 162"/>
                <a:gd name="T44" fmla="*/ 69 w 106"/>
                <a:gd name="T45" fmla="*/ 57 h 162"/>
                <a:gd name="T46" fmla="*/ 56 w 106"/>
                <a:gd name="T47" fmla="*/ 10 h 162"/>
                <a:gd name="T48" fmla="*/ 50 w 106"/>
                <a:gd name="T49" fmla="*/ 0 h 162"/>
                <a:gd name="T50" fmla="*/ 33 w 106"/>
                <a:gd name="T51" fmla="*/ 4 h 162"/>
                <a:gd name="T52" fmla="*/ 30 w 106"/>
                <a:gd name="T53" fmla="*/ 9 h 162"/>
                <a:gd name="T54" fmla="*/ 25 w 106"/>
                <a:gd name="T55" fmla="*/ 5 h 1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6" h="162">
                  <a:moveTo>
                    <a:pt x="25" y="5"/>
                  </a:moveTo>
                  <a:lnTo>
                    <a:pt x="9" y="35"/>
                  </a:lnTo>
                  <a:lnTo>
                    <a:pt x="17" y="46"/>
                  </a:lnTo>
                  <a:lnTo>
                    <a:pt x="9" y="59"/>
                  </a:lnTo>
                  <a:lnTo>
                    <a:pt x="14" y="64"/>
                  </a:lnTo>
                  <a:lnTo>
                    <a:pt x="11" y="73"/>
                  </a:lnTo>
                  <a:lnTo>
                    <a:pt x="11" y="88"/>
                  </a:lnTo>
                  <a:lnTo>
                    <a:pt x="0" y="93"/>
                  </a:lnTo>
                  <a:lnTo>
                    <a:pt x="4" y="98"/>
                  </a:lnTo>
                  <a:lnTo>
                    <a:pt x="26" y="154"/>
                  </a:lnTo>
                  <a:lnTo>
                    <a:pt x="44" y="161"/>
                  </a:lnTo>
                  <a:lnTo>
                    <a:pt x="43" y="149"/>
                  </a:lnTo>
                  <a:lnTo>
                    <a:pt x="51" y="140"/>
                  </a:lnTo>
                  <a:lnTo>
                    <a:pt x="48" y="131"/>
                  </a:lnTo>
                  <a:lnTo>
                    <a:pt x="70" y="119"/>
                  </a:lnTo>
                  <a:lnTo>
                    <a:pt x="71" y="104"/>
                  </a:lnTo>
                  <a:lnTo>
                    <a:pt x="83" y="103"/>
                  </a:lnTo>
                  <a:lnTo>
                    <a:pt x="93" y="91"/>
                  </a:lnTo>
                  <a:lnTo>
                    <a:pt x="105" y="83"/>
                  </a:lnTo>
                  <a:lnTo>
                    <a:pt x="105" y="73"/>
                  </a:lnTo>
                  <a:lnTo>
                    <a:pt x="89" y="70"/>
                  </a:lnTo>
                  <a:lnTo>
                    <a:pt x="86" y="59"/>
                  </a:lnTo>
                  <a:lnTo>
                    <a:pt x="69" y="57"/>
                  </a:lnTo>
                  <a:lnTo>
                    <a:pt x="56" y="10"/>
                  </a:lnTo>
                  <a:lnTo>
                    <a:pt x="50" y="0"/>
                  </a:lnTo>
                  <a:lnTo>
                    <a:pt x="33" y="4"/>
                  </a:lnTo>
                  <a:lnTo>
                    <a:pt x="30" y="9"/>
                  </a:lnTo>
                  <a:lnTo>
                    <a:pt x="25" y="5"/>
                  </a:lnTo>
                </a:path>
              </a:pathLst>
            </a:custGeom>
            <a:solidFill>
              <a:srgbClr val="001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7F477E96-C820-3194-9906-51F075484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526"/>
              <a:ext cx="1396" cy="853"/>
              <a:chOff x="600" y="1526"/>
              <a:chExt cx="1396" cy="853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44328A2-2E45-9845-1724-BE86ABF2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831"/>
                <a:ext cx="136" cy="57"/>
              </a:xfrm>
              <a:custGeom>
                <a:avLst/>
                <a:gdLst>
                  <a:gd name="T0" fmla="*/ 0 w 136"/>
                  <a:gd name="T1" fmla="*/ 19 h 57"/>
                  <a:gd name="T2" fmla="*/ 101 w 136"/>
                  <a:gd name="T3" fmla="*/ 0 h 57"/>
                  <a:gd name="T4" fmla="*/ 117 w 136"/>
                  <a:gd name="T5" fmla="*/ 38 h 57"/>
                  <a:gd name="T6" fmla="*/ 135 w 136"/>
                  <a:gd name="T7" fmla="*/ 34 h 57"/>
                  <a:gd name="T8" fmla="*/ 135 w 136"/>
                  <a:gd name="T9" fmla="*/ 53 h 57"/>
                  <a:gd name="T10" fmla="*/ 121 w 136"/>
                  <a:gd name="T11" fmla="*/ 56 h 57"/>
                  <a:gd name="T12" fmla="*/ 109 w 136"/>
                  <a:gd name="T13" fmla="*/ 43 h 57"/>
                  <a:gd name="T14" fmla="*/ 101 w 136"/>
                  <a:gd name="T15" fmla="*/ 28 h 57"/>
                  <a:gd name="T16" fmla="*/ 99 w 136"/>
                  <a:gd name="T17" fmla="*/ 7 h 57"/>
                  <a:gd name="T18" fmla="*/ 93 w 136"/>
                  <a:gd name="T19" fmla="*/ 18 h 57"/>
                  <a:gd name="T20" fmla="*/ 100 w 136"/>
                  <a:gd name="T21" fmla="*/ 49 h 57"/>
                  <a:gd name="T22" fmla="*/ 71 w 136"/>
                  <a:gd name="T23" fmla="*/ 54 h 57"/>
                  <a:gd name="T24" fmla="*/ 70 w 136"/>
                  <a:gd name="T25" fmla="*/ 31 h 57"/>
                  <a:gd name="T26" fmla="*/ 52 w 136"/>
                  <a:gd name="T27" fmla="*/ 21 h 57"/>
                  <a:gd name="T28" fmla="*/ 36 w 136"/>
                  <a:gd name="T29" fmla="*/ 18 h 57"/>
                  <a:gd name="T30" fmla="*/ 4 w 136"/>
                  <a:gd name="T31" fmla="*/ 34 h 57"/>
                  <a:gd name="T32" fmla="*/ 0 w 136"/>
                  <a:gd name="T33" fmla="*/ 19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6" h="57">
                    <a:moveTo>
                      <a:pt x="0" y="19"/>
                    </a:moveTo>
                    <a:lnTo>
                      <a:pt x="101" y="0"/>
                    </a:lnTo>
                    <a:lnTo>
                      <a:pt x="117" y="38"/>
                    </a:lnTo>
                    <a:lnTo>
                      <a:pt x="135" y="34"/>
                    </a:lnTo>
                    <a:lnTo>
                      <a:pt x="135" y="53"/>
                    </a:lnTo>
                    <a:lnTo>
                      <a:pt x="121" y="56"/>
                    </a:lnTo>
                    <a:lnTo>
                      <a:pt x="109" y="43"/>
                    </a:lnTo>
                    <a:lnTo>
                      <a:pt x="101" y="28"/>
                    </a:lnTo>
                    <a:lnTo>
                      <a:pt x="99" y="7"/>
                    </a:lnTo>
                    <a:lnTo>
                      <a:pt x="93" y="18"/>
                    </a:lnTo>
                    <a:lnTo>
                      <a:pt x="100" y="49"/>
                    </a:lnTo>
                    <a:lnTo>
                      <a:pt x="71" y="54"/>
                    </a:lnTo>
                    <a:lnTo>
                      <a:pt x="70" y="31"/>
                    </a:lnTo>
                    <a:lnTo>
                      <a:pt x="52" y="21"/>
                    </a:lnTo>
                    <a:lnTo>
                      <a:pt x="36" y="18"/>
                    </a:lnTo>
                    <a:lnTo>
                      <a:pt x="4" y="34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80CD1B40-D0EA-BFE3-29C5-557CB9BC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" y="1526"/>
                <a:ext cx="179" cy="132"/>
              </a:xfrm>
              <a:custGeom>
                <a:avLst/>
                <a:gdLst>
                  <a:gd name="T0" fmla="*/ 45 w 179"/>
                  <a:gd name="T1" fmla="*/ 0 h 132"/>
                  <a:gd name="T2" fmla="*/ 82 w 179"/>
                  <a:gd name="T3" fmla="*/ 10 h 132"/>
                  <a:gd name="T4" fmla="*/ 110 w 179"/>
                  <a:gd name="T5" fmla="*/ 17 h 132"/>
                  <a:gd name="T6" fmla="*/ 123 w 179"/>
                  <a:gd name="T7" fmla="*/ 20 h 132"/>
                  <a:gd name="T8" fmla="*/ 137 w 179"/>
                  <a:gd name="T9" fmla="*/ 22 h 132"/>
                  <a:gd name="T10" fmla="*/ 156 w 179"/>
                  <a:gd name="T11" fmla="*/ 25 h 132"/>
                  <a:gd name="T12" fmla="*/ 178 w 179"/>
                  <a:gd name="T13" fmla="*/ 29 h 132"/>
                  <a:gd name="T14" fmla="*/ 164 w 179"/>
                  <a:gd name="T15" fmla="*/ 131 h 132"/>
                  <a:gd name="T16" fmla="*/ 95 w 179"/>
                  <a:gd name="T17" fmla="*/ 116 h 132"/>
                  <a:gd name="T18" fmla="*/ 85 w 179"/>
                  <a:gd name="T19" fmla="*/ 123 h 132"/>
                  <a:gd name="T20" fmla="*/ 73 w 179"/>
                  <a:gd name="T21" fmla="*/ 113 h 132"/>
                  <a:gd name="T22" fmla="*/ 62 w 179"/>
                  <a:gd name="T23" fmla="*/ 123 h 132"/>
                  <a:gd name="T24" fmla="*/ 52 w 179"/>
                  <a:gd name="T25" fmla="*/ 114 h 132"/>
                  <a:gd name="T26" fmla="*/ 23 w 179"/>
                  <a:gd name="T27" fmla="*/ 113 h 132"/>
                  <a:gd name="T28" fmla="*/ 27 w 179"/>
                  <a:gd name="T29" fmla="*/ 96 h 132"/>
                  <a:gd name="T30" fmla="*/ 7 w 179"/>
                  <a:gd name="T31" fmla="*/ 95 h 132"/>
                  <a:gd name="T32" fmla="*/ 5 w 179"/>
                  <a:gd name="T33" fmla="*/ 85 h 132"/>
                  <a:gd name="T34" fmla="*/ 9 w 179"/>
                  <a:gd name="T35" fmla="*/ 75 h 132"/>
                  <a:gd name="T36" fmla="*/ 4 w 179"/>
                  <a:gd name="T37" fmla="*/ 66 h 132"/>
                  <a:gd name="T38" fmla="*/ 4 w 179"/>
                  <a:gd name="T39" fmla="*/ 41 h 132"/>
                  <a:gd name="T40" fmla="*/ 0 w 179"/>
                  <a:gd name="T41" fmla="*/ 21 h 132"/>
                  <a:gd name="T42" fmla="*/ 3 w 179"/>
                  <a:gd name="T43" fmla="*/ 14 h 132"/>
                  <a:gd name="T44" fmla="*/ 12 w 179"/>
                  <a:gd name="T45" fmla="*/ 17 h 132"/>
                  <a:gd name="T46" fmla="*/ 21 w 179"/>
                  <a:gd name="T47" fmla="*/ 28 h 132"/>
                  <a:gd name="T48" fmla="*/ 39 w 179"/>
                  <a:gd name="T49" fmla="*/ 31 h 132"/>
                  <a:gd name="T50" fmla="*/ 43 w 179"/>
                  <a:gd name="T51" fmla="*/ 40 h 132"/>
                  <a:gd name="T52" fmla="*/ 35 w 179"/>
                  <a:gd name="T53" fmla="*/ 40 h 132"/>
                  <a:gd name="T54" fmla="*/ 34 w 179"/>
                  <a:gd name="T55" fmla="*/ 48 h 132"/>
                  <a:gd name="T56" fmla="*/ 39 w 179"/>
                  <a:gd name="T57" fmla="*/ 49 h 132"/>
                  <a:gd name="T58" fmla="*/ 41 w 179"/>
                  <a:gd name="T59" fmla="*/ 57 h 132"/>
                  <a:gd name="T60" fmla="*/ 30 w 179"/>
                  <a:gd name="T61" fmla="*/ 63 h 132"/>
                  <a:gd name="T62" fmla="*/ 30 w 179"/>
                  <a:gd name="T63" fmla="*/ 69 h 132"/>
                  <a:gd name="T64" fmla="*/ 42 w 179"/>
                  <a:gd name="T65" fmla="*/ 69 h 132"/>
                  <a:gd name="T66" fmla="*/ 45 w 179"/>
                  <a:gd name="T67" fmla="*/ 55 h 132"/>
                  <a:gd name="T68" fmla="*/ 54 w 179"/>
                  <a:gd name="T69" fmla="*/ 46 h 132"/>
                  <a:gd name="T70" fmla="*/ 43 w 179"/>
                  <a:gd name="T71" fmla="*/ 24 h 132"/>
                  <a:gd name="T72" fmla="*/ 50 w 179"/>
                  <a:gd name="T73" fmla="*/ 17 h 132"/>
                  <a:gd name="T74" fmla="*/ 45 w 179"/>
                  <a:gd name="T75" fmla="*/ 0 h 1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79" h="132">
                    <a:moveTo>
                      <a:pt x="45" y="0"/>
                    </a:moveTo>
                    <a:lnTo>
                      <a:pt x="82" y="10"/>
                    </a:lnTo>
                    <a:lnTo>
                      <a:pt x="110" y="17"/>
                    </a:lnTo>
                    <a:lnTo>
                      <a:pt x="123" y="20"/>
                    </a:lnTo>
                    <a:lnTo>
                      <a:pt x="137" y="22"/>
                    </a:lnTo>
                    <a:lnTo>
                      <a:pt x="156" y="25"/>
                    </a:lnTo>
                    <a:lnTo>
                      <a:pt x="178" y="29"/>
                    </a:lnTo>
                    <a:lnTo>
                      <a:pt x="164" y="131"/>
                    </a:lnTo>
                    <a:lnTo>
                      <a:pt x="95" y="116"/>
                    </a:lnTo>
                    <a:lnTo>
                      <a:pt x="85" y="123"/>
                    </a:lnTo>
                    <a:lnTo>
                      <a:pt x="73" y="113"/>
                    </a:lnTo>
                    <a:lnTo>
                      <a:pt x="62" y="123"/>
                    </a:lnTo>
                    <a:lnTo>
                      <a:pt x="52" y="114"/>
                    </a:lnTo>
                    <a:lnTo>
                      <a:pt x="23" y="113"/>
                    </a:lnTo>
                    <a:lnTo>
                      <a:pt x="27" y="96"/>
                    </a:lnTo>
                    <a:lnTo>
                      <a:pt x="7" y="95"/>
                    </a:lnTo>
                    <a:lnTo>
                      <a:pt x="5" y="85"/>
                    </a:lnTo>
                    <a:lnTo>
                      <a:pt x="9" y="75"/>
                    </a:lnTo>
                    <a:lnTo>
                      <a:pt x="4" y="66"/>
                    </a:lnTo>
                    <a:lnTo>
                      <a:pt x="4" y="41"/>
                    </a:lnTo>
                    <a:lnTo>
                      <a:pt x="0" y="21"/>
                    </a:lnTo>
                    <a:lnTo>
                      <a:pt x="3" y="14"/>
                    </a:lnTo>
                    <a:lnTo>
                      <a:pt x="12" y="17"/>
                    </a:lnTo>
                    <a:lnTo>
                      <a:pt x="21" y="28"/>
                    </a:lnTo>
                    <a:lnTo>
                      <a:pt x="39" y="31"/>
                    </a:lnTo>
                    <a:lnTo>
                      <a:pt x="43" y="40"/>
                    </a:lnTo>
                    <a:lnTo>
                      <a:pt x="35" y="40"/>
                    </a:lnTo>
                    <a:lnTo>
                      <a:pt x="34" y="48"/>
                    </a:lnTo>
                    <a:lnTo>
                      <a:pt x="39" y="49"/>
                    </a:lnTo>
                    <a:lnTo>
                      <a:pt x="41" y="57"/>
                    </a:lnTo>
                    <a:lnTo>
                      <a:pt x="30" y="63"/>
                    </a:lnTo>
                    <a:lnTo>
                      <a:pt x="30" y="69"/>
                    </a:lnTo>
                    <a:lnTo>
                      <a:pt x="42" y="69"/>
                    </a:lnTo>
                    <a:lnTo>
                      <a:pt x="45" y="55"/>
                    </a:lnTo>
                    <a:lnTo>
                      <a:pt x="54" y="46"/>
                    </a:lnTo>
                    <a:lnTo>
                      <a:pt x="43" y="24"/>
                    </a:lnTo>
                    <a:lnTo>
                      <a:pt x="50" y="1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00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2B99D97-1663-509A-6833-5CF85E697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" y="1621"/>
                <a:ext cx="223" cy="170"/>
              </a:xfrm>
              <a:custGeom>
                <a:avLst/>
                <a:gdLst>
                  <a:gd name="T0" fmla="*/ 49 w 223"/>
                  <a:gd name="T1" fmla="*/ 0 h 170"/>
                  <a:gd name="T2" fmla="*/ 42 w 223"/>
                  <a:gd name="T3" fmla="*/ 3 h 170"/>
                  <a:gd name="T4" fmla="*/ 38 w 223"/>
                  <a:gd name="T5" fmla="*/ 18 h 170"/>
                  <a:gd name="T6" fmla="*/ 34 w 223"/>
                  <a:gd name="T7" fmla="*/ 31 h 170"/>
                  <a:gd name="T8" fmla="*/ 31 w 223"/>
                  <a:gd name="T9" fmla="*/ 41 h 170"/>
                  <a:gd name="T10" fmla="*/ 27 w 223"/>
                  <a:gd name="T11" fmla="*/ 52 h 170"/>
                  <a:gd name="T12" fmla="*/ 23 w 223"/>
                  <a:gd name="T13" fmla="*/ 63 h 170"/>
                  <a:gd name="T14" fmla="*/ 17 w 223"/>
                  <a:gd name="T15" fmla="*/ 75 h 170"/>
                  <a:gd name="T16" fmla="*/ 9 w 223"/>
                  <a:gd name="T17" fmla="*/ 89 h 170"/>
                  <a:gd name="T18" fmla="*/ 0 w 223"/>
                  <a:gd name="T19" fmla="*/ 102 h 170"/>
                  <a:gd name="T20" fmla="*/ 0 w 223"/>
                  <a:gd name="T21" fmla="*/ 132 h 170"/>
                  <a:gd name="T22" fmla="*/ 125 w 223"/>
                  <a:gd name="T23" fmla="*/ 157 h 170"/>
                  <a:gd name="T24" fmla="*/ 182 w 223"/>
                  <a:gd name="T25" fmla="*/ 169 h 170"/>
                  <a:gd name="T26" fmla="*/ 194 w 223"/>
                  <a:gd name="T27" fmla="*/ 110 h 170"/>
                  <a:gd name="T28" fmla="*/ 202 w 223"/>
                  <a:gd name="T29" fmla="*/ 105 h 170"/>
                  <a:gd name="T30" fmla="*/ 195 w 223"/>
                  <a:gd name="T31" fmla="*/ 92 h 170"/>
                  <a:gd name="T32" fmla="*/ 198 w 223"/>
                  <a:gd name="T33" fmla="*/ 79 h 170"/>
                  <a:gd name="T34" fmla="*/ 222 w 223"/>
                  <a:gd name="T35" fmla="*/ 56 h 170"/>
                  <a:gd name="T36" fmla="*/ 206 w 223"/>
                  <a:gd name="T37" fmla="*/ 36 h 170"/>
                  <a:gd name="T38" fmla="*/ 137 w 223"/>
                  <a:gd name="T39" fmla="*/ 21 h 170"/>
                  <a:gd name="T40" fmla="*/ 127 w 223"/>
                  <a:gd name="T41" fmla="*/ 27 h 170"/>
                  <a:gd name="T42" fmla="*/ 115 w 223"/>
                  <a:gd name="T43" fmla="*/ 17 h 170"/>
                  <a:gd name="T44" fmla="*/ 104 w 223"/>
                  <a:gd name="T45" fmla="*/ 28 h 170"/>
                  <a:gd name="T46" fmla="*/ 93 w 223"/>
                  <a:gd name="T47" fmla="*/ 17 h 170"/>
                  <a:gd name="T48" fmla="*/ 66 w 223"/>
                  <a:gd name="T49" fmla="*/ 18 h 170"/>
                  <a:gd name="T50" fmla="*/ 69 w 223"/>
                  <a:gd name="T51" fmla="*/ 1 h 170"/>
                  <a:gd name="T52" fmla="*/ 49 w 223"/>
                  <a:gd name="T53" fmla="*/ 0 h 17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3" h="170">
                    <a:moveTo>
                      <a:pt x="49" y="0"/>
                    </a:moveTo>
                    <a:lnTo>
                      <a:pt x="42" y="3"/>
                    </a:lnTo>
                    <a:lnTo>
                      <a:pt x="38" y="18"/>
                    </a:lnTo>
                    <a:lnTo>
                      <a:pt x="34" y="31"/>
                    </a:lnTo>
                    <a:lnTo>
                      <a:pt x="31" y="41"/>
                    </a:lnTo>
                    <a:lnTo>
                      <a:pt x="27" y="52"/>
                    </a:lnTo>
                    <a:lnTo>
                      <a:pt x="23" y="63"/>
                    </a:lnTo>
                    <a:lnTo>
                      <a:pt x="17" y="75"/>
                    </a:lnTo>
                    <a:lnTo>
                      <a:pt x="9" y="89"/>
                    </a:lnTo>
                    <a:lnTo>
                      <a:pt x="0" y="102"/>
                    </a:lnTo>
                    <a:lnTo>
                      <a:pt x="0" y="132"/>
                    </a:lnTo>
                    <a:lnTo>
                      <a:pt x="125" y="157"/>
                    </a:lnTo>
                    <a:lnTo>
                      <a:pt x="182" y="169"/>
                    </a:lnTo>
                    <a:lnTo>
                      <a:pt x="194" y="110"/>
                    </a:lnTo>
                    <a:lnTo>
                      <a:pt x="202" y="105"/>
                    </a:lnTo>
                    <a:lnTo>
                      <a:pt x="195" y="92"/>
                    </a:lnTo>
                    <a:lnTo>
                      <a:pt x="198" y="79"/>
                    </a:lnTo>
                    <a:lnTo>
                      <a:pt x="222" y="56"/>
                    </a:lnTo>
                    <a:lnTo>
                      <a:pt x="206" y="36"/>
                    </a:lnTo>
                    <a:lnTo>
                      <a:pt x="137" y="21"/>
                    </a:lnTo>
                    <a:lnTo>
                      <a:pt x="127" y="27"/>
                    </a:lnTo>
                    <a:lnTo>
                      <a:pt x="115" y="17"/>
                    </a:lnTo>
                    <a:lnTo>
                      <a:pt x="104" y="28"/>
                    </a:lnTo>
                    <a:lnTo>
                      <a:pt x="93" y="17"/>
                    </a:lnTo>
                    <a:lnTo>
                      <a:pt x="66" y="18"/>
                    </a:lnTo>
                    <a:lnTo>
                      <a:pt x="69" y="1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3F5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2F5BF9B1-E89D-0648-9C96-0F96B9AE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" y="1752"/>
                <a:ext cx="235" cy="362"/>
              </a:xfrm>
              <a:custGeom>
                <a:avLst/>
                <a:gdLst>
                  <a:gd name="T0" fmla="*/ 18 w 235"/>
                  <a:gd name="T1" fmla="*/ 0 h 362"/>
                  <a:gd name="T2" fmla="*/ 126 w 235"/>
                  <a:gd name="T3" fmla="*/ 22 h 362"/>
                  <a:gd name="T4" fmla="*/ 102 w 235"/>
                  <a:gd name="T5" fmla="*/ 128 h 362"/>
                  <a:gd name="T6" fmla="*/ 223 w 235"/>
                  <a:gd name="T7" fmla="*/ 290 h 362"/>
                  <a:gd name="T8" fmla="*/ 234 w 235"/>
                  <a:gd name="T9" fmla="*/ 311 h 362"/>
                  <a:gd name="T10" fmla="*/ 223 w 235"/>
                  <a:gd name="T11" fmla="*/ 321 h 362"/>
                  <a:gd name="T12" fmla="*/ 215 w 235"/>
                  <a:gd name="T13" fmla="*/ 338 h 362"/>
                  <a:gd name="T14" fmla="*/ 208 w 235"/>
                  <a:gd name="T15" fmla="*/ 349 h 362"/>
                  <a:gd name="T16" fmla="*/ 216 w 235"/>
                  <a:gd name="T17" fmla="*/ 358 h 362"/>
                  <a:gd name="T18" fmla="*/ 203 w 235"/>
                  <a:gd name="T19" fmla="*/ 361 h 362"/>
                  <a:gd name="T20" fmla="*/ 132 w 235"/>
                  <a:gd name="T21" fmla="*/ 359 h 362"/>
                  <a:gd name="T22" fmla="*/ 128 w 235"/>
                  <a:gd name="T23" fmla="*/ 338 h 362"/>
                  <a:gd name="T24" fmla="*/ 115 w 235"/>
                  <a:gd name="T25" fmla="*/ 323 h 362"/>
                  <a:gd name="T26" fmla="*/ 106 w 235"/>
                  <a:gd name="T27" fmla="*/ 317 h 362"/>
                  <a:gd name="T28" fmla="*/ 104 w 235"/>
                  <a:gd name="T29" fmla="*/ 306 h 362"/>
                  <a:gd name="T30" fmla="*/ 96 w 235"/>
                  <a:gd name="T31" fmla="*/ 300 h 362"/>
                  <a:gd name="T32" fmla="*/ 89 w 235"/>
                  <a:gd name="T33" fmla="*/ 293 h 362"/>
                  <a:gd name="T34" fmla="*/ 86 w 235"/>
                  <a:gd name="T35" fmla="*/ 284 h 362"/>
                  <a:gd name="T36" fmla="*/ 79 w 235"/>
                  <a:gd name="T37" fmla="*/ 279 h 362"/>
                  <a:gd name="T38" fmla="*/ 68 w 235"/>
                  <a:gd name="T39" fmla="*/ 282 h 362"/>
                  <a:gd name="T40" fmla="*/ 56 w 235"/>
                  <a:gd name="T41" fmla="*/ 277 h 362"/>
                  <a:gd name="T42" fmla="*/ 56 w 235"/>
                  <a:gd name="T43" fmla="*/ 273 h 362"/>
                  <a:gd name="T44" fmla="*/ 55 w 235"/>
                  <a:gd name="T45" fmla="*/ 263 h 362"/>
                  <a:gd name="T46" fmla="*/ 50 w 235"/>
                  <a:gd name="T47" fmla="*/ 252 h 362"/>
                  <a:gd name="T48" fmla="*/ 50 w 235"/>
                  <a:gd name="T49" fmla="*/ 243 h 362"/>
                  <a:gd name="T50" fmla="*/ 44 w 235"/>
                  <a:gd name="T51" fmla="*/ 235 h 362"/>
                  <a:gd name="T52" fmla="*/ 46 w 235"/>
                  <a:gd name="T53" fmla="*/ 227 h 362"/>
                  <a:gd name="T54" fmla="*/ 30 w 235"/>
                  <a:gd name="T55" fmla="*/ 209 h 362"/>
                  <a:gd name="T56" fmla="*/ 30 w 235"/>
                  <a:gd name="T57" fmla="*/ 198 h 362"/>
                  <a:gd name="T58" fmla="*/ 38 w 235"/>
                  <a:gd name="T59" fmla="*/ 194 h 362"/>
                  <a:gd name="T60" fmla="*/ 38 w 235"/>
                  <a:gd name="T61" fmla="*/ 188 h 362"/>
                  <a:gd name="T62" fmla="*/ 30 w 235"/>
                  <a:gd name="T63" fmla="*/ 186 h 362"/>
                  <a:gd name="T64" fmla="*/ 27 w 235"/>
                  <a:gd name="T65" fmla="*/ 176 h 362"/>
                  <a:gd name="T66" fmla="*/ 23 w 235"/>
                  <a:gd name="T67" fmla="*/ 158 h 362"/>
                  <a:gd name="T68" fmla="*/ 34 w 235"/>
                  <a:gd name="T69" fmla="*/ 168 h 362"/>
                  <a:gd name="T70" fmla="*/ 30 w 235"/>
                  <a:gd name="T71" fmla="*/ 155 h 362"/>
                  <a:gd name="T72" fmla="*/ 38 w 235"/>
                  <a:gd name="T73" fmla="*/ 155 h 362"/>
                  <a:gd name="T74" fmla="*/ 38 w 235"/>
                  <a:gd name="T75" fmla="*/ 146 h 362"/>
                  <a:gd name="T76" fmla="*/ 30 w 235"/>
                  <a:gd name="T77" fmla="*/ 140 h 362"/>
                  <a:gd name="T78" fmla="*/ 26 w 235"/>
                  <a:gd name="T79" fmla="*/ 149 h 362"/>
                  <a:gd name="T80" fmla="*/ 18 w 235"/>
                  <a:gd name="T81" fmla="*/ 146 h 362"/>
                  <a:gd name="T82" fmla="*/ 3 w 235"/>
                  <a:gd name="T83" fmla="*/ 105 h 362"/>
                  <a:gd name="T84" fmla="*/ 7 w 235"/>
                  <a:gd name="T85" fmla="*/ 76 h 362"/>
                  <a:gd name="T86" fmla="*/ 0 w 235"/>
                  <a:gd name="T87" fmla="*/ 60 h 362"/>
                  <a:gd name="T88" fmla="*/ 4 w 235"/>
                  <a:gd name="T89" fmla="*/ 47 h 362"/>
                  <a:gd name="T90" fmla="*/ 11 w 235"/>
                  <a:gd name="T91" fmla="*/ 45 h 362"/>
                  <a:gd name="T92" fmla="*/ 18 w 235"/>
                  <a:gd name="T93" fmla="*/ 25 h 362"/>
                  <a:gd name="T94" fmla="*/ 18 w 235"/>
                  <a:gd name="T95" fmla="*/ 0 h 3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35" h="362">
                    <a:moveTo>
                      <a:pt x="18" y="0"/>
                    </a:moveTo>
                    <a:lnTo>
                      <a:pt x="126" y="22"/>
                    </a:lnTo>
                    <a:lnTo>
                      <a:pt x="102" y="128"/>
                    </a:lnTo>
                    <a:lnTo>
                      <a:pt x="223" y="290"/>
                    </a:lnTo>
                    <a:lnTo>
                      <a:pt x="234" y="311"/>
                    </a:lnTo>
                    <a:lnTo>
                      <a:pt x="223" y="321"/>
                    </a:lnTo>
                    <a:lnTo>
                      <a:pt x="215" y="338"/>
                    </a:lnTo>
                    <a:lnTo>
                      <a:pt x="208" y="349"/>
                    </a:lnTo>
                    <a:lnTo>
                      <a:pt x="216" y="358"/>
                    </a:lnTo>
                    <a:lnTo>
                      <a:pt x="203" y="361"/>
                    </a:lnTo>
                    <a:lnTo>
                      <a:pt x="132" y="359"/>
                    </a:lnTo>
                    <a:lnTo>
                      <a:pt x="128" y="338"/>
                    </a:lnTo>
                    <a:lnTo>
                      <a:pt x="115" y="323"/>
                    </a:lnTo>
                    <a:lnTo>
                      <a:pt x="106" y="317"/>
                    </a:lnTo>
                    <a:lnTo>
                      <a:pt x="104" y="306"/>
                    </a:lnTo>
                    <a:lnTo>
                      <a:pt x="96" y="300"/>
                    </a:lnTo>
                    <a:lnTo>
                      <a:pt x="89" y="293"/>
                    </a:lnTo>
                    <a:lnTo>
                      <a:pt x="86" y="284"/>
                    </a:lnTo>
                    <a:lnTo>
                      <a:pt x="79" y="279"/>
                    </a:lnTo>
                    <a:lnTo>
                      <a:pt x="68" y="282"/>
                    </a:lnTo>
                    <a:lnTo>
                      <a:pt x="56" y="277"/>
                    </a:lnTo>
                    <a:lnTo>
                      <a:pt x="56" y="273"/>
                    </a:lnTo>
                    <a:lnTo>
                      <a:pt x="55" y="263"/>
                    </a:lnTo>
                    <a:lnTo>
                      <a:pt x="50" y="252"/>
                    </a:lnTo>
                    <a:lnTo>
                      <a:pt x="50" y="243"/>
                    </a:lnTo>
                    <a:lnTo>
                      <a:pt x="44" y="235"/>
                    </a:lnTo>
                    <a:lnTo>
                      <a:pt x="46" y="227"/>
                    </a:lnTo>
                    <a:lnTo>
                      <a:pt x="30" y="209"/>
                    </a:lnTo>
                    <a:lnTo>
                      <a:pt x="30" y="198"/>
                    </a:lnTo>
                    <a:lnTo>
                      <a:pt x="38" y="194"/>
                    </a:lnTo>
                    <a:lnTo>
                      <a:pt x="38" y="188"/>
                    </a:lnTo>
                    <a:lnTo>
                      <a:pt x="30" y="186"/>
                    </a:lnTo>
                    <a:lnTo>
                      <a:pt x="27" y="176"/>
                    </a:lnTo>
                    <a:lnTo>
                      <a:pt x="23" y="158"/>
                    </a:lnTo>
                    <a:lnTo>
                      <a:pt x="34" y="168"/>
                    </a:lnTo>
                    <a:lnTo>
                      <a:pt x="30" y="155"/>
                    </a:lnTo>
                    <a:lnTo>
                      <a:pt x="38" y="155"/>
                    </a:lnTo>
                    <a:lnTo>
                      <a:pt x="38" y="146"/>
                    </a:lnTo>
                    <a:lnTo>
                      <a:pt x="30" y="140"/>
                    </a:lnTo>
                    <a:lnTo>
                      <a:pt x="26" y="149"/>
                    </a:lnTo>
                    <a:lnTo>
                      <a:pt x="18" y="146"/>
                    </a:lnTo>
                    <a:lnTo>
                      <a:pt x="3" y="105"/>
                    </a:lnTo>
                    <a:lnTo>
                      <a:pt x="7" y="76"/>
                    </a:lnTo>
                    <a:lnTo>
                      <a:pt x="0" y="60"/>
                    </a:lnTo>
                    <a:lnTo>
                      <a:pt x="4" y="47"/>
                    </a:lnTo>
                    <a:lnTo>
                      <a:pt x="11" y="45"/>
                    </a:lnTo>
                    <a:lnTo>
                      <a:pt x="18" y="25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D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AFF89C0A-3CF2-0717-AFB9-ED79563EE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" y="1774"/>
                <a:ext cx="178" cy="269"/>
              </a:xfrm>
              <a:custGeom>
                <a:avLst/>
                <a:gdLst>
                  <a:gd name="T0" fmla="*/ 23 w 178"/>
                  <a:gd name="T1" fmla="*/ 0 h 269"/>
                  <a:gd name="T2" fmla="*/ 0 w 178"/>
                  <a:gd name="T3" fmla="*/ 106 h 269"/>
                  <a:gd name="T4" fmla="*/ 121 w 178"/>
                  <a:gd name="T5" fmla="*/ 268 h 269"/>
                  <a:gd name="T6" fmla="*/ 128 w 178"/>
                  <a:gd name="T7" fmla="*/ 261 h 269"/>
                  <a:gd name="T8" fmla="*/ 128 w 178"/>
                  <a:gd name="T9" fmla="*/ 229 h 269"/>
                  <a:gd name="T10" fmla="*/ 143 w 178"/>
                  <a:gd name="T11" fmla="*/ 231 h 269"/>
                  <a:gd name="T12" fmla="*/ 158 w 178"/>
                  <a:gd name="T13" fmla="*/ 133 h 269"/>
                  <a:gd name="T14" fmla="*/ 169 w 178"/>
                  <a:gd name="T15" fmla="*/ 67 h 269"/>
                  <a:gd name="T16" fmla="*/ 172 w 178"/>
                  <a:gd name="T17" fmla="*/ 47 h 269"/>
                  <a:gd name="T18" fmla="*/ 177 w 178"/>
                  <a:gd name="T19" fmla="*/ 29 h 269"/>
                  <a:gd name="T20" fmla="*/ 98 w 178"/>
                  <a:gd name="T21" fmla="*/ 16 h 269"/>
                  <a:gd name="T22" fmla="*/ 23 w 178"/>
                  <a:gd name="T23" fmla="*/ 0 h 2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269">
                    <a:moveTo>
                      <a:pt x="23" y="0"/>
                    </a:moveTo>
                    <a:lnTo>
                      <a:pt x="0" y="106"/>
                    </a:lnTo>
                    <a:lnTo>
                      <a:pt x="121" y="268"/>
                    </a:lnTo>
                    <a:lnTo>
                      <a:pt x="128" y="261"/>
                    </a:lnTo>
                    <a:lnTo>
                      <a:pt x="128" y="229"/>
                    </a:lnTo>
                    <a:lnTo>
                      <a:pt x="143" y="231"/>
                    </a:lnTo>
                    <a:lnTo>
                      <a:pt x="158" y="133"/>
                    </a:lnTo>
                    <a:lnTo>
                      <a:pt x="169" y="67"/>
                    </a:lnTo>
                    <a:lnTo>
                      <a:pt x="172" y="47"/>
                    </a:lnTo>
                    <a:lnTo>
                      <a:pt x="177" y="29"/>
                    </a:lnTo>
                    <a:lnTo>
                      <a:pt x="98" y="16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5FD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A6F83184-2488-9DF7-83CC-07D6EF6B5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" y="1555"/>
                <a:ext cx="160" cy="259"/>
              </a:xfrm>
              <a:custGeom>
                <a:avLst/>
                <a:gdLst>
                  <a:gd name="T0" fmla="*/ 38 w 160"/>
                  <a:gd name="T1" fmla="*/ 0 h 259"/>
                  <a:gd name="T2" fmla="*/ 24 w 160"/>
                  <a:gd name="T3" fmla="*/ 101 h 259"/>
                  <a:gd name="T4" fmla="*/ 39 w 160"/>
                  <a:gd name="T5" fmla="*/ 122 h 259"/>
                  <a:gd name="T6" fmla="*/ 15 w 160"/>
                  <a:gd name="T7" fmla="*/ 145 h 259"/>
                  <a:gd name="T8" fmla="*/ 12 w 160"/>
                  <a:gd name="T9" fmla="*/ 160 h 259"/>
                  <a:gd name="T10" fmla="*/ 19 w 160"/>
                  <a:gd name="T11" fmla="*/ 171 h 259"/>
                  <a:gd name="T12" fmla="*/ 12 w 160"/>
                  <a:gd name="T13" fmla="*/ 177 h 259"/>
                  <a:gd name="T14" fmla="*/ 0 w 160"/>
                  <a:gd name="T15" fmla="*/ 235 h 259"/>
                  <a:gd name="T16" fmla="*/ 76 w 160"/>
                  <a:gd name="T17" fmla="*/ 249 h 259"/>
                  <a:gd name="T18" fmla="*/ 148 w 160"/>
                  <a:gd name="T19" fmla="*/ 258 h 259"/>
                  <a:gd name="T20" fmla="*/ 155 w 160"/>
                  <a:gd name="T21" fmla="*/ 205 h 259"/>
                  <a:gd name="T22" fmla="*/ 159 w 160"/>
                  <a:gd name="T23" fmla="*/ 175 h 259"/>
                  <a:gd name="T24" fmla="*/ 152 w 160"/>
                  <a:gd name="T25" fmla="*/ 165 h 259"/>
                  <a:gd name="T26" fmla="*/ 136 w 160"/>
                  <a:gd name="T27" fmla="*/ 168 h 259"/>
                  <a:gd name="T28" fmla="*/ 114 w 160"/>
                  <a:gd name="T29" fmla="*/ 170 h 259"/>
                  <a:gd name="T30" fmla="*/ 110 w 160"/>
                  <a:gd name="T31" fmla="*/ 146 h 259"/>
                  <a:gd name="T32" fmla="*/ 84 w 160"/>
                  <a:gd name="T33" fmla="*/ 127 h 259"/>
                  <a:gd name="T34" fmla="*/ 88 w 160"/>
                  <a:gd name="T35" fmla="*/ 114 h 259"/>
                  <a:gd name="T36" fmla="*/ 90 w 160"/>
                  <a:gd name="T37" fmla="*/ 92 h 259"/>
                  <a:gd name="T38" fmla="*/ 57 w 160"/>
                  <a:gd name="T39" fmla="*/ 45 h 259"/>
                  <a:gd name="T40" fmla="*/ 61 w 160"/>
                  <a:gd name="T41" fmla="*/ 3 h 259"/>
                  <a:gd name="T42" fmla="*/ 38 w 160"/>
                  <a:gd name="T43" fmla="*/ 0 h 25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60" h="259">
                    <a:moveTo>
                      <a:pt x="38" y="0"/>
                    </a:moveTo>
                    <a:lnTo>
                      <a:pt x="24" y="101"/>
                    </a:lnTo>
                    <a:lnTo>
                      <a:pt x="39" y="122"/>
                    </a:lnTo>
                    <a:lnTo>
                      <a:pt x="15" y="145"/>
                    </a:lnTo>
                    <a:lnTo>
                      <a:pt x="12" y="160"/>
                    </a:lnTo>
                    <a:lnTo>
                      <a:pt x="19" y="171"/>
                    </a:lnTo>
                    <a:lnTo>
                      <a:pt x="12" y="177"/>
                    </a:lnTo>
                    <a:lnTo>
                      <a:pt x="0" y="235"/>
                    </a:lnTo>
                    <a:lnTo>
                      <a:pt x="76" y="249"/>
                    </a:lnTo>
                    <a:lnTo>
                      <a:pt x="148" y="258"/>
                    </a:lnTo>
                    <a:lnTo>
                      <a:pt x="155" y="205"/>
                    </a:lnTo>
                    <a:lnTo>
                      <a:pt x="159" y="175"/>
                    </a:lnTo>
                    <a:lnTo>
                      <a:pt x="152" y="165"/>
                    </a:lnTo>
                    <a:lnTo>
                      <a:pt x="136" y="168"/>
                    </a:lnTo>
                    <a:lnTo>
                      <a:pt x="114" y="170"/>
                    </a:lnTo>
                    <a:lnTo>
                      <a:pt x="110" y="146"/>
                    </a:lnTo>
                    <a:lnTo>
                      <a:pt x="84" y="127"/>
                    </a:lnTo>
                    <a:lnTo>
                      <a:pt x="88" y="114"/>
                    </a:lnTo>
                    <a:lnTo>
                      <a:pt x="90" y="92"/>
                    </a:lnTo>
                    <a:lnTo>
                      <a:pt x="57" y="45"/>
                    </a:lnTo>
                    <a:lnTo>
                      <a:pt x="61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5F7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480F3B3A-0F9E-1FAC-63FA-AFB0DF2B7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" y="1803"/>
                <a:ext cx="149" cy="192"/>
              </a:xfrm>
              <a:custGeom>
                <a:avLst/>
                <a:gdLst>
                  <a:gd name="T0" fmla="*/ 28 w 149"/>
                  <a:gd name="T1" fmla="*/ 0 h 192"/>
                  <a:gd name="T2" fmla="*/ 100 w 149"/>
                  <a:gd name="T3" fmla="*/ 10 h 192"/>
                  <a:gd name="T4" fmla="*/ 95 w 149"/>
                  <a:gd name="T5" fmla="*/ 47 h 192"/>
                  <a:gd name="T6" fmla="*/ 148 w 149"/>
                  <a:gd name="T7" fmla="*/ 52 h 192"/>
                  <a:gd name="T8" fmla="*/ 134 w 149"/>
                  <a:gd name="T9" fmla="*/ 191 h 192"/>
                  <a:gd name="T10" fmla="*/ 0 w 149"/>
                  <a:gd name="T11" fmla="*/ 177 h 192"/>
                  <a:gd name="T12" fmla="*/ 14 w 149"/>
                  <a:gd name="T13" fmla="*/ 88 h 192"/>
                  <a:gd name="T14" fmla="*/ 28 w 149"/>
                  <a:gd name="T15" fmla="*/ 0 h 1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9" h="192">
                    <a:moveTo>
                      <a:pt x="28" y="0"/>
                    </a:moveTo>
                    <a:lnTo>
                      <a:pt x="100" y="10"/>
                    </a:lnTo>
                    <a:lnTo>
                      <a:pt x="95" y="47"/>
                    </a:lnTo>
                    <a:lnTo>
                      <a:pt x="148" y="52"/>
                    </a:lnTo>
                    <a:lnTo>
                      <a:pt x="134" y="191"/>
                    </a:lnTo>
                    <a:lnTo>
                      <a:pt x="0" y="177"/>
                    </a:lnTo>
                    <a:lnTo>
                      <a:pt x="14" y="88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F7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9F011583-1733-88E7-AEC8-DAE481763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557"/>
                <a:ext cx="278" cy="174"/>
              </a:xfrm>
              <a:custGeom>
                <a:avLst/>
                <a:gdLst>
                  <a:gd name="T0" fmla="*/ 5 w 278"/>
                  <a:gd name="T1" fmla="*/ 0 h 174"/>
                  <a:gd name="T2" fmla="*/ 59 w 278"/>
                  <a:gd name="T3" fmla="*/ 7 h 174"/>
                  <a:gd name="T4" fmla="*/ 92 w 278"/>
                  <a:gd name="T5" fmla="*/ 12 h 174"/>
                  <a:gd name="T6" fmla="*/ 136 w 278"/>
                  <a:gd name="T7" fmla="*/ 16 h 174"/>
                  <a:gd name="T8" fmla="*/ 176 w 278"/>
                  <a:gd name="T9" fmla="*/ 20 h 174"/>
                  <a:gd name="T10" fmla="*/ 245 w 278"/>
                  <a:gd name="T11" fmla="*/ 25 h 174"/>
                  <a:gd name="T12" fmla="*/ 277 w 278"/>
                  <a:gd name="T13" fmla="*/ 28 h 174"/>
                  <a:gd name="T14" fmla="*/ 276 w 278"/>
                  <a:gd name="T15" fmla="*/ 169 h 174"/>
                  <a:gd name="T16" fmla="*/ 107 w 278"/>
                  <a:gd name="T17" fmla="*/ 154 h 174"/>
                  <a:gd name="T18" fmla="*/ 103 w 278"/>
                  <a:gd name="T19" fmla="*/ 173 h 174"/>
                  <a:gd name="T20" fmla="*/ 97 w 278"/>
                  <a:gd name="T21" fmla="*/ 164 h 174"/>
                  <a:gd name="T22" fmla="*/ 81 w 278"/>
                  <a:gd name="T23" fmla="*/ 166 h 174"/>
                  <a:gd name="T24" fmla="*/ 59 w 278"/>
                  <a:gd name="T25" fmla="*/ 169 h 174"/>
                  <a:gd name="T26" fmla="*/ 55 w 278"/>
                  <a:gd name="T27" fmla="*/ 145 h 174"/>
                  <a:gd name="T28" fmla="*/ 28 w 278"/>
                  <a:gd name="T29" fmla="*/ 125 h 174"/>
                  <a:gd name="T30" fmla="*/ 32 w 278"/>
                  <a:gd name="T31" fmla="*/ 107 h 174"/>
                  <a:gd name="T32" fmla="*/ 35 w 278"/>
                  <a:gd name="T33" fmla="*/ 92 h 174"/>
                  <a:gd name="T34" fmla="*/ 0 w 278"/>
                  <a:gd name="T35" fmla="*/ 43 h 174"/>
                  <a:gd name="T36" fmla="*/ 5 w 278"/>
                  <a:gd name="T37" fmla="*/ 0 h 1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78" h="174">
                    <a:moveTo>
                      <a:pt x="5" y="0"/>
                    </a:moveTo>
                    <a:lnTo>
                      <a:pt x="59" y="7"/>
                    </a:lnTo>
                    <a:lnTo>
                      <a:pt x="92" y="12"/>
                    </a:lnTo>
                    <a:lnTo>
                      <a:pt x="136" y="16"/>
                    </a:lnTo>
                    <a:lnTo>
                      <a:pt x="176" y="20"/>
                    </a:lnTo>
                    <a:lnTo>
                      <a:pt x="245" y="25"/>
                    </a:lnTo>
                    <a:lnTo>
                      <a:pt x="277" y="28"/>
                    </a:lnTo>
                    <a:lnTo>
                      <a:pt x="276" y="169"/>
                    </a:lnTo>
                    <a:lnTo>
                      <a:pt x="107" y="154"/>
                    </a:lnTo>
                    <a:lnTo>
                      <a:pt x="103" y="173"/>
                    </a:lnTo>
                    <a:lnTo>
                      <a:pt x="97" y="164"/>
                    </a:lnTo>
                    <a:lnTo>
                      <a:pt x="81" y="166"/>
                    </a:lnTo>
                    <a:lnTo>
                      <a:pt x="59" y="169"/>
                    </a:lnTo>
                    <a:lnTo>
                      <a:pt x="55" y="145"/>
                    </a:lnTo>
                    <a:lnTo>
                      <a:pt x="28" y="125"/>
                    </a:lnTo>
                    <a:lnTo>
                      <a:pt x="32" y="107"/>
                    </a:lnTo>
                    <a:lnTo>
                      <a:pt x="35" y="92"/>
                    </a:lnTo>
                    <a:lnTo>
                      <a:pt x="0" y="43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9FB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D59B975B-5005-EF39-5791-FAF7E04A3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1710"/>
                <a:ext cx="191" cy="156"/>
              </a:xfrm>
              <a:custGeom>
                <a:avLst/>
                <a:gdLst>
                  <a:gd name="T0" fmla="*/ 19 w 191"/>
                  <a:gd name="T1" fmla="*/ 0 h 156"/>
                  <a:gd name="T2" fmla="*/ 12 w 191"/>
                  <a:gd name="T3" fmla="*/ 58 h 156"/>
                  <a:gd name="T4" fmla="*/ 0 w 191"/>
                  <a:gd name="T5" fmla="*/ 141 h 156"/>
                  <a:gd name="T6" fmla="*/ 55 w 191"/>
                  <a:gd name="T7" fmla="*/ 145 h 156"/>
                  <a:gd name="T8" fmla="*/ 183 w 191"/>
                  <a:gd name="T9" fmla="*/ 155 h 156"/>
                  <a:gd name="T10" fmla="*/ 190 w 191"/>
                  <a:gd name="T11" fmla="*/ 16 h 156"/>
                  <a:gd name="T12" fmla="*/ 19 w 191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1" h="156">
                    <a:moveTo>
                      <a:pt x="19" y="0"/>
                    </a:moveTo>
                    <a:lnTo>
                      <a:pt x="12" y="58"/>
                    </a:lnTo>
                    <a:lnTo>
                      <a:pt x="0" y="141"/>
                    </a:lnTo>
                    <a:lnTo>
                      <a:pt x="55" y="145"/>
                    </a:lnTo>
                    <a:lnTo>
                      <a:pt x="183" y="155"/>
                    </a:lnTo>
                    <a:lnTo>
                      <a:pt x="190" y="16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9F7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8AD9D4B5-0570-6456-3DAC-65E4A5121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855"/>
                <a:ext cx="198" cy="148"/>
              </a:xfrm>
              <a:custGeom>
                <a:avLst/>
                <a:gdLst>
                  <a:gd name="T0" fmla="*/ 16 w 198"/>
                  <a:gd name="T1" fmla="*/ 0 h 148"/>
                  <a:gd name="T2" fmla="*/ 6 w 198"/>
                  <a:gd name="T3" fmla="*/ 88 h 148"/>
                  <a:gd name="T4" fmla="*/ 0 w 198"/>
                  <a:gd name="T5" fmla="*/ 139 h 148"/>
                  <a:gd name="T6" fmla="*/ 98 w 198"/>
                  <a:gd name="T7" fmla="*/ 144 h 148"/>
                  <a:gd name="T8" fmla="*/ 193 w 198"/>
                  <a:gd name="T9" fmla="*/ 147 h 148"/>
                  <a:gd name="T10" fmla="*/ 196 w 198"/>
                  <a:gd name="T11" fmla="*/ 78 h 148"/>
                  <a:gd name="T12" fmla="*/ 197 w 198"/>
                  <a:gd name="T13" fmla="*/ 11 h 148"/>
                  <a:gd name="T14" fmla="*/ 143 w 198"/>
                  <a:gd name="T15" fmla="*/ 10 h 148"/>
                  <a:gd name="T16" fmla="*/ 16 w 198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8" h="148">
                    <a:moveTo>
                      <a:pt x="16" y="0"/>
                    </a:moveTo>
                    <a:lnTo>
                      <a:pt x="6" y="88"/>
                    </a:lnTo>
                    <a:lnTo>
                      <a:pt x="0" y="139"/>
                    </a:lnTo>
                    <a:lnTo>
                      <a:pt x="98" y="144"/>
                    </a:lnTo>
                    <a:lnTo>
                      <a:pt x="193" y="147"/>
                    </a:lnTo>
                    <a:lnTo>
                      <a:pt x="196" y="78"/>
                    </a:lnTo>
                    <a:lnTo>
                      <a:pt x="197" y="11"/>
                    </a:lnTo>
                    <a:lnTo>
                      <a:pt x="143" y="1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26446AC-5C0E-5EF1-51CB-2CEB5AB62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" y="1979"/>
                <a:ext cx="180" cy="200"/>
              </a:xfrm>
              <a:custGeom>
                <a:avLst/>
                <a:gdLst>
                  <a:gd name="T0" fmla="*/ 45 w 180"/>
                  <a:gd name="T1" fmla="*/ 0 h 200"/>
                  <a:gd name="T2" fmla="*/ 42 w 180"/>
                  <a:gd name="T3" fmla="*/ 26 h 200"/>
                  <a:gd name="T4" fmla="*/ 26 w 180"/>
                  <a:gd name="T5" fmla="*/ 23 h 200"/>
                  <a:gd name="T6" fmla="*/ 27 w 180"/>
                  <a:gd name="T7" fmla="*/ 57 h 200"/>
                  <a:gd name="T8" fmla="*/ 20 w 180"/>
                  <a:gd name="T9" fmla="*/ 63 h 200"/>
                  <a:gd name="T10" fmla="*/ 31 w 180"/>
                  <a:gd name="T11" fmla="*/ 84 h 200"/>
                  <a:gd name="T12" fmla="*/ 20 w 180"/>
                  <a:gd name="T13" fmla="*/ 93 h 200"/>
                  <a:gd name="T14" fmla="*/ 14 w 180"/>
                  <a:gd name="T15" fmla="*/ 107 h 200"/>
                  <a:gd name="T16" fmla="*/ 5 w 180"/>
                  <a:gd name="T17" fmla="*/ 122 h 200"/>
                  <a:gd name="T18" fmla="*/ 11 w 180"/>
                  <a:gd name="T19" fmla="*/ 130 h 200"/>
                  <a:gd name="T20" fmla="*/ 1 w 180"/>
                  <a:gd name="T21" fmla="*/ 134 h 200"/>
                  <a:gd name="T22" fmla="*/ 0 w 180"/>
                  <a:gd name="T23" fmla="*/ 147 h 200"/>
                  <a:gd name="T24" fmla="*/ 101 w 180"/>
                  <a:gd name="T25" fmla="*/ 198 h 200"/>
                  <a:gd name="T26" fmla="*/ 158 w 180"/>
                  <a:gd name="T27" fmla="*/ 199 h 200"/>
                  <a:gd name="T28" fmla="*/ 179 w 180"/>
                  <a:gd name="T29" fmla="*/ 16 h 200"/>
                  <a:gd name="T30" fmla="*/ 45 w 180"/>
                  <a:gd name="T31" fmla="*/ 0 h 20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0" h="200">
                    <a:moveTo>
                      <a:pt x="45" y="0"/>
                    </a:moveTo>
                    <a:lnTo>
                      <a:pt x="42" y="26"/>
                    </a:lnTo>
                    <a:lnTo>
                      <a:pt x="26" y="23"/>
                    </a:lnTo>
                    <a:lnTo>
                      <a:pt x="27" y="57"/>
                    </a:lnTo>
                    <a:lnTo>
                      <a:pt x="20" y="63"/>
                    </a:lnTo>
                    <a:lnTo>
                      <a:pt x="31" y="84"/>
                    </a:lnTo>
                    <a:lnTo>
                      <a:pt x="20" y="93"/>
                    </a:lnTo>
                    <a:lnTo>
                      <a:pt x="14" y="107"/>
                    </a:lnTo>
                    <a:lnTo>
                      <a:pt x="5" y="122"/>
                    </a:lnTo>
                    <a:lnTo>
                      <a:pt x="11" y="130"/>
                    </a:lnTo>
                    <a:lnTo>
                      <a:pt x="1" y="134"/>
                    </a:lnTo>
                    <a:lnTo>
                      <a:pt x="0" y="147"/>
                    </a:lnTo>
                    <a:lnTo>
                      <a:pt x="101" y="198"/>
                    </a:lnTo>
                    <a:lnTo>
                      <a:pt x="158" y="199"/>
                    </a:lnTo>
                    <a:lnTo>
                      <a:pt x="179" y="16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BFB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8F7D15CD-F0D4-90D3-0F3D-A6A7F6D6D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" y="1993"/>
                <a:ext cx="191" cy="189"/>
              </a:xfrm>
              <a:custGeom>
                <a:avLst/>
                <a:gdLst>
                  <a:gd name="T0" fmla="*/ 23 w 191"/>
                  <a:gd name="T1" fmla="*/ 0 h 189"/>
                  <a:gd name="T2" fmla="*/ 190 w 191"/>
                  <a:gd name="T3" fmla="*/ 7 h 189"/>
                  <a:gd name="T4" fmla="*/ 182 w 191"/>
                  <a:gd name="T5" fmla="*/ 174 h 189"/>
                  <a:gd name="T6" fmla="*/ 128 w 191"/>
                  <a:gd name="T7" fmla="*/ 171 h 189"/>
                  <a:gd name="T8" fmla="*/ 77 w 191"/>
                  <a:gd name="T9" fmla="*/ 169 h 189"/>
                  <a:gd name="T10" fmla="*/ 77 w 191"/>
                  <a:gd name="T11" fmla="*/ 176 h 189"/>
                  <a:gd name="T12" fmla="*/ 35 w 191"/>
                  <a:gd name="T13" fmla="*/ 176 h 189"/>
                  <a:gd name="T14" fmla="*/ 32 w 191"/>
                  <a:gd name="T15" fmla="*/ 188 h 189"/>
                  <a:gd name="T16" fmla="*/ 0 w 191"/>
                  <a:gd name="T17" fmla="*/ 184 h 189"/>
                  <a:gd name="T18" fmla="*/ 18 w 191"/>
                  <a:gd name="T19" fmla="*/ 43 h 189"/>
                  <a:gd name="T20" fmla="*/ 23 w 191"/>
                  <a:gd name="T21" fmla="*/ 0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1" h="189">
                    <a:moveTo>
                      <a:pt x="23" y="0"/>
                    </a:moveTo>
                    <a:lnTo>
                      <a:pt x="190" y="7"/>
                    </a:lnTo>
                    <a:lnTo>
                      <a:pt x="182" y="174"/>
                    </a:lnTo>
                    <a:lnTo>
                      <a:pt x="128" y="171"/>
                    </a:lnTo>
                    <a:lnTo>
                      <a:pt x="77" y="169"/>
                    </a:lnTo>
                    <a:lnTo>
                      <a:pt x="77" y="176"/>
                    </a:lnTo>
                    <a:lnTo>
                      <a:pt x="35" y="176"/>
                    </a:lnTo>
                    <a:lnTo>
                      <a:pt x="32" y="188"/>
                    </a:lnTo>
                    <a:lnTo>
                      <a:pt x="0" y="184"/>
                    </a:lnTo>
                    <a:lnTo>
                      <a:pt x="18" y="4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8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1E933FA4-0D59-8D51-1CF9-441F67AA4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021"/>
                <a:ext cx="387" cy="358"/>
              </a:xfrm>
              <a:custGeom>
                <a:avLst/>
                <a:gdLst>
                  <a:gd name="T0" fmla="*/ 112 w 387"/>
                  <a:gd name="T1" fmla="*/ 0 h 358"/>
                  <a:gd name="T2" fmla="*/ 197 w 387"/>
                  <a:gd name="T3" fmla="*/ 3 h 358"/>
                  <a:gd name="T4" fmla="*/ 197 w 387"/>
                  <a:gd name="T5" fmla="*/ 67 h 358"/>
                  <a:gd name="T6" fmla="*/ 241 w 387"/>
                  <a:gd name="T7" fmla="*/ 85 h 358"/>
                  <a:gd name="T8" fmla="*/ 253 w 387"/>
                  <a:gd name="T9" fmla="*/ 79 h 358"/>
                  <a:gd name="T10" fmla="*/ 281 w 387"/>
                  <a:gd name="T11" fmla="*/ 93 h 358"/>
                  <a:gd name="T12" fmla="*/ 298 w 387"/>
                  <a:gd name="T13" fmla="*/ 92 h 358"/>
                  <a:gd name="T14" fmla="*/ 331 w 387"/>
                  <a:gd name="T15" fmla="*/ 78 h 358"/>
                  <a:gd name="T16" fmla="*/ 350 w 387"/>
                  <a:gd name="T17" fmla="*/ 92 h 358"/>
                  <a:gd name="T18" fmla="*/ 367 w 387"/>
                  <a:gd name="T19" fmla="*/ 95 h 358"/>
                  <a:gd name="T20" fmla="*/ 367 w 387"/>
                  <a:gd name="T21" fmla="*/ 148 h 358"/>
                  <a:gd name="T22" fmla="*/ 386 w 387"/>
                  <a:gd name="T23" fmla="*/ 181 h 358"/>
                  <a:gd name="T24" fmla="*/ 382 w 387"/>
                  <a:gd name="T25" fmla="*/ 226 h 358"/>
                  <a:gd name="T26" fmla="*/ 361 w 387"/>
                  <a:gd name="T27" fmla="*/ 244 h 358"/>
                  <a:gd name="T28" fmla="*/ 356 w 387"/>
                  <a:gd name="T29" fmla="*/ 228 h 358"/>
                  <a:gd name="T30" fmla="*/ 350 w 387"/>
                  <a:gd name="T31" fmla="*/ 235 h 358"/>
                  <a:gd name="T32" fmla="*/ 355 w 387"/>
                  <a:gd name="T33" fmla="*/ 246 h 358"/>
                  <a:gd name="T34" fmla="*/ 317 w 387"/>
                  <a:gd name="T35" fmla="*/ 273 h 358"/>
                  <a:gd name="T36" fmla="*/ 308 w 387"/>
                  <a:gd name="T37" fmla="*/ 274 h 358"/>
                  <a:gd name="T38" fmla="*/ 289 w 387"/>
                  <a:gd name="T39" fmla="*/ 288 h 358"/>
                  <a:gd name="T40" fmla="*/ 289 w 387"/>
                  <a:gd name="T41" fmla="*/ 295 h 358"/>
                  <a:gd name="T42" fmla="*/ 283 w 387"/>
                  <a:gd name="T43" fmla="*/ 297 h 358"/>
                  <a:gd name="T44" fmla="*/ 287 w 387"/>
                  <a:gd name="T45" fmla="*/ 306 h 358"/>
                  <a:gd name="T46" fmla="*/ 277 w 387"/>
                  <a:gd name="T47" fmla="*/ 319 h 358"/>
                  <a:gd name="T48" fmla="*/ 283 w 387"/>
                  <a:gd name="T49" fmla="*/ 339 h 358"/>
                  <a:gd name="T50" fmla="*/ 289 w 387"/>
                  <a:gd name="T51" fmla="*/ 345 h 358"/>
                  <a:gd name="T52" fmla="*/ 287 w 387"/>
                  <a:gd name="T53" fmla="*/ 357 h 358"/>
                  <a:gd name="T54" fmla="*/ 272 w 387"/>
                  <a:gd name="T55" fmla="*/ 357 h 358"/>
                  <a:gd name="T56" fmla="*/ 259 w 387"/>
                  <a:gd name="T57" fmla="*/ 351 h 358"/>
                  <a:gd name="T58" fmla="*/ 250 w 387"/>
                  <a:gd name="T59" fmla="*/ 353 h 358"/>
                  <a:gd name="T60" fmla="*/ 220 w 387"/>
                  <a:gd name="T61" fmla="*/ 342 h 358"/>
                  <a:gd name="T62" fmla="*/ 206 w 387"/>
                  <a:gd name="T63" fmla="*/ 301 h 358"/>
                  <a:gd name="T64" fmla="*/ 185 w 387"/>
                  <a:gd name="T65" fmla="*/ 282 h 358"/>
                  <a:gd name="T66" fmla="*/ 167 w 387"/>
                  <a:gd name="T67" fmla="*/ 246 h 358"/>
                  <a:gd name="T68" fmla="*/ 158 w 387"/>
                  <a:gd name="T69" fmla="*/ 242 h 358"/>
                  <a:gd name="T70" fmla="*/ 148 w 387"/>
                  <a:gd name="T71" fmla="*/ 233 h 358"/>
                  <a:gd name="T72" fmla="*/ 139 w 387"/>
                  <a:gd name="T73" fmla="*/ 233 h 358"/>
                  <a:gd name="T74" fmla="*/ 124 w 387"/>
                  <a:gd name="T75" fmla="*/ 230 h 358"/>
                  <a:gd name="T76" fmla="*/ 113 w 387"/>
                  <a:gd name="T77" fmla="*/ 233 h 358"/>
                  <a:gd name="T78" fmla="*/ 106 w 387"/>
                  <a:gd name="T79" fmla="*/ 251 h 358"/>
                  <a:gd name="T80" fmla="*/ 94 w 387"/>
                  <a:gd name="T81" fmla="*/ 254 h 358"/>
                  <a:gd name="T82" fmla="*/ 70 w 387"/>
                  <a:gd name="T83" fmla="*/ 240 h 358"/>
                  <a:gd name="T84" fmla="*/ 55 w 387"/>
                  <a:gd name="T85" fmla="*/ 223 h 358"/>
                  <a:gd name="T86" fmla="*/ 53 w 387"/>
                  <a:gd name="T87" fmla="*/ 203 h 358"/>
                  <a:gd name="T88" fmla="*/ 42 w 387"/>
                  <a:gd name="T89" fmla="*/ 189 h 358"/>
                  <a:gd name="T90" fmla="*/ 18 w 387"/>
                  <a:gd name="T91" fmla="*/ 169 h 358"/>
                  <a:gd name="T92" fmla="*/ 0 w 387"/>
                  <a:gd name="T93" fmla="*/ 149 h 358"/>
                  <a:gd name="T94" fmla="*/ 0 w 387"/>
                  <a:gd name="T95" fmla="*/ 140 h 358"/>
                  <a:gd name="T96" fmla="*/ 58 w 387"/>
                  <a:gd name="T97" fmla="*/ 141 h 358"/>
                  <a:gd name="T98" fmla="*/ 106 w 387"/>
                  <a:gd name="T99" fmla="*/ 145 h 358"/>
                  <a:gd name="T100" fmla="*/ 112 w 387"/>
                  <a:gd name="T101" fmla="*/ 0 h 35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87" h="358">
                    <a:moveTo>
                      <a:pt x="112" y="0"/>
                    </a:moveTo>
                    <a:lnTo>
                      <a:pt x="197" y="3"/>
                    </a:lnTo>
                    <a:lnTo>
                      <a:pt x="197" y="67"/>
                    </a:lnTo>
                    <a:lnTo>
                      <a:pt x="241" y="85"/>
                    </a:lnTo>
                    <a:lnTo>
                      <a:pt x="253" y="79"/>
                    </a:lnTo>
                    <a:lnTo>
                      <a:pt x="281" y="93"/>
                    </a:lnTo>
                    <a:lnTo>
                      <a:pt x="298" y="92"/>
                    </a:lnTo>
                    <a:lnTo>
                      <a:pt x="331" y="78"/>
                    </a:lnTo>
                    <a:lnTo>
                      <a:pt x="350" y="92"/>
                    </a:lnTo>
                    <a:lnTo>
                      <a:pt x="367" y="95"/>
                    </a:lnTo>
                    <a:lnTo>
                      <a:pt x="367" y="148"/>
                    </a:lnTo>
                    <a:lnTo>
                      <a:pt x="386" y="181"/>
                    </a:lnTo>
                    <a:lnTo>
                      <a:pt x="382" y="226"/>
                    </a:lnTo>
                    <a:lnTo>
                      <a:pt x="361" y="244"/>
                    </a:lnTo>
                    <a:lnTo>
                      <a:pt x="356" y="228"/>
                    </a:lnTo>
                    <a:lnTo>
                      <a:pt x="350" y="235"/>
                    </a:lnTo>
                    <a:lnTo>
                      <a:pt x="355" y="246"/>
                    </a:lnTo>
                    <a:lnTo>
                      <a:pt x="317" y="273"/>
                    </a:lnTo>
                    <a:lnTo>
                      <a:pt x="308" y="274"/>
                    </a:lnTo>
                    <a:lnTo>
                      <a:pt x="289" y="288"/>
                    </a:lnTo>
                    <a:lnTo>
                      <a:pt x="289" y="295"/>
                    </a:lnTo>
                    <a:lnTo>
                      <a:pt x="283" y="297"/>
                    </a:lnTo>
                    <a:lnTo>
                      <a:pt x="287" y="306"/>
                    </a:lnTo>
                    <a:lnTo>
                      <a:pt x="277" y="319"/>
                    </a:lnTo>
                    <a:lnTo>
                      <a:pt x="283" y="339"/>
                    </a:lnTo>
                    <a:lnTo>
                      <a:pt x="289" y="345"/>
                    </a:lnTo>
                    <a:lnTo>
                      <a:pt x="287" y="357"/>
                    </a:lnTo>
                    <a:lnTo>
                      <a:pt x="272" y="357"/>
                    </a:lnTo>
                    <a:lnTo>
                      <a:pt x="259" y="351"/>
                    </a:lnTo>
                    <a:lnTo>
                      <a:pt x="250" y="353"/>
                    </a:lnTo>
                    <a:lnTo>
                      <a:pt x="220" y="342"/>
                    </a:lnTo>
                    <a:lnTo>
                      <a:pt x="206" y="301"/>
                    </a:lnTo>
                    <a:lnTo>
                      <a:pt x="185" y="282"/>
                    </a:lnTo>
                    <a:lnTo>
                      <a:pt x="167" y="246"/>
                    </a:lnTo>
                    <a:lnTo>
                      <a:pt x="158" y="242"/>
                    </a:lnTo>
                    <a:lnTo>
                      <a:pt x="148" y="233"/>
                    </a:lnTo>
                    <a:lnTo>
                      <a:pt x="139" y="233"/>
                    </a:lnTo>
                    <a:lnTo>
                      <a:pt x="124" y="230"/>
                    </a:lnTo>
                    <a:lnTo>
                      <a:pt x="113" y="233"/>
                    </a:lnTo>
                    <a:lnTo>
                      <a:pt x="106" y="251"/>
                    </a:lnTo>
                    <a:lnTo>
                      <a:pt x="94" y="254"/>
                    </a:lnTo>
                    <a:lnTo>
                      <a:pt x="70" y="240"/>
                    </a:lnTo>
                    <a:lnTo>
                      <a:pt x="55" y="223"/>
                    </a:lnTo>
                    <a:lnTo>
                      <a:pt x="53" y="203"/>
                    </a:lnTo>
                    <a:lnTo>
                      <a:pt x="42" y="189"/>
                    </a:lnTo>
                    <a:lnTo>
                      <a:pt x="18" y="169"/>
                    </a:lnTo>
                    <a:lnTo>
                      <a:pt x="0" y="149"/>
                    </a:lnTo>
                    <a:lnTo>
                      <a:pt x="0" y="140"/>
                    </a:lnTo>
                    <a:lnTo>
                      <a:pt x="58" y="141"/>
                    </a:lnTo>
                    <a:lnTo>
                      <a:pt x="106" y="145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7F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F93E5AD9-5D58-3510-7A89-191FD76DA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" y="1585"/>
                <a:ext cx="187" cy="110"/>
              </a:xfrm>
              <a:custGeom>
                <a:avLst/>
                <a:gdLst>
                  <a:gd name="T0" fmla="*/ 1 w 187"/>
                  <a:gd name="T1" fmla="*/ 0 h 110"/>
                  <a:gd name="T2" fmla="*/ 156 w 187"/>
                  <a:gd name="T3" fmla="*/ 4 h 110"/>
                  <a:gd name="T4" fmla="*/ 168 w 187"/>
                  <a:gd name="T5" fmla="*/ 36 h 110"/>
                  <a:gd name="T6" fmla="*/ 179 w 187"/>
                  <a:gd name="T7" fmla="*/ 60 h 110"/>
                  <a:gd name="T8" fmla="*/ 186 w 187"/>
                  <a:gd name="T9" fmla="*/ 100 h 110"/>
                  <a:gd name="T10" fmla="*/ 182 w 187"/>
                  <a:gd name="T11" fmla="*/ 109 h 110"/>
                  <a:gd name="T12" fmla="*/ 124 w 187"/>
                  <a:gd name="T13" fmla="*/ 108 h 110"/>
                  <a:gd name="T14" fmla="*/ 0 w 187"/>
                  <a:gd name="T15" fmla="*/ 106 h 110"/>
                  <a:gd name="T16" fmla="*/ 1 w 187"/>
                  <a:gd name="T17" fmla="*/ 0 h 1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7" h="110">
                    <a:moveTo>
                      <a:pt x="1" y="0"/>
                    </a:moveTo>
                    <a:lnTo>
                      <a:pt x="156" y="4"/>
                    </a:lnTo>
                    <a:lnTo>
                      <a:pt x="168" y="36"/>
                    </a:lnTo>
                    <a:lnTo>
                      <a:pt x="179" y="60"/>
                    </a:lnTo>
                    <a:lnTo>
                      <a:pt x="186" y="100"/>
                    </a:lnTo>
                    <a:lnTo>
                      <a:pt x="182" y="109"/>
                    </a:lnTo>
                    <a:lnTo>
                      <a:pt x="124" y="108"/>
                    </a:lnTo>
                    <a:lnTo>
                      <a:pt x="0" y="10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8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56B09EC1-BF17-7F78-8358-E9288A89E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" y="1690"/>
                <a:ext cx="197" cy="128"/>
              </a:xfrm>
              <a:custGeom>
                <a:avLst/>
                <a:gdLst>
                  <a:gd name="T0" fmla="*/ 4 w 197"/>
                  <a:gd name="T1" fmla="*/ 0 h 128"/>
                  <a:gd name="T2" fmla="*/ 3 w 197"/>
                  <a:gd name="T3" fmla="*/ 49 h 128"/>
                  <a:gd name="T4" fmla="*/ 0 w 197"/>
                  <a:gd name="T5" fmla="*/ 107 h 128"/>
                  <a:gd name="T6" fmla="*/ 142 w 197"/>
                  <a:gd name="T7" fmla="*/ 109 h 128"/>
                  <a:gd name="T8" fmla="*/ 157 w 197"/>
                  <a:gd name="T9" fmla="*/ 117 h 128"/>
                  <a:gd name="T10" fmla="*/ 168 w 197"/>
                  <a:gd name="T11" fmla="*/ 106 h 128"/>
                  <a:gd name="T12" fmla="*/ 196 w 197"/>
                  <a:gd name="T13" fmla="*/ 127 h 128"/>
                  <a:gd name="T14" fmla="*/ 192 w 197"/>
                  <a:gd name="T15" fmla="*/ 105 h 128"/>
                  <a:gd name="T16" fmla="*/ 194 w 197"/>
                  <a:gd name="T17" fmla="*/ 88 h 128"/>
                  <a:gd name="T18" fmla="*/ 196 w 197"/>
                  <a:gd name="T19" fmla="*/ 30 h 128"/>
                  <a:gd name="T20" fmla="*/ 183 w 197"/>
                  <a:gd name="T21" fmla="*/ 18 h 128"/>
                  <a:gd name="T22" fmla="*/ 188 w 197"/>
                  <a:gd name="T23" fmla="*/ 2 h 128"/>
                  <a:gd name="T24" fmla="*/ 95 w 197"/>
                  <a:gd name="T25" fmla="*/ 1 h 128"/>
                  <a:gd name="T26" fmla="*/ 4 w 197"/>
                  <a:gd name="T27" fmla="*/ 0 h 1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7" h="128">
                    <a:moveTo>
                      <a:pt x="4" y="0"/>
                    </a:moveTo>
                    <a:lnTo>
                      <a:pt x="3" y="49"/>
                    </a:lnTo>
                    <a:lnTo>
                      <a:pt x="0" y="107"/>
                    </a:lnTo>
                    <a:lnTo>
                      <a:pt x="142" y="109"/>
                    </a:lnTo>
                    <a:lnTo>
                      <a:pt x="157" y="117"/>
                    </a:lnTo>
                    <a:lnTo>
                      <a:pt x="168" y="106"/>
                    </a:lnTo>
                    <a:lnTo>
                      <a:pt x="196" y="127"/>
                    </a:lnTo>
                    <a:lnTo>
                      <a:pt x="192" y="105"/>
                    </a:lnTo>
                    <a:lnTo>
                      <a:pt x="194" y="88"/>
                    </a:lnTo>
                    <a:lnTo>
                      <a:pt x="196" y="30"/>
                    </a:lnTo>
                    <a:lnTo>
                      <a:pt x="183" y="18"/>
                    </a:lnTo>
                    <a:lnTo>
                      <a:pt x="188" y="2"/>
                    </a:lnTo>
                    <a:lnTo>
                      <a:pt x="95" y="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8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502D7F01-6DBD-FCF8-8DB9-DF8E6901A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" y="1796"/>
                <a:ext cx="234" cy="106"/>
              </a:xfrm>
              <a:custGeom>
                <a:avLst/>
                <a:gdLst>
                  <a:gd name="T0" fmla="*/ 3 w 234"/>
                  <a:gd name="T1" fmla="*/ 0 h 106"/>
                  <a:gd name="T2" fmla="*/ 0 w 234"/>
                  <a:gd name="T3" fmla="*/ 70 h 106"/>
                  <a:gd name="T4" fmla="*/ 53 w 234"/>
                  <a:gd name="T5" fmla="*/ 71 h 106"/>
                  <a:gd name="T6" fmla="*/ 52 w 234"/>
                  <a:gd name="T7" fmla="*/ 105 h 106"/>
                  <a:gd name="T8" fmla="*/ 123 w 234"/>
                  <a:gd name="T9" fmla="*/ 104 h 106"/>
                  <a:gd name="T10" fmla="*/ 187 w 234"/>
                  <a:gd name="T11" fmla="*/ 103 h 106"/>
                  <a:gd name="T12" fmla="*/ 233 w 234"/>
                  <a:gd name="T13" fmla="*/ 104 h 106"/>
                  <a:gd name="T14" fmla="*/ 219 w 234"/>
                  <a:gd name="T15" fmla="*/ 75 h 106"/>
                  <a:gd name="T16" fmla="*/ 209 w 234"/>
                  <a:gd name="T17" fmla="*/ 47 h 106"/>
                  <a:gd name="T18" fmla="*/ 198 w 234"/>
                  <a:gd name="T19" fmla="*/ 19 h 106"/>
                  <a:gd name="T20" fmla="*/ 171 w 234"/>
                  <a:gd name="T21" fmla="*/ 1 h 106"/>
                  <a:gd name="T22" fmla="*/ 159 w 234"/>
                  <a:gd name="T23" fmla="*/ 11 h 106"/>
                  <a:gd name="T24" fmla="*/ 145 w 234"/>
                  <a:gd name="T25" fmla="*/ 4 h 106"/>
                  <a:gd name="T26" fmla="*/ 81 w 234"/>
                  <a:gd name="T27" fmla="*/ 2 h 106"/>
                  <a:gd name="T28" fmla="*/ 3 w 234"/>
                  <a:gd name="T29" fmla="*/ 0 h 10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34" h="106">
                    <a:moveTo>
                      <a:pt x="3" y="0"/>
                    </a:moveTo>
                    <a:lnTo>
                      <a:pt x="0" y="70"/>
                    </a:lnTo>
                    <a:lnTo>
                      <a:pt x="53" y="71"/>
                    </a:lnTo>
                    <a:lnTo>
                      <a:pt x="52" y="105"/>
                    </a:lnTo>
                    <a:lnTo>
                      <a:pt x="123" y="104"/>
                    </a:lnTo>
                    <a:lnTo>
                      <a:pt x="187" y="103"/>
                    </a:lnTo>
                    <a:lnTo>
                      <a:pt x="233" y="104"/>
                    </a:lnTo>
                    <a:lnTo>
                      <a:pt x="219" y="75"/>
                    </a:lnTo>
                    <a:lnTo>
                      <a:pt x="209" y="47"/>
                    </a:lnTo>
                    <a:lnTo>
                      <a:pt x="198" y="19"/>
                    </a:lnTo>
                    <a:lnTo>
                      <a:pt x="171" y="1"/>
                    </a:lnTo>
                    <a:lnTo>
                      <a:pt x="159" y="11"/>
                    </a:lnTo>
                    <a:lnTo>
                      <a:pt x="145" y="4"/>
                    </a:lnTo>
                    <a:lnTo>
                      <a:pt x="81" y="2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F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A663A8CE-E318-B917-BC9F-0E659BBE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898"/>
                <a:ext cx="206" cy="106"/>
              </a:xfrm>
              <a:custGeom>
                <a:avLst/>
                <a:gdLst>
                  <a:gd name="T0" fmla="*/ 2 w 206"/>
                  <a:gd name="T1" fmla="*/ 1 h 106"/>
                  <a:gd name="T2" fmla="*/ 2 w 206"/>
                  <a:gd name="T3" fmla="*/ 61 h 106"/>
                  <a:gd name="T4" fmla="*/ 0 w 206"/>
                  <a:gd name="T5" fmla="*/ 104 h 106"/>
                  <a:gd name="T6" fmla="*/ 205 w 206"/>
                  <a:gd name="T7" fmla="*/ 105 h 106"/>
                  <a:gd name="T8" fmla="*/ 201 w 206"/>
                  <a:gd name="T9" fmla="*/ 50 h 106"/>
                  <a:gd name="T10" fmla="*/ 201 w 206"/>
                  <a:gd name="T11" fmla="*/ 30 h 106"/>
                  <a:gd name="T12" fmla="*/ 185 w 206"/>
                  <a:gd name="T13" fmla="*/ 17 h 106"/>
                  <a:gd name="T14" fmla="*/ 190 w 206"/>
                  <a:gd name="T15" fmla="*/ 6 h 106"/>
                  <a:gd name="T16" fmla="*/ 183 w 206"/>
                  <a:gd name="T17" fmla="*/ 0 h 106"/>
                  <a:gd name="T18" fmla="*/ 90 w 206"/>
                  <a:gd name="T19" fmla="*/ 1 h 106"/>
                  <a:gd name="T20" fmla="*/ 2 w 206"/>
                  <a:gd name="T21" fmla="*/ 1 h 1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6" h="106">
                    <a:moveTo>
                      <a:pt x="2" y="1"/>
                    </a:moveTo>
                    <a:lnTo>
                      <a:pt x="2" y="61"/>
                    </a:lnTo>
                    <a:lnTo>
                      <a:pt x="0" y="104"/>
                    </a:lnTo>
                    <a:lnTo>
                      <a:pt x="205" y="105"/>
                    </a:lnTo>
                    <a:lnTo>
                      <a:pt x="201" y="50"/>
                    </a:lnTo>
                    <a:lnTo>
                      <a:pt x="201" y="30"/>
                    </a:lnTo>
                    <a:lnTo>
                      <a:pt x="185" y="17"/>
                    </a:lnTo>
                    <a:lnTo>
                      <a:pt x="190" y="6"/>
                    </a:lnTo>
                    <a:lnTo>
                      <a:pt x="183" y="0"/>
                    </a:lnTo>
                    <a:lnTo>
                      <a:pt x="90" y="1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5F7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D7831925-E3F2-F317-AA48-006DC4F0E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" y="2000"/>
                <a:ext cx="240" cy="116"/>
              </a:xfrm>
              <a:custGeom>
                <a:avLst/>
                <a:gdLst>
                  <a:gd name="T0" fmla="*/ 2 w 240"/>
                  <a:gd name="T1" fmla="*/ 0 h 116"/>
                  <a:gd name="T2" fmla="*/ 0 w 240"/>
                  <a:gd name="T3" fmla="*/ 21 h 116"/>
                  <a:gd name="T4" fmla="*/ 85 w 240"/>
                  <a:gd name="T5" fmla="*/ 24 h 116"/>
                  <a:gd name="T6" fmla="*/ 86 w 240"/>
                  <a:gd name="T7" fmla="*/ 89 h 116"/>
                  <a:gd name="T8" fmla="*/ 129 w 240"/>
                  <a:gd name="T9" fmla="*/ 107 h 116"/>
                  <a:gd name="T10" fmla="*/ 141 w 240"/>
                  <a:gd name="T11" fmla="*/ 100 h 116"/>
                  <a:gd name="T12" fmla="*/ 169 w 240"/>
                  <a:gd name="T13" fmla="*/ 115 h 116"/>
                  <a:gd name="T14" fmla="*/ 187 w 240"/>
                  <a:gd name="T15" fmla="*/ 114 h 116"/>
                  <a:gd name="T16" fmla="*/ 220 w 240"/>
                  <a:gd name="T17" fmla="*/ 100 h 116"/>
                  <a:gd name="T18" fmla="*/ 239 w 240"/>
                  <a:gd name="T19" fmla="*/ 114 h 116"/>
                  <a:gd name="T20" fmla="*/ 239 w 240"/>
                  <a:gd name="T21" fmla="*/ 43 h 116"/>
                  <a:gd name="T22" fmla="*/ 233 w 240"/>
                  <a:gd name="T23" fmla="*/ 2 h 116"/>
                  <a:gd name="T24" fmla="*/ 2 w 240"/>
                  <a:gd name="T25" fmla="*/ 0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0" h="116">
                    <a:moveTo>
                      <a:pt x="2" y="0"/>
                    </a:moveTo>
                    <a:lnTo>
                      <a:pt x="0" y="21"/>
                    </a:lnTo>
                    <a:lnTo>
                      <a:pt x="85" y="24"/>
                    </a:lnTo>
                    <a:lnTo>
                      <a:pt x="86" y="89"/>
                    </a:lnTo>
                    <a:lnTo>
                      <a:pt x="129" y="107"/>
                    </a:lnTo>
                    <a:lnTo>
                      <a:pt x="141" y="100"/>
                    </a:lnTo>
                    <a:lnTo>
                      <a:pt x="169" y="115"/>
                    </a:lnTo>
                    <a:lnTo>
                      <a:pt x="187" y="114"/>
                    </a:lnTo>
                    <a:lnTo>
                      <a:pt x="220" y="100"/>
                    </a:lnTo>
                    <a:lnTo>
                      <a:pt x="239" y="114"/>
                    </a:lnTo>
                    <a:lnTo>
                      <a:pt x="239" y="43"/>
                    </a:lnTo>
                    <a:lnTo>
                      <a:pt x="233" y="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9FB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44194B61-BB73-6244-D2D9-BFF4F9459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" y="2006"/>
                <a:ext cx="135" cy="126"/>
              </a:xfrm>
              <a:custGeom>
                <a:avLst/>
                <a:gdLst>
                  <a:gd name="T0" fmla="*/ 0 w 135"/>
                  <a:gd name="T1" fmla="*/ 12 h 126"/>
                  <a:gd name="T2" fmla="*/ 53 w 135"/>
                  <a:gd name="T3" fmla="*/ 5 h 126"/>
                  <a:gd name="T4" fmla="*/ 118 w 135"/>
                  <a:gd name="T5" fmla="*/ 0 h 126"/>
                  <a:gd name="T6" fmla="*/ 115 w 135"/>
                  <a:gd name="T7" fmla="*/ 17 h 126"/>
                  <a:gd name="T8" fmla="*/ 129 w 135"/>
                  <a:gd name="T9" fmla="*/ 13 h 126"/>
                  <a:gd name="T10" fmla="*/ 134 w 135"/>
                  <a:gd name="T11" fmla="*/ 24 h 126"/>
                  <a:gd name="T12" fmla="*/ 119 w 135"/>
                  <a:gd name="T13" fmla="*/ 34 h 126"/>
                  <a:gd name="T14" fmla="*/ 123 w 135"/>
                  <a:gd name="T15" fmla="*/ 52 h 126"/>
                  <a:gd name="T16" fmla="*/ 107 w 135"/>
                  <a:gd name="T17" fmla="*/ 80 h 126"/>
                  <a:gd name="T18" fmla="*/ 96 w 135"/>
                  <a:gd name="T19" fmla="*/ 98 h 126"/>
                  <a:gd name="T20" fmla="*/ 102 w 135"/>
                  <a:gd name="T21" fmla="*/ 121 h 126"/>
                  <a:gd name="T22" fmla="*/ 19 w 135"/>
                  <a:gd name="T23" fmla="*/ 125 h 126"/>
                  <a:gd name="T24" fmla="*/ 19 w 135"/>
                  <a:gd name="T25" fmla="*/ 111 h 126"/>
                  <a:gd name="T26" fmla="*/ 2 w 135"/>
                  <a:gd name="T27" fmla="*/ 108 h 126"/>
                  <a:gd name="T28" fmla="*/ 2 w 135"/>
                  <a:gd name="T29" fmla="*/ 34 h 126"/>
                  <a:gd name="T30" fmla="*/ 0 w 135"/>
                  <a:gd name="T31" fmla="*/ 12 h 12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5" h="126">
                    <a:moveTo>
                      <a:pt x="0" y="12"/>
                    </a:moveTo>
                    <a:lnTo>
                      <a:pt x="53" y="5"/>
                    </a:lnTo>
                    <a:lnTo>
                      <a:pt x="118" y="0"/>
                    </a:lnTo>
                    <a:lnTo>
                      <a:pt x="115" y="17"/>
                    </a:lnTo>
                    <a:lnTo>
                      <a:pt x="129" y="13"/>
                    </a:lnTo>
                    <a:lnTo>
                      <a:pt x="134" y="24"/>
                    </a:lnTo>
                    <a:lnTo>
                      <a:pt x="119" y="34"/>
                    </a:lnTo>
                    <a:lnTo>
                      <a:pt x="123" y="52"/>
                    </a:lnTo>
                    <a:lnTo>
                      <a:pt x="107" y="80"/>
                    </a:lnTo>
                    <a:lnTo>
                      <a:pt x="96" y="98"/>
                    </a:lnTo>
                    <a:lnTo>
                      <a:pt x="102" y="121"/>
                    </a:lnTo>
                    <a:lnTo>
                      <a:pt x="19" y="125"/>
                    </a:lnTo>
                    <a:lnTo>
                      <a:pt x="19" y="111"/>
                    </a:lnTo>
                    <a:lnTo>
                      <a:pt x="2" y="108"/>
                    </a:lnTo>
                    <a:lnTo>
                      <a:pt x="2" y="34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7FF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1036C084-420B-F316-8FE2-8801E3395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" y="2126"/>
                <a:ext cx="165" cy="133"/>
              </a:xfrm>
              <a:custGeom>
                <a:avLst/>
                <a:gdLst>
                  <a:gd name="T0" fmla="*/ 0 w 165"/>
                  <a:gd name="T1" fmla="*/ 3 h 133"/>
                  <a:gd name="T2" fmla="*/ 82 w 165"/>
                  <a:gd name="T3" fmla="*/ 0 h 133"/>
                  <a:gd name="T4" fmla="*/ 97 w 165"/>
                  <a:gd name="T5" fmla="*/ 27 h 133"/>
                  <a:gd name="T6" fmla="*/ 84 w 165"/>
                  <a:gd name="T7" fmla="*/ 59 h 133"/>
                  <a:gd name="T8" fmla="*/ 80 w 165"/>
                  <a:gd name="T9" fmla="*/ 74 h 133"/>
                  <a:gd name="T10" fmla="*/ 135 w 165"/>
                  <a:gd name="T11" fmla="*/ 68 h 133"/>
                  <a:gd name="T12" fmla="*/ 139 w 165"/>
                  <a:gd name="T13" fmla="*/ 89 h 133"/>
                  <a:gd name="T14" fmla="*/ 122 w 165"/>
                  <a:gd name="T15" fmla="*/ 87 h 133"/>
                  <a:gd name="T16" fmla="*/ 115 w 165"/>
                  <a:gd name="T17" fmla="*/ 96 h 133"/>
                  <a:gd name="T18" fmla="*/ 123 w 165"/>
                  <a:gd name="T19" fmla="*/ 102 h 133"/>
                  <a:gd name="T20" fmla="*/ 138 w 165"/>
                  <a:gd name="T21" fmla="*/ 95 h 133"/>
                  <a:gd name="T22" fmla="*/ 139 w 165"/>
                  <a:gd name="T23" fmla="*/ 105 h 133"/>
                  <a:gd name="T24" fmla="*/ 148 w 165"/>
                  <a:gd name="T25" fmla="*/ 96 h 133"/>
                  <a:gd name="T26" fmla="*/ 154 w 165"/>
                  <a:gd name="T27" fmla="*/ 96 h 133"/>
                  <a:gd name="T28" fmla="*/ 147 w 165"/>
                  <a:gd name="T29" fmla="*/ 114 h 133"/>
                  <a:gd name="T30" fmla="*/ 160 w 165"/>
                  <a:gd name="T31" fmla="*/ 117 h 133"/>
                  <a:gd name="T32" fmla="*/ 164 w 165"/>
                  <a:gd name="T33" fmla="*/ 126 h 133"/>
                  <a:gd name="T34" fmla="*/ 158 w 165"/>
                  <a:gd name="T35" fmla="*/ 129 h 133"/>
                  <a:gd name="T36" fmla="*/ 150 w 165"/>
                  <a:gd name="T37" fmla="*/ 123 h 133"/>
                  <a:gd name="T38" fmla="*/ 134 w 165"/>
                  <a:gd name="T39" fmla="*/ 119 h 133"/>
                  <a:gd name="T40" fmla="*/ 137 w 165"/>
                  <a:gd name="T41" fmla="*/ 130 h 133"/>
                  <a:gd name="T42" fmla="*/ 129 w 165"/>
                  <a:gd name="T43" fmla="*/ 132 h 133"/>
                  <a:gd name="T44" fmla="*/ 123 w 165"/>
                  <a:gd name="T45" fmla="*/ 121 h 133"/>
                  <a:gd name="T46" fmla="*/ 119 w 165"/>
                  <a:gd name="T47" fmla="*/ 128 h 133"/>
                  <a:gd name="T48" fmla="*/ 95 w 165"/>
                  <a:gd name="T49" fmla="*/ 128 h 133"/>
                  <a:gd name="T50" fmla="*/ 95 w 165"/>
                  <a:gd name="T51" fmla="*/ 121 h 133"/>
                  <a:gd name="T52" fmla="*/ 86 w 165"/>
                  <a:gd name="T53" fmla="*/ 114 h 133"/>
                  <a:gd name="T54" fmla="*/ 68 w 165"/>
                  <a:gd name="T55" fmla="*/ 113 h 133"/>
                  <a:gd name="T56" fmla="*/ 83 w 165"/>
                  <a:gd name="T57" fmla="*/ 121 h 133"/>
                  <a:gd name="T58" fmla="*/ 62 w 165"/>
                  <a:gd name="T59" fmla="*/ 126 h 133"/>
                  <a:gd name="T60" fmla="*/ 29 w 165"/>
                  <a:gd name="T61" fmla="*/ 120 h 133"/>
                  <a:gd name="T62" fmla="*/ 16 w 165"/>
                  <a:gd name="T63" fmla="*/ 121 h 133"/>
                  <a:gd name="T64" fmla="*/ 21 w 165"/>
                  <a:gd name="T65" fmla="*/ 77 h 133"/>
                  <a:gd name="T66" fmla="*/ 1 w 165"/>
                  <a:gd name="T67" fmla="*/ 42 h 133"/>
                  <a:gd name="T68" fmla="*/ 0 w 165"/>
                  <a:gd name="T69" fmla="*/ 3 h 13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133">
                    <a:moveTo>
                      <a:pt x="0" y="3"/>
                    </a:moveTo>
                    <a:lnTo>
                      <a:pt x="82" y="0"/>
                    </a:lnTo>
                    <a:lnTo>
                      <a:pt x="97" y="27"/>
                    </a:lnTo>
                    <a:lnTo>
                      <a:pt x="84" y="59"/>
                    </a:lnTo>
                    <a:lnTo>
                      <a:pt x="80" y="74"/>
                    </a:lnTo>
                    <a:lnTo>
                      <a:pt x="135" y="68"/>
                    </a:lnTo>
                    <a:lnTo>
                      <a:pt x="139" y="89"/>
                    </a:lnTo>
                    <a:lnTo>
                      <a:pt x="122" y="87"/>
                    </a:lnTo>
                    <a:lnTo>
                      <a:pt x="115" y="96"/>
                    </a:lnTo>
                    <a:lnTo>
                      <a:pt x="123" y="102"/>
                    </a:lnTo>
                    <a:lnTo>
                      <a:pt x="138" y="95"/>
                    </a:lnTo>
                    <a:lnTo>
                      <a:pt x="139" y="105"/>
                    </a:lnTo>
                    <a:lnTo>
                      <a:pt x="148" y="96"/>
                    </a:lnTo>
                    <a:lnTo>
                      <a:pt x="154" y="96"/>
                    </a:lnTo>
                    <a:lnTo>
                      <a:pt x="147" y="114"/>
                    </a:lnTo>
                    <a:lnTo>
                      <a:pt x="160" y="117"/>
                    </a:lnTo>
                    <a:lnTo>
                      <a:pt x="164" y="126"/>
                    </a:lnTo>
                    <a:lnTo>
                      <a:pt x="158" y="129"/>
                    </a:lnTo>
                    <a:lnTo>
                      <a:pt x="150" y="123"/>
                    </a:lnTo>
                    <a:lnTo>
                      <a:pt x="134" y="119"/>
                    </a:lnTo>
                    <a:lnTo>
                      <a:pt x="137" y="130"/>
                    </a:lnTo>
                    <a:lnTo>
                      <a:pt x="129" y="132"/>
                    </a:lnTo>
                    <a:lnTo>
                      <a:pt x="123" y="121"/>
                    </a:lnTo>
                    <a:lnTo>
                      <a:pt x="119" y="128"/>
                    </a:lnTo>
                    <a:lnTo>
                      <a:pt x="95" y="128"/>
                    </a:lnTo>
                    <a:lnTo>
                      <a:pt x="95" y="121"/>
                    </a:lnTo>
                    <a:lnTo>
                      <a:pt x="86" y="114"/>
                    </a:lnTo>
                    <a:lnTo>
                      <a:pt x="68" y="113"/>
                    </a:lnTo>
                    <a:lnTo>
                      <a:pt x="83" y="121"/>
                    </a:lnTo>
                    <a:lnTo>
                      <a:pt x="62" y="126"/>
                    </a:lnTo>
                    <a:lnTo>
                      <a:pt x="29" y="120"/>
                    </a:lnTo>
                    <a:lnTo>
                      <a:pt x="16" y="121"/>
                    </a:lnTo>
                    <a:lnTo>
                      <a:pt x="21" y="77"/>
                    </a:lnTo>
                    <a:lnTo>
                      <a:pt x="1" y="42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FF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4EFB43C1-A5AD-ED11-1D5B-8A1909F49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" y="1572"/>
                <a:ext cx="184" cy="207"/>
              </a:xfrm>
              <a:custGeom>
                <a:avLst/>
                <a:gdLst>
                  <a:gd name="T0" fmla="*/ 0 w 184"/>
                  <a:gd name="T1" fmla="*/ 16 h 207"/>
                  <a:gd name="T2" fmla="*/ 48 w 184"/>
                  <a:gd name="T3" fmla="*/ 16 h 207"/>
                  <a:gd name="T4" fmla="*/ 48 w 184"/>
                  <a:gd name="T5" fmla="*/ 0 h 207"/>
                  <a:gd name="T6" fmla="*/ 58 w 184"/>
                  <a:gd name="T7" fmla="*/ 5 h 207"/>
                  <a:gd name="T8" fmla="*/ 60 w 184"/>
                  <a:gd name="T9" fmla="*/ 17 h 207"/>
                  <a:gd name="T10" fmla="*/ 83 w 184"/>
                  <a:gd name="T11" fmla="*/ 31 h 207"/>
                  <a:gd name="T12" fmla="*/ 90 w 184"/>
                  <a:gd name="T13" fmla="*/ 25 h 207"/>
                  <a:gd name="T14" fmla="*/ 104 w 184"/>
                  <a:gd name="T15" fmla="*/ 25 h 207"/>
                  <a:gd name="T16" fmla="*/ 114 w 184"/>
                  <a:gd name="T17" fmla="*/ 37 h 207"/>
                  <a:gd name="T18" fmla="*/ 121 w 184"/>
                  <a:gd name="T19" fmla="*/ 32 h 207"/>
                  <a:gd name="T20" fmla="*/ 141 w 184"/>
                  <a:gd name="T21" fmla="*/ 37 h 207"/>
                  <a:gd name="T22" fmla="*/ 148 w 184"/>
                  <a:gd name="T23" fmla="*/ 28 h 207"/>
                  <a:gd name="T24" fmla="*/ 161 w 184"/>
                  <a:gd name="T25" fmla="*/ 35 h 207"/>
                  <a:gd name="T26" fmla="*/ 183 w 184"/>
                  <a:gd name="T27" fmla="*/ 34 h 207"/>
                  <a:gd name="T28" fmla="*/ 147 w 184"/>
                  <a:gd name="T29" fmla="*/ 60 h 207"/>
                  <a:gd name="T30" fmla="*/ 129 w 184"/>
                  <a:gd name="T31" fmla="*/ 82 h 207"/>
                  <a:gd name="T32" fmla="*/ 132 w 184"/>
                  <a:gd name="T33" fmla="*/ 115 h 207"/>
                  <a:gd name="T34" fmla="*/ 120 w 184"/>
                  <a:gd name="T35" fmla="*/ 128 h 207"/>
                  <a:gd name="T36" fmla="*/ 125 w 184"/>
                  <a:gd name="T37" fmla="*/ 138 h 207"/>
                  <a:gd name="T38" fmla="*/ 125 w 184"/>
                  <a:gd name="T39" fmla="*/ 162 h 207"/>
                  <a:gd name="T40" fmla="*/ 137 w 184"/>
                  <a:gd name="T41" fmla="*/ 162 h 207"/>
                  <a:gd name="T42" fmla="*/ 156 w 184"/>
                  <a:gd name="T43" fmla="*/ 179 h 207"/>
                  <a:gd name="T44" fmla="*/ 163 w 184"/>
                  <a:gd name="T45" fmla="*/ 200 h 207"/>
                  <a:gd name="T46" fmla="*/ 34 w 184"/>
                  <a:gd name="T47" fmla="*/ 206 h 207"/>
                  <a:gd name="T48" fmla="*/ 34 w 184"/>
                  <a:gd name="T49" fmla="*/ 149 h 207"/>
                  <a:gd name="T50" fmla="*/ 23 w 184"/>
                  <a:gd name="T51" fmla="*/ 137 h 207"/>
                  <a:gd name="T52" fmla="*/ 27 w 184"/>
                  <a:gd name="T53" fmla="*/ 122 h 207"/>
                  <a:gd name="T54" fmla="*/ 31 w 184"/>
                  <a:gd name="T55" fmla="*/ 113 h 207"/>
                  <a:gd name="T56" fmla="*/ 23 w 184"/>
                  <a:gd name="T57" fmla="*/ 74 h 207"/>
                  <a:gd name="T58" fmla="*/ 12 w 184"/>
                  <a:gd name="T59" fmla="*/ 48 h 207"/>
                  <a:gd name="T60" fmla="*/ 0 w 184"/>
                  <a:gd name="T61" fmla="*/ 16 h 20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84" h="207">
                    <a:moveTo>
                      <a:pt x="0" y="16"/>
                    </a:moveTo>
                    <a:lnTo>
                      <a:pt x="48" y="16"/>
                    </a:lnTo>
                    <a:lnTo>
                      <a:pt x="48" y="0"/>
                    </a:lnTo>
                    <a:lnTo>
                      <a:pt x="58" y="5"/>
                    </a:lnTo>
                    <a:lnTo>
                      <a:pt x="60" y="17"/>
                    </a:lnTo>
                    <a:lnTo>
                      <a:pt x="83" y="31"/>
                    </a:lnTo>
                    <a:lnTo>
                      <a:pt x="90" y="25"/>
                    </a:lnTo>
                    <a:lnTo>
                      <a:pt x="104" y="25"/>
                    </a:lnTo>
                    <a:lnTo>
                      <a:pt x="114" y="37"/>
                    </a:lnTo>
                    <a:lnTo>
                      <a:pt x="121" y="32"/>
                    </a:lnTo>
                    <a:lnTo>
                      <a:pt x="141" y="37"/>
                    </a:lnTo>
                    <a:lnTo>
                      <a:pt x="148" y="28"/>
                    </a:lnTo>
                    <a:lnTo>
                      <a:pt x="161" y="35"/>
                    </a:lnTo>
                    <a:lnTo>
                      <a:pt x="183" y="34"/>
                    </a:lnTo>
                    <a:lnTo>
                      <a:pt x="147" y="60"/>
                    </a:lnTo>
                    <a:lnTo>
                      <a:pt x="129" y="82"/>
                    </a:lnTo>
                    <a:lnTo>
                      <a:pt x="132" y="115"/>
                    </a:lnTo>
                    <a:lnTo>
                      <a:pt x="120" y="128"/>
                    </a:lnTo>
                    <a:lnTo>
                      <a:pt x="125" y="138"/>
                    </a:lnTo>
                    <a:lnTo>
                      <a:pt x="125" y="162"/>
                    </a:lnTo>
                    <a:lnTo>
                      <a:pt x="137" y="162"/>
                    </a:lnTo>
                    <a:lnTo>
                      <a:pt x="156" y="179"/>
                    </a:lnTo>
                    <a:lnTo>
                      <a:pt x="163" y="200"/>
                    </a:lnTo>
                    <a:lnTo>
                      <a:pt x="34" y="206"/>
                    </a:lnTo>
                    <a:lnTo>
                      <a:pt x="34" y="149"/>
                    </a:lnTo>
                    <a:lnTo>
                      <a:pt x="23" y="137"/>
                    </a:lnTo>
                    <a:lnTo>
                      <a:pt x="27" y="122"/>
                    </a:lnTo>
                    <a:lnTo>
                      <a:pt x="31" y="113"/>
                    </a:lnTo>
                    <a:lnTo>
                      <a:pt x="23" y="74"/>
                    </a:lnTo>
                    <a:lnTo>
                      <a:pt x="12" y="48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5F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C89D113A-C16D-62EC-1883-8DFF112C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6" y="1643"/>
                <a:ext cx="140" cy="163"/>
              </a:xfrm>
              <a:custGeom>
                <a:avLst/>
                <a:gdLst>
                  <a:gd name="T0" fmla="*/ 10 w 140"/>
                  <a:gd name="T1" fmla="*/ 11 h 163"/>
                  <a:gd name="T2" fmla="*/ 21 w 140"/>
                  <a:gd name="T3" fmla="*/ 9 h 163"/>
                  <a:gd name="T4" fmla="*/ 30 w 140"/>
                  <a:gd name="T5" fmla="*/ 9 h 163"/>
                  <a:gd name="T6" fmla="*/ 36 w 140"/>
                  <a:gd name="T7" fmla="*/ 0 h 163"/>
                  <a:gd name="T8" fmla="*/ 41 w 140"/>
                  <a:gd name="T9" fmla="*/ 12 h 163"/>
                  <a:gd name="T10" fmla="*/ 56 w 140"/>
                  <a:gd name="T11" fmla="*/ 12 h 163"/>
                  <a:gd name="T12" fmla="*/ 64 w 140"/>
                  <a:gd name="T13" fmla="*/ 23 h 163"/>
                  <a:gd name="T14" fmla="*/ 79 w 140"/>
                  <a:gd name="T15" fmla="*/ 20 h 163"/>
                  <a:gd name="T16" fmla="*/ 90 w 140"/>
                  <a:gd name="T17" fmla="*/ 27 h 163"/>
                  <a:gd name="T18" fmla="*/ 109 w 140"/>
                  <a:gd name="T19" fmla="*/ 32 h 163"/>
                  <a:gd name="T20" fmla="*/ 113 w 140"/>
                  <a:gd name="T21" fmla="*/ 40 h 163"/>
                  <a:gd name="T22" fmla="*/ 123 w 140"/>
                  <a:gd name="T23" fmla="*/ 41 h 163"/>
                  <a:gd name="T24" fmla="*/ 120 w 140"/>
                  <a:gd name="T25" fmla="*/ 49 h 163"/>
                  <a:gd name="T26" fmla="*/ 123 w 140"/>
                  <a:gd name="T27" fmla="*/ 59 h 163"/>
                  <a:gd name="T28" fmla="*/ 117 w 140"/>
                  <a:gd name="T29" fmla="*/ 71 h 163"/>
                  <a:gd name="T30" fmla="*/ 121 w 140"/>
                  <a:gd name="T31" fmla="*/ 73 h 163"/>
                  <a:gd name="T32" fmla="*/ 132 w 140"/>
                  <a:gd name="T33" fmla="*/ 60 h 163"/>
                  <a:gd name="T34" fmla="*/ 132 w 140"/>
                  <a:gd name="T35" fmla="*/ 56 h 163"/>
                  <a:gd name="T36" fmla="*/ 136 w 140"/>
                  <a:gd name="T37" fmla="*/ 54 h 163"/>
                  <a:gd name="T38" fmla="*/ 139 w 140"/>
                  <a:gd name="T39" fmla="*/ 60 h 163"/>
                  <a:gd name="T40" fmla="*/ 131 w 140"/>
                  <a:gd name="T41" fmla="*/ 69 h 163"/>
                  <a:gd name="T42" fmla="*/ 127 w 140"/>
                  <a:gd name="T43" fmla="*/ 90 h 163"/>
                  <a:gd name="T44" fmla="*/ 127 w 140"/>
                  <a:gd name="T45" fmla="*/ 124 h 163"/>
                  <a:gd name="T46" fmla="*/ 132 w 140"/>
                  <a:gd name="T47" fmla="*/ 130 h 163"/>
                  <a:gd name="T48" fmla="*/ 130 w 140"/>
                  <a:gd name="T49" fmla="*/ 152 h 163"/>
                  <a:gd name="T50" fmla="*/ 64 w 140"/>
                  <a:gd name="T51" fmla="*/ 162 h 163"/>
                  <a:gd name="T52" fmla="*/ 48 w 140"/>
                  <a:gd name="T53" fmla="*/ 152 h 163"/>
                  <a:gd name="T54" fmla="*/ 51 w 140"/>
                  <a:gd name="T55" fmla="*/ 139 h 163"/>
                  <a:gd name="T56" fmla="*/ 43 w 140"/>
                  <a:gd name="T57" fmla="*/ 125 h 163"/>
                  <a:gd name="T58" fmla="*/ 36 w 140"/>
                  <a:gd name="T59" fmla="*/ 108 h 163"/>
                  <a:gd name="T60" fmla="*/ 18 w 140"/>
                  <a:gd name="T61" fmla="*/ 90 h 163"/>
                  <a:gd name="T62" fmla="*/ 6 w 140"/>
                  <a:gd name="T63" fmla="*/ 90 h 163"/>
                  <a:gd name="T64" fmla="*/ 6 w 140"/>
                  <a:gd name="T65" fmla="*/ 66 h 163"/>
                  <a:gd name="T66" fmla="*/ 0 w 140"/>
                  <a:gd name="T67" fmla="*/ 57 h 163"/>
                  <a:gd name="T68" fmla="*/ 13 w 140"/>
                  <a:gd name="T69" fmla="*/ 43 h 163"/>
                  <a:gd name="T70" fmla="*/ 10 w 140"/>
                  <a:gd name="T71" fmla="*/ 11 h 16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40" h="163">
                    <a:moveTo>
                      <a:pt x="10" y="11"/>
                    </a:moveTo>
                    <a:lnTo>
                      <a:pt x="21" y="9"/>
                    </a:lnTo>
                    <a:lnTo>
                      <a:pt x="30" y="9"/>
                    </a:lnTo>
                    <a:lnTo>
                      <a:pt x="36" y="0"/>
                    </a:lnTo>
                    <a:lnTo>
                      <a:pt x="41" y="12"/>
                    </a:lnTo>
                    <a:lnTo>
                      <a:pt x="56" y="12"/>
                    </a:lnTo>
                    <a:lnTo>
                      <a:pt x="64" y="23"/>
                    </a:lnTo>
                    <a:lnTo>
                      <a:pt x="79" y="20"/>
                    </a:lnTo>
                    <a:lnTo>
                      <a:pt x="90" y="27"/>
                    </a:lnTo>
                    <a:lnTo>
                      <a:pt x="109" y="32"/>
                    </a:lnTo>
                    <a:lnTo>
                      <a:pt x="113" y="40"/>
                    </a:lnTo>
                    <a:lnTo>
                      <a:pt x="123" y="41"/>
                    </a:lnTo>
                    <a:lnTo>
                      <a:pt x="120" y="49"/>
                    </a:lnTo>
                    <a:lnTo>
                      <a:pt x="123" y="59"/>
                    </a:lnTo>
                    <a:lnTo>
                      <a:pt x="117" y="71"/>
                    </a:lnTo>
                    <a:lnTo>
                      <a:pt x="121" y="73"/>
                    </a:lnTo>
                    <a:lnTo>
                      <a:pt x="132" y="60"/>
                    </a:lnTo>
                    <a:lnTo>
                      <a:pt x="132" y="56"/>
                    </a:lnTo>
                    <a:lnTo>
                      <a:pt x="136" y="54"/>
                    </a:lnTo>
                    <a:lnTo>
                      <a:pt x="139" y="60"/>
                    </a:lnTo>
                    <a:lnTo>
                      <a:pt x="131" y="69"/>
                    </a:lnTo>
                    <a:lnTo>
                      <a:pt x="127" y="90"/>
                    </a:lnTo>
                    <a:lnTo>
                      <a:pt x="127" y="124"/>
                    </a:lnTo>
                    <a:lnTo>
                      <a:pt x="132" y="130"/>
                    </a:lnTo>
                    <a:lnTo>
                      <a:pt x="130" y="152"/>
                    </a:lnTo>
                    <a:lnTo>
                      <a:pt x="64" y="162"/>
                    </a:lnTo>
                    <a:lnTo>
                      <a:pt x="48" y="152"/>
                    </a:lnTo>
                    <a:lnTo>
                      <a:pt x="51" y="139"/>
                    </a:lnTo>
                    <a:lnTo>
                      <a:pt x="43" y="125"/>
                    </a:lnTo>
                    <a:lnTo>
                      <a:pt x="36" y="108"/>
                    </a:lnTo>
                    <a:lnTo>
                      <a:pt x="18" y="90"/>
                    </a:lnTo>
                    <a:lnTo>
                      <a:pt x="6" y="90"/>
                    </a:lnTo>
                    <a:lnTo>
                      <a:pt x="6" y="66"/>
                    </a:lnTo>
                    <a:lnTo>
                      <a:pt x="0" y="57"/>
                    </a:lnTo>
                    <a:lnTo>
                      <a:pt x="13" y="43"/>
                    </a:lnTo>
                    <a:lnTo>
                      <a:pt x="10" y="11"/>
                    </a:lnTo>
                  </a:path>
                </a:pathLst>
              </a:custGeom>
              <a:solidFill>
                <a:srgbClr val="0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8ADF58D0-78BD-ABDB-D568-A4584DB8A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1771"/>
                <a:ext cx="163" cy="106"/>
              </a:xfrm>
              <a:custGeom>
                <a:avLst/>
                <a:gdLst>
                  <a:gd name="T0" fmla="*/ 3 w 163"/>
                  <a:gd name="T1" fmla="*/ 6 h 106"/>
                  <a:gd name="T2" fmla="*/ 0 w 163"/>
                  <a:gd name="T3" fmla="*/ 24 h 106"/>
                  <a:gd name="T4" fmla="*/ 4 w 163"/>
                  <a:gd name="T5" fmla="*/ 44 h 106"/>
                  <a:gd name="T6" fmla="*/ 19 w 163"/>
                  <a:gd name="T7" fmla="*/ 84 h 106"/>
                  <a:gd name="T8" fmla="*/ 27 w 163"/>
                  <a:gd name="T9" fmla="*/ 105 h 106"/>
                  <a:gd name="T10" fmla="*/ 122 w 163"/>
                  <a:gd name="T11" fmla="*/ 100 h 106"/>
                  <a:gd name="T12" fmla="*/ 138 w 163"/>
                  <a:gd name="T13" fmla="*/ 105 h 106"/>
                  <a:gd name="T14" fmla="*/ 147 w 163"/>
                  <a:gd name="T15" fmla="*/ 85 h 106"/>
                  <a:gd name="T16" fmla="*/ 144 w 163"/>
                  <a:gd name="T17" fmla="*/ 70 h 106"/>
                  <a:gd name="T18" fmla="*/ 160 w 163"/>
                  <a:gd name="T19" fmla="*/ 67 h 106"/>
                  <a:gd name="T20" fmla="*/ 162 w 163"/>
                  <a:gd name="T21" fmla="*/ 44 h 106"/>
                  <a:gd name="T22" fmla="*/ 152 w 163"/>
                  <a:gd name="T23" fmla="*/ 34 h 106"/>
                  <a:gd name="T24" fmla="*/ 136 w 163"/>
                  <a:gd name="T25" fmla="*/ 24 h 106"/>
                  <a:gd name="T26" fmla="*/ 139 w 163"/>
                  <a:gd name="T27" fmla="*/ 10 h 106"/>
                  <a:gd name="T28" fmla="*/ 132 w 163"/>
                  <a:gd name="T29" fmla="*/ 0 h 106"/>
                  <a:gd name="T30" fmla="*/ 97 w 163"/>
                  <a:gd name="T31" fmla="*/ 2 h 106"/>
                  <a:gd name="T32" fmla="*/ 61 w 163"/>
                  <a:gd name="T33" fmla="*/ 3 h 106"/>
                  <a:gd name="T34" fmla="*/ 3 w 163"/>
                  <a:gd name="T35" fmla="*/ 6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3" h="106">
                    <a:moveTo>
                      <a:pt x="3" y="6"/>
                    </a:moveTo>
                    <a:lnTo>
                      <a:pt x="0" y="24"/>
                    </a:lnTo>
                    <a:lnTo>
                      <a:pt x="4" y="44"/>
                    </a:lnTo>
                    <a:lnTo>
                      <a:pt x="19" y="84"/>
                    </a:lnTo>
                    <a:lnTo>
                      <a:pt x="27" y="105"/>
                    </a:lnTo>
                    <a:lnTo>
                      <a:pt x="122" y="100"/>
                    </a:lnTo>
                    <a:lnTo>
                      <a:pt x="138" y="105"/>
                    </a:lnTo>
                    <a:lnTo>
                      <a:pt x="147" y="85"/>
                    </a:lnTo>
                    <a:lnTo>
                      <a:pt x="144" y="70"/>
                    </a:lnTo>
                    <a:lnTo>
                      <a:pt x="160" y="67"/>
                    </a:lnTo>
                    <a:lnTo>
                      <a:pt x="162" y="44"/>
                    </a:lnTo>
                    <a:lnTo>
                      <a:pt x="152" y="34"/>
                    </a:lnTo>
                    <a:lnTo>
                      <a:pt x="136" y="24"/>
                    </a:lnTo>
                    <a:lnTo>
                      <a:pt x="139" y="10"/>
                    </a:lnTo>
                    <a:lnTo>
                      <a:pt x="132" y="0"/>
                    </a:lnTo>
                    <a:lnTo>
                      <a:pt x="97" y="2"/>
                    </a:lnTo>
                    <a:lnTo>
                      <a:pt x="61" y="3"/>
                    </a:lnTo>
                    <a:lnTo>
                      <a:pt x="3" y="6"/>
                    </a:lnTo>
                  </a:path>
                </a:pathLst>
              </a:custGeom>
              <a:solidFill>
                <a:srgbClr val="00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1A78A0A8-98B6-AEE5-3EB7-49E64DBF4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" y="1620"/>
                <a:ext cx="150" cy="65"/>
              </a:xfrm>
              <a:custGeom>
                <a:avLst/>
                <a:gdLst>
                  <a:gd name="T0" fmla="*/ 0 w 150"/>
                  <a:gd name="T1" fmla="*/ 35 h 65"/>
                  <a:gd name="T2" fmla="*/ 33 w 150"/>
                  <a:gd name="T3" fmla="*/ 0 h 65"/>
                  <a:gd name="T4" fmla="*/ 27 w 150"/>
                  <a:gd name="T5" fmla="*/ 14 h 65"/>
                  <a:gd name="T6" fmla="*/ 32 w 150"/>
                  <a:gd name="T7" fmla="*/ 19 h 65"/>
                  <a:gd name="T8" fmla="*/ 42 w 150"/>
                  <a:gd name="T9" fmla="*/ 13 h 65"/>
                  <a:gd name="T10" fmla="*/ 65 w 150"/>
                  <a:gd name="T11" fmla="*/ 22 h 65"/>
                  <a:gd name="T12" fmla="*/ 75 w 150"/>
                  <a:gd name="T13" fmla="*/ 14 h 65"/>
                  <a:gd name="T14" fmla="*/ 106 w 150"/>
                  <a:gd name="T15" fmla="*/ 10 h 65"/>
                  <a:gd name="T16" fmla="*/ 112 w 150"/>
                  <a:gd name="T17" fmla="*/ 19 h 65"/>
                  <a:gd name="T18" fmla="*/ 124 w 150"/>
                  <a:gd name="T19" fmla="*/ 17 h 65"/>
                  <a:gd name="T20" fmla="*/ 148 w 150"/>
                  <a:gd name="T21" fmla="*/ 27 h 65"/>
                  <a:gd name="T22" fmla="*/ 149 w 150"/>
                  <a:gd name="T23" fmla="*/ 34 h 65"/>
                  <a:gd name="T24" fmla="*/ 124 w 150"/>
                  <a:gd name="T25" fmla="*/ 40 h 65"/>
                  <a:gd name="T26" fmla="*/ 116 w 150"/>
                  <a:gd name="T27" fmla="*/ 35 h 65"/>
                  <a:gd name="T28" fmla="*/ 103 w 150"/>
                  <a:gd name="T29" fmla="*/ 37 h 65"/>
                  <a:gd name="T30" fmla="*/ 88 w 150"/>
                  <a:gd name="T31" fmla="*/ 46 h 65"/>
                  <a:gd name="T32" fmla="*/ 81 w 150"/>
                  <a:gd name="T33" fmla="*/ 46 h 65"/>
                  <a:gd name="T34" fmla="*/ 76 w 150"/>
                  <a:gd name="T35" fmla="*/ 40 h 65"/>
                  <a:gd name="T36" fmla="*/ 67 w 150"/>
                  <a:gd name="T37" fmla="*/ 64 h 65"/>
                  <a:gd name="T38" fmla="*/ 58 w 150"/>
                  <a:gd name="T39" fmla="*/ 64 h 65"/>
                  <a:gd name="T40" fmla="*/ 54 w 150"/>
                  <a:gd name="T41" fmla="*/ 55 h 65"/>
                  <a:gd name="T42" fmla="*/ 34 w 150"/>
                  <a:gd name="T43" fmla="*/ 50 h 65"/>
                  <a:gd name="T44" fmla="*/ 24 w 150"/>
                  <a:gd name="T45" fmla="*/ 43 h 65"/>
                  <a:gd name="T46" fmla="*/ 8 w 150"/>
                  <a:gd name="T47" fmla="*/ 46 h 65"/>
                  <a:gd name="T48" fmla="*/ 0 w 150"/>
                  <a:gd name="T49" fmla="*/ 35 h 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50" h="65">
                    <a:moveTo>
                      <a:pt x="0" y="35"/>
                    </a:moveTo>
                    <a:lnTo>
                      <a:pt x="33" y="0"/>
                    </a:lnTo>
                    <a:lnTo>
                      <a:pt x="27" y="14"/>
                    </a:lnTo>
                    <a:lnTo>
                      <a:pt x="32" y="19"/>
                    </a:lnTo>
                    <a:lnTo>
                      <a:pt x="42" y="13"/>
                    </a:lnTo>
                    <a:lnTo>
                      <a:pt x="65" y="22"/>
                    </a:lnTo>
                    <a:lnTo>
                      <a:pt x="75" y="14"/>
                    </a:lnTo>
                    <a:lnTo>
                      <a:pt x="106" y="10"/>
                    </a:lnTo>
                    <a:lnTo>
                      <a:pt x="112" y="19"/>
                    </a:lnTo>
                    <a:lnTo>
                      <a:pt x="124" y="17"/>
                    </a:lnTo>
                    <a:lnTo>
                      <a:pt x="148" y="27"/>
                    </a:lnTo>
                    <a:lnTo>
                      <a:pt x="149" y="34"/>
                    </a:lnTo>
                    <a:lnTo>
                      <a:pt x="124" y="40"/>
                    </a:lnTo>
                    <a:lnTo>
                      <a:pt x="116" y="35"/>
                    </a:lnTo>
                    <a:lnTo>
                      <a:pt x="103" y="37"/>
                    </a:lnTo>
                    <a:lnTo>
                      <a:pt x="88" y="46"/>
                    </a:lnTo>
                    <a:lnTo>
                      <a:pt x="81" y="46"/>
                    </a:lnTo>
                    <a:lnTo>
                      <a:pt x="76" y="40"/>
                    </a:lnTo>
                    <a:lnTo>
                      <a:pt x="67" y="64"/>
                    </a:lnTo>
                    <a:lnTo>
                      <a:pt x="58" y="64"/>
                    </a:lnTo>
                    <a:lnTo>
                      <a:pt x="54" y="55"/>
                    </a:lnTo>
                    <a:lnTo>
                      <a:pt x="34" y="50"/>
                    </a:lnTo>
                    <a:lnTo>
                      <a:pt x="24" y="43"/>
                    </a:lnTo>
                    <a:lnTo>
                      <a:pt x="8" y="46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9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BA09F192-9F74-4296-3BCE-025BCA8EF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665"/>
                <a:ext cx="108" cy="146"/>
              </a:xfrm>
              <a:custGeom>
                <a:avLst/>
                <a:gdLst>
                  <a:gd name="T0" fmla="*/ 27 w 108"/>
                  <a:gd name="T1" fmla="*/ 6 h 146"/>
                  <a:gd name="T2" fmla="*/ 31 w 108"/>
                  <a:gd name="T3" fmla="*/ 15 h 146"/>
                  <a:gd name="T4" fmla="*/ 24 w 108"/>
                  <a:gd name="T5" fmla="*/ 21 h 146"/>
                  <a:gd name="T6" fmla="*/ 23 w 108"/>
                  <a:gd name="T7" fmla="*/ 44 h 146"/>
                  <a:gd name="T8" fmla="*/ 19 w 108"/>
                  <a:gd name="T9" fmla="*/ 29 h 146"/>
                  <a:gd name="T10" fmla="*/ 4 w 108"/>
                  <a:gd name="T11" fmla="*/ 43 h 146"/>
                  <a:gd name="T12" fmla="*/ 0 w 108"/>
                  <a:gd name="T13" fmla="*/ 85 h 146"/>
                  <a:gd name="T14" fmla="*/ 10 w 108"/>
                  <a:gd name="T15" fmla="*/ 105 h 146"/>
                  <a:gd name="T16" fmla="*/ 11 w 108"/>
                  <a:gd name="T17" fmla="*/ 116 h 146"/>
                  <a:gd name="T18" fmla="*/ 12 w 108"/>
                  <a:gd name="T19" fmla="*/ 124 h 146"/>
                  <a:gd name="T20" fmla="*/ 11 w 108"/>
                  <a:gd name="T21" fmla="*/ 132 h 146"/>
                  <a:gd name="T22" fmla="*/ 9 w 108"/>
                  <a:gd name="T23" fmla="*/ 145 h 146"/>
                  <a:gd name="T24" fmla="*/ 51 w 108"/>
                  <a:gd name="T25" fmla="*/ 143 h 146"/>
                  <a:gd name="T26" fmla="*/ 107 w 108"/>
                  <a:gd name="T27" fmla="*/ 138 h 146"/>
                  <a:gd name="T28" fmla="*/ 97 w 108"/>
                  <a:gd name="T29" fmla="*/ 135 h 146"/>
                  <a:gd name="T30" fmla="*/ 91 w 108"/>
                  <a:gd name="T31" fmla="*/ 127 h 146"/>
                  <a:gd name="T32" fmla="*/ 100 w 108"/>
                  <a:gd name="T33" fmla="*/ 121 h 146"/>
                  <a:gd name="T34" fmla="*/ 100 w 108"/>
                  <a:gd name="T35" fmla="*/ 113 h 146"/>
                  <a:gd name="T36" fmla="*/ 96 w 108"/>
                  <a:gd name="T37" fmla="*/ 106 h 146"/>
                  <a:gd name="T38" fmla="*/ 100 w 108"/>
                  <a:gd name="T39" fmla="*/ 101 h 146"/>
                  <a:gd name="T40" fmla="*/ 107 w 108"/>
                  <a:gd name="T41" fmla="*/ 101 h 146"/>
                  <a:gd name="T42" fmla="*/ 106 w 108"/>
                  <a:gd name="T43" fmla="*/ 81 h 146"/>
                  <a:gd name="T44" fmla="*/ 104 w 108"/>
                  <a:gd name="T45" fmla="*/ 69 h 146"/>
                  <a:gd name="T46" fmla="*/ 99 w 108"/>
                  <a:gd name="T47" fmla="*/ 62 h 146"/>
                  <a:gd name="T48" fmla="*/ 95 w 108"/>
                  <a:gd name="T49" fmla="*/ 57 h 146"/>
                  <a:gd name="T50" fmla="*/ 88 w 108"/>
                  <a:gd name="T51" fmla="*/ 56 h 146"/>
                  <a:gd name="T52" fmla="*/ 81 w 108"/>
                  <a:gd name="T53" fmla="*/ 56 h 146"/>
                  <a:gd name="T54" fmla="*/ 74 w 108"/>
                  <a:gd name="T55" fmla="*/ 65 h 146"/>
                  <a:gd name="T56" fmla="*/ 70 w 108"/>
                  <a:gd name="T57" fmla="*/ 68 h 146"/>
                  <a:gd name="T58" fmla="*/ 67 w 108"/>
                  <a:gd name="T59" fmla="*/ 69 h 146"/>
                  <a:gd name="T60" fmla="*/ 63 w 108"/>
                  <a:gd name="T61" fmla="*/ 68 h 146"/>
                  <a:gd name="T62" fmla="*/ 62 w 108"/>
                  <a:gd name="T63" fmla="*/ 63 h 146"/>
                  <a:gd name="T64" fmla="*/ 63 w 108"/>
                  <a:gd name="T65" fmla="*/ 60 h 146"/>
                  <a:gd name="T66" fmla="*/ 66 w 108"/>
                  <a:gd name="T67" fmla="*/ 57 h 146"/>
                  <a:gd name="T68" fmla="*/ 69 w 108"/>
                  <a:gd name="T69" fmla="*/ 56 h 146"/>
                  <a:gd name="T70" fmla="*/ 72 w 108"/>
                  <a:gd name="T71" fmla="*/ 55 h 146"/>
                  <a:gd name="T72" fmla="*/ 72 w 108"/>
                  <a:gd name="T73" fmla="*/ 50 h 146"/>
                  <a:gd name="T74" fmla="*/ 80 w 108"/>
                  <a:gd name="T75" fmla="*/ 44 h 146"/>
                  <a:gd name="T76" fmla="*/ 72 w 108"/>
                  <a:gd name="T77" fmla="*/ 25 h 146"/>
                  <a:gd name="T78" fmla="*/ 72 w 108"/>
                  <a:gd name="T79" fmla="*/ 16 h 146"/>
                  <a:gd name="T80" fmla="*/ 59 w 108"/>
                  <a:gd name="T81" fmla="*/ 12 h 146"/>
                  <a:gd name="T82" fmla="*/ 39 w 108"/>
                  <a:gd name="T83" fmla="*/ 0 h 146"/>
                  <a:gd name="T84" fmla="*/ 27 w 108"/>
                  <a:gd name="T85" fmla="*/ 6 h 14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08" h="146">
                    <a:moveTo>
                      <a:pt x="27" y="6"/>
                    </a:moveTo>
                    <a:lnTo>
                      <a:pt x="31" y="15"/>
                    </a:lnTo>
                    <a:lnTo>
                      <a:pt x="24" y="21"/>
                    </a:lnTo>
                    <a:lnTo>
                      <a:pt x="23" y="44"/>
                    </a:lnTo>
                    <a:lnTo>
                      <a:pt x="19" y="29"/>
                    </a:lnTo>
                    <a:lnTo>
                      <a:pt x="4" y="43"/>
                    </a:lnTo>
                    <a:lnTo>
                      <a:pt x="0" y="85"/>
                    </a:lnTo>
                    <a:lnTo>
                      <a:pt x="10" y="105"/>
                    </a:lnTo>
                    <a:lnTo>
                      <a:pt x="11" y="116"/>
                    </a:lnTo>
                    <a:lnTo>
                      <a:pt x="12" y="124"/>
                    </a:lnTo>
                    <a:lnTo>
                      <a:pt x="11" y="132"/>
                    </a:lnTo>
                    <a:lnTo>
                      <a:pt x="9" y="145"/>
                    </a:lnTo>
                    <a:lnTo>
                      <a:pt x="51" y="143"/>
                    </a:lnTo>
                    <a:lnTo>
                      <a:pt x="107" y="138"/>
                    </a:lnTo>
                    <a:lnTo>
                      <a:pt x="97" y="135"/>
                    </a:lnTo>
                    <a:lnTo>
                      <a:pt x="91" y="127"/>
                    </a:lnTo>
                    <a:lnTo>
                      <a:pt x="100" y="121"/>
                    </a:lnTo>
                    <a:lnTo>
                      <a:pt x="100" y="113"/>
                    </a:lnTo>
                    <a:lnTo>
                      <a:pt x="96" y="106"/>
                    </a:lnTo>
                    <a:lnTo>
                      <a:pt x="100" y="101"/>
                    </a:lnTo>
                    <a:lnTo>
                      <a:pt x="107" y="101"/>
                    </a:lnTo>
                    <a:lnTo>
                      <a:pt x="106" y="81"/>
                    </a:lnTo>
                    <a:lnTo>
                      <a:pt x="104" y="69"/>
                    </a:lnTo>
                    <a:lnTo>
                      <a:pt x="99" y="62"/>
                    </a:lnTo>
                    <a:lnTo>
                      <a:pt x="95" y="57"/>
                    </a:lnTo>
                    <a:lnTo>
                      <a:pt x="88" y="56"/>
                    </a:lnTo>
                    <a:lnTo>
                      <a:pt x="81" y="56"/>
                    </a:lnTo>
                    <a:lnTo>
                      <a:pt x="74" y="65"/>
                    </a:lnTo>
                    <a:lnTo>
                      <a:pt x="70" y="68"/>
                    </a:lnTo>
                    <a:lnTo>
                      <a:pt x="67" y="69"/>
                    </a:lnTo>
                    <a:lnTo>
                      <a:pt x="63" y="68"/>
                    </a:lnTo>
                    <a:lnTo>
                      <a:pt x="62" y="63"/>
                    </a:lnTo>
                    <a:lnTo>
                      <a:pt x="63" y="60"/>
                    </a:lnTo>
                    <a:lnTo>
                      <a:pt x="66" y="57"/>
                    </a:lnTo>
                    <a:lnTo>
                      <a:pt x="69" y="56"/>
                    </a:lnTo>
                    <a:lnTo>
                      <a:pt x="72" y="55"/>
                    </a:lnTo>
                    <a:lnTo>
                      <a:pt x="72" y="50"/>
                    </a:lnTo>
                    <a:lnTo>
                      <a:pt x="80" y="44"/>
                    </a:lnTo>
                    <a:lnTo>
                      <a:pt x="72" y="25"/>
                    </a:lnTo>
                    <a:lnTo>
                      <a:pt x="72" y="16"/>
                    </a:lnTo>
                    <a:lnTo>
                      <a:pt x="59" y="12"/>
                    </a:lnTo>
                    <a:lnTo>
                      <a:pt x="39" y="0"/>
                    </a:lnTo>
                    <a:lnTo>
                      <a:pt x="27" y="6"/>
                    </a:lnTo>
                  </a:path>
                </a:pathLst>
              </a:custGeom>
              <a:solidFill>
                <a:srgbClr val="9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D1062696-0B84-0662-6AB7-A2BF784BB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1794"/>
                <a:ext cx="117" cy="192"/>
              </a:xfrm>
              <a:custGeom>
                <a:avLst/>
                <a:gdLst>
                  <a:gd name="T0" fmla="*/ 22 w 117"/>
                  <a:gd name="T1" fmla="*/ 11 h 192"/>
                  <a:gd name="T2" fmla="*/ 88 w 117"/>
                  <a:gd name="T3" fmla="*/ 0 h 192"/>
                  <a:gd name="T4" fmla="*/ 99 w 117"/>
                  <a:gd name="T5" fmla="*/ 23 h 192"/>
                  <a:gd name="T6" fmla="*/ 112 w 117"/>
                  <a:gd name="T7" fmla="*/ 121 h 192"/>
                  <a:gd name="T8" fmla="*/ 116 w 117"/>
                  <a:gd name="T9" fmla="*/ 134 h 192"/>
                  <a:gd name="T10" fmla="*/ 106 w 117"/>
                  <a:gd name="T11" fmla="*/ 160 h 192"/>
                  <a:gd name="T12" fmla="*/ 106 w 117"/>
                  <a:gd name="T13" fmla="*/ 178 h 192"/>
                  <a:gd name="T14" fmla="*/ 94 w 117"/>
                  <a:gd name="T15" fmla="*/ 176 h 192"/>
                  <a:gd name="T16" fmla="*/ 94 w 117"/>
                  <a:gd name="T17" fmla="*/ 191 h 192"/>
                  <a:gd name="T18" fmla="*/ 82 w 117"/>
                  <a:gd name="T19" fmla="*/ 185 h 192"/>
                  <a:gd name="T20" fmla="*/ 75 w 117"/>
                  <a:gd name="T21" fmla="*/ 187 h 192"/>
                  <a:gd name="T22" fmla="*/ 66 w 117"/>
                  <a:gd name="T23" fmla="*/ 186 h 192"/>
                  <a:gd name="T24" fmla="*/ 59 w 117"/>
                  <a:gd name="T25" fmla="*/ 163 h 192"/>
                  <a:gd name="T26" fmla="*/ 45 w 117"/>
                  <a:gd name="T27" fmla="*/ 156 h 192"/>
                  <a:gd name="T28" fmla="*/ 45 w 117"/>
                  <a:gd name="T29" fmla="*/ 131 h 192"/>
                  <a:gd name="T30" fmla="*/ 32 w 117"/>
                  <a:gd name="T31" fmla="*/ 134 h 192"/>
                  <a:gd name="T32" fmla="*/ 24 w 117"/>
                  <a:gd name="T33" fmla="*/ 116 h 192"/>
                  <a:gd name="T34" fmla="*/ 0 w 117"/>
                  <a:gd name="T35" fmla="*/ 95 h 192"/>
                  <a:gd name="T36" fmla="*/ 18 w 117"/>
                  <a:gd name="T37" fmla="*/ 62 h 192"/>
                  <a:gd name="T38" fmla="*/ 13 w 117"/>
                  <a:gd name="T39" fmla="*/ 47 h 192"/>
                  <a:gd name="T40" fmla="*/ 30 w 117"/>
                  <a:gd name="T41" fmla="*/ 44 h 192"/>
                  <a:gd name="T42" fmla="*/ 32 w 117"/>
                  <a:gd name="T43" fmla="*/ 22 h 192"/>
                  <a:gd name="T44" fmla="*/ 22 w 117"/>
                  <a:gd name="T45" fmla="*/ 11 h 1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7" h="192">
                    <a:moveTo>
                      <a:pt x="22" y="11"/>
                    </a:moveTo>
                    <a:lnTo>
                      <a:pt x="88" y="0"/>
                    </a:lnTo>
                    <a:lnTo>
                      <a:pt x="99" y="23"/>
                    </a:lnTo>
                    <a:lnTo>
                      <a:pt x="112" y="121"/>
                    </a:lnTo>
                    <a:lnTo>
                      <a:pt x="116" y="134"/>
                    </a:lnTo>
                    <a:lnTo>
                      <a:pt x="106" y="160"/>
                    </a:lnTo>
                    <a:lnTo>
                      <a:pt x="106" y="178"/>
                    </a:lnTo>
                    <a:lnTo>
                      <a:pt x="94" y="176"/>
                    </a:lnTo>
                    <a:lnTo>
                      <a:pt x="94" y="191"/>
                    </a:lnTo>
                    <a:lnTo>
                      <a:pt x="82" y="185"/>
                    </a:lnTo>
                    <a:lnTo>
                      <a:pt x="75" y="187"/>
                    </a:lnTo>
                    <a:lnTo>
                      <a:pt x="66" y="186"/>
                    </a:lnTo>
                    <a:lnTo>
                      <a:pt x="59" y="163"/>
                    </a:lnTo>
                    <a:lnTo>
                      <a:pt x="45" y="156"/>
                    </a:lnTo>
                    <a:lnTo>
                      <a:pt x="45" y="131"/>
                    </a:lnTo>
                    <a:lnTo>
                      <a:pt x="32" y="134"/>
                    </a:lnTo>
                    <a:lnTo>
                      <a:pt x="24" y="116"/>
                    </a:lnTo>
                    <a:lnTo>
                      <a:pt x="0" y="95"/>
                    </a:lnTo>
                    <a:lnTo>
                      <a:pt x="18" y="62"/>
                    </a:lnTo>
                    <a:lnTo>
                      <a:pt x="13" y="47"/>
                    </a:lnTo>
                    <a:lnTo>
                      <a:pt x="30" y="44"/>
                    </a:lnTo>
                    <a:lnTo>
                      <a:pt x="32" y="22"/>
                    </a:lnTo>
                    <a:lnTo>
                      <a:pt x="22" y="11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9A8C58FF-6299-8166-94C0-4D04C7495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871"/>
                <a:ext cx="185" cy="153"/>
              </a:xfrm>
              <a:custGeom>
                <a:avLst/>
                <a:gdLst>
                  <a:gd name="T0" fmla="*/ 0 w 185"/>
                  <a:gd name="T1" fmla="*/ 5 h 153"/>
                  <a:gd name="T2" fmla="*/ 81 w 185"/>
                  <a:gd name="T3" fmla="*/ 0 h 153"/>
                  <a:gd name="T4" fmla="*/ 98 w 185"/>
                  <a:gd name="T5" fmla="*/ 0 h 153"/>
                  <a:gd name="T6" fmla="*/ 111 w 185"/>
                  <a:gd name="T7" fmla="*/ 5 h 153"/>
                  <a:gd name="T8" fmla="*/ 104 w 185"/>
                  <a:gd name="T9" fmla="*/ 18 h 153"/>
                  <a:gd name="T10" fmla="*/ 127 w 185"/>
                  <a:gd name="T11" fmla="*/ 39 h 153"/>
                  <a:gd name="T12" fmla="*/ 135 w 185"/>
                  <a:gd name="T13" fmla="*/ 57 h 153"/>
                  <a:gd name="T14" fmla="*/ 149 w 185"/>
                  <a:gd name="T15" fmla="*/ 53 h 153"/>
                  <a:gd name="T16" fmla="*/ 148 w 185"/>
                  <a:gd name="T17" fmla="*/ 78 h 153"/>
                  <a:gd name="T18" fmla="*/ 162 w 185"/>
                  <a:gd name="T19" fmla="*/ 86 h 153"/>
                  <a:gd name="T20" fmla="*/ 169 w 185"/>
                  <a:gd name="T21" fmla="*/ 108 h 153"/>
                  <a:gd name="T22" fmla="*/ 179 w 185"/>
                  <a:gd name="T23" fmla="*/ 110 h 153"/>
                  <a:gd name="T24" fmla="*/ 184 w 185"/>
                  <a:gd name="T25" fmla="*/ 120 h 153"/>
                  <a:gd name="T26" fmla="*/ 172 w 185"/>
                  <a:gd name="T27" fmla="*/ 133 h 153"/>
                  <a:gd name="T28" fmla="*/ 168 w 185"/>
                  <a:gd name="T29" fmla="*/ 148 h 153"/>
                  <a:gd name="T30" fmla="*/ 150 w 185"/>
                  <a:gd name="T31" fmla="*/ 152 h 153"/>
                  <a:gd name="T32" fmla="*/ 155 w 185"/>
                  <a:gd name="T33" fmla="*/ 135 h 153"/>
                  <a:gd name="T34" fmla="*/ 86 w 185"/>
                  <a:gd name="T35" fmla="*/ 141 h 153"/>
                  <a:gd name="T36" fmla="*/ 36 w 185"/>
                  <a:gd name="T37" fmla="*/ 147 h 153"/>
                  <a:gd name="T38" fmla="*/ 33 w 185"/>
                  <a:gd name="T39" fmla="*/ 131 h 153"/>
                  <a:gd name="T40" fmla="*/ 30 w 185"/>
                  <a:gd name="T41" fmla="*/ 83 h 153"/>
                  <a:gd name="T42" fmla="*/ 29 w 185"/>
                  <a:gd name="T43" fmla="*/ 56 h 153"/>
                  <a:gd name="T44" fmla="*/ 13 w 185"/>
                  <a:gd name="T45" fmla="*/ 44 h 153"/>
                  <a:gd name="T46" fmla="*/ 19 w 185"/>
                  <a:gd name="T47" fmla="*/ 33 h 153"/>
                  <a:gd name="T48" fmla="*/ 11 w 185"/>
                  <a:gd name="T49" fmla="*/ 27 h 153"/>
                  <a:gd name="T50" fmla="*/ 0 w 185"/>
                  <a:gd name="T51" fmla="*/ 5 h 1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5" h="153">
                    <a:moveTo>
                      <a:pt x="0" y="5"/>
                    </a:moveTo>
                    <a:lnTo>
                      <a:pt x="81" y="0"/>
                    </a:lnTo>
                    <a:lnTo>
                      <a:pt x="98" y="0"/>
                    </a:lnTo>
                    <a:lnTo>
                      <a:pt x="111" y="5"/>
                    </a:lnTo>
                    <a:lnTo>
                      <a:pt x="104" y="18"/>
                    </a:lnTo>
                    <a:lnTo>
                      <a:pt x="127" y="39"/>
                    </a:lnTo>
                    <a:lnTo>
                      <a:pt x="135" y="57"/>
                    </a:lnTo>
                    <a:lnTo>
                      <a:pt x="149" y="53"/>
                    </a:lnTo>
                    <a:lnTo>
                      <a:pt x="148" y="78"/>
                    </a:lnTo>
                    <a:lnTo>
                      <a:pt x="162" y="86"/>
                    </a:lnTo>
                    <a:lnTo>
                      <a:pt x="169" y="108"/>
                    </a:lnTo>
                    <a:lnTo>
                      <a:pt x="179" y="110"/>
                    </a:lnTo>
                    <a:lnTo>
                      <a:pt x="184" y="120"/>
                    </a:lnTo>
                    <a:lnTo>
                      <a:pt x="172" y="133"/>
                    </a:lnTo>
                    <a:lnTo>
                      <a:pt x="168" y="148"/>
                    </a:lnTo>
                    <a:lnTo>
                      <a:pt x="150" y="152"/>
                    </a:lnTo>
                    <a:lnTo>
                      <a:pt x="155" y="135"/>
                    </a:lnTo>
                    <a:lnTo>
                      <a:pt x="86" y="141"/>
                    </a:lnTo>
                    <a:lnTo>
                      <a:pt x="36" y="147"/>
                    </a:lnTo>
                    <a:lnTo>
                      <a:pt x="33" y="131"/>
                    </a:lnTo>
                    <a:lnTo>
                      <a:pt x="30" y="83"/>
                    </a:lnTo>
                    <a:lnTo>
                      <a:pt x="29" y="56"/>
                    </a:lnTo>
                    <a:lnTo>
                      <a:pt x="13" y="44"/>
                    </a:lnTo>
                    <a:lnTo>
                      <a:pt x="19" y="33"/>
                    </a:lnTo>
                    <a:lnTo>
                      <a:pt x="11" y="2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05C6D943-6619-7F92-83C7-AD0C2F77D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1807"/>
                <a:ext cx="91" cy="149"/>
              </a:xfrm>
              <a:custGeom>
                <a:avLst/>
                <a:gdLst>
                  <a:gd name="T0" fmla="*/ 0 w 91"/>
                  <a:gd name="T1" fmla="*/ 11 h 149"/>
                  <a:gd name="T2" fmla="*/ 11 w 91"/>
                  <a:gd name="T3" fmla="*/ 16 h 149"/>
                  <a:gd name="T4" fmla="*/ 21 w 91"/>
                  <a:gd name="T5" fmla="*/ 15 h 149"/>
                  <a:gd name="T6" fmla="*/ 24 w 91"/>
                  <a:gd name="T7" fmla="*/ 12 h 149"/>
                  <a:gd name="T8" fmla="*/ 27 w 91"/>
                  <a:gd name="T9" fmla="*/ 3 h 149"/>
                  <a:gd name="T10" fmla="*/ 70 w 91"/>
                  <a:gd name="T11" fmla="*/ 0 h 149"/>
                  <a:gd name="T12" fmla="*/ 90 w 91"/>
                  <a:gd name="T13" fmla="*/ 105 h 149"/>
                  <a:gd name="T14" fmla="*/ 89 w 91"/>
                  <a:gd name="T15" fmla="*/ 104 h 149"/>
                  <a:gd name="T16" fmla="*/ 74 w 91"/>
                  <a:gd name="T17" fmla="*/ 110 h 149"/>
                  <a:gd name="T18" fmla="*/ 63 w 91"/>
                  <a:gd name="T19" fmla="*/ 138 h 149"/>
                  <a:gd name="T20" fmla="*/ 48 w 91"/>
                  <a:gd name="T21" fmla="*/ 134 h 149"/>
                  <a:gd name="T22" fmla="*/ 30 w 91"/>
                  <a:gd name="T23" fmla="*/ 144 h 149"/>
                  <a:gd name="T24" fmla="*/ 6 w 91"/>
                  <a:gd name="T25" fmla="*/ 148 h 149"/>
                  <a:gd name="T26" fmla="*/ 17 w 91"/>
                  <a:gd name="T27" fmla="*/ 121 h 149"/>
                  <a:gd name="T28" fmla="*/ 12 w 91"/>
                  <a:gd name="T29" fmla="*/ 105 h 149"/>
                  <a:gd name="T30" fmla="*/ 0 w 91"/>
                  <a:gd name="T31" fmla="*/ 11 h 1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" h="149">
                    <a:moveTo>
                      <a:pt x="0" y="11"/>
                    </a:moveTo>
                    <a:lnTo>
                      <a:pt x="11" y="16"/>
                    </a:lnTo>
                    <a:lnTo>
                      <a:pt x="21" y="15"/>
                    </a:lnTo>
                    <a:lnTo>
                      <a:pt x="24" y="12"/>
                    </a:lnTo>
                    <a:lnTo>
                      <a:pt x="27" y="3"/>
                    </a:lnTo>
                    <a:lnTo>
                      <a:pt x="70" y="0"/>
                    </a:lnTo>
                    <a:lnTo>
                      <a:pt x="90" y="105"/>
                    </a:lnTo>
                    <a:lnTo>
                      <a:pt x="89" y="104"/>
                    </a:lnTo>
                    <a:lnTo>
                      <a:pt x="74" y="110"/>
                    </a:lnTo>
                    <a:lnTo>
                      <a:pt x="63" y="138"/>
                    </a:lnTo>
                    <a:lnTo>
                      <a:pt x="48" y="134"/>
                    </a:lnTo>
                    <a:lnTo>
                      <a:pt x="30" y="144"/>
                    </a:lnTo>
                    <a:lnTo>
                      <a:pt x="6" y="148"/>
                    </a:lnTo>
                    <a:lnTo>
                      <a:pt x="17" y="121"/>
                    </a:lnTo>
                    <a:lnTo>
                      <a:pt x="12" y="10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3D2E11AF-DD23-DE5C-F997-1F7265EF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777"/>
                <a:ext cx="117" cy="135"/>
              </a:xfrm>
              <a:custGeom>
                <a:avLst/>
                <a:gdLst>
                  <a:gd name="T0" fmla="*/ 0 w 117"/>
                  <a:gd name="T1" fmla="*/ 30 h 135"/>
                  <a:gd name="T2" fmla="*/ 52 w 117"/>
                  <a:gd name="T3" fmla="*/ 25 h 135"/>
                  <a:gd name="T4" fmla="*/ 63 w 117"/>
                  <a:gd name="T5" fmla="*/ 27 h 135"/>
                  <a:gd name="T6" fmla="*/ 88 w 117"/>
                  <a:gd name="T7" fmla="*/ 16 h 135"/>
                  <a:gd name="T8" fmla="*/ 93 w 117"/>
                  <a:gd name="T9" fmla="*/ 5 h 135"/>
                  <a:gd name="T10" fmla="*/ 108 w 117"/>
                  <a:gd name="T11" fmla="*/ 0 h 135"/>
                  <a:gd name="T12" fmla="*/ 116 w 117"/>
                  <a:gd name="T13" fmla="*/ 51 h 135"/>
                  <a:gd name="T14" fmla="*/ 110 w 117"/>
                  <a:gd name="T15" fmla="*/ 56 h 135"/>
                  <a:gd name="T16" fmla="*/ 111 w 117"/>
                  <a:gd name="T17" fmla="*/ 91 h 135"/>
                  <a:gd name="T18" fmla="*/ 100 w 117"/>
                  <a:gd name="T19" fmla="*/ 94 h 135"/>
                  <a:gd name="T20" fmla="*/ 93 w 117"/>
                  <a:gd name="T21" fmla="*/ 114 h 135"/>
                  <a:gd name="T22" fmla="*/ 84 w 117"/>
                  <a:gd name="T23" fmla="*/ 111 h 135"/>
                  <a:gd name="T24" fmla="*/ 81 w 117"/>
                  <a:gd name="T25" fmla="*/ 134 h 135"/>
                  <a:gd name="T26" fmla="*/ 68 w 117"/>
                  <a:gd name="T27" fmla="*/ 124 h 135"/>
                  <a:gd name="T28" fmla="*/ 43 w 117"/>
                  <a:gd name="T29" fmla="*/ 130 h 135"/>
                  <a:gd name="T30" fmla="*/ 32 w 117"/>
                  <a:gd name="T31" fmla="*/ 122 h 135"/>
                  <a:gd name="T32" fmla="*/ 17 w 117"/>
                  <a:gd name="T33" fmla="*/ 121 h 135"/>
                  <a:gd name="T34" fmla="*/ 10 w 117"/>
                  <a:gd name="T35" fmla="*/ 84 h 135"/>
                  <a:gd name="T36" fmla="*/ 0 w 117"/>
                  <a:gd name="T37" fmla="*/ 30 h 1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7" h="135">
                    <a:moveTo>
                      <a:pt x="0" y="30"/>
                    </a:moveTo>
                    <a:lnTo>
                      <a:pt x="52" y="25"/>
                    </a:lnTo>
                    <a:lnTo>
                      <a:pt x="63" y="27"/>
                    </a:lnTo>
                    <a:lnTo>
                      <a:pt x="88" y="16"/>
                    </a:lnTo>
                    <a:lnTo>
                      <a:pt x="93" y="5"/>
                    </a:lnTo>
                    <a:lnTo>
                      <a:pt x="108" y="0"/>
                    </a:lnTo>
                    <a:lnTo>
                      <a:pt x="116" y="51"/>
                    </a:lnTo>
                    <a:lnTo>
                      <a:pt x="110" y="56"/>
                    </a:lnTo>
                    <a:lnTo>
                      <a:pt x="111" y="91"/>
                    </a:lnTo>
                    <a:lnTo>
                      <a:pt x="100" y="94"/>
                    </a:lnTo>
                    <a:lnTo>
                      <a:pt x="93" y="114"/>
                    </a:lnTo>
                    <a:lnTo>
                      <a:pt x="84" y="111"/>
                    </a:lnTo>
                    <a:lnTo>
                      <a:pt x="81" y="134"/>
                    </a:lnTo>
                    <a:lnTo>
                      <a:pt x="68" y="124"/>
                    </a:lnTo>
                    <a:lnTo>
                      <a:pt x="43" y="130"/>
                    </a:lnTo>
                    <a:lnTo>
                      <a:pt x="32" y="122"/>
                    </a:lnTo>
                    <a:lnTo>
                      <a:pt x="17" y="121"/>
                    </a:lnTo>
                    <a:lnTo>
                      <a:pt x="10" y="8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FF9F7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6EA9AE19-8120-6653-D2C4-701BAEA2B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3" y="1898"/>
                <a:ext cx="205" cy="114"/>
              </a:xfrm>
              <a:custGeom>
                <a:avLst/>
                <a:gdLst>
                  <a:gd name="T0" fmla="*/ 0 w 205"/>
                  <a:gd name="T1" fmla="*/ 113 h 114"/>
                  <a:gd name="T2" fmla="*/ 50 w 205"/>
                  <a:gd name="T3" fmla="*/ 106 h 114"/>
                  <a:gd name="T4" fmla="*/ 50 w 205"/>
                  <a:gd name="T5" fmla="*/ 101 h 114"/>
                  <a:gd name="T6" fmla="*/ 169 w 205"/>
                  <a:gd name="T7" fmla="*/ 85 h 114"/>
                  <a:gd name="T8" fmla="*/ 171 w 205"/>
                  <a:gd name="T9" fmla="*/ 76 h 114"/>
                  <a:gd name="T10" fmla="*/ 189 w 205"/>
                  <a:gd name="T11" fmla="*/ 70 h 114"/>
                  <a:gd name="T12" fmla="*/ 191 w 205"/>
                  <a:gd name="T13" fmla="*/ 61 h 114"/>
                  <a:gd name="T14" fmla="*/ 198 w 205"/>
                  <a:gd name="T15" fmla="*/ 58 h 114"/>
                  <a:gd name="T16" fmla="*/ 204 w 205"/>
                  <a:gd name="T17" fmla="*/ 44 h 114"/>
                  <a:gd name="T18" fmla="*/ 187 w 205"/>
                  <a:gd name="T19" fmla="*/ 31 h 114"/>
                  <a:gd name="T20" fmla="*/ 184 w 205"/>
                  <a:gd name="T21" fmla="*/ 13 h 114"/>
                  <a:gd name="T22" fmla="*/ 171 w 205"/>
                  <a:gd name="T23" fmla="*/ 4 h 114"/>
                  <a:gd name="T24" fmla="*/ 145 w 205"/>
                  <a:gd name="T25" fmla="*/ 9 h 114"/>
                  <a:gd name="T26" fmla="*/ 132 w 205"/>
                  <a:gd name="T27" fmla="*/ 1 h 114"/>
                  <a:gd name="T28" fmla="*/ 120 w 205"/>
                  <a:gd name="T29" fmla="*/ 0 h 114"/>
                  <a:gd name="T30" fmla="*/ 123 w 205"/>
                  <a:gd name="T31" fmla="*/ 13 h 114"/>
                  <a:gd name="T32" fmla="*/ 106 w 205"/>
                  <a:gd name="T33" fmla="*/ 19 h 114"/>
                  <a:gd name="T34" fmla="*/ 95 w 205"/>
                  <a:gd name="T35" fmla="*/ 47 h 114"/>
                  <a:gd name="T36" fmla="*/ 80 w 205"/>
                  <a:gd name="T37" fmla="*/ 43 h 114"/>
                  <a:gd name="T38" fmla="*/ 62 w 205"/>
                  <a:gd name="T39" fmla="*/ 53 h 114"/>
                  <a:gd name="T40" fmla="*/ 39 w 205"/>
                  <a:gd name="T41" fmla="*/ 57 h 114"/>
                  <a:gd name="T42" fmla="*/ 39 w 205"/>
                  <a:gd name="T43" fmla="*/ 73 h 114"/>
                  <a:gd name="T44" fmla="*/ 28 w 205"/>
                  <a:gd name="T45" fmla="*/ 73 h 114"/>
                  <a:gd name="T46" fmla="*/ 28 w 205"/>
                  <a:gd name="T47" fmla="*/ 87 h 114"/>
                  <a:gd name="T48" fmla="*/ 16 w 205"/>
                  <a:gd name="T49" fmla="*/ 81 h 114"/>
                  <a:gd name="T50" fmla="*/ 9 w 205"/>
                  <a:gd name="T51" fmla="*/ 84 h 114"/>
                  <a:gd name="T52" fmla="*/ 15 w 205"/>
                  <a:gd name="T53" fmla="*/ 93 h 114"/>
                  <a:gd name="T54" fmla="*/ 3 w 205"/>
                  <a:gd name="T55" fmla="*/ 106 h 114"/>
                  <a:gd name="T56" fmla="*/ 0 w 205"/>
                  <a:gd name="T57" fmla="*/ 113 h 11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5" h="114">
                    <a:moveTo>
                      <a:pt x="0" y="113"/>
                    </a:moveTo>
                    <a:lnTo>
                      <a:pt x="50" y="106"/>
                    </a:lnTo>
                    <a:lnTo>
                      <a:pt x="50" y="101"/>
                    </a:lnTo>
                    <a:lnTo>
                      <a:pt x="169" y="85"/>
                    </a:lnTo>
                    <a:lnTo>
                      <a:pt x="171" y="76"/>
                    </a:lnTo>
                    <a:lnTo>
                      <a:pt x="189" y="70"/>
                    </a:lnTo>
                    <a:lnTo>
                      <a:pt x="191" y="61"/>
                    </a:lnTo>
                    <a:lnTo>
                      <a:pt x="198" y="58"/>
                    </a:lnTo>
                    <a:lnTo>
                      <a:pt x="204" y="44"/>
                    </a:lnTo>
                    <a:lnTo>
                      <a:pt x="187" y="31"/>
                    </a:lnTo>
                    <a:lnTo>
                      <a:pt x="184" y="13"/>
                    </a:lnTo>
                    <a:lnTo>
                      <a:pt x="171" y="4"/>
                    </a:lnTo>
                    <a:lnTo>
                      <a:pt x="145" y="9"/>
                    </a:lnTo>
                    <a:lnTo>
                      <a:pt x="132" y="1"/>
                    </a:lnTo>
                    <a:lnTo>
                      <a:pt x="120" y="0"/>
                    </a:lnTo>
                    <a:lnTo>
                      <a:pt x="123" y="13"/>
                    </a:lnTo>
                    <a:lnTo>
                      <a:pt x="106" y="19"/>
                    </a:lnTo>
                    <a:lnTo>
                      <a:pt x="95" y="47"/>
                    </a:lnTo>
                    <a:lnTo>
                      <a:pt x="80" y="43"/>
                    </a:lnTo>
                    <a:lnTo>
                      <a:pt x="62" y="53"/>
                    </a:lnTo>
                    <a:lnTo>
                      <a:pt x="39" y="57"/>
                    </a:lnTo>
                    <a:lnTo>
                      <a:pt x="39" y="73"/>
                    </a:lnTo>
                    <a:lnTo>
                      <a:pt x="28" y="73"/>
                    </a:lnTo>
                    <a:lnTo>
                      <a:pt x="28" y="87"/>
                    </a:lnTo>
                    <a:lnTo>
                      <a:pt x="16" y="81"/>
                    </a:lnTo>
                    <a:lnTo>
                      <a:pt x="9" y="84"/>
                    </a:lnTo>
                    <a:lnTo>
                      <a:pt x="15" y="93"/>
                    </a:lnTo>
                    <a:lnTo>
                      <a:pt x="3" y="106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05F28D90-2F93-2CED-FD02-88AB1F752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1971"/>
                <a:ext cx="235" cy="86"/>
              </a:xfrm>
              <a:custGeom>
                <a:avLst/>
                <a:gdLst>
                  <a:gd name="T0" fmla="*/ 14 w 235"/>
                  <a:gd name="T1" fmla="*/ 39 h 86"/>
                  <a:gd name="T2" fmla="*/ 14 w 235"/>
                  <a:gd name="T3" fmla="*/ 40 h 86"/>
                  <a:gd name="T4" fmla="*/ 10 w 235"/>
                  <a:gd name="T5" fmla="*/ 48 h 86"/>
                  <a:gd name="T6" fmla="*/ 14 w 235"/>
                  <a:gd name="T7" fmla="*/ 59 h 86"/>
                  <a:gd name="T8" fmla="*/ 0 w 235"/>
                  <a:gd name="T9" fmla="*/ 69 h 86"/>
                  <a:gd name="T10" fmla="*/ 3 w 235"/>
                  <a:gd name="T11" fmla="*/ 85 h 86"/>
                  <a:gd name="T12" fmla="*/ 64 w 235"/>
                  <a:gd name="T13" fmla="*/ 80 h 86"/>
                  <a:gd name="T14" fmla="*/ 137 w 235"/>
                  <a:gd name="T15" fmla="*/ 72 h 86"/>
                  <a:gd name="T16" fmla="*/ 174 w 235"/>
                  <a:gd name="T17" fmla="*/ 65 h 86"/>
                  <a:gd name="T18" fmla="*/ 181 w 235"/>
                  <a:gd name="T19" fmla="*/ 43 h 86"/>
                  <a:gd name="T20" fmla="*/ 194 w 235"/>
                  <a:gd name="T21" fmla="*/ 42 h 86"/>
                  <a:gd name="T22" fmla="*/ 234 w 235"/>
                  <a:gd name="T23" fmla="*/ 0 h 86"/>
                  <a:gd name="T24" fmla="*/ 182 w 235"/>
                  <a:gd name="T25" fmla="*/ 10 h 86"/>
                  <a:gd name="T26" fmla="*/ 61 w 235"/>
                  <a:gd name="T27" fmla="*/ 28 h 86"/>
                  <a:gd name="T28" fmla="*/ 62 w 235"/>
                  <a:gd name="T29" fmla="*/ 33 h 86"/>
                  <a:gd name="T30" fmla="*/ 14 w 235"/>
                  <a:gd name="T31" fmla="*/ 39 h 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35" h="86">
                    <a:moveTo>
                      <a:pt x="14" y="39"/>
                    </a:moveTo>
                    <a:lnTo>
                      <a:pt x="14" y="40"/>
                    </a:lnTo>
                    <a:lnTo>
                      <a:pt x="10" y="48"/>
                    </a:lnTo>
                    <a:lnTo>
                      <a:pt x="14" y="59"/>
                    </a:lnTo>
                    <a:lnTo>
                      <a:pt x="0" y="69"/>
                    </a:lnTo>
                    <a:lnTo>
                      <a:pt x="3" y="85"/>
                    </a:lnTo>
                    <a:lnTo>
                      <a:pt x="64" y="80"/>
                    </a:lnTo>
                    <a:lnTo>
                      <a:pt x="137" y="72"/>
                    </a:lnTo>
                    <a:lnTo>
                      <a:pt x="174" y="65"/>
                    </a:lnTo>
                    <a:lnTo>
                      <a:pt x="181" y="43"/>
                    </a:lnTo>
                    <a:lnTo>
                      <a:pt x="194" y="42"/>
                    </a:lnTo>
                    <a:lnTo>
                      <a:pt x="234" y="0"/>
                    </a:lnTo>
                    <a:lnTo>
                      <a:pt x="182" y="10"/>
                    </a:lnTo>
                    <a:lnTo>
                      <a:pt x="61" y="28"/>
                    </a:lnTo>
                    <a:lnTo>
                      <a:pt x="62" y="33"/>
                    </a:lnTo>
                    <a:lnTo>
                      <a:pt x="14" y="39"/>
                    </a:lnTo>
                  </a:path>
                </a:pathLst>
              </a:custGeom>
              <a:solidFill>
                <a:srgbClr val="DF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D991BD2D-D097-AC45-948B-5089ACEEC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2050"/>
                <a:ext cx="97" cy="168"/>
              </a:xfrm>
              <a:custGeom>
                <a:avLst/>
                <a:gdLst>
                  <a:gd name="T0" fmla="*/ 27 w 97"/>
                  <a:gd name="T1" fmla="*/ 6 h 168"/>
                  <a:gd name="T2" fmla="*/ 13 w 97"/>
                  <a:gd name="T3" fmla="*/ 34 h 168"/>
                  <a:gd name="T4" fmla="*/ 0 w 97"/>
                  <a:gd name="T5" fmla="*/ 52 h 168"/>
                  <a:gd name="T6" fmla="*/ 4 w 97"/>
                  <a:gd name="T7" fmla="*/ 74 h 168"/>
                  <a:gd name="T8" fmla="*/ 19 w 97"/>
                  <a:gd name="T9" fmla="*/ 104 h 168"/>
                  <a:gd name="T10" fmla="*/ 8 w 97"/>
                  <a:gd name="T11" fmla="*/ 135 h 168"/>
                  <a:gd name="T12" fmla="*/ 3 w 97"/>
                  <a:gd name="T13" fmla="*/ 151 h 168"/>
                  <a:gd name="T14" fmla="*/ 59 w 97"/>
                  <a:gd name="T15" fmla="*/ 144 h 168"/>
                  <a:gd name="T16" fmla="*/ 61 w 97"/>
                  <a:gd name="T17" fmla="*/ 165 h 168"/>
                  <a:gd name="T18" fmla="*/ 73 w 97"/>
                  <a:gd name="T19" fmla="*/ 167 h 168"/>
                  <a:gd name="T20" fmla="*/ 76 w 97"/>
                  <a:gd name="T21" fmla="*/ 157 h 168"/>
                  <a:gd name="T22" fmla="*/ 96 w 97"/>
                  <a:gd name="T23" fmla="*/ 154 h 168"/>
                  <a:gd name="T24" fmla="*/ 92 w 97"/>
                  <a:gd name="T25" fmla="*/ 120 h 168"/>
                  <a:gd name="T26" fmla="*/ 91 w 97"/>
                  <a:gd name="T27" fmla="*/ 0 h 168"/>
                  <a:gd name="T28" fmla="*/ 27 w 97"/>
                  <a:gd name="T29" fmla="*/ 6 h 1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68">
                    <a:moveTo>
                      <a:pt x="27" y="6"/>
                    </a:moveTo>
                    <a:lnTo>
                      <a:pt x="13" y="34"/>
                    </a:lnTo>
                    <a:lnTo>
                      <a:pt x="0" y="52"/>
                    </a:lnTo>
                    <a:lnTo>
                      <a:pt x="4" y="74"/>
                    </a:lnTo>
                    <a:lnTo>
                      <a:pt x="19" y="104"/>
                    </a:lnTo>
                    <a:lnTo>
                      <a:pt x="8" y="135"/>
                    </a:lnTo>
                    <a:lnTo>
                      <a:pt x="3" y="151"/>
                    </a:lnTo>
                    <a:lnTo>
                      <a:pt x="59" y="144"/>
                    </a:lnTo>
                    <a:lnTo>
                      <a:pt x="61" y="165"/>
                    </a:lnTo>
                    <a:lnTo>
                      <a:pt x="73" y="167"/>
                    </a:lnTo>
                    <a:lnTo>
                      <a:pt x="76" y="157"/>
                    </a:lnTo>
                    <a:lnTo>
                      <a:pt x="96" y="154"/>
                    </a:lnTo>
                    <a:lnTo>
                      <a:pt x="92" y="120"/>
                    </a:lnTo>
                    <a:lnTo>
                      <a:pt x="91" y="0"/>
                    </a:lnTo>
                    <a:lnTo>
                      <a:pt x="27" y="6"/>
                    </a:lnTo>
                  </a:path>
                </a:pathLst>
              </a:custGeom>
              <a:solidFill>
                <a:srgbClr val="FF5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65069D9F-725C-1DAE-0C4D-2094C883D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7" y="2042"/>
                <a:ext cx="109" cy="169"/>
              </a:xfrm>
              <a:custGeom>
                <a:avLst/>
                <a:gdLst>
                  <a:gd name="T0" fmla="*/ 0 w 109"/>
                  <a:gd name="T1" fmla="*/ 8 h 169"/>
                  <a:gd name="T2" fmla="*/ 70 w 109"/>
                  <a:gd name="T3" fmla="*/ 0 h 169"/>
                  <a:gd name="T4" fmla="*/ 93 w 109"/>
                  <a:gd name="T5" fmla="*/ 77 h 169"/>
                  <a:gd name="T6" fmla="*/ 108 w 109"/>
                  <a:gd name="T7" fmla="*/ 90 h 169"/>
                  <a:gd name="T8" fmla="*/ 96 w 109"/>
                  <a:gd name="T9" fmla="*/ 113 h 169"/>
                  <a:gd name="T10" fmla="*/ 108 w 109"/>
                  <a:gd name="T11" fmla="*/ 135 h 169"/>
                  <a:gd name="T12" fmla="*/ 36 w 109"/>
                  <a:gd name="T13" fmla="*/ 143 h 169"/>
                  <a:gd name="T14" fmla="*/ 39 w 109"/>
                  <a:gd name="T15" fmla="*/ 162 h 169"/>
                  <a:gd name="T16" fmla="*/ 28 w 109"/>
                  <a:gd name="T17" fmla="*/ 168 h 169"/>
                  <a:gd name="T18" fmla="*/ 20 w 109"/>
                  <a:gd name="T19" fmla="*/ 144 h 169"/>
                  <a:gd name="T20" fmla="*/ 15 w 109"/>
                  <a:gd name="T21" fmla="*/ 164 h 169"/>
                  <a:gd name="T22" fmla="*/ 6 w 109"/>
                  <a:gd name="T23" fmla="*/ 162 h 169"/>
                  <a:gd name="T24" fmla="*/ 3 w 109"/>
                  <a:gd name="T25" fmla="*/ 142 h 169"/>
                  <a:gd name="T26" fmla="*/ 0 w 109"/>
                  <a:gd name="T27" fmla="*/ 125 h 169"/>
                  <a:gd name="T28" fmla="*/ 0 w 109"/>
                  <a:gd name="T29" fmla="*/ 8 h 1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9" h="169">
                    <a:moveTo>
                      <a:pt x="0" y="8"/>
                    </a:moveTo>
                    <a:lnTo>
                      <a:pt x="70" y="0"/>
                    </a:lnTo>
                    <a:lnTo>
                      <a:pt x="93" y="77"/>
                    </a:lnTo>
                    <a:lnTo>
                      <a:pt x="108" y="90"/>
                    </a:lnTo>
                    <a:lnTo>
                      <a:pt x="96" y="113"/>
                    </a:lnTo>
                    <a:lnTo>
                      <a:pt x="108" y="135"/>
                    </a:lnTo>
                    <a:lnTo>
                      <a:pt x="36" y="143"/>
                    </a:lnTo>
                    <a:lnTo>
                      <a:pt x="39" y="162"/>
                    </a:lnTo>
                    <a:lnTo>
                      <a:pt x="28" y="168"/>
                    </a:lnTo>
                    <a:lnTo>
                      <a:pt x="20" y="144"/>
                    </a:lnTo>
                    <a:lnTo>
                      <a:pt x="15" y="164"/>
                    </a:lnTo>
                    <a:lnTo>
                      <a:pt x="6" y="162"/>
                    </a:lnTo>
                    <a:lnTo>
                      <a:pt x="3" y="142"/>
                    </a:lnTo>
                    <a:lnTo>
                      <a:pt x="0" y="125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7F00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BCB3D57E-ADB3-77E4-B909-62CEA884C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033"/>
                <a:ext cx="151" cy="156"/>
              </a:xfrm>
              <a:custGeom>
                <a:avLst/>
                <a:gdLst>
                  <a:gd name="T0" fmla="*/ 0 w 151"/>
                  <a:gd name="T1" fmla="*/ 10 h 156"/>
                  <a:gd name="T2" fmla="*/ 2 w 151"/>
                  <a:gd name="T3" fmla="*/ 10 h 156"/>
                  <a:gd name="T4" fmla="*/ 37 w 151"/>
                  <a:gd name="T5" fmla="*/ 3 h 156"/>
                  <a:gd name="T6" fmla="*/ 68 w 151"/>
                  <a:gd name="T7" fmla="*/ 0 h 156"/>
                  <a:gd name="T8" fmla="*/ 63 w 151"/>
                  <a:gd name="T9" fmla="*/ 8 h 156"/>
                  <a:gd name="T10" fmla="*/ 73 w 151"/>
                  <a:gd name="T11" fmla="*/ 8 h 156"/>
                  <a:gd name="T12" fmla="*/ 126 w 151"/>
                  <a:gd name="T13" fmla="*/ 56 h 156"/>
                  <a:gd name="T14" fmla="*/ 147 w 151"/>
                  <a:gd name="T15" fmla="*/ 87 h 156"/>
                  <a:gd name="T16" fmla="*/ 150 w 151"/>
                  <a:gd name="T17" fmla="*/ 108 h 156"/>
                  <a:gd name="T18" fmla="*/ 143 w 151"/>
                  <a:gd name="T19" fmla="*/ 113 h 156"/>
                  <a:gd name="T20" fmla="*/ 147 w 151"/>
                  <a:gd name="T21" fmla="*/ 134 h 156"/>
                  <a:gd name="T22" fmla="*/ 132 w 151"/>
                  <a:gd name="T23" fmla="*/ 135 h 156"/>
                  <a:gd name="T24" fmla="*/ 132 w 151"/>
                  <a:gd name="T25" fmla="*/ 153 h 156"/>
                  <a:gd name="T26" fmla="*/ 120 w 151"/>
                  <a:gd name="T27" fmla="*/ 144 h 156"/>
                  <a:gd name="T28" fmla="*/ 43 w 151"/>
                  <a:gd name="T29" fmla="*/ 155 h 156"/>
                  <a:gd name="T30" fmla="*/ 26 w 151"/>
                  <a:gd name="T31" fmla="*/ 122 h 156"/>
                  <a:gd name="T32" fmla="*/ 38 w 151"/>
                  <a:gd name="T33" fmla="*/ 99 h 156"/>
                  <a:gd name="T34" fmla="*/ 22 w 151"/>
                  <a:gd name="T35" fmla="*/ 87 h 156"/>
                  <a:gd name="T36" fmla="*/ 0 w 151"/>
                  <a:gd name="T37" fmla="*/ 10 h 1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1" h="156">
                    <a:moveTo>
                      <a:pt x="0" y="10"/>
                    </a:moveTo>
                    <a:lnTo>
                      <a:pt x="2" y="10"/>
                    </a:lnTo>
                    <a:lnTo>
                      <a:pt x="37" y="3"/>
                    </a:lnTo>
                    <a:lnTo>
                      <a:pt x="68" y="0"/>
                    </a:lnTo>
                    <a:lnTo>
                      <a:pt x="63" y="8"/>
                    </a:lnTo>
                    <a:lnTo>
                      <a:pt x="73" y="8"/>
                    </a:lnTo>
                    <a:lnTo>
                      <a:pt x="126" y="56"/>
                    </a:lnTo>
                    <a:lnTo>
                      <a:pt x="147" y="87"/>
                    </a:lnTo>
                    <a:lnTo>
                      <a:pt x="150" y="108"/>
                    </a:lnTo>
                    <a:lnTo>
                      <a:pt x="143" y="113"/>
                    </a:lnTo>
                    <a:lnTo>
                      <a:pt x="147" y="134"/>
                    </a:lnTo>
                    <a:lnTo>
                      <a:pt x="132" y="135"/>
                    </a:lnTo>
                    <a:lnTo>
                      <a:pt x="132" y="153"/>
                    </a:lnTo>
                    <a:lnTo>
                      <a:pt x="120" y="144"/>
                    </a:lnTo>
                    <a:lnTo>
                      <a:pt x="43" y="155"/>
                    </a:lnTo>
                    <a:lnTo>
                      <a:pt x="26" y="122"/>
                    </a:lnTo>
                    <a:lnTo>
                      <a:pt x="38" y="99"/>
                    </a:lnTo>
                    <a:lnTo>
                      <a:pt x="22" y="87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E093F314-B7F6-1654-E6DE-43169C9CA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" y="2012"/>
                <a:ext cx="138" cy="109"/>
              </a:xfrm>
              <a:custGeom>
                <a:avLst/>
                <a:gdLst>
                  <a:gd name="T0" fmla="*/ 5 w 138"/>
                  <a:gd name="T1" fmla="*/ 20 h 109"/>
                  <a:gd name="T2" fmla="*/ 16 w 138"/>
                  <a:gd name="T3" fmla="*/ 9 h 109"/>
                  <a:gd name="T4" fmla="*/ 57 w 138"/>
                  <a:gd name="T5" fmla="*/ 0 h 109"/>
                  <a:gd name="T6" fmla="*/ 70 w 138"/>
                  <a:gd name="T7" fmla="*/ 6 h 109"/>
                  <a:gd name="T8" fmla="*/ 96 w 138"/>
                  <a:gd name="T9" fmla="*/ 2 h 109"/>
                  <a:gd name="T10" fmla="*/ 118 w 138"/>
                  <a:gd name="T11" fmla="*/ 17 h 109"/>
                  <a:gd name="T12" fmla="*/ 137 w 138"/>
                  <a:gd name="T13" fmla="*/ 29 h 109"/>
                  <a:gd name="T14" fmla="*/ 126 w 138"/>
                  <a:gd name="T15" fmla="*/ 62 h 109"/>
                  <a:gd name="T16" fmla="*/ 110 w 138"/>
                  <a:gd name="T17" fmla="*/ 78 h 109"/>
                  <a:gd name="T18" fmla="*/ 92 w 138"/>
                  <a:gd name="T19" fmla="*/ 83 h 109"/>
                  <a:gd name="T20" fmla="*/ 95 w 138"/>
                  <a:gd name="T21" fmla="*/ 96 h 109"/>
                  <a:gd name="T22" fmla="*/ 84 w 138"/>
                  <a:gd name="T23" fmla="*/ 108 h 109"/>
                  <a:gd name="T24" fmla="*/ 63 w 138"/>
                  <a:gd name="T25" fmla="*/ 78 h 109"/>
                  <a:gd name="T26" fmla="*/ 9 w 138"/>
                  <a:gd name="T27" fmla="*/ 29 h 109"/>
                  <a:gd name="T28" fmla="*/ 0 w 138"/>
                  <a:gd name="T29" fmla="*/ 29 h 109"/>
                  <a:gd name="T30" fmla="*/ 5 w 138"/>
                  <a:gd name="T31" fmla="*/ 20 h 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8" h="109">
                    <a:moveTo>
                      <a:pt x="5" y="20"/>
                    </a:moveTo>
                    <a:lnTo>
                      <a:pt x="16" y="9"/>
                    </a:lnTo>
                    <a:lnTo>
                      <a:pt x="57" y="0"/>
                    </a:lnTo>
                    <a:lnTo>
                      <a:pt x="70" y="6"/>
                    </a:lnTo>
                    <a:lnTo>
                      <a:pt x="96" y="2"/>
                    </a:lnTo>
                    <a:lnTo>
                      <a:pt x="118" y="17"/>
                    </a:lnTo>
                    <a:lnTo>
                      <a:pt x="137" y="29"/>
                    </a:lnTo>
                    <a:lnTo>
                      <a:pt x="126" y="62"/>
                    </a:lnTo>
                    <a:lnTo>
                      <a:pt x="110" y="78"/>
                    </a:lnTo>
                    <a:lnTo>
                      <a:pt x="92" y="83"/>
                    </a:lnTo>
                    <a:lnTo>
                      <a:pt x="95" y="96"/>
                    </a:lnTo>
                    <a:lnTo>
                      <a:pt x="84" y="108"/>
                    </a:lnTo>
                    <a:lnTo>
                      <a:pt x="63" y="78"/>
                    </a:lnTo>
                    <a:lnTo>
                      <a:pt x="9" y="29"/>
                    </a:lnTo>
                    <a:lnTo>
                      <a:pt x="0" y="29"/>
                    </a:lnTo>
                    <a:lnTo>
                      <a:pt x="5" y="20"/>
                    </a:lnTo>
                  </a:path>
                </a:pathLst>
              </a:custGeom>
              <a:solidFill>
                <a:srgbClr val="FF5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E14F2F68-CFCE-B828-E1EB-0345ECE43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2167"/>
                <a:ext cx="257" cy="175"/>
              </a:xfrm>
              <a:custGeom>
                <a:avLst/>
                <a:gdLst>
                  <a:gd name="T0" fmla="*/ 0 w 257"/>
                  <a:gd name="T1" fmla="*/ 17 h 175"/>
                  <a:gd name="T2" fmla="*/ 70 w 257"/>
                  <a:gd name="T3" fmla="*/ 10 h 175"/>
                  <a:gd name="T4" fmla="*/ 78 w 257"/>
                  <a:gd name="T5" fmla="*/ 22 h 175"/>
                  <a:gd name="T6" fmla="*/ 153 w 257"/>
                  <a:gd name="T7" fmla="*/ 10 h 175"/>
                  <a:gd name="T8" fmla="*/ 166 w 257"/>
                  <a:gd name="T9" fmla="*/ 20 h 175"/>
                  <a:gd name="T10" fmla="*/ 166 w 257"/>
                  <a:gd name="T11" fmla="*/ 2 h 175"/>
                  <a:gd name="T12" fmla="*/ 165 w 257"/>
                  <a:gd name="T13" fmla="*/ 0 h 175"/>
                  <a:gd name="T14" fmla="*/ 180 w 257"/>
                  <a:gd name="T15" fmla="*/ 1 h 175"/>
                  <a:gd name="T16" fmla="*/ 196 w 257"/>
                  <a:gd name="T17" fmla="*/ 28 h 175"/>
                  <a:gd name="T18" fmla="*/ 222 w 257"/>
                  <a:gd name="T19" fmla="*/ 65 h 175"/>
                  <a:gd name="T20" fmla="*/ 234 w 257"/>
                  <a:gd name="T21" fmla="*/ 96 h 175"/>
                  <a:gd name="T22" fmla="*/ 253 w 257"/>
                  <a:gd name="T23" fmla="*/ 118 h 175"/>
                  <a:gd name="T24" fmla="*/ 256 w 257"/>
                  <a:gd name="T25" fmla="*/ 150 h 175"/>
                  <a:gd name="T26" fmla="*/ 250 w 257"/>
                  <a:gd name="T27" fmla="*/ 169 h 175"/>
                  <a:gd name="T28" fmla="*/ 223 w 257"/>
                  <a:gd name="T29" fmla="*/ 174 h 175"/>
                  <a:gd name="T30" fmla="*/ 219 w 257"/>
                  <a:gd name="T31" fmla="*/ 166 h 175"/>
                  <a:gd name="T32" fmla="*/ 200 w 257"/>
                  <a:gd name="T33" fmla="*/ 155 h 175"/>
                  <a:gd name="T34" fmla="*/ 194 w 257"/>
                  <a:gd name="T35" fmla="*/ 143 h 175"/>
                  <a:gd name="T36" fmla="*/ 189 w 257"/>
                  <a:gd name="T37" fmla="*/ 138 h 175"/>
                  <a:gd name="T38" fmla="*/ 186 w 257"/>
                  <a:gd name="T39" fmla="*/ 127 h 175"/>
                  <a:gd name="T40" fmla="*/ 181 w 257"/>
                  <a:gd name="T41" fmla="*/ 130 h 175"/>
                  <a:gd name="T42" fmla="*/ 166 w 257"/>
                  <a:gd name="T43" fmla="*/ 116 h 175"/>
                  <a:gd name="T44" fmla="*/ 170 w 257"/>
                  <a:gd name="T45" fmla="*/ 102 h 175"/>
                  <a:gd name="T46" fmla="*/ 166 w 257"/>
                  <a:gd name="T47" fmla="*/ 95 h 175"/>
                  <a:gd name="T48" fmla="*/ 162 w 257"/>
                  <a:gd name="T49" fmla="*/ 97 h 175"/>
                  <a:gd name="T50" fmla="*/ 162 w 257"/>
                  <a:gd name="T51" fmla="*/ 105 h 175"/>
                  <a:gd name="T52" fmla="*/ 157 w 257"/>
                  <a:gd name="T53" fmla="*/ 95 h 175"/>
                  <a:gd name="T54" fmla="*/ 158 w 257"/>
                  <a:gd name="T55" fmla="*/ 70 h 175"/>
                  <a:gd name="T56" fmla="*/ 148 w 257"/>
                  <a:gd name="T57" fmla="*/ 56 h 175"/>
                  <a:gd name="T58" fmla="*/ 124 w 257"/>
                  <a:gd name="T59" fmla="*/ 44 h 175"/>
                  <a:gd name="T60" fmla="*/ 112 w 257"/>
                  <a:gd name="T61" fmla="*/ 30 h 175"/>
                  <a:gd name="T62" fmla="*/ 99 w 257"/>
                  <a:gd name="T63" fmla="*/ 29 h 175"/>
                  <a:gd name="T64" fmla="*/ 93 w 257"/>
                  <a:gd name="T65" fmla="*/ 37 h 175"/>
                  <a:gd name="T66" fmla="*/ 73 w 257"/>
                  <a:gd name="T67" fmla="*/ 43 h 175"/>
                  <a:gd name="T68" fmla="*/ 62 w 257"/>
                  <a:gd name="T69" fmla="*/ 37 h 175"/>
                  <a:gd name="T70" fmla="*/ 56 w 257"/>
                  <a:gd name="T71" fmla="*/ 28 h 175"/>
                  <a:gd name="T72" fmla="*/ 18 w 257"/>
                  <a:gd name="T73" fmla="*/ 36 h 175"/>
                  <a:gd name="T74" fmla="*/ 10 w 257"/>
                  <a:gd name="T75" fmla="*/ 30 h 175"/>
                  <a:gd name="T76" fmla="*/ 2 w 257"/>
                  <a:gd name="T77" fmla="*/ 37 h 175"/>
                  <a:gd name="T78" fmla="*/ 0 w 257"/>
                  <a:gd name="T79" fmla="*/ 17 h 17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7" h="175">
                    <a:moveTo>
                      <a:pt x="0" y="17"/>
                    </a:moveTo>
                    <a:lnTo>
                      <a:pt x="70" y="10"/>
                    </a:lnTo>
                    <a:lnTo>
                      <a:pt x="78" y="22"/>
                    </a:lnTo>
                    <a:lnTo>
                      <a:pt x="153" y="10"/>
                    </a:lnTo>
                    <a:lnTo>
                      <a:pt x="166" y="20"/>
                    </a:lnTo>
                    <a:lnTo>
                      <a:pt x="166" y="2"/>
                    </a:lnTo>
                    <a:lnTo>
                      <a:pt x="165" y="0"/>
                    </a:lnTo>
                    <a:lnTo>
                      <a:pt x="180" y="1"/>
                    </a:lnTo>
                    <a:lnTo>
                      <a:pt x="196" y="28"/>
                    </a:lnTo>
                    <a:lnTo>
                      <a:pt x="222" y="65"/>
                    </a:lnTo>
                    <a:lnTo>
                      <a:pt x="234" y="96"/>
                    </a:lnTo>
                    <a:lnTo>
                      <a:pt x="253" y="118"/>
                    </a:lnTo>
                    <a:lnTo>
                      <a:pt x="256" y="150"/>
                    </a:lnTo>
                    <a:lnTo>
                      <a:pt x="250" y="169"/>
                    </a:lnTo>
                    <a:lnTo>
                      <a:pt x="223" y="174"/>
                    </a:lnTo>
                    <a:lnTo>
                      <a:pt x="219" y="166"/>
                    </a:lnTo>
                    <a:lnTo>
                      <a:pt x="200" y="155"/>
                    </a:lnTo>
                    <a:lnTo>
                      <a:pt x="194" y="143"/>
                    </a:lnTo>
                    <a:lnTo>
                      <a:pt x="189" y="138"/>
                    </a:lnTo>
                    <a:lnTo>
                      <a:pt x="186" y="127"/>
                    </a:lnTo>
                    <a:lnTo>
                      <a:pt x="181" y="130"/>
                    </a:lnTo>
                    <a:lnTo>
                      <a:pt x="166" y="116"/>
                    </a:lnTo>
                    <a:lnTo>
                      <a:pt x="170" y="102"/>
                    </a:lnTo>
                    <a:lnTo>
                      <a:pt x="166" y="95"/>
                    </a:lnTo>
                    <a:lnTo>
                      <a:pt x="162" y="97"/>
                    </a:lnTo>
                    <a:lnTo>
                      <a:pt x="162" y="105"/>
                    </a:lnTo>
                    <a:lnTo>
                      <a:pt x="157" y="95"/>
                    </a:lnTo>
                    <a:lnTo>
                      <a:pt x="158" y="70"/>
                    </a:lnTo>
                    <a:lnTo>
                      <a:pt x="148" y="56"/>
                    </a:lnTo>
                    <a:lnTo>
                      <a:pt x="124" y="44"/>
                    </a:lnTo>
                    <a:lnTo>
                      <a:pt x="112" y="30"/>
                    </a:lnTo>
                    <a:lnTo>
                      <a:pt x="99" y="29"/>
                    </a:lnTo>
                    <a:lnTo>
                      <a:pt x="93" y="37"/>
                    </a:lnTo>
                    <a:lnTo>
                      <a:pt x="73" y="43"/>
                    </a:lnTo>
                    <a:lnTo>
                      <a:pt x="62" y="37"/>
                    </a:lnTo>
                    <a:lnTo>
                      <a:pt x="56" y="28"/>
                    </a:lnTo>
                    <a:lnTo>
                      <a:pt x="18" y="36"/>
                    </a:lnTo>
                    <a:lnTo>
                      <a:pt x="10" y="30"/>
                    </a:lnTo>
                    <a:lnTo>
                      <a:pt x="2" y="37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009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2F51F7AC-BF6C-CC03-158D-20AFB3A29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1938"/>
                <a:ext cx="237" cy="104"/>
              </a:xfrm>
              <a:custGeom>
                <a:avLst/>
                <a:gdLst>
                  <a:gd name="T0" fmla="*/ 8 w 237"/>
                  <a:gd name="T1" fmla="*/ 76 h 104"/>
                  <a:gd name="T2" fmla="*/ 0 w 237"/>
                  <a:gd name="T3" fmla="*/ 98 h 104"/>
                  <a:gd name="T4" fmla="*/ 31 w 237"/>
                  <a:gd name="T5" fmla="*/ 95 h 104"/>
                  <a:gd name="T6" fmla="*/ 43 w 237"/>
                  <a:gd name="T7" fmla="*/ 85 h 104"/>
                  <a:gd name="T8" fmla="*/ 84 w 237"/>
                  <a:gd name="T9" fmla="*/ 74 h 104"/>
                  <a:gd name="T10" fmla="*/ 96 w 237"/>
                  <a:gd name="T11" fmla="*/ 80 h 104"/>
                  <a:gd name="T12" fmla="*/ 123 w 237"/>
                  <a:gd name="T13" fmla="*/ 76 h 104"/>
                  <a:gd name="T14" fmla="*/ 123 w 237"/>
                  <a:gd name="T15" fmla="*/ 78 h 104"/>
                  <a:gd name="T16" fmla="*/ 164 w 237"/>
                  <a:gd name="T17" fmla="*/ 103 h 104"/>
                  <a:gd name="T18" fmla="*/ 188 w 237"/>
                  <a:gd name="T19" fmla="*/ 96 h 104"/>
                  <a:gd name="T20" fmla="*/ 202 w 237"/>
                  <a:gd name="T21" fmla="*/ 67 h 104"/>
                  <a:gd name="T22" fmla="*/ 225 w 237"/>
                  <a:gd name="T23" fmla="*/ 59 h 104"/>
                  <a:gd name="T24" fmla="*/ 236 w 237"/>
                  <a:gd name="T25" fmla="*/ 38 h 104"/>
                  <a:gd name="T26" fmla="*/ 236 w 237"/>
                  <a:gd name="T27" fmla="*/ 13 h 104"/>
                  <a:gd name="T28" fmla="*/ 233 w 237"/>
                  <a:gd name="T29" fmla="*/ 34 h 104"/>
                  <a:gd name="T30" fmla="*/ 220 w 237"/>
                  <a:gd name="T31" fmla="*/ 52 h 104"/>
                  <a:gd name="T32" fmla="*/ 215 w 237"/>
                  <a:gd name="T33" fmla="*/ 50 h 104"/>
                  <a:gd name="T34" fmla="*/ 197 w 237"/>
                  <a:gd name="T35" fmla="*/ 55 h 104"/>
                  <a:gd name="T36" fmla="*/ 197 w 237"/>
                  <a:gd name="T37" fmla="*/ 49 h 104"/>
                  <a:gd name="T38" fmla="*/ 215 w 237"/>
                  <a:gd name="T39" fmla="*/ 43 h 104"/>
                  <a:gd name="T40" fmla="*/ 199 w 237"/>
                  <a:gd name="T41" fmla="*/ 41 h 104"/>
                  <a:gd name="T42" fmla="*/ 217 w 237"/>
                  <a:gd name="T43" fmla="*/ 36 h 104"/>
                  <a:gd name="T44" fmla="*/ 224 w 237"/>
                  <a:gd name="T45" fmla="*/ 39 h 104"/>
                  <a:gd name="T46" fmla="*/ 227 w 237"/>
                  <a:gd name="T47" fmla="*/ 19 h 104"/>
                  <a:gd name="T48" fmla="*/ 223 w 237"/>
                  <a:gd name="T49" fmla="*/ 14 h 104"/>
                  <a:gd name="T50" fmla="*/ 201 w 237"/>
                  <a:gd name="T51" fmla="*/ 22 h 104"/>
                  <a:gd name="T52" fmla="*/ 202 w 237"/>
                  <a:gd name="T53" fmla="*/ 10 h 104"/>
                  <a:gd name="T54" fmla="*/ 211 w 237"/>
                  <a:gd name="T55" fmla="*/ 13 h 104"/>
                  <a:gd name="T56" fmla="*/ 223 w 237"/>
                  <a:gd name="T57" fmla="*/ 4 h 104"/>
                  <a:gd name="T58" fmla="*/ 216 w 237"/>
                  <a:gd name="T59" fmla="*/ 0 h 104"/>
                  <a:gd name="T60" fmla="*/ 146 w 237"/>
                  <a:gd name="T61" fmla="*/ 16 h 104"/>
                  <a:gd name="T62" fmla="*/ 59 w 237"/>
                  <a:gd name="T63" fmla="*/ 33 h 104"/>
                  <a:gd name="T64" fmla="*/ 20 w 237"/>
                  <a:gd name="T65" fmla="*/ 76 h 104"/>
                  <a:gd name="T66" fmla="*/ 8 w 237"/>
                  <a:gd name="T67" fmla="*/ 76 h 10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37" h="104">
                    <a:moveTo>
                      <a:pt x="8" y="76"/>
                    </a:moveTo>
                    <a:lnTo>
                      <a:pt x="0" y="98"/>
                    </a:lnTo>
                    <a:lnTo>
                      <a:pt x="31" y="95"/>
                    </a:lnTo>
                    <a:lnTo>
                      <a:pt x="43" y="85"/>
                    </a:lnTo>
                    <a:lnTo>
                      <a:pt x="84" y="74"/>
                    </a:lnTo>
                    <a:lnTo>
                      <a:pt x="96" y="80"/>
                    </a:lnTo>
                    <a:lnTo>
                      <a:pt x="123" y="76"/>
                    </a:lnTo>
                    <a:lnTo>
                      <a:pt x="123" y="78"/>
                    </a:lnTo>
                    <a:lnTo>
                      <a:pt x="164" y="103"/>
                    </a:lnTo>
                    <a:lnTo>
                      <a:pt x="188" y="96"/>
                    </a:lnTo>
                    <a:lnTo>
                      <a:pt x="202" y="67"/>
                    </a:lnTo>
                    <a:lnTo>
                      <a:pt x="225" y="59"/>
                    </a:lnTo>
                    <a:lnTo>
                      <a:pt x="236" y="38"/>
                    </a:lnTo>
                    <a:lnTo>
                      <a:pt x="236" y="13"/>
                    </a:lnTo>
                    <a:lnTo>
                      <a:pt x="233" y="34"/>
                    </a:lnTo>
                    <a:lnTo>
                      <a:pt x="220" y="52"/>
                    </a:lnTo>
                    <a:lnTo>
                      <a:pt x="215" y="50"/>
                    </a:lnTo>
                    <a:lnTo>
                      <a:pt x="197" y="55"/>
                    </a:lnTo>
                    <a:lnTo>
                      <a:pt x="197" y="49"/>
                    </a:lnTo>
                    <a:lnTo>
                      <a:pt x="215" y="43"/>
                    </a:lnTo>
                    <a:lnTo>
                      <a:pt x="199" y="41"/>
                    </a:lnTo>
                    <a:lnTo>
                      <a:pt x="217" y="36"/>
                    </a:lnTo>
                    <a:lnTo>
                      <a:pt x="224" y="39"/>
                    </a:lnTo>
                    <a:lnTo>
                      <a:pt x="227" y="19"/>
                    </a:lnTo>
                    <a:lnTo>
                      <a:pt x="223" y="14"/>
                    </a:lnTo>
                    <a:lnTo>
                      <a:pt x="201" y="22"/>
                    </a:lnTo>
                    <a:lnTo>
                      <a:pt x="202" y="10"/>
                    </a:lnTo>
                    <a:lnTo>
                      <a:pt x="211" y="13"/>
                    </a:lnTo>
                    <a:lnTo>
                      <a:pt x="223" y="4"/>
                    </a:lnTo>
                    <a:lnTo>
                      <a:pt x="216" y="0"/>
                    </a:lnTo>
                    <a:lnTo>
                      <a:pt x="146" y="16"/>
                    </a:lnTo>
                    <a:lnTo>
                      <a:pt x="59" y="33"/>
                    </a:lnTo>
                    <a:lnTo>
                      <a:pt x="20" y="76"/>
                    </a:lnTo>
                    <a:lnTo>
                      <a:pt x="8" y="7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D597F066-B2D4-5DFE-F309-7EF365815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3" y="1852"/>
                <a:ext cx="207" cy="130"/>
              </a:xfrm>
              <a:custGeom>
                <a:avLst/>
                <a:gdLst>
                  <a:gd name="T0" fmla="*/ 34 w 207"/>
                  <a:gd name="T1" fmla="*/ 90 h 130"/>
                  <a:gd name="T2" fmla="*/ 28 w 207"/>
                  <a:gd name="T3" fmla="*/ 103 h 130"/>
                  <a:gd name="T4" fmla="*/ 19 w 207"/>
                  <a:gd name="T5" fmla="*/ 107 h 130"/>
                  <a:gd name="T6" fmla="*/ 19 w 207"/>
                  <a:gd name="T7" fmla="*/ 115 h 130"/>
                  <a:gd name="T8" fmla="*/ 1 w 207"/>
                  <a:gd name="T9" fmla="*/ 122 h 130"/>
                  <a:gd name="T10" fmla="*/ 0 w 207"/>
                  <a:gd name="T11" fmla="*/ 129 h 130"/>
                  <a:gd name="T12" fmla="*/ 49 w 207"/>
                  <a:gd name="T13" fmla="*/ 120 h 130"/>
                  <a:gd name="T14" fmla="*/ 138 w 207"/>
                  <a:gd name="T15" fmla="*/ 102 h 130"/>
                  <a:gd name="T16" fmla="*/ 206 w 207"/>
                  <a:gd name="T17" fmla="*/ 85 h 130"/>
                  <a:gd name="T18" fmla="*/ 206 w 207"/>
                  <a:gd name="T19" fmla="*/ 72 h 130"/>
                  <a:gd name="T20" fmla="*/ 199 w 207"/>
                  <a:gd name="T21" fmla="*/ 68 h 130"/>
                  <a:gd name="T22" fmla="*/ 193 w 207"/>
                  <a:gd name="T23" fmla="*/ 75 h 130"/>
                  <a:gd name="T24" fmla="*/ 189 w 207"/>
                  <a:gd name="T25" fmla="*/ 57 h 130"/>
                  <a:gd name="T26" fmla="*/ 193 w 207"/>
                  <a:gd name="T27" fmla="*/ 42 h 130"/>
                  <a:gd name="T28" fmla="*/ 167 w 207"/>
                  <a:gd name="T29" fmla="*/ 30 h 130"/>
                  <a:gd name="T30" fmla="*/ 150 w 207"/>
                  <a:gd name="T31" fmla="*/ 33 h 130"/>
                  <a:gd name="T32" fmla="*/ 149 w 207"/>
                  <a:gd name="T33" fmla="*/ 9 h 130"/>
                  <a:gd name="T34" fmla="*/ 131 w 207"/>
                  <a:gd name="T35" fmla="*/ 0 h 130"/>
                  <a:gd name="T36" fmla="*/ 118 w 207"/>
                  <a:gd name="T37" fmla="*/ 6 h 130"/>
                  <a:gd name="T38" fmla="*/ 109 w 207"/>
                  <a:gd name="T39" fmla="*/ 28 h 130"/>
                  <a:gd name="T40" fmla="*/ 93 w 207"/>
                  <a:gd name="T41" fmla="*/ 37 h 130"/>
                  <a:gd name="T42" fmla="*/ 86 w 207"/>
                  <a:gd name="T43" fmla="*/ 73 h 130"/>
                  <a:gd name="T44" fmla="*/ 60 w 207"/>
                  <a:gd name="T45" fmla="*/ 90 h 130"/>
                  <a:gd name="T46" fmla="*/ 39 w 207"/>
                  <a:gd name="T47" fmla="*/ 97 h 130"/>
                  <a:gd name="T48" fmla="*/ 34 w 207"/>
                  <a:gd name="T49" fmla="*/ 90 h 1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7" h="130">
                    <a:moveTo>
                      <a:pt x="34" y="90"/>
                    </a:moveTo>
                    <a:lnTo>
                      <a:pt x="28" y="103"/>
                    </a:lnTo>
                    <a:lnTo>
                      <a:pt x="19" y="107"/>
                    </a:lnTo>
                    <a:lnTo>
                      <a:pt x="19" y="115"/>
                    </a:lnTo>
                    <a:lnTo>
                      <a:pt x="1" y="122"/>
                    </a:lnTo>
                    <a:lnTo>
                      <a:pt x="0" y="129"/>
                    </a:lnTo>
                    <a:lnTo>
                      <a:pt x="49" y="120"/>
                    </a:lnTo>
                    <a:lnTo>
                      <a:pt x="138" y="102"/>
                    </a:lnTo>
                    <a:lnTo>
                      <a:pt x="206" y="85"/>
                    </a:lnTo>
                    <a:lnTo>
                      <a:pt x="206" y="72"/>
                    </a:lnTo>
                    <a:lnTo>
                      <a:pt x="199" y="68"/>
                    </a:lnTo>
                    <a:lnTo>
                      <a:pt x="193" y="75"/>
                    </a:lnTo>
                    <a:lnTo>
                      <a:pt x="189" y="57"/>
                    </a:lnTo>
                    <a:lnTo>
                      <a:pt x="193" y="42"/>
                    </a:lnTo>
                    <a:lnTo>
                      <a:pt x="167" y="30"/>
                    </a:lnTo>
                    <a:lnTo>
                      <a:pt x="150" y="33"/>
                    </a:lnTo>
                    <a:lnTo>
                      <a:pt x="149" y="9"/>
                    </a:lnTo>
                    <a:lnTo>
                      <a:pt x="131" y="0"/>
                    </a:lnTo>
                    <a:lnTo>
                      <a:pt x="118" y="6"/>
                    </a:lnTo>
                    <a:lnTo>
                      <a:pt x="109" y="28"/>
                    </a:lnTo>
                    <a:lnTo>
                      <a:pt x="93" y="37"/>
                    </a:lnTo>
                    <a:lnTo>
                      <a:pt x="86" y="73"/>
                    </a:lnTo>
                    <a:lnTo>
                      <a:pt x="60" y="90"/>
                    </a:lnTo>
                    <a:lnTo>
                      <a:pt x="39" y="97"/>
                    </a:lnTo>
                    <a:lnTo>
                      <a:pt x="34" y="90"/>
                    </a:lnTo>
                  </a:path>
                </a:pathLst>
              </a:custGeom>
              <a:solidFill>
                <a:srgbClr val="BF5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9CB66A69-4149-CC27-B9E8-DCBC4EE94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" y="1827"/>
                <a:ext cx="118" cy="123"/>
              </a:xfrm>
              <a:custGeom>
                <a:avLst/>
                <a:gdLst>
                  <a:gd name="T0" fmla="*/ 12 w 118"/>
                  <a:gd name="T1" fmla="*/ 64 h 123"/>
                  <a:gd name="T2" fmla="*/ 3 w 118"/>
                  <a:gd name="T3" fmla="*/ 61 h 123"/>
                  <a:gd name="T4" fmla="*/ 0 w 118"/>
                  <a:gd name="T5" fmla="*/ 81 h 123"/>
                  <a:gd name="T6" fmla="*/ 3 w 118"/>
                  <a:gd name="T7" fmla="*/ 101 h 123"/>
                  <a:gd name="T8" fmla="*/ 20 w 118"/>
                  <a:gd name="T9" fmla="*/ 115 h 123"/>
                  <a:gd name="T10" fmla="*/ 24 w 118"/>
                  <a:gd name="T11" fmla="*/ 122 h 123"/>
                  <a:gd name="T12" fmla="*/ 46 w 118"/>
                  <a:gd name="T13" fmla="*/ 115 h 123"/>
                  <a:gd name="T14" fmla="*/ 71 w 118"/>
                  <a:gd name="T15" fmla="*/ 99 h 123"/>
                  <a:gd name="T16" fmla="*/ 79 w 118"/>
                  <a:gd name="T17" fmla="*/ 63 h 123"/>
                  <a:gd name="T18" fmla="*/ 95 w 118"/>
                  <a:gd name="T19" fmla="*/ 53 h 123"/>
                  <a:gd name="T20" fmla="*/ 104 w 118"/>
                  <a:gd name="T21" fmla="*/ 31 h 123"/>
                  <a:gd name="T22" fmla="*/ 117 w 118"/>
                  <a:gd name="T23" fmla="*/ 25 h 123"/>
                  <a:gd name="T24" fmla="*/ 100 w 118"/>
                  <a:gd name="T25" fmla="*/ 22 h 123"/>
                  <a:gd name="T26" fmla="*/ 71 w 118"/>
                  <a:gd name="T27" fmla="*/ 38 h 123"/>
                  <a:gd name="T28" fmla="*/ 66 w 118"/>
                  <a:gd name="T29" fmla="*/ 23 h 123"/>
                  <a:gd name="T30" fmla="*/ 41 w 118"/>
                  <a:gd name="T31" fmla="*/ 24 h 123"/>
                  <a:gd name="T32" fmla="*/ 35 w 118"/>
                  <a:gd name="T33" fmla="*/ 0 h 123"/>
                  <a:gd name="T34" fmla="*/ 28 w 118"/>
                  <a:gd name="T35" fmla="*/ 6 h 123"/>
                  <a:gd name="T36" fmla="*/ 30 w 118"/>
                  <a:gd name="T37" fmla="*/ 41 h 123"/>
                  <a:gd name="T38" fmla="*/ 19 w 118"/>
                  <a:gd name="T39" fmla="*/ 44 h 123"/>
                  <a:gd name="T40" fmla="*/ 12 w 118"/>
                  <a:gd name="T41" fmla="*/ 64 h 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8" h="123">
                    <a:moveTo>
                      <a:pt x="12" y="64"/>
                    </a:moveTo>
                    <a:lnTo>
                      <a:pt x="3" y="61"/>
                    </a:lnTo>
                    <a:lnTo>
                      <a:pt x="0" y="81"/>
                    </a:lnTo>
                    <a:lnTo>
                      <a:pt x="3" y="101"/>
                    </a:lnTo>
                    <a:lnTo>
                      <a:pt x="20" y="115"/>
                    </a:lnTo>
                    <a:lnTo>
                      <a:pt x="24" y="122"/>
                    </a:lnTo>
                    <a:lnTo>
                      <a:pt x="46" y="115"/>
                    </a:lnTo>
                    <a:lnTo>
                      <a:pt x="71" y="99"/>
                    </a:lnTo>
                    <a:lnTo>
                      <a:pt x="79" y="63"/>
                    </a:lnTo>
                    <a:lnTo>
                      <a:pt x="95" y="53"/>
                    </a:lnTo>
                    <a:lnTo>
                      <a:pt x="104" y="31"/>
                    </a:lnTo>
                    <a:lnTo>
                      <a:pt x="117" y="25"/>
                    </a:lnTo>
                    <a:lnTo>
                      <a:pt x="100" y="22"/>
                    </a:lnTo>
                    <a:lnTo>
                      <a:pt x="71" y="38"/>
                    </a:lnTo>
                    <a:lnTo>
                      <a:pt x="66" y="23"/>
                    </a:lnTo>
                    <a:lnTo>
                      <a:pt x="41" y="24"/>
                    </a:lnTo>
                    <a:lnTo>
                      <a:pt x="35" y="0"/>
                    </a:lnTo>
                    <a:lnTo>
                      <a:pt x="28" y="6"/>
                    </a:lnTo>
                    <a:lnTo>
                      <a:pt x="30" y="41"/>
                    </a:lnTo>
                    <a:lnTo>
                      <a:pt x="19" y="44"/>
                    </a:lnTo>
                    <a:lnTo>
                      <a:pt x="12" y="64"/>
                    </a:lnTo>
                  </a:path>
                </a:pathLst>
              </a:custGeom>
              <a:solidFill>
                <a:srgbClr val="B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414CC958-BBC9-7195-A736-532FCC1FA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1829"/>
                <a:ext cx="34" cy="42"/>
              </a:xfrm>
              <a:custGeom>
                <a:avLst/>
                <a:gdLst>
                  <a:gd name="T0" fmla="*/ 0 w 34"/>
                  <a:gd name="T1" fmla="*/ 3 h 42"/>
                  <a:gd name="T2" fmla="*/ 7 w 34"/>
                  <a:gd name="T3" fmla="*/ 0 h 42"/>
                  <a:gd name="T4" fmla="*/ 22 w 34"/>
                  <a:gd name="T5" fmla="*/ 9 h 42"/>
                  <a:gd name="T6" fmla="*/ 22 w 34"/>
                  <a:gd name="T7" fmla="*/ 18 h 42"/>
                  <a:gd name="T8" fmla="*/ 33 w 34"/>
                  <a:gd name="T9" fmla="*/ 25 h 42"/>
                  <a:gd name="T10" fmla="*/ 33 w 34"/>
                  <a:gd name="T11" fmla="*/ 37 h 42"/>
                  <a:gd name="T12" fmla="*/ 16 w 34"/>
                  <a:gd name="T13" fmla="*/ 41 h 42"/>
                  <a:gd name="T14" fmla="*/ 0 w 34"/>
                  <a:gd name="T15" fmla="*/ 3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42">
                    <a:moveTo>
                      <a:pt x="0" y="3"/>
                    </a:moveTo>
                    <a:lnTo>
                      <a:pt x="7" y="0"/>
                    </a:lnTo>
                    <a:lnTo>
                      <a:pt x="22" y="9"/>
                    </a:lnTo>
                    <a:lnTo>
                      <a:pt x="22" y="18"/>
                    </a:lnTo>
                    <a:lnTo>
                      <a:pt x="33" y="25"/>
                    </a:lnTo>
                    <a:lnTo>
                      <a:pt x="33" y="37"/>
                    </a:lnTo>
                    <a:lnTo>
                      <a:pt x="16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067D2ED7-9697-C0CA-B803-A12FDE1B7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48"/>
                <a:ext cx="160" cy="105"/>
              </a:xfrm>
              <a:custGeom>
                <a:avLst/>
                <a:gdLst>
                  <a:gd name="T0" fmla="*/ 15 w 160"/>
                  <a:gd name="T1" fmla="*/ 15 h 105"/>
                  <a:gd name="T2" fmla="*/ 0 w 160"/>
                  <a:gd name="T3" fmla="*/ 29 h 105"/>
                  <a:gd name="T4" fmla="*/ 8 w 160"/>
                  <a:gd name="T5" fmla="*/ 80 h 105"/>
                  <a:gd name="T6" fmla="*/ 15 w 160"/>
                  <a:gd name="T7" fmla="*/ 104 h 105"/>
                  <a:gd name="T8" fmla="*/ 42 w 160"/>
                  <a:gd name="T9" fmla="*/ 102 h 105"/>
                  <a:gd name="T10" fmla="*/ 142 w 160"/>
                  <a:gd name="T11" fmla="*/ 83 h 105"/>
                  <a:gd name="T12" fmla="*/ 149 w 160"/>
                  <a:gd name="T13" fmla="*/ 80 h 105"/>
                  <a:gd name="T14" fmla="*/ 159 w 160"/>
                  <a:gd name="T15" fmla="*/ 57 h 105"/>
                  <a:gd name="T16" fmla="*/ 144 w 160"/>
                  <a:gd name="T17" fmla="*/ 44 h 105"/>
                  <a:gd name="T18" fmla="*/ 152 w 160"/>
                  <a:gd name="T19" fmla="*/ 14 h 105"/>
                  <a:gd name="T20" fmla="*/ 140 w 160"/>
                  <a:gd name="T21" fmla="*/ 11 h 105"/>
                  <a:gd name="T22" fmla="*/ 140 w 160"/>
                  <a:gd name="T23" fmla="*/ 3 h 105"/>
                  <a:gd name="T24" fmla="*/ 135 w 160"/>
                  <a:gd name="T25" fmla="*/ 0 h 105"/>
                  <a:gd name="T26" fmla="*/ 19 w 160"/>
                  <a:gd name="T27" fmla="*/ 22 h 105"/>
                  <a:gd name="T28" fmla="*/ 15 w 160"/>
                  <a:gd name="T29" fmla="*/ 15 h 1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60" h="105">
                    <a:moveTo>
                      <a:pt x="15" y="15"/>
                    </a:moveTo>
                    <a:lnTo>
                      <a:pt x="0" y="29"/>
                    </a:lnTo>
                    <a:lnTo>
                      <a:pt x="8" y="80"/>
                    </a:lnTo>
                    <a:lnTo>
                      <a:pt x="15" y="104"/>
                    </a:lnTo>
                    <a:lnTo>
                      <a:pt x="42" y="102"/>
                    </a:lnTo>
                    <a:lnTo>
                      <a:pt x="142" y="83"/>
                    </a:lnTo>
                    <a:lnTo>
                      <a:pt x="149" y="80"/>
                    </a:lnTo>
                    <a:lnTo>
                      <a:pt x="159" y="57"/>
                    </a:lnTo>
                    <a:lnTo>
                      <a:pt x="144" y="44"/>
                    </a:lnTo>
                    <a:lnTo>
                      <a:pt x="152" y="14"/>
                    </a:lnTo>
                    <a:lnTo>
                      <a:pt x="140" y="11"/>
                    </a:lnTo>
                    <a:lnTo>
                      <a:pt x="140" y="3"/>
                    </a:lnTo>
                    <a:lnTo>
                      <a:pt x="135" y="0"/>
                    </a:lnTo>
                    <a:lnTo>
                      <a:pt x="19" y="22"/>
                    </a:lnTo>
                    <a:lnTo>
                      <a:pt x="15" y="15"/>
                    </a:lnTo>
                  </a:path>
                </a:pathLst>
              </a:custGeom>
              <a:solidFill>
                <a:srgbClr val="00B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48">
                <a:extLst>
                  <a:ext uri="{FF2B5EF4-FFF2-40B4-BE49-F238E27FC236}">
                    <a16:creationId xmlns:a16="http://schemas.microsoft.com/office/drawing/2014/main" id="{F590021D-76B1-6C23-C9AF-DD0409174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7" y="1760"/>
                <a:ext cx="43" cy="84"/>
              </a:xfrm>
              <a:custGeom>
                <a:avLst/>
                <a:gdLst>
                  <a:gd name="T0" fmla="*/ 8 w 43"/>
                  <a:gd name="T1" fmla="*/ 1 h 84"/>
                  <a:gd name="T2" fmla="*/ 18 w 43"/>
                  <a:gd name="T3" fmla="*/ 0 h 84"/>
                  <a:gd name="T4" fmla="*/ 38 w 43"/>
                  <a:gd name="T5" fmla="*/ 13 h 84"/>
                  <a:gd name="T6" fmla="*/ 35 w 43"/>
                  <a:gd name="T7" fmla="*/ 23 h 84"/>
                  <a:gd name="T8" fmla="*/ 42 w 43"/>
                  <a:gd name="T9" fmla="*/ 29 h 84"/>
                  <a:gd name="T10" fmla="*/ 42 w 43"/>
                  <a:gd name="T11" fmla="*/ 68 h 84"/>
                  <a:gd name="T12" fmla="*/ 35 w 43"/>
                  <a:gd name="T13" fmla="*/ 83 h 84"/>
                  <a:gd name="T14" fmla="*/ 27 w 43"/>
                  <a:gd name="T15" fmla="*/ 78 h 84"/>
                  <a:gd name="T16" fmla="*/ 19 w 43"/>
                  <a:gd name="T17" fmla="*/ 77 h 84"/>
                  <a:gd name="T18" fmla="*/ 4 w 43"/>
                  <a:gd name="T19" fmla="*/ 69 h 84"/>
                  <a:gd name="T20" fmla="*/ 15 w 43"/>
                  <a:gd name="T21" fmla="*/ 45 h 84"/>
                  <a:gd name="T22" fmla="*/ 0 w 43"/>
                  <a:gd name="T23" fmla="*/ 32 h 84"/>
                  <a:gd name="T24" fmla="*/ 8 w 43"/>
                  <a:gd name="T25" fmla="*/ 1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" h="84">
                    <a:moveTo>
                      <a:pt x="8" y="1"/>
                    </a:moveTo>
                    <a:lnTo>
                      <a:pt x="18" y="0"/>
                    </a:lnTo>
                    <a:lnTo>
                      <a:pt x="38" y="13"/>
                    </a:lnTo>
                    <a:lnTo>
                      <a:pt x="35" y="23"/>
                    </a:lnTo>
                    <a:lnTo>
                      <a:pt x="42" y="29"/>
                    </a:lnTo>
                    <a:lnTo>
                      <a:pt x="42" y="68"/>
                    </a:lnTo>
                    <a:lnTo>
                      <a:pt x="35" y="83"/>
                    </a:lnTo>
                    <a:lnTo>
                      <a:pt x="27" y="78"/>
                    </a:lnTo>
                    <a:lnTo>
                      <a:pt x="19" y="77"/>
                    </a:lnTo>
                    <a:lnTo>
                      <a:pt x="4" y="69"/>
                    </a:lnTo>
                    <a:lnTo>
                      <a:pt x="15" y="45"/>
                    </a:lnTo>
                    <a:lnTo>
                      <a:pt x="0" y="32"/>
                    </a:lnTo>
                    <a:lnTo>
                      <a:pt x="8" y="1"/>
                    </a:lnTo>
                  </a:path>
                </a:pathLst>
              </a:custGeom>
              <a:solidFill>
                <a:srgbClr val="FF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A93F1A04-92BC-E7B7-F3D8-B4694F2E4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631"/>
                <a:ext cx="176" cy="144"/>
              </a:xfrm>
              <a:custGeom>
                <a:avLst/>
                <a:gdLst>
                  <a:gd name="T0" fmla="*/ 13 w 176"/>
                  <a:gd name="T1" fmla="*/ 96 h 144"/>
                  <a:gd name="T2" fmla="*/ 30 w 176"/>
                  <a:gd name="T3" fmla="*/ 88 h 144"/>
                  <a:gd name="T4" fmla="*/ 52 w 176"/>
                  <a:gd name="T5" fmla="*/ 86 h 144"/>
                  <a:gd name="T6" fmla="*/ 58 w 176"/>
                  <a:gd name="T7" fmla="*/ 78 h 144"/>
                  <a:gd name="T8" fmla="*/ 66 w 176"/>
                  <a:gd name="T9" fmla="*/ 77 h 144"/>
                  <a:gd name="T10" fmla="*/ 70 w 176"/>
                  <a:gd name="T11" fmla="*/ 69 h 144"/>
                  <a:gd name="T12" fmla="*/ 78 w 176"/>
                  <a:gd name="T13" fmla="*/ 66 h 144"/>
                  <a:gd name="T14" fmla="*/ 74 w 176"/>
                  <a:gd name="T15" fmla="*/ 51 h 144"/>
                  <a:gd name="T16" fmla="*/ 70 w 176"/>
                  <a:gd name="T17" fmla="*/ 47 h 144"/>
                  <a:gd name="T18" fmla="*/ 79 w 176"/>
                  <a:gd name="T19" fmla="*/ 35 h 144"/>
                  <a:gd name="T20" fmla="*/ 85 w 176"/>
                  <a:gd name="T21" fmla="*/ 35 h 144"/>
                  <a:gd name="T22" fmla="*/ 106 w 176"/>
                  <a:gd name="T23" fmla="*/ 10 h 144"/>
                  <a:gd name="T24" fmla="*/ 137 w 176"/>
                  <a:gd name="T25" fmla="*/ 0 h 144"/>
                  <a:gd name="T26" fmla="*/ 141 w 176"/>
                  <a:gd name="T27" fmla="*/ 24 h 144"/>
                  <a:gd name="T28" fmla="*/ 142 w 176"/>
                  <a:gd name="T29" fmla="*/ 23 h 144"/>
                  <a:gd name="T30" fmla="*/ 150 w 176"/>
                  <a:gd name="T31" fmla="*/ 32 h 144"/>
                  <a:gd name="T32" fmla="*/ 150 w 176"/>
                  <a:gd name="T33" fmla="*/ 56 h 144"/>
                  <a:gd name="T34" fmla="*/ 160 w 176"/>
                  <a:gd name="T35" fmla="*/ 76 h 144"/>
                  <a:gd name="T36" fmla="*/ 163 w 176"/>
                  <a:gd name="T37" fmla="*/ 102 h 144"/>
                  <a:gd name="T38" fmla="*/ 164 w 176"/>
                  <a:gd name="T39" fmla="*/ 125 h 144"/>
                  <a:gd name="T40" fmla="*/ 175 w 176"/>
                  <a:gd name="T41" fmla="*/ 132 h 144"/>
                  <a:gd name="T42" fmla="*/ 167 w 176"/>
                  <a:gd name="T43" fmla="*/ 143 h 144"/>
                  <a:gd name="T44" fmla="*/ 147 w 176"/>
                  <a:gd name="T45" fmla="*/ 130 h 144"/>
                  <a:gd name="T46" fmla="*/ 136 w 176"/>
                  <a:gd name="T47" fmla="*/ 131 h 144"/>
                  <a:gd name="T48" fmla="*/ 126 w 176"/>
                  <a:gd name="T49" fmla="*/ 128 h 144"/>
                  <a:gd name="T50" fmla="*/ 126 w 176"/>
                  <a:gd name="T51" fmla="*/ 121 h 144"/>
                  <a:gd name="T52" fmla="*/ 120 w 176"/>
                  <a:gd name="T53" fmla="*/ 118 h 144"/>
                  <a:gd name="T54" fmla="*/ 5 w 176"/>
                  <a:gd name="T55" fmla="*/ 140 h 144"/>
                  <a:gd name="T56" fmla="*/ 0 w 176"/>
                  <a:gd name="T57" fmla="*/ 134 h 144"/>
                  <a:gd name="T58" fmla="*/ 17 w 176"/>
                  <a:gd name="T59" fmla="*/ 108 h 144"/>
                  <a:gd name="T60" fmla="*/ 13 w 176"/>
                  <a:gd name="T61" fmla="*/ 96 h 14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6" h="144">
                    <a:moveTo>
                      <a:pt x="13" y="96"/>
                    </a:moveTo>
                    <a:lnTo>
                      <a:pt x="30" y="88"/>
                    </a:lnTo>
                    <a:lnTo>
                      <a:pt x="52" y="86"/>
                    </a:lnTo>
                    <a:lnTo>
                      <a:pt x="58" y="78"/>
                    </a:lnTo>
                    <a:lnTo>
                      <a:pt x="66" y="77"/>
                    </a:lnTo>
                    <a:lnTo>
                      <a:pt x="70" y="69"/>
                    </a:lnTo>
                    <a:lnTo>
                      <a:pt x="78" y="66"/>
                    </a:lnTo>
                    <a:lnTo>
                      <a:pt x="74" y="51"/>
                    </a:lnTo>
                    <a:lnTo>
                      <a:pt x="70" y="47"/>
                    </a:lnTo>
                    <a:lnTo>
                      <a:pt x="79" y="35"/>
                    </a:lnTo>
                    <a:lnTo>
                      <a:pt x="85" y="35"/>
                    </a:lnTo>
                    <a:lnTo>
                      <a:pt x="106" y="10"/>
                    </a:lnTo>
                    <a:lnTo>
                      <a:pt x="137" y="0"/>
                    </a:lnTo>
                    <a:lnTo>
                      <a:pt x="141" y="24"/>
                    </a:lnTo>
                    <a:lnTo>
                      <a:pt x="142" y="23"/>
                    </a:lnTo>
                    <a:lnTo>
                      <a:pt x="150" y="32"/>
                    </a:lnTo>
                    <a:lnTo>
                      <a:pt x="150" y="56"/>
                    </a:lnTo>
                    <a:lnTo>
                      <a:pt x="160" y="76"/>
                    </a:lnTo>
                    <a:lnTo>
                      <a:pt x="163" y="102"/>
                    </a:lnTo>
                    <a:lnTo>
                      <a:pt x="164" y="125"/>
                    </a:lnTo>
                    <a:lnTo>
                      <a:pt x="175" y="132"/>
                    </a:lnTo>
                    <a:lnTo>
                      <a:pt x="167" y="143"/>
                    </a:lnTo>
                    <a:lnTo>
                      <a:pt x="147" y="130"/>
                    </a:lnTo>
                    <a:lnTo>
                      <a:pt x="136" y="131"/>
                    </a:lnTo>
                    <a:lnTo>
                      <a:pt x="126" y="128"/>
                    </a:lnTo>
                    <a:lnTo>
                      <a:pt x="126" y="121"/>
                    </a:lnTo>
                    <a:lnTo>
                      <a:pt x="120" y="118"/>
                    </a:lnTo>
                    <a:lnTo>
                      <a:pt x="5" y="140"/>
                    </a:lnTo>
                    <a:lnTo>
                      <a:pt x="0" y="134"/>
                    </a:lnTo>
                    <a:lnTo>
                      <a:pt x="17" y="108"/>
                    </a:lnTo>
                    <a:lnTo>
                      <a:pt x="13" y="96"/>
                    </a:lnTo>
                  </a:path>
                </a:pathLst>
              </a:custGeom>
              <a:solidFill>
                <a:srgbClr val="B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0DD1BD9E-848F-27D0-8088-60FFA125F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" y="1623"/>
                <a:ext cx="48" cy="87"/>
              </a:xfrm>
              <a:custGeom>
                <a:avLst/>
                <a:gdLst>
                  <a:gd name="T0" fmla="*/ 0 w 48"/>
                  <a:gd name="T1" fmla="*/ 9 h 87"/>
                  <a:gd name="T2" fmla="*/ 34 w 48"/>
                  <a:gd name="T3" fmla="*/ 0 h 87"/>
                  <a:gd name="T4" fmla="*/ 47 w 48"/>
                  <a:gd name="T5" fmla="*/ 24 h 87"/>
                  <a:gd name="T6" fmla="*/ 40 w 48"/>
                  <a:gd name="T7" fmla="*/ 30 h 87"/>
                  <a:gd name="T8" fmla="*/ 43 w 48"/>
                  <a:gd name="T9" fmla="*/ 82 h 87"/>
                  <a:gd name="T10" fmla="*/ 23 w 48"/>
                  <a:gd name="T11" fmla="*/ 86 h 87"/>
                  <a:gd name="T12" fmla="*/ 14 w 48"/>
                  <a:gd name="T13" fmla="*/ 65 h 87"/>
                  <a:gd name="T14" fmla="*/ 13 w 48"/>
                  <a:gd name="T15" fmla="*/ 39 h 87"/>
                  <a:gd name="T16" fmla="*/ 5 w 48"/>
                  <a:gd name="T17" fmla="*/ 32 h 87"/>
                  <a:gd name="T18" fmla="*/ 0 w 48"/>
                  <a:gd name="T19" fmla="*/ 9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87">
                    <a:moveTo>
                      <a:pt x="0" y="9"/>
                    </a:moveTo>
                    <a:lnTo>
                      <a:pt x="34" y="0"/>
                    </a:lnTo>
                    <a:lnTo>
                      <a:pt x="47" y="24"/>
                    </a:lnTo>
                    <a:lnTo>
                      <a:pt x="40" y="30"/>
                    </a:lnTo>
                    <a:lnTo>
                      <a:pt x="43" y="82"/>
                    </a:lnTo>
                    <a:lnTo>
                      <a:pt x="23" y="86"/>
                    </a:lnTo>
                    <a:lnTo>
                      <a:pt x="14" y="65"/>
                    </a:lnTo>
                    <a:lnTo>
                      <a:pt x="13" y="39"/>
                    </a:lnTo>
                    <a:lnTo>
                      <a:pt x="5" y="32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Freeform 51">
                <a:extLst>
                  <a:ext uri="{FF2B5EF4-FFF2-40B4-BE49-F238E27FC236}">
                    <a16:creationId xmlns:a16="http://schemas.microsoft.com/office/drawing/2014/main" id="{F3C07446-8247-B637-3730-A356AB42A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1690"/>
                <a:ext cx="100" cy="46"/>
              </a:xfrm>
              <a:custGeom>
                <a:avLst/>
                <a:gdLst>
                  <a:gd name="T0" fmla="*/ 0 w 100"/>
                  <a:gd name="T1" fmla="*/ 18 h 46"/>
                  <a:gd name="T2" fmla="*/ 51 w 100"/>
                  <a:gd name="T3" fmla="*/ 6 h 46"/>
                  <a:gd name="T4" fmla="*/ 57 w 100"/>
                  <a:gd name="T5" fmla="*/ 6 h 46"/>
                  <a:gd name="T6" fmla="*/ 63 w 100"/>
                  <a:gd name="T7" fmla="*/ 0 h 46"/>
                  <a:gd name="T8" fmla="*/ 68 w 100"/>
                  <a:gd name="T9" fmla="*/ 3 h 46"/>
                  <a:gd name="T10" fmla="*/ 62 w 100"/>
                  <a:gd name="T11" fmla="*/ 16 h 46"/>
                  <a:gd name="T12" fmla="*/ 72 w 100"/>
                  <a:gd name="T13" fmla="*/ 15 h 46"/>
                  <a:gd name="T14" fmla="*/ 78 w 100"/>
                  <a:gd name="T15" fmla="*/ 25 h 46"/>
                  <a:gd name="T16" fmla="*/ 85 w 100"/>
                  <a:gd name="T17" fmla="*/ 26 h 46"/>
                  <a:gd name="T18" fmla="*/ 90 w 100"/>
                  <a:gd name="T19" fmla="*/ 25 h 46"/>
                  <a:gd name="T20" fmla="*/ 90 w 100"/>
                  <a:gd name="T21" fmla="*/ 19 h 46"/>
                  <a:gd name="T22" fmla="*/ 82 w 100"/>
                  <a:gd name="T23" fmla="*/ 12 h 46"/>
                  <a:gd name="T24" fmla="*/ 88 w 100"/>
                  <a:gd name="T25" fmla="*/ 12 h 46"/>
                  <a:gd name="T26" fmla="*/ 99 w 100"/>
                  <a:gd name="T27" fmla="*/ 27 h 46"/>
                  <a:gd name="T28" fmla="*/ 89 w 100"/>
                  <a:gd name="T29" fmla="*/ 36 h 46"/>
                  <a:gd name="T30" fmla="*/ 77 w 100"/>
                  <a:gd name="T31" fmla="*/ 31 h 46"/>
                  <a:gd name="T32" fmla="*/ 69 w 100"/>
                  <a:gd name="T33" fmla="*/ 42 h 46"/>
                  <a:gd name="T34" fmla="*/ 54 w 100"/>
                  <a:gd name="T35" fmla="*/ 31 h 46"/>
                  <a:gd name="T36" fmla="*/ 4 w 100"/>
                  <a:gd name="T37" fmla="*/ 45 h 46"/>
                  <a:gd name="T38" fmla="*/ 0 w 100"/>
                  <a:gd name="T39" fmla="*/ 18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" h="46">
                    <a:moveTo>
                      <a:pt x="0" y="18"/>
                    </a:moveTo>
                    <a:lnTo>
                      <a:pt x="51" y="6"/>
                    </a:lnTo>
                    <a:lnTo>
                      <a:pt x="57" y="6"/>
                    </a:lnTo>
                    <a:lnTo>
                      <a:pt x="63" y="0"/>
                    </a:lnTo>
                    <a:lnTo>
                      <a:pt x="68" y="3"/>
                    </a:lnTo>
                    <a:lnTo>
                      <a:pt x="62" y="16"/>
                    </a:lnTo>
                    <a:lnTo>
                      <a:pt x="72" y="15"/>
                    </a:lnTo>
                    <a:lnTo>
                      <a:pt x="78" y="25"/>
                    </a:lnTo>
                    <a:lnTo>
                      <a:pt x="85" y="26"/>
                    </a:lnTo>
                    <a:lnTo>
                      <a:pt x="90" y="25"/>
                    </a:lnTo>
                    <a:lnTo>
                      <a:pt x="90" y="19"/>
                    </a:lnTo>
                    <a:lnTo>
                      <a:pt x="82" y="12"/>
                    </a:lnTo>
                    <a:lnTo>
                      <a:pt x="88" y="12"/>
                    </a:lnTo>
                    <a:lnTo>
                      <a:pt x="99" y="27"/>
                    </a:lnTo>
                    <a:lnTo>
                      <a:pt x="89" y="36"/>
                    </a:lnTo>
                    <a:lnTo>
                      <a:pt x="77" y="31"/>
                    </a:lnTo>
                    <a:lnTo>
                      <a:pt x="69" y="42"/>
                    </a:lnTo>
                    <a:lnTo>
                      <a:pt x="54" y="31"/>
                    </a:lnTo>
                    <a:lnTo>
                      <a:pt x="4" y="45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Freeform 52">
                <a:extLst>
                  <a:ext uri="{FF2B5EF4-FFF2-40B4-BE49-F238E27FC236}">
                    <a16:creationId xmlns:a16="http://schemas.microsoft.com/office/drawing/2014/main" id="{B23438A3-6968-54CE-05B8-A427595F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1724"/>
                <a:ext cx="53" cy="40"/>
              </a:xfrm>
              <a:custGeom>
                <a:avLst/>
                <a:gdLst>
                  <a:gd name="T0" fmla="*/ 0 w 53"/>
                  <a:gd name="T1" fmla="*/ 10 h 40"/>
                  <a:gd name="T2" fmla="*/ 40 w 53"/>
                  <a:gd name="T3" fmla="*/ 0 h 40"/>
                  <a:gd name="T4" fmla="*/ 52 w 53"/>
                  <a:gd name="T5" fmla="*/ 18 h 40"/>
                  <a:gd name="T6" fmla="*/ 45 w 53"/>
                  <a:gd name="T7" fmla="*/ 26 h 40"/>
                  <a:gd name="T8" fmla="*/ 32 w 53"/>
                  <a:gd name="T9" fmla="*/ 23 h 40"/>
                  <a:gd name="T10" fmla="*/ 13 w 53"/>
                  <a:gd name="T11" fmla="*/ 39 h 40"/>
                  <a:gd name="T12" fmla="*/ 2 w 53"/>
                  <a:gd name="T13" fmla="*/ 31 h 40"/>
                  <a:gd name="T14" fmla="*/ 0 w 53"/>
                  <a:gd name="T15" fmla="*/ 10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3" h="40">
                    <a:moveTo>
                      <a:pt x="0" y="10"/>
                    </a:moveTo>
                    <a:lnTo>
                      <a:pt x="40" y="0"/>
                    </a:lnTo>
                    <a:lnTo>
                      <a:pt x="52" y="18"/>
                    </a:lnTo>
                    <a:lnTo>
                      <a:pt x="45" y="26"/>
                    </a:lnTo>
                    <a:lnTo>
                      <a:pt x="32" y="23"/>
                    </a:lnTo>
                    <a:lnTo>
                      <a:pt x="13" y="39"/>
                    </a:lnTo>
                    <a:lnTo>
                      <a:pt x="2" y="31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DFB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Freeform 53">
                <a:extLst>
                  <a:ext uri="{FF2B5EF4-FFF2-40B4-BE49-F238E27FC236}">
                    <a16:creationId xmlns:a16="http://schemas.microsoft.com/office/drawing/2014/main" id="{BCD8B112-EAC8-63B4-75D8-3F9810824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8" y="1751"/>
                <a:ext cx="52" cy="31"/>
              </a:xfrm>
              <a:custGeom>
                <a:avLst/>
                <a:gdLst>
                  <a:gd name="T0" fmla="*/ 0 w 52"/>
                  <a:gd name="T1" fmla="*/ 22 h 31"/>
                  <a:gd name="T2" fmla="*/ 21 w 52"/>
                  <a:gd name="T3" fmla="*/ 12 h 31"/>
                  <a:gd name="T4" fmla="*/ 42 w 52"/>
                  <a:gd name="T5" fmla="*/ 0 h 31"/>
                  <a:gd name="T6" fmla="*/ 45 w 52"/>
                  <a:gd name="T7" fmla="*/ 0 h 31"/>
                  <a:gd name="T8" fmla="*/ 51 w 52"/>
                  <a:gd name="T9" fmla="*/ 1 h 31"/>
                  <a:gd name="T10" fmla="*/ 31 w 52"/>
                  <a:gd name="T11" fmla="*/ 17 h 31"/>
                  <a:gd name="T12" fmla="*/ 6 w 52"/>
                  <a:gd name="T13" fmla="*/ 30 h 31"/>
                  <a:gd name="T14" fmla="*/ 0 w 52"/>
                  <a:gd name="T15" fmla="*/ 22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2" h="31">
                    <a:moveTo>
                      <a:pt x="0" y="22"/>
                    </a:moveTo>
                    <a:lnTo>
                      <a:pt x="21" y="12"/>
                    </a:lnTo>
                    <a:lnTo>
                      <a:pt x="42" y="0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31" y="17"/>
                    </a:lnTo>
                    <a:lnTo>
                      <a:pt x="6" y="3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F3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Freeform 54">
                <a:extLst>
                  <a:ext uri="{FF2B5EF4-FFF2-40B4-BE49-F238E27FC236}">
                    <a16:creationId xmlns:a16="http://schemas.microsoft.com/office/drawing/2014/main" id="{7547CA2B-0D9E-52B3-F93F-6DC769317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1606"/>
                <a:ext cx="56" cy="98"/>
              </a:xfrm>
              <a:custGeom>
                <a:avLst/>
                <a:gdLst>
                  <a:gd name="T0" fmla="*/ 12 w 56"/>
                  <a:gd name="T1" fmla="*/ 0 h 98"/>
                  <a:gd name="T2" fmla="*/ 0 w 56"/>
                  <a:gd name="T3" fmla="*/ 17 h 98"/>
                  <a:gd name="T4" fmla="*/ 13 w 56"/>
                  <a:gd name="T5" fmla="*/ 40 h 98"/>
                  <a:gd name="T6" fmla="*/ 5 w 56"/>
                  <a:gd name="T7" fmla="*/ 46 h 98"/>
                  <a:gd name="T8" fmla="*/ 8 w 56"/>
                  <a:gd name="T9" fmla="*/ 97 h 98"/>
                  <a:gd name="T10" fmla="*/ 39 w 56"/>
                  <a:gd name="T11" fmla="*/ 90 h 98"/>
                  <a:gd name="T12" fmla="*/ 47 w 56"/>
                  <a:gd name="T13" fmla="*/ 90 h 98"/>
                  <a:gd name="T14" fmla="*/ 51 w 56"/>
                  <a:gd name="T15" fmla="*/ 84 h 98"/>
                  <a:gd name="T16" fmla="*/ 51 w 56"/>
                  <a:gd name="T17" fmla="*/ 75 h 98"/>
                  <a:gd name="T18" fmla="*/ 55 w 56"/>
                  <a:gd name="T19" fmla="*/ 69 h 98"/>
                  <a:gd name="T20" fmla="*/ 38 w 56"/>
                  <a:gd name="T21" fmla="*/ 61 h 98"/>
                  <a:gd name="T22" fmla="*/ 16 w 56"/>
                  <a:gd name="T23" fmla="*/ 5 h 98"/>
                  <a:gd name="T24" fmla="*/ 12 w 56"/>
                  <a:gd name="T25" fmla="*/ 0 h 9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6" h="98">
                    <a:moveTo>
                      <a:pt x="12" y="0"/>
                    </a:moveTo>
                    <a:lnTo>
                      <a:pt x="0" y="17"/>
                    </a:lnTo>
                    <a:lnTo>
                      <a:pt x="13" y="40"/>
                    </a:lnTo>
                    <a:lnTo>
                      <a:pt x="5" y="46"/>
                    </a:lnTo>
                    <a:lnTo>
                      <a:pt x="8" y="97"/>
                    </a:lnTo>
                    <a:lnTo>
                      <a:pt x="39" y="90"/>
                    </a:lnTo>
                    <a:lnTo>
                      <a:pt x="47" y="90"/>
                    </a:lnTo>
                    <a:lnTo>
                      <a:pt x="51" y="84"/>
                    </a:lnTo>
                    <a:lnTo>
                      <a:pt x="51" y="75"/>
                    </a:lnTo>
                    <a:lnTo>
                      <a:pt x="55" y="69"/>
                    </a:lnTo>
                    <a:lnTo>
                      <a:pt x="38" y="61"/>
                    </a:lnTo>
                    <a:lnTo>
                      <a:pt x="16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7FF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42D16FD1-B7A5-4819-4FE1-FDBBC4B1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1720"/>
                <a:ext cx="27" cy="23"/>
              </a:xfrm>
              <a:custGeom>
                <a:avLst/>
                <a:gdLst>
                  <a:gd name="T0" fmla="*/ 0 w 27"/>
                  <a:gd name="T1" fmla="*/ 4 h 23"/>
                  <a:gd name="T2" fmla="*/ 11 w 27"/>
                  <a:gd name="T3" fmla="*/ 0 h 23"/>
                  <a:gd name="T4" fmla="*/ 26 w 27"/>
                  <a:gd name="T5" fmla="*/ 11 h 23"/>
                  <a:gd name="T6" fmla="*/ 23 w 27"/>
                  <a:gd name="T7" fmla="*/ 14 h 23"/>
                  <a:gd name="T8" fmla="*/ 16 w 27"/>
                  <a:gd name="T9" fmla="*/ 14 h 23"/>
                  <a:gd name="T10" fmla="*/ 12 w 27"/>
                  <a:gd name="T11" fmla="*/ 22 h 23"/>
                  <a:gd name="T12" fmla="*/ 0 w 27"/>
                  <a:gd name="T13" fmla="*/ 4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23">
                    <a:moveTo>
                      <a:pt x="0" y="4"/>
                    </a:moveTo>
                    <a:lnTo>
                      <a:pt x="11" y="0"/>
                    </a:lnTo>
                    <a:lnTo>
                      <a:pt x="26" y="11"/>
                    </a:lnTo>
                    <a:lnTo>
                      <a:pt x="23" y="14"/>
                    </a:lnTo>
                    <a:lnTo>
                      <a:pt x="16" y="14"/>
                    </a:lnTo>
                    <a:lnTo>
                      <a:pt x="12" y="22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Freeform 56">
                <a:extLst>
                  <a:ext uri="{FF2B5EF4-FFF2-40B4-BE49-F238E27FC236}">
                    <a16:creationId xmlns:a16="http://schemas.microsoft.com/office/drawing/2014/main" id="{21A149BA-584A-68DA-6C01-3793F084E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" y="1884"/>
                <a:ext cx="15" cy="25"/>
              </a:xfrm>
              <a:custGeom>
                <a:avLst/>
                <a:gdLst>
                  <a:gd name="T0" fmla="*/ 0 w 15"/>
                  <a:gd name="T1" fmla="*/ 2 h 25"/>
                  <a:gd name="T2" fmla="*/ 14 w 15"/>
                  <a:gd name="T3" fmla="*/ 0 h 25"/>
                  <a:gd name="T4" fmla="*/ 6 w 15"/>
                  <a:gd name="T5" fmla="*/ 24 h 25"/>
                  <a:gd name="T6" fmla="*/ 1 w 15"/>
                  <a:gd name="T7" fmla="*/ 24 h 25"/>
                  <a:gd name="T8" fmla="*/ 0 w 15"/>
                  <a:gd name="T9" fmla="*/ 2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0" y="2"/>
                    </a:moveTo>
                    <a:lnTo>
                      <a:pt x="14" y="0"/>
                    </a:lnTo>
                    <a:lnTo>
                      <a:pt x="6" y="24"/>
                    </a:lnTo>
                    <a:lnTo>
                      <a:pt x="1" y="24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BF5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030272B-A8F0-81B8-F08C-C515852E1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3213"/>
            <a:ext cx="7772400" cy="635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Community Considerations</a:t>
            </a:r>
            <a:endParaRPr lang="en-US" b="1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D5C271-E45A-A9F0-ED2D-1D48522F9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6" y="1468439"/>
            <a:ext cx="7726363" cy="4441825"/>
          </a:xfrm>
        </p:spPr>
        <p:txBody>
          <a:bodyPr/>
          <a:lstStyle/>
          <a:p>
            <a:r>
              <a:rPr lang="en-US" altLang="en-US" sz="3200"/>
              <a:t>Quality of life</a:t>
            </a:r>
          </a:p>
          <a:p>
            <a:r>
              <a:rPr lang="en-US" altLang="en-US" sz="3200"/>
              <a:t>Services</a:t>
            </a:r>
          </a:p>
          <a:p>
            <a:r>
              <a:rPr lang="en-US" altLang="en-US" sz="3200"/>
              <a:t>Attitudes</a:t>
            </a:r>
          </a:p>
          <a:p>
            <a:r>
              <a:rPr lang="en-US" altLang="en-US" sz="3200"/>
              <a:t>Environmental regulations</a:t>
            </a:r>
          </a:p>
          <a:p>
            <a:r>
              <a:rPr lang="en-US" altLang="en-US" sz="3200"/>
              <a:t>Utilities </a:t>
            </a:r>
          </a:p>
          <a:p>
            <a:r>
              <a:rPr lang="en-US" altLang="en-US" sz="3200"/>
              <a:t>Developer support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21FB933-1248-8AFE-47BF-5E3496F0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8-</a:t>
            </a:r>
            <a:fld id="{53CF4AB4-748A-4620-81F1-B87C2D15E96E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61E7D615-C7B5-5078-1819-90EA66C9EA51}"/>
              </a:ext>
            </a:extLst>
          </p:cNvPr>
          <p:cNvGraphicFramePr>
            <a:graphicFrameLocks/>
          </p:cNvGraphicFramePr>
          <p:nvPr/>
        </p:nvGraphicFramePr>
        <p:xfrm>
          <a:off x="7391401" y="3733800"/>
          <a:ext cx="25812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120394" imgH="1757486" progId="MS_ClipArt_Gallery.2">
                  <p:embed/>
                </p:oleObj>
              </mc:Choice>
              <mc:Fallback>
                <p:oleObj name="Clip" r:id="rId2" imgW="2120394" imgH="1757486" progId="MS_ClipArt_Gallery.2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61E7D615-C7B5-5078-1819-90EA66C9EA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3733800"/>
                        <a:ext cx="25812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063050AC-2933-343A-E72E-0A21245D2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3213"/>
            <a:ext cx="7772400" cy="635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b">
            <a:normAutofit fontScale="90000"/>
          </a:bodyPr>
          <a:lstStyle/>
          <a:p>
            <a:pPr>
              <a:defRPr/>
            </a:pPr>
            <a:r>
              <a:rPr lang="en-US"/>
              <a:t>Site Related Factors</a:t>
            </a:r>
            <a:endParaRPr lang="en-US" b="1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C1C364B-EF04-5DA7-D1B7-FF59BC24A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6" y="1489076"/>
            <a:ext cx="7726363" cy="4441825"/>
          </a:xfrm>
        </p:spPr>
        <p:txBody>
          <a:bodyPr/>
          <a:lstStyle/>
          <a:p>
            <a:r>
              <a:rPr lang="en-US" altLang="en-US" sz="3600"/>
              <a:t>Land</a:t>
            </a:r>
          </a:p>
          <a:p>
            <a:r>
              <a:rPr lang="en-US" altLang="en-US" sz="3600"/>
              <a:t>Transportation</a:t>
            </a:r>
          </a:p>
          <a:p>
            <a:r>
              <a:rPr lang="en-US" altLang="en-US" sz="3600"/>
              <a:t>Environmental</a:t>
            </a:r>
          </a:p>
          <a:p>
            <a:r>
              <a:rPr lang="en-US" altLang="en-US" sz="3600"/>
              <a:t>Legal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306096F-0326-7465-BA2A-2528F4FE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300">
                <a:solidFill>
                  <a:srgbClr val="FFFFFF"/>
                </a:solidFill>
              </a:rPr>
              <a:t>8-</a:t>
            </a:r>
            <a:fld id="{47B2E7BA-DD4B-4D2F-B1A8-5588E7600B65}" type="slidenum">
              <a:rPr lang="en-US" altLang="en-US" sz="13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9</a:t>
            </a:fld>
            <a:endParaRPr lang="en-US" altLang="en-US" sz="1300">
              <a:solidFill>
                <a:srgbClr val="FFFFFF"/>
              </a:solidFill>
            </a:endParaRP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3C1634E8-9D76-65F0-3FAE-8EF88852BD21}"/>
              </a:ext>
            </a:extLst>
          </p:cNvPr>
          <p:cNvGraphicFramePr>
            <a:graphicFrameLocks/>
          </p:cNvGraphicFramePr>
          <p:nvPr/>
        </p:nvGraphicFramePr>
        <p:xfrm>
          <a:off x="5410200" y="2286000"/>
          <a:ext cx="44259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787650" imgH="1720850" progId="MS_ClipArt_Gallery.2">
                  <p:embed/>
                </p:oleObj>
              </mc:Choice>
              <mc:Fallback>
                <p:oleObj name="Clip" r:id="rId2" imgW="2787650" imgH="1720850" progId="MS_ClipArt_Gallery.2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3C1634E8-9D76-65F0-3FAE-8EF88852BD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44259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399</Words>
  <Application>Microsoft Office PowerPoint</Application>
  <PresentationFormat>Widescreen</PresentationFormat>
  <Paragraphs>137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Clip</vt:lpstr>
      <vt:lpstr>Document</vt:lpstr>
      <vt:lpstr>Location Planning  and Analysis</vt:lpstr>
      <vt:lpstr>PowerPoint Presentation</vt:lpstr>
      <vt:lpstr>PowerPoint Presentation</vt:lpstr>
      <vt:lpstr>PowerPoint Presentation</vt:lpstr>
      <vt:lpstr>PowerPoint Presentation</vt:lpstr>
      <vt:lpstr>Location Decision Factors</vt:lpstr>
      <vt:lpstr>PowerPoint Presentation</vt:lpstr>
      <vt:lpstr>Community Considerations</vt:lpstr>
      <vt:lpstr>Site Related Factors</vt:lpstr>
      <vt:lpstr>Evaluating Locations</vt:lpstr>
      <vt:lpstr>Location Cost-Volume Analysis</vt:lpstr>
      <vt:lpstr>EXAMPLE</vt:lpstr>
      <vt:lpstr>Example 1: Cost-Volume Analysis</vt:lpstr>
      <vt:lpstr>Example 1: Solution</vt:lpstr>
      <vt:lpstr>Example 1: Solution</vt:lpstr>
      <vt:lpstr>Solution</vt:lpstr>
      <vt:lpstr>Example 2</vt:lpstr>
      <vt:lpstr>Solution</vt:lpstr>
      <vt:lpstr>Example 3</vt:lpstr>
      <vt:lpstr>Solution</vt:lpstr>
      <vt:lpstr>Evaluating Locations</vt:lpstr>
      <vt:lpstr>Factor Rating - Example</vt:lpstr>
      <vt:lpstr>Solution</vt:lpstr>
      <vt:lpstr>Center of Gravity Method</vt:lpstr>
      <vt:lpstr>Example 1</vt:lpstr>
      <vt:lpstr>Example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Planning  and Analysis</dc:title>
  <dc:creator>Kriti Bedi</dc:creator>
  <cp:lastModifiedBy>Kriti Bedi</cp:lastModifiedBy>
  <cp:revision>4</cp:revision>
  <dcterms:created xsi:type="dcterms:W3CDTF">2022-11-16T06:07:27Z</dcterms:created>
  <dcterms:modified xsi:type="dcterms:W3CDTF">2022-11-26T10:55:30Z</dcterms:modified>
</cp:coreProperties>
</file>