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26" r:id="rId4"/>
    <p:sldId id="265" r:id="rId5"/>
    <p:sldId id="266" r:id="rId6"/>
    <p:sldId id="267" r:id="rId7"/>
    <p:sldId id="268" r:id="rId8"/>
    <p:sldId id="271" r:id="rId9"/>
    <p:sldId id="272" r:id="rId10"/>
    <p:sldId id="273" r:id="rId11"/>
    <p:sldId id="334" r:id="rId12"/>
    <p:sldId id="333" r:id="rId13"/>
    <p:sldId id="275" r:id="rId14"/>
    <p:sldId id="320" r:id="rId15"/>
    <p:sldId id="321" r:id="rId16"/>
    <p:sldId id="322" r:id="rId17"/>
    <p:sldId id="323" r:id="rId18"/>
    <p:sldId id="276" r:id="rId19"/>
    <p:sldId id="288" r:id="rId20"/>
    <p:sldId id="289" r:id="rId21"/>
    <p:sldId id="324" r:id="rId22"/>
    <p:sldId id="290" r:id="rId23"/>
    <p:sldId id="291" r:id="rId24"/>
    <p:sldId id="292" r:id="rId25"/>
    <p:sldId id="325" r:id="rId26"/>
    <p:sldId id="307" r:id="rId27"/>
    <p:sldId id="327" r:id="rId28"/>
    <p:sldId id="331" r:id="rId29"/>
    <p:sldId id="308" r:id="rId30"/>
    <p:sldId id="332" r:id="rId31"/>
    <p:sldId id="328" r:id="rId32"/>
    <p:sldId id="309" r:id="rId33"/>
    <p:sldId id="329" r:id="rId34"/>
    <p:sldId id="310" r:id="rId35"/>
    <p:sldId id="311" r:id="rId36"/>
    <p:sldId id="33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0:50:25.8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69,'4'0,"16"0,20-4,7-5,2-1,2 2,2 1,0-1,-1 0,-6 2,0 2,0 2,-4 0,-5 2,-6 0,-3 0,-8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0:50:26.43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0:50:32.6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0:50:34.0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1 184,'305'-18,"-165"5,610-19,-507 36,257 38,129 69,-615-108,-7-2,-1 1,1-1,-1 2,1-1,11 6,-18-8,0 0,0 0,0 1,0-1,1 0,-1 0,0 0,0 0,0 0,0 0,1 0,-1 0,0 0,0 0,0 1,0-1,0 0,0 0,1 0,-1 0,0 0,0 1,0-1,0 0,0 0,0 0,0 0,0 1,0-1,0 0,0 0,0 0,0 0,0 1,0-1,0 0,0 0,0 0,0 0,0 1,0-1,0 0,0 0,0 0,0 0,0 1,0-1,-1 0,1 0,0 0,0 0,0 0,0 0,0 1,0-1,-1 0,1 0,0 0,0 0,0 0,0 0,-1 0,1 0,0 0,0 0,-40 6,-45-3,-133-14,-95-27,274 33,-650-108,-164-19,781 123,-98 3,149 9,21-3,0 0,-1 0,1 0,0 0,0 0,0 0,0 0,0 0,-1 0,1 0,0 0,0 0,0 0,0 0,0 0,0 0,0 0,-1 1,1-1,0 0,0 0,0 0,0 0,0 0,0 0,0 0,0 1,0-1,0 0,0 0,0 0,0 0,0 0,0 1,0-1,0 0,0 0,0 0,0 0,0 0,0 1,0-1,0 0,0 0,0 0,0 0,0 0,0 0,0 1,0-1,0 0,0 0,0 0,1 0,3 3,1-1,-1 1,1-1,0 0,0-1,9 3,94 18,1-4,146 5,-213-20,828 17,-277-14,-3 39,-568-42,-4-1,0 1,0 0,0 1,28 11,-30-3,-16-12,1 1,-1-1,0 1,0-1,0 1,0-1,0 1,0-1,0 1,0-1,0 1,0-1,0 1,0-1,0 1,0-1,0 1,0-1,0 1,-1-1,1 0,0 1,0-1,-1 1,-2 2,0 0,0 0,0-1,0 1,-1-1,1 0,-1 0,1 0,-5 1,-56 21,-2-2,0-4,-101 16,88-19,-514 85,-5-55,335-49,265 1,13-4,30-9,-32 11,327-137,-45 16,-231 103,-16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3946F-561D-4A43-8D15-014B9E3D319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D5BC8-4E9B-4C5A-A5C4-4F9E891CB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99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683A412-2624-643A-7657-43CB83DD3F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13BAA4-9CED-470A-8750-BD036C269FC5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FCD4A09A-7C61-D6CF-FB80-E9A4A9073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D19330-3F2B-4DC7-96DD-50C8F0163A6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ECC6957-C0B2-C856-1618-C8BB31B93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F39497C-86DC-5F73-CCB6-FB3066596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CCFC663-53B0-8299-8218-EA89AE140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8117BE-4062-4591-AD21-14DE99C2836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11DFB17-E00E-8E8B-96EC-B9C944AE7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F4DA29E-A1DD-5AD0-626E-9973AC450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DE613D52-405B-0795-3793-D2FDB4D3B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5DAE80-EA48-4EC1-9DF0-03F873926E1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B9E3E06F-3A48-0299-A7C4-79F9AC9D6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0C6A73CA-5D14-CAA9-56AC-612ABE638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2E9CABA-B51C-1A77-EB56-91A399BED3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91D32-1461-4EA9-A5C5-4958CBF5B2D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A3938E8-1D89-64CC-6017-2E31997DDA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C5D9D72-F487-0C0A-BE4D-52CAF3E33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422B4F0-CDE1-7C72-5AA6-A1AC1FEEA4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927B8-2371-40D8-877C-FB2879FD7B1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682612E-430E-2A80-C747-CA2C245F0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7DD0FB3B-C202-5202-E28B-FC7740AA8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560D1EF2-C6D4-1FD4-948F-0313254C8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D85B5E-F19F-4F80-B6F4-E4989129247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6AE61FE-3D9E-8A25-2742-65EF9B7CF5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15DFB142-2576-8EAE-AC90-BBCFD8B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428BEDD-8195-7685-4BC2-F02746D139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C428AE-960B-499C-B507-8F49E6A8B60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B6A65279-CC6B-C49E-2278-002F2D192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C6CD966D-503D-D326-151D-1D8EE4A71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ACDBE05-0478-BAE4-7DE7-FC372FA76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1C0336-57F5-4485-B09F-22F57217291B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EA1531A-6A26-76BF-E26E-A9350C72D0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CB19DD-8BAE-4789-804C-455475176EAE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6B8FDEC-F93E-EF1C-71ED-FF8280C05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E5BE97-ABD5-4F7F-9FF1-3D28ADEA4DCE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2978EFC-FB07-59AE-5B32-8DCF3CEE98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8EFC0E-879B-46CC-8172-5C02309EF747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66D00AF-5A68-8E37-A571-B261A9C468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13303-518B-408C-BB6C-314C60AD5BF4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F35C6EA-E5B2-5979-D0CB-7517D21526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FD7EF9-02DD-461E-BAE9-BDC76AD86086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EA29A3B-AAC8-3368-DA7E-38BCB4B3E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9E0CE0-2819-4371-A975-95C9C85F64FB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9363E1C-AF51-F8CE-9032-A26C678F5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BAD5D8-CD0A-4810-9CA4-236234BE92F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9F04ABB-605E-2700-F76D-A30BCF647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20D5401B-3978-24F7-BBFF-187BF89F4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0251-78A0-5693-892A-F8CF079D3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D8519-35D1-AA02-9AE4-9FA1A2B52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4EF5-ECD1-E6FF-AFD7-A87BE624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8C1-7EB8-4F0C-A256-71965B6C4EE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7C60C-8FD3-3A4A-5AAB-BCEA24D1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B701E-66FB-1E36-F0E0-B272544C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D35E-715B-420E-A2BC-595E866A2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5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9C81-A4D9-6180-DB13-8D670B93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D97B3-7C1E-57FF-9D30-4DDA601CE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550A-641C-578A-E90B-B611A316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8C1-7EB8-4F0C-A256-71965B6C4EE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CC165-E81A-081A-2EBA-D58670C2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06E6-8D6E-0B10-9291-23386F12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D35E-715B-420E-A2BC-595E866A2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0A530-16BB-D3CF-7BA7-804632D27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0A4B1-B5F3-045F-3A49-59747DB94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0958-6989-BCC8-0797-B58C861B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8C1-7EB8-4F0C-A256-71965B6C4EE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0131-8D1B-5C5D-057F-8A522E7D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B3883-BB05-A402-1546-F8C8AD4E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D35E-715B-420E-A2BC-595E866A2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9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-76200"/>
            <a:ext cx="103632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295400"/>
            <a:ext cx="11582400" cy="5334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5F59AC6-BFAE-E2EA-386D-073D506FA6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4B40F4FC-7DF4-4125-BD6A-00F9DFE1B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20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B834-1388-5102-2121-C004623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5108-A056-1069-5A1A-551AA8C94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071F-3B65-8082-62B0-7E55480F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8C1-7EB8-4F0C-A256-71965B6C4EE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0E5E-4792-D035-E89B-BF53BAA8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789E-160E-EF62-0DBF-85394050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D35E-715B-420E-A2BC-595E866A2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1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9FD9-57F5-552D-D232-FAB85445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90245-C5D0-C994-A879-7F99ABD2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CC89-1812-0A3F-0834-8D91429B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8C1-7EB8-4F0C-A256-71965B6C4EE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0B915-301E-665A-E5B0-A467F613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CDEF-35E9-FA17-4701-49D76442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D35E-715B-420E-A2BC-595E866A2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0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7A6A-066C-0263-A746-10DC4D2C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57EF-3194-00E2-9DA8-70D13B754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F08B7-F7F4-48AE-A48D-E2946D74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C0D9E-A300-FF29-BB73-8975DCCC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8C1-7EB8-4F0C-A256-71965B6C4EE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9D7EC-8283-9BF1-6F19-D0637CD8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9CCD-0845-4164-1B93-C331FCEF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D35E-715B-420E-A2BC-595E866A2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6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C0BE-3637-26F5-AF3D-8D0BEED2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F969-ACBF-6AC0-386E-90A896F0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5235B-7819-A1CF-9BB1-0A2E3F32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87BBE-2755-EB9A-8B52-902193E8B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9C8F0-1ADF-585F-5E6B-B8DE47011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9A427-FE02-3D0F-5C07-7128B286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8C1-7EB8-4F0C-A256-71965B6C4EE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C2799-8827-6C18-BD51-F3496099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8F483-DF70-9D17-E7E0-F554641C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D35E-715B-420E-A2BC-595E866A2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A4F7-E7DE-90BA-29D2-C0A6C070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9A8FA-A940-08C4-5B75-7290BDF9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8C1-7EB8-4F0C-A256-71965B6C4EE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D7FA3-C457-E489-A171-3633499F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9CB8B-1D78-F3D4-0B73-43A52758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D35E-715B-420E-A2BC-595E866A2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04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B24D9-1D39-4696-4D34-5B2DD1AE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8C1-7EB8-4F0C-A256-71965B6C4EE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79B2F-1853-C3A5-B5F8-7EFDB7E9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970F-1C4B-A748-75ED-CE07FD55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D35E-715B-420E-A2BC-595E866A2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4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5415-CE77-3440-EE37-976723BB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92B86-138C-92BC-C799-821F0A3E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A406F-4777-B243-9F60-CCCAE192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21AC1-6573-F465-DBE2-61CAF2F7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8C1-7EB8-4F0C-A256-71965B6C4EE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5358A-00F3-56FA-07F6-E3D0B019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64EA3-7B22-A914-C8AF-0061B448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D35E-715B-420E-A2BC-595E866A2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438A-B3B0-FF17-CD26-073123B3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BF767-9BD1-87E8-EAFD-372463346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58E73-522B-B4DC-3BA0-342570A8A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A46DC-AFCA-6E28-A966-CD1632E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8C1-7EB8-4F0C-A256-71965B6C4EE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CE9FC-2B49-BCEB-526F-8B97760F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2A00F-3D88-4B68-9DA7-CBC1BC52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D35E-715B-420E-A2BC-595E866A2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2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89D0B-4E01-01D9-DA85-E4A55405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E1739-B9D6-E6DB-1F32-7E15D512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498C-1E8F-2747-AA74-808108ABC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238C1-7EB8-4F0C-A256-71965B6C4EE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FDDD4-27E5-81DF-1844-0D7F6F055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6998-0135-C814-9657-4B3669FDA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D35E-715B-420E-A2BC-595E866A2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customXml" Target="../ink/ink2.xml"/><Relationship Id="rId4" Type="http://schemas.openxmlformats.org/officeDocument/2006/relationships/image" Target="../media/image130.png"/><Relationship Id="rId9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EA50-71AE-CE6C-405E-77F3CDC55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Management of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E4EC1-82BB-CD3B-9E2D-38FDC0D77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7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5080B2C-3CF5-BC00-200A-60B9049A5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609601"/>
            <a:ext cx="7772400" cy="735013"/>
          </a:xfrm>
        </p:spPr>
        <p:txBody>
          <a:bodyPr vert="horz" lIns="90488" tIns="44450" rIns="90488" bIns="44450" rtlCol="0" anchor="b">
            <a:normAutofit/>
          </a:bodyPr>
          <a:lstStyle/>
          <a:p>
            <a:pPr>
              <a:defRPr/>
            </a:pPr>
            <a:r>
              <a:rPr lang="en-US" sz="4000"/>
              <a:t>The Consequences of Poor Quality</a:t>
            </a:r>
            <a:endParaRPr lang="en-US" sz="4000" b="1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5B44760-D1AE-AB9A-7D41-4CB9478E25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28838" y="1468439"/>
            <a:ext cx="8107362" cy="3654425"/>
          </a:xfrm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Loss of business</a:t>
            </a:r>
            <a:endParaRPr lang="en-US" altLang="en-US" sz="3600"/>
          </a:p>
          <a:p>
            <a:r>
              <a:rPr lang="en-US" altLang="en-US"/>
              <a:t>Liability</a:t>
            </a:r>
            <a:endParaRPr lang="en-US" altLang="en-US" sz="3600"/>
          </a:p>
          <a:p>
            <a:r>
              <a:rPr lang="en-US" altLang="en-US"/>
              <a:t>Productivity</a:t>
            </a:r>
            <a:endParaRPr lang="en-US" altLang="en-US" sz="3600"/>
          </a:p>
          <a:p>
            <a:r>
              <a:rPr lang="en-US" altLang="en-US"/>
              <a:t>Costs</a:t>
            </a:r>
          </a:p>
        </p:txBody>
      </p:sp>
      <p:pic>
        <p:nvPicPr>
          <p:cNvPr id="21509" name="Picture 4" descr="INTL_NO">
            <a:extLst>
              <a:ext uri="{FF2B5EF4-FFF2-40B4-BE49-F238E27FC236}">
                <a16:creationId xmlns:a16="http://schemas.microsoft.com/office/drawing/2014/main" id="{515382DD-414F-0BD4-0DBE-B4AAF59ED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81200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DD80-3E80-AFD7-1077-76411E23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E13A-5E3F-AEF2-AC27-559D2662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ost of Quality | Quality Gurus">
            <a:extLst>
              <a:ext uri="{FF2B5EF4-FFF2-40B4-BE49-F238E27FC236}">
                <a16:creationId xmlns:a16="http://schemas.microsoft.com/office/drawing/2014/main" id="{2970756D-A4C7-6C90-BF4F-D175A568D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6"/>
          <a:stretch/>
        </p:blipFill>
        <p:spPr bwMode="auto">
          <a:xfrm>
            <a:off x="0" y="3175"/>
            <a:ext cx="12192000" cy="675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32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B2BF-B413-0715-2358-CA850A93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7A2C-87F2-3E0E-22B6-D06F0818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at are the costs of quality? - Universal CPA Review">
            <a:extLst>
              <a:ext uri="{FF2B5EF4-FFF2-40B4-BE49-F238E27FC236}">
                <a16:creationId xmlns:a16="http://schemas.microsoft.com/office/drawing/2014/main" id="{DA39A4FB-F25B-1BF9-DE83-96FD190C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77" y="539501"/>
            <a:ext cx="10210924" cy="552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13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89EECD5-D775-C140-F89D-7D91D3847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31775"/>
            <a:ext cx="7772400" cy="723900"/>
          </a:xfrm>
        </p:spPr>
        <p:txBody>
          <a:bodyPr vert="horz" lIns="90488" tIns="44450" rIns="90488" bIns="44450" rtlCol="0" anchor="b">
            <a:normAutofit/>
          </a:bodyPr>
          <a:lstStyle/>
          <a:p>
            <a:pPr>
              <a:defRPr/>
            </a:pPr>
            <a:r>
              <a:rPr lang="en-US"/>
              <a:t>Costs of Quality</a:t>
            </a:r>
            <a:endParaRPr lang="en-US" b="1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88FE27C-8DFA-7CAB-5040-06ADCA378E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295400"/>
            <a:ext cx="8001000" cy="5562600"/>
          </a:xfrm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3000"/>
              <a:t>Failure Costs - costs incurred by defective parts/products or faulty services.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3000"/>
              <a:t>Internal Failure Costs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SzPct val="75000"/>
            </a:pPr>
            <a:r>
              <a:rPr lang="en-US" altLang="en-US" sz="2600"/>
              <a:t>Costs incurred to fix problems that are detected before the product/service is delivered to the customer.</a:t>
            </a:r>
            <a:endParaRPr lang="en-US" altLang="en-US"/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3000"/>
              <a:t>External Failure Costs</a:t>
            </a:r>
            <a:endParaRPr lang="en-US" altLang="en-US"/>
          </a:p>
          <a:p>
            <a:pPr lvl="1">
              <a:lnSpc>
                <a:spcPct val="90000"/>
              </a:lnSpc>
              <a:spcBef>
                <a:spcPct val="55000"/>
              </a:spcBef>
              <a:buSzPct val="75000"/>
            </a:pPr>
            <a:r>
              <a:rPr lang="en-US" altLang="en-US" sz="2600"/>
              <a:t>All costs incurred to fix problems that are detected after the product/service is delivered to the customer.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AA38-B0FD-0324-2196-000BE772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Reasons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43EA3E9C-3BC1-8D42-AE4B-CDA38335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Internal failures occur for a variety of reasons:</a:t>
            </a:r>
          </a:p>
          <a:p>
            <a:pPr lvl="1"/>
            <a:r>
              <a:rPr lang="en-US" altLang="en-US"/>
              <a:t>Defective materials from vendors</a:t>
            </a:r>
          </a:p>
          <a:p>
            <a:pPr lvl="1"/>
            <a:r>
              <a:rPr lang="en-US" altLang="en-US"/>
              <a:t>Incorrect machine settings</a:t>
            </a:r>
          </a:p>
          <a:p>
            <a:pPr lvl="1"/>
            <a:r>
              <a:rPr lang="en-US" altLang="en-US"/>
              <a:t>Faulty equipment</a:t>
            </a:r>
          </a:p>
          <a:p>
            <a:pPr lvl="1"/>
            <a:r>
              <a:rPr lang="en-US" altLang="en-US"/>
              <a:t>Incorrect processing</a:t>
            </a:r>
          </a:p>
          <a:p>
            <a:pPr lvl="1"/>
            <a:r>
              <a:rPr lang="en-US" altLang="en-US"/>
              <a:t>Carelessness</a:t>
            </a:r>
          </a:p>
          <a:p>
            <a:pPr lvl="1"/>
            <a:r>
              <a:rPr lang="en-US" altLang="en-US"/>
              <a:t>Improper material handling procedures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49CF-51B0-BB80-A33D-A4CAE27A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Cost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FBA37A0B-6B2F-AB7D-1EFE-4262A318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Costs of internal failures include</a:t>
            </a:r>
          </a:p>
          <a:p>
            <a:pPr lvl="1"/>
            <a:r>
              <a:rPr lang="en-US" altLang="en-US"/>
              <a:t>Lost production time</a:t>
            </a:r>
          </a:p>
          <a:p>
            <a:pPr lvl="1"/>
            <a:r>
              <a:rPr lang="en-US" altLang="en-US"/>
              <a:t>Scrap and rework</a:t>
            </a:r>
          </a:p>
          <a:p>
            <a:pPr lvl="1"/>
            <a:r>
              <a:rPr lang="en-US" altLang="en-US"/>
              <a:t>Investigation costs</a:t>
            </a:r>
          </a:p>
          <a:p>
            <a:pPr lvl="1"/>
            <a:r>
              <a:rPr lang="en-US" altLang="en-US"/>
              <a:t>Possible equipment damage</a:t>
            </a:r>
          </a:p>
          <a:p>
            <a:pPr lvl="1"/>
            <a:r>
              <a:rPr lang="en-US" altLang="en-US"/>
              <a:t>Possible employee injury</a:t>
            </a:r>
          </a:p>
          <a:p>
            <a:pPr lvl="1"/>
            <a:r>
              <a:rPr lang="en-US" altLang="en-US"/>
              <a:t>Additional resources needed to perform the rework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F7BF-AD62-7CDA-551A-1721C5FF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Cost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0A5F817D-FEA9-6E13-70EE-85E03823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costs of external failures include:</a:t>
            </a:r>
          </a:p>
          <a:p>
            <a:pPr lvl="1"/>
            <a:r>
              <a:rPr lang="en-US" altLang="en-US"/>
              <a:t>Warranty work</a:t>
            </a:r>
          </a:p>
          <a:p>
            <a:pPr lvl="1"/>
            <a:r>
              <a:rPr lang="en-US" altLang="en-US"/>
              <a:t>Handling of complaints</a:t>
            </a:r>
          </a:p>
          <a:p>
            <a:pPr lvl="1"/>
            <a:r>
              <a:rPr lang="en-US" altLang="en-US"/>
              <a:t>Replacements</a:t>
            </a:r>
          </a:p>
          <a:p>
            <a:pPr lvl="1"/>
            <a:r>
              <a:rPr lang="en-US" altLang="en-US"/>
              <a:t>Liability</a:t>
            </a:r>
          </a:p>
          <a:p>
            <a:pPr lvl="1"/>
            <a:r>
              <a:rPr lang="en-US" altLang="en-US"/>
              <a:t>Payments to customers</a:t>
            </a:r>
          </a:p>
          <a:p>
            <a:pPr lvl="1"/>
            <a:r>
              <a:rPr lang="en-US" altLang="en-US"/>
              <a:t>Discount used to offset the inferior quality</a:t>
            </a:r>
          </a:p>
          <a:p>
            <a:pPr lvl="1"/>
            <a:r>
              <a:rPr lang="en-US" altLang="en-US"/>
              <a:t>Loss of customer goodwill</a:t>
            </a:r>
          </a:p>
          <a:p>
            <a:pPr lvl="1"/>
            <a:r>
              <a:rPr lang="en-US" altLang="en-US"/>
              <a:t>Opportunity costs related to lost sales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2F9E-83A8-2C45-EEB9-54E5D0AE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Contd..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F862EA7-9684-78FE-2884-95CEE44F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Internal and external failure costs represents costs related to poor quality whereas appraisal and preventions costs represents investments for achieving good quality.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7065558-BF95-01FC-0362-D0CA504B1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14313"/>
            <a:ext cx="7772400" cy="711200"/>
          </a:xfrm>
        </p:spPr>
        <p:txBody>
          <a:bodyPr vert="horz" lIns="90488" tIns="44450" rIns="90488" bIns="44450" rtlCol="0" anchor="b">
            <a:normAutofit/>
          </a:bodyPr>
          <a:lstStyle/>
          <a:p>
            <a:pPr>
              <a:defRPr/>
            </a:pPr>
            <a:r>
              <a:rPr lang="en-US"/>
              <a:t>Costs of Quality (continued)</a:t>
            </a:r>
            <a:endParaRPr lang="en-US" b="1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7CA7F18-E54A-A228-D4CE-52FB90137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9476" y="1550989"/>
            <a:ext cx="7726363" cy="4173537"/>
          </a:xfrm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Appraisal Costs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Costs of activities designed to ensure quality or uncover defects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Cost of inspectors, testing, test equipment, labs etc..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Prevention Costs-relates to attempts to prevent defects from occurring.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All TQ training, TQ planning, customer assessment, process control, and quality improvement costs to prevent defects from occurring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BB84C50-E33A-9B00-0C2B-BCAEB42B3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Total Quality Management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52532A5-9944-73CF-0B8E-FEEB7051E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5274" y="1055370"/>
            <a:ext cx="7884382" cy="4941888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	A philosophy that </a:t>
            </a:r>
            <a:r>
              <a:rPr lang="en-US" altLang="en-US" b="1" dirty="0"/>
              <a:t>involves  everyone </a:t>
            </a:r>
            <a:r>
              <a:rPr lang="en-US" altLang="en-US" dirty="0"/>
              <a:t>in an organization in a </a:t>
            </a:r>
            <a:r>
              <a:rPr lang="en-US" altLang="en-US" b="1" dirty="0"/>
              <a:t>continual effort to improve quality </a:t>
            </a:r>
            <a:r>
              <a:rPr lang="en-US" altLang="en-US" dirty="0"/>
              <a:t>and </a:t>
            </a:r>
            <a:r>
              <a:rPr lang="en-US" altLang="en-US" b="1" dirty="0"/>
              <a:t>achieve customer satisfaction.</a:t>
            </a:r>
          </a:p>
          <a:p>
            <a:endParaRPr lang="en-US" altLang="en-US" dirty="0"/>
          </a:p>
        </p:txBody>
      </p:sp>
      <p:sp>
        <p:nvSpPr>
          <p:cNvPr id="31749" name="AutoShape 4">
            <a:extLst>
              <a:ext uri="{FF2B5EF4-FFF2-40B4-BE49-F238E27FC236}">
                <a16:creationId xmlns:a16="http://schemas.microsoft.com/office/drawing/2014/main" id="{70223D3E-09C6-BF46-0BC3-CA9748B6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990600" cy="685800"/>
          </a:xfrm>
          <a:prstGeom prst="chevron">
            <a:avLst>
              <a:gd name="adj" fmla="val 36111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1750" name="AutoShape 5">
            <a:extLst>
              <a:ext uri="{FF2B5EF4-FFF2-40B4-BE49-F238E27FC236}">
                <a16:creationId xmlns:a16="http://schemas.microsoft.com/office/drawing/2014/main" id="{7F232056-91AC-38D6-EB69-3426D49B8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990600" cy="685800"/>
          </a:xfrm>
          <a:prstGeom prst="chevron">
            <a:avLst>
              <a:gd name="adj" fmla="val 36111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1751" name="AutoShape 6">
            <a:extLst>
              <a:ext uri="{FF2B5EF4-FFF2-40B4-BE49-F238E27FC236}">
                <a16:creationId xmlns:a16="http://schemas.microsoft.com/office/drawing/2014/main" id="{E5789119-3514-CA78-39A2-4003A3CB0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429000"/>
            <a:ext cx="990600" cy="685800"/>
          </a:xfrm>
          <a:prstGeom prst="chevron">
            <a:avLst>
              <a:gd name="adj" fmla="val 36111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ACFE3-107C-E1FC-9C54-98D30C42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2563813"/>
            <a:ext cx="3152775" cy="223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7A99A8-C6CB-97E4-74FC-47646147A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323" y="1690688"/>
            <a:ext cx="3476625" cy="193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52C44-A224-A545-CB0D-E6AF5600A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216" y="4245424"/>
            <a:ext cx="3738704" cy="2493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49D87-AC08-80A6-1EDE-24CF6BFFD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701" y="3788410"/>
            <a:ext cx="4438650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F1AFB2E-1E8E-6220-52E1-12906FDF4B41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57175"/>
            <a:ext cx="7772400" cy="660400"/>
          </a:xfrm>
          <a:prstGeom prst="rect">
            <a:avLst/>
          </a:prstGeom>
        </p:spPr>
        <p:txBody>
          <a:bodyPr lIns="90488" tIns="44450" rIns="90488" bIns="4445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Quality Management</a:t>
            </a:r>
            <a:endParaRPr lang="en-US" b="1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EC381D-B00D-EFEC-09A8-6EE730F10AB8}"/>
              </a:ext>
            </a:extLst>
          </p:cNvPr>
          <p:cNvSpPr txBox="1">
            <a:spLocks noChangeArrowheads="1"/>
          </p:cNvSpPr>
          <p:nvPr/>
        </p:nvSpPr>
        <p:spPr>
          <a:xfrm>
            <a:off x="652463" y="1501775"/>
            <a:ext cx="8248650" cy="5013325"/>
          </a:xfrm>
          <a:prstGeom prst="rect">
            <a:avLst/>
          </a:prstGeom>
        </p:spPr>
        <p:txBody>
          <a:bodyPr lIns="90488" tIns="44450" rIns="90488" bIns="4445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50000"/>
              </a:spcBef>
            </a:pPr>
            <a:r>
              <a:rPr lang="en-US" altLang="en-US"/>
              <a:t>What does the term </a:t>
            </a:r>
            <a:r>
              <a:rPr lang="en-US" altLang="en-US" i="1"/>
              <a:t>quality</a:t>
            </a:r>
            <a:r>
              <a:rPr lang="en-US" altLang="en-US"/>
              <a:t> mean?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en-US" i="1"/>
              <a:t>Quality</a:t>
            </a:r>
            <a:r>
              <a:rPr lang="en-US" altLang="en-US"/>
              <a:t> is the ability of a product or service to consistently meet  or exceed customer expectations. 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205249B-46BB-21A2-DBDC-859F9E60B34C}"/>
              </a:ext>
            </a:extLst>
          </p:cNvPr>
          <p:cNvSpPr txBox="1">
            <a:spLocks/>
          </p:cNvSpPr>
          <p:nvPr/>
        </p:nvSpPr>
        <p:spPr bwMode="auto">
          <a:xfrm>
            <a:off x="8531225" y="5648325"/>
            <a:ext cx="549275" cy="396875"/>
          </a:xfrm>
          <a:prstGeom prst="rect">
            <a:avLst/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9-</a:t>
            </a:r>
            <a:fld id="{CE3461DA-D6D4-4F69-9FEF-EF155542454B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B2651-68D9-6067-AA75-833C15AB0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53" y="3582311"/>
            <a:ext cx="83915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9ECDD81F-B9CC-AE9E-A748-2E57556F7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14313"/>
            <a:ext cx="7772400" cy="6080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The TQM Approach</a:t>
            </a:r>
            <a:endParaRPr lang="en-US" b="1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B37565E8-D1ED-7567-4503-9CC57CCB0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6626" y="1489076"/>
            <a:ext cx="7726363" cy="4441825"/>
          </a:xfrm>
        </p:spPr>
        <p:txBody>
          <a:bodyPr/>
          <a:lstStyle/>
          <a:p>
            <a:pPr>
              <a:buFontTx/>
              <a:buAutoNum type="arabicPeriod"/>
            </a:pPr>
            <a:r>
              <a:rPr lang="en-US" altLang="en-US"/>
              <a:t>Find out what the customer wants</a:t>
            </a:r>
          </a:p>
          <a:p>
            <a:pPr>
              <a:buFontTx/>
              <a:buAutoNum type="arabicPeriod"/>
            </a:pPr>
            <a:r>
              <a:rPr lang="en-US" altLang="en-US"/>
              <a:t>Design a product or service that meets or exceeds customer wants</a:t>
            </a:r>
          </a:p>
          <a:p>
            <a:pPr>
              <a:buFontTx/>
              <a:buAutoNum type="arabicPeriod"/>
            </a:pPr>
            <a:r>
              <a:rPr lang="en-US" altLang="en-US"/>
              <a:t>Design processes that facilitates doing the job right the first time</a:t>
            </a:r>
          </a:p>
          <a:p>
            <a:pPr>
              <a:buFontTx/>
              <a:buAutoNum type="arabicPeriod"/>
            </a:pPr>
            <a:r>
              <a:rPr lang="en-US" altLang="en-US"/>
              <a:t>Keep track of results and use them to guide improvements in the system.</a:t>
            </a:r>
          </a:p>
          <a:p>
            <a:pPr>
              <a:buFontTx/>
              <a:buAutoNum type="arabicPeriod"/>
            </a:pPr>
            <a:r>
              <a:rPr lang="en-US" altLang="en-US"/>
              <a:t>Extend these concepts to suppliers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15C44B40-632F-927C-4750-FF5D0A18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273"/>
            <a:ext cx="4643561" cy="5731690"/>
          </a:xfrm>
        </p:spPr>
        <p:txBody>
          <a:bodyPr>
            <a:normAutofit/>
          </a:bodyPr>
          <a:lstStyle/>
          <a:p>
            <a:r>
              <a:rPr lang="en-US" altLang="en-US" dirty="0"/>
              <a:t>Fail </a:t>
            </a:r>
            <a:r>
              <a:rPr lang="en-US" altLang="en-US" dirty="0" err="1"/>
              <a:t>Safing</a:t>
            </a:r>
            <a:endParaRPr lang="en-US" altLang="en-US" dirty="0"/>
          </a:p>
          <a:p>
            <a:pPr lvl="1"/>
            <a:r>
              <a:rPr lang="en-US" altLang="en-US" dirty="0"/>
              <a:t>Incorporating design elements </a:t>
            </a:r>
            <a:r>
              <a:rPr lang="en-US" altLang="en-US"/>
              <a:t>that prevent </a:t>
            </a:r>
            <a:r>
              <a:rPr lang="en-US" altLang="en-US" dirty="0"/>
              <a:t>incorrect procedures.</a:t>
            </a:r>
          </a:p>
          <a:p>
            <a:pPr lvl="1"/>
            <a:r>
              <a:rPr lang="en-US" altLang="en-US" dirty="0" err="1"/>
              <a:t>Eg</a:t>
            </a:r>
            <a:r>
              <a:rPr lang="en-US" altLang="en-US" dirty="0"/>
              <a:t>- parts that fit together one way only</a:t>
            </a:r>
          </a:p>
          <a:p>
            <a:pPr lvl="1"/>
            <a:r>
              <a:rPr lang="en-US" altLang="en-US" dirty="0"/>
              <a:t>Appliance plugs that can be inserted into a wall outlet the correct way only.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3F743-05AA-8FB1-8108-AC135418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418" y="279248"/>
            <a:ext cx="4276725" cy="61245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E3A0A43-A79F-D248-6CCC-9F464F2D7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52413"/>
            <a:ext cx="7772400" cy="6080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Elements of TQM</a:t>
            </a:r>
            <a:endParaRPr lang="en-US" b="1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46922A9-75A5-9A8B-9B0C-44703C877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1" y="1295400"/>
            <a:ext cx="7891463" cy="52578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Continual improvement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Competitive benchmarking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Employee empowerment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Team approach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Decisions based on facts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Knowledge of tools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Supplier quality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Champion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Quality at the source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Suppliers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83CE9D2-2638-7E87-FE80-0C68224D1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7125" y="200025"/>
            <a:ext cx="7467600" cy="736600"/>
          </a:xfrm>
        </p:spPr>
        <p:txBody>
          <a:bodyPr vert="horz" lIns="90488" tIns="44450" rIns="90488" bIns="44450" rtlCol="0" anchor="b">
            <a:normAutofit/>
          </a:bodyPr>
          <a:lstStyle/>
          <a:p>
            <a:pPr>
              <a:defRPr/>
            </a:pPr>
            <a:r>
              <a:rPr lang="en-US"/>
              <a:t>Continuous Improvement</a:t>
            </a:r>
            <a:endParaRPr lang="en-US" b="1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8E54D24-7E7A-1D0C-D42C-09299F86B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6625" y="1530350"/>
            <a:ext cx="7138988" cy="2960688"/>
          </a:xfrm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Philosophy that seeks to make never-ending improvements to the process of converting inputs into outputs.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Kaizen: Japanese </a:t>
            </a:r>
            <a:br>
              <a:rPr lang="en-US" altLang="en-US"/>
            </a:br>
            <a:r>
              <a:rPr lang="en-US" altLang="en-US"/>
              <a:t>word for continuous </a:t>
            </a:r>
            <a:br>
              <a:rPr lang="en-US" altLang="en-US"/>
            </a:br>
            <a:r>
              <a:rPr lang="en-US" altLang="en-US"/>
              <a:t>improvement.</a:t>
            </a:r>
          </a:p>
        </p:txBody>
      </p:sp>
      <p:graphicFrame>
        <p:nvGraphicFramePr>
          <p:cNvPr id="35845" name="Object 4">
            <a:extLst>
              <a:ext uri="{FF2B5EF4-FFF2-40B4-BE49-F238E27FC236}">
                <a16:creationId xmlns:a16="http://schemas.microsoft.com/office/drawing/2014/main" id="{AE215C65-2FF0-BA04-14EA-6EB3F7EC2293}"/>
              </a:ext>
            </a:extLst>
          </p:cNvPr>
          <p:cNvGraphicFramePr>
            <a:graphicFrameLocks/>
          </p:cNvGraphicFramePr>
          <p:nvPr/>
        </p:nvGraphicFramePr>
        <p:xfrm>
          <a:off x="6096000" y="3352800"/>
          <a:ext cx="3276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245589" imgH="1451630" progId="MS_ClipArt_Gallery.2">
                  <p:embed/>
                </p:oleObj>
              </mc:Choice>
              <mc:Fallback>
                <p:oleObj name="Clip" r:id="rId3" imgW="2245589" imgH="1451630" progId="MS_ClipArt_Gallery.2">
                  <p:embed/>
                  <p:pic>
                    <p:nvPicPr>
                      <p:cNvPr id="35845" name="Object 4">
                        <a:extLst>
                          <a:ext uri="{FF2B5EF4-FFF2-40B4-BE49-F238E27FC236}">
                            <a16:creationId xmlns:a16="http://schemas.microsoft.com/office/drawing/2014/main" id="{AE215C65-2FF0-BA04-14EA-6EB3F7EC22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352800"/>
                        <a:ext cx="3276600" cy="22098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2237A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D34DA4B-CCC5-EE14-7C28-20E51EC86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39701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en-US"/>
              <a:t>Quality at the Source</a:t>
            </a:r>
            <a:endParaRPr lang="en-US" b="1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28C1AA2-2C3D-01F1-3F40-10BECD960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6038" y="2847976"/>
            <a:ext cx="6589712" cy="19732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3600">
                <a:solidFill>
                  <a:schemeClr val="tx2"/>
                </a:solidFill>
                <a:latin typeface="Century Gothic" panose="020B0502020202020204" pitchFamily="34" charset="0"/>
              </a:rPr>
              <a:t>The philosophy of making each worker responsible for the quality of his or her work.</a:t>
            </a:r>
          </a:p>
        </p:txBody>
      </p:sp>
      <p:grpSp>
        <p:nvGrpSpPr>
          <p:cNvPr id="36869" name="Group 4">
            <a:extLst>
              <a:ext uri="{FF2B5EF4-FFF2-40B4-BE49-F238E27FC236}">
                <a16:creationId xmlns:a16="http://schemas.microsoft.com/office/drawing/2014/main" id="{6551320F-C45E-A4C7-EB2A-B96269309C9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449388"/>
            <a:ext cx="1524000" cy="990600"/>
            <a:chOff x="1432" y="1256"/>
            <a:chExt cx="1392" cy="1008"/>
          </a:xfrm>
        </p:grpSpPr>
        <p:sp>
          <p:nvSpPr>
            <p:cNvPr id="36886" name="Freeform 5">
              <a:extLst>
                <a:ext uri="{FF2B5EF4-FFF2-40B4-BE49-F238E27FC236}">
                  <a16:creationId xmlns:a16="http://schemas.microsoft.com/office/drawing/2014/main" id="{66F6D1D8-1E6C-5D46-A282-5820B67D9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400"/>
              <a:ext cx="864" cy="672"/>
            </a:xfrm>
            <a:custGeom>
              <a:avLst/>
              <a:gdLst>
                <a:gd name="T0" fmla="*/ 0 w 864"/>
                <a:gd name="T1" fmla="*/ 0 h 672"/>
                <a:gd name="T2" fmla="*/ 864 w 864"/>
                <a:gd name="T3" fmla="*/ 528 h 672"/>
                <a:gd name="T4" fmla="*/ 864 w 864"/>
                <a:gd name="T5" fmla="*/ 672 h 672"/>
                <a:gd name="T6" fmla="*/ 0 w 864"/>
                <a:gd name="T7" fmla="*/ 144 h 672"/>
                <a:gd name="T8" fmla="*/ 0 w 864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672"/>
                <a:gd name="T17" fmla="*/ 864 w 864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672">
                  <a:moveTo>
                    <a:pt x="0" y="0"/>
                  </a:moveTo>
                  <a:lnTo>
                    <a:pt x="864" y="528"/>
                  </a:lnTo>
                  <a:lnTo>
                    <a:pt x="864" y="672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7" name="Freeform 6">
              <a:extLst>
                <a:ext uri="{FF2B5EF4-FFF2-40B4-BE49-F238E27FC236}">
                  <a16:creationId xmlns:a16="http://schemas.microsoft.com/office/drawing/2014/main" id="{87EEAB4F-C882-2D9E-59F9-12D7BDDAE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256"/>
              <a:ext cx="1392" cy="864"/>
            </a:xfrm>
            <a:custGeom>
              <a:avLst/>
              <a:gdLst>
                <a:gd name="T0" fmla="*/ 0 w 1392"/>
                <a:gd name="T1" fmla="*/ 144 h 864"/>
                <a:gd name="T2" fmla="*/ 336 w 1392"/>
                <a:gd name="T3" fmla="*/ 0 h 864"/>
                <a:gd name="T4" fmla="*/ 1152 w 1392"/>
                <a:gd name="T5" fmla="*/ 480 h 864"/>
                <a:gd name="T6" fmla="*/ 1392 w 1392"/>
                <a:gd name="T7" fmla="*/ 336 h 864"/>
                <a:gd name="T8" fmla="*/ 1392 w 1392"/>
                <a:gd name="T9" fmla="*/ 768 h 864"/>
                <a:gd name="T10" fmla="*/ 576 w 1392"/>
                <a:gd name="T11" fmla="*/ 864 h 864"/>
                <a:gd name="T12" fmla="*/ 864 w 1392"/>
                <a:gd name="T13" fmla="*/ 672 h 864"/>
                <a:gd name="T14" fmla="*/ 0 w 1392"/>
                <a:gd name="T15" fmla="*/ 144 h 8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864"/>
                <a:gd name="T26" fmla="*/ 1392 w 1392"/>
                <a:gd name="T27" fmla="*/ 864 h 8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864">
                  <a:moveTo>
                    <a:pt x="0" y="144"/>
                  </a:moveTo>
                  <a:lnTo>
                    <a:pt x="336" y="0"/>
                  </a:lnTo>
                  <a:lnTo>
                    <a:pt x="1152" y="480"/>
                  </a:lnTo>
                  <a:lnTo>
                    <a:pt x="1392" y="336"/>
                  </a:lnTo>
                  <a:lnTo>
                    <a:pt x="1392" y="768"/>
                  </a:lnTo>
                  <a:lnTo>
                    <a:pt x="576" y="864"/>
                  </a:lnTo>
                  <a:lnTo>
                    <a:pt x="864" y="672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8" name="Freeform 7">
              <a:extLst>
                <a:ext uri="{FF2B5EF4-FFF2-40B4-BE49-F238E27FC236}">
                  <a16:creationId xmlns:a16="http://schemas.microsoft.com/office/drawing/2014/main" id="{749E185E-5A30-4BD8-5C58-3D7340E90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" y="2024"/>
              <a:ext cx="816" cy="240"/>
            </a:xfrm>
            <a:custGeom>
              <a:avLst/>
              <a:gdLst>
                <a:gd name="T0" fmla="*/ 0 w 816"/>
                <a:gd name="T1" fmla="*/ 96 h 240"/>
                <a:gd name="T2" fmla="*/ 816 w 816"/>
                <a:gd name="T3" fmla="*/ 0 h 240"/>
                <a:gd name="T4" fmla="*/ 816 w 816"/>
                <a:gd name="T5" fmla="*/ 144 h 240"/>
                <a:gd name="T6" fmla="*/ 0 w 816"/>
                <a:gd name="T7" fmla="*/ 240 h 240"/>
                <a:gd name="T8" fmla="*/ 0 w 816"/>
                <a:gd name="T9" fmla="*/ 9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240"/>
                <a:gd name="T17" fmla="*/ 816 w 81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240">
                  <a:moveTo>
                    <a:pt x="0" y="96"/>
                  </a:moveTo>
                  <a:lnTo>
                    <a:pt x="816" y="0"/>
                  </a:lnTo>
                  <a:lnTo>
                    <a:pt x="816" y="144"/>
                  </a:lnTo>
                  <a:lnTo>
                    <a:pt x="0" y="24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0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6870" name="Group 8">
            <a:extLst>
              <a:ext uri="{FF2B5EF4-FFF2-40B4-BE49-F238E27FC236}">
                <a16:creationId xmlns:a16="http://schemas.microsoft.com/office/drawing/2014/main" id="{407FF9E6-02D6-C92A-8165-890F277364F1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1373188"/>
            <a:ext cx="1828800" cy="1219200"/>
            <a:chOff x="3024" y="1256"/>
            <a:chExt cx="1392" cy="1008"/>
          </a:xfrm>
        </p:grpSpPr>
        <p:sp>
          <p:nvSpPr>
            <p:cNvPr id="36883" name="Freeform 9">
              <a:extLst>
                <a:ext uri="{FF2B5EF4-FFF2-40B4-BE49-F238E27FC236}">
                  <a16:creationId xmlns:a16="http://schemas.microsoft.com/office/drawing/2014/main" id="{CCE176F9-0F76-A5FA-2D23-AE08B9148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1400"/>
              <a:ext cx="864" cy="672"/>
            </a:xfrm>
            <a:custGeom>
              <a:avLst/>
              <a:gdLst>
                <a:gd name="T0" fmla="*/ 864 w 864"/>
                <a:gd name="T1" fmla="*/ 0 h 672"/>
                <a:gd name="T2" fmla="*/ 0 w 864"/>
                <a:gd name="T3" fmla="*/ 528 h 672"/>
                <a:gd name="T4" fmla="*/ 0 w 864"/>
                <a:gd name="T5" fmla="*/ 672 h 672"/>
                <a:gd name="T6" fmla="*/ 864 w 864"/>
                <a:gd name="T7" fmla="*/ 144 h 672"/>
                <a:gd name="T8" fmla="*/ 864 w 864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672"/>
                <a:gd name="T17" fmla="*/ 864 w 864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672">
                  <a:moveTo>
                    <a:pt x="864" y="0"/>
                  </a:moveTo>
                  <a:lnTo>
                    <a:pt x="0" y="528"/>
                  </a:lnTo>
                  <a:lnTo>
                    <a:pt x="0" y="672"/>
                  </a:lnTo>
                  <a:lnTo>
                    <a:pt x="864" y="1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4" name="Freeform 10">
              <a:extLst>
                <a:ext uri="{FF2B5EF4-FFF2-40B4-BE49-F238E27FC236}">
                  <a16:creationId xmlns:a16="http://schemas.microsoft.com/office/drawing/2014/main" id="{491614E5-E247-E8B6-D25E-B6CEEE857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1256"/>
              <a:ext cx="1392" cy="864"/>
            </a:xfrm>
            <a:custGeom>
              <a:avLst/>
              <a:gdLst>
                <a:gd name="T0" fmla="*/ 1392 w 1392"/>
                <a:gd name="T1" fmla="*/ 144 h 864"/>
                <a:gd name="T2" fmla="*/ 1056 w 1392"/>
                <a:gd name="T3" fmla="*/ 0 h 864"/>
                <a:gd name="T4" fmla="*/ 240 w 1392"/>
                <a:gd name="T5" fmla="*/ 480 h 864"/>
                <a:gd name="T6" fmla="*/ 0 w 1392"/>
                <a:gd name="T7" fmla="*/ 336 h 864"/>
                <a:gd name="T8" fmla="*/ 0 w 1392"/>
                <a:gd name="T9" fmla="*/ 768 h 864"/>
                <a:gd name="T10" fmla="*/ 816 w 1392"/>
                <a:gd name="T11" fmla="*/ 864 h 864"/>
                <a:gd name="T12" fmla="*/ 528 w 1392"/>
                <a:gd name="T13" fmla="*/ 672 h 864"/>
                <a:gd name="T14" fmla="*/ 1392 w 1392"/>
                <a:gd name="T15" fmla="*/ 144 h 8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864"/>
                <a:gd name="T26" fmla="*/ 1392 w 1392"/>
                <a:gd name="T27" fmla="*/ 864 h 8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864">
                  <a:moveTo>
                    <a:pt x="1392" y="144"/>
                  </a:moveTo>
                  <a:lnTo>
                    <a:pt x="1056" y="0"/>
                  </a:lnTo>
                  <a:lnTo>
                    <a:pt x="240" y="480"/>
                  </a:lnTo>
                  <a:lnTo>
                    <a:pt x="0" y="336"/>
                  </a:lnTo>
                  <a:lnTo>
                    <a:pt x="0" y="768"/>
                  </a:lnTo>
                  <a:lnTo>
                    <a:pt x="816" y="864"/>
                  </a:lnTo>
                  <a:lnTo>
                    <a:pt x="528" y="672"/>
                  </a:lnTo>
                  <a:lnTo>
                    <a:pt x="1392" y="144"/>
                  </a:lnTo>
                  <a:close/>
                </a:path>
              </a:pathLst>
            </a:cu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5" name="Freeform 11">
              <a:extLst>
                <a:ext uri="{FF2B5EF4-FFF2-40B4-BE49-F238E27FC236}">
                  <a16:creationId xmlns:a16="http://schemas.microsoft.com/office/drawing/2014/main" id="{0A677A8C-6066-1E7D-D4D8-DBF2AC46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024"/>
              <a:ext cx="816" cy="240"/>
            </a:xfrm>
            <a:custGeom>
              <a:avLst/>
              <a:gdLst>
                <a:gd name="T0" fmla="*/ 816 w 816"/>
                <a:gd name="T1" fmla="*/ 96 h 240"/>
                <a:gd name="T2" fmla="*/ 0 w 816"/>
                <a:gd name="T3" fmla="*/ 0 h 240"/>
                <a:gd name="T4" fmla="*/ 0 w 816"/>
                <a:gd name="T5" fmla="*/ 144 h 240"/>
                <a:gd name="T6" fmla="*/ 816 w 816"/>
                <a:gd name="T7" fmla="*/ 240 h 240"/>
                <a:gd name="T8" fmla="*/ 816 w 816"/>
                <a:gd name="T9" fmla="*/ 9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240"/>
                <a:gd name="T17" fmla="*/ 816 w 81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240">
                  <a:moveTo>
                    <a:pt x="816" y="96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816" y="240"/>
                  </a:lnTo>
                  <a:lnTo>
                    <a:pt x="816" y="96"/>
                  </a:lnTo>
                  <a:close/>
                </a:path>
              </a:pathLst>
            </a:custGeom>
            <a:solidFill>
              <a:srgbClr val="0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6871" name="Group 12">
            <a:extLst>
              <a:ext uri="{FF2B5EF4-FFF2-40B4-BE49-F238E27FC236}">
                <a16:creationId xmlns:a16="http://schemas.microsoft.com/office/drawing/2014/main" id="{EB05640F-6166-F104-89E4-32D0FF202A8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419601"/>
            <a:ext cx="1752600" cy="1827213"/>
            <a:chOff x="1112" y="2288"/>
            <a:chExt cx="1727" cy="1535"/>
          </a:xfrm>
        </p:grpSpPr>
        <p:sp>
          <p:nvSpPr>
            <p:cNvPr id="36878" name="Freeform 13">
              <a:extLst>
                <a:ext uri="{FF2B5EF4-FFF2-40B4-BE49-F238E27FC236}">
                  <a16:creationId xmlns:a16="http://schemas.microsoft.com/office/drawing/2014/main" id="{48E3BC4A-E149-0AEA-00CD-0B2117388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2764"/>
              <a:ext cx="1104" cy="1059"/>
            </a:xfrm>
            <a:custGeom>
              <a:avLst/>
              <a:gdLst>
                <a:gd name="T0" fmla="*/ 0 w 1104"/>
                <a:gd name="T1" fmla="*/ 795 h 1059"/>
                <a:gd name="T2" fmla="*/ 0 w 1104"/>
                <a:gd name="T3" fmla="*/ 1059 h 1059"/>
                <a:gd name="T4" fmla="*/ 1104 w 1104"/>
                <a:gd name="T5" fmla="*/ 159 h 1059"/>
                <a:gd name="T6" fmla="*/ 1104 w 1104"/>
                <a:gd name="T7" fmla="*/ 0 h 1059"/>
                <a:gd name="T8" fmla="*/ 0 w 1104"/>
                <a:gd name="T9" fmla="*/ 795 h 10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1059"/>
                <a:gd name="T17" fmla="*/ 1104 w 1104"/>
                <a:gd name="T18" fmla="*/ 1059 h 10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1059">
                  <a:moveTo>
                    <a:pt x="0" y="795"/>
                  </a:moveTo>
                  <a:lnTo>
                    <a:pt x="0" y="1059"/>
                  </a:lnTo>
                  <a:lnTo>
                    <a:pt x="1104" y="159"/>
                  </a:lnTo>
                  <a:lnTo>
                    <a:pt x="1104" y="0"/>
                  </a:lnTo>
                  <a:lnTo>
                    <a:pt x="0" y="795"/>
                  </a:lnTo>
                  <a:close/>
                </a:path>
              </a:pathLst>
            </a:custGeom>
            <a:solidFill>
              <a:srgbClr val="0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79" name="Freeform 14">
              <a:extLst>
                <a:ext uri="{FF2B5EF4-FFF2-40B4-BE49-F238E27FC236}">
                  <a16:creationId xmlns:a16="http://schemas.microsoft.com/office/drawing/2014/main" id="{A5C3D86A-8CC0-F9F4-BBCB-FECE69852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2288"/>
              <a:ext cx="240" cy="317"/>
            </a:xfrm>
            <a:custGeom>
              <a:avLst/>
              <a:gdLst>
                <a:gd name="T0" fmla="*/ 240 w 240"/>
                <a:gd name="T1" fmla="*/ 158 h 317"/>
                <a:gd name="T2" fmla="*/ 240 w 240"/>
                <a:gd name="T3" fmla="*/ 317 h 317"/>
                <a:gd name="T4" fmla="*/ 0 w 240"/>
                <a:gd name="T5" fmla="*/ 123 h 317"/>
                <a:gd name="T6" fmla="*/ 0 w 240"/>
                <a:gd name="T7" fmla="*/ 0 h 317"/>
                <a:gd name="T8" fmla="*/ 240 w 240"/>
                <a:gd name="T9" fmla="*/ 158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17"/>
                <a:gd name="T17" fmla="*/ 240 w 240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17">
                  <a:moveTo>
                    <a:pt x="240" y="158"/>
                  </a:moveTo>
                  <a:lnTo>
                    <a:pt x="240" y="317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40" y="158"/>
                  </a:lnTo>
                  <a:close/>
                </a:path>
              </a:pathLst>
            </a:custGeom>
            <a:solidFill>
              <a:srgbClr val="0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0" name="Freeform 15">
              <a:extLst>
                <a:ext uri="{FF2B5EF4-FFF2-40B4-BE49-F238E27FC236}">
                  <a16:creationId xmlns:a16="http://schemas.microsoft.com/office/drawing/2014/main" id="{639A0D40-4DBC-87E7-30BB-82D1A423A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" y="2288"/>
              <a:ext cx="1727" cy="1271"/>
            </a:xfrm>
            <a:custGeom>
              <a:avLst/>
              <a:gdLst>
                <a:gd name="T0" fmla="*/ 0 w 1727"/>
                <a:gd name="T1" fmla="*/ 794 h 1271"/>
                <a:gd name="T2" fmla="*/ 1151 w 1727"/>
                <a:gd name="T3" fmla="*/ 158 h 1271"/>
                <a:gd name="T4" fmla="*/ 911 w 1727"/>
                <a:gd name="T5" fmla="*/ 0 h 1271"/>
                <a:gd name="T6" fmla="*/ 1679 w 1727"/>
                <a:gd name="T7" fmla="*/ 52 h 1271"/>
                <a:gd name="T8" fmla="*/ 1727 w 1727"/>
                <a:gd name="T9" fmla="*/ 688 h 1271"/>
                <a:gd name="T10" fmla="*/ 1487 w 1727"/>
                <a:gd name="T11" fmla="*/ 476 h 1271"/>
                <a:gd name="T12" fmla="*/ 383 w 1727"/>
                <a:gd name="T13" fmla="*/ 1271 h 1271"/>
                <a:gd name="T14" fmla="*/ 0 w 1727"/>
                <a:gd name="T15" fmla="*/ 794 h 1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27"/>
                <a:gd name="T25" fmla="*/ 0 h 1271"/>
                <a:gd name="T26" fmla="*/ 1727 w 1727"/>
                <a:gd name="T27" fmla="*/ 1271 h 12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27" h="1271">
                  <a:moveTo>
                    <a:pt x="0" y="794"/>
                  </a:moveTo>
                  <a:lnTo>
                    <a:pt x="1151" y="158"/>
                  </a:lnTo>
                  <a:lnTo>
                    <a:pt x="911" y="0"/>
                  </a:lnTo>
                  <a:lnTo>
                    <a:pt x="1679" y="52"/>
                  </a:lnTo>
                  <a:lnTo>
                    <a:pt x="1727" y="688"/>
                  </a:lnTo>
                  <a:lnTo>
                    <a:pt x="1487" y="476"/>
                  </a:lnTo>
                  <a:lnTo>
                    <a:pt x="383" y="1271"/>
                  </a:lnTo>
                  <a:lnTo>
                    <a:pt x="0" y="794"/>
                  </a:lnTo>
                  <a:close/>
                </a:path>
              </a:pathLst>
            </a:cu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1" name="Freeform 16">
              <a:extLst>
                <a:ext uri="{FF2B5EF4-FFF2-40B4-BE49-F238E27FC236}">
                  <a16:creationId xmlns:a16="http://schemas.microsoft.com/office/drawing/2014/main" id="{FC45291C-7CF3-FA50-B4C9-B86665874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" y="3082"/>
              <a:ext cx="383" cy="741"/>
            </a:xfrm>
            <a:custGeom>
              <a:avLst/>
              <a:gdLst>
                <a:gd name="T0" fmla="*/ 0 w 383"/>
                <a:gd name="T1" fmla="*/ 0 h 741"/>
                <a:gd name="T2" fmla="*/ 383 w 383"/>
                <a:gd name="T3" fmla="*/ 477 h 741"/>
                <a:gd name="T4" fmla="*/ 383 w 383"/>
                <a:gd name="T5" fmla="*/ 741 h 741"/>
                <a:gd name="T6" fmla="*/ 0 w 383"/>
                <a:gd name="T7" fmla="*/ 238 h 741"/>
                <a:gd name="T8" fmla="*/ 0 w 383"/>
                <a:gd name="T9" fmla="*/ 0 h 7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741"/>
                <a:gd name="T17" fmla="*/ 383 w 383"/>
                <a:gd name="T18" fmla="*/ 741 h 7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741">
                  <a:moveTo>
                    <a:pt x="0" y="0"/>
                  </a:moveTo>
                  <a:lnTo>
                    <a:pt x="383" y="477"/>
                  </a:lnTo>
                  <a:lnTo>
                    <a:pt x="383" y="741"/>
                  </a:lnTo>
                  <a:lnTo>
                    <a:pt x="0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2" name="Freeform 17">
              <a:extLst>
                <a:ext uri="{FF2B5EF4-FFF2-40B4-BE49-F238E27FC236}">
                  <a16:creationId xmlns:a16="http://schemas.microsoft.com/office/drawing/2014/main" id="{30343948-FADE-90A0-9E28-74B5FAC8C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9" y="2764"/>
              <a:ext cx="240" cy="391"/>
            </a:xfrm>
            <a:custGeom>
              <a:avLst/>
              <a:gdLst>
                <a:gd name="T0" fmla="*/ 0 w 240"/>
                <a:gd name="T1" fmla="*/ 0 h 391"/>
                <a:gd name="T2" fmla="*/ 0 w 240"/>
                <a:gd name="T3" fmla="*/ 159 h 391"/>
                <a:gd name="T4" fmla="*/ 240 w 240"/>
                <a:gd name="T5" fmla="*/ 391 h 391"/>
                <a:gd name="T6" fmla="*/ 240 w 240"/>
                <a:gd name="T7" fmla="*/ 212 h 391"/>
                <a:gd name="T8" fmla="*/ 0 w 240"/>
                <a:gd name="T9" fmla="*/ 0 h 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91"/>
                <a:gd name="T17" fmla="*/ 240 w 240"/>
                <a:gd name="T18" fmla="*/ 391 h 3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91">
                  <a:moveTo>
                    <a:pt x="0" y="0"/>
                  </a:moveTo>
                  <a:lnTo>
                    <a:pt x="0" y="159"/>
                  </a:lnTo>
                  <a:lnTo>
                    <a:pt x="240" y="391"/>
                  </a:lnTo>
                  <a:lnTo>
                    <a:pt x="240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6872" name="Group 18">
            <a:extLst>
              <a:ext uri="{FF2B5EF4-FFF2-40B4-BE49-F238E27FC236}">
                <a16:creationId xmlns:a16="http://schemas.microsoft.com/office/drawing/2014/main" id="{783F5D3E-0F2A-33DC-4B52-1FF8366AC3DF}"/>
              </a:ext>
            </a:extLst>
          </p:cNvPr>
          <p:cNvGrpSpPr>
            <a:grpSpLocks/>
          </p:cNvGrpSpPr>
          <p:nvPr/>
        </p:nvGrpSpPr>
        <p:grpSpPr bwMode="auto">
          <a:xfrm>
            <a:off x="7848601" y="4421188"/>
            <a:ext cx="1751013" cy="1827212"/>
            <a:chOff x="2999" y="2288"/>
            <a:chExt cx="1727" cy="1535"/>
          </a:xfrm>
        </p:grpSpPr>
        <p:sp>
          <p:nvSpPr>
            <p:cNvPr id="36873" name="Freeform 19">
              <a:extLst>
                <a:ext uri="{FF2B5EF4-FFF2-40B4-BE49-F238E27FC236}">
                  <a16:creationId xmlns:a16="http://schemas.microsoft.com/office/drawing/2014/main" id="{CB61B732-0D52-0BA7-C29E-8850F40AC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2764"/>
              <a:ext cx="1104" cy="1059"/>
            </a:xfrm>
            <a:custGeom>
              <a:avLst/>
              <a:gdLst>
                <a:gd name="T0" fmla="*/ 1104 w 1104"/>
                <a:gd name="T1" fmla="*/ 795 h 1059"/>
                <a:gd name="T2" fmla="*/ 1104 w 1104"/>
                <a:gd name="T3" fmla="*/ 1059 h 1059"/>
                <a:gd name="T4" fmla="*/ 0 w 1104"/>
                <a:gd name="T5" fmla="*/ 159 h 1059"/>
                <a:gd name="T6" fmla="*/ 0 w 1104"/>
                <a:gd name="T7" fmla="*/ 0 h 1059"/>
                <a:gd name="T8" fmla="*/ 1104 w 1104"/>
                <a:gd name="T9" fmla="*/ 795 h 10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1059"/>
                <a:gd name="T17" fmla="*/ 1104 w 1104"/>
                <a:gd name="T18" fmla="*/ 1059 h 10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1059">
                  <a:moveTo>
                    <a:pt x="1104" y="795"/>
                  </a:moveTo>
                  <a:lnTo>
                    <a:pt x="1104" y="10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04" y="795"/>
                  </a:lnTo>
                  <a:close/>
                </a:path>
              </a:pathLst>
            </a:custGeom>
            <a:solidFill>
              <a:srgbClr val="0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74" name="Freeform 20">
              <a:extLst>
                <a:ext uri="{FF2B5EF4-FFF2-40B4-BE49-F238E27FC236}">
                  <a16:creationId xmlns:a16="http://schemas.microsoft.com/office/drawing/2014/main" id="{C09A7AE4-0432-2764-47D0-86C37BDF5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" y="2288"/>
              <a:ext cx="240" cy="317"/>
            </a:xfrm>
            <a:custGeom>
              <a:avLst/>
              <a:gdLst>
                <a:gd name="T0" fmla="*/ 0 w 240"/>
                <a:gd name="T1" fmla="*/ 158 h 317"/>
                <a:gd name="T2" fmla="*/ 0 w 240"/>
                <a:gd name="T3" fmla="*/ 317 h 317"/>
                <a:gd name="T4" fmla="*/ 240 w 240"/>
                <a:gd name="T5" fmla="*/ 123 h 317"/>
                <a:gd name="T6" fmla="*/ 240 w 240"/>
                <a:gd name="T7" fmla="*/ 0 h 317"/>
                <a:gd name="T8" fmla="*/ 0 w 240"/>
                <a:gd name="T9" fmla="*/ 158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17"/>
                <a:gd name="T17" fmla="*/ 240 w 240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17">
                  <a:moveTo>
                    <a:pt x="0" y="158"/>
                  </a:moveTo>
                  <a:lnTo>
                    <a:pt x="0" y="317"/>
                  </a:lnTo>
                  <a:lnTo>
                    <a:pt x="240" y="123"/>
                  </a:lnTo>
                  <a:lnTo>
                    <a:pt x="240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75" name="Freeform 21">
              <a:extLst>
                <a:ext uri="{FF2B5EF4-FFF2-40B4-BE49-F238E27FC236}">
                  <a16:creationId xmlns:a16="http://schemas.microsoft.com/office/drawing/2014/main" id="{24F10FDE-F105-61AD-E17D-7121164C5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288"/>
              <a:ext cx="1727" cy="1271"/>
            </a:xfrm>
            <a:custGeom>
              <a:avLst/>
              <a:gdLst>
                <a:gd name="T0" fmla="*/ 1727 w 1727"/>
                <a:gd name="T1" fmla="*/ 794 h 1271"/>
                <a:gd name="T2" fmla="*/ 576 w 1727"/>
                <a:gd name="T3" fmla="*/ 158 h 1271"/>
                <a:gd name="T4" fmla="*/ 816 w 1727"/>
                <a:gd name="T5" fmla="*/ 0 h 1271"/>
                <a:gd name="T6" fmla="*/ 48 w 1727"/>
                <a:gd name="T7" fmla="*/ 52 h 1271"/>
                <a:gd name="T8" fmla="*/ 0 w 1727"/>
                <a:gd name="T9" fmla="*/ 688 h 1271"/>
                <a:gd name="T10" fmla="*/ 240 w 1727"/>
                <a:gd name="T11" fmla="*/ 476 h 1271"/>
                <a:gd name="T12" fmla="*/ 1344 w 1727"/>
                <a:gd name="T13" fmla="*/ 1271 h 1271"/>
                <a:gd name="T14" fmla="*/ 1727 w 1727"/>
                <a:gd name="T15" fmla="*/ 794 h 1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27"/>
                <a:gd name="T25" fmla="*/ 0 h 1271"/>
                <a:gd name="T26" fmla="*/ 1727 w 1727"/>
                <a:gd name="T27" fmla="*/ 1271 h 12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27" h="1271">
                  <a:moveTo>
                    <a:pt x="1727" y="794"/>
                  </a:moveTo>
                  <a:lnTo>
                    <a:pt x="576" y="158"/>
                  </a:lnTo>
                  <a:lnTo>
                    <a:pt x="816" y="0"/>
                  </a:lnTo>
                  <a:lnTo>
                    <a:pt x="48" y="52"/>
                  </a:lnTo>
                  <a:lnTo>
                    <a:pt x="0" y="688"/>
                  </a:lnTo>
                  <a:lnTo>
                    <a:pt x="240" y="476"/>
                  </a:lnTo>
                  <a:lnTo>
                    <a:pt x="1344" y="1271"/>
                  </a:lnTo>
                  <a:lnTo>
                    <a:pt x="1727" y="794"/>
                  </a:lnTo>
                  <a:close/>
                </a:path>
              </a:pathLst>
            </a:cu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76" name="Freeform 22">
              <a:extLst>
                <a:ext uri="{FF2B5EF4-FFF2-40B4-BE49-F238E27FC236}">
                  <a16:creationId xmlns:a16="http://schemas.microsoft.com/office/drawing/2014/main" id="{65E919F4-ACA9-9B04-84ED-C59119033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3082"/>
              <a:ext cx="383" cy="741"/>
            </a:xfrm>
            <a:custGeom>
              <a:avLst/>
              <a:gdLst>
                <a:gd name="T0" fmla="*/ 383 w 383"/>
                <a:gd name="T1" fmla="*/ 0 h 741"/>
                <a:gd name="T2" fmla="*/ 0 w 383"/>
                <a:gd name="T3" fmla="*/ 477 h 741"/>
                <a:gd name="T4" fmla="*/ 0 w 383"/>
                <a:gd name="T5" fmla="*/ 741 h 741"/>
                <a:gd name="T6" fmla="*/ 383 w 383"/>
                <a:gd name="T7" fmla="*/ 238 h 741"/>
                <a:gd name="T8" fmla="*/ 383 w 383"/>
                <a:gd name="T9" fmla="*/ 0 h 7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741"/>
                <a:gd name="T17" fmla="*/ 383 w 383"/>
                <a:gd name="T18" fmla="*/ 741 h 7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741">
                  <a:moveTo>
                    <a:pt x="383" y="0"/>
                  </a:moveTo>
                  <a:lnTo>
                    <a:pt x="0" y="477"/>
                  </a:lnTo>
                  <a:lnTo>
                    <a:pt x="0" y="741"/>
                  </a:lnTo>
                  <a:lnTo>
                    <a:pt x="383" y="23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77" name="Freeform 23">
              <a:extLst>
                <a:ext uri="{FF2B5EF4-FFF2-40B4-BE49-F238E27FC236}">
                  <a16:creationId xmlns:a16="http://schemas.microsoft.com/office/drawing/2014/main" id="{843AD20C-C8A7-E77F-CDFC-9540964DA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764"/>
              <a:ext cx="240" cy="391"/>
            </a:xfrm>
            <a:custGeom>
              <a:avLst/>
              <a:gdLst>
                <a:gd name="T0" fmla="*/ 240 w 240"/>
                <a:gd name="T1" fmla="*/ 0 h 391"/>
                <a:gd name="T2" fmla="*/ 240 w 240"/>
                <a:gd name="T3" fmla="*/ 159 h 391"/>
                <a:gd name="T4" fmla="*/ 0 w 240"/>
                <a:gd name="T5" fmla="*/ 391 h 391"/>
                <a:gd name="T6" fmla="*/ 0 w 240"/>
                <a:gd name="T7" fmla="*/ 212 h 391"/>
                <a:gd name="T8" fmla="*/ 240 w 240"/>
                <a:gd name="T9" fmla="*/ 0 h 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391"/>
                <a:gd name="T17" fmla="*/ 240 w 240"/>
                <a:gd name="T18" fmla="*/ 391 h 3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391">
                  <a:moveTo>
                    <a:pt x="240" y="0"/>
                  </a:moveTo>
                  <a:lnTo>
                    <a:pt x="240" y="159"/>
                  </a:lnTo>
                  <a:lnTo>
                    <a:pt x="0" y="391"/>
                  </a:lnTo>
                  <a:lnTo>
                    <a:pt x="0" y="212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2EF9-E487-841D-1D2A-7F611664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C9D6B238-727D-A141-FF73-3F288B7F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places direct responsibility for quality on the persons who directly affects it</a:t>
            </a:r>
          </a:p>
          <a:p>
            <a:r>
              <a:rPr lang="en-US" altLang="en-US"/>
              <a:t>Removes the adversarial relationship between quality control inspectors and production workers</a:t>
            </a:r>
          </a:p>
          <a:p>
            <a:r>
              <a:rPr lang="en-US" altLang="en-US"/>
              <a:t>Motivates workers by giving them control over their work as well as pride in it.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628F2A6-6E72-C618-14B1-07DC0D6E2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76213"/>
            <a:ext cx="7772400" cy="736600"/>
          </a:xfrm>
        </p:spPr>
        <p:txBody>
          <a:bodyPr vert="horz" lIns="90488" tIns="44450" rIns="90488" bIns="44450" rtlCol="0" anchor="b">
            <a:normAutofit/>
          </a:bodyPr>
          <a:lstStyle/>
          <a:p>
            <a:pPr>
              <a:defRPr/>
            </a:pPr>
            <a:r>
              <a:rPr lang="en-US"/>
              <a:t>Basic Quality Tools</a:t>
            </a:r>
            <a:endParaRPr lang="en-US" b="1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546FBF0-E806-AE7E-2FDE-AA4DD125C0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5675" y="1550989"/>
            <a:ext cx="7138988" cy="2960687"/>
          </a:xfrm>
        </p:spPr>
        <p:txBody>
          <a:bodyPr vert="horz" lIns="90488" tIns="44450" rIns="90488" bIns="44450" rtlCol="0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/>
              <a:t>Flowcharts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/>
              <a:t>Check sheets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/>
              <a:t>Histograms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/>
              <a:t>Pareto Charts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/>
              <a:t>Scatter diagrams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/>
              <a:t>Control charts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/>
              <a:t>Cause-and-effect diagrams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/>
              <a:t>Run charts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BBC7-155B-97D0-2522-BBF38198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5F78-A6EE-7BE6-4A17-46CF9FBA0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624C6-217E-B173-1822-BD8B54F5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614" y="1040634"/>
            <a:ext cx="4867275" cy="552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92E1B-9C86-56EC-AC66-16F5C902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56" y="1821973"/>
            <a:ext cx="5190090" cy="31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2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3B3E-F790-830E-7BCB-F6D93511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9431-1BAF-AE30-A327-9D644C22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3BFF7-1BBD-8473-6B1D-46F77765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66687"/>
            <a:ext cx="94773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2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736EE86-0263-0B15-D5A4-2B79BD9DA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98438"/>
            <a:ext cx="7772400" cy="735012"/>
          </a:xfrm>
        </p:spPr>
        <p:txBody>
          <a:bodyPr vert="horz" lIns="90488" tIns="44450" rIns="90488" bIns="44450" rtlCol="0" anchor="b">
            <a:normAutofit/>
          </a:bodyPr>
          <a:lstStyle/>
          <a:p>
            <a:pPr>
              <a:defRPr/>
            </a:pPr>
            <a:r>
              <a:rPr lang="en-US"/>
              <a:t>Check Sheet</a:t>
            </a:r>
            <a:endParaRPr lang="en-US" b="1"/>
          </a:p>
        </p:txBody>
      </p:sp>
      <p:grpSp>
        <p:nvGrpSpPr>
          <p:cNvPr id="57348" name="Group 3">
            <a:extLst>
              <a:ext uri="{FF2B5EF4-FFF2-40B4-BE49-F238E27FC236}">
                <a16:creationId xmlns:a16="http://schemas.microsoft.com/office/drawing/2014/main" id="{D630E39B-1584-EE9C-B200-E7CE924C6A7E}"/>
              </a:ext>
            </a:extLst>
          </p:cNvPr>
          <p:cNvGrpSpPr>
            <a:grpSpLocks/>
          </p:cNvGrpSpPr>
          <p:nvPr/>
        </p:nvGrpSpPr>
        <p:grpSpPr bwMode="auto">
          <a:xfrm>
            <a:off x="3148014" y="1371600"/>
            <a:ext cx="6300787" cy="4283076"/>
            <a:chOff x="816" y="864"/>
            <a:chExt cx="3969" cy="2698"/>
          </a:xfrm>
        </p:grpSpPr>
        <p:sp>
          <p:nvSpPr>
            <p:cNvPr id="57349" name="Rectangle 4">
              <a:extLst>
                <a:ext uri="{FF2B5EF4-FFF2-40B4-BE49-F238E27FC236}">
                  <a16:creationId xmlns:a16="http://schemas.microsoft.com/office/drawing/2014/main" id="{D0B3EFE9-0948-811C-9124-728752EC6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952"/>
              <a:ext cx="1525" cy="2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88938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 b="1">
                  <a:solidFill>
                    <a:schemeClr val="tx2"/>
                  </a:solidFill>
                </a:rPr>
                <a:t>Billing Errors</a:t>
              </a:r>
              <a:endParaRPr lang="en-US" altLang="en-US" sz="1900" b="1">
                <a:solidFill>
                  <a:schemeClr val="tx2"/>
                </a:solidFill>
              </a:endParaRPr>
            </a:p>
            <a:p>
              <a:endParaRPr lang="en-US" altLang="en-US" sz="1900" b="1">
                <a:solidFill>
                  <a:schemeClr val="tx2"/>
                </a:solidFill>
              </a:endParaRPr>
            </a:p>
            <a:p>
              <a:pPr lvl="1"/>
              <a:r>
                <a:rPr lang="en-US" altLang="en-US" sz="1900" b="1">
                  <a:solidFill>
                    <a:schemeClr val="tx2"/>
                  </a:solidFill>
                </a:rPr>
                <a:t>Wrong Account </a:t>
              </a:r>
            </a:p>
            <a:p>
              <a:endParaRPr lang="en-US" altLang="en-US" sz="1900" b="1">
                <a:solidFill>
                  <a:schemeClr val="tx2"/>
                </a:solidFill>
              </a:endParaRPr>
            </a:p>
            <a:p>
              <a:pPr lvl="1"/>
              <a:r>
                <a:rPr lang="en-US" altLang="en-US" sz="1900" b="1">
                  <a:solidFill>
                    <a:schemeClr val="tx2"/>
                  </a:solidFill>
                </a:rPr>
                <a:t>Wrong Amount</a:t>
              </a:r>
            </a:p>
            <a:p>
              <a:endParaRPr lang="en-US" altLang="en-US" sz="1900" b="1">
                <a:solidFill>
                  <a:schemeClr val="tx2"/>
                </a:solidFill>
              </a:endParaRPr>
            </a:p>
            <a:p>
              <a:r>
                <a:rPr lang="en-US" altLang="en-US" sz="2100" b="1">
                  <a:solidFill>
                    <a:schemeClr val="tx2"/>
                  </a:solidFill>
                </a:rPr>
                <a:t>A/R Errors</a:t>
              </a:r>
              <a:endParaRPr lang="en-US" altLang="en-US" sz="1900" b="1">
                <a:solidFill>
                  <a:schemeClr val="tx2"/>
                </a:solidFill>
              </a:endParaRPr>
            </a:p>
            <a:p>
              <a:endParaRPr lang="en-US" altLang="en-US" sz="1900" b="1">
                <a:solidFill>
                  <a:schemeClr val="tx2"/>
                </a:solidFill>
              </a:endParaRPr>
            </a:p>
            <a:p>
              <a:pPr lvl="1"/>
              <a:r>
                <a:rPr lang="en-US" altLang="en-US" sz="1900" b="1">
                  <a:solidFill>
                    <a:schemeClr val="tx2"/>
                  </a:solidFill>
                </a:rPr>
                <a:t>Wrong Account </a:t>
              </a:r>
            </a:p>
            <a:p>
              <a:endParaRPr lang="en-US" altLang="en-US" sz="1900" b="1">
                <a:solidFill>
                  <a:schemeClr val="tx2"/>
                </a:solidFill>
              </a:endParaRPr>
            </a:p>
            <a:p>
              <a:pPr lvl="1"/>
              <a:r>
                <a:rPr lang="en-US" altLang="en-US" sz="1900" b="1">
                  <a:solidFill>
                    <a:schemeClr val="tx2"/>
                  </a:solidFill>
                </a:rPr>
                <a:t>Wrong Amount</a:t>
              </a:r>
              <a:endParaRPr lang="en-US" altLang="en-US" sz="1700">
                <a:solidFill>
                  <a:schemeClr val="tx2"/>
                </a:solidFill>
              </a:endParaRPr>
            </a:p>
            <a:p>
              <a:pPr lvl="1"/>
              <a:endParaRPr lang="en-US" altLang="en-US" sz="1700">
                <a:solidFill>
                  <a:schemeClr val="tx2"/>
                </a:solidFill>
              </a:endParaRPr>
            </a:p>
            <a:p>
              <a:pPr lvl="1"/>
              <a:endParaRPr lang="en-US" altLang="en-US" sz="1700">
                <a:solidFill>
                  <a:schemeClr val="tx2"/>
                </a:solidFill>
              </a:endParaRPr>
            </a:p>
            <a:p>
              <a:pPr latinLnBrk="1"/>
              <a:endParaRPr lang="en-US" altLang="en-US" sz="1700">
                <a:solidFill>
                  <a:schemeClr val="tx2"/>
                </a:solidFill>
              </a:endParaRPr>
            </a:p>
          </p:txBody>
        </p:sp>
        <p:sp>
          <p:nvSpPr>
            <p:cNvPr id="57350" name="Rectangle 5">
              <a:extLst>
                <a:ext uri="{FF2B5EF4-FFF2-40B4-BE49-F238E27FC236}">
                  <a16:creationId xmlns:a16="http://schemas.microsoft.com/office/drawing/2014/main" id="{A3189FBE-055E-C06A-E193-8560BDB5C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1433"/>
              <a:ext cx="2399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51" name="Rectangle 6">
              <a:extLst>
                <a:ext uri="{FF2B5EF4-FFF2-40B4-BE49-F238E27FC236}">
                  <a16:creationId xmlns:a16="http://schemas.microsoft.com/office/drawing/2014/main" id="{2CDCD81A-220A-CB8D-9607-3EF34447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1800"/>
              <a:ext cx="2399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52" name="Rectangle 7">
              <a:extLst>
                <a:ext uri="{FF2B5EF4-FFF2-40B4-BE49-F238E27FC236}">
                  <a16:creationId xmlns:a16="http://schemas.microsoft.com/office/drawing/2014/main" id="{FBAE4ADB-DA70-DB45-98A8-145C26AFD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2412"/>
              <a:ext cx="2399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53" name="Rectangle 8">
              <a:extLst>
                <a:ext uri="{FF2B5EF4-FFF2-40B4-BE49-F238E27FC236}">
                  <a16:creationId xmlns:a16="http://schemas.microsoft.com/office/drawing/2014/main" id="{9BE7C1B0-E005-92B7-4A51-540D05B24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2779"/>
              <a:ext cx="2399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54" name="Rectangle 9">
              <a:extLst>
                <a:ext uri="{FF2B5EF4-FFF2-40B4-BE49-F238E27FC236}">
                  <a16:creationId xmlns:a16="http://schemas.microsoft.com/office/drawing/2014/main" id="{35277673-7D36-C5E5-8D88-394B1AD5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864"/>
              <a:ext cx="1073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>
                  <a:solidFill>
                    <a:schemeClr val="tx2"/>
                  </a:solidFill>
                </a:rPr>
                <a:t>Monday</a:t>
              </a:r>
            </a:p>
          </p:txBody>
        </p:sp>
        <p:sp>
          <p:nvSpPr>
            <p:cNvPr id="57355" name="Line 10">
              <a:extLst>
                <a:ext uri="{FF2B5EF4-FFF2-40B4-BE49-F238E27FC236}">
                  <a16:creationId xmlns:a16="http://schemas.microsoft.com/office/drawing/2014/main" id="{D61CCF7C-4289-7963-DEE1-BFF1B127D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2825"/>
              <a:ext cx="0" cy="146"/>
            </a:xfrm>
            <a:prstGeom prst="line">
              <a:avLst/>
            </a:prstGeom>
            <a:noFill/>
            <a:ln w="12700">
              <a:solidFill>
                <a:srgbClr val="701A5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6" name="Line 11">
              <a:extLst>
                <a:ext uri="{FF2B5EF4-FFF2-40B4-BE49-F238E27FC236}">
                  <a16:creationId xmlns:a16="http://schemas.microsoft.com/office/drawing/2014/main" id="{5A3CF5EC-54A1-1057-74DB-28605EF7C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2825"/>
              <a:ext cx="0" cy="146"/>
            </a:xfrm>
            <a:prstGeom prst="line">
              <a:avLst/>
            </a:prstGeom>
            <a:noFill/>
            <a:ln w="12700">
              <a:solidFill>
                <a:srgbClr val="701A5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7357" name="Group 12">
              <a:extLst>
                <a:ext uri="{FF2B5EF4-FFF2-40B4-BE49-F238E27FC236}">
                  <a16:creationId xmlns:a16="http://schemas.microsoft.com/office/drawing/2014/main" id="{80361112-D755-230A-EBF0-D3CFE2A70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2" y="1846"/>
              <a:ext cx="309" cy="187"/>
              <a:chOff x="2288" y="2286"/>
              <a:chExt cx="309" cy="187"/>
            </a:xfrm>
          </p:grpSpPr>
          <p:sp>
            <p:nvSpPr>
              <p:cNvPr id="57376" name="Line 13">
                <a:extLst>
                  <a:ext uri="{FF2B5EF4-FFF2-40B4-BE49-F238E27FC236}">
                    <a16:creationId xmlns:a16="http://schemas.microsoft.com/office/drawing/2014/main" id="{D667F6F8-62F9-F6C2-0824-59000E8ED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2286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77" name="Line 14">
                <a:extLst>
                  <a:ext uri="{FF2B5EF4-FFF2-40B4-BE49-F238E27FC236}">
                    <a16:creationId xmlns:a16="http://schemas.microsoft.com/office/drawing/2014/main" id="{B83E702B-34DC-8475-8AC5-EF4B56CC7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2286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78" name="Line 15">
                <a:extLst>
                  <a:ext uri="{FF2B5EF4-FFF2-40B4-BE49-F238E27FC236}">
                    <a16:creationId xmlns:a16="http://schemas.microsoft.com/office/drawing/2014/main" id="{F7CAF810-6DF2-DC3C-F37E-C8699FA06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3" y="2286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79" name="Line 16">
                <a:extLst>
                  <a:ext uri="{FF2B5EF4-FFF2-40B4-BE49-F238E27FC236}">
                    <a16:creationId xmlns:a16="http://schemas.microsoft.com/office/drawing/2014/main" id="{C2E1A35B-1711-8067-BA9F-B28826895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4" y="2286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80" name="Line 17">
                <a:extLst>
                  <a:ext uri="{FF2B5EF4-FFF2-40B4-BE49-F238E27FC236}">
                    <a16:creationId xmlns:a16="http://schemas.microsoft.com/office/drawing/2014/main" id="{1C9EEE6D-157F-CFA9-AA77-8D0B5DD92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8" y="2286"/>
                <a:ext cx="309" cy="187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7358" name="Group 18">
              <a:extLst>
                <a:ext uri="{FF2B5EF4-FFF2-40B4-BE49-F238E27FC236}">
                  <a16:creationId xmlns:a16="http://schemas.microsoft.com/office/drawing/2014/main" id="{321AF2A9-BA87-F81F-DE4C-25FD4E865B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2" y="1479"/>
              <a:ext cx="309" cy="187"/>
              <a:chOff x="2288" y="1919"/>
              <a:chExt cx="309" cy="187"/>
            </a:xfrm>
          </p:grpSpPr>
          <p:sp>
            <p:nvSpPr>
              <p:cNvPr id="57371" name="Line 19">
                <a:extLst>
                  <a:ext uri="{FF2B5EF4-FFF2-40B4-BE49-F238E27FC236}">
                    <a16:creationId xmlns:a16="http://schemas.microsoft.com/office/drawing/2014/main" id="{B93181FF-624A-DD8F-045B-C50FEE4B0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1919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72" name="Line 20">
                <a:extLst>
                  <a:ext uri="{FF2B5EF4-FFF2-40B4-BE49-F238E27FC236}">
                    <a16:creationId xmlns:a16="http://schemas.microsoft.com/office/drawing/2014/main" id="{4B044D12-F15E-E3A3-9299-C3CE2DCA4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919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73" name="Line 21">
                <a:extLst>
                  <a:ext uri="{FF2B5EF4-FFF2-40B4-BE49-F238E27FC236}">
                    <a16:creationId xmlns:a16="http://schemas.microsoft.com/office/drawing/2014/main" id="{51CE6014-0BE6-B56D-9A42-AA18AAD17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3" y="1919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74" name="Line 22">
                <a:extLst>
                  <a:ext uri="{FF2B5EF4-FFF2-40B4-BE49-F238E27FC236}">
                    <a16:creationId xmlns:a16="http://schemas.microsoft.com/office/drawing/2014/main" id="{B0AEA60E-4062-A8D0-BA21-B623727A9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4" y="1919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75" name="Line 23">
                <a:extLst>
                  <a:ext uri="{FF2B5EF4-FFF2-40B4-BE49-F238E27FC236}">
                    <a16:creationId xmlns:a16="http://schemas.microsoft.com/office/drawing/2014/main" id="{9B030A05-1A59-FA3C-FA19-72BA5985B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8" y="1919"/>
                <a:ext cx="309" cy="187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7359" name="Line 24">
              <a:extLst>
                <a:ext uri="{FF2B5EF4-FFF2-40B4-BE49-F238E27FC236}">
                  <a16:creationId xmlns:a16="http://schemas.microsoft.com/office/drawing/2014/main" id="{F1422FB5-0AAD-B7AF-9CA4-74F6087D5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1479"/>
              <a:ext cx="0" cy="146"/>
            </a:xfrm>
            <a:prstGeom prst="line">
              <a:avLst/>
            </a:prstGeom>
            <a:noFill/>
            <a:ln w="12700">
              <a:solidFill>
                <a:srgbClr val="701A5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0" name="Line 25">
              <a:extLst>
                <a:ext uri="{FF2B5EF4-FFF2-40B4-BE49-F238E27FC236}">
                  <a16:creationId xmlns:a16="http://schemas.microsoft.com/office/drawing/2014/main" id="{E4B1D08B-368A-5849-D112-23AD7026E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479"/>
              <a:ext cx="0" cy="146"/>
            </a:xfrm>
            <a:prstGeom prst="line">
              <a:avLst/>
            </a:prstGeom>
            <a:noFill/>
            <a:ln w="12700">
              <a:solidFill>
                <a:srgbClr val="701A5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1" name="Line 26">
              <a:extLst>
                <a:ext uri="{FF2B5EF4-FFF2-40B4-BE49-F238E27FC236}">
                  <a16:creationId xmlns:a16="http://schemas.microsoft.com/office/drawing/2014/main" id="{00E63D76-0EE5-76FF-2CCD-367F47E73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1479"/>
              <a:ext cx="0" cy="146"/>
            </a:xfrm>
            <a:prstGeom prst="line">
              <a:avLst/>
            </a:prstGeom>
            <a:noFill/>
            <a:ln w="12700">
              <a:solidFill>
                <a:srgbClr val="701A5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2" name="Line 27">
              <a:extLst>
                <a:ext uri="{FF2B5EF4-FFF2-40B4-BE49-F238E27FC236}">
                  <a16:creationId xmlns:a16="http://schemas.microsoft.com/office/drawing/2014/main" id="{2D76E9B0-A32C-2827-26F5-AF6CE3568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4" y="2458"/>
              <a:ext cx="0" cy="146"/>
            </a:xfrm>
            <a:prstGeom prst="line">
              <a:avLst/>
            </a:prstGeom>
            <a:noFill/>
            <a:ln w="12700">
              <a:solidFill>
                <a:srgbClr val="701A5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3" name="Line 28">
              <a:extLst>
                <a:ext uri="{FF2B5EF4-FFF2-40B4-BE49-F238E27FC236}">
                  <a16:creationId xmlns:a16="http://schemas.microsoft.com/office/drawing/2014/main" id="{7FF0DCAF-A22E-77E0-49E5-7DDB2BD82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2458"/>
              <a:ext cx="0" cy="146"/>
            </a:xfrm>
            <a:prstGeom prst="line">
              <a:avLst/>
            </a:prstGeom>
            <a:noFill/>
            <a:ln w="12700">
              <a:solidFill>
                <a:srgbClr val="701A5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4" name="Line 29">
              <a:extLst>
                <a:ext uri="{FF2B5EF4-FFF2-40B4-BE49-F238E27FC236}">
                  <a16:creationId xmlns:a16="http://schemas.microsoft.com/office/drawing/2014/main" id="{3D16A34C-FE73-146F-DA66-31C01FBF8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2458"/>
              <a:ext cx="0" cy="146"/>
            </a:xfrm>
            <a:prstGeom prst="line">
              <a:avLst/>
            </a:prstGeom>
            <a:noFill/>
            <a:ln w="12700">
              <a:solidFill>
                <a:srgbClr val="701A5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7365" name="Group 30">
              <a:extLst>
                <a:ext uri="{FF2B5EF4-FFF2-40B4-BE49-F238E27FC236}">
                  <a16:creationId xmlns:a16="http://schemas.microsoft.com/office/drawing/2014/main" id="{9A95CB42-540A-7B2E-956B-44BF7561F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2" y="2825"/>
              <a:ext cx="309" cy="187"/>
              <a:chOff x="2288" y="3265"/>
              <a:chExt cx="309" cy="187"/>
            </a:xfrm>
          </p:grpSpPr>
          <p:sp>
            <p:nvSpPr>
              <p:cNvPr id="57366" name="Line 31">
                <a:extLst>
                  <a:ext uri="{FF2B5EF4-FFF2-40B4-BE49-F238E27FC236}">
                    <a16:creationId xmlns:a16="http://schemas.microsoft.com/office/drawing/2014/main" id="{9B116AE9-638B-4383-0756-59586A10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0" y="3265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7" name="Line 32">
                <a:extLst>
                  <a:ext uri="{FF2B5EF4-FFF2-40B4-BE49-F238E27FC236}">
                    <a16:creationId xmlns:a16="http://schemas.microsoft.com/office/drawing/2014/main" id="{B431903E-1E61-7B44-B750-93418D667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3265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8" name="Line 33">
                <a:extLst>
                  <a:ext uri="{FF2B5EF4-FFF2-40B4-BE49-F238E27FC236}">
                    <a16:creationId xmlns:a16="http://schemas.microsoft.com/office/drawing/2014/main" id="{B784C72B-2AF3-152A-21A7-7B82C4108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3" y="3265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9" name="Line 34">
                <a:extLst>
                  <a:ext uri="{FF2B5EF4-FFF2-40B4-BE49-F238E27FC236}">
                    <a16:creationId xmlns:a16="http://schemas.microsoft.com/office/drawing/2014/main" id="{392619FB-99B8-2D21-0F35-C59BE5566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4" y="3265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70" name="Line 35">
                <a:extLst>
                  <a:ext uri="{FF2B5EF4-FFF2-40B4-BE49-F238E27FC236}">
                    <a16:creationId xmlns:a16="http://schemas.microsoft.com/office/drawing/2014/main" id="{8F53D19F-C5E1-CE76-4E37-528AE9A61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8" y="3265"/>
                <a:ext cx="309" cy="187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03DFA-6639-72E8-6C5B-580FE690F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7650"/>
            <a:ext cx="92964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72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F6B-14F4-77F7-A24F-BC2B1FAD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7DC74-859C-34CA-BDAB-63D366C9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66700"/>
            <a:ext cx="95154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05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74CA-2DA2-C7B4-E66A-7668F565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215D1-C6B8-CD45-4EF1-D60331A59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481012"/>
            <a:ext cx="92202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64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0FE6164-D621-B199-F234-AD64E147F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82551"/>
            <a:ext cx="7772400" cy="836613"/>
          </a:xfrm>
        </p:spPr>
        <p:txBody>
          <a:bodyPr vert="horz" lIns="90488" tIns="44450" rIns="90488" bIns="44450" rtlCol="0" anchor="b">
            <a:normAutofit/>
          </a:bodyPr>
          <a:lstStyle/>
          <a:p>
            <a:pPr>
              <a:defRPr/>
            </a:pPr>
            <a:r>
              <a:rPr lang="en-US"/>
              <a:t>Pareto Analysis</a:t>
            </a:r>
            <a:endParaRPr lang="en-US" b="1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33A0D7C-866F-E56D-5729-E1843C60C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247776"/>
            <a:ext cx="2270125" cy="26638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2700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FFFF"/>
                </a:solidFill>
                <a:latin typeface="Times New Roman" panose="02020603050405020304" pitchFamily="18" charset="0"/>
              </a:rPr>
              <a:t>80% of the problems may be attributed to 20% of the</a:t>
            </a:r>
          </a:p>
          <a:p>
            <a:pPr algn="ctr"/>
            <a:r>
              <a:rPr lang="en-US" altLang="en-US" sz="2800" b="1">
                <a:solidFill>
                  <a:srgbClr val="FFFFFF"/>
                </a:solidFill>
                <a:latin typeface="Times New Roman" panose="02020603050405020304" pitchFamily="18" charset="0"/>
              </a:rPr>
              <a:t>causes.</a:t>
            </a:r>
          </a:p>
        </p:txBody>
      </p:sp>
      <p:grpSp>
        <p:nvGrpSpPr>
          <p:cNvPr id="58373" name="Group 4">
            <a:extLst>
              <a:ext uri="{FF2B5EF4-FFF2-40B4-BE49-F238E27FC236}">
                <a16:creationId xmlns:a16="http://schemas.microsoft.com/office/drawing/2014/main" id="{127DD43C-CAE2-CE74-BACD-6880A94039CA}"/>
              </a:ext>
            </a:extLst>
          </p:cNvPr>
          <p:cNvGrpSpPr>
            <a:grpSpLocks/>
          </p:cNvGrpSpPr>
          <p:nvPr/>
        </p:nvGrpSpPr>
        <p:grpSpPr bwMode="auto">
          <a:xfrm>
            <a:off x="4567239" y="1933575"/>
            <a:ext cx="5699125" cy="4324350"/>
            <a:chOff x="2061" y="1104"/>
            <a:chExt cx="3590" cy="2724"/>
          </a:xfrm>
        </p:grpSpPr>
        <p:sp>
          <p:nvSpPr>
            <p:cNvPr id="58374" name="Rectangle 5">
              <a:extLst>
                <a:ext uri="{FF2B5EF4-FFF2-40B4-BE49-F238E27FC236}">
                  <a16:creationId xmlns:a16="http://schemas.microsoft.com/office/drawing/2014/main" id="{A17DB07F-1DE4-595F-9A7A-BF6E5C394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3306"/>
              <a:ext cx="844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solidFill>
                    <a:srgbClr val="CE2700"/>
                  </a:solidFill>
                  <a:latin typeface="Times New Roman" panose="02020603050405020304" pitchFamily="18" charset="0"/>
                </a:rPr>
                <a:t>Smeared</a:t>
              </a:r>
            </a:p>
            <a:p>
              <a:pPr algn="ctr"/>
              <a:r>
                <a:rPr lang="en-US" altLang="en-US" sz="2400" b="1">
                  <a:solidFill>
                    <a:srgbClr val="CE2700"/>
                  </a:solidFill>
                  <a:latin typeface="Times New Roman" panose="02020603050405020304" pitchFamily="18" charset="0"/>
                </a:rPr>
                <a:t>print</a:t>
              </a:r>
            </a:p>
          </p:txBody>
        </p:sp>
        <p:sp>
          <p:nvSpPr>
            <p:cNvPr id="58375" name="Freeform 6">
              <a:extLst>
                <a:ext uri="{FF2B5EF4-FFF2-40B4-BE49-F238E27FC236}">
                  <a16:creationId xmlns:a16="http://schemas.microsoft.com/office/drawing/2014/main" id="{0362B5F6-A535-CE2D-B37B-EF72F92CD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" y="1104"/>
              <a:ext cx="3204" cy="2209"/>
            </a:xfrm>
            <a:custGeom>
              <a:avLst/>
              <a:gdLst>
                <a:gd name="T0" fmla="*/ 0 w 3204"/>
                <a:gd name="T1" fmla="*/ 0 h 2209"/>
                <a:gd name="T2" fmla="*/ 3203 w 3204"/>
                <a:gd name="T3" fmla="*/ 0 h 2209"/>
                <a:gd name="T4" fmla="*/ 3203 w 3204"/>
                <a:gd name="T5" fmla="*/ 2208 h 2209"/>
                <a:gd name="T6" fmla="*/ 0 w 3204"/>
                <a:gd name="T7" fmla="*/ 2208 h 2209"/>
                <a:gd name="T8" fmla="*/ 0 w 3204"/>
                <a:gd name="T9" fmla="*/ 0 h 2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4"/>
                <a:gd name="T16" fmla="*/ 0 h 2209"/>
                <a:gd name="T17" fmla="*/ 3204 w 3204"/>
                <a:gd name="T18" fmla="*/ 2209 h 2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4" h="2209">
                  <a:moveTo>
                    <a:pt x="0" y="0"/>
                  </a:moveTo>
                  <a:lnTo>
                    <a:pt x="3203" y="0"/>
                  </a:lnTo>
                  <a:lnTo>
                    <a:pt x="3203" y="2208"/>
                  </a:lnTo>
                  <a:lnTo>
                    <a:pt x="0" y="22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CE27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376" name="Freeform 7">
              <a:extLst>
                <a:ext uri="{FF2B5EF4-FFF2-40B4-BE49-F238E27FC236}">
                  <a16:creationId xmlns:a16="http://schemas.microsoft.com/office/drawing/2014/main" id="{E01DE89E-6988-B42A-8126-188DE621A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1876"/>
              <a:ext cx="356" cy="1432"/>
            </a:xfrm>
            <a:custGeom>
              <a:avLst/>
              <a:gdLst>
                <a:gd name="T0" fmla="*/ 0 w 356"/>
                <a:gd name="T1" fmla="*/ 0 h 1432"/>
                <a:gd name="T2" fmla="*/ 355 w 356"/>
                <a:gd name="T3" fmla="*/ 0 h 1432"/>
                <a:gd name="T4" fmla="*/ 355 w 356"/>
                <a:gd name="T5" fmla="*/ 1431 h 1432"/>
                <a:gd name="T6" fmla="*/ 0 w 356"/>
                <a:gd name="T7" fmla="*/ 1431 h 1432"/>
                <a:gd name="T8" fmla="*/ 0 w 356"/>
                <a:gd name="T9" fmla="*/ 0 h 1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1432"/>
                <a:gd name="T17" fmla="*/ 356 w 356"/>
                <a:gd name="T18" fmla="*/ 1432 h 1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1432">
                  <a:moveTo>
                    <a:pt x="0" y="0"/>
                  </a:moveTo>
                  <a:lnTo>
                    <a:pt x="355" y="0"/>
                  </a:lnTo>
                  <a:lnTo>
                    <a:pt x="355" y="1431"/>
                  </a:lnTo>
                  <a:lnTo>
                    <a:pt x="0" y="143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CE27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77" name="Freeform 8">
              <a:extLst>
                <a:ext uri="{FF2B5EF4-FFF2-40B4-BE49-F238E27FC236}">
                  <a16:creationId xmlns:a16="http://schemas.microsoft.com/office/drawing/2014/main" id="{C543A7B4-1C28-954A-B55B-0910EBE92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1876"/>
              <a:ext cx="361" cy="1437"/>
            </a:xfrm>
            <a:custGeom>
              <a:avLst/>
              <a:gdLst>
                <a:gd name="T0" fmla="*/ 0 w 361"/>
                <a:gd name="T1" fmla="*/ 0 h 1437"/>
                <a:gd name="T2" fmla="*/ 360 w 361"/>
                <a:gd name="T3" fmla="*/ 0 h 1437"/>
                <a:gd name="T4" fmla="*/ 360 w 361"/>
                <a:gd name="T5" fmla="*/ 1436 h 1437"/>
                <a:gd name="T6" fmla="*/ 0 w 361"/>
                <a:gd name="T7" fmla="*/ 1436 h 1437"/>
                <a:gd name="T8" fmla="*/ 0 w 361"/>
                <a:gd name="T9" fmla="*/ 0 h 1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"/>
                <a:gd name="T16" fmla="*/ 0 h 1437"/>
                <a:gd name="T17" fmla="*/ 361 w 361"/>
                <a:gd name="T18" fmla="*/ 1437 h 14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" h="1437">
                  <a:moveTo>
                    <a:pt x="0" y="0"/>
                  </a:moveTo>
                  <a:lnTo>
                    <a:pt x="360" y="0"/>
                  </a:lnTo>
                  <a:lnTo>
                    <a:pt x="360" y="1436"/>
                  </a:lnTo>
                  <a:lnTo>
                    <a:pt x="0" y="143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378" name="Freeform 9">
              <a:extLst>
                <a:ext uri="{FF2B5EF4-FFF2-40B4-BE49-F238E27FC236}">
                  <a16:creationId xmlns:a16="http://schemas.microsoft.com/office/drawing/2014/main" id="{0A66EF5D-F032-1B29-DDA0-A3CC94095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2353"/>
              <a:ext cx="357" cy="955"/>
            </a:xfrm>
            <a:custGeom>
              <a:avLst/>
              <a:gdLst>
                <a:gd name="T0" fmla="*/ 0 w 357"/>
                <a:gd name="T1" fmla="*/ 0 h 955"/>
                <a:gd name="T2" fmla="*/ 356 w 357"/>
                <a:gd name="T3" fmla="*/ 0 h 955"/>
                <a:gd name="T4" fmla="*/ 356 w 357"/>
                <a:gd name="T5" fmla="*/ 954 h 955"/>
                <a:gd name="T6" fmla="*/ 0 w 357"/>
                <a:gd name="T7" fmla="*/ 954 h 955"/>
                <a:gd name="T8" fmla="*/ 0 w 357"/>
                <a:gd name="T9" fmla="*/ 0 h 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7"/>
                <a:gd name="T16" fmla="*/ 0 h 955"/>
                <a:gd name="T17" fmla="*/ 357 w 357"/>
                <a:gd name="T18" fmla="*/ 955 h 9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7" h="955">
                  <a:moveTo>
                    <a:pt x="0" y="0"/>
                  </a:moveTo>
                  <a:lnTo>
                    <a:pt x="356" y="0"/>
                  </a:lnTo>
                  <a:lnTo>
                    <a:pt x="356" y="954"/>
                  </a:lnTo>
                  <a:lnTo>
                    <a:pt x="0" y="954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CE27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79" name="Freeform 10">
              <a:extLst>
                <a:ext uri="{FF2B5EF4-FFF2-40B4-BE49-F238E27FC236}">
                  <a16:creationId xmlns:a16="http://schemas.microsoft.com/office/drawing/2014/main" id="{39CB57BA-8BAA-C1FC-1169-9B39148AD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2353"/>
              <a:ext cx="363" cy="960"/>
            </a:xfrm>
            <a:custGeom>
              <a:avLst/>
              <a:gdLst>
                <a:gd name="T0" fmla="*/ 0 w 363"/>
                <a:gd name="T1" fmla="*/ 0 h 960"/>
                <a:gd name="T2" fmla="*/ 362 w 363"/>
                <a:gd name="T3" fmla="*/ 0 h 960"/>
                <a:gd name="T4" fmla="*/ 362 w 363"/>
                <a:gd name="T5" fmla="*/ 959 h 960"/>
                <a:gd name="T6" fmla="*/ 0 w 363"/>
                <a:gd name="T7" fmla="*/ 959 h 960"/>
                <a:gd name="T8" fmla="*/ 0 w 363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3"/>
                <a:gd name="T16" fmla="*/ 0 h 960"/>
                <a:gd name="T17" fmla="*/ 363 w 363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3" h="960">
                  <a:moveTo>
                    <a:pt x="0" y="0"/>
                  </a:moveTo>
                  <a:lnTo>
                    <a:pt x="362" y="0"/>
                  </a:lnTo>
                  <a:lnTo>
                    <a:pt x="362" y="959"/>
                  </a:lnTo>
                  <a:lnTo>
                    <a:pt x="0" y="95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380" name="Freeform 11">
              <a:extLst>
                <a:ext uri="{FF2B5EF4-FFF2-40B4-BE49-F238E27FC236}">
                  <a16:creationId xmlns:a16="http://schemas.microsoft.com/office/drawing/2014/main" id="{9EDA6219-ED0A-086F-9BB5-A782D6ADC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4" y="3084"/>
              <a:ext cx="355" cy="224"/>
            </a:xfrm>
            <a:custGeom>
              <a:avLst/>
              <a:gdLst>
                <a:gd name="T0" fmla="*/ 0 w 355"/>
                <a:gd name="T1" fmla="*/ 0 h 224"/>
                <a:gd name="T2" fmla="*/ 354 w 355"/>
                <a:gd name="T3" fmla="*/ 0 h 224"/>
                <a:gd name="T4" fmla="*/ 354 w 355"/>
                <a:gd name="T5" fmla="*/ 223 h 224"/>
                <a:gd name="T6" fmla="*/ 0 w 355"/>
                <a:gd name="T7" fmla="*/ 223 h 224"/>
                <a:gd name="T8" fmla="*/ 0 w 355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5"/>
                <a:gd name="T16" fmla="*/ 0 h 224"/>
                <a:gd name="T17" fmla="*/ 355 w 355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5" h="224">
                  <a:moveTo>
                    <a:pt x="0" y="0"/>
                  </a:moveTo>
                  <a:lnTo>
                    <a:pt x="354" y="0"/>
                  </a:lnTo>
                  <a:lnTo>
                    <a:pt x="354" y="223"/>
                  </a:lnTo>
                  <a:lnTo>
                    <a:pt x="0" y="223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CE27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81" name="Freeform 12">
              <a:extLst>
                <a:ext uri="{FF2B5EF4-FFF2-40B4-BE49-F238E27FC236}">
                  <a16:creationId xmlns:a16="http://schemas.microsoft.com/office/drawing/2014/main" id="{D0C6ABDF-77E5-3206-A802-6B9521AA1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4" y="3084"/>
              <a:ext cx="362" cy="229"/>
            </a:xfrm>
            <a:custGeom>
              <a:avLst/>
              <a:gdLst>
                <a:gd name="T0" fmla="*/ 0 w 362"/>
                <a:gd name="T1" fmla="*/ 0 h 229"/>
                <a:gd name="T2" fmla="*/ 361 w 362"/>
                <a:gd name="T3" fmla="*/ 0 h 229"/>
                <a:gd name="T4" fmla="*/ 361 w 362"/>
                <a:gd name="T5" fmla="*/ 228 h 229"/>
                <a:gd name="T6" fmla="*/ 0 w 362"/>
                <a:gd name="T7" fmla="*/ 228 h 229"/>
                <a:gd name="T8" fmla="*/ 0 w 362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"/>
                <a:gd name="T16" fmla="*/ 0 h 229"/>
                <a:gd name="T17" fmla="*/ 362 w 362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" h="229">
                  <a:moveTo>
                    <a:pt x="0" y="0"/>
                  </a:moveTo>
                  <a:lnTo>
                    <a:pt x="361" y="0"/>
                  </a:lnTo>
                  <a:lnTo>
                    <a:pt x="361" y="228"/>
                  </a:lnTo>
                  <a:lnTo>
                    <a:pt x="0" y="22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CE27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382" name="Freeform 13">
              <a:extLst>
                <a:ext uri="{FF2B5EF4-FFF2-40B4-BE49-F238E27FC236}">
                  <a16:creationId xmlns:a16="http://schemas.microsoft.com/office/drawing/2014/main" id="{AF07891A-9F8A-D83F-859D-62F47F659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3149"/>
              <a:ext cx="356" cy="159"/>
            </a:xfrm>
            <a:custGeom>
              <a:avLst/>
              <a:gdLst>
                <a:gd name="T0" fmla="*/ 0 w 356"/>
                <a:gd name="T1" fmla="*/ 0 h 159"/>
                <a:gd name="T2" fmla="*/ 355 w 356"/>
                <a:gd name="T3" fmla="*/ 0 h 159"/>
                <a:gd name="T4" fmla="*/ 355 w 356"/>
                <a:gd name="T5" fmla="*/ 158 h 159"/>
                <a:gd name="T6" fmla="*/ 0 w 356"/>
                <a:gd name="T7" fmla="*/ 158 h 159"/>
                <a:gd name="T8" fmla="*/ 0 w 356"/>
                <a:gd name="T9" fmla="*/ 0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159"/>
                <a:gd name="T17" fmla="*/ 356 w 356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159">
                  <a:moveTo>
                    <a:pt x="0" y="0"/>
                  </a:moveTo>
                  <a:lnTo>
                    <a:pt x="355" y="0"/>
                  </a:lnTo>
                  <a:lnTo>
                    <a:pt x="355" y="158"/>
                  </a:lnTo>
                  <a:lnTo>
                    <a:pt x="0" y="15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83" name="Freeform 14">
              <a:extLst>
                <a:ext uri="{FF2B5EF4-FFF2-40B4-BE49-F238E27FC236}">
                  <a16:creationId xmlns:a16="http://schemas.microsoft.com/office/drawing/2014/main" id="{5D607E39-C2FB-5E5B-956B-A998D7DBB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3149"/>
              <a:ext cx="362" cy="164"/>
            </a:xfrm>
            <a:custGeom>
              <a:avLst/>
              <a:gdLst>
                <a:gd name="T0" fmla="*/ 0 w 362"/>
                <a:gd name="T1" fmla="*/ 0 h 164"/>
                <a:gd name="T2" fmla="*/ 361 w 362"/>
                <a:gd name="T3" fmla="*/ 0 h 164"/>
                <a:gd name="T4" fmla="*/ 361 w 362"/>
                <a:gd name="T5" fmla="*/ 163 h 164"/>
                <a:gd name="T6" fmla="*/ 0 w 362"/>
                <a:gd name="T7" fmla="*/ 163 h 164"/>
                <a:gd name="T8" fmla="*/ 0 w 36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"/>
                <a:gd name="T16" fmla="*/ 0 h 164"/>
                <a:gd name="T17" fmla="*/ 362 w 36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" h="164">
                  <a:moveTo>
                    <a:pt x="0" y="0"/>
                  </a:moveTo>
                  <a:lnTo>
                    <a:pt x="361" y="0"/>
                  </a:lnTo>
                  <a:lnTo>
                    <a:pt x="361" y="163"/>
                  </a:lnTo>
                  <a:lnTo>
                    <a:pt x="0" y="16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CE27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384" name="Freeform 15">
              <a:extLst>
                <a:ext uri="{FF2B5EF4-FFF2-40B4-BE49-F238E27FC236}">
                  <a16:creationId xmlns:a16="http://schemas.microsoft.com/office/drawing/2014/main" id="{AC57074E-F05F-69B0-FAC8-0203DBA84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" y="3199"/>
              <a:ext cx="356" cy="109"/>
            </a:xfrm>
            <a:custGeom>
              <a:avLst/>
              <a:gdLst>
                <a:gd name="T0" fmla="*/ 0 w 356"/>
                <a:gd name="T1" fmla="*/ 0 h 109"/>
                <a:gd name="T2" fmla="*/ 355 w 356"/>
                <a:gd name="T3" fmla="*/ 0 h 109"/>
                <a:gd name="T4" fmla="*/ 355 w 356"/>
                <a:gd name="T5" fmla="*/ 108 h 109"/>
                <a:gd name="T6" fmla="*/ 0 w 356"/>
                <a:gd name="T7" fmla="*/ 108 h 109"/>
                <a:gd name="T8" fmla="*/ 0 w 356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109"/>
                <a:gd name="T17" fmla="*/ 356 w 356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109">
                  <a:moveTo>
                    <a:pt x="0" y="0"/>
                  </a:moveTo>
                  <a:lnTo>
                    <a:pt x="355" y="0"/>
                  </a:lnTo>
                  <a:lnTo>
                    <a:pt x="355" y="108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85" name="Freeform 16">
              <a:extLst>
                <a:ext uri="{FF2B5EF4-FFF2-40B4-BE49-F238E27FC236}">
                  <a16:creationId xmlns:a16="http://schemas.microsoft.com/office/drawing/2014/main" id="{32A27EE9-B1A3-C3BD-CE60-1BE20A717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" y="3199"/>
              <a:ext cx="362" cy="114"/>
            </a:xfrm>
            <a:custGeom>
              <a:avLst/>
              <a:gdLst>
                <a:gd name="T0" fmla="*/ 0 w 362"/>
                <a:gd name="T1" fmla="*/ 0 h 114"/>
                <a:gd name="T2" fmla="*/ 361 w 362"/>
                <a:gd name="T3" fmla="*/ 0 h 114"/>
                <a:gd name="T4" fmla="*/ 361 w 362"/>
                <a:gd name="T5" fmla="*/ 113 h 114"/>
                <a:gd name="T6" fmla="*/ 0 w 362"/>
                <a:gd name="T7" fmla="*/ 113 h 114"/>
                <a:gd name="T8" fmla="*/ 0 w 362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"/>
                <a:gd name="T16" fmla="*/ 0 h 114"/>
                <a:gd name="T17" fmla="*/ 362 w 362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" h="114">
                  <a:moveTo>
                    <a:pt x="0" y="0"/>
                  </a:moveTo>
                  <a:lnTo>
                    <a:pt x="361" y="0"/>
                  </a:lnTo>
                  <a:lnTo>
                    <a:pt x="361" y="113"/>
                  </a:lnTo>
                  <a:lnTo>
                    <a:pt x="0" y="11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CE27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386" name="Rectangle 17">
              <a:extLst>
                <a:ext uri="{FF2B5EF4-FFF2-40B4-BE49-F238E27FC236}">
                  <a16:creationId xmlns:a16="http://schemas.microsoft.com/office/drawing/2014/main" id="{FB0EFB7E-FB46-DD1F-36D8-D92CE7139C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391" y="2137"/>
              <a:ext cx="163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CE2700"/>
                  </a:solidFill>
                  <a:latin typeface="Times New Roman" panose="02020603050405020304" pitchFamily="18" charset="0"/>
                </a:rPr>
                <a:t>Number of defects</a:t>
              </a:r>
            </a:p>
          </p:txBody>
        </p:sp>
        <p:sp>
          <p:nvSpPr>
            <p:cNvPr id="58387" name="Rectangle 18">
              <a:extLst>
                <a:ext uri="{FF2B5EF4-FFF2-40B4-BE49-F238E27FC236}">
                  <a16:creationId xmlns:a16="http://schemas.microsoft.com/office/drawing/2014/main" id="{60D4250F-862F-2B45-1669-5C0DF3850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306"/>
              <a:ext cx="63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CE2700"/>
                  </a:solidFill>
                  <a:latin typeface="Times New Roman" panose="02020603050405020304" pitchFamily="18" charset="0"/>
                </a:rPr>
                <a:t>Off</a:t>
              </a:r>
              <a:br>
                <a:rPr lang="en-US" altLang="en-US" sz="2400" b="1">
                  <a:solidFill>
                    <a:srgbClr val="CE2700"/>
                  </a:solidFill>
                  <a:latin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rgbClr val="CE2700"/>
                  </a:solidFill>
                  <a:latin typeface="Times New Roman" panose="02020603050405020304" pitchFamily="18" charset="0"/>
                </a:rPr>
                <a:t>center</a:t>
              </a:r>
            </a:p>
          </p:txBody>
        </p:sp>
        <p:sp>
          <p:nvSpPr>
            <p:cNvPr id="58388" name="Rectangle 19">
              <a:extLst>
                <a:ext uri="{FF2B5EF4-FFF2-40B4-BE49-F238E27FC236}">
                  <a16:creationId xmlns:a16="http://schemas.microsoft.com/office/drawing/2014/main" id="{B5806F38-3127-9F21-7A90-20C06F1A4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3306"/>
              <a:ext cx="76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solidFill>
                    <a:srgbClr val="CE2700"/>
                  </a:solidFill>
                  <a:latin typeface="Times New Roman" panose="02020603050405020304" pitchFamily="18" charset="0"/>
                </a:rPr>
                <a:t>Missing</a:t>
              </a:r>
            </a:p>
            <a:p>
              <a:pPr algn="ctr"/>
              <a:r>
                <a:rPr lang="en-US" altLang="en-US" sz="2400" b="1">
                  <a:solidFill>
                    <a:srgbClr val="CE2700"/>
                  </a:solidFill>
                  <a:latin typeface="Times New Roman" panose="02020603050405020304" pitchFamily="18" charset="0"/>
                </a:rPr>
                <a:t>label</a:t>
              </a:r>
            </a:p>
          </p:txBody>
        </p:sp>
        <p:sp>
          <p:nvSpPr>
            <p:cNvPr id="58389" name="Rectangle 20">
              <a:extLst>
                <a:ext uri="{FF2B5EF4-FFF2-40B4-BE49-F238E27FC236}">
                  <a16:creationId xmlns:a16="http://schemas.microsoft.com/office/drawing/2014/main" id="{9E48B19E-7FD6-9547-7999-A49BCD5D9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3310"/>
              <a:ext cx="60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CE2700"/>
                  </a:solidFill>
                  <a:latin typeface="Times New Roman" panose="02020603050405020304" pitchFamily="18" charset="0"/>
                </a:rPr>
                <a:t>Loose</a:t>
              </a:r>
            </a:p>
          </p:txBody>
        </p:sp>
        <p:sp>
          <p:nvSpPr>
            <p:cNvPr id="58390" name="Rectangle 21">
              <a:extLst>
                <a:ext uri="{FF2B5EF4-FFF2-40B4-BE49-F238E27FC236}">
                  <a16:creationId xmlns:a16="http://schemas.microsoft.com/office/drawing/2014/main" id="{77E5E769-3D4B-63BC-3845-E963B69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3306"/>
              <a:ext cx="61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CE2700"/>
                  </a:solidFill>
                  <a:latin typeface="Times New Roman" panose="02020603050405020304" pitchFamily="18" charset="0"/>
                </a:rPr>
                <a:t>Other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66F7-63C1-59E5-1125-06CEE79A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30857-7F53-CCE1-429C-0E399AB1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547687"/>
            <a:ext cx="88011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70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01B6540-D648-254B-3209-8978C85A5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1625"/>
            <a:ext cx="7772400" cy="635000"/>
          </a:xfrm>
        </p:spPr>
        <p:txBody>
          <a:bodyPr vert="horz" lIns="90488" tIns="44450" rIns="90488" bIns="44450" rtlCol="0" anchor="b">
            <a:normAutofit fontScale="90000"/>
          </a:bodyPr>
          <a:lstStyle/>
          <a:p>
            <a:pPr>
              <a:defRPr/>
            </a:pPr>
            <a:r>
              <a:rPr lang="en-US"/>
              <a:t>Control Chart</a:t>
            </a:r>
            <a:endParaRPr lang="en-US" b="1"/>
          </a:p>
        </p:txBody>
      </p:sp>
      <p:grpSp>
        <p:nvGrpSpPr>
          <p:cNvPr id="59396" name="Group 3">
            <a:extLst>
              <a:ext uri="{FF2B5EF4-FFF2-40B4-BE49-F238E27FC236}">
                <a16:creationId xmlns:a16="http://schemas.microsoft.com/office/drawing/2014/main" id="{D6CEE332-4A33-9A09-E827-808D2AA8D88F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676400"/>
            <a:ext cx="7961040" cy="3270250"/>
            <a:chOff x="1" y="1384"/>
            <a:chExt cx="5698" cy="2060"/>
          </a:xfrm>
        </p:grpSpPr>
        <p:sp>
          <p:nvSpPr>
            <p:cNvPr id="59398" name="Line 4">
              <a:extLst>
                <a:ext uri="{FF2B5EF4-FFF2-40B4-BE49-F238E27FC236}">
                  <a16:creationId xmlns:a16="http://schemas.microsoft.com/office/drawing/2014/main" id="{D6D990C1-70ED-9782-4412-4BB34B005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1516"/>
              <a:ext cx="0" cy="1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399" name="Line 5">
              <a:extLst>
                <a:ext uri="{FF2B5EF4-FFF2-40B4-BE49-F238E27FC236}">
                  <a16:creationId xmlns:a16="http://schemas.microsoft.com/office/drawing/2014/main" id="{E645F87D-5833-9AB6-3497-A16436960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310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0" name="Line 6">
              <a:extLst>
                <a:ext uri="{FF2B5EF4-FFF2-40B4-BE49-F238E27FC236}">
                  <a16:creationId xmlns:a16="http://schemas.microsoft.com/office/drawing/2014/main" id="{B7678E79-1B27-69FB-0DDD-F38655C76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2785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1" name="Line 7">
              <a:extLst>
                <a:ext uri="{FF2B5EF4-FFF2-40B4-BE49-F238E27FC236}">
                  <a16:creationId xmlns:a16="http://schemas.microsoft.com/office/drawing/2014/main" id="{B0A89256-9529-6A1C-F439-06896347F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247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2" name="Line 8">
              <a:extLst>
                <a:ext uri="{FF2B5EF4-FFF2-40B4-BE49-F238E27FC236}">
                  <a16:creationId xmlns:a16="http://schemas.microsoft.com/office/drawing/2014/main" id="{79DD8A5F-ECED-FA96-DBE1-11CE451C4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2155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3" name="Line 9">
              <a:extLst>
                <a:ext uri="{FF2B5EF4-FFF2-40B4-BE49-F238E27FC236}">
                  <a16:creationId xmlns:a16="http://schemas.microsoft.com/office/drawing/2014/main" id="{EC0C9119-42FF-107E-F17A-D7FC39C13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184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4" name="Line 10">
              <a:extLst>
                <a:ext uri="{FF2B5EF4-FFF2-40B4-BE49-F238E27FC236}">
                  <a16:creationId xmlns:a16="http://schemas.microsoft.com/office/drawing/2014/main" id="{B3379383-38AA-4872-B2B9-405997E6C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15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5" name="Line 11">
              <a:extLst>
                <a:ext uri="{FF2B5EF4-FFF2-40B4-BE49-F238E27FC236}">
                  <a16:creationId xmlns:a16="http://schemas.microsoft.com/office/drawing/2014/main" id="{905DFD19-5B90-0BB9-A764-A74D31BB7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101"/>
              <a:ext cx="4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6" name="Line 12">
              <a:extLst>
                <a:ext uri="{FF2B5EF4-FFF2-40B4-BE49-F238E27FC236}">
                  <a16:creationId xmlns:a16="http://schemas.microsoft.com/office/drawing/2014/main" id="{5BEDFA43-803C-60DD-6F1C-F1C273EA17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7" name="Line 13">
              <a:extLst>
                <a:ext uri="{FF2B5EF4-FFF2-40B4-BE49-F238E27FC236}">
                  <a16:creationId xmlns:a16="http://schemas.microsoft.com/office/drawing/2014/main" id="{CB926EA1-9F3F-4E5D-8228-696B86750D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8" name="Line 14">
              <a:extLst>
                <a:ext uri="{FF2B5EF4-FFF2-40B4-BE49-F238E27FC236}">
                  <a16:creationId xmlns:a16="http://schemas.microsoft.com/office/drawing/2014/main" id="{70DE0977-C000-F2FC-7980-5EC3FEAF5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5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9" name="Line 15">
              <a:extLst>
                <a:ext uri="{FF2B5EF4-FFF2-40B4-BE49-F238E27FC236}">
                  <a16:creationId xmlns:a16="http://schemas.microsoft.com/office/drawing/2014/main" id="{FA6C1D40-E168-6B0C-5D52-A04649FDF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8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0" name="Line 16">
              <a:extLst>
                <a:ext uri="{FF2B5EF4-FFF2-40B4-BE49-F238E27FC236}">
                  <a16:creationId xmlns:a16="http://schemas.microsoft.com/office/drawing/2014/main" id="{A4FBAE02-FB5A-A6E9-70CD-AA2280D70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3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1" name="Line 17">
              <a:extLst>
                <a:ext uri="{FF2B5EF4-FFF2-40B4-BE49-F238E27FC236}">
                  <a16:creationId xmlns:a16="http://schemas.microsoft.com/office/drawing/2014/main" id="{10B71DCE-444A-F544-E1F0-40FE302EA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7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2" name="Line 18">
              <a:extLst>
                <a:ext uri="{FF2B5EF4-FFF2-40B4-BE49-F238E27FC236}">
                  <a16:creationId xmlns:a16="http://schemas.microsoft.com/office/drawing/2014/main" id="{B3B5928A-A763-65EE-5458-04FFF1A641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2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3" name="Line 19">
              <a:extLst>
                <a:ext uri="{FF2B5EF4-FFF2-40B4-BE49-F238E27FC236}">
                  <a16:creationId xmlns:a16="http://schemas.microsoft.com/office/drawing/2014/main" id="{B0CD1A26-418E-9473-BF0B-03E041B68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4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4" name="Line 20">
              <a:extLst>
                <a:ext uri="{FF2B5EF4-FFF2-40B4-BE49-F238E27FC236}">
                  <a16:creationId xmlns:a16="http://schemas.microsoft.com/office/drawing/2014/main" id="{F434C83E-6FDC-535B-4C01-AE57FB9FC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9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5" name="Line 21">
              <a:extLst>
                <a:ext uri="{FF2B5EF4-FFF2-40B4-BE49-F238E27FC236}">
                  <a16:creationId xmlns:a16="http://schemas.microsoft.com/office/drawing/2014/main" id="{98D38237-7FA0-3F82-8CCF-0BAC33906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3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6" name="Line 22">
              <a:extLst>
                <a:ext uri="{FF2B5EF4-FFF2-40B4-BE49-F238E27FC236}">
                  <a16:creationId xmlns:a16="http://schemas.microsoft.com/office/drawing/2014/main" id="{414E8221-00A6-1CDB-73B8-FA3B0A76F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8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7" name="Line 23">
              <a:extLst>
                <a:ext uri="{FF2B5EF4-FFF2-40B4-BE49-F238E27FC236}">
                  <a16:creationId xmlns:a16="http://schemas.microsoft.com/office/drawing/2014/main" id="{D36731CE-A18E-0019-D41D-CF560BDDA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2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8" name="Line 24">
              <a:extLst>
                <a:ext uri="{FF2B5EF4-FFF2-40B4-BE49-F238E27FC236}">
                  <a16:creationId xmlns:a16="http://schemas.microsoft.com/office/drawing/2014/main" id="{2C03A366-C09D-8AD7-30F4-31BE896CC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7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9" name="Line 25">
              <a:extLst>
                <a:ext uri="{FF2B5EF4-FFF2-40B4-BE49-F238E27FC236}">
                  <a16:creationId xmlns:a16="http://schemas.microsoft.com/office/drawing/2014/main" id="{2546B680-4A52-A7F6-B6AB-B75409568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9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20" name="Line 26">
              <a:extLst>
                <a:ext uri="{FF2B5EF4-FFF2-40B4-BE49-F238E27FC236}">
                  <a16:creationId xmlns:a16="http://schemas.microsoft.com/office/drawing/2014/main" id="{D614A1BA-7CA6-5754-1EDF-5A7573BF2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4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21" name="Line 27">
              <a:extLst>
                <a:ext uri="{FF2B5EF4-FFF2-40B4-BE49-F238E27FC236}">
                  <a16:creationId xmlns:a16="http://schemas.microsoft.com/office/drawing/2014/main" id="{B53CA5A3-1BA8-08DD-C070-0425CE424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8" y="3048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22" name="Rectangle 28">
              <a:extLst>
                <a:ext uri="{FF2B5EF4-FFF2-40B4-BE49-F238E27FC236}">
                  <a16:creationId xmlns:a16="http://schemas.microsoft.com/office/drawing/2014/main" id="{C00686CA-3BD9-F8AE-3E73-29D02310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2330"/>
              <a:ext cx="73" cy="7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3" name="Rectangle 29">
              <a:extLst>
                <a:ext uri="{FF2B5EF4-FFF2-40B4-BE49-F238E27FC236}">
                  <a16:creationId xmlns:a16="http://schemas.microsoft.com/office/drawing/2014/main" id="{8316FD3F-C271-B9B3-A9B1-89B547F9E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2166"/>
              <a:ext cx="73" cy="7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4" name="Rectangle 30">
              <a:extLst>
                <a:ext uri="{FF2B5EF4-FFF2-40B4-BE49-F238E27FC236}">
                  <a16:creationId xmlns:a16="http://schemas.microsoft.com/office/drawing/2014/main" id="{07FD3FB3-85CD-EC88-0789-D9BAE2D13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987"/>
              <a:ext cx="73" cy="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5" name="Rectangle 31">
              <a:extLst>
                <a:ext uri="{FF2B5EF4-FFF2-40B4-BE49-F238E27FC236}">
                  <a16:creationId xmlns:a16="http://schemas.microsoft.com/office/drawing/2014/main" id="{58F863D2-3251-695D-12AE-2778395BB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1780"/>
              <a:ext cx="72" cy="7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6" name="Rectangle 32">
              <a:extLst>
                <a:ext uri="{FF2B5EF4-FFF2-40B4-BE49-F238E27FC236}">
                  <a16:creationId xmlns:a16="http://schemas.microsoft.com/office/drawing/2014/main" id="{1C9EDFE7-84F0-06C8-809A-451A2655E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883"/>
              <a:ext cx="73" cy="7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7" name="Rectangle 33">
              <a:extLst>
                <a:ext uri="{FF2B5EF4-FFF2-40B4-BE49-F238E27FC236}">
                  <a16:creationId xmlns:a16="http://schemas.microsoft.com/office/drawing/2014/main" id="{559FBA41-C25B-2F90-5D8D-502F4FBBD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166"/>
              <a:ext cx="71" cy="7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8" name="Rectangle 34">
              <a:extLst>
                <a:ext uri="{FF2B5EF4-FFF2-40B4-BE49-F238E27FC236}">
                  <a16:creationId xmlns:a16="http://schemas.microsoft.com/office/drawing/2014/main" id="{C1BA22AF-5B27-2DD5-B467-2BB8548CD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255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9" name="Rectangle 35">
              <a:extLst>
                <a:ext uri="{FF2B5EF4-FFF2-40B4-BE49-F238E27FC236}">
                  <a16:creationId xmlns:a16="http://schemas.microsoft.com/office/drawing/2014/main" id="{7619AA13-2AEC-D099-3E4C-B21739FBC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285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30" name="Rectangle 36">
              <a:extLst>
                <a:ext uri="{FF2B5EF4-FFF2-40B4-BE49-F238E27FC236}">
                  <a16:creationId xmlns:a16="http://schemas.microsoft.com/office/drawing/2014/main" id="{63286F0E-CC87-C91E-F1AC-5DB88F842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2061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31" name="Rectangle 37">
              <a:extLst>
                <a:ext uri="{FF2B5EF4-FFF2-40B4-BE49-F238E27FC236}">
                  <a16:creationId xmlns:a16="http://schemas.microsoft.com/office/drawing/2014/main" id="{36F9C99E-0699-F725-9FF3-C16CD929B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2239"/>
              <a:ext cx="73" cy="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32" name="Rectangle 38">
              <a:extLst>
                <a:ext uri="{FF2B5EF4-FFF2-40B4-BE49-F238E27FC236}">
                  <a16:creationId xmlns:a16="http://schemas.microsoft.com/office/drawing/2014/main" id="{E0922F9C-D738-9E46-49BA-370E84E43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210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33" name="Rectangle 39">
              <a:extLst>
                <a:ext uri="{FF2B5EF4-FFF2-40B4-BE49-F238E27FC236}">
                  <a16:creationId xmlns:a16="http://schemas.microsoft.com/office/drawing/2014/main" id="{2727975E-0283-1A56-7FB5-33A7D9BAD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987"/>
              <a:ext cx="73" cy="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34" name="Rectangle 40">
              <a:extLst>
                <a:ext uri="{FF2B5EF4-FFF2-40B4-BE49-F238E27FC236}">
                  <a16:creationId xmlns:a16="http://schemas.microsoft.com/office/drawing/2014/main" id="{F8886922-267E-C37E-31A4-FA692EBD5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2402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35" name="Rectangle 41">
              <a:extLst>
                <a:ext uri="{FF2B5EF4-FFF2-40B4-BE49-F238E27FC236}">
                  <a16:creationId xmlns:a16="http://schemas.microsoft.com/office/drawing/2014/main" id="{6EA40B20-6319-845D-B9A3-4E7B6A8EB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2402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36" name="Rectangle 42">
              <a:extLst>
                <a:ext uri="{FF2B5EF4-FFF2-40B4-BE49-F238E27FC236}">
                  <a16:creationId xmlns:a16="http://schemas.microsoft.com/office/drawing/2014/main" id="{EDE794EA-C713-427A-3FB2-0392D1E9F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2016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37" name="Rectangle 43">
              <a:extLst>
                <a:ext uri="{FF2B5EF4-FFF2-40B4-BE49-F238E27FC236}">
                  <a16:creationId xmlns:a16="http://schemas.microsoft.com/office/drawing/2014/main" id="{E6C1B504-6582-C092-498E-13D115DA1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2961"/>
              <a:ext cx="4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970</a:t>
              </a:r>
            </a:p>
          </p:txBody>
        </p:sp>
        <p:sp>
          <p:nvSpPr>
            <p:cNvPr id="59438" name="Rectangle 44">
              <a:extLst>
                <a:ext uri="{FF2B5EF4-FFF2-40B4-BE49-F238E27FC236}">
                  <a16:creationId xmlns:a16="http://schemas.microsoft.com/office/drawing/2014/main" id="{52A09661-31A7-1EF4-A3CD-4A26D9AD1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2646"/>
              <a:ext cx="4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980</a:t>
              </a:r>
            </a:p>
          </p:txBody>
        </p:sp>
        <p:sp>
          <p:nvSpPr>
            <p:cNvPr id="59439" name="Rectangle 45">
              <a:extLst>
                <a:ext uri="{FF2B5EF4-FFF2-40B4-BE49-F238E27FC236}">
                  <a16:creationId xmlns:a16="http://schemas.microsoft.com/office/drawing/2014/main" id="{9FBE615A-82A1-B546-F26E-4DB5FF236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2331"/>
              <a:ext cx="4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990</a:t>
              </a:r>
            </a:p>
          </p:txBody>
        </p:sp>
        <p:sp>
          <p:nvSpPr>
            <p:cNvPr id="59440" name="Rectangle 46">
              <a:extLst>
                <a:ext uri="{FF2B5EF4-FFF2-40B4-BE49-F238E27FC236}">
                  <a16:creationId xmlns:a16="http://schemas.microsoft.com/office/drawing/2014/main" id="{BA8A41EE-C1EC-3027-B799-7CEEFFF0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014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1000</a:t>
              </a:r>
            </a:p>
          </p:txBody>
        </p:sp>
        <p:sp>
          <p:nvSpPr>
            <p:cNvPr id="59441" name="Rectangle 47">
              <a:extLst>
                <a:ext uri="{FF2B5EF4-FFF2-40B4-BE49-F238E27FC236}">
                  <a16:creationId xmlns:a16="http://schemas.microsoft.com/office/drawing/2014/main" id="{FF3F14CC-ABDD-1719-7E26-B83CDB6D5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700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1010</a:t>
              </a:r>
            </a:p>
          </p:txBody>
        </p:sp>
        <p:sp>
          <p:nvSpPr>
            <p:cNvPr id="59442" name="Rectangle 48">
              <a:extLst>
                <a:ext uri="{FF2B5EF4-FFF2-40B4-BE49-F238E27FC236}">
                  <a16:creationId xmlns:a16="http://schemas.microsoft.com/office/drawing/2014/main" id="{5C2BD5AA-88E6-832E-8A93-C521C910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384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1020</a:t>
              </a:r>
            </a:p>
          </p:txBody>
        </p:sp>
        <p:sp>
          <p:nvSpPr>
            <p:cNvPr id="59443" name="Rectangle 49">
              <a:extLst>
                <a:ext uri="{FF2B5EF4-FFF2-40B4-BE49-F238E27FC236}">
                  <a16:creationId xmlns:a16="http://schemas.microsoft.com/office/drawing/2014/main" id="{07CCFCF9-408C-233F-C610-4DDC9DA2E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3194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0</a:t>
              </a:r>
            </a:p>
          </p:txBody>
        </p:sp>
        <p:sp>
          <p:nvSpPr>
            <p:cNvPr id="59444" name="Rectangle 50">
              <a:extLst>
                <a:ext uri="{FF2B5EF4-FFF2-40B4-BE49-F238E27FC236}">
                  <a16:creationId xmlns:a16="http://schemas.microsoft.com/office/drawing/2014/main" id="{C421DE74-C222-8BEC-8286-FC1881AE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3194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</a:t>
              </a:r>
            </a:p>
          </p:txBody>
        </p:sp>
        <p:sp>
          <p:nvSpPr>
            <p:cNvPr id="59445" name="Rectangle 51">
              <a:extLst>
                <a:ext uri="{FF2B5EF4-FFF2-40B4-BE49-F238E27FC236}">
                  <a16:creationId xmlns:a16="http://schemas.microsoft.com/office/drawing/2014/main" id="{1D65CB37-549A-F481-79A8-5E55E523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3194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2</a:t>
              </a:r>
            </a:p>
          </p:txBody>
        </p:sp>
        <p:sp>
          <p:nvSpPr>
            <p:cNvPr id="59446" name="Rectangle 52">
              <a:extLst>
                <a:ext uri="{FF2B5EF4-FFF2-40B4-BE49-F238E27FC236}">
                  <a16:creationId xmlns:a16="http://schemas.microsoft.com/office/drawing/2014/main" id="{841C1A8D-98F2-FA26-A3D3-7D045D55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3194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3</a:t>
              </a:r>
            </a:p>
          </p:txBody>
        </p:sp>
        <p:sp>
          <p:nvSpPr>
            <p:cNvPr id="59447" name="Rectangle 53">
              <a:extLst>
                <a:ext uri="{FF2B5EF4-FFF2-40B4-BE49-F238E27FC236}">
                  <a16:creationId xmlns:a16="http://schemas.microsoft.com/office/drawing/2014/main" id="{1344163B-D421-E5DF-A23E-9BCD763BA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3194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4</a:t>
              </a:r>
            </a:p>
          </p:txBody>
        </p:sp>
        <p:sp>
          <p:nvSpPr>
            <p:cNvPr id="59448" name="Rectangle 54">
              <a:extLst>
                <a:ext uri="{FF2B5EF4-FFF2-40B4-BE49-F238E27FC236}">
                  <a16:creationId xmlns:a16="http://schemas.microsoft.com/office/drawing/2014/main" id="{D05EB115-3D12-13CE-0E12-89EE002B1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3194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5</a:t>
              </a:r>
            </a:p>
          </p:txBody>
        </p:sp>
        <p:sp>
          <p:nvSpPr>
            <p:cNvPr id="59449" name="Rectangle 55">
              <a:extLst>
                <a:ext uri="{FF2B5EF4-FFF2-40B4-BE49-F238E27FC236}">
                  <a16:creationId xmlns:a16="http://schemas.microsoft.com/office/drawing/2014/main" id="{48AAACF8-D3FE-0520-BC6F-07DC4ABF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3194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6</a:t>
              </a:r>
            </a:p>
          </p:txBody>
        </p:sp>
        <p:sp>
          <p:nvSpPr>
            <p:cNvPr id="59450" name="Rectangle 56">
              <a:extLst>
                <a:ext uri="{FF2B5EF4-FFF2-40B4-BE49-F238E27FC236}">
                  <a16:creationId xmlns:a16="http://schemas.microsoft.com/office/drawing/2014/main" id="{878043A4-2CE4-0A5F-F908-858C5EC55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194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7</a:t>
              </a:r>
            </a:p>
          </p:txBody>
        </p:sp>
        <p:sp>
          <p:nvSpPr>
            <p:cNvPr id="59451" name="Rectangle 57">
              <a:extLst>
                <a:ext uri="{FF2B5EF4-FFF2-40B4-BE49-F238E27FC236}">
                  <a16:creationId xmlns:a16="http://schemas.microsoft.com/office/drawing/2014/main" id="{776A6523-7596-60BB-798A-3952DD226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3194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8</a:t>
              </a:r>
            </a:p>
          </p:txBody>
        </p:sp>
        <p:sp>
          <p:nvSpPr>
            <p:cNvPr id="59452" name="Rectangle 58">
              <a:extLst>
                <a:ext uri="{FF2B5EF4-FFF2-40B4-BE49-F238E27FC236}">
                  <a16:creationId xmlns:a16="http://schemas.microsoft.com/office/drawing/2014/main" id="{A28B29E5-3634-8B90-3E79-378F6323F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3194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9</a:t>
              </a:r>
            </a:p>
          </p:txBody>
        </p:sp>
        <p:sp>
          <p:nvSpPr>
            <p:cNvPr id="59453" name="Rectangle 59">
              <a:extLst>
                <a:ext uri="{FF2B5EF4-FFF2-40B4-BE49-F238E27FC236}">
                  <a16:creationId xmlns:a16="http://schemas.microsoft.com/office/drawing/2014/main" id="{CAC37F7D-891C-7B1A-2FBA-F308F9BD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3194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10</a:t>
              </a:r>
            </a:p>
          </p:txBody>
        </p:sp>
        <p:sp>
          <p:nvSpPr>
            <p:cNvPr id="59454" name="Rectangle 60">
              <a:extLst>
                <a:ext uri="{FF2B5EF4-FFF2-40B4-BE49-F238E27FC236}">
                  <a16:creationId xmlns:a16="http://schemas.microsoft.com/office/drawing/2014/main" id="{A960E184-5CFB-E05F-9E9A-A807C5F49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3194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11</a:t>
              </a:r>
            </a:p>
          </p:txBody>
        </p:sp>
        <p:sp>
          <p:nvSpPr>
            <p:cNvPr id="59455" name="Rectangle 61">
              <a:extLst>
                <a:ext uri="{FF2B5EF4-FFF2-40B4-BE49-F238E27FC236}">
                  <a16:creationId xmlns:a16="http://schemas.microsoft.com/office/drawing/2014/main" id="{B70F60FB-7CAB-E3FA-DDE9-2A944ED95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194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12</a:t>
              </a:r>
            </a:p>
          </p:txBody>
        </p:sp>
        <p:sp>
          <p:nvSpPr>
            <p:cNvPr id="59456" name="Rectangle 62">
              <a:extLst>
                <a:ext uri="{FF2B5EF4-FFF2-40B4-BE49-F238E27FC236}">
                  <a16:creationId xmlns:a16="http://schemas.microsoft.com/office/drawing/2014/main" id="{4B8003C7-B0D4-E76B-59BE-E89D9DFE3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3194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13</a:t>
              </a:r>
            </a:p>
          </p:txBody>
        </p:sp>
        <p:sp>
          <p:nvSpPr>
            <p:cNvPr id="59457" name="Rectangle 63">
              <a:extLst>
                <a:ext uri="{FF2B5EF4-FFF2-40B4-BE49-F238E27FC236}">
                  <a16:creationId xmlns:a16="http://schemas.microsoft.com/office/drawing/2014/main" id="{71CB6D87-1A2F-202E-1435-AE308D015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3194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14</a:t>
              </a:r>
            </a:p>
          </p:txBody>
        </p:sp>
        <p:sp>
          <p:nvSpPr>
            <p:cNvPr id="59458" name="Rectangle 64">
              <a:extLst>
                <a:ext uri="{FF2B5EF4-FFF2-40B4-BE49-F238E27FC236}">
                  <a16:creationId xmlns:a16="http://schemas.microsoft.com/office/drawing/2014/main" id="{0852A298-3F42-8ECA-0661-D3D9B05CF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" y="3194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MS Sans Serif" charset="0"/>
                </a:rPr>
                <a:t>15</a:t>
              </a:r>
            </a:p>
          </p:txBody>
        </p:sp>
        <p:sp>
          <p:nvSpPr>
            <p:cNvPr id="59459" name="Line 65">
              <a:extLst>
                <a:ext uri="{FF2B5EF4-FFF2-40B4-BE49-F238E27FC236}">
                  <a16:creationId xmlns:a16="http://schemas.microsoft.com/office/drawing/2014/main" id="{07D2AAD7-02E8-FC1B-CB65-D8FE67F1B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" y="1692"/>
              <a:ext cx="44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0" name="Rectangle 66">
              <a:extLst>
                <a:ext uri="{FF2B5EF4-FFF2-40B4-BE49-F238E27FC236}">
                  <a16:creationId xmlns:a16="http://schemas.microsoft.com/office/drawing/2014/main" id="{D9B653D4-4E2A-32FB-992A-D10EBCE47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" y="1563"/>
              <a:ext cx="48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000000"/>
                  </a:solidFill>
                  <a:latin typeface="System" charset="0"/>
                </a:rPr>
                <a:t>UCL</a:t>
              </a:r>
            </a:p>
          </p:txBody>
        </p:sp>
        <p:sp>
          <p:nvSpPr>
            <p:cNvPr id="59461" name="Line 67">
              <a:extLst>
                <a:ext uri="{FF2B5EF4-FFF2-40B4-BE49-F238E27FC236}">
                  <a16:creationId xmlns:a16="http://schemas.microsoft.com/office/drawing/2014/main" id="{BB9BA167-DC7C-9015-0DAA-2B3BC51C4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" y="2648"/>
              <a:ext cx="44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2" name="Line 68">
              <a:extLst>
                <a:ext uri="{FF2B5EF4-FFF2-40B4-BE49-F238E27FC236}">
                  <a16:creationId xmlns:a16="http://schemas.microsoft.com/office/drawing/2014/main" id="{95422734-939E-D5FF-4F1F-B050BCE48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2188"/>
              <a:ext cx="44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3" name="Rectangle 69">
              <a:extLst>
                <a:ext uri="{FF2B5EF4-FFF2-40B4-BE49-F238E27FC236}">
                  <a16:creationId xmlns:a16="http://schemas.microsoft.com/office/drawing/2014/main" id="{F4D794D1-B4B1-EA45-9881-E9237998E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" y="2520"/>
              <a:ext cx="4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000000"/>
                  </a:solidFill>
                  <a:latin typeface="System" charset="0"/>
                </a:rPr>
                <a:t>LCL</a:t>
              </a:r>
            </a:p>
          </p:txBody>
        </p:sp>
      </p:grpSp>
      <p:sp>
        <p:nvSpPr>
          <p:cNvPr id="59397" name="Text Box 70">
            <a:extLst>
              <a:ext uri="{FF2B5EF4-FFF2-40B4-BE49-F238E27FC236}">
                <a16:creationId xmlns:a16="http://schemas.microsoft.com/office/drawing/2014/main" id="{34510A3D-F51C-E022-81C7-65E06357A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8382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</a:rPr>
              <a:t>Figure 9.11</a:t>
            </a:r>
            <a:endParaRPr lang="en-US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1AAC49D-6118-727E-097D-511AAE0E1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95251"/>
            <a:ext cx="7772400" cy="836613"/>
          </a:xfrm>
        </p:spPr>
        <p:txBody>
          <a:bodyPr vert="horz" lIns="90488" tIns="44450" rIns="90488" bIns="44450" rtlCol="0" anchor="b">
            <a:normAutofit/>
          </a:bodyPr>
          <a:lstStyle/>
          <a:p>
            <a:pPr>
              <a:defRPr/>
            </a:pPr>
            <a:r>
              <a:rPr lang="en-US"/>
              <a:t>Cause-and-Effect Diagram</a:t>
            </a:r>
            <a:endParaRPr lang="en-US" b="1"/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id="{89A3D6C7-E799-353E-7F80-6C22E75F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8382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</a:rPr>
              <a:t>Figure 9.12</a:t>
            </a:r>
          </a:p>
        </p:txBody>
      </p:sp>
      <p:grpSp>
        <p:nvGrpSpPr>
          <p:cNvPr id="60421" name="Group 4">
            <a:extLst>
              <a:ext uri="{FF2B5EF4-FFF2-40B4-BE49-F238E27FC236}">
                <a16:creationId xmlns:a16="http://schemas.microsoft.com/office/drawing/2014/main" id="{05BC5944-6032-68CB-7A62-9F7B263B7B5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00200"/>
            <a:ext cx="7943850" cy="3514726"/>
            <a:chOff x="564" y="1248"/>
            <a:chExt cx="5004" cy="2214"/>
          </a:xfrm>
        </p:grpSpPr>
        <p:sp>
          <p:nvSpPr>
            <p:cNvPr id="60422" name="Oval 5">
              <a:extLst>
                <a:ext uri="{FF2B5EF4-FFF2-40B4-BE49-F238E27FC236}">
                  <a16:creationId xmlns:a16="http://schemas.microsoft.com/office/drawing/2014/main" id="{40B4F300-9BF0-6818-0980-88EF9208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1916"/>
              <a:ext cx="913" cy="82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Effect</a:t>
              </a:r>
            </a:p>
          </p:txBody>
        </p:sp>
        <p:sp>
          <p:nvSpPr>
            <p:cNvPr id="60423" name="Line 6">
              <a:extLst>
                <a:ext uri="{FF2B5EF4-FFF2-40B4-BE49-F238E27FC236}">
                  <a16:creationId xmlns:a16="http://schemas.microsoft.com/office/drawing/2014/main" id="{AD99B5C4-FDD1-FE03-301D-D2EE92CF1A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8" y="2402"/>
              <a:ext cx="3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4" name="Line 7">
              <a:extLst>
                <a:ext uri="{FF2B5EF4-FFF2-40B4-BE49-F238E27FC236}">
                  <a16:creationId xmlns:a16="http://schemas.microsoft.com/office/drawing/2014/main" id="{7DEE4A7D-7FF3-B156-C8E3-0A6058268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8" y="1637"/>
              <a:ext cx="847" cy="7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5" name="Line 8">
              <a:extLst>
                <a:ext uri="{FF2B5EF4-FFF2-40B4-BE49-F238E27FC236}">
                  <a16:creationId xmlns:a16="http://schemas.microsoft.com/office/drawing/2014/main" id="{846767E0-5040-009C-ECF7-558308019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0" y="1637"/>
              <a:ext cx="847" cy="7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6" name="Line 9">
              <a:extLst>
                <a:ext uri="{FF2B5EF4-FFF2-40B4-BE49-F238E27FC236}">
                  <a16:creationId xmlns:a16="http://schemas.microsoft.com/office/drawing/2014/main" id="{8D3C5292-9033-078C-D798-A6942EE5C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2391"/>
              <a:ext cx="815" cy="7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7" name="Line 10">
              <a:extLst>
                <a:ext uri="{FF2B5EF4-FFF2-40B4-BE49-F238E27FC236}">
                  <a16:creationId xmlns:a16="http://schemas.microsoft.com/office/drawing/2014/main" id="{50B78F99-AC61-D476-EE32-A54C10655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6" y="2391"/>
              <a:ext cx="815" cy="7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8" name="Rectangle 11">
              <a:extLst>
                <a:ext uri="{FF2B5EF4-FFF2-40B4-BE49-F238E27FC236}">
                  <a16:creationId xmlns:a16="http://schemas.microsoft.com/office/drawing/2014/main" id="{3E849ABA-0E90-1F96-7F7B-3464AF8FE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1248"/>
              <a:ext cx="1043" cy="32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Materials</a:t>
              </a:r>
            </a:p>
          </p:txBody>
        </p:sp>
        <p:sp>
          <p:nvSpPr>
            <p:cNvPr id="60429" name="Rectangle 12">
              <a:extLst>
                <a:ext uri="{FF2B5EF4-FFF2-40B4-BE49-F238E27FC236}">
                  <a16:creationId xmlns:a16="http://schemas.microsoft.com/office/drawing/2014/main" id="{E6D6209D-A364-C3C2-8259-A2F9BB747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248"/>
              <a:ext cx="957" cy="32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Methods</a:t>
              </a:r>
            </a:p>
          </p:txBody>
        </p:sp>
        <p:sp>
          <p:nvSpPr>
            <p:cNvPr id="60430" name="Rectangle 13">
              <a:extLst>
                <a:ext uri="{FF2B5EF4-FFF2-40B4-BE49-F238E27FC236}">
                  <a16:creationId xmlns:a16="http://schemas.microsoft.com/office/drawing/2014/main" id="{DB6278C2-F31B-DECE-9C03-8FE19F07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134"/>
              <a:ext cx="1198" cy="32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Equipment</a:t>
              </a:r>
            </a:p>
          </p:txBody>
        </p:sp>
        <p:sp>
          <p:nvSpPr>
            <p:cNvPr id="60431" name="Rectangle 14">
              <a:extLst>
                <a:ext uri="{FF2B5EF4-FFF2-40B4-BE49-F238E27FC236}">
                  <a16:creationId xmlns:a16="http://schemas.microsoft.com/office/drawing/2014/main" id="{E61B3D0E-3948-21E8-28E7-A1F274A8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3134"/>
              <a:ext cx="755" cy="32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People</a:t>
              </a:r>
            </a:p>
          </p:txBody>
        </p:sp>
        <p:sp>
          <p:nvSpPr>
            <p:cNvPr id="60432" name="Rectangle 15">
              <a:extLst>
                <a:ext uri="{FF2B5EF4-FFF2-40B4-BE49-F238E27FC236}">
                  <a16:creationId xmlns:a16="http://schemas.microsoft.com/office/drawing/2014/main" id="{472EF1BB-6513-A8CC-C778-0A096E26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125"/>
              <a:ext cx="1384" cy="3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Environment</a:t>
              </a:r>
            </a:p>
          </p:txBody>
        </p:sp>
        <p:grpSp>
          <p:nvGrpSpPr>
            <p:cNvPr id="60433" name="Group 16">
              <a:extLst>
                <a:ext uri="{FF2B5EF4-FFF2-40B4-BE49-F238E27FC236}">
                  <a16:creationId xmlns:a16="http://schemas.microsoft.com/office/drawing/2014/main" id="{D5AB7CB0-3858-8717-C772-F9B6D2878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6" y="2784"/>
              <a:ext cx="576" cy="231"/>
              <a:chOff x="3840" y="1632"/>
              <a:chExt cx="576" cy="231"/>
            </a:xfrm>
          </p:grpSpPr>
          <p:sp>
            <p:nvSpPr>
              <p:cNvPr id="60467" name="Line 17">
                <a:extLst>
                  <a:ext uri="{FF2B5EF4-FFF2-40B4-BE49-F238E27FC236}">
                    <a16:creationId xmlns:a16="http://schemas.microsoft.com/office/drawing/2014/main" id="{E6251060-228F-6277-B8EF-27EBFAF20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576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68" name="Text Box 18">
                <a:extLst>
                  <a:ext uri="{FF2B5EF4-FFF2-40B4-BE49-F238E27FC236}">
                    <a16:creationId xmlns:a16="http://schemas.microsoft.com/office/drawing/2014/main" id="{B763FA57-B717-0EE7-6FC2-CD5F069D0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63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latin typeface="Times New Roman" panose="02020603050405020304" pitchFamily="18" charset="0"/>
                  </a:rPr>
                  <a:t>Cause</a:t>
                </a:r>
              </a:p>
            </p:txBody>
          </p:sp>
        </p:grpSp>
        <p:grpSp>
          <p:nvGrpSpPr>
            <p:cNvPr id="60434" name="Group 19">
              <a:extLst>
                <a:ext uri="{FF2B5EF4-FFF2-40B4-BE49-F238E27FC236}">
                  <a16:creationId xmlns:a16="http://schemas.microsoft.com/office/drawing/2014/main" id="{D0B11610-DC0B-9D76-1BC5-F3958036BB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6" y="1776"/>
              <a:ext cx="576" cy="231"/>
              <a:chOff x="3840" y="1632"/>
              <a:chExt cx="576" cy="231"/>
            </a:xfrm>
          </p:grpSpPr>
          <p:sp>
            <p:nvSpPr>
              <p:cNvPr id="60465" name="Line 20">
                <a:extLst>
                  <a:ext uri="{FF2B5EF4-FFF2-40B4-BE49-F238E27FC236}">
                    <a16:creationId xmlns:a16="http://schemas.microsoft.com/office/drawing/2014/main" id="{48C73B61-12D9-226A-E285-09E802A66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576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66" name="Text Box 21">
                <a:extLst>
                  <a:ext uri="{FF2B5EF4-FFF2-40B4-BE49-F238E27FC236}">
                    <a16:creationId xmlns:a16="http://schemas.microsoft.com/office/drawing/2014/main" id="{8CA8333A-4FC6-9658-30DF-38EFF287F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63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latin typeface="Times New Roman" panose="02020603050405020304" pitchFamily="18" charset="0"/>
                  </a:rPr>
                  <a:t>Cause</a:t>
                </a:r>
              </a:p>
            </p:txBody>
          </p:sp>
        </p:grpSp>
        <p:grpSp>
          <p:nvGrpSpPr>
            <p:cNvPr id="60435" name="Group 22">
              <a:extLst>
                <a:ext uri="{FF2B5EF4-FFF2-40B4-BE49-F238E27FC236}">
                  <a16:creationId xmlns:a16="http://schemas.microsoft.com/office/drawing/2014/main" id="{75ACBF83-40AE-9498-5043-49297A00B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6" y="2640"/>
              <a:ext cx="576" cy="231"/>
              <a:chOff x="3840" y="1632"/>
              <a:chExt cx="576" cy="231"/>
            </a:xfrm>
          </p:grpSpPr>
          <p:sp>
            <p:nvSpPr>
              <p:cNvPr id="60463" name="Line 23">
                <a:extLst>
                  <a:ext uri="{FF2B5EF4-FFF2-40B4-BE49-F238E27FC236}">
                    <a16:creationId xmlns:a16="http://schemas.microsoft.com/office/drawing/2014/main" id="{5ADEF53E-1620-DA27-D1A6-F74F843A8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576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64" name="Text Box 24">
                <a:extLst>
                  <a:ext uri="{FF2B5EF4-FFF2-40B4-BE49-F238E27FC236}">
                    <a16:creationId xmlns:a16="http://schemas.microsoft.com/office/drawing/2014/main" id="{448AA801-B955-032A-DBA5-2363EA6C5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63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latin typeface="Times New Roman" panose="02020603050405020304" pitchFamily="18" charset="0"/>
                  </a:rPr>
                  <a:t>Cause</a:t>
                </a:r>
              </a:p>
            </p:txBody>
          </p:sp>
        </p:grpSp>
        <p:grpSp>
          <p:nvGrpSpPr>
            <p:cNvPr id="60436" name="Group 25">
              <a:extLst>
                <a:ext uri="{FF2B5EF4-FFF2-40B4-BE49-F238E27FC236}">
                  <a16:creationId xmlns:a16="http://schemas.microsoft.com/office/drawing/2014/main" id="{07C0C7F2-2AFC-0A54-7957-3B511BF54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" y="2400"/>
              <a:ext cx="576" cy="231"/>
              <a:chOff x="3840" y="1632"/>
              <a:chExt cx="576" cy="231"/>
            </a:xfrm>
          </p:grpSpPr>
          <p:sp>
            <p:nvSpPr>
              <p:cNvPr id="60461" name="Line 26">
                <a:extLst>
                  <a:ext uri="{FF2B5EF4-FFF2-40B4-BE49-F238E27FC236}">
                    <a16:creationId xmlns:a16="http://schemas.microsoft.com/office/drawing/2014/main" id="{84206ECB-9EAD-C75C-B7CC-2F85D23F4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576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62" name="Text Box 27">
                <a:extLst>
                  <a:ext uri="{FF2B5EF4-FFF2-40B4-BE49-F238E27FC236}">
                    <a16:creationId xmlns:a16="http://schemas.microsoft.com/office/drawing/2014/main" id="{2B52182D-5159-3969-71AA-AD1C5A1AA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63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latin typeface="Times New Roman" panose="02020603050405020304" pitchFamily="18" charset="0"/>
                  </a:rPr>
                  <a:t>Cause</a:t>
                </a:r>
              </a:p>
            </p:txBody>
          </p:sp>
        </p:grpSp>
        <p:grpSp>
          <p:nvGrpSpPr>
            <p:cNvPr id="60437" name="Group 28">
              <a:extLst>
                <a:ext uri="{FF2B5EF4-FFF2-40B4-BE49-F238E27FC236}">
                  <a16:creationId xmlns:a16="http://schemas.microsoft.com/office/drawing/2014/main" id="{51EFED13-F43A-F875-F1B4-9B66F8225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6" y="2688"/>
              <a:ext cx="576" cy="231"/>
              <a:chOff x="3840" y="1632"/>
              <a:chExt cx="576" cy="231"/>
            </a:xfrm>
          </p:grpSpPr>
          <p:sp>
            <p:nvSpPr>
              <p:cNvPr id="60459" name="Line 29">
                <a:extLst>
                  <a:ext uri="{FF2B5EF4-FFF2-40B4-BE49-F238E27FC236}">
                    <a16:creationId xmlns:a16="http://schemas.microsoft.com/office/drawing/2014/main" id="{B0C371A4-583B-527A-E62B-19D156722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576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60" name="Text Box 30">
                <a:extLst>
                  <a:ext uri="{FF2B5EF4-FFF2-40B4-BE49-F238E27FC236}">
                    <a16:creationId xmlns:a16="http://schemas.microsoft.com/office/drawing/2014/main" id="{E5DC8DA1-1670-8885-913F-3D2BBBABB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63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latin typeface="Times New Roman" panose="02020603050405020304" pitchFamily="18" charset="0"/>
                  </a:rPr>
                  <a:t>Cause</a:t>
                </a:r>
              </a:p>
            </p:txBody>
          </p:sp>
        </p:grpSp>
        <p:grpSp>
          <p:nvGrpSpPr>
            <p:cNvPr id="60438" name="Group 31">
              <a:extLst>
                <a:ext uri="{FF2B5EF4-FFF2-40B4-BE49-F238E27FC236}">
                  <a16:creationId xmlns:a16="http://schemas.microsoft.com/office/drawing/2014/main" id="{D9FA66E7-24BC-8796-DC1F-AA3CECD583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6" y="1872"/>
              <a:ext cx="576" cy="231"/>
              <a:chOff x="3840" y="1632"/>
              <a:chExt cx="576" cy="231"/>
            </a:xfrm>
          </p:grpSpPr>
          <p:sp>
            <p:nvSpPr>
              <p:cNvPr id="60457" name="Line 32">
                <a:extLst>
                  <a:ext uri="{FF2B5EF4-FFF2-40B4-BE49-F238E27FC236}">
                    <a16:creationId xmlns:a16="http://schemas.microsoft.com/office/drawing/2014/main" id="{871515B6-8D03-F952-B610-C69697D14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576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58" name="Text Box 33">
                <a:extLst>
                  <a:ext uri="{FF2B5EF4-FFF2-40B4-BE49-F238E27FC236}">
                    <a16:creationId xmlns:a16="http://schemas.microsoft.com/office/drawing/2014/main" id="{D2EA6E1E-F39C-D2CA-CA56-6DC4B25D99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63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latin typeface="Times New Roman" panose="02020603050405020304" pitchFamily="18" charset="0"/>
                  </a:rPr>
                  <a:t>Cause</a:t>
                </a:r>
              </a:p>
            </p:txBody>
          </p:sp>
        </p:grpSp>
        <p:grpSp>
          <p:nvGrpSpPr>
            <p:cNvPr id="60439" name="Group 34">
              <a:extLst>
                <a:ext uri="{FF2B5EF4-FFF2-40B4-BE49-F238E27FC236}">
                  <a16:creationId xmlns:a16="http://schemas.microsoft.com/office/drawing/2014/main" id="{D5CB93CF-BCA3-528B-D3E7-9B124F400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8" y="2016"/>
              <a:ext cx="576" cy="231"/>
              <a:chOff x="3840" y="1632"/>
              <a:chExt cx="576" cy="231"/>
            </a:xfrm>
          </p:grpSpPr>
          <p:sp>
            <p:nvSpPr>
              <p:cNvPr id="60455" name="Line 35">
                <a:extLst>
                  <a:ext uri="{FF2B5EF4-FFF2-40B4-BE49-F238E27FC236}">
                    <a16:creationId xmlns:a16="http://schemas.microsoft.com/office/drawing/2014/main" id="{BA8E435F-52B5-15E9-3BBA-79B436DDB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576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56" name="Text Box 36">
                <a:extLst>
                  <a:ext uri="{FF2B5EF4-FFF2-40B4-BE49-F238E27FC236}">
                    <a16:creationId xmlns:a16="http://schemas.microsoft.com/office/drawing/2014/main" id="{17A9005F-25B7-2468-4A4C-DE73625F9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63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latin typeface="Times New Roman" panose="02020603050405020304" pitchFamily="18" charset="0"/>
                  </a:rPr>
                  <a:t>Cause</a:t>
                </a:r>
              </a:p>
            </p:txBody>
          </p:sp>
        </p:grpSp>
        <p:grpSp>
          <p:nvGrpSpPr>
            <p:cNvPr id="60440" name="Group 37">
              <a:extLst>
                <a:ext uri="{FF2B5EF4-FFF2-40B4-BE49-F238E27FC236}">
                  <a16:creationId xmlns:a16="http://schemas.microsoft.com/office/drawing/2014/main" id="{DF9F920C-656D-EE03-A3A7-DE7C0811E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8" y="2400"/>
              <a:ext cx="576" cy="231"/>
              <a:chOff x="3840" y="1632"/>
              <a:chExt cx="576" cy="231"/>
            </a:xfrm>
          </p:grpSpPr>
          <p:sp>
            <p:nvSpPr>
              <p:cNvPr id="60453" name="Line 38">
                <a:extLst>
                  <a:ext uri="{FF2B5EF4-FFF2-40B4-BE49-F238E27FC236}">
                    <a16:creationId xmlns:a16="http://schemas.microsoft.com/office/drawing/2014/main" id="{733FC80A-78B3-3D99-5A42-923C46D6A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576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54" name="Text Box 39">
                <a:extLst>
                  <a:ext uri="{FF2B5EF4-FFF2-40B4-BE49-F238E27FC236}">
                    <a16:creationId xmlns:a16="http://schemas.microsoft.com/office/drawing/2014/main" id="{F7713C8F-5088-4EDE-8C5B-005A68774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63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latin typeface="Times New Roman" panose="02020603050405020304" pitchFamily="18" charset="0"/>
                  </a:rPr>
                  <a:t>Cause</a:t>
                </a:r>
              </a:p>
            </p:txBody>
          </p:sp>
        </p:grpSp>
        <p:grpSp>
          <p:nvGrpSpPr>
            <p:cNvPr id="60441" name="Group 40">
              <a:extLst>
                <a:ext uri="{FF2B5EF4-FFF2-40B4-BE49-F238E27FC236}">
                  <a16:creationId xmlns:a16="http://schemas.microsoft.com/office/drawing/2014/main" id="{694C96F4-686A-F684-C229-4D0DC5849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6" y="1536"/>
              <a:ext cx="576" cy="231"/>
              <a:chOff x="3840" y="1632"/>
              <a:chExt cx="576" cy="231"/>
            </a:xfrm>
          </p:grpSpPr>
          <p:sp>
            <p:nvSpPr>
              <p:cNvPr id="60451" name="Line 41">
                <a:extLst>
                  <a:ext uri="{FF2B5EF4-FFF2-40B4-BE49-F238E27FC236}">
                    <a16:creationId xmlns:a16="http://schemas.microsoft.com/office/drawing/2014/main" id="{92232BC1-AD8C-30D9-2E83-2DB04EC33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576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52" name="Text Box 42">
                <a:extLst>
                  <a:ext uri="{FF2B5EF4-FFF2-40B4-BE49-F238E27FC236}">
                    <a16:creationId xmlns:a16="http://schemas.microsoft.com/office/drawing/2014/main" id="{99E2DED4-A422-D6F9-6EE5-02EB8E8B8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63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latin typeface="Times New Roman" panose="02020603050405020304" pitchFamily="18" charset="0"/>
                  </a:rPr>
                  <a:t>Cause</a:t>
                </a:r>
              </a:p>
            </p:txBody>
          </p:sp>
        </p:grpSp>
        <p:grpSp>
          <p:nvGrpSpPr>
            <p:cNvPr id="60442" name="Group 43">
              <a:extLst>
                <a:ext uri="{FF2B5EF4-FFF2-40B4-BE49-F238E27FC236}">
                  <a16:creationId xmlns:a16="http://schemas.microsoft.com/office/drawing/2014/main" id="{49F83536-ABB6-BF0F-BA25-598AC5E25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6" y="1641"/>
              <a:ext cx="576" cy="231"/>
              <a:chOff x="3840" y="1632"/>
              <a:chExt cx="576" cy="231"/>
            </a:xfrm>
          </p:grpSpPr>
          <p:sp>
            <p:nvSpPr>
              <p:cNvPr id="60449" name="Line 44">
                <a:extLst>
                  <a:ext uri="{FF2B5EF4-FFF2-40B4-BE49-F238E27FC236}">
                    <a16:creationId xmlns:a16="http://schemas.microsoft.com/office/drawing/2014/main" id="{4A39F223-2435-23CB-1464-2B4C475E3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576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50" name="Text Box 45">
                <a:extLst>
                  <a:ext uri="{FF2B5EF4-FFF2-40B4-BE49-F238E27FC236}">
                    <a16:creationId xmlns:a16="http://schemas.microsoft.com/office/drawing/2014/main" id="{196AEF22-56CB-9155-1AE8-F7611A5ED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63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latin typeface="Times New Roman" panose="02020603050405020304" pitchFamily="18" charset="0"/>
                  </a:rPr>
                  <a:t>Cause</a:t>
                </a:r>
              </a:p>
            </p:txBody>
          </p:sp>
        </p:grpSp>
        <p:grpSp>
          <p:nvGrpSpPr>
            <p:cNvPr id="60443" name="Group 46">
              <a:extLst>
                <a:ext uri="{FF2B5EF4-FFF2-40B4-BE49-F238E27FC236}">
                  <a16:creationId xmlns:a16="http://schemas.microsoft.com/office/drawing/2014/main" id="{64737B1A-AF96-3A62-8694-FB8E53087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6" y="2832"/>
              <a:ext cx="576" cy="231"/>
              <a:chOff x="3840" y="1632"/>
              <a:chExt cx="576" cy="231"/>
            </a:xfrm>
          </p:grpSpPr>
          <p:sp>
            <p:nvSpPr>
              <p:cNvPr id="60447" name="Line 47">
                <a:extLst>
                  <a:ext uri="{FF2B5EF4-FFF2-40B4-BE49-F238E27FC236}">
                    <a16:creationId xmlns:a16="http://schemas.microsoft.com/office/drawing/2014/main" id="{028B1BF8-A37A-61AC-DB4F-5114E08DA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576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8" name="Text Box 48">
                <a:extLst>
                  <a:ext uri="{FF2B5EF4-FFF2-40B4-BE49-F238E27FC236}">
                    <a16:creationId xmlns:a16="http://schemas.microsoft.com/office/drawing/2014/main" id="{26B9F389-A449-7582-CF3A-75B116448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63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latin typeface="Times New Roman" panose="02020603050405020304" pitchFamily="18" charset="0"/>
                  </a:rPr>
                  <a:t>Cause</a:t>
                </a:r>
              </a:p>
            </p:txBody>
          </p:sp>
        </p:grpSp>
        <p:grpSp>
          <p:nvGrpSpPr>
            <p:cNvPr id="60444" name="Group 49">
              <a:extLst>
                <a:ext uri="{FF2B5EF4-FFF2-40B4-BE49-F238E27FC236}">
                  <a16:creationId xmlns:a16="http://schemas.microsoft.com/office/drawing/2014/main" id="{9AC0D969-EA77-07A8-DB71-609FF5A673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2016"/>
              <a:ext cx="576" cy="231"/>
              <a:chOff x="3840" y="1632"/>
              <a:chExt cx="576" cy="231"/>
            </a:xfrm>
          </p:grpSpPr>
          <p:sp>
            <p:nvSpPr>
              <p:cNvPr id="60445" name="Line 50">
                <a:extLst>
                  <a:ext uri="{FF2B5EF4-FFF2-40B4-BE49-F238E27FC236}">
                    <a16:creationId xmlns:a16="http://schemas.microsoft.com/office/drawing/2014/main" id="{A2B408F9-172A-15F6-4EDD-C2831AAA2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576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6" name="Text Box 51">
                <a:extLst>
                  <a:ext uri="{FF2B5EF4-FFF2-40B4-BE49-F238E27FC236}">
                    <a16:creationId xmlns:a16="http://schemas.microsoft.com/office/drawing/2014/main" id="{B2619C3C-5146-5BFC-0EF0-16C3E194C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63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latin typeface="Times New Roman" panose="02020603050405020304" pitchFamily="18" charset="0"/>
                  </a:rPr>
                  <a:t>Cause</a:t>
                </a:r>
              </a:p>
            </p:txBody>
          </p:sp>
        </p:grpSp>
      </p:grpSp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D0A3-AE65-E078-3C6C-A7AE5A88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AFD8D-B073-C891-4132-42B11173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5" y="333375"/>
            <a:ext cx="9716493" cy="6191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94E279-D335-41FA-B8D9-9D515CB547C1}"/>
                  </a:ext>
                </a:extLst>
              </p14:cNvPr>
              <p14:cNvContentPartPr/>
              <p14:nvPr/>
            </p14:nvContentPartPr>
            <p14:xfrm>
              <a:off x="2003557" y="2424271"/>
              <a:ext cx="239760" cy="24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94E279-D335-41FA-B8D9-9D515CB54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9557" y="2316631"/>
                <a:ext cx="3474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A8230A-8CFF-BBBD-09F6-8B4E4551016C}"/>
                  </a:ext>
                </a:extLst>
              </p14:cNvPr>
              <p14:cNvContentPartPr/>
              <p14:nvPr/>
            </p14:nvContentPartPr>
            <p14:xfrm>
              <a:off x="2249797" y="242499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A8230A-8CFF-BBBD-09F6-8B4E455101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6157" y="231699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3E922E-F670-C0C6-DA1E-B247B14BB291}"/>
                  </a:ext>
                </a:extLst>
              </p14:cNvPr>
              <p14:cNvContentPartPr/>
              <p14:nvPr/>
            </p14:nvContentPartPr>
            <p14:xfrm>
              <a:off x="1749037" y="236163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3E922E-F670-C0C6-DA1E-B247B14BB2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5397" y="225363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AC25345-B181-D516-70B7-79B7705FFD1C}"/>
                  </a:ext>
                </a:extLst>
              </p14:cNvPr>
              <p14:cNvContentPartPr/>
              <p14:nvPr/>
            </p14:nvContentPartPr>
            <p14:xfrm>
              <a:off x="1749037" y="2295391"/>
              <a:ext cx="1043280" cy="18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AC25345-B181-D516-70B7-79B7705FFD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5397" y="2187751"/>
                <a:ext cx="1150920" cy="3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54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AC43A1D-BB38-A46B-4063-534B0F40F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39713"/>
            <a:ext cx="7772400" cy="685800"/>
          </a:xfrm>
        </p:spPr>
        <p:txBody>
          <a:bodyPr vert="horz" lIns="90488" tIns="44450" rIns="90488" bIns="44450" rtlCol="0" anchor="b">
            <a:normAutofit fontScale="90000"/>
          </a:bodyPr>
          <a:lstStyle/>
          <a:p>
            <a:pPr>
              <a:defRPr/>
            </a:pPr>
            <a:r>
              <a:rPr lang="en-US"/>
              <a:t>Dimensions of Quality</a:t>
            </a:r>
            <a:endParaRPr lang="en-US" b="1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9FBD8C4-FF9D-54AA-6A62-8330717D8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9476" y="1509714"/>
            <a:ext cx="7953375" cy="4173537"/>
          </a:xfrm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i="1"/>
              <a:t>Performance</a:t>
            </a:r>
            <a:r>
              <a:rPr lang="en-US" altLang="en-US"/>
              <a:t> - main characteristics of the product/service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i="1"/>
              <a:t>Aesthetics</a:t>
            </a:r>
            <a:r>
              <a:rPr lang="en-US" altLang="en-US"/>
              <a:t> - appearance, feel, smell, taste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i="1"/>
              <a:t>Special Features </a:t>
            </a:r>
            <a:r>
              <a:rPr lang="en-US" altLang="en-US"/>
              <a:t>- extra characteristics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i="1"/>
              <a:t>Conformance</a:t>
            </a:r>
            <a:r>
              <a:rPr lang="en-US" altLang="en-US"/>
              <a:t> - how well product/service conforms to customer’s expectations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i="1"/>
              <a:t>Reliability</a:t>
            </a:r>
            <a:r>
              <a:rPr lang="en-US" altLang="en-US"/>
              <a:t> - consistency of performance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53E1105-F098-0ACA-CB60-7BAE766A3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19075"/>
            <a:ext cx="7772400" cy="736600"/>
          </a:xfrm>
        </p:spPr>
        <p:txBody>
          <a:bodyPr vert="horz" lIns="90488" tIns="44450" rIns="90488" bIns="44450" rtlCol="0" anchor="b">
            <a:normAutofit/>
          </a:bodyPr>
          <a:lstStyle/>
          <a:p>
            <a:pPr>
              <a:defRPr/>
            </a:pPr>
            <a:r>
              <a:rPr lang="en-US"/>
              <a:t>Dimensions of Quality (Cont’d)</a:t>
            </a:r>
            <a:endParaRPr lang="en-US" b="1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50C37DE-D898-18EB-EF25-E778CDE5D3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9476" y="1489075"/>
            <a:ext cx="7802563" cy="4173538"/>
          </a:xfrm>
        </p:spPr>
        <p:txBody>
          <a:bodyPr vert="horz" lIns="90488" tIns="44450" rIns="90488" bIns="44450" rtlCol="0"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Durability</a:t>
            </a:r>
            <a:r>
              <a:rPr lang="en-US" altLang="en-US"/>
              <a:t> - </a:t>
            </a:r>
            <a:r>
              <a:rPr lang="en-US" altLang="en-US" sz="3000"/>
              <a:t>useful life of the product/service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 i="1"/>
              <a:t>Perceived Quality - </a:t>
            </a:r>
            <a:r>
              <a:rPr lang="en-US" altLang="en-US" sz="3000"/>
              <a:t>indirect evaluation of quality (e.g. reputation)</a:t>
            </a:r>
            <a:endParaRPr lang="en-US" altLang="en-US" sz="1100"/>
          </a:p>
          <a:p>
            <a:pPr>
              <a:spcBef>
                <a:spcPct val="50000"/>
              </a:spcBef>
            </a:pPr>
            <a:r>
              <a:rPr lang="en-US" altLang="en-US" i="1"/>
              <a:t>Serviceability - service after sale 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6F35A84-6351-F376-79C3-C0AEE032C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11200"/>
          </a:xfrm>
        </p:spPr>
        <p:txBody>
          <a:bodyPr vert="horz" lIns="90488" tIns="44450" rIns="90488" bIns="44450" rtlCol="0" anchor="b">
            <a:normAutofit/>
          </a:bodyPr>
          <a:lstStyle/>
          <a:p>
            <a:pPr>
              <a:defRPr/>
            </a:pPr>
            <a:r>
              <a:rPr lang="en-US" sz="4000"/>
              <a:t>Examples of Quality Dimensions</a:t>
            </a:r>
            <a:endParaRPr lang="en-US" sz="4000" b="1"/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6FBB3F88-814E-4E34-10A8-D53F9193FB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9-</a:t>
            </a:r>
            <a:fld id="{1A83A010-E0F7-40AD-93C9-2F3939B558EB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14340" name="Object 3">
            <a:extLst>
              <a:ext uri="{FF2B5EF4-FFF2-40B4-BE49-F238E27FC236}">
                <a16:creationId xmlns:a16="http://schemas.microsoft.com/office/drawing/2014/main" id="{FDCAD346-0236-6F83-87CA-7FF5807EBB99}"/>
              </a:ext>
            </a:extLst>
          </p:cNvPr>
          <p:cNvGraphicFramePr>
            <a:graphicFrameLocks/>
          </p:cNvGraphicFramePr>
          <p:nvPr/>
        </p:nvGraphicFramePr>
        <p:xfrm>
          <a:off x="1828800" y="1219200"/>
          <a:ext cx="86106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9116568" imgH="5145024" progId="Word.Document.8">
                  <p:embed/>
                </p:oleObj>
              </mc:Choice>
              <mc:Fallback>
                <p:oleObj name="Document" r:id="rId3" imgW="9116568" imgH="5145024" progId="Word.Document.8">
                  <p:embed/>
                  <p:pic>
                    <p:nvPicPr>
                      <p:cNvPr id="14340" name="Object 3">
                        <a:extLst>
                          <a:ext uri="{FF2B5EF4-FFF2-40B4-BE49-F238E27FC236}">
                            <a16:creationId xmlns:a16="http://schemas.microsoft.com/office/drawing/2014/main" id="{FDCAD346-0236-6F83-87CA-7FF5807EBB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19200"/>
                        <a:ext cx="8610600" cy="5410200"/>
                      </a:xfrm>
                      <a:prstGeom prst="rect">
                        <a:avLst/>
                      </a:prstGeom>
                      <a:solidFill>
                        <a:srgbClr val="CBE9F9"/>
                      </a:solidFill>
                      <a:ln w="12700">
                        <a:solidFill>
                          <a:srgbClr val="CE27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E9B02DF-DA90-65A3-57A6-1678895A5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533400"/>
            <a:ext cx="7772400" cy="736600"/>
          </a:xfrm>
        </p:spPr>
        <p:txBody>
          <a:bodyPr vert="horz" lIns="90488" tIns="44450" rIns="90488" bIns="44450" rtlCol="0" anchor="b">
            <a:normAutofit fontScale="90000"/>
          </a:bodyPr>
          <a:lstStyle/>
          <a:p>
            <a:pPr>
              <a:defRPr/>
            </a:pPr>
            <a:r>
              <a:rPr lang="en-US" sz="4000"/>
              <a:t>Examples of Quality Dimensions (Cont’d)</a:t>
            </a:r>
            <a:endParaRPr lang="en-US" sz="4000" b="1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C5224714-4C9A-DD1B-BCF0-7FCAF2E88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9-</a:t>
            </a:r>
            <a:fld id="{3407BD7D-F1C1-46BF-AFBC-9BD1DAF1265D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91F5FA78-6864-C53B-E21F-52EE2FB1A5BE}"/>
              </a:ext>
            </a:extLst>
          </p:cNvPr>
          <p:cNvGraphicFramePr>
            <a:graphicFrameLocks/>
          </p:cNvGraphicFramePr>
          <p:nvPr/>
        </p:nvGraphicFramePr>
        <p:xfrm>
          <a:off x="1828800" y="1295400"/>
          <a:ext cx="85344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9119616" imgH="4922520" progId="Word.Document.8">
                  <p:embed/>
                </p:oleObj>
              </mc:Choice>
              <mc:Fallback>
                <p:oleObj name="Document" r:id="rId3" imgW="9119616" imgH="4922520" progId="Word.Document.8">
                  <p:embed/>
                  <p:pic>
                    <p:nvPicPr>
                      <p:cNvPr id="15364" name="Object 3">
                        <a:extLst>
                          <a:ext uri="{FF2B5EF4-FFF2-40B4-BE49-F238E27FC236}">
                            <a16:creationId xmlns:a16="http://schemas.microsoft.com/office/drawing/2014/main" id="{91F5FA78-6864-C53B-E21F-52EE2FB1A5B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8534400" cy="5334000"/>
                      </a:xfrm>
                      <a:prstGeom prst="rect">
                        <a:avLst/>
                      </a:prstGeom>
                      <a:solidFill>
                        <a:srgbClr val="CBE9F9"/>
                      </a:solidFill>
                      <a:ln w="12700">
                        <a:solidFill>
                          <a:srgbClr val="CE27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5368A2D-7F12-E1A3-9DEA-71CD39699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76225"/>
            <a:ext cx="7772400" cy="660400"/>
          </a:xfrm>
        </p:spPr>
        <p:txBody>
          <a:bodyPr vert="horz" lIns="90488" tIns="44450" rIns="90488" bIns="44450" rtlCol="0" anchor="b">
            <a:normAutofit fontScale="90000"/>
          </a:bodyPr>
          <a:lstStyle/>
          <a:p>
            <a:pPr>
              <a:defRPr/>
            </a:pPr>
            <a:r>
              <a:rPr lang="en-US"/>
              <a:t>Determinants of Quality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DD4BFE1-2D82-0762-B9FD-26C9EDD1C1DC}"/>
              </a:ext>
            </a:extLst>
          </p:cNvPr>
          <p:cNvGrpSpPr>
            <a:grpSpLocks/>
          </p:cNvGrpSpPr>
          <p:nvPr/>
        </p:nvGrpSpPr>
        <p:grpSpPr bwMode="auto">
          <a:xfrm>
            <a:off x="4210051" y="3048000"/>
            <a:ext cx="6005513" cy="2801938"/>
            <a:chOff x="1692" y="1920"/>
            <a:chExt cx="3783" cy="1765"/>
          </a:xfrm>
        </p:grpSpPr>
        <p:grpSp>
          <p:nvGrpSpPr>
            <p:cNvPr id="19480" name="Group 4">
              <a:extLst>
                <a:ext uri="{FF2B5EF4-FFF2-40B4-BE49-F238E27FC236}">
                  <a16:creationId xmlns:a16="http://schemas.microsoft.com/office/drawing/2014/main" id="{B297A138-5ED3-8BE3-A165-6EC2D410B7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20"/>
              <a:ext cx="3783" cy="1765"/>
              <a:chOff x="1156" y="2118"/>
              <a:chExt cx="3783" cy="1765"/>
            </a:xfrm>
          </p:grpSpPr>
          <p:sp>
            <p:nvSpPr>
              <p:cNvPr id="19482" name="Rectangle 5">
                <a:extLst>
                  <a:ext uri="{FF2B5EF4-FFF2-40B4-BE49-F238E27FC236}">
                    <a16:creationId xmlns:a16="http://schemas.microsoft.com/office/drawing/2014/main" id="{9DE30F78-2208-56B5-5C36-46EB48B5D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2809"/>
                <a:ext cx="1106" cy="1071"/>
              </a:xfrm>
              <a:prstGeom prst="rect">
                <a:avLst/>
              </a:prstGeom>
              <a:solidFill>
                <a:srgbClr val="FFA285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83" name="Freeform 6">
                <a:extLst>
                  <a:ext uri="{FF2B5EF4-FFF2-40B4-BE49-F238E27FC236}">
                    <a16:creationId xmlns:a16="http://schemas.microsoft.com/office/drawing/2014/main" id="{2D1B2BFF-EDC7-EE7D-6D0B-590C515C5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" y="2118"/>
                <a:ext cx="2662" cy="1765"/>
              </a:xfrm>
              <a:custGeom>
                <a:avLst/>
                <a:gdLst>
                  <a:gd name="T0" fmla="*/ 2661 w 2662"/>
                  <a:gd name="T1" fmla="*/ 1764 h 1765"/>
                  <a:gd name="T2" fmla="*/ 0 w 2662"/>
                  <a:gd name="T3" fmla="*/ 0 h 1765"/>
                  <a:gd name="T4" fmla="*/ 2661 w 2662"/>
                  <a:gd name="T5" fmla="*/ 679 h 1765"/>
                  <a:gd name="T6" fmla="*/ 2661 w 2662"/>
                  <a:gd name="T7" fmla="*/ 1764 h 17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2"/>
                  <a:gd name="T13" fmla="*/ 0 h 1765"/>
                  <a:gd name="T14" fmla="*/ 2662 w 2662"/>
                  <a:gd name="T15" fmla="*/ 1765 h 17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2" h="1765">
                    <a:moveTo>
                      <a:pt x="2661" y="1764"/>
                    </a:moveTo>
                    <a:lnTo>
                      <a:pt x="0" y="0"/>
                    </a:lnTo>
                    <a:lnTo>
                      <a:pt x="2661" y="679"/>
                    </a:lnTo>
                    <a:lnTo>
                      <a:pt x="2661" y="1764"/>
                    </a:lnTo>
                  </a:path>
                </a:pathLst>
              </a:custGeom>
              <a:solidFill>
                <a:srgbClr val="FFA285"/>
              </a:solidFill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84" name="Freeform 7">
                <a:extLst>
                  <a:ext uri="{FF2B5EF4-FFF2-40B4-BE49-F238E27FC236}">
                    <a16:creationId xmlns:a16="http://schemas.microsoft.com/office/drawing/2014/main" id="{DFB905A7-BB25-1DF1-75B0-ED2B3FC0E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" y="2118"/>
                <a:ext cx="3783" cy="680"/>
              </a:xfrm>
              <a:custGeom>
                <a:avLst/>
                <a:gdLst>
                  <a:gd name="T0" fmla="*/ 3782 w 3783"/>
                  <a:gd name="T1" fmla="*/ 679 h 680"/>
                  <a:gd name="T2" fmla="*/ 2661 w 3783"/>
                  <a:gd name="T3" fmla="*/ 679 h 680"/>
                  <a:gd name="T4" fmla="*/ 0 w 3783"/>
                  <a:gd name="T5" fmla="*/ 0 h 680"/>
                  <a:gd name="T6" fmla="*/ 3782 w 3783"/>
                  <a:gd name="T7" fmla="*/ 679 h 6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83"/>
                  <a:gd name="T13" fmla="*/ 0 h 680"/>
                  <a:gd name="T14" fmla="*/ 3783 w 3783"/>
                  <a:gd name="T15" fmla="*/ 680 h 6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83" h="680">
                    <a:moveTo>
                      <a:pt x="3782" y="679"/>
                    </a:moveTo>
                    <a:lnTo>
                      <a:pt x="2661" y="679"/>
                    </a:lnTo>
                    <a:lnTo>
                      <a:pt x="0" y="0"/>
                    </a:lnTo>
                    <a:lnTo>
                      <a:pt x="3782" y="679"/>
                    </a:lnTo>
                  </a:path>
                </a:pathLst>
              </a:custGeom>
              <a:solidFill>
                <a:srgbClr val="FFA285"/>
              </a:solidFill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481" name="Rectangle 8">
              <a:extLst>
                <a:ext uri="{FF2B5EF4-FFF2-40B4-BE49-F238E27FC236}">
                  <a16:creationId xmlns:a16="http://schemas.microsoft.com/office/drawing/2014/main" id="{9975F5C2-CF1E-6B25-442E-7BD1CBA4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936"/>
              <a:ext cx="92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>
                  <a:latin typeface="Times New Roman" panose="02020603050405020304" pitchFamily="18" charset="0"/>
                </a:rPr>
                <a:t>Service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FD808DF9-8C1A-EDE1-36F7-A2C1A16AEE81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1143000"/>
            <a:ext cx="6029325" cy="2801938"/>
            <a:chOff x="576" y="720"/>
            <a:chExt cx="3798" cy="1765"/>
          </a:xfrm>
        </p:grpSpPr>
        <p:sp>
          <p:nvSpPr>
            <p:cNvPr id="19474" name="Rectangle 10">
              <a:extLst>
                <a:ext uri="{FF2B5EF4-FFF2-40B4-BE49-F238E27FC236}">
                  <a16:creationId xmlns:a16="http://schemas.microsoft.com/office/drawing/2014/main" id="{6A0356B5-3076-229E-3198-C94B062BA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411"/>
              <a:ext cx="1106" cy="1071"/>
            </a:xfrm>
            <a:prstGeom prst="rect">
              <a:avLst/>
            </a:prstGeom>
            <a:solidFill>
              <a:srgbClr val="1693D8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 b="1">
                <a:solidFill>
                  <a:srgbClr val="94D2F4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9475" name="Group 11">
              <a:extLst>
                <a:ext uri="{FF2B5EF4-FFF2-40B4-BE49-F238E27FC236}">
                  <a16:creationId xmlns:a16="http://schemas.microsoft.com/office/drawing/2014/main" id="{AF7F11FC-85F2-81B7-D2C0-0B71C512C3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720"/>
              <a:ext cx="3798" cy="1765"/>
              <a:chOff x="576" y="720"/>
              <a:chExt cx="3798" cy="1765"/>
            </a:xfrm>
          </p:grpSpPr>
          <p:sp>
            <p:nvSpPr>
              <p:cNvPr id="19476" name="Freeform 12">
                <a:extLst>
                  <a:ext uri="{FF2B5EF4-FFF2-40B4-BE49-F238E27FC236}">
                    <a16:creationId xmlns:a16="http://schemas.microsoft.com/office/drawing/2014/main" id="{3475426A-2870-C800-9415-179B7CC5F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" y="720"/>
                <a:ext cx="2662" cy="1765"/>
              </a:xfrm>
              <a:custGeom>
                <a:avLst/>
                <a:gdLst>
                  <a:gd name="T0" fmla="*/ 2661 w 2662"/>
                  <a:gd name="T1" fmla="*/ 1764 h 1765"/>
                  <a:gd name="T2" fmla="*/ 0 w 2662"/>
                  <a:gd name="T3" fmla="*/ 0 h 1765"/>
                  <a:gd name="T4" fmla="*/ 2661 w 2662"/>
                  <a:gd name="T5" fmla="*/ 679 h 1765"/>
                  <a:gd name="T6" fmla="*/ 2661 w 2662"/>
                  <a:gd name="T7" fmla="*/ 1764 h 17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2"/>
                  <a:gd name="T13" fmla="*/ 0 h 1765"/>
                  <a:gd name="T14" fmla="*/ 2662 w 2662"/>
                  <a:gd name="T15" fmla="*/ 1765 h 17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2" h="1765">
                    <a:moveTo>
                      <a:pt x="2661" y="1764"/>
                    </a:moveTo>
                    <a:lnTo>
                      <a:pt x="0" y="0"/>
                    </a:lnTo>
                    <a:lnTo>
                      <a:pt x="2661" y="679"/>
                    </a:lnTo>
                    <a:lnTo>
                      <a:pt x="2661" y="1764"/>
                    </a:lnTo>
                  </a:path>
                </a:pathLst>
              </a:custGeom>
              <a:solidFill>
                <a:srgbClr val="606060"/>
              </a:solidFill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9477" name="Group 13">
                <a:extLst>
                  <a:ext uri="{FF2B5EF4-FFF2-40B4-BE49-F238E27FC236}">
                    <a16:creationId xmlns:a16="http://schemas.microsoft.com/office/drawing/2014/main" id="{43707443-36E9-A7CB-F662-03BD5C45DE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1" y="720"/>
                <a:ext cx="3783" cy="1541"/>
                <a:chOff x="591" y="720"/>
                <a:chExt cx="3783" cy="1541"/>
              </a:xfrm>
            </p:grpSpPr>
            <p:sp>
              <p:nvSpPr>
                <p:cNvPr id="19478" name="Freeform 14">
                  <a:extLst>
                    <a:ext uri="{FF2B5EF4-FFF2-40B4-BE49-F238E27FC236}">
                      <a16:creationId xmlns:a16="http://schemas.microsoft.com/office/drawing/2014/main" id="{9AD2391A-BD4F-6E66-5875-13494BC05D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" y="720"/>
                  <a:ext cx="3783" cy="680"/>
                </a:xfrm>
                <a:custGeom>
                  <a:avLst/>
                  <a:gdLst>
                    <a:gd name="T0" fmla="*/ 3782 w 3783"/>
                    <a:gd name="T1" fmla="*/ 679 h 680"/>
                    <a:gd name="T2" fmla="*/ 2661 w 3783"/>
                    <a:gd name="T3" fmla="*/ 679 h 680"/>
                    <a:gd name="T4" fmla="*/ 0 w 3783"/>
                    <a:gd name="T5" fmla="*/ 0 h 680"/>
                    <a:gd name="T6" fmla="*/ 3782 w 3783"/>
                    <a:gd name="T7" fmla="*/ 679 h 6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83"/>
                    <a:gd name="T13" fmla="*/ 0 h 680"/>
                    <a:gd name="T14" fmla="*/ 3783 w 3783"/>
                    <a:gd name="T15" fmla="*/ 680 h 6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83" h="680">
                      <a:moveTo>
                        <a:pt x="3782" y="679"/>
                      </a:moveTo>
                      <a:lnTo>
                        <a:pt x="2661" y="679"/>
                      </a:lnTo>
                      <a:lnTo>
                        <a:pt x="0" y="0"/>
                      </a:lnTo>
                      <a:lnTo>
                        <a:pt x="3782" y="679"/>
                      </a:lnTo>
                    </a:path>
                  </a:pathLst>
                </a:custGeom>
                <a:solidFill>
                  <a:srgbClr val="404040"/>
                </a:solidFill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9479" name="Rectangle 15">
                  <a:extLst>
                    <a:ext uri="{FF2B5EF4-FFF2-40B4-BE49-F238E27FC236}">
                      <a16:creationId xmlns:a16="http://schemas.microsoft.com/office/drawing/2014/main" id="{D29C3869-16BC-5F00-706D-8483323A67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4" y="1584"/>
                  <a:ext cx="913" cy="6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3200" b="1">
                      <a:latin typeface="Times New Roman" panose="02020603050405020304" pitchFamily="18" charset="0"/>
                    </a:rPr>
                    <a:t>Ease of</a:t>
                  </a:r>
                </a:p>
                <a:p>
                  <a:pPr algn="ctr"/>
                  <a:r>
                    <a:rPr lang="en-US" altLang="en-US" sz="3200" b="1">
                      <a:latin typeface="Times New Roman" panose="02020603050405020304" pitchFamily="18" charset="0"/>
                    </a:rPr>
                    <a:t>use</a:t>
                  </a:r>
                </a:p>
              </p:txBody>
            </p:sp>
          </p:grpSp>
        </p:grpSp>
      </p:grpSp>
      <p:grpSp>
        <p:nvGrpSpPr>
          <p:cNvPr id="7" name="Group 16">
            <a:extLst>
              <a:ext uri="{FF2B5EF4-FFF2-40B4-BE49-F238E27FC236}">
                <a16:creationId xmlns:a16="http://schemas.microsoft.com/office/drawing/2014/main" id="{00D6455A-5822-35DD-3894-F44EA7E195C9}"/>
              </a:ext>
            </a:extLst>
          </p:cNvPr>
          <p:cNvGrpSpPr>
            <a:grpSpLocks/>
          </p:cNvGrpSpPr>
          <p:nvPr/>
        </p:nvGrpSpPr>
        <p:grpSpPr bwMode="auto">
          <a:xfrm>
            <a:off x="4210051" y="3048000"/>
            <a:ext cx="3948113" cy="2801938"/>
            <a:chOff x="1692" y="1920"/>
            <a:chExt cx="2487" cy="1765"/>
          </a:xfrm>
        </p:grpSpPr>
        <p:grpSp>
          <p:nvGrpSpPr>
            <p:cNvPr id="19469" name="Group 17">
              <a:extLst>
                <a:ext uri="{FF2B5EF4-FFF2-40B4-BE49-F238E27FC236}">
                  <a16:creationId xmlns:a16="http://schemas.microsoft.com/office/drawing/2014/main" id="{B58004CE-25C1-827C-4092-D606EBE2A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20"/>
              <a:ext cx="2242" cy="1765"/>
              <a:chOff x="1156" y="2118"/>
              <a:chExt cx="2242" cy="1765"/>
            </a:xfrm>
          </p:grpSpPr>
          <p:sp>
            <p:nvSpPr>
              <p:cNvPr id="19471" name="Rectangle 18">
                <a:extLst>
                  <a:ext uri="{FF2B5EF4-FFF2-40B4-BE49-F238E27FC236}">
                    <a16:creationId xmlns:a16="http://schemas.microsoft.com/office/drawing/2014/main" id="{DE0B2832-82DC-D18D-3BC6-8FBD94840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9" y="2809"/>
                <a:ext cx="1106" cy="1071"/>
              </a:xfrm>
              <a:prstGeom prst="rect">
                <a:avLst/>
              </a:prstGeom>
              <a:solidFill>
                <a:srgbClr val="A3C145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72" name="Freeform 19">
                <a:extLst>
                  <a:ext uri="{FF2B5EF4-FFF2-40B4-BE49-F238E27FC236}">
                    <a16:creationId xmlns:a16="http://schemas.microsoft.com/office/drawing/2014/main" id="{61DA8C93-04B3-3C34-2E16-4DC6C6F4F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" y="2118"/>
                <a:ext cx="1122" cy="1765"/>
              </a:xfrm>
              <a:custGeom>
                <a:avLst/>
                <a:gdLst>
                  <a:gd name="T0" fmla="*/ 1121 w 1122"/>
                  <a:gd name="T1" fmla="*/ 1764 h 1765"/>
                  <a:gd name="T2" fmla="*/ 0 w 1122"/>
                  <a:gd name="T3" fmla="*/ 0 h 1765"/>
                  <a:gd name="T4" fmla="*/ 1121 w 1122"/>
                  <a:gd name="T5" fmla="*/ 679 h 1765"/>
                  <a:gd name="T6" fmla="*/ 1121 w 1122"/>
                  <a:gd name="T7" fmla="*/ 1764 h 17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2"/>
                  <a:gd name="T13" fmla="*/ 0 h 1765"/>
                  <a:gd name="T14" fmla="*/ 1122 w 1122"/>
                  <a:gd name="T15" fmla="*/ 1765 h 17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2" h="1765">
                    <a:moveTo>
                      <a:pt x="1121" y="1764"/>
                    </a:moveTo>
                    <a:lnTo>
                      <a:pt x="0" y="0"/>
                    </a:lnTo>
                    <a:lnTo>
                      <a:pt x="1121" y="679"/>
                    </a:lnTo>
                    <a:lnTo>
                      <a:pt x="1121" y="1764"/>
                    </a:lnTo>
                  </a:path>
                </a:pathLst>
              </a:custGeom>
              <a:solidFill>
                <a:srgbClr val="A3C145"/>
              </a:solidFill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73" name="Freeform 20">
                <a:extLst>
                  <a:ext uri="{FF2B5EF4-FFF2-40B4-BE49-F238E27FC236}">
                    <a16:creationId xmlns:a16="http://schemas.microsoft.com/office/drawing/2014/main" id="{03CD6576-C7FB-4B5A-9CCE-AFE7F0E3A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" y="2118"/>
                <a:ext cx="2242" cy="680"/>
              </a:xfrm>
              <a:custGeom>
                <a:avLst/>
                <a:gdLst>
                  <a:gd name="T0" fmla="*/ 2241 w 2242"/>
                  <a:gd name="T1" fmla="*/ 679 h 680"/>
                  <a:gd name="T2" fmla="*/ 1121 w 2242"/>
                  <a:gd name="T3" fmla="*/ 679 h 680"/>
                  <a:gd name="T4" fmla="*/ 0 w 2242"/>
                  <a:gd name="T5" fmla="*/ 0 h 680"/>
                  <a:gd name="T6" fmla="*/ 2241 w 2242"/>
                  <a:gd name="T7" fmla="*/ 679 h 6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2"/>
                  <a:gd name="T13" fmla="*/ 0 h 680"/>
                  <a:gd name="T14" fmla="*/ 2242 w 2242"/>
                  <a:gd name="T15" fmla="*/ 680 h 6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2" h="680">
                    <a:moveTo>
                      <a:pt x="2241" y="679"/>
                    </a:moveTo>
                    <a:lnTo>
                      <a:pt x="1121" y="679"/>
                    </a:lnTo>
                    <a:lnTo>
                      <a:pt x="0" y="0"/>
                    </a:lnTo>
                    <a:lnTo>
                      <a:pt x="2241" y="679"/>
                    </a:lnTo>
                  </a:path>
                </a:pathLst>
              </a:custGeom>
              <a:solidFill>
                <a:srgbClr val="A3C145"/>
              </a:solidFill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470" name="Rectangle 21">
              <a:extLst>
                <a:ext uri="{FF2B5EF4-FFF2-40B4-BE49-F238E27FC236}">
                  <a16:creationId xmlns:a16="http://schemas.microsoft.com/office/drawing/2014/main" id="{E278FB59-AAD6-8164-65C8-B47AA3088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2684"/>
              <a:ext cx="1564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 b="1">
                  <a:latin typeface="Times New Roman" panose="02020603050405020304" pitchFamily="18" charset="0"/>
                </a:rPr>
                <a:t>Conforms</a:t>
              </a:r>
              <a:br>
                <a:rPr lang="en-US" altLang="en-US" sz="3200" b="1">
                  <a:latin typeface="Times New Roman" panose="02020603050405020304" pitchFamily="18" charset="0"/>
                </a:rPr>
              </a:br>
              <a:r>
                <a:rPr lang="en-US" altLang="en-US" sz="3200" b="1">
                  <a:latin typeface="Times New Roman" panose="02020603050405020304" pitchFamily="18" charset="0"/>
                </a:rPr>
                <a:t> to design</a:t>
              </a:r>
            </a:p>
          </p:txBody>
        </p:sp>
      </p:grpSp>
      <p:grpSp>
        <p:nvGrpSpPr>
          <p:cNvPr id="9" name="Group 22">
            <a:extLst>
              <a:ext uri="{FF2B5EF4-FFF2-40B4-BE49-F238E27FC236}">
                <a16:creationId xmlns:a16="http://schemas.microsoft.com/office/drawing/2014/main" id="{8721658A-41A0-0E95-0AA8-52F89E3E19B2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1143000"/>
            <a:ext cx="3559175" cy="2801938"/>
            <a:chOff x="576" y="720"/>
            <a:chExt cx="2242" cy="1765"/>
          </a:xfrm>
        </p:grpSpPr>
        <p:grpSp>
          <p:nvGrpSpPr>
            <p:cNvPr id="19464" name="Group 23">
              <a:extLst>
                <a:ext uri="{FF2B5EF4-FFF2-40B4-BE49-F238E27FC236}">
                  <a16:creationId xmlns:a16="http://schemas.microsoft.com/office/drawing/2014/main" id="{08B41BF6-8E0E-5A17-B3A9-2092769EC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720"/>
              <a:ext cx="2242" cy="1765"/>
              <a:chOff x="40" y="918"/>
              <a:chExt cx="2242" cy="1765"/>
            </a:xfrm>
          </p:grpSpPr>
          <p:sp>
            <p:nvSpPr>
              <p:cNvPr id="19466" name="Rectangle 24">
                <a:extLst>
                  <a:ext uri="{FF2B5EF4-FFF2-40B4-BE49-F238E27FC236}">
                    <a16:creationId xmlns:a16="http://schemas.microsoft.com/office/drawing/2014/main" id="{2DA1A470-8BE1-5BE7-F187-7FB3DFD67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1609"/>
                <a:ext cx="1106" cy="1071"/>
              </a:xfrm>
              <a:prstGeom prst="rect">
                <a:avLst/>
              </a:prstGeom>
              <a:solidFill>
                <a:srgbClr val="FBD58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67" name="Freeform 25">
                <a:extLst>
                  <a:ext uri="{FF2B5EF4-FFF2-40B4-BE49-F238E27FC236}">
                    <a16:creationId xmlns:a16="http://schemas.microsoft.com/office/drawing/2014/main" id="{FA82878C-569F-959E-48E0-F89809309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918"/>
                <a:ext cx="1122" cy="1765"/>
              </a:xfrm>
              <a:custGeom>
                <a:avLst/>
                <a:gdLst>
                  <a:gd name="T0" fmla="*/ 1121 w 1122"/>
                  <a:gd name="T1" fmla="*/ 1764 h 1765"/>
                  <a:gd name="T2" fmla="*/ 0 w 1122"/>
                  <a:gd name="T3" fmla="*/ 0 h 1765"/>
                  <a:gd name="T4" fmla="*/ 1121 w 1122"/>
                  <a:gd name="T5" fmla="*/ 679 h 1765"/>
                  <a:gd name="T6" fmla="*/ 1121 w 1122"/>
                  <a:gd name="T7" fmla="*/ 1764 h 17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2"/>
                  <a:gd name="T13" fmla="*/ 0 h 1765"/>
                  <a:gd name="T14" fmla="*/ 1122 w 1122"/>
                  <a:gd name="T15" fmla="*/ 1765 h 17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2" h="1765">
                    <a:moveTo>
                      <a:pt x="1121" y="1764"/>
                    </a:moveTo>
                    <a:lnTo>
                      <a:pt x="0" y="0"/>
                    </a:lnTo>
                    <a:lnTo>
                      <a:pt x="1121" y="679"/>
                    </a:lnTo>
                    <a:lnTo>
                      <a:pt x="1121" y="1764"/>
                    </a:lnTo>
                  </a:path>
                </a:pathLst>
              </a:custGeom>
              <a:solidFill>
                <a:srgbClr val="FBD589"/>
              </a:solidFill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68" name="Freeform 26">
                <a:extLst>
                  <a:ext uri="{FF2B5EF4-FFF2-40B4-BE49-F238E27FC236}">
                    <a16:creationId xmlns:a16="http://schemas.microsoft.com/office/drawing/2014/main" id="{FF414C72-AC69-5A74-BAB4-2803AEA64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918"/>
                <a:ext cx="2242" cy="680"/>
              </a:xfrm>
              <a:custGeom>
                <a:avLst/>
                <a:gdLst>
                  <a:gd name="T0" fmla="*/ 2241 w 2242"/>
                  <a:gd name="T1" fmla="*/ 679 h 680"/>
                  <a:gd name="T2" fmla="*/ 1121 w 2242"/>
                  <a:gd name="T3" fmla="*/ 679 h 680"/>
                  <a:gd name="T4" fmla="*/ 0 w 2242"/>
                  <a:gd name="T5" fmla="*/ 0 h 680"/>
                  <a:gd name="T6" fmla="*/ 2241 w 2242"/>
                  <a:gd name="T7" fmla="*/ 679 h 6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2"/>
                  <a:gd name="T13" fmla="*/ 0 h 680"/>
                  <a:gd name="T14" fmla="*/ 2242 w 2242"/>
                  <a:gd name="T15" fmla="*/ 680 h 6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2" h="680">
                    <a:moveTo>
                      <a:pt x="2241" y="679"/>
                    </a:moveTo>
                    <a:lnTo>
                      <a:pt x="1121" y="679"/>
                    </a:lnTo>
                    <a:lnTo>
                      <a:pt x="0" y="0"/>
                    </a:lnTo>
                    <a:lnTo>
                      <a:pt x="2241" y="679"/>
                    </a:lnTo>
                  </a:path>
                </a:pathLst>
              </a:custGeom>
              <a:solidFill>
                <a:srgbClr val="FBD589"/>
              </a:solidFill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465" name="Rectangle 27">
              <a:extLst>
                <a:ext uri="{FF2B5EF4-FFF2-40B4-BE49-F238E27FC236}">
                  <a16:creationId xmlns:a16="http://schemas.microsoft.com/office/drawing/2014/main" id="{1A6E8AF1-2DF0-A5EE-38FC-8EDD95D8C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724"/>
              <a:ext cx="86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>
                  <a:latin typeface="Times New Roman" panose="02020603050405020304" pitchFamily="18" charset="0"/>
                </a:rPr>
                <a:t>Design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70B6B02-85D5-C148-CB6D-3109C6879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1"/>
            <a:ext cx="9144000" cy="917575"/>
          </a:xfrm>
        </p:spPr>
        <p:txBody>
          <a:bodyPr/>
          <a:lstStyle/>
          <a:p>
            <a:pPr>
              <a:defRPr/>
            </a:pPr>
            <a:r>
              <a:rPr lang="en-US"/>
              <a:t>Determinants of Quality (cont’d)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EEBA8E0-9B9F-5FA2-266E-9900E85BB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09814" y="1211264"/>
            <a:ext cx="7824787" cy="4941887"/>
          </a:xfrm>
        </p:spPr>
        <p:txBody>
          <a:bodyPr/>
          <a:lstStyle/>
          <a:p>
            <a:r>
              <a:rPr lang="en-US" altLang="en-US"/>
              <a:t>Quality of design</a:t>
            </a:r>
          </a:p>
          <a:p>
            <a:pPr lvl="1"/>
            <a:r>
              <a:rPr lang="en-US" altLang="en-US"/>
              <a:t>Intension of designers to include or exclude features in a product or service</a:t>
            </a:r>
          </a:p>
          <a:p>
            <a:r>
              <a:rPr lang="en-US" altLang="en-US"/>
              <a:t>Quality of conformance</a:t>
            </a:r>
          </a:p>
          <a:p>
            <a:pPr lvl="1"/>
            <a:r>
              <a:rPr lang="en-US" altLang="en-US"/>
              <a:t>The degree to which goods or services conform to the intent of the designers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773</Words>
  <Application>Microsoft Office PowerPoint</Application>
  <PresentationFormat>Widescreen</PresentationFormat>
  <Paragraphs>206</Paragraphs>
  <Slides>36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Calibri Light</vt:lpstr>
      <vt:lpstr>Century Gothic</vt:lpstr>
      <vt:lpstr>MS Sans Serif</vt:lpstr>
      <vt:lpstr>System</vt:lpstr>
      <vt:lpstr>Times New Roman</vt:lpstr>
      <vt:lpstr>Wingdings</vt:lpstr>
      <vt:lpstr>Office Theme</vt:lpstr>
      <vt:lpstr>Document</vt:lpstr>
      <vt:lpstr>Clip</vt:lpstr>
      <vt:lpstr>Management of Quality</vt:lpstr>
      <vt:lpstr>PowerPoint Presentation</vt:lpstr>
      <vt:lpstr>PowerPoint Presentation</vt:lpstr>
      <vt:lpstr>Dimensions of Quality</vt:lpstr>
      <vt:lpstr>Dimensions of Quality (Cont’d)</vt:lpstr>
      <vt:lpstr>Examples of Quality Dimensions</vt:lpstr>
      <vt:lpstr>Examples of Quality Dimensions (Cont’d)</vt:lpstr>
      <vt:lpstr>Determinants of Quality</vt:lpstr>
      <vt:lpstr>Determinants of Quality (cont’d)</vt:lpstr>
      <vt:lpstr>The Consequences of Poor Quality</vt:lpstr>
      <vt:lpstr>PowerPoint Presentation</vt:lpstr>
      <vt:lpstr>PowerPoint Presentation</vt:lpstr>
      <vt:lpstr>Costs of Quality</vt:lpstr>
      <vt:lpstr>Reasons</vt:lpstr>
      <vt:lpstr>Cost</vt:lpstr>
      <vt:lpstr>Cost</vt:lpstr>
      <vt:lpstr>Contd..</vt:lpstr>
      <vt:lpstr>Costs of Quality (continued)</vt:lpstr>
      <vt:lpstr>Total Quality Management</vt:lpstr>
      <vt:lpstr>The TQM Approach</vt:lpstr>
      <vt:lpstr>PowerPoint Presentation</vt:lpstr>
      <vt:lpstr>Elements of TQM</vt:lpstr>
      <vt:lpstr>Continuous Improvement</vt:lpstr>
      <vt:lpstr>Quality at the Source</vt:lpstr>
      <vt:lpstr>PowerPoint Presentation</vt:lpstr>
      <vt:lpstr>Basic Quality Tools</vt:lpstr>
      <vt:lpstr>FLOWCHARTS</vt:lpstr>
      <vt:lpstr>PowerPoint Presentation</vt:lpstr>
      <vt:lpstr>Check Sheet</vt:lpstr>
      <vt:lpstr>PowerPoint Presentation</vt:lpstr>
      <vt:lpstr>PowerPoint Presentation</vt:lpstr>
      <vt:lpstr>Pareto Analysis</vt:lpstr>
      <vt:lpstr>PowerPoint Presentation</vt:lpstr>
      <vt:lpstr>Control Chart</vt:lpstr>
      <vt:lpstr>Cause-and-Effect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Quality</dc:title>
  <dc:creator>Kriti Bedi</dc:creator>
  <cp:lastModifiedBy>Kriti Bedi</cp:lastModifiedBy>
  <cp:revision>6</cp:revision>
  <dcterms:created xsi:type="dcterms:W3CDTF">2022-11-18T10:05:03Z</dcterms:created>
  <dcterms:modified xsi:type="dcterms:W3CDTF">2022-11-23T08:15:50Z</dcterms:modified>
</cp:coreProperties>
</file>