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70" r:id="rId5"/>
    <p:sldId id="318" r:id="rId6"/>
    <p:sldId id="319" r:id="rId7"/>
    <p:sldId id="317" r:id="rId8"/>
    <p:sldId id="272" r:id="rId9"/>
    <p:sldId id="271" r:id="rId10"/>
    <p:sldId id="273" r:id="rId11"/>
    <p:sldId id="276" r:id="rId12"/>
    <p:sldId id="314" r:id="rId13"/>
    <p:sldId id="277" r:id="rId14"/>
    <p:sldId id="279" r:id="rId15"/>
    <p:sldId id="280" r:id="rId16"/>
    <p:sldId id="281" r:id="rId17"/>
    <p:sldId id="282" r:id="rId18"/>
    <p:sldId id="283" r:id="rId19"/>
    <p:sldId id="286" r:id="rId20"/>
    <p:sldId id="287" r:id="rId21"/>
    <p:sldId id="311" r:id="rId22"/>
    <p:sldId id="288" r:id="rId23"/>
    <p:sldId id="291" r:id="rId24"/>
    <p:sldId id="295" r:id="rId25"/>
    <p:sldId id="296" r:id="rId26"/>
    <p:sldId id="297" r:id="rId27"/>
    <p:sldId id="298" r:id="rId28"/>
    <p:sldId id="320" r:id="rId29"/>
    <p:sldId id="321" r:id="rId30"/>
    <p:sldId id="322" r:id="rId31"/>
    <p:sldId id="323" r:id="rId32"/>
    <p:sldId id="325" r:id="rId33"/>
    <p:sldId id="326" r:id="rId34"/>
    <p:sldId id="324" r:id="rId35"/>
    <p:sldId id="328" r:id="rId36"/>
    <p:sldId id="327" r:id="rId37"/>
    <p:sldId id="329" r:id="rId38"/>
    <p:sldId id="33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48C43-B3B7-40AF-9C07-A996384B8F1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3F210-7905-473B-B798-AB60323E7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25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14B915B4-46CF-6260-923A-325AD9595B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C97516-BA9D-40AA-BA25-4FAE08A681BE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616CE036-7D4B-9AAA-936C-9BCF5ACF88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B157FE-B1AE-4847-A35A-FF472FD4ED94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EC9B5288-8A72-A037-AA40-61B3153E34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A38563-DAAD-4FDB-9BB8-DB1DEE7E75E2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800B3F7C-FB4A-1E86-BBB3-28C1181D97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7B2422-550E-4132-A11F-397949569052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C4CDD5BE-5D52-9E38-C322-E2BE23D5D5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7B952F-06DB-4E5C-975E-967C839A7E7F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71F4FB44-BBB5-3501-DF0E-0A01EB2963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7620BC-321D-4B0C-9C88-6298894E4427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3972CDED-E957-2F9A-92B6-BADB601D7F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AD4FF6-D415-4B7C-B39D-2D967250A143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D1D3B97B-9EEE-8788-2232-37E02B2B03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974929-0D90-4096-98FE-65FB71D3E0A6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D679B565-1776-EF5C-3EC4-8F00948AE4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862893-D557-4628-92CE-6C4D5E5F446B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2A9B08CA-EB4A-8CFD-D9D4-2DD764937C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A99C23-D06C-4A0D-AF2B-9F57A84F45A9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9691FB12-EAD7-7289-4225-D89DB0EEB4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FB0919-A9D1-4F30-AFE1-BBFDC949FF49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B964-6D79-376D-0158-8DC73A467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3E16F-3BBB-568B-FAE7-A1E5158AE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0609-49B5-AF40-049D-E94395A5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7A2F-6111-43A6-9D53-13EABC8A401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4D107-6710-8D57-BD4C-7550D6CF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D85F7-0FAF-6244-DFC3-C7E94CCA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585B-EB26-4BEF-9E92-09991488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93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FACB-5349-75F3-9BA3-B7E7A173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CC40B-4E42-1BF3-79CC-C26177976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985C0-2C76-A0AA-E5B4-B916B0FB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7A2F-6111-43A6-9D53-13EABC8A401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C84FD-BC6B-565F-6496-53F7333B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5A999-5C2B-0596-7245-E02571F3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585B-EB26-4BEF-9E92-09991488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73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82F0FC-55C9-4B00-C028-A8972D77A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0463C-CDA8-60F5-4D55-6AB75A393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C36E9-A30A-1D19-5797-82723119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7A2F-6111-43A6-9D53-13EABC8A401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5D441-7AA8-234F-E3D4-9F60DA10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78B15-E8D8-058C-80E8-DB255CE1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585B-EB26-4BEF-9E92-09991488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260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-76200"/>
            <a:ext cx="10363200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295400"/>
            <a:ext cx="11582400" cy="5334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4899609-234C-CBB9-8187-8F5E38921A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6-</a:t>
            </a:r>
            <a:fld id="{4B9CACE5-6048-44E5-B336-08C6612B33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63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C091-AB30-D586-8504-D72CCD43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0E4C2-281B-1CB3-A654-6F82E94E1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067B-9F7D-098D-83C0-63AC9322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7A2F-6111-43A6-9D53-13EABC8A401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FF2E-26E7-2D24-F4E1-72DE9871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A522-2998-ADBB-2DEB-A1683783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585B-EB26-4BEF-9E92-09991488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19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7F2F-425D-70D1-10B4-5E3E2095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8EE82-CB72-E5B3-9B75-8E6AEDBD0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B5ED3-43F5-7902-F5EF-7E355387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7A2F-6111-43A6-9D53-13EABC8A401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9F6CC-A15C-B6E0-D189-83EABA9B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D7DC7-DADA-FCE5-3293-F7730829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585B-EB26-4BEF-9E92-09991488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68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9203-1219-C311-86D7-0281A8E1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170E-3A31-8D84-6794-274FC273A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54E26-77EF-0233-007D-11EEDED54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B4E0D-D244-DFA4-FC1A-ED02FC9B9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7A2F-6111-43A6-9D53-13EABC8A401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133F1-28A7-DFF7-E0B9-A219C3DA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03F0A-000D-EB25-B81D-B061B440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585B-EB26-4BEF-9E92-09991488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60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A0B9-4E70-C6BA-E619-E00C1170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C8F88-D406-F7AC-D048-7B2DEF21A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F6F93-A52E-0F88-D236-12D1FCB1F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445E9-BECC-6591-6134-06CA2120A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4CE7E-1DE7-BB3C-62BC-8E3C16D7F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32CA6-07E3-1B7E-7A18-961B0458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7A2F-6111-43A6-9D53-13EABC8A401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FD7FAE-BEBE-0321-DDBF-BC817411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72410-810D-F396-3698-B4C88B13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585B-EB26-4BEF-9E92-09991488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68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32DA-C7AE-D244-AC85-8E4472ED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4CB38-A66D-BD19-3F2F-C3E0A05B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7A2F-6111-43A6-9D53-13EABC8A401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8787F-BDF4-4F64-BFC8-21FB755B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240CF-6824-7F71-9E7C-B961DC2D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585B-EB26-4BEF-9E92-09991488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94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166BB-F5DA-ECAA-6E69-2402C9B7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7A2F-6111-43A6-9D53-13EABC8A401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4E66A-E293-6925-2CCD-48E6AD00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75A55-DDF5-3E9B-D973-C0F65484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585B-EB26-4BEF-9E92-09991488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87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F0CD-FAD9-3DD1-7196-056D7BBF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75E36-5C81-8F6C-AD3D-B9A80C074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25300-2A80-0AB5-C1BC-46A60FFE1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6BE09-C8CE-D632-E6C6-59FC4AE6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7A2F-6111-43A6-9D53-13EABC8A401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F89E8-58A8-FD55-421D-8DBC6650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3BA4A-D8DF-A34A-58F0-1B9389A0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585B-EB26-4BEF-9E92-09991488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95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248E-FF6F-5328-0885-BFA20B6D9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BE830-F49A-C56E-B540-BE4A1583C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BD9E5-FA48-203E-1CB2-03DC57CDF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0B5BC-6D03-50B2-CA14-D2701ADE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7A2F-6111-43A6-9D53-13EABC8A401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BE990-C013-7BD6-B161-C276D78B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2D9F3-1B4F-42DA-B5C4-FBEC4999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585B-EB26-4BEF-9E92-09991488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4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D8C52-7E6D-ED49-42D5-CC3E5A50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BD73B-5A56-D3F1-53B8-D33FEDB8D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70B10-D54A-50D2-90B1-AA9D3CCAC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17A2F-6111-43A6-9D53-13EABC8A401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EB2BF-6C38-602D-93C0-9B52FC4C6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1BB25-6402-0345-B778-0F498A67D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C585B-EB26-4BEF-9E92-09991488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03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D0E9-6261-7E75-593B-77283ECB5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6000" dirty="0">
                <a:solidFill>
                  <a:schemeClr val="tx2"/>
                </a:solidFill>
              </a:rPr>
              <a:t>Process Selection </a:t>
            </a:r>
            <a:br>
              <a:rPr lang="en-US" altLang="en-US" sz="6000" dirty="0">
                <a:solidFill>
                  <a:schemeClr val="tx2"/>
                </a:solidFill>
              </a:rPr>
            </a:br>
            <a:r>
              <a:rPr lang="en-US" altLang="en-US" sz="6000" dirty="0">
                <a:solidFill>
                  <a:schemeClr val="tx2"/>
                </a:solidFill>
              </a:rPr>
              <a:t>and Facility Layout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1FCB8-F351-9063-3537-721441CA8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21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99E3D94-0014-F674-C14A-08EEE0A7E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7024688" cy="1143000"/>
          </a:xfrm>
        </p:spPr>
        <p:txBody>
          <a:bodyPr rtlCol="0">
            <a:normAutofit/>
          </a:bodyPr>
          <a:lstStyle/>
          <a:p>
            <a:pPr marL="54864">
              <a:defRPr/>
            </a:pPr>
            <a:r>
              <a:rPr lang="en-US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Product and Process Profiling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3981B00-9759-8EA2-4DF3-BFCD447B48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28814" y="1524000"/>
            <a:ext cx="8739187" cy="5486400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selection can involve substantial investment in </a:t>
            </a:r>
          </a:p>
          <a:p>
            <a:pPr lvl="1" eaLnBrk="1" hangingPunct="1"/>
            <a:r>
              <a:rPr lang="en-US" altLang="en-US" dirty="0"/>
              <a:t>Equipment</a:t>
            </a:r>
          </a:p>
          <a:p>
            <a:pPr lvl="1" eaLnBrk="1" hangingPunct="1"/>
            <a:r>
              <a:rPr lang="en-US" altLang="en-US" dirty="0"/>
              <a:t>Layout of facilities</a:t>
            </a:r>
          </a:p>
          <a:p>
            <a:pPr eaLnBrk="1" hangingPunct="1"/>
            <a:r>
              <a:rPr lang="en-US" altLang="en-US" b="1" i="1" u="sng" dirty="0"/>
              <a:t>Product profiling</a:t>
            </a:r>
            <a:r>
              <a:rPr lang="en-US" altLang="en-US" dirty="0"/>
              <a:t>: Linking key product or service requirements to process capabilities</a:t>
            </a:r>
          </a:p>
          <a:p>
            <a:pPr eaLnBrk="1" hangingPunct="1"/>
            <a:r>
              <a:rPr lang="en-US" altLang="en-US" dirty="0"/>
              <a:t>Key dimensions</a:t>
            </a:r>
          </a:p>
          <a:p>
            <a:pPr lvl="1" eaLnBrk="1" hangingPunct="1"/>
            <a:r>
              <a:rPr lang="en-US" altLang="en-US" dirty="0"/>
              <a:t>Range of products or services that will be processed</a:t>
            </a:r>
          </a:p>
          <a:p>
            <a:pPr lvl="1" eaLnBrk="1" hangingPunct="1"/>
            <a:r>
              <a:rPr lang="en-US" altLang="en-US" dirty="0"/>
              <a:t>Expected order sizes</a:t>
            </a:r>
          </a:p>
          <a:p>
            <a:pPr lvl="1" eaLnBrk="1" hangingPunct="1"/>
            <a:r>
              <a:rPr lang="en-US" altLang="en-US" dirty="0"/>
              <a:t>Expected frequency of schedule changes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4C3BE383-3F60-0E8E-3637-7D37C59D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EFEFE"/>
                </a:solidFill>
              </a:rPr>
              <a:t>6-</a:t>
            </a:r>
            <a:fld id="{A06F024E-7927-4A4C-8BD8-FC3E0398F897}" type="slidenum">
              <a:rPr lang="en-US" altLang="en-US">
                <a:solidFill>
                  <a:srgbClr val="FEFEFE"/>
                </a:solidFill>
              </a:rPr>
              <a:pPr/>
              <a:t>10</a:t>
            </a:fld>
            <a:endParaRPr lang="en-US" altLang="en-US">
              <a:solidFill>
                <a:srgbClr val="FEFEF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BA58CA06-4B36-02B1-06C2-67BF820F8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12988" y="317501"/>
            <a:ext cx="7745412" cy="473075"/>
          </a:xfrm>
        </p:spPr>
        <p:txBody>
          <a:bodyPr rtlCol="0">
            <a:normAutofit fontScale="90000"/>
          </a:bodyPr>
          <a:lstStyle/>
          <a:p>
            <a:pPr marL="54864"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Facilities Layout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077D7ACC-3A5B-EEAA-DC30-02BEF79723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05050" y="1238250"/>
            <a:ext cx="7772400" cy="5010150"/>
          </a:xfrm>
        </p:spPr>
        <p:txBody>
          <a:bodyPr/>
          <a:lstStyle/>
          <a:p>
            <a:pPr eaLnBrk="1" hangingPunct="1"/>
            <a:r>
              <a:rPr lang="en-US" altLang="en-US" i="1" u="sng"/>
              <a:t>Layout</a:t>
            </a:r>
            <a:r>
              <a:rPr lang="en-US" altLang="en-US"/>
              <a:t>: the configuration of departments, work centers, and equipment, with particular emphasis on movement of work (customers or materials) through the system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/>
              <a:t>Product layouts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/>
              <a:t>Process layouts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/>
              <a:t>Fixed-Position layout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/>
              <a:t>Combination layouts</a:t>
            </a: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C71A1758-6480-4633-4C5C-37DE4CFF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EFEFE"/>
                </a:solidFill>
              </a:rPr>
              <a:t>6-</a:t>
            </a:r>
            <a:fld id="{EC229817-37F5-410A-ACA8-1DE00846672A}" type="slidenum">
              <a:rPr lang="en-US" altLang="en-US">
                <a:solidFill>
                  <a:srgbClr val="FEFEFE"/>
                </a:solidFill>
              </a:rPr>
              <a:pPr/>
              <a:t>11</a:t>
            </a:fld>
            <a:endParaRPr lang="en-US" altLang="en-US">
              <a:solidFill>
                <a:srgbClr val="FEFEF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F652-F5A4-F543-065E-C8FB61BD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76200"/>
            <a:ext cx="8534400" cy="1219200"/>
          </a:xfrm>
        </p:spPr>
        <p:txBody>
          <a:bodyPr rtlCol="0">
            <a:normAutofit/>
          </a:bodyPr>
          <a:lstStyle/>
          <a:p>
            <a:pPr marL="54864">
              <a:defRPr/>
            </a:pPr>
            <a:r>
              <a:rPr lang="en-US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Importance of Layout Decisions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B0CFA965-48B7-B29A-B121-88C063751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Require substantial investment of money and effort</a:t>
            </a:r>
          </a:p>
          <a:p>
            <a:pPr eaLnBrk="1" hangingPunct="1"/>
            <a:r>
              <a:rPr lang="en-US" altLang="en-US"/>
              <a:t>Involve long term commitments</a:t>
            </a:r>
          </a:p>
          <a:p>
            <a:pPr eaLnBrk="1" hangingPunct="1"/>
            <a:r>
              <a:rPr lang="en-US" altLang="en-US"/>
              <a:t>Significant effect on cost and efficiency of operations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CBD0F6CC-42E9-E12C-4EDF-4761A461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EFEFE"/>
                </a:solidFill>
              </a:rPr>
              <a:t>6-</a:t>
            </a:r>
            <a:fld id="{B615A7E2-320F-4494-AC6C-7A39EAF2CC01}" type="slidenum">
              <a:rPr lang="en-US" altLang="en-US">
                <a:solidFill>
                  <a:srgbClr val="FEFEFE"/>
                </a:solidFill>
              </a:rPr>
              <a:pPr/>
              <a:t>12</a:t>
            </a:fld>
            <a:endParaRPr lang="en-US" altLang="en-US">
              <a:solidFill>
                <a:srgbClr val="FEFEF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708DA52-F01E-462D-F5ED-8AE8DB1D8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8100"/>
            <a:ext cx="7024688" cy="1143000"/>
          </a:xfrm>
        </p:spPr>
        <p:txBody>
          <a:bodyPr rtlCol="0">
            <a:normAutofit/>
          </a:bodyPr>
          <a:lstStyle/>
          <a:p>
            <a:pPr marL="54864">
              <a:defRPr/>
            </a:pPr>
            <a:r>
              <a:rPr lang="en-US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Objective of Layout Design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D95BE3A-861B-343A-7994-D9A33900BD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28814" y="1524000"/>
            <a:ext cx="8739187" cy="5181600"/>
          </a:xfrm>
        </p:spPr>
        <p:txBody>
          <a:bodyPr/>
          <a:lstStyle/>
          <a:p>
            <a:pPr marL="609600" indent="-609600">
              <a:buFont typeface="Symbol" panose="05050102010706020507" pitchFamily="18" charset="2"/>
              <a:buAutoNum type="arabicPeriod"/>
            </a:pPr>
            <a:r>
              <a:rPr lang="en-US" altLang="en-US"/>
              <a:t>Facilitate attainment of product or service quality</a:t>
            </a:r>
          </a:p>
          <a:p>
            <a:pPr marL="609600" indent="-609600">
              <a:buFont typeface="Symbol" panose="05050102010706020507" pitchFamily="18" charset="2"/>
              <a:buAutoNum type="arabicPeriod"/>
            </a:pPr>
            <a:r>
              <a:rPr lang="en-US" altLang="en-US"/>
              <a:t>Use workers and space efficiently</a:t>
            </a:r>
          </a:p>
          <a:p>
            <a:pPr marL="609600" indent="-609600">
              <a:buFont typeface="Symbol" panose="05050102010706020507" pitchFamily="18" charset="2"/>
              <a:buAutoNum type="arabicPeriod"/>
            </a:pPr>
            <a:r>
              <a:rPr lang="en-US" altLang="en-US"/>
              <a:t>Avoid accidents</a:t>
            </a:r>
          </a:p>
          <a:p>
            <a:pPr marL="609600" indent="-609600">
              <a:buFont typeface="Symbol" panose="05050102010706020507" pitchFamily="18" charset="2"/>
              <a:buAutoNum type="arabicPeriod"/>
            </a:pPr>
            <a:r>
              <a:rPr lang="en-US" altLang="en-US"/>
              <a:t>Minimize unnecessary material handling costs</a:t>
            </a:r>
          </a:p>
          <a:p>
            <a:pPr marL="609600" indent="-609600">
              <a:buFont typeface="Symbol" panose="05050102010706020507" pitchFamily="18" charset="2"/>
              <a:buAutoNum type="arabicPeriod"/>
            </a:pPr>
            <a:r>
              <a:rPr lang="en-US" altLang="en-US"/>
              <a:t>Eliminate unnecessary movement of workers or materials</a:t>
            </a:r>
          </a:p>
          <a:p>
            <a:pPr marL="609600" indent="-609600">
              <a:buFont typeface="Symbol" panose="05050102010706020507" pitchFamily="18" charset="2"/>
              <a:buAutoNum type="arabicPeriod"/>
            </a:pPr>
            <a:r>
              <a:rPr lang="en-US" altLang="en-US"/>
              <a:t>Minimize production time or customer service time</a:t>
            </a:r>
          </a:p>
          <a:p>
            <a:pPr marL="609600" indent="-609600">
              <a:buFont typeface="Symbol" panose="05050102010706020507" pitchFamily="18" charset="2"/>
              <a:buAutoNum type="arabicPeriod"/>
            </a:pPr>
            <a:r>
              <a:rPr lang="en-US" altLang="en-US"/>
              <a:t>Design for safety</a:t>
            </a: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2D6FDD75-7780-272D-8165-434CF727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EFEFE"/>
                </a:solidFill>
              </a:rPr>
              <a:t>6-</a:t>
            </a:r>
            <a:fld id="{97F2EE62-047C-4703-B033-CF8F320A5564}" type="slidenum">
              <a:rPr lang="en-US" altLang="en-US">
                <a:solidFill>
                  <a:srgbClr val="FEFEFE"/>
                </a:solidFill>
              </a:rPr>
              <a:pPr/>
              <a:t>13</a:t>
            </a:fld>
            <a:endParaRPr lang="en-US" altLang="en-US">
              <a:solidFill>
                <a:srgbClr val="FEFEF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4" name="Rectangle 16">
            <a:extLst>
              <a:ext uri="{FF2B5EF4-FFF2-40B4-BE49-F238E27FC236}">
                <a16:creationId xmlns:a16="http://schemas.microsoft.com/office/drawing/2014/main" id="{920F9F46-1092-E486-9401-6F4BD874A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12988" y="317501"/>
            <a:ext cx="7745412" cy="473075"/>
          </a:xfrm>
        </p:spPr>
        <p:txBody>
          <a:bodyPr rtlCol="0">
            <a:normAutofit fontScale="90000"/>
          </a:bodyPr>
          <a:lstStyle/>
          <a:p>
            <a:pPr marL="54864"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 Need for Layout Decisions</a:t>
            </a: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5BA8A401-81A4-D1CE-A130-B85D447477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EFEFE"/>
                </a:solidFill>
              </a:rPr>
              <a:t>6-</a:t>
            </a:r>
            <a:fld id="{95256CE3-C798-4B47-B545-0C9E68B8C24E}" type="slidenum">
              <a:rPr lang="en-US" altLang="en-US">
                <a:solidFill>
                  <a:srgbClr val="FEFEFE"/>
                </a:solidFill>
              </a:rPr>
              <a:pPr/>
              <a:t>14</a:t>
            </a:fld>
            <a:endParaRPr lang="en-US" altLang="en-US">
              <a:solidFill>
                <a:srgbClr val="FEFEFE"/>
              </a:solidFill>
            </a:endParaRPr>
          </a:p>
        </p:txBody>
      </p:sp>
      <p:grpSp>
        <p:nvGrpSpPr>
          <p:cNvPr id="40964" name="Group 2">
            <a:extLst>
              <a:ext uri="{FF2B5EF4-FFF2-40B4-BE49-F238E27FC236}">
                <a16:creationId xmlns:a16="http://schemas.microsoft.com/office/drawing/2014/main" id="{B26E3F8F-CA13-6A7A-A47F-56DF01E9CFD9}"/>
              </a:ext>
            </a:extLst>
          </p:cNvPr>
          <p:cNvGrpSpPr>
            <a:grpSpLocks/>
          </p:cNvGrpSpPr>
          <p:nvPr/>
        </p:nvGrpSpPr>
        <p:grpSpPr bwMode="auto">
          <a:xfrm>
            <a:off x="2185989" y="1371600"/>
            <a:ext cx="8281987" cy="4757738"/>
            <a:chOff x="480" y="864"/>
            <a:chExt cx="5217" cy="2997"/>
          </a:xfrm>
        </p:grpSpPr>
        <p:graphicFrame>
          <p:nvGraphicFramePr>
            <p:cNvPr id="40965" name="Object 3">
              <a:extLst>
                <a:ext uri="{FF2B5EF4-FFF2-40B4-BE49-F238E27FC236}">
                  <a16:creationId xmlns:a16="http://schemas.microsoft.com/office/drawing/2014/main" id="{DC07BA5B-81E4-D66A-D6CB-393160A3D75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132" y="1287"/>
            <a:ext cx="652" cy="8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182223" imgH="1410426" progId="MS_ClipArt_Gallery.2">
                    <p:embed/>
                  </p:oleObj>
                </mc:Choice>
                <mc:Fallback>
                  <p:oleObj name="Clip" r:id="rId3" imgW="1182223" imgH="1410426" progId="MS_ClipArt_Gallery.2">
                    <p:embed/>
                    <p:pic>
                      <p:nvPicPr>
                        <p:cNvPr id="40965" name="Object 3">
                          <a:extLst>
                            <a:ext uri="{FF2B5EF4-FFF2-40B4-BE49-F238E27FC236}">
                              <a16:creationId xmlns:a16="http://schemas.microsoft.com/office/drawing/2014/main" id="{DC07BA5B-81E4-D66A-D6CB-393160A3D75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2" y="1287"/>
                          <a:ext cx="652" cy="8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6" name="Object 4">
              <a:extLst>
                <a:ext uri="{FF2B5EF4-FFF2-40B4-BE49-F238E27FC236}">
                  <a16:creationId xmlns:a16="http://schemas.microsoft.com/office/drawing/2014/main" id="{73A0DD71-D02B-F2C4-EF5B-1BC785347EE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98" y="2727"/>
            <a:ext cx="937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698851" imgH="935002" progId="MS_ClipArt_Gallery.2">
                    <p:embed/>
                  </p:oleObj>
                </mc:Choice>
                <mc:Fallback>
                  <p:oleObj name="Clip" r:id="rId5" imgW="1698851" imgH="935002" progId="MS_ClipArt_Gallery.2">
                    <p:embed/>
                    <p:pic>
                      <p:nvPicPr>
                        <p:cNvPr id="40966" name="Object 4">
                          <a:extLst>
                            <a:ext uri="{FF2B5EF4-FFF2-40B4-BE49-F238E27FC236}">
                              <a16:creationId xmlns:a16="http://schemas.microsoft.com/office/drawing/2014/main" id="{73A0DD71-D02B-F2C4-EF5B-1BC785347EE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8" y="2727"/>
                          <a:ext cx="937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7" name="Line 5">
              <a:extLst>
                <a:ext uri="{FF2B5EF4-FFF2-40B4-BE49-F238E27FC236}">
                  <a16:creationId xmlns:a16="http://schemas.microsoft.com/office/drawing/2014/main" id="{83E81A6E-4478-4357-8E65-C74ACC5BC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3" y="900"/>
              <a:ext cx="0" cy="29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68" name="Line 6">
              <a:extLst>
                <a:ext uri="{FF2B5EF4-FFF2-40B4-BE49-F238E27FC236}">
                  <a16:creationId xmlns:a16="http://schemas.microsoft.com/office/drawing/2014/main" id="{49B715FF-71A9-7321-8C46-3CFF5774E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" y="2367"/>
              <a:ext cx="49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69" name="Line 7">
              <a:extLst>
                <a:ext uri="{FF2B5EF4-FFF2-40B4-BE49-F238E27FC236}">
                  <a16:creationId xmlns:a16="http://schemas.microsoft.com/office/drawing/2014/main" id="{539106F9-C0DA-C01E-9F3E-F5794060F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" y="3861"/>
              <a:ext cx="49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70" name="Line 8">
              <a:extLst>
                <a:ext uri="{FF2B5EF4-FFF2-40B4-BE49-F238E27FC236}">
                  <a16:creationId xmlns:a16="http://schemas.microsoft.com/office/drawing/2014/main" id="{506B4529-2D50-8180-200F-2808B690D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864"/>
              <a:ext cx="0" cy="2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71" name="Rectangle 9">
              <a:extLst>
                <a:ext uri="{FF2B5EF4-FFF2-40B4-BE49-F238E27FC236}">
                  <a16:creationId xmlns:a16="http://schemas.microsoft.com/office/drawing/2014/main" id="{F681EC3B-2ACA-6E20-F6E4-BD2D7765C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" y="905"/>
              <a:ext cx="2325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066D8C"/>
                  </a:solidFill>
                </a:rPr>
                <a:t>Inefficient operations</a:t>
              </a:r>
              <a:endParaRPr lang="en-US" altLang="en-US" sz="3200">
                <a:solidFill>
                  <a:srgbClr val="066D8C"/>
                </a:solidFill>
              </a:endParaRPr>
            </a:p>
          </p:txBody>
        </p:sp>
        <p:sp>
          <p:nvSpPr>
            <p:cNvPr id="40972" name="Rectangle 10">
              <a:extLst>
                <a:ext uri="{FF2B5EF4-FFF2-40B4-BE49-F238E27FC236}">
                  <a16:creationId xmlns:a16="http://schemas.microsoft.com/office/drawing/2014/main" id="{5990DBF5-2EBC-D3DE-3059-4066F03A8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" y="1373"/>
              <a:ext cx="1177" cy="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66D8C"/>
                  </a:solidFill>
                </a:rPr>
                <a:t>For Example:</a:t>
              </a:r>
              <a:endParaRPr lang="en-US" altLang="en-US">
                <a:solidFill>
                  <a:srgbClr val="066D8C"/>
                </a:solidFill>
              </a:endParaRPr>
            </a:p>
            <a:p>
              <a:r>
                <a:rPr lang="en-US" altLang="en-US" sz="3000">
                  <a:solidFill>
                    <a:srgbClr val="066D8C"/>
                  </a:solidFill>
                </a:rPr>
                <a:t>High Cost</a:t>
              </a:r>
            </a:p>
            <a:p>
              <a:endParaRPr lang="en-US" altLang="en-US" sz="3200">
                <a:solidFill>
                  <a:srgbClr val="066D8C"/>
                </a:solidFill>
              </a:endParaRPr>
            </a:p>
          </p:txBody>
        </p:sp>
        <p:sp>
          <p:nvSpPr>
            <p:cNvPr id="40973" name="Rectangle 11">
              <a:extLst>
                <a:ext uri="{FF2B5EF4-FFF2-40B4-BE49-F238E27FC236}">
                  <a16:creationId xmlns:a16="http://schemas.microsoft.com/office/drawing/2014/main" id="{1109BD69-820E-AB28-229C-0CFA7CFF5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1275"/>
              <a:ext cx="2551" cy="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066D8C"/>
                  </a:solidFill>
                </a:rPr>
                <a:t>Changes in the design</a:t>
              </a:r>
            </a:p>
            <a:p>
              <a:r>
                <a:rPr lang="en-US" altLang="en-US" sz="3000">
                  <a:solidFill>
                    <a:srgbClr val="066D8C"/>
                  </a:solidFill>
                </a:rPr>
                <a:t>of products or services</a:t>
              </a:r>
            </a:p>
          </p:txBody>
        </p:sp>
        <p:sp>
          <p:nvSpPr>
            <p:cNvPr id="40974" name="Rectangle 12">
              <a:extLst>
                <a:ext uri="{FF2B5EF4-FFF2-40B4-BE49-F238E27FC236}">
                  <a16:creationId xmlns:a16="http://schemas.microsoft.com/office/drawing/2014/main" id="{608FABA2-D672-21E3-B199-B4631BF20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" y="2715"/>
              <a:ext cx="2471" cy="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066D8C"/>
                  </a:solidFill>
                </a:rPr>
                <a:t>The introduction of new</a:t>
              </a:r>
              <a:br>
                <a:rPr lang="en-US" altLang="en-US" sz="2800">
                  <a:solidFill>
                    <a:srgbClr val="066D8C"/>
                  </a:solidFill>
                </a:rPr>
              </a:br>
              <a:r>
                <a:rPr lang="en-US" altLang="en-US" sz="2800">
                  <a:solidFill>
                    <a:srgbClr val="066D8C"/>
                  </a:solidFill>
                </a:rPr>
                <a:t>products or services</a:t>
              </a:r>
              <a:endParaRPr lang="en-US" altLang="en-US" sz="3200">
                <a:solidFill>
                  <a:srgbClr val="066D8C"/>
                </a:solidFill>
              </a:endParaRPr>
            </a:p>
          </p:txBody>
        </p:sp>
        <p:sp>
          <p:nvSpPr>
            <p:cNvPr id="40975" name="Rectangle 13">
              <a:extLst>
                <a:ext uri="{FF2B5EF4-FFF2-40B4-BE49-F238E27FC236}">
                  <a16:creationId xmlns:a16="http://schemas.microsoft.com/office/drawing/2014/main" id="{5C617795-0633-73C2-DAB9-18C684C08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" y="2410"/>
              <a:ext cx="1235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>
                  <a:solidFill>
                    <a:srgbClr val="066D8C"/>
                  </a:solidFill>
                </a:rPr>
                <a:t>Accidents</a:t>
              </a:r>
            </a:p>
          </p:txBody>
        </p:sp>
        <p:sp>
          <p:nvSpPr>
            <p:cNvPr id="40976" name="Rectangle 14">
              <a:extLst>
                <a:ext uri="{FF2B5EF4-FFF2-40B4-BE49-F238E27FC236}">
                  <a16:creationId xmlns:a16="http://schemas.microsoft.com/office/drawing/2014/main" id="{B3303DA9-57D4-A8B9-2C42-7D1283FC7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3435"/>
              <a:ext cx="1837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>
                  <a:solidFill>
                    <a:srgbClr val="066D8C"/>
                  </a:solidFill>
                </a:rPr>
                <a:t>Safety hazards</a:t>
              </a:r>
            </a:p>
          </p:txBody>
        </p:sp>
        <p:sp>
          <p:nvSpPr>
            <p:cNvPr id="40977" name="Line 15">
              <a:extLst>
                <a:ext uri="{FF2B5EF4-FFF2-40B4-BE49-F238E27FC236}">
                  <a16:creationId xmlns:a16="http://schemas.microsoft.com/office/drawing/2014/main" id="{2772F2BA-B3D8-F033-D8E6-E98BF7880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6" y="933"/>
              <a:ext cx="0" cy="29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3" name="Rectangle 21">
            <a:extLst>
              <a:ext uri="{FF2B5EF4-FFF2-40B4-BE49-F238E27FC236}">
                <a16:creationId xmlns:a16="http://schemas.microsoft.com/office/drawing/2014/main" id="{F3297D95-0481-9F21-5DDD-70236C66B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1" y="457200"/>
            <a:ext cx="7745413" cy="471488"/>
          </a:xfrm>
        </p:spPr>
        <p:txBody>
          <a:bodyPr rtlCol="0">
            <a:normAutofit fontScale="90000"/>
          </a:bodyPr>
          <a:lstStyle/>
          <a:p>
            <a:pPr marL="54864"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 Need for Layout Design </a:t>
            </a:r>
            <a:r>
              <a:rPr lang="en-US" sz="28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(Cont’d)</a:t>
            </a: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4C578346-8FDC-B6E1-B768-D20517C04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EFEFE"/>
                </a:solidFill>
              </a:rPr>
              <a:t>6-</a:t>
            </a:r>
            <a:fld id="{009454D4-BD09-432A-B326-988A542190DB}" type="slidenum">
              <a:rPr lang="en-US" altLang="en-US">
                <a:solidFill>
                  <a:srgbClr val="FEFEFE"/>
                </a:solidFill>
              </a:rPr>
              <a:pPr/>
              <a:t>15</a:t>
            </a:fld>
            <a:endParaRPr lang="en-US" altLang="en-US">
              <a:solidFill>
                <a:srgbClr val="FEFEFE"/>
              </a:solidFill>
            </a:endParaRPr>
          </a:p>
        </p:txBody>
      </p:sp>
      <p:grpSp>
        <p:nvGrpSpPr>
          <p:cNvPr id="41988" name="Group 2">
            <a:extLst>
              <a:ext uri="{FF2B5EF4-FFF2-40B4-BE49-F238E27FC236}">
                <a16:creationId xmlns:a16="http://schemas.microsoft.com/office/drawing/2014/main" id="{145A1D18-9CEC-3A2F-68DA-11E95797C2CB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447800"/>
            <a:ext cx="8458200" cy="5410200"/>
            <a:chOff x="480" y="894"/>
            <a:chExt cx="5328" cy="2970"/>
          </a:xfrm>
        </p:grpSpPr>
        <p:sp>
          <p:nvSpPr>
            <p:cNvPr id="41989" name="Line 3">
              <a:extLst>
                <a:ext uri="{FF2B5EF4-FFF2-40B4-BE49-F238E27FC236}">
                  <a16:creationId xmlns:a16="http://schemas.microsoft.com/office/drawing/2014/main" id="{4648CE12-AFBF-7C46-05FD-BEF8A6713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7" y="897"/>
              <a:ext cx="0" cy="29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990" name="Line 4">
              <a:extLst>
                <a:ext uri="{FF2B5EF4-FFF2-40B4-BE49-F238E27FC236}">
                  <a16:creationId xmlns:a16="http://schemas.microsoft.com/office/drawing/2014/main" id="{740D6EB7-951B-4466-86A7-8B55CD150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" y="3864"/>
              <a:ext cx="50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41991" name="Group 5">
              <a:extLst>
                <a:ext uri="{FF2B5EF4-FFF2-40B4-BE49-F238E27FC236}">
                  <a16:creationId xmlns:a16="http://schemas.microsoft.com/office/drawing/2014/main" id="{647A1359-B4B9-A03A-977F-5A1A0054C6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859"/>
              <a:ext cx="2459" cy="948"/>
              <a:chOff x="3072" y="2859"/>
              <a:chExt cx="2459" cy="948"/>
            </a:xfrm>
          </p:grpSpPr>
          <p:sp>
            <p:nvSpPr>
              <p:cNvPr id="41998" name="Freeform 6">
                <a:extLst>
                  <a:ext uri="{FF2B5EF4-FFF2-40B4-BE49-F238E27FC236}">
                    <a16:creationId xmlns:a16="http://schemas.microsoft.com/office/drawing/2014/main" id="{FACDE26D-50E5-DA0A-9988-6C6BE7D1F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117"/>
                <a:ext cx="35" cy="44"/>
              </a:xfrm>
              <a:custGeom>
                <a:avLst/>
                <a:gdLst>
                  <a:gd name="T0" fmla="*/ 22 w 39"/>
                  <a:gd name="T1" fmla="*/ 27 h 44"/>
                  <a:gd name="T2" fmla="*/ 20 w 39"/>
                  <a:gd name="T3" fmla="*/ 34 h 44"/>
                  <a:gd name="T4" fmla="*/ 11 w 39"/>
                  <a:gd name="T5" fmla="*/ 43 h 44"/>
                  <a:gd name="T6" fmla="*/ 9 w 39"/>
                  <a:gd name="T7" fmla="*/ 40 h 44"/>
                  <a:gd name="T8" fmla="*/ 2 w 39"/>
                  <a:gd name="T9" fmla="*/ 39 h 44"/>
                  <a:gd name="T10" fmla="*/ 0 w 39"/>
                  <a:gd name="T11" fmla="*/ 27 h 44"/>
                  <a:gd name="T12" fmla="*/ 0 w 39"/>
                  <a:gd name="T13" fmla="*/ 7 h 44"/>
                  <a:gd name="T14" fmla="*/ 15 w 39"/>
                  <a:gd name="T15" fmla="*/ 0 h 44"/>
                  <a:gd name="T16" fmla="*/ 22 w 39"/>
                  <a:gd name="T17" fmla="*/ 11 h 44"/>
                  <a:gd name="T18" fmla="*/ 22 w 39"/>
                  <a:gd name="T19" fmla="*/ 27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4"/>
                  <a:gd name="T32" fmla="*/ 39 w 39"/>
                  <a:gd name="T33" fmla="*/ 44 h 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4">
                    <a:moveTo>
                      <a:pt x="38" y="27"/>
                    </a:moveTo>
                    <a:lnTo>
                      <a:pt x="33" y="34"/>
                    </a:lnTo>
                    <a:lnTo>
                      <a:pt x="19" y="43"/>
                    </a:lnTo>
                    <a:lnTo>
                      <a:pt x="14" y="40"/>
                    </a:lnTo>
                    <a:lnTo>
                      <a:pt x="2" y="39"/>
                    </a:lnTo>
                    <a:lnTo>
                      <a:pt x="0" y="27"/>
                    </a:lnTo>
                    <a:lnTo>
                      <a:pt x="0" y="7"/>
                    </a:lnTo>
                    <a:lnTo>
                      <a:pt x="26" y="0"/>
                    </a:lnTo>
                    <a:lnTo>
                      <a:pt x="38" y="11"/>
                    </a:lnTo>
                    <a:lnTo>
                      <a:pt x="38" y="27"/>
                    </a:lnTo>
                  </a:path>
                </a:pathLst>
              </a:custGeom>
              <a:solidFill>
                <a:srgbClr val="045A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999" name="Freeform 7">
                <a:extLst>
                  <a:ext uri="{FF2B5EF4-FFF2-40B4-BE49-F238E27FC236}">
                    <a16:creationId xmlns:a16="http://schemas.microsoft.com/office/drawing/2014/main" id="{95E5B881-D7E4-D874-A1C1-92C47DD9F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" y="3161"/>
                <a:ext cx="37" cy="169"/>
              </a:xfrm>
              <a:custGeom>
                <a:avLst/>
                <a:gdLst>
                  <a:gd name="T0" fmla="*/ 16 w 42"/>
                  <a:gd name="T1" fmla="*/ 0 h 169"/>
                  <a:gd name="T2" fmla="*/ 11 w 42"/>
                  <a:gd name="T3" fmla="*/ 13 h 169"/>
                  <a:gd name="T4" fmla="*/ 8 w 42"/>
                  <a:gd name="T5" fmla="*/ 25 h 169"/>
                  <a:gd name="T6" fmla="*/ 7 w 42"/>
                  <a:gd name="T7" fmla="*/ 37 h 169"/>
                  <a:gd name="T8" fmla="*/ 7 w 42"/>
                  <a:gd name="T9" fmla="*/ 44 h 169"/>
                  <a:gd name="T10" fmla="*/ 5 w 42"/>
                  <a:gd name="T11" fmla="*/ 54 h 169"/>
                  <a:gd name="T12" fmla="*/ 4 w 42"/>
                  <a:gd name="T13" fmla="*/ 65 h 169"/>
                  <a:gd name="T14" fmla="*/ 4 w 42"/>
                  <a:gd name="T15" fmla="*/ 74 h 169"/>
                  <a:gd name="T16" fmla="*/ 3 w 42"/>
                  <a:gd name="T17" fmla="*/ 87 h 169"/>
                  <a:gd name="T18" fmla="*/ 0 w 42"/>
                  <a:gd name="T19" fmla="*/ 98 h 169"/>
                  <a:gd name="T20" fmla="*/ 0 w 42"/>
                  <a:gd name="T21" fmla="*/ 111 h 169"/>
                  <a:gd name="T22" fmla="*/ 3 w 42"/>
                  <a:gd name="T23" fmla="*/ 124 h 169"/>
                  <a:gd name="T24" fmla="*/ 4 w 42"/>
                  <a:gd name="T25" fmla="*/ 133 h 169"/>
                  <a:gd name="T26" fmla="*/ 4 w 42"/>
                  <a:gd name="T27" fmla="*/ 138 h 169"/>
                  <a:gd name="T28" fmla="*/ 22 w 42"/>
                  <a:gd name="T29" fmla="*/ 168 h 169"/>
                  <a:gd name="T30" fmla="*/ 20 w 42"/>
                  <a:gd name="T31" fmla="*/ 163 h 169"/>
                  <a:gd name="T32" fmla="*/ 18 w 42"/>
                  <a:gd name="T33" fmla="*/ 154 h 169"/>
                  <a:gd name="T34" fmla="*/ 17 w 42"/>
                  <a:gd name="T35" fmla="*/ 144 h 169"/>
                  <a:gd name="T36" fmla="*/ 16 w 42"/>
                  <a:gd name="T37" fmla="*/ 136 h 169"/>
                  <a:gd name="T38" fmla="*/ 16 w 42"/>
                  <a:gd name="T39" fmla="*/ 98 h 169"/>
                  <a:gd name="T40" fmla="*/ 17 w 42"/>
                  <a:gd name="T41" fmla="*/ 87 h 169"/>
                  <a:gd name="T42" fmla="*/ 18 w 42"/>
                  <a:gd name="T43" fmla="*/ 79 h 169"/>
                  <a:gd name="T44" fmla="*/ 20 w 42"/>
                  <a:gd name="T45" fmla="*/ 59 h 169"/>
                  <a:gd name="T46" fmla="*/ 20 w 42"/>
                  <a:gd name="T47" fmla="*/ 57 h 169"/>
                  <a:gd name="T48" fmla="*/ 20 w 42"/>
                  <a:gd name="T49" fmla="*/ 54 h 169"/>
                  <a:gd name="T50" fmla="*/ 18 w 42"/>
                  <a:gd name="T51" fmla="*/ 47 h 169"/>
                  <a:gd name="T52" fmla="*/ 18 w 42"/>
                  <a:gd name="T53" fmla="*/ 22 h 169"/>
                  <a:gd name="T54" fmla="*/ 20 w 42"/>
                  <a:gd name="T55" fmla="*/ 17 h 169"/>
                  <a:gd name="T56" fmla="*/ 20 w 42"/>
                  <a:gd name="T57" fmla="*/ 13 h 169"/>
                  <a:gd name="T58" fmla="*/ 22 w 42"/>
                  <a:gd name="T59" fmla="*/ 2 h 169"/>
                  <a:gd name="T60" fmla="*/ 16 w 42"/>
                  <a:gd name="T61" fmla="*/ 0 h 16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42"/>
                  <a:gd name="T94" fmla="*/ 0 h 169"/>
                  <a:gd name="T95" fmla="*/ 42 w 42"/>
                  <a:gd name="T96" fmla="*/ 169 h 169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42" h="169">
                    <a:moveTo>
                      <a:pt x="29" y="0"/>
                    </a:moveTo>
                    <a:lnTo>
                      <a:pt x="22" y="13"/>
                    </a:lnTo>
                    <a:lnTo>
                      <a:pt x="15" y="25"/>
                    </a:lnTo>
                    <a:lnTo>
                      <a:pt x="12" y="37"/>
                    </a:lnTo>
                    <a:lnTo>
                      <a:pt x="12" y="44"/>
                    </a:lnTo>
                    <a:lnTo>
                      <a:pt x="10" y="54"/>
                    </a:lnTo>
                    <a:lnTo>
                      <a:pt x="8" y="65"/>
                    </a:lnTo>
                    <a:lnTo>
                      <a:pt x="5" y="74"/>
                    </a:lnTo>
                    <a:lnTo>
                      <a:pt x="3" y="87"/>
                    </a:lnTo>
                    <a:lnTo>
                      <a:pt x="0" y="98"/>
                    </a:lnTo>
                    <a:lnTo>
                      <a:pt x="0" y="111"/>
                    </a:lnTo>
                    <a:lnTo>
                      <a:pt x="3" y="124"/>
                    </a:lnTo>
                    <a:lnTo>
                      <a:pt x="5" y="133"/>
                    </a:lnTo>
                    <a:lnTo>
                      <a:pt x="5" y="138"/>
                    </a:lnTo>
                    <a:lnTo>
                      <a:pt x="41" y="168"/>
                    </a:lnTo>
                    <a:lnTo>
                      <a:pt x="39" y="163"/>
                    </a:lnTo>
                    <a:lnTo>
                      <a:pt x="34" y="154"/>
                    </a:lnTo>
                    <a:lnTo>
                      <a:pt x="31" y="144"/>
                    </a:lnTo>
                    <a:lnTo>
                      <a:pt x="29" y="136"/>
                    </a:lnTo>
                    <a:lnTo>
                      <a:pt x="29" y="98"/>
                    </a:lnTo>
                    <a:lnTo>
                      <a:pt x="31" y="87"/>
                    </a:lnTo>
                    <a:lnTo>
                      <a:pt x="34" y="79"/>
                    </a:lnTo>
                    <a:lnTo>
                      <a:pt x="39" y="59"/>
                    </a:lnTo>
                    <a:lnTo>
                      <a:pt x="37" y="57"/>
                    </a:lnTo>
                    <a:lnTo>
                      <a:pt x="37" y="54"/>
                    </a:lnTo>
                    <a:lnTo>
                      <a:pt x="34" y="47"/>
                    </a:lnTo>
                    <a:lnTo>
                      <a:pt x="34" y="22"/>
                    </a:lnTo>
                    <a:lnTo>
                      <a:pt x="37" y="17"/>
                    </a:lnTo>
                    <a:lnTo>
                      <a:pt x="37" y="13"/>
                    </a:lnTo>
                    <a:lnTo>
                      <a:pt x="41" y="2"/>
                    </a:lnTo>
                    <a:lnTo>
                      <a:pt x="29" y="0"/>
                    </a:lnTo>
                  </a:path>
                </a:pathLst>
              </a:custGeom>
              <a:solidFill>
                <a:srgbClr val="045A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000" name="Freeform 8">
                <a:extLst>
                  <a:ext uri="{FF2B5EF4-FFF2-40B4-BE49-F238E27FC236}">
                    <a16:creationId xmlns:a16="http://schemas.microsoft.com/office/drawing/2014/main" id="{963BF3BE-ACA7-7306-E974-3784527BD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4" y="3156"/>
                <a:ext cx="42" cy="192"/>
              </a:xfrm>
              <a:custGeom>
                <a:avLst/>
                <a:gdLst>
                  <a:gd name="T0" fmla="*/ 0 w 47"/>
                  <a:gd name="T1" fmla="*/ 10 h 192"/>
                  <a:gd name="T2" fmla="*/ 4 w 47"/>
                  <a:gd name="T3" fmla="*/ 13 h 192"/>
                  <a:gd name="T4" fmla="*/ 4 w 47"/>
                  <a:gd name="T5" fmla="*/ 17 h 192"/>
                  <a:gd name="T6" fmla="*/ 7 w 47"/>
                  <a:gd name="T7" fmla="*/ 24 h 192"/>
                  <a:gd name="T8" fmla="*/ 9 w 47"/>
                  <a:gd name="T9" fmla="*/ 30 h 192"/>
                  <a:gd name="T10" fmla="*/ 10 w 47"/>
                  <a:gd name="T11" fmla="*/ 37 h 192"/>
                  <a:gd name="T12" fmla="*/ 11 w 47"/>
                  <a:gd name="T13" fmla="*/ 47 h 192"/>
                  <a:gd name="T14" fmla="*/ 11 w 47"/>
                  <a:gd name="T15" fmla="*/ 70 h 192"/>
                  <a:gd name="T16" fmla="*/ 9 w 47"/>
                  <a:gd name="T17" fmla="*/ 77 h 192"/>
                  <a:gd name="T18" fmla="*/ 9 w 47"/>
                  <a:gd name="T19" fmla="*/ 84 h 192"/>
                  <a:gd name="T20" fmla="*/ 5 w 47"/>
                  <a:gd name="T21" fmla="*/ 94 h 192"/>
                  <a:gd name="T22" fmla="*/ 4 w 47"/>
                  <a:gd name="T23" fmla="*/ 104 h 192"/>
                  <a:gd name="T24" fmla="*/ 4 w 47"/>
                  <a:gd name="T25" fmla="*/ 114 h 192"/>
                  <a:gd name="T26" fmla="*/ 4 w 47"/>
                  <a:gd name="T27" fmla="*/ 124 h 192"/>
                  <a:gd name="T28" fmla="*/ 4 w 47"/>
                  <a:gd name="T29" fmla="*/ 146 h 192"/>
                  <a:gd name="T30" fmla="*/ 4 w 47"/>
                  <a:gd name="T31" fmla="*/ 156 h 192"/>
                  <a:gd name="T32" fmla="*/ 4 w 47"/>
                  <a:gd name="T33" fmla="*/ 166 h 192"/>
                  <a:gd name="T34" fmla="*/ 7 w 47"/>
                  <a:gd name="T35" fmla="*/ 176 h 192"/>
                  <a:gd name="T36" fmla="*/ 9 w 47"/>
                  <a:gd name="T37" fmla="*/ 186 h 192"/>
                  <a:gd name="T38" fmla="*/ 11 w 47"/>
                  <a:gd name="T39" fmla="*/ 191 h 192"/>
                  <a:gd name="T40" fmla="*/ 11 w 47"/>
                  <a:gd name="T41" fmla="*/ 186 h 192"/>
                  <a:gd name="T42" fmla="*/ 26 w 47"/>
                  <a:gd name="T43" fmla="*/ 143 h 192"/>
                  <a:gd name="T44" fmla="*/ 22 w 47"/>
                  <a:gd name="T45" fmla="*/ 137 h 192"/>
                  <a:gd name="T46" fmla="*/ 21 w 47"/>
                  <a:gd name="T47" fmla="*/ 132 h 192"/>
                  <a:gd name="T48" fmla="*/ 20 w 47"/>
                  <a:gd name="T49" fmla="*/ 126 h 192"/>
                  <a:gd name="T50" fmla="*/ 20 w 47"/>
                  <a:gd name="T51" fmla="*/ 110 h 192"/>
                  <a:gd name="T52" fmla="*/ 21 w 47"/>
                  <a:gd name="T53" fmla="*/ 104 h 192"/>
                  <a:gd name="T54" fmla="*/ 22 w 47"/>
                  <a:gd name="T55" fmla="*/ 99 h 192"/>
                  <a:gd name="T56" fmla="*/ 22 w 47"/>
                  <a:gd name="T57" fmla="*/ 97 h 192"/>
                  <a:gd name="T58" fmla="*/ 24 w 47"/>
                  <a:gd name="T59" fmla="*/ 97 h 192"/>
                  <a:gd name="T60" fmla="*/ 26 w 47"/>
                  <a:gd name="T61" fmla="*/ 77 h 192"/>
                  <a:gd name="T62" fmla="*/ 26 w 47"/>
                  <a:gd name="T63" fmla="*/ 57 h 192"/>
                  <a:gd name="T64" fmla="*/ 25 w 47"/>
                  <a:gd name="T65" fmla="*/ 37 h 192"/>
                  <a:gd name="T66" fmla="*/ 20 w 47"/>
                  <a:gd name="T67" fmla="*/ 22 h 192"/>
                  <a:gd name="T68" fmla="*/ 13 w 47"/>
                  <a:gd name="T69" fmla="*/ 7 h 192"/>
                  <a:gd name="T70" fmla="*/ 9 w 47"/>
                  <a:gd name="T71" fmla="*/ 0 h 192"/>
                  <a:gd name="T72" fmla="*/ 0 w 47"/>
                  <a:gd name="T73" fmla="*/ 10 h 1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7"/>
                  <a:gd name="T112" fmla="*/ 0 h 192"/>
                  <a:gd name="T113" fmla="*/ 47 w 47"/>
                  <a:gd name="T114" fmla="*/ 192 h 1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7" h="192">
                    <a:moveTo>
                      <a:pt x="0" y="10"/>
                    </a:moveTo>
                    <a:lnTo>
                      <a:pt x="4" y="13"/>
                    </a:lnTo>
                    <a:lnTo>
                      <a:pt x="7" y="17"/>
                    </a:lnTo>
                    <a:lnTo>
                      <a:pt x="12" y="24"/>
                    </a:lnTo>
                    <a:lnTo>
                      <a:pt x="14" y="30"/>
                    </a:lnTo>
                    <a:lnTo>
                      <a:pt x="17" y="37"/>
                    </a:lnTo>
                    <a:lnTo>
                      <a:pt x="19" y="47"/>
                    </a:lnTo>
                    <a:lnTo>
                      <a:pt x="19" y="70"/>
                    </a:lnTo>
                    <a:lnTo>
                      <a:pt x="14" y="77"/>
                    </a:lnTo>
                    <a:lnTo>
                      <a:pt x="14" y="84"/>
                    </a:lnTo>
                    <a:lnTo>
                      <a:pt x="10" y="94"/>
                    </a:lnTo>
                    <a:lnTo>
                      <a:pt x="7" y="104"/>
                    </a:lnTo>
                    <a:lnTo>
                      <a:pt x="7" y="114"/>
                    </a:lnTo>
                    <a:lnTo>
                      <a:pt x="4" y="124"/>
                    </a:lnTo>
                    <a:lnTo>
                      <a:pt x="4" y="146"/>
                    </a:lnTo>
                    <a:lnTo>
                      <a:pt x="7" y="156"/>
                    </a:lnTo>
                    <a:lnTo>
                      <a:pt x="7" y="166"/>
                    </a:lnTo>
                    <a:lnTo>
                      <a:pt x="12" y="176"/>
                    </a:lnTo>
                    <a:lnTo>
                      <a:pt x="14" y="186"/>
                    </a:lnTo>
                    <a:lnTo>
                      <a:pt x="19" y="191"/>
                    </a:lnTo>
                    <a:lnTo>
                      <a:pt x="19" y="186"/>
                    </a:lnTo>
                    <a:lnTo>
                      <a:pt x="46" y="143"/>
                    </a:lnTo>
                    <a:lnTo>
                      <a:pt x="39" y="137"/>
                    </a:lnTo>
                    <a:lnTo>
                      <a:pt x="36" y="132"/>
                    </a:lnTo>
                    <a:lnTo>
                      <a:pt x="35" y="126"/>
                    </a:lnTo>
                    <a:lnTo>
                      <a:pt x="35" y="110"/>
                    </a:lnTo>
                    <a:lnTo>
                      <a:pt x="36" y="104"/>
                    </a:lnTo>
                    <a:lnTo>
                      <a:pt x="39" y="99"/>
                    </a:lnTo>
                    <a:lnTo>
                      <a:pt x="39" y="97"/>
                    </a:lnTo>
                    <a:lnTo>
                      <a:pt x="42" y="97"/>
                    </a:lnTo>
                    <a:lnTo>
                      <a:pt x="46" y="77"/>
                    </a:lnTo>
                    <a:lnTo>
                      <a:pt x="46" y="57"/>
                    </a:lnTo>
                    <a:lnTo>
                      <a:pt x="44" y="37"/>
                    </a:lnTo>
                    <a:lnTo>
                      <a:pt x="35" y="22"/>
                    </a:lnTo>
                    <a:lnTo>
                      <a:pt x="22" y="7"/>
                    </a:lnTo>
                    <a:lnTo>
                      <a:pt x="14" y="0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045A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001" name="Freeform 9">
                <a:extLst>
                  <a:ext uri="{FF2B5EF4-FFF2-40B4-BE49-F238E27FC236}">
                    <a16:creationId xmlns:a16="http://schemas.microsoft.com/office/drawing/2014/main" id="{6094CCF1-7EB1-D67C-55FA-D3D9D0BCE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1" y="2859"/>
                <a:ext cx="699" cy="948"/>
              </a:xfrm>
              <a:custGeom>
                <a:avLst/>
                <a:gdLst>
                  <a:gd name="T0" fmla="*/ 204 w 788"/>
                  <a:gd name="T1" fmla="*/ 399 h 948"/>
                  <a:gd name="T2" fmla="*/ 224 w 788"/>
                  <a:gd name="T3" fmla="*/ 471 h 948"/>
                  <a:gd name="T4" fmla="*/ 224 w 788"/>
                  <a:gd name="T5" fmla="*/ 522 h 948"/>
                  <a:gd name="T6" fmla="*/ 390 w 788"/>
                  <a:gd name="T7" fmla="*/ 947 h 948"/>
                  <a:gd name="T8" fmla="*/ 238 w 788"/>
                  <a:gd name="T9" fmla="*/ 817 h 948"/>
                  <a:gd name="T10" fmla="*/ 116 w 788"/>
                  <a:gd name="T11" fmla="*/ 695 h 948"/>
                  <a:gd name="T12" fmla="*/ 121 w 788"/>
                  <a:gd name="T13" fmla="*/ 577 h 948"/>
                  <a:gd name="T14" fmla="*/ 103 w 788"/>
                  <a:gd name="T15" fmla="*/ 535 h 948"/>
                  <a:gd name="T16" fmla="*/ 79 w 788"/>
                  <a:gd name="T17" fmla="*/ 473 h 948"/>
                  <a:gd name="T18" fmla="*/ 42 w 788"/>
                  <a:gd name="T19" fmla="*/ 401 h 948"/>
                  <a:gd name="T20" fmla="*/ 20 w 788"/>
                  <a:gd name="T21" fmla="*/ 338 h 948"/>
                  <a:gd name="T22" fmla="*/ 16 w 788"/>
                  <a:gd name="T23" fmla="*/ 249 h 948"/>
                  <a:gd name="T24" fmla="*/ 24 w 788"/>
                  <a:gd name="T25" fmla="*/ 221 h 948"/>
                  <a:gd name="T26" fmla="*/ 36 w 788"/>
                  <a:gd name="T27" fmla="*/ 209 h 948"/>
                  <a:gd name="T28" fmla="*/ 27 w 788"/>
                  <a:gd name="T29" fmla="*/ 196 h 948"/>
                  <a:gd name="T30" fmla="*/ 14 w 788"/>
                  <a:gd name="T31" fmla="*/ 175 h 948"/>
                  <a:gd name="T32" fmla="*/ 4 w 788"/>
                  <a:gd name="T33" fmla="*/ 157 h 948"/>
                  <a:gd name="T34" fmla="*/ 8 w 788"/>
                  <a:gd name="T35" fmla="*/ 147 h 948"/>
                  <a:gd name="T36" fmla="*/ 3 w 788"/>
                  <a:gd name="T37" fmla="*/ 137 h 948"/>
                  <a:gd name="T38" fmla="*/ 4 w 788"/>
                  <a:gd name="T39" fmla="*/ 124 h 948"/>
                  <a:gd name="T40" fmla="*/ 0 w 788"/>
                  <a:gd name="T41" fmla="*/ 96 h 948"/>
                  <a:gd name="T42" fmla="*/ 10 w 788"/>
                  <a:gd name="T43" fmla="*/ 83 h 948"/>
                  <a:gd name="T44" fmla="*/ 14 w 788"/>
                  <a:gd name="T45" fmla="*/ 46 h 948"/>
                  <a:gd name="T46" fmla="*/ 21 w 788"/>
                  <a:gd name="T47" fmla="*/ 30 h 948"/>
                  <a:gd name="T48" fmla="*/ 29 w 788"/>
                  <a:gd name="T49" fmla="*/ 15 h 948"/>
                  <a:gd name="T50" fmla="*/ 36 w 788"/>
                  <a:gd name="T51" fmla="*/ 12 h 948"/>
                  <a:gd name="T52" fmla="*/ 44 w 788"/>
                  <a:gd name="T53" fmla="*/ 2 h 948"/>
                  <a:gd name="T54" fmla="*/ 64 w 788"/>
                  <a:gd name="T55" fmla="*/ 7 h 948"/>
                  <a:gd name="T56" fmla="*/ 77 w 788"/>
                  <a:gd name="T57" fmla="*/ 0 h 948"/>
                  <a:gd name="T58" fmla="*/ 92 w 788"/>
                  <a:gd name="T59" fmla="*/ 12 h 948"/>
                  <a:gd name="T60" fmla="*/ 94 w 788"/>
                  <a:gd name="T61" fmla="*/ 38 h 948"/>
                  <a:gd name="T62" fmla="*/ 101 w 788"/>
                  <a:gd name="T63" fmla="*/ 53 h 948"/>
                  <a:gd name="T64" fmla="*/ 112 w 788"/>
                  <a:gd name="T65" fmla="*/ 83 h 948"/>
                  <a:gd name="T66" fmla="*/ 114 w 788"/>
                  <a:gd name="T67" fmla="*/ 109 h 948"/>
                  <a:gd name="T68" fmla="*/ 133 w 788"/>
                  <a:gd name="T69" fmla="*/ 145 h 948"/>
                  <a:gd name="T70" fmla="*/ 122 w 788"/>
                  <a:gd name="T71" fmla="*/ 157 h 948"/>
                  <a:gd name="T72" fmla="*/ 114 w 788"/>
                  <a:gd name="T73" fmla="*/ 160 h 948"/>
                  <a:gd name="T74" fmla="*/ 106 w 788"/>
                  <a:gd name="T75" fmla="*/ 168 h 948"/>
                  <a:gd name="T76" fmla="*/ 121 w 788"/>
                  <a:gd name="T77" fmla="*/ 178 h 948"/>
                  <a:gd name="T78" fmla="*/ 119 w 788"/>
                  <a:gd name="T79" fmla="*/ 193 h 948"/>
                  <a:gd name="T80" fmla="*/ 118 w 788"/>
                  <a:gd name="T81" fmla="*/ 206 h 948"/>
                  <a:gd name="T82" fmla="*/ 106 w 788"/>
                  <a:gd name="T83" fmla="*/ 219 h 948"/>
                  <a:gd name="T84" fmla="*/ 96 w 788"/>
                  <a:gd name="T85" fmla="*/ 219 h 948"/>
                  <a:gd name="T86" fmla="*/ 108 w 788"/>
                  <a:gd name="T87" fmla="*/ 232 h 948"/>
                  <a:gd name="T88" fmla="*/ 137 w 788"/>
                  <a:gd name="T89" fmla="*/ 244 h 948"/>
                  <a:gd name="T90" fmla="*/ 340 w 788"/>
                  <a:gd name="T91" fmla="*/ 256 h 948"/>
                  <a:gd name="T92" fmla="*/ 350 w 788"/>
                  <a:gd name="T93" fmla="*/ 238 h 948"/>
                  <a:gd name="T94" fmla="*/ 373 w 788"/>
                  <a:gd name="T95" fmla="*/ 244 h 948"/>
                  <a:gd name="T96" fmla="*/ 394 w 788"/>
                  <a:gd name="T97" fmla="*/ 256 h 948"/>
                  <a:gd name="T98" fmla="*/ 407 w 788"/>
                  <a:gd name="T99" fmla="*/ 269 h 948"/>
                  <a:gd name="T100" fmla="*/ 432 w 788"/>
                  <a:gd name="T101" fmla="*/ 282 h 948"/>
                  <a:gd name="T102" fmla="*/ 404 w 788"/>
                  <a:gd name="T103" fmla="*/ 287 h 948"/>
                  <a:gd name="T104" fmla="*/ 367 w 788"/>
                  <a:gd name="T105" fmla="*/ 313 h 948"/>
                  <a:gd name="T106" fmla="*/ 354 w 788"/>
                  <a:gd name="T107" fmla="*/ 320 h 948"/>
                  <a:gd name="T108" fmla="*/ 340 w 788"/>
                  <a:gd name="T109" fmla="*/ 341 h 948"/>
                  <a:gd name="T110" fmla="*/ 322 w 788"/>
                  <a:gd name="T111" fmla="*/ 346 h 948"/>
                  <a:gd name="T112" fmla="*/ 307 w 788"/>
                  <a:gd name="T113" fmla="*/ 333 h 948"/>
                  <a:gd name="T114" fmla="*/ 287 w 788"/>
                  <a:gd name="T115" fmla="*/ 318 h 948"/>
                  <a:gd name="T116" fmla="*/ 258 w 788"/>
                  <a:gd name="T117" fmla="*/ 320 h 948"/>
                  <a:gd name="T118" fmla="*/ 219 w 788"/>
                  <a:gd name="T119" fmla="*/ 333 h 948"/>
                  <a:gd name="T120" fmla="*/ 180 w 788"/>
                  <a:gd name="T121" fmla="*/ 328 h 948"/>
                  <a:gd name="T122" fmla="*/ 187 w 788"/>
                  <a:gd name="T123" fmla="*/ 359 h 94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788"/>
                  <a:gd name="T187" fmla="*/ 0 h 948"/>
                  <a:gd name="T188" fmla="*/ 788 w 788"/>
                  <a:gd name="T189" fmla="*/ 948 h 94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788" h="948">
                    <a:moveTo>
                      <a:pt x="341" y="359"/>
                    </a:moveTo>
                    <a:lnTo>
                      <a:pt x="371" y="399"/>
                    </a:lnTo>
                    <a:lnTo>
                      <a:pt x="399" y="448"/>
                    </a:lnTo>
                    <a:lnTo>
                      <a:pt x="407" y="471"/>
                    </a:lnTo>
                    <a:lnTo>
                      <a:pt x="410" y="496"/>
                    </a:lnTo>
                    <a:lnTo>
                      <a:pt x="407" y="522"/>
                    </a:lnTo>
                    <a:lnTo>
                      <a:pt x="405" y="535"/>
                    </a:lnTo>
                    <a:lnTo>
                      <a:pt x="710" y="947"/>
                    </a:lnTo>
                    <a:lnTo>
                      <a:pt x="539" y="947"/>
                    </a:lnTo>
                    <a:lnTo>
                      <a:pt x="432" y="817"/>
                    </a:lnTo>
                    <a:lnTo>
                      <a:pt x="462" y="947"/>
                    </a:lnTo>
                    <a:lnTo>
                      <a:pt x="212" y="695"/>
                    </a:lnTo>
                    <a:lnTo>
                      <a:pt x="209" y="598"/>
                    </a:lnTo>
                    <a:lnTo>
                      <a:pt x="220" y="577"/>
                    </a:lnTo>
                    <a:lnTo>
                      <a:pt x="209" y="554"/>
                    </a:lnTo>
                    <a:lnTo>
                      <a:pt x="188" y="535"/>
                    </a:lnTo>
                    <a:lnTo>
                      <a:pt x="174" y="506"/>
                    </a:lnTo>
                    <a:lnTo>
                      <a:pt x="143" y="473"/>
                    </a:lnTo>
                    <a:lnTo>
                      <a:pt x="110" y="440"/>
                    </a:lnTo>
                    <a:lnTo>
                      <a:pt x="77" y="401"/>
                    </a:lnTo>
                    <a:lnTo>
                      <a:pt x="45" y="354"/>
                    </a:lnTo>
                    <a:lnTo>
                      <a:pt x="36" y="338"/>
                    </a:lnTo>
                    <a:lnTo>
                      <a:pt x="25" y="264"/>
                    </a:lnTo>
                    <a:lnTo>
                      <a:pt x="28" y="249"/>
                    </a:lnTo>
                    <a:lnTo>
                      <a:pt x="34" y="238"/>
                    </a:lnTo>
                    <a:lnTo>
                      <a:pt x="45" y="221"/>
                    </a:lnTo>
                    <a:lnTo>
                      <a:pt x="61" y="227"/>
                    </a:lnTo>
                    <a:lnTo>
                      <a:pt x="66" y="209"/>
                    </a:lnTo>
                    <a:lnTo>
                      <a:pt x="50" y="201"/>
                    </a:lnTo>
                    <a:lnTo>
                      <a:pt x="50" y="196"/>
                    </a:lnTo>
                    <a:lnTo>
                      <a:pt x="42" y="186"/>
                    </a:lnTo>
                    <a:lnTo>
                      <a:pt x="25" y="175"/>
                    </a:lnTo>
                    <a:lnTo>
                      <a:pt x="11" y="168"/>
                    </a:lnTo>
                    <a:lnTo>
                      <a:pt x="9" y="157"/>
                    </a:lnTo>
                    <a:lnTo>
                      <a:pt x="9" y="155"/>
                    </a:lnTo>
                    <a:lnTo>
                      <a:pt x="14" y="147"/>
                    </a:lnTo>
                    <a:lnTo>
                      <a:pt x="9" y="145"/>
                    </a:lnTo>
                    <a:lnTo>
                      <a:pt x="3" y="137"/>
                    </a:lnTo>
                    <a:lnTo>
                      <a:pt x="9" y="129"/>
                    </a:lnTo>
                    <a:lnTo>
                      <a:pt x="9" y="124"/>
                    </a:lnTo>
                    <a:lnTo>
                      <a:pt x="0" y="109"/>
                    </a:lnTo>
                    <a:lnTo>
                      <a:pt x="0" y="96"/>
                    </a:lnTo>
                    <a:lnTo>
                      <a:pt x="9" y="88"/>
                    </a:lnTo>
                    <a:lnTo>
                      <a:pt x="17" y="83"/>
                    </a:lnTo>
                    <a:lnTo>
                      <a:pt x="17" y="64"/>
                    </a:lnTo>
                    <a:lnTo>
                      <a:pt x="25" y="46"/>
                    </a:lnTo>
                    <a:lnTo>
                      <a:pt x="31" y="35"/>
                    </a:lnTo>
                    <a:lnTo>
                      <a:pt x="39" y="30"/>
                    </a:lnTo>
                    <a:lnTo>
                      <a:pt x="47" y="15"/>
                    </a:lnTo>
                    <a:lnTo>
                      <a:pt x="53" y="15"/>
                    </a:lnTo>
                    <a:lnTo>
                      <a:pt x="66" y="17"/>
                    </a:lnTo>
                    <a:lnTo>
                      <a:pt x="66" y="12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9" y="2"/>
                    </a:lnTo>
                    <a:lnTo>
                      <a:pt x="116" y="7"/>
                    </a:lnTo>
                    <a:lnTo>
                      <a:pt x="127" y="17"/>
                    </a:lnTo>
                    <a:lnTo>
                      <a:pt x="141" y="0"/>
                    </a:lnTo>
                    <a:lnTo>
                      <a:pt x="160" y="17"/>
                    </a:lnTo>
                    <a:lnTo>
                      <a:pt x="168" y="12"/>
                    </a:lnTo>
                    <a:lnTo>
                      <a:pt x="177" y="25"/>
                    </a:lnTo>
                    <a:lnTo>
                      <a:pt x="171" y="38"/>
                    </a:lnTo>
                    <a:lnTo>
                      <a:pt x="166" y="43"/>
                    </a:lnTo>
                    <a:lnTo>
                      <a:pt x="185" y="53"/>
                    </a:lnTo>
                    <a:lnTo>
                      <a:pt x="198" y="71"/>
                    </a:lnTo>
                    <a:lnTo>
                      <a:pt x="203" y="83"/>
                    </a:lnTo>
                    <a:lnTo>
                      <a:pt x="206" y="96"/>
                    </a:lnTo>
                    <a:lnTo>
                      <a:pt x="206" y="109"/>
                    </a:lnTo>
                    <a:lnTo>
                      <a:pt x="242" y="139"/>
                    </a:lnTo>
                    <a:lnTo>
                      <a:pt x="242" y="145"/>
                    </a:lnTo>
                    <a:lnTo>
                      <a:pt x="228" y="147"/>
                    </a:lnTo>
                    <a:lnTo>
                      <a:pt x="223" y="157"/>
                    </a:lnTo>
                    <a:lnTo>
                      <a:pt x="214" y="160"/>
                    </a:lnTo>
                    <a:lnTo>
                      <a:pt x="206" y="160"/>
                    </a:lnTo>
                    <a:lnTo>
                      <a:pt x="188" y="150"/>
                    </a:lnTo>
                    <a:lnTo>
                      <a:pt x="193" y="168"/>
                    </a:lnTo>
                    <a:lnTo>
                      <a:pt x="203" y="175"/>
                    </a:lnTo>
                    <a:lnTo>
                      <a:pt x="220" y="178"/>
                    </a:lnTo>
                    <a:lnTo>
                      <a:pt x="214" y="188"/>
                    </a:lnTo>
                    <a:lnTo>
                      <a:pt x="217" y="193"/>
                    </a:lnTo>
                    <a:lnTo>
                      <a:pt x="217" y="201"/>
                    </a:lnTo>
                    <a:lnTo>
                      <a:pt x="214" y="206"/>
                    </a:lnTo>
                    <a:lnTo>
                      <a:pt x="206" y="214"/>
                    </a:lnTo>
                    <a:lnTo>
                      <a:pt x="193" y="219"/>
                    </a:lnTo>
                    <a:lnTo>
                      <a:pt x="179" y="221"/>
                    </a:lnTo>
                    <a:lnTo>
                      <a:pt x="174" y="219"/>
                    </a:lnTo>
                    <a:lnTo>
                      <a:pt x="168" y="232"/>
                    </a:lnTo>
                    <a:lnTo>
                      <a:pt x="198" y="232"/>
                    </a:lnTo>
                    <a:lnTo>
                      <a:pt x="225" y="234"/>
                    </a:lnTo>
                    <a:lnTo>
                      <a:pt x="250" y="244"/>
                    </a:lnTo>
                    <a:lnTo>
                      <a:pt x="270" y="256"/>
                    </a:lnTo>
                    <a:lnTo>
                      <a:pt x="619" y="256"/>
                    </a:lnTo>
                    <a:lnTo>
                      <a:pt x="627" y="246"/>
                    </a:lnTo>
                    <a:lnTo>
                      <a:pt x="638" y="238"/>
                    </a:lnTo>
                    <a:lnTo>
                      <a:pt x="655" y="237"/>
                    </a:lnTo>
                    <a:lnTo>
                      <a:pt x="680" y="244"/>
                    </a:lnTo>
                    <a:lnTo>
                      <a:pt x="696" y="249"/>
                    </a:lnTo>
                    <a:lnTo>
                      <a:pt x="718" y="256"/>
                    </a:lnTo>
                    <a:lnTo>
                      <a:pt x="737" y="256"/>
                    </a:lnTo>
                    <a:lnTo>
                      <a:pt x="742" y="269"/>
                    </a:lnTo>
                    <a:lnTo>
                      <a:pt x="787" y="269"/>
                    </a:lnTo>
                    <a:lnTo>
                      <a:pt x="787" y="282"/>
                    </a:lnTo>
                    <a:lnTo>
                      <a:pt x="737" y="282"/>
                    </a:lnTo>
                    <a:lnTo>
                      <a:pt x="737" y="287"/>
                    </a:lnTo>
                    <a:lnTo>
                      <a:pt x="680" y="313"/>
                    </a:lnTo>
                    <a:lnTo>
                      <a:pt x="669" y="313"/>
                    </a:lnTo>
                    <a:lnTo>
                      <a:pt x="649" y="305"/>
                    </a:lnTo>
                    <a:lnTo>
                      <a:pt x="644" y="320"/>
                    </a:lnTo>
                    <a:lnTo>
                      <a:pt x="633" y="333"/>
                    </a:lnTo>
                    <a:lnTo>
                      <a:pt x="619" y="341"/>
                    </a:lnTo>
                    <a:lnTo>
                      <a:pt x="602" y="346"/>
                    </a:lnTo>
                    <a:lnTo>
                      <a:pt x="586" y="346"/>
                    </a:lnTo>
                    <a:lnTo>
                      <a:pt x="573" y="343"/>
                    </a:lnTo>
                    <a:lnTo>
                      <a:pt x="559" y="333"/>
                    </a:lnTo>
                    <a:lnTo>
                      <a:pt x="550" y="326"/>
                    </a:lnTo>
                    <a:lnTo>
                      <a:pt x="523" y="318"/>
                    </a:lnTo>
                    <a:lnTo>
                      <a:pt x="503" y="305"/>
                    </a:lnTo>
                    <a:lnTo>
                      <a:pt x="470" y="320"/>
                    </a:lnTo>
                    <a:lnTo>
                      <a:pt x="435" y="331"/>
                    </a:lnTo>
                    <a:lnTo>
                      <a:pt x="399" y="333"/>
                    </a:lnTo>
                    <a:lnTo>
                      <a:pt x="363" y="333"/>
                    </a:lnTo>
                    <a:lnTo>
                      <a:pt x="328" y="328"/>
                    </a:lnTo>
                    <a:lnTo>
                      <a:pt x="311" y="326"/>
                    </a:lnTo>
                    <a:lnTo>
                      <a:pt x="341" y="359"/>
                    </a:lnTo>
                  </a:path>
                </a:pathLst>
              </a:custGeom>
              <a:solidFill>
                <a:srgbClr val="066D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002" name="Freeform 10">
                <a:extLst>
                  <a:ext uri="{FF2B5EF4-FFF2-40B4-BE49-F238E27FC236}">
                    <a16:creationId xmlns:a16="http://schemas.microsoft.com/office/drawing/2014/main" id="{04695085-CCC7-CA14-C8B9-F6E194ACA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4" y="2887"/>
                <a:ext cx="624" cy="920"/>
              </a:xfrm>
              <a:custGeom>
                <a:avLst/>
                <a:gdLst>
                  <a:gd name="T0" fmla="*/ 71 w 815"/>
                  <a:gd name="T1" fmla="*/ 919 h 920"/>
                  <a:gd name="T2" fmla="*/ 65 w 815"/>
                  <a:gd name="T3" fmla="*/ 781 h 920"/>
                  <a:gd name="T4" fmla="*/ 64 w 815"/>
                  <a:gd name="T5" fmla="*/ 647 h 920"/>
                  <a:gd name="T6" fmla="*/ 56 w 815"/>
                  <a:gd name="T7" fmla="*/ 507 h 920"/>
                  <a:gd name="T8" fmla="*/ 51 w 815"/>
                  <a:gd name="T9" fmla="*/ 435 h 920"/>
                  <a:gd name="T10" fmla="*/ 33 w 815"/>
                  <a:gd name="T11" fmla="*/ 380 h 920"/>
                  <a:gd name="T12" fmla="*/ 26 w 815"/>
                  <a:gd name="T13" fmla="*/ 339 h 920"/>
                  <a:gd name="T14" fmla="*/ 21 w 815"/>
                  <a:gd name="T15" fmla="*/ 249 h 920"/>
                  <a:gd name="T16" fmla="*/ 20 w 815"/>
                  <a:gd name="T17" fmla="*/ 211 h 920"/>
                  <a:gd name="T18" fmla="*/ 16 w 815"/>
                  <a:gd name="T19" fmla="*/ 229 h 920"/>
                  <a:gd name="T20" fmla="*/ 12 w 815"/>
                  <a:gd name="T21" fmla="*/ 254 h 920"/>
                  <a:gd name="T22" fmla="*/ 2 w 815"/>
                  <a:gd name="T23" fmla="*/ 231 h 920"/>
                  <a:gd name="T24" fmla="*/ 8 w 815"/>
                  <a:gd name="T25" fmla="*/ 211 h 920"/>
                  <a:gd name="T26" fmla="*/ 7 w 815"/>
                  <a:gd name="T27" fmla="*/ 173 h 920"/>
                  <a:gd name="T28" fmla="*/ 2 w 815"/>
                  <a:gd name="T29" fmla="*/ 132 h 920"/>
                  <a:gd name="T30" fmla="*/ 2 w 815"/>
                  <a:gd name="T31" fmla="*/ 83 h 920"/>
                  <a:gd name="T32" fmla="*/ 8 w 815"/>
                  <a:gd name="T33" fmla="*/ 36 h 920"/>
                  <a:gd name="T34" fmla="*/ 15 w 815"/>
                  <a:gd name="T35" fmla="*/ 13 h 920"/>
                  <a:gd name="T36" fmla="*/ 28 w 815"/>
                  <a:gd name="T37" fmla="*/ 7 h 920"/>
                  <a:gd name="T38" fmla="*/ 34 w 815"/>
                  <a:gd name="T39" fmla="*/ 13 h 920"/>
                  <a:gd name="T40" fmla="*/ 39 w 815"/>
                  <a:gd name="T41" fmla="*/ 25 h 920"/>
                  <a:gd name="T42" fmla="*/ 46 w 815"/>
                  <a:gd name="T43" fmla="*/ 54 h 920"/>
                  <a:gd name="T44" fmla="*/ 50 w 815"/>
                  <a:gd name="T45" fmla="*/ 66 h 920"/>
                  <a:gd name="T46" fmla="*/ 61 w 815"/>
                  <a:gd name="T47" fmla="*/ 83 h 920"/>
                  <a:gd name="T48" fmla="*/ 57 w 815"/>
                  <a:gd name="T49" fmla="*/ 96 h 920"/>
                  <a:gd name="T50" fmla="*/ 57 w 815"/>
                  <a:gd name="T51" fmla="*/ 122 h 920"/>
                  <a:gd name="T52" fmla="*/ 52 w 815"/>
                  <a:gd name="T53" fmla="*/ 140 h 920"/>
                  <a:gd name="T54" fmla="*/ 58 w 815"/>
                  <a:gd name="T55" fmla="*/ 158 h 920"/>
                  <a:gd name="T56" fmla="*/ 59 w 815"/>
                  <a:gd name="T57" fmla="*/ 178 h 920"/>
                  <a:gd name="T58" fmla="*/ 47 w 815"/>
                  <a:gd name="T59" fmla="*/ 206 h 920"/>
                  <a:gd name="T60" fmla="*/ 54 w 815"/>
                  <a:gd name="T61" fmla="*/ 217 h 920"/>
                  <a:gd name="T62" fmla="*/ 63 w 815"/>
                  <a:gd name="T63" fmla="*/ 211 h 920"/>
                  <a:gd name="T64" fmla="*/ 74 w 815"/>
                  <a:gd name="T65" fmla="*/ 229 h 920"/>
                  <a:gd name="T66" fmla="*/ 100 w 815"/>
                  <a:gd name="T67" fmla="*/ 236 h 920"/>
                  <a:gd name="T68" fmla="*/ 93 w 815"/>
                  <a:gd name="T69" fmla="*/ 310 h 920"/>
                  <a:gd name="T70" fmla="*/ 117 w 815"/>
                  <a:gd name="T71" fmla="*/ 519 h 920"/>
                  <a:gd name="T72" fmla="*/ 139 w 815"/>
                  <a:gd name="T73" fmla="*/ 634 h 920"/>
                  <a:gd name="T74" fmla="*/ 214 w 815"/>
                  <a:gd name="T75" fmla="*/ 919 h 92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15"/>
                  <a:gd name="T115" fmla="*/ 0 h 920"/>
                  <a:gd name="T116" fmla="*/ 815 w 815"/>
                  <a:gd name="T117" fmla="*/ 920 h 92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15" h="920">
                    <a:moveTo>
                      <a:pt x="814" y="919"/>
                    </a:moveTo>
                    <a:lnTo>
                      <a:pt x="272" y="919"/>
                    </a:lnTo>
                    <a:lnTo>
                      <a:pt x="258" y="850"/>
                    </a:lnTo>
                    <a:lnTo>
                      <a:pt x="247" y="781"/>
                    </a:lnTo>
                    <a:lnTo>
                      <a:pt x="242" y="715"/>
                    </a:lnTo>
                    <a:lnTo>
                      <a:pt x="242" y="647"/>
                    </a:lnTo>
                    <a:lnTo>
                      <a:pt x="253" y="536"/>
                    </a:lnTo>
                    <a:lnTo>
                      <a:pt x="211" y="507"/>
                    </a:lnTo>
                    <a:lnTo>
                      <a:pt x="208" y="463"/>
                    </a:lnTo>
                    <a:lnTo>
                      <a:pt x="196" y="435"/>
                    </a:lnTo>
                    <a:lnTo>
                      <a:pt x="182" y="422"/>
                    </a:lnTo>
                    <a:lnTo>
                      <a:pt x="124" y="380"/>
                    </a:lnTo>
                    <a:lnTo>
                      <a:pt x="99" y="351"/>
                    </a:lnTo>
                    <a:lnTo>
                      <a:pt x="96" y="339"/>
                    </a:lnTo>
                    <a:lnTo>
                      <a:pt x="74" y="259"/>
                    </a:lnTo>
                    <a:lnTo>
                      <a:pt x="82" y="249"/>
                    </a:lnTo>
                    <a:lnTo>
                      <a:pt x="85" y="229"/>
                    </a:lnTo>
                    <a:lnTo>
                      <a:pt x="74" y="211"/>
                    </a:lnTo>
                    <a:lnTo>
                      <a:pt x="71" y="222"/>
                    </a:lnTo>
                    <a:lnTo>
                      <a:pt x="61" y="229"/>
                    </a:lnTo>
                    <a:lnTo>
                      <a:pt x="47" y="229"/>
                    </a:lnTo>
                    <a:lnTo>
                      <a:pt x="47" y="254"/>
                    </a:lnTo>
                    <a:lnTo>
                      <a:pt x="8" y="249"/>
                    </a:lnTo>
                    <a:lnTo>
                      <a:pt x="5" y="231"/>
                    </a:lnTo>
                    <a:lnTo>
                      <a:pt x="17" y="217"/>
                    </a:lnTo>
                    <a:lnTo>
                      <a:pt x="33" y="211"/>
                    </a:lnTo>
                    <a:lnTo>
                      <a:pt x="50" y="191"/>
                    </a:lnTo>
                    <a:lnTo>
                      <a:pt x="28" y="173"/>
                    </a:lnTo>
                    <a:lnTo>
                      <a:pt x="8" y="145"/>
                    </a:lnTo>
                    <a:lnTo>
                      <a:pt x="3" y="132"/>
                    </a:lnTo>
                    <a:lnTo>
                      <a:pt x="0" y="109"/>
                    </a:lnTo>
                    <a:lnTo>
                      <a:pt x="3" y="83"/>
                    </a:lnTo>
                    <a:lnTo>
                      <a:pt x="8" y="64"/>
                    </a:lnTo>
                    <a:lnTo>
                      <a:pt x="30" y="36"/>
                    </a:lnTo>
                    <a:lnTo>
                      <a:pt x="41" y="25"/>
                    </a:lnTo>
                    <a:lnTo>
                      <a:pt x="58" y="13"/>
                    </a:lnTo>
                    <a:lnTo>
                      <a:pt x="85" y="0"/>
                    </a:lnTo>
                    <a:lnTo>
                      <a:pt x="107" y="7"/>
                    </a:lnTo>
                    <a:lnTo>
                      <a:pt x="124" y="5"/>
                    </a:lnTo>
                    <a:lnTo>
                      <a:pt x="132" y="13"/>
                    </a:lnTo>
                    <a:lnTo>
                      <a:pt x="137" y="25"/>
                    </a:lnTo>
                    <a:lnTo>
                      <a:pt x="146" y="25"/>
                    </a:lnTo>
                    <a:lnTo>
                      <a:pt x="165" y="38"/>
                    </a:lnTo>
                    <a:lnTo>
                      <a:pt x="176" y="54"/>
                    </a:lnTo>
                    <a:lnTo>
                      <a:pt x="182" y="61"/>
                    </a:lnTo>
                    <a:lnTo>
                      <a:pt x="190" y="66"/>
                    </a:lnTo>
                    <a:lnTo>
                      <a:pt x="233" y="81"/>
                    </a:lnTo>
                    <a:lnTo>
                      <a:pt x="233" y="83"/>
                    </a:lnTo>
                    <a:lnTo>
                      <a:pt x="222" y="94"/>
                    </a:lnTo>
                    <a:lnTo>
                      <a:pt x="217" y="96"/>
                    </a:lnTo>
                    <a:lnTo>
                      <a:pt x="220" y="109"/>
                    </a:lnTo>
                    <a:lnTo>
                      <a:pt x="214" y="122"/>
                    </a:lnTo>
                    <a:lnTo>
                      <a:pt x="187" y="132"/>
                    </a:lnTo>
                    <a:lnTo>
                      <a:pt x="198" y="140"/>
                    </a:lnTo>
                    <a:lnTo>
                      <a:pt x="220" y="145"/>
                    </a:lnTo>
                    <a:lnTo>
                      <a:pt x="220" y="158"/>
                    </a:lnTo>
                    <a:lnTo>
                      <a:pt x="228" y="163"/>
                    </a:lnTo>
                    <a:lnTo>
                      <a:pt x="225" y="178"/>
                    </a:lnTo>
                    <a:lnTo>
                      <a:pt x="185" y="196"/>
                    </a:lnTo>
                    <a:lnTo>
                      <a:pt x="179" y="206"/>
                    </a:lnTo>
                    <a:lnTo>
                      <a:pt x="182" y="209"/>
                    </a:lnTo>
                    <a:lnTo>
                      <a:pt x="204" y="217"/>
                    </a:lnTo>
                    <a:lnTo>
                      <a:pt x="220" y="217"/>
                    </a:lnTo>
                    <a:lnTo>
                      <a:pt x="239" y="211"/>
                    </a:lnTo>
                    <a:lnTo>
                      <a:pt x="261" y="219"/>
                    </a:lnTo>
                    <a:lnTo>
                      <a:pt x="283" y="229"/>
                    </a:lnTo>
                    <a:lnTo>
                      <a:pt x="316" y="233"/>
                    </a:lnTo>
                    <a:lnTo>
                      <a:pt x="379" y="236"/>
                    </a:lnTo>
                    <a:lnTo>
                      <a:pt x="390" y="310"/>
                    </a:lnTo>
                    <a:lnTo>
                      <a:pt x="352" y="310"/>
                    </a:lnTo>
                    <a:lnTo>
                      <a:pt x="451" y="494"/>
                    </a:lnTo>
                    <a:lnTo>
                      <a:pt x="446" y="519"/>
                    </a:lnTo>
                    <a:lnTo>
                      <a:pt x="495" y="598"/>
                    </a:lnTo>
                    <a:lnTo>
                      <a:pt x="528" y="634"/>
                    </a:lnTo>
                    <a:lnTo>
                      <a:pt x="564" y="667"/>
                    </a:lnTo>
                    <a:lnTo>
                      <a:pt x="814" y="919"/>
                    </a:lnTo>
                  </a:path>
                </a:pathLst>
              </a:custGeom>
              <a:solidFill>
                <a:srgbClr val="066D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003" name="Freeform 11">
                <a:extLst>
                  <a:ext uri="{FF2B5EF4-FFF2-40B4-BE49-F238E27FC236}">
                    <a16:creationId xmlns:a16="http://schemas.microsoft.com/office/drawing/2014/main" id="{CADAAAAF-03AE-3D17-D2F9-81D52BEDC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882"/>
                <a:ext cx="404" cy="925"/>
              </a:xfrm>
              <a:custGeom>
                <a:avLst/>
                <a:gdLst>
                  <a:gd name="T0" fmla="*/ 146 w 455"/>
                  <a:gd name="T1" fmla="*/ 259 h 925"/>
                  <a:gd name="T2" fmla="*/ 159 w 455"/>
                  <a:gd name="T3" fmla="*/ 264 h 925"/>
                  <a:gd name="T4" fmla="*/ 170 w 455"/>
                  <a:gd name="T5" fmla="*/ 344 h 925"/>
                  <a:gd name="T6" fmla="*/ 103 w 455"/>
                  <a:gd name="T7" fmla="*/ 364 h 925"/>
                  <a:gd name="T8" fmla="*/ 144 w 455"/>
                  <a:gd name="T9" fmla="*/ 585 h 925"/>
                  <a:gd name="T10" fmla="*/ 128 w 455"/>
                  <a:gd name="T11" fmla="*/ 611 h 925"/>
                  <a:gd name="T12" fmla="*/ 139 w 455"/>
                  <a:gd name="T13" fmla="*/ 618 h 925"/>
                  <a:gd name="T14" fmla="*/ 140 w 455"/>
                  <a:gd name="T15" fmla="*/ 629 h 925"/>
                  <a:gd name="T16" fmla="*/ 140 w 455"/>
                  <a:gd name="T17" fmla="*/ 641 h 925"/>
                  <a:gd name="T18" fmla="*/ 167 w 455"/>
                  <a:gd name="T19" fmla="*/ 697 h 925"/>
                  <a:gd name="T20" fmla="*/ 196 w 455"/>
                  <a:gd name="T21" fmla="*/ 761 h 925"/>
                  <a:gd name="T22" fmla="*/ 220 w 455"/>
                  <a:gd name="T23" fmla="*/ 825 h 925"/>
                  <a:gd name="T24" fmla="*/ 242 w 455"/>
                  <a:gd name="T25" fmla="*/ 890 h 925"/>
                  <a:gd name="T26" fmla="*/ 250 w 455"/>
                  <a:gd name="T27" fmla="*/ 924 h 925"/>
                  <a:gd name="T28" fmla="*/ 146 w 455"/>
                  <a:gd name="T29" fmla="*/ 924 h 925"/>
                  <a:gd name="T30" fmla="*/ 95 w 455"/>
                  <a:gd name="T31" fmla="*/ 784 h 925"/>
                  <a:gd name="T32" fmla="*/ 104 w 455"/>
                  <a:gd name="T33" fmla="*/ 924 h 925"/>
                  <a:gd name="T34" fmla="*/ 0 w 455"/>
                  <a:gd name="T35" fmla="*/ 924 h 925"/>
                  <a:gd name="T36" fmla="*/ 0 w 455"/>
                  <a:gd name="T37" fmla="*/ 0 h 925"/>
                  <a:gd name="T38" fmla="*/ 24 w 455"/>
                  <a:gd name="T39" fmla="*/ 5 h 925"/>
                  <a:gd name="T40" fmla="*/ 36 w 455"/>
                  <a:gd name="T41" fmla="*/ 12 h 925"/>
                  <a:gd name="T42" fmla="*/ 44 w 455"/>
                  <a:gd name="T43" fmla="*/ 0 h 925"/>
                  <a:gd name="T44" fmla="*/ 52 w 455"/>
                  <a:gd name="T45" fmla="*/ 2 h 925"/>
                  <a:gd name="T46" fmla="*/ 56 w 455"/>
                  <a:gd name="T47" fmla="*/ 7 h 925"/>
                  <a:gd name="T48" fmla="*/ 56 w 455"/>
                  <a:gd name="T49" fmla="*/ 18 h 925"/>
                  <a:gd name="T50" fmla="*/ 60 w 455"/>
                  <a:gd name="T51" fmla="*/ 25 h 925"/>
                  <a:gd name="T52" fmla="*/ 61 w 455"/>
                  <a:gd name="T53" fmla="*/ 41 h 925"/>
                  <a:gd name="T54" fmla="*/ 59 w 455"/>
                  <a:gd name="T55" fmla="*/ 46 h 925"/>
                  <a:gd name="T56" fmla="*/ 58 w 455"/>
                  <a:gd name="T57" fmla="*/ 51 h 925"/>
                  <a:gd name="T58" fmla="*/ 65 w 455"/>
                  <a:gd name="T59" fmla="*/ 66 h 925"/>
                  <a:gd name="T60" fmla="*/ 71 w 455"/>
                  <a:gd name="T61" fmla="*/ 101 h 925"/>
                  <a:gd name="T62" fmla="*/ 69 w 455"/>
                  <a:gd name="T63" fmla="*/ 119 h 925"/>
                  <a:gd name="T64" fmla="*/ 89 w 455"/>
                  <a:gd name="T65" fmla="*/ 173 h 925"/>
                  <a:gd name="T66" fmla="*/ 76 w 455"/>
                  <a:gd name="T67" fmla="*/ 178 h 925"/>
                  <a:gd name="T68" fmla="*/ 74 w 455"/>
                  <a:gd name="T69" fmla="*/ 191 h 925"/>
                  <a:gd name="T70" fmla="*/ 54 w 455"/>
                  <a:gd name="T71" fmla="*/ 181 h 925"/>
                  <a:gd name="T72" fmla="*/ 71 w 455"/>
                  <a:gd name="T73" fmla="*/ 209 h 925"/>
                  <a:gd name="T74" fmla="*/ 61 w 455"/>
                  <a:gd name="T75" fmla="*/ 216 h 925"/>
                  <a:gd name="T76" fmla="*/ 67 w 455"/>
                  <a:gd name="T77" fmla="*/ 229 h 925"/>
                  <a:gd name="T78" fmla="*/ 65 w 455"/>
                  <a:gd name="T79" fmla="*/ 238 h 925"/>
                  <a:gd name="T80" fmla="*/ 54 w 455"/>
                  <a:gd name="T81" fmla="*/ 246 h 925"/>
                  <a:gd name="T82" fmla="*/ 45 w 455"/>
                  <a:gd name="T83" fmla="*/ 246 h 925"/>
                  <a:gd name="T84" fmla="*/ 45 w 455"/>
                  <a:gd name="T85" fmla="*/ 277 h 925"/>
                  <a:gd name="T86" fmla="*/ 52 w 455"/>
                  <a:gd name="T87" fmla="*/ 264 h 925"/>
                  <a:gd name="T88" fmla="*/ 65 w 455"/>
                  <a:gd name="T89" fmla="*/ 254 h 925"/>
                  <a:gd name="T90" fmla="*/ 81 w 455"/>
                  <a:gd name="T91" fmla="*/ 246 h 925"/>
                  <a:gd name="T92" fmla="*/ 95 w 455"/>
                  <a:gd name="T93" fmla="*/ 246 h 925"/>
                  <a:gd name="T94" fmla="*/ 122 w 455"/>
                  <a:gd name="T95" fmla="*/ 254 h 925"/>
                  <a:gd name="T96" fmla="*/ 146 w 455"/>
                  <a:gd name="T97" fmla="*/ 259 h 92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55"/>
                  <a:gd name="T148" fmla="*/ 0 h 925"/>
                  <a:gd name="T149" fmla="*/ 455 w 455"/>
                  <a:gd name="T150" fmla="*/ 925 h 92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55" h="925">
                    <a:moveTo>
                      <a:pt x="263" y="259"/>
                    </a:moveTo>
                    <a:lnTo>
                      <a:pt x="289" y="264"/>
                    </a:lnTo>
                    <a:lnTo>
                      <a:pt x="309" y="344"/>
                    </a:lnTo>
                    <a:lnTo>
                      <a:pt x="186" y="364"/>
                    </a:lnTo>
                    <a:lnTo>
                      <a:pt x="260" y="585"/>
                    </a:lnTo>
                    <a:lnTo>
                      <a:pt x="232" y="611"/>
                    </a:lnTo>
                    <a:lnTo>
                      <a:pt x="252" y="618"/>
                    </a:lnTo>
                    <a:lnTo>
                      <a:pt x="254" y="629"/>
                    </a:lnTo>
                    <a:lnTo>
                      <a:pt x="254" y="641"/>
                    </a:lnTo>
                    <a:lnTo>
                      <a:pt x="303" y="697"/>
                    </a:lnTo>
                    <a:lnTo>
                      <a:pt x="355" y="761"/>
                    </a:lnTo>
                    <a:lnTo>
                      <a:pt x="399" y="825"/>
                    </a:lnTo>
                    <a:lnTo>
                      <a:pt x="437" y="890"/>
                    </a:lnTo>
                    <a:lnTo>
                      <a:pt x="454" y="924"/>
                    </a:lnTo>
                    <a:lnTo>
                      <a:pt x="263" y="924"/>
                    </a:lnTo>
                    <a:lnTo>
                      <a:pt x="172" y="784"/>
                    </a:lnTo>
                    <a:lnTo>
                      <a:pt x="189" y="924"/>
                    </a:lnTo>
                    <a:lnTo>
                      <a:pt x="0" y="924"/>
                    </a:lnTo>
                    <a:lnTo>
                      <a:pt x="0" y="0"/>
                    </a:lnTo>
                    <a:lnTo>
                      <a:pt x="43" y="5"/>
                    </a:lnTo>
                    <a:lnTo>
                      <a:pt x="65" y="12"/>
                    </a:lnTo>
                    <a:lnTo>
                      <a:pt x="79" y="0"/>
                    </a:lnTo>
                    <a:lnTo>
                      <a:pt x="96" y="2"/>
                    </a:lnTo>
                    <a:lnTo>
                      <a:pt x="101" y="7"/>
                    </a:lnTo>
                    <a:lnTo>
                      <a:pt x="101" y="18"/>
                    </a:lnTo>
                    <a:lnTo>
                      <a:pt x="110" y="25"/>
                    </a:lnTo>
                    <a:lnTo>
                      <a:pt x="112" y="41"/>
                    </a:lnTo>
                    <a:lnTo>
                      <a:pt x="107" y="46"/>
                    </a:lnTo>
                    <a:lnTo>
                      <a:pt x="104" y="51"/>
                    </a:lnTo>
                    <a:lnTo>
                      <a:pt x="117" y="66"/>
                    </a:lnTo>
                    <a:lnTo>
                      <a:pt x="128" y="101"/>
                    </a:lnTo>
                    <a:lnTo>
                      <a:pt x="125" y="119"/>
                    </a:lnTo>
                    <a:lnTo>
                      <a:pt x="161" y="173"/>
                    </a:lnTo>
                    <a:lnTo>
                      <a:pt x="139" y="178"/>
                    </a:lnTo>
                    <a:lnTo>
                      <a:pt x="134" y="191"/>
                    </a:lnTo>
                    <a:lnTo>
                      <a:pt x="99" y="181"/>
                    </a:lnTo>
                    <a:lnTo>
                      <a:pt x="128" y="209"/>
                    </a:lnTo>
                    <a:lnTo>
                      <a:pt x="112" y="216"/>
                    </a:lnTo>
                    <a:lnTo>
                      <a:pt x="120" y="229"/>
                    </a:lnTo>
                    <a:lnTo>
                      <a:pt x="117" y="238"/>
                    </a:lnTo>
                    <a:lnTo>
                      <a:pt x="99" y="246"/>
                    </a:lnTo>
                    <a:lnTo>
                      <a:pt x="82" y="246"/>
                    </a:lnTo>
                    <a:lnTo>
                      <a:pt x="82" y="277"/>
                    </a:lnTo>
                    <a:lnTo>
                      <a:pt x="93" y="264"/>
                    </a:lnTo>
                    <a:lnTo>
                      <a:pt x="117" y="254"/>
                    </a:lnTo>
                    <a:lnTo>
                      <a:pt x="145" y="246"/>
                    </a:lnTo>
                    <a:lnTo>
                      <a:pt x="172" y="246"/>
                    </a:lnTo>
                    <a:lnTo>
                      <a:pt x="221" y="254"/>
                    </a:lnTo>
                    <a:lnTo>
                      <a:pt x="263" y="259"/>
                    </a:lnTo>
                  </a:path>
                </a:pathLst>
              </a:custGeom>
              <a:solidFill>
                <a:srgbClr val="066D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004" name="Freeform 12">
                <a:extLst>
                  <a:ext uri="{FF2B5EF4-FFF2-40B4-BE49-F238E27FC236}">
                    <a16:creationId xmlns:a16="http://schemas.microsoft.com/office/drawing/2014/main" id="{0EBFFBAC-1D67-2E6D-04BF-DDBD59BB1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3" y="2859"/>
                <a:ext cx="699" cy="948"/>
              </a:xfrm>
              <a:custGeom>
                <a:avLst/>
                <a:gdLst>
                  <a:gd name="T0" fmla="*/ 231 w 787"/>
                  <a:gd name="T1" fmla="*/ 399 h 948"/>
                  <a:gd name="T2" fmla="*/ 210 w 787"/>
                  <a:gd name="T3" fmla="*/ 471 h 948"/>
                  <a:gd name="T4" fmla="*/ 210 w 787"/>
                  <a:gd name="T5" fmla="*/ 522 h 948"/>
                  <a:gd name="T6" fmla="*/ 42 w 787"/>
                  <a:gd name="T7" fmla="*/ 947 h 948"/>
                  <a:gd name="T8" fmla="*/ 197 w 787"/>
                  <a:gd name="T9" fmla="*/ 817 h 948"/>
                  <a:gd name="T10" fmla="*/ 318 w 787"/>
                  <a:gd name="T11" fmla="*/ 695 h 948"/>
                  <a:gd name="T12" fmla="*/ 314 w 787"/>
                  <a:gd name="T13" fmla="*/ 577 h 948"/>
                  <a:gd name="T14" fmla="*/ 333 w 787"/>
                  <a:gd name="T15" fmla="*/ 535 h 948"/>
                  <a:gd name="T16" fmla="*/ 355 w 787"/>
                  <a:gd name="T17" fmla="*/ 473 h 948"/>
                  <a:gd name="T18" fmla="*/ 393 w 787"/>
                  <a:gd name="T19" fmla="*/ 401 h 948"/>
                  <a:gd name="T20" fmla="*/ 415 w 787"/>
                  <a:gd name="T21" fmla="*/ 338 h 948"/>
                  <a:gd name="T22" fmla="*/ 420 w 787"/>
                  <a:gd name="T23" fmla="*/ 249 h 948"/>
                  <a:gd name="T24" fmla="*/ 410 w 787"/>
                  <a:gd name="T25" fmla="*/ 221 h 948"/>
                  <a:gd name="T26" fmla="*/ 398 w 787"/>
                  <a:gd name="T27" fmla="*/ 209 h 948"/>
                  <a:gd name="T28" fmla="*/ 408 w 787"/>
                  <a:gd name="T29" fmla="*/ 196 h 948"/>
                  <a:gd name="T30" fmla="*/ 420 w 787"/>
                  <a:gd name="T31" fmla="*/ 175 h 948"/>
                  <a:gd name="T32" fmla="*/ 430 w 787"/>
                  <a:gd name="T33" fmla="*/ 157 h 948"/>
                  <a:gd name="T34" fmla="*/ 427 w 787"/>
                  <a:gd name="T35" fmla="*/ 147 h 948"/>
                  <a:gd name="T36" fmla="*/ 434 w 787"/>
                  <a:gd name="T37" fmla="*/ 137 h 948"/>
                  <a:gd name="T38" fmla="*/ 430 w 787"/>
                  <a:gd name="T39" fmla="*/ 124 h 948"/>
                  <a:gd name="T40" fmla="*/ 434 w 787"/>
                  <a:gd name="T41" fmla="*/ 96 h 948"/>
                  <a:gd name="T42" fmla="*/ 427 w 787"/>
                  <a:gd name="T43" fmla="*/ 83 h 948"/>
                  <a:gd name="T44" fmla="*/ 420 w 787"/>
                  <a:gd name="T45" fmla="*/ 46 h 948"/>
                  <a:gd name="T46" fmla="*/ 413 w 787"/>
                  <a:gd name="T47" fmla="*/ 30 h 948"/>
                  <a:gd name="T48" fmla="*/ 406 w 787"/>
                  <a:gd name="T49" fmla="*/ 15 h 948"/>
                  <a:gd name="T50" fmla="*/ 398 w 787"/>
                  <a:gd name="T51" fmla="*/ 12 h 948"/>
                  <a:gd name="T52" fmla="*/ 392 w 787"/>
                  <a:gd name="T53" fmla="*/ 2 h 948"/>
                  <a:gd name="T54" fmla="*/ 370 w 787"/>
                  <a:gd name="T55" fmla="*/ 7 h 948"/>
                  <a:gd name="T56" fmla="*/ 359 w 787"/>
                  <a:gd name="T57" fmla="*/ 0 h 948"/>
                  <a:gd name="T58" fmla="*/ 342 w 787"/>
                  <a:gd name="T59" fmla="*/ 12 h 948"/>
                  <a:gd name="T60" fmla="*/ 341 w 787"/>
                  <a:gd name="T61" fmla="*/ 38 h 948"/>
                  <a:gd name="T62" fmla="*/ 333 w 787"/>
                  <a:gd name="T63" fmla="*/ 53 h 948"/>
                  <a:gd name="T64" fmla="*/ 322 w 787"/>
                  <a:gd name="T65" fmla="*/ 83 h 948"/>
                  <a:gd name="T66" fmla="*/ 321 w 787"/>
                  <a:gd name="T67" fmla="*/ 109 h 948"/>
                  <a:gd name="T68" fmla="*/ 301 w 787"/>
                  <a:gd name="T69" fmla="*/ 145 h 948"/>
                  <a:gd name="T70" fmla="*/ 312 w 787"/>
                  <a:gd name="T71" fmla="*/ 157 h 948"/>
                  <a:gd name="T72" fmla="*/ 321 w 787"/>
                  <a:gd name="T73" fmla="*/ 160 h 948"/>
                  <a:gd name="T74" fmla="*/ 328 w 787"/>
                  <a:gd name="T75" fmla="*/ 168 h 948"/>
                  <a:gd name="T76" fmla="*/ 314 w 787"/>
                  <a:gd name="T77" fmla="*/ 178 h 948"/>
                  <a:gd name="T78" fmla="*/ 314 w 787"/>
                  <a:gd name="T79" fmla="*/ 193 h 948"/>
                  <a:gd name="T80" fmla="*/ 318 w 787"/>
                  <a:gd name="T81" fmla="*/ 206 h 948"/>
                  <a:gd name="T82" fmla="*/ 328 w 787"/>
                  <a:gd name="T83" fmla="*/ 219 h 948"/>
                  <a:gd name="T84" fmla="*/ 338 w 787"/>
                  <a:gd name="T85" fmla="*/ 219 h 948"/>
                  <a:gd name="T86" fmla="*/ 326 w 787"/>
                  <a:gd name="T87" fmla="*/ 232 h 948"/>
                  <a:gd name="T88" fmla="*/ 297 w 787"/>
                  <a:gd name="T89" fmla="*/ 244 h 948"/>
                  <a:gd name="T90" fmla="*/ 95 w 787"/>
                  <a:gd name="T91" fmla="*/ 256 h 948"/>
                  <a:gd name="T92" fmla="*/ 81 w 787"/>
                  <a:gd name="T93" fmla="*/ 238 h 948"/>
                  <a:gd name="T94" fmla="*/ 60 w 787"/>
                  <a:gd name="T95" fmla="*/ 244 h 948"/>
                  <a:gd name="T96" fmla="*/ 37 w 787"/>
                  <a:gd name="T97" fmla="*/ 256 h 948"/>
                  <a:gd name="T98" fmla="*/ 26 w 787"/>
                  <a:gd name="T99" fmla="*/ 269 h 948"/>
                  <a:gd name="T100" fmla="*/ 0 w 787"/>
                  <a:gd name="T101" fmla="*/ 282 h 948"/>
                  <a:gd name="T102" fmla="*/ 28 w 787"/>
                  <a:gd name="T103" fmla="*/ 287 h 948"/>
                  <a:gd name="T104" fmla="*/ 66 w 787"/>
                  <a:gd name="T105" fmla="*/ 313 h 948"/>
                  <a:gd name="T106" fmla="*/ 79 w 787"/>
                  <a:gd name="T107" fmla="*/ 320 h 948"/>
                  <a:gd name="T108" fmla="*/ 92 w 787"/>
                  <a:gd name="T109" fmla="*/ 341 h 948"/>
                  <a:gd name="T110" fmla="*/ 110 w 787"/>
                  <a:gd name="T111" fmla="*/ 346 h 948"/>
                  <a:gd name="T112" fmla="*/ 126 w 787"/>
                  <a:gd name="T113" fmla="*/ 333 h 948"/>
                  <a:gd name="T114" fmla="*/ 146 w 787"/>
                  <a:gd name="T115" fmla="*/ 318 h 948"/>
                  <a:gd name="T116" fmla="*/ 175 w 787"/>
                  <a:gd name="T117" fmla="*/ 320 h 948"/>
                  <a:gd name="T118" fmla="*/ 215 w 787"/>
                  <a:gd name="T119" fmla="*/ 333 h 948"/>
                  <a:gd name="T120" fmla="*/ 254 w 787"/>
                  <a:gd name="T121" fmla="*/ 328 h 948"/>
                  <a:gd name="T122" fmla="*/ 248 w 787"/>
                  <a:gd name="T123" fmla="*/ 359 h 94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787"/>
                  <a:gd name="T187" fmla="*/ 0 h 948"/>
                  <a:gd name="T188" fmla="*/ 787 w 787"/>
                  <a:gd name="T189" fmla="*/ 948 h 94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787" h="948">
                    <a:moveTo>
                      <a:pt x="449" y="359"/>
                    </a:moveTo>
                    <a:lnTo>
                      <a:pt x="418" y="399"/>
                    </a:lnTo>
                    <a:lnTo>
                      <a:pt x="388" y="448"/>
                    </a:lnTo>
                    <a:lnTo>
                      <a:pt x="382" y="471"/>
                    </a:lnTo>
                    <a:lnTo>
                      <a:pt x="379" y="496"/>
                    </a:lnTo>
                    <a:lnTo>
                      <a:pt x="382" y="522"/>
                    </a:lnTo>
                    <a:lnTo>
                      <a:pt x="382" y="535"/>
                    </a:lnTo>
                    <a:lnTo>
                      <a:pt x="77" y="947"/>
                    </a:lnTo>
                    <a:lnTo>
                      <a:pt x="247" y="947"/>
                    </a:lnTo>
                    <a:lnTo>
                      <a:pt x="357" y="817"/>
                    </a:lnTo>
                    <a:lnTo>
                      <a:pt x="328" y="947"/>
                    </a:lnTo>
                    <a:lnTo>
                      <a:pt x="575" y="695"/>
                    </a:lnTo>
                    <a:lnTo>
                      <a:pt x="578" y="598"/>
                    </a:lnTo>
                    <a:lnTo>
                      <a:pt x="570" y="577"/>
                    </a:lnTo>
                    <a:lnTo>
                      <a:pt x="575" y="554"/>
                    </a:lnTo>
                    <a:lnTo>
                      <a:pt x="602" y="535"/>
                    </a:lnTo>
                    <a:lnTo>
                      <a:pt x="613" y="506"/>
                    </a:lnTo>
                    <a:lnTo>
                      <a:pt x="643" y="473"/>
                    </a:lnTo>
                    <a:lnTo>
                      <a:pt x="677" y="440"/>
                    </a:lnTo>
                    <a:lnTo>
                      <a:pt x="713" y="401"/>
                    </a:lnTo>
                    <a:lnTo>
                      <a:pt x="742" y="354"/>
                    </a:lnTo>
                    <a:lnTo>
                      <a:pt x="750" y="338"/>
                    </a:lnTo>
                    <a:lnTo>
                      <a:pt x="761" y="264"/>
                    </a:lnTo>
                    <a:lnTo>
                      <a:pt x="759" y="249"/>
                    </a:lnTo>
                    <a:lnTo>
                      <a:pt x="753" y="238"/>
                    </a:lnTo>
                    <a:lnTo>
                      <a:pt x="742" y="221"/>
                    </a:lnTo>
                    <a:lnTo>
                      <a:pt x="725" y="227"/>
                    </a:lnTo>
                    <a:lnTo>
                      <a:pt x="721" y="209"/>
                    </a:lnTo>
                    <a:lnTo>
                      <a:pt x="737" y="201"/>
                    </a:lnTo>
                    <a:lnTo>
                      <a:pt x="737" y="196"/>
                    </a:lnTo>
                    <a:lnTo>
                      <a:pt x="745" y="186"/>
                    </a:lnTo>
                    <a:lnTo>
                      <a:pt x="761" y="175"/>
                    </a:lnTo>
                    <a:lnTo>
                      <a:pt x="775" y="168"/>
                    </a:lnTo>
                    <a:lnTo>
                      <a:pt x="778" y="157"/>
                    </a:lnTo>
                    <a:lnTo>
                      <a:pt x="778" y="155"/>
                    </a:lnTo>
                    <a:lnTo>
                      <a:pt x="773" y="147"/>
                    </a:lnTo>
                    <a:lnTo>
                      <a:pt x="781" y="145"/>
                    </a:lnTo>
                    <a:lnTo>
                      <a:pt x="786" y="137"/>
                    </a:lnTo>
                    <a:lnTo>
                      <a:pt x="781" y="129"/>
                    </a:lnTo>
                    <a:lnTo>
                      <a:pt x="778" y="124"/>
                    </a:lnTo>
                    <a:lnTo>
                      <a:pt x="786" y="109"/>
                    </a:lnTo>
                    <a:lnTo>
                      <a:pt x="786" y="96"/>
                    </a:lnTo>
                    <a:lnTo>
                      <a:pt x="781" y="88"/>
                    </a:lnTo>
                    <a:lnTo>
                      <a:pt x="773" y="83"/>
                    </a:lnTo>
                    <a:lnTo>
                      <a:pt x="770" y="64"/>
                    </a:lnTo>
                    <a:lnTo>
                      <a:pt x="761" y="46"/>
                    </a:lnTo>
                    <a:lnTo>
                      <a:pt x="759" y="35"/>
                    </a:lnTo>
                    <a:lnTo>
                      <a:pt x="748" y="30"/>
                    </a:lnTo>
                    <a:lnTo>
                      <a:pt x="739" y="15"/>
                    </a:lnTo>
                    <a:lnTo>
                      <a:pt x="734" y="15"/>
                    </a:lnTo>
                    <a:lnTo>
                      <a:pt x="721" y="17"/>
                    </a:lnTo>
                    <a:lnTo>
                      <a:pt x="721" y="12"/>
                    </a:lnTo>
                    <a:lnTo>
                      <a:pt x="715" y="5"/>
                    </a:lnTo>
                    <a:lnTo>
                      <a:pt x="707" y="2"/>
                    </a:lnTo>
                    <a:lnTo>
                      <a:pt x="690" y="2"/>
                    </a:lnTo>
                    <a:lnTo>
                      <a:pt x="671" y="7"/>
                    </a:lnTo>
                    <a:lnTo>
                      <a:pt x="660" y="17"/>
                    </a:lnTo>
                    <a:lnTo>
                      <a:pt x="649" y="0"/>
                    </a:lnTo>
                    <a:lnTo>
                      <a:pt x="627" y="17"/>
                    </a:lnTo>
                    <a:lnTo>
                      <a:pt x="618" y="12"/>
                    </a:lnTo>
                    <a:lnTo>
                      <a:pt x="610" y="25"/>
                    </a:lnTo>
                    <a:lnTo>
                      <a:pt x="616" y="38"/>
                    </a:lnTo>
                    <a:lnTo>
                      <a:pt x="621" y="43"/>
                    </a:lnTo>
                    <a:lnTo>
                      <a:pt x="602" y="53"/>
                    </a:lnTo>
                    <a:lnTo>
                      <a:pt x="589" y="71"/>
                    </a:lnTo>
                    <a:lnTo>
                      <a:pt x="583" y="83"/>
                    </a:lnTo>
                    <a:lnTo>
                      <a:pt x="581" y="96"/>
                    </a:lnTo>
                    <a:lnTo>
                      <a:pt x="581" y="109"/>
                    </a:lnTo>
                    <a:lnTo>
                      <a:pt x="545" y="139"/>
                    </a:lnTo>
                    <a:lnTo>
                      <a:pt x="545" y="145"/>
                    </a:lnTo>
                    <a:lnTo>
                      <a:pt x="561" y="147"/>
                    </a:lnTo>
                    <a:lnTo>
                      <a:pt x="564" y="157"/>
                    </a:lnTo>
                    <a:lnTo>
                      <a:pt x="572" y="160"/>
                    </a:lnTo>
                    <a:lnTo>
                      <a:pt x="581" y="160"/>
                    </a:lnTo>
                    <a:lnTo>
                      <a:pt x="602" y="150"/>
                    </a:lnTo>
                    <a:lnTo>
                      <a:pt x="593" y="168"/>
                    </a:lnTo>
                    <a:lnTo>
                      <a:pt x="583" y="175"/>
                    </a:lnTo>
                    <a:lnTo>
                      <a:pt x="570" y="178"/>
                    </a:lnTo>
                    <a:lnTo>
                      <a:pt x="575" y="188"/>
                    </a:lnTo>
                    <a:lnTo>
                      <a:pt x="570" y="193"/>
                    </a:lnTo>
                    <a:lnTo>
                      <a:pt x="570" y="201"/>
                    </a:lnTo>
                    <a:lnTo>
                      <a:pt x="575" y="206"/>
                    </a:lnTo>
                    <a:lnTo>
                      <a:pt x="581" y="214"/>
                    </a:lnTo>
                    <a:lnTo>
                      <a:pt x="593" y="219"/>
                    </a:lnTo>
                    <a:lnTo>
                      <a:pt x="610" y="221"/>
                    </a:lnTo>
                    <a:lnTo>
                      <a:pt x="613" y="219"/>
                    </a:lnTo>
                    <a:lnTo>
                      <a:pt x="616" y="232"/>
                    </a:lnTo>
                    <a:lnTo>
                      <a:pt x="589" y="232"/>
                    </a:lnTo>
                    <a:lnTo>
                      <a:pt x="561" y="234"/>
                    </a:lnTo>
                    <a:lnTo>
                      <a:pt x="536" y="244"/>
                    </a:lnTo>
                    <a:lnTo>
                      <a:pt x="520" y="256"/>
                    </a:lnTo>
                    <a:lnTo>
                      <a:pt x="171" y="256"/>
                    </a:lnTo>
                    <a:lnTo>
                      <a:pt x="160" y="246"/>
                    </a:lnTo>
                    <a:lnTo>
                      <a:pt x="146" y="238"/>
                    </a:lnTo>
                    <a:lnTo>
                      <a:pt x="132" y="237"/>
                    </a:lnTo>
                    <a:lnTo>
                      <a:pt x="107" y="244"/>
                    </a:lnTo>
                    <a:lnTo>
                      <a:pt x="90" y="249"/>
                    </a:lnTo>
                    <a:lnTo>
                      <a:pt x="68" y="256"/>
                    </a:lnTo>
                    <a:lnTo>
                      <a:pt x="50" y="256"/>
                    </a:lnTo>
                    <a:lnTo>
                      <a:pt x="47" y="269"/>
                    </a:lnTo>
                    <a:lnTo>
                      <a:pt x="0" y="269"/>
                    </a:lnTo>
                    <a:lnTo>
                      <a:pt x="0" y="282"/>
                    </a:lnTo>
                    <a:lnTo>
                      <a:pt x="50" y="282"/>
                    </a:lnTo>
                    <a:lnTo>
                      <a:pt x="50" y="287"/>
                    </a:lnTo>
                    <a:lnTo>
                      <a:pt x="107" y="313"/>
                    </a:lnTo>
                    <a:lnTo>
                      <a:pt x="118" y="313"/>
                    </a:lnTo>
                    <a:lnTo>
                      <a:pt x="138" y="305"/>
                    </a:lnTo>
                    <a:lnTo>
                      <a:pt x="143" y="320"/>
                    </a:lnTo>
                    <a:lnTo>
                      <a:pt x="154" y="333"/>
                    </a:lnTo>
                    <a:lnTo>
                      <a:pt x="168" y="341"/>
                    </a:lnTo>
                    <a:lnTo>
                      <a:pt x="185" y="346"/>
                    </a:lnTo>
                    <a:lnTo>
                      <a:pt x="200" y="346"/>
                    </a:lnTo>
                    <a:lnTo>
                      <a:pt x="214" y="343"/>
                    </a:lnTo>
                    <a:lnTo>
                      <a:pt x="228" y="333"/>
                    </a:lnTo>
                    <a:lnTo>
                      <a:pt x="236" y="326"/>
                    </a:lnTo>
                    <a:lnTo>
                      <a:pt x="264" y="318"/>
                    </a:lnTo>
                    <a:lnTo>
                      <a:pt x="286" y="305"/>
                    </a:lnTo>
                    <a:lnTo>
                      <a:pt x="317" y="320"/>
                    </a:lnTo>
                    <a:lnTo>
                      <a:pt x="352" y="331"/>
                    </a:lnTo>
                    <a:lnTo>
                      <a:pt x="388" y="333"/>
                    </a:lnTo>
                    <a:lnTo>
                      <a:pt x="424" y="333"/>
                    </a:lnTo>
                    <a:lnTo>
                      <a:pt x="459" y="328"/>
                    </a:lnTo>
                    <a:lnTo>
                      <a:pt x="475" y="326"/>
                    </a:lnTo>
                    <a:lnTo>
                      <a:pt x="449" y="359"/>
                    </a:lnTo>
                  </a:path>
                </a:pathLst>
              </a:custGeom>
              <a:solidFill>
                <a:srgbClr val="066D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005" name="Freeform 13">
                <a:extLst>
                  <a:ext uri="{FF2B5EF4-FFF2-40B4-BE49-F238E27FC236}">
                    <a16:creationId xmlns:a16="http://schemas.microsoft.com/office/drawing/2014/main" id="{972F3A6D-EC95-9DA9-F42E-72F371424D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6" y="2887"/>
                <a:ext cx="723" cy="920"/>
              </a:xfrm>
              <a:custGeom>
                <a:avLst/>
                <a:gdLst>
                  <a:gd name="T0" fmla="*/ 298 w 815"/>
                  <a:gd name="T1" fmla="*/ 919 h 920"/>
                  <a:gd name="T2" fmla="*/ 312 w 815"/>
                  <a:gd name="T3" fmla="*/ 781 h 920"/>
                  <a:gd name="T4" fmla="*/ 314 w 815"/>
                  <a:gd name="T5" fmla="*/ 647 h 920"/>
                  <a:gd name="T6" fmla="*/ 332 w 815"/>
                  <a:gd name="T7" fmla="*/ 507 h 920"/>
                  <a:gd name="T8" fmla="*/ 339 w 815"/>
                  <a:gd name="T9" fmla="*/ 435 h 920"/>
                  <a:gd name="T10" fmla="*/ 381 w 815"/>
                  <a:gd name="T11" fmla="*/ 380 h 920"/>
                  <a:gd name="T12" fmla="*/ 394 w 815"/>
                  <a:gd name="T13" fmla="*/ 339 h 920"/>
                  <a:gd name="T14" fmla="*/ 402 w 815"/>
                  <a:gd name="T15" fmla="*/ 249 h 920"/>
                  <a:gd name="T16" fmla="*/ 406 w 815"/>
                  <a:gd name="T17" fmla="*/ 211 h 920"/>
                  <a:gd name="T18" fmla="*/ 414 w 815"/>
                  <a:gd name="T19" fmla="*/ 229 h 920"/>
                  <a:gd name="T20" fmla="*/ 421 w 815"/>
                  <a:gd name="T21" fmla="*/ 254 h 920"/>
                  <a:gd name="T22" fmla="*/ 444 w 815"/>
                  <a:gd name="T23" fmla="*/ 231 h 920"/>
                  <a:gd name="T24" fmla="*/ 429 w 815"/>
                  <a:gd name="T25" fmla="*/ 211 h 920"/>
                  <a:gd name="T26" fmla="*/ 430 w 815"/>
                  <a:gd name="T27" fmla="*/ 173 h 920"/>
                  <a:gd name="T28" fmla="*/ 445 w 815"/>
                  <a:gd name="T29" fmla="*/ 132 h 920"/>
                  <a:gd name="T30" fmla="*/ 445 w 815"/>
                  <a:gd name="T31" fmla="*/ 83 h 920"/>
                  <a:gd name="T32" fmla="*/ 430 w 815"/>
                  <a:gd name="T33" fmla="*/ 36 h 920"/>
                  <a:gd name="T34" fmla="*/ 415 w 815"/>
                  <a:gd name="T35" fmla="*/ 13 h 920"/>
                  <a:gd name="T36" fmla="*/ 388 w 815"/>
                  <a:gd name="T37" fmla="*/ 7 h 920"/>
                  <a:gd name="T38" fmla="*/ 374 w 815"/>
                  <a:gd name="T39" fmla="*/ 13 h 920"/>
                  <a:gd name="T40" fmla="*/ 367 w 815"/>
                  <a:gd name="T41" fmla="*/ 25 h 920"/>
                  <a:gd name="T42" fmla="*/ 350 w 815"/>
                  <a:gd name="T43" fmla="*/ 54 h 920"/>
                  <a:gd name="T44" fmla="*/ 343 w 815"/>
                  <a:gd name="T45" fmla="*/ 66 h 920"/>
                  <a:gd name="T46" fmla="*/ 320 w 815"/>
                  <a:gd name="T47" fmla="*/ 83 h 920"/>
                  <a:gd name="T48" fmla="*/ 328 w 815"/>
                  <a:gd name="T49" fmla="*/ 96 h 920"/>
                  <a:gd name="T50" fmla="*/ 331 w 815"/>
                  <a:gd name="T51" fmla="*/ 122 h 920"/>
                  <a:gd name="T52" fmla="*/ 338 w 815"/>
                  <a:gd name="T53" fmla="*/ 140 h 920"/>
                  <a:gd name="T54" fmla="*/ 326 w 815"/>
                  <a:gd name="T55" fmla="*/ 158 h 920"/>
                  <a:gd name="T56" fmla="*/ 325 w 815"/>
                  <a:gd name="T57" fmla="*/ 178 h 920"/>
                  <a:gd name="T58" fmla="*/ 349 w 815"/>
                  <a:gd name="T59" fmla="*/ 206 h 920"/>
                  <a:gd name="T60" fmla="*/ 336 w 815"/>
                  <a:gd name="T61" fmla="*/ 217 h 920"/>
                  <a:gd name="T62" fmla="*/ 318 w 815"/>
                  <a:gd name="T63" fmla="*/ 211 h 920"/>
                  <a:gd name="T64" fmla="*/ 291 w 815"/>
                  <a:gd name="T65" fmla="*/ 229 h 920"/>
                  <a:gd name="T66" fmla="*/ 239 w 815"/>
                  <a:gd name="T67" fmla="*/ 236 h 920"/>
                  <a:gd name="T68" fmla="*/ 255 w 815"/>
                  <a:gd name="T69" fmla="*/ 310 h 920"/>
                  <a:gd name="T70" fmla="*/ 201 w 815"/>
                  <a:gd name="T71" fmla="*/ 519 h 920"/>
                  <a:gd name="T72" fmla="*/ 157 w 815"/>
                  <a:gd name="T73" fmla="*/ 634 h 920"/>
                  <a:gd name="T74" fmla="*/ 0 w 815"/>
                  <a:gd name="T75" fmla="*/ 919 h 92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15"/>
                  <a:gd name="T115" fmla="*/ 0 h 920"/>
                  <a:gd name="T116" fmla="*/ 815 w 815"/>
                  <a:gd name="T117" fmla="*/ 920 h 92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15" h="920">
                    <a:moveTo>
                      <a:pt x="0" y="919"/>
                    </a:moveTo>
                    <a:lnTo>
                      <a:pt x="542" y="919"/>
                    </a:lnTo>
                    <a:lnTo>
                      <a:pt x="555" y="850"/>
                    </a:lnTo>
                    <a:lnTo>
                      <a:pt x="569" y="781"/>
                    </a:lnTo>
                    <a:lnTo>
                      <a:pt x="572" y="715"/>
                    </a:lnTo>
                    <a:lnTo>
                      <a:pt x="572" y="647"/>
                    </a:lnTo>
                    <a:lnTo>
                      <a:pt x="561" y="536"/>
                    </a:lnTo>
                    <a:lnTo>
                      <a:pt x="605" y="507"/>
                    </a:lnTo>
                    <a:lnTo>
                      <a:pt x="605" y="463"/>
                    </a:lnTo>
                    <a:lnTo>
                      <a:pt x="618" y="435"/>
                    </a:lnTo>
                    <a:lnTo>
                      <a:pt x="632" y="422"/>
                    </a:lnTo>
                    <a:lnTo>
                      <a:pt x="693" y="380"/>
                    </a:lnTo>
                    <a:lnTo>
                      <a:pt x="715" y="351"/>
                    </a:lnTo>
                    <a:lnTo>
                      <a:pt x="718" y="339"/>
                    </a:lnTo>
                    <a:lnTo>
                      <a:pt x="740" y="259"/>
                    </a:lnTo>
                    <a:lnTo>
                      <a:pt x="732" y="249"/>
                    </a:lnTo>
                    <a:lnTo>
                      <a:pt x="729" y="229"/>
                    </a:lnTo>
                    <a:lnTo>
                      <a:pt x="740" y="211"/>
                    </a:lnTo>
                    <a:lnTo>
                      <a:pt x="743" y="222"/>
                    </a:lnTo>
                    <a:lnTo>
                      <a:pt x="753" y="229"/>
                    </a:lnTo>
                    <a:lnTo>
                      <a:pt x="767" y="229"/>
                    </a:lnTo>
                    <a:lnTo>
                      <a:pt x="767" y="254"/>
                    </a:lnTo>
                    <a:lnTo>
                      <a:pt x="808" y="249"/>
                    </a:lnTo>
                    <a:lnTo>
                      <a:pt x="808" y="231"/>
                    </a:lnTo>
                    <a:lnTo>
                      <a:pt x="797" y="217"/>
                    </a:lnTo>
                    <a:lnTo>
                      <a:pt x="781" y="211"/>
                    </a:lnTo>
                    <a:lnTo>
                      <a:pt x="767" y="191"/>
                    </a:lnTo>
                    <a:lnTo>
                      <a:pt x="783" y="173"/>
                    </a:lnTo>
                    <a:lnTo>
                      <a:pt x="805" y="145"/>
                    </a:lnTo>
                    <a:lnTo>
                      <a:pt x="811" y="132"/>
                    </a:lnTo>
                    <a:lnTo>
                      <a:pt x="814" y="109"/>
                    </a:lnTo>
                    <a:lnTo>
                      <a:pt x="811" y="83"/>
                    </a:lnTo>
                    <a:lnTo>
                      <a:pt x="805" y="64"/>
                    </a:lnTo>
                    <a:lnTo>
                      <a:pt x="783" y="36"/>
                    </a:lnTo>
                    <a:lnTo>
                      <a:pt x="775" y="25"/>
                    </a:lnTo>
                    <a:lnTo>
                      <a:pt x="756" y="13"/>
                    </a:lnTo>
                    <a:lnTo>
                      <a:pt x="729" y="0"/>
                    </a:lnTo>
                    <a:lnTo>
                      <a:pt x="707" y="7"/>
                    </a:lnTo>
                    <a:lnTo>
                      <a:pt x="693" y="5"/>
                    </a:lnTo>
                    <a:lnTo>
                      <a:pt x="682" y="13"/>
                    </a:lnTo>
                    <a:lnTo>
                      <a:pt x="676" y="25"/>
                    </a:lnTo>
                    <a:lnTo>
                      <a:pt x="668" y="25"/>
                    </a:lnTo>
                    <a:lnTo>
                      <a:pt x="649" y="38"/>
                    </a:lnTo>
                    <a:lnTo>
                      <a:pt x="637" y="54"/>
                    </a:lnTo>
                    <a:lnTo>
                      <a:pt x="632" y="61"/>
                    </a:lnTo>
                    <a:lnTo>
                      <a:pt x="624" y="66"/>
                    </a:lnTo>
                    <a:lnTo>
                      <a:pt x="583" y="81"/>
                    </a:lnTo>
                    <a:lnTo>
                      <a:pt x="583" y="83"/>
                    </a:lnTo>
                    <a:lnTo>
                      <a:pt x="591" y="94"/>
                    </a:lnTo>
                    <a:lnTo>
                      <a:pt x="597" y="96"/>
                    </a:lnTo>
                    <a:lnTo>
                      <a:pt x="594" y="109"/>
                    </a:lnTo>
                    <a:lnTo>
                      <a:pt x="602" y="122"/>
                    </a:lnTo>
                    <a:lnTo>
                      <a:pt x="629" y="132"/>
                    </a:lnTo>
                    <a:lnTo>
                      <a:pt x="615" y="140"/>
                    </a:lnTo>
                    <a:lnTo>
                      <a:pt x="594" y="145"/>
                    </a:lnTo>
                    <a:lnTo>
                      <a:pt x="594" y="158"/>
                    </a:lnTo>
                    <a:lnTo>
                      <a:pt x="589" y="163"/>
                    </a:lnTo>
                    <a:lnTo>
                      <a:pt x="591" y="178"/>
                    </a:lnTo>
                    <a:lnTo>
                      <a:pt x="629" y="196"/>
                    </a:lnTo>
                    <a:lnTo>
                      <a:pt x="635" y="206"/>
                    </a:lnTo>
                    <a:lnTo>
                      <a:pt x="632" y="209"/>
                    </a:lnTo>
                    <a:lnTo>
                      <a:pt x="611" y="217"/>
                    </a:lnTo>
                    <a:lnTo>
                      <a:pt x="594" y="217"/>
                    </a:lnTo>
                    <a:lnTo>
                      <a:pt x="578" y="211"/>
                    </a:lnTo>
                    <a:lnTo>
                      <a:pt x="555" y="219"/>
                    </a:lnTo>
                    <a:lnTo>
                      <a:pt x="530" y="229"/>
                    </a:lnTo>
                    <a:lnTo>
                      <a:pt x="494" y="233"/>
                    </a:lnTo>
                    <a:lnTo>
                      <a:pt x="434" y="236"/>
                    </a:lnTo>
                    <a:lnTo>
                      <a:pt x="423" y="310"/>
                    </a:lnTo>
                    <a:lnTo>
                      <a:pt x="462" y="310"/>
                    </a:lnTo>
                    <a:lnTo>
                      <a:pt x="365" y="494"/>
                    </a:lnTo>
                    <a:lnTo>
                      <a:pt x="368" y="519"/>
                    </a:lnTo>
                    <a:lnTo>
                      <a:pt x="322" y="598"/>
                    </a:lnTo>
                    <a:lnTo>
                      <a:pt x="286" y="634"/>
                    </a:lnTo>
                    <a:lnTo>
                      <a:pt x="250" y="667"/>
                    </a:lnTo>
                    <a:lnTo>
                      <a:pt x="0" y="919"/>
                    </a:lnTo>
                  </a:path>
                </a:pathLst>
              </a:custGeom>
              <a:solidFill>
                <a:srgbClr val="066D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006" name="Freeform 14">
                <a:extLst>
                  <a:ext uri="{FF2B5EF4-FFF2-40B4-BE49-F238E27FC236}">
                    <a16:creationId xmlns:a16="http://schemas.microsoft.com/office/drawing/2014/main" id="{63E85041-32B2-1575-B341-66428FB04F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7" y="2882"/>
                <a:ext cx="404" cy="925"/>
              </a:xfrm>
              <a:custGeom>
                <a:avLst/>
                <a:gdLst>
                  <a:gd name="T0" fmla="*/ 107 w 455"/>
                  <a:gd name="T1" fmla="*/ 259 h 925"/>
                  <a:gd name="T2" fmla="*/ 91 w 455"/>
                  <a:gd name="T3" fmla="*/ 264 h 925"/>
                  <a:gd name="T4" fmla="*/ 81 w 455"/>
                  <a:gd name="T5" fmla="*/ 344 h 925"/>
                  <a:gd name="T6" fmla="*/ 147 w 455"/>
                  <a:gd name="T7" fmla="*/ 364 h 925"/>
                  <a:gd name="T8" fmla="*/ 107 w 455"/>
                  <a:gd name="T9" fmla="*/ 585 h 925"/>
                  <a:gd name="T10" fmla="*/ 122 w 455"/>
                  <a:gd name="T11" fmla="*/ 611 h 925"/>
                  <a:gd name="T12" fmla="*/ 111 w 455"/>
                  <a:gd name="T13" fmla="*/ 618 h 925"/>
                  <a:gd name="T14" fmla="*/ 108 w 455"/>
                  <a:gd name="T15" fmla="*/ 629 h 925"/>
                  <a:gd name="T16" fmla="*/ 111 w 455"/>
                  <a:gd name="T17" fmla="*/ 641 h 925"/>
                  <a:gd name="T18" fmla="*/ 83 w 455"/>
                  <a:gd name="T19" fmla="*/ 697 h 925"/>
                  <a:gd name="T20" fmla="*/ 57 w 455"/>
                  <a:gd name="T21" fmla="*/ 761 h 925"/>
                  <a:gd name="T22" fmla="*/ 32 w 455"/>
                  <a:gd name="T23" fmla="*/ 825 h 925"/>
                  <a:gd name="T24" fmla="*/ 10 w 455"/>
                  <a:gd name="T25" fmla="*/ 890 h 925"/>
                  <a:gd name="T26" fmla="*/ 0 w 455"/>
                  <a:gd name="T27" fmla="*/ 924 h 925"/>
                  <a:gd name="T28" fmla="*/ 106 w 455"/>
                  <a:gd name="T29" fmla="*/ 924 h 925"/>
                  <a:gd name="T30" fmla="*/ 157 w 455"/>
                  <a:gd name="T31" fmla="*/ 784 h 925"/>
                  <a:gd name="T32" fmla="*/ 147 w 455"/>
                  <a:gd name="T33" fmla="*/ 924 h 925"/>
                  <a:gd name="T34" fmla="*/ 250 w 455"/>
                  <a:gd name="T35" fmla="*/ 924 h 925"/>
                  <a:gd name="T36" fmla="*/ 250 w 455"/>
                  <a:gd name="T37" fmla="*/ 0 h 925"/>
                  <a:gd name="T38" fmla="*/ 227 w 455"/>
                  <a:gd name="T39" fmla="*/ 5 h 925"/>
                  <a:gd name="T40" fmla="*/ 215 w 455"/>
                  <a:gd name="T41" fmla="*/ 12 h 925"/>
                  <a:gd name="T42" fmla="*/ 208 w 455"/>
                  <a:gd name="T43" fmla="*/ 0 h 925"/>
                  <a:gd name="T44" fmla="*/ 197 w 455"/>
                  <a:gd name="T45" fmla="*/ 2 h 925"/>
                  <a:gd name="T46" fmla="*/ 194 w 455"/>
                  <a:gd name="T47" fmla="*/ 7 h 925"/>
                  <a:gd name="T48" fmla="*/ 194 w 455"/>
                  <a:gd name="T49" fmla="*/ 18 h 925"/>
                  <a:gd name="T50" fmla="*/ 190 w 455"/>
                  <a:gd name="T51" fmla="*/ 25 h 925"/>
                  <a:gd name="T52" fmla="*/ 190 w 455"/>
                  <a:gd name="T53" fmla="*/ 41 h 925"/>
                  <a:gd name="T54" fmla="*/ 191 w 455"/>
                  <a:gd name="T55" fmla="*/ 46 h 925"/>
                  <a:gd name="T56" fmla="*/ 194 w 455"/>
                  <a:gd name="T57" fmla="*/ 51 h 925"/>
                  <a:gd name="T58" fmla="*/ 187 w 455"/>
                  <a:gd name="T59" fmla="*/ 66 h 925"/>
                  <a:gd name="T60" fmla="*/ 179 w 455"/>
                  <a:gd name="T61" fmla="*/ 101 h 925"/>
                  <a:gd name="T62" fmla="*/ 180 w 455"/>
                  <a:gd name="T63" fmla="*/ 119 h 925"/>
                  <a:gd name="T64" fmla="*/ 161 w 455"/>
                  <a:gd name="T65" fmla="*/ 173 h 925"/>
                  <a:gd name="T66" fmla="*/ 174 w 455"/>
                  <a:gd name="T67" fmla="*/ 178 h 925"/>
                  <a:gd name="T68" fmla="*/ 177 w 455"/>
                  <a:gd name="T69" fmla="*/ 191 h 925"/>
                  <a:gd name="T70" fmla="*/ 196 w 455"/>
                  <a:gd name="T71" fmla="*/ 181 h 925"/>
                  <a:gd name="T72" fmla="*/ 179 w 455"/>
                  <a:gd name="T73" fmla="*/ 209 h 925"/>
                  <a:gd name="T74" fmla="*/ 188 w 455"/>
                  <a:gd name="T75" fmla="*/ 216 h 925"/>
                  <a:gd name="T76" fmla="*/ 185 w 455"/>
                  <a:gd name="T77" fmla="*/ 229 h 925"/>
                  <a:gd name="T78" fmla="*/ 187 w 455"/>
                  <a:gd name="T79" fmla="*/ 238 h 925"/>
                  <a:gd name="T80" fmla="*/ 196 w 455"/>
                  <a:gd name="T81" fmla="*/ 246 h 925"/>
                  <a:gd name="T82" fmla="*/ 205 w 455"/>
                  <a:gd name="T83" fmla="*/ 246 h 925"/>
                  <a:gd name="T84" fmla="*/ 205 w 455"/>
                  <a:gd name="T85" fmla="*/ 277 h 925"/>
                  <a:gd name="T86" fmla="*/ 201 w 455"/>
                  <a:gd name="T87" fmla="*/ 264 h 925"/>
                  <a:gd name="T88" fmla="*/ 186 w 455"/>
                  <a:gd name="T89" fmla="*/ 254 h 925"/>
                  <a:gd name="T90" fmla="*/ 170 w 455"/>
                  <a:gd name="T91" fmla="*/ 246 h 925"/>
                  <a:gd name="T92" fmla="*/ 155 w 455"/>
                  <a:gd name="T93" fmla="*/ 246 h 925"/>
                  <a:gd name="T94" fmla="*/ 128 w 455"/>
                  <a:gd name="T95" fmla="*/ 254 h 925"/>
                  <a:gd name="T96" fmla="*/ 107 w 455"/>
                  <a:gd name="T97" fmla="*/ 259 h 92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55"/>
                  <a:gd name="T148" fmla="*/ 0 h 925"/>
                  <a:gd name="T149" fmla="*/ 455 w 455"/>
                  <a:gd name="T150" fmla="*/ 925 h 92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55" h="925">
                    <a:moveTo>
                      <a:pt x="194" y="259"/>
                    </a:moveTo>
                    <a:lnTo>
                      <a:pt x="167" y="264"/>
                    </a:lnTo>
                    <a:lnTo>
                      <a:pt x="145" y="344"/>
                    </a:lnTo>
                    <a:lnTo>
                      <a:pt x="268" y="364"/>
                    </a:lnTo>
                    <a:lnTo>
                      <a:pt x="194" y="585"/>
                    </a:lnTo>
                    <a:lnTo>
                      <a:pt x="221" y="611"/>
                    </a:lnTo>
                    <a:lnTo>
                      <a:pt x="202" y="618"/>
                    </a:lnTo>
                    <a:lnTo>
                      <a:pt x="196" y="629"/>
                    </a:lnTo>
                    <a:lnTo>
                      <a:pt x="202" y="641"/>
                    </a:lnTo>
                    <a:lnTo>
                      <a:pt x="150" y="697"/>
                    </a:lnTo>
                    <a:lnTo>
                      <a:pt x="102" y="761"/>
                    </a:lnTo>
                    <a:lnTo>
                      <a:pt x="57" y="825"/>
                    </a:lnTo>
                    <a:lnTo>
                      <a:pt x="17" y="890"/>
                    </a:lnTo>
                    <a:lnTo>
                      <a:pt x="0" y="924"/>
                    </a:lnTo>
                    <a:lnTo>
                      <a:pt x="191" y="924"/>
                    </a:lnTo>
                    <a:lnTo>
                      <a:pt x="284" y="784"/>
                    </a:lnTo>
                    <a:lnTo>
                      <a:pt x="265" y="924"/>
                    </a:lnTo>
                    <a:lnTo>
                      <a:pt x="454" y="924"/>
                    </a:lnTo>
                    <a:lnTo>
                      <a:pt x="454" y="0"/>
                    </a:lnTo>
                    <a:lnTo>
                      <a:pt x="411" y="5"/>
                    </a:lnTo>
                    <a:lnTo>
                      <a:pt x="391" y="12"/>
                    </a:lnTo>
                    <a:lnTo>
                      <a:pt x="377" y="0"/>
                    </a:lnTo>
                    <a:lnTo>
                      <a:pt x="358" y="2"/>
                    </a:lnTo>
                    <a:lnTo>
                      <a:pt x="352" y="7"/>
                    </a:lnTo>
                    <a:lnTo>
                      <a:pt x="352" y="18"/>
                    </a:lnTo>
                    <a:lnTo>
                      <a:pt x="344" y="25"/>
                    </a:lnTo>
                    <a:lnTo>
                      <a:pt x="344" y="41"/>
                    </a:lnTo>
                    <a:lnTo>
                      <a:pt x="347" y="46"/>
                    </a:lnTo>
                    <a:lnTo>
                      <a:pt x="350" y="51"/>
                    </a:lnTo>
                    <a:lnTo>
                      <a:pt x="340" y="66"/>
                    </a:lnTo>
                    <a:lnTo>
                      <a:pt x="326" y="101"/>
                    </a:lnTo>
                    <a:lnTo>
                      <a:pt x="328" y="119"/>
                    </a:lnTo>
                    <a:lnTo>
                      <a:pt x="292" y="173"/>
                    </a:lnTo>
                    <a:lnTo>
                      <a:pt x="315" y="178"/>
                    </a:lnTo>
                    <a:lnTo>
                      <a:pt x="320" y="191"/>
                    </a:lnTo>
                    <a:lnTo>
                      <a:pt x="355" y="181"/>
                    </a:lnTo>
                    <a:lnTo>
                      <a:pt x="326" y="209"/>
                    </a:lnTo>
                    <a:lnTo>
                      <a:pt x="341" y="216"/>
                    </a:lnTo>
                    <a:lnTo>
                      <a:pt x="334" y="229"/>
                    </a:lnTo>
                    <a:lnTo>
                      <a:pt x="340" y="238"/>
                    </a:lnTo>
                    <a:lnTo>
                      <a:pt x="355" y="246"/>
                    </a:lnTo>
                    <a:lnTo>
                      <a:pt x="372" y="246"/>
                    </a:lnTo>
                    <a:lnTo>
                      <a:pt x="372" y="277"/>
                    </a:lnTo>
                    <a:lnTo>
                      <a:pt x="363" y="264"/>
                    </a:lnTo>
                    <a:lnTo>
                      <a:pt x="337" y="254"/>
                    </a:lnTo>
                    <a:lnTo>
                      <a:pt x="309" y="246"/>
                    </a:lnTo>
                    <a:lnTo>
                      <a:pt x="281" y="246"/>
                    </a:lnTo>
                    <a:lnTo>
                      <a:pt x="232" y="254"/>
                    </a:lnTo>
                    <a:lnTo>
                      <a:pt x="194" y="259"/>
                    </a:lnTo>
                  </a:path>
                </a:pathLst>
              </a:custGeom>
              <a:solidFill>
                <a:srgbClr val="066D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1992" name="Line 15">
              <a:extLst>
                <a:ext uri="{FF2B5EF4-FFF2-40B4-BE49-F238E27FC236}">
                  <a16:creationId xmlns:a16="http://schemas.microsoft.com/office/drawing/2014/main" id="{2E316F1E-A520-8229-7FC5-8375EB33B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50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pic>
          <p:nvPicPr>
            <p:cNvPr id="41993" name="Picture 16">
              <a:extLst>
                <a:ext uri="{FF2B5EF4-FFF2-40B4-BE49-F238E27FC236}">
                  <a16:creationId xmlns:a16="http://schemas.microsoft.com/office/drawing/2014/main" id="{BDCB3AB5-DFA6-1428-CA36-1E6B6FD4C8E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1248"/>
              <a:ext cx="723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4" name="Rectangle 17">
              <a:extLst>
                <a:ext uri="{FF2B5EF4-FFF2-40B4-BE49-F238E27FC236}">
                  <a16:creationId xmlns:a16="http://schemas.microsoft.com/office/drawing/2014/main" id="{B6D9D29B-BEC8-106A-3D7F-CF53C2CD2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894"/>
              <a:ext cx="1634" cy="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</a:rPr>
                <a:t>Changes in</a:t>
              </a:r>
            </a:p>
            <a:p>
              <a:r>
                <a:rPr lang="en-US" altLang="en-US" sz="3000">
                  <a:solidFill>
                    <a:srgbClr val="CE2700"/>
                  </a:solidFill>
                </a:rPr>
                <a:t>environmental</a:t>
              </a:r>
            </a:p>
            <a:p>
              <a:r>
                <a:rPr lang="en-US" altLang="en-US" sz="3000">
                  <a:solidFill>
                    <a:srgbClr val="CE2700"/>
                  </a:solidFill>
                </a:rPr>
                <a:t>or other legal</a:t>
              </a:r>
            </a:p>
            <a:p>
              <a:r>
                <a:rPr lang="en-US" altLang="en-US" sz="3000">
                  <a:solidFill>
                    <a:srgbClr val="CE2700"/>
                  </a:solidFill>
                </a:rPr>
                <a:t>requirements</a:t>
              </a:r>
              <a:endParaRPr lang="en-US" altLang="en-US" sz="3200">
                <a:solidFill>
                  <a:srgbClr val="CE2700"/>
                </a:solidFill>
              </a:endParaRPr>
            </a:p>
          </p:txBody>
        </p:sp>
        <p:sp>
          <p:nvSpPr>
            <p:cNvPr id="41995" name="Rectangle 18">
              <a:extLst>
                <a:ext uri="{FF2B5EF4-FFF2-40B4-BE49-F238E27FC236}">
                  <a16:creationId xmlns:a16="http://schemas.microsoft.com/office/drawing/2014/main" id="{494768B0-ED19-DF24-B287-9CCB5BD0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9" y="1104"/>
              <a:ext cx="2455" cy="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000">
                  <a:solidFill>
                    <a:srgbClr val="CE2700"/>
                  </a:solidFill>
                </a:rPr>
                <a:t>Changes in volume of</a:t>
              </a:r>
            </a:p>
            <a:p>
              <a:pPr algn="ctr"/>
              <a:r>
                <a:rPr lang="en-US" altLang="en-US" sz="3000">
                  <a:solidFill>
                    <a:srgbClr val="CE2700"/>
                  </a:solidFill>
                </a:rPr>
                <a:t>output or mix of</a:t>
              </a:r>
            </a:p>
            <a:p>
              <a:pPr algn="ctr"/>
              <a:r>
                <a:rPr lang="en-US" altLang="en-US" sz="3000">
                  <a:solidFill>
                    <a:srgbClr val="CE2700"/>
                  </a:solidFill>
                </a:rPr>
                <a:t>products</a:t>
              </a:r>
            </a:p>
          </p:txBody>
        </p:sp>
        <p:sp>
          <p:nvSpPr>
            <p:cNvPr id="41996" name="Rectangle 19">
              <a:extLst>
                <a:ext uri="{FF2B5EF4-FFF2-40B4-BE49-F238E27FC236}">
                  <a16:creationId xmlns:a16="http://schemas.microsoft.com/office/drawing/2014/main" id="{EAA8138C-2BC2-4480-A437-783EBE24E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2730"/>
              <a:ext cx="2334" cy="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000">
                  <a:solidFill>
                    <a:srgbClr val="CE2700"/>
                  </a:solidFill>
                </a:rPr>
                <a:t>Changes in methods</a:t>
              </a:r>
            </a:p>
            <a:p>
              <a:pPr algn="ctr"/>
              <a:r>
                <a:rPr lang="en-US" altLang="en-US" sz="3000">
                  <a:solidFill>
                    <a:srgbClr val="CE2700"/>
                  </a:solidFill>
                </a:rPr>
                <a:t>and equipment</a:t>
              </a:r>
              <a:endParaRPr lang="en-US" altLang="en-US" sz="3200">
                <a:solidFill>
                  <a:srgbClr val="CE2700"/>
                </a:solidFill>
              </a:endParaRPr>
            </a:p>
          </p:txBody>
        </p:sp>
        <p:sp>
          <p:nvSpPr>
            <p:cNvPr id="41997" name="Rectangle 20">
              <a:extLst>
                <a:ext uri="{FF2B5EF4-FFF2-40B4-BE49-F238E27FC236}">
                  <a16:creationId xmlns:a16="http://schemas.microsoft.com/office/drawing/2014/main" id="{DAF1D378-E8FF-16BC-E8A7-EF2E503C0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" y="2286"/>
              <a:ext cx="2383" cy="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</a:rPr>
                <a:t>Morale problems</a:t>
              </a:r>
            </a:p>
            <a:p>
              <a:r>
                <a:rPr lang="en-US" altLang="en-US" sz="3000">
                  <a:solidFill>
                    <a:srgbClr val="CE2700"/>
                  </a:solidFill>
                </a:rPr>
                <a:t>Eg-lack of face to face contact</a:t>
              </a:r>
              <a:endParaRPr lang="en-US" altLang="en-US" sz="3200">
                <a:solidFill>
                  <a:srgbClr val="CE2700"/>
                </a:solidFill>
              </a:endParaRPr>
            </a:p>
          </p:txBody>
        </p:sp>
      </p:grp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69CA5888-B129-7CB9-8D4D-5A57B331B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12988" y="284164"/>
            <a:ext cx="7745412" cy="473075"/>
          </a:xfrm>
        </p:spPr>
        <p:txBody>
          <a:bodyPr rtlCol="0">
            <a:normAutofit fontScale="90000"/>
          </a:bodyPr>
          <a:lstStyle/>
          <a:p>
            <a:pPr marL="54864"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Basic Layout Types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86D51264-2751-6BBB-F0A6-A0EA8951FD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7888" y="1481139"/>
            <a:ext cx="6667500" cy="3697287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Product layouts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Process layouts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Fixed-Position layout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Combination layouts</a:t>
            </a: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0BEFCB32-4070-5DDA-13AA-B820843E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EFEFE"/>
                </a:solidFill>
              </a:rPr>
              <a:t>6-</a:t>
            </a:r>
            <a:fld id="{ACD9C798-4BA9-4181-AB05-466647C3AE3E}" type="slidenum">
              <a:rPr lang="en-US" altLang="en-US">
                <a:solidFill>
                  <a:srgbClr val="FEFEFE"/>
                </a:solidFill>
              </a:rPr>
              <a:pPr/>
              <a:t>16</a:t>
            </a:fld>
            <a:endParaRPr lang="en-US" altLang="en-US">
              <a:solidFill>
                <a:srgbClr val="FEFEF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>
            <a:extLst>
              <a:ext uri="{FF2B5EF4-FFF2-40B4-BE49-F238E27FC236}">
                <a16:creationId xmlns:a16="http://schemas.microsoft.com/office/drawing/2014/main" id="{134430EB-EB0E-6C92-B157-8FBF86869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12988" y="301625"/>
            <a:ext cx="7745412" cy="471488"/>
          </a:xfrm>
        </p:spPr>
        <p:txBody>
          <a:bodyPr rtlCol="0">
            <a:normAutofit fontScale="90000"/>
          </a:bodyPr>
          <a:lstStyle/>
          <a:p>
            <a:pPr marL="54864"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Basic Layout Types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B764044B-34C5-74CD-D3E3-AF1748A86F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05050" y="1276350"/>
            <a:ext cx="8172450" cy="5105400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en-US"/>
              <a:t>Product layout 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buSzPct val="75000"/>
            </a:pPr>
            <a:r>
              <a:rPr lang="en-US" altLang="en-US"/>
              <a:t>Layout that uses standardized processing operations to achieve smooth, rapid, high-volume flow</a:t>
            </a:r>
            <a:endParaRPr lang="en-US" altLang="en-US" sz="3200"/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en-US"/>
              <a:t>Process layout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buSzPct val="75000"/>
            </a:pPr>
            <a:r>
              <a:rPr lang="en-US" altLang="en-US"/>
              <a:t>Layout that can handle varied processing requirements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en-US"/>
              <a:t>Fixed Position layout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buSzPct val="75000"/>
            </a:pPr>
            <a:r>
              <a:rPr lang="en-US" altLang="en-US"/>
              <a:t>Layout in which the product or project remains stationary, and workers, materials, and equipment are moved as needed</a:t>
            </a: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A52F5BC2-304E-5E38-5157-A964911F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EFEFE"/>
                </a:solidFill>
              </a:rPr>
              <a:t>6-</a:t>
            </a:r>
            <a:fld id="{40D11787-9974-454C-8DDE-BDBC0E1B8992}" type="slidenum">
              <a:rPr lang="en-US" altLang="en-US">
                <a:solidFill>
                  <a:srgbClr val="FEFEFE"/>
                </a:solidFill>
              </a:rPr>
              <a:pPr/>
              <a:t>17</a:t>
            </a:fld>
            <a:endParaRPr lang="en-US" altLang="en-US">
              <a:solidFill>
                <a:srgbClr val="FEFEF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6" name="Rectangle 32">
            <a:extLst>
              <a:ext uri="{FF2B5EF4-FFF2-40B4-BE49-F238E27FC236}">
                <a16:creationId xmlns:a16="http://schemas.microsoft.com/office/drawing/2014/main" id="{4A744BD7-D8B9-4843-7654-4BEAAAB013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12988" y="284164"/>
            <a:ext cx="7745412" cy="473075"/>
          </a:xfrm>
        </p:spPr>
        <p:txBody>
          <a:bodyPr rtlCol="0">
            <a:normAutofit fontScale="90000"/>
          </a:bodyPr>
          <a:lstStyle/>
          <a:p>
            <a:pPr marL="54864"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Product Layout</a:t>
            </a: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45FCE753-6D22-8C8C-282E-2C37F1FC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EFEFE"/>
                </a:solidFill>
              </a:rPr>
              <a:t>6-</a:t>
            </a:r>
            <a:fld id="{7FFE64D0-380E-4850-BBDF-573DC3940D97}" type="slidenum">
              <a:rPr lang="en-US" altLang="en-US">
                <a:solidFill>
                  <a:srgbClr val="FEFEFE"/>
                </a:solidFill>
              </a:rPr>
              <a:pPr/>
              <a:t>18</a:t>
            </a:fld>
            <a:endParaRPr lang="en-US" altLang="en-US">
              <a:solidFill>
                <a:srgbClr val="FEFEFE"/>
              </a:solidFill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A1483E6B-CE6D-1E6E-EEA5-64A8E8C4D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81200"/>
            <a:ext cx="2032000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Raw materials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or customer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16B91815-E3CA-2CE2-4CF8-EF1BFC394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7350" y="2209801"/>
            <a:ext cx="1066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Finished item</a:t>
            </a:r>
          </a:p>
        </p:txBody>
      </p:sp>
      <p:sp>
        <p:nvSpPr>
          <p:cNvPr id="45062" name="Rectangle 4">
            <a:extLst>
              <a:ext uri="{FF2B5EF4-FFF2-40B4-BE49-F238E27FC236}">
                <a16:creationId xmlns:a16="http://schemas.microsoft.com/office/drawing/2014/main" id="{941383A1-0353-EBCA-C33B-ABD04A855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1" y="2187576"/>
            <a:ext cx="771525" cy="701675"/>
          </a:xfrm>
          <a:prstGeom prst="rect">
            <a:avLst/>
          </a:prstGeom>
          <a:solidFill>
            <a:schemeClr val="hlink"/>
          </a:solidFill>
          <a:ln w="12700">
            <a:solidFill>
              <a:srgbClr val="066D8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63" name="Rectangle 5">
            <a:extLst>
              <a:ext uri="{FF2B5EF4-FFF2-40B4-BE49-F238E27FC236}">
                <a16:creationId xmlns:a16="http://schemas.microsoft.com/office/drawing/2014/main" id="{5E1D52F4-0070-C2D5-0F32-FAB626104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76" y="2208214"/>
            <a:ext cx="771525" cy="701675"/>
          </a:xfrm>
          <a:prstGeom prst="rect">
            <a:avLst/>
          </a:prstGeom>
          <a:solidFill>
            <a:schemeClr val="hlink"/>
          </a:solidFill>
          <a:ln w="12700">
            <a:solidFill>
              <a:srgbClr val="066D8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Station</a:t>
            </a:r>
          </a:p>
          <a:p>
            <a:pPr algn="ctr"/>
            <a:r>
              <a:rPr lang="en-US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   2 </a:t>
            </a:r>
          </a:p>
        </p:txBody>
      </p:sp>
      <p:sp>
        <p:nvSpPr>
          <p:cNvPr id="45064" name="Rectangle 6">
            <a:extLst>
              <a:ext uri="{FF2B5EF4-FFF2-40B4-BE49-F238E27FC236}">
                <a16:creationId xmlns:a16="http://schemas.microsoft.com/office/drawing/2014/main" id="{D23A871E-FEDD-7203-5B8C-9EDF6192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439" y="2208214"/>
            <a:ext cx="771525" cy="701675"/>
          </a:xfrm>
          <a:prstGeom prst="rect">
            <a:avLst/>
          </a:prstGeom>
          <a:solidFill>
            <a:schemeClr val="hlink"/>
          </a:solidFill>
          <a:ln w="12700">
            <a:solidFill>
              <a:srgbClr val="066D8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Station</a:t>
            </a:r>
          </a:p>
          <a:p>
            <a:pPr algn="ctr"/>
            <a:r>
              <a:rPr lang="en-US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 3</a:t>
            </a:r>
          </a:p>
        </p:txBody>
      </p:sp>
      <p:sp>
        <p:nvSpPr>
          <p:cNvPr id="45065" name="Rectangle 7">
            <a:extLst>
              <a:ext uri="{FF2B5EF4-FFF2-40B4-BE49-F238E27FC236}">
                <a16:creationId xmlns:a16="http://schemas.microsoft.com/office/drawing/2014/main" id="{764913D8-B558-CC09-0194-76EC2690B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4976" y="2208214"/>
            <a:ext cx="771525" cy="701675"/>
          </a:xfrm>
          <a:prstGeom prst="rect">
            <a:avLst/>
          </a:prstGeom>
          <a:solidFill>
            <a:schemeClr val="hlink"/>
          </a:solidFill>
          <a:ln w="12700">
            <a:solidFill>
              <a:srgbClr val="066D8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Station</a:t>
            </a:r>
          </a:p>
          <a:p>
            <a:pPr algn="ctr"/>
            <a:r>
              <a:rPr lang="en-US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   4</a:t>
            </a:r>
            <a:r>
              <a:rPr lang="en-US" altLang="en-US" sz="2000" b="1">
                <a:solidFill>
                  <a:srgbClr val="066D8C"/>
                </a:solidFill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45066" name="Rectangle 8">
            <a:extLst>
              <a:ext uri="{FF2B5EF4-FFF2-40B4-BE49-F238E27FC236}">
                <a16:creationId xmlns:a16="http://schemas.microsoft.com/office/drawing/2014/main" id="{FEA45B3C-B670-A4E2-E8DA-ED406A3A6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59150"/>
            <a:ext cx="1258888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rgbClr val="066D8C"/>
                </a:solidFill>
                <a:latin typeface="Times New Roman" panose="02020603050405020304" pitchFamily="18" charset="0"/>
              </a:rPr>
              <a:t>Material</a:t>
            </a:r>
            <a:r>
              <a:rPr lang="en-US" altLang="en-US" sz="2000" b="1" u="sng">
                <a:latin typeface="Times New Roman" panose="02020603050405020304" pitchFamily="18" charset="0"/>
              </a:rPr>
              <a:t>    </a:t>
            </a:r>
          </a:p>
          <a:p>
            <a:r>
              <a:rPr lang="en-US" altLang="en-US" sz="2000" b="1">
                <a:solidFill>
                  <a:srgbClr val="066D8C"/>
                </a:solidFill>
                <a:latin typeface="Times New Roman" panose="02020603050405020304" pitchFamily="18" charset="0"/>
              </a:rPr>
              <a:t>and/or labor</a:t>
            </a:r>
          </a:p>
        </p:txBody>
      </p:sp>
      <p:grpSp>
        <p:nvGrpSpPr>
          <p:cNvPr id="45067" name="Group 9">
            <a:extLst>
              <a:ext uri="{FF2B5EF4-FFF2-40B4-BE49-F238E27FC236}">
                <a16:creationId xmlns:a16="http://schemas.microsoft.com/office/drawing/2014/main" id="{8C71C1EE-0A31-F690-ADE0-D6528B8AAD95}"/>
              </a:ext>
            </a:extLst>
          </p:cNvPr>
          <p:cNvGrpSpPr>
            <a:grpSpLocks/>
          </p:cNvGrpSpPr>
          <p:nvPr/>
        </p:nvGrpSpPr>
        <p:grpSpPr bwMode="auto">
          <a:xfrm>
            <a:off x="2690814" y="3070226"/>
            <a:ext cx="1539875" cy="633413"/>
            <a:chOff x="411" y="2453"/>
            <a:chExt cx="1099" cy="399"/>
          </a:xfrm>
        </p:grpSpPr>
        <p:sp>
          <p:nvSpPr>
            <p:cNvPr id="45088" name="Line 10">
              <a:extLst>
                <a:ext uri="{FF2B5EF4-FFF2-40B4-BE49-F238E27FC236}">
                  <a16:creationId xmlns:a16="http://schemas.microsoft.com/office/drawing/2014/main" id="{6928D089-780C-3A7F-3B25-912015DDD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" y="2844"/>
              <a:ext cx="715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89" name="Line 11">
              <a:extLst>
                <a:ext uri="{FF2B5EF4-FFF2-40B4-BE49-F238E27FC236}">
                  <a16:creationId xmlns:a16="http://schemas.microsoft.com/office/drawing/2014/main" id="{AF6C011F-380A-5DDA-15AB-FA68E9DD88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3" y="2453"/>
              <a:ext cx="367" cy="399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5068" name="Rectangle 12">
            <a:extLst>
              <a:ext uri="{FF2B5EF4-FFF2-40B4-BE49-F238E27FC236}">
                <a16:creationId xmlns:a16="http://schemas.microsoft.com/office/drawing/2014/main" id="{FD5536E5-A8EA-37AD-726C-E25A31A55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2225675"/>
            <a:ext cx="9906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Station</a:t>
            </a:r>
          </a:p>
          <a:p>
            <a:r>
              <a:rPr lang="en-US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     1</a:t>
            </a:r>
          </a:p>
        </p:txBody>
      </p:sp>
      <p:sp>
        <p:nvSpPr>
          <p:cNvPr id="45069" name="Line 13">
            <a:extLst>
              <a:ext uri="{FF2B5EF4-FFF2-40B4-BE49-F238E27FC236}">
                <a16:creationId xmlns:a16="http://schemas.microsoft.com/office/drawing/2014/main" id="{C18B0919-8286-52CD-F68E-A84002D50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1225" y="2559050"/>
            <a:ext cx="56515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0" name="Line 14">
            <a:extLst>
              <a:ext uri="{FF2B5EF4-FFF2-40B4-BE49-F238E27FC236}">
                <a16:creationId xmlns:a16="http://schemas.microsoft.com/office/drawing/2014/main" id="{9B78428D-0C3C-0488-9D16-23DFF2A4C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866188" y="2559050"/>
            <a:ext cx="404812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1" name="Line 15">
            <a:extLst>
              <a:ext uri="{FF2B5EF4-FFF2-40B4-BE49-F238E27FC236}">
                <a16:creationId xmlns:a16="http://schemas.microsoft.com/office/drawing/2014/main" id="{F3960655-EA08-3F44-F682-34ED28C52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1713" y="2559050"/>
            <a:ext cx="56515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2" name="Line 16">
            <a:extLst>
              <a:ext uri="{FF2B5EF4-FFF2-40B4-BE49-F238E27FC236}">
                <a16:creationId xmlns:a16="http://schemas.microsoft.com/office/drawing/2014/main" id="{2E7FDF14-DE47-0E31-6839-FF2114AAC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1250" y="2559050"/>
            <a:ext cx="56515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3" name="Line 17">
            <a:extLst>
              <a:ext uri="{FF2B5EF4-FFF2-40B4-BE49-F238E27FC236}">
                <a16:creationId xmlns:a16="http://schemas.microsoft.com/office/drawing/2014/main" id="{E620573F-BF31-9A83-2BC1-153CAB7BD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950" y="2549525"/>
            <a:ext cx="53975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4" name="Rectangle 18">
            <a:extLst>
              <a:ext uri="{FF2B5EF4-FFF2-40B4-BE49-F238E27FC236}">
                <a16:creationId xmlns:a16="http://schemas.microsoft.com/office/drawing/2014/main" id="{68B68F95-1109-0A71-4B39-FE4844D44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014" y="3359150"/>
            <a:ext cx="1260475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rgbClr val="066D8C"/>
                </a:solidFill>
                <a:latin typeface="Times New Roman" panose="02020603050405020304" pitchFamily="18" charset="0"/>
              </a:rPr>
              <a:t>Material</a:t>
            </a:r>
            <a:r>
              <a:rPr lang="en-US" altLang="en-US" sz="2000" b="1" u="sng">
                <a:latin typeface="Times New Roman" panose="02020603050405020304" pitchFamily="18" charset="0"/>
              </a:rPr>
              <a:t>    </a:t>
            </a:r>
          </a:p>
          <a:p>
            <a:r>
              <a:rPr lang="en-US" altLang="en-US" sz="2000" b="1">
                <a:solidFill>
                  <a:srgbClr val="066D8C"/>
                </a:solidFill>
                <a:latin typeface="Times New Roman" panose="02020603050405020304" pitchFamily="18" charset="0"/>
              </a:rPr>
              <a:t>and/or labor</a:t>
            </a:r>
          </a:p>
        </p:txBody>
      </p:sp>
      <p:grpSp>
        <p:nvGrpSpPr>
          <p:cNvPr id="45075" name="Group 19">
            <a:extLst>
              <a:ext uri="{FF2B5EF4-FFF2-40B4-BE49-F238E27FC236}">
                <a16:creationId xmlns:a16="http://schemas.microsoft.com/office/drawing/2014/main" id="{84029D0C-DC60-98D6-45FE-BD4CEE97FF79}"/>
              </a:ext>
            </a:extLst>
          </p:cNvPr>
          <p:cNvGrpSpPr>
            <a:grpSpLocks/>
          </p:cNvGrpSpPr>
          <p:nvPr/>
        </p:nvGrpSpPr>
        <p:grpSpPr bwMode="auto">
          <a:xfrm>
            <a:off x="4137026" y="3070226"/>
            <a:ext cx="1541463" cy="633413"/>
            <a:chOff x="1443" y="2453"/>
            <a:chExt cx="1099" cy="399"/>
          </a:xfrm>
        </p:grpSpPr>
        <p:sp>
          <p:nvSpPr>
            <p:cNvPr id="45086" name="Line 20">
              <a:extLst>
                <a:ext uri="{FF2B5EF4-FFF2-40B4-BE49-F238E27FC236}">
                  <a16:creationId xmlns:a16="http://schemas.microsoft.com/office/drawing/2014/main" id="{D33AD97B-BC79-DEDE-75B1-68020BD3A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3" y="2844"/>
              <a:ext cx="715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87" name="Line 21">
              <a:extLst>
                <a:ext uri="{FF2B5EF4-FFF2-40B4-BE49-F238E27FC236}">
                  <a16:creationId xmlns:a16="http://schemas.microsoft.com/office/drawing/2014/main" id="{47852F66-1322-1ACA-6087-32F2D3AE5A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5" y="2453"/>
              <a:ext cx="367" cy="399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5076" name="Rectangle 22">
            <a:extLst>
              <a:ext uri="{FF2B5EF4-FFF2-40B4-BE49-F238E27FC236}">
                <a16:creationId xmlns:a16="http://schemas.microsoft.com/office/drawing/2014/main" id="{96AFD44A-EEEE-ACDE-A1AB-4E9200938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5" y="3359150"/>
            <a:ext cx="1258888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rgbClr val="066D8C"/>
                </a:solidFill>
                <a:latin typeface="Times New Roman" panose="02020603050405020304" pitchFamily="18" charset="0"/>
              </a:rPr>
              <a:t>Material</a:t>
            </a:r>
            <a:r>
              <a:rPr lang="en-US" altLang="en-US" sz="2000" b="1" u="sng">
                <a:latin typeface="Times New Roman" panose="02020603050405020304" pitchFamily="18" charset="0"/>
              </a:rPr>
              <a:t>    </a:t>
            </a:r>
          </a:p>
          <a:p>
            <a:r>
              <a:rPr lang="en-US" altLang="en-US" sz="2000" b="1">
                <a:solidFill>
                  <a:srgbClr val="066D8C"/>
                </a:solidFill>
                <a:latin typeface="Times New Roman" panose="02020603050405020304" pitchFamily="18" charset="0"/>
              </a:rPr>
              <a:t>and/or labor</a:t>
            </a:r>
          </a:p>
        </p:txBody>
      </p:sp>
      <p:grpSp>
        <p:nvGrpSpPr>
          <p:cNvPr id="45077" name="Group 23">
            <a:extLst>
              <a:ext uri="{FF2B5EF4-FFF2-40B4-BE49-F238E27FC236}">
                <a16:creationId xmlns:a16="http://schemas.microsoft.com/office/drawing/2014/main" id="{ED3A4BE9-584D-2C13-7224-2643D8A40201}"/>
              </a:ext>
            </a:extLst>
          </p:cNvPr>
          <p:cNvGrpSpPr>
            <a:grpSpLocks/>
          </p:cNvGrpSpPr>
          <p:nvPr/>
        </p:nvGrpSpPr>
        <p:grpSpPr bwMode="auto">
          <a:xfrm>
            <a:off x="5551489" y="3070226"/>
            <a:ext cx="1539875" cy="633413"/>
            <a:chOff x="2451" y="2453"/>
            <a:chExt cx="1099" cy="399"/>
          </a:xfrm>
        </p:grpSpPr>
        <p:sp>
          <p:nvSpPr>
            <p:cNvPr id="45084" name="Line 24">
              <a:extLst>
                <a:ext uri="{FF2B5EF4-FFF2-40B4-BE49-F238E27FC236}">
                  <a16:creationId xmlns:a16="http://schemas.microsoft.com/office/drawing/2014/main" id="{7864E24F-F5A3-CCE7-7C11-FC0361D11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1" y="2844"/>
              <a:ext cx="715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85" name="Line 25">
              <a:extLst>
                <a:ext uri="{FF2B5EF4-FFF2-40B4-BE49-F238E27FC236}">
                  <a16:creationId xmlns:a16="http://schemas.microsoft.com/office/drawing/2014/main" id="{D7A4BBB5-5E15-696F-DC35-0968733E87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3" y="2453"/>
              <a:ext cx="367" cy="399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5078" name="Rectangle 26">
            <a:extLst>
              <a:ext uri="{FF2B5EF4-FFF2-40B4-BE49-F238E27FC236}">
                <a16:creationId xmlns:a16="http://schemas.microsoft.com/office/drawing/2014/main" id="{02714F7F-53B7-1816-92CE-C362952FC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475" y="3359150"/>
            <a:ext cx="1258888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rgbClr val="066D8C"/>
                </a:solidFill>
                <a:latin typeface="Times New Roman" panose="02020603050405020304" pitchFamily="18" charset="0"/>
              </a:rPr>
              <a:t>Material</a:t>
            </a:r>
            <a:r>
              <a:rPr lang="en-US" altLang="en-US" sz="2000" b="1" u="sng">
                <a:latin typeface="Times New Roman" panose="02020603050405020304" pitchFamily="18" charset="0"/>
              </a:rPr>
              <a:t>    </a:t>
            </a:r>
          </a:p>
          <a:p>
            <a:r>
              <a:rPr lang="en-US" altLang="en-US" sz="2000" b="1">
                <a:solidFill>
                  <a:srgbClr val="066D8C"/>
                </a:solidFill>
                <a:latin typeface="Times New Roman" panose="02020603050405020304" pitchFamily="18" charset="0"/>
              </a:rPr>
              <a:t>and/or labor</a:t>
            </a:r>
          </a:p>
        </p:txBody>
      </p:sp>
      <p:grpSp>
        <p:nvGrpSpPr>
          <p:cNvPr id="45079" name="Group 27">
            <a:extLst>
              <a:ext uri="{FF2B5EF4-FFF2-40B4-BE49-F238E27FC236}">
                <a16:creationId xmlns:a16="http://schemas.microsoft.com/office/drawing/2014/main" id="{07B30759-61A2-61E0-340E-78C568E10F3D}"/>
              </a:ext>
            </a:extLst>
          </p:cNvPr>
          <p:cNvGrpSpPr>
            <a:grpSpLocks/>
          </p:cNvGrpSpPr>
          <p:nvPr/>
        </p:nvGrpSpPr>
        <p:grpSpPr bwMode="auto">
          <a:xfrm>
            <a:off x="6948489" y="3070226"/>
            <a:ext cx="1539875" cy="633413"/>
            <a:chOff x="3447" y="2453"/>
            <a:chExt cx="1099" cy="399"/>
          </a:xfrm>
        </p:grpSpPr>
        <p:sp>
          <p:nvSpPr>
            <p:cNvPr id="45082" name="Line 28">
              <a:extLst>
                <a:ext uri="{FF2B5EF4-FFF2-40B4-BE49-F238E27FC236}">
                  <a16:creationId xmlns:a16="http://schemas.microsoft.com/office/drawing/2014/main" id="{5CB09A24-D34D-A459-FBB1-849563632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7" y="2844"/>
              <a:ext cx="715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83" name="Line 29">
              <a:extLst>
                <a:ext uri="{FF2B5EF4-FFF2-40B4-BE49-F238E27FC236}">
                  <a16:creationId xmlns:a16="http://schemas.microsoft.com/office/drawing/2014/main" id="{82BE4A3C-8844-A75C-C282-53537822B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9" y="2453"/>
              <a:ext cx="367" cy="399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6894" name="Text Box 30">
            <a:extLst>
              <a:ext uri="{FF2B5EF4-FFF2-40B4-BE49-F238E27FC236}">
                <a16:creationId xmlns:a16="http://schemas.microsoft.com/office/drawing/2014/main" id="{9ECCB660-698A-F60B-6F27-8420CAE9D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1" y="4854575"/>
            <a:ext cx="5661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chemeClr val="tx2"/>
                </a:solidFill>
                <a:latin typeface="Arial Narrow" panose="020B0606020202030204" pitchFamily="34" charset="0"/>
              </a:rPr>
              <a:t>Used for Repetitive or Continuous Processing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8" name="Rectangle 42">
            <a:extLst>
              <a:ext uri="{FF2B5EF4-FFF2-40B4-BE49-F238E27FC236}">
                <a16:creationId xmlns:a16="http://schemas.microsoft.com/office/drawing/2014/main" id="{0E3A4425-C73D-DEDE-9F96-96F1D8B9B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9664" y="284164"/>
            <a:ext cx="7678737" cy="473075"/>
          </a:xfrm>
        </p:spPr>
        <p:txBody>
          <a:bodyPr rtlCol="0">
            <a:normAutofit fontScale="90000"/>
          </a:bodyPr>
          <a:lstStyle/>
          <a:p>
            <a:pPr marL="54864"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 U-Shaped Production Line</a:t>
            </a:r>
          </a:p>
        </p:txBody>
      </p:sp>
      <p:sp>
        <p:nvSpPr>
          <p:cNvPr id="48131" name="Slide Number Placeholder 2">
            <a:extLst>
              <a:ext uri="{FF2B5EF4-FFF2-40B4-BE49-F238E27FC236}">
                <a16:creationId xmlns:a16="http://schemas.microsoft.com/office/drawing/2014/main" id="{F50E7AEF-312B-6B07-A83F-26C81F34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EFEFE"/>
                </a:solidFill>
              </a:rPr>
              <a:t>6-</a:t>
            </a:r>
            <a:fld id="{91CD0B72-F898-44E9-86EC-D6B60BBB418B}" type="slidenum">
              <a:rPr lang="en-US" altLang="en-US">
                <a:solidFill>
                  <a:srgbClr val="FEFEFE"/>
                </a:solidFill>
              </a:rPr>
              <a:pPr/>
              <a:t>19</a:t>
            </a:fld>
            <a:endParaRPr lang="en-US" altLang="en-US">
              <a:solidFill>
                <a:srgbClr val="FEFEFE"/>
              </a:solidFill>
            </a:endParaRPr>
          </a:p>
        </p:txBody>
      </p:sp>
      <p:grpSp>
        <p:nvGrpSpPr>
          <p:cNvPr id="48132" name="Group 2">
            <a:extLst>
              <a:ext uri="{FF2B5EF4-FFF2-40B4-BE49-F238E27FC236}">
                <a16:creationId xmlns:a16="http://schemas.microsoft.com/office/drawing/2014/main" id="{6461AA2E-3A9E-B3EB-4D81-45EDF310D5AB}"/>
              </a:ext>
            </a:extLst>
          </p:cNvPr>
          <p:cNvGrpSpPr>
            <a:grpSpLocks/>
          </p:cNvGrpSpPr>
          <p:nvPr/>
        </p:nvGrpSpPr>
        <p:grpSpPr bwMode="auto">
          <a:xfrm>
            <a:off x="2057401" y="1828800"/>
            <a:ext cx="8093075" cy="3930650"/>
            <a:chOff x="-9" y="1246"/>
            <a:chExt cx="5587" cy="2476"/>
          </a:xfrm>
        </p:grpSpPr>
        <p:sp>
          <p:nvSpPr>
            <p:cNvPr id="48134" name="AutoShape 3">
              <a:extLst>
                <a:ext uri="{FF2B5EF4-FFF2-40B4-BE49-F238E27FC236}">
                  <a16:creationId xmlns:a16="http://schemas.microsoft.com/office/drawing/2014/main" id="{26C3E37A-1DFD-A517-4127-267E6686A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6" y="2542"/>
              <a:ext cx="784" cy="784"/>
            </a:xfrm>
            <a:prstGeom prst="diamond">
              <a:avLst/>
            </a:prstGeom>
            <a:solidFill>
              <a:srgbClr val="00C4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35" name="Rectangle 4">
              <a:extLst>
                <a:ext uri="{FF2B5EF4-FFF2-40B4-BE49-F238E27FC236}">
                  <a16:creationId xmlns:a16="http://schemas.microsoft.com/office/drawing/2014/main" id="{99CDEA94-910B-6781-4B40-AC4184B76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1246"/>
              <a:ext cx="532" cy="550"/>
            </a:xfrm>
            <a:prstGeom prst="rect">
              <a:avLst/>
            </a:prstGeom>
            <a:solidFill>
              <a:srgbClr val="00C4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36" name="Rectangle 5">
              <a:extLst>
                <a:ext uri="{FF2B5EF4-FFF2-40B4-BE49-F238E27FC236}">
                  <a16:creationId xmlns:a16="http://schemas.microsoft.com/office/drawing/2014/main" id="{BA449BEC-E860-CE6A-5DBE-3B3E84F56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1246"/>
              <a:ext cx="532" cy="550"/>
            </a:xfrm>
            <a:prstGeom prst="rect">
              <a:avLst/>
            </a:prstGeom>
            <a:solidFill>
              <a:srgbClr val="00C4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37" name="Rectangle 6">
              <a:extLst>
                <a:ext uri="{FF2B5EF4-FFF2-40B4-BE49-F238E27FC236}">
                  <a16:creationId xmlns:a16="http://schemas.microsoft.com/office/drawing/2014/main" id="{4FEE9024-F0FE-F5F2-4462-E26EF703E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3172"/>
              <a:ext cx="532" cy="550"/>
            </a:xfrm>
            <a:prstGeom prst="rect">
              <a:avLst/>
            </a:prstGeom>
            <a:solidFill>
              <a:srgbClr val="00C4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38" name="Rectangle 7">
              <a:extLst>
                <a:ext uri="{FF2B5EF4-FFF2-40B4-BE49-F238E27FC236}">
                  <a16:creationId xmlns:a16="http://schemas.microsoft.com/office/drawing/2014/main" id="{050F143C-0ED8-FC69-98CF-08ED14DFA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3172"/>
              <a:ext cx="532" cy="550"/>
            </a:xfrm>
            <a:prstGeom prst="rect">
              <a:avLst/>
            </a:prstGeom>
            <a:solidFill>
              <a:srgbClr val="00C4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39" name="Rectangle 8">
              <a:extLst>
                <a:ext uri="{FF2B5EF4-FFF2-40B4-BE49-F238E27FC236}">
                  <a16:creationId xmlns:a16="http://schemas.microsoft.com/office/drawing/2014/main" id="{E2D7DD25-B865-D4DE-02AE-271A9505E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1246"/>
              <a:ext cx="532" cy="550"/>
            </a:xfrm>
            <a:prstGeom prst="rect">
              <a:avLst/>
            </a:prstGeom>
            <a:solidFill>
              <a:srgbClr val="00C4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40" name="Rectangle 9">
              <a:extLst>
                <a:ext uri="{FF2B5EF4-FFF2-40B4-BE49-F238E27FC236}">
                  <a16:creationId xmlns:a16="http://schemas.microsoft.com/office/drawing/2014/main" id="{21EB9D2E-B7C6-DD4A-DCE9-B4ACEFD10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3172"/>
              <a:ext cx="532" cy="550"/>
            </a:xfrm>
            <a:prstGeom prst="rect">
              <a:avLst/>
            </a:prstGeom>
            <a:solidFill>
              <a:srgbClr val="00C4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41" name="Rectangle 10">
              <a:extLst>
                <a:ext uri="{FF2B5EF4-FFF2-40B4-BE49-F238E27FC236}">
                  <a16:creationId xmlns:a16="http://schemas.microsoft.com/office/drawing/2014/main" id="{F1366520-3158-6EC6-F260-6EF0BB371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" y="3172"/>
              <a:ext cx="532" cy="550"/>
            </a:xfrm>
            <a:prstGeom prst="rect">
              <a:avLst/>
            </a:prstGeom>
            <a:solidFill>
              <a:srgbClr val="00C4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42" name="Rectangle 11">
              <a:extLst>
                <a:ext uri="{FF2B5EF4-FFF2-40B4-BE49-F238E27FC236}">
                  <a16:creationId xmlns:a16="http://schemas.microsoft.com/office/drawing/2014/main" id="{BB702F0C-0217-5430-8DAD-B3399D898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" y="1246"/>
              <a:ext cx="532" cy="550"/>
            </a:xfrm>
            <a:prstGeom prst="rect">
              <a:avLst/>
            </a:prstGeom>
            <a:solidFill>
              <a:srgbClr val="00C4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43" name="AutoShape 12">
              <a:extLst>
                <a:ext uri="{FF2B5EF4-FFF2-40B4-BE49-F238E27FC236}">
                  <a16:creationId xmlns:a16="http://schemas.microsoft.com/office/drawing/2014/main" id="{B364C7B8-E7A3-40C1-BCFC-28C0AC380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602"/>
              <a:ext cx="784" cy="784"/>
            </a:xfrm>
            <a:prstGeom prst="diamond">
              <a:avLst/>
            </a:prstGeom>
            <a:solidFill>
              <a:srgbClr val="00C4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44" name="Line 13">
              <a:extLst>
                <a:ext uri="{FF2B5EF4-FFF2-40B4-BE49-F238E27FC236}">
                  <a16:creationId xmlns:a16="http://schemas.microsoft.com/office/drawing/2014/main" id="{A677F751-A3D6-67EB-CAE3-A3F2D4615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1536"/>
              <a:ext cx="3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45" name="Line 14">
              <a:extLst>
                <a:ext uri="{FF2B5EF4-FFF2-40B4-BE49-F238E27FC236}">
                  <a16:creationId xmlns:a16="http://schemas.microsoft.com/office/drawing/2014/main" id="{1629F990-7012-6882-1EDD-2B923F70F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" y="1536"/>
              <a:ext cx="3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46" name="Line 15">
              <a:extLst>
                <a:ext uri="{FF2B5EF4-FFF2-40B4-BE49-F238E27FC236}">
                  <a16:creationId xmlns:a16="http://schemas.microsoft.com/office/drawing/2014/main" id="{2F080781-AB45-F24A-AC92-2BE7E8B86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9" y="1536"/>
              <a:ext cx="3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47" name="Line 16">
              <a:extLst>
                <a:ext uri="{FF2B5EF4-FFF2-40B4-BE49-F238E27FC236}">
                  <a16:creationId xmlns:a16="http://schemas.microsoft.com/office/drawing/2014/main" id="{63422137-E541-0EAF-007F-EE910D183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7" y="3408"/>
              <a:ext cx="441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48" name="Line 17">
              <a:extLst>
                <a:ext uri="{FF2B5EF4-FFF2-40B4-BE49-F238E27FC236}">
                  <a16:creationId xmlns:a16="http://schemas.microsoft.com/office/drawing/2014/main" id="{251070D2-871F-7EB5-9F03-025E658EC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3" y="3408"/>
              <a:ext cx="41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49" name="Line 18">
              <a:extLst>
                <a:ext uri="{FF2B5EF4-FFF2-40B4-BE49-F238E27FC236}">
                  <a16:creationId xmlns:a16="http://schemas.microsoft.com/office/drawing/2014/main" id="{13983F1C-BD0B-D4D7-6694-6D56AA1B7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1" y="3408"/>
              <a:ext cx="423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50" name="Arc 19">
              <a:extLst>
                <a:ext uri="{FF2B5EF4-FFF2-40B4-BE49-F238E27FC236}">
                  <a16:creationId xmlns:a16="http://schemas.microsoft.com/office/drawing/2014/main" id="{F6BB43BF-3BCB-EC11-3D59-6AED04113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546"/>
              <a:ext cx="256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51" name="Arc 20">
              <a:extLst>
                <a:ext uri="{FF2B5EF4-FFF2-40B4-BE49-F238E27FC236}">
                  <a16:creationId xmlns:a16="http://schemas.microsoft.com/office/drawing/2014/main" id="{C1104A8E-C322-6542-64E2-BF69A5EA3CD4}"/>
                </a:ext>
              </a:extLst>
            </p:cNvPr>
            <p:cNvSpPr>
              <a:spLocks/>
            </p:cNvSpPr>
            <p:nvPr/>
          </p:nvSpPr>
          <p:spPr bwMode="auto">
            <a:xfrm rot="3420000">
              <a:off x="5256" y="2350"/>
              <a:ext cx="256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52" name="Arc 21">
              <a:extLst>
                <a:ext uri="{FF2B5EF4-FFF2-40B4-BE49-F238E27FC236}">
                  <a16:creationId xmlns:a16="http://schemas.microsoft.com/office/drawing/2014/main" id="{4B501C0E-D043-D072-3569-E600EFDA9209}"/>
                </a:ext>
              </a:extLst>
            </p:cNvPr>
            <p:cNvSpPr>
              <a:spLocks/>
            </p:cNvSpPr>
            <p:nvPr/>
          </p:nvSpPr>
          <p:spPr bwMode="auto">
            <a:xfrm rot="7620000">
              <a:off x="4687" y="3302"/>
              <a:ext cx="256" cy="120"/>
            </a:xfrm>
            <a:custGeom>
              <a:avLst/>
              <a:gdLst>
                <a:gd name="T0" fmla="*/ 0 w 21684"/>
                <a:gd name="T1" fmla="*/ 0 h 21600"/>
                <a:gd name="T2" fmla="*/ 0 w 21684"/>
                <a:gd name="T3" fmla="*/ 0 h 21600"/>
                <a:gd name="T4" fmla="*/ 0 w 21684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84"/>
                <a:gd name="T10" fmla="*/ 0 h 21600"/>
                <a:gd name="T11" fmla="*/ 21684 w 216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84" h="21600" fill="none" extrusionOk="0">
                  <a:moveTo>
                    <a:pt x="0" y="0"/>
                  </a:moveTo>
                  <a:cubicBezTo>
                    <a:pt x="28" y="0"/>
                    <a:pt x="56" y="-1"/>
                    <a:pt x="85" y="0"/>
                  </a:cubicBezTo>
                  <a:cubicBezTo>
                    <a:pt x="11943" y="0"/>
                    <a:pt x="21584" y="9560"/>
                    <a:pt x="21684" y="21418"/>
                  </a:cubicBezTo>
                </a:path>
                <a:path w="21684" h="21600" stroke="0" extrusionOk="0">
                  <a:moveTo>
                    <a:pt x="0" y="0"/>
                  </a:moveTo>
                  <a:cubicBezTo>
                    <a:pt x="28" y="0"/>
                    <a:pt x="56" y="-1"/>
                    <a:pt x="85" y="0"/>
                  </a:cubicBezTo>
                  <a:cubicBezTo>
                    <a:pt x="11943" y="0"/>
                    <a:pt x="21584" y="9560"/>
                    <a:pt x="21684" y="21418"/>
                  </a:cubicBezTo>
                  <a:lnTo>
                    <a:pt x="85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53" name="Rectangle 22">
              <a:extLst>
                <a:ext uri="{FF2B5EF4-FFF2-40B4-BE49-F238E27FC236}">
                  <a16:creationId xmlns:a16="http://schemas.microsoft.com/office/drawing/2014/main" id="{9854223D-0F22-4871-E196-97280CFF4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1354"/>
              <a:ext cx="250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154" name="Rectangle 23">
              <a:extLst>
                <a:ext uri="{FF2B5EF4-FFF2-40B4-BE49-F238E27FC236}">
                  <a16:creationId xmlns:a16="http://schemas.microsoft.com/office/drawing/2014/main" id="{F92B8F1A-1F7F-B369-05A1-89A11CD66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366"/>
              <a:ext cx="24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8155" name="Rectangle 24">
              <a:extLst>
                <a:ext uri="{FF2B5EF4-FFF2-40B4-BE49-F238E27FC236}">
                  <a16:creationId xmlns:a16="http://schemas.microsoft.com/office/drawing/2014/main" id="{0EB6D92F-2E17-478B-F75C-5FF7C1AD8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" y="1366"/>
              <a:ext cx="250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8156" name="Rectangle 25">
              <a:extLst>
                <a:ext uri="{FF2B5EF4-FFF2-40B4-BE49-F238E27FC236}">
                  <a16:creationId xmlns:a16="http://schemas.microsoft.com/office/drawing/2014/main" id="{68802925-1220-1861-8C79-6B77D32B4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6" y="1366"/>
              <a:ext cx="24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8157" name="Rectangle 26">
              <a:extLst>
                <a:ext uri="{FF2B5EF4-FFF2-40B4-BE49-F238E27FC236}">
                  <a16:creationId xmlns:a16="http://schemas.microsoft.com/office/drawing/2014/main" id="{A9903EB9-3F96-EAED-263A-28FB496E3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1822"/>
              <a:ext cx="24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8158" name="Rectangle 27">
              <a:extLst>
                <a:ext uri="{FF2B5EF4-FFF2-40B4-BE49-F238E27FC236}">
                  <a16:creationId xmlns:a16="http://schemas.microsoft.com/office/drawing/2014/main" id="{77D2E0B3-B12D-A19F-AC98-9DC4F1153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2758"/>
              <a:ext cx="24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8159" name="Rectangle 28">
              <a:extLst>
                <a:ext uri="{FF2B5EF4-FFF2-40B4-BE49-F238E27FC236}">
                  <a16:creationId xmlns:a16="http://schemas.microsoft.com/office/drawing/2014/main" id="{576AE962-E252-2117-C91A-25372256F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6" y="3298"/>
              <a:ext cx="24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8160" name="Rectangle 29">
              <a:extLst>
                <a:ext uri="{FF2B5EF4-FFF2-40B4-BE49-F238E27FC236}">
                  <a16:creationId xmlns:a16="http://schemas.microsoft.com/office/drawing/2014/main" id="{95CCD828-5C71-EB89-F209-DA38CECCA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3286"/>
              <a:ext cx="24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8161" name="Rectangle 30">
              <a:extLst>
                <a:ext uri="{FF2B5EF4-FFF2-40B4-BE49-F238E27FC236}">
                  <a16:creationId xmlns:a16="http://schemas.microsoft.com/office/drawing/2014/main" id="{CEC3E18D-B29F-0CE3-93AD-1F5A1604D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3" y="3286"/>
              <a:ext cx="24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8162" name="Rectangle 31">
              <a:extLst>
                <a:ext uri="{FF2B5EF4-FFF2-40B4-BE49-F238E27FC236}">
                  <a16:creationId xmlns:a16="http://schemas.microsoft.com/office/drawing/2014/main" id="{B9D7728B-3CDB-C160-2B16-8D4285E90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3286"/>
              <a:ext cx="37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8163" name="Rectangle 32">
              <a:extLst>
                <a:ext uri="{FF2B5EF4-FFF2-40B4-BE49-F238E27FC236}">
                  <a16:creationId xmlns:a16="http://schemas.microsoft.com/office/drawing/2014/main" id="{D1F31854-12C4-41CB-7F40-EE0C1DBA8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" y="1395"/>
              <a:ext cx="31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In</a:t>
              </a:r>
            </a:p>
          </p:txBody>
        </p:sp>
        <p:sp>
          <p:nvSpPr>
            <p:cNvPr id="48164" name="Rectangle 33">
              <a:extLst>
                <a:ext uri="{FF2B5EF4-FFF2-40B4-BE49-F238E27FC236}">
                  <a16:creationId xmlns:a16="http://schemas.microsoft.com/office/drawing/2014/main" id="{B48FDFFF-9765-370C-4C9B-E5DE1EC86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" y="3283"/>
              <a:ext cx="49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Out</a:t>
              </a:r>
            </a:p>
          </p:txBody>
        </p:sp>
        <p:sp>
          <p:nvSpPr>
            <p:cNvPr id="48165" name="Line 34">
              <a:extLst>
                <a:ext uri="{FF2B5EF4-FFF2-40B4-BE49-F238E27FC236}">
                  <a16:creationId xmlns:a16="http://schemas.microsoft.com/office/drawing/2014/main" id="{7D9B0694-C3AD-3D3C-7B41-81ABEEBBD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" y="3426"/>
              <a:ext cx="2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66" name="Line 35">
              <a:extLst>
                <a:ext uri="{FF2B5EF4-FFF2-40B4-BE49-F238E27FC236}">
                  <a16:creationId xmlns:a16="http://schemas.microsoft.com/office/drawing/2014/main" id="{8F9590DC-8274-F683-716A-31CA1CC71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" y="1536"/>
              <a:ext cx="2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67" name="Rectangle 36">
              <a:extLst>
                <a:ext uri="{FF2B5EF4-FFF2-40B4-BE49-F238E27FC236}">
                  <a16:creationId xmlns:a16="http://schemas.microsoft.com/office/drawing/2014/main" id="{C98B2445-6A0A-9EC4-3EDD-99F392769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2363"/>
              <a:ext cx="97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Workers</a:t>
              </a:r>
            </a:p>
          </p:txBody>
        </p:sp>
        <p:sp>
          <p:nvSpPr>
            <p:cNvPr id="48168" name="Line 37">
              <a:extLst>
                <a:ext uri="{FF2B5EF4-FFF2-40B4-BE49-F238E27FC236}">
                  <a16:creationId xmlns:a16="http://schemas.microsoft.com/office/drawing/2014/main" id="{6184C5C3-6C20-1CAE-BDEF-6EBCE4B6C7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81" y="1877"/>
              <a:ext cx="367" cy="3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69" name="Line 38">
              <a:extLst>
                <a:ext uri="{FF2B5EF4-FFF2-40B4-BE49-F238E27FC236}">
                  <a16:creationId xmlns:a16="http://schemas.microsoft.com/office/drawing/2014/main" id="{2FEB782D-73E2-C809-37D5-3D77742D8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1" y="1953"/>
              <a:ext cx="823" cy="3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70" name="Line 39">
              <a:extLst>
                <a:ext uri="{FF2B5EF4-FFF2-40B4-BE49-F238E27FC236}">
                  <a16:creationId xmlns:a16="http://schemas.microsoft.com/office/drawing/2014/main" id="{77CAC7A2-FA2E-8672-5D39-1C527C1CC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9" y="2611"/>
              <a:ext cx="607" cy="3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71" name="Line 40">
              <a:extLst>
                <a:ext uri="{FF2B5EF4-FFF2-40B4-BE49-F238E27FC236}">
                  <a16:creationId xmlns:a16="http://schemas.microsoft.com/office/drawing/2014/main" id="{66998092-F2FB-0ABE-2F1D-480C30E377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1" y="2623"/>
              <a:ext cx="639" cy="3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8133" name="Text Box 41">
            <a:extLst>
              <a:ext uri="{FF2B5EF4-FFF2-40B4-BE49-F238E27FC236}">
                <a16:creationId xmlns:a16="http://schemas.microsoft.com/office/drawing/2014/main" id="{04B1EF90-FFA2-E2A8-4367-E3D3469F0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8" y="819150"/>
            <a:ext cx="1312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Arial Narrow" panose="020B0606020202030204" pitchFamily="34" charset="0"/>
              </a:rPr>
              <a:t>Figure 6.6</a:t>
            </a: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97F96A0-7B34-91BC-A02B-9C7F41F5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EFEFE"/>
                </a:solidFill>
              </a:rPr>
              <a:t>6-</a:t>
            </a:r>
            <a:fld id="{DA40952A-08CB-4957-B9CA-6D8ED3E75721}" type="slidenum">
              <a:rPr lang="en-US" altLang="en-US">
                <a:solidFill>
                  <a:srgbClr val="FEFEFE"/>
                </a:solidFill>
              </a:rPr>
              <a:pPr/>
              <a:t>2</a:t>
            </a:fld>
            <a:endParaRPr lang="en-US" altLang="en-US">
              <a:solidFill>
                <a:srgbClr val="FEFEFE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815FCA-B822-CE2B-D417-5158852E3150}"/>
              </a:ext>
            </a:extLst>
          </p:cNvPr>
          <p:cNvSpPr txBox="1">
            <a:spLocks noChangeArrowheads="1"/>
          </p:cNvSpPr>
          <p:nvPr/>
        </p:nvSpPr>
        <p:spPr>
          <a:xfrm>
            <a:off x="788988" y="284163"/>
            <a:ext cx="7745412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4864"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74559EE-8E35-BBD3-F2DF-5EE46A8A9180}"/>
              </a:ext>
            </a:extLst>
          </p:cNvPr>
          <p:cNvSpPr txBox="1">
            <a:spLocks noChangeArrowheads="1"/>
          </p:cNvSpPr>
          <p:nvPr/>
        </p:nvSpPr>
        <p:spPr>
          <a:xfrm>
            <a:off x="785813" y="1211263"/>
            <a:ext cx="8053387" cy="4941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Process selection</a:t>
            </a:r>
          </a:p>
          <a:p>
            <a:pPr lvl="1"/>
            <a:r>
              <a:rPr lang="en-US" altLang="en-US"/>
              <a:t>Deciding on the way production of goods or services will be organized</a:t>
            </a:r>
          </a:p>
          <a:p>
            <a:r>
              <a:rPr lang="en-US" altLang="en-US"/>
              <a:t>Major implications</a:t>
            </a:r>
          </a:p>
          <a:p>
            <a:pPr lvl="1"/>
            <a:r>
              <a:rPr lang="en-US" altLang="en-US"/>
              <a:t>Capacity planning</a:t>
            </a:r>
          </a:p>
          <a:p>
            <a:pPr lvl="1"/>
            <a:r>
              <a:rPr lang="en-US" altLang="en-US"/>
              <a:t>Layout of facilities</a:t>
            </a:r>
          </a:p>
          <a:p>
            <a:pPr lvl="1"/>
            <a:r>
              <a:rPr lang="en-US" altLang="en-US"/>
              <a:t>Equipment</a:t>
            </a:r>
          </a:p>
          <a:p>
            <a:pPr lvl="1"/>
            <a:r>
              <a:rPr lang="en-US" altLang="en-US"/>
              <a:t>Design of work systems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0428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2" name="Rectangle 12">
            <a:extLst>
              <a:ext uri="{FF2B5EF4-FFF2-40B4-BE49-F238E27FC236}">
                <a16:creationId xmlns:a16="http://schemas.microsoft.com/office/drawing/2014/main" id="{76704C80-E43A-BD3D-6C0A-8E2F8805B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12988" y="284164"/>
            <a:ext cx="7745412" cy="473075"/>
          </a:xfrm>
        </p:spPr>
        <p:txBody>
          <a:bodyPr rtlCol="0">
            <a:normAutofit fontScale="90000"/>
          </a:bodyPr>
          <a:lstStyle/>
          <a:p>
            <a:pPr marL="54864"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Process Layout</a:t>
            </a:r>
          </a:p>
        </p:txBody>
      </p:sp>
      <p:sp>
        <p:nvSpPr>
          <p:cNvPr id="49155" name="Slide Number Placeholder 2">
            <a:extLst>
              <a:ext uri="{FF2B5EF4-FFF2-40B4-BE49-F238E27FC236}">
                <a16:creationId xmlns:a16="http://schemas.microsoft.com/office/drawing/2014/main" id="{B6A91FE8-7AFA-75A0-6AAD-5DDF8B06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EFEFE"/>
                </a:solidFill>
              </a:rPr>
              <a:t>6-</a:t>
            </a:r>
            <a:fld id="{399F9C84-8F2A-4305-B90A-A4B0B4042F12}" type="slidenum">
              <a:rPr lang="en-US" altLang="en-US">
                <a:solidFill>
                  <a:srgbClr val="FEFEFE"/>
                </a:solidFill>
              </a:rPr>
              <a:pPr/>
              <a:t>20</a:t>
            </a:fld>
            <a:endParaRPr lang="en-US" altLang="en-US">
              <a:solidFill>
                <a:srgbClr val="FEFEFE"/>
              </a:solidFill>
            </a:endParaRPr>
          </a:p>
        </p:txBody>
      </p:sp>
      <p:grpSp>
        <p:nvGrpSpPr>
          <p:cNvPr id="49156" name="Group 2">
            <a:extLst>
              <a:ext uri="{FF2B5EF4-FFF2-40B4-BE49-F238E27FC236}">
                <a16:creationId xmlns:a16="http://schemas.microsoft.com/office/drawing/2014/main" id="{0BAE536A-B7E0-56A4-C29C-FBE54E8FC19D}"/>
              </a:ext>
            </a:extLst>
          </p:cNvPr>
          <p:cNvGrpSpPr>
            <a:grpSpLocks/>
          </p:cNvGrpSpPr>
          <p:nvPr/>
        </p:nvGrpSpPr>
        <p:grpSpPr bwMode="auto">
          <a:xfrm>
            <a:off x="3055938" y="2487613"/>
            <a:ext cx="5554662" cy="1574800"/>
            <a:chOff x="912" y="1715"/>
            <a:chExt cx="3499" cy="992"/>
          </a:xfrm>
        </p:grpSpPr>
        <p:sp>
          <p:nvSpPr>
            <p:cNvPr id="49160" name="Text Box 3">
              <a:extLst>
                <a:ext uri="{FF2B5EF4-FFF2-40B4-BE49-F238E27FC236}">
                  <a16:creationId xmlns:a16="http://schemas.microsoft.com/office/drawing/2014/main" id="{2A598DAD-CF46-37EE-2FD4-A23BE3475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715"/>
              <a:ext cx="676" cy="296"/>
            </a:xfrm>
            <a:prstGeom prst="rect">
              <a:avLst/>
            </a:prstGeom>
            <a:noFill/>
            <a:ln w="12700">
              <a:solidFill>
                <a:srgbClr val="2237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latin typeface="Arial Narrow" panose="020B0606020202030204" pitchFamily="34" charset="0"/>
                </a:rPr>
                <a:t>Dept. A</a:t>
              </a:r>
            </a:p>
          </p:txBody>
        </p:sp>
        <p:sp>
          <p:nvSpPr>
            <p:cNvPr id="49161" name="Text Box 4">
              <a:extLst>
                <a:ext uri="{FF2B5EF4-FFF2-40B4-BE49-F238E27FC236}">
                  <a16:creationId xmlns:a16="http://schemas.microsoft.com/office/drawing/2014/main" id="{CD42B004-9D6C-412D-5DEA-CE00DBC12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411"/>
              <a:ext cx="676" cy="296"/>
            </a:xfrm>
            <a:prstGeom prst="rect">
              <a:avLst/>
            </a:prstGeom>
            <a:noFill/>
            <a:ln w="12700">
              <a:solidFill>
                <a:srgbClr val="2237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latin typeface="Arial Narrow" panose="020B0606020202030204" pitchFamily="34" charset="0"/>
                </a:rPr>
                <a:t>Dept. B</a:t>
              </a:r>
            </a:p>
          </p:txBody>
        </p:sp>
        <p:sp>
          <p:nvSpPr>
            <p:cNvPr id="49162" name="Text Box 5">
              <a:extLst>
                <a:ext uri="{FF2B5EF4-FFF2-40B4-BE49-F238E27FC236}">
                  <a16:creationId xmlns:a16="http://schemas.microsoft.com/office/drawing/2014/main" id="{32FEED5E-DE8A-5031-DC20-E2B36D0F3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411"/>
              <a:ext cx="676" cy="296"/>
            </a:xfrm>
            <a:prstGeom prst="rect">
              <a:avLst/>
            </a:prstGeom>
            <a:noFill/>
            <a:ln w="12700">
              <a:solidFill>
                <a:srgbClr val="2237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latin typeface="Arial Narrow" panose="020B0606020202030204" pitchFamily="34" charset="0"/>
                </a:rPr>
                <a:t>Dept. D</a:t>
              </a:r>
            </a:p>
          </p:txBody>
        </p:sp>
        <p:sp>
          <p:nvSpPr>
            <p:cNvPr id="49163" name="Text Box 6">
              <a:extLst>
                <a:ext uri="{FF2B5EF4-FFF2-40B4-BE49-F238E27FC236}">
                  <a16:creationId xmlns:a16="http://schemas.microsoft.com/office/drawing/2014/main" id="{49E2CFBB-7DF6-60B2-1EC8-7F3D38A0A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715"/>
              <a:ext cx="676" cy="296"/>
            </a:xfrm>
            <a:prstGeom prst="rect">
              <a:avLst/>
            </a:prstGeom>
            <a:noFill/>
            <a:ln w="12700">
              <a:solidFill>
                <a:srgbClr val="2237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latin typeface="Arial Narrow" panose="020B0606020202030204" pitchFamily="34" charset="0"/>
                </a:rPr>
                <a:t>Dept. C</a:t>
              </a:r>
            </a:p>
          </p:txBody>
        </p:sp>
        <p:sp>
          <p:nvSpPr>
            <p:cNvPr id="49164" name="Text Box 7">
              <a:extLst>
                <a:ext uri="{FF2B5EF4-FFF2-40B4-BE49-F238E27FC236}">
                  <a16:creationId xmlns:a16="http://schemas.microsoft.com/office/drawing/2014/main" id="{ED6617EA-B1A1-1CFB-15B9-6EAA02ABE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411"/>
              <a:ext cx="658" cy="296"/>
            </a:xfrm>
            <a:prstGeom prst="rect">
              <a:avLst/>
            </a:prstGeom>
            <a:noFill/>
            <a:ln w="12700">
              <a:solidFill>
                <a:srgbClr val="2237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latin typeface="Arial Narrow" panose="020B0606020202030204" pitchFamily="34" charset="0"/>
                </a:rPr>
                <a:t>Dept. F</a:t>
              </a:r>
            </a:p>
          </p:txBody>
        </p:sp>
        <p:sp>
          <p:nvSpPr>
            <p:cNvPr id="49165" name="Text Box 8">
              <a:extLst>
                <a:ext uri="{FF2B5EF4-FFF2-40B4-BE49-F238E27FC236}">
                  <a16:creationId xmlns:a16="http://schemas.microsoft.com/office/drawing/2014/main" id="{D6101E63-CB99-217C-7998-2EC8710B8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715"/>
              <a:ext cx="667" cy="296"/>
            </a:xfrm>
            <a:prstGeom prst="rect">
              <a:avLst/>
            </a:prstGeom>
            <a:noFill/>
            <a:ln w="12700">
              <a:solidFill>
                <a:srgbClr val="2237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latin typeface="Arial Narrow" panose="020B0606020202030204" pitchFamily="34" charset="0"/>
                </a:rPr>
                <a:t>Dept. E</a:t>
              </a:r>
            </a:p>
          </p:txBody>
        </p:sp>
      </p:grpSp>
      <p:sp>
        <p:nvSpPr>
          <p:cNvPr id="40969" name="Text Box 9">
            <a:extLst>
              <a:ext uri="{FF2B5EF4-FFF2-40B4-BE49-F238E27FC236}">
                <a16:creationId xmlns:a16="http://schemas.microsoft.com/office/drawing/2014/main" id="{4ECA6314-FE66-ED80-18B3-AB868404C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2946" y="4886326"/>
            <a:ext cx="40847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Arial Narrow" panose="020B0606020202030204" pitchFamily="34" charset="0"/>
              </a:rPr>
              <a:t>Used for Intermittent processing</a:t>
            </a:r>
          </a:p>
          <a:p>
            <a:pPr algn="ctr"/>
            <a:r>
              <a:rPr lang="en-US" altLang="en-US" sz="2400" b="1">
                <a:latin typeface="Arial Narrow" panose="020B0606020202030204" pitchFamily="34" charset="0"/>
              </a:rPr>
              <a:t>Job Shop or Batch Processes</a:t>
            </a:r>
          </a:p>
        </p:txBody>
      </p:sp>
      <p:sp>
        <p:nvSpPr>
          <p:cNvPr id="49158" name="Text Box 10">
            <a:extLst>
              <a:ext uri="{FF2B5EF4-FFF2-40B4-BE49-F238E27FC236}">
                <a16:creationId xmlns:a16="http://schemas.microsoft.com/office/drawing/2014/main" id="{13BDAE03-A75F-6DB5-6E2A-E61933FB5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776" y="1295400"/>
            <a:ext cx="2193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>
                <a:latin typeface="Arial Narrow" panose="020B0606020202030204" pitchFamily="34" charset="0"/>
              </a:rPr>
              <a:t>Process Layout</a:t>
            </a:r>
          </a:p>
          <a:p>
            <a:pPr algn="ctr"/>
            <a:r>
              <a:rPr lang="en-US" altLang="en-US" sz="2800">
                <a:latin typeface="Arial Narrow" panose="020B0606020202030204" pitchFamily="34" charset="0"/>
              </a:rPr>
              <a:t>(functional)</a:t>
            </a:r>
          </a:p>
        </p:txBody>
      </p:sp>
      <p:sp>
        <p:nvSpPr>
          <p:cNvPr id="49159" name="Text Box 11">
            <a:extLst>
              <a:ext uri="{FF2B5EF4-FFF2-40B4-BE49-F238E27FC236}">
                <a16:creationId xmlns:a16="http://schemas.microsoft.com/office/drawing/2014/main" id="{8FCB4ABF-DAB4-FE8C-8864-DF9FE8311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1" y="800100"/>
            <a:ext cx="1312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Arial Narrow" panose="020B0606020202030204" pitchFamily="34" charset="0"/>
              </a:rPr>
              <a:t>Figure 6.7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62" name="Rectangle 26">
            <a:extLst>
              <a:ext uri="{FF2B5EF4-FFF2-40B4-BE49-F238E27FC236}">
                <a16:creationId xmlns:a16="http://schemas.microsoft.com/office/drawing/2014/main" id="{0F7767CE-3A74-951A-05B3-9EC5363F9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12988" y="284164"/>
            <a:ext cx="7745412" cy="473075"/>
          </a:xfrm>
        </p:spPr>
        <p:txBody>
          <a:bodyPr rtlCol="0">
            <a:normAutofit fontScale="90000"/>
          </a:bodyPr>
          <a:lstStyle/>
          <a:p>
            <a:pPr marL="54864"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Process Layout</a:t>
            </a:r>
          </a:p>
        </p:txBody>
      </p:sp>
      <p:sp>
        <p:nvSpPr>
          <p:cNvPr id="74755" name="Slide Number Placeholder 2">
            <a:extLst>
              <a:ext uri="{FF2B5EF4-FFF2-40B4-BE49-F238E27FC236}">
                <a16:creationId xmlns:a16="http://schemas.microsoft.com/office/drawing/2014/main" id="{953F33E3-B1A3-3F3E-832E-FAA785AE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EFEFE"/>
                </a:solidFill>
              </a:rPr>
              <a:t>6-</a:t>
            </a:r>
            <a:fld id="{0EAAD237-709A-4118-A868-F4152CF6DBCE}" type="slidenum">
              <a:rPr lang="en-US" altLang="en-US">
                <a:solidFill>
                  <a:srgbClr val="FEFEFE"/>
                </a:solidFill>
              </a:rPr>
              <a:pPr/>
              <a:t>21</a:t>
            </a:fld>
            <a:endParaRPr lang="en-US" altLang="en-US">
              <a:solidFill>
                <a:srgbClr val="FEFEFE"/>
              </a:solidFill>
            </a:endParaRPr>
          </a:p>
        </p:txBody>
      </p:sp>
      <p:grpSp>
        <p:nvGrpSpPr>
          <p:cNvPr id="74756" name="Group 2">
            <a:extLst>
              <a:ext uri="{FF2B5EF4-FFF2-40B4-BE49-F238E27FC236}">
                <a16:creationId xmlns:a16="http://schemas.microsoft.com/office/drawing/2014/main" id="{819CDDA4-8B0A-E2D3-E677-86231832367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371600"/>
            <a:ext cx="9144000" cy="4070350"/>
            <a:chOff x="0" y="1296"/>
            <a:chExt cx="5760" cy="2564"/>
          </a:xfrm>
        </p:grpSpPr>
        <p:sp>
          <p:nvSpPr>
            <p:cNvPr id="74757" name="Rectangle 3">
              <a:extLst>
                <a:ext uri="{FF2B5EF4-FFF2-40B4-BE49-F238E27FC236}">
                  <a16:creationId xmlns:a16="http://schemas.microsoft.com/office/drawing/2014/main" id="{BF76E3F8-B7C4-AAB3-79A7-324915813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96"/>
              <a:ext cx="4576" cy="25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2237A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4758" name="Rectangle 4">
              <a:extLst>
                <a:ext uri="{FF2B5EF4-FFF2-40B4-BE49-F238E27FC236}">
                  <a16:creationId xmlns:a16="http://schemas.microsoft.com/office/drawing/2014/main" id="{2F38500A-592C-5808-D092-BD6429DD7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20"/>
              <a:ext cx="576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rgbClr val="CE2700"/>
                  </a:solidFill>
                </a:rPr>
                <a:t>Process Layout - work travels </a:t>
              </a:r>
              <a:br>
                <a:rPr lang="en-US" altLang="en-US" sz="2000" b="1">
                  <a:solidFill>
                    <a:srgbClr val="CE2700"/>
                  </a:solidFill>
                </a:rPr>
              </a:br>
              <a:r>
                <a:rPr lang="en-US" altLang="en-US" sz="2000" b="1">
                  <a:solidFill>
                    <a:srgbClr val="CE2700"/>
                  </a:solidFill>
                </a:rPr>
                <a:t>to dedicated process centers</a:t>
              </a:r>
            </a:p>
          </p:txBody>
        </p:sp>
        <p:grpSp>
          <p:nvGrpSpPr>
            <p:cNvPr id="74759" name="Group 5">
              <a:extLst>
                <a:ext uri="{FF2B5EF4-FFF2-40B4-BE49-F238E27FC236}">
                  <a16:creationId xmlns:a16="http://schemas.microsoft.com/office/drawing/2014/main" id="{872DEC41-CF76-1B00-6DC2-4F3E31D966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" y="1328"/>
              <a:ext cx="4012" cy="2080"/>
              <a:chOff x="916" y="1468"/>
              <a:chExt cx="4012" cy="2080"/>
            </a:xfrm>
          </p:grpSpPr>
          <p:sp>
            <p:nvSpPr>
              <p:cNvPr id="65542" name="AutoShape 6">
                <a:extLst>
                  <a:ext uri="{FF2B5EF4-FFF2-40B4-BE49-F238E27FC236}">
                    <a16:creationId xmlns:a16="http://schemas.microsoft.com/office/drawing/2014/main" id="{10494405-55A0-F0F4-00DB-324B2FCA3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6" y="1972"/>
                <a:ext cx="1180" cy="508"/>
              </a:xfrm>
              <a:prstGeom prst="roundRect">
                <a:avLst>
                  <a:gd name="adj" fmla="val 12486"/>
                </a:avLst>
              </a:prstGeom>
              <a:solidFill>
                <a:srgbClr val="BADED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5543" name="AutoShape 7">
                <a:extLst>
                  <a:ext uri="{FF2B5EF4-FFF2-40B4-BE49-F238E27FC236}">
                    <a16:creationId xmlns:a16="http://schemas.microsoft.com/office/drawing/2014/main" id="{2F51857B-6A1F-813E-B280-D094CC046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" y="3040"/>
                <a:ext cx="1180" cy="508"/>
              </a:xfrm>
              <a:prstGeom prst="roundRect">
                <a:avLst>
                  <a:gd name="adj" fmla="val 12486"/>
                </a:avLst>
              </a:prstGeom>
              <a:solidFill>
                <a:srgbClr val="BADED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5544" name="AutoShape 8">
                <a:extLst>
                  <a:ext uri="{FF2B5EF4-FFF2-40B4-BE49-F238E27FC236}">
                    <a16:creationId xmlns:a16="http://schemas.microsoft.com/office/drawing/2014/main" id="{9A2EFA57-1967-50DA-AE0F-80C1385B6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8" y="1996"/>
                <a:ext cx="1180" cy="508"/>
              </a:xfrm>
              <a:prstGeom prst="roundRect">
                <a:avLst>
                  <a:gd name="adj" fmla="val 12486"/>
                </a:avLst>
              </a:prstGeom>
              <a:solidFill>
                <a:srgbClr val="BADED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5545" name="AutoShape 9">
                <a:extLst>
                  <a:ext uri="{FF2B5EF4-FFF2-40B4-BE49-F238E27FC236}">
                    <a16:creationId xmlns:a16="http://schemas.microsoft.com/office/drawing/2014/main" id="{CD703927-3797-EAD2-B72C-5CED807FC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0" y="3040"/>
                <a:ext cx="1180" cy="508"/>
              </a:xfrm>
              <a:prstGeom prst="roundRect">
                <a:avLst>
                  <a:gd name="adj" fmla="val 12486"/>
                </a:avLst>
              </a:prstGeom>
              <a:solidFill>
                <a:srgbClr val="BADED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5546" name="AutoShape 10">
                <a:extLst>
                  <a:ext uri="{FF2B5EF4-FFF2-40B4-BE49-F238E27FC236}">
                    <a16:creationId xmlns:a16="http://schemas.microsoft.com/office/drawing/2014/main" id="{5C68184F-254A-47FA-E5F3-D60D3CC98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6" y="1468"/>
                <a:ext cx="916" cy="328"/>
              </a:xfrm>
              <a:prstGeom prst="roundRect">
                <a:avLst>
                  <a:gd name="adj" fmla="val 12486"/>
                </a:avLst>
              </a:prstGeom>
              <a:solidFill>
                <a:srgbClr val="BADED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4765" name="Rectangle 11">
                <a:extLst>
                  <a:ext uri="{FF2B5EF4-FFF2-40B4-BE49-F238E27FC236}">
                    <a16:creationId xmlns:a16="http://schemas.microsoft.com/office/drawing/2014/main" id="{D45C0D73-CC4C-8AB3-01F7-C0C1ED445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" y="1491"/>
                <a:ext cx="727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rgbClr val="CE2700"/>
                    </a:solidFill>
                  </a:rPr>
                  <a:t>Milling</a:t>
                </a:r>
              </a:p>
            </p:txBody>
          </p:sp>
          <p:sp>
            <p:nvSpPr>
              <p:cNvPr id="74766" name="Rectangle 12">
                <a:extLst>
                  <a:ext uri="{FF2B5EF4-FFF2-40B4-BE49-F238E27FC236}">
                    <a16:creationId xmlns:a16="http://schemas.microsoft.com/office/drawing/2014/main" id="{8B730AEA-EC43-E3E6-954A-12E3D97E0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" y="1971"/>
                <a:ext cx="1032" cy="5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 b="1">
                    <a:solidFill>
                      <a:srgbClr val="CE2700"/>
                    </a:solidFill>
                  </a:rPr>
                  <a:t>Assembly</a:t>
                </a:r>
                <a:br>
                  <a:rPr lang="en-US" altLang="en-US" sz="2400" b="1">
                    <a:solidFill>
                      <a:srgbClr val="CE2700"/>
                    </a:solidFill>
                  </a:rPr>
                </a:br>
                <a:r>
                  <a:rPr lang="en-US" altLang="en-US" sz="2400" b="1">
                    <a:solidFill>
                      <a:srgbClr val="CE2700"/>
                    </a:solidFill>
                  </a:rPr>
                  <a:t>&amp; Test</a:t>
                </a:r>
              </a:p>
            </p:txBody>
          </p:sp>
          <p:sp>
            <p:nvSpPr>
              <p:cNvPr id="74767" name="Rectangle 13">
                <a:extLst>
                  <a:ext uri="{FF2B5EF4-FFF2-40B4-BE49-F238E27FC236}">
                    <a16:creationId xmlns:a16="http://schemas.microsoft.com/office/drawing/2014/main" id="{FB0BF127-D71C-37F4-BE9F-4649B00A8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" y="2103"/>
                <a:ext cx="921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rgbClr val="CE2700"/>
                    </a:solidFill>
                  </a:rPr>
                  <a:t>Grinding</a:t>
                </a:r>
              </a:p>
            </p:txBody>
          </p:sp>
          <p:sp>
            <p:nvSpPr>
              <p:cNvPr id="74768" name="Rectangle 14">
                <a:extLst>
                  <a:ext uri="{FF2B5EF4-FFF2-40B4-BE49-F238E27FC236}">
                    <a16:creationId xmlns:a16="http://schemas.microsoft.com/office/drawing/2014/main" id="{9EDCF163-24DE-2F55-4292-C5AE3DAD5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3183"/>
                <a:ext cx="782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rgbClr val="CE2700"/>
                    </a:solidFill>
                  </a:rPr>
                  <a:t>Drilling</a:t>
                </a:r>
              </a:p>
            </p:txBody>
          </p:sp>
          <p:sp>
            <p:nvSpPr>
              <p:cNvPr id="74769" name="Rectangle 15">
                <a:extLst>
                  <a:ext uri="{FF2B5EF4-FFF2-40B4-BE49-F238E27FC236}">
                    <a16:creationId xmlns:a16="http://schemas.microsoft.com/office/drawing/2014/main" id="{5A14B954-15BC-B3F1-0B6F-5062131B7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1" y="3171"/>
                <a:ext cx="760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rgbClr val="CE2700"/>
                    </a:solidFill>
                  </a:rPr>
                  <a:t>Plating</a:t>
                </a:r>
              </a:p>
            </p:txBody>
          </p:sp>
          <p:sp>
            <p:nvSpPr>
              <p:cNvPr id="74770" name="Line 16">
                <a:extLst>
                  <a:ext uri="{FF2B5EF4-FFF2-40B4-BE49-F238E27FC236}">
                    <a16:creationId xmlns:a16="http://schemas.microsoft.com/office/drawing/2014/main" id="{E525CC38-AC9C-2BC7-1C21-3A47E3CFB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33" y="1805"/>
                <a:ext cx="763" cy="12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4771" name="Line 17">
                <a:extLst>
                  <a:ext uri="{FF2B5EF4-FFF2-40B4-BE49-F238E27FC236}">
                    <a16:creationId xmlns:a16="http://schemas.microsoft.com/office/drawing/2014/main" id="{CB625B2F-2C26-7E9B-94CE-F17E1190C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3" y="1805"/>
                <a:ext cx="507" cy="2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4772" name="Line 18">
                <a:extLst>
                  <a:ext uri="{FF2B5EF4-FFF2-40B4-BE49-F238E27FC236}">
                    <a16:creationId xmlns:a16="http://schemas.microsoft.com/office/drawing/2014/main" id="{FCBAB2EE-4B8D-AB9D-B668-A230B23CE4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2232"/>
                <a:ext cx="161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4773" name="Line 19">
                <a:extLst>
                  <a:ext uri="{FF2B5EF4-FFF2-40B4-BE49-F238E27FC236}">
                    <a16:creationId xmlns:a16="http://schemas.microsoft.com/office/drawing/2014/main" id="{634681EE-2756-C9E6-B025-FF87CB30D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477"/>
                <a:ext cx="1419" cy="5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4774" name="Line 20">
                <a:extLst>
                  <a:ext uri="{FF2B5EF4-FFF2-40B4-BE49-F238E27FC236}">
                    <a16:creationId xmlns:a16="http://schemas.microsoft.com/office/drawing/2014/main" id="{C8DF26FA-8A19-AD0F-2ED2-CFADB2C642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85" y="2477"/>
                <a:ext cx="575" cy="5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4775" name="Line 21">
                <a:extLst>
                  <a:ext uri="{FF2B5EF4-FFF2-40B4-BE49-F238E27FC236}">
                    <a16:creationId xmlns:a16="http://schemas.microsoft.com/office/drawing/2014/main" id="{0D3B8B01-AE5A-9B34-481E-CCFC8676DB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3312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4776" name="Line 22">
                <a:extLst>
                  <a:ext uri="{FF2B5EF4-FFF2-40B4-BE49-F238E27FC236}">
                    <a16:creationId xmlns:a16="http://schemas.microsoft.com/office/drawing/2014/main" id="{20ACE26E-7838-4723-6766-AF558B9AB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4" y="2496"/>
                <a:ext cx="0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4777" name="Line 23">
                <a:extLst>
                  <a:ext uri="{FF2B5EF4-FFF2-40B4-BE49-F238E27FC236}">
                    <a16:creationId xmlns:a16="http://schemas.microsoft.com/office/drawing/2014/main" id="{FCDF38FB-DAD9-535B-8725-D01169F377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3" y="2489"/>
                <a:ext cx="1039" cy="5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4778" name="Line 24">
                <a:extLst>
                  <a:ext uri="{FF2B5EF4-FFF2-40B4-BE49-F238E27FC236}">
                    <a16:creationId xmlns:a16="http://schemas.microsoft.com/office/drawing/2014/main" id="{72FB7F05-7A5E-6708-3E16-C0E4954FE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9" y="1821"/>
                <a:ext cx="715" cy="12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4779" name="Line 25">
                <a:extLst>
                  <a:ext uri="{FF2B5EF4-FFF2-40B4-BE49-F238E27FC236}">
                    <a16:creationId xmlns:a16="http://schemas.microsoft.com/office/drawing/2014/main" id="{0A7FCFD3-02B4-4FCA-9DC1-EB90162A8F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3" y="1809"/>
                <a:ext cx="351" cy="2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5" name="Rectangle 11">
            <a:extLst>
              <a:ext uri="{FF2B5EF4-FFF2-40B4-BE49-F238E27FC236}">
                <a16:creationId xmlns:a16="http://schemas.microsoft.com/office/drawing/2014/main" id="{D1E31B69-2BC7-E645-8B85-AC4FC7A60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12988" y="284164"/>
            <a:ext cx="7745412" cy="473075"/>
          </a:xfrm>
        </p:spPr>
        <p:txBody>
          <a:bodyPr rtlCol="0">
            <a:normAutofit fontScale="90000"/>
          </a:bodyPr>
          <a:lstStyle/>
          <a:p>
            <a:pPr marL="54864"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Product Layout</a:t>
            </a:r>
          </a:p>
        </p:txBody>
      </p:sp>
      <p:sp>
        <p:nvSpPr>
          <p:cNvPr id="50179" name="Slide Number Placeholder 2">
            <a:extLst>
              <a:ext uri="{FF2B5EF4-FFF2-40B4-BE49-F238E27FC236}">
                <a16:creationId xmlns:a16="http://schemas.microsoft.com/office/drawing/2014/main" id="{E3312823-CC8C-F878-A107-3FEB3F58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EFEFE"/>
                </a:solidFill>
              </a:rPr>
              <a:t>6-</a:t>
            </a:r>
            <a:fld id="{BAD6C152-926E-452D-A9EC-D47CCC104C5D}" type="slidenum">
              <a:rPr lang="en-US" altLang="en-US">
                <a:solidFill>
                  <a:srgbClr val="FEFEFE"/>
                </a:solidFill>
              </a:rPr>
              <a:pPr/>
              <a:t>22</a:t>
            </a:fld>
            <a:endParaRPr lang="en-US" altLang="en-US">
              <a:solidFill>
                <a:srgbClr val="FEFEFE"/>
              </a:solidFill>
            </a:endParaRPr>
          </a:p>
        </p:txBody>
      </p:sp>
      <p:grpSp>
        <p:nvGrpSpPr>
          <p:cNvPr id="50180" name="Group 2">
            <a:extLst>
              <a:ext uri="{FF2B5EF4-FFF2-40B4-BE49-F238E27FC236}">
                <a16:creationId xmlns:a16="http://schemas.microsoft.com/office/drawing/2014/main" id="{E0C1E7C9-B6DE-618E-64FE-9B272F3CF7DE}"/>
              </a:ext>
            </a:extLst>
          </p:cNvPr>
          <p:cNvGrpSpPr>
            <a:grpSpLocks/>
          </p:cNvGrpSpPr>
          <p:nvPr/>
        </p:nvGrpSpPr>
        <p:grpSpPr bwMode="auto">
          <a:xfrm>
            <a:off x="3425826" y="2619376"/>
            <a:ext cx="4856163" cy="836613"/>
            <a:chOff x="1198" y="1882"/>
            <a:chExt cx="3059" cy="527"/>
          </a:xfrm>
        </p:grpSpPr>
        <p:sp>
          <p:nvSpPr>
            <p:cNvPr id="50184" name="Text Box 3">
              <a:extLst>
                <a:ext uri="{FF2B5EF4-FFF2-40B4-BE49-F238E27FC236}">
                  <a16:creationId xmlns:a16="http://schemas.microsoft.com/office/drawing/2014/main" id="{83A4F110-7955-8577-C880-108ABF8C8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8" y="1882"/>
              <a:ext cx="789" cy="526"/>
            </a:xfrm>
            <a:prstGeom prst="rect">
              <a:avLst/>
            </a:prstGeom>
            <a:noFill/>
            <a:ln w="12700">
              <a:solidFill>
                <a:srgbClr val="2237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Arial Narrow" panose="020B0606020202030204" pitchFamily="34" charset="0"/>
                </a:rPr>
                <a:t>Work </a:t>
              </a:r>
            </a:p>
            <a:p>
              <a:pPr algn="ctr"/>
              <a:r>
                <a:rPr lang="en-US" altLang="en-US" sz="2400" b="1">
                  <a:latin typeface="Arial Narrow" panose="020B0606020202030204" pitchFamily="34" charset="0"/>
                </a:rPr>
                <a:t>Station 1</a:t>
              </a:r>
            </a:p>
          </p:txBody>
        </p:sp>
        <p:sp>
          <p:nvSpPr>
            <p:cNvPr id="50185" name="Text Box 4">
              <a:extLst>
                <a:ext uri="{FF2B5EF4-FFF2-40B4-BE49-F238E27FC236}">
                  <a16:creationId xmlns:a16="http://schemas.microsoft.com/office/drawing/2014/main" id="{A9919438-AA58-7D73-FB18-8F1B9DDD0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6" y="1883"/>
              <a:ext cx="789" cy="526"/>
            </a:xfrm>
            <a:prstGeom prst="rect">
              <a:avLst/>
            </a:prstGeom>
            <a:noFill/>
            <a:ln w="12700">
              <a:solidFill>
                <a:srgbClr val="2237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Arial Narrow" panose="020B0606020202030204" pitchFamily="34" charset="0"/>
                </a:rPr>
                <a:t>Work </a:t>
              </a:r>
            </a:p>
            <a:p>
              <a:pPr algn="ctr"/>
              <a:r>
                <a:rPr lang="en-US" altLang="en-US" sz="2400" b="1">
                  <a:latin typeface="Arial Narrow" panose="020B0606020202030204" pitchFamily="34" charset="0"/>
                </a:rPr>
                <a:t>Station 2</a:t>
              </a:r>
            </a:p>
          </p:txBody>
        </p:sp>
        <p:sp>
          <p:nvSpPr>
            <p:cNvPr id="50186" name="Text Box 5">
              <a:extLst>
                <a:ext uri="{FF2B5EF4-FFF2-40B4-BE49-F238E27FC236}">
                  <a16:creationId xmlns:a16="http://schemas.microsoft.com/office/drawing/2014/main" id="{B55CF095-9DD9-5707-C6E0-946646C4E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1883"/>
              <a:ext cx="789" cy="526"/>
            </a:xfrm>
            <a:prstGeom prst="rect">
              <a:avLst/>
            </a:prstGeom>
            <a:noFill/>
            <a:ln w="12700">
              <a:solidFill>
                <a:srgbClr val="2237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Arial Narrow" panose="020B0606020202030204" pitchFamily="34" charset="0"/>
                </a:rPr>
                <a:t>Work </a:t>
              </a:r>
            </a:p>
            <a:p>
              <a:pPr algn="ctr"/>
              <a:r>
                <a:rPr lang="en-US" altLang="en-US" sz="2400" b="1">
                  <a:latin typeface="Arial Narrow" panose="020B0606020202030204" pitchFamily="34" charset="0"/>
                </a:rPr>
                <a:t>Station 3</a:t>
              </a:r>
            </a:p>
          </p:txBody>
        </p:sp>
        <p:sp>
          <p:nvSpPr>
            <p:cNvPr id="50187" name="Line 6">
              <a:extLst>
                <a:ext uri="{FF2B5EF4-FFF2-40B4-BE49-F238E27FC236}">
                  <a16:creationId xmlns:a16="http://schemas.microsoft.com/office/drawing/2014/main" id="{26185C41-79A2-CBF3-70AA-128430724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0" y="2145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50188" name="Line 7">
              <a:extLst>
                <a:ext uri="{FF2B5EF4-FFF2-40B4-BE49-F238E27FC236}">
                  <a16:creationId xmlns:a16="http://schemas.microsoft.com/office/drawing/2014/main" id="{38FD54E4-3CF3-D6D4-F13C-2F8CC2577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" y="2145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</p:grpSp>
      <p:sp>
        <p:nvSpPr>
          <p:cNvPr id="50181" name="Rectangle 8">
            <a:extLst>
              <a:ext uri="{FF2B5EF4-FFF2-40B4-BE49-F238E27FC236}">
                <a16:creationId xmlns:a16="http://schemas.microsoft.com/office/drawing/2014/main" id="{445353BA-5629-E1A2-0F89-AAB13BB7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1" y="827088"/>
            <a:ext cx="2486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Arial Narrow" panose="020B0606020202030204" pitchFamily="34" charset="0"/>
              </a:rPr>
              <a:t>Figure 6.7 (cont’d)</a:t>
            </a:r>
          </a:p>
        </p:txBody>
      </p:sp>
      <p:sp>
        <p:nvSpPr>
          <p:cNvPr id="50182" name="Text Box 9">
            <a:extLst>
              <a:ext uri="{FF2B5EF4-FFF2-40B4-BE49-F238E27FC236}">
                <a16:creationId xmlns:a16="http://schemas.microsoft.com/office/drawing/2014/main" id="{A34300E8-D981-1D08-4956-B79CFBFA6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1295400"/>
            <a:ext cx="21447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>
                <a:latin typeface="Arial Narrow" panose="020B0606020202030204" pitchFamily="34" charset="0"/>
              </a:rPr>
              <a:t>Product Layout</a:t>
            </a:r>
          </a:p>
          <a:p>
            <a:pPr algn="ctr"/>
            <a:r>
              <a:rPr lang="en-US" altLang="en-US" sz="2800">
                <a:latin typeface="Arial Narrow" panose="020B0606020202030204" pitchFamily="34" charset="0"/>
              </a:rPr>
              <a:t>(sequential)</a:t>
            </a:r>
          </a:p>
        </p:txBody>
      </p:sp>
      <p:sp>
        <p:nvSpPr>
          <p:cNvPr id="41994" name="Text Box 10">
            <a:extLst>
              <a:ext uri="{FF2B5EF4-FFF2-40B4-BE49-F238E27FC236}">
                <a16:creationId xmlns:a16="http://schemas.microsoft.com/office/drawing/2014/main" id="{C599A962-ACA9-B7D5-C292-0206DC031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035" y="4432301"/>
            <a:ext cx="45239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Arial Narrow" panose="020B0606020202030204" pitchFamily="34" charset="0"/>
              </a:rPr>
              <a:t>Used for Repetitive Processing</a:t>
            </a:r>
          </a:p>
          <a:p>
            <a:pPr algn="ctr"/>
            <a:r>
              <a:rPr lang="en-US" altLang="en-US" sz="2400" b="1">
                <a:latin typeface="Arial Narrow" panose="020B0606020202030204" pitchFamily="34" charset="0"/>
              </a:rPr>
              <a:t>Repetitive or Continuous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8EE9B0D-B4CE-F407-A464-7A66A1ECE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228600"/>
            <a:ext cx="7024688" cy="1143000"/>
          </a:xfrm>
        </p:spPr>
        <p:txBody>
          <a:bodyPr rtlCol="0">
            <a:normAutofit/>
          </a:bodyPr>
          <a:lstStyle/>
          <a:p>
            <a:pPr marL="54864"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Fixed Position Layouts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F5A8621-75D4-1A1D-4096-8709042871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19200"/>
            <a:ext cx="8686800" cy="5334000"/>
          </a:xfrm>
        </p:spPr>
        <p:txBody>
          <a:bodyPr/>
          <a:lstStyle/>
          <a:p>
            <a:pPr eaLnBrk="1" hangingPunct="1"/>
            <a:r>
              <a:rPr lang="en-US" altLang="en-US"/>
              <a:t>Fixed Position Layout: Layout in which the product or project remains stationary, and workers, materials, and equipment are moved as needed.</a:t>
            </a:r>
          </a:p>
          <a:p>
            <a:pPr eaLnBrk="1" hangingPunct="1"/>
            <a:r>
              <a:rPr lang="en-US" altLang="en-US"/>
              <a:t>Nature of the product dictates this type of layout</a:t>
            </a:r>
          </a:p>
          <a:p>
            <a:pPr lvl="1" eaLnBrk="1" hangingPunct="1"/>
            <a:r>
              <a:rPr lang="en-US" altLang="en-US"/>
              <a:t>Weight</a:t>
            </a:r>
          </a:p>
          <a:p>
            <a:pPr lvl="1" eaLnBrk="1" hangingPunct="1"/>
            <a:r>
              <a:rPr lang="en-US" altLang="en-US"/>
              <a:t>Size </a:t>
            </a:r>
          </a:p>
          <a:p>
            <a:pPr lvl="1" eaLnBrk="1" hangingPunct="1"/>
            <a:r>
              <a:rPr lang="en-US" altLang="en-US"/>
              <a:t>Bulk</a:t>
            </a:r>
          </a:p>
          <a:p>
            <a:pPr eaLnBrk="1" hangingPunct="1"/>
            <a:r>
              <a:rPr lang="en-US" altLang="en-US"/>
              <a:t>Large construction projects,aircrafts and rockets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AE1F7002-2D80-E7ED-D55B-3A28C20A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EFEFE"/>
                </a:solidFill>
              </a:rPr>
              <a:t>6-</a:t>
            </a:r>
            <a:fld id="{9828B5F1-1C85-4390-B63A-8BAFC32D6C49}" type="slidenum">
              <a:rPr lang="en-US" altLang="en-US">
                <a:solidFill>
                  <a:srgbClr val="FEFEFE"/>
                </a:solidFill>
              </a:rPr>
              <a:pPr/>
              <a:t>23</a:t>
            </a:fld>
            <a:endParaRPr lang="en-US" altLang="en-US">
              <a:solidFill>
                <a:srgbClr val="FEFEFE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5">
            <a:extLst>
              <a:ext uri="{FF2B5EF4-FFF2-40B4-BE49-F238E27FC236}">
                <a16:creationId xmlns:a16="http://schemas.microsoft.com/office/drawing/2014/main" id="{98FB4C68-9BB5-5308-0321-FFFA7C5DF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9664" y="258763"/>
            <a:ext cx="7678737" cy="673100"/>
          </a:xfrm>
        </p:spPr>
        <p:txBody>
          <a:bodyPr rtlCol="0">
            <a:normAutofit fontScale="90000"/>
          </a:bodyPr>
          <a:lstStyle/>
          <a:p>
            <a:pPr marL="54864"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Design Product Layouts: Line Balancing</a:t>
            </a: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4AA7DA74-4021-DA3B-F28D-B5A4B473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EFEFE"/>
                </a:solidFill>
              </a:rPr>
              <a:t>6-</a:t>
            </a:r>
            <a:fld id="{C5C27660-6988-463A-BD6D-3F2A21ABFA3F}" type="slidenum">
              <a:rPr lang="en-US" altLang="en-US">
                <a:solidFill>
                  <a:srgbClr val="FEFEFE"/>
                </a:solidFill>
              </a:rPr>
              <a:pPr/>
              <a:t>24</a:t>
            </a:fld>
            <a:endParaRPr lang="en-US" altLang="en-US">
              <a:solidFill>
                <a:srgbClr val="FEFEFE"/>
              </a:solidFill>
            </a:endParaRPr>
          </a:p>
        </p:txBody>
      </p:sp>
      <p:grpSp>
        <p:nvGrpSpPr>
          <p:cNvPr id="58372" name="Group 2">
            <a:extLst>
              <a:ext uri="{FF2B5EF4-FFF2-40B4-BE49-F238E27FC236}">
                <a16:creationId xmlns:a16="http://schemas.microsoft.com/office/drawing/2014/main" id="{680655B0-0617-6AAE-A900-23C323BCEC12}"/>
              </a:ext>
            </a:extLst>
          </p:cNvPr>
          <p:cNvGrpSpPr>
            <a:grpSpLocks/>
          </p:cNvGrpSpPr>
          <p:nvPr/>
        </p:nvGrpSpPr>
        <p:grpSpPr bwMode="auto">
          <a:xfrm>
            <a:off x="2133601" y="2133600"/>
            <a:ext cx="8043863" cy="2159000"/>
            <a:chOff x="220" y="1552"/>
            <a:chExt cx="5327" cy="1360"/>
          </a:xfrm>
        </p:grpSpPr>
        <p:sp>
          <p:nvSpPr>
            <p:cNvPr id="58373" name="Rectangle 3">
              <a:extLst>
                <a:ext uri="{FF2B5EF4-FFF2-40B4-BE49-F238E27FC236}">
                  <a16:creationId xmlns:a16="http://schemas.microsoft.com/office/drawing/2014/main" id="{E1F92B74-07CA-A0B1-D905-A0600AC7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" y="1552"/>
              <a:ext cx="5212" cy="1360"/>
            </a:xfrm>
            <a:prstGeom prst="rect">
              <a:avLst/>
            </a:prstGeom>
            <a:gradFill rotWithShape="0">
              <a:gsLst>
                <a:gs pos="0">
                  <a:srgbClr val="ABD7CC"/>
                </a:gs>
                <a:gs pos="100000">
                  <a:srgbClr val="7BC1AF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474747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374" name="Rectangle 4">
              <a:extLst>
                <a:ext uri="{FF2B5EF4-FFF2-40B4-BE49-F238E27FC236}">
                  <a16:creationId xmlns:a16="http://schemas.microsoft.com/office/drawing/2014/main" id="{66A00414-4D7A-960E-1E2A-F277930AC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" y="1614"/>
              <a:ext cx="5222" cy="1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/>
                <a:t>Line Balancing is the process of assigning </a:t>
              </a:r>
            </a:p>
            <a:p>
              <a:r>
                <a:rPr lang="en-US" altLang="en-US" sz="3200"/>
                <a:t>tasks to workstations in such a way that the workstations have approximately </a:t>
              </a:r>
              <a:br>
                <a:rPr lang="en-US" altLang="en-US" sz="3200"/>
              </a:br>
              <a:r>
                <a:rPr lang="en-US" altLang="en-US" sz="3200"/>
                <a:t>equal time requirements. </a:t>
              </a:r>
            </a:p>
          </p:txBody>
        </p: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5">
            <a:extLst>
              <a:ext uri="{FF2B5EF4-FFF2-40B4-BE49-F238E27FC236}">
                <a16:creationId xmlns:a16="http://schemas.microsoft.com/office/drawing/2014/main" id="{36744EB6-63DB-F0BF-ADB9-5F0D122A3E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12988" y="284164"/>
            <a:ext cx="7745412" cy="473075"/>
          </a:xfrm>
        </p:spPr>
        <p:txBody>
          <a:bodyPr rtlCol="0">
            <a:normAutofit fontScale="90000"/>
          </a:bodyPr>
          <a:lstStyle/>
          <a:p>
            <a:pPr marL="54864"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Cycle Time</a:t>
            </a:r>
          </a:p>
        </p:txBody>
      </p:sp>
      <p:sp>
        <p:nvSpPr>
          <p:cNvPr id="59395" name="Slide Number Placeholder 2">
            <a:extLst>
              <a:ext uri="{FF2B5EF4-FFF2-40B4-BE49-F238E27FC236}">
                <a16:creationId xmlns:a16="http://schemas.microsoft.com/office/drawing/2014/main" id="{180C243A-BDB2-C581-88C4-EF69C497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EFEFE"/>
                </a:solidFill>
              </a:rPr>
              <a:t>6-</a:t>
            </a:r>
            <a:fld id="{13DBABA4-8787-4ED6-A2AE-6EB5727DE016}" type="slidenum">
              <a:rPr lang="en-US" altLang="en-US">
                <a:solidFill>
                  <a:srgbClr val="FEFEFE"/>
                </a:solidFill>
              </a:rPr>
              <a:pPr/>
              <a:t>25</a:t>
            </a:fld>
            <a:endParaRPr lang="en-US" altLang="en-US">
              <a:solidFill>
                <a:srgbClr val="FEFEFE"/>
              </a:solidFill>
            </a:endParaRPr>
          </a:p>
        </p:txBody>
      </p:sp>
      <p:grpSp>
        <p:nvGrpSpPr>
          <p:cNvPr id="59396" name="Group 2">
            <a:extLst>
              <a:ext uri="{FF2B5EF4-FFF2-40B4-BE49-F238E27FC236}">
                <a16:creationId xmlns:a16="http://schemas.microsoft.com/office/drawing/2014/main" id="{6E8BEF2A-A178-CC7A-7C9D-4255E773F78A}"/>
              </a:ext>
            </a:extLst>
          </p:cNvPr>
          <p:cNvGrpSpPr>
            <a:grpSpLocks/>
          </p:cNvGrpSpPr>
          <p:nvPr/>
        </p:nvGrpSpPr>
        <p:grpSpPr bwMode="auto">
          <a:xfrm>
            <a:off x="2957514" y="1905000"/>
            <a:ext cx="6629399" cy="2387600"/>
            <a:chOff x="724" y="1516"/>
            <a:chExt cx="4176" cy="1504"/>
          </a:xfrm>
        </p:grpSpPr>
        <p:sp>
          <p:nvSpPr>
            <p:cNvPr id="59397" name="AutoShape 3">
              <a:extLst>
                <a:ext uri="{FF2B5EF4-FFF2-40B4-BE49-F238E27FC236}">
                  <a16:creationId xmlns:a16="http://schemas.microsoft.com/office/drawing/2014/main" id="{B3EEB01B-8E72-1C74-DDB5-A630F888B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1516"/>
              <a:ext cx="4132" cy="1504"/>
            </a:xfrm>
            <a:prstGeom prst="roundRect">
              <a:avLst>
                <a:gd name="adj" fmla="val 12486"/>
              </a:avLst>
            </a:prstGeom>
            <a:solidFill>
              <a:srgbClr val="F6BF69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>
              <a:outerShdw dist="107763" dir="2700000" algn="ctr" rotWithShape="0">
                <a:srgbClr val="676767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398" name="Rectangle 4">
              <a:extLst>
                <a:ext uri="{FF2B5EF4-FFF2-40B4-BE49-F238E27FC236}">
                  <a16:creationId xmlns:a16="http://schemas.microsoft.com/office/drawing/2014/main" id="{A79BFD9E-B9B0-5270-5844-6CDBAA0BC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" y="1758"/>
              <a:ext cx="4003" cy="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i="1"/>
                <a:t>Cycle time</a:t>
              </a:r>
              <a:r>
                <a:rPr lang="en-US" altLang="en-US" sz="3200"/>
                <a:t> is the maximum time </a:t>
              </a:r>
            </a:p>
            <a:p>
              <a:r>
                <a:rPr lang="en-US" altLang="en-US" sz="3200"/>
                <a:t>allowed at each workstation to</a:t>
              </a:r>
            </a:p>
            <a:p>
              <a:r>
                <a:rPr lang="en-US" altLang="en-US" sz="3200"/>
                <a:t>complete its set of tasks on a unit.</a:t>
              </a:r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>
            <a:extLst>
              <a:ext uri="{FF2B5EF4-FFF2-40B4-BE49-F238E27FC236}">
                <a16:creationId xmlns:a16="http://schemas.microsoft.com/office/drawing/2014/main" id="{3BFF6570-395D-43F2-FDB6-A439C32EB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12988" y="284164"/>
            <a:ext cx="7745412" cy="473075"/>
          </a:xfrm>
        </p:spPr>
        <p:txBody>
          <a:bodyPr rtlCol="0">
            <a:normAutofit fontScale="90000"/>
          </a:bodyPr>
          <a:lstStyle/>
          <a:p>
            <a:pPr marL="54864"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Determine Maximum Output</a:t>
            </a: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F225ED93-C674-1DEA-2F88-E52D40A3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EFEFE"/>
                </a:solidFill>
              </a:rPr>
              <a:t>6-</a:t>
            </a:r>
            <a:fld id="{C2F92D73-B933-4EB9-A49B-25AEDB8DEEAB}" type="slidenum">
              <a:rPr lang="en-US" altLang="en-US">
                <a:solidFill>
                  <a:srgbClr val="FEFEFE"/>
                </a:solidFill>
              </a:rPr>
              <a:pPr/>
              <a:t>26</a:t>
            </a:fld>
            <a:endParaRPr lang="en-US" altLang="en-US">
              <a:solidFill>
                <a:srgbClr val="FEFEFE"/>
              </a:solidFill>
            </a:endParaRPr>
          </a:p>
        </p:txBody>
      </p:sp>
      <p:graphicFrame>
        <p:nvGraphicFramePr>
          <p:cNvPr id="60420" name="Object 2">
            <a:extLst>
              <a:ext uri="{FF2B5EF4-FFF2-40B4-BE49-F238E27FC236}">
                <a16:creationId xmlns:a16="http://schemas.microsoft.com/office/drawing/2014/main" id="{7B9B10E0-D960-9A45-BFAB-070D2F08C643}"/>
              </a:ext>
            </a:extLst>
          </p:cNvPr>
          <p:cNvGraphicFramePr>
            <a:graphicFrameLocks/>
          </p:cNvGraphicFramePr>
          <p:nvPr/>
        </p:nvGraphicFramePr>
        <p:xfrm>
          <a:off x="3429000" y="1524000"/>
          <a:ext cx="46482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65300" imgH="1943100" progId="Equation.3">
                  <p:embed/>
                </p:oleObj>
              </mc:Choice>
              <mc:Fallback>
                <p:oleObj name="Equation" r:id="rId3" imgW="1765300" imgH="1943100" progId="Equation.3">
                  <p:embed/>
                  <p:pic>
                    <p:nvPicPr>
                      <p:cNvPr id="60420" name="Object 2">
                        <a:extLst>
                          <a:ext uri="{FF2B5EF4-FFF2-40B4-BE49-F238E27FC236}">
                            <a16:creationId xmlns:a16="http://schemas.microsoft.com/office/drawing/2014/main" id="{7B9B10E0-D960-9A45-BFAB-070D2F08C64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524000"/>
                        <a:ext cx="4648200" cy="49530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CE27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8D86B768-1746-ABF8-1C5D-8CAC91FBC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9676" y="277813"/>
            <a:ext cx="7578725" cy="684212"/>
          </a:xfrm>
        </p:spPr>
        <p:txBody>
          <a:bodyPr rtlCol="0">
            <a:normAutofit fontScale="90000"/>
          </a:bodyPr>
          <a:lstStyle/>
          <a:p>
            <a:pPr marL="54864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Determine the Minimum Number </a:t>
            </a:r>
            <a:b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of Workstations Required</a:t>
            </a:r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A8B22DF5-6863-3F47-90E9-09E1F481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EFEFE"/>
                </a:solidFill>
              </a:rPr>
              <a:t>6-</a:t>
            </a:r>
            <a:fld id="{05C47231-6624-493A-A9F1-7311876FC487}" type="slidenum">
              <a:rPr lang="en-US" altLang="en-US">
                <a:solidFill>
                  <a:srgbClr val="FEFEFE"/>
                </a:solidFill>
              </a:rPr>
              <a:pPr/>
              <a:t>27</a:t>
            </a:fld>
            <a:endParaRPr lang="en-US" altLang="en-US">
              <a:solidFill>
                <a:srgbClr val="FEFEFE"/>
              </a:solidFill>
            </a:endParaRPr>
          </a:p>
        </p:txBody>
      </p:sp>
      <p:graphicFrame>
        <p:nvGraphicFramePr>
          <p:cNvPr id="61444" name="Object 2">
            <a:extLst>
              <a:ext uri="{FF2B5EF4-FFF2-40B4-BE49-F238E27FC236}">
                <a16:creationId xmlns:a16="http://schemas.microsoft.com/office/drawing/2014/main" id="{F57EAA92-2903-4D44-DD35-CCB83F8A6D5D}"/>
              </a:ext>
            </a:extLst>
          </p:cNvPr>
          <p:cNvGraphicFramePr>
            <a:graphicFrameLocks/>
          </p:cNvGraphicFramePr>
          <p:nvPr/>
        </p:nvGraphicFramePr>
        <p:xfrm>
          <a:off x="3200401" y="2057400"/>
          <a:ext cx="507841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35100" imgH="914400" progId="Equation.3">
                  <p:embed/>
                </p:oleObj>
              </mc:Choice>
              <mc:Fallback>
                <p:oleObj name="Equation" r:id="rId3" imgW="1435100" imgH="914400" progId="Equation.3">
                  <p:embed/>
                  <p:pic>
                    <p:nvPicPr>
                      <p:cNvPr id="61444" name="Object 2">
                        <a:extLst>
                          <a:ext uri="{FF2B5EF4-FFF2-40B4-BE49-F238E27FC236}">
                            <a16:creationId xmlns:a16="http://schemas.microsoft.com/office/drawing/2014/main" id="{F57EAA92-2903-4D44-DD35-CCB83F8A6D5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2057400"/>
                        <a:ext cx="5078413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284F-BB3C-148B-D7DD-ABCF383C91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IN" dirty="0"/>
              <a:t>Two Heuristic Rules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19D5E-3C19-6E0F-9261-A0EDA2CDC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909887"/>
            <a:ext cx="91725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53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25C7AC-9987-522C-97E5-7F4B8D0A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142875"/>
            <a:ext cx="947737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8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82E48C01-8C7A-5F72-F9A2-FCAD12418FA9}"/>
              </a:ext>
            </a:extLst>
          </p:cNvPr>
          <p:cNvSpPr txBox="1">
            <a:spLocks noChangeArrowheads="1"/>
          </p:cNvSpPr>
          <p:nvPr/>
        </p:nvSpPr>
        <p:spPr>
          <a:xfrm>
            <a:off x="788988" y="284163"/>
            <a:ext cx="7745412" cy="473075"/>
          </a:xfrm>
          <a:prstGeom prst="rect">
            <a:avLst/>
          </a:prstGeom>
        </p:spPr>
        <p:txBody>
          <a:bodyPr rtlCol="0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4864"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Process Selection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95918-60EF-DC55-812B-B18DDE387255}"/>
              </a:ext>
            </a:extLst>
          </p:cNvPr>
          <p:cNvSpPr txBox="1">
            <a:spLocks noChangeArrowheads="1"/>
          </p:cNvSpPr>
          <p:nvPr/>
        </p:nvSpPr>
        <p:spPr>
          <a:xfrm>
            <a:off x="623888" y="1530350"/>
            <a:ext cx="5910262" cy="2446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Wingdings 2" panose="05020102010507070707" pitchFamily="18" charset="2"/>
              <a:buChar char=""/>
            </a:pPr>
            <a:r>
              <a:rPr lang="en-US" altLang="en-US"/>
              <a:t>Variety</a:t>
            </a:r>
          </a:p>
          <a:p>
            <a:pPr lvl="1"/>
            <a:r>
              <a:rPr lang="en-US" altLang="en-US"/>
              <a:t>How much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Char char=""/>
            </a:pPr>
            <a:r>
              <a:rPr lang="en-US" altLang="en-US"/>
              <a:t>Flexibility</a:t>
            </a:r>
          </a:p>
          <a:p>
            <a:pPr lvl="1"/>
            <a:r>
              <a:rPr lang="en-US" altLang="en-US"/>
              <a:t>What degree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Char char=""/>
            </a:pPr>
            <a:r>
              <a:rPr lang="en-US" altLang="en-US"/>
              <a:t>Volume </a:t>
            </a:r>
          </a:p>
          <a:p>
            <a:pPr lvl="1"/>
            <a:r>
              <a:rPr lang="en-US" altLang="en-US"/>
              <a:t>Expected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A7CC4-A592-FC9C-9994-A093D4AD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649788" y="223838"/>
            <a:ext cx="13319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EFEFE"/>
                </a:solidFill>
              </a:rPr>
              <a:t>6-</a:t>
            </a:r>
            <a:fld id="{D8D32CC0-165D-4E49-A7CE-F235E33FC2DB}" type="slidenum">
              <a:rPr lang="en-US" altLang="en-US">
                <a:solidFill>
                  <a:srgbClr val="FEFEFE"/>
                </a:solidFill>
              </a:rPr>
              <a:pPr/>
              <a:t>3</a:t>
            </a:fld>
            <a:endParaRPr lang="en-US" altLang="en-US">
              <a:solidFill>
                <a:srgbClr val="FEFEFE"/>
              </a:solidFill>
            </a:endParaRPr>
          </a:p>
        </p:txBody>
      </p:sp>
      <p:pic>
        <p:nvPicPr>
          <p:cNvPr id="5" name="Picture 3" descr="MULTARW2">
            <a:extLst>
              <a:ext uri="{FF2B5EF4-FFF2-40B4-BE49-F238E27FC236}">
                <a16:creationId xmlns:a16="http://schemas.microsoft.com/office/drawing/2014/main" id="{E8B4B5D0-DC32-EE01-9963-AF220D11B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3" y="2030413"/>
            <a:ext cx="335280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D4D6CD05-105A-3DA1-57AA-D228C64C9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2819400"/>
            <a:ext cx="1416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latin typeface="Arial Narrow" panose="020B0606020202030204" pitchFamily="34" charset="0"/>
              </a:rPr>
              <a:t>Job Shop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35027A83-4015-6A95-6EB5-2E9CCD206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16002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latin typeface="Arial Narrow" panose="020B0606020202030204" pitchFamily="34" charset="0"/>
              </a:rPr>
              <a:t>Batch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A0B19832-B112-F726-3793-D47D9ED8D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4263" y="2819400"/>
            <a:ext cx="1481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latin typeface="Arial Narrow" panose="020B0606020202030204" pitchFamily="34" charset="0"/>
              </a:rPr>
              <a:t>Repetitive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74431B5B-F8D1-3FDB-EC1C-94B8B1578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4114800"/>
            <a:ext cx="1658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latin typeface="Arial Narrow" panose="020B0606020202030204" pitchFamily="34" charset="0"/>
              </a:rPr>
              <a:t>Continuous</a:t>
            </a:r>
          </a:p>
        </p:txBody>
      </p:sp>
    </p:spTree>
    <p:extLst>
      <p:ext uri="{BB962C8B-B14F-4D97-AF65-F5344CB8AC3E}">
        <p14:creationId xmlns:p14="http://schemas.microsoft.com/office/powerpoint/2010/main" val="46194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6" grpId="0" autoUpdateAnimBg="0"/>
      <p:bldP spid="7" grpId="0" autoUpdateAnimBg="0"/>
      <p:bldP spid="8" grpId="0" autoUpdateAnimBg="0"/>
      <p:bldP spid="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46F536-2962-D02F-F477-49F0331CD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45" y="182714"/>
            <a:ext cx="9420225" cy="118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C81DF3-4C7B-E9F9-D9DC-61FF9C328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65" y="1571625"/>
            <a:ext cx="1543050" cy="1857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334074-372B-FF8A-65F1-9AE6D2946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730" y="1363814"/>
            <a:ext cx="3781425" cy="1924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6809D0-E561-7525-9E34-82231EB0F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5093" y="1333500"/>
            <a:ext cx="2943225" cy="2095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124184-0D57-52C2-63C7-9A9195823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740" y="4356279"/>
            <a:ext cx="3848100" cy="2009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558493-4AEF-89EF-1E3C-C4B6EC24E9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5367" y="4138447"/>
            <a:ext cx="61626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9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BC1122-1A47-BA6B-4667-B496F4796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9" y="158612"/>
            <a:ext cx="4152900" cy="895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BD53E7-04EB-FC3B-9CF0-2D1422439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697" y="220524"/>
            <a:ext cx="4972050" cy="771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516813-3272-F1F4-8E16-AB58B0033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10" y="1656522"/>
            <a:ext cx="26289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5184AE-B398-27BB-7FE7-6BCC6B17B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579" y="1656522"/>
            <a:ext cx="6553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5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15464C-F500-658E-1734-90A1E2DBA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428625"/>
            <a:ext cx="923925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40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102F19-24C4-D18F-BB01-D6F8AD631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04" y="755208"/>
            <a:ext cx="7724775" cy="300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C1B868-E491-695A-E0D9-293F8CFAC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641" y="4493895"/>
            <a:ext cx="71151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70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08C36-6BE7-9CAF-D732-52F0FA155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49" y="1137243"/>
            <a:ext cx="8943975" cy="52673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5AF6C4-2CFE-CD3F-EB90-248C956D9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74" y="126586"/>
            <a:ext cx="10515600" cy="1325563"/>
          </a:xfrm>
        </p:spPr>
        <p:txBody>
          <a:bodyPr/>
          <a:lstStyle/>
          <a:p>
            <a:r>
              <a:rPr lang="en-IN" dirty="0"/>
              <a:t>Example-Positional Weight</a:t>
            </a:r>
          </a:p>
        </p:txBody>
      </p:sp>
    </p:spTree>
    <p:extLst>
      <p:ext uri="{BB962C8B-B14F-4D97-AF65-F5344CB8AC3E}">
        <p14:creationId xmlns:p14="http://schemas.microsoft.com/office/powerpoint/2010/main" val="779112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62B1-86EE-EDBE-5234-C4D28153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Calculating Positional Weight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BE443-4E23-977B-F81C-0A8EC978C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2185987"/>
            <a:ext cx="72675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79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CAD1-2CE2-980A-D839-23AE1898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8919F-2CAB-EF94-9754-F1EEBEE11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7" y="288193"/>
            <a:ext cx="10061010" cy="620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84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08A0-D463-A204-D5B6-0BD43749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404E7-84BE-C196-DC87-2106D5305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70" y="365125"/>
            <a:ext cx="10597929" cy="531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87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4E0D-EEFB-5252-B4FC-A49B735B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DAD20-88CA-7631-B448-022446A57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3868"/>
            <a:ext cx="80105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3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B31F400E-E260-8A06-D34D-EE0B3D19A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9664" y="317501"/>
            <a:ext cx="7678737" cy="473075"/>
          </a:xfrm>
        </p:spPr>
        <p:txBody>
          <a:bodyPr rtlCol="0">
            <a:normAutofit fontScale="90000"/>
          </a:bodyPr>
          <a:lstStyle/>
          <a:p>
            <a:pPr marL="54864">
              <a:defRPr/>
            </a:pPr>
            <a:r>
              <a:rPr lang="en-US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Process Types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5611DBB-FE58-CC5A-C2E3-E169D9612A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599" y="1101725"/>
            <a:ext cx="8382000" cy="56197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 2" panose="05020102010507070707" pitchFamily="18" charset="2"/>
              <a:buChar char=""/>
            </a:pPr>
            <a:r>
              <a:rPr lang="en-US" altLang="en-US" dirty="0"/>
              <a:t>Job shop</a:t>
            </a:r>
          </a:p>
          <a:p>
            <a:pPr lvl="1" eaLnBrk="1" hangingPunct="1"/>
            <a:r>
              <a:rPr lang="en-US" altLang="en-US" dirty="0"/>
              <a:t>Small scale</a:t>
            </a:r>
          </a:p>
          <a:p>
            <a:pPr lvl="1" eaLnBrk="1" hangingPunct="1"/>
            <a:r>
              <a:rPr lang="en-US" altLang="en-US" dirty="0"/>
              <a:t>Low volume of high variety goods or services </a:t>
            </a:r>
          </a:p>
          <a:p>
            <a:pPr lvl="1" eaLnBrk="1" hangingPunct="1"/>
            <a:r>
              <a:rPr lang="en-US" altLang="en-US" dirty="0"/>
              <a:t>Skilled workers and general purpose equipment with high flexibility</a:t>
            </a:r>
          </a:p>
          <a:p>
            <a:pPr lvl="1" eaLnBrk="1" hangingPunct="1"/>
            <a:r>
              <a:rPr lang="en-US" altLang="en-US" dirty="0" err="1"/>
              <a:t>Eg</a:t>
            </a:r>
            <a:r>
              <a:rPr lang="en-US" altLang="en-US" dirty="0"/>
              <a:t>-Doctor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0904EA03-8251-ECCE-817E-7B2DBC5C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EFEFE"/>
                </a:solidFill>
              </a:rPr>
              <a:t>6-</a:t>
            </a:r>
            <a:fld id="{E694A34C-4732-468F-BF8A-D04D1DF93754}" type="slidenum">
              <a:rPr lang="en-US" altLang="en-US">
                <a:solidFill>
                  <a:srgbClr val="FEFEFE"/>
                </a:solidFill>
              </a:rPr>
              <a:pPr/>
              <a:t>4</a:t>
            </a:fld>
            <a:endParaRPr lang="en-US" altLang="en-US">
              <a:solidFill>
                <a:srgbClr val="FEFEFE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B0E3D1-600D-D9F4-8F7B-5F6415A55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631" y="2822713"/>
            <a:ext cx="5371770" cy="3975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DDA1E240-B7B4-B84E-3A21-A3833B38F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990601"/>
            <a:ext cx="6777038" cy="35083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 2" panose="05020102010507070707" pitchFamily="18" charset="2"/>
              <a:buChar char=""/>
            </a:pPr>
            <a:r>
              <a:rPr lang="en-US" altLang="en-US"/>
              <a:t>Batch</a:t>
            </a:r>
          </a:p>
          <a:p>
            <a:pPr lvl="1" eaLnBrk="1" hangingPunct="1"/>
            <a:r>
              <a:rPr lang="en-US" altLang="en-US"/>
              <a:t>Moderate volume</a:t>
            </a:r>
          </a:p>
          <a:p>
            <a:pPr lvl="1" eaLnBrk="1" hangingPunct="1"/>
            <a:r>
              <a:rPr lang="en-US" altLang="en-US"/>
              <a:t>Eg- bakeries which make breads, cakes or cookies in batches</a:t>
            </a:r>
          </a:p>
          <a:p>
            <a:pPr eaLnBrk="1" hangingPunct="1"/>
            <a:endParaRPr lang="en-US" altLang="en-US"/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6B4F54D4-A6FA-2061-ED67-C35A77B7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EFEFE"/>
                </a:solidFill>
              </a:rPr>
              <a:t>6-</a:t>
            </a:r>
            <a:fld id="{EEA30E4A-7403-4639-9F96-5919A0CB1BCF}" type="slidenum">
              <a:rPr lang="en-US" altLang="en-US">
                <a:solidFill>
                  <a:srgbClr val="FEFEFE"/>
                </a:solidFill>
              </a:rPr>
              <a:pPr/>
              <a:t>5</a:t>
            </a:fld>
            <a:endParaRPr lang="en-US" altLang="en-US">
              <a:solidFill>
                <a:srgbClr val="FEFEFE"/>
              </a:solidFill>
            </a:endParaRPr>
          </a:p>
        </p:txBody>
      </p:sp>
      <p:sp>
        <p:nvSpPr>
          <p:cNvPr id="26628" name="AutoShape 2" descr="Image result for batch production examples">
            <a:extLst>
              <a:ext uri="{FF2B5EF4-FFF2-40B4-BE49-F238E27FC236}">
                <a16:creationId xmlns:a16="http://schemas.microsoft.com/office/drawing/2014/main" id="{DCC816F1-25C4-7348-CE77-313E2A7748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309688"/>
            <a:ext cx="4762500" cy="27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29" name="AutoShape 4" descr="Image result for batch production examples">
            <a:extLst>
              <a:ext uri="{FF2B5EF4-FFF2-40B4-BE49-F238E27FC236}">
                <a16:creationId xmlns:a16="http://schemas.microsoft.com/office/drawing/2014/main" id="{A3E6273B-F776-6E26-71D9-C459B391BB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31975" y="-1157288"/>
            <a:ext cx="4762500" cy="27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26630" name="Picture 6" descr="Image result for batch production examples">
            <a:extLst>
              <a:ext uri="{FF2B5EF4-FFF2-40B4-BE49-F238E27FC236}">
                <a16:creationId xmlns:a16="http://schemas.microsoft.com/office/drawing/2014/main" id="{3FE23679-D85D-4974-AACF-F99ED6B0D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276600"/>
            <a:ext cx="47625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EF4C76C1-6108-AF6D-0903-ED53D5D56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550" y="533401"/>
            <a:ext cx="6777038" cy="35083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 2" panose="05020102010507070707" pitchFamily="18" charset="2"/>
              <a:buChar char=""/>
            </a:pPr>
            <a:r>
              <a:rPr lang="en-US" altLang="en-US"/>
              <a:t>Repetitive/assembly line</a:t>
            </a:r>
          </a:p>
          <a:p>
            <a:pPr lvl="1" eaLnBrk="1" hangingPunct="1"/>
            <a:r>
              <a:rPr lang="en-US" altLang="en-US"/>
              <a:t>High volumes of standardized goods or services</a:t>
            </a:r>
          </a:p>
          <a:p>
            <a:pPr lvl="1" eaLnBrk="1" hangingPunct="1"/>
            <a:r>
              <a:rPr lang="en-US" altLang="en-US"/>
              <a:t>Slight flexibility of equipment is needed.</a:t>
            </a:r>
          </a:p>
          <a:p>
            <a:pPr lvl="1" eaLnBrk="1" hangingPunct="1"/>
            <a:r>
              <a:rPr lang="en-US" altLang="en-US"/>
              <a:t>Low skilled workers</a:t>
            </a:r>
          </a:p>
          <a:p>
            <a:pPr lvl="1" eaLnBrk="1" hangingPunct="1"/>
            <a:r>
              <a:rPr lang="en-US" altLang="en-US"/>
              <a:t>Eg- automobies, TV sets, automatic carwash.</a:t>
            </a:r>
          </a:p>
          <a:p>
            <a:pPr eaLnBrk="1" hangingPunct="1"/>
            <a:endParaRPr lang="en-US" altLang="en-US"/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74C238B2-7698-7E3A-B421-DCB6D43B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EFEFE"/>
                </a:solidFill>
              </a:rPr>
              <a:t>6-</a:t>
            </a:r>
            <a:fld id="{C80EDCC2-F553-494D-A83C-802D31799F38}" type="slidenum">
              <a:rPr lang="en-US" altLang="en-US">
                <a:solidFill>
                  <a:srgbClr val="FEFEFE"/>
                </a:solidFill>
              </a:rPr>
              <a:pPr/>
              <a:t>6</a:t>
            </a:fld>
            <a:endParaRPr lang="en-US" altLang="en-US">
              <a:solidFill>
                <a:srgbClr val="FEFEFE"/>
              </a:solidFill>
            </a:endParaRPr>
          </a:p>
        </p:txBody>
      </p:sp>
      <p:pic>
        <p:nvPicPr>
          <p:cNvPr id="27652" name="Picture 2" descr="Image result for assembly line production examples">
            <a:extLst>
              <a:ext uri="{FF2B5EF4-FFF2-40B4-BE49-F238E27FC236}">
                <a16:creationId xmlns:a16="http://schemas.microsoft.com/office/drawing/2014/main" id="{70631A17-B55A-CEA8-476B-64248EBBD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05200"/>
            <a:ext cx="8991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C697-913A-10E4-DD13-30F1A3ED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marL="54864">
              <a:defRPr/>
            </a:pPr>
            <a:endParaRPr lang="en-US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9D9F23E8-6FE3-4B0D-90EA-50DC0CD81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541" y="1690688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Continuous</a:t>
            </a:r>
          </a:p>
          <a:p>
            <a:pPr lvl="1" eaLnBrk="1" hangingPunct="1"/>
            <a:r>
              <a:rPr lang="en-US" altLang="en-US" dirty="0"/>
              <a:t>Very high volumes of non-discrete, highly standardized goods</a:t>
            </a:r>
          </a:p>
          <a:p>
            <a:pPr lvl="1" eaLnBrk="1" hangingPunct="1"/>
            <a:r>
              <a:rPr lang="en-US" altLang="en-US" dirty="0"/>
              <a:t>No variety in goods and no flexibility in the equipment</a:t>
            </a:r>
          </a:p>
          <a:p>
            <a:pPr lvl="1" eaLnBrk="1" hangingPunct="1"/>
            <a:r>
              <a:rPr lang="en-US" altLang="en-US" dirty="0" err="1"/>
              <a:t>Eg</a:t>
            </a:r>
            <a:r>
              <a:rPr lang="en-US" altLang="en-US" dirty="0"/>
              <a:t>- sugar, flour, salt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BFC22DFD-C414-6B8B-D30C-957FB3F7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EFEFE"/>
                </a:solidFill>
              </a:rPr>
              <a:t>6-</a:t>
            </a:r>
            <a:fld id="{4135652A-9BD1-4C36-A91D-5AB7A6C726CE}" type="slidenum">
              <a:rPr lang="en-US" altLang="en-US">
                <a:solidFill>
                  <a:srgbClr val="FEFEFE"/>
                </a:solidFill>
              </a:rPr>
              <a:pPr/>
              <a:t>7</a:t>
            </a:fld>
            <a:endParaRPr lang="en-US" altLang="en-US">
              <a:solidFill>
                <a:srgbClr val="FEFEFE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7B65B-A39A-2A53-E29B-D78433159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054" y="3029446"/>
            <a:ext cx="4701126" cy="37630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1" name="Rectangle 41">
            <a:extLst>
              <a:ext uri="{FF2B5EF4-FFF2-40B4-BE49-F238E27FC236}">
                <a16:creationId xmlns:a16="http://schemas.microsoft.com/office/drawing/2014/main" id="{D050B9DB-9991-81B4-4E0E-6B2919F1F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7114" y="309564"/>
            <a:ext cx="7761287" cy="473075"/>
          </a:xfrm>
        </p:spPr>
        <p:txBody>
          <a:bodyPr rtlCol="0">
            <a:normAutofit fontScale="90000"/>
          </a:bodyPr>
          <a:lstStyle/>
          <a:p>
            <a:pPr marL="54864"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Product – Process Matrix</a:t>
            </a:r>
          </a:p>
        </p:txBody>
      </p:sp>
      <p:graphicFrame>
        <p:nvGraphicFramePr>
          <p:cNvPr id="25602" name="Group 2">
            <a:extLst>
              <a:ext uri="{FF2B5EF4-FFF2-40B4-BE49-F238E27FC236}">
                <a16:creationId xmlns:a16="http://schemas.microsoft.com/office/drawing/2014/main" id="{9F7AE539-1ED6-CDF6-8CA9-CCB0DDDF706B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52600" y="1604963"/>
          <a:ext cx="8739188" cy="3138488"/>
        </p:xfrm>
        <a:graphic>
          <a:graphicData uri="http://schemas.openxmlformats.org/drawingml/2006/table">
            <a:tbl>
              <a:tblPr/>
              <a:tblGrid>
                <a:gridCol w="1747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7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Dimension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Repetitive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Job variety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Moderate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5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Process flexibility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High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Moderate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low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Unit 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Moderate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7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Volume of 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low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High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737" name="Slide Number Placeholder 3">
            <a:extLst>
              <a:ext uri="{FF2B5EF4-FFF2-40B4-BE49-F238E27FC236}">
                <a16:creationId xmlns:a16="http://schemas.microsoft.com/office/drawing/2014/main" id="{10EEB272-4591-BF31-4A79-04AE38534E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EFEFE"/>
                </a:solidFill>
              </a:rPr>
              <a:t>6-</a:t>
            </a:r>
            <a:fld id="{1F86ED59-48A1-43FB-9F14-14671774A6CC}" type="slidenum">
              <a:rPr lang="en-US" altLang="en-US">
                <a:solidFill>
                  <a:srgbClr val="FEFEFE"/>
                </a:solidFill>
              </a:rPr>
              <a:pPr/>
              <a:t>8</a:t>
            </a:fld>
            <a:endParaRPr lang="en-US" altLang="en-US">
              <a:solidFill>
                <a:srgbClr val="FEFEFE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7" name="Rectangle 41">
            <a:extLst>
              <a:ext uri="{FF2B5EF4-FFF2-40B4-BE49-F238E27FC236}">
                <a16:creationId xmlns:a16="http://schemas.microsoft.com/office/drawing/2014/main" id="{3667EE2C-4C82-5916-BAA1-7E6B2E2D7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1" y="457201"/>
            <a:ext cx="7745413" cy="473075"/>
          </a:xfrm>
        </p:spPr>
        <p:txBody>
          <a:bodyPr rtlCol="0">
            <a:normAutofit fontScale="90000"/>
          </a:bodyPr>
          <a:lstStyle/>
          <a:p>
            <a:pPr marL="54864"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Product and Service Processes</a:t>
            </a:r>
          </a:p>
        </p:txBody>
      </p:sp>
      <p:graphicFrame>
        <p:nvGraphicFramePr>
          <p:cNvPr id="24618" name="Group 42">
            <a:extLst>
              <a:ext uri="{FF2B5EF4-FFF2-40B4-BE49-F238E27FC236}">
                <a16:creationId xmlns:a16="http://schemas.microsoft.com/office/drawing/2014/main" id="{F6F3BD30-14C4-E000-06A5-A3B199FD5DE2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055814" y="1797050"/>
          <a:ext cx="8231187" cy="4333876"/>
        </p:xfrm>
        <a:graphic>
          <a:graphicData uri="http://schemas.openxmlformats.org/drawingml/2006/table">
            <a:tbl>
              <a:tblPr/>
              <a:tblGrid>
                <a:gridCol w="169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8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 Type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Job Shop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Appliance repair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Emergency room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Ineffective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8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Batch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Commercial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baking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b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Classroom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Lecture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0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Repetitive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Automotive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assembly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b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Automatic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carwash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Continuous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(flow)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Ineffective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Steel Production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Water purification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61" name="Slide Number Placeholder 3">
            <a:extLst>
              <a:ext uri="{FF2B5EF4-FFF2-40B4-BE49-F238E27FC236}">
                <a16:creationId xmlns:a16="http://schemas.microsoft.com/office/drawing/2014/main" id="{FB7200E1-1E2E-6168-FB45-9344B44FEF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EFEFE"/>
                </a:solidFill>
              </a:rPr>
              <a:t>6-</a:t>
            </a:r>
            <a:fld id="{C5B70E43-B762-449D-A448-4F992E76C3F3}" type="slidenum">
              <a:rPr lang="en-US" altLang="en-US">
                <a:solidFill>
                  <a:srgbClr val="FEFEFE"/>
                </a:solidFill>
              </a:rPr>
              <a:pPr/>
              <a:t>9</a:t>
            </a:fld>
            <a:endParaRPr lang="en-US" altLang="en-US">
              <a:solidFill>
                <a:srgbClr val="FEFEF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814</Words>
  <Application>Microsoft Office PowerPoint</Application>
  <PresentationFormat>Widescreen</PresentationFormat>
  <Paragraphs>260</Paragraphs>
  <Slides>38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Arial Narrow</vt:lpstr>
      <vt:lpstr>Calibri</vt:lpstr>
      <vt:lpstr>Calibri Light</vt:lpstr>
      <vt:lpstr>Symbol</vt:lpstr>
      <vt:lpstr>Times New Roman</vt:lpstr>
      <vt:lpstr>Wingdings</vt:lpstr>
      <vt:lpstr>Wingdings 2</vt:lpstr>
      <vt:lpstr>Office Theme</vt:lpstr>
      <vt:lpstr>Clip</vt:lpstr>
      <vt:lpstr>Equation</vt:lpstr>
      <vt:lpstr>Process Selection  and Facility Layout</vt:lpstr>
      <vt:lpstr>PowerPoint Presentation</vt:lpstr>
      <vt:lpstr>PowerPoint Presentation</vt:lpstr>
      <vt:lpstr>Process Types</vt:lpstr>
      <vt:lpstr>PowerPoint Presentation</vt:lpstr>
      <vt:lpstr>PowerPoint Presentation</vt:lpstr>
      <vt:lpstr>PowerPoint Presentation</vt:lpstr>
      <vt:lpstr>Product – Process Matrix</vt:lpstr>
      <vt:lpstr>Product and Service Processes</vt:lpstr>
      <vt:lpstr>Product and Process Profiling</vt:lpstr>
      <vt:lpstr>Facilities Layout</vt:lpstr>
      <vt:lpstr>Importance of Layout Decisions</vt:lpstr>
      <vt:lpstr>Objective of Layout Design</vt:lpstr>
      <vt:lpstr>The Need for Layout Decisions</vt:lpstr>
      <vt:lpstr>The Need for Layout Design (Cont’d)</vt:lpstr>
      <vt:lpstr>Basic Layout Types</vt:lpstr>
      <vt:lpstr>Basic Layout Types</vt:lpstr>
      <vt:lpstr>Product Layout</vt:lpstr>
      <vt:lpstr>A U-Shaped Production Line</vt:lpstr>
      <vt:lpstr>Process Layout</vt:lpstr>
      <vt:lpstr>Process Layout</vt:lpstr>
      <vt:lpstr>Product Layout</vt:lpstr>
      <vt:lpstr>Fixed Position Layouts</vt:lpstr>
      <vt:lpstr>Design Product Layouts: Line Balancing</vt:lpstr>
      <vt:lpstr>Cycle Time</vt:lpstr>
      <vt:lpstr>Determine Maximum Output</vt:lpstr>
      <vt:lpstr>Determine the Minimum Number  of Workstations Required</vt:lpstr>
      <vt:lpstr>Two Heuristic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Example-Positional Weight</vt:lpstr>
      <vt:lpstr>Calculating Positional Weight</vt:lpstr>
      <vt:lpstr>PowerPoint Presentation</vt:lpstr>
      <vt:lpstr>PowerPoint Presentation</vt:lpstr>
      <vt:lpstr>Final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Selection  and Facility Layout</dc:title>
  <dc:creator>Kriti Bedi</dc:creator>
  <cp:lastModifiedBy>Kriti Bedi</cp:lastModifiedBy>
  <cp:revision>4</cp:revision>
  <dcterms:created xsi:type="dcterms:W3CDTF">2022-11-04T03:57:57Z</dcterms:created>
  <dcterms:modified xsi:type="dcterms:W3CDTF">2022-11-09T07:32:56Z</dcterms:modified>
</cp:coreProperties>
</file>