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99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95" r:id="rId16"/>
    <p:sldId id="277" r:id="rId17"/>
    <p:sldId id="303" r:id="rId18"/>
    <p:sldId id="302" r:id="rId19"/>
    <p:sldId id="304" r:id="rId20"/>
    <p:sldId id="305" r:id="rId21"/>
    <p:sldId id="313" r:id="rId22"/>
    <p:sldId id="280" r:id="rId23"/>
    <p:sldId id="307" r:id="rId24"/>
    <p:sldId id="308" r:id="rId25"/>
    <p:sldId id="309" r:id="rId26"/>
    <p:sldId id="310" r:id="rId27"/>
    <p:sldId id="311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E0781-F331-4CA1-9D2E-A50952472D8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3D831-AF41-4A01-8E5A-40F909722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BCEC92A-D45A-7C12-398A-3F650F3CF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24469C-F6CD-4BD0-B6FF-15276072369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6091941-703E-4E8D-5901-148021D54C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8D7B97E-39EB-04A0-6803-A47F632F4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A7AB-789D-A51B-DA4B-90385A32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2074-AAC0-820D-DE3A-A431B763B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9EBF-0ECF-D332-CBF0-FE4CF180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94BE-9EFD-682D-C8FA-75CC367E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E13B-3C0D-17EF-85F0-2522C1B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80B9-BFE4-0272-982F-11B2610F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004B1-06C5-B62E-EEC7-17B120A0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3AC7-C7D4-6316-8D0F-E2819DA1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C9FA-582C-AA71-72EE-29EF44A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928F-B904-9F9D-0808-42CC8F4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DF195-A934-EACB-3700-2BEBE832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A83D-C458-87A9-85AD-00138C5A6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989D-8313-0D8D-394B-99D4E0A7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C38F-0E9E-28FA-1774-EA45F1D8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2633-FDF1-25A5-C196-422FCB9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6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-76200"/>
            <a:ext cx="10363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11582400" cy="53340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B7A92B8-9B8E-04F0-3E14-5E39A545C7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10-</a:t>
            </a:r>
            <a:fld id="{CA78F3D8-158F-4460-A348-822F989BD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0DDE-CE8E-0F08-E854-1E147D2C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5185-2FEF-0427-593A-0F529543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F36A-FD96-EF18-1612-65BE7337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6727-32A2-F460-A51F-CAC2AB94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6DC7-378D-40CC-FC9D-6FD99054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A4CF-E4D6-A9AF-FD6C-A2180573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0D0C-92EF-BCBB-2D8C-FF078E4E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8883-3F71-2250-3ECE-5668E231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B3DC-456E-28C8-BB67-904EBB96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94E1-931E-D5DD-E19B-7BEDB877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2763-F00E-785F-CCB2-F3E0D170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2100-3C75-D0E7-6144-A97BDB5C0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FF9C-8859-0B08-1849-42CAF922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C15D-C32D-100A-7813-9F618349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BF54-0576-7D23-6697-8CD03546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F19D-F5C3-0995-E9A1-6DDBA29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3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FFCE-31D0-F90F-5ABB-A1EBE3E3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C9C0-6FCE-8B2F-50B3-C7EC33ED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75BC-68D8-23DA-F008-C03D2D49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AE31-DBBC-216A-7ABA-BE4CB204A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D4233-555B-B5EB-37BD-B697D3DBB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67E39-1688-8373-4976-C93883F6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B347B-0A78-A00B-F21C-80334045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94A1B-4877-C03E-C36D-C9AB971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E8B1-6584-D23D-A4EF-AA030F94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CA37D-F3C7-3DBB-6300-348336B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D8AE-5E16-3D06-2160-EEB59C4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D3C14-82DA-B4B9-0311-B2C1C06E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9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BEFA3-2960-4BB2-BFC8-1688F454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7242A-33A3-47FD-E937-14DB94A3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FB280-5D4D-B23B-9821-B24DA2D5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3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A958-B6A0-DDEE-25CC-958F27DC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E5C2-59B0-53C8-CA79-5F253E0C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A0AAE-4DBE-9D37-0074-420B44A1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FCD91-F833-69B3-0FAB-8FD4490E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F9362-84C2-C1F7-4601-9E190C40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88580-BB4C-98E8-4862-A22A1A34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8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481C-13E6-9F3B-C184-2DEA1B1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D6360-D67C-B41A-7245-76914EC99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3E56A-6569-58C9-9E2A-C1325960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3B37-5EDC-E7CE-7903-FBD18587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DEA1-3B6A-DE01-D749-0F54E0D1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7EF4-3C71-F940-956C-772DFE4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9FEB3-2BFB-C47A-0821-FD6E01DF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24392-3ED9-C0EC-74EE-67C038E2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8724-9E86-AD3E-D29A-845B6C752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EAEF1-5487-415D-B310-EFC59BE25EF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D1C7-0DA3-BFF7-0A1C-E01190F4C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1823-E047-C3AC-EEDB-D87994007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6B4F-21B5-45F8-965F-4EC09998F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6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2DC-E0AE-1EEF-2671-5A9C61D26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Quality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AA178-864A-4424-109D-F4D74433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0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C489264-1E14-A6C1-F4FB-6014971BE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Statistical Process Control</a:t>
            </a:r>
          </a:p>
        </p:txBody>
      </p:sp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580E4182-8262-C781-D28B-12DB5EF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B26FDD75-1381-4E56-B97F-09E0B688A72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4917D24-9208-5FEC-8193-F7227B074E8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309814" y="1249364"/>
            <a:ext cx="7824787" cy="4941887"/>
          </a:xfrm>
        </p:spPr>
        <p:txBody>
          <a:bodyPr/>
          <a:lstStyle/>
          <a:p>
            <a:pPr eaLnBrk="1" hangingPunct="1"/>
            <a:r>
              <a:rPr lang="en-US" altLang="en-US"/>
              <a:t>The essence of statistical process control is to assure that the output of a process is random so that </a:t>
            </a:r>
            <a:r>
              <a:rPr lang="en-US" altLang="en-US" i="1" u="sng"/>
              <a:t>future output</a:t>
            </a:r>
            <a:r>
              <a:rPr lang="en-US" altLang="en-US"/>
              <a:t> will be random.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ED2C7F0-49F6-1942-3859-49CC8275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46063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>
              <a:defRPr/>
            </a:pPr>
            <a:r>
              <a:rPr lang="en-US"/>
              <a:t>Statistical Process Control</a:t>
            </a:r>
            <a:endParaRPr lang="en-US" b="1"/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BA13111C-0AAB-C978-5F62-A760F211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3B2CC04B-A2DB-49F2-B3B5-2EAF0E5851D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613722D-EB43-FA58-9F58-31E3E7306CB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49476" y="1489076"/>
            <a:ext cx="7845425" cy="476567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/>
              <a:t>Variations and Control</a:t>
            </a:r>
          </a:p>
          <a:p>
            <a:pPr lvl="1" eaLnBrk="1" hangingPunct="1">
              <a:buSzPct val="75000"/>
            </a:pPr>
            <a:r>
              <a:rPr lang="en-US" altLang="en-US" i="1" u="sng"/>
              <a:t>Random variation</a:t>
            </a:r>
            <a:r>
              <a:rPr lang="en-US" altLang="en-US"/>
              <a:t>: Natural variations in the output of a process, created by countless minor factors</a:t>
            </a:r>
          </a:p>
          <a:p>
            <a:pPr lvl="1" eaLnBrk="1" hangingPunct="1">
              <a:buSzPct val="75000"/>
            </a:pPr>
            <a:r>
              <a:rPr lang="en-US" altLang="en-US" i="1" u="sng"/>
              <a:t>Assignable variation</a:t>
            </a:r>
            <a:r>
              <a:rPr lang="en-US" altLang="en-US"/>
              <a:t>: A variation whose source can be identified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5D4AC-39C7-B93D-95BA-53A50FB5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70" y="3371353"/>
            <a:ext cx="5352306" cy="34406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7254E11-AC71-4AAC-489C-08AB0F488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84138"/>
            <a:ext cx="7772400" cy="836612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Normal Distribution</a:t>
            </a:r>
            <a:endParaRPr lang="en-US" altLang="en-US" b="1"/>
          </a:p>
        </p:txBody>
      </p:sp>
      <p:sp>
        <p:nvSpPr>
          <p:cNvPr id="3075" name="Slide Number Placeholder 2">
            <a:extLst>
              <a:ext uri="{FF2B5EF4-FFF2-40B4-BE49-F238E27FC236}">
                <a16:creationId xmlns:a16="http://schemas.microsoft.com/office/drawing/2014/main" id="{E57FA130-EEDE-2642-25A5-8D7B7FAD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A4AFFDCE-D7FE-4CD7-A050-B478124537AC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13FB9384-AE76-3C09-F1BD-374A81DAC86F}"/>
              </a:ext>
            </a:extLst>
          </p:cNvPr>
          <p:cNvGrpSpPr>
            <a:grpSpLocks/>
          </p:cNvGrpSpPr>
          <p:nvPr/>
        </p:nvGrpSpPr>
        <p:grpSpPr bwMode="auto">
          <a:xfrm>
            <a:off x="2290764" y="1524000"/>
            <a:ext cx="7691437" cy="3549650"/>
            <a:chOff x="483" y="1248"/>
            <a:chExt cx="4845" cy="2236"/>
          </a:xfrm>
        </p:grpSpPr>
        <p:graphicFrame>
          <p:nvGraphicFramePr>
            <p:cNvPr id="24582" name="Object 4">
              <a:extLst>
                <a:ext uri="{FF2B5EF4-FFF2-40B4-BE49-F238E27FC236}">
                  <a16:creationId xmlns:a16="http://schemas.microsoft.com/office/drawing/2014/main" id="{18905B52-0859-D80A-98B3-5BBC99E65E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12" y="1248"/>
            <a:ext cx="4109" cy="1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523038" imgH="2351088" progId="">
                    <p:embed/>
                  </p:oleObj>
                </mc:Choice>
                <mc:Fallback>
                  <p:oleObj r:id="rId2" imgW="6523038" imgH="2351088" progId="">
                    <p:embed/>
                    <p:pic>
                      <p:nvPicPr>
                        <p:cNvPr id="24582" name="Object 4">
                          <a:extLst>
                            <a:ext uri="{FF2B5EF4-FFF2-40B4-BE49-F238E27FC236}">
                              <a16:creationId xmlns:a16="http://schemas.microsoft.com/office/drawing/2014/main" id="{18905B52-0859-D80A-98B3-5BBC99E65E8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1248"/>
                          <a:ext cx="4109" cy="1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Line 5">
              <a:extLst>
                <a:ext uri="{FF2B5EF4-FFF2-40B4-BE49-F238E27FC236}">
                  <a16:creationId xmlns:a16="http://schemas.microsoft.com/office/drawing/2014/main" id="{79302A3B-80A6-5BA5-CDF5-B49FCFBAA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2616"/>
              <a:ext cx="4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4" name="Line 6">
              <a:extLst>
                <a:ext uri="{FF2B5EF4-FFF2-40B4-BE49-F238E27FC236}">
                  <a16:creationId xmlns:a16="http://schemas.microsoft.com/office/drawing/2014/main" id="{31B10383-8C28-30A2-59A5-36530DD2C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2" y="248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5" name="Rectangle 7">
              <a:extLst>
                <a:ext uri="{FF2B5EF4-FFF2-40B4-BE49-F238E27FC236}">
                  <a16:creationId xmlns:a16="http://schemas.microsoft.com/office/drawing/2014/main" id="{F7CE8B9B-F20B-3B63-CA8B-D7E9C4B6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2728"/>
              <a:ext cx="52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CE2700"/>
                  </a:solidFill>
                </a:rPr>
                <a:t>Mean</a:t>
              </a:r>
            </a:p>
          </p:txBody>
        </p:sp>
        <p:sp>
          <p:nvSpPr>
            <p:cNvPr id="24586" name="Line 8">
              <a:extLst>
                <a:ext uri="{FF2B5EF4-FFF2-40B4-BE49-F238E27FC236}">
                  <a16:creationId xmlns:a16="http://schemas.microsoft.com/office/drawing/2014/main" id="{17DF48A5-4A21-CA91-7423-ECF150E8C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64"/>
              <a:ext cx="0" cy="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7" name="Line 9">
              <a:extLst>
                <a:ext uri="{FF2B5EF4-FFF2-40B4-BE49-F238E27FC236}">
                  <a16:creationId xmlns:a16="http://schemas.microsoft.com/office/drawing/2014/main" id="{AC6E5B9A-BD04-58DC-9C6E-C432B7876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028"/>
              <a:ext cx="0" cy="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8" name="Line 10">
              <a:extLst>
                <a:ext uri="{FF2B5EF4-FFF2-40B4-BE49-F238E27FC236}">
                  <a16:creationId xmlns:a16="http://schemas.microsoft.com/office/drawing/2014/main" id="{01B2B50F-19AC-63BE-E84B-410181C6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383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9" name="Line 11">
              <a:extLst>
                <a:ext uri="{FF2B5EF4-FFF2-40B4-BE49-F238E27FC236}">
                  <a16:creationId xmlns:a16="http://schemas.microsoft.com/office/drawing/2014/main" id="{42502E5F-2517-42D3-15F7-9701C5470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412"/>
              <a:ext cx="0" cy="8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0" name="Line 12">
              <a:extLst>
                <a:ext uri="{FF2B5EF4-FFF2-40B4-BE49-F238E27FC236}">
                  <a16:creationId xmlns:a16="http://schemas.microsoft.com/office/drawing/2014/main" id="{54E335A7-156D-FE45-0203-58EADA635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2943"/>
              <a:ext cx="17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1" name="Line 13">
              <a:extLst>
                <a:ext uri="{FF2B5EF4-FFF2-40B4-BE49-F238E27FC236}">
                  <a16:creationId xmlns:a16="http://schemas.microsoft.com/office/drawing/2014/main" id="{CC1A2B4E-05C4-3465-B77B-D463878F6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255"/>
              <a:ext cx="2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2" name="Rectangle 14">
              <a:extLst>
                <a:ext uri="{FF2B5EF4-FFF2-40B4-BE49-F238E27FC236}">
                  <a16:creationId xmlns:a16="http://schemas.microsoft.com/office/drawing/2014/main" id="{D283AF1E-A0C7-0C0B-5ED9-93FF9F1A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632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  <a:latin typeface="Symbol" panose="05050102010706020507" pitchFamily="18" charset="2"/>
                </a:rPr>
                <a:t></a:t>
              </a:r>
            </a:p>
          </p:txBody>
        </p:sp>
        <p:sp>
          <p:nvSpPr>
            <p:cNvPr id="24593" name="Rectangle 15">
              <a:extLst>
                <a:ext uri="{FF2B5EF4-FFF2-40B4-BE49-F238E27FC236}">
                  <a16:creationId xmlns:a16="http://schemas.microsoft.com/office/drawing/2014/main" id="{E0873070-D70D-BB41-1045-890419DE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2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  <a:latin typeface="Symbol" panose="05050102010706020507" pitchFamily="18" charset="2"/>
                </a:rPr>
                <a:t></a:t>
              </a:r>
            </a:p>
          </p:txBody>
        </p:sp>
        <p:sp>
          <p:nvSpPr>
            <p:cNvPr id="24594" name="Rectangle 16">
              <a:extLst>
                <a:ext uri="{FF2B5EF4-FFF2-40B4-BE49-F238E27FC236}">
                  <a16:creationId xmlns:a16="http://schemas.microsoft.com/office/drawing/2014/main" id="{4395FC52-CD21-4DFC-422F-A224E080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632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  <a:latin typeface="Symbol" panose="05050102010706020507" pitchFamily="18" charset="2"/>
                </a:rPr>
                <a:t></a:t>
              </a:r>
            </a:p>
          </p:txBody>
        </p:sp>
        <p:sp>
          <p:nvSpPr>
            <p:cNvPr id="24595" name="Rectangle 17">
              <a:extLst>
                <a:ext uri="{FF2B5EF4-FFF2-40B4-BE49-F238E27FC236}">
                  <a16:creationId xmlns:a16="http://schemas.microsoft.com/office/drawing/2014/main" id="{7224A1E9-238D-23F0-BC12-DCA52A1A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632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  <a:latin typeface="Symbol" panose="05050102010706020507" pitchFamily="18" charset="2"/>
                </a:rPr>
                <a:t></a:t>
              </a:r>
            </a:p>
          </p:txBody>
        </p:sp>
        <p:sp>
          <p:nvSpPr>
            <p:cNvPr id="24596" name="Rectangle 18">
              <a:extLst>
                <a:ext uri="{FF2B5EF4-FFF2-40B4-BE49-F238E27FC236}">
                  <a16:creationId xmlns:a16="http://schemas.microsoft.com/office/drawing/2014/main" id="{73BD3202-C272-4BC0-E49A-B15B9147D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941"/>
              <a:ext cx="6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</a:rPr>
                <a:t>95.44%</a:t>
              </a:r>
            </a:p>
          </p:txBody>
        </p:sp>
        <p:sp>
          <p:nvSpPr>
            <p:cNvPr id="24597" name="Rectangle 19">
              <a:extLst>
                <a:ext uri="{FF2B5EF4-FFF2-40B4-BE49-F238E27FC236}">
                  <a16:creationId xmlns:a16="http://schemas.microsoft.com/office/drawing/2014/main" id="{DDA77C8D-A26C-3E0A-500F-EE57BA61A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253"/>
              <a:ext cx="6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</a:rPr>
                <a:t>99.74%</a:t>
              </a:r>
            </a:p>
          </p:txBody>
        </p:sp>
        <p:sp>
          <p:nvSpPr>
            <p:cNvPr id="24598" name="Rectangle 20">
              <a:extLst>
                <a:ext uri="{FF2B5EF4-FFF2-40B4-BE49-F238E27FC236}">
                  <a16:creationId xmlns:a16="http://schemas.microsoft.com/office/drawing/2014/main" id="{91745C5D-4BF2-9A9E-46F7-F7E14D3E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187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  <a:latin typeface="Symbol" panose="05050102010706020507" pitchFamily="18" charset="2"/>
                </a:rPr>
                <a:t></a:t>
              </a:r>
              <a:r>
                <a:rPr lang="en-US" altLang="en-US" b="1">
                  <a:solidFill>
                    <a:srgbClr val="CE2700"/>
                  </a:solidFill>
                </a:rPr>
                <a:t>Standard deviation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705DA3B-6219-02F6-3D9F-4DA25D080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-260350"/>
            <a:ext cx="9144000" cy="1087438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Control Limits</a:t>
            </a:r>
            <a:endParaRPr lang="en-US" altLang="en-US" b="1"/>
          </a:p>
        </p:txBody>
      </p:sp>
      <p:sp>
        <p:nvSpPr>
          <p:cNvPr id="4100" name="Slide Number Placeholder 2">
            <a:extLst>
              <a:ext uri="{FF2B5EF4-FFF2-40B4-BE49-F238E27FC236}">
                <a16:creationId xmlns:a16="http://schemas.microsoft.com/office/drawing/2014/main" id="{3F3BB9B0-4983-F16E-4EFD-3CD0569A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E79B7D85-B1DA-47A7-B8CE-012523E40CFD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25604" name="Group 3">
            <a:extLst>
              <a:ext uri="{FF2B5EF4-FFF2-40B4-BE49-F238E27FC236}">
                <a16:creationId xmlns:a16="http://schemas.microsoft.com/office/drawing/2014/main" id="{69D8CAD6-8A59-396F-F9E0-9FFFB5E80ED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143000"/>
            <a:ext cx="7391400" cy="4497388"/>
            <a:chOff x="816" y="864"/>
            <a:chExt cx="4656" cy="2833"/>
          </a:xfrm>
        </p:grpSpPr>
        <p:graphicFrame>
          <p:nvGraphicFramePr>
            <p:cNvPr id="25606" name="Object 4">
              <a:extLst>
                <a:ext uri="{FF2B5EF4-FFF2-40B4-BE49-F238E27FC236}">
                  <a16:creationId xmlns:a16="http://schemas.microsoft.com/office/drawing/2014/main" id="{7ABBFC45-F8D0-7675-4062-CA860C4C8ED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59" y="983"/>
            <a:ext cx="1803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862263" imgH="2698750" progId="">
                    <p:embed/>
                  </p:oleObj>
                </mc:Choice>
                <mc:Fallback>
                  <p:oleObj r:id="rId2" imgW="2862263" imgH="2698750" progId="">
                    <p:embed/>
                    <p:pic>
                      <p:nvPicPr>
                        <p:cNvPr id="25606" name="Object 4">
                          <a:extLst>
                            <a:ext uri="{FF2B5EF4-FFF2-40B4-BE49-F238E27FC236}">
                              <a16:creationId xmlns:a16="http://schemas.microsoft.com/office/drawing/2014/main" id="{7ABBFC45-F8D0-7675-4062-CA860C4C8ED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9" y="983"/>
                          <a:ext cx="1803" cy="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5">
              <a:extLst>
                <a:ext uri="{FF2B5EF4-FFF2-40B4-BE49-F238E27FC236}">
                  <a16:creationId xmlns:a16="http://schemas.microsoft.com/office/drawing/2014/main" id="{249ABAFF-3A05-AA70-57DF-0FF721359B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82" y="1304"/>
            <a:ext cx="4109" cy="1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523038" imgH="2351088" progId="">
                    <p:embed/>
                  </p:oleObj>
                </mc:Choice>
                <mc:Fallback>
                  <p:oleObj r:id="rId4" imgW="6523038" imgH="2351088" progId="">
                    <p:embed/>
                    <p:pic>
                      <p:nvPicPr>
                        <p:cNvPr id="25607" name="Object 5">
                          <a:extLst>
                            <a:ext uri="{FF2B5EF4-FFF2-40B4-BE49-F238E27FC236}">
                              <a16:creationId xmlns:a16="http://schemas.microsoft.com/office/drawing/2014/main" id="{249ABAFF-3A05-AA70-57DF-0FF721359BF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304"/>
                          <a:ext cx="4109" cy="1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8" name="Line 6">
              <a:extLst>
                <a:ext uri="{FF2B5EF4-FFF2-40B4-BE49-F238E27FC236}">
                  <a16:creationId xmlns:a16="http://schemas.microsoft.com/office/drawing/2014/main" id="{8F14A7DE-B92B-0AC3-709D-9CF89FEF1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72"/>
              <a:ext cx="4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09" name="Rectangle 7">
              <a:extLst>
                <a:ext uri="{FF2B5EF4-FFF2-40B4-BE49-F238E27FC236}">
                  <a16:creationId xmlns:a16="http://schemas.microsoft.com/office/drawing/2014/main" id="{100D66E1-DE21-126F-2DA0-9D6ACA497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864"/>
              <a:ext cx="973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CE2700"/>
                  </a:solidFill>
                </a:rPr>
                <a:t>Sampling</a:t>
              </a:r>
              <a:br>
                <a:rPr lang="en-US" altLang="en-US" b="1">
                  <a:solidFill>
                    <a:srgbClr val="CE2700"/>
                  </a:solidFill>
                </a:rPr>
              </a:br>
              <a:r>
                <a:rPr lang="en-US" altLang="en-US" b="1">
                  <a:solidFill>
                    <a:srgbClr val="CE2700"/>
                  </a:solidFill>
                </a:rPr>
                <a:t>distribution</a:t>
              </a:r>
            </a:p>
          </p:txBody>
        </p:sp>
        <p:sp>
          <p:nvSpPr>
            <p:cNvPr id="25610" name="Rectangle 8">
              <a:extLst>
                <a:ext uri="{FF2B5EF4-FFF2-40B4-BE49-F238E27FC236}">
                  <a16:creationId xmlns:a16="http://schemas.microsoft.com/office/drawing/2014/main" id="{D4EAAC2B-249D-52EB-91C5-F5F88FD8F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1524"/>
              <a:ext cx="96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CE2700"/>
                  </a:solidFill>
                </a:rPr>
                <a:t>Process</a:t>
              </a:r>
              <a:br>
                <a:rPr lang="en-US" altLang="en-US" b="1">
                  <a:solidFill>
                    <a:srgbClr val="CE2700"/>
                  </a:solidFill>
                </a:rPr>
              </a:br>
              <a:r>
                <a:rPr lang="en-US" altLang="en-US" b="1">
                  <a:solidFill>
                    <a:srgbClr val="CE2700"/>
                  </a:solidFill>
                </a:rPr>
                <a:t>distribution</a:t>
              </a:r>
            </a:p>
          </p:txBody>
        </p:sp>
        <p:sp>
          <p:nvSpPr>
            <p:cNvPr id="25611" name="Line 9">
              <a:extLst>
                <a:ext uri="{FF2B5EF4-FFF2-40B4-BE49-F238E27FC236}">
                  <a16:creationId xmlns:a16="http://schemas.microsoft.com/office/drawing/2014/main" id="{2863E5D0-95DF-A952-2C42-4916A32B1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3" y="1112"/>
              <a:ext cx="513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2" name="Line 10">
              <a:extLst>
                <a:ext uri="{FF2B5EF4-FFF2-40B4-BE49-F238E27FC236}">
                  <a16:creationId xmlns:a16="http://schemas.microsoft.com/office/drawing/2014/main" id="{E80EC854-C3B0-2D98-9163-88B8AD487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7" y="1856"/>
              <a:ext cx="513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5613" name="Group 11">
              <a:extLst>
                <a:ext uri="{FF2B5EF4-FFF2-40B4-BE49-F238E27FC236}">
                  <a16:creationId xmlns:a16="http://schemas.microsoft.com/office/drawing/2014/main" id="{CE0CEBF4-E5CD-05EC-C708-E0BD2926D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2591"/>
              <a:ext cx="526" cy="422"/>
              <a:chOff x="2681" y="2856"/>
              <a:chExt cx="526" cy="422"/>
            </a:xfrm>
          </p:grpSpPr>
          <p:sp>
            <p:nvSpPr>
              <p:cNvPr id="25618" name="Line 12">
                <a:extLst>
                  <a:ext uri="{FF2B5EF4-FFF2-40B4-BE49-F238E27FC236}">
                    <a16:creationId xmlns:a16="http://schemas.microsoft.com/office/drawing/2014/main" id="{632F4DF2-67AB-5670-631D-2E047584E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1" y="2856"/>
                <a:ext cx="1" cy="1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9" name="Rectangle 13">
                <a:extLst>
                  <a:ext uri="{FF2B5EF4-FFF2-40B4-BE49-F238E27FC236}">
                    <a16:creationId xmlns:a16="http://schemas.microsoft.com/office/drawing/2014/main" id="{DA6D6F34-AABF-D1BE-BBF7-9AE236969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3049"/>
                <a:ext cx="52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CE2700"/>
                    </a:solidFill>
                  </a:rPr>
                  <a:t>Mean</a:t>
                </a:r>
              </a:p>
            </p:txBody>
          </p:sp>
        </p:grpSp>
        <p:sp>
          <p:nvSpPr>
            <p:cNvPr id="25614" name="Rectangle 14">
              <a:extLst>
                <a:ext uri="{FF2B5EF4-FFF2-40B4-BE49-F238E27FC236}">
                  <a16:creationId xmlns:a16="http://schemas.microsoft.com/office/drawing/2014/main" id="{4C263168-121D-C692-08E5-271156711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117"/>
              <a:ext cx="6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E2700"/>
                  </a:solidFill>
                </a:rPr>
                <a:t>Lower</a:t>
              </a:r>
              <a:br>
                <a:rPr lang="en-US" altLang="en-US" b="1">
                  <a:solidFill>
                    <a:srgbClr val="CE2700"/>
                  </a:solidFill>
                </a:rPr>
              </a:br>
              <a:r>
                <a:rPr lang="en-US" altLang="en-US" b="1">
                  <a:solidFill>
                    <a:srgbClr val="CE2700"/>
                  </a:solidFill>
                </a:rPr>
                <a:t>control</a:t>
              </a:r>
              <a:br>
                <a:rPr lang="en-US" altLang="en-US" b="1">
                  <a:solidFill>
                    <a:srgbClr val="CE2700"/>
                  </a:solidFill>
                </a:rPr>
              </a:br>
              <a:r>
                <a:rPr lang="en-US" altLang="en-US" b="1">
                  <a:solidFill>
                    <a:srgbClr val="CE2700"/>
                  </a:solidFill>
                </a:rPr>
                <a:t>limit</a:t>
              </a:r>
            </a:p>
          </p:txBody>
        </p:sp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8D8F827F-1597-BB13-A163-8B2A12C81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117"/>
              <a:ext cx="6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E2700"/>
                  </a:solidFill>
                </a:rPr>
                <a:t>Upper</a:t>
              </a:r>
              <a:br>
                <a:rPr lang="en-US" altLang="en-US" b="1">
                  <a:solidFill>
                    <a:srgbClr val="CE2700"/>
                  </a:solidFill>
                </a:rPr>
              </a:br>
              <a:r>
                <a:rPr lang="en-US" altLang="en-US" b="1">
                  <a:solidFill>
                    <a:srgbClr val="CE2700"/>
                  </a:solidFill>
                </a:rPr>
                <a:t>control</a:t>
              </a:r>
              <a:br>
                <a:rPr lang="en-US" altLang="en-US" b="1">
                  <a:solidFill>
                    <a:srgbClr val="CE2700"/>
                  </a:solidFill>
                </a:rPr>
              </a:br>
              <a:r>
                <a:rPr lang="en-US" altLang="en-US" b="1">
                  <a:solidFill>
                    <a:srgbClr val="CE2700"/>
                  </a:solidFill>
                </a:rPr>
                <a:t>limit</a:t>
              </a:r>
            </a:p>
          </p:txBody>
        </p:sp>
        <p:sp>
          <p:nvSpPr>
            <p:cNvPr id="25616" name="Line 16">
              <a:extLst>
                <a:ext uri="{FF2B5EF4-FFF2-40B4-BE49-F238E27FC236}">
                  <a16:creationId xmlns:a16="http://schemas.microsoft.com/office/drawing/2014/main" id="{65414244-AFED-574F-CFAE-A957BE333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2288"/>
              <a:ext cx="0" cy="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7" name="Line 17">
              <a:extLst>
                <a:ext uri="{FF2B5EF4-FFF2-40B4-BE49-F238E27FC236}">
                  <a16:creationId xmlns:a16="http://schemas.microsoft.com/office/drawing/2014/main" id="{E50DCD19-316F-D14A-79ED-DDC95C6AD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2276"/>
              <a:ext cx="0" cy="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A7C640A-BA1C-561F-E70B-AC4602F21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1"/>
            <a:ext cx="9144000" cy="917575"/>
          </a:xfrm>
        </p:spPr>
        <p:txBody>
          <a:bodyPr/>
          <a:lstStyle/>
          <a:p>
            <a:pPr eaLnBrk="1" hangingPunct="1"/>
            <a:r>
              <a:rPr lang="en-US" altLang="en-US"/>
              <a:t>SPC Errors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CDF7283-CF7E-D9F7-3F25-EBD71E57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97D9C74E-2CFE-4DE5-AC05-58577216488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6A52157-168F-065E-BEDB-7A20F9870D9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309814" y="1230314"/>
            <a:ext cx="7519987" cy="4941887"/>
          </a:xfrm>
        </p:spPr>
        <p:txBody>
          <a:bodyPr/>
          <a:lstStyle/>
          <a:p>
            <a:pPr eaLnBrk="1" hangingPunct="1"/>
            <a:r>
              <a:rPr lang="en-US" altLang="en-US"/>
              <a:t>Type I error</a:t>
            </a:r>
          </a:p>
          <a:p>
            <a:pPr lvl="1" eaLnBrk="1" hangingPunct="1"/>
            <a:r>
              <a:rPr lang="en-US" altLang="en-US"/>
              <a:t>Concluding a process is not in control when it actually is.</a:t>
            </a:r>
          </a:p>
          <a:p>
            <a:pPr eaLnBrk="1" hangingPunct="1"/>
            <a:r>
              <a:rPr lang="en-US" altLang="en-US"/>
              <a:t>Type II error</a:t>
            </a:r>
          </a:p>
          <a:p>
            <a:pPr lvl="1" eaLnBrk="1" hangingPunct="1"/>
            <a:r>
              <a:rPr lang="en-US" altLang="en-US"/>
              <a:t>Concluding a process is in control when it is not.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6F26182A-87F8-2B8F-18E8-60AEF2C76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I and Type II Errors</a:t>
            </a:r>
          </a:p>
        </p:txBody>
      </p:sp>
      <p:graphicFrame>
        <p:nvGraphicFramePr>
          <p:cNvPr id="50217" name="Group 41">
            <a:extLst>
              <a:ext uri="{FF2B5EF4-FFF2-40B4-BE49-F238E27FC236}">
                <a16:creationId xmlns:a16="http://schemas.microsoft.com/office/drawing/2014/main" id="{975AFB3E-8580-4A8C-572A-E23F5AF73D6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81200" y="2362200"/>
          <a:ext cx="8382000" cy="2873376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 control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 of control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 control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Error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I error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(producers risk)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 of control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II Error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(consumers risk)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error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A51FBD1-20B6-FB43-0764-4C0B6F40A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E52F584A-0096-45F6-87AB-DC43F9042DD5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C6F722-C321-EA34-9008-40E2F04B8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1"/>
            <a:ext cx="9144000" cy="917575"/>
          </a:xfrm>
        </p:spPr>
        <p:txBody>
          <a:bodyPr/>
          <a:lstStyle/>
          <a:p>
            <a:pPr eaLnBrk="1" hangingPunct="1"/>
            <a:r>
              <a:rPr lang="en-US" altLang="en-US"/>
              <a:t>Control Charts for Variables</a:t>
            </a:r>
          </a:p>
        </p:txBody>
      </p:sp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B747EDA6-0DB5-1C3E-6B01-E6D05069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DF029B18-E48D-4DB4-8065-B3A64C3E4E4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E86C301-21F1-CE47-E800-55D40837E45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09800" y="1905000"/>
            <a:ext cx="7772400" cy="46863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Mean control charts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Used to monitor the central tendency of a process.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X bar charts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Range control charts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Used to monitor the process dispersion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R charts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8653652-1B91-C04E-0567-1671B5F77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1"/>
            <a:ext cx="9144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Variables generate data that are </a:t>
            </a:r>
            <a:r>
              <a:rPr lang="en-US" sz="2800" b="1" i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measured</a:t>
            </a: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4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70B5B1C-5245-A79D-6340-D65DF928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Mean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1D31-D7F9-CABE-DDAA-AEA9EA2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F0719BF6-8A4E-46E0-AB6E-C2520A1C620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D9210C70-0EBC-1DE3-D66C-6E4B4CBE1A8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6"/>
          <a:stretch/>
        </p:blipFill>
        <p:spPr>
          <a:xfrm>
            <a:off x="524785" y="1430289"/>
            <a:ext cx="4492487" cy="49260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BE9E3-2246-C1DD-6C07-3EE47B5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72" y="816747"/>
            <a:ext cx="7111117" cy="4812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071A5D9-16F7-25A3-3AA3-106545CA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8D7CA-6B59-3C54-6AE7-8A2D77E5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8FFC3D5F-48CF-41E2-ADFD-68FD981A579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1721CC1C-78EE-BFEA-1D2D-078C4D6CFB0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4582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2D6FD12-56D0-2930-F945-BC1960F6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FD8D-1390-7151-ED17-89AFAD3A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9A02C512-2891-4368-8CB6-C0290DA645D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4D180B6D-BE9D-738E-5636-F3B7ED20382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3716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C77CC6F-1642-A559-EE96-002A9A0DF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11138"/>
            <a:ext cx="7772400" cy="735012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Phases of Quality Assurance</a:t>
            </a:r>
            <a:endParaRPr lang="en-US" altLang="en-US" b="1"/>
          </a:p>
        </p:txBody>
      </p:sp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841B6491-985A-2672-4B22-2D37CD0F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42C3ECC9-1CCE-421A-8CDB-E57148E608F4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5F2848A-7F66-88AE-899A-8D91008658E0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3119439"/>
            <a:ext cx="2844800" cy="877887"/>
            <a:chOff x="552" y="1965"/>
            <a:chExt cx="1792" cy="553"/>
          </a:xfrm>
        </p:grpSpPr>
        <p:sp>
          <p:nvSpPr>
            <p:cNvPr id="10260" name="AutoShape 4">
              <a:extLst>
                <a:ext uri="{FF2B5EF4-FFF2-40B4-BE49-F238E27FC236}">
                  <a16:creationId xmlns:a16="http://schemas.microsoft.com/office/drawing/2014/main" id="{8758CB80-3209-B992-03BA-DBF2D51CC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03"/>
              <a:ext cx="664" cy="256"/>
            </a:xfrm>
            <a:prstGeom prst="rightArrow">
              <a:avLst>
                <a:gd name="adj1" fmla="val 50000"/>
                <a:gd name="adj2" fmla="val 12972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261" name="Group 5">
              <a:extLst>
                <a:ext uri="{FF2B5EF4-FFF2-40B4-BE49-F238E27FC236}">
                  <a16:creationId xmlns:a16="http://schemas.microsoft.com/office/drawing/2014/main" id="{0DC9A542-61AB-6A7C-C28B-F2D79D1E4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1965"/>
              <a:ext cx="1132" cy="553"/>
              <a:chOff x="552" y="1965"/>
              <a:chExt cx="1132" cy="553"/>
            </a:xfrm>
          </p:grpSpPr>
          <p:sp>
            <p:nvSpPr>
              <p:cNvPr id="10262" name="AutoShape 6">
                <a:extLst>
                  <a:ext uri="{FF2B5EF4-FFF2-40B4-BE49-F238E27FC236}">
                    <a16:creationId xmlns:a16="http://schemas.microsoft.com/office/drawing/2014/main" id="{825D9EC5-1CFC-E0E6-7067-AF8A7D993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965"/>
                <a:ext cx="1132" cy="532"/>
              </a:xfrm>
              <a:prstGeom prst="cube">
                <a:avLst>
                  <a:gd name="adj" fmla="val 24986"/>
                </a:avLst>
              </a:prstGeom>
              <a:solidFill>
                <a:srgbClr val="87C7B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3" name="Rectangle 7">
                <a:extLst>
                  <a:ext uri="{FF2B5EF4-FFF2-40B4-BE49-F238E27FC236}">
                    <a16:creationId xmlns:a16="http://schemas.microsoft.com/office/drawing/2014/main" id="{74EBB99D-90E6-8E91-A001-70CEC672A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112"/>
                <a:ext cx="931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Acceptance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sampling</a:t>
                </a:r>
              </a:p>
            </p:txBody>
          </p:sp>
        </p:grp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28917D6-3015-8DF4-CFAF-0B0BD83ADB1A}"/>
              </a:ext>
            </a:extLst>
          </p:cNvPr>
          <p:cNvGrpSpPr>
            <a:grpSpLocks/>
          </p:cNvGrpSpPr>
          <p:nvPr/>
        </p:nvGrpSpPr>
        <p:grpSpPr bwMode="auto">
          <a:xfrm>
            <a:off x="5162550" y="3119439"/>
            <a:ext cx="2882900" cy="877887"/>
            <a:chOff x="2292" y="1965"/>
            <a:chExt cx="1816" cy="553"/>
          </a:xfrm>
        </p:grpSpPr>
        <p:sp>
          <p:nvSpPr>
            <p:cNvPr id="10256" name="AutoShape 9">
              <a:extLst>
                <a:ext uri="{FF2B5EF4-FFF2-40B4-BE49-F238E27FC236}">
                  <a16:creationId xmlns:a16="http://schemas.microsoft.com/office/drawing/2014/main" id="{288B5EF4-1DF6-5BED-8677-AA87B5D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103"/>
              <a:ext cx="664" cy="256"/>
            </a:xfrm>
            <a:prstGeom prst="rightArrow">
              <a:avLst>
                <a:gd name="adj1" fmla="val 50000"/>
                <a:gd name="adj2" fmla="val 12972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257" name="Group 10">
              <a:extLst>
                <a:ext uri="{FF2B5EF4-FFF2-40B4-BE49-F238E27FC236}">
                  <a16:creationId xmlns:a16="http://schemas.microsoft.com/office/drawing/2014/main" id="{1A440DF3-FBF2-B190-E3E3-31DD40D70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965"/>
              <a:ext cx="1132" cy="553"/>
              <a:chOff x="2292" y="1965"/>
              <a:chExt cx="1132" cy="553"/>
            </a:xfrm>
          </p:grpSpPr>
          <p:sp>
            <p:nvSpPr>
              <p:cNvPr id="10258" name="AutoShape 11">
                <a:extLst>
                  <a:ext uri="{FF2B5EF4-FFF2-40B4-BE49-F238E27FC236}">
                    <a16:creationId xmlns:a16="http://schemas.microsoft.com/office/drawing/2014/main" id="{C59DD985-7608-05F8-5FB3-1738A3E65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" y="1965"/>
                <a:ext cx="1132" cy="532"/>
              </a:xfrm>
              <a:prstGeom prst="cube">
                <a:avLst>
                  <a:gd name="adj" fmla="val 24986"/>
                </a:avLst>
              </a:prstGeom>
              <a:solidFill>
                <a:srgbClr val="87C7B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9" name="Rectangle 12">
                <a:extLst>
                  <a:ext uri="{FF2B5EF4-FFF2-40B4-BE49-F238E27FC236}">
                    <a16:creationId xmlns:a16="http://schemas.microsoft.com/office/drawing/2014/main" id="{B20EA610-1055-7C27-91E6-9E558CCF3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" y="2112"/>
                <a:ext cx="681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Process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control</a:t>
                </a:r>
              </a:p>
            </p:txBody>
          </p:sp>
        </p:grp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D0A129B1-4103-5A3C-8F1A-431520F20073}"/>
              </a:ext>
            </a:extLst>
          </p:cNvPr>
          <p:cNvGrpSpPr>
            <a:grpSpLocks/>
          </p:cNvGrpSpPr>
          <p:nvPr/>
        </p:nvGrpSpPr>
        <p:grpSpPr bwMode="auto">
          <a:xfrm>
            <a:off x="8039100" y="3119439"/>
            <a:ext cx="1797050" cy="877887"/>
            <a:chOff x="4104" y="1965"/>
            <a:chExt cx="1132" cy="553"/>
          </a:xfrm>
        </p:grpSpPr>
        <p:sp>
          <p:nvSpPr>
            <p:cNvPr id="10254" name="AutoShape 14">
              <a:extLst>
                <a:ext uri="{FF2B5EF4-FFF2-40B4-BE49-F238E27FC236}">
                  <a16:creationId xmlns:a16="http://schemas.microsoft.com/office/drawing/2014/main" id="{65AA2730-E240-96E2-8D9B-C42688A4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965"/>
              <a:ext cx="1132" cy="532"/>
            </a:xfrm>
            <a:prstGeom prst="cube">
              <a:avLst>
                <a:gd name="adj" fmla="val 24986"/>
              </a:avLst>
            </a:prstGeom>
            <a:solidFill>
              <a:srgbClr val="87C7B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F799F10A-BB29-7D8D-08F6-752E7989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2112"/>
              <a:ext cx="102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E2700"/>
                  </a:solidFill>
                </a:rPr>
                <a:t>Continuous</a:t>
              </a:r>
            </a:p>
            <a:p>
              <a:r>
                <a:rPr lang="en-US" altLang="en-US" b="1">
                  <a:solidFill>
                    <a:srgbClr val="CE2700"/>
                  </a:solidFill>
                </a:rPr>
                <a:t>improvement</a:t>
              </a:r>
            </a:p>
          </p:txBody>
        </p:sp>
      </p:grpSp>
      <p:sp>
        <p:nvSpPr>
          <p:cNvPr id="10247" name="Rectangle 16">
            <a:extLst>
              <a:ext uri="{FF2B5EF4-FFF2-40B4-BE49-F238E27FC236}">
                <a16:creationId xmlns:a16="http://schemas.microsoft.com/office/drawing/2014/main" id="{E8ECC4D3-A162-A363-E907-2C59F583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24" y="2133600"/>
            <a:ext cx="2303517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Inspection of lots</a:t>
            </a:r>
          </a:p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before/after</a:t>
            </a:r>
          </a:p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production</a:t>
            </a:r>
            <a:endParaRPr lang="en-US" altLang="en-US" b="1">
              <a:solidFill>
                <a:srgbClr val="CE2700"/>
              </a:solidFill>
            </a:endParaRPr>
          </a:p>
        </p:txBody>
      </p:sp>
      <p:sp>
        <p:nvSpPr>
          <p:cNvPr id="10248" name="Rectangle 17">
            <a:extLst>
              <a:ext uri="{FF2B5EF4-FFF2-40B4-BE49-F238E27FC236}">
                <a16:creationId xmlns:a16="http://schemas.microsoft.com/office/drawing/2014/main" id="{346878B5-84C7-C00B-8EE9-E288E0E3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365" y="1828800"/>
            <a:ext cx="1992534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Inspection and</a:t>
            </a:r>
          </a:p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corrective</a:t>
            </a:r>
          </a:p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action during</a:t>
            </a:r>
          </a:p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production</a:t>
            </a:r>
            <a:endParaRPr lang="en-US" altLang="en-US" b="1">
              <a:solidFill>
                <a:srgbClr val="CE2700"/>
              </a:solidFill>
            </a:endParaRPr>
          </a:p>
        </p:txBody>
      </p:sp>
      <p:sp>
        <p:nvSpPr>
          <p:cNvPr id="10249" name="Rectangle 18">
            <a:extLst>
              <a:ext uri="{FF2B5EF4-FFF2-40B4-BE49-F238E27FC236}">
                <a16:creationId xmlns:a16="http://schemas.microsoft.com/office/drawing/2014/main" id="{341059D8-8156-5AA0-3832-15FB4D90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282" y="2133600"/>
            <a:ext cx="1660712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Quality built</a:t>
            </a:r>
          </a:p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into the</a:t>
            </a:r>
          </a:p>
          <a:p>
            <a:pPr algn="ctr"/>
            <a:r>
              <a:rPr lang="en-US" altLang="en-US" sz="2000" b="1">
                <a:solidFill>
                  <a:srgbClr val="CE2700"/>
                </a:solidFill>
              </a:rPr>
              <a:t>process</a:t>
            </a:r>
            <a:endParaRPr lang="en-US" altLang="en-US" b="1">
              <a:solidFill>
                <a:srgbClr val="CE2700"/>
              </a:solidFill>
            </a:endParaRPr>
          </a:p>
        </p:txBody>
      </p:sp>
      <p:sp>
        <p:nvSpPr>
          <p:cNvPr id="10250" name="Rectangle 19">
            <a:extLst>
              <a:ext uri="{FF2B5EF4-FFF2-40B4-BE49-F238E27FC236}">
                <a16:creationId xmlns:a16="http://schemas.microsoft.com/office/drawing/2014/main" id="{F7678C3C-2373-0500-700B-EE967697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4829176"/>
            <a:ext cx="1636668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CE2700"/>
                </a:solidFill>
              </a:rPr>
              <a:t>The least</a:t>
            </a:r>
          </a:p>
          <a:p>
            <a:r>
              <a:rPr lang="en-US" altLang="en-US" sz="2000" b="1">
                <a:solidFill>
                  <a:srgbClr val="CE2700"/>
                </a:solidFill>
              </a:rPr>
              <a:t>progressive</a:t>
            </a:r>
          </a:p>
        </p:txBody>
      </p:sp>
      <p:sp>
        <p:nvSpPr>
          <p:cNvPr id="10251" name="Rectangle 20">
            <a:extLst>
              <a:ext uri="{FF2B5EF4-FFF2-40B4-BE49-F238E27FC236}">
                <a16:creationId xmlns:a16="http://schemas.microsoft.com/office/drawing/2014/main" id="{16B22643-33B0-C62E-F39D-3B8FE8C5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4829176"/>
            <a:ext cx="1636668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CE2700"/>
                </a:solidFill>
              </a:rPr>
              <a:t>The most</a:t>
            </a:r>
          </a:p>
          <a:p>
            <a:r>
              <a:rPr lang="en-US" altLang="en-US" sz="2000" b="1">
                <a:solidFill>
                  <a:srgbClr val="CE2700"/>
                </a:solidFill>
              </a:rPr>
              <a:t>progressive</a:t>
            </a:r>
            <a:endParaRPr lang="en-US" altLang="en-US" b="1">
              <a:solidFill>
                <a:srgbClr val="CE2700"/>
              </a:solidFill>
            </a:endParaRPr>
          </a:p>
        </p:txBody>
      </p:sp>
      <p:sp>
        <p:nvSpPr>
          <p:cNvPr id="10252" name="Line 21">
            <a:extLst>
              <a:ext uri="{FF2B5EF4-FFF2-40B4-BE49-F238E27FC236}">
                <a16:creationId xmlns:a16="http://schemas.microsoft.com/office/drawing/2014/main" id="{EADC2E43-21BE-C17A-6F91-347CA9FE8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838" y="4551363"/>
            <a:ext cx="7631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0613597-FF03-7A75-4E52-F6D749DB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767F-C653-3314-0685-6F949874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DD6BEDFD-1838-40CE-8001-1DC662E8AE1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820" name="Content Placeholder 2">
            <a:extLst>
              <a:ext uri="{FF2B5EF4-FFF2-40B4-BE49-F238E27FC236}">
                <a16:creationId xmlns:a16="http://schemas.microsoft.com/office/drawing/2014/main" id="{9A16D52C-C17B-0A0F-37BA-7631FBA584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D89E6588-2322-6196-0F0F-C3CED18D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8763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A99A-C88F-A6D8-E96E-431D5927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761A-306E-36E1-5092-08E7E60C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6C21A-80B3-C2D9-CA7B-861A9117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0" y="1690688"/>
            <a:ext cx="9810749" cy="45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2682823-100E-B1E1-BDC2-BEEF2CBBE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95263"/>
            <a:ext cx="7772400" cy="7112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Control Chart for Attributes</a:t>
            </a:r>
            <a:endParaRPr lang="en-US" altLang="en-US" b="1"/>
          </a:p>
        </p:txBody>
      </p:sp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CCB68A1A-716D-A8EC-CC1F-1B8A0538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D4D88D3C-653C-4210-AD5C-99C23197DC9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72E4CDE-9B92-575A-03BD-BBAAFD9BEDA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49476" y="1509713"/>
            <a:ext cx="7845425" cy="320675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p-Chart - Control chart used to monitor the proportion of defectives in a process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c-Chart - Control chart used to monitor the number of defects per unit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BC62361D-F64D-FFF4-CED0-C0C0E5F5E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48201"/>
            <a:ext cx="9144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Attributes generate data that are </a:t>
            </a:r>
            <a:r>
              <a:rPr lang="en-US" sz="2800" b="1" i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counted</a:t>
            </a: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2EB9DC1-30FE-8F2B-2C4C-B5D3A0FC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5E6BF-FDCC-6235-9F17-2CC386E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5B56F9A5-DCD4-4A8F-B1C6-810AA731185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1F0499A2-8D18-D9B3-B8CB-2EE74F34137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04800"/>
            <a:ext cx="87630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1D1FC3E-537A-FE12-6D29-A60A5854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P-chart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F33A-EFDD-CBF2-EB65-326E24BA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35E50A13-AABE-4F28-9139-4A1244DF42F6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4474FD5C-F399-224B-0475-E81B462D022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3040" y="1463041"/>
            <a:ext cx="8176260" cy="358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87B6231-7152-2B9F-F514-4FB5A087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F0F3-53B4-F0AC-2419-D4C9179B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B98D3846-4986-4156-92D9-093DA4AC73B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988" name="Content Placeholder 2">
            <a:extLst>
              <a:ext uri="{FF2B5EF4-FFF2-40B4-BE49-F238E27FC236}">
                <a16:creationId xmlns:a16="http://schemas.microsoft.com/office/drawing/2014/main" id="{EB80CBC8-EA07-FC98-B8E9-45E72F129F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1989" name="Picture 2">
            <a:extLst>
              <a:ext uri="{FF2B5EF4-FFF2-40B4-BE49-F238E27FC236}">
                <a16:creationId xmlns:a16="http://schemas.microsoft.com/office/drawing/2014/main" id="{96552E9B-5F0D-024F-1603-F7C559DF3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AAF1DF2-5660-4061-4D5F-5B5C4548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CE485-301F-885A-A5A9-F0FFE3E4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7CD80BA9-5D1C-4BC8-B6EC-985547F43BE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012" name="Content Placeholder 2">
            <a:extLst>
              <a:ext uri="{FF2B5EF4-FFF2-40B4-BE49-F238E27FC236}">
                <a16:creationId xmlns:a16="http://schemas.microsoft.com/office/drawing/2014/main" id="{AFC890C8-05A3-9BCE-01F0-8389AB4406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3013" name="Picture 2">
            <a:extLst>
              <a:ext uri="{FF2B5EF4-FFF2-40B4-BE49-F238E27FC236}">
                <a16:creationId xmlns:a16="http://schemas.microsoft.com/office/drawing/2014/main" id="{618DA763-B9FD-36BE-306E-5AC5DC15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87630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E2365-D75F-63A3-35F0-9EE06662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C-chart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E356D-B47C-2DB9-6552-83E84E72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D17AF24E-9F75-4655-868D-20510316940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5CAF2FC8-1A97-A68F-BF98-B7ED7C7B773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4704" y="1431236"/>
            <a:ext cx="8945216" cy="4556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5298455-3505-8F4B-E354-162F579E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F57C-824E-58B3-EB58-AC1D1231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10-</a:t>
            </a:r>
            <a:fld id="{9B722B24-B097-470A-8282-DE636F54B75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045C3DFF-4292-958C-F87C-8F53CF99EB7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52400"/>
            <a:ext cx="87630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39C966A-7676-1DBF-0420-4EC00F625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74625"/>
            <a:ext cx="7772400" cy="7620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Inspection</a:t>
            </a:r>
            <a:endParaRPr lang="en-US" altLang="en-US" b="1"/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5892CEF4-0A37-161D-5428-8356A90B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C170FFA3-F8F3-45C4-863D-52035454F0D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CBCD61-3D39-B840-B9D1-88FD4EA080E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46300" y="1509714"/>
            <a:ext cx="7843838" cy="476567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A70F9EE-66B4-245A-20FB-FAAAE8CA7A26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3352800"/>
            <a:ext cx="2844800" cy="844550"/>
            <a:chOff x="611" y="2355"/>
            <a:chExt cx="1792" cy="532"/>
          </a:xfrm>
        </p:grpSpPr>
        <p:grpSp>
          <p:nvGrpSpPr>
            <p:cNvPr id="11285" name="Group 5">
              <a:extLst>
                <a:ext uri="{FF2B5EF4-FFF2-40B4-BE49-F238E27FC236}">
                  <a16:creationId xmlns:a16="http://schemas.microsoft.com/office/drawing/2014/main" id="{E4394812-D8C7-1E87-6084-AC0F671E0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" y="2355"/>
              <a:ext cx="1792" cy="532"/>
              <a:chOff x="611" y="2355"/>
              <a:chExt cx="1792" cy="532"/>
            </a:xfrm>
          </p:grpSpPr>
          <p:sp>
            <p:nvSpPr>
              <p:cNvPr id="11287" name="AutoShape 6">
                <a:extLst>
                  <a:ext uri="{FF2B5EF4-FFF2-40B4-BE49-F238E27FC236}">
                    <a16:creationId xmlns:a16="http://schemas.microsoft.com/office/drawing/2014/main" id="{B793E5F3-DDE3-860F-D037-2FA05C519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355"/>
                <a:ext cx="1132" cy="532"/>
              </a:xfrm>
              <a:prstGeom prst="cube">
                <a:avLst>
                  <a:gd name="adj" fmla="val 24986"/>
                </a:avLst>
              </a:prstGeom>
              <a:solidFill>
                <a:srgbClr val="87C7B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88" name="AutoShape 7">
                <a:extLst>
                  <a:ext uri="{FF2B5EF4-FFF2-40B4-BE49-F238E27FC236}">
                    <a16:creationId xmlns:a16="http://schemas.microsoft.com/office/drawing/2014/main" id="{C7D635DE-3D35-8BEE-0F52-72C520156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2493"/>
                <a:ext cx="664" cy="256"/>
              </a:xfrm>
              <a:prstGeom prst="rightArrow">
                <a:avLst>
                  <a:gd name="adj1" fmla="val 50000"/>
                  <a:gd name="adj2" fmla="val 129724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286" name="Rectangle 8">
              <a:extLst>
                <a:ext uri="{FF2B5EF4-FFF2-40B4-BE49-F238E27FC236}">
                  <a16:creationId xmlns:a16="http://schemas.microsoft.com/office/drawing/2014/main" id="{1202EB51-0C10-C969-BDAC-F57C521A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583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Inputs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ABA02647-9053-665A-21AE-957F1404CA17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3352800"/>
            <a:ext cx="2941638" cy="844550"/>
            <a:chOff x="2314" y="2355"/>
            <a:chExt cx="1853" cy="532"/>
          </a:xfrm>
        </p:grpSpPr>
        <p:grpSp>
          <p:nvGrpSpPr>
            <p:cNvPr id="11281" name="Group 10">
              <a:extLst>
                <a:ext uri="{FF2B5EF4-FFF2-40B4-BE49-F238E27FC236}">
                  <a16:creationId xmlns:a16="http://schemas.microsoft.com/office/drawing/2014/main" id="{3D3FDFEC-D78F-B7A4-B6C0-9EA4B5645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2355"/>
              <a:ext cx="1816" cy="532"/>
              <a:chOff x="2351" y="2355"/>
              <a:chExt cx="1816" cy="532"/>
            </a:xfrm>
          </p:grpSpPr>
          <p:sp>
            <p:nvSpPr>
              <p:cNvPr id="11283" name="AutoShape 11">
                <a:extLst>
                  <a:ext uri="{FF2B5EF4-FFF2-40B4-BE49-F238E27FC236}">
                    <a16:creationId xmlns:a16="http://schemas.microsoft.com/office/drawing/2014/main" id="{F942FBAE-B8A2-10EC-10B0-818AF7E1A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2355"/>
                <a:ext cx="1132" cy="532"/>
              </a:xfrm>
              <a:prstGeom prst="cube">
                <a:avLst>
                  <a:gd name="adj" fmla="val 24986"/>
                </a:avLst>
              </a:prstGeom>
              <a:solidFill>
                <a:srgbClr val="87C7B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84" name="AutoShape 12">
                <a:extLst>
                  <a:ext uri="{FF2B5EF4-FFF2-40B4-BE49-F238E27FC236}">
                    <a16:creationId xmlns:a16="http://schemas.microsoft.com/office/drawing/2014/main" id="{65ADA962-A4FC-1FFC-DED0-FB0E2255F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2493"/>
                <a:ext cx="664" cy="256"/>
              </a:xfrm>
              <a:prstGeom prst="rightArrow">
                <a:avLst>
                  <a:gd name="adj1" fmla="val 50000"/>
                  <a:gd name="adj2" fmla="val 129724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282" name="Rectangle 13">
              <a:extLst>
                <a:ext uri="{FF2B5EF4-FFF2-40B4-BE49-F238E27FC236}">
                  <a16:creationId xmlns:a16="http://schemas.microsoft.com/office/drawing/2014/main" id="{6A6766F8-98B4-C96E-E0AC-379D93A9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2583"/>
              <a:ext cx="11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Transformation</a:t>
              </a:r>
            </a:p>
          </p:txBody>
        </p:sp>
      </p:grpSp>
      <p:grpSp>
        <p:nvGrpSpPr>
          <p:cNvPr id="6" name="Group 14">
            <a:extLst>
              <a:ext uri="{FF2B5EF4-FFF2-40B4-BE49-F238E27FC236}">
                <a16:creationId xmlns:a16="http://schemas.microsoft.com/office/drawing/2014/main" id="{AC007223-A923-3FBA-1998-E236CB1C8C57}"/>
              </a:ext>
            </a:extLst>
          </p:cNvPr>
          <p:cNvGrpSpPr>
            <a:grpSpLocks/>
          </p:cNvGrpSpPr>
          <p:nvPr/>
        </p:nvGrpSpPr>
        <p:grpSpPr bwMode="auto">
          <a:xfrm>
            <a:off x="8132763" y="3352800"/>
            <a:ext cx="1797050" cy="844550"/>
            <a:chOff x="4163" y="2355"/>
            <a:chExt cx="1132" cy="532"/>
          </a:xfrm>
        </p:grpSpPr>
        <p:sp>
          <p:nvSpPr>
            <p:cNvPr id="11279" name="AutoShape 15">
              <a:extLst>
                <a:ext uri="{FF2B5EF4-FFF2-40B4-BE49-F238E27FC236}">
                  <a16:creationId xmlns:a16="http://schemas.microsoft.com/office/drawing/2014/main" id="{55D68127-187D-FC65-7A31-B0A95726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2355"/>
              <a:ext cx="1132" cy="532"/>
            </a:xfrm>
            <a:prstGeom prst="cube">
              <a:avLst>
                <a:gd name="adj" fmla="val 24986"/>
              </a:avLst>
            </a:prstGeom>
            <a:solidFill>
              <a:srgbClr val="87C7B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0" name="Rectangle 16">
              <a:extLst>
                <a:ext uri="{FF2B5EF4-FFF2-40B4-BE49-F238E27FC236}">
                  <a16:creationId xmlns:a16="http://schemas.microsoft.com/office/drawing/2014/main" id="{E3B1EB3A-C228-DBB8-70B7-68ED826C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" y="2583"/>
              <a:ext cx="6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Outputs</a:t>
              </a:r>
            </a:p>
          </p:txBody>
        </p:sp>
      </p:grpSp>
      <p:sp>
        <p:nvSpPr>
          <p:cNvPr id="11272" name="Rectangle 17">
            <a:extLst>
              <a:ext uri="{FF2B5EF4-FFF2-40B4-BE49-F238E27FC236}">
                <a16:creationId xmlns:a16="http://schemas.microsoft.com/office/drawing/2014/main" id="{C8563731-307B-3AC3-F170-9A2CBEEA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6" y="4862513"/>
            <a:ext cx="24749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Acceptance</a:t>
            </a:r>
          </a:p>
          <a:p>
            <a:r>
              <a:rPr lang="en-US" altLang="en-US" sz="2000" b="1"/>
              <a:t>Sampling</a:t>
            </a:r>
          </a:p>
          <a:p>
            <a:r>
              <a:rPr lang="en-US" altLang="en-US" sz="2000" b="1"/>
              <a:t>(inspection before </a:t>
            </a:r>
          </a:p>
          <a:p>
            <a:r>
              <a:rPr lang="en-US" altLang="en-US" sz="2000" b="1"/>
              <a:t>production)</a:t>
            </a:r>
          </a:p>
        </p:txBody>
      </p:sp>
      <p:sp>
        <p:nvSpPr>
          <p:cNvPr id="11273" name="Rectangle 18">
            <a:extLst>
              <a:ext uri="{FF2B5EF4-FFF2-40B4-BE49-F238E27FC236}">
                <a16:creationId xmlns:a16="http://schemas.microsoft.com/office/drawing/2014/main" id="{FE908775-4FD6-99B8-5C53-1030D940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881564"/>
            <a:ext cx="16081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Process</a:t>
            </a:r>
          </a:p>
          <a:p>
            <a:r>
              <a:rPr lang="en-US" altLang="en-US" sz="2000" b="1"/>
              <a:t>Control</a:t>
            </a:r>
          </a:p>
          <a:p>
            <a:r>
              <a:rPr lang="en-US" altLang="en-US" sz="2000" b="1"/>
              <a:t>(inspection</a:t>
            </a:r>
          </a:p>
          <a:p>
            <a:r>
              <a:rPr lang="en-US" altLang="en-US" sz="2000" b="1"/>
              <a:t>During</a:t>
            </a:r>
          </a:p>
          <a:p>
            <a:r>
              <a:rPr lang="en-US" altLang="en-US" sz="2000" b="1"/>
              <a:t>Production)</a:t>
            </a:r>
            <a:endParaRPr lang="en-US" altLang="en-US" b="1"/>
          </a:p>
        </p:txBody>
      </p:sp>
      <p:sp>
        <p:nvSpPr>
          <p:cNvPr id="11274" name="Rectangle 19">
            <a:extLst>
              <a:ext uri="{FF2B5EF4-FFF2-40B4-BE49-F238E27FC236}">
                <a16:creationId xmlns:a16="http://schemas.microsoft.com/office/drawing/2014/main" id="{2959CD7D-089E-B959-0D43-DA9A0731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1" y="4862513"/>
            <a:ext cx="224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Acceptance</a:t>
            </a:r>
          </a:p>
          <a:p>
            <a:r>
              <a:rPr lang="en-US" altLang="en-US" sz="2000" b="1"/>
              <a:t>Sampling</a:t>
            </a:r>
          </a:p>
          <a:p>
            <a:r>
              <a:rPr lang="en-US" altLang="en-US" sz="2000" b="1"/>
              <a:t>(inspection after </a:t>
            </a:r>
          </a:p>
          <a:p>
            <a:r>
              <a:rPr lang="en-US" altLang="en-US" sz="2000" b="1"/>
              <a:t>Production)</a:t>
            </a:r>
          </a:p>
        </p:txBody>
      </p:sp>
      <p:sp>
        <p:nvSpPr>
          <p:cNvPr id="11275" name="AutoShape 20">
            <a:extLst>
              <a:ext uri="{FF2B5EF4-FFF2-40B4-BE49-F238E27FC236}">
                <a16:creationId xmlns:a16="http://schemas.microsoft.com/office/drawing/2014/main" id="{B39AB6DF-49A9-A6A1-1F45-D6B804124F2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28938" y="4438650"/>
            <a:ext cx="539750" cy="215900"/>
          </a:xfrm>
          <a:prstGeom prst="rightArrow">
            <a:avLst>
              <a:gd name="adj1" fmla="val 50000"/>
              <a:gd name="adj2" fmla="val 1250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6" name="AutoShape 21">
            <a:extLst>
              <a:ext uri="{FF2B5EF4-FFF2-40B4-BE49-F238E27FC236}">
                <a16:creationId xmlns:a16="http://schemas.microsoft.com/office/drawing/2014/main" id="{6FB1BCEB-5E3D-7B2E-8BB6-8D58685992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4863" y="4438650"/>
            <a:ext cx="539750" cy="215900"/>
          </a:xfrm>
          <a:prstGeom prst="rightArrow">
            <a:avLst>
              <a:gd name="adj1" fmla="val 50000"/>
              <a:gd name="adj2" fmla="val 1250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7" name="AutoShape 22">
            <a:extLst>
              <a:ext uri="{FF2B5EF4-FFF2-40B4-BE49-F238E27FC236}">
                <a16:creationId xmlns:a16="http://schemas.microsoft.com/office/drawing/2014/main" id="{EBD07845-D099-6A2B-3379-1AFA37DDDA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761413" y="4438650"/>
            <a:ext cx="539750" cy="215900"/>
          </a:xfrm>
          <a:prstGeom prst="rightArrow">
            <a:avLst>
              <a:gd name="adj1" fmla="val 50000"/>
              <a:gd name="adj2" fmla="val 1250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BB80-0922-D534-08F5-2199FBF1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How much to inspect and how often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7AD0CF0-051D-AC17-4659-02B45C1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0EE3CDE4-2704-4DBE-9483-D05C5FB271C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796F944C-9E98-35E9-6EA0-37D4B7812D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Low cost, high volume items require little inspection and vice versa.</a:t>
            </a:r>
          </a:p>
          <a:p>
            <a:pPr eaLnBrk="1" hangingPunct="1"/>
            <a:r>
              <a:rPr lang="en-US" altLang="en-US"/>
              <a:t>The amount of inspection depends on cost of inspection and the expected cost of passing the defective items.</a:t>
            </a:r>
          </a:p>
          <a:p>
            <a:pPr eaLnBrk="1" hangingPunct="1"/>
            <a:r>
              <a:rPr lang="en-US" altLang="en-US"/>
              <a:t>With a high proportion of human involvement requires more inspection effort than mechanical operations.</a:t>
            </a:r>
          </a:p>
          <a:p>
            <a:pPr eaLnBrk="1" hangingPunct="1"/>
            <a:r>
              <a:rPr lang="en-US" altLang="en-US"/>
              <a:t>The frequency of inspection depends on the rate at which a process may go out of control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>
            <a:extLst>
              <a:ext uri="{FF2B5EF4-FFF2-40B4-BE49-F238E27FC236}">
                <a16:creationId xmlns:a16="http://schemas.microsoft.com/office/drawing/2014/main" id="{9B79ABA5-49E2-9DC9-C6AD-4682E67F4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00025"/>
            <a:ext cx="7772400" cy="7366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Inspection Costs</a:t>
            </a:r>
            <a:endParaRPr lang="en-US" altLang="en-US" b="1"/>
          </a:p>
        </p:txBody>
      </p:sp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5AFC0433-BE8C-DF78-86FA-CDACD3F3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88B07C80-7BA6-445E-8314-EAB2732EB445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3316" name="Group 2">
            <a:extLst>
              <a:ext uri="{FF2B5EF4-FFF2-40B4-BE49-F238E27FC236}">
                <a16:creationId xmlns:a16="http://schemas.microsoft.com/office/drawing/2014/main" id="{5257EEA5-F0C4-7C88-1670-82DA85838DB2}"/>
              </a:ext>
            </a:extLst>
          </p:cNvPr>
          <p:cNvGrpSpPr>
            <a:grpSpLocks/>
          </p:cNvGrpSpPr>
          <p:nvPr/>
        </p:nvGrpSpPr>
        <p:grpSpPr bwMode="auto">
          <a:xfrm>
            <a:off x="2039939" y="685800"/>
            <a:ext cx="7853363" cy="5348288"/>
            <a:chOff x="325" y="662"/>
            <a:chExt cx="4947" cy="3369"/>
          </a:xfrm>
        </p:grpSpPr>
        <p:grpSp>
          <p:nvGrpSpPr>
            <p:cNvPr id="13321" name="Group 3">
              <a:extLst>
                <a:ext uri="{FF2B5EF4-FFF2-40B4-BE49-F238E27FC236}">
                  <a16:creationId xmlns:a16="http://schemas.microsoft.com/office/drawing/2014/main" id="{8FFD0E0F-97B7-6052-00CE-0B2D391EF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696" cy="2220"/>
              <a:chOff x="488" y="1288"/>
              <a:chExt cx="4696" cy="2220"/>
            </a:xfrm>
          </p:grpSpPr>
          <p:sp>
            <p:nvSpPr>
              <p:cNvPr id="13326" name="Rectangle 4">
                <a:extLst>
                  <a:ext uri="{FF2B5EF4-FFF2-40B4-BE49-F238E27FC236}">
                    <a16:creationId xmlns:a16="http://schemas.microsoft.com/office/drawing/2014/main" id="{CA55D1A9-76DC-ABA2-D69F-7D6535B3A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288"/>
                <a:ext cx="4696" cy="2212"/>
              </a:xfrm>
              <a:prstGeom prst="rect">
                <a:avLst/>
              </a:prstGeom>
              <a:solidFill>
                <a:srgbClr val="87C7B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7" name="Line 5">
                <a:extLst>
                  <a:ext uri="{FF2B5EF4-FFF2-40B4-BE49-F238E27FC236}">
                    <a16:creationId xmlns:a16="http://schemas.microsoft.com/office/drawing/2014/main" id="{794AF252-A171-9CD7-4084-B3FE15F54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5" y="2621"/>
                <a:ext cx="4435" cy="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8" name="Arc 6">
                <a:extLst>
                  <a:ext uri="{FF2B5EF4-FFF2-40B4-BE49-F238E27FC236}">
                    <a16:creationId xmlns:a16="http://schemas.microsoft.com/office/drawing/2014/main" id="{07CFC5C8-C9EE-CBC1-265F-928AA4DCACA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76" y="1558"/>
                <a:ext cx="4048" cy="1684"/>
              </a:xfrm>
              <a:custGeom>
                <a:avLst/>
                <a:gdLst>
                  <a:gd name="T0" fmla="*/ 0 w 21600"/>
                  <a:gd name="T1" fmla="*/ 0 h 21600"/>
                  <a:gd name="T2" fmla="*/ 142 w 21600"/>
                  <a:gd name="T3" fmla="*/ 10 h 21600"/>
                  <a:gd name="T4" fmla="*/ 0 w 21600"/>
                  <a:gd name="T5" fmla="*/ 1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0" y="0"/>
                    </a:moveTo>
                    <a:cubicBezTo>
                      <a:pt x="11942" y="11"/>
                      <a:pt x="21600" y="9678"/>
                      <a:pt x="21600" y="21600"/>
                    </a:cubicBezTo>
                  </a:path>
                  <a:path w="21600" h="21600" stroke="0" extrusionOk="0">
                    <a:moveTo>
                      <a:pt x="20" y="0"/>
                    </a:moveTo>
                    <a:cubicBezTo>
                      <a:pt x="11942" y="11"/>
                      <a:pt x="21600" y="9678"/>
                      <a:pt x="21600" y="21600"/>
                    </a:cubicBezTo>
                    <a:lnTo>
                      <a:pt x="0" y="21600"/>
                    </a:lnTo>
                    <a:lnTo>
                      <a:pt x="2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9" name="Line 7">
                <a:extLst>
                  <a:ext uri="{FF2B5EF4-FFF2-40B4-BE49-F238E27FC236}">
                    <a16:creationId xmlns:a16="http://schemas.microsoft.com/office/drawing/2014/main" id="{6B3C6666-3B75-FA1B-0F14-A28B745FC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" y="2685"/>
                <a:ext cx="0" cy="8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322" name="Rectangle 8">
              <a:extLst>
                <a:ext uri="{FF2B5EF4-FFF2-40B4-BE49-F238E27FC236}">
                  <a16:creationId xmlns:a16="http://schemas.microsoft.com/office/drawing/2014/main" id="{88E237D0-FE00-0C9E-FFB1-971D7D89CA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7" y="1915"/>
              <a:ext cx="54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</a:rPr>
                <a:t>Cost</a:t>
              </a:r>
              <a:endParaRPr lang="en-US" altLang="en-US" b="1">
                <a:solidFill>
                  <a:srgbClr val="CE2700"/>
                </a:solidFill>
              </a:endParaRPr>
            </a:p>
          </p:txBody>
        </p:sp>
        <p:sp>
          <p:nvSpPr>
            <p:cNvPr id="13323" name="Rectangle 9">
              <a:extLst>
                <a:ext uri="{FF2B5EF4-FFF2-40B4-BE49-F238E27FC236}">
                  <a16:creationId xmlns:a16="http://schemas.microsoft.com/office/drawing/2014/main" id="{1E919B25-5F63-A65D-400B-1DDF64131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3514"/>
              <a:ext cx="8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</a:rPr>
                <a:t>Optimal</a:t>
              </a:r>
            </a:p>
          </p:txBody>
        </p:sp>
        <p:sp>
          <p:nvSpPr>
            <p:cNvPr id="13324" name="Rectangle 10">
              <a:extLst>
                <a:ext uri="{FF2B5EF4-FFF2-40B4-BE49-F238E27FC236}">
                  <a16:creationId xmlns:a16="http://schemas.microsoft.com/office/drawing/2014/main" id="{6442E6F9-97B3-76D7-D8EB-FD3814840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742"/>
              <a:ext cx="21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</a:rPr>
                <a:t>Amount of Inspection</a:t>
              </a:r>
              <a:endParaRPr lang="en-US" altLang="en-US" b="1">
                <a:solidFill>
                  <a:srgbClr val="CE2700"/>
                </a:solidFill>
              </a:endParaRPr>
            </a:p>
          </p:txBody>
        </p:sp>
        <p:sp>
          <p:nvSpPr>
            <p:cNvPr id="13325" name="Arc 11">
              <a:extLst>
                <a:ext uri="{FF2B5EF4-FFF2-40B4-BE49-F238E27FC236}">
                  <a16:creationId xmlns:a16="http://schemas.microsoft.com/office/drawing/2014/main" id="{5CA532E3-416C-5202-1596-C4E72AAAB6E7}"/>
                </a:ext>
              </a:extLst>
            </p:cNvPr>
            <p:cNvSpPr>
              <a:spLocks/>
            </p:cNvSpPr>
            <p:nvPr/>
          </p:nvSpPr>
          <p:spPr bwMode="auto">
            <a:xfrm rot="9780000">
              <a:off x="866" y="662"/>
              <a:ext cx="3993" cy="2319"/>
            </a:xfrm>
            <a:custGeom>
              <a:avLst/>
              <a:gdLst>
                <a:gd name="T0" fmla="*/ 4 w 21600"/>
                <a:gd name="T1" fmla="*/ 0 h 21591"/>
                <a:gd name="T2" fmla="*/ 136 w 21600"/>
                <a:gd name="T3" fmla="*/ 27 h 21591"/>
                <a:gd name="T4" fmla="*/ 0 w 21600"/>
                <a:gd name="T5" fmla="*/ 27 h 21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1"/>
                <a:gd name="T11" fmla="*/ 21600 w 21600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1" fill="none" extrusionOk="0">
                  <a:moveTo>
                    <a:pt x="622" y="-1"/>
                  </a:moveTo>
                  <a:cubicBezTo>
                    <a:pt x="12304" y="336"/>
                    <a:pt x="21600" y="9903"/>
                    <a:pt x="21600" y="21591"/>
                  </a:cubicBezTo>
                </a:path>
                <a:path w="21600" h="21591" stroke="0" extrusionOk="0">
                  <a:moveTo>
                    <a:pt x="622" y="-1"/>
                  </a:moveTo>
                  <a:cubicBezTo>
                    <a:pt x="12304" y="336"/>
                    <a:pt x="21600" y="9903"/>
                    <a:pt x="21600" y="21591"/>
                  </a:cubicBezTo>
                  <a:lnTo>
                    <a:pt x="0" y="21591"/>
                  </a:lnTo>
                  <a:lnTo>
                    <a:pt x="622" y="-1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317" name="Rectangle 13">
            <a:extLst>
              <a:ext uri="{FF2B5EF4-FFF2-40B4-BE49-F238E27FC236}">
                <a16:creationId xmlns:a16="http://schemas.microsoft.com/office/drawing/2014/main" id="{D89DFE8E-1FC1-B574-0CC2-10B10FB81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3733800"/>
            <a:ext cx="133690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E2700"/>
                </a:solidFill>
              </a:rPr>
              <a:t>Cost of </a:t>
            </a:r>
            <a:br>
              <a:rPr lang="en-US" altLang="en-US" b="1">
                <a:solidFill>
                  <a:srgbClr val="CE2700"/>
                </a:solidFill>
              </a:rPr>
            </a:br>
            <a:r>
              <a:rPr lang="en-US" altLang="en-US" b="1">
                <a:solidFill>
                  <a:srgbClr val="CE2700"/>
                </a:solidFill>
              </a:rPr>
              <a:t>inspection</a:t>
            </a:r>
          </a:p>
        </p:txBody>
      </p:sp>
      <p:sp>
        <p:nvSpPr>
          <p:cNvPr id="13318" name="Rectangle 14">
            <a:extLst>
              <a:ext uri="{FF2B5EF4-FFF2-40B4-BE49-F238E27FC236}">
                <a16:creationId xmlns:a16="http://schemas.microsoft.com/office/drawing/2014/main" id="{50445EF0-A2C3-C3D8-2D0C-BED28F88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4572001"/>
            <a:ext cx="1311257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E2700"/>
                </a:solidFill>
              </a:rPr>
              <a:t>Cost of </a:t>
            </a:r>
            <a:br>
              <a:rPr lang="en-US" altLang="en-US" b="1">
                <a:solidFill>
                  <a:srgbClr val="CE2700"/>
                </a:solidFill>
              </a:rPr>
            </a:br>
            <a:r>
              <a:rPr lang="en-US" altLang="en-US" b="1">
                <a:solidFill>
                  <a:srgbClr val="CE2700"/>
                </a:solidFill>
              </a:rPr>
              <a:t>passing</a:t>
            </a:r>
          </a:p>
          <a:p>
            <a:r>
              <a:rPr lang="en-US" altLang="en-US" b="1">
                <a:solidFill>
                  <a:srgbClr val="CE2700"/>
                </a:solidFill>
              </a:rPr>
              <a:t>defectives</a:t>
            </a:r>
          </a:p>
        </p:txBody>
      </p:sp>
      <p:sp>
        <p:nvSpPr>
          <p:cNvPr id="13319" name="Rectangle 15">
            <a:extLst>
              <a:ext uri="{FF2B5EF4-FFF2-40B4-BE49-F238E27FC236}">
                <a16:creationId xmlns:a16="http://schemas.microsoft.com/office/drawing/2014/main" id="{3ADBC28C-3E08-892B-4DAA-F5CEB30A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16275"/>
            <a:ext cx="1422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CE2700"/>
                </a:solidFill>
              </a:rPr>
              <a:t>Total Cost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2F2277A-B0D3-71B3-D934-882ADA90B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7772400" cy="684213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>
              <a:defRPr/>
            </a:pPr>
            <a:r>
              <a:rPr lang="en-US"/>
              <a:t>Where to Inspect in the Process</a:t>
            </a:r>
            <a:endParaRPr lang="en-US" b="1"/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DF1A8183-4DF5-1232-6A27-591F1766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7878F875-E57A-484E-92EF-CE73B0DFA8C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50DC156-8B89-1A46-641F-22B84561BBE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49476" y="1489076"/>
            <a:ext cx="7845425" cy="476567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Raw materials and purchased parts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Finished products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Before a costly operation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Before an irreversible process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Before a covering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F2F4BF6-2C27-68A3-5986-57181680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95263"/>
            <a:ext cx="7772400" cy="7366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Examples of Inspection Points</a:t>
            </a:r>
            <a:endParaRPr lang="en-US" altLang="en-US" b="1"/>
          </a:p>
        </p:txBody>
      </p:sp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580BFEC3-86D3-5DBB-30DB-2889878B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5DC31998-E320-499B-83B3-B82F07812E6B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15364" name="Group 3">
            <a:extLst>
              <a:ext uri="{FF2B5EF4-FFF2-40B4-BE49-F238E27FC236}">
                <a16:creationId xmlns:a16="http://schemas.microsoft.com/office/drawing/2014/main" id="{1AC08922-9B5A-0F78-3222-5900AE36DA3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9226"/>
            <a:ext cx="7926388" cy="5133975"/>
            <a:chOff x="528" y="768"/>
            <a:chExt cx="4993" cy="3234"/>
          </a:xfrm>
        </p:grpSpPr>
        <p:graphicFrame>
          <p:nvGraphicFramePr>
            <p:cNvPr id="15366" name="Object 4">
              <a:extLst>
                <a:ext uri="{FF2B5EF4-FFF2-40B4-BE49-F238E27FC236}">
                  <a16:creationId xmlns:a16="http://schemas.microsoft.com/office/drawing/2014/main" id="{E6AC7365-711B-A9FE-1C1C-D5AD45AA5D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8" y="768"/>
            <a:ext cx="4993" cy="3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7927848" imgH="5151120" progId="Word.Document.8">
                    <p:embed/>
                  </p:oleObj>
                </mc:Choice>
                <mc:Fallback>
                  <p:oleObj name="Document" r:id="rId2" imgW="7927848" imgH="5151120" progId="Word.Document.8">
                    <p:embed/>
                    <p:pic>
                      <p:nvPicPr>
                        <p:cNvPr id="15366" name="Object 4">
                          <a:extLst>
                            <a:ext uri="{FF2B5EF4-FFF2-40B4-BE49-F238E27FC236}">
                              <a16:creationId xmlns:a16="http://schemas.microsoft.com/office/drawing/2014/main" id="{E6AC7365-711B-A9FE-1C1C-D5AD45AA5D9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4993" cy="3234"/>
                        </a:xfrm>
                        <a:prstGeom prst="rect">
                          <a:avLst/>
                        </a:prstGeom>
                        <a:solidFill>
                          <a:srgbClr val="F0FDC5"/>
                        </a:solidFill>
                        <a:ln w="12700">
                          <a:solidFill>
                            <a:srgbClr val="CE27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7" name="Line 5">
              <a:extLst>
                <a:ext uri="{FF2B5EF4-FFF2-40B4-BE49-F238E27FC236}">
                  <a16:creationId xmlns:a16="http://schemas.microsoft.com/office/drawing/2014/main" id="{86EAF74C-F01F-D1CD-1522-2D9B89A77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6"/>
              <a:ext cx="4915" cy="0"/>
            </a:xfrm>
            <a:prstGeom prst="line">
              <a:avLst/>
            </a:prstGeom>
            <a:noFill/>
            <a:ln w="12700">
              <a:solidFill>
                <a:srgbClr val="CE2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8" name="Line 6">
              <a:extLst>
                <a:ext uri="{FF2B5EF4-FFF2-40B4-BE49-F238E27FC236}">
                  <a16:creationId xmlns:a16="http://schemas.microsoft.com/office/drawing/2014/main" id="{600396BA-756C-E0C1-7735-44ACE6AC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96"/>
              <a:ext cx="4915" cy="0"/>
            </a:xfrm>
            <a:prstGeom prst="line">
              <a:avLst/>
            </a:prstGeom>
            <a:noFill/>
            <a:ln w="12700">
              <a:solidFill>
                <a:srgbClr val="CE2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Line 7">
              <a:extLst>
                <a:ext uri="{FF2B5EF4-FFF2-40B4-BE49-F238E27FC236}">
                  <a16:creationId xmlns:a16="http://schemas.microsoft.com/office/drawing/2014/main" id="{B954412B-5C05-9D9C-381A-579DEC2E3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56"/>
              <a:ext cx="4915" cy="0"/>
            </a:xfrm>
            <a:prstGeom prst="line">
              <a:avLst/>
            </a:prstGeom>
            <a:noFill/>
            <a:ln w="12700">
              <a:solidFill>
                <a:srgbClr val="CE2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5F20734-27F7-16F2-CC47-B1BE1CC49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1"/>
            <a:ext cx="9144000" cy="917575"/>
          </a:xfrm>
        </p:spPr>
        <p:txBody>
          <a:bodyPr/>
          <a:lstStyle/>
          <a:p>
            <a:pPr eaLnBrk="1" hangingPunct="1"/>
            <a:r>
              <a:rPr lang="en-US" altLang="en-US"/>
              <a:t>Control Chart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3F893525-CF89-A628-2FF3-DAADCA2F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472F2CE1-9A86-4770-BB55-99409AD8FA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8FB6E27-6621-3F50-4FAC-80FEB6C4E04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309814" y="1230314"/>
            <a:ext cx="7596187" cy="49418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/>
              <a:t>Control Chart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i="1" u="sng"/>
              <a:t>Purpose:</a:t>
            </a:r>
            <a:r>
              <a:rPr lang="en-US" altLang="en-US"/>
              <a:t> to monitor process output to see if it is random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A time ordered plot representative sample statistics obtained from an on going process (e.g. sample means)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Upper and lower control limits define the range of acceptable variation</a:t>
            </a:r>
          </a:p>
          <a:p>
            <a:pPr lvl="1" eaLnBrk="1" hangingPunct="1">
              <a:spcBef>
                <a:spcPct val="4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513D35B-A90B-91E7-6448-383CC0BF5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95263"/>
            <a:ext cx="7772400" cy="7366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Control Chart</a:t>
            </a:r>
            <a:endParaRPr lang="en-US" altLang="en-US" b="1"/>
          </a:p>
        </p:txBody>
      </p:sp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467AC9F1-C54C-B45A-7192-E9D0447B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10-</a:t>
            </a:r>
            <a:fld id="{38C34E35-1DCF-45BC-99E1-3BE9E7380AA2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19460" name="Group 3">
            <a:extLst>
              <a:ext uri="{FF2B5EF4-FFF2-40B4-BE49-F238E27FC236}">
                <a16:creationId xmlns:a16="http://schemas.microsoft.com/office/drawing/2014/main" id="{8F21D8A0-5311-780A-FFF9-7F1882A3CF35}"/>
              </a:ext>
            </a:extLst>
          </p:cNvPr>
          <p:cNvGrpSpPr>
            <a:grpSpLocks/>
          </p:cNvGrpSpPr>
          <p:nvPr/>
        </p:nvGrpSpPr>
        <p:grpSpPr bwMode="auto">
          <a:xfrm>
            <a:off x="2098675" y="1792288"/>
            <a:ext cx="8229600" cy="3924300"/>
            <a:chOff x="457" y="1129"/>
            <a:chExt cx="5184" cy="2472"/>
          </a:xfrm>
        </p:grpSpPr>
        <p:sp>
          <p:nvSpPr>
            <p:cNvPr id="19462" name="Line 4">
              <a:extLst>
                <a:ext uri="{FF2B5EF4-FFF2-40B4-BE49-F238E27FC236}">
                  <a16:creationId xmlns:a16="http://schemas.microsoft.com/office/drawing/2014/main" id="{7272E3CC-7FA8-C22F-6CEC-D8E92729E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1396"/>
              <a:ext cx="0" cy="1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3" name="Line 5">
              <a:extLst>
                <a:ext uri="{FF2B5EF4-FFF2-40B4-BE49-F238E27FC236}">
                  <a16:creationId xmlns:a16="http://schemas.microsoft.com/office/drawing/2014/main" id="{B28FAFC2-7CB8-7FCC-6F6B-4C241DFD8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98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4" name="Line 6">
              <a:extLst>
                <a:ext uri="{FF2B5EF4-FFF2-40B4-BE49-F238E27FC236}">
                  <a16:creationId xmlns:a16="http://schemas.microsoft.com/office/drawing/2014/main" id="{0E7B4D56-4E38-0138-AA52-D94292583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665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5" name="Line 7">
              <a:extLst>
                <a:ext uri="{FF2B5EF4-FFF2-40B4-BE49-F238E27FC236}">
                  <a16:creationId xmlns:a16="http://schemas.microsoft.com/office/drawing/2014/main" id="{66F49EC8-1DAB-C7DA-FB4F-D8055A3AE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35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6" name="Line 8">
              <a:extLst>
                <a:ext uri="{FF2B5EF4-FFF2-40B4-BE49-F238E27FC236}">
                  <a16:creationId xmlns:a16="http://schemas.microsoft.com/office/drawing/2014/main" id="{6DBB2949-07A5-C67C-289C-9C2941839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035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7" name="Line 9">
              <a:extLst>
                <a:ext uri="{FF2B5EF4-FFF2-40B4-BE49-F238E27FC236}">
                  <a16:creationId xmlns:a16="http://schemas.microsoft.com/office/drawing/2014/main" id="{1746EFBF-6FEE-CAF6-058C-8181470A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72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8" name="Line 10">
              <a:extLst>
                <a:ext uri="{FF2B5EF4-FFF2-40B4-BE49-F238E27FC236}">
                  <a16:creationId xmlns:a16="http://schemas.microsoft.com/office/drawing/2014/main" id="{2B342449-D559-39A4-A5D7-21DFB23DF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4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9" name="Line 11">
              <a:extLst>
                <a:ext uri="{FF2B5EF4-FFF2-40B4-BE49-F238E27FC236}">
                  <a16:creationId xmlns:a16="http://schemas.microsoft.com/office/drawing/2014/main" id="{B21AD4EF-0CAA-178C-16EC-D58D69CB6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81"/>
              <a:ext cx="4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0" name="Line 12">
              <a:extLst>
                <a:ext uri="{FF2B5EF4-FFF2-40B4-BE49-F238E27FC236}">
                  <a16:creationId xmlns:a16="http://schemas.microsoft.com/office/drawing/2014/main" id="{39B4A81D-0BE8-B719-D6DF-6DEFB85F2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1" name="Line 13">
              <a:extLst>
                <a:ext uri="{FF2B5EF4-FFF2-40B4-BE49-F238E27FC236}">
                  <a16:creationId xmlns:a16="http://schemas.microsoft.com/office/drawing/2014/main" id="{D2E8258D-DFC2-E7E7-604D-78F7A5DBF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2" name="Line 14">
              <a:extLst>
                <a:ext uri="{FF2B5EF4-FFF2-40B4-BE49-F238E27FC236}">
                  <a16:creationId xmlns:a16="http://schemas.microsoft.com/office/drawing/2014/main" id="{826EB25B-2AA0-BDFA-23DF-2AB54225C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5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3" name="Line 15">
              <a:extLst>
                <a:ext uri="{FF2B5EF4-FFF2-40B4-BE49-F238E27FC236}">
                  <a16:creationId xmlns:a16="http://schemas.microsoft.com/office/drawing/2014/main" id="{011023A8-1485-6AF3-ED49-42CF6EC16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4" name="Line 16">
              <a:extLst>
                <a:ext uri="{FF2B5EF4-FFF2-40B4-BE49-F238E27FC236}">
                  <a16:creationId xmlns:a16="http://schemas.microsoft.com/office/drawing/2014/main" id="{BCA8973C-5C6C-2B94-E92B-844121379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3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5" name="Line 17">
              <a:extLst>
                <a:ext uri="{FF2B5EF4-FFF2-40B4-BE49-F238E27FC236}">
                  <a16:creationId xmlns:a16="http://schemas.microsoft.com/office/drawing/2014/main" id="{EDFA40DC-0B19-3526-924F-442BC09E7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7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6" name="Line 18">
              <a:extLst>
                <a:ext uri="{FF2B5EF4-FFF2-40B4-BE49-F238E27FC236}">
                  <a16:creationId xmlns:a16="http://schemas.microsoft.com/office/drawing/2014/main" id="{AB13A773-80B1-7C3F-13CD-B199DCF42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2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7" name="Line 19">
              <a:extLst>
                <a:ext uri="{FF2B5EF4-FFF2-40B4-BE49-F238E27FC236}">
                  <a16:creationId xmlns:a16="http://schemas.microsoft.com/office/drawing/2014/main" id="{80293D56-0C61-385A-0985-3DDB3E164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4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8" name="Line 20">
              <a:extLst>
                <a:ext uri="{FF2B5EF4-FFF2-40B4-BE49-F238E27FC236}">
                  <a16:creationId xmlns:a16="http://schemas.microsoft.com/office/drawing/2014/main" id="{9BDBFACE-625A-FEB3-2718-3E17C3CE1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9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9" name="Line 21">
              <a:extLst>
                <a:ext uri="{FF2B5EF4-FFF2-40B4-BE49-F238E27FC236}">
                  <a16:creationId xmlns:a16="http://schemas.microsoft.com/office/drawing/2014/main" id="{E894C371-5D68-6F1D-A02D-80CCBB2C1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0" name="Line 22">
              <a:extLst>
                <a:ext uri="{FF2B5EF4-FFF2-40B4-BE49-F238E27FC236}">
                  <a16:creationId xmlns:a16="http://schemas.microsoft.com/office/drawing/2014/main" id="{6A413893-3F16-8B00-827B-051513B14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1" name="Line 23">
              <a:extLst>
                <a:ext uri="{FF2B5EF4-FFF2-40B4-BE49-F238E27FC236}">
                  <a16:creationId xmlns:a16="http://schemas.microsoft.com/office/drawing/2014/main" id="{E781CC26-1C36-26C9-C86C-43D587F10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2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2" name="Line 24">
              <a:extLst>
                <a:ext uri="{FF2B5EF4-FFF2-40B4-BE49-F238E27FC236}">
                  <a16:creationId xmlns:a16="http://schemas.microsoft.com/office/drawing/2014/main" id="{F8A0635F-E97C-05EE-8DFA-6EEF95DBF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7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3" name="Line 25">
              <a:extLst>
                <a:ext uri="{FF2B5EF4-FFF2-40B4-BE49-F238E27FC236}">
                  <a16:creationId xmlns:a16="http://schemas.microsoft.com/office/drawing/2014/main" id="{25F5FB5E-64C3-DD39-B30E-B3216DF0B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9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4" name="Line 26">
              <a:extLst>
                <a:ext uri="{FF2B5EF4-FFF2-40B4-BE49-F238E27FC236}">
                  <a16:creationId xmlns:a16="http://schemas.microsoft.com/office/drawing/2014/main" id="{AD8CF404-6681-3BBC-ED3F-8EA18F351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4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5" name="Line 27">
              <a:extLst>
                <a:ext uri="{FF2B5EF4-FFF2-40B4-BE49-F238E27FC236}">
                  <a16:creationId xmlns:a16="http://schemas.microsoft.com/office/drawing/2014/main" id="{CE62B5BE-71D8-74B4-0358-7C1B2FE6F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8" y="292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6" name="Rectangle 28">
              <a:extLst>
                <a:ext uri="{FF2B5EF4-FFF2-40B4-BE49-F238E27FC236}">
                  <a16:creationId xmlns:a16="http://schemas.microsoft.com/office/drawing/2014/main" id="{1F225AFC-7CBA-D16C-7573-E9CABC492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210"/>
              <a:ext cx="73" cy="7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7" name="Rectangle 29">
              <a:extLst>
                <a:ext uri="{FF2B5EF4-FFF2-40B4-BE49-F238E27FC236}">
                  <a16:creationId xmlns:a16="http://schemas.microsoft.com/office/drawing/2014/main" id="{A9FB44C7-2573-B13A-7976-70221426E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046"/>
              <a:ext cx="73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8" name="Rectangle 30">
              <a:extLst>
                <a:ext uri="{FF2B5EF4-FFF2-40B4-BE49-F238E27FC236}">
                  <a16:creationId xmlns:a16="http://schemas.microsoft.com/office/drawing/2014/main" id="{8405AEBC-B614-5AD2-96FC-B9B88A010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67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9" name="Rectangle 31">
              <a:extLst>
                <a:ext uri="{FF2B5EF4-FFF2-40B4-BE49-F238E27FC236}">
                  <a16:creationId xmlns:a16="http://schemas.microsoft.com/office/drawing/2014/main" id="{85D12C82-304A-11D7-63AB-92969ED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1660"/>
              <a:ext cx="72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0" name="Rectangle 32">
              <a:extLst>
                <a:ext uri="{FF2B5EF4-FFF2-40B4-BE49-F238E27FC236}">
                  <a16:creationId xmlns:a16="http://schemas.microsoft.com/office/drawing/2014/main" id="{ABB6EFBB-3B05-9A25-1E6D-DCBC103D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763"/>
              <a:ext cx="73" cy="7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1" name="Rectangle 33">
              <a:extLst>
                <a:ext uri="{FF2B5EF4-FFF2-40B4-BE49-F238E27FC236}">
                  <a16:creationId xmlns:a16="http://schemas.microsoft.com/office/drawing/2014/main" id="{343FFCC2-4BFC-0EAD-D776-47A0A08F7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046"/>
              <a:ext cx="71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2" name="Rectangle 34">
              <a:extLst>
                <a:ext uri="{FF2B5EF4-FFF2-40B4-BE49-F238E27FC236}">
                  <a16:creationId xmlns:a16="http://schemas.microsoft.com/office/drawing/2014/main" id="{35C6FFCD-1464-B69B-7E76-840511CF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13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3" name="Rectangle 35">
              <a:extLst>
                <a:ext uri="{FF2B5EF4-FFF2-40B4-BE49-F238E27FC236}">
                  <a16:creationId xmlns:a16="http://schemas.microsoft.com/office/drawing/2014/main" id="{8006AFEA-FEB2-55AA-95B4-D146E5CCD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16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4" name="Rectangle 36">
              <a:extLst>
                <a:ext uri="{FF2B5EF4-FFF2-40B4-BE49-F238E27FC236}">
                  <a16:creationId xmlns:a16="http://schemas.microsoft.com/office/drawing/2014/main" id="{E653DD2F-9144-D157-E3AB-53C56391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194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5" name="Rectangle 37">
              <a:extLst>
                <a:ext uri="{FF2B5EF4-FFF2-40B4-BE49-F238E27FC236}">
                  <a16:creationId xmlns:a16="http://schemas.microsoft.com/office/drawing/2014/main" id="{F50053F2-F470-A504-993D-747DBED2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119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6" name="Rectangle 38">
              <a:extLst>
                <a:ext uri="{FF2B5EF4-FFF2-40B4-BE49-F238E27FC236}">
                  <a16:creationId xmlns:a16="http://schemas.microsoft.com/office/drawing/2014/main" id="{E8944958-DC8B-2D66-23A2-A75D7A7B8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090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7" name="Rectangle 39">
              <a:extLst>
                <a:ext uri="{FF2B5EF4-FFF2-40B4-BE49-F238E27FC236}">
                  <a16:creationId xmlns:a16="http://schemas.microsoft.com/office/drawing/2014/main" id="{D871FADA-CEAF-F952-47B1-4F8FCDF5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867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8" name="Rectangle 40">
              <a:extLst>
                <a:ext uri="{FF2B5EF4-FFF2-40B4-BE49-F238E27FC236}">
                  <a16:creationId xmlns:a16="http://schemas.microsoft.com/office/drawing/2014/main" id="{C2358DE3-D21B-277D-03DF-EB58763C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282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9" name="Rectangle 41">
              <a:extLst>
                <a:ext uri="{FF2B5EF4-FFF2-40B4-BE49-F238E27FC236}">
                  <a16:creationId xmlns:a16="http://schemas.microsoft.com/office/drawing/2014/main" id="{801B1132-274A-EFD1-5903-4AFDBBC5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282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0" name="Rectangle 42">
              <a:extLst>
                <a:ext uri="{FF2B5EF4-FFF2-40B4-BE49-F238E27FC236}">
                  <a16:creationId xmlns:a16="http://schemas.microsoft.com/office/drawing/2014/main" id="{10C2E64D-5D5F-B1F2-6545-44B426E25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1404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1" name="Rectangle 43">
              <a:extLst>
                <a:ext uri="{FF2B5EF4-FFF2-40B4-BE49-F238E27FC236}">
                  <a16:creationId xmlns:a16="http://schemas.microsoft.com/office/drawing/2014/main" id="{B18E9E09-337E-603C-18EC-4301A6F1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0</a:t>
              </a:r>
            </a:p>
          </p:txBody>
        </p:sp>
        <p:sp>
          <p:nvSpPr>
            <p:cNvPr id="19502" name="Rectangle 44">
              <a:extLst>
                <a:ext uri="{FF2B5EF4-FFF2-40B4-BE49-F238E27FC236}">
                  <a16:creationId xmlns:a16="http://schemas.microsoft.com/office/drawing/2014/main" id="{FB46A7B7-2BAB-ECE3-38F3-B992BCCF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</a:t>
              </a:r>
            </a:p>
          </p:txBody>
        </p:sp>
        <p:sp>
          <p:nvSpPr>
            <p:cNvPr id="19503" name="Rectangle 45">
              <a:extLst>
                <a:ext uri="{FF2B5EF4-FFF2-40B4-BE49-F238E27FC236}">
                  <a16:creationId xmlns:a16="http://schemas.microsoft.com/office/drawing/2014/main" id="{3088083B-C2E3-03A2-0DF1-8F7EF5B28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2</a:t>
              </a:r>
            </a:p>
          </p:txBody>
        </p:sp>
        <p:sp>
          <p:nvSpPr>
            <p:cNvPr id="19504" name="Rectangle 46">
              <a:extLst>
                <a:ext uri="{FF2B5EF4-FFF2-40B4-BE49-F238E27FC236}">
                  <a16:creationId xmlns:a16="http://schemas.microsoft.com/office/drawing/2014/main" id="{99392455-26FA-BF7A-0AB2-29F11F98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3</a:t>
              </a:r>
            </a:p>
          </p:txBody>
        </p:sp>
        <p:sp>
          <p:nvSpPr>
            <p:cNvPr id="19505" name="Rectangle 47">
              <a:extLst>
                <a:ext uri="{FF2B5EF4-FFF2-40B4-BE49-F238E27FC236}">
                  <a16:creationId xmlns:a16="http://schemas.microsoft.com/office/drawing/2014/main" id="{8DC7C6C6-EFC9-4979-FFD8-C504EA2A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4</a:t>
              </a:r>
            </a:p>
          </p:txBody>
        </p:sp>
        <p:sp>
          <p:nvSpPr>
            <p:cNvPr id="19506" name="Rectangle 48">
              <a:extLst>
                <a:ext uri="{FF2B5EF4-FFF2-40B4-BE49-F238E27FC236}">
                  <a16:creationId xmlns:a16="http://schemas.microsoft.com/office/drawing/2014/main" id="{9627C07F-FE0D-27FB-118F-71D6495CA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5</a:t>
              </a:r>
            </a:p>
          </p:txBody>
        </p:sp>
        <p:sp>
          <p:nvSpPr>
            <p:cNvPr id="19507" name="Rectangle 49">
              <a:extLst>
                <a:ext uri="{FF2B5EF4-FFF2-40B4-BE49-F238E27FC236}">
                  <a16:creationId xmlns:a16="http://schemas.microsoft.com/office/drawing/2014/main" id="{834C2ED6-507D-EE3E-4F81-0FA0290D1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6</a:t>
              </a:r>
            </a:p>
          </p:txBody>
        </p:sp>
        <p:sp>
          <p:nvSpPr>
            <p:cNvPr id="19508" name="Rectangle 50">
              <a:extLst>
                <a:ext uri="{FF2B5EF4-FFF2-40B4-BE49-F238E27FC236}">
                  <a16:creationId xmlns:a16="http://schemas.microsoft.com/office/drawing/2014/main" id="{929A606F-709E-0ECB-2F42-C046A12D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7</a:t>
              </a:r>
            </a:p>
          </p:txBody>
        </p:sp>
        <p:sp>
          <p:nvSpPr>
            <p:cNvPr id="19509" name="Rectangle 51">
              <a:extLst>
                <a:ext uri="{FF2B5EF4-FFF2-40B4-BE49-F238E27FC236}">
                  <a16:creationId xmlns:a16="http://schemas.microsoft.com/office/drawing/2014/main" id="{AE236106-D994-B7FC-612A-25AEA6ED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8</a:t>
              </a:r>
            </a:p>
          </p:txBody>
        </p:sp>
        <p:sp>
          <p:nvSpPr>
            <p:cNvPr id="19510" name="Rectangle 52">
              <a:extLst>
                <a:ext uri="{FF2B5EF4-FFF2-40B4-BE49-F238E27FC236}">
                  <a16:creationId xmlns:a16="http://schemas.microsoft.com/office/drawing/2014/main" id="{E3B54EEA-8F6D-E9B7-45FF-A184EAB7F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07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9</a:t>
              </a:r>
            </a:p>
          </p:txBody>
        </p:sp>
        <p:sp>
          <p:nvSpPr>
            <p:cNvPr id="19511" name="Rectangle 53">
              <a:extLst>
                <a:ext uri="{FF2B5EF4-FFF2-40B4-BE49-F238E27FC236}">
                  <a16:creationId xmlns:a16="http://schemas.microsoft.com/office/drawing/2014/main" id="{BB00034A-A1CC-3963-5C2A-82D4E96D2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3074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10</a:t>
              </a:r>
            </a:p>
          </p:txBody>
        </p:sp>
        <p:sp>
          <p:nvSpPr>
            <p:cNvPr id="19512" name="Rectangle 54">
              <a:extLst>
                <a:ext uri="{FF2B5EF4-FFF2-40B4-BE49-F238E27FC236}">
                  <a16:creationId xmlns:a16="http://schemas.microsoft.com/office/drawing/2014/main" id="{FFDA72A9-5035-57B2-3A76-DB28A924E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074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11</a:t>
              </a:r>
            </a:p>
          </p:txBody>
        </p:sp>
        <p:sp>
          <p:nvSpPr>
            <p:cNvPr id="19513" name="Rectangle 55">
              <a:extLst>
                <a:ext uri="{FF2B5EF4-FFF2-40B4-BE49-F238E27FC236}">
                  <a16:creationId xmlns:a16="http://schemas.microsoft.com/office/drawing/2014/main" id="{BF8246D8-2CF6-9F39-55FB-683C9C6B1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074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12</a:t>
              </a:r>
            </a:p>
          </p:txBody>
        </p:sp>
        <p:sp>
          <p:nvSpPr>
            <p:cNvPr id="19514" name="Rectangle 56">
              <a:extLst>
                <a:ext uri="{FF2B5EF4-FFF2-40B4-BE49-F238E27FC236}">
                  <a16:creationId xmlns:a16="http://schemas.microsoft.com/office/drawing/2014/main" id="{82100227-2FD8-8503-3F39-E175A627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074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13</a:t>
              </a:r>
            </a:p>
          </p:txBody>
        </p:sp>
        <p:sp>
          <p:nvSpPr>
            <p:cNvPr id="19515" name="Rectangle 57">
              <a:extLst>
                <a:ext uri="{FF2B5EF4-FFF2-40B4-BE49-F238E27FC236}">
                  <a16:creationId xmlns:a16="http://schemas.microsoft.com/office/drawing/2014/main" id="{72FD9553-C615-037C-3741-A763E205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3074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14</a:t>
              </a:r>
            </a:p>
          </p:txBody>
        </p:sp>
        <p:sp>
          <p:nvSpPr>
            <p:cNvPr id="19516" name="Rectangle 58">
              <a:extLst>
                <a:ext uri="{FF2B5EF4-FFF2-40B4-BE49-F238E27FC236}">
                  <a16:creationId xmlns:a16="http://schemas.microsoft.com/office/drawing/2014/main" id="{A692A56F-77E3-FA77-BA52-5B425901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074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15</a:t>
              </a:r>
            </a:p>
          </p:txBody>
        </p:sp>
        <p:sp>
          <p:nvSpPr>
            <p:cNvPr id="19517" name="Line 59">
              <a:extLst>
                <a:ext uri="{FF2B5EF4-FFF2-40B4-BE49-F238E27FC236}">
                  <a16:creationId xmlns:a16="http://schemas.microsoft.com/office/drawing/2014/main" id="{CEF89E2F-EE16-730B-EF20-6A813B35B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1572"/>
              <a:ext cx="4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18" name="Rectangle 60">
              <a:extLst>
                <a:ext uri="{FF2B5EF4-FFF2-40B4-BE49-F238E27FC236}">
                  <a16:creationId xmlns:a16="http://schemas.microsoft.com/office/drawing/2014/main" id="{68DF5788-33C7-8934-88A7-866B5A65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1443"/>
              <a:ext cx="42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0000"/>
                  </a:solidFill>
                  <a:latin typeface="System" charset="0"/>
                </a:rPr>
                <a:t>UCL</a:t>
              </a:r>
            </a:p>
          </p:txBody>
        </p:sp>
        <p:sp>
          <p:nvSpPr>
            <p:cNvPr id="19519" name="Line 61">
              <a:extLst>
                <a:ext uri="{FF2B5EF4-FFF2-40B4-BE49-F238E27FC236}">
                  <a16:creationId xmlns:a16="http://schemas.microsoft.com/office/drawing/2014/main" id="{DAFD05CA-CCD0-7F56-EE94-B5D8BB5A9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2528"/>
              <a:ext cx="4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20" name="Line 62">
              <a:extLst>
                <a:ext uri="{FF2B5EF4-FFF2-40B4-BE49-F238E27FC236}">
                  <a16:creationId xmlns:a16="http://schemas.microsoft.com/office/drawing/2014/main" id="{A6C2F6A6-F933-5AE6-5577-D96B73A85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2068"/>
              <a:ext cx="4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21" name="Rectangle 63">
              <a:extLst>
                <a:ext uri="{FF2B5EF4-FFF2-40B4-BE49-F238E27FC236}">
                  <a16:creationId xmlns:a16="http://schemas.microsoft.com/office/drawing/2014/main" id="{D23D3C5E-EAE1-0EE8-4622-FE6F7955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400"/>
              <a:ext cx="3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0000"/>
                  </a:solidFill>
                  <a:latin typeface="System" charset="0"/>
                </a:rPr>
                <a:t>LCL</a:t>
              </a:r>
            </a:p>
          </p:txBody>
        </p:sp>
        <p:sp>
          <p:nvSpPr>
            <p:cNvPr id="19522" name="Rectangle 64">
              <a:extLst>
                <a:ext uri="{FF2B5EF4-FFF2-40B4-BE49-F238E27FC236}">
                  <a16:creationId xmlns:a16="http://schemas.microsoft.com/office/drawing/2014/main" id="{56A21647-70AC-8C14-A915-909D12F1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3370"/>
              <a:ext cx="1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Sample number</a:t>
              </a:r>
            </a:p>
          </p:txBody>
        </p:sp>
        <p:sp>
          <p:nvSpPr>
            <p:cNvPr id="19523" name="Rectangle 65">
              <a:extLst>
                <a:ext uri="{FF2B5EF4-FFF2-40B4-BE49-F238E27FC236}">
                  <a16:creationId xmlns:a16="http://schemas.microsoft.com/office/drawing/2014/main" id="{FE0908EF-FA91-BA53-E3B9-5B459088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193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Mean</a:t>
              </a:r>
            </a:p>
          </p:txBody>
        </p:sp>
        <p:sp>
          <p:nvSpPr>
            <p:cNvPr id="19524" name="Rectangle 66">
              <a:extLst>
                <a:ext uri="{FF2B5EF4-FFF2-40B4-BE49-F238E27FC236}">
                  <a16:creationId xmlns:a16="http://schemas.microsoft.com/office/drawing/2014/main" id="{96139E64-7C34-D361-F8B9-2C59FEC5D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129"/>
              <a:ext cx="60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Out of</a:t>
              </a:r>
              <a:br>
                <a:rPr lang="en-US" altLang="en-US" b="1"/>
              </a:br>
              <a:r>
                <a:rPr lang="en-US" altLang="en-US" b="1"/>
                <a:t>control</a:t>
              </a:r>
            </a:p>
          </p:txBody>
        </p:sp>
        <p:sp>
          <p:nvSpPr>
            <p:cNvPr id="19525" name="Line 67">
              <a:extLst>
                <a:ext uri="{FF2B5EF4-FFF2-40B4-BE49-F238E27FC236}">
                  <a16:creationId xmlns:a16="http://schemas.microsoft.com/office/drawing/2014/main" id="{9B93A7ED-D124-0D64-BC24-1FBA82CEE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305"/>
              <a:ext cx="595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26" name="Line 68">
              <a:extLst>
                <a:ext uri="{FF2B5EF4-FFF2-40B4-BE49-F238E27FC236}">
                  <a16:creationId xmlns:a16="http://schemas.microsoft.com/office/drawing/2014/main" id="{0E48711C-5929-0D4D-2131-5FB3FC300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581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27" name="Rectangle 69">
              <a:extLst>
                <a:ext uri="{FF2B5EF4-FFF2-40B4-BE49-F238E27FC236}">
                  <a16:creationId xmlns:a16="http://schemas.microsoft.com/office/drawing/2014/main" id="{CA089C8B-C8F6-74F5-A35B-8749FD2F2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170"/>
              <a:ext cx="126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Normal variation</a:t>
              </a:r>
              <a:br>
                <a:rPr lang="en-US" altLang="en-US" b="1"/>
              </a:br>
              <a:r>
                <a:rPr lang="en-US" altLang="en-US" b="1"/>
                <a:t>due to chance</a:t>
              </a:r>
            </a:p>
          </p:txBody>
        </p:sp>
        <p:sp>
          <p:nvSpPr>
            <p:cNvPr id="19528" name="Rectangle 70">
              <a:extLst>
                <a:ext uri="{FF2B5EF4-FFF2-40B4-BE49-F238E27FC236}">
                  <a16:creationId xmlns:a16="http://schemas.microsoft.com/office/drawing/2014/main" id="{F4F0A277-4B14-4F29-323D-B02BAF4D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566"/>
              <a:ext cx="194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Abnormal variation</a:t>
              </a:r>
              <a:br>
                <a:rPr lang="en-US" altLang="en-US" b="1"/>
              </a:br>
              <a:r>
                <a:rPr lang="en-US" altLang="en-US" b="1"/>
                <a:t>due to assignable sources</a:t>
              </a:r>
            </a:p>
          </p:txBody>
        </p:sp>
        <p:sp>
          <p:nvSpPr>
            <p:cNvPr id="19529" name="Line 71">
              <a:extLst>
                <a:ext uri="{FF2B5EF4-FFF2-40B4-BE49-F238E27FC236}">
                  <a16:creationId xmlns:a16="http://schemas.microsoft.com/office/drawing/2014/main" id="{6C75B312-120A-7D08-F6F5-6CCC6D700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553"/>
              <a:ext cx="0" cy="4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30" name="Rectangle 72">
              <a:extLst>
                <a:ext uri="{FF2B5EF4-FFF2-40B4-BE49-F238E27FC236}">
                  <a16:creationId xmlns:a16="http://schemas.microsoft.com/office/drawing/2014/main" id="{D4F8F38D-BEC1-A08C-A9FA-A6ADCD94F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129"/>
              <a:ext cx="194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Abnormal variation</a:t>
              </a:r>
              <a:br>
                <a:rPr lang="en-US" altLang="en-US" b="1"/>
              </a:br>
              <a:r>
                <a:rPr lang="en-US" altLang="en-US" b="1"/>
                <a:t>due to assignable sources</a:t>
              </a:r>
            </a:p>
          </p:txBody>
        </p:sp>
        <p:sp>
          <p:nvSpPr>
            <p:cNvPr id="19531" name="Line 73">
              <a:extLst>
                <a:ext uri="{FF2B5EF4-FFF2-40B4-BE49-F238E27FC236}">
                  <a16:creationId xmlns:a16="http://schemas.microsoft.com/office/drawing/2014/main" id="{7701F350-12A4-837F-CCCC-481A59D71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137"/>
              <a:ext cx="0" cy="4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171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Franklin Gothic Book</vt:lpstr>
      <vt:lpstr>MS Sans Serif</vt:lpstr>
      <vt:lpstr>Symbol</vt:lpstr>
      <vt:lpstr>System</vt:lpstr>
      <vt:lpstr>Wingdings</vt:lpstr>
      <vt:lpstr>Office Theme</vt:lpstr>
      <vt:lpstr>Microsoft Word Document</vt:lpstr>
      <vt:lpstr>Quality Control</vt:lpstr>
      <vt:lpstr>Phases of Quality Assurance</vt:lpstr>
      <vt:lpstr>Inspection</vt:lpstr>
      <vt:lpstr>How much to inspect and how often</vt:lpstr>
      <vt:lpstr>Inspection Costs</vt:lpstr>
      <vt:lpstr>Where to Inspect in the Process</vt:lpstr>
      <vt:lpstr>Examples of Inspection Points</vt:lpstr>
      <vt:lpstr>Control Chart</vt:lpstr>
      <vt:lpstr>Control Chart</vt:lpstr>
      <vt:lpstr>Statistical Process Control</vt:lpstr>
      <vt:lpstr>Statistical Process Control</vt:lpstr>
      <vt:lpstr>Normal Distribution</vt:lpstr>
      <vt:lpstr>Control Limits</vt:lpstr>
      <vt:lpstr>SPC Errors</vt:lpstr>
      <vt:lpstr>Type I and Type II Errors</vt:lpstr>
      <vt:lpstr>Control Charts for Variables</vt:lpstr>
      <vt:lpstr>Mean Chart</vt:lpstr>
      <vt:lpstr>Example</vt:lpstr>
      <vt:lpstr>Solution</vt:lpstr>
      <vt:lpstr>PowerPoint Presentation</vt:lpstr>
      <vt:lpstr>Range Charts</vt:lpstr>
      <vt:lpstr>Control Chart for Attributes</vt:lpstr>
      <vt:lpstr>PowerPoint Presentation</vt:lpstr>
      <vt:lpstr>P-chart</vt:lpstr>
      <vt:lpstr>PowerPoint Presentation</vt:lpstr>
      <vt:lpstr>PowerPoint Presentation</vt:lpstr>
      <vt:lpstr>C-chart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Control</dc:title>
  <dc:creator>Kriti Bedi</dc:creator>
  <cp:lastModifiedBy>Kriti Bedi</cp:lastModifiedBy>
  <cp:revision>1</cp:revision>
  <dcterms:created xsi:type="dcterms:W3CDTF">2022-11-25T03:59:25Z</dcterms:created>
  <dcterms:modified xsi:type="dcterms:W3CDTF">2022-11-25T03:59:25Z</dcterms:modified>
</cp:coreProperties>
</file>