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75" r:id="rId6"/>
    <p:sldId id="264" r:id="rId7"/>
    <p:sldId id="265" r:id="rId8"/>
    <p:sldId id="261" r:id="rId9"/>
    <p:sldId id="263" r:id="rId10"/>
    <p:sldId id="262" r:id="rId11"/>
    <p:sldId id="282" r:id="rId12"/>
    <p:sldId id="269" r:id="rId13"/>
    <p:sldId id="268" r:id="rId14"/>
    <p:sldId id="266" r:id="rId15"/>
    <p:sldId id="267" r:id="rId16"/>
    <p:sldId id="270" r:id="rId17"/>
    <p:sldId id="271" r:id="rId18"/>
    <p:sldId id="272" r:id="rId19"/>
    <p:sldId id="274" r:id="rId20"/>
    <p:sldId id="288" r:id="rId21"/>
    <p:sldId id="276" r:id="rId22"/>
    <p:sldId id="277" r:id="rId23"/>
    <p:sldId id="273" r:id="rId24"/>
    <p:sldId id="278" r:id="rId25"/>
    <p:sldId id="279" r:id="rId26"/>
    <p:sldId id="280" r:id="rId27"/>
    <p:sldId id="281" r:id="rId28"/>
    <p:sldId id="283" r:id="rId29"/>
    <p:sldId id="291" r:id="rId30"/>
    <p:sldId id="284" r:id="rId31"/>
    <p:sldId id="285" r:id="rId32"/>
    <p:sldId id="286" r:id="rId33"/>
    <p:sldId id="287"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6B8E-FED2-CB69-1DDA-F89779C72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086CCF-15AA-8C07-F275-11A9D190B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AE921B-D7F0-6B19-702C-AA13A0943CDD}"/>
              </a:ext>
            </a:extLst>
          </p:cNvPr>
          <p:cNvSpPr>
            <a:spLocks noGrp="1"/>
          </p:cNvSpPr>
          <p:nvPr>
            <p:ph type="dt" sz="half" idx="10"/>
          </p:nvPr>
        </p:nvSpPr>
        <p:spPr/>
        <p:txBody>
          <a:bodyPr/>
          <a:lstStyle/>
          <a:p>
            <a:fld id="{113EF9C2-8E5D-436C-9F9E-7F37CE2E08A6}" type="datetimeFigureOut">
              <a:rPr lang="en-IN" smtClean="0"/>
              <a:t>05-02-2023</a:t>
            </a:fld>
            <a:endParaRPr lang="en-IN"/>
          </a:p>
        </p:txBody>
      </p:sp>
      <p:sp>
        <p:nvSpPr>
          <p:cNvPr id="5" name="Footer Placeholder 4">
            <a:extLst>
              <a:ext uri="{FF2B5EF4-FFF2-40B4-BE49-F238E27FC236}">
                <a16:creationId xmlns:a16="http://schemas.microsoft.com/office/drawing/2014/main" id="{7BAA698D-32A5-11D0-AEA4-1298B75280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692F57-6B2D-30B9-C940-22F6F54DAC18}"/>
              </a:ext>
            </a:extLst>
          </p:cNvPr>
          <p:cNvSpPr>
            <a:spLocks noGrp="1"/>
          </p:cNvSpPr>
          <p:nvPr>
            <p:ph type="sldNum" sz="quarter" idx="12"/>
          </p:nvPr>
        </p:nvSpPr>
        <p:spPr/>
        <p:txBody>
          <a:bodyPr/>
          <a:lstStyle/>
          <a:p>
            <a:fld id="{30176E52-857A-4BD9-A31B-CA9F24AC2B4D}" type="slidenum">
              <a:rPr lang="en-IN" smtClean="0"/>
              <a:t>‹#›</a:t>
            </a:fld>
            <a:endParaRPr lang="en-IN"/>
          </a:p>
        </p:txBody>
      </p:sp>
    </p:spTree>
    <p:extLst>
      <p:ext uri="{BB962C8B-B14F-4D97-AF65-F5344CB8AC3E}">
        <p14:creationId xmlns:p14="http://schemas.microsoft.com/office/powerpoint/2010/main" val="1107504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0DCA-BC72-70D3-A7C0-15DFE1B8DD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DC7C45-FC98-B7D8-0CC6-BF682ADE2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F1D55-3944-2F8F-A80E-0CC93AD867AA}"/>
              </a:ext>
            </a:extLst>
          </p:cNvPr>
          <p:cNvSpPr>
            <a:spLocks noGrp="1"/>
          </p:cNvSpPr>
          <p:nvPr>
            <p:ph type="dt" sz="half" idx="10"/>
          </p:nvPr>
        </p:nvSpPr>
        <p:spPr/>
        <p:txBody>
          <a:bodyPr/>
          <a:lstStyle/>
          <a:p>
            <a:fld id="{113EF9C2-8E5D-436C-9F9E-7F37CE2E08A6}" type="datetimeFigureOut">
              <a:rPr lang="en-IN" smtClean="0"/>
              <a:t>05-02-2023</a:t>
            </a:fld>
            <a:endParaRPr lang="en-IN"/>
          </a:p>
        </p:txBody>
      </p:sp>
      <p:sp>
        <p:nvSpPr>
          <p:cNvPr id="5" name="Footer Placeholder 4">
            <a:extLst>
              <a:ext uri="{FF2B5EF4-FFF2-40B4-BE49-F238E27FC236}">
                <a16:creationId xmlns:a16="http://schemas.microsoft.com/office/drawing/2014/main" id="{E495ABD3-4051-3616-2805-0A8BDEA024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FEE530-82FE-7DE8-197E-3AEC0C7EB857}"/>
              </a:ext>
            </a:extLst>
          </p:cNvPr>
          <p:cNvSpPr>
            <a:spLocks noGrp="1"/>
          </p:cNvSpPr>
          <p:nvPr>
            <p:ph type="sldNum" sz="quarter" idx="12"/>
          </p:nvPr>
        </p:nvSpPr>
        <p:spPr/>
        <p:txBody>
          <a:bodyPr/>
          <a:lstStyle/>
          <a:p>
            <a:fld id="{30176E52-857A-4BD9-A31B-CA9F24AC2B4D}" type="slidenum">
              <a:rPr lang="en-IN" smtClean="0"/>
              <a:t>‹#›</a:t>
            </a:fld>
            <a:endParaRPr lang="en-IN"/>
          </a:p>
        </p:txBody>
      </p:sp>
    </p:spTree>
    <p:extLst>
      <p:ext uri="{BB962C8B-B14F-4D97-AF65-F5344CB8AC3E}">
        <p14:creationId xmlns:p14="http://schemas.microsoft.com/office/powerpoint/2010/main" val="57062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54EA0-501B-63CC-8DDC-17DA2C113B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2133D5-96E6-86B8-F5BE-F8DE12F0E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508E09-01E1-9B4C-470E-0A7784630FB2}"/>
              </a:ext>
            </a:extLst>
          </p:cNvPr>
          <p:cNvSpPr>
            <a:spLocks noGrp="1"/>
          </p:cNvSpPr>
          <p:nvPr>
            <p:ph type="dt" sz="half" idx="10"/>
          </p:nvPr>
        </p:nvSpPr>
        <p:spPr/>
        <p:txBody>
          <a:bodyPr/>
          <a:lstStyle/>
          <a:p>
            <a:fld id="{113EF9C2-8E5D-436C-9F9E-7F37CE2E08A6}" type="datetimeFigureOut">
              <a:rPr lang="en-IN" smtClean="0"/>
              <a:t>05-02-2023</a:t>
            </a:fld>
            <a:endParaRPr lang="en-IN"/>
          </a:p>
        </p:txBody>
      </p:sp>
      <p:sp>
        <p:nvSpPr>
          <p:cNvPr id="5" name="Footer Placeholder 4">
            <a:extLst>
              <a:ext uri="{FF2B5EF4-FFF2-40B4-BE49-F238E27FC236}">
                <a16:creationId xmlns:a16="http://schemas.microsoft.com/office/drawing/2014/main" id="{56E84B2F-FB45-5AD6-67D7-0850380BD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916D9F-43E6-7D92-52CA-07EA955624A1}"/>
              </a:ext>
            </a:extLst>
          </p:cNvPr>
          <p:cNvSpPr>
            <a:spLocks noGrp="1"/>
          </p:cNvSpPr>
          <p:nvPr>
            <p:ph type="sldNum" sz="quarter" idx="12"/>
          </p:nvPr>
        </p:nvSpPr>
        <p:spPr/>
        <p:txBody>
          <a:bodyPr/>
          <a:lstStyle/>
          <a:p>
            <a:fld id="{30176E52-857A-4BD9-A31B-CA9F24AC2B4D}" type="slidenum">
              <a:rPr lang="en-IN" smtClean="0"/>
              <a:t>‹#›</a:t>
            </a:fld>
            <a:endParaRPr lang="en-IN"/>
          </a:p>
        </p:txBody>
      </p:sp>
    </p:spTree>
    <p:extLst>
      <p:ext uri="{BB962C8B-B14F-4D97-AF65-F5344CB8AC3E}">
        <p14:creationId xmlns:p14="http://schemas.microsoft.com/office/powerpoint/2010/main" val="3544647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EF61-ABA2-8F5E-EC33-75EFC68B83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5BAF5D-C198-2CDC-71E2-D9196AC77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C2B74-6665-29E7-153C-6E9356B01F2B}"/>
              </a:ext>
            </a:extLst>
          </p:cNvPr>
          <p:cNvSpPr>
            <a:spLocks noGrp="1"/>
          </p:cNvSpPr>
          <p:nvPr>
            <p:ph type="dt" sz="half" idx="10"/>
          </p:nvPr>
        </p:nvSpPr>
        <p:spPr/>
        <p:txBody>
          <a:bodyPr/>
          <a:lstStyle/>
          <a:p>
            <a:fld id="{113EF9C2-8E5D-436C-9F9E-7F37CE2E08A6}" type="datetimeFigureOut">
              <a:rPr lang="en-IN" smtClean="0"/>
              <a:t>05-02-2023</a:t>
            </a:fld>
            <a:endParaRPr lang="en-IN"/>
          </a:p>
        </p:txBody>
      </p:sp>
      <p:sp>
        <p:nvSpPr>
          <p:cNvPr id="5" name="Footer Placeholder 4">
            <a:extLst>
              <a:ext uri="{FF2B5EF4-FFF2-40B4-BE49-F238E27FC236}">
                <a16:creationId xmlns:a16="http://schemas.microsoft.com/office/drawing/2014/main" id="{D05AB82A-6DDB-245F-17A3-0D90A106A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CD8844-923E-38E9-9316-3997CEF0CF54}"/>
              </a:ext>
            </a:extLst>
          </p:cNvPr>
          <p:cNvSpPr>
            <a:spLocks noGrp="1"/>
          </p:cNvSpPr>
          <p:nvPr>
            <p:ph type="sldNum" sz="quarter" idx="12"/>
          </p:nvPr>
        </p:nvSpPr>
        <p:spPr/>
        <p:txBody>
          <a:bodyPr/>
          <a:lstStyle/>
          <a:p>
            <a:fld id="{30176E52-857A-4BD9-A31B-CA9F24AC2B4D}" type="slidenum">
              <a:rPr lang="en-IN" smtClean="0"/>
              <a:t>‹#›</a:t>
            </a:fld>
            <a:endParaRPr lang="en-IN"/>
          </a:p>
        </p:txBody>
      </p:sp>
    </p:spTree>
    <p:extLst>
      <p:ext uri="{BB962C8B-B14F-4D97-AF65-F5344CB8AC3E}">
        <p14:creationId xmlns:p14="http://schemas.microsoft.com/office/powerpoint/2010/main" val="310648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97C8-162F-0A45-0FCD-DFABB14B3F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5D0151-CD95-CD3C-FD84-D40B6518C0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057E8C-CEE1-1956-1ABE-989A96675F3E}"/>
              </a:ext>
            </a:extLst>
          </p:cNvPr>
          <p:cNvSpPr>
            <a:spLocks noGrp="1"/>
          </p:cNvSpPr>
          <p:nvPr>
            <p:ph type="dt" sz="half" idx="10"/>
          </p:nvPr>
        </p:nvSpPr>
        <p:spPr/>
        <p:txBody>
          <a:bodyPr/>
          <a:lstStyle/>
          <a:p>
            <a:fld id="{113EF9C2-8E5D-436C-9F9E-7F37CE2E08A6}" type="datetimeFigureOut">
              <a:rPr lang="en-IN" smtClean="0"/>
              <a:t>05-02-2023</a:t>
            </a:fld>
            <a:endParaRPr lang="en-IN"/>
          </a:p>
        </p:txBody>
      </p:sp>
      <p:sp>
        <p:nvSpPr>
          <p:cNvPr id="5" name="Footer Placeholder 4">
            <a:extLst>
              <a:ext uri="{FF2B5EF4-FFF2-40B4-BE49-F238E27FC236}">
                <a16:creationId xmlns:a16="http://schemas.microsoft.com/office/drawing/2014/main" id="{9BFC7BA6-B89F-51EF-9B9C-3402E54172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B2C96E-D338-A05D-2E7D-BF2308E1B5E7}"/>
              </a:ext>
            </a:extLst>
          </p:cNvPr>
          <p:cNvSpPr>
            <a:spLocks noGrp="1"/>
          </p:cNvSpPr>
          <p:nvPr>
            <p:ph type="sldNum" sz="quarter" idx="12"/>
          </p:nvPr>
        </p:nvSpPr>
        <p:spPr/>
        <p:txBody>
          <a:bodyPr/>
          <a:lstStyle/>
          <a:p>
            <a:fld id="{30176E52-857A-4BD9-A31B-CA9F24AC2B4D}" type="slidenum">
              <a:rPr lang="en-IN" smtClean="0"/>
              <a:t>‹#›</a:t>
            </a:fld>
            <a:endParaRPr lang="en-IN"/>
          </a:p>
        </p:txBody>
      </p:sp>
    </p:spTree>
    <p:extLst>
      <p:ext uri="{BB962C8B-B14F-4D97-AF65-F5344CB8AC3E}">
        <p14:creationId xmlns:p14="http://schemas.microsoft.com/office/powerpoint/2010/main" val="238560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66B2-CB04-0618-1EED-A57E5C3228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3521ED-62E4-C54C-34FE-BCBCD20F72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E5C6C6-4EBB-01BC-AFBA-C82BB8E602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0224A3-F7C5-3E0C-5CFF-503297FA1B67}"/>
              </a:ext>
            </a:extLst>
          </p:cNvPr>
          <p:cNvSpPr>
            <a:spLocks noGrp="1"/>
          </p:cNvSpPr>
          <p:nvPr>
            <p:ph type="dt" sz="half" idx="10"/>
          </p:nvPr>
        </p:nvSpPr>
        <p:spPr/>
        <p:txBody>
          <a:bodyPr/>
          <a:lstStyle/>
          <a:p>
            <a:fld id="{113EF9C2-8E5D-436C-9F9E-7F37CE2E08A6}" type="datetimeFigureOut">
              <a:rPr lang="en-IN" smtClean="0"/>
              <a:t>05-02-2023</a:t>
            </a:fld>
            <a:endParaRPr lang="en-IN"/>
          </a:p>
        </p:txBody>
      </p:sp>
      <p:sp>
        <p:nvSpPr>
          <p:cNvPr id="6" name="Footer Placeholder 5">
            <a:extLst>
              <a:ext uri="{FF2B5EF4-FFF2-40B4-BE49-F238E27FC236}">
                <a16:creationId xmlns:a16="http://schemas.microsoft.com/office/drawing/2014/main" id="{ACD59CB0-F183-C08B-0A5A-C0C554173C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B7DB9-3391-BCE8-0D95-E0A79B27B60E}"/>
              </a:ext>
            </a:extLst>
          </p:cNvPr>
          <p:cNvSpPr>
            <a:spLocks noGrp="1"/>
          </p:cNvSpPr>
          <p:nvPr>
            <p:ph type="sldNum" sz="quarter" idx="12"/>
          </p:nvPr>
        </p:nvSpPr>
        <p:spPr/>
        <p:txBody>
          <a:bodyPr/>
          <a:lstStyle/>
          <a:p>
            <a:fld id="{30176E52-857A-4BD9-A31B-CA9F24AC2B4D}" type="slidenum">
              <a:rPr lang="en-IN" smtClean="0"/>
              <a:t>‹#›</a:t>
            </a:fld>
            <a:endParaRPr lang="en-IN"/>
          </a:p>
        </p:txBody>
      </p:sp>
    </p:spTree>
    <p:extLst>
      <p:ext uri="{BB962C8B-B14F-4D97-AF65-F5344CB8AC3E}">
        <p14:creationId xmlns:p14="http://schemas.microsoft.com/office/powerpoint/2010/main" val="247888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D24D-084A-2624-81AA-1FC2E8C907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D2A52F-E26C-52DD-3784-DDAF0B199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08CC31-469E-CB77-8EA6-B07B89B4D0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89DA9A-51B1-4EC5-1AC4-54E61108FE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ED6DF2-A762-8EFB-7D92-78F55EF312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80F564-F49E-9E51-8CA0-60C49183F67A}"/>
              </a:ext>
            </a:extLst>
          </p:cNvPr>
          <p:cNvSpPr>
            <a:spLocks noGrp="1"/>
          </p:cNvSpPr>
          <p:nvPr>
            <p:ph type="dt" sz="half" idx="10"/>
          </p:nvPr>
        </p:nvSpPr>
        <p:spPr/>
        <p:txBody>
          <a:bodyPr/>
          <a:lstStyle/>
          <a:p>
            <a:fld id="{113EF9C2-8E5D-436C-9F9E-7F37CE2E08A6}" type="datetimeFigureOut">
              <a:rPr lang="en-IN" smtClean="0"/>
              <a:t>05-02-2023</a:t>
            </a:fld>
            <a:endParaRPr lang="en-IN"/>
          </a:p>
        </p:txBody>
      </p:sp>
      <p:sp>
        <p:nvSpPr>
          <p:cNvPr id="8" name="Footer Placeholder 7">
            <a:extLst>
              <a:ext uri="{FF2B5EF4-FFF2-40B4-BE49-F238E27FC236}">
                <a16:creationId xmlns:a16="http://schemas.microsoft.com/office/drawing/2014/main" id="{E085F350-1FCF-6E8D-A648-65B7E8EB18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543A53-DE71-7420-2A0A-961CC9D5CC83}"/>
              </a:ext>
            </a:extLst>
          </p:cNvPr>
          <p:cNvSpPr>
            <a:spLocks noGrp="1"/>
          </p:cNvSpPr>
          <p:nvPr>
            <p:ph type="sldNum" sz="quarter" idx="12"/>
          </p:nvPr>
        </p:nvSpPr>
        <p:spPr/>
        <p:txBody>
          <a:bodyPr/>
          <a:lstStyle/>
          <a:p>
            <a:fld id="{30176E52-857A-4BD9-A31B-CA9F24AC2B4D}" type="slidenum">
              <a:rPr lang="en-IN" smtClean="0"/>
              <a:t>‹#›</a:t>
            </a:fld>
            <a:endParaRPr lang="en-IN"/>
          </a:p>
        </p:txBody>
      </p:sp>
    </p:spTree>
    <p:extLst>
      <p:ext uri="{BB962C8B-B14F-4D97-AF65-F5344CB8AC3E}">
        <p14:creationId xmlns:p14="http://schemas.microsoft.com/office/powerpoint/2010/main" val="218006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C50A-D04F-F159-CC43-F4C715CABE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B2D09E-83A4-73DC-9F60-AF851AE040EF}"/>
              </a:ext>
            </a:extLst>
          </p:cNvPr>
          <p:cNvSpPr>
            <a:spLocks noGrp="1"/>
          </p:cNvSpPr>
          <p:nvPr>
            <p:ph type="dt" sz="half" idx="10"/>
          </p:nvPr>
        </p:nvSpPr>
        <p:spPr/>
        <p:txBody>
          <a:bodyPr/>
          <a:lstStyle/>
          <a:p>
            <a:fld id="{113EF9C2-8E5D-436C-9F9E-7F37CE2E08A6}" type="datetimeFigureOut">
              <a:rPr lang="en-IN" smtClean="0"/>
              <a:t>05-02-2023</a:t>
            </a:fld>
            <a:endParaRPr lang="en-IN"/>
          </a:p>
        </p:txBody>
      </p:sp>
      <p:sp>
        <p:nvSpPr>
          <p:cNvPr id="4" name="Footer Placeholder 3">
            <a:extLst>
              <a:ext uri="{FF2B5EF4-FFF2-40B4-BE49-F238E27FC236}">
                <a16:creationId xmlns:a16="http://schemas.microsoft.com/office/drawing/2014/main" id="{D8363B83-0E9F-6BC7-90FE-777BFF575F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4E5DE9-C17F-E200-658C-62212CDF1441}"/>
              </a:ext>
            </a:extLst>
          </p:cNvPr>
          <p:cNvSpPr>
            <a:spLocks noGrp="1"/>
          </p:cNvSpPr>
          <p:nvPr>
            <p:ph type="sldNum" sz="quarter" idx="12"/>
          </p:nvPr>
        </p:nvSpPr>
        <p:spPr/>
        <p:txBody>
          <a:bodyPr/>
          <a:lstStyle/>
          <a:p>
            <a:fld id="{30176E52-857A-4BD9-A31B-CA9F24AC2B4D}" type="slidenum">
              <a:rPr lang="en-IN" smtClean="0"/>
              <a:t>‹#›</a:t>
            </a:fld>
            <a:endParaRPr lang="en-IN"/>
          </a:p>
        </p:txBody>
      </p:sp>
    </p:spTree>
    <p:extLst>
      <p:ext uri="{BB962C8B-B14F-4D97-AF65-F5344CB8AC3E}">
        <p14:creationId xmlns:p14="http://schemas.microsoft.com/office/powerpoint/2010/main" val="2867893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3463C6-7C1B-7EC5-FA11-4B011323FEAE}"/>
              </a:ext>
            </a:extLst>
          </p:cNvPr>
          <p:cNvSpPr>
            <a:spLocks noGrp="1"/>
          </p:cNvSpPr>
          <p:nvPr>
            <p:ph type="dt" sz="half" idx="10"/>
          </p:nvPr>
        </p:nvSpPr>
        <p:spPr/>
        <p:txBody>
          <a:bodyPr/>
          <a:lstStyle/>
          <a:p>
            <a:fld id="{113EF9C2-8E5D-436C-9F9E-7F37CE2E08A6}" type="datetimeFigureOut">
              <a:rPr lang="en-IN" smtClean="0"/>
              <a:t>05-02-2023</a:t>
            </a:fld>
            <a:endParaRPr lang="en-IN"/>
          </a:p>
        </p:txBody>
      </p:sp>
      <p:sp>
        <p:nvSpPr>
          <p:cNvPr id="3" name="Footer Placeholder 2">
            <a:extLst>
              <a:ext uri="{FF2B5EF4-FFF2-40B4-BE49-F238E27FC236}">
                <a16:creationId xmlns:a16="http://schemas.microsoft.com/office/drawing/2014/main" id="{A0BD3070-F5C7-093E-5381-EB47E1CF7B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FC3FEC-D582-9C0A-BB96-EC81CA338A0E}"/>
              </a:ext>
            </a:extLst>
          </p:cNvPr>
          <p:cNvSpPr>
            <a:spLocks noGrp="1"/>
          </p:cNvSpPr>
          <p:nvPr>
            <p:ph type="sldNum" sz="quarter" idx="12"/>
          </p:nvPr>
        </p:nvSpPr>
        <p:spPr/>
        <p:txBody>
          <a:bodyPr/>
          <a:lstStyle/>
          <a:p>
            <a:fld id="{30176E52-857A-4BD9-A31B-CA9F24AC2B4D}" type="slidenum">
              <a:rPr lang="en-IN" smtClean="0"/>
              <a:t>‹#›</a:t>
            </a:fld>
            <a:endParaRPr lang="en-IN"/>
          </a:p>
        </p:txBody>
      </p:sp>
    </p:spTree>
    <p:extLst>
      <p:ext uri="{BB962C8B-B14F-4D97-AF65-F5344CB8AC3E}">
        <p14:creationId xmlns:p14="http://schemas.microsoft.com/office/powerpoint/2010/main" val="168651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2085-3357-1D74-CDF5-86584DD5D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74D569-D923-02A3-CAAE-1CD903D43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A7A61B-6D38-9DCD-4BFA-62F5A4711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48BDC-53C8-1B41-B0C8-1556CBD0E387}"/>
              </a:ext>
            </a:extLst>
          </p:cNvPr>
          <p:cNvSpPr>
            <a:spLocks noGrp="1"/>
          </p:cNvSpPr>
          <p:nvPr>
            <p:ph type="dt" sz="half" idx="10"/>
          </p:nvPr>
        </p:nvSpPr>
        <p:spPr/>
        <p:txBody>
          <a:bodyPr/>
          <a:lstStyle/>
          <a:p>
            <a:fld id="{113EF9C2-8E5D-436C-9F9E-7F37CE2E08A6}" type="datetimeFigureOut">
              <a:rPr lang="en-IN" smtClean="0"/>
              <a:t>05-02-2023</a:t>
            </a:fld>
            <a:endParaRPr lang="en-IN"/>
          </a:p>
        </p:txBody>
      </p:sp>
      <p:sp>
        <p:nvSpPr>
          <p:cNvPr id="6" name="Footer Placeholder 5">
            <a:extLst>
              <a:ext uri="{FF2B5EF4-FFF2-40B4-BE49-F238E27FC236}">
                <a16:creationId xmlns:a16="http://schemas.microsoft.com/office/drawing/2014/main" id="{9423AC14-CA5F-7ED5-EDEB-D75EB7E810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09F839-171E-E90E-861E-CF45135DA49C}"/>
              </a:ext>
            </a:extLst>
          </p:cNvPr>
          <p:cNvSpPr>
            <a:spLocks noGrp="1"/>
          </p:cNvSpPr>
          <p:nvPr>
            <p:ph type="sldNum" sz="quarter" idx="12"/>
          </p:nvPr>
        </p:nvSpPr>
        <p:spPr/>
        <p:txBody>
          <a:bodyPr/>
          <a:lstStyle/>
          <a:p>
            <a:fld id="{30176E52-857A-4BD9-A31B-CA9F24AC2B4D}" type="slidenum">
              <a:rPr lang="en-IN" smtClean="0"/>
              <a:t>‹#›</a:t>
            </a:fld>
            <a:endParaRPr lang="en-IN"/>
          </a:p>
        </p:txBody>
      </p:sp>
    </p:spTree>
    <p:extLst>
      <p:ext uri="{BB962C8B-B14F-4D97-AF65-F5344CB8AC3E}">
        <p14:creationId xmlns:p14="http://schemas.microsoft.com/office/powerpoint/2010/main" val="422827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E3A6-7DBA-F117-9A58-A9C18CE01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40A730-246D-2EBE-B870-7E5B17E16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1791F9-A9AC-1BB7-9F9F-69FB45D56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348ECD-02E3-A353-CEEF-44DD111EB0C8}"/>
              </a:ext>
            </a:extLst>
          </p:cNvPr>
          <p:cNvSpPr>
            <a:spLocks noGrp="1"/>
          </p:cNvSpPr>
          <p:nvPr>
            <p:ph type="dt" sz="half" idx="10"/>
          </p:nvPr>
        </p:nvSpPr>
        <p:spPr/>
        <p:txBody>
          <a:bodyPr/>
          <a:lstStyle/>
          <a:p>
            <a:fld id="{113EF9C2-8E5D-436C-9F9E-7F37CE2E08A6}" type="datetimeFigureOut">
              <a:rPr lang="en-IN" smtClean="0"/>
              <a:t>05-02-2023</a:t>
            </a:fld>
            <a:endParaRPr lang="en-IN"/>
          </a:p>
        </p:txBody>
      </p:sp>
      <p:sp>
        <p:nvSpPr>
          <p:cNvPr id="6" name="Footer Placeholder 5">
            <a:extLst>
              <a:ext uri="{FF2B5EF4-FFF2-40B4-BE49-F238E27FC236}">
                <a16:creationId xmlns:a16="http://schemas.microsoft.com/office/drawing/2014/main" id="{309357CD-7D9B-E99E-DA0A-EBF735A1C3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D252CC-4AD5-4B46-73DF-B658DE535690}"/>
              </a:ext>
            </a:extLst>
          </p:cNvPr>
          <p:cNvSpPr>
            <a:spLocks noGrp="1"/>
          </p:cNvSpPr>
          <p:nvPr>
            <p:ph type="sldNum" sz="quarter" idx="12"/>
          </p:nvPr>
        </p:nvSpPr>
        <p:spPr/>
        <p:txBody>
          <a:bodyPr/>
          <a:lstStyle/>
          <a:p>
            <a:fld id="{30176E52-857A-4BD9-A31B-CA9F24AC2B4D}" type="slidenum">
              <a:rPr lang="en-IN" smtClean="0"/>
              <a:t>‹#›</a:t>
            </a:fld>
            <a:endParaRPr lang="en-IN"/>
          </a:p>
        </p:txBody>
      </p:sp>
    </p:spTree>
    <p:extLst>
      <p:ext uri="{BB962C8B-B14F-4D97-AF65-F5344CB8AC3E}">
        <p14:creationId xmlns:p14="http://schemas.microsoft.com/office/powerpoint/2010/main" val="71331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011DDD-535C-EF49-693B-0F50AF48A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A0C52F-BAFB-88BD-B7FA-C53F4C5B1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24D4B4-07B3-2F0E-EF2D-541E3C5BA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EF9C2-8E5D-436C-9F9E-7F37CE2E08A6}" type="datetimeFigureOut">
              <a:rPr lang="en-IN" smtClean="0"/>
              <a:t>05-02-2023</a:t>
            </a:fld>
            <a:endParaRPr lang="en-IN"/>
          </a:p>
        </p:txBody>
      </p:sp>
      <p:sp>
        <p:nvSpPr>
          <p:cNvPr id="5" name="Footer Placeholder 4">
            <a:extLst>
              <a:ext uri="{FF2B5EF4-FFF2-40B4-BE49-F238E27FC236}">
                <a16:creationId xmlns:a16="http://schemas.microsoft.com/office/drawing/2014/main" id="{DA17D747-DE10-D5F0-A453-7DB66ED922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7E567B-D666-1288-C22D-D5B2ADB42A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76E52-857A-4BD9-A31B-CA9F24AC2B4D}" type="slidenum">
              <a:rPr lang="en-IN" smtClean="0"/>
              <a:t>‹#›</a:t>
            </a:fld>
            <a:endParaRPr lang="en-IN"/>
          </a:p>
        </p:txBody>
      </p:sp>
    </p:spTree>
    <p:extLst>
      <p:ext uri="{BB962C8B-B14F-4D97-AF65-F5344CB8AC3E}">
        <p14:creationId xmlns:p14="http://schemas.microsoft.com/office/powerpoint/2010/main" val="4257693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89104C-726B-64C6-05EE-EF0A3A5D4C6D}"/>
              </a:ext>
            </a:extLst>
          </p:cNvPr>
          <p:cNvSpPr txBox="1"/>
          <p:nvPr/>
        </p:nvSpPr>
        <p:spPr>
          <a:xfrm>
            <a:off x="651803" y="1448973"/>
            <a:ext cx="10888394" cy="584775"/>
          </a:xfrm>
          <a:prstGeom prst="rect">
            <a:avLst/>
          </a:prstGeom>
          <a:solidFill>
            <a:schemeClr val="accent1">
              <a:lumMod val="40000"/>
              <a:lumOff val="60000"/>
            </a:schemeClr>
          </a:solidFill>
        </p:spPr>
        <p:txBody>
          <a:bodyPr wrap="square" rtlCol="0">
            <a:spAutoFit/>
          </a:bodyPr>
          <a:lstStyle/>
          <a:p>
            <a:pPr algn="ctr"/>
            <a:r>
              <a:rPr lang="en-IN" sz="3200" b="1" dirty="0">
                <a:latin typeface="Times New Roman" panose="02020603050405020304" pitchFamily="18" charset="0"/>
                <a:ea typeface="Tahoma" panose="020B0604030504040204" pitchFamily="34" charset="0"/>
                <a:cs typeface="Times New Roman" panose="02020603050405020304" pitchFamily="18" charset="0"/>
              </a:rPr>
              <a:t>FUNDAMENTAL ANALYSIS </a:t>
            </a:r>
          </a:p>
        </p:txBody>
      </p:sp>
      <p:sp>
        <p:nvSpPr>
          <p:cNvPr id="3" name="TextBox 2">
            <a:extLst>
              <a:ext uri="{FF2B5EF4-FFF2-40B4-BE49-F238E27FC236}">
                <a16:creationId xmlns:a16="http://schemas.microsoft.com/office/drawing/2014/main" id="{5FE62ECF-0C57-E4F7-4CD9-AD3E8309F892}"/>
              </a:ext>
            </a:extLst>
          </p:cNvPr>
          <p:cNvSpPr txBox="1"/>
          <p:nvPr/>
        </p:nvSpPr>
        <p:spPr>
          <a:xfrm>
            <a:off x="651802" y="2893516"/>
            <a:ext cx="10888393"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FINM 693</a:t>
            </a:r>
          </a:p>
        </p:txBody>
      </p:sp>
      <p:pic>
        <p:nvPicPr>
          <p:cNvPr id="1026" name="Picture 2" descr="Image result for lpu logo">
            <a:extLst>
              <a:ext uri="{FF2B5EF4-FFF2-40B4-BE49-F238E27FC236}">
                <a16:creationId xmlns:a16="http://schemas.microsoft.com/office/drawing/2014/main" id="{52540172-1A6B-EC40-53C1-B82AECF88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45E746-A252-E5E2-942D-0C587D9DFF85}"/>
              </a:ext>
            </a:extLst>
          </p:cNvPr>
          <p:cNvSpPr txBox="1"/>
          <p:nvPr/>
        </p:nvSpPr>
        <p:spPr>
          <a:xfrm>
            <a:off x="651802" y="3967089"/>
            <a:ext cx="10771164"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CREDIT 3 </a:t>
            </a:r>
          </a:p>
        </p:txBody>
      </p:sp>
      <p:sp>
        <p:nvSpPr>
          <p:cNvPr id="5" name="TextBox 4">
            <a:extLst>
              <a:ext uri="{FF2B5EF4-FFF2-40B4-BE49-F238E27FC236}">
                <a16:creationId xmlns:a16="http://schemas.microsoft.com/office/drawing/2014/main" id="{3AACA44E-5D84-4DD4-093E-29670308EDAF}"/>
              </a:ext>
            </a:extLst>
          </p:cNvPr>
          <p:cNvSpPr txBox="1"/>
          <p:nvPr/>
        </p:nvSpPr>
        <p:spPr>
          <a:xfrm>
            <a:off x="3502855" y="4754880"/>
            <a:ext cx="5992837" cy="1077218"/>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Basit Ali Bhat </a:t>
            </a:r>
          </a:p>
          <a:p>
            <a:pPr algn="ctr"/>
            <a:r>
              <a:rPr lang="en-IN" sz="3200" dirty="0">
                <a:latin typeface="Times New Roman" panose="02020603050405020304" pitchFamily="18" charset="0"/>
                <a:cs typeface="Times New Roman" panose="02020603050405020304" pitchFamily="18" charset="0"/>
              </a:rPr>
              <a:t>Teaching Assistant </a:t>
            </a:r>
          </a:p>
        </p:txBody>
      </p:sp>
    </p:spTree>
    <p:extLst>
      <p:ext uri="{BB962C8B-B14F-4D97-AF65-F5344CB8AC3E}">
        <p14:creationId xmlns:p14="http://schemas.microsoft.com/office/powerpoint/2010/main" val="1683392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lpu logo">
            <a:extLst>
              <a:ext uri="{FF2B5EF4-FFF2-40B4-BE49-F238E27FC236}">
                <a16:creationId xmlns:a16="http://schemas.microsoft.com/office/drawing/2014/main" id="{F20EE153-D998-3F53-CACD-B75F6D344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5754" y="0"/>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4C6BCB-7C6F-0665-B870-745757B3C83F}"/>
              </a:ext>
            </a:extLst>
          </p:cNvPr>
          <p:cNvSpPr txBox="1"/>
          <p:nvPr/>
        </p:nvSpPr>
        <p:spPr>
          <a:xfrm>
            <a:off x="281354" y="239151"/>
            <a:ext cx="5814646" cy="523220"/>
          </a:xfrm>
          <a:prstGeom prst="rect">
            <a:avLst/>
          </a:prstGeom>
          <a:solidFill>
            <a:schemeClr val="accent2">
              <a:lumMod val="60000"/>
              <a:lumOff val="40000"/>
            </a:schemeClr>
          </a:solidFill>
        </p:spPr>
        <p:txBody>
          <a:bodyPr wrap="square" rtlCol="0">
            <a:spAutoFit/>
          </a:bodyPr>
          <a:lstStyle/>
          <a:p>
            <a:r>
              <a:rPr lang="en-IN" sz="2800" b="1" dirty="0">
                <a:latin typeface="Times New Roman" panose="02020603050405020304" pitchFamily="18" charset="0"/>
                <a:cs typeface="Times New Roman" panose="02020603050405020304" pitchFamily="18" charset="0"/>
              </a:rPr>
              <a:t>Business Cycle </a:t>
            </a:r>
          </a:p>
        </p:txBody>
      </p:sp>
      <p:sp>
        <p:nvSpPr>
          <p:cNvPr id="4" name="TextBox 3">
            <a:extLst>
              <a:ext uri="{FF2B5EF4-FFF2-40B4-BE49-F238E27FC236}">
                <a16:creationId xmlns:a16="http://schemas.microsoft.com/office/drawing/2014/main" id="{DD5939F8-05CE-8D08-D3EA-6D0EAFFDAC6B}"/>
              </a:ext>
            </a:extLst>
          </p:cNvPr>
          <p:cNvSpPr txBox="1"/>
          <p:nvPr/>
        </p:nvSpPr>
        <p:spPr>
          <a:xfrm>
            <a:off x="281354" y="1069145"/>
            <a:ext cx="11591778" cy="3349956"/>
          </a:xfrm>
          <a:prstGeom prst="rect">
            <a:avLst/>
          </a:prstGeom>
          <a:noFill/>
        </p:spPr>
        <p:txBody>
          <a:bodyPr wrap="square" rtlCol="0">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business cycle refers to the periodic expansion and contraction of a nation’s economy.</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111111"/>
                </a:solidFill>
                <a:latin typeface="Times New Roman" panose="02020603050405020304" pitchFamily="18" charset="0"/>
                <a:cs typeface="Times New Roman" panose="02020603050405020304" pitchFamily="18" charset="0"/>
              </a:rPr>
              <a:t>The business cycle </a:t>
            </a:r>
            <a:r>
              <a:rPr lang="en-US" sz="2400" b="0" i="0" dirty="0">
                <a:effectLst/>
                <a:latin typeface="Times New Roman" panose="02020603050405020304" pitchFamily="18" charset="0"/>
                <a:cs typeface="Times New Roman" panose="02020603050405020304" pitchFamily="18" charset="0"/>
              </a:rPr>
              <a:t>refers to fluctuations in the economy between periods of expansion (growth) and contraction (recession). </a:t>
            </a:r>
          </a:p>
          <a:p>
            <a:pPr algn="just">
              <a:lnSpc>
                <a:spcPct val="150000"/>
              </a:lnSpc>
            </a:pPr>
            <a:r>
              <a:rPr lang="en-US" sz="2400" dirty="0">
                <a:latin typeface="Times New Roman" panose="02020603050405020304" pitchFamily="18" charset="0"/>
                <a:cs typeface="Times New Roman" panose="02020603050405020304" pitchFamily="18" charset="0"/>
              </a:rPr>
              <a:t>The recurring and fluctuating levels of economic activities that an economy experiences for a long period of time. </a:t>
            </a:r>
          </a:p>
          <a:p>
            <a:pPr algn="just">
              <a:lnSpc>
                <a:spcPct val="150000"/>
              </a:lnSpc>
            </a:pPr>
            <a:r>
              <a:rPr lang="en-US" sz="2400" dirty="0">
                <a:latin typeface="Times New Roman" panose="02020603050405020304" pitchFamily="18" charset="0"/>
                <a:cs typeface="Times New Roman" panose="02020603050405020304" pitchFamily="18" charset="0"/>
              </a:rPr>
              <a:t>A cycle consists of expansion, recession, contraction, and revival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57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71BC6-623E-6112-98A9-BBE3028C9DEA}"/>
              </a:ext>
            </a:extLst>
          </p:cNvPr>
          <p:cNvSpPr txBox="1"/>
          <p:nvPr/>
        </p:nvSpPr>
        <p:spPr>
          <a:xfrm>
            <a:off x="0" y="0"/>
            <a:ext cx="12192000" cy="523220"/>
          </a:xfrm>
          <a:prstGeom prst="rect">
            <a:avLst/>
          </a:prstGeom>
          <a:solidFill>
            <a:schemeClr val="accent2">
              <a:lumMod val="60000"/>
              <a:lumOff val="40000"/>
            </a:schemeClr>
          </a:solidFill>
        </p:spPr>
        <p:txBody>
          <a:bodyPr wrap="square" rtlCol="0">
            <a:spAutoFit/>
          </a:bodyPr>
          <a:lstStyle/>
          <a:p>
            <a:r>
              <a:rPr lang="en-IN" sz="2800" b="1" dirty="0">
                <a:latin typeface="Times New Roman" panose="02020603050405020304" pitchFamily="18" charset="0"/>
                <a:cs typeface="Times New Roman" panose="02020603050405020304" pitchFamily="18" charset="0"/>
              </a:rPr>
              <a:t>Business Cycle </a:t>
            </a:r>
          </a:p>
        </p:txBody>
      </p:sp>
      <p:pic>
        <p:nvPicPr>
          <p:cNvPr id="4" name="Picture 3">
            <a:extLst>
              <a:ext uri="{FF2B5EF4-FFF2-40B4-BE49-F238E27FC236}">
                <a16:creationId xmlns:a16="http://schemas.microsoft.com/office/drawing/2014/main" id="{88104CA1-70D1-4276-F9A0-08FFD82BEA8A}"/>
              </a:ext>
            </a:extLst>
          </p:cNvPr>
          <p:cNvPicPr>
            <a:picLocks noChangeAspect="1"/>
          </p:cNvPicPr>
          <p:nvPr/>
        </p:nvPicPr>
        <p:blipFill>
          <a:blip r:embed="rId2"/>
          <a:stretch>
            <a:fillRect/>
          </a:stretch>
        </p:blipFill>
        <p:spPr>
          <a:xfrm>
            <a:off x="0" y="523220"/>
            <a:ext cx="12192000" cy="6334780"/>
          </a:xfrm>
          <a:prstGeom prst="rect">
            <a:avLst/>
          </a:prstGeom>
        </p:spPr>
      </p:pic>
    </p:spTree>
    <p:extLst>
      <p:ext uri="{BB962C8B-B14F-4D97-AF65-F5344CB8AC3E}">
        <p14:creationId xmlns:p14="http://schemas.microsoft.com/office/powerpoint/2010/main" val="35353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849D34-E43A-3E45-1883-62F4273FF601}"/>
              </a:ext>
            </a:extLst>
          </p:cNvPr>
          <p:cNvPicPr>
            <a:picLocks noChangeAspect="1"/>
          </p:cNvPicPr>
          <p:nvPr/>
        </p:nvPicPr>
        <p:blipFill>
          <a:blip r:embed="rId2"/>
          <a:stretch>
            <a:fillRect/>
          </a:stretch>
        </p:blipFill>
        <p:spPr>
          <a:xfrm>
            <a:off x="0" y="0"/>
            <a:ext cx="11971606" cy="6858000"/>
          </a:xfrm>
          <a:prstGeom prst="rect">
            <a:avLst/>
          </a:prstGeom>
        </p:spPr>
      </p:pic>
    </p:spTree>
    <p:extLst>
      <p:ext uri="{BB962C8B-B14F-4D97-AF65-F5344CB8AC3E}">
        <p14:creationId xmlns:p14="http://schemas.microsoft.com/office/powerpoint/2010/main" val="1477706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AFEBC2-232A-7E5F-6D68-9D05031CE4E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682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AAF07C-7C76-CB26-5EA5-C66B4CFCEE7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2605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5F7713-D75E-6E70-D9D4-F060E2168E3D}"/>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261547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F12C4-88B2-C072-80A7-4C6090EAC539}"/>
              </a:ext>
            </a:extLst>
          </p:cNvPr>
          <p:cNvSpPr txBox="1"/>
          <p:nvPr/>
        </p:nvSpPr>
        <p:spPr>
          <a:xfrm>
            <a:off x="0" y="0"/>
            <a:ext cx="7090116" cy="523220"/>
          </a:xfrm>
          <a:prstGeom prst="rect">
            <a:avLst/>
          </a:prstGeom>
          <a:solidFill>
            <a:schemeClr val="accent2">
              <a:lumMod val="60000"/>
              <a:lumOff val="40000"/>
            </a:schemeClr>
          </a:solidFill>
        </p:spPr>
        <p:txBody>
          <a:bodyPr wrap="square" rtlCol="0">
            <a:spAutoFit/>
          </a:bodyPr>
          <a:lstStyle/>
          <a:p>
            <a:r>
              <a:rPr lang="en-IN" sz="2800" dirty="0">
                <a:latin typeface="Times New Roman" panose="02020603050405020304" pitchFamily="18" charset="0"/>
                <a:cs typeface="Times New Roman" panose="02020603050405020304" pitchFamily="18" charset="0"/>
              </a:rPr>
              <a:t>Investing During Business Cycle </a:t>
            </a:r>
          </a:p>
        </p:txBody>
      </p:sp>
      <p:sp>
        <p:nvSpPr>
          <p:cNvPr id="3" name="TextBox 2">
            <a:extLst>
              <a:ext uri="{FF2B5EF4-FFF2-40B4-BE49-F238E27FC236}">
                <a16:creationId xmlns:a16="http://schemas.microsoft.com/office/drawing/2014/main" id="{FC664ED7-AC4A-1E60-451F-6BC795355760}"/>
              </a:ext>
            </a:extLst>
          </p:cNvPr>
          <p:cNvSpPr txBox="1"/>
          <p:nvPr/>
        </p:nvSpPr>
        <p:spPr>
          <a:xfrm>
            <a:off x="0" y="1111347"/>
            <a:ext cx="11929403" cy="5277855"/>
          </a:xfrm>
          <a:prstGeom prst="rect">
            <a:avLst/>
          </a:prstGeom>
          <a:noFill/>
        </p:spPr>
        <p:txBody>
          <a:bodyPr wrap="square" rtlCol="0">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During the recession phase, the lowest point in the business cycle, economic activity is at its weakest, and unemployment is at its highest. Many industries may struggle during this phase, especially those dependent on consumer spending or business investment.</a:t>
            </a:r>
          </a:p>
          <a:p>
            <a:pPr algn="just">
              <a:lnSpc>
                <a:spcPct val="150000"/>
              </a:lnSpc>
            </a:pPr>
            <a:r>
              <a:rPr lang="en-US" sz="2400" b="0" i="0" dirty="0">
                <a:effectLst/>
                <a:latin typeface="Times New Roman" panose="02020603050405020304" pitchFamily="18" charset="0"/>
                <a:cs typeface="Times New Roman" panose="02020603050405020304" pitchFamily="18" charset="0"/>
              </a:rPr>
              <a:t>However, certain industries are able to weather the storm during a recession because they offer products and services that people need no matter how the economy is performing. These industries include healthcare, consumer staples, and utilities.</a:t>
            </a:r>
          </a:p>
          <a:p>
            <a:pPr marL="342900" indent="-342900" algn="just">
              <a:lnSpc>
                <a:spcPct val="150000"/>
              </a:lnSpc>
              <a:buFont typeface="Wingdings" panose="05000000000000000000" pitchFamily="2" charset="2"/>
              <a:buChar char="v"/>
            </a:pPr>
            <a:r>
              <a:rPr lang="en-IN" sz="2800" i="0" dirty="0">
                <a:effectLst/>
                <a:latin typeface="Times New Roman" panose="02020603050405020304" pitchFamily="18" charset="0"/>
                <a:cs typeface="Times New Roman" panose="02020603050405020304" pitchFamily="18" charset="0"/>
              </a:rPr>
              <a:t>Early Cycle (Start of Expansion)</a:t>
            </a:r>
          </a:p>
          <a:p>
            <a:pPr marL="342900" indent="-342900" algn="just">
              <a:lnSpc>
                <a:spcPct val="150000"/>
              </a:lnSpc>
              <a:buFont typeface="Wingdings" panose="05000000000000000000" pitchFamily="2" charset="2"/>
              <a:buChar char="v"/>
            </a:pPr>
            <a:r>
              <a:rPr lang="en-IN" sz="2800" i="0" dirty="0">
                <a:effectLst/>
                <a:latin typeface="Times New Roman" panose="02020603050405020304" pitchFamily="18" charset="0"/>
                <a:cs typeface="Times New Roman" panose="02020603050405020304" pitchFamily="18" charset="0"/>
              </a:rPr>
              <a:t>Mid-Cycle (Full Capacity)</a:t>
            </a:r>
          </a:p>
          <a:p>
            <a:pPr marL="342900" indent="-342900" algn="just">
              <a:lnSpc>
                <a:spcPct val="150000"/>
              </a:lnSpc>
              <a:buFont typeface="Wingdings" panose="05000000000000000000" pitchFamily="2" charset="2"/>
              <a:buChar char="v"/>
            </a:pPr>
            <a:r>
              <a:rPr lang="en-IN" sz="2800" i="0" dirty="0">
                <a:effectLst/>
                <a:latin typeface="Times New Roman" panose="02020603050405020304" pitchFamily="18" charset="0"/>
                <a:cs typeface="Times New Roman" panose="02020603050405020304" pitchFamily="18" charset="0"/>
              </a:rPr>
              <a:t>Late Cycle</a:t>
            </a:r>
          </a:p>
        </p:txBody>
      </p:sp>
      <p:pic>
        <p:nvPicPr>
          <p:cNvPr id="4" name="Picture 3" descr="Image result for lpu logo">
            <a:extLst>
              <a:ext uri="{FF2B5EF4-FFF2-40B4-BE49-F238E27FC236}">
                <a16:creationId xmlns:a16="http://schemas.microsoft.com/office/drawing/2014/main" id="{7C6AB499-A600-3577-C46E-C341D43A9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5754" y="0"/>
            <a:ext cx="3376246" cy="88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758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C12CC1-F671-E833-6115-E3866717ADBC}"/>
              </a:ext>
            </a:extLst>
          </p:cNvPr>
          <p:cNvPicPr>
            <a:picLocks noChangeAspect="1"/>
          </p:cNvPicPr>
          <p:nvPr/>
        </p:nvPicPr>
        <p:blipFill>
          <a:blip r:embed="rId2"/>
          <a:stretch>
            <a:fillRect/>
          </a:stretch>
        </p:blipFill>
        <p:spPr>
          <a:xfrm>
            <a:off x="323558" y="112542"/>
            <a:ext cx="11648048" cy="6358595"/>
          </a:xfrm>
          <a:prstGeom prst="rect">
            <a:avLst/>
          </a:prstGeom>
        </p:spPr>
      </p:pic>
    </p:spTree>
    <p:extLst>
      <p:ext uri="{BB962C8B-B14F-4D97-AF65-F5344CB8AC3E}">
        <p14:creationId xmlns:p14="http://schemas.microsoft.com/office/powerpoint/2010/main" val="1271832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E33826-7327-21C5-F4E0-F8C208F867E9}"/>
              </a:ext>
            </a:extLst>
          </p:cNvPr>
          <p:cNvSpPr txBox="1"/>
          <p:nvPr/>
        </p:nvSpPr>
        <p:spPr>
          <a:xfrm>
            <a:off x="422031" y="731520"/>
            <a:ext cx="10480431"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Consumer Goods: Automotive, Housing, And Retail And Finance  </a:t>
            </a:r>
          </a:p>
          <a:p>
            <a:r>
              <a:rPr lang="en-IN" sz="2800" dirty="0">
                <a:latin typeface="Times New Roman" panose="02020603050405020304" pitchFamily="18" charset="0"/>
                <a:cs typeface="Times New Roman" panose="02020603050405020304" pitchFamily="18" charset="0"/>
              </a:rPr>
              <a:t>It And Basic Material </a:t>
            </a:r>
          </a:p>
          <a:p>
            <a:r>
              <a:rPr lang="en-US" sz="2800" b="0" i="0" dirty="0">
                <a:effectLst/>
                <a:latin typeface="Times New Roman" panose="02020603050405020304" pitchFamily="18" charset="0"/>
                <a:cs typeface="Times New Roman" panose="02020603050405020304" pitchFamily="18" charset="0"/>
              </a:rPr>
              <a:t>Energy, Utilities, Healthcare, And Consumer Staples.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456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F6F451-D21F-6262-020C-4BD006FFDE9C}"/>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81ACB297-8933-73C4-2560-D1A48C541FB0}"/>
              </a:ext>
            </a:extLst>
          </p:cNvPr>
          <p:cNvSpPr txBox="1"/>
          <p:nvPr/>
        </p:nvSpPr>
        <p:spPr>
          <a:xfrm>
            <a:off x="168812" y="858129"/>
            <a:ext cx="11774659"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WHY INDUSTRY LIFE CYCLE </a:t>
            </a:r>
          </a:p>
        </p:txBody>
      </p:sp>
      <p:sp>
        <p:nvSpPr>
          <p:cNvPr id="4" name="TextBox 3">
            <a:extLst>
              <a:ext uri="{FF2B5EF4-FFF2-40B4-BE49-F238E27FC236}">
                <a16:creationId xmlns:a16="http://schemas.microsoft.com/office/drawing/2014/main" id="{386046E0-ACD0-F8AA-0354-201F5020A31F}"/>
              </a:ext>
            </a:extLst>
          </p:cNvPr>
          <p:cNvSpPr txBox="1"/>
          <p:nvPr/>
        </p:nvSpPr>
        <p:spPr>
          <a:xfrm>
            <a:off x="407963" y="1589649"/>
            <a:ext cx="11380763" cy="3046988"/>
          </a:xfrm>
          <a:prstGeom prst="rect">
            <a:avLst/>
          </a:prstGeom>
          <a:noFill/>
        </p:spPr>
        <p:txBody>
          <a:bodyPr wrap="square" rtlCol="0">
            <a:spAutoFit/>
          </a:bodyPr>
          <a:lstStyle/>
          <a:p>
            <a:pPr marL="285750" indent="-285750" algn="just">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Industries go through different stages in their lifetime which affects their existence or survival </a:t>
            </a:r>
          </a:p>
          <a:p>
            <a:pPr marL="285750" indent="-285750" algn="just">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 It makes investors understand where is particular industry standing at A particular time and situation </a:t>
            </a:r>
          </a:p>
          <a:p>
            <a:pPr marL="285750" indent="-285750" algn="just">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It guides investors to make strategies according to the cycle industry goes through </a:t>
            </a:r>
          </a:p>
        </p:txBody>
      </p:sp>
    </p:spTree>
    <p:extLst>
      <p:ext uri="{BB962C8B-B14F-4D97-AF65-F5344CB8AC3E}">
        <p14:creationId xmlns:p14="http://schemas.microsoft.com/office/powerpoint/2010/main" val="90654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lpu logo">
            <a:extLst>
              <a:ext uri="{FF2B5EF4-FFF2-40B4-BE49-F238E27FC236}">
                <a16:creationId xmlns:a16="http://schemas.microsoft.com/office/drawing/2014/main" id="{964B9D42-EC85-1A7C-9928-91ADFB1A5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8E8402-C52F-56D2-9B36-F9EAD9A5109E}"/>
              </a:ext>
            </a:extLst>
          </p:cNvPr>
          <p:cNvSpPr txBox="1"/>
          <p:nvPr/>
        </p:nvSpPr>
        <p:spPr>
          <a:xfrm>
            <a:off x="562708" y="900332"/>
            <a:ext cx="4473526" cy="461665"/>
          </a:xfrm>
          <a:prstGeom prst="rect">
            <a:avLst/>
          </a:prstGeom>
          <a:solidFill>
            <a:schemeClr val="accent2">
              <a:lumMod val="60000"/>
              <a:lumOff val="40000"/>
            </a:schemeClr>
          </a:solidFill>
        </p:spPr>
        <p:txBody>
          <a:bodyPr wrap="square" rtlCol="0">
            <a:spAutoFit/>
          </a:bodyPr>
          <a:lstStyle/>
          <a:p>
            <a:r>
              <a:rPr lang="en-IN" sz="2400" b="1" dirty="0">
                <a:latin typeface="Times New Roman" panose="02020603050405020304" pitchFamily="18" charset="0"/>
                <a:cs typeface="Times New Roman" panose="02020603050405020304" pitchFamily="18" charset="0"/>
              </a:rPr>
              <a:t>FUNDAMENTAL ANALYSES </a:t>
            </a:r>
          </a:p>
        </p:txBody>
      </p:sp>
      <p:sp>
        <p:nvSpPr>
          <p:cNvPr id="5" name="TextBox 4">
            <a:extLst>
              <a:ext uri="{FF2B5EF4-FFF2-40B4-BE49-F238E27FC236}">
                <a16:creationId xmlns:a16="http://schemas.microsoft.com/office/drawing/2014/main" id="{F49DCBBD-240B-D617-4740-DB73FC087E96}"/>
              </a:ext>
            </a:extLst>
          </p:cNvPr>
          <p:cNvSpPr txBox="1"/>
          <p:nvPr/>
        </p:nvSpPr>
        <p:spPr>
          <a:xfrm>
            <a:off x="562708" y="1674055"/>
            <a:ext cx="11066584" cy="4893647"/>
          </a:xfrm>
          <a:prstGeom prst="rect">
            <a:avLst/>
          </a:prstGeom>
          <a:noFill/>
        </p:spPr>
        <p:txBody>
          <a:bodyPr wrap="square" rtlCol="0">
            <a:spAutoFit/>
          </a:bodyPr>
          <a:lstStyle/>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QUALITATIVE ANALYSES</a:t>
            </a:r>
          </a:p>
          <a:p>
            <a:pPr algn="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Management </a:t>
            </a:r>
          </a:p>
          <a:p>
            <a:pPr algn="r"/>
            <a:r>
              <a:rPr lang="en-IN" sz="2400" dirty="0">
                <a:latin typeface="Times New Roman" panose="02020603050405020304" pitchFamily="18" charset="0"/>
                <a:cs typeface="Times New Roman" panose="02020603050405020304" pitchFamily="18" charset="0"/>
              </a:rPr>
              <a:t>     Corporate Governance</a:t>
            </a:r>
          </a:p>
          <a:p>
            <a:pPr algn="r"/>
            <a:r>
              <a:rPr lang="en-IN" sz="2400" dirty="0">
                <a:latin typeface="Times New Roman" panose="02020603050405020304" pitchFamily="18" charset="0"/>
                <a:cs typeface="Times New Roman" panose="02020603050405020304" pitchFamily="18" charset="0"/>
              </a:rPr>
              <a:t>      Research &amp; Development </a:t>
            </a:r>
          </a:p>
          <a:p>
            <a:pPr algn="r"/>
            <a:r>
              <a:rPr lang="en-IN" sz="2400" dirty="0">
                <a:latin typeface="Times New Roman" panose="02020603050405020304" pitchFamily="18" charset="0"/>
                <a:cs typeface="Times New Roman" panose="02020603050405020304" pitchFamily="18" charset="0"/>
              </a:rPr>
              <a:t>       Labour Relations</a:t>
            </a:r>
          </a:p>
          <a:p>
            <a:pPr algn="r"/>
            <a:r>
              <a:rPr lang="en-IN" sz="2400" dirty="0">
                <a:latin typeface="Times New Roman" panose="02020603050405020304" pitchFamily="18" charset="0"/>
                <a:cs typeface="Times New Roman" panose="02020603050405020304" pitchFamily="18" charset="0"/>
              </a:rPr>
              <a:t>Company Culture</a:t>
            </a:r>
          </a:p>
          <a:p>
            <a:pPr algn="r"/>
            <a:r>
              <a:rPr lang="en-IN" sz="2400" dirty="0">
                <a:latin typeface="Times New Roman" panose="02020603050405020304" pitchFamily="18" charset="0"/>
                <a:cs typeface="Times New Roman" panose="02020603050405020304" pitchFamily="18" charset="0"/>
              </a:rPr>
              <a:t>Competitive Advantage</a:t>
            </a:r>
          </a:p>
          <a:p>
            <a:pPr algn="r"/>
            <a:r>
              <a:rPr lang="en-IN" sz="2400" dirty="0">
                <a:latin typeface="Times New Roman" panose="02020603050405020304" pitchFamily="18" charset="0"/>
                <a:cs typeface="Times New Roman" panose="02020603050405020304" pitchFamily="18" charset="0"/>
              </a:rPr>
              <a:t>Industry type  </a:t>
            </a:r>
          </a:p>
          <a:p>
            <a:endParaRPr lang="en-I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QUANTITATIVE ANALYSES </a:t>
            </a:r>
          </a:p>
          <a:p>
            <a:pPr algn="r"/>
            <a:r>
              <a:rPr lang="en-IN" sz="2400" dirty="0">
                <a:latin typeface="Times New Roman" panose="02020603050405020304" pitchFamily="18" charset="0"/>
                <a:cs typeface="Times New Roman" panose="02020603050405020304" pitchFamily="18" charset="0"/>
              </a:rPr>
              <a:t>Balance Sheet </a:t>
            </a:r>
          </a:p>
          <a:p>
            <a:pPr algn="r"/>
            <a:r>
              <a:rPr lang="en-IN" sz="2400" dirty="0">
                <a:latin typeface="Times New Roman" panose="02020603050405020304" pitchFamily="18" charset="0"/>
                <a:cs typeface="Times New Roman" panose="02020603050405020304" pitchFamily="18" charset="0"/>
              </a:rPr>
              <a:t>Profit And Loss </a:t>
            </a:r>
          </a:p>
          <a:p>
            <a:pPr algn="r"/>
            <a:r>
              <a:rPr lang="en-IN" sz="2400" dirty="0">
                <a:latin typeface="Times New Roman" panose="02020603050405020304" pitchFamily="18" charset="0"/>
                <a:cs typeface="Times New Roman" panose="02020603050405020304" pitchFamily="18" charset="0"/>
              </a:rPr>
              <a:t>Cash Flow </a:t>
            </a:r>
          </a:p>
        </p:txBody>
      </p:sp>
    </p:spTree>
    <p:extLst>
      <p:ext uri="{BB962C8B-B14F-4D97-AF65-F5344CB8AC3E}">
        <p14:creationId xmlns:p14="http://schemas.microsoft.com/office/powerpoint/2010/main" val="329976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75C5DD-CC59-ED3D-E277-03CDB26E7E65}"/>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pic>
        <p:nvPicPr>
          <p:cNvPr id="4" name="Picture 3">
            <a:extLst>
              <a:ext uri="{FF2B5EF4-FFF2-40B4-BE49-F238E27FC236}">
                <a16:creationId xmlns:a16="http://schemas.microsoft.com/office/drawing/2014/main" id="{6F5E0582-5340-A6DC-D842-7A1AEC6F5BD1}"/>
              </a:ext>
            </a:extLst>
          </p:cNvPr>
          <p:cNvPicPr>
            <a:picLocks noChangeAspect="1"/>
          </p:cNvPicPr>
          <p:nvPr/>
        </p:nvPicPr>
        <p:blipFill>
          <a:blip r:embed="rId2"/>
          <a:stretch>
            <a:fillRect/>
          </a:stretch>
        </p:blipFill>
        <p:spPr>
          <a:xfrm>
            <a:off x="1580271" y="646331"/>
            <a:ext cx="9031458" cy="4357102"/>
          </a:xfrm>
          <a:prstGeom prst="rect">
            <a:avLst/>
          </a:prstGeom>
        </p:spPr>
      </p:pic>
    </p:spTree>
    <p:extLst>
      <p:ext uri="{BB962C8B-B14F-4D97-AF65-F5344CB8AC3E}">
        <p14:creationId xmlns:p14="http://schemas.microsoft.com/office/powerpoint/2010/main" val="2485867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40FA4-2F51-D70F-1E35-080149A5608B}"/>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25494D96-6D72-7B7A-4660-A8DD04B02C6B}"/>
              </a:ext>
            </a:extLst>
          </p:cNvPr>
          <p:cNvSpPr txBox="1"/>
          <p:nvPr/>
        </p:nvSpPr>
        <p:spPr>
          <a:xfrm>
            <a:off x="281353" y="1026942"/>
            <a:ext cx="5514535" cy="2862322"/>
          </a:xfrm>
          <a:prstGeom prst="rect">
            <a:avLst/>
          </a:prstGeom>
          <a:noFill/>
        </p:spPr>
        <p:txBody>
          <a:bodyPr wrap="square" rtlCol="0">
            <a:spAutoFit/>
          </a:bodyPr>
          <a:lstStyle/>
          <a:p>
            <a:pPr marL="285750" indent="-285750">
              <a:buFont typeface="Wingdings" panose="05000000000000000000" pitchFamily="2" charset="2"/>
              <a:buChar char="v"/>
            </a:pPr>
            <a:r>
              <a:rPr lang="en-IN" sz="3600" b="1" dirty="0">
                <a:latin typeface="Times New Roman" panose="02020603050405020304" pitchFamily="18" charset="0"/>
                <a:cs typeface="Times New Roman" panose="02020603050405020304" pitchFamily="18" charset="0"/>
              </a:rPr>
              <a:t>EMBRYONIC STAGE </a:t>
            </a:r>
          </a:p>
          <a:p>
            <a:pPr marL="285750" indent="-285750">
              <a:buFont typeface="Wingdings" panose="05000000000000000000" pitchFamily="2" charset="2"/>
              <a:buChar char="v"/>
            </a:pPr>
            <a:r>
              <a:rPr lang="en-IN" sz="3600" b="1" dirty="0">
                <a:latin typeface="Times New Roman" panose="02020603050405020304" pitchFamily="18" charset="0"/>
                <a:cs typeface="Times New Roman" panose="02020603050405020304" pitchFamily="18" charset="0"/>
              </a:rPr>
              <a:t>GROWTH STAGE </a:t>
            </a:r>
          </a:p>
          <a:p>
            <a:pPr marL="285750" indent="-285750">
              <a:buFont typeface="Wingdings" panose="05000000000000000000" pitchFamily="2" charset="2"/>
              <a:buChar char="v"/>
            </a:pPr>
            <a:r>
              <a:rPr lang="en-IN" sz="3600" b="1" dirty="0">
                <a:latin typeface="Times New Roman" panose="02020603050405020304" pitchFamily="18" charset="0"/>
                <a:cs typeface="Times New Roman" panose="02020603050405020304" pitchFamily="18" charset="0"/>
              </a:rPr>
              <a:t>SHAKEOUT</a:t>
            </a:r>
          </a:p>
          <a:p>
            <a:pPr marL="285750" indent="-285750">
              <a:buFont typeface="Wingdings" panose="05000000000000000000" pitchFamily="2" charset="2"/>
              <a:buChar char="v"/>
            </a:pPr>
            <a:r>
              <a:rPr lang="en-IN" sz="3600" b="1" dirty="0">
                <a:latin typeface="Times New Roman" panose="02020603050405020304" pitchFamily="18" charset="0"/>
                <a:cs typeface="Times New Roman" panose="02020603050405020304" pitchFamily="18" charset="0"/>
              </a:rPr>
              <a:t>MATURE </a:t>
            </a:r>
          </a:p>
          <a:p>
            <a:pPr marL="285750" indent="-285750">
              <a:buFont typeface="Wingdings" panose="05000000000000000000" pitchFamily="2" charset="2"/>
              <a:buChar char="v"/>
            </a:pPr>
            <a:r>
              <a:rPr lang="en-IN" sz="3600" b="1" dirty="0">
                <a:latin typeface="Times New Roman" panose="02020603050405020304" pitchFamily="18" charset="0"/>
                <a:cs typeface="Times New Roman" panose="02020603050405020304" pitchFamily="18" charset="0"/>
              </a:rPr>
              <a:t>DECLINE </a:t>
            </a:r>
          </a:p>
        </p:txBody>
      </p:sp>
    </p:spTree>
    <p:extLst>
      <p:ext uri="{BB962C8B-B14F-4D97-AF65-F5344CB8AC3E}">
        <p14:creationId xmlns:p14="http://schemas.microsoft.com/office/powerpoint/2010/main" val="415637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1D35C-EC5C-2C39-8F39-723F977D4453}"/>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07B843D8-DAAC-AE9C-457B-8D1C77AE43F4}"/>
              </a:ext>
            </a:extLst>
          </p:cNvPr>
          <p:cNvSpPr txBox="1"/>
          <p:nvPr/>
        </p:nvSpPr>
        <p:spPr>
          <a:xfrm>
            <a:off x="422031" y="942535"/>
            <a:ext cx="5992837" cy="584775"/>
          </a:xfrm>
          <a:prstGeom prst="rect">
            <a:avLst/>
          </a:prstGeom>
          <a:noFill/>
        </p:spPr>
        <p:txBody>
          <a:bodyPr wrap="square" rtlCol="0">
            <a:spAutoFit/>
          </a:bodyPr>
          <a:lstStyle/>
          <a:p>
            <a:r>
              <a:rPr lang="en-IN" sz="3200" dirty="0"/>
              <a:t>2. </a:t>
            </a:r>
            <a:r>
              <a:rPr lang="en-IN" sz="2400" b="1" dirty="0">
                <a:latin typeface="Times New Roman" panose="02020603050405020304" pitchFamily="18" charset="0"/>
                <a:cs typeface="Times New Roman" panose="02020603050405020304" pitchFamily="18" charset="0"/>
              </a:rPr>
              <a:t>EMBRYONIC STAGE </a:t>
            </a:r>
            <a:endParaRPr lang="en-IN" sz="1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07C6B5-5ECA-7B63-274D-DEA0A44E1E61}"/>
              </a:ext>
            </a:extLst>
          </p:cNvPr>
          <p:cNvSpPr txBox="1"/>
          <p:nvPr/>
        </p:nvSpPr>
        <p:spPr>
          <a:xfrm>
            <a:off x="168812" y="1730326"/>
            <a:ext cx="11718388" cy="2554545"/>
          </a:xfrm>
          <a:prstGeom prst="rect">
            <a:avLst/>
          </a:prstGeom>
          <a:noFill/>
        </p:spPr>
        <p:txBody>
          <a:bodyPr wrap="square" rtlCol="0">
            <a:spAutoFit/>
          </a:bodyPr>
          <a:lstStyle/>
          <a:p>
            <a:pPr marL="457200" indent="-457200">
              <a:buAutoNum type="arabicPeriod"/>
            </a:pPr>
            <a:r>
              <a:rPr lang="en-US" sz="3200" b="0" i="0" dirty="0">
                <a:effectLst/>
                <a:latin typeface="Times New Roman" panose="02020603050405020304" pitchFamily="18" charset="0"/>
                <a:cs typeface="Times New Roman" panose="02020603050405020304" pitchFamily="18" charset="0"/>
              </a:rPr>
              <a:t>An industry just beginning to develop, characterized by slow growth, high prices, low volumes, a substantial need for investment, and a high risk of failure.</a:t>
            </a:r>
          </a:p>
          <a:p>
            <a:pPr marL="457200" indent="-457200">
              <a:buAutoNum type="arabicPeriod"/>
            </a:pPr>
            <a:r>
              <a:rPr lang="en-US" sz="3200" dirty="0">
                <a:latin typeface="Times New Roman" panose="02020603050405020304" pitchFamily="18" charset="0"/>
                <a:cs typeface="Times New Roman" panose="02020603050405020304" pitchFamily="18" charset="0"/>
              </a:rPr>
              <a:t>Challenge is to educate customers, open up distribution channels, and design the perfect product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750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CCD26-0233-4FF3-50D1-E5501D1163E8}"/>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50E9734A-A318-EEF2-0586-D8EFFDD26284}"/>
              </a:ext>
            </a:extLst>
          </p:cNvPr>
          <p:cNvSpPr txBox="1"/>
          <p:nvPr/>
        </p:nvSpPr>
        <p:spPr>
          <a:xfrm>
            <a:off x="422031" y="942535"/>
            <a:ext cx="5992837" cy="584775"/>
          </a:xfrm>
          <a:prstGeom prst="rect">
            <a:avLst/>
          </a:prstGeom>
          <a:noFill/>
        </p:spPr>
        <p:txBody>
          <a:bodyPr wrap="square" rtlCol="0">
            <a:spAutoFit/>
          </a:bodyPr>
          <a:lstStyle/>
          <a:p>
            <a:r>
              <a:rPr lang="en-IN" sz="3200" dirty="0"/>
              <a:t>1. </a:t>
            </a:r>
            <a:r>
              <a:rPr lang="en-IN" sz="2400" b="1" dirty="0">
                <a:latin typeface="Times New Roman" panose="02020603050405020304" pitchFamily="18" charset="0"/>
                <a:cs typeface="Times New Roman" panose="02020603050405020304" pitchFamily="18" charset="0"/>
              </a:rPr>
              <a:t>GROWTH STAGE </a:t>
            </a:r>
            <a:endParaRPr lang="en-IN" sz="1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856BBF-17DA-F565-A506-2122A2BCBD64}"/>
              </a:ext>
            </a:extLst>
          </p:cNvPr>
          <p:cNvSpPr txBox="1"/>
          <p:nvPr/>
        </p:nvSpPr>
        <p:spPr>
          <a:xfrm>
            <a:off x="349347" y="1527310"/>
            <a:ext cx="11493305" cy="3046988"/>
          </a:xfrm>
          <a:prstGeom prst="rect">
            <a:avLst/>
          </a:prstGeom>
          <a:noFill/>
        </p:spPr>
        <p:txBody>
          <a:bodyPr wrap="square" rtlCol="0">
            <a:spAutoFit/>
          </a:bodyPr>
          <a:lstStyle/>
          <a:p>
            <a:pPr marL="285750" indent="-285750" algn="just">
              <a:buFont typeface="Wingdings" panose="05000000000000000000" pitchFamily="2" charset="2"/>
              <a:buChar char="v"/>
            </a:pPr>
            <a:r>
              <a:rPr lang="en-US" sz="3200" b="0" i="0" dirty="0">
                <a:effectLst/>
                <a:latin typeface="Times New Roman" panose="02020603050405020304" pitchFamily="18" charset="0"/>
                <a:cs typeface="Times New Roman" panose="02020603050405020304" pitchFamily="18" charset="0"/>
              </a:rPr>
              <a:t>Characterized by rapidly increasing demand, improving profitability, falling prices, and relatively low competition</a:t>
            </a:r>
          </a:p>
          <a:p>
            <a:pPr marL="285750" indent="-28575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Prices fall</a:t>
            </a:r>
          </a:p>
          <a:p>
            <a:pPr marL="285750" indent="-28575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Everyone has a scope to grow </a:t>
            </a:r>
          </a:p>
          <a:p>
            <a:pPr marL="285750" indent="-28575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Demand Grows </a:t>
            </a:r>
          </a:p>
          <a:p>
            <a:pPr marL="285750" indent="-28575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Market research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406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61EB7-44EE-30BB-B344-EFD885B58FD7}"/>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5E168E43-98F5-D69B-7764-4B329A684EFF}"/>
              </a:ext>
            </a:extLst>
          </p:cNvPr>
          <p:cNvSpPr txBox="1"/>
          <p:nvPr/>
        </p:nvSpPr>
        <p:spPr>
          <a:xfrm>
            <a:off x="422031" y="942535"/>
            <a:ext cx="5992837"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3. </a:t>
            </a:r>
            <a:r>
              <a:rPr lang="en-IN" sz="3200" b="1" dirty="0">
                <a:latin typeface="Times New Roman" panose="02020603050405020304" pitchFamily="18" charset="0"/>
                <a:cs typeface="Times New Roman" panose="02020603050405020304" pitchFamily="18" charset="0"/>
              </a:rPr>
              <a:t>SHAKEOUT STAGE </a:t>
            </a:r>
          </a:p>
        </p:txBody>
      </p:sp>
      <p:sp>
        <p:nvSpPr>
          <p:cNvPr id="4" name="TextBox 3">
            <a:extLst>
              <a:ext uri="{FF2B5EF4-FFF2-40B4-BE49-F238E27FC236}">
                <a16:creationId xmlns:a16="http://schemas.microsoft.com/office/drawing/2014/main" id="{56362EE1-CE3A-8022-9BA6-3B98122870AE}"/>
              </a:ext>
            </a:extLst>
          </p:cNvPr>
          <p:cNvSpPr txBox="1"/>
          <p:nvPr/>
        </p:nvSpPr>
        <p:spPr>
          <a:xfrm>
            <a:off x="281354" y="1674055"/>
            <a:ext cx="11282289" cy="3046988"/>
          </a:xfrm>
          <a:prstGeom prst="rect">
            <a:avLst/>
          </a:prstGeom>
          <a:noFill/>
        </p:spPr>
        <p:txBody>
          <a:bodyPr wrap="square" rtlCol="0">
            <a:spAutoFit/>
          </a:bodyPr>
          <a:lstStyle/>
          <a:p>
            <a:pPr marL="285750" indent="-285750">
              <a:buFont typeface="Wingdings" panose="05000000000000000000" pitchFamily="2" charset="2"/>
              <a:buChar char="v"/>
            </a:pPr>
            <a:r>
              <a:rPr lang="en-US" sz="3200" b="0" i="0" dirty="0">
                <a:effectLst/>
                <a:latin typeface="Times New Roman" panose="02020603050405020304" pitchFamily="18" charset="0"/>
                <a:cs typeface="Times New Roman" panose="02020603050405020304" pitchFamily="18" charset="0"/>
              </a:rPr>
              <a:t>Characterized by slowing growth, intense competition, declining profitability, and a focus on cost reduction</a:t>
            </a:r>
          </a:p>
          <a:p>
            <a:pPr marL="285750" indent="-28575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Demands saturate </a:t>
            </a:r>
          </a:p>
          <a:p>
            <a:pPr marL="285750" indent="-28575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First-time buyers decline </a:t>
            </a:r>
          </a:p>
          <a:p>
            <a:pPr marL="285750" indent="-28575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Rivalry high </a:t>
            </a:r>
          </a:p>
          <a:p>
            <a:pPr marL="285750" indent="-28575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Chances of loss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718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FC1952-5547-273C-7A90-9033294EAD8F}"/>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B7B94928-AF65-2872-34A8-4E106580A41D}"/>
              </a:ext>
            </a:extLst>
          </p:cNvPr>
          <p:cNvSpPr txBox="1"/>
          <p:nvPr/>
        </p:nvSpPr>
        <p:spPr>
          <a:xfrm>
            <a:off x="422031" y="942535"/>
            <a:ext cx="5992837"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4. </a:t>
            </a:r>
            <a:r>
              <a:rPr lang="en-IN" sz="3200" b="1" dirty="0">
                <a:latin typeface="Times New Roman" panose="02020603050405020304" pitchFamily="18" charset="0"/>
                <a:cs typeface="Times New Roman" panose="02020603050405020304" pitchFamily="18" charset="0"/>
              </a:rPr>
              <a:t>MATURITY STAGE </a:t>
            </a:r>
          </a:p>
        </p:txBody>
      </p:sp>
      <p:sp>
        <p:nvSpPr>
          <p:cNvPr id="5" name="TextBox 4">
            <a:extLst>
              <a:ext uri="{FF2B5EF4-FFF2-40B4-BE49-F238E27FC236}">
                <a16:creationId xmlns:a16="http://schemas.microsoft.com/office/drawing/2014/main" id="{DA8DF759-016D-CBF8-E560-39CC1EFD4194}"/>
              </a:ext>
            </a:extLst>
          </p:cNvPr>
          <p:cNvSpPr txBox="1"/>
          <p:nvPr/>
        </p:nvSpPr>
        <p:spPr>
          <a:xfrm>
            <a:off x="369276" y="1527310"/>
            <a:ext cx="11616397" cy="5011949"/>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At this Stage the majority of companies are well established and the industry reaches its saturation point </a:t>
            </a:r>
          </a:p>
          <a:p>
            <a:pPr marL="285750" indent="-285750" algn="just">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Characterized by little or no growth, industry consolidation, and high barriers to entry.</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Companies collectively attempt to deter new competitors in the industry</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Maximum revenue</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Profits </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High demand  </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Product Popularity </a:t>
            </a:r>
          </a:p>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Reasonable prices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313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D3932-038B-7BEB-A928-3E2025667EF9}"/>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12A2BD80-50E1-2B98-AD34-D9F9766AC975}"/>
              </a:ext>
            </a:extLst>
          </p:cNvPr>
          <p:cNvSpPr txBox="1"/>
          <p:nvPr/>
        </p:nvSpPr>
        <p:spPr>
          <a:xfrm>
            <a:off x="422031" y="942535"/>
            <a:ext cx="5992837"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4. </a:t>
            </a:r>
            <a:r>
              <a:rPr lang="en-IN" sz="3200" b="1">
                <a:latin typeface="Times New Roman" panose="02020603050405020304" pitchFamily="18" charset="0"/>
                <a:cs typeface="Times New Roman" panose="02020603050405020304" pitchFamily="18" charset="0"/>
              </a:rPr>
              <a:t>DECLINE STAGE </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1109518-090C-E757-17AA-800510657132}"/>
              </a:ext>
            </a:extLst>
          </p:cNvPr>
          <p:cNvSpPr txBox="1"/>
          <p:nvPr/>
        </p:nvSpPr>
        <p:spPr>
          <a:xfrm>
            <a:off x="295422" y="1674055"/>
            <a:ext cx="11549575" cy="445795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Characterized by negative growth, excess capacity, and intense competition.</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Technology Changes</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Social Changes </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Demographic Change </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International Competition</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Decline of competition based on several reasons </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Larger companies acquire small players </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Disinvestment in case of huge losses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617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D3932-038B-7BEB-A928-3E2025667EF9}"/>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LIFE CYCLE  </a:t>
            </a:r>
          </a:p>
        </p:txBody>
      </p:sp>
      <p:sp>
        <p:nvSpPr>
          <p:cNvPr id="3" name="TextBox 2">
            <a:extLst>
              <a:ext uri="{FF2B5EF4-FFF2-40B4-BE49-F238E27FC236}">
                <a16:creationId xmlns:a16="http://schemas.microsoft.com/office/drawing/2014/main" id="{A3B2DC8C-496E-5A82-2583-4E18AC3DE4B2}"/>
              </a:ext>
            </a:extLst>
          </p:cNvPr>
          <p:cNvSpPr txBox="1"/>
          <p:nvPr/>
        </p:nvSpPr>
        <p:spPr>
          <a:xfrm>
            <a:off x="112542" y="886265"/>
            <a:ext cx="6513341"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QUESTIONS</a:t>
            </a:r>
            <a:r>
              <a:rPr lang="en-IN" dirty="0"/>
              <a:t> </a:t>
            </a:r>
          </a:p>
        </p:txBody>
      </p:sp>
      <p:sp>
        <p:nvSpPr>
          <p:cNvPr id="4" name="TextBox 3">
            <a:extLst>
              <a:ext uri="{FF2B5EF4-FFF2-40B4-BE49-F238E27FC236}">
                <a16:creationId xmlns:a16="http://schemas.microsoft.com/office/drawing/2014/main" id="{E85A4FFE-EB8A-4E8C-DEB6-128F4D129E2A}"/>
              </a:ext>
            </a:extLst>
          </p:cNvPr>
          <p:cNvSpPr txBox="1"/>
          <p:nvPr/>
        </p:nvSpPr>
        <p:spPr>
          <a:xfrm>
            <a:off x="225083" y="1532596"/>
            <a:ext cx="11197883" cy="2339102"/>
          </a:xfrm>
          <a:prstGeom prst="rect">
            <a:avLst/>
          </a:prstGeom>
          <a:noFill/>
        </p:spPr>
        <p:txBody>
          <a:bodyPr wrap="square" rtlCol="0">
            <a:spAutoFit/>
          </a:bodyPr>
          <a:lstStyle/>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PRINT MEDIA?</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SOLAR INDUSTRY?</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MICROPROCESSORS?</a:t>
            </a:r>
          </a:p>
          <a:p>
            <a:pPr marL="285750" indent="-285750">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 AUTOMOBILE INDUSTRY? </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859529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032E0F-D895-D462-425A-E24476243155}"/>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RATE OF RETURN  </a:t>
            </a:r>
          </a:p>
        </p:txBody>
      </p:sp>
      <p:pic>
        <p:nvPicPr>
          <p:cNvPr id="4" name="Picture 3">
            <a:extLst>
              <a:ext uri="{FF2B5EF4-FFF2-40B4-BE49-F238E27FC236}">
                <a16:creationId xmlns:a16="http://schemas.microsoft.com/office/drawing/2014/main" id="{1FA8FBE9-2258-2656-9F2A-26941E55509F}"/>
              </a:ext>
            </a:extLst>
          </p:cNvPr>
          <p:cNvPicPr>
            <a:picLocks noChangeAspect="1"/>
          </p:cNvPicPr>
          <p:nvPr/>
        </p:nvPicPr>
        <p:blipFill>
          <a:blip r:embed="rId2"/>
          <a:stretch>
            <a:fillRect/>
          </a:stretch>
        </p:blipFill>
        <p:spPr>
          <a:xfrm>
            <a:off x="225083" y="646332"/>
            <a:ext cx="11648049" cy="5670062"/>
          </a:xfrm>
          <a:prstGeom prst="rect">
            <a:avLst/>
          </a:prstGeom>
        </p:spPr>
      </p:pic>
    </p:spTree>
    <p:extLst>
      <p:ext uri="{BB962C8B-B14F-4D97-AF65-F5344CB8AC3E}">
        <p14:creationId xmlns:p14="http://schemas.microsoft.com/office/powerpoint/2010/main" val="2334135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8F07891-CA70-621B-8C98-616D85BD4EF1}"/>
              </a:ext>
            </a:extLst>
          </p:cNvPr>
          <p:cNvGraphicFramePr>
            <a:graphicFrameLocks noGrp="1"/>
          </p:cNvGraphicFramePr>
          <p:nvPr>
            <p:extLst>
              <p:ext uri="{D42A27DB-BD31-4B8C-83A1-F6EECF244321}">
                <p14:modId xmlns:p14="http://schemas.microsoft.com/office/powerpoint/2010/main" val="3135489759"/>
              </p:ext>
            </p:extLst>
          </p:nvPr>
        </p:nvGraphicFramePr>
        <p:xfrm>
          <a:off x="0" y="646331"/>
          <a:ext cx="12070080" cy="5297268"/>
        </p:xfrm>
        <a:graphic>
          <a:graphicData uri="http://schemas.openxmlformats.org/drawingml/2006/table">
            <a:tbl>
              <a:tblPr firstRow="1" bandRow="1">
                <a:tableStyleId>{5940675A-B579-460E-94D1-54222C63F5DA}</a:tableStyleId>
              </a:tblPr>
              <a:tblGrid>
                <a:gridCol w="4023360">
                  <a:extLst>
                    <a:ext uri="{9D8B030D-6E8A-4147-A177-3AD203B41FA5}">
                      <a16:colId xmlns:a16="http://schemas.microsoft.com/office/drawing/2014/main" val="2751495717"/>
                    </a:ext>
                  </a:extLst>
                </a:gridCol>
                <a:gridCol w="4023360">
                  <a:extLst>
                    <a:ext uri="{9D8B030D-6E8A-4147-A177-3AD203B41FA5}">
                      <a16:colId xmlns:a16="http://schemas.microsoft.com/office/drawing/2014/main" val="2719436671"/>
                    </a:ext>
                  </a:extLst>
                </a:gridCol>
                <a:gridCol w="4023360">
                  <a:extLst>
                    <a:ext uri="{9D8B030D-6E8A-4147-A177-3AD203B41FA5}">
                      <a16:colId xmlns:a16="http://schemas.microsoft.com/office/drawing/2014/main" val="1830521544"/>
                    </a:ext>
                  </a:extLst>
                </a:gridCol>
              </a:tblGrid>
              <a:tr h="705078">
                <a:tc>
                  <a:txBody>
                    <a:bodyPr/>
                    <a:lstStyle/>
                    <a:p>
                      <a:r>
                        <a:rPr lang="en-IN" sz="3200" dirty="0">
                          <a:latin typeface="Times New Roman" panose="02020603050405020304" pitchFamily="18" charset="0"/>
                          <a:cs typeface="Times New Roman" panose="02020603050405020304" pitchFamily="18" charset="0"/>
                        </a:rPr>
                        <a:t>COMPANY </a:t>
                      </a:r>
                    </a:p>
                  </a:txBody>
                  <a:tcPr/>
                </a:tc>
                <a:tc>
                  <a:txBody>
                    <a:bodyPr/>
                    <a:lstStyle/>
                    <a:p>
                      <a:r>
                        <a:rPr lang="en-IN" sz="3200" dirty="0">
                          <a:latin typeface="Times New Roman" panose="02020603050405020304" pitchFamily="18" charset="0"/>
                          <a:cs typeface="Times New Roman" panose="02020603050405020304" pitchFamily="18" charset="0"/>
                        </a:rPr>
                        <a:t>RETURNS </a:t>
                      </a:r>
                    </a:p>
                  </a:txBody>
                  <a:tcPr/>
                </a:tc>
                <a:tc>
                  <a:txBody>
                    <a:bodyPr/>
                    <a:lstStyle/>
                    <a:p>
                      <a:r>
                        <a:rPr lang="en-IN" sz="3200" dirty="0">
                          <a:latin typeface="Times New Roman" panose="02020603050405020304" pitchFamily="18" charset="0"/>
                          <a:cs typeface="Times New Roman" panose="02020603050405020304" pitchFamily="18" charset="0"/>
                        </a:rPr>
                        <a:t>INDUSTRY RETURNS </a:t>
                      </a:r>
                    </a:p>
                  </a:txBody>
                  <a:tcPr/>
                </a:tc>
                <a:extLst>
                  <a:ext uri="{0D108BD9-81ED-4DB2-BD59-A6C34878D82A}">
                    <a16:rowId xmlns:a16="http://schemas.microsoft.com/office/drawing/2014/main" val="4164310934"/>
                  </a:ext>
                </a:extLst>
              </a:tr>
              <a:tr h="705078">
                <a:tc>
                  <a:txBody>
                    <a:bodyPr/>
                    <a:lstStyle/>
                    <a:p>
                      <a:r>
                        <a:rPr lang="en-IN" sz="3200" dirty="0">
                          <a:latin typeface="Times New Roman" panose="02020603050405020304" pitchFamily="18" charset="0"/>
                          <a:cs typeface="Times New Roman" panose="02020603050405020304" pitchFamily="18" charset="0"/>
                        </a:rPr>
                        <a:t>HERO</a:t>
                      </a:r>
                    </a:p>
                  </a:txBody>
                  <a:tcPr/>
                </a:tc>
                <a:tc>
                  <a:txBody>
                    <a:bodyPr/>
                    <a:lstStyle/>
                    <a:p>
                      <a:r>
                        <a:rPr lang="en-IN" sz="3200" dirty="0">
                          <a:latin typeface="Times New Roman" panose="02020603050405020304" pitchFamily="18" charset="0"/>
                          <a:cs typeface="Times New Roman" panose="02020603050405020304" pitchFamily="18" charset="0"/>
                        </a:rPr>
                        <a:t>10%</a:t>
                      </a:r>
                    </a:p>
                  </a:txBody>
                  <a:tcPr/>
                </a:tc>
                <a:tc rowSpan="6">
                  <a:txBody>
                    <a:bodyPr/>
                    <a:lstStyle/>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12%</a:t>
                      </a:r>
                    </a:p>
                  </a:txBody>
                  <a:tcPr/>
                </a:tc>
                <a:extLst>
                  <a:ext uri="{0D108BD9-81ED-4DB2-BD59-A6C34878D82A}">
                    <a16:rowId xmlns:a16="http://schemas.microsoft.com/office/drawing/2014/main" val="3026622202"/>
                  </a:ext>
                </a:extLst>
              </a:tr>
              <a:tr h="705078">
                <a:tc>
                  <a:txBody>
                    <a:bodyPr/>
                    <a:lstStyle/>
                    <a:p>
                      <a:r>
                        <a:rPr lang="en-IN" sz="3200" dirty="0">
                          <a:latin typeface="Times New Roman" panose="02020603050405020304" pitchFamily="18" charset="0"/>
                          <a:cs typeface="Times New Roman" panose="02020603050405020304" pitchFamily="18" charset="0"/>
                        </a:rPr>
                        <a:t>BAJAJ</a:t>
                      </a:r>
                    </a:p>
                  </a:txBody>
                  <a:tcPr/>
                </a:tc>
                <a:tc>
                  <a:txBody>
                    <a:bodyPr/>
                    <a:lstStyle/>
                    <a:p>
                      <a:r>
                        <a:rPr lang="en-IN" sz="3200" dirty="0">
                          <a:latin typeface="Times New Roman" panose="02020603050405020304" pitchFamily="18" charset="0"/>
                          <a:cs typeface="Times New Roman" panose="02020603050405020304" pitchFamily="18" charset="0"/>
                        </a:rPr>
                        <a:t>9%</a:t>
                      </a:r>
                    </a:p>
                  </a:txBody>
                  <a:tcPr/>
                </a:tc>
                <a:tc vMerge="1">
                  <a:txBody>
                    <a:bodyPr/>
                    <a:lstStyle/>
                    <a:p>
                      <a:endParaRPr lang="en-IN" dirty="0"/>
                    </a:p>
                  </a:txBody>
                  <a:tcPr/>
                </a:tc>
                <a:extLst>
                  <a:ext uri="{0D108BD9-81ED-4DB2-BD59-A6C34878D82A}">
                    <a16:rowId xmlns:a16="http://schemas.microsoft.com/office/drawing/2014/main" val="3598035705"/>
                  </a:ext>
                </a:extLst>
              </a:tr>
              <a:tr h="705078">
                <a:tc>
                  <a:txBody>
                    <a:bodyPr/>
                    <a:lstStyle/>
                    <a:p>
                      <a:r>
                        <a:rPr lang="en-IN" sz="3200" dirty="0">
                          <a:latin typeface="Times New Roman" panose="02020603050405020304" pitchFamily="18" charset="0"/>
                          <a:cs typeface="Times New Roman" panose="02020603050405020304" pitchFamily="18" charset="0"/>
                        </a:rPr>
                        <a:t>HONDA</a:t>
                      </a:r>
                    </a:p>
                  </a:txBody>
                  <a:tcPr/>
                </a:tc>
                <a:tc>
                  <a:txBody>
                    <a:bodyPr/>
                    <a:lstStyle/>
                    <a:p>
                      <a:r>
                        <a:rPr lang="en-IN" sz="3200" dirty="0">
                          <a:latin typeface="Times New Roman" panose="02020603050405020304" pitchFamily="18" charset="0"/>
                          <a:cs typeface="Times New Roman" panose="02020603050405020304" pitchFamily="18" charset="0"/>
                        </a:rPr>
                        <a:t>7%</a:t>
                      </a:r>
                    </a:p>
                  </a:txBody>
                  <a:tcPr/>
                </a:tc>
                <a:tc vMerge="1">
                  <a:txBody>
                    <a:bodyPr/>
                    <a:lstStyle/>
                    <a:p>
                      <a:endParaRPr lang="en-IN" dirty="0"/>
                    </a:p>
                  </a:txBody>
                  <a:tcPr/>
                </a:tc>
                <a:extLst>
                  <a:ext uri="{0D108BD9-81ED-4DB2-BD59-A6C34878D82A}">
                    <a16:rowId xmlns:a16="http://schemas.microsoft.com/office/drawing/2014/main" val="2744530832"/>
                  </a:ext>
                </a:extLst>
              </a:tr>
              <a:tr h="705078">
                <a:tc>
                  <a:txBody>
                    <a:bodyPr/>
                    <a:lstStyle/>
                    <a:p>
                      <a:r>
                        <a:rPr lang="en-IN" sz="3200" dirty="0">
                          <a:latin typeface="Times New Roman" panose="02020603050405020304" pitchFamily="18" charset="0"/>
                          <a:cs typeface="Times New Roman" panose="02020603050405020304" pitchFamily="18" charset="0"/>
                        </a:rPr>
                        <a:t>YAMHAHA</a:t>
                      </a:r>
                    </a:p>
                  </a:txBody>
                  <a:tcPr/>
                </a:tc>
                <a:tc>
                  <a:txBody>
                    <a:bodyPr/>
                    <a:lstStyle/>
                    <a:p>
                      <a:r>
                        <a:rPr lang="en-IN" sz="3200" dirty="0">
                          <a:latin typeface="Times New Roman" panose="02020603050405020304" pitchFamily="18" charset="0"/>
                          <a:cs typeface="Times New Roman" panose="02020603050405020304" pitchFamily="18" charset="0"/>
                        </a:rPr>
                        <a:t>6.5%</a:t>
                      </a:r>
                    </a:p>
                  </a:txBody>
                  <a:tcPr/>
                </a:tc>
                <a:tc vMerge="1">
                  <a:txBody>
                    <a:bodyPr/>
                    <a:lstStyle/>
                    <a:p>
                      <a:endParaRPr lang="en-IN" dirty="0"/>
                    </a:p>
                  </a:txBody>
                  <a:tcPr/>
                </a:tc>
                <a:extLst>
                  <a:ext uri="{0D108BD9-81ED-4DB2-BD59-A6C34878D82A}">
                    <a16:rowId xmlns:a16="http://schemas.microsoft.com/office/drawing/2014/main" val="2749311875"/>
                  </a:ext>
                </a:extLst>
              </a:tr>
              <a:tr h="705078">
                <a:tc>
                  <a:txBody>
                    <a:bodyPr/>
                    <a:lstStyle/>
                    <a:p>
                      <a:r>
                        <a:rPr lang="en-IN" sz="3200" dirty="0">
                          <a:latin typeface="Times New Roman" panose="02020603050405020304" pitchFamily="18" charset="0"/>
                          <a:cs typeface="Times New Roman" panose="02020603050405020304" pitchFamily="18" charset="0"/>
                        </a:rPr>
                        <a:t>SUZUKI</a:t>
                      </a:r>
                    </a:p>
                  </a:txBody>
                  <a:tcPr/>
                </a:tc>
                <a:tc>
                  <a:txBody>
                    <a:bodyPr/>
                    <a:lstStyle/>
                    <a:p>
                      <a:r>
                        <a:rPr lang="en-IN" sz="3200" dirty="0">
                          <a:latin typeface="Times New Roman" panose="02020603050405020304" pitchFamily="18" charset="0"/>
                          <a:cs typeface="Times New Roman" panose="02020603050405020304" pitchFamily="18" charset="0"/>
                        </a:rPr>
                        <a:t>7.23%</a:t>
                      </a:r>
                    </a:p>
                  </a:txBody>
                  <a:tcPr/>
                </a:tc>
                <a:tc vMerge="1">
                  <a:txBody>
                    <a:bodyPr/>
                    <a:lstStyle/>
                    <a:p>
                      <a:endParaRPr lang="en-IN" dirty="0"/>
                    </a:p>
                  </a:txBody>
                  <a:tcPr/>
                </a:tc>
                <a:extLst>
                  <a:ext uri="{0D108BD9-81ED-4DB2-BD59-A6C34878D82A}">
                    <a16:rowId xmlns:a16="http://schemas.microsoft.com/office/drawing/2014/main" val="3050599211"/>
                  </a:ext>
                </a:extLst>
              </a:tr>
              <a:tr h="705078">
                <a:tc>
                  <a:txBody>
                    <a:bodyPr/>
                    <a:lstStyle/>
                    <a:p>
                      <a:r>
                        <a:rPr lang="en-IN" sz="3200" dirty="0">
                          <a:latin typeface="Times New Roman" panose="02020603050405020304" pitchFamily="18" charset="0"/>
                          <a:cs typeface="Times New Roman" panose="02020603050405020304" pitchFamily="18" charset="0"/>
                        </a:rPr>
                        <a:t>TVS </a:t>
                      </a:r>
                    </a:p>
                  </a:txBody>
                  <a:tcPr/>
                </a:tc>
                <a:tc>
                  <a:txBody>
                    <a:bodyPr/>
                    <a:lstStyle/>
                    <a:p>
                      <a:r>
                        <a:rPr lang="en-IN" sz="3200" dirty="0">
                          <a:latin typeface="Times New Roman" panose="02020603050405020304" pitchFamily="18" charset="0"/>
                          <a:cs typeface="Times New Roman" panose="02020603050405020304" pitchFamily="18" charset="0"/>
                        </a:rPr>
                        <a:t>4%</a:t>
                      </a:r>
                    </a:p>
                  </a:txBody>
                  <a:tcPr/>
                </a:tc>
                <a:tc vMerge="1">
                  <a:txBody>
                    <a:bodyPr/>
                    <a:lstStyle/>
                    <a:p>
                      <a:endParaRPr lang="en-IN" dirty="0"/>
                    </a:p>
                  </a:txBody>
                  <a:tcPr/>
                </a:tc>
                <a:extLst>
                  <a:ext uri="{0D108BD9-81ED-4DB2-BD59-A6C34878D82A}">
                    <a16:rowId xmlns:a16="http://schemas.microsoft.com/office/drawing/2014/main" val="419333039"/>
                  </a:ext>
                </a:extLst>
              </a:tr>
            </a:tbl>
          </a:graphicData>
        </a:graphic>
      </p:graphicFrame>
      <p:sp>
        <p:nvSpPr>
          <p:cNvPr id="3" name="TextBox 2">
            <a:extLst>
              <a:ext uri="{FF2B5EF4-FFF2-40B4-BE49-F238E27FC236}">
                <a16:creationId xmlns:a16="http://schemas.microsoft.com/office/drawing/2014/main" id="{FD3A7E75-C0F4-5CBC-9371-74D01710391E}"/>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INDUSTRY RATE OF RETURN  </a:t>
            </a:r>
          </a:p>
        </p:txBody>
      </p:sp>
    </p:spTree>
    <p:extLst>
      <p:ext uri="{BB962C8B-B14F-4D97-AF65-F5344CB8AC3E}">
        <p14:creationId xmlns:p14="http://schemas.microsoft.com/office/powerpoint/2010/main" val="396570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lpu logo">
            <a:extLst>
              <a:ext uri="{FF2B5EF4-FFF2-40B4-BE49-F238E27FC236}">
                <a16:creationId xmlns:a16="http://schemas.microsoft.com/office/drawing/2014/main" id="{3E7884AA-E27B-716B-D687-8F81713B5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5BF913-4314-FF66-E145-464019E381CD}"/>
              </a:ext>
            </a:extLst>
          </p:cNvPr>
          <p:cNvSpPr txBox="1"/>
          <p:nvPr/>
        </p:nvSpPr>
        <p:spPr>
          <a:xfrm>
            <a:off x="440786" y="1476325"/>
            <a:ext cx="11587089" cy="4431983"/>
          </a:xfrm>
          <a:prstGeom prst="rect">
            <a:avLst/>
          </a:prstGeom>
          <a:noFill/>
        </p:spPr>
        <p:txBody>
          <a:bodyPr wrap="square" rtlCol="0">
            <a:spAutoFit/>
          </a:bodyPr>
          <a:lstStyle/>
          <a:p>
            <a:pPr marL="285750" indent="-28575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Economy Analyses</a:t>
            </a:r>
          </a:p>
          <a:p>
            <a:pPr>
              <a:lnSpc>
                <a:spcPct val="200000"/>
              </a:lnSpc>
            </a:pPr>
            <a:r>
              <a:rPr lang="en-IN" sz="2000" dirty="0">
                <a:latin typeface="Times New Roman" panose="02020603050405020304" pitchFamily="18" charset="0"/>
                <a:cs typeface="Times New Roman" panose="02020603050405020304" pitchFamily="18" charset="0"/>
              </a:rPr>
              <a:t>GDP</a:t>
            </a:r>
          </a:p>
          <a:p>
            <a:pPr>
              <a:lnSpc>
                <a:spcPct val="200000"/>
              </a:lnSpc>
            </a:pPr>
            <a:r>
              <a:rPr lang="en-IN" sz="2000" dirty="0">
                <a:latin typeface="Times New Roman" panose="02020603050405020304" pitchFamily="18" charset="0"/>
                <a:cs typeface="Times New Roman" panose="02020603050405020304" pitchFamily="18" charset="0"/>
              </a:rPr>
              <a:t>Inflation</a:t>
            </a:r>
          </a:p>
          <a:p>
            <a:pPr>
              <a:lnSpc>
                <a:spcPct val="200000"/>
              </a:lnSpc>
            </a:pPr>
            <a:r>
              <a:rPr lang="en-IN" sz="2000" dirty="0">
                <a:latin typeface="Times New Roman" panose="02020603050405020304" pitchFamily="18" charset="0"/>
                <a:cs typeface="Times New Roman" panose="02020603050405020304" pitchFamily="18" charset="0"/>
              </a:rPr>
              <a:t>Interest rates </a:t>
            </a:r>
          </a:p>
          <a:p>
            <a:pPr>
              <a:lnSpc>
                <a:spcPct val="200000"/>
              </a:lnSpc>
            </a:pPr>
            <a:r>
              <a:rPr lang="en-IN" sz="2000" dirty="0">
                <a:latin typeface="Times New Roman" panose="02020603050405020304" pitchFamily="18" charset="0"/>
                <a:cs typeface="Times New Roman" panose="02020603050405020304" pitchFamily="18" charset="0"/>
              </a:rPr>
              <a:t>Forex reserves (Balance of Payment)</a:t>
            </a:r>
          </a:p>
          <a:p>
            <a:pPr>
              <a:lnSpc>
                <a:spcPct val="200000"/>
              </a:lnSpc>
            </a:pPr>
            <a:r>
              <a:rPr lang="en-IN" sz="2000" dirty="0">
                <a:latin typeface="Times New Roman" panose="02020603050405020304" pitchFamily="18" charset="0"/>
                <a:cs typeface="Times New Roman" panose="02020603050405020304" pitchFamily="18" charset="0"/>
              </a:rPr>
              <a:t>Monsoon</a:t>
            </a:r>
          </a:p>
          <a:p>
            <a:pPr>
              <a:lnSpc>
                <a:spcPct val="200000"/>
              </a:lnSpc>
            </a:pPr>
            <a:r>
              <a:rPr lang="en-IN" sz="2000" dirty="0">
                <a:latin typeface="Times New Roman" panose="02020603050405020304" pitchFamily="18" charset="0"/>
                <a:cs typeface="Times New Roman" panose="02020603050405020304" pitchFamily="18" charset="0"/>
              </a:rPr>
              <a:t>Political stability</a:t>
            </a:r>
            <a:r>
              <a:rPr lang="en-IN" dirty="0">
                <a:latin typeface="Times New Roman" panose="02020603050405020304" pitchFamily="18" charset="0"/>
                <a:cs typeface="Times New Roman" panose="02020603050405020304" pitchFamily="18" charset="0"/>
              </a:rPr>
              <a:t> </a:t>
            </a:r>
          </a:p>
          <a:p>
            <a:r>
              <a:rPr lang="en-IN" dirty="0"/>
              <a:t> </a:t>
            </a:r>
          </a:p>
        </p:txBody>
      </p:sp>
      <p:sp>
        <p:nvSpPr>
          <p:cNvPr id="5" name="TextBox 4">
            <a:extLst>
              <a:ext uri="{FF2B5EF4-FFF2-40B4-BE49-F238E27FC236}">
                <a16:creationId xmlns:a16="http://schemas.microsoft.com/office/drawing/2014/main" id="{C457E0CC-5320-0C5C-A960-6547EDE91BAC}"/>
              </a:ext>
            </a:extLst>
          </p:cNvPr>
          <p:cNvSpPr txBox="1"/>
          <p:nvPr/>
        </p:nvSpPr>
        <p:spPr>
          <a:xfrm>
            <a:off x="239149" y="1014660"/>
            <a:ext cx="11788727"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Pillars Of Fundamental Analyses </a:t>
            </a:r>
          </a:p>
        </p:txBody>
      </p:sp>
    </p:spTree>
    <p:extLst>
      <p:ext uri="{BB962C8B-B14F-4D97-AF65-F5344CB8AC3E}">
        <p14:creationId xmlns:p14="http://schemas.microsoft.com/office/powerpoint/2010/main" val="357269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3A6F22-A42A-28E2-F5EA-66809D126C5F}"/>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RELATIVE VALUATION   </a:t>
            </a:r>
          </a:p>
        </p:txBody>
      </p:sp>
      <p:sp>
        <p:nvSpPr>
          <p:cNvPr id="3" name="TextBox 2">
            <a:extLst>
              <a:ext uri="{FF2B5EF4-FFF2-40B4-BE49-F238E27FC236}">
                <a16:creationId xmlns:a16="http://schemas.microsoft.com/office/drawing/2014/main" id="{7E35FA1A-282E-EB99-E8D4-9723E13D3575}"/>
              </a:ext>
            </a:extLst>
          </p:cNvPr>
          <p:cNvSpPr txBox="1"/>
          <p:nvPr/>
        </p:nvSpPr>
        <p:spPr>
          <a:xfrm>
            <a:off x="182880" y="801858"/>
            <a:ext cx="12009120" cy="453919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A type of business valuation method that analyzes the value of a company to the value of its competitors or industry peers in order to determine the financial worth of such a company</a:t>
            </a:r>
          </a:p>
          <a:p>
            <a:pPr marL="285750" indent="-28575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 It makes use of multiples, averages, ratios, and benchmarks to determine a company's worth.</a:t>
            </a:r>
            <a:endParaRPr lang="en-US" sz="2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It is also used by investors to make informed decisions before buying a company's stock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608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FD4454-49F4-6692-20DC-D3FDA14C5AEB}"/>
              </a:ext>
            </a:extLst>
          </p:cNvPr>
          <p:cNvSpPr txBox="1"/>
          <p:nvPr/>
        </p:nvSpPr>
        <p:spPr>
          <a:xfrm>
            <a:off x="1" y="0"/>
            <a:ext cx="12191999" cy="646331"/>
          </a:xfrm>
          <a:prstGeom prst="rect">
            <a:avLst/>
          </a:prstGeom>
          <a:solidFill>
            <a:schemeClr val="accent2"/>
          </a:solid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RELATIVE VALUATION   </a:t>
            </a:r>
          </a:p>
        </p:txBody>
      </p:sp>
      <p:sp>
        <p:nvSpPr>
          <p:cNvPr id="3" name="TextBox 2">
            <a:extLst>
              <a:ext uri="{FF2B5EF4-FFF2-40B4-BE49-F238E27FC236}">
                <a16:creationId xmlns:a16="http://schemas.microsoft.com/office/drawing/2014/main" id="{6FB2A437-A0F8-3943-773C-F35A20638C21}"/>
              </a:ext>
            </a:extLst>
          </p:cNvPr>
          <p:cNvSpPr txBox="1"/>
          <p:nvPr/>
        </p:nvSpPr>
        <p:spPr>
          <a:xfrm>
            <a:off x="295422" y="787791"/>
            <a:ext cx="5800578" cy="259923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800" dirty="0">
                <a:latin typeface="Georgia" panose="02040502050405020303" pitchFamily="18" charset="0"/>
              </a:rPr>
              <a:t>P/E RATIO </a:t>
            </a:r>
          </a:p>
          <a:p>
            <a:pPr marL="285750" indent="-285750">
              <a:lnSpc>
                <a:spcPct val="150000"/>
              </a:lnSpc>
              <a:buFont typeface="Wingdings" panose="05000000000000000000" pitchFamily="2" charset="2"/>
              <a:buChar char="v"/>
            </a:pPr>
            <a:r>
              <a:rPr lang="en-IN" sz="2800" dirty="0">
                <a:latin typeface="Georgia" panose="02040502050405020303" pitchFamily="18" charset="0"/>
              </a:rPr>
              <a:t>P/B RATIO</a:t>
            </a:r>
          </a:p>
          <a:p>
            <a:pPr marL="285750" indent="-285750">
              <a:lnSpc>
                <a:spcPct val="150000"/>
              </a:lnSpc>
              <a:buFont typeface="Wingdings" panose="05000000000000000000" pitchFamily="2" charset="2"/>
              <a:buChar char="v"/>
            </a:pPr>
            <a:r>
              <a:rPr lang="en-IN" sz="2800" dirty="0">
                <a:latin typeface="Georgia" panose="02040502050405020303" pitchFamily="18" charset="0"/>
              </a:rPr>
              <a:t>PRICE TO FREE CASH FLOW</a:t>
            </a:r>
          </a:p>
          <a:p>
            <a:pPr marL="285750" indent="-285750">
              <a:lnSpc>
                <a:spcPct val="150000"/>
              </a:lnSpc>
              <a:buFont typeface="Wingdings" panose="05000000000000000000" pitchFamily="2" charset="2"/>
              <a:buChar char="v"/>
            </a:pPr>
            <a:r>
              <a:rPr lang="en-IN" sz="2800" dirty="0">
                <a:latin typeface="Georgia" panose="02040502050405020303" pitchFamily="18" charset="0"/>
              </a:rPr>
              <a:t>ENTERPRSIE VALUE/EBITDA</a:t>
            </a:r>
          </a:p>
        </p:txBody>
      </p:sp>
    </p:spTree>
    <p:extLst>
      <p:ext uri="{BB962C8B-B14F-4D97-AF65-F5344CB8AC3E}">
        <p14:creationId xmlns:p14="http://schemas.microsoft.com/office/powerpoint/2010/main" val="2674872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5BF245-8A1A-28DA-1B16-936ACA57EF28}"/>
              </a:ext>
            </a:extLst>
          </p:cNvPr>
          <p:cNvSpPr txBox="1"/>
          <p:nvPr/>
        </p:nvSpPr>
        <p:spPr>
          <a:xfrm>
            <a:off x="0" y="0"/>
            <a:ext cx="12192000" cy="660245"/>
          </a:xfrm>
          <a:prstGeom prst="rect">
            <a:avLst/>
          </a:prstGeom>
          <a:solidFill>
            <a:schemeClr val="accent2"/>
          </a:solidFill>
        </p:spPr>
        <p:txBody>
          <a:bodyPr wrap="square">
            <a:spAutoFit/>
          </a:bodyPr>
          <a:lstStyle/>
          <a:p>
            <a:pPr marL="285750" indent="-285750">
              <a:lnSpc>
                <a:spcPct val="150000"/>
              </a:lnSpc>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P/E RATIO </a:t>
            </a:r>
          </a:p>
        </p:txBody>
      </p:sp>
      <p:sp>
        <p:nvSpPr>
          <p:cNvPr id="5" name="TextBox 4">
            <a:extLst>
              <a:ext uri="{FF2B5EF4-FFF2-40B4-BE49-F238E27FC236}">
                <a16:creationId xmlns:a16="http://schemas.microsoft.com/office/drawing/2014/main" id="{01AA794C-4468-07CE-291F-8DB26EC0BAC7}"/>
              </a:ext>
            </a:extLst>
          </p:cNvPr>
          <p:cNvSpPr txBox="1"/>
          <p:nvPr/>
        </p:nvSpPr>
        <p:spPr>
          <a:xfrm>
            <a:off x="165294" y="914289"/>
            <a:ext cx="12026705" cy="2600199"/>
          </a:xfrm>
          <a:prstGeom prst="rect">
            <a:avLst/>
          </a:prstGeom>
          <a:noFill/>
        </p:spPr>
        <p:txBody>
          <a:bodyPr wrap="square">
            <a:spAutoFit/>
          </a:bodyPr>
          <a:lstStyle/>
          <a:p>
            <a:pPr algn="just">
              <a:lnSpc>
                <a:spcPct val="150000"/>
              </a:lnSpc>
            </a:pPr>
            <a:r>
              <a:rPr lang="en-US" sz="2800" b="0" i="0" dirty="0">
                <a:solidFill>
                  <a:srgbClr val="202124"/>
                </a:solidFill>
                <a:effectLst/>
                <a:latin typeface="Times New Roman" panose="02020603050405020304" pitchFamily="18" charset="0"/>
                <a:cs typeface="Times New Roman" panose="02020603050405020304" pitchFamily="18" charset="0"/>
              </a:rPr>
              <a:t> Price to Earnings Ratio or Price to Earnings Multiple is </a:t>
            </a:r>
            <a:r>
              <a:rPr lang="en-US" sz="2800" b="1" i="0" dirty="0">
                <a:solidFill>
                  <a:srgbClr val="202124"/>
                </a:solidFill>
                <a:effectLst/>
                <a:latin typeface="Times New Roman" panose="02020603050405020304" pitchFamily="18" charset="0"/>
                <a:cs typeface="Times New Roman" panose="02020603050405020304" pitchFamily="18" charset="0"/>
              </a:rPr>
              <a:t>the ratio of the share price of a stock to its earnings per share (EPS)</a:t>
            </a:r>
            <a:r>
              <a:rPr lang="en-US" sz="2800" b="0" i="0" dirty="0">
                <a:solidFill>
                  <a:srgbClr val="202124"/>
                </a:solidFill>
                <a:effectLst/>
                <a:latin typeface="Times New Roman" panose="02020603050405020304" pitchFamily="18" charset="0"/>
                <a:cs typeface="Times New Roman" panose="02020603050405020304" pitchFamily="18" charset="0"/>
              </a:rPr>
              <a:t>. PE ratio is one of the most popular valuation metrics of stocks. It provides an indication whether a stock at its current market price is expensive or cheap</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96F4C9-428F-2D04-1FA7-F92C869C106E}"/>
              </a:ext>
            </a:extLst>
          </p:cNvPr>
          <p:cNvSpPr txBox="1"/>
          <p:nvPr/>
        </p:nvSpPr>
        <p:spPr>
          <a:xfrm>
            <a:off x="2264898" y="3967089"/>
            <a:ext cx="7662204" cy="800219"/>
          </a:xfrm>
          <a:prstGeom prst="rect">
            <a:avLst/>
          </a:prstGeom>
          <a:noFill/>
        </p:spPr>
        <p:txBody>
          <a:bodyPr wrap="square" rtlCol="0">
            <a:spAutoFit/>
          </a:bodyPr>
          <a:lstStyle/>
          <a:p>
            <a:endParaRPr lang="en-IN" dirty="0"/>
          </a:p>
          <a:p>
            <a:r>
              <a:rPr lang="en-IN" sz="2800" b="1" dirty="0">
                <a:latin typeface="Times New Roman" panose="02020603050405020304" pitchFamily="18" charset="0"/>
                <a:cs typeface="Times New Roman" panose="02020603050405020304" pitchFamily="18" charset="0"/>
              </a:rPr>
              <a:t>P/E = Market price per share/earning per share </a:t>
            </a:r>
          </a:p>
        </p:txBody>
      </p:sp>
    </p:spTree>
    <p:extLst>
      <p:ext uri="{BB962C8B-B14F-4D97-AF65-F5344CB8AC3E}">
        <p14:creationId xmlns:p14="http://schemas.microsoft.com/office/powerpoint/2010/main" val="770634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1CF364-CEB4-1AC9-F1F9-24499F7B5230}"/>
              </a:ext>
            </a:extLst>
          </p:cNvPr>
          <p:cNvSpPr txBox="1"/>
          <p:nvPr/>
        </p:nvSpPr>
        <p:spPr>
          <a:xfrm>
            <a:off x="0" y="0"/>
            <a:ext cx="12068908" cy="661207"/>
          </a:xfrm>
          <a:prstGeom prst="rect">
            <a:avLst/>
          </a:prstGeom>
          <a:solidFill>
            <a:schemeClr val="accent2"/>
          </a:solidFill>
        </p:spPr>
        <p:txBody>
          <a:bodyPr wrap="square">
            <a:spAutoFit/>
          </a:bodyPr>
          <a:lstStyle/>
          <a:p>
            <a:pPr>
              <a:lnSpc>
                <a:spcPct val="150000"/>
              </a:lnSpc>
            </a:pPr>
            <a:r>
              <a:rPr lang="en-IN" sz="2800" b="1" dirty="0">
                <a:latin typeface="Times New Roman" panose="02020603050405020304" pitchFamily="18" charset="0"/>
                <a:cs typeface="Times New Roman" panose="02020603050405020304" pitchFamily="18" charset="0"/>
              </a:rPr>
              <a:t>P/B RATIO</a:t>
            </a:r>
          </a:p>
        </p:txBody>
      </p:sp>
      <p:sp>
        <p:nvSpPr>
          <p:cNvPr id="5" name="TextBox 4">
            <a:extLst>
              <a:ext uri="{FF2B5EF4-FFF2-40B4-BE49-F238E27FC236}">
                <a16:creationId xmlns:a16="http://schemas.microsoft.com/office/drawing/2014/main" id="{BF251BDD-4EC2-8C6C-5C02-45B72B55555F}"/>
              </a:ext>
            </a:extLst>
          </p:cNvPr>
          <p:cNvSpPr txBox="1"/>
          <p:nvPr/>
        </p:nvSpPr>
        <p:spPr>
          <a:xfrm>
            <a:off x="123092" y="661207"/>
            <a:ext cx="11945816" cy="1953868"/>
          </a:xfrm>
          <a:prstGeom prst="rect">
            <a:avLst/>
          </a:prstGeom>
          <a:noFill/>
        </p:spPr>
        <p:txBody>
          <a:bodyPr wrap="square">
            <a:spAutoFit/>
          </a:bodyPr>
          <a:lstStyle/>
          <a:p>
            <a:pPr>
              <a:lnSpc>
                <a:spcPct val="150000"/>
              </a:lnSpc>
            </a:pPr>
            <a:r>
              <a:rPr lang="en-US" sz="2800" b="0" i="0" dirty="0">
                <a:solidFill>
                  <a:srgbClr val="202124"/>
                </a:solidFill>
                <a:effectLst/>
                <a:latin typeface="Times New Roman" panose="02020603050405020304" pitchFamily="18" charset="0"/>
                <a:cs typeface="Times New Roman" panose="02020603050405020304" pitchFamily="18" charset="0"/>
              </a:rPr>
              <a:t>The price-to-book (P/B) ratio </a:t>
            </a:r>
            <a:r>
              <a:rPr lang="en-US" sz="2800" b="1" i="0" dirty="0">
                <a:solidFill>
                  <a:srgbClr val="202124"/>
                </a:solidFill>
                <a:effectLst/>
                <a:latin typeface="Times New Roman" panose="02020603050405020304" pitchFamily="18" charset="0"/>
                <a:cs typeface="Times New Roman" panose="02020603050405020304" pitchFamily="18" charset="0"/>
              </a:rPr>
              <a:t>measures the market's valuation of a company relative to its book value</a:t>
            </a:r>
            <a:r>
              <a:rPr lang="en-US" sz="2800" b="0" i="0" dirty="0">
                <a:solidFill>
                  <a:srgbClr val="202124"/>
                </a:solidFill>
                <a:effectLst/>
                <a:latin typeface="Times New Roman" panose="02020603050405020304" pitchFamily="18" charset="0"/>
                <a:cs typeface="Times New Roman" panose="02020603050405020304" pitchFamily="18" charset="0"/>
              </a:rPr>
              <a:t>. The market value of equity is typically higher than the book value of a company's stock</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568169F-010C-3E61-113C-8A5AAFC96865}"/>
              </a:ext>
            </a:extLst>
          </p:cNvPr>
          <p:cNvSpPr txBox="1"/>
          <p:nvPr/>
        </p:nvSpPr>
        <p:spPr>
          <a:xfrm>
            <a:off x="1727981" y="3429000"/>
            <a:ext cx="9455834" cy="800219"/>
          </a:xfrm>
          <a:prstGeom prst="rect">
            <a:avLst/>
          </a:prstGeom>
          <a:noFill/>
        </p:spPr>
        <p:txBody>
          <a:bodyPr wrap="square" rtlCol="0">
            <a:spAutoFit/>
          </a:bodyPr>
          <a:lstStyle/>
          <a:p>
            <a:endParaRPr lang="en-IN" dirty="0"/>
          </a:p>
          <a:p>
            <a:r>
              <a:rPr lang="en-IN" sz="2800" b="1" dirty="0">
                <a:latin typeface="Times New Roman" panose="02020603050405020304" pitchFamily="18" charset="0"/>
                <a:cs typeface="Times New Roman" panose="02020603050405020304" pitchFamily="18" charset="0"/>
              </a:rPr>
              <a:t>P/B Ratio = Market Value Per Share/Book Value Per Share </a:t>
            </a:r>
          </a:p>
        </p:txBody>
      </p:sp>
    </p:spTree>
    <p:extLst>
      <p:ext uri="{BB962C8B-B14F-4D97-AF65-F5344CB8AC3E}">
        <p14:creationId xmlns:p14="http://schemas.microsoft.com/office/powerpoint/2010/main" val="370153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48755B-D5F4-EC0F-2C6F-40B10F11D29F}"/>
              </a:ext>
            </a:extLst>
          </p:cNvPr>
          <p:cNvSpPr txBox="1"/>
          <p:nvPr/>
        </p:nvSpPr>
        <p:spPr>
          <a:xfrm>
            <a:off x="0" y="0"/>
            <a:ext cx="12192000" cy="579069"/>
          </a:xfrm>
          <a:prstGeom prst="rect">
            <a:avLst/>
          </a:prstGeom>
          <a:solidFill>
            <a:schemeClr val="accent2"/>
          </a:solidFill>
        </p:spPr>
        <p:txBody>
          <a:bodyPr wrap="square">
            <a:spAutoFit/>
          </a:bodyPr>
          <a:lstStyle/>
          <a:p>
            <a:pPr>
              <a:lnSpc>
                <a:spcPct val="150000"/>
              </a:lnSpc>
            </a:pPr>
            <a:r>
              <a:rPr lang="en-IN" sz="2400" b="1" dirty="0">
                <a:latin typeface="Georgia" panose="02040502050405020303" pitchFamily="18" charset="0"/>
              </a:rPr>
              <a:t>PRICE TO FREE CASH FLOW</a:t>
            </a:r>
          </a:p>
        </p:txBody>
      </p:sp>
      <p:sp>
        <p:nvSpPr>
          <p:cNvPr id="5" name="TextBox 4">
            <a:extLst>
              <a:ext uri="{FF2B5EF4-FFF2-40B4-BE49-F238E27FC236}">
                <a16:creationId xmlns:a16="http://schemas.microsoft.com/office/drawing/2014/main" id="{9666F85B-BC46-FE5B-008C-B3736B24D304}"/>
              </a:ext>
            </a:extLst>
          </p:cNvPr>
          <p:cNvSpPr txBox="1"/>
          <p:nvPr/>
        </p:nvSpPr>
        <p:spPr>
          <a:xfrm>
            <a:off x="-1" y="785504"/>
            <a:ext cx="12027877" cy="1953868"/>
          </a:xfrm>
          <a:prstGeom prst="rect">
            <a:avLst/>
          </a:prstGeom>
          <a:noFill/>
        </p:spPr>
        <p:txBody>
          <a:bodyPr wrap="square">
            <a:spAutoFit/>
          </a:bodyPr>
          <a:lstStyle/>
          <a:p>
            <a:pPr algn="just">
              <a:lnSpc>
                <a:spcPct val="150000"/>
              </a:lnSpc>
            </a:pPr>
            <a:r>
              <a:rPr lang="en-US" sz="2800" b="0" i="0" dirty="0">
                <a:solidFill>
                  <a:srgbClr val="202124"/>
                </a:solidFill>
                <a:effectLst/>
                <a:latin typeface="Times New Roman" panose="02020603050405020304" pitchFamily="18" charset="0"/>
                <a:cs typeface="Times New Roman" panose="02020603050405020304" pitchFamily="18" charset="0"/>
              </a:rPr>
              <a:t>Price to free cash flow </a:t>
            </a:r>
            <a:r>
              <a:rPr lang="en-US" sz="2800" b="1" i="0" dirty="0">
                <a:solidFill>
                  <a:srgbClr val="202124"/>
                </a:solidFill>
                <a:effectLst/>
                <a:latin typeface="Times New Roman" panose="02020603050405020304" pitchFamily="18" charset="0"/>
                <a:cs typeface="Times New Roman" panose="02020603050405020304" pitchFamily="18" charset="0"/>
              </a:rPr>
              <a:t>removes capital expenditures, working capital, and dividends so that you compare the cash a company has left over after obligations to its stock price</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95462AA-011A-08D6-6302-08EE79056D11}"/>
              </a:ext>
            </a:extLst>
          </p:cNvPr>
          <p:cNvSpPr txBox="1"/>
          <p:nvPr/>
        </p:nvSpPr>
        <p:spPr>
          <a:xfrm>
            <a:off x="1575580" y="2945807"/>
            <a:ext cx="9650438" cy="800219"/>
          </a:xfrm>
          <a:prstGeom prst="rect">
            <a:avLst/>
          </a:prstGeom>
          <a:noFill/>
        </p:spPr>
        <p:txBody>
          <a:bodyPr wrap="square" rtlCol="0">
            <a:spAutoFit/>
          </a:bodyPr>
          <a:lstStyle/>
          <a:p>
            <a:endParaRPr lang="en-IN" dirty="0"/>
          </a:p>
          <a:p>
            <a:r>
              <a:rPr lang="en-IN" sz="2800" b="1" dirty="0">
                <a:latin typeface="Times New Roman" panose="02020603050405020304" pitchFamily="18" charset="0"/>
                <a:cs typeface="Times New Roman" panose="02020603050405020304" pitchFamily="18" charset="0"/>
              </a:rPr>
              <a:t>P/CF Ratio = Market Capitalisation/Cash From Operations </a:t>
            </a:r>
          </a:p>
        </p:txBody>
      </p:sp>
    </p:spTree>
    <p:extLst>
      <p:ext uri="{BB962C8B-B14F-4D97-AF65-F5344CB8AC3E}">
        <p14:creationId xmlns:p14="http://schemas.microsoft.com/office/powerpoint/2010/main" val="1111379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408E4-AB65-2BA6-7FE1-986B9F4DDA20}"/>
              </a:ext>
            </a:extLst>
          </p:cNvPr>
          <p:cNvSpPr txBox="1"/>
          <p:nvPr/>
        </p:nvSpPr>
        <p:spPr>
          <a:xfrm>
            <a:off x="0" y="0"/>
            <a:ext cx="12191999" cy="661207"/>
          </a:xfrm>
          <a:prstGeom prst="rect">
            <a:avLst/>
          </a:prstGeom>
          <a:solidFill>
            <a:schemeClr val="accent2"/>
          </a:solidFill>
        </p:spPr>
        <p:txBody>
          <a:bodyPr wrap="squar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ENTERPRSIE VALUE/EBITDA </a:t>
            </a:r>
          </a:p>
        </p:txBody>
      </p:sp>
      <p:sp>
        <p:nvSpPr>
          <p:cNvPr id="5" name="TextBox 4">
            <a:extLst>
              <a:ext uri="{FF2B5EF4-FFF2-40B4-BE49-F238E27FC236}">
                <a16:creationId xmlns:a16="http://schemas.microsoft.com/office/drawing/2014/main" id="{3CED42DD-47C3-40E8-5510-03FEDA04B619}"/>
              </a:ext>
            </a:extLst>
          </p:cNvPr>
          <p:cNvSpPr txBox="1"/>
          <p:nvPr/>
        </p:nvSpPr>
        <p:spPr>
          <a:xfrm>
            <a:off x="-1" y="661207"/>
            <a:ext cx="12013809" cy="4307398"/>
          </a:xfrm>
          <a:prstGeom prst="rect">
            <a:avLst/>
          </a:prstGeom>
          <a:noFill/>
        </p:spPr>
        <p:txBody>
          <a:bodyPr wrap="square">
            <a:spAutoFit/>
          </a:bodyPr>
          <a:lstStyle/>
          <a:p>
            <a:pPr algn="just">
              <a:lnSpc>
                <a:spcPct val="200000"/>
              </a:lnSpc>
            </a:pPr>
            <a:r>
              <a:rPr lang="en-US" sz="2000" b="0" i="0" dirty="0">
                <a:effectLst/>
                <a:latin typeface="Times New Roman" panose="02020603050405020304" pitchFamily="18" charset="0"/>
                <a:cs typeface="Times New Roman" panose="02020603050405020304" pitchFamily="18" charset="0"/>
              </a:rPr>
              <a:t>Enterprise Valuation ratios are used to determine the current value of the firm. And these ratios also help in determining whether the firm is undervalued or overvalued. EV to EBITDA is a popular valuation metric known as Enterprise multiple or EBITDA multiple. Therefore, through this metric, enterprise calculation determines whether the firm is undervalued or overvalued. EV/EBITDA calculation happens by dividing Enterprise Value (EV) by Earnings before Interest Tax Depreciation &amp; Amortization (EBITDA).</a:t>
            </a:r>
          </a:p>
          <a:p>
            <a:pPr marL="342900" indent="-342900" algn="just">
              <a:lnSpc>
                <a:spcPct val="2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ENTERPRISE VALUE = assets+ investments+ profits +debts </a:t>
            </a:r>
          </a:p>
          <a:p>
            <a:pPr marL="342900" indent="-342900" algn="just">
              <a:lnSpc>
                <a:spcPct val="20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EBITDA = PROFITS + INTEREST + TAX+ DEP + AMORTISATION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37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4B7A3F-C8AB-91A5-41D6-EAF514D3D472}"/>
              </a:ext>
            </a:extLst>
          </p:cNvPr>
          <p:cNvSpPr txBox="1"/>
          <p:nvPr/>
        </p:nvSpPr>
        <p:spPr>
          <a:xfrm>
            <a:off x="327075" y="886266"/>
            <a:ext cx="11602328" cy="461665"/>
          </a:xfrm>
          <a:prstGeom prst="rect">
            <a:avLst/>
          </a:prstGeom>
          <a:solidFill>
            <a:schemeClr val="accent2"/>
          </a:solid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INDUSTRY/SECTOR ANALYSES </a:t>
            </a:r>
          </a:p>
        </p:txBody>
      </p:sp>
      <p:pic>
        <p:nvPicPr>
          <p:cNvPr id="4" name="Picture 3" descr="Image result for lpu logo">
            <a:extLst>
              <a:ext uri="{FF2B5EF4-FFF2-40B4-BE49-F238E27FC236}">
                <a16:creationId xmlns:a16="http://schemas.microsoft.com/office/drawing/2014/main" id="{D54ABEDF-B928-C661-A5B4-D5B818F83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B3F1F8-56E8-425F-BCC9-2E8CF6BC3EC0}"/>
              </a:ext>
            </a:extLst>
          </p:cNvPr>
          <p:cNvSpPr txBox="1"/>
          <p:nvPr/>
        </p:nvSpPr>
        <p:spPr>
          <a:xfrm>
            <a:off x="281354" y="1645920"/>
            <a:ext cx="11676184" cy="347787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Overall knowledge about the sector or industry investors want to invest in </a:t>
            </a:r>
          </a:p>
          <a:p>
            <a:pPr marL="285750" indent="-285750" algn="just">
              <a:lnSpc>
                <a:spcPct val="20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Identify the area where strategic changes will help to maximize profitability </a:t>
            </a:r>
          </a:p>
          <a:p>
            <a:pPr marL="285750" indent="-285750" algn="just">
              <a:lnSpc>
                <a:spcPct val="20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Assess the future prospects of the company through industry or sector analyses</a:t>
            </a:r>
          </a:p>
          <a:p>
            <a:pPr marL="285750" indent="-285750" algn="just">
              <a:lnSpc>
                <a:spcPct val="20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 Forecast the actions taken up by potential competitors</a:t>
            </a:r>
            <a:endParaRPr lang="en-US" sz="2000"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One sector can have various industries </a:t>
            </a:r>
          </a:p>
          <a:p>
            <a:pPr marL="285750" indent="-28575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66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4DA27-7886-0873-CE61-CAC1524F3613}"/>
              </a:ext>
            </a:extLst>
          </p:cNvPr>
          <p:cNvSpPr txBox="1"/>
          <p:nvPr/>
        </p:nvSpPr>
        <p:spPr>
          <a:xfrm>
            <a:off x="0" y="0"/>
            <a:ext cx="12191999" cy="646331"/>
          </a:xfrm>
          <a:prstGeom prst="rect">
            <a:avLst/>
          </a:prstGeom>
          <a:solidFill>
            <a:schemeClr val="accent2"/>
          </a:solid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INDUSTRY</a:t>
            </a:r>
            <a:r>
              <a:rPr lang="en-IN" sz="2400" b="1"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1DCDDAFF-3FB8-8708-39C8-27D8A858C234}"/>
              </a:ext>
            </a:extLst>
          </p:cNvPr>
          <p:cNvSpPr txBox="1"/>
          <p:nvPr/>
        </p:nvSpPr>
        <p:spPr>
          <a:xfrm>
            <a:off x="351691" y="731520"/>
            <a:ext cx="11591779" cy="3754874"/>
          </a:xfrm>
          <a:prstGeom prst="rect">
            <a:avLst/>
          </a:prstGeom>
          <a:noFill/>
        </p:spPr>
        <p:txBody>
          <a:bodyPr wrap="square" rtlCol="0">
            <a:spAutoFit/>
          </a:bodyPr>
          <a:lstStyle/>
          <a:p>
            <a:pPr marL="285750" indent="-285750" algn="just">
              <a:buFont typeface="Wingdings" panose="05000000000000000000" pitchFamily="2" charset="2"/>
              <a:buChar char="v"/>
            </a:pPr>
            <a:r>
              <a:rPr lang="en-IN" sz="4400" dirty="0">
                <a:latin typeface="Times New Roman" panose="02020603050405020304" pitchFamily="18" charset="0"/>
                <a:cs typeface="Times New Roman" panose="02020603050405020304" pitchFamily="18" charset="0"/>
              </a:rPr>
              <a:t>An industry is a group of companies that are related based on their primary business activities </a:t>
            </a:r>
          </a:p>
          <a:p>
            <a:pPr marL="285750" indent="-285750" algn="just">
              <a:buFont typeface="Wingdings" panose="05000000000000000000" pitchFamily="2" charset="2"/>
              <a:buChar char="v"/>
            </a:pPr>
            <a:r>
              <a:rPr lang="en-US" sz="4400" b="0" dirty="0">
                <a:effectLst/>
                <a:latin typeface="Times New Roman" panose="02020603050405020304" pitchFamily="18" charset="0"/>
                <a:cs typeface="Times New Roman" panose="02020603050405020304" pitchFamily="18" charset="0"/>
              </a:rPr>
              <a:t>An industry is a group of manufacturers or businesses that produce a particular kind of goods or services. </a:t>
            </a:r>
            <a:endParaRPr lang="en-IN" sz="4400" b="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99769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lpu logo">
            <a:extLst>
              <a:ext uri="{FF2B5EF4-FFF2-40B4-BE49-F238E27FC236}">
                <a16:creationId xmlns:a16="http://schemas.microsoft.com/office/drawing/2014/main" id="{7255EE33-DF45-B032-21CC-F6CA842D5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0A90FA5-73D4-AD92-4F66-DC74DD6865DA}"/>
              </a:ext>
            </a:extLst>
          </p:cNvPr>
          <p:cNvSpPr txBox="1"/>
          <p:nvPr/>
        </p:nvSpPr>
        <p:spPr>
          <a:xfrm>
            <a:off x="450165" y="723671"/>
            <a:ext cx="11211951"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Industry Rivalry and Competition </a:t>
            </a:r>
          </a:p>
        </p:txBody>
      </p:sp>
      <p:sp>
        <p:nvSpPr>
          <p:cNvPr id="4" name="TextBox 3">
            <a:extLst>
              <a:ext uri="{FF2B5EF4-FFF2-40B4-BE49-F238E27FC236}">
                <a16:creationId xmlns:a16="http://schemas.microsoft.com/office/drawing/2014/main" id="{E366A287-22DC-5C99-AACB-0E400CC4C666}"/>
              </a:ext>
            </a:extLst>
          </p:cNvPr>
          <p:cNvSpPr txBox="1"/>
          <p:nvPr/>
        </p:nvSpPr>
        <p:spPr>
          <a:xfrm>
            <a:off x="450165" y="1210443"/>
            <a:ext cx="11310425" cy="6038641"/>
          </a:xfrm>
          <a:prstGeom prst="rect">
            <a:avLst/>
          </a:prstGeom>
          <a:noFill/>
        </p:spPr>
        <p:txBody>
          <a:bodyPr wrap="square" rtlCol="0">
            <a:spAutoFit/>
          </a:bodyPr>
          <a:lstStyle/>
          <a:p>
            <a:pPr>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Price Competition</a:t>
            </a:r>
          </a:p>
          <a:p>
            <a:pPr>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Product Introductions</a:t>
            </a:r>
          </a:p>
          <a:p>
            <a:pPr>
              <a:lnSpc>
                <a:spcPct val="150000"/>
              </a:lnSpc>
            </a:pPr>
            <a:r>
              <a:rPr lang="en-US" sz="2000" dirty="0">
                <a:solidFill>
                  <a:srgbClr val="000000"/>
                </a:solidFill>
                <a:latin typeface="Times New Roman" panose="02020603050405020304" pitchFamily="18" charset="0"/>
                <a:cs typeface="Times New Roman" panose="02020603050405020304" pitchFamily="18" charset="0"/>
              </a:rPr>
              <a:t>Slow Industry Growth</a:t>
            </a:r>
          </a:p>
          <a:p>
            <a:pPr>
              <a:lnSpc>
                <a:spcPct val="150000"/>
              </a:lnSpc>
            </a:pPr>
            <a:r>
              <a:rPr lang="en-IN" sz="2000" b="0" i="0" dirty="0">
                <a:effectLst/>
                <a:latin typeface="Times New Roman" panose="02020603050405020304" pitchFamily="18" charset="0"/>
                <a:cs typeface="Times New Roman" panose="02020603050405020304" pitchFamily="18" charset="0"/>
              </a:rPr>
              <a:t>High strategic stake</a:t>
            </a:r>
            <a:r>
              <a:rPr lang="en-US" sz="2000" dirty="0">
                <a:latin typeface="Times New Roman" panose="02020603050405020304" pitchFamily="18" charset="0"/>
                <a:cs typeface="Times New Roman" panose="02020603050405020304" pitchFamily="18" charset="0"/>
              </a:rPr>
              <a:t> </a:t>
            </a:r>
          </a:p>
          <a:p>
            <a:pPr algn="l">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High exit barriers</a:t>
            </a:r>
          </a:p>
          <a:p>
            <a:pPr algn="l">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Economic, strategic, and emotional factors can prevent companies from leaving the industry, even when they are earning low or negative returns on investments. Major sources of exit barriers include:</a:t>
            </a:r>
          </a:p>
          <a:p>
            <a:pPr algn="l">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Specialized assets</a:t>
            </a:r>
          </a:p>
          <a:p>
            <a:pPr algn="l">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Fixed costs of exit</a:t>
            </a:r>
          </a:p>
          <a:p>
            <a:pPr algn="l">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Strategic interrelationships</a:t>
            </a:r>
          </a:p>
          <a:p>
            <a:pPr algn="l">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Emotional barriers</a:t>
            </a:r>
          </a:p>
          <a:p>
            <a:pPr algn="l">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Government and social restrictions</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147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2253EE-2E7D-1850-E52A-BC780B3DD90C}"/>
              </a:ext>
            </a:extLst>
          </p:cNvPr>
          <p:cNvPicPr>
            <a:picLocks noChangeAspect="1"/>
          </p:cNvPicPr>
          <p:nvPr/>
        </p:nvPicPr>
        <p:blipFill>
          <a:blip r:embed="rId2"/>
          <a:stretch>
            <a:fillRect/>
          </a:stretch>
        </p:blipFill>
        <p:spPr>
          <a:xfrm>
            <a:off x="2166426" y="1373285"/>
            <a:ext cx="8755892" cy="4505325"/>
          </a:xfrm>
          <a:prstGeom prst="rect">
            <a:avLst/>
          </a:prstGeom>
        </p:spPr>
      </p:pic>
      <p:pic>
        <p:nvPicPr>
          <p:cNvPr id="4" name="Picture 3" descr="Image result for lpu logo">
            <a:extLst>
              <a:ext uri="{FF2B5EF4-FFF2-40B4-BE49-F238E27FC236}">
                <a16:creationId xmlns:a16="http://schemas.microsoft.com/office/drawing/2014/main" id="{78E3E42A-257E-9344-F597-C83EC961C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2B95E7-DC22-EF5A-2DD5-C3ACB645018B}"/>
              </a:ext>
            </a:extLst>
          </p:cNvPr>
          <p:cNvSpPr txBox="1"/>
          <p:nvPr/>
        </p:nvSpPr>
        <p:spPr>
          <a:xfrm>
            <a:off x="492369" y="835999"/>
            <a:ext cx="4979963"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Porter’s Five Forces Model </a:t>
            </a:r>
          </a:p>
        </p:txBody>
      </p:sp>
    </p:spTree>
    <p:extLst>
      <p:ext uri="{BB962C8B-B14F-4D97-AF65-F5344CB8AC3E}">
        <p14:creationId xmlns:p14="http://schemas.microsoft.com/office/powerpoint/2010/main" val="346158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lpu logo">
            <a:extLst>
              <a:ext uri="{FF2B5EF4-FFF2-40B4-BE49-F238E27FC236}">
                <a16:creationId xmlns:a16="http://schemas.microsoft.com/office/drawing/2014/main" id="{D5E194EE-55B2-F8FF-ED81-FE3EE860E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30EA48F-8638-B5FF-C312-A81494606220}"/>
              </a:ext>
            </a:extLst>
          </p:cNvPr>
          <p:cNvSpPr txBox="1"/>
          <p:nvPr/>
        </p:nvSpPr>
        <p:spPr>
          <a:xfrm>
            <a:off x="300110" y="886266"/>
            <a:ext cx="11591779" cy="348409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HOW INDUSTRIES CHANGE</a:t>
            </a:r>
          </a:p>
          <a:p>
            <a:pPr algn="just"/>
            <a:r>
              <a:rPr lang="en-IN" sz="2000" b="1" dirty="0">
                <a:latin typeface="Times New Roman" panose="02020603050405020304" pitchFamily="18" charset="0"/>
                <a:cs typeface="Times New Roman" panose="02020603050405020304" pitchFamily="18" charset="0"/>
              </a:rPr>
              <a:t>There are two types of threats to industries</a:t>
            </a:r>
          </a:p>
          <a:p>
            <a:pPr marL="342900" indent="-342900" algn="just">
              <a:lnSpc>
                <a:spcPct val="15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The first is a threat to the industry’s core activities—the activities that have historically generated profits for the industry</a:t>
            </a:r>
            <a:endParaRPr lang="en-IN" sz="2000" b="1"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These are threatened when they become less relevant to suppliers and customers because of some new, outside alternatives like car dealerships. </a:t>
            </a:r>
            <a:endParaRPr lang="en-IN"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The second is a threat to the industry’s core assets—the resources, knowledge, and brand capital that have historically made the organization unique. PATENT EXPIRATION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3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lpu logo">
            <a:extLst>
              <a:ext uri="{FF2B5EF4-FFF2-40B4-BE49-F238E27FC236}">
                <a16:creationId xmlns:a16="http://schemas.microsoft.com/office/drawing/2014/main" id="{0943F25A-4582-D371-4230-43A1E6DA8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64"/>
            <a:ext cx="3376246" cy="8823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FA06134-802D-D97A-ADC0-5CDE4754CA5B}"/>
              </a:ext>
            </a:extLst>
          </p:cNvPr>
          <p:cNvSpPr txBox="1"/>
          <p:nvPr/>
        </p:nvSpPr>
        <p:spPr>
          <a:xfrm>
            <a:off x="164123" y="886266"/>
            <a:ext cx="11863754"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TRAJECTORIES OF INDUSTRY CHANGE </a:t>
            </a:r>
          </a:p>
        </p:txBody>
      </p:sp>
      <p:sp>
        <p:nvSpPr>
          <p:cNvPr id="4" name="TextBox 3">
            <a:extLst>
              <a:ext uri="{FF2B5EF4-FFF2-40B4-BE49-F238E27FC236}">
                <a16:creationId xmlns:a16="http://schemas.microsoft.com/office/drawing/2014/main" id="{1FC5E1C7-BE53-DA62-4462-E6CBCE7F5DB6}"/>
              </a:ext>
            </a:extLst>
          </p:cNvPr>
          <p:cNvSpPr txBox="1"/>
          <p:nvPr/>
        </p:nvSpPr>
        <p:spPr>
          <a:xfrm>
            <a:off x="164123" y="1392702"/>
            <a:ext cx="11694941" cy="4745979"/>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Radical change  </a:t>
            </a:r>
            <a:r>
              <a:rPr lang="en-IN" sz="2000" dirty="0">
                <a:latin typeface="Times New Roman" panose="02020603050405020304" pitchFamily="18" charset="0"/>
                <a:cs typeface="Times New Roman" panose="02020603050405020304" pitchFamily="18" charset="0"/>
              </a:rPr>
              <a:t>(Government regulations and change of taste, travel industry, cellular telephones)</a:t>
            </a:r>
          </a:p>
          <a:p>
            <a:pPr>
              <a:lnSpc>
                <a:spcPct val="150000"/>
              </a:lnSpc>
            </a:pPr>
            <a:r>
              <a:rPr lang="en-IN" sz="2400" dirty="0">
                <a:latin typeface="Times New Roman" panose="02020603050405020304" pitchFamily="18" charset="0"/>
                <a:cs typeface="Times New Roman" panose="02020603050405020304" pitchFamily="18" charset="0"/>
              </a:rPr>
              <a:t>Intermediate change  </a:t>
            </a:r>
            <a:r>
              <a:rPr lang="en-IN" sz="2000" dirty="0">
                <a:latin typeface="Times New Roman" panose="02020603050405020304" pitchFamily="18" charset="0"/>
                <a:cs typeface="Times New Roman" panose="02020603050405020304" pitchFamily="18" charset="0"/>
              </a:rPr>
              <a:t>(music industry, auto dealership)</a:t>
            </a:r>
          </a:p>
          <a:p>
            <a:pPr>
              <a:lnSpc>
                <a:spcPct val="150000"/>
              </a:lnSpc>
            </a:pPr>
            <a:r>
              <a:rPr lang="en-IN" sz="2400" dirty="0">
                <a:latin typeface="Times New Roman" panose="02020603050405020304" pitchFamily="18" charset="0"/>
                <a:cs typeface="Times New Roman" panose="02020603050405020304" pitchFamily="18" charset="0"/>
              </a:rPr>
              <a:t>Creative change </a:t>
            </a:r>
            <a:r>
              <a:rPr lang="en-IN" sz="2000" dirty="0">
                <a:latin typeface="Times New Roman" panose="02020603050405020304" pitchFamily="18" charset="0"/>
                <a:cs typeface="Times New Roman" panose="02020603050405020304" pitchFamily="18" charset="0"/>
              </a:rPr>
              <a:t>(relations with customers and suppliers are stable) Film Industry</a:t>
            </a:r>
          </a:p>
          <a:p>
            <a:pPr>
              <a:lnSpc>
                <a:spcPct val="150000"/>
              </a:lnSpc>
            </a:pPr>
            <a:r>
              <a:rPr lang="en-IN" sz="2400" dirty="0">
                <a:latin typeface="Times New Roman" panose="02020603050405020304" pitchFamily="18" charset="0"/>
                <a:cs typeface="Times New Roman" panose="02020603050405020304" pitchFamily="18" charset="0"/>
              </a:rPr>
              <a:t>Progressive change  </a:t>
            </a:r>
            <a:r>
              <a:rPr lang="en-IN" sz="2000" dirty="0">
                <a:latin typeface="Times New Roman" panose="02020603050405020304" pitchFamily="18" charset="0"/>
                <a:cs typeface="Times New Roman" panose="02020603050405020304" pitchFamily="18" charset="0"/>
              </a:rPr>
              <a:t>(Feedback, airline industry)</a:t>
            </a:r>
          </a:p>
          <a:p>
            <a:pPr>
              <a:lnSpc>
                <a:spcPct val="150000"/>
              </a:lnSpc>
            </a:pPr>
            <a:r>
              <a:rPr lang="en-IN" sz="2800" b="1" dirty="0">
                <a:latin typeface="Times New Roman" panose="02020603050405020304" pitchFamily="18" charset="0"/>
                <a:cs typeface="Times New Roman" panose="02020603050405020304" pitchFamily="18" charset="0"/>
              </a:rPr>
              <a:t>Identify Trajectory </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Define your industry </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Define industry core assets and activities</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Determine whether core assets and activities are threatening with obsolescence </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Evaluate where the industry is in the cycle</a:t>
            </a:r>
          </a:p>
        </p:txBody>
      </p:sp>
    </p:spTree>
    <p:extLst>
      <p:ext uri="{BB962C8B-B14F-4D97-AF65-F5344CB8AC3E}">
        <p14:creationId xmlns:p14="http://schemas.microsoft.com/office/powerpoint/2010/main" val="2963571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TotalTime>
  <Words>1297</Words>
  <Application>Microsoft Office PowerPoint</Application>
  <PresentationFormat>Widescreen</PresentationFormat>
  <Paragraphs>182</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Georgia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Basit Ali</dc:creator>
  <cp:lastModifiedBy>Basit Ali</cp:lastModifiedBy>
  <cp:revision>22</cp:revision>
  <dcterms:created xsi:type="dcterms:W3CDTF">2023-01-28T17:53:00Z</dcterms:created>
  <dcterms:modified xsi:type="dcterms:W3CDTF">2023-02-05T15:15:05Z</dcterms:modified>
</cp:coreProperties>
</file>