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7" r:id="rId2"/>
    <p:sldId id="259" r:id="rId3"/>
    <p:sldId id="258" r:id="rId4"/>
    <p:sldId id="260" r:id="rId5"/>
    <p:sldId id="275" r:id="rId6"/>
    <p:sldId id="264" r:id="rId7"/>
    <p:sldId id="265" r:id="rId8"/>
    <p:sldId id="261" r:id="rId9"/>
    <p:sldId id="263" r:id="rId10"/>
    <p:sldId id="262" r:id="rId11"/>
    <p:sldId id="282" r:id="rId12"/>
    <p:sldId id="269" r:id="rId13"/>
    <p:sldId id="268" r:id="rId14"/>
    <p:sldId id="266" r:id="rId15"/>
    <p:sldId id="267" r:id="rId16"/>
    <p:sldId id="270" r:id="rId17"/>
    <p:sldId id="271" r:id="rId18"/>
    <p:sldId id="272" r:id="rId19"/>
    <p:sldId id="274" r:id="rId20"/>
    <p:sldId id="288" r:id="rId21"/>
    <p:sldId id="276" r:id="rId22"/>
    <p:sldId id="277" r:id="rId23"/>
    <p:sldId id="273" r:id="rId24"/>
    <p:sldId id="278" r:id="rId25"/>
    <p:sldId id="279" r:id="rId26"/>
    <p:sldId id="280" r:id="rId27"/>
    <p:sldId id="281" r:id="rId28"/>
    <p:sldId id="283" r:id="rId29"/>
    <p:sldId id="291" r:id="rId30"/>
    <p:sldId id="284" r:id="rId31"/>
    <p:sldId id="285" r:id="rId32"/>
    <p:sldId id="286" r:id="rId33"/>
    <p:sldId id="287" r:id="rId34"/>
    <p:sldId id="289" r:id="rId35"/>
    <p:sldId id="290" r:id="rId36"/>
    <p:sldId id="292" r:id="rId37"/>
    <p:sldId id="293" r:id="rId38"/>
    <p:sldId id="295" r:id="rId39"/>
    <p:sldId id="296" r:id="rId40"/>
    <p:sldId id="297" r:id="rId41"/>
    <p:sldId id="298" r:id="rId42"/>
    <p:sldId id="299" r:id="rId43"/>
    <p:sldId id="300" r:id="rId44"/>
    <p:sldId id="310" r:id="rId45"/>
    <p:sldId id="301" r:id="rId46"/>
    <p:sldId id="302" r:id="rId47"/>
    <p:sldId id="294" r:id="rId48"/>
    <p:sldId id="303" r:id="rId49"/>
    <p:sldId id="340" r:id="rId50"/>
    <p:sldId id="341" r:id="rId51"/>
    <p:sldId id="304" r:id="rId52"/>
    <p:sldId id="305" r:id="rId53"/>
    <p:sldId id="306" r:id="rId54"/>
    <p:sldId id="307" r:id="rId55"/>
    <p:sldId id="311" r:id="rId56"/>
    <p:sldId id="313" r:id="rId57"/>
    <p:sldId id="321" r:id="rId58"/>
    <p:sldId id="314" r:id="rId59"/>
    <p:sldId id="312" r:id="rId60"/>
    <p:sldId id="315" r:id="rId61"/>
    <p:sldId id="316" r:id="rId62"/>
    <p:sldId id="317" r:id="rId63"/>
    <p:sldId id="318" r:id="rId64"/>
    <p:sldId id="320" r:id="rId65"/>
    <p:sldId id="319" r:id="rId66"/>
    <p:sldId id="322" r:id="rId67"/>
    <p:sldId id="323" r:id="rId68"/>
    <p:sldId id="324" r:id="rId69"/>
    <p:sldId id="325" r:id="rId70"/>
    <p:sldId id="326" r:id="rId71"/>
    <p:sldId id="332" r:id="rId72"/>
    <p:sldId id="333" r:id="rId73"/>
    <p:sldId id="338" r:id="rId74"/>
    <p:sldId id="339" r:id="rId75"/>
    <p:sldId id="327" r:id="rId76"/>
    <p:sldId id="328" r:id="rId77"/>
    <p:sldId id="329" r:id="rId78"/>
    <p:sldId id="330" r:id="rId79"/>
    <p:sldId id="331" r:id="rId80"/>
    <p:sldId id="334" r:id="rId81"/>
    <p:sldId id="335" r:id="rId82"/>
    <p:sldId id="336" r:id="rId83"/>
    <p:sldId id="33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22" autoAdjust="0"/>
  </p:normalViewPr>
  <p:slideViewPr>
    <p:cSldViewPr snapToGrid="0">
      <p:cViewPr varScale="1">
        <p:scale>
          <a:sx n="64" d="100"/>
          <a:sy n="64" d="100"/>
        </p:scale>
        <p:origin x="97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1BBB1-8D7D-41A9-8FF2-7D3372D9CADD}" type="datetimeFigureOut">
              <a:rPr lang="en-IN" smtClean="0"/>
              <a:t>02-03-2023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EA801-FABE-4022-AB20-CE62A91C18AE}" type="slidenum">
              <a:rPr lang="en-IN" smtClean="0"/>
              <a:t>‹#›</a:t>
            </a:fld>
            <a:endParaRPr lang="en-IN"/>
          </a:p>
        </p:txBody>
      </p:sp>
    </p:spTree>
    <p:extLst>
      <p:ext uri="{BB962C8B-B14F-4D97-AF65-F5344CB8AC3E}">
        <p14:creationId xmlns:p14="http://schemas.microsoft.com/office/powerpoint/2010/main" val="40056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7EA801-FABE-4022-AB20-CE62A91C18AE}" type="slidenum">
              <a:rPr lang="en-IN" smtClean="0"/>
              <a:t>77</a:t>
            </a:fld>
            <a:endParaRPr lang="en-IN"/>
          </a:p>
        </p:txBody>
      </p:sp>
    </p:spTree>
    <p:extLst>
      <p:ext uri="{BB962C8B-B14F-4D97-AF65-F5344CB8AC3E}">
        <p14:creationId xmlns:p14="http://schemas.microsoft.com/office/powerpoint/2010/main" val="341190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6B8E-FED2-CB69-1DDA-F89779C72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086CCF-15AA-8C07-F275-11A9D190B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AE921B-D7F0-6B19-702C-AA13A0943CDD}"/>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5" name="Footer Placeholder 4">
            <a:extLst>
              <a:ext uri="{FF2B5EF4-FFF2-40B4-BE49-F238E27FC236}">
                <a16:creationId xmlns:a16="http://schemas.microsoft.com/office/drawing/2014/main" id="{7BAA698D-32A5-11D0-AEA4-1298B7528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92F57-6B2D-30B9-C940-22F6F54DAC18}"/>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110750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0DCA-BC72-70D3-A7C0-15DFE1B8D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DC7C45-FC98-B7D8-0CC6-BF682ADE2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F1D55-3944-2F8F-A80E-0CC93AD867AA}"/>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5" name="Footer Placeholder 4">
            <a:extLst>
              <a:ext uri="{FF2B5EF4-FFF2-40B4-BE49-F238E27FC236}">
                <a16:creationId xmlns:a16="http://schemas.microsoft.com/office/drawing/2014/main" id="{E495ABD3-4051-3616-2805-0A8BDEA02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EE530-82FE-7DE8-197E-3AEC0C7EB857}"/>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57062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54EA0-501B-63CC-8DDC-17DA2C113B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133D5-96E6-86B8-F5BE-F8DE12F0E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08E09-01E1-9B4C-470E-0A7784630FB2}"/>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5" name="Footer Placeholder 4">
            <a:extLst>
              <a:ext uri="{FF2B5EF4-FFF2-40B4-BE49-F238E27FC236}">
                <a16:creationId xmlns:a16="http://schemas.microsoft.com/office/drawing/2014/main" id="{56E84B2F-FB45-5AD6-67D7-0850380BD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16D9F-43E6-7D92-52CA-07EA955624A1}"/>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354464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EF61-ABA2-8F5E-EC33-75EFC68B83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5BAF5D-C198-2CDC-71E2-D9196AC77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C2B74-6665-29E7-153C-6E9356B01F2B}"/>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5" name="Footer Placeholder 4">
            <a:extLst>
              <a:ext uri="{FF2B5EF4-FFF2-40B4-BE49-F238E27FC236}">
                <a16:creationId xmlns:a16="http://schemas.microsoft.com/office/drawing/2014/main" id="{D05AB82A-6DDB-245F-17A3-0D90A106A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D8844-923E-38E9-9316-3997CEF0CF54}"/>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310648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97C8-162F-0A45-0FCD-DFABB14B3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5D0151-CD95-CD3C-FD84-D40B6518C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057E8C-CEE1-1956-1ABE-989A96675F3E}"/>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5" name="Footer Placeholder 4">
            <a:extLst>
              <a:ext uri="{FF2B5EF4-FFF2-40B4-BE49-F238E27FC236}">
                <a16:creationId xmlns:a16="http://schemas.microsoft.com/office/drawing/2014/main" id="{9BFC7BA6-B89F-51EF-9B9C-3402E5417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2C96E-D338-A05D-2E7D-BF2308E1B5E7}"/>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23856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66B2-CB04-0618-1EED-A57E5C322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521ED-62E4-C54C-34FE-BCBCD20F72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E5C6C6-4EBB-01BC-AFBA-C82BB8E602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0224A3-F7C5-3E0C-5CFF-503297FA1B67}"/>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6" name="Footer Placeholder 5">
            <a:extLst>
              <a:ext uri="{FF2B5EF4-FFF2-40B4-BE49-F238E27FC236}">
                <a16:creationId xmlns:a16="http://schemas.microsoft.com/office/drawing/2014/main" id="{ACD59CB0-F183-C08B-0A5A-C0C554173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B7DB9-3391-BCE8-0D95-E0A79B27B60E}"/>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247888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D24D-084A-2624-81AA-1FC2E8C907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D2A52F-E26C-52DD-3784-DDAF0B199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8CC31-469E-CB77-8EA6-B07B89B4D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89DA9A-51B1-4EC5-1AC4-54E61108F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D6DF2-A762-8EFB-7D92-78F55EF31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80F564-F49E-9E51-8CA0-60C49183F67A}"/>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8" name="Footer Placeholder 7">
            <a:extLst>
              <a:ext uri="{FF2B5EF4-FFF2-40B4-BE49-F238E27FC236}">
                <a16:creationId xmlns:a16="http://schemas.microsoft.com/office/drawing/2014/main" id="{E085F350-1FCF-6E8D-A648-65B7E8EB18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543A53-DE71-7420-2A0A-961CC9D5CC83}"/>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21800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C50A-D04F-F159-CC43-F4C715CABE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2D09E-83A4-73DC-9F60-AF851AE040EF}"/>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4" name="Footer Placeholder 3">
            <a:extLst>
              <a:ext uri="{FF2B5EF4-FFF2-40B4-BE49-F238E27FC236}">
                <a16:creationId xmlns:a16="http://schemas.microsoft.com/office/drawing/2014/main" id="{D8363B83-0E9F-6BC7-90FE-777BFF575F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4E5DE9-C17F-E200-658C-62212CDF1441}"/>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286789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463C6-7C1B-7EC5-FA11-4B011323FEAE}"/>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3" name="Footer Placeholder 2">
            <a:extLst>
              <a:ext uri="{FF2B5EF4-FFF2-40B4-BE49-F238E27FC236}">
                <a16:creationId xmlns:a16="http://schemas.microsoft.com/office/drawing/2014/main" id="{A0BD3070-F5C7-093E-5381-EB47E1CF7B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FC3FEC-D582-9C0A-BB96-EC81CA338A0E}"/>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168651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085-3357-1D74-CDF5-86584DD5D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4D569-D923-02A3-CAAE-1CD903D43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7A61B-6D38-9DCD-4BFA-62F5A4711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48BDC-53C8-1B41-B0C8-1556CBD0E387}"/>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6" name="Footer Placeholder 5">
            <a:extLst>
              <a:ext uri="{FF2B5EF4-FFF2-40B4-BE49-F238E27FC236}">
                <a16:creationId xmlns:a16="http://schemas.microsoft.com/office/drawing/2014/main" id="{9423AC14-CA5F-7ED5-EDEB-D75EB7E810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09F839-171E-E90E-861E-CF45135DA49C}"/>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42282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3A6-7DBA-F117-9A58-A9C18CE0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40A730-246D-2EBE-B870-7E5B17E16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1791F9-A9AC-1BB7-9F9F-69FB45D56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48ECD-02E3-A353-CEEF-44DD111EB0C8}"/>
              </a:ext>
            </a:extLst>
          </p:cNvPr>
          <p:cNvSpPr>
            <a:spLocks noGrp="1"/>
          </p:cNvSpPr>
          <p:nvPr>
            <p:ph type="dt" sz="half" idx="10"/>
          </p:nvPr>
        </p:nvSpPr>
        <p:spPr/>
        <p:txBody>
          <a:bodyPr/>
          <a:lstStyle/>
          <a:p>
            <a:fld id="{113EF9C2-8E5D-436C-9F9E-7F37CE2E08A6}" type="datetimeFigureOut">
              <a:rPr lang="en-IN" smtClean="0"/>
              <a:pPr/>
              <a:t>02-03-2023</a:t>
            </a:fld>
            <a:endParaRPr lang="en-IN"/>
          </a:p>
        </p:txBody>
      </p:sp>
      <p:sp>
        <p:nvSpPr>
          <p:cNvPr id="6" name="Footer Placeholder 5">
            <a:extLst>
              <a:ext uri="{FF2B5EF4-FFF2-40B4-BE49-F238E27FC236}">
                <a16:creationId xmlns:a16="http://schemas.microsoft.com/office/drawing/2014/main" id="{309357CD-7D9B-E99E-DA0A-EBF735A1C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252CC-4AD5-4B46-73DF-B658DE535690}"/>
              </a:ext>
            </a:extLst>
          </p:cNvPr>
          <p:cNvSpPr>
            <a:spLocks noGrp="1"/>
          </p:cNvSpPr>
          <p:nvPr>
            <p:ph type="sldNum" sz="quarter" idx="12"/>
          </p:nvPr>
        </p:nvSpPr>
        <p:spPr/>
        <p:txBody>
          <a:bodyPr/>
          <a:lstStyle/>
          <a:p>
            <a:fld id="{30176E52-857A-4BD9-A31B-CA9F24AC2B4D}" type="slidenum">
              <a:rPr lang="en-IN" smtClean="0"/>
              <a:pPr/>
              <a:t>‹#›</a:t>
            </a:fld>
            <a:endParaRPr lang="en-IN"/>
          </a:p>
        </p:txBody>
      </p:sp>
    </p:spTree>
    <p:extLst>
      <p:ext uri="{BB962C8B-B14F-4D97-AF65-F5344CB8AC3E}">
        <p14:creationId xmlns:p14="http://schemas.microsoft.com/office/powerpoint/2010/main" val="71331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11DDD-535C-EF49-693B-0F50AF48A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A0C52F-BAFB-88BD-B7FA-C53F4C5B1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4D4B4-07B3-2F0E-EF2D-541E3C5BA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EF9C2-8E5D-436C-9F9E-7F37CE2E08A6}" type="datetimeFigureOut">
              <a:rPr lang="en-IN" smtClean="0"/>
              <a:pPr/>
              <a:t>02-03-2023</a:t>
            </a:fld>
            <a:endParaRPr lang="en-IN"/>
          </a:p>
        </p:txBody>
      </p:sp>
      <p:sp>
        <p:nvSpPr>
          <p:cNvPr id="5" name="Footer Placeholder 4">
            <a:extLst>
              <a:ext uri="{FF2B5EF4-FFF2-40B4-BE49-F238E27FC236}">
                <a16:creationId xmlns:a16="http://schemas.microsoft.com/office/drawing/2014/main" id="{DA17D747-DE10-D5F0-A453-7DB66ED92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7E567B-D666-1288-C22D-D5B2ADB42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76E52-857A-4BD9-A31B-CA9F24AC2B4D}" type="slidenum">
              <a:rPr lang="en-IN" smtClean="0"/>
              <a:pPr/>
              <a:t>‹#›</a:t>
            </a:fld>
            <a:endParaRPr lang="en-IN"/>
          </a:p>
        </p:txBody>
      </p:sp>
    </p:spTree>
    <p:extLst>
      <p:ext uri="{BB962C8B-B14F-4D97-AF65-F5344CB8AC3E}">
        <p14:creationId xmlns:p14="http://schemas.microsoft.com/office/powerpoint/2010/main" val="425769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9104C-726B-64C6-05EE-EF0A3A5D4C6D}"/>
              </a:ext>
            </a:extLst>
          </p:cNvPr>
          <p:cNvSpPr txBox="1"/>
          <p:nvPr/>
        </p:nvSpPr>
        <p:spPr>
          <a:xfrm>
            <a:off x="651803" y="1448973"/>
            <a:ext cx="10888394" cy="584775"/>
          </a:xfrm>
          <a:prstGeom prst="rect">
            <a:avLst/>
          </a:prstGeom>
          <a:solidFill>
            <a:schemeClr val="accent1">
              <a:lumMod val="40000"/>
              <a:lumOff val="60000"/>
            </a:schemeClr>
          </a:solidFill>
        </p:spPr>
        <p:txBody>
          <a:bodyPr wrap="square" rtlCol="0">
            <a:spAutoFit/>
          </a:bodyPr>
          <a:lstStyle/>
          <a:p>
            <a:pPr algn="ctr"/>
            <a:r>
              <a:rPr lang="en-IN" sz="3200" b="1" dirty="0">
                <a:latin typeface="Times New Roman" panose="02020603050405020304" pitchFamily="18" charset="0"/>
                <a:ea typeface="Tahoma" panose="020B0604030504040204" pitchFamily="34" charset="0"/>
                <a:cs typeface="Times New Roman" panose="02020603050405020304" pitchFamily="18" charset="0"/>
              </a:rPr>
              <a:t>FUNDAMENTAL ANALYSIS </a:t>
            </a:r>
          </a:p>
        </p:txBody>
      </p:sp>
      <p:sp>
        <p:nvSpPr>
          <p:cNvPr id="3" name="TextBox 2">
            <a:extLst>
              <a:ext uri="{FF2B5EF4-FFF2-40B4-BE49-F238E27FC236}">
                <a16:creationId xmlns:a16="http://schemas.microsoft.com/office/drawing/2014/main" id="{5FE62ECF-0C57-E4F7-4CD9-AD3E8309F892}"/>
              </a:ext>
            </a:extLst>
          </p:cNvPr>
          <p:cNvSpPr txBox="1"/>
          <p:nvPr/>
        </p:nvSpPr>
        <p:spPr>
          <a:xfrm>
            <a:off x="651802" y="2893516"/>
            <a:ext cx="10888393"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FINM 693</a:t>
            </a:r>
          </a:p>
        </p:txBody>
      </p:sp>
      <p:pic>
        <p:nvPicPr>
          <p:cNvPr id="1026" name="Picture 2" descr="Image result for lpu logo">
            <a:extLst>
              <a:ext uri="{FF2B5EF4-FFF2-40B4-BE49-F238E27FC236}">
                <a16:creationId xmlns:a16="http://schemas.microsoft.com/office/drawing/2014/main" id="{52540172-1A6B-EC40-53C1-B82AECF88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45E746-A252-E5E2-942D-0C587D9DFF85}"/>
              </a:ext>
            </a:extLst>
          </p:cNvPr>
          <p:cNvSpPr txBox="1"/>
          <p:nvPr/>
        </p:nvSpPr>
        <p:spPr>
          <a:xfrm>
            <a:off x="651802" y="3967089"/>
            <a:ext cx="1077116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CREDIT 3 </a:t>
            </a:r>
          </a:p>
        </p:txBody>
      </p:sp>
      <p:sp>
        <p:nvSpPr>
          <p:cNvPr id="5" name="TextBox 4">
            <a:extLst>
              <a:ext uri="{FF2B5EF4-FFF2-40B4-BE49-F238E27FC236}">
                <a16:creationId xmlns:a16="http://schemas.microsoft.com/office/drawing/2014/main" id="{3AACA44E-5D84-4DD4-093E-29670308EDAF}"/>
              </a:ext>
            </a:extLst>
          </p:cNvPr>
          <p:cNvSpPr txBox="1"/>
          <p:nvPr/>
        </p:nvSpPr>
        <p:spPr>
          <a:xfrm>
            <a:off x="3502855" y="4754880"/>
            <a:ext cx="5992837"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Basit Ali Bhat </a:t>
            </a:r>
          </a:p>
          <a:p>
            <a:pPr algn="ctr"/>
            <a:r>
              <a:rPr lang="en-IN" sz="3200" dirty="0">
                <a:latin typeface="Times New Roman" panose="02020603050405020304" pitchFamily="18" charset="0"/>
                <a:cs typeface="Times New Roman" panose="02020603050405020304" pitchFamily="18" charset="0"/>
              </a:rPr>
              <a:t>Teaching Assistant </a:t>
            </a:r>
          </a:p>
        </p:txBody>
      </p:sp>
    </p:spTree>
    <p:extLst>
      <p:ext uri="{BB962C8B-B14F-4D97-AF65-F5344CB8AC3E}">
        <p14:creationId xmlns:p14="http://schemas.microsoft.com/office/powerpoint/2010/main" val="168339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F20EE153-D998-3F53-CACD-B75F6D344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754" y="0"/>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4C6BCB-7C6F-0665-B870-745757B3C83F}"/>
              </a:ext>
            </a:extLst>
          </p:cNvPr>
          <p:cNvSpPr txBox="1"/>
          <p:nvPr/>
        </p:nvSpPr>
        <p:spPr>
          <a:xfrm>
            <a:off x="281354" y="239151"/>
            <a:ext cx="5814646" cy="523220"/>
          </a:xfrm>
          <a:prstGeom prst="rect">
            <a:avLst/>
          </a:prstGeom>
          <a:solidFill>
            <a:schemeClr val="accent2">
              <a:lumMod val="60000"/>
              <a:lumOff val="40000"/>
            </a:schemeClr>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Business Cycle </a:t>
            </a:r>
          </a:p>
        </p:txBody>
      </p:sp>
      <p:sp>
        <p:nvSpPr>
          <p:cNvPr id="4" name="TextBox 3">
            <a:extLst>
              <a:ext uri="{FF2B5EF4-FFF2-40B4-BE49-F238E27FC236}">
                <a16:creationId xmlns:a16="http://schemas.microsoft.com/office/drawing/2014/main" id="{DD5939F8-05CE-8D08-D3EA-6D0EAFFDAC6B}"/>
              </a:ext>
            </a:extLst>
          </p:cNvPr>
          <p:cNvSpPr txBox="1"/>
          <p:nvPr/>
        </p:nvSpPr>
        <p:spPr>
          <a:xfrm>
            <a:off x="281354" y="1069145"/>
            <a:ext cx="11591778" cy="3349956"/>
          </a:xfrm>
          <a:prstGeom prst="rect">
            <a:avLst/>
          </a:prstGeom>
          <a:noFill/>
        </p:spPr>
        <p:txBody>
          <a:bodyPr wrap="square" rtlCol="0">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business cycle refers to the periodic expansion and contraction of a nation’s economy.</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111111"/>
                </a:solidFill>
                <a:latin typeface="Times New Roman" panose="02020603050405020304" pitchFamily="18" charset="0"/>
                <a:cs typeface="Times New Roman" panose="02020603050405020304" pitchFamily="18" charset="0"/>
              </a:rPr>
              <a:t>The business cycle </a:t>
            </a:r>
            <a:r>
              <a:rPr lang="en-US" sz="2400" b="0" i="0" dirty="0">
                <a:effectLst/>
                <a:latin typeface="Times New Roman" panose="02020603050405020304" pitchFamily="18" charset="0"/>
                <a:cs typeface="Times New Roman" panose="02020603050405020304" pitchFamily="18" charset="0"/>
              </a:rPr>
              <a:t>refers to fluctuations in the economy between periods of expansion (growth) and contraction (recession). </a:t>
            </a:r>
          </a:p>
          <a:p>
            <a:pPr algn="just">
              <a:lnSpc>
                <a:spcPct val="150000"/>
              </a:lnSpc>
            </a:pPr>
            <a:r>
              <a:rPr lang="en-US" sz="2400" dirty="0">
                <a:latin typeface="Times New Roman" panose="02020603050405020304" pitchFamily="18" charset="0"/>
                <a:cs typeface="Times New Roman" panose="02020603050405020304" pitchFamily="18" charset="0"/>
              </a:rPr>
              <a:t>The recurring and fluctuating levels of economic activities that an economy experiences for a long period of time. </a:t>
            </a:r>
          </a:p>
          <a:p>
            <a:pPr algn="just">
              <a:lnSpc>
                <a:spcPct val="150000"/>
              </a:lnSpc>
            </a:pPr>
            <a:r>
              <a:rPr lang="en-US" sz="2400" dirty="0">
                <a:latin typeface="Times New Roman" panose="02020603050405020304" pitchFamily="18" charset="0"/>
                <a:cs typeface="Times New Roman" panose="02020603050405020304" pitchFamily="18" charset="0"/>
              </a:rPr>
              <a:t>A cycle consists of expansion, recession, contraction, and revival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57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71BC6-623E-6112-98A9-BBE3028C9DEA}"/>
              </a:ext>
            </a:extLst>
          </p:cNvPr>
          <p:cNvSpPr txBox="1"/>
          <p:nvPr/>
        </p:nvSpPr>
        <p:spPr>
          <a:xfrm>
            <a:off x="0" y="0"/>
            <a:ext cx="12192000" cy="523220"/>
          </a:xfrm>
          <a:prstGeom prst="rect">
            <a:avLst/>
          </a:prstGeom>
          <a:solidFill>
            <a:schemeClr val="accent2">
              <a:lumMod val="60000"/>
              <a:lumOff val="40000"/>
            </a:schemeClr>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Business Cycle </a:t>
            </a:r>
          </a:p>
        </p:txBody>
      </p:sp>
      <p:pic>
        <p:nvPicPr>
          <p:cNvPr id="4" name="Picture 3">
            <a:extLst>
              <a:ext uri="{FF2B5EF4-FFF2-40B4-BE49-F238E27FC236}">
                <a16:creationId xmlns:a16="http://schemas.microsoft.com/office/drawing/2014/main" id="{88104CA1-70D1-4276-F9A0-08FFD82BEA8A}"/>
              </a:ext>
            </a:extLst>
          </p:cNvPr>
          <p:cNvPicPr>
            <a:picLocks noChangeAspect="1"/>
          </p:cNvPicPr>
          <p:nvPr/>
        </p:nvPicPr>
        <p:blipFill>
          <a:blip r:embed="rId2"/>
          <a:stretch>
            <a:fillRect/>
          </a:stretch>
        </p:blipFill>
        <p:spPr>
          <a:xfrm>
            <a:off x="0" y="523220"/>
            <a:ext cx="12192000" cy="6334780"/>
          </a:xfrm>
          <a:prstGeom prst="rect">
            <a:avLst/>
          </a:prstGeom>
        </p:spPr>
      </p:pic>
    </p:spTree>
    <p:extLst>
      <p:ext uri="{BB962C8B-B14F-4D97-AF65-F5344CB8AC3E}">
        <p14:creationId xmlns:p14="http://schemas.microsoft.com/office/powerpoint/2010/main" val="35353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49D34-E43A-3E45-1883-62F4273FF601}"/>
              </a:ext>
            </a:extLst>
          </p:cNvPr>
          <p:cNvPicPr>
            <a:picLocks noChangeAspect="1"/>
          </p:cNvPicPr>
          <p:nvPr/>
        </p:nvPicPr>
        <p:blipFill>
          <a:blip r:embed="rId2"/>
          <a:stretch>
            <a:fillRect/>
          </a:stretch>
        </p:blipFill>
        <p:spPr>
          <a:xfrm>
            <a:off x="0" y="0"/>
            <a:ext cx="11971606" cy="6858000"/>
          </a:xfrm>
          <a:prstGeom prst="rect">
            <a:avLst/>
          </a:prstGeom>
        </p:spPr>
      </p:pic>
    </p:spTree>
    <p:extLst>
      <p:ext uri="{BB962C8B-B14F-4D97-AF65-F5344CB8AC3E}">
        <p14:creationId xmlns:p14="http://schemas.microsoft.com/office/powerpoint/2010/main" val="147770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FEBC2-232A-7E5F-6D68-9D05031CE4E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682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AAF07C-7C76-CB26-5EA5-C66B4CFCEE7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2605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F7713-D75E-6E70-D9D4-F060E2168E3D}"/>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26154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F12C4-88B2-C072-80A7-4C6090EAC539}"/>
              </a:ext>
            </a:extLst>
          </p:cNvPr>
          <p:cNvSpPr txBox="1"/>
          <p:nvPr/>
        </p:nvSpPr>
        <p:spPr>
          <a:xfrm>
            <a:off x="0" y="0"/>
            <a:ext cx="7090116" cy="523220"/>
          </a:xfrm>
          <a:prstGeom prst="rect">
            <a:avLst/>
          </a:prstGeom>
          <a:solidFill>
            <a:schemeClr val="accent2">
              <a:lumMod val="60000"/>
              <a:lumOff val="40000"/>
            </a:schemeClr>
          </a:solidFill>
        </p:spPr>
        <p:txBody>
          <a:bodyPr wrap="square" rtlCol="0">
            <a:spAutoFit/>
          </a:bodyPr>
          <a:lstStyle/>
          <a:p>
            <a:r>
              <a:rPr lang="en-IN" sz="2800" dirty="0">
                <a:latin typeface="Times New Roman" panose="02020603050405020304" pitchFamily="18" charset="0"/>
                <a:cs typeface="Times New Roman" panose="02020603050405020304" pitchFamily="18" charset="0"/>
              </a:rPr>
              <a:t>Investing During Business Cycle </a:t>
            </a:r>
          </a:p>
        </p:txBody>
      </p:sp>
      <p:sp>
        <p:nvSpPr>
          <p:cNvPr id="3" name="TextBox 2">
            <a:extLst>
              <a:ext uri="{FF2B5EF4-FFF2-40B4-BE49-F238E27FC236}">
                <a16:creationId xmlns:a16="http://schemas.microsoft.com/office/drawing/2014/main" id="{FC664ED7-AC4A-1E60-451F-6BC795355760}"/>
              </a:ext>
            </a:extLst>
          </p:cNvPr>
          <p:cNvSpPr txBox="1"/>
          <p:nvPr/>
        </p:nvSpPr>
        <p:spPr>
          <a:xfrm>
            <a:off x="0" y="1111347"/>
            <a:ext cx="11929403" cy="5277855"/>
          </a:xfrm>
          <a:prstGeom prst="rect">
            <a:avLst/>
          </a:prstGeom>
          <a:noFill/>
        </p:spPr>
        <p:txBody>
          <a:bodyPr wrap="square" rtlCol="0">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During the recession phase, the lowest point in the business cycle, economic activity is at its weakest, and unemployment is at its highest. Many industries may struggle during this phase, especially those dependent on consumer spending or business investment.</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certain industries are able to weather the storm during a recession because they offer products and services that people need no matter how the economy is performing. These industries include healthcare, consumer staples, and utilities.</a:t>
            </a:r>
          </a:p>
          <a:p>
            <a:pPr marL="342900" indent="-342900" algn="just">
              <a:lnSpc>
                <a:spcPct val="150000"/>
              </a:lnSpc>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Early Cycle (Start of Expansion)</a:t>
            </a:r>
          </a:p>
          <a:p>
            <a:pPr marL="342900" indent="-342900" algn="just">
              <a:lnSpc>
                <a:spcPct val="150000"/>
              </a:lnSpc>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Mid-Cycle (Full Capacity)</a:t>
            </a:r>
          </a:p>
          <a:p>
            <a:pPr marL="342900" indent="-342900" algn="just">
              <a:lnSpc>
                <a:spcPct val="150000"/>
              </a:lnSpc>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Late Cycle</a:t>
            </a:r>
          </a:p>
        </p:txBody>
      </p:sp>
      <p:pic>
        <p:nvPicPr>
          <p:cNvPr id="4" name="Picture 3" descr="Image result for lpu logo">
            <a:extLst>
              <a:ext uri="{FF2B5EF4-FFF2-40B4-BE49-F238E27FC236}">
                <a16:creationId xmlns:a16="http://schemas.microsoft.com/office/drawing/2014/main" id="{7C6AB499-A600-3577-C46E-C341D43A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754" y="0"/>
            <a:ext cx="3376246" cy="88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5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12CC1-F671-E833-6115-E3866717ADBC}"/>
              </a:ext>
            </a:extLst>
          </p:cNvPr>
          <p:cNvPicPr>
            <a:picLocks noChangeAspect="1"/>
          </p:cNvPicPr>
          <p:nvPr/>
        </p:nvPicPr>
        <p:blipFill>
          <a:blip r:embed="rId2"/>
          <a:stretch>
            <a:fillRect/>
          </a:stretch>
        </p:blipFill>
        <p:spPr>
          <a:xfrm>
            <a:off x="323558" y="112542"/>
            <a:ext cx="11648048" cy="6358595"/>
          </a:xfrm>
          <a:prstGeom prst="rect">
            <a:avLst/>
          </a:prstGeom>
        </p:spPr>
      </p:pic>
    </p:spTree>
    <p:extLst>
      <p:ext uri="{BB962C8B-B14F-4D97-AF65-F5344CB8AC3E}">
        <p14:creationId xmlns:p14="http://schemas.microsoft.com/office/powerpoint/2010/main" val="127183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33826-7327-21C5-F4E0-F8C208F867E9}"/>
              </a:ext>
            </a:extLst>
          </p:cNvPr>
          <p:cNvSpPr txBox="1"/>
          <p:nvPr/>
        </p:nvSpPr>
        <p:spPr>
          <a:xfrm>
            <a:off x="422031" y="731520"/>
            <a:ext cx="10480431"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Consumer Goods: Automotive, Housing, And Retail And Finance  </a:t>
            </a:r>
          </a:p>
          <a:p>
            <a:r>
              <a:rPr lang="en-IN" sz="2800" dirty="0">
                <a:latin typeface="Times New Roman" panose="02020603050405020304" pitchFamily="18" charset="0"/>
                <a:cs typeface="Times New Roman" panose="02020603050405020304" pitchFamily="18" charset="0"/>
              </a:rPr>
              <a:t>It And Basic Material </a:t>
            </a:r>
          </a:p>
          <a:p>
            <a:r>
              <a:rPr lang="en-US" sz="2800" b="0" i="0" dirty="0">
                <a:effectLst/>
                <a:latin typeface="Times New Roman" panose="02020603050405020304" pitchFamily="18" charset="0"/>
                <a:cs typeface="Times New Roman" panose="02020603050405020304" pitchFamily="18" charset="0"/>
              </a:rPr>
              <a:t>Energy, Utilities, Healthcare, And Consumer Staples.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45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6F451-D21F-6262-020C-4BD006FFDE9C}"/>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81ACB297-8933-73C4-2560-D1A48C541FB0}"/>
              </a:ext>
            </a:extLst>
          </p:cNvPr>
          <p:cNvSpPr txBox="1"/>
          <p:nvPr/>
        </p:nvSpPr>
        <p:spPr>
          <a:xfrm>
            <a:off x="168812" y="858129"/>
            <a:ext cx="1177465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WHY INDUSTRY LIFE CYCLE </a:t>
            </a:r>
          </a:p>
        </p:txBody>
      </p:sp>
      <p:sp>
        <p:nvSpPr>
          <p:cNvPr id="4" name="TextBox 3">
            <a:extLst>
              <a:ext uri="{FF2B5EF4-FFF2-40B4-BE49-F238E27FC236}">
                <a16:creationId xmlns:a16="http://schemas.microsoft.com/office/drawing/2014/main" id="{386046E0-ACD0-F8AA-0354-201F5020A31F}"/>
              </a:ext>
            </a:extLst>
          </p:cNvPr>
          <p:cNvSpPr txBox="1"/>
          <p:nvPr/>
        </p:nvSpPr>
        <p:spPr>
          <a:xfrm>
            <a:off x="407963" y="1589649"/>
            <a:ext cx="11380763" cy="3046988"/>
          </a:xfrm>
          <a:prstGeom prst="rect">
            <a:avLst/>
          </a:prstGeom>
          <a:noFill/>
        </p:spPr>
        <p:txBody>
          <a:bodyPr wrap="square" rtlCol="0">
            <a:spAutoFit/>
          </a:bodyPr>
          <a:lstStyle/>
          <a:p>
            <a:pPr marL="285750" indent="-285750"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Industries go through different stages in their lifetime which affects their existence or survival </a:t>
            </a:r>
          </a:p>
          <a:p>
            <a:pPr marL="285750" indent="-285750"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It makes investors understand where is particular industry standing at A particular time and situation </a:t>
            </a:r>
          </a:p>
          <a:p>
            <a:pPr marL="285750" indent="-285750"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It guides investors to make strategies according to the cycle industry goes through </a:t>
            </a:r>
          </a:p>
        </p:txBody>
      </p:sp>
    </p:spTree>
    <p:extLst>
      <p:ext uri="{BB962C8B-B14F-4D97-AF65-F5344CB8AC3E}">
        <p14:creationId xmlns:p14="http://schemas.microsoft.com/office/powerpoint/2010/main" val="90654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lpu logo">
            <a:extLst>
              <a:ext uri="{FF2B5EF4-FFF2-40B4-BE49-F238E27FC236}">
                <a16:creationId xmlns:a16="http://schemas.microsoft.com/office/drawing/2014/main" id="{964B9D42-EC85-1A7C-9928-91ADFB1A5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8E8402-C52F-56D2-9B36-F9EAD9A5109E}"/>
              </a:ext>
            </a:extLst>
          </p:cNvPr>
          <p:cNvSpPr txBox="1"/>
          <p:nvPr/>
        </p:nvSpPr>
        <p:spPr>
          <a:xfrm>
            <a:off x="562708" y="900332"/>
            <a:ext cx="4473526" cy="461665"/>
          </a:xfrm>
          <a:prstGeom prst="rect">
            <a:avLst/>
          </a:prstGeom>
          <a:solidFill>
            <a:schemeClr val="accent2">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FUNDAMENTAL ANALYSES </a:t>
            </a:r>
          </a:p>
        </p:txBody>
      </p:sp>
      <p:sp>
        <p:nvSpPr>
          <p:cNvPr id="5" name="TextBox 4">
            <a:extLst>
              <a:ext uri="{FF2B5EF4-FFF2-40B4-BE49-F238E27FC236}">
                <a16:creationId xmlns:a16="http://schemas.microsoft.com/office/drawing/2014/main" id="{F49DCBBD-240B-D617-4740-DB73FC087E96}"/>
              </a:ext>
            </a:extLst>
          </p:cNvPr>
          <p:cNvSpPr txBox="1"/>
          <p:nvPr/>
        </p:nvSpPr>
        <p:spPr>
          <a:xfrm>
            <a:off x="562708" y="1674055"/>
            <a:ext cx="11066584" cy="4893647"/>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QUALITATIVE ANALYSES</a:t>
            </a:r>
          </a:p>
          <a:p>
            <a:pPr algn="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Management </a:t>
            </a:r>
          </a:p>
          <a:p>
            <a:pPr algn="r"/>
            <a:r>
              <a:rPr lang="en-IN" sz="2400" dirty="0">
                <a:latin typeface="Times New Roman" panose="02020603050405020304" pitchFamily="18" charset="0"/>
                <a:cs typeface="Times New Roman" panose="02020603050405020304" pitchFamily="18" charset="0"/>
              </a:rPr>
              <a:t>     Corporate Governance</a:t>
            </a:r>
          </a:p>
          <a:p>
            <a:pPr algn="r"/>
            <a:r>
              <a:rPr lang="en-IN" sz="2400" dirty="0">
                <a:latin typeface="Times New Roman" panose="02020603050405020304" pitchFamily="18" charset="0"/>
                <a:cs typeface="Times New Roman" panose="02020603050405020304" pitchFamily="18" charset="0"/>
              </a:rPr>
              <a:t>      Research &amp; Development </a:t>
            </a:r>
          </a:p>
          <a:p>
            <a:pPr algn="r"/>
            <a:r>
              <a:rPr lang="en-IN" sz="2400" dirty="0">
                <a:latin typeface="Times New Roman" panose="02020603050405020304" pitchFamily="18" charset="0"/>
                <a:cs typeface="Times New Roman" panose="02020603050405020304" pitchFamily="18" charset="0"/>
              </a:rPr>
              <a:t>       Labour Relations</a:t>
            </a:r>
          </a:p>
          <a:p>
            <a:pPr algn="r"/>
            <a:r>
              <a:rPr lang="en-IN" sz="2400" dirty="0">
                <a:latin typeface="Times New Roman" panose="02020603050405020304" pitchFamily="18" charset="0"/>
                <a:cs typeface="Times New Roman" panose="02020603050405020304" pitchFamily="18" charset="0"/>
              </a:rPr>
              <a:t>Company Culture</a:t>
            </a:r>
          </a:p>
          <a:p>
            <a:pPr algn="r"/>
            <a:r>
              <a:rPr lang="en-IN" sz="2400" dirty="0">
                <a:latin typeface="Times New Roman" panose="02020603050405020304" pitchFamily="18" charset="0"/>
                <a:cs typeface="Times New Roman" panose="02020603050405020304" pitchFamily="18" charset="0"/>
              </a:rPr>
              <a:t>Competitive Advantage</a:t>
            </a:r>
          </a:p>
          <a:p>
            <a:pPr algn="r"/>
            <a:r>
              <a:rPr lang="en-IN" sz="2400" dirty="0">
                <a:latin typeface="Times New Roman" panose="02020603050405020304" pitchFamily="18" charset="0"/>
                <a:cs typeface="Times New Roman" panose="02020603050405020304" pitchFamily="18" charset="0"/>
              </a:rPr>
              <a:t>Industry type  </a:t>
            </a:r>
          </a:p>
          <a:p>
            <a:endParaRPr lang="en-I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QUANTITATIVE ANALYSES </a:t>
            </a:r>
          </a:p>
          <a:p>
            <a:pPr algn="r"/>
            <a:r>
              <a:rPr lang="en-IN" sz="2400" dirty="0">
                <a:latin typeface="Times New Roman" panose="02020603050405020304" pitchFamily="18" charset="0"/>
                <a:cs typeface="Times New Roman" panose="02020603050405020304" pitchFamily="18" charset="0"/>
              </a:rPr>
              <a:t>Balance Sheet </a:t>
            </a:r>
          </a:p>
          <a:p>
            <a:pPr algn="r"/>
            <a:r>
              <a:rPr lang="en-IN" sz="2400" dirty="0">
                <a:latin typeface="Times New Roman" panose="02020603050405020304" pitchFamily="18" charset="0"/>
                <a:cs typeface="Times New Roman" panose="02020603050405020304" pitchFamily="18" charset="0"/>
              </a:rPr>
              <a:t>Profit And Loss </a:t>
            </a:r>
          </a:p>
          <a:p>
            <a:pPr algn="r"/>
            <a:r>
              <a:rPr lang="en-IN" sz="2400" dirty="0">
                <a:latin typeface="Times New Roman" panose="02020603050405020304" pitchFamily="18" charset="0"/>
                <a:cs typeface="Times New Roman" panose="02020603050405020304" pitchFamily="18" charset="0"/>
              </a:rPr>
              <a:t>Cash Flow </a:t>
            </a:r>
          </a:p>
        </p:txBody>
      </p:sp>
    </p:spTree>
    <p:extLst>
      <p:ext uri="{BB962C8B-B14F-4D97-AF65-F5344CB8AC3E}">
        <p14:creationId xmlns:p14="http://schemas.microsoft.com/office/powerpoint/2010/main" val="329976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5C5DD-CC59-ED3D-E277-03CDB26E7E65}"/>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pic>
        <p:nvPicPr>
          <p:cNvPr id="4" name="Picture 3">
            <a:extLst>
              <a:ext uri="{FF2B5EF4-FFF2-40B4-BE49-F238E27FC236}">
                <a16:creationId xmlns:a16="http://schemas.microsoft.com/office/drawing/2014/main" id="{6F5E0582-5340-A6DC-D842-7A1AEC6F5BD1}"/>
              </a:ext>
            </a:extLst>
          </p:cNvPr>
          <p:cNvPicPr>
            <a:picLocks noChangeAspect="1"/>
          </p:cNvPicPr>
          <p:nvPr/>
        </p:nvPicPr>
        <p:blipFill>
          <a:blip r:embed="rId2"/>
          <a:stretch>
            <a:fillRect/>
          </a:stretch>
        </p:blipFill>
        <p:spPr>
          <a:xfrm>
            <a:off x="1580271" y="646331"/>
            <a:ext cx="9031458" cy="4357102"/>
          </a:xfrm>
          <a:prstGeom prst="rect">
            <a:avLst/>
          </a:prstGeom>
        </p:spPr>
      </p:pic>
    </p:spTree>
    <p:extLst>
      <p:ext uri="{BB962C8B-B14F-4D97-AF65-F5344CB8AC3E}">
        <p14:creationId xmlns:p14="http://schemas.microsoft.com/office/powerpoint/2010/main" val="248586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40FA4-2F51-D70F-1E35-080149A5608B}"/>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25494D96-6D72-7B7A-4660-A8DD04B02C6B}"/>
              </a:ext>
            </a:extLst>
          </p:cNvPr>
          <p:cNvSpPr txBox="1"/>
          <p:nvPr/>
        </p:nvSpPr>
        <p:spPr>
          <a:xfrm>
            <a:off x="281353" y="1026942"/>
            <a:ext cx="5514535" cy="2862322"/>
          </a:xfrm>
          <a:prstGeom prst="rect">
            <a:avLst/>
          </a:prstGeom>
          <a:noFill/>
        </p:spPr>
        <p:txBody>
          <a:bodyPr wrap="square" rtlCol="0">
            <a:spAutoFit/>
          </a:bodyPr>
          <a:lstStyle/>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EMBRYONIC STAGE </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GROWTH STAGE </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SHAKEOUT</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MATURE </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DECLINE </a:t>
            </a:r>
          </a:p>
        </p:txBody>
      </p:sp>
    </p:spTree>
    <p:extLst>
      <p:ext uri="{BB962C8B-B14F-4D97-AF65-F5344CB8AC3E}">
        <p14:creationId xmlns:p14="http://schemas.microsoft.com/office/powerpoint/2010/main" val="415637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1D35C-EC5C-2C39-8F39-723F977D4453}"/>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07B843D8-DAAC-AE9C-457B-8D1C77AE43F4}"/>
              </a:ext>
            </a:extLst>
          </p:cNvPr>
          <p:cNvSpPr txBox="1"/>
          <p:nvPr/>
        </p:nvSpPr>
        <p:spPr>
          <a:xfrm>
            <a:off x="422031" y="942535"/>
            <a:ext cx="5992837" cy="584775"/>
          </a:xfrm>
          <a:prstGeom prst="rect">
            <a:avLst/>
          </a:prstGeom>
          <a:noFill/>
        </p:spPr>
        <p:txBody>
          <a:bodyPr wrap="square" rtlCol="0">
            <a:spAutoFit/>
          </a:bodyPr>
          <a:lstStyle/>
          <a:p>
            <a:r>
              <a:rPr lang="en-IN" sz="3200" dirty="0"/>
              <a:t>2. </a:t>
            </a:r>
            <a:r>
              <a:rPr lang="en-IN" sz="2400" b="1" dirty="0">
                <a:latin typeface="Times New Roman" panose="02020603050405020304" pitchFamily="18" charset="0"/>
                <a:cs typeface="Times New Roman" panose="02020603050405020304" pitchFamily="18" charset="0"/>
              </a:rPr>
              <a:t>EMBRYONIC STAGE </a:t>
            </a:r>
            <a:endParaRPr lang="en-IN"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07C6B5-5ECA-7B63-274D-DEA0A44E1E61}"/>
              </a:ext>
            </a:extLst>
          </p:cNvPr>
          <p:cNvSpPr txBox="1"/>
          <p:nvPr/>
        </p:nvSpPr>
        <p:spPr>
          <a:xfrm>
            <a:off x="168812" y="1730326"/>
            <a:ext cx="11718388" cy="2554545"/>
          </a:xfrm>
          <a:prstGeom prst="rect">
            <a:avLst/>
          </a:prstGeom>
          <a:noFill/>
        </p:spPr>
        <p:txBody>
          <a:bodyPr wrap="square" rtlCol="0">
            <a:spAutoFit/>
          </a:bodyPr>
          <a:lstStyle/>
          <a:p>
            <a:pPr marL="457200" indent="-457200">
              <a:buAutoNum type="arabicPeriod"/>
            </a:pPr>
            <a:r>
              <a:rPr lang="en-US" sz="3200" b="0" i="0" dirty="0">
                <a:effectLst/>
                <a:latin typeface="Times New Roman" panose="02020603050405020304" pitchFamily="18" charset="0"/>
                <a:cs typeface="Times New Roman" panose="02020603050405020304" pitchFamily="18" charset="0"/>
              </a:rPr>
              <a:t>An industry just beginning to develop, characterized by slow growth, high prices, low volumes, a substantial need for investment, and a high risk of failure.</a:t>
            </a:r>
          </a:p>
          <a:p>
            <a:pPr marL="457200" indent="-457200">
              <a:buAutoNum type="arabicPeriod"/>
            </a:pPr>
            <a:r>
              <a:rPr lang="en-US" sz="3200" dirty="0">
                <a:latin typeface="Times New Roman" panose="02020603050405020304" pitchFamily="18" charset="0"/>
                <a:cs typeface="Times New Roman" panose="02020603050405020304" pitchFamily="18" charset="0"/>
              </a:rPr>
              <a:t>Challenge is to educate customers, open up distribution channels, and design the perfect product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75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CCD26-0233-4FF3-50D1-E5501D1163E8}"/>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50E9734A-A318-EEF2-0586-D8EFFDD26284}"/>
              </a:ext>
            </a:extLst>
          </p:cNvPr>
          <p:cNvSpPr txBox="1"/>
          <p:nvPr/>
        </p:nvSpPr>
        <p:spPr>
          <a:xfrm>
            <a:off x="422031" y="942535"/>
            <a:ext cx="5992837" cy="584775"/>
          </a:xfrm>
          <a:prstGeom prst="rect">
            <a:avLst/>
          </a:prstGeom>
          <a:noFill/>
        </p:spPr>
        <p:txBody>
          <a:bodyPr wrap="square" rtlCol="0">
            <a:spAutoFit/>
          </a:bodyPr>
          <a:lstStyle/>
          <a:p>
            <a:r>
              <a:rPr lang="en-IN" sz="3200" dirty="0"/>
              <a:t>1. </a:t>
            </a:r>
            <a:r>
              <a:rPr lang="en-IN" sz="2400" b="1" dirty="0">
                <a:latin typeface="Times New Roman" panose="02020603050405020304" pitchFamily="18" charset="0"/>
                <a:cs typeface="Times New Roman" panose="02020603050405020304" pitchFamily="18" charset="0"/>
              </a:rPr>
              <a:t>GROWTH STAGE </a:t>
            </a:r>
            <a:endParaRPr lang="en-IN"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856BBF-17DA-F565-A506-2122A2BCBD64}"/>
              </a:ext>
            </a:extLst>
          </p:cNvPr>
          <p:cNvSpPr txBox="1"/>
          <p:nvPr/>
        </p:nvSpPr>
        <p:spPr>
          <a:xfrm>
            <a:off x="349347" y="1527310"/>
            <a:ext cx="11493305" cy="3046988"/>
          </a:xfrm>
          <a:prstGeom prst="rect">
            <a:avLst/>
          </a:prstGeom>
          <a:noFill/>
        </p:spPr>
        <p:txBody>
          <a:bodyPr wrap="square" rtlCol="0">
            <a:spAutoFit/>
          </a:bodyPr>
          <a:lstStyle/>
          <a:p>
            <a:pPr marL="285750" indent="-285750" algn="just">
              <a:buFont typeface="Wingdings" panose="05000000000000000000" pitchFamily="2" charset="2"/>
              <a:buChar char="v"/>
            </a:pPr>
            <a:r>
              <a:rPr lang="en-US" sz="3200" b="0" i="0" dirty="0">
                <a:effectLst/>
                <a:latin typeface="Times New Roman" panose="02020603050405020304" pitchFamily="18" charset="0"/>
                <a:cs typeface="Times New Roman" panose="02020603050405020304" pitchFamily="18" charset="0"/>
              </a:rPr>
              <a:t>Characterized by rapidly increasing demand, improving profitability, falling prices, and relatively low competition</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Prices fall</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Everyone has a scope to grow </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Demand Grows </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Market research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40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61EB7-44EE-30BB-B344-EFD885B58FD7}"/>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5E168E43-98F5-D69B-7764-4B329A684EFF}"/>
              </a:ext>
            </a:extLst>
          </p:cNvPr>
          <p:cNvSpPr txBox="1"/>
          <p:nvPr/>
        </p:nvSpPr>
        <p:spPr>
          <a:xfrm>
            <a:off x="422031" y="942535"/>
            <a:ext cx="599283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 </a:t>
            </a:r>
            <a:r>
              <a:rPr lang="en-IN" sz="3200" b="1" dirty="0">
                <a:latin typeface="Times New Roman" panose="02020603050405020304" pitchFamily="18" charset="0"/>
                <a:cs typeface="Times New Roman" panose="02020603050405020304" pitchFamily="18" charset="0"/>
              </a:rPr>
              <a:t>SHAKEOUT STAGE </a:t>
            </a:r>
          </a:p>
        </p:txBody>
      </p:sp>
      <p:sp>
        <p:nvSpPr>
          <p:cNvPr id="4" name="TextBox 3">
            <a:extLst>
              <a:ext uri="{FF2B5EF4-FFF2-40B4-BE49-F238E27FC236}">
                <a16:creationId xmlns:a16="http://schemas.microsoft.com/office/drawing/2014/main" id="{56362EE1-CE3A-8022-9BA6-3B98122870AE}"/>
              </a:ext>
            </a:extLst>
          </p:cNvPr>
          <p:cNvSpPr txBox="1"/>
          <p:nvPr/>
        </p:nvSpPr>
        <p:spPr>
          <a:xfrm>
            <a:off x="281354" y="1674055"/>
            <a:ext cx="11282289" cy="3046988"/>
          </a:xfrm>
          <a:prstGeom prst="rect">
            <a:avLst/>
          </a:prstGeom>
          <a:noFill/>
        </p:spPr>
        <p:txBody>
          <a:bodyPr wrap="square" rtlCol="0">
            <a:spAutoFit/>
          </a:bodyPr>
          <a:lstStyle/>
          <a:p>
            <a:pPr marL="285750" indent="-285750">
              <a:buFont typeface="Wingdings" panose="05000000000000000000" pitchFamily="2" charset="2"/>
              <a:buChar char="v"/>
            </a:pPr>
            <a:r>
              <a:rPr lang="en-US" sz="3200" b="0" i="0" dirty="0">
                <a:effectLst/>
                <a:latin typeface="Times New Roman" panose="02020603050405020304" pitchFamily="18" charset="0"/>
                <a:cs typeface="Times New Roman" panose="02020603050405020304" pitchFamily="18" charset="0"/>
              </a:rPr>
              <a:t>Characterized by slowing growth, intense competition, declining profitability, and a focus on cost reduction</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Demands saturate </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First-time buyers decline </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Rivalry high </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Chances of loss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1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FC1952-5547-273C-7A90-9033294EAD8F}"/>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B7B94928-AF65-2872-34A8-4E106580A41D}"/>
              </a:ext>
            </a:extLst>
          </p:cNvPr>
          <p:cNvSpPr txBox="1"/>
          <p:nvPr/>
        </p:nvSpPr>
        <p:spPr>
          <a:xfrm>
            <a:off x="422031" y="942535"/>
            <a:ext cx="599283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 </a:t>
            </a:r>
            <a:r>
              <a:rPr lang="en-IN" sz="3200" b="1" dirty="0">
                <a:latin typeface="Times New Roman" panose="02020603050405020304" pitchFamily="18" charset="0"/>
                <a:cs typeface="Times New Roman" panose="02020603050405020304" pitchFamily="18" charset="0"/>
              </a:rPr>
              <a:t>MATURITY STAGE </a:t>
            </a:r>
          </a:p>
        </p:txBody>
      </p:sp>
      <p:sp>
        <p:nvSpPr>
          <p:cNvPr id="5" name="TextBox 4">
            <a:extLst>
              <a:ext uri="{FF2B5EF4-FFF2-40B4-BE49-F238E27FC236}">
                <a16:creationId xmlns:a16="http://schemas.microsoft.com/office/drawing/2014/main" id="{DA8DF759-016D-CBF8-E560-39CC1EFD4194}"/>
              </a:ext>
            </a:extLst>
          </p:cNvPr>
          <p:cNvSpPr txBox="1"/>
          <p:nvPr/>
        </p:nvSpPr>
        <p:spPr>
          <a:xfrm>
            <a:off x="369276" y="1527310"/>
            <a:ext cx="11616397" cy="5011949"/>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At this Stage the majority of companies are well established and the industry reaches its saturation point </a:t>
            </a:r>
          </a:p>
          <a:p>
            <a:pPr marL="285750" indent="-285750" algn="just">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Characterized by little or no growth, industry consolidation, and high barriers to entry.</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Companies collectively attempt to deter new competitors in the industry</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Maximum revenue</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Profits </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 demand  </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Product Popularity </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Reasonable prices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313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D3932-038B-7BEB-A928-3E2025667EF9}"/>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12A2BD80-50E1-2B98-AD34-D9F9766AC975}"/>
              </a:ext>
            </a:extLst>
          </p:cNvPr>
          <p:cNvSpPr txBox="1"/>
          <p:nvPr/>
        </p:nvSpPr>
        <p:spPr>
          <a:xfrm>
            <a:off x="422031" y="942535"/>
            <a:ext cx="599283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 </a:t>
            </a:r>
            <a:r>
              <a:rPr lang="en-IN" sz="3200" b="1">
                <a:latin typeface="Times New Roman" panose="02020603050405020304" pitchFamily="18" charset="0"/>
                <a:cs typeface="Times New Roman" panose="02020603050405020304" pitchFamily="18" charset="0"/>
              </a:rPr>
              <a:t>DECLINE STAGE </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109518-090C-E757-17AA-800510657132}"/>
              </a:ext>
            </a:extLst>
          </p:cNvPr>
          <p:cNvSpPr txBox="1"/>
          <p:nvPr/>
        </p:nvSpPr>
        <p:spPr>
          <a:xfrm>
            <a:off x="295422" y="1674055"/>
            <a:ext cx="11549575" cy="445795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Characterized by negative growth, excess capacity, and intense competition.</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Technology Changes</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Social Changes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Demographic Change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International Competition</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Decline of competition based on several reasons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Larger companies acquire small players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Disinvestment in case of huge losses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61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D3932-038B-7BEB-A928-3E2025667EF9}"/>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A3B2DC8C-496E-5A82-2583-4E18AC3DE4B2}"/>
              </a:ext>
            </a:extLst>
          </p:cNvPr>
          <p:cNvSpPr txBox="1"/>
          <p:nvPr/>
        </p:nvSpPr>
        <p:spPr>
          <a:xfrm>
            <a:off x="112542" y="886265"/>
            <a:ext cx="6513341"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QUESTIONS</a:t>
            </a:r>
            <a:r>
              <a:rPr lang="en-IN" dirty="0"/>
              <a:t> </a:t>
            </a:r>
          </a:p>
        </p:txBody>
      </p:sp>
      <p:sp>
        <p:nvSpPr>
          <p:cNvPr id="4" name="TextBox 3">
            <a:extLst>
              <a:ext uri="{FF2B5EF4-FFF2-40B4-BE49-F238E27FC236}">
                <a16:creationId xmlns:a16="http://schemas.microsoft.com/office/drawing/2014/main" id="{E85A4FFE-EB8A-4E8C-DEB6-128F4D129E2A}"/>
              </a:ext>
            </a:extLst>
          </p:cNvPr>
          <p:cNvSpPr txBox="1"/>
          <p:nvPr/>
        </p:nvSpPr>
        <p:spPr>
          <a:xfrm>
            <a:off x="225083" y="1532596"/>
            <a:ext cx="11197883" cy="2339102"/>
          </a:xfrm>
          <a:prstGeom prst="rect">
            <a:avLst/>
          </a:prstGeom>
          <a:noFill/>
        </p:spPr>
        <p:txBody>
          <a:bodyPr wrap="square" rtlCol="0">
            <a:spAutoFit/>
          </a:bodyPr>
          <a:lstStyle/>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PRINT MEDIA?</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SOLAR INDUSTRY?</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MICROPROCESSORS?</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AUTOMOBILE INDUSTRY?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859529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32E0F-D895-D462-425A-E24476243155}"/>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RATE OF RETURN  </a:t>
            </a:r>
          </a:p>
        </p:txBody>
      </p:sp>
      <p:pic>
        <p:nvPicPr>
          <p:cNvPr id="4" name="Picture 3">
            <a:extLst>
              <a:ext uri="{FF2B5EF4-FFF2-40B4-BE49-F238E27FC236}">
                <a16:creationId xmlns:a16="http://schemas.microsoft.com/office/drawing/2014/main" id="{1FA8FBE9-2258-2656-9F2A-26941E55509F}"/>
              </a:ext>
            </a:extLst>
          </p:cNvPr>
          <p:cNvPicPr>
            <a:picLocks noChangeAspect="1"/>
          </p:cNvPicPr>
          <p:nvPr/>
        </p:nvPicPr>
        <p:blipFill>
          <a:blip r:embed="rId2"/>
          <a:stretch>
            <a:fillRect/>
          </a:stretch>
        </p:blipFill>
        <p:spPr>
          <a:xfrm>
            <a:off x="225083" y="646332"/>
            <a:ext cx="11648049" cy="5670062"/>
          </a:xfrm>
          <a:prstGeom prst="rect">
            <a:avLst/>
          </a:prstGeom>
        </p:spPr>
      </p:pic>
    </p:spTree>
    <p:extLst>
      <p:ext uri="{BB962C8B-B14F-4D97-AF65-F5344CB8AC3E}">
        <p14:creationId xmlns:p14="http://schemas.microsoft.com/office/powerpoint/2010/main" val="2334135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8F07891-CA70-621B-8C98-616D85BD4EF1}"/>
              </a:ext>
            </a:extLst>
          </p:cNvPr>
          <p:cNvGraphicFramePr>
            <a:graphicFrameLocks noGrp="1"/>
          </p:cNvGraphicFramePr>
          <p:nvPr>
            <p:extLst>
              <p:ext uri="{D42A27DB-BD31-4B8C-83A1-F6EECF244321}">
                <p14:modId xmlns:p14="http://schemas.microsoft.com/office/powerpoint/2010/main" val="3135489759"/>
              </p:ext>
            </p:extLst>
          </p:nvPr>
        </p:nvGraphicFramePr>
        <p:xfrm>
          <a:off x="0" y="646331"/>
          <a:ext cx="12070080" cy="5297268"/>
        </p:xfrm>
        <a:graphic>
          <a:graphicData uri="http://schemas.openxmlformats.org/drawingml/2006/table">
            <a:tbl>
              <a:tblPr firstRow="1" bandRow="1">
                <a:tableStyleId>{5940675A-B579-460E-94D1-54222C63F5DA}</a:tableStyleId>
              </a:tblPr>
              <a:tblGrid>
                <a:gridCol w="4023360">
                  <a:extLst>
                    <a:ext uri="{9D8B030D-6E8A-4147-A177-3AD203B41FA5}">
                      <a16:colId xmlns:a16="http://schemas.microsoft.com/office/drawing/2014/main" val="2751495717"/>
                    </a:ext>
                  </a:extLst>
                </a:gridCol>
                <a:gridCol w="4023360">
                  <a:extLst>
                    <a:ext uri="{9D8B030D-6E8A-4147-A177-3AD203B41FA5}">
                      <a16:colId xmlns:a16="http://schemas.microsoft.com/office/drawing/2014/main" val="2719436671"/>
                    </a:ext>
                  </a:extLst>
                </a:gridCol>
                <a:gridCol w="4023360">
                  <a:extLst>
                    <a:ext uri="{9D8B030D-6E8A-4147-A177-3AD203B41FA5}">
                      <a16:colId xmlns:a16="http://schemas.microsoft.com/office/drawing/2014/main" val="1830521544"/>
                    </a:ext>
                  </a:extLst>
                </a:gridCol>
              </a:tblGrid>
              <a:tr h="705078">
                <a:tc>
                  <a:txBody>
                    <a:bodyPr/>
                    <a:lstStyle/>
                    <a:p>
                      <a:r>
                        <a:rPr lang="en-IN" sz="3200" dirty="0">
                          <a:latin typeface="Times New Roman" panose="02020603050405020304" pitchFamily="18" charset="0"/>
                          <a:cs typeface="Times New Roman" panose="02020603050405020304" pitchFamily="18" charset="0"/>
                        </a:rPr>
                        <a:t>COMPANY </a:t>
                      </a:r>
                    </a:p>
                  </a:txBody>
                  <a:tcPr/>
                </a:tc>
                <a:tc>
                  <a:txBody>
                    <a:bodyPr/>
                    <a:lstStyle/>
                    <a:p>
                      <a:r>
                        <a:rPr lang="en-IN" sz="3200" dirty="0">
                          <a:latin typeface="Times New Roman" panose="02020603050405020304" pitchFamily="18" charset="0"/>
                          <a:cs typeface="Times New Roman" panose="02020603050405020304" pitchFamily="18" charset="0"/>
                        </a:rPr>
                        <a:t>RETURNS </a:t>
                      </a:r>
                    </a:p>
                  </a:txBody>
                  <a:tcPr/>
                </a:tc>
                <a:tc>
                  <a:txBody>
                    <a:bodyPr/>
                    <a:lstStyle/>
                    <a:p>
                      <a:r>
                        <a:rPr lang="en-IN" sz="3200" dirty="0">
                          <a:latin typeface="Times New Roman" panose="02020603050405020304" pitchFamily="18" charset="0"/>
                          <a:cs typeface="Times New Roman" panose="02020603050405020304" pitchFamily="18" charset="0"/>
                        </a:rPr>
                        <a:t>INDUSTRY RETURNS </a:t>
                      </a:r>
                    </a:p>
                  </a:txBody>
                  <a:tcPr/>
                </a:tc>
                <a:extLst>
                  <a:ext uri="{0D108BD9-81ED-4DB2-BD59-A6C34878D82A}">
                    <a16:rowId xmlns:a16="http://schemas.microsoft.com/office/drawing/2014/main" val="4164310934"/>
                  </a:ext>
                </a:extLst>
              </a:tr>
              <a:tr h="705078">
                <a:tc>
                  <a:txBody>
                    <a:bodyPr/>
                    <a:lstStyle/>
                    <a:p>
                      <a:r>
                        <a:rPr lang="en-IN" sz="3200" dirty="0">
                          <a:latin typeface="Times New Roman" panose="02020603050405020304" pitchFamily="18" charset="0"/>
                          <a:cs typeface="Times New Roman" panose="02020603050405020304" pitchFamily="18" charset="0"/>
                        </a:rPr>
                        <a:t>HERO</a:t>
                      </a:r>
                    </a:p>
                  </a:txBody>
                  <a:tcPr/>
                </a:tc>
                <a:tc>
                  <a:txBody>
                    <a:bodyPr/>
                    <a:lstStyle/>
                    <a:p>
                      <a:r>
                        <a:rPr lang="en-IN" sz="3200" dirty="0">
                          <a:latin typeface="Times New Roman" panose="02020603050405020304" pitchFamily="18" charset="0"/>
                          <a:cs typeface="Times New Roman" panose="02020603050405020304" pitchFamily="18" charset="0"/>
                        </a:rPr>
                        <a:t>10%</a:t>
                      </a:r>
                    </a:p>
                  </a:txBody>
                  <a:tcPr/>
                </a:tc>
                <a:tc rowSpan="6">
                  <a:txBody>
                    <a:bodyPr/>
                    <a:lstStyle/>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12%</a:t>
                      </a:r>
                    </a:p>
                  </a:txBody>
                  <a:tcPr/>
                </a:tc>
                <a:extLst>
                  <a:ext uri="{0D108BD9-81ED-4DB2-BD59-A6C34878D82A}">
                    <a16:rowId xmlns:a16="http://schemas.microsoft.com/office/drawing/2014/main" val="3026622202"/>
                  </a:ext>
                </a:extLst>
              </a:tr>
              <a:tr h="705078">
                <a:tc>
                  <a:txBody>
                    <a:bodyPr/>
                    <a:lstStyle/>
                    <a:p>
                      <a:r>
                        <a:rPr lang="en-IN" sz="3200" dirty="0">
                          <a:latin typeface="Times New Roman" panose="02020603050405020304" pitchFamily="18" charset="0"/>
                          <a:cs typeface="Times New Roman" panose="02020603050405020304" pitchFamily="18" charset="0"/>
                        </a:rPr>
                        <a:t>BAJAJ</a:t>
                      </a:r>
                    </a:p>
                  </a:txBody>
                  <a:tcPr/>
                </a:tc>
                <a:tc>
                  <a:txBody>
                    <a:bodyPr/>
                    <a:lstStyle/>
                    <a:p>
                      <a:r>
                        <a:rPr lang="en-IN" sz="3200" dirty="0">
                          <a:latin typeface="Times New Roman" panose="02020603050405020304" pitchFamily="18" charset="0"/>
                          <a:cs typeface="Times New Roman" panose="02020603050405020304" pitchFamily="18" charset="0"/>
                        </a:rPr>
                        <a:t>9%</a:t>
                      </a:r>
                    </a:p>
                  </a:txBody>
                  <a:tcPr/>
                </a:tc>
                <a:tc vMerge="1">
                  <a:txBody>
                    <a:bodyPr/>
                    <a:lstStyle/>
                    <a:p>
                      <a:endParaRPr lang="en-IN" dirty="0"/>
                    </a:p>
                  </a:txBody>
                  <a:tcPr/>
                </a:tc>
                <a:extLst>
                  <a:ext uri="{0D108BD9-81ED-4DB2-BD59-A6C34878D82A}">
                    <a16:rowId xmlns:a16="http://schemas.microsoft.com/office/drawing/2014/main" val="3598035705"/>
                  </a:ext>
                </a:extLst>
              </a:tr>
              <a:tr h="705078">
                <a:tc>
                  <a:txBody>
                    <a:bodyPr/>
                    <a:lstStyle/>
                    <a:p>
                      <a:r>
                        <a:rPr lang="en-IN" sz="3200" dirty="0">
                          <a:latin typeface="Times New Roman" panose="02020603050405020304" pitchFamily="18" charset="0"/>
                          <a:cs typeface="Times New Roman" panose="02020603050405020304" pitchFamily="18" charset="0"/>
                        </a:rPr>
                        <a:t>HONDA</a:t>
                      </a:r>
                    </a:p>
                  </a:txBody>
                  <a:tcPr/>
                </a:tc>
                <a:tc>
                  <a:txBody>
                    <a:bodyPr/>
                    <a:lstStyle/>
                    <a:p>
                      <a:r>
                        <a:rPr lang="en-IN" sz="3200" dirty="0">
                          <a:latin typeface="Times New Roman" panose="02020603050405020304" pitchFamily="18" charset="0"/>
                          <a:cs typeface="Times New Roman" panose="02020603050405020304" pitchFamily="18" charset="0"/>
                        </a:rPr>
                        <a:t>7%</a:t>
                      </a:r>
                    </a:p>
                  </a:txBody>
                  <a:tcPr/>
                </a:tc>
                <a:tc vMerge="1">
                  <a:txBody>
                    <a:bodyPr/>
                    <a:lstStyle/>
                    <a:p>
                      <a:endParaRPr lang="en-IN" dirty="0"/>
                    </a:p>
                  </a:txBody>
                  <a:tcPr/>
                </a:tc>
                <a:extLst>
                  <a:ext uri="{0D108BD9-81ED-4DB2-BD59-A6C34878D82A}">
                    <a16:rowId xmlns:a16="http://schemas.microsoft.com/office/drawing/2014/main" val="2744530832"/>
                  </a:ext>
                </a:extLst>
              </a:tr>
              <a:tr h="705078">
                <a:tc>
                  <a:txBody>
                    <a:bodyPr/>
                    <a:lstStyle/>
                    <a:p>
                      <a:r>
                        <a:rPr lang="en-IN" sz="3200" dirty="0">
                          <a:latin typeface="Times New Roman" panose="02020603050405020304" pitchFamily="18" charset="0"/>
                          <a:cs typeface="Times New Roman" panose="02020603050405020304" pitchFamily="18" charset="0"/>
                        </a:rPr>
                        <a:t>YAMHAHA</a:t>
                      </a:r>
                    </a:p>
                  </a:txBody>
                  <a:tcPr/>
                </a:tc>
                <a:tc>
                  <a:txBody>
                    <a:bodyPr/>
                    <a:lstStyle/>
                    <a:p>
                      <a:r>
                        <a:rPr lang="en-IN" sz="3200" dirty="0">
                          <a:latin typeface="Times New Roman" panose="02020603050405020304" pitchFamily="18" charset="0"/>
                          <a:cs typeface="Times New Roman" panose="02020603050405020304" pitchFamily="18" charset="0"/>
                        </a:rPr>
                        <a:t>6.5%</a:t>
                      </a:r>
                    </a:p>
                  </a:txBody>
                  <a:tcPr/>
                </a:tc>
                <a:tc vMerge="1">
                  <a:txBody>
                    <a:bodyPr/>
                    <a:lstStyle/>
                    <a:p>
                      <a:endParaRPr lang="en-IN" dirty="0"/>
                    </a:p>
                  </a:txBody>
                  <a:tcPr/>
                </a:tc>
                <a:extLst>
                  <a:ext uri="{0D108BD9-81ED-4DB2-BD59-A6C34878D82A}">
                    <a16:rowId xmlns:a16="http://schemas.microsoft.com/office/drawing/2014/main" val="2749311875"/>
                  </a:ext>
                </a:extLst>
              </a:tr>
              <a:tr h="705078">
                <a:tc>
                  <a:txBody>
                    <a:bodyPr/>
                    <a:lstStyle/>
                    <a:p>
                      <a:r>
                        <a:rPr lang="en-IN" sz="3200" dirty="0">
                          <a:latin typeface="Times New Roman" panose="02020603050405020304" pitchFamily="18" charset="0"/>
                          <a:cs typeface="Times New Roman" panose="02020603050405020304" pitchFamily="18" charset="0"/>
                        </a:rPr>
                        <a:t>SUZUKI</a:t>
                      </a:r>
                    </a:p>
                  </a:txBody>
                  <a:tcPr/>
                </a:tc>
                <a:tc>
                  <a:txBody>
                    <a:bodyPr/>
                    <a:lstStyle/>
                    <a:p>
                      <a:r>
                        <a:rPr lang="en-IN" sz="3200" dirty="0">
                          <a:latin typeface="Times New Roman" panose="02020603050405020304" pitchFamily="18" charset="0"/>
                          <a:cs typeface="Times New Roman" panose="02020603050405020304" pitchFamily="18" charset="0"/>
                        </a:rPr>
                        <a:t>7.23%</a:t>
                      </a:r>
                    </a:p>
                  </a:txBody>
                  <a:tcPr/>
                </a:tc>
                <a:tc vMerge="1">
                  <a:txBody>
                    <a:bodyPr/>
                    <a:lstStyle/>
                    <a:p>
                      <a:endParaRPr lang="en-IN" dirty="0"/>
                    </a:p>
                  </a:txBody>
                  <a:tcPr/>
                </a:tc>
                <a:extLst>
                  <a:ext uri="{0D108BD9-81ED-4DB2-BD59-A6C34878D82A}">
                    <a16:rowId xmlns:a16="http://schemas.microsoft.com/office/drawing/2014/main" val="3050599211"/>
                  </a:ext>
                </a:extLst>
              </a:tr>
              <a:tr h="705078">
                <a:tc>
                  <a:txBody>
                    <a:bodyPr/>
                    <a:lstStyle/>
                    <a:p>
                      <a:r>
                        <a:rPr lang="en-IN" sz="3200" dirty="0">
                          <a:latin typeface="Times New Roman" panose="02020603050405020304" pitchFamily="18" charset="0"/>
                          <a:cs typeface="Times New Roman" panose="02020603050405020304" pitchFamily="18" charset="0"/>
                        </a:rPr>
                        <a:t>TVS </a:t>
                      </a:r>
                    </a:p>
                  </a:txBody>
                  <a:tcPr/>
                </a:tc>
                <a:tc>
                  <a:txBody>
                    <a:bodyPr/>
                    <a:lstStyle/>
                    <a:p>
                      <a:r>
                        <a:rPr lang="en-IN" sz="3200" dirty="0">
                          <a:latin typeface="Times New Roman" panose="02020603050405020304" pitchFamily="18" charset="0"/>
                          <a:cs typeface="Times New Roman" panose="02020603050405020304" pitchFamily="18" charset="0"/>
                        </a:rPr>
                        <a:t>4%</a:t>
                      </a:r>
                    </a:p>
                  </a:txBody>
                  <a:tcPr/>
                </a:tc>
                <a:tc vMerge="1">
                  <a:txBody>
                    <a:bodyPr/>
                    <a:lstStyle/>
                    <a:p>
                      <a:endParaRPr lang="en-IN" dirty="0"/>
                    </a:p>
                  </a:txBody>
                  <a:tcPr/>
                </a:tc>
                <a:extLst>
                  <a:ext uri="{0D108BD9-81ED-4DB2-BD59-A6C34878D82A}">
                    <a16:rowId xmlns:a16="http://schemas.microsoft.com/office/drawing/2014/main" val="419333039"/>
                  </a:ext>
                </a:extLst>
              </a:tr>
            </a:tbl>
          </a:graphicData>
        </a:graphic>
      </p:graphicFrame>
      <p:sp>
        <p:nvSpPr>
          <p:cNvPr id="3" name="TextBox 2">
            <a:extLst>
              <a:ext uri="{FF2B5EF4-FFF2-40B4-BE49-F238E27FC236}">
                <a16:creationId xmlns:a16="http://schemas.microsoft.com/office/drawing/2014/main" id="{FD3A7E75-C0F4-5CBC-9371-74D01710391E}"/>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RATE OF RETURN  </a:t>
            </a:r>
          </a:p>
        </p:txBody>
      </p:sp>
    </p:spTree>
    <p:extLst>
      <p:ext uri="{BB962C8B-B14F-4D97-AF65-F5344CB8AC3E}">
        <p14:creationId xmlns:p14="http://schemas.microsoft.com/office/powerpoint/2010/main" val="396570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lpu logo">
            <a:extLst>
              <a:ext uri="{FF2B5EF4-FFF2-40B4-BE49-F238E27FC236}">
                <a16:creationId xmlns:a16="http://schemas.microsoft.com/office/drawing/2014/main" id="{3E7884AA-E27B-716B-D687-8F81713B5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5BF913-4314-FF66-E145-464019E381CD}"/>
              </a:ext>
            </a:extLst>
          </p:cNvPr>
          <p:cNvSpPr txBox="1"/>
          <p:nvPr/>
        </p:nvSpPr>
        <p:spPr>
          <a:xfrm>
            <a:off x="440786" y="1476325"/>
            <a:ext cx="11587089" cy="4431983"/>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Economy Analyses</a:t>
            </a:r>
          </a:p>
          <a:p>
            <a:pPr>
              <a:lnSpc>
                <a:spcPct val="200000"/>
              </a:lnSpc>
            </a:pPr>
            <a:r>
              <a:rPr lang="en-IN" sz="2000" dirty="0">
                <a:latin typeface="Times New Roman" panose="02020603050405020304" pitchFamily="18" charset="0"/>
                <a:cs typeface="Times New Roman" panose="02020603050405020304" pitchFamily="18" charset="0"/>
              </a:rPr>
              <a:t>GDP</a:t>
            </a:r>
          </a:p>
          <a:p>
            <a:pPr>
              <a:lnSpc>
                <a:spcPct val="200000"/>
              </a:lnSpc>
            </a:pPr>
            <a:r>
              <a:rPr lang="en-IN" sz="2000" dirty="0">
                <a:latin typeface="Times New Roman" panose="02020603050405020304" pitchFamily="18" charset="0"/>
                <a:cs typeface="Times New Roman" panose="02020603050405020304" pitchFamily="18" charset="0"/>
              </a:rPr>
              <a:t>Inflation</a:t>
            </a:r>
          </a:p>
          <a:p>
            <a:pPr>
              <a:lnSpc>
                <a:spcPct val="200000"/>
              </a:lnSpc>
            </a:pPr>
            <a:r>
              <a:rPr lang="en-IN" sz="2000" dirty="0">
                <a:latin typeface="Times New Roman" panose="02020603050405020304" pitchFamily="18" charset="0"/>
                <a:cs typeface="Times New Roman" panose="02020603050405020304" pitchFamily="18" charset="0"/>
              </a:rPr>
              <a:t>Interest rates </a:t>
            </a:r>
          </a:p>
          <a:p>
            <a:pPr>
              <a:lnSpc>
                <a:spcPct val="200000"/>
              </a:lnSpc>
            </a:pPr>
            <a:r>
              <a:rPr lang="en-IN" sz="2000" dirty="0">
                <a:latin typeface="Times New Roman" panose="02020603050405020304" pitchFamily="18" charset="0"/>
                <a:cs typeface="Times New Roman" panose="02020603050405020304" pitchFamily="18" charset="0"/>
              </a:rPr>
              <a:t>Forex reserves (Balance of Payment)</a:t>
            </a:r>
          </a:p>
          <a:p>
            <a:pPr>
              <a:lnSpc>
                <a:spcPct val="200000"/>
              </a:lnSpc>
            </a:pPr>
            <a:r>
              <a:rPr lang="en-IN" sz="2000" dirty="0">
                <a:latin typeface="Times New Roman" panose="02020603050405020304" pitchFamily="18" charset="0"/>
                <a:cs typeface="Times New Roman" panose="02020603050405020304" pitchFamily="18" charset="0"/>
              </a:rPr>
              <a:t>Monsoon</a:t>
            </a:r>
          </a:p>
          <a:p>
            <a:pPr>
              <a:lnSpc>
                <a:spcPct val="200000"/>
              </a:lnSpc>
            </a:pPr>
            <a:r>
              <a:rPr lang="en-IN" sz="2000" dirty="0">
                <a:latin typeface="Times New Roman" panose="02020603050405020304" pitchFamily="18" charset="0"/>
                <a:cs typeface="Times New Roman" panose="02020603050405020304" pitchFamily="18" charset="0"/>
              </a:rPr>
              <a:t>Political stability</a:t>
            </a:r>
            <a:r>
              <a:rPr lang="en-IN" dirty="0">
                <a:latin typeface="Times New Roman" panose="02020603050405020304" pitchFamily="18" charset="0"/>
                <a:cs typeface="Times New Roman" panose="02020603050405020304" pitchFamily="18" charset="0"/>
              </a:rPr>
              <a:t> </a:t>
            </a:r>
          </a:p>
          <a:p>
            <a:r>
              <a:rPr lang="en-IN" dirty="0"/>
              <a:t> </a:t>
            </a:r>
          </a:p>
        </p:txBody>
      </p:sp>
      <p:sp>
        <p:nvSpPr>
          <p:cNvPr id="5" name="TextBox 4">
            <a:extLst>
              <a:ext uri="{FF2B5EF4-FFF2-40B4-BE49-F238E27FC236}">
                <a16:creationId xmlns:a16="http://schemas.microsoft.com/office/drawing/2014/main" id="{C457E0CC-5320-0C5C-A960-6547EDE91BAC}"/>
              </a:ext>
            </a:extLst>
          </p:cNvPr>
          <p:cNvSpPr txBox="1"/>
          <p:nvPr/>
        </p:nvSpPr>
        <p:spPr>
          <a:xfrm>
            <a:off x="239149" y="1014660"/>
            <a:ext cx="11788727"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Pillars Of Fundamental Analyses </a:t>
            </a:r>
          </a:p>
        </p:txBody>
      </p:sp>
    </p:spTree>
    <p:extLst>
      <p:ext uri="{BB962C8B-B14F-4D97-AF65-F5344CB8AC3E}">
        <p14:creationId xmlns:p14="http://schemas.microsoft.com/office/powerpoint/2010/main" val="357269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3A6F22-A42A-28E2-F5EA-66809D126C5F}"/>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RELATIVE VALUATION   </a:t>
            </a:r>
          </a:p>
        </p:txBody>
      </p:sp>
      <p:sp>
        <p:nvSpPr>
          <p:cNvPr id="3" name="TextBox 2">
            <a:extLst>
              <a:ext uri="{FF2B5EF4-FFF2-40B4-BE49-F238E27FC236}">
                <a16:creationId xmlns:a16="http://schemas.microsoft.com/office/drawing/2014/main" id="{7E35FA1A-282E-EB99-E8D4-9723E13D3575}"/>
              </a:ext>
            </a:extLst>
          </p:cNvPr>
          <p:cNvSpPr txBox="1"/>
          <p:nvPr/>
        </p:nvSpPr>
        <p:spPr>
          <a:xfrm>
            <a:off x="182880" y="801858"/>
            <a:ext cx="12009120" cy="453919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A type of business valuation method that analyzes the value of a company to the value of its competitors or industry peers in order to determine the financial worth of such a company</a:t>
            </a:r>
          </a:p>
          <a:p>
            <a:pPr marL="285750" indent="-28575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 It makes use of multiples, averages, ratios, and benchmarks to determine a company's worth.</a:t>
            </a:r>
            <a:endParaRPr lang="en-US" sz="2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It is also used by investors to make informed decisions before buying a company's stock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0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D4454-49F4-6692-20DC-D3FDA14C5AEB}"/>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RELATIVE VALUATION   </a:t>
            </a:r>
          </a:p>
        </p:txBody>
      </p:sp>
      <p:sp>
        <p:nvSpPr>
          <p:cNvPr id="3" name="TextBox 2">
            <a:extLst>
              <a:ext uri="{FF2B5EF4-FFF2-40B4-BE49-F238E27FC236}">
                <a16:creationId xmlns:a16="http://schemas.microsoft.com/office/drawing/2014/main" id="{6FB2A437-A0F8-3943-773C-F35A20638C21}"/>
              </a:ext>
            </a:extLst>
          </p:cNvPr>
          <p:cNvSpPr txBox="1"/>
          <p:nvPr/>
        </p:nvSpPr>
        <p:spPr>
          <a:xfrm>
            <a:off x="295422" y="787791"/>
            <a:ext cx="5800578" cy="259923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800" dirty="0">
                <a:latin typeface="Georgia" panose="02040502050405020303" pitchFamily="18" charset="0"/>
              </a:rPr>
              <a:t>P/E RATIO </a:t>
            </a:r>
          </a:p>
          <a:p>
            <a:pPr marL="285750" indent="-285750">
              <a:lnSpc>
                <a:spcPct val="150000"/>
              </a:lnSpc>
              <a:buFont typeface="Wingdings" panose="05000000000000000000" pitchFamily="2" charset="2"/>
              <a:buChar char="v"/>
            </a:pPr>
            <a:r>
              <a:rPr lang="en-IN" sz="2800" dirty="0">
                <a:latin typeface="Georgia" panose="02040502050405020303" pitchFamily="18" charset="0"/>
              </a:rPr>
              <a:t>P/B RATIO</a:t>
            </a:r>
          </a:p>
          <a:p>
            <a:pPr marL="285750" indent="-285750">
              <a:lnSpc>
                <a:spcPct val="150000"/>
              </a:lnSpc>
              <a:buFont typeface="Wingdings" panose="05000000000000000000" pitchFamily="2" charset="2"/>
              <a:buChar char="v"/>
            </a:pPr>
            <a:r>
              <a:rPr lang="en-IN" sz="2800" dirty="0">
                <a:latin typeface="Georgia" panose="02040502050405020303" pitchFamily="18" charset="0"/>
              </a:rPr>
              <a:t>PRICE TO FREE CASH FLOW</a:t>
            </a:r>
          </a:p>
          <a:p>
            <a:pPr marL="285750" indent="-285750">
              <a:lnSpc>
                <a:spcPct val="150000"/>
              </a:lnSpc>
              <a:buFont typeface="Wingdings" panose="05000000000000000000" pitchFamily="2" charset="2"/>
              <a:buChar char="v"/>
            </a:pPr>
            <a:r>
              <a:rPr lang="en-IN" sz="2800" dirty="0">
                <a:latin typeface="Georgia" panose="02040502050405020303" pitchFamily="18" charset="0"/>
              </a:rPr>
              <a:t>ENTERPRSIE VALUE/EBITDA</a:t>
            </a:r>
          </a:p>
        </p:txBody>
      </p:sp>
    </p:spTree>
    <p:extLst>
      <p:ext uri="{BB962C8B-B14F-4D97-AF65-F5344CB8AC3E}">
        <p14:creationId xmlns:p14="http://schemas.microsoft.com/office/powerpoint/2010/main" val="267487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BF245-8A1A-28DA-1B16-936ACA57EF28}"/>
              </a:ext>
            </a:extLst>
          </p:cNvPr>
          <p:cNvSpPr txBox="1"/>
          <p:nvPr/>
        </p:nvSpPr>
        <p:spPr>
          <a:xfrm>
            <a:off x="0" y="0"/>
            <a:ext cx="12192000" cy="660245"/>
          </a:xfrm>
          <a:prstGeom prst="rect">
            <a:avLst/>
          </a:prstGeom>
          <a:solidFill>
            <a:schemeClr val="accent2"/>
          </a:solidFill>
        </p:spPr>
        <p:txBody>
          <a:bodyPr wrap="square">
            <a:spAutoFit/>
          </a:bodyPr>
          <a:lstStyle/>
          <a:p>
            <a:pPr marL="285750" indent="-285750">
              <a:lnSpc>
                <a:spcPct val="150000"/>
              </a:lnSpc>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P/E RATIO </a:t>
            </a:r>
          </a:p>
        </p:txBody>
      </p:sp>
      <p:sp>
        <p:nvSpPr>
          <p:cNvPr id="5" name="TextBox 4">
            <a:extLst>
              <a:ext uri="{FF2B5EF4-FFF2-40B4-BE49-F238E27FC236}">
                <a16:creationId xmlns:a16="http://schemas.microsoft.com/office/drawing/2014/main" id="{01AA794C-4468-07CE-291F-8DB26EC0BAC7}"/>
              </a:ext>
            </a:extLst>
          </p:cNvPr>
          <p:cNvSpPr txBox="1"/>
          <p:nvPr/>
        </p:nvSpPr>
        <p:spPr>
          <a:xfrm>
            <a:off x="165294" y="914289"/>
            <a:ext cx="12026705" cy="2600199"/>
          </a:xfrm>
          <a:prstGeom prst="rect">
            <a:avLst/>
          </a:prstGeom>
          <a:noFill/>
        </p:spPr>
        <p:txBody>
          <a:bodyPr wrap="square">
            <a:spAutoFit/>
          </a:bodyPr>
          <a:lstStyle/>
          <a:p>
            <a:pPr algn="just">
              <a:lnSpc>
                <a:spcPct val="150000"/>
              </a:lnSpc>
            </a:pPr>
            <a:r>
              <a:rPr lang="en-US" sz="2800" b="0" i="0" dirty="0">
                <a:solidFill>
                  <a:srgbClr val="202124"/>
                </a:solidFill>
                <a:effectLst/>
                <a:latin typeface="Times New Roman" panose="02020603050405020304" pitchFamily="18" charset="0"/>
                <a:cs typeface="Times New Roman" panose="02020603050405020304" pitchFamily="18" charset="0"/>
              </a:rPr>
              <a:t> Price to Earnings Ratio or Price to Earnings Multiple is </a:t>
            </a:r>
            <a:r>
              <a:rPr lang="en-US" sz="2800" b="1" i="0" dirty="0">
                <a:solidFill>
                  <a:srgbClr val="202124"/>
                </a:solidFill>
                <a:effectLst/>
                <a:latin typeface="Times New Roman" panose="02020603050405020304" pitchFamily="18" charset="0"/>
                <a:cs typeface="Times New Roman" panose="02020603050405020304" pitchFamily="18" charset="0"/>
              </a:rPr>
              <a:t>the ratio of the share price of a stock to its earnings per share (EPS)</a:t>
            </a:r>
            <a:r>
              <a:rPr lang="en-US" sz="2800" b="0" i="0" dirty="0">
                <a:solidFill>
                  <a:srgbClr val="202124"/>
                </a:solidFill>
                <a:effectLst/>
                <a:latin typeface="Times New Roman" panose="02020603050405020304" pitchFamily="18" charset="0"/>
                <a:cs typeface="Times New Roman" panose="02020603050405020304" pitchFamily="18" charset="0"/>
              </a:rPr>
              <a:t>. PE ratio is one of the most popular valuation metrics of stocks. It provides an indication whether a stock at its current market price is expensive or cheap</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96F4C9-428F-2D04-1FA7-F92C869C106E}"/>
              </a:ext>
            </a:extLst>
          </p:cNvPr>
          <p:cNvSpPr txBox="1"/>
          <p:nvPr/>
        </p:nvSpPr>
        <p:spPr>
          <a:xfrm>
            <a:off x="2264898" y="3967089"/>
            <a:ext cx="7662204" cy="800219"/>
          </a:xfrm>
          <a:prstGeom prst="rect">
            <a:avLst/>
          </a:prstGeom>
          <a:noFill/>
        </p:spPr>
        <p:txBody>
          <a:bodyPr wrap="square" rtlCol="0">
            <a:spAutoFit/>
          </a:bodyPr>
          <a:lstStyle/>
          <a:p>
            <a:endParaRPr lang="en-IN" dirty="0"/>
          </a:p>
          <a:p>
            <a:r>
              <a:rPr lang="en-IN" sz="2800" b="1" dirty="0">
                <a:latin typeface="Times New Roman" panose="02020603050405020304" pitchFamily="18" charset="0"/>
                <a:cs typeface="Times New Roman" panose="02020603050405020304" pitchFamily="18" charset="0"/>
              </a:rPr>
              <a:t>P/E = Market price per share/earning per share </a:t>
            </a:r>
          </a:p>
        </p:txBody>
      </p:sp>
    </p:spTree>
    <p:extLst>
      <p:ext uri="{BB962C8B-B14F-4D97-AF65-F5344CB8AC3E}">
        <p14:creationId xmlns:p14="http://schemas.microsoft.com/office/powerpoint/2010/main" val="770634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CF364-CEB4-1AC9-F1F9-24499F7B5230}"/>
              </a:ext>
            </a:extLst>
          </p:cNvPr>
          <p:cNvSpPr txBox="1"/>
          <p:nvPr/>
        </p:nvSpPr>
        <p:spPr>
          <a:xfrm>
            <a:off x="0" y="0"/>
            <a:ext cx="12068908" cy="661207"/>
          </a:xfrm>
          <a:prstGeom prst="rect">
            <a:avLst/>
          </a:prstGeom>
          <a:solidFill>
            <a:schemeClr val="accent2"/>
          </a:solidFill>
        </p:spPr>
        <p:txBody>
          <a:bodyPr wrap="square">
            <a:spAutoFit/>
          </a:bodyPr>
          <a:lstStyle/>
          <a:p>
            <a:pPr>
              <a:lnSpc>
                <a:spcPct val="150000"/>
              </a:lnSpc>
            </a:pPr>
            <a:r>
              <a:rPr lang="en-IN" sz="2800" b="1" dirty="0">
                <a:latin typeface="Times New Roman" panose="02020603050405020304" pitchFamily="18" charset="0"/>
                <a:cs typeface="Times New Roman" panose="02020603050405020304" pitchFamily="18" charset="0"/>
              </a:rPr>
              <a:t>P/B RATIO</a:t>
            </a:r>
          </a:p>
        </p:txBody>
      </p:sp>
      <p:sp>
        <p:nvSpPr>
          <p:cNvPr id="5" name="TextBox 4">
            <a:extLst>
              <a:ext uri="{FF2B5EF4-FFF2-40B4-BE49-F238E27FC236}">
                <a16:creationId xmlns:a16="http://schemas.microsoft.com/office/drawing/2014/main" id="{BF251BDD-4EC2-8C6C-5C02-45B72B55555F}"/>
              </a:ext>
            </a:extLst>
          </p:cNvPr>
          <p:cNvSpPr txBox="1"/>
          <p:nvPr/>
        </p:nvSpPr>
        <p:spPr>
          <a:xfrm>
            <a:off x="123092" y="661207"/>
            <a:ext cx="11945816" cy="1953868"/>
          </a:xfrm>
          <a:prstGeom prst="rect">
            <a:avLst/>
          </a:prstGeom>
          <a:noFill/>
        </p:spPr>
        <p:txBody>
          <a:bodyPr wrap="square">
            <a:spAutoFit/>
          </a:bodyPr>
          <a:lstStyle/>
          <a:p>
            <a:pPr>
              <a:lnSpc>
                <a:spcPct val="150000"/>
              </a:lnSpc>
            </a:pPr>
            <a:r>
              <a:rPr lang="en-US" sz="2800" b="0" i="0" dirty="0">
                <a:solidFill>
                  <a:srgbClr val="202124"/>
                </a:solidFill>
                <a:effectLst/>
                <a:latin typeface="Times New Roman" panose="02020603050405020304" pitchFamily="18" charset="0"/>
                <a:cs typeface="Times New Roman" panose="02020603050405020304" pitchFamily="18" charset="0"/>
              </a:rPr>
              <a:t>The price-to-book (P/B) ratio </a:t>
            </a:r>
            <a:r>
              <a:rPr lang="en-US" sz="2800" b="1" i="0" dirty="0">
                <a:solidFill>
                  <a:srgbClr val="202124"/>
                </a:solidFill>
                <a:effectLst/>
                <a:latin typeface="Times New Roman" panose="02020603050405020304" pitchFamily="18" charset="0"/>
                <a:cs typeface="Times New Roman" panose="02020603050405020304" pitchFamily="18" charset="0"/>
              </a:rPr>
              <a:t>measures the market's valuation of a company relative to its book value</a:t>
            </a:r>
            <a:r>
              <a:rPr lang="en-US" sz="2800" b="0" i="0" dirty="0">
                <a:solidFill>
                  <a:srgbClr val="202124"/>
                </a:solidFill>
                <a:effectLst/>
                <a:latin typeface="Times New Roman" panose="02020603050405020304" pitchFamily="18" charset="0"/>
                <a:cs typeface="Times New Roman" panose="02020603050405020304" pitchFamily="18" charset="0"/>
              </a:rPr>
              <a:t>. The market value of equity is typically higher than the book value of a company's stock</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68169F-010C-3E61-113C-8A5AAFC96865}"/>
              </a:ext>
            </a:extLst>
          </p:cNvPr>
          <p:cNvSpPr txBox="1"/>
          <p:nvPr/>
        </p:nvSpPr>
        <p:spPr>
          <a:xfrm>
            <a:off x="1727981" y="3429000"/>
            <a:ext cx="9455834" cy="800219"/>
          </a:xfrm>
          <a:prstGeom prst="rect">
            <a:avLst/>
          </a:prstGeom>
          <a:noFill/>
        </p:spPr>
        <p:txBody>
          <a:bodyPr wrap="square" rtlCol="0">
            <a:spAutoFit/>
          </a:bodyPr>
          <a:lstStyle/>
          <a:p>
            <a:endParaRPr lang="en-IN" dirty="0"/>
          </a:p>
          <a:p>
            <a:r>
              <a:rPr lang="en-IN" sz="2800" b="1" dirty="0">
                <a:latin typeface="Times New Roman" panose="02020603050405020304" pitchFamily="18" charset="0"/>
                <a:cs typeface="Times New Roman" panose="02020603050405020304" pitchFamily="18" charset="0"/>
              </a:rPr>
              <a:t>P/B Ratio = Market Value Per Share/Book Value Per Share </a:t>
            </a:r>
          </a:p>
        </p:txBody>
      </p:sp>
    </p:spTree>
    <p:extLst>
      <p:ext uri="{BB962C8B-B14F-4D97-AF65-F5344CB8AC3E}">
        <p14:creationId xmlns:p14="http://schemas.microsoft.com/office/powerpoint/2010/main" val="37015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8755B-D5F4-EC0F-2C6F-40B10F11D29F}"/>
              </a:ext>
            </a:extLst>
          </p:cNvPr>
          <p:cNvSpPr txBox="1"/>
          <p:nvPr/>
        </p:nvSpPr>
        <p:spPr>
          <a:xfrm>
            <a:off x="0" y="0"/>
            <a:ext cx="12192000" cy="579069"/>
          </a:xfrm>
          <a:prstGeom prst="rect">
            <a:avLst/>
          </a:prstGeom>
          <a:solidFill>
            <a:schemeClr val="accent2"/>
          </a:solidFill>
        </p:spPr>
        <p:txBody>
          <a:bodyPr wrap="square">
            <a:spAutoFit/>
          </a:bodyPr>
          <a:lstStyle/>
          <a:p>
            <a:pPr>
              <a:lnSpc>
                <a:spcPct val="150000"/>
              </a:lnSpc>
            </a:pPr>
            <a:r>
              <a:rPr lang="en-IN" sz="2400" b="1" dirty="0">
                <a:latin typeface="Georgia" panose="02040502050405020303" pitchFamily="18" charset="0"/>
              </a:rPr>
              <a:t>PRICE TO FREE CASH FLOW</a:t>
            </a:r>
          </a:p>
        </p:txBody>
      </p:sp>
      <p:sp>
        <p:nvSpPr>
          <p:cNvPr id="5" name="TextBox 4">
            <a:extLst>
              <a:ext uri="{FF2B5EF4-FFF2-40B4-BE49-F238E27FC236}">
                <a16:creationId xmlns:a16="http://schemas.microsoft.com/office/drawing/2014/main" id="{9666F85B-BC46-FE5B-008C-B3736B24D304}"/>
              </a:ext>
            </a:extLst>
          </p:cNvPr>
          <p:cNvSpPr txBox="1"/>
          <p:nvPr/>
        </p:nvSpPr>
        <p:spPr>
          <a:xfrm>
            <a:off x="-1" y="785504"/>
            <a:ext cx="12027877" cy="1953868"/>
          </a:xfrm>
          <a:prstGeom prst="rect">
            <a:avLst/>
          </a:prstGeom>
          <a:noFill/>
        </p:spPr>
        <p:txBody>
          <a:bodyPr wrap="square">
            <a:spAutoFit/>
          </a:bodyPr>
          <a:lstStyle/>
          <a:p>
            <a:pPr algn="just">
              <a:lnSpc>
                <a:spcPct val="150000"/>
              </a:lnSpc>
            </a:pPr>
            <a:r>
              <a:rPr lang="en-US" sz="2800" b="0" i="0" dirty="0">
                <a:solidFill>
                  <a:srgbClr val="202124"/>
                </a:solidFill>
                <a:effectLst/>
                <a:latin typeface="Times New Roman" panose="02020603050405020304" pitchFamily="18" charset="0"/>
                <a:cs typeface="Times New Roman" panose="02020603050405020304" pitchFamily="18" charset="0"/>
              </a:rPr>
              <a:t>Price to free cash flow </a:t>
            </a:r>
            <a:r>
              <a:rPr lang="en-US" sz="2800" b="1" i="0" dirty="0">
                <a:solidFill>
                  <a:srgbClr val="202124"/>
                </a:solidFill>
                <a:effectLst/>
                <a:latin typeface="Times New Roman" panose="02020603050405020304" pitchFamily="18" charset="0"/>
                <a:cs typeface="Times New Roman" panose="02020603050405020304" pitchFamily="18" charset="0"/>
              </a:rPr>
              <a:t>removes capital expenditures, working capital, and dividends so that you compare the cash a company has left over after obligations to its stock price</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5462AA-011A-08D6-6302-08EE79056D11}"/>
              </a:ext>
            </a:extLst>
          </p:cNvPr>
          <p:cNvSpPr txBox="1"/>
          <p:nvPr/>
        </p:nvSpPr>
        <p:spPr>
          <a:xfrm>
            <a:off x="1575580" y="2945807"/>
            <a:ext cx="9650438" cy="800219"/>
          </a:xfrm>
          <a:prstGeom prst="rect">
            <a:avLst/>
          </a:prstGeom>
          <a:noFill/>
        </p:spPr>
        <p:txBody>
          <a:bodyPr wrap="square" rtlCol="0">
            <a:spAutoFit/>
          </a:bodyPr>
          <a:lstStyle/>
          <a:p>
            <a:endParaRPr lang="en-IN" dirty="0"/>
          </a:p>
          <a:p>
            <a:r>
              <a:rPr lang="en-IN" sz="2800" b="1" dirty="0">
                <a:latin typeface="Times New Roman" panose="02020603050405020304" pitchFamily="18" charset="0"/>
                <a:cs typeface="Times New Roman" panose="02020603050405020304" pitchFamily="18" charset="0"/>
              </a:rPr>
              <a:t>P/CF Ratio = Market Capitalisation/Cash From Operations </a:t>
            </a:r>
          </a:p>
        </p:txBody>
      </p:sp>
    </p:spTree>
    <p:extLst>
      <p:ext uri="{BB962C8B-B14F-4D97-AF65-F5344CB8AC3E}">
        <p14:creationId xmlns:p14="http://schemas.microsoft.com/office/powerpoint/2010/main" val="1111379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408E4-AB65-2BA6-7FE1-986B9F4DDA20}"/>
              </a:ext>
            </a:extLst>
          </p:cNvPr>
          <p:cNvSpPr txBox="1"/>
          <p:nvPr/>
        </p:nvSpPr>
        <p:spPr>
          <a:xfrm>
            <a:off x="0" y="0"/>
            <a:ext cx="12191999" cy="661207"/>
          </a:xfrm>
          <a:prstGeom prst="rect">
            <a:avLst/>
          </a:prstGeom>
          <a:solidFill>
            <a:schemeClr val="accent2"/>
          </a:solid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ENTERPRSIE VALUE/EBITDA </a:t>
            </a:r>
          </a:p>
        </p:txBody>
      </p:sp>
      <p:sp>
        <p:nvSpPr>
          <p:cNvPr id="5" name="TextBox 4">
            <a:extLst>
              <a:ext uri="{FF2B5EF4-FFF2-40B4-BE49-F238E27FC236}">
                <a16:creationId xmlns:a16="http://schemas.microsoft.com/office/drawing/2014/main" id="{3CED42DD-47C3-40E8-5510-03FEDA04B619}"/>
              </a:ext>
            </a:extLst>
          </p:cNvPr>
          <p:cNvSpPr txBox="1"/>
          <p:nvPr/>
        </p:nvSpPr>
        <p:spPr>
          <a:xfrm>
            <a:off x="-1" y="661207"/>
            <a:ext cx="12013809" cy="4307398"/>
          </a:xfrm>
          <a:prstGeom prst="rect">
            <a:avLst/>
          </a:prstGeom>
          <a:noFill/>
        </p:spPr>
        <p:txBody>
          <a:bodyPr wrap="square">
            <a:spAutoFit/>
          </a:bodyPr>
          <a:lstStyle/>
          <a:p>
            <a:pPr algn="just">
              <a:lnSpc>
                <a:spcPct val="200000"/>
              </a:lnSpc>
            </a:pPr>
            <a:r>
              <a:rPr lang="en-US" sz="2000" b="0" i="0" dirty="0">
                <a:effectLst/>
                <a:latin typeface="Times New Roman" panose="02020603050405020304" pitchFamily="18" charset="0"/>
                <a:cs typeface="Times New Roman" panose="02020603050405020304" pitchFamily="18" charset="0"/>
              </a:rPr>
              <a:t>Enterprise Valuation ratios are used to determine the current value of the firm. And these ratios also help in determining whether the firm is undervalued or overvalued. EV to EBITDA is a popular valuation metric known as Enterprise multiple or EBITDA multiple. Therefore, through this metric, enterprise calculation determines whether the firm is undervalued or overvalued. EV/EBITDA calculation happens by dividing Enterprise Value (EV) by Earnings before Interest Tax Depreciation &amp; Amortization (EBITDA).</a:t>
            </a:r>
          </a:p>
          <a:p>
            <a:pPr marL="342900" indent="-342900" algn="just">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ENTERPRISE VALUE = assets+ investments+ profits +debts </a:t>
            </a:r>
          </a:p>
          <a:p>
            <a:pPr marL="342900" indent="-342900" algn="just">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EBITDA = PROFITS + INTEREST + TAX+ DEP + AMORTISATION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75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itchFamily="18" charset="0"/>
                <a:cs typeface="Times New Roman" pitchFamily="18" charset="0"/>
              </a:rPr>
              <a:t>ANALYSES OF FINANCIAL STATEMENTS(BALANCE SHEET)</a:t>
            </a:r>
          </a:p>
        </p:txBody>
      </p:sp>
      <p:sp>
        <p:nvSpPr>
          <p:cNvPr id="3" name="TextBox 2"/>
          <p:cNvSpPr txBox="1"/>
          <p:nvPr/>
        </p:nvSpPr>
        <p:spPr>
          <a:xfrm>
            <a:off x="509452" y="1110344"/>
            <a:ext cx="8242663" cy="523220"/>
          </a:xfrm>
          <a:prstGeom prst="rect">
            <a:avLst/>
          </a:prstGeom>
          <a:noFill/>
        </p:spPr>
        <p:txBody>
          <a:bodyPr wrap="square" rtlCol="0">
            <a:spAutoFit/>
          </a:bodyPr>
          <a:lstStyle/>
          <a:p>
            <a:r>
              <a:rPr lang="en-US" sz="2800" b="1" dirty="0">
                <a:latin typeface="Times New Roman" pitchFamily="18" charset="0"/>
                <a:cs typeface="Times New Roman" pitchFamily="18" charset="0"/>
              </a:rPr>
              <a:t>DEBT TO QUITY RATIO = DEBT/EQUITY </a:t>
            </a:r>
          </a:p>
        </p:txBody>
      </p:sp>
      <p:sp>
        <p:nvSpPr>
          <p:cNvPr id="4" name="TextBox 3"/>
          <p:cNvSpPr txBox="1"/>
          <p:nvPr/>
        </p:nvSpPr>
        <p:spPr>
          <a:xfrm>
            <a:off x="600891" y="2037805"/>
            <a:ext cx="7001691" cy="523220"/>
          </a:xfrm>
          <a:prstGeom prst="rect">
            <a:avLst/>
          </a:prstGeom>
          <a:noFill/>
        </p:spPr>
        <p:txBody>
          <a:bodyPr wrap="square" rtlCol="0">
            <a:spAutoFit/>
          </a:bodyPr>
          <a:lstStyle/>
          <a:p>
            <a:r>
              <a:rPr lang="en-US" sz="2800" b="1" dirty="0">
                <a:latin typeface="Times New Roman" pitchFamily="18" charset="0"/>
                <a:cs typeface="Times New Roman" pitchFamily="18" charset="0"/>
              </a:rPr>
              <a:t>DEBT BURDEN RATIO = DEBT/FCF </a:t>
            </a:r>
          </a:p>
        </p:txBody>
      </p:sp>
      <p:sp>
        <p:nvSpPr>
          <p:cNvPr id="5" name="TextBox 4"/>
          <p:cNvSpPr txBox="1"/>
          <p:nvPr/>
        </p:nvSpPr>
        <p:spPr>
          <a:xfrm>
            <a:off x="653143" y="2913017"/>
            <a:ext cx="9091749" cy="523220"/>
          </a:xfrm>
          <a:prstGeom prst="rect">
            <a:avLst/>
          </a:prstGeom>
          <a:noFill/>
        </p:spPr>
        <p:txBody>
          <a:bodyPr wrap="square" rtlCol="0">
            <a:spAutoFit/>
          </a:bodyPr>
          <a:lstStyle/>
          <a:p>
            <a:r>
              <a:rPr lang="en-US" sz="2800" b="1" dirty="0">
                <a:latin typeface="Times New Roman" pitchFamily="18" charset="0"/>
                <a:cs typeface="Times New Roman" pitchFamily="18" charset="0"/>
              </a:rPr>
              <a:t>CREDITOR DAYS = TRADE PAYABLES/SALES X 365</a:t>
            </a:r>
          </a:p>
        </p:txBody>
      </p:sp>
      <p:sp>
        <p:nvSpPr>
          <p:cNvPr id="6" name="TextBox 5">
            <a:extLst>
              <a:ext uri="{FF2B5EF4-FFF2-40B4-BE49-F238E27FC236}">
                <a16:creationId xmlns:a16="http://schemas.microsoft.com/office/drawing/2014/main" id="{8658B3D7-6AB8-1C08-19D3-57B627B8F87D}"/>
              </a:ext>
            </a:extLst>
          </p:cNvPr>
          <p:cNvSpPr txBox="1"/>
          <p:nvPr/>
        </p:nvSpPr>
        <p:spPr>
          <a:xfrm>
            <a:off x="5199017" y="6119446"/>
            <a:ext cx="6752492" cy="369332"/>
          </a:xfrm>
          <a:prstGeom prst="rect">
            <a:avLst/>
          </a:prstGeom>
          <a:noFill/>
        </p:spPr>
        <p:txBody>
          <a:bodyPr wrap="square" rtlCol="0">
            <a:spAutoFit/>
          </a:bodyPr>
          <a:lstStyle/>
          <a:p>
            <a:r>
              <a:rPr lang="en-IN" dirty="0"/>
              <a:t>LIVE EXAMPLES FROM BALANCESHEET FROM MONEY CONTROL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 y="849086"/>
            <a:ext cx="9405257" cy="523220"/>
          </a:xfrm>
          <a:prstGeom prst="rect">
            <a:avLst/>
          </a:prstGeom>
          <a:noFill/>
        </p:spPr>
        <p:txBody>
          <a:bodyPr wrap="square" rtlCol="0">
            <a:spAutoFit/>
          </a:bodyPr>
          <a:lstStyle/>
          <a:p>
            <a:r>
              <a:rPr lang="en-US" sz="2800" b="1" dirty="0">
                <a:latin typeface="Times New Roman" pitchFamily="18" charset="0"/>
                <a:cs typeface="Times New Roman" pitchFamily="18" charset="0"/>
              </a:rPr>
              <a:t>DEBTOR DAYS = TRADE RECIEVABLES/SALES X 365</a:t>
            </a:r>
          </a:p>
        </p:txBody>
      </p:sp>
      <p:sp>
        <p:nvSpPr>
          <p:cNvPr id="3" name="TextBox 2"/>
          <p:cNvSpPr txBox="1"/>
          <p:nvPr/>
        </p:nvSpPr>
        <p:spPr>
          <a:xfrm>
            <a:off x="391886" y="1567543"/>
            <a:ext cx="9130937" cy="461665"/>
          </a:xfrm>
          <a:prstGeom prst="rect">
            <a:avLst/>
          </a:prstGeom>
          <a:noFill/>
        </p:spPr>
        <p:txBody>
          <a:bodyPr wrap="square" rtlCol="0">
            <a:spAutoFit/>
          </a:bodyPr>
          <a:lstStyle/>
          <a:p>
            <a:r>
              <a:rPr lang="en-US" sz="2400" b="1" dirty="0">
                <a:latin typeface="Times New Roman" pitchFamily="18" charset="0"/>
                <a:cs typeface="Times New Roman" pitchFamily="18" charset="0"/>
              </a:rPr>
              <a:t>CURRENT RATIO = CURRENT ASSETS/ CURRENT LIABILITY </a:t>
            </a:r>
          </a:p>
        </p:txBody>
      </p:sp>
      <p:sp>
        <p:nvSpPr>
          <p:cNvPr id="5" name="TextBox 4"/>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itchFamily="18" charset="0"/>
                <a:cs typeface="Times New Roman" pitchFamily="18" charset="0"/>
              </a:rPr>
              <a:t>ANALYSES OF FINANCIAL STATEMENTS(BALANCE SHEET)</a:t>
            </a:r>
            <a:endParaRPr lang="en-US" sz="3200" dirty="0">
              <a:latin typeface="Times New Roman" pitchFamily="18" charset="0"/>
              <a:cs typeface="Times New Roman" pitchFamily="18" charset="0"/>
            </a:endParaRPr>
          </a:p>
        </p:txBody>
      </p:sp>
      <p:sp>
        <p:nvSpPr>
          <p:cNvPr id="6" name="TextBox 5"/>
          <p:cNvSpPr txBox="1"/>
          <p:nvPr/>
        </p:nvSpPr>
        <p:spPr>
          <a:xfrm>
            <a:off x="378822" y="2319402"/>
            <a:ext cx="12022183" cy="1323439"/>
          </a:xfrm>
          <a:prstGeom prst="rect">
            <a:avLst/>
          </a:prstGeom>
          <a:noFill/>
        </p:spPr>
        <p:txBody>
          <a:bodyPr wrap="square" rtlCol="0">
            <a:spAutoFit/>
          </a:bodyPr>
          <a:lstStyle/>
          <a:p>
            <a:r>
              <a:rPr lang="en-US" sz="2000" b="1" dirty="0">
                <a:latin typeface="Times New Roman" pitchFamily="18" charset="0"/>
                <a:cs typeface="Times New Roman" pitchFamily="18" charset="0"/>
              </a:rPr>
              <a:t>LIQUID RATIO/ QUICK RATIO/ACID TEST RATIO = QUICK ASSET/ QUICK LIABILITIES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QUICK ASSET= CURRENT ASSET- STOCK AND PREPAID ASSETS </a:t>
            </a:r>
          </a:p>
          <a:p>
            <a:r>
              <a:rPr lang="en-US" sz="2000" dirty="0">
                <a:latin typeface="Times New Roman" pitchFamily="18" charset="0"/>
                <a:cs typeface="Times New Roman" pitchFamily="18" charset="0"/>
              </a:rPr>
              <a:t>                              QUICK LIABILITIES =  CURRENT LIABILITIES – BANK OVERDRAFT </a:t>
            </a:r>
          </a:p>
        </p:txBody>
      </p:sp>
      <p:sp>
        <p:nvSpPr>
          <p:cNvPr id="7" name="TextBox 6">
            <a:extLst>
              <a:ext uri="{FF2B5EF4-FFF2-40B4-BE49-F238E27FC236}">
                <a16:creationId xmlns:a16="http://schemas.microsoft.com/office/drawing/2014/main" id="{9660B99C-376D-8E08-690A-8613DBE69F10}"/>
              </a:ext>
            </a:extLst>
          </p:cNvPr>
          <p:cNvSpPr txBox="1"/>
          <p:nvPr/>
        </p:nvSpPr>
        <p:spPr>
          <a:xfrm>
            <a:off x="5199017" y="6119446"/>
            <a:ext cx="6752492" cy="369332"/>
          </a:xfrm>
          <a:prstGeom prst="rect">
            <a:avLst/>
          </a:prstGeom>
          <a:noFill/>
        </p:spPr>
        <p:txBody>
          <a:bodyPr wrap="square" rtlCol="0">
            <a:spAutoFit/>
          </a:bodyPr>
          <a:lstStyle/>
          <a:p>
            <a:r>
              <a:rPr lang="en-IN" dirty="0"/>
              <a:t>LIVE EXAMPLES FROM BALANCESHEET FROM MONEY CONTROL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461665"/>
          </a:xfrm>
          <a:prstGeom prst="rect">
            <a:avLst/>
          </a:prstGeom>
          <a:solidFill>
            <a:schemeClr val="accent2"/>
          </a:solidFill>
        </p:spPr>
        <p:txBody>
          <a:bodyPr wrap="square" rtlCol="0">
            <a:spAutoFit/>
          </a:bodyPr>
          <a:lstStyle/>
          <a:p>
            <a:r>
              <a:rPr lang="en-US" sz="2400" dirty="0">
                <a:latin typeface="Times New Roman" pitchFamily="18" charset="0"/>
                <a:cs typeface="Times New Roman" pitchFamily="18" charset="0"/>
              </a:rPr>
              <a:t>ANALYSES OF PROFIT AND LOSS ACCOUNT </a:t>
            </a:r>
          </a:p>
        </p:txBody>
      </p:sp>
      <p:sp>
        <p:nvSpPr>
          <p:cNvPr id="3" name="TextBox 2"/>
          <p:cNvSpPr txBox="1"/>
          <p:nvPr/>
        </p:nvSpPr>
        <p:spPr>
          <a:xfrm>
            <a:off x="418011" y="731520"/>
            <a:ext cx="5812972" cy="5478423"/>
          </a:xfrm>
          <a:prstGeom prst="rect">
            <a:avLst/>
          </a:prstGeom>
          <a:noFill/>
        </p:spPr>
        <p:txBody>
          <a:bodyPr wrap="square" rtlCol="0">
            <a:spAutoFit/>
          </a:bodyPr>
          <a:lstStyle/>
          <a:p>
            <a:pPr>
              <a:lnSpc>
                <a:spcPct val="150000"/>
              </a:lnSpc>
            </a:pPr>
            <a:r>
              <a:rPr lang="en-US" sz="2000" b="1" dirty="0">
                <a:latin typeface="Times New Roman" pitchFamily="18" charset="0"/>
                <a:cs typeface="Times New Roman" pitchFamily="18" charset="0"/>
              </a:rPr>
              <a:t>REVENUE </a:t>
            </a:r>
          </a:p>
          <a:p>
            <a:pPr>
              <a:lnSpc>
                <a:spcPct val="150000"/>
              </a:lnSpc>
            </a:pPr>
            <a:r>
              <a:rPr lang="en-US" sz="2000" b="1" dirty="0">
                <a:latin typeface="Times New Roman" pitchFamily="18" charset="0"/>
                <a:cs typeface="Times New Roman" pitchFamily="18" charset="0"/>
              </a:rPr>
              <a:t>COSTS</a:t>
            </a:r>
          </a:p>
          <a:p>
            <a:pPr>
              <a:lnSpc>
                <a:spcPct val="150000"/>
              </a:lnSpc>
            </a:pPr>
            <a:r>
              <a:rPr lang="en-US" sz="2000" b="1" dirty="0">
                <a:latin typeface="Times New Roman" pitchFamily="18" charset="0"/>
                <a:cs typeface="Times New Roman" pitchFamily="18" charset="0"/>
              </a:rPr>
              <a:t>GROSS PROFIT</a:t>
            </a:r>
          </a:p>
          <a:p>
            <a:pPr>
              <a:lnSpc>
                <a:spcPct val="150000"/>
              </a:lnSpc>
            </a:pPr>
            <a:r>
              <a:rPr lang="en-US" sz="2000" b="1" dirty="0">
                <a:latin typeface="Times New Roman" pitchFamily="18" charset="0"/>
                <a:cs typeface="Times New Roman" pitchFamily="18" charset="0"/>
              </a:rPr>
              <a:t>EXPENSES </a:t>
            </a:r>
          </a:p>
          <a:p>
            <a:pPr>
              <a:lnSpc>
                <a:spcPct val="150000"/>
              </a:lnSpc>
            </a:pPr>
            <a:r>
              <a:rPr lang="en-US" sz="2000" b="1" dirty="0">
                <a:latin typeface="Times New Roman" pitchFamily="18" charset="0"/>
                <a:cs typeface="Times New Roman" pitchFamily="18" charset="0"/>
              </a:rPr>
              <a:t>EBITDA </a:t>
            </a:r>
          </a:p>
          <a:p>
            <a:pPr>
              <a:lnSpc>
                <a:spcPct val="150000"/>
              </a:lnSpc>
            </a:pPr>
            <a:r>
              <a:rPr lang="en-US" sz="2000" b="1" dirty="0">
                <a:latin typeface="Times New Roman" pitchFamily="18" charset="0"/>
                <a:cs typeface="Times New Roman" pitchFamily="18" charset="0"/>
              </a:rPr>
              <a:t>DEPRECIATION</a:t>
            </a:r>
          </a:p>
          <a:p>
            <a:pPr>
              <a:lnSpc>
                <a:spcPct val="150000"/>
              </a:lnSpc>
            </a:pPr>
            <a:r>
              <a:rPr lang="en-US" sz="2000" b="1" dirty="0">
                <a:latin typeface="Times New Roman" pitchFamily="18" charset="0"/>
                <a:cs typeface="Times New Roman" pitchFamily="18" charset="0"/>
              </a:rPr>
              <a:t>AMORTIZATION</a:t>
            </a:r>
          </a:p>
          <a:p>
            <a:pPr>
              <a:lnSpc>
                <a:spcPct val="150000"/>
              </a:lnSpc>
            </a:pPr>
            <a:r>
              <a:rPr lang="en-US" sz="2000" b="1" dirty="0">
                <a:latin typeface="Times New Roman" pitchFamily="18" charset="0"/>
                <a:cs typeface="Times New Roman" pitchFamily="18" charset="0"/>
              </a:rPr>
              <a:t>EBIT</a:t>
            </a:r>
          </a:p>
          <a:p>
            <a:pPr>
              <a:lnSpc>
                <a:spcPct val="150000"/>
              </a:lnSpc>
            </a:pPr>
            <a:r>
              <a:rPr lang="en-US" sz="2000" b="1" dirty="0">
                <a:latin typeface="Times New Roman" pitchFamily="18" charset="0"/>
                <a:cs typeface="Times New Roman" pitchFamily="18" charset="0"/>
              </a:rPr>
              <a:t>INTEREST </a:t>
            </a:r>
          </a:p>
          <a:p>
            <a:pPr>
              <a:lnSpc>
                <a:spcPct val="150000"/>
              </a:lnSpc>
            </a:pPr>
            <a:r>
              <a:rPr lang="en-US" sz="2000" b="1" dirty="0">
                <a:latin typeface="Times New Roman" pitchFamily="18" charset="0"/>
                <a:cs typeface="Times New Roman" pitchFamily="18" charset="0"/>
              </a:rPr>
              <a:t>TAX</a:t>
            </a:r>
          </a:p>
          <a:p>
            <a:pPr>
              <a:lnSpc>
                <a:spcPct val="150000"/>
              </a:lnSpc>
            </a:pPr>
            <a:r>
              <a:rPr lang="en-US" sz="2000" b="1" dirty="0">
                <a:latin typeface="Times New Roman" pitchFamily="18" charset="0"/>
                <a:cs typeface="Times New Roman" pitchFamily="18" charset="0"/>
              </a:rPr>
              <a:t>NET PROFIT  </a:t>
            </a:r>
          </a:p>
          <a:p>
            <a:r>
              <a:rPr lang="en-US" sz="2000" b="1" dirty="0">
                <a:latin typeface="Times New Roman" pitchFamily="18" charset="0"/>
                <a:cs typeface="Times New Roman" pitchFamily="18" charset="0"/>
              </a:rPr>
              <a:t> </a:t>
            </a:r>
          </a:p>
        </p:txBody>
      </p:sp>
      <p:sp>
        <p:nvSpPr>
          <p:cNvPr id="4" name="TextBox 3">
            <a:extLst>
              <a:ext uri="{FF2B5EF4-FFF2-40B4-BE49-F238E27FC236}">
                <a16:creationId xmlns:a16="http://schemas.microsoft.com/office/drawing/2014/main" id="{D0D32AB7-142B-82A0-B1E0-1F4D1DDAB116}"/>
              </a:ext>
            </a:extLst>
          </p:cNvPr>
          <p:cNvSpPr txBox="1"/>
          <p:nvPr/>
        </p:nvSpPr>
        <p:spPr>
          <a:xfrm>
            <a:off x="5199017" y="6119446"/>
            <a:ext cx="6752492" cy="369332"/>
          </a:xfrm>
          <a:prstGeom prst="rect">
            <a:avLst/>
          </a:prstGeom>
          <a:noFill/>
        </p:spPr>
        <p:txBody>
          <a:bodyPr wrap="square" rtlCol="0">
            <a:spAutoFit/>
          </a:bodyPr>
          <a:lstStyle/>
          <a:p>
            <a:r>
              <a:rPr lang="en-IN" dirty="0"/>
              <a:t>LIVE EXAMPLES FROM PROFIT AN LOSS FROM MONEY CONTROL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C5BD1-92E5-341A-6DFF-B4DE7E0413F4}"/>
              </a:ext>
            </a:extLst>
          </p:cNvPr>
          <p:cNvSpPr txBox="1"/>
          <p:nvPr/>
        </p:nvSpPr>
        <p:spPr>
          <a:xfrm>
            <a:off x="0" y="28135"/>
            <a:ext cx="12192000" cy="461665"/>
          </a:xfrm>
          <a:prstGeom prst="rect">
            <a:avLst/>
          </a:prstGeom>
          <a:solidFill>
            <a:schemeClr val="accent2"/>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CASH FLOW STATEMENT </a:t>
            </a:r>
          </a:p>
        </p:txBody>
      </p:sp>
      <p:sp>
        <p:nvSpPr>
          <p:cNvPr id="4" name="TextBox 3">
            <a:extLst>
              <a:ext uri="{FF2B5EF4-FFF2-40B4-BE49-F238E27FC236}">
                <a16:creationId xmlns:a16="http://schemas.microsoft.com/office/drawing/2014/main" id="{E4E13CA6-387A-4717-8A8B-D6BFD01EE10B}"/>
              </a:ext>
            </a:extLst>
          </p:cNvPr>
          <p:cNvSpPr txBox="1"/>
          <p:nvPr/>
        </p:nvSpPr>
        <p:spPr>
          <a:xfrm>
            <a:off x="0" y="560922"/>
            <a:ext cx="12192000" cy="4154984"/>
          </a:xfrm>
          <a:prstGeom prst="rect">
            <a:avLst/>
          </a:prstGeom>
          <a:noFill/>
        </p:spPr>
        <p:txBody>
          <a:bodyPr wrap="square" rtlCol="0">
            <a:spAutoFit/>
          </a:bodyPr>
          <a:lstStyle/>
          <a:p>
            <a:r>
              <a:rPr lang="en-IN" sz="2400" b="1" dirty="0">
                <a:solidFill>
                  <a:srgbClr val="00B0F0"/>
                </a:solidFill>
                <a:latin typeface="Georgia" panose="02040502050405020303" pitchFamily="18" charset="0"/>
                <a:cs typeface="Times New Roman" panose="02020603050405020304" pitchFamily="18" charset="0"/>
              </a:rPr>
              <a:t>CASH FLOW FROM OPERATIONS</a:t>
            </a:r>
          </a:p>
          <a:p>
            <a:r>
              <a:rPr lang="en-IN" sz="2400" dirty="0">
                <a:latin typeface="Times New Roman" panose="02020603050405020304" pitchFamily="18" charset="0"/>
                <a:cs typeface="Times New Roman" panose="02020603050405020304" pitchFamily="18" charset="0"/>
              </a:rPr>
              <a:t>Cash inflows: generation of cash from normal operations</a:t>
            </a:r>
          </a:p>
          <a:p>
            <a:r>
              <a:rPr lang="en-IN" sz="2400" dirty="0">
                <a:latin typeface="Times New Roman" panose="02020603050405020304" pitchFamily="18" charset="0"/>
                <a:cs typeface="Times New Roman" panose="02020603050405020304" pitchFamily="18" charset="0"/>
              </a:rPr>
              <a:t>Cash outflow: expenditure of funds in normal operations  </a:t>
            </a:r>
          </a:p>
          <a:p>
            <a:endParaRPr lang="en-IN" sz="2400" dirty="0">
              <a:latin typeface="Times New Roman" panose="02020603050405020304" pitchFamily="18" charset="0"/>
              <a:cs typeface="Times New Roman" panose="02020603050405020304" pitchFamily="18" charset="0"/>
            </a:endParaRPr>
          </a:p>
          <a:p>
            <a:r>
              <a:rPr lang="en-IN" sz="2400" b="1" dirty="0">
                <a:solidFill>
                  <a:srgbClr val="00B0F0"/>
                </a:solidFill>
                <a:latin typeface="Georgia" panose="02040502050405020303" pitchFamily="18" charset="0"/>
                <a:cs typeface="Times New Roman" panose="02020603050405020304" pitchFamily="18" charset="0"/>
              </a:rPr>
              <a:t>CASH FLOW FROM INVESTING ACTIVITIES </a:t>
            </a:r>
          </a:p>
          <a:p>
            <a:r>
              <a:rPr lang="en-IN" sz="2400" dirty="0">
                <a:latin typeface="Times New Roman" panose="02020603050405020304" pitchFamily="18" charset="0"/>
                <a:cs typeface="Times New Roman" panose="02020603050405020304" pitchFamily="18" charset="0"/>
              </a:rPr>
              <a:t>Cash inflows: sale of plant and equipment and liquidation of long term investments</a:t>
            </a:r>
          </a:p>
          <a:p>
            <a:r>
              <a:rPr lang="en-IN" sz="2400" dirty="0">
                <a:latin typeface="Times New Roman" panose="02020603050405020304" pitchFamily="18" charset="0"/>
                <a:cs typeface="Times New Roman" panose="02020603050405020304" pitchFamily="18" charset="0"/>
              </a:rPr>
              <a:t>Cash outflow: purchase of plant and equipment and investment in long term investing activities </a:t>
            </a:r>
          </a:p>
          <a:p>
            <a:endParaRPr lang="en-IN" sz="2400" dirty="0">
              <a:latin typeface="Times New Roman" panose="02020603050405020304" pitchFamily="18" charset="0"/>
              <a:cs typeface="Times New Roman" panose="02020603050405020304" pitchFamily="18" charset="0"/>
            </a:endParaRPr>
          </a:p>
          <a:p>
            <a:r>
              <a:rPr lang="en-IN" sz="2400" b="1" dirty="0">
                <a:solidFill>
                  <a:srgbClr val="00B0F0"/>
                </a:solidFill>
                <a:latin typeface="Georgia" panose="02040502050405020303" pitchFamily="18" charset="0"/>
                <a:cs typeface="Times New Roman" panose="02020603050405020304" pitchFamily="18" charset="0"/>
              </a:rPr>
              <a:t>CASH FLOW FROM FINANCING  </a:t>
            </a:r>
          </a:p>
          <a:p>
            <a:r>
              <a:rPr lang="en-IN" sz="2400" dirty="0">
                <a:latin typeface="Times New Roman" panose="02020603050405020304" pitchFamily="18" charset="0"/>
                <a:cs typeface="Times New Roman" panose="02020603050405020304" pitchFamily="18" charset="0"/>
              </a:rPr>
              <a:t>Cash inflows: debt issuance, common stock preference stock </a:t>
            </a:r>
          </a:p>
          <a:p>
            <a:r>
              <a:rPr lang="en-IN" sz="2400" dirty="0">
                <a:latin typeface="Times New Roman" panose="02020603050405020304" pitchFamily="18" charset="0"/>
                <a:cs typeface="Times New Roman" panose="02020603050405020304" pitchFamily="18" charset="0"/>
              </a:rPr>
              <a:t>Cash outflow: retirement of debts, payment of cash dividends </a:t>
            </a:r>
          </a:p>
        </p:txBody>
      </p:sp>
      <p:sp>
        <p:nvSpPr>
          <p:cNvPr id="5" name="TextBox 4">
            <a:extLst>
              <a:ext uri="{FF2B5EF4-FFF2-40B4-BE49-F238E27FC236}">
                <a16:creationId xmlns:a16="http://schemas.microsoft.com/office/drawing/2014/main" id="{99FF5331-AA72-FE63-0E68-1F25099582D3}"/>
              </a:ext>
            </a:extLst>
          </p:cNvPr>
          <p:cNvSpPr txBox="1"/>
          <p:nvPr/>
        </p:nvSpPr>
        <p:spPr>
          <a:xfrm>
            <a:off x="5303520" y="6396335"/>
            <a:ext cx="7365441" cy="369332"/>
          </a:xfrm>
          <a:prstGeom prst="rect">
            <a:avLst/>
          </a:prstGeom>
          <a:noFill/>
        </p:spPr>
        <p:txBody>
          <a:bodyPr wrap="square" rtlCol="0">
            <a:spAutoFit/>
          </a:bodyPr>
          <a:lstStyle/>
          <a:p>
            <a:r>
              <a:rPr lang="en-IN" dirty="0"/>
              <a:t>LIVE EXAMPLES FROM CASHFLOW STATEMENT FROM MONEY CONTROL </a:t>
            </a:r>
          </a:p>
        </p:txBody>
      </p:sp>
    </p:spTree>
    <p:extLst>
      <p:ext uri="{BB962C8B-B14F-4D97-AF65-F5344CB8AC3E}">
        <p14:creationId xmlns:p14="http://schemas.microsoft.com/office/powerpoint/2010/main" val="394148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B7A3F-C8AB-91A5-41D6-EAF514D3D472}"/>
              </a:ext>
            </a:extLst>
          </p:cNvPr>
          <p:cNvSpPr txBox="1"/>
          <p:nvPr/>
        </p:nvSpPr>
        <p:spPr>
          <a:xfrm>
            <a:off x="327075" y="886266"/>
            <a:ext cx="11602328" cy="461665"/>
          </a:xfrm>
          <a:prstGeom prst="rect">
            <a:avLst/>
          </a:prstGeom>
          <a:solidFill>
            <a:schemeClr val="accent2"/>
          </a:solid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INDUSTRY/SECTOR ANALYSES </a:t>
            </a:r>
          </a:p>
        </p:txBody>
      </p:sp>
      <p:pic>
        <p:nvPicPr>
          <p:cNvPr id="4" name="Picture 3" descr="Image result for lpu logo">
            <a:extLst>
              <a:ext uri="{FF2B5EF4-FFF2-40B4-BE49-F238E27FC236}">
                <a16:creationId xmlns:a16="http://schemas.microsoft.com/office/drawing/2014/main" id="{D54ABEDF-B928-C661-A5B4-D5B818F83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B3F1F8-56E8-425F-BCC9-2E8CF6BC3EC0}"/>
              </a:ext>
            </a:extLst>
          </p:cNvPr>
          <p:cNvSpPr txBox="1"/>
          <p:nvPr/>
        </p:nvSpPr>
        <p:spPr>
          <a:xfrm>
            <a:off x="281354" y="1645920"/>
            <a:ext cx="11676184" cy="347787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Overall knowledge about the sector or industry investors want to invest in </a:t>
            </a: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Identify the area where strategic changes will help to maximize profitability </a:t>
            </a: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Assess the future prospects of the company through industry or sector analyses</a:t>
            </a: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 Forecast the actions taken up by potential competitors</a:t>
            </a:r>
            <a:endParaRPr lang="en-US" sz="20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One sector can have various industries </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660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A91B0-C81C-8F13-0325-CACE46E6A189}"/>
              </a:ext>
            </a:extLst>
          </p:cNvPr>
          <p:cNvSpPr txBox="1"/>
          <p:nvPr/>
        </p:nvSpPr>
        <p:spPr>
          <a:xfrm>
            <a:off x="0" y="54485"/>
            <a:ext cx="11760590" cy="523220"/>
          </a:xfrm>
          <a:prstGeom prst="rect">
            <a:avLst/>
          </a:prstGeom>
          <a:solidFill>
            <a:schemeClr val="accent2"/>
          </a:solidFill>
        </p:spPr>
        <p:txBody>
          <a:bodyPr wrap="square" rtlCol="0">
            <a:spAutoFit/>
          </a:bodyPr>
          <a:lstStyle/>
          <a:p>
            <a:r>
              <a:rPr lang="en-IN" sz="2800" b="1" dirty="0">
                <a:latin typeface="Georgia" panose="02040502050405020303" pitchFamily="18" charset="0"/>
              </a:rPr>
              <a:t>DISCUSSION ON VARIOUS RATIOS </a:t>
            </a:r>
          </a:p>
        </p:txBody>
      </p:sp>
      <p:sp>
        <p:nvSpPr>
          <p:cNvPr id="3" name="TextBox 2">
            <a:extLst>
              <a:ext uri="{FF2B5EF4-FFF2-40B4-BE49-F238E27FC236}">
                <a16:creationId xmlns:a16="http://schemas.microsoft.com/office/drawing/2014/main" id="{AF0FB994-02BC-B63F-FFCF-739D08283B17}"/>
              </a:ext>
            </a:extLst>
          </p:cNvPr>
          <p:cNvSpPr txBox="1"/>
          <p:nvPr/>
        </p:nvSpPr>
        <p:spPr>
          <a:xfrm>
            <a:off x="182879" y="1100852"/>
            <a:ext cx="11887201"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EPS RATIO </a:t>
            </a:r>
            <a:r>
              <a:rPr lang="en-IN" sz="2400" dirty="0">
                <a:latin typeface="Times New Roman" panose="02020603050405020304" pitchFamily="18" charset="0"/>
                <a:cs typeface="Times New Roman" panose="02020603050405020304" pitchFamily="18" charset="0"/>
              </a:rPr>
              <a:t>= </a:t>
            </a:r>
            <a:r>
              <a:rPr lang="en-US" sz="2400" i="0" dirty="0">
                <a:solidFill>
                  <a:srgbClr val="202124"/>
                </a:solidFill>
                <a:effectLst/>
                <a:latin typeface="Times New Roman" panose="02020603050405020304" pitchFamily="18" charset="0"/>
                <a:cs typeface="Times New Roman" panose="02020603050405020304" pitchFamily="18" charset="0"/>
              </a:rPr>
              <a:t>company's profit divided by the outstanding shares of its common stock</a:t>
            </a:r>
            <a:r>
              <a:rPr lang="en-US" sz="2400" b="0" i="0" dirty="0">
                <a:solidFill>
                  <a:srgbClr val="202124"/>
                </a:solidFill>
                <a:effectLst/>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P/E RATIO </a:t>
            </a:r>
            <a:r>
              <a:rPr lang="en-IN" sz="2400" dirty="0">
                <a:latin typeface="Times New Roman" panose="02020603050405020304" pitchFamily="18" charset="0"/>
                <a:cs typeface="Times New Roman" panose="02020603050405020304" pitchFamily="18" charset="0"/>
              </a:rPr>
              <a:t>= </a:t>
            </a:r>
            <a:r>
              <a:rPr lang="en-US" sz="2400" i="0" dirty="0">
                <a:solidFill>
                  <a:srgbClr val="202124"/>
                </a:solidFill>
                <a:effectLst/>
                <a:latin typeface="Times New Roman" panose="02020603050405020304" pitchFamily="18" charset="0"/>
                <a:cs typeface="Times New Roman" panose="02020603050405020304" pitchFamily="18" charset="0"/>
              </a:rPr>
              <a:t>the market price of a share by the earnings per share.</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CASH EARNING PER SHARE </a:t>
            </a:r>
            <a:r>
              <a:rPr lang="en-IN" sz="2400" dirty="0">
                <a:latin typeface="Times New Roman" panose="02020603050405020304" pitchFamily="18" charset="0"/>
                <a:cs typeface="Times New Roman" panose="02020603050405020304" pitchFamily="18" charset="0"/>
              </a:rPr>
              <a:t>= Operating cash flow/ shares outstanding </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DIVIDEND PER SHARE </a:t>
            </a:r>
            <a:r>
              <a:rPr lang="en-IN" sz="2400" dirty="0">
                <a:latin typeface="Times New Roman" panose="02020603050405020304" pitchFamily="18" charset="0"/>
                <a:cs typeface="Times New Roman" panose="02020603050405020304" pitchFamily="18" charset="0"/>
              </a:rPr>
              <a:t>= </a:t>
            </a:r>
            <a:r>
              <a:rPr lang="en-US" sz="2400" i="0" dirty="0">
                <a:solidFill>
                  <a:srgbClr val="202124"/>
                </a:solidFill>
                <a:effectLst/>
                <a:latin typeface="Times New Roman" panose="02020603050405020304" pitchFamily="18" charset="0"/>
                <a:cs typeface="Times New Roman" panose="02020603050405020304" pitchFamily="18" charset="0"/>
              </a:rPr>
              <a:t>Annual dividend paid divided by the number of shares outstanding</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DIVIDEND PAY-OUT </a:t>
            </a:r>
            <a:r>
              <a:rPr lang="en-IN" sz="2400" dirty="0">
                <a:latin typeface="Times New Roman" panose="02020603050405020304" pitchFamily="18" charset="0"/>
                <a:cs typeface="Times New Roman" panose="02020603050405020304" pitchFamily="18" charset="0"/>
              </a:rPr>
              <a:t>= </a:t>
            </a:r>
            <a:r>
              <a:rPr lang="en-IN" sz="2400" i="0" dirty="0">
                <a:effectLst/>
                <a:latin typeface="Times New Roman" panose="02020603050405020304" pitchFamily="18" charset="0"/>
                <a:cs typeface="Times New Roman" panose="02020603050405020304" pitchFamily="18" charset="0"/>
              </a:rPr>
              <a:t>Dividends Divided by net income</a:t>
            </a:r>
            <a:endParaRPr lang="en-IN"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NET FIXED ASSET UTILISATION </a:t>
            </a:r>
            <a:r>
              <a:rPr lang="en-IN" sz="2400" dirty="0">
                <a:latin typeface="Times New Roman" panose="02020603050405020304" pitchFamily="18" charset="0"/>
                <a:cs typeface="Times New Roman" panose="02020603050405020304" pitchFamily="18" charset="0"/>
              </a:rPr>
              <a:t>= Sales/net fixed assets  </a:t>
            </a:r>
          </a:p>
          <a:p>
            <a:pPr marL="285750" indent="-285750">
              <a:buFont typeface="Wingdings" panose="05000000000000000000" pitchFamily="2" charset="2"/>
              <a:buChar char="v"/>
            </a:pPr>
            <a:endParaRPr lang="en-IN" dirty="0"/>
          </a:p>
          <a:p>
            <a:endParaRPr lang="en-IN" dirty="0"/>
          </a:p>
        </p:txBody>
      </p:sp>
      <p:sp>
        <p:nvSpPr>
          <p:cNvPr id="4" name="TextBox 3">
            <a:extLst>
              <a:ext uri="{FF2B5EF4-FFF2-40B4-BE49-F238E27FC236}">
                <a16:creationId xmlns:a16="http://schemas.microsoft.com/office/drawing/2014/main" id="{37EE2C8B-953A-4FA4-9F68-272F368DC688}"/>
              </a:ext>
            </a:extLst>
          </p:cNvPr>
          <p:cNvSpPr txBox="1"/>
          <p:nvPr/>
        </p:nvSpPr>
        <p:spPr>
          <a:xfrm>
            <a:off x="133643" y="682747"/>
            <a:ext cx="3742006" cy="369332"/>
          </a:xfrm>
          <a:prstGeom prst="rect">
            <a:avLst/>
          </a:prstGeom>
          <a:solidFill>
            <a:schemeClr val="accent1">
              <a:lumMod val="60000"/>
              <a:lumOff val="40000"/>
            </a:schemeClr>
          </a:solidFill>
        </p:spPr>
        <p:txBody>
          <a:bodyPr wrap="square" rtlCol="0">
            <a:spAutoFit/>
          </a:bodyPr>
          <a:lstStyle/>
          <a:p>
            <a:r>
              <a:rPr lang="en-IN" b="1" dirty="0">
                <a:latin typeface="Times New Roman" panose="02020603050405020304" pitchFamily="18" charset="0"/>
                <a:cs typeface="Times New Roman" panose="02020603050405020304" pitchFamily="18" charset="0"/>
              </a:rPr>
              <a:t>BALANCSHEET RATIOS </a:t>
            </a:r>
          </a:p>
        </p:txBody>
      </p:sp>
    </p:spTree>
    <p:extLst>
      <p:ext uri="{BB962C8B-B14F-4D97-AF65-F5344CB8AC3E}">
        <p14:creationId xmlns:p14="http://schemas.microsoft.com/office/powerpoint/2010/main" val="813351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38518-5077-C9E8-F88B-E9D294A4E5FD}"/>
              </a:ext>
            </a:extLst>
          </p:cNvPr>
          <p:cNvSpPr txBox="1"/>
          <p:nvPr/>
        </p:nvSpPr>
        <p:spPr>
          <a:xfrm>
            <a:off x="117231" y="134107"/>
            <a:ext cx="4876800" cy="369332"/>
          </a:xfrm>
          <a:prstGeom prst="rect">
            <a:avLst/>
          </a:prstGeom>
          <a:solidFill>
            <a:schemeClr val="accent1">
              <a:lumMod val="60000"/>
              <a:lumOff val="40000"/>
            </a:schemeClr>
          </a:solidFill>
        </p:spPr>
        <p:txBody>
          <a:bodyPr wrap="square" rtlCol="0">
            <a:spAutoFit/>
          </a:bodyPr>
          <a:lstStyle/>
          <a:p>
            <a:r>
              <a:rPr lang="en-IN" b="1" dirty="0">
                <a:latin typeface="Times New Roman" panose="02020603050405020304" pitchFamily="18" charset="0"/>
                <a:cs typeface="Times New Roman" panose="02020603050405020304" pitchFamily="18" charset="0"/>
              </a:rPr>
              <a:t>PROFIT AND LOSS RATIOS  RATIOS </a:t>
            </a:r>
          </a:p>
        </p:txBody>
      </p:sp>
      <p:sp>
        <p:nvSpPr>
          <p:cNvPr id="3" name="TextBox 2">
            <a:extLst>
              <a:ext uri="{FF2B5EF4-FFF2-40B4-BE49-F238E27FC236}">
                <a16:creationId xmlns:a16="http://schemas.microsoft.com/office/drawing/2014/main" id="{11E58C36-4AB5-F67F-93F3-B51125899571}"/>
              </a:ext>
            </a:extLst>
          </p:cNvPr>
          <p:cNvSpPr txBox="1"/>
          <p:nvPr/>
        </p:nvSpPr>
        <p:spPr>
          <a:xfrm>
            <a:off x="0" y="503439"/>
            <a:ext cx="12337366" cy="390395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ROA RATIO  </a:t>
            </a:r>
            <a:r>
              <a:rPr lang="en-IN" sz="2400" dirty="0">
                <a:latin typeface="Times New Roman" panose="02020603050405020304" pitchFamily="18" charset="0"/>
                <a:cs typeface="Times New Roman" panose="02020603050405020304" pitchFamily="18" charset="0"/>
              </a:rPr>
              <a:t>= Net Income After Tax/Average Total Assets  </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ROE RATIO </a:t>
            </a:r>
            <a:r>
              <a:rPr lang="en-IN" sz="2400" dirty="0">
                <a:latin typeface="Times New Roman" panose="02020603050405020304" pitchFamily="18" charset="0"/>
                <a:cs typeface="Times New Roman" panose="02020603050405020304" pitchFamily="18" charset="0"/>
              </a:rPr>
              <a:t>= Net Income After Tax-dividends On Preference Shares/Shareholders Equity</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PRE-INTEREST RETURN ON ASSETS </a:t>
            </a:r>
            <a:r>
              <a:rPr lang="en-IN" sz="2400" dirty="0">
                <a:latin typeface="Times New Roman" panose="02020603050405020304" pitchFamily="18" charset="0"/>
                <a:cs typeface="Times New Roman" panose="02020603050405020304" pitchFamily="18" charset="0"/>
              </a:rPr>
              <a:t>= Earning Before Interest And Tax/Average Total Assets </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RETURN ON TOTAL INVESTED CAPITAL </a:t>
            </a:r>
            <a:r>
              <a:rPr lang="en-IN" sz="2400" dirty="0">
                <a:latin typeface="Times New Roman" panose="02020603050405020304" pitchFamily="18" charset="0"/>
                <a:cs typeface="Times New Roman" panose="02020603050405020304" pitchFamily="18" charset="0"/>
              </a:rPr>
              <a:t>= Earning Before Interest And Tax /Average Total Invested Capital </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INTEREST COVER RATIO </a:t>
            </a:r>
            <a:r>
              <a:rPr lang="en-IN" sz="2400" dirty="0">
                <a:latin typeface="Times New Roman" panose="02020603050405020304" pitchFamily="18" charset="0"/>
                <a:cs typeface="Times New Roman" panose="02020603050405020304" pitchFamily="18" charset="0"/>
              </a:rPr>
              <a:t>= Earning After Interest And Tax /Interest Expenses</a:t>
            </a:r>
          </a:p>
        </p:txBody>
      </p:sp>
    </p:spTree>
    <p:extLst>
      <p:ext uri="{BB962C8B-B14F-4D97-AF65-F5344CB8AC3E}">
        <p14:creationId xmlns:p14="http://schemas.microsoft.com/office/powerpoint/2010/main" val="4112603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4DCC2-4E3B-49C0-C45C-55ED83299AF4}"/>
              </a:ext>
            </a:extLst>
          </p:cNvPr>
          <p:cNvSpPr txBox="1"/>
          <p:nvPr/>
        </p:nvSpPr>
        <p:spPr>
          <a:xfrm>
            <a:off x="0" y="900331"/>
            <a:ext cx="11901267" cy="2800767"/>
          </a:xfrm>
          <a:prstGeom prst="rect">
            <a:avLst/>
          </a:prstGeom>
          <a:noFill/>
        </p:spPr>
        <p:txBody>
          <a:bodyPr wrap="square" rtlCol="0">
            <a:spAutoFit/>
          </a:bodyPr>
          <a:lstStyle/>
          <a:p>
            <a:pPr marL="285750" indent="-285750" algn="just">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DEFENSIVE RATIO = </a:t>
            </a:r>
            <a:r>
              <a:rPr lang="en-IN" sz="2000" dirty="0">
                <a:latin typeface="Times New Roman" panose="02020603050405020304" pitchFamily="18" charset="0"/>
                <a:cs typeface="Times New Roman" panose="02020603050405020304" pitchFamily="18" charset="0"/>
              </a:rPr>
              <a:t>Average daily cash operating expenses/liquid assets</a:t>
            </a:r>
          </a:p>
          <a:p>
            <a:pPr marL="285750" indent="-285750" algn="just">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CURRENT LIABILITY RATIO = </a:t>
            </a:r>
            <a:r>
              <a:rPr lang="en-IN" sz="2000" dirty="0">
                <a:latin typeface="Times New Roman" panose="02020603050405020304" pitchFamily="18" charset="0"/>
                <a:cs typeface="Times New Roman" panose="02020603050405020304" pitchFamily="18" charset="0"/>
              </a:rPr>
              <a:t>Cash inflow from operations/ current liabilities</a:t>
            </a:r>
          </a:p>
          <a:p>
            <a:pPr marL="285750" indent="-285750" algn="just">
              <a:buFont typeface="Wingdings" panose="05000000000000000000" pitchFamily="2" charset="2"/>
              <a:buChar char="v"/>
            </a:pPr>
            <a:endParaRPr lang="en-IN" sz="20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DEBT COVERAGE RATIO = </a:t>
            </a:r>
            <a:r>
              <a:rPr lang="en-IN" sz="2000" dirty="0">
                <a:latin typeface="Times New Roman" panose="02020603050405020304" pitchFamily="18" charset="0"/>
                <a:cs typeface="Times New Roman" panose="02020603050405020304" pitchFamily="18" charset="0"/>
              </a:rPr>
              <a:t>Internal generated funds /total debt </a:t>
            </a:r>
          </a:p>
          <a:p>
            <a:pPr marL="285750" indent="-285750" algn="just">
              <a:buFont typeface="Wingdings" panose="05000000000000000000" pitchFamily="2" charset="2"/>
              <a:buChar char="v"/>
            </a:pPr>
            <a:endParaRPr lang="en-IN" sz="20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LIABILITY COVERAGE RATIO = </a:t>
            </a:r>
            <a:r>
              <a:rPr lang="en-IN" sz="2000" dirty="0">
                <a:latin typeface="Times New Roman" panose="02020603050405020304" pitchFamily="18" charset="0"/>
                <a:cs typeface="Times New Roman" panose="02020603050405020304" pitchFamily="18" charset="0"/>
              </a:rPr>
              <a:t>Internal generated funds /total liabilities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
        <p:nvSpPr>
          <p:cNvPr id="3" name="TextBox 2">
            <a:extLst>
              <a:ext uri="{FF2B5EF4-FFF2-40B4-BE49-F238E27FC236}">
                <a16:creationId xmlns:a16="http://schemas.microsoft.com/office/drawing/2014/main" id="{C6553EF5-160B-A519-7E80-8D4B6D5E60E9}"/>
              </a:ext>
            </a:extLst>
          </p:cNvPr>
          <p:cNvSpPr txBox="1"/>
          <p:nvPr/>
        </p:nvSpPr>
        <p:spPr>
          <a:xfrm>
            <a:off x="154745" y="98474"/>
            <a:ext cx="5500467" cy="461665"/>
          </a:xfrm>
          <a:prstGeom prst="rect">
            <a:avLst/>
          </a:prstGeom>
          <a:solidFill>
            <a:schemeClr val="accent1">
              <a:lumMod val="60000"/>
              <a:lumOff val="40000"/>
            </a:schemeClr>
          </a:solidFill>
        </p:spPr>
        <p:txBody>
          <a:bodyPr wrap="square" rtlCol="0">
            <a:spAutoFit/>
          </a:bodyPr>
          <a:lstStyle/>
          <a:p>
            <a:r>
              <a:rPr lang="en-IN" sz="2400" b="1" dirty="0">
                <a:latin typeface="Georgia" panose="02040502050405020303" pitchFamily="18" charset="0"/>
              </a:rPr>
              <a:t>CASHFLOW RATIOS </a:t>
            </a:r>
          </a:p>
        </p:txBody>
      </p:sp>
    </p:spTree>
    <p:extLst>
      <p:ext uri="{BB962C8B-B14F-4D97-AF65-F5344CB8AC3E}">
        <p14:creationId xmlns:p14="http://schemas.microsoft.com/office/powerpoint/2010/main" val="607600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B5CA4-A630-B5AF-3B5E-CAB422EF0E67}"/>
              </a:ext>
            </a:extLst>
          </p:cNvPr>
          <p:cNvSpPr txBox="1"/>
          <p:nvPr/>
        </p:nvSpPr>
        <p:spPr>
          <a:xfrm>
            <a:off x="0" y="14068"/>
            <a:ext cx="12192000" cy="584775"/>
          </a:xfrm>
          <a:prstGeom prst="rect">
            <a:avLst/>
          </a:prstGeom>
          <a:solidFill>
            <a:schemeClr val="accent2"/>
          </a:solidFill>
        </p:spPr>
        <p:txBody>
          <a:bodyPr wrap="square" rtlCol="0">
            <a:spAutoFit/>
          </a:bodyPr>
          <a:lstStyle/>
          <a:p>
            <a:r>
              <a:rPr lang="en-IN" sz="3200" b="1" dirty="0">
                <a:latin typeface="Georgia" panose="02040502050405020303" pitchFamily="18" charset="0"/>
                <a:cs typeface="Times New Roman" panose="02020603050405020304" pitchFamily="18" charset="0"/>
              </a:rPr>
              <a:t>THREE STEP VALUATION PROCESS </a:t>
            </a:r>
          </a:p>
        </p:txBody>
      </p:sp>
      <p:sp>
        <p:nvSpPr>
          <p:cNvPr id="3" name="TextBox 2">
            <a:extLst>
              <a:ext uri="{FF2B5EF4-FFF2-40B4-BE49-F238E27FC236}">
                <a16:creationId xmlns:a16="http://schemas.microsoft.com/office/drawing/2014/main" id="{F4383D5A-378E-CDB1-68ED-1AC8487125AC}"/>
              </a:ext>
            </a:extLst>
          </p:cNvPr>
          <p:cNvSpPr txBox="1"/>
          <p:nvPr/>
        </p:nvSpPr>
        <p:spPr>
          <a:xfrm>
            <a:off x="0" y="598843"/>
            <a:ext cx="4442948" cy="2246769"/>
          </a:xfrm>
          <a:prstGeom prst="rect">
            <a:avLst/>
          </a:prstGeom>
          <a:noFill/>
        </p:spPr>
        <p:txBody>
          <a:bodyPr wrap="none" rtlCol="0">
            <a:spAutoFit/>
          </a:bodyPr>
          <a:lstStyle/>
          <a:p>
            <a:r>
              <a:rPr lang="en-US" sz="2800" b="1" dirty="0">
                <a:latin typeface="Times New Roman" panose="02020603050405020304" pitchFamily="18" charset="0"/>
                <a:ea typeface="Tahoma" panose="020B0604030504040204" pitchFamily="34" charset="0"/>
                <a:cs typeface="Times New Roman" panose="02020603050405020304" pitchFamily="18" charset="0"/>
              </a:rPr>
              <a:t>ECONOMIC VALUATION</a:t>
            </a:r>
          </a:p>
          <a:p>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a:p>
            <a:r>
              <a:rPr lang="en-US" sz="2800" b="1" dirty="0">
                <a:latin typeface="Times New Roman" panose="02020603050405020304" pitchFamily="18" charset="0"/>
                <a:ea typeface="Tahoma" panose="020B0604030504040204" pitchFamily="34" charset="0"/>
                <a:cs typeface="Times New Roman" panose="02020603050405020304" pitchFamily="18" charset="0"/>
              </a:rPr>
              <a:t>INDUSTRY VALUATION</a:t>
            </a:r>
          </a:p>
          <a:p>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a:p>
            <a:r>
              <a:rPr lang="en-US" sz="2800" b="1" dirty="0">
                <a:latin typeface="Times New Roman" panose="02020603050405020304" pitchFamily="18" charset="0"/>
                <a:ea typeface="Tahoma" panose="020B0604030504040204" pitchFamily="34" charset="0"/>
                <a:cs typeface="Times New Roman" panose="02020603050405020304" pitchFamily="18" charset="0"/>
              </a:rPr>
              <a:t>COMPANY VALUATION </a:t>
            </a:r>
            <a:endParaRPr lang="en-IN" sz="280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0269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8C1F6-4CCA-A3B9-8DC0-4895784CA58F}"/>
              </a:ext>
            </a:extLst>
          </p:cNvPr>
          <p:cNvSpPr txBox="1"/>
          <p:nvPr/>
        </p:nvSpPr>
        <p:spPr>
          <a:xfrm>
            <a:off x="0" y="14068"/>
            <a:ext cx="12192000" cy="584775"/>
          </a:xfrm>
          <a:prstGeom prst="rect">
            <a:avLst/>
          </a:prstGeom>
          <a:solidFill>
            <a:schemeClr val="accent2"/>
          </a:solidFill>
        </p:spPr>
        <p:txBody>
          <a:bodyPr wrap="square" rtlCol="0">
            <a:spAutoFit/>
          </a:bodyPr>
          <a:lstStyle/>
          <a:p>
            <a:r>
              <a:rPr lang="en-IN" sz="3200" b="1" dirty="0">
                <a:latin typeface="Georgia" panose="02040502050405020303" pitchFamily="18" charset="0"/>
                <a:cs typeface="Times New Roman" panose="02020603050405020304" pitchFamily="18" charset="0"/>
              </a:rPr>
              <a:t>VALUATION THEORIES  </a:t>
            </a:r>
          </a:p>
        </p:txBody>
      </p:sp>
      <p:sp>
        <p:nvSpPr>
          <p:cNvPr id="3" name="TextBox 2">
            <a:extLst>
              <a:ext uri="{FF2B5EF4-FFF2-40B4-BE49-F238E27FC236}">
                <a16:creationId xmlns:a16="http://schemas.microsoft.com/office/drawing/2014/main" id="{DFD6348C-72D9-6B92-0E81-795E2A855F13}"/>
              </a:ext>
            </a:extLst>
          </p:cNvPr>
          <p:cNvSpPr txBox="1"/>
          <p:nvPr/>
        </p:nvSpPr>
        <p:spPr>
          <a:xfrm>
            <a:off x="112542" y="815926"/>
            <a:ext cx="11887200" cy="369331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VALUE OF THE ASSET IS THE PRESENT VALUE OF FUTURE RETURNS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STREAM OF EXPECTED RETURNS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DIFFERENT FORMS OF RETURNS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TIME PAPPERN AND GROWTH RATE </a:t>
            </a:r>
          </a:p>
          <a:p>
            <a:r>
              <a:rPr lang="en-IN" sz="2400" dirty="0">
                <a:latin typeface="Times New Roman" panose="02020603050405020304" pitchFamily="18" charset="0"/>
                <a:cs typeface="Times New Roman" panose="02020603050405020304" pitchFamily="18" charset="0"/>
              </a:rPr>
              <a:t> You cannot calculate the accurate value of the security unless you can estimate when will you receive returns and cash flow </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REQUIRED RATE OF RETURNS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283943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895F5-BF88-2339-548B-94E31D188826}"/>
              </a:ext>
            </a:extLst>
          </p:cNvPr>
          <p:cNvSpPr txBox="1"/>
          <p:nvPr/>
        </p:nvSpPr>
        <p:spPr>
          <a:xfrm>
            <a:off x="126609" y="126609"/>
            <a:ext cx="11788726" cy="461665"/>
          </a:xfrm>
          <a:prstGeom prst="rect">
            <a:avLst/>
          </a:prstGeom>
          <a:solidFill>
            <a:schemeClr val="accent2"/>
          </a:solidFill>
        </p:spPr>
        <p:txBody>
          <a:bodyPr wrap="square" rtlCol="0">
            <a:spAutoFit/>
          </a:bodyPr>
          <a:lstStyle/>
          <a:p>
            <a:r>
              <a:rPr lang="en-IN" sz="2400" b="1" dirty="0">
                <a:latin typeface="Georgia" panose="02040502050405020303" pitchFamily="18" charset="0"/>
              </a:rPr>
              <a:t>STOCK VLAUATION </a:t>
            </a:r>
          </a:p>
        </p:txBody>
      </p:sp>
      <p:sp>
        <p:nvSpPr>
          <p:cNvPr id="3" name="TextBox 2">
            <a:extLst>
              <a:ext uri="{FF2B5EF4-FFF2-40B4-BE49-F238E27FC236}">
                <a16:creationId xmlns:a16="http://schemas.microsoft.com/office/drawing/2014/main" id="{25E1ECB2-52EC-BA1E-7AD9-04EFD4AC7ED2}"/>
              </a:ext>
            </a:extLst>
          </p:cNvPr>
          <p:cNvSpPr txBox="1"/>
          <p:nvPr/>
        </p:nvSpPr>
        <p:spPr>
          <a:xfrm>
            <a:off x="633046" y="1195754"/>
            <a:ext cx="3193368" cy="369332"/>
          </a:xfrm>
          <a:prstGeom prst="rect">
            <a:avLst/>
          </a:prstGeom>
          <a:solidFill>
            <a:schemeClr val="accent5">
              <a:lumMod val="75000"/>
            </a:schemeClr>
          </a:solidFill>
        </p:spPr>
        <p:txBody>
          <a:bodyPr wrap="square" rtlCol="0">
            <a:spAutoFit/>
          </a:bodyPr>
          <a:lstStyle/>
          <a:p>
            <a:r>
              <a:rPr lang="en-IN" b="1" dirty="0">
                <a:latin typeface="Tahoma" panose="020B0604030504040204" pitchFamily="34" charset="0"/>
                <a:ea typeface="Tahoma" panose="020B0604030504040204" pitchFamily="34" charset="0"/>
                <a:cs typeface="Tahoma" panose="020B0604030504040204" pitchFamily="34" charset="0"/>
              </a:rPr>
              <a:t>Balance Sheet Technique </a:t>
            </a:r>
          </a:p>
        </p:txBody>
      </p:sp>
      <p:sp>
        <p:nvSpPr>
          <p:cNvPr id="4" name="TextBox 3">
            <a:extLst>
              <a:ext uri="{FF2B5EF4-FFF2-40B4-BE49-F238E27FC236}">
                <a16:creationId xmlns:a16="http://schemas.microsoft.com/office/drawing/2014/main" id="{4AB161F8-CA55-3069-A3A8-FE6A92150D70}"/>
              </a:ext>
            </a:extLst>
          </p:cNvPr>
          <p:cNvSpPr txBox="1"/>
          <p:nvPr/>
        </p:nvSpPr>
        <p:spPr>
          <a:xfrm>
            <a:off x="4555588" y="1164976"/>
            <a:ext cx="3080823" cy="400110"/>
          </a:xfrm>
          <a:prstGeom prst="rect">
            <a:avLst/>
          </a:prstGeom>
          <a:solidFill>
            <a:schemeClr val="accent5">
              <a:lumMod val="75000"/>
            </a:schemeClr>
          </a:solidFill>
        </p:spPr>
        <p:txBody>
          <a:bodyPr wrap="square" rtlCol="0">
            <a:spAutoFit/>
          </a:bodyPr>
          <a:lstStyle/>
          <a:p>
            <a:r>
              <a:rPr lang="en-IN" sz="2000" b="1" dirty="0">
                <a:latin typeface="Times New Roman" panose="02020603050405020304" pitchFamily="18" charset="0"/>
                <a:cs typeface="Times New Roman" panose="02020603050405020304" pitchFamily="18" charset="0"/>
              </a:rPr>
              <a:t>Discounted MODEL  </a:t>
            </a:r>
          </a:p>
        </p:txBody>
      </p:sp>
      <p:sp>
        <p:nvSpPr>
          <p:cNvPr id="5" name="TextBox 4">
            <a:extLst>
              <a:ext uri="{FF2B5EF4-FFF2-40B4-BE49-F238E27FC236}">
                <a16:creationId xmlns:a16="http://schemas.microsoft.com/office/drawing/2014/main" id="{D3AFA911-6969-A101-EF48-16FBEAB16D67}"/>
              </a:ext>
            </a:extLst>
          </p:cNvPr>
          <p:cNvSpPr txBox="1"/>
          <p:nvPr/>
        </p:nvSpPr>
        <p:spPr>
          <a:xfrm>
            <a:off x="8365587" y="1186934"/>
            <a:ext cx="2532185" cy="400110"/>
          </a:xfrm>
          <a:prstGeom prst="rect">
            <a:avLst/>
          </a:prstGeom>
          <a:solidFill>
            <a:schemeClr val="accent5">
              <a:lumMod val="75000"/>
            </a:schemeClr>
          </a:solid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Relative Valuation </a:t>
            </a:r>
          </a:p>
        </p:txBody>
      </p:sp>
      <p:sp>
        <p:nvSpPr>
          <p:cNvPr id="6" name="TextBox 5">
            <a:extLst>
              <a:ext uri="{FF2B5EF4-FFF2-40B4-BE49-F238E27FC236}">
                <a16:creationId xmlns:a16="http://schemas.microsoft.com/office/drawing/2014/main" id="{AD9D4707-EE1E-0363-633D-863383145B34}"/>
              </a:ext>
            </a:extLst>
          </p:cNvPr>
          <p:cNvSpPr txBox="1"/>
          <p:nvPr/>
        </p:nvSpPr>
        <p:spPr>
          <a:xfrm>
            <a:off x="647114" y="1800665"/>
            <a:ext cx="3277772" cy="168796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Book Value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Liquidation value</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Replacement cost </a:t>
            </a:r>
          </a:p>
        </p:txBody>
      </p:sp>
      <p:sp>
        <p:nvSpPr>
          <p:cNvPr id="7" name="TextBox 6">
            <a:extLst>
              <a:ext uri="{FF2B5EF4-FFF2-40B4-BE49-F238E27FC236}">
                <a16:creationId xmlns:a16="http://schemas.microsoft.com/office/drawing/2014/main" id="{F134D682-1494-783F-BBE3-165F2F7B027F}"/>
              </a:ext>
            </a:extLst>
          </p:cNvPr>
          <p:cNvSpPr txBox="1"/>
          <p:nvPr/>
        </p:nvSpPr>
        <p:spPr>
          <a:xfrm>
            <a:off x="4555588" y="1800665"/>
            <a:ext cx="3277772" cy="9603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Dividend discount </a:t>
            </a:r>
          </a:p>
          <a:p>
            <a:pPr marL="285750" indent="-28575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Discounted cash flow</a:t>
            </a:r>
          </a:p>
        </p:txBody>
      </p:sp>
      <p:sp>
        <p:nvSpPr>
          <p:cNvPr id="8" name="TextBox 7">
            <a:extLst>
              <a:ext uri="{FF2B5EF4-FFF2-40B4-BE49-F238E27FC236}">
                <a16:creationId xmlns:a16="http://schemas.microsoft.com/office/drawing/2014/main" id="{DF9C449E-8EA5-144F-3D72-E6484F77F3A9}"/>
              </a:ext>
            </a:extLst>
          </p:cNvPr>
          <p:cNvSpPr txBox="1"/>
          <p:nvPr/>
        </p:nvSpPr>
        <p:spPr>
          <a:xfrm>
            <a:off x="8304626" y="1724039"/>
            <a:ext cx="3277772" cy="142199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P/E RATIO</a:t>
            </a:r>
          </a:p>
          <a:p>
            <a:pPr marL="285750" indent="-28575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P/B RATIO</a:t>
            </a:r>
          </a:p>
          <a:p>
            <a:pPr marL="285750" indent="-28575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P/S RATIO</a:t>
            </a:r>
          </a:p>
        </p:txBody>
      </p:sp>
    </p:spTree>
    <p:extLst>
      <p:ext uri="{BB962C8B-B14F-4D97-AF65-F5344CB8AC3E}">
        <p14:creationId xmlns:p14="http://schemas.microsoft.com/office/powerpoint/2010/main" val="942361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D45B1-13BB-B588-3C5A-B39AD50CDD03}"/>
              </a:ext>
            </a:extLst>
          </p:cNvPr>
          <p:cNvSpPr txBox="1"/>
          <p:nvPr/>
        </p:nvSpPr>
        <p:spPr>
          <a:xfrm>
            <a:off x="0" y="0"/>
            <a:ext cx="12192000" cy="523220"/>
          </a:xfrm>
          <a:prstGeom prst="rect">
            <a:avLst/>
          </a:prstGeom>
          <a:solidFill>
            <a:schemeClr val="accent5">
              <a:lumMod val="75000"/>
            </a:schemeClr>
          </a:solidFill>
        </p:spPr>
        <p:txBody>
          <a:bodyPr wrap="square" rtlCol="0">
            <a:spAutoFit/>
          </a:bodyPr>
          <a:lstStyle/>
          <a:p>
            <a:r>
              <a:rPr lang="en-IN" sz="2800" b="1" dirty="0">
                <a:latin typeface="Times New Roman" panose="02020603050405020304" pitchFamily="18" charset="0"/>
                <a:ea typeface="Tahoma" panose="020B0604030504040204" pitchFamily="34" charset="0"/>
                <a:cs typeface="Times New Roman" panose="02020603050405020304" pitchFamily="18" charset="0"/>
              </a:rPr>
              <a:t>Balance Sheet Technique </a:t>
            </a:r>
          </a:p>
        </p:txBody>
      </p:sp>
      <p:sp>
        <p:nvSpPr>
          <p:cNvPr id="3" name="TextBox 2">
            <a:extLst>
              <a:ext uri="{FF2B5EF4-FFF2-40B4-BE49-F238E27FC236}">
                <a16:creationId xmlns:a16="http://schemas.microsoft.com/office/drawing/2014/main" id="{66F843B5-04FC-3B64-0A60-8B163CBB709A}"/>
              </a:ext>
            </a:extLst>
          </p:cNvPr>
          <p:cNvSpPr txBox="1"/>
          <p:nvPr/>
        </p:nvSpPr>
        <p:spPr>
          <a:xfrm>
            <a:off x="0" y="523220"/>
            <a:ext cx="309489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BOOK VALUE </a:t>
            </a:r>
          </a:p>
        </p:txBody>
      </p:sp>
      <p:sp>
        <p:nvSpPr>
          <p:cNvPr id="4" name="TextBox 3">
            <a:extLst>
              <a:ext uri="{FF2B5EF4-FFF2-40B4-BE49-F238E27FC236}">
                <a16:creationId xmlns:a16="http://schemas.microsoft.com/office/drawing/2014/main" id="{41E5088D-E234-0EEC-37A9-BED68BA5745C}"/>
              </a:ext>
            </a:extLst>
          </p:cNvPr>
          <p:cNvSpPr txBox="1"/>
          <p:nvPr/>
        </p:nvSpPr>
        <p:spPr>
          <a:xfrm>
            <a:off x="239151" y="1195754"/>
            <a:ext cx="11718387" cy="470898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Book value per share is simply the net worth of the company divided by the number of outstanding shares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EXAMPLE 1</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Company A Has Net worth Of 1 Crore And Number Of Equity Shares Are 10 Lakh The Book Value Of Share Would Be  </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EXAMPLE 2</a:t>
            </a:r>
          </a:p>
          <a:p>
            <a:r>
              <a:rPr lang="en-IN" sz="2000" dirty="0">
                <a:latin typeface="Times New Roman" panose="02020603050405020304" pitchFamily="18" charset="0"/>
                <a:cs typeface="Times New Roman" panose="02020603050405020304" pitchFamily="18" charset="0"/>
              </a:rPr>
              <a:t>Infosys limited has a share capital of 500000</a:t>
            </a:r>
          </a:p>
          <a:p>
            <a:r>
              <a:rPr lang="en-IN" sz="2000" dirty="0">
                <a:latin typeface="Times New Roman" panose="02020603050405020304" pitchFamily="18" charset="0"/>
                <a:cs typeface="Times New Roman" panose="02020603050405020304" pitchFamily="18" charset="0"/>
              </a:rPr>
              <a:t>Reserves And Surplus are 600000</a:t>
            </a:r>
          </a:p>
          <a:p>
            <a:r>
              <a:rPr lang="en-IN" sz="2000" dirty="0">
                <a:latin typeface="Times New Roman" panose="02020603050405020304" pitchFamily="18" charset="0"/>
                <a:cs typeface="Times New Roman" panose="02020603050405020304" pitchFamily="18" charset="0"/>
              </a:rPr>
              <a:t>Mar cap is 1000000</a:t>
            </a:r>
          </a:p>
          <a:p>
            <a:r>
              <a:rPr lang="en-IN" sz="2000" dirty="0">
                <a:latin typeface="Times New Roman" panose="02020603050405020304" pitchFamily="18" charset="0"/>
                <a:cs typeface="Times New Roman" panose="02020603050405020304" pitchFamily="18" charset="0"/>
              </a:rPr>
              <a:t>Market Share price is 50</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62262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Financial Rati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Financial Rati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417856A7-A7D3-A35C-DFCA-1CFE36870D64}"/>
              </a:ext>
            </a:extLst>
          </p:cNvPr>
          <p:cNvSpPr txBox="1"/>
          <p:nvPr/>
        </p:nvSpPr>
        <p:spPr>
          <a:xfrm>
            <a:off x="0" y="0"/>
            <a:ext cx="12192000" cy="523220"/>
          </a:xfrm>
          <a:prstGeom prst="rect">
            <a:avLst/>
          </a:prstGeom>
          <a:solidFill>
            <a:schemeClr val="accent5">
              <a:lumMod val="75000"/>
            </a:schemeClr>
          </a:solidFill>
        </p:spPr>
        <p:txBody>
          <a:bodyPr wrap="square" rtlCol="0">
            <a:spAutoFit/>
          </a:bodyPr>
          <a:lstStyle/>
          <a:p>
            <a:r>
              <a:rPr lang="en-IN" sz="2800" b="1" dirty="0">
                <a:latin typeface="Times New Roman" panose="02020603050405020304" pitchFamily="18" charset="0"/>
                <a:ea typeface="Tahoma" panose="020B0604030504040204" pitchFamily="34" charset="0"/>
                <a:cs typeface="Times New Roman" panose="02020603050405020304" pitchFamily="18" charset="0"/>
              </a:rPr>
              <a:t>Balance Sheet Technique </a:t>
            </a:r>
          </a:p>
        </p:txBody>
      </p:sp>
      <p:sp>
        <p:nvSpPr>
          <p:cNvPr id="3" name="TextBox 2">
            <a:extLst>
              <a:ext uri="{FF2B5EF4-FFF2-40B4-BE49-F238E27FC236}">
                <a16:creationId xmlns:a16="http://schemas.microsoft.com/office/drawing/2014/main" id="{77BF0020-8A70-AF2E-B63E-169E4C0BCE84}"/>
              </a:ext>
            </a:extLst>
          </p:cNvPr>
          <p:cNvSpPr txBox="1"/>
          <p:nvPr/>
        </p:nvSpPr>
        <p:spPr>
          <a:xfrm>
            <a:off x="0" y="523220"/>
            <a:ext cx="8581292"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Liquidation Value </a:t>
            </a:r>
          </a:p>
          <a:p>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D23655-7EC7-BB94-C967-6BF1F1005392}"/>
              </a:ext>
            </a:extLst>
          </p:cNvPr>
          <p:cNvSpPr txBox="1"/>
          <p:nvPr/>
        </p:nvSpPr>
        <p:spPr>
          <a:xfrm>
            <a:off x="155575" y="1046440"/>
            <a:ext cx="11717557" cy="3323987"/>
          </a:xfrm>
          <a:prstGeom prst="rect">
            <a:avLst/>
          </a:prstGeom>
          <a:noFill/>
        </p:spPr>
        <p:txBody>
          <a:bodyPr wrap="square" rtlCol="0">
            <a:spAutoFit/>
          </a:bodyPr>
          <a:lstStyle/>
          <a:p>
            <a:r>
              <a:rPr lang="en-IN" dirty="0"/>
              <a:t>EXAMPLE: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Assume that Jindal industries would realise </a:t>
            </a:r>
            <a:r>
              <a:rPr lang="en-IN" sz="2400" dirty="0" err="1">
                <a:latin typeface="Times New Roman" panose="02020603050405020304" pitchFamily="18" charset="0"/>
                <a:cs typeface="Times New Roman" panose="02020603050405020304" pitchFamily="18" charset="0"/>
              </a:rPr>
              <a:t>rs</a:t>
            </a:r>
            <a:r>
              <a:rPr lang="en-IN" sz="2400" dirty="0">
                <a:latin typeface="Times New Roman" panose="02020603050405020304" pitchFamily="18" charset="0"/>
                <a:cs typeface="Times New Roman" panose="02020603050405020304" pitchFamily="18" charset="0"/>
              </a:rPr>
              <a:t> 40 </a:t>
            </a:r>
            <a:r>
              <a:rPr lang="en-IN" sz="2400" dirty="0" err="1">
                <a:latin typeface="Times New Roman" panose="02020603050405020304" pitchFamily="18" charset="0"/>
                <a:cs typeface="Times New Roman" panose="02020603050405020304" pitchFamily="18" charset="0"/>
              </a:rPr>
              <a:t>cr</a:t>
            </a:r>
            <a:r>
              <a:rPr lang="en-IN" sz="2400" dirty="0">
                <a:latin typeface="Times New Roman" panose="02020603050405020304" pitchFamily="18" charset="0"/>
                <a:cs typeface="Times New Roman" panose="02020603050405020304" pitchFamily="18" charset="0"/>
              </a:rPr>
              <a:t> from the liquidation of its assets. Company paid full settlement of their claims towards creditors and preference shareholders f </a:t>
            </a:r>
            <a:r>
              <a:rPr lang="en-IN" sz="2400" dirty="0" err="1">
                <a:latin typeface="Times New Roman" panose="02020603050405020304" pitchFamily="18" charset="0"/>
                <a:cs typeface="Times New Roman" panose="02020603050405020304" pitchFamily="18" charset="0"/>
              </a:rPr>
              <a:t>rs</a:t>
            </a:r>
            <a:r>
              <a:rPr lang="en-IN" sz="2400" dirty="0">
                <a:latin typeface="Times New Roman" panose="02020603050405020304" pitchFamily="18" charset="0"/>
                <a:cs typeface="Times New Roman" panose="02020603050405020304" pitchFamily="18" charset="0"/>
              </a:rPr>
              <a:t> 10 </a:t>
            </a:r>
            <a:r>
              <a:rPr lang="en-IN" sz="2400" dirty="0" err="1">
                <a:latin typeface="Times New Roman" panose="02020603050405020304" pitchFamily="18" charset="0"/>
                <a:cs typeface="Times New Roman" panose="02020603050405020304" pitchFamily="18" charset="0"/>
              </a:rPr>
              <a:t>cr</a:t>
            </a:r>
            <a:r>
              <a:rPr lang="en-IN" sz="2400" dirty="0">
                <a:latin typeface="Times New Roman" panose="02020603050405020304" pitchFamily="18" charset="0"/>
                <a:cs typeface="Times New Roman" panose="02020603050405020304" pitchFamily="18" charset="0"/>
              </a:rPr>
              <a:t> and 8 </a:t>
            </a:r>
            <a:r>
              <a:rPr lang="en-IN" sz="2400" dirty="0" err="1">
                <a:latin typeface="Times New Roman" panose="02020603050405020304" pitchFamily="18" charset="0"/>
                <a:cs typeface="Times New Roman" panose="02020603050405020304" pitchFamily="18" charset="0"/>
              </a:rPr>
              <a:t>cr</a:t>
            </a:r>
            <a:r>
              <a:rPr lang="en-IN" sz="2400" dirty="0">
                <a:latin typeface="Times New Roman" panose="02020603050405020304" pitchFamily="18" charset="0"/>
                <a:cs typeface="Times New Roman" panose="02020603050405020304" pitchFamily="18" charset="0"/>
              </a:rPr>
              <a:t> respectively . the number of outstanding equity shareholders of Jindal industry is 1.5 lakhs. Calculate liquidation per share </a:t>
            </a:r>
          </a:p>
          <a:p>
            <a:endParaRPr lang="en-IN" dirty="0"/>
          </a:p>
          <a:p>
            <a:endParaRPr lang="en-IN" dirty="0"/>
          </a:p>
          <a:p>
            <a:r>
              <a:rPr lang="en-IN" dirty="0"/>
              <a:t> LVPS =  LIQUIDATION VALUE OF ASSET  – SETTLEMENT TO CREDITORS - PREFRENCE SHARE HOLDERS /NUMBER OF OUTSTANDING SHARES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71A98-528D-74A9-A259-F34A53FFF361}"/>
              </a:ext>
            </a:extLst>
          </p:cNvPr>
          <p:cNvSpPr txBox="1"/>
          <p:nvPr/>
        </p:nvSpPr>
        <p:spPr>
          <a:xfrm>
            <a:off x="0" y="0"/>
            <a:ext cx="12192000" cy="523220"/>
          </a:xfrm>
          <a:prstGeom prst="rect">
            <a:avLst/>
          </a:prstGeom>
          <a:solidFill>
            <a:schemeClr val="accent5">
              <a:lumMod val="75000"/>
            </a:schemeClr>
          </a:solidFill>
        </p:spPr>
        <p:txBody>
          <a:bodyPr wrap="square" rtlCol="0">
            <a:spAutoFit/>
          </a:bodyPr>
          <a:lstStyle/>
          <a:p>
            <a:r>
              <a:rPr lang="en-IN" sz="2800" b="1" dirty="0">
                <a:latin typeface="Times New Roman" panose="02020603050405020304" pitchFamily="18" charset="0"/>
                <a:ea typeface="Tahoma" panose="020B0604030504040204" pitchFamily="34" charset="0"/>
                <a:cs typeface="Times New Roman" panose="02020603050405020304" pitchFamily="18" charset="0"/>
              </a:rPr>
              <a:t>Balance Sheet Technique </a:t>
            </a:r>
          </a:p>
        </p:txBody>
      </p:sp>
      <p:sp>
        <p:nvSpPr>
          <p:cNvPr id="3" name="TextBox 2">
            <a:extLst>
              <a:ext uri="{FF2B5EF4-FFF2-40B4-BE49-F238E27FC236}">
                <a16:creationId xmlns:a16="http://schemas.microsoft.com/office/drawing/2014/main" id="{0104E2D3-50D3-BF17-6E1A-46F99CFBD0FD}"/>
              </a:ext>
            </a:extLst>
          </p:cNvPr>
          <p:cNvSpPr txBox="1"/>
          <p:nvPr/>
        </p:nvSpPr>
        <p:spPr>
          <a:xfrm>
            <a:off x="0" y="523220"/>
            <a:ext cx="119997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REPLACEMENT COST </a:t>
            </a:r>
          </a:p>
        </p:txBody>
      </p:sp>
      <p:pic>
        <p:nvPicPr>
          <p:cNvPr id="5" name="Picture 4">
            <a:extLst>
              <a:ext uri="{FF2B5EF4-FFF2-40B4-BE49-F238E27FC236}">
                <a16:creationId xmlns:a16="http://schemas.microsoft.com/office/drawing/2014/main" id="{E22B3491-DE11-1674-BE26-D18934379CAD}"/>
              </a:ext>
            </a:extLst>
          </p:cNvPr>
          <p:cNvPicPr>
            <a:picLocks noChangeAspect="1"/>
          </p:cNvPicPr>
          <p:nvPr/>
        </p:nvPicPr>
        <p:blipFill>
          <a:blip r:embed="rId2"/>
          <a:stretch>
            <a:fillRect/>
          </a:stretch>
        </p:blipFill>
        <p:spPr>
          <a:xfrm>
            <a:off x="2381250" y="1338042"/>
            <a:ext cx="6045298" cy="1475496"/>
          </a:xfrm>
          <a:prstGeom prst="rect">
            <a:avLst/>
          </a:prstGeom>
        </p:spPr>
      </p:pic>
      <p:sp>
        <p:nvSpPr>
          <p:cNvPr id="6" name="TextBox 5">
            <a:extLst>
              <a:ext uri="{FF2B5EF4-FFF2-40B4-BE49-F238E27FC236}">
                <a16:creationId xmlns:a16="http://schemas.microsoft.com/office/drawing/2014/main" id="{8A88900B-5FCA-0229-D705-154F3EFBF42A}"/>
              </a:ext>
            </a:extLst>
          </p:cNvPr>
          <p:cNvSpPr txBox="1"/>
          <p:nvPr/>
        </p:nvSpPr>
        <p:spPr>
          <a:xfrm>
            <a:off x="168812" y="3123028"/>
            <a:ext cx="11830930"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EXAMPLE</a:t>
            </a:r>
          </a:p>
          <a:p>
            <a:pPr algn="just"/>
            <a:r>
              <a:rPr lang="en-US" sz="2400" b="0" i="0" dirty="0">
                <a:solidFill>
                  <a:srgbClr val="111111"/>
                </a:solidFill>
                <a:effectLst/>
                <a:latin typeface="Times New Roman" panose="02020603050405020304" pitchFamily="18" charset="0"/>
                <a:cs typeface="Times New Roman" panose="02020603050405020304" pitchFamily="18" charset="0"/>
              </a:rPr>
              <a:t>Assume that a company has 35 Lakh of assets. It also has </a:t>
            </a:r>
            <a:r>
              <a:rPr lang="en-US" sz="2400" dirty="0">
                <a:solidFill>
                  <a:srgbClr val="111111"/>
                </a:solidFill>
                <a:latin typeface="Times New Roman" panose="02020603050405020304" pitchFamily="18" charset="0"/>
                <a:cs typeface="Times New Roman" panose="02020603050405020304" pitchFamily="18" charset="0"/>
              </a:rPr>
              <a:t>5</a:t>
            </a:r>
            <a:r>
              <a:rPr lang="en-US" sz="2400" b="0" i="0" dirty="0">
                <a:solidFill>
                  <a:srgbClr val="111111"/>
                </a:solidFill>
                <a:effectLst/>
                <a:latin typeface="Times New Roman" panose="02020603050405020304" pitchFamily="18" charset="0"/>
                <a:cs typeface="Times New Roman" panose="02020603050405020304" pitchFamily="18" charset="0"/>
              </a:rPr>
              <a:t> lakh shares outstanding that are trading for 4 a share. In this example, the Tobin's Q ratio would be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959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1AF24-7432-C468-5DC2-1BCC678EC344}"/>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Georgia" panose="02040502050405020303" pitchFamily="18" charset="0"/>
              </a:rPr>
              <a:t>PRICE TO EARNING </a:t>
            </a:r>
          </a:p>
        </p:txBody>
      </p:sp>
      <p:sp>
        <p:nvSpPr>
          <p:cNvPr id="4" name="TextBox 3">
            <a:extLst>
              <a:ext uri="{FF2B5EF4-FFF2-40B4-BE49-F238E27FC236}">
                <a16:creationId xmlns:a16="http://schemas.microsoft.com/office/drawing/2014/main" id="{8F0F34C5-1CF9-AEE0-07BA-39B31639F1DC}"/>
              </a:ext>
            </a:extLst>
          </p:cNvPr>
          <p:cNvSpPr txBox="1"/>
          <p:nvPr/>
        </p:nvSpPr>
        <p:spPr>
          <a:xfrm>
            <a:off x="-57463" y="523220"/>
            <a:ext cx="12191999" cy="2608535"/>
          </a:xfrm>
          <a:prstGeom prst="rect">
            <a:avLst/>
          </a:prstGeom>
          <a:noFill/>
        </p:spPr>
        <p:txBody>
          <a:bodyPr wrap="square">
            <a:spAutoFit/>
          </a:bodyPr>
          <a:lstStyle/>
          <a:p>
            <a:pPr lvl="0" algn="just">
              <a:lnSpc>
                <a:spcPct val="150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net income of the company A  is </a:t>
            </a:r>
            <a:r>
              <a:rPr lang="en-US" sz="2800" dirty="0">
                <a:latin typeface="Times New Roman" panose="02020603050405020304" pitchFamily="18" charset="0"/>
                <a:ea typeface="Calibri" panose="020F0502020204030204" pitchFamily="34" charset="0"/>
                <a:cs typeface="Times New Roman" panose="02020603050405020304" pitchFamily="18" charset="0"/>
              </a:rPr>
              <a:t>2</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lakhs with the with the outstanding shares of </a:t>
            </a:r>
            <a:r>
              <a:rPr lang="en-US" sz="2800" dirty="0">
                <a:latin typeface="Times New Roman" panose="02020603050405020304" pitchFamily="18" charset="0"/>
                <a:ea typeface="Calibri" panose="020F0502020204030204" pitchFamily="34" charset="0"/>
                <a:cs typeface="Times New Roman" panose="02020603050405020304" pitchFamily="18" charset="0"/>
              </a:rPr>
              <a:t>2.5</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lakh. During the year company paid 20000 Rs of dividend towards preference stock holders. The current market price of the company is </a:t>
            </a:r>
            <a:r>
              <a:rPr lang="en-US" sz="2800" dirty="0">
                <a:latin typeface="Times New Roman" panose="02020603050405020304" pitchFamily="18" charset="0"/>
                <a:ea typeface="Calibri" panose="020F0502020204030204" pitchFamily="34" charset="0"/>
                <a:cs typeface="Times New Roman" panose="02020603050405020304" pitchFamily="18" charset="0"/>
              </a:rPr>
              <a:t>150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RS. Calculate the PE ratio of the company.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37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4DA27-7886-0873-CE61-CAC1524F3613}"/>
              </a:ext>
            </a:extLst>
          </p:cNvPr>
          <p:cNvSpPr txBox="1"/>
          <p:nvPr/>
        </p:nvSpPr>
        <p:spPr>
          <a:xfrm>
            <a:off x="0" y="0"/>
            <a:ext cx="12191999" cy="646331"/>
          </a:xfrm>
          <a:prstGeom prst="rect">
            <a:avLst/>
          </a:prstGeom>
          <a:solidFill>
            <a:schemeClr val="accent2"/>
          </a:solid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INDUSTRY</a:t>
            </a:r>
            <a:r>
              <a:rPr lang="en-IN" sz="24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DCDDAFF-3FB8-8708-39C8-27D8A858C234}"/>
              </a:ext>
            </a:extLst>
          </p:cNvPr>
          <p:cNvSpPr txBox="1"/>
          <p:nvPr/>
        </p:nvSpPr>
        <p:spPr>
          <a:xfrm>
            <a:off x="351691" y="731520"/>
            <a:ext cx="11591779" cy="3754874"/>
          </a:xfrm>
          <a:prstGeom prst="rect">
            <a:avLst/>
          </a:prstGeom>
          <a:noFill/>
        </p:spPr>
        <p:txBody>
          <a:bodyPr wrap="square" rtlCol="0">
            <a:spAutoFit/>
          </a:bodyPr>
          <a:lstStyle/>
          <a:p>
            <a:pPr marL="285750" indent="-285750" algn="just">
              <a:buFont typeface="Wingdings" panose="05000000000000000000" pitchFamily="2" charset="2"/>
              <a:buChar char="v"/>
            </a:pPr>
            <a:r>
              <a:rPr lang="en-IN" sz="4400" dirty="0">
                <a:latin typeface="Times New Roman" panose="02020603050405020304" pitchFamily="18" charset="0"/>
                <a:cs typeface="Times New Roman" panose="02020603050405020304" pitchFamily="18" charset="0"/>
              </a:rPr>
              <a:t>An industry is a group of companies that are related based on their primary business activities </a:t>
            </a:r>
          </a:p>
          <a:p>
            <a:pPr marL="285750" indent="-285750" algn="just">
              <a:buFont typeface="Wingdings" panose="05000000000000000000" pitchFamily="2" charset="2"/>
              <a:buChar char="v"/>
            </a:pPr>
            <a:r>
              <a:rPr lang="en-US" sz="4400" b="0" dirty="0">
                <a:effectLst/>
                <a:latin typeface="Times New Roman" panose="02020603050405020304" pitchFamily="18" charset="0"/>
                <a:cs typeface="Times New Roman" panose="02020603050405020304" pitchFamily="18" charset="0"/>
              </a:rPr>
              <a:t>An industry is a group of manufacturers or businesses that produce a particular kind of goods or services. </a:t>
            </a:r>
            <a:endParaRPr lang="en-IN" sz="4400" b="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997690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415661-BF9B-9565-D98B-99D6A4E0BDC5}"/>
              </a:ext>
            </a:extLst>
          </p:cNvPr>
          <p:cNvSpPr txBox="1"/>
          <p:nvPr/>
        </p:nvSpPr>
        <p:spPr>
          <a:xfrm>
            <a:off x="0" y="0"/>
            <a:ext cx="12192000" cy="523220"/>
          </a:xfrm>
          <a:prstGeom prst="rect">
            <a:avLst/>
          </a:prstGeom>
          <a:solidFill>
            <a:schemeClr val="accent5">
              <a:lumMod val="75000"/>
            </a:schemeClr>
          </a:solidFill>
        </p:spPr>
        <p:txBody>
          <a:bodyPr wrap="square" rtlCol="0">
            <a:spAutoFit/>
          </a:bodyPr>
          <a:lstStyle/>
          <a:p>
            <a:r>
              <a:rPr lang="en-IN" sz="2800" b="1" dirty="0">
                <a:latin typeface="Times New Roman" panose="02020603050405020304" pitchFamily="18" charset="0"/>
                <a:ea typeface="Tahoma" panose="020B0604030504040204" pitchFamily="34" charset="0"/>
                <a:cs typeface="Times New Roman" panose="02020603050405020304" pitchFamily="18" charset="0"/>
              </a:rPr>
              <a:t>DIVIDEND DISCOUNT MODEL  </a:t>
            </a:r>
          </a:p>
        </p:txBody>
      </p:sp>
      <p:sp>
        <p:nvSpPr>
          <p:cNvPr id="3" name="TextBox 2">
            <a:extLst>
              <a:ext uri="{FF2B5EF4-FFF2-40B4-BE49-F238E27FC236}">
                <a16:creationId xmlns:a16="http://schemas.microsoft.com/office/drawing/2014/main" id="{79696A18-D960-74CE-C6D1-A8AE4FCBCCE4}"/>
              </a:ext>
            </a:extLst>
          </p:cNvPr>
          <p:cNvSpPr txBox="1"/>
          <p:nvPr/>
        </p:nvSpPr>
        <p:spPr>
          <a:xfrm>
            <a:off x="0" y="523220"/>
            <a:ext cx="942535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Single Period dividend model with zero growth </a:t>
            </a:r>
          </a:p>
        </p:txBody>
      </p:sp>
      <p:pic>
        <p:nvPicPr>
          <p:cNvPr id="5" name="Picture 4">
            <a:extLst>
              <a:ext uri="{FF2B5EF4-FFF2-40B4-BE49-F238E27FC236}">
                <a16:creationId xmlns:a16="http://schemas.microsoft.com/office/drawing/2014/main" id="{08AB3F64-B9A1-A59C-F011-088F5CCF63B0}"/>
              </a:ext>
            </a:extLst>
          </p:cNvPr>
          <p:cNvPicPr>
            <a:picLocks noChangeAspect="1"/>
          </p:cNvPicPr>
          <p:nvPr/>
        </p:nvPicPr>
        <p:blipFill>
          <a:blip r:embed="rId2"/>
          <a:stretch>
            <a:fillRect/>
          </a:stretch>
        </p:blipFill>
        <p:spPr>
          <a:xfrm>
            <a:off x="951329" y="1290013"/>
            <a:ext cx="3830533" cy="2577449"/>
          </a:xfrm>
          <a:prstGeom prst="rect">
            <a:avLst/>
          </a:prstGeom>
        </p:spPr>
      </p:pic>
      <p:sp>
        <p:nvSpPr>
          <p:cNvPr id="6" name="TextBox 5">
            <a:extLst>
              <a:ext uri="{FF2B5EF4-FFF2-40B4-BE49-F238E27FC236}">
                <a16:creationId xmlns:a16="http://schemas.microsoft.com/office/drawing/2014/main" id="{E4B2E1DF-9DCB-3831-99DC-CEE7AE4C37F7}"/>
              </a:ext>
            </a:extLst>
          </p:cNvPr>
          <p:cNvSpPr txBox="1"/>
          <p:nvPr/>
        </p:nvSpPr>
        <p:spPr>
          <a:xfrm>
            <a:off x="149902" y="4272197"/>
            <a:ext cx="11287593" cy="1200329"/>
          </a:xfrm>
          <a:prstGeom prst="rect">
            <a:avLst/>
          </a:prstGeom>
          <a:noFill/>
        </p:spPr>
        <p:txBody>
          <a:bodyPr wrap="square" rtlCol="0">
            <a:spAutoFit/>
          </a:bodyPr>
          <a:lstStyle/>
          <a:p>
            <a:pPr algn="just"/>
            <a:r>
              <a:rPr lang="en-IN" sz="2400" dirty="0">
                <a:latin typeface="Times New Roman" panose="02020603050405020304" pitchFamily="18" charset="0"/>
                <a:ea typeface="Tahoma" panose="020B0604030504040204" pitchFamily="34" charset="0"/>
                <a:cs typeface="Times New Roman" panose="02020603050405020304" pitchFamily="18" charset="0"/>
              </a:rPr>
              <a:t>MR TT expects that company will pay dividend of 10 RS next year . The current market price of share is 122 RS with the expected rate of return of 8%. Calculate intrinsic value of the stock? </a:t>
            </a:r>
          </a:p>
        </p:txBody>
      </p:sp>
    </p:spTree>
    <p:extLst>
      <p:ext uri="{BB962C8B-B14F-4D97-AF65-F5344CB8AC3E}">
        <p14:creationId xmlns:p14="http://schemas.microsoft.com/office/powerpoint/2010/main" val="42256769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E7996-459C-3324-7464-7367F583B0F0}"/>
              </a:ext>
            </a:extLst>
          </p:cNvPr>
          <p:cNvSpPr txBox="1"/>
          <p:nvPr/>
        </p:nvSpPr>
        <p:spPr>
          <a:xfrm>
            <a:off x="0" y="0"/>
            <a:ext cx="12192000" cy="523220"/>
          </a:xfrm>
          <a:prstGeom prst="rect">
            <a:avLst/>
          </a:prstGeom>
          <a:solidFill>
            <a:schemeClr val="accent5">
              <a:lumMod val="75000"/>
            </a:schemeClr>
          </a:solidFill>
        </p:spPr>
        <p:txBody>
          <a:bodyPr wrap="square" rtlCol="0">
            <a:spAutoFit/>
          </a:bodyPr>
          <a:lstStyle/>
          <a:p>
            <a:r>
              <a:rPr lang="en-IN" sz="2800" b="1" dirty="0">
                <a:latin typeface="Times New Roman" panose="02020603050405020304" pitchFamily="18" charset="0"/>
                <a:ea typeface="Tahoma" panose="020B0604030504040204" pitchFamily="34" charset="0"/>
                <a:cs typeface="Times New Roman" panose="02020603050405020304" pitchFamily="18" charset="0"/>
              </a:rPr>
              <a:t>DIVIDEND DISCOUNT MODEL  </a:t>
            </a:r>
          </a:p>
        </p:txBody>
      </p:sp>
      <p:sp>
        <p:nvSpPr>
          <p:cNvPr id="3" name="TextBox 2">
            <a:extLst>
              <a:ext uri="{FF2B5EF4-FFF2-40B4-BE49-F238E27FC236}">
                <a16:creationId xmlns:a16="http://schemas.microsoft.com/office/drawing/2014/main" id="{655CE8D5-52D4-1B02-2B3A-FDB1B739A44D}"/>
              </a:ext>
            </a:extLst>
          </p:cNvPr>
          <p:cNvSpPr txBox="1"/>
          <p:nvPr/>
        </p:nvSpPr>
        <p:spPr>
          <a:xfrm>
            <a:off x="0" y="523220"/>
            <a:ext cx="942535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Single Period dividend model zero growth </a:t>
            </a:r>
          </a:p>
        </p:txBody>
      </p:sp>
      <p:sp>
        <p:nvSpPr>
          <p:cNvPr id="4" name="TextBox 3">
            <a:extLst>
              <a:ext uri="{FF2B5EF4-FFF2-40B4-BE49-F238E27FC236}">
                <a16:creationId xmlns:a16="http://schemas.microsoft.com/office/drawing/2014/main" id="{7C8C6C0F-40D6-B58A-75A8-84A66D10534C}"/>
              </a:ext>
            </a:extLst>
          </p:cNvPr>
          <p:cNvSpPr txBox="1"/>
          <p:nvPr/>
        </p:nvSpPr>
        <p:spPr>
          <a:xfrm>
            <a:off x="133642" y="1046440"/>
            <a:ext cx="11823895" cy="369332"/>
          </a:xfrm>
          <a:prstGeom prst="rect">
            <a:avLst/>
          </a:prstGeom>
          <a:noFill/>
        </p:spPr>
        <p:txBody>
          <a:bodyPr wrap="square" rtlCol="0">
            <a:spAutoFit/>
          </a:bodyPr>
          <a:lstStyle/>
          <a:p>
            <a:r>
              <a:rPr lang="en-IN" dirty="0"/>
              <a:t>                      </a:t>
            </a:r>
          </a:p>
        </p:txBody>
      </p:sp>
      <p:pic>
        <p:nvPicPr>
          <p:cNvPr id="8" name="Picture 7">
            <a:extLst>
              <a:ext uri="{FF2B5EF4-FFF2-40B4-BE49-F238E27FC236}">
                <a16:creationId xmlns:a16="http://schemas.microsoft.com/office/drawing/2014/main" id="{0F6C6FC9-4C75-21F6-B311-9151C14E0A0F}"/>
              </a:ext>
            </a:extLst>
          </p:cNvPr>
          <p:cNvPicPr>
            <a:picLocks noChangeAspect="1"/>
          </p:cNvPicPr>
          <p:nvPr/>
        </p:nvPicPr>
        <p:blipFill>
          <a:blip r:embed="rId2"/>
          <a:stretch>
            <a:fillRect/>
          </a:stretch>
        </p:blipFill>
        <p:spPr>
          <a:xfrm>
            <a:off x="3228829" y="1519892"/>
            <a:ext cx="3314700" cy="838200"/>
          </a:xfrm>
          <a:prstGeom prst="rect">
            <a:avLst/>
          </a:prstGeom>
        </p:spPr>
      </p:pic>
      <p:sp>
        <p:nvSpPr>
          <p:cNvPr id="9" name="TextBox 8">
            <a:extLst>
              <a:ext uri="{FF2B5EF4-FFF2-40B4-BE49-F238E27FC236}">
                <a16:creationId xmlns:a16="http://schemas.microsoft.com/office/drawing/2014/main" id="{E7801AAF-E8CD-3230-3F34-117A943C9CFD}"/>
              </a:ext>
            </a:extLst>
          </p:cNvPr>
          <p:cNvSpPr txBox="1"/>
          <p:nvPr/>
        </p:nvSpPr>
        <p:spPr>
          <a:xfrm>
            <a:off x="626011" y="2861168"/>
            <a:ext cx="11331526"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Po = current price of equity share </a:t>
            </a:r>
          </a:p>
          <a:p>
            <a:r>
              <a:rPr lang="en-IN" sz="2400" dirty="0">
                <a:latin typeface="Times New Roman" panose="02020603050405020304" pitchFamily="18" charset="0"/>
                <a:cs typeface="Times New Roman" panose="02020603050405020304" pitchFamily="18" charset="0"/>
              </a:rPr>
              <a:t>D1 = dividend expected after one year</a:t>
            </a:r>
          </a:p>
          <a:p>
            <a:r>
              <a:rPr lang="en-IN" sz="2400" dirty="0">
                <a:latin typeface="Times New Roman" panose="02020603050405020304" pitchFamily="18" charset="0"/>
                <a:cs typeface="Times New Roman" panose="02020603050405020304" pitchFamily="18" charset="0"/>
              </a:rPr>
              <a:t>P1 = price of the share expected </a:t>
            </a:r>
          </a:p>
          <a:p>
            <a:r>
              <a:rPr lang="en-IN" sz="2400" dirty="0">
                <a:latin typeface="Times New Roman" panose="02020603050405020304" pitchFamily="18" charset="0"/>
                <a:cs typeface="Times New Roman" panose="02020603050405020304" pitchFamily="18" charset="0"/>
              </a:rPr>
              <a:t>R = Rate of return on equity share </a:t>
            </a:r>
          </a:p>
        </p:txBody>
      </p:sp>
      <p:sp>
        <p:nvSpPr>
          <p:cNvPr id="10" name="TextBox 9">
            <a:extLst>
              <a:ext uri="{FF2B5EF4-FFF2-40B4-BE49-F238E27FC236}">
                <a16:creationId xmlns:a16="http://schemas.microsoft.com/office/drawing/2014/main" id="{42BF2894-57FD-CBDC-E5CE-AAEA7674D70A}"/>
              </a:ext>
            </a:extLst>
          </p:cNvPr>
          <p:cNvSpPr txBox="1"/>
          <p:nvPr/>
        </p:nvSpPr>
        <p:spPr>
          <a:xfrm>
            <a:off x="133642" y="4234375"/>
            <a:ext cx="11823895"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EXAMPLE </a:t>
            </a:r>
          </a:p>
          <a:p>
            <a:r>
              <a:rPr lang="en-IN" sz="2400" dirty="0">
                <a:latin typeface="Times New Roman" panose="02020603050405020304" pitchFamily="18" charset="0"/>
                <a:cs typeface="Times New Roman" panose="02020603050405020304" pitchFamily="18" charset="0"/>
              </a:rPr>
              <a:t>HDFC is expected to provide dividend of Rs 4.00. Expected price of the share is 24 Rs. What price it would sell now if investors expected rate of return is 12% </a:t>
            </a:r>
          </a:p>
        </p:txBody>
      </p:sp>
    </p:spTree>
    <p:extLst>
      <p:ext uri="{BB962C8B-B14F-4D97-AF65-F5344CB8AC3E}">
        <p14:creationId xmlns:p14="http://schemas.microsoft.com/office/powerpoint/2010/main" val="661482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E97FD-E1B6-3496-7941-21E7004C527E}"/>
              </a:ext>
            </a:extLst>
          </p:cNvPr>
          <p:cNvSpPr txBox="1"/>
          <p:nvPr/>
        </p:nvSpPr>
        <p:spPr>
          <a:xfrm>
            <a:off x="0" y="327482"/>
            <a:ext cx="12192000" cy="400110"/>
          </a:xfrm>
          <a:prstGeom prst="rect">
            <a:avLst/>
          </a:prstGeom>
          <a:solidFill>
            <a:schemeClr val="bg1"/>
          </a:solidFill>
        </p:spPr>
        <p:txBody>
          <a:bodyPr wrap="square" rtlCol="0">
            <a:spAutoFit/>
          </a:bodyPr>
          <a:lstStyle/>
          <a:p>
            <a:r>
              <a:rPr lang="en-IN" sz="2000" b="1" dirty="0">
                <a:latin typeface="Times New Roman" panose="02020603050405020304" pitchFamily="18" charset="0"/>
                <a:cs typeface="Times New Roman" panose="02020603050405020304" pitchFamily="18" charset="0"/>
              </a:rPr>
              <a:t>With constant Growth  </a:t>
            </a:r>
          </a:p>
        </p:txBody>
      </p:sp>
      <p:pic>
        <p:nvPicPr>
          <p:cNvPr id="4" name="Picture 3">
            <a:extLst>
              <a:ext uri="{FF2B5EF4-FFF2-40B4-BE49-F238E27FC236}">
                <a16:creationId xmlns:a16="http://schemas.microsoft.com/office/drawing/2014/main" id="{1BC31265-6AB1-3400-11E9-DB092ED7895F}"/>
              </a:ext>
            </a:extLst>
          </p:cNvPr>
          <p:cNvPicPr>
            <a:picLocks noChangeAspect="1"/>
          </p:cNvPicPr>
          <p:nvPr/>
        </p:nvPicPr>
        <p:blipFill>
          <a:blip r:embed="rId2"/>
          <a:stretch>
            <a:fillRect/>
          </a:stretch>
        </p:blipFill>
        <p:spPr>
          <a:xfrm>
            <a:off x="3321441" y="895203"/>
            <a:ext cx="1638300" cy="819150"/>
          </a:xfrm>
          <a:prstGeom prst="rect">
            <a:avLst/>
          </a:prstGeom>
        </p:spPr>
      </p:pic>
      <p:sp>
        <p:nvSpPr>
          <p:cNvPr id="5" name="TextBox 4">
            <a:extLst>
              <a:ext uri="{FF2B5EF4-FFF2-40B4-BE49-F238E27FC236}">
                <a16:creationId xmlns:a16="http://schemas.microsoft.com/office/drawing/2014/main" id="{F7FDB430-1BCD-CB85-2A23-1D4A4F66AF71}"/>
              </a:ext>
            </a:extLst>
          </p:cNvPr>
          <p:cNvSpPr txBox="1"/>
          <p:nvPr/>
        </p:nvSpPr>
        <p:spPr>
          <a:xfrm>
            <a:off x="365760" y="2082019"/>
            <a:ext cx="11507372"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Expected dividend price per share is 4 </a:t>
            </a:r>
          </a:p>
          <a:p>
            <a:r>
              <a:rPr lang="en-IN" sz="2400" dirty="0">
                <a:latin typeface="Times New Roman" panose="02020603050405020304" pitchFamily="18" charset="0"/>
                <a:cs typeface="Times New Roman" panose="02020603050405020304" pitchFamily="18" charset="0"/>
              </a:rPr>
              <a:t>The dividend growth is 5%</a:t>
            </a:r>
          </a:p>
          <a:p>
            <a:r>
              <a:rPr lang="en-IN" sz="2400" dirty="0">
                <a:latin typeface="Times New Roman" panose="02020603050405020304" pitchFamily="18" charset="0"/>
                <a:cs typeface="Times New Roman" panose="02020603050405020304" pitchFamily="18" charset="0"/>
              </a:rPr>
              <a:t>The equity share price will grow 5%</a:t>
            </a:r>
          </a:p>
          <a:p>
            <a:r>
              <a:rPr lang="en-IN" sz="2400" dirty="0">
                <a:latin typeface="Times New Roman" panose="02020603050405020304" pitchFamily="18" charset="0"/>
                <a:cs typeface="Times New Roman" panose="02020603050405020304" pitchFamily="18" charset="0"/>
              </a:rPr>
              <a:t>Calculate the intrinsic value of share if expected rate is 15% </a:t>
            </a:r>
          </a:p>
        </p:txBody>
      </p:sp>
    </p:spTree>
    <p:extLst>
      <p:ext uri="{BB962C8B-B14F-4D97-AF65-F5344CB8AC3E}">
        <p14:creationId xmlns:p14="http://schemas.microsoft.com/office/powerpoint/2010/main" val="3473070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EE837-C6BB-5752-595F-49571BC1A95D}"/>
              </a:ext>
            </a:extLst>
          </p:cNvPr>
          <p:cNvSpPr txBox="1"/>
          <p:nvPr/>
        </p:nvSpPr>
        <p:spPr>
          <a:xfrm>
            <a:off x="0" y="101189"/>
            <a:ext cx="12192000" cy="584775"/>
          </a:xfrm>
          <a:prstGeom prst="rect">
            <a:avLst/>
          </a:prstGeom>
          <a:solidFill>
            <a:schemeClr val="accent2"/>
          </a:solidFill>
        </p:spPr>
        <p:txBody>
          <a:bodyPr wrap="square" rtlCol="0">
            <a:spAutoFit/>
          </a:bodyPr>
          <a:lstStyle/>
          <a:p>
            <a:r>
              <a:rPr lang="en-IN" sz="3200" b="1" dirty="0">
                <a:latin typeface="Times New Roman" panose="02020603050405020304" pitchFamily="18" charset="0"/>
                <a:cs typeface="Times New Roman" panose="02020603050405020304" pitchFamily="18" charset="0"/>
              </a:rPr>
              <a:t>Multi Period Dividend Model </a:t>
            </a:r>
          </a:p>
        </p:txBody>
      </p:sp>
      <p:sp>
        <p:nvSpPr>
          <p:cNvPr id="3" name="TextBox 2">
            <a:extLst>
              <a:ext uri="{FF2B5EF4-FFF2-40B4-BE49-F238E27FC236}">
                <a16:creationId xmlns:a16="http://schemas.microsoft.com/office/drawing/2014/main" id="{412C9D3E-9834-146D-A5B6-479CAE4C211C}"/>
              </a:ext>
            </a:extLst>
          </p:cNvPr>
          <p:cNvSpPr txBox="1"/>
          <p:nvPr/>
        </p:nvSpPr>
        <p:spPr>
          <a:xfrm>
            <a:off x="0" y="675249"/>
            <a:ext cx="11887200" cy="369332"/>
          </a:xfrm>
          <a:prstGeom prst="rect">
            <a:avLst/>
          </a:prstGeom>
          <a:noFill/>
        </p:spPr>
        <p:txBody>
          <a:bodyPr wrap="square" rtlCol="0">
            <a:spAutoFit/>
          </a:bodyPr>
          <a:lstStyle/>
          <a:p>
            <a:r>
              <a:rPr lang="en-IN" dirty="0"/>
              <a:t>  </a:t>
            </a:r>
          </a:p>
        </p:txBody>
      </p:sp>
      <p:sp>
        <p:nvSpPr>
          <p:cNvPr id="4" name="TextBox 3">
            <a:extLst>
              <a:ext uri="{FF2B5EF4-FFF2-40B4-BE49-F238E27FC236}">
                <a16:creationId xmlns:a16="http://schemas.microsoft.com/office/drawing/2014/main" id="{C98AE5C7-2201-1257-8C13-1EDABF85AF13}"/>
              </a:ext>
            </a:extLst>
          </p:cNvPr>
          <p:cNvSpPr txBox="1"/>
          <p:nvPr/>
        </p:nvSpPr>
        <p:spPr>
          <a:xfrm>
            <a:off x="-24063" y="874455"/>
            <a:ext cx="12063663"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Mr. D has </a:t>
            </a:r>
            <a:r>
              <a:rPr lang="en-US" sz="3200" b="0" i="0" dirty="0">
                <a:effectLst/>
                <a:latin typeface="Times New Roman" panose="02020603050405020304" pitchFamily="18" charset="0"/>
                <a:cs typeface="Times New Roman" panose="02020603050405020304" pitchFamily="18" charset="0"/>
              </a:rPr>
              <a:t> forecasted that Punjab transport Corp will pay dividends of 4 in the first year, 5 in the second year, and 6 in the third year. You expect that at the end of the third year, the selling price of the company’s stock will be 125 per share. The estimated cost of capital is 5%. The current stock price is 100 per share.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518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E2F425-F515-1121-9F7D-FCF71013376F}"/>
              </a:ext>
            </a:extLst>
          </p:cNvPr>
          <p:cNvSpPr txBox="1"/>
          <p:nvPr/>
        </p:nvSpPr>
        <p:spPr>
          <a:xfrm>
            <a:off x="0" y="0"/>
            <a:ext cx="12192000" cy="523220"/>
          </a:xfrm>
          <a:prstGeom prst="rect">
            <a:avLst/>
          </a:prstGeom>
          <a:solidFill>
            <a:schemeClr val="accent2"/>
          </a:solidFill>
        </p:spPr>
        <p:txBody>
          <a:bodyPr wrap="square" rtlCol="0">
            <a:spAutoFit/>
          </a:bodyPr>
          <a:lstStyle/>
          <a:p>
            <a:r>
              <a:rPr lang="en-IN" sz="2800" b="1" dirty="0">
                <a:latin typeface="Times New Roman" panose="02020603050405020304" pitchFamily="18" charset="0"/>
                <a:ea typeface="Tahoma" panose="020B0604030504040204" pitchFamily="34" charset="0"/>
                <a:cs typeface="Times New Roman" panose="02020603050405020304" pitchFamily="18" charset="0"/>
              </a:rPr>
              <a:t>DISCOUNTED CASH FLOW MODEL  </a:t>
            </a:r>
          </a:p>
        </p:txBody>
      </p:sp>
      <p:sp>
        <p:nvSpPr>
          <p:cNvPr id="4" name="TextBox 3">
            <a:extLst>
              <a:ext uri="{FF2B5EF4-FFF2-40B4-BE49-F238E27FC236}">
                <a16:creationId xmlns:a16="http://schemas.microsoft.com/office/drawing/2014/main" id="{2650B0D4-DCA1-F799-C160-A2D73EB9B799}"/>
              </a:ext>
            </a:extLst>
          </p:cNvPr>
          <p:cNvSpPr txBox="1"/>
          <p:nvPr/>
        </p:nvSpPr>
        <p:spPr>
          <a:xfrm>
            <a:off x="108679" y="674957"/>
            <a:ext cx="11643610" cy="5632311"/>
          </a:xfrm>
          <a:prstGeom prst="rect">
            <a:avLst/>
          </a:prstGeom>
          <a:noFill/>
        </p:spPr>
        <p:txBody>
          <a:bodyPr wrap="square">
            <a:spAutoFit/>
          </a:bodyPr>
          <a:lstStyle/>
          <a:p>
            <a:pPr algn="l"/>
            <a:r>
              <a:rPr lang="en-US" sz="2400" b="0" i="1" dirty="0">
                <a:solidFill>
                  <a:srgbClr val="000000"/>
                </a:solidFill>
                <a:effectLst/>
                <a:latin typeface="ff6"/>
              </a:rPr>
              <a:t>The following are the projected cash </a:t>
            </a:r>
            <a:r>
              <a:rPr lang="en-US" sz="2400" i="1" dirty="0">
                <a:solidFill>
                  <a:srgbClr val="000000"/>
                </a:solidFill>
                <a:latin typeface="ff6"/>
              </a:rPr>
              <a:t>fl</a:t>
            </a:r>
            <a:r>
              <a:rPr lang="en-US" sz="2400" b="0" i="1" dirty="0">
                <a:solidFill>
                  <a:srgbClr val="000000"/>
                </a:solidFill>
                <a:effectLst/>
                <a:latin typeface="ff6"/>
              </a:rPr>
              <a:t>ows to equity and to the firm over the next </a:t>
            </a:r>
            <a:r>
              <a:rPr lang="en-US" sz="2400" i="1" dirty="0">
                <a:solidFill>
                  <a:srgbClr val="000000"/>
                </a:solidFill>
                <a:latin typeface="ff6"/>
              </a:rPr>
              <a:t>fi</a:t>
            </a:r>
            <a:r>
              <a:rPr lang="en-US" sz="2400" b="0" i="1" dirty="0">
                <a:solidFill>
                  <a:srgbClr val="000000"/>
                </a:solidFill>
                <a:effectLst/>
                <a:latin typeface="ff6"/>
              </a:rPr>
              <a:t>ve years:</a:t>
            </a:r>
          </a:p>
          <a:p>
            <a:pPr algn="l"/>
            <a:r>
              <a:rPr lang="en-US" sz="2400" b="0" i="1" dirty="0">
                <a:solidFill>
                  <a:srgbClr val="000000"/>
                </a:solidFill>
                <a:effectLst/>
                <a:latin typeface="ff6"/>
              </a:rPr>
              <a:t>Total equity of the company is 66 crores with 6 crore of outstanding shares. The total debt of the company is 66 crores </a:t>
            </a:r>
          </a:p>
          <a:p>
            <a:pPr algn="l"/>
            <a:endParaRPr lang="en-US" sz="2400" i="1" dirty="0">
              <a:solidFill>
                <a:srgbClr val="000000"/>
              </a:solidFill>
              <a:latin typeface="ff6"/>
            </a:endParaRPr>
          </a:p>
          <a:p>
            <a:pPr algn="l"/>
            <a:endParaRPr lang="en-US" sz="2400" b="0" i="1" dirty="0">
              <a:solidFill>
                <a:srgbClr val="000000"/>
              </a:solidFill>
              <a:effectLst/>
              <a:latin typeface="ff6"/>
            </a:endParaRPr>
          </a:p>
          <a:p>
            <a:pPr algn="l"/>
            <a:endParaRPr lang="en-US" sz="2400" i="1" dirty="0">
              <a:solidFill>
                <a:srgbClr val="000000"/>
              </a:solidFill>
              <a:latin typeface="ff6"/>
            </a:endParaRPr>
          </a:p>
          <a:p>
            <a:pPr algn="l"/>
            <a:endParaRPr lang="en-US" sz="2400" b="0" i="1" dirty="0">
              <a:solidFill>
                <a:srgbClr val="000000"/>
              </a:solidFill>
              <a:effectLst/>
              <a:latin typeface="ff6"/>
            </a:endParaRPr>
          </a:p>
          <a:p>
            <a:pPr algn="l"/>
            <a:endParaRPr lang="en-US" sz="2400" i="1" dirty="0">
              <a:solidFill>
                <a:srgbClr val="000000"/>
              </a:solidFill>
              <a:latin typeface="ff6"/>
            </a:endParaRPr>
          </a:p>
          <a:p>
            <a:pPr algn="l"/>
            <a:endParaRPr lang="en-US" sz="2400" b="0" i="1" dirty="0">
              <a:solidFill>
                <a:srgbClr val="000000"/>
              </a:solidFill>
              <a:effectLst/>
              <a:latin typeface="ff6"/>
            </a:endParaRPr>
          </a:p>
          <a:p>
            <a:pPr algn="l"/>
            <a:endParaRPr lang="en-US" sz="2400" b="0" i="1" dirty="0">
              <a:solidFill>
                <a:srgbClr val="000000"/>
              </a:solidFill>
              <a:effectLst/>
              <a:latin typeface="ff3"/>
            </a:endParaRPr>
          </a:p>
          <a:p>
            <a:pPr algn="l"/>
            <a:r>
              <a:rPr lang="en-US" sz="2400" b="0" i="1" dirty="0">
                <a:solidFill>
                  <a:srgbClr val="000000"/>
                </a:solidFill>
                <a:effectLst/>
                <a:latin typeface="ff6"/>
              </a:rPr>
              <a:t>(The terminal value is the value of the equity or </a:t>
            </a:r>
            <a:r>
              <a:rPr lang="en-US" sz="2400" i="1" dirty="0">
                <a:solidFill>
                  <a:srgbClr val="000000"/>
                </a:solidFill>
                <a:latin typeface="ff6"/>
              </a:rPr>
              <a:t>fi</a:t>
            </a:r>
            <a:r>
              <a:rPr lang="en-US" sz="2400" b="0" i="1" dirty="0">
                <a:solidFill>
                  <a:srgbClr val="000000"/>
                </a:solidFill>
                <a:effectLst/>
                <a:latin typeface="ff6"/>
              </a:rPr>
              <a:t>rm at the end of year 5.)</a:t>
            </a:r>
          </a:p>
          <a:p>
            <a:pPr algn="l"/>
            <a:r>
              <a:rPr lang="en-US" sz="2400" b="0" i="1" dirty="0">
                <a:solidFill>
                  <a:srgbClr val="000000"/>
                </a:solidFill>
                <a:effectLst/>
                <a:latin typeface="ff6"/>
              </a:rPr>
              <a:t>The </a:t>
            </a:r>
            <a:r>
              <a:rPr lang="en-US" sz="2400" i="1" dirty="0">
                <a:solidFill>
                  <a:srgbClr val="000000"/>
                </a:solidFill>
                <a:latin typeface="ff6"/>
              </a:rPr>
              <a:t>fi</a:t>
            </a:r>
            <a:r>
              <a:rPr lang="en-US" sz="2400" b="0" i="1" dirty="0">
                <a:solidFill>
                  <a:srgbClr val="000000"/>
                </a:solidFill>
                <a:effectLst/>
                <a:latin typeface="ff6"/>
              </a:rPr>
              <a:t>rm has a cost of equity of 12% and a cost of capital of 9.94%. </a:t>
            </a:r>
            <a:r>
              <a:rPr lang="en-US" sz="2400" i="1" dirty="0">
                <a:solidFill>
                  <a:srgbClr val="000000"/>
                </a:solidFill>
                <a:latin typeface="ff6"/>
              </a:rPr>
              <a:t>Total tax paid by the company is 30%</a:t>
            </a:r>
            <a:endParaRPr lang="en-US" sz="2400" b="0" i="1" dirty="0">
              <a:solidFill>
                <a:srgbClr val="000000"/>
              </a:solidFill>
              <a:effectLst/>
              <a:latin typeface="ff6"/>
            </a:endParaRPr>
          </a:p>
          <a:p>
            <a:pPr algn="l"/>
            <a:r>
              <a:rPr lang="en-US" sz="2400" b="0" i="1" dirty="0">
                <a:solidFill>
                  <a:srgbClr val="000000"/>
                </a:solidFill>
                <a:effectLst/>
                <a:latin typeface="ff6"/>
              </a:rPr>
              <a:t> What is the value of the equity in this </a:t>
            </a:r>
            <a:r>
              <a:rPr lang="en-US" sz="2400" i="1" dirty="0">
                <a:solidFill>
                  <a:srgbClr val="000000"/>
                </a:solidFill>
                <a:latin typeface="ff6"/>
              </a:rPr>
              <a:t>firm?</a:t>
            </a:r>
          </a:p>
          <a:p>
            <a:pPr algn="l"/>
            <a:r>
              <a:rPr lang="en-US" sz="2400" b="0" i="1" dirty="0">
                <a:solidFill>
                  <a:srgbClr val="000000"/>
                </a:solidFill>
                <a:effectLst/>
                <a:latin typeface="ff6"/>
              </a:rPr>
              <a:t>What is value of the firm?</a:t>
            </a:r>
            <a:endParaRPr lang="en-US" sz="2400" b="0" i="0" dirty="0">
              <a:solidFill>
                <a:srgbClr val="000000"/>
              </a:solidFill>
              <a:effectLst/>
              <a:latin typeface="Roboto" panose="02000000000000000000" pitchFamily="2" charset="0"/>
            </a:endParaRPr>
          </a:p>
        </p:txBody>
      </p:sp>
      <p:graphicFrame>
        <p:nvGraphicFramePr>
          <p:cNvPr id="5" name="Table 5">
            <a:extLst>
              <a:ext uri="{FF2B5EF4-FFF2-40B4-BE49-F238E27FC236}">
                <a16:creationId xmlns:a16="http://schemas.microsoft.com/office/drawing/2014/main" id="{02F9AB0E-3866-9BB8-7D43-A229C2977801}"/>
              </a:ext>
            </a:extLst>
          </p:cNvPr>
          <p:cNvGraphicFramePr>
            <a:graphicFrameLocks noGrp="1"/>
          </p:cNvGraphicFramePr>
          <p:nvPr>
            <p:extLst>
              <p:ext uri="{D42A27DB-BD31-4B8C-83A1-F6EECF244321}">
                <p14:modId xmlns:p14="http://schemas.microsoft.com/office/powerpoint/2010/main" val="145085172"/>
              </p:ext>
            </p:extLst>
          </p:nvPr>
        </p:nvGraphicFramePr>
        <p:xfrm>
          <a:off x="308131" y="2008820"/>
          <a:ext cx="6096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504549214"/>
                    </a:ext>
                  </a:extLst>
                </a:gridCol>
                <a:gridCol w="2032000">
                  <a:extLst>
                    <a:ext uri="{9D8B030D-6E8A-4147-A177-3AD203B41FA5}">
                      <a16:colId xmlns:a16="http://schemas.microsoft.com/office/drawing/2014/main" val="972760748"/>
                    </a:ext>
                  </a:extLst>
                </a:gridCol>
                <a:gridCol w="2032000">
                  <a:extLst>
                    <a:ext uri="{9D8B030D-6E8A-4147-A177-3AD203B41FA5}">
                      <a16:colId xmlns:a16="http://schemas.microsoft.com/office/drawing/2014/main" val="3168895857"/>
                    </a:ext>
                  </a:extLst>
                </a:gridCol>
              </a:tblGrid>
              <a:tr h="370840">
                <a:tc>
                  <a:txBody>
                    <a:bodyPr/>
                    <a:lstStyle/>
                    <a:p>
                      <a:r>
                        <a:rPr lang="en-IN" dirty="0"/>
                        <a:t>Year </a:t>
                      </a:r>
                    </a:p>
                  </a:txBody>
                  <a:tcPr/>
                </a:tc>
                <a:tc>
                  <a:txBody>
                    <a:bodyPr/>
                    <a:lstStyle/>
                    <a:p>
                      <a:r>
                        <a:rPr lang="en-IN" dirty="0"/>
                        <a:t>Cash Flow To Firm</a:t>
                      </a:r>
                    </a:p>
                  </a:txBody>
                  <a:tcPr/>
                </a:tc>
                <a:tc>
                  <a:txBody>
                    <a:bodyPr/>
                    <a:lstStyle/>
                    <a:p>
                      <a:r>
                        <a:rPr lang="en-IN" dirty="0"/>
                        <a:t>Net investment </a:t>
                      </a:r>
                    </a:p>
                  </a:txBody>
                  <a:tcPr/>
                </a:tc>
                <a:extLst>
                  <a:ext uri="{0D108BD9-81ED-4DB2-BD59-A6C34878D82A}">
                    <a16:rowId xmlns:a16="http://schemas.microsoft.com/office/drawing/2014/main" val="3335990458"/>
                  </a:ext>
                </a:extLst>
              </a:tr>
              <a:tr h="370840">
                <a:tc>
                  <a:txBody>
                    <a:bodyPr/>
                    <a:lstStyle/>
                    <a:p>
                      <a:r>
                        <a:rPr lang="en-IN" dirty="0"/>
                        <a:t>1</a:t>
                      </a:r>
                    </a:p>
                  </a:txBody>
                  <a:tcPr/>
                </a:tc>
                <a:tc>
                  <a:txBody>
                    <a:bodyPr/>
                    <a:lstStyle/>
                    <a:p>
                      <a:r>
                        <a:rPr lang="en-IN" dirty="0"/>
                        <a:t>240</a:t>
                      </a:r>
                    </a:p>
                  </a:txBody>
                  <a:tcPr/>
                </a:tc>
                <a:tc>
                  <a:txBody>
                    <a:bodyPr/>
                    <a:lstStyle/>
                    <a:p>
                      <a:r>
                        <a:rPr lang="en-IN" dirty="0"/>
                        <a:t>90</a:t>
                      </a:r>
                    </a:p>
                  </a:txBody>
                  <a:tcPr/>
                </a:tc>
                <a:extLst>
                  <a:ext uri="{0D108BD9-81ED-4DB2-BD59-A6C34878D82A}">
                    <a16:rowId xmlns:a16="http://schemas.microsoft.com/office/drawing/2014/main" val="1176303874"/>
                  </a:ext>
                </a:extLst>
              </a:tr>
              <a:tr h="370840">
                <a:tc>
                  <a:txBody>
                    <a:bodyPr/>
                    <a:lstStyle/>
                    <a:p>
                      <a:r>
                        <a:rPr lang="en-IN" dirty="0"/>
                        <a:t>2</a:t>
                      </a:r>
                    </a:p>
                  </a:txBody>
                  <a:tcPr/>
                </a:tc>
                <a:tc>
                  <a:txBody>
                    <a:bodyPr/>
                    <a:lstStyle/>
                    <a:p>
                      <a:r>
                        <a:rPr lang="en-IN" dirty="0"/>
                        <a:t>257</a:t>
                      </a:r>
                    </a:p>
                  </a:txBody>
                  <a:tcPr/>
                </a:tc>
                <a:tc>
                  <a:txBody>
                    <a:bodyPr/>
                    <a:lstStyle/>
                    <a:p>
                      <a:r>
                        <a:rPr lang="en-IN" dirty="0"/>
                        <a:t>94.50</a:t>
                      </a:r>
                    </a:p>
                  </a:txBody>
                  <a:tcPr/>
                </a:tc>
                <a:extLst>
                  <a:ext uri="{0D108BD9-81ED-4DB2-BD59-A6C34878D82A}">
                    <a16:rowId xmlns:a16="http://schemas.microsoft.com/office/drawing/2014/main" val="423320539"/>
                  </a:ext>
                </a:extLst>
              </a:tr>
              <a:tr h="370840">
                <a:tc>
                  <a:txBody>
                    <a:bodyPr/>
                    <a:lstStyle/>
                    <a:p>
                      <a:r>
                        <a:rPr lang="en-IN" dirty="0"/>
                        <a:t>3</a:t>
                      </a:r>
                    </a:p>
                  </a:txBody>
                  <a:tcPr/>
                </a:tc>
                <a:tc>
                  <a:txBody>
                    <a:bodyPr/>
                    <a:lstStyle/>
                    <a:p>
                      <a:r>
                        <a:rPr lang="en-IN" dirty="0"/>
                        <a:t>274</a:t>
                      </a:r>
                    </a:p>
                  </a:txBody>
                  <a:tcPr/>
                </a:tc>
                <a:tc>
                  <a:txBody>
                    <a:bodyPr/>
                    <a:lstStyle/>
                    <a:p>
                      <a:r>
                        <a:rPr lang="en-IN" dirty="0"/>
                        <a:t>99.23</a:t>
                      </a:r>
                    </a:p>
                  </a:txBody>
                  <a:tcPr/>
                </a:tc>
                <a:extLst>
                  <a:ext uri="{0D108BD9-81ED-4DB2-BD59-A6C34878D82A}">
                    <a16:rowId xmlns:a16="http://schemas.microsoft.com/office/drawing/2014/main" val="677419833"/>
                  </a:ext>
                </a:extLst>
              </a:tr>
              <a:tr h="370840">
                <a:tc>
                  <a:txBody>
                    <a:bodyPr/>
                    <a:lstStyle/>
                    <a:p>
                      <a:r>
                        <a:rPr lang="en-IN" dirty="0"/>
                        <a:t>4</a:t>
                      </a:r>
                    </a:p>
                  </a:txBody>
                  <a:tcPr/>
                </a:tc>
                <a:tc>
                  <a:txBody>
                    <a:bodyPr/>
                    <a:lstStyle/>
                    <a:p>
                      <a:r>
                        <a:rPr lang="en-IN" dirty="0"/>
                        <a:t>293</a:t>
                      </a:r>
                    </a:p>
                  </a:txBody>
                  <a:tcPr/>
                </a:tc>
                <a:tc>
                  <a:txBody>
                    <a:bodyPr/>
                    <a:lstStyle/>
                    <a:p>
                      <a:r>
                        <a:rPr lang="en-IN" dirty="0"/>
                        <a:t>104.19</a:t>
                      </a:r>
                    </a:p>
                  </a:txBody>
                  <a:tcPr/>
                </a:tc>
                <a:extLst>
                  <a:ext uri="{0D108BD9-81ED-4DB2-BD59-A6C34878D82A}">
                    <a16:rowId xmlns:a16="http://schemas.microsoft.com/office/drawing/2014/main" val="3205482288"/>
                  </a:ext>
                </a:extLst>
              </a:tr>
              <a:tr h="370840">
                <a:tc>
                  <a:txBody>
                    <a:bodyPr/>
                    <a:lstStyle/>
                    <a:p>
                      <a:r>
                        <a:rPr lang="en-IN" dirty="0"/>
                        <a:t>5 </a:t>
                      </a:r>
                    </a:p>
                  </a:txBody>
                  <a:tcPr/>
                </a:tc>
                <a:tc>
                  <a:txBody>
                    <a:bodyPr/>
                    <a:lstStyle/>
                    <a:p>
                      <a:r>
                        <a:rPr lang="en-IN" dirty="0"/>
                        <a:t>313</a:t>
                      </a:r>
                    </a:p>
                  </a:txBody>
                  <a:tcPr/>
                </a:tc>
                <a:tc>
                  <a:txBody>
                    <a:bodyPr/>
                    <a:lstStyle/>
                    <a:p>
                      <a:r>
                        <a:rPr lang="en-IN" dirty="0"/>
                        <a:t>109.40</a:t>
                      </a:r>
                    </a:p>
                  </a:txBody>
                  <a:tcPr/>
                </a:tc>
                <a:extLst>
                  <a:ext uri="{0D108BD9-81ED-4DB2-BD59-A6C34878D82A}">
                    <a16:rowId xmlns:a16="http://schemas.microsoft.com/office/drawing/2014/main" val="4265544339"/>
                  </a:ext>
                </a:extLst>
              </a:tr>
            </a:tbl>
          </a:graphicData>
        </a:graphic>
      </p:graphicFrame>
    </p:spTree>
    <p:extLst>
      <p:ext uri="{BB962C8B-B14F-4D97-AF65-F5344CB8AC3E}">
        <p14:creationId xmlns:p14="http://schemas.microsoft.com/office/powerpoint/2010/main" val="1071498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AA033-F2D7-64F5-5BDD-073E7815407D}"/>
              </a:ext>
            </a:extLst>
          </p:cNvPr>
          <p:cNvSpPr txBox="1"/>
          <p:nvPr/>
        </p:nvSpPr>
        <p:spPr>
          <a:xfrm>
            <a:off x="0" y="14990"/>
            <a:ext cx="12192000" cy="584775"/>
          </a:xfrm>
          <a:prstGeom prst="rect">
            <a:avLst/>
          </a:prstGeom>
          <a:solidFill>
            <a:schemeClr val="accent2"/>
          </a:solidFill>
        </p:spPr>
        <p:txBody>
          <a:bodyPr wrap="square" rtlCol="0">
            <a:spAutoFit/>
          </a:bodyPr>
          <a:lstStyle/>
          <a:p>
            <a:r>
              <a:rPr lang="en-US" sz="3200" b="1" dirty="0">
                <a:latin typeface="Georgia" panose="02040502050405020303" pitchFamily="18" charset="0"/>
                <a:ea typeface="Tahoma" panose="020B0604030504040204" pitchFamily="34" charset="0"/>
                <a:cs typeface="Tahoma" panose="020B0604030504040204" pitchFamily="34" charset="0"/>
              </a:rPr>
              <a:t>BONDS</a:t>
            </a:r>
            <a:r>
              <a:rPr lang="en-US" dirty="0"/>
              <a:t> </a:t>
            </a:r>
            <a:endParaRPr lang="en-IN" dirty="0"/>
          </a:p>
        </p:txBody>
      </p:sp>
      <p:sp>
        <p:nvSpPr>
          <p:cNvPr id="3" name="TextBox 2">
            <a:extLst>
              <a:ext uri="{FF2B5EF4-FFF2-40B4-BE49-F238E27FC236}">
                <a16:creationId xmlns:a16="http://schemas.microsoft.com/office/drawing/2014/main" id="{DE7685E1-6519-8874-EA92-7A42D8ABA906}"/>
              </a:ext>
            </a:extLst>
          </p:cNvPr>
          <p:cNvSpPr txBox="1"/>
          <p:nvPr/>
        </p:nvSpPr>
        <p:spPr>
          <a:xfrm>
            <a:off x="0" y="599765"/>
            <a:ext cx="7621587" cy="5262979"/>
          </a:xfrm>
          <a:prstGeom prst="rect">
            <a:avLst/>
          </a:prstGeom>
          <a:noFill/>
        </p:spPr>
        <p:txBody>
          <a:bodyPr wrap="square" rtlCol="0">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Bonds are fixed-income instruments</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R</a:t>
            </a:r>
            <a:r>
              <a:rPr lang="en-US" sz="2400" b="0" i="0" dirty="0">
                <a:solidFill>
                  <a:srgbClr val="000000"/>
                </a:solidFill>
                <a:effectLst/>
                <a:latin typeface="Times New Roman" panose="02020603050405020304" pitchFamily="18" charset="0"/>
                <a:cs typeface="Times New Roman" panose="02020603050405020304" pitchFamily="18" charset="0"/>
              </a:rPr>
              <a:t>epresent a loan made by an investor to a borrower who in most cases will either be a country’s government or a corporate entity.</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Bonds are utilized by governments and corporate entities to raise capital to finance operations or major projects.</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owners of the bonds are classed as creditors of the issuer.</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Term Indenture</a:t>
            </a:r>
          </a:p>
          <a:p>
            <a:endParaRPr lang="en-IN"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B6F98C43-6570-83DB-716B-4C4408779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587" y="599764"/>
            <a:ext cx="4570413" cy="62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5664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07E17-1109-3F67-56F6-D49C60276234}"/>
              </a:ext>
            </a:extLst>
          </p:cNvPr>
          <p:cNvSpPr txBox="1"/>
          <p:nvPr/>
        </p:nvSpPr>
        <p:spPr>
          <a:xfrm>
            <a:off x="0" y="490210"/>
            <a:ext cx="11932170" cy="6555641"/>
          </a:xfrm>
          <a:prstGeom prst="rect">
            <a:avLst/>
          </a:prstGeom>
          <a:noFill/>
        </p:spPr>
        <p:txBody>
          <a:bodyPr wrap="square">
            <a:spAutoFit/>
          </a:bodyPr>
          <a:lstStyle/>
          <a:p>
            <a:r>
              <a:rPr lang="en-US" sz="3200" b="1" i="0" dirty="0">
                <a:effectLst/>
                <a:latin typeface="Times New Roman" panose="02020603050405020304" pitchFamily="18" charset="0"/>
                <a:cs typeface="Times New Roman" panose="02020603050405020304" pitchFamily="18" charset="0"/>
              </a:rPr>
              <a:t>Yield/Yield to Maturity (YTM)</a:t>
            </a:r>
            <a:r>
              <a:rPr lang="en-US" sz="3200" b="0" i="0" dirty="0">
                <a:effectLst/>
                <a:latin typeface="Times New Roman" panose="02020603050405020304" pitchFamily="18" charset="0"/>
                <a:cs typeface="Times New Roman" panose="02020603050405020304" pitchFamily="18" charset="0"/>
              </a:rPr>
              <a:t> – The annual rate of return of a bond that is held to maturity (assuming all payments are not delayed).</a:t>
            </a:r>
          </a:p>
          <a:p>
            <a:endParaRPr lang="en-US" sz="3200" dirty="0">
              <a:latin typeface="Times New Roman" panose="02020603050405020304" pitchFamily="18" charset="0"/>
              <a:cs typeface="Times New Roman" panose="02020603050405020304" pitchFamily="18" charset="0"/>
            </a:endParaRPr>
          </a:p>
          <a:p>
            <a:r>
              <a:rPr lang="en-US" sz="3200" b="1" i="0" dirty="0">
                <a:effectLst/>
                <a:latin typeface="Times New Roman" panose="02020603050405020304" pitchFamily="18" charset="0"/>
                <a:cs typeface="Times New Roman" panose="02020603050405020304" pitchFamily="18" charset="0"/>
              </a:rPr>
              <a:t>Principal (or Face Value)</a:t>
            </a:r>
            <a:r>
              <a:rPr lang="en-US" sz="3200" b="0" i="0" dirty="0">
                <a:effectLst/>
                <a:latin typeface="Times New Roman" panose="02020603050405020304" pitchFamily="18" charset="0"/>
                <a:cs typeface="Times New Roman" panose="02020603050405020304" pitchFamily="18" charset="0"/>
              </a:rPr>
              <a:t> – The initial amount of money invested in the bond</a:t>
            </a:r>
          </a:p>
          <a:p>
            <a:endParaRPr lang="en-US" sz="3200" b="1" i="0" dirty="0">
              <a:effectLst/>
              <a:latin typeface="Times New Roman" panose="02020603050405020304" pitchFamily="18" charset="0"/>
              <a:cs typeface="Times New Roman" panose="02020603050405020304" pitchFamily="18" charset="0"/>
            </a:endParaRPr>
          </a:p>
          <a:p>
            <a:r>
              <a:rPr lang="en-US" sz="3200" b="1" i="0" dirty="0">
                <a:effectLst/>
                <a:latin typeface="Times New Roman" panose="02020603050405020304" pitchFamily="18" charset="0"/>
                <a:cs typeface="Times New Roman" panose="02020603050405020304" pitchFamily="18" charset="0"/>
              </a:rPr>
              <a:t>Maturity</a:t>
            </a:r>
            <a:r>
              <a:rPr lang="en-US" sz="3200" b="0" i="0" dirty="0">
                <a:effectLst/>
                <a:latin typeface="Times New Roman" panose="02020603050405020304" pitchFamily="18" charset="0"/>
                <a:cs typeface="Times New Roman" panose="02020603050405020304" pitchFamily="18" charset="0"/>
              </a:rPr>
              <a:t> – The date that the bond expires, when the principal must be paid to the bondholder.</a:t>
            </a:r>
            <a:endParaRPr lang="en-US"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a:t>
            </a:r>
          </a:p>
          <a:p>
            <a:r>
              <a:rPr lang="en-US" sz="3200" b="1" i="0" dirty="0">
                <a:effectLst/>
                <a:latin typeface="Times New Roman" panose="02020603050405020304" pitchFamily="18" charset="0"/>
                <a:cs typeface="Times New Roman" panose="02020603050405020304" pitchFamily="18" charset="0"/>
              </a:rPr>
              <a:t>Coupon Rate</a:t>
            </a:r>
            <a:r>
              <a:rPr lang="en-US" sz="3200" b="0" i="0" dirty="0">
                <a:effectLst/>
                <a:latin typeface="Times New Roman" panose="02020603050405020304" pitchFamily="18" charset="0"/>
                <a:cs typeface="Times New Roman" panose="02020603050405020304" pitchFamily="18" charset="0"/>
              </a:rPr>
              <a:t> – The interest payments that the issuer makes to the bondholder. They are typically made semi-annually (every six months) but can vary</a:t>
            </a:r>
            <a:endParaRPr lang="en-IN" sz="3200" b="0" i="0" dirty="0">
              <a:effectLst/>
              <a:latin typeface="Times New Roman" panose="02020603050405020304" pitchFamily="18" charset="0"/>
              <a:cs typeface="Times New Roman" panose="02020603050405020304" pitchFamily="18" charset="0"/>
            </a:endParaRPr>
          </a:p>
          <a:p>
            <a:endParaRPr lang="en-IN" dirty="0">
              <a:solidFill>
                <a:srgbClr val="57595D"/>
              </a:solidFill>
              <a:latin typeface="Open Sans" panose="020B0606030504020204" pitchFamily="34" charset="0"/>
            </a:endParaRPr>
          </a:p>
          <a:p>
            <a:endParaRPr lang="en-IN" dirty="0"/>
          </a:p>
        </p:txBody>
      </p:sp>
      <p:sp>
        <p:nvSpPr>
          <p:cNvPr id="4" name="TextBox 3">
            <a:extLst>
              <a:ext uri="{FF2B5EF4-FFF2-40B4-BE49-F238E27FC236}">
                <a16:creationId xmlns:a16="http://schemas.microsoft.com/office/drawing/2014/main" id="{04C9133E-8C9C-A1EA-39B3-DC4D05E7253E}"/>
              </a:ext>
            </a:extLst>
          </p:cNvPr>
          <p:cNvSpPr txBox="1"/>
          <p:nvPr/>
        </p:nvSpPr>
        <p:spPr>
          <a:xfrm>
            <a:off x="0" y="1499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FEATURES OF BOND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884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42EA6-2FE2-6C60-7579-38E3218A2EF2}"/>
              </a:ext>
            </a:extLst>
          </p:cNvPr>
          <p:cNvSpPr txBox="1"/>
          <p:nvPr/>
        </p:nvSpPr>
        <p:spPr>
          <a:xfrm>
            <a:off x="2500" y="599765"/>
            <a:ext cx="12189500" cy="6396944"/>
          </a:xfrm>
          <a:prstGeom prst="rect">
            <a:avLst/>
          </a:prstGeom>
          <a:noFill/>
        </p:spPr>
        <p:txBody>
          <a:bodyPr wrap="square">
            <a:spAutoFit/>
          </a:bodyPr>
          <a:lstStyle/>
          <a:p>
            <a:pPr algn="just">
              <a:lnSpc>
                <a:spcPct val="150000"/>
              </a:lnSpc>
            </a:pPr>
            <a:r>
              <a:rPr lang="en-US" sz="2800" b="1" i="0" dirty="0">
                <a:effectLst/>
                <a:latin typeface="Times New Roman" panose="02020603050405020304" pitchFamily="18" charset="0"/>
                <a:cs typeface="Times New Roman" panose="02020603050405020304" pitchFamily="18" charset="0"/>
              </a:rPr>
              <a:t>Issuer: </a:t>
            </a:r>
            <a:r>
              <a:rPr lang="en-US" sz="2800" b="0" i="0" dirty="0">
                <a:effectLst/>
                <a:latin typeface="Times New Roman" panose="02020603050405020304" pitchFamily="18" charset="0"/>
                <a:cs typeface="Times New Roman" panose="02020603050405020304" pitchFamily="18" charset="0"/>
              </a:rPr>
              <a:t>Bond issuers borrow money from investors against bonds. Commonly found bond issuers are the government, government institutions, municipalities, and corporations.</a:t>
            </a:r>
          </a:p>
          <a:p>
            <a:pPr algn="just">
              <a:lnSpc>
                <a:spcPct val="150000"/>
              </a:lnSpc>
            </a:pPr>
            <a:r>
              <a:rPr lang="en-US" sz="2400" b="1" i="0" dirty="0">
                <a:effectLst/>
                <a:latin typeface="Times New Roman" panose="02020603050405020304" pitchFamily="18" charset="0"/>
                <a:cs typeface="Times New Roman" panose="02020603050405020304" pitchFamily="18" charset="0"/>
              </a:rPr>
              <a:t>Credit rating: </a:t>
            </a:r>
            <a:r>
              <a:rPr lang="en-US" sz="2400" b="0" i="0" dirty="0">
                <a:effectLst/>
                <a:latin typeface="Times New Roman" panose="02020603050405020304" pitchFamily="18" charset="0"/>
                <a:cs typeface="Times New Roman" panose="02020603050405020304" pitchFamily="18" charset="0"/>
              </a:rPr>
              <a:t>Each bond holds the rating, provided by credit rating agencies. A higher rating suggests a lower amount of risk and lower yields. If the rating is lower, the risk involved in the bond is higher along with higher returns.</a:t>
            </a:r>
          </a:p>
          <a:p>
            <a:pPr algn="l">
              <a:lnSpc>
                <a:spcPct val="150000"/>
              </a:lnSpc>
            </a:pPr>
            <a:r>
              <a:rPr lang="en-US" sz="2400" b="1" i="0" dirty="0">
                <a:effectLst/>
                <a:latin typeface="Times New Roman" panose="02020603050405020304" pitchFamily="18" charset="0"/>
                <a:cs typeface="Times New Roman" panose="02020603050405020304" pitchFamily="18" charset="0"/>
              </a:rPr>
              <a:t>Tradable Bonds</a:t>
            </a:r>
            <a:r>
              <a:rPr lang="en-US" sz="2400" b="0" i="0" dirty="0">
                <a:effectLst/>
                <a:latin typeface="Times New Roman" panose="02020603050405020304" pitchFamily="18" charset="0"/>
                <a:cs typeface="Times New Roman" panose="02020603050405020304" pitchFamily="18" charset="0"/>
              </a:rPr>
              <a:t>: Bonds are tradable in the secondary market. The ownership can thus shift among various investors within a given tenure. These creditors often sell their bonds to other entities when market prices exceed the nominal values as they have an option to secure bonds with high yield and appropriate credit ratings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16D6FD-E640-9081-7B4F-0D3B949E5EDF}"/>
              </a:ext>
            </a:extLst>
          </p:cNvPr>
          <p:cNvSpPr txBox="1"/>
          <p:nvPr/>
        </p:nvSpPr>
        <p:spPr>
          <a:xfrm>
            <a:off x="0" y="1499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FEATURES OF BOND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640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F794D-850D-39C1-BC69-FF726193949F}"/>
              </a:ext>
            </a:extLst>
          </p:cNvPr>
          <p:cNvSpPr txBox="1"/>
          <p:nvPr/>
        </p:nvSpPr>
        <p:spPr>
          <a:xfrm>
            <a:off x="86194" y="369332"/>
            <a:ext cx="12019611" cy="1687963"/>
          </a:xfrm>
          <a:prstGeom prst="rect">
            <a:avLst/>
          </a:prstGeom>
          <a:noFill/>
        </p:spPr>
        <p:txBody>
          <a:bodyPr wrap="square">
            <a:spAutoFit/>
          </a:bodyPr>
          <a:lstStyle/>
          <a:p>
            <a:pPr algn="l">
              <a:lnSpc>
                <a:spcPct val="150000"/>
              </a:lnSpc>
            </a:pPr>
            <a:r>
              <a:rPr lang="en-US" sz="2400" b="1" i="0" dirty="0">
                <a:effectLst/>
                <a:latin typeface="Times New Roman" panose="02020603050405020304" pitchFamily="18" charset="0"/>
                <a:cs typeface="Times New Roman" panose="02020603050405020304" pitchFamily="18" charset="0"/>
              </a:rPr>
              <a:t>Par Value </a:t>
            </a:r>
          </a:p>
          <a:p>
            <a:pPr algn="l">
              <a:lnSpc>
                <a:spcPct val="150000"/>
              </a:lnSpc>
            </a:pPr>
            <a:r>
              <a:rPr lang="en-US" sz="2400" b="1" i="0" dirty="0">
                <a:effectLst/>
                <a:latin typeface="Times New Roman" panose="02020603050405020304" pitchFamily="18" charset="0"/>
                <a:cs typeface="Times New Roman" panose="02020603050405020304" pitchFamily="18" charset="0"/>
              </a:rPr>
              <a:t>Premium </a:t>
            </a:r>
            <a:r>
              <a:rPr lang="en-US" sz="2400" b="1" dirty="0">
                <a:latin typeface="Times New Roman" panose="02020603050405020304" pitchFamily="18" charset="0"/>
                <a:cs typeface="Times New Roman" panose="02020603050405020304" pitchFamily="18" charset="0"/>
              </a:rPr>
              <a:t>value </a:t>
            </a:r>
            <a:endParaRPr lang="en-US" sz="2400" b="0" i="0" dirty="0">
              <a:effectLst/>
              <a:latin typeface="Times New Roman" panose="02020603050405020304" pitchFamily="18" charset="0"/>
              <a:cs typeface="Times New Roman" panose="02020603050405020304" pitchFamily="18" charset="0"/>
            </a:endParaRPr>
          </a:p>
          <a:p>
            <a:pPr algn="l">
              <a:lnSpc>
                <a:spcPct val="150000"/>
              </a:lnSpc>
            </a:pPr>
            <a:r>
              <a:rPr lang="en-US" sz="2400" b="1" i="0" dirty="0">
                <a:effectLst/>
                <a:latin typeface="Times New Roman" panose="02020603050405020304" pitchFamily="18" charset="0"/>
                <a:cs typeface="Times New Roman" panose="02020603050405020304" pitchFamily="18" charset="0"/>
              </a:rPr>
              <a:t>Discount </a:t>
            </a:r>
            <a:r>
              <a:rPr lang="en-US" sz="2400" b="1" dirty="0">
                <a:latin typeface="Times New Roman" panose="02020603050405020304" pitchFamily="18" charset="0"/>
                <a:cs typeface="Times New Roman" panose="02020603050405020304" pitchFamily="18" charset="0"/>
              </a:rPr>
              <a:t>value </a:t>
            </a:r>
            <a:endParaRPr lang="en-US" sz="2400" b="1"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E902B9-94A5-0E3A-7FE1-09680503DB6F}"/>
              </a:ext>
            </a:extLst>
          </p:cNvPr>
          <p:cNvSpPr txBox="1"/>
          <p:nvPr/>
        </p:nvSpPr>
        <p:spPr>
          <a:xfrm>
            <a:off x="0" y="0"/>
            <a:ext cx="12192000" cy="369332"/>
          </a:xfrm>
          <a:prstGeom prst="rect">
            <a:avLst/>
          </a:prstGeom>
          <a:solidFill>
            <a:schemeClr val="accent2"/>
          </a:solidFill>
        </p:spPr>
        <p:txBody>
          <a:bodyPr wrap="square" rtlCol="0">
            <a:spAutoFit/>
          </a:bodyPr>
          <a:lstStyle/>
          <a:p>
            <a:endParaRPr lang="en-IN" dirty="0"/>
          </a:p>
        </p:txBody>
      </p:sp>
    </p:spTree>
    <p:extLst>
      <p:ext uri="{BB962C8B-B14F-4D97-AF65-F5344CB8AC3E}">
        <p14:creationId xmlns:p14="http://schemas.microsoft.com/office/powerpoint/2010/main" val="558935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1574AF-8604-5CEA-6BDE-8744253B94F7}"/>
              </a:ext>
            </a:extLst>
          </p:cNvPr>
          <p:cNvSpPr txBox="1"/>
          <p:nvPr/>
        </p:nvSpPr>
        <p:spPr>
          <a:xfrm>
            <a:off x="213610" y="779888"/>
            <a:ext cx="11478718" cy="3349956"/>
          </a:xfrm>
          <a:prstGeom prst="rect">
            <a:avLst/>
          </a:prstGeom>
          <a:noFill/>
        </p:spPr>
        <p:txBody>
          <a:bodyPr wrap="square">
            <a:spAutoFit/>
          </a:bodyPr>
          <a:lstStyle/>
          <a:p>
            <a:pPr algn="just"/>
            <a:r>
              <a:rPr lang="en-US" sz="3600" b="1" i="0" dirty="0">
                <a:solidFill>
                  <a:srgbClr val="000000"/>
                </a:solidFill>
                <a:effectLst/>
                <a:latin typeface="Times New Roman" panose="02020603050405020304" pitchFamily="18" charset="0"/>
                <a:cs typeface="Times New Roman" panose="02020603050405020304" pitchFamily="18" charset="0"/>
              </a:rPr>
              <a:t>Fixed-rate bonds</a:t>
            </a:r>
          </a:p>
          <a:p>
            <a:pPr algn="just">
              <a:lnSpc>
                <a:spcPct val="150000"/>
              </a:lnSpc>
            </a:pPr>
            <a:r>
              <a:rPr lang="en-US" sz="2400" b="0" i="0" dirty="0">
                <a:effectLst/>
                <a:latin typeface="Times New Roman" panose="02020603050405020304" pitchFamily="18" charset="0"/>
                <a:cs typeface="Times New Roman" panose="02020603050405020304" pitchFamily="18" charset="0"/>
              </a:rPr>
              <a:t>Fixed-rate bonds pay consistent interest amounts until maturity. The bondholders earn predictable and guaranteed returns regardless of the prevailing market conditions.</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An investor purchased a ten-year fixed-rate government bond of Rs. 1000, issued on 20th April 2022 which offers a coupon rate of 7.5%. The investor will get a fixed interest of Rs. 75, annually every April, till 20th April 2031.</a:t>
            </a:r>
          </a:p>
        </p:txBody>
      </p:sp>
      <p:sp>
        <p:nvSpPr>
          <p:cNvPr id="6" name="TextBox 5">
            <a:extLst>
              <a:ext uri="{FF2B5EF4-FFF2-40B4-BE49-F238E27FC236}">
                <a16:creationId xmlns:a16="http://schemas.microsoft.com/office/drawing/2014/main" id="{5C6FC15F-A45D-5795-E0C1-C5BAC836D270}"/>
              </a:ext>
            </a:extLst>
          </p:cNvPr>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TYPES OF BONDS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25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7255EE33-DF45-B032-21CC-F6CA842D5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A90FA5-73D4-AD92-4F66-DC74DD6865DA}"/>
              </a:ext>
            </a:extLst>
          </p:cNvPr>
          <p:cNvSpPr txBox="1"/>
          <p:nvPr/>
        </p:nvSpPr>
        <p:spPr>
          <a:xfrm>
            <a:off x="450165" y="723671"/>
            <a:ext cx="1121195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Industry Rivalry and Competition </a:t>
            </a:r>
          </a:p>
        </p:txBody>
      </p:sp>
      <p:sp>
        <p:nvSpPr>
          <p:cNvPr id="4" name="TextBox 3">
            <a:extLst>
              <a:ext uri="{FF2B5EF4-FFF2-40B4-BE49-F238E27FC236}">
                <a16:creationId xmlns:a16="http://schemas.microsoft.com/office/drawing/2014/main" id="{E366A287-22DC-5C99-AACB-0E400CC4C666}"/>
              </a:ext>
            </a:extLst>
          </p:cNvPr>
          <p:cNvSpPr txBox="1"/>
          <p:nvPr/>
        </p:nvSpPr>
        <p:spPr>
          <a:xfrm>
            <a:off x="450165" y="1210443"/>
            <a:ext cx="11310425" cy="6038641"/>
          </a:xfrm>
          <a:prstGeom prst="rect">
            <a:avLst/>
          </a:prstGeom>
          <a:noFill/>
        </p:spPr>
        <p:txBody>
          <a:bodyPr wrap="square" rtlCol="0">
            <a:spAutoFit/>
          </a:bodyPr>
          <a:lstStyle/>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Price Competition</a:t>
            </a:r>
          </a:p>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Product Introductions</a:t>
            </a:r>
          </a:p>
          <a:p>
            <a:pPr>
              <a:lnSpc>
                <a:spcPct val="150000"/>
              </a:lnSpc>
            </a:pPr>
            <a:r>
              <a:rPr lang="en-US" sz="2000" dirty="0">
                <a:solidFill>
                  <a:srgbClr val="000000"/>
                </a:solidFill>
                <a:latin typeface="Times New Roman" panose="02020603050405020304" pitchFamily="18" charset="0"/>
                <a:cs typeface="Times New Roman" panose="02020603050405020304" pitchFamily="18" charset="0"/>
              </a:rPr>
              <a:t>Slow Industry Growth</a:t>
            </a:r>
          </a:p>
          <a:p>
            <a:pPr>
              <a:lnSpc>
                <a:spcPct val="150000"/>
              </a:lnSpc>
            </a:pPr>
            <a:r>
              <a:rPr lang="en-IN" sz="2000" b="0" i="0" dirty="0">
                <a:effectLst/>
                <a:latin typeface="Times New Roman" panose="02020603050405020304" pitchFamily="18" charset="0"/>
                <a:cs typeface="Times New Roman" panose="02020603050405020304" pitchFamily="18" charset="0"/>
              </a:rPr>
              <a:t>High strategic stake</a:t>
            </a:r>
            <a:r>
              <a:rPr lang="en-US" sz="2000" dirty="0">
                <a:latin typeface="Times New Roman" panose="02020603050405020304" pitchFamily="18" charset="0"/>
                <a:cs typeface="Times New Roman" panose="02020603050405020304" pitchFamily="18" charset="0"/>
              </a:rPr>
              <a:t> </a:t>
            </a:r>
          </a:p>
          <a:p>
            <a:pPr algn="l">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High exit barriers</a:t>
            </a:r>
          </a:p>
          <a:p>
            <a:pPr algn="l">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Economic, strategic, and emotional factors can prevent companies from leaving the industry, even when they are earning low or negative returns on investments. Major sources of exit barriers include:</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Specialized assets</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Fixed costs of exit</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Strategic interrelationships</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Emotional barriers</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Government and social restrictions</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147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90F1D-FDBC-166D-66B1-22A884ABF9E3}"/>
              </a:ext>
            </a:extLst>
          </p:cNvPr>
          <p:cNvSpPr txBox="1"/>
          <p:nvPr/>
        </p:nvSpPr>
        <p:spPr>
          <a:xfrm>
            <a:off x="108678" y="764897"/>
            <a:ext cx="11808501" cy="4088620"/>
          </a:xfrm>
          <a:prstGeom prst="rect">
            <a:avLst/>
          </a:prstGeom>
          <a:noFill/>
        </p:spPr>
        <p:txBody>
          <a:bodyPr wrap="square">
            <a:spAutoFit/>
          </a:bodyPr>
          <a:lstStyle/>
          <a:p>
            <a:pPr algn="just">
              <a:lnSpc>
                <a:spcPct val="150000"/>
              </a:lnSpc>
            </a:pPr>
            <a:r>
              <a:rPr lang="en-US" sz="3200" b="1" i="0" dirty="0">
                <a:solidFill>
                  <a:srgbClr val="000000"/>
                </a:solidFill>
                <a:effectLst/>
                <a:latin typeface="Times New Roman" panose="02020603050405020304" pitchFamily="18" charset="0"/>
                <a:cs typeface="Times New Roman" panose="02020603050405020304" pitchFamily="18" charset="0"/>
              </a:rPr>
              <a:t>Floating-rate bonds</a:t>
            </a:r>
          </a:p>
          <a:p>
            <a:pPr algn="just">
              <a:lnSpc>
                <a:spcPct val="150000"/>
              </a:lnSpc>
            </a:pPr>
            <a:r>
              <a:rPr lang="en-US" sz="2400" b="0" i="0" dirty="0">
                <a:effectLst/>
                <a:latin typeface="Times New Roman" panose="02020603050405020304" pitchFamily="18" charset="0"/>
                <a:cs typeface="Times New Roman" panose="02020603050405020304" pitchFamily="18" charset="0"/>
              </a:rPr>
              <a:t>Floating-rate bonds do not pay fixed returns each period. Instead, the interest rates vary, depending on the set benchmark, during the tenure.</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an investor purchased an 8-year floating rate bond issued in 2015. The bond pays interest of 1% higher than the prevailing National Savings Certificate interest rate. This means the NSC interest rate is the benchmark and any fluctuation in it directly affects the coupon payment of this bond.</a:t>
            </a:r>
          </a:p>
        </p:txBody>
      </p:sp>
      <p:sp>
        <p:nvSpPr>
          <p:cNvPr id="5" name="TextBox 4">
            <a:extLst>
              <a:ext uri="{FF2B5EF4-FFF2-40B4-BE49-F238E27FC236}">
                <a16:creationId xmlns:a16="http://schemas.microsoft.com/office/drawing/2014/main" id="{87FF6CAF-2189-CD4F-85D2-BEE5792AF390}"/>
              </a:ext>
            </a:extLst>
          </p:cNvPr>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TYPES OF BONDS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03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4DB031-C779-0631-9E00-CF051EC3CD9C}"/>
              </a:ext>
            </a:extLst>
          </p:cNvPr>
          <p:cNvSpPr txBox="1"/>
          <p:nvPr/>
        </p:nvSpPr>
        <p:spPr>
          <a:xfrm>
            <a:off x="254832" y="693536"/>
            <a:ext cx="11677337" cy="3534622"/>
          </a:xfrm>
          <a:prstGeom prst="rect">
            <a:avLst/>
          </a:prstGeom>
          <a:noFill/>
        </p:spPr>
        <p:txBody>
          <a:bodyPr wrap="square">
            <a:spAutoFit/>
          </a:bodyPr>
          <a:lstStyle/>
          <a:p>
            <a:pPr algn="just">
              <a:lnSpc>
                <a:spcPct val="150000"/>
              </a:lnSpc>
            </a:pPr>
            <a:r>
              <a:rPr lang="en-US" sz="3200" b="1" i="0" dirty="0">
                <a:solidFill>
                  <a:srgbClr val="000000"/>
                </a:solidFill>
                <a:effectLst/>
                <a:latin typeface="Times New Roman" panose="02020603050405020304" pitchFamily="18" charset="0"/>
                <a:cs typeface="Times New Roman" panose="02020603050405020304" pitchFamily="18" charset="0"/>
              </a:rPr>
              <a:t>Zero-coupon bonds</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the name implies, these bonds do not pay periodic coupons during their tenure. Though, these bonds are issued at a discount and repayable at the par value. The difference is the yield for investors.</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an investor buys a 20-year zero-coupon bond, with a face value of Rs. 1000, at Rs. 700. At the end of 20 years, the issuer will pay Rs. 1000 to the bondholder.</a:t>
            </a:r>
          </a:p>
        </p:txBody>
      </p:sp>
      <p:sp>
        <p:nvSpPr>
          <p:cNvPr id="5" name="TextBox 4">
            <a:extLst>
              <a:ext uri="{FF2B5EF4-FFF2-40B4-BE49-F238E27FC236}">
                <a16:creationId xmlns:a16="http://schemas.microsoft.com/office/drawing/2014/main" id="{1349A11E-3394-D357-E97A-AD9A7E27D747}"/>
              </a:ext>
            </a:extLst>
          </p:cNvPr>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TYPES OF BONDS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0923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B4935C-D561-A962-B2AF-203169A0F983}"/>
              </a:ext>
            </a:extLst>
          </p:cNvPr>
          <p:cNvSpPr txBox="1"/>
          <p:nvPr/>
        </p:nvSpPr>
        <p:spPr>
          <a:xfrm>
            <a:off x="149901" y="689706"/>
            <a:ext cx="11632367" cy="2369880"/>
          </a:xfrm>
          <a:prstGeom prst="rect">
            <a:avLst/>
          </a:prstGeom>
          <a:noFill/>
        </p:spPr>
        <p:txBody>
          <a:bodyPr wrap="square">
            <a:spAutoFit/>
          </a:bodyPr>
          <a:lstStyle/>
          <a:p>
            <a:pPr algn="l"/>
            <a:r>
              <a:rPr lang="en-US" sz="3600" b="1" i="0" dirty="0">
                <a:solidFill>
                  <a:srgbClr val="000000"/>
                </a:solidFill>
                <a:effectLst/>
                <a:latin typeface="Times New Roman" panose="02020603050405020304" pitchFamily="18" charset="0"/>
                <a:cs typeface="Times New Roman" panose="02020603050405020304" pitchFamily="18" charset="0"/>
              </a:rPr>
              <a:t>Perpetual bonds</a:t>
            </a:r>
          </a:p>
          <a:p>
            <a:pPr algn="just"/>
            <a:r>
              <a:rPr lang="en-US" sz="2800" b="0" i="0" dirty="0">
                <a:effectLst/>
                <a:latin typeface="Times New Roman" panose="02020603050405020304" pitchFamily="18" charset="0"/>
                <a:cs typeface="Times New Roman" panose="02020603050405020304" pitchFamily="18" charset="0"/>
              </a:rPr>
              <a:t>Perpetual bonds are those debt securities which do not have a maturity. In this type of bond, the issuer does not repay the principal amount to the bondholders. Though, they keep paying steady coupon payments to the bondholders till perpetuity.</a:t>
            </a:r>
          </a:p>
        </p:txBody>
      </p:sp>
      <p:sp>
        <p:nvSpPr>
          <p:cNvPr id="5" name="TextBox 4">
            <a:extLst>
              <a:ext uri="{FF2B5EF4-FFF2-40B4-BE49-F238E27FC236}">
                <a16:creationId xmlns:a16="http://schemas.microsoft.com/office/drawing/2014/main" id="{16F15689-E466-7DDC-0288-E9B59472A9D1}"/>
              </a:ext>
            </a:extLst>
          </p:cNvPr>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TYPES OF BONDS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62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5DDDAF-E013-9B2E-88FF-5B013E8E7E5A}"/>
              </a:ext>
            </a:extLst>
          </p:cNvPr>
          <p:cNvSpPr txBox="1"/>
          <p:nvPr/>
        </p:nvSpPr>
        <p:spPr>
          <a:xfrm>
            <a:off x="149902" y="776301"/>
            <a:ext cx="12042098" cy="2862322"/>
          </a:xfrm>
          <a:prstGeom prst="rect">
            <a:avLst/>
          </a:prstGeom>
          <a:noFill/>
        </p:spPr>
        <p:txBody>
          <a:bodyPr wrap="square">
            <a:spAutoFit/>
          </a:bodyPr>
          <a:lstStyle/>
          <a:p>
            <a:pPr algn="just"/>
            <a:r>
              <a:rPr lang="en-US" sz="3600" b="1" i="0" dirty="0">
                <a:solidFill>
                  <a:srgbClr val="000000"/>
                </a:solidFill>
                <a:effectLst/>
                <a:latin typeface="Times New Roman" panose="02020603050405020304" pitchFamily="18" charset="0"/>
                <a:cs typeface="Times New Roman" panose="02020603050405020304" pitchFamily="18" charset="0"/>
              </a:rPr>
              <a:t>Inflation-linked bonds</a:t>
            </a:r>
          </a:p>
          <a:p>
            <a:pPr algn="just"/>
            <a:r>
              <a:rPr lang="en-US" sz="2400" b="0" i="0" dirty="0">
                <a:effectLst/>
                <a:latin typeface="Times New Roman" panose="02020603050405020304" pitchFamily="18" charset="0"/>
                <a:cs typeface="Times New Roman" panose="02020603050405020304" pitchFamily="18" charset="0"/>
              </a:rPr>
              <a:t>These types of bonds aim at minimizing the impact of inflation on the face value and coupon payments. The principal is adjusted according to the inflation and coupon payments are made based on the adjusted principal.</a:t>
            </a:r>
          </a:p>
          <a:p>
            <a:pPr algn="just"/>
            <a:r>
              <a:rPr lang="en-US" sz="2400" b="0" i="0" dirty="0">
                <a:effectLst/>
                <a:latin typeface="Times New Roman" panose="02020603050405020304" pitchFamily="18" charset="0"/>
                <a:cs typeface="Times New Roman" panose="02020603050405020304" pitchFamily="18" charset="0"/>
              </a:rPr>
              <a:t>For example, an investor purchases an Inflation-linked bond with a face value of Rs. 100. After a year, the inflation-adjusted principal amounts to Rs. 107. Therefore, the coupon will be paid considering Rs. 107 for that period.</a:t>
            </a:r>
          </a:p>
        </p:txBody>
      </p:sp>
      <p:sp>
        <p:nvSpPr>
          <p:cNvPr id="5" name="TextBox 4">
            <a:extLst>
              <a:ext uri="{FF2B5EF4-FFF2-40B4-BE49-F238E27FC236}">
                <a16:creationId xmlns:a16="http://schemas.microsoft.com/office/drawing/2014/main" id="{65B0746D-C8BF-B6A4-D704-188C301D7A8A}"/>
              </a:ext>
            </a:extLst>
          </p:cNvPr>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TYPES OF BONDS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744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86D17-5B13-D654-9DF7-C9B9DAABA204}"/>
              </a:ext>
            </a:extLst>
          </p:cNvPr>
          <p:cNvSpPr txBox="1"/>
          <p:nvPr/>
        </p:nvSpPr>
        <p:spPr>
          <a:xfrm>
            <a:off x="2499" y="584775"/>
            <a:ext cx="12004621" cy="2980624"/>
          </a:xfrm>
          <a:prstGeom prst="rect">
            <a:avLst/>
          </a:prstGeom>
          <a:noFill/>
        </p:spPr>
        <p:txBody>
          <a:bodyPr wrap="square">
            <a:spAutoFit/>
          </a:bodyPr>
          <a:lstStyle/>
          <a:p>
            <a:pPr algn="just">
              <a:lnSpc>
                <a:spcPct val="150000"/>
              </a:lnSpc>
            </a:pPr>
            <a:r>
              <a:rPr lang="en-US" sz="3200" b="1" i="0" dirty="0">
                <a:solidFill>
                  <a:srgbClr val="000000"/>
                </a:solidFill>
                <a:effectLst/>
                <a:latin typeface="Times New Roman" panose="02020603050405020304" pitchFamily="18" charset="0"/>
                <a:cs typeface="Times New Roman" panose="02020603050405020304" pitchFamily="18" charset="0"/>
              </a:rPr>
              <a:t>Convertible Bonds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investors holding convertible bonds get the right to convert the bond to a predefined number of equity shares in the issuing company at a particular time from the tenure. Though, the investor can also opt to receive the principal repayment at the maturity, if they don’t want to exchange it with shares</a:t>
            </a:r>
          </a:p>
        </p:txBody>
      </p:sp>
      <p:sp>
        <p:nvSpPr>
          <p:cNvPr id="6" name="TextBox 5">
            <a:extLst>
              <a:ext uri="{FF2B5EF4-FFF2-40B4-BE49-F238E27FC236}">
                <a16:creationId xmlns:a16="http://schemas.microsoft.com/office/drawing/2014/main" id="{E6F9F53A-0E6A-6619-060D-4680AEACFAFA}"/>
              </a:ext>
            </a:extLst>
          </p:cNvPr>
          <p:cNvSpPr txBox="1"/>
          <p:nvPr/>
        </p:nvSpPr>
        <p:spPr>
          <a:xfrm>
            <a:off x="-1" y="3814440"/>
            <a:ext cx="12004621" cy="1872629"/>
          </a:xfrm>
          <a:prstGeom prst="rect">
            <a:avLst/>
          </a:prstGeom>
          <a:noFill/>
        </p:spPr>
        <p:txBody>
          <a:bodyPr wrap="square">
            <a:spAutoFit/>
          </a:bodyPr>
          <a:lstStyle/>
          <a:p>
            <a:pPr algn="just">
              <a:lnSpc>
                <a:spcPct val="150000"/>
              </a:lnSpc>
            </a:pPr>
            <a:r>
              <a:rPr lang="en-US" sz="3200" b="1" i="0" dirty="0">
                <a:solidFill>
                  <a:srgbClr val="000000"/>
                </a:solidFill>
                <a:effectLst/>
                <a:latin typeface="Times New Roman" panose="02020603050405020304" pitchFamily="18" charset="0"/>
                <a:cs typeface="Times New Roman" panose="02020603050405020304" pitchFamily="18" charset="0"/>
              </a:rPr>
              <a:t>Callable Bonds</a:t>
            </a:r>
          </a:p>
          <a:p>
            <a:pPr algn="just">
              <a:lnSpc>
                <a:spcPct val="150000"/>
              </a:lnSpc>
            </a:pPr>
            <a:r>
              <a:rPr lang="en-US" sz="2400" b="0" i="0" dirty="0">
                <a:effectLst/>
                <a:latin typeface="Times New Roman" panose="02020603050405020304" pitchFamily="18" charset="0"/>
                <a:cs typeface="Times New Roman" panose="02020603050405020304" pitchFamily="18" charset="0"/>
              </a:rPr>
              <a:t>Callable bonds are high coupon paying securities that give the issuer the right to call back the bonds at a pre-agreed price and date.</a:t>
            </a:r>
          </a:p>
        </p:txBody>
      </p:sp>
      <p:sp>
        <p:nvSpPr>
          <p:cNvPr id="7" name="TextBox 6">
            <a:extLst>
              <a:ext uri="{FF2B5EF4-FFF2-40B4-BE49-F238E27FC236}">
                <a16:creationId xmlns:a16="http://schemas.microsoft.com/office/drawing/2014/main" id="{B4F72A12-ED45-A096-607D-8D0943E0F228}"/>
              </a:ext>
            </a:extLst>
          </p:cNvPr>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TYPES OF BONDS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139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00735-6A42-8A00-93F1-B17ED79D8F4F}"/>
              </a:ext>
            </a:extLst>
          </p:cNvPr>
          <p:cNvSpPr txBox="1"/>
          <p:nvPr/>
        </p:nvSpPr>
        <p:spPr>
          <a:xfrm>
            <a:off x="0" y="584775"/>
            <a:ext cx="12037102" cy="1692771"/>
          </a:xfrm>
          <a:prstGeom prst="rect">
            <a:avLst/>
          </a:prstGeom>
          <a:noFill/>
        </p:spPr>
        <p:txBody>
          <a:bodyPr wrap="square">
            <a:spAutoFit/>
          </a:bodyPr>
          <a:lstStyle/>
          <a:p>
            <a:pPr algn="l"/>
            <a:r>
              <a:rPr lang="en-US" sz="3200" b="1" i="0" dirty="0">
                <a:solidFill>
                  <a:srgbClr val="000000"/>
                </a:solidFill>
                <a:effectLst/>
                <a:latin typeface="Times New Roman" panose="02020603050405020304" pitchFamily="18" charset="0"/>
                <a:cs typeface="Times New Roman" panose="02020603050405020304" pitchFamily="18" charset="0"/>
              </a:rPr>
              <a:t>Puttable Bonds</a:t>
            </a:r>
          </a:p>
          <a:p>
            <a:pPr algn="just"/>
            <a:r>
              <a:rPr lang="en-US" sz="2400" b="0" i="0" dirty="0">
                <a:effectLst/>
                <a:latin typeface="Times New Roman" panose="02020603050405020304" pitchFamily="18" charset="0"/>
                <a:cs typeface="Times New Roman" panose="02020603050405020304" pitchFamily="18" charset="0"/>
              </a:rPr>
              <a:t>Puttable bonds give the bondholder the right to return the bond and ask for repayment of principal at a pre-agreed date before maturity. Since the benefit offered is for investors, these bonds pay lower returns.</a:t>
            </a:r>
          </a:p>
        </p:txBody>
      </p:sp>
      <p:sp>
        <p:nvSpPr>
          <p:cNvPr id="5" name="TextBox 4">
            <a:extLst>
              <a:ext uri="{FF2B5EF4-FFF2-40B4-BE49-F238E27FC236}">
                <a16:creationId xmlns:a16="http://schemas.microsoft.com/office/drawing/2014/main" id="{3A6DE773-6507-3DCB-A3BD-9BBBAA019D8C}"/>
              </a:ext>
            </a:extLst>
          </p:cNvPr>
          <p:cNvSpPr txBox="1"/>
          <p:nvPr/>
        </p:nvSpPr>
        <p:spPr>
          <a:xfrm>
            <a:off x="0" y="0"/>
            <a:ext cx="12192000" cy="584775"/>
          </a:xfrm>
          <a:prstGeom prst="rect">
            <a:avLst/>
          </a:prstGeom>
          <a:solidFill>
            <a:schemeClr val="accent2"/>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TYPES OF BONDS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344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BBF11E-7513-DB0D-1D73-C935BE176ED7}"/>
              </a:ext>
            </a:extLst>
          </p:cNvPr>
          <p:cNvSpPr txBox="1"/>
          <p:nvPr/>
        </p:nvSpPr>
        <p:spPr>
          <a:xfrm>
            <a:off x="134911" y="119921"/>
            <a:ext cx="11887200" cy="646331"/>
          </a:xfrm>
          <a:prstGeom prst="rect">
            <a:avLst/>
          </a:prstGeom>
          <a:solidFill>
            <a:schemeClr val="accent2"/>
          </a:solidFill>
        </p:spPr>
        <p:txBody>
          <a:bodyPr wrap="square" rtlCol="0">
            <a:spAutoFit/>
          </a:bodyPr>
          <a:lstStyle/>
          <a:p>
            <a:r>
              <a:rPr lang="en-US" sz="3600" b="1" dirty="0">
                <a:latin typeface="Times New Roman" panose="02020603050405020304" pitchFamily="18" charset="0"/>
                <a:cs typeface="Times New Roman" panose="02020603050405020304" pitchFamily="18" charset="0"/>
              </a:rPr>
              <a:t>GLOBAL BOND MARKET STRUCTURE </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B376BA-DBED-D1DA-AC87-9A08B53ECD45}"/>
              </a:ext>
            </a:extLst>
          </p:cNvPr>
          <p:cNvSpPr txBox="1"/>
          <p:nvPr/>
        </p:nvSpPr>
        <p:spPr>
          <a:xfrm>
            <a:off x="134911" y="865761"/>
            <a:ext cx="452702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WHY GLOBAL BONDS </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79666F-87DC-83E7-5EC9-72DBA9E41931}"/>
              </a:ext>
            </a:extLst>
          </p:cNvPr>
          <p:cNvSpPr txBox="1"/>
          <p:nvPr/>
        </p:nvSpPr>
        <p:spPr>
          <a:xfrm>
            <a:off x="434715" y="1588957"/>
            <a:ext cx="7734924" cy="2246769"/>
          </a:xfrm>
          <a:prstGeom prst="rect">
            <a:avLst/>
          </a:prstGeom>
          <a:noFill/>
        </p:spPr>
        <p:txBody>
          <a:bodyPr wrap="square" rtlCol="0">
            <a:spAutoFit/>
          </a:bodyPr>
          <a:lstStyle/>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LIMITED INVESTOR BASE </a:t>
            </a:r>
          </a:p>
          <a:p>
            <a:pPr marL="285750" indent="-28575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FINANCE SPECIFIC PROJECT </a:t>
            </a: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REDUCED COST OF FINANCING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9873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8C5EE5-CC0E-731D-6B76-6AA71597CAD8}"/>
              </a:ext>
            </a:extLst>
          </p:cNvPr>
          <p:cNvSpPr txBox="1"/>
          <p:nvPr/>
        </p:nvSpPr>
        <p:spPr>
          <a:xfrm>
            <a:off x="134911" y="119921"/>
            <a:ext cx="11887200" cy="646331"/>
          </a:xfrm>
          <a:prstGeom prst="rect">
            <a:avLst/>
          </a:prstGeom>
          <a:solidFill>
            <a:schemeClr val="accent2"/>
          </a:solidFill>
        </p:spPr>
        <p:txBody>
          <a:bodyPr wrap="square" rtlCol="0">
            <a:spAutoFit/>
          </a:bodyPr>
          <a:lstStyle/>
          <a:p>
            <a:r>
              <a:rPr lang="en-US" sz="3600" b="1" dirty="0">
                <a:latin typeface="Times New Roman" panose="02020603050405020304" pitchFamily="18" charset="0"/>
                <a:cs typeface="Times New Roman" panose="02020603050405020304" pitchFamily="18" charset="0"/>
              </a:rPr>
              <a:t>TYPES GLOBAL BONDS</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4346EE-7F60-4C3B-6F4F-8FED6031A110}"/>
              </a:ext>
            </a:extLst>
          </p:cNvPr>
          <p:cNvSpPr txBox="1"/>
          <p:nvPr/>
        </p:nvSpPr>
        <p:spPr>
          <a:xfrm>
            <a:off x="329784" y="1064302"/>
            <a:ext cx="10598046" cy="58318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FOREIGN BONDS </a:t>
            </a:r>
          </a:p>
          <a:p>
            <a:pPr marL="285750" indent="-28575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PARALLEL BONDS </a:t>
            </a:r>
          </a:p>
          <a:p>
            <a:pPr marL="285750" indent="-28575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EURO BONDS </a:t>
            </a:r>
          </a:p>
          <a:p>
            <a:pPr marL="342900" indent="-342900">
              <a:lnSpc>
                <a:spcPct val="150000"/>
              </a:lnSpc>
              <a:buAutoNum type="arabicPeriod"/>
            </a:pPr>
            <a:r>
              <a:rPr lang="en-US" sz="2800" dirty="0">
                <a:latin typeface="Times New Roman" panose="02020603050405020304" pitchFamily="18" charset="0"/>
                <a:cs typeface="Times New Roman" panose="02020603050405020304" pitchFamily="18" charset="0"/>
              </a:rPr>
              <a:t>DISCLOSURE REQUIREMENT </a:t>
            </a:r>
          </a:p>
          <a:p>
            <a:pPr marL="342900" indent="-342900">
              <a:lnSpc>
                <a:spcPct val="150000"/>
              </a:lnSpc>
              <a:buAutoNum type="arabicPeriod"/>
            </a:pPr>
            <a:r>
              <a:rPr lang="en-US" sz="2800" dirty="0">
                <a:latin typeface="Times New Roman" panose="02020603050405020304" pitchFamily="18" charset="0"/>
                <a:cs typeface="Times New Roman" panose="02020603050405020304" pitchFamily="18" charset="0"/>
              </a:rPr>
              <a:t>ISSUED IN BEARER FORM </a:t>
            </a:r>
          </a:p>
          <a:p>
            <a:pPr marL="342900" indent="-342900">
              <a:lnSpc>
                <a:spcPct val="150000"/>
              </a:lnSpc>
              <a:buAutoNum type="arabicPeriod"/>
            </a:pPr>
            <a:r>
              <a:rPr lang="en-US" sz="2800" dirty="0">
                <a:latin typeface="Times New Roman" panose="02020603050405020304" pitchFamily="18" charset="0"/>
                <a:cs typeface="Times New Roman" panose="02020603050405020304" pitchFamily="18" charset="0"/>
              </a:rPr>
              <a:t>YEARLY PAYMENTS </a:t>
            </a:r>
          </a:p>
          <a:p>
            <a:pPr marL="342900" indent="-342900">
              <a:lnSpc>
                <a:spcPct val="150000"/>
              </a:lnSpc>
              <a:buAutoNum type="arabicPeriod"/>
            </a:pPr>
            <a:r>
              <a:rPr lang="en-US" sz="2800" dirty="0">
                <a:latin typeface="Times New Roman" panose="02020603050405020304" pitchFamily="18" charset="0"/>
                <a:cs typeface="Times New Roman" panose="02020603050405020304" pitchFamily="18" charset="0"/>
              </a:rPr>
              <a:t>CONVERTABLITY </a:t>
            </a:r>
          </a:p>
          <a:p>
            <a:pPr marL="342900" indent="-342900">
              <a:lnSpc>
                <a:spcPct val="150000"/>
              </a:lnSpc>
              <a:buAutoNum type="arabicPeriod"/>
            </a:pPr>
            <a:r>
              <a:rPr lang="en-US" sz="2800" dirty="0">
                <a:latin typeface="Times New Roman" panose="02020603050405020304" pitchFamily="18" charset="0"/>
                <a:cs typeface="Times New Roman" panose="02020603050405020304" pitchFamily="18" charset="0"/>
              </a:rPr>
              <a:t>CALLABLE PROVISION </a:t>
            </a:r>
          </a:p>
          <a:p>
            <a:pPr marL="342900" indent="-342900">
              <a:lnSpc>
                <a:spcPct val="150000"/>
              </a:lnSpc>
              <a:buAutoNum type="arabicPeriod"/>
            </a:pPr>
            <a:r>
              <a:rPr lang="en-US" sz="2800" dirty="0">
                <a:latin typeface="Times New Roman" panose="02020603050405020304" pitchFamily="18" charset="0"/>
                <a:cs typeface="Times New Roman" panose="02020603050405020304" pitchFamily="18" charset="0"/>
              </a:rPr>
              <a:t>FLOATING RATE NOTE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099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7266C-646B-B2C4-7D46-C98452092D80}"/>
              </a:ext>
            </a:extLst>
          </p:cNvPr>
          <p:cNvSpPr txBox="1"/>
          <p:nvPr/>
        </p:nvSpPr>
        <p:spPr>
          <a:xfrm>
            <a:off x="0" y="119921"/>
            <a:ext cx="12022111" cy="646331"/>
          </a:xfrm>
          <a:prstGeom prst="rect">
            <a:avLst/>
          </a:prstGeom>
          <a:solidFill>
            <a:schemeClr val="accent2"/>
          </a:solidFill>
        </p:spPr>
        <p:txBody>
          <a:bodyPr wrap="square" rtlCol="0">
            <a:spAutoFit/>
          </a:bodyPr>
          <a:lstStyle/>
          <a:p>
            <a:r>
              <a:rPr lang="en-US" sz="3600" b="1" dirty="0">
                <a:latin typeface="Times New Roman" panose="02020603050405020304" pitchFamily="18" charset="0"/>
                <a:cs typeface="Times New Roman" panose="02020603050405020304" pitchFamily="18" charset="0"/>
              </a:rPr>
              <a:t>RISKS ASSOCIATED WITH GLOBAL BONDS</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7FCD6-EF8F-0165-2A7D-6DAB5E5D17D8}"/>
              </a:ext>
            </a:extLst>
          </p:cNvPr>
          <p:cNvSpPr txBox="1"/>
          <p:nvPr/>
        </p:nvSpPr>
        <p:spPr>
          <a:xfrm>
            <a:off x="209862" y="1004341"/>
            <a:ext cx="7615004" cy="340811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INTEREST RATE RISK </a:t>
            </a:r>
          </a:p>
          <a:p>
            <a:pPr marL="285750" indent="-285750">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EXCHANGE RATE RISK </a:t>
            </a:r>
          </a:p>
          <a:p>
            <a:pPr marL="285750" indent="-285750">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LIQUIDITY RISK </a:t>
            </a:r>
          </a:p>
          <a:p>
            <a:pPr marL="285750" indent="-285750">
              <a:lnSpc>
                <a:spcPct val="20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CREDIT RISK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5443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482001-9280-FAF4-C039-5077733CEE83}"/>
              </a:ext>
            </a:extLst>
          </p:cNvPr>
          <p:cNvSpPr txBox="1"/>
          <p:nvPr/>
        </p:nvSpPr>
        <p:spPr>
          <a:xfrm>
            <a:off x="-1" y="14990"/>
            <a:ext cx="11977141" cy="523220"/>
          </a:xfrm>
          <a:prstGeom prst="rect">
            <a:avLst/>
          </a:prstGeom>
          <a:solidFill>
            <a:schemeClr val="accent2"/>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ISSUES WITH BOND </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679D877-36D1-88B5-3AF5-6700729E66A3}"/>
              </a:ext>
            </a:extLst>
          </p:cNvPr>
          <p:cNvSpPr txBox="1"/>
          <p:nvPr/>
        </p:nvSpPr>
        <p:spPr>
          <a:xfrm>
            <a:off x="179882" y="824459"/>
            <a:ext cx="5916118" cy="323486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i="0" dirty="0">
                <a:solidFill>
                  <a:srgbClr val="111111"/>
                </a:solidFill>
                <a:effectLst/>
                <a:latin typeface="Times New Roman" panose="02020603050405020304" pitchFamily="18" charset="0"/>
                <a:cs typeface="Times New Roman" panose="02020603050405020304" pitchFamily="18" charset="0"/>
              </a:rPr>
              <a:t>Interest Rate Risk and Bond Prices</a:t>
            </a:r>
          </a:p>
          <a:p>
            <a:pPr marL="285750" indent="-285750">
              <a:lnSpc>
                <a:spcPct val="150000"/>
              </a:lnSpc>
              <a:buFont typeface="Wingdings" panose="05000000000000000000" pitchFamily="2" charset="2"/>
              <a:buChar char="v"/>
            </a:pPr>
            <a:r>
              <a:rPr lang="en-US" sz="2400" i="0" dirty="0">
                <a:solidFill>
                  <a:srgbClr val="111111"/>
                </a:solidFill>
                <a:effectLst/>
                <a:latin typeface="Times New Roman" panose="02020603050405020304" pitchFamily="18" charset="0"/>
                <a:cs typeface="Times New Roman" panose="02020603050405020304" pitchFamily="18" charset="0"/>
              </a:rPr>
              <a:t> Reinvestment Risk and Callable Bonds</a:t>
            </a:r>
          </a:p>
          <a:p>
            <a:pPr marL="285750" indent="-285750">
              <a:lnSpc>
                <a:spcPct val="150000"/>
              </a:lnSpc>
              <a:buFont typeface="Wingdings" panose="05000000000000000000" pitchFamily="2" charset="2"/>
              <a:buChar char="v"/>
            </a:pPr>
            <a:r>
              <a:rPr lang="en-IN" sz="2400" i="0" dirty="0">
                <a:solidFill>
                  <a:srgbClr val="111111"/>
                </a:solidFill>
                <a:effectLst/>
                <a:latin typeface="Times New Roman" panose="02020603050405020304" pitchFamily="18" charset="0"/>
                <a:cs typeface="Times New Roman" panose="02020603050405020304" pitchFamily="18" charset="0"/>
              </a:rPr>
              <a:t>Inflation Risk</a:t>
            </a:r>
          </a:p>
          <a:p>
            <a:pPr marL="285750" indent="-285750">
              <a:lnSpc>
                <a:spcPct val="150000"/>
              </a:lnSpc>
              <a:buFont typeface="Wingdings" panose="05000000000000000000" pitchFamily="2" charset="2"/>
              <a:buChar char="v"/>
            </a:pPr>
            <a:r>
              <a:rPr lang="en-IN" sz="2400" i="0" dirty="0">
                <a:solidFill>
                  <a:srgbClr val="111111"/>
                </a:solidFill>
                <a:effectLst/>
                <a:latin typeface="Times New Roman" panose="02020603050405020304" pitchFamily="18" charset="0"/>
                <a:cs typeface="Times New Roman" panose="02020603050405020304" pitchFamily="18" charset="0"/>
              </a:rPr>
              <a:t>Credit/Default Risk</a:t>
            </a:r>
          </a:p>
          <a:p>
            <a:pPr marL="285750" indent="-285750">
              <a:lnSpc>
                <a:spcPct val="150000"/>
              </a:lnSpc>
              <a:buFont typeface="Wingdings" panose="05000000000000000000" pitchFamily="2" charset="2"/>
              <a:buChar char="v"/>
            </a:pPr>
            <a:r>
              <a:rPr lang="en-IN" sz="2400" i="0" dirty="0">
                <a:solidFill>
                  <a:srgbClr val="111111"/>
                </a:solidFill>
                <a:effectLst/>
                <a:latin typeface="Times New Roman" panose="02020603050405020304" pitchFamily="18" charset="0"/>
                <a:cs typeface="Times New Roman" panose="02020603050405020304" pitchFamily="18" charset="0"/>
              </a:rPr>
              <a:t>Rating Downgrades</a:t>
            </a:r>
          </a:p>
          <a:p>
            <a:pPr>
              <a:lnSpc>
                <a:spcPct val="150000"/>
              </a:lnSpc>
            </a:pPr>
            <a:endParaRPr lang="en-IN" dirty="0"/>
          </a:p>
        </p:txBody>
      </p:sp>
    </p:spTree>
    <p:extLst>
      <p:ext uri="{BB962C8B-B14F-4D97-AF65-F5344CB8AC3E}">
        <p14:creationId xmlns:p14="http://schemas.microsoft.com/office/powerpoint/2010/main" val="76167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2253EE-2E7D-1850-E52A-BC780B3DD90C}"/>
              </a:ext>
            </a:extLst>
          </p:cNvPr>
          <p:cNvPicPr>
            <a:picLocks noChangeAspect="1"/>
          </p:cNvPicPr>
          <p:nvPr/>
        </p:nvPicPr>
        <p:blipFill>
          <a:blip r:embed="rId2"/>
          <a:stretch>
            <a:fillRect/>
          </a:stretch>
        </p:blipFill>
        <p:spPr>
          <a:xfrm>
            <a:off x="2166426" y="1373285"/>
            <a:ext cx="8755892" cy="4505325"/>
          </a:xfrm>
          <a:prstGeom prst="rect">
            <a:avLst/>
          </a:prstGeom>
        </p:spPr>
      </p:pic>
      <p:pic>
        <p:nvPicPr>
          <p:cNvPr id="4" name="Picture 3" descr="Image result for lpu logo">
            <a:extLst>
              <a:ext uri="{FF2B5EF4-FFF2-40B4-BE49-F238E27FC236}">
                <a16:creationId xmlns:a16="http://schemas.microsoft.com/office/drawing/2014/main" id="{78E3E42A-257E-9344-F597-C83EC961C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2B95E7-DC22-EF5A-2DD5-C3ACB645018B}"/>
              </a:ext>
            </a:extLst>
          </p:cNvPr>
          <p:cNvSpPr txBox="1"/>
          <p:nvPr/>
        </p:nvSpPr>
        <p:spPr>
          <a:xfrm>
            <a:off x="492369" y="835999"/>
            <a:ext cx="497996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Porter’s Five Forces Model </a:t>
            </a:r>
          </a:p>
        </p:txBody>
      </p:sp>
    </p:spTree>
    <p:extLst>
      <p:ext uri="{BB962C8B-B14F-4D97-AF65-F5344CB8AC3E}">
        <p14:creationId xmlns:p14="http://schemas.microsoft.com/office/powerpoint/2010/main" val="3461582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25DA2-77A4-23CF-95EB-F7CB2732AFA1}"/>
              </a:ext>
            </a:extLst>
          </p:cNvPr>
          <p:cNvSpPr txBox="1"/>
          <p:nvPr/>
        </p:nvSpPr>
        <p:spPr>
          <a:xfrm>
            <a:off x="0" y="0"/>
            <a:ext cx="12191999" cy="584775"/>
          </a:xfrm>
          <a:prstGeom prst="rect">
            <a:avLst/>
          </a:prstGeom>
          <a:solidFill>
            <a:schemeClr val="accent2"/>
          </a:solidFill>
        </p:spPr>
        <p:txBody>
          <a:bodyPr wrap="square" rtlCol="0">
            <a:spAutoFit/>
          </a:bodyPr>
          <a:lstStyle/>
          <a:p>
            <a:r>
              <a:rPr lang="en-IN" sz="3200" b="1" dirty="0">
                <a:latin typeface="Georgia" panose="02040502050405020303" pitchFamily="18" charset="0"/>
              </a:rPr>
              <a:t>BOND VALUATION </a:t>
            </a:r>
          </a:p>
        </p:txBody>
      </p:sp>
      <p:sp>
        <p:nvSpPr>
          <p:cNvPr id="3" name="TextBox 2">
            <a:extLst>
              <a:ext uri="{FF2B5EF4-FFF2-40B4-BE49-F238E27FC236}">
                <a16:creationId xmlns:a16="http://schemas.microsoft.com/office/drawing/2014/main" id="{271C15F4-DCCD-EB20-886B-5736AAE8B06A}"/>
              </a:ext>
            </a:extLst>
          </p:cNvPr>
          <p:cNvSpPr txBox="1"/>
          <p:nvPr/>
        </p:nvSpPr>
        <p:spPr>
          <a:xfrm>
            <a:off x="269823" y="809469"/>
            <a:ext cx="11812249" cy="2600199"/>
          </a:xfrm>
          <a:prstGeom prst="rect">
            <a:avLst/>
          </a:prstGeom>
          <a:noFill/>
        </p:spPr>
        <p:txBody>
          <a:bodyPr wrap="square" rtlCol="0">
            <a:spAutoFit/>
          </a:bodyPr>
          <a:lstStyle/>
          <a:p>
            <a:pPr>
              <a:lnSpc>
                <a:spcPct val="150000"/>
              </a:lnSpc>
            </a:pPr>
            <a:r>
              <a:rPr lang="en-US" sz="2800" i="0" dirty="0">
                <a:solidFill>
                  <a:srgbClr val="181818"/>
                </a:solidFill>
                <a:effectLst/>
                <a:latin typeface="Times New Roman" panose="02020603050405020304" pitchFamily="18" charset="0"/>
                <a:cs typeface="Times New Roman" panose="02020603050405020304" pitchFamily="18" charset="0"/>
              </a:rPr>
              <a:t>Bond valuation is the process of determining the fair price, or value, of a bond. Typically, this will involve calculating the bond’s cash flow—or the present value of a bond’s future interest payments—as well as its face value (also known as par value), which refers to the bond’s value once it matures.</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5C0C99-573E-61ED-0EBB-29A3E914F495}"/>
              </a:ext>
            </a:extLst>
          </p:cNvPr>
          <p:cNvSpPr txBox="1"/>
          <p:nvPr/>
        </p:nvSpPr>
        <p:spPr>
          <a:xfrm>
            <a:off x="449705" y="3597639"/>
            <a:ext cx="8604354" cy="2492990"/>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FUTURE CASH FLOW </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PRESENT VALUE OF BOND </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MARKET RETURN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1219387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4026A-0123-9AA6-8637-1C2EA0EE9FEA}"/>
              </a:ext>
            </a:extLst>
          </p:cNvPr>
          <p:cNvSpPr txBox="1"/>
          <p:nvPr/>
        </p:nvSpPr>
        <p:spPr>
          <a:xfrm>
            <a:off x="0" y="0"/>
            <a:ext cx="12191999" cy="584775"/>
          </a:xfrm>
          <a:prstGeom prst="rect">
            <a:avLst/>
          </a:prstGeom>
          <a:solidFill>
            <a:schemeClr val="accent2"/>
          </a:solidFill>
        </p:spPr>
        <p:txBody>
          <a:bodyPr wrap="square" rtlCol="0">
            <a:spAutoFit/>
          </a:bodyPr>
          <a:lstStyle/>
          <a:p>
            <a:r>
              <a:rPr lang="en-IN" sz="3200" b="1" dirty="0">
                <a:latin typeface="Georgia" panose="02040502050405020303" pitchFamily="18" charset="0"/>
              </a:rPr>
              <a:t>FUNDAMENTALS OF BOND VALUATION </a:t>
            </a:r>
          </a:p>
        </p:txBody>
      </p:sp>
      <p:sp>
        <p:nvSpPr>
          <p:cNvPr id="3" name="TextBox 2">
            <a:extLst>
              <a:ext uri="{FF2B5EF4-FFF2-40B4-BE49-F238E27FC236}">
                <a16:creationId xmlns:a16="http://schemas.microsoft.com/office/drawing/2014/main" id="{F8AAADE4-5442-7266-75CD-4A54C57DBCB9}"/>
              </a:ext>
            </a:extLst>
          </p:cNvPr>
          <p:cNvSpPr txBox="1"/>
          <p:nvPr/>
        </p:nvSpPr>
        <p:spPr>
          <a:xfrm>
            <a:off x="0" y="719528"/>
            <a:ext cx="11887200" cy="1569660"/>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ea typeface="Tahoma" panose="020B0604030504040204" pitchFamily="34" charset="0"/>
                <a:cs typeface="Times New Roman" panose="02020603050405020304" pitchFamily="18" charset="0"/>
              </a:rPr>
              <a:t>The bond value is used to determine the fair price of the based based on future cash flows received by the investor </a:t>
            </a:r>
          </a:p>
          <a:p>
            <a:pPr marL="285750" indent="-285750">
              <a:buFont typeface="Wingdings" panose="05000000000000000000" pitchFamily="2" charset="2"/>
              <a:buChar char="v"/>
            </a:pPr>
            <a:endParaRPr lang="en-IN" sz="2400" dirty="0">
              <a:latin typeface="Times New Roman" panose="02020603050405020304" pitchFamily="18" charset="0"/>
              <a:ea typeface="Tahoma" panose="020B0604030504040204" pitchFamily="34" charset="0"/>
              <a:cs typeface="Times New Roman" panose="02020603050405020304" pitchFamily="18" charset="0"/>
            </a:endParaRPr>
          </a:p>
          <a:p>
            <a:r>
              <a:rPr lang="en-IN" sz="2400" dirty="0">
                <a:latin typeface="Times New Roman" panose="02020603050405020304" pitchFamily="18" charset="0"/>
                <a:ea typeface="Tahoma" panose="020B0604030504040204" pitchFamily="34" charset="0"/>
                <a:cs typeface="Times New Roman" panose="02020603050405020304" pitchFamily="18" charset="0"/>
              </a:rPr>
              <a:t>          present value of bond at maturity + present value of coupon payment received in future </a:t>
            </a:r>
          </a:p>
        </p:txBody>
      </p:sp>
    </p:spTree>
    <p:extLst>
      <p:ext uri="{BB962C8B-B14F-4D97-AF65-F5344CB8AC3E}">
        <p14:creationId xmlns:p14="http://schemas.microsoft.com/office/powerpoint/2010/main" val="9906359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5716D-30C4-2B4A-2D3E-F5DE8A89F2A0}"/>
              </a:ext>
            </a:extLst>
          </p:cNvPr>
          <p:cNvSpPr txBox="1"/>
          <p:nvPr/>
        </p:nvSpPr>
        <p:spPr>
          <a:xfrm>
            <a:off x="119921" y="194872"/>
            <a:ext cx="1185722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ZERO COUPON BONDS  </a:t>
            </a:r>
          </a:p>
        </p:txBody>
      </p:sp>
      <p:sp>
        <p:nvSpPr>
          <p:cNvPr id="3" name="TextBox 2">
            <a:extLst>
              <a:ext uri="{FF2B5EF4-FFF2-40B4-BE49-F238E27FC236}">
                <a16:creationId xmlns:a16="http://schemas.microsoft.com/office/drawing/2014/main" id="{C704BF5E-A6A8-D28F-480F-7CAC35685308}"/>
              </a:ext>
            </a:extLst>
          </p:cNvPr>
          <p:cNvSpPr txBox="1"/>
          <p:nvPr/>
        </p:nvSpPr>
        <p:spPr>
          <a:xfrm>
            <a:off x="119921" y="824459"/>
            <a:ext cx="11857220" cy="156966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TCS  offers a opportunity of payment on bond after 3 years of Rs 1500 on 1000 Rs bond with zero coupon rate. The rate of return in market is 10%. Calculate the present value of bond and yield to maturity .  </a:t>
            </a:r>
          </a:p>
        </p:txBody>
      </p:sp>
      <p:sp>
        <p:nvSpPr>
          <p:cNvPr id="4" name="TextBox 3">
            <a:extLst>
              <a:ext uri="{FF2B5EF4-FFF2-40B4-BE49-F238E27FC236}">
                <a16:creationId xmlns:a16="http://schemas.microsoft.com/office/drawing/2014/main" id="{08A78AE0-E3B4-865A-488A-365F33F3972E}"/>
              </a:ext>
            </a:extLst>
          </p:cNvPr>
          <p:cNvSpPr txBox="1"/>
          <p:nvPr/>
        </p:nvSpPr>
        <p:spPr>
          <a:xfrm>
            <a:off x="374754" y="2653259"/>
            <a:ext cx="8184100" cy="646331"/>
          </a:xfrm>
          <a:prstGeom prst="rect">
            <a:avLst/>
          </a:prstGeom>
          <a:noFill/>
        </p:spPr>
        <p:txBody>
          <a:bodyPr wrap="none" rtlCol="0">
            <a:spAutoFit/>
          </a:bodyPr>
          <a:lstStyle/>
          <a:p>
            <a:r>
              <a:rPr lang="en-IN" dirty="0"/>
              <a:t>STEP1 CALCULATE THE INTRANSIC VALUE OF BOND</a:t>
            </a:r>
          </a:p>
          <a:p>
            <a:r>
              <a:rPr lang="en-IN" dirty="0"/>
              <a:t>                                                                                                   PV = 1000/(1 + .10)^3   = 751 </a:t>
            </a:r>
          </a:p>
        </p:txBody>
      </p:sp>
      <p:sp>
        <p:nvSpPr>
          <p:cNvPr id="6" name="TextBox 5">
            <a:extLst>
              <a:ext uri="{FF2B5EF4-FFF2-40B4-BE49-F238E27FC236}">
                <a16:creationId xmlns:a16="http://schemas.microsoft.com/office/drawing/2014/main" id="{0BAABC1C-1101-650D-7FDD-EAAF48AE64DF}"/>
              </a:ext>
            </a:extLst>
          </p:cNvPr>
          <p:cNvSpPr txBox="1"/>
          <p:nvPr/>
        </p:nvSpPr>
        <p:spPr>
          <a:xfrm>
            <a:off x="374754" y="3882452"/>
            <a:ext cx="10867869" cy="923330"/>
          </a:xfrm>
          <a:prstGeom prst="rect">
            <a:avLst/>
          </a:prstGeom>
          <a:noFill/>
        </p:spPr>
        <p:txBody>
          <a:bodyPr wrap="square" rtlCol="0">
            <a:spAutoFit/>
          </a:bodyPr>
          <a:lstStyle/>
          <a:p>
            <a:r>
              <a:rPr lang="en-US" dirty="0"/>
              <a:t>Yield to maturity = </a:t>
            </a:r>
          </a:p>
          <a:p>
            <a:endParaRPr lang="en-US" dirty="0"/>
          </a:p>
          <a:p>
            <a:r>
              <a:rPr lang="en-US" dirty="0"/>
              <a:t>                                               (FV/PV)1/YEARS TO MATURITY -1 </a:t>
            </a:r>
            <a:endParaRPr lang="en-IN" dirty="0"/>
          </a:p>
        </p:txBody>
      </p:sp>
    </p:spTree>
    <p:extLst>
      <p:ext uri="{BB962C8B-B14F-4D97-AF65-F5344CB8AC3E}">
        <p14:creationId xmlns:p14="http://schemas.microsoft.com/office/powerpoint/2010/main" val="30734576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8BB144-3E99-6023-DFC4-AC3F753E700A}"/>
              </a:ext>
            </a:extLst>
          </p:cNvPr>
          <p:cNvSpPr txBox="1"/>
          <p:nvPr/>
        </p:nvSpPr>
        <p:spPr>
          <a:xfrm>
            <a:off x="149902" y="224852"/>
            <a:ext cx="4332157"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Perpetual Bonds </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216FC7-9FDC-F06F-4A32-A1F6801B3B75}"/>
              </a:ext>
            </a:extLst>
          </p:cNvPr>
          <p:cNvSpPr txBox="1"/>
          <p:nvPr/>
        </p:nvSpPr>
        <p:spPr>
          <a:xfrm>
            <a:off x="149902" y="928273"/>
            <a:ext cx="11892196" cy="3416320"/>
          </a:xfrm>
          <a:prstGeom prst="rect">
            <a:avLst/>
          </a:prstGeom>
          <a:noFill/>
        </p:spPr>
        <p:txBody>
          <a:bodyPr wrap="square">
            <a:spAutoFit/>
          </a:bodyPr>
          <a:lstStyle/>
          <a:p>
            <a:pPr algn="just"/>
            <a:r>
              <a:rPr lang="en-US" sz="3600" b="0" i="0" dirty="0">
                <a:solidFill>
                  <a:srgbClr val="111111"/>
                </a:solidFill>
                <a:effectLst/>
                <a:latin typeface="Times New Roman" panose="02020603050405020304" pitchFamily="18" charset="0"/>
                <a:cs typeface="Times New Roman" panose="02020603050405020304" pitchFamily="18" charset="0"/>
              </a:rPr>
              <a:t>For example, </a:t>
            </a:r>
            <a:r>
              <a:rPr lang="en-US" sz="3600" dirty="0">
                <a:solidFill>
                  <a:srgbClr val="111111"/>
                </a:solidFill>
                <a:latin typeface="Times New Roman" panose="02020603050405020304" pitchFamily="18" charset="0"/>
                <a:cs typeface="Times New Roman" panose="02020603050405020304" pitchFamily="18" charset="0"/>
              </a:rPr>
              <a:t>the face value of perpetual bond is 1000 and coupon rate is 10%</a:t>
            </a:r>
            <a:r>
              <a:rPr lang="en-US" sz="3600" b="0" i="0" dirty="0">
                <a:solidFill>
                  <a:srgbClr val="111111"/>
                </a:solidFill>
                <a:effectLst/>
                <a:latin typeface="Times New Roman" panose="02020603050405020304" pitchFamily="18" charset="0"/>
                <a:cs typeface="Times New Roman" panose="02020603050405020304" pitchFamily="18" charset="0"/>
              </a:rPr>
              <a:t> per year in perpetuity. The appropriate discount rate is 8%. Calculate the current yield and current bond price </a:t>
            </a:r>
          </a:p>
          <a:p>
            <a:pPr algn="just"/>
            <a:endParaRPr lang="en-US" sz="3600" dirty="0">
              <a:solidFill>
                <a:srgbClr val="111111"/>
              </a:solidFill>
              <a:latin typeface="Times New Roman" panose="02020603050405020304" pitchFamily="18" charset="0"/>
              <a:cs typeface="Times New Roman" panose="02020603050405020304" pitchFamily="18" charset="0"/>
            </a:endParaRPr>
          </a:p>
          <a:p>
            <a:pPr algn="just"/>
            <a:r>
              <a:rPr lang="en-US" sz="3600" dirty="0">
                <a:solidFill>
                  <a:srgbClr val="111111"/>
                </a:solidFill>
                <a:latin typeface="Times New Roman" panose="02020603050405020304" pitchFamily="18" charset="0"/>
                <a:cs typeface="Times New Roman" panose="02020603050405020304" pitchFamily="18" charset="0"/>
              </a:rPr>
              <a:t>IVB = COUPON PAYMENT/DISCOUNTED RATE </a:t>
            </a:r>
          </a:p>
        </p:txBody>
      </p:sp>
    </p:spTree>
    <p:extLst>
      <p:ext uri="{BB962C8B-B14F-4D97-AF65-F5344CB8AC3E}">
        <p14:creationId xmlns:p14="http://schemas.microsoft.com/office/powerpoint/2010/main" val="973829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72F2B-CB94-0B74-3373-71EC4443B300}"/>
              </a:ext>
            </a:extLst>
          </p:cNvPr>
          <p:cNvSpPr txBox="1"/>
          <p:nvPr/>
        </p:nvSpPr>
        <p:spPr>
          <a:xfrm>
            <a:off x="2500" y="171829"/>
            <a:ext cx="11914680" cy="1384995"/>
          </a:xfrm>
          <a:prstGeom prst="rect">
            <a:avLst/>
          </a:prstGeom>
          <a:noFill/>
        </p:spPr>
        <p:txBody>
          <a:bodyPr wrap="square">
            <a:spAutoFit/>
          </a:bodyPr>
          <a:lstStyle/>
          <a:p>
            <a:pPr algn="just"/>
            <a:r>
              <a:rPr lang="en-US" sz="2800" b="0" i="0" dirty="0">
                <a:effectLst/>
                <a:latin typeface="Times New Roman" panose="02020603050405020304" pitchFamily="18" charset="0"/>
                <a:cs typeface="Times New Roman" panose="02020603050405020304" pitchFamily="18" charset="0"/>
              </a:rPr>
              <a:t> for example, assume that you invested in a perpetual bond with a face value of 1,000 by purchasing the bond at a discounted price of 950. You receive a total of 80 per year in coupon payments. Calculate Current Yield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931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B3679-B71E-1FFF-19A0-451452846890}"/>
              </a:ext>
            </a:extLst>
          </p:cNvPr>
          <p:cNvSpPr txBox="1"/>
          <p:nvPr/>
        </p:nvSpPr>
        <p:spPr>
          <a:xfrm>
            <a:off x="104931" y="149902"/>
            <a:ext cx="11947161" cy="1754326"/>
          </a:xfrm>
          <a:prstGeom prst="rect">
            <a:avLst/>
          </a:prstGeom>
          <a:noFill/>
        </p:spPr>
        <p:txBody>
          <a:bodyPr wrap="square" rtlCol="0">
            <a:spAutoFit/>
          </a:bodyPr>
          <a:lstStyle/>
          <a:p>
            <a:pPr algn="just"/>
            <a:r>
              <a:rPr lang="en-IN" sz="3600" dirty="0">
                <a:latin typeface="Times New Roman" panose="02020603050405020304" pitchFamily="18" charset="0"/>
                <a:cs typeface="Times New Roman" panose="02020603050405020304" pitchFamily="18" charset="0"/>
              </a:rPr>
              <a:t>Company x issues a bond at a face value of 1000 for 4 years with the coupon rate of 10%. The yield to maturity of the bond is 12%. Calculate the present value of bond  </a:t>
            </a:r>
          </a:p>
        </p:txBody>
      </p:sp>
    </p:spTree>
    <p:extLst>
      <p:ext uri="{BB962C8B-B14F-4D97-AF65-F5344CB8AC3E}">
        <p14:creationId xmlns:p14="http://schemas.microsoft.com/office/powerpoint/2010/main" val="4439403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81B21-05CA-DC10-82E0-3D7D56A98511}"/>
              </a:ext>
            </a:extLst>
          </p:cNvPr>
          <p:cNvSpPr txBox="1"/>
          <p:nvPr/>
        </p:nvSpPr>
        <p:spPr>
          <a:xfrm>
            <a:off x="0" y="209862"/>
            <a:ext cx="12037102"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Calculate the price of the bond using given below information </a:t>
            </a:r>
          </a:p>
          <a:p>
            <a:r>
              <a:rPr lang="en-IN" sz="2400" dirty="0">
                <a:latin typeface="Times New Roman" panose="02020603050405020304" pitchFamily="18" charset="0"/>
                <a:cs typeface="Times New Roman" panose="02020603050405020304" pitchFamily="18" charset="0"/>
              </a:rPr>
              <a:t>Face value of bond = 1000</a:t>
            </a:r>
          </a:p>
          <a:p>
            <a:r>
              <a:rPr lang="en-IN" sz="2400" dirty="0">
                <a:latin typeface="Times New Roman" panose="02020603050405020304" pitchFamily="18" charset="0"/>
                <a:cs typeface="Times New Roman" panose="02020603050405020304" pitchFamily="18" charset="0"/>
              </a:rPr>
              <a:t>Coupon rate is = 10% </a:t>
            </a:r>
          </a:p>
          <a:p>
            <a:r>
              <a:rPr lang="en-IN" sz="2400" dirty="0">
                <a:latin typeface="Times New Roman" panose="02020603050405020304" pitchFamily="18" charset="0"/>
                <a:cs typeface="Times New Roman" panose="02020603050405020304" pitchFamily="18" charset="0"/>
              </a:rPr>
              <a:t>Yield to maturity/IRR =  8%</a:t>
            </a:r>
          </a:p>
          <a:p>
            <a:r>
              <a:rPr lang="en-IN" sz="2400" dirty="0">
                <a:latin typeface="Times New Roman" panose="02020603050405020304" pitchFamily="18" charset="0"/>
                <a:cs typeface="Times New Roman" panose="02020603050405020304" pitchFamily="18" charset="0"/>
              </a:rPr>
              <a:t>Maturity of bond is = 20years </a:t>
            </a:r>
          </a:p>
        </p:txBody>
      </p:sp>
    </p:spTree>
    <p:extLst>
      <p:ext uri="{BB962C8B-B14F-4D97-AF65-F5344CB8AC3E}">
        <p14:creationId xmlns:p14="http://schemas.microsoft.com/office/powerpoint/2010/main" val="30601645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6B95C-6F78-F756-A8A5-B06B9A7DFDF3}"/>
              </a:ext>
            </a:extLst>
          </p:cNvPr>
          <p:cNvSpPr txBox="1"/>
          <p:nvPr/>
        </p:nvSpPr>
        <p:spPr>
          <a:xfrm>
            <a:off x="2500" y="153250"/>
            <a:ext cx="8377002" cy="1938992"/>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Calculate the price of the bond using given below information </a:t>
            </a:r>
          </a:p>
          <a:p>
            <a:pPr algn="just"/>
            <a:r>
              <a:rPr lang="en-IN" sz="2400" dirty="0">
                <a:latin typeface="Times New Roman" panose="02020603050405020304" pitchFamily="18" charset="0"/>
                <a:cs typeface="Times New Roman" panose="02020603050405020304" pitchFamily="18" charset="0"/>
              </a:rPr>
              <a:t>Face value of bond = 1000</a:t>
            </a:r>
          </a:p>
          <a:p>
            <a:pPr algn="just"/>
            <a:r>
              <a:rPr lang="en-IN" sz="2400" dirty="0">
                <a:latin typeface="Times New Roman" panose="02020603050405020304" pitchFamily="18" charset="0"/>
                <a:cs typeface="Times New Roman" panose="02020603050405020304" pitchFamily="18" charset="0"/>
              </a:rPr>
              <a:t>Coupon rate is = 14% Semi annually </a:t>
            </a:r>
          </a:p>
          <a:p>
            <a:pPr algn="just"/>
            <a:r>
              <a:rPr lang="en-IN" sz="2400" dirty="0">
                <a:latin typeface="Times New Roman" panose="02020603050405020304" pitchFamily="18" charset="0"/>
                <a:cs typeface="Times New Roman" panose="02020603050405020304" pitchFamily="18" charset="0"/>
              </a:rPr>
              <a:t>Yield to maturity/IRR =  16%</a:t>
            </a:r>
          </a:p>
          <a:p>
            <a:pPr algn="just"/>
            <a:r>
              <a:rPr lang="en-IN" sz="2400" dirty="0">
                <a:latin typeface="Times New Roman" panose="02020603050405020304" pitchFamily="18" charset="0"/>
                <a:cs typeface="Times New Roman" panose="02020603050405020304" pitchFamily="18" charset="0"/>
              </a:rPr>
              <a:t>Maturity of bond is = 14years </a:t>
            </a:r>
          </a:p>
        </p:txBody>
      </p:sp>
    </p:spTree>
    <p:extLst>
      <p:ext uri="{BB962C8B-B14F-4D97-AF65-F5344CB8AC3E}">
        <p14:creationId xmlns:p14="http://schemas.microsoft.com/office/powerpoint/2010/main" val="83737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C2BCD-6CEF-4495-9756-14CA4609E414}"/>
              </a:ext>
            </a:extLst>
          </p:cNvPr>
          <p:cNvSpPr txBox="1"/>
          <p:nvPr/>
        </p:nvSpPr>
        <p:spPr>
          <a:xfrm>
            <a:off x="104931" y="119921"/>
            <a:ext cx="11917180" cy="1754326"/>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Find the current yield of bond issued for 10 years at coupon rate of 9% annually. The current bond price is 890 with face value of 1000 </a:t>
            </a:r>
          </a:p>
        </p:txBody>
      </p:sp>
      <p:sp>
        <p:nvSpPr>
          <p:cNvPr id="3" name="TextBox 2">
            <a:extLst>
              <a:ext uri="{FF2B5EF4-FFF2-40B4-BE49-F238E27FC236}">
                <a16:creationId xmlns:a16="http://schemas.microsoft.com/office/drawing/2014/main" id="{00AB5874-7174-028C-2078-A3C57C946A19}"/>
              </a:ext>
            </a:extLst>
          </p:cNvPr>
          <p:cNvSpPr txBox="1"/>
          <p:nvPr/>
        </p:nvSpPr>
        <p:spPr>
          <a:xfrm>
            <a:off x="689548" y="2203554"/>
            <a:ext cx="6400800" cy="923330"/>
          </a:xfrm>
          <a:prstGeom prst="rect">
            <a:avLst/>
          </a:prstGeom>
          <a:noFill/>
        </p:spPr>
        <p:txBody>
          <a:bodyPr wrap="square" rtlCol="0">
            <a:spAutoFit/>
          </a:bodyPr>
          <a:lstStyle/>
          <a:p>
            <a:r>
              <a:rPr lang="en-IN" dirty="0"/>
              <a:t>CY = Coupon Payment/Market price </a:t>
            </a:r>
            <a:r>
              <a:rPr lang="en-IN" dirty="0" err="1"/>
              <a:t>Price</a:t>
            </a:r>
            <a:endParaRPr lang="en-IN" dirty="0"/>
          </a:p>
          <a:p>
            <a:endParaRPr lang="en-IN" dirty="0"/>
          </a:p>
          <a:p>
            <a:r>
              <a:rPr lang="en-IN" dirty="0"/>
              <a:t>CP =  FV X COUPON PAYMENT </a:t>
            </a:r>
          </a:p>
        </p:txBody>
      </p:sp>
    </p:spTree>
    <p:extLst>
      <p:ext uri="{BB962C8B-B14F-4D97-AF65-F5344CB8AC3E}">
        <p14:creationId xmlns:p14="http://schemas.microsoft.com/office/powerpoint/2010/main" val="13167825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36875C-6223-F186-F56D-24868BD87247}"/>
              </a:ext>
            </a:extLst>
          </p:cNvPr>
          <p:cNvSpPr txBox="1"/>
          <p:nvPr/>
        </p:nvSpPr>
        <p:spPr>
          <a:xfrm>
            <a:off x="134911" y="209862"/>
            <a:ext cx="11692328"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SHARDA industries issued a bond with face value of 1000. The coupon rate of the bond is 10% with 5 years of maturity date. The present value of bond is 900. Find maturity to yield?</a:t>
            </a:r>
          </a:p>
        </p:txBody>
      </p:sp>
      <p:sp>
        <p:nvSpPr>
          <p:cNvPr id="3" name="TextBox 2">
            <a:extLst>
              <a:ext uri="{FF2B5EF4-FFF2-40B4-BE49-F238E27FC236}">
                <a16:creationId xmlns:a16="http://schemas.microsoft.com/office/drawing/2014/main" id="{BC173E32-503D-EEFC-7399-C7A9D6C83CE2}"/>
              </a:ext>
            </a:extLst>
          </p:cNvPr>
          <p:cNvSpPr txBox="1"/>
          <p:nvPr/>
        </p:nvSpPr>
        <p:spPr>
          <a:xfrm>
            <a:off x="134911" y="2068643"/>
            <a:ext cx="7150309" cy="184665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C + (RV – CMP)</a:t>
            </a:r>
          </a:p>
          <a:p>
            <a:r>
              <a:rPr lang="en-IN" sz="2400" dirty="0">
                <a:latin typeface="Times New Roman" panose="02020603050405020304" pitchFamily="18" charset="0"/>
                <a:cs typeface="Times New Roman" panose="02020603050405020304" pitchFamily="18" charset="0"/>
              </a:rPr>
              <a:t>  YTM =                t                  X 100</a:t>
            </a:r>
          </a:p>
          <a:p>
            <a:r>
              <a:rPr lang="en-IN" sz="2400" dirty="0">
                <a:latin typeface="Times New Roman" panose="02020603050405020304" pitchFamily="18" charset="0"/>
                <a:cs typeface="Times New Roman" panose="02020603050405020304" pitchFamily="18" charset="0"/>
              </a:rPr>
              <a:t>                  RV + CMP</a:t>
            </a:r>
          </a:p>
          <a:p>
            <a:r>
              <a:rPr lang="en-IN" sz="2400" dirty="0">
                <a:latin typeface="Times New Roman" panose="02020603050405020304" pitchFamily="18" charset="0"/>
                <a:cs typeface="Times New Roman" panose="02020603050405020304" pitchFamily="18" charset="0"/>
              </a:rPr>
              <a:t>                          2</a:t>
            </a:r>
          </a:p>
          <a:p>
            <a:r>
              <a:rPr lang="en-IN" dirty="0"/>
              <a:t> </a:t>
            </a:r>
          </a:p>
        </p:txBody>
      </p:sp>
      <p:cxnSp>
        <p:nvCxnSpPr>
          <p:cNvPr id="5" name="Straight Connector 4">
            <a:extLst>
              <a:ext uri="{FF2B5EF4-FFF2-40B4-BE49-F238E27FC236}">
                <a16:creationId xmlns:a16="http://schemas.microsoft.com/office/drawing/2014/main" id="{B8BAB186-4499-7E57-F619-9AA7EC08261C}"/>
              </a:ext>
            </a:extLst>
          </p:cNvPr>
          <p:cNvCxnSpPr>
            <a:cxnSpLocks/>
          </p:cNvCxnSpPr>
          <p:nvPr/>
        </p:nvCxnSpPr>
        <p:spPr>
          <a:xfrm>
            <a:off x="1768840" y="2473378"/>
            <a:ext cx="1244183"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7E12A32-FBD8-45A9-AD97-E48CB33D5BF4}"/>
              </a:ext>
            </a:extLst>
          </p:cNvPr>
          <p:cNvCxnSpPr>
            <a:cxnSpLocks/>
          </p:cNvCxnSpPr>
          <p:nvPr/>
        </p:nvCxnSpPr>
        <p:spPr>
          <a:xfrm>
            <a:off x="1139252" y="2803161"/>
            <a:ext cx="2053653"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7C85539-87B8-ABD7-D352-E51258CD6D66}"/>
              </a:ext>
            </a:extLst>
          </p:cNvPr>
          <p:cNvCxnSpPr/>
          <p:nvPr/>
        </p:nvCxnSpPr>
        <p:spPr>
          <a:xfrm>
            <a:off x="1528997" y="3222885"/>
            <a:ext cx="13341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689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D5E194EE-55B2-F8FF-ED81-FE3EE860E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30EA48F-8638-B5FF-C312-A81494606220}"/>
              </a:ext>
            </a:extLst>
          </p:cNvPr>
          <p:cNvSpPr txBox="1"/>
          <p:nvPr/>
        </p:nvSpPr>
        <p:spPr>
          <a:xfrm>
            <a:off x="300110" y="886266"/>
            <a:ext cx="11591779" cy="348409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HOW INDUSTRIES CHANGE</a:t>
            </a:r>
          </a:p>
          <a:p>
            <a:pPr algn="just"/>
            <a:r>
              <a:rPr lang="en-IN" sz="2000" b="1" dirty="0">
                <a:latin typeface="Times New Roman" panose="02020603050405020304" pitchFamily="18" charset="0"/>
                <a:cs typeface="Times New Roman" panose="02020603050405020304" pitchFamily="18" charset="0"/>
              </a:rPr>
              <a:t>There are two types of threats to industries</a:t>
            </a: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The first is a threat to the industry’s core activities—the activities that have historically generated profits for the industry</a:t>
            </a:r>
            <a:endParaRPr lang="en-IN" sz="2000" b="1"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These are threatened when they become less relevant to suppliers and customers because of some new, outside alternatives like car dealerships. </a:t>
            </a:r>
            <a:endParaRPr lang="en-IN"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The second is a threat to the industry’s core assets—the resources, knowledge, and brand capital that have historically made the organization unique. PATENT EXPIRATION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31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D76E9F-E5B7-077A-0C20-9D3E1285DFA9}"/>
              </a:ext>
            </a:extLst>
          </p:cNvPr>
          <p:cNvSpPr txBox="1"/>
          <p:nvPr/>
        </p:nvSpPr>
        <p:spPr>
          <a:xfrm>
            <a:off x="0" y="0"/>
            <a:ext cx="12192000" cy="707886"/>
          </a:xfrm>
          <a:prstGeom prst="rect">
            <a:avLst/>
          </a:prstGeom>
          <a:solidFill>
            <a:schemeClr val="accent2"/>
          </a:solidFill>
        </p:spPr>
        <p:txBody>
          <a:bodyPr wrap="square" rtlCol="0">
            <a:spAutoFit/>
          </a:bodyPr>
          <a:lstStyle/>
          <a:p>
            <a:r>
              <a:rPr lang="en-IN" sz="4000" b="1" dirty="0">
                <a:latin typeface="Times New Roman" panose="02020603050405020304" pitchFamily="18" charset="0"/>
                <a:cs typeface="Times New Roman" panose="02020603050405020304" pitchFamily="18" charset="0"/>
              </a:rPr>
              <a:t>Determinants Of Interest Rates </a:t>
            </a:r>
          </a:p>
        </p:txBody>
      </p:sp>
      <p:sp>
        <p:nvSpPr>
          <p:cNvPr id="3" name="TextBox 2">
            <a:extLst>
              <a:ext uri="{FF2B5EF4-FFF2-40B4-BE49-F238E27FC236}">
                <a16:creationId xmlns:a16="http://schemas.microsoft.com/office/drawing/2014/main" id="{26D61527-A472-8D86-50D6-CEB53AEDC5B2}"/>
              </a:ext>
            </a:extLst>
          </p:cNvPr>
          <p:cNvSpPr txBox="1"/>
          <p:nvPr/>
        </p:nvSpPr>
        <p:spPr>
          <a:xfrm>
            <a:off x="464695" y="1110708"/>
            <a:ext cx="3222885" cy="523220"/>
          </a:xfrm>
          <a:prstGeom prst="rect">
            <a:avLst/>
          </a:prstGeom>
          <a:solidFill>
            <a:schemeClr val="accent1">
              <a:lumMod val="20000"/>
              <a:lumOff val="80000"/>
            </a:schemeClr>
          </a:solidFill>
          <a:ln>
            <a:solidFill>
              <a:schemeClr val="accent1"/>
            </a:solidFill>
          </a:ln>
        </p:spPr>
        <p:txBody>
          <a:bodyPr wrap="square" rtlCol="0">
            <a:spAutoFit/>
          </a:bodyPr>
          <a:lstStyle/>
          <a:p>
            <a:r>
              <a:rPr lang="en-IN" sz="2800" dirty="0">
                <a:latin typeface="Times New Roman" panose="02020603050405020304" pitchFamily="18" charset="0"/>
                <a:cs typeface="Times New Roman" panose="02020603050405020304" pitchFamily="18" charset="0"/>
              </a:rPr>
              <a:t>PURE INTEREST </a:t>
            </a:r>
          </a:p>
        </p:txBody>
      </p:sp>
      <p:sp>
        <p:nvSpPr>
          <p:cNvPr id="4" name="TextBox 3">
            <a:extLst>
              <a:ext uri="{FF2B5EF4-FFF2-40B4-BE49-F238E27FC236}">
                <a16:creationId xmlns:a16="http://schemas.microsoft.com/office/drawing/2014/main" id="{ED2FA6BB-200F-5EC3-76B9-2A95F9AEBE7A}"/>
              </a:ext>
            </a:extLst>
          </p:cNvPr>
          <p:cNvSpPr txBox="1"/>
          <p:nvPr/>
        </p:nvSpPr>
        <p:spPr>
          <a:xfrm>
            <a:off x="7027891" y="1086069"/>
            <a:ext cx="3222885" cy="523220"/>
          </a:xfrm>
          <a:prstGeom prst="rect">
            <a:avLst/>
          </a:prstGeom>
          <a:solidFill>
            <a:schemeClr val="accent1">
              <a:lumMod val="20000"/>
              <a:lumOff val="80000"/>
            </a:schemeClr>
          </a:solidFill>
          <a:ln>
            <a:solidFill>
              <a:schemeClr val="accent1"/>
            </a:solidFill>
          </a:ln>
        </p:spPr>
        <p:txBody>
          <a:bodyPr wrap="square" rtlCol="0">
            <a:spAutoFit/>
          </a:bodyPr>
          <a:lstStyle/>
          <a:p>
            <a:r>
              <a:rPr lang="en-IN" sz="2800" dirty="0">
                <a:latin typeface="Times New Roman" panose="02020603050405020304" pitchFamily="18" charset="0"/>
                <a:cs typeface="Times New Roman" panose="02020603050405020304" pitchFamily="18" charset="0"/>
              </a:rPr>
              <a:t>GROSS  INTEREST </a:t>
            </a:r>
          </a:p>
        </p:txBody>
      </p:sp>
      <p:sp>
        <p:nvSpPr>
          <p:cNvPr id="5" name="TextBox 4">
            <a:extLst>
              <a:ext uri="{FF2B5EF4-FFF2-40B4-BE49-F238E27FC236}">
                <a16:creationId xmlns:a16="http://schemas.microsoft.com/office/drawing/2014/main" id="{D20D300F-D3C9-6E28-2FE5-CFA8972F2782}"/>
              </a:ext>
            </a:extLst>
          </p:cNvPr>
          <p:cNvSpPr txBox="1"/>
          <p:nvPr/>
        </p:nvSpPr>
        <p:spPr>
          <a:xfrm>
            <a:off x="329783" y="1633928"/>
            <a:ext cx="4512040" cy="2241960"/>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WHEN THERE IS NO RISK OR INCONVINANCE OR MANAGEMENT PAYMENT INVLVED </a:t>
            </a:r>
          </a:p>
        </p:txBody>
      </p:sp>
      <p:sp>
        <p:nvSpPr>
          <p:cNvPr id="6" name="TextBox 5">
            <a:extLst>
              <a:ext uri="{FF2B5EF4-FFF2-40B4-BE49-F238E27FC236}">
                <a16:creationId xmlns:a16="http://schemas.microsoft.com/office/drawing/2014/main" id="{38C99A76-89DB-1010-69B8-B319E7B98C25}"/>
              </a:ext>
            </a:extLst>
          </p:cNvPr>
          <p:cNvSpPr txBox="1"/>
          <p:nvPr/>
        </p:nvSpPr>
        <p:spPr>
          <a:xfrm>
            <a:off x="6970426" y="1633928"/>
            <a:ext cx="5066676" cy="224676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INVOLVEMET OF </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RISK</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INCONVINIANCE </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MANAGEMENT PAYMENT </a:t>
            </a:r>
          </a:p>
          <a:p>
            <a:pPr marL="285750" indent="-28575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ADDITION TO PAYMENT </a:t>
            </a:r>
          </a:p>
        </p:txBody>
      </p:sp>
    </p:spTree>
    <p:extLst>
      <p:ext uri="{BB962C8B-B14F-4D97-AF65-F5344CB8AC3E}">
        <p14:creationId xmlns:p14="http://schemas.microsoft.com/office/powerpoint/2010/main" val="10920797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81B2F-21B1-E8A6-A20F-3D828B560764}"/>
              </a:ext>
            </a:extLst>
          </p:cNvPr>
          <p:cNvSpPr txBox="1"/>
          <p:nvPr/>
        </p:nvSpPr>
        <p:spPr>
          <a:xfrm>
            <a:off x="0" y="0"/>
            <a:ext cx="12192000" cy="707886"/>
          </a:xfrm>
          <a:prstGeom prst="rect">
            <a:avLst/>
          </a:prstGeom>
          <a:solidFill>
            <a:schemeClr val="accent2"/>
          </a:solidFill>
        </p:spPr>
        <p:txBody>
          <a:bodyPr wrap="square" rtlCol="0">
            <a:spAutoFit/>
          </a:bodyPr>
          <a:lstStyle/>
          <a:p>
            <a:r>
              <a:rPr lang="en-IN" sz="4000" b="1" dirty="0">
                <a:latin typeface="Times New Roman" panose="02020603050405020304" pitchFamily="18" charset="0"/>
                <a:cs typeface="Times New Roman" panose="02020603050405020304" pitchFamily="18" charset="0"/>
              </a:rPr>
              <a:t>Determinants Of Interest Rates </a:t>
            </a:r>
          </a:p>
        </p:txBody>
      </p:sp>
      <p:sp>
        <p:nvSpPr>
          <p:cNvPr id="3" name="TextBox 2">
            <a:extLst>
              <a:ext uri="{FF2B5EF4-FFF2-40B4-BE49-F238E27FC236}">
                <a16:creationId xmlns:a16="http://schemas.microsoft.com/office/drawing/2014/main" id="{2A92B5D9-9743-863A-3DC2-63A5F2E47C92}"/>
              </a:ext>
            </a:extLst>
          </p:cNvPr>
          <p:cNvSpPr txBox="1"/>
          <p:nvPr/>
        </p:nvSpPr>
        <p:spPr>
          <a:xfrm>
            <a:off x="97435" y="1351508"/>
            <a:ext cx="4519535" cy="523220"/>
          </a:xfrm>
          <a:prstGeom prst="rect">
            <a:avLst/>
          </a:prstGeom>
          <a:solidFill>
            <a:schemeClr val="accent1">
              <a:lumMod val="20000"/>
              <a:lumOff val="80000"/>
            </a:schemeClr>
          </a:solidFill>
          <a:ln>
            <a:solidFill>
              <a:schemeClr val="accent1"/>
            </a:solidFill>
          </a:ln>
        </p:spPr>
        <p:txBody>
          <a:bodyPr wrap="square" rtlCol="0">
            <a:spAutoFit/>
          </a:bodyPr>
          <a:lstStyle/>
          <a:p>
            <a:r>
              <a:rPr lang="en-IN" sz="2800" dirty="0">
                <a:latin typeface="Times New Roman" panose="02020603050405020304" pitchFamily="18" charset="0"/>
                <a:cs typeface="Times New Roman" panose="02020603050405020304" pitchFamily="18" charset="0"/>
              </a:rPr>
              <a:t>NOMINAL INTEREST </a:t>
            </a:r>
          </a:p>
        </p:txBody>
      </p:sp>
      <p:sp>
        <p:nvSpPr>
          <p:cNvPr id="4" name="TextBox 3">
            <a:extLst>
              <a:ext uri="{FF2B5EF4-FFF2-40B4-BE49-F238E27FC236}">
                <a16:creationId xmlns:a16="http://schemas.microsoft.com/office/drawing/2014/main" id="{1EA1C5D9-4C4A-8658-3895-2EB794256584}"/>
              </a:ext>
            </a:extLst>
          </p:cNvPr>
          <p:cNvSpPr txBox="1"/>
          <p:nvPr/>
        </p:nvSpPr>
        <p:spPr>
          <a:xfrm>
            <a:off x="5993568" y="1337954"/>
            <a:ext cx="5821180" cy="523220"/>
          </a:xfrm>
          <a:prstGeom prst="rect">
            <a:avLst/>
          </a:prstGeom>
          <a:solidFill>
            <a:schemeClr val="accent1">
              <a:lumMod val="20000"/>
              <a:lumOff val="80000"/>
            </a:schemeClr>
          </a:solidFill>
          <a:ln>
            <a:solidFill>
              <a:schemeClr val="accent1"/>
            </a:solidFill>
          </a:ln>
        </p:spPr>
        <p:txBody>
          <a:bodyPr wrap="square" rtlCol="0">
            <a:spAutoFit/>
          </a:bodyPr>
          <a:lstStyle/>
          <a:p>
            <a:r>
              <a:rPr lang="en-IN" sz="2800" dirty="0">
                <a:latin typeface="Times New Roman" panose="02020603050405020304" pitchFamily="18" charset="0"/>
                <a:cs typeface="Times New Roman" panose="02020603050405020304" pitchFamily="18" charset="0"/>
              </a:rPr>
              <a:t>EFFECTIVE RATE OF  INTEREST </a:t>
            </a:r>
          </a:p>
        </p:txBody>
      </p:sp>
      <p:sp>
        <p:nvSpPr>
          <p:cNvPr id="5" name="TextBox 4">
            <a:extLst>
              <a:ext uri="{FF2B5EF4-FFF2-40B4-BE49-F238E27FC236}">
                <a16:creationId xmlns:a16="http://schemas.microsoft.com/office/drawing/2014/main" id="{567A8A2D-3E5F-4A1F-B860-58F5DE7B3D3F}"/>
              </a:ext>
            </a:extLst>
          </p:cNvPr>
          <p:cNvSpPr txBox="1"/>
          <p:nvPr/>
        </p:nvSpPr>
        <p:spPr>
          <a:xfrm>
            <a:off x="97435" y="1874728"/>
            <a:ext cx="4691921" cy="3108543"/>
          </a:xfrm>
          <a:prstGeom prst="rect">
            <a:avLst/>
          </a:prstGeom>
          <a:noFill/>
        </p:spPr>
        <p:txBody>
          <a:bodyPr wrap="square" rtlCol="0">
            <a:spAutoFit/>
          </a:bodyPr>
          <a:lstStyle/>
          <a:p>
            <a:pPr algn="just"/>
            <a:r>
              <a:rPr lang="en-US" sz="2800" b="0" i="0" dirty="0">
                <a:effectLst/>
                <a:latin typeface="Georgia" panose="02040502050405020303" pitchFamily="18" charset="0"/>
              </a:rPr>
              <a:t>The nominal interest rate refers to the rate of interest before adjusting for inflation. It also refers to the rate specified in the loan contract without adjusting for compounding.</a:t>
            </a:r>
            <a:endParaRPr lang="en-IN" sz="2800" dirty="0">
              <a:latin typeface="Georgia" panose="02040502050405020303" pitchFamily="18" charset="0"/>
            </a:endParaRPr>
          </a:p>
        </p:txBody>
      </p:sp>
      <p:sp>
        <p:nvSpPr>
          <p:cNvPr id="7" name="TextBox 6">
            <a:extLst>
              <a:ext uri="{FF2B5EF4-FFF2-40B4-BE49-F238E27FC236}">
                <a16:creationId xmlns:a16="http://schemas.microsoft.com/office/drawing/2014/main" id="{8D4F8DAE-7280-4ED6-4F01-AF31B6E81023}"/>
              </a:ext>
            </a:extLst>
          </p:cNvPr>
          <p:cNvSpPr txBox="1"/>
          <p:nvPr/>
        </p:nvSpPr>
        <p:spPr>
          <a:xfrm>
            <a:off x="5906126" y="1874728"/>
            <a:ext cx="5996064" cy="3539430"/>
          </a:xfrm>
          <a:prstGeom prst="rect">
            <a:avLst/>
          </a:prstGeom>
          <a:noFill/>
        </p:spPr>
        <p:txBody>
          <a:bodyPr wrap="square">
            <a:spAutoFit/>
          </a:bodyPr>
          <a:lstStyle/>
          <a:p>
            <a:pPr algn="just"/>
            <a:r>
              <a:rPr lang="en-US" sz="2800" b="0" i="0" dirty="0">
                <a:effectLst/>
                <a:latin typeface="Georgia" panose="02040502050405020303" pitchFamily="18" charset="0"/>
              </a:rPr>
              <a:t>The Effective Annual Interest Rate (EAR) is the interest rate that is adjusted for compounding over a given period. Simply put, the effective annual interest rate is the rate of interest that an investor can earn (or pay) in a year after taking into consideration compounding</a:t>
            </a:r>
            <a:r>
              <a:rPr lang="en-US" b="0" i="0" dirty="0">
                <a:solidFill>
                  <a:srgbClr val="57595D"/>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2429484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84618B-49B2-BBDA-5EAD-F3EF71571732}"/>
              </a:ext>
            </a:extLst>
          </p:cNvPr>
          <p:cNvSpPr txBox="1"/>
          <p:nvPr/>
        </p:nvSpPr>
        <p:spPr>
          <a:xfrm>
            <a:off x="0" y="0"/>
            <a:ext cx="12192000" cy="707886"/>
          </a:xfrm>
          <a:prstGeom prst="rect">
            <a:avLst/>
          </a:prstGeom>
          <a:solidFill>
            <a:schemeClr val="accent2"/>
          </a:solidFill>
        </p:spPr>
        <p:txBody>
          <a:bodyPr wrap="square" rtlCol="0">
            <a:spAutoFit/>
          </a:bodyPr>
          <a:lstStyle/>
          <a:p>
            <a:r>
              <a:rPr lang="en-IN" sz="4000" b="1" dirty="0">
                <a:latin typeface="Georgia" panose="02040502050405020303" pitchFamily="18" charset="0"/>
                <a:cs typeface="Times New Roman" panose="02020603050405020304" pitchFamily="18" charset="0"/>
              </a:rPr>
              <a:t>Term Structure Of Interest Rates </a:t>
            </a:r>
          </a:p>
        </p:txBody>
      </p:sp>
      <p:sp>
        <p:nvSpPr>
          <p:cNvPr id="3" name="TextBox 2">
            <a:extLst>
              <a:ext uri="{FF2B5EF4-FFF2-40B4-BE49-F238E27FC236}">
                <a16:creationId xmlns:a16="http://schemas.microsoft.com/office/drawing/2014/main" id="{8573635E-3A0C-21B0-40C6-02F00E127038}"/>
              </a:ext>
            </a:extLst>
          </p:cNvPr>
          <p:cNvSpPr txBox="1"/>
          <p:nvPr/>
        </p:nvSpPr>
        <p:spPr>
          <a:xfrm>
            <a:off x="0" y="729734"/>
            <a:ext cx="5636302"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Yield Curve </a:t>
            </a:r>
          </a:p>
        </p:txBody>
      </p:sp>
      <p:pic>
        <p:nvPicPr>
          <p:cNvPr id="5" name="Picture 4">
            <a:extLst>
              <a:ext uri="{FF2B5EF4-FFF2-40B4-BE49-F238E27FC236}">
                <a16:creationId xmlns:a16="http://schemas.microsoft.com/office/drawing/2014/main" id="{4F0A397A-A8F2-F121-E808-91C8600367A0}"/>
              </a:ext>
            </a:extLst>
          </p:cNvPr>
          <p:cNvPicPr>
            <a:picLocks noChangeAspect="1"/>
          </p:cNvPicPr>
          <p:nvPr/>
        </p:nvPicPr>
        <p:blipFill>
          <a:blip r:embed="rId2"/>
          <a:stretch>
            <a:fillRect/>
          </a:stretch>
        </p:blipFill>
        <p:spPr>
          <a:xfrm>
            <a:off x="0" y="1376065"/>
            <a:ext cx="7555043" cy="4380429"/>
          </a:xfrm>
          <a:prstGeom prst="rect">
            <a:avLst/>
          </a:prstGeom>
        </p:spPr>
      </p:pic>
      <p:pic>
        <p:nvPicPr>
          <p:cNvPr id="7" name="Picture 6">
            <a:extLst>
              <a:ext uri="{FF2B5EF4-FFF2-40B4-BE49-F238E27FC236}">
                <a16:creationId xmlns:a16="http://schemas.microsoft.com/office/drawing/2014/main" id="{74E84575-B5B0-D5A5-6300-7D4BE449C4F8}"/>
              </a:ext>
            </a:extLst>
          </p:cNvPr>
          <p:cNvPicPr>
            <a:picLocks noChangeAspect="1"/>
          </p:cNvPicPr>
          <p:nvPr/>
        </p:nvPicPr>
        <p:blipFill>
          <a:blip r:embed="rId3"/>
          <a:stretch>
            <a:fillRect/>
          </a:stretch>
        </p:blipFill>
        <p:spPr>
          <a:xfrm>
            <a:off x="7266014" y="1354217"/>
            <a:ext cx="4705350" cy="4022944"/>
          </a:xfrm>
          <a:prstGeom prst="rect">
            <a:avLst/>
          </a:prstGeom>
        </p:spPr>
      </p:pic>
    </p:spTree>
    <p:extLst>
      <p:ext uri="{BB962C8B-B14F-4D97-AF65-F5344CB8AC3E}">
        <p14:creationId xmlns:p14="http://schemas.microsoft.com/office/powerpoint/2010/main" val="32686205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0C21D-1676-9463-D201-3CBE7496F727}"/>
              </a:ext>
            </a:extLst>
          </p:cNvPr>
          <p:cNvSpPr txBox="1"/>
          <p:nvPr/>
        </p:nvSpPr>
        <p:spPr>
          <a:xfrm>
            <a:off x="0" y="0"/>
            <a:ext cx="12192000" cy="707886"/>
          </a:xfrm>
          <a:prstGeom prst="rect">
            <a:avLst/>
          </a:prstGeom>
          <a:solidFill>
            <a:schemeClr val="accent2"/>
          </a:solidFill>
        </p:spPr>
        <p:txBody>
          <a:bodyPr wrap="square" rtlCol="0">
            <a:spAutoFit/>
          </a:bodyPr>
          <a:lstStyle/>
          <a:p>
            <a:r>
              <a:rPr lang="en-IN" sz="4000" b="1" dirty="0">
                <a:latin typeface="Georgia" panose="02040502050405020303" pitchFamily="18" charset="0"/>
                <a:cs typeface="Times New Roman" panose="02020603050405020304" pitchFamily="18" charset="0"/>
              </a:rPr>
              <a:t>Term Structure Theories </a:t>
            </a:r>
          </a:p>
        </p:txBody>
      </p:sp>
      <p:sp>
        <p:nvSpPr>
          <p:cNvPr id="3" name="TextBox 2">
            <a:extLst>
              <a:ext uri="{FF2B5EF4-FFF2-40B4-BE49-F238E27FC236}">
                <a16:creationId xmlns:a16="http://schemas.microsoft.com/office/drawing/2014/main" id="{F0248016-8358-D7C9-75F3-8EC8572BA402}"/>
              </a:ext>
            </a:extLst>
          </p:cNvPr>
          <p:cNvSpPr txBox="1"/>
          <p:nvPr/>
        </p:nvSpPr>
        <p:spPr>
          <a:xfrm>
            <a:off x="134911" y="884420"/>
            <a:ext cx="11827240" cy="369332"/>
          </a:xfrm>
          <a:prstGeom prst="rect">
            <a:avLst/>
          </a:prstGeom>
          <a:noFill/>
        </p:spPr>
        <p:txBody>
          <a:bodyPr wrap="square" rtlCol="0">
            <a:spAutoFit/>
          </a:bodyPr>
          <a:lstStyle/>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68657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0943F25A-4582-D371-4230-43A1E6DA8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A06134-802D-D97A-ADC0-5CDE4754CA5B}"/>
              </a:ext>
            </a:extLst>
          </p:cNvPr>
          <p:cNvSpPr txBox="1"/>
          <p:nvPr/>
        </p:nvSpPr>
        <p:spPr>
          <a:xfrm>
            <a:off x="164123" y="886266"/>
            <a:ext cx="1186375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TRAJECTORIES OF INDUSTRY CHANGE </a:t>
            </a:r>
          </a:p>
        </p:txBody>
      </p:sp>
      <p:sp>
        <p:nvSpPr>
          <p:cNvPr id="4" name="TextBox 3">
            <a:extLst>
              <a:ext uri="{FF2B5EF4-FFF2-40B4-BE49-F238E27FC236}">
                <a16:creationId xmlns:a16="http://schemas.microsoft.com/office/drawing/2014/main" id="{1FC5E1C7-BE53-DA62-4462-E6CBCE7F5DB6}"/>
              </a:ext>
            </a:extLst>
          </p:cNvPr>
          <p:cNvSpPr txBox="1"/>
          <p:nvPr/>
        </p:nvSpPr>
        <p:spPr>
          <a:xfrm>
            <a:off x="164123" y="1392702"/>
            <a:ext cx="11694941" cy="4745979"/>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Radical change  </a:t>
            </a:r>
            <a:r>
              <a:rPr lang="en-IN" sz="2000" dirty="0">
                <a:latin typeface="Times New Roman" panose="02020603050405020304" pitchFamily="18" charset="0"/>
                <a:cs typeface="Times New Roman" panose="02020603050405020304" pitchFamily="18" charset="0"/>
              </a:rPr>
              <a:t>(Government regulations and change of taste, travel industry, cellular telephones)</a:t>
            </a:r>
          </a:p>
          <a:p>
            <a:pPr>
              <a:lnSpc>
                <a:spcPct val="150000"/>
              </a:lnSpc>
            </a:pPr>
            <a:r>
              <a:rPr lang="en-IN" sz="2400" dirty="0">
                <a:latin typeface="Times New Roman" panose="02020603050405020304" pitchFamily="18" charset="0"/>
                <a:cs typeface="Times New Roman" panose="02020603050405020304" pitchFamily="18" charset="0"/>
              </a:rPr>
              <a:t>Intermediate change  </a:t>
            </a:r>
            <a:r>
              <a:rPr lang="en-IN" sz="2000" dirty="0">
                <a:latin typeface="Times New Roman" panose="02020603050405020304" pitchFamily="18" charset="0"/>
                <a:cs typeface="Times New Roman" panose="02020603050405020304" pitchFamily="18" charset="0"/>
              </a:rPr>
              <a:t>(music industry, auto dealership)</a:t>
            </a:r>
          </a:p>
          <a:p>
            <a:pPr>
              <a:lnSpc>
                <a:spcPct val="150000"/>
              </a:lnSpc>
            </a:pPr>
            <a:r>
              <a:rPr lang="en-IN" sz="2400" dirty="0">
                <a:latin typeface="Times New Roman" panose="02020603050405020304" pitchFamily="18" charset="0"/>
                <a:cs typeface="Times New Roman" panose="02020603050405020304" pitchFamily="18" charset="0"/>
              </a:rPr>
              <a:t>Creative change </a:t>
            </a:r>
            <a:r>
              <a:rPr lang="en-IN" sz="2000" dirty="0">
                <a:latin typeface="Times New Roman" panose="02020603050405020304" pitchFamily="18" charset="0"/>
                <a:cs typeface="Times New Roman" panose="02020603050405020304" pitchFamily="18" charset="0"/>
              </a:rPr>
              <a:t>(relations with customers and suppliers are stable) Film Industry</a:t>
            </a:r>
          </a:p>
          <a:p>
            <a:pPr>
              <a:lnSpc>
                <a:spcPct val="150000"/>
              </a:lnSpc>
            </a:pPr>
            <a:r>
              <a:rPr lang="en-IN" sz="2400" dirty="0">
                <a:latin typeface="Times New Roman" panose="02020603050405020304" pitchFamily="18" charset="0"/>
                <a:cs typeface="Times New Roman" panose="02020603050405020304" pitchFamily="18" charset="0"/>
              </a:rPr>
              <a:t>Progressive change  </a:t>
            </a:r>
            <a:r>
              <a:rPr lang="en-IN" sz="2000" dirty="0">
                <a:latin typeface="Times New Roman" panose="02020603050405020304" pitchFamily="18" charset="0"/>
                <a:cs typeface="Times New Roman" panose="02020603050405020304" pitchFamily="18" charset="0"/>
              </a:rPr>
              <a:t>(Feedback, airline industry)</a:t>
            </a:r>
          </a:p>
          <a:p>
            <a:pPr>
              <a:lnSpc>
                <a:spcPct val="150000"/>
              </a:lnSpc>
            </a:pPr>
            <a:r>
              <a:rPr lang="en-IN" sz="2800" b="1" dirty="0">
                <a:latin typeface="Times New Roman" panose="02020603050405020304" pitchFamily="18" charset="0"/>
                <a:cs typeface="Times New Roman" panose="02020603050405020304" pitchFamily="18" charset="0"/>
              </a:rPr>
              <a:t>Identify Trajectory </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Define your industry </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Define industry core assets and activities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Determine whether core assets and activities are threatening with obsolescence </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Evaluate where the industry is in the cycle</a:t>
            </a:r>
          </a:p>
        </p:txBody>
      </p:sp>
    </p:spTree>
    <p:extLst>
      <p:ext uri="{BB962C8B-B14F-4D97-AF65-F5344CB8AC3E}">
        <p14:creationId xmlns:p14="http://schemas.microsoft.com/office/powerpoint/2010/main" val="2963571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6947</TotalTime>
  <Words>3973</Words>
  <Application>Microsoft Office PowerPoint</Application>
  <PresentationFormat>Widescreen</PresentationFormat>
  <Paragraphs>495</Paragraphs>
  <Slides>83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83</vt:i4>
      </vt:variant>
    </vt:vector>
  </HeadingPairs>
  <TitlesOfParts>
    <vt:vector size="95" baseType="lpstr">
      <vt:lpstr>Arial</vt:lpstr>
      <vt:lpstr>Calibri</vt:lpstr>
      <vt:lpstr>Calibri Light</vt:lpstr>
      <vt:lpstr>ff3</vt:lpstr>
      <vt:lpstr>ff6</vt:lpstr>
      <vt:lpstr>Georgia</vt:lpstr>
      <vt:lpstr>Open Sans</vt:lpstr>
      <vt:lpstr>Roboto</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Basit Ali</dc:creator>
  <cp:lastModifiedBy>DELL</cp:lastModifiedBy>
  <cp:revision>82</cp:revision>
  <dcterms:created xsi:type="dcterms:W3CDTF">2023-01-28T17:53:00Z</dcterms:created>
  <dcterms:modified xsi:type="dcterms:W3CDTF">2023-03-02T18:38:58Z</dcterms:modified>
</cp:coreProperties>
</file>