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78" r:id="rId3"/>
    <p:sldMasterId id="2147483690" r:id="rId4"/>
  </p:sldMasterIdLst>
  <p:notesMasterIdLst>
    <p:notesMasterId r:id="rId34"/>
  </p:notesMasterIdLst>
  <p:sldIdLst>
    <p:sldId id="256" r:id="rId5"/>
    <p:sldId id="283" r:id="rId6"/>
    <p:sldId id="257" r:id="rId7"/>
    <p:sldId id="258" r:id="rId8"/>
    <p:sldId id="284" r:id="rId9"/>
    <p:sldId id="285" r:id="rId10"/>
    <p:sldId id="260" r:id="rId11"/>
    <p:sldId id="286" r:id="rId12"/>
    <p:sldId id="261" r:id="rId13"/>
    <p:sldId id="262" r:id="rId14"/>
    <p:sldId id="263" r:id="rId15"/>
    <p:sldId id="282" r:id="rId16"/>
    <p:sldId id="264" r:id="rId17"/>
    <p:sldId id="265" r:id="rId18"/>
    <p:sldId id="266" r:id="rId19"/>
    <p:sldId id="267" r:id="rId20"/>
    <p:sldId id="269" r:id="rId21"/>
    <p:sldId id="270" r:id="rId22"/>
    <p:sldId id="271" r:id="rId23"/>
    <p:sldId id="272" r:id="rId24"/>
    <p:sldId id="288" r:id="rId25"/>
    <p:sldId id="273" r:id="rId26"/>
    <p:sldId id="274" r:id="rId27"/>
    <p:sldId id="287" r:id="rId28"/>
    <p:sldId id="275" r:id="rId29"/>
    <p:sldId id="276" r:id="rId30"/>
    <p:sldId id="279" r:id="rId31"/>
    <p:sldId id="280" r:id="rId32"/>
    <p:sldId id="281" r:id="rId3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9A6B050-BBD8-4477-8C2A-D43A1383961F}" type="datetimeFigureOut">
              <a:rPr lang="en-US" smtClean="0"/>
              <a:t>1/18/2023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62EFF39-5CE1-4873-A382-35B974BD7577}" type="slidenum">
              <a:rPr lang="en-US" smtClean="0"/>
              <a:t>‹#›</a:t>
            </a:fld>
            <a:endParaRPr lang="en-US"/>
          </a:p>
        </p:txBody>
      </p:sp>
    </p:spTree>
    <p:extLst>
      <p:ext uri="{BB962C8B-B14F-4D97-AF65-F5344CB8AC3E}">
        <p14:creationId xmlns:p14="http://schemas.microsoft.com/office/powerpoint/2010/main" val="288149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9EC94F8-A894-4B36-A2C8-4F14F96CAA9B}"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569461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377695"/>
            <a:ext cx="1447800" cy="102235"/>
          </a:xfrm>
          <a:custGeom>
            <a:avLst/>
            <a:gdLst/>
            <a:ahLst/>
            <a:cxnLst/>
            <a:rect l="l" t="t" r="r" b="b"/>
            <a:pathLst>
              <a:path w="1447800" h="102234">
                <a:moveTo>
                  <a:pt x="0" y="102108"/>
                </a:moveTo>
                <a:lnTo>
                  <a:pt x="1447800" y="102108"/>
                </a:lnTo>
                <a:lnTo>
                  <a:pt x="1447800" y="0"/>
                </a:lnTo>
                <a:lnTo>
                  <a:pt x="0" y="0"/>
                </a:lnTo>
                <a:lnTo>
                  <a:pt x="0" y="102108"/>
                </a:lnTo>
                <a:close/>
              </a:path>
            </a:pathLst>
          </a:custGeom>
          <a:solidFill>
            <a:srgbClr val="CCCC99"/>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447800" y="1377695"/>
            <a:ext cx="7239000" cy="102108"/>
          </a:xfrm>
          <a:prstGeom prst="rect">
            <a:avLst/>
          </a:prstGeom>
        </p:spPr>
      </p:pic>
      <p:sp>
        <p:nvSpPr>
          <p:cNvPr id="18" name="bg object 18"/>
          <p:cNvSpPr/>
          <p:nvPr/>
        </p:nvSpPr>
        <p:spPr>
          <a:xfrm>
            <a:off x="838200" y="562356"/>
            <a:ext cx="152400" cy="1066800"/>
          </a:xfrm>
          <a:custGeom>
            <a:avLst/>
            <a:gdLst/>
            <a:ahLst/>
            <a:cxnLst/>
            <a:rect l="l" t="t" r="r" b="b"/>
            <a:pathLst>
              <a:path w="152400" h="1066800">
                <a:moveTo>
                  <a:pt x="152400" y="1066800"/>
                </a:moveTo>
                <a:lnTo>
                  <a:pt x="0" y="1066800"/>
                </a:lnTo>
                <a:lnTo>
                  <a:pt x="0" y="0"/>
                </a:lnTo>
                <a:lnTo>
                  <a:pt x="152400" y="0"/>
                </a:lnTo>
              </a:path>
            </a:pathLst>
          </a:custGeom>
          <a:ln w="76200">
            <a:solidFill>
              <a:srgbClr val="000000"/>
            </a:solidFill>
          </a:ln>
        </p:spPr>
        <p:txBody>
          <a:bodyPr wrap="square" lIns="0" tIns="0" rIns="0" bIns="0" rtlCol="0"/>
          <a:lstStyle/>
          <a:p>
            <a:endParaRPr/>
          </a:p>
        </p:txBody>
      </p:sp>
      <p:sp>
        <p:nvSpPr>
          <p:cNvPr id="19" name="bg object 19"/>
          <p:cNvSpPr/>
          <p:nvPr/>
        </p:nvSpPr>
        <p:spPr>
          <a:xfrm>
            <a:off x="8263128" y="269748"/>
            <a:ext cx="152400" cy="1073150"/>
          </a:xfrm>
          <a:custGeom>
            <a:avLst/>
            <a:gdLst/>
            <a:ahLst/>
            <a:cxnLst/>
            <a:rect l="l" t="t" r="r" b="b"/>
            <a:pathLst>
              <a:path w="152400" h="1073150">
                <a:moveTo>
                  <a:pt x="0" y="0"/>
                </a:moveTo>
                <a:lnTo>
                  <a:pt x="152400" y="0"/>
                </a:lnTo>
                <a:lnTo>
                  <a:pt x="152400" y="1072896"/>
                </a:lnTo>
                <a:lnTo>
                  <a:pt x="0" y="1072896"/>
                </a:lnTo>
              </a:path>
            </a:pathLst>
          </a:custGeom>
          <a:ln w="76200">
            <a:solidFill>
              <a:srgbClr val="CC9900"/>
            </a:solidFill>
          </a:ln>
        </p:spPr>
        <p:txBody>
          <a:bodyPr wrap="square" lIns="0" tIns="0" rIns="0" bIns="0" rtlCol="0"/>
          <a:lstStyle/>
          <a:p>
            <a:endParaRPr/>
          </a:p>
        </p:txBody>
      </p:sp>
      <p:sp>
        <p:nvSpPr>
          <p:cNvPr id="20" name="bg object 20"/>
          <p:cNvSpPr/>
          <p:nvPr/>
        </p:nvSpPr>
        <p:spPr>
          <a:xfrm>
            <a:off x="5029961" y="115062"/>
            <a:ext cx="1583690" cy="647700"/>
          </a:xfrm>
          <a:custGeom>
            <a:avLst/>
            <a:gdLst/>
            <a:ahLst/>
            <a:cxnLst/>
            <a:rect l="l" t="t" r="r" b="b"/>
            <a:pathLst>
              <a:path w="1583690" h="647700">
                <a:moveTo>
                  <a:pt x="1475486" y="0"/>
                </a:moveTo>
                <a:lnTo>
                  <a:pt x="107950" y="0"/>
                </a:lnTo>
                <a:lnTo>
                  <a:pt x="65954" y="8491"/>
                </a:lnTo>
                <a:lnTo>
                  <a:pt x="31638" y="31638"/>
                </a:lnTo>
                <a:lnTo>
                  <a:pt x="8491" y="65954"/>
                </a:lnTo>
                <a:lnTo>
                  <a:pt x="0" y="107950"/>
                </a:lnTo>
                <a:lnTo>
                  <a:pt x="0" y="539750"/>
                </a:lnTo>
                <a:lnTo>
                  <a:pt x="8491" y="581745"/>
                </a:lnTo>
                <a:lnTo>
                  <a:pt x="31638" y="616061"/>
                </a:lnTo>
                <a:lnTo>
                  <a:pt x="65954" y="639208"/>
                </a:lnTo>
                <a:lnTo>
                  <a:pt x="107950" y="647700"/>
                </a:lnTo>
                <a:lnTo>
                  <a:pt x="1475486" y="647700"/>
                </a:lnTo>
                <a:lnTo>
                  <a:pt x="1517481" y="639208"/>
                </a:lnTo>
                <a:lnTo>
                  <a:pt x="1551797" y="616061"/>
                </a:lnTo>
                <a:lnTo>
                  <a:pt x="1574944" y="581745"/>
                </a:lnTo>
                <a:lnTo>
                  <a:pt x="1583436" y="539750"/>
                </a:lnTo>
                <a:lnTo>
                  <a:pt x="1583436" y="107950"/>
                </a:lnTo>
                <a:lnTo>
                  <a:pt x="1574944" y="65954"/>
                </a:lnTo>
                <a:lnTo>
                  <a:pt x="1551797" y="31638"/>
                </a:lnTo>
                <a:lnTo>
                  <a:pt x="1517481" y="8491"/>
                </a:lnTo>
                <a:lnTo>
                  <a:pt x="1475486" y="0"/>
                </a:lnTo>
                <a:close/>
              </a:path>
            </a:pathLst>
          </a:custGeom>
          <a:solidFill>
            <a:srgbClr val="997300"/>
          </a:solidFill>
        </p:spPr>
        <p:txBody>
          <a:bodyPr wrap="square" lIns="0" tIns="0" rIns="0" bIns="0" rtlCol="0"/>
          <a:lstStyle/>
          <a:p>
            <a:endParaRPr/>
          </a:p>
        </p:txBody>
      </p:sp>
      <p:sp>
        <p:nvSpPr>
          <p:cNvPr id="21" name="bg object 21"/>
          <p:cNvSpPr/>
          <p:nvPr/>
        </p:nvSpPr>
        <p:spPr>
          <a:xfrm>
            <a:off x="5029961" y="115062"/>
            <a:ext cx="1583690" cy="647700"/>
          </a:xfrm>
          <a:custGeom>
            <a:avLst/>
            <a:gdLst/>
            <a:ahLst/>
            <a:cxnLst/>
            <a:rect l="l" t="t" r="r" b="b"/>
            <a:pathLst>
              <a:path w="1583690" h="647700">
                <a:moveTo>
                  <a:pt x="0" y="107950"/>
                </a:moveTo>
                <a:lnTo>
                  <a:pt x="8491" y="65954"/>
                </a:lnTo>
                <a:lnTo>
                  <a:pt x="31638" y="31638"/>
                </a:lnTo>
                <a:lnTo>
                  <a:pt x="65954" y="8491"/>
                </a:lnTo>
                <a:lnTo>
                  <a:pt x="107950" y="0"/>
                </a:lnTo>
                <a:lnTo>
                  <a:pt x="1475486" y="0"/>
                </a:lnTo>
                <a:lnTo>
                  <a:pt x="1517481" y="8491"/>
                </a:lnTo>
                <a:lnTo>
                  <a:pt x="1551797" y="31638"/>
                </a:lnTo>
                <a:lnTo>
                  <a:pt x="1574944" y="65954"/>
                </a:lnTo>
                <a:lnTo>
                  <a:pt x="1583436" y="107950"/>
                </a:lnTo>
                <a:lnTo>
                  <a:pt x="1583436" y="539750"/>
                </a:lnTo>
                <a:lnTo>
                  <a:pt x="1574944" y="581745"/>
                </a:lnTo>
                <a:lnTo>
                  <a:pt x="1551797" y="616061"/>
                </a:lnTo>
                <a:lnTo>
                  <a:pt x="1517481" y="639208"/>
                </a:lnTo>
                <a:lnTo>
                  <a:pt x="1475486" y="647700"/>
                </a:lnTo>
                <a:lnTo>
                  <a:pt x="107950" y="647700"/>
                </a:lnTo>
                <a:lnTo>
                  <a:pt x="65954" y="639208"/>
                </a:lnTo>
                <a:lnTo>
                  <a:pt x="31638" y="616061"/>
                </a:lnTo>
                <a:lnTo>
                  <a:pt x="8491" y="581745"/>
                </a:lnTo>
                <a:lnTo>
                  <a:pt x="0" y="539750"/>
                </a:lnTo>
                <a:lnTo>
                  <a:pt x="0" y="107950"/>
                </a:lnTo>
                <a:close/>
              </a:path>
            </a:pathLst>
          </a:custGeom>
          <a:ln w="25400">
            <a:solidFill>
              <a:srgbClr val="946E00"/>
            </a:solidFill>
          </a:ln>
        </p:spPr>
        <p:txBody>
          <a:bodyPr wrap="square" lIns="0" tIns="0" rIns="0" bIns="0" rtlCol="0"/>
          <a:lstStyle/>
          <a:p>
            <a:endParaRPr/>
          </a:p>
        </p:txBody>
      </p:sp>
      <p:sp>
        <p:nvSpPr>
          <p:cNvPr id="2" name="Holder 2"/>
          <p:cNvSpPr>
            <a:spLocks noGrp="1"/>
          </p:cNvSpPr>
          <p:nvPr>
            <p:ph type="ctrTitle"/>
          </p:nvPr>
        </p:nvSpPr>
        <p:spPr>
          <a:xfrm>
            <a:off x="2907664" y="232028"/>
            <a:ext cx="3328670" cy="391159"/>
          </a:xfrm>
          <a:prstGeom prst="rect">
            <a:avLst/>
          </a:prstGeom>
        </p:spPr>
        <p:txBody>
          <a:bodyPr wrap="square" lIns="0" tIns="0" rIns="0" bIns="0">
            <a:spAutoFit/>
          </a:bodyPr>
          <a:lstStyle>
            <a:lvl1pPr>
              <a:defRPr sz="2400" b="1" i="0">
                <a:solidFill>
                  <a:srgbClr val="FFFF00"/>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D5A230F-680F-4DEF-B914-3A4991F762D7}"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8"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9"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3664E6F-DAFC-4811-BBD6-8DD32FB56813}"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331732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EA929E4-1419-4FE1-95CB-A70F857F3BEE}"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4"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5"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8858941-CA57-4B7D-B03E-21D927BE705D}"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319827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1A26CBE6-7A45-4FE0-90AF-35F8F5CE4C63}"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3" name="Footer Placeholder 2"/>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7C6F8DD-77D2-4D08-94CA-2FAEF8A78FB2}"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1693570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18C24B5-A4E9-4EEE-85BB-A7E7C1C79C7F}"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F4078DD-D9C8-4D2F-80A2-65ED87C47072}"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534202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4"/>
          <p:cNvCxnSpPr/>
          <p:nvPr/>
        </p:nvCxnSpPr>
        <p:spPr>
          <a:xfrm flipV="1">
            <a:off x="6289675" y="526415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8"/>
            <a:ext cx="5829300" cy="1463040"/>
          </a:xfrm>
        </p:spPr>
        <p:txBody>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0C23FB66-1B8F-41C9-828E-8BF352A532E7}"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7" name="Footer Placeholder 5"/>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8" name="Slide Number Placeholder 6"/>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977073B-3468-422D-BEFB-380248108F1B}"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215763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7905F9A-9BB5-48CB-B609-58E77DFC699E}"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5"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3B27D86-BA9C-4376-AEEC-54FE15CE5928}"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2281553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p:nvCxnSpPr>
        <p:spPr>
          <a:xfrm rot="5400000" flipV="1">
            <a:off x="7543800" y="173038"/>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CAB67693-A454-427E-B610-A6AC6907B8D2}"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BFE4534-51C2-4325-A80B-EE830B26AC68}"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1070112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457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reeform 4"/>
          <p:cNvSpPr/>
          <p:nvPr/>
        </p:nvSpPr>
        <p:spPr>
          <a:xfrm>
            <a:off x="4763" y="0"/>
            <a:ext cx="9139237" cy="4572000"/>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42900" y="4960137"/>
            <a:ext cx="5829300" cy="1463040"/>
          </a:xfrm>
        </p:spPr>
        <p:txBody>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lgn="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5581245-BA8E-4972-A5FB-C32509CDB936}"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8"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9"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3008A517-311D-4830-80AE-88A462FB4F13}"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743730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FA1A438F-A883-4DBB-882D-6036781A6A24}"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5"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F43BC331-5F85-421D-8DCD-DEE723A58531}"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3830699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457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reeform 4"/>
          <p:cNvSpPr/>
          <p:nvPr/>
        </p:nvSpPr>
        <p:spPr>
          <a:xfrm>
            <a:off x="4763" y="0"/>
            <a:ext cx="9139237" cy="4572000"/>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D83F7E5-2E94-47BC-948B-C0229228987F}"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8"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9"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5F7ED5-5DB7-4452-B4F8-93E96329680B}"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872163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C0000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800" b="0" i="0">
                <a:solidFill>
                  <a:srgbClr val="292929"/>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D5966BF6-1FDB-46DE-9F0B-EC7256CDE613}"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B8273D3-155E-42FA-987A-94DAEC014144}"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1909458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D5A230F-680F-4DEF-B914-3A4991F762D7}"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8"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9"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3664E6F-DAFC-4811-BBD6-8DD32FB56813}"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35607495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EA929E4-1419-4FE1-95CB-A70F857F3BEE}"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4"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5"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8858941-CA57-4B7D-B03E-21D927BE705D}"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4388084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1A26CBE6-7A45-4FE0-90AF-35F8F5CE4C63}"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3" name="Footer Placeholder 2"/>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7C6F8DD-77D2-4D08-94CA-2FAEF8A78FB2}"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3182527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18C24B5-A4E9-4EEE-85BB-A7E7C1C79C7F}"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F4078DD-D9C8-4D2F-80A2-65ED87C47072}"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38566009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4"/>
          <p:cNvCxnSpPr/>
          <p:nvPr/>
        </p:nvCxnSpPr>
        <p:spPr>
          <a:xfrm flipV="1">
            <a:off x="6289675" y="526415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8"/>
            <a:ext cx="5829300" cy="1463040"/>
          </a:xfrm>
        </p:spPr>
        <p:txBody>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0C23FB66-1B8F-41C9-828E-8BF352A532E7}"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7" name="Footer Placeholder 5"/>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8" name="Slide Number Placeholder 6"/>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977073B-3468-422D-BEFB-380248108F1B}"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20413090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7905F9A-9BB5-48CB-B609-58E77DFC699E}"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5"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3B27D86-BA9C-4376-AEEC-54FE15CE5928}"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21500946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p:nvCxnSpPr>
        <p:spPr>
          <a:xfrm rot="5400000" flipV="1">
            <a:off x="7543800" y="173038"/>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CAB67693-A454-427E-B610-A6AC6907B8D2}"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BFE4534-51C2-4325-A80B-EE830B26AC68}"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31046715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457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reeform 4"/>
          <p:cNvSpPr/>
          <p:nvPr/>
        </p:nvSpPr>
        <p:spPr>
          <a:xfrm>
            <a:off x="4763" y="0"/>
            <a:ext cx="9139237" cy="4572000"/>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42900" y="4960137"/>
            <a:ext cx="5829300" cy="1463040"/>
          </a:xfrm>
        </p:spPr>
        <p:txBody>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lgn="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5581245-BA8E-4972-A5FB-C32509CDB936}"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8"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9"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3008A517-311D-4830-80AE-88A462FB4F13}"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39034349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FA1A438F-A883-4DBB-882D-6036781A6A24}"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5"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F43BC331-5F85-421D-8DCD-DEE723A58531}"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79908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C00000"/>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457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reeform 4"/>
          <p:cNvSpPr/>
          <p:nvPr/>
        </p:nvSpPr>
        <p:spPr>
          <a:xfrm>
            <a:off x="4763" y="0"/>
            <a:ext cx="9139237" cy="4572000"/>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D83F7E5-2E94-47BC-948B-C0229228987F}"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8"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9"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5F7ED5-5DB7-4452-B4F8-93E96329680B}"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3227732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D5966BF6-1FDB-46DE-9F0B-EC7256CDE613}"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B8273D3-155E-42FA-987A-94DAEC014144}"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38971120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D5A230F-680F-4DEF-B914-3A4991F762D7}"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8"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9"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3664E6F-DAFC-4811-BBD6-8DD32FB56813}"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22567470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EA929E4-1419-4FE1-95CB-A70F857F3BEE}"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4"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5"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8858941-CA57-4B7D-B03E-21D927BE705D}"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4191844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1A26CBE6-7A45-4FE0-90AF-35F8F5CE4C63}"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3" name="Footer Placeholder 2"/>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7C6F8DD-77D2-4D08-94CA-2FAEF8A78FB2}"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31342706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18C24B5-A4E9-4EEE-85BB-A7E7C1C79C7F}"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F4078DD-D9C8-4D2F-80A2-65ED87C47072}"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42520891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4"/>
          <p:cNvCxnSpPr/>
          <p:nvPr/>
        </p:nvCxnSpPr>
        <p:spPr>
          <a:xfrm flipV="1">
            <a:off x="6289675" y="526415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8"/>
            <a:ext cx="5829300" cy="1463040"/>
          </a:xfrm>
        </p:spPr>
        <p:txBody>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0C23FB66-1B8F-41C9-828E-8BF352A532E7}"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7" name="Footer Placeholder 5"/>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8" name="Slide Number Placeholder 6"/>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977073B-3468-422D-BEFB-380248108F1B}"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27445896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7905F9A-9BB5-48CB-B609-58E77DFC699E}"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5"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3B27D86-BA9C-4376-AEEC-54FE15CE5928}"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41324835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p:nvCxnSpPr>
        <p:spPr>
          <a:xfrm rot="5400000" flipV="1">
            <a:off x="7543800" y="173038"/>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CAB67693-A454-427E-B610-A6AC6907B8D2}"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BFE4534-51C2-4325-A80B-EE830B26AC68}"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2225410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C0000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457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reeform 4"/>
          <p:cNvSpPr/>
          <p:nvPr/>
        </p:nvSpPr>
        <p:spPr>
          <a:xfrm>
            <a:off x="4763" y="0"/>
            <a:ext cx="9139237" cy="4572000"/>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42900" y="4960137"/>
            <a:ext cx="5829300" cy="1463040"/>
          </a:xfrm>
        </p:spPr>
        <p:txBody>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lgn="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5581245-BA8E-4972-A5FB-C32509CDB936}"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8"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9"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3008A517-311D-4830-80AE-88A462FB4F13}"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404283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FA1A438F-A883-4DBB-882D-6036781A6A24}"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5"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F43BC331-5F85-421D-8DCD-DEE723A58531}"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413432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457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reeform 4"/>
          <p:cNvSpPr/>
          <p:nvPr/>
        </p:nvSpPr>
        <p:spPr>
          <a:xfrm>
            <a:off x="4763" y="0"/>
            <a:ext cx="9139237" cy="4572000"/>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D83F7E5-2E94-47BC-948B-C0229228987F}"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8"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9"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5F7ED5-5DB7-4452-B4F8-93E96329680B}"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4009832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D5966BF6-1FDB-46DE-9F0B-EC7256CDE613}"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B8273D3-155E-42FA-987A-94DAEC014144}"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Tree>
    <p:extLst>
      <p:ext uri="{BB962C8B-B14F-4D97-AF65-F5344CB8AC3E}">
        <p14:creationId xmlns:p14="http://schemas.microsoft.com/office/powerpoint/2010/main" val="23852761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377695"/>
            <a:ext cx="1447800" cy="102235"/>
          </a:xfrm>
          <a:custGeom>
            <a:avLst/>
            <a:gdLst/>
            <a:ahLst/>
            <a:cxnLst/>
            <a:rect l="l" t="t" r="r" b="b"/>
            <a:pathLst>
              <a:path w="1447800" h="102234">
                <a:moveTo>
                  <a:pt x="0" y="102108"/>
                </a:moveTo>
                <a:lnTo>
                  <a:pt x="1447800" y="102108"/>
                </a:lnTo>
                <a:lnTo>
                  <a:pt x="1447800" y="0"/>
                </a:lnTo>
                <a:lnTo>
                  <a:pt x="0" y="0"/>
                </a:lnTo>
                <a:lnTo>
                  <a:pt x="0" y="102108"/>
                </a:lnTo>
                <a:close/>
              </a:path>
            </a:pathLst>
          </a:custGeom>
          <a:solidFill>
            <a:srgbClr val="CCCC99"/>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1447800" y="1377695"/>
            <a:ext cx="7239000" cy="102108"/>
          </a:xfrm>
          <a:prstGeom prst="rect">
            <a:avLst/>
          </a:prstGeom>
        </p:spPr>
      </p:pic>
      <p:sp>
        <p:nvSpPr>
          <p:cNvPr id="18" name="bg object 18"/>
          <p:cNvSpPr/>
          <p:nvPr/>
        </p:nvSpPr>
        <p:spPr>
          <a:xfrm>
            <a:off x="838200" y="562356"/>
            <a:ext cx="152400" cy="1066800"/>
          </a:xfrm>
          <a:custGeom>
            <a:avLst/>
            <a:gdLst/>
            <a:ahLst/>
            <a:cxnLst/>
            <a:rect l="l" t="t" r="r" b="b"/>
            <a:pathLst>
              <a:path w="152400" h="1066800">
                <a:moveTo>
                  <a:pt x="152400" y="1066800"/>
                </a:moveTo>
                <a:lnTo>
                  <a:pt x="0" y="1066800"/>
                </a:lnTo>
                <a:lnTo>
                  <a:pt x="0" y="0"/>
                </a:lnTo>
                <a:lnTo>
                  <a:pt x="152400" y="0"/>
                </a:lnTo>
              </a:path>
            </a:pathLst>
          </a:custGeom>
          <a:ln w="76200">
            <a:solidFill>
              <a:srgbClr val="000000"/>
            </a:solidFill>
          </a:ln>
        </p:spPr>
        <p:txBody>
          <a:bodyPr wrap="square" lIns="0" tIns="0" rIns="0" bIns="0" rtlCol="0"/>
          <a:lstStyle/>
          <a:p>
            <a:endParaRPr/>
          </a:p>
        </p:txBody>
      </p:sp>
      <p:sp>
        <p:nvSpPr>
          <p:cNvPr id="19" name="bg object 19"/>
          <p:cNvSpPr/>
          <p:nvPr/>
        </p:nvSpPr>
        <p:spPr>
          <a:xfrm>
            <a:off x="8263128" y="269747"/>
            <a:ext cx="152400" cy="1073150"/>
          </a:xfrm>
          <a:custGeom>
            <a:avLst/>
            <a:gdLst/>
            <a:ahLst/>
            <a:cxnLst/>
            <a:rect l="l" t="t" r="r" b="b"/>
            <a:pathLst>
              <a:path w="152400" h="1073150">
                <a:moveTo>
                  <a:pt x="0" y="0"/>
                </a:moveTo>
                <a:lnTo>
                  <a:pt x="152400" y="0"/>
                </a:lnTo>
                <a:lnTo>
                  <a:pt x="152400" y="1072896"/>
                </a:lnTo>
                <a:lnTo>
                  <a:pt x="0" y="1072896"/>
                </a:lnTo>
              </a:path>
            </a:pathLst>
          </a:custGeom>
          <a:ln w="76200">
            <a:solidFill>
              <a:srgbClr val="CC9900"/>
            </a:solidFill>
          </a:ln>
        </p:spPr>
        <p:txBody>
          <a:bodyPr wrap="square" lIns="0" tIns="0" rIns="0" bIns="0" rtlCol="0"/>
          <a:lstStyle/>
          <a:p>
            <a:endParaRPr/>
          </a:p>
        </p:txBody>
      </p:sp>
      <p:sp>
        <p:nvSpPr>
          <p:cNvPr id="2" name="Holder 2"/>
          <p:cNvSpPr>
            <a:spLocks noGrp="1"/>
          </p:cNvSpPr>
          <p:nvPr>
            <p:ph type="title"/>
          </p:nvPr>
        </p:nvSpPr>
        <p:spPr>
          <a:xfrm>
            <a:off x="1010818" y="214630"/>
            <a:ext cx="7122363" cy="1001394"/>
          </a:xfrm>
          <a:prstGeom prst="rect">
            <a:avLst/>
          </a:prstGeom>
        </p:spPr>
        <p:txBody>
          <a:bodyPr wrap="square" lIns="0" tIns="0" rIns="0" bIns="0">
            <a:spAutoFit/>
          </a:bodyPr>
          <a:lstStyle>
            <a:lvl1pPr>
              <a:defRPr sz="3200" b="0" i="0">
                <a:solidFill>
                  <a:srgbClr val="C00000"/>
                </a:solidFill>
                <a:latin typeface="Arial MT"/>
                <a:cs typeface="Arial MT"/>
              </a:defRPr>
            </a:lvl1pPr>
          </a:lstStyle>
          <a:p>
            <a:endParaRPr/>
          </a:p>
        </p:txBody>
      </p:sp>
      <p:sp>
        <p:nvSpPr>
          <p:cNvPr id="3" name="Holder 3"/>
          <p:cNvSpPr>
            <a:spLocks noGrp="1"/>
          </p:cNvSpPr>
          <p:nvPr>
            <p:ph type="body" idx="1"/>
          </p:nvPr>
        </p:nvSpPr>
        <p:spPr>
          <a:xfrm>
            <a:off x="644398" y="2002662"/>
            <a:ext cx="7855203" cy="3439160"/>
          </a:xfrm>
          <a:prstGeom prst="rect">
            <a:avLst/>
          </a:prstGeom>
        </p:spPr>
        <p:txBody>
          <a:bodyPr wrap="square" lIns="0" tIns="0" rIns="0" bIns="0">
            <a:spAutoFit/>
          </a:bodyPr>
          <a:lstStyle>
            <a:lvl1pPr>
              <a:defRPr sz="2800" b="0" i="0">
                <a:solidFill>
                  <a:srgbClr val="292929"/>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350" y="585788"/>
            <a:ext cx="7289800" cy="1498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768350" y="2286000"/>
            <a:ext cx="7289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E7DB6B0-FAB9-46AE-9765-0AC5AE6041F8}"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5"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Slide Number Placeholder 5"/>
          <p:cNvSpPr>
            <a:spLocks noGrp="1"/>
          </p:cNvSpPr>
          <p:nvPr>
            <p:ph type="sldNum" sz="quarter" idx="4"/>
          </p:nvPr>
        </p:nvSpPr>
        <p:spPr>
          <a:xfrm>
            <a:off x="8128000" y="6470650"/>
            <a:ext cx="730250"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C76701-A6C3-40D7-AC08-C928AFA11E00}"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cxnSp>
        <p:nvCxnSpPr>
          <p:cNvPr id="7" name="Straight Connector 6"/>
          <p:cNvCxnSpPr/>
          <p:nvPr/>
        </p:nvCxnSpPr>
        <p:spPr>
          <a:xfrm flipV="1">
            <a:off x="571500" y="82708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37543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0" fontAlgn="base" hangingPunct="0">
        <a:lnSpc>
          <a:spcPct val="80000"/>
        </a:lnSpc>
        <a:spcBef>
          <a:spcPct val="0"/>
        </a:spcBef>
        <a:spcAft>
          <a:spcPct val="0"/>
        </a:spcAft>
        <a:defRPr sz="4400" kern="1200" cap="all" spc="100">
          <a:solidFill>
            <a:srgbClr val="0D0D0D"/>
          </a:solidFill>
          <a:latin typeface="+mj-lt"/>
          <a:ea typeface="+mj-ea"/>
          <a:cs typeface="+mj-cs"/>
        </a:defRPr>
      </a:lvl1pPr>
      <a:lvl2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2pPr>
      <a:lvl3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3pPr>
      <a:lvl4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4pPr>
      <a:lvl5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5pPr>
      <a:lvl6pPr marL="457200" algn="l" rtl="0" fontAlgn="base">
        <a:lnSpc>
          <a:spcPct val="80000"/>
        </a:lnSpc>
        <a:spcBef>
          <a:spcPct val="0"/>
        </a:spcBef>
        <a:spcAft>
          <a:spcPct val="0"/>
        </a:spcAft>
        <a:defRPr sz="4400">
          <a:solidFill>
            <a:srgbClr val="0D0D0D"/>
          </a:solidFill>
          <a:latin typeface="Tw Cen MT Condensed" panose="020B0606020104020203" pitchFamily="34" charset="0"/>
        </a:defRPr>
      </a:lvl6pPr>
      <a:lvl7pPr marL="914400" algn="l" rtl="0" fontAlgn="base">
        <a:lnSpc>
          <a:spcPct val="80000"/>
        </a:lnSpc>
        <a:spcBef>
          <a:spcPct val="0"/>
        </a:spcBef>
        <a:spcAft>
          <a:spcPct val="0"/>
        </a:spcAft>
        <a:defRPr sz="4400">
          <a:solidFill>
            <a:srgbClr val="0D0D0D"/>
          </a:solidFill>
          <a:latin typeface="Tw Cen MT Condensed" panose="020B0606020104020203" pitchFamily="34" charset="0"/>
        </a:defRPr>
      </a:lvl7pPr>
      <a:lvl8pPr marL="1371600" algn="l" rtl="0" fontAlgn="base">
        <a:lnSpc>
          <a:spcPct val="80000"/>
        </a:lnSpc>
        <a:spcBef>
          <a:spcPct val="0"/>
        </a:spcBef>
        <a:spcAft>
          <a:spcPct val="0"/>
        </a:spcAft>
        <a:defRPr sz="4400">
          <a:solidFill>
            <a:srgbClr val="0D0D0D"/>
          </a:solidFill>
          <a:latin typeface="Tw Cen MT Condensed" panose="020B0606020104020203" pitchFamily="34" charset="0"/>
        </a:defRPr>
      </a:lvl8pPr>
      <a:lvl9pPr marL="1828800" algn="l" rtl="0" fontAlgn="base">
        <a:lnSpc>
          <a:spcPct val="80000"/>
        </a:lnSpc>
        <a:spcBef>
          <a:spcPct val="0"/>
        </a:spcBef>
        <a:spcAft>
          <a:spcPct val="0"/>
        </a:spcAft>
        <a:defRPr sz="4400">
          <a:solidFill>
            <a:srgbClr val="0D0D0D"/>
          </a:solidFill>
          <a:latin typeface="Tw Cen MT Condensed" panose="020B0606020104020203"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13"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767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372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6288"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350" y="585788"/>
            <a:ext cx="7289800" cy="1498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768350" y="2286000"/>
            <a:ext cx="7289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E7DB6B0-FAB9-46AE-9765-0AC5AE6041F8}"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5"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Slide Number Placeholder 5"/>
          <p:cNvSpPr>
            <a:spLocks noGrp="1"/>
          </p:cNvSpPr>
          <p:nvPr>
            <p:ph type="sldNum" sz="quarter" idx="4"/>
          </p:nvPr>
        </p:nvSpPr>
        <p:spPr>
          <a:xfrm>
            <a:off x="8128000" y="6470650"/>
            <a:ext cx="730250"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C76701-A6C3-40D7-AC08-C928AFA11E00}"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cxnSp>
        <p:nvCxnSpPr>
          <p:cNvPr id="7" name="Straight Connector 6"/>
          <p:cNvCxnSpPr/>
          <p:nvPr/>
        </p:nvCxnSpPr>
        <p:spPr>
          <a:xfrm flipV="1">
            <a:off x="571500" y="82708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2968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0" fontAlgn="base" hangingPunct="0">
        <a:lnSpc>
          <a:spcPct val="80000"/>
        </a:lnSpc>
        <a:spcBef>
          <a:spcPct val="0"/>
        </a:spcBef>
        <a:spcAft>
          <a:spcPct val="0"/>
        </a:spcAft>
        <a:defRPr sz="4400" kern="1200" cap="all" spc="100">
          <a:solidFill>
            <a:srgbClr val="0D0D0D"/>
          </a:solidFill>
          <a:latin typeface="+mj-lt"/>
          <a:ea typeface="+mj-ea"/>
          <a:cs typeface="+mj-cs"/>
        </a:defRPr>
      </a:lvl1pPr>
      <a:lvl2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2pPr>
      <a:lvl3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3pPr>
      <a:lvl4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4pPr>
      <a:lvl5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5pPr>
      <a:lvl6pPr marL="457200" algn="l" rtl="0" fontAlgn="base">
        <a:lnSpc>
          <a:spcPct val="80000"/>
        </a:lnSpc>
        <a:spcBef>
          <a:spcPct val="0"/>
        </a:spcBef>
        <a:spcAft>
          <a:spcPct val="0"/>
        </a:spcAft>
        <a:defRPr sz="4400">
          <a:solidFill>
            <a:srgbClr val="0D0D0D"/>
          </a:solidFill>
          <a:latin typeface="Tw Cen MT Condensed" panose="020B0606020104020203" pitchFamily="34" charset="0"/>
        </a:defRPr>
      </a:lvl6pPr>
      <a:lvl7pPr marL="914400" algn="l" rtl="0" fontAlgn="base">
        <a:lnSpc>
          <a:spcPct val="80000"/>
        </a:lnSpc>
        <a:spcBef>
          <a:spcPct val="0"/>
        </a:spcBef>
        <a:spcAft>
          <a:spcPct val="0"/>
        </a:spcAft>
        <a:defRPr sz="4400">
          <a:solidFill>
            <a:srgbClr val="0D0D0D"/>
          </a:solidFill>
          <a:latin typeface="Tw Cen MT Condensed" panose="020B0606020104020203" pitchFamily="34" charset="0"/>
        </a:defRPr>
      </a:lvl7pPr>
      <a:lvl8pPr marL="1371600" algn="l" rtl="0" fontAlgn="base">
        <a:lnSpc>
          <a:spcPct val="80000"/>
        </a:lnSpc>
        <a:spcBef>
          <a:spcPct val="0"/>
        </a:spcBef>
        <a:spcAft>
          <a:spcPct val="0"/>
        </a:spcAft>
        <a:defRPr sz="4400">
          <a:solidFill>
            <a:srgbClr val="0D0D0D"/>
          </a:solidFill>
          <a:latin typeface="Tw Cen MT Condensed" panose="020B0606020104020203" pitchFamily="34" charset="0"/>
        </a:defRPr>
      </a:lvl8pPr>
      <a:lvl9pPr marL="1828800" algn="l" rtl="0" fontAlgn="base">
        <a:lnSpc>
          <a:spcPct val="80000"/>
        </a:lnSpc>
        <a:spcBef>
          <a:spcPct val="0"/>
        </a:spcBef>
        <a:spcAft>
          <a:spcPct val="0"/>
        </a:spcAft>
        <a:defRPr sz="4400">
          <a:solidFill>
            <a:srgbClr val="0D0D0D"/>
          </a:solidFill>
          <a:latin typeface="Tw Cen MT Condensed" panose="020B0606020104020203"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13"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767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372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6288"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350" y="585788"/>
            <a:ext cx="7289800" cy="1498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768350" y="2286000"/>
            <a:ext cx="7289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E7DB6B0-FAB9-46AE-9765-0AC5AE6041F8}" type="datetimeFigureOut">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1/18/2023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5"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sp>
        <p:nvSpPr>
          <p:cNvPr id="6" name="Slide Number Placeholder 5"/>
          <p:cNvSpPr>
            <a:spLocks noGrp="1"/>
          </p:cNvSpPr>
          <p:nvPr>
            <p:ph type="sldNum" sz="quarter" idx="4"/>
          </p:nvPr>
        </p:nvSpPr>
        <p:spPr>
          <a:xfrm>
            <a:off x="8128000" y="6470650"/>
            <a:ext cx="730250"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C76701-A6C3-40D7-AC08-C928AFA11E00}" type="slidenum">
              <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Arial" panose="020B0604020202020204" pitchFamily="34" charset="0"/>
            </a:endParaRPr>
          </a:p>
        </p:txBody>
      </p:sp>
      <p:cxnSp>
        <p:nvCxnSpPr>
          <p:cNvPr id="7" name="Straight Connector 6"/>
          <p:cNvCxnSpPr/>
          <p:nvPr/>
        </p:nvCxnSpPr>
        <p:spPr>
          <a:xfrm flipV="1">
            <a:off x="571500" y="82708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24146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0" fontAlgn="base" hangingPunct="0">
        <a:lnSpc>
          <a:spcPct val="80000"/>
        </a:lnSpc>
        <a:spcBef>
          <a:spcPct val="0"/>
        </a:spcBef>
        <a:spcAft>
          <a:spcPct val="0"/>
        </a:spcAft>
        <a:defRPr sz="4400" kern="1200" cap="all" spc="100">
          <a:solidFill>
            <a:srgbClr val="0D0D0D"/>
          </a:solidFill>
          <a:latin typeface="+mj-lt"/>
          <a:ea typeface="+mj-ea"/>
          <a:cs typeface="+mj-cs"/>
        </a:defRPr>
      </a:lvl1pPr>
      <a:lvl2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2pPr>
      <a:lvl3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3pPr>
      <a:lvl4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4pPr>
      <a:lvl5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5pPr>
      <a:lvl6pPr marL="457200" algn="l" rtl="0" fontAlgn="base">
        <a:lnSpc>
          <a:spcPct val="80000"/>
        </a:lnSpc>
        <a:spcBef>
          <a:spcPct val="0"/>
        </a:spcBef>
        <a:spcAft>
          <a:spcPct val="0"/>
        </a:spcAft>
        <a:defRPr sz="4400">
          <a:solidFill>
            <a:srgbClr val="0D0D0D"/>
          </a:solidFill>
          <a:latin typeface="Tw Cen MT Condensed" panose="020B0606020104020203" pitchFamily="34" charset="0"/>
        </a:defRPr>
      </a:lvl6pPr>
      <a:lvl7pPr marL="914400" algn="l" rtl="0" fontAlgn="base">
        <a:lnSpc>
          <a:spcPct val="80000"/>
        </a:lnSpc>
        <a:spcBef>
          <a:spcPct val="0"/>
        </a:spcBef>
        <a:spcAft>
          <a:spcPct val="0"/>
        </a:spcAft>
        <a:defRPr sz="4400">
          <a:solidFill>
            <a:srgbClr val="0D0D0D"/>
          </a:solidFill>
          <a:latin typeface="Tw Cen MT Condensed" panose="020B0606020104020203" pitchFamily="34" charset="0"/>
        </a:defRPr>
      </a:lvl7pPr>
      <a:lvl8pPr marL="1371600" algn="l" rtl="0" fontAlgn="base">
        <a:lnSpc>
          <a:spcPct val="80000"/>
        </a:lnSpc>
        <a:spcBef>
          <a:spcPct val="0"/>
        </a:spcBef>
        <a:spcAft>
          <a:spcPct val="0"/>
        </a:spcAft>
        <a:defRPr sz="4400">
          <a:solidFill>
            <a:srgbClr val="0D0D0D"/>
          </a:solidFill>
          <a:latin typeface="Tw Cen MT Condensed" panose="020B0606020104020203" pitchFamily="34" charset="0"/>
        </a:defRPr>
      </a:lvl8pPr>
      <a:lvl9pPr marL="1828800" algn="l" rtl="0" fontAlgn="base">
        <a:lnSpc>
          <a:spcPct val="80000"/>
        </a:lnSpc>
        <a:spcBef>
          <a:spcPct val="0"/>
        </a:spcBef>
        <a:spcAft>
          <a:spcPct val="0"/>
        </a:spcAft>
        <a:defRPr sz="4400">
          <a:solidFill>
            <a:srgbClr val="0D0D0D"/>
          </a:solidFill>
          <a:latin typeface="Tw Cen MT Condensed" panose="020B0606020104020203"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13"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767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372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6288"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7" Type="http://schemas.openxmlformats.org/officeDocument/2006/relationships/image" Target="../media/image24.png"/><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jpg"/><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7" Type="http://schemas.openxmlformats.org/officeDocument/2006/relationships/image" Target="../media/image21.jpg"/><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image" Target="../media/image20.jpg"/><Relationship Id="rId5" Type="http://schemas.openxmlformats.org/officeDocument/2006/relationships/image" Target="../media/image27.jpg"/><Relationship Id="rId4" Type="http://schemas.openxmlformats.org/officeDocument/2006/relationships/image" Target="../media/image26.jpg"/></Relationships>
</file>

<file path=ppt/slides/_rels/slide13.xml.rels><?xml version="1.0" encoding="UTF-8" standalone="yes"?>
<Relationships xmlns="http://schemas.openxmlformats.org/package/2006/relationships"><Relationship Id="rId3" Type="http://schemas.openxmlformats.org/officeDocument/2006/relationships/image" Target="../media/image28.jpg"/><Relationship Id="rId7" Type="http://schemas.openxmlformats.org/officeDocument/2006/relationships/image" Target="../media/image32.jpg"/><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jpg"/><Relationship Id="rId1" Type="http://schemas.openxmlformats.org/officeDocument/2006/relationships/slideLayout" Target="../slideLayouts/slideLayout1.xml"/><Relationship Id="rId4" Type="http://schemas.openxmlformats.org/officeDocument/2006/relationships/image" Target="../media/image34.jp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36.jpg"/></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n.coursera.org/specializations/investment-portolio-management" TargetMode="External"/><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openxmlformats.org/officeDocument/2006/relationships/image" Target="../media/image11.jpeg"/><Relationship Id="rId5" Type="http://schemas.openxmlformats.org/officeDocument/2006/relationships/hyperlink" Target="http://www.proschoolonline.com/financial-modeling-course" TargetMode="External"/><Relationship Id="rId4" Type="http://schemas.openxmlformats.org/officeDocument/2006/relationships/hyperlink" Target="https://www.nseindia.com/learn/self-study-ncfm-modules-intermediate-investment-analysis-and-portfolio-management"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8.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4.jpg"/><Relationship Id="rId3" Type="http://schemas.openxmlformats.org/officeDocument/2006/relationships/image" Target="../media/image39.jpg"/><Relationship Id="rId7" Type="http://schemas.openxmlformats.org/officeDocument/2006/relationships/image" Target="../media/image43.jpg"/><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40.jpg"/></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4" Type="http://schemas.openxmlformats.org/officeDocument/2006/relationships/image" Target="../media/image47.jp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964320"/>
            <a:ext cx="9144000" cy="5949950"/>
            <a:chOff x="0" y="908050"/>
            <a:chExt cx="9144000" cy="5949950"/>
          </a:xfrm>
        </p:grpSpPr>
        <p:sp>
          <p:nvSpPr>
            <p:cNvPr id="3" name="object 3"/>
            <p:cNvSpPr/>
            <p:nvPr/>
          </p:nvSpPr>
          <p:spPr>
            <a:xfrm>
              <a:off x="228600" y="914400"/>
              <a:ext cx="2514600" cy="2514600"/>
            </a:xfrm>
            <a:custGeom>
              <a:avLst/>
              <a:gdLst/>
              <a:ahLst/>
              <a:cxnLst/>
              <a:rect l="l" t="t" r="r" b="b"/>
              <a:pathLst>
                <a:path w="2514600" h="2514600">
                  <a:moveTo>
                    <a:pt x="0" y="1257300"/>
                  </a:moveTo>
                  <a:lnTo>
                    <a:pt x="907" y="1209069"/>
                  </a:lnTo>
                  <a:lnTo>
                    <a:pt x="3609" y="1161299"/>
                  </a:lnTo>
                  <a:lnTo>
                    <a:pt x="8073" y="1114020"/>
                  </a:lnTo>
                  <a:lnTo>
                    <a:pt x="14265" y="1067266"/>
                  </a:lnTo>
                  <a:lnTo>
                    <a:pt x="22154" y="1021069"/>
                  </a:lnTo>
                  <a:lnTo>
                    <a:pt x="31707" y="975462"/>
                  </a:lnTo>
                  <a:lnTo>
                    <a:pt x="42891" y="930477"/>
                  </a:lnTo>
                  <a:lnTo>
                    <a:pt x="55674" y="886147"/>
                  </a:lnTo>
                  <a:lnTo>
                    <a:pt x="70023" y="842504"/>
                  </a:lnTo>
                  <a:lnTo>
                    <a:pt x="85906" y="799581"/>
                  </a:lnTo>
                  <a:lnTo>
                    <a:pt x="103290" y="757411"/>
                  </a:lnTo>
                  <a:lnTo>
                    <a:pt x="122142" y="716025"/>
                  </a:lnTo>
                  <a:lnTo>
                    <a:pt x="142430" y="675457"/>
                  </a:lnTo>
                  <a:lnTo>
                    <a:pt x="164122" y="635739"/>
                  </a:lnTo>
                  <a:lnTo>
                    <a:pt x="187184" y="596904"/>
                  </a:lnTo>
                  <a:lnTo>
                    <a:pt x="211585" y="558984"/>
                  </a:lnTo>
                  <a:lnTo>
                    <a:pt x="237291" y="522011"/>
                  </a:lnTo>
                  <a:lnTo>
                    <a:pt x="264271" y="486019"/>
                  </a:lnTo>
                  <a:lnTo>
                    <a:pt x="292491" y="451040"/>
                  </a:lnTo>
                  <a:lnTo>
                    <a:pt x="321919" y="417106"/>
                  </a:lnTo>
                  <a:lnTo>
                    <a:pt x="352523" y="384250"/>
                  </a:lnTo>
                  <a:lnTo>
                    <a:pt x="384269" y="352504"/>
                  </a:lnTo>
                  <a:lnTo>
                    <a:pt x="417126" y="321901"/>
                  </a:lnTo>
                  <a:lnTo>
                    <a:pt x="451061" y="292474"/>
                  </a:lnTo>
                  <a:lnTo>
                    <a:pt x="486041" y="264255"/>
                  </a:lnTo>
                  <a:lnTo>
                    <a:pt x="522033" y="237277"/>
                  </a:lnTo>
                  <a:lnTo>
                    <a:pt x="559006" y="211571"/>
                  </a:lnTo>
                  <a:lnTo>
                    <a:pt x="596927" y="187172"/>
                  </a:lnTo>
                  <a:lnTo>
                    <a:pt x="635762" y="164111"/>
                  </a:lnTo>
                  <a:lnTo>
                    <a:pt x="675480" y="142420"/>
                  </a:lnTo>
                  <a:lnTo>
                    <a:pt x="716047" y="122133"/>
                  </a:lnTo>
                  <a:lnTo>
                    <a:pt x="757432" y="103282"/>
                  </a:lnTo>
                  <a:lnTo>
                    <a:pt x="799602" y="85900"/>
                  </a:lnTo>
                  <a:lnTo>
                    <a:pt x="842524" y="70018"/>
                  </a:lnTo>
                  <a:lnTo>
                    <a:pt x="886166" y="55670"/>
                  </a:lnTo>
                  <a:lnTo>
                    <a:pt x="930495" y="42888"/>
                  </a:lnTo>
                  <a:lnTo>
                    <a:pt x="975478" y="31705"/>
                  </a:lnTo>
                  <a:lnTo>
                    <a:pt x="1021083" y="22153"/>
                  </a:lnTo>
                  <a:lnTo>
                    <a:pt x="1067278" y="14264"/>
                  </a:lnTo>
                  <a:lnTo>
                    <a:pt x="1114029" y="8072"/>
                  </a:lnTo>
                  <a:lnTo>
                    <a:pt x="1161305" y="3609"/>
                  </a:lnTo>
                  <a:lnTo>
                    <a:pt x="1209073" y="907"/>
                  </a:lnTo>
                  <a:lnTo>
                    <a:pt x="1257300" y="0"/>
                  </a:lnTo>
                  <a:lnTo>
                    <a:pt x="1305530" y="907"/>
                  </a:lnTo>
                  <a:lnTo>
                    <a:pt x="1353300" y="3609"/>
                  </a:lnTo>
                  <a:lnTo>
                    <a:pt x="1400579" y="8072"/>
                  </a:lnTo>
                  <a:lnTo>
                    <a:pt x="1447333" y="14264"/>
                  </a:lnTo>
                  <a:lnTo>
                    <a:pt x="1493530" y="22153"/>
                  </a:lnTo>
                  <a:lnTo>
                    <a:pt x="1539137" y="31705"/>
                  </a:lnTo>
                  <a:lnTo>
                    <a:pt x="1584122" y="42888"/>
                  </a:lnTo>
                  <a:lnTo>
                    <a:pt x="1628452" y="55670"/>
                  </a:lnTo>
                  <a:lnTo>
                    <a:pt x="1672095" y="70018"/>
                  </a:lnTo>
                  <a:lnTo>
                    <a:pt x="1715018" y="85900"/>
                  </a:lnTo>
                  <a:lnTo>
                    <a:pt x="1757188" y="103282"/>
                  </a:lnTo>
                  <a:lnTo>
                    <a:pt x="1798574" y="122133"/>
                  </a:lnTo>
                  <a:lnTo>
                    <a:pt x="1839142" y="142420"/>
                  </a:lnTo>
                  <a:lnTo>
                    <a:pt x="1878860" y="164111"/>
                  </a:lnTo>
                  <a:lnTo>
                    <a:pt x="1917695" y="187172"/>
                  </a:lnTo>
                  <a:lnTo>
                    <a:pt x="1955615" y="211571"/>
                  </a:lnTo>
                  <a:lnTo>
                    <a:pt x="1992588" y="237277"/>
                  </a:lnTo>
                  <a:lnTo>
                    <a:pt x="2028580" y="264255"/>
                  </a:lnTo>
                  <a:lnTo>
                    <a:pt x="2063559" y="292474"/>
                  </a:lnTo>
                  <a:lnTo>
                    <a:pt x="2097493" y="321901"/>
                  </a:lnTo>
                  <a:lnTo>
                    <a:pt x="2130349" y="352504"/>
                  </a:lnTo>
                  <a:lnTo>
                    <a:pt x="2162095" y="384250"/>
                  </a:lnTo>
                  <a:lnTo>
                    <a:pt x="2192698" y="417106"/>
                  </a:lnTo>
                  <a:lnTo>
                    <a:pt x="2222125" y="451040"/>
                  </a:lnTo>
                  <a:lnTo>
                    <a:pt x="2250344" y="486019"/>
                  </a:lnTo>
                  <a:lnTo>
                    <a:pt x="2277322" y="522011"/>
                  </a:lnTo>
                  <a:lnTo>
                    <a:pt x="2303028" y="558984"/>
                  </a:lnTo>
                  <a:lnTo>
                    <a:pt x="2327427" y="596904"/>
                  </a:lnTo>
                  <a:lnTo>
                    <a:pt x="2350488" y="635739"/>
                  </a:lnTo>
                  <a:lnTo>
                    <a:pt x="2372179" y="675457"/>
                  </a:lnTo>
                  <a:lnTo>
                    <a:pt x="2392466" y="716025"/>
                  </a:lnTo>
                  <a:lnTo>
                    <a:pt x="2411317" y="757411"/>
                  </a:lnTo>
                  <a:lnTo>
                    <a:pt x="2428699" y="799581"/>
                  </a:lnTo>
                  <a:lnTo>
                    <a:pt x="2444581" y="842504"/>
                  </a:lnTo>
                  <a:lnTo>
                    <a:pt x="2458929" y="886147"/>
                  </a:lnTo>
                  <a:lnTo>
                    <a:pt x="2471711" y="930477"/>
                  </a:lnTo>
                  <a:lnTo>
                    <a:pt x="2482894" y="975462"/>
                  </a:lnTo>
                  <a:lnTo>
                    <a:pt x="2492446" y="1021069"/>
                  </a:lnTo>
                  <a:lnTo>
                    <a:pt x="2500335" y="1067266"/>
                  </a:lnTo>
                  <a:lnTo>
                    <a:pt x="2506527" y="1114020"/>
                  </a:lnTo>
                  <a:lnTo>
                    <a:pt x="2510990" y="1161299"/>
                  </a:lnTo>
                  <a:lnTo>
                    <a:pt x="2513692" y="1209069"/>
                  </a:lnTo>
                  <a:lnTo>
                    <a:pt x="2514600" y="1257300"/>
                  </a:lnTo>
                  <a:lnTo>
                    <a:pt x="2513692" y="1305530"/>
                  </a:lnTo>
                  <a:lnTo>
                    <a:pt x="2510990" y="1353300"/>
                  </a:lnTo>
                  <a:lnTo>
                    <a:pt x="2506527" y="1400579"/>
                  </a:lnTo>
                  <a:lnTo>
                    <a:pt x="2500335" y="1447333"/>
                  </a:lnTo>
                  <a:lnTo>
                    <a:pt x="2492446" y="1493530"/>
                  </a:lnTo>
                  <a:lnTo>
                    <a:pt x="2482894" y="1539137"/>
                  </a:lnTo>
                  <a:lnTo>
                    <a:pt x="2471711" y="1584122"/>
                  </a:lnTo>
                  <a:lnTo>
                    <a:pt x="2458929" y="1628452"/>
                  </a:lnTo>
                  <a:lnTo>
                    <a:pt x="2444581" y="1672095"/>
                  </a:lnTo>
                  <a:lnTo>
                    <a:pt x="2428699" y="1715018"/>
                  </a:lnTo>
                  <a:lnTo>
                    <a:pt x="2411317" y="1757188"/>
                  </a:lnTo>
                  <a:lnTo>
                    <a:pt x="2392466" y="1798574"/>
                  </a:lnTo>
                  <a:lnTo>
                    <a:pt x="2372179" y="1839142"/>
                  </a:lnTo>
                  <a:lnTo>
                    <a:pt x="2350488" y="1878860"/>
                  </a:lnTo>
                  <a:lnTo>
                    <a:pt x="2327427" y="1917695"/>
                  </a:lnTo>
                  <a:lnTo>
                    <a:pt x="2303028" y="1955615"/>
                  </a:lnTo>
                  <a:lnTo>
                    <a:pt x="2277322" y="1992588"/>
                  </a:lnTo>
                  <a:lnTo>
                    <a:pt x="2250344" y="2028580"/>
                  </a:lnTo>
                  <a:lnTo>
                    <a:pt x="2222125" y="2063559"/>
                  </a:lnTo>
                  <a:lnTo>
                    <a:pt x="2192698" y="2097493"/>
                  </a:lnTo>
                  <a:lnTo>
                    <a:pt x="2162095" y="2130349"/>
                  </a:lnTo>
                  <a:lnTo>
                    <a:pt x="2130349" y="2162095"/>
                  </a:lnTo>
                  <a:lnTo>
                    <a:pt x="2097493" y="2192698"/>
                  </a:lnTo>
                  <a:lnTo>
                    <a:pt x="2063559" y="2222125"/>
                  </a:lnTo>
                  <a:lnTo>
                    <a:pt x="2028580" y="2250344"/>
                  </a:lnTo>
                  <a:lnTo>
                    <a:pt x="1992588" y="2277322"/>
                  </a:lnTo>
                  <a:lnTo>
                    <a:pt x="1955615" y="2303028"/>
                  </a:lnTo>
                  <a:lnTo>
                    <a:pt x="1917695" y="2327427"/>
                  </a:lnTo>
                  <a:lnTo>
                    <a:pt x="1878860" y="2350488"/>
                  </a:lnTo>
                  <a:lnTo>
                    <a:pt x="1839142" y="2372179"/>
                  </a:lnTo>
                  <a:lnTo>
                    <a:pt x="1798574" y="2392466"/>
                  </a:lnTo>
                  <a:lnTo>
                    <a:pt x="1757188" y="2411317"/>
                  </a:lnTo>
                  <a:lnTo>
                    <a:pt x="1715018" y="2428699"/>
                  </a:lnTo>
                  <a:lnTo>
                    <a:pt x="1672095" y="2444581"/>
                  </a:lnTo>
                  <a:lnTo>
                    <a:pt x="1628452" y="2458929"/>
                  </a:lnTo>
                  <a:lnTo>
                    <a:pt x="1584122" y="2471711"/>
                  </a:lnTo>
                  <a:lnTo>
                    <a:pt x="1539137" y="2482894"/>
                  </a:lnTo>
                  <a:lnTo>
                    <a:pt x="1493530" y="2492446"/>
                  </a:lnTo>
                  <a:lnTo>
                    <a:pt x="1447333" y="2500335"/>
                  </a:lnTo>
                  <a:lnTo>
                    <a:pt x="1400579" y="2506527"/>
                  </a:lnTo>
                  <a:lnTo>
                    <a:pt x="1353300" y="2510990"/>
                  </a:lnTo>
                  <a:lnTo>
                    <a:pt x="1305530" y="2513692"/>
                  </a:lnTo>
                  <a:lnTo>
                    <a:pt x="1257300" y="2514600"/>
                  </a:lnTo>
                  <a:lnTo>
                    <a:pt x="1209073" y="2513692"/>
                  </a:lnTo>
                  <a:lnTo>
                    <a:pt x="1161305" y="2510990"/>
                  </a:lnTo>
                  <a:lnTo>
                    <a:pt x="1114029" y="2506527"/>
                  </a:lnTo>
                  <a:lnTo>
                    <a:pt x="1067278" y="2500335"/>
                  </a:lnTo>
                  <a:lnTo>
                    <a:pt x="1021083" y="2492446"/>
                  </a:lnTo>
                  <a:lnTo>
                    <a:pt x="975478" y="2482894"/>
                  </a:lnTo>
                  <a:lnTo>
                    <a:pt x="930495" y="2471711"/>
                  </a:lnTo>
                  <a:lnTo>
                    <a:pt x="886166" y="2458929"/>
                  </a:lnTo>
                  <a:lnTo>
                    <a:pt x="842524" y="2444581"/>
                  </a:lnTo>
                  <a:lnTo>
                    <a:pt x="799602" y="2428699"/>
                  </a:lnTo>
                  <a:lnTo>
                    <a:pt x="757432" y="2411317"/>
                  </a:lnTo>
                  <a:lnTo>
                    <a:pt x="716047" y="2392466"/>
                  </a:lnTo>
                  <a:lnTo>
                    <a:pt x="675480" y="2372179"/>
                  </a:lnTo>
                  <a:lnTo>
                    <a:pt x="635762" y="2350488"/>
                  </a:lnTo>
                  <a:lnTo>
                    <a:pt x="596927" y="2327427"/>
                  </a:lnTo>
                  <a:lnTo>
                    <a:pt x="559006" y="2303028"/>
                  </a:lnTo>
                  <a:lnTo>
                    <a:pt x="522033" y="2277322"/>
                  </a:lnTo>
                  <a:lnTo>
                    <a:pt x="486041" y="2250344"/>
                  </a:lnTo>
                  <a:lnTo>
                    <a:pt x="451061" y="2222125"/>
                  </a:lnTo>
                  <a:lnTo>
                    <a:pt x="417126" y="2192698"/>
                  </a:lnTo>
                  <a:lnTo>
                    <a:pt x="384269" y="2162095"/>
                  </a:lnTo>
                  <a:lnTo>
                    <a:pt x="352523" y="2130349"/>
                  </a:lnTo>
                  <a:lnTo>
                    <a:pt x="321919" y="2097493"/>
                  </a:lnTo>
                  <a:lnTo>
                    <a:pt x="292491" y="2063559"/>
                  </a:lnTo>
                  <a:lnTo>
                    <a:pt x="264271" y="2028580"/>
                  </a:lnTo>
                  <a:lnTo>
                    <a:pt x="237291" y="1992588"/>
                  </a:lnTo>
                  <a:lnTo>
                    <a:pt x="211585" y="1955615"/>
                  </a:lnTo>
                  <a:lnTo>
                    <a:pt x="187184" y="1917695"/>
                  </a:lnTo>
                  <a:lnTo>
                    <a:pt x="164122" y="1878860"/>
                  </a:lnTo>
                  <a:lnTo>
                    <a:pt x="142430" y="1839142"/>
                  </a:lnTo>
                  <a:lnTo>
                    <a:pt x="122142" y="1798574"/>
                  </a:lnTo>
                  <a:lnTo>
                    <a:pt x="103290" y="1757188"/>
                  </a:lnTo>
                  <a:lnTo>
                    <a:pt x="85906" y="1715018"/>
                  </a:lnTo>
                  <a:lnTo>
                    <a:pt x="70023" y="1672095"/>
                  </a:lnTo>
                  <a:lnTo>
                    <a:pt x="55674" y="1628452"/>
                  </a:lnTo>
                  <a:lnTo>
                    <a:pt x="42891" y="1584122"/>
                  </a:lnTo>
                  <a:lnTo>
                    <a:pt x="31707" y="1539137"/>
                  </a:lnTo>
                  <a:lnTo>
                    <a:pt x="22154" y="1493530"/>
                  </a:lnTo>
                  <a:lnTo>
                    <a:pt x="14265" y="1447333"/>
                  </a:lnTo>
                  <a:lnTo>
                    <a:pt x="8073" y="1400579"/>
                  </a:lnTo>
                  <a:lnTo>
                    <a:pt x="3609" y="1353300"/>
                  </a:lnTo>
                  <a:lnTo>
                    <a:pt x="907" y="1305530"/>
                  </a:lnTo>
                  <a:lnTo>
                    <a:pt x="0" y="1257300"/>
                  </a:lnTo>
                  <a:close/>
                </a:path>
              </a:pathLst>
            </a:custGeom>
            <a:ln w="12700">
              <a:solidFill>
                <a:srgbClr val="CC9900"/>
              </a:solidFill>
            </a:ln>
          </p:spPr>
          <p:txBody>
            <a:bodyPr wrap="square" lIns="0" tIns="0" rIns="0" bIns="0" rtlCol="0"/>
            <a:lstStyle/>
            <a:p>
              <a:endParaRPr/>
            </a:p>
          </p:txBody>
        </p:sp>
        <p:sp>
          <p:nvSpPr>
            <p:cNvPr id="4" name="object 4"/>
            <p:cNvSpPr/>
            <p:nvPr/>
          </p:nvSpPr>
          <p:spPr>
            <a:xfrm>
              <a:off x="0" y="1676400"/>
              <a:ext cx="3962400" cy="1143000"/>
            </a:xfrm>
            <a:custGeom>
              <a:avLst/>
              <a:gdLst/>
              <a:ahLst/>
              <a:cxnLst/>
              <a:rect l="l" t="t" r="r" b="b"/>
              <a:pathLst>
                <a:path w="3962400" h="1143000">
                  <a:moveTo>
                    <a:pt x="0" y="1143000"/>
                  </a:moveTo>
                  <a:lnTo>
                    <a:pt x="3962400" y="1143000"/>
                  </a:lnTo>
                  <a:lnTo>
                    <a:pt x="3962400" y="0"/>
                  </a:lnTo>
                  <a:lnTo>
                    <a:pt x="0" y="0"/>
                  </a:lnTo>
                  <a:lnTo>
                    <a:pt x="0" y="1143000"/>
                  </a:lnTo>
                  <a:close/>
                </a:path>
              </a:pathLst>
            </a:custGeom>
            <a:solidFill>
              <a:srgbClr val="CCCC99"/>
            </a:solidFill>
          </p:spPr>
          <p:txBody>
            <a:bodyPr wrap="square" lIns="0" tIns="0" rIns="0" bIns="0" rtlCol="0"/>
            <a:lstStyle/>
            <a:p>
              <a:endParaRPr/>
            </a:p>
          </p:txBody>
        </p:sp>
        <p:pic>
          <p:nvPicPr>
            <p:cNvPr id="5" name="object 5"/>
            <p:cNvPicPr/>
            <p:nvPr/>
          </p:nvPicPr>
          <p:blipFill>
            <a:blip r:embed="rId2" cstate="print"/>
            <a:stretch>
              <a:fillRect/>
            </a:stretch>
          </p:blipFill>
          <p:spPr>
            <a:xfrm>
              <a:off x="3962400" y="1676400"/>
              <a:ext cx="4724400" cy="1143000"/>
            </a:xfrm>
            <a:prstGeom prst="rect">
              <a:avLst/>
            </a:prstGeom>
          </p:spPr>
        </p:pic>
        <p:sp>
          <p:nvSpPr>
            <p:cNvPr id="6" name="object 6"/>
            <p:cNvSpPr/>
            <p:nvPr/>
          </p:nvSpPr>
          <p:spPr>
            <a:xfrm>
              <a:off x="609600" y="1524000"/>
              <a:ext cx="228600" cy="1449705"/>
            </a:xfrm>
            <a:custGeom>
              <a:avLst/>
              <a:gdLst/>
              <a:ahLst/>
              <a:cxnLst/>
              <a:rect l="l" t="t" r="r" b="b"/>
              <a:pathLst>
                <a:path w="228600" h="1449705">
                  <a:moveTo>
                    <a:pt x="228600" y="1449324"/>
                  </a:moveTo>
                  <a:lnTo>
                    <a:pt x="0" y="1449324"/>
                  </a:lnTo>
                  <a:lnTo>
                    <a:pt x="0" y="0"/>
                  </a:lnTo>
                  <a:lnTo>
                    <a:pt x="228600" y="0"/>
                  </a:lnTo>
                </a:path>
              </a:pathLst>
            </a:custGeom>
            <a:ln w="76200">
              <a:solidFill>
                <a:srgbClr val="000000"/>
              </a:solidFill>
            </a:ln>
          </p:spPr>
          <p:txBody>
            <a:bodyPr wrap="square" lIns="0" tIns="0" rIns="0" bIns="0" rtlCol="0"/>
            <a:lstStyle/>
            <a:p>
              <a:endParaRPr/>
            </a:p>
          </p:txBody>
        </p:sp>
        <p:sp>
          <p:nvSpPr>
            <p:cNvPr id="7" name="object 7"/>
            <p:cNvSpPr/>
            <p:nvPr/>
          </p:nvSpPr>
          <p:spPr>
            <a:xfrm>
              <a:off x="7848600" y="1210056"/>
              <a:ext cx="262255" cy="1371600"/>
            </a:xfrm>
            <a:custGeom>
              <a:avLst/>
              <a:gdLst/>
              <a:ahLst/>
              <a:cxnLst/>
              <a:rect l="l" t="t" r="r" b="b"/>
              <a:pathLst>
                <a:path w="262254" h="1371600">
                  <a:moveTo>
                    <a:pt x="0" y="0"/>
                  </a:moveTo>
                  <a:lnTo>
                    <a:pt x="262127" y="0"/>
                  </a:lnTo>
                  <a:lnTo>
                    <a:pt x="262127" y="1371600"/>
                  </a:lnTo>
                  <a:lnTo>
                    <a:pt x="0" y="1371600"/>
                  </a:lnTo>
                </a:path>
              </a:pathLst>
            </a:custGeom>
            <a:ln w="76200">
              <a:solidFill>
                <a:srgbClr val="CC9900"/>
              </a:solidFill>
            </a:ln>
          </p:spPr>
          <p:txBody>
            <a:bodyPr wrap="square" lIns="0" tIns="0" rIns="0" bIns="0" rtlCol="0"/>
            <a:lstStyle/>
            <a:p>
              <a:endParaRPr/>
            </a:p>
          </p:txBody>
        </p:sp>
        <p:pic>
          <p:nvPicPr>
            <p:cNvPr id="8" name="object 8"/>
            <p:cNvPicPr/>
            <p:nvPr/>
          </p:nvPicPr>
          <p:blipFill>
            <a:blip r:embed="rId3" cstate="print"/>
            <a:stretch>
              <a:fillRect/>
            </a:stretch>
          </p:blipFill>
          <p:spPr>
            <a:xfrm>
              <a:off x="0" y="1143000"/>
              <a:ext cx="4800599" cy="2743200"/>
            </a:xfrm>
            <a:prstGeom prst="rect">
              <a:avLst/>
            </a:prstGeom>
          </p:spPr>
        </p:pic>
        <p:pic>
          <p:nvPicPr>
            <p:cNvPr id="9" name="object 9"/>
            <p:cNvPicPr/>
            <p:nvPr/>
          </p:nvPicPr>
          <p:blipFill>
            <a:blip r:embed="rId4" cstate="print"/>
            <a:stretch>
              <a:fillRect/>
            </a:stretch>
          </p:blipFill>
          <p:spPr>
            <a:xfrm>
              <a:off x="2209800" y="4190999"/>
              <a:ext cx="2667000" cy="2666998"/>
            </a:xfrm>
            <a:prstGeom prst="rect">
              <a:avLst/>
            </a:prstGeom>
          </p:spPr>
        </p:pic>
        <p:pic>
          <p:nvPicPr>
            <p:cNvPr id="10" name="object 10"/>
            <p:cNvPicPr/>
            <p:nvPr/>
          </p:nvPicPr>
          <p:blipFill>
            <a:blip r:embed="rId5" cstate="print"/>
            <a:stretch>
              <a:fillRect/>
            </a:stretch>
          </p:blipFill>
          <p:spPr>
            <a:xfrm>
              <a:off x="0" y="4343398"/>
              <a:ext cx="2285999" cy="2514599"/>
            </a:xfrm>
            <a:prstGeom prst="rect">
              <a:avLst/>
            </a:prstGeom>
          </p:spPr>
        </p:pic>
        <p:pic>
          <p:nvPicPr>
            <p:cNvPr id="11" name="object 11"/>
            <p:cNvPicPr/>
            <p:nvPr/>
          </p:nvPicPr>
          <p:blipFill>
            <a:blip r:embed="rId6" cstate="print"/>
            <a:stretch>
              <a:fillRect/>
            </a:stretch>
          </p:blipFill>
          <p:spPr>
            <a:xfrm>
              <a:off x="4800600" y="1142999"/>
              <a:ext cx="4343400" cy="5714997"/>
            </a:xfrm>
            <a:prstGeom prst="rect">
              <a:avLst/>
            </a:prstGeom>
          </p:spPr>
        </p:pic>
      </p:grpSp>
      <p:sp>
        <p:nvSpPr>
          <p:cNvPr id="12" name="object 12"/>
          <p:cNvSpPr txBox="1">
            <a:spLocks noGrp="1"/>
          </p:cNvSpPr>
          <p:nvPr>
            <p:ph type="title"/>
          </p:nvPr>
        </p:nvSpPr>
        <p:spPr>
          <a:xfrm>
            <a:off x="1222044" y="175971"/>
            <a:ext cx="2640965" cy="635000"/>
          </a:xfrm>
          <a:prstGeom prst="rect">
            <a:avLst/>
          </a:prstGeom>
        </p:spPr>
        <p:txBody>
          <a:bodyPr vert="horz" wrap="square" lIns="0" tIns="12065" rIns="0" bIns="0" rtlCol="0">
            <a:spAutoFit/>
          </a:bodyPr>
          <a:lstStyle/>
          <a:p>
            <a:pPr marL="12700">
              <a:lnSpc>
                <a:spcPct val="100000"/>
              </a:lnSpc>
              <a:spcBef>
                <a:spcPts val="95"/>
              </a:spcBef>
            </a:pPr>
            <a:r>
              <a:rPr sz="4000" spc="240" dirty="0">
                <a:solidFill>
                  <a:srgbClr val="375F92"/>
                </a:solidFill>
              </a:rPr>
              <a:t>Lecture</a:t>
            </a:r>
            <a:r>
              <a:rPr sz="4000" spc="-215" dirty="0">
                <a:solidFill>
                  <a:srgbClr val="375F92"/>
                </a:solidFill>
              </a:rPr>
              <a:t> </a:t>
            </a:r>
            <a:r>
              <a:rPr sz="4000" spc="65" dirty="0">
                <a:solidFill>
                  <a:srgbClr val="375F92"/>
                </a:solidFill>
              </a:rPr>
              <a:t>#0</a:t>
            </a:r>
            <a:endParaRPr sz="4000"/>
          </a:p>
        </p:txBody>
      </p:sp>
      <p:sp>
        <p:nvSpPr>
          <p:cNvPr id="13" name="object 13"/>
          <p:cNvSpPr txBox="1"/>
          <p:nvPr/>
        </p:nvSpPr>
        <p:spPr>
          <a:xfrm>
            <a:off x="4557776" y="217119"/>
            <a:ext cx="2147824" cy="505908"/>
          </a:xfrm>
          <a:prstGeom prst="rect">
            <a:avLst/>
          </a:prstGeom>
        </p:spPr>
        <p:txBody>
          <a:bodyPr vert="horz" wrap="square" lIns="0" tIns="13335" rIns="0" bIns="0" rtlCol="0">
            <a:spAutoFit/>
          </a:bodyPr>
          <a:lstStyle/>
          <a:p>
            <a:pPr marL="12700">
              <a:lnSpc>
                <a:spcPct val="100000"/>
              </a:lnSpc>
              <a:spcBef>
                <a:spcPts val="105"/>
              </a:spcBef>
            </a:pPr>
            <a:r>
              <a:rPr sz="3200" spc="229" dirty="0" smtClean="0">
                <a:latin typeface="Microsoft Sans Serif"/>
                <a:cs typeface="Microsoft Sans Serif"/>
              </a:rPr>
              <a:t>FIN</a:t>
            </a:r>
            <a:r>
              <a:rPr lang="en-US" sz="3200" spc="229" dirty="0" smtClean="0">
                <a:latin typeface="Microsoft Sans Serif"/>
                <a:cs typeface="Microsoft Sans Serif"/>
              </a:rPr>
              <a:t>M694</a:t>
            </a:r>
            <a:endParaRPr sz="3200" dirty="0">
              <a:latin typeface="Microsoft Sans Serif"/>
              <a:cs typeface="Microsoft Sans Serif"/>
            </a:endParaRPr>
          </a:p>
        </p:txBody>
      </p:sp>
      <p:pic>
        <p:nvPicPr>
          <p:cNvPr id="14" name="object 14"/>
          <p:cNvPicPr/>
          <p:nvPr/>
        </p:nvPicPr>
        <p:blipFill>
          <a:blip r:embed="rId7" cstate="print"/>
          <a:stretch>
            <a:fillRect/>
          </a:stretch>
        </p:blipFill>
        <p:spPr>
          <a:xfrm>
            <a:off x="7391400" y="76200"/>
            <a:ext cx="1676400" cy="673608"/>
          </a:xfrm>
          <a:prstGeom prst="rect">
            <a:avLst/>
          </a:prstGeom>
        </p:spPr>
      </p:pic>
      <p:pic>
        <p:nvPicPr>
          <p:cNvPr id="1026" name="Picture 2" descr="Investment Analysis and Portfolio Managem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1075" y="1217608"/>
            <a:ext cx="4352925" cy="57165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93661" y="5398261"/>
            <a:ext cx="1609090" cy="673100"/>
            <a:chOff x="6693661" y="5398261"/>
            <a:chExt cx="1609090" cy="673100"/>
          </a:xfrm>
        </p:grpSpPr>
        <p:sp>
          <p:nvSpPr>
            <p:cNvPr id="3" name="object 3"/>
            <p:cNvSpPr/>
            <p:nvPr/>
          </p:nvSpPr>
          <p:spPr>
            <a:xfrm>
              <a:off x="6706361" y="5410961"/>
              <a:ext cx="1583690" cy="647700"/>
            </a:xfrm>
            <a:custGeom>
              <a:avLst/>
              <a:gdLst/>
              <a:ahLst/>
              <a:cxnLst/>
              <a:rect l="l" t="t" r="r" b="b"/>
              <a:pathLst>
                <a:path w="1583690" h="647700">
                  <a:moveTo>
                    <a:pt x="1475486" y="0"/>
                  </a:moveTo>
                  <a:lnTo>
                    <a:pt x="107950" y="0"/>
                  </a:lnTo>
                  <a:lnTo>
                    <a:pt x="65954" y="8491"/>
                  </a:lnTo>
                  <a:lnTo>
                    <a:pt x="31638" y="31638"/>
                  </a:lnTo>
                  <a:lnTo>
                    <a:pt x="8491" y="65954"/>
                  </a:lnTo>
                  <a:lnTo>
                    <a:pt x="0" y="107950"/>
                  </a:lnTo>
                  <a:lnTo>
                    <a:pt x="0" y="539750"/>
                  </a:lnTo>
                  <a:lnTo>
                    <a:pt x="8491" y="581766"/>
                  </a:lnTo>
                  <a:lnTo>
                    <a:pt x="31638" y="616080"/>
                  </a:lnTo>
                  <a:lnTo>
                    <a:pt x="65954" y="639216"/>
                  </a:lnTo>
                  <a:lnTo>
                    <a:pt x="107950" y="647700"/>
                  </a:lnTo>
                  <a:lnTo>
                    <a:pt x="1475486" y="647700"/>
                  </a:lnTo>
                  <a:lnTo>
                    <a:pt x="1517481" y="639216"/>
                  </a:lnTo>
                  <a:lnTo>
                    <a:pt x="1551797" y="616080"/>
                  </a:lnTo>
                  <a:lnTo>
                    <a:pt x="1574944" y="581766"/>
                  </a:lnTo>
                  <a:lnTo>
                    <a:pt x="1583436" y="539750"/>
                  </a:lnTo>
                  <a:lnTo>
                    <a:pt x="1583436" y="107950"/>
                  </a:lnTo>
                  <a:lnTo>
                    <a:pt x="1574944" y="65954"/>
                  </a:lnTo>
                  <a:lnTo>
                    <a:pt x="1551797" y="31638"/>
                  </a:lnTo>
                  <a:lnTo>
                    <a:pt x="1517481" y="8491"/>
                  </a:lnTo>
                  <a:lnTo>
                    <a:pt x="1475486" y="0"/>
                  </a:lnTo>
                  <a:close/>
                </a:path>
              </a:pathLst>
            </a:custGeom>
            <a:solidFill>
              <a:srgbClr val="997300"/>
            </a:solidFill>
          </p:spPr>
          <p:txBody>
            <a:bodyPr wrap="square" lIns="0" tIns="0" rIns="0" bIns="0" rtlCol="0"/>
            <a:lstStyle/>
            <a:p>
              <a:endParaRPr/>
            </a:p>
          </p:txBody>
        </p:sp>
        <p:sp>
          <p:nvSpPr>
            <p:cNvPr id="4" name="object 4"/>
            <p:cNvSpPr/>
            <p:nvPr/>
          </p:nvSpPr>
          <p:spPr>
            <a:xfrm>
              <a:off x="6706361" y="5410961"/>
              <a:ext cx="1583690" cy="647700"/>
            </a:xfrm>
            <a:custGeom>
              <a:avLst/>
              <a:gdLst/>
              <a:ahLst/>
              <a:cxnLst/>
              <a:rect l="l" t="t" r="r" b="b"/>
              <a:pathLst>
                <a:path w="1583690" h="647700">
                  <a:moveTo>
                    <a:pt x="0" y="107950"/>
                  </a:moveTo>
                  <a:lnTo>
                    <a:pt x="8491" y="65954"/>
                  </a:lnTo>
                  <a:lnTo>
                    <a:pt x="31638" y="31638"/>
                  </a:lnTo>
                  <a:lnTo>
                    <a:pt x="65954" y="8491"/>
                  </a:lnTo>
                  <a:lnTo>
                    <a:pt x="107950" y="0"/>
                  </a:lnTo>
                  <a:lnTo>
                    <a:pt x="1475486" y="0"/>
                  </a:lnTo>
                  <a:lnTo>
                    <a:pt x="1517481" y="8491"/>
                  </a:lnTo>
                  <a:lnTo>
                    <a:pt x="1551797" y="31638"/>
                  </a:lnTo>
                  <a:lnTo>
                    <a:pt x="1574944" y="65954"/>
                  </a:lnTo>
                  <a:lnTo>
                    <a:pt x="1583436" y="107950"/>
                  </a:lnTo>
                  <a:lnTo>
                    <a:pt x="1583436" y="539750"/>
                  </a:lnTo>
                  <a:lnTo>
                    <a:pt x="1574944" y="581766"/>
                  </a:lnTo>
                  <a:lnTo>
                    <a:pt x="1551797" y="616080"/>
                  </a:lnTo>
                  <a:lnTo>
                    <a:pt x="1517481" y="639216"/>
                  </a:lnTo>
                  <a:lnTo>
                    <a:pt x="1475486" y="647700"/>
                  </a:lnTo>
                  <a:lnTo>
                    <a:pt x="107950" y="647700"/>
                  </a:lnTo>
                  <a:lnTo>
                    <a:pt x="65954" y="639216"/>
                  </a:lnTo>
                  <a:lnTo>
                    <a:pt x="31638" y="616080"/>
                  </a:lnTo>
                  <a:lnTo>
                    <a:pt x="8491" y="581766"/>
                  </a:lnTo>
                  <a:lnTo>
                    <a:pt x="0" y="539750"/>
                  </a:lnTo>
                  <a:lnTo>
                    <a:pt x="0" y="107950"/>
                  </a:lnTo>
                  <a:close/>
                </a:path>
              </a:pathLst>
            </a:custGeom>
            <a:ln w="25400">
              <a:solidFill>
                <a:srgbClr val="946E00"/>
              </a:solidFill>
            </a:ln>
          </p:spPr>
          <p:txBody>
            <a:bodyPr wrap="square" lIns="0" tIns="0" rIns="0" bIns="0" rtlCol="0"/>
            <a:lstStyle/>
            <a:p>
              <a:endParaRPr/>
            </a:p>
          </p:txBody>
        </p:sp>
      </p:grpSp>
      <p:sp>
        <p:nvSpPr>
          <p:cNvPr id="5" name="object 5"/>
          <p:cNvSpPr txBox="1"/>
          <p:nvPr/>
        </p:nvSpPr>
        <p:spPr>
          <a:xfrm>
            <a:off x="7083043" y="5528868"/>
            <a:ext cx="829944"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00"/>
                </a:solidFill>
                <a:latin typeface="Times New Roman"/>
                <a:cs typeface="Times New Roman"/>
              </a:rPr>
              <a:t>Unit</a:t>
            </a:r>
            <a:r>
              <a:rPr sz="2400" b="1" spc="-75" dirty="0">
                <a:solidFill>
                  <a:srgbClr val="FFFF00"/>
                </a:solidFill>
                <a:latin typeface="Times New Roman"/>
                <a:cs typeface="Times New Roman"/>
              </a:rPr>
              <a:t> </a:t>
            </a:r>
            <a:r>
              <a:rPr sz="2400" b="1" dirty="0">
                <a:solidFill>
                  <a:srgbClr val="FFFF00"/>
                </a:solidFill>
                <a:latin typeface="Times New Roman"/>
                <a:cs typeface="Times New Roman"/>
              </a:rPr>
              <a:t>1</a:t>
            </a:r>
            <a:endParaRPr sz="2400">
              <a:latin typeface="Times New Roman"/>
              <a:cs typeface="Times New Roman"/>
            </a:endParaRPr>
          </a:p>
        </p:txBody>
      </p:sp>
      <p:sp>
        <p:nvSpPr>
          <p:cNvPr id="6" name="object 6"/>
          <p:cNvSpPr txBox="1">
            <a:spLocks noGrp="1"/>
          </p:cNvSpPr>
          <p:nvPr>
            <p:ph type="title"/>
          </p:nvPr>
        </p:nvSpPr>
        <p:spPr>
          <a:xfrm>
            <a:off x="1007160" y="232917"/>
            <a:ext cx="6151880" cy="635000"/>
          </a:xfrm>
          <a:prstGeom prst="rect">
            <a:avLst/>
          </a:prstGeom>
        </p:spPr>
        <p:txBody>
          <a:bodyPr vert="horz" wrap="square" lIns="0" tIns="12065" rIns="0" bIns="0" rtlCol="0">
            <a:spAutoFit/>
          </a:bodyPr>
          <a:lstStyle/>
          <a:p>
            <a:pPr marL="12700">
              <a:lnSpc>
                <a:spcPct val="100000"/>
              </a:lnSpc>
              <a:spcBef>
                <a:spcPts val="95"/>
              </a:spcBef>
            </a:pPr>
            <a:r>
              <a:rPr sz="4000" spc="-5" dirty="0"/>
              <a:t>What do</a:t>
            </a:r>
            <a:r>
              <a:rPr sz="4000" spc="-15" dirty="0"/>
              <a:t> </a:t>
            </a:r>
            <a:r>
              <a:rPr sz="4000" spc="-5" dirty="0"/>
              <a:t>we</a:t>
            </a:r>
            <a:r>
              <a:rPr sz="4000" spc="-15" dirty="0"/>
              <a:t> </a:t>
            </a:r>
            <a:r>
              <a:rPr sz="4000" spc="-5" dirty="0"/>
              <a:t>need</a:t>
            </a:r>
            <a:r>
              <a:rPr sz="4000" spc="15" dirty="0"/>
              <a:t> </a:t>
            </a:r>
            <a:r>
              <a:rPr sz="4000" spc="-5" dirty="0"/>
              <a:t>to</a:t>
            </a:r>
            <a:r>
              <a:rPr sz="4000" spc="-15" dirty="0"/>
              <a:t> </a:t>
            </a:r>
            <a:r>
              <a:rPr sz="4000" spc="-5" dirty="0"/>
              <a:t>know?</a:t>
            </a:r>
            <a:endParaRPr sz="4000"/>
          </a:p>
        </p:txBody>
      </p:sp>
      <p:sp>
        <p:nvSpPr>
          <p:cNvPr id="7" name="object 7"/>
          <p:cNvSpPr txBox="1"/>
          <p:nvPr/>
        </p:nvSpPr>
        <p:spPr>
          <a:xfrm>
            <a:off x="1143000" y="938529"/>
            <a:ext cx="7754493" cy="452120"/>
          </a:xfrm>
          <a:prstGeom prst="rect">
            <a:avLst/>
          </a:prstGeom>
        </p:spPr>
        <p:txBody>
          <a:bodyPr vert="horz" wrap="square" lIns="0" tIns="12065" rIns="0" bIns="0" rtlCol="0">
            <a:spAutoFit/>
          </a:bodyPr>
          <a:lstStyle/>
          <a:p>
            <a:pPr marL="12700">
              <a:lnSpc>
                <a:spcPct val="100000"/>
              </a:lnSpc>
              <a:spcBef>
                <a:spcPts val="95"/>
              </a:spcBef>
            </a:pPr>
            <a:r>
              <a:rPr lang="en-US" sz="2800" b="1" spc="-5" dirty="0">
                <a:solidFill>
                  <a:srgbClr val="FF0000"/>
                </a:solidFill>
                <a:latin typeface="Arial"/>
                <a:cs typeface="Arial"/>
              </a:rPr>
              <a:t>Objectives of investment decisions</a:t>
            </a:r>
            <a:endParaRPr sz="2800" dirty="0">
              <a:latin typeface="Arial"/>
              <a:cs typeface="Arial"/>
            </a:endParaRPr>
          </a:p>
        </p:txBody>
      </p:sp>
      <p:pic>
        <p:nvPicPr>
          <p:cNvPr id="8" name="object 8"/>
          <p:cNvPicPr/>
          <p:nvPr/>
        </p:nvPicPr>
        <p:blipFill>
          <a:blip r:embed="rId2" cstate="print"/>
          <a:stretch>
            <a:fillRect/>
          </a:stretch>
        </p:blipFill>
        <p:spPr>
          <a:xfrm>
            <a:off x="7391400" y="76200"/>
            <a:ext cx="1676400" cy="673608"/>
          </a:xfrm>
          <a:prstGeom prst="rect">
            <a:avLst/>
          </a:prstGeom>
        </p:spPr>
      </p:pic>
      <p:grpSp>
        <p:nvGrpSpPr>
          <p:cNvPr id="9" name="object 9"/>
          <p:cNvGrpSpPr/>
          <p:nvPr/>
        </p:nvGrpSpPr>
        <p:grpSpPr>
          <a:xfrm>
            <a:off x="248816" y="1447800"/>
            <a:ext cx="8895715" cy="5410200"/>
            <a:chOff x="248816" y="1447800"/>
            <a:chExt cx="8895715" cy="5410200"/>
          </a:xfrm>
        </p:grpSpPr>
        <p:pic>
          <p:nvPicPr>
            <p:cNvPr id="10" name="object 10"/>
            <p:cNvPicPr/>
            <p:nvPr/>
          </p:nvPicPr>
          <p:blipFill>
            <a:blip r:embed="rId3" cstate="print"/>
            <a:stretch>
              <a:fillRect/>
            </a:stretch>
          </p:blipFill>
          <p:spPr>
            <a:xfrm>
              <a:off x="248816" y="1697735"/>
              <a:ext cx="5660571" cy="5160261"/>
            </a:xfrm>
            <a:prstGeom prst="rect">
              <a:avLst/>
            </a:prstGeom>
          </p:spPr>
        </p:pic>
        <p:pic>
          <p:nvPicPr>
            <p:cNvPr id="11" name="object 11"/>
            <p:cNvPicPr/>
            <p:nvPr/>
          </p:nvPicPr>
          <p:blipFill>
            <a:blip r:embed="rId4" cstate="print"/>
            <a:stretch>
              <a:fillRect/>
            </a:stretch>
          </p:blipFill>
          <p:spPr>
            <a:xfrm>
              <a:off x="5548884" y="1447800"/>
              <a:ext cx="3595116" cy="3352800"/>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31647"/>
            <a:ext cx="9157970" cy="1435735"/>
            <a:chOff x="0" y="231647"/>
            <a:chExt cx="9157970" cy="1435735"/>
          </a:xfrm>
        </p:grpSpPr>
        <p:sp>
          <p:nvSpPr>
            <p:cNvPr id="3" name="object 3"/>
            <p:cNvSpPr/>
            <p:nvPr/>
          </p:nvSpPr>
          <p:spPr>
            <a:xfrm>
              <a:off x="7239761" y="915161"/>
              <a:ext cx="1905000" cy="457200"/>
            </a:xfrm>
            <a:custGeom>
              <a:avLst/>
              <a:gdLst/>
              <a:ahLst/>
              <a:cxnLst/>
              <a:rect l="l" t="t" r="r" b="b"/>
              <a:pathLst>
                <a:path w="1905000" h="457200">
                  <a:moveTo>
                    <a:pt x="1828800" y="0"/>
                  </a:moveTo>
                  <a:lnTo>
                    <a:pt x="76200" y="0"/>
                  </a:lnTo>
                  <a:lnTo>
                    <a:pt x="46559" y="5994"/>
                  </a:lnTo>
                  <a:lnTo>
                    <a:pt x="22336" y="22336"/>
                  </a:lnTo>
                  <a:lnTo>
                    <a:pt x="5994" y="46559"/>
                  </a:lnTo>
                  <a:lnTo>
                    <a:pt x="0" y="76200"/>
                  </a:lnTo>
                  <a:lnTo>
                    <a:pt x="0" y="381000"/>
                  </a:lnTo>
                  <a:lnTo>
                    <a:pt x="5994" y="410640"/>
                  </a:lnTo>
                  <a:lnTo>
                    <a:pt x="22336" y="434863"/>
                  </a:lnTo>
                  <a:lnTo>
                    <a:pt x="46559" y="451205"/>
                  </a:lnTo>
                  <a:lnTo>
                    <a:pt x="76200" y="457200"/>
                  </a:lnTo>
                  <a:lnTo>
                    <a:pt x="1828800" y="457200"/>
                  </a:lnTo>
                  <a:lnTo>
                    <a:pt x="1858440" y="451205"/>
                  </a:lnTo>
                  <a:lnTo>
                    <a:pt x="1882663" y="434863"/>
                  </a:lnTo>
                  <a:lnTo>
                    <a:pt x="1899005" y="410640"/>
                  </a:lnTo>
                  <a:lnTo>
                    <a:pt x="1905000" y="381000"/>
                  </a:lnTo>
                  <a:lnTo>
                    <a:pt x="1905000" y="76200"/>
                  </a:lnTo>
                  <a:lnTo>
                    <a:pt x="1899005" y="46559"/>
                  </a:lnTo>
                  <a:lnTo>
                    <a:pt x="1882663" y="22336"/>
                  </a:lnTo>
                  <a:lnTo>
                    <a:pt x="1858440" y="5994"/>
                  </a:lnTo>
                  <a:lnTo>
                    <a:pt x="1828800" y="0"/>
                  </a:lnTo>
                  <a:close/>
                </a:path>
              </a:pathLst>
            </a:custGeom>
            <a:solidFill>
              <a:srgbClr val="997300"/>
            </a:solidFill>
          </p:spPr>
          <p:txBody>
            <a:bodyPr wrap="square" lIns="0" tIns="0" rIns="0" bIns="0" rtlCol="0"/>
            <a:lstStyle/>
            <a:p>
              <a:endParaRPr/>
            </a:p>
          </p:txBody>
        </p:sp>
        <p:sp>
          <p:nvSpPr>
            <p:cNvPr id="4" name="object 4"/>
            <p:cNvSpPr/>
            <p:nvPr/>
          </p:nvSpPr>
          <p:spPr>
            <a:xfrm>
              <a:off x="7239761" y="915161"/>
              <a:ext cx="1905000" cy="457200"/>
            </a:xfrm>
            <a:custGeom>
              <a:avLst/>
              <a:gdLst/>
              <a:ahLst/>
              <a:cxnLst/>
              <a:rect l="l" t="t" r="r" b="b"/>
              <a:pathLst>
                <a:path w="1905000" h="457200">
                  <a:moveTo>
                    <a:pt x="0" y="76200"/>
                  </a:moveTo>
                  <a:lnTo>
                    <a:pt x="5994" y="46559"/>
                  </a:lnTo>
                  <a:lnTo>
                    <a:pt x="22336" y="22336"/>
                  </a:lnTo>
                  <a:lnTo>
                    <a:pt x="46559" y="5994"/>
                  </a:lnTo>
                  <a:lnTo>
                    <a:pt x="76200" y="0"/>
                  </a:lnTo>
                  <a:lnTo>
                    <a:pt x="1828800" y="0"/>
                  </a:lnTo>
                  <a:lnTo>
                    <a:pt x="1858440" y="5994"/>
                  </a:lnTo>
                  <a:lnTo>
                    <a:pt x="1882663" y="22336"/>
                  </a:lnTo>
                  <a:lnTo>
                    <a:pt x="1899005" y="46559"/>
                  </a:lnTo>
                  <a:lnTo>
                    <a:pt x="1905000" y="76200"/>
                  </a:lnTo>
                  <a:lnTo>
                    <a:pt x="1905000" y="381000"/>
                  </a:lnTo>
                  <a:lnTo>
                    <a:pt x="1899005" y="410640"/>
                  </a:lnTo>
                  <a:lnTo>
                    <a:pt x="1882663" y="434863"/>
                  </a:lnTo>
                  <a:lnTo>
                    <a:pt x="1858440" y="451205"/>
                  </a:lnTo>
                  <a:lnTo>
                    <a:pt x="1828800" y="457200"/>
                  </a:lnTo>
                  <a:lnTo>
                    <a:pt x="76200" y="457200"/>
                  </a:lnTo>
                  <a:lnTo>
                    <a:pt x="46559" y="451205"/>
                  </a:lnTo>
                  <a:lnTo>
                    <a:pt x="22336" y="434863"/>
                  </a:lnTo>
                  <a:lnTo>
                    <a:pt x="5994" y="410640"/>
                  </a:lnTo>
                  <a:lnTo>
                    <a:pt x="0" y="381000"/>
                  </a:lnTo>
                  <a:lnTo>
                    <a:pt x="0" y="76200"/>
                  </a:lnTo>
                  <a:close/>
                </a:path>
              </a:pathLst>
            </a:custGeom>
            <a:ln w="25400">
              <a:solidFill>
                <a:srgbClr val="946E00"/>
              </a:solidFill>
            </a:ln>
          </p:spPr>
          <p:txBody>
            <a:bodyPr wrap="square" lIns="0" tIns="0" rIns="0" bIns="0" rtlCol="0"/>
            <a:lstStyle/>
            <a:p>
              <a:endParaRPr/>
            </a:p>
          </p:txBody>
        </p:sp>
      </p:grpSp>
      <p:sp>
        <p:nvSpPr>
          <p:cNvPr id="5" name="object 5"/>
          <p:cNvSpPr txBox="1">
            <a:spLocks noGrp="1"/>
          </p:cNvSpPr>
          <p:nvPr>
            <p:ph type="title"/>
          </p:nvPr>
        </p:nvSpPr>
        <p:spPr>
          <a:xfrm>
            <a:off x="7809738" y="937005"/>
            <a:ext cx="763905" cy="360680"/>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FFFF00"/>
                </a:solidFill>
                <a:latin typeface="Times New Roman"/>
                <a:cs typeface="Times New Roman"/>
              </a:rPr>
              <a:t>Unit</a:t>
            </a:r>
            <a:r>
              <a:rPr sz="2200" b="1" spc="-60" dirty="0">
                <a:solidFill>
                  <a:srgbClr val="FFFF00"/>
                </a:solidFill>
                <a:latin typeface="Times New Roman"/>
                <a:cs typeface="Times New Roman"/>
              </a:rPr>
              <a:t> </a:t>
            </a:r>
            <a:r>
              <a:rPr lang="en-US" sz="2200" b="1" spc="-60" dirty="0" smtClean="0">
                <a:solidFill>
                  <a:srgbClr val="FFFF00"/>
                </a:solidFill>
                <a:latin typeface="Times New Roman"/>
                <a:cs typeface="Times New Roman"/>
              </a:rPr>
              <a:t>2</a:t>
            </a:r>
            <a:endParaRPr sz="2200" dirty="0">
              <a:latin typeface="Times New Roman"/>
              <a:cs typeface="Times New Roman"/>
            </a:endParaRPr>
          </a:p>
        </p:txBody>
      </p:sp>
      <p:grpSp>
        <p:nvGrpSpPr>
          <p:cNvPr id="6" name="object 6"/>
          <p:cNvGrpSpPr/>
          <p:nvPr/>
        </p:nvGrpSpPr>
        <p:grpSpPr>
          <a:xfrm>
            <a:off x="0" y="0"/>
            <a:ext cx="9067800" cy="1828800"/>
            <a:chOff x="0" y="0"/>
            <a:chExt cx="9067800" cy="1828800"/>
          </a:xfrm>
        </p:grpSpPr>
        <p:pic>
          <p:nvPicPr>
            <p:cNvPr id="7" name="object 7"/>
            <p:cNvPicPr/>
            <p:nvPr/>
          </p:nvPicPr>
          <p:blipFill>
            <a:blip r:embed="rId2" cstate="print"/>
            <a:stretch>
              <a:fillRect/>
            </a:stretch>
          </p:blipFill>
          <p:spPr>
            <a:xfrm>
              <a:off x="7391400" y="76200"/>
              <a:ext cx="1676400" cy="762000"/>
            </a:xfrm>
            <a:prstGeom prst="rect">
              <a:avLst/>
            </a:prstGeom>
          </p:spPr>
        </p:pic>
        <p:pic>
          <p:nvPicPr>
            <p:cNvPr id="11" name="object 11"/>
            <p:cNvPicPr/>
            <p:nvPr/>
          </p:nvPicPr>
          <p:blipFill>
            <a:blip r:embed="rId3" cstate="print"/>
            <a:stretch>
              <a:fillRect/>
            </a:stretch>
          </p:blipFill>
          <p:spPr>
            <a:xfrm>
              <a:off x="0" y="0"/>
              <a:ext cx="2857499" cy="1828800"/>
            </a:xfrm>
            <a:prstGeom prst="rect">
              <a:avLst/>
            </a:prstGeom>
          </p:spPr>
        </p:pic>
        <p:pic>
          <p:nvPicPr>
            <p:cNvPr id="12" name="object 12"/>
            <p:cNvPicPr/>
            <p:nvPr/>
          </p:nvPicPr>
          <p:blipFill>
            <a:blip r:embed="rId4" cstate="print"/>
            <a:stretch>
              <a:fillRect/>
            </a:stretch>
          </p:blipFill>
          <p:spPr>
            <a:xfrm>
              <a:off x="2968576" y="307085"/>
              <a:ext cx="1321307" cy="990600"/>
            </a:xfrm>
            <a:prstGeom prst="rect">
              <a:avLst/>
            </a:prstGeom>
          </p:spPr>
        </p:pic>
        <p:pic>
          <p:nvPicPr>
            <p:cNvPr id="13" name="object 13"/>
            <p:cNvPicPr/>
            <p:nvPr/>
          </p:nvPicPr>
          <p:blipFill>
            <a:blip r:embed="rId5" cstate="print"/>
            <a:stretch>
              <a:fillRect/>
            </a:stretch>
          </p:blipFill>
          <p:spPr>
            <a:xfrm>
              <a:off x="4460484" y="120396"/>
              <a:ext cx="2151888" cy="1435608"/>
            </a:xfrm>
            <a:prstGeom prst="rect">
              <a:avLst/>
            </a:prstGeom>
          </p:spPr>
        </p:pic>
      </p:grpSp>
      <p:pic>
        <p:nvPicPr>
          <p:cNvPr id="1026" name="Picture 2" descr="Concept And Meaning Of Financial Marke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844420"/>
            <a:ext cx="4572000" cy="47849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Trade: Learn How to Trade Financial Markets | IG Internationa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372361"/>
            <a:ext cx="4495800" cy="54856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31647"/>
            <a:ext cx="9157970" cy="1435735"/>
            <a:chOff x="0" y="231647"/>
            <a:chExt cx="9157970" cy="1435735"/>
          </a:xfrm>
        </p:grpSpPr>
        <p:sp>
          <p:nvSpPr>
            <p:cNvPr id="3" name="object 3"/>
            <p:cNvSpPr/>
            <p:nvPr/>
          </p:nvSpPr>
          <p:spPr>
            <a:xfrm>
              <a:off x="7239761" y="915161"/>
              <a:ext cx="1905000" cy="457200"/>
            </a:xfrm>
            <a:custGeom>
              <a:avLst/>
              <a:gdLst/>
              <a:ahLst/>
              <a:cxnLst/>
              <a:rect l="l" t="t" r="r" b="b"/>
              <a:pathLst>
                <a:path w="1905000" h="457200">
                  <a:moveTo>
                    <a:pt x="1828800" y="0"/>
                  </a:moveTo>
                  <a:lnTo>
                    <a:pt x="76200" y="0"/>
                  </a:lnTo>
                  <a:lnTo>
                    <a:pt x="46559" y="5994"/>
                  </a:lnTo>
                  <a:lnTo>
                    <a:pt x="22336" y="22336"/>
                  </a:lnTo>
                  <a:lnTo>
                    <a:pt x="5994" y="46559"/>
                  </a:lnTo>
                  <a:lnTo>
                    <a:pt x="0" y="76200"/>
                  </a:lnTo>
                  <a:lnTo>
                    <a:pt x="0" y="381000"/>
                  </a:lnTo>
                  <a:lnTo>
                    <a:pt x="5994" y="410640"/>
                  </a:lnTo>
                  <a:lnTo>
                    <a:pt x="22336" y="434863"/>
                  </a:lnTo>
                  <a:lnTo>
                    <a:pt x="46559" y="451205"/>
                  </a:lnTo>
                  <a:lnTo>
                    <a:pt x="76200" y="457200"/>
                  </a:lnTo>
                  <a:lnTo>
                    <a:pt x="1828800" y="457200"/>
                  </a:lnTo>
                  <a:lnTo>
                    <a:pt x="1858440" y="451205"/>
                  </a:lnTo>
                  <a:lnTo>
                    <a:pt x="1882663" y="434863"/>
                  </a:lnTo>
                  <a:lnTo>
                    <a:pt x="1899005" y="410640"/>
                  </a:lnTo>
                  <a:lnTo>
                    <a:pt x="1905000" y="381000"/>
                  </a:lnTo>
                  <a:lnTo>
                    <a:pt x="1905000" y="76200"/>
                  </a:lnTo>
                  <a:lnTo>
                    <a:pt x="1899005" y="46559"/>
                  </a:lnTo>
                  <a:lnTo>
                    <a:pt x="1882663" y="22336"/>
                  </a:lnTo>
                  <a:lnTo>
                    <a:pt x="1858440" y="5994"/>
                  </a:lnTo>
                  <a:lnTo>
                    <a:pt x="1828800" y="0"/>
                  </a:lnTo>
                  <a:close/>
                </a:path>
              </a:pathLst>
            </a:custGeom>
            <a:solidFill>
              <a:srgbClr val="997300"/>
            </a:solidFill>
          </p:spPr>
          <p:txBody>
            <a:bodyPr wrap="square" lIns="0" tIns="0" rIns="0" bIns="0" rtlCol="0"/>
            <a:lstStyle/>
            <a:p>
              <a:endParaRPr/>
            </a:p>
          </p:txBody>
        </p:sp>
        <p:sp>
          <p:nvSpPr>
            <p:cNvPr id="4" name="object 4"/>
            <p:cNvSpPr/>
            <p:nvPr/>
          </p:nvSpPr>
          <p:spPr>
            <a:xfrm>
              <a:off x="7239761" y="915161"/>
              <a:ext cx="1905000" cy="457200"/>
            </a:xfrm>
            <a:custGeom>
              <a:avLst/>
              <a:gdLst/>
              <a:ahLst/>
              <a:cxnLst/>
              <a:rect l="l" t="t" r="r" b="b"/>
              <a:pathLst>
                <a:path w="1905000" h="457200">
                  <a:moveTo>
                    <a:pt x="0" y="76200"/>
                  </a:moveTo>
                  <a:lnTo>
                    <a:pt x="5994" y="46559"/>
                  </a:lnTo>
                  <a:lnTo>
                    <a:pt x="22336" y="22336"/>
                  </a:lnTo>
                  <a:lnTo>
                    <a:pt x="46559" y="5994"/>
                  </a:lnTo>
                  <a:lnTo>
                    <a:pt x="76200" y="0"/>
                  </a:lnTo>
                  <a:lnTo>
                    <a:pt x="1828800" y="0"/>
                  </a:lnTo>
                  <a:lnTo>
                    <a:pt x="1858440" y="5994"/>
                  </a:lnTo>
                  <a:lnTo>
                    <a:pt x="1882663" y="22336"/>
                  </a:lnTo>
                  <a:lnTo>
                    <a:pt x="1899005" y="46559"/>
                  </a:lnTo>
                  <a:lnTo>
                    <a:pt x="1905000" y="76200"/>
                  </a:lnTo>
                  <a:lnTo>
                    <a:pt x="1905000" y="381000"/>
                  </a:lnTo>
                  <a:lnTo>
                    <a:pt x="1899005" y="410640"/>
                  </a:lnTo>
                  <a:lnTo>
                    <a:pt x="1882663" y="434863"/>
                  </a:lnTo>
                  <a:lnTo>
                    <a:pt x="1858440" y="451205"/>
                  </a:lnTo>
                  <a:lnTo>
                    <a:pt x="1828800" y="457200"/>
                  </a:lnTo>
                  <a:lnTo>
                    <a:pt x="76200" y="457200"/>
                  </a:lnTo>
                  <a:lnTo>
                    <a:pt x="46559" y="451205"/>
                  </a:lnTo>
                  <a:lnTo>
                    <a:pt x="22336" y="434863"/>
                  </a:lnTo>
                  <a:lnTo>
                    <a:pt x="5994" y="410640"/>
                  </a:lnTo>
                  <a:lnTo>
                    <a:pt x="0" y="381000"/>
                  </a:lnTo>
                  <a:lnTo>
                    <a:pt x="0" y="76200"/>
                  </a:lnTo>
                  <a:close/>
                </a:path>
              </a:pathLst>
            </a:custGeom>
            <a:ln w="25400">
              <a:solidFill>
                <a:srgbClr val="946E00"/>
              </a:solidFill>
            </a:ln>
          </p:spPr>
          <p:txBody>
            <a:bodyPr wrap="square" lIns="0" tIns="0" rIns="0" bIns="0" rtlCol="0"/>
            <a:lstStyle/>
            <a:p>
              <a:endParaRPr/>
            </a:p>
          </p:txBody>
        </p:sp>
      </p:grpSp>
      <p:sp>
        <p:nvSpPr>
          <p:cNvPr id="5" name="object 5"/>
          <p:cNvSpPr txBox="1">
            <a:spLocks noGrp="1"/>
          </p:cNvSpPr>
          <p:nvPr>
            <p:ph type="title"/>
          </p:nvPr>
        </p:nvSpPr>
        <p:spPr>
          <a:xfrm>
            <a:off x="7809738" y="937005"/>
            <a:ext cx="763905" cy="360680"/>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FFFF00"/>
                </a:solidFill>
                <a:latin typeface="Times New Roman"/>
                <a:cs typeface="Times New Roman"/>
              </a:rPr>
              <a:t>Unit</a:t>
            </a:r>
            <a:r>
              <a:rPr sz="2200" b="1" spc="-60" dirty="0">
                <a:solidFill>
                  <a:srgbClr val="FFFF00"/>
                </a:solidFill>
                <a:latin typeface="Times New Roman"/>
                <a:cs typeface="Times New Roman"/>
              </a:rPr>
              <a:t> </a:t>
            </a:r>
            <a:r>
              <a:rPr lang="en-US" sz="2200" b="1" spc="-60" dirty="0" smtClean="0">
                <a:solidFill>
                  <a:srgbClr val="FFFF00"/>
                </a:solidFill>
                <a:latin typeface="Times New Roman"/>
                <a:cs typeface="Times New Roman"/>
              </a:rPr>
              <a:t>3</a:t>
            </a:r>
            <a:endParaRPr sz="2200" dirty="0">
              <a:latin typeface="Times New Roman"/>
              <a:cs typeface="Times New Roman"/>
            </a:endParaRPr>
          </a:p>
        </p:txBody>
      </p:sp>
      <p:grpSp>
        <p:nvGrpSpPr>
          <p:cNvPr id="6" name="object 6"/>
          <p:cNvGrpSpPr/>
          <p:nvPr/>
        </p:nvGrpSpPr>
        <p:grpSpPr>
          <a:xfrm>
            <a:off x="0" y="0"/>
            <a:ext cx="9143999" cy="6857997"/>
            <a:chOff x="0" y="0"/>
            <a:chExt cx="9143999" cy="6857997"/>
          </a:xfrm>
        </p:grpSpPr>
        <p:pic>
          <p:nvPicPr>
            <p:cNvPr id="7" name="object 7"/>
            <p:cNvPicPr/>
            <p:nvPr/>
          </p:nvPicPr>
          <p:blipFill>
            <a:blip r:embed="rId2" cstate="print"/>
            <a:stretch>
              <a:fillRect/>
            </a:stretch>
          </p:blipFill>
          <p:spPr>
            <a:xfrm>
              <a:off x="7391400" y="76200"/>
              <a:ext cx="1676400" cy="762000"/>
            </a:xfrm>
            <a:prstGeom prst="rect">
              <a:avLst/>
            </a:prstGeom>
          </p:spPr>
        </p:pic>
        <p:pic>
          <p:nvPicPr>
            <p:cNvPr id="8" name="object 8"/>
            <p:cNvPicPr/>
            <p:nvPr/>
          </p:nvPicPr>
          <p:blipFill>
            <a:blip r:embed="rId3" cstate="print"/>
            <a:stretch>
              <a:fillRect/>
            </a:stretch>
          </p:blipFill>
          <p:spPr>
            <a:xfrm>
              <a:off x="0" y="4190999"/>
              <a:ext cx="9143999" cy="2666998"/>
            </a:xfrm>
            <a:prstGeom prst="rect">
              <a:avLst/>
            </a:prstGeom>
          </p:spPr>
        </p:pic>
        <p:pic>
          <p:nvPicPr>
            <p:cNvPr id="9" name="object 9"/>
            <p:cNvPicPr/>
            <p:nvPr/>
          </p:nvPicPr>
          <p:blipFill>
            <a:blip r:embed="rId4" cstate="print"/>
            <a:stretch>
              <a:fillRect/>
            </a:stretch>
          </p:blipFill>
          <p:spPr>
            <a:xfrm>
              <a:off x="0" y="0"/>
              <a:ext cx="7278623" cy="4191000"/>
            </a:xfrm>
            <a:prstGeom prst="rect">
              <a:avLst/>
            </a:prstGeom>
          </p:spPr>
        </p:pic>
        <p:pic>
          <p:nvPicPr>
            <p:cNvPr id="10" name="object 10"/>
            <p:cNvPicPr/>
            <p:nvPr/>
          </p:nvPicPr>
          <p:blipFill>
            <a:blip r:embed="rId5" cstate="print"/>
            <a:stretch>
              <a:fillRect/>
            </a:stretch>
          </p:blipFill>
          <p:spPr>
            <a:xfrm>
              <a:off x="0" y="4190998"/>
              <a:ext cx="3809999" cy="2666998"/>
            </a:xfrm>
            <a:prstGeom prst="rect">
              <a:avLst/>
            </a:prstGeom>
          </p:spPr>
        </p:pic>
        <p:pic>
          <p:nvPicPr>
            <p:cNvPr id="11" name="object 11"/>
            <p:cNvPicPr/>
            <p:nvPr/>
          </p:nvPicPr>
          <p:blipFill>
            <a:blip r:embed="rId6" cstate="print"/>
            <a:stretch>
              <a:fillRect/>
            </a:stretch>
          </p:blipFill>
          <p:spPr>
            <a:xfrm>
              <a:off x="0" y="0"/>
              <a:ext cx="2857499" cy="1828800"/>
            </a:xfrm>
            <a:prstGeom prst="rect">
              <a:avLst/>
            </a:prstGeom>
          </p:spPr>
        </p:pic>
        <p:pic>
          <p:nvPicPr>
            <p:cNvPr id="12" name="object 12"/>
            <p:cNvPicPr/>
            <p:nvPr/>
          </p:nvPicPr>
          <p:blipFill>
            <a:blip r:embed="rId7" cstate="print"/>
            <a:stretch>
              <a:fillRect/>
            </a:stretch>
          </p:blipFill>
          <p:spPr>
            <a:xfrm>
              <a:off x="7620000" y="1676400"/>
              <a:ext cx="1321307" cy="990600"/>
            </a:xfrm>
            <a:prstGeom prst="rect">
              <a:avLst/>
            </a:prstGeom>
          </p:spPr>
        </p:pic>
      </p:grpSp>
    </p:spTree>
    <p:extLst>
      <p:ext uri="{BB962C8B-B14F-4D97-AF65-F5344CB8AC3E}">
        <p14:creationId xmlns:p14="http://schemas.microsoft.com/office/powerpoint/2010/main" val="47624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16661"/>
            <a:ext cx="8686800" cy="1450975"/>
            <a:chOff x="0" y="216661"/>
            <a:chExt cx="8686800" cy="1450975"/>
          </a:xfrm>
        </p:grpSpPr>
        <p:sp>
          <p:nvSpPr>
            <p:cNvPr id="3" name="object 3"/>
            <p:cNvSpPr/>
            <p:nvPr/>
          </p:nvSpPr>
          <p:spPr>
            <a:xfrm>
              <a:off x="5487161" y="229361"/>
              <a:ext cx="1583690" cy="647700"/>
            </a:xfrm>
            <a:custGeom>
              <a:avLst/>
              <a:gdLst/>
              <a:ahLst/>
              <a:cxnLst/>
              <a:rect l="l" t="t" r="r" b="b"/>
              <a:pathLst>
                <a:path w="1583690" h="647700">
                  <a:moveTo>
                    <a:pt x="1475486" y="0"/>
                  </a:moveTo>
                  <a:lnTo>
                    <a:pt x="107950" y="0"/>
                  </a:lnTo>
                  <a:lnTo>
                    <a:pt x="65954" y="8491"/>
                  </a:lnTo>
                  <a:lnTo>
                    <a:pt x="31638" y="31638"/>
                  </a:lnTo>
                  <a:lnTo>
                    <a:pt x="8491" y="65954"/>
                  </a:lnTo>
                  <a:lnTo>
                    <a:pt x="0" y="107950"/>
                  </a:lnTo>
                  <a:lnTo>
                    <a:pt x="0" y="539750"/>
                  </a:lnTo>
                  <a:lnTo>
                    <a:pt x="8491" y="581745"/>
                  </a:lnTo>
                  <a:lnTo>
                    <a:pt x="31638" y="616061"/>
                  </a:lnTo>
                  <a:lnTo>
                    <a:pt x="65954" y="639208"/>
                  </a:lnTo>
                  <a:lnTo>
                    <a:pt x="107950" y="647700"/>
                  </a:lnTo>
                  <a:lnTo>
                    <a:pt x="1475486" y="647700"/>
                  </a:lnTo>
                  <a:lnTo>
                    <a:pt x="1517481" y="639208"/>
                  </a:lnTo>
                  <a:lnTo>
                    <a:pt x="1551797" y="616061"/>
                  </a:lnTo>
                  <a:lnTo>
                    <a:pt x="1574944" y="581745"/>
                  </a:lnTo>
                  <a:lnTo>
                    <a:pt x="1583436" y="539750"/>
                  </a:lnTo>
                  <a:lnTo>
                    <a:pt x="1583436" y="107950"/>
                  </a:lnTo>
                  <a:lnTo>
                    <a:pt x="1574944" y="65954"/>
                  </a:lnTo>
                  <a:lnTo>
                    <a:pt x="1551797" y="31638"/>
                  </a:lnTo>
                  <a:lnTo>
                    <a:pt x="1517481" y="8491"/>
                  </a:lnTo>
                  <a:lnTo>
                    <a:pt x="1475486" y="0"/>
                  </a:lnTo>
                  <a:close/>
                </a:path>
              </a:pathLst>
            </a:custGeom>
            <a:solidFill>
              <a:srgbClr val="997300"/>
            </a:solidFill>
          </p:spPr>
          <p:txBody>
            <a:bodyPr wrap="square" lIns="0" tIns="0" rIns="0" bIns="0" rtlCol="0"/>
            <a:lstStyle/>
            <a:p>
              <a:endParaRPr/>
            </a:p>
          </p:txBody>
        </p:sp>
        <p:sp>
          <p:nvSpPr>
            <p:cNvPr id="4" name="object 4"/>
            <p:cNvSpPr/>
            <p:nvPr/>
          </p:nvSpPr>
          <p:spPr>
            <a:xfrm>
              <a:off x="5487161" y="229361"/>
              <a:ext cx="1583690" cy="647700"/>
            </a:xfrm>
            <a:custGeom>
              <a:avLst/>
              <a:gdLst/>
              <a:ahLst/>
              <a:cxnLst/>
              <a:rect l="l" t="t" r="r" b="b"/>
              <a:pathLst>
                <a:path w="1583690" h="647700">
                  <a:moveTo>
                    <a:pt x="0" y="107950"/>
                  </a:moveTo>
                  <a:lnTo>
                    <a:pt x="8491" y="65954"/>
                  </a:lnTo>
                  <a:lnTo>
                    <a:pt x="31638" y="31638"/>
                  </a:lnTo>
                  <a:lnTo>
                    <a:pt x="65954" y="8491"/>
                  </a:lnTo>
                  <a:lnTo>
                    <a:pt x="107950" y="0"/>
                  </a:lnTo>
                  <a:lnTo>
                    <a:pt x="1475486" y="0"/>
                  </a:lnTo>
                  <a:lnTo>
                    <a:pt x="1517481" y="8491"/>
                  </a:lnTo>
                  <a:lnTo>
                    <a:pt x="1551797" y="31638"/>
                  </a:lnTo>
                  <a:lnTo>
                    <a:pt x="1574944" y="65954"/>
                  </a:lnTo>
                  <a:lnTo>
                    <a:pt x="1583436" y="107950"/>
                  </a:lnTo>
                  <a:lnTo>
                    <a:pt x="1583436" y="539750"/>
                  </a:lnTo>
                  <a:lnTo>
                    <a:pt x="1574944" y="581745"/>
                  </a:lnTo>
                  <a:lnTo>
                    <a:pt x="1551797" y="616061"/>
                  </a:lnTo>
                  <a:lnTo>
                    <a:pt x="1517481" y="639208"/>
                  </a:lnTo>
                  <a:lnTo>
                    <a:pt x="1475486" y="647700"/>
                  </a:lnTo>
                  <a:lnTo>
                    <a:pt x="107950" y="647700"/>
                  </a:lnTo>
                  <a:lnTo>
                    <a:pt x="65954" y="639208"/>
                  </a:lnTo>
                  <a:lnTo>
                    <a:pt x="31638" y="616061"/>
                  </a:lnTo>
                  <a:lnTo>
                    <a:pt x="8491" y="581745"/>
                  </a:lnTo>
                  <a:lnTo>
                    <a:pt x="0" y="539750"/>
                  </a:lnTo>
                  <a:lnTo>
                    <a:pt x="0" y="107950"/>
                  </a:lnTo>
                  <a:close/>
                </a:path>
              </a:pathLst>
            </a:custGeom>
            <a:ln w="25400">
              <a:solidFill>
                <a:srgbClr val="946E00"/>
              </a:solidFill>
            </a:ln>
          </p:spPr>
          <p:txBody>
            <a:bodyPr wrap="square" lIns="0" tIns="0" rIns="0" bIns="0" rtlCol="0"/>
            <a:lstStyle/>
            <a:p>
              <a:endParaRPr/>
            </a:p>
          </p:txBody>
        </p:sp>
      </p:grpSp>
      <p:sp>
        <p:nvSpPr>
          <p:cNvPr id="5" name="object 5"/>
          <p:cNvSpPr txBox="1">
            <a:spLocks noGrp="1"/>
          </p:cNvSpPr>
          <p:nvPr>
            <p:ph type="title"/>
          </p:nvPr>
        </p:nvSpPr>
        <p:spPr>
          <a:xfrm>
            <a:off x="5863590" y="346328"/>
            <a:ext cx="829944"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00"/>
                </a:solidFill>
                <a:latin typeface="Times New Roman"/>
                <a:cs typeface="Times New Roman"/>
              </a:rPr>
              <a:t>Unit</a:t>
            </a:r>
            <a:r>
              <a:rPr sz="2400" b="1" spc="-75" dirty="0">
                <a:solidFill>
                  <a:srgbClr val="FFFF00"/>
                </a:solidFill>
                <a:latin typeface="Times New Roman"/>
                <a:cs typeface="Times New Roman"/>
              </a:rPr>
              <a:t> </a:t>
            </a:r>
            <a:r>
              <a:rPr lang="en-US" sz="2400" b="1" spc="-75" dirty="0" smtClean="0">
                <a:solidFill>
                  <a:srgbClr val="FFFF00"/>
                </a:solidFill>
                <a:latin typeface="Times New Roman"/>
                <a:cs typeface="Times New Roman"/>
              </a:rPr>
              <a:t>4</a:t>
            </a:r>
            <a:endParaRPr sz="2400" dirty="0">
              <a:latin typeface="Times New Roman"/>
              <a:cs typeface="Times New Roman"/>
            </a:endParaRPr>
          </a:p>
        </p:txBody>
      </p:sp>
      <p:pic>
        <p:nvPicPr>
          <p:cNvPr id="6" name="object 6"/>
          <p:cNvPicPr/>
          <p:nvPr/>
        </p:nvPicPr>
        <p:blipFill>
          <a:blip r:embed="rId2" cstate="print"/>
          <a:stretch>
            <a:fillRect/>
          </a:stretch>
        </p:blipFill>
        <p:spPr>
          <a:xfrm>
            <a:off x="7467600" y="0"/>
            <a:ext cx="1676400" cy="673608"/>
          </a:xfrm>
          <a:prstGeom prst="rect">
            <a:avLst/>
          </a:prstGeom>
        </p:spPr>
      </p:pic>
      <p:sp>
        <p:nvSpPr>
          <p:cNvPr id="7" name="object 7"/>
          <p:cNvSpPr txBox="1"/>
          <p:nvPr/>
        </p:nvSpPr>
        <p:spPr>
          <a:xfrm>
            <a:off x="1450594" y="633729"/>
            <a:ext cx="247713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292929"/>
                </a:solidFill>
                <a:latin typeface="Arial"/>
                <a:cs typeface="Arial"/>
              </a:rPr>
              <a:t>Capital</a:t>
            </a:r>
            <a:r>
              <a:rPr sz="2800" b="1" spc="-35" dirty="0">
                <a:solidFill>
                  <a:srgbClr val="292929"/>
                </a:solidFill>
                <a:latin typeface="Arial"/>
                <a:cs typeface="Arial"/>
              </a:rPr>
              <a:t> </a:t>
            </a:r>
            <a:r>
              <a:rPr sz="2800" b="1" spc="-5" dirty="0">
                <a:solidFill>
                  <a:srgbClr val="292929"/>
                </a:solidFill>
                <a:latin typeface="Arial"/>
                <a:cs typeface="Arial"/>
              </a:rPr>
              <a:t>market</a:t>
            </a:r>
            <a:endParaRPr sz="2800">
              <a:latin typeface="Arial"/>
              <a:cs typeface="Arial"/>
            </a:endParaRPr>
          </a:p>
        </p:txBody>
      </p:sp>
      <p:grpSp>
        <p:nvGrpSpPr>
          <p:cNvPr id="8" name="object 8"/>
          <p:cNvGrpSpPr/>
          <p:nvPr/>
        </p:nvGrpSpPr>
        <p:grpSpPr>
          <a:xfrm>
            <a:off x="0" y="0"/>
            <a:ext cx="9144000" cy="6858000"/>
            <a:chOff x="0" y="0"/>
            <a:chExt cx="9144000" cy="6858000"/>
          </a:xfrm>
        </p:grpSpPr>
        <p:pic>
          <p:nvPicPr>
            <p:cNvPr id="9" name="object 9"/>
            <p:cNvPicPr/>
            <p:nvPr/>
          </p:nvPicPr>
          <p:blipFill>
            <a:blip r:embed="rId3" cstate="print"/>
            <a:stretch>
              <a:fillRect/>
            </a:stretch>
          </p:blipFill>
          <p:spPr>
            <a:xfrm>
              <a:off x="0" y="0"/>
              <a:ext cx="4876799" cy="1879091"/>
            </a:xfrm>
            <a:prstGeom prst="rect">
              <a:avLst/>
            </a:prstGeom>
          </p:spPr>
        </p:pic>
        <p:pic>
          <p:nvPicPr>
            <p:cNvPr id="10" name="object 10"/>
            <p:cNvPicPr/>
            <p:nvPr/>
          </p:nvPicPr>
          <p:blipFill>
            <a:blip r:embed="rId4" cstate="print"/>
            <a:stretch>
              <a:fillRect/>
            </a:stretch>
          </p:blipFill>
          <p:spPr>
            <a:xfrm>
              <a:off x="0" y="1905000"/>
              <a:ext cx="5867399" cy="4191000"/>
            </a:xfrm>
            <a:prstGeom prst="rect">
              <a:avLst/>
            </a:prstGeom>
          </p:spPr>
        </p:pic>
        <p:pic>
          <p:nvPicPr>
            <p:cNvPr id="11" name="object 11"/>
            <p:cNvPicPr/>
            <p:nvPr/>
          </p:nvPicPr>
          <p:blipFill>
            <a:blip r:embed="rId5" cstate="print"/>
            <a:stretch>
              <a:fillRect/>
            </a:stretch>
          </p:blipFill>
          <p:spPr>
            <a:xfrm>
              <a:off x="5867400" y="990600"/>
              <a:ext cx="3276600" cy="2671572"/>
            </a:xfrm>
            <a:prstGeom prst="rect">
              <a:avLst/>
            </a:prstGeom>
          </p:spPr>
        </p:pic>
        <p:pic>
          <p:nvPicPr>
            <p:cNvPr id="12" name="object 12"/>
            <p:cNvPicPr/>
            <p:nvPr/>
          </p:nvPicPr>
          <p:blipFill>
            <a:blip r:embed="rId6" cstate="print"/>
            <a:stretch>
              <a:fillRect/>
            </a:stretch>
          </p:blipFill>
          <p:spPr>
            <a:xfrm>
              <a:off x="5925312" y="3715510"/>
              <a:ext cx="3209165" cy="3142487"/>
            </a:xfrm>
            <a:prstGeom prst="rect">
              <a:avLst/>
            </a:prstGeom>
          </p:spPr>
        </p:pic>
        <p:pic>
          <p:nvPicPr>
            <p:cNvPr id="13" name="object 13"/>
            <p:cNvPicPr/>
            <p:nvPr/>
          </p:nvPicPr>
          <p:blipFill>
            <a:blip r:embed="rId7" cstate="print"/>
            <a:stretch>
              <a:fillRect/>
            </a:stretch>
          </p:blipFill>
          <p:spPr>
            <a:xfrm>
              <a:off x="0" y="4219955"/>
              <a:ext cx="5943599" cy="2638042"/>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0818" y="778509"/>
            <a:ext cx="1652270"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Quiz/Poll</a:t>
            </a:r>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843915" marR="227329" indent="-448309">
              <a:lnSpc>
                <a:spcPct val="100000"/>
              </a:lnSpc>
              <a:spcBef>
                <a:spcPts val="95"/>
              </a:spcBef>
              <a:buClr>
                <a:srgbClr val="CC9900"/>
              </a:buClr>
              <a:buSzPct val="69642"/>
              <a:buFont typeface="Wingdings"/>
              <a:buChar char=""/>
              <a:tabLst>
                <a:tab pos="843915" algn="l"/>
                <a:tab pos="844550" algn="l"/>
              </a:tabLst>
            </a:pPr>
            <a:r>
              <a:rPr spc="-5" dirty="0"/>
              <a:t>The</a:t>
            </a:r>
            <a:r>
              <a:rPr spc="-10" dirty="0"/>
              <a:t> </a:t>
            </a:r>
            <a:r>
              <a:rPr spc="-5" dirty="0"/>
              <a:t>market</a:t>
            </a:r>
            <a:r>
              <a:rPr spc="5" dirty="0"/>
              <a:t> </a:t>
            </a:r>
            <a:r>
              <a:rPr spc="-5" dirty="0"/>
              <a:t>price</a:t>
            </a:r>
            <a:r>
              <a:rPr spc="-15" dirty="0"/>
              <a:t> </a:t>
            </a:r>
            <a:r>
              <a:rPr spc="-5" dirty="0"/>
              <a:t>of</a:t>
            </a:r>
            <a:r>
              <a:rPr spc="5" dirty="0"/>
              <a:t> </a:t>
            </a:r>
            <a:r>
              <a:rPr spc="-5" dirty="0"/>
              <a:t>a share</a:t>
            </a:r>
            <a:r>
              <a:rPr spc="-15" dirty="0"/>
              <a:t> </a:t>
            </a:r>
            <a:r>
              <a:rPr spc="-5" dirty="0"/>
              <a:t>of</a:t>
            </a:r>
            <a:r>
              <a:rPr spc="5" dirty="0"/>
              <a:t> </a:t>
            </a:r>
            <a:r>
              <a:rPr spc="-10" dirty="0"/>
              <a:t>common</a:t>
            </a:r>
            <a:r>
              <a:rPr spc="25" dirty="0"/>
              <a:t> </a:t>
            </a:r>
            <a:r>
              <a:rPr dirty="0"/>
              <a:t>stock</a:t>
            </a:r>
            <a:r>
              <a:rPr spc="-15" dirty="0"/>
              <a:t> </a:t>
            </a:r>
            <a:r>
              <a:rPr spc="-5" dirty="0"/>
              <a:t>is </a:t>
            </a:r>
            <a:r>
              <a:rPr spc="-685" dirty="0"/>
              <a:t> </a:t>
            </a:r>
            <a:r>
              <a:rPr spc="-5" dirty="0"/>
              <a:t>determined</a:t>
            </a:r>
            <a:r>
              <a:rPr spc="-10" dirty="0"/>
              <a:t> </a:t>
            </a:r>
            <a:r>
              <a:rPr dirty="0"/>
              <a:t>by:</a:t>
            </a:r>
          </a:p>
          <a:p>
            <a:pPr marL="383540">
              <a:lnSpc>
                <a:spcPct val="100000"/>
              </a:lnSpc>
              <a:spcBef>
                <a:spcPts val="45"/>
              </a:spcBef>
            </a:pPr>
            <a:endParaRPr sz="4050"/>
          </a:p>
          <a:p>
            <a:pPr marL="969010" indent="-573405">
              <a:lnSpc>
                <a:spcPct val="100000"/>
              </a:lnSpc>
              <a:buAutoNum type="alphaLcParenBoth"/>
              <a:tabLst>
                <a:tab pos="969010" algn="l"/>
                <a:tab pos="969644" algn="l"/>
              </a:tabLst>
            </a:pPr>
            <a:r>
              <a:rPr spc="-5" dirty="0"/>
              <a:t>The</a:t>
            </a:r>
            <a:r>
              <a:rPr spc="-10" dirty="0"/>
              <a:t> </a:t>
            </a:r>
            <a:r>
              <a:rPr dirty="0"/>
              <a:t>board</a:t>
            </a:r>
            <a:r>
              <a:rPr spc="-10" dirty="0"/>
              <a:t> </a:t>
            </a:r>
            <a:r>
              <a:rPr spc="-5" dirty="0"/>
              <a:t>of</a:t>
            </a:r>
            <a:r>
              <a:rPr dirty="0"/>
              <a:t> </a:t>
            </a:r>
            <a:r>
              <a:rPr spc="-5" dirty="0"/>
              <a:t>directors</a:t>
            </a:r>
            <a:r>
              <a:rPr spc="-15" dirty="0"/>
              <a:t> </a:t>
            </a:r>
            <a:r>
              <a:rPr spc="-5" dirty="0"/>
              <a:t>of</a:t>
            </a:r>
            <a:r>
              <a:rPr dirty="0"/>
              <a:t> </a:t>
            </a:r>
            <a:r>
              <a:rPr spc="-5" dirty="0"/>
              <a:t>the</a:t>
            </a:r>
            <a:r>
              <a:rPr spc="-25" dirty="0"/>
              <a:t> </a:t>
            </a:r>
            <a:r>
              <a:rPr spc="-5" dirty="0"/>
              <a:t>firm.</a:t>
            </a:r>
          </a:p>
          <a:p>
            <a:pPr marL="989330" indent="-593725">
              <a:lnSpc>
                <a:spcPct val="100000"/>
              </a:lnSpc>
              <a:spcBef>
                <a:spcPts val="675"/>
              </a:spcBef>
              <a:buAutoNum type="alphaLcParenBoth"/>
              <a:tabLst>
                <a:tab pos="989330" algn="l"/>
                <a:tab pos="989965" algn="l"/>
              </a:tabLst>
            </a:pPr>
            <a:r>
              <a:rPr spc="-5" dirty="0"/>
              <a:t>The stock exchange</a:t>
            </a:r>
            <a:r>
              <a:rPr spc="-10" dirty="0"/>
              <a:t> </a:t>
            </a:r>
            <a:r>
              <a:rPr spc="-5" dirty="0"/>
              <a:t>on</a:t>
            </a:r>
            <a:r>
              <a:rPr spc="5" dirty="0"/>
              <a:t> </a:t>
            </a:r>
            <a:r>
              <a:rPr spc="-5" dirty="0"/>
              <a:t>which </a:t>
            </a:r>
            <a:r>
              <a:rPr dirty="0"/>
              <a:t>the</a:t>
            </a:r>
            <a:r>
              <a:rPr spc="-25" dirty="0"/>
              <a:t> </a:t>
            </a:r>
            <a:r>
              <a:rPr dirty="0"/>
              <a:t>stock</a:t>
            </a:r>
            <a:r>
              <a:rPr spc="-15" dirty="0"/>
              <a:t> </a:t>
            </a:r>
            <a:r>
              <a:rPr spc="-5" dirty="0"/>
              <a:t>is listed.</a:t>
            </a:r>
          </a:p>
          <a:p>
            <a:pPr marL="969010" indent="-573405">
              <a:lnSpc>
                <a:spcPct val="100000"/>
              </a:lnSpc>
              <a:spcBef>
                <a:spcPts val="670"/>
              </a:spcBef>
              <a:buAutoNum type="alphaLcParenBoth"/>
              <a:tabLst>
                <a:tab pos="969010" algn="l"/>
                <a:tab pos="969644" algn="l"/>
              </a:tabLst>
            </a:pPr>
            <a:r>
              <a:rPr spc="-5" dirty="0"/>
              <a:t>The</a:t>
            </a:r>
            <a:r>
              <a:rPr spc="-15" dirty="0"/>
              <a:t> </a:t>
            </a:r>
            <a:r>
              <a:rPr spc="-5" dirty="0"/>
              <a:t>president</a:t>
            </a:r>
            <a:r>
              <a:rPr spc="-30" dirty="0"/>
              <a:t> </a:t>
            </a:r>
            <a:r>
              <a:rPr spc="-5" dirty="0"/>
              <a:t>of</a:t>
            </a:r>
            <a:r>
              <a:rPr spc="5" dirty="0"/>
              <a:t> </a:t>
            </a:r>
            <a:r>
              <a:rPr dirty="0"/>
              <a:t>the</a:t>
            </a:r>
            <a:r>
              <a:rPr spc="-30" dirty="0"/>
              <a:t> </a:t>
            </a:r>
            <a:r>
              <a:rPr spc="-5" dirty="0"/>
              <a:t>company.</a:t>
            </a:r>
          </a:p>
          <a:p>
            <a:pPr marL="989330" indent="-593725">
              <a:lnSpc>
                <a:spcPct val="100000"/>
              </a:lnSpc>
              <a:spcBef>
                <a:spcPts val="675"/>
              </a:spcBef>
              <a:buAutoNum type="alphaLcParenBoth"/>
              <a:tabLst>
                <a:tab pos="989330" algn="l"/>
                <a:tab pos="989965" algn="l"/>
              </a:tabLst>
            </a:pPr>
            <a:r>
              <a:rPr dirty="0"/>
              <a:t>Individuals</a:t>
            </a:r>
            <a:r>
              <a:rPr spc="-50" dirty="0"/>
              <a:t> </a:t>
            </a:r>
            <a:r>
              <a:rPr dirty="0"/>
              <a:t>buying</a:t>
            </a:r>
            <a:r>
              <a:rPr spc="-25" dirty="0"/>
              <a:t> </a:t>
            </a:r>
            <a:r>
              <a:rPr spc="-5" dirty="0"/>
              <a:t>and</a:t>
            </a:r>
            <a:r>
              <a:rPr dirty="0"/>
              <a:t> </a:t>
            </a:r>
            <a:r>
              <a:rPr spc="-5" dirty="0"/>
              <a:t>selling</a:t>
            </a:r>
            <a:r>
              <a:rPr spc="-20" dirty="0"/>
              <a:t> </a:t>
            </a:r>
            <a:r>
              <a:rPr spc="-5" dirty="0"/>
              <a:t>the</a:t>
            </a:r>
            <a:r>
              <a:rPr dirty="0"/>
              <a:t> </a:t>
            </a:r>
            <a:r>
              <a:rPr spc="-5" dirty="0"/>
              <a:t>stock.</a:t>
            </a:r>
          </a:p>
        </p:txBody>
      </p:sp>
      <p:pic>
        <p:nvPicPr>
          <p:cNvPr id="4" name="object 4"/>
          <p:cNvPicPr/>
          <p:nvPr/>
        </p:nvPicPr>
        <p:blipFill>
          <a:blip r:embed="rId2" cstate="print"/>
          <a:stretch>
            <a:fillRect/>
          </a:stretch>
        </p:blipFill>
        <p:spPr>
          <a:xfrm>
            <a:off x="7391400" y="76200"/>
            <a:ext cx="1676400" cy="6736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907664" y="232028"/>
            <a:ext cx="3328670" cy="751488"/>
          </a:xfrm>
          <a:prstGeom prst="rect">
            <a:avLst/>
          </a:prstGeom>
        </p:spPr>
        <p:txBody>
          <a:bodyPr vert="horz" wrap="square" lIns="0" tIns="12700" rIns="0" bIns="0" rtlCol="0">
            <a:spAutoFit/>
          </a:bodyPr>
          <a:lstStyle/>
          <a:p>
            <a:pPr marL="2511425">
              <a:lnSpc>
                <a:spcPct val="100000"/>
              </a:lnSpc>
              <a:spcBef>
                <a:spcPts val="100"/>
              </a:spcBef>
            </a:pPr>
            <a:r>
              <a:rPr spc="-5" dirty="0"/>
              <a:t>Unit</a:t>
            </a:r>
            <a:r>
              <a:rPr spc="-75" dirty="0"/>
              <a:t> </a:t>
            </a:r>
            <a:r>
              <a:rPr lang="en-US" spc="-75" dirty="0" smtClean="0"/>
              <a:t>5</a:t>
            </a:r>
            <a:br>
              <a:rPr lang="en-US" spc="-75" dirty="0" smtClean="0"/>
            </a:br>
            <a:endParaRPr dirty="0"/>
          </a:p>
        </p:txBody>
      </p:sp>
      <p:grpSp>
        <p:nvGrpSpPr>
          <p:cNvPr id="3" name="object 3"/>
          <p:cNvGrpSpPr/>
          <p:nvPr/>
        </p:nvGrpSpPr>
        <p:grpSpPr>
          <a:xfrm>
            <a:off x="0" y="76200"/>
            <a:ext cx="9067800" cy="4556760"/>
            <a:chOff x="0" y="76200"/>
            <a:chExt cx="9067800" cy="4556760"/>
          </a:xfrm>
        </p:grpSpPr>
        <p:pic>
          <p:nvPicPr>
            <p:cNvPr id="4" name="object 4"/>
            <p:cNvPicPr/>
            <p:nvPr/>
          </p:nvPicPr>
          <p:blipFill>
            <a:blip r:embed="rId2" cstate="print"/>
            <a:stretch>
              <a:fillRect/>
            </a:stretch>
          </p:blipFill>
          <p:spPr>
            <a:xfrm>
              <a:off x="7391400" y="76200"/>
              <a:ext cx="1676400" cy="673608"/>
            </a:xfrm>
            <a:prstGeom prst="rect">
              <a:avLst/>
            </a:prstGeom>
          </p:spPr>
        </p:pic>
        <p:pic>
          <p:nvPicPr>
            <p:cNvPr id="5" name="object 5"/>
            <p:cNvPicPr/>
            <p:nvPr/>
          </p:nvPicPr>
          <p:blipFill>
            <a:blip r:embed="rId3" cstate="print"/>
            <a:stretch>
              <a:fillRect/>
            </a:stretch>
          </p:blipFill>
          <p:spPr>
            <a:xfrm>
              <a:off x="0" y="1556003"/>
              <a:ext cx="8859011" cy="3076956"/>
            </a:xfrm>
            <a:prstGeom prst="rect">
              <a:avLst/>
            </a:prstGeom>
          </p:spPr>
        </p:pic>
      </p:grpSp>
      <p:pic>
        <p:nvPicPr>
          <p:cNvPr id="6" name="object 6"/>
          <p:cNvPicPr/>
          <p:nvPr/>
        </p:nvPicPr>
        <p:blipFill>
          <a:blip r:embed="rId4" cstate="print"/>
          <a:stretch>
            <a:fillRect/>
          </a:stretch>
        </p:blipFill>
        <p:spPr>
          <a:xfrm>
            <a:off x="304800" y="4724399"/>
            <a:ext cx="8610600" cy="2133598"/>
          </a:xfrm>
          <a:prstGeom prst="rect">
            <a:avLst/>
          </a:prstGeom>
        </p:spPr>
      </p:pic>
      <p:sp>
        <p:nvSpPr>
          <p:cNvPr id="7" name="object 7"/>
          <p:cNvSpPr txBox="1"/>
          <p:nvPr/>
        </p:nvSpPr>
        <p:spPr>
          <a:xfrm>
            <a:off x="1222044" y="862329"/>
            <a:ext cx="4340556" cy="443070"/>
          </a:xfrm>
          <a:prstGeom prst="rect">
            <a:avLst/>
          </a:prstGeom>
        </p:spPr>
        <p:txBody>
          <a:bodyPr vert="horz" wrap="square" lIns="0" tIns="12065" rIns="0" bIns="0" rtlCol="0">
            <a:spAutoFit/>
          </a:bodyPr>
          <a:lstStyle/>
          <a:p>
            <a:pPr marL="12700">
              <a:lnSpc>
                <a:spcPct val="100000"/>
              </a:lnSpc>
              <a:spcBef>
                <a:spcPts val="95"/>
              </a:spcBef>
            </a:pPr>
            <a:r>
              <a:rPr lang="en-US" sz="2800" b="1" spc="-5" dirty="0">
                <a:solidFill>
                  <a:srgbClr val="FF0000"/>
                </a:solidFill>
                <a:latin typeface="Arial"/>
                <a:cs typeface="Arial"/>
              </a:rPr>
              <a:t>Modern </a:t>
            </a:r>
            <a:r>
              <a:rPr lang="en-US" sz="2800" b="1" spc="-5" dirty="0" smtClean="0">
                <a:solidFill>
                  <a:srgbClr val="FF0000"/>
                </a:solidFill>
                <a:latin typeface="Arial"/>
                <a:cs typeface="Arial"/>
              </a:rPr>
              <a:t>Portfolio Theory</a:t>
            </a:r>
            <a:endParaRPr sz="28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31647"/>
            <a:ext cx="8686800" cy="1435735"/>
            <a:chOff x="0" y="231647"/>
            <a:chExt cx="8686800" cy="1435735"/>
          </a:xfrm>
        </p:grpSpPr>
        <p:sp>
          <p:nvSpPr>
            <p:cNvPr id="3" name="object 3"/>
            <p:cNvSpPr/>
            <p:nvPr/>
          </p:nvSpPr>
          <p:spPr>
            <a:xfrm>
              <a:off x="5410961" y="610361"/>
              <a:ext cx="1583690" cy="647700"/>
            </a:xfrm>
            <a:custGeom>
              <a:avLst/>
              <a:gdLst/>
              <a:ahLst/>
              <a:cxnLst/>
              <a:rect l="l" t="t" r="r" b="b"/>
              <a:pathLst>
                <a:path w="1583690" h="647700">
                  <a:moveTo>
                    <a:pt x="1475486" y="0"/>
                  </a:moveTo>
                  <a:lnTo>
                    <a:pt x="107950" y="0"/>
                  </a:lnTo>
                  <a:lnTo>
                    <a:pt x="65954" y="8491"/>
                  </a:lnTo>
                  <a:lnTo>
                    <a:pt x="31638" y="31638"/>
                  </a:lnTo>
                  <a:lnTo>
                    <a:pt x="8491" y="65954"/>
                  </a:lnTo>
                  <a:lnTo>
                    <a:pt x="0" y="107950"/>
                  </a:lnTo>
                  <a:lnTo>
                    <a:pt x="0" y="539750"/>
                  </a:lnTo>
                  <a:lnTo>
                    <a:pt x="8491" y="581745"/>
                  </a:lnTo>
                  <a:lnTo>
                    <a:pt x="31638" y="616061"/>
                  </a:lnTo>
                  <a:lnTo>
                    <a:pt x="65954" y="639208"/>
                  </a:lnTo>
                  <a:lnTo>
                    <a:pt x="107950" y="647700"/>
                  </a:lnTo>
                  <a:lnTo>
                    <a:pt x="1475486" y="647700"/>
                  </a:lnTo>
                  <a:lnTo>
                    <a:pt x="1517481" y="639208"/>
                  </a:lnTo>
                  <a:lnTo>
                    <a:pt x="1551797" y="616061"/>
                  </a:lnTo>
                  <a:lnTo>
                    <a:pt x="1574944" y="581745"/>
                  </a:lnTo>
                  <a:lnTo>
                    <a:pt x="1583436" y="539750"/>
                  </a:lnTo>
                  <a:lnTo>
                    <a:pt x="1583436" y="107950"/>
                  </a:lnTo>
                  <a:lnTo>
                    <a:pt x="1574944" y="65954"/>
                  </a:lnTo>
                  <a:lnTo>
                    <a:pt x="1551797" y="31638"/>
                  </a:lnTo>
                  <a:lnTo>
                    <a:pt x="1517481" y="8491"/>
                  </a:lnTo>
                  <a:lnTo>
                    <a:pt x="1475486" y="0"/>
                  </a:lnTo>
                  <a:close/>
                </a:path>
              </a:pathLst>
            </a:custGeom>
            <a:solidFill>
              <a:srgbClr val="997300"/>
            </a:solidFill>
          </p:spPr>
          <p:txBody>
            <a:bodyPr wrap="square" lIns="0" tIns="0" rIns="0" bIns="0" rtlCol="0"/>
            <a:lstStyle/>
            <a:p>
              <a:endParaRPr/>
            </a:p>
          </p:txBody>
        </p:sp>
        <p:sp>
          <p:nvSpPr>
            <p:cNvPr id="4" name="object 4"/>
            <p:cNvSpPr/>
            <p:nvPr/>
          </p:nvSpPr>
          <p:spPr>
            <a:xfrm>
              <a:off x="5410961" y="610361"/>
              <a:ext cx="1583690" cy="647700"/>
            </a:xfrm>
            <a:custGeom>
              <a:avLst/>
              <a:gdLst/>
              <a:ahLst/>
              <a:cxnLst/>
              <a:rect l="l" t="t" r="r" b="b"/>
              <a:pathLst>
                <a:path w="1583690" h="647700">
                  <a:moveTo>
                    <a:pt x="0" y="107950"/>
                  </a:moveTo>
                  <a:lnTo>
                    <a:pt x="8491" y="65954"/>
                  </a:lnTo>
                  <a:lnTo>
                    <a:pt x="31638" y="31638"/>
                  </a:lnTo>
                  <a:lnTo>
                    <a:pt x="65954" y="8491"/>
                  </a:lnTo>
                  <a:lnTo>
                    <a:pt x="107950" y="0"/>
                  </a:lnTo>
                  <a:lnTo>
                    <a:pt x="1475486" y="0"/>
                  </a:lnTo>
                  <a:lnTo>
                    <a:pt x="1517481" y="8491"/>
                  </a:lnTo>
                  <a:lnTo>
                    <a:pt x="1551797" y="31638"/>
                  </a:lnTo>
                  <a:lnTo>
                    <a:pt x="1574944" y="65954"/>
                  </a:lnTo>
                  <a:lnTo>
                    <a:pt x="1583436" y="107950"/>
                  </a:lnTo>
                  <a:lnTo>
                    <a:pt x="1583436" y="539750"/>
                  </a:lnTo>
                  <a:lnTo>
                    <a:pt x="1574944" y="581745"/>
                  </a:lnTo>
                  <a:lnTo>
                    <a:pt x="1551797" y="616061"/>
                  </a:lnTo>
                  <a:lnTo>
                    <a:pt x="1517481" y="639208"/>
                  </a:lnTo>
                  <a:lnTo>
                    <a:pt x="1475486" y="647700"/>
                  </a:lnTo>
                  <a:lnTo>
                    <a:pt x="107950" y="647700"/>
                  </a:lnTo>
                  <a:lnTo>
                    <a:pt x="65954" y="639208"/>
                  </a:lnTo>
                  <a:lnTo>
                    <a:pt x="31638" y="616061"/>
                  </a:lnTo>
                  <a:lnTo>
                    <a:pt x="8491" y="581745"/>
                  </a:lnTo>
                  <a:lnTo>
                    <a:pt x="0" y="539750"/>
                  </a:lnTo>
                  <a:lnTo>
                    <a:pt x="0" y="107950"/>
                  </a:lnTo>
                  <a:close/>
                </a:path>
              </a:pathLst>
            </a:custGeom>
            <a:ln w="25400">
              <a:solidFill>
                <a:srgbClr val="946E00"/>
              </a:solidFill>
            </a:ln>
          </p:spPr>
          <p:txBody>
            <a:bodyPr wrap="square" lIns="0" tIns="0" rIns="0" bIns="0" rtlCol="0"/>
            <a:lstStyle/>
            <a:p>
              <a:endParaRPr/>
            </a:p>
          </p:txBody>
        </p:sp>
      </p:grpSp>
      <p:sp>
        <p:nvSpPr>
          <p:cNvPr id="5" name="object 5"/>
          <p:cNvSpPr txBox="1"/>
          <p:nvPr/>
        </p:nvSpPr>
        <p:spPr>
          <a:xfrm>
            <a:off x="5787390" y="727328"/>
            <a:ext cx="829944"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00"/>
                </a:solidFill>
                <a:latin typeface="Times New Roman"/>
                <a:cs typeface="Times New Roman"/>
              </a:rPr>
              <a:t>Unit</a:t>
            </a:r>
            <a:r>
              <a:rPr sz="2400" b="1" spc="-75" dirty="0">
                <a:solidFill>
                  <a:srgbClr val="FFFF00"/>
                </a:solidFill>
                <a:latin typeface="Times New Roman"/>
                <a:cs typeface="Times New Roman"/>
              </a:rPr>
              <a:t> </a:t>
            </a:r>
            <a:r>
              <a:rPr lang="en-US" sz="2400" b="1" spc="-75" dirty="0" smtClean="0">
                <a:solidFill>
                  <a:srgbClr val="FFFF00"/>
                </a:solidFill>
                <a:latin typeface="Times New Roman"/>
                <a:cs typeface="Times New Roman"/>
              </a:rPr>
              <a:t>6</a:t>
            </a:r>
            <a:endParaRPr sz="2400" dirty="0">
              <a:latin typeface="Times New Roman"/>
              <a:cs typeface="Times New Roman"/>
            </a:endParaRPr>
          </a:p>
        </p:txBody>
      </p:sp>
      <p:grpSp>
        <p:nvGrpSpPr>
          <p:cNvPr id="6" name="object 6"/>
          <p:cNvGrpSpPr/>
          <p:nvPr/>
        </p:nvGrpSpPr>
        <p:grpSpPr>
          <a:xfrm>
            <a:off x="0" y="76200"/>
            <a:ext cx="9144000" cy="6781800"/>
            <a:chOff x="0" y="76200"/>
            <a:chExt cx="9144000" cy="6781800"/>
          </a:xfrm>
        </p:grpSpPr>
        <p:pic>
          <p:nvPicPr>
            <p:cNvPr id="7" name="object 7"/>
            <p:cNvPicPr/>
            <p:nvPr/>
          </p:nvPicPr>
          <p:blipFill>
            <a:blip r:embed="rId2" cstate="print"/>
            <a:stretch>
              <a:fillRect/>
            </a:stretch>
          </p:blipFill>
          <p:spPr>
            <a:xfrm>
              <a:off x="7391400" y="76200"/>
              <a:ext cx="1676400" cy="673608"/>
            </a:xfrm>
            <a:prstGeom prst="rect">
              <a:avLst/>
            </a:prstGeom>
          </p:spPr>
        </p:pic>
        <p:pic>
          <p:nvPicPr>
            <p:cNvPr id="8" name="object 8"/>
            <p:cNvPicPr/>
            <p:nvPr/>
          </p:nvPicPr>
          <p:blipFill>
            <a:blip r:embed="rId3" cstate="print"/>
            <a:stretch>
              <a:fillRect/>
            </a:stretch>
          </p:blipFill>
          <p:spPr>
            <a:xfrm>
              <a:off x="0" y="1543811"/>
              <a:ext cx="4343399" cy="5314185"/>
            </a:xfrm>
            <a:prstGeom prst="rect">
              <a:avLst/>
            </a:prstGeom>
          </p:spPr>
        </p:pic>
        <p:pic>
          <p:nvPicPr>
            <p:cNvPr id="9" name="object 9"/>
            <p:cNvPicPr/>
            <p:nvPr/>
          </p:nvPicPr>
          <p:blipFill>
            <a:blip r:embed="rId4" cstate="print"/>
            <a:stretch>
              <a:fillRect/>
            </a:stretch>
          </p:blipFill>
          <p:spPr>
            <a:xfrm>
              <a:off x="4495800" y="1752598"/>
              <a:ext cx="4648200" cy="5105398"/>
            </a:xfrm>
            <a:prstGeom prst="rect">
              <a:avLst/>
            </a:prstGeom>
          </p:spPr>
        </p:pic>
      </p:grpSp>
      <p:sp>
        <p:nvSpPr>
          <p:cNvPr id="10" name="object 10"/>
          <p:cNvSpPr txBox="1">
            <a:spLocks noGrp="1"/>
          </p:cNvSpPr>
          <p:nvPr>
            <p:ph type="title"/>
          </p:nvPr>
        </p:nvSpPr>
        <p:spPr>
          <a:xfrm>
            <a:off x="1298194" y="328371"/>
            <a:ext cx="3155950" cy="878840"/>
          </a:xfrm>
          <a:prstGeom prst="rect">
            <a:avLst/>
          </a:prstGeom>
        </p:spPr>
        <p:txBody>
          <a:bodyPr vert="horz" wrap="square" lIns="0" tIns="12065" rIns="0" bIns="0" rtlCol="0">
            <a:spAutoFit/>
          </a:bodyPr>
          <a:lstStyle/>
          <a:p>
            <a:pPr marL="12700" marR="5080">
              <a:lnSpc>
                <a:spcPct val="100000"/>
              </a:lnSpc>
              <a:spcBef>
                <a:spcPts val="95"/>
              </a:spcBef>
            </a:pPr>
            <a:r>
              <a:rPr sz="2800" b="1" dirty="0">
                <a:solidFill>
                  <a:srgbClr val="292929"/>
                </a:solidFill>
                <a:latin typeface="Arial"/>
                <a:cs typeface="Arial"/>
              </a:rPr>
              <a:t>Derivative </a:t>
            </a:r>
            <a:r>
              <a:rPr sz="2800" b="1" spc="-5" dirty="0">
                <a:solidFill>
                  <a:srgbClr val="292929"/>
                </a:solidFill>
                <a:latin typeface="Arial"/>
                <a:cs typeface="Arial"/>
              </a:rPr>
              <a:t>and </a:t>
            </a:r>
            <a:r>
              <a:rPr sz="2800" b="1" dirty="0">
                <a:solidFill>
                  <a:srgbClr val="292929"/>
                </a:solidFill>
                <a:latin typeface="Arial"/>
                <a:cs typeface="Arial"/>
              </a:rPr>
              <a:t> </a:t>
            </a:r>
            <a:r>
              <a:rPr sz="2800" b="1" spc="-5" dirty="0">
                <a:solidFill>
                  <a:srgbClr val="292929"/>
                </a:solidFill>
                <a:latin typeface="Arial"/>
                <a:cs typeface="Arial"/>
              </a:rPr>
              <a:t>Regulatory</a:t>
            </a:r>
            <a:r>
              <a:rPr sz="2800" b="1" spc="-120" dirty="0">
                <a:solidFill>
                  <a:srgbClr val="292929"/>
                </a:solidFill>
                <a:latin typeface="Arial"/>
                <a:cs typeface="Arial"/>
              </a:rPr>
              <a:t> </a:t>
            </a:r>
            <a:r>
              <a:rPr sz="2800" b="1" spc="-5" dirty="0">
                <a:solidFill>
                  <a:srgbClr val="292929"/>
                </a:solidFill>
                <a:latin typeface="Arial"/>
                <a:cs typeface="Arial"/>
              </a:rPr>
              <a:t>Aspect</a:t>
            </a:r>
            <a:endParaRPr sz="28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391400" y="85343"/>
            <a:ext cx="1676400" cy="679703"/>
          </a:xfrm>
          <a:prstGeom prst="rect">
            <a:avLst/>
          </a:prstGeom>
        </p:spPr>
      </p:pic>
      <p:sp>
        <p:nvSpPr>
          <p:cNvPr id="3" name="object 3"/>
          <p:cNvSpPr txBox="1"/>
          <p:nvPr/>
        </p:nvSpPr>
        <p:spPr>
          <a:xfrm>
            <a:off x="535940" y="1670126"/>
            <a:ext cx="7967345" cy="4956810"/>
          </a:xfrm>
          <a:prstGeom prst="rect">
            <a:avLst/>
          </a:prstGeom>
        </p:spPr>
        <p:txBody>
          <a:bodyPr vert="horz" wrap="square" lIns="0" tIns="12065" rIns="0" bIns="0" rtlCol="0">
            <a:spAutoFit/>
          </a:bodyPr>
          <a:lstStyle/>
          <a:p>
            <a:pPr marL="461009" indent="-448945">
              <a:lnSpc>
                <a:spcPct val="100000"/>
              </a:lnSpc>
              <a:spcBef>
                <a:spcPts val="95"/>
              </a:spcBef>
              <a:buClr>
                <a:srgbClr val="CC9900"/>
              </a:buClr>
              <a:buSzPct val="68181"/>
              <a:buFont typeface="Wingdings"/>
              <a:buChar char=""/>
              <a:tabLst>
                <a:tab pos="460375" algn="l"/>
                <a:tab pos="461645" algn="l"/>
              </a:tabLst>
            </a:pPr>
            <a:r>
              <a:rPr sz="2200" spc="-5" dirty="0">
                <a:latin typeface="Times New Roman"/>
                <a:cs typeface="Times New Roman"/>
              </a:rPr>
              <a:t>Enable</a:t>
            </a:r>
            <a:r>
              <a:rPr sz="2200" dirty="0">
                <a:latin typeface="Times New Roman"/>
                <a:cs typeface="Times New Roman"/>
              </a:rPr>
              <a:t> you</a:t>
            </a:r>
            <a:r>
              <a:rPr sz="2200" spc="-15" dirty="0">
                <a:latin typeface="Times New Roman"/>
                <a:cs typeface="Times New Roman"/>
              </a:rPr>
              <a:t> </a:t>
            </a:r>
            <a:r>
              <a:rPr sz="2200" spc="-5" dirty="0">
                <a:latin typeface="Times New Roman"/>
                <a:cs typeface="Times New Roman"/>
              </a:rPr>
              <a:t>to</a:t>
            </a:r>
            <a:r>
              <a:rPr sz="2200" spc="15" dirty="0">
                <a:latin typeface="Times New Roman"/>
                <a:cs typeface="Times New Roman"/>
              </a:rPr>
              <a:t> </a:t>
            </a:r>
            <a:r>
              <a:rPr sz="2200" spc="-5" dirty="0">
                <a:latin typeface="Times New Roman"/>
                <a:cs typeface="Times New Roman"/>
              </a:rPr>
              <a:t>understand</a:t>
            </a:r>
            <a:r>
              <a:rPr sz="2200" dirty="0">
                <a:latin typeface="Times New Roman"/>
                <a:cs typeface="Times New Roman"/>
              </a:rPr>
              <a:t> </a:t>
            </a:r>
            <a:r>
              <a:rPr sz="2200" spc="-5" dirty="0">
                <a:latin typeface="Times New Roman"/>
                <a:cs typeface="Times New Roman"/>
              </a:rPr>
              <a:t>the </a:t>
            </a:r>
            <a:r>
              <a:rPr sz="2200" dirty="0">
                <a:latin typeface="Times New Roman"/>
                <a:cs typeface="Times New Roman"/>
              </a:rPr>
              <a:t>evolution,</a:t>
            </a:r>
            <a:r>
              <a:rPr sz="2200" spc="-5" dirty="0">
                <a:latin typeface="Times New Roman"/>
                <a:cs typeface="Times New Roman"/>
              </a:rPr>
              <a:t> basic</a:t>
            </a:r>
            <a:r>
              <a:rPr sz="2200" spc="5" dirty="0">
                <a:latin typeface="Times New Roman"/>
                <a:cs typeface="Times New Roman"/>
              </a:rPr>
              <a:t> </a:t>
            </a:r>
            <a:r>
              <a:rPr sz="2200" spc="-5" dirty="0">
                <a:latin typeface="Times New Roman"/>
                <a:cs typeface="Times New Roman"/>
              </a:rPr>
              <a:t>concepts,</a:t>
            </a:r>
            <a:r>
              <a:rPr sz="2200" dirty="0">
                <a:latin typeface="Times New Roman"/>
                <a:cs typeface="Times New Roman"/>
              </a:rPr>
              <a:t> underlying</a:t>
            </a:r>
            <a:endParaRPr sz="2200">
              <a:latin typeface="Times New Roman"/>
              <a:cs typeface="Times New Roman"/>
            </a:endParaRPr>
          </a:p>
          <a:p>
            <a:pPr marL="461009">
              <a:lnSpc>
                <a:spcPct val="100000"/>
              </a:lnSpc>
              <a:spcBef>
                <a:spcPts val="5"/>
              </a:spcBef>
            </a:pPr>
            <a:r>
              <a:rPr sz="2200" spc="-5" dirty="0">
                <a:latin typeface="Times New Roman"/>
                <a:cs typeface="Times New Roman"/>
              </a:rPr>
              <a:t>principles</a:t>
            </a:r>
            <a:r>
              <a:rPr sz="2200" dirty="0">
                <a:latin typeface="Times New Roman"/>
                <a:cs typeface="Times New Roman"/>
              </a:rPr>
              <a:t> </a:t>
            </a:r>
            <a:r>
              <a:rPr sz="2200" spc="-5" dirty="0">
                <a:latin typeface="Times New Roman"/>
                <a:cs typeface="Times New Roman"/>
              </a:rPr>
              <a:t>and terminologies</a:t>
            </a:r>
            <a:r>
              <a:rPr sz="2200" spc="15" dirty="0">
                <a:latin typeface="Times New Roman"/>
                <a:cs typeface="Times New Roman"/>
              </a:rPr>
              <a:t> </a:t>
            </a:r>
            <a:r>
              <a:rPr sz="2200" spc="-5" dirty="0">
                <a:latin typeface="Times New Roman"/>
                <a:cs typeface="Times New Roman"/>
              </a:rPr>
              <a:t>of</a:t>
            </a:r>
            <a:r>
              <a:rPr sz="2200" spc="35" dirty="0">
                <a:latin typeface="Times New Roman"/>
                <a:cs typeface="Times New Roman"/>
              </a:rPr>
              <a:t> </a:t>
            </a:r>
            <a:r>
              <a:rPr sz="2200" b="1" spc="-5" dirty="0">
                <a:solidFill>
                  <a:srgbClr val="FF0000"/>
                </a:solidFill>
                <a:latin typeface="Times New Roman"/>
                <a:cs typeface="Times New Roman"/>
              </a:rPr>
              <a:t>Securities</a:t>
            </a:r>
            <a:r>
              <a:rPr sz="2200" b="1" spc="20" dirty="0">
                <a:solidFill>
                  <a:srgbClr val="FF0000"/>
                </a:solidFill>
                <a:latin typeface="Times New Roman"/>
                <a:cs typeface="Times New Roman"/>
              </a:rPr>
              <a:t> </a:t>
            </a:r>
            <a:r>
              <a:rPr sz="2200" b="1" spc="-5" dirty="0">
                <a:solidFill>
                  <a:srgbClr val="FF0000"/>
                </a:solidFill>
                <a:latin typeface="Times New Roman"/>
                <a:cs typeface="Times New Roman"/>
              </a:rPr>
              <a:t>Market</a:t>
            </a:r>
            <a:endParaRPr sz="2200">
              <a:latin typeface="Times New Roman"/>
              <a:cs typeface="Times New Roman"/>
            </a:endParaRPr>
          </a:p>
          <a:p>
            <a:pPr>
              <a:lnSpc>
                <a:spcPct val="100000"/>
              </a:lnSpc>
              <a:spcBef>
                <a:spcPts val="15"/>
              </a:spcBef>
            </a:pPr>
            <a:endParaRPr sz="3200">
              <a:latin typeface="Times New Roman"/>
              <a:cs typeface="Times New Roman"/>
            </a:endParaRPr>
          </a:p>
          <a:p>
            <a:pPr marL="461009" marR="267335" indent="-448945">
              <a:lnSpc>
                <a:spcPct val="100000"/>
              </a:lnSpc>
              <a:buClr>
                <a:srgbClr val="CC9900"/>
              </a:buClr>
              <a:buSzPct val="68181"/>
              <a:buFont typeface="Wingdings"/>
              <a:buChar char=""/>
              <a:tabLst>
                <a:tab pos="460375" algn="l"/>
                <a:tab pos="461645" algn="l"/>
              </a:tabLst>
            </a:pPr>
            <a:r>
              <a:rPr sz="2200" spc="-5" dirty="0">
                <a:solidFill>
                  <a:srgbClr val="292929"/>
                </a:solidFill>
                <a:latin typeface="Times New Roman"/>
                <a:cs typeface="Times New Roman"/>
              </a:rPr>
              <a:t>Need</a:t>
            </a:r>
            <a:r>
              <a:rPr sz="2200" spc="5" dirty="0">
                <a:solidFill>
                  <a:srgbClr val="292929"/>
                </a:solidFill>
                <a:latin typeface="Times New Roman"/>
                <a:cs typeface="Times New Roman"/>
              </a:rPr>
              <a:t> </a:t>
            </a:r>
            <a:r>
              <a:rPr sz="2200" spc="-5" dirty="0">
                <a:solidFill>
                  <a:srgbClr val="292929"/>
                </a:solidFill>
                <a:latin typeface="Times New Roman"/>
                <a:cs typeface="Times New Roman"/>
              </a:rPr>
              <a:t>to</a:t>
            </a:r>
            <a:r>
              <a:rPr sz="2200" spc="5" dirty="0">
                <a:solidFill>
                  <a:srgbClr val="292929"/>
                </a:solidFill>
                <a:latin typeface="Times New Roman"/>
                <a:cs typeface="Times New Roman"/>
              </a:rPr>
              <a:t> </a:t>
            </a:r>
            <a:r>
              <a:rPr sz="2200" spc="-5" dirty="0">
                <a:solidFill>
                  <a:srgbClr val="292929"/>
                </a:solidFill>
                <a:latin typeface="Times New Roman"/>
                <a:cs typeface="Times New Roman"/>
              </a:rPr>
              <a:t>study about the</a:t>
            </a:r>
            <a:r>
              <a:rPr sz="2200" spc="-10" dirty="0">
                <a:solidFill>
                  <a:srgbClr val="292929"/>
                </a:solidFill>
                <a:latin typeface="Times New Roman"/>
                <a:cs typeface="Times New Roman"/>
              </a:rPr>
              <a:t> </a:t>
            </a:r>
            <a:r>
              <a:rPr sz="2200" spc="-5" dirty="0">
                <a:solidFill>
                  <a:srgbClr val="292929"/>
                </a:solidFill>
                <a:latin typeface="Times New Roman"/>
                <a:cs typeface="Times New Roman"/>
              </a:rPr>
              <a:t>security</a:t>
            </a:r>
            <a:r>
              <a:rPr sz="2200" spc="15" dirty="0">
                <a:solidFill>
                  <a:srgbClr val="292929"/>
                </a:solidFill>
                <a:latin typeface="Times New Roman"/>
                <a:cs typeface="Times New Roman"/>
              </a:rPr>
              <a:t> </a:t>
            </a:r>
            <a:r>
              <a:rPr sz="2200" dirty="0">
                <a:solidFill>
                  <a:srgbClr val="292929"/>
                </a:solidFill>
                <a:latin typeface="Times New Roman"/>
                <a:cs typeface="Times New Roman"/>
              </a:rPr>
              <a:t>analysis</a:t>
            </a:r>
            <a:r>
              <a:rPr sz="2200" spc="-25" dirty="0">
                <a:solidFill>
                  <a:srgbClr val="292929"/>
                </a:solidFill>
                <a:latin typeface="Times New Roman"/>
                <a:cs typeface="Times New Roman"/>
              </a:rPr>
              <a:t> </a:t>
            </a:r>
            <a:r>
              <a:rPr sz="2200" spc="-5" dirty="0">
                <a:solidFill>
                  <a:srgbClr val="292929"/>
                </a:solidFill>
                <a:latin typeface="Times New Roman"/>
                <a:cs typeface="Times New Roman"/>
              </a:rPr>
              <a:t>through simulation</a:t>
            </a:r>
            <a:r>
              <a:rPr sz="2200" spc="10" dirty="0">
                <a:solidFill>
                  <a:srgbClr val="292929"/>
                </a:solidFill>
                <a:latin typeface="Times New Roman"/>
                <a:cs typeface="Times New Roman"/>
              </a:rPr>
              <a:t> </a:t>
            </a:r>
            <a:r>
              <a:rPr sz="2200" spc="-5" dirty="0">
                <a:solidFill>
                  <a:srgbClr val="292929"/>
                </a:solidFill>
                <a:latin typeface="Times New Roman"/>
                <a:cs typeface="Times New Roman"/>
              </a:rPr>
              <a:t>and </a:t>
            </a:r>
            <a:r>
              <a:rPr sz="2200" spc="-535" dirty="0">
                <a:solidFill>
                  <a:srgbClr val="292929"/>
                </a:solidFill>
                <a:latin typeface="Times New Roman"/>
                <a:cs typeface="Times New Roman"/>
              </a:rPr>
              <a:t> </a:t>
            </a:r>
            <a:r>
              <a:rPr sz="2200" dirty="0">
                <a:solidFill>
                  <a:srgbClr val="292929"/>
                </a:solidFill>
                <a:latin typeface="Times New Roman"/>
                <a:cs typeface="Times New Roman"/>
              </a:rPr>
              <a:t>analyze</a:t>
            </a:r>
            <a:r>
              <a:rPr sz="2200" spc="-20" dirty="0">
                <a:solidFill>
                  <a:srgbClr val="292929"/>
                </a:solidFill>
                <a:latin typeface="Times New Roman"/>
                <a:cs typeface="Times New Roman"/>
              </a:rPr>
              <a:t> </a:t>
            </a:r>
            <a:r>
              <a:rPr sz="2200" spc="-5" dirty="0">
                <a:solidFill>
                  <a:srgbClr val="292929"/>
                </a:solidFill>
                <a:latin typeface="Times New Roman"/>
                <a:cs typeface="Times New Roman"/>
              </a:rPr>
              <a:t>risk</a:t>
            </a:r>
            <a:r>
              <a:rPr sz="2200" spc="5" dirty="0">
                <a:solidFill>
                  <a:srgbClr val="292929"/>
                </a:solidFill>
                <a:latin typeface="Times New Roman"/>
                <a:cs typeface="Times New Roman"/>
              </a:rPr>
              <a:t> </a:t>
            </a:r>
            <a:r>
              <a:rPr sz="2200" spc="-5" dirty="0">
                <a:solidFill>
                  <a:srgbClr val="292929"/>
                </a:solidFill>
                <a:latin typeface="Times New Roman"/>
                <a:cs typeface="Times New Roman"/>
              </a:rPr>
              <a:t>and return</a:t>
            </a:r>
            <a:r>
              <a:rPr sz="2200" spc="20" dirty="0">
                <a:solidFill>
                  <a:srgbClr val="292929"/>
                </a:solidFill>
                <a:latin typeface="Times New Roman"/>
                <a:cs typeface="Times New Roman"/>
              </a:rPr>
              <a:t> </a:t>
            </a:r>
            <a:r>
              <a:rPr sz="2200" spc="-5" dirty="0">
                <a:solidFill>
                  <a:srgbClr val="292929"/>
                </a:solidFill>
                <a:latin typeface="Times New Roman"/>
                <a:cs typeface="Times New Roman"/>
              </a:rPr>
              <a:t>of</a:t>
            </a:r>
            <a:r>
              <a:rPr sz="2200" dirty="0">
                <a:solidFill>
                  <a:srgbClr val="292929"/>
                </a:solidFill>
                <a:latin typeface="Times New Roman"/>
                <a:cs typeface="Times New Roman"/>
              </a:rPr>
              <a:t> </a:t>
            </a:r>
            <a:r>
              <a:rPr sz="2200" spc="-5" dirty="0">
                <a:solidFill>
                  <a:srgbClr val="292929"/>
                </a:solidFill>
                <a:latin typeface="Times New Roman"/>
                <a:cs typeface="Times New Roman"/>
              </a:rPr>
              <a:t>different</a:t>
            </a:r>
            <a:r>
              <a:rPr sz="2200" spc="15" dirty="0">
                <a:solidFill>
                  <a:srgbClr val="292929"/>
                </a:solidFill>
                <a:latin typeface="Times New Roman"/>
                <a:cs typeface="Times New Roman"/>
              </a:rPr>
              <a:t> </a:t>
            </a:r>
            <a:r>
              <a:rPr sz="2200" spc="-5" dirty="0">
                <a:solidFill>
                  <a:srgbClr val="292929"/>
                </a:solidFill>
                <a:latin typeface="Times New Roman"/>
                <a:cs typeface="Times New Roman"/>
              </a:rPr>
              <a:t>securities.</a:t>
            </a:r>
            <a:endParaRPr sz="2200">
              <a:latin typeface="Times New Roman"/>
              <a:cs typeface="Times New Roman"/>
            </a:endParaRPr>
          </a:p>
          <a:p>
            <a:pPr>
              <a:lnSpc>
                <a:spcPct val="100000"/>
              </a:lnSpc>
              <a:spcBef>
                <a:spcPts val="20"/>
              </a:spcBef>
              <a:buClr>
                <a:srgbClr val="CC9900"/>
              </a:buClr>
              <a:buFont typeface="Wingdings"/>
              <a:buChar char=""/>
            </a:pPr>
            <a:endParaRPr sz="3200">
              <a:latin typeface="Times New Roman"/>
              <a:cs typeface="Times New Roman"/>
            </a:endParaRPr>
          </a:p>
          <a:p>
            <a:pPr marL="461009" marR="114935" indent="-448945">
              <a:lnSpc>
                <a:spcPct val="100000"/>
              </a:lnSpc>
              <a:buClr>
                <a:srgbClr val="CC9900"/>
              </a:buClr>
              <a:buSzPct val="68181"/>
              <a:buFont typeface="Wingdings"/>
              <a:buChar char=""/>
              <a:tabLst>
                <a:tab pos="460375" algn="l"/>
                <a:tab pos="461645" algn="l"/>
              </a:tabLst>
            </a:pPr>
            <a:r>
              <a:rPr sz="2200" spc="-5" dirty="0">
                <a:solidFill>
                  <a:srgbClr val="292929"/>
                </a:solidFill>
                <a:latin typeface="Times New Roman"/>
                <a:cs typeface="Times New Roman"/>
              </a:rPr>
              <a:t>Need</a:t>
            </a:r>
            <a:r>
              <a:rPr sz="2200" spc="10" dirty="0">
                <a:solidFill>
                  <a:srgbClr val="292929"/>
                </a:solidFill>
                <a:latin typeface="Times New Roman"/>
                <a:cs typeface="Times New Roman"/>
              </a:rPr>
              <a:t> </a:t>
            </a:r>
            <a:r>
              <a:rPr sz="2200" spc="-5" dirty="0">
                <a:solidFill>
                  <a:srgbClr val="292929"/>
                </a:solidFill>
                <a:latin typeface="Times New Roman"/>
                <a:cs typeface="Times New Roman"/>
              </a:rPr>
              <a:t>to</a:t>
            </a:r>
            <a:r>
              <a:rPr sz="2200" spc="10" dirty="0">
                <a:solidFill>
                  <a:srgbClr val="292929"/>
                </a:solidFill>
                <a:latin typeface="Times New Roman"/>
                <a:cs typeface="Times New Roman"/>
              </a:rPr>
              <a:t> </a:t>
            </a:r>
            <a:r>
              <a:rPr sz="2200" spc="-5" dirty="0">
                <a:solidFill>
                  <a:srgbClr val="292929"/>
                </a:solidFill>
                <a:latin typeface="Times New Roman"/>
                <a:cs typeface="Times New Roman"/>
              </a:rPr>
              <a:t>apply</a:t>
            </a:r>
            <a:r>
              <a:rPr sz="2200" dirty="0">
                <a:solidFill>
                  <a:srgbClr val="292929"/>
                </a:solidFill>
                <a:latin typeface="Times New Roman"/>
                <a:cs typeface="Times New Roman"/>
              </a:rPr>
              <a:t> </a:t>
            </a:r>
            <a:r>
              <a:rPr sz="2200" spc="-5" dirty="0">
                <a:solidFill>
                  <a:srgbClr val="292929"/>
                </a:solidFill>
                <a:latin typeface="Times New Roman"/>
                <a:cs typeface="Times New Roman"/>
              </a:rPr>
              <a:t>principles</a:t>
            </a:r>
            <a:r>
              <a:rPr sz="2200" dirty="0">
                <a:solidFill>
                  <a:srgbClr val="292929"/>
                </a:solidFill>
                <a:latin typeface="Times New Roman"/>
                <a:cs typeface="Times New Roman"/>
              </a:rPr>
              <a:t> of</a:t>
            </a:r>
            <a:r>
              <a:rPr sz="2200" spc="5" dirty="0">
                <a:solidFill>
                  <a:srgbClr val="292929"/>
                </a:solidFill>
                <a:latin typeface="Times New Roman"/>
                <a:cs typeface="Times New Roman"/>
              </a:rPr>
              <a:t> </a:t>
            </a:r>
            <a:r>
              <a:rPr sz="2200" spc="-5" dirty="0">
                <a:solidFill>
                  <a:srgbClr val="292929"/>
                </a:solidFill>
                <a:latin typeface="Times New Roman"/>
                <a:cs typeface="Times New Roman"/>
              </a:rPr>
              <a:t>pricing</a:t>
            </a:r>
            <a:r>
              <a:rPr sz="2200" spc="5" dirty="0">
                <a:solidFill>
                  <a:srgbClr val="292929"/>
                </a:solidFill>
                <a:latin typeface="Times New Roman"/>
                <a:cs typeface="Times New Roman"/>
              </a:rPr>
              <a:t> </a:t>
            </a:r>
            <a:r>
              <a:rPr sz="2200" spc="-5" dirty="0">
                <a:solidFill>
                  <a:srgbClr val="292929"/>
                </a:solidFill>
                <a:latin typeface="Times New Roman"/>
                <a:cs typeface="Times New Roman"/>
              </a:rPr>
              <a:t>and</a:t>
            </a:r>
            <a:r>
              <a:rPr sz="2200" spc="15" dirty="0">
                <a:solidFill>
                  <a:srgbClr val="292929"/>
                </a:solidFill>
                <a:latin typeface="Times New Roman"/>
                <a:cs typeface="Times New Roman"/>
              </a:rPr>
              <a:t> </a:t>
            </a:r>
            <a:r>
              <a:rPr sz="2200" spc="-5" dirty="0">
                <a:solidFill>
                  <a:srgbClr val="292929"/>
                </a:solidFill>
                <a:latin typeface="Times New Roman"/>
                <a:cs typeface="Times New Roman"/>
              </a:rPr>
              <a:t>valuation</a:t>
            </a:r>
            <a:r>
              <a:rPr sz="2200" dirty="0">
                <a:solidFill>
                  <a:srgbClr val="292929"/>
                </a:solidFill>
                <a:latin typeface="Times New Roman"/>
                <a:cs typeface="Times New Roman"/>
              </a:rPr>
              <a:t> </a:t>
            </a:r>
            <a:r>
              <a:rPr sz="2200" spc="-5" dirty="0">
                <a:solidFill>
                  <a:srgbClr val="292929"/>
                </a:solidFill>
                <a:latin typeface="Times New Roman"/>
                <a:cs typeface="Times New Roman"/>
              </a:rPr>
              <a:t>for</a:t>
            </a:r>
            <a:r>
              <a:rPr sz="2200" spc="5" dirty="0">
                <a:solidFill>
                  <a:srgbClr val="292929"/>
                </a:solidFill>
                <a:latin typeface="Times New Roman"/>
                <a:cs typeface="Times New Roman"/>
              </a:rPr>
              <a:t> </a:t>
            </a:r>
            <a:r>
              <a:rPr sz="2200" spc="-5" dirty="0">
                <a:solidFill>
                  <a:srgbClr val="292929"/>
                </a:solidFill>
                <a:latin typeface="Times New Roman"/>
                <a:cs typeface="Times New Roman"/>
              </a:rPr>
              <a:t>taking</a:t>
            </a:r>
            <a:r>
              <a:rPr sz="2200" spc="5" dirty="0">
                <a:solidFill>
                  <a:srgbClr val="292929"/>
                </a:solidFill>
                <a:latin typeface="Times New Roman"/>
                <a:cs typeface="Times New Roman"/>
              </a:rPr>
              <a:t> </a:t>
            </a:r>
            <a:r>
              <a:rPr sz="2200" spc="-5" dirty="0">
                <a:solidFill>
                  <a:srgbClr val="292929"/>
                </a:solidFill>
                <a:latin typeface="Times New Roman"/>
                <a:cs typeface="Times New Roman"/>
              </a:rPr>
              <a:t>sound </a:t>
            </a:r>
            <a:r>
              <a:rPr sz="2200" spc="-535" dirty="0">
                <a:solidFill>
                  <a:srgbClr val="292929"/>
                </a:solidFill>
                <a:latin typeface="Times New Roman"/>
                <a:cs typeface="Times New Roman"/>
              </a:rPr>
              <a:t> </a:t>
            </a:r>
            <a:r>
              <a:rPr sz="2200" spc="-5" dirty="0">
                <a:solidFill>
                  <a:srgbClr val="292929"/>
                </a:solidFill>
                <a:latin typeface="Times New Roman"/>
                <a:cs typeface="Times New Roman"/>
              </a:rPr>
              <a:t>Investment</a:t>
            </a:r>
            <a:r>
              <a:rPr sz="2200" spc="10" dirty="0">
                <a:solidFill>
                  <a:srgbClr val="292929"/>
                </a:solidFill>
                <a:latin typeface="Times New Roman"/>
                <a:cs typeface="Times New Roman"/>
              </a:rPr>
              <a:t> </a:t>
            </a:r>
            <a:r>
              <a:rPr sz="2200" spc="-5" dirty="0">
                <a:solidFill>
                  <a:srgbClr val="292929"/>
                </a:solidFill>
                <a:latin typeface="Times New Roman"/>
                <a:cs typeface="Times New Roman"/>
              </a:rPr>
              <a:t>decision</a:t>
            </a:r>
            <a:endParaRPr sz="2200">
              <a:latin typeface="Times New Roman"/>
              <a:cs typeface="Times New Roman"/>
            </a:endParaRPr>
          </a:p>
          <a:p>
            <a:pPr>
              <a:lnSpc>
                <a:spcPct val="100000"/>
              </a:lnSpc>
              <a:spcBef>
                <a:spcPts val="15"/>
              </a:spcBef>
              <a:buClr>
                <a:srgbClr val="CC9900"/>
              </a:buClr>
              <a:buFont typeface="Wingdings"/>
              <a:buChar char=""/>
            </a:pPr>
            <a:endParaRPr sz="3200">
              <a:latin typeface="Times New Roman"/>
              <a:cs typeface="Times New Roman"/>
            </a:endParaRPr>
          </a:p>
          <a:p>
            <a:pPr marL="461009" marR="226695" indent="-448945">
              <a:lnSpc>
                <a:spcPct val="100000"/>
              </a:lnSpc>
              <a:spcBef>
                <a:spcPts val="5"/>
              </a:spcBef>
              <a:buClr>
                <a:srgbClr val="CC9900"/>
              </a:buClr>
              <a:buSzPct val="68181"/>
              <a:buFont typeface="Wingdings"/>
              <a:buChar char=""/>
              <a:tabLst>
                <a:tab pos="530860" algn="l"/>
                <a:tab pos="531495" algn="l"/>
              </a:tabLst>
            </a:pPr>
            <a:r>
              <a:rPr dirty="0"/>
              <a:t>	</a:t>
            </a:r>
            <a:r>
              <a:rPr sz="2200" spc="-5" dirty="0">
                <a:solidFill>
                  <a:srgbClr val="292929"/>
                </a:solidFill>
                <a:latin typeface="Times New Roman"/>
                <a:cs typeface="Times New Roman"/>
              </a:rPr>
              <a:t>Need</a:t>
            </a:r>
            <a:r>
              <a:rPr sz="2200" spc="10" dirty="0">
                <a:solidFill>
                  <a:srgbClr val="292929"/>
                </a:solidFill>
                <a:latin typeface="Times New Roman"/>
                <a:cs typeface="Times New Roman"/>
              </a:rPr>
              <a:t> </a:t>
            </a:r>
            <a:r>
              <a:rPr sz="2200" spc="-5" dirty="0">
                <a:solidFill>
                  <a:srgbClr val="292929"/>
                </a:solidFill>
                <a:latin typeface="Times New Roman"/>
                <a:cs typeface="Times New Roman"/>
              </a:rPr>
              <a:t>to</a:t>
            </a:r>
            <a:r>
              <a:rPr sz="2200" spc="10" dirty="0">
                <a:solidFill>
                  <a:srgbClr val="292929"/>
                </a:solidFill>
                <a:latin typeface="Times New Roman"/>
                <a:cs typeface="Times New Roman"/>
              </a:rPr>
              <a:t> </a:t>
            </a:r>
            <a:r>
              <a:rPr sz="2200" dirty="0">
                <a:solidFill>
                  <a:srgbClr val="292929"/>
                </a:solidFill>
                <a:latin typeface="Times New Roman"/>
                <a:cs typeface="Times New Roman"/>
              </a:rPr>
              <a:t>analyze</a:t>
            </a:r>
            <a:r>
              <a:rPr sz="2200" spc="-15" dirty="0">
                <a:solidFill>
                  <a:srgbClr val="292929"/>
                </a:solidFill>
                <a:latin typeface="Times New Roman"/>
                <a:cs typeface="Times New Roman"/>
              </a:rPr>
              <a:t> </a:t>
            </a:r>
            <a:r>
              <a:rPr sz="2200" spc="-5" dirty="0">
                <a:solidFill>
                  <a:srgbClr val="292929"/>
                </a:solidFill>
                <a:latin typeface="Times New Roman"/>
                <a:cs typeface="Times New Roman"/>
              </a:rPr>
              <a:t>and</a:t>
            </a:r>
            <a:r>
              <a:rPr sz="2200" spc="5" dirty="0">
                <a:solidFill>
                  <a:srgbClr val="292929"/>
                </a:solidFill>
                <a:latin typeface="Times New Roman"/>
                <a:cs typeface="Times New Roman"/>
              </a:rPr>
              <a:t> </a:t>
            </a:r>
            <a:r>
              <a:rPr sz="2200" spc="-5" dirty="0">
                <a:solidFill>
                  <a:srgbClr val="292929"/>
                </a:solidFill>
                <a:latin typeface="Times New Roman"/>
                <a:cs typeface="Times New Roman"/>
              </a:rPr>
              <a:t>optimize</a:t>
            </a:r>
            <a:r>
              <a:rPr sz="2200" spc="20" dirty="0">
                <a:solidFill>
                  <a:srgbClr val="292929"/>
                </a:solidFill>
                <a:latin typeface="Times New Roman"/>
                <a:cs typeface="Times New Roman"/>
              </a:rPr>
              <a:t> </a:t>
            </a:r>
            <a:r>
              <a:rPr sz="2200" spc="-5" dirty="0">
                <a:solidFill>
                  <a:srgbClr val="292929"/>
                </a:solidFill>
                <a:latin typeface="Times New Roman"/>
                <a:cs typeface="Times New Roman"/>
              </a:rPr>
              <a:t>portfolios using</a:t>
            </a:r>
            <a:r>
              <a:rPr sz="2200" dirty="0">
                <a:solidFill>
                  <a:srgbClr val="292929"/>
                </a:solidFill>
                <a:latin typeface="Times New Roman"/>
                <a:cs typeface="Times New Roman"/>
              </a:rPr>
              <a:t> </a:t>
            </a:r>
            <a:r>
              <a:rPr sz="2200" spc="-5" dirty="0">
                <a:solidFill>
                  <a:srgbClr val="292929"/>
                </a:solidFill>
                <a:latin typeface="Times New Roman"/>
                <a:cs typeface="Times New Roman"/>
              </a:rPr>
              <a:t>various</a:t>
            </a:r>
            <a:r>
              <a:rPr sz="2200" spc="5" dirty="0">
                <a:solidFill>
                  <a:srgbClr val="292929"/>
                </a:solidFill>
                <a:latin typeface="Times New Roman"/>
                <a:cs typeface="Times New Roman"/>
              </a:rPr>
              <a:t> </a:t>
            </a:r>
            <a:r>
              <a:rPr sz="2200" spc="-10" dirty="0">
                <a:solidFill>
                  <a:srgbClr val="292929"/>
                </a:solidFill>
                <a:latin typeface="Times New Roman"/>
                <a:cs typeface="Times New Roman"/>
              </a:rPr>
              <a:t>models</a:t>
            </a:r>
            <a:r>
              <a:rPr sz="2200" spc="10" dirty="0">
                <a:solidFill>
                  <a:srgbClr val="292929"/>
                </a:solidFill>
                <a:latin typeface="Times New Roman"/>
                <a:cs typeface="Times New Roman"/>
              </a:rPr>
              <a:t> </a:t>
            </a:r>
            <a:r>
              <a:rPr sz="2200" spc="-5" dirty="0">
                <a:solidFill>
                  <a:srgbClr val="292929"/>
                </a:solidFill>
                <a:latin typeface="Times New Roman"/>
                <a:cs typeface="Times New Roman"/>
              </a:rPr>
              <a:t>in </a:t>
            </a:r>
            <a:r>
              <a:rPr sz="2200" spc="-535" dirty="0">
                <a:solidFill>
                  <a:srgbClr val="292929"/>
                </a:solidFill>
                <a:latin typeface="Times New Roman"/>
                <a:cs typeface="Times New Roman"/>
              </a:rPr>
              <a:t> </a:t>
            </a:r>
            <a:r>
              <a:rPr sz="2200" spc="-5" dirty="0">
                <a:solidFill>
                  <a:srgbClr val="292929"/>
                </a:solidFill>
                <a:latin typeface="Times New Roman"/>
                <a:cs typeface="Times New Roman"/>
              </a:rPr>
              <a:t>different</a:t>
            </a:r>
            <a:r>
              <a:rPr sz="2200" spc="10" dirty="0">
                <a:solidFill>
                  <a:srgbClr val="292929"/>
                </a:solidFill>
                <a:latin typeface="Times New Roman"/>
                <a:cs typeface="Times New Roman"/>
              </a:rPr>
              <a:t> </a:t>
            </a:r>
            <a:r>
              <a:rPr sz="2200" spc="-10" dirty="0">
                <a:solidFill>
                  <a:srgbClr val="292929"/>
                </a:solidFill>
                <a:latin typeface="Times New Roman"/>
                <a:cs typeface="Times New Roman"/>
              </a:rPr>
              <a:t>market</a:t>
            </a:r>
            <a:r>
              <a:rPr sz="2200" spc="25" dirty="0">
                <a:solidFill>
                  <a:srgbClr val="292929"/>
                </a:solidFill>
                <a:latin typeface="Times New Roman"/>
                <a:cs typeface="Times New Roman"/>
              </a:rPr>
              <a:t> </a:t>
            </a:r>
            <a:r>
              <a:rPr sz="2200" spc="-5" dirty="0">
                <a:solidFill>
                  <a:srgbClr val="292929"/>
                </a:solidFill>
                <a:latin typeface="Times New Roman"/>
                <a:cs typeface="Times New Roman"/>
              </a:rPr>
              <a:t>condition.</a:t>
            </a:r>
            <a:endParaRPr sz="2200">
              <a:latin typeface="Times New Roman"/>
              <a:cs typeface="Times New Roman"/>
            </a:endParaRPr>
          </a:p>
          <a:p>
            <a:pPr>
              <a:lnSpc>
                <a:spcPct val="100000"/>
              </a:lnSpc>
              <a:spcBef>
                <a:spcPts val="55"/>
              </a:spcBef>
              <a:buClr>
                <a:srgbClr val="CC9900"/>
              </a:buClr>
              <a:buFont typeface="Wingdings"/>
              <a:buChar char=""/>
            </a:pPr>
            <a:endParaRPr sz="3200">
              <a:latin typeface="Times New Roman"/>
              <a:cs typeface="Times New Roman"/>
            </a:endParaRPr>
          </a:p>
          <a:p>
            <a:pPr marL="461009" indent="-448945">
              <a:lnSpc>
                <a:spcPct val="100000"/>
              </a:lnSpc>
              <a:buClr>
                <a:srgbClr val="CC9900"/>
              </a:buClr>
              <a:buSzPct val="68181"/>
              <a:buFont typeface="Wingdings"/>
              <a:buChar char=""/>
              <a:tabLst>
                <a:tab pos="460375" algn="l"/>
                <a:tab pos="461645" algn="l"/>
              </a:tabLst>
            </a:pPr>
            <a:r>
              <a:rPr sz="2200" spc="-5" dirty="0">
                <a:solidFill>
                  <a:srgbClr val="292929"/>
                </a:solidFill>
                <a:latin typeface="Times New Roman"/>
                <a:cs typeface="Times New Roman"/>
              </a:rPr>
              <a:t>Go</a:t>
            </a:r>
            <a:r>
              <a:rPr sz="2200" spc="5" dirty="0">
                <a:solidFill>
                  <a:srgbClr val="292929"/>
                </a:solidFill>
                <a:latin typeface="Times New Roman"/>
                <a:cs typeface="Times New Roman"/>
              </a:rPr>
              <a:t> </a:t>
            </a:r>
            <a:r>
              <a:rPr sz="2200" spc="-5" dirty="0">
                <a:solidFill>
                  <a:srgbClr val="292929"/>
                </a:solidFill>
                <a:latin typeface="Times New Roman"/>
                <a:cs typeface="Times New Roman"/>
              </a:rPr>
              <a:t>through</a:t>
            </a:r>
            <a:r>
              <a:rPr sz="2200" spc="-10" dirty="0">
                <a:solidFill>
                  <a:srgbClr val="292929"/>
                </a:solidFill>
                <a:latin typeface="Times New Roman"/>
                <a:cs typeface="Times New Roman"/>
              </a:rPr>
              <a:t> </a:t>
            </a:r>
            <a:r>
              <a:rPr sz="2200" spc="-5" dirty="0">
                <a:solidFill>
                  <a:srgbClr val="292929"/>
                </a:solidFill>
                <a:latin typeface="Times New Roman"/>
                <a:cs typeface="Times New Roman"/>
              </a:rPr>
              <a:t>the</a:t>
            </a:r>
            <a:r>
              <a:rPr sz="2200" dirty="0">
                <a:solidFill>
                  <a:srgbClr val="292929"/>
                </a:solidFill>
                <a:latin typeface="Times New Roman"/>
                <a:cs typeface="Times New Roman"/>
              </a:rPr>
              <a:t> </a:t>
            </a:r>
            <a:r>
              <a:rPr sz="2200" spc="-5" dirty="0">
                <a:solidFill>
                  <a:srgbClr val="292929"/>
                </a:solidFill>
                <a:latin typeface="Times New Roman"/>
                <a:cs typeface="Times New Roman"/>
              </a:rPr>
              <a:t>conceptual</a:t>
            </a:r>
            <a:r>
              <a:rPr sz="2200" spc="5" dirty="0">
                <a:solidFill>
                  <a:srgbClr val="292929"/>
                </a:solidFill>
                <a:latin typeface="Times New Roman"/>
                <a:cs typeface="Times New Roman"/>
              </a:rPr>
              <a:t> </a:t>
            </a:r>
            <a:r>
              <a:rPr sz="2200" spc="-5" dirty="0">
                <a:solidFill>
                  <a:srgbClr val="292929"/>
                </a:solidFill>
                <a:latin typeface="Times New Roman"/>
                <a:cs typeface="Times New Roman"/>
              </a:rPr>
              <a:t>clarity</a:t>
            </a:r>
            <a:r>
              <a:rPr sz="2200" spc="10" dirty="0">
                <a:solidFill>
                  <a:srgbClr val="292929"/>
                </a:solidFill>
                <a:latin typeface="Times New Roman"/>
                <a:cs typeface="Times New Roman"/>
              </a:rPr>
              <a:t> </a:t>
            </a:r>
            <a:r>
              <a:rPr sz="2200" spc="-5" dirty="0">
                <a:solidFill>
                  <a:srgbClr val="292929"/>
                </a:solidFill>
                <a:latin typeface="Times New Roman"/>
                <a:cs typeface="Times New Roman"/>
              </a:rPr>
              <a:t>about</a:t>
            </a:r>
            <a:r>
              <a:rPr sz="2200" spc="10" dirty="0">
                <a:solidFill>
                  <a:srgbClr val="292929"/>
                </a:solidFill>
                <a:latin typeface="Times New Roman"/>
                <a:cs typeface="Times New Roman"/>
              </a:rPr>
              <a:t> </a:t>
            </a:r>
            <a:r>
              <a:rPr sz="2200" spc="-5" dirty="0">
                <a:solidFill>
                  <a:srgbClr val="292929"/>
                </a:solidFill>
                <a:latin typeface="Times New Roman"/>
                <a:cs typeface="Times New Roman"/>
              </a:rPr>
              <a:t>each</a:t>
            </a:r>
            <a:r>
              <a:rPr sz="2200" spc="5" dirty="0">
                <a:solidFill>
                  <a:srgbClr val="292929"/>
                </a:solidFill>
                <a:latin typeface="Times New Roman"/>
                <a:cs typeface="Times New Roman"/>
              </a:rPr>
              <a:t> </a:t>
            </a:r>
            <a:r>
              <a:rPr sz="2200" dirty="0">
                <a:solidFill>
                  <a:srgbClr val="292929"/>
                </a:solidFill>
                <a:latin typeface="Times New Roman"/>
                <a:cs typeface="Times New Roman"/>
              </a:rPr>
              <a:t>topic</a:t>
            </a:r>
            <a:r>
              <a:rPr sz="2400" dirty="0">
                <a:solidFill>
                  <a:srgbClr val="292929"/>
                </a:solidFill>
                <a:latin typeface="Times New Roman"/>
                <a:cs typeface="Times New Roman"/>
              </a:rPr>
              <a:t>.</a:t>
            </a:r>
            <a:endParaRPr sz="2400">
              <a:latin typeface="Times New Roman"/>
              <a:cs typeface="Times New Roman"/>
            </a:endParaRPr>
          </a:p>
        </p:txBody>
      </p:sp>
      <p:sp>
        <p:nvSpPr>
          <p:cNvPr id="4" name="object 4"/>
          <p:cNvSpPr txBox="1">
            <a:spLocks noGrp="1"/>
          </p:cNvSpPr>
          <p:nvPr>
            <p:ph type="title"/>
          </p:nvPr>
        </p:nvSpPr>
        <p:spPr>
          <a:xfrm>
            <a:off x="1543558" y="405129"/>
            <a:ext cx="3984625" cy="756920"/>
          </a:xfrm>
          <a:prstGeom prst="rect">
            <a:avLst/>
          </a:prstGeom>
        </p:spPr>
        <p:txBody>
          <a:bodyPr vert="horz" wrap="square" lIns="0" tIns="12700" rIns="0" bIns="0" rtlCol="0">
            <a:spAutoFit/>
          </a:bodyPr>
          <a:lstStyle/>
          <a:p>
            <a:pPr marL="12700">
              <a:lnSpc>
                <a:spcPct val="100000"/>
              </a:lnSpc>
              <a:spcBef>
                <a:spcPts val="100"/>
              </a:spcBef>
            </a:pPr>
            <a:r>
              <a:rPr sz="4800" spc="-15" dirty="0"/>
              <a:t>Student’s </a:t>
            </a:r>
            <a:r>
              <a:rPr sz="4800" spc="-5" dirty="0"/>
              <a:t>Role</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0818" y="516077"/>
            <a:ext cx="6706234" cy="697230"/>
          </a:xfrm>
          <a:prstGeom prst="rect">
            <a:avLst/>
          </a:prstGeom>
        </p:spPr>
        <p:txBody>
          <a:bodyPr vert="horz" wrap="square" lIns="0" tIns="13335" rIns="0" bIns="0" rtlCol="0">
            <a:spAutoFit/>
          </a:bodyPr>
          <a:lstStyle/>
          <a:p>
            <a:pPr marL="12700">
              <a:lnSpc>
                <a:spcPct val="100000"/>
              </a:lnSpc>
              <a:spcBef>
                <a:spcPts val="105"/>
              </a:spcBef>
            </a:pPr>
            <a:r>
              <a:rPr sz="4400" dirty="0"/>
              <a:t>Course</a:t>
            </a:r>
            <a:r>
              <a:rPr sz="4400" spc="-35" dirty="0"/>
              <a:t> </a:t>
            </a:r>
            <a:r>
              <a:rPr sz="4400" dirty="0"/>
              <a:t>Assessment</a:t>
            </a:r>
            <a:r>
              <a:rPr sz="4400" spc="-50" dirty="0"/>
              <a:t> </a:t>
            </a:r>
            <a:r>
              <a:rPr sz="4400" dirty="0"/>
              <a:t>Model</a:t>
            </a:r>
            <a:endParaRPr sz="4400"/>
          </a:p>
        </p:txBody>
      </p:sp>
      <p:grpSp>
        <p:nvGrpSpPr>
          <p:cNvPr id="3" name="object 3"/>
          <p:cNvGrpSpPr/>
          <p:nvPr/>
        </p:nvGrpSpPr>
        <p:grpSpPr>
          <a:xfrm>
            <a:off x="568451" y="85343"/>
            <a:ext cx="8499475" cy="1263650"/>
            <a:chOff x="568451" y="85343"/>
            <a:chExt cx="8499475" cy="1263650"/>
          </a:xfrm>
        </p:grpSpPr>
        <p:pic>
          <p:nvPicPr>
            <p:cNvPr id="4" name="object 4"/>
            <p:cNvPicPr/>
            <p:nvPr/>
          </p:nvPicPr>
          <p:blipFill>
            <a:blip r:embed="rId2" cstate="print"/>
            <a:stretch>
              <a:fillRect/>
            </a:stretch>
          </p:blipFill>
          <p:spPr>
            <a:xfrm>
              <a:off x="568451" y="1229832"/>
              <a:ext cx="7156704" cy="119034"/>
            </a:xfrm>
            <a:prstGeom prst="rect">
              <a:avLst/>
            </a:prstGeom>
          </p:spPr>
        </p:pic>
        <p:sp>
          <p:nvSpPr>
            <p:cNvPr id="5" name="object 5"/>
            <p:cNvSpPr/>
            <p:nvPr/>
          </p:nvSpPr>
          <p:spPr>
            <a:xfrm>
              <a:off x="611885" y="1268730"/>
              <a:ext cx="7056755" cy="0"/>
            </a:xfrm>
            <a:custGeom>
              <a:avLst/>
              <a:gdLst/>
              <a:ahLst/>
              <a:cxnLst/>
              <a:rect l="l" t="t" r="r" b="b"/>
              <a:pathLst>
                <a:path w="7056755">
                  <a:moveTo>
                    <a:pt x="0" y="0"/>
                  </a:moveTo>
                  <a:lnTo>
                    <a:pt x="7056374" y="0"/>
                  </a:lnTo>
                </a:path>
              </a:pathLst>
            </a:custGeom>
            <a:ln w="38100">
              <a:solidFill>
                <a:srgbClr val="B8B889"/>
              </a:solidFill>
            </a:ln>
          </p:spPr>
          <p:txBody>
            <a:bodyPr wrap="square" lIns="0" tIns="0" rIns="0" bIns="0" rtlCol="0"/>
            <a:lstStyle/>
            <a:p>
              <a:endParaRPr/>
            </a:p>
          </p:txBody>
        </p:sp>
        <p:pic>
          <p:nvPicPr>
            <p:cNvPr id="6" name="object 6"/>
            <p:cNvPicPr/>
            <p:nvPr/>
          </p:nvPicPr>
          <p:blipFill>
            <a:blip r:embed="rId3" cstate="print"/>
            <a:stretch>
              <a:fillRect/>
            </a:stretch>
          </p:blipFill>
          <p:spPr>
            <a:xfrm>
              <a:off x="7391399" y="85343"/>
              <a:ext cx="1676400" cy="679703"/>
            </a:xfrm>
            <a:prstGeom prst="rect">
              <a:avLst/>
            </a:prstGeom>
          </p:spPr>
        </p:pic>
      </p:grpSp>
      <p:sp>
        <p:nvSpPr>
          <p:cNvPr id="7" name="object 7"/>
          <p:cNvSpPr txBox="1"/>
          <p:nvPr/>
        </p:nvSpPr>
        <p:spPr>
          <a:xfrm>
            <a:off x="764541" y="2151379"/>
            <a:ext cx="3959860" cy="1420902"/>
          </a:xfrm>
          <a:prstGeom prst="rect">
            <a:avLst/>
          </a:prstGeom>
        </p:spPr>
        <p:txBody>
          <a:bodyPr vert="horz" wrap="square" lIns="0" tIns="12700" rIns="0" bIns="0" rtlCol="0">
            <a:spAutoFit/>
          </a:bodyPr>
          <a:lstStyle/>
          <a:p>
            <a:pPr marL="12700">
              <a:lnSpc>
                <a:spcPct val="100000"/>
              </a:lnSpc>
              <a:spcBef>
                <a:spcPts val="100"/>
              </a:spcBef>
            </a:pPr>
            <a:r>
              <a:rPr sz="1800" b="1" spc="-10" dirty="0" smtClean="0">
                <a:solidFill>
                  <a:srgbClr val="292929"/>
                </a:solidFill>
                <a:latin typeface="Arial"/>
                <a:cs typeface="Arial"/>
              </a:rPr>
              <a:t>Assignments</a:t>
            </a:r>
            <a:r>
              <a:rPr sz="1800" b="1" spc="45" dirty="0" smtClean="0">
                <a:solidFill>
                  <a:srgbClr val="292929"/>
                </a:solidFill>
                <a:latin typeface="Arial"/>
                <a:cs typeface="Arial"/>
              </a:rPr>
              <a:t> </a:t>
            </a:r>
            <a:r>
              <a:rPr sz="1800" b="1" dirty="0">
                <a:solidFill>
                  <a:srgbClr val="292929"/>
                </a:solidFill>
                <a:latin typeface="Arial"/>
                <a:cs typeface="Arial"/>
              </a:rPr>
              <a:t>(Group</a:t>
            </a:r>
            <a:r>
              <a:rPr sz="1800" b="1" spc="-5" dirty="0">
                <a:solidFill>
                  <a:srgbClr val="292929"/>
                </a:solidFill>
                <a:latin typeface="Arial"/>
                <a:cs typeface="Arial"/>
              </a:rPr>
              <a:t> </a:t>
            </a:r>
            <a:r>
              <a:rPr sz="1800" b="1" spc="-30" dirty="0">
                <a:solidFill>
                  <a:srgbClr val="292929"/>
                </a:solidFill>
                <a:latin typeface="Arial"/>
                <a:cs typeface="Arial"/>
              </a:rPr>
              <a:t>Tasks)</a:t>
            </a:r>
            <a:endParaRPr sz="1800" dirty="0">
              <a:latin typeface="Arial"/>
              <a:cs typeface="Arial"/>
            </a:endParaRPr>
          </a:p>
          <a:p>
            <a:pPr>
              <a:lnSpc>
                <a:spcPct val="100000"/>
              </a:lnSpc>
            </a:pPr>
            <a:endParaRPr sz="2000" dirty="0">
              <a:latin typeface="Arial"/>
              <a:cs typeface="Arial"/>
            </a:endParaRPr>
          </a:p>
          <a:p>
            <a:pPr>
              <a:lnSpc>
                <a:spcPct val="100000"/>
              </a:lnSpc>
              <a:spcBef>
                <a:spcPts val="5"/>
              </a:spcBef>
            </a:pPr>
            <a:endParaRPr sz="1750" dirty="0">
              <a:latin typeface="Arial"/>
              <a:cs typeface="Arial"/>
            </a:endParaRPr>
          </a:p>
          <a:p>
            <a:pPr marL="12700">
              <a:lnSpc>
                <a:spcPct val="100000"/>
              </a:lnSpc>
              <a:spcBef>
                <a:spcPts val="5"/>
              </a:spcBef>
            </a:pPr>
            <a:r>
              <a:rPr sz="1800" b="1" spc="-5" dirty="0">
                <a:solidFill>
                  <a:srgbClr val="292929"/>
                </a:solidFill>
                <a:latin typeface="Arial"/>
                <a:cs typeface="Arial"/>
              </a:rPr>
              <a:t>CA</a:t>
            </a:r>
            <a:r>
              <a:rPr sz="1800" b="1" spc="-75" dirty="0">
                <a:solidFill>
                  <a:srgbClr val="292929"/>
                </a:solidFill>
                <a:latin typeface="Arial"/>
                <a:cs typeface="Arial"/>
              </a:rPr>
              <a:t> </a:t>
            </a:r>
            <a:r>
              <a:rPr sz="1800" b="1" spc="-5" dirty="0">
                <a:solidFill>
                  <a:srgbClr val="292929"/>
                </a:solidFill>
                <a:latin typeface="Arial"/>
                <a:cs typeface="Arial"/>
              </a:rPr>
              <a:t>Category </a:t>
            </a:r>
            <a:r>
              <a:rPr sz="1800" b="1" dirty="0">
                <a:solidFill>
                  <a:srgbClr val="292929"/>
                </a:solidFill>
                <a:latin typeface="Arial"/>
                <a:cs typeface="Arial"/>
              </a:rPr>
              <a:t>of</a:t>
            </a:r>
            <a:r>
              <a:rPr sz="1800" b="1" spc="5" dirty="0">
                <a:solidFill>
                  <a:srgbClr val="292929"/>
                </a:solidFill>
                <a:latin typeface="Arial"/>
                <a:cs typeface="Arial"/>
              </a:rPr>
              <a:t> </a:t>
            </a:r>
            <a:r>
              <a:rPr sz="1800" b="1" dirty="0">
                <a:solidFill>
                  <a:srgbClr val="292929"/>
                </a:solidFill>
                <a:latin typeface="Arial"/>
                <a:cs typeface="Arial"/>
              </a:rPr>
              <a:t>this</a:t>
            </a:r>
            <a:r>
              <a:rPr sz="1800" b="1" spc="-15" dirty="0">
                <a:solidFill>
                  <a:srgbClr val="292929"/>
                </a:solidFill>
                <a:latin typeface="Arial"/>
                <a:cs typeface="Arial"/>
              </a:rPr>
              <a:t> </a:t>
            </a:r>
            <a:r>
              <a:rPr sz="1800" b="1" dirty="0">
                <a:solidFill>
                  <a:srgbClr val="292929"/>
                </a:solidFill>
                <a:latin typeface="Arial"/>
                <a:cs typeface="Arial"/>
              </a:rPr>
              <a:t>Course</a:t>
            </a:r>
            <a:r>
              <a:rPr sz="1800" b="1" spc="-10" dirty="0">
                <a:solidFill>
                  <a:srgbClr val="292929"/>
                </a:solidFill>
                <a:latin typeface="Arial"/>
                <a:cs typeface="Arial"/>
              </a:rPr>
              <a:t> </a:t>
            </a:r>
            <a:r>
              <a:rPr sz="1800" b="1" dirty="0">
                <a:solidFill>
                  <a:srgbClr val="292929"/>
                </a:solidFill>
                <a:latin typeface="Arial"/>
                <a:cs typeface="Arial"/>
              </a:rPr>
              <a:t>Code </a:t>
            </a:r>
            <a:r>
              <a:rPr sz="1800" b="1" spc="-10" dirty="0" smtClean="0">
                <a:solidFill>
                  <a:srgbClr val="292929"/>
                </a:solidFill>
                <a:latin typeface="Arial"/>
                <a:cs typeface="Arial"/>
              </a:rPr>
              <a:t>is:A0</a:t>
            </a:r>
            <a:r>
              <a:rPr lang="en-US" sz="1800" b="1" spc="-10" dirty="0" smtClean="0">
                <a:solidFill>
                  <a:srgbClr val="292929"/>
                </a:solidFill>
                <a:latin typeface="Arial"/>
                <a:cs typeface="Arial"/>
              </a:rPr>
              <a:t>2</a:t>
            </a:r>
            <a:r>
              <a:rPr sz="1800" b="1" spc="-10" dirty="0" smtClean="0">
                <a:solidFill>
                  <a:srgbClr val="292929"/>
                </a:solidFill>
                <a:latin typeface="Arial"/>
                <a:cs typeface="Arial"/>
              </a:rPr>
              <a:t>0</a:t>
            </a:r>
            <a:r>
              <a:rPr lang="en-US" sz="1800" b="1" spc="-10" dirty="0" smtClean="0">
                <a:solidFill>
                  <a:srgbClr val="292929"/>
                </a:solidFill>
                <a:latin typeface="Arial"/>
                <a:cs typeface="Arial"/>
              </a:rPr>
              <a:t>2</a:t>
            </a:r>
            <a:r>
              <a:rPr sz="1800" b="1" spc="45" dirty="0" smtClean="0">
                <a:solidFill>
                  <a:srgbClr val="292929"/>
                </a:solidFill>
                <a:latin typeface="Arial"/>
                <a:cs typeface="Arial"/>
              </a:rPr>
              <a:t> </a:t>
            </a:r>
            <a:r>
              <a:rPr sz="1800" b="1" spc="-5" dirty="0" smtClean="0">
                <a:solidFill>
                  <a:srgbClr val="292929"/>
                </a:solidFill>
                <a:latin typeface="Arial"/>
                <a:cs typeface="Arial"/>
              </a:rPr>
              <a:t>(</a:t>
            </a:r>
            <a:r>
              <a:rPr lang="en-US" sz="1800" b="1" spc="-5" dirty="0" smtClean="0">
                <a:solidFill>
                  <a:srgbClr val="292929"/>
                </a:solidFill>
                <a:latin typeface="Arial"/>
                <a:cs typeface="Arial"/>
              </a:rPr>
              <a:t>2</a:t>
            </a:r>
            <a:r>
              <a:rPr sz="1800" b="1" spc="-5" dirty="0" smtClean="0">
                <a:solidFill>
                  <a:srgbClr val="292929"/>
                </a:solidFill>
                <a:latin typeface="Arial"/>
                <a:cs typeface="Arial"/>
              </a:rPr>
              <a:t> </a:t>
            </a:r>
            <a:r>
              <a:rPr sz="1800" b="1" dirty="0">
                <a:solidFill>
                  <a:srgbClr val="292929"/>
                </a:solidFill>
                <a:latin typeface="Arial"/>
                <a:cs typeface="Arial"/>
              </a:rPr>
              <a:t>out</a:t>
            </a:r>
            <a:r>
              <a:rPr sz="1800" b="1" spc="-10" dirty="0">
                <a:solidFill>
                  <a:srgbClr val="292929"/>
                </a:solidFill>
                <a:latin typeface="Arial"/>
                <a:cs typeface="Arial"/>
              </a:rPr>
              <a:t> </a:t>
            </a:r>
            <a:r>
              <a:rPr sz="1800" b="1" dirty="0">
                <a:solidFill>
                  <a:srgbClr val="292929"/>
                </a:solidFill>
                <a:latin typeface="Arial"/>
                <a:cs typeface="Arial"/>
              </a:rPr>
              <a:t>of</a:t>
            </a:r>
            <a:r>
              <a:rPr sz="1800" b="1" spc="5" dirty="0">
                <a:solidFill>
                  <a:srgbClr val="292929"/>
                </a:solidFill>
                <a:latin typeface="Arial"/>
                <a:cs typeface="Arial"/>
              </a:rPr>
              <a:t> </a:t>
            </a:r>
            <a:r>
              <a:rPr lang="en-US" b="1" spc="-5" dirty="0">
                <a:solidFill>
                  <a:srgbClr val="292929"/>
                </a:solidFill>
                <a:latin typeface="Arial"/>
                <a:cs typeface="Arial"/>
              </a:rPr>
              <a:t>2</a:t>
            </a:r>
            <a:r>
              <a:rPr sz="1800" b="1" spc="-5" dirty="0" smtClean="0">
                <a:solidFill>
                  <a:srgbClr val="292929"/>
                </a:solidFill>
                <a:latin typeface="Arial"/>
                <a:cs typeface="Arial"/>
              </a:rPr>
              <a:t>)</a:t>
            </a:r>
            <a:endParaRPr sz="1800" dirty="0">
              <a:latin typeface="Arial"/>
              <a:cs typeface="Arial"/>
            </a:endParaRPr>
          </a:p>
        </p:txBody>
      </p:sp>
      <p:pic>
        <p:nvPicPr>
          <p:cNvPr id="34818" name="Picture 2" descr="5 Ways to Finish Assignments over the Weekend - University Tim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151379"/>
            <a:ext cx="4419600" cy="470662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786815" y="4093077"/>
            <a:ext cx="3422650" cy="2769989"/>
          </a:xfrm>
          <a:prstGeom prst="rect">
            <a:avLst/>
          </a:prstGeom>
        </p:spPr>
        <p:txBody>
          <a:bodyPr wrap="square" lIns="0" tIns="0" rIns="0" bIns="0">
            <a:spAutoFit/>
          </a:bodyPr>
          <a:lstStyle>
            <a:lvl1pPr marL="0">
              <a:defRPr sz="2800" b="0" i="0">
                <a:solidFill>
                  <a:srgbClr val="292929"/>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200000"/>
              </a:lnSpc>
            </a:pPr>
            <a:r>
              <a:rPr lang="fr-FR" altLang="en-US" sz="1800" b="1" kern="0" dirty="0" smtClean="0"/>
              <a:t>Attenance             5	  </a:t>
            </a:r>
          </a:p>
          <a:p>
            <a:pPr>
              <a:lnSpc>
                <a:spcPct val="200000"/>
              </a:lnSpc>
            </a:pPr>
            <a:r>
              <a:rPr lang="fr-FR" altLang="en-US" sz="1800" b="1" kern="0" dirty="0" smtClean="0"/>
              <a:t>CA        	             45</a:t>
            </a:r>
          </a:p>
          <a:p>
            <a:pPr>
              <a:lnSpc>
                <a:spcPct val="200000"/>
              </a:lnSpc>
            </a:pPr>
            <a:r>
              <a:rPr lang="fr-FR" altLang="en-US" sz="1800" b="1" kern="0" dirty="0" smtClean="0"/>
              <a:t>ETE	             50	</a:t>
            </a:r>
          </a:p>
          <a:p>
            <a:pPr>
              <a:lnSpc>
                <a:spcPct val="200000"/>
              </a:lnSpc>
            </a:pPr>
            <a:r>
              <a:rPr lang="fr-FR" altLang="en-US" sz="1800" b="1" kern="0" dirty="0" smtClean="0"/>
              <a:t>Total                    100</a:t>
            </a:r>
          </a:p>
          <a:p>
            <a:endParaRPr lang="fr-FR" altLang="en-US" sz="1800" b="1" kern="0" dirty="0" smtClean="0"/>
          </a:p>
          <a:p>
            <a:endParaRPr lang="en-IN" altLang="en-US" sz="1800" b="1" kern="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0818" y="778509"/>
            <a:ext cx="3770629" cy="513715"/>
          </a:xfrm>
          <a:prstGeom prst="rect">
            <a:avLst/>
          </a:prstGeom>
        </p:spPr>
        <p:txBody>
          <a:bodyPr vert="horz" wrap="square" lIns="0" tIns="13335" rIns="0" bIns="0" rtlCol="0">
            <a:spAutoFit/>
          </a:bodyPr>
          <a:lstStyle/>
          <a:p>
            <a:pPr marL="12700">
              <a:lnSpc>
                <a:spcPct val="100000"/>
              </a:lnSpc>
              <a:spcBef>
                <a:spcPts val="105"/>
              </a:spcBef>
            </a:pPr>
            <a:r>
              <a:rPr spc="-5" dirty="0" smtClean="0">
                <a:solidFill>
                  <a:srgbClr val="000000"/>
                </a:solidFill>
              </a:rPr>
              <a:t>Assignment</a:t>
            </a:r>
            <a:r>
              <a:rPr spc="-50" dirty="0" smtClean="0">
                <a:solidFill>
                  <a:srgbClr val="000000"/>
                </a:solidFill>
              </a:rPr>
              <a:t> </a:t>
            </a:r>
            <a:r>
              <a:rPr dirty="0">
                <a:solidFill>
                  <a:srgbClr val="000000"/>
                </a:solidFill>
              </a:rPr>
              <a:t>1</a:t>
            </a:r>
          </a:p>
        </p:txBody>
      </p:sp>
      <p:sp>
        <p:nvSpPr>
          <p:cNvPr id="3" name="object 3"/>
          <p:cNvSpPr txBox="1"/>
          <p:nvPr/>
        </p:nvSpPr>
        <p:spPr>
          <a:xfrm>
            <a:off x="307340" y="2005025"/>
            <a:ext cx="8413115" cy="4443095"/>
          </a:xfrm>
          <a:prstGeom prst="rect">
            <a:avLst/>
          </a:prstGeom>
        </p:spPr>
        <p:txBody>
          <a:bodyPr vert="horz" wrap="square" lIns="0" tIns="13335" rIns="0" bIns="0" rtlCol="0">
            <a:spAutoFit/>
          </a:bodyPr>
          <a:lstStyle/>
          <a:p>
            <a:pPr marL="460375" indent="-448309">
              <a:lnSpc>
                <a:spcPct val="100000"/>
              </a:lnSpc>
              <a:spcBef>
                <a:spcPts val="105"/>
              </a:spcBef>
              <a:buClr>
                <a:srgbClr val="CC9900"/>
              </a:buClr>
              <a:buSzPct val="70000"/>
              <a:buFont typeface="Wingdings"/>
              <a:buChar char=""/>
              <a:tabLst>
                <a:tab pos="460375" algn="l"/>
                <a:tab pos="461009" algn="l"/>
              </a:tabLst>
            </a:pPr>
            <a:r>
              <a:rPr sz="2000" dirty="0">
                <a:solidFill>
                  <a:srgbClr val="292929"/>
                </a:solidFill>
                <a:latin typeface="Times New Roman"/>
                <a:cs typeface="Times New Roman"/>
              </a:rPr>
              <a:t>Preparation</a:t>
            </a:r>
            <a:r>
              <a:rPr sz="2000" spc="-45" dirty="0">
                <a:solidFill>
                  <a:srgbClr val="292929"/>
                </a:solidFill>
                <a:latin typeface="Times New Roman"/>
                <a:cs typeface="Times New Roman"/>
              </a:rPr>
              <a:t> </a:t>
            </a:r>
            <a:r>
              <a:rPr sz="2000" dirty="0">
                <a:solidFill>
                  <a:srgbClr val="292929"/>
                </a:solidFill>
                <a:latin typeface="Times New Roman"/>
                <a:cs typeface="Times New Roman"/>
              </a:rPr>
              <a:t>of</a:t>
            </a:r>
            <a:r>
              <a:rPr sz="2000" spc="-10" dirty="0">
                <a:solidFill>
                  <a:srgbClr val="292929"/>
                </a:solidFill>
                <a:latin typeface="Times New Roman"/>
                <a:cs typeface="Times New Roman"/>
              </a:rPr>
              <a:t> </a:t>
            </a:r>
            <a:r>
              <a:rPr sz="2000" spc="-5" dirty="0">
                <a:solidFill>
                  <a:srgbClr val="292929"/>
                </a:solidFill>
                <a:latin typeface="Times New Roman"/>
                <a:cs typeface="Times New Roman"/>
              </a:rPr>
              <a:t>Dummy</a:t>
            </a:r>
            <a:r>
              <a:rPr sz="2000" spc="5" dirty="0">
                <a:solidFill>
                  <a:srgbClr val="292929"/>
                </a:solidFill>
                <a:latin typeface="Times New Roman"/>
                <a:cs typeface="Times New Roman"/>
              </a:rPr>
              <a:t> </a:t>
            </a:r>
            <a:r>
              <a:rPr sz="2000" dirty="0">
                <a:solidFill>
                  <a:srgbClr val="292929"/>
                </a:solidFill>
                <a:latin typeface="Times New Roman"/>
                <a:cs typeface="Times New Roman"/>
              </a:rPr>
              <a:t>Portfolio</a:t>
            </a:r>
            <a:r>
              <a:rPr sz="2000" spc="-45" dirty="0">
                <a:solidFill>
                  <a:srgbClr val="292929"/>
                </a:solidFill>
                <a:latin typeface="Times New Roman"/>
                <a:cs typeface="Times New Roman"/>
              </a:rPr>
              <a:t> </a:t>
            </a:r>
            <a:r>
              <a:rPr sz="2000" dirty="0">
                <a:solidFill>
                  <a:srgbClr val="292929"/>
                </a:solidFill>
                <a:latin typeface="Times New Roman"/>
                <a:cs typeface="Times New Roman"/>
              </a:rPr>
              <a:t>with</a:t>
            </a:r>
            <a:r>
              <a:rPr sz="2000" spc="-5" dirty="0">
                <a:solidFill>
                  <a:srgbClr val="292929"/>
                </a:solidFill>
                <a:latin typeface="Times New Roman"/>
                <a:cs typeface="Times New Roman"/>
              </a:rPr>
              <a:t> </a:t>
            </a:r>
            <a:r>
              <a:rPr sz="2000" dirty="0">
                <a:solidFill>
                  <a:srgbClr val="292929"/>
                </a:solidFill>
                <a:latin typeface="Times New Roman"/>
                <a:cs typeface="Times New Roman"/>
              </a:rPr>
              <a:t>fundamental</a:t>
            </a:r>
            <a:r>
              <a:rPr sz="2000" spc="-40" dirty="0">
                <a:solidFill>
                  <a:srgbClr val="292929"/>
                </a:solidFill>
                <a:latin typeface="Times New Roman"/>
                <a:cs typeface="Times New Roman"/>
              </a:rPr>
              <a:t> </a:t>
            </a:r>
            <a:r>
              <a:rPr sz="2000" dirty="0">
                <a:solidFill>
                  <a:srgbClr val="292929"/>
                </a:solidFill>
                <a:latin typeface="Times New Roman"/>
                <a:cs typeface="Times New Roman"/>
              </a:rPr>
              <a:t>and</a:t>
            </a:r>
            <a:r>
              <a:rPr sz="2000" spc="-25" dirty="0">
                <a:solidFill>
                  <a:srgbClr val="292929"/>
                </a:solidFill>
                <a:latin typeface="Times New Roman"/>
                <a:cs typeface="Times New Roman"/>
              </a:rPr>
              <a:t> </a:t>
            </a:r>
            <a:r>
              <a:rPr sz="2000" dirty="0">
                <a:solidFill>
                  <a:srgbClr val="292929"/>
                </a:solidFill>
                <a:latin typeface="Times New Roman"/>
                <a:cs typeface="Times New Roman"/>
              </a:rPr>
              <a:t>technical</a:t>
            </a:r>
            <a:r>
              <a:rPr sz="2000" spc="-35" dirty="0">
                <a:solidFill>
                  <a:srgbClr val="292929"/>
                </a:solidFill>
                <a:latin typeface="Times New Roman"/>
                <a:cs typeface="Times New Roman"/>
              </a:rPr>
              <a:t> </a:t>
            </a:r>
            <a:r>
              <a:rPr sz="2000" spc="-5" dirty="0">
                <a:solidFill>
                  <a:srgbClr val="292929"/>
                </a:solidFill>
                <a:latin typeface="Times New Roman"/>
                <a:cs typeface="Times New Roman"/>
              </a:rPr>
              <a:t>analysis(</a:t>
            </a:r>
            <a:endParaRPr sz="2000">
              <a:latin typeface="Times New Roman"/>
              <a:cs typeface="Times New Roman"/>
            </a:endParaRPr>
          </a:p>
          <a:p>
            <a:pPr marL="460375">
              <a:lnSpc>
                <a:spcPct val="100000"/>
              </a:lnSpc>
              <a:spcBef>
                <a:spcPts val="5"/>
              </a:spcBef>
            </a:pPr>
            <a:r>
              <a:rPr sz="2000" dirty="0">
                <a:solidFill>
                  <a:srgbClr val="292929"/>
                </a:solidFill>
                <a:latin typeface="Times New Roman"/>
                <a:cs typeface="Times New Roman"/>
              </a:rPr>
              <a:t>Group).</a:t>
            </a:r>
            <a:endParaRPr sz="2000">
              <a:latin typeface="Times New Roman"/>
              <a:cs typeface="Times New Roman"/>
            </a:endParaRPr>
          </a:p>
          <a:p>
            <a:pPr marL="460375" indent="-448309">
              <a:lnSpc>
                <a:spcPct val="100000"/>
              </a:lnSpc>
              <a:spcBef>
                <a:spcPts val="480"/>
              </a:spcBef>
              <a:buClr>
                <a:srgbClr val="CC9900"/>
              </a:buClr>
              <a:buSzPct val="70000"/>
              <a:buFont typeface="Wingdings"/>
              <a:buChar char=""/>
              <a:tabLst>
                <a:tab pos="460375" algn="l"/>
                <a:tab pos="461009" algn="l"/>
              </a:tabLst>
            </a:pPr>
            <a:r>
              <a:rPr sz="2000" spc="-5" dirty="0">
                <a:solidFill>
                  <a:srgbClr val="292929"/>
                </a:solidFill>
                <a:latin typeface="Times New Roman"/>
                <a:cs typeface="Times New Roman"/>
              </a:rPr>
              <a:t>Dummy </a:t>
            </a:r>
            <a:r>
              <a:rPr sz="2000" dirty="0">
                <a:solidFill>
                  <a:srgbClr val="292929"/>
                </a:solidFill>
                <a:latin typeface="Times New Roman"/>
                <a:cs typeface="Times New Roman"/>
              </a:rPr>
              <a:t>Portfolio:</a:t>
            </a:r>
            <a:r>
              <a:rPr sz="2000" spc="-55" dirty="0">
                <a:solidFill>
                  <a:srgbClr val="292929"/>
                </a:solidFill>
                <a:latin typeface="Times New Roman"/>
                <a:cs typeface="Times New Roman"/>
              </a:rPr>
              <a:t> </a:t>
            </a:r>
            <a:r>
              <a:rPr sz="2000" dirty="0">
                <a:solidFill>
                  <a:srgbClr val="292929"/>
                </a:solidFill>
                <a:latin typeface="Times New Roman"/>
                <a:cs typeface="Times New Roman"/>
              </a:rPr>
              <a:t>Rules</a:t>
            </a:r>
            <a:r>
              <a:rPr sz="2000" spc="-30" dirty="0">
                <a:solidFill>
                  <a:srgbClr val="292929"/>
                </a:solidFill>
                <a:latin typeface="Times New Roman"/>
                <a:cs typeface="Times New Roman"/>
              </a:rPr>
              <a:t> </a:t>
            </a:r>
            <a:r>
              <a:rPr sz="2000" dirty="0">
                <a:solidFill>
                  <a:srgbClr val="292929"/>
                </a:solidFill>
                <a:latin typeface="Times New Roman"/>
                <a:cs typeface="Times New Roman"/>
              </a:rPr>
              <a:t>for</a:t>
            </a:r>
            <a:r>
              <a:rPr sz="2000" spc="-25" dirty="0">
                <a:solidFill>
                  <a:srgbClr val="292929"/>
                </a:solidFill>
                <a:latin typeface="Times New Roman"/>
                <a:cs typeface="Times New Roman"/>
              </a:rPr>
              <a:t> </a:t>
            </a:r>
            <a:r>
              <a:rPr sz="2000" spc="-5" dirty="0">
                <a:solidFill>
                  <a:srgbClr val="292929"/>
                </a:solidFill>
                <a:latin typeface="Times New Roman"/>
                <a:cs typeface="Times New Roman"/>
              </a:rPr>
              <a:t>dummy </a:t>
            </a:r>
            <a:r>
              <a:rPr sz="2000" dirty="0">
                <a:solidFill>
                  <a:srgbClr val="292929"/>
                </a:solidFill>
                <a:latin typeface="Times New Roman"/>
                <a:cs typeface="Times New Roman"/>
              </a:rPr>
              <a:t>portfolio:</a:t>
            </a:r>
            <a:endParaRPr sz="2000">
              <a:latin typeface="Times New Roman"/>
              <a:cs typeface="Times New Roman"/>
            </a:endParaRPr>
          </a:p>
          <a:p>
            <a:pPr>
              <a:lnSpc>
                <a:spcPct val="100000"/>
              </a:lnSpc>
              <a:buClr>
                <a:srgbClr val="CC9900"/>
              </a:buClr>
              <a:buFont typeface="Wingdings"/>
              <a:buChar char=""/>
            </a:pPr>
            <a:endParaRPr sz="2850">
              <a:latin typeface="Times New Roman"/>
              <a:cs typeface="Times New Roman"/>
            </a:endParaRPr>
          </a:p>
          <a:p>
            <a:pPr marL="901065" lvl="1" indent="-439420">
              <a:lnSpc>
                <a:spcPct val="100000"/>
              </a:lnSpc>
              <a:buClr>
                <a:srgbClr val="999933"/>
              </a:buClr>
              <a:buSzPct val="65625"/>
              <a:buFont typeface="Wingdings"/>
              <a:buChar char=""/>
              <a:tabLst>
                <a:tab pos="901065" algn="l"/>
                <a:tab pos="901700" algn="l"/>
              </a:tabLst>
            </a:pPr>
            <a:r>
              <a:rPr sz="1600" spc="-5" dirty="0">
                <a:solidFill>
                  <a:srgbClr val="292929"/>
                </a:solidFill>
                <a:latin typeface="Times New Roman"/>
                <a:cs typeface="Times New Roman"/>
              </a:rPr>
              <a:t>1.</a:t>
            </a:r>
            <a:r>
              <a:rPr sz="1600" dirty="0">
                <a:solidFill>
                  <a:srgbClr val="292929"/>
                </a:solidFill>
                <a:latin typeface="Times New Roman"/>
                <a:cs typeface="Times New Roman"/>
              </a:rPr>
              <a:t> </a:t>
            </a:r>
            <a:r>
              <a:rPr sz="1600" spc="-5" dirty="0">
                <a:solidFill>
                  <a:srgbClr val="292929"/>
                </a:solidFill>
                <a:latin typeface="Times New Roman"/>
                <a:cs typeface="Times New Roman"/>
              </a:rPr>
              <a:t>Every</a:t>
            </a:r>
            <a:r>
              <a:rPr sz="1600" spc="25" dirty="0">
                <a:solidFill>
                  <a:srgbClr val="292929"/>
                </a:solidFill>
                <a:latin typeface="Times New Roman"/>
                <a:cs typeface="Times New Roman"/>
              </a:rPr>
              <a:t> </a:t>
            </a:r>
            <a:r>
              <a:rPr sz="1600" spc="-5" dirty="0">
                <a:solidFill>
                  <a:srgbClr val="292929"/>
                </a:solidFill>
                <a:latin typeface="Times New Roman"/>
                <a:cs typeface="Times New Roman"/>
              </a:rPr>
              <a:t>student</a:t>
            </a:r>
            <a:r>
              <a:rPr sz="1600" spc="20" dirty="0">
                <a:solidFill>
                  <a:srgbClr val="292929"/>
                </a:solidFill>
                <a:latin typeface="Times New Roman"/>
                <a:cs typeface="Times New Roman"/>
              </a:rPr>
              <a:t> </a:t>
            </a:r>
            <a:r>
              <a:rPr sz="1600" spc="-5" dirty="0">
                <a:solidFill>
                  <a:srgbClr val="292929"/>
                </a:solidFill>
                <a:latin typeface="Times New Roman"/>
                <a:cs typeface="Times New Roman"/>
              </a:rPr>
              <a:t>is</a:t>
            </a:r>
            <a:r>
              <a:rPr sz="1600" spc="25" dirty="0">
                <a:solidFill>
                  <a:srgbClr val="292929"/>
                </a:solidFill>
                <a:latin typeface="Times New Roman"/>
                <a:cs typeface="Times New Roman"/>
              </a:rPr>
              <a:t> </a:t>
            </a:r>
            <a:r>
              <a:rPr sz="1600" spc="-5" dirty="0">
                <a:solidFill>
                  <a:srgbClr val="292929"/>
                </a:solidFill>
                <a:latin typeface="Times New Roman"/>
                <a:cs typeface="Times New Roman"/>
              </a:rPr>
              <a:t>supposed</a:t>
            </a:r>
            <a:r>
              <a:rPr sz="1600" spc="5" dirty="0">
                <a:solidFill>
                  <a:srgbClr val="292929"/>
                </a:solidFill>
                <a:latin typeface="Times New Roman"/>
                <a:cs typeface="Times New Roman"/>
              </a:rPr>
              <a:t> </a:t>
            </a:r>
            <a:r>
              <a:rPr sz="1600" spc="-5" dirty="0">
                <a:solidFill>
                  <a:srgbClr val="292929"/>
                </a:solidFill>
                <a:latin typeface="Times New Roman"/>
                <a:cs typeface="Times New Roman"/>
              </a:rPr>
              <a:t>to</a:t>
            </a:r>
            <a:r>
              <a:rPr sz="1600" spc="25" dirty="0">
                <a:solidFill>
                  <a:srgbClr val="292929"/>
                </a:solidFill>
                <a:latin typeface="Times New Roman"/>
                <a:cs typeface="Times New Roman"/>
              </a:rPr>
              <a:t> </a:t>
            </a:r>
            <a:r>
              <a:rPr sz="1600" spc="-5" dirty="0">
                <a:solidFill>
                  <a:srgbClr val="292929"/>
                </a:solidFill>
                <a:latin typeface="Times New Roman"/>
                <a:cs typeface="Times New Roman"/>
              </a:rPr>
              <a:t>create</a:t>
            </a:r>
            <a:r>
              <a:rPr sz="1600" spc="40" dirty="0">
                <a:solidFill>
                  <a:srgbClr val="292929"/>
                </a:solidFill>
                <a:latin typeface="Times New Roman"/>
                <a:cs typeface="Times New Roman"/>
              </a:rPr>
              <a:t> </a:t>
            </a:r>
            <a:r>
              <a:rPr sz="1600" spc="-5" dirty="0">
                <a:solidFill>
                  <a:srgbClr val="292929"/>
                </a:solidFill>
                <a:latin typeface="Times New Roman"/>
                <a:cs typeface="Times New Roman"/>
              </a:rPr>
              <a:t>one</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portfolio</a:t>
            </a:r>
            <a:r>
              <a:rPr sz="1600" spc="25" dirty="0">
                <a:solidFill>
                  <a:srgbClr val="292929"/>
                </a:solidFill>
                <a:latin typeface="Times New Roman"/>
                <a:cs typeface="Times New Roman"/>
              </a:rPr>
              <a:t> </a:t>
            </a:r>
            <a:r>
              <a:rPr sz="1600" spc="-5" dirty="0">
                <a:solidFill>
                  <a:srgbClr val="292929"/>
                </a:solidFill>
                <a:latin typeface="Times New Roman"/>
                <a:cs typeface="Times New Roman"/>
              </a:rPr>
              <a:t>on</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https://in.finance.yahoo.com</a:t>
            </a:r>
            <a:endParaRPr sz="1600">
              <a:latin typeface="Times New Roman"/>
              <a:cs typeface="Times New Roman"/>
            </a:endParaRPr>
          </a:p>
          <a:p>
            <a:pPr marL="901065" lvl="1" indent="-439420">
              <a:lnSpc>
                <a:spcPct val="100000"/>
              </a:lnSpc>
              <a:spcBef>
                <a:spcPts val="385"/>
              </a:spcBef>
              <a:buClr>
                <a:srgbClr val="999933"/>
              </a:buClr>
              <a:buSzPct val="65625"/>
              <a:buFont typeface="Wingdings"/>
              <a:buChar char=""/>
              <a:tabLst>
                <a:tab pos="901065" algn="l"/>
                <a:tab pos="901700" algn="l"/>
              </a:tabLst>
            </a:pPr>
            <a:r>
              <a:rPr sz="1600" spc="-5" dirty="0">
                <a:solidFill>
                  <a:srgbClr val="292929"/>
                </a:solidFill>
                <a:latin typeface="Times New Roman"/>
                <a:cs typeface="Times New Roman"/>
              </a:rPr>
              <a:t>2. Each</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student</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will</a:t>
            </a:r>
            <a:r>
              <a:rPr sz="1600" spc="25" dirty="0">
                <a:solidFill>
                  <a:srgbClr val="292929"/>
                </a:solidFill>
                <a:latin typeface="Times New Roman"/>
                <a:cs typeface="Times New Roman"/>
              </a:rPr>
              <a:t> </a:t>
            </a:r>
            <a:r>
              <a:rPr sz="1600" spc="-5" dirty="0">
                <a:solidFill>
                  <a:srgbClr val="292929"/>
                </a:solidFill>
                <a:latin typeface="Times New Roman"/>
                <a:cs typeface="Times New Roman"/>
              </a:rPr>
              <a:t>get</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Rs</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20 Lakhs</a:t>
            </a:r>
            <a:r>
              <a:rPr sz="1600" spc="20" dirty="0">
                <a:solidFill>
                  <a:srgbClr val="292929"/>
                </a:solidFill>
                <a:latin typeface="Times New Roman"/>
                <a:cs typeface="Times New Roman"/>
              </a:rPr>
              <a:t> </a:t>
            </a:r>
            <a:r>
              <a:rPr sz="1600" spc="-5" dirty="0">
                <a:solidFill>
                  <a:srgbClr val="292929"/>
                </a:solidFill>
                <a:latin typeface="Times New Roman"/>
                <a:cs typeface="Times New Roman"/>
              </a:rPr>
              <a:t>virtual</a:t>
            </a:r>
            <a:r>
              <a:rPr sz="1600" spc="25" dirty="0">
                <a:solidFill>
                  <a:srgbClr val="292929"/>
                </a:solidFill>
                <a:latin typeface="Times New Roman"/>
                <a:cs typeface="Times New Roman"/>
              </a:rPr>
              <a:t> </a:t>
            </a:r>
            <a:r>
              <a:rPr sz="1600" spc="-5" dirty="0">
                <a:solidFill>
                  <a:srgbClr val="292929"/>
                </a:solidFill>
                <a:latin typeface="Times New Roman"/>
                <a:cs typeface="Times New Roman"/>
              </a:rPr>
              <a:t>cash</a:t>
            </a:r>
            <a:r>
              <a:rPr sz="1600" spc="20" dirty="0">
                <a:solidFill>
                  <a:srgbClr val="292929"/>
                </a:solidFill>
                <a:latin typeface="Times New Roman"/>
                <a:cs typeface="Times New Roman"/>
              </a:rPr>
              <a:t> </a:t>
            </a:r>
            <a:r>
              <a:rPr sz="1600" dirty="0">
                <a:solidFill>
                  <a:srgbClr val="292929"/>
                </a:solidFill>
                <a:latin typeface="Times New Roman"/>
                <a:cs typeface="Times New Roman"/>
              </a:rPr>
              <a:t>for</a:t>
            </a:r>
            <a:r>
              <a:rPr sz="1600" spc="-5" dirty="0">
                <a:solidFill>
                  <a:srgbClr val="292929"/>
                </a:solidFill>
                <a:latin typeface="Times New Roman"/>
                <a:cs typeface="Times New Roman"/>
              </a:rPr>
              <a:t> investing</a:t>
            </a:r>
            <a:r>
              <a:rPr sz="1600" spc="20" dirty="0">
                <a:solidFill>
                  <a:srgbClr val="292929"/>
                </a:solidFill>
                <a:latin typeface="Times New Roman"/>
                <a:cs typeface="Times New Roman"/>
              </a:rPr>
              <a:t> </a:t>
            </a:r>
            <a:r>
              <a:rPr sz="1600" spc="-5" dirty="0">
                <a:solidFill>
                  <a:srgbClr val="292929"/>
                </a:solidFill>
                <a:latin typeface="Times New Roman"/>
                <a:cs typeface="Times New Roman"/>
              </a:rPr>
              <a:t>in</a:t>
            </a:r>
            <a:r>
              <a:rPr sz="1600" spc="20" dirty="0">
                <a:solidFill>
                  <a:srgbClr val="292929"/>
                </a:solidFill>
                <a:latin typeface="Times New Roman"/>
                <a:cs typeface="Times New Roman"/>
              </a:rPr>
              <a:t> </a:t>
            </a:r>
            <a:r>
              <a:rPr sz="1600" spc="-5" dirty="0">
                <a:solidFill>
                  <a:srgbClr val="292929"/>
                </a:solidFill>
                <a:latin typeface="Times New Roman"/>
                <a:cs typeface="Times New Roman"/>
              </a:rPr>
              <a:t>shares.</a:t>
            </a:r>
            <a:endParaRPr sz="1600">
              <a:latin typeface="Times New Roman"/>
              <a:cs typeface="Times New Roman"/>
            </a:endParaRPr>
          </a:p>
          <a:p>
            <a:pPr marL="901065" lvl="1" indent="-439420">
              <a:lnSpc>
                <a:spcPct val="100000"/>
              </a:lnSpc>
              <a:spcBef>
                <a:spcPts val="385"/>
              </a:spcBef>
              <a:buClr>
                <a:srgbClr val="999933"/>
              </a:buClr>
              <a:buSzPct val="65625"/>
              <a:buFont typeface="Wingdings"/>
              <a:buChar char=""/>
              <a:tabLst>
                <a:tab pos="901065" algn="l"/>
                <a:tab pos="901700" algn="l"/>
              </a:tabLst>
            </a:pPr>
            <a:r>
              <a:rPr sz="1600" spc="-5" dirty="0">
                <a:solidFill>
                  <a:srgbClr val="292929"/>
                </a:solidFill>
                <a:latin typeface="Times New Roman"/>
                <a:cs typeface="Times New Roman"/>
              </a:rPr>
              <a:t>3. Each</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student</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has</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to</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include</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at</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least</a:t>
            </a:r>
            <a:r>
              <a:rPr sz="1600" spc="40" dirty="0">
                <a:solidFill>
                  <a:srgbClr val="292929"/>
                </a:solidFill>
                <a:latin typeface="Times New Roman"/>
                <a:cs typeface="Times New Roman"/>
              </a:rPr>
              <a:t> </a:t>
            </a:r>
            <a:r>
              <a:rPr sz="1600" spc="-5" dirty="0">
                <a:solidFill>
                  <a:srgbClr val="292929"/>
                </a:solidFill>
                <a:latin typeface="Times New Roman"/>
                <a:cs typeface="Times New Roman"/>
              </a:rPr>
              <a:t>10 </a:t>
            </a:r>
            <a:r>
              <a:rPr sz="1600" spc="-10" dirty="0">
                <a:solidFill>
                  <a:srgbClr val="292929"/>
                </a:solidFill>
                <a:latin typeface="Times New Roman"/>
                <a:cs typeface="Times New Roman"/>
              </a:rPr>
              <a:t>companies</a:t>
            </a:r>
            <a:r>
              <a:rPr sz="1600" spc="55" dirty="0">
                <a:solidFill>
                  <a:srgbClr val="292929"/>
                </a:solidFill>
                <a:latin typeface="Times New Roman"/>
                <a:cs typeface="Times New Roman"/>
              </a:rPr>
              <a:t> </a:t>
            </a:r>
            <a:r>
              <a:rPr sz="1600" spc="-5" dirty="0">
                <a:solidFill>
                  <a:srgbClr val="292929"/>
                </a:solidFill>
                <a:latin typeface="Times New Roman"/>
                <a:cs typeface="Times New Roman"/>
              </a:rPr>
              <a:t>of</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their</a:t>
            </a:r>
            <a:r>
              <a:rPr sz="1600" spc="25" dirty="0">
                <a:solidFill>
                  <a:srgbClr val="292929"/>
                </a:solidFill>
                <a:latin typeface="Times New Roman"/>
                <a:cs typeface="Times New Roman"/>
              </a:rPr>
              <a:t> </a:t>
            </a:r>
            <a:r>
              <a:rPr sz="1600" spc="-5" dirty="0">
                <a:solidFill>
                  <a:srgbClr val="292929"/>
                </a:solidFill>
                <a:latin typeface="Times New Roman"/>
                <a:cs typeface="Times New Roman"/>
              </a:rPr>
              <a:t>choices</a:t>
            </a:r>
            <a:r>
              <a:rPr sz="1600" spc="30" dirty="0">
                <a:solidFill>
                  <a:srgbClr val="292929"/>
                </a:solidFill>
                <a:latin typeface="Times New Roman"/>
                <a:cs typeface="Times New Roman"/>
              </a:rPr>
              <a:t> </a:t>
            </a:r>
            <a:r>
              <a:rPr sz="1600" spc="-5" dirty="0">
                <a:solidFill>
                  <a:srgbClr val="292929"/>
                </a:solidFill>
                <a:latin typeface="Times New Roman"/>
                <a:cs typeface="Times New Roman"/>
              </a:rPr>
              <a:t>in</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the</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portfolio.</a:t>
            </a:r>
            <a:endParaRPr sz="1600">
              <a:latin typeface="Times New Roman"/>
              <a:cs typeface="Times New Roman"/>
            </a:endParaRPr>
          </a:p>
          <a:p>
            <a:pPr marL="901065" lvl="1" indent="-439420">
              <a:lnSpc>
                <a:spcPct val="100000"/>
              </a:lnSpc>
              <a:spcBef>
                <a:spcPts val="385"/>
              </a:spcBef>
              <a:buClr>
                <a:srgbClr val="999933"/>
              </a:buClr>
              <a:buSzPct val="65625"/>
              <a:buFont typeface="Wingdings"/>
              <a:buChar char=""/>
              <a:tabLst>
                <a:tab pos="901065" algn="l"/>
                <a:tab pos="901700" algn="l"/>
              </a:tabLst>
            </a:pPr>
            <a:r>
              <a:rPr sz="1600" spc="-5" dirty="0">
                <a:solidFill>
                  <a:srgbClr val="292929"/>
                </a:solidFill>
                <a:latin typeface="Times New Roman"/>
                <a:cs typeface="Times New Roman"/>
              </a:rPr>
              <a:t>4. Portfolios</a:t>
            </a:r>
            <a:r>
              <a:rPr sz="1600" spc="25" dirty="0">
                <a:solidFill>
                  <a:srgbClr val="292929"/>
                </a:solidFill>
                <a:latin typeface="Times New Roman"/>
                <a:cs typeface="Times New Roman"/>
              </a:rPr>
              <a:t> </a:t>
            </a:r>
            <a:r>
              <a:rPr sz="1600" spc="-5" dirty="0">
                <a:solidFill>
                  <a:srgbClr val="292929"/>
                </a:solidFill>
                <a:latin typeface="Times New Roman"/>
                <a:cs typeface="Times New Roman"/>
              </a:rPr>
              <a:t>can</a:t>
            </a:r>
            <a:r>
              <a:rPr sz="1600" spc="20" dirty="0">
                <a:solidFill>
                  <a:srgbClr val="292929"/>
                </a:solidFill>
                <a:latin typeface="Times New Roman"/>
                <a:cs typeface="Times New Roman"/>
              </a:rPr>
              <a:t> </a:t>
            </a:r>
            <a:r>
              <a:rPr sz="1600" spc="-5" dirty="0">
                <a:solidFill>
                  <a:srgbClr val="292929"/>
                </a:solidFill>
                <a:latin typeface="Times New Roman"/>
                <a:cs typeface="Times New Roman"/>
              </a:rPr>
              <a:t>be</a:t>
            </a:r>
            <a:r>
              <a:rPr sz="1600" dirty="0">
                <a:solidFill>
                  <a:srgbClr val="292929"/>
                </a:solidFill>
                <a:latin typeface="Times New Roman"/>
                <a:cs typeface="Times New Roman"/>
              </a:rPr>
              <a:t> </a:t>
            </a:r>
            <a:r>
              <a:rPr sz="1600" spc="-5" dirty="0">
                <a:solidFill>
                  <a:srgbClr val="292929"/>
                </a:solidFill>
                <a:latin typeface="Times New Roman"/>
                <a:cs typeface="Times New Roman"/>
              </a:rPr>
              <a:t>shuffled</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a:t>
            </a:r>
            <a:r>
              <a:rPr sz="1600" spc="5" dirty="0">
                <a:solidFill>
                  <a:srgbClr val="292929"/>
                </a:solidFill>
                <a:latin typeface="Times New Roman"/>
                <a:cs typeface="Times New Roman"/>
              </a:rPr>
              <a:t> </a:t>
            </a:r>
            <a:r>
              <a:rPr sz="1600" spc="-5" dirty="0">
                <a:solidFill>
                  <a:srgbClr val="292929"/>
                </a:solidFill>
                <a:latin typeface="Times New Roman"/>
                <a:cs typeface="Times New Roman"/>
              </a:rPr>
              <a:t>updated</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(buy</a:t>
            </a:r>
            <a:r>
              <a:rPr sz="1600" spc="5" dirty="0">
                <a:solidFill>
                  <a:srgbClr val="292929"/>
                </a:solidFill>
                <a:latin typeface="Times New Roman"/>
                <a:cs typeface="Times New Roman"/>
              </a:rPr>
              <a:t> </a:t>
            </a:r>
            <a:r>
              <a:rPr sz="1600" spc="-5" dirty="0">
                <a:solidFill>
                  <a:srgbClr val="292929"/>
                </a:solidFill>
                <a:latin typeface="Times New Roman"/>
                <a:cs typeface="Times New Roman"/>
              </a:rPr>
              <a:t>&amp;</a:t>
            </a:r>
            <a:r>
              <a:rPr sz="1600" spc="20" dirty="0">
                <a:solidFill>
                  <a:srgbClr val="292929"/>
                </a:solidFill>
                <a:latin typeface="Times New Roman"/>
                <a:cs typeface="Times New Roman"/>
              </a:rPr>
              <a:t> </a:t>
            </a:r>
            <a:r>
              <a:rPr sz="1600" spc="-5" dirty="0">
                <a:solidFill>
                  <a:srgbClr val="292929"/>
                </a:solidFill>
                <a:latin typeface="Times New Roman"/>
                <a:cs typeface="Times New Roman"/>
              </a:rPr>
              <a:t>sell</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changes)</a:t>
            </a:r>
            <a:r>
              <a:rPr sz="1600" spc="25" dirty="0">
                <a:solidFill>
                  <a:srgbClr val="292929"/>
                </a:solidFill>
                <a:latin typeface="Times New Roman"/>
                <a:cs typeface="Times New Roman"/>
              </a:rPr>
              <a:t> </a:t>
            </a:r>
            <a:r>
              <a:rPr sz="1600" spc="-5" dirty="0">
                <a:solidFill>
                  <a:srgbClr val="292929"/>
                </a:solidFill>
                <a:latin typeface="Times New Roman"/>
                <a:cs typeface="Times New Roman"/>
              </a:rPr>
              <a:t>only once</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in</a:t>
            </a:r>
            <a:r>
              <a:rPr sz="1600" spc="5" dirty="0">
                <a:solidFill>
                  <a:srgbClr val="292929"/>
                </a:solidFill>
                <a:latin typeface="Times New Roman"/>
                <a:cs typeface="Times New Roman"/>
              </a:rPr>
              <a:t> </a:t>
            </a:r>
            <a:r>
              <a:rPr sz="1600" spc="-5" dirty="0">
                <a:solidFill>
                  <a:srgbClr val="292929"/>
                </a:solidFill>
                <a:latin typeface="Times New Roman"/>
                <a:cs typeface="Times New Roman"/>
              </a:rPr>
              <a:t>a</a:t>
            </a:r>
            <a:r>
              <a:rPr sz="1600" spc="5" dirty="0">
                <a:solidFill>
                  <a:srgbClr val="292929"/>
                </a:solidFill>
                <a:latin typeface="Times New Roman"/>
                <a:cs typeface="Times New Roman"/>
              </a:rPr>
              <a:t> </a:t>
            </a:r>
            <a:r>
              <a:rPr sz="1600" spc="-5" dirty="0">
                <a:solidFill>
                  <a:srgbClr val="292929"/>
                </a:solidFill>
                <a:latin typeface="Times New Roman"/>
                <a:cs typeface="Times New Roman"/>
              </a:rPr>
              <a:t>week.</a:t>
            </a:r>
            <a:endParaRPr sz="1600">
              <a:latin typeface="Times New Roman"/>
              <a:cs typeface="Times New Roman"/>
            </a:endParaRPr>
          </a:p>
          <a:p>
            <a:pPr marL="901065" marR="5080" lvl="1" indent="-439420">
              <a:lnSpc>
                <a:spcPct val="100000"/>
              </a:lnSpc>
              <a:spcBef>
                <a:spcPts val="385"/>
              </a:spcBef>
              <a:buClr>
                <a:srgbClr val="999933"/>
              </a:buClr>
              <a:buSzPct val="65625"/>
              <a:buFont typeface="Wingdings"/>
              <a:buChar char=""/>
              <a:tabLst>
                <a:tab pos="901065" algn="l"/>
                <a:tab pos="901700" algn="l"/>
              </a:tabLst>
            </a:pPr>
            <a:r>
              <a:rPr sz="1600" spc="-5" dirty="0">
                <a:solidFill>
                  <a:srgbClr val="292929"/>
                </a:solidFill>
                <a:latin typeface="Times New Roman"/>
                <a:cs typeface="Times New Roman"/>
              </a:rPr>
              <a:t>5.Students</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are</a:t>
            </a:r>
            <a:r>
              <a:rPr sz="1600" spc="20" dirty="0">
                <a:solidFill>
                  <a:srgbClr val="292929"/>
                </a:solidFill>
                <a:latin typeface="Times New Roman"/>
                <a:cs typeface="Times New Roman"/>
              </a:rPr>
              <a:t> </a:t>
            </a:r>
            <a:r>
              <a:rPr sz="1600" spc="-5" dirty="0">
                <a:solidFill>
                  <a:srgbClr val="292929"/>
                </a:solidFill>
                <a:latin typeface="Times New Roman"/>
                <a:cs typeface="Times New Roman"/>
              </a:rPr>
              <a:t>required</a:t>
            </a:r>
            <a:r>
              <a:rPr sz="1600" spc="30" dirty="0">
                <a:solidFill>
                  <a:srgbClr val="292929"/>
                </a:solidFill>
                <a:latin typeface="Times New Roman"/>
                <a:cs typeface="Times New Roman"/>
              </a:rPr>
              <a:t> </a:t>
            </a:r>
            <a:r>
              <a:rPr sz="1600" spc="-5" dirty="0">
                <a:solidFill>
                  <a:srgbClr val="292929"/>
                </a:solidFill>
                <a:latin typeface="Times New Roman"/>
                <a:cs typeface="Times New Roman"/>
              </a:rPr>
              <a:t>to</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churn</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the</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portfolio</a:t>
            </a:r>
            <a:r>
              <a:rPr sz="1600" spc="20" dirty="0">
                <a:solidFill>
                  <a:srgbClr val="292929"/>
                </a:solidFill>
                <a:latin typeface="Times New Roman"/>
                <a:cs typeface="Times New Roman"/>
              </a:rPr>
              <a:t> </a:t>
            </a:r>
            <a:r>
              <a:rPr sz="1600" spc="-5" dirty="0">
                <a:solidFill>
                  <a:srgbClr val="292929"/>
                </a:solidFill>
                <a:latin typeface="Times New Roman"/>
                <a:cs typeface="Times New Roman"/>
              </a:rPr>
              <a:t>at</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least</a:t>
            </a:r>
            <a:r>
              <a:rPr sz="1600" spc="30" dirty="0">
                <a:solidFill>
                  <a:srgbClr val="292929"/>
                </a:solidFill>
                <a:latin typeface="Times New Roman"/>
                <a:cs typeface="Times New Roman"/>
              </a:rPr>
              <a:t> </a:t>
            </a:r>
            <a:r>
              <a:rPr sz="1600" spc="-5" dirty="0">
                <a:solidFill>
                  <a:srgbClr val="292929"/>
                </a:solidFill>
                <a:latin typeface="Times New Roman"/>
                <a:cs typeface="Times New Roman"/>
              </a:rPr>
              <a:t>5</a:t>
            </a:r>
            <a:r>
              <a:rPr sz="1600" spc="5" dirty="0">
                <a:solidFill>
                  <a:srgbClr val="292929"/>
                </a:solidFill>
                <a:latin typeface="Times New Roman"/>
                <a:cs typeface="Times New Roman"/>
              </a:rPr>
              <a:t> </a:t>
            </a:r>
            <a:r>
              <a:rPr sz="1600" spc="-10" dirty="0">
                <a:solidFill>
                  <a:srgbClr val="292929"/>
                </a:solidFill>
                <a:latin typeface="Times New Roman"/>
                <a:cs typeface="Times New Roman"/>
              </a:rPr>
              <a:t>times</a:t>
            </a:r>
            <a:r>
              <a:rPr sz="1600" spc="70" dirty="0">
                <a:solidFill>
                  <a:srgbClr val="292929"/>
                </a:solidFill>
                <a:latin typeface="Times New Roman"/>
                <a:cs typeface="Times New Roman"/>
              </a:rPr>
              <a:t> </a:t>
            </a:r>
            <a:r>
              <a:rPr sz="1600" spc="-5" dirty="0">
                <a:solidFill>
                  <a:srgbClr val="292929"/>
                </a:solidFill>
                <a:latin typeface="Times New Roman"/>
                <a:cs typeface="Times New Roman"/>
              </a:rPr>
              <a:t>during</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the</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semester</a:t>
            </a:r>
            <a:r>
              <a:rPr sz="1600" spc="60" dirty="0">
                <a:solidFill>
                  <a:srgbClr val="292929"/>
                </a:solidFill>
                <a:latin typeface="Times New Roman"/>
                <a:cs typeface="Times New Roman"/>
              </a:rPr>
              <a:t> </a:t>
            </a:r>
            <a:r>
              <a:rPr sz="1600" spc="-5" dirty="0">
                <a:solidFill>
                  <a:srgbClr val="292929"/>
                </a:solidFill>
                <a:latin typeface="Times New Roman"/>
                <a:cs typeface="Times New Roman"/>
              </a:rPr>
              <a:t>and</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within </a:t>
            </a:r>
            <a:r>
              <a:rPr sz="1600" spc="-385" dirty="0">
                <a:solidFill>
                  <a:srgbClr val="292929"/>
                </a:solidFill>
                <a:latin typeface="Times New Roman"/>
                <a:cs typeface="Times New Roman"/>
              </a:rPr>
              <a:t> </a:t>
            </a:r>
            <a:r>
              <a:rPr sz="1600" spc="-5" dirty="0">
                <a:solidFill>
                  <a:srgbClr val="292929"/>
                </a:solidFill>
                <a:latin typeface="Times New Roman"/>
                <a:cs typeface="Times New Roman"/>
              </a:rPr>
              <a:t>the</a:t>
            </a:r>
            <a:r>
              <a:rPr sz="1600" spc="5" dirty="0">
                <a:solidFill>
                  <a:srgbClr val="292929"/>
                </a:solidFill>
                <a:latin typeface="Times New Roman"/>
                <a:cs typeface="Times New Roman"/>
              </a:rPr>
              <a:t> </a:t>
            </a:r>
            <a:r>
              <a:rPr sz="1600" spc="-5" dirty="0">
                <a:solidFill>
                  <a:srgbClr val="292929"/>
                </a:solidFill>
                <a:latin typeface="Times New Roman"/>
                <a:cs typeface="Times New Roman"/>
              </a:rPr>
              <a:t>prescribed</a:t>
            </a:r>
            <a:r>
              <a:rPr sz="1600" spc="20" dirty="0">
                <a:solidFill>
                  <a:srgbClr val="292929"/>
                </a:solidFill>
                <a:latin typeface="Times New Roman"/>
                <a:cs typeface="Times New Roman"/>
              </a:rPr>
              <a:t> </a:t>
            </a:r>
            <a:r>
              <a:rPr sz="1600" spc="-5" dirty="0">
                <a:solidFill>
                  <a:srgbClr val="292929"/>
                </a:solidFill>
                <a:latin typeface="Times New Roman"/>
                <a:cs typeface="Times New Roman"/>
              </a:rPr>
              <a:t>dates</a:t>
            </a:r>
            <a:r>
              <a:rPr sz="1600" spc="20" dirty="0">
                <a:solidFill>
                  <a:srgbClr val="292929"/>
                </a:solidFill>
                <a:latin typeface="Times New Roman"/>
                <a:cs typeface="Times New Roman"/>
              </a:rPr>
              <a:t> </a:t>
            </a:r>
            <a:r>
              <a:rPr sz="1600" dirty="0">
                <a:solidFill>
                  <a:srgbClr val="292929"/>
                </a:solidFill>
                <a:latin typeface="Times New Roman"/>
                <a:cs typeface="Times New Roman"/>
              </a:rPr>
              <a:t>for</a:t>
            </a:r>
            <a:r>
              <a:rPr sz="1600" spc="-10" dirty="0">
                <a:solidFill>
                  <a:srgbClr val="292929"/>
                </a:solidFill>
                <a:latin typeface="Times New Roman"/>
                <a:cs typeface="Times New Roman"/>
              </a:rPr>
              <a:t> assignment</a:t>
            </a:r>
            <a:r>
              <a:rPr sz="1600" spc="55" dirty="0">
                <a:solidFill>
                  <a:srgbClr val="292929"/>
                </a:solidFill>
                <a:latin typeface="Times New Roman"/>
                <a:cs typeface="Times New Roman"/>
              </a:rPr>
              <a:t> </a:t>
            </a:r>
            <a:r>
              <a:rPr sz="1600" spc="-5" dirty="0">
                <a:solidFill>
                  <a:srgbClr val="292929"/>
                </a:solidFill>
                <a:latin typeface="Times New Roman"/>
                <a:cs typeface="Times New Roman"/>
              </a:rPr>
              <a:t>allotment</a:t>
            </a:r>
            <a:r>
              <a:rPr sz="1600" spc="55" dirty="0">
                <a:solidFill>
                  <a:srgbClr val="292929"/>
                </a:solidFill>
                <a:latin typeface="Times New Roman"/>
                <a:cs typeface="Times New Roman"/>
              </a:rPr>
              <a:t> </a:t>
            </a:r>
            <a:r>
              <a:rPr sz="1600" spc="-5" dirty="0">
                <a:solidFill>
                  <a:srgbClr val="292929"/>
                </a:solidFill>
                <a:latin typeface="Times New Roman"/>
                <a:cs typeface="Times New Roman"/>
              </a:rPr>
              <a:t>and</a:t>
            </a:r>
            <a:r>
              <a:rPr sz="1600" dirty="0">
                <a:solidFill>
                  <a:srgbClr val="292929"/>
                </a:solidFill>
                <a:latin typeface="Times New Roman"/>
                <a:cs typeface="Times New Roman"/>
              </a:rPr>
              <a:t> </a:t>
            </a:r>
            <a:r>
              <a:rPr sz="1600" spc="-5" dirty="0">
                <a:solidFill>
                  <a:srgbClr val="292929"/>
                </a:solidFill>
                <a:latin typeface="Times New Roman"/>
                <a:cs typeface="Times New Roman"/>
              </a:rPr>
              <a:t>submission.</a:t>
            </a:r>
            <a:endParaRPr sz="1600">
              <a:latin typeface="Times New Roman"/>
              <a:cs typeface="Times New Roman"/>
            </a:endParaRPr>
          </a:p>
          <a:p>
            <a:pPr marL="901065" marR="168910" lvl="1" indent="-439420">
              <a:lnSpc>
                <a:spcPct val="100000"/>
              </a:lnSpc>
              <a:spcBef>
                <a:spcPts val="384"/>
              </a:spcBef>
              <a:buClr>
                <a:srgbClr val="999933"/>
              </a:buClr>
              <a:buSzPct val="65625"/>
              <a:buFont typeface="Wingdings"/>
              <a:buChar char=""/>
              <a:tabLst>
                <a:tab pos="901065" algn="l"/>
                <a:tab pos="901700" algn="l"/>
              </a:tabLst>
            </a:pPr>
            <a:r>
              <a:rPr sz="1600" spc="-5" dirty="0">
                <a:solidFill>
                  <a:srgbClr val="292929"/>
                </a:solidFill>
                <a:latin typeface="Times New Roman"/>
                <a:cs typeface="Times New Roman"/>
              </a:rPr>
              <a:t>6.Every</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student</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has</a:t>
            </a:r>
            <a:r>
              <a:rPr sz="1600" dirty="0">
                <a:solidFill>
                  <a:srgbClr val="292929"/>
                </a:solidFill>
                <a:latin typeface="Times New Roman"/>
                <a:cs typeface="Times New Roman"/>
              </a:rPr>
              <a:t> </a:t>
            </a:r>
            <a:r>
              <a:rPr sz="1600" spc="-5" dirty="0">
                <a:solidFill>
                  <a:srgbClr val="292929"/>
                </a:solidFill>
                <a:latin typeface="Times New Roman"/>
                <a:cs typeface="Times New Roman"/>
              </a:rPr>
              <a:t>to</a:t>
            </a:r>
            <a:r>
              <a:rPr sz="1600" spc="15" dirty="0">
                <a:solidFill>
                  <a:srgbClr val="292929"/>
                </a:solidFill>
                <a:latin typeface="Times New Roman"/>
                <a:cs typeface="Times New Roman"/>
              </a:rPr>
              <a:t> </a:t>
            </a:r>
            <a:r>
              <a:rPr sz="1600" spc="-10" dirty="0">
                <a:solidFill>
                  <a:srgbClr val="292929"/>
                </a:solidFill>
                <a:latin typeface="Times New Roman"/>
                <a:cs typeface="Times New Roman"/>
              </a:rPr>
              <a:t>submit</a:t>
            </a:r>
            <a:r>
              <a:rPr sz="1600" spc="50" dirty="0">
                <a:solidFill>
                  <a:srgbClr val="292929"/>
                </a:solidFill>
                <a:latin typeface="Times New Roman"/>
                <a:cs typeface="Times New Roman"/>
              </a:rPr>
              <a:t> </a:t>
            </a:r>
            <a:r>
              <a:rPr sz="1600" spc="-5" dirty="0">
                <a:solidFill>
                  <a:srgbClr val="292929"/>
                </a:solidFill>
                <a:latin typeface="Times New Roman"/>
                <a:cs typeface="Times New Roman"/>
              </a:rPr>
              <a:t>a</a:t>
            </a:r>
            <a:r>
              <a:rPr sz="1600" spc="5" dirty="0">
                <a:solidFill>
                  <a:srgbClr val="292929"/>
                </a:solidFill>
                <a:latin typeface="Times New Roman"/>
                <a:cs typeface="Times New Roman"/>
              </a:rPr>
              <a:t> </a:t>
            </a:r>
            <a:r>
              <a:rPr sz="1600" dirty="0">
                <a:solidFill>
                  <a:srgbClr val="292929"/>
                </a:solidFill>
                <a:latin typeface="Times New Roman"/>
                <a:cs typeface="Times New Roman"/>
              </a:rPr>
              <a:t>final</a:t>
            </a:r>
            <a:r>
              <a:rPr sz="1600" spc="25" dirty="0">
                <a:solidFill>
                  <a:srgbClr val="292929"/>
                </a:solidFill>
                <a:latin typeface="Times New Roman"/>
                <a:cs typeface="Times New Roman"/>
              </a:rPr>
              <a:t> </a:t>
            </a:r>
            <a:r>
              <a:rPr sz="1600" spc="-5" dirty="0">
                <a:solidFill>
                  <a:srgbClr val="292929"/>
                </a:solidFill>
                <a:latin typeface="Times New Roman"/>
                <a:cs typeface="Times New Roman"/>
              </a:rPr>
              <a:t>report</a:t>
            </a:r>
            <a:r>
              <a:rPr sz="1600" spc="20" dirty="0">
                <a:solidFill>
                  <a:srgbClr val="292929"/>
                </a:solidFill>
                <a:latin typeface="Times New Roman"/>
                <a:cs typeface="Times New Roman"/>
              </a:rPr>
              <a:t> </a:t>
            </a:r>
            <a:r>
              <a:rPr sz="1600" spc="-5" dirty="0">
                <a:solidFill>
                  <a:srgbClr val="292929"/>
                </a:solidFill>
                <a:latin typeface="Times New Roman"/>
                <a:cs typeface="Times New Roman"/>
              </a:rPr>
              <a:t>with</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snap</a:t>
            </a:r>
            <a:r>
              <a:rPr sz="1600" dirty="0">
                <a:solidFill>
                  <a:srgbClr val="292929"/>
                </a:solidFill>
                <a:latin typeface="Times New Roman"/>
                <a:cs typeface="Times New Roman"/>
              </a:rPr>
              <a:t> </a:t>
            </a:r>
            <a:r>
              <a:rPr sz="1600" spc="-5" dirty="0">
                <a:solidFill>
                  <a:srgbClr val="292929"/>
                </a:solidFill>
                <a:latin typeface="Times New Roman"/>
                <a:cs typeface="Times New Roman"/>
              </a:rPr>
              <a:t>shots</a:t>
            </a:r>
            <a:r>
              <a:rPr sz="1600" spc="5" dirty="0">
                <a:solidFill>
                  <a:srgbClr val="292929"/>
                </a:solidFill>
                <a:latin typeface="Times New Roman"/>
                <a:cs typeface="Times New Roman"/>
              </a:rPr>
              <a:t> </a:t>
            </a:r>
            <a:r>
              <a:rPr sz="1600" spc="-5" dirty="0">
                <a:solidFill>
                  <a:srgbClr val="292929"/>
                </a:solidFill>
                <a:latin typeface="Times New Roman"/>
                <a:cs typeface="Times New Roman"/>
              </a:rPr>
              <a:t>(for</a:t>
            </a:r>
            <a:r>
              <a:rPr sz="1600" dirty="0">
                <a:solidFill>
                  <a:srgbClr val="292929"/>
                </a:solidFill>
                <a:latin typeface="Times New Roman"/>
                <a:cs typeface="Times New Roman"/>
              </a:rPr>
              <a:t> </a:t>
            </a:r>
            <a:r>
              <a:rPr sz="1600" spc="-5" dirty="0">
                <a:solidFill>
                  <a:srgbClr val="292929"/>
                </a:solidFill>
                <a:latin typeface="Times New Roman"/>
                <a:cs typeface="Times New Roman"/>
              </a:rPr>
              <a:t>every</a:t>
            </a:r>
            <a:r>
              <a:rPr sz="1600" spc="30" dirty="0">
                <a:solidFill>
                  <a:srgbClr val="292929"/>
                </a:solidFill>
                <a:latin typeface="Times New Roman"/>
                <a:cs typeface="Times New Roman"/>
              </a:rPr>
              <a:t> </a:t>
            </a:r>
            <a:r>
              <a:rPr sz="1600" spc="-5" dirty="0">
                <a:solidFill>
                  <a:srgbClr val="292929"/>
                </a:solidFill>
                <a:latin typeface="Times New Roman"/>
                <a:cs typeface="Times New Roman"/>
              </a:rPr>
              <a:t>churning</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i.e.</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snap </a:t>
            </a:r>
            <a:r>
              <a:rPr sz="1600" dirty="0">
                <a:solidFill>
                  <a:srgbClr val="292929"/>
                </a:solidFill>
                <a:latin typeface="Times New Roman"/>
                <a:cs typeface="Times New Roman"/>
              </a:rPr>
              <a:t> </a:t>
            </a:r>
            <a:r>
              <a:rPr sz="1600" spc="-5" dirty="0">
                <a:solidFill>
                  <a:srgbClr val="292929"/>
                </a:solidFill>
                <a:latin typeface="Times New Roman"/>
                <a:cs typeface="Times New Roman"/>
              </a:rPr>
              <a:t>short</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of</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the</a:t>
            </a:r>
            <a:r>
              <a:rPr sz="1600" spc="20" dirty="0">
                <a:solidFill>
                  <a:srgbClr val="292929"/>
                </a:solidFill>
                <a:latin typeface="Times New Roman"/>
                <a:cs typeface="Times New Roman"/>
              </a:rPr>
              <a:t> </a:t>
            </a:r>
            <a:r>
              <a:rPr sz="1600" spc="-5" dirty="0">
                <a:solidFill>
                  <a:srgbClr val="292929"/>
                </a:solidFill>
                <a:latin typeface="Times New Roman"/>
                <a:cs typeface="Times New Roman"/>
              </a:rPr>
              <a:t>portfolio</a:t>
            </a:r>
            <a:r>
              <a:rPr sz="1600" spc="20" dirty="0">
                <a:solidFill>
                  <a:srgbClr val="292929"/>
                </a:solidFill>
                <a:latin typeface="Times New Roman"/>
                <a:cs typeface="Times New Roman"/>
              </a:rPr>
              <a:t> </a:t>
            </a:r>
            <a:r>
              <a:rPr sz="1600" spc="-5" dirty="0">
                <a:solidFill>
                  <a:srgbClr val="292929"/>
                </a:solidFill>
                <a:latin typeface="Times New Roman"/>
                <a:cs typeface="Times New Roman"/>
              </a:rPr>
              <a:t>before</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and</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after</a:t>
            </a:r>
            <a:r>
              <a:rPr sz="1600" spc="25" dirty="0">
                <a:solidFill>
                  <a:srgbClr val="292929"/>
                </a:solidFill>
                <a:latin typeface="Times New Roman"/>
                <a:cs typeface="Times New Roman"/>
              </a:rPr>
              <a:t> </a:t>
            </a:r>
            <a:r>
              <a:rPr sz="1600" spc="-5" dirty="0">
                <a:solidFill>
                  <a:srgbClr val="292929"/>
                </a:solidFill>
                <a:latin typeface="Times New Roman"/>
                <a:cs typeface="Times New Roman"/>
              </a:rPr>
              <a:t>churning)</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of</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their</a:t>
            </a:r>
            <a:r>
              <a:rPr sz="1600" spc="25" dirty="0">
                <a:solidFill>
                  <a:srgbClr val="292929"/>
                </a:solidFill>
                <a:latin typeface="Times New Roman"/>
                <a:cs typeface="Times New Roman"/>
              </a:rPr>
              <a:t> </a:t>
            </a:r>
            <a:r>
              <a:rPr sz="1600" spc="-5" dirty="0">
                <a:solidFill>
                  <a:srgbClr val="292929"/>
                </a:solidFill>
                <a:latin typeface="Times New Roman"/>
                <a:cs typeface="Times New Roman"/>
              </a:rPr>
              <a:t>portfolio</a:t>
            </a:r>
            <a:r>
              <a:rPr sz="1600" spc="25" dirty="0">
                <a:solidFill>
                  <a:srgbClr val="292929"/>
                </a:solidFill>
                <a:latin typeface="Times New Roman"/>
                <a:cs typeface="Times New Roman"/>
              </a:rPr>
              <a:t> </a:t>
            </a:r>
            <a:r>
              <a:rPr sz="1600" spc="-5" dirty="0">
                <a:solidFill>
                  <a:srgbClr val="292929"/>
                </a:solidFill>
                <a:latin typeface="Times New Roman"/>
                <a:cs typeface="Times New Roman"/>
              </a:rPr>
              <a:t>results</a:t>
            </a:r>
            <a:r>
              <a:rPr sz="1600" spc="40" dirty="0">
                <a:solidFill>
                  <a:srgbClr val="292929"/>
                </a:solidFill>
                <a:latin typeface="Times New Roman"/>
                <a:cs typeface="Times New Roman"/>
              </a:rPr>
              <a:t> </a:t>
            </a:r>
            <a:r>
              <a:rPr sz="1600" spc="-5" dirty="0">
                <a:solidFill>
                  <a:srgbClr val="292929"/>
                </a:solidFill>
                <a:latin typeface="Times New Roman"/>
                <a:cs typeface="Times New Roman"/>
              </a:rPr>
              <a:t>such</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as</a:t>
            </a:r>
            <a:r>
              <a:rPr sz="1600" spc="5" dirty="0">
                <a:solidFill>
                  <a:srgbClr val="292929"/>
                </a:solidFill>
                <a:latin typeface="Times New Roman"/>
                <a:cs typeface="Times New Roman"/>
              </a:rPr>
              <a:t> </a:t>
            </a:r>
            <a:r>
              <a:rPr sz="1600" spc="-5" dirty="0">
                <a:solidFill>
                  <a:srgbClr val="292929"/>
                </a:solidFill>
                <a:latin typeface="Times New Roman"/>
                <a:cs typeface="Times New Roman"/>
              </a:rPr>
              <a:t>net</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worth </a:t>
            </a:r>
            <a:r>
              <a:rPr sz="1600" spc="-385" dirty="0">
                <a:solidFill>
                  <a:srgbClr val="292929"/>
                </a:solidFill>
                <a:latin typeface="Times New Roman"/>
                <a:cs typeface="Times New Roman"/>
              </a:rPr>
              <a:t> </a:t>
            </a:r>
            <a:r>
              <a:rPr sz="1600" spc="-5" dirty="0">
                <a:solidFill>
                  <a:srgbClr val="292929"/>
                </a:solidFill>
                <a:latin typeface="Times New Roman"/>
                <a:cs typeface="Times New Roman"/>
              </a:rPr>
              <a:t>(gain</a:t>
            </a:r>
            <a:r>
              <a:rPr sz="1600" spc="5" dirty="0">
                <a:solidFill>
                  <a:srgbClr val="292929"/>
                </a:solidFill>
                <a:latin typeface="Times New Roman"/>
                <a:cs typeface="Times New Roman"/>
              </a:rPr>
              <a:t> </a:t>
            </a:r>
            <a:r>
              <a:rPr sz="1600" spc="-5" dirty="0">
                <a:solidFill>
                  <a:srgbClr val="292929"/>
                </a:solidFill>
                <a:latin typeface="Times New Roman"/>
                <a:cs typeface="Times New Roman"/>
              </a:rPr>
              <a:t>or</a:t>
            </a:r>
            <a:r>
              <a:rPr sz="1600" dirty="0">
                <a:solidFill>
                  <a:srgbClr val="292929"/>
                </a:solidFill>
                <a:latin typeface="Times New Roman"/>
                <a:cs typeface="Times New Roman"/>
              </a:rPr>
              <a:t> </a:t>
            </a:r>
            <a:r>
              <a:rPr sz="1600" spc="-5" dirty="0">
                <a:solidFill>
                  <a:srgbClr val="292929"/>
                </a:solidFill>
                <a:latin typeface="Times New Roman"/>
                <a:cs typeface="Times New Roman"/>
              </a:rPr>
              <a:t>loss)</a:t>
            </a:r>
            <a:r>
              <a:rPr sz="1600" spc="15" dirty="0">
                <a:solidFill>
                  <a:srgbClr val="292929"/>
                </a:solidFill>
                <a:latin typeface="Times New Roman"/>
                <a:cs typeface="Times New Roman"/>
              </a:rPr>
              <a:t> </a:t>
            </a:r>
            <a:r>
              <a:rPr sz="1600" dirty="0">
                <a:solidFill>
                  <a:srgbClr val="292929"/>
                </a:solidFill>
                <a:latin typeface="Times New Roman"/>
                <a:cs typeface="Times New Roman"/>
              </a:rPr>
              <a:t>for</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every</a:t>
            </a:r>
            <a:r>
              <a:rPr sz="1600" spc="5" dirty="0">
                <a:solidFill>
                  <a:srgbClr val="292929"/>
                </a:solidFill>
                <a:latin typeface="Times New Roman"/>
                <a:cs typeface="Times New Roman"/>
              </a:rPr>
              <a:t> </a:t>
            </a:r>
            <a:r>
              <a:rPr sz="1600" spc="-5" dirty="0">
                <a:solidFill>
                  <a:srgbClr val="292929"/>
                </a:solidFill>
                <a:latin typeface="Times New Roman"/>
                <a:cs typeface="Times New Roman"/>
              </a:rPr>
              <a:t>week.</a:t>
            </a:r>
            <a:endParaRPr sz="1600">
              <a:latin typeface="Times New Roman"/>
              <a:cs typeface="Times New Roman"/>
            </a:endParaRPr>
          </a:p>
          <a:p>
            <a:pPr lvl="1">
              <a:lnSpc>
                <a:spcPct val="100000"/>
              </a:lnSpc>
              <a:spcBef>
                <a:spcPts val="45"/>
              </a:spcBef>
              <a:buClr>
                <a:srgbClr val="999933"/>
              </a:buClr>
              <a:buFont typeface="Wingdings"/>
              <a:buChar char=""/>
            </a:pPr>
            <a:endParaRPr sz="2300">
              <a:latin typeface="Times New Roman"/>
              <a:cs typeface="Times New Roman"/>
            </a:endParaRPr>
          </a:p>
          <a:p>
            <a:pPr marL="901065" lvl="1" indent="-439420">
              <a:lnSpc>
                <a:spcPct val="100000"/>
              </a:lnSpc>
              <a:buClr>
                <a:srgbClr val="999933"/>
              </a:buClr>
              <a:buSzPct val="65625"/>
              <a:buFont typeface="Wingdings"/>
              <a:buChar char=""/>
              <a:tabLst>
                <a:tab pos="901065" algn="l"/>
                <a:tab pos="901700" algn="l"/>
              </a:tabLst>
            </a:pPr>
            <a:r>
              <a:rPr sz="1600" b="1" spc="-5" dirty="0">
                <a:solidFill>
                  <a:srgbClr val="292929"/>
                </a:solidFill>
                <a:latin typeface="Times New Roman"/>
                <a:cs typeface="Times New Roman"/>
              </a:rPr>
              <a:t>Each</a:t>
            </a:r>
            <a:r>
              <a:rPr sz="1600" b="1" spc="-15" dirty="0">
                <a:solidFill>
                  <a:srgbClr val="292929"/>
                </a:solidFill>
                <a:latin typeface="Times New Roman"/>
                <a:cs typeface="Times New Roman"/>
              </a:rPr>
              <a:t> </a:t>
            </a:r>
            <a:r>
              <a:rPr sz="1600" b="1" spc="-5" dirty="0">
                <a:solidFill>
                  <a:srgbClr val="292929"/>
                </a:solidFill>
                <a:latin typeface="Times New Roman"/>
                <a:cs typeface="Times New Roman"/>
              </a:rPr>
              <a:t>report</a:t>
            </a:r>
            <a:r>
              <a:rPr sz="1600" b="1" spc="10" dirty="0">
                <a:solidFill>
                  <a:srgbClr val="292929"/>
                </a:solidFill>
                <a:latin typeface="Times New Roman"/>
                <a:cs typeface="Times New Roman"/>
              </a:rPr>
              <a:t> </a:t>
            </a:r>
            <a:r>
              <a:rPr sz="1600" b="1" spc="-5" dirty="0">
                <a:solidFill>
                  <a:srgbClr val="292929"/>
                </a:solidFill>
                <a:latin typeface="Times New Roman"/>
                <a:cs typeface="Times New Roman"/>
              </a:rPr>
              <a:t>carries</a:t>
            </a:r>
            <a:r>
              <a:rPr sz="1600" b="1" spc="15" dirty="0">
                <a:solidFill>
                  <a:srgbClr val="292929"/>
                </a:solidFill>
                <a:latin typeface="Times New Roman"/>
                <a:cs typeface="Times New Roman"/>
              </a:rPr>
              <a:t> </a:t>
            </a:r>
            <a:r>
              <a:rPr sz="1600" b="1" spc="-5" dirty="0">
                <a:solidFill>
                  <a:srgbClr val="292929"/>
                </a:solidFill>
                <a:latin typeface="Times New Roman"/>
                <a:cs typeface="Times New Roman"/>
              </a:rPr>
              <a:t>6 </a:t>
            </a:r>
            <a:r>
              <a:rPr sz="1600" b="1" spc="-10" dirty="0">
                <a:solidFill>
                  <a:srgbClr val="292929"/>
                </a:solidFill>
                <a:latin typeface="Times New Roman"/>
                <a:cs typeface="Times New Roman"/>
              </a:rPr>
              <a:t>marks.</a:t>
            </a:r>
            <a:endParaRPr sz="1600">
              <a:latin typeface="Times New Roman"/>
              <a:cs typeface="Times New Roman"/>
            </a:endParaRPr>
          </a:p>
        </p:txBody>
      </p:sp>
      <p:pic>
        <p:nvPicPr>
          <p:cNvPr id="4" name="object 4"/>
          <p:cNvPicPr/>
          <p:nvPr/>
        </p:nvPicPr>
        <p:blipFill>
          <a:blip r:embed="rId2" cstate="print"/>
          <a:stretch>
            <a:fillRect/>
          </a:stretch>
        </p:blipFill>
        <p:spPr>
          <a:xfrm>
            <a:off x="7391400" y="85343"/>
            <a:ext cx="1676400" cy="6797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p:cNvPr>
          <p:cNvSpPr/>
          <p:nvPr/>
        </p:nvSpPr>
        <p:spPr>
          <a:xfrm>
            <a:off x="0" y="0"/>
            <a:ext cx="9144000" cy="120491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prstClr val="white"/>
              </a:solidFill>
              <a:latin typeface="Calibri" panose="020F0502020204030204"/>
            </a:endParaRPr>
          </a:p>
        </p:txBody>
      </p:sp>
      <p:sp>
        <p:nvSpPr>
          <p:cNvPr id="2" name="Title 1"/>
          <p:cNvSpPr>
            <a:spLocks noGrp="1"/>
          </p:cNvSpPr>
          <p:nvPr>
            <p:ph type="title"/>
          </p:nvPr>
        </p:nvSpPr>
        <p:spPr>
          <a:xfrm>
            <a:off x="0" y="0"/>
            <a:ext cx="7886700" cy="1325563"/>
          </a:xfrm>
        </p:spPr>
        <p:txBody>
          <a:bodyPr/>
          <a:lstStyle/>
          <a:p>
            <a:pPr algn="ctr">
              <a:defRPr/>
            </a:pPr>
            <a:r>
              <a:rPr lang="en-US" dirty="0">
                <a:solidFill>
                  <a:schemeClr val="bg1"/>
                </a:solidFill>
                <a:latin typeface="Tw Cen MT Condensed Extra Bold" panose="020B0803020202020204" pitchFamily="34" charset="0"/>
                <a:ea typeface="+mn-ea"/>
                <a:cs typeface="+mn-cs"/>
              </a:rPr>
              <a:t>A course: Macro Structure</a:t>
            </a:r>
            <a:endParaRPr lang="en-IN" dirty="0">
              <a:solidFill>
                <a:schemeClr val="bg1"/>
              </a:solidFill>
              <a:latin typeface="Tw Cen MT Condensed Extra Bold" panose="020B0803020202020204" pitchFamily="34" charset="0"/>
              <a:ea typeface="+mn-ea"/>
              <a:cs typeface="+mn-cs"/>
            </a:endParaRPr>
          </a:p>
        </p:txBody>
      </p:sp>
      <p:sp>
        <p:nvSpPr>
          <p:cNvPr id="7" name="Oval 6"/>
          <p:cNvSpPr/>
          <p:nvPr/>
        </p:nvSpPr>
        <p:spPr>
          <a:xfrm>
            <a:off x="3200400" y="3602038"/>
            <a:ext cx="2857500" cy="1524000"/>
          </a:xfrm>
          <a:prstGeom prst="ellipse">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3200" dirty="0">
                <a:solidFill>
                  <a:prstClr val="white"/>
                </a:solidFill>
                <a:latin typeface="Calibri" panose="020F0502020204030204"/>
              </a:rPr>
              <a:t>Course</a:t>
            </a:r>
            <a:endParaRPr lang="en-IN" sz="3200" dirty="0">
              <a:solidFill>
                <a:prstClr val="white"/>
              </a:solidFill>
              <a:latin typeface="Calibri" panose="020F0502020204030204"/>
            </a:endParaRPr>
          </a:p>
        </p:txBody>
      </p:sp>
      <p:sp>
        <p:nvSpPr>
          <p:cNvPr id="8" name="Rectangle 7"/>
          <p:cNvSpPr/>
          <p:nvPr/>
        </p:nvSpPr>
        <p:spPr>
          <a:xfrm>
            <a:off x="2343150" y="2819400"/>
            <a:ext cx="2400300" cy="609600"/>
          </a:xfrm>
          <a:prstGeom prst="rect">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2400" dirty="0">
                <a:solidFill>
                  <a:prstClr val="white"/>
                </a:solidFill>
                <a:latin typeface="Calibri" panose="020F0502020204030204"/>
              </a:rPr>
              <a:t>Design</a:t>
            </a:r>
            <a:endParaRPr lang="en-IN" sz="2400" dirty="0">
              <a:solidFill>
                <a:prstClr val="white"/>
              </a:solidFill>
              <a:latin typeface="Calibri" panose="020F0502020204030204"/>
            </a:endParaRPr>
          </a:p>
        </p:txBody>
      </p:sp>
      <p:sp>
        <p:nvSpPr>
          <p:cNvPr id="11" name="Rectangle 10"/>
          <p:cNvSpPr/>
          <p:nvPr/>
        </p:nvSpPr>
        <p:spPr>
          <a:xfrm>
            <a:off x="4514850" y="2819400"/>
            <a:ext cx="2400300" cy="609600"/>
          </a:xfrm>
          <a:prstGeom prst="rect">
            <a:avLst/>
          </a:prstGeom>
          <a:solidFill>
            <a:srgbClr val="00B050">
              <a:alpha val="5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en-US" sz="2400" dirty="0">
                <a:solidFill>
                  <a:srgbClr val="C00000"/>
                </a:solidFill>
                <a:latin typeface="Calibri" panose="020F0502020204030204"/>
              </a:rPr>
              <a:t>Delivery</a:t>
            </a:r>
            <a:endParaRPr lang="en-IN" sz="2400" dirty="0">
              <a:solidFill>
                <a:srgbClr val="C00000"/>
              </a:solidFill>
              <a:latin typeface="Calibri" panose="020F0502020204030204"/>
            </a:endParaRPr>
          </a:p>
        </p:txBody>
      </p:sp>
      <p:sp>
        <p:nvSpPr>
          <p:cNvPr id="10" name="Rounded Rectangular Callout 9"/>
          <p:cNvSpPr/>
          <p:nvPr/>
        </p:nvSpPr>
        <p:spPr>
          <a:xfrm>
            <a:off x="2343150" y="1676400"/>
            <a:ext cx="1143000" cy="685800"/>
          </a:xfrm>
          <a:prstGeom prst="wedgeRoundRectCallout">
            <a:avLst>
              <a:gd name="adj1" fmla="val -20833"/>
              <a:gd name="adj2" fmla="val 110985"/>
              <a:gd name="adj3" fmla="val 16667"/>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prstClr val="white"/>
                </a:solidFill>
                <a:latin typeface="Calibri" panose="020F0502020204030204"/>
              </a:rPr>
              <a:t>What?</a:t>
            </a:r>
          </a:p>
          <a:p>
            <a:pPr algn="ctr" eaLnBrk="1" fontAlgn="auto" hangingPunct="1">
              <a:spcBef>
                <a:spcPts val="0"/>
              </a:spcBef>
              <a:spcAft>
                <a:spcPts val="0"/>
              </a:spcAft>
              <a:defRPr/>
            </a:pPr>
            <a:r>
              <a:rPr lang="en-US" sz="1400" dirty="0">
                <a:solidFill>
                  <a:prstClr val="white"/>
                </a:solidFill>
                <a:latin typeface="Calibri" panose="020F0502020204030204"/>
              </a:rPr>
              <a:t>Course Design</a:t>
            </a:r>
            <a:endParaRPr lang="en-IN" sz="1400" dirty="0">
              <a:solidFill>
                <a:prstClr val="white"/>
              </a:solidFill>
              <a:latin typeface="Calibri" panose="020F0502020204030204"/>
            </a:endParaRPr>
          </a:p>
        </p:txBody>
      </p:sp>
      <p:sp>
        <p:nvSpPr>
          <p:cNvPr id="13" name="Rounded Rectangular Callout 12"/>
          <p:cNvSpPr/>
          <p:nvPr/>
        </p:nvSpPr>
        <p:spPr>
          <a:xfrm>
            <a:off x="5772150" y="1662113"/>
            <a:ext cx="1143000" cy="685800"/>
          </a:xfrm>
          <a:prstGeom prst="wedgeRoundRectCallout">
            <a:avLst>
              <a:gd name="adj1" fmla="val 21894"/>
              <a:gd name="adj2" fmla="val 119066"/>
              <a:gd name="adj3" fmla="val 16667"/>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rgbClr val="FFFFFF"/>
                </a:solidFill>
                <a:latin typeface="Calibri" panose="020F0502020204030204"/>
              </a:rPr>
              <a:t>How?</a:t>
            </a:r>
          </a:p>
          <a:p>
            <a:pPr algn="ctr" eaLnBrk="1" fontAlgn="auto" hangingPunct="1">
              <a:spcBef>
                <a:spcPts val="0"/>
              </a:spcBef>
              <a:spcAft>
                <a:spcPts val="0"/>
              </a:spcAft>
              <a:defRPr/>
            </a:pPr>
            <a:r>
              <a:rPr lang="en-US" sz="1400" dirty="0">
                <a:solidFill>
                  <a:srgbClr val="FFFFFF"/>
                </a:solidFill>
                <a:latin typeface="Calibri" panose="020F0502020204030204"/>
              </a:rPr>
              <a:t>IPs</a:t>
            </a:r>
            <a:endParaRPr lang="en-IN" sz="1400" dirty="0">
              <a:solidFill>
                <a:srgbClr val="FFFFFF"/>
              </a:solidFill>
              <a:latin typeface="Calibri" panose="020F0502020204030204"/>
            </a:endParaRPr>
          </a:p>
        </p:txBody>
      </p:sp>
      <p:sp>
        <p:nvSpPr>
          <p:cNvPr id="14" name="Rounded Rectangular Callout 13"/>
          <p:cNvSpPr/>
          <p:nvPr/>
        </p:nvSpPr>
        <p:spPr>
          <a:xfrm>
            <a:off x="4057650" y="1662113"/>
            <a:ext cx="1143000" cy="685800"/>
          </a:xfrm>
          <a:prstGeom prst="wedgeRoundRectCallout">
            <a:avLst>
              <a:gd name="adj1" fmla="val -833"/>
              <a:gd name="adj2" fmla="val 117046"/>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3200" dirty="0">
                <a:solidFill>
                  <a:prstClr val="white"/>
                </a:solidFill>
                <a:latin typeface="Calibri" panose="020F0502020204030204"/>
              </a:rPr>
              <a:t>Why</a:t>
            </a:r>
            <a:endParaRPr lang="en-IN" sz="3200" dirty="0">
              <a:solidFill>
                <a:prstClr val="white"/>
              </a:solidFill>
              <a:latin typeface="Calibri" panose="020F0502020204030204"/>
            </a:endParaRPr>
          </a:p>
        </p:txBody>
      </p:sp>
      <p:grpSp>
        <p:nvGrpSpPr>
          <p:cNvPr id="12" name="Group 11"/>
          <p:cNvGrpSpPr>
            <a:grpSpLocks/>
          </p:cNvGrpSpPr>
          <p:nvPr/>
        </p:nvGrpSpPr>
        <p:grpSpPr bwMode="auto">
          <a:xfrm>
            <a:off x="6057900" y="4038600"/>
            <a:ext cx="1785938" cy="2479675"/>
            <a:chOff x="6401519" y="3851534"/>
            <a:chExt cx="2533650" cy="2667000"/>
          </a:xfrm>
        </p:grpSpPr>
        <p:pic>
          <p:nvPicPr>
            <p:cNvPr id="19469" name="Picture 128" descr="http://2h963i3oa54o1nc84a14ihzo.wpengine.netdna-cdn.com/wp-content/uploads/sites/3/2014/09/red_award2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519" y="3851534"/>
              <a:ext cx="2533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TextBox 15"/>
            <p:cNvSpPr txBox="1">
              <a:spLocks noChangeArrowheads="1"/>
            </p:cNvSpPr>
            <p:nvPr/>
          </p:nvSpPr>
          <p:spPr bwMode="auto">
            <a:xfrm>
              <a:off x="7192302" y="4251341"/>
              <a:ext cx="952083" cy="115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a:solidFill>
                    <a:srgbClr val="C00000"/>
                  </a:solidFill>
                  <a:latin typeface="Times New Roman" panose="02020603050405020304" pitchFamily="18" charset="0"/>
                  <a:cs typeface="Times New Roman" panose="02020603050405020304" pitchFamily="18" charset="0"/>
                </a:rPr>
                <a:t>Lecture </a:t>
              </a:r>
            </a:p>
            <a:p>
              <a:pPr algn="ctr" eaLnBrk="1" hangingPunct="1"/>
              <a:r>
                <a:rPr lang="en-US" altLang="en-US" sz="3200" b="1">
                  <a:solidFill>
                    <a:srgbClr val="C00000"/>
                  </a:solidFill>
                  <a:latin typeface="Times New Roman" panose="02020603050405020304" pitchFamily="18" charset="0"/>
                  <a:cs typeface="Times New Roman" panose="02020603050405020304" pitchFamily="18" charset="0"/>
                </a:rPr>
                <a:t>#0</a:t>
              </a:r>
              <a:endParaRPr lang="en-IN" altLang="en-US" sz="3200" b="1">
                <a:solidFill>
                  <a:srgbClr val="C00000"/>
                </a:solidFill>
                <a:latin typeface="Times New Roman" panose="02020603050405020304" pitchFamily="18" charset="0"/>
                <a:cs typeface="Times New Roman" panose="02020603050405020304" pitchFamily="18" charset="0"/>
              </a:endParaRPr>
            </a:p>
          </p:txBody>
        </p:sp>
      </p:grpSp>
      <p:sp>
        <p:nvSpPr>
          <p:cNvPr id="18" name="Rectangle 17">
            <a:extLst/>
          </p:cNvPr>
          <p:cNvSpPr/>
          <p:nvPr/>
        </p:nvSpPr>
        <p:spPr>
          <a:xfrm>
            <a:off x="0" y="1250950"/>
            <a:ext cx="9144000" cy="6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a:solidFill>
                <a:prstClr val="white"/>
              </a:solidFill>
            </a:endParaRPr>
          </a:p>
        </p:txBody>
      </p:sp>
      <p:pic>
        <p:nvPicPr>
          <p:cNvPr id="1946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0"/>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2118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0"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0818" y="702309"/>
            <a:ext cx="4493260" cy="513715"/>
          </a:xfrm>
          <a:prstGeom prst="rect">
            <a:avLst/>
          </a:prstGeom>
        </p:spPr>
        <p:txBody>
          <a:bodyPr vert="horz" wrap="square" lIns="0" tIns="13335" rIns="0" bIns="0" rtlCol="0">
            <a:spAutoFit/>
          </a:bodyPr>
          <a:lstStyle/>
          <a:p>
            <a:pPr marL="12700">
              <a:lnSpc>
                <a:spcPct val="100000"/>
              </a:lnSpc>
              <a:spcBef>
                <a:spcPts val="105"/>
              </a:spcBef>
            </a:pPr>
            <a:r>
              <a:rPr spc="-5" dirty="0" smtClean="0">
                <a:solidFill>
                  <a:srgbClr val="000000"/>
                </a:solidFill>
              </a:rPr>
              <a:t>Assignment</a:t>
            </a:r>
            <a:r>
              <a:rPr spc="-40" dirty="0" smtClean="0">
                <a:solidFill>
                  <a:srgbClr val="000000"/>
                </a:solidFill>
              </a:rPr>
              <a:t> </a:t>
            </a:r>
            <a:r>
              <a:rPr dirty="0">
                <a:solidFill>
                  <a:srgbClr val="000000"/>
                </a:solidFill>
              </a:rPr>
              <a:t>2</a:t>
            </a:r>
            <a:r>
              <a:rPr spc="-5" dirty="0">
                <a:solidFill>
                  <a:srgbClr val="000000"/>
                </a:solidFill>
              </a:rPr>
              <a:t> </a:t>
            </a:r>
            <a:endParaRPr dirty="0">
              <a:solidFill>
                <a:srgbClr val="000000"/>
              </a:solidFill>
            </a:endParaRPr>
          </a:p>
        </p:txBody>
      </p:sp>
      <p:sp>
        <p:nvSpPr>
          <p:cNvPr id="3" name="object 3"/>
          <p:cNvSpPr txBox="1"/>
          <p:nvPr/>
        </p:nvSpPr>
        <p:spPr>
          <a:xfrm>
            <a:off x="457200" y="1810797"/>
            <a:ext cx="8458200" cy="5275803"/>
          </a:xfrm>
          <a:prstGeom prst="rect">
            <a:avLst/>
          </a:prstGeom>
        </p:spPr>
        <p:txBody>
          <a:bodyPr vert="horz" wrap="square" lIns="0" tIns="12700" rIns="0" bIns="0" rtlCol="0">
            <a:spAutoFit/>
          </a:bodyPr>
          <a:lstStyle/>
          <a:p>
            <a:r>
              <a:rPr lang="en-US" dirty="0"/>
              <a:t>A group of students should select the allotted company for which they must prepare fundamental and technical analysis report in which they have to cover aspects like </a:t>
            </a:r>
          </a:p>
          <a:p>
            <a:r>
              <a:rPr lang="en-US" dirty="0"/>
              <a:t> </a:t>
            </a:r>
          </a:p>
          <a:p>
            <a:r>
              <a:rPr lang="en-US" dirty="0"/>
              <a:t>Fundamental Analysis of allotted company, </a:t>
            </a:r>
          </a:p>
          <a:p>
            <a:r>
              <a:rPr lang="en-US" dirty="0" smtClean="0"/>
              <a:t>Intrinsic </a:t>
            </a:r>
            <a:r>
              <a:rPr lang="en-US" dirty="0"/>
              <a:t>value vs Market value comparison,</a:t>
            </a:r>
          </a:p>
          <a:p>
            <a:r>
              <a:rPr lang="en-US" dirty="0"/>
              <a:t>Competitive Advantage,</a:t>
            </a:r>
          </a:p>
          <a:p>
            <a:r>
              <a:rPr lang="en-US" dirty="0"/>
              <a:t>PDC (Pledge, Debt and Corporate governance analysis of last 5 years), </a:t>
            </a:r>
          </a:p>
          <a:p>
            <a:r>
              <a:rPr lang="en-US" dirty="0"/>
              <a:t>Technical Analysis of allotted company and formation of any two technical indicators through Japanese candlestick charts</a:t>
            </a:r>
            <a:r>
              <a:rPr lang="en-US" dirty="0" smtClean="0"/>
              <a:t>.</a:t>
            </a:r>
          </a:p>
          <a:p>
            <a:endParaRPr lang="en-US" dirty="0" smtClean="0"/>
          </a:p>
          <a:p>
            <a:r>
              <a:rPr lang="en-US" dirty="0"/>
              <a:t>Every group must submit a final report with learnings from the report and practical application of the theoretical concepts in today times. </a:t>
            </a:r>
            <a:r>
              <a:rPr lang="en-US" dirty="0" smtClean="0"/>
              <a:t>Students </a:t>
            </a:r>
            <a:r>
              <a:rPr lang="en-US" dirty="0"/>
              <a:t>must critically analyze and compare with the peers about the strengths and weakness of the allotted company and key points in the fundamental and Technical analysis to understand and apply the learned principles in live market. </a:t>
            </a:r>
          </a:p>
          <a:p>
            <a:r>
              <a:rPr lang="en-US" dirty="0"/>
              <a:t> </a:t>
            </a:r>
          </a:p>
          <a:p>
            <a:r>
              <a:rPr lang="en-US" dirty="0"/>
              <a:t>Evaluation will be done as per the rubrics depending on the Fundamental Analysis: 10 Marks, Technical Analysis: 10 Marks and practical implications of Intrinsic Value: 10 Marks.</a:t>
            </a:r>
          </a:p>
          <a:p>
            <a:endParaRPr sz="1800" dirty="0">
              <a:latin typeface="Arial"/>
              <a:cs typeface="Arial"/>
            </a:endParaRPr>
          </a:p>
        </p:txBody>
      </p:sp>
      <p:pic>
        <p:nvPicPr>
          <p:cNvPr id="4" name="object 4"/>
          <p:cNvPicPr/>
          <p:nvPr/>
        </p:nvPicPr>
        <p:blipFill>
          <a:blip r:embed="rId2" cstate="print"/>
          <a:stretch>
            <a:fillRect/>
          </a:stretch>
        </p:blipFill>
        <p:spPr>
          <a:xfrm>
            <a:off x="7391400" y="76200"/>
            <a:ext cx="1676400" cy="67970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p:cNvPr>
          <p:cNvSpPr>
            <a:spLocks noGrp="1"/>
          </p:cNvSpPr>
          <p:nvPr>
            <p:ph type="title"/>
          </p:nvPr>
        </p:nvSpPr>
        <p:spPr>
          <a:xfrm>
            <a:off x="939800" y="177800"/>
            <a:ext cx="8809038" cy="1143000"/>
          </a:xfrm>
        </p:spPr>
        <p:txBody>
          <a:bodyPr/>
          <a:lstStyle/>
          <a:p>
            <a:pPr eaLnBrk="1" fontAlgn="auto" hangingPunct="1">
              <a:spcAft>
                <a:spcPts val="0"/>
              </a:spcAft>
              <a:defRPr/>
            </a:pPr>
            <a:r>
              <a:rPr lang="en-US" altLang="en-US" sz="2800" dirty="0">
                <a:solidFill>
                  <a:schemeClr val="tx1">
                    <a:lumMod val="95000"/>
                    <a:lumOff val="5000"/>
                  </a:schemeClr>
                </a:solidFill>
              </a:rPr>
              <a:t>Online Courses and External Certifications</a:t>
            </a:r>
          </a:p>
        </p:txBody>
      </p:sp>
      <p:sp>
        <p:nvSpPr>
          <p:cNvPr id="3" name="Content Placeholder 2">
            <a:extLst/>
          </p:cNvPr>
          <p:cNvSpPr>
            <a:spLocks noGrp="1"/>
          </p:cNvSpPr>
          <p:nvPr>
            <p:ph idx="1"/>
          </p:nvPr>
        </p:nvSpPr>
        <p:spPr>
          <a:xfrm>
            <a:off x="939800" y="1752600"/>
            <a:ext cx="7289800" cy="4022725"/>
          </a:xfrm>
        </p:spPr>
        <p:txBody>
          <a:bodyPr rtlCol="0">
            <a:noAutofit/>
          </a:bodyPr>
          <a:lstStyle/>
          <a:p>
            <a:pPr marL="91440" indent="-91440" eaLnBrk="1" fontAlgn="auto" hangingPunct="1">
              <a:spcAft>
                <a:spcPts val="0"/>
              </a:spcAft>
              <a:defRPr/>
            </a:pPr>
            <a:r>
              <a:rPr lang="en-US" sz="2400" dirty="0"/>
              <a:t>Certification in </a:t>
            </a:r>
            <a:r>
              <a:rPr lang="en-US" sz="2400" dirty="0" smtClean="0"/>
              <a:t>IAPM</a:t>
            </a:r>
            <a:endParaRPr lang="en-US" sz="2400" dirty="0"/>
          </a:p>
          <a:p>
            <a:pPr marL="0" indent="0" eaLnBrk="1" fontAlgn="auto" hangingPunct="1">
              <a:spcAft>
                <a:spcPts val="0"/>
              </a:spcAft>
              <a:buNone/>
              <a:defRPr/>
            </a:pPr>
            <a:r>
              <a:rPr lang="en-US" sz="2400" dirty="0">
                <a:hlinkClick r:id="rId3"/>
              </a:rPr>
              <a:t>https://</a:t>
            </a:r>
            <a:r>
              <a:rPr lang="en-US" sz="2400" dirty="0" smtClean="0">
                <a:hlinkClick r:id="rId3"/>
              </a:rPr>
              <a:t>in.coursera.org/specializations/investment-portolio-management</a:t>
            </a:r>
            <a:endParaRPr lang="en-US" sz="2400" dirty="0" smtClean="0"/>
          </a:p>
          <a:p>
            <a:pPr marL="0" indent="0" eaLnBrk="1" fontAlgn="auto" hangingPunct="1">
              <a:spcAft>
                <a:spcPts val="0"/>
              </a:spcAft>
              <a:buNone/>
              <a:defRPr/>
            </a:pPr>
            <a:endParaRPr lang="en-US" sz="2400" dirty="0"/>
          </a:p>
          <a:p>
            <a:pPr marL="0" indent="0" eaLnBrk="1" fontAlgn="auto" hangingPunct="1">
              <a:spcAft>
                <a:spcPts val="0"/>
              </a:spcAft>
              <a:buNone/>
              <a:defRPr/>
            </a:pPr>
            <a:r>
              <a:rPr lang="en-US" sz="2400" dirty="0">
                <a:hlinkClick r:id="rId4"/>
              </a:rPr>
              <a:t>https://</a:t>
            </a:r>
            <a:r>
              <a:rPr lang="en-US" sz="2400" dirty="0" smtClean="0">
                <a:hlinkClick r:id="rId4"/>
              </a:rPr>
              <a:t>www.nseindia.com/learn/self-study-ncfm-modules-intermediate-investment-analysis-and-portfolio-management</a:t>
            </a:r>
            <a:endParaRPr lang="en-US" sz="2400" dirty="0" smtClean="0"/>
          </a:p>
          <a:p>
            <a:pPr marL="0" indent="0" eaLnBrk="1" fontAlgn="auto" hangingPunct="1">
              <a:spcAft>
                <a:spcPts val="0"/>
              </a:spcAft>
              <a:buNone/>
              <a:defRPr/>
            </a:pPr>
            <a:endParaRPr lang="en-US" sz="2400" dirty="0"/>
          </a:p>
          <a:p>
            <a:pPr marL="91440" indent="-91440" eaLnBrk="1" fontAlgn="auto" hangingPunct="1">
              <a:spcAft>
                <a:spcPts val="0"/>
              </a:spcAft>
              <a:defRPr/>
            </a:pPr>
            <a:r>
              <a:rPr lang="en-US" sz="2400" dirty="0"/>
              <a:t>Financial Modeling Certification by IMS </a:t>
            </a:r>
            <a:r>
              <a:rPr lang="en-US" sz="2400" dirty="0" smtClean="0"/>
              <a:t>Pro-School</a:t>
            </a:r>
          </a:p>
          <a:p>
            <a:pPr marL="91440" indent="-91440" eaLnBrk="1" fontAlgn="auto" hangingPunct="1">
              <a:spcAft>
                <a:spcPts val="0"/>
              </a:spcAft>
              <a:defRPr/>
            </a:pPr>
            <a:endParaRPr lang="en-US" sz="2400" dirty="0"/>
          </a:p>
          <a:p>
            <a:pPr marL="128016" lvl="1" indent="0" eaLnBrk="1" fontAlgn="auto" hangingPunct="1">
              <a:spcAft>
                <a:spcPts val="0"/>
              </a:spcAft>
              <a:buFont typeface="Wingdings 3" panose="05040102010807070707" pitchFamily="18" charset="2"/>
              <a:buNone/>
              <a:defRPr/>
            </a:pPr>
            <a:r>
              <a:rPr lang="en-US" sz="2400" dirty="0">
                <a:hlinkClick r:id="rId5"/>
              </a:rPr>
              <a:t>http://www.proschoolonline.com/financial-modeling-course</a:t>
            </a:r>
            <a:endParaRPr lang="en-US" sz="2400" dirty="0"/>
          </a:p>
          <a:p>
            <a:pPr marL="265176" lvl="1" indent="-137160" eaLnBrk="1" fontAlgn="auto" hangingPunct="1">
              <a:spcAft>
                <a:spcPts val="0"/>
              </a:spcAft>
              <a:buFont typeface="Arial" panose="020B0604020202020204" pitchFamily="34" charset="0"/>
              <a:buNone/>
              <a:defRPr/>
            </a:pPr>
            <a:endParaRPr lang="en-US" sz="2400" dirty="0"/>
          </a:p>
          <a:p>
            <a:pPr marL="91440" indent="-91440" eaLnBrk="1" fontAlgn="auto" hangingPunct="1">
              <a:spcAft>
                <a:spcPts val="0"/>
              </a:spcAft>
              <a:defRPr/>
            </a:pPr>
            <a:endParaRPr lang="en-US" sz="2400" b="1" dirty="0"/>
          </a:p>
        </p:txBody>
      </p:sp>
      <p:pic>
        <p:nvPicPr>
          <p:cNvPr id="3277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76200"/>
            <a:ext cx="16764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3851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1569694"/>
            <a:ext cx="8221980" cy="5086985"/>
          </a:xfrm>
          <a:prstGeom prst="rect">
            <a:avLst/>
          </a:prstGeom>
        </p:spPr>
        <p:txBody>
          <a:bodyPr vert="horz" wrap="square" lIns="0" tIns="12700" rIns="0" bIns="0" rtlCol="0">
            <a:spAutoFit/>
          </a:bodyPr>
          <a:lstStyle/>
          <a:p>
            <a:pPr marL="460375" marR="5080" indent="-448309">
              <a:lnSpc>
                <a:spcPct val="150100"/>
              </a:lnSpc>
              <a:spcBef>
                <a:spcPts val="100"/>
              </a:spcBef>
              <a:buClr>
                <a:srgbClr val="CC9900"/>
              </a:buClr>
              <a:buSzPct val="70000"/>
              <a:buFont typeface="Wingdings"/>
              <a:buChar char=""/>
              <a:tabLst>
                <a:tab pos="460375" algn="l"/>
                <a:tab pos="461009" algn="l"/>
              </a:tabLst>
            </a:pPr>
            <a:r>
              <a:rPr sz="2000" dirty="0">
                <a:solidFill>
                  <a:srgbClr val="292929"/>
                </a:solidFill>
                <a:latin typeface="Times New Roman"/>
                <a:cs typeface="Times New Roman"/>
              </a:rPr>
              <a:t>Text</a:t>
            </a:r>
            <a:r>
              <a:rPr sz="2000" spc="-15" dirty="0">
                <a:solidFill>
                  <a:srgbClr val="292929"/>
                </a:solidFill>
                <a:latin typeface="Times New Roman"/>
                <a:cs typeface="Times New Roman"/>
              </a:rPr>
              <a:t> </a:t>
            </a:r>
            <a:r>
              <a:rPr sz="2000" spc="5" dirty="0">
                <a:solidFill>
                  <a:srgbClr val="292929"/>
                </a:solidFill>
                <a:latin typeface="Times New Roman"/>
                <a:cs typeface="Times New Roman"/>
              </a:rPr>
              <a:t>book:</a:t>
            </a:r>
            <a:r>
              <a:rPr sz="2000" spc="-45" dirty="0">
                <a:solidFill>
                  <a:srgbClr val="292929"/>
                </a:solidFill>
                <a:latin typeface="Times New Roman"/>
                <a:cs typeface="Times New Roman"/>
              </a:rPr>
              <a:t> </a:t>
            </a:r>
            <a:r>
              <a:rPr sz="2000" dirty="0">
                <a:solidFill>
                  <a:srgbClr val="292929"/>
                </a:solidFill>
                <a:latin typeface="Times New Roman"/>
                <a:cs typeface="Times New Roman"/>
              </a:rPr>
              <a:t>Security</a:t>
            </a:r>
            <a:r>
              <a:rPr sz="2000" spc="-35" dirty="0">
                <a:solidFill>
                  <a:srgbClr val="292929"/>
                </a:solidFill>
                <a:latin typeface="Times New Roman"/>
                <a:cs typeface="Times New Roman"/>
              </a:rPr>
              <a:t> </a:t>
            </a:r>
            <a:r>
              <a:rPr sz="2000" dirty="0">
                <a:solidFill>
                  <a:srgbClr val="292929"/>
                </a:solidFill>
                <a:latin typeface="Times New Roman"/>
                <a:cs typeface="Times New Roman"/>
              </a:rPr>
              <a:t>Analysis</a:t>
            </a:r>
            <a:r>
              <a:rPr sz="2000" spc="-20" dirty="0">
                <a:solidFill>
                  <a:srgbClr val="292929"/>
                </a:solidFill>
                <a:latin typeface="Times New Roman"/>
                <a:cs typeface="Times New Roman"/>
              </a:rPr>
              <a:t> </a:t>
            </a:r>
            <a:r>
              <a:rPr sz="2000" dirty="0">
                <a:solidFill>
                  <a:srgbClr val="292929"/>
                </a:solidFill>
                <a:latin typeface="Times New Roman"/>
                <a:cs typeface="Times New Roman"/>
              </a:rPr>
              <a:t>and</a:t>
            </a:r>
            <a:r>
              <a:rPr sz="2000" spc="-20" dirty="0">
                <a:solidFill>
                  <a:srgbClr val="292929"/>
                </a:solidFill>
                <a:latin typeface="Times New Roman"/>
                <a:cs typeface="Times New Roman"/>
              </a:rPr>
              <a:t> </a:t>
            </a:r>
            <a:r>
              <a:rPr sz="2000" dirty="0">
                <a:solidFill>
                  <a:srgbClr val="292929"/>
                </a:solidFill>
                <a:latin typeface="Times New Roman"/>
                <a:cs typeface="Times New Roman"/>
              </a:rPr>
              <a:t>Portfolio</a:t>
            </a:r>
            <a:r>
              <a:rPr sz="2000" spc="-50" dirty="0">
                <a:solidFill>
                  <a:srgbClr val="292929"/>
                </a:solidFill>
                <a:latin typeface="Times New Roman"/>
                <a:cs typeface="Times New Roman"/>
              </a:rPr>
              <a:t> </a:t>
            </a:r>
            <a:r>
              <a:rPr sz="2000" dirty="0">
                <a:solidFill>
                  <a:srgbClr val="292929"/>
                </a:solidFill>
                <a:latin typeface="Times New Roman"/>
                <a:cs typeface="Times New Roman"/>
              </a:rPr>
              <a:t>Management</a:t>
            </a:r>
            <a:r>
              <a:rPr sz="2000" spc="-10" dirty="0">
                <a:solidFill>
                  <a:srgbClr val="292929"/>
                </a:solidFill>
                <a:latin typeface="Times New Roman"/>
                <a:cs typeface="Times New Roman"/>
              </a:rPr>
              <a:t> </a:t>
            </a:r>
            <a:r>
              <a:rPr sz="2000" dirty="0">
                <a:solidFill>
                  <a:srgbClr val="292929"/>
                </a:solidFill>
                <a:latin typeface="Times New Roman"/>
                <a:cs typeface="Times New Roman"/>
              </a:rPr>
              <a:t>by</a:t>
            </a:r>
            <a:r>
              <a:rPr sz="2000" spc="-15" dirty="0">
                <a:solidFill>
                  <a:srgbClr val="292929"/>
                </a:solidFill>
                <a:latin typeface="Times New Roman"/>
                <a:cs typeface="Times New Roman"/>
              </a:rPr>
              <a:t> </a:t>
            </a:r>
            <a:r>
              <a:rPr sz="2000" dirty="0">
                <a:solidFill>
                  <a:srgbClr val="292929"/>
                </a:solidFill>
                <a:latin typeface="Times New Roman"/>
                <a:cs typeface="Times New Roman"/>
              </a:rPr>
              <a:t>K</a:t>
            </a:r>
            <a:r>
              <a:rPr sz="2000" spc="-5" dirty="0">
                <a:solidFill>
                  <a:srgbClr val="292929"/>
                </a:solidFill>
                <a:latin typeface="Times New Roman"/>
                <a:cs typeface="Times New Roman"/>
              </a:rPr>
              <a:t> </a:t>
            </a:r>
            <a:r>
              <a:rPr sz="2000" dirty="0">
                <a:solidFill>
                  <a:srgbClr val="292929"/>
                </a:solidFill>
                <a:latin typeface="Times New Roman"/>
                <a:cs typeface="Times New Roman"/>
              </a:rPr>
              <a:t>Sasidharan</a:t>
            </a:r>
            <a:r>
              <a:rPr sz="2000" spc="-45" dirty="0">
                <a:solidFill>
                  <a:srgbClr val="292929"/>
                </a:solidFill>
                <a:latin typeface="Times New Roman"/>
                <a:cs typeface="Times New Roman"/>
              </a:rPr>
              <a:t> </a:t>
            </a:r>
            <a:r>
              <a:rPr sz="2000" dirty="0">
                <a:solidFill>
                  <a:srgbClr val="292929"/>
                </a:solidFill>
                <a:latin typeface="Times New Roman"/>
                <a:cs typeface="Times New Roman"/>
              </a:rPr>
              <a:t>&amp; </a:t>
            </a:r>
            <a:r>
              <a:rPr sz="2000" spc="-484" dirty="0">
                <a:solidFill>
                  <a:srgbClr val="292929"/>
                </a:solidFill>
                <a:latin typeface="Times New Roman"/>
                <a:cs typeface="Times New Roman"/>
              </a:rPr>
              <a:t> </a:t>
            </a:r>
            <a:r>
              <a:rPr sz="2000" dirty="0">
                <a:solidFill>
                  <a:srgbClr val="292929"/>
                </a:solidFill>
                <a:latin typeface="Times New Roman"/>
                <a:cs typeface="Times New Roman"/>
              </a:rPr>
              <a:t>Alex</a:t>
            </a:r>
            <a:r>
              <a:rPr sz="2000" spc="-5" dirty="0">
                <a:solidFill>
                  <a:srgbClr val="292929"/>
                </a:solidFill>
                <a:latin typeface="Times New Roman"/>
                <a:cs typeface="Times New Roman"/>
              </a:rPr>
              <a:t> </a:t>
            </a:r>
            <a:r>
              <a:rPr sz="2000" dirty="0">
                <a:solidFill>
                  <a:srgbClr val="292929"/>
                </a:solidFill>
                <a:latin typeface="Times New Roman"/>
                <a:cs typeface="Times New Roman"/>
              </a:rPr>
              <a:t>K</a:t>
            </a:r>
            <a:r>
              <a:rPr sz="2000" spc="-10" dirty="0">
                <a:solidFill>
                  <a:srgbClr val="292929"/>
                </a:solidFill>
                <a:latin typeface="Times New Roman"/>
                <a:cs typeface="Times New Roman"/>
              </a:rPr>
              <a:t> </a:t>
            </a:r>
            <a:r>
              <a:rPr sz="2000" dirty="0">
                <a:solidFill>
                  <a:srgbClr val="292929"/>
                </a:solidFill>
                <a:latin typeface="Times New Roman"/>
                <a:cs typeface="Times New Roman"/>
              </a:rPr>
              <a:t>Mathews,</a:t>
            </a:r>
            <a:r>
              <a:rPr sz="2000" spc="-20" dirty="0">
                <a:solidFill>
                  <a:srgbClr val="292929"/>
                </a:solidFill>
                <a:latin typeface="Times New Roman"/>
                <a:cs typeface="Times New Roman"/>
              </a:rPr>
              <a:t> </a:t>
            </a:r>
            <a:r>
              <a:rPr sz="2000" dirty="0">
                <a:solidFill>
                  <a:srgbClr val="292929"/>
                </a:solidFill>
                <a:latin typeface="Times New Roman"/>
                <a:cs typeface="Times New Roman"/>
              </a:rPr>
              <a:t>Mcgraw</a:t>
            </a:r>
            <a:r>
              <a:rPr sz="2000" spc="-15" dirty="0">
                <a:solidFill>
                  <a:srgbClr val="292929"/>
                </a:solidFill>
                <a:latin typeface="Times New Roman"/>
                <a:cs typeface="Times New Roman"/>
              </a:rPr>
              <a:t> </a:t>
            </a:r>
            <a:r>
              <a:rPr sz="2000" dirty="0">
                <a:solidFill>
                  <a:srgbClr val="292929"/>
                </a:solidFill>
                <a:latin typeface="Times New Roman"/>
                <a:cs typeface="Times New Roman"/>
              </a:rPr>
              <a:t>Hill</a:t>
            </a:r>
            <a:r>
              <a:rPr sz="2000" spc="-20" dirty="0">
                <a:solidFill>
                  <a:srgbClr val="292929"/>
                </a:solidFill>
                <a:latin typeface="Times New Roman"/>
                <a:cs typeface="Times New Roman"/>
              </a:rPr>
              <a:t> </a:t>
            </a:r>
            <a:r>
              <a:rPr sz="2000" dirty="0">
                <a:solidFill>
                  <a:srgbClr val="292929"/>
                </a:solidFill>
                <a:latin typeface="Times New Roman"/>
                <a:cs typeface="Times New Roman"/>
              </a:rPr>
              <a:t>Education</a:t>
            </a:r>
            <a:endParaRPr sz="2000">
              <a:latin typeface="Times New Roman"/>
              <a:cs typeface="Times New Roman"/>
            </a:endParaRPr>
          </a:p>
          <a:p>
            <a:pPr marL="460375" indent="-448309">
              <a:lnSpc>
                <a:spcPct val="100000"/>
              </a:lnSpc>
              <a:spcBef>
                <a:spcPts val="1680"/>
              </a:spcBef>
              <a:buClr>
                <a:srgbClr val="CC9900"/>
              </a:buClr>
              <a:buSzPct val="70000"/>
              <a:buFont typeface="Wingdings"/>
              <a:buChar char=""/>
              <a:tabLst>
                <a:tab pos="460375" algn="l"/>
                <a:tab pos="461009" algn="l"/>
              </a:tabLst>
            </a:pPr>
            <a:r>
              <a:rPr sz="2000" spc="-5" dirty="0">
                <a:solidFill>
                  <a:srgbClr val="292929"/>
                </a:solidFill>
                <a:latin typeface="Times New Roman"/>
                <a:cs typeface="Times New Roman"/>
              </a:rPr>
              <a:t>Basic</a:t>
            </a:r>
            <a:r>
              <a:rPr sz="2000" spc="-20" dirty="0">
                <a:solidFill>
                  <a:srgbClr val="292929"/>
                </a:solidFill>
                <a:latin typeface="Times New Roman"/>
                <a:cs typeface="Times New Roman"/>
              </a:rPr>
              <a:t> </a:t>
            </a:r>
            <a:r>
              <a:rPr sz="2000" dirty="0">
                <a:solidFill>
                  <a:srgbClr val="292929"/>
                </a:solidFill>
                <a:latin typeface="Times New Roman"/>
                <a:cs typeface="Times New Roman"/>
              </a:rPr>
              <a:t>Finance:</a:t>
            </a:r>
            <a:r>
              <a:rPr sz="2000" spc="-30" dirty="0">
                <a:solidFill>
                  <a:srgbClr val="292929"/>
                </a:solidFill>
                <a:latin typeface="Times New Roman"/>
                <a:cs typeface="Times New Roman"/>
              </a:rPr>
              <a:t> </a:t>
            </a:r>
            <a:r>
              <a:rPr sz="2000" dirty="0">
                <a:solidFill>
                  <a:srgbClr val="292929"/>
                </a:solidFill>
                <a:latin typeface="Times New Roman"/>
                <a:cs typeface="Times New Roman"/>
              </a:rPr>
              <a:t>Offered</a:t>
            </a:r>
            <a:r>
              <a:rPr sz="2000" spc="-45" dirty="0">
                <a:solidFill>
                  <a:srgbClr val="292929"/>
                </a:solidFill>
                <a:latin typeface="Times New Roman"/>
                <a:cs typeface="Times New Roman"/>
              </a:rPr>
              <a:t> </a:t>
            </a:r>
            <a:r>
              <a:rPr sz="2000" dirty="0">
                <a:solidFill>
                  <a:srgbClr val="292929"/>
                </a:solidFill>
                <a:latin typeface="Times New Roman"/>
                <a:cs typeface="Times New Roman"/>
              </a:rPr>
              <a:t>by Course</a:t>
            </a:r>
            <a:r>
              <a:rPr sz="2000" spc="-35" dirty="0">
                <a:solidFill>
                  <a:srgbClr val="292929"/>
                </a:solidFill>
                <a:latin typeface="Times New Roman"/>
                <a:cs typeface="Times New Roman"/>
              </a:rPr>
              <a:t> </a:t>
            </a:r>
            <a:r>
              <a:rPr sz="2000" dirty="0">
                <a:solidFill>
                  <a:srgbClr val="292929"/>
                </a:solidFill>
                <a:latin typeface="Times New Roman"/>
                <a:cs typeface="Times New Roman"/>
              </a:rPr>
              <a:t>Era</a:t>
            </a:r>
            <a:endParaRPr sz="2000">
              <a:latin typeface="Times New Roman"/>
              <a:cs typeface="Times New Roman"/>
            </a:endParaRPr>
          </a:p>
          <a:p>
            <a:pPr marL="460375" indent="-448309">
              <a:lnSpc>
                <a:spcPct val="100000"/>
              </a:lnSpc>
              <a:spcBef>
                <a:spcPts val="1680"/>
              </a:spcBef>
              <a:buClr>
                <a:srgbClr val="CC9900"/>
              </a:buClr>
              <a:buSzPct val="70000"/>
              <a:buFont typeface="Wingdings"/>
              <a:buChar char=""/>
              <a:tabLst>
                <a:tab pos="460375" algn="l"/>
                <a:tab pos="461009" algn="l"/>
              </a:tabLst>
            </a:pPr>
            <a:r>
              <a:rPr sz="2000" dirty="0">
                <a:solidFill>
                  <a:srgbClr val="292929"/>
                </a:solidFill>
                <a:latin typeface="Times New Roman"/>
                <a:cs typeface="Times New Roman"/>
              </a:rPr>
              <a:t>Mooc/Nptel</a:t>
            </a:r>
            <a:r>
              <a:rPr sz="2000" spc="-70" dirty="0">
                <a:solidFill>
                  <a:srgbClr val="292929"/>
                </a:solidFill>
                <a:latin typeface="Times New Roman"/>
                <a:cs typeface="Times New Roman"/>
              </a:rPr>
              <a:t> </a:t>
            </a:r>
            <a:r>
              <a:rPr sz="2000" dirty="0">
                <a:solidFill>
                  <a:srgbClr val="292929"/>
                </a:solidFill>
                <a:latin typeface="Times New Roman"/>
                <a:cs typeface="Times New Roman"/>
              </a:rPr>
              <a:t>Courses</a:t>
            </a:r>
            <a:endParaRPr sz="2000">
              <a:latin typeface="Times New Roman"/>
              <a:cs typeface="Times New Roman"/>
            </a:endParaRPr>
          </a:p>
          <a:p>
            <a:pPr marL="460375" indent="-448309">
              <a:lnSpc>
                <a:spcPct val="100000"/>
              </a:lnSpc>
              <a:spcBef>
                <a:spcPts val="1680"/>
              </a:spcBef>
              <a:buClr>
                <a:srgbClr val="CC9900"/>
              </a:buClr>
              <a:buSzPct val="70000"/>
              <a:buFont typeface="Wingdings"/>
              <a:buChar char=""/>
              <a:tabLst>
                <a:tab pos="460375" algn="l"/>
                <a:tab pos="461009" algn="l"/>
              </a:tabLst>
            </a:pPr>
            <a:r>
              <a:rPr sz="2000" dirty="0">
                <a:solidFill>
                  <a:srgbClr val="292929"/>
                </a:solidFill>
                <a:latin typeface="Times New Roman"/>
                <a:cs typeface="Times New Roman"/>
              </a:rPr>
              <a:t>Security</a:t>
            </a:r>
            <a:r>
              <a:rPr sz="2000" spc="-35" dirty="0">
                <a:solidFill>
                  <a:srgbClr val="292929"/>
                </a:solidFill>
                <a:latin typeface="Times New Roman"/>
                <a:cs typeface="Times New Roman"/>
              </a:rPr>
              <a:t> </a:t>
            </a:r>
            <a:r>
              <a:rPr sz="2000" dirty="0">
                <a:solidFill>
                  <a:srgbClr val="292929"/>
                </a:solidFill>
                <a:latin typeface="Times New Roman"/>
                <a:cs typeface="Times New Roman"/>
              </a:rPr>
              <a:t>Analysis:</a:t>
            </a:r>
            <a:r>
              <a:rPr sz="2000" spc="-35" dirty="0">
                <a:solidFill>
                  <a:srgbClr val="292929"/>
                </a:solidFill>
                <a:latin typeface="Times New Roman"/>
                <a:cs typeface="Times New Roman"/>
              </a:rPr>
              <a:t> </a:t>
            </a:r>
            <a:r>
              <a:rPr sz="2000" dirty="0">
                <a:solidFill>
                  <a:srgbClr val="292929"/>
                </a:solidFill>
                <a:latin typeface="Times New Roman"/>
                <a:cs typeface="Times New Roman"/>
              </a:rPr>
              <a:t>Offered</a:t>
            </a:r>
            <a:r>
              <a:rPr sz="2000" spc="-40" dirty="0">
                <a:solidFill>
                  <a:srgbClr val="292929"/>
                </a:solidFill>
                <a:latin typeface="Times New Roman"/>
                <a:cs typeface="Times New Roman"/>
              </a:rPr>
              <a:t> </a:t>
            </a:r>
            <a:r>
              <a:rPr sz="2000" dirty="0">
                <a:solidFill>
                  <a:srgbClr val="292929"/>
                </a:solidFill>
                <a:latin typeface="Times New Roman"/>
                <a:cs typeface="Times New Roman"/>
              </a:rPr>
              <a:t>by</a:t>
            </a:r>
            <a:r>
              <a:rPr sz="2000" spc="-15" dirty="0">
                <a:solidFill>
                  <a:srgbClr val="292929"/>
                </a:solidFill>
                <a:latin typeface="Times New Roman"/>
                <a:cs typeface="Times New Roman"/>
              </a:rPr>
              <a:t> </a:t>
            </a:r>
            <a:r>
              <a:rPr sz="2000" dirty="0">
                <a:solidFill>
                  <a:srgbClr val="292929"/>
                </a:solidFill>
                <a:latin typeface="Times New Roman"/>
                <a:cs typeface="Times New Roman"/>
              </a:rPr>
              <a:t>NSE</a:t>
            </a:r>
            <a:r>
              <a:rPr sz="2000" spc="-5" dirty="0">
                <a:solidFill>
                  <a:srgbClr val="292929"/>
                </a:solidFill>
                <a:latin typeface="Times New Roman"/>
                <a:cs typeface="Times New Roman"/>
              </a:rPr>
              <a:t> </a:t>
            </a:r>
            <a:r>
              <a:rPr sz="2000" dirty="0">
                <a:solidFill>
                  <a:srgbClr val="292929"/>
                </a:solidFill>
                <a:latin typeface="Times New Roman"/>
                <a:cs typeface="Times New Roman"/>
              </a:rPr>
              <a:t>NCFM</a:t>
            </a:r>
            <a:r>
              <a:rPr sz="2000" spc="-15" dirty="0">
                <a:solidFill>
                  <a:srgbClr val="292929"/>
                </a:solidFill>
                <a:latin typeface="Times New Roman"/>
                <a:cs typeface="Times New Roman"/>
              </a:rPr>
              <a:t> </a:t>
            </a:r>
            <a:r>
              <a:rPr sz="2000" dirty="0">
                <a:solidFill>
                  <a:srgbClr val="292929"/>
                </a:solidFill>
                <a:latin typeface="Times New Roman"/>
                <a:cs typeface="Times New Roman"/>
              </a:rPr>
              <a:t>Courses</a:t>
            </a:r>
            <a:endParaRPr sz="2000">
              <a:latin typeface="Times New Roman"/>
              <a:cs typeface="Times New Roman"/>
            </a:endParaRPr>
          </a:p>
          <a:p>
            <a:pPr marL="460375" indent="-448309">
              <a:lnSpc>
                <a:spcPct val="100000"/>
              </a:lnSpc>
              <a:spcBef>
                <a:spcPts val="1680"/>
              </a:spcBef>
              <a:buClr>
                <a:srgbClr val="CC9900"/>
              </a:buClr>
              <a:buSzPct val="70000"/>
              <a:buFont typeface="Wingdings"/>
              <a:buChar char=""/>
              <a:tabLst>
                <a:tab pos="460375" algn="l"/>
                <a:tab pos="461009" algn="l"/>
              </a:tabLst>
            </a:pPr>
            <a:r>
              <a:rPr sz="2000" dirty="0">
                <a:solidFill>
                  <a:srgbClr val="292929"/>
                </a:solidFill>
                <a:latin typeface="Times New Roman"/>
                <a:cs typeface="Times New Roman"/>
              </a:rPr>
              <a:t>Videos</a:t>
            </a:r>
            <a:r>
              <a:rPr sz="2000" spc="-30" dirty="0">
                <a:solidFill>
                  <a:srgbClr val="292929"/>
                </a:solidFill>
                <a:latin typeface="Times New Roman"/>
                <a:cs typeface="Times New Roman"/>
              </a:rPr>
              <a:t> </a:t>
            </a:r>
            <a:r>
              <a:rPr sz="2000" dirty="0">
                <a:solidFill>
                  <a:srgbClr val="292929"/>
                </a:solidFill>
                <a:latin typeface="Times New Roman"/>
                <a:cs typeface="Times New Roman"/>
              </a:rPr>
              <a:t>on</a:t>
            </a:r>
            <a:r>
              <a:rPr sz="2000" spc="-15" dirty="0">
                <a:solidFill>
                  <a:srgbClr val="292929"/>
                </a:solidFill>
                <a:latin typeface="Times New Roman"/>
                <a:cs typeface="Times New Roman"/>
              </a:rPr>
              <a:t> </a:t>
            </a:r>
            <a:r>
              <a:rPr sz="2000" dirty="0">
                <a:solidFill>
                  <a:srgbClr val="292929"/>
                </a:solidFill>
                <a:latin typeface="Times New Roman"/>
                <a:cs typeface="Times New Roman"/>
              </a:rPr>
              <a:t>Financial</a:t>
            </a:r>
            <a:r>
              <a:rPr sz="2000" spc="-50" dirty="0">
                <a:solidFill>
                  <a:srgbClr val="292929"/>
                </a:solidFill>
                <a:latin typeface="Times New Roman"/>
                <a:cs typeface="Times New Roman"/>
              </a:rPr>
              <a:t> </a:t>
            </a:r>
            <a:r>
              <a:rPr sz="2000" dirty="0">
                <a:solidFill>
                  <a:srgbClr val="292929"/>
                </a:solidFill>
                <a:latin typeface="Times New Roman"/>
                <a:cs typeface="Times New Roman"/>
              </a:rPr>
              <a:t>Management</a:t>
            </a:r>
            <a:r>
              <a:rPr sz="2000" spc="-15" dirty="0">
                <a:solidFill>
                  <a:srgbClr val="292929"/>
                </a:solidFill>
                <a:latin typeface="Times New Roman"/>
                <a:cs typeface="Times New Roman"/>
              </a:rPr>
              <a:t> </a:t>
            </a:r>
            <a:r>
              <a:rPr sz="2000" dirty="0">
                <a:solidFill>
                  <a:srgbClr val="292929"/>
                </a:solidFill>
                <a:latin typeface="Times New Roman"/>
                <a:cs typeface="Times New Roman"/>
              </a:rPr>
              <a:t>on</a:t>
            </a:r>
            <a:r>
              <a:rPr sz="2000" spc="-15" dirty="0">
                <a:solidFill>
                  <a:srgbClr val="292929"/>
                </a:solidFill>
                <a:latin typeface="Times New Roman"/>
                <a:cs typeface="Times New Roman"/>
              </a:rPr>
              <a:t> </a:t>
            </a:r>
            <a:r>
              <a:rPr sz="2000" spc="5" dirty="0">
                <a:solidFill>
                  <a:srgbClr val="292929"/>
                </a:solidFill>
                <a:latin typeface="Times New Roman"/>
                <a:cs typeface="Times New Roman"/>
              </a:rPr>
              <a:t>You</a:t>
            </a:r>
            <a:r>
              <a:rPr sz="2000" spc="-25" dirty="0">
                <a:solidFill>
                  <a:srgbClr val="292929"/>
                </a:solidFill>
                <a:latin typeface="Times New Roman"/>
                <a:cs typeface="Times New Roman"/>
              </a:rPr>
              <a:t> </a:t>
            </a:r>
            <a:r>
              <a:rPr sz="2000" dirty="0">
                <a:solidFill>
                  <a:srgbClr val="292929"/>
                </a:solidFill>
                <a:latin typeface="Times New Roman"/>
                <a:cs typeface="Times New Roman"/>
              </a:rPr>
              <a:t>Tube</a:t>
            </a:r>
            <a:endParaRPr sz="2000">
              <a:latin typeface="Times New Roman"/>
              <a:cs typeface="Times New Roman"/>
            </a:endParaRPr>
          </a:p>
          <a:p>
            <a:pPr marL="460375" indent="-448309">
              <a:lnSpc>
                <a:spcPct val="100000"/>
              </a:lnSpc>
              <a:spcBef>
                <a:spcPts val="1680"/>
              </a:spcBef>
              <a:buClr>
                <a:srgbClr val="CC9900"/>
              </a:buClr>
              <a:buSzPct val="70000"/>
              <a:buFont typeface="Wingdings"/>
              <a:buChar char=""/>
              <a:tabLst>
                <a:tab pos="460375" algn="l"/>
                <a:tab pos="461009" algn="l"/>
              </a:tabLst>
            </a:pPr>
            <a:r>
              <a:rPr sz="2000" dirty="0">
                <a:solidFill>
                  <a:srgbClr val="292929"/>
                </a:solidFill>
                <a:latin typeface="Times New Roman"/>
                <a:cs typeface="Times New Roman"/>
              </a:rPr>
              <a:t>Journals:</a:t>
            </a:r>
            <a:r>
              <a:rPr sz="2000" spc="-50" dirty="0">
                <a:solidFill>
                  <a:srgbClr val="292929"/>
                </a:solidFill>
                <a:latin typeface="Times New Roman"/>
                <a:cs typeface="Times New Roman"/>
              </a:rPr>
              <a:t> </a:t>
            </a:r>
            <a:r>
              <a:rPr sz="2000" dirty="0">
                <a:solidFill>
                  <a:srgbClr val="292929"/>
                </a:solidFill>
                <a:latin typeface="Times New Roman"/>
                <a:cs typeface="Times New Roman"/>
              </a:rPr>
              <a:t>Indian</a:t>
            </a:r>
            <a:r>
              <a:rPr sz="2000" spc="-50" dirty="0">
                <a:solidFill>
                  <a:srgbClr val="292929"/>
                </a:solidFill>
                <a:latin typeface="Times New Roman"/>
                <a:cs typeface="Times New Roman"/>
              </a:rPr>
              <a:t> </a:t>
            </a:r>
            <a:r>
              <a:rPr sz="2000" dirty="0">
                <a:solidFill>
                  <a:srgbClr val="292929"/>
                </a:solidFill>
                <a:latin typeface="Times New Roman"/>
                <a:cs typeface="Times New Roman"/>
              </a:rPr>
              <a:t>Journal</a:t>
            </a:r>
            <a:r>
              <a:rPr sz="2000" spc="-45" dirty="0">
                <a:solidFill>
                  <a:srgbClr val="292929"/>
                </a:solidFill>
                <a:latin typeface="Times New Roman"/>
                <a:cs typeface="Times New Roman"/>
              </a:rPr>
              <a:t> </a:t>
            </a:r>
            <a:r>
              <a:rPr sz="2000" dirty="0">
                <a:solidFill>
                  <a:srgbClr val="292929"/>
                </a:solidFill>
                <a:latin typeface="Times New Roman"/>
                <a:cs typeface="Times New Roman"/>
              </a:rPr>
              <a:t>of</a:t>
            </a:r>
            <a:r>
              <a:rPr sz="2000" spc="-25" dirty="0">
                <a:solidFill>
                  <a:srgbClr val="292929"/>
                </a:solidFill>
                <a:latin typeface="Times New Roman"/>
                <a:cs typeface="Times New Roman"/>
              </a:rPr>
              <a:t> </a:t>
            </a:r>
            <a:r>
              <a:rPr sz="2000" dirty="0">
                <a:solidFill>
                  <a:srgbClr val="292929"/>
                </a:solidFill>
                <a:latin typeface="Times New Roman"/>
                <a:cs typeface="Times New Roman"/>
              </a:rPr>
              <a:t>Finance,</a:t>
            </a:r>
            <a:endParaRPr sz="2000">
              <a:latin typeface="Times New Roman"/>
              <a:cs typeface="Times New Roman"/>
            </a:endParaRPr>
          </a:p>
          <a:p>
            <a:pPr marL="460375" indent="-448309">
              <a:lnSpc>
                <a:spcPct val="100000"/>
              </a:lnSpc>
              <a:spcBef>
                <a:spcPts val="1685"/>
              </a:spcBef>
              <a:buClr>
                <a:srgbClr val="CC9900"/>
              </a:buClr>
              <a:buSzPct val="70000"/>
              <a:buFont typeface="Wingdings"/>
              <a:buChar char=""/>
              <a:tabLst>
                <a:tab pos="460375" algn="l"/>
                <a:tab pos="461009" algn="l"/>
              </a:tabLst>
            </a:pPr>
            <a:r>
              <a:rPr sz="2000" dirty="0">
                <a:solidFill>
                  <a:srgbClr val="292929"/>
                </a:solidFill>
                <a:latin typeface="Times New Roman"/>
                <a:cs typeface="Times New Roman"/>
              </a:rPr>
              <a:t>Journal</a:t>
            </a:r>
            <a:r>
              <a:rPr sz="2000" spc="-50" dirty="0">
                <a:solidFill>
                  <a:srgbClr val="292929"/>
                </a:solidFill>
                <a:latin typeface="Times New Roman"/>
                <a:cs typeface="Times New Roman"/>
              </a:rPr>
              <a:t> </a:t>
            </a:r>
            <a:r>
              <a:rPr sz="2000" dirty="0">
                <a:solidFill>
                  <a:srgbClr val="292929"/>
                </a:solidFill>
                <a:latin typeface="Times New Roman"/>
                <a:cs typeface="Times New Roman"/>
              </a:rPr>
              <a:t>of</a:t>
            </a:r>
            <a:r>
              <a:rPr sz="2000" spc="-15" dirty="0">
                <a:solidFill>
                  <a:srgbClr val="292929"/>
                </a:solidFill>
                <a:latin typeface="Times New Roman"/>
                <a:cs typeface="Times New Roman"/>
              </a:rPr>
              <a:t> </a:t>
            </a:r>
            <a:r>
              <a:rPr sz="2000" spc="-5" dirty="0">
                <a:solidFill>
                  <a:srgbClr val="292929"/>
                </a:solidFill>
                <a:latin typeface="Times New Roman"/>
                <a:cs typeface="Times New Roman"/>
              </a:rPr>
              <a:t>International</a:t>
            </a:r>
            <a:r>
              <a:rPr sz="2000" spc="-40" dirty="0">
                <a:solidFill>
                  <a:srgbClr val="292929"/>
                </a:solidFill>
                <a:latin typeface="Times New Roman"/>
                <a:cs typeface="Times New Roman"/>
              </a:rPr>
              <a:t> </a:t>
            </a:r>
            <a:r>
              <a:rPr sz="2000" dirty="0">
                <a:solidFill>
                  <a:srgbClr val="292929"/>
                </a:solidFill>
                <a:latin typeface="Times New Roman"/>
                <a:cs typeface="Times New Roman"/>
              </a:rPr>
              <a:t>Financial</a:t>
            </a:r>
            <a:r>
              <a:rPr sz="2000" spc="-25" dirty="0">
                <a:solidFill>
                  <a:srgbClr val="292929"/>
                </a:solidFill>
                <a:latin typeface="Times New Roman"/>
                <a:cs typeface="Times New Roman"/>
              </a:rPr>
              <a:t> </a:t>
            </a:r>
            <a:r>
              <a:rPr sz="2000" dirty="0">
                <a:solidFill>
                  <a:srgbClr val="292929"/>
                </a:solidFill>
                <a:latin typeface="Times New Roman"/>
                <a:cs typeface="Times New Roman"/>
              </a:rPr>
              <a:t>Management</a:t>
            </a:r>
            <a:r>
              <a:rPr sz="2000" spc="-25" dirty="0">
                <a:solidFill>
                  <a:srgbClr val="292929"/>
                </a:solidFill>
                <a:latin typeface="Times New Roman"/>
                <a:cs typeface="Times New Roman"/>
              </a:rPr>
              <a:t> </a:t>
            </a:r>
            <a:r>
              <a:rPr sz="2000" dirty="0">
                <a:solidFill>
                  <a:srgbClr val="292929"/>
                </a:solidFill>
                <a:latin typeface="Times New Roman"/>
                <a:cs typeface="Times New Roman"/>
              </a:rPr>
              <a:t>and</a:t>
            </a:r>
            <a:r>
              <a:rPr sz="2000" spc="-10" dirty="0">
                <a:solidFill>
                  <a:srgbClr val="292929"/>
                </a:solidFill>
                <a:latin typeface="Times New Roman"/>
                <a:cs typeface="Times New Roman"/>
              </a:rPr>
              <a:t> </a:t>
            </a:r>
            <a:r>
              <a:rPr sz="2000" dirty="0">
                <a:solidFill>
                  <a:srgbClr val="292929"/>
                </a:solidFill>
                <a:latin typeface="Times New Roman"/>
                <a:cs typeface="Times New Roman"/>
              </a:rPr>
              <a:t>Accounting</a:t>
            </a:r>
            <a:endParaRPr sz="2000">
              <a:latin typeface="Times New Roman"/>
              <a:cs typeface="Times New Roman"/>
            </a:endParaRPr>
          </a:p>
          <a:p>
            <a:pPr marL="460375" indent="-448309">
              <a:lnSpc>
                <a:spcPct val="100000"/>
              </a:lnSpc>
              <a:spcBef>
                <a:spcPts val="1680"/>
              </a:spcBef>
              <a:buClr>
                <a:srgbClr val="CC9900"/>
              </a:buClr>
              <a:buSzPct val="70000"/>
              <a:buFont typeface="Wingdings"/>
              <a:buChar char=""/>
              <a:tabLst>
                <a:tab pos="460375" algn="l"/>
                <a:tab pos="461009" algn="l"/>
              </a:tabLst>
            </a:pPr>
            <a:r>
              <a:rPr sz="2000" dirty="0">
                <a:solidFill>
                  <a:srgbClr val="292929"/>
                </a:solidFill>
                <a:latin typeface="Times New Roman"/>
                <a:cs typeface="Times New Roman"/>
              </a:rPr>
              <a:t>Excel</a:t>
            </a:r>
            <a:r>
              <a:rPr sz="2000" spc="-20" dirty="0">
                <a:solidFill>
                  <a:srgbClr val="292929"/>
                </a:solidFill>
                <a:latin typeface="Times New Roman"/>
                <a:cs typeface="Times New Roman"/>
              </a:rPr>
              <a:t> </a:t>
            </a:r>
            <a:r>
              <a:rPr sz="2000" dirty="0">
                <a:solidFill>
                  <a:srgbClr val="292929"/>
                </a:solidFill>
                <a:latin typeface="Times New Roman"/>
                <a:cs typeface="Times New Roman"/>
              </a:rPr>
              <a:t>for</a:t>
            </a:r>
            <a:r>
              <a:rPr sz="2000" spc="-30" dirty="0">
                <a:solidFill>
                  <a:srgbClr val="292929"/>
                </a:solidFill>
                <a:latin typeface="Times New Roman"/>
                <a:cs typeface="Times New Roman"/>
              </a:rPr>
              <a:t> </a:t>
            </a:r>
            <a:r>
              <a:rPr sz="2000" dirty="0">
                <a:solidFill>
                  <a:srgbClr val="292929"/>
                </a:solidFill>
                <a:latin typeface="Times New Roman"/>
                <a:cs typeface="Times New Roman"/>
              </a:rPr>
              <a:t>various</a:t>
            </a:r>
            <a:r>
              <a:rPr sz="2000" spc="-35" dirty="0">
                <a:solidFill>
                  <a:srgbClr val="292929"/>
                </a:solidFill>
                <a:latin typeface="Times New Roman"/>
                <a:cs typeface="Times New Roman"/>
              </a:rPr>
              <a:t> </a:t>
            </a:r>
            <a:r>
              <a:rPr sz="2000" spc="-5" dirty="0">
                <a:solidFill>
                  <a:srgbClr val="292929"/>
                </a:solidFill>
                <a:latin typeface="Times New Roman"/>
                <a:cs typeface="Times New Roman"/>
              </a:rPr>
              <a:t>calculations</a:t>
            </a:r>
            <a:endParaRPr sz="2000">
              <a:latin typeface="Times New Roman"/>
              <a:cs typeface="Times New Roman"/>
            </a:endParaRPr>
          </a:p>
          <a:p>
            <a:pPr marL="460375" indent="-448309">
              <a:lnSpc>
                <a:spcPct val="100000"/>
              </a:lnSpc>
              <a:spcBef>
                <a:spcPts val="1680"/>
              </a:spcBef>
              <a:buClr>
                <a:srgbClr val="CC9900"/>
              </a:buClr>
              <a:buSzPct val="70000"/>
              <a:buFont typeface="Wingdings"/>
              <a:buChar char=""/>
              <a:tabLst>
                <a:tab pos="460375" algn="l"/>
                <a:tab pos="461009" algn="l"/>
              </a:tabLst>
            </a:pPr>
            <a:r>
              <a:rPr sz="2000" spc="5" dirty="0">
                <a:solidFill>
                  <a:srgbClr val="292929"/>
                </a:solidFill>
                <a:latin typeface="Times New Roman"/>
                <a:cs typeface="Times New Roman"/>
              </a:rPr>
              <a:t>Annual</a:t>
            </a:r>
            <a:r>
              <a:rPr sz="2000" spc="-60" dirty="0">
                <a:solidFill>
                  <a:srgbClr val="292929"/>
                </a:solidFill>
                <a:latin typeface="Times New Roman"/>
                <a:cs typeface="Times New Roman"/>
              </a:rPr>
              <a:t> </a:t>
            </a:r>
            <a:r>
              <a:rPr sz="2000" dirty="0">
                <a:solidFill>
                  <a:srgbClr val="292929"/>
                </a:solidFill>
                <a:latin typeface="Times New Roman"/>
                <a:cs typeface="Times New Roman"/>
              </a:rPr>
              <a:t>Reports</a:t>
            </a:r>
            <a:r>
              <a:rPr sz="2000" spc="-40" dirty="0">
                <a:solidFill>
                  <a:srgbClr val="292929"/>
                </a:solidFill>
                <a:latin typeface="Times New Roman"/>
                <a:cs typeface="Times New Roman"/>
              </a:rPr>
              <a:t> </a:t>
            </a:r>
            <a:r>
              <a:rPr sz="2000" dirty="0">
                <a:solidFill>
                  <a:srgbClr val="292929"/>
                </a:solidFill>
                <a:latin typeface="Times New Roman"/>
                <a:cs typeface="Times New Roman"/>
              </a:rPr>
              <a:t>of</a:t>
            </a:r>
            <a:r>
              <a:rPr sz="2000" spc="-35" dirty="0">
                <a:solidFill>
                  <a:srgbClr val="292929"/>
                </a:solidFill>
                <a:latin typeface="Times New Roman"/>
                <a:cs typeface="Times New Roman"/>
              </a:rPr>
              <a:t> </a:t>
            </a:r>
            <a:r>
              <a:rPr sz="2000" dirty="0">
                <a:solidFill>
                  <a:srgbClr val="292929"/>
                </a:solidFill>
                <a:latin typeface="Times New Roman"/>
                <a:cs typeface="Times New Roman"/>
              </a:rPr>
              <a:t>company</a:t>
            </a:r>
            <a:endParaRPr sz="2000">
              <a:latin typeface="Times New Roman"/>
              <a:cs typeface="Times New Roman"/>
            </a:endParaRPr>
          </a:p>
        </p:txBody>
      </p:sp>
      <p:pic>
        <p:nvPicPr>
          <p:cNvPr id="3" name="object 3"/>
          <p:cNvPicPr/>
          <p:nvPr/>
        </p:nvPicPr>
        <p:blipFill>
          <a:blip r:embed="rId2" cstate="print"/>
          <a:stretch>
            <a:fillRect/>
          </a:stretch>
        </p:blipFill>
        <p:spPr>
          <a:xfrm>
            <a:off x="7391400" y="76200"/>
            <a:ext cx="1676400" cy="679703"/>
          </a:xfrm>
          <a:prstGeom prst="rect">
            <a:avLst/>
          </a:prstGeom>
        </p:spPr>
      </p:pic>
      <p:sp>
        <p:nvSpPr>
          <p:cNvPr id="4" name="object 4"/>
          <p:cNvSpPr txBox="1">
            <a:spLocks noGrp="1"/>
          </p:cNvSpPr>
          <p:nvPr>
            <p:ph type="title"/>
          </p:nvPr>
        </p:nvSpPr>
        <p:spPr>
          <a:xfrm>
            <a:off x="1314958" y="405129"/>
            <a:ext cx="2936875" cy="756920"/>
          </a:xfrm>
          <a:prstGeom prst="rect">
            <a:avLst/>
          </a:prstGeom>
        </p:spPr>
        <p:txBody>
          <a:bodyPr vert="horz" wrap="square" lIns="0" tIns="12700" rIns="0" bIns="0" rtlCol="0">
            <a:spAutoFit/>
          </a:bodyPr>
          <a:lstStyle/>
          <a:p>
            <a:pPr marL="12700">
              <a:lnSpc>
                <a:spcPct val="100000"/>
              </a:lnSpc>
              <a:spcBef>
                <a:spcPts val="100"/>
              </a:spcBef>
            </a:pPr>
            <a:r>
              <a:rPr sz="4800" spc="-5" dirty="0"/>
              <a:t>Resou</a:t>
            </a:r>
            <a:r>
              <a:rPr sz="4800" spc="-20" dirty="0"/>
              <a:t>r</a:t>
            </a:r>
            <a:r>
              <a:rPr sz="4800" spc="-5" dirty="0"/>
              <a:t>ces</a:t>
            </a:r>
            <a:endParaRPr sz="4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758137"/>
            <a:ext cx="4923155" cy="4805680"/>
          </a:xfrm>
          <a:prstGeom prst="rect">
            <a:avLst/>
          </a:prstGeom>
        </p:spPr>
        <p:txBody>
          <a:bodyPr vert="horz" wrap="square" lIns="0" tIns="12065" rIns="0" bIns="0" rtlCol="0">
            <a:spAutoFit/>
          </a:bodyPr>
          <a:lstStyle/>
          <a:p>
            <a:pPr marL="461009" indent="-448945">
              <a:lnSpc>
                <a:spcPct val="100000"/>
              </a:lnSpc>
              <a:spcBef>
                <a:spcPts val="95"/>
              </a:spcBef>
              <a:buClr>
                <a:srgbClr val="CC9900"/>
              </a:buClr>
              <a:buSzPct val="69642"/>
              <a:buFont typeface="Wingdings"/>
              <a:buChar char=""/>
              <a:tabLst>
                <a:tab pos="460375" algn="l"/>
                <a:tab pos="461645" algn="l"/>
              </a:tabLst>
            </a:pPr>
            <a:r>
              <a:rPr sz="2800" spc="-5" dirty="0">
                <a:solidFill>
                  <a:srgbClr val="292929"/>
                </a:solidFill>
                <a:latin typeface="Times New Roman"/>
                <a:cs typeface="Times New Roman"/>
              </a:rPr>
              <a:t>Money</a:t>
            </a:r>
            <a:r>
              <a:rPr sz="2800" spc="-15" dirty="0">
                <a:solidFill>
                  <a:srgbClr val="292929"/>
                </a:solidFill>
                <a:latin typeface="Times New Roman"/>
                <a:cs typeface="Times New Roman"/>
              </a:rPr>
              <a:t> </a:t>
            </a:r>
            <a:r>
              <a:rPr sz="2800" spc="-5" dirty="0">
                <a:solidFill>
                  <a:srgbClr val="292929"/>
                </a:solidFill>
                <a:latin typeface="Times New Roman"/>
                <a:cs typeface="Times New Roman"/>
              </a:rPr>
              <a:t>and Capital</a:t>
            </a:r>
            <a:r>
              <a:rPr sz="2800" spc="-25" dirty="0">
                <a:solidFill>
                  <a:srgbClr val="292929"/>
                </a:solidFill>
                <a:latin typeface="Times New Roman"/>
                <a:cs typeface="Times New Roman"/>
              </a:rPr>
              <a:t> </a:t>
            </a:r>
            <a:r>
              <a:rPr sz="2800" spc="-5" dirty="0">
                <a:solidFill>
                  <a:srgbClr val="292929"/>
                </a:solidFill>
                <a:latin typeface="Times New Roman"/>
                <a:cs typeface="Times New Roman"/>
              </a:rPr>
              <a:t>Markets</a:t>
            </a:r>
            <a:endParaRPr sz="2800">
              <a:latin typeface="Times New Roman"/>
              <a:cs typeface="Times New Roman"/>
            </a:endParaRPr>
          </a:p>
          <a:p>
            <a:pPr marL="461009" indent="-448945">
              <a:lnSpc>
                <a:spcPct val="100000"/>
              </a:lnSpc>
              <a:spcBef>
                <a:spcPts val="2355"/>
              </a:spcBef>
              <a:buClr>
                <a:srgbClr val="CC9900"/>
              </a:buClr>
              <a:buSzPct val="69642"/>
              <a:buFont typeface="Wingdings"/>
              <a:buChar char=""/>
              <a:tabLst>
                <a:tab pos="460375" algn="l"/>
                <a:tab pos="461645" algn="l"/>
              </a:tabLst>
            </a:pPr>
            <a:r>
              <a:rPr sz="2800" spc="-5" dirty="0">
                <a:solidFill>
                  <a:srgbClr val="292929"/>
                </a:solidFill>
                <a:latin typeface="Times New Roman"/>
                <a:cs typeface="Times New Roman"/>
              </a:rPr>
              <a:t>Financial</a:t>
            </a:r>
            <a:r>
              <a:rPr sz="2800" spc="-40" dirty="0">
                <a:solidFill>
                  <a:srgbClr val="292929"/>
                </a:solidFill>
                <a:latin typeface="Times New Roman"/>
                <a:cs typeface="Times New Roman"/>
              </a:rPr>
              <a:t> </a:t>
            </a:r>
            <a:r>
              <a:rPr sz="2800" spc="-5" dirty="0">
                <a:solidFill>
                  <a:srgbClr val="292929"/>
                </a:solidFill>
                <a:latin typeface="Times New Roman"/>
                <a:cs typeface="Times New Roman"/>
              </a:rPr>
              <a:t>Planner,</a:t>
            </a:r>
            <a:endParaRPr sz="2800">
              <a:latin typeface="Times New Roman"/>
              <a:cs typeface="Times New Roman"/>
            </a:endParaRPr>
          </a:p>
          <a:p>
            <a:pPr marL="461009" indent="-448945">
              <a:lnSpc>
                <a:spcPct val="100000"/>
              </a:lnSpc>
              <a:spcBef>
                <a:spcPts val="2355"/>
              </a:spcBef>
              <a:buClr>
                <a:srgbClr val="CC9900"/>
              </a:buClr>
              <a:buSzPct val="69642"/>
              <a:buFont typeface="Wingdings"/>
              <a:buChar char=""/>
              <a:tabLst>
                <a:tab pos="460375" algn="l"/>
                <a:tab pos="461645" algn="l"/>
              </a:tabLst>
            </a:pPr>
            <a:r>
              <a:rPr sz="2800" spc="-5" dirty="0">
                <a:solidFill>
                  <a:srgbClr val="292929"/>
                </a:solidFill>
                <a:latin typeface="Times New Roman"/>
                <a:cs typeface="Times New Roman"/>
              </a:rPr>
              <a:t>Wealth</a:t>
            </a:r>
            <a:r>
              <a:rPr sz="2800" spc="-35" dirty="0">
                <a:solidFill>
                  <a:srgbClr val="292929"/>
                </a:solidFill>
                <a:latin typeface="Times New Roman"/>
                <a:cs typeface="Times New Roman"/>
              </a:rPr>
              <a:t> </a:t>
            </a:r>
            <a:r>
              <a:rPr sz="2800" spc="-5" dirty="0">
                <a:solidFill>
                  <a:srgbClr val="292929"/>
                </a:solidFill>
                <a:latin typeface="Times New Roman"/>
                <a:cs typeface="Times New Roman"/>
              </a:rPr>
              <a:t>Manager/Advisor</a:t>
            </a:r>
            <a:endParaRPr sz="2800">
              <a:latin typeface="Times New Roman"/>
              <a:cs typeface="Times New Roman"/>
            </a:endParaRPr>
          </a:p>
          <a:p>
            <a:pPr marL="461009" indent="-448945">
              <a:lnSpc>
                <a:spcPct val="100000"/>
              </a:lnSpc>
              <a:spcBef>
                <a:spcPts val="2355"/>
              </a:spcBef>
              <a:buClr>
                <a:srgbClr val="CC9900"/>
              </a:buClr>
              <a:buSzPct val="69642"/>
              <a:buFont typeface="Wingdings"/>
              <a:buChar char=""/>
              <a:tabLst>
                <a:tab pos="460375" algn="l"/>
                <a:tab pos="461645" algn="l"/>
              </a:tabLst>
            </a:pPr>
            <a:r>
              <a:rPr sz="2800" spc="-5" dirty="0">
                <a:solidFill>
                  <a:srgbClr val="292929"/>
                </a:solidFill>
                <a:latin typeface="Times New Roman"/>
                <a:cs typeface="Times New Roman"/>
              </a:rPr>
              <a:t>Stockbroker/Brokerage</a:t>
            </a:r>
            <a:r>
              <a:rPr sz="2800" spc="-20" dirty="0">
                <a:solidFill>
                  <a:srgbClr val="292929"/>
                </a:solidFill>
                <a:latin typeface="Times New Roman"/>
                <a:cs typeface="Times New Roman"/>
              </a:rPr>
              <a:t> </a:t>
            </a:r>
            <a:r>
              <a:rPr sz="2800" spc="-5" dirty="0">
                <a:solidFill>
                  <a:srgbClr val="292929"/>
                </a:solidFill>
                <a:latin typeface="Times New Roman"/>
                <a:cs typeface="Times New Roman"/>
              </a:rPr>
              <a:t>Houses</a:t>
            </a:r>
            <a:endParaRPr sz="2800">
              <a:latin typeface="Times New Roman"/>
              <a:cs typeface="Times New Roman"/>
            </a:endParaRPr>
          </a:p>
          <a:p>
            <a:pPr marL="461009" indent="-448945">
              <a:lnSpc>
                <a:spcPct val="100000"/>
              </a:lnSpc>
              <a:spcBef>
                <a:spcPts val="2350"/>
              </a:spcBef>
              <a:buClr>
                <a:srgbClr val="CC9900"/>
              </a:buClr>
              <a:buSzPct val="69642"/>
              <a:buFont typeface="Wingdings"/>
              <a:buChar char=""/>
              <a:tabLst>
                <a:tab pos="460375" algn="l"/>
                <a:tab pos="461645" algn="l"/>
              </a:tabLst>
            </a:pPr>
            <a:r>
              <a:rPr sz="2800" dirty="0">
                <a:solidFill>
                  <a:srgbClr val="292929"/>
                </a:solidFill>
                <a:latin typeface="Times New Roman"/>
                <a:cs typeface="Times New Roman"/>
              </a:rPr>
              <a:t>Portfolio</a:t>
            </a:r>
            <a:r>
              <a:rPr sz="2800" spc="-95" dirty="0">
                <a:solidFill>
                  <a:srgbClr val="292929"/>
                </a:solidFill>
                <a:latin typeface="Times New Roman"/>
                <a:cs typeface="Times New Roman"/>
              </a:rPr>
              <a:t> </a:t>
            </a:r>
            <a:r>
              <a:rPr sz="2800" spc="-5" dirty="0">
                <a:solidFill>
                  <a:srgbClr val="292929"/>
                </a:solidFill>
                <a:latin typeface="Times New Roman"/>
                <a:cs typeface="Times New Roman"/>
              </a:rPr>
              <a:t>Manager</a:t>
            </a:r>
            <a:endParaRPr sz="2800">
              <a:latin typeface="Times New Roman"/>
              <a:cs typeface="Times New Roman"/>
            </a:endParaRPr>
          </a:p>
          <a:p>
            <a:pPr marL="461009" indent="-448945">
              <a:lnSpc>
                <a:spcPct val="100000"/>
              </a:lnSpc>
              <a:spcBef>
                <a:spcPts val="2355"/>
              </a:spcBef>
              <a:buClr>
                <a:srgbClr val="CC9900"/>
              </a:buClr>
              <a:buSzPct val="69642"/>
              <a:buFont typeface="Wingdings"/>
              <a:buChar char=""/>
              <a:tabLst>
                <a:tab pos="460375" algn="l"/>
                <a:tab pos="461645" algn="l"/>
              </a:tabLst>
            </a:pPr>
            <a:r>
              <a:rPr sz="2800" spc="-5" dirty="0">
                <a:solidFill>
                  <a:srgbClr val="292929"/>
                </a:solidFill>
                <a:latin typeface="Times New Roman"/>
                <a:cs typeface="Times New Roman"/>
              </a:rPr>
              <a:t>Securities</a:t>
            </a:r>
            <a:r>
              <a:rPr sz="2800" spc="-50" dirty="0">
                <a:solidFill>
                  <a:srgbClr val="292929"/>
                </a:solidFill>
                <a:latin typeface="Times New Roman"/>
                <a:cs typeface="Times New Roman"/>
              </a:rPr>
              <a:t> </a:t>
            </a:r>
            <a:r>
              <a:rPr sz="2800" spc="-5" dirty="0">
                <a:solidFill>
                  <a:srgbClr val="292929"/>
                </a:solidFill>
                <a:latin typeface="Times New Roman"/>
                <a:cs typeface="Times New Roman"/>
              </a:rPr>
              <a:t>Analyst</a:t>
            </a:r>
            <a:endParaRPr sz="2800">
              <a:latin typeface="Times New Roman"/>
              <a:cs typeface="Times New Roman"/>
            </a:endParaRPr>
          </a:p>
          <a:p>
            <a:pPr marL="461009" indent="-448945">
              <a:lnSpc>
                <a:spcPct val="100000"/>
              </a:lnSpc>
              <a:spcBef>
                <a:spcPts val="2350"/>
              </a:spcBef>
              <a:buClr>
                <a:srgbClr val="CC9900"/>
              </a:buClr>
              <a:buSzPct val="69642"/>
              <a:buFont typeface="Wingdings"/>
              <a:buChar char=""/>
              <a:tabLst>
                <a:tab pos="460375" algn="l"/>
                <a:tab pos="461645" algn="l"/>
              </a:tabLst>
            </a:pPr>
            <a:r>
              <a:rPr sz="2800" spc="-5" dirty="0">
                <a:solidFill>
                  <a:srgbClr val="292929"/>
                </a:solidFill>
                <a:latin typeface="Times New Roman"/>
                <a:cs typeface="Times New Roman"/>
              </a:rPr>
              <a:t>Investment</a:t>
            </a:r>
            <a:r>
              <a:rPr sz="2800" spc="-20" dirty="0">
                <a:solidFill>
                  <a:srgbClr val="292929"/>
                </a:solidFill>
                <a:latin typeface="Times New Roman"/>
                <a:cs typeface="Times New Roman"/>
              </a:rPr>
              <a:t> </a:t>
            </a:r>
            <a:r>
              <a:rPr sz="2800" spc="-5" dirty="0">
                <a:solidFill>
                  <a:srgbClr val="292929"/>
                </a:solidFill>
                <a:latin typeface="Times New Roman"/>
                <a:cs typeface="Times New Roman"/>
              </a:rPr>
              <a:t>Advisor</a:t>
            </a:r>
            <a:endParaRPr sz="2800">
              <a:latin typeface="Times New Roman"/>
              <a:cs typeface="Times New Roman"/>
            </a:endParaRPr>
          </a:p>
        </p:txBody>
      </p:sp>
      <p:sp>
        <p:nvSpPr>
          <p:cNvPr id="3" name="object 3"/>
          <p:cNvSpPr txBox="1">
            <a:spLocks noGrp="1"/>
          </p:cNvSpPr>
          <p:nvPr>
            <p:ph type="title"/>
          </p:nvPr>
        </p:nvSpPr>
        <p:spPr>
          <a:xfrm>
            <a:off x="1010818" y="301497"/>
            <a:ext cx="5683250" cy="756920"/>
          </a:xfrm>
          <a:prstGeom prst="rect">
            <a:avLst/>
          </a:prstGeom>
        </p:spPr>
        <p:txBody>
          <a:bodyPr vert="horz" wrap="square" lIns="0" tIns="12700" rIns="0" bIns="0" rtlCol="0">
            <a:spAutoFit/>
          </a:bodyPr>
          <a:lstStyle/>
          <a:p>
            <a:pPr marL="12700">
              <a:lnSpc>
                <a:spcPct val="100000"/>
              </a:lnSpc>
              <a:spcBef>
                <a:spcPts val="100"/>
              </a:spcBef>
            </a:pPr>
            <a:r>
              <a:rPr sz="4800" spc="-5" dirty="0"/>
              <a:t>Career</a:t>
            </a:r>
            <a:r>
              <a:rPr sz="4800" spc="-15" dirty="0"/>
              <a:t> </a:t>
            </a:r>
            <a:r>
              <a:rPr sz="4800" spc="-5" dirty="0"/>
              <a:t>Opportunities</a:t>
            </a:r>
            <a:endParaRPr sz="4800"/>
          </a:p>
        </p:txBody>
      </p:sp>
      <p:pic>
        <p:nvPicPr>
          <p:cNvPr id="4" name="object 4"/>
          <p:cNvPicPr/>
          <p:nvPr/>
        </p:nvPicPr>
        <p:blipFill>
          <a:blip r:embed="rId2" cstate="print"/>
          <a:stretch>
            <a:fillRect/>
          </a:stretch>
        </p:blipFill>
        <p:spPr>
          <a:xfrm>
            <a:off x="7391400" y="85343"/>
            <a:ext cx="1676400" cy="67970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350"/>
            <a:ext cx="7289800" cy="1498600"/>
          </a:xfrm>
        </p:spPr>
        <p:txBody>
          <a:bodyPr/>
          <a:lstStyle/>
          <a:p>
            <a:pPr>
              <a:defRPr/>
            </a:pPr>
            <a:r>
              <a:rPr lang="en-US" dirty="0" smtClean="0"/>
              <a:t>Skill Set</a:t>
            </a:r>
            <a:endParaRPr lang="en-IN" dirty="0"/>
          </a:p>
        </p:txBody>
      </p:sp>
      <p:sp>
        <p:nvSpPr>
          <p:cNvPr id="30723" name="Content Placeholder 2"/>
          <p:cNvSpPr>
            <a:spLocks noGrp="1"/>
          </p:cNvSpPr>
          <p:nvPr>
            <p:ph idx="1"/>
          </p:nvPr>
        </p:nvSpPr>
        <p:spPr/>
        <p:txBody>
          <a:bodyPr/>
          <a:lstStyle/>
          <a:p>
            <a:r>
              <a:rPr lang="en-US" altLang="en-US" smtClean="0"/>
              <a:t>Data Analysis</a:t>
            </a:r>
          </a:p>
          <a:p>
            <a:endParaRPr lang="en-US" altLang="en-US" smtClean="0"/>
          </a:p>
          <a:p>
            <a:r>
              <a:rPr lang="en-US" altLang="en-US" smtClean="0"/>
              <a:t>Quantitative Analysis</a:t>
            </a:r>
          </a:p>
          <a:p>
            <a:endParaRPr lang="en-US" altLang="en-US" smtClean="0"/>
          </a:p>
          <a:p>
            <a:r>
              <a:rPr lang="en-US" altLang="en-US" smtClean="0"/>
              <a:t>Number Crunching</a:t>
            </a:r>
          </a:p>
          <a:p>
            <a:endParaRPr lang="en-US" altLang="en-US" smtClean="0"/>
          </a:p>
          <a:p>
            <a:r>
              <a:rPr lang="en-US" altLang="en-US" smtClean="0"/>
              <a:t>Forensic Audit</a:t>
            </a:r>
          </a:p>
          <a:p>
            <a:endParaRPr lang="en-US" altLang="en-US" smtClean="0"/>
          </a:p>
          <a:p>
            <a:r>
              <a:rPr lang="en-US" altLang="en-US" smtClean="0"/>
              <a:t>Financial Accuracy</a:t>
            </a:r>
            <a:endParaRPr lang="en-IN" altLang="en-US" smtClean="0"/>
          </a:p>
        </p:txBody>
      </p:sp>
      <p:pic>
        <p:nvPicPr>
          <p:cNvPr id="30724" name="Picture 6" descr="Financial Analytics - HBF Dir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7388" y="1417638"/>
            <a:ext cx="4041775" cy="49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0"/>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0321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28191" y="1910537"/>
            <a:ext cx="5849620" cy="4805680"/>
          </a:xfrm>
          <a:prstGeom prst="rect">
            <a:avLst/>
          </a:prstGeom>
        </p:spPr>
        <p:txBody>
          <a:bodyPr vert="horz" wrap="square" lIns="0" tIns="12065" rIns="0" bIns="0" rtlCol="0">
            <a:spAutoFit/>
          </a:bodyPr>
          <a:lstStyle/>
          <a:p>
            <a:pPr marL="460375" indent="-448309">
              <a:lnSpc>
                <a:spcPct val="100000"/>
              </a:lnSpc>
              <a:spcBef>
                <a:spcPts val="95"/>
              </a:spcBef>
              <a:buClr>
                <a:srgbClr val="CC9900"/>
              </a:buClr>
              <a:buSzPct val="69642"/>
              <a:buFont typeface="Wingdings"/>
              <a:buChar char=""/>
              <a:tabLst>
                <a:tab pos="460375" algn="l"/>
                <a:tab pos="461009" algn="l"/>
              </a:tabLst>
            </a:pPr>
            <a:r>
              <a:rPr sz="2800" dirty="0">
                <a:solidFill>
                  <a:srgbClr val="292929"/>
                </a:solidFill>
                <a:latin typeface="Times New Roman"/>
                <a:cs typeface="Times New Roman"/>
              </a:rPr>
              <a:t>Work</a:t>
            </a:r>
            <a:r>
              <a:rPr sz="2800" spc="-15" dirty="0">
                <a:solidFill>
                  <a:srgbClr val="292929"/>
                </a:solidFill>
                <a:latin typeface="Times New Roman"/>
                <a:cs typeface="Times New Roman"/>
              </a:rPr>
              <a:t> </a:t>
            </a:r>
            <a:r>
              <a:rPr sz="2800" spc="-5" dirty="0">
                <a:solidFill>
                  <a:srgbClr val="292929"/>
                </a:solidFill>
                <a:latin typeface="Times New Roman"/>
                <a:cs typeface="Times New Roman"/>
              </a:rPr>
              <a:t>with</a:t>
            </a:r>
            <a:r>
              <a:rPr sz="2800" spc="-10" dirty="0">
                <a:solidFill>
                  <a:srgbClr val="292929"/>
                </a:solidFill>
                <a:latin typeface="Times New Roman"/>
                <a:cs typeface="Times New Roman"/>
              </a:rPr>
              <a:t> </a:t>
            </a:r>
            <a:r>
              <a:rPr sz="2800" spc="-5" dirty="0">
                <a:solidFill>
                  <a:srgbClr val="292929"/>
                </a:solidFill>
                <a:latin typeface="Times New Roman"/>
                <a:cs typeface="Times New Roman"/>
              </a:rPr>
              <a:t>financial</a:t>
            </a:r>
            <a:r>
              <a:rPr sz="2800" spc="-35" dirty="0">
                <a:solidFill>
                  <a:srgbClr val="292929"/>
                </a:solidFill>
                <a:latin typeface="Times New Roman"/>
                <a:cs typeface="Times New Roman"/>
              </a:rPr>
              <a:t> </a:t>
            </a:r>
            <a:r>
              <a:rPr sz="2800" spc="-5" dirty="0">
                <a:solidFill>
                  <a:srgbClr val="292929"/>
                </a:solidFill>
                <a:latin typeface="Times New Roman"/>
                <a:cs typeface="Times New Roman"/>
              </a:rPr>
              <a:t>assets</a:t>
            </a:r>
            <a:endParaRPr sz="2800">
              <a:latin typeface="Times New Roman"/>
              <a:cs typeface="Times New Roman"/>
            </a:endParaRPr>
          </a:p>
          <a:p>
            <a:pPr marL="460375" indent="-448309">
              <a:lnSpc>
                <a:spcPct val="100000"/>
              </a:lnSpc>
              <a:spcBef>
                <a:spcPts val="2355"/>
              </a:spcBef>
              <a:buClr>
                <a:srgbClr val="CC9900"/>
              </a:buClr>
              <a:buSzPct val="69642"/>
              <a:buFont typeface="Wingdings"/>
              <a:buChar char=""/>
              <a:tabLst>
                <a:tab pos="460375" algn="l"/>
                <a:tab pos="461009" algn="l"/>
              </a:tabLst>
            </a:pPr>
            <a:r>
              <a:rPr sz="2800" spc="-5" dirty="0">
                <a:solidFill>
                  <a:srgbClr val="292929"/>
                </a:solidFill>
                <a:latin typeface="Times New Roman"/>
                <a:cs typeface="Times New Roman"/>
              </a:rPr>
              <a:t>Online</a:t>
            </a:r>
            <a:r>
              <a:rPr sz="2800" spc="-20" dirty="0">
                <a:solidFill>
                  <a:srgbClr val="292929"/>
                </a:solidFill>
                <a:latin typeface="Times New Roman"/>
                <a:cs typeface="Times New Roman"/>
              </a:rPr>
              <a:t> </a:t>
            </a:r>
            <a:r>
              <a:rPr sz="2800" spc="-5" dirty="0">
                <a:solidFill>
                  <a:srgbClr val="292929"/>
                </a:solidFill>
                <a:latin typeface="Times New Roman"/>
                <a:cs typeface="Times New Roman"/>
              </a:rPr>
              <a:t>Certifications</a:t>
            </a:r>
            <a:endParaRPr sz="2800">
              <a:latin typeface="Times New Roman"/>
              <a:cs typeface="Times New Roman"/>
            </a:endParaRPr>
          </a:p>
          <a:p>
            <a:pPr marL="460375" indent="-448309">
              <a:lnSpc>
                <a:spcPct val="100000"/>
              </a:lnSpc>
              <a:spcBef>
                <a:spcPts val="2355"/>
              </a:spcBef>
              <a:buClr>
                <a:srgbClr val="CC9900"/>
              </a:buClr>
              <a:buSzPct val="69642"/>
              <a:buFont typeface="Wingdings"/>
              <a:buChar char=""/>
              <a:tabLst>
                <a:tab pos="460375" algn="l"/>
                <a:tab pos="461009" algn="l"/>
              </a:tabLst>
            </a:pPr>
            <a:r>
              <a:rPr sz="2800" spc="-5" dirty="0">
                <a:solidFill>
                  <a:srgbClr val="292929"/>
                </a:solidFill>
                <a:latin typeface="Times New Roman"/>
                <a:cs typeface="Times New Roman"/>
              </a:rPr>
              <a:t>Simulation</a:t>
            </a:r>
            <a:endParaRPr sz="2800">
              <a:latin typeface="Times New Roman"/>
              <a:cs typeface="Times New Roman"/>
            </a:endParaRPr>
          </a:p>
          <a:p>
            <a:pPr marL="460375" indent="-448309">
              <a:lnSpc>
                <a:spcPct val="100000"/>
              </a:lnSpc>
              <a:spcBef>
                <a:spcPts val="2355"/>
              </a:spcBef>
              <a:buClr>
                <a:srgbClr val="CC9900"/>
              </a:buClr>
              <a:buSzPct val="69642"/>
              <a:buFont typeface="Wingdings"/>
              <a:buChar char=""/>
              <a:tabLst>
                <a:tab pos="460375" algn="l"/>
                <a:tab pos="461009" algn="l"/>
              </a:tabLst>
            </a:pPr>
            <a:r>
              <a:rPr sz="2800" spc="-5" dirty="0">
                <a:solidFill>
                  <a:srgbClr val="292929"/>
                </a:solidFill>
                <a:latin typeface="Times New Roman"/>
                <a:cs typeface="Times New Roman"/>
              </a:rPr>
              <a:t>Value</a:t>
            </a:r>
            <a:r>
              <a:rPr sz="2800" spc="-15" dirty="0">
                <a:solidFill>
                  <a:srgbClr val="292929"/>
                </a:solidFill>
                <a:latin typeface="Times New Roman"/>
                <a:cs typeface="Times New Roman"/>
              </a:rPr>
              <a:t> </a:t>
            </a:r>
            <a:r>
              <a:rPr sz="2800" dirty="0">
                <a:solidFill>
                  <a:srgbClr val="292929"/>
                </a:solidFill>
                <a:latin typeface="Times New Roman"/>
                <a:cs typeface="Times New Roman"/>
              </a:rPr>
              <a:t>of</a:t>
            </a:r>
            <a:r>
              <a:rPr sz="2800" spc="-10" dirty="0">
                <a:solidFill>
                  <a:srgbClr val="292929"/>
                </a:solidFill>
                <a:latin typeface="Times New Roman"/>
                <a:cs typeface="Times New Roman"/>
              </a:rPr>
              <a:t> </a:t>
            </a:r>
            <a:r>
              <a:rPr sz="2800" spc="-5" dirty="0">
                <a:solidFill>
                  <a:srgbClr val="292929"/>
                </a:solidFill>
                <a:latin typeface="Times New Roman"/>
                <a:cs typeface="Times New Roman"/>
              </a:rPr>
              <a:t>financial</a:t>
            </a:r>
            <a:r>
              <a:rPr sz="2800" spc="-20" dirty="0">
                <a:solidFill>
                  <a:srgbClr val="292929"/>
                </a:solidFill>
                <a:latin typeface="Times New Roman"/>
                <a:cs typeface="Times New Roman"/>
              </a:rPr>
              <a:t> </a:t>
            </a:r>
            <a:r>
              <a:rPr sz="2800" spc="-5" dirty="0">
                <a:solidFill>
                  <a:srgbClr val="292929"/>
                </a:solidFill>
                <a:latin typeface="Times New Roman"/>
                <a:cs typeface="Times New Roman"/>
              </a:rPr>
              <a:t>assets</a:t>
            </a:r>
            <a:endParaRPr sz="2800">
              <a:latin typeface="Times New Roman"/>
              <a:cs typeface="Times New Roman"/>
            </a:endParaRPr>
          </a:p>
          <a:p>
            <a:pPr marL="460375" indent="-448309">
              <a:lnSpc>
                <a:spcPct val="100000"/>
              </a:lnSpc>
              <a:spcBef>
                <a:spcPts val="2350"/>
              </a:spcBef>
              <a:buClr>
                <a:srgbClr val="CC9900"/>
              </a:buClr>
              <a:buSzPct val="69642"/>
              <a:buFont typeface="Wingdings"/>
              <a:buChar char=""/>
              <a:tabLst>
                <a:tab pos="460375" algn="l"/>
                <a:tab pos="461009" algn="l"/>
              </a:tabLst>
            </a:pPr>
            <a:r>
              <a:rPr sz="2800" spc="-5" dirty="0">
                <a:solidFill>
                  <a:srgbClr val="292929"/>
                </a:solidFill>
                <a:latin typeface="Times New Roman"/>
                <a:cs typeface="Times New Roman"/>
              </a:rPr>
              <a:t>Risk</a:t>
            </a:r>
            <a:r>
              <a:rPr sz="2800" spc="-40" dirty="0">
                <a:solidFill>
                  <a:srgbClr val="292929"/>
                </a:solidFill>
                <a:latin typeface="Times New Roman"/>
                <a:cs typeface="Times New Roman"/>
              </a:rPr>
              <a:t> </a:t>
            </a:r>
            <a:r>
              <a:rPr sz="2800" dirty="0">
                <a:solidFill>
                  <a:srgbClr val="292929"/>
                </a:solidFill>
                <a:latin typeface="Times New Roman"/>
                <a:cs typeface="Times New Roman"/>
              </a:rPr>
              <a:t>versus</a:t>
            </a:r>
            <a:r>
              <a:rPr sz="2800" spc="-30" dirty="0">
                <a:solidFill>
                  <a:srgbClr val="292929"/>
                </a:solidFill>
                <a:latin typeface="Times New Roman"/>
                <a:cs typeface="Times New Roman"/>
              </a:rPr>
              <a:t> </a:t>
            </a:r>
            <a:r>
              <a:rPr sz="2800" dirty="0">
                <a:solidFill>
                  <a:srgbClr val="292929"/>
                </a:solidFill>
                <a:latin typeface="Times New Roman"/>
                <a:cs typeface="Times New Roman"/>
              </a:rPr>
              <a:t>return</a:t>
            </a:r>
            <a:endParaRPr sz="2800">
              <a:latin typeface="Times New Roman"/>
              <a:cs typeface="Times New Roman"/>
            </a:endParaRPr>
          </a:p>
          <a:p>
            <a:pPr marL="460375" indent="-448309">
              <a:lnSpc>
                <a:spcPct val="100000"/>
              </a:lnSpc>
              <a:spcBef>
                <a:spcPts val="2355"/>
              </a:spcBef>
              <a:buClr>
                <a:srgbClr val="CC9900"/>
              </a:buClr>
              <a:buSzPct val="69642"/>
              <a:buFont typeface="Wingdings"/>
              <a:buChar char=""/>
              <a:tabLst>
                <a:tab pos="460375" algn="l"/>
                <a:tab pos="461009" algn="l"/>
              </a:tabLst>
            </a:pPr>
            <a:r>
              <a:rPr sz="2800" spc="-5" dirty="0">
                <a:solidFill>
                  <a:srgbClr val="292929"/>
                </a:solidFill>
                <a:latin typeface="Times New Roman"/>
                <a:cs typeface="Times New Roman"/>
              </a:rPr>
              <a:t>Asset</a:t>
            </a:r>
            <a:r>
              <a:rPr sz="2800" spc="-30" dirty="0">
                <a:solidFill>
                  <a:srgbClr val="292929"/>
                </a:solidFill>
                <a:latin typeface="Times New Roman"/>
                <a:cs typeface="Times New Roman"/>
              </a:rPr>
              <a:t> </a:t>
            </a:r>
            <a:r>
              <a:rPr sz="2800" spc="-5" dirty="0">
                <a:solidFill>
                  <a:srgbClr val="292929"/>
                </a:solidFill>
                <a:latin typeface="Times New Roman"/>
                <a:cs typeface="Times New Roman"/>
              </a:rPr>
              <a:t>allocation</a:t>
            </a:r>
            <a:endParaRPr sz="2800">
              <a:latin typeface="Times New Roman"/>
              <a:cs typeface="Times New Roman"/>
            </a:endParaRPr>
          </a:p>
          <a:p>
            <a:pPr marL="460375" indent="-448309">
              <a:lnSpc>
                <a:spcPct val="100000"/>
              </a:lnSpc>
              <a:spcBef>
                <a:spcPts val="2350"/>
              </a:spcBef>
              <a:buClr>
                <a:srgbClr val="CC9900"/>
              </a:buClr>
              <a:buSzPct val="69642"/>
              <a:buFont typeface="Wingdings"/>
              <a:buChar char=""/>
              <a:tabLst>
                <a:tab pos="460375" algn="l"/>
                <a:tab pos="461009" algn="l"/>
              </a:tabLst>
            </a:pPr>
            <a:r>
              <a:rPr sz="2800" dirty="0">
                <a:solidFill>
                  <a:srgbClr val="292929"/>
                </a:solidFill>
                <a:latin typeface="Times New Roman"/>
                <a:cs typeface="Times New Roman"/>
              </a:rPr>
              <a:t>Portfolio</a:t>
            </a:r>
            <a:r>
              <a:rPr sz="2800" spc="-25" dirty="0">
                <a:solidFill>
                  <a:srgbClr val="292929"/>
                </a:solidFill>
                <a:latin typeface="Times New Roman"/>
                <a:cs typeface="Times New Roman"/>
              </a:rPr>
              <a:t> </a:t>
            </a:r>
            <a:r>
              <a:rPr sz="2800" spc="-5" dirty="0">
                <a:solidFill>
                  <a:srgbClr val="292929"/>
                </a:solidFill>
                <a:latin typeface="Times New Roman"/>
                <a:cs typeface="Times New Roman"/>
              </a:rPr>
              <a:t>Management and</a:t>
            </a:r>
            <a:r>
              <a:rPr sz="2800" spc="-25" dirty="0">
                <a:solidFill>
                  <a:srgbClr val="292929"/>
                </a:solidFill>
                <a:latin typeface="Times New Roman"/>
                <a:cs typeface="Times New Roman"/>
              </a:rPr>
              <a:t> </a:t>
            </a:r>
            <a:r>
              <a:rPr sz="2800" spc="-5" dirty="0">
                <a:solidFill>
                  <a:srgbClr val="292929"/>
                </a:solidFill>
                <a:latin typeface="Times New Roman"/>
                <a:cs typeface="Times New Roman"/>
              </a:rPr>
              <a:t>evaluation</a:t>
            </a:r>
            <a:endParaRPr sz="2800">
              <a:latin typeface="Times New Roman"/>
              <a:cs typeface="Times New Roman"/>
            </a:endParaRPr>
          </a:p>
        </p:txBody>
      </p:sp>
      <p:sp>
        <p:nvSpPr>
          <p:cNvPr id="3" name="object 3"/>
          <p:cNvSpPr txBox="1">
            <a:spLocks noGrp="1"/>
          </p:cNvSpPr>
          <p:nvPr>
            <p:ph type="title"/>
          </p:nvPr>
        </p:nvSpPr>
        <p:spPr>
          <a:xfrm>
            <a:off x="1010818" y="214630"/>
            <a:ext cx="7122363" cy="874598"/>
          </a:xfrm>
          <a:prstGeom prst="rect">
            <a:avLst/>
          </a:prstGeom>
        </p:spPr>
        <p:txBody>
          <a:bodyPr vert="horz" wrap="square" lIns="0" tIns="12700" rIns="0" bIns="0" rtlCol="0">
            <a:spAutoFit/>
          </a:bodyPr>
          <a:lstStyle/>
          <a:p>
            <a:pPr marL="12700" marR="5080">
              <a:lnSpc>
                <a:spcPct val="100000"/>
              </a:lnSpc>
              <a:spcBef>
                <a:spcPts val="100"/>
              </a:spcBef>
            </a:pPr>
            <a:r>
              <a:rPr sz="2800" dirty="0" smtClean="0"/>
              <a:t>Why</a:t>
            </a:r>
            <a:r>
              <a:rPr lang="en-US" sz="2800" spc="-20" dirty="0"/>
              <a:t> </a:t>
            </a:r>
            <a:r>
              <a:rPr lang="en-US" sz="2800" spc="-20" dirty="0" smtClean="0"/>
              <a:t>Investment </a:t>
            </a:r>
            <a:r>
              <a:rPr sz="2800" spc="-5" dirty="0" smtClean="0"/>
              <a:t>Analysis</a:t>
            </a:r>
            <a:r>
              <a:rPr sz="2800" spc="-20" dirty="0" smtClean="0"/>
              <a:t> </a:t>
            </a:r>
            <a:r>
              <a:rPr sz="2800" spc="-5" dirty="0"/>
              <a:t>and Portfolio </a:t>
            </a:r>
            <a:r>
              <a:rPr sz="2800" spc="-875" dirty="0"/>
              <a:t> </a:t>
            </a:r>
            <a:r>
              <a:rPr sz="2800" spc="-5" dirty="0"/>
              <a:t>Management</a:t>
            </a:r>
          </a:p>
        </p:txBody>
      </p:sp>
      <p:pic>
        <p:nvPicPr>
          <p:cNvPr id="4" name="object 4"/>
          <p:cNvPicPr/>
          <p:nvPr/>
        </p:nvPicPr>
        <p:blipFill>
          <a:blip r:embed="rId2" cstate="print"/>
          <a:stretch>
            <a:fillRect/>
          </a:stretch>
        </p:blipFill>
        <p:spPr>
          <a:xfrm>
            <a:off x="7391400" y="76200"/>
            <a:ext cx="1676400" cy="67970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926462"/>
            <a:ext cx="7381240" cy="4549140"/>
          </a:xfrm>
          <a:prstGeom prst="rect">
            <a:avLst/>
          </a:prstGeom>
        </p:spPr>
        <p:txBody>
          <a:bodyPr vert="horz" wrap="square" lIns="0" tIns="12065" rIns="0" bIns="0" rtlCol="0">
            <a:spAutoFit/>
          </a:bodyPr>
          <a:lstStyle/>
          <a:p>
            <a:pPr marL="461009" indent="-448945">
              <a:lnSpc>
                <a:spcPct val="100000"/>
              </a:lnSpc>
              <a:spcBef>
                <a:spcPts val="95"/>
              </a:spcBef>
              <a:buClr>
                <a:srgbClr val="CC9900"/>
              </a:buClr>
              <a:buSzPct val="69642"/>
              <a:buFont typeface="Wingdings"/>
              <a:buChar char=""/>
              <a:tabLst>
                <a:tab pos="460375" algn="l"/>
                <a:tab pos="461645" algn="l"/>
              </a:tabLst>
            </a:pPr>
            <a:r>
              <a:rPr sz="2800" spc="-5" dirty="0">
                <a:solidFill>
                  <a:srgbClr val="292929"/>
                </a:solidFill>
                <a:latin typeface="Times New Roman"/>
                <a:cs typeface="Times New Roman"/>
              </a:rPr>
              <a:t>Contemporary</a:t>
            </a:r>
            <a:r>
              <a:rPr sz="2800" dirty="0">
                <a:solidFill>
                  <a:srgbClr val="292929"/>
                </a:solidFill>
                <a:latin typeface="Times New Roman"/>
                <a:cs typeface="Times New Roman"/>
              </a:rPr>
              <a:t> </a:t>
            </a:r>
            <a:r>
              <a:rPr sz="2800" spc="-5" dirty="0">
                <a:solidFill>
                  <a:srgbClr val="292929"/>
                </a:solidFill>
                <a:latin typeface="Times New Roman"/>
                <a:cs typeface="Times New Roman"/>
              </a:rPr>
              <a:t>issues</a:t>
            </a:r>
            <a:r>
              <a:rPr sz="2800" spc="-15" dirty="0">
                <a:solidFill>
                  <a:srgbClr val="292929"/>
                </a:solidFill>
                <a:latin typeface="Times New Roman"/>
                <a:cs typeface="Times New Roman"/>
              </a:rPr>
              <a:t> </a:t>
            </a:r>
            <a:r>
              <a:rPr sz="2800" spc="-5" dirty="0">
                <a:solidFill>
                  <a:srgbClr val="292929"/>
                </a:solidFill>
                <a:latin typeface="Times New Roman"/>
                <a:cs typeface="Times New Roman"/>
              </a:rPr>
              <a:t>in</a:t>
            </a:r>
            <a:r>
              <a:rPr sz="2800" spc="-15" dirty="0">
                <a:solidFill>
                  <a:srgbClr val="292929"/>
                </a:solidFill>
                <a:latin typeface="Times New Roman"/>
                <a:cs typeface="Times New Roman"/>
              </a:rPr>
              <a:t> </a:t>
            </a:r>
            <a:r>
              <a:rPr sz="2800" spc="-5" dirty="0">
                <a:solidFill>
                  <a:srgbClr val="292929"/>
                </a:solidFill>
                <a:latin typeface="Times New Roman"/>
                <a:cs typeface="Times New Roman"/>
              </a:rPr>
              <a:t>finance</a:t>
            </a:r>
            <a:endParaRPr sz="2800">
              <a:latin typeface="Times New Roman"/>
              <a:cs typeface="Times New Roman"/>
            </a:endParaRPr>
          </a:p>
          <a:p>
            <a:pPr>
              <a:lnSpc>
                <a:spcPct val="100000"/>
              </a:lnSpc>
              <a:spcBef>
                <a:spcPts val="45"/>
              </a:spcBef>
              <a:buClr>
                <a:srgbClr val="CC9900"/>
              </a:buClr>
              <a:buFont typeface="Wingdings"/>
              <a:buChar char=""/>
            </a:pPr>
            <a:endParaRPr sz="4050">
              <a:latin typeface="Times New Roman"/>
              <a:cs typeface="Times New Roman"/>
            </a:endParaRPr>
          </a:p>
          <a:p>
            <a:pPr marL="461009" indent="-448945">
              <a:lnSpc>
                <a:spcPct val="100000"/>
              </a:lnSpc>
              <a:buClr>
                <a:srgbClr val="CC9900"/>
              </a:buClr>
              <a:buSzPct val="69642"/>
              <a:buFont typeface="Wingdings"/>
              <a:buChar char=""/>
              <a:tabLst>
                <a:tab pos="460375" algn="l"/>
                <a:tab pos="461645" algn="l"/>
              </a:tabLst>
            </a:pPr>
            <a:r>
              <a:rPr sz="2800" spc="-5" dirty="0">
                <a:solidFill>
                  <a:srgbClr val="292929"/>
                </a:solidFill>
                <a:latin typeface="Times New Roman"/>
                <a:cs typeface="Times New Roman"/>
              </a:rPr>
              <a:t>Security Analysis</a:t>
            </a:r>
            <a:r>
              <a:rPr sz="2800" dirty="0">
                <a:solidFill>
                  <a:srgbClr val="292929"/>
                </a:solidFill>
                <a:latin typeface="Times New Roman"/>
                <a:cs typeface="Times New Roman"/>
              </a:rPr>
              <a:t> </a:t>
            </a:r>
            <a:r>
              <a:rPr sz="2800" spc="-5" dirty="0">
                <a:solidFill>
                  <a:srgbClr val="292929"/>
                </a:solidFill>
                <a:latin typeface="Times New Roman"/>
                <a:cs typeface="Times New Roman"/>
              </a:rPr>
              <a:t>Issues</a:t>
            </a:r>
            <a:r>
              <a:rPr sz="2800" spc="5" dirty="0">
                <a:solidFill>
                  <a:srgbClr val="292929"/>
                </a:solidFill>
                <a:latin typeface="Times New Roman"/>
                <a:cs typeface="Times New Roman"/>
              </a:rPr>
              <a:t> </a:t>
            </a:r>
            <a:r>
              <a:rPr sz="2800" spc="-5" dirty="0">
                <a:solidFill>
                  <a:srgbClr val="292929"/>
                </a:solidFill>
                <a:latin typeface="Times New Roman"/>
                <a:cs typeface="Times New Roman"/>
              </a:rPr>
              <a:t>of</a:t>
            </a:r>
            <a:r>
              <a:rPr sz="2800" dirty="0">
                <a:solidFill>
                  <a:srgbClr val="292929"/>
                </a:solidFill>
                <a:latin typeface="Times New Roman"/>
                <a:cs typeface="Times New Roman"/>
              </a:rPr>
              <a:t> the</a:t>
            </a:r>
            <a:r>
              <a:rPr sz="2800" spc="-20" dirty="0">
                <a:solidFill>
                  <a:srgbClr val="292929"/>
                </a:solidFill>
                <a:latin typeface="Times New Roman"/>
                <a:cs typeface="Times New Roman"/>
              </a:rPr>
              <a:t> </a:t>
            </a:r>
            <a:r>
              <a:rPr sz="2800" spc="-5" dirty="0">
                <a:solidFill>
                  <a:srgbClr val="292929"/>
                </a:solidFill>
                <a:latin typeface="Times New Roman"/>
                <a:cs typeface="Times New Roman"/>
              </a:rPr>
              <a:t>New</a:t>
            </a:r>
            <a:r>
              <a:rPr sz="2800" spc="15" dirty="0">
                <a:solidFill>
                  <a:srgbClr val="292929"/>
                </a:solidFill>
                <a:latin typeface="Times New Roman"/>
                <a:cs typeface="Times New Roman"/>
              </a:rPr>
              <a:t> </a:t>
            </a:r>
            <a:r>
              <a:rPr sz="2800" spc="-5" dirty="0">
                <a:solidFill>
                  <a:srgbClr val="292929"/>
                </a:solidFill>
                <a:latin typeface="Times New Roman"/>
                <a:cs typeface="Times New Roman"/>
              </a:rPr>
              <a:t>Millennium</a:t>
            </a:r>
            <a:endParaRPr sz="2800">
              <a:latin typeface="Times New Roman"/>
              <a:cs typeface="Times New Roman"/>
            </a:endParaRPr>
          </a:p>
          <a:p>
            <a:pPr>
              <a:lnSpc>
                <a:spcPct val="100000"/>
              </a:lnSpc>
              <a:spcBef>
                <a:spcPts val="50"/>
              </a:spcBef>
              <a:buClr>
                <a:srgbClr val="CC9900"/>
              </a:buClr>
              <a:buFont typeface="Wingdings"/>
              <a:buChar char=""/>
            </a:pPr>
            <a:endParaRPr sz="4050">
              <a:latin typeface="Times New Roman"/>
              <a:cs typeface="Times New Roman"/>
            </a:endParaRPr>
          </a:p>
          <a:p>
            <a:pPr marL="461009" indent="-448945">
              <a:lnSpc>
                <a:spcPct val="100000"/>
              </a:lnSpc>
              <a:buClr>
                <a:srgbClr val="CC9900"/>
              </a:buClr>
              <a:buSzPct val="69642"/>
              <a:buFont typeface="Wingdings"/>
              <a:buChar char=""/>
              <a:tabLst>
                <a:tab pos="460375" algn="l"/>
                <a:tab pos="461645" algn="l"/>
              </a:tabLst>
            </a:pPr>
            <a:r>
              <a:rPr sz="2800" spc="-5" dirty="0">
                <a:solidFill>
                  <a:srgbClr val="292929"/>
                </a:solidFill>
                <a:latin typeface="Times New Roman"/>
                <a:cs typeface="Times New Roman"/>
              </a:rPr>
              <a:t>International</a:t>
            </a:r>
            <a:r>
              <a:rPr sz="2800" spc="-10" dirty="0">
                <a:solidFill>
                  <a:srgbClr val="292929"/>
                </a:solidFill>
                <a:latin typeface="Times New Roman"/>
                <a:cs typeface="Times New Roman"/>
              </a:rPr>
              <a:t> </a:t>
            </a:r>
            <a:r>
              <a:rPr sz="2800" spc="-5" dirty="0">
                <a:solidFill>
                  <a:srgbClr val="292929"/>
                </a:solidFill>
                <a:latin typeface="Times New Roman"/>
                <a:cs typeface="Times New Roman"/>
              </a:rPr>
              <a:t>financial reporting</a:t>
            </a:r>
            <a:r>
              <a:rPr sz="2800" spc="-10" dirty="0">
                <a:solidFill>
                  <a:srgbClr val="292929"/>
                </a:solidFill>
                <a:latin typeface="Times New Roman"/>
                <a:cs typeface="Times New Roman"/>
              </a:rPr>
              <a:t> </a:t>
            </a:r>
            <a:r>
              <a:rPr sz="2800" spc="-5" dirty="0">
                <a:solidFill>
                  <a:srgbClr val="292929"/>
                </a:solidFill>
                <a:latin typeface="Times New Roman"/>
                <a:cs typeface="Times New Roman"/>
              </a:rPr>
              <a:t>standards</a:t>
            </a:r>
            <a:endParaRPr sz="2800">
              <a:latin typeface="Times New Roman"/>
              <a:cs typeface="Times New Roman"/>
            </a:endParaRPr>
          </a:p>
          <a:p>
            <a:pPr>
              <a:lnSpc>
                <a:spcPct val="100000"/>
              </a:lnSpc>
              <a:spcBef>
                <a:spcPts val="45"/>
              </a:spcBef>
              <a:buClr>
                <a:srgbClr val="CC9900"/>
              </a:buClr>
              <a:buFont typeface="Wingdings"/>
              <a:buChar char=""/>
            </a:pPr>
            <a:endParaRPr sz="4050">
              <a:latin typeface="Times New Roman"/>
              <a:cs typeface="Times New Roman"/>
            </a:endParaRPr>
          </a:p>
          <a:p>
            <a:pPr marL="461009" indent="-448945">
              <a:lnSpc>
                <a:spcPct val="100000"/>
              </a:lnSpc>
              <a:buClr>
                <a:srgbClr val="CC9900"/>
              </a:buClr>
              <a:buSzPct val="69642"/>
              <a:buFont typeface="Wingdings"/>
              <a:buChar char=""/>
              <a:tabLst>
                <a:tab pos="460375" algn="l"/>
                <a:tab pos="461645" algn="l"/>
              </a:tabLst>
            </a:pPr>
            <a:r>
              <a:rPr sz="2800" spc="-5" dirty="0">
                <a:solidFill>
                  <a:srgbClr val="292929"/>
                </a:solidFill>
                <a:latin typeface="Times New Roman"/>
                <a:cs typeface="Times New Roman"/>
              </a:rPr>
              <a:t>The</a:t>
            </a:r>
            <a:r>
              <a:rPr sz="2800" dirty="0">
                <a:solidFill>
                  <a:srgbClr val="292929"/>
                </a:solidFill>
                <a:latin typeface="Times New Roman"/>
                <a:cs typeface="Times New Roman"/>
              </a:rPr>
              <a:t> </a:t>
            </a:r>
            <a:r>
              <a:rPr sz="2800" spc="-5" dirty="0">
                <a:solidFill>
                  <a:srgbClr val="292929"/>
                </a:solidFill>
                <a:latin typeface="Times New Roman"/>
                <a:cs typeface="Times New Roman"/>
              </a:rPr>
              <a:t>effect</a:t>
            </a:r>
            <a:r>
              <a:rPr sz="2800" dirty="0">
                <a:solidFill>
                  <a:srgbClr val="292929"/>
                </a:solidFill>
                <a:latin typeface="Times New Roman"/>
                <a:cs typeface="Times New Roman"/>
              </a:rPr>
              <a:t> </a:t>
            </a:r>
            <a:r>
              <a:rPr sz="2800" spc="-5" dirty="0">
                <a:solidFill>
                  <a:srgbClr val="292929"/>
                </a:solidFill>
                <a:latin typeface="Times New Roman"/>
                <a:cs typeface="Times New Roman"/>
              </a:rPr>
              <a:t>of</a:t>
            </a:r>
            <a:r>
              <a:rPr sz="2800" spc="10" dirty="0">
                <a:solidFill>
                  <a:srgbClr val="292929"/>
                </a:solidFill>
                <a:latin typeface="Times New Roman"/>
                <a:cs typeface="Times New Roman"/>
              </a:rPr>
              <a:t> </a:t>
            </a:r>
            <a:r>
              <a:rPr sz="2800" spc="-5" dirty="0">
                <a:solidFill>
                  <a:srgbClr val="292929"/>
                </a:solidFill>
                <a:latin typeface="Times New Roman"/>
                <a:cs typeface="Times New Roman"/>
              </a:rPr>
              <a:t>changing</a:t>
            </a:r>
            <a:r>
              <a:rPr sz="2800" spc="-20" dirty="0">
                <a:solidFill>
                  <a:srgbClr val="292929"/>
                </a:solidFill>
                <a:latin typeface="Times New Roman"/>
                <a:cs typeface="Times New Roman"/>
              </a:rPr>
              <a:t> </a:t>
            </a:r>
            <a:r>
              <a:rPr sz="2800" spc="-5" dirty="0">
                <a:solidFill>
                  <a:srgbClr val="292929"/>
                </a:solidFill>
                <a:latin typeface="Times New Roman"/>
                <a:cs typeface="Times New Roman"/>
              </a:rPr>
              <a:t>technology</a:t>
            </a:r>
            <a:endParaRPr sz="2800">
              <a:latin typeface="Times New Roman"/>
              <a:cs typeface="Times New Roman"/>
            </a:endParaRPr>
          </a:p>
          <a:p>
            <a:pPr>
              <a:lnSpc>
                <a:spcPct val="100000"/>
              </a:lnSpc>
              <a:spcBef>
                <a:spcPts val="50"/>
              </a:spcBef>
              <a:buClr>
                <a:srgbClr val="CC9900"/>
              </a:buClr>
              <a:buFont typeface="Wingdings"/>
              <a:buChar char=""/>
            </a:pPr>
            <a:endParaRPr sz="4050">
              <a:latin typeface="Times New Roman"/>
              <a:cs typeface="Times New Roman"/>
            </a:endParaRPr>
          </a:p>
          <a:p>
            <a:pPr marL="461009" indent="-448945">
              <a:lnSpc>
                <a:spcPct val="100000"/>
              </a:lnSpc>
              <a:buClr>
                <a:srgbClr val="CC9900"/>
              </a:buClr>
              <a:buSzPct val="69642"/>
              <a:buFont typeface="Wingdings"/>
              <a:buChar char=""/>
              <a:tabLst>
                <a:tab pos="460375" algn="l"/>
                <a:tab pos="461645" algn="l"/>
              </a:tabLst>
            </a:pPr>
            <a:r>
              <a:rPr sz="2800" spc="-5" dirty="0">
                <a:solidFill>
                  <a:srgbClr val="292929"/>
                </a:solidFill>
                <a:latin typeface="Times New Roman"/>
                <a:cs typeface="Times New Roman"/>
              </a:rPr>
              <a:t>The</a:t>
            </a:r>
            <a:r>
              <a:rPr sz="2800" spc="-15" dirty="0">
                <a:solidFill>
                  <a:srgbClr val="292929"/>
                </a:solidFill>
                <a:latin typeface="Times New Roman"/>
                <a:cs typeface="Times New Roman"/>
              </a:rPr>
              <a:t> </a:t>
            </a:r>
            <a:r>
              <a:rPr sz="2800" spc="-5" dirty="0">
                <a:solidFill>
                  <a:srgbClr val="292929"/>
                </a:solidFill>
                <a:latin typeface="Times New Roman"/>
                <a:cs typeface="Times New Roman"/>
              </a:rPr>
              <a:t>globalization</a:t>
            </a:r>
            <a:r>
              <a:rPr sz="2800" spc="-10" dirty="0">
                <a:solidFill>
                  <a:srgbClr val="292929"/>
                </a:solidFill>
                <a:latin typeface="Times New Roman"/>
                <a:cs typeface="Times New Roman"/>
              </a:rPr>
              <a:t> </a:t>
            </a:r>
            <a:r>
              <a:rPr sz="2800" spc="-5" dirty="0">
                <a:solidFill>
                  <a:srgbClr val="292929"/>
                </a:solidFill>
                <a:latin typeface="Times New Roman"/>
                <a:cs typeface="Times New Roman"/>
              </a:rPr>
              <a:t>of</a:t>
            </a:r>
            <a:r>
              <a:rPr sz="2800" spc="-35" dirty="0">
                <a:solidFill>
                  <a:srgbClr val="292929"/>
                </a:solidFill>
                <a:latin typeface="Times New Roman"/>
                <a:cs typeface="Times New Roman"/>
              </a:rPr>
              <a:t> </a:t>
            </a:r>
            <a:r>
              <a:rPr sz="2800" dirty="0">
                <a:solidFill>
                  <a:srgbClr val="292929"/>
                </a:solidFill>
                <a:latin typeface="Times New Roman"/>
                <a:cs typeface="Times New Roman"/>
              </a:rPr>
              <a:t>business</a:t>
            </a:r>
            <a:endParaRPr sz="2800">
              <a:latin typeface="Times New Roman"/>
              <a:cs typeface="Times New Roman"/>
            </a:endParaRPr>
          </a:p>
        </p:txBody>
      </p:sp>
      <p:sp>
        <p:nvSpPr>
          <p:cNvPr id="3" name="object 3"/>
          <p:cNvSpPr txBox="1">
            <a:spLocks noGrp="1"/>
          </p:cNvSpPr>
          <p:nvPr>
            <p:ph type="title"/>
          </p:nvPr>
        </p:nvSpPr>
        <p:spPr>
          <a:xfrm>
            <a:off x="1298194" y="641350"/>
            <a:ext cx="4366260" cy="756920"/>
          </a:xfrm>
          <a:prstGeom prst="rect">
            <a:avLst/>
          </a:prstGeom>
        </p:spPr>
        <p:txBody>
          <a:bodyPr vert="horz" wrap="square" lIns="0" tIns="12700" rIns="0" bIns="0" rtlCol="0">
            <a:spAutoFit/>
          </a:bodyPr>
          <a:lstStyle/>
          <a:p>
            <a:pPr marL="12700">
              <a:lnSpc>
                <a:spcPct val="100000"/>
              </a:lnSpc>
              <a:spcBef>
                <a:spcPts val="100"/>
              </a:spcBef>
            </a:pPr>
            <a:r>
              <a:rPr sz="4800" spc="-5" dirty="0"/>
              <a:t>Issues In</a:t>
            </a:r>
            <a:r>
              <a:rPr sz="4800" spc="-10" dirty="0"/>
              <a:t> </a:t>
            </a:r>
            <a:r>
              <a:rPr lang="en-US" sz="4800" spc="-5" dirty="0"/>
              <a:t>I</a:t>
            </a:r>
            <a:r>
              <a:rPr sz="4800" spc="-5" dirty="0" smtClean="0"/>
              <a:t>APM</a:t>
            </a:r>
            <a:endParaRPr sz="4800" dirty="0"/>
          </a:p>
        </p:txBody>
      </p:sp>
      <p:pic>
        <p:nvPicPr>
          <p:cNvPr id="4" name="object 4"/>
          <p:cNvPicPr/>
          <p:nvPr/>
        </p:nvPicPr>
        <p:blipFill>
          <a:blip r:embed="rId2" cstate="print"/>
          <a:stretch>
            <a:fillRect/>
          </a:stretch>
        </p:blipFill>
        <p:spPr>
          <a:xfrm>
            <a:off x="7391400" y="85343"/>
            <a:ext cx="1676400" cy="67970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0818" y="464057"/>
            <a:ext cx="2959735" cy="513715"/>
          </a:xfrm>
          <a:prstGeom prst="rect">
            <a:avLst/>
          </a:prstGeom>
        </p:spPr>
        <p:txBody>
          <a:bodyPr vert="horz" wrap="square" lIns="0" tIns="13335" rIns="0" bIns="0" rtlCol="0">
            <a:spAutoFit/>
          </a:bodyPr>
          <a:lstStyle/>
          <a:p>
            <a:pPr marL="12700">
              <a:lnSpc>
                <a:spcPct val="100000"/>
              </a:lnSpc>
              <a:spcBef>
                <a:spcPts val="105"/>
              </a:spcBef>
            </a:pPr>
            <a:r>
              <a:rPr dirty="0">
                <a:solidFill>
                  <a:srgbClr val="000000"/>
                </a:solidFill>
              </a:rPr>
              <a:t>Lecture</a:t>
            </a:r>
            <a:r>
              <a:rPr spc="-114" dirty="0">
                <a:solidFill>
                  <a:srgbClr val="000000"/>
                </a:solidFill>
              </a:rPr>
              <a:t> </a:t>
            </a:r>
            <a:r>
              <a:rPr dirty="0">
                <a:solidFill>
                  <a:srgbClr val="000000"/>
                </a:solidFill>
              </a:rPr>
              <a:t>Delivery</a:t>
            </a:r>
          </a:p>
        </p:txBody>
      </p:sp>
      <p:pic>
        <p:nvPicPr>
          <p:cNvPr id="3" name="object 3"/>
          <p:cNvPicPr/>
          <p:nvPr/>
        </p:nvPicPr>
        <p:blipFill>
          <a:blip r:embed="rId2" cstate="print"/>
          <a:stretch>
            <a:fillRect/>
          </a:stretch>
        </p:blipFill>
        <p:spPr>
          <a:xfrm>
            <a:off x="7391400" y="85343"/>
            <a:ext cx="1676400" cy="679703"/>
          </a:xfrm>
          <a:prstGeom prst="rect">
            <a:avLst/>
          </a:prstGeom>
        </p:spPr>
      </p:pic>
      <p:grpSp>
        <p:nvGrpSpPr>
          <p:cNvPr id="4" name="object 4"/>
          <p:cNvGrpSpPr/>
          <p:nvPr/>
        </p:nvGrpSpPr>
        <p:grpSpPr>
          <a:xfrm>
            <a:off x="0" y="1752598"/>
            <a:ext cx="9144000" cy="5105400"/>
            <a:chOff x="0" y="1752598"/>
            <a:chExt cx="9144000" cy="5105400"/>
          </a:xfrm>
        </p:grpSpPr>
        <p:pic>
          <p:nvPicPr>
            <p:cNvPr id="5" name="object 5"/>
            <p:cNvPicPr/>
            <p:nvPr/>
          </p:nvPicPr>
          <p:blipFill>
            <a:blip r:embed="rId3" cstate="print"/>
            <a:stretch>
              <a:fillRect/>
            </a:stretch>
          </p:blipFill>
          <p:spPr>
            <a:xfrm>
              <a:off x="2743199" y="5105398"/>
              <a:ext cx="2552700" cy="1752598"/>
            </a:xfrm>
            <a:prstGeom prst="rect">
              <a:avLst/>
            </a:prstGeom>
          </p:spPr>
        </p:pic>
        <p:pic>
          <p:nvPicPr>
            <p:cNvPr id="6" name="object 6"/>
            <p:cNvPicPr/>
            <p:nvPr/>
          </p:nvPicPr>
          <p:blipFill>
            <a:blip r:embed="rId4" cstate="print"/>
            <a:stretch>
              <a:fillRect/>
            </a:stretch>
          </p:blipFill>
          <p:spPr>
            <a:xfrm>
              <a:off x="7086600" y="5020732"/>
              <a:ext cx="2048255" cy="1837264"/>
            </a:xfrm>
            <a:prstGeom prst="rect">
              <a:avLst/>
            </a:prstGeom>
          </p:spPr>
        </p:pic>
        <p:pic>
          <p:nvPicPr>
            <p:cNvPr id="7" name="object 7"/>
            <p:cNvPicPr/>
            <p:nvPr/>
          </p:nvPicPr>
          <p:blipFill>
            <a:blip r:embed="rId5" cstate="print"/>
            <a:stretch>
              <a:fillRect/>
            </a:stretch>
          </p:blipFill>
          <p:spPr>
            <a:xfrm>
              <a:off x="5181600" y="4876799"/>
              <a:ext cx="1981200" cy="1981199"/>
            </a:xfrm>
            <a:prstGeom prst="rect">
              <a:avLst/>
            </a:prstGeom>
          </p:spPr>
        </p:pic>
        <p:pic>
          <p:nvPicPr>
            <p:cNvPr id="8" name="object 8"/>
            <p:cNvPicPr/>
            <p:nvPr/>
          </p:nvPicPr>
          <p:blipFill>
            <a:blip r:embed="rId6" cstate="print"/>
            <a:stretch>
              <a:fillRect/>
            </a:stretch>
          </p:blipFill>
          <p:spPr>
            <a:xfrm>
              <a:off x="2971799" y="3810000"/>
              <a:ext cx="6172200" cy="1286256"/>
            </a:xfrm>
            <a:prstGeom prst="rect">
              <a:avLst/>
            </a:prstGeom>
          </p:spPr>
        </p:pic>
        <p:pic>
          <p:nvPicPr>
            <p:cNvPr id="9" name="object 9"/>
            <p:cNvPicPr/>
            <p:nvPr/>
          </p:nvPicPr>
          <p:blipFill>
            <a:blip r:embed="rId7" cstate="print"/>
            <a:stretch>
              <a:fillRect/>
            </a:stretch>
          </p:blipFill>
          <p:spPr>
            <a:xfrm>
              <a:off x="0" y="1752598"/>
              <a:ext cx="2971799" cy="5105399"/>
            </a:xfrm>
            <a:prstGeom prst="rect">
              <a:avLst/>
            </a:prstGeom>
          </p:spPr>
        </p:pic>
        <p:pic>
          <p:nvPicPr>
            <p:cNvPr id="10" name="object 10"/>
            <p:cNvPicPr/>
            <p:nvPr/>
          </p:nvPicPr>
          <p:blipFill>
            <a:blip r:embed="rId8" cstate="print"/>
            <a:stretch>
              <a:fillRect/>
            </a:stretch>
          </p:blipFill>
          <p:spPr>
            <a:xfrm>
              <a:off x="2971799" y="1752599"/>
              <a:ext cx="6172200" cy="2087880"/>
            </a:xfrm>
            <a:prstGeom prst="rect">
              <a:avLst/>
            </a:prstGeom>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0818" y="453593"/>
            <a:ext cx="3585845" cy="757555"/>
          </a:xfrm>
          <a:prstGeom prst="rect">
            <a:avLst/>
          </a:prstGeom>
        </p:spPr>
        <p:txBody>
          <a:bodyPr vert="horz" wrap="square" lIns="0" tIns="12700" rIns="0" bIns="0" rtlCol="0">
            <a:spAutoFit/>
          </a:bodyPr>
          <a:lstStyle/>
          <a:p>
            <a:pPr marL="12700">
              <a:lnSpc>
                <a:spcPct val="100000"/>
              </a:lnSpc>
              <a:spcBef>
                <a:spcPts val="100"/>
              </a:spcBef>
            </a:pPr>
            <a:r>
              <a:rPr sz="4800" dirty="0"/>
              <a:t>Get</a:t>
            </a:r>
            <a:r>
              <a:rPr sz="4800" spc="-40" dirty="0"/>
              <a:t> </a:t>
            </a:r>
            <a:r>
              <a:rPr sz="4800" dirty="0"/>
              <a:t>Set</a:t>
            </a:r>
            <a:r>
              <a:rPr sz="4800" spc="-20" dirty="0"/>
              <a:t> </a:t>
            </a:r>
            <a:r>
              <a:rPr sz="4800" spc="-5" dirty="0"/>
              <a:t>Go!!!</a:t>
            </a:r>
            <a:endParaRPr sz="4800"/>
          </a:p>
        </p:txBody>
      </p:sp>
      <p:pic>
        <p:nvPicPr>
          <p:cNvPr id="3" name="object 3"/>
          <p:cNvPicPr/>
          <p:nvPr/>
        </p:nvPicPr>
        <p:blipFill>
          <a:blip r:embed="rId2" cstate="print"/>
          <a:stretch>
            <a:fillRect/>
          </a:stretch>
        </p:blipFill>
        <p:spPr>
          <a:xfrm>
            <a:off x="7391400" y="85343"/>
            <a:ext cx="1676400" cy="679703"/>
          </a:xfrm>
          <a:prstGeom prst="rect">
            <a:avLst/>
          </a:prstGeom>
        </p:spPr>
      </p:pic>
      <p:sp>
        <p:nvSpPr>
          <p:cNvPr id="4" name="object 4"/>
          <p:cNvSpPr txBox="1"/>
          <p:nvPr/>
        </p:nvSpPr>
        <p:spPr>
          <a:xfrm>
            <a:off x="329590" y="2181555"/>
            <a:ext cx="7662545" cy="3380104"/>
          </a:xfrm>
          <a:prstGeom prst="rect">
            <a:avLst/>
          </a:prstGeom>
        </p:spPr>
        <p:txBody>
          <a:bodyPr vert="horz" wrap="square" lIns="0" tIns="13335" rIns="0" bIns="0" rtlCol="0">
            <a:spAutoFit/>
          </a:bodyPr>
          <a:lstStyle/>
          <a:p>
            <a:pPr marL="12700">
              <a:lnSpc>
                <a:spcPct val="100000"/>
              </a:lnSpc>
              <a:spcBef>
                <a:spcPts val="105"/>
              </a:spcBef>
            </a:pPr>
            <a:r>
              <a:rPr sz="4400" spc="-195" dirty="0">
                <a:solidFill>
                  <a:srgbClr val="C00000"/>
                </a:solidFill>
                <a:latin typeface="Cambria"/>
                <a:cs typeface="Cambria"/>
              </a:rPr>
              <a:t>Gear</a:t>
            </a:r>
            <a:r>
              <a:rPr sz="4400" spc="75" dirty="0">
                <a:solidFill>
                  <a:srgbClr val="C00000"/>
                </a:solidFill>
                <a:latin typeface="Cambria"/>
                <a:cs typeface="Cambria"/>
              </a:rPr>
              <a:t> </a:t>
            </a:r>
            <a:r>
              <a:rPr sz="4400" spc="-285" dirty="0">
                <a:solidFill>
                  <a:srgbClr val="C00000"/>
                </a:solidFill>
                <a:latin typeface="Cambria"/>
                <a:cs typeface="Cambria"/>
              </a:rPr>
              <a:t>up</a:t>
            </a:r>
            <a:endParaRPr sz="4400">
              <a:latin typeface="Cambria"/>
              <a:cs typeface="Cambria"/>
            </a:endParaRPr>
          </a:p>
          <a:p>
            <a:pPr marL="12700">
              <a:lnSpc>
                <a:spcPct val="100000"/>
              </a:lnSpc>
            </a:pPr>
            <a:r>
              <a:rPr sz="4400" spc="-305" dirty="0">
                <a:solidFill>
                  <a:srgbClr val="C00000"/>
                </a:solidFill>
                <a:latin typeface="Cambria"/>
                <a:cs typeface="Cambria"/>
              </a:rPr>
              <a:t>Fasten</a:t>
            </a:r>
            <a:r>
              <a:rPr sz="4400" spc="75" dirty="0">
                <a:solidFill>
                  <a:srgbClr val="C00000"/>
                </a:solidFill>
                <a:latin typeface="Cambria"/>
                <a:cs typeface="Cambria"/>
              </a:rPr>
              <a:t> </a:t>
            </a:r>
            <a:r>
              <a:rPr sz="4400" spc="-290" dirty="0">
                <a:solidFill>
                  <a:srgbClr val="C00000"/>
                </a:solidFill>
                <a:latin typeface="Cambria"/>
                <a:cs typeface="Cambria"/>
              </a:rPr>
              <a:t>your</a:t>
            </a:r>
            <a:r>
              <a:rPr sz="4400" spc="90" dirty="0">
                <a:solidFill>
                  <a:srgbClr val="C00000"/>
                </a:solidFill>
                <a:latin typeface="Cambria"/>
                <a:cs typeface="Cambria"/>
              </a:rPr>
              <a:t> </a:t>
            </a:r>
            <a:r>
              <a:rPr sz="4400" spc="-240" dirty="0">
                <a:solidFill>
                  <a:srgbClr val="C00000"/>
                </a:solidFill>
                <a:latin typeface="Cambria"/>
                <a:cs typeface="Cambria"/>
              </a:rPr>
              <a:t>seat</a:t>
            </a:r>
            <a:r>
              <a:rPr sz="4400" spc="95" dirty="0">
                <a:solidFill>
                  <a:srgbClr val="C00000"/>
                </a:solidFill>
                <a:latin typeface="Cambria"/>
                <a:cs typeface="Cambria"/>
              </a:rPr>
              <a:t> </a:t>
            </a:r>
            <a:r>
              <a:rPr sz="4400" spc="-240" dirty="0">
                <a:solidFill>
                  <a:srgbClr val="C00000"/>
                </a:solidFill>
                <a:latin typeface="Cambria"/>
                <a:cs typeface="Cambria"/>
              </a:rPr>
              <a:t>belts</a:t>
            </a:r>
            <a:endParaRPr sz="4400">
              <a:latin typeface="Cambria"/>
              <a:cs typeface="Cambria"/>
            </a:endParaRPr>
          </a:p>
          <a:p>
            <a:pPr>
              <a:lnSpc>
                <a:spcPct val="100000"/>
              </a:lnSpc>
              <a:spcBef>
                <a:spcPts val="10"/>
              </a:spcBef>
            </a:pPr>
            <a:endParaRPr sz="4500">
              <a:latin typeface="Cambria"/>
              <a:cs typeface="Cambria"/>
            </a:endParaRPr>
          </a:p>
          <a:p>
            <a:pPr marL="12700" marR="5080">
              <a:lnSpc>
                <a:spcPct val="100000"/>
              </a:lnSpc>
              <a:tabLst>
                <a:tab pos="1882775" algn="l"/>
              </a:tabLst>
            </a:pPr>
            <a:r>
              <a:rPr sz="4400" spc="-290" dirty="0">
                <a:solidFill>
                  <a:srgbClr val="001F5F"/>
                </a:solidFill>
                <a:latin typeface="Cambria"/>
                <a:cs typeface="Cambria"/>
              </a:rPr>
              <a:t>Explore	</a:t>
            </a:r>
            <a:r>
              <a:rPr sz="4400" spc="-210" dirty="0">
                <a:solidFill>
                  <a:srgbClr val="001F5F"/>
                </a:solidFill>
                <a:latin typeface="Cambria"/>
                <a:cs typeface="Cambria"/>
              </a:rPr>
              <a:t>and</a:t>
            </a:r>
            <a:r>
              <a:rPr sz="4400" spc="85" dirty="0">
                <a:solidFill>
                  <a:srgbClr val="001F5F"/>
                </a:solidFill>
                <a:latin typeface="Cambria"/>
                <a:cs typeface="Cambria"/>
              </a:rPr>
              <a:t> </a:t>
            </a:r>
            <a:r>
              <a:rPr sz="4400" spc="-180" dirty="0">
                <a:solidFill>
                  <a:srgbClr val="001F5F"/>
                </a:solidFill>
                <a:latin typeface="Cambria"/>
                <a:cs typeface="Cambria"/>
              </a:rPr>
              <a:t>manage</a:t>
            </a:r>
            <a:r>
              <a:rPr sz="4400" spc="80" dirty="0">
                <a:solidFill>
                  <a:srgbClr val="001F5F"/>
                </a:solidFill>
                <a:latin typeface="Cambria"/>
                <a:cs typeface="Cambria"/>
              </a:rPr>
              <a:t> </a:t>
            </a:r>
            <a:r>
              <a:rPr sz="4400" spc="-240" dirty="0">
                <a:solidFill>
                  <a:srgbClr val="001F5F"/>
                </a:solidFill>
                <a:latin typeface="Cambria"/>
                <a:cs typeface="Cambria"/>
              </a:rPr>
              <a:t>Risk</a:t>
            </a:r>
            <a:r>
              <a:rPr sz="4400" spc="100" dirty="0">
                <a:solidFill>
                  <a:srgbClr val="001F5F"/>
                </a:solidFill>
                <a:latin typeface="Cambria"/>
                <a:cs typeface="Cambria"/>
              </a:rPr>
              <a:t> </a:t>
            </a:r>
            <a:r>
              <a:rPr sz="4400" spc="-265" dirty="0">
                <a:solidFill>
                  <a:srgbClr val="001F5F"/>
                </a:solidFill>
                <a:latin typeface="Cambria"/>
                <a:cs typeface="Cambria"/>
              </a:rPr>
              <a:t>to</a:t>
            </a:r>
            <a:r>
              <a:rPr sz="4400" spc="80" dirty="0">
                <a:solidFill>
                  <a:srgbClr val="001F5F"/>
                </a:solidFill>
                <a:latin typeface="Cambria"/>
                <a:cs typeface="Cambria"/>
              </a:rPr>
              <a:t> </a:t>
            </a:r>
            <a:r>
              <a:rPr sz="4400" spc="-290" dirty="0">
                <a:solidFill>
                  <a:srgbClr val="FF0000"/>
                </a:solidFill>
                <a:latin typeface="Cambria"/>
                <a:cs typeface="Cambria"/>
              </a:rPr>
              <a:t>Create </a:t>
            </a:r>
            <a:r>
              <a:rPr sz="4400" spc="-955" dirty="0">
                <a:solidFill>
                  <a:srgbClr val="FF0000"/>
                </a:solidFill>
                <a:latin typeface="Cambria"/>
                <a:cs typeface="Cambria"/>
              </a:rPr>
              <a:t> </a:t>
            </a:r>
            <a:r>
              <a:rPr sz="4400" spc="-114" dirty="0">
                <a:solidFill>
                  <a:srgbClr val="FF0000"/>
                </a:solidFill>
                <a:latin typeface="Cambria"/>
                <a:cs typeface="Cambria"/>
              </a:rPr>
              <a:t>Wealth</a:t>
            </a:r>
            <a:r>
              <a:rPr sz="4400" i="1" spc="-114" dirty="0">
                <a:solidFill>
                  <a:srgbClr val="FF0000"/>
                </a:solidFill>
                <a:latin typeface="Trebuchet MS"/>
                <a:cs typeface="Trebuchet MS"/>
              </a:rPr>
              <a:t>…</a:t>
            </a:r>
            <a:endParaRPr sz="4400">
              <a:latin typeface="Trebuchet MS"/>
              <a:cs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860675" y="3185032"/>
            <a:ext cx="3420745" cy="540385"/>
            <a:chOff x="2860675" y="3185032"/>
            <a:chExt cx="3420745" cy="540385"/>
          </a:xfrm>
        </p:grpSpPr>
        <p:pic>
          <p:nvPicPr>
            <p:cNvPr id="3" name="object 3"/>
            <p:cNvPicPr/>
            <p:nvPr/>
          </p:nvPicPr>
          <p:blipFill>
            <a:blip r:embed="rId2" cstate="print"/>
            <a:stretch>
              <a:fillRect/>
            </a:stretch>
          </p:blipFill>
          <p:spPr>
            <a:xfrm>
              <a:off x="2874258" y="3194303"/>
              <a:ext cx="3406907" cy="531114"/>
            </a:xfrm>
            <a:prstGeom prst="rect">
              <a:avLst/>
            </a:prstGeom>
          </p:spPr>
        </p:pic>
        <p:pic>
          <p:nvPicPr>
            <p:cNvPr id="4" name="object 4"/>
            <p:cNvPicPr/>
            <p:nvPr/>
          </p:nvPicPr>
          <p:blipFill>
            <a:blip r:embed="rId3" cstate="print"/>
            <a:stretch>
              <a:fillRect/>
            </a:stretch>
          </p:blipFill>
          <p:spPr>
            <a:xfrm>
              <a:off x="2860675" y="3185032"/>
              <a:ext cx="3388741" cy="508127"/>
            </a:xfrm>
            <a:prstGeom prst="rect">
              <a:avLst/>
            </a:prstGeom>
          </p:spPr>
        </p:pic>
      </p:grpSp>
      <p:pic>
        <p:nvPicPr>
          <p:cNvPr id="5" name="object 5"/>
          <p:cNvPicPr/>
          <p:nvPr/>
        </p:nvPicPr>
        <p:blipFill>
          <a:blip r:embed="rId4" cstate="print"/>
          <a:stretch>
            <a:fillRect/>
          </a:stretch>
        </p:blipFill>
        <p:spPr>
          <a:xfrm>
            <a:off x="6530340" y="205740"/>
            <a:ext cx="2438400" cy="8107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72566" y="5348127"/>
            <a:ext cx="1161356" cy="991228"/>
          </a:xfrm>
          <a:prstGeom prst="rect">
            <a:avLst/>
          </a:prstGeom>
        </p:spPr>
      </p:pic>
      <p:sp>
        <p:nvSpPr>
          <p:cNvPr id="3" name="object 3"/>
          <p:cNvSpPr txBox="1">
            <a:spLocks noGrp="1"/>
          </p:cNvSpPr>
          <p:nvPr>
            <p:ph type="title"/>
          </p:nvPr>
        </p:nvSpPr>
        <p:spPr>
          <a:xfrm>
            <a:off x="1010818" y="301497"/>
            <a:ext cx="3921760" cy="756920"/>
          </a:xfrm>
          <a:prstGeom prst="rect">
            <a:avLst/>
          </a:prstGeom>
        </p:spPr>
        <p:txBody>
          <a:bodyPr vert="horz" wrap="square" lIns="0" tIns="12700" rIns="0" bIns="0" rtlCol="0">
            <a:spAutoFit/>
          </a:bodyPr>
          <a:lstStyle/>
          <a:p>
            <a:pPr marL="12700">
              <a:lnSpc>
                <a:spcPct val="100000"/>
              </a:lnSpc>
              <a:spcBef>
                <a:spcPts val="100"/>
              </a:spcBef>
            </a:pPr>
            <a:r>
              <a:rPr sz="4800" spc="-5" dirty="0"/>
              <a:t>Course</a:t>
            </a:r>
            <a:r>
              <a:rPr sz="4800" spc="-40" dirty="0"/>
              <a:t> </a:t>
            </a:r>
            <a:r>
              <a:rPr sz="4800" spc="-5" dirty="0"/>
              <a:t>details</a:t>
            </a:r>
            <a:endParaRPr sz="4800"/>
          </a:p>
        </p:txBody>
      </p:sp>
      <p:sp>
        <p:nvSpPr>
          <p:cNvPr id="4" name="object 4"/>
          <p:cNvSpPr txBox="1"/>
          <p:nvPr/>
        </p:nvSpPr>
        <p:spPr>
          <a:xfrm>
            <a:off x="307340" y="1638045"/>
            <a:ext cx="8286750" cy="5111015"/>
          </a:xfrm>
          <a:prstGeom prst="rect">
            <a:avLst/>
          </a:prstGeom>
        </p:spPr>
        <p:txBody>
          <a:bodyPr vert="horz" wrap="square" lIns="0" tIns="12065" rIns="0" bIns="0" rtlCol="0">
            <a:spAutoFit/>
          </a:bodyPr>
          <a:lstStyle/>
          <a:p>
            <a:pPr marL="460375" indent="-448309">
              <a:lnSpc>
                <a:spcPct val="100000"/>
              </a:lnSpc>
              <a:spcBef>
                <a:spcPts val="95"/>
              </a:spcBef>
              <a:buClr>
                <a:srgbClr val="CC9900"/>
              </a:buClr>
              <a:buSzPct val="69354"/>
              <a:buFont typeface="Wingdings"/>
              <a:buChar char=""/>
              <a:tabLst>
                <a:tab pos="460375" algn="l"/>
                <a:tab pos="461009" algn="l"/>
              </a:tabLst>
            </a:pPr>
            <a:r>
              <a:rPr sz="3100" spc="-5" dirty="0">
                <a:solidFill>
                  <a:srgbClr val="C00000"/>
                </a:solidFill>
                <a:latin typeface="Times New Roman"/>
                <a:cs typeface="Times New Roman"/>
              </a:rPr>
              <a:t>LTP</a:t>
            </a:r>
            <a:r>
              <a:rPr sz="3100" spc="-20" dirty="0">
                <a:solidFill>
                  <a:srgbClr val="C00000"/>
                </a:solidFill>
                <a:latin typeface="Times New Roman"/>
                <a:cs typeface="Times New Roman"/>
              </a:rPr>
              <a:t> </a:t>
            </a:r>
            <a:r>
              <a:rPr sz="3100" spc="-5" dirty="0">
                <a:solidFill>
                  <a:srgbClr val="C00000"/>
                </a:solidFill>
                <a:latin typeface="Times New Roman"/>
                <a:cs typeface="Times New Roman"/>
              </a:rPr>
              <a:t>–</a:t>
            </a:r>
            <a:r>
              <a:rPr sz="3100" spc="5" dirty="0">
                <a:solidFill>
                  <a:srgbClr val="C00000"/>
                </a:solidFill>
                <a:latin typeface="Times New Roman"/>
                <a:cs typeface="Times New Roman"/>
              </a:rPr>
              <a:t> </a:t>
            </a:r>
            <a:r>
              <a:rPr sz="3100" spc="-5" dirty="0">
                <a:solidFill>
                  <a:srgbClr val="C00000"/>
                </a:solidFill>
                <a:latin typeface="Times New Roman"/>
                <a:cs typeface="Times New Roman"/>
              </a:rPr>
              <a:t>3 1</a:t>
            </a:r>
            <a:r>
              <a:rPr sz="3100" spc="-10" dirty="0">
                <a:solidFill>
                  <a:srgbClr val="C00000"/>
                </a:solidFill>
                <a:latin typeface="Times New Roman"/>
                <a:cs typeface="Times New Roman"/>
              </a:rPr>
              <a:t> </a:t>
            </a:r>
            <a:r>
              <a:rPr sz="3100" spc="-5" dirty="0">
                <a:solidFill>
                  <a:srgbClr val="C00000"/>
                </a:solidFill>
                <a:latin typeface="Times New Roman"/>
                <a:cs typeface="Times New Roman"/>
              </a:rPr>
              <a:t>0 [lectures/week]</a:t>
            </a:r>
            <a:endParaRPr sz="3100" dirty="0">
              <a:latin typeface="Times New Roman"/>
              <a:cs typeface="Times New Roman"/>
            </a:endParaRPr>
          </a:p>
          <a:p>
            <a:pPr>
              <a:lnSpc>
                <a:spcPct val="100000"/>
              </a:lnSpc>
              <a:spcBef>
                <a:spcPts val="40"/>
              </a:spcBef>
              <a:buChar char=""/>
            </a:pPr>
            <a:endParaRPr sz="3200" dirty="0">
              <a:latin typeface="Times New Roman"/>
              <a:cs typeface="Times New Roman"/>
            </a:endParaRPr>
          </a:p>
          <a:p>
            <a:pPr marL="460375" indent="-448309">
              <a:lnSpc>
                <a:spcPct val="100000"/>
              </a:lnSpc>
              <a:spcBef>
                <a:spcPts val="5"/>
              </a:spcBef>
              <a:buClr>
                <a:srgbClr val="CC9900"/>
              </a:buClr>
              <a:buSzPct val="69354"/>
              <a:buFont typeface="Wingdings"/>
              <a:buChar char=""/>
              <a:tabLst>
                <a:tab pos="460375" algn="l"/>
                <a:tab pos="461009" algn="l"/>
              </a:tabLst>
            </a:pPr>
            <a:r>
              <a:rPr sz="3100" b="1" spc="-5" dirty="0">
                <a:solidFill>
                  <a:srgbClr val="001F5F"/>
                </a:solidFill>
                <a:latin typeface="Times New Roman"/>
                <a:cs typeface="Times New Roman"/>
              </a:rPr>
              <a:t>Course</a:t>
            </a:r>
            <a:r>
              <a:rPr sz="3100" b="1" spc="5" dirty="0">
                <a:solidFill>
                  <a:srgbClr val="001F5F"/>
                </a:solidFill>
                <a:latin typeface="Times New Roman"/>
                <a:cs typeface="Times New Roman"/>
              </a:rPr>
              <a:t> </a:t>
            </a:r>
            <a:r>
              <a:rPr sz="3100" b="1" spc="-5" dirty="0">
                <a:solidFill>
                  <a:srgbClr val="001F5F"/>
                </a:solidFill>
                <a:latin typeface="Times New Roman"/>
                <a:cs typeface="Times New Roman"/>
              </a:rPr>
              <a:t>communication</a:t>
            </a:r>
            <a:r>
              <a:rPr sz="3100" b="1" spc="25" dirty="0">
                <a:solidFill>
                  <a:srgbClr val="001F5F"/>
                </a:solidFill>
                <a:latin typeface="Times New Roman"/>
                <a:cs typeface="Times New Roman"/>
              </a:rPr>
              <a:t> </a:t>
            </a:r>
            <a:r>
              <a:rPr sz="3100" b="1" spc="-5" dirty="0">
                <a:solidFill>
                  <a:srgbClr val="001F5F"/>
                </a:solidFill>
                <a:latin typeface="Times New Roman"/>
                <a:cs typeface="Times New Roman"/>
              </a:rPr>
              <a:t>mode</a:t>
            </a:r>
            <a:endParaRPr sz="3100" dirty="0">
              <a:latin typeface="Times New Roman"/>
              <a:cs typeface="Times New Roman"/>
            </a:endParaRPr>
          </a:p>
          <a:p>
            <a:pPr>
              <a:lnSpc>
                <a:spcPct val="100000"/>
              </a:lnSpc>
              <a:spcBef>
                <a:spcPts val="35"/>
              </a:spcBef>
              <a:buChar char=""/>
            </a:pPr>
            <a:endParaRPr sz="3200" dirty="0">
              <a:latin typeface="Times New Roman"/>
              <a:cs typeface="Times New Roman"/>
            </a:endParaRPr>
          </a:p>
          <a:p>
            <a:pPr marL="460375" indent="-448309">
              <a:lnSpc>
                <a:spcPct val="150000"/>
              </a:lnSpc>
              <a:spcBef>
                <a:spcPts val="5"/>
              </a:spcBef>
              <a:buClr>
                <a:srgbClr val="CC9900"/>
              </a:buClr>
              <a:buSzPct val="69354"/>
              <a:buFont typeface="Wingdings"/>
              <a:buChar char=""/>
              <a:tabLst>
                <a:tab pos="460375" algn="l"/>
                <a:tab pos="461009" algn="l"/>
              </a:tabLst>
            </a:pPr>
            <a:r>
              <a:rPr sz="1600" b="1" spc="-5" dirty="0">
                <a:solidFill>
                  <a:srgbClr val="FF0000"/>
                </a:solidFill>
                <a:latin typeface="Times New Roman"/>
                <a:cs typeface="Times New Roman"/>
              </a:rPr>
              <a:t>Text</a:t>
            </a:r>
            <a:r>
              <a:rPr sz="1600" b="1" spc="-25" dirty="0">
                <a:solidFill>
                  <a:srgbClr val="FF0000"/>
                </a:solidFill>
                <a:latin typeface="Times New Roman"/>
                <a:cs typeface="Times New Roman"/>
              </a:rPr>
              <a:t> </a:t>
            </a:r>
            <a:r>
              <a:rPr sz="1600" b="1" spc="-5" dirty="0">
                <a:solidFill>
                  <a:srgbClr val="FF0000"/>
                </a:solidFill>
                <a:latin typeface="Times New Roman"/>
                <a:cs typeface="Times New Roman"/>
              </a:rPr>
              <a:t>Book</a:t>
            </a:r>
            <a:endParaRPr sz="1600" dirty="0">
              <a:latin typeface="Times New Roman"/>
              <a:cs typeface="Times New Roman"/>
            </a:endParaRPr>
          </a:p>
          <a:p>
            <a:pPr marL="460375" marR="5080" indent="-448309">
              <a:lnSpc>
                <a:spcPct val="150000"/>
              </a:lnSpc>
              <a:spcBef>
                <a:spcPts val="565"/>
              </a:spcBef>
              <a:buClr>
                <a:srgbClr val="CC9900"/>
              </a:buClr>
              <a:buSzPct val="68181"/>
              <a:buFont typeface="Wingdings"/>
              <a:buChar char=""/>
              <a:tabLst>
                <a:tab pos="460375" algn="l"/>
                <a:tab pos="461009" algn="l"/>
              </a:tabLst>
            </a:pPr>
            <a:r>
              <a:rPr lang="en-US" sz="1600" spc="-5" dirty="0" smtClean="0">
                <a:solidFill>
                  <a:srgbClr val="292929"/>
                </a:solidFill>
                <a:latin typeface="Times New Roman"/>
                <a:cs typeface="Times New Roman"/>
              </a:rPr>
              <a:t>INVESTMENT ANALYSIS AND PORTFOLIO MANAGEMENT by PRASANNA CHANDRA, MCGRAW HILL</a:t>
            </a:r>
            <a:endParaRPr sz="1600" dirty="0" smtClean="0">
              <a:latin typeface="Times New Roman"/>
              <a:cs typeface="Times New Roman"/>
            </a:endParaRPr>
          </a:p>
          <a:p>
            <a:pPr marL="487680">
              <a:lnSpc>
                <a:spcPct val="150000"/>
              </a:lnSpc>
            </a:pPr>
            <a:r>
              <a:rPr sz="1600" b="1" dirty="0" smtClean="0">
                <a:solidFill>
                  <a:srgbClr val="FF0000"/>
                </a:solidFill>
                <a:latin typeface="Times New Roman"/>
                <a:cs typeface="Times New Roman"/>
              </a:rPr>
              <a:t>Reference</a:t>
            </a:r>
            <a:endParaRPr sz="1600" dirty="0">
              <a:latin typeface="Times New Roman"/>
              <a:cs typeface="Times New Roman"/>
            </a:endParaRPr>
          </a:p>
          <a:p>
            <a:pPr marL="460375" marR="275590" indent="-448309">
              <a:lnSpc>
                <a:spcPct val="150000"/>
              </a:lnSpc>
              <a:spcBef>
                <a:spcPts val="545"/>
              </a:spcBef>
              <a:buClr>
                <a:srgbClr val="CC9900"/>
              </a:buClr>
              <a:buSzPct val="68181"/>
              <a:buFont typeface="Wingdings"/>
              <a:buChar char=""/>
              <a:tabLst>
                <a:tab pos="460375" algn="l"/>
                <a:tab pos="461009" algn="l"/>
              </a:tabLst>
            </a:pPr>
            <a:r>
              <a:rPr lang="en-US" sz="1600" spc="-5" dirty="0" smtClean="0">
                <a:solidFill>
                  <a:srgbClr val="292929"/>
                </a:solidFill>
                <a:latin typeface="Times New Roman"/>
                <a:cs typeface="Times New Roman"/>
              </a:rPr>
              <a:t>INVESTMENT ANALYSIS &amp; PORTFOLIO MANAGEMENT MODULE by Y NATIONAL STOCK EXCHANGE, </a:t>
            </a:r>
          </a:p>
          <a:p>
            <a:pPr marL="460375" marR="275590" indent="-448309">
              <a:lnSpc>
                <a:spcPct val="150000"/>
              </a:lnSpc>
              <a:spcBef>
                <a:spcPts val="545"/>
              </a:spcBef>
              <a:buClr>
                <a:srgbClr val="CC9900"/>
              </a:buClr>
              <a:buSzPct val="68181"/>
              <a:buFont typeface="Wingdings"/>
              <a:buChar char=""/>
              <a:tabLst>
                <a:tab pos="460375" algn="l"/>
                <a:tab pos="461009" algn="l"/>
              </a:tabLst>
            </a:pPr>
            <a:r>
              <a:rPr lang="en-US" sz="1600" spc="-5" dirty="0" smtClean="0">
                <a:solidFill>
                  <a:srgbClr val="292929"/>
                </a:solidFill>
                <a:latin typeface="Times New Roman"/>
                <a:cs typeface="Times New Roman"/>
              </a:rPr>
              <a:t>SECURITY ANALYSIS AND PORTFOLIO MANAGEMNT by SHALINI TALWAR, CENGAGE LEARNING</a:t>
            </a:r>
            <a:endParaRPr sz="1600" dirty="0">
              <a:latin typeface="Times New Roman"/>
              <a:cs typeface="Times New Roman"/>
            </a:endParaRPr>
          </a:p>
        </p:txBody>
      </p:sp>
      <p:grpSp>
        <p:nvGrpSpPr>
          <p:cNvPr id="5" name="object 5"/>
          <p:cNvGrpSpPr/>
          <p:nvPr/>
        </p:nvGrpSpPr>
        <p:grpSpPr>
          <a:xfrm>
            <a:off x="568451" y="1229832"/>
            <a:ext cx="7157084" cy="119380"/>
            <a:chOff x="568451" y="1229832"/>
            <a:chExt cx="7157084" cy="119380"/>
          </a:xfrm>
        </p:grpSpPr>
        <p:pic>
          <p:nvPicPr>
            <p:cNvPr id="6" name="object 6"/>
            <p:cNvPicPr/>
            <p:nvPr/>
          </p:nvPicPr>
          <p:blipFill>
            <a:blip r:embed="rId3" cstate="print"/>
            <a:stretch>
              <a:fillRect/>
            </a:stretch>
          </p:blipFill>
          <p:spPr>
            <a:xfrm>
              <a:off x="568451" y="1229832"/>
              <a:ext cx="7156704" cy="119034"/>
            </a:xfrm>
            <a:prstGeom prst="rect">
              <a:avLst/>
            </a:prstGeom>
          </p:spPr>
        </p:pic>
        <p:sp>
          <p:nvSpPr>
            <p:cNvPr id="7" name="object 7"/>
            <p:cNvSpPr/>
            <p:nvPr/>
          </p:nvSpPr>
          <p:spPr>
            <a:xfrm>
              <a:off x="611885" y="1268729"/>
              <a:ext cx="7056755" cy="0"/>
            </a:xfrm>
            <a:custGeom>
              <a:avLst/>
              <a:gdLst/>
              <a:ahLst/>
              <a:cxnLst/>
              <a:rect l="l" t="t" r="r" b="b"/>
              <a:pathLst>
                <a:path w="7056755">
                  <a:moveTo>
                    <a:pt x="0" y="0"/>
                  </a:moveTo>
                  <a:lnTo>
                    <a:pt x="7056374" y="0"/>
                  </a:lnTo>
                </a:path>
              </a:pathLst>
            </a:custGeom>
            <a:ln w="38100">
              <a:solidFill>
                <a:srgbClr val="B8B889"/>
              </a:solidFill>
            </a:ln>
          </p:spPr>
          <p:txBody>
            <a:bodyPr wrap="square" lIns="0" tIns="0" rIns="0" bIns="0" rtlCol="0"/>
            <a:lstStyle/>
            <a:p>
              <a:endParaRPr/>
            </a:p>
          </p:txBody>
        </p:sp>
      </p:grpSp>
      <p:pic>
        <p:nvPicPr>
          <p:cNvPr id="8" name="object 8"/>
          <p:cNvPicPr/>
          <p:nvPr/>
        </p:nvPicPr>
        <p:blipFill>
          <a:blip r:embed="rId4" cstate="print"/>
          <a:stretch>
            <a:fillRect/>
          </a:stretch>
        </p:blipFill>
        <p:spPr>
          <a:xfrm>
            <a:off x="7391400" y="85343"/>
            <a:ext cx="1676400" cy="6797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0818" y="778509"/>
            <a:ext cx="3096895" cy="513715"/>
          </a:xfrm>
          <a:prstGeom prst="rect">
            <a:avLst/>
          </a:prstGeom>
        </p:spPr>
        <p:txBody>
          <a:bodyPr vert="horz" wrap="square" lIns="0" tIns="13335" rIns="0" bIns="0" rtlCol="0">
            <a:spAutoFit/>
          </a:bodyPr>
          <a:lstStyle/>
          <a:p>
            <a:pPr marL="12700">
              <a:lnSpc>
                <a:spcPct val="100000"/>
              </a:lnSpc>
              <a:spcBef>
                <a:spcPts val="105"/>
              </a:spcBef>
            </a:pPr>
            <a:r>
              <a:rPr dirty="0">
                <a:solidFill>
                  <a:srgbClr val="000000"/>
                </a:solidFill>
              </a:rPr>
              <a:t>Course</a:t>
            </a:r>
            <a:r>
              <a:rPr spc="-105" dirty="0">
                <a:solidFill>
                  <a:srgbClr val="000000"/>
                </a:solidFill>
              </a:rPr>
              <a:t> </a:t>
            </a:r>
            <a:r>
              <a:rPr dirty="0">
                <a:solidFill>
                  <a:srgbClr val="000000"/>
                </a:solidFill>
              </a:rPr>
              <a:t>Outcome</a:t>
            </a:r>
          </a:p>
        </p:txBody>
      </p:sp>
      <p:sp>
        <p:nvSpPr>
          <p:cNvPr id="3" name="object 3"/>
          <p:cNvSpPr txBox="1"/>
          <p:nvPr/>
        </p:nvSpPr>
        <p:spPr>
          <a:xfrm>
            <a:off x="381000" y="2080386"/>
            <a:ext cx="9067799" cy="4231928"/>
          </a:xfrm>
          <a:prstGeom prst="rect">
            <a:avLst/>
          </a:prstGeom>
        </p:spPr>
        <p:txBody>
          <a:bodyPr vert="horz" wrap="square" lIns="0" tIns="12700" rIns="0" bIns="0" rtlCol="0">
            <a:spAutoFit/>
          </a:bodyPr>
          <a:lstStyle/>
          <a:p>
            <a:pPr marL="460375" marR="960119" indent="-448309" algn="just">
              <a:lnSpc>
                <a:spcPct val="150000"/>
              </a:lnSpc>
              <a:spcBef>
                <a:spcPts val="100"/>
              </a:spcBef>
              <a:buClr>
                <a:srgbClr val="CC9900"/>
              </a:buClr>
              <a:buSzPct val="68750"/>
              <a:buFont typeface="Wingdings"/>
              <a:buChar char=""/>
              <a:tabLst>
                <a:tab pos="460375" algn="l"/>
                <a:tab pos="461009" algn="l"/>
              </a:tabLst>
            </a:pPr>
            <a:r>
              <a:rPr lang="en-US" spc="-5" dirty="0" smtClean="0">
                <a:solidFill>
                  <a:srgbClr val="292929"/>
                </a:solidFill>
                <a:latin typeface="Times New Roman"/>
                <a:cs typeface="Times New Roman"/>
              </a:rPr>
              <a:t>CO1 :: evaluate various concepts and principles related to investment analysis and portfolio management</a:t>
            </a:r>
          </a:p>
          <a:p>
            <a:pPr marL="460375" marR="960119" indent="-448309" algn="just">
              <a:lnSpc>
                <a:spcPct val="150000"/>
              </a:lnSpc>
              <a:spcBef>
                <a:spcPts val="100"/>
              </a:spcBef>
              <a:buClr>
                <a:srgbClr val="CC9900"/>
              </a:buClr>
              <a:buSzPct val="68750"/>
              <a:buFont typeface="Wingdings"/>
              <a:buChar char=""/>
              <a:tabLst>
                <a:tab pos="460375" algn="l"/>
                <a:tab pos="461009" algn="l"/>
              </a:tabLst>
            </a:pPr>
            <a:r>
              <a:rPr lang="en-US" spc="-5" dirty="0" smtClean="0">
                <a:solidFill>
                  <a:srgbClr val="292929"/>
                </a:solidFill>
                <a:latin typeface="Times New Roman"/>
                <a:cs typeface="Times New Roman"/>
              </a:rPr>
              <a:t>CO2 :: assess the characteristics of different Investment alternatives to trade in the stock market</a:t>
            </a:r>
          </a:p>
          <a:p>
            <a:pPr marL="460375" marR="960119" indent="-448309" algn="just">
              <a:lnSpc>
                <a:spcPct val="150000"/>
              </a:lnSpc>
              <a:spcBef>
                <a:spcPts val="100"/>
              </a:spcBef>
              <a:buClr>
                <a:srgbClr val="CC9900"/>
              </a:buClr>
              <a:buSzPct val="68750"/>
              <a:buFont typeface="Wingdings"/>
              <a:buChar char=""/>
              <a:tabLst>
                <a:tab pos="460375" algn="l"/>
                <a:tab pos="461009" algn="l"/>
              </a:tabLst>
            </a:pPr>
            <a:r>
              <a:rPr lang="en-US" spc="-5" dirty="0" smtClean="0">
                <a:solidFill>
                  <a:srgbClr val="292929"/>
                </a:solidFill>
                <a:latin typeface="Times New Roman"/>
                <a:cs typeface="Times New Roman"/>
              </a:rPr>
              <a:t>CO3 :: demonstrate the power of diversification to optimize portfolios returns while minimizing the risk</a:t>
            </a:r>
          </a:p>
          <a:p>
            <a:pPr marL="460375" marR="960119" indent="-448309" algn="just">
              <a:lnSpc>
                <a:spcPct val="150000"/>
              </a:lnSpc>
              <a:spcBef>
                <a:spcPts val="100"/>
              </a:spcBef>
              <a:buClr>
                <a:srgbClr val="CC9900"/>
              </a:buClr>
              <a:buSzPct val="68750"/>
              <a:buFont typeface="Wingdings"/>
              <a:buChar char=""/>
              <a:tabLst>
                <a:tab pos="460375" algn="l"/>
                <a:tab pos="461009" algn="l"/>
              </a:tabLst>
            </a:pPr>
            <a:r>
              <a:rPr lang="en-US" spc="-5" dirty="0" smtClean="0">
                <a:solidFill>
                  <a:srgbClr val="292929"/>
                </a:solidFill>
                <a:latin typeface="Times New Roman"/>
                <a:cs typeface="Times New Roman"/>
              </a:rPr>
              <a:t>CO4 :: construct an optimum portfolio minimizing the risk and maximizing the profits</a:t>
            </a:r>
          </a:p>
          <a:p>
            <a:pPr marL="460375" marR="960119" indent="-448309" algn="just">
              <a:lnSpc>
                <a:spcPct val="150000"/>
              </a:lnSpc>
              <a:spcBef>
                <a:spcPts val="100"/>
              </a:spcBef>
              <a:buClr>
                <a:srgbClr val="CC9900"/>
              </a:buClr>
              <a:buSzPct val="68750"/>
              <a:buFont typeface="Wingdings"/>
              <a:buChar char=""/>
              <a:tabLst>
                <a:tab pos="460375" algn="l"/>
                <a:tab pos="461009" algn="l"/>
              </a:tabLst>
            </a:pPr>
            <a:r>
              <a:rPr lang="en-US" spc="-5" dirty="0" smtClean="0">
                <a:solidFill>
                  <a:srgbClr val="292929"/>
                </a:solidFill>
                <a:latin typeface="Times New Roman"/>
                <a:cs typeface="Times New Roman"/>
              </a:rPr>
              <a:t>CO5 :: compare and contrast various portfolio management theories</a:t>
            </a:r>
          </a:p>
          <a:p>
            <a:pPr marL="460375" marR="960119" indent="-448309" algn="just">
              <a:lnSpc>
                <a:spcPct val="150000"/>
              </a:lnSpc>
              <a:spcBef>
                <a:spcPts val="100"/>
              </a:spcBef>
              <a:buClr>
                <a:srgbClr val="CC9900"/>
              </a:buClr>
              <a:buSzPct val="68750"/>
              <a:buFont typeface="Wingdings"/>
              <a:buChar char=""/>
              <a:tabLst>
                <a:tab pos="460375" algn="l"/>
                <a:tab pos="461009" algn="l"/>
              </a:tabLst>
            </a:pPr>
            <a:r>
              <a:rPr lang="en-US" spc="-5" dirty="0" smtClean="0">
                <a:solidFill>
                  <a:srgbClr val="292929"/>
                </a:solidFill>
                <a:latin typeface="Times New Roman"/>
                <a:cs typeface="Times New Roman"/>
              </a:rPr>
              <a:t>CO6 :: analyze critically the usage of derivative instruments in investment portfolio</a:t>
            </a:r>
          </a:p>
        </p:txBody>
      </p:sp>
      <p:pic>
        <p:nvPicPr>
          <p:cNvPr id="4" name="object 4"/>
          <p:cNvPicPr/>
          <p:nvPr/>
        </p:nvPicPr>
        <p:blipFill>
          <a:blip r:embed="rId2" cstate="print"/>
          <a:stretch>
            <a:fillRect/>
          </a:stretch>
        </p:blipFill>
        <p:spPr>
          <a:xfrm>
            <a:off x="7391400" y="76200"/>
            <a:ext cx="1676400" cy="673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38200" y="1447800"/>
          <a:ext cx="7289800" cy="5105399"/>
        </p:xfrm>
        <a:graphic>
          <a:graphicData uri="http://schemas.openxmlformats.org/drawingml/2006/table">
            <a:tbl>
              <a:tblPr firstRow="1" firstCol="1" bandRow="1">
                <a:tableStyleId>{5C22544A-7EE6-4342-B048-85BDC9FD1C3A}</a:tableStyleId>
              </a:tblPr>
              <a:tblGrid>
                <a:gridCol w="7289800">
                  <a:extLst>
                    <a:ext uri="{9D8B030D-6E8A-4147-A177-3AD203B41FA5}">
                      <a16:colId xmlns:a16="http://schemas.microsoft.com/office/drawing/2014/main" val="20000"/>
                    </a:ext>
                  </a:extLst>
                </a:gridCol>
              </a:tblGrid>
              <a:tr h="807439">
                <a:tc>
                  <a:txBody>
                    <a:bodyPr/>
                    <a:lstStyle/>
                    <a:p>
                      <a:pPr algn="l">
                        <a:lnSpc>
                          <a:spcPct val="150000"/>
                        </a:lnSpc>
                        <a:spcAft>
                          <a:spcPts val="0"/>
                        </a:spcAft>
                      </a:pPr>
                      <a:r>
                        <a:rPr lang="en-US" sz="1600" dirty="0">
                          <a:effectLst/>
                        </a:rPr>
                        <a:t>PO1: Developing responsiveness to contextual social issues and exploring solutions in the light of social and business ethics.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427" marR="13427" marT="0" marB="0"/>
                </a:tc>
                <a:extLst>
                  <a:ext uri="{0D108BD9-81ED-4DB2-BD59-A6C34878D82A}">
                    <a16:rowId xmlns:a16="http://schemas.microsoft.com/office/drawing/2014/main" val="10000"/>
                  </a:ext>
                </a:extLst>
              </a:tr>
              <a:tr h="807439">
                <a:tc>
                  <a:txBody>
                    <a:bodyPr/>
                    <a:lstStyle/>
                    <a:p>
                      <a:pPr algn="l">
                        <a:lnSpc>
                          <a:spcPct val="150000"/>
                        </a:lnSpc>
                        <a:spcAft>
                          <a:spcPts val="0"/>
                        </a:spcAft>
                      </a:pPr>
                      <a:r>
                        <a:rPr lang="en-US" sz="1600" dirty="0">
                          <a:effectLst/>
                        </a:rPr>
                        <a:t>PO2 : Apply research tools for analytical decision making and   problem solving using cross functional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427" marR="13427" marT="0" marB="0"/>
                </a:tc>
                <a:extLst>
                  <a:ext uri="{0D108BD9-81ED-4DB2-BD59-A6C34878D82A}">
                    <a16:rowId xmlns:a16="http://schemas.microsoft.com/office/drawing/2014/main" val="10001"/>
                  </a:ext>
                </a:extLst>
              </a:tr>
              <a:tr h="807439">
                <a:tc>
                  <a:txBody>
                    <a:bodyPr/>
                    <a:lstStyle/>
                    <a:p>
                      <a:pPr algn="l">
                        <a:lnSpc>
                          <a:spcPct val="150000"/>
                        </a:lnSpc>
                        <a:spcAft>
                          <a:spcPts val="0"/>
                        </a:spcAft>
                      </a:pPr>
                      <a:r>
                        <a:rPr lang="en-US" sz="1600">
                          <a:effectLst/>
                        </a:rPr>
                        <a:t>PO3: Demonstrate global outlook with ability to identify challenges and opportunities in view of Cross-Cultural Understanding</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13427" marR="13427" marT="0" marB="0"/>
                </a:tc>
                <a:extLst>
                  <a:ext uri="{0D108BD9-81ED-4DB2-BD59-A6C34878D82A}">
                    <a16:rowId xmlns:a16="http://schemas.microsoft.com/office/drawing/2014/main" val="10002"/>
                  </a:ext>
                </a:extLst>
              </a:tr>
              <a:tr h="807439">
                <a:tc>
                  <a:txBody>
                    <a:bodyPr/>
                    <a:lstStyle/>
                    <a:p>
                      <a:pPr algn="l">
                        <a:lnSpc>
                          <a:spcPct val="150000"/>
                        </a:lnSpc>
                        <a:spcAft>
                          <a:spcPts val="0"/>
                        </a:spcAft>
                      </a:pPr>
                      <a:r>
                        <a:rPr lang="en-US" sz="1600">
                          <a:effectLst/>
                        </a:rPr>
                        <a:t>PO4: Leveraging domain knowledge for organizing information, analysis and exploring business opportunities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13427" marR="13427" marT="0" marB="0"/>
                </a:tc>
                <a:extLst>
                  <a:ext uri="{0D108BD9-81ED-4DB2-BD59-A6C34878D82A}">
                    <a16:rowId xmlns:a16="http://schemas.microsoft.com/office/drawing/2014/main" val="10003"/>
                  </a:ext>
                </a:extLst>
              </a:tr>
              <a:tr h="740597">
                <a:tc>
                  <a:txBody>
                    <a:bodyPr/>
                    <a:lstStyle/>
                    <a:p>
                      <a:pPr algn="l">
                        <a:lnSpc>
                          <a:spcPct val="150000"/>
                        </a:lnSpc>
                        <a:spcAft>
                          <a:spcPts val="0"/>
                        </a:spcAft>
                      </a:pPr>
                      <a:r>
                        <a:rPr lang="en-US" sz="1600" dirty="0">
                          <a:effectLst/>
                        </a:rPr>
                        <a:t>PO6: Demonstrate proactive leadership and building effective teams to handle challenging assignments.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427" marR="13427" marT="0" marB="0"/>
                </a:tc>
                <a:extLst>
                  <a:ext uri="{0D108BD9-81ED-4DB2-BD59-A6C34878D82A}">
                    <a16:rowId xmlns:a16="http://schemas.microsoft.com/office/drawing/2014/main" val="10004"/>
                  </a:ext>
                </a:extLst>
              </a:tr>
              <a:tr h="606783">
                <a:tc>
                  <a:txBody>
                    <a:bodyPr/>
                    <a:lstStyle/>
                    <a:p>
                      <a:pPr algn="l">
                        <a:lnSpc>
                          <a:spcPct val="107000"/>
                        </a:lnSpc>
                        <a:spcAft>
                          <a:spcPts val="0"/>
                        </a:spcAft>
                      </a:pPr>
                      <a:r>
                        <a:rPr lang="en-US" sz="1600">
                          <a:effectLst/>
                        </a:rPr>
                        <a:t>PO7: Evaluate and execute ideas for entrepreneurship while taking calculated risks.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13427" marR="13427" marT="0" marB="0"/>
                </a:tc>
                <a:extLst>
                  <a:ext uri="{0D108BD9-81ED-4DB2-BD59-A6C34878D82A}">
                    <a16:rowId xmlns:a16="http://schemas.microsoft.com/office/drawing/2014/main" val="10005"/>
                  </a:ext>
                </a:extLst>
              </a:tr>
              <a:tr h="528263">
                <a:tc>
                  <a:txBody>
                    <a:bodyPr/>
                    <a:lstStyle/>
                    <a:p>
                      <a:pPr algn="l">
                        <a:lnSpc>
                          <a:spcPct val="107000"/>
                        </a:lnSpc>
                        <a:spcAft>
                          <a:spcPts val="0"/>
                        </a:spcAft>
                      </a:pPr>
                      <a:r>
                        <a:rPr lang="en-US" sz="1600" dirty="0">
                          <a:effectLst/>
                        </a:rPr>
                        <a:t>PO8: Leverage technology for efficient and effective functioning through information sharing and collaboration.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427" marR="13427" marT="0" marB="0"/>
                </a:tc>
                <a:extLst>
                  <a:ext uri="{0D108BD9-81ED-4DB2-BD59-A6C34878D82A}">
                    <a16:rowId xmlns:a16="http://schemas.microsoft.com/office/drawing/2014/main" val="10006"/>
                  </a:ext>
                </a:extLst>
              </a:tr>
            </a:tbl>
          </a:graphicData>
        </a:graphic>
      </p:graphicFrame>
      <p:sp>
        <p:nvSpPr>
          <p:cNvPr id="6" name="Title 1"/>
          <p:cNvSpPr>
            <a:spLocks noGrp="1"/>
          </p:cNvSpPr>
          <p:nvPr>
            <p:ph type="title"/>
          </p:nvPr>
        </p:nvSpPr>
        <p:spPr>
          <a:xfrm>
            <a:off x="762000" y="457200"/>
            <a:ext cx="8229600" cy="1143000"/>
          </a:xfrm>
        </p:spPr>
        <p:txBody>
          <a:bodyPr/>
          <a:lstStyle/>
          <a:p>
            <a:pPr eaLnBrk="1" fontAlgn="auto" hangingPunct="1">
              <a:spcAft>
                <a:spcPts val="0"/>
              </a:spcAft>
              <a:defRPr/>
            </a:pPr>
            <a:r>
              <a:rPr lang="en-US" altLang="en-US" sz="4000" dirty="0" smtClean="0">
                <a:solidFill>
                  <a:schemeClr val="tx1">
                    <a:lumMod val="95000"/>
                    <a:lumOff val="5000"/>
                  </a:schemeClr>
                </a:solidFill>
              </a:rPr>
              <a:t>Program Outcome Mapping With MGNM580</a:t>
            </a:r>
          </a:p>
        </p:txBody>
      </p:sp>
      <p:pic>
        <p:nvPicPr>
          <p:cNvPr id="24597"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76200"/>
            <a:ext cx="16764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326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289800" cy="404813"/>
          </a:xfrm>
        </p:spPr>
        <p:txBody>
          <a:bodyPr>
            <a:normAutofit fontScale="90000"/>
          </a:bodyPr>
          <a:lstStyle/>
          <a:p>
            <a:pPr>
              <a:defRPr/>
            </a:pPr>
            <a:r>
              <a:rPr lang="en-US" dirty="0" smtClean="0"/>
              <a:t>Vision &amp; Mission</a:t>
            </a:r>
            <a:endParaRPr lang="en-IN" dirty="0"/>
          </a:p>
        </p:txBody>
      </p:sp>
      <p:sp>
        <p:nvSpPr>
          <p:cNvPr id="25603" name="Content Placeholder 2"/>
          <p:cNvSpPr>
            <a:spLocks noGrp="1"/>
          </p:cNvSpPr>
          <p:nvPr>
            <p:ph idx="1"/>
          </p:nvPr>
        </p:nvSpPr>
        <p:spPr>
          <a:xfrm>
            <a:off x="768350" y="990600"/>
            <a:ext cx="7289800" cy="5318125"/>
          </a:xfrm>
        </p:spPr>
        <p:txBody>
          <a:bodyPr/>
          <a:lstStyle/>
          <a:p>
            <a:r>
              <a:rPr lang="en-US" altLang="en-US" sz="1800" b="1" smtClean="0"/>
              <a:t>Vision</a:t>
            </a:r>
          </a:p>
          <a:p>
            <a:r>
              <a:rPr lang="en-US" altLang="en-US" sz="1800" smtClean="0"/>
              <a:t>To be a premier academic institution, recognized internationally for its contribution to industry and society through excellence in teaching, learning, research, internationalization, entrepreneurship and leadership.</a:t>
            </a:r>
          </a:p>
          <a:p>
            <a:r>
              <a:rPr lang="en-US" altLang="en-US" sz="1800" b="1" smtClean="0"/>
              <a:t>Mission</a:t>
            </a:r>
          </a:p>
          <a:p>
            <a:r>
              <a:rPr lang="en-US" altLang="en-US" sz="1800" smtClean="0"/>
              <a:t>To transform education through academic rigour, practical orientation and outcome based teaching.</a:t>
            </a:r>
          </a:p>
          <a:p>
            <a:r>
              <a:rPr lang="en-US" altLang="en-US" sz="1800" smtClean="0"/>
              <a:t>To develop and implement a relationship of cooperation between industry and academia.</a:t>
            </a:r>
          </a:p>
          <a:p>
            <a:r>
              <a:rPr lang="en-US" altLang="en-US" sz="1800" smtClean="0"/>
              <a:t>To undertake impactful research addressing local, national and global challenges.</a:t>
            </a:r>
          </a:p>
          <a:p>
            <a:r>
              <a:rPr lang="en-US" altLang="en-US" sz="1800" smtClean="0"/>
              <a:t>To prepare graduates to be lifelong learners with strong analytical and leadership skills.</a:t>
            </a:r>
          </a:p>
          <a:p>
            <a:r>
              <a:rPr lang="en-US" altLang="en-US" sz="1800" smtClean="0"/>
              <a:t>To develop global professionals and entrepreneurs with innovative spirit, tolerance and desire to make a difference to the society.</a:t>
            </a:r>
          </a:p>
          <a:p>
            <a:endParaRPr lang="en-IN" altLang="en-US" sz="1800" smtClean="0"/>
          </a:p>
        </p:txBody>
      </p:sp>
      <p:pic>
        <p:nvPicPr>
          <p:cNvPr id="25604"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76200"/>
            <a:ext cx="16764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703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0818" y="854405"/>
            <a:ext cx="1652270" cy="514350"/>
          </a:xfrm>
          <a:prstGeom prst="rect">
            <a:avLst/>
          </a:prstGeom>
        </p:spPr>
        <p:txBody>
          <a:bodyPr vert="horz" wrap="square" lIns="0" tIns="13335" rIns="0" bIns="0" rtlCol="0">
            <a:spAutoFit/>
          </a:bodyPr>
          <a:lstStyle/>
          <a:p>
            <a:pPr marL="12700">
              <a:lnSpc>
                <a:spcPct val="100000"/>
              </a:lnSpc>
              <a:spcBef>
                <a:spcPts val="105"/>
              </a:spcBef>
            </a:pPr>
            <a:r>
              <a:rPr dirty="0">
                <a:solidFill>
                  <a:srgbClr val="000000"/>
                </a:solidFill>
              </a:rPr>
              <a:t>Quiz/</a:t>
            </a:r>
            <a:r>
              <a:rPr spc="-10" dirty="0">
                <a:solidFill>
                  <a:srgbClr val="000000"/>
                </a:solidFill>
              </a:rPr>
              <a:t>P</a:t>
            </a:r>
            <a:r>
              <a:rPr dirty="0">
                <a:solidFill>
                  <a:srgbClr val="000000"/>
                </a:solidFill>
              </a:rPr>
              <a:t>o</a:t>
            </a:r>
            <a:r>
              <a:rPr spc="-10" dirty="0">
                <a:solidFill>
                  <a:srgbClr val="000000"/>
                </a:solidFill>
              </a:rPr>
              <a:t>l</a:t>
            </a:r>
            <a:r>
              <a:rPr dirty="0">
                <a:solidFill>
                  <a:srgbClr val="000000"/>
                </a:solidFill>
              </a:rPr>
              <a:t>l</a:t>
            </a:r>
          </a:p>
        </p:txBody>
      </p:sp>
      <p:sp>
        <p:nvSpPr>
          <p:cNvPr id="3" name="object 3"/>
          <p:cNvSpPr txBox="1"/>
          <p:nvPr/>
        </p:nvSpPr>
        <p:spPr>
          <a:xfrm>
            <a:off x="1028191" y="2002662"/>
            <a:ext cx="6153150" cy="2414905"/>
          </a:xfrm>
          <a:prstGeom prst="rect">
            <a:avLst/>
          </a:prstGeom>
        </p:spPr>
        <p:txBody>
          <a:bodyPr vert="horz" wrap="square" lIns="0" tIns="12065" rIns="0" bIns="0" rtlCol="0">
            <a:spAutoFit/>
          </a:bodyPr>
          <a:lstStyle/>
          <a:p>
            <a:pPr marL="460375" marR="5080" indent="-448309">
              <a:lnSpc>
                <a:spcPct val="100000"/>
              </a:lnSpc>
              <a:spcBef>
                <a:spcPts val="95"/>
              </a:spcBef>
              <a:buClr>
                <a:srgbClr val="CC9900"/>
              </a:buClr>
              <a:buSzPct val="69642"/>
              <a:buFont typeface="Wingdings"/>
              <a:buChar char=""/>
              <a:tabLst>
                <a:tab pos="460375" algn="l"/>
                <a:tab pos="461009" algn="l"/>
              </a:tabLst>
            </a:pPr>
            <a:r>
              <a:rPr sz="2800" spc="-10" dirty="0">
                <a:solidFill>
                  <a:srgbClr val="292929"/>
                </a:solidFill>
                <a:latin typeface="Times New Roman"/>
                <a:cs typeface="Times New Roman"/>
              </a:rPr>
              <a:t>Can</a:t>
            </a:r>
            <a:r>
              <a:rPr sz="2800" dirty="0">
                <a:solidFill>
                  <a:srgbClr val="292929"/>
                </a:solidFill>
                <a:latin typeface="Times New Roman"/>
                <a:cs typeface="Times New Roman"/>
              </a:rPr>
              <a:t> </a:t>
            </a:r>
            <a:r>
              <a:rPr sz="2800" b="1" spc="-5" dirty="0">
                <a:solidFill>
                  <a:srgbClr val="292929"/>
                </a:solidFill>
                <a:latin typeface="Times New Roman"/>
                <a:cs typeface="Times New Roman"/>
              </a:rPr>
              <a:t>Bitcoin</a:t>
            </a:r>
            <a:r>
              <a:rPr sz="2800" b="1" spc="5" dirty="0">
                <a:solidFill>
                  <a:srgbClr val="292929"/>
                </a:solidFill>
                <a:latin typeface="Times New Roman"/>
                <a:cs typeface="Times New Roman"/>
              </a:rPr>
              <a:t> </a:t>
            </a:r>
            <a:r>
              <a:rPr sz="2800" spc="-5" dirty="0">
                <a:solidFill>
                  <a:srgbClr val="292929"/>
                </a:solidFill>
                <a:latin typeface="Times New Roman"/>
                <a:cs typeface="Times New Roman"/>
              </a:rPr>
              <a:t>be treated </a:t>
            </a:r>
            <a:r>
              <a:rPr sz="2800" spc="-10" dirty="0">
                <a:solidFill>
                  <a:srgbClr val="292929"/>
                </a:solidFill>
                <a:latin typeface="Times New Roman"/>
                <a:cs typeface="Times New Roman"/>
              </a:rPr>
              <a:t>as</a:t>
            </a:r>
            <a:r>
              <a:rPr sz="2800" spc="-5" dirty="0">
                <a:solidFill>
                  <a:srgbClr val="292929"/>
                </a:solidFill>
                <a:latin typeface="Times New Roman"/>
                <a:cs typeface="Times New Roman"/>
              </a:rPr>
              <a:t> an investment </a:t>
            </a:r>
            <a:r>
              <a:rPr sz="2800" spc="-685" dirty="0">
                <a:solidFill>
                  <a:srgbClr val="292929"/>
                </a:solidFill>
                <a:latin typeface="Times New Roman"/>
                <a:cs typeface="Times New Roman"/>
              </a:rPr>
              <a:t> </a:t>
            </a:r>
            <a:r>
              <a:rPr sz="2800" spc="-5" dirty="0">
                <a:solidFill>
                  <a:srgbClr val="292929"/>
                </a:solidFill>
                <a:latin typeface="Times New Roman"/>
                <a:cs typeface="Times New Roman"/>
              </a:rPr>
              <a:t>alternative?</a:t>
            </a:r>
            <a:endParaRPr sz="2800" dirty="0">
              <a:latin typeface="Times New Roman"/>
              <a:cs typeface="Times New Roman"/>
            </a:endParaRPr>
          </a:p>
          <a:p>
            <a:pPr>
              <a:lnSpc>
                <a:spcPct val="100000"/>
              </a:lnSpc>
              <a:spcBef>
                <a:spcPts val="45"/>
              </a:spcBef>
              <a:buClr>
                <a:srgbClr val="CC9900"/>
              </a:buClr>
              <a:buFont typeface="Wingdings"/>
              <a:buChar char=""/>
            </a:pPr>
            <a:endParaRPr sz="4050" dirty="0">
              <a:latin typeface="Times New Roman"/>
              <a:cs typeface="Times New Roman"/>
            </a:endParaRPr>
          </a:p>
          <a:p>
            <a:pPr marL="460375" indent="-448309">
              <a:lnSpc>
                <a:spcPct val="100000"/>
              </a:lnSpc>
              <a:buClr>
                <a:srgbClr val="CC9900"/>
              </a:buClr>
              <a:buSzPct val="69642"/>
              <a:buFont typeface="Wingdings"/>
              <a:buChar char=""/>
              <a:tabLst>
                <a:tab pos="460375" algn="l"/>
                <a:tab pos="461009" algn="l"/>
              </a:tabLst>
            </a:pPr>
            <a:r>
              <a:rPr sz="2800" spc="-10" dirty="0">
                <a:solidFill>
                  <a:srgbClr val="292929"/>
                </a:solidFill>
                <a:latin typeface="Times New Roman"/>
                <a:cs typeface="Times New Roman"/>
              </a:rPr>
              <a:t>YES</a:t>
            </a:r>
            <a:endParaRPr sz="2800" dirty="0">
              <a:latin typeface="Times New Roman"/>
              <a:cs typeface="Times New Roman"/>
            </a:endParaRPr>
          </a:p>
          <a:p>
            <a:pPr marL="460375" indent="-448309">
              <a:lnSpc>
                <a:spcPct val="100000"/>
              </a:lnSpc>
              <a:spcBef>
                <a:spcPts val="675"/>
              </a:spcBef>
              <a:buClr>
                <a:srgbClr val="CC9900"/>
              </a:buClr>
              <a:buSzPct val="69642"/>
              <a:buFont typeface="Wingdings"/>
              <a:buChar char=""/>
              <a:tabLst>
                <a:tab pos="460375" algn="l"/>
                <a:tab pos="461009" algn="l"/>
              </a:tabLst>
            </a:pPr>
            <a:r>
              <a:rPr sz="2800" spc="-10" dirty="0">
                <a:solidFill>
                  <a:srgbClr val="292929"/>
                </a:solidFill>
                <a:latin typeface="Times New Roman"/>
                <a:cs typeface="Times New Roman"/>
              </a:rPr>
              <a:t>NO</a:t>
            </a:r>
            <a:endParaRPr sz="2800" dirty="0">
              <a:latin typeface="Times New Roman"/>
              <a:cs typeface="Times New Roman"/>
            </a:endParaRPr>
          </a:p>
        </p:txBody>
      </p:sp>
      <p:pic>
        <p:nvPicPr>
          <p:cNvPr id="4" name="object 4"/>
          <p:cNvPicPr/>
          <p:nvPr/>
        </p:nvPicPr>
        <p:blipFill>
          <a:blip r:embed="rId2" cstate="print"/>
          <a:stretch>
            <a:fillRect/>
          </a:stretch>
        </p:blipFill>
        <p:spPr>
          <a:xfrm>
            <a:off x="7391400" y="76200"/>
            <a:ext cx="1676400" cy="673608"/>
          </a:xfrm>
          <a:prstGeom prst="rect">
            <a:avLst/>
          </a:prstGeom>
        </p:spPr>
      </p:pic>
      <p:pic>
        <p:nvPicPr>
          <p:cNvPr id="3074" name="Picture 2" descr="Bitcoin Price | Ethereum Price: Top cryptocurrency prices today: Bitcoin,  Ethereum, Polkadot, Avalanche drop up to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1857" y="3214803"/>
            <a:ext cx="4851189"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fontAlgn="auto">
              <a:spcAft>
                <a:spcPts val="0"/>
              </a:spcAft>
              <a:defRPr/>
            </a:pPr>
            <a:endParaRPr lang="en-US" smtClean="0">
              <a:solidFill>
                <a:schemeClr val="tx1">
                  <a:lumMod val="95000"/>
                  <a:lumOff val="5000"/>
                </a:schemeClr>
              </a:solidFill>
            </a:endParaRPr>
          </a:p>
        </p:txBody>
      </p:sp>
      <p:sp>
        <p:nvSpPr>
          <p:cNvPr id="28675" name="Content Placeholder 2"/>
          <p:cNvSpPr>
            <a:spLocks noGrp="1"/>
          </p:cNvSpPr>
          <p:nvPr>
            <p:ph idx="1"/>
          </p:nvPr>
        </p:nvSpPr>
        <p:spPr/>
        <p:txBody>
          <a:bodyPr/>
          <a:lstStyle/>
          <a:p>
            <a:endParaRPr lang="en-US" altLang="en-US" smtClean="0"/>
          </a:p>
        </p:txBody>
      </p:sp>
      <p:pic>
        <p:nvPicPr>
          <p:cNvPr id="28676" name="Picture 2" descr="PDF] Business Analytics in the Finance Department – A Literature Review |  Semantic Schol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0"/>
            <a:ext cx="9124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7" name="Object 4"/>
          <p:cNvGraphicFramePr>
            <a:graphicFrameLocks noChangeAspect="1"/>
          </p:cNvGraphicFramePr>
          <p:nvPr/>
        </p:nvGraphicFramePr>
        <p:xfrm>
          <a:off x="7391400" y="76200"/>
          <a:ext cx="1676400" cy="673100"/>
        </p:xfrm>
        <a:graphic>
          <a:graphicData uri="http://schemas.openxmlformats.org/presentationml/2006/ole">
            <mc:AlternateContent xmlns:mc="http://schemas.openxmlformats.org/markup-compatibility/2006">
              <mc:Choice xmlns:v="urn:schemas-microsoft-com:vml" Requires="v">
                <p:oleObj spid="_x0000_s17412" r:id="rId4" imgW="13937020" imgH="5409524" progId="">
                  <p:embed/>
                </p:oleObj>
              </mc:Choice>
              <mc:Fallback>
                <p:oleObj r:id="rId4" imgW="13937020" imgH="5409524" progId="">
                  <p:embed/>
                  <p:pic>
                    <p:nvPicPr>
                      <p:cNvPr id="2867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76200"/>
                        <a:ext cx="16764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7818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391400" y="85343"/>
            <a:ext cx="1676400" cy="679703"/>
          </a:xfrm>
          <a:prstGeom prst="rect">
            <a:avLst/>
          </a:prstGeom>
        </p:spPr>
      </p:pic>
      <p:sp>
        <p:nvSpPr>
          <p:cNvPr id="3" name="object 3"/>
          <p:cNvSpPr txBox="1">
            <a:spLocks noGrp="1"/>
          </p:cNvSpPr>
          <p:nvPr>
            <p:ph type="title"/>
          </p:nvPr>
        </p:nvSpPr>
        <p:spPr>
          <a:xfrm>
            <a:off x="1145844" y="412750"/>
            <a:ext cx="5551805" cy="756920"/>
          </a:xfrm>
          <a:prstGeom prst="rect">
            <a:avLst/>
          </a:prstGeom>
        </p:spPr>
        <p:txBody>
          <a:bodyPr vert="horz" wrap="square" lIns="0" tIns="12700" rIns="0" bIns="0" rtlCol="0">
            <a:spAutoFit/>
          </a:bodyPr>
          <a:lstStyle/>
          <a:p>
            <a:pPr marL="12700">
              <a:lnSpc>
                <a:spcPct val="100000"/>
              </a:lnSpc>
              <a:spcBef>
                <a:spcPts val="100"/>
              </a:spcBef>
            </a:pPr>
            <a:r>
              <a:rPr sz="4800" spc="-5" dirty="0"/>
              <a:t>The course</a:t>
            </a:r>
            <a:r>
              <a:rPr sz="4800" spc="5" dirty="0"/>
              <a:t> </a:t>
            </a:r>
            <a:r>
              <a:rPr sz="4800" spc="-5" dirty="0"/>
              <a:t>contents</a:t>
            </a:r>
            <a:endParaRPr sz="480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0834" t="26285" r="21666" b="33695"/>
          <a:stretch/>
        </p:blipFill>
        <p:spPr>
          <a:xfrm>
            <a:off x="685800" y="1905000"/>
            <a:ext cx="7620000" cy="4495799"/>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1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4.xml><?xml version="1.0" encoding="utf-8"?>
<a:theme xmlns:a="http://schemas.openxmlformats.org/drawingml/2006/main" name="2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TotalTime>
  <Words>929</Words>
  <Application>Microsoft Office PowerPoint</Application>
  <PresentationFormat>On-screen Show (4:3)</PresentationFormat>
  <Paragraphs>178</Paragraphs>
  <Slides>29</Slides>
  <Notes>1</Notes>
  <HiddenSlides>0</HiddenSlides>
  <MMClips>0</MMClips>
  <ScaleCrop>false</ScaleCrop>
  <HeadingPairs>
    <vt:vector size="8" baseType="variant">
      <vt:variant>
        <vt:lpstr>Fonts Used</vt:lpstr>
      </vt:variant>
      <vt:variant>
        <vt:i4>12</vt:i4>
      </vt:variant>
      <vt:variant>
        <vt:lpstr>Theme</vt:lpstr>
      </vt:variant>
      <vt:variant>
        <vt:i4>4</vt:i4>
      </vt:variant>
      <vt:variant>
        <vt:lpstr>Embedded OLE Servers</vt:lpstr>
      </vt:variant>
      <vt:variant>
        <vt:i4>0</vt:i4>
      </vt:variant>
      <vt:variant>
        <vt:lpstr>Slide Titles</vt:lpstr>
      </vt:variant>
      <vt:variant>
        <vt:i4>29</vt:i4>
      </vt:variant>
    </vt:vector>
  </HeadingPairs>
  <TitlesOfParts>
    <vt:vector size="45" baseType="lpstr">
      <vt:lpstr>Arial</vt:lpstr>
      <vt:lpstr>Arial MT</vt:lpstr>
      <vt:lpstr>Calibri</vt:lpstr>
      <vt:lpstr>Cambria</vt:lpstr>
      <vt:lpstr>Microsoft Sans Serif</vt:lpstr>
      <vt:lpstr>Times New Roman</vt:lpstr>
      <vt:lpstr>Trebuchet MS</vt:lpstr>
      <vt:lpstr>Tw Cen MT</vt:lpstr>
      <vt:lpstr>Tw Cen MT Condensed</vt:lpstr>
      <vt:lpstr>Tw Cen MT Condensed Extra Bold</vt:lpstr>
      <vt:lpstr>Wingdings</vt:lpstr>
      <vt:lpstr>Wingdings 3</vt:lpstr>
      <vt:lpstr>Office Theme</vt:lpstr>
      <vt:lpstr>Integral</vt:lpstr>
      <vt:lpstr>1_Integral</vt:lpstr>
      <vt:lpstr>2_Integral</vt:lpstr>
      <vt:lpstr>Lecture #0</vt:lpstr>
      <vt:lpstr>A course: Macro Structure</vt:lpstr>
      <vt:lpstr>Course details</vt:lpstr>
      <vt:lpstr>Course Outcome</vt:lpstr>
      <vt:lpstr>Program Outcome Mapping With MGNM580</vt:lpstr>
      <vt:lpstr>Vision &amp; Mission</vt:lpstr>
      <vt:lpstr>Quiz/Poll</vt:lpstr>
      <vt:lpstr>PowerPoint Presentation</vt:lpstr>
      <vt:lpstr>The course contents</vt:lpstr>
      <vt:lpstr>What do we need to know?</vt:lpstr>
      <vt:lpstr>Unit 2</vt:lpstr>
      <vt:lpstr>Unit 3</vt:lpstr>
      <vt:lpstr>Unit 4</vt:lpstr>
      <vt:lpstr>Quiz/Poll</vt:lpstr>
      <vt:lpstr>Unit 5 </vt:lpstr>
      <vt:lpstr>Derivative and  Regulatory Aspect</vt:lpstr>
      <vt:lpstr>Student’s Role</vt:lpstr>
      <vt:lpstr>Course Assessment Model</vt:lpstr>
      <vt:lpstr>Assignment 1</vt:lpstr>
      <vt:lpstr>Assignment 2 </vt:lpstr>
      <vt:lpstr>Online Courses and External Certifications</vt:lpstr>
      <vt:lpstr>Resources</vt:lpstr>
      <vt:lpstr>Career Opportunities</vt:lpstr>
      <vt:lpstr>Skill Set</vt:lpstr>
      <vt:lpstr>Why Investment Analysis and Portfolio  Management</vt:lpstr>
      <vt:lpstr>Issues In IAPM</vt:lpstr>
      <vt:lpstr>Lecture Delivery</vt:lpstr>
      <vt:lpstr>Get Set Go!!!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Analysis</dc:title>
  <dc:creator>Rohit sood</dc:creator>
  <cp:lastModifiedBy>Lenovo</cp:lastModifiedBy>
  <cp:revision>7</cp:revision>
  <dcterms:created xsi:type="dcterms:W3CDTF">2021-08-17T07:16:01Z</dcterms:created>
  <dcterms:modified xsi:type="dcterms:W3CDTF">2023-01-18T07:47:52Z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2020-07-27T00:00:00Z</vt:filetime>
  </property>
  <property fmtid="{D5CDD505-2E9C-101B-9397-08002B2CF9AE}" pid="3" name="Creator">
    <vt:lpwstr>Microsoft® PowerPoint® for Microsoft 365</vt:lpwstr>
  </property>
  <property fmtid="{D5CDD505-2E9C-101B-9397-08002B2CF9AE}" pid="4" name="LastSaved">
    <vt:filetime>2021-08-17T00:00:00Z</vt:filetime>
  </property>
</Properties>
</file>