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6" r:id="rId31"/>
    <p:sldId id="287" r:id="rId32"/>
    <p:sldId id="295" r:id="rId33"/>
    <p:sldId id="294" r:id="rId34"/>
    <p:sldId id="288" r:id="rId35"/>
    <p:sldId id="291" r:id="rId36"/>
    <p:sldId id="289" r:id="rId37"/>
    <p:sldId id="290" r:id="rId38"/>
    <p:sldId id="292" r:id="rId39"/>
    <p:sldId id="293"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0CFE-ADBE-5E45-1CCC-8FE1289B75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D9E424-A120-85D3-9D7E-F410D7EA8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D42950-D8FF-2577-6E2F-B7C2A577ABC7}"/>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5" name="Footer Placeholder 4">
            <a:extLst>
              <a:ext uri="{FF2B5EF4-FFF2-40B4-BE49-F238E27FC236}">
                <a16:creationId xmlns:a16="http://schemas.microsoft.com/office/drawing/2014/main" id="{5921C336-645C-82DB-220F-7F56F3E44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A0ED4-2272-A324-E779-302BB1F038BA}"/>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311666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E116-F95E-F50D-DF18-6D925953B5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F685A-4A57-BD25-056F-5C900B9E6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285EDB-4644-B8C5-A4E1-3075014B658C}"/>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5" name="Footer Placeholder 4">
            <a:extLst>
              <a:ext uri="{FF2B5EF4-FFF2-40B4-BE49-F238E27FC236}">
                <a16:creationId xmlns:a16="http://schemas.microsoft.com/office/drawing/2014/main" id="{507B1EF8-8B0D-8495-F8B1-198D2FAF6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FE018-0DB8-0041-18FF-0310312FA4CD}"/>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187888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516C1-AAB7-94B5-1A9D-283FA3F7B0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DDF315-D217-9F15-3AAB-19E895F2B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B3A455-BD7C-4552-7689-2D710EBCB27F}"/>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5" name="Footer Placeholder 4">
            <a:extLst>
              <a:ext uri="{FF2B5EF4-FFF2-40B4-BE49-F238E27FC236}">
                <a16:creationId xmlns:a16="http://schemas.microsoft.com/office/drawing/2014/main" id="{E4044139-E0F0-2B64-ADEA-1BFA2ABE2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E776DE-A842-0C5B-E2E6-9C1C6ED319C5}"/>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249791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2124-4F9B-DC87-A0E8-B3AFCED91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2ADAD4-A56B-7170-CB6E-C61B7ABDF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3E7BB2-DEE0-3FE9-02FE-6CBDB8025F09}"/>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5" name="Footer Placeholder 4">
            <a:extLst>
              <a:ext uri="{FF2B5EF4-FFF2-40B4-BE49-F238E27FC236}">
                <a16:creationId xmlns:a16="http://schemas.microsoft.com/office/drawing/2014/main" id="{9FEBDA3C-08B9-4CC9-254E-78418AAD7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22F23-4AB1-75E0-3BED-71FDCCFE1F7C}"/>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97115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6203-7B9B-B346-7A81-EE8817EBCB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F4BB14-D897-427A-05CF-898D90B38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E08AE-7656-A306-99F6-4F654CDCBB2F}"/>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5" name="Footer Placeholder 4">
            <a:extLst>
              <a:ext uri="{FF2B5EF4-FFF2-40B4-BE49-F238E27FC236}">
                <a16:creationId xmlns:a16="http://schemas.microsoft.com/office/drawing/2014/main" id="{5C9136D2-7F1B-1D0E-2E74-D599A2DCA0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28C131-7E6E-C2AC-931F-F7EFE2789129}"/>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224662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203-65C0-B788-3320-7CA5978B7D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6C5B67-1457-3F12-B6AB-E6449E6A1B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312A40-7D9B-EFFF-AA21-79AD80BF3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9144C2-989C-0519-9C20-37DF5A4FAD80}"/>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6" name="Footer Placeholder 5">
            <a:extLst>
              <a:ext uri="{FF2B5EF4-FFF2-40B4-BE49-F238E27FC236}">
                <a16:creationId xmlns:a16="http://schemas.microsoft.com/office/drawing/2014/main" id="{7D528C6B-023D-2D4B-CDB4-730160512A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1CD7DA-9719-C194-C849-CA608D8F1C4D}"/>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197742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A356-1A9D-4BE5-2BA9-FFB87044FD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22FB86-A025-D833-41A8-9E41AC28BA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53DB88-6FC1-5B1C-7D52-DD380196B5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3437B5-6FC4-EDD1-CFD9-55916C913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0E217-46B4-1338-F331-4A2F91B902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0B09AA-85BC-4176-9E67-58E6CC903C1A}"/>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8" name="Footer Placeholder 7">
            <a:extLst>
              <a:ext uri="{FF2B5EF4-FFF2-40B4-BE49-F238E27FC236}">
                <a16:creationId xmlns:a16="http://schemas.microsoft.com/office/drawing/2014/main" id="{896E3C52-5A08-6A10-30D8-A20AADF742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03B86A-81DF-CA9D-948B-9E9110CDA58F}"/>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139215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675D-CAA5-5DBC-C07E-2FE925A6A6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E74FD-A84B-2720-9C34-994A7E8A9AD7}"/>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4" name="Footer Placeholder 3">
            <a:extLst>
              <a:ext uri="{FF2B5EF4-FFF2-40B4-BE49-F238E27FC236}">
                <a16:creationId xmlns:a16="http://schemas.microsoft.com/office/drawing/2014/main" id="{AF0914DC-EEDE-BEF8-3C68-66F2931CD4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55F055-DFDC-6F4B-4679-6B34E7C36A6D}"/>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164038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6EEEB5-64B2-5A52-F999-31047B3363D6}"/>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3" name="Footer Placeholder 2">
            <a:extLst>
              <a:ext uri="{FF2B5EF4-FFF2-40B4-BE49-F238E27FC236}">
                <a16:creationId xmlns:a16="http://schemas.microsoft.com/office/drawing/2014/main" id="{06E7B047-1DA1-F009-A993-333CA3452C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9622AE-A270-F73B-D9B3-448DE094534B}"/>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353703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76DF-7B21-BC4E-D905-70BB2637F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B5AD5-4292-BB62-A20E-A32586FF0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249D44-7018-BAC2-D809-3D9D5AFF4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C1F01-C1CC-15FF-C627-00439A346156}"/>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6" name="Footer Placeholder 5">
            <a:extLst>
              <a:ext uri="{FF2B5EF4-FFF2-40B4-BE49-F238E27FC236}">
                <a16:creationId xmlns:a16="http://schemas.microsoft.com/office/drawing/2014/main" id="{E7CC4EE5-DF5A-51A2-0BA6-5DBA43E0FC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FFFC2-BA4C-0954-343D-77D432EA2CB0}"/>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411406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BC6B-4EF7-51CB-104F-1482A6D1C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0F5C18-5167-BFF9-ADC6-67DF64F8B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A778E-5B2A-9F4B-29F2-8CF08FD85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5C18E-C51F-3EC4-828B-44E4DD16FA57}"/>
              </a:ext>
            </a:extLst>
          </p:cNvPr>
          <p:cNvSpPr>
            <a:spLocks noGrp="1"/>
          </p:cNvSpPr>
          <p:nvPr>
            <p:ph type="dt" sz="half" idx="10"/>
          </p:nvPr>
        </p:nvSpPr>
        <p:spPr/>
        <p:txBody>
          <a:bodyPr/>
          <a:lstStyle/>
          <a:p>
            <a:fld id="{E10EB9E8-3E43-4026-859A-2A8896314682}" type="datetimeFigureOut">
              <a:rPr lang="en-IN" smtClean="0"/>
              <a:t>06-02-2023</a:t>
            </a:fld>
            <a:endParaRPr lang="en-IN"/>
          </a:p>
        </p:txBody>
      </p:sp>
      <p:sp>
        <p:nvSpPr>
          <p:cNvPr id="6" name="Footer Placeholder 5">
            <a:extLst>
              <a:ext uri="{FF2B5EF4-FFF2-40B4-BE49-F238E27FC236}">
                <a16:creationId xmlns:a16="http://schemas.microsoft.com/office/drawing/2014/main" id="{7D66A88C-A677-2EE8-D420-BBF237F460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F866C-1059-2302-B940-C27B5A9294A3}"/>
              </a:ext>
            </a:extLst>
          </p:cNvPr>
          <p:cNvSpPr>
            <a:spLocks noGrp="1"/>
          </p:cNvSpPr>
          <p:nvPr>
            <p:ph type="sldNum" sz="quarter" idx="12"/>
          </p:nvPr>
        </p:nvSpPr>
        <p:spPr/>
        <p:txBody>
          <a:bodyPr/>
          <a:lstStyle/>
          <a:p>
            <a:fld id="{8A42BA3A-6D23-4187-9367-64C9BC0FC25F}" type="slidenum">
              <a:rPr lang="en-IN" smtClean="0"/>
              <a:t>‹#›</a:t>
            </a:fld>
            <a:endParaRPr lang="en-IN"/>
          </a:p>
        </p:txBody>
      </p:sp>
    </p:spTree>
    <p:extLst>
      <p:ext uri="{BB962C8B-B14F-4D97-AF65-F5344CB8AC3E}">
        <p14:creationId xmlns:p14="http://schemas.microsoft.com/office/powerpoint/2010/main" val="2597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3AA2A2-92E2-2D47-F131-FFD1365B0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A89414-5A4B-CC03-0758-F6791028A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77719-6525-AB2D-CE0F-A40B05E5D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EB9E8-3E43-4026-859A-2A8896314682}" type="datetimeFigureOut">
              <a:rPr lang="en-IN" smtClean="0"/>
              <a:t>06-02-2023</a:t>
            </a:fld>
            <a:endParaRPr lang="en-IN"/>
          </a:p>
        </p:txBody>
      </p:sp>
      <p:sp>
        <p:nvSpPr>
          <p:cNvPr id="5" name="Footer Placeholder 4">
            <a:extLst>
              <a:ext uri="{FF2B5EF4-FFF2-40B4-BE49-F238E27FC236}">
                <a16:creationId xmlns:a16="http://schemas.microsoft.com/office/drawing/2014/main" id="{BC9D10EF-8C34-12F8-C924-22B94B8A5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6D7A53-D1B7-2F57-BDD4-01CFBDCC9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2BA3A-6D23-4187-9367-64C9BC0FC25F}" type="slidenum">
              <a:rPr lang="en-IN" smtClean="0"/>
              <a:t>‹#›</a:t>
            </a:fld>
            <a:endParaRPr lang="en-IN"/>
          </a:p>
        </p:txBody>
      </p:sp>
    </p:spTree>
    <p:extLst>
      <p:ext uri="{BB962C8B-B14F-4D97-AF65-F5344CB8AC3E}">
        <p14:creationId xmlns:p14="http://schemas.microsoft.com/office/powerpoint/2010/main" val="332668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chicagobooth.edu/review/authors-experts/f/eugene-f-fama"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dmission - Lovely Professional University">
            <a:extLst>
              <a:ext uri="{FF2B5EF4-FFF2-40B4-BE49-F238E27FC236}">
                <a16:creationId xmlns:a16="http://schemas.microsoft.com/office/drawing/2014/main" id="{500D3A7E-4458-FB01-9671-DCCAB6747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0"/>
            <a:ext cx="1981200" cy="7737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2C6B92-6F50-DEE2-BD10-D36017ABC575}"/>
              </a:ext>
            </a:extLst>
          </p:cNvPr>
          <p:cNvSpPr txBox="1"/>
          <p:nvPr/>
        </p:nvSpPr>
        <p:spPr>
          <a:xfrm>
            <a:off x="2489982" y="1688122"/>
            <a:ext cx="6471138" cy="954107"/>
          </a:xfrm>
          <a:prstGeom prst="rect">
            <a:avLst/>
          </a:prstGeom>
          <a:solidFill>
            <a:schemeClr val="accent2">
              <a:lumMod val="60000"/>
              <a:lumOff val="40000"/>
            </a:schemeClr>
          </a:soli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SECURITY ANALYSES AND PORTFOLIO MANAGEMENT </a:t>
            </a:r>
          </a:p>
        </p:txBody>
      </p:sp>
      <p:sp>
        <p:nvSpPr>
          <p:cNvPr id="3" name="TextBox 2">
            <a:extLst>
              <a:ext uri="{FF2B5EF4-FFF2-40B4-BE49-F238E27FC236}">
                <a16:creationId xmlns:a16="http://schemas.microsoft.com/office/drawing/2014/main" id="{10548006-BC4D-A2C6-6564-4BF73CE68E82}"/>
              </a:ext>
            </a:extLst>
          </p:cNvPr>
          <p:cNvSpPr txBox="1"/>
          <p:nvPr/>
        </p:nvSpPr>
        <p:spPr>
          <a:xfrm>
            <a:off x="3924886" y="4509480"/>
            <a:ext cx="3601329" cy="738664"/>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CREDIT 3</a:t>
            </a:r>
          </a:p>
          <a:p>
            <a:pPr algn="ctr"/>
            <a:r>
              <a:rPr lang="en-IN" dirty="0"/>
              <a:t> </a:t>
            </a:r>
          </a:p>
        </p:txBody>
      </p:sp>
      <p:sp>
        <p:nvSpPr>
          <p:cNvPr id="4" name="TextBox 3">
            <a:extLst>
              <a:ext uri="{FF2B5EF4-FFF2-40B4-BE49-F238E27FC236}">
                <a16:creationId xmlns:a16="http://schemas.microsoft.com/office/drawing/2014/main" id="{CE2B721D-A40A-901A-B6FB-3A9D1467D8FE}"/>
              </a:ext>
            </a:extLst>
          </p:cNvPr>
          <p:cNvSpPr txBox="1"/>
          <p:nvPr/>
        </p:nvSpPr>
        <p:spPr>
          <a:xfrm>
            <a:off x="3795931" y="3252689"/>
            <a:ext cx="3601329" cy="800219"/>
          </a:xfrm>
          <a:prstGeom prst="rect">
            <a:avLst/>
          </a:prstGeom>
          <a:noFill/>
        </p:spPr>
        <p:txBody>
          <a:bodyPr wrap="square" rtlCol="0">
            <a:spAutoFit/>
          </a:bodyPr>
          <a:lstStyle/>
          <a:p>
            <a:pPr algn="ctr"/>
            <a:r>
              <a:rPr lang="en-IN" sz="2800" b="1" dirty="0">
                <a:latin typeface="Georgia" panose="02040502050405020303" pitchFamily="18" charset="0"/>
              </a:rPr>
              <a:t>FNM694</a:t>
            </a:r>
          </a:p>
          <a:p>
            <a:pPr algn="ctr"/>
            <a:r>
              <a:rPr lang="en-IN" dirty="0"/>
              <a:t> </a:t>
            </a:r>
          </a:p>
        </p:txBody>
      </p:sp>
    </p:spTree>
    <p:extLst>
      <p:ext uri="{BB962C8B-B14F-4D97-AF65-F5344CB8AC3E}">
        <p14:creationId xmlns:p14="http://schemas.microsoft.com/office/powerpoint/2010/main" val="3229757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08F954-CD6D-0D1B-7F30-3643A661354B}"/>
              </a:ext>
            </a:extLst>
          </p:cNvPr>
          <p:cNvPicPr>
            <a:picLocks noChangeAspect="1"/>
          </p:cNvPicPr>
          <p:nvPr/>
        </p:nvPicPr>
        <p:blipFill>
          <a:blip r:embed="rId2"/>
          <a:stretch>
            <a:fillRect/>
          </a:stretch>
        </p:blipFill>
        <p:spPr>
          <a:xfrm>
            <a:off x="464234" y="709612"/>
            <a:ext cx="11549575" cy="5438775"/>
          </a:xfrm>
          <a:prstGeom prst="rect">
            <a:avLst/>
          </a:prstGeom>
        </p:spPr>
      </p:pic>
      <p:sp>
        <p:nvSpPr>
          <p:cNvPr id="4" name="TextBox 3">
            <a:extLst>
              <a:ext uri="{FF2B5EF4-FFF2-40B4-BE49-F238E27FC236}">
                <a16:creationId xmlns:a16="http://schemas.microsoft.com/office/drawing/2014/main" id="{548C072E-FA7B-FABC-F1B2-DFF305B6F829}"/>
              </a:ext>
            </a:extLst>
          </p:cNvPr>
          <p:cNvSpPr txBox="1"/>
          <p:nvPr/>
        </p:nvSpPr>
        <p:spPr>
          <a:xfrm>
            <a:off x="436098" y="168812"/>
            <a:ext cx="3727939" cy="369332"/>
          </a:xfrm>
          <a:prstGeom prst="rect">
            <a:avLst/>
          </a:prstGeom>
          <a:solidFill>
            <a:schemeClr val="accent2">
              <a:lumMod val="40000"/>
              <a:lumOff val="60000"/>
            </a:schemeClr>
          </a:solidFill>
        </p:spPr>
        <p:txBody>
          <a:bodyPr wrap="square" rtlCol="0">
            <a:spAutoFit/>
          </a:bodyPr>
          <a:lstStyle/>
          <a:p>
            <a:r>
              <a:rPr lang="en-IN" dirty="0"/>
              <a:t>Contract Note </a:t>
            </a:r>
          </a:p>
        </p:txBody>
      </p:sp>
    </p:spTree>
    <p:extLst>
      <p:ext uri="{BB962C8B-B14F-4D97-AF65-F5344CB8AC3E}">
        <p14:creationId xmlns:p14="http://schemas.microsoft.com/office/powerpoint/2010/main" val="34615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F411D3-2C9F-B1D9-0D5B-267B8D5158A1}"/>
              </a:ext>
            </a:extLst>
          </p:cNvPr>
          <p:cNvPicPr>
            <a:picLocks noChangeAspect="1"/>
          </p:cNvPicPr>
          <p:nvPr/>
        </p:nvPicPr>
        <p:blipFill>
          <a:blip r:embed="rId2"/>
          <a:stretch>
            <a:fillRect/>
          </a:stretch>
        </p:blipFill>
        <p:spPr>
          <a:xfrm>
            <a:off x="239150" y="140677"/>
            <a:ext cx="11451101" cy="5526698"/>
          </a:xfrm>
          <a:prstGeom prst="rect">
            <a:avLst/>
          </a:prstGeom>
        </p:spPr>
      </p:pic>
    </p:spTree>
    <p:extLst>
      <p:ext uri="{BB962C8B-B14F-4D97-AF65-F5344CB8AC3E}">
        <p14:creationId xmlns:p14="http://schemas.microsoft.com/office/powerpoint/2010/main" val="113837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1960D-4CC4-D72A-3FF9-CF1FDB236A20}"/>
              </a:ext>
            </a:extLst>
          </p:cNvPr>
          <p:cNvSpPr txBox="1"/>
          <p:nvPr/>
        </p:nvSpPr>
        <p:spPr>
          <a:xfrm>
            <a:off x="0" y="0"/>
            <a:ext cx="12192000" cy="523220"/>
          </a:xfrm>
          <a:prstGeom prst="rect">
            <a:avLst/>
          </a:prstGeom>
          <a:solidFill>
            <a:schemeClr val="accent2">
              <a:lumMod val="40000"/>
              <a:lumOff val="60000"/>
            </a:schemeClr>
          </a:solidFill>
        </p:spPr>
        <p:txBody>
          <a:bodyPr wrap="square" rtlCol="0">
            <a:spAutoFit/>
          </a:bodyPr>
          <a:lstStyle/>
          <a:p>
            <a:r>
              <a:rPr lang="en-IN" sz="2800" dirty="0">
                <a:latin typeface="Times New Roman" panose="02020603050405020304" pitchFamily="18" charset="0"/>
                <a:cs typeface="Times New Roman" panose="02020603050405020304" pitchFamily="18" charset="0"/>
              </a:rPr>
              <a:t>SETTLEMENT PROCEDURE IN THE SECONDARY MARKET </a:t>
            </a:r>
          </a:p>
        </p:txBody>
      </p:sp>
      <p:pic>
        <p:nvPicPr>
          <p:cNvPr id="1026" name="Picture 2" descr="Stock Trade Settlement Cycle India: Trading &amp; Clearing Process | Fintrakk">
            <a:extLst>
              <a:ext uri="{FF2B5EF4-FFF2-40B4-BE49-F238E27FC236}">
                <a16:creationId xmlns:a16="http://schemas.microsoft.com/office/drawing/2014/main" id="{F08C0697-9A5C-F500-5567-EF8992E7A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145" y="523220"/>
            <a:ext cx="9917723" cy="610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91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2776E-EBCD-3BBC-114F-B5C9E9F8E40B}"/>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FINANCIAL INSTRUMENTS </a:t>
            </a:r>
          </a:p>
        </p:txBody>
      </p:sp>
      <p:sp>
        <p:nvSpPr>
          <p:cNvPr id="3" name="TextBox 2">
            <a:extLst>
              <a:ext uri="{FF2B5EF4-FFF2-40B4-BE49-F238E27FC236}">
                <a16:creationId xmlns:a16="http://schemas.microsoft.com/office/drawing/2014/main" id="{0C1FD9FA-C3AA-93BA-FDBC-D19D24358A23}"/>
              </a:ext>
            </a:extLst>
          </p:cNvPr>
          <p:cNvSpPr txBox="1"/>
          <p:nvPr/>
        </p:nvSpPr>
        <p:spPr>
          <a:xfrm>
            <a:off x="291548" y="914400"/>
            <a:ext cx="11555895" cy="5632311"/>
          </a:xfrm>
          <a:prstGeom prst="rect">
            <a:avLst/>
          </a:prstGeom>
          <a:noFill/>
        </p:spPr>
        <p:txBody>
          <a:bodyPr wrap="square" rtlCol="0">
            <a:spAutoFit/>
          </a:bodyPr>
          <a:lstStyle/>
          <a:p>
            <a:pPr algn="just"/>
            <a:r>
              <a:rPr lang="en-IN" sz="4000" dirty="0">
                <a:latin typeface="Times New Roman" panose="02020603050405020304" pitchFamily="18" charset="0"/>
                <a:ea typeface="Tahoma" panose="020B0604030504040204" pitchFamily="34" charset="0"/>
                <a:cs typeface="Times New Roman" panose="02020603050405020304" pitchFamily="18" charset="0"/>
              </a:rPr>
              <a:t>Any contract that gives rise to a financial asset for one entity and a financial liability or equity for another entity. </a:t>
            </a:r>
          </a:p>
          <a:p>
            <a:pPr algn="just"/>
            <a:r>
              <a:rPr lang="en-US" sz="4000" b="0" i="0" dirty="0">
                <a:solidFill>
                  <a:srgbClr val="111111"/>
                </a:solidFill>
                <a:effectLst/>
                <a:latin typeface="Times New Roman" panose="02020603050405020304" pitchFamily="18" charset="0"/>
                <a:ea typeface="Tahoma" panose="020B0604030504040204" pitchFamily="34" charset="0"/>
                <a:cs typeface="Times New Roman" panose="02020603050405020304" pitchFamily="18" charset="0"/>
              </a:rPr>
              <a:t>Financial instruments can be real or virtual documents representing a legal agreement involving any kind of monetary value. Equity-based financial instruments represent ownership of an asset. Debt-based financial instruments represent a loan made by an investor to the owner of the asset.</a:t>
            </a:r>
            <a:endParaRPr lang="en-IN" sz="4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54359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F82D5-82C7-BC21-8F93-AEB45AB9B5CA}"/>
              </a:ext>
            </a:extLst>
          </p:cNvPr>
          <p:cNvSpPr txBox="1"/>
          <p:nvPr/>
        </p:nvSpPr>
        <p:spPr>
          <a:xfrm>
            <a:off x="0" y="0"/>
            <a:ext cx="6850966"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FINANCIAL INSTRUMENTS </a:t>
            </a:r>
          </a:p>
        </p:txBody>
      </p:sp>
      <p:pic>
        <p:nvPicPr>
          <p:cNvPr id="4" name="Picture 3">
            <a:extLst>
              <a:ext uri="{FF2B5EF4-FFF2-40B4-BE49-F238E27FC236}">
                <a16:creationId xmlns:a16="http://schemas.microsoft.com/office/drawing/2014/main" id="{49140404-C9A3-B36C-D2B5-70E33A7ECA17}"/>
              </a:ext>
            </a:extLst>
          </p:cNvPr>
          <p:cNvPicPr>
            <a:picLocks noChangeAspect="1"/>
          </p:cNvPicPr>
          <p:nvPr/>
        </p:nvPicPr>
        <p:blipFill>
          <a:blip r:embed="rId2"/>
          <a:stretch>
            <a:fillRect/>
          </a:stretch>
        </p:blipFill>
        <p:spPr>
          <a:xfrm>
            <a:off x="503583" y="1179442"/>
            <a:ext cx="11211339" cy="4134679"/>
          </a:xfrm>
          <a:prstGeom prst="rect">
            <a:avLst/>
          </a:prstGeom>
        </p:spPr>
      </p:pic>
    </p:spTree>
    <p:extLst>
      <p:ext uri="{BB962C8B-B14F-4D97-AF65-F5344CB8AC3E}">
        <p14:creationId xmlns:p14="http://schemas.microsoft.com/office/powerpoint/2010/main" val="282855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F9CABE-0B0E-C8A5-EBEA-E2C3A40FF17D}"/>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NATURE OF FINANCIAL INSTRUMENTS </a:t>
            </a:r>
          </a:p>
        </p:txBody>
      </p:sp>
      <p:pic>
        <p:nvPicPr>
          <p:cNvPr id="4" name="Picture 3">
            <a:extLst>
              <a:ext uri="{FF2B5EF4-FFF2-40B4-BE49-F238E27FC236}">
                <a16:creationId xmlns:a16="http://schemas.microsoft.com/office/drawing/2014/main" id="{EDCB2BC6-B33D-1459-96F0-9AED08B16770}"/>
              </a:ext>
            </a:extLst>
          </p:cNvPr>
          <p:cNvPicPr>
            <a:picLocks noChangeAspect="1"/>
          </p:cNvPicPr>
          <p:nvPr/>
        </p:nvPicPr>
        <p:blipFill>
          <a:blip r:embed="rId2"/>
          <a:stretch>
            <a:fillRect/>
          </a:stretch>
        </p:blipFill>
        <p:spPr>
          <a:xfrm>
            <a:off x="543339" y="742123"/>
            <a:ext cx="10508974" cy="4664764"/>
          </a:xfrm>
          <a:prstGeom prst="rect">
            <a:avLst/>
          </a:prstGeom>
        </p:spPr>
      </p:pic>
    </p:spTree>
    <p:extLst>
      <p:ext uri="{BB962C8B-B14F-4D97-AF65-F5344CB8AC3E}">
        <p14:creationId xmlns:p14="http://schemas.microsoft.com/office/powerpoint/2010/main" val="3845642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51AC8C-6A19-A62E-EB91-B81BF22A5BD4}"/>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TYPES OF FINANCIAL INSTRUMENTS </a:t>
            </a:r>
          </a:p>
        </p:txBody>
      </p:sp>
      <p:pic>
        <p:nvPicPr>
          <p:cNvPr id="4" name="Picture 3">
            <a:extLst>
              <a:ext uri="{FF2B5EF4-FFF2-40B4-BE49-F238E27FC236}">
                <a16:creationId xmlns:a16="http://schemas.microsoft.com/office/drawing/2014/main" id="{D38F853D-F836-06F7-F38D-271A13329560}"/>
              </a:ext>
            </a:extLst>
          </p:cNvPr>
          <p:cNvPicPr>
            <a:picLocks noChangeAspect="1"/>
          </p:cNvPicPr>
          <p:nvPr/>
        </p:nvPicPr>
        <p:blipFill>
          <a:blip r:embed="rId2"/>
          <a:stretch>
            <a:fillRect/>
          </a:stretch>
        </p:blipFill>
        <p:spPr>
          <a:xfrm>
            <a:off x="689113" y="1007165"/>
            <a:ext cx="10760765" cy="5194852"/>
          </a:xfrm>
          <a:prstGeom prst="rect">
            <a:avLst/>
          </a:prstGeom>
        </p:spPr>
      </p:pic>
    </p:spTree>
    <p:extLst>
      <p:ext uri="{BB962C8B-B14F-4D97-AF65-F5344CB8AC3E}">
        <p14:creationId xmlns:p14="http://schemas.microsoft.com/office/powerpoint/2010/main" val="39867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85299-C30D-A951-9DCD-1DCE52D2E7B0}"/>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MONITORY INSTRUMENTS </a:t>
            </a:r>
          </a:p>
        </p:txBody>
      </p:sp>
      <p:pic>
        <p:nvPicPr>
          <p:cNvPr id="4" name="Picture 3">
            <a:extLst>
              <a:ext uri="{FF2B5EF4-FFF2-40B4-BE49-F238E27FC236}">
                <a16:creationId xmlns:a16="http://schemas.microsoft.com/office/drawing/2014/main" id="{B574E179-1684-1DBB-3D28-240CB9BBF320}"/>
              </a:ext>
            </a:extLst>
          </p:cNvPr>
          <p:cNvPicPr>
            <a:picLocks noChangeAspect="1"/>
          </p:cNvPicPr>
          <p:nvPr/>
        </p:nvPicPr>
        <p:blipFill>
          <a:blip r:embed="rId2"/>
          <a:stretch>
            <a:fillRect/>
          </a:stretch>
        </p:blipFill>
        <p:spPr>
          <a:xfrm>
            <a:off x="530086" y="954157"/>
            <a:ext cx="11184835" cy="5208104"/>
          </a:xfrm>
          <a:prstGeom prst="rect">
            <a:avLst/>
          </a:prstGeom>
        </p:spPr>
      </p:pic>
    </p:spTree>
    <p:extLst>
      <p:ext uri="{BB962C8B-B14F-4D97-AF65-F5344CB8AC3E}">
        <p14:creationId xmlns:p14="http://schemas.microsoft.com/office/powerpoint/2010/main" val="2403170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82DA99-F467-9178-EB5F-78929008630D}"/>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MONITORY INSTRUMENTS </a:t>
            </a:r>
          </a:p>
        </p:txBody>
      </p:sp>
      <p:sp>
        <p:nvSpPr>
          <p:cNvPr id="3" name="TextBox 2">
            <a:extLst>
              <a:ext uri="{FF2B5EF4-FFF2-40B4-BE49-F238E27FC236}">
                <a16:creationId xmlns:a16="http://schemas.microsoft.com/office/drawing/2014/main" id="{7D3A9D66-9A29-FBE3-4A1E-AE5C41CD01E9}"/>
              </a:ext>
            </a:extLst>
          </p:cNvPr>
          <p:cNvSpPr txBox="1"/>
          <p:nvPr/>
        </p:nvSpPr>
        <p:spPr>
          <a:xfrm>
            <a:off x="397565" y="940904"/>
            <a:ext cx="4572000" cy="48013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COINS </a:t>
            </a:r>
          </a:p>
          <a:p>
            <a:pPr marL="285750" indent="-285750">
              <a:lnSpc>
                <a:spcPct val="150000"/>
              </a:lnSpc>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CURRENCY </a:t>
            </a:r>
          </a:p>
          <a:p>
            <a:pPr marL="285750" indent="-285750">
              <a:lnSpc>
                <a:spcPct val="150000"/>
              </a:lnSpc>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CHECKS</a:t>
            </a:r>
          </a:p>
          <a:p>
            <a:pPr marL="285750" indent="-285750">
              <a:lnSpc>
                <a:spcPct val="150000"/>
              </a:lnSpc>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DRAFTS </a:t>
            </a:r>
          </a:p>
          <a:p>
            <a:pPr marL="285750" indent="-285750">
              <a:lnSpc>
                <a:spcPct val="150000"/>
              </a:lnSpc>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CREDIT CARD</a:t>
            </a:r>
          </a:p>
          <a:p>
            <a:pPr marL="285750" indent="-285750">
              <a:lnSpc>
                <a:spcPct val="150000"/>
              </a:lnSpc>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DEBIT CARD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50627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37795-4C24-7BF7-0380-0DE2E533259B}"/>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INVESTMENT INSTRUMENTS </a:t>
            </a:r>
          </a:p>
        </p:txBody>
      </p:sp>
      <p:sp>
        <p:nvSpPr>
          <p:cNvPr id="3" name="TextBox 2">
            <a:extLst>
              <a:ext uri="{FF2B5EF4-FFF2-40B4-BE49-F238E27FC236}">
                <a16:creationId xmlns:a16="http://schemas.microsoft.com/office/drawing/2014/main" id="{E2F0E7B7-E13A-010D-E6AA-17D84AF8DF00}"/>
              </a:ext>
            </a:extLst>
          </p:cNvPr>
          <p:cNvSpPr txBox="1"/>
          <p:nvPr/>
        </p:nvSpPr>
        <p:spPr>
          <a:xfrm>
            <a:off x="0" y="646331"/>
            <a:ext cx="11688418" cy="3623556"/>
          </a:xfrm>
          <a:prstGeom prst="rect">
            <a:avLst/>
          </a:prstGeom>
          <a:noFill/>
        </p:spPr>
        <p:txBody>
          <a:bodyPr wrap="square" rtlCol="0">
            <a:spAutoFit/>
          </a:bodyPr>
          <a:lstStyle/>
          <a:p>
            <a:pPr marL="342900" indent="-342900">
              <a:lnSpc>
                <a:spcPct val="200000"/>
              </a:lnSpc>
              <a:buAutoNum type="arabicPeriod"/>
            </a:pPr>
            <a:r>
              <a:rPr lang="en-IN" sz="2800" b="1" dirty="0">
                <a:latin typeface="Times New Roman" panose="02020603050405020304" pitchFamily="18" charset="0"/>
                <a:cs typeface="Times New Roman" panose="02020603050405020304" pitchFamily="18" charset="0"/>
              </a:rPr>
              <a:t>TRADEABLE</a:t>
            </a:r>
            <a:r>
              <a:rPr lang="en-IN" sz="2800" dirty="0">
                <a:latin typeface="Times New Roman" panose="02020603050405020304" pitchFamily="18" charset="0"/>
                <a:cs typeface="Times New Roman" panose="02020603050405020304" pitchFamily="18" charset="0"/>
              </a:rPr>
              <a:t> </a:t>
            </a:r>
          </a:p>
          <a:p>
            <a:pPr algn="just">
              <a:lnSpc>
                <a:spcPct val="150000"/>
              </a:lnSpc>
            </a:pPr>
            <a:r>
              <a:rPr lang="en-IN" sz="2800" dirty="0">
                <a:latin typeface="Times New Roman" panose="02020603050405020304" pitchFamily="18" charset="0"/>
                <a:cs typeface="Times New Roman" panose="02020603050405020304" pitchFamily="18" charset="0"/>
              </a:rPr>
              <a:t>The financial instruments which cannot be transferred and not marketable are known as non-tradeable financial instruments.</a:t>
            </a:r>
          </a:p>
          <a:p>
            <a:pPr algn="just">
              <a:lnSpc>
                <a:spcPct val="150000"/>
              </a:lnSpc>
            </a:pPr>
            <a:r>
              <a:rPr lang="en-IN" sz="2800" dirty="0">
                <a:latin typeface="Times New Roman" panose="02020603050405020304" pitchFamily="18" charset="0"/>
                <a:cs typeface="Times New Roman" panose="02020603050405020304" pitchFamily="18" charset="0"/>
              </a:rPr>
              <a:t>Some of them have liquidity some of them do not </a:t>
            </a:r>
          </a:p>
          <a:p>
            <a:pPr marL="342900" indent="-342900">
              <a:lnSpc>
                <a:spcPct val="200000"/>
              </a:lnSpc>
              <a:buAutoNum type="arabicPeriod"/>
            </a:pPr>
            <a:r>
              <a:rPr lang="en-IN" sz="2800" dirty="0">
                <a:latin typeface="Times New Roman" panose="02020603050405020304" pitchFamily="18" charset="0"/>
                <a:cs typeface="Times New Roman" panose="02020603050405020304" pitchFamily="18" charset="0"/>
              </a:rPr>
              <a:t>NON-TRADEABLE </a:t>
            </a:r>
          </a:p>
        </p:txBody>
      </p:sp>
    </p:spTree>
    <p:extLst>
      <p:ext uri="{BB962C8B-B14F-4D97-AF65-F5344CB8AC3E}">
        <p14:creationId xmlns:p14="http://schemas.microsoft.com/office/powerpoint/2010/main" val="306166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BC4D0-2CDE-B1D5-53EF-78B48B1BD900}"/>
              </a:ext>
            </a:extLst>
          </p:cNvPr>
          <p:cNvSpPr txBox="1"/>
          <p:nvPr/>
        </p:nvSpPr>
        <p:spPr>
          <a:xfrm>
            <a:off x="0" y="542890"/>
            <a:ext cx="12191999" cy="461665"/>
          </a:xfrm>
          <a:prstGeom prst="rect">
            <a:avLst/>
          </a:prstGeom>
          <a:solidFill>
            <a:schemeClr val="accent1">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Meaning of the Financial Market </a:t>
            </a:r>
          </a:p>
        </p:txBody>
      </p:sp>
      <p:pic>
        <p:nvPicPr>
          <p:cNvPr id="3" name="Picture 2" descr="Admission - Lovely Professional University">
            <a:extLst>
              <a:ext uri="{FF2B5EF4-FFF2-40B4-BE49-F238E27FC236}">
                <a16:creationId xmlns:a16="http://schemas.microsoft.com/office/drawing/2014/main" id="{0E30DEAC-00B9-BA82-A00D-6A57EE36B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1"/>
            <a:ext cx="1981200" cy="542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E7689F-BA6E-0803-DFE5-96B3C58D50DD}"/>
              </a:ext>
            </a:extLst>
          </p:cNvPr>
          <p:cNvSpPr txBox="1"/>
          <p:nvPr/>
        </p:nvSpPr>
        <p:spPr>
          <a:xfrm>
            <a:off x="492369" y="1280160"/>
            <a:ext cx="11549576" cy="193899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i="0" dirty="0">
                <a:effectLst/>
                <a:latin typeface="Times New Roman" panose="02020603050405020304" pitchFamily="18" charset="0"/>
                <a:cs typeface="Times New Roman" panose="02020603050405020304" pitchFamily="18" charset="0"/>
              </a:rPr>
              <a:t>A market that serves as a link between the savers and borrowers, by transferring the capital or money from those who have a surplus amount of money to those who are in need of money or investment, is known as Financial Market.</a:t>
            </a:r>
          </a:p>
          <a:p>
            <a:pPr marL="285750" indent="-285750" algn="just">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A financial market acts as A link between surplus units and deficit units and brings the borrowers and lenders together</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D66FAD6-9AF3-6BE6-C935-F981FF9733E5}"/>
              </a:ext>
            </a:extLst>
          </p:cNvPr>
          <p:cNvPicPr>
            <a:picLocks noChangeAspect="1"/>
          </p:cNvPicPr>
          <p:nvPr/>
        </p:nvPicPr>
        <p:blipFill>
          <a:blip r:embed="rId3"/>
          <a:stretch>
            <a:fillRect/>
          </a:stretch>
        </p:blipFill>
        <p:spPr>
          <a:xfrm>
            <a:off x="1491176" y="3429000"/>
            <a:ext cx="8032652" cy="2990850"/>
          </a:xfrm>
          <a:prstGeom prst="rect">
            <a:avLst/>
          </a:prstGeom>
        </p:spPr>
      </p:pic>
    </p:spTree>
    <p:extLst>
      <p:ext uri="{BB962C8B-B14F-4D97-AF65-F5344CB8AC3E}">
        <p14:creationId xmlns:p14="http://schemas.microsoft.com/office/powerpoint/2010/main" val="429123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AF261A-9852-D59B-A0FA-F09BFB77FB31}"/>
              </a:ext>
            </a:extLst>
          </p:cNvPr>
          <p:cNvPicPr>
            <a:picLocks noChangeAspect="1"/>
          </p:cNvPicPr>
          <p:nvPr/>
        </p:nvPicPr>
        <p:blipFill>
          <a:blip r:embed="rId2"/>
          <a:stretch>
            <a:fillRect/>
          </a:stretch>
        </p:blipFill>
        <p:spPr>
          <a:xfrm>
            <a:off x="556592" y="1637365"/>
            <a:ext cx="10230678" cy="4485139"/>
          </a:xfrm>
          <a:prstGeom prst="rect">
            <a:avLst/>
          </a:prstGeom>
        </p:spPr>
      </p:pic>
      <p:sp>
        <p:nvSpPr>
          <p:cNvPr id="6" name="TextBox 5">
            <a:extLst>
              <a:ext uri="{FF2B5EF4-FFF2-40B4-BE49-F238E27FC236}">
                <a16:creationId xmlns:a16="http://schemas.microsoft.com/office/drawing/2014/main" id="{5DB64DF8-02D1-D2EC-5E73-784559938210}"/>
              </a:ext>
            </a:extLst>
          </p:cNvPr>
          <p:cNvSpPr txBox="1"/>
          <p:nvPr/>
        </p:nvSpPr>
        <p:spPr>
          <a:xfrm>
            <a:off x="556592" y="957182"/>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2. NON-TRADEABLE</a:t>
            </a:r>
            <a:endParaRPr lang="en-IN" sz="2800" b="1" dirty="0"/>
          </a:p>
        </p:txBody>
      </p:sp>
      <p:sp>
        <p:nvSpPr>
          <p:cNvPr id="7" name="TextBox 6">
            <a:extLst>
              <a:ext uri="{FF2B5EF4-FFF2-40B4-BE49-F238E27FC236}">
                <a16:creationId xmlns:a16="http://schemas.microsoft.com/office/drawing/2014/main" id="{DDB40DC2-DE8E-A81F-857E-4F2A9CAEE2A6}"/>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INVESTMENT INSTRUMENTS </a:t>
            </a:r>
          </a:p>
        </p:txBody>
      </p:sp>
    </p:spTree>
    <p:extLst>
      <p:ext uri="{BB962C8B-B14F-4D97-AF65-F5344CB8AC3E}">
        <p14:creationId xmlns:p14="http://schemas.microsoft.com/office/powerpoint/2010/main" val="3852844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5C8C63-7DA0-9477-7297-EE60838C6FC9}"/>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TRADEABLE INVESTMENT INSTRUMENTS </a:t>
            </a:r>
          </a:p>
        </p:txBody>
      </p:sp>
      <p:pic>
        <p:nvPicPr>
          <p:cNvPr id="4" name="Picture 3">
            <a:extLst>
              <a:ext uri="{FF2B5EF4-FFF2-40B4-BE49-F238E27FC236}">
                <a16:creationId xmlns:a16="http://schemas.microsoft.com/office/drawing/2014/main" id="{9BF494AE-840A-58BE-323F-06C30EB8361F}"/>
              </a:ext>
            </a:extLst>
          </p:cNvPr>
          <p:cNvPicPr>
            <a:picLocks noChangeAspect="1"/>
          </p:cNvPicPr>
          <p:nvPr/>
        </p:nvPicPr>
        <p:blipFill>
          <a:blip r:embed="rId2"/>
          <a:stretch>
            <a:fillRect/>
          </a:stretch>
        </p:blipFill>
        <p:spPr>
          <a:xfrm>
            <a:off x="530087" y="884582"/>
            <a:ext cx="10919791" cy="4336775"/>
          </a:xfrm>
          <a:prstGeom prst="rect">
            <a:avLst/>
          </a:prstGeom>
        </p:spPr>
      </p:pic>
    </p:spTree>
    <p:extLst>
      <p:ext uri="{BB962C8B-B14F-4D97-AF65-F5344CB8AC3E}">
        <p14:creationId xmlns:p14="http://schemas.microsoft.com/office/powerpoint/2010/main" val="2540821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178E5F-F2C8-6489-D75D-4440A8EBD16A}"/>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TRADEABLE INVESTMENT INSTRUMENTS </a:t>
            </a:r>
          </a:p>
        </p:txBody>
      </p:sp>
      <p:pic>
        <p:nvPicPr>
          <p:cNvPr id="4" name="Picture 3">
            <a:extLst>
              <a:ext uri="{FF2B5EF4-FFF2-40B4-BE49-F238E27FC236}">
                <a16:creationId xmlns:a16="http://schemas.microsoft.com/office/drawing/2014/main" id="{E9D58FA5-667F-15E4-330B-8D8A77E06055}"/>
              </a:ext>
            </a:extLst>
          </p:cNvPr>
          <p:cNvPicPr>
            <a:picLocks noChangeAspect="1"/>
          </p:cNvPicPr>
          <p:nvPr/>
        </p:nvPicPr>
        <p:blipFill>
          <a:blip r:embed="rId2"/>
          <a:stretch>
            <a:fillRect/>
          </a:stretch>
        </p:blipFill>
        <p:spPr>
          <a:xfrm>
            <a:off x="675862" y="954157"/>
            <a:ext cx="7929976" cy="5208104"/>
          </a:xfrm>
          <a:prstGeom prst="rect">
            <a:avLst/>
          </a:prstGeom>
        </p:spPr>
      </p:pic>
    </p:spTree>
    <p:extLst>
      <p:ext uri="{BB962C8B-B14F-4D97-AF65-F5344CB8AC3E}">
        <p14:creationId xmlns:p14="http://schemas.microsoft.com/office/powerpoint/2010/main" val="2261200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1B822-A234-4582-FB35-AD3E15B5ED15}"/>
              </a:ext>
            </a:extLst>
          </p:cNvPr>
          <p:cNvSpPr txBox="1"/>
          <p:nvPr/>
        </p:nvSpPr>
        <p:spPr>
          <a:xfrm>
            <a:off x="357809" y="318052"/>
            <a:ext cx="6944139" cy="523220"/>
          </a:xfrm>
          <a:prstGeom prst="rect">
            <a:avLst/>
          </a:prstGeom>
          <a:solidFill>
            <a:schemeClr val="tx2">
              <a:lumMod val="40000"/>
              <a:lumOff val="60000"/>
            </a:schemeClr>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DEBT SECURITIES </a:t>
            </a:r>
          </a:p>
        </p:txBody>
      </p:sp>
      <p:sp>
        <p:nvSpPr>
          <p:cNvPr id="3" name="TextBox 2">
            <a:extLst>
              <a:ext uri="{FF2B5EF4-FFF2-40B4-BE49-F238E27FC236}">
                <a16:creationId xmlns:a16="http://schemas.microsoft.com/office/drawing/2014/main" id="{5BB1955A-B9F0-E0EE-D98E-D19934F8067D}"/>
              </a:ext>
            </a:extLst>
          </p:cNvPr>
          <p:cNvSpPr txBox="1"/>
          <p:nvPr/>
        </p:nvSpPr>
        <p:spPr>
          <a:xfrm>
            <a:off x="357809" y="920785"/>
            <a:ext cx="11184834" cy="523220"/>
          </a:xfrm>
          <a:prstGeom prst="rect">
            <a:avLst/>
          </a:prstGeom>
          <a:noFill/>
        </p:spPr>
        <p:txBody>
          <a:bodyPr wrap="square" rtlCol="0">
            <a:spAutoFit/>
          </a:bodyPr>
          <a:lstStyle/>
          <a:p>
            <a:r>
              <a:rPr lang="en-IN" dirty="0"/>
              <a:t>1</a:t>
            </a:r>
            <a:r>
              <a:rPr lang="en-IN" sz="2800" b="1" dirty="0">
                <a:latin typeface="Times New Roman" panose="02020603050405020304" pitchFamily="18" charset="0"/>
                <a:cs typeface="Times New Roman" panose="02020603050405020304" pitchFamily="18" charset="0"/>
              </a:rPr>
              <a:t>. LONG TERM </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29E1AA-0A32-677F-46F0-22D1BFA5F81E}"/>
              </a:ext>
            </a:extLst>
          </p:cNvPr>
          <p:cNvPicPr>
            <a:picLocks noChangeAspect="1"/>
          </p:cNvPicPr>
          <p:nvPr/>
        </p:nvPicPr>
        <p:blipFill>
          <a:blip r:embed="rId2"/>
          <a:stretch>
            <a:fillRect/>
          </a:stretch>
        </p:blipFill>
        <p:spPr>
          <a:xfrm>
            <a:off x="357809" y="903185"/>
            <a:ext cx="10681251" cy="5532783"/>
          </a:xfrm>
          <a:prstGeom prst="rect">
            <a:avLst/>
          </a:prstGeom>
        </p:spPr>
      </p:pic>
    </p:spTree>
    <p:extLst>
      <p:ext uri="{BB962C8B-B14F-4D97-AF65-F5344CB8AC3E}">
        <p14:creationId xmlns:p14="http://schemas.microsoft.com/office/powerpoint/2010/main" val="2118876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CADF7-A68D-3C1C-1B50-0BA2D9769633}"/>
              </a:ext>
            </a:extLst>
          </p:cNvPr>
          <p:cNvSpPr txBox="1"/>
          <p:nvPr/>
        </p:nvSpPr>
        <p:spPr>
          <a:xfrm>
            <a:off x="198783" y="297933"/>
            <a:ext cx="11184834" cy="523220"/>
          </a:xfrm>
          <a:prstGeom prst="rect">
            <a:avLst/>
          </a:prstGeom>
          <a:solidFill>
            <a:schemeClr val="tx2">
              <a:lumMod val="40000"/>
              <a:lumOff val="60000"/>
            </a:schemeClr>
          </a:solidFill>
        </p:spPr>
        <p:txBody>
          <a:bodyPr wrap="square" rtlCol="0">
            <a:spAutoFit/>
          </a:bodyPr>
          <a:lstStyle/>
          <a:p>
            <a:r>
              <a:rPr lang="en-IN" dirty="0"/>
              <a:t>1</a:t>
            </a:r>
            <a:r>
              <a:rPr lang="en-IN" sz="2800" b="1" dirty="0">
                <a:latin typeface="Times New Roman" panose="02020603050405020304" pitchFamily="18" charset="0"/>
                <a:cs typeface="Times New Roman" panose="02020603050405020304" pitchFamily="18" charset="0"/>
              </a:rPr>
              <a:t>. SHORT TERM </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038FD4-BCEF-CA1B-EEED-252A105597A5}"/>
              </a:ext>
            </a:extLst>
          </p:cNvPr>
          <p:cNvPicPr>
            <a:picLocks noChangeAspect="1"/>
          </p:cNvPicPr>
          <p:nvPr/>
        </p:nvPicPr>
        <p:blipFill>
          <a:blip r:embed="rId2"/>
          <a:stretch>
            <a:fillRect/>
          </a:stretch>
        </p:blipFill>
        <p:spPr>
          <a:xfrm>
            <a:off x="297346" y="947945"/>
            <a:ext cx="5361332" cy="4578212"/>
          </a:xfrm>
          <a:prstGeom prst="rect">
            <a:avLst/>
          </a:prstGeom>
        </p:spPr>
      </p:pic>
    </p:spTree>
    <p:extLst>
      <p:ext uri="{BB962C8B-B14F-4D97-AF65-F5344CB8AC3E}">
        <p14:creationId xmlns:p14="http://schemas.microsoft.com/office/powerpoint/2010/main" val="4011546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70B326-343D-468C-7717-805B953C55AD}"/>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TRADEABLE INVESTMENT INSTRUMENTS </a:t>
            </a:r>
          </a:p>
        </p:txBody>
      </p:sp>
      <p:sp>
        <p:nvSpPr>
          <p:cNvPr id="3" name="TextBox 2">
            <a:extLst>
              <a:ext uri="{FF2B5EF4-FFF2-40B4-BE49-F238E27FC236}">
                <a16:creationId xmlns:a16="http://schemas.microsoft.com/office/drawing/2014/main" id="{A5673332-F942-59B2-C955-F5B3EB978809}"/>
              </a:ext>
            </a:extLst>
          </p:cNvPr>
          <p:cNvSpPr txBox="1"/>
          <p:nvPr/>
        </p:nvSpPr>
        <p:spPr>
          <a:xfrm>
            <a:off x="318051" y="736576"/>
            <a:ext cx="5274365" cy="461665"/>
          </a:xfrm>
          <a:prstGeom prst="rect">
            <a:avLst/>
          </a:prstGeom>
          <a:solidFill>
            <a:schemeClr val="tx2">
              <a:lumMod val="40000"/>
              <a:lumOff val="6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EQUITY SECURITIES </a:t>
            </a:r>
          </a:p>
        </p:txBody>
      </p:sp>
      <p:pic>
        <p:nvPicPr>
          <p:cNvPr id="5" name="Picture 4">
            <a:extLst>
              <a:ext uri="{FF2B5EF4-FFF2-40B4-BE49-F238E27FC236}">
                <a16:creationId xmlns:a16="http://schemas.microsoft.com/office/drawing/2014/main" id="{D2887A35-6D9E-AFB1-6502-0FEB9B2BDB67}"/>
              </a:ext>
            </a:extLst>
          </p:cNvPr>
          <p:cNvPicPr>
            <a:picLocks noChangeAspect="1"/>
          </p:cNvPicPr>
          <p:nvPr/>
        </p:nvPicPr>
        <p:blipFill>
          <a:blip r:embed="rId2"/>
          <a:stretch>
            <a:fillRect/>
          </a:stretch>
        </p:blipFill>
        <p:spPr>
          <a:xfrm>
            <a:off x="512900" y="1288486"/>
            <a:ext cx="7173361" cy="4211166"/>
          </a:xfrm>
          <a:prstGeom prst="rect">
            <a:avLst/>
          </a:prstGeom>
        </p:spPr>
      </p:pic>
    </p:spTree>
    <p:extLst>
      <p:ext uri="{BB962C8B-B14F-4D97-AF65-F5344CB8AC3E}">
        <p14:creationId xmlns:p14="http://schemas.microsoft.com/office/powerpoint/2010/main" val="2464964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D09960-F087-9846-5B23-28FFD784CBE6}"/>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TRADEABLE INVESTMENT INSTRUMENTS </a:t>
            </a:r>
          </a:p>
        </p:txBody>
      </p:sp>
      <p:sp>
        <p:nvSpPr>
          <p:cNvPr id="3" name="TextBox 2">
            <a:extLst>
              <a:ext uri="{FF2B5EF4-FFF2-40B4-BE49-F238E27FC236}">
                <a16:creationId xmlns:a16="http://schemas.microsoft.com/office/drawing/2014/main" id="{37B136C1-90FC-CA16-3E2C-5A1CF9C27A98}"/>
              </a:ext>
            </a:extLst>
          </p:cNvPr>
          <p:cNvSpPr txBox="1"/>
          <p:nvPr/>
        </p:nvSpPr>
        <p:spPr>
          <a:xfrm>
            <a:off x="0" y="670315"/>
            <a:ext cx="5314122" cy="461665"/>
          </a:xfrm>
          <a:prstGeom prst="rect">
            <a:avLst/>
          </a:prstGeom>
          <a:solidFill>
            <a:schemeClr val="tx2">
              <a:lumMod val="40000"/>
              <a:lumOff val="6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HYBRID SECURITIES </a:t>
            </a:r>
          </a:p>
        </p:txBody>
      </p:sp>
      <p:pic>
        <p:nvPicPr>
          <p:cNvPr id="5" name="Picture 4">
            <a:extLst>
              <a:ext uri="{FF2B5EF4-FFF2-40B4-BE49-F238E27FC236}">
                <a16:creationId xmlns:a16="http://schemas.microsoft.com/office/drawing/2014/main" id="{DB2752E3-B3AA-352C-06EE-9F5E751DC598}"/>
              </a:ext>
            </a:extLst>
          </p:cNvPr>
          <p:cNvPicPr>
            <a:picLocks noChangeAspect="1"/>
          </p:cNvPicPr>
          <p:nvPr/>
        </p:nvPicPr>
        <p:blipFill>
          <a:blip r:embed="rId2"/>
          <a:stretch>
            <a:fillRect/>
          </a:stretch>
        </p:blipFill>
        <p:spPr>
          <a:xfrm>
            <a:off x="265043" y="1338469"/>
            <a:ext cx="10164418" cy="4704521"/>
          </a:xfrm>
          <a:prstGeom prst="rect">
            <a:avLst/>
          </a:prstGeom>
        </p:spPr>
      </p:pic>
    </p:spTree>
    <p:extLst>
      <p:ext uri="{BB962C8B-B14F-4D97-AF65-F5344CB8AC3E}">
        <p14:creationId xmlns:p14="http://schemas.microsoft.com/office/powerpoint/2010/main" val="3871101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C356A-85E4-7AB9-1144-A40A6A6C147D}"/>
              </a:ext>
            </a:extLst>
          </p:cNvPr>
          <p:cNvSpPr txBox="1"/>
          <p:nvPr/>
        </p:nvSpPr>
        <p:spPr>
          <a:xfrm>
            <a:off x="0" y="0"/>
            <a:ext cx="12192000" cy="646331"/>
          </a:xfrm>
          <a:prstGeom prst="rect">
            <a:avLst/>
          </a:prstGeom>
          <a:solidFill>
            <a:schemeClr val="accent2"/>
          </a:solidFill>
        </p:spPr>
        <p:txBody>
          <a:bodyPr wrap="square" rtlCol="0">
            <a:spAutoFit/>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TRADEABLE INVESTMENT INSTRUMENTS </a:t>
            </a:r>
          </a:p>
        </p:txBody>
      </p:sp>
      <p:sp>
        <p:nvSpPr>
          <p:cNvPr id="3" name="TextBox 2">
            <a:extLst>
              <a:ext uri="{FF2B5EF4-FFF2-40B4-BE49-F238E27FC236}">
                <a16:creationId xmlns:a16="http://schemas.microsoft.com/office/drawing/2014/main" id="{C131AD44-A42D-568B-BDFD-B84FD63D4134}"/>
              </a:ext>
            </a:extLst>
          </p:cNvPr>
          <p:cNvSpPr txBox="1"/>
          <p:nvPr/>
        </p:nvSpPr>
        <p:spPr>
          <a:xfrm>
            <a:off x="0" y="670315"/>
            <a:ext cx="5314122" cy="461665"/>
          </a:xfrm>
          <a:prstGeom prst="rect">
            <a:avLst/>
          </a:prstGeom>
          <a:solidFill>
            <a:schemeClr val="tx2">
              <a:lumMod val="40000"/>
              <a:lumOff val="6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MUTUAL FUNDS  </a:t>
            </a:r>
          </a:p>
        </p:txBody>
      </p:sp>
      <p:pic>
        <p:nvPicPr>
          <p:cNvPr id="5" name="Picture 4">
            <a:extLst>
              <a:ext uri="{FF2B5EF4-FFF2-40B4-BE49-F238E27FC236}">
                <a16:creationId xmlns:a16="http://schemas.microsoft.com/office/drawing/2014/main" id="{5F97B8D6-3CEC-16D1-1EE2-FED827223A77}"/>
              </a:ext>
            </a:extLst>
          </p:cNvPr>
          <p:cNvPicPr>
            <a:picLocks noChangeAspect="1"/>
          </p:cNvPicPr>
          <p:nvPr/>
        </p:nvPicPr>
        <p:blipFill>
          <a:blip r:embed="rId2"/>
          <a:stretch>
            <a:fillRect/>
          </a:stretch>
        </p:blipFill>
        <p:spPr>
          <a:xfrm>
            <a:off x="298173" y="1356690"/>
            <a:ext cx="10899913" cy="5030857"/>
          </a:xfrm>
          <a:prstGeom prst="rect">
            <a:avLst/>
          </a:prstGeom>
        </p:spPr>
      </p:pic>
    </p:spTree>
    <p:extLst>
      <p:ext uri="{BB962C8B-B14F-4D97-AF65-F5344CB8AC3E}">
        <p14:creationId xmlns:p14="http://schemas.microsoft.com/office/powerpoint/2010/main" val="1709527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en-ended and Close-ended Mutual Funds I ELM School">
            <a:extLst>
              <a:ext uri="{FF2B5EF4-FFF2-40B4-BE49-F238E27FC236}">
                <a16:creationId xmlns:a16="http://schemas.microsoft.com/office/drawing/2014/main" id="{486580C4-99FA-7238-88B2-146E7E42C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61" y="0"/>
            <a:ext cx="11727473" cy="6668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902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1E2521-3BD7-C9B4-FA34-1458938DF7AC}"/>
              </a:ext>
            </a:extLst>
          </p:cNvPr>
          <p:cNvSpPr txBox="1"/>
          <p:nvPr/>
        </p:nvSpPr>
        <p:spPr>
          <a:xfrm>
            <a:off x="464234" y="422031"/>
            <a:ext cx="8342141" cy="1661993"/>
          </a:xfrm>
          <a:prstGeom prst="rect">
            <a:avLst/>
          </a:prstGeom>
          <a:noFill/>
        </p:spPr>
        <p:txBody>
          <a:bodyPr wrap="square" rtlCol="0">
            <a:spAutoFit/>
          </a:bodyPr>
          <a:lstStyle/>
          <a:p>
            <a:r>
              <a:rPr lang="en-IN" sz="2800" b="1" dirty="0"/>
              <a:t>RISK MANAGEMENT INSTRUMENTS? </a:t>
            </a:r>
          </a:p>
          <a:p>
            <a:r>
              <a:rPr lang="en-IN" sz="2800" b="1" dirty="0"/>
              <a:t>FOREIGN CURRENCY EXCHANGE?</a:t>
            </a:r>
          </a:p>
          <a:p>
            <a:r>
              <a:rPr lang="en-IN" sz="2800" b="1" dirty="0"/>
              <a:t>CRYPTOCURRENCY?</a:t>
            </a:r>
          </a:p>
          <a:p>
            <a:endParaRPr lang="en-IN" dirty="0"/>
          </a:p>
        </p:txBody>
      </p:sp>
    </p:spTree>
    <p:extLst>
      <p:ext uri="{BB962C8B-B14F-4D97-AF65-F5344CB8AC3E}">
        <p14:creationId xmlns:p14="http://schemas.microsoft.com/office/powerpoint/2010/main" val="148129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A7A0C-9299-7FE6-21CB-05EDC907354F}"/>
              </a:ext>
            </a:extLst>
          </p:cNvPr>
          <p:cNvSpPr txBox="1"/>
          <p:nvPr/>
        </p:nvSpPr>
        <p:spPr>
          <a:xfrm>
            <a:off x="0" y="542891"/>
            <a:ext cx="12191999" cy="461665"/>
          </a:xfrm>
          <a:prstGeom prst="rect">
            <a:avLst/>
          </a:prstGeom>
          <a:solidFill>
            <a:schemeClr val="accent1">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Functions of the Financial Market </a:t>
            </a:r>
          </a:p>
        </p:txBody>
      </p:sp>
      <p:pic>
        <p:nvPicPr>
          <p:cNvPr id="3" name="Picture 2" descr="Admission - Lovely Professional University">
            <a:extLst>
              <a:ext uri="{FF2B5EF4-FFF2-40B4-BE49-F238E27FC236}">
                <a16:creationId xmlns:a16="http://schemas.microsoft.com/office/drawing/2014/main" id="{48E6B3C6-BD29-0EAE-A911-133902FC1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1"/>
            <a:ext cx="1981200" cy="5428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A4E4564-9BF3-4DE9-1785-167A26638DCA}"/>
              </a:ext>
            </a:extLst>
          </p:cNvPr>
          <p:cNvPicPr>
            <a:picLocks noChangeAspect="1"/>
          </p:cNvPicPr>
          <p:nvPr/>
        </p:nvPicPr>
        <p:blipFill>
          <a:blip r:embed="rId3"/>
          <a:stretch>
            <a:fillRect/>
          </a:stretch>
        </p:blipFill>
        <p:spPr>
          <a:xfrm>
            <a:off x="2096085" y="2181224"/>
            <a:ext cx="7835705" cy="3234837"/>
          </a:xfrm>
          <a:prstGeom prst="rect">
            <a:avLst/>
          </a:prstGeom>
        </p:spPr>
      </p:pic>
    </p:spTree>
    <p:extLst>
      <p:ext uri="{BB962C8B-B14F-4D97-AF65-F5344CB8AC3E}">
        <p14:creationId xmlns:p14="http://schemas.microsoft.com/office/powerpoint/2010/main" val="82640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639AF6-59F0-624A-01A9-755575965F2D}"/>
              </a:ext>
            </a:extLst>
          </p:cNvPr>
          <p:cNvSpPr txBox="1"/>
          <p:nvPr/>
        </p:nvSpPr>
        <p:spPr>
          <a:xfrm>
            <a:off x="182880" y="211015"/>
            <a:ext cx="11760591" cy="461665"/>
          </a:xfrm>
          <a:prstGeom prst="rect">
            <a:avLst/>
          </a:prstGeom>
          <a:solidFill>
            <a:schemeClr val="accent2"/>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FINANCIAL INSTRUMENTS TO ENHANCE PORTFOLIO </a:t>
            </a:r>
          </a:p>
        </p:txBody>
      </p:sp>
      <p:sp>
        <p:nvSpPr>
          <p:cNvPr id="3" name="TextBox 2">
            <a:extLst>
              <a:ext uri="{FF2B5EF4-FFF2-40B4-BE49-F238E27FC236}">
                <a16:creationId xmlns:a16="http://schemas.microsoft.com/office/drawing/2014/main" id="{A73F4DA2-E18A-532B-7231-32CA22D55FCB}"/>
              </a:ext>
            </a:extLst>
          </p:cNvPr>
          <p:cNvSpPr txBox="1"/>
          <p:nvPr/>
        </p:nvSpPr>
        <p:spPr>
          <a:xfrm>
            <a:off x="323556" y="970671"/>
            <a:ext cx="4994031" cy="3046988"/>
          </a:xfrm>
          <a:prstGeom prst="rect">
            <a:avLst/>
          </a:prstGeom>
          <a:noFill/>
        </p:spPr>
        <p:txBody>
          <a:bodyPr wrap="square" rtlCol="0">
            <a:spAutoFit/>
          </a:bodyPr>
          <a:lstStyle/>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EQUITY STOCKS</a:t>
            </a:r>
          </a:p>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PREFRENCE SHARES </a:t>
            </a:r>
          </a:p>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DEBENTURES </a:t>
            </a:r>
          </a:p>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BONDS </a:t>
            </a:r>
          </a:p>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MUTUAL FUNDS </a:t>
            </a:r>
          </a:p>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CERTIFICATE OF DEPOSITS </a:t>
            </a:r>
          </a:p>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FOREIGN BONDS </a:t>
            </a:r>
          </a:p>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EURO BONDS  </a:t>
            </a:r>
          </a:p>
        </p:txBody>
      </p:sp>
    </p:spTree>
    <p:extLst>
      <p:ext uri="{BB962C8B-B14F-4D97-AF65-F5344CB8AC3E}">
        <p14:creationId xmlns:p14="http://schemas.microsoft.com/office/powerpoint/2010/main" val="3086208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4C6F2-DD77-13C3-E824-87B060AF82FC}"/>
              </a:ext>
            </a:extLst>
          </p:cNvPr>
          <p:cNvSpPr txBox="1"/>
          <p:nvPr/>
        </p:nvSpPr>
        <p:spPr>
          <a:xfrm>
            <a:off x="0" y="0"/>
            <a:ext cx="11938782" cy="646331"/>
          </a:xfrm>
          <a:prstGeom prst="rect">
            <a:avLst/>
          </a:prstGeom>
          <a:solidFill>
            <a:schemeClr val="accent2"/>
          </a:solidFill>
        </p:spPr>
        <p:txBody>
          <a:bodyPr wrap="square" rtlCol="0">
            <a:spAutoFit/>
          </a:bodyPr>
          <a:lstStyle/>
          <a:p>
            <a:r>
              <a:rPr lang="en-IN" sz="3600" dirty="0">
                <a:latin typeface="Times New Roman" panose="02020603050405020304" pitchFamily="18" charset="0"/>
                <a:cs typeface="Times New Roman" panose="02020603050405020304" pitchFamily="18" charset="0"/>
              </a:rPr>
              <a:t>EFFICIENT CAPITAL MARKET  </a:t>
            </a:r>
          </a:p>
        </p:txBody>
      </p:sp>
      <p:sp>
        <p:nvSpPr>
          <p:cNvPr id="3" name="TextBox 2">
            <a:extLst>
              <a:ext uri="{FF2B5EF4-FFF2-40B4-BE49-F238E27FC236}">
                <a16:creationId xmlns:a16="http://schemas.microsoft.com/office/drawing/2014/main" id="{42206B55-3373-4116-1618-9617DC1DF62B}"/>
              </a:ext>
            </a:extLst>
          </p:cNvPr>
          <p:cNvSpPr txBox="1"/>
          <p:nvPr/>
        </p:nvSpPr>
        <p:spPr>
          <a:xfrm>
            <a:off x="253218" y="872197"/>
            <a:ext cx="11685564" cy="3246530"/>
          </a:xfrm>
          <a:prstGeom prst="rect">
            <a:avLst/>
          </a:prstGeom>
          <a:noFill/>
        </p:spPr>
        <p:txBody>
          <a:bodyPr wrap="square" rtlCol="0">
            <a:spAutoFit/>
          </a:bodyPr>
          <a:lstStyle/>
          <a:p>
            <a:pPr algn="just">
              <a:lnSpc>
                <a:spcPct val="150000"/>
              </a:lnSpc>
            </a:pPr>
            <a:r>
              <a:rPr lang="en-US" sz="2800" b="0" i="0" dirty="0">
                <a:solidFill>
                  <a:srgbClr val="111111"/>
                </a:solidFill>
                <a:effectLst/>
                <a:latin typeface="Times New Roman" panose="02020603050405020304" pitchFamily="18" charset="0"/>
                <a:cs typeface="Times New Roman" panose="02020603050405020304" pitchFamily="18" charset="0"/>
              </a:rPr>
              <a:t>Market efficiency refers to the degree to which market prices reflect all available, relevant information. If markets are efficient, then all information is already incorporated into prices, and so there is no way to "beat" the market because there are no undervalued or overvalued securities available.</a:t>
            </a:r>
          </a:p>
          <a:p>
            <a:pPr marL="457200" indent="-457200" algn="just">
              <a:lnSpc>
                <a:spcPct val="150000"/>
              </a:lnSpc>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13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FDF6ED-078D-51B2-1324-3757FDDB8A2C}"/>
              </a:ext>
            </a:extLst>
          </p:cNvPr>
          <p:cNvPicPr>
            <a:picLocks noChangeAspect="1"/>
          </p:cNvPicPr>
          <p:nvPr/>
        </p:nvPicPr>
        <p:blipFill>
          <a:blip r:embed="rId2"/>
          <a:stretch>
            <a:fillRect/>
          </a:stretch>
        </p:blipFill>
        <p:spPr>
          <a:xfrm>
            <a:off x="436097" y="1624012"/>
            <a:ext cx="11324493" cy="4678314"/>
          </a:xfrm>
          <a:prstGeom prst="rect">
            <a:avLst/>
          </a:prstGeom>
        </p:spPr>
      </p:pic>
      <p:sp>
        <p:nvSpPr>
          <p:cNvPr id="4" name="TextBox 3">
            <a:extLst>
              <a:ext uri="{FF2B5EF4-FFF2-40B4-BE49-F238E27FC236}">
                <a16:creationId xmlns:a16="http://schemas.microsoft.com/office/drawing/2014/main" id="{CECF73E8-2EAE-EE16-AD9C-F120C31B5580}"/>
              </a:ext>
            </a:extLst>
          </p:cNvPr>
          <p:cNvSpPr txBox="1"/>
          <p:nvPr/>
        </p:nvSpPr>
        <p:spPr>
          <a:xfrm>
            <a:off x="0" y="0"/>
            <a:ext cx="11938782" cy="646331"/>
          </a:xfrm>
          <a:prstGeom prst="rect">
            <a:avLst/>
          </a:prstGeom>
          <a:solidFill>
            <a:schemeClr val="accent2"/>
          </a:solidFill>
        </p:spPr>
        <p:txBody>
          <a:bodyPr wrap="square" rtlCol="0">
            <a:spAutoFit/>
          </a:bodyPr>
          <a:lstStyle/>
          <a:p>
            <a:r>
              <a:rPr lang="en-IN" sz="3600" dirty="0">
                <a:latin typeface="Times New Roman" panose="02020603050405020304" pitchFamily="18" charset="0"/>
                <a:cs typeface="Times New Roman" panose="02020603050405020304" pitchFamily="18" charset="0"/>
              </a:rPr>
              <a:t>EFFICIENT CAPITAL MARKET  </a:t>
            </a:r>
          </a:p>
        </p:txBody>
      </p:sp>
    </p:spTree>
    <p:extLst>
      <p:ext uri="{BB962C8B-B14F-4D97-AF65-F5344CB8AC3E}">
        <p14:creationId xmlns:p14="http://schemas.microsoft.com/office/powerpoint/2010/main" val="30638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CA4AC-B9D0-2F94-175D-326CF4343B8E}"/>
              </a:ext>
            </a:extLst>
          </p:cNvPr>
          <p:cNvPicPr>
            <a:picLocks noChangeAspect="1"/>
          </p:cNvPicPr>
          <p:nvPr/>
        </p:nvPicPr>
        <p:blipFill>
          <a:blip r:embed="rId2"/>
          <a:stretch>
            <a:fillRect/>
          </a:stretch>
        </p:blipFill>
        <p:spPr>
          <a:xfrm>
            <a:off x="211015" y="1347787"/>
            <a:ext cx="11690253" cy="5095216"/>
          </a:xfrm>
          <a:prstGeom prst="rect">
            <a:avLst/>
          </a:prstGeom>
        </p:spPr>
      </p:pic>
      <p:sp>
        <p:nvSpPr>
          <p:cNvPr id="4" name="TextBox 3">
            <a:extLst>
              <a:ext uri="{FF2B5EF4-FFF2-40B4-BE49-F238E27FC236}">
                <a16:creationId xmlns:a16="http://schemas.microsoft.com/office/drawing/2014/main" id="{99EB28A6-B279-3018-34C2-D9CEE376B76E}"/>
              </a:ext>
            </a:extLst>
          </p:cNvPr>
          <p:cNvSpPr txBox="1"/>
          <p:nvPr/>
        </p:nvSpPr>
        <p:spPr>
          <a:xfrm>
            <a:off x="0" y="0"/>
            <a:ext cx="11938782" cy="646331"/>
          </a:xfrm>
          <a:prstGeom prst="rect">
            <a:avLst/>
          </a:prstGeom>
          <a:solidFill>
            <a:schemeClr val="accent2"/>
          </a:solidFill>
        </p:spPr>
        <p:txBody>
          <a:bodyPr wrap="square" rtlCol="0">
            <a:spAutoFit/>
          </a:bodyPr>
          <a:lstStyle/>
          <a:p>
            <a:r>
              <a:rPr lang="en-IN" sz="3600" dirty="0">
                <a:latin typeface="Times New Roman" panose="02020603050405020304" pitchFamily="18" charset="0"/>
                <a:cs typeface="Times New Roman" panose="02020603050405020304" pitchFamily="18" charset="0"/>
              </a:rPr>
              <a:t>EFFICIENT CAPITAL MARKET  </a:t>
            </a:r>
          </a:p>
        </p:txBody>
      </p:sp>
    </p:spTree>
    <p:extLst>
      <p:ext uri="{BB962C8B-B14F-4D97-AF65-F5344CB8AC3E}">
        <p14:creationId xmlns:p14="http://schemas.microsoft.com/office/powerpoint/2010/main" val="3039803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6B589D-94DD-F049-E082-C4A159030944}"/>
              </a:ext>
            </a:extLst>
          </p:cNvPr>
          <p:cNvSpPr txBox="1"/>
          <p:nvPr/>
        </p:nvSpPr>
        <p:spPr>
          <a:xfrm>
            <a:off x="0" y="0"/>
            <a:ext cx="12192000" cy="523220"/>
          </a:xfrm>
          <a:prstGeom prst="rect">
            <a:avLst/>
          </a:prstGeom>
          <a:solidFill>
            <a:schemeClr val="accent2"/>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MARKET EFFICIENCY</a:t>
            </a:r>
            <a:r>
              <a:rPr lang="en-IN" dirty="0"/>
              <a:t> </a:t>
            </a:r>
          </a:p>
        </p:txBody>
      </p:sp>
      <p:sp>
        <p:nvSpPr>
          <p:cNvPr id="3" name="TextBox 2">
            <a:extLst>
              <a:ext uri="{FF2B5EF4-FFF2-40B4-BE49-F238E27FC236}">
                <a16:creationId xmlns:a16="http://schemas.microsoft.com/office/drawing/2014/main" id="{0E770E93-624F-9B65-9A8A-D165B6F57AB5}"/>
              </a:ext>
            </a:extLst>
          </p:cNvPr>
          <p:cNvSpPr txBox="1"/>
          <p:nvPr/>
        </p:nvSpPr>
        <p:spPr>
          <a:xfrm>
            <a:off x="295422" y="675249"/>
            <a:ext cx="11648049" cy="4801314"/>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EFFCIENT INFORMED CAPITAL MARKET </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IN A PERFECTLY EFFICIENT MARKET </a:t>
            </a:r>
          </a:p>
          <a:p>
            <a:r>
              <a:rPr lang="en-IN" sz="2400" dirty="0">
                <a:latin typeface="Times New Roman" panose="02020603050405020304" pitchFamily="18" charset="0"/>
                <a:cs typeface="Times New Roman" panose="02020603050405020304" pitchFamily="18" charset="0"/>
              </a:rPr>
              <a:t>                                                       MARKET VALUE = INTRINSIC VALUE</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IMPACT OF UNEXPECTED INFORMATION</a:t>
            </a:r>
          </a:p>
          <a:p>
            <a:r>
              <a:rPr lang="en-IN" sz="24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USE A PASSIVE INVESTMENT STRATEGY </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ONE MEASURE OF EFFICIENCY IS THE TIME LAG FROM INFORMATION TO CHANGE IN SECURITY PRICES </a:t>
            </a:r>
          </a:p>
          <a:p>
            <a:endParaRPr lang="en-IN" dirty="0"/>
          </a:p>
        </p:txBody>
      </p:sp>
    </p:spTree>
    <p:extLst>
      <p:ext uri="{BB962C8B-B14F-4D97-AF65-F5344CB8AC3E}">
        <p14:creationId xmlns:p14="http://schemas.microsoft.com/office/powerpoint/2010/main" val="386474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6CCC3-1628-392F-A4C4-4E93F7F42AE5}"/>
              </a:ext>
            </a:extLst>
          </p:cNvPr>
          <p:cNvSpPr txBox="1"/>
          <p:nvPr/>
        </p:nvSpPr>
        <p:spPr>
          <a:xfrm>
            <a:off x="0" y="0"/>
            <a:ext cx="11938782" cy="646331"/>
          </a:xfrm>
          <a:prstGeom prst="rect">
            <a:avLst/>
          </a:prstGeom>
          <a:solidFill>
            <a:schemeClr val="accent2"/>
          </a:solidFill>
        </p:spPr>
        <p:txBody>
          <a:bodyPr wrap="square" rtlCol="0">
            <a:spAutoFit/>
          </a:bodyPr>
          <a:lstStyle/>
          <a:p>
            <a:r>
              <a:rPr lang="en-IN" sz="3600" dirty="0">
                <a:latin typeface="Times New Roman" panose="02020603050405020304" pitchFamily="18" charset="0"/>
                <a:cs typeface="Times New Roman" panose="02020603050405020304" pitchFamily="18" charset="0"/>
              </a:rPr>
              <a:t>WHY SHOULD BE MARKET EFFICIENT</a:t>
            </a:r>
          </a:p>
        </p:txBody>
      </p:sp>
      <p:sp>
        <p:nvSpPr>
          <p:cNvPr id="5" name="TextBox 4">
            <a:extLst>
              <a:ext uri="{FF2B5EF4-FFF2-40B4-BE49-F238E27FC236}">
                <a16:creationId xmlns:a16="http://schemas.microsoft.com/office/drawing/2014/main" id="{44C33CF4-D501-0215-EAA2-99043C453C32}"/>
              </a:ext>
            </a:extLst>
          </p:cNvPr>
          <p:cNvSpPr txBox="1"/>
          <p:nvPr/>
        </p:nvSpPr>
        <p:spPr>
          <a:xfrm>
            <a:off x="182879" y="893434"/>
            <a:ext cx="11465169" cy="2241960"/>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2400" dirty="0">
                <a:solidFill>
                  <a:srgbClr val="111111"/>
                </a:solidFill>
                <a:latin typeface="Times New Roman" panose="02020603050405020304" pitchFamily="18" charset="0"/>
                <a:cs typeface="Times New Roman" panose="02020603050405020304" pitchFamily="18" charset="0"/>
              </a:rPr>
              <a:t>INDEPENDENTLY ANALYSE AND VALUE SECURITIES</a:t>
            </a:r>
          </a:p>
          <a:p>
            <a:pPr marL="457200" indent="-457200" algn="just">
              <a:lnSpc>
                <a:spcPct val="150000"/>
              </a:lnSpc>
              <a:buFont typeface="Wingdings" panose="05000000000000000000" pitchFamily="2" charset="2"/>
              <a:buChar char="v"/>
            </a:pPr>
            <a:r>
              <a:rPr lang="en-US" sz="2400" dirty="0">
                <a:solidFill>
                  <a:srgbClr val="111111"/>
                </a:solidFill>
                <a:latin typeface="Times New Roman" panose="02020603050405020304" pitchFamily="18" charset="0"/>
                <a:cs typeface="Times New Roman" panose="02020603050405020304" pitchFamily="18" charset="0"/>
              </a:rPr>
              <a:t>NEW INFORMATION COMES RANDOMLY WITH UN-ANNOUNCED TIMING </a:t>
            </a:r>
          </a:p>
          <a:p>
            <a:pPr marL="457200" indent="-457200" algn="just">
              <a:lnSpc>
                <a:spcPct val="150000"/>
              </a:lnSpc>
              <a:buFont typeface="Wingdings" panose="05000000000000000000" pitchFamily="2" charset="2"/>
              <a:buChar char="v"/>
            </a:pPr>
            <a:r>
              <a:rPr lang="en-US" sz="2400" dirty="0">
                <a:solidFill>
                  <a:srgbClr val="111111"/>
                </a:solidFill>
                <a:latin typeface="Times New Roman" panose="02020603050405020304" pitchFamily="18" charset="0"/>
                <a:cs typeface="Times New Roman" panose="02020603050405020304" pitchFamily="18" charset="0"/>
              </a:rPr>
              <a:t>THE BUY AND SELL CAUSE TO ADJUST PRICE RAPIDLY </a:t>
            </a:r>
          </a:p>
          <a:p>
            <a:pPr marL="457200" indent="-457200" algn="just">
              <a:lnSpc>
                <a:spcPct val="150000"/>
              </a:lnSpc>
              <a:buFont typeface="Wingdings" panose="05000000000000000000" pitchFamily="2" charset="2"/>
              <a:buChar char="v"/>
            </a:pPr>
            <a:r>
              <a:rPr lang="en-US" sz="2400" dirty="0">
                <a:solidFill>
                  <a:srgbClr val="111111"/>
                </a:solidFill>
                <a:latin typeface="Times New Roman" panose="02020603050405020304" pitchFamily="18" charset="0"/>
                <a:cs typeface="Times New Roman" panose="02020603050405020304" pitchFamily="18" charset="0"/>
              </a:rPr>
              <a:t>ADJSUTMENT OF RISK </a:t>
            </a:r>
          </a:p>
        </p:txBody>
      </p:sp>
    </p:spTree>
    <p:extLst>
      <p:ext uri="{BB962C8B-B14F-4D97-AF65-F5344CB8AC3E}">
        <p14:creationId xmlns:p14="http://schemas.microsoft.com/office/powerpoint/2010/main" val="646328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8A787F-4888-7F9F-A22C-296C26849101}"/>
              </a:ext>
            </a:extLst>
          </p:cNvPr>
          <p:cNvSpPr txBox="1"/>
          <p:nvPr/>
        </p:nvSpPr>
        <p:spPr>
          <a:xfrm>
            <a:off x="0" y="0"/>
            <a:ext cx="12192000" cy="523220"/>
          </a:xfrm>
          <a:prstGeom prst="rect">
            <a:avLst/>
          </a:prstGeom>
          <a:solidFill>
            <a:schemeClr val="accent2"/>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MARKET EFFICIENCY</a:t>
            </a:r>
            <a:r>
              <a:rPr lang="en-IN" dirty="0"/>
              <a:t> </a:t>
            </a:r>
          </a:p>
        </p:txBody>
      </p:sp>
      <p:sp>
        <p:nvSpPr>
          <p:cNvPr id="3" name="TextBox 2">
            <a:extLst>
              <a:ext uri="{FF2B5EF4-FFF2-40B4-BE49-F238E27FC236}">
                <a16:creationId xmlns:a16="http://schemas.microsoft.com/office/drawing/2014/main" id="{DFFF0F43-E3ED-4362-3D9B-C204DDF3B28E}"/>
              </a:ext>
            </a:extLst>
          </p:cNvPr>
          <p:cNvSpPr txBox="1"/>
          <p:nvPr/>
        </p:nvSpPr>
        <p:spPr>
          <a:xfrm>
            <a:off x="0" y="528822"/>
            <a:ext cx="12192000" cy="461665"/>
          </a:xfrm>
          <a:prstGeom prst="rect">
            <a:avLst/>
          </a:prstGeom>
          <a:solidFill>
            <a:schemeClr val="accent4">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FACTORS AFFECTING EFFICIENT MARKET  </a:t>
            </a:r>
          </a:p>
        </p:txBody>
      </p:sp>
      <p:sp>
        <p:nvSpPr>
          <p:cNvPr id="5" name="TextBox 4">
            <a:extLst>
              <a:ext uri="{FF2B5EF4-FFF2-40B4-BE49-F238E27FC236}">
                <a16:creationId xmlns:a16="http://schemas.microsoft.com/office/drawing/2014/main" id="{642769C3-69AF-6573-CD5D-A5D12115BBD6}"/>
              </a:ext>
            </a:extLst>
          </p:cNvPr>
          <p:cNvSpPr txBox="1"/>
          <p:nvPr/>
        </p:nvSpPr>
        <p:spPr>
          <a:xfrm>
            <a:off x="211015" y="1223889"/>
            <a:ext cx="7216727" cy="426988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NO OF MARKET PARTICIPANTS </a:t>
            </a:r>
          </a:p>
          <a:p>
            <a:pPr marL="285750" indent="-285750">
              <a:lnSpc>
                <a:spcPct val="20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AVAILABILITY OF INFORMATION </a:t>
            </a:r>
          </a:p>
          <a:p>
            <a:pPr marL="285750" indent="-285750">
              <a:lnSpc>
                <a:spcPct val="20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LIMITS OF TRADING </a:t>
            </a:r>
          </a:p>
          <a:p>
            <a:pPr marL="285750" indent="-285750">
              <a:lnSpc>
                <a:spcPct val="20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TRANSACTION COST </a:t>
            </a:r>
          </a:p>
          <a:p>
            <a:pPr marL="285750" indent="-285750">
              <a:lnSpc>
                <a:spcPct val="20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INFORMATION COST </a:t>
            </a:r>
          </a:p>
        </p:txBody>
      </p:sp>
    </p:spTree>
    <p:extLst>
      <p:ext uri="{BB962C8B-B14F-4D97-AF65-F5344CB8AC3E}">
        <p14:creationId xmlns:p14="http://schemas.microsoft.com/office/powerpoint/2010/main" val="3029453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4556B-F598-0536-5A72-9284570104D4}"/>
              </a:ext>
            </a:extLst>
          </p:cNvPr>
          <p:cNvSpPr txBox="1"/>
          <p:nvPr/>
        </p:nvSpPr>
        <p:spPr>
          <a:xfrm>
            <a:off x="0" y="0"/>
            <a:ext cx="12192000" cy="523220"/>
          </a:xfrm>
          <a:prstGeom prst="rect">
            <a:avLst/>
          </a:prstGeom>
          <a:solidFill>
            <a:schemeClr val="accent2"/>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MARKET EFFICIENCY</a:t>
            </a:r>
            <a:r>
              <a:rPr lang="en-IN" dirty="0"/>
              <a:t> </a:t>
            </a:r>
          </a:p>
        </p:txBody>
      </p:sp>
      <p:sp>
        <p:nvSpPr>
          <p:cNvPr id="3" name="TextBox 2">
            <a:extLst>
              <a:ext uri="{FF2B5EF4-FFF2-40B4-BE49-F238E27FC236}">
                <a16:creationId xmlns:a16="http://schemas.microsoft.com/office/drawing/2014/main" id="{8DD525D8-F4D2-13CE-FCED-B31BCB5147F1}"/>
              </a:ext>
            </a:extLst>
          </p:cNvPr>
          <p:cNvSpPr txBox="1"/>
          <p:nvPr/>
        </p:nvSpPr>
        <p:spPr>
          <a:xfrm>
            <a:off x="0" y="528822"/>
            <a:ext cx="12192000" cy="461665"/>
          </a:xfrm>
          <a:prstGeom prst="rect">
            <a:avLst/>
          </a:prstGeom>
          <a:solidFill>
            <a:schemeClr val="accent4">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OTHER RELATED TERMS   </a:t>
            </a:r>
          </a:p>
        </p:txBody>
      </p:sp>
      <p:sp>
        <p:nvSpPr>
          <p:cNvPr id="4" name="TextBox 3">
            <a:extLst>
              <a:ext uri="{FF2B5EF4-FFF2-40B4-BE49-F238E27FC236}">
                <a16:creationId xmlns:a16="http://schemas.microsoft.com/office/drawing/2014/main" id="{36950867-12B1-DBCF-CC59-4D6754FD77A5}"/>
              </a:ext>
            </a:extLst>
          </p:cNvPr>
          <p:cNvSpPr txBox="1"/>
          <p:nvPr/>
        </p:nvSpPr>
        <p:spPr>
          <a:xfrm>
            <a:off x="239150" y="1252025"/>
            <a:ext cx="6428935" cy="4062651"/>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FUNDAMENTAL ANALYSES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TECHNICAL ANALYSES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ABNORMAL TRADING PROFITS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MARKET VS INVESTORS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TYPES OF INFORMATION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PUBLIC INFORMATION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MARKET DATA OR SECURITY MARKET INFORMATION</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NON-PUBLIC OR PRIVATE INFORMATION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4949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DA9F1-EB20-F559-8CF0-F9ADBDE1DEC2}"/>
              </a:ext>
            </a:extLst>
          </p:cNvPr>
          <p:cNvSpPr txBox="1"/>
          <p:nvPr/>
        </p:nvSpPr>
        <p:spPr>
          <a:xfrm>
            <a:off x="0" y="0"/>
            <a:ext cx="12192000" cy="523220"/>
          </a:xfrm>
          <a:prstGeom prst="rect">
            <a:avLst/>
          </a:prstGeom>
          <a:solidFill>
            <a:schemeClr val="accent2"/>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CAPITAL MARKET THEORY OR EFFICIENT MARKET HYPOTHESES </a:t>
            </a:r>
          </a:p>
        </p:txBody>
      </p:sp>
      <p:sp>
        <p:nvSpPr>
          <p:cNvPr id="3" name="TextBox 2">
            <a:extLst>
              <a:ext uri="{FF2B5EF4-FFF2-40B4-BE49-F238E27FC236}">
                <a16:creationId xmlns:a16="http://schemas.microsoft.com/office/drawing/2014/main" id="{89A610AD-D73B-57F4-0961-01801F639FC8}"/>
              </a:ext>
            </a:extLst>
          </p:cNvPr>
          <p:cNvSpPr txBox="1"/>
          <p:nvPr/>
        </p:nvSpPr>
        <p:spPr>
          <a:xfrm>
            <a:off x="140677" y="773723"/>
            <a:ext cx="11859065" cy="5150449"/>
          </a:xfrm>
          <a:prstGeom prst="rect">
            <a:avLst/>
          </a:prstGeom>
          <a:noFill/>
        </p:spPr>
        <p:txBody>
          <a:bodyPr wrap="square" rtlCol="0">
            <a:spAutoFit/>
          </a:bodyPr>
          <a:lstStyle/>
          <a:p>
            <a:pPr algn="just">
              <a:lnSpc>
                <a:spcPct val="200000"/>
              </a:lnSpc>
            </a:pPr>
            <a:r>
              <a:rPr lang="en-US" sz="2400" b="0" i="0" dirty="0">
                <a:solidFill>
                  <a:srgbClr val="39393A"/>
                </a:solidFill>
                <a:effectLst/>
                <a:latin typeface="Times New Roman" panose="02020603050405020304" pitchFamily="18" charset="0"/>
                <a:cs typeface="Times New Roman" panose="02020603050405020304" pitchFamily="18" charset="0"/>
              </a:rPr>
              <a:t>In 1970, in “Efficient Capital Markets: a Review of Theory and Empirical Work,” </a:t>
            </a:r>
            <a:r>
              <a:rPr lang="en-US" sz="2400" b="0" i="0" u="none" strike="noStrike" dirty="0">
                <a:effectLst/>
                <a:latin typeface="Times New Roman" panose="02020603050405020304" pitchFamily="18" charset="0"/>
                <a:cs typeface="Times New Roman" panose="02020603050405020304" pitchFamily="18" charset="0"/>
                <a:hlinkClick r:id="rId2"/>
              </a:rPr>
              <a:t>Eugene F. Fama</a:t>
            </a:r>
            <a:r>
              <a:rPr lang="en-US" sz="2400" b="0" i="0" dirty="0">
                <a:solidFill>
                  <a:srgbClr val="39393A"/>
                </a:solidFill>
                <a:effectLst/>
                <a:latin typeface="Times New Roman" panose="02020603050405020304" pitchFamily="18" charset="0"/>
                <a:cs typeface="Times New Roman" panose="02020603050405020304" pitchFamily="18" charset="0"/>
              </a:rPr>
              <a:t> defined a market to be “informationally efficient” if prices at each moment incorporate all available information about future values. Informational efficiency is a natural consequence of competition, relatively free entry, and low costs of information. If there is a signal, not incorporated in market prices, that future values will be high, and competitive traders will buy on that signal. In doing so, they bid the price up, until it fully reflects the information in the signal.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008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FE5B9-92CB-C9D0-A137-B5AE2547FE45}"/>
              </a:ext>
            </a:extLst>
          </p:cNvPr>
          <p:cNvSpPr txBox="1"/>
          <p:nvPr/>
        </p:nvSpPr>
        <p:spPr>
          <a:xfrm>
            <a:off x="0" y="0"/>
            <a:ext cx="12192000" cy="523220"/>
          </a:xfrm>
          <a:prstGeom prst="rect">
            <a:avLst/>
          </a:prstGeom>
          <a:solidFill>
            <a:schemeClr val="accent2"/>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CAPITAL MARKET THEORY OR EFFICIENT MARKET HYPOTHESES </a:t>
            </a:r>
          </a:p>
        </p:txBody>
      </p:sp>
      <p:sp>
        <p:nvSpPr>
          <p:cNvPr id="3" name="TextBox 2">
            <a:extLst>
              <a:ext uri="{FF2B5EF4-FFF2-40B4-BE49-F238E27FC236}">
                <a16:creationId xmlns:a16="http://schemas.microsoft.com/office/drawing/2014/main" id="{C50A7DCB-EAD0-F2BF-CFA8-662DF4C203C6}"/>
              </a:ext>
            </a:extLst>
          </p:cNvPr>
          <p:cNvSpPr txBox="1"/>
          <p:nvPr/>
        </p:nvSpPr>
        <p:spPr>
          <a:xfrm>
            <a:off x="0" y="528822"/>
            <a:ext cx="11366696" cy="461665"/>
          </a:xfrm>
          <a:prstGeom prst="rect">
            <a:avLst/>
          </a:prstGeom>
          <a:solidFill>
            <a:schemeClr val="bg1">
              <a:lumMod val="95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Weak Form Efficient Market Hypotheses </a:t>
            </a:r>
          </a:p>
        </p:txBody>
      </p:sp>
      <p:sp>
        <p:nvSpPr>
          <p:cNvPr id="4" name="TextBox 3">
            <a:extLst>
              <a:ext uri="{FF2B5EF4-FFF2-40B4-BE49-F238E27FC236}">
                <a16:creationId xmlns:a16="http://schemas.microsoft.com/office/drawing/2014/main" id="{EE7719CA-C9E3-F473-9102-6B7A986F1B79}"/>
              </a:ext>
            </a:extLst>
          </p:cNvPr>
          <p:cNvSpPr txBox="1"/>
          <p:nvPr/>
        </p:nvSpPr>
        <p:spPr>
          <a:xfrm>
            <a:off x="0" y="1059120"/>
            <a:ext cx="11901268" cy="236988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PRICES REFLECT ALL PAST MARKET TRADING INFORMATION SUCH AS PAST PRICES TRADING VOLUME</a:t>
            </a:r>
          </a:p>
          <a:p>
            <a:pPr algn="just">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The weak form of the EMH </a:t>
            </a:r>
            <a:r>
              <a:rPr lang="en-US" sz="2000" b="1" i="0" dirty="0">
                <a:solidFill>
                  <a:srgbClr val="202124"/>
                </a:solidFill>
                <a:effectLst/>
                <a:latin typeface="Times New Roman" panose="02020603050405020304" pitchFamily="18" charset="0"/>
                <a:cs typeface="Times New Roman" panose="02020603050405020304" pitchFamily="18" charset="0"/>
              </a:rPr>
              <a:t>assumes that the prices of securities reflect all available public market information but may not reflect new information that is not yet publicly available</a:t>
            </a:r>
            <a:r>
              <a:rPr lang="en-US" sz="2000" b="0" i="0" dirty="0">
                <a:solidFill>
                  <a:srgbClr val="202124"/>
                </a:solidFill>
                <a:effectLst/>
                <a:latin typeface="Times New Roman" panose="02020603050405020304" pitchFamily="18" charset="0"/>
                <a:cs typeface="Times New Roman" panose="02020603050405020304" pitchFamily="18" charset="0"/>
              </a:rPr>
              <a:t>. It additionally assumes that past information regarding price, volume, and returns is independent of future prices.</a:t>
            </a:r>
            <a:endParaRPr lang="en-IN" dirty="0"/>
          </a:p>
          <a:p>
            <a:r>
              <a:rPr lang="en-IN" dirty="0"/>
              <a:t>TREND ANALYSES ARE USELESS </a:t>
            </a:r>
          </a:p>
        </p:txBody>
      </p:sp>
      <p:sp>
        <p:nvSpPr>
          <p:cNvPr id="6" name="TextBox 5">
            <a:extLst>
              <a:ext uri="{FF2B5EF4-FFF2-40B4-BE49-F238E27FC236}">
                <a16:creationId xmlns:a16="http://schemas.microsoft.com/office/drawing/2014/main" id="{E0ABB493-0022-1051-9B78-D4890B38F769}"/>
              </a:ext>
            </a:extLst>
          </p:cNvPr>
          <p:cNvSpPr txBox="1"/>
          <p:nvPr/>
        </p:nvSpPr>
        <p:spPr>
          <a:xfrm>
            <a:off x="0" y="3429000"/>
            <a:ext cx="12192000" cy="461665"/>
          </a:xfrm>
          <a:prstGeom prst="rect">
            <a:avLst/>
          </a:prstGeom>
          <a:solidFill>
            <a:schemeClr val="bg1">
              <a:lumMod val="95000"/>
            </a:schemeClr>
          </a:solidFill>
        </p:spPr>
        <p:txBody>
          <a:bodyPr wrap="square">
            <a:spAutoFit/>
          </a:bodyPr>
          <a:lstStyle/>
          <a:p>
            <a:r>
              <a:rPr lang="en-IN" sz="2400" b="1" dirty="0">
                <a:latin typeface="Times New Roman" panose="02020603050405020304" pitchFamily="18" charset="0"/>
                <a:cs typeface="Times New Roman" panose="02020603050405020304" pitchFamily="18" charset="0"/>
              </a:rPr>
              <a:t>Semi-Strong Form Efficient Market Hypotheses </a:t>
            </a:r>
          </a:p>
        </p:txBody>
      </p:sp>
      <p:sp>
        <p:nvSpPr>
          <p:cNvPr id="7" name="TextBox 6">
            <a:extLst>
              <a:ext uri="{FF2B5EF4-FFF2-40B4-BE49-F238E27FC236}">
                <a16:creationId xmlns:a16="http://schemas.microsoft.com/office/drawing/2014/main" id="{F20526FB-045A-6033-C394-80233D8B6C1F}"/>
              </a:ext>
            </a:extLst>
          </p:cNvPr>
          <p:cNvSpPr txBox="1"/>
          <p:nvPr/>
        </p:nvSpPr>
        <p:spPr>
          <a:xfrm>
            <a:off x="0" y="3901898"/>
            <a:ext cx="11901269" cy="2585323"/>
          </a:xfrm>
          <a:prstGeom prst="rect">
            <a:avLst/>
          </a:prstGeom>
          <a:noFill/>
        </p:spPr>
        <p:txBody>
          <a:bodyPr wrap="square" rtlCol="0">
            <a:spAutoFit/>
          </a:bodyPr>
          <a:lstStyle/>
          <a:p>
            <a:r>
              <a:rPr lang="en-IN" dirty="0"/>
              <a:t>PRICES REFLECT ALL PUBLIC INFORMATION IN ADDITION TO PAST PRICES</a:t>
            </a:r>
          </a:p>
          <a:p>
            <a:pPr algn="just"/>
            <a:endParaRPr lang="en-IN" sz="2400" dirty="0">
              <a:latin typeface="Times New Roman" panose="02020603050405020304" pitchFamily="18" charset="0"/>
              <a:cs typeface="Times New Roman" panose="02020603050405020304" pitchFamily="18" charset="0"/>
            </a:endParaRPr>
          </a:p>
          <a:p>
            <a:pPr algn="just"/>
            <a:r>
              <a:rPr lang="en-US" sz="2400" b="0" i="0" dirty="0">
                <a:solidFill>
                  <a:srgbClr val="202124"/>
                </a:solidFill>
                <a:effectLst/>
                <a:latin typeface="Times New Roman" panose="02020603050405020304" pitchFamily="18" charset="0"/>
                <a:cs typeface="Times New Roman" panose="02020603050405020304" pitchFamily="18" charset="0"/>
              </a:rPr>
              <a:t>The weak form of the EMH </a:t>
            </a:r>
            <a:r>
              <a:rPr lang="en-US" sz="2400" b="1" i="0" dirty="0">
                <a:solidFill>
                  <a:srgbClr val="202124"/>
                </a:solidFill>
                <a:effectLst/>
                <a:latin typeface="Times New Roman" panose="02020603050405020304" pitchFamily="18" charset="0"/>
                <a:cs typeface="Times New Roman" panose="02020603050405020304" pitchFamily="18" charset="0"/>
              </a:rPr>
              <a:t>assumes that the prices of securities reflect all available public market information but may not reflect new information that is not yet publicly available</a:t>
            </a:r>
            <a:r>
              <a:rPr lang="en-US" sz="2400" b="0" i="0" dirty="0">
                <a:solidFill>
                  <a:srgbClr val="202124"/>
                </a:solidFill>
                <a:effectLst/>
                <a:latin typeface="Times New Roman" panose="02020603050405020304" pitchFamily="18" charset="0"/>
                <a:cs typeface="Times New Roman" panose="02020603050405020304" pitchFamily="18" charset="0"/>
              </a:rPr>
              <a:t>. It additionally assumes that past information regarding price, volume, and returns is independent of future prices.</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FUNDAMENTAL ANALYSES ARE USELESS </a:t>
            </a:r>
          </a:p>
        </p:txBody>
      </p:sp>
    </p:spTree>
    <p:extLst>
      <p:ext uri="{BB962C8B-B14F-4D97-AF65-F5344CB8AC3E}">
        <p14:creationId xmlns:p14="http://schemas.microsoft.com/office/powerpoint/2010/main" val="397989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9F40A-6F4B-9386-240E-E5DC7FA082ED}"/>
              </a:ext>
            </a:extLst>
          </p:cNvPr>
          <p:cNvPicPr>
            <a:picLocks noChangeAspect="1"/>
          </p:cNvPicPr>
          <p:nvPr/>
        </p:nvPicPr>
        <p:blipFill>
          <a:blip r:embed="rId2"/>
          <a:stretch>
            <a:fillRect/>
          </a:stretch>
        </p:blipFill>
        <p:spPr>
          <a:xfrm>
            <a:off x="1066800" y="1253782"/>
            <a:ext cx="10058399" cy="4317023"/>
          </a:xfrm>
          <a:prstGeom prst="rect">
            <a:avLst/>
          </a:prstGeom>
        </p:spPr>
      </p:pic>
      <p:pic>
        <p:nvPicPr>
          <p:cNvPr id="4" name="Picture 3" descr="Admission - Lovely Professional University">
            <a:extLst>
              <a:ext uri="{FF2B5EF4-FFF2-40B4-BE49-F238E27FC236}">
                <a16:creationId xmlns:a16="http://schemas.microsoft.com/office/drawing/2014/main" id="{CBD39ED7-BC61-527F-EE7D-0E2A50416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0800" y="1"/>
            <a:ext cx="1981200" cy="5428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44D7F5-BF20-A45C-6044-5AA558E12EFE}"/>
              </a:ext>
            </a:extLst>
          </p:cNvPr>
          <p:cNvSpPr txBox="1"/>
          <p:nvPr/>
        </p:nvSpPr>
        <p:spPr>
          <a:xfrm>
            <a:off x="225082" y="542891"/>
            <a:ext cx="11966917" cy="461665"/>
          </a:xfrm>
          <a:prstGeom prst="rect">
            <a:avLst/>
          </a:prstGeom>
          <a:solidFill>
            <a:schemeClr val="accent1">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Classification of the Financial Market </a:t>
            </a:r>
          </a:p>
        </p:txBody>
      </p:sp>
    </p:spTree>
    <p:extLst>
      <p:ext uri="{BB962C8B-B14F-4D97-AF65-F5344CB8AC3E}">
        <p14:creationId xmlns:p14="http://schemas.microsoft.com/office/powerpoint/2010/main" val="3022812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3B7D6-9DB2-2D65-7395-E749B700BA75}"/>
              </a:ext>
            </a:extLst>
          </p:cNvPr>
          <p:cNvSpPr txBox="1"/>
          <p:nvPr/>
        </p:nvSpPr>
        <p:spPr>
          <a:xfrm>
            <a:off x="0" y="0"/>
            <a:ext cx="12192000" cy="523220"/>
          </a:xfrm>
          <a:prstGeom prst="rect">
            <a:avLst/>
          </a:prstGeom>
          <a:solidFill>
            <a:schemeClr val="accent2"/>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CAPITAL MARKET THEORY OR EFFICIENT MARKET HYPOTHESES </a:t>
            </a:r>
          </a:p>
        </p:txBody>
      </p:sp>
      <p:sp>
        <p:nvSpPr>
          <p:cNvPr id="3" name="TextBox 2">
            <a:extLst>
              <a:ext uri="{FF2B5EF4-FFF2-40B4-BE49-F238E27FC236}">
                <a16:creationId xmlns:a16="http://schemas.microsoft.com/office/drawing/2014/main" id="{3C8DAD5A-90D4-C15D-227B-4A4ABA7F869B}"/>
              </a:ext>
            </a:extLst>
          </p:cNvPr>
          <p:cNvSpPr txBox="1"/>
          <p:nvPr/>
        </p:nvSpPr>
        <p:spPr>
          <a:xfrm>
            <a:off x="0" y="604109"/>
            <a:ext cx="12192000" cy="461665"/>
          </a:xfrm>
          <a:prstGeom prst="rect">
            <a:avLst/>
          </a:prstGeom>
          <a:solidFill>
            <a:schemeClr val="bg1">
              <a:lumMod val="95000"/>
            </a:schemeClr>
          </a:solidFill>
        </p:spPr>
        <p:txBody>
          <a:bodyPr wrap="square">
            <a:spAutoFit/>
          </a:bodyPr>
          <a:lstStyle/>
          <a:p>
            <a:r>
              <a:rPr lang="en-IN" sz="2400" b="1" dirty="0">
                <a:latin typeface="Times New Roman" panose="02020603050405020304" pitchFamily="18" charset="0"/>
                <a:cs typeface="Times New Roman" panose="02020603050405020304" pitchFamily="18" charset="0"/>
              </a:rPr>
              <a:t>Strong Form Efficient Market Hypotheses </a:t>
            </a:r>
          </a:p>
        </p:txBody>
      </p:sp>
      <p:sp>
        <p:nvSpPr>
          <p:cNvPr id="4" name="TextBox 3">
            <a:extLst>
              <a:ext uri="{FF2B5EF4-FFF2-40B4-BE49-F238E27FC236}">
                <a16:creationId xmlns:a16="http://schemas.microsoft.com/office/drawing/2014/main" id="{DB229A36-7CB4-4097-2B55-22128DA26EF1}"/>
              </a:ext>
            </a:extLst>
          </p:cNvPr>
          <p:cNvSpPr txBox="1"/>
          <p:nvPr/>
        </p:nvSpPr>
        <p:spPr>
          <a:xfrm>
            <a:off x="196948" y="1294228"/>
            <a:ext cx="11732455" cy="3108543"/>
          </a:xfrm>
          <a:prstGeom prst="rect">
            <a:avLst/>
          </a:prstGeom>
          <a:noFill/>
        </p:spPr>
        <p:txBody>
          <a:bodyPr wrap="square" rtlCol="0">
            <a:spAutoFit/>
          </a:bodyPr>
          <a:lstStyle/>
          <a:p>
            <a:pPr algn="just"/>
            <a:r>
              <a:rPr lang="en-US" sz="2800" b="0" i="0" dirty="0">
                <a:solidFill>
                  <a:srgbClr val="202124"/>
                </a:solidFill>
                <a:effectLst/>
                <a:latin typeface="Times New Roman" panose="02020603050405020304" pitchFamily="18" charset="0"/>
                <a:cs typeface="Times New Roman" panose="02020603050405020304" pitchFamily="18" charset="0"/>
              </a:rPr>
              <a:t>The strong form version of the efficient market hypothesis states that all information—both the information available to the public and any information not publicly known—is completely accounted for in current stock prices, and there is no type of information that can give an investor an advantage on the market.</a:t>
            </a:r>
          </a:p>
          <a:p>
            <a:pPr algn="just"/>
            <a:endParaRPr lang="en-US" sz="2800" dirty="0">
              <a:solidFill>
                <a:srgbClr val="202124"/>
              </a:solidFill>
              <a:latin typeface="Times New Roman" panose="02020603050405020304" pitchFamily="18" charset="0"/>
              <a:cs typeface="Times New Roman" panose="02020603050405020304" pitchFamily="18" charset="0"/>
            </a:endParaRPr>
          </a:p>
          <a:p>
            <a:pPr algn="just"/>
            <a:r>
              <a:rPr lang="en-US" sz="2800" dirty="0">
                <a:solidFill>
                  <a:srgbClr val="202124"/>
                </a:solidFill>
                <a:latin typeface="Times New Roman" panose="02020603050405020304" pitchFamily="18" charset="0"/>
                <a:cs typeface="Times New Roman" panose="02020603050405020304" pitchFamily="18" charset="0"/>
              </a:rPr>
              <a:t>TRADING INFORMATION + ALL PUBLIC + PRIVATE INFORMATION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631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07045-5D0C-D6B0-6DF2-B185C26D3B8C}"/>
              </a:ext>
            </a:extLst>
          </p:cNvPr>
          <p:cNvSpPr txBox="1"/>
          <p:nvPr/>
        </p:nvSpPr>
        <p:spPr>
          <a:xfrm>
            <a:off x="0" y="0"/>
            <a:ext cx="12192000" cy="523220"/>
          </a:xfrm>
          <a:prstGeom prst="rect">
            <a:avLst/>
          </a:prstGeom>
          <a:solidFill>
            <a:schemeClr val="accent2"/>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MARKET ANOMALIES </a:t>
            </a:r>
          </a:p>
        </p:txBody>
      </p:sp>
      <p:sp>
        <p:nvSpPr>
          <p:cNvPr id="3" name="TextBox 2">
            <a:extLst>
              <a:ext uri="{FF2B5EF4-FFF2-40B4-BE49-F238E27FC236}">
                <a16:creationId xmlns:a16="http://schemas.microsoft.com/office/drawing/2014/main" id="{7CA5AC3E-FF2F-627D-5ACF-EF71CCE196C8}"/>
              </a:ext>
            </a:extLst>
          </p:cNvPr>
          <p:cNvSpPr txBox="1"/>
          <p:nvPr/>
        </p:nvSpPr>
        <p:spPr>
          <a:xfrm>
            <a:off x="211015" y="815926"/>
            <a:ext cx="11619914" cy="646331"/>
          </a:xfrm>
          <a:prstGeom prst="rect">
            <a:avLst/>
          </a:prstGeom>
          <a:noFill/>
        </p:spPr>
        <p:txBody>
          <a:bodyPr wrap="square" rtlCol="0">
            <a:spAutoFit/>
          </a:bodyPr>
          <a:lstStyle/>
          <a:p>
            <a:pPr marL="285750" indent="-285750">
              <a:buFont typeface="Wingdings" panose="05000000000000000000" pitchFamily="2" charset="2"/>
              <a:buChar char="v"/>
            </a:pPr>
            <a:r>
              <a:rPr lang="en-IN" dirty="0"/>
              <a:t>Potential inefficiencies that cause securities to be mispriced</a:t>
            </a:r>
          </a:p>
          <a:p>
            <a:pPr marL="285750" indent="-285750">
              <a:buFont typeface="Wingdings" panose="05000000000000000000" pitchFamily="2" charset="2"/>
              <a:buChar char="v"/>
            </a:pPr>
            <a:r>
              <a:rPr lang="en-IN" dirty="0"/>
              <a:t>OVER THE YEARS, SEVERAL MARKET ANOMALIES THAT APPEAR TO VIOLATE THE EMH HAVE BEEN DOCUMENTED </a:t>
            </a:r>
          </a:p>
        </p:txBody>
      </p:sp>
      <p:graphicFrame>
        <p:nvGraphicFramePr>
          <p:cNvPr id="4" name="Table 4">
            <a:extLst>
              <a:ext uri="{FF2B5EF4-FFF2-40B4-BE49-F238E27FC236}">
                <a16:creationId xmlns:a16="http://schemas.microsoft.com/office/drawing/2014/main" id="{2DF8B83A-FE0D-7F6E-D4ED-AF961E4B97AF}"/>
              </a:ext>
            </a:extLst>
          </p:cNvPr>
          <p:cNvGraphicFramePr>
            <a:graphicFrameLocks noGrp="1"/>
          </p:cNvGraphicFramePr>
          <p:nvPr>
            <p:extLst>
              <p:ext uri="{D42A27DB-BD31-4B8C-83A1-F6EECF244321}">
                <p14:modId xmlns:p14="http://schemas.microsoft.com/office/powerpoint/2010/main" val="1469094303"/>
              </p:ext>
            </p:extLst>
          </p:nvPr>
        </p:nvGraphicFramePr>
        <p:xfrm>
          <a:off x="211015" y="1754963"/>
          <a:ext cx="11619915" cy="4533297"/>
        </p:xfrm>
        <a:graphic>
          <a:graphicData uri="http://schemas.openxmlformats.org/drawingml/2006/table">
            <a:tbl>
              <a:tblPr firstRow="1" bandRow="1">
                <a:tableStyleId>{5C22544A-7EE6-4342-B048-85BDC9FD1C3A}</a:tableStyleId>
              </a:tblPr>
              <a:tblGrid>
                <a:gridCol w="3873305">
                  <a:extLst>
                    <a:ext uri="{9D8B030D-6E8A-4147-A177-3AD203B41FA5}">
                      <a16:colId xmlns:a16="http://schemas.microsoft.com/office/drawing/2014/main" val="1166670869"/>
                    </a:ext>
                  </a:extLst>
                </a:gridCol>
                <a:gridCol w="3873305">
                  <a:extLst>
                    <a:ext uri="{9D8B030D-6E8A-4147-A177-3AD203B41FA5}">
                      <a16:colId xmlns:a16="http://schemas.microsoft.com/office/drawing/2014/main" val="628779176"/>
                    </a:ext>
                  </a:extLst>
                </a:gridCol>
                <a:gridCol w="3873305">
                  <a:extLst>
                    <a:ext uri="{9D8B030D-6E8A-4147-A177-3AD203B41FA5}">
                      <a16:colId xmlns:a16="http://schemas.microsoft.com/office/drawing/2014/main" val="3754344681"/>
                    </a:ext>
                  </a:extLst>
                </a:gridCol>
              </a:tblGrid>
              <a:tr h="847598">
                <a:tc>
                  <a:txBody>
                    <a:bodyPr/>
                    <a:lstStyle/>
                    <a:p>
                      <a:r>
                        <a:rPr lang="en-IN" sz="2800" dirty="0">
                          <a:latin typeface="Times New Roman" panose="02020603050405020304" pitchFamily="18" charset="0"/>
                          <a:cs typeface="Times New Roman" panose="02020603050405020304" pitchFamily="18" charset="0"/>
                        </a:rPr>
                        <a:t>Time series anomaly </a:t>
                      </a:r>
                    </a:p>
                  </a:txBody>
                  <a:tcPr/>
                </a:tc>
                <a:tc>
                  <a:txBody>
                    <a:bodyPr/>
                    <a:lstStyle/>
                    <a:p>
                      <a:r>
                        <a:rPr lang="en-IN" sz="2800" dirty="0">
                          <a:latin typeface="Times New Roman" panose="02020603050405020304" pitchFamily="18" charset="0"/>
                          <a:cs typeface="Times New Roman" panose="02020603050405020304" pitchFamily="18" charset="0"/>
                        </a:rPr>
                        <a:t>Cross section anomaly </a:t>
                      </a:r>
                    </a:p>
                  </a:txBody>
                  <a:tcPr/>
                </a:tc>
                <a:tc>
                  <a:txBody>
                    <a:bodyPr/>
                    <a:lstStyle/>
                    <a:p>
                      <a:r>
                        <a:rPr lang="en-IN" sz="2800" dirty="0">
                          <a:latin typeface="Times New Roman" panose="02020603050405020304" pitchFamily="18" charset="0"/>
                          <a:cs typeface="Times New Roman" panose="02020603050405020304" pitchFamily="18" charset="0"/>
                        </a:rPr>
                        <a:t>Other anomalies </a:t>
                      </a:r>
                    </a:p>
                  </a:txBody>
                  <a:tcPr/>
                </a:tc>
                <a:extLst>
                  <a:ext uri="{0D108BD9-81ED-4DB2-BD59-A6C34878D82A}">
                    <a16:rowId xmlns:a16="http://schemas.microsoft.com/office/drawing/2014/main" val="3993900424"/>
                  </a:ext>
                </a:extLst>
              </a:tr>
              <a:tr h="729039">
                <a:tc>
                  <a:txBody>
                    <a:bodyPr/>
                    <a:lstStyle/>
                    <a:p>
                      <a:r>
                        <a:rPr lang="en-IN" sz="2800" dirty="0">
                          <a:latin typeface="Times New Roman" panose="02020603050405020304" pitchFamily="18" charset="0"/>
                          <a:cs typeface="Times New Roman" panose="02020603050405020304" pitchFamily="18" charset="0"/>
                        </a:rPr>
                        <a:t>January Effect: </a:t>
                      </a:r>
                    </a:p>
                  </a:txBody>
                  <a:tcPr/>
                </a:tc>
                <a:tc>
                  <a:txBody>
                    <a:bodyPr/>
                    <a:lstStyle/>
                    <a:p>
                      <a:r>
                        <a:rPr lang="en-IN" sz="2800" dirty="0">
                          <a:latin typeface="Times New Roman" panose="02020603050405020304" pitchFamily="18" charset="0"/>
                          <a:cs typeface="Times New Roman" panose="02020603050405020304" pitchFamily="18" charset="0"/>
                        </a:rPr>
                        <a:t>Size effect</a:t>
                      </a:r>
                    </a:p>
                  </a:txBody>
                  <a:tcPr/>
                </a:tc>
                <a:tc>
                  <a:txBody>
                    <a:bodyPr/>
                    <a:lstStyle/>
                    <a:p>
                      <a:r>
                        <a:rPr lang="en-IN" sz="2800" dirty="0">
                          <a:latin typeface="Times New Roman" panose="02020603050405020304" pitchFamily="18" charset="0"/>
                          <a:cs typeface="Times New Roman" panose="02020603050405020304" pitchFamily="18" charset="0"/>
                        </a:rPr>
                        <a:t>Closed-end fund discount</a:t>
                      </a:r>
                    </a:p>
                  </a:txBody>
                  <a:tcPr/>
                </a:tc>
                <a:extLst>
                  <a:ext uri="{0D108BD9-81ED-4DB2-BD59-A6C34878D82A}">
                    <a16:rowId xmlns:a16="http://schemas.microsoft.com/office/drawing/2014/main" val="3955265081"/>
                  </a:ext>
                </a:extLst>
              </a:tr>
              <a:tr h="739165">
                <a:tc>
                  <a:txBody>
                    <a:bodyPr/>
                    <a:lstStyle/>
                    <a:p>
                      <a:r>
                        <a:rPr lang="en-IN" sz="2800" dirty="0">
                          <a:latin typeface="Times New Roman" panose="02020603050405020304" pitchFamily="18" charset="0"/>
                          <a:cs typeface="Times New Roman" panose="02020603050405020304" pitchFamily="18" charset="0"/>
                        </a:rPr>
                        <a:t>Day-off week effect</a:t>
                      </a:r>
                    </a:p>
                  </a:txBody>
                  <a:tcPr/>
                </a:tc>
                <a:tc>
                  <a:txBody>
                    <a:bodyPr/>
                    <a:lstStyle/>
                    <a:p>
                      <a:r>
                        <a:rPr lang="en-IN" sz="2800" dirty="0">
                          <a:latin typeface="Times New Roman" panose="02020603050405020304" pitchFamily="18" charset="0"/>
                          <a:cs typeface="Times New Roman" panose="02020603050405020304" pitchFamily="18" charset="0"/>
                        </a:rPr>
                        <a:t>Value effect</a:t>
                      </a:r>
                    </a:p>
                  </a:txBody>
                  <a:tcPr/>
                </a:tc>
                <a:tc>
                  <a:txBody>
                    <a:bodyPr/>
                    <a:lstStyle/>
                    <a:p>
                      <a:r>
                        <a:rPr lang="en-IN" sz="2800" dirty="0">
                          <a:latin typeface="Times New Roman" panose="02020603050405020304" pitchFamily="18" charset="0"/>
                          <a:cs typeface="Times New Roman" panose="02020603050405020304" pitchFamily="18" charset="0"/>
                        </a:rPr>
                        <a:t>Earning surprise</a:t>
                      </a:r>
                    </a:p>
                  </a:txBody>
                  <a:tcPr/>
                </a:tc>
                <a:extLst>
                  <a:ext uri="{0D108BD9-81ED-4DB2-BD59-A6C34878D82A}">
                    <a16:rowId xmlns:a16="http://schemas.microsoft.com/office/drawing/2014/main" val="2103057613"/>
                  </a:ext>
                </a:extLst>
              </a:tr>
              <a:tr h="739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latin typeface="Times New Roman" panose="02020603050405020304" pitchFamily="18" charset="0"/>
                          <a:cs typeface="Times New Roman" panose="02020603050405020304" pitchFamily="18" charset="0"/>
                        </a:rPr>
                        <a:t>Weekend analyses</a:t>
                      </a:r>
                    </a:p>
                  </a:txBody>
                  <a:tcPr/>
                </a:tc>
                <a:tc>
                  <a:txBody>
                    <a:bodyPr/>
                    <a:lstStyle/>
                    <a:p>
                      <a:r>
                        <a:rPr lang="en-IN" sz="2800" dirty="0">
                          <a:latin typeface="Times New Roman" panose="02020603050405020304" pitchFamily="18" charset="0"/>
                          <a:cs typeface="Times New Roman" panose="02020603050405020304" pitchFamily="18" charset="0"/>
                        </a:rPr>
                        <a:t>Book to market ratio</a:t>
                      </a:r>
                    </a:p>
                  </a:txBody>
                  <a:tcPr/>
                </a:tc>
                <a:tc>
                  <a:txBody>
                    <a:bodyPr/>
                    <a:lstStyle/>
                    <a:p>
                      <a:r>
                        <a:rPr lang="en-IN" sz="2800" dirty="0">
                          <a:latin typeface="Times New Roman" panose="02020603050405020304" pitchFamily="18" charset="0"/>
                          <a:cs typeface="Times New Roman" panose="02020603050405020304" pitchFamily="18" charset="0"/>
                        </a:rPr>
                        <a:t>IPO</a:t>
                      </a:r>
                    </a:p>
                  </a:txBody>
                  <a:tcPr/>
                </a:tc>
                <a:extLst>
                  <a:ext uri="{0D108BD9-81ED-4DB2-BD59-A6C34878D82A}">
                    <a16:rowId xmlns:a16="http://schemas.microsoft.com/office/drawing/2014/main" val="3747506136"/>
                  </a:ext>
                </a:extLst>
              </a:tr>
              <a:tr h="739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latin typeface="Times New Roman" panose="02020603050405020304" pitchFamily="18" charset="0"/>
                          <a:cs typeface="Times New Roman" panose="02020603050405020304" pitchFamily="18" charset="0"/>
                        </a:rPr>
                        <a:t>Momentum</a:t>
                      </a:r>
                    </a:p>
                  </a:txBody>
                  <a:tcPr/>
                </a:tc>
                <a:tc>
                  <a:txBody>
                    <a:bodyPr/>
                    <a:lstStyle/>
                    <a:p>
                      <a:r>
                        <a:rPr lang="en-IN" sz="2800" dirty="0">
                          <a:latin typeface="Times New Roman" panose="02020603050405020304" pitchFamily="18" charset="0"/>
                          <a:cs typeface="Times New Roman" panose="02020603050405020304" pitchFamily="18" charset="0"/>
                        </a:rPr>
                        <a:t>p/e ration effect</a:t>
                      </a:r>
                    </a:p>
                  </a:txBody>
                  <a:tcPr/>
                </a:tc>
                <a:tc>
                  <a:txBody>
                    <a:bodyPr/>
                    <a:lstStyle/>
                    <a:p>
                      <a:r>
                        <a:rPr lang="en-IN" sz="2800" dirty="0">
                          <a:latin typeface="Times New Roman" panose="02020603050405020304" pitchFamily="18" charset="0"/>
                          <a:cs typeface="Times New Roman" panose="02020603050405020304" pitchFamily="18" charset="0"/>
                        </a:rPr>
                        <a:t>STOCK SPLITS </a:t>
                      </a:r>
                    </a:p>
                  </a:txBody>
                  <a:tcPr/>
                </a:tc>
                <a:extLst>
                  <a:ext uri="{0D108BD9-81ED-4DB2-BD59-A6C34878D82A}">
                    <a16:rowId xmlns:a16="http://schemas.microsoft.com/office/drawing/2014/main" val="3161865452"/>
                  </a:ext>
                </a:extLst>
              </a:tr>
              <a:tr h="739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latin typeface="Times New Roman" panose="02020603050405020304" pitchFamily="18" charset="0"/>
                          <a:cs typeface="Times New Roman" panose="02020603050405020304" pitchFamily="18" charset="0"/>
                        </a:rPr>
                        <a:t>Overaction </a:t>
                      </a:r>
                    </a:p>
                  </a:txBody>
                  <a:tcPr/>
                </a:tc>
                <a:tc>
                  <a:txBody>
                    <a:bodyPr/>
                    <a:lstStyle/>
                    <a:p>
                      <a:r>
                        <a:rPr lang="en-IN" sz="2800" dirty="0">
                          <a:latin typeface="Times New Roman" panose="02020603050405020304" pitchFamily="18" charset="0"/>
                          <a:cs typeface="Times New Roman" panose="02020603050405020304" pitchFamily="18" charset="0"/>
                        </a:rPr>
                        <a:t>Analysts </a:t>
                      </a:r>
                    </a:p>
                  </a:txBody>
                  <a:tcPr/>
                </a:tc>
                <a:tc>
                  <a:txBody>
                    <a:bodyPr/>
                    <a:lstStyle/>
                    <a:p>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0370627"/>
                  </a:ext>
                </a:extLst>
              </a:tr>
            </a:tbl>
          </a:graphicData>
        </a:graphic>
      </p:graphicFrame>
    </p:spTree>
    <p:extLst>
      <p:ext uri="{BB962C8B-B14F-4D97-AF65-F5344CB8AC3E}">
        <p14:creationId xmlns:p14="http://schemas.microsoft.com/office/powerpoint/2010/main" val="68319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mission - Lovely Professional University">
            <a:extLst>
              <a:ext uri="{FF2B5EF4-FFF2-40B4-BE49-F238E27FC236}">
                <a16:creationId xmlns:a16="http://schemas.microsoft.com/office/drawing/2014/main" id="{F83B5F6B-6D22-11EA-C160-BC93C5D6B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1"/>
            <a:ext cx="1981200" cy="5428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7E2EB9-4719-42C2-C36E-EAFC9A04CB62}"/>
              </a:ext>
            </a:extLst>
          </p:cNvPr>
          <p:cNvSpPr txBox="1"/>
          <p:nvPr/>
        </p:nvSpPr>
        <p:spPr>
          <a:xfrm>
            <a:off x="0" y="542891"/>
            <a:ext cx="12191999" cy="461665"/>
          </a:xfrm>
          <a:prstGeom prst="rect">
            <a:avLst/>
          </a:prstGeom>
          <a:solidFill>
            <a:schemeClr val="accent1">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Primary Market </a:t>
            </a:r>
          </a:p>
        </p:txBody>
      </p:sp>
      <p:sp>
        <p:nvSpPr>
          <p:cNvPr id="5" name="TextBox 4">
            <a:extLst>
              <a:ext uri="{FF2B5EF4-FFF2-40B4-BE49-F238E27FC236}">
                <a16:creationId xmlns:a16="http://schemas.microsoft.com/office/drawing/2014/main" id="{03DFD60B-4128-D921-E43E-771C5EEE60CB}"/>
              </a:ext>
            </a:extLst>
          </p:cNvPr>
          <p:cNvSpPr txBox="1"/>
          <p:nvPr/>
        </p:nvSpPr>
        <p:spPr>
          <a:xfrm>
            <a:off x="225083" y="1252025"/>
            <a:ext cx="11394831" cy="2031325"/>
          </a:xfrm>
          <a:prstGeom prst="rect">
            <a:avLst/>
          </a:prstGeom>
          <a:noFill/>
        </p:spPr>
        <p:txBody>
          <a:bodyPr wrap="square" rtlCol="0">
            <a:spAutoFit/>
          </a:bodyPr>
          <a:lstStyle/>
          <a:p>
            <a:pPr>
              <a:lnSpc>
                <a:spcPct val="150000"/>
              </a:lnSpc>
            </a:pPr>
            <a:r>
              <a:rPr lang="en-IN" sz="2400" b="1" i="0" dirty="0">
                <a:solidFill>
                  <a:srgbClr val="333333"/>
                </a:solidFill>
                <a:effectLst/>
                <a:latin typeface="Times New Roman" panose="02020603050405020304" pitchFamily="18" charset="0"/>
                <a:cs typeface="Times New Roman" panose="02020603050405020304" pitchFamily="18" charset="0"/>
              </a:rPr>
              <a:t>New issue offer</a:t>
            </a:r>
            <a:endParaRPr lang="en-IN" sz="2400" b="0" i="0" dirty="0">
              <a:solidFill>
                <a:srgbClr val="333333"/>
              </a:solidFill>
              <a:effectLst/>
              <a:latin typeface="Times New Roman" panose="02020603050405020304" pitchFamily="18" charset="0"/>
              <a:cs typeface="Times New Roman" panose="02020603050405020304" pitchFamily="18" charset="0"/>
            </a:endParaRPr>
          </a:p>
          <a:p>
            <a:pPr>
              <a:lnSpc>
                <a:spcPct val="150000"/>
              </a:lnSpc>
            </a:pPr>
            <a:r>
              <a:rPr lang="en-IN" sz="2400" b="1" i="0" dirty="0">
                <a:solidFill>
                  <a:srgbClr val="333333"/>
                </a:solidFill>
                <a:effectLst/>
                <a:latin typeface="Times New Roman" panose="02020603050405020304" pitchFamily="18" charset="0"/>
                <a:cs typeface="Times New Roman" panose="02020603050405020304" pitchFamily="18" charset="0"/>
              </a:rPr>
              <a:t>Services for underwriting</a:t>
            </a:r>
            <a:endParaRPr lang="en-IN" sz="2400" b="0" i="0" dirty="0">
              <a:solidFill>
                <a:srgbClr val="333333"/>
              </a:solidFill>
              <a:effectLst/>
              <a:latin typeface="Times New Roman" panose="02020603050405020304" pitchFamily="18" charset="0"/>
              <a:cs typeface="Times New Roman" panose="02020603050405020304" pitchFamily="18" charset="0"/>
            </a:endParaRPr>
          </a:p>
          <a:p>
            <a:pPr>
              <a:lnSpc>
                <a:spcPct val="150000"/>
              </a:lnSpc>
            </a:pPr>
            <a:r>
              <a:rPr lang="en-IN" sz="2400" b="1" i="0" dirty="0">
                <a:solidFill>
                  <a:srgbClr val="333333"/>
                </a:solidFill>
                <a:effectLst/>
                <a:latin typeface="Times New Roman" panose="02020603050405020304" pitchFamily="18" charset="0"/>
                <a:cs typeface="Times New Roman" panose="02020603050405020304" pitchFamily="18" charset="0"/>
              </a:rPr>
              <a:t>New issue distribution</a:t>
            </a:r>
            <a:endParaRPr lang="en-IN" sz="24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543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mission - Lovely Professional University">
            <a:extLst>
              <a:ext uri="{FF2B5EF4-FFF2-40B4-BE49-F238E27FC236}">
                <a16:creationId xmlns:a16="http://schemas.microsoft.com/office/drawing/2014/main" id="{12050E24-2844-33DF-B3E7-900A58185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1"/>
            <a:ext cx="1981200" cy="5428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AA6769-3859-2359-615C-F86E602A2543}"/>
              </a:ext>
            </a:extLst>
          </p:cNvPr>
          <p:cNvSpPr txBox="1"/>
          <p:nvPr/>
        </p:nvSpPr>
        <p:spPr>
          <a:xfrm>
            <a:off x="0" y="542891"/>
            <a:ext cx="12191999" cy="461665"/>
          </a:xfrm>
          <a:prstGeom prst="rect">
            <a:avLst/>
          </a:prstGeom>
          <a:solidFill>
            <a:schemeClr val="accent1">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Primary Market </a:t>
            </a:r>
          </a:p>
        </p:txBody>
      </p:sp>
      <p:sp>
        <p:nvSpPr>
          <p:cNvPr id="4" name="TextBox 3">
            <a:extLst>
              <a:ext uri="{FF2B5EF4-FFF2-40B4-BE49-F238E27FC236}">
                <a16:creationId xmlns:a16="http://schemas.microsoft.com/office/drawing/2014/main" id="{C71E7513-38AF-7094-EA04-781CD82AC1F6}"/>
              </a:ext>
            </a:extLst>
          </p:cNvPr>
          <p:cNvSpPr txBox="1"/>
          <p:nvPr/>
        </p:nvSpPr>
        <p:spPr>
          <a:xfrm>
            <a:off x="112542" y="1125415"/>
            <a:ext cx="825773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Process Of Listing New Company </a:t>
            </a:r>
          </a:p>
        </p:txBody>
      </p:sp>
      <p:sp>
        <p:nvSpPr>
          <p:cNvPr id="5" name="TextBox 4">
            <a:extLst>
              <a:ext uri="{FF2B5EF4-FFF2-40B4-BE49-F238E27FC236}">
                <a16:creationId xmlns:a16="http://schemas.microsoft.com/office/drawing/2014/main" id="{88D868D3-B8DB-9DEC-356F-87699A8004E5}"/>
              </a:ext>
            </a:extLst>
          </p:cNvPr>
          <p:cNvSpPr txBox="1"/>
          <p:nvPr/>
        </p:nvSpPr>
        <p:spPr>
          <a:xfrm>
            <a:off x="112542" y="1702191"/>
            <a:ext cx="4459458" cy="461305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Appointment of Investment Bank </a:t>
            </a:r>
          </a:p>
          <a:p>
            <a:pPr marL="457200" indent="-457200">
              <a:lnSpc>
                <a:spcPct val="150000"/>
              </a:lnSpc>
              <a:buAutoNum type="arabicPeriod"/>
            </a:pPr>
            <a:r>
              <a:rPr lang="en-IN" dirty="0">
                <a:latin typeface="Times New Roman" panose="02020603050405020304" pitchFamily="18" charset="0"/>
                <a:cs typeface="Times New Roman" panose="02020603050405020304" pitchFamily="18" charset="0"/>
              </a:rPr>
              <a:t>Hire a lead manager </a:t>
            </a:r>
          </a:p>
          <a:p>
            <a:pPr marL="457200" indent="-457200">
              <a:lnSpc>
                <a:spcPct val="150000"/>
              </a:lnSpc>
              <a:buAutoNum type="arabicPeriod"/>
            </a:pPr>
            <a:r>
              <a:rPr lang="en-IN" dirty="0">
                <a:latin typeface="Times New Roman" panose="02020603050405020304" pitchFamily="18" charset="0"/>
                <a:cs typeface="Times New Roman" panose="02020603050405020304" pitchFamily="18" charset="0"/>
              </a:rPr>
              <a:t>Hire syndicate bank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Due diligence and fillings</a:t>
            </a:r>
          </a:p>
          <a:p>
            <a:pPr marL="457200" indent="-457200">
              <a:lnSpc>
                <a:spcPct val="150000"/>
              </a:lnSpc>
              <a:buAutoNum type="arabicPeriod"/>
            </a:pPr>
            <a:r>
              <a:rPr lang="en-IN" dirty="0">
                <a:latin typeface="Times New Roman" panose="02020603050405020304" pitchFamily="18" charset="0"/>
                <a:cs typeface="Times New Roman" panose="02020603050405020304" pitchFamily="18" charset="0"/>
              </a:rPr>
              <a:t>Underwriter  </a:t>
            </a:r>
          </a:p>
          <a:p>
            <a:pPr marL="457200" indent="-457200">
              <a:lnSpc>
                <a:spcPct val="150000"/>
              </a:lnSpc>
              <a:buAutoNum type="arabicPeriod"/>
            </a:pPr>
            <a:r>
              <a:rPr lang="en-IN" b="0" i="0" dirty="0">
                <a:effectLst/>
                <a:latin typeface="Times New Roman" panose="02020603050405020304" pitchFamily="18" charset="0"/>
                <a:cs typeface="Times New Roman" panose="02020603050405020304" pitchFamily="18" charset="0"/>
              </a:rPr>
              <a:t>Red Herring Prospectus</a:t>
            </a:r>
          </a:p>
          <a:p>
            <a:pPr marL="457200" indent="-457200">
              <a:lnSpc>
                <a:spcPct val="150000"/>
              </a:lnSpc>
              <a:buAutoNum type="arabicPeriod"/>
            </a:pPr>
            <a:r>
              <a:rPr lang="en-IN" dirty="0">
                <a:latin typeface="Times New Roman" panose="02020603050405020304" pitchFamily="18" charset="0"/>
                <a:cs typeface="Times New Roman" panose="02020603050405020304" pitchFamily="18" charset="0"/>
              </a:rPr>
              <a:t>Compliance and fillings </a:t>
            </a:r>
            <a:endParaRPr lang="en-IN" b="0" i="0" dirty="0">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Pricing </a:t>
            </a:r>
          </a:p>
          <a:p>
            <a:pPr>
              <a:lnSpc>
                <a:spcPct val="150000"/>
              </a:lnSpc>
            </a:pPr>
            <a:r>
              <a:rPr lang="en-IN" dirty="0">
                <a:latin typeface="Times New Roman" panose="02020603050405020304" pitchFamily="18" charset="0"/>
                <a:cs typeface="Times New Roman" panose="02020603050405020304" pitchFamily="18" charset="0"/>
              </a:rPr>
              <a:t>Valuation </a:t>
            </a:r>
          </a:p>
          <a:p>
            <a:pPr marL="342900" indent="-342900">
              <a:lnSpc>
                <a:spcPct val="150000"/>
              </a:lnSpc>
              <a:buAutoNum type="arabicPeriod"/>
            </a:pPr>
            <a:r>
              <a:rPr lang="en-IN" b="0" i="0" dirty="0">
                <a:effectLst/>
                <a:latin typeface="Times New Roman" panose="02020603050405020304" pitchFamily="18" charset="0"/>
                <a:cs typeface="Times New Roman" panose="02020603050405020304" pitchFamily="18" charset="0"/>
              </a:rPr>
              <a:t>Comparable </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Discounted cash flow </a:t>
            </a:r>
            <a:endParaRPr lang="en-IN" b="0"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F248B1-6ED4-DD9F-F58C-04340329546F}"/>
              </a:ext>
            </a:extLst>
          </p:cNvPr>
          <p:cNvSpPr txBox="1"/>
          <p:nvPr/>
        </p:nvSpPr>
        <p:spPr>
          <a:xfrm>
            <a:off x="5458265" y="1308295"/>
            <a:ext cx="5767753" cy="1615827"/>
          </a:xfrm>
          <a:prstGeom prst="rect">
            <a:avLst/>
          </a:prstGeom>
          <a:noFill/>
        </p:spPr>
        <p:txBody>
          <a:bodyPr wrap="square" rtlCol="0">
            <a:spAutoFit/>
          </a:bodyPr>
          <a:lstStyle/>
          <a:p>
            <a:pPr>
              <a:lnSpc>
                <a:spcPct val="150000"/>
              </a:lnSpc>
            </a:pPr>
            <a:r>
              <a:rPr lang="en-US" b="0" i="0" dirty="0">
                <a:effectLst/>
                <a:latin typeface="Times New Roman" panose="02020603050405020304" pitchFamily="18" charset="0"/>
                <a:cs typeface="Times New Roman" panose="02020603050405020304" pitchFamily="18" charset="0"/>
              </a:rPr>
              <a:t>3. Fixed price </a:t>
            </a:r>
            <a:r>
              <a:rPr lang="en-US" dirty="0">
                <a:latin typeface="Times New Roman" panose="02020603050405020304" pitchFamily="18" charset="0"/>
                <a:cs typeface="Times New Roman" panose="02020603050405020304" pitchFamily="18" charset="0"/>
              </a:rPr>
              <a:t>or Book building issue </a:t>
            </a:r>
          </a:p>
          <a:p>
            <a:pPr marL="285750" indent="-285750">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Price Band Set by Investment Bank</a:t>
            </a:r>
          </a:p>
          <a:p>
            <a:pPr marL="285750" indent="-285750">
              <a:lnSpc>
                <a:spcPct val="150000"/>
              </a:lnSpc>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Book Bidding Process</a:t>
            </a:r>
          </a:p>
          <a:p>
            <a:endParaRPr lang="en-IN" dirty="0"/>
          </a:p>
        </p:txBody>
      </p:sp>
    </p:spTree>
    <p:extLst>
      <p:ext uri="{BB962C8B-B14F-4D97-AF65-F5344CB8AC3E}">
        <p14:creationId xmlns:p14="http://schemas.microsoft.com/office/powerpoint/2010/main" val="149013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mission - Lovely Professional University">
            <a:extLst>
              <a:ext uri="{FF2B5EF4-FFF2-40B4-BE49-F238E27FC236}">
                <a16:creationId xmlns:a16="http://schemas.microsoft.com/office/drawing/2014/main" id="{C1960295-705A-F24F-9533-B535C8840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1"/>
            <a:ext cx="1981200" cy="5428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21B4E6-0646-EF36-4F00-C04E503450A6}"/>
              </a:ext>
            </a:extLst>
          </p:cNvPr>
          <p:cNvSpPr txBox="1"/>
          <p:nvPr/>
        </p:nvSpPr>
        <p:spPr>
          <a:xfrm>
            <a:off x="0" y="542891"/>
            <a:ext cx="12191999" cy="461665"/>
          </a:xfrm>
          <a:prstGeom prst="rect">
            <a:avLst/>
          </a:prstGeom>
          <a:solidFill>
            <a:schemeClr val="accent1">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Primary Market </a:t>
            </a:r>
          </a:p>
        </p:txBody>
      </p:sp>
      <p:sp>
        <p:nvSpPr>
          <p:cNvPr id="4" name="TextBox 3">
            <a:extLst>
              <a:ext uri="{FF2B5EF4-FFF2-40B4-BE49-F238E27FC236}">
                <a16:creationId xmlns:a16="http://schemas.microsoft.com/office/drawing/2014/main" id="{DD5761F4-C416-02EB-FA34-5705121DB93C}"/>
              </a:ext>
            </a:extLst>
          </p:cNvPr>
          <p:cNvSpPr txBox="1"/>
          <p:nvPr/>
        </p:nvSpPr>
        <p:spPr>
          <a:xfrm>
            <a:off x="196948" y="1223889"/>
            <a:ext cx="395302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IPO SETTLEMENT </a:t>
            </a:r>
          </a:p>
        </p:txBody>
      </p:sp>
      <p:sp>
        <p:nvSpPr>
          <p:cNvPr id="5" name="TextBox 4">
            <a:extLst>
              <a:ext uri="{FF2B5EF4-FFF2-40B4-BE49-F238E27FC236}">
                <a16:creationId xmlns:a16="http://schemas.microsoft.com/office/drawing/2014/main" id="{52A1F015-C71D-7A2E-A99D-848340B08D35}"/>
              </a:ext>
            </a:extLst>
          </p:cNvPr>
          <p:cNvSpPr txBox="1"/>
          <p:nvPr/>
        </p:nvSpPr>
        <p:spPr>
          <a:xfrm>
            <a:off x="351692" y="1800665"/>
            <a:ext cx="10353822"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t>QIB  (50%quota)</a:t>
            </a:r>
          </a:p>
          <a:p>
            <a:pPr marL="285750" indent="-285750">
              <a:buFont typeface="Wingdings" panose="05000000000000000000" pitchFamily="2" charset="2"/>
              <a:buChar char="v"/>
            </a:pPr>
            <a:r>
              <a:rPr lang="en-IN" dirty="0"/>
              <a:t>NII (15% quota)</a:t>
            </a:r>
          </a:p>
          <a:p>
            <a:pPr marL="285750" indent="-285750">
              <a:buFont typeface="Wingdings" panose="05000000000000000000" pitchFamily="2" charset="2"/>
              <a:buChar char="v"/>
            </a:pPr>
            <a:r>
              <a:rPr lang="en-IN" dirty="0"/>
              <a:t>Retail buyers (35%)</a:t>
            </a:r>
          </a:p>
        </p:txBody>
      </p:sp>
    </p:spTree>
    <p:extLst>
      <p:ext uri="{BB962C8B-B14F-4D97-AF65-F5344CB8AC3E}">
        <p14:creationId xmlns:p14="http://schemas.microsoft.com/office/powerpoint/2010/main" val="147901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9F426-5A36-F11C-4B83-8A68319FEA2A}"/>
              </a:ext>
            </a:extLst>
          </p:cNvPr>
          <p:cNvSpPr txBox="1"/>
          <p:nvPr/>
        </p:nvSpPr>
        <p:spPr>
          <a:xfrm>
            <a:off x="0" y="0"/>
            <a:ext cx="12192000" cy="646331"/>
          </a:xfrm>
          <a:prstGeom prst="rect">
            <a:avLst/>
          </a:prstGeom>
          <a:solidFill>
            <a:schemeClr val="accent2">
              <a:lumMod val="40000"/>
              <a:lumOff val="60000"/>
            </a:schemeClr>
          </a:solidFill>
        </p:spPr>
        <p:txBody>
          <a:bodyPr wrap="square" rtlCol="0">
            <a:spAutoFit/>
          </a:bodyPr>
          <a:lstStyle/>
          <a:p>
            <a:r>
              <a:rPr lang="en-IN" sz="3600" dirty="0">
                <a:latin typeface="Times New Roman" panose="02020603050405020304" pitchFamily="18" charset="0"/>
                <a:cs typeface="Times New Roman" panose="02020603050405020304" pitchFamily="18" charset="0"/>
              </a:rPr>
              <a:t>TRADING PROCEDURE IN THE SECONDARY MARKET</a:t>
            </a:r>
          </a:p>
        </p:txBody>
      </p:sp>
      <p:sp>
        <p:nvSpPr>
          <p:cNvPr id="3" name="TextBox 2">
            <a:extLst>
              <a:ext uri="{FF2B5EF4-FFF2-40B4-BE49-F238E27FC236}">
                <a16:creationId xmlns:a16="http://schemas.microsoft.com/office/drawing/2014/main" id="{2B29F759-E890-F372-2708-4C5BE242BCE8}"/>
              </a:ext>
            </a:extLst>
          </p:cNvPr>
          <p:cNvSpPr txBox="1"/>
          <p:nvPr/>
        </p:nvSpPr>
        <p:spPr>
          <a:xfrm>
            <a:off x="351692" y="844062"/>
            <a:ext cx="7838877" cy="5909310"/>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SELECTION OF BROKER (DP)</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OPENING DEMAT ACCOUNT  </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PLACING THE ORDER </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MATCH THE SHARES AT THE BEST PRICE </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EXECUTE ORDER </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ISSUE OF CONTRACT NOTE </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DELIVERY OF SHARES AND MAKING OF PAYMENT </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SETTLEMENT CYCLE</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DELIVERY OF SHARES OR MAKING OF PAYMENT </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DELIVERY OF SHARES IN THE DEMAT ACCOUNT </a:t>
            </a:r>
          </a:p>
          <a:p>
            <a:pPr marL="285750" indent="-285750">
              <a:buFont typeface="Wingdings" panose="05000000000000000000" pitchFamily="2" charset="2"/>
              <a:buChar char="v"/>
            </a:pPr>
            <a:endParaRPr lang="en-IN" dirty="0"/>
          </a:p>
        </p:txBody>
      </p:sp>
      <p:pic>
        <p:nvPicPr>
          <p:cNvPr id="1026" name="Picture 2" descr="Top 10 Stock Brokers In India 2021 | Top Brokerage Firm In India">
            <a:extLst>
              <a:ext uri="{FF2B5EF4-FFF2-40B4-BE49-F238E27FC236}">
                <a16:creationId xmlns:a16="http://schemas.microsoft.com/office/drawing/2014/main" id="{A0BCFF30-C834-C902-89E8-B6238B557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4964" y="1014560"/>
            <a:ext cx="3363424" cy="489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How to Buy and Sell Shares using Sharekhan">
            <a:extLst>
              <a:ext uri="{FF2B5EF4-FFF2-40B4-BE49-F238E27FC236}">
                <a16:creationId xmlns:a16="http://schemas.microsoft.com/office/drawing/2014/main" id="{CCE1DFE3-0B4D-726D-FCB0-3D33E8E0653A}"/>
              </a:ext>
            </a:extLst>
          </p:cNvPr>
          <p:cNvSpPr>
            <a:spLocks noChangeAspect="1" noChangeArrowheads="1"/>
          </p:cNvSpPr>
          <p:nvPr/>
        </p:nvSpPr>
        <p:spPr bwMode="auto">
          <a:xfrm>
            <a:off x="2799471" y="3276599"/>
            <a:ext cx="3448929" cy="3448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3E13623-DF1A-699F-514B-16CFF232C75F}"/>
              </a:ext>
            </a:extLst>
          </p:cNvPr>
          <p:cNvPicPr>
            <a:picLocks noChangeAspect="1"/>
          </p:cNvPicPr>
          <p:nvPr/>
        </p:nvPicPr>
        <p:blipFill>
          <a:blip r:embed="rId2"/>
          <a:stretch>
            <a:fillRect/>
          </a:stretch>
        </p:blipFill>
        <p:spPr>
          <a:xfrm>
            <a:off x="689317" y="132471"/>
            <a:ext cx="10367889" cy="6310531"/>
          </a:xfrm>
          <a:prstGeom prst="rect">
            <a:avLst/>
          </a:prstGeom>
        </p:spPr>
      </p:pic>
    </p:spTree>
    <p:extLst>
      <p:ext uri="{BB962C8B-B14F-4D97-AF65-F5344CB8AC3E}">
        <p14:creationId xmlns:p14="http://schemas.microsoft.com/office/powerpoint/2010/main" val="1566275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5111</TotalTime>
  <Words>1015</Words>
  <Application>Microsoft Office PowerPoint</Application>
  <PresentationFormat>Widescreen</PresentationFormat>
  <Paragraphs>168</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Basit Ali</dc:creator>
  <cp:lastModifiedBy>Basit Ali</cp:lastModifiedBy>
  <cp:revision>14</cp:revision>
  <dcterms:created xsi:type="dcterms:W3CDTF">2023-01-29T14:01:33Z</dcterms:created>
  <dcterms:modified xsi:type="dcterms:W3CDTF">2023-02-06T13:45:09Z</dcterms:modified>
</cp:coreProperties>
</file>