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57" r:id="rId3"/>
    <p:sldId id="266"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78" r:id="rId25"/>
    <p:sldId id="279" r:id="rId26"/>
    <p:sldId id="281" r:id="rId27"/>
    <p:sldId id="282" r:id="rId28"/>
    <p:sldId id="299"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8" r:id="rId44"/>
    <p:sldId id="297" r:id="rId45"/>
    <p:sldId id="300" r:id="rId46"/>
    <p:sldId id="301" r:id="rId47"/>
    <p:sldId id="302" r:id="rId48"/>
    <p:sldId id="303" r:id="rId49"/>
    <p:sldId id="304"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65138B-3657-43B5-9794-A0FE0CD379D9}" type="datetimeFigureOut">
              <a:rPr lang="en-IN" smtClean="0"/>
              <a:pPr/>
              <a:t>26-04-2021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016E54-9E6A-4E03-97E8-02BB4B297315}"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D016E54-9E6A-4E03-97E8-02BB4B297315}" type="slidenum">
              <a:rPr lang="en-IN" smtClean="0"/>
              <a:pPr/>
              <a:t>44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D713A8E2-8DA7-4843-934A-6B31B2862361}" type="slidenum">
              <a:rPr lang="en-IN" smtClean="0"/>
              <a:pPr/>
              <a:t>‹#›</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D713A8E2-8DA7-4843-934A-6B31B2862361}" type="slidenum">
              <a:rPr lang="en-IN" smtClean="0"/>
              <a:pPr/>
              <a:t>‹#›</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1066800"/>
            <a:ext cx="1962150" cy="4876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066800"/>
            <a:ext cx="5734050" cy="4876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D713A8E2-8DA7-4843-934A-6B31B2862361}" type="slidenum">
              <a:rPr lang="en-IN" smtClean="0"/>
              <a:pPr/>
              <a:t>‹#›</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D713A8E2-8DA7-4843-934A-6B31B2862361}" type="slidenum">
              <a:rPr lang="en-IN" smtClean="0"/>
              <a:pPr/>
              <a:t>‹#›</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D713A8E2-8DA7-4843-934A-6B31B2862361}" type="slidenum">
              <a:rPr lang="en-IN" smtClean="0"/>
              <a:pPr/>
              <a:t>‹#›</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D713A8E2-8DA7-4843-934A-6B31B2862361}" type="slidenum">
              <a:rPr lang="en-IN" smtClean="0"/>
              <a:pPr/>
              <a:t>‹#›</a:t>
            </a:fld>
            <a:endParaRPr lang="en-IN"/>
          </a:p>
        </p:txBody>
      </p:sp>
      <p:sp>
        <p:nvSpPr>
          <p:cNvPr id="6" name="Footer Placeholder 5"/>
          <p:cNvSpPr>
            <a:spLocks noGrp="1"/>
          </p:cNvSpPr>
          <p:nvPr>
            <p:ph type="ftr" sz="quarter" idx="11"/>
          </p:nvPr>
        </p:nvSpPr>
        <p:spPr/>
        <p:txBody>
          <a:bodyPr/>
          <a:lstStyle>
            <a:lvl1pPr>
              <a:defRPr/>
            </a:lvl1pPr>
          </a:lstStyle>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D713A8E2-8DA7-4843-934A-6B31B2862361}" type="slidenum">
              <a:rPr lang="en-IN" smtClean="0"/>
              <a:pPr/>
              <a:t>‹#›</a:t>
            </a:fld>
            <a:endParaRPr lang="en-IN"/>
          </a:p>
        </p:txBody>
      </p:sp>
      <p:sp>
        <p:nvSpPr>
          <p:cNvPr id="8" name="Footer Placeholder 7"/>
          <p:cNvSpPr>
            <a:spLocks noGrp="1"/>
          </p:cNvSpPr>
          <p:nvPr>
            <p:ph type="ftr" sz="quarter" idx="11"/>
          </p:nvPr>
        </p:nvSpPr>
        <p:spPr/>
        <p:txBody>
          <a:bodyPr/>
          <a:lstStyle>
            <a:lvl1pPr>
              <a:defRPr/>
            </a:lvl1pPr>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D713A8E2-8DA7-4843-934A-6B31B2862361}" type="slidenum">
              <a:rPr lang="en-IN" smtClean="0"/>
              <a:pPr/>
              <a:t>‹#›</a:t>
            </a:fld>
            <a:endParaRPr lang="en-IN"/>
          </a:p>
        </p:txBody>
      </p:sp>
      <p:sp>
        <p:nvSpPr>
          <p:cNvPr id="4" name="Footer Placeholder 3"/>
          <p:cNvSpPr>
            <a:spLocks noGrp="1"/>
          </p:cNvSpPr>
          <p:nvPr>
            <p:ph type="ftr" sz="quarter" idx="11"/>
          </p:nvPr>
        </p:nvSpPr>
        <p:spPr/>
        <p:txBody>
          <a:bodyPr/>
          <a:lstStyle>
            <a:lvl1pPr>
              <a:defRPr/>
            </a:lvl1p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713A8E2-8DA7-4843-934A-6B31B2862361}" type="slidenum">
              <a:rPr lang="en-IN" smtClean="0"/>
              <a:pPr/>
              <a:t>‹#›</a:t>
            </a:fld>
            <a:endParaRPr lang="en-IN"/>
          </a:p>
        </p:txBody>
      </p:sp>
      <p:sp>
        <p:nvSpPr>
          <p:cNvPr id="3" name="Footer Placeholder 2"/>
          <p:cNvSpPr>
            <a:spLocks noGrp="1"/>
          </p:cNvSpPr>
          <p:nvPr>
            <p:ph type="ftr" sz="quarter" idx="11"/>
          </p:nvPr>
        </p:nvSpPr>
        <p:spPr/>
        <p:txBody>
          <a:bodyPr/>
          <a:lstStyle>
            <a:lvl1pPr>
              <a:defRPr/>
            </a:lvl1pPr>
          </a:lstStyle>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D713A8E2-8DA7-4843-934A-6B31B2862361}" type="slidenum">
              <a:rPr lang="en-IN" smtClean="0"/>
              <a:pPr/>
              <a:t>‹#›</a:t>
            </a:fld>
            <a:endParaRPr lang="en-IN"/>
          </a:p>
        </p:txBody>
      </p:sp>
      <p:sp>
        <p:nvSpPr>
          <p:cNvPr id="6" name="Footer Placeholder 5"/>
          <p:cNvSpPr>
            <a:spLocks noGrp="1"/>
          </p:cNvSpPr>
          <p:nvPr>
            <p:ph type="ftr" sz="quarter" idx="11"/>
          </p:nvPr>
        </p:nvSpPr>
        <p:spPr/>
        <p:txBody>
          <a:bodyPr/>
          <a:lstStyle>
            <a:lvl1pPr>
              <a:defRPr/>
            </a:lvl1p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D713A8E2-8DA7-4843-934A-6B31B2862361}" type="slidenum">
              <a:rPr lang="en-IN" smtClean="0"/>
              <a:pPr/>
              <a:t>‹#›</a:t>
            </a:fld>
            <a:endParaRPr lang="en-IN"/>
          </a:p>
        </p:txBody>
      </p:sp>
      <p:sp>
        <p:nvSpPr>
          <p:cNvPr id="6" name="Footer Placeholder 5"/>
          <p:cNvSpPr>
            <a:spLocks noGrp="1"/>
          </p:cNvSpPr>
          <p:nvPr>
            <p:ph type="ftr" sz="quarter" idx="11"/>
          </p:nvPr>
        </p:nvSpPr>
        <p:spPr/>
        <p:txBody>
          <a:bodyPr/>
          <a:lstStyle>
            <a:lvl1pPr>
              <a:defRPr/>
            </a:lvl1p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762000" y="1066800"/>
            <a:ext cx="7772400" cy="457200"/>
          </a:xfrm>
          <a:prstGeom prst="rect">
            <a:avLst/>
          </a:prstGeom>
          <a:noFill/>
          <a:ln w="9525">
            <a:noFill/>
            <a:miter lim="800000"/>
            <a:headEnd/>
            <a:tailEnd/>
          </a:ln>
        </p:spPr>
        <p:txBody>
          <a:bodyPr vert="horz" wrap="square" lIns="91407" tIns="45704" rIns="91407" bIns="45704" numCol="1" anchor="ctr" anchorCtr="0" compatLnSpc="1">
            <a:prstTxWarp prst="textNoShape">
              <a:avLst/>
            </a:prstTxWarp>
          </a:bodyPr>
          <a:lstStyle/>
          <a:p>
            <a:pPr lvl="0"/>
            <a:r>
              <a:rPr lang="en-US"/>
              <a:t>Click Here to Add Title</a:t>
            </a:r>
          </a:p>
        </p:txBody>
      </p:sp>
      <p:sp>
        <p:nvSpPr>
          <p:cNvPr id="1029" name="Rectangle 3"/>
          <p:cNvSpPr>
            <a:spLocks noGrp="1" noChangeArrowheads="1"/>
          </p:cNvSpPr>
          <p:nvPr>
            <p:ph type="body" idx="1"/>
          </p:nvPr>
        </p:nvSpPr>
        <p:spPr bwMode="auto">
          <a:xfrm>
            <a:off x="685800" y="1828800"/>
            <a:ext cx="7772400" cy="4114800"/>
          </a:xfrm>
          <a:prstGeom prst="rect">
            <a:avLst/>
          </a:prstGeom>
          <a:noFill/>
          <a:ln w="9525">
            <a:noFill/>
            <a:miter lim="800000"/>
            <a:headEnd/>
            <a:tailEnd/>
          </a:ln>
        </p:spPr>
        <p:txBody>
          <a:bodyPr vert="horz" wrap="square" lIns="91407" tIns="45704" rIns="91407" bIns="4570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4148" name="Rectangle 4"/>
          <p:cNvSpPr>
            <a:spLocks noGrp="1" noChangeArrowheads="1"/>
          </p:cNvSpPr>
          <p:nvPr>
            <p:ph type="sldNum" sz="quarter" idx="4"/>
          </p:nvPr>
        </p:nvSpPr>
        <p:spPr bwMode="auto">
          <a:xfrm>
            <a:off x="6553200" y="6172200"/>
            <a:ext cx="1905000" cy="457200"/>
          </a:xfrm>
          <a:prstGeom prst="rect">
            <a:avLst/>
          </a:prstGeom>
          <a:noFill/>
          <a:ln w="9525">
            <a:noFill/>
            <a:miter lim="800000"/>
            <a:headEnd/>
            <a:tailEnd/>
          </a:ln>
          <a:effectLst/>
        </p:spPr>
        <p:txBody>
          <a:bodyPr vert="horz" wrap="square" lIns="91407" tIns="45704" rIns="91407" bIns="45704" numCol="1" anchor="t" anchorCtr="0" compatLnSpc="1">
            <a:prstTxWarp prst="textNoShape">
              <a:avLst/>
            </a:prstTxWarp>
          </a:bodyPr>
          <a:lstStyle>
            <a:lvl1pPr algn="r">
              <a:defRPr sz="1200" b="1">
                <a:latin typeface="+mn-lt"/>
              </a:defRPr>
            </a:lvl1pPr>
          </a:lstStyle>
          <a:p>
            <a:fld id="{D713A8E2-8DA7-4843-934A-6B31B2862361}" type="slidenum">
              <a:rPr lang="en-IN" smtClean="0"/>
              <a:pPr/>
              <a:t>‹#›</a:t>
            </a:fld>
            <a:endParaRPr lang="en-IN"/>
          </a:p>
        </p:txBody>
      </p:sp>
      <p:graphicFrame>
        <p:nvGraphicFramePr>
          <p:cNvPr id="1026" name="Object 5"/>
          <p:cNvGraphicFramePr>
            <a:graphicFrameLocks noChangeAspect="1"/>
          </p:cNvGraphicFramePr>
          <p:nvPr/>
        </p:nvGraphicFramePr>
        <p:xfrm>
          <a:off x="687388" y="152400"/>
          <a:ext cx="1903412" cy="609600"/>
        </p:xfrm>
        <a:graphic>
          <a:graphicData uri="http://schemas.openxmlformats.org/presentationml/2006/ole">
            <mc:AlternateContent xmlns:mc="http://schemas.openxmlformats.org/markup-compatibility/2006">
              <mc:Choice xmlns:v="urn:schemas-microsoft-com:vml" Requires="v">
                <p:oleObj spid="_x0000_s1026" name="Clip" r:id="rId14" imgW="3180952" imgH="1019048" progId="">
                  <p:embed/>
                </p:oleObj>
              </mc:Choice>
              <mc:Fallback>
                <p:oleObj name="Clip" r:id="rId14" imgW="3180952" imgH="1019048" progId="">
                  <p:embed/>
                  <p:pic>
                    <p:nvPicPr>
                      <p:cNvPr id="0"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7388" y="152400"/>
                        <a:ext cx="1903412"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150" name="Text Box 6"/>
          <p:cNvSpPr txBox="1">
            <a:spLocks noChangeArrowheads="1"/>
          </p:cNvSpPr>
          <p:nvPr/>
        </p:nvSpPr>
        <p:spPr bwMode="auto">
          <a:xfrm>
            <a:off x="4286250" y="304800"/>
            <a:ext cx="4532313" cy="336550"/>
          </a:xfrm>
          <a:prstGeom prst="rect">
            <a:avLst/>
          </a:prstGeom>
          <a:noFill/>
          <a:ln w="9525">
            <a:noFill/>
            <a:miter lim="800000"/>
            <a:headEnd/>
            <a:tailEnd/>
          </a:ln>
          <a:effectLst/>
        </p:spPr>
        <p:txBody>
          <a:bodyPr wrap="none" lIns="91407" tIns="45704" rIns="91407" bIns="45704">
            <a:spAutoFit/>
          </a:bodyPr>
          <a:lstStyle/>
          <a:p>
            <a:pPr>
              <a:defRPr/>
            </a:pPr>
            <a:r>
              <a:rPr lang="en-US" sz="1600" b="1">
                <a:latin typeface="Arial" charset="0"/>
              </a:rPr>
              <a:t> Engineering H192  - Computer Programming</a:t>
            </a:r>
          </a:p>
        </p:txBody>
      </p:sp>
      <p:sp>
        <p:nvSpPr>
          <p:cNvPr id="134151" name="Rectangle 7"/>
          <p:cNvSpPr>
            <a:spLocks noGrp="1" noChangeArrowheads="1"/>
          </p:cNvSpPr>
          <p:nvPr>
            <p:ph type="ftr" sz="quarter" idx="3"/>
          </p:nvPr>
        </p:nvSpPr>
        <p:spPr bwMode="auto">
          <a:xfrm>
            <a:off x="685800" y="6172200"/>
            <a:ext cx="2895600" cy="457200"/>
          </a:xfrm>
          <a:prstGeom prst="rect">
            <a:avLst/>
          </a:prstGeom>
          <a:noFill/>
          <a:ln w="9525">
            <a:noFill/>
            <a:miter lim="800000"/>
            <a:headEnd/>
            <a:tailEnd/>
          </a:ln>
          <a:effectLst/>
        </p:spPr>
        <p:txBody>
          <a:bodyPr vert="horz" wrap="square" lIns="91407" tIns="45704" rIns="91407" bIns="45704" numCol="1" anchor="t" anchorCtr="0" compatLnSpc="1">
            <a:prstTxWarp prst="textNoShape">
              <a:avLst/>
            </a:prstTxWarp>
          </a:bodyPr>
          <a:lstStyle>
            <a:lvl1pPr>
              <a:defRPr sz="1200" b="1">
                <a:latin typeface="+mn-lt"/>
              </a:defRPr>
            </a:lvl1pPr>
          </a:lstStyle>
          <a:p>
            <a:endParaRPr lang="en-IN"/>
          </a:p>
        </p:txBody>
      </p:sp>
      <p:sp>
        <p:nvSpPr>
          <p:cNvPr id="134152" name="Rectangle 8"/>
          <p:cNvSpPr>
            <a:spLocks noChangeArrowheads="1"/>
          </p:cNvSpPr>
          <p:nvPr/>
        </p:nvSpPr>
        <p:spPr bwMode="auto">
          <a:xfrm>
            <a:off x="3048000" y="6169025"/>
            <a:ext cx="3213100" cy="274638"/>
          </a:xfrm>
          <a:prstGeom prst="rect">
            <a:avLst/>
          </a:prstGeom>
          <a:noFill/>
          <a:ln w="9525">
            <a:noFill/>
            <a:miter lim="800000"/>
            <a:headEnd/>
            <a:tailEnd/>
          </a:ln>
          <a:effectLst/>
        </p:spPr>
        <p:txBody>
          <a:bodyPr wrap="none" lIns="91407" tIns="45704" rIns="91407" bIns="45704">
            <a:spAutoFit/>
          </a:bodyPr>
          <a:lstStyle/>
          <a:p>
            <a:pPr>
              <a:defRPr/>
            </a:pPr>
            <a:r>
              <a:rPr lang="en-US" sz="1200" b="1">
                <a:latin typeface="Arial" charset="0"/>
              </a:rPr>
              <a:t>Gateway Engineering Education Coalition</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2800" b="1">
          <a:solidFill>
            <a:srgbClr val="0066CC"/>
          </a:solidFill>
          <a:latin typeface="+mj-lt"/>
          <a:ea typeface="+mj-ea"/>
          <a:cs typeface="+mj-cs"/>
        </a:defRPr>
      </a:lvl1pPr>
      <a:lvl2pPr algn="ctr" rtl="0" eaLnBrk="1" fontAlgn="base" hangingPunct="1">
        <a:spcBef>
          <a:spcPct val="0"/>
        </a:spcBef>
        <a:spcAft>
          <a:spcPct val="0"/>
        </a:spcAft>
        <a:defRPr sz="2800" b="1">
          <a:solidFill>
            <a:srgbClr val="0066CC"/>
          </a:solidFill>
          <a:latin typeface="Arial" charset="0"/>
        </a:defRPr>
      </a:lvl2pPr>
      <a:lvl3pPr algn="ctr" rtl="0" eaLnBrk="1" fontAlgn="base" hangingPunct="1">
        <a:spcBef>
          <a:spcPct val="0"/>
        </a:spcBef>
        <a:spcAft>
          <a:spcPct val="0"/>
        </a:spcAft>
        <a:defRPr sz="2800" b="1">
          <a:solidFill>
            <a:srgbClr val="0066CC"/>
          </a:solidFill>
          <a:latin typeface="Arial" charset="0"/>
        </a:defRPr>
      </a:lvl3pPr>
      <a:lvl4pPr algn="ctr" rtl="0" eaLnBrk="1" fontAlgn="base" hangingPunct="1">
        <a:spcBef>
          <a:spcPct val="0"/>
        </a:spcBef>
        <a:spcAft>
          <a:spcPct val="0"/>
        </a:spcAft>
        <a:defRPr sz="2800" b="1">
          <a:solidFill>
            <a:srgbClr val="0066CC"/>
          </a:solidFill>
          <a:latin typeface="Arial" charset="0"/>
        </a:defRPr>
      </a:lvl4pPr>
      <a:lvl5pPr algn="ctr" rtl="0" eaLnBrk="1" fontAlgn="base" hangingPunct="1">
        <a:spcBef>
          <a:spcPct val="0"/>
        </a:spcBef>
        <a:spcAft>
          <a:spcPct val="0"/>
        </a:spcAft>
        <a:defRPr sz="2800" b="1">
          <a:solidFill>
            <a:srgbClr val="0066CC"/>
          </a:solidFill>
          <a:latin typeface="Arial" charset="0"/>
        </a:defRPr>
      </a:lvl5pPr>
      <a:lvl6pPr marL="457200" algn="ctr" rtl="0" eaLnBrk="1" fontAlgn="base" hangingPunct="1">
        <a:spcBef>
          <a:spcPct val="0"/>
        </a:spcBef>
        <a:spcAft>
          <a:spcPct val="0"/>
        </a:spcAft>
        <a:defRPr sz="2800" b="1">
          <a:solidFill>
            <a:srgbClr val="0066CC"/>
          </a:solidFill>
          <a:latin typeface="Arial" charset="0"/>
        </a:defRPr>
      </a:lvl6pPr>
      <a:lvl7pPr marL="914400" algn="ctr" rtl="0" eaLnBrk="1" fontAlgn="base" hangingPunct="1">
        <a:spcBef>
          <a:spcPct val="0"/>
        </a:spcBef>
        <a:spcAft>
          <a:spcPct val="0"/>
        </a:spcAft>
        <a:defRPr sz="2800" b="1">
          <a:solidFill>
            <a:srgbClr val="0066CC"/>
          </a:solidFill>
          <a:latin typeface="Arial" charset="0"/>
        </a:defRPr>
      </a:lvl7pPr>
      <a:lvl8pPr marL="1371600" algn="ctr" rtl="0" eaLnBrk="1" fontAlgn="base" hangingPunct="1">
        <a:spcBef>
          <a:spcPct val="0"/>
        </a:spcBef>
        <a:spcAft>
          <a:spcPct val="0"/>
        </a:spcAft>
        <a:defRPr sz="2800" b="1">
          <a:solidFill>
            <a:srgbClr val="0066CC"/>
          </a:solidFill>
          <a:latin typeface="Arial" charset="0"/>
        </a:defRPr>
      </a:lvl8pPr>
      <a:lvl9pPr marL="1828800" algn="ctr" rtl="0" eaLnBrk="1" fontAlgn="base" hangingPunct="1">
        <a:spcBef>
          <a:spcPct val="0"/>
        </a:spcBef>
        <a:spcAft>
          <a:spcPct val="0"/>
        </a:spcAft>
        <a:defRPr sz="2800" b="1">
          <a:solidFill>
            <a:srgbClr val="0066CC"/>
          </a:solidFill>
          <a:latin typeface="Arial" charset="0"/>
        </a:defRPr>
      </a:lvl9pPr>
    </p:titleStyle>
    <p:bodyStyle>
      <a:lvl1pPr marL="342900" indent="-342900" algn="l" rtl="0" eaLnBrk="1" fontAlgn="base" hangingPunct="1">
        <a:spcBef>
          <a:spcPct val="20000"/>
        </a:spcBef>
        <a:spcAft>
          <a:spcPct val="0"/>
        </a:spcAft>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mn-lt"/>
        </a:defRPr>
      </a:lvl2pPr>
      <a:lvl3pPr marL="1143000" indent="-228600" algn="l" rtl="0" eaLnBrk="1" fontAlgn="base" hangingPunct="1">
        <a:spcBef>
          <a:spcPct val="20000"/>
        </a:spcBef>
        <a:spcAft>
          <a:spcPct val="0"/>
        </a:spcAft>
        <a:buChar char="•"/>
        <a:defRPr sz="2400" b="1">
          <a:solidFill>
            <a:schemeClr val="tx1"/>
          </a:solidFill>
          <a:latin typeface="+mn-lt"/>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Segmentation</a:t>
            </a:r>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5) Maintain multiple social media accounts on each network.</a:t>
            </a:r>
          </a:p>
        </p:txBody>
      </p:sp>
      <p:sp>
        <p:nvSpPr>
          <p:cNvPr id="3" name="Content Placeholder 2"/>
          <p:cNvSpPr>
            <a:spLocks noGrp="1"/>
          </p:cNvSpPr>
          <p:nvPr>
            <p:ph idx="1"/>
          </p:nvPr>
        </p:nvSpPr>
        <p:spPr/>
        <p:txBody>
          <a:bodyPr/>
          <a:lstStyle/>
          <a:p>
            <a:pPr algn="just"/>
            <a:r>
              <a:rPr lang="en-IN" b="0" dirty="0"/>
              <a:t>As you become a better marketer and master ways to segment your audience, more and more people from all over the world are going to be interested in connecting with you through social media.</a:t>
            </a:r>
          </a:p>
          <a:p>
            <a:pPr algn="just"/>
            <a:r>
              <a:rPr lang="en-IN" b="0" dirty="0">
                <a:solidFill>
                  <a:srgbClr val="7030A0"/>
                </a:solidFill>
              </a:rPr>
              <a:t> At that point, you may find that the best way to consistently serve your audience relevant content is by setting up several social media accounts, each with a specific bent.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564904"/>
            <a:ext cx="7772400" cy="1152128"/>
          </a:xfrm>
        </p:spPr>
        <p:txBody>
          <a:bodyPr/>
          <a:lstStyle/>
          <a:p>
            <a:r>
              <a:rPr lang="en-IN" dirty="0"/>
              <a:t>Visitor Vs Visitor type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Visitor</a:t>
            </a:r>
            <a:br>
              <a:rPr lang="en-IN" dirty="0"/>
            </a:br>
            <a:endParaRPr lang="en-IN" dirty="0"/>
          </a:p>
        </p:txBody>
      </p:sp>
      <p:sp>
        <p:nvSpPr>
          <p:cNvPr id="3" name="Content Placeholder 2"/>
          <p:cNvSpPr>
            <a:spLocks noGrp="1"/>
          </p:cNvSpPr>
          <p:nvPr>
            <p:ph idx="1"/>
          </p:nvPr>
        </p:nvSpPr>
        <p:spPr/>
        <p:txBody>
          <a:bodyPr/>
          <a:lstStyle/>
          <a:p>
            <a:pPr algn="just"/>
            <a:r>
              <a:rPr lang="en-IN" b="0" dirty="0"/>
              <a:t>The term “visitor” refers to a user who visits a website. However, a visitor is not considered as a single person but as a browser or a terminal.</a:t>
            </a:r>
          </a:p>
          <a:p>
            <a:pPr algn="just"/>
            <a:r>
              <a:rPr lang="en-IN" b="0" dirty="0"/>
              <a:t>For example, a single user can access a website via different browsers (such as Google Chrome, Firefox or Microsoft Edge), different computers (at work and at home) or different terminals (smartphone and laptop). </a:t>
            </a:r>
          </a:p>
          <a:p>
            <a:pPr algn="just"/>
            <a:r>
              <a:rPr lang="en-IN" b="0" dirty="0">
                <a:solidFill>
                  <a:srgbClr val="7030A0"/>
                </a:solidFill>
              </a:rPr>
              <a:t>If a visitor visits a page once in the morning and once in the evening, this user is counted as a single visitor with two visits. </a:t>
            </a:r>
            <a:r>
              <a:rPr lang="en-IN" b="0" dirty="0">
                <a:solidFill>
                  <a:srgbClr val="00B050"/>
                </a:solidFill>
              </a:rPr>
              <a:t>This same user will be considered a different visitor if they return to the site the next day. </a:t>
            </a:r>
            <a:endParaRPr lang="en-IN" b="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Unique visitor</a:t>
            </a:r>
            <a:br>
              <a:rPr lang="en-IN" dirty="0"/>
            </a:br>
            <a:endParaRPr lang="en-IN" dirty="0"/>
          </a:p>
        </p:txBody>
      </p:sp>
      <p:sp>
        <p:nvSpPr>
          <p:cNvPr id="3" name="Content Placeholder 2"/>
          <p:cNvSpPr>
            <a:spLocks noGrp="1"/>
          </p:cNvSpPr>
          <p:nvPr>
            <p:ph idx="1"/>
          </p:nvPr>
        </p:nvSpPr>
        <p:spPr/>
        <p:txBody>
          <a:bodyPr/>
          <a:lstStyle/>
          <a:p>
            <a:pPr algn="just"/>
            <a:r>
              <a:rPr lang="en-IN" b="0" dirty="0"/>
              <a:t>The measurement of unique visitors is based on cookies. </a:t>
            </a:r>
            <a:r>
              <a:rPr lang="en-IN" b="0" dirty="0">
                <a:solidFill>
                  <a:srgbClr val="00B050"/>
                </a:solidFill>
              </a:rPr>
              <a:t>A cookie is a file placed on a browser that contains an anonymous identifier. </a:t>
            </a:r>
            <a:r>
              <a:rPr lang="en-IN" b="0" dirty="0">
                <a:solidFill>
                  <a:srgbClr val="FF0000"/>
                </a:solidFill>
              </a:rPr>
              <a:t>This ID can be used to uniquely identify a browser. </a:t>
            </a:r>
          </a:p>
          <a:p>
            <a:pPr algn="just"/>
            <a:r>
              <a:rPr lang="en-IN" b="0" dirty="0"/>
              <a:t>As a result of this measurement method (which is the basis of all current analytical systems), inaccuracies may occur. </a:t>
            </a:r>
          </a:p>
          <a:p>
            <a:pPr algn="just"/>
            <a:r>
              <a:rPr lang="en-IN" b="0" dirty="0"/>
              <a:t>For example, a browser may refuse to accept cookies, or a user may decide to delete them.</a:t>
            </a:r>
          </a:p>
          <a:p>
            <a:pPr algn="just"/>
            <a:r>
              <a:rPr lang="en-IN" b="0" dirty="0"/>
              <a:t>In most cases, however, a terminal has a cookie and is included in the calculation of unique visitors.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cstate="print"/>
          <a:srcRect/>
          <a:stretch>
            <a:fillRect/>
          </a:stretch>
        </p:blipFill>
        <p:spPr bwMode="auto">
          <a:xfrm>
            <a:off x="251521" y="1700808"/>
            <a:ext cx="8892479" cy="4513312"/>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Identified visitor</a:t>
            </a:r>
            <a:br>
              <a:rPr lang="en-IN" dirty="0"/>
            </a:br>
            <a:endParaRPr lang="en-IN" dirty="0"/>
          </a:p>
        </p:txBody>
      </p:sp>
      <p:sp>
        <p:nvSpPr>
          <p:cNvPr id="3" name="Content Placeholder 2"/>
          <p:cNvSpPr>
            <a:spLocks noGrp="1"/>
          </p:cNvSpPr>
          <p:nvPr>
            <p:ph idx="1"/>
          </p:nvPr>
        </p:nvSpPr>
        <p:spPr/>
        <p:txBody>
          <a:bodyPr/>
          <a:lstStyle/>
          <a:p>
            <a:pPr algn="just"/>
            <a:r>
              <a:rPr lang="en-IN" b="0" dirty="0">
                <a:solidFill>
                  <a:srgbClr val="FF0000"/>
                </a:solidFill>
              </a:rPr>
              <a:t>Identified visitors are measured using a unique identifier that is sent in the tagging when connecting to an authenticated space (login + password) and are common to all platforms (computer, tablets, </a:t>
            </a:r>
            <a:r>
              <a:rPr lang="en-IN" b="0" dirty="0" err="1">
                <a:solidFill>
                  <a:srgbClr val="FF0000"/>
                </a:solidFill>
              </a:rPr>
              <a:t>smartphones</a:t>
            </a:r>
            <a:r>
              <a:rPr lang="en-IN" b="0" dirty="0">
                <a:solidFill>
                  <a:srgbClr val="FF0000"/>
                </a:solidFill>
              </a:rPr>
              <a:t>…). </a:t>
            </a:r>
            <a:r>
              <a:rPr lang="en-IN" b="0" dirty="0"/>
              <a:t>It is this unique identifier that allows the cross-device analyses available in the User Insights module of </a:t>
            </a:r>
            <a:r>
              <a:rPr lang="en-IN" b="0" i="1" dirty="0"/>
              <a:t>the Analytics Suite.</a:t>
            </a:r>
            <a:endParaRPr lang="en-IN" b="0" dirty="0"/>
          </a:p>
          <a:p>
            <a:pPr algn="just"/>
            <a:r>
              <a:rPr lang="en-IN" b="0" dirty="0"/>
              <a:t>Identified visitors should therefore not be considered as unique visitors. A unique identification of a unique user on different devices and browsers is only possible if the user actively identifies themselves. This is possible through a connection and can then be analysed using the “Identified Visitor” metric.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Visit</a:t>
            </a:r>
            <a:br>
              <a:rPr lang="en-IN" dirty="0"/>
            </a:br>
            <a:endParaRPr lang="en-IN" dirty="0"/>
          </a:p>
        </p:txBody>
      </p:sp>
      <p:sp>
        <p:nvSpPr>
          <p:cNvPr id="3" name="Content Placeholder 2"/>
          <p:cNvSpPr>
            <a:spLocks noGrp="1"/>
          </p:cNvSpPr>
          <p:nvPr>
            <p:ph idx="1"/>
          </p:nvPr>
        </p:nvSpPr>
        <p:spPr/>
        <p:txBody>
          <a:bodyPr/>
          <a:lstStyle/>
          <a:p>
            <a:pPr algn="just"/>
            <a:r>
              <a:rPr lang="en-IN" b="0" dirty="0"/>
              <a:t>A visit is defined as a visit to a website where at least one page has been loaded. Visits indicate a continuous process of using a website and should not be confused with the number of visitors, as a visitor may make several visits to the same site. </a:t>
            </a:r>
          </a:p>
          <a:p>
            <a:pPr algn="just"/>
            <a:r>
              <a:rPr lang="en-IN" b="0" dirty="0"/>
              <a:t>It should be noted, however, that the period during which each visit is counted only once may vary considerably.</a:t>
            </a:r>
          </a:p>
          <a:p>
            <a:pPr algn="just"/>
            <a:r>
              <a:rPr lang="en-IN" b="0" dirty="0">
                <a:solidFill>
                  <a:srgbClr val="FF0000"/>
                </a:solidFill>
              </a:rPr>
              <a:t>Internet calculates this metric in this way: if a visitor does not perform a new action within 30 minutes, a visit is considered complete. The number of visits to a website is expressed in relation to a specific period (day, week, month…).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b="0" dirty="0"/>
              <a:t>The visit is fundamental for the preparation of most analyses. </a:t>
            </a:r>
          </a:p>
          <a:p>
            <a:pPr algn="just"/>
            <a:r>
              <a:rPr lang="en-IN" b="0" dirty="0"/>
              <a:t>The visit provides you with information on navigation (initial page, content viewed, exit page) and behaviour (duration, loads/page views, bounce rate, etc.).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7772400" cy="457200"/>
          </a:xfrm>
        </p:spPr>
        <p:txBody>
          <a:bodyPr/>
          <a:lstStyle/>
          <a:p>
            <a:r>
              <a:rPr lang="en-IN" dirty="0"/>
              <a:t>Example</a:t>
            </a:r>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cstate="print"/>
          <a:srcRect/>
          <a:stretch>
            <a:fillRect/>
          </a:stretch>
        </p:blipFill>
        <p:spPr bwMode="auto">
          <a:xfrm>
            <a:off x="107504" y="908720"/>
            <a:ext cx="8892479" cy="594928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There are different types of visits:</a:t>
            </a:r>
            <a:br>
              <a:rPr lang="en-IN" dirty="0"/>
            </a:br>
            <a:endParaRPr lang="en-IN" dirty="0"/>
          </a:p>
        </p:txBody>
      </p:sp>
      <p:sp>
        <p:nvSpPr>
          <p:cNvPr id="3" name="Content Placeholder 2"/>
          <p:cNvSpPr>
            <a:spLocks noGrp="1"/>
          </p:cNvSpPr>
          <p:nvPr>
            <p:ph idx="1"/>
          </p:nvPr>
        </p:nvSpPr>
        <p:spPr/>
        <p:txBody>
          <a:bodyPr/>
          <a:lstStyle/>
          <a:p>
            <a:pPr algn="just"/>
            <a:r>
              <a:rPr lang="en-IN" b="0" dirty="0"/>
              <a:t>Total number of visits: </a:t>
            </a:r>
          </a:p>
          <a:p>
            <a:pPr lvl="1" algn="just"/>
            <a:r>
              <a:rPr lang="en-IN" b="0" dirty="0"/>
              <a:t>Total number of visits in a given period </a:t>
            </a:r>
          </a:p>
          <a:p>
            <a:pPr algn="just"/>
            <a:r>
              <a:rPr lang="en-IN" b="0" dirty="0"/>
              <a:t>Incoming visits: </a:t>
            </a:r>
          </a:p>
          <a:p>
            <a:pPr lvl="1" algn="just"/>
            <a:r>
              <a:rPr lang="en-IN" b="0" dirty="0"/>
              <a:t>Visits with at least two pages viewed</a:t>
            </a:r>
          </a:p>
          <a:p>
            <a:pPr algn="just"/>
            <a:r>
              <a:rPr lang="en-IN" b="0" dirty="0"/>
              <a:t>Bounce visits:</a:t>
            </a:r>
          </a:p>
          <a:p>
            <a:pPr lvl="1" algn="just"/>
            <a:r>
              <a:rPr lang="en-IN" b="0" dirty="0"/>
              <a:t> visits with only one page viewed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lstStyle/>
          <a:p>
            <a:pPr algn="just"/>
            <a:r>
              <a:rPr lang="en-IN" b="0" dirty="0">
                <a:solidFill>
                  <a:srgbClr val="FF0000"/>
                </a:solidFill>
              </a:rPr>
              <a:t>Social media segmentation is breaking down your audience demographics within and between different social media platforms. </a:t>
            </a:r>
          </a:p>
          <a:p>
            <a:pPr algn="just"/>
            <a:r>
              <a:rPr lang="en-IN" b="0" dirty="0"/>
              <a:t>It gives you an understanding of the different groups of people using various social media channels so you know which channels to employ to reach those groups.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p:txBody>
          <a:bodyPr/>
          <a:lstStyle/>
          <a:p>
            <a:pPr algn="just"/>
            <a:r>
              <a:rPr lang="en-IN" b="0" dirty="0">
                <a:solidFill>
                  <a:srgbClr val="FF0000"/>
                </a:solidFill>
              </a:rPr>
              <a:t>A page view is the loading of a page from a website or application. </a:t>
            </a:r>
          </a:p>
          <a:p>
            <a:pPr algn="just"/>
            <a:r>
              <a:rPr lang="en-IN" b="0" dirty="0"/>
              <a:t>Each page viewed generates a hit that is sent to Internet. </a:t>
            </a:r>
          </a:p>
          <a:p>
            <a:pPr algn="just"/>
            <a:r>
              <a:rPr lang="en-IN" b="0" dirty="0">
                <a:solidFill>
                  <a:srgbClr val="00B0F0"/>
                </a:solidFill>
              </a:rPr>
              <a:t>Each of these occurrences increases the “page views” metric by 1. </a:t>
            </a:r>
          </a:p>
          <a:p>
            <a:pPr algn="just"/>
            <a:r>
              <a:rPr lang="en-IN" b="0" dirty="0"/>
              <a:t>the next graph illustrates its operating principle: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cstate="print"/>
          <a:srcRect/>
          <a:stretch>
            <a:fillRect/>
          </a:stretch>
        </p:blipFill>
        <p:spPr bwMode="auto">
          <a:xfrm>
            <a:off x="0" y="620688"/>
            <a:ext cx="9144000" cy="5976664"/>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980728"/>
            <a:ext cx="7772400" cy="5616624"/>
          </a:xfrm>
        </p:spPr>
        <p:txBody>
          <a:bodyPr/>
          <a:lstStyle/>
          <a:p>
            <a:pPr algn="just">
              <a:buNone/>
            </a:pPr>
            <a:r>
              <a:rPr lang="en-IN" b="0" dirty="0"/>
              <a:t>1. The User requests to load a page on the Site’s host server.</a:t>
            </a:r>
          </a:p>
          <a:p>
            <a:pPr algn="just">
              <a:buNone/>
            </a:pPr>
            <a:r>
              <a:rPr lang="en-IN" b="0" dirty="0"/>
              <a:t>2. This server returns the page content (images, texts, etc. and the JavaScript code of the Internet AT tag).</a:t>
            </a:r>
          </a:p>
          <a:p>
            <a:pPr algn="just">
              <a:buNone/>
            </a:pPr>
            <a:r>
              <a:rPr lang="en-IN" b="0" dirty="0"/>
              <a:t>3. The JavaScript tag is executed on the online user’s computer and collects information.</a:t>
            </a:r>
          </a:p>
          <a:p>
            <a:pPr algn="just">
              <a:buNone/>
            </a:pPr>
            <a:r>
              <a:rPr lang="en-IN" b="0" dirty="0"/>
              <a:t>4. The tag requests an image on the Internet AT server and transmits the collected information as parameters.</a:t>
            </a:r>
          </a:p>
          <a:p>
            <a:pPr algn="just">
              <a:buNone/>
            </a:pPr>
            <a:r>
              <a:rPr lang="en-IN" b="0" dirty="0"/>
              <a:t>5. The Internet AT server returns the requested image.</a:t>
            </a:r>
          </a:p>
          <a:p>
            <a:pPr algn="just"/>
            <a:endParaRPr lang="en-IN" b="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IN" dirty="0"/>
              <a:t>In Summary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554360"/>
            <a:ext cx="7772400" cy="4530824"/>
          </a:xfrm>
        </p:spPr>
        <p:txBody>
          <a:bodyPr/>
          <a:lstStyle/>
          <a:p>
            <a:pPr algn="just"/>
            <a:r>
              <a:rPr lang="en-IN" b="0" dirty="0"/>
              <a:t>Visit</a:t>
            </a:r>
          </a:p>
          <a:p>
            <a:pPr lvl="1" algn="just"/>
            <a:r>
              <a:rPr lang="en-IN" b="0" dirty="0">
                <a:solidFill>
                  <a:srgbClr val="00B0F0"/>
                </a:solidFill>
              </a:rPr>
              <a:t>A visit is a user’s journey through the site or application</a:t>
            </a:r>
            <a:r>
              <a:rPr lang="en-IN" b="0" dirty="0"/>
              <a:t>. A visit contains one or more page views. As soon as a user is inactive </a:t>
            </a:r>
            <a:r>
              <a:rPr lang="en-IN" b="0" dirty="0">
                <a:solidFill>
                  <a:srgbClr val="00B0F0"/>
                </a:solidFill>
              </a:rPr>
              <a:t>for 30 minutes </a:t>
            </a:r>
            <a:r>
              <a:rPr lang="en-IN" b="0" dirty="0"/>
              <a:t>because he has left the site or remained on the same page, a visit is considered complete.</a:t>
            </a:r>
          </a:p>
          <a:p>
            <a:pPr algn="just"/>
            <a:r>
              <a:rPr lang="en-IN" b="0" dirty="0"/>
              <a:t>Visitor</a:t>
            </a:r>
          </a:p>
          <a:p>
            <a:pPr lvl="1" algn="just"/>
            <a:r>
              <a:rPr lang="en-IN" b="0" dirty="0">
                <a:solidFill>
                  <a:srgbClr val="C00000"/>
                </a:solidFill>
              </a:rPr>
              <a:t>A visitor is a user of a website</a:t>
            </a:r>
            <a:r>
              <a:rPr lang="en-IN" b="0" dirty="0"/>
              <a:t>. </a:t>
            </a:r>
            <a:r>
              <a:rPr lang="en-IN" b="0" dirty="0">
                <a:solidFill>
                  <a:srgbClr val="00B050"/>
                </a:solidFill>
              </a:rPr>
              <a:t>If a visitor visits a page several times a day , with interruptions of more than 30 minutes, AT Internet considers him/her as a unique visitor who has generated several visits.</a:t>
            </a:r>
            <a:r>
              <a:rPr lang="en-IN" b="0" dirty="0"/>
              <a:t> </a:t>
            </a:r>
            <a:r>
              <a:rPr lang="en-IN" b="0" dirty="0">
                <a:solidFill>
                  <a:schemeClr val="tx1">
                    <a:lumMod val="75000"/>
                    <a:lumOff val="25000"/>
                  </a:schemeClr>
                </a:solidFill>
              </a:rPr>
              <a:t>If a visitor visits the website on two different days, he or she will be counted as two visitors. </a:t>
            </a:r>
            <a:r>
              <a:rPr lang="en-IN" b="0" dirty="0">
                <a:solidFill>
                  <a:schemeClr val="tx2">
                    <a:lumMod val="75000"/>
                  </a:schemeClr>
                </a:solidFill>
              </a:rPr>
              <a:t>If the AT Internet cookie is deleted after each visit, this visitor is considered a new visitor for each new visit.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08720"/>
            <a:ext cx="7772400" cy="5034880"/>
          </a:xfrm>
        </p:spPr>
        <p:txBody>
          <a:bodyPr/>
          <a:lstStyle/>
          <a:p>
            <a:pPr algn="just"/>
            <a:r>
              <a:rPr lang="en-IN" b="0" dirty="0"/>
              <a:t>Unique visitor</a:t>
            </a:r>
          </a:p>
          <a:p>
            <a:pPr algn="just">
              <a:buNone/>
            </a:pPr>
            <a:r>
              <a:rPr lang="en-IN" b="0" dirty="0"/>
              <a:t>    On a single day, unique visitors correspond to the definition of “normal” visitors. However, if you look at a period of more than one day, these values differ due to the recognition of cookies. </a:t>
            </a:r>
            <a:r>
              <a:rPr lang="en-IN" b="0" dirty="0">
                <a:solidFill>
                  <a:schemeClr val="accent2">
                    <a:lumMod val="75000"/>
                  </a:schemeClr>
                </a:solidFill>
              </a:rPr>
              <a:t>If a visitor has a cookie on his browser and visits the site twice on different dates, this visitor will be recognised as a unique visitor and counted only once in the analysis period.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visitors</a:t>
            </a:r>
          </a:p>
        </p:txBody>
      </p:sp>
      <p:sp>
        <p:nvSpPr>
          <p:cNvPr id="3" name="Content Placeholder 2"/>
          <p:cNvSpPr>
            <a:spLocks noGrp="1"/>
          </p:cNvSpPr>
          <p:nvPr>
            <p:ph idx="1"/>
          </p:nvPr>
        </p:nvSpPr>
        <p:spPr/>
        <p:txBody>
          <a:bodyPr/>
          <a:lstStyle/>
          <a:p>
            <a:pPr algn="just">
              <a:buNone/>
            </a:pPr>
            <a:r>
              <a:rPr lang="en-IN" b="0" dirty="0"/>
              <a:t>As the Internet has become the primary source of lead generation for most businesses, displaying prices and offers on the web is an important part of the daily business mix. </a:t>
            </a:r>
          </a:p>
          <a:p>
            <a:pPr algn="just">
              <a:buNone/>
            </a:pPr>
            <a:r>
              <a:rPr lang="en-IN" b="0" dirty="0"/>
              <a:t>Generally there are three types of visitors to your website.</a:t>
            </a:r>
          </a:p>
          <a:p>
            <a:pPr algn="just"/>
            <a:r>
              <a:rPr lang="en-IN" b="0" dirty="0"/>
              <a:t>1. Comparers – These are visitors who know what they want and they are comparing prices. These types are the people who if they were in your shop and you asked them if they needed assistance would say “No thanks we are just browsing”. </a:t>
            </a:r>
          </a:p>
          <a:p>
            <a:pPr lvl="1" algn="just"/>
            <a:r>
              <a:rPr lang="en-IN" b="0" dirty="0">
                <a:solidFill>
                  <a:srgbClr val="FF0000"/>
                </a:solidFill>
              </a:rPr>
              <a:t>FACT: They will buy from someone and your offer needs to jump at them.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Contt</a:t>
            </a:r>
            <a:r>
              <a:rPr lang="en-IN" dirty="0"/>
              <a:t>...</a:t>
            </a:r>
          </a:p>
        </p:txBody>
      </p:sp>
      <p:sp>
        <p:nvSpPr>
          <p:cNvPr id="3" name="Content Placeholder 2"/>
          <p:cNvSpPr>
            <a:spLocks noGrp="1"/>
          </p:cNvSpPr>
          <p:nvPr>
            <p:ph idx="1"/>
          </p:nvPr>
        </p:nvSpPr>
        <p:spPr/>
        <p:txBody>
          <a:bodyPr/>
          <a:lstStyle/>
          <a:p>
            <a:pPr algn="just"/>
            <a:r>
              <a:rPr lang="en-IN" b="0" dirty="0"/>
              <a:t>2. Researchers – They may have a need for the product they are looking for either soon or for a coming up event, like moving house or upgrading etc. They are trying to work out what they need. </a:t>
            </a:r>
          </a:p>
          <a:p>
            <a:pPr lvl="1" algn="just"/>
            <a:r>
              <a:rPr lang="en-IN" b="0" dirty="0">
                <a:solidFill>
                  <a:srgbClr val="00B050"/>
                </a:solidFill>
              </a:rPr>
              <a:t>FACT: Your offering needs to be explanatory, researcher are info gatherers.</a:t>
            </a:r>
          </a:p>
          <a:p>
            <a:pPr algn="just"/>
            <a:r>
              <a:rPr lang="en-IN" b="0" dirty="0"/>
              <a:t>3. Buyers – These visitors are ready to buy. They could have been comparers and or researchers minutes ago or weeks ago. They are ready to buy. </a:t>
            </a:r>
          </a:p>
          <a:p>
            <a:pPr lvl="1" algn="just"/>
            <a:r>
              <a:rPr lang="en-IN" b="0" dirty="0">
                <a:solidFill>
                  <a:srgbClr val="7030A0"/>
                </a:solidFill>
              </a:rPr>
              <a:t>FACT: Do you have pricing displayed?</a:t>
            </a:r>
          </a:p>
          <a:p>
            <a:pPr algn="just"/>
            <a:endParaRPr lang="en-IN" b="0" dirty="0"/>
          </a:p>
          <a:p>
            <a:pPr algn="just"/>
            <a:endParaRPr lang="en-IN" b="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Question</a:t>
            </a:r>
          </a:p>
        </p:txBody>
      </p:sp>
      <p:graphicFrame>
        <p:nvGraphicFramePr>
          <p:cNvPr id="4" name="Content Placeholder 3"/>
          <p:cNvGraphicFramePr>
            <a:graphicFrameLocks noGrp="1"/>
          </p:cNvGraphicFramePr>
          <p:nvPr>
            <p:ph idx="1"/>
          </p:nvPr>
        </p:nvGraphicFramePr>
        <p:xfrm>
          <a:off x="251520" y="1844816"/>
          <a:ext cx="8568952" cy="4555647"/>
        </p:xfrm>
        <a:graphic>
          <a:graphicData uri="http://schemas.openxmlformats.org/drawingml/2006/table">
            <a:tbl>
              <a:tblPr/>
              <a:tblGrid>
                <a:gridCol w="1351872">
                  <a:extLst>
                    <a:ext uri="{9D8B030D-6E8A-4147-A177-3AD203B41FA5}">
                      <a16:colId xmlns:a16="http://schemas.microsoft.com/office/drawing/2014/main" val="20000"/>
                    </a:ext>
                  </a:extLst>
                </a:gridCol>
                <a:gridCol w="1888488">
                  <a:extLst>
                    <a:ext uri="{9D8B030D-6E8A-4147-A177-3AD203B41FA5}">
                      <a16:colId xmlns:a16="http://schemas.microsoft.com/office/drawing/2014/main" val="20001"/>
                    </a:ext>
                  </a:extLst>
                </a:gridCol>
                <a:gridCol w="1549737">
                  <a:extLst>
                    <a:ext uri="{9D8B030D-6E8A-4147-A177-3AD203B41FA5}">
                      <a16:colId xmlns:a16="http://schemas.microsoft.com/office/drawing/2014/main" val="20002"/>
                    </a:ext>
                  </a:extLst>
                </a:gridCol>
                <a:gridCol w="3778855">
                  <a:extLst>
                    <a:ext uri="{9D8B030D-6E8A-4147-A177-3AD203B41FA5}">
                      <a16:colId xmlns:a16="http://schemas.microsoft.com/office/drawing/2014/main" val="20003"/>
                    </a:ext>
                  </a:extLst>
                </a:gridCol>
              </a:tblGrid>
              <a:tr h="405864">
                <a:tc>
                  <a:txBody>
                    <a:bodyPr/>
                    <a:lstStyle/>
                    <a:p>
                      <a:pPr algn="ctr" fontAlgn="b"/>
                      <a:r>
                        <a:rPr lang="en-IN" sz="1400" b="1" i="0" u="none" strike="noStrike" dirty="0">
                          <a:solidFill>
                            <a:srgbClr val="000000"/>
                          </a:solidFill>
                          <a:latin typeface="Times New Roman" pitchFamily="18" charset="0"/>
                          <a:cs typeface="Times New Roman" pitchFamily="18" charset="0"/>
                        </a:rPr>
                        <a:t>User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err="1">
                          <a:solidFill>
                            <a:srgbClr val="000000"/>
                          </a:solidFill>
                          <a:latin typeface="Times New Roman" pitchFamily="18" charset="0"/>
                          <a:cs typeface="Times New Roman" pitchFamily="18" charset="0"/>
                        </a:rPr>
                        <a:t>Page_A</a:t>
                      </a:r>
                      <a:endParaRPr lang="en-IN" sz="1400" b="1" i="0" u="none" strike="noStrike" dirty="0">
                        <a:solidFill>
                          <a:srgbClr val="000000"/>
                        </a:solidFill>
                        <a:latin typeface="Times New Roman" pitchFamily="18" charset="0"/>
                        <a:cs typeface="Times New Roman"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err="1">
                          <a:solidFill>
                            <a:srgbClr val="000000"/>
                          </a:solidFill>
                          <a:latin typeface="Times New Roman" pitchFamily="18" charset="0"/>
                          <a:cs typeface="Times New Roman" pitchFamily="18" charset="0"/>
                        </a:rPr>
                        <a:t>Page_B</a:t>
                      </a:r>
                      <a:endParaRPr lang="en-IN" sz="1400" b="1" i="0" u="none" strike="noStrike" dirty="0">
                        <a:solidFill>
                          <a:srgbClr val="000000"/>
                        </a:solidFill>
                        <a:latin typeface="Times New Roman" pitchFamily="18" charset="0"/>
                        <a:cs typeface="Times New Roman"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000000"/>
                          </a:solidFill>
                          <a:latin typeface="Times New Roman" pitchFamily="18" charset="0"/>
                          <a:cs typeface="Times New Roman" pitchFamily="18" charset="0"/>
                        </a:rPr>
                        <a:t>Page_C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5864">
                <a:tc>
                  <a:txBody>
                    <a:bodyPr/>
                    <a:lstStyle/>
                    <a:p>
                      <a:pPr algn="ctr" fontAlgn="b"/>
                      <a:r>
                        <a:rPr lang="en-IN" sz="1400" b="0" i="0" u="none" strike="noStrike" dirty="0">
                          <a:solidFill>
                            <a:srgbClr val="000000"/>
                          </a:solidFill>
                          <a:latin typeface="Times New Roman" pitchFamily="18" charset="0"/>
                          <a:cs typeface="Times New Roman" pitchFamily="18" charset="0"/>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err="1">
                          <a:solidFill>
                            <a:srgbClr val="000000"/>
                          </a:solidFill>
                          <a:latin typeface="Times New Roman" pitchFamily="18" charset="0"/>
                          <a:cs typeface="Times New Roman" pitchFamily="18" charset="0"/>
                        </a:rPr>
                        <a:t>Visted</a:t>
                      </a:r>
                      <a:r>
                        <a:rPr lang="en-IN" sz="1400" b="0" i="0" u="none" strike="noStrike" dirty="0">
                          <a:solidFill>
                            <a:srgbClr val="000000"/>
                          </a:solidFill>
                          <a:latin typeface="Times New Roman" pitchFamily="18" charset="0"/>
                          <a:cs typeface="Times New Roman" pitchFamily="18" charset="0"/>
                        </a:rPr>
                        <a:t> at 11:00 </a:t>
                      </a:r>
                      <a:r>
                        <a:rPr lang="en-IN" sz="1400" b="0" i="0" u="none" strike="noStrike" dirty="0" err="1">
                          <a:solidFill>
                            <a:srgbClr val="000000"/>
                          </a:solidFill>
                          <a:latin typeface="Times New Roman" pitchFamily="18" charset="0"/>
                          <a:cs typeface="Times New Roman" pitchFamily="18" charset="0"/>
                        </a:rPr>
                        <a:t>p.m</a:t>
                      </a:r>
                      <a:endParaRPr lang="en-IN" sz="1400" b="0" i="0" u="none" strike="noStrike" dirty="0">
                        <a:solidFill>
                          <a:srgbClr val="000000"/>
                        </a:solidFill>
                        <a:latin typeface="Times New Roman" pitchFamily="18" charset="0"/>
                        <a:cs typeface="Times New Roman" pitchFamily="18" charset="0"/>
                      </a:endParaRPr>
                    </a:p>
                    <a:p>
                      <a:pPr algn="ctr" fontAlgn="b"/>
                      <a:endParaRPr lang="en-IN" sz="1400" b="0" i="0" u="none" strike="noStrike" dirty="0">
                        <a:solidFill>
                          <a:srgbClr val="000000"/>
                        </a:solidFill>
                        <a:latin typeface="Times New Roman" pitchFamily="18" charset="0"/>
                        <a:cs typeface="Times New Roman"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Times New Roman" pitchFamily="18" charset="0"/>
                          <a:cs typeface="Times New Roman" pitchFamily="18" charset="0"/>
                        </a:rPr>
                        <a:t>visited at 11:10p.m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Times New Roman" pitchFamily="18" charset="0"/>
                          <a:cs typeface="Times New Roman" pitchFamily="18" charset="0"/>
                        </a:rPr>
                        <a:t>Visited at 11:55p.m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5864">
                <a:tc>
                  <a:txBody>
                    <a:bodyPr/>
                    <a:lstStyle/>
                    <a:p>
                      <a:pPr algn="ctr" fontAlgn="b"/>
                      <a:r>
                        <a:rPr lang="en-IN" sz="1400" b="0" i="0" u="none" strike="noStrike" dirty="0">
                          <a:solidFill>
                            <a:srgbClr val="000000"/>
                          </a:solidFill>
                          <a:latin typeface="Times New Roman" pitchFamily="18" charset="0"/>
                          <a:cs typeface="Times New Roman" pitchFamily="18" charset="0"/>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Times New Roman" pitchFamily="18" charset="0"/>
                          <a:cs typeface="Times New Roman" pitchFamily="18" charset="0"/>
                        </a:rPr>
                        <a:t>Visted at 11:00 am on Monday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Times New Roman" pitchFamily="18" charset="0"/>
                          <a:cs typeface="Times New Roman" pitchFamily="18"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Times New Roman" pitchFamily="18" charset="0"/>
                          <a:cs typeface="Times New Roman" pitchFamily="18" charset="0"/>
                        </a:rPr>
                        <a:t>Visited at 11:00pm on Saturday from different terminal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5864">
                <a:tc>
                  <a:txBody>
                    <a:bodyPr/>
                    <a:lstStyle/>
                    <a:p>
                      <a:pPr algn="ctr" fontAlgn="b"/>
                      <a:r>
                        <a:rPr lang="en-IN" sz="1400" b="0" i="0" u="none" strike="noStrike">
                          <a:solidFill>
                            <a:srgbClr val="000000"/>
                          </a:solidFill>
                          <a:latin typeface="Times New Roman" pitchFamily="18" charset="0"/>
                          <a:cs typeface="Times New Roman" pitchFamily="18"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err="1">
                          <a:solidFill>
                            <a:srgbClr val="000000"/>
                          </a:solidFill>
                          <a:latin typeface="Times New Roman" pitchFamily="18" charset="0"/>
                          <a:cs typeface="Times New Roman" pitchFamily="18" charset="0"/>
                        </a:rPr>
                        <a:t>Visted</a:t>
                      </a:r>
                      <a:r>
                        <a:rPr lang="en-IN" sz="1400" b="0" i="0" u="none" strike="noStrike" dirty="0">
                          <a:solidFill>
                            <a:srgbClr val="000000"/>
                          </a:solidFill>
                          <a:latin typeface="Times New Roman" pitchFamily="18" charset="0"/>
                          <a:cs typeface="Times New Roman" pitchFamily="18" charset="0"/>
                        </a:rPr>
                        <a:t> at 11:00 </a:t>
                      </a:r>
                      <a:r>
                        <a:rPr lang="en-IN" sz="1400" b="0" i="0" u="none" strike="noStrike" dirty="0" err="1">
                          <a:solidFill>
                            <a:srgbClr val="000000"/>
                          </a:solidFill>
                          <a:latin typeface="Times New Roman" pitchFamily="18" charset="0"/>
                          <a:cs typeface="Times New Roman" pitchFamily="18" charset="0"/>
                        </a:rPr>
                        <a:t>a.m</a:t>
                      </a:r>
                      <a:endParaRPr lang="en-IN" sz="1400" b="0" i="0" u="none" strike="noStrike" dirty="0">
                        <a:solidFill>
                          <a:srgbClr val="000000"/>
                        </a:solidFill>
                        <a:latin typeface="Times New Roman" pitchFamily="18" charset="0"/>
                        <a:cs typeface="Times New Roman"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Times New Roman" pitchFamily="18" charset="0"/>
                          <a:cs typeface="Times New Roman" pitchFamily="18" charset="0"/>
                        </a:rPr>
                        <a:t>visited at 11:10a.m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Times New Roman" pitchFamily="18" charset="0"/>
                          <a:cs typeface="Times New Roman" pitchFamily="18" charset="0"/>
                        </a:rPr>
                        <a:t>Visited at 11:22a.m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05864">
                <a:tc>
                  <a:txBody>
                    <a:bodyPr/>
                    <a:lstStyle/>
                    <a:p>
                      <a:pPr algn="ctr" fontAlgn="b"/>
                      <a:r>
                        <a:rPr lang="en-IN" sz="1400" b="0" i="0" u="none" strike="noStrike">
                          <a:solidFill>
                            <a:srgbClr val="000000"/>
                          </a:solidFill>
                          <a:latin typeface="Times New Roman" pitchFamily="18" charset="0"/>
                          <a:cs typeface="Times New Roman" pitchFamily="18" charset="0"/>
                        </a:rPr>
                        <a: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Times New Roman" pitchFamily="18" charset="0"/>
                          <a:cs typeface="Times New Roman" pitchFamily="18"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Times New Roman" pitchFamily="18" charset="0"/>
                          <a:cs typeface="Times New Roman" pitchFamily="18"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Times New Roman" pitchFamily="18" charset="0"/>
                          <a:cs typeface="Times New Roman" pitchFamily="18" charset="0"/>
                        </a:rPr>
                        <a:t>Visited at 1 p.m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05864">
                <a:tc>
                  <a:txBody>
                    <a:bodyPr/>
                    <a:lstStyle/>
                    <a:p>
                      <a:pPr algn="ctr" fontAlgn="b"/>
                      <a:r>
                        <a:rPr lang="en-IN" sz="1400" b="0" i="0" u="none" strike="noStrike">
                          <a:solidFill>
                            <a:srgbClr val="000000"/>
                          </a:solidFill>
                          <a:latin typeface="Times New Roman" pitchFamily="18" charset="0"/>
                          <a:cs typeface="Times New Roman" pitchFamily="18" charset="0"/>
                        </a:rPr>
                        <a:t>Visitors_Page Wise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Times New Roman" pitchFamily="18" charset="0"/>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Times New Roman" pitchFamily="18" charset="0"/>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Times New Roman" pitchFamily="18" charset="0"/>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05864">
                <a:tc gridSpan="4">
                  <a:txBody>
                    <a:bodyPr/>
                    <a:lstStyle/>
                    <a:p>
                      <a:pPr algn="ctr" fontAlgn="b"/>
                      <a:r>
                        <a:rPr lang="en-IN" sz="1400" b="0" i="0" u="none" strike="noStrike" dirty="0">
                          <a:solidFill>
                            <a:srgbClr val="000000"/>
                          </a:solidFill>
                          <a:latin typeface="Times New Roman" pitchFamily="18" charset="0"/>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6"/>
                  </a:ext>
                </a:extLst>
              </a:tr>
              <a:tr h="405864">
                <a:tc>
                  <a:txBody>
                    <a:bodyPr/>
                    <a:lstStyle/>
                    <a:p>
                      <a:pPr algn="ctr" fontAlgn="b"/>
                      <a:r>
                        <a:rPr lang="en-IN" sz="1400" b="0" i="0" u="none" strike="noStrike">
                          <a:solidFill>
                            <a:srgbClr val="000000"/>
                          </a:solidFill>
                          <a:latin typeface="Times New Roman" pitchFamily="18" charset="0"/>
                          <a:cs typeface="Times New Roman" pitchFamily="18" charset="0"/>
                        </a:rPr>
                        <a:t>Total_Visitors: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IN" sz="1400" b="0" i="0" u="none" strike="noStrike">
                          <a:solidFill>
                            <a:srgbClr val="000000"/>
                          </a:solidFill>
                          <a:latin typeface="Times New Roman" pitchFamily="18" charset="0"/>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7"/>
                  </a:ext>
                </a:extLst>
              </a:tr>
              <a:tr h="405864">
                <a:tc>
                  <a:txBody>
                    <a:bodyPr/>
                    <a:lstStyle/>
                    <a:p>
                      <a:pPr algn="ctr" fontAlgn="b"/>
                      <a:r>
                        <a:rPr lang="en-IN" sz="1400" b="0" i="0" u="none" strike="noStrike">
                          <a:solidFill>
                            <a:srgbClr val="000000"/>
                          </a:solidFill>
                          <a:latin typeface="Times New Roman" pitchFamily="18" charset="0"/>
                          <a:cs typeface="Times New Roman" pitchFamily="18" charset="0"/>
                        </a:rPr>
                        <a:t>Unique_Visitors: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IN" sz="1400" b="0" i="0" u="none" strike="noStrike" dirty="0">
                          <a:solidFill>
                            <a:srgbClr val="000000"/>
                          </a:solidFill>
                          <a:latin typeface="Times New Roman" pitchFamily="18" charset="0"/>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8"/>
                  </a:ext>
                </a:extLst>
              </a:tr>
              <a:tr h="405864">
                <a:tc>
                  <a:txBody>
                    <a:bodyPr/>
                    <a:lstStyle/>
                    <a:p>
                      <a:pPr algn="ctr" fontAlgn="b"/>
                      <a:r>
                        <a:rPr lang="en-IN" sz="1400" b="0" i="0" u="none" strike="noStrike">
                          <a:solidFill>
                            <a:srgbClr val="000000"/>
                          </a:solidFill>
                          <a:latin typeface="Times New Roman" pitchFamily="18" charset="0"/>
                          <a:cs typeface="Times New Roman" pitchFamily="18" charset="0"/>
                        </a:rPr>
                        <a:t>Page_View_D: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IN" sz="1400" b="0" i="0" u="none" strike="noStrike" dirty="0">
                          <a:solidFill>
                            <a:srgbClr val="000000"/>
                          </a:solidFill>
                          <a:latin typeface="Times New Roman" pitchFamily="18" charset="0"/>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9"/>
                  </a:ext>
                </a:extLst>
              </a:tr>
              <a:tr h="405864">
                <a:tc>
                  <a:txBody>
                    <a:bodyPr/>
                    <a:lstStyle/>
                    <a:p>
                      <a:pPr algn="ctr" fontAlgn="b"/>
                      <a:r>
                        <a:rPr lang="en-IN" sz="1400" b="0" i="0" u="none" strike="noStrike">
                          <a:solidFill>
                            <a:srgbClr val="000000"/>
                          </a:solidFill>
                          <a:latin typeface="Times New Roman" pitchFamily="18" charset="0"/>
                          <a:cs typeface="Times New Roman" pitchFamily="18" charset="0"/>
                        </a:rPr>
                        <a:t>Page_visit_B: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IN" sz="1400" b="0" i="0" u="none" strike="noStrike" dirty="0">
                          <a:solidFill>
                            <a:srgbClr val="000000"/>
                          </a:solidFill>
                          <a:latin typeface="Times New Roman" pitchFamily="18" charset="0"/>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Design an effective marketing campaign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08720"/>
            <a:ext cx="7772400" cy="5034880"/>
          </a:xfrm>
        </p:spPr>
        <p:txBody>
          <a:bodyPr/>
          <a:lstStyle/>
          <a:p>
            <a:pPr algn="just"/>
            <a:r>
              <a:rPr lang="en-IN" b="0" dirty="0"/>
              <a:t>Since the 1950s, when the practice of market segmentation began, it has been the cornerstone of any marketing strategy.</a:t>
            </a:r>
          </a:p>
          <a:p>
            <a:pPr algn="just"/>
            <a:r>
              <a:rPr lang="en-IN" b="0" dirty="0"/>
              <a:t>Accurately define your market segments and then the follow on activities of targeting and positioning are much more effective.</a:t>
            </a:r>
          </a:p>
          <a:p>
            <a:pPr algn="just"/>
            <a:r>
              <a:rPr lang="en-IN" b="0" dirty="0"/>
              <a:t>With the advent of social media marketing, many are asking whether social networks, and their ability to engage with individuals interactively and in real-time, made the practice of categorising people into groups redundant?</a:t>
            </a:r>
          </a:p>
          <a:p>
            <a:pPr algn="just"/>
            <a:r>
              <a:rPr lang="en-IN" b="0" dirty="0"/>
              <a:t>The answer has to be a resounding “No!”, but the way brands categorise consumers is changing.</a:t>
            </a:r>
          </a:p>
          <a:p>
            <a:pPr algn="just"/>
            <a:endParaRPr lang="en-IN" b="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Outline Your Individual/ Company Marketing Goals </a:t>
            </a:r>
            <a:br>
              <a:rPr lang="en-IN" dirty="0"/>
            </a:br>
            <a:endParaRPr lang="en-IN" b="0" dirty="0"/>
          </a:p>
        </p:txBody>
      </p:sp>
      <p:sp>
        <p:nvSpPr>
          <p:cNvPr id="3" name="Content Placeholder 2"/>
          <p:cNvSpPr>
            <a:spLocks noGrp="1"/>
          </p:cNvSpPr>
          <p:nvPr>
            <p:ph idx="1"/>
          </p:nvPr>
        </p:nvSpPr>
        <p:spPr/>
        <p:txBody>
          <a:bodyPr/>
          <a:lstStyle/>
          <a:p>
            <a:pPr algn="just"/>
            <a:r>
              <a:rPr lang="en-IN" b="0" dirty="0"/>
              <a:t>Before you can plan any campaign, you need to understand and outline your overall marketing goals. </a:t>
            </a:r>
          </a:p>
          <a:p>
            <a:pPr algn="just"/>
            <a:r>
              <a:rPr lang="en-IN" b="0" dirty="0">
                <a:solidFill>
                  <a:srgbClr val="7030A0"/>
                </a:solidFill>
              </a:rPr>
              <a:t>Establish SMART (Specific, Measurable, Attainable, Realistic and Timely) goals for best results. </a:t>
            </a:r>
          </a:p>
          <a:p>
            <a:pPr algn="just"/>
            <a:r>
              <a:rPr lang="en-IN" b="0" dirty="0"/>
              <a:t>Your goal might be to gain at least 10 new clients a month or to sell 10 products per week, or to increase your individual income by 30 percent this year). Goals can be based around sales, customer satisfaction or profits. </a:t>
            </a:r>
          </a:p>
          <a:p>
            <a:pPr algn="just"/>
            <a:endParaRPr lang="en-IN" b="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Determine Your Budget </a:t>
            </a:r>
            <a:br>
              <a:rPr lang="en-IN" dirty="0"/>
            </a:br>
            <a:endParaRPr lang="en-IN" dirty="0"/>
          </a:p>
        </p:txBody>
      </p:sp>
      <p:sp>
        <p:nvSpPr>
          <p:cNvPr id="3" name="Content Placeholder 2"/>
          <p:cNvSpPr>
            <a:spLocks noGrp="1"/>
          </p:cNvSpPr>
          <p:nvPr>
            <p:ph idx="1"/>
          </p:nvPr>
        </p:nvSpPr>
        <p:spPr/>
        <p:txBody>
          <a:bodyPr/>
          <a:lstStyle/>
          <a:p>
            <a:pPr algn="just"/>
            <a:r>
              <a:rPr lang="en-IN" b="0" dirty="0"/>
              <a:t>Before you get started with research, you’ll want to determine a budget. Why? </a:t>
            </a:r>
          </a:p>
          <a:p>
            <a:pPr algn="just"/>
            <a:r>
              <a:rPr lang="en-IN" b="0" dirty="0"/>
              <a:t>Because persona research often costs money, and you’ll want to include these costs as part of your campaign budget. </a:t>
            </a:r>
          </a:p>
          <a:p>
            <a:pPr algn="just"/>
            <a:r>
              <a:rPr lang="en-IN" b="0" dirty="0">
                <a:solidFill>
                  <a:schemeClr val="accent5">
                    <a:lumMod val="50000"/>
                  </a:schemeClr>
                </a:solidFill>
              </a:rPr>
              <a:t>Determining how much money you can spend early in the campaign planning process will help you determine your goals, strategy and even how much content you can create.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cstate="print"/>
          <a:srcRect/>
          <a:stretch>
            <a:fillRect/>
          </a:stretch>
        </p:blipFill>
        <p:spPr bwMode="auto">
          <a:xfrm>
            <a:off x="221877" y="980728"/>
            <a:ext cx="8598595" cy="554461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Perform Marketing Research </a:t>
            </a:r>
          </a:p>
        </p:txBody>
      </p:sp>
      <p:sp>
        <p:nvSpPr>
          <p:cNvPr id="3" name="Content Placeholder 2"/>
          <p:cNvSpPr>
            <a:spLocks noGrp="1"/>
          </p:cNvSpPr>
          <p:nvPr>
            <p:ph idx="1"/>
          </p:nvPr>
        </p:nvSpPr>
        <p:spPr/>
        <p:txBody>
          <a:bodyPr/>
          <a:lstStyle/>
          <a:p>
            <a:pPr algn="just"/>
            <a:r>
              <a:rPr lang="en-IN" b="0" dirty="0"/>
              <a:t>Describe your product or service and its features and benefits in detail, as well as </a:t>
            </a:r>
            <a:r>
              <a:rPr lang="en-IN" b="0" dirty="0">
                <a:solidFill>
                  <a:schemeClr val="accent5">
                    <a:lumMod val="50000"/>
                  </a:schemeClr>
                </a:solidFill>
              </a:rPr>
              <a:t>how it’s different from the competition</a:t>
            </a:r>
            <a:r>
              <a:rPr lang="en-IN" b="0" dirty="0"/>
              <a:t>. Focus on all of the key features for your product(s) / service(s), including pricing, service, distribution and placement</a:t>
            </a:r>
            <a:r>
              <a:rPr lang="en-IN" b="0" dirty="0">
                <a:solidFill>
                  <a:schemeClr val="accent5">
                    <a:lumMod val="50000"/>
                  </a:schemeClr>
                </a:solidFill>
              </a:rPr>
              <a:t>. Collect, organize and write down this information. </a:t>
            </a:r>
            <a:r>
              <a:rPr lang="en-IN" b="0" dirty="0"/>
              <a:t>Some areas to consider include:</a:t>
            </a:r>
          </a:p>
          <a:p>
            <a:pPr algn="just"/>
            <a:r>
              <a:rPr lang="en-IN" b="0" dirty="0"/>
              <a:t>Market dynamics, patterns such as seasonality</a:t>
            </a:r>
          </a:p>
          <a:p>
            <a:pPr lvl="1" algn="just"/>
            <a:r>
              <a:rPr lang="en-IN" b="0" dirty="0"/>
              <a:t>Product - what's currently available, what your competition is selling </a:t>
            </a:r>
          </a:p>
          <a:p>
            <a:pPr lvl="1" algn="just"/>
            <a:r>
              <a:rPr lang="en-IN" b="0" dirty="0"/>
              <a:t>Benchmarks in the industry</a:t>
            </a:r>
          </a:p>
          <a:p>
            <a:pPr lvl="1" algn="just"/>
            <a:r>
              <a:rPr lang="en-IN" b="0" dirty="0"/>
              <a:t>Potential vendors and partners that you will need to rely on</a:t>
            </a:r>
          </a:p>
          <a:p>
            <a:pPr algn="just"/>
            <a:endParaRPr lang="en-IN" b="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b="0" dirty="0"/>
              <a:t>Write a few sentences that state:</a:t>
            </a:r>
          </a:p>
          <a:p>
            <a:pPr lvl="1" algn="just"/>
            <a:r>
              <a:rPr lang="en-IN" b="0" dirty="0"/>
              <a:t>Who your key market is </a:t>
            </a:r>
          </a:p>
          <a:p>
            <a:pPr lvl="1" algn="just"/>
            <a:r>
              <a:rPr lang="en-IN" b="0" dirty="0"/>
              <a:t>What you’re selling </a:t>
            </a:r>
          </a:p>
          <a:p>
            <a:pPr lvl="1" algn="just"/>
            <a:r>
              <a:rPr lang="en-IN" b="0" dirty="0"/>
              <a:t>Your USP : "unique selling proposition” (USP)</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Determine Your Target Personas</a:t>
            </a:r>
          </a:p>
        </p:txBody>
      </p:sp>
      <p:sp>
        <p:nvSpPr>
          <p:cNvPr id="3" name="Content Placeholder 2"/>
          <p:cNvSpPr>
            <a:spLocks noGrp="1"/>
          </p:cNvSpPr>
          <p:nvPr>
            <p:ph idx="1"/>
          </p:nvPr>
        </p:nvSpPr>
        <p:spPr/>
        <p:txBody>
          <a:bodyPr/>
          <a:lstStyle/>
          <a:p>
            <a:pPr algn="just"/>
            <a:r>
              <a:rPr lang="en-IN" b="0" dirty="0"/>
              <a:t>First, describe your ideal target customer in terms of age, gender, family composition, earnings, likes and dislikes, lifestyle, purchasing patterns, buying objections, hobbies, etc.. </a:t>
            </a:r>
          </a:p>
          <a:p>
            <a:pPr algn="just"/>
            <a:r>
              <a:rPr lang="en-IN" b="0" dirty="0"/>
              <a:t>Test your target customer assumptions.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Outline Campaign Goals </a:t>
            </a:r>
            <a:br>
              <a:rPr lang="en-IN" dirty="0"/>
            </a:br>
            <a:endParaRPr lang="en-IN" dirty="0"/>
          </a:p>
        </p:txBody>
      </p:sp>
      <p:sp>
        <p:nvSpPr>
          <p:cNvPr id="3" name="Content Placeholder 2"/>
          <p:cNvSpPr>
            <a:spLocks noGrp="1"/>
          </p:cNvSpPr>
          <p:nvPr>
            <p:ph idx="1"/>
          </p:nvPr>
        </p:nvSpPr>
        <p:spPr/>
        <p:txBody>
          <a:bodyPr/>
          <a:lstStyle/>
          <a:p>
            <a:pPr algn="just"/>
            <a:r>
              <a:rPr lang="en-IN" b="0" dirty="0"/>
              <a:t>Once you’ve determined how you’ll sell your product and who you’ll sell it to, you can start to outline your specific campaign goals. </a:t>
            </a:r>
          </a:p>
          <a:p>
            <a:pPr algn="just"/>
            <a:r>
              <a:rPr lang="en-IN" b="0" dirty="0"/>
              <a:t>Here you will define </a:t>
            </a:r>
            <a:r>
              <a:rPr lang="en-IN" dirty="0">
                <a:solidFill>
                  <a:schemeClr val="accent1">
                    <a:lumMod val="75000"/>
                  </a:schemeClr>
                </a:solidFill>
              </a:rPr>
              <a:t>“The Big Idea” for your campaign.</a:t>
            </a:r>
            <a:r>
              <a:rPr lang="en-IN" b="0" dirty="0"/>
              <a:t> This idea will determine how will you connect with and convince your audience.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Marketing Campaign May Include the Following Elements: </a:t>
            </a:r>
            <a:br>
              <a:rPr lang="en-IN" dirty="0"/>
            </a:br>
            <a:endParaRPr lang="en-IN" dirty="0"/>
          </a:p>
        </p:txBody>
      </p:sp>
      <p:sp>
        <p:nvSpPr>
          <p:cNvPr id="3" name="Content Placeholder 2"/>
          <p:cNvSpPr>
            <a:spLocks noGrp="1"/>
          </p:cNvSpPr>
          <p:nvPr>
            <p:ph idx="1"/>
          </p:nvPr>
        </p:nvSpPr>
        <p:spPr/>
        <p:txBody>
          <a:bodyPr numCol="2"/>
          <a:lstStyle/>
          <a:p>
            <a:r>
              <a:rPr lang="en-IN" b="0" dirty="0"/>
              <a:t>Email </a:t>
            </a:r>
          </a:p>
          <a:p>
            <a:r>
              <a:rPr lang="en-IN" b="0" dirty="0"/>
              <a:t>Social Media</a:t>
            </a:r>
          </a:p>
          <a:p>
            <a:r>
              <a:rPr lang="en-IN" b="0" dirty="0"/>
              <a:t>SEO</a:t>
            </a:r>
          </a:p>
          <a:p>
            <a:r>
              <a:rPr lang="en-IN" b="0" dirty="0"/>
              <a:t>PPC</a:t>
            </a:r>
          </a:p>
          <a:p>
            <a:r>
              <a:rPr lang="en-IN" b="0" dirty="0"/>
              <a:t>Automation</a:t>
            </a:r>
          </a:p>
          <a:p>
            <a:r>
              <a:rPr lang="en-IN" b="0" dirty="0"/>
              <a:t>Demand generation</a:t>
            </a:r>
          </a:p>
          <a:p>
            <a:r>
              <a:rPr lang="en-IN" b="0" dirty="0"/>
              <a:t>Landing pages/ website/ e-commerce pages</a:t>
            </a:r>
          </a:p>
          <a:p>
            <a:r>
              <a:rPr lang="en-IN" b="0" dirty="0"/>
              <a:t>Content (created, </a:t>
            </a:r>
            <a:r>
              <a:rPr lang="en-IN" b="0" dirty="0" err="1"/>
              <a:t>curated</a:t>
            </a:r>
            <a:r>
              <a:rPr lang="en-IN" b="0" dirty="0"/>
              <a:t>, etc.)</a:t>
            </a:r>
          </a:p>
          <a:p>
            <a:r>
              <a:rPr lang="en-IN" b="0" dirty="0"/>
              <a:t>Events</a:t>
            </a:r>
          </a:p>
          <a:p>
            <a:r>
              <a:rPr lang="en-IN" b="0" dirty="0"/>
              <a:t>Press Releases/PR</a:t>
            </a:r>
          </a:p>
          <a:p>
            <a:r>
              <a:rPr lang="en-IN" b="0" dirty="0"/>
              <a:t>Analytics</a:t>
            </a:r>
          </a:p>
          <a:p>
            <a:r>
              <a:rPr lang="en-IN" b="0" dirty="0"/>
              <a:t>“Direct” marketing (traditional media)-- magazines, print ads, fliers, etc.</a:t>
            </a:r>
          </a:p>
          <a:p>
            <a:r>
              <a:rPr lang="en-IN" b="0" dirty="0"/>
              <a:t>CRM</a:t>
            </a:r>
          </a:p>
          <a:p>
            <a:r>
              <a:rPr lang="en-IN" b="0" dirty="0"/>
              <a:t>Coupons</a:t>
            </a:r>
          </a:p>
          <a:p>
            <a:r>
              <a:rPr lang="en-IN" b="0" dirty="0"/>
              <a:t>Demos/evaluations </a:t>
            </a:r>
          </a:p>
          <a:p>
            <a:endParaRPr lang="en-IN" b="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p:txBody>
          <a:bodyPr/>
          <a:lstStyle/>
          <a:p>
            <a:pPr algn="just"/>
            <a:r>
              <a:rPr lang="en-IN" b="0" dirty="0"/>
              <a:t>Content Creation </a:t>
            </a:r>
          </a:p>
          <a:p>
            <a:pPr algn="just"/>
            <a:r>
              <a:rPr lang="en-IN" b="0" dirty="0"/>
              <a:t>Promotion &amp; Execution </a:t>
            </a:r>
          </a:p>
          <a:p>
            <a:pPr algn="just"/>
            <a:r>
              <a:rPr lang="en-IN" b="0" dirty="0"/>
              <a:t>Train Internally </a:t>
            </a:r>
          </a:p>
          <a:p>
            <a:pPr algn="just"/>
            <a:r>
              <a:rPr lang="en-IN" b="0" dirty="0"/>
              <a:t>Analyze </a:t>
            </a:r>
          </a:p>
          <a:p>
            <a:pPr algn="just"/>
            <a:endParaRPr lang="en-IN" b="0" dirty="0"/>
          </a:p>
          <a:p>
            <a:pPr algn="just"/>
            <a:endParaRPr lang="en-IN" b="0" dirty="0"/>
          </a:p>
          <a:p>
            <a:pPr algn="just"/>
            <a:endParaRPr lang="en-IN" b="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620688"/>
            <a:ext cx="7772400" cy="457200"/>
          </a:xfrm>
        </p:spPr>
        <p:txBody>
          <a:bodyPr/>
          <a:lstStyle/>
          <a:p>
            <a:r>
              <a:rPr lang="en-IN" b="0" dirty="0"/>
              <a:t>Analyze</a:t>
            </a:r>
            <a:endParaRPr lang="en-IN" dirty="0"/>
          </a:p>
        </p:txBody>
      </p:sp>
      <p:sp>
        <p:nvSpPr>
          <p:cNvPr id="3" name="Content Placeholder 2"/>
          <p:cNvSpPr>
            <a:spLocks noGrp="1"/>
          </p:cNvSpPr>
          <p:nvPr>
            <p:ph idx="1"/>
          </p:nvPr>
        </p:nvSpPr>
        <p:spPr>
          <a:xfrm>
            <a:off x="395536" y="1268760"/>
            <a:ext cx="8568952" cy="4674840"/>
          </a:xfrm>
        </p:spPr>
        <p:txBody>
          <a:bodyPr/>
          <a:lstStyle/>
          <a:p>
            <a:pPr algn="just"/>
            <a:r>
              <a:rPr lang="en-IN" sz="2000" b="0" dirty="0"/>
              <a:t>Marketing campaigns are meant to be analyzed. You need to make sure that you’re spending your money on the right tactics and sending the most effective messages. Here are some of the many ways you can analyze your campaign’s performance and how you can measure them.</a:t>
            </a:r>
          </a:p>
          <a:p>
            <a:pPr lvl="1" algn="just"/>
            <a:r>
              <a:rPr lang="en-IN" sz="2000" dirty="0">
                <a:solidFill>
                  <a:srgbClr val="FF0000"/>
                </a:solidFill>
              </a:rPr>
              <a:t>Number of organic website visits to your content (Google Analytics)</a:t>
            </a:r>
          </a:p>
          <a:p>
            <a:pPr lvl="1" algn="just"/>
            <a:r>
              <a:rPr lang="en-IN" sz="2000" dirty="0">
                <a:solidFill>
                  <a:srgbClr val="FF0000"/>
                </a:solidFill>
              </a:rPr>
              <a:t>Time on page (Google Analytics)</a:t>
            </a:r>
          </a:p>
          <a:p>
            <a:pPr lvl="1" algn="just"/>
            <a:r>
              <a:rPr lang="en-IN" sz="2000" dirty="0">
                <a:solidFill>
                  <a:srgbClr val="FF0000"/>
                </a:solidFill>
              </a:rPr>
              <a:t>Email open rates and click-</a:t>
            </a:r>
            <a:r>
              <a:rPr lang="en-IN" sz="2000" dirty="0" err="1">
                <a:solidFill>
                  <a:srgbClr val="FF0000"/>
                </a:solidFill>
              </a:rPr>
              <a:t>throughs</a:t>
            </a:r>
            <a:endParaRPr lang="en-IN" sz="2000" dirty="0">
              <a:solidFill>
                <a:srgbClr val="FF0000"/>
              </a:solidFill>
            </a:endParaRPr>
          </a:p>
          <a:p>
            <a:pPr lvl="1" algn="just"/>
            <a:r>
              <a:rPr lang="en-IN" sz="2000" dirty="0">
                <a:solidFill>
                  <a:srgbClr val="FF0000"/>
                </a:solidFill>
              </a:rPr>
              <a:t>Click-</a:t>
            </a:r>
            <a:r>
              <a:rPr lang="en-IN" sz="2000" dirty="0" err="1">
                <a:solidFill>
                  <a:srgbClr val="FF0000"/>
                </a:solidFill>
              </a:rPr>
              <a:t>throughs</a:t>
            </a:r>
            <a:r>
              <a:rPr lang="en-IN" sz="2000" dirty="0">
                <a:solidFill>
                  <a:srgbClr val="FF0000"/>
                </a:solidFill>
              </a:rPr>
              <a:t> and referrals from paid ads (Google Analytics)</a:t>
            </a:r>
          </a:p>
          <a:p>
            <a:pPr lvl="1" algn="just"/>
            <a:r>
              <a:rPr lang="en-IN" sz="2000" dirty="0">
                <a:solidFill>
                  <a:srgbClr val="FF0000"/>
                </a:solidFill>
              </a:rPr>
              <a:t>Number of prospects earned at an event (various ways)</a:t>
            </a:r>
          </a:p>
          <a:p>
            <a:pPr lvl="1" algn="just"/>
            <a:r>
              <a:rPr lang="en-IN" sz="2000" dirty="0">
                <a:solidFill>
                  <a:srgbClr val="FF0000"/>
                </a:solidFill>
              </a:rPr>
              <a:t>Engagement (likes, shares) on social media (paid social analytics tools such as Simply Measured, or free analytics from the social networks themselves)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1) Use social media targeting.  </a:t>
            </a:r>
            <a:br>
              <a:rPr lang="en-IN" b="1" dirty="0"/>
            </a:br>
            <a:endParaRPr lang="en-IN" dirty="0"/>
          </a:p>
        </p:txBody>
      </p:sp>
      <p:sp>
        <p:nvSpPr>
          <p:cNvPr id="3" name="Content Placeholder 2"/>
          <p:cNvSpPr>
            <a:spLocks noGrp="1"/>
          </p:cNvSpPr>
          <p:nvPr>
            <p:ph idx="1"/>
          </p:nvPr>
        </p:nvSpPr>
        <p:spPr/>
        <p:txBody>
          <a:bodyPr>
            <a:normAutofit/>
          </a:bodyPr>
          <a:lstStyle/>
          <a:p>
            <a:pPr algn="just"/>
            <a:r>
              <a:rPr lang="en-IN" b="0" dirty="0"/>
              <a:t>When most people think of social media segmentation, they think of paid targeting options. </a:t>
            </a:r>
            <a:r>
              <a:rPr lang="en-IN" b="0" dirty="0">
                <a:solidFill>
                  <a:srgbClr val="FF0000"/>
                </a:solidFill>
              </a:rPr>
              <a:t>Facebook</a:t>
            </a:r>
            <a:r>
              <a:rPr lang="en-IN" b="0" dirty="0"/>
              <a:t> allows businesses to target their messages to users based on data such as user demographics, interests, and geographical location. </a:t>
            </a:r>
          </a:p>
          <a:p>
            <a:pPr algn="just"/>
            <a:r>
              <a:rPr lang="en-IN" b="0" dirty="0"/>
              <a:t>Other platforms including </a:t>
            </a:r>
            <a:r>
              <a:rPr lang="en-IN" b="0" dirty="0">
                <a:solidFill>
                  <a:srgbClr val="FF0000"/>
                </a:solidFill>
              </a:rPr>
              <a:t>Twitter, LinkedIn, and Instagram </a:t>
            </a:r>
            <a:r>
              <a:rPr lang="en-IN" b="0" dirty="0"/>
              <a:t>have followed suit. </a:t>
            </a:r>
          </a:p>
          <a:p>
            <a:pPr algn="just"/>
            <a:r>
              <a:rPr lang="en-IN" b="0" dirty="0"/>
              <a:t>Paid targeting is effective because it enables companies to get a specific message in front of a specific audience.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Segmentation by Revenue Source</a:t>
            </a:r>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cstate="print"/>
          <a:srcRect/>
          <a:stretch>
            <a:fillRect/>
          </a:stretch>
        </p:blipFill>
        <p:spPr bwMode="auto">
          <a:xfrm>
            <a:off x="683568" y="1709738"/>
            <a:ext cx="7848872" cy="431155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sp>
        <p:nvSpPr>
          <p:cNvPr id="3" name="Content Placeholder 2"/>
          <p:cNvSpPr>
            <a:spLocks noGrp="1"/>
          </p:cNvSpPr>
          <p:nvPr>
            <p:ph idx="1"/>
          </p:nvPr>
        </p:nvSpPr>
        <p:spPr/>
        <p:txBody>
          <a:bodyPr/>
          <a:lstStyle/>
          <a:p>
            <a:endParaRPr lang="en-IN" dirty="0"/>
          </a:p>
        </p:txBody>
      </p:sp>
      <p:pic>
        <p:nvPicPr>
          <p:cNvPr id="3074" name="Picture 2"/>
          <p:cNvPicPr>
            <a:picLocks noChangeAspect="1" noChangeArrowheads="1"/>
          </p:cNvPicPr>
          <p:nvPr/>
        </p:nvPicPr>
        <p:blipFill>
          <a:blip r:embed="rId2" cstate="print"/>
          <a:srcRect/>
          <a:stretch>
            <a:fillRect/>
          </a:stretch>
        </p:blipFill>
        <p:spPr bwMode="auto">
          <a:xfrm>
            <a:off x="395536" y="1844824"/>
            <a:ext cx="8280920" cy="468052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After including segmentation</a:t>
            </a:r>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cstate="print"/>
          <a:srcRect/>
          <a:stretch>
            <a:fillRect/>
          </a:stretch>
        </p:blipFill>
        <p:spPr bwMode="auto">
          <a:xfrm>
            <a:off x="539552" y="1844824"/>
            <a:ext cx="8208912" cy="4341664"/>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sp>
        <p:nvSpPr>
          <p:cNvPr id="3" name="Content Placeholder 2"/>
          <p:cNvSpPr>
            <a:spLocks noGrp="1"/>
          </p:cNvSpPr>
          <p:nvPr>
            <p:ph idx="1"/>
          </p:nvPr>
        </p:nvSpPr>
        <p:spPr/>
        <p:txBody>
          <a:bodyPr/>
          <a:lstStyle/>
          <a:p>
            <a:endParaRPr lang="en-IN"/>
          </a:p>
        </p:txBody>
      </p:sp>
      <p:pic>
        <p:nvPicPr>
          <p:cNvPr id="6146" name="Picture 2"/>
          <p:cNvPicPr>
            <a:picLocks noChangeAspect="1" noChangeArrowheads="1"/>
          </p:cNvPicPr>
          <p:nvPr/>
        </p:nvPicPr>
        <p:blipFill>
          <a:blip r:embed="rId2" cstate="print"/>
          <a:srcRect/>
          <a:stretch>
            <a:fillRect/>
          </a:stretch>
        </p:blipFill>
        <p:spPr bwMode="auto">
          <a:xfrm>
            <a:off x="467544" y="1628800"/>
            <a:ext cx="8208912" cy="47525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3" name="Picture 3"/>
          <p:cNvPicPr>
            <a:picLocks noChangeAspect="1" noChangeArrowheads="1"/>
          </p:cNvPicPr>
          <p:nvPr/>
        </p:nvPicPr>
        <p:blipFill>
          <a:blip r:embed="rId3" cstate="print"/>
          <a:srcRect/>
          <a:stretch>
            <a:fillRect/>
          </a:stretch>
        </p:blipFill>
        <p:spPr bwMode="auto">
          <a:xfrm>
            <a:off x="539553" y="1700809"/>
            <a:ext cx="8136904" cy="4824536"/>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cstate="print"/>
          <a:srcRect/>
          <a:stretch>
            <a:fillRect/>
          </a:stretch>
        </p:blipFill>
        <p:spPr bwMode="auto">
          <a:xfrm>
            <a:off x="539552" y="908720"/>
            <a:ext cx="7920880" cy="5184576"/>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b="0" dirty="0">
                <a:solidFill>
                  <a:srgbClr val="00B050"/>
                </a:solidFill>
              </a:rPr>
              <a:t>Social media platforms include </a:t>
            </a:r>
            <a:r>
              <a:rPr lang="en-IN" dirty="0">
                <a:solidFill>
                  <a:srgbClr val="00B050"/>
                </a:solidFill>
              </a:rPr>
              <a:t>“built-in analytics</a:t>
            </a:r>
            <a:r>
              <a:rPr lang="en-IN" b="0" dirty="0">
                <a:solidFill>
                  <a:srgbClr val="00B050"/>
                </a:solidFill>
              </a:rPr>
              <a:t>”. </a:t>
            </a:r>
          </a:p>
          <a:p>
            <a:pPr algn="just"/>
            <a:r>
              <a:rPr lang="en-IN" b="0" dirty="0">
                <a:solidFill>
                  <a:srgbClr val="FF0000"/>
                </a:solidFill>
              </a:rPr>
              <a:t>These help you track key metrics like likes, shares, and clicks through to your website.</a:t>
            </a:r>
          </a:p>
          <a:p>
            <a:pPr algn="just"/>
            <a:r>
              <a:rPr lang="en-IN" b="0" dirty="0"/>
              <a:t> But they don’t give you the full picture of how traffic flows to your website from social channels, or how a visitor becomes a customer.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UTM parameters: </a:t>
            </a:r>
            <a:r>
              <a:rPr lang="en-IN" b="0" dirty="0"/>
              <a:t>UTM (Urchin Tracking Module) parameters.</a:t>
            </a:r>
            <a:endParaRPr lang="en-IN" dirty="0"/>
          </a:p>
        </p:txBody>
      </p:sp>
      <p:sp>
        <p:nvSpPr>
          <p:cNvPr id="3" name="Content Placeholder 2"/>
          <p:cNvSpPr>
            <a:spLocks noGrp="1"/>
          </p:cNvSpPr>
          <p:nvPr>
            <p:ph idx="1"/>
          </p:nvPr>
        </p:nvSpPr>
        <p:spPr/>
        <p:txBody>
          <a:bodyPr/>
          <a:lstStyle/>
          <a:p>
            <a:pPr algn="just"/>
            <a:r>
              <a:rPr lang="en-IN" b="0" dirty="0"/>
              <a:t>“UTM parameters” might sound really technical, but they’re actually very simple and easy to use. They’re just short text codes that you add to all of the links in your social posts. They provide three key benefits:</a:t>
            </a:r>
          </a:p>
          <a:p>
            <a:pPr lvl="1" algn="just"/>
            <a:r>
              <a:rPr lang="en-IN" b="0" dirty="0"/>
              <a:t>They help you track the value of social marketing programs and campaigns.</a:t>
            </a:r>
          </a:p>
          <a:p>
            <a:pPr lvl="1" algn="just"/>
            <a:r>
              <a:rPr lang="en-IN" b="0" dirty="0"/>
              <a:t>They provide precise data about where traffic and conversions come from.</a:t>
            </a:r>
          </a:p>
          <a:p>
            <a:pPr lvl="1" algn="just"/>
            <a:r>
              <a:rPr lang="en-IN" b="0" dirty="0"/>
              <a:t>They allow you to test individual posts head-to-head in classic A/B testing style.</a:t>
            </a:r>
          </a:p>
          <a:p>
            <a:pPr algn="just"/>
            <a:endParaRPr lang="en-IN" b="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cstate="print"/>
          <a:srcRect/>
          <a:stretch>
            <a:fillRect/>
          </a:stretch>
        </p:blipFill>
        <p:spPr bwMode="auto">
          <a:xfrm>
            <a:off x="611560" y="1772816"/>
            <a:ext cx="8064896" cy="4248472"/>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cstate="print"/>
          <a:srcRect/>
          <a:stretch>
            <a:fillRect/>
          </a:stretch>
        </p:blipFill>
        <p:spPr bwMode="auto">
          <a:xfrm>
            <a:off x="395536" y="1844824"/>
            <a:ext cx="8280920" cy="4248472"/>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Facebook</a:t>
            </a:r>
            <a:br>
              <a:rPr lang="en-IN" dirty="0"/>
            </a:br>
            <a:endParaRPr lang="en-IN" dirty="0"/>
          </a:p>
        </p:txBody>
      </p:sp>
      <p:sp>
        <p:nvSpPr>
          <p:cNvPr id="3" name="Content Placeholder 2"/>
          <p:cNvSpPr>
            <a:spLocks noGrp="1"/>
          </p:cNvSpPr>
          <p:nvPr>
            <p:ph idx="1"/>
          </p:nvPr>
        </p:nvSpPr>
        <p:spPr/>
        <p:txBody>
          <a:bodyPr/>
          <a:lstStyle/>
          <a:p>
            <a:pPr algn="just"/>
            <a:r>
              <a:rPr lang="en-IN" b="0" dirty="0"/>
              <a:t>Facebook allows you to filter by gender, relationship status, age, location, interests and more. </a:t>
            </a:r>
          </a:p>
          <a:p>
            <a:pPr algn="just"/>
            <a:r>
              <a:rPr lang="en-IN" b="0" dirty="0"/>
              <a:t>Simply create your post and select the target audience of your choice.</a:t>
            </a:r>
          </a:p>
          <a:p>
            <a:pPr algn="just"/>
            <a:endParaRPr lang="en-IN"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LinkedIn</a:t>
            </a:r>
            <a:br>
              <a:rPr lang="en-IN" dirty="0"/>
            </a:br>
            <a:endParaRPr lang="en-IN" dirty="0"/>
          </a:p>
        </p:txBody>
      </p:sp>
      <p:sp>
        <p:nvSpPr>
          <p:cNvPr id="3" name="Content Placeholder 2"/>
          <p:cNvSpPr>
            <a:spLocks noGrp="1"/>
          </p:cNvSpPr>
          <p:nvPr>
            <p:ph idx="1"/>
          </p:nvPr>
        </p:nvSpPr>
        <p:spPr/>
        <p:txBody>
          <a:bodyPr/>
          <a:lstStyle/>
          <a:p>
            <a:pPr algn="just"/>
            <a:r>
              <a:rPr lang="en-IN" b="0" dirty="0"/>
              <a:t>LinkedIn allows you to target by industry, company size, function and more. </a:t>
            </a:r>
          </a:p>
          <a:p>
            <a:pPr algn="just"/>
            <a:r>
              <a:rPr lang="en-IN" b="0" dirty="0"/>
              <a:t>This is a  great feature for B2B companies that are seeking to attract more visitors.</a:t>
            </a:r>
          </a:p>
          <a:p>
            <a:pPr algn="just"/>
            <a:endParaRPr lang="en-IN" b="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2) Create a group.</a:t>
            </a:r>
            <a:br>
              <a:rPr lang="en-IN" b="1" dirty="0"/>
            </a:br>
            <a:endParaRPr lang="en-IN" dirty="0"/>
          </a:p>
        </p:txBody>
      </p:sp>
      <p:sp>
        <p:nvSpPr>
          <p:cNvPr id="3" name="Content Placeholder 2"/>
          <p:cNvSpPr>
            <a:spLocks noGrp="1"/>
          </p:cNvSpPr>
          <p:nvPr>
            <p:ph idx="1"/>
          </p:nvPr>
        </p:nvSpPr>
        <p:spPr/>
        <p:txBody>
          <a:bodyPr/>
          <a:lstStyle/>
          <a:p>
            <a:pPr algn="just"/>
            <a:r>
              <a:rPr lang="en-IN" b="0" dirty="0"/>
              <a:t>Social media is all about community. Building communities of people who share common interests is an easy way to segment your audience and gain valuable insights. </a:t>
            </a:r>
          </a:p>
          <a:p>
            <a:pPr algn="just"/>
            <a:r>
              <a:rPr lang="en-IN" b="0" dirty="0"/>
              <a:t>You may decide to keep the group open (anyone can join) or closed (new members must be approved by a moderator) -- there are advantages to each.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3) Make a list.</a:t>
            </a:r>
            <a:br>
              <a:rPr lang="en-IN" b="1" dirty="0"/>
            </a:br>
            <a:endParaRPr lang="en-IN" dirty="0"/>
          </a:p>
        </p:txBody>
      </p:sp>
      <p:sp>
        <p:nvSpPr>
          <p:cNvPr id="3" name="Content Placeholder 2"/>
          <p:cNvSpPr>
            <a:spLocks noGrp="1"/>
          </p:cNvSpPr>
          <p:nvPr>
            <p:ph idx="1"/>
          </p:nvPr>
        </p:nvSpPr>
        <p:spPr/>
        <p:txBody>
          <a:bodyPr>
            <a:normAutofit/>
          </a:bodyPr>
          <a:lstStyle/>
          <a:p>
            <a:pPr algn="just"/>
            <a:r>
              <a:rPr lang="en-IN" b="0" dirty="0"/>
              <a:t>Most marketers are familiar with creating lists </a:t>
            </a:r>
          </a:p>
          <a:p>
            <a:pPr algn="just">
              <a:buNone/>
            </a:pPr>
            <a:r>
              <a:rPr lang="en-IN" b="0" dirty="0"/>
              <a:t>  -- we do that every time we send a new email campaign. </a:t>
            </a:r>
          </a:p>
          <a:p>
            <a:pPr algn="just"/>
            <a:r>
              <a:rPr lang="en-IN" b="0" dirty="0"/>
              <a:t>But did you know you can use lists to have more productive social media conversations? Social networks like </a:t>
            </a:r>
            <a:r>
              <a:rPr lang="en-IN" b="0" dirty="0" err="1"/>
              <a:t>Facebook</a:t>
            </a:r>
            <a:r>
              <a:rPr lang="en-IN" b="0" dirty="0"/>
              <a:t> and Twitter allow users to create lists of friends, followers, people who have attended an event, and more.</a:t>
            </a:r>
          </a:p>
          <a:p>
            <a:pPr algn="just"/>
            <a:endParaRPr lang="en-IN" b="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4) Post at different times of the day.</a:t>
            </a:r>
            <a:br>
              <a:rPr lang="en-IN" b="1" dirty="0"/>
            </a:br>
            <a:endParaRPr lang="en-IN" dirty="0"/>
          </a:p>
        </p:txBody>
      </p:sp>
      <p:sp>
        <p:nvSpPr>
          <p:cNvPr id="3" name="Content Placeholder 2"/>
          <p:cNvSpPr>
            <a:spLocks noGrp="1"/>
          </p:cNvSpPr>
          <p:nvPr>
            <p:ph idx="1"/>
          </p:nvPr>
        </p:nvSpPr>
        <p:spPr/>
        <p:txBody>
          <a:bodyPr>
            <a:normAutofit/>
          </a:bodyPr>
          <a:lstStyle/>
          <a:p>
            <a:pPr algn="just"/>
            <a:r>
              <a:rPr lang="en-IN" b="0" dirty="0"/>
              <a:t>We’ve all heard </a:t>
            </a:r>
            <a:r>
              <a:rPr lang="en-IN" b="0" dirty="0">
                <a:solidFill>
                  <a:srgbClr val="FF0000"/>
                </a:solidFill>
              </a:rPr>
              <a:t>how important timing is to marketing, especially on social media</a:t>
            </a:r>
            <a:r>
              <a:rPr lang="en-IN" b="0" dirty="0"/>
              <a:t>. If you have a global following, you should be publishing posts throughout the day at the times most appropriate for different geographic regions. </a:t>
            </a:r>
          </a:p>
          <a:p>
            <a:pPr algn="just"/>
            <a:r>
              <a:rPr lang="en-IN" b="0" dirty="0">
                <a:solidFill>
                  <a:srgbClr val="00B050"/>
                </a:solidFill>
              </a:rPr>
              <a:t>Differentiating your publishing times allows you to get engagement from a larger portion of your audience.</a:t>
            </a:r>
            <a:r>
              <a:rPr lang="en-IN" b="0" dirty="0"/>
              <a:t> </a:t>
            </a:r>
          </a:p>
          <a:p>
            <a:pPr algn="just"/>
            <a:r>
              <a:rPr lang="en-IN" b="0" dirty="0">
                <a:solidFill>
                  <a:srgbClr val="7030A0"/>
                </a:solidFill>
              </a:rPr>
              <a:t>Additionally, publishing a message more than once or at different times of the day can help your reach a specific audience that you haven't reached before.</a:t>
            </a:r>
          </a:p>
        </p:txBody>
      </p:sp>
    </p:spTree>
  </p:cSld>
  <p:clrMapOvr>
    <a:masterClrMapping/>
  </p:clrMapOvr>
</p:sld>
</file>

<file path=ppt/theme/theme1.xml><?xml version="1.0" encoding="utf-8"?>
<a:theme xmlns:a="http://schemas.openxmlformats.org/drawingml/2006/main" name="Theme1">
  <a:themeElements>
    <a:clrScheme name="1_Blank Presentation 9">
      <a:dk1>
        <a:srgbClr val="000000"/>
      </a:dk1>
      <a:lt1>
        <a:srgbClr val="FFFFFF"/>
      </a:lt1>
      <a:dk2>
        <a:srgbClr val="0000FF"/>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1_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Blank Presentation 8">
        <a:dk1>
          <a:srgbClr val="000000"/>
        </a:dk1>
        <a:lt1>
          <a:srgbClr val="FFFFFF"/>
        </a:lt1>
        <a:dk2>
          <a:srgbClr val="3399FF"/>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Blank Presentation 9">
        <a:dk1>
          <a:srgbClr val="000000"/>
        </a:dk1>
        <a:lt1>
          <a:srgbClr val="FFFFFF"/>
        </a:lt1>
        <a:dk2>
          <a:srgbClr val="0000FF"/>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364</TotalTime>
  <Words>2575</Words>
  <Application>Microsoft Office PowerPoint</Application>
  <PresentationFormat>On-screen Show (4:3)</PresentationFormat>
  <Paragraphs>189</Paragraphs>
  <Slides>49</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4" baseType="lpstr">
      <vt:lpstr>Arial</vt:lpstr>
      <vt:lpstr>Calibri</vt:lpstr>
      <vt:lpstr>Times New Roman</vt:lpstr>
      <vt:lpstr>Theme1</vt:lpstr>
      <vt:lpstr>Clip</vt:lpstr>
      <vt:lpstr>Segmentation</vt:lpstr>
      <vt:lpstr>Introduction</vt:lpstr>
      <vt:lpstr>PowerPoint Presentation</vt:lpstr>
      <vt:lpstr>1) Use social media targeting.   </vt:lpstr>
      <vt:lpstr>Facebook </vt:lpstr>
      <vt:lpstr>LinkedIn </vt:lpstr>
      <vt:lpstr>2) Create a group. </vt:lpstr>
      <vt:lpstr>3) Make a list. </vt:lpstr>
      <vt:lpstr>4) Post at different times of the day. </vt:lpstr>
      <vt:lpstr>5) Maintain multiple social media accounts on each network.</vt:lpstr>
      <vt:lpstr>Visitor Vs Visitor type</vt:lpstr>
      <vt:lpstr>Visitor </vt:lpstr>
      <vt:lpstr>Unique visitor </vt:lpstr>
      <vt:lpstr>Example</vt:lpstr>
      <vt:lpstr>Identified visitor </vt:lpstr>
      <vt:lpstr>Visit </vt:lpstr>
      <vt:lpstr>PowerPoint Presentation</vt:lpstr>
      <vt:lpstr>Example</vt:lpstr>
      <vt:lpstr>There are different types of visits: </vt:lpstr>
      <vt:lpstr>Cont...</vt:lpstr>
      <vt:lpstr>PowerPoint Presentation</vt:lpstr>
      <vt:lpstr>PowerPoint Presentation</vt:lpstr>
      <vt:lpstr>In Summary</vt:lpstr>
      <vt:lpstr>PowerPoint Presentation</vt:lpstr>
      <vt:lpstr>PowerPoint Presentation</vt:lpstr>
      <vt:lpstr>types of visitors</vt:lpstr>
      <vt:lpstr>Contt...</vt:lpstr>
      <vt:lpstr>Question</vt:lpstr>
      <vt:lpstr>Design an effective marketing campaign</vt:lpstr>
      <vt:lpstr>Outline Your Individual/ Company Marketing Goals  </vt:lpstr>
      <vt:lpstr>Determine Your Budget  </vt:lpstr>
      <vt:lpstr>PowerPoint Presentation</vt:lpstr>
      <vt:lpstr>Perform Marketing Research </vt:lpstr>
      <vt:lpstr>PowerPoint Presentation</vt:lpstr>
      <vt:lpstr>Determine Your Target Personas</vt:lpstr>
      <vt:lpstr>Outline Campaign Goals  </vt:lpstr>
      <vt:lpstr>A Marketing Campaign May Include the Following Elements:  </vt:lpstr>
      <vt:lpstr>Cont...</vt:lpstr>
      <vt:lpstr>Analyze</vt:lpstr>
      <vt:lpstr>Segmentation by Revenue Source</vt:lpstr>
      <vt:lpstr>Example</vt:lpstr>
      <vt:lpstr>After including segmentation</vt:lpstr>
      <vt:lpstr>Example</vt:lpstr>
      <vt:lpstr>PowerPoint Presentation</vt:lpstr>
      <vt:lpstr>PowerPoint Presentation</vt:lpstr>
      <vt:lpstr>PowerPoint Presentation</vt:lpstr>
      <vt:lpstr>UTM parameters: UTM (Urchin Tracking Module) parameters.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dc:title>
  <dc:creator>dell</dc:creator>
  <cp:lastModifiedBy>Dell</cp:lastModifiedBy>
  <cp:revision>15</cp:revision>
  <dcterms:created xsi:type="dcterms:W3CDTF">2020-09-14T06:19:15Z</dcterms:created>
  <dcterms:modified xsi:type="dcterms:W3CDTF">2021-04-26T08:16:49Z</dcterms:modified>
</cp:coreProperties>
</file>