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800080"/>
    <a:srgbClr val="3333CC"/>
    <a:srgbClr val="006699"/>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4C5E1A5A-93AB-4B2B-8F8D-5C57C72022D4}" type="slidenum">
              <a:rPr lang="en-IN" smtClean="0"/>
              <a:pPr/>
              <a:t>‹#›</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C5E1A5A-93AB-4B2B-8F8D-5C57C72022D4}" type="slidenum">
              <a:rPr lang="en-IN" smtClean="0"/>
              <a:pPr/>
              <a:t>‹#›</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1066800"/>
            <a:ext cx="196215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066800"/>
            <a:ext cx="573405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C5E1A5A-93AB-4B2B-8F8D-5C57C72022D4}" type="slidenum">
              <a:rPr lang="en-IN" smtClean="0"/>
              <a:pPr/>
              <a:t>‹#›</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C5E1A5A-93AB-4B2B-8F8D-5C57C72022D4}" type="slidenum">
              <a:rPr lang="en-IN" smtClean="0"/>
              <a:pPr/>
              <a:t>‹#›</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4C5E1A5A-93AB-4B2B-8F8D-5C57C72022D4}" type="slidenum">
              <a:rPr lang="en-IN" smtClean="0"/>
              <a:pPr/>
              <a:t>‹#›</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4C5E1A5A-93AB-4B2B-8F8D-5C57C72022D4}" type="slidenum">
              <a:rPr lang="en-IN" smtClean="0"/>
              <a:pPr/>
              <a:t>‹#›</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4C5E1A5A-93AB-4B2B-8F8D-5C57C72022D4}" type="slidenum">
              <a:rPr lang="en-IN" smtClean="0"/>
              <a:pPr/>
              <a:t>‹#›</a:t>
            </a:fld>
            <a:endParaRPr lang="en-IN"/>
          </a:p>
        </p:txBody>
      </p:sp>
      <p:sp>
        <p:nvSpPr>
          <p:cNvPr id="8" name="Footer Placeholder 7"/>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4C5E1A5A-93AB-4B2B-8F8D-5C57C72022D4}" type="slidenum">
              <a:rPr lang="en-IN" smtClean="0"/>
              <a:pPr/>
              <a:t>‹#›</a:t>
            </a:fld>
            <a:endParaRPr lang="en-IN"/>
          </a:p>
        </p:txBody>
      </p:sp>
      <p:sp>
        <p:nvSpPr>
          <p:cNvPr id="4" name="Footer Placeholder 3"/>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4C5E1A5A-93AB-4B2B-8F8D-5C57C72022D4}" type="slidenum">
              <a:rPr lang="en-IN" smtClean="0"/>
              <a:pPr/>
              <a:t>‹#›</a:t>
            </a:fld>
            <a:endParaRPr lang="en-IN"/>
          </a:p>
        </p:txBody>
      </p:sp>
      <p:sp>
        <p:nvSpPr>
          <p:cNvPr id="3" name="Footer Placeholder 2"/>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4C5E1A5A-93AB-4B2B-8F8D-5C57C72022D4}" type="slidenum">
              <a:rPr lang="en-IN" smtClean="0"/>
              <a:pPr/>
              <a:t>‹#›</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4C5E1A5A-93AB-4B2B-8F8D-5C57C72022D4}" type="slidenum">
              <a:rPr lang="en-IN" smtClean="0"/>
              <a:pPr/>
              <a:t>‹#›</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762000" y="1066800"/>
            <a:ext cx="7772400" cy="457200"/>
          </a:xfrm>
          <a:prstGeom prst="rect">
            <a:avLst/>
          </a:prstGeom>
          <a:noFill/>
          <a:ln w="9525">
            <a:noFill/>
            <a:miter lim="800000"/>
            <a:headEnd/>
            <a:tailEnd/>
          </a:ln>
        </p:spPr>
        <p:txBody>
          <a:bodyPr vert="horz" wrap="square" lIns="91407" tIns="45704" rIns="91407" bIns="45704" numCol="1" anchor="ctr" anchorCtr="0" compatLnSpc="1">
            <a:prstTxWarp prst="textNoShape">
              <a:avLst/>
            </a:prstTxWarp>
          </a:bodyPr>
          <a:lstStyle/>
          <a:p>
            <a:pPr lvl="0"/>
            <a:r>
              <a:rPr lang="en-US" smtClean="0"/>
              <a:t>Click Here to Add Title</a:t>
            </a:r>
          </a:p>
        </p:txBody>
      </p:sp>
      <p:sp>
        <p:nvSpPr>
          <p:cNvPr id="1029" name="Rectangle 3"/>
          <p:cNvSpPr>
            <a:spLocks noGrp="1" noChangeArrowheads="1"/>
          </p:cNvSpPr>
          <p:nvPr>
            <p:ph type="body" idx="1"/>
          </p:nvPr>
        </p:nvSpPr>
        <p:spPr bwMode="auto">
          <a:xfrm>
            <a:off x="685800" y="1828800"/>
            <a:ext cx="7772400" cy="4114800"/>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8" name="Rectangle 4"/>
          <p:cNvSpPr>
            <a:spLocks noGrp="1" noChangeArrowheads="1"/>
          </p:cNvSpPr>
          <p:nvPr>
            <p:ph type="sldNum" sz="quarter" idx="4"/>
          </p:nvPr>
        </p:nvSpPr>
        <p:spPr bwMode="auto">
          <a:xfrm>
            <a:off x="6553200" y="6172200"/>
            <a:ext cx="1905000" cy="457200"/>
          </a:xfrm>
          <a:prstGeom prst="rect">
            <a:avLst/>
          </a:prstGeom>
          <a:noFill/>
          <a:ln w="9525">
            <a:noFill/>
            <a:miter lim="800000"/>
            <a:headEnd/>
            <a:tailEnd/>
          </a:ln>
          <a:effectLst/>
        </p:spPr>
        <p:txBody>
          <a:bodyPr vert="horz" wrap="square" lIns="91407" tIns="45704" rIns="91407" bIns="45704" numCol="1" anchor="t" anchorCtr="0" compatLnSpc="1">
            <a:prstTxWarp prst="textNoShape">
              <a:avLst/>
            </a:prstTxWarp>
          </a:bodyPr>
          <a:lstStyle>
            <a:lvl1pPr algn="r">
              <a:defRPr sz="1200" b="1">
                <a:latin typeface="+mn-lt"/>
              </a:defRPr>
            </a:lvl1pPr>
          </a:lstStyle>
          <a:p>
            <a:fld id="{4C5E1A5A-93AB-4B2B-8F8D-5C57C72022D4}" type="slidenum">
              <a:rPr lang="en-IN" smtClean="0"/>
              <a:pPr/>
              <a:t>‹#›</a:t>
            </a:fld>
            <a:endParaRPr lang="en-IN"/>
          </a:p>
        </p:txBody>
      </p:sp>
      <p:graphicFrame>
        <p:nvGraphicFramePr>
          <p:cNvPr id="1026" name="Object 5"/>
          <p:cNvGraphicFramePr>
            <a:graphicFrameLocks noChangeAspect="1"/>
          </p:cNvGraphicFramePr>
          <p:nvPr/>
        </p:nvGraphicFramePr>
        <p:xfrm>
          <a:off x="687388" y="152400"/>
          <a:ext cx="1903412" cy="609600"/>
        </p:xfrm>
        <a:graphic>
          <a:graphicData uri="http://schemas.openxmlformats.org/presentationml/2006/ole">
            <p:oleObj spid="_x0000_s1026" name="Clip" r:id="rId15" imgW="3180952" imgH="1019048" progId="">
              <p:embed/>
            </p:oleObj>
          </a:graphicData>
        </a:graphic>
      </p:graphicFrame>
      <p:sp>
        <p:nvSpPr>
          <p:cNvPr id="134150" name="Text Box 6"/>
          <p:cNvSpPr txBox="1">
            <a:spLocks noChangeArrowheads="1"/>
          </p:cNvSpPr>
          <p:nvPr/>
        </p:nvSpPr>
        <p:spPr bwMode="auto">
          <a:xfrm>
            <a:off x="4286250" y="304800"/>
            <a:ext cx="4532313" cy="336550"/>
          </a:xfrm>
          <a:prstGeom prst="rect">
            <a:avLst/>
          </a:prstGeom>
          <a:noFill/>
          <a:ln w="9525">
            <a:noFill/>
            <a:miter lim="800000"/>
            <a:headEnd/>
            <a:tailEnd/>
          </a:ln>
          <a:effectLst/>
        </p:spPr>
        <p:txBody>
          <a:bodyPr wrap="none" lIns="91407" tIns="45704" rIns="91407" bIns="45704">
            <a:spAutoFit/>
          </a:bodyPr>
          <a:lstStyle/>
          <a:p>
            <a:pPr>
              <a:defRPr/>
            </a:pPr>
            <a:r>
              <a:rPr lang="en-US" sz="1600" b="1">
                <a:latin typeface="Arial" charset="0"/>
              </a:rPr>
              <a:t> Engineering H192  - Computer Programming</a:t>
            </a:r>
          </a:p>
        </p:txBody>
      </p:sp>
      <p:sp>
        <p:nvSpPr>
          <p:cNvPr id="134151" name="Rectangle 7"/>
          <p:cNvSpPr>
            <a:spLocks noGrp="1" noChangeArrowheads="1"/>
          </p:cNvSpPr>
          <p:nvPr>
            <p:ph type="ftr" sz="quarter" idx="3"/>
          </p:nvPr>
        </p:nvSpPr>
        <p:spPr bwMode="auto">
          <a:xfrm>
            <a:off x="685800" y="6172200"/>
            <a:ext cx="2895600" cy="457200"/>
          </a:xfrm>
          <a:prstGeom prst="rect">
            <a:avLst/>
          </a:prstGeom>
          <a:noFill/>
          <a:ln w="9525">
            <a:noFill/>
            <a:miter lim="800000"/>
            <a:headEnd/>
            <a:tailEnd/>
          </a:ln>
          <a:effectLst/>
        </p:spPr>
        <p:txBody>
          <a:bodyPr vert="horz" wrap="square" lIns="91407" tIns="45704" rIns="91407" bIns="45704" numCol="1" anchor="t" anchorCtr="0" compatLnSpc="1">
            <a:prstTxWarp prst="textNoShape">
              <a:avLst/>
            </a:prstTxWarp>
          </a:bodyPr>
          <a:lstStyle>
            <a:lvl1pPr>
              <a:defRPr sz="1200" b="1">
                <a:latin typeface="+mn-lt"/>
              </a:defRPr>
            </a:lvl1pPr>
          </a:lstStyle>
          <a:p>
            <a:endParaRPr lang="en-IN"/>
          </a:p>
        </p:txBody>
      </p:sp>
      <p:sp>
        <p:nvSpPr>
          <p:cNvPr id="134152" name="Rectangle 8"/>
          <p:cNvSpPr>
            <a:spLocks noChangeArrowheads="1"/>
          </p:cNvSpPr>
          <p:nvPr/>
        </p:nvSpPr>
        <p:spPr bwMode="auto">
          <a:xfrm>
            <a:off x="3048000" y="6169025"/>
            <a:ext cx="3213100" cy="274638"/>
          </a:xfrm>
          <a:prstGeom prst="rect">
            <a:avLst/>
          </a:prstGeom>
          <a:noFill/>
          <a:ln w="9525">
            <a:noFill/>
            <a:miter lim="800000"/>
            <a:headEnd/>
            <a:tailEnd/>
          </a:ln>
          <a:effectLst/>
        </p:spPr>
        <p:txBody>
          <a:bodyPr wrap="none" lIns="91407" tIns="45704" rIns="91407" bIns="45704">
            <a:spAutoFit/>
          </a:bodyPr>
          <a:lstStyle/>
          <a:p>
            <a:pPr>
              <a:defRPr/>
            </a:pPr>
            <a:r>
              <a:rPr lang="en-US" sz="1200" b="1">
                <a:latin typeface="Arial" charset="0"/>
              </a:rPr>
              <a:t>Gateway Engineering Education Coalition</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2800" b="1">
          <a:solidFill>
            <a:srgbClr val="0066CC"/>
          </a:solidFill>
          <a:latin typeface="+mj-lt"/>
          <a:ea typeface="+mj-ea"/>
          <a:cs typeface="+mj-cs"/>
        </a:defRPr>
      </a:lvl1pPr>
      <a:lvl2pPr algn="ctr" rtl="0" eaLnBrk="1" fontAlgn="base" hangingPunct="1">
        <a:spcBef>
          <a:spcPct val="0"/>
        </a:spcBef>
        <a:spcAft>
          <a:spcPct val="0"/>
        </a:spcAft>
        <a:defRPr sz="2800" b="1">
          <a:solidFill>
            <a:srgbClr val="0066CC"/>
          </a:solidFill>
          <a:latin typeface="Arial" charset="0"/>
        </a:defRPr>
      </a:lvl2pPr>
      <a:lvl3pPr algn="ctr" rtl="0" eaLnBrk="1" fontAlgn="base" hangingPunct="1">
        <a:spcBef>
          <a:spcPct val="0"/>
        </a:spcBef>
        <a:spcAft>
          <a:spcPct val="0"/>
        </a:spcAft>
        <a:defRPr sz="2800" b="1">
          <a:solidFill>
            <a:srgbClr val="0066CC"/>
          </a:solidFill>
          <a:latin typeface="Arial" charset="0"/>
        </a:defRPr>
      </a:lvl3pPr>
      <a:lvl4pPr algn="ctr" rtl="0" eaLnBrk="1" fontAlgn="base" hangingPunct="1">
        <a:spcBef>
          <a:spcPct val="0"/>
        </a:spcBef>
        <a:spcAft>
          <a:spcPct val="0"/>
        </a:spcAft>
        <a:defRPr sz="2800" b="1">
          <a:solidFill>
            <a:srgbClr val="0066CC"/>
          </a:solidFill>
          <a:latin typeface="Arial" charset="0"/>
        </a:defRPr>
      </a:lvl4pPr>
      <a:lvl5pPr algn="ctr" rtl="0" eaLnBrk="1" fontAlgn="base" hangingPunct="1">
        <a:spcBef>
          <a:spcPct val="0"/>
        </a:spcBef>
        <a:spcAft>
          <a:spcPct val="0"/>
        </a:spcAft>
        <a:defRPr sz="2800" b="1">
          <a:solidFill>
            <a:srgbClr val="0066CC"/>
          </a:solidFill>
          <a:latin typeface="Arial" charset="0"/>
        </a:defRPr>
      </a:lvl5pPr>
      <a:lvl6pPr marL="457200" algn="ctr" rtl="0" eaLnBrk="1" fontAlgn="base" hangingPunct="1">
        <a:spcBef>
          <a:spcPct val="0"/>
        </a:spcBef>
        <a:spcAft>
          <a:spcPct val="0"/>
        </a:spcAft>
        <a:defRPr sz="2800" b="1">
          <a:solidFill>
            <a:srgbClr val="0066CC"/>
          </a:solidFill>
          <a:latin typeface="Arial" charset="0"/>
        </a:defRPr>
      </a:lvl6pPr>
      <a:lvl7pPr marL="914400" algn="ctr" rtl="0" eaLnBrk="1" fontAlgn="base" hangingPunct="1">
        <a:spcBef>
          <a:spcPct val="0"/>
        </a:spcBef>
        <a:spcAft>
          <a:spcPct val="0"/>
        </a:spcAft>
        <a:defRPr sz="2800" b="1">
          <a:solidFill>
            <a:srgbClr val="0066CC"/>
          </a:solidFill>
          <a:latin typeface="Arial" charset="0"/>
        </a:defRPr>
      </a:lvl7pPr>
      <a:lvl8pPr marL="1371600" algn="ctr" rtl="0" eaLnBrk="1" fontAlgn="base" hangingPunct="1">
        <a:spcBef>
          <a:spcPct val="0"/>
        </a:spcBef>
        <a:spcAft>
          <a:spcPct val="0"/>
        </a:spcAft>
        <a:defRPr sz="2800" b="1">
          <a:solidFill>
            <a:srgbClr val="0066CC"/>
          </a:solidFill>
          <a:latin typeface="Arial" charset="0"/>
        </a:defRPr>
      </a:lvl8pPr>
      <a:lvl9pPr marL="1828800" algn="ctr" rtl="0" eaLnBrk="1" fontAlgn="base" hangingPunct="1">
        <a:spcBef>
          <a:spcPct val="0"/>
        </a:spcBef>
        <a:spcAft>
          <a:spcPct val="0"/>
        </a:spcAft>
        <a:defRPr sz="2800" b="1">
          <a:solidFill>
            <a:srgbClr val="0066CC"/>
          </a:solidFill>
          <a:latin typeface="Arial" charset="0"/>
        </a:defRPr>
      </a:lvl9pPr>
    </p:titleStyle>
    <p:bodyStyle>
      <a:lvl1pPr marL="342900" indent="-342900" algn="l" rtl="0" eaLnBrk="1" fontAlgn="base" hangingPunct="1">
        <a:spcBef>
          <a:spcPct val="20000"/>
        </a:spcBef>
        <a:spcAft>
          <a:spcPct val="0"/>
        </a:spcAft>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b="1">
          <a:solidFill>
            <a:schemeClr val="tx1"/>
          </a:solidFill>
          <a:latin typeface="+mn-lt"/>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Email Segmentation</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lgn="just"/>
            <a:r>
              <a:rPr lang="en-IN" sz="2000" b="0" dirty="0" smtClean="0"/>
              <a:t>Other ways companies can use geographic data include:</a:t>
            </a:r>
          </a:p>
          <a:p>
            <a:pPr lvl="1" algn="just"/>
            <a:r>
              <a:rPr lang="en-IN" sz="2000" dirty="0" smtClean="0"/>
              <a:t>Time-based email messages. </a:t>
            </a:r>
            <a:r>
              <a:rPr lang="en-IN" sz="2000" b="0" dirty="0" smtClean="0"/>
              <a:t>Stagger your emails to send out at optimum times for customers in different time zones.</a:t>
            </a:r>
          </a:p>
          <a:p>
            <a:pPr lvl="1" algn="just"/>
            <a:r>
              <a:rPr lang="en-IN" sz="2000" dirty="0" smtClean="0"/>
              <a:t>Advertising regional promotions</a:t>
            </a:r>
            <a:r>
              <a:rPr lang="en-IN" sz="2000" b="0" dirty="0" smtClean="0"/>
              <a:t>. Send focused emails for events in certain store locations.</a:t>
            </a:r>
          </a:p>
          <a:p>
            <a:pPr lvl="1" algn="just"/>
            <a:r>
              <a:rPr lang="en-IN" sz="2000" dirty="0" smtClean="0"/>
              <a:t>Live webinar. </a:t>
            </a:r>
            <a:r>
              <a:rPr lang="en-IN" sz="2000" b="0" dirty="0" smtClean="0"/>
              <a:t>Adjust event timing based on audience location.</a:t>
            </a:r>
          </a:p>
          <a:p>
            <a:pPr lvl="1" algn="just"/>
            <a:r>
              <a:rPr lang="en-IN" sz="2000" dirty="0" smtClean="0"/>
              <a:t>Personalized travel directions. </a:t>
            </a:r>
            <a:r>
              <a:rPr lang="en-IN" sz="2000" b="0" dirty="0" smtClean="0"/>
              <a:t>Customize directions to a store or event based on the reader’s </a:t>
            </a:r>
            <a:r>
              <a:rPr lang="en-IN" sz="2000" b="0" dirty="0" err="1" smtClean="0"/>
              <a:t>geolocation</a:t>
            </a:r>
            <a:r>
              <a:rPr lang="en-IN" sz="2000" b="0" dirty="0" smtClean="0"/>
              <a:t>.</a:t>
            </a:r>
          </a:p>
          <a:p>
            <a:pPr lvl="1" algn="just"/>
            <a:r>
              <a:rPr lang="en-IN" sz="2000" dirty="0" smtClean="0"/>
              <a:t>Where a customer shops. </a:t>
            </a:r>
            <a:r>
              <a:rPr lang="en-IN" sz="2000" b="0" dirty="0" smtClean="0"/>
              <a:t>Send out offers specific to the physical store a buyer frequents.</a:t>
            </a:r>
          </a:p>
          <a:p>
            <a:pPr lvl="1" algn="just"/>
            <a:r>
              <a:rPr lang="en-IN" sz="2000" dirty="0" smtClean="0"/>
              <a:t>Location-specific content</a:t>
            </a:r>
            <a:r>
              <a:rPr lang="en-IN" sz="2000" b="0" dirty="0" smtClean="0"/>
              <a:t>. Use a location in your headlines or content to draw attention and offer a personalized experience.</a:t>
            </a:r>
          </a:p>
          <a:p>
            <a:pPr algn="just"/>
            <a:endParaRPr lang="en-IN" sz="2000"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5. Past Purchases</a:t>
            </a:r>
            <a:br>
              <a:rPr lang="en-IN" dirty="0" smtClean="0"/>
            </a:br>
            <a:endParaRPr lang="en-IN" dirty="0"/>
          </a:p>
        </p:txBody>
      </p:sp>
      <p:sp>
        <p:nvSpPr>
          <p:cNvPr id="3" name="Content Placeholder 2"/>
          <p:cNvSpPr>
            <a:spLocks noGrp="1"/>
          </p:cNvSpPr>
          <p:nvPr>
            <p:ph idx="1"/>
          </p:nvPr>
        </p:nvSpPr>
        <p:spPr/>
        <p:txBody>
          <a:bodyPr>
            <a:normAutofit/>
          </a:bodyPr>
          <a:lstStyle/>
          <a:p>
            <a:pPr algn="just"/>
            <a:r>
              <a:rPr lang="en-IN" b="0" dirty="0" smtClean="0"/>
              <a:t>Segmenting by past purchases is another simple way to optimize targeting. </a:t>
            </a:r>
          </a:p>
          <a:p>
            <a:pPr algn="just"/>
            <a:r>
              <a:rPr lang="en-IN" b="0" dirty="0" smtClean="0">
                <a:solidFill>
                  <a:srgbClr val="FFC000"/>
                </a:solidFill>
              </a:rPr>
              <a:t>The easiest way is to start sending out email recommendations for similar items or accessories that would go well with their previous purchase</a:t>
            </a:r>
            <a:r>
              <a:rPr lang="en-IN" b="0" dirty="0" smtClean="0"/>
              <a:t>.</a:t>
            </a:r>
          </a:p>
          <a:p>
            <a:pPr algn="just"/>
            <a:r>
              <a:rPr lang="en-IN" b="0" dirty="0" smtClean="0"/>
              <a:t>Or, </a:t>
            </a:r>
            <a:r>
              <a:rPr lang="en-IN" b="0" dirty="0" smtClean="0">
                <a:solidFill>
                  <a:srgbClr val="800080"/>
                </a:solidFill>
              </a:rPr>
              <a:t>if a customer bought something that requires replacement, refilling, or renewal, you can send out targeted emails based on their potential needs.</a:t>
            </a:r>
            <a:endParaRPr lang="en-IN" b="0" dirty="0">
              <a:solidFill>
                <a:srgbClr val="80008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6. Amount Spent</a:t>
            </a:r>
            <a:br>
              <a:rPr lang="en-IN" dirty="0" smtClean="0"/>
            </a:br>
            <a:endParaRPr lang="en-IN" dirty="0"/>
          </a:p>
        </p:txBody>
      </p:sp>
      <p:sp>
        <p:nvSpPr>
          <p:cNvPr id="3" name="Content Placeholder 2"/>
          <p:cNvSpPr>
            <a:spLocks noGrp="1"/>
          </p:cNvSpPr>
          <p:nvPr>
            <p:ph idx="1"/>
          </p:nvPr>
        </p:nvSpPr>
        <p:spPr/>
        <p:txBody>
          <a:bodyPr/>
          <a:lstStyle/>
          <a:p>
            <a:pPr algn="just"/>
            <a:r>
              <a:rPr lang="en-IN" b="0" dirty="0" smtClean="0"/>
              <a:t>If you sell a range of high and low dollar items, the amount spent can be a great segmentation strategy.</a:t>
            </a:r>
          </a:p>
          <a:p>
            <a:pPr algn="just"/>
            <a:r>
              <a:rPr lang="en-IN" b="0" dirty="0" smtClean="0">
                <a:solidFill>
                  <a:srgbClr val="CC0000"/>
                </a:solidFill>
              </a:rPr>
              <a:t>Use customer expense history to determine which customers are likely to buy more expensive items and which are more interested in affordable, low dollar items</a:t>
            </a:r>
            <a:r>
              <a:rPr lang="en-IN" b="0" dirty="0" smtClean="0"/>
              <a:t>.</a:t>
            </a:r>
            <a:endParaRPr lang="en-IN"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7. Position in the Sales Funnel</a:t>
            </a:r>
            <a:br>
              <a:rPr lang="en-IN" dirty="0" smtClean="0"/>
            </a:br>
            <a:endParaRPr lang="en-IN" dirty="0"/>
          </a:p>
        </p:txBody>
      </p:sp>
      <p:sp>
        <p:nvSpPr>
          <p:cNvPr id="3" name="Content Placeholder 2"/>
          <p:cNvSpPr>
            <a:spLocks noGrp="1"/>
          </p:cNvSpPr>
          <p:nvPr>
            <p:ph idx="1"/>
          </p:nvPr>
        </p:nvSpPr>
        <p:spPr/>
        <p:txBody>
          <a:bodyPr>
            <a:normAutofit/>
          </a:bodyPr>
          <a:lstStyle/>
          <a:p>
            <a:pPr algn="just"/>
            <a:r>
              <a:rPr lang="en-IN" b="0" dirty="0" smtClean="0">
                <a:solidFill>
                  <a:srgbClr val="669900"/>
                </a:solidFill>
              </a:rPr>
              <a:t>Segmenting by where your audience is in the sales funnel is one of the most valuable ways to customize your messaging.</a:t>
            </a:r>
          </a:p>
          <a:p>
            <a:pPr algn="just"/>
            <a:r>
              <a:rPr lang="en-IN" b="0" dirty="0" smtClean="0"/>
              <a:t>Someone at the top of the funnel should be receiving different targeted emails than those at the bottom.</a:t>
            </a:r>
          </a:p>
          <a:p>
            <a:pPr algn="just"/>
            <a:r>
              <a:rPr lang="en-IN" b="0" dirty="0" smtClean="0">
                <a:solidFill>
                  <a:srgbClr val="006699"/>
                </a:solidFill>
              </a:rPr>
              <a:t>For example, for a group of brand-new subscribers, their emails should be more generalized, giving a range of the products or features you offer – such as a series of welcome emails introducing them to the brand.</a:t>
            </a:r>
            <a:endParaRPr lang="en-IN" b="0" dirty="0">
              <a:solidFill>
                <a:srgbClr val="00669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8. Website </a:t>
            </a:r>
            <a:r>
              <a:rPr lang="en-IN" dirty="0" err="1" smtClean="0"/>
              <a:t>Behavior</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lgn="just"/>
            <a:r>
              <a:rPr lang="en-IN" b="0" dirty="0" smtClean="0"/>
              <a:t>Keeping track of website </a:t>
            </a:r>
            <a:r>
              <a:rPr lang="en-IN" b="0" dirty="0" err="1" smtClean="0"/>
              <a:t>behavior</a:t>
            </a:r>
            <a:r>
              <a:rPr lang="en-IN" b="0" dirty="0" smtClean="0"/>
              <a:t> is another simple way to get more information about visitors’ interests.</a:t>
            </a:r>
          </a:p>
          <a:p>
            <a:pPr algn="just"/>
            <a:r>
              <a:rPr lang="en-IN" b="0" dirty="0" smtClean="0">
                <a:solidFill>
                  <a:srgbClr val="3333CC"/>
                </a:solidFill>
              </a:rPr>
              <a:t>For example, you can send targeted emails based on the specific pages they visited </a:t>
            </a:r>
            <a:r>
              <a:rPr lang="en-IN" b="0" dirty="0" smtClean="0"/>
              <a:t>– but that’s far from the only option.</a:t>
            </a:r>
            <a:endParaRPr lang="en-IN"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lgn="just"/>
            <a:r>
              <a:rPr lang="en-IN" b="0" dirty="0" smtClean="0"/>
              <a:t>you can also send out targeted emails based on website activity, such as:</a:t>
            </a:r>
          </a:p>
          <a:p>
            <a:pPr lvl="1" algn="just"/>
            <a:r>
              <a:rPr lang="en-IN" b="0" dirty="0" smtClean="0"/>
              <a:t>Pages people visited</a:t>
            </a:r>
          </a:p>
          <a:p>
            <a:pPr lvl="1" algn="just"/>
            <a:r>
              <a:rPr lang="en-IN" b="0" dirty="0" smtClean="0"/>
              <a:t>Pages they didn’t visit</a:t>
            </a:r>
          </a:p>
          <a:p>
            <a:pPr lvl="1" algn="just"/>
            <a:r>
              <a:rPr lang="en-IN" b="0" dirty="0" smtClean="0"/>
              <a:t>People who visited one page but missed another related page</a:t>
            </a:r>
          </a:p>
          <a:p>
            <a:pPr lvl="1" algn="just"/>
            <a:r>
              <a:rPr lang="en-IN" b="0" dirty="0" smtClean="0"/>
              <a:t>What videos they watched (and how long they watched them)</a:t>
            </a:r>
            <a:endParaRPr lang="en-IN" b="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9. Time Since Last Purchase</a:t>
            </a:r>
            <a:br>
              <a:rPr lang="en-IN" dirty="0" smtClean="0"/>
            </a:br>
            <a:endParaRPr lang="en-IN" dirty="0"/>
          </a:p>
        </p:txBody>
      </p:sp>
      <p:sp>
        <p:nvSpPr>
          <p:cNvPr id="3" name="Content Placeholder 2"/>
          <p:cNvSpPr>
            <a:spLocks noGrp="1"/>
          </p:cNvSpPr>
          <p:nvPr>
            <p:ph idx="1"/>
          </p:nvPr>
        </p:nvSpPr>
        <p:spPr/>
        <p:txBody>
          <a:bodyPr/>
          <a:lstStyle/>
          <a:p>
            <a:pPr algn="just"/>
            <a:r>
              <a:rPr lang="en-IN" b="0" dirty="0" smtClean="0"/>
              <a:t>Time since last purchase can be a valuable segmentation strategy since it doesn’t make sense to lump a customer who last bought from you months ago in with one who bought something last week.</a:t>
            </a:r>
            <a:endParaRPr lang="en-IN" b="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major groups</a:t>
            </a:r>
            <a:endParaRPr lang="en-IN" dirty="0"/>
          </a:p>
        </p:txBody>
      </p:sp>
      <p:sp>
        <p:nvSpPr>
          <p:cNvPr id="3" name="Content Placeholder 2"/>
          <p:cNvSpPr>
            <a:spLocks noGrp="1"/>
          </p:cNvSpPr>
          <p:nvPr>
            <p:ph idx="1"/>
          </p:nvPr>
        </p:nvSpPr>
        <p:spPr/>
        <p:txBody>
          <a:bodyPr/>
          <a:lstStyle/>
          <a:p>
            <a:pPr algn="just">
              <a:buNone/>
            </a:pPr>
            <a:r>
              <a:rPr lang="en-IN" b="0" dirty="0" smtClean="0"/>
              <a:t>1. </a:t>
            </a:r>
            <a:r>
              <a:rPr lang="en-IN" dirty="0" smtClean="0"/>
              <a:t>Frequent Buyers</a:t>
            </a:r>
          </a:p>
          <a:p>
            <a:pPr algn="just">
              <a:buNone/>
            </a:pPr>
            <a:r>
              <a:rPr lang="en-IN" b="0" dirty="0" smtClean="0"/>
              <a:t>This group purchases something from you at least monthly. They like your brand and are obviously interested in your products, so you target them by:</a:t>
            </a:r>
          </a:p>
          <a:p>
            <a:pPr lvl="2" algn="just"/>
            <a:r>
              <a:rPr lang="en-IN" b="0" dirty="0" err="1" smtClean="0">
                <a:solidFill>
                  <a:srgbClr val="800080"/>
                </a:solidFill>
              </a:rPr>
              <a:t>Upselling</a:t>
            </a:r>
            <a:r>
              <a:rPr lang="en-IN" b="0" dirty="0" smtClean="0">
                <a:solidFill>
                  <a:srgbClr val="800080"/>
                </a:solidFill>
              </a:rPr>
              <a:t> product or plan upgrades.</a:t>
            </a:r>
          </a:p>
          <a:p>
            <a:pPr lvl="2" algn="just"/>
            <a:r>
              <a:rPr lang="en-IN" b="0" dirty="0" smtClean="0">
                <a:solidFill>
                  <a:srgbClr val="800080"/>
                </a:solidFill>
              </a:rPr>
              <a:t>Offering promotional deals.</a:t>
            </a:r>
          </a:p>
          <a:p>
            <a:pPr lvl="2" algn="just"/>
            <a:r>
              <a:rPr lang="en-IN" b="0" dirty="0" smtClean="0">
                <a:solidFill>
                  <a:srgbClr val="800080"/>
                </a:solidFill>
              </a:rPr>
              <a:t>Promoting new features or products.</a:t>
            </a:r>
          </a:p>
          <a:p>
            <a:pPr algn="just">
              <a:buNone/>
            </a:pPr>
            <a:endParaRPr lang="en-IN"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pPr algn="just">
              <a:buNone/>
            </a:pPr>
            <a:r>
              <a:rPr lang="en-IN" b="0" dirty="0" smtClean="0"/>
              <a:t>.2) </a:t>
            </a:r>
            <a:r>
              <a:rPr lang="en-IN" dirty="0" smtClean="0"/>
              <a:t>One-time Customers</a:t>
            </a:r>
          </a:p>
          <a:p>
            <a:pPr algn="just">
              <a:buNone/>
            </a:pPr>
            <a:r>
              <a:rPr lang="en-IN" b="0" dirty="0" smtClean="0"/>
              <a:t>This group bought one of your products six months ago but hasn’t been back since. Or maybe they used to be a frequent buyer but fell off the grid. Your emails should be targeted at drawing them back to your brand, by:</a:t>
            </a:r>
          </a:p>
          <a:p>
            <a:pPr lvl="3" algn="just"/>
            <a:r>
              <a:rPr lang="en-IN" b="0" dirty="0" smtClean="0">
                <a:solidFill>
                  <a:srgbClr val="669900"/>
                </a:solidFill>
              </a:rPr>
              <a:t>Offering personalized discounts on former purchases.</a:t>
            </a:r>
          </a:p>
          <a:p>
            <a:pPr lvl="3" algn="just"/>
            <a:r>
              <a:rPr lang="en-IN" b="0" dirty="0" smtClean="0">
                <a:solidFill>
                  <a:srgbClr val="669900"/>
                </a:solidFill>
              </a:rPr>
              <a:t>Highlighting the company’s positive attributes.</a:t>
            </a:r>
          </a:p>
          <a:p>
            <a:pPr lvl="3" algn="just"/>
            <a:r>
              <a:rPr lang="en-IN" b="0" dirty="0" smtClean="0">
                <a:solidFill>
                  <a:srgbClr val="669900"/>
                </a:solidFill>
              </a:rPr>
              <a:t>Sending reminders to renew/repurchase.</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10. Personal Interests</a:t>
            </a:r>
            <a:br>
              <a:rPr lang="en-IN" dirty="0" smtClean="0"/>
            </a:br>
            <a:endParaRPr lang="en-IN" dirty="0"/>
          </a:p>
        </p:txBody>
      </p:sp>
      <p:sp>
        <p:nvSpPr>
          <p:cNvPr id="3" name="Content Placeholder 2"/>
          <p:cNvSpPr>
            <a:spLocks noGrp="1"/>
          </p:cNvSpPr>
          <p:nvPr>
            <p:ph idx="1"/>
          </p:nvPr>
        </p:nvSpPr>
        <p:spPr/>
        <p:txBody>
          <a:bodyPr/>
          <a:lstStyle/>
          <a:p>
            <a:pPr algn="just"/>
            <a:r>
              <a:rPr lang="en-IN" b="0" dirty="0" smtClean="0"/>
              <a:t>This tactic is a little more advanced but it’s still fairly simple to do with the right tools.</a:t>
            </a:r>
          </a:p>
          <a:p>
            <a:pPr algn="just"/>
            <a:r>
              <a:rPr lang="en-IN" b="0" dirty="0" smtClean="0"/>
              <a:t>You can get detailed information about subscribers’ personal interests by creating user profiles on your website or using an email subscription center.</a:t>
            </a:r>
            <a:endParaRPr lang="en-IN"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Segmentation by email</a:t>
            </a:r>
            <a:endParaRPr lang="en-IN" dirty="0"/>
          </a:p>
        </p:txBody>
      </p:sp>
      <p:sp>
        <p:nvSpPr>
          <p:cNvPr id="3" name="Content Placeholder 2"/>
          <p:cNvSpPr>
            <a:spLocks noGrp="1"/>
          </p:cNvSpPr>
          <p:nvPr>
            <p:ph idx="1"/>
          </p:nvPr>
        </p:nvSpPr>
        <p:spPr/>
        <p:txBody>
          <a:bodyPr>
            <a:normAutofit/>
          </a:bodyPr>
          <a:lstStyle/>
          <a:p>
            <a:pPr algn="just"/>
            <a:r>
              <a:rPr lang="en-IN" b="0" dirty="0" smtClean="0">
                <a:solidFill>
                  <a:srgbClr val="FF0000"/>
                </a:solidFill>
              </a:rPr>
              <a:t>Segmentation is the division of email subscribers into smaller segments based on set criteria</a:t>
            </a:r>
            <a:r>
              <a:rPr lang="en-IN" b="0" dirty="0" smtClean="0"/>
              <a:t>. </a:t>
            </a:r>
            <a:r>
              <a:rPr lang="en-IN" b="0" dirty="0" smtClean="0">
                <a:solidFill>
                  <a:srgbClr val="00B050"/>
                </a:solidFill>
              </a:rPr>
              <a:t>Typically, segmentation is used as a personalization tactic to deliver more relevant email marketing to subscribers based on their geographic location, interests, purchase history, and much more.</a:t>
            </a:r>
            <a:r>
              <a:rPr lang="en-IN" b="0" dirty="0" smtClean="0"/>
              <a:t> </a:t>
            </a:r>
            <a:r>
              <a:rPr lang="en-IN" b="0" dirty="0" smtClean="0">
                <a:solidFill>
                  <a:schemeClr val="tx2">
                    <a:lumMod val="75000"/>
                  </a:schemeClr>
                </a:solidFill>
              </a:rPr>
              <a:t>Segments are created so that the marketer can cater specifically to each different email list and that list’s independent interests, rather than creating one mass message for all.</a:t>
            </a:r>
          </a:p>
          <a:p>
            <a:pPr algn="just"/>
            <a:endParaRPr lang="en-IN"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lstStyle/>
          <a:p>
            <a:pPr algn="just"/>
            <a:r>
              <a:rPr lang="en-IN" b="0" dirty="0" smtClean="0"/>
              <a:t>Email marketing segmentation isn’t a tactic reserved only for brands with the most advanced marketing automation software. </a:t>
            </a:r>
          </a:p>
          <a:p>
            <a:pPr algn="just"/>
            <a:r>
              <a:rPr lang="en-IN" b="0" dirty="0" smtClean="0"/>
              <a:t>With a simple email marketing service and a bit of creativity, you can start targeting your audience with these easy segmentation strategies today.</a:t>
            </a:r>
            <a:endParaRPr lang="en-IN" b="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Email Open Rate</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6712"/>
            <a:ext cx="7772400" cy="5106888"/>
          </a:xfrm>
        </p:spPr>
        <p:txBody>
          <a:bodyPr/>
          <a:lstStyle/>
          <a:p>
            <a:pPr algn="just"/>
            <a:r>
              <a:rPr lang="en-IN" b="0" dirty="0" smtClean="0">
                <a:solidFill>
                  <a:srgbClr val="669900"/>
                </a:solidFill>
              </a:rPr>
              <a:t>Your open rate is one of the most important performance metrics you can track, and not just so you can see how you stack up against the competition.</a:t>
            </a:r>
          </a:p>
          <a:p>
            <a:pPr algn="just"/>
            <a:r>
              <a:rPr lang="en-IN" b="0" dirty="0" smtClean="0">
                <a:solidFill>
                  <a:srgbClr val="C00000"/>
                </a:solidFill>
              </a:rPr>
              <a:t>While click-through, </a:t>
            </a:r>
            <a:r>
              <a:rPr lang="en-IN" b="0" dirty="0" err="1" smtClean="0">
                <a:solidFill>
                  <a:srgbClr val="C00000"/>
                </a:solidFill>
              </a:rPr>
              <a:t>unsubscribes</a:t>
            </a:r>
            <a:r>
              <a:rPr lang="en-IN" b="0" dirty="0" smtClean="0">
                <a:solidFill>
                  <a:srgbClr val="C00000"/>
                </a:solidFill>
              </a:rPr>
              <a:t>, complaints, and forwards all play their part in an effective email marketing campaign, none of those things matter one bit unless your emails are getting opened in the first place.</a:t>
            </a:r>
          </a:p>
          <a:p>
            <a:pPr algn="just"/>
            <a:r>
              <a:rPr lang="en-IN" b="0" dirty="0" smtClean="0"/>
              <a:t>Without a good open rate, the greatest campaign is a non-starter. </a:t>
            </a:r>
          </a:p>
          <a:p>
            <a:pPr algn="just"/>
            <a:endParaRPr lang="en-IN" b="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Calculate Your Email Open Rate</a:t>
            </a:r>
            <a:endParaRPr lang="en-IN" dirty="0"/>
          </a:p>
        </p:txBody>
      </p:sp>
      <p:sp>
        <p:nvSpPr>
          <p:cNvPr id="3" name="Content Placeholder 2"/>
          <p:cNvSpPr>
            <a:spLocks noGrp="1"/>
          </p:cNvSpPr>
          <p:nvPr>
            <p:ph idx="1"/>
          </p:nvPr>
        </p:nvSpPr>
        <p:spPr/>
        <p:txBody>
          <a:bodyPr/>
          <a:lstStyle/>
          <a:p>
            <a:pPr algn="just"/>
            <a:r>
              <a:rPr lang="en-IN" b="0" dirty="0" smtClean="0"/>
              <a:t>So out of the people who actually received your email, your open rate is the percentage of people who opened that email.</a:t>
            </a:r>
            <a:endParaRPr lang="en-IN" b="0" dirty="0"/>
          </a:p>
        </p:txBody>
      </p:sp>
      <p:pic>
        <p:nvPicPr>
          <p:cNvPr id="2050" name="Picture 2"/>
          <p:cNvPicPr>
            <a:picLocks noChangeAspect="1" noChangeArrowheads="1"/>
          </p:cNvPicPr>
          <p:nvPr/>
        </p:nvPicPr>
        <p:blipFill>
          <a:blip r:embed="rId2" cstate="print"/>
          <a:srcRect/>
          <a:stretch>
            <a:fillRect/>
          </a:stretch>
        </p:blipFill>
        <p:spPr bwMode="auto">
          <a:xfrm>
            <a:off x="1547664" y="3137719"/>
            <a:ext cx="5829300" cy="252352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Reasons Why You Have a Low Open Rate</a:t>
            </a:r>
            <a:br>
              <a:rPr lang="en-IN" dirty="0" smtClean="0"/>
            </a:br>
            <a:endParaRPr lang="en-IN" dirty="0"/>
          </a:p>
        </p:txBody>
      </p:sp>
      <p:sp>
        <p:nvSpPr>
          <p:cNvPr id="3" name="Content Placeholder 2"/>
          <p:cNvSpPr>
            <a:spLocks noGrp="1"/>
          </p:cNvSpPr>
          <p:nvPr>
            <p:ph idx="1"/>
          </p:nvPr>
        </p:nvSpPr>
        <p:spPr>
          <a:xfrm>
            <a:off x="251520" y="1828800"/>
            <a:ext cx="8712968" cy="4114800"/>
          </a:xfrm>
        </p:spPr>
        <p:txBody>
          <a:bodyPr/>
          <a:lstStyle/>
          <a:p>
            <a:pPr algn="just"/>
            <a:r>
              <a:rPr lang="en-IN" sz="2000" dirty="0" smtClean="0"/>
              <a:t>Unqualified subscribers.</a:t>
            </a:r>
          </a:p>
          <a:p>
            <a:pPr lvl="1" algn="just"/>
            <a:r>
              <a:rPr lang="en-IN" sz="2000" dirty="0" smtClean="0"/>
              <a:t> </a:t>
            </a:r>
            <a:r>
              <a:rPr lang="en-IN" sz="2000" b="0" dirty="0" smtClean="0"/>
              <a:t>If you purchased an email list, you can expect open rates well below the industry average. </a:t>
            </a:r>
          </a:p>
          <a:p>
            <a:pPr lvl="1" algn="just"/>
            <a:r>
              <a:rPr lang="en-IN" sz="2000" b="0" dirty="0" smtClean="0"/>
              <a:t>The same goes for lists that were acquired without properly qualifying subscribers.</a:t>
            </a:r>
          </a:p>
          <a:p>
            <a:pPr algn="just"/>
            <a:r>
              <a:rPr lang="en-IN" sz="2000" dirty="0" smtClean="0"/>
              <a:t>Not segmenting your list.</a:t>
            </a:r>
            <a:r>
              <a:rPr lang="en-IN" sz="2000" b="0" dirty="0" smtClean="0"/>
              <a:t> </a:t>
            </a:r>
          </a:p>
          <a:p>
            <a:pPr lvl="1" algn="just"/>
            <a:r>
              <a:rPr lang="en-IN" sz="2000" b="0" dirty="0" smtClean="0"/>
              <a:t>If you send the same email to every single person on your list, you’ll never get the kind of engagement you’re looking for.</a:t>
            </a:r>
          </a:p>
          <a:p>
            <a:pPr algn="just"/>
            <a:r>
              <a:rPr lang="en-IN" sz="2000" dirty="0" smtClean="0"/>
              <a:t>Lots of inactive subscribers.</a:t>
            </a:r>
          </a:p>
          <a:p>
            <a:pPr lvl="1" algn="just"/>
            <a:r>
              <a:rPr lang="en-IN" sz="2000" b="0" dirty="0" smtClean="0"/>
              <a:t> If you have a lot of people on your list who are inactive and haven’t engaged with your emails for a long time</a:t>
            </a:r>
          </a:p>
          <a:p>
            <a:pPr algn="just"/>
            <a:r>
              <a:rPr lang="en-IN" sz="2000" dirty="0" smtClean="0"/>
              <a:t>Boring subject lines.</a:t>
            </a:r>
          </a:p>
          <a:p>
            <a:pPr lvl="1" algn="just"/>
            <a:r>
              <a:rPr lang="en-IN" sz="2000" b="0" dirty="0" smtClean="0"/>
              <a:t> If you really want to improve your open rates, you’ve got to focus on crafting enticing email subject lines.</a:t>
            </a:r>
          </a:p>
          <a:p>
            <a:pPr algn="just"/>
            <a:endParaRPr lang="en-IN" sz="2000" b="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8 Tips To Improve Your Email Open Rates</a:t>
            </a:r>
            <a:endParaRPr lang="en-IN" dirty="0"/>
          </a:p>
        </p:txBody>
      </p:sp>
      <p:sp>
        <p:nvSpPr>
          <p:cNvPr id="3" name="Content Placeholder 2"/>
          <p:cNvSpPr>
            <a:spLocks noGrp="1"/>
          </p:cNvSpPr>
          <p:nvPr>
            <p:ph idx="1"/>
          </p:nvPr>
        </p:nvSpPr>
        <p:spPr/>
        <p:txBody>
          <a:bodyPr/>
          <a:lstStyle/>
          <a:p>
            <a:pPr algn="just"/>
            <a:r>
              <a:rPr lang="en-IN" dirty="0" smtClean="0"/>
              <a:t>1. Qualify Your Subscribers</a:t>
            </a:r>
          </a:p>
          <a:p>
            <a:pPr lvl="1" algn="just"/>
            <a:r>
              <a:rPr lang="en-IN" b="0" dirty="0" smtClean="0"/>
              <a:t>Before asking anyone to join your email list, make sure to qualify them with a relevant lead magnet. Don’t try to attract anyone and everyone to your email list.</a:t>
            </a:r>
          </a:p>
          <a:p>
            <a:pPr lvl="1" algn="just"/>
            <a:r>
              <a:rPr lang="en-IN" b="0" dirty="0" smtClean="0"/>
              <a:t>For example, avoid using giveaways that most people would want, such as an </a:t>
            </a:r>
            <a:r>
              <a:rPr lang="en-IN" b="0" dirty="0" err="1" smtClean="0"/>
              <a:t>iPad</a:t>
            </a:r>
            <a:r>
              <a:rPr lang="en-IN" b="0" dirty="0" smtClean="0"/>
              <a:t> giveaway. Instead, give away something that only your target customers would want, like a free sample of your product.</a:t>
            </a:r>
          </a:p>
          <a:p>
            <a:pPr algn="just"/>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36712"/>
            <a:ext cx="8640960" cy="5106888"/>
          </a:xfrm>
        </p:spPr>
        <p:txBody>
          <a:bodyPr/>
          <a:lstStyle/>
          <a:p>
            <a:pPr algn="just">
              <a:buNone/>
            </a:pPr>
            <a:r>
              <a:rPr lang="en-IN" sz="2000" b="0" dirty="0" smtClean="0"/>
              <a:t>2. </a:t>
            </a:r>
            <a:r>
              <a:rPr lang="en-IN" sz="2000" dirty="0" smtClean="0"/>
              <a:t>Segment Your List</a:t>
            </a:r>
          </a:p>
          <a:p>
            <a:pPr algn="just">
              <a:buNone/>
            </a:pPr>
            <a:r>
              <a:rPr lang="en-IN" sz="2000" b="0" dirty="0" smtClean="0"/>
              <a:t>3. </a:t>
            </a:r>
            <a:r>
              <a:rPr lang="en-IN" sz="2000" dirty="0" smtClean="0"/>
              <a:t>Perfect Your Timing </a:t>
            </a:r>
            <a:r>
              <a:rPr lang="en-IN" sz="2000" b="0" dirty="0" smtClean="0"/>
              <a:t>: Sending your emails at the right time is really important for increasing your open rates.</a:t>
            </a:r>
          </a:p>
          <a:p>
            <a:pPr algn="just">
              <a:buNone/>
            </a:pPr>
            <a:r>
              <a:rPr lang="en-IN" sz="2000" b="0" dirty="0" smtClean="0"/>
              <a:t>4. </a:t>
            </a:r>
            <a:r>
              <a:rPr lang="en-IN" sz="2000" dirty="0" smtClean="0"/>
              <a:t>Use Both Direct and Curiosity Subject Lines</a:t>
            </a:r>
            <a:r>
              <a:rPr lang="en-IN" sz="2000" b="0" dirty="0" smtClean="0"/>
              <a:t>: In a direct subject line, you tell the subscriber exactly what to expect in the email, and they open it because that’s something they really want. </a:t>
            </a:r>
          </a:p>
          <a:p>
            <a:pPr algn="just">
              <a:buNone/>
            </a:pPr>
            <a:r>
              <a:rPr lang="en-IN" sz="2000" b="0" dirty="0" smtClean="0"/>
              <a:t>5. </a:t>
            </a:r>
            <a:r>
              <a:rPr lang="en-IN" sz="2000" dirty="0" smtClean="0"/>
              <a:t>Clean Up Inactive Subscribers</a:t>
            </a:r>
            <a:r>
              <a:rPr lang="en-IN" sz="2000" b="0" dirty="0" smtClean="0"/>
              <a:t>:  Don’t be afraid to remove inactive subscribers from your email list.</a:t>
            </a:r>
          </a:p>
          <a:p>
            <a:pPr algn="just">
              <a:buNone/>
            </a:pPr>
            <a:r>
              <a:rPr lang="en-IN" sz="2000" b="0" dirty="0" smtClean="0"/>
              <a:t>6. </a:t>
            </a:r>
            <a:r>
              <a:rPr lang="en-IN" sz="2000" dirty="0" smtClean="0"/>
              <a:t>Optimize Subject Lines for Mobile</a:t>
            </a:r>
            <a:r>
              <a:rPr lang="en-IN" sz="2000" b="0" dirty="0" smtClean="0"/>
              <a:t> :depending on your target audience, product, and email type</a:t>
            </a:r>
          </a:p>
          <a:p>
            <a:pPr algn="just">
              <a:buNone/>
            </a:pPr>
            <a:r>
              <a:rPr lang="en-IN" sz="2000" b="0" dirty="0" smtClean="0"/>
              <a:t>7. </a:t>
            </a:r>
            <a:r>
              <a:rPr lang="en-IN" sz="2000" dirty="0" smtClean="0"/>
              <a:t>Get Past the Spam Filters</a:t>
            </a:r>
            <a:r>
              <a:rPr lang="en-IN" sz="2000" b="0" dirty="0" smtClean="0"/>
              <a:t>: Avoid keywords and phrases often associated with spam.</a:t>
            </a:r>
          </a:p>
          <a:p>
            <a:pPr algn="just">
              <a:buNone/>
            </a:pPr>
            <a:r>
              <a:rPr lang="en-IN" sz="2000" b="0" dirty="0" smtClean="0"/>
              <a:t>8. </a:t>
            </a:r>
            <a:r>
              <a:rPr lang="en-IN" sz="2000" dirty="0" smtClean="0"/>
              <a:t>Effectively Use the From Field </a:t>
            </a:r>
            <a:r>
              <a:rPr lang="en-IN" sz="2000" b="0" dirty="0" smtClean="0"/>
              <a:t>:If a reader doesn’t recognize the sender of an email, then they’re much more likely to delete it, or even hit the dreaded “Report as Spam” button. So make sure that you are using either your individual name or your brand name in the From field instead of just your email address.</a:t>
            </a:r>
          </a:p>
          <a:p>
            <a:pPr algn="just"/>
            <a:endParaRPr lang="en-IN" sz="2000" b="0" dirty="0" smtClean="0"/>
          </a:p>
          <a:p>
            <a:pPr algn="just">
              <a:buNone/>
            </a:pPr>
            <a:endParaRPr lang="en-IN" sz="2000" b="0" dirty="0" smtClean="0"/>
          </a:p>
          <a:p>
            <a:pPr algn="just">
              <a:buNone/>
            </a:pPr>
            <a:endParaRPr lang="en-IN" sz="2000" b="0" dirty="0" smtClean="0"/>
          </a:p>
          <a:p>
            <a:pPr algn="just">
              <a:buNone/>
            </a:pPr>
            <a:endParaRPr lang="en-IN" sz="2000" b="0" dirty="0" smtClean="0"/>
          </a:p>
          <a:p>
            <a:pPr algn="just">
              <a:buNone/>
            </a:pPr>
            <a:endParaRPr lang="en-IN" sz="2000" b="0" dirty="0" smtClean="0"/>
          </a:p>
          <a:p>
            <a:pPr algn="just">
              <a:buNone/>
            </a:pPr>
            <a:endParaRPr lang="en-IN" sz="2000"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ways to segment your list</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Geographic email segmentation:</a:t>
            </a:r>
            <a:r>
              <a:rPr lang="en-IN" b="0" dirty="0" smtClean="0"/>
              <a:t> </a:t>
            </a:r>
          </a:p>
          <a:p>
            <a:pPr lvl="1" algn="just"/>
            <a:r>
              <a:rPr lang="en-IN" b="0" dirty="0" smtClean="0"/>
              <a:t>The most obvious way to segment emails is through geography.</a:t>
            </a:r>
          </a:p>
          <a:p>
            <a:pPr lvl="1" algn="just"/>
            <a:r>
              <a:rPr lang="en-IN" b="0" dirty="0" smtClean="0"/>
              <a:t> </a:t>
            </a:r>
            <a:r>
              <a:rPr lang="en-IN" b="0" dirty="0" smtClean="0">
                <a:solidFill>
                  <a:srgbClr val="00B050"/>
                </a:solidFill>
              </a:rPr>
              <a:t>For instance, imagine your business is hosting a special event. You send out content to a full email list, which includes contacts both local and distant.</a:t>
            </a:r>
          </a:p>
          <a:p>
            <a:pPr algn="just"/>
            <a:r>
              <a:rPr lang="en-IN" dirty="0" smtClean="0"/>
              <a:t>B2B and specialization email segmentation:</a:t>
            </a:r>
            <a:r>
              <a:rPr lang="en-IN" b="0" dirty="0" smtClean="0"/>
              <a:t> </a:t>
            </a:r>
          </a:p>
          <a:p>
            <a:pPr lvl="1" algn="just"/>
            <a:r>
              <a:rPr lang="en-IN" b="0" dirty="0" smtClean="0"/>
              <a:t>You work with other businesses. </a:t>
            </a:r>
          </a:p>
          <a:p>
            <a:pPr lvl="1" algn="just"/>
            <a:r>
              <a:rPr lang="en-IN" b="0" dirty="0" smtClean="0">
                <a:solidFill>
                  <a:srgbClr val="00B050"/>
                </a:solidFill>
              </a:rPr>
              <a:t>You may sell or provide services to other businesses</a:t>
            </a:r>
            <a:r>
              <a:rPr lang="en-IN" b="0" dirty="0" smtClean="0"/>
              <a:t>. </a:t>
            </a:r>
          </a:p>
          <a:p>
            <a:pPr lvl="1" algn="just"/>
            <a:r>
              <a:rPr lang="en-IN" b="0" dirty="0" smtClean="0"/>
              <a:t>And because of the different people you work with, you wouldn’t send the same email to a vendor contact as you do to a sales manager, a marketing specialist, or an administrative assistant. They each require their own messaging. </a:t>
            </a:r>
          </a:p>
          <a:p>
            <a:pPr algn="just"/>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7772400" cy="457200"/>
          </a:xfrm>
        </p:spPr>
        <p:txBody>
          <a:bodyPr/>
          <a:lstStyle/>
          <a:p>
            <a:r>
              <a:rPr lang="en-IN" dirty="0" smtClean="0"/>
              <a:t>Cont..</a:t>
            </a:r>
            <a:endParaRPr lang="en-IN" dirty="0"/>
          </a:p>
        </p:txBody>
      </p:sp>
      <p:sp>
        <p:nvSpPr>
          <p:cNvPr id="3" name="Content Placeholder 2"/>
          <p:cNvSpPr>
            <a:spLocks noGrp="1"/>
          </p:cNvSpPr>
          <p:nvPr>
            <p:ph idx="1"/>
          </p:nvPr>
        </p:nvSpPr>
        <p:spPr>
          <a:xfrm>
            <a:off x="685800" y="1052736"/>
            <a:ext cx="7772400" cy="4890864"/>
          </a:xfrm>
        </p:spPr>
        <p:txBody>
          <a:bodyPr>
            <a:normAutofit fontScale="85000" lnSpcReduction="20000"/>
          </a:bodyPr>
          <a:lstStyle/>
          <a:p>
            <a:pPr algn="just"/>
            <a:r>
              <a:rPr lang="en-IN" dirty="0" smtClean="0"/>
              <a:t>Content-specific email segmentation: </a:t>
            </a:r>
          </a:p>
          <a:p>
            <a:pPr lvl="1" algn="just"/>
            <a:r>
              <a:rPr lang="en-IN" b="0" dirty="0" smtClean="0"/>
              <a:t>For this, you need to rely on data collected about specific contacts. </a:t>
            </a:r>
          </a:p>
          <a:p>
            <a:pPr lvl="1" algn="just"/>
            <a:r>
              <a:rPr lang="en-IN" b="0" dirty="0" smtClean="0"/>
              <a:t>What pages did they visit on your site? </a:t>
            </a:r>
          </a:p>
          <a:p>
            <a:pPr lvl="1" algn="just"/>
            <a:r>
              <a:rPr lang="en-IN" b="0" dirty="0" smtClean="0"/>
              <a:t>What did they download from it? </a:t>
            </a:r>
          </a:p>
          <a:p>
            <a:pPr lvl="1" algn="just"/>
            <a:r>
              <a:rPr lang="en-IN" b="0" dirty="0" smtClean="0"/>
              <a:t>What tools did they use? </a:t>
            </a:r>
          </a:p>
          <a:p>
            <a:pPr lvl="1" algn="just"/>
            <a:r>
              <a:rPr lang="en-IN" b="0" dirty="0" smtClean="0"/>
              <a:t>Did they purchase anything? </a:t>
            </a:r>
          </a:p>
          <a:p>
            <a:pPr algn="just"/>
            <a:r>
              <a:rPr lang="en-IN" dirty="0" err="1" smtClean="0"/>
              <a:t>Behavior</a:t>
            </a:r>
            <a:r>
              <a:rPr lang="en-IN" dirty="0" smtClean="0"/>
              <a:t>-specific email segmentation: </a:t>
            </a:r>
          </a:p>
          <a:p>
            <a:pPr lvl="1" algn="just"/>
            <a:r>
              <a:rPr lang="en-IN" b="0" dirty="0" smtClean="0"/>
              <a:t>This goes into a level of email marketing segmentation that’s even deeper. </a:t>
            </a:r>
          </a:p>
          <a:p>
            <a:pPr lvl="1" algn="just"/>
            <a:r>
              <a:rPr lang="en-IN" b="0" dirty="0" smtClean="0"/>
              <a:t>How long is a customer connected to  a page? </a:t>
            </a:r>
          </a:p>
          <a:p>
            <a:pPr lvl="1" algn="just"/>
            <a:r>
              <a:rPr lang="en-IN" b="0" dirty="0" smtClean="0"/>
              <a:t>How many pages do they view on an average visit? </a:t>
            </a:r>
          </a:p>
          <a:p>
            <a:pPr lvl="1" algn="just"/>
            <a:r>
              <a:rPr lang="en-IN" b="0" dirty="0" smtClean="0"/>
              <a:t>Do they visit and buy quickly, like an impulse buyer? </a:t>
            </a:r>
          </a:p>
          <a:p>
            <a:pPr lvl="1" algn="just"/>
            <a:r>
              <a:rPr lang="en-IN" b="0" dirty="0" smtClean="0"/>
              <a:t>Or do they visit a few times in a week, loading the same items into an online cart and </a:t>
            </a:r>
            <a:r>
              <a:rPr lang="en-IN" b="0" dirty="0" err="1" smtClean="0"/>
              <a:t>canceling</a:t>
            </a:r>
            <a:r>
              <a:rPr lang="en-IN" b="0" dirty="0" smtClean="0"/>
              <a:t>, like a nervous buyer?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Influencer email segmentation:</a:t>
            </a:r>
            <a:r>
              <a:rPr lang="en-IN" b="0" dirty="0" smtClean="0"/>
              <a:t> </a:t>
            </a:r>
          </a:p>
          <a:p>
            <a:pPr lvl="1" algn="just"/>
            <a:r>
              <a:rPr lang="en-IN" b="0" dirty="0" smtClean="0"/>
              <a:t>This is more complicated than the title alone suggests. </a:t>
            </a:r>
          </a:p>
          <a:p>
            <a:pPr lvl="1" algn="just"/>
            <a:r>
              <a:rPr lang="en-IN" b="0" dirty="0" smtClean="0">
                <a:solidFill>
                  <a:srgbClr val="FF0000"/>
                </a:solidFill>
              </a:rPr>
              <a:t>Customer loyalty is no longer just about purchase totals and the frequency of purchases.</a:t>
            </a:r>
          </a:p>
          <a:p>
            <a:pPr lvl="1" algn="just"/>
            <a:r>
              <a:rPr lang="en-IN" b="0" dirty="0" smtClean="0"/>
              <a:t>Today, it’s about who recommends your brand. </a:t>
            </a:r>
          </a:p>
          <a:p>
            <a:pPr lvl="1" algn="just"/>
            <a:r>
              <a:rPr lang="en-IN" b="0" dirty="0" smtClean="0"/>
              <a:t>Who’s given you testimonials or reviews? </a:t>
            </a:r>
          </a:p>
          <a:p>
            <a:pPr lvl="1" algn="just"/>
            <a:r>
              <a:rPr lang="en-IN" b="0" dirty="0" smtClean="0"/>
              <a:t>Who shares your brand on social media? </a:t>
            </a:r>
          </a:p>
          <a:p>
            <a:pPr lvl="1" algn="just"/>
            <a:r>
              <a:rPr lang="en-IN" b="0" dirty="0" smtClean="0"/>
              <a:t>Which platform? </a:t>
            </a:r>
          </a:p>
          <a:p>
            <a:pPr lvl="1" algn="just"/>
            <a:r>
              <a:rPr lang="en-IN" b="0" dirty="0" smtClean="0"/>
              <a:t>How effective are they? </a:t>
            </a:r>
          </a:p>
          <a:p>
            <a:pPr lvl="1" algn="just"/>
            <a:r>
              <a:rPr lang="en-IN" b="0" dirty="0" smtClean="0"/>
              <a:t>Send superficially to those customers—and show them some love for being a voluntary brand ambassador. </a:t>
            </a:r>
            <a:endParaRPr lang="en-IN" dirty="0" smtClean="0"/>
          </a:p>
          <a:p>
            <a:pPr algn="just"/>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Email Marketing Segmentation Strategies </a:t>
            </a:r>
            <a:br>
              <a:rPr lang="en-IN" dirty="0" smtClean="0"/>
            </a:br>
            <a:endParaRPr lang="en-IN" dirty="0"/>
          </a:p>
        </p:txBody>
      </p:sp>
      <p:sp>
        <p:nvSpPr>
          <p:cNvPr id="3" name="Content Placeholder 2"/>
          <p:cNvSpPr>
            <a:spLocks noGrp="1"/>
          </p:cNvSpPr>
          <p:nvPr>
            <p:ph idx="1"/>
          </p:nvPr>
        </p:nvSpPr>
        <p:spPr/>
        <p:txBody>
          <a:bodyPr>
            <a:normAutofit fontScale="92500"/>
          </a:bodyPr>
          <a:lstStyle/>
          <a:p>
            <a:pPr>
              <a:buNone/>
            </a:pPr>
            <a:r>
              <a:rPr lang="en-IN" dirty="0" smtClean="0"/>
              <a:t>1. Demographics</a:t>
            </a:r>
          </a:p>
          <a:p>
            <a:pPr algn="just">
              <a:buNone/>
            </a:pPr>
            <a:r>
              <a:rPr lang="en-IN" b="0" dirty="0" smtClean="0"/>
              <a:t>The first way many marketers begin email marketing segmentation is by demographic data.</a:t>
            </a:r>
          </a:p>
          <a:p>
            <a:pPr algn="just">
              <a:buNone/>
            </a:pPr>
            <a:r>
              <a:rPr lang="en-IN" b="0" dirty="0" smtClean="0">
                <a:solidFill>
                  <a:srgbClr val="00B0F0"/>
                </a:solidFill>
              </a:rPr>
              <a:t>Information such as age, gender, company position, and income level can tell a lot about a person’s needs and interests.</a:t>
            </a:r>
          </a:p>
          <a:p>
            <a:pPr algn="just">
              <a:buNone/>
            </a:pPr>
            <a:r>
              <a:rPr lang="en-IN" b="0" dirty="0" smtClean="0"/>
              <a:t>The more information you can get about your audience in the sign-up process, the more options you’ll have for demographic segmentation. </a:t>
            </a:r>
          </a:p>
          <a:p>
            <a:pPr algn="just">
              <a:buNone/>
            </a:pPr>
            <a:r>
              <a:rPr lang="en-IN" b="0" dirty="0" smtClean="0"/>
              <a:t>Be careful with this, though, because asking for too much information can scare people off from signing up at all.</a:t>
            </a:r>
          </a:p>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2. Survey or Quiz Results</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algn="just"/>
            <a:r>
              <a:rPr lang="en-IN" b="0" dirty="0" smtClean="0"/>
              <a:t>Some marketers are minimalists who wouldn’t dare to ask for more than an email address to sign up for their mailing list.</a:t>
            </a:r>
          </a:p>
          <a:p>
            <a:pPr algn="just"/>
            <a:r>
              <a:rPr lang="en-IN" b="0" dirty="0" smtClean="0">
                <a:solidFill>
                  <a:schemeClr val="accent2">
                    <a:lumMod val="75000"/>
                  </a:schemeClr>
                </a:solidFill>
              </a:rPr>
              <a:t>A survey gives you the opportunity to not only get that valuable demographic information but also insights into individual tastes, preferences, and beliefs.</a:t>
            </a:r>
          </a:p>
          <a:p>
            <a:pPr algn="just"/>
            <a:r>
              <a:rPr lang="en-IN" b="0" dirty="0" smtClean="0">
                <a:solidFill>
                  <a:schemeClr val="accent5">
                    <a:lumMod val="75000"/>
                  </a:schemeClr>
                </a:solidFill>
              </a:rPr>
              <a:t>If you want to send out a survey to your audience and get a lot of responses, you should probably create some kind of incentive for completing it – such as entering them in a drawing to win a prize.</a:t>
            </a:r>
            <a:endParaRPr lang="en-IN" b="0" dirty="0">
              <a:solidFill>
                <a:schemeClr val="accent5">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3. Email Engagement</a:t>
            </a:r>
            <a:br>
              <a:rPr lang="en-IN" dirty="0" smtClean="0"/>
            </a:br>
            <a:endParaRPr lang="en-IN" dirty="0"/>
          </a:p>
        </p:txBody>
      </p:sp>
      <p:sp>
        <p:nvSpPr>
          <p:cNvPr id="3" name="Content Placeholder 2"/>
          <p:cNvSpPr>
            <a:spLocks noGrp="1"/>
          </p:cNvSpPr>
          <p:nvPr>
            <p:ph idx="1"/>
          </p:nvPr>
        </p:nvSpPr>
        <p:spPr/>
        <p:txBody>
          <a:bodyPr/>
          <a:lstStyle/>
          <a:p>
            <a:pPr algn="just"/>
            <a:r>
              <a:rPr lang="en-IN" b="0" dirty="0" smtClean="0"/>
              <a:t>Email engagement is another very basic way to segment your lists, but it can have a huge impact on your overall results.</a:t>
            </a:r>
          </a:p>
          <a:p>
            <a:pPr algn="just"/>
            <a:r>
              <a:rPr lang="en-IN" b="0" dirty="0" smtClean="0"/>
              <a:t>Open rate and click-through rate are the main metrics here, </a:t>
            </a:r>
            <a:r>
              <a:rPr lang="en-IN" b="0" dirty="0" smtClean="0">
                <a:solidFill>
                  <a:schemeClr val="accent5">
                    <a:lumMod val="75000"/>
                  </a:schemeClr>
                </a:solidFill>
              </a:rPr>
              <a:t>which you keep track of in your email marketing service.</a:t>
            </a:r>
            <a:endParaRPr lang="en-IN" b="0" dirty="0">
              <a:solidFill>
                <a:schemeClr val="accent5">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4. Geographic Area</a:t>
            </a:r>
            <a:br>
              <a:rPr lang="en-IN" dirty="0" smtClean="0"/>
            </a:br>
            <a:endParaRPr lang="en-IN" dirty="0"/>
          </a:p>
        </p:txBody>
      </p:sp>
      <p:sp>
        <p:nvSpPr>
          <p:cNvPr id="3" name="Content Placeholder 2"/>
          <p:cNvSpPr>
            <a:spLocks noGrp="1"/>
          </p:cNvSpPr>
          <p:nvPr>
            <p:ph idx="1"/>
          </p:nvPr>
        </p:nvSpPr>
        <p:spPr/>
        <p:txBody>
          <a:bodyPr/>
          <a:lstStyle/>
          <a:p>
            <a:pPr algn="just"/>
            <a:r>
              <a:rPr lang="en-IN" b="0" dirty="0" smtClean="0">
                <a:solidFill>
                  <a:srgbClr val="92D050"/>
                </a:solidFill>
              </a:rPr>
              <a:t>There are a lot of different ways to use geographic location data, making segmentation by geographic area a valuable tool – </a:t>
            </a:r>
            <a:r>
              <a:rPr lang="en-IN" b="0" dirty="0" smtClean="0"/>
              <a:t>especially for businesses where location greatly influences purchasing decisions.</a:t>
            </a:r>
            <a:endParaRPr lang="en-IN" b="0" dirty="0"/>
          </a:p>
        </p:txBody>
      </p:sp>
    </p:spTree>
  </p:cSld>
  <p:clrMapOvr>
    <a:masterClrMapping/>
  </p:clrMapOvr>
</p:sld>
</file>

<file path=ppt/theme/theme1.xml><?xml version="1.0" encoding="utf-8"?>
<a:theme xmlns:a="http://schemas.openxmlformats.org/drawingml/2006/main" name="Theme1">
  <a:themeElements>
    <a:clrScheme name="1_Blank Presentation 9">
      <a:dk1>
        <a:srgbClr val="000000"/>
      </a:dk1>
      <a:lt1>
        <a:srgbClr val="FFFFFF"/>
      </a:lt1>
      <a:dk2>
        <a:srgbClr val="0000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1_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8">
        <a:dk1>
          <a:srgbClr val="000000"/>
        </a:dk1>
        <a:lt1>
          <a:srgbClr val="FFFFFF"/>
        </a:lt1>
        <a:dk2>
          <a:srgbClr val="3399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9">
        <a:dk1>
          <a:srgbClr val="000000"/>
        </a:dk1>
        <a:lt1>
          <a:srgbClr val="FFFFFF"/>
        </a:lt1>
        <a:dk2>
          <a:srgbClr val="0000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Theme1</Template>
  <TotalTime>51</TotalTime>
  <Words>1607</Words>
  <Application>Microsoft Office PowerPoint</Application>
  <PresentationFormat>On-screen Show (4:3)</PresentationFormat>
  <Paragraphs>128</Paragraphs>
  <Slides>26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Theme1</vt:lpstr>
      <vt:lpstr>Clip</vt:lpstr>
      <vt:lpstr>Email Segmentation</vt:lpstr>
      <vt:lpstr>Segmentation by email</vt:lpstr>
      <vt:lpstr>5 ways to segment your list</vt:lpstr>
      <vt:lpstr>Cont..</vt:lpstr>
      <vt:lpstr>Cont..</vt:lpstr>
      <vt:lpstr>Email Marketing Segmentation Strategies  </vt:lpstr>
      <vt:lpstr>2. Survey or Quiz Results </vt:lpstr>
      <vt:lpstr>3. Email Engagement </vt:lpstr>
      <vt:lpstr>4. Geographic Area </vt:lpstr>
      <vt:lpstr>Cont...</vt:lpstr>
      <vt:lpstr>5. Past Purchases </vt:lpstr>
      <vt:lpstr>6. Amount Spent </vt:lpstr>
      <vt:lpstr>7. Position in the Sales Funnel </vt:lpstr>
      <vt:lpstr>8. Website Behavior </vt:lpstr>
      <vt:lpstr>Cont...</vt:lpstr>
      <vt:lpstr>9. Time Since Last Purchase </vt:lpstr>
      <vt:lpstr>Two major groups</vt:lpstr>
      <vt:lpstr>Cont...</vt:lpstr>
      <vt:lpstr>10. Personal Interests </vt:lpstr>
      <vt:lpstr>Summary</vt:lpstr>
      <vt:lpstr>Email Open Rate</vt:lpstr>
      <vt:lpstr>Slide 22</vt:lpstr>
      <vt:lpstr>How to Calculate Your Email Open Rate</vt:lpstr>
      <vt:lpstr>4 Reasons Why You Have a Low Open Rate </vt:lpstr>
      <vt:lpstr>8 Tips To Improve Your Email Open Rates</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Segmentation</dc:title>
  <dc:creator>dell</dc:creator>
  <cp:lastModifiedBy>dell</cp:lastModifiedBy>
  <cp:revision>3</cp:revision>
  <dcterms:created xsi:type="dcterms:W3CDTF">2020-09-17T17:29:39Z</dcterms:created>
  <dcterms:modified xsi:type="dcterms:W3CDTF">2020-09-21T05:53:26Z</dcterms:modified>
</cp:coreProperties>
</file>