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2" r:id="rId6"/>
    <p:sldId id="267" r:id="rId7"/>
    <p:sldId id="268" r:id="rId8"/>
    <p:sldId id="269" r:id="rId9"/>
    <p:sldId id="270" r:id="rId10"/>
    <p:sldId id="271" r:id="rId11"/>
    <p:sldId id="272"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63" r:id="rId25"/>
    <p:sldId id="264" r:id="rId26"/>
    <p:sldId id="265" r:id="rId27"/>
    <p:sldId id="266" r:id="rId28"/>
    <p:sldId id="260" r:id="rId29"/>
    <p:sldId id="26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Book3"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3"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Book3"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Book3"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21669\Documents\M&amp;E%20of%20Malaria%20Training\Ghana%202011\Exercises\15%20Data%20Dissemination%20Presentation%20and%20Use\Graphing%20Exercise2007.xlsx" TargetMode="External"/><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48"/>
  <c:clrMapOvr bg1="lt1" tx1="dk1" bg2="lt2" tx2="dk2" accent1="accent1" accent2="accent2" accent3="accent3" accent4="accent4" accent5="accent5" accent6="accent6" hlink="hlink" folHlink="folHlink"/>
  <c:chart>
    <c:autoTitleDeleted val="1"/>
    <c:plotArea>
      <c:layout/>
      <c:barChart>
        <c:barDir val="col"/>
        <c:grouping val="clustered"/>
        <c:ser>
          <c:idx val="0"/>
          <c:order val="0"/>
          <c:tx>
            <c:strRef>
              <c:f>'Sheet1 (2)'!$A$3</c:f>
              <c:strCache>
                <c:ptCount val="1"/>
                <c:pt idx="0">
                  <c:v>Any net</c:v>
                </c:pt>
              </c:strCache>
            </c:strRef>
          </c:tx>
          <c:spPr>
            <a:solidFill>
              <a:srgbClr val="30EA04"/>
            </a:solidFill>
          </c:spPr>
          <c:cat>
            <c:strRef>
              <c:f>'Sheet1 (2)'!$B$2:$F$2</c:f>
              <c:strCache>
                <c:ptCount val="4"/>
                <c:pt idx="0">
                  <c:v>Country 1</c:v>
                </c:pt>
                <c:pt idx="1">
                  <c:v>Country 3</c:v>
                </c:pt>
                <c:pt idx="2">
                  <c:v>Country 4</c:v>
                </c:pt>
                <c:pt idx="3">
                  <c:v>Country 5</c:v>
                </c:pt>
              </c:strCache>
            </c:strRef>
          </c:cat>
          <c:val>
            <c:numRef>
              <c:f>'Sheet1 (2)'!$B$3:$F$3</c:f>
              <c:numCache>
                <c:formatCode>General</c:formatCode>
                <c:ptCount val="4"/>
                <c:pt idx="0">
                  <c:v>56</c:v>
                </c:pt>
                <c:pt idx="1">
                  <c:v>77</c:v>
                </c:pt>
                <c:pt idx="2">
                  <c:v>66</c:v>
                </c:pt>
                <c:pt idx="3">
                  <c:v>70</c:v>
                </c:pt>
              </c:numCache>
            </c:numRef>
          </c:val>
        </c:ser>
        <c:ser>
          <c:idx val="1"/>
          <c:order val="1"/>
          <c:tx>
            <c:strRef>
              <c:f>'Sheet1 (2)'!$A$5</c:f>
              <c:strCache>
                <c:ptCount val="1"/>
                <c:pt idx="0">
                  <c:v>LLIN</c:v>
                </c:pt>
              </c:strCache>
            </c:strRef>
          </c:tx>
          <c:spPr>
            <a:solidFill>
              <a:schemeClr val="tx2">
                <a:lumMod val="75000"/>
              </a:schemeClr>
            </a:solidFill>
          </c:spPr>
          <c:cat>
            <c:strRef>
              <c:f>'Sheet1 (2)'!$B$2:$F$2</c:f>
              <c:strCache>
                <c:ptCount val="4"/>
                <c:pt idx="0">
                  <c:v>Country 1</c:v>
                </c:pt>
                <c:pt idx="1">
                  <c:v>Country 3</c:v>
                </c:pt>
                <c:pt idx="2">
                  <c:v>Country 4</c:v>
                </c:pt>
                <c:pt idx="3">
                  <c:v>Country 5</c:v>
                </c:pt>
              </c:strCache>
            </c:strRef>
          </c:cat>
          <c:val>
            <c:numRef>
              <c:f>'Sheet1 (2)'!$B$5:$F$5</c:f>
              <c:numCache>
                <c:formatCode>General</c:formatCode>
                <c:ptCount val="4"/>
                <c:pt idx="0">
                  <c:v>38</c:v>
                </c:pt>
                <c:pt idx="1">
                  <c:v>45</c:v>
                </c:pt>
                <c:pt idx="2">
                  <c:v>57</c:v>
                </c:pt>
                <c:pt idx="3">
                  <c:v>46</c:v>
                </c:pt>
              </c:numCache>
            </c:numRef>
          </c:val>
        </c:ser>
        <c:gapWidth val="60"/>
        <c:axId val="238218240"/>
        <c:axId val="238306048"/>
      </c:barChart>
      <c:catAx>
        <c:axId val="238218240"/>
        <c:scaling>
          <c:orientation val="minMax"/>
        </c:scaling>
        <c:delete val="1"/>
        <c:axPos val="b"/>
        <c:majorGridlines/>
        <c:minorGridlines/>
        <c:numFmt formatCode="General" sourceLinked="1"/>
        <c:tickLblPos val="none"/>
        <c:crossAx val="238306048"/>
        <c:crosses val="autoZero"/>
        <c:auto val="1"/>
        <c:lblAlgn val="ctr"/>
        <c:lblOffset val="100"/>
      </c:catAx>
      <c:valAx>
        <c:axId val="238306048"/>
        <c:scaling>
          <c:orientation val="minMax"/>
          <c:max val="100"/>
        </c:scaling>
        <c:axPos val="l"/>
        <c:majorGridlines/>
        <c:minorGridlines/>
        <c:numFmt formatCode="General" sourceLinked="1"/>
        <c:tickLblPos val="nextTo"/>
        <c:crossAx val="238218240"/>
        <c:crosses val="autoZero"/>
        <c:crossBetween val="between"/>
        <c:majorUnit val="20"/>
      </c:valAx>
    </c:plotArea>
    <c:legend>
      <c:legendPos val="r"/>
      <c:layout/>
    </c:legend>
    <c:plotVisOnly val="1"/>
    <c:dispBlanksAs val="gap"/>
  </c:chart>
  <c:txPr>
    <a:bodyPr/>
    <a:lstStyle/>
    <a:p>
      <a:pPr>
        <a:defRPr sz="18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style val="18"/>
  <c:clrMapOvr bg1="lt1" tx1="dk1" bg2="lt2" tx2="dk2" accent1="accent1" accent2="accent2" accent3="accent3" accent4="accent4" accent5="accent5" accent6="accent6" hlink="hlink" folHlink="folHlink"/>
  <c:chart>
    <c:autoTitleDeleted val="1"/>
    <c:plotArea>
      <c:layout/>
      <c:barChart>
        <c:barDir val="col"/>
        <c:grouping val="clustered"/>
        <c:ser>
          <c:idx val="0"/>
          <c:order val="0"/>
          <c:tx>
            <c:strRef>
              <c:f>'Sheet1 (2)'!$A$3</c:f>
              <c:strCache>
                <c:ptCount val="1"/>
                <c:pt idx="0">
                  <c:v>Any net</c:v>
                </c:pt>
              </c:strCache>
            </c:strRef>
          </c:tx>
          <c:cat>
            <c:strRef>
              <c:f>'Sheet1 (2)'!$B$2:$F$2</c:f>
              <c:strCache>
                <c:ptCount val="4"/>
                <c:pt idx="0">
                  <c:v>Country 1</c:v>
                </c:pt>
                <c:pt idx="1">
                  <c:v>Country 3</c:v>
                </c:pt>
                <c:pt idx="2">
                  <c:v>Country 4</c:v>
                </c:pt>
                <c:pt idx="3">
                  <c:v>Country 5</c:v>
                </c:pt>
              </c:strCache>
            </c:strRef>
          </c:cat>
          <c:val>
            <c:numRef>
              <c:f>'Sheet1 (2)'!$B$3:$F$3</c:f>
              <c:numCache>
                <c:formatCode>General</c:formatCode>
                <c:ptCount val="4"/>
                <c:pt idx="0">
                  <c:v>56</c:v>
                </c:pt>
                <c:pt idx="1">
                  <c:v>77</c:v>
                </c:pt>
                <c:pt idx="2">
                  <c:v>66</c:v>
                </c:pt>
                <c:pt idx="3">
                  <c:v>70</c:v>
                </c:pt>
              </c:numCache>
            </c:numRef>
          </c:val>
        </c:ser>
        <c:ser>
          <c:idx val="1"/>
          <c:order val="1"/>
          <c:tx>
            <c:strRef>
              <c:f>'Sheet1 (2)'!$A$5</c:f>
              <c:strCache>
                <c:ptCount val="1"/>
                <c:pt idx="0">
                  <c:v>LLIN</c:v>
                </c:pt>
              </c:strCache>
            </c:strRef>
          </c:tx>
          <c:cat>
            <c:strRef>
              <c:f>'Sheet1 (2)'!$B$2:$F$2</c:f>
              <c:strCache>
                <c:ptCount val="4"/>
                <c:pt idx="0">
                  <c:v>Country 1</c:v>
                </c:pt>
                <c:pt idx="1">
                  <c:v>Country 3</c:v>
                </c:pt>
                <c:pt idx="2">
                  <c:v>Country 4</c:v>
                </c:pt>
                <c:pt idx="3">
                  <c:v>Country 5</c:v>
                </c:pt>
              </c:strCache>
            </c:strRef>
          </c:cat>
          <c:val>
            <c:numRef>
              <c:f>'Sheet1 (2)'!$B$5:$F$5</c:f>
              <c:numCache>
                <c:formatCode>General</c:formatCode>
                <c:ptCount val="4"/>
                <c:pt idx="0">
                  <c:v>38</c:v>
                </c:pt>
                <c:pt idx="1">
                  <c:v>45</c:v>
                </c:pt>
                <c:pt idx="2">
                  <c:v>57</c:v>
                </c:pt>
                <c:pt idx="3">
                  <c:v>46</c:v>
                </c:pt>
              </c:numCache>
            </c:numRef>
          </c:val>
        </c:ser>
        <c:gapWidth val="60"/>
        <c:axId val="240728320"/>
        <c:axId val="240730112"/>
      </c:barChart>
      <c:catAx>
        <c:axId val="240728320"/>
        <c:scaling>
          <c:orientation val="minMax"/>
        </c:scaling>
        <c:delete val="1"/>
        <c:axPos val="b"/>
        <c:numFmt formatCode="General" sourceLinked="1"/>
        <c:tickLblPos val="none"/>
        <c:crossAx val="240730112"/>
        <c:crosses val="autoZero"/>
        <c:auto val="1"/>
        <c:lblAlgn val="ctr"/>
        <c:lblOffset val="100"/>
      </c:catAx>
      <c:valAx>
        <c:axId val="240730112"/>
        <c:scaling>
          <c:orientation val="minMax"/>
          <c:max val="100"/>
        </c:scaling>
        <c:axPos val="l"/>
        <c:majorGridlines/>
        <c:numFmt formatCode="General" sourceLinked="1"/>
        <c:tickLblPos val="nextTo"/>
        <c:crossAx val="240728320"/>
        <c:crosses val="autoZero"/>
        <c:crossBetween val="between"/>
        <c:majorUnit val="20"/>
      </c:valAx>
    </c:plotArea>
    <c:legend>
      <c:legendPos val="r"/>
      <c:layout/>
    </c:legend>
    <c:plotVisOnly val="1"/>
    <c:dispBlanksAs val="gap"/>
  </c:chart>
  <c:txPr>
    <a:bodyPr/>
    <a:lstStyle/>
    <a:p>
      <a:pPr>
        <a:defRPr sz="1800"/>
      </a:pPr>
      <a:endParaRPr lang="en-US"/>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style val="18"/>
  <c:clrMapOvr bg1="lt1" tx1="dk1" bg2="lt2" tx2="dk2" accent1="accent1" accent2="accent2" accent3="accent3" accent4="accent4" accent5="accent5" accent6="accent6" hlink="hlink" folHlink="folHlink"/>
  <c:chart>
    <c:title>
      <c:tx>
        <c:rich>
          <a:bodyPr/>
          <a:lstStyle/>
          <a:p>
            <a:pPr>
              <a:defRPr/>
            </a:pPr>
            <a:r>
              <a:rPr lang="en-US"/>
              <a:t> Household Ownership of at Least 1 Net or ITN, 2008</a:t>
            </a:r>
          </a:p>
        </c:rich>
      </c:tx>
      <c:layout/>
    </c:title>
    <c:plotArea>
      <c:layout/>
      <c:barChart>
        <c:barDir val="col"/>
        <c:grouping val="clustered"/>
        <c:ser>
          <c:idx val="0"/>
          <c:order val="0"/>
          <c:tx>
            <c:strRef>
              <c:f>'Sheet1 (2)'!$A$3</c:f>
              <c:strCache>
                <c:ptCount val="1"/>
                <c:pt idx="0">
                  <c:v>Any net</c:v>
                </c:pt>
              </c:strCache>
            </c:strRef>
          </c:tx>
          <c:dLbls>
            <c:dLblPos val="inEnd"/>
            <c:showVal val="1"/>
          </c:dLbls>
          <c:cat>
            <c:strRef>
              <c:f>'Sheet1 (2)'!$B$2:$F$2</c:f>
              <c:strCache>
                <c:ptCount val="4"/>
                <c:pt idx="0">
                  <c:v>Country 1</c:v>
                </c:pt>
                <c:pt idx="1">
                  <c:v>Country 3</c:v>
                </c:pt>
                <c:pt idx="2">
                  <c:v>Country 4</c:v>
                </c:pt>
                <c:pt idx="3">
                  <c:v>Country 5</c:v>
                </c:pt>
              </c:strCache>
            </c:strRef>
          </c:cat>
          <c:val>
            <c:numRef>
              <c:f>'Sheet1 (2)'!$B$3:$F$3</c:f>
              <c:numCache>
                <c:formatCode>General</c:formatCode>
                <c:ptCount val="4"/>
                <c:pt idx="0">
                  <c:v>56</c:v>
                </c:pt>
                <c:pt idx="1">
                  <c:v>77</c:v>
                </c:pt>
                <c:pt idx="2">
                  <c:v>66</c:v>
                </c:pt>
                <c:pt idx="3">
                  <c:v>70</c:v>
                </c:pt>
              </c:numCache>
            </c:numRef>
          </c:val>
        </c:ser>
        <c:ser>
          <c:idx val="1"/>
          <c:order val="1"/>
          <c:tx>
            <c:strRef>
              <c:f>'Sheet1 (2)'!$A$5</c:f>
              <c:strCache>
                <c:ptCount val="1"/>
                <c:pt idx="0">
                  <c:v>LLIN</c:v>
                </c:pt>
              </c:strCache>
            </c:strRef>
          </c:tx>
          <c:dLbls>
            <c:dLblPos val="inEnd"/>
            <c:showVal val="1"/>
          </c:dLbls>
          <c:cat>
            <c:strRef>
              <c:f>'Sheet1 (2)'!$B$2:$F$2</c:f>
              <c:strCache>
                <c:ptCount val="4"/>
                <c:pt idx="0">
                  <c:v>Country 1</c:v>
                </c:pt>
                <c:pt idx="1">
                  <c:v>Country 3</c:v>
                </c:pt>
                <c:pt idx="2">
                  <c:v>Country 4</c:v>
                </c:pt>
                <c:pt idx="3">
                  <c:v>Country 5</c:v>
                </c:pt>
              </c:strCache>
            </c:strRef>
          </c:cat>
          <c:val>
            <c:numRef>
              <c:f>'Sheet1 (2)'!$B$5:$F$5</c:f>
              <c:numCache>
                <c:formatCode>General</c:formatCode>
                <c:ptCount val="4"/>
                <c:pt idx="0">
                  <c:v>38</c:v>
                </c:pt>
                <c:pt idx="1">
                  <c:v>45</c:v>
                </c:pt>
                <c:pt idx="2">
                  <c:v>57</c:v>
                </c:pt>
                <c:pt idx="3">
                  <c:v>46</c:v>
                </c:pt>
              </c:numCache>
            </c:numRef>
          </c:val>
        </c:ser>
        <c:gapWidth val="60"/>
        <c:axId val="240698112"/>
        <c:axId val="240699648"/>
      </c:barChart>
      <c:catAx>
        <c:axId val="240698112"/>
        <c:scaling>
          <c:orientation val="minMax"/>
        </c:scaling>
        <c:axPos val="b"/>
        <c:numFmt formatCode="General" sourceLinked="1"/>
        <c:tickLblPos val="nextTo"/>
        <c:crossAx val="240699648"/>
        <c:crosses val="autoZero"/>
        <c:auto val="1"/>
        <c:lblAlgn val="ctr"/>
        <c:lblOffset val="100"/>
      </c:catAx>
      <c:valAx>
        <c:axId val="240699648"/>
        <c:scaling>
          <c:orientation val="minMax"/>
          <c:max val="100"/>
        </c:scaling>
        <c:axPos val="l"/>
        <c:majorGridlines/>
        <c:title>
          <c:tx>
            <c:rich>
              <a:bodyPr rot="-5400000" vert="horz"/>
              <a:lstStyle/>
              <a:p>
                <a:pPr>
                  <a:defRPr/>
                </a:pPr>
                <a:r>
                  <a:rPr lang="en-US"/>
                  <a:t>Percent</a:t>
                </a:r>
              </a:p>
            </c:rich>
          </c:tx>
          <c:layout/>
        </c:title>
        <c:numFmt formatCode="General" sourceLinked="1"/>
        <c:tickLblPos val="nextTo"/>
        <c:crossAx val="240698112"/>
        <c:crosses val="autoZero"/>
        <c:crossBetween val="between"/>
        <c:majorUnit val="20"/>
      </c:valAx>
    </c:plotArea>
    <c:legend>
      <c:legendPos val="r"/>
      <c:layout/>
    </c:legend>
    <c:plotVisOnly val="1"/>
    <c:dispBlanksAs val="gap"/>
  </c:chart>
  <c:txPr>
    <a:bodyPr/>
    <a:lstStyle/>
    <a:p>
      <a:pPr>
        <a:defRPr sz="1800"/>
      </a:pPr>
      <a:endParaRPr lang="en-US"/>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style val="18"/>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94134441381118"/>
          <c:y val="0.21054437879432047"/>
          <c:w val="0.82422988513120654"/>
          <c:h val="0.63220654709827961"/>
        </c:manualLayout>
      </c:layout>
      <c:barChart>
        <c:barDir val="bar"/>
        <c:grouping val="stacked"/>
        <c:ser>
          <c:idx val="0"/>
          <c:order val="0"/>
          <c:tx>
            <c:strRef>
              <c:f>'Sheet1 (2)'!$A$94</c:f>
              <c:strCache>
                <c:ptCount val="1"/>
                <c:pt idx="0">
                  <c:v>ACT</c:v>
                </c:pt>
              </c:strCache>
            </c:strRef>
          </c:tx>
          <c:cat>
            <c:numRef>
              <c:f>'Sheet1 (2)'!$B$89:$C$89</c:f>
              <c:numCache>
                <c:formatCode>General</c:formatCode>
                <c:ptCount val="2"/>
                <c:pt idx="0">
                  <c:v>2008</c:v>
                </c:pt>
                <c:pt idx="1">
                  <c:v>2007</c:v>
                </c:pt>
              </c:numCache>
            </c:numRef>
          </c:cat>
          <c:val>
            <c:numRef>
              <c:f>'Sheet1 (2)'!$B$94:$C$94</c:f>
              <c:numCache>
                <c:formatCode>General</c:formatCode>
                <c:ptCount val="2"/>
                <c:pt idx="0">
                  <c:v>36</c:v>
                </c:pt>
                <c:pt idx="1">
                  <c:v>26</c:v>
                </c:pt>
              </c:numCache>
            </c:numRef>
          </c:val>
        </c:ser>
        <c:ser>
          <c:idx val="1"/>
          <c:order val="1"/>
          <c:tx>
            <c:strRef>
              <c:f>'Sheet1 (2)'!$A$93</c:f>
              <c:strCache>
                <c:ptCount val="1"/>
                <c:pt idx="0">
                  <c:v>Quinine</c:v>
                </c:pt>
              </c:strCache>
            </c:strRef>
          </c:tx>
          <c:cat>
            <c:numRef>
              <c:f>'Sheet1 (2)'!$B$89:$C$89</c:f>
              <c:numCache>
                <c:formatCode>General</c:formatCode>
                <c:ptCount val="2"/>
                <c:pt idx="0">
                  <c:v>2008</c:v>
                </c:pt>
                <c:pt idx="1">
                  <c:v>2007</c:v>
                </c:pt>
              </c:numCache>
            </c:numRef>
          </c:cat>
          <c:val>
            <c:numRef>
              <c:f>'Sheet1 (2)'!$B$93:$C$93</c:f>
              <c:numCache>
                <c:formatCode>General</c:formatCode>
                <c:ptCount val="2"/>
                <c:pt idx="0">
                  <c:v>9</c:v>
                </c:pt>
                <c:pt idx="1">
                  <c:v>9</c:v>
                </c:pt>
              </c:numCache>
            </c:numRef>
          </c:val>
        </c:ser>
        <c:ser>
          <c:idx val="2"/>
          <c:order val="2"/>
          <c:tx>
            <c:strRef>
              <c:f>'Sheet1 (2)'!$A$92</c:f>
              <c:strCache>
                <c:ptCount val="1"/>
                <c:pt idx="0">
                  <c:v>Amodiaquine</c:v>
                </c:pt>
              </c:strCache>
            </c:strRef>
          </c:tx>
          <c:cat>
            <c:numRef>
              <c:f>'Sheet1 (2)'!$B$89:$C$89</c:f>
              <c:numCache>
                <c:formatCode>General</c:formatCode>
                <c:ptCount val="2"/>
                <c:pt idx="0">
                  <c:v>2008</c:v>
                </c:pt>
                <c:pt idx="1">
                  <c:v>2007</c:v>
                </c:pt>
              </c:numCache>
            </c:numRef>
          </c:cat>
          <c:val>
            <c:numRef>
              <c:f>'Sheet1 (2)'!$B$92:$C$92</c:f>
              <c:numCache>
                <c:formatCode>General</c:formatCode>
                <c:ptCount val="2"/>
                <c:pt idx="0">
                  <c:v>11</c:v>
                </c:pt>
                <c:pt idx="1">
                  <c:v>20</c:v>
                </c:pt>
              </c:numCache>
            </c:numRef>
          </c:val>
        </c:ser>
        <c:ser>
          <c:idx val="3"/>
          <c:order val="3"/>
          <c:tx>
            <c:strRef>
              <c:f>'Sheet1 (2)'!$A$90</c:f>
              <c:strCache>
                <c:ptCount val="1"/>
                <c:pt idx="0">
                  <c:v>Sulfadoxine-Pyrimethamine</c:v>
                </c:pt>
              </c:strCache>
            </c:strRef>
          </c:tx>
          <c:dLbls>
            <c:delete val="1"/>
          </c:dLbls>
          <c:cat>
            <c:numRef>
              <c:f>'Sheet1 (2)'!$B$89:$C$89</c:f>
              <c:numCache>
                <c:formatCode>General</c:formatCode>
                <c:ptCount val="2"/>
                <c:pt idx="0">
                  <c:v>2008</c:v>
                </c:pt>
                <c:pt idx="1">
                  <c:v>2007</c:v>
                </c:pt>
              </c:numCache>
            </c:numRef>
          </c:cat>
          <c:val>
            <c:numRef>
              <c:f>'Sheet1 (2)'!$B$90:$C$90</c:f>
              <c:numCache>
                <c:formatCode>General</c:formatCode>
                <c:ptCount val="2"/>
                <c:pt idx="0">
                  <c:v>2</c:v>
                </c:pt>
                <c:pt idx="1">
                  <c:v>2</c:v>
                </c:pt>
              </c:numCache>
            </c:numRef>
          </c:val>
        </c:ser>
        <c:ser>
          <c:idx val="4"/>
          <c:order val="4"/>
          <c:tx>
            <c:strRef>
              <c:f>'Sheet1 (2)'!$A$91</c:f>
              <c:strCache>
                <c:ptCount val="1"/>
                <c:pt idx="0">
                  <c:v>Chloroquine</c:v>
                </c:pt>
              </c:strCache>
            </c:strRef>
          </c:tx>
          <c:dLbls>
            <c:delete val="1"/>
          </c:dLbls>
          <c:cat>
            <c:numRef>
              <c:f>'Sheet1 (2)'!$B$89:$C$89</c:f>
              <c:numCache>
                <c:formatCode>General</c:formatCode>
                <c:ptCount val="2"/>
                <c:pt idx="0">
                  <c:v>2008</c:v>
                </c:pt>
                <c:pt idx="1">
                  <c:v>2007</c:v>
                </c:pt>
              </c:numCache>
            </c:numRef>
          </c:cat>
          <c:val>
            <c:numRef>
              <c:f>'Sheet1 (2)'!$B$91:$C$91</c:f>
              <c:numCache>
                <c:formatCode>General</c:formatCode>
                <c:ptCount val="2"/>
                <c:pt idx="0">
                  <c:v>0.5</c:v>
                </c:pt>
                <c:pt idx="1">
                  <c:v>0.5</c:v>
                </c:pt>
              </c:numCache>
            </c:numRef>
          </c:val>
        </c:ser>
        <c:ser>
          <c:idx val="5"/>
          <c:order val="5"/>
          <c:tx>
            <c:strRef>
              <c:f>'Sheet1 (2)'!$A$95</c:f>
              <c:strCache>
                <c:ptCount val="1"/>
                <c:pt idx="0">
                  <c:v>Other</c:v>
                </c:pt>
              </c:strCache>
            </c:strRef>
          </c:tx>
          <c:dLbls>
            <c:delete val="1"/>
          </c:dLbls>
          <c:cat>
            <c:numRef>
              <c:f>'Sheet1 (2)'!$B$89:$C$89</c:f>
              <c:numCache>
                <c:formatCode>General</c:formatCode>
                <c:ptCount val="2"/>
                <c:pt idx="0">
                  <c:v>2008</c:v>
                </c:pt>
                <c:pt idx="1">
                  <c:v>2007</c:v>
                </c:pt>
              </c:numCache>
            </c:numRef>
          </c:cat>
          <c:val>
            <c:numRef>
              <c:f>'Sheet1 (2)'!$B$95:$C$95</c:f>
              <c:numCache>
                <c:formatCode>General</c:formatCode>
                <c:ptCount val="2"/>
                <c:pt idx="0">
                  <c:v>3</c:v>
                </c:pt>
                <c:pt idx="1">
                  <c:v>0.5</c:v>
                </c:pt>
              </c:numCache>
            </c:numRef>
          </c:val>
        </c:ser>
        <c:dLbls>
          <c:showVal val="1"/>
        </c:dLbls>
        <c:overlap val="100"/>
        <c:axId val="240823680"/>
        <c:axId val="240842240"/>
      </c:barChart>
      <c:catAx>
        <c:axId val="240823680"/>
        <c:scaling>
          <c:orientation val="minMax"/>
        </c:scaling>
        <c:axPos val="l"/>
        <c:title>
          <c:tx>
            <c:rich>
              <a:bodyPr rot="-5400000" vert="horz"/>
              <a:lstStyle/>
              <a:p>
                <a:pPr>
                  <a:defRPr/>
                </a:pPr>
                <a:r>
                  <a:rPr lang="en-US" dirty="0" smtClean="0"/>
                  <a:t>Year</a:t>
                </a:r>
                <a:endParaRPr lang="en-US" dirty="0"/>
              </a:p>
            </c:rich>
          </c:tx>
          <c:layout/>
        </c:title>
        <c:numFmt formatCode="General" sourceLinked="1"/>
        <c:tickLblPos val="nextTo"/>
        <c:crossAx val="240842240"/>
        <c:crosses val="autoZero"/>
        <c:auto val="1"/>
        <c:lblAlgn val="ctr"/>
        <c:lblOffset val="100"/>
      </c:catAx>
      <c:valAx>
        <c:axId val="240842240"/>
        <c:scaling>
          <c:orientation val="minMax"/>
          <c:max val="100"/>
        </c:scaling>
        <c:axPos val="b"/>
        <c:title>
          <c:tx>
            <c:rich>
              <a:bodyPr/>
              <a:lstStyle/>
              <a:p>
                <a:pPr>
                  <a:defRPr/>
                </a:pPr>
                <a:r>
                  <a:rPr lang="en-US"/>
                  <a:t>Percent</a:t>
                </a:r>
              </a:p>
            </c:rich>
          </c:tx>
          <c:layout/>
        </c:title>
        <c:numFmt formatCode="General" sourceLinked="1"/>
        <c:tickLblPos val="nextTo"/>
        <c:crossAx val="240823680"/>
        <c:crosses val="autoZero"/>
        <c:crossBetween val="between"/>
        <c:majorUnit val="20"/>
      </c:valAx>
    </c:plotArea>
    <c:legend>
      <c:legendPos val="t"/>
      <c:layout/>
    </c:legend>
    <c:plotVisOnly val="1"/>
    <c:dispBlanksAs val="gap"/>
  </c:chart>
  <c:txPr>
    <a:bodyPr/>
    <a:lstStyle/>
    <a:p>
      <a:pPr>
        <a:defRPr sz="1800"/>
      </a:pPr>
      <a:endParaRPr lang="en-US"/>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IN"/>
  <c:style val="10"/>
  <c:clrMapOvr bg1="lt1" tx1="dk1" bg2="lt2" tx2="dk2" accent1="accent1" accent2="accent2" accent3="accent3" accent4="accent4" accent5="accent5" accent6="accent6" hlink="hlink" folHlink="folHlink"/>
  <c:chart>
    <c:title>
      <c:tx>
        <c:rich>
          <a:bodyPr/>
          <a:lstStyle/>
          <a:p>
            <a:pPr>
              <a:defRPr/>
            </a:pPr>
            <a:r>
              <a:rPr lang="en-US" dirty="0"/>
              <a:t>Percent contribution of reported malaria cases by year between 2000 and </a:t>
            </a:r>
            <a:r>
              <a:rPr lang="en-US" dirty="0" smtClean="0"/>
              <a:t>2007, </a:t>
            </a:r>
            <a:r>
              <a:rPr lang="en-US" dirty="0"/>
              <a:t>Kenya</a:t>
            </a:r>
          </a:p>
        </c:rich>
      </c:tx>
      <c:layout/>
    </c:title>
    <c:plotArea>
      <c:layout/>
      <c:barChart>
        <c:barDir val="col"/>
        <c:grouping val="clustered"/>
        <c:ser>
          <c:idx val="1"/>
          <c:order val="0"/>
          <c:tx>
            <c:strRef>
              <c:f>Sheet1!$B$1</c:f>
              <c:strCache>
                <c:ptCount val="1"/>
                <c:pt idx="0">
                  <c:v>Relative Frequency</c:v>
                </c:pt>
              </c:strCache>
            </c:strRef>
          </c:tx>
          <c:cat>
            <c:numRef>
              <c:f>Sheet1!$A$2:$A$9</c:f>
              <c:numCache>
                <c:formatCode>General</c:formatCode>
                <c:ptCount val="8"/>
                <c:pt idx="0">
                  <c:v>2000</c:v>
                </c:pt>
                <c:pt idx="1">
                  <c:v>2001</c:v>
                </c:pt>
                <c:pt idx="2">
                  <c:v>2002</c:v>
                </c:pt>
                <c:pt idx="3">
                  <c:v>2003</c:v>
                </c:pt>
                <c:pt idx="4">
                  <c:v>2004</c:v>
                </c:pt>
                <c:pt idx="5">
                  <c:v>2005</c:v>
                </c:pt>
                <c:pt idx="6">
                  <c:v>2006</c:v>
                </c:pt>
                <c:pt idx="7">
                  <c:v>2007</c:v>
                </c:pt>
              </c:numCache>
            </c:numRef>
          </c:cat>
          <c:val>
            <c:numRef>
              <c:f>Sheet1!$B$2:$B$9</c:f>
              <c:numCache>
                <c:formatCode>General</c:formatCode>
                <c:ptCount val="8"/>
                <c:pt idx="0">
                  <c:v>8</c:v>
                </c:pt>
                <c:pt idx="1">
                  <c:v>6</c:v>
                </c:pt>
                <c:pt idx="2">
                  <c:v>7</c:v>
                </c:pt>
                <c:pt idx="3">
                  <c:v>10</c:v>
                </c:pt>
                <c:pt idx="4">
                  <c:v>15</c:v>
                </c:pt>
                <c:pt idx="5">
                  <c:v>18</c:v>
                </c:pt>
                <c:pt idx="6">
                  <c:v>17</c:v>
                </c:pt>
                <c:pt idx="7">
                  <c:v>19</c:v>
                </c:pt>
              </c:numCache>
            </c:numRef>
          </c:val>
        </c:ser>
        <c:gapWidth val="0"/>
        <c:axId val="240899584"/>
        <c:axId val="240901120"/>
      </c:barChart>
      <c:catAx>
        <c:axId val="240899584"/>
        <c:scaling>
          <c:orientation val="minMax"/>
        </c:scaling>
        <c:axPos val="b"/>
        <c:numFmt formatCode="General" sourceLinked="1"/>
        <c:tickLblPos val="nextTo"/>
        <c:crossAx val="240901120"/>
        <c:crosses val="autoZero"/>
        <c:auto val="1"/>
        <c:lblAlgn val="ctr"/>
        <c:lblOffset val="100"/>
      </c:catAx>
      <c:valAx>
        <c:axId val="240901120"/>
        <c:scaling>
          <c:orientation val="minMax"/>
        </c:scaling>
        <c:axPos val="l"/>
        <c:majorGridlines/>
        <c:title>
          <c:tx>
            <c:rich>
              <a:bodyPr rot="-5400000" vert="horz"/>
              <a:lstStyle/>
              <a:p>
                <a:pPr>
                  <a:defRPr/>
                </a:pPr>
                <a:r>
                  <a:rPr lang="en-US"/>
                  <a:t>Percent</a:t>
                </a:r>
              </a:p>
            </c:rich>
          </c:tx>
          <c:layout/>
        </c:title>
        <c:numFmt formatCode="General" sourceLinked="1"/>
        <c:tickLblPos val="nextTo"/>
        <c:crossAx val="240899584"/>
        <c:crosses val="autoZero"/>
        <c:crossBetween val="between"/>
      </c:valAx>
    </c:plotArea>
    <c:legend>
      <c:legendPos val="r"/>
      <c:layout/>
    </c:legend>
    <c:plotVisOnly val="1"/>
  </c:chart>
  <c:txPr>
    <a:bodyPr/>
    <a:lstStyle/>
    <a:p>
      <a:pPr>
        <a:defRPr sz="1800"/>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clrMapOvr bg1="lt1" tx1="dk1" bg2="lt2" tx2="dk2" accent1="accent1" accent2="accent2" accent3="accent3" accent4="accent4" accent5="accent5" accent6="accent6" hlink="hlink" folHlink="folHlink"/>
  <c:chart>
    <c:title>
      <c:tx>
        <c:rich>
          <a:bodyPr/>
          <a:lstStyle/>
          <a:p>
            <a:pPr>
              <a:defRPr sz="2000"/>
            </a:pPr>
            <a:r>
              <a:rPr lang="en-US" sz="2000"/>
              <a:t>Status of Lost Net Among Households that Lost Any Nets</a:t>
            </a:r>
          </a:p>
        </c:rich>
      </c:tx>
      <c:layout/>
    </c:title>
    <c:plotArea>
      <c:layout/>
      <c:pieChart>
        <c:varyColors val="1"/>
        <c:ser>
          <c:idx val="0"/>
          <c:order val="0"/>
          <c:dLbls>
            <c:dLbl>
              <c:idx val="1"/>
              <c:spPr/>
              <c:txPr>
                <a:bodyPr/>
                <a:lstStyle/>
                <a:p>
                  <a:pPr>
                    <a:defRPr sz="1800" b="1">
                      <a:solidFill>
                        <a:schemeClr val="bg1"/>
                      </a:solidFill>
                    </a:defRPr>
                  </a:pPr>
                  <a:endParaRPr lang="en-US"/>
                </a:p>
              </c:txPr>
            </c:dLbl>
            <c:dLbl>
              <c:idx val="2"/>
              <c:spPr/>
              <c:txPr>
                <a:bodyPr/>
                <a:lstStyle/>
                <a:p>
                  <a:pPr>
                    <a:defRPr sz="1800" b="1">
                      <a:solidFill>
                        <a:schemeClr val="bg1"/>
                      </a:solidFill>
                    </a:defRPr>
                  </a:pPr>
                  <a:endParaRPr lang="en-US"/>
                </a:p>
              </c:txPr>
            </c:dLbl>
            <c:txPr>
              <a:bodyPr/>
              <a:lstStyle/>
              <a:p>
                <a:pPr>
                  <a:defRPr sz="1800" b="1"/>
                </a:pPr>
                <a:endParaRPr lang="en-US"/>
              </a:p>
            </c:txPr>
            <c:showPercent val="1"/>
            <c:showLeaderLines val="1"/>
          </c:dLbls>
          <c:cat>
            <c:strRef>
              <c:f>'Pie Chart'!$A$3:$A$6</c:f>
              <c:strCache>
                <c:ptCount val="4"/>
                <c:pt idx="0">
                  <c:v>Net was sold</c:v>
                </c:pt>
                <c:pt idx="1">
                  <c:v>Net was given away to relatives</c:v>
                </c:pt>
                <c:pt idx="2">
                  <c:v>Net was given away to others</c:v>
                </c:pt>
                <c:pt idx="3">
                  <c:v>Material used for other purpose</c:v>
                </c:pt>
              </c:strCache>
            </c:strRef>
          </c:cat>
          <c:val>
            <c:numRef>
              <c:f>'Pie Chart'!$B$3:$B$6</c:f>
              <c:numCache>
                <c:formatCode>General</c:formatCode>
                <c:ptCount val="4"/>
                <c:pt idx="0">
                  <c:v>1</c:v>
                </c:pt>
                <c:pt idx="1">
                  <c:v>68</c:v>
                </c:pt>
                <c:pt idx="2">
                  <c:v>9</c:v>
                </c:pt>
                <c:pt idx="3">
                  <c:v>1</c:v>
                </c:pt>
              </c:numCache>
            </c:numRef>
          </c:val>
        </c:ser>
        <c:dLbls>
          <c:showPercent val="1"/>
        </c:dLbls>
        <c:firstSliceAng val="0"/>
      </c:pieChart>
    </c:plotArea>
    <c:legend>
      <c:legendPos val="r"/>
      <c:layout/>
      <c:txPr>
        <a:bodyPr/>
        <a:lstStyle/>
        <a:p>
          <a:pPr>
            <a:defRPr sz="1400"/>
          </a:pPr>
          <a:endParaRPr lang="en-US"/>
        </a:p>
      </c:txPr>
    </c:legend>
    <c:plotVisOnly val="1"/>
  </c:chart>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58867D-068D-4E97-BF14-93DAC6753C2C}" type="datetimeFigureOut">
              <a:rPr lang="en-IN" smtClean="0"/>
              <a:t>29-07-2020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AD6E35-FE15-4182-BB02-6912B78A674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37F6C90B-A76C-4435-8C24-1CCE11766D75}" type="slidenum">
              <a:rPr lang="en-US" smtClean="0"/>
              <a:pPr>
                <a:defRPr/>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In this bar chart we’re comparing the categories of data which are any net or ITN.</a:t>
            </a:r>
          </a:p>
          <a:p>
            <a:pPr eaLnBrk="1" hangingPunct="1">
              <a:spcBef>
                <a:spcPct val="0"/>
              </a:spcBef>
            </a:pPr>
            <a:endParaRPr lang="en-US" smtClean="0"/>
          </a:p>
          <a:p>
            <a:pPr eaLnBrk="1" hangingPunct="1">
              <a:spcBef>
                <a:spcPct val="0"/>
              </a:spcBef>
            </a:pPr>
            <a:r>
              <a:rPr lang="en-US" smtClean="0"/>
              <a:t>What should be added to this chart to provide the reader with more information?</a:t>
            </a:r>
          </a:p>
          <a:p>
            <a:pPr eaLnBrk="1" hangingPunct="1">
              <a:spcBef>
                <a:spcPct val="0"/>
              </a:spcBef>
            </a:pPr>
            <a:endParaRPr lang="en-US" smtClean="0"/>
          </a:p>
          <a:p>
            <a:pPr eaLnBrk="1" hangingPunct="1">
              <a:spcBef>
                <a:spcPct val="0"/>
              </a:spcBef>
            </a:pPr>
            <a:r>
              <a:rPr lang="en-US" smtClean="0"/>
              <a:t>Add a title and data labels. You could also add the source of the data but it isn’t necessary if all of your tables and graphs are derived from the same source/dataset.</a:t>
            </a:r>
          </a:p>
          <a:p>
            <a:pPr eaLnBrk="1" hangingPunct="1">
              <a:spcBef>
                <a:spcPct val="0"/>
              </a:spcBef>
            </a:pPr>
            <a:endParaRPr lang="en-US" smtClean="0"/>
          </a:p>
          <a:p>
            <a:pPr eaLnBrk="1" hangingPunct="1">
              <a:spcBef>
                <a:spcPct val="0"/>
              </a:spcBef>
            </a:pPr>
            <a:r>
              <a:rPr lang="en-US" smtClean="0"/>
              <a:t>On the next slide we see how the graph has been improved and is now self-explanatory.</a:t>
            </a:r>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CF7295E-65FD-4AED-BD0B-2CF8A07B629E}" type="slidenum">
              <a:rPr lang="en-US" smtClean="0"/>
              <a:pPr>
                <a:defRPr/>
              </a:pPr>
              <a:t>15</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Note that this chart has a title, axis labels , data labels, and a source. It is best if you limit the bars to 4-8 to keep it readable, especially if it is to be used in a PowerPoint presentation.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7D33C9C-F898-479C-AFC2-A91BA0F43FC7}" type="slidenum">
              <a:rPr lang="en-US" smtClean="0"/>
              <a:pPr>
                <a:defRPr/>
              </a:pPr>
              <a:t>16</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A stacked bar chart is often used to compare multiple values when the values on the chart represent durations or portions of an incomplete whole, such as the percentage of children taking each type of medication for fever when not all children received medication at all.</a:t>
            </a:r>
          </a:p>
          <a:p>
            <a:pPr eaLnBrk="1" hangingPunct="1">
              <a:spcBef>
                <a:spcPct val="0"/>
              </a:spcBef>
            </a:pPr>
            <a:endParaRPr lang="en-US" smtClean="0"/>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86268E5-622F-46E7-8AC3-6E7FD40A08A8}" type="slidenum">
              <a:rPr lang="en-US" smtClean="0"/>
              <a:pPr>
                <a:defRPr/>
              </a:pPr>
              <a:t>17</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r>
              <a:rPr lang="en-US" smtClean="0"/>
              <a:t>This is a histogram. At first glance, histograms look a lot like bar charts. Both are made up of columns and plotted on a graph. </a:t>
            </a:r>
          </a:p>
          <a:p>
            <a:endParaRPr lang="en-US" smtClean="0"/>
          </a:p>
          <a:p>
            <a:r>
              <a:rPr lang="en-US" smtClean="0"/>
              <a:t>However, there are some key differences. The major difference is in the type of data presented on the x (horizontal) axis. With bar charts, each column represents a group defined by a categorical variable. This variable could be types of sports, different football teams, health facilities, or provinces. These are all categories. </a:t>
            </a:r>
          </a:p>
          <a:p>
            <a:endParaRPr lang="en-US" smtClean="0"/>
          </a:p>
          <a:p>
            <a:r>
              <a:rPr lang="en-US" smtClean="0"/>
              <a:t>A histogram presents </a:t>
            </a:r>
            <a:r>
              <a:rPr lang="en-US" i="1" smtClean="0"/>
              <a:t>quantitative</a:t>
            </a:r>
            <a:r>
              <a:rPr lang="en-US" smtClean="0"/>
              <a:t> variables; the groups on the chart are always made up of numbers or something that could be turned into numbers. This could be age, height, weight, the number of minutes women wait in a queue, years, or months of the year. These groupings are sometimes called “bins.” The bin label can be a single value or a range of values. For example, you could split out the time spent waiting in line by the minute (5 minutes, 6 minutes, 7 minutes) or you could split it into chunks (less than 5 minutes, 6-10 minutes, 11-15 minutes). </a:t>
            </a:r>
          </a:p>
          <a:p>
            <a:endParaRPr lang="en-US" smtClean="0"/>
          </a:p>
          <a:p>
            <a:endParaRPr lang="en-US" smtClean="0"/>
          </a:p>
          <a:p>
            <a:endParaRPr lang="en-US" smtClean="0"/>
          </a:p>
          <a:p>
            <a:pPr eaLnBrk="1" hangingPunct="1">
              <a:spcBef>
                <a:spcPct val="0"/>
              </a:spcBef>
            </a:pPr>
            <a:endParaRPr lang="en-US"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95E1B1C-79CE-4A54-AD6A-1750BB59FE72}" type="slidenum">
              <a:rPr lang="en-US" smtClean="0"/>
              <a:pPr>
                <a:defRPr/>
              </a:pPr>
              <a:t>18</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A line graph should be used to display trends over time and is particularly useful when there are many datapoints. In this case we have 4 datapoints for each clinic.</a:t>
            </a:r>
          </a:p>
          <a:p>
            <a:pPr eaLnBrk="1" hangingPunct="1">
              <a:spcBef>
                <a:spcPct val="0"/>
              </a:spcBef>
            </a:pPr>
            <a:endParaRPr lang="en-US" smtClean="0"/>
          </a:p>
          <a:p>
            <a:pPr eaLnBrk="1" hangingPunct="1">
              <a:spcBef>
                <a:spcPct val="0"/>
              </a:spcBef>
            </a:pPr>
            <a:r>
              <a:rPr lang="en-US" smtClean="0"/>
              <a:t>By adding a label to the y-axis, a title and a footnote. In some settings, clinicians may only mean doctors but to be clear the footnote let’s the reader know that in this case we are referring to both doctors and nurses.</a:t>
            </a:r>
          </a:p>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80D3FF2-90CA-452E-BCCE-86128C6D379B}" type="slidenum">
              <a:rPr lang="en-US" smtClean="0"/>
              <a:pPr>
                <a:defRPr/>
              </a:pPr>
              <a:t>19</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What is wrong with this line graph? If you look closely you can see that the X axis should be years, but instead it is clinics. Make sure that the right data is always charted on the axes, or else you may end up with a graph that cannot be interpreted like this one.</a:t>
            </a:r>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4CCD363-2488-4875-B704-D9F719B933EE}" type="slidenum">
              <a:rPr lang="en-US" smtClean="0"/>
              <a:pPr>
                <a:defRPr/>
              </a:pPr>
              <a:t>20</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A pie chart displays the contribution of each value to a total. In this chart, the values always add up to 100.</a:t>
            </a:r>
          </a:p>
          <a:p>
            <a:pPr eaLnBrk="1" hangingPunct="1">
              <a:spcBef>
                <a:spcPct val="0"/>
              </a:spcBef>
            </a:pPr>
            <a:endParaRPr lang="en-US" smtClean="0"/>
          </a:p>
          <a:p>
            <a:pPr eaLnBrk="1" hangingPunct="1">
              <a:spcBef>
                <a:spcPct val="0"/>
              </a:spcBef>
            </a:pPr>
            <a:r>
              <a:rPr lang="en-US" smtClean="0"/>
              <a:t>What should be added to this chart to provide the reader with more information? </a:t>
            </a:r>
          </a:p>
          <a:p>
            <a:pPr eaLnBrk="1" hangingPunct="1">
              <a:spcBef>
                <a:spcPct val="0"/>
              </a:spcBef>
            </a:pPr>
            <a:r>
              <a:rPr lang="en-US" smtClean="0"/>
              <a:t>What should be changed about this chart to make it more readible?</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i="1" smtClean="0"/>
              <a:t>POSSIBLE ANSWERS</a:t>
            </a:r>
          </a:p>
          <a:p>
            <a:pPr eaLnBrk="1" hangingPunct="1">
              <a:spcBef>
                <a:spcPct val="0"/>
              </a:spcBef>
            </a:pPr>
            <a:r>
              <a:rPr lang="en-US" smtClean="0"/>
              <a:t>The color scheme, which is currently too bright</a:t>
            </a:r>
          </a:p>
          <a:p>
            <a:pPr eaLnBrk="1" hangingPunct="1">
              <a:spcBef>
                <a:spcPct val="0"/>
              </a:spcBef>
            </a:pPr>
            <a:r>
              <a:rPr lang="en-US" smtClean="0"/>
              <a:t>The title should be more specific and indicate whether  these are numbers or percentages. </a:t>
            </a:r>
          </a:p>
          <a:p>
            <a:pPr eaLnBrk="1" hangingPunct="1">
              <a:spcBef>
                <a:spcPct val="0"/>
              </a:spcBef>
            </a:pPr>
            <a:r>
              <a:rPr lang="en-US" smtClean="0"/>
              <a:t>If these are percentages, that should be listed on the data and the n, or number of cases should be indicated to provide context.</a:t>
            </a:r>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2D55E5B-2365-44F7-BE5F-C559923C9087}" type="slidenum">
              <a:rPr lang="en-US" smtClean="0"/>
              <a:pPr>
                <a:defRPr/>
              </a:pPr>
              <a:t>21</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A pie chart displays the contribution of each value to a total. In this case we used the chart to show contribution of each quarter to the entire year. For example, the first quarter contributed the largest the percentage of enrolled patients.</a:t>
            </a:r>
          </a:p>
          <a:p>
            <a:pPr eaLnBrk="1" hangingPunct="1">
              <a:spcBef>
                <a:spcPct val="0"/>
              </a:spcBef>
            </a:pPr>
            <a:endParaRPr lang="en-US" smtClean="0"/>
          </a:p>
          <a:p>
            <a:pPr eaLnBrk="1" hangingPunct="1">
              <a:spcBef>
                <a:spcPct val="0"/>
              </a:spcBef>
            </a:pPr>
            <a:r>
              <a:rPr lang="en-US" smtClean="0"/>
              <a:t>To improve the understanding of the pie chart, we’ve added a more descriptive title and added value labels. On the previous chart, we couldn’t tell if the values are numbers or percentages. Adding the sample size let’s us know the total number of observations. For example</a:t>
            </a:r>
          </a:p>
          <a:p>
            <a:pPr eaLnBrk="1" hangingPunct="1">
              <a:spcBef>
                <a:spcPct val="0"/>
              </a:spcBef>
            </a:pPr>
            <a:endParaRPr lang="en-US" smtClean="0"/>
          </a:p>
          <a:p>
            <a:pPr eaLnBrk="1" hangingPunct="1">
              <a:spcBef>
                <a:spcPct val="0"/>
              </a:spcBef>
            </a:pPr>
            <a:r>
              <a:rPr lang="en-US" smtClean="0"/>
              <a:t>It is also important to have charts that are attractive, easy to look at and easy to read. The chart on the previous page was so colorful that it was distracting, the colors were so bright that it was hard to look at the chart, let alone read it. While these colors are not the most interesting, they let the reader focus on the chart. The last chart was an exaggeration, but be sure to make sure that you do not make the same mistake on a smaller level.</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Limit the slices to 4-6. For extra pizzazz, contrast the most important slice either with color or by exploding the slice.</a:t>
            </a:r>
          </a:p>
          <a:p>
            <a:pPr eaLnBrk="1" hangingPunct="1">
              <a:spcBef>
                <a:spcPct val="0"/>
              </a:spcBef>
            </a:pPr>
            <a:endParaRPr lang="en-US" smtClean="0"/>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B7810D8-4BCF-4106-9535-6B23737C5FB8}" type="slidenum">
              <a:rPr lang="en-US" smtClean="0"/>
              <a:pPr>
                <a:defRPr/>
              </a:pPr>
              <a:t>22</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Please open the file called graphs from the data presentation folder on your cd. We are going to use the data there to create this and the other charts and graphs in this session. For all of these charts, I want you to try to duplicate the chart shown in the PPT slide exactly. This is not to say that this chart is perfect; however, trying to copy this exactly will allow you to explore some of the chart making functionality in Excel.</a:t>
            </a:r>
          </a:p>
          <a:p>
            <a:pPr eaLnBrk="1" hangingPunct="1">
              <a:spcBef>
                <a:spcPct val="0"/>
              </a:spcBef>
            </a:pPr>
            <a:endParaRPr lang="en-US" i="1" smtClean="0"/>
          </a:p>
          <a:p>
            <a:pPr eaLnBrk="1" hangingPunct="1">
              <a:spcBef>
                <a:spcPct val="0"/>
              </a:spcBef>
            </a:pPr>
            <a:r>
              <a:rPr lang="en-US" i="1" smtClean="0"/>
              <a:t>Go over making this chart with the participants. Show them how to do it  using the standard  chart layouts  in Excel  (this is layout 6 in Excel 2007) and also how to adjust aspects such as the legend, data labels and colors of the chart using the layout tab.</a:t>
            </a:r>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A6BF0E6-E78D-4014-A541-926335CBE482}" type="slidenum">
              <a:rPr lang="en-US" smtClean="0"/>
              <a:pPr>
                <a:defRPr/>
              </a:pPr>
              <a:t>23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u="sng" smtClean="0"/>
              <a:t>Speaker notes</a:t>
            </a:r>
          </a:p>
          <a:p>
            <a:r>
              <a:rPr lang="en-US" smtClean="0"/>
              <a:t>Why would you present your data like this?  Would most people be able to get the message from this data if it was presented in this STATA output?  [ALLOW COMMENTS]</a:t>
            </a:r>
          </a:p>
          <a:p>
            <a:endParaRPr lang="en-US" smtClean="0"/>
          </a:p>
          <a:p>
            <a:r>
              <a:rPr lang="en-US" smtClean="0"/>
              <a:t>No, it is too busy and it is difficult to interpret. </a:t>
            </a:r>
          </a:p>
          <a:p>
            <a:endParaRPr lang="en-US" smtClean="0"/>
          </a:p>
          <a:p>
            <a:r>
              <a:rPr lang="en-US" smtClean="0"/>
              <a:t>The way you present your data can greatly affect how usable the data will be.  </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E50130D7-77BC-408E-A9E7-9EB639C81C84}" type="slidenum">
              <a:rPr lang="en-US" smtClean="0"/>
              <a:pPr>
                <a:defRPr/>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u="sng" smtClean="0"/>
              <a:t>Speaker notes</a:t>
            </a:r>
          </a:p>
          <a:p>
            <a:r>
              <a:rPr lang="en-US" smtClean="0"/>
              <a:t>And why would you present your data like this?  Can anyone tell me what some problems may be with this chart?</a:t>
            </a:r>
          </a:p>
          <a:p>
            <a:endParaRPr lang="en-US" smtClean="0"/>
          </a:p>
          <a:p>
            <a:r>
              <a:rPr lang="en-US" i="1" smtClean="0"/>
              <a:t>POSSIBLE ANSWERS</a:t>
            </a:r>
          </a:p>
          <a:p>
            <a:r>
              <a:rPr lang="en-US" smtClean="0"/>
              <a:t>No title</a:t>
            </a:r>
          </a:p>
          <a:p>
            <a:r>
              <a:rPr lang="en-US" smtClean="0"/>
              <a:t>No axis labels</a:t>
            </a:r>
          </a:p>
          <a:p>
            <a:r>
              <a:rPr lang="en-US" smtClean="0"/>
              <a:t>The colors are difficult to read.  (You should never put a dark color on a dark background.)</a:t>
            </a:r>
          </a:p>
          <a:p>
            <a:r>
              <a:rPr lang="en-US" smtClean="0"/>
              <a:t>The green color is too bright.</a:t>
            </a:r>
          </a:p>
          <a:p>
            <a:endParaRPr lang="en-US" smtClean="0"/>
          </a:p>
        </p:txBody>
      </p:sp>
      <p:sp>
        <p:nvSpPr>
          <p:cNvPr id="4" name="Slide Number Placeholder 3"/>
          <p:cNvSpPr>
            <a:spLocks noGrp="1"/>
          </p:cNvSpPr>
          <p:nvPr>
            <p:ph type="sldNum" sz="quarter" idx="5"/>
          </p:nvPr>
        </p:nvSpPr>
        <p:spPr/>
        <p:txBody>
          <a:bodyPr/>
          <a:lstStyle/>
          <a:p>
            <a:pPr>
              <a:defRPr/>
            </a:pPr>
            <a:fld id="{18E7F186-2CA8-4737-8837-2A22DEFFFDD6}" type="slidenum">
              <a:rPr lang="en-US" smtClean="0"/>
              <a:pPr>
                <a:defRPr/>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u="sng" smtClean="0"/>
              <a:t>Speaker notes</a:t>
            </a:r>
          </a:p>
          <a:p>
            <a:r>
              <a:rPr lang="en-US" smtClean="0"/>
              <a:t>What is improved in this slide compared to the last one? (other than the data points themselves)</a:t>
            </a:r>
          </a:p>
          <a:p>
            <a:endParaRPr lang="en-US" smtClean="0"/>
          </a:p>
          <a:p>
            <a:r>
              <a:rPr lang="en-US" i="1" smtClean="0"/>
              <a:t>POSSIBLE ANSWERS</a:t>
            </a:r>
          </a:p>
          <a:p>
            <a:r>
              <a:rPr lang="en-US" smtClean="0"/>
              <a:t>Title</a:t>
            </a:r>
          </a:p>
          <a:p>
            <a:r>
              <a:rPr lang="en-US" smtClean="0"/>
              <a:t>Axis labels</a:t>
            </a:r>
          </a:p>
          <a:p>
            <a:r>
              <a:rPr lang="en-US" smtClean="0"/>
              <a:t>Data labels</a:t>
            </a:r>
          </a:p>
          <a:p>
            <a:r>
              <a:rPr lang="en-US" smtClean="0"/>
              <a:t>The colors are easy to read.  </a:t>
            </a:r>
          </a:p>
        </p:txBody>
      </p:sp>
      <p:sp>
        <p:nvSpPr>
          <p:cNvPr id="4" name="Slide Number Placeholder 3"/>
          <p:cNvSpPr>
            <a:spLocks noGrp="1"/>
          </p:cNvSpPr>
          <p:nvPr>
            <p:ph type="sldNum" sz="quarter" idx="5"/>
          </p:nvPr>
        </p:nvSpPr>
        <p:spPr/>
        <p:txBody>
          <a:bodyPr/>
          <a:lstStyle/>
          <a:p>
            <a:pPr>
              <a:defRPr/>
            </a:pPr>
            <a:fld id="{D9378253-A612-42E4-9577-23F04A53B76D}" type="slidenum">
              <a:rPr lang="en-US" smtClean="0"/>
              <a:pPr>
                <a:defRPr/>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Regardless what communication formats you use, the information should be presented in a clear, concise way with key findings and recommendation that are actionable.</a:t>
            </a:r>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7D0FAA-43BC-402C-A87D-342004C04F5B}"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An appropriate amount of information will be determined by your audience and format.</a:t>
            </a:r>
          </a:p>
          <a:p>
            <a:pPr eaLnBrk="1" hangingPunct="1">
              <a:spcBef>
                <a:spcPct val="0"/>
              </a:spcBef>
            </a:pPr>
            <a:endParaRPr lang="en-US" smtClean="0"/>
          </a:p>
          <a:p>
            <a:pPr eaLnBrk="1" hangingPunct="1">
              <a:spcBef>
                <a:spcPct val="0"/>
              </a:spcBef>
            </a:pPr>
            <a:r>
              <a:rPr lang="en-US" smtClean="0"/>
              <a:t>Policymakers may do better with direct and concise summaries of key points, whereas the scientific community will want more detail.</a:t>
            </a:r>
          </a:p>
          <a:p>
            <a:pPr eaLnBrk="1" hangingPunct="1">
              <a:spcBef>
                <a:spcPct val="0"/>
              </a:spcBef>
            </a:pPr>
            <a:r>
              <a:rPr lang="en-US" smtClean="0"/>
              <a:t>	</a:t>
            </a:r>
          </a:p>
          <a:p>
            <a:pPr eaLnBrk="1" hangingPunct="1">
              <a:spcBef>
                <a:spcPct val="0"/>
              </a:spcBef>
            </a:pPr>
            <a:r>
              <a:rPr lang="en-US" smtClean="0"/>
              <a:t>On a PowerPoint slide, try to limit to six lines with no more than six words per line, balance text with graphics, and make sure that there are not too many slides.</a:t>
            </a:r>
          </a:p>
          <a:p>
            <a:pPr eaLnBrk="1" hangingPunct="1">
              <a:spcBef>
                <a:spcPct val="0"/>
              </a:spcBef>
            </a:pPr>
            <a:endParaRPr lang="en-US" smtClean="0"/>
          </a:p>
          <a:p>
            <a:pPr eaLnBrk="1" hangingPunct="1">
              <a:spcBef>
                <a:spcPct val="0"/>
              </a:spcBef>
            </a:pPr>
            <a:r>
              <a:rPr lang="en-US" smtClean="0"/>
              <a:t>One way to ensure that you create consistent materials is to decide on a template for the document/presentation/graph, etc., before you produce it.  You can then give these guidelines to the different people involved in the process, and then only have to do minor formatting at the end.</a:t>
            </a:r>
          </a:p>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41431-4723-48A3-A5A3-1651D62D32E6}"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Frequency distribution is a set of classes or categories along with numerical counts that correspond to each one such as number cases in a given year.</a:t>
            </a:r>
          </a:p>
          <a:p>
            <a:pPr eaLnBrk="1" hangingPunct="1">
              <a:spcBef>
                <a:spcPct val="0"/>
              </a:spcBef>
            </a:pPr>
            <a:endParaRPr lang="en-US" smtClean="0"/>
          </a:p>
          <a:p>
            <a:pPr eaLnBrk="1" hangingPunct="1">
              <a:spcBef>
                <a:spcPct val="0"/>
              </a:spcBef>
            </a:pPr>
            <a:r>
              <a:rPr lang="en-US" smtClean="0"/>
              <a:t>What should be added to this table to provide the reader with more information?</a:t>
            </a:r>
          </a:p>
          <a:p>
            <a:pPr eaLnBrk="1" hangingPunct="1">
              <a:spcBef>
                <a:spcPct val="0"/>
              </a:spcBef>
            </a:pPr>
            <a:endParaRPr lang="en-US" smtClean="0"/>
          </a:p>
          <a:p>
            <a:pPr eaLnBrk="1" hangingPunct="1">
              <a:spcBef>
                <a:spcPct val="0"/>
              </a:spcBef>
            </a:pPr>
            <a:r>
              <a:rPr lang="en-US" i="1" smtClean="0"/>
              <a:t>POSSIBLE ANSWERS</a:t>
            </a:r>
          </a:p>
          <a:p>
            <a:pPr eaLnBrk="1" hangingPunct="1">
              <a:spcBef>
                <a:spcPct val="0"/>
              </a:spcBef>
            </a:pPr>
            <a:r>
              <a:rPr lang="en-US" smtClean="0"/>
              <a:t>Better labels-What type of cases? Malaria cases</a:t>
            </a:r>
          </a:p>
          <a:p>
            <a:pPr eaLnBrk="1" hangingPunct="1">
              <a:spcBef>
                <a:spcPct val="0"/>
              </a:spcBef>
            </a:pPr>
            <a:r>
              <a:rPr lang="en-US" smtClean="0"/>
              <a:t>Title</a:t>
            </a:r>
          </a:p>
          <a:p>
            <a:pPr eaLnBrk="1" hangingPunct="1">
              <a:spcBef>
                <a:spcPct val="0"/>
              </a:spcBef>
            </a:pPr>
            <a:r>
              <a:rPr lang="en-US" smtClean="0"/>
              <a:t>reference</a:t>
            </a:r>
          </a:p>
          <a:p>
            <a:pPr eaLnBrk="1" hangingPunct="1">
              <a:spcBef>
                <a:spcPct val="0"/>
              </a:spcBef>
            </a:pPr>
            <a:endParaRPr lang="en-US" smtClean="0"/>
          </a:p>
          <a:p>
            <a:pPr eaLnBrk="1" hangingPunct="1">
              <a:spcBef>
                <a:spcPct val="0"/>
              </a:spcBef>
            </a:pPr>
            <a:r>
              <a:rPr lang="en-US" smtClean="0"/>
              <a:t>Source of text on tables and graphs: Pagano M and Gavreau K. Principles of Biostatistics. 1993.</a:t>
            </a:r>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2E8B76A-2D75-4B02-8FF7-73BFA7618CDA}" type="slidenum">
              <a:rPr lang="en-US" smtClean="0"/>
              <a:pPr>
                <a:defRPr/>
              </a:pPr>
              <a:t>12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p:txBody>
          <a:bodyPr wrap="square" numCol="1" anchor="t" anchorCtr="0" compatLnSpc="1">
            <a:prstTxWarp prst="textNoShape">
              <a:avLst/>
            </a:prstTxWarp>
            <a:normAutofit lnSpcReduction="10000"/>
          </a:bodyPr>
          <a:lstStyle/>
          <a:p>
            <a:pPr eaLnBrk="1" hangingPunct="1">
              <a:spcBef>
                <a:spcPct val="0"/>
              </a:spcBef>
              <a:defRPr/>
            </a:pPr>
            <a:r>
              <a:rPr lang="en-US" u="sng" dirty="0" smtClean="0"/>
              <a:t>Speaker notes</a:t>
            </a:r>
          </a:p>
          <a:p>
            <a:pPr eaLnBrk="1" hangingPunct="1">
              <a:spcBef>
                <a:spcPct val="0"/>
              </a:spcBef>
              <a:defRPr/>
            </a:pPr>
            <a:r>
              <a:rPr lang="en-US" dirty="0" smtClean="0"/>
              <a:t>In this table, we already had the total number of observations (or n) in the second column but we added a title and the source of the data. Note that this table includes both a title and a reference. The citation is one area where it is acceptable to have typeface that is fairly small in relation to the rest of the text. You do want to have the citation on the slide so that people can know where the data is from if they want that information, but the citation is not the most important part of the slide. You want to draw attention to the data, not the citation itself. </a:t>
            </a:r>
          </a:p>
          <a:p>
            <a:pPr eaLnBrk="1" hangingPunct="1">
              <a:spcBef>
                <a:spcPct val="0"/>
              </a:spcBef>
              <a:defRPr/>
            </a:pPr>
            <a:endParaRPr lang="en-US" dirty="0" smtClean="0"/>
          </a:p>
          <a:p>
            <a:pPr eaLnBrk="1" hangingPunct="1">
              <a:spcBef>
                <a:spcPct val="0"/>
              </a:spcBef>
              <a:defRPr/>
            </a:pPr>
            <a:endParaRPr lang="en-US" dirty="0" smtClean="0"/>
          </a:p>
          <a:p>
            <a:pPr eaLnBrk="1" hangingPunct="1">
              <a:spcBef>
                <a:spcPct val="0"/>
              </a:spcBef>
              <a:defRPr/>
            </a:pPr>
            <a:r>
              <a:rPr lang="en-US" dirty="0" smtClean="0"/>
              <a:t>We also added relative frequencies to this table. Relative frequency is the percentage of the total number of observations that appear in that interval. It is computed by dividing the number of values within an interval by the total number of values in the table then multiplying by 100. It is the same as computing a percentage for the interval.   </a:t>
            </a:r>
            <a:endParaRPr lang="en-US" b="1" dirty="0" smtClean="0"/>
          </a:p>
          <a:p>
            <a:pPr eaLnBrk="1" hangingPunct="1">
              <a:spcBef>
                <a:spcPct val="0"/>
              </a:spcBef>
              <a:defRPr/>
            </a:pPr>
            <a:endParaRPr lang="en-US" dirty="0" smtClean="0"/>
          </a:p>
          <a:p>
            <a:pPr eaLnBrk="1" hangingPunct="1">
              <a:spcBef>
                <a:spcPct val="0"/>
              </a:spcBef>
              <a:defRPr/>
            </a:pPr>
            <a:r>
              <a:rPr lang="en-US" dirty="0" smtClean="0"/>
              <a:t>To analyze this table, we should look at the relative frequencies. What do they tell us? There is an increasing trend in the number of reported malaria cases and in the relative frequency of cases.  </a:t>
            </a:r>
          </a:p>
          <a:p>
            <a:pPr eaLnBrk="1" hangingPunct="1">
              <a:spcBef>
                <a:spcPct val="0"/>
              </a:spcBef>
              <a:defRPr/>
            </a:pPr>
            <a:endParaRPr lang="en-US" dirty="0" smtClean="0"/>
          </a:p>
          <a:p>
            <a:pPr eaLnBrk="1" hangingPunct="1">
              <a:spcBef>
                <a:spcPct val="0"/>
              </a:spcBef>
              <a:defRPr/>
            </a:pPr>
            <a:r>
              <a:rPr lang="en-US" dirty="0" smtClean="0"/>
              <a:t>Does this mean that there is an increase in malaria cases? What would this say about our programs?</a:t>
            </a:r>
          </a:p>
          <a:p>
            <a:pPr eaLnBrk="1" hangingPunct="1">
              <a:spcBef>
                <a:spcPct val="0"/>
              </a:spcBef>
              <a:defRPr/>
            </a:pPr>
            <a:endParaRPr lang="en-US" dirty="0" smtClean="0"/>
          </a:p>
          <a:p>
            <a:pPr eaLnBrk="1" hangingPunct="1">
              <a:spcBef>
                <a:spcPct val="0"/>
              </a:spcBef>
              <a:defRPr/>
            </a:pPr>
            <a:r>
              <a:rPr lang="en-US" dirty="0" smtClean="0"/>
              <a:t>It is important to take into account what we already know when interpreting these data. We know that since 2000 there has been an increased effort towards malaria control. During this time period, the quality of treatment has improved and the quality of routine information systems has improved. </a:t>
            </a:r>
          </a:p>
          <a:p>
            <a:pPr eaLnBrk="1" hangingPunct="1">
              <a:spcBef>
                <a:spcPct val="0"/>
              </a:spcBef>
              <a:defRPr/>
            </a:pPr>
            <a:endParaRPr lang="en-US" dirty="0" smtClean="0"/>
          </a:p>
          <a:p>
            <a:pPr eaLnBrk="1" hangingPunct="1">
              <a:spcBef>
                <a:spcPct val="0"/>
              </a:spcBef>
              <a:defRPr/>
            </a:pPr>
            <a:r>
              <a:rPr lang="en-US" dirty="0" smtClean="0"/>
              <a:t>When taking this knowledge into account how would we interpret these data?</a:t>
            </a:r>
          </a:p>
          <a:p>
            <a:pPr eaLnBrk="1" hangingPunct="1">
              <a:spcBef>
                <a:spcPct val="0"/>
              </a:spcBef>
              <a:defRPr/>
            </a:pPr>
            <a:endParaRPr lang="en-US" dirty="0" smtClean="0"/>
          </a:p>
          <a:p>
            <a:pPr eaLnBrk="1" hangingPunct="1">
              <a:spcBef>
                <a:spcPct val="0"/>
              </a:spcBef>
              <a:defRPr/>
            </a:pPr>
            <a:r>
              <a:rPr lang="en-US" dirty="0" smtClean="0"/>
              <a:t>From 2000-2007, the number of reported malaria cases increased. This may not reflect an actual increase in cases, but an increase in care seeking and reporting. Due to improved case outcomes seen after the introduction of ACTs in Kenya in 2004, individuals with fever began to seek care at formal medical facilities at higher rates. Furthermore, the routine information system improved during this period of time and thus reported more complete information.</a:t>
            </a:r>
          </a:p>
          <a:p>
            <a:pPr eaLnBrk="1" hangingPunct="1">
              <a:spcBef>
                <a:spcPct val="0"/>
              </a:spcBef>
              <a:defRPr/>
            </a:pPr>
            <a:endParaRPr lang="en-US" dirty="0" smtClean="0"/>
          </a:p>
          <a:p>
            <a:pPr eaLnBrk="1" hangingPunct="1">
              <a:spcBef>
                <a:spcPct val="0"/>
              </a:spcBef>
              <a:defRPr/>
            </a:pPr>
            <a:endParaRPr lang="en-US" dirty="0" smtClean="0"/>
          </a:p>
          <a:p>
            <a:pPr eaLnBrk="1" hangingPunct="1">
              <a:spcBef>
                <a:spcPct val="0"/>
              </a:spcBef>
              <a:defRPr/>
            </a:pPr>
            <a:r>
              <a:rPr lang="en-US" dirty="0" smtClean="0"/>
              <a:t>Source of text on tables and graphs: </a:t>
            </a:r>
            <a:r>
              <a:rPr lang="en-US" dirty="0" err="1" smtClean="0"/>
              <a:t>Pagano</a:t>
            </a:r>
            <a:r>
              <a:rPr lang="en-US" dirty="0" smtClean="0"/>
              <a:t> M and </a:t>
            </a:r>
            <a:r>
              <a:rPr lang="en-US" dirty="0" err="1" smtClean="0"/>
              <a:t>Gavreau</a:t>
            </a:r>
            <a:r>
              <a:rPr lang="en-US" dirty="0" smtClean="0"/>
              <a:t> K. Principles of Biostatistics. 1993.</a:t>
            </a:r>
          </a:p>
          <a:p>
            <a:pPr eaLnBrk="1" hangingPunct="1">
              <a:spcBef>
                <a:spcPct val="0"/>
              </a:spcBef>
              <a:defRPr/>
            </a:pPr>
            <a:endParaRPr lang="en-US" dirty="0" smtClean="0"/>
          </a:p>
          <a:p>
            <a:pPr eaLnBrk="1" hangingPunct="1">
              <a:spcBef>
                <a:spcPct val="0"/>
              </a:spcBef>
              <a:defRPr/>
            </a:pPr>
            <a:endParaRPr lang="en-US"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11EE857-4FCA-41B0-A112-D0CB58691E21}" type="slidenum">
              <a:rPr lang="en-US" smtClean="0"/>
              <a:pPr>
                <a:defRPr/>
              </a:pPr>
              <a:t>13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u="sng" smtClean="0"/>
              <a:t>Speaker notes</a:t>
            </a:r>
          </a:p>
          <a:p>
            <a:pPr eaLnBrk="1" hangingPunct="1">
              <a:spcBef>
                <a:spcPct val="0"/>
              </a:spcBef>
            </a:pPr>
            <a:r>
              <a:rPr lang="en-US" smtClean="0"/>
              <a:t>We’re going to review the most commonly used charts and graphs in Excel/PowerPoint. Later we’ll have you use data to create your own graphics which may go beyond those presented here.</a:t>
            </a:r>
          </a:p>
          <a:p>
            <a:pPr eaLnBrk="1" hangingPunct="1">
              <a:spcBef>
                <a:spcPct val="0"/>
              </a:spcBef>
            </a:pPr>
            <a:endParaRPr lang="en-US" smtClean="0"/>
          </a:p>
          <a:p>
            <a:pPr eaLnBrk="1" hangingPunct="1">
              <a:spcBef>
                <a:spcPct val="0"/>
              </a:spcBef>
            </a:pPr>
            <a:r>
              <a:rPr lang="en-US" smtClean="0"/>
              <a:t>Bar charts are used to compare data across categories.  </a:t>
            </a:r>
          </a:p>
          <a:p>
            <a:pPr eaLnBrk="1" hangingPunct="1">
              <a:spcBef>
                <a:spcPct val="0"/>
              </a:spcBef>
            </a:pPr>
            <a:endParaRPr lang="en-US" smtClean="0"/>
          </a:p>
          <a:p>
            <a:pPr eaLnBrk="1" hangingPunct="1">
              <a:spcBef>
                <a:spcPct val="0"/>
              </a:spcBef>
            </a:pPr>
            <a:r>
              <a:rPr lang="en-US" smtClean="0"/>
              <a:t>A histogram looks similar to a bar chart but is a statistical graph that represents the frequency of values of a quantity by vertical rectangles of varying heights and widths. The width of the rectangles is in proportion to the class interval under consideration, and their areas represent the relative frequency of the phenomenon in question A  histogram is a histogram,  </a:t>
            </a:r>
            <a:r>
              <a:rPr lang="en-US" u="sng" smtClean="0"/>
              <a:t>not</a:t>
            </a:r>
            <a:r>
              <a:rPr lang="en-US" smtClean="0"/>
              <a:t> just because the bars touch. In the </a:t>
            </a:r>
            <a:r>
              <a:rPr lang="en-US" b="1" smtClean="0"/>
              <a:t>bar graph</a:t>
            </a:r>
            <a:r>
              <a:rPr lang="en-US" smtClean="0"/>
              <a:t>  bars in a bar graph can touch if you want them to ... but they don't have to. Touching bars in a bar graph doesn't mean anything.</a:t>
            </a:r>
            <a:br>
              <a:rPr lang="en-US" smtClean="0"/>
            </a:br>
            <a:r>
              <a:rPr lang="en-US" smtClean="0"/>
              <a:t/>
            </a:r>
            <a:br>
              <a:rPr lang="en-US" smtClean="0"/>
            </a:br>
            <a:r>
              <a:rPr lang="en-US" smtClean="0"/>
              <a:t>In a histogram, however, the </a:t>
            </a:r>
            <a:r>
              <a:rPr lang="en-US" b="1" smtClean="0"/>
              <a:t>bars must touch</a:t>
            </a:r>
            <a:r>
              <a:rPr lang="en-US" smtClean="0"/>
              <a:t>. This is because the data elements we are recording are </a:t>
            </a:r>
            <a:r>
              <a:rPr lang="en-US" b="1" smtClean="0"/>
              <a:t>numbers</a:t>
            </a:r>
            <a:r>
              <a:rPr lang="en-US" smtClean="0"/>
              <a:t> that are </a:t>
            </a:r>
            <a:r>
              <a:rPr lang="en-US" b="1" smtClean="0"/>
              <a:t>grouped</a:t>
            </a:r>
            <a:r>
              <a:rPr lang="en-US" smtClean="0"/>
              <a:t>, and form a </a:t>
            </a:r>
            <a:r>
              <a:rPr lang="en-US" b="1" smtClean="0"/>
              <a:t>continuous range from left to right</a:t>
            </a:r>
            <a:r>
              <a:rPr lang="en-US" smtClean="0"/>
              <a:t>. There are no gaps in the numbers along the bottom axis. This is what makes a histogram. </a:t>
            </a:r>
          </a:p>
          <a:p>
            <a:pPr eaLnBrk="1" hangingPunct="1">
              <a:spcBef>
                <a:spcPct val="0"/>
              </a:spcBef>
            </a:pPr>
            <a:endParaRPr lang="en-US" smtClean="0"/>
          </a:p>
          <a:p>
            <a:pPr eaLnBrk="1" hangingPunct="1">
              <a:spcBef>
                <a:spcPct val="0"/>
              </a:spcBef>
            </a:pPr>
            <a:r>
              <a:rPr lang="en-US" smtClean="0"/>
              <a:t>Line graphs display trends over time, continuous data (ex. cases per month)</a:t>
            </a:r>
          </a:p>
          <a:p>
            <a:pPr eaLnBrk="1" hangingPunct="1">
              <a:spcBef>
                <a:spcPct val="0"/>
              </a:spcBef>
            </a:pPr>
            <a:r>
              <a:rPr lang="en-US" smtClean="0"/>
              <a:t>Pie charts show percentages or the contribution of each value to a total. When there are more than 4 categories it is best to go to a bar chart so that it is readible</a:t>
            </a: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2A37EFC-B49A-4CEB-BC6B-C6354E36BBFF}" type="slidenum">
              <a:rPr lang="en-US" smtClean="0"/>
              <a:pPr>
                <a:defRPr/>
              </a:pPr>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066800"/>
            <a:ext cx="19621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066800"/>
            <a:ext cx="57340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A5E8EB-85BA-46E1-8E72-D3C54CAA80D4}" type="slidenum">
              <a:rPr lang="en-IN" smtClean="0"/>
              <a:pPr/>
              <a:t>‹#›</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762000" y="1066800"/>
            <a:ext cx="7772400" cy="457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smtClean="0"/>
              <a:t>Click Here to Add Title</a:t>
            </a:r>
          </a:p>
        </p:txBody>
      </p:sp>
      <p:sp>
        <p:nvSpPr>
          <p:cNvPr id="1029"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8" name="Rectangle 4"/>
          <p:cNvSpPr>
            <a:spLocks noGrp="1" noChangeArrowheads="1"/>
          </p:cNvSpPr>
          <p:nvPr>
            <p:ph type="sldNum" sz="quarter" idx="4"/>
          </p:nvPr>
        </p:nvSpPr>
        <p:spPr bwMode="auto">
          <a:xfrm>
            <a:off x="6553200" y="6172200"/>
            <a:ext cx="1905000" cy="457200"/>
          </a:xfrm>
          <a:prstGeom prst="rect">
            <a:avLst/>
          </a:prstGeom>
          <a:noFill/>
          <a:ln w="9525">
            <a:noFill/>
            <a:miter lim="800000"/>
            <a:headEnd/>
            <a:tailEnd/>
          </a:ln>
          <a:effectLst/>
        </p:spPr>
        <p:txBody>
          <a:bodyPr vert="horz" wrap="square" lIns="91407" tIns="45704" rIns="91407" bIns="45704" numCol="1" anchor="t" anchorCtr="0" compatLnSpc="1">
            <a:prstTxWarp prst="textNoShape">
              <a:avLst/>
            </a:prstTxWarp>
          </a:bodyPr>
          <a:lstStyle>
            <a:lvl1pPr algn="r">
              <a:defRPr sz="1200" b="1">
                <a:latin typeface="+mn-lt"/>
              </a:defRPr>
            </a:lvl1pPr>
          </a:lstStyle>
          <a:p>
            <a:fld id="{67A5E8EB-85BA-46E1-8E72-D3C54CAA80D4}" type="slidenum">
              <a:rPr lang="en-IN" smtClean="0"/>
              <a:pPr/>
              <a:t>‹#›</a:t>
            </a:fld>
            <a:endParaRPr lang="en-IN"/>
          </a:p>
        </p:txBody>
      </p:sp>
      <p:graphicFrame>
        <p:nvGraphicFramePr>
          <p:cNvPr id="1026" name="Object 5"/>
          <p:cNvGraphicFramePr>
            <a:graphicFrameLocks noChangeAspect="1"/>
          </p:cNvGraphicFramePr>
          <p:nvPr/>
        </p:nvGraphicFramePr>
        <p:xfrm>
          <a:off x="687388" y="152400"/>
          <a:ext cx="1903412" cy="609600"/>
        </p:xfrm>
        <a:graphic>
          <a:graphicData uri="http://schemas.openxmlformats.org/presentationml/2006/ole">
            <p:oleObj spid="_x0000_s1026" name="Clip" r:id="rId15" imgW="3180952" imgH="1019048" progId="">
              <p:embed/>
            </p:oleObj>
          </a:graphicData>
        </a:graphic>
      </p:graphicFrame>
      <p:sp>
        <p:nvSpPr>
          <p:cNvPr id="134150" name="Text Box 6"/>
          <p:cNvSpPr txBox="1">
            <a:spLocks noChangeArrowheads="1"/>
          </p:cNvSpPr>
          <p:nvPr/>
        </p:nvSpPr>
        <p:spPr bwMode="auto">
          <a:xfrm>
            <a:off x="4286250" y="304800"/>
            <a:ext cx="4532313" cy="336550"/>
          </a:xfrm>
          <a:prstGeom prst="rect">
            <a:avLst/>
          </a:prstGeom>
          <a:noFill/>
          <a:ln w="9525">
            <a:noFill/>
            <a:miter lim="800000"/>
            <a:headEnd/>
            <a:tailEnd/>
          </a:ln>
          <a:effectLst/>
        </p:spPr>
        <p:txBody>
          <a:bodyPr wrap="none" lIns="91407" tIns="45704" rIns="91407" bIns="45704">
            <a:spAutoFit/>
          </a:bodyPr>
          <a:lstStyle/>
          <a:p>
            <a:pPr>
              <a:defRPr/>
            </a:pPr>
            <a:r>
              <a:rPr lang="en-US" sz="1600" b="1">
                <a:latin typeface="Arial" charset="0"/>
              </a:rPr>
              <a:t> Engineering H192  - Computer Programming</a:t>
            </a:r>
          </a:p>
        </p:txBody>
      </p:sp>
      <p:sp>
        <p:nvSpPr>
          <p:cNvPr id="134151" name="Rectangle 7"/>
          <p:cNvSpPr>
            <a:spLocks noGrp="1" noChangeArrowheads="1"/>
          </p:cNvSpPr>
          <p:nvPr>
            <p:ph type="ftr" sz="quarter" idx="3"/>
          </p:nvPr>
        </p:nvSpPr>
        <p:spPr bwMode="auto">
          <a:xfrm>
            <a:off x="685800" y="6172200"/>
            <a:ext cx="2895600" cy="457200"/>
          </a:xfrm>
          <a:prstGeom prst="rect">
            <a:avLst/>
          </a:prstGeom>
          <a:noFill/>
          <a:ln w="9525">
            <a:noFill/>
            <a:miter lim="800000"/>
            <a:headEnd/>
            <a:tailEnd/>
          </a:ln>
          <a:effectLst/>
        </p:spPr>
        <p:txBody>
          <a:bodyPr vert="horz" wrap="square" lIns="91407" tIns="45704" rIns="91407" bIns="45704" numCol="1" anchor="t" anchorCtr="0" compatLnSpc="1">
            <a:prstTxWarp prst="textNoShape">
              <a:avLst/>
            </a:prstTxWarp>
          </a:bodyPr>
          <a:lstStyle>
            <a:lvl1pPr>
              <a:defRPr sz="1200" b="1">
                <a:latin typeface="+mn-lt"/>
              </a:defRPr>
            </a:lvl1pPr>
          </a:lstStyle>
          <a:p>
            <a:endParaRPr lang="en-IN"/>
          </a:p>
        </p:txBody>
      </p:sp>
      <p:sp>
        <p:nvSpPr>
          <p:cNvPr id="134152" name="Rectangle 8"/>
          <p:cNvSpPr>
            <a:spLocks noChangeArrowheads="1"/>
          </p:cNvSpPr>
          <p:nvPr/>
        </p:nvSpPr>
        <p:spPr bwMode="auto">
          <a:xfrm>
            <a:off x="3048000" y="6169025"/>
            <a:ext cx="3213100" cy="274638"/>
          </a:xfrm>
          <a:prstGeom prst="rect">
            <a:avLst/>
          </a:prstGeom>
          <a:noFill/>
          <a:ln w="9525">
            <a:noFill/>
            <a:miter lim="800000"/>
            <a:headEnd/>
            <a:tailEnd/>
          </a:ln>
          <a:effectLst/>
        </p:spPr>
        <p:txBody>
          <a:bodyPr wrap="none" lIns="91407" tIns="45704" rIns="91407" bIns="45704">
            <a:spAutoFit/>
          </a:bodyPr>
          <a:lstStyle/>
          <a:p>
            <a:pPr>
              <a:defRPr/>
            </a:pPr>
            <a:r>
              <a:rPr lang="en-US" sz="1200" b="1">
                <a:latin typeface="Arial" charset="0"/>
              </a:rPr>
              <a:t>Gateway Engineering Education Coalition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2800" b="1">
          <a:solidFill>
            <a:srgbClr val="0066CC"/>
          </a:solidFill>
          <a:latin typeface="+mj-lt"/>
          <a:ea typeface="+mj-ea"/>
          <a:cs typeface="+mj-cs"/>
        </a:defRPr>
      </a:lvl1pPr>
      <a:lvl2pPr algn="ctr" rtl="0" eaLnBrk="1" fontAlgn="base" hangingPunct="1">
        <a:spcBef>
          <a:spcPct val="0"/>
        </a:spcBef>
        <a:spcAft>
          <a:spcPct val="0"/>
        </a:spcAft>
        <a:defRPr sz="2800" b="1">
          <a:solidFill>
            <a:srgbClr val="0066CC"/>
          </a:solidFill>
          <a:latin typeface="Arial" charset="0"/>
        </a:defRPr>
      </a:lvl2pPr>
      <a:lvl3pPr algn="ctr" rtl="0" eaLnBrk="1" fontAlgn="base" hangingPunct="1">
        <a:spcBef>
          <a:spcPct val="0"/>
        </a:spcBef>
        <a:spcAft>
          <a:spcPct val="0"/>
        </a:spcAft>
        <a:defRPr sz="2800" b="1">
          <a:solidFill>
            <a:srgbClr val="0066CC"/>
          </a:solidFill>
          <a:latin typeface="Arial" charset="0"/>
        </a:defRPr>
      </a:lvl3pPr>
      <a:lvl4pPr algn="ctr" rtl="0" eaLnBrk="1" fontAlgn="base" hangingPunct="1">
        <a:spcBef>
          <a:spcPct val="0"/>
        </a:spcBef>
        <a:spcAft>
          <a:spcPct val="0"/>
        </a:spcAft>
        <a:defRPr sz="2800" b="1">
          <a:solidFill>
            <a:srgbClr val="0066CC"/>
          </a:solidFill>
          <a:latin typeface="Arial" charset="0"/>
        </a:defRPr>
      </a:lvl4pPr>
      <a:lvl5pPr algn="ctr" rtl="0" eaLnBrk="1" fontAlgn="base" hangingPunct="1">
        <a:spcBef>
          <a:spcPct val="0"/>
        </a:spcBef>
        <a:spcAft>
          <a:spcPct val="0"/>
        </a:spcAft>
        <a:defRPr sz="2800" b="1">
          <a:solidFill>
            <a:srgbClr val="0066CC"/>
          </a:solidFill>
          <a:latin typeface="Arial" charset="0"/>
        </a:defRPr>
      </a:lvl5pPr>
      <a:lvl6pPr marL="457200" algn="ctr" rtl="0" eaLnBrk="1" fontAlgn="base" hangingPunct="1">
        <a:spcBef>
          <a:spcPct val="0"/>
        </a:spcBef>
        <a:spcAft>
          <a:spcPct val="0"/>
        </a:spcAft>
        <a:defRPr sz="2800" b="1">
          <a:solidFill>
            <a:srgbClr val="0066CC"/>
          </a:solidFill>
          <a:latin typeface="Arial" charset="0"/>
        </a:defRPr>
      </a:lvl6pPr>
      <a:lvl7pPr marL="914400" algn="ctr" rtl="0" eaLnBrk="1" fontAlgn="base" hangingPunct="1">
        <a:spcBef>
          <a:spcPct val="0"/>
        </a:spcBef>
        <a:spcAft>
          <a:spcPct val="0"/>
        </a:spcAft>
        <a:defRPr sz="2800" b="1">
          <a:solidFill>
            <a:srgbClr val="0066CC"/>
          </a:solidFill>
          <a:latin typeface="Arial" charset="0"/>
        </a:defRPr>
      </a:lvl7pPr>
      <a:lvl8pPr marL="1371600" algn="ctr" rtl="0" eaLnBrk="1" fontAlgn="base" hangingPunct="1">
        <a:spcBef>
          <a:spcPct val="0"/>
        </a:spcBef>
        <a:spcAft>
          <a:spcPct val="0"/>
        </a:spcAft>
        <a:defRPr sz="2800" b="1">
          <a:solidFill>
            <a:srgbClr val="0066CC"/>
          </a:solidFill>
          <a:latin typeface="Arial" charset="0"/>
        </a:defRPr>
      </a:lvl8pPr>
      <a:lvl9pPr marL="1828800" algn="ctr" rtl="0" eaLnBrk="1" fontAlgn="base" hangingPunct="1">
        <a:spcBef>
          <a:spcPct val="0"/>
        </a:spcBef>
        <a:spcAft>
          <a:spcPct val="0"/>
        </a:spcAft>
        <a:defRPr sz="2800" b="1">
          <a:solidFill>
            <a:srgbClr val="0066CC"/>
          </a:solidFill>
          <a:latin typeface="Arial" charset="0"/>
        </a:defRPr>
      </a:lvl9pPr>
    </p:titleStyle>
    <p:bodyStyle>
      <a:lvl1pPr marL="342900" indent="-342900" algn="l" rtl="0" eaLnBrk="1" fontAlgn="base" hangingPunct="1">
        <a:spcBef>
          <a:spcPct val="20000"/>
        </a:spcBef>
        <a:spcAft>
          <a:spcPct val="0"/>
        </a:spcAft>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b="1">
          <a:solidFill>
            <a:schemeClr val="tx1"/>
          </a:solidFill>
          <a:latin typeface="+mn-lt"/>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Excel_97-2003_Worksheet2.xls"/></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3.xls"/></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Excel_97-2003_Worksheet4.xls"/></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Excel_97-2003_Worksheet5.xls"/></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Chart1.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Analysing Structure Data</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Effective presentation</a:t>
            </a:r>
          </a:p>
        </p:txBody>
      </p:sp>
      <p:sp>
        <p:nvSpPr>
          <p:cNvPr id="19459" name="Rectangle 3"/>
          <p:cNvSpPr>
            <a:spLocks noGrp="1" noChangeArrowheads="1"/>
          </p:cNvSpPr>
          <p:nvPr>
            <p:ph sz="quarter" idx="1"/>
          </p:nvPr>
        </p:nvSpPr>
        <p:spPr>
          <a:xfrm>
            <a:off x="1066800" y="1600200"/>
            <a:ext cx="7620000" cy="4525963"/>
          </a:xfrm>
        </p:spPr>
        <p:txBody>
          <a:bodyPr/>
          <a:lstStyle/>
          <a:p>
            <a:r>
              <a:rPr lang="en-US" smtClean="0"/>
              <a:t>Clear</a:t>
            </a:r>
          </a:p>
          <a:p>
            <a:r>
              <a:rPr lang="en-US" smtClean="0"/>
              <a:t>Concise</a:t>
            </a:r>
          </a:p>
          <a:p>
            <a:r>
              <a:rPr lang="en-US" smtClean="0"/>
              <a:t>Actionable</a:t>
            </a:r>
          </a:p>
          <a:p>
            <a:r>
              <a:rPr lang="en-US" smtClean="0"/>
              <a:t>Attractive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Effective presentation</a:t>
            </a:r>
          </a:p>
        </p:txBody>
      </p:sp>
      <p:sp>
        <p:nvSpPr>
          <p:cNvPr id="44035" name="Content Placeholder 4"/>
          <p:cNvSpPr>
            <a:spLocks noGrp="1"/>
          </p:cNvSpPr>
          <p:nvPr>
            <p:ph sz="quarter" idx="1"/>
          </p:nvPr>
        </p:nvSpPr>
        <p:spPr>
          <a:xfrm>
            <a:off x="457200" y="1493838"/>
            <a:ext cx="8229600" cy="4525962"/>
          </a:xfrm>
        </p:spPr>
        <p:txBody>
          <a:bodyPr>
            <a:noAutofit/>
          </a:bodyPr>
          <a:lstStyle/>
          <a:p>
            <a:pPr marL="320040" indent="-320040" algn="just" fontAlgn="auto">
              <a:spcAft>
                <a:spcPts val="0"/>
              </a:spcAft>
              <a:buFont typeface="Wingdings"/>
              <a:buChar char=""/>
              <a:defRPr/>
            </a:pPr>
            <a:r>
              <a:rPr lang="en-US" sz="1600" dirty="0" smtClean="0"/>
              <a:t>For all communication formats it is important to ensure that there is:</a:t>
            </a:r>
          </a:p>
          <a:p>
            <a:pPr marL="640080" lvl="1" indent="-274320" algn="just" fontAlgn="auto">
              <a:spcAft>
                <a:spcPts val="0"/>
              </a:spcAft>
              <a:buFont typeface="Wingdings 2"/>
              <a:buChar char=""/>
              <a:defRPr/>
            </a:pPr>
            <a:r>
              <a:rPr lang="en-US" sz="1600" dirty="0" smtClean="0"/>
              <a:t>Consistency</a:t>
            </a:r>
          </a:p>
          <a:p>
            <a:pPr marL="920750" lvl="2" indent="-287338" algn="just" fontAlgn="auto">
              <a:spcAft>
                <a:spcPts val="0"/>
              </a:spcAft>
              <a:buClr>
                <a:schemeClr val="accent1">
                  <a:shade val="75000"/>
                </a:schemeClr>
              </a:buClr>
              <a:buFont typeface="Wingdings"/>
              <a:buChar char=""/>
              <a:defRPr/>
            </a:pPr>
            <a:r>
              <a:rPr lang="en-US" sz="1600" dirty="0" smtClean="0"/>
              <a:t>Font, Colors, Punctuation, Terminology, Line/ Paragraph Spacing</a:t>
            </a:r>
          </a:p>
          <a:p>
            <a:pPr marL="640080" lvl="1" indent="-274320" algn="just" fontAlgn="auto">
              <a:spcAft>
                <a:spcPts val="0"/>
              </a:spcAft>
              <a:buFont typeface="Wingdings 2"/>
              <a:buChar char=""/>
              <a:defRPr/>
            </a:pPr>
            <a:r>
              <a:rPr lang="en-US" sz="1600" dirty="0" smtClean="0"/>
              <a:t>An appropriate amount of information</a:t>
            </a:r>
          </a:p>
          <a:p>
            <a:pPr marL="914717" lvl="2" indent="-274320" algn="just" fontAlgn="auto">
              <a:spcAft>
                <a:spcPts val="0"/>
              </a:spcAft>
              <a:buClr>
                <a:schemeClr val="accent1">
                  <a:shade val="75000"/>
                </a:schemeClr>
              </a:buClr>
              <a:buFont typeface="Wingdings"/>
              <a:buChar char=""/>
              <a:defRPr/>
            </a:pPr>
            <a:r>
              <a:rPr lang="en-US" sz="1600" dirty="0" smtClean="0"/>
              <a:t>Less is more</a:t>
            </a:r>
          </a:p>
          <a:p>
            <a:pPr marL="514667" lvl="1" indent="-274320" algn="just" fontAlgn="auto">
              <a:spcAft>
                <a:spcPts val="0"/>
              </a:spcAft>
              <a:buFont typeface="Wingdings 2"/>
              <a:buChar char=""/>
              <a:defRPr/>
            </a:pPr>
            <a:r>
              <a:rPr lang="en-US" sz="1600" dirty="0" smtClean="0"/>
              <a:t> Appropriate content and format for audience </a:t>
            </a:r>
          </a:p>
          <a:p>
            <a:pPr marL="914717" lvl="2" indent="-274320" algn="just" fontAlgn="auto">
              <a:spcAft>
                <a:spcPts val="0"/>
              </a:spcAft>
              <a:buClr>
                <a:schemeClr val="accent1">
                  <a:shade val="75000"/>
                </a:schemeClr>
              </a:buClr>
              <a:buFont typeface="Wingdings"/>
              <a:buChar char=""/>
              <a:defRPr/>
            </a:pPr>
            <a:r>
              <a:rPr lang="en-US" sz="1600" dirty="0" smtClean="0"/>
              <a:t>Scientific community, Journalist, Politicians</a:t>
            </a:r>
          </a:p>
          <a:p>
            <a:pPr marL="640080" lvl="1" indent="-274320" algn="just" fontAlgn="auto">
              <a:spcAft>
                <a:spcPts val="0"/>
              </a:spcAft>
              <a:buFont typeface="Wingdings 2"/>
              <a:buNone/>
              <a:defRPr/>
            </a:pPr>
            <a:endParaRPr lang="en-US" sz="1600" dirty="0" smtClean="0"/>
          </a:p>
          <a:p>
            <a:pPr marL="273050" lvl="1" indent="-274320" algn="just" fontAlgn="auto">
              <a:spcAft>
                <a:spcPts val="0"/>
              </a:spcAft>
              <a:buFont typeface="Wingdings 2"/>
              <a:buNone/>
              <a:defRPr/>
            </a:pPr>
            <a:endParaRPr lang="en-US" sz="1600" dirty="0" smtClean="0"/>
          </a:p>
          <a:p>
            <a:pPr marL="640080" lvl="1" indent="-274320" algn="just" fontAlgn="auto">
              <a:spcAft>
                <a:spcPts val="0"/>
              </a:spcAft>
              <a:buFont typeface="Wingdings 2" pitchFamily="18" charset="2"/>
              <a:buNone/>
              <a:defRPr/>
            </a:pPr>
            <a:endParaRPr lang="en-US" sz="1600" dirty="0" smtClean="0"/>
          </a:p>
          <a:p>
            <a:pPr marL="320040" indent="-320040" algn="just" fontAlgn="auto">
              <a:spcAft>
                <a:spcPts val="0"/>
              </a:spcAft>
              <a:buFont typeface="Wingdings" pitchFamily="2" charset="2"/>
              <a:buNone/>
              <a:defRPr/>
            </a:pPr>
            <a:endParaRPr 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Tables: Frequency distribution</a:t>
            </a:r>
          </a:p>
        </p:txBody>
      </p:sp>
      <p:sp>
        <p:nvSpPr>
          <p:cNvPr id="23555" name="Content Placeholder 2"/>
          <p:cNvSpPr>
            <a:spLocks noGrp="1"/>
          </p:cNvSpPr>
          <p:nvPr>
            <p:ph sz="quarter" idx="1"/>
          </p:nvPr>
        </p:nvSpPr>
        <p:spPr>
          <a:xfrm>
            <a:off x="457200" y="1066800"/>
            <a:ext cx="8229600" cy="4525963"/>
          </a:xfrm>
        </p:spPr>
        <p:txBody>
          <a:bodyPr/>
          <a:lstStyle/>
          <a:p>
            <a:pPr lvl="1"/>
            <a:endParaRPr lang="en-US" smtClean="0"/>
          </a:p>
          <a:p>
            <a:pPr lvl="1">
              <a:buFont typeface="Wingdings" pitchFamily="2" charset="2"/>
              <a:buNone/>
            </a:pPr>
            <a:endParaRPr lang="en-US" smtClean="0"/>
          </a:p>
          <a:p>
            <a:pPr lvl="1"/>
            <a:endParaRPr lang="en-US" smtClean="0"/>
          </a:p>
          <a:p>
            <a:pPr lvl="1">
              <a:buFontTx/>
              <a:buNone/>
            </a:pPr>
            <a:endParaRPr lang="en-US" smtClean="0"/>
          </a:p>
        </p:txBody>
      </p:sp>
      <p:graphicFrame>
        <p:nvGraphicFramePr>
          <p:cNvPr id="5" name="Table 4"/>
          <p:cNvGraphicFramePr>
            <a:graphicFrameLocks noGrp="1"/>
          </p:cNvGraphicFramePr>
          <p:nvPr/>
        </p:nvGraphicFramePr>
        <p:xfrm>
          <a:off x="914400" y="2154238"/>
          <a:ext cx="7055609" cy="4114800"/>
        </p:xfrm>
        <a:graphic>
          <a:graphicData uri="http://schemas.openxmlformats.org/drawingml/2006/table">
            <a:tbl>
              <a:tblPr firstRow="1" bandRow="1">
                <a:tableStyleId>{21E4AEA4-8DFA-4A89-87EB-49C32662AFE0}</a:tableStyleId>
              </a:tblPr>
              <a:tblGrid>
                <a:gridCol w="1515888"/>
                <a:gridCol w="5539721"/>
              </a:tblGrid>
              <a:tr h="148130">
                <a:tc>
                  <a:txBody>
                    <a:bodyPr/>
                    <a:lstStyle/>
                    <a:p>
                      <a:r>
                        <a:rPr lang="en-US" sz="2400" dirty="0" smtClean="0"/>
                        <a:t>Year</a:t>
                      </a:r>
                      <a:endParaRPr lang="en-US" sz="2400" dirty="0"/>
                    </a:p>
                  </a:txBody>
                  <a:tcPr/>
                </a:tc>
                <a:tc>
                  <a:txBody>
                    <a:bodyPr/>
                    <a:lstStyle/>
                    <a:p>
                      <a:pPr algn="ctr"/>
                      <a:r>
                        <a:rPr lang="en-US" sz="2400" dirty="0" smtClean="0"/>
                        <a:t>Number of </a:t>
                      </a:r>
                      <a:r>
                        <a:rPr lang="en-US" sz="2400" baseline="0" dirty="0" smtClean="0"/>
                        <a:t>cases</a:t>
                      </a:r>
                      <a:endParaRPr lang="en-US" sz="2400" dirty="0"/>
                    </a:p>
                  </a:txBody>
                  <a:tcPr/>
                </a:tc>
              </a:tr>
              <a:tr h="389890">
                <a:tc>
                  <a:txBody>
                    <a:bodyPr/>
                    <a:lstStyle/>
                    <a:p>
                      <a:r>
                        <a:rPr lang="en-US" sz="2400" dirty="0" smtClean="0"/>
                        <a:t>2000</a:t>
                      </a:r>
                      <a:endParaRPr lang="en-US" sz="2400" dirty="0"/>
                    </a:p>
                  </a:txBody>
                  <a:tcPr/>
                </a:tc>
                <a:tc>
                  <a:txBody>
                    <a:bodyPr/>
                    <a:lstStyle/>
                    <a:p>
                      <a:pPr algn="ctr"/>
                      <a:r>
                        <a:rPr lang="en-US" sz="2400" dirty="0" smtClean="0"/>
                        <a:t>4 216 531</a:t>
                      </a:r>
                      <a:endParaRPr lang="en-US" sz="2400" dirty="0"/>
                    </a:p>
                  </a:txBody>
                  <a:tcPr/>
                </a:tc>
              </a:tr>
              <a:tr h="389890">
                <a:tc>
                  <a:txBody>
                    <a:bodyPr/>
                    <a:lstStyle/>
                    <a:p>
                      <a:r>
                        <a:rPr lang="en-US" sz="2400" dirty="0" smtClean="0"/>
                        <a:t>2001</a:t>
                      </a:r>
                      <a:endParaRPr lang="en-US" sz="2400" dirty="0"/>
                    </a:p>
                  </a:txBody>
                  <a:tcPr/>
                </a:tc>
                <a:tc>
                  <a:txBody>
                    <a:bodyPr/>
                    <a:lstStyle/>
                    <a:p>
                      <a:pPr algn="ctr"/>
                      <a:r>
                        <a:rPr lang="en-US" sz="2400" dirty="0" smtClean="0"/>
                        <a:t>3 262 931</a:t>
                      </a:r>
                      <a:endParaRPr lang="en-US" sz="2400" dirty="0"/>
                    </a:p>
                  </a:txBody>
                  <a:tcPr/>
                </a:tc>
              </a:tr>
              <a:tr h="389890">
                <a:tc>
                  <a:txBody>
                    <a:bodyPr/>
                    <a:lstStyle/>
                    <a:p>
                      <a:r>
                        <a:rPr lang="en-US" sz="2400" dirty="0" smtClean="0"/>
                        <a:t>2002</a:t>
                      </a:r>
                      <a:endParaRPr lang="en-US" sz="2400" dirty="0"/>
                    </a:p>
                  </a:txBody>
                  <a:tcPr/>
                </a:tc>
                <a:tc>
                  <a:txBody>
                    <a:bodyPr/>
                    <a:lstStyle/>
                    <a:p>
                      <a:pPr algn="ctr"/>
                      <a:r>
                        <a:rPr lang="en-US" sz="2400" dirty="0" smtClean="0"/>
                        <a:t>3</a:t>
                      </a:r>
                      <a:r>
                        <a:rPr lang="en-US" sz="2400" baseline="0" dirty="0" smtClean="0"/>
                        <a:t> 319 339</a:t>
                      </a:r>
                    </a:p>
                  </a:txBody>
                  <a:tcPr/>
                </a:tc>
              </a:tr>
              <a:tr h="389890">
                <a:tc>
                  <a:txBody>
                    <a:bodyPr/>
                    <a:lstStyle/>
                    <a:p>
                      <a:r>
                        <a:rPr lang="en-US" sz="2400" dirty="0" smtClean="0"/>
                        <a:t>2003</a:t>
                      </a:r>
                      <a:endParaRPr lang="en-US" sz="2400" dirty="0"/>
                    </a:p>
                  </a:txBody>
                  <a:tcPr/>
                </a:tc>
                <a:tc>
                  <a:txBody>
                    <a:bodyPr/>
                    <a:lstStyle/>
                    <a:p>
                      <a:pPr algn="ctr"/>
                      <a:r>
                        <a:rPr lang="en-US" sz="2400" dirty="0" smtClean="0"/>
                        <a:t>5 338 008</a:t>
                      </a:r>
                      <a:endParaRPr lang="en-US" sz="2400" dirty="0"/>
                    </a:p>
                  </a:txBody>
                  <a:tcPr/>
                </a:tc>
              </a:tr>
              <a:tr h="389890">
                <a:tc>
                  <a:txBody>
                    <a:bodyPr/>
                    <a:lstStyle/>
                    <a:p>
                      <a:r>
                        <a:rPr lang="en-US" sz="2400" dirty="0" smtClean="0"/>
                        <a:t>2004</a:t>
                      </a:r>
                      <a:endParaRPr lang="en-US" sz="2400" dirty="0"/>
                    </a:p>
                  </a:txBody>
                  <a:tcPr/>
                </a:tc>
                <a:tc>
                  <a:txBody>
                    <a:bodyPr/>
                    <a:lstStyle/>
                    <a:p>
                      <a:pPr algn="ctr"/>
                      <a:r>
                        <a:rPr lang="en-US" sz="2400" dirty="0" smtClean="0"/>
                        <a:t>7 545 541</a:t>
                      </a:r>
                      <a:endParaRPr lang="en-US" sz="2400" dirty="0"/>
                    </a:p>
                  </a:txBody>
                  <a:tcPr/>
                </a:tc>
              </a:tr>
              <a:tr h="389890">
                <a:tc>
                  <a:txBody>
                    <a:bodyPr/>
                    <a:lstStyle/>
                    <a:p>
                      <a:r>
                        <a:rPr lang="en-US" sz="2400" dirty="0" smtClean="0"/>
                        <a:t>2005</a:t>
                      </a:r>
                      <a:endParaRPr lang="en-US" sz="2400" dirty="0"/>
                    </a:p>
                  </a:txBody>
                  <a:tcPr/>
                </a:tc>
                <a:tc>
                  <a:txBody>
                    <a:bodyPr/>
                    <a:lstStyle/>
                    <a:p>
                      <a:pPr algn="ctr"/>
                      <a:r>
                        <a:rPr lang="en-US" sz="2400" dirty="0" smtClean="0"/>
                        <a:t>9 181 224</a:t>
                      </a:r>
                      <a:endParaRPr lang="en-US" sz="2400" dirty="0"/>
                    </a:p>
                  </a:txBody>
                  <a:tcPr/>
                </a:tc>
              </a:tr>
              <a:tr h="389890">
                <a:tc>
                  <a:txBody>
                    <a:bodyPr/>
                    <a:lstStyle/>
                    <a:p>
                      <a:r>
                        <a:rPr lang="en-US" sz="2400" dirty="0" smtClean="0"/>
                        <a:t>2006</a:t>
                      </a:r>
                      <a:endParaRPr lang="en-US" sz="2400" dirty="0"/>
                    </a:p>
                  </a:txBody>
                  <a:tcPr/>
                </a:tc>
                <a:tc>
                  <a:txBody>
                    <a:bodyPr/>
                    <a:lstStyle/>
                    <a:p>
                      <a:pPr algn="ctr"/>
                      <a:r>
                        <a:rPr lang="en-US" sz="2400" dirty="0" smtClean="0"/>
                        <a:t>8 926 058</a:t>
                      </a:r>
                      <a:endParaRPr lang="en-US" sz="2400" dirty="0"/>
                    </a:p>
                  </a:txBody>
                  <a:tcPr/>
                </a:tc>
              </a:tr>
              <a:tr h="389890">
                <a:tc>
                  <a:txBody>
                    <a:bodyPr/>
                    <a:lstStyle/>
                    <a:p>
                      <a:r>
                        <a:rPr lang="en-US" sz="2400" dirty="0" smtClean="0"/>
                        <a:t>2007</a:t>
                      </a:r>
                      <a:endParaRPr lang="en-US" sz="2400" dirty="0"/>
                    </a:p>
                  </a:txBody>
                  <a:tcPr/>
                </a:tc>
                <a:tc>
                  <a:txBody>
                    <a:bodyPr/>
                    <a:lstStyle/>
                    <a:p>
                      <a:pPr algn="ctr"/>
                      <a:r>
                        <a:rPr lang="en-US" sz="2400" dirty="0" smtClean="0"/>
                        <a:t>9 610 691</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sz="quarter" idx="1"/>
          </p:nvPr>
        </p:nvSpPr>
        <p:spPr>
          <a:xfrm>
            <a:off x="457200" y="1295400"/>
            <a:ext cx="8229600" cy="4525963"/>
          </a:xfrm>
        </p:spPr>
        <p:txBody>
          <a:bodyPr/>
          <a:lstStyle/>
          <a:p>
            <a:pPr lvl="1"/>
            <a:endParaRPr lang="en-US" smtClean="0"/>
          </a:p>
          <a:p>
            <a:pPr lvl="1">
              <a:buFontTx/>
              <a:buNone/>
            </a:pPr>
            <a:endParaRPr lang="en-US" smtClean="0"/>
          </a:p>
        </p:txBody>
      </p:sp>
      <p:graphicFrame>
        <p:nvGraphicFramePr>
          <p:cNvPr id="6" name="Table 5"/>
          <p:cNvGraphicFramePr>
            <a:graphicFrameLocks noGrp="1"/>
          </p:cNvGraphicFramePr>
          <p:nvPr/>
        </p:nvGraphicFramePr>
        <p:xfrm>
          <a:off x="542925" y="2133600"/>
          <a:ext cx="8118387" cy="4267200"/>
        </p:xfrm>
        <a:graphic>
          <a:graphicData uri="http://schemas.openxmlformats.org/drawingml/2006/table">
            <a:tbl>
              <a:tblPr firstRow="1" bandRow="1">
                <a:tableStyleId>{21E4AEA4-8DFA-4A89-87EB-49C32662AFE0}</a:tableStyleId>
              </a:tblPr>
              <a:tblGrid>
                <a:gridCol w="1334528"/>
                <a:gridCol w="3459892"/>
                <a:gridCol w="3323967"/>
              </a:tblGrid>
              <a:tr h="370840">
                <a:tc>
                  <a:txBody>
                    <a:bodyPr/>
                    <a:lstStyle/>
                    <a:p>
                      <a:r>
                        <a:rPr lang="en-US" sz="2000" dirty="0" smtClean="0"/>
                        <a:t>Year</a:t>
                      </a:r>
                      <a:endParaRPr lang="en-US" sz="2000" dirty="0"/>
                    </a:p>
                  </a:txBody>
                  <a:tcPr/>
                </a:tc>
                <a:tc>
                  <a:txBody>
                    <a:bodyPr/>
                    <a:lstStyle/>
                    <a:p>
                      <a:pPr algn="ctr"/>
                      <a:r>
                        <a:rPr lang="en-US" sz="2000" dirty="0" smtClean="0"/>
                        <a:t>Number of malaria cases (n)</a:t>
                      </a:r>
                      <a:endParaRPr lang="en-US" sz="2000" dirty="0"/>
                    </a:p>
                  </a:txBody>
                  <a:tcPr/>
                </a:tc>
                <a:tc>
                  <a:txBody>
                    <a:bodyPr/>
                    <a:lstStyle/>
                    <a:p>
                      <a:pPr algn="ctr"/>
                      <a:r>
                        <a:rPr lang="en-US" sz="2000" dirty="0" smtClean="0"/>
                        <a:t>Relative frequency  (%)</a:t>
                      </a:r>
                      <a:endParaRPr lang="en-US" sz="2000" dirty="0"/>
                    </a:p>
                  </a:txBody>
                  <a:tcPr/>
                </a:tc>
              </a:tr>
              <a:tr h="370840">
                <a:tc>
                  <a:txBody>
                    <a:bodyPr/>
                    <a:lstStyle/>
                    <a:p>
                      <a:r>
                        <a:rPr lang="en-US" sz="2000" dirty="0" smtClean="0"/>
                        <a:t>2000</a:t>
                      </a:r>
                      <a:endParaRPr lang="en-US" sz="2000" dirty="0"/>
                    </a:p>
                  </a:txBody>
                  <a:tcPr/>
                </a:tc>
                <a:tc>
                  <a:txBody>
                    <a:bodyPr/>
                    <a:lstStyle/>
                    <a:p>
                      <a:pPr algn="ctr"/>
                      <a:r>
                        <a:rPr lang="en-US" sz="2000" dirty="0" smtClean="0"/>
                        <a:t>4 216 531</a:t>
                      </a:r>
                      <a:endParaRPr lang="en-US" sz="2000" dirty="0"/>
                    </a:p>
                  </a:txBody>
                  <a:tcPr/>
                </a:tc>
                <a:tc>
                  <a:txBody>
                    <a:bodyPr/>
                    <a:lstStyle/>
                    <a:p>
                      <a:pPr algn="ctr"/>
                      <a:r>
                        <a:rPr lang="en-US" sz="2000" dirty="0" smtClean="0"/>
                        <a:t>8</a:t>
                      </a:r>
                      <a:endParaRPr lang="en-US" sz="2000" dirty="0"/>
                    </a:p>
                  </a:txBody>
                  <a:tcPr/>
                </a:tc>
              </a:tr>
              <a:tr h="370840">
                <a:tc>
                  <a:txBody>
                    <a:bodyPr/>
                    <a:lstStyle/>
                    <a:p>
                      <a:r>
                        <a:rPr lang="en-US" sz="2000" dirty="0" smtClean="0"/>
                        <a:t>2001</a:t>
                      </a:r>
                      <a:endParaRPr lang="en-US" sz="2000" dirty="0"/>
                    </a:p>
                  </a:txBody>
                  <a:tcPr/>
                </a:tc>
                <a:tc>
                  <a:txBody>
                    <a:bodyPr/>
                    <a:lstStyle/>
                    <a:p>
                      <a:pPr algn="ctr"/>
                      <a:r>
                        <a:rPr lang="en-US" sz="2000" dirty="0" smtClean="0"/>
                        <a:t>3 262 931</a:t>
                      </a:r>
                      <a:endParaRPr lang="en-US" sz="2000" dirty="0"/>
                    </a:p>
                  </a:txBody>
                  <a:tcPr/>
                </a:tc>
                <a:tc>
                  <a:txBody>
                    <a:bodyPr/>
                    <a:lstStyle/>
                    <a:p>
                      <a:pPr algn="ctr"/>
                      <a:r>
                        <a:rPr lang="en-US" sz="2000" dirty="0" smtClean="0"/>
                        <a:t>6</a:t>
                      </a:r>
                      <a:endParaRPr lang="en-US" sz="2000" dirty="0"/>
                    </a:p>
                  </a:txBody>
                  <a:tcPr/>
                </a:tc>
              </a:tr>
              <a:tr h="370840">
                <a:tc>
                  <a:txBody>
                    <a:bodyPr/>
                    <a:lstStyle/>
                    <a:p>
                      <a:r>
                        <a:rPr lang="en-US" sz="2000" dirty="0" smtClean="0"/>
                        <a:t>2002</a:t>
                      </a:r>
                      <a:endParaRPr lang="en-US" sz="2000" dirty="0"/>
                    </a:p>
                  </a:txBody>
                  <a:tcPr/>
                </a:tc>
                <a:tc>
                  <a:txBody>
                    <a:bodyPr/>
                    <a:lstStyle/>
                    <a:p>
                      <a:pPr algn="ctr"/>
                      <a:r>
                        <a:rPr lang="en-US" sz="2000" dirty="0" smtClean="0"/>
                        <a:t>3</a:t>
                      </a:r>
                      <a:r>
                        <a:rPr lang="en-US" sz="2000" baseline="0" dirty="0" smtClean="0"/>
                        <a:t> 319 339</a:t>
                      </a:r>
                    </a:p>
                  </a:txBody>
                  <a:tcPr/>
                </a:tc>
                <a:tc>
                  <a:txBody>
                    <a:bodyPr/>
                    <a:lstStyle/>
                    <a:p>
                      <a:pPr algn="ctr"/>
                      <a:r>
                        <a:rPr lang="en-US" sz="2000" dirty="0" smtClean="0"/>
                        <a:t>7</a:t>
                      </a:r>
                      <a:endParaRPr lang="en-US" sz="2000" dirty="0"/>
                    </a:p>
                  </a:txBody>
                  <a:tcPr/>
                </a:tc>
              </a:tr>
              <a:tr h="370840">
                <a:tc>
                  <a:txBody>
                    <a:bodyPr/>
                    <a:lstStyle/>
                    <a:p>
                      <a:r>
                        <a:rPr lang="en-US" sz="2000" dirty="0" smtClean="0"/>
                        <a:t>2003</a:t>
                      </a:r>
                      <a:endParaRPr lang="en-US" sz="2000" dirty="0"/>
                    </a:p>
                  </a:txBody>
                  <a:tcPr/>
                </a:tc>
                <a:tc>
                  <a:txBody>
                    <a:bodyPr/>
                    <a:lstStyle/>
                    <a:p>
                      <a:pPr algn="ctr"/>
                      <a:r>
                        <a:rPr lang="en-US" sz="2000" dirty="0" smtClean="0"/>
                        <a:t>5 338 008</a:t>
                      </a:r>
                      <a:endParaRPr lang="en-US" sz="2000" dirty="0"/>
                    </a:p>
                  </a:txBody>
                  <a:tcPr/>
                </a:tc>
                <a:tc>
                  <a:txBody>
                    <a:bodyPr/>
                    <a:lstStyle/>
                    <a:p>
                      <a:pPr algn="ctr"/>
                      <a:r>
                        <a:rPr lang="en-US" sz="2000" dirty="0" smtClean="0"/>
                        <a:t>10</a:t>
                      </a:r>
                      <a:endParaRPr lang="en-US" sz="2000" dirty="0"/>
                    </a:p>
                  </a:txBody>
                  <a:tcPr/>
                </a:tc>
              </a:tr>
              <a:tr h="370840">
                <a:tc>
                  <a:txBody>
                    <a:bodyPr/>
                    <a:lstStyle/>
                    <a:p>
                      <a:r>
                        <a:rPr lang="en-US" sz="2000" dirty="0" smtClean="0"/>
                        <a:t>2004</a:t>
                      </a:r>
                      <a:endParaRPr lang="en-US" sz="2000" dirty="0"/>
                    </a:p>
                  </a:txBody>
                  <a:tcPr/>
                </a:tc>
                <a:tc>
                  <a:txBody>
                    <a:bodyPr/>
                    <a:lstStyle/>
                    <a:p>
                      <a:pPr algn="ctr"/>
                      <a:r>
                        <a:rPr lang="en-US" sz="2000" dirty="0" smtClean="0"/>
                        <a:t>7 545 541</a:t>
                      </a:r>
                      <a:endParaRPr lang="en-US" sz="2000" dirty="0"/>
                    </a:p>
                  </a:txBody>
                  <a:tcPr/>
                </a:tc>
                <a:tc>
                  <a:txBody>
                    <a:bodyPr/>
                    <a:lstStyle/>
                    <a:p>
                      <a:pPr algn="ctr"/>
                      <a:r>
                        <a:rPr lang="en-US" sz="2000" dirty="0" smtClean="0"/>
                        <a:t>15</a:t>
                      </a:r>
                      <a:endParaRPr lang="en-US" sz="2000" dirty="0"/>
                    </a:p>
                  </a:txBody>
                  <a:tcPr/>
                </a:tc>
              </a:tr>
              <a:tr h="370840">
                <a:tc>
                  <a:txBody>
                    <a:bodyPr/>
                    <a:lstStyle/>
                    <a:p>
                      <a:r>
                        <a:rPr lang="en-US" sz="2000" dirty="0" smtClean="0"/>
                        <a:t>2005</a:t>
                      </a:r>
                      <a:endParaRPr lang="en-US" sz="2000" dirty="0"/>
                    </a:p>
                  </a:txBody>
                  <a:tcPr/>
                </a:tc>
                <a:tc>
                  <a:txBody>
                    <a:bodyPr/>
                    <a:lstStyle/>
                    <a:p>
                      <a:pPr algn="ctr"/>
                      <a:r>
                        <a:rPr lang="en-US" sz="2000" dirty="0" smtClean="0"/>
                        <a:t>9 181 224</a:t>
                      </a:r>
                      <a:endParaRPr lang="en-US" sz="2000" dirty="0"/>
                    </a:p>
                  </a:txBody>
                  <a:tcPr/>
                </a:tc>
                <a:tc>
                  <a:txBody>
                    <a:bodyPr/>
                    <a:lstStyle/>
                    <a:p>
                      <a:pPr algn="ctr"/>
                      <a:r>
                        <a:rPr lang="en-US" sz="2000" dirty="0" smtClean="0"/>
                        <a:t>18</a:t>
                      </a:r>
                      <a:endParaRPr lang="en-US" sz="2000" dirty="0"/>
                    </a:p>
                  </a:txBody>
                  <a:tcPr/>
                </a:tc>
              </a:tr>
              <a:tr h="370840">
                <a:tc>
                  <a:txBody>
                    <a:bodyPr/>
                    <a:lstStyle/>
                    <a:p>
                      <a:r>
                        <a:rPr lang="en-US" sz="2000" dirty="0" smtClean="0"/>
                        <a:t>2006</a:t>
                      </a:r>
                      <a:endParaRPr lang="en-US" sz="2000" dirty="0"/>
                    </a:p>
                  </a:txBody>
                  <a:tcPr/>
                </a:tc>
                <a:tc>
                  <a:txBody>
                    <a:bodyPr/>
                    <a:lstStyle/>
                    <a:p>
                      <a:pPr algn="ctr"/>
                      <a:r>
                        <a:rPr lang="en-US" sz="2000" dirty="0" smtClean="0"/>
                        <a:t>8 926 058</a:t>
                      </a:r>
                      <a:endParaRPr lang="en-US" sz="2000" dirty="0"/>
                    </a:p>
                  </a:txBody>
                  <a:tcPr/>
                </a:tc>
                <a:tc>
                  <a:txBody>
                    <a:bodyPr/>
                    <a:lstStyle/>
                    <a:p>
                      <a:pPr algn="ctr"/>
                      <a:r>
                        <a:rPr lang="en-US" sz="2000" dirty="0" smtClean="0"/>
                        <a:t>17</a:t>
                      </a:r>
                      <a:endParaRPr lang="en-US" sz="2000" dirty="0"/>
                    </a:p>
                  </a:txBody>
                  <a:tcPr/>
                </a:tc>
              </a:tr>
              <a:tr h="370840">
                <a:tc>
                  <a:txBody>
                    <a:bodyPr/>
                    <a:lstStyle/>
                    <a:p>
                      <a:r>
                        <a:rPr lang="en-US" sz="2000" dirty="0" smtClean="0"/>
                        <a:t>2007</a:t>
                      </a:r>
                      <a:endParaRPr lang="en-US" sz="2000" dirty="0"/>
                    </a:p>
                  </a:txBody>
                  <a:tcPr/>
                </a:tc>
                <a:tc>
                  <a:txBody>
                    <a:bodyPr/>
                    <a:lstStyle/>
                    <a:p>
                      <a:pPr algn="ctr"/>
                      <a:r>
                        <a:rPr lang="en-US" sz="2000" dirty="0" smtClean="0"/>
                        <a:t>9 610 691</a:t>
                      </a:r>
                      <a:endParaRPr lang="en-US" sz="2000" dirty="0"/>
                    </a:p>
                  </a:txBody>
                  <a:tcPr/>
                </a:tc>
                <a:tc>
                  <a:txBody>
                    <a:bodyPr/>
                    <a:lstStyle/>
                    <a:p>
                      <a:pPr algn="ctr"/>
                      <a:r>
                        <a:rPr lang="en-US" sz="2000" dirty="0" smtClean="0"/>
                        <a:t>19</a:t>
                      </a:r>
                    </a:p>
                  </a:txBody>
                  <a:tcPr/>
                </a:tc>
              </a:tr>
              <a:tr h="370840">
                <a:tc>
                  <a:txBody>
                    <a:bodyPr/>
                    <a:lstStyle/>
                    <a:p>
                      <a:r>
                        <a:rPr lang="en-US" sz="2000" dirty="0" smtClean="0"/>
                        <a:t>Total</a:t>
                      </a:r>
                      <a:endParaRPr lang="en-US" sz="2000" dirty="0"/>
                    </a:p>
                  </a:txBody>
                  <a:tcPr/>
                </a:tc>
                <a:tc>
                  <a:txBody>
                    <a:bodyPr/>
                    <a:lstStyle/>
                    <a:p>
                      <a:pPr algn="ctr"/>
                      <a:r>
                        <a:rPr lang="en-US" sz="2000" dirty="0" smtClean="0"/>
                        <a:t>51 400 323</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100.0</a:t>
                      </a:r>
                    </a:p>
                  </a:txBody>
                  <a:tcPr/>
                </a:tc>
              </a:tr>
            </a:tbl>
          </a:graphicData>
        </a:graphic>
      </p:graphicFrame>
      <p:sp>
        <p:nvSpPr>
          <p:cNvPr id="25650" name="TextBox 6"/>
          <p:cNvSpPr txBox="1">
            <a:spLocks noChangeArrowheads="1"/>
          </p:cNvSpPr>
          <p:nvPr/>
        </p:nvSpPr>
        <p:spPr bwMode="auto">
          <a:xfrm>
            <a:off x="304800" y="1295400"/>
            <a:ext cx="8305800" cy="646113"/>
          </a:xfrm>
          <a:prstGeom prst="rect">
            <a:avLst/>
          </a:prstGeom>
          <a:noFill/>
          <a:ln w="9525">
            <a:noFill/>
            <a:miter lim="800000"/>
            <a:headEnd/>
            <a:tailEnd/>
          </a:ln>
        </p:spPr>
        <p:txBody>
          <a:bodyPr>
            <a:spAutoFit/>
          </a:bodyPr>
          <a:lstStyle/>
          <a:p>
            <a:pPr>
              <a:defRPr/>
            </a:pPr>
            <a:r>
              <a:rPr lang="en-US" b="1" dirty="0">
                <a:latin typeface="+mj-lt"/>
              </a:rPr>
              <a:t>Percent contribution of reported malaria cases by year between 2000 and 2007, Kenya</a:t>
            </a:r>
          </a:p>
        </p:txBody>
      </p:sp>
      <p:sp>
        <p:nvSpPr>
          <p:cNvPr id="24626" name="TextBox 6"/>
          <p:cNvSpPr txBox="1">
            <a:spLocks noChangeArrowheads="1"/>
          </p:cNvSpPr>
          <p:nvPr/>
        </p:nvSpPr>
        <p:spPr bwMode="auto">
          <a:xfrm>
            <a:off x="609600" y="6550025"/>
            <a:ext cx="5819775" cy="307975"/>
          </a:xfrm>
          <a:prstGeom prst="rect">
            <a:avLst/>
          </a:prstGeom>
          <a:noFill/>
          <a:ln w="9525">
            <a:noFill/>
            <a:miter lim="800000"/>
            <a:headEnd/>
            <a:tailEnd/>
          </a:ln>
        </p:spPr>
        <p:txBody>
          <a:bodyPr>
            <a:spAutoFit/>
          </a:bodyPr>
          <a:lstStyle/>
          <a:p>
            <a:r>
              <a:rPr lang="en-US" sz="1400">
                <a:latin typeface="Tw Cen MT" pitchFamily="34" charset="0"/>
              </a:rPr>
              <a:t>Source: WHO, World Malaria Report 2009</a:t>
            </a:r>
          </a:p>
        </p:txBody>
      </p:sp>
      <p:sp>
        <p:nvSpPr>
          <p:cNvPr id="7" name="Title 1"/>
          <p:cNvSpPr txBox="1">
            <a:spLocks/>
          </p:cNvSpPr>
          <p:nvPr/>
        </p:nvSpPr>
        <p:spPr bwMode="auto">
          <a:xfrm>
            <a:off x="609600" y="427038"/>
            <a:ext cx="8229600" cy="1143000"/>
          </a:xfrm>
          <a:prstGeom prst="rect">
            <a:avLst/>
          </a:prstGeom>
          <a:noFill/>
          <a:ln>
            <a:miter lim="800000"/>
            <a:headEnd/>
            <a:tailEnd/>
          </a:ln>
        </p:spPr>
        <p:txBody>
          <a:bodyPr/>
          <a:lstStyle/>
          <a:p>
            <a:pPr algn="ctr" eaLnBrk="0" hangingPunct="0">
              <a:defRPr/>
            </a:pPr>
            <a:r>
              <a:rPr lang="en-US" sz="4400" kern="0" dirty="0">
                <a:solidFill>
                  <a:schemeClr val="tx2"/>
                </a:solidFill>
                <a:latin typeface="+mj-lt"/>
                <a:ea typeface="+mj-ea"/>
                <a:cs typeface="+mj-cs"/>
              </a:rPr>
              <a:t>Tables: Relative frequency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Use the right type of graphic</a:t>
            </a:r>
          </a:p>
        </p:txBody>
      </p:sp>
      <p:sp>
        <p:nvSpPr>
          <p:cNvPr id="30723" name="Content Placeholder 2"/>
          <p:cNvSpPr>
            <a:spLocks noGrp="1"/>
          </p:cNvSpPr>
          <p:nvPr>
            <p:ph sz="quarter" idx="1"/>
          </p:nvPr>
        </p:nvSpPr>
        <p:spPr>
          <a:xfrm>
            <a:off x="457200" y="1600200"/>
            <a:ext cx="7467600" cy="4873625"/>
          </a:xfrm>
        </p:spPr>
        <p:txBody>
          <a:bodyPr>
            <a:normAutofit/>
          </a:bodyPr>
          <a:lstStyle/>
          <a:p>
            <a:pPr marL="274320" indent="-274320" algn="just" fontAlgn="auto">
              <a:spcAft>
                <a:spcPts val="0"/>
              </a:spcAft>
              <a:buFont typeface="Wingdings"/>
              <a:buChar char=""/>
              <a:defRPr/>
            </a:pPr>
            <a:r>
              <a:rPr lang="en-US" sz="1800" dirty="0" smtClean="0"/>
              <a:t>Charts and graphs</a:t>
            </a:r>
          </a:p>
          <a:p>
            <a:pPr marL="640080" lvl="1" indent="-274320" algn="just" fontAlgn="auto">
              <a:spcAft>
                <a:spcPts val="0"/>
              </a:spcAft>
              <a:buFont typeface="Wingdings 2"/>
              <a:buChar char=""/>
              <a:defRPr/>
            </a:pPr>
            <a:r>
              <a:rPr lang="en-US" sz="1800" b="1" dirty="0" smtClean="0">
                <a:solidFill>
                  <a:schemeClr val="accent2"/>
                </a:solidFill>
              </a:rPr>
              <a:t>Bar chart</a:t>
            </a:r>
            <a:r>
              <a:rPr lang="en-US" sz="1800" dirty="0" smtClean="0"/>
              <a:t>: comparisons, categories of data</a:t>
            </a:r>
          </a:p>
          <a:p>
            <a:pPr marL="640080" lvl="1" indent="-274320" algn="just" fontAlgn="auto">
              <a:spcAft>
                <a:spcPts val="0"/>
              </a:spcAft>
              <a:buFont typeface="Wingdings 2"/>
              <a:buChar char=""/>
              <a:defRPr/>
            </a:pPr>
            <a:r>
              <a:rPr lang="en-US" sz="1800" b="1" dirty="0" smtClean="0">
                <a:solidFill>
                  <a:schemeClr val="accent2"/>
                </a:solidFill>
              </a:rPr>
              <a:t>Histogram</a:t>
            </a:r>
            <a:r>
              <a:rPr lang="en-US" sz="1800" dirty="0" smtClean="0"/>
              <a:t>: represents relative frequency of continuous data</a:t>
            </a:r>
          </a:p>
          <a:p>
            <a:pPr marL="640080" lvl="1" indent="-274320" algn="just" fontAlgn="auto">
              <a:spcAft>
                <a:spcPts val="0"/>
              </a:spcAft>
              <a:buFont typeface="Wingdings 2"/>
              <a:buChar char=""/>
              <a:defRPr/>
            </a:pPr>
            <a:r>
              <a:rPr lang="en-US" sz="1800" b="1" dirty="0" smtClean="0">
                <a:solidFill>
                  <a:schemeClr val="accent2"/>
                </a:solidFill>
              </a:rPr>
              <a:t>Line graph</a:t>
            </a:r>
            <a:r>
              <a:rPr lang="en-US" sz="1800" dirty="0" smtClean="0"/>
              <a:t>: display trends over time, continuous data (ex. cases per month)</a:t>
            </a:r>
          </a:p>
          <a:p>
            <a:pPr marL="640080" lvl="1" indent="-274320" algn="just" fontAlgn="auto">
              <a:spcAft>
                <a:spcPts val="0"/>
              </a:spcAft>
              <a:buFont typeface="Wingdings 2"/>
              <a:buChar char=""/>
              <a:defRPr/>
            </a:pPr>
            <a:r>
              <a:rPr lang="en-US" sz="1800" b="1" dirty="0" smtClean="0">
                <a:solidFill>
                  <a:schemeClr val="accent2"/>
                </a:solidFill>
              </a:rPr>
              <a:t>Pie chart</a:t>
            </a:r>
            <a:r>
              <a:rPr lang="en-US" sz="1800" dirty="0" smtClean="0"/>
              <a:t>: show percentages or proportional share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Bar chart</a:t>
            </a:r>
          </a:p>
        </p:txBody>
      </p:sp>
      <p:graphicFrame>
        <p:nvGraphicFramePr>
          <p:cNvPr id="6" name="Content Placeholder 5"/>
          <p:cNvGraphicFramePr>
            <a:graphicFrameLocks noGrp="1"/>
          </p:cNvGraphicFramePr>
          <p:nvPr>
            <p:ph sz="quarter" idx="1"/>
          </p:nvPr>
        </p:nvGraphicFramePr>
        <p:xfrm>
          <a:off x="838200" y="1905000"/>
          <a:ext cx="7762875"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457200" y="228600"/>
            <a:ext cx="8229600" cy="1143000"/>
          </a:xfrm>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z="4000" smtClean="0"/>
              <a:t>Bar Chart</a:t>
            </a:r>
          </a:p>
        </p:txBody>
      </p:sp>
      <p:sp>
        <p:nvSpPr>
          <p:cNvPr id="27651" name="TextBox 4"/>
          <p:cNvSpPr txBox="1">
            <a:spLocks noChangeArrowheads="1"/>
          </p:cNvSpPr>
          <p:nvPr/>
        </p:nvSpPr>
        <p:spPr bwMode="auto">
          <a:xfrm>
            <a:off x="457200" y="6172200"/>
            <a:ext cx="5181600" cy="307975"/>
          </a:xfrm>
          <a:prstGeom prst="rect">
            <a:avLst/>
          </a:prstGeom>
          <a:noFill/>
          <a:ln w="9525">
            <a:noFill/>
            <a:miter lim="800000"/>
            <a:headEnd/>
            <a:tailEnd/>
          </a:ln>
        </p:spPr>
        <p:txBody>
          <a:bodyPr>
            <a:spAutoFit/>
          </a:bodyPr>
          <a:lstStyle/>
          <a:p>
            <a:r>
              <a:rPr lang="en-US" sz="1400">
                <a:latin typeface="Tw Cen MT" pitchFamily="34" charset="0"/>
              </a:rPr>
              <a:t>Source: Quarterly Country Summaries, 2008</a:t>
            </a:r>
          </a:p>
        </p:txBody>
      </p:sp>
      <p:graphicFrame>
        <p:nvGraphicFramePr>
          <p:cNvPr id="9" name="Chart 8"/>
          <p:cNvGraphicFramePr>
            <a:graphicFrameLocks/>
          </p:cNvGraphicFramePr>
          <p:nvPr/>
        </p:nvGraphicFramePr>
        <p:xfrm>
          <a:off x="457200" y="1676400"/>
          <a:ext cx="7994821" cy="43495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Stacked bar chart</a:t>
            </a:r>
          </a:p>
        </p:txBody>
      </p:sp>
      <p:graphicFrame>
        <p:nvGraphicFramePr>
          <p:cNvPr id="6" name="Chart 5"/>
          <p:cNvGraphicFramePr>
            <a:graphicFrameLocks/>
          </p:cNvGraphicFramePr>
          <p:nvPr/>
        </p:nvGraphicFramePr>
        <p:xfrm>
          <a:off x="457200" y="2362200"/>
          <a:ext cx="8106031" cy="3694670"/>
        </p:xfrm>
        <a:graphic>
          <a:graphicData uri="http://schemas.openxmlformats.org/drawingml/2006/chart">
            <c:chart xmlns:c="http://schemas.openxmlformats.org/drawingml/2006/chart" xmlns:r="http://schemas.openxmlformats.org/officeDocument/2006/relationships" r:id="rId3"/>
          </a:graphicData>
        </a:graphic>
      </p:graphicFrame>
      <p:sp>
        <p:nvSpPr>
          <p:cNvPr id="29700" name="TextBox 4"/>
          <p:cNvSpPr txBox="1">
            <a:spLocks noChangeArrowheads="1"/>
          </p:cNvSpPr>
          <p:nvPr/>
        </p:nvSpPr>
        <p:spPr bwMode="auto">
          <a:xfrm>
            <a:off x="704850" y="1687513"/>
            <a:ext cx="7610475" cy="400050"/>
          </a:xfrm>
          <a:prstGeom prst="rect">
            <a:avLst/>
          </a:prstGeom>
          <a:noFill/>
          <a:ln w="9525">
            <a:noFill/>
            <a:miter lim="800000"/>
            <a:headEnd/>
            <a:tailEnd/>
          </a:ln>
        </p:spPr>
        <p:txBody>
          <a:bodyPr>
            <a:spAutoFit/>
          </a:bodyPr>
          <a:lstStyle/>
          <a:p>
            <a:pPr>
              <a:defRPr/>
            </a:pPr>
            <a:r>
              <a:rPr lang="en-US" sz="2000" b="1" dirty="0">
                <a:latin typeface="+mj-lt"/>
              </a:rPr>
              <a:t>% Children &lt;5 with Fever who Took Specific </a:t>
            </a:r>
            <a:r>
              <a:rPr lang="en-US" sz="2000" b="1" dirty="0" err="1">
                <a:latin typeface="+mj-lt"/>
              </a:rPr>
              <a:t>Antimalarial</a:t>
            </a:r>
            <a:r>
              <a:rPr lang="en-US" sz="2000" b="1" dirty="0">
                <a:latin typeface="+mj-lt"/>
              </a:rPr>
              <a:t>, 2007-2008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Histogram</a:t>
            </a:r>
          </a:p>
        </p:txBody>
      </p:sp>
      <p:graphicFrame>
        <p:nvGraphicFramePr>
          <p:cNvPr id="5" name="Content Placeholder 4"/>
          <p:cNvGraphicFramePr>
            <a:graphicFrameLocks noGrp="1"/>
          </p:cNvGraphicFramePr>
          <p:nvPr>
            <p:ph sz="quarter" idx="1"/>
          </p:nvPr>
        </p:nvGraphicFramePr>
        <p:xfrm>
          <a:off x="457200" y="1600200"/>
          <a:ext cx="8382000" cy="5105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Line graph</a:t>
            </a:r>
          </a:p>
        </p:txBody>
      </p:sp>
      <p:graphicFrame>
        <p:nvGraphicFramePr>
          <p:cNvPr id="2050" name="Content Placeholder 3"/>
          <p:cNvGraphicFramePr>
            <a:graphicFrameLocks noGrp="1"/>
          </p:cNvGraphicFramePr>
          <p:nvPr>
            <p:ph sz="quarter" idx="1"/>
          </p:nvPr>
        </p:nvGraphicFramePr>
        <p:xfrm>
          <a:off x="461963" y="1824038"/>
          <a:ext cx="8185150" cy="4348162"/>
        </p:xfrm>
        <a:graphic>
          <a:graphicData uri="http://schemas.openxmlformats.org/presentationml/2006/ole">
            <p:oleObj spid="_x0000_s3074" name="Worksheet" r:id="rId4" imgW="8229600" imgH="4371975" progId="Excel.Sheet.8">
              <p:embed/>
            </p:oleObj>
          </a:graphicData>
        </a:graphic>
      </p:graphicFrame>
      <p:sp>
        <p:nvSpPr>
          <p:cNvPr id="2052" name="TextBox 4"/>
          <p:cNvSpPr txBox="1">
            <a:spLocks noChangeArrowheads="1"/>
          </p:cNvSpPr>
          <p:nvPr/>
        </p:nvSpPr>
        <p:spPr bwMode="auto">
          <a:xfrm>
            <a:off x="609600" y="6096000"/>
            <a:ext cx="4038600" cy="369888"/>
          </a:xfrm>
          <a:prstGeom prst="rect">
            <a:avLst/>
          </a:prstGeom>
          <a:noFill/>
          <a:ln w="9525">
            <a:noFill/>
            <a:miter lim="800000"/>
            <a:headEnd/>
            <a:tailEnd/>
          </a:ln>
        </p:spPr>
        <p:txBody>
          <a:bodyPr>
            <a:spAutoFit/>
          </a:bodyPr>
          <a:lstStyle/>
          <a:p>
            <a:r>
              <a:rPr lang="en-US">
                <a:latin typeface="Tw Cen MT" pitchFamily="34" charset="0"/>
              </a:rPr>
              <a:t>*Includes doctors and nurses</a:t>
            </a:r>
            <a:r>
              <a:rPr lang="en-US">
                <a:solidFill>
                  <a:schemeClr val="bg2"/>
                </a:solidFill>
                <a:latin typeface="Tw Cen MT" pitchFamily="34" charset="0"/>
              </a:rPr>
              <a:t>.</a:t>
            </a:r>
          </a:p>
        </p:txBody>
      </p:sp>
      <p:sp>
        <p:nvSpPr>
          <p:cNvPr id="2053" name="TextBox 3"/>
          <p:cNvSpPr txBox="1">
            <a:spLocks noChangeArrowheads="1"/>
          </p:cNvSpPr>
          <p:nvPr/>
        </p:nvSpPr>
        <p:spPr bwMode="auto">
          <a:xfrm>
            <a:off x="533400" y="1524000"/>
            <a:ext cx="8229600" cy="369888"/>
          </a:xfrm>
          <a:prstGeom prst="rect">
            <a:avLst/>
          </a:prstGeom>
          <a:noFill/>
          <a:ln w="9525">
            <a:noFill/>
            <a:miter lim="800000"/>
            <a:headEnd/>
            <a:tailEnd/>
          </a:ln>
        </p:spPr>
        <p:txBody>
          <a:bodyPr>
            <a:spAutoFit/>
          </a:bodyPr>
          <a:lstStyle/>
          <a:p>
            <a:pPr algn="ctr"/>
            <a:r>
              <a:rPr lang="en-US" b="1">
                <a:latin typeface="Tw Cen MT" pitchFamily="34" charset="0"/>
              </a:rPr>
              <a:t>Number of Clinicians* Working in Each Clinic During Years 1-4, Country 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0" y="908720"/>
            <a:ext cx="9144000" cy="5949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Caution: Line Graph</a:t>
            </a:r>
          </a:p>
        </p:txBody>
      </p:sp>
      <p:graphicFrame>
        <p:nvGraphicFramePr>
          <p:cNvPr id="3074" name="Content Placeholder 3"/>
          <p:cNvGraphicFramePr>
            <a:graphicFrameLocks noGrp="1"/>
          </p:cNvGraphicFramePr>
          <p:nvPr>
            <p:ph sz="quarter" idx="1"/>
          </p:nvPr>
        </p:nvGraphicFramePr>
        <p:xfrm>
          <a:off x="457200" y="2270125"/>
          <a:ext cx="7467600" cy="3532188"/>
        </p:xfrm>
        <a:graphic>
          <a:graphicData uri="http://schemas.openxmlformats.org/presentationml/2006/ole">
            <p:oleObj spid="_x0000_s4098" name="Worksheet" r:id="rId4" imgW="7591320" imgH="3591015" progId="Excel.Sheet.8">
              <p:embed/>
            </p:oleObj>
          </a:graphicData>
        </a:graphic>
      </p:graphicFrame>
      <p:sp>
        <p:nvSpPr>
          <p:cNvPr id="3076" name="TextBox 3"/>
          <p:cNvSpPr txBox="1">
            <a:spLocks noChangeArrowheads="1"/>
          </p:cNvSpPr>
          <p:nvPr/>
        </p:nvSpPr>
        <p:spPr bwMode="auto">
          <a:xfrm>
            <a:off x="533400" y="1687513"/>
            <a:ext cx="8229600" cy="369887"/>
          </a:xfrm>
          <a:prstGeom prst="rect">
            <a:avLst/>
          </a:prstGeom>
          <a:noFill/>
          <a:ln w="9525">
            <a:noFill/>
            <a:miter lim="800000"/>
            <a:headEnd/>
            <a:tailEnd/>
          </a:ln>
        </p:spPr>
        <p:txBody>
          <a:bodyPr>
            <a:spAutoFit/>
          </a:bodyPr>
          <a:lstStyle/>
          <a:p>
            <a:pPr algn="ctr"/>
            <a:r>
              <a:rPr lang="en-US" b="1">
                <a:latin typeface="Tw Cen MT" pitchFamily="34" charset="0"/>
              </a:rPr>
              <a:t>Number of Clinicians* Working in Each Clinic During Years 1-4, Country Y</a:t>
            </a:r>
          </a:p>
        </p:txBody>
      </p:sp>
      <p:sp>
        <p:nvSpPr>
          <p:cNvPr id="3077" name="TextBox 4"/>
          <p:cNvSpPr txBox="1">
            <a:spLocks noChangeArrowheads="1"/>
          </p:cNvSpPr>
          <p:nvPr/>
        </p:nvSpPr>
        <p:spPr bwMode="auto">
          <a:xfrm>
            <a:off x="609600" y="6096000"/>
            <a:ext cx="4038600" cy="369888"/>
          </a:xfrm>
          <a:prstGeom prst="rect">
            <a:avLst/>
          </a:prstGeom>
          <a:noFill/>
          <a:ln w="9525">
            <a:noFill/>
            <a:miter lim="800000"/>
            <a:headEnd/>
            <a:tailEnd/>
          </a:ln>
        </p:spPr>
        <p:txBody>
          <a:bodyPr>
            <a:spAutoFit/>
          </a:bodyPr>
          <a:lstStyle/>
          <a:p>
            <a:r>
              <a:rPr lang="en-US">
                <a:latin typeface="Tw Cen MT" pitchFamily="34" charset="0"/>
              </a:rPr>
              <a:t>*Includes doctors and nurses</a:t>
            </a:r>
            <a:r>
              <a:rPr lang="en-US">
                <a:solidFill>
                  <a:schemeClr val="bg2"/>
                </a:solidFill>
                <a:latin typeface="Tw Cen MT"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bwMode="auto">
          <a:xfrm>
            <a:off x="457200" y="304800"/>
            <a:ext cx="8229600" cy="1143000"/>
          </a:xfrm>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Pie chart</a:t>
            </a:r>
          </a:p>
        </p:txBody>
      </p:sp>
      <p:graphicFrame>
        <p:nvGraphicFramePr>
          <p:cNvPr id="4098" name="Content Placeholder 3"/>
          <p:cNvGraphicFramePr>
            <a:graphicFrameLocks noGrp="1"/>
          </p:cNvGraphicFramePr>
          <p:nvPr>
            <p:ph sz="quarter" idx="1"/>
          </p:nvPr>
        </p:nvGraphicFramePr>
        <p:xfrm>
          <a:off x="1866900" y="1651000"/>
          <a:ext cx="5246688" cy="4368800"/>
        </p:xfrm>
        <a:graphic>
          <a:graphicData uri="http://schemas.openxmlformats.org/presentationml/2006/ole">
            <p:oleObj spid="_x0000_s5122" name="Worksheet" r:id="rId4" imgW="4267200" imgH="3552904" progId="Excel.Sheet.8">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bwMode="auto">
          <a:xfrm>
            <a:off x="457200" y="304800"/>
            <a:ext cx="8229600" cy="1143000"/>
          </a:xfrm>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Pie chart</a:t>
            </a:r>
          </a:p>
        </p:txBody>
      </p:sp>
      <p:graphicFrame>
        <p:nvGraphicFramePr>
          <p:cNvPr id="5122" name="Content Placeholder 3"/>
          <p:cNvGraphicFramePr>
            <a:graphicFrameLocks noGrp="1"/>
          </p:cNvGraphicFramePr>
          <p:nvPr>
            <p:ph sz="quarter" idx="1"/>
          </p:nvPr>
        </p:nvGraphicFramePr>
        <p:xfrm>
          <a:off x="1752600" y="2362200"/>
          <a:ext cx="5384800" cy="4264025"/>
        </p:xfrm>
        <a:graphic>
          <a:graphicData uri="http://schemas.openxmlformats.org/presentationml/2006/ole">
            <p:oleObj spid="_x0000_s6146" name="Worksheet" r:id="rId4" imgW="4162320" imgH="3295560" progId="Excel.Sheet.8">
              <p:embed/>
            </p:oleObj>
          </a:graphicData>
        </a:graphic>
      </p:graphicFrame>
      <p:sp>
        <p:nvSpPr>
          <p:cNvPr id="5124" name="TextBox 4"/>
          <p:cNvSpPr txBox="1">
            <a:spLocks noChangeArrowheads="1"/>
          </p:cNvSpPr>
          <p:nvPr/>
        </p:nvSpPr>
        <p:spPr bwMode="auto">
          <a:xfrm>
            <a:off x="1828800" y="6019800"/>
            <a:ext cx="1295400" cy="369888"/>
          </a:xfrm>
          <a:prstGeom prst="rect">
            <a:avLst/>
          </a:prstGeom>
          <a:noFill/>
          <a:ln w="9525">
            <a:noFill/>
            <a:miter lim="800000"/>
            <a:headEnd/>
            <a:tailEnd/>
          </a:ln>
        </p:spPr>
        <p:txBody>
          <a:bodyPr>
            <a:spAutoFit/>
          </a:bodyPr>
          <a:lstStyle/>
          <a:p>
            <a:r>
              <a:rPr lang="en-US">
                <a:latin typeface="Tw Cen MT" pitchFamily="34" charset="0"/>
              </a:rPr>
              <a:t>N=257</a:t>
            </a:r>
          </a:p>
        </p:txBody>
      </p:sp>
      <p:sp>
        <p:nvSpPr>
          <p:cNvPr id="5" name="TextBox 4"/>
          <p:cNvSpPr txBox="1"/>
          <p:nvPr/>
        </p:nvSpPr>
        <p:spPr>
          <a:xfrm>
            <a:off x="457200" y="1524000"/>
            <a:ext cx="7010400" cy="708025"/>
          </a:xfrm>
          <a:prstGeom prst="rect">
            <a:avLst/>
          </a:prstGeom>
          <a:noFill/>
        </p:spPr>
        <p:txBody>
          <a:bodyPr>
            <a:spAutoFit/>
          </a:bodyPr>
          <a:lstStyle/>
          <a:p>
            <a:pPr>
              <a:defRPr/>
            </a:pPr>
            <a:r>
              <a:rPr lang="en-US" sz="2000" b="1" dirty="0">
                <a:latin typeface="+mj-lt"/>
              </a:rPr>
              <a:t>Percentage of all confirmed malaria cases treated by quarter, Country X, 2011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Pie Chart</a:t>
            </a:r>
          </a:p>
        </p:txBody>
      </p:sp>
      <p:sp>
        <p:nvSpPr>
          <p:cNvPr id="30723" name="TextBox 4"/>
          <p:cNvSpPr txBox="1">
            <a:spLocks noChangeArrowheads="1"/>
          </p:cNvSpPr>
          <p:nvPr/>
        </p:nvSpPr>
        <p:spPr bwMode="auto">
          <a:xfrm>
            <a:off x="533400" y="5867400"/>
            <a:ext cx="8229600" cy="830263"/>
          </a:xfrm>
          <a:prstGeom prst="rect">
            <a:avLst/>
          </a:prstGeom>
          <a:noFill/>
          <a:ln w="9525">
            <a:noFill/>
            <a:miter lim="800000"/>
            <a:headEnd/>
            <a:tailEnd/>
          </a:ln>
        </p:spPr>
        <p:txBody>
          <a:bodyPr>
            <a:spAutoFit/>
          </a:bodyPr>
          <a:lstStyle/>
          <a:p>
            <a:r>
              <a:rPr lang="en-US" sz="1600">
                <a:latin typeface="Tw Cen MT" pitchFamily="34" charset="0"/>
              </a:rPr>
              <a:t>Source: MEASURE Evaluation, </a:t>
            </a:r>
            <a:r>
              <a:rPr lang="en-US" sz="1600" i="1">
                <a:latin typeface="Tw Cen MT" pitchFamily="34" charset="0"/>
              </a:rPr>
              <a:t>Retention, Use and Achievement of “Universal Access” Following the Distribution of Long Lasting Insecticide Treated Nets in Kano State, Nigeria, </a:t>
            </a:r>
            <a:r>
              <a:rPr lang="en-US" sz="1600">
                <a:latin typeface="Tw Cen MT" pitchFamily="34" charset="0"/>
              </a:rPr>
              <a:t>2009</a:t>
            </a:r>
            <a:endParaRPr lang="en-US" sz="1600" i="1">
              <a:latin typeface="Tw Cen MT" pitchFamily="34" charset="0"/>
            </a:endParaRPr>
          </a:p>
          <a:p>
            <a:endParaRPr lang="en-US" sz="1600">
              <a:latin typeface="Tw Cen MT" pitchFamily="34" charset="0"/>
            </a:endParaRPr>
          </a:p>
        </p:txBody>
      </p:sp>
      <p:graphicFrame>
        <p:nvGraphicFramePr>
          <p:cNvPr id="7" name="Chart 6"/>
          <p:cNvGraphicFramePr/>
          <p:nvPr/>
        </p:nvGraphicFramePr>
        <p:xfrm>
          <a:off x="457200" y="1752600"/>
          <a:ext cx="82296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cstate="print"/>
          <a:srcRect/>
          <a:stretch>
            <a:fillRect/>
          </a:stretch>
        </p:blipFill>
        <p:spPr bwMode="auto">
          <a:xfrm>
            <a:off x="0" y="980728"/>
            <a:ext cx="9144000"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cstate="print"/>
          <a:srcRect/>
          <a:stretch>
            <a:fillRect/>
          </a:stretch>
        </p:blipFill>
        <p:spPr bwMode="auto">
          <a:xfrm>
            <a:off x="0" y="908720"/>
            <a:ext cx="9144000" cy="5949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cstate="print"/>
          <a:srcRect/>
          <a:stretch>
            <a:fillRect/>
          </a:stretch>
        </p:blipFill>
        <p:spPr bwMode="auto">
          <a:xfrm>
            <a:off x="0" y="980728"/>
            <a:ext cx="9144000" cy="5877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7" name="Picture 3"/>
          <p:cNvPicPr>
            <a:picLocks noGrp="1" noChangeAspect="1" noChangeArrowheads="1"/>
          </p:cNvPicPr>
          <p:nvPr>
            <p:ph idx="1"/>
          </p:nvPr>
        </p:nvPicPr>
        <p:blipFill>
          <a:blip r:embed="rId2" cstate="print"/>
          <a:srcRect/>
          <a:stretch>
            <a:fillRect/>
          </a:stretch>
        </p:blipFill>
        <p:spPr bwMode="auto">
          <a:xfrm>
            <a:off x="395536" y="1052736"/>
            <a:ext cx="8352927" cy="51845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3" name="Picture 3"/>
          <p:cNvPicPr>
            <a:picLocks noChangeAspect="1" noChangeArrowheads="1"/>
          </p:cNvPicPr>
          <p:nvPr/>
        </p:nvPicPr>
        <p:blipFill>
          <a:blip r:embed="rId2" cstate="print"/>
          <a:srcRect/>
          <a:stretch>
            <a:fillRect/>
          </a:stretch>
        </p:blipFill>
        <p:spPr bwMode="auto">
          <a:xfrm>
            <a:off x="467544" y="980728"/>
            <a:ext cx="8352928"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cstate="print"/>
          <a:srcRect/>
          <a:stretch>
            <a:fillRect/>
          </a:stretch>
        </p:blipFill>
        <p:spPr bwMode="auto">
          <a:xfrm>
            <a:off x="1128713" y="1652588"/>
            <a:ext cx="6886575" cy="3552825"/>
          </a:xfrm>
          <a:prstGeom prst="rect">
            <a:avLst/>
          </a:prstGeom>
          <a:noFill/>
          <a:ln w="9525">
            <a:noFill/>
            <a:miter lim="800000"/>
            <a:headEnd/>
            <a:tailEnd/>
          </a:ln>
        </p:spPr>
      </p:pic>
      <p:pic>
        <p:nvPicPr>
          <p:cNvPr id="6147" name="Picture 3"/>
          <p:cNvPicPr>
            <a:picLocks noChangeAspect="1" noChangeArrowheads="1"/>
          </p:cNvPicPr>
          <p:nvPr/>
        </p:nvPicPr>
        <p:blipFill>
          <a:blip r:embed="rId2" cstate="print"/>
          <a:srcRect/>
          <a:stretch>
            <a:fillRect/>
          </a:stretch>
        </p:blipFill>
        <p:spPr bwMode="auto">
          <a:xfrm>
            <a:off x="611560" y="980728"/>
            <a:ext cx="7992887" cy="525658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6" name="Picture 4"/>
          <p:cNvPicPr>
            <a:picLocks noChangeAspect="1" noChangeArrowheads="1"/>
          </p:cNvPicPr>
          <p:nvPr/>
        </p:nvPicPr>
        <p:blipFill>
          <a:blip r:embed="rId2" cstate="print"/>
          <a:srcRect/>
          <a:stretch>
            <a:fillRect/>
          </a:stretch>
        </p:blipFill>
        <p:spPr bwMode="auto">
          <a:xfrm>
            <a:off x="179512" y="1052736"/>
            <a:ext cx="8568952"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395537" y="908720"/>
            <a:ext cx="8568951"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cstate="print"/>
          <a:srcRect/>
          <a:stretch>
            <a:fillRect/>
          </a:stretch>
        </p:blipFill>
        <p:spPr bwMode="auto">
          <a:xfrm>
            <a:off x="0" y="836712"/>
            <a:ext cx="9144000" cy="6021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Do you present yourself like this?</a:t>
            </a:r>
          </a:p>
        </p:txBody>
      </p:sp>
      <p:pic>
        <p:nvPicPr>
          <p:cNvPr id="16387" name="Picture 2" descr="http://atomicgator.files.wordpress.com/2010/06/url-5.jpg?w=369&amp;h=499"/>
          <p:cNvPicPr>
            <a:picLocks noChangeAspect="1" noChangeArrowheads="1"/>
          </p:cNvPicPr>
          <p:nvPr/>
        </p:nvPicPr>
        <p:blipFill>
          <a:blip r:embed="rId3" cstate="print"/>
          <a:srcRect/>
          <a:stretch>
            <a:fillRect/>
          </a:stretch>
        </p:blipFill>
        <p:spPr bwMode="auto">
          <a:xfrm>
            <a:off x="2362200" y="1752600"/>
            <a:ext cx="3514725"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457200" y="-76200"/>
            <a:ext cx="8229600" cy="1143000"/>
          </a:xfrm>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So why would you present your data like this?</a:t>
            </a:r>
          </a:p>
        </p:txBody>
      </p:sp>
      <p:pic>
        <p:nvPicPr>
          <p:cNvPr id="17411" name="Picture 2" descr="http://www.cdc.gov/nchs/tutorials/nhanes/NHANESAnalyses/images/linear_stata_multiple.gif"/>
          <p:cNvPicPr>
            <a:picLocks noGrp="1" noChangeAspect="1" noChangeArrowheads="1"/>
          </p:cNvPicPr>
          <p:nvPr>
            <p:ph sz="quarter" idx="1"/>
          </p:nvPr>
        </p:nvPicPr>
        <p:blipFill>
          <a:blip r:embed="rId3" cstate="print"/>
          <a:srcRect/>
          <a:stretch>
            <a:fillRect/>
          </a:stretch>
        </p:blipFill>
        <p:spPr>
          <a:xfrm>
            <a:off x="685800" y="914400"/>
            <a:ext cx="7543800" cy="5199063"/>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Or this?</a:t>
            </a:r>
          </a:p>
        </p:txBody>
      </p:sp>
      <p:graphicFrame>
        <p:nvGraphicFramePr>
          <p:cNvPr id="4" name="Content Placeholder 5"/>
          <p:cNvGraphicFramePr>
            <a:graphicFrameLocks noGrp="1"/>
          </p:cNvGraphicFramePr>
          <p:nvPr>
            <p:ph sz="quarter" idx="1"/>
          </p:nvPr>
        </p:nvGraphicFramePr>
        <p:xfrm>
          <a:off x="457200" y="19050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bwMode="auto">
          <a:xfrm>
            <a:off x="1447800" y="304800"/>
            <a:ext cx="5943600" cy="1143000"/>
          </a:xfrm>
          <a:ln>
            <a:miter lim="800000"/>
            <a:headEnd/>
            <a:tailEnd/>
          </a:ln>
        </p:spPr>
        <p:txBody>
          <a:bodyPr wrap="square" lIns="91440" tIns="45720" rIns="91440" bIns="45720" numCol="1" anchor="t" anchorCtr="0" compatLnSpc="1">
            <a:prstTxWarp prst="textNoShape">
              <a:avLst/>
            </a:prstTxWarp>
          </a:bodyPr>
          <a:lstStyle/>
          <a:p>
            <a:pPr fontAlgn="auto">
              <a:spcAft>
                <a:spcPts val="0"/>
              </a:spcAft>
              <a:defRPr/>
            </a:pPr>
            <a:r>
              <a:rPr lang="en-US" smtClean="0"/>
              <a:t>This is Better!</a:t>
            </a:r>
          </a:p>
        </p:txBody>
      </p:sp>
      <p:graphicFrame>
        <p:nvGraphicFramePr>
          <p:cNvPr id="1026" name="Content Placeholder 4"/>
          <p:cNvGraphicFramePr>
            <a:graphicFrameLocks noGrp="1"/>
          </p:cNvGraphicFramePr>
          <p:nvPr>
            <p:ph sz="quarter" idx="1"/>
          </p:nvPr>
        </p:nvGraphicFramePr>
        <p:xfrm>
          <a:off x="80963" y="1981200"/>
          <a:ext cx="8736012" cy="4648200"/>
        </p:xfrm>
        <a:graphic>
          <a:graphicData uri="http://schemas.openxmlformats.org/presentationml/2006/ole">
            <p:oleObj spid="_x0000_s2050" r:id="rId4" imgW="8742422" imgH="4651651" progId="Excel.Chart.8">
              <p:embed/>
            </p:oleObj>
          </a:graphicData>
        </a:graphic>
      </p:graphicFrame>
      <p:sp>
        <p:nvSpPr>
          <p:cNvPr id="102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996AED0-8D2E-4512-965B-B8A34C929245}" type="slidenum">
              <a:rPr lang="en-GB"/>
              <a:pPr/>
              <a:t>9</a:t>
            </a:fld>
            <a:endParaRPr lang="en-GB"/>
          </a:p>
        </p:txBody>
      </p:sp>
      <p:sp>
        <p:nvSpPr>
          <p:cNvPr id="1029" name="TextBox 5"/>
          <p:cNvSpPr txBox="1">
            <a:spLocks noChangeArrowheads="1"/>
          </p:cNvSpPr>
          <p:nvPr/>
        </p:nvSpPr>
        <p:spPr bwMode="auto">
          <a:xfrm>
            <a:off x="762000" y="1701800"/>
            <a:ext cx="8153400" cy="584200"/>
          </a:xfrm>
          <a:prstGeom prst="rect">
            <a:avLst/>
          </a:prstGeom>
          <a:noFill/>
          <a:ln w="9525">
            <a:noFill/>
            <a:miter lim="800000"/>
            <a:headEnd/>
            <a:tailEnd/>
          </a:ln>
        </p:spPr>
        <p:txBody>
          <a:bodyPr>
            <a:spAutoFit/>
          </a:bodyPr>
          <a:lstStyle/>
          <a:p>
            <a:pPr algn="ctr"/>
            <a:r>
              <a:rPr lang="en-US" sz="3200" b="1"/>
              <a:t>Use of ITNs in Zambia</a:t>
            </a:r>
          </a:p>
        </p:txBody>
      </p:sp>
    </p:spTree>
  </p:cSld>
  <p:clrMapOvr>
    <a:masterClrMapping/>
  </p:clrMapOvr>
</p:sld>
</file>

<file path=ppt/theme/_rels/themeOverr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_rels/themeOverr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_rels/themeOverr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theme1.xml><?xml version="1.0" encoding="utf-8"?>
<a:theme xmlns:a="http://schemas.openxmlformats.org/drawingml/2006/main" name="Theme1">
  <a:themeElements>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3399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Override>
</file>

<file path=ppt/theme/themeOverride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Override>
</file>

<file path=ppt/theme/themeOverride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Theme1</Template>
  <TotalTime>46</TotalTime>
  <Words>2280</Words>
  <Application>Microsoft Office PowerPoint</Application>
  <PresentationFormat>On-screen Show (4:3)</PresentationFormat>
  <Paragraphs>247</Paragraphs>
  <Slides>29</Slides>
  <Notes>18</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29</vt:i4>
      </vt:variant>
    </vt:vector>
  </HeadingPairs>
  <TitlesOfParts>
    <vt:vector size="34" baseType="lpstr">
      <vt:lpstr>Theme1</vt:lpstr>
      <vt:lpstr>Clip</vt:lpstr>
      <vt:lpstr>Microsoft Office Excel Chart</vt:lpstr>
      <vt:lpstr>Worksheet</vt:lpstr>
      <vt:lpstr>Microsoft Office Excel 97-2003 Worksheet</vt:lpstr>
      <vt:lpstr>Analysing Structure Data</vt:lpstr>
      <vt:lpstr>Slide 2</vt:lpstr>
      <vt:lpstr>Slide 3</vt:lpstr>
      <vt:lpstr>Slide 4</vt:lpstr>
      <vt:lpstr>Slide 5</vt:lpstr>
      <vt:lpstr>Do you present yourself like this?</vt:lpstr>
      <vt:lpstr>So why would you present your data like this?</vt:lpstr>
      <vt:lpstr>Or this?</vt:lpstr>
      <vt:lpstr>This is Better!</vt:lpstr>
      <vt:lpstr>Effective presentation</vt:lpstr>
      <vt:lpstr>Effective presentation</vt:lpstr>
      <vt:lpstr>Tables: Frequency distribution</vt:lpstr>
      <vt:lpstr>Slide 13</vt:lpstr>
      <vt:lpstr>Use the right type of graphic</vt:lpstr>
      <vt:lpstr>Bar chart</vt:lpstr>
      <vt:lpstr>Bar Chart</vt:lpstr>
      <vt:lpstr>Stacked bar chart</vt:lpstr>
      <vt:lpstr>Histogram</vt:lpstr>
      <vt:lpstr>Line graph</vt:lpstr>
      <vt:lpstr>Caution: Line Graph</vt:lpstr>
      <vt:lpstr>Pie chart</vt:lpstr>
      <vt:lpstr>Pie chart</vt:lpstr>
      <vt:lpstr>Pie Chart</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Structure Data</dc:title>
  <dc:creator>dell</dc:creator>
  <cp:lastModifiedBy>dell</cp:lastModifiedBy>
  <cp:revision>2</cp:revision>
  <dcterms:created xsi:type="dcterms:W3CDTF">2020-07-29T06:31:57Z</dcterms:created>
  <dcterms:modified xsi:type="dcterms:W3CDTF">2020-07-29T07:21:01Z</dcterms:modified>
</cp:coreProperties>
</file>