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6" r:id="rId5"/>
    <p:sldId id="269" r:id="rId6"/>
    <p:sldId id="260" r:id="rId7"/>
    <p:sldId id="273" r:id="rId8"/>
    <p:sldId id="270" r:id="rId9"/>
    <p:sldId id="271" r:id="rId10"/>
    <p:sldId id="272" r:id="rId11"/>
    <p:sldId id="274" r:id="rId12"/>
    <p:sldId id="263" r:id="rId13"/>
    <p:sldId id="275" r:id="rId14"/>
    <p:sldId id="276" r:id="rId15"/>
    <p:sldId id="277" r:id="rId16"/>
    <p:sldId id="278" r:id="rId17"/>
    <p:sldId id="264" r:id="rId18"/>
    <p:sldId id="280" r:id="rId19"/>
    <p:sldId id="279" r:id="rId20"/>
    <p:sldId id="28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D9D9D9"/>
    <a:srgbClr val="FF5353"/>
    <a:srgbClr val="DA3646"/>
    <a:srgbClr val="FF4C3B"/>
    <a:srgbClr val="B42230"/>
    <a:srgbClr val="DB4150"/>
    <a:srgbClr val="E2606C"/>
    <a:srgbClr val="EEA4AB"/>
    <a:srgbClr val="BF24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37" autoAdjust="0"/>
  </p:normalViewPr>
  <p:slideViewPr>
    <p:cSldViewPr snapToGrid="0">
      <p:cViewPr varScale="1">
        <p:scale>
          <a:sx n="60" d="100"/>
          <a:sy n="60" d="100"/>
        </p:scale>
        <p:origin x="16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36EC9-204D-439B-8986-AC1F50E65FB9}" type="datetimeFigureOut">
              <a:rPr lang="en-IN" smtClean="0"/>
              <a:t>17-08-2022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29DB8-52C8-4024-B40A-7407D3C32B81}" type="slidenum">
              <a:rPr lang="en-IN" smtClean="0"/>
              <a:t>‹#›</a:t>
            </a:fld>
            <a:endParaRPr lang="en-IN"/>
          </a:p>
        </p:txBody>
      </p:sp>
    </p:spTree>
    <p:extLst>
      <p:ext uri="{BB962C8B-B14F-4D97-AF65-F5344CB8AC3E}">
        <p14:creationId xmlns:p14="http://schemas.microsoft.com/office/powerpoint/2010/main" val="374240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a:t>How much cash and inventory should we keep on hand? </a:t>
            </a:r>
          </a:p>
          <a:p>
            <a:pPr marL="228600" indent="-228600">
              <a:buAutoNum type="arabicParenBoth"/>
            </a:pPr>
            <a:r>
              <a:rPr lang="en-US" dirty="0"/>
              <a:t>Should we sell on credit? If so, what terms will we offer, and to whom will we extend them? </a:t>
            </a:r>
          </a:p>
          <a:p>
            <a:pPr marL="228600" indent="-228600">
              <a:buAutoNum type="arabicParenBoth"/>
            </a:pPr>
            <a:r>
              <a:rPr lang="en-US" dirty="0"/>
              <a:t>How will we obtain any needed short-term financing? Will we purchase on credit, or will we borrow in the short term and pay cash? If we borrow in the short term, how and where should we do it?</a:t>
            </a:r>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10</a:t>
            </a:fld>
            <a:endParaRPr lang="en-IN"/>
          </a:p>
        </p:txBody>
      </p:sp>
    </p:spTree>
    <p:extLst>
      <p:ext uri="{BB962C8B-B14F-4D97-AF65-F5344CB8AC3E}">
        <p14:creationId xmlns:p14="http://schemas.microsoft.com/office/powerpoint/2010/main" val="372440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12</a:t>
            </a:fld>
            <a:endParaRPr lang="en-IN"/>
          </a:p>
        </p:txBody>
      </p:sp>
    </p:spTree>
    <p:extLst>
      <p:ext uri="{BB962C8B-B14F-4D97-AF65-F5344CB8AC3E}">
        <p14:creationId xmlns:p14="http://schemas.microsoft.com/office/powerpoint/2010/main" val="232294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financial manager in a corporation makes decisions for the stockholders of the fi rm. Given this, instead of listing possible goals for </a:t>
            </a:r>
            <a:r>
              <a:rPr lang="en-US"/>
              <a:t>the fi nancial </a:t>
            </a:r>
            <a:r>
              <a:rPr lang="en-US" dirty="0"/>
              <a:t>manager, we really need to answer a more fundamental question: From the stockholders’ point of view, what is a </a:t>
            </a:r>
            <a:r>
              <a:rPr lang="en-US"/>
              <a:t>good fi ancial </a:t>
            </a:r>
            <a:r>
              <a:rPr lang="en-US" dirty="0"/>
              <a:t>management decision? If we assume that stockholders buy stock because they seek to </a:t>
            </a:r>
            <a:r>
              <a:rPr lang="en-US"/>
              <a:t>gain fi nancially</a:t>
            </a:r>
            <a:r>
              <a:rPr lang="en-US" dirty="0"/>
              <a:t>, then the answer is obvious: Good decisions increase the value of the stock, and poor decisions decrease the value of the stock. </a:t>
            </a:r>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13</a:t>
            </a:fld>
            <a:endParaRPr lang="en-IN"/>
          </a:p>
        </p:txBody>
      </p:sp>
    </p:spTree>
    <p:extLst>
      <p:ext uri="{BB962C8B-B14F-4D97-AF65-F5344CB8AC3E}">
        <p14:creationId xmlns:p14="http://schemas.microsoft.com/office/powerpoint/2010/main" val="392815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financial manager in a corporation makes decisions for the stockholders of the fi rm. Given this, instead of listing possible goals for </a:t>
            </a:r>
            <a:r>
              <a:rPr lang="en-US"/>
              <a:t>the fi nancial </a:t>
            </a:r>
            <a:r>
              <a:rPr lang="en-US" dirty="0"/>
              <a:t>manager, we really need to answer a more fundamental question: From the stockholders’ point of view, what is a </a:t>
            </a:r>
            <a:r>
              <a:rPr lang="en-US"/>
              <a:t>good fi ancial </a:t>
            </a:r>
            <a:r>
              <a:rPr lang="en-US" dirty="0"/>
              <a:t>management decision? If we assume that stockholders buy stock because they seek to </a:t>
            </a:r>
            <a:r>
              <a:rPr lang="en-US"/>
              <a:t>gain fi nancially</a:t>
            </a:r>
            <a:r>
              <a:rPr lang="en-US" dirty="0"/>
              <a:t>, then the answer is obvious: Good decisions increase the value of the stock, and poor decisions decrease the value of the stock. </a:t>
            </a:r>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14</a:t>
            </a:fld>
            <a:endParaRPr lang="en-IN"/>
          </a:p>
        </p:txBody>
      </p:sp>
    </p:spTree>
    <p:extLst>
      <p:ext uri="{BB962C8B-B14F-4D97-AF65-F5344CB8AC3E}">
        <p14:creationId xmlns:p14="http://schemas.microsoft.com/office/powerpoint/2010/main" val="410577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financial manager in a corporation makes decisions for the stockholders of the firm. Given this, instead of listing possible goals for the financial manager, we really need to answer a more fundamental question: From the stockholders’ point of view, what is a good financial management decision? If we assume that stockholders buy stock because they seek to gain financially, then the answer is obvious: Good decisions increase the value of the stock, and poor decisions decrease the value of the stock. </a:t>
            </a:r>
          </a:p>
          <a:p>
            <a:endParaRPr lang="en-US" dirty="0"/>
          </a:p>
          <a:p>
            <a:r>
              <a:rPr lang="en-US" sz="1200" dirty="0">
                <a:solidFill>
                  <a:schemeClr val="tx1">
                    <a:lumMod val="75000"/>
                    <a:lumOff val="25000"/>
                  </a:schemeClr>
                </a:solidFill>
              </a:rPr>
              <a:t> Given our observations, it follows that the financial manager acts in the shareholders’ best interests by making decisions that increase the value of the stock. </a:t>
            </a:r>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15</a:t>
            </a:fld>
            <a:endParaRPr lang="en-IN"/>
          </a:p>
        </p:txBody>
      </p:sp>
    </p:spTree>
    <p:extLst>
      <p:ext uri="{BB962C8B-B14F-4D97-AF65-F5344CB8AC3E}">
        <p14:creationId xmlns:p14="http://schemas.microsoft.com/office/powerpoint/2010/main" val="56897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financial manager in a corporation makes decisions for the stockholders of the firm. Given this, instead of listing possible goals for the financial manager, we really need to answer a more fundamental question: From the stockholders’ point of view, what is a good financial management decision? If we assume that stockholders buy stock because they seek to gain financially, then the answer is obvious: Good decisions increase the value of the stock, and poor decisions decrease the value of the stock. </a:t>
            </a:r>
          </a:p>
          <a:p>
            <a:endParaRPr lang="en-US" dirty="0"/>
          </a:p>
          <a:p>
            <a:r>
              <a:rPr lang="en-US" sz="1200" dirty="0">
                <a:solidFill>
                  <a:schemeClr val="tx1">
                    <a:lumMod val="75000"/>
                    <a:lumOff val="25000"/>
                  </a:schemeClr>
                </a:solidFill>
              </a:rPr>
              <a:t> Given our observations, it follows that the financial manager acts in the shareholders’ best interests by making decisions that increase the value of the stock. </a:t>
            </a:r>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16</a:t>
            </a:fld>
            <a:endParaRPr lang="en-IN"/>
          </a:p>
        </p:txBody>
      </p:sp>
    </p:spTree>
    <p:extLst>
      <p:ext uri="{BB962C8B-B14F-4D97-AF65-F5344CB8AC3E}">
        <p14:creationId xmlns:p14="http://schemas.microsoft.com/office/powerpoint/2010/main" val="95238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lumMod val="75000"/>
                    <a:lumOff val="25000"/>
                  </a:schemeClr>
                </a:solidFill>
              </a:rPr>
              <a:t>Companies that have failed in this area have been subject to losing customers and bad publicity.</a:t>
            </a:r>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19</a:t>
            </a:fld>
            <a:endParaRPr lang="en-IN"/>
          </a:p>
        </p:txBody>
      </p:sp>
    </p:spTree>
    <p:extLst>
      <p:ext uri="{BB962C8B-B14F-4D97-AF65-F5344CB8AC3E}">
        <p14:creationId xmlns:p14="http://schemas.microsoft.com/office/powerpoint/2010/main" val="52011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lumMod val="75000"/>
                    <a:lumOff val="25000"/>
                  </a:schemeClr>
                </a:solidFill>
              </a:rPr>
              <a:t>Companies that have failed in this area have been subject to losing customers and bad publicity.</a:t>
            </a:r>
            <a:endParaRPr lang="en-IN" dirty="0"/>
          </a:p>
        </p:txBody>
      </p:sp>
      <p:sp>
        <p:nvSpPr>
          <p:cNvPr id="4" name="Slide Number Placeholder 3"/>
          <p:cNvSpPr>
            <a:spLocks noGrp="1"/>
          </p:cNvSpPr>
          <p:nvPr>
            <p:ph type="sldNum" sz="quarter" idx="5"/>
          </p:nvPr>
        </p:nvSpPr>
        <p:spPr/>
        <p:txBody>
          <a:bodyPr/>
          <a:lstStyle/>
          <a:p>
            <a:fld id="{B6A29DB8-52C8-4024-B40A-7407D3C32B81}" type="slidenum">
              <a:rPr lang="en-IN" smtClean="0"/>
              <a:t>20</a:t>
            </a:fld>
            <a:endParaRPr lang="en-IN"/>
          </a:p>
        </p:txBody>
      </p:sp>
    </p:spTree>
    <p:extLst>
      <p:ext uri="{BB962C8B-B14F-4D97-AF65-F5344CB8AC3E}">
        <p14:creationId xmlns:p14="http://schemas.microsoft.com/office/powerpoint/2010/main" val="271427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851FE-7DC2-4910-ABB9-BF2E49E261FD}"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414706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851FE-7DC2-4910-ABB9-BF2E49E261FD}"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18809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851FE-7DC2-4910-ABB9-BF2E49E261FD}"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3912147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851FE-7DC2-4910-ABB9-BF2E49E261FD}"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142867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851FE-7DC2-4910-ABB9-BF2E49E261FD}"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224567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851FE-7DC2-4910-ABB9-BF2E49E261FD}"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413362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851FE-7DC2-4910-ABB9-BF2E49E261FD}"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136905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851FE-7DC2-4910-ABB9-BF2E49E261FD}" type="datetimeFigureOut">
              <a:rPr lang="en-IN" smtClean="0"/>
              <a:t>17-08-2022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406324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851FE-7DC2-4910-ABB9-BF2E49E261FD}" type="datetimeFigureOut">
              <a:rPr lang="en-IN" smtClean="0"/>
              <a:t>17-08-2022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104584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p:nvSpPr>
        <p:spPr>
          <a:xfrm>
            <a:off x="0" y="729672"/>
            <a:ext cx="9144000" cy="9328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2">
            <a:extLst>
              <a:ext uri="{FF2B5EF4-FFF2-40B4-BE49-F238E27FC236}">
                <a16:creationId xmlns:a16="http://schemas.microsoft.com/office/drawing/2014/main" id="{50F77CA1-8B22-4710-902D-D5E0070B63D0}"/>
              </a:ext>
            </a:extLst>
          </p:cNvPr>
          <p:cNvSpPr/>
          <p:nvPr/>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89682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p:nvSpPr>
        <p:spPr>
          <a:xfrm>
            <a:off x="0" y="729672"/>
            <a:ext cx="9144000" cy="9328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1137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851FE-7DC2-4910-ABB9-BF2E49E261FD}"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BC0E8-28B5-436E-A307-A32BEA44E7A9}" type="slidenum">
              <a:rPr lang="en-IN" smtClean="0"/>
              <a:t>‹#›</a:t>
            </a:fld>
            <a:endParaRPr lang="en-IN"/>
          </a:p>
        </p:txBody>
      </p:sp>
    </p:spTree>
    <p:extLst>
      <p:ext uri="{BB962C8B-B14F-4D97-AF65-F5344CB8AC3E}">
        <p14:creationId xmlns:p14="http://schemas.microsoft.com/office/powerpoint/2010/main" val="398408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851FE-7DC2-4910-ABB9-BF2E49E261FD}" type="datetimeFigureOut">
              <a:rPr lang="en-IN" smtClean="0"/>
              <a:t>17-08-2022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BC0E8-28B5-436E-A307-A32BEA44E7A9}" type="slidenum">
              <a:rPr lang="en-IN" smtClean="0"/>
              <a:t>‹#›</a:t>
            </a:fld>
            <a:endParaRPr lang="en-IN"/>
          </a:p>
        </p:txBody>
      </p:sp>
    </p:spTree>
    <p:extLst>
      <p:ext uri="{BB962C8B-B14F-4D97-AF65-F5344CB8AC3E}">
        <p14:creationId xmlns:p14="http://schemas.microsoft.com/office/powerpoint/2010/main" val="13831145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insights.diligent.com/esg/business-ethics-and-corporate-social-responsibility"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EFF7EEDC-9D96-4204-BA80-FF08A81EED56}"/>
              </a:ext>
            </a:extLst>
          </p:cNvPr>
          <p:cNvGrpSpPr>
            <a:grpSpLocks/>
          </p:cNvGrpSpPr>
          <p:nvPr/>
        </p:nvGrpSpPr>
        <p:grpSpPr bwMode="auto">
          <a:xfrm>
            <a:off x="0" y="0"/>
            <a:ext cx="9144000" cy="6858000"/>
            <a:chOff x="-1" y="0"/>
            <a:chExt cx="9144003" cy="6858000"/>
          </a:xfrm>
        </p:grpSpPr>
        <p:sp>
          <p:nvSpPr>
            <p:cNvPr id="5" name="Rectangle 4">
              <a:extLst>
                <a:ext uri="{FF2B5EF4-FFF2-40B4-BE49-F238E27FC236}">
                  <a16:creationId xmlns:a16="http://schemas.microsoft.com/office/drawing/2014/main" id="{B3544FD9-F8C8-4044-9537-E9A20C363C7A}"/>
                </a:ext>
              </a:extLst>
            </p:cNvPr>
            <p:cNvSpPr/>
            <p:nvPr/>
          </p:nvSpPr>
          <p:spPr>
            <a:xfrm>
              <a:off x="-1" y="0"/>
              <a:ext cx="9144003" cy="6858000"/>
            </a:xfrm>
            <a:prstGeom prst="rect">
              <a:avLst/>
            </a:prstGeom>
            <a:solidFill>
              <a:srgbClr val="0306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6" name="Group 49">
              <a:extLst>
                <a:ext uri="{FF2B5EF4-FFF2-40B4-BE49-F238E27FC236}">
                  <a16:creationId xmlns:a16="http://schemas.microsoft.com/office/drawing/2014/main" id="{3B3818C1-8012-4F84-85A4-122814E4FF6A}"/>
                </a:ext>
              </a:extLst>
            </p:cNvPr>
            <p:cNvGrpSpPr>
              <a:grpSpLocks/>
            </p:cNvGrpSpPr>
            <p:nvPr/>
          </p:nvGrpSpPr>
          <p:grpSpPr bwMode="auto">
            <a:xfrm>
              <a:off x="0" y="4853355"/>
              <a:ext cx="3882683" cy="464234"/>
              <a:chOff x="0" y="4853355"/>
              <a:chExt cx="3882683" cy="464234"/>
            </a:xfrm>
          </p:grpSpPr>
          <p:cxnSp>
            <p:nvCxnSpPr>
              <p:cNvPr id="19" name="Straight Connector 18">
                <a:extLst>
                  <a:ext uri="{FF2B5EF4-FFF2-40B4-BE49-F238E27FC236}">
                    <a16:creationId xmlns:a16="http://schemas.microsoft.com/office/drawing/2014/main" id="{D0D6C11F-C300-44BF-9512-1A68A5AEAB7D}"/>
                  </a:ext>
                </a:extLst>
              </p:cNvPr>
              <p:cNvCxnSpPr/>
              <p:nvPr/>
            </p:nvCxnSpPr>
            <p:spPr>
              <a:xfrm>
                <a:off x="-1" y="5106988"/>
                <a:ext cx="3883026"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
            <p:nvSpPr>
              <p:cNvPr id="20" name="Parallelogram 19">
                <a:extLst>
                  <a:ext uri="{FF2B5EF4-FFF2-40B4-BE49-F238E27FC236}">
                    <a16:creationId xmlns:a16="http://schemas.microsoft.com/office/drawing/2014/main" id="{711A7695-2309-41E6-86C2-122A307BF189}"/>
                  </a:ext>
                </a:extLst>
              </p:cNvPr>
              <p:cNvSpPr/>
              <p:nvPr/>
            </p:nvSpPr>
            <p:spPr>
              <a:xfrm>
                <a:off x="1498599"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Parallelogram 20">
                <a:extLst>
                  <a:ext uri="{FF2B5EF4-FFF2-40B4-BE49-F238E27FC236}">
                    <a16:creationId xmlns:a16="http://schemas.microsoft.com/office/drawing/2014/main" id="{CFB51F2B-C2C3-4D99-AEEF-69C2BFF4613F}"/>
                  </a:ext>
                </a:extLst>
              </p:cNvPr>
              <p:cNvSpPr/>
              <p:nvPr/>
            </p:nvSpPr>
            <p:spPr>
              <a:xfrm>
                <a:off x="830262"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7" name="Parallelogram 6">
              <a:extLst>
                <a:ext uri="{FF2B5EF4-FFF2-40B4-BE49-F238E27FC236}">
                  <a16:creationId xmlns:a16="http://schemas.microsoft.com/office/drawing/2014/main" id="{85D7ED4D-B28F-4979-AAC8-1C7150B5A45E}"/>
                </a:ext>
              </a:extLst>
            </p:cNvPr>
            <p:cNvSpPr/>
            <p:nvPr/>
          </p:nvSpPr>
          <p:spPr>
            <a:xfrm>
              <a:off x="2166938"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8" name="Group 50">
              <a:extLst>
                <a:ext uri="{FF2B5EF4-FFF2-40B4-BE49-F238E27FC236}">
                  <a16:creationId xmlns:a16="http://schemas.microsoft.com/office/drawing/2014/main" id="{FBB67FBC-E677-4141-8093-984D125B9421}"/>
                </a:ext>
              </a:extLst>
            </p:cNvPr>
            <p:cNvGrpSpPr>
              <a:grpSpLocks/>
            </p:cNvGrpSpPr>
            <p:nvPr/>
          </p:nvGrpSpPr>
          <p:grpSpPr bwMode="auto">
            <a:xfrm>
              <a:off x="-1" y="1816100"/>
              <a:ext cx="9144003" cy="3141663"/>
              <a:chOff x="-1" y="1816100"/>
              <a:chExt cx="9144003" cy="3141663"/>
            </a:xfrm>
          </p:grpSpPr>
          <p:sp>
            <p:nvSpPr>
              <p:cNvPr id="14" name="Rectangle 13">
                <a:extLst>
                  <a:ext uri="{FF2B5EF4-FFF2-40B4-BE49-F238E27FC236}">
                    <a16:creationId xmlns:a16="http://schemas.microsoft.com/office/drawing/2014/main" id="{B10AF8CA-BEF4-4C69-9401-691F2F051E2A}"/>
                  </a:ext>
                </a:extLst>
              </p:cNvPr>
              <p:cNvSpPr/>
              <p:nvPr/>
            </p:nvSpPr>
            <p:spPr>
              <a:xfrm>
                <a:off x="-1" y="1816100"/>
                <a:ext cx="9144003" cy="3141663"/>
              </a:xfrm>
              <a:prstGeom prst="rect">
                <a:avLst/>
              </a:prstGeom>
              <a:solidFill>
                <a:srgbClr val="09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 name="Freeform: Shape 14">
                <a:extLst>
                  <a:ext uri="{FF2B5EF4-FFF2-40B4-BE49-F238E27FC236}">
                    <a16:creationId xmlns:a16="http://schemas.microsoft.com/office/drawing/2014/main" id="{EAA33784-8533-4A94-AD29-CE4BF9E0410E}"/>
                  </a:ext>
                </a:extLst>
              </p:cNvPr>
              <p:cNvSpPr/>
              <p:nvPr/>
            </p:nvSpPr>
            <p:spPr>
              <a:xfrm>
                <a:off x="-1" y="2197100"/>
                <a:ext cx="2411414" cy="2389188"/>
              </a:xfrm>
              <a:custGeom>
                <a:avLst/>
                <a:gdLst>
                  <a:gd name="connsiteX0" fmla="*/ 0 w 1776046"/>
                  <a:gd name="connsiteY0" fmla="*/ 0 h 2387996"/>
                  <a:gd name="connsiteX1" fmla="*/ 1776046 w 1776046"/>
                  <a:gd name="connsiteY1" fmla="*/ 0 h 2387996"/>
                  <a:gd name="connsiteX2" fmla="*/ 1237957 w 1776046"/>
                  <a:gd name="connsiteY2" fmla="*/ 2387996 h 2387996"/>
                  <a:gd name="connsiteX3" fmla="*/ 0 w 1776046"/>
                  <a:gd name="connsiteY3" fmla="*/ 2387996 h 2387996"/>
                </a:gdLst>
                <a:ahLst/>
                <a:cxnLst>
                  <a:cxn ang="0">
                    <a:pos x="connsiteX0" y="connsiteY0"/>
                  </a:cxn>
                  <a:cxn ang="0">
                    <a:pos x="connsiteX1" y="connsiteY1"/>
                  </a:cxn>
                  <a:cxn ang="0">
                    <a:pos x="connsiteX2" y="connsiteY2"/>
                  </a:cxn>
                  <a:cxn ang="0">
                    <a:pos x="connsiteX3" y="connsiteY3"/>
                  </a:cxn>
                </a:cxnLst>
                <a:rect l="l" t="t" r="r" b="b"/>
                <a:pathLst>
                  <a:path w="1776046" h="2387996">
                    <a:moveTo>
                      <a:pt x="0" y="0"/>
                    </a:moveTo>
                    <a:lnTo>
                      <a:pt x="1776046" y="0"/>
                    </a:lnTo>
                    <a:lnTo>
                      <a:pt x="1237957" y="2387996"/>
                    </a:lnTo>
                    <a:lnTo>
                      <a:pt x="0" y="2387996"/>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6" name="Parallelogram 15">
                <a:extLst>
                  <a:ext uri="{FF2B5EF4-FFF2-40B4-BE49-F238E27FC236}">
                    <a16:creationId xmlns:a16="http://schemas.microsoft.com/office/drawing/2014/main" id="{A8E180A5-659C-40A8-842C-9DBB6D9023BD}"/>
                  </a:ext>
                </a:extLst>
              </p:cNvPr>
              <p:cNvSpPr/>
              <p:nvPr/>
            </p:nvSpPr>
            <p:spPr>
              <a:xfrm>
                <a:off x="1936750" y="2197100"/>
                <a:ext cx="2868614" cy="2387600"/>
              </a:xfrm>
              <a:prstGeom prst="parallelogram">
                <a:avLst>
                  <a:gd name="adj" fmla="val 2875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Parallelogram 16">
                <a:extLst>
                  <a:ext uri="{FF2B5EF4-FFF2-40B4-BE49-F238E27FC236}">
                    <a16:creationId xmlns:a16="http://schemas.microsoft.com/office/drawing/2014/main" id="{8E0E58C3-C8CF-47A9-A240-9851DCCCB78E}"/>
                  </a:ext>
                </a:extLst>
              </p:cNvPr>
              <p:cNvSpPr/>
              <p:nvPr/>
            </p:nvSpPr>
            <p:spPr>
              <a:xfrm>
                <a:off x="4330700" y="2197100"/>
                <a:ext cx="2870201" cy="2387600"/>
              </a:xfrm>
              <a:prstGeom prst="parallelogram">
                <a:avLst>
                  <a:gd name="adj" fmla="val 28751"/>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8" name="Freeform: Shape 17">
                <a:extLst>
                  <a:ext uri="{FF2B5EF4-FFF2-40B4-BE49-F238E27FC236}">
                    <a16:creationId xmlns:a16="http://schemas.microsoft.com/office/drawing/2014/main" id="{1860F9F2-387E-4A35-8936-B12835A52E94}"/>
                  </a:ext>
                </a:extLst>
              </p:cNvPr>
              <p:cNvSpPr/>
              <p:nvPr/>
            </p:nvSpPr>
            <p:spPr>
              <a:xfrm>
                <a:off x="6724651" y="2197100"/>
                <a:ext cx="2419351" cy="2387600"/>
              </a:xfrm>
              <a:custGeom>
                <a:avLst/>
                <a:gdLst>
                  <a:gd name="connsiteX0" fmla="*/ 529378 w 1981872"/>
                  <a:gd name="connsiteY0" fmla="*/ 0 h 2386800"/>
                  <a:gd name="connsiteX1" fmla="*/ 1981872 w 1981872"/>
                  <a:gd name="connsiteY1" fmla="*/ 0 h 2386800"/>
                  <a:gd name="connsiteX2" fmla="*/ 1981872 w 1981872"/>
                  <a:gd name="connsiteY2" fmla="*/ 2386800 h 2386800"/>
                  <a:gd name="connsiteX3" fmla="*/ 0 w 1981872"/>
                  <a:gd name="connsiteY3" fmla="*/ 2386800 h 2386800"/>
                </a:gdLst>
                <a:ahLst/>
                <a:cxnLst>
                  <a:cxn ang="0">
                    <a:pos x="connsiteX0" y="connsiteY0"/>
                  </a:cxn>
                  <a:cxn ang="0">
                    <a:pos x="connsiteX1" y="connsiteY1"/>
                  </a:cxn>
                  <a:cxn ang="0">
                    <a:pos x="connsiteX2" y="connsiteY2"/>
                  </a:cxn>
                  <a:cxn ang="0">
                    <a:pos x="connsiteX3" y="connsiteY3"/>
                  </a:cxn>
                </a:cxnLst>
                <a:rect l="l" t="t" r="r" b="b"/>
                <a:pathLst>
                  <a:path w="1981872" h="2386800">
                    <a:moveTo>
                      <a:pt x="529378" y="0"/>
                    </a:moveTo>
                    <a:lnTo>
                      <a:pt x="1981872" y="0"/>
                    </a:lnTo>
                    <a:lnTo>
                      <a:pt x="1981872" y="2386800"/>
                    </a:lnTo>
                    <a:lnTo>
                      <a:pt x="0" y="2386800"/>
                    </a:lnTo>
                    <a:close/>
                  </a:path>
                </a:pathLst>
              </a:cu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cxnSp>
          <p:nvCxnSpPr>
            <p:cNvPr id="9" name="Straight Connector 8">
              <a:extLst>
                <a:ext uri="{FF2B5EF4-FFF2-40B4-BE49-F238E27FC236}">
                  <a16:creationId xmlns:a16="http://schemas.microsoft.com/office/drawing/2014/main" id="{29D53172-7DAD-440C-BC27-B4A4FCFB4848}"/>
                </a:ext>
              </a:extLst>
            </p:cNvPr>
            <p:cNvCxnSpPr>
              <a:cxnSpLocks/>
            </p:cNvCxnSpPr>
            <p:nvPr/>
          </p:nvCxnSpPr>
          <p:spPr>
            <a:xfrm flipV="1">
              <a:off x="-1" y="6784975"/>
              <a:ext cx="914400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7A503C-4E86-442D-BF4A-A67653B11622}"/>
                </a:ext>
              </a:extLst>
            </p:cNvPr>
            <p:cNvCxnSpPr>
              <a:cxnSpLocks/>
            </p:cNvCxnSpPr>
            <p:nvPr/>
          </p:nvCxnSpPr>
          <p:spPr>
            <a:xfrm flipV="1">
              <a:off x="-1" y="6710363"/>
              <a:ext cx="914400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B9665393-C3E9-4315-9D9F-EF46C9593E7B}"/>
                </a:ext>
              </a:extLst>
            </p:cNvPr>
            <p:cNvSpPr txBox="1">
              <a:spLocks noChangeArrowheads="1"/>
            </p:cNvSpPr>
            <p:nvPr/>
          </p:nvSpPr>
          <p:spPr bwMode="auto">
            <a:xfrm>
              <a:off x="1499356" y="474375"/>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IN"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rPr>
                <a:t>FINM542: Corporate Finance - 1</a:t>
              </a:r>
              <a:endParaRPr lang="en-GB"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endParaRPr>
            </a:p>
          </p:txBody>
        </p:sp>
        <p:sp>
          <p:nvSpPr>
            <p:cNvPr id="12" name="TextBox 11">
              <a:extLst>
                <a:ext uri="{FF2B5EF4-FFF2-40B4-BE49-F238E27FC236}">
                  <a16:creationId xmlns:a16="http://schemas.microsoft.com/office/drawing/2014/main" id="{B2E40CBB-0EE7-4EEF-BD32-492F0535BA42}"/>
                </a:ext>
              </a:extLst>
            </p:cNvPr>
            <p:cNvSpPr txBox="1"/>
            <p:nvPr/>
          </p:nvSpPr>
          <p:spPr>
            <a:xfrm>
              <a:off x="4191000" y="6007100"/>
              <a:ext cx="4953002" cy="461963"/>
            </a:xfrm>
            <a:prstGeom prst="rect">
              <a:avLst/>
            </a:prstGeom>
            <a:noFill/>
          </p:spPr>
          <p:txBody>
            <a:bodyPr>
              <a:spAutoFit/>
            </a:bodyPr>
            <a:lstStyle/>
            <a:p>
              <a:pPr eaLnBrk="1" hangingPunct="1">
                <a:defRPr/>
              </a:pPr>
              <a:endParaRPr lang="en-GB" sz="2400" i="1" dirty="0">
                <a:solidFill>
                  <a:schemeClr val="bg1">
                    <a:lumMod val="75000"/>
                  </a:schemeClr>
                </a:solidFill>
                <a:effectLst>
                  <a:innerShdw blurRad="63500" dist="50800" dir="13500000">
                    <a:prstClr val="black">
                      <a:alpha val="50000"/>
                    </a:prstClr>
                  </a:innerShdw>
                </a:effectLst>
                <a:latin typeface="Georgia Pro" panose="02040502050405020303" pitchFamily="18" charset="0"/>
                <a:cs typeface="Aparajita" panose="02020603050405020304" pitchFamily="18" charset="0"/>
              </a:endParaRPr>
            </a:p>
          </p:txBody>
        </p:sp>
        <p:sp>
          <p:nvSpPr>
            <p:cNvPr id="13" name="TextBox 39">
              <a:extLst>
                <a:ext uri="{FF2B5EF4-FFF2-40B4-BE49-F238E27FC236}">
                  <a16:creationId xmlns:a16="http://schemas.microsoft.com/office/drawing/2014/main" id="{C5F91B22-AE80-4DE6-B0FB-45DCD19ED4AA}"/>
                </a:ext>
              </a:extLst>
            </p:cNvPr>
            <p:cNvSpPr txBox="1">
              <a:spLocks noChangeArrowheads="1"/>
            </p:cNvSpPr>
            <p:nvPr/>
          </p:nvSpPr>
          <p:spPr bwMode="auto">
            <a:xfrm>
              <a:off x="609599" y="1110675"/>
              <a:ext cx="79568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3000" dirty="0">
                  <a:solidFill>
                    <a:srgbClr val="75DBFF"/>
                  </a:solidFill>
                  <a:effectLst>
                    <a:innerShdw blurRad="63500" dist="50800" dir="13500000">
                      <a:prstClr val="black">
                        <a:alpha val="50000"/>
                      </a:prstClr>
                    </a:innerShdw>
                  </a:effectLst>
                  <a:latin typeface="Lato Black" panose="020F0A02020204030203" pitchFamily="34" charset="0"/>
                </a:rPr>
                <a:t>Corporate Finance &amp; The Finance Manager</a:t>
              </a:r>
              <a:endParaRPr lang="en-GB" altLang="en-US" sz="3000" dirty="0">
                <a:solidFill>
                  <a:srgbClr val="75DBFF"/>
                </a:solidFill>
                <a:effectLst>
                  <a:innerShdw blurRad="63500" dist="50800" dir="13500000">
                    <a:prstClr val="black">
                      <a:alpha val="50000"/>
                    </a:prstClr>
                  </a:innerShdw>
                </a:effectLst>
                <a:latin typeface="Lato Black" panose="020F0A02020204030203" pitchFamily="34" charset="0"/>
              </a:endParaRPr>
            </a:p>
          </p:txBody>
        </p:sp>
      </p:grpSp>
    </p:spTree>
    <p:extLst>
      <p:ext uri="{BB962C8B-B14F-4D97-AF65-F5344CB8AC3E}">
        <p14:creationId xmlns:p14="http://schemas.microsoft.com/office/powerpoint/2010/main" val="196892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64D2F-7666-4B61-ABE2-B21201DB962C}"/>
              </a:ext>
            </a:extLst>
          </p:cNvPr>
          <p:cNvSpPr txBox="1"/>
          <p:nvPr/>
        </p:nvSpPr>
        <p:spPr>
          <a:xfrm>
            <a:off x="539416" y="950785"/>
            <a:ext cx="8299784"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Finance Manager and </a:t>
            </a:r>
            <a:r>
              <a:rPr lang="en-US" sz="2800" kern="2000" dirty="0">
                <a:solidFill>
                  <a:srgbClr val="FF5353"/>
                </a:solidFill>
                <a:effectLst>
                  <a:outerShdw blurRad="50800" dist="38100" dir="2700000" algn="tl" rotWithShape="0">
                    <a:prstClr val="black">
                      <a:alpha val="40000"/>
                    </a:prstClr>
                  </a:outerShdw>
                </a:effectLst>
                <a:latin typeface="Lato Black" panose="020F0A02020204030203" pitchFamily="34" charset="0"/>
              </a:rPr>
              <a:t>Working Capital Decisions</a:t>
            </a:r>
            <a:endParaRPr lang="en-IN" sz="2800" kern="20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EB056D31-854C-429D-A175-8A516690578D}"/>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grpSp>
        <p:nvGrpSpPr>
          <p:cNvPr id="13" name="Group 12">
            <a:extLst>
              <a:ext uri="{FF2B5EF4-FFF2-40B4-BE49-F238E27FC236}">
                <a16:creationId xmlns:a16="http://schemas.microsoft.com/office/drawing/2014/main" id="{3D020FCA-0956-4AC0-96A0-6FD44BE99FA6}"/>
              </a:ext>
            </a:extLst>
          </p:cNvPr>
          <p:cNvGrpSpPr/>
          <p:nvPr/>
        </p:nvGrpSpPr>
        <p:grpSpPr>
          <a:xfrm>
            <a:off x="24063" y="2293683"/>
            <a:ext cx="2455197" cy="2511964"/>
            <a:chOff x="5880438" y="2533610"/>
            <a:chExt cx="2455197" cy="2511964"/>
          </a:xfrm>
        </p:grpSpPr>
        <p:sp>
          <p:nvSpPr>
            <p:cNvPr id="14" name="Oval 13">
              <a:extLst>
                <a:ext uri="{FF2B5EF4-FFF2-40B4-BE49-F238E27FC236}">
                  <a16:creationId xmlns:a16="http://schemas.microsoft.com/office/drawing/2014/main" id="{D931B9B1-78F2-4958-9E16-C79939EB22C5}"/>
                </a:ext>
              </a:extLst>
            </p:cNvPr>
            <p:cNvSpPr/>
            <p:nvPr/>
          </p:nvSpPr>
          <p:spPr>
            <a:xfrm>
              <a:off x="5880438" y="2533610"/>
              <a:ext cx="2455197" cy="2511964"/>
            </a:xfrm>
            <a:prstGeom prst="ellipse">
              <a:avLst/>
            </a:prstGeom>
            <a:solidFill>
              <a:srgbClr val="F23E2E"/>
            </a:solidFill>
            <a:ln>
              <a:noFill/>
            </a:ln>
            <a:scene3d>
              <a:camera prst="orthographicFront"/>
              <a:lightRig rig="threePt" dir="t"/>
            </a:scene3d>
            <a:sp3d>
              <a:bevelT prst="convex"/>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5C114556-E97F-4C84-A8A8-4CD9C3DF62EB}"/>
                </a:ext>
              </a:extLst>
            </p:cNvPr>
            <p:cNvSpPr/>
            <p:nvPr/>
          </p:nvSpPr>
          <p:spPr>
            <a:xfrm>
              <a:off x="5961958" y="2617357"/>
              <a:ext cx="2292156" cy="2344470"/>
            </a:xfrm>
            <a:custGeom>
              <a:avLst/>
              <a:gdLst>
                <a:gd name="connsiteX0" fmla="*/ 0 w 1718142"/>
                <a:gd name="connsiteY0" fmla="*/ 858980 h 1717959"/>
                <a:gd name="connsiteX1" fmla="*/ 859071 w 1718142"/>
                <a:gd name="connsiteY1" fmla="*/ 0 h 1717959"/>
                <a:gd name="connsiteX2" fmla="*/ 1718142 w 1718142"/>
                <a:gd name="connsiteY2" fmla="*/ 858980 h 1717959"/>
                <a:gd name="connsiteX3" fmla="*/ 859071 w 1718142"/>
                <a:gd name="connsiteY3" fmla="*/ 1717960 h 1717959"/>
                <a:gd name="connsiteX4" fmla="*/ 0 w 1718142"/>
                <a:gd name="connsiteY4" fmla="*/ 858980 h 1717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142" h="1717959">
                  <a:moveTo>
                    <a:pt x="0" y="858980"/>
                  </a:moveTo>
                  <a:cubicBezTo>
                    <a:pt x="0" y="384578"/>
                    <a:pt x="384619" y="0"/>
                    <a:pt x="859071" y="0"/>
                  </a:cubicBezTo>
                  <a:cubicBezTo>
                    <a:pt x="1333523" y="0"/>
                    <a:pt x="1718142" y="384578"/>
                    <a:pt x="1718142" y="858980"/>
                  </a:cubicBezTo>
                  <a:cubicBezTo>
                    <a:pt x="1718142" y="1333382"/>
                    <a:pt x="1333523" y="1717960"/>
                    <a:pt x="859071" y="1717960"/>
                  </a:cubicBezTo>
                  <a:cubicBezTo>
                    <a:pt x="384619" y="1717960"/>
                    <a:pt x="0" y="1333382"/>
                    <a:pt x="0" y="858980"/>
                  </a:cubicBezTo>
                  <a:close/>
                </a:path>
              </a:pathLst>
            </a:custGeom>
            <a:solidFill>
              <a:schemeClr val="bg1">
                <a:lumMod val="85000"/>
                <a:alpha val="90000"/>
              </a:schemeClr>
            </a:solidFill>
            <a:ln>
              <a:no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91340" tIns="291189" rIns="291340" bIns="291189" numCol="1" spcCol="1270" anchor="ctr" anchorCtr="0">
              <a:noAutofit/>
            </a:bodyPr>
            <a:lstStyle/>
            <a:p>
              <a:pPr marL="0" lvl="0" indent="0" algn="ctr" defTabSz="1600200">
                <a:lnSpc>
                  <a:spcPct val="90000"/>
                </a:lnSpc>
                <a:spcBef>
                  <a:spcPct val="0"/>
                </a:spcBef>
                <a:spcAft>
                  <a:spcPct val="35000"/>
                </a:spcAft>
                <a:buNone/>
              </a:pPr>
              <a:r>
                <a:rPr lang="en-US" sz="2400" kern="1200" dirty="0">
                  <a:solidFill>
                    <a:schemeClr val="tx1">
                      <a:lumMod val="50000"/>
                      <a:lumOff val="50000"/>
                    </a:schemeClr>
                  </a:solidFill>
                  <a:latin typeface="+mj-lt"/>
                </a:rPr>
                <a:t>Working Capital Decisions</a:t>
              </a:r>
              <a:endParaRPr lang="en-IN" sz="2400" kern="1200" dirty="0">
                <a:solidFill>
                  <a:schemeClr val="tx1">
                    <a:lumMod val="50000"/>
                    <a:lumOff val="50000"/>
                  </a:schemeClr>
                </a:solidFill>
                <a:latin typeface="+mj-lt"/>
              </a:endParaRPr>
            </a:p>
          </p:txBody>
        </p:sp>
      </p:grpSp>
      <p:sp>
        <p:nvSpPr>
          <p:cNvPr id="23" name="TextBox 22">
            <a:extLst>
              <a:ext uri="{FF2B5EF4-FFF2-40B4-BE49-F238E27FC236}">
                <a16:creationId xmlns:a16="http://schemas.microsoft.com/office/drawing/2014/main" id="{A1BF950D-BCEF-4DF4-BA7B-8B93C510FBB9}"/>
              </a:ext>
            </a:extLst>
          </p:cNvPr>
          <p:cNvSpPr txBox="1"/>
          <p:nvPr/>
        </p:nvSpPr>
        <p:spPr>
          <a:xfrm>
            <a:off x="2951747" y="2013443"/>
            <a:ext cx="5293895" cy="3072444"/>
          </a:xfrm>
          <a:prstGeom prst="rect">
            <a:avLst/>
          </a:prstGeom>
          <a:noFill/>
        </p:spPr>
        <p:txBody>
          <a:bodyPr wrap="square" rtlCol="0">
            <a:spAutoFit/>
          </a:bodyPr>
          <a:lstStyle/>
          <a:p>
            <a:pPr algn="just">
              <a:lnSpc>
                <a:spcPct val="150000"/>
              </a:lnSpc>
            </a:pPr>
            <a:r>
              <a:rPr lang="en-US" sz="2200" dirty="0">
                <a:solidFill>
                  <a:schemeClr val="tx1">
                    <a:lumMod val="75000"/>
                    <a:lumOff val="25000"/>
                  </a:schemeClr>
                </a:solidFill>
              </a:rPr>
              <a:t>The term </a:t>
            </a:r>
            <a:r>
              <a:rPr lang="en-US" sz="2200" dirty="0">
                <a:solidFill>
                  <a:srgbClr val="FF4C3B"/>
                </a:solidFill>
                <a:latin typeface="+mj-lt"/>
              </a:rPr>
              <a:t>WORKING CAPITAL </a:t>
            </a:r>
            <a:r>
              <a:rPr lang="en-US" sz="2200" dirty="0">
                <a:solidFill>
                  <a:schemeClr val="tx1">
                    <a:lumMod val="75000"/>
                    <a:lumOff val="25000"/>
                  </a:schemeClr>
                </a:solidFill>
              </a:rPr>
              <a:t>refers to a firm’s short-term assets and its short-term liabilities. A Finance Manager ensures that the firm has sufficient resources to continue its day-to-day operations and avoid costly interruptions.</a:t>
            </a:r>
            <a:endParaRPr lang="en-IN" sz="2200" dirty="0">
              <a:solidFill>
                <a:schemeClr val="tx1">
                  <a:lumMod val="75000"/>
                  <a:lumOff val="25000"/>
                </a:schemeClr>
              </a:solidFill>
            </a:endParaRPr>
          </a:p>
        </p:txBody>
      </p:sp>
      <p:sp>
        <p:nvSpPr>
          <p:cNvPr id="30" name="TextBox 29">
            <a:extLst>
              <a:ext uri="{FF2B5EF4-FFF2-40B4-BE49-F238E27FC236}">
                <a16:creationId xmlns:a16="http://schemas.microsoft.com/office/drawing/2014/main" id="{DC72D6C2-7A79-45C9-9694-C9B9213CBE73}"/>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9</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222044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517357" y="814427"/>
            <a:ext cx="82255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Forms of Business Organization</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515C6D90-64AA-40B6-8548-5364D34FB7B1}"/>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37" name="Arrow: Quad 36">
            <a:extLst>
              <a:ext uri="{FF2B5EF4-FFF2-40B4-BE49-F238E27FC236}">
                <a16:creationId xmlns:a16="http://schemas.microsoft.com/office/drawing/2014/main" id="{C03C2C98-2002-48AD-9700-B1FD20B43C7A}"/>
              </a:ext>
            </a:extLst>
          </p:cNvPr>
          <p:cNvSpPr/>
          <p:nvPr/>
        </p:nvSpPr>
        <p:spPr>
          <a:xfrm>
            <a:off x="1427235" y="1837391"/>
            <a:ext cx="6141271" cy="4659957"/>
          </a:xfrm>
          <a:prstGeom prst="quadArrow">
            <a:avLst>
              <a:gd name="adj1" fmla="val 2000"/>
              <a:gd name="adj2" fmla="val 4000"/>
              <a:gd name="adj3" fmla="val 5000"/>
            </a:avLst>
          </a:prstGeom>
          <a:solidFill>
            <a:srgbClr val="ADB9CA">
              <a:alpha val="40000"/>
            </a:srgb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8" name="Freeform: Shape 37">
            <a:extLst>
              <a:ext uri="{FF2B5EF4-FFF2-40B4-BE49-F238E27FC236}">
                <a16:creationId xmlns:a16="http://schemas.microsoft.com/office/drawing/2014/main" id="{564FB666-8B0A-45FE-8C41-1CADBD91DA65}"/>
              </a:ext>
            </a:extLst>
          </p:cNvPr>
          <p:cNvSpPr/>
          <p:nvPr/>
        </p:nvSpPr>
        <p:spPr>
          <a:xfrm>
            <a:off x="1845086" y="2140288"/>
            <a:ext cx="2456508" cy="186398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5D7CA6"/>
          </a:solidFill>
          <a:ln w="76200">
            <a:solidFill>
              <a:schemeClr val="bg1">
                <a:lumMod val="65000"/>
              </a:schemeClr>
            </a:solidFill>
          </a:ln>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325" tIns="220325" rIns="220325" bIns="220325" numCol="1" spcCol="1270" anchor="ctr" anchorCtr="0">
            <a:noAutofit/>
          </a:bodyPr>
          <a:lstStyle/>
          <a:p>
            <a:pPr marL="0" lvl="0" indent="0" algn="ctr" defTabSz="1644650">
              <a:lnSpc>
                <a:spcPct val="90000"/>
              </a:lnSpc>
              <a:spcBef>
                <a:spcPct val="0"/>
              </a:spcBef>
              <a:spcAft>
                <a:spcPct val="35000"/>
              </a:spcAft>
              <a:buNone/>
            </a:pPr>
            <a:endParaRPr lang="en-IN" sz="3700" kern="1200"/>
          </a:p>
        </p:txBody>
      </p:sp>
      <p:sp>
        <p:nvSpPr>
          <p:cNvPr id="39" name="Freeform: Shape 38">
            <a:extLst>
              <a:ext uri="{FF2B5EF4-FFF2-40B4-BE49-F238E27FC236}">
                <a16:creationId xmlns:a16="http://schemas.microsoft.com/office/drawing/2014/main" id="{4F67339B-5DF0-490F-BFCF-3EFDD1A8CB7B}"/>
              </a:ext>
            </a:extLst>
          </p:cNvPr>
          <p:cNvSpPr/>
          <p:nvPr/>
        </p:nvSpPr>
        <p:spPr>
          <a:xfrm>
            <a:off x="4745181" y="2167125"/>
            <a:ext cx="2456508" cy="186398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023059"/>
          </a:solidFill>
          <a:ln w="76200">
            <a:solidFill>
              <a:schemeClr val="bg1">
                <a:lumMod val="65000"/>
              </a:schemeClr>
            </a:solidFill>
          </a:ln>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325" tIns="220325" rIns="220325" bIns="220325" numCol="1" spcCol="1270" anchor="ctr" anchorCtr="0">
            <a:noAutofit/>
          </a:bodyPr>
          <a:lstStyle/>
          <a:p>
            <a:pPr marL="0" lvl="0" indent="0" algn="ctr" defTabSz="1644650">
              <a:lnSpc>
                <a:spcPct val="90000"/>
              </a:lnSpc>
              <a:spcBef>
                <a:spcPct val="0"/>
              </a:spcBef>
              <a:spcAft>
                <a:spcPct val="35000"/>
              </a:spcAft>
              <a:buNone/>
            </a:pPr>
            <a:endParaRPr lang="en-IN" sz="3700" kern="1200"/>
          </a:p>
        </p:txBody>
      </p:sp>
      <p:sp>
        <p:nvSpPr>
          <p:cNvPr id="40" name="Freeform: Shape 39">
            <a:extLst>
              <a:ext uri="{FF2B5EF4-FFF2-40B4-BE49-F238E27FC236}">
                <a16:creationId xmlns:a16="http://schemas.microsoft.com/office/drawing/2014/main" id="{9C55C123-A6EE-4D55-8988-68BA5767BEE0}"/>
              </a:ext>
            </a:extLst>
          </p:cNvPr>
          <p:cNvSpPr/>
          <p:nvPr/>
        </p:nvSpPr>
        <p:spPr>
          <a:xfrm>
            <a:off x="1826418" y="4330468"/>
            <a:ext cx="2456508" cy="186398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03588C"/>
          </a:solidFill>
          <a:ln w="76200">
            <a:solidFill>
              <a:schemeClr val="bg1">
                <a:lumMod val="65000"/>
              </a:schemeClr>
            </a:solidFill>
          </a:ln>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325" tIns="220325" rIns="220325" bIns="220325" numCol="1" spcCol="1270" anchor="ctr" anchorCtr="0">
            <a:noAutofit/>
          </a:bodyPr>
          <a:lstStyle/>
          <a:p>
            <a:pPr marL="0" lvl="0" indent="0" algn="ctr" defTabSz="1644650">
              <a:lnSpc>
                <a:spcPct val="90000"/>
              </a:lnSpc>
              <a:spcBef>
                <a:spcPct val="0"/>
              </a:spcBef>
              <a:spcAft>
                <a:spcPct val="35000"/>
              </a:spcAft>
              <a:buNone/>
            </a:pPr>
            <a:endParaRPr lang="en-IN" sz="3700" kern="1200"/>
          </a:p>
        </p:txBody>
      </p:sp>
      <p:sp>
        <p:nvSpPr>
          <p:cNvPr id="41" name="Freeform: Shape 40">
            <a:extLst>
              <a:ext uri="{FF2B5EF4-FFF2-40B4-BE49-F238E27FC236}">
                <a16:creationId xmlns:a16="http://schemas.microsoft.com/office/drawing/2014/main" id="{4198165C-0FF0-4C7F-97F6-7C58260B4109}"/>
              </a:ext>
            </a:extLst>
          </p:cNvPr>
          <p:cNvSpPr/>
          <p:nvPr/>
        </p:nvSpPr>
        <p:spPr>
          <a:xfrm>
            <a:off x="4712815" y="4330468"/>
            <a:ext cx="2456508" cy="186398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73A2BF"/>
          </a:solidFill>
          <a:ln w="76200">
            <a:solidFill>
              <a:schemeClr val="bg1">
                <a:lumMod val="65000"/>
              </a:schemeClr>
            </a:solidFill>
          </a:ln>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325" tIns="220325" rIns="220325" bIns="220325" numCol="1" spcCol="1270" anchor="ctr" anchorCtr="0">
            <a:noAutofit/>
          </a:bodyPr>
          <a:lstStyle/>
          <a:p>
            <a:pPr marL="0" lvl="0" indent="0" algn="ctr" defTabSz="1644650">
              <a:lnSpc>
                <a:spcPct val="90000"/>
              </a:lnSpc>
              <a:spcBef>
                <a:spcPct val="0"/>
              </a:spcBef>
              <a:spcAft>
                <a:spcPct val="35000"/>
              </a:spcAft>
              <a:buNone/>
            </a:pPr>
            <a:endParaRPr lang="en-IN" sz="3700" kern="1200">
              <a:solidFill>
                <a:schemeClr val="accent4">
                  <a:lumMod val="20000"/>
                  <a:lumOff val="80000"/>
                </a:schemeClr>
              </a:solidFill>
              <a:effectLst>
                <a:innerShdw blurRad="63500" dist="50800" dir="13500000">
                  <a:prstClr val="black">
                    <a:alpha val="50000"/>
                  </a:prstClr>
                </a:innerShdw>
              </a:effectLst>
            </a:endParaRPr>
          </a:p>
        </p:txBody>
      </p:sp>
      <p:sp>
        <p:nvSpPr>
          <p:cNvPr id="45" name="TextBox 44">
            <a:extLst>
              <a:ext uri="{FF2B5EF4-FFF2-40B4-BE49-F238E27FC236}">
                <a16:creationId xmlns:a16="http://schemas.microsoft.com/office/drawing/2014/main" id="{E7DBED33-F2C5-4637-8BD5-C922C480F016}"/>
              </a:ext>
            </a:extLst>
          </p:cNvPr>
          <p:cNvSpPr txBox="1"/>
          <p:nvPr/>
        </p:nvSpPr>
        <p:spPr>
          <a:xfrm>
            <a:off x="1860791" y="2656781"/>
            <a:ext cx="2425099" cy="830997"/>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2400" dirty="0">
                <a:solidFill>
                  <a:schemeClr val="bg1">
                    <a:lumMod val="95000"/>
                  </a:schemeClr>
                </a:solidFill>
                <a:effectLst>
                  <a:innerShdw blurRad="63500" dist="50800" dir="13500000">
                    <a:prstClr val="black">
                      <a:alpha val="50000"/>
                    </a:prstClr>
                  </a:innerShdw>
                </a:effectLst>
                <a:latin typeface="+mj-lt"/>
              </a:rPr>
              <a:t>Sole Proprietorships</a:t>
            </a:r>
            <a:endParaRPr lang="en-IN" sz="2400" dirty="0">
              <a:solidFill>
                <a:schemeClr val="bg1">
                  <a:lumMod val="95000"/>
                </a:schemeClr>
              </a:solidFill>
              <a:effectLst>
                <a:innerShdw blurRad="63500" dist="50800" dir="13500000">
                  <a:prstClr val="black">
                    <a:alpha val="50000"/>
                  </a:prstClr>
                </a:innerShdw>
              </a:effectLst>
              <a:latin typeface="+mj-lt"/>
            </a:endParaRPr>
          </a:p>
        </p:txBody>
      </p:sp>
      <p:sp>
        <p:nvSpPr>
          <p:cNvPr id="46" name="TextBox 45">
            <a:extLst>
              <a:ext uri="{FF2B5EF4-FFF2-40B4-BE49-F238E27FC236}">
                <a16:creationId xmlns:a16="http://schemas.microsoft.com/office/drawing/2014/main" id="{0BC15468-AF3D-4AE1-ABA7-699D003F6D06}"/>
              </a:ext>
            </a:extLst>
          </p:cNvPr>
          <p:cNvSpPr txBox="1"/>
          <p:nvPr/>
        </p:nvSpPr>
        <p:spPr>
          <a:xfrm>
            <a:off x="4994422" y="2868284"/>
            <a:ext cx="1958027" cy="461665"/>
          </a:xfrm>
          <a:prstGeom prst="rect">
            <a:avLst/>
          </a:prstGeom>
          <a:noFill/>
        </p:spPr>
        <p:txBody>
          <a:bodyPr wrap="square" rtlCol="0">
            <a:spAutoFit/>
            <a:scene3d>
              <a:camera prst="orthographicFront"/>
              <a:lightRig rig="threePt" dir="t"/>
            </a:scene3d>
            <a:sp3d extrusionH="57150">
              <a:bevelT w="38100" h="38100" prst="relaxedInset"/>
            </a:sp3d>
          </a:bodyPr>
          <a:lstStyle/>
          <a:p>
            <a:r>
              <a:rPr lang="en-US" sz="2400" dirty="0">
                <a:solidFill>
                  <a:schemeClr val="bg1">
                    <a:lumMod val="95000"/>
                  </a:schemeClr>
                </a:solidFill>
                <a:effectLst>
                  <a:innerShdw blurRad="63500" dist="50800" dir="13500000">
                    <a:prstClr val="black">
                      <a:alpha val="50000"/>
                    </a:prstClr>
                  </a:innerShdw>
                </a:effectLst>
                <a:latin typeface="+mj-lt"/>
              </a:rPr>
              <a:t>Partnerships</a:t>
            </a:r>
            <a:endParaRPr lang="en-IN" sz="2400" dirty="0">
              <a:solidFill>
                <a:schemeClr val="bg1">
                  <a:lumMod val="95000"/>
                </a:schemeClr>
              </a:solidFill>
              <a:effectLst>
                <a:innerShdw blurRad="63500" dist="50800" dir="13500000">
                  <a:prstClr val="black">
                    <a:alpha val="50000"/>
                  </a:prstClr>
                </a:innerShdw>
              </a:effectLst>
              <a:latin typeface="+mj-lt"/>
            </a:endParaRPr>
          </a:p>
        </p:txBody>
      </p:sp>
      <p:sp>
        <p:nvSpPr>
          <p:cNvPr id="47" name="TextBox 46">
            <a:extLst>
              <a:ext uri="{FF2B5EF4-FFF2-40B4-BE49-F238E27FC236}">
                <a16:creationId xmlns:a16="http://schemas.microsoft.com/office/drawing/2014/main" id="{08605D8B-D413-46E9-8665-C155B8C79E38}"/>
              </a:ext>
            </a:extLst>
          </p:cNvPr>
          <p:cNvSpPr txBox="1"/>
          <p:nvPr/>
        </p:nvSpPr>
        <p:spPr>
          <a:xfrm>
            <a:off x="2097362" y="4662294"/>
            <a:ext cx="1914619" cy="1200329"/>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2400" dirty="0">
                <a:solidFill>
                  <a:schemeClr val="bg1">
                    <a:lumMod val="95000"/>
                  </a:schemeClr>
                </a:solidFill>
                <a:effectLst>
                  <a:innerShdw blurRad="63500" dist="50800" dir="13500000">
                    <a:prstClr val="black">
                      <a:alpha val="50000"/>
                    </a:prstClr>
                  </a:innerShdw>
                </a:effectLst>
                <a:latin typeface="+mj-lt"/>
              </a:rPr>
              <a:t>Limited Liability Partnership</a:t>
            </a:r>
            <a:endParaRPr lang="en-IN" sz="2400" dirty="0">
              <a:solidFill>
                <a:schemeClr val="bg1">
                  <a:lumMod val="95000"/>
                </a:schemeClr>
              </a:solidFill>
              <a:effectLst>
                <a:innerShdw blurRad="63500" dist="50800" dir="13500000">
                  <a:prstClr val="black">
                    <a:alpha val="50000"/>
                  </a:prstClr>
                </a:innerShdw>
              </a:effectLst>
              <a:latin typeface="+mj-lt"/>
            </a:endParaRPr>
          </a:p>
        </p:txBody>
      </p:sp>
      <p:sp>
        <p:nvSpPr>
          <p:cNvPr id="48" name="TextBox 47">
            <a:extLst>
              <a:ext uri="{FF2B5EF4-FFF2-40B4-BE49-F238E27FC236}">
                <a16:creationId xmlns:a16="http://schemas.microsoft.com/office/drawing/2014/main" id="{71CEEF80-49E2-4B76-BC85-3E418C3378CB}"/>
              </a:ext>
            </a:extLst>
          </p:cNvPr>
          <p:cNvSpPr txBox="1"/>
          <p:nvPr/>
        </p:nvSpPr>
        <p:spPr>
          <a:xfrm>
            <a:off x="4907692" y="5031627"/>
            <a:ext cx="2066754" cy="461665"/>
          </a:xfrm>
          <a:prstGeom prst="rect">
            <a:avLst/>
          </a:prstGeom>
          <a:noFill/>
        </p:spPr>
        <p:txBody>
          <a:bodyPr wrap="square" rtlCol="0">
            <a:spAutoFit/>
            <a:scene3d>
              <a:camera prst="orthographicFront"/>
              <a:lightRig rig="threePt" dir="t"/>
            </a:scene3d>
            <a:sp3d extrusionH="57150">
              <a:bevelT w="38100" h="38100" prst="relaxedInset"/>
            </a:sp3d>
          </a:bodyPr>
          <a:lstStyle/>
          <a:p>
            <a:r>
              <a:rPr lang="en-US" sz="2400" dirty="0">
                <a:solidFill>
                  <a:schemeClr val="bg1">
                    <a:lumMod val="95000"/>
                  </a:schemeClr>
                </a:solidFill>
                <a:effectLst>
                  <a:innerShdw blurRad="63500" dist="50800" dir="13500000">
                    <a:prstClr val="black">
                      <a:alpha val="50000"/>
                    </a:prstClr>
                  </a:innerShdw>
                </a:effectLst>
                <a:latin typeface="+mj-lt"/>
              </a:rPr>
              <a:t>Corporations</a:t>
            </a:r>
            <a:endParaRPr lang="en-IN" sz="2400" dirty="0">
              <a:solidFill>
                <a:schemeClr val="bg1">
                  <a:lumMod val="95000"/>
                </a:schemeClr>
              </a:solidFill>
              <a:effectLst>
                <a:innerShdw blurRad="63500" dist="50800" dir="13500000">
                  <a:prstClr val="black">
                    <a:alpha val="50000"/>
                  </a:prstClr>
                </a:innerShdw>
              </a:effectLst>
              <a:latin typeface="+mj-lt"/>
            </a:endParaRPr>
          </a:p>
        </p:txBody>
      </p:sp>
      <p:sp>
        <p:nvSpPr>
          <p:cNvPr id="15" name="TextBox 14">
            <a:extLst>
              <a:ext uri="{FF2B5EF4-FFF2-40B4-BE49-F238E27FC236}">
                <a16:creationId xmlns:a16="http://schemas.microsoft.com/office/drawing/2014/main" id="{D0F2D26D-A86D-4A61-9642-1CBB742CFFD0}"/>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10</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283979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517358" y="875971"/>
            <a:ext cx="8185484"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The </a:t>
            </a:r>
            <a:r>
              <a:rPr lang="en-US" sz="3600" dirty="0">
                <a:solidFill>
                  <a:srgbClr val="FF5353"/>
                </a:solidFill>
                <a:effectLst>
                  <a:outerShdw blurRad="50800" dist="38100" dir="2700000" algn="tl" rotWithShape="0">
                    <a:prstClr val="black">
                      <a:alpha val="40000"/>
                    </a:prstClr>
                  </a:outerShdw>
                </a:effectLst>
                <a:latin typeface="Lato Black" panose="020F0A02020204030203" pitchFamily="34" charset="0"/>
              </a:rPr>
              <a:t>GOAL</a:t>
            </a:r>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 of Financial Management</a:t>
            </a:r>
            <a:endParaRPr lang="en-IN" sz="36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13BABE84-D9EB-430E-8EF8-41D305454D6F}"/>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29" name="Freeform: Shape 28">
            <a:extLst>
              <a:ext uri="{FF2B5EF4-FFF2-40B4-BE49-F238E27FC236}">
                <a16:creationId xmlns:a16="http://schemas.microsoft.com/office/drawing/2014/main" id="{D18745D5-85EF-4A3E-823D-18B93F0E3728}"/>
              </a:ext>
            </a:extLst>
          </p:cNvPr>
          <p:cNvSpPr/>
          <p:nvPr/>
        </p:nvSpPr>
        <p:spPr>
          <a:xfrm>
            <a:off x="840017" y="2339566"/>
            <a:ext cx="1851111" cy="1851142"/>
          </a:xfrm>
          <a:custGeom>
            <a:avLst/>
            <a:gdLst>
              <a:gd name="connsiteX0" fmla="*/ 0 w 1496568"/>
              <a:gd name="connsiteY0" fmla="*/ 748297 h 1496593"/>
              <a:gd name="connsiteX1" fmla="*/ 748284 w 1496568"/>
              <a:gd name="connsiteY1" fmla="*/ 0 h 1496593"/>
              <a:gd name="connsiteX2" fmla="*/ 1496568 w 1496568"/>
              <a:gd name="connsiteY2" fmla="*/ 748297 h 1496593"/>
              <a:gd name="connsiteX3" fmla="*/ 748284 w 1496568"/>
              <a:gd name="connsiteY3" fmla="*/ 1496594 h 1496593"/>
              <a:gd name="connsiteX4" fmla="*/ 0 w 1496568"/>
              <a:gd name="connsiteY4" fmla="*/ 748297 h 149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68" h="1496593">
                <a:moveTo>
                  <a:pt x="0" y="748297"/>
                </a:moveTo>
                <a:cubicBezTo>
                  <a:pt x="0" y="335024"/>
                  <a:pt x="335018" y="0"/>
                  <a:pt x="748284" y="0"/>
                </a:cubicBezTo>
                <a:cubicBezTo>
                  <a:pt x="1161550" y="0"/>
                  <a:pt x="1496568" y="335024"/>
                  <a:pt x="1496568" y="748297"/>
                </a:cubicBezTo>
                <a:cubicBezTo>
                  <a:pt x="1496568" y="1161570"/>
                  <a:pt x="1161550" y="1496594"/>
                  <a:pt x="748284" y="1496594"/>
                </a:cubicBezTo>
                <a:cubicBezTo>
                  <a:pt x="335018" y="1496594"/>
                  <a:pt x="0" y="1161570"/>
                  <a:pt x="0" y="748297"/>
                </a:cubicBezTo>
                <a:close/>
              </a:path>
            </a:pathLst>
          </a:custGeom>
          <a:solidFill>
            <a:srgbClr val="FF4C3B">
              <a:alpha val="30196"/>
            </a:srgbClr>
          </a:solidFill>
          <a:ln w="9525">
            <a:solidFill>
              <a:srgbClr val="BF243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2037" tIns="322041" rIns="322037" bIns="322041" numCol="1" spcCol="1270" anchor="ctr" anchorCtr="0">
            <a:noAutofit/>
          </a:bodyPr>
          <a:lstStyle/>
          <a:p>
            <a:pPr marL="0" lvl="0" indent="0" algn="ctr" defTabSz="1200150">
              <a:lnSpc>
                <a:spcPct val="90000"/>
              </a:lnSpc>
              <a:spcBef>
                <a:spcPct val="0"/>
              </a:spcBef>
              <a:spcAft>
                <a:spcPct val="35000"/>
              </a:spcAft>
              <a:buNone/>
            </a:pPr>
            <a:endParaRPr lang="en-IN" sz="2700" kern="1200">
              <a:solidFill>
                <a:srgbClr val="BF2431"/>
              </a:solidFill>
            </a:endParaRPr>
          </a:p>
        </p:txBody>
      </p:sp>
      <p:sp>
        <p:nvSpPr>
          <p:cNvPr id="30" name="Freeform: Shape 29">
            <a:extLst>
              <a:ext uri="{FF2B5EF4-FFF2-40B4-BE49-F238E27FC236}">
                <a16:creationId xmlns:a16="http://schemas.microsoft.com/office/drawing/2014/main" id="{A2539D8E-C8C5-4967-BFC0-A79C6877309F}"/>
              </a:ext>
            </a:extLst>
          </p:cNvPr>
          <p:cNvSpPr/>
          <p:nvPr/>
        </p:nvSpPr>
        <p:spPr>
          <a:xfrm>
            <a:off x="1787816" y="3701654"/>
            <a:ext cx="1851111" cy="1851142"/>
          </a:xfrm>
          <a:custGeom>
            <a:avLst/>
            <a:gdLst>
              <a:gd name="connsiteX0" fmla="*/ 0 w 1496568"/>
              <a:gd name="connsiteY0" fmla="*/ 748297 h 1496593"/>
              <a:gd name="connsiteX1" fmla="*/ 748284 w 1496568"/>
              <a:gd name="connsiteY1" fmla="*/ 0 h 1496593"/>
              <a:gd name="connsiteX2" fmla="*/ 1496568 w 1496568"/>
              <a:gd name="connsiteY2" fmla="*/ 748297 h 1496593"/>
              <a:gd name="connsiteX3" fmla="*/ 748284 w 1496568"/>
              <a:gd name="connsiteY3" fmla="*/ 1496594 h 1496593"/>
              <a:gd name="connsiteX4" fmla="*/ 0 w 1496568"/>
              <a:gd name="connsiteY4" fmla="*/ 748297 h 149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68" h="1496593">
                <a:moveTo>
                  <a:pt x="0" y="748297"/>
                </a:moveTo>
                <a:cubicBezTo>
                  <a:pt x="0" y="335024"/>
                  <a:pt x="335018" y="0"/>
                  <a:pt x="748284" y="0"/>
                </a:cubicBezTo>
                <a:cubicBezTo>
                  <a:pt x="1161550" y="0"/>
                  <a:pt x="1496568" y="335024"/>
                  <a:pt x="1496568" y="748297"/>
                </a:cubicBezTo>
                <a:cubicBezTo>
                  <a:pt x="1496568" y="1161570"/>
                  <a:pt x="1161550" y="1496594"/>
                  <a:pt x="748284" y="1496594"/>
                </a:cubicBezTo>
                <a:cubicBezTo>
                  <a:pt x="335018" y="1496594"/>
                  <a:pt x="0" y="1161570"/>
                  <a:pt x="0" y="748297"/>
                </a:cubicBezTo>
                <a:close/>
              </a:path>
            </a:pathLst>
          </a:custGeom>
          <a:solidFill>
            <a:srgbClr val="FF4C3B">
              <a:alpha val="30196"/>
            </a:srgbClr>
          </a:solidFill>
          <a:ln w="9525">
            <a:solidFill>
              <a:srgbClr val="BF243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2037" tIns="322041" rIns="322037" bIns="322041" numCol="1" spcCol="1270" anchor="ctr" anchorCtr="0">
            <a:noAutofit/>
          </a:bodyPr>
          <a:lstStyle/>
          <a:p>
            <a:pPr algn="ctr" defTabSz="1200150">
              <a:lnSpc>
                <a:spcPct val="90000"/>
              </a:lnSpc>
              <a:spcBef>
                <a:spcPct val="0"/>
              </a:spcBef>
              <a:spcAft>
                <a:spcPct val="35000"/>
              </a:spcAft>
            </a:pPr>
            <a:endParaRPr lang="en-IN" sz="2700">
              <a:solidFill>
                <a:srgbClr val="BF2431"/>
              </a:solidFill>
            </a:endParaRPr>
          </a:p>
        </p:txBody>
      </p:sp>
      <p:sp>
        <p:nvSpPr>
          <p:cNvPr id="31" name="Freeform: Shape 30">
            <a:extLst>
              <a:ext uri="{FF2B5EF4-FFF2-40B4-BE49-F238E27FC236}">
                <a16:creationId xmlns:a16="http://schemas.microsoft.com/office/drawing/2014/main" id="{618A5AA7-ACBF-46BB-B752-2501A0B0BE37}"/>
              </a:ext>
            </a:extLst>
          </p:cNvPr>
          <p:cNvSpPr/>
          <p:nvPr/>
        </p:nvSpPr>
        <p:spPr>
          <a:xfrm>
            <a:off x="2736368" y="2369946"/>
            <a:ext cx="1851111" cy="1851142"/>
          </a:xfrm>
          <a:custGeom>
            <a:avLst/>
            <a:gdLst>
              <a:gd name="connsiteX0" fmla="*/ 0 w 1496568"/>
              <a:gd name="connsiteY0" fmla="*/ 748297 h 1496593"/>
              <a:gd name="connsiteX1" fmla="*/ 748284 w 1496568"/>
              <a:gd name="connsiteY1" fmla="*/ 0 h 1496593"/>
              <a:gd name="connsiteX2" fmla="*/ 1496568 w 1496568"/>
              <a:gd name="connsiteY2" fmla="*/ 748297 h 1496593"/>
              <a:gd name="connsiteX3" fmla="*/ 748284 w 1496568"/>
              <a:gd name="connsiteY3" fmla="*/ 1496594 h 1496593"/>
              <a:gd name="connsiteX4" fmla="*/ 0 w 1496568"/>
              <a:gd name="connsiteY4" fmla="*/ 748297 h 149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68" h="1496593">
                <a:moveTo>
                  <a:pt x="0" y="748297"/>
                </a:moveTo>
                <a:cubicBezTo>
                  <a:pt x="0" y="335024"/>
                  <a:pt x="335018" y="0"/>
                  <a:pt x="748284" y="0"/>
                </a:cubicBezTo>
                <a:cubicBezTo>
                  <a:pt x="1161550" y="0"/>
                  <a:pt x="1496568" y="335024"/>
                  <a:pt x="1496568" y="748297"/>
                </a:cubicBezTo>
                <a:cubicBezTo>
                  <a:pt x="1496568" y="1161570"/>
                  <a:pt x="1161550" y="1496594"/>
                  <a:pt x="748284" y="1496594"/>
                </a:cubicBezTo>
                <a:cubicBezTo>
                  <a:pt x="335018" y="1496594"/>
                  <a:pt x="0" y="1161570"/>
                  <a:pt x="0" y="748297"/>
                </a:cubicBezTo>
                <a:close/>
              </a:path>
            </a:pathLst>
          </a:custGeom>
          <a:solidFill>
            <a:srgbClr val="FF4C3B">
              <a:alpha val="30196"/>
            </a:srgbClr>
          </a:solidFill>
          <a:ln w="9525">
            <a:solidFill>
              <a:srgbClr val="BF243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2037" tIns="322041" rIns="322037" bIns="322041" numCol="1" spcCol="1270" anchor="ctr" anchorCtr="0">
            <a:noAutofit/>
          </a:bodyPr>
          <a:lstStyle/>
          <a:p>
            <a:pPr algn="ctr" defTabSz="1200150">
              <a:lnSpc>
                <a:spcPct val="90000"/>
              </a:lnSpc>
              <a:spcBef>
                <a:spcPct val="0"/>
              </a:spcBef>
              <a:spcAft>
                <a:spcPct val="35000"/>
              </a:spcAft>
            </a:pPr>
            <a:endParaRPr lang="en-IN" sz="2700" dirty="0">
              <a:solidFill>
                <a:srgbClr val="BF2431"/>
              </a:solidFill>
            </a:endParaRPr>
          </a:p>
        </p:txBody>
      </p:sp>
      <p:sp>
        <p:nvSpPr>
          <p:cNvPr id="32" name="Freeform: Shape 31">
            <a:extLst>
              <a:ext uri="{FF2B5EF4-FFF2-40B4-BE49-F238E27FC236}">
                <a16:creationId xmlns:a16="http://schemas.microsoft.com/office/drawing/2014/main" id="{837FB87A-0A4E-496A-A75E-DDDBE3F4DD78}"/>
              </a:ext>
            </a:extLst>
          </p:cNvPr>
          <p:cNvSpPr/>
          <p:nvPr/>
        </p:nvSpPr>
        <p:spPr>
          <a:xfrm>
            <a:off x="3684167" y="3701654"/>
            <a:ext cx="1851111" cy="1851142"/>
          </a:xfrm>
          <a:custGeom>
            <a:avLst/>
            <a:gdLst>
              <a:gd name="connsiteX0" fmla="*/ 0 w 1496568"/>
              <a:gd name="connsiteY0" fmla="*/ 748297 h 1496593"/>
              <a:gd name="connsiteX1" fmla="*/ 748284 w 1496568"/>
              <a:gd name="connsiteY1" fmla="*/ 0 h 1496593"/>
              <a:gd name="connsiteX2" fmla="*/ 1496568 w 1496568"/>
              <a:gd name="connsiteY2" fmla="*/ 748297 h 1496593"/>
              <a:gd name="connsiteX3" fmla="*/ 748284 w 1496568"/>
              <a:gd name="connsiteY3" fmla="*/ 1496594 h 1496593"/>
              <a:gd name="connsiteX4" fmla="*/ 0 w 1496568"/>
              <a:gd name="connsiteY4" fmla="*/ 748297 h 149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68" h="1496593">
                <a:moveTo>
                  <a:pt x="0" y="748297"/>
                </a:moveTo>
                <a:cubicBezTo>
                  <a:pt x="0" y="335024"/>
                  <a:pt x="335018" y="0"/>
                  <a:pt x="748284" y="0"/>
                </a:cubicBezTo>
                <a:cubicBezTo>
                  <a:pt x="1161550" y="0"/>
                  <a:pt x="1496568" y="335024"/>
                  <a:pt x="1496568" y="748297"/>
                </a:cubicBezTo>
                <a:cubicBezTo>
                  <a:pt x="1496568" y="1161570"/>
                  <a:pt x="1161550" y="1496594"/>
                  <a:pt x="748284" y="1496594"/>
                </a:cubicBezTo>
                <a:cubicBezTo>
                  <a:pt x="335018" y="1496594"/>
                  <a:pt x="0" y="1161570"/>
                  <a:pt x="0" y="748297"/>
                </a:cubicBezTo>
                <a:close/>
              </a:path>
            </a:pathLst>
          </a:custGeom>
          <a:solidFill>
            <a:srgbClr val="FF4C3B">
              <a:alpha val="30196"/>
            </a:srgbClr>
          </a:solidFill>
          <a:ln w="9525">
            <a:solidFill>
              <a:srgbClr val="BF243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2037" tIns="322041" rIns="322037" bIns="322041" numCol="1" spcCol="1270" anchor="ctr" anchorCtr="0">
            <a:noAutofit/>
          </a:bodyPr>
          <a:lstStyle/>
          <a:p>
            <a:pPr algn="ctr" defTabSz="1200150">
              <a:lnSpc>
                <a:spcPct val="90000"/>
              </a:lnSpc>
              <a:spcBef>
                <a:spcPct val="0"/>
              </a:spcBef>
              <a:spcAft>
                <a:spcPct val="35000"/>
              </a:spcAft>
            </a:pPr>
            <a:endParaRPr lang="en-IN" sz="2700" dirty="0">
              <a:solidFill>
                <a:srgbClr val="BF2431"/>
              </a:solidFill>
            </a:endParaRPr>
          </a:p>
        </p:txBody>
      </p:sp>
      <p:sp>
        <p:nvSpPr>
          <p:cNvPr id="33" name="Freeform: Shape 32">
            <a:extLst>
              <a:ext uri="{FF2B5EF4-FFF2-40B4-BE49-F238E27FC236}">
                <a16:creationId xmlns:a16="http://schemas.microsoft.com/office/drawing/2014/main" id="{C2E83A36-C346-45B7-B868-1259BC413ACD}"/>
              </a:ext>
            </a:extLst>
          </p:cNvPr>
          <p:cNvSpPr/>
          <p:nvPr/>
        </p:nvSpPr>
        <p:spPr>
          <a:xfrm>
            <a:off x="4632719" y="2339566"/>
            <a:ext cx="1851111" cy="1851142"/>
          </a:xfrm>
          <a:custGeom>
            <a:avLst/>
            <a:gdLst>
              <a:gd name="connsiteX0" fmla="*/ 0 w 1496568"/>
              <a:gd name="connsiteY0" fmla="*/ 748297 h 1496593"/>
              <a:gd name="connsiteX1" fmla="*/ 748284 w 1496568"/>
              <a:gd name="connsiteY1" fmla="*/ 0 h 1496593"/>
              <a:gd name="connsiteX2" fmla="*/ 1496568 w 1496568"/>
              <a:gd name="connsiteY2" fmla="*/ 748297 h 1496593"/>
              <a:gd name="connsiteX3" fmla="*/ 748284 w 1496568"/>
              <a:gd name="connsiteY3" fmla="*/ 1496594 h 1496593"/>
              <a:gd name="connsiteX4" fmla="*/ 0 w 1496568"/>
              <a:gd name="connsiteY4" fmla="*/ 748297 h 149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68" h="1496593">
                <a:moveTo>
                  <a:pt x="0" y="748297"/>
                </a:moveTo>
                <a:cubicBezTo>
                  <a:pt x="0" y="335024"/>
                  <a:pt x="335018" y="0"/>
                  <a:pt x="748284" y="0"/>
                </a:cubicBezTo>
                <a:cubicBezTo>
                  <a:pt x="1161550" y="0"/>
                  <a:pt x="1496568" y="335024"/>
                  <a:pt x="1496568" y="748297"/>
                </a:cubicBezTo>
                <a:cubicBezTo>
                  <a:pt x="1496568" y="1161570"/>
                  <a:pt x="1161550" y="1496594"/>
                  <a:pt x="748284" y="1496594"/>
                </a:cubicBezTo>
                <a:cubicBezTo>
                  <a:pt x="335018" y="1496594"/>
                  <a:pt x="0" y="1161570"/>
                  <a:pt x="0" y="748297"/>
                </a:cubicBezTo>
                <a:close/>
              </a:path>
            </a:pathLst>
          </a:custGeom>
          <a:solidFill>
            <a:srgbClr val="FF4C3B">
              <a:alpha val="30196"/>
            </a:srgbClr>
          </a:solidFill>
          <a:ln w="9525">
            <a:solidFill>
              <a:srgbClr val="BF243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2037" tIns="322041" rIns="322037" bIns="322041" numCol="1" spcCol="1270" anchor="ctr" anchorCtr="0">
            <a:noAutofit/>
          </a:bodyPr>
          <a:lstStyle/>
          <a:p>
            <a:pPr algn="ctr" defTabSz="1200150">
              <a:lnSpc>
                <a:spcPct val="90000"/>
              </a:lnSpc>
              <a:spcBef>
                <a:spcPct val="0"/>
              </a:spcBef>
              <a:spcAft>
                <a:spcPct val="35000"/>
              </a:spcAft>
            </a:pPr>
            <a:endParaRPr lang="en-IN" sz="2700" dirty="0">
              <a:solidFill>
                <a:srgbClr val="BF2431"/>
              </a:solidFill>
            </a:endParaRPr>
          </a:p>
        </p:txBody>
      </p:sp>
      <p:sp>
        <p:nvSpPr>
          <p:cNvPr id="34" name="Freeform: Shape 33">
            <a:extLst>
              <a:ext uri="{FF2B5EF4-FFF2-40B4-BE49-F238E27FC236}">
                <a16:creationId xmlns:a16="http://schemas.microsoft.com/office/drawing/2014/main" id="{8CD8D6A0-370E-48A5-B1F1-34CF9FBC8D81}"/>
              </a:ext>
            </a:extLst>
          </p:cNvPr>
          <p:cNvSpPr/>
          <p:nvPr/>
        </p:nvSpPr>
        <p:spPr>
          <a:xfrm>
            <a:off x="5580519" y="3701654"/>
            <a:ext cx="1851111" cy="1851142"/>
          </a:xfrm>
          <a:custGeom>
            <a:avLst/>
            <a:gdLst>
              <a:gd name="connsiteX0" fmla="*/ 0 w 1496568"/>
              <a:gd name="connsiteY0" fmla="*/ 748297 h 1496593"/>
              <a:gd name="connsiteX1" fmla="*/ 748284 w 1496568"/>
              <a:gd name="connsiteY1" fmla="*/ 0 h 1496593"/>
              <a:gd name="connsiteX2" fmla="*/ 1496568 w 1496568"/>
              <a:gd name="connsiteY2" fmla="*/ 748297 h 1496593"/>
              <a:gd name="connsiteX3" fmla="*/ 748284 w 1496568"/>
              <a:gd name="connsiteY3" fmla="*/ 1496594 h 1496593"/>
              <a:gd name="connsiteX4" fmla="*/ 0 w 1496568"/>
              <a:gd name="connsiteY4" fmla="*/ 748297 h 149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68" h="1496593">
                <a:moveTo>
                  <a:pt x="0" y="748297"/>
                </a:moveTo>
                <a:cubicBezTo>
                  <a:pt x="0" y="335024"/>
                  <a:pt x="335018" y="0"/>
                  <a:pt x="748284" y="0"/>
                </a:cubicBezTo>
                <a:cubicBezTo>
                  <a:pt x="1161550" y="0"/>
                  <a:pt x="1496568" y="335024"/>
                  <a:pt x="1496568" y="748297"/>
                </a:cubicBezTo>
                <a:cubicBezTo>
                  <a:pt x="1496568" y="1161570"/>
                  <a:pt x="1161550" y="1496594"/>
                  <a:pt x="748284" y="1496594"/>
                </a:cubicBezTo>
                <a:cubicBezTo>
                  <a:pt x="335018" y="1496594"/>
                  <a:pt x="0" y="1161570"/>
                  <a:pt x="0" y="748297"/>
                </a:cubicBezTo>
                <a:close/>
              </a:path>
            </a:pathLst>
          </a:custGeom>
          <a:solidFill>
            <a:srgbClr val="FF4C3B">
              <a:alpha val="30196"/>
            </a:srgbClr>
          </a:solidFill>
          <a:ln w="9525">
            <a:solidFill>
              <a:srgbClr val="BF243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2037" tIns="322041" rIns="322037" bIns="322041" numCol="1" spcCol="1270" anchor="ctr" anchorCtr="0">
            <a:noAutofit/>
          </a:bodyPr>
          <a:lstStyle/>
          <a:p>
            <a:pPr algn="ctr" defTabSz="1200150">
              <a:lnSpc>
                <a:spcPct val="90000"/>
              </a:lnSpc>
              <a:spcBef>
                <a:spcPct val="0"/>
              </a:spcBef>
              <a:spcAft>
                <a:spcPct val="35000"/>
              </a:spcAft>
            </a:pPr>
            <a:endParaRPr lang="en-IN" sz="2700" dirty="0">
              <a:solidFill>
                <a:srgbClr val="BF2431"/>
              </a:solidFill>
            </a:endParaRPr>
          </a:p>
        </p:txBody>
      </p:sp>
      <p:sp>
        <p:nvSpPr>
          <p:cNvPr id="35" name="Freeform: Shape 34">
            <a:extLst>
              <a:ext uri="{FF2B5EF4-FFF2-40B4-BE49-F238E27FC236}">
                <a16:creationId xmlns:a16="http://schemas.microsoft.com/office/drawing/2014/main" id="{3E96C293-C50E-48D8-83BF-8F7C2CE232CC}"/>
              </a:ext>
            </a:extLst>
          </p:cNvPr>
          <p:cNvSpPr/>
          <p:nvPr/>
        </p:nvSpPr>
        <p:spPr>
          <a:xfrm>
            <a:off x="6529072" y="2339566"/>
            <a:ext cx="1851111" cy="1851142"/>
          </a:xfrm>
          <a:custGeom>
            <a:avLst/>
            <a:gdLst>
              <a:gd name="connsiteX0" fmla="*/ 0 w 1496568"/>
              <a:gd name="connsiteY0" fmla="*/ 748297 h 1496593"/>
              <a:gd name="connsiteX1" fmla="*/ 748284 w 1496568"/>
              <a:gd name="connsiteY1" fmla="*/ 0 h 1496593"/>
              <a:gd name="connsiteX2" fmla="*/ 1496568 w 1496568"/>
              <a:gd name="connsiteY2" fmla="*/ 748297 h 1496593"/>
              <a:gd name="connsiteX3" fmla="*/ 748284 w 1496568"/>
              <a:gd name="connsiteY3" fmla="*/ 1496594 h 1496593"/>
              <a:gd name="connsiteX4" fmla="*/ 0 w 1496568"/>
              <a:gd name="connsiteY4" fmla="*/ 748297 h 149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68" h="1496593">
                <a:moveTo>
                  <a:pt x="0" y="748297"/>
                </a:moveTo>
                <a:cubicBezTo>
                  <a:pt x="0" y="335024"/>
                  <a:pt x="335018" y="0"/>
                  <a:pt x="748284" y="0"/>
                </a:cubicBezTo>
                <a:cubicBezTo>
                  <a:pt x="1161550" y="0"/>
                  <a:pt x="1496568" y="335024"/>
                  <a:pt x="1496568" y="748297"/>
                </a:cubicBezTo>
                <a:cubicBezTo>
                  <a:pt x="1496568" y="1161570"/>
                  <a:pt x="1161550" y="1496594"/>
                  <a:pt x="748284" y="1496594"/>
                </a:cubicBezTo>
                <a:cubicBezTo>
                  <a:pt x="335018" y="1496594"/>
                  <a:pt x="0" y="1161570"/>
                  <a:pt x="0" y="748297"/>
                </a:cubicBezTo>
                <a:close/>
              </a:path>
            </a:pathLst>
          </a:custGeom>
          <a:solidFill>
            <a:srgbClr val="FF4C3B">
              <a:alpha val="30196"/>
            </a:srgbClr>
          </a:solidFill>
          <a:ln w="9525">
            <a:solidFill>
              <a:srgbClr val="BF243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2037" tIns="322041" rIns="322037" bIns="322041" numCol="1" spcCol="1270" anchor="ctr" anchorCtr="0">
            <a:noAutofit/>
          </a:bodyPr>
          <a:lstStyle/>
          <a:p>
            <a:pPr algn="ctr" defTabSz="1200150">
              <a:lnSpc>
                <a:spcPct val="90000"/>
              </a:lnSpc>
              <a:spcBef>
                <a:spcPct val="0"/>
              </a:spcBef>
              <a:spcAft>
                <a:spcPct val="35000"/>
              </a:spcAft>
            </a:pPr>
            <a:endParaRPr lang="en-IN" sz="2700" dirty="0">
              <a:solidFill>
                <a:srgbClr val="BF2431"/>
              </a:solidFill>
            </a:endParaRPr>
          </a:p>
        </p:txBody>
      </p:sp>
      <p:sp>
        <p:nvSpPr>
          <p:cNvPr id="36" name="TextBox 35">
            <a:extLst>
              <a:ext uri="{FF2B5EF4-FFF2-40B4-BE49-F238E27FC236}">
                <a16:creationId xmlns:a16="http://schemas.microsoft.com/office/drawing/2014/main" id="{5EEBA34A-66CF-40FC-AE87-99490AD83568}"/>
              </a:ext>
            </a:extLst>
          </p:cNvPr>
          <p:cNvSpPr txBox="1"/>
          <p:nvPr/>
        </p:nvSpPr>
        <p:spPr>
          <a:xfrm>
            <a:off x="1264256" y="3111249"/>
            <a:ext cx="1002632" cy="307777"/>
          </a:xfrm>
          <a:prstGeom prst="rect">
            <a:avLst/>
          </a:prstGeom>
          <a:noFill/>
        </p:spPr>
        <p:txBody>
          <a:bodyPr wrap="square" rtlCol="0">
            <a:spAutoFit/>
          </a:bodyPr>
          <a:lstStyle/>
          <a:p>
            <a:pPr algn="ctr"/>
            <a:r>
              <a:rPr lang="en-US" sz="1400" dirty="0">
                <a:solidFill>
                  <a:srgbClr val="BF2431"/>
                </a:solidFill>
                <a:latin typeface="+mj-lt"/>
              </a:rPr>
              <a:t>Survive</a:t>
            </a:r>
            <a:endParaRPr lang="en-IN" sz="1400" dirty="0">
              <a:solidFill>
                <a:srgbClr val="BF2431"/>
              </a:solidFill>
              <a:latin typeface="+mj-lt"/>
            </a:endParaRPr>
          </a:p>
        </p:txBody>
      </p:sp>
      <p:sp>
        <p:nvSpPr>
          <p:cNvPr id="37" name="TextBox 36">
            <a:extLst>
              <a:ext uri="{FF2B5EF4-FFF2-40B4-BE49-F238E27FC236}">
                <a16:creationId xmlns:a16="http://schemas.microsoft.com/office/drawing/2014/main" id="{DD843B40-309E-40CA-B4EE-A658D347AEC0}"/>
              </a:ext>
            </a:extLst>
          </p:cNvPr>
          <p:cNvSpPr txBox="1"/>
          <p:nvPr/>
        </p:nvSpPr>
        <p:spPr>
          <a:xfrm>
            <a:off x="2801319" y="2785891"/>
            <a:ext cx="1721209" cy="1019253"/>
          </a:xfrm>
          <a:prstGeom prst="rect">
            <a:avLst/>
          </a:prstGeom>
          <a:noFill/>
        </p:spPr>
        <p:txBody>
          <a:bodyPr wrap="square" rtlCol="0">
            <a:spAutoFit/>
          </a:bodyPr>
          <a:lstStyle/>
          <a:p>
            <a:pPr algn="ctr">
              <a:lnSpc>
                <a:spcPct val="150000"/>
              </a:lnSpc>
            </a:pPr>
            <a:r>
              <a:rPr lang="en-US" sz="1400" dirty="0">
                <a:solidFill>
                  <a:srgbClr val="BF2431"/>
                </a:solidFill>
                <a:latin typeface="+mj-lt"/>
              </a:rPr>
              <a:t>Avoid Financial Distress and Bankruptcy</a:t>
            </a:r>
            <a:endParaRPr lang="en-IN" sz="1400" dirty="0">
              <a:solidFill>
                <a:srgbClr val="BF2431"/>
              </a:solidFill>
              <a:latin typeface="+mj-lt"/>
            </a:endParaRPr>
          </a:p>
        </p:txBody>
      </p:sp>
      <p:sp>
        <p:nvSpPr>
          <p:cNvPr id="38" name="TextBox 37">
            <a:extLst>
              <a:ext uri="{FF2B5EF4-FFF2-40B4-BE49-F238E27FC236}">
                <a16:creationId xmlns:a16="http://schemas.microsoft.com/office/drawing/2014/main" id="{46A0357D-7F3F-48AF-9D62-88CD9B67AF02}"/>
              </a:ext>
            </a:extLst>
          </p:cNvPr>
          <p:cNvSpPr txBox="1"/>
          <p:nvPr/>
        </p:nvSpPr>
        <p:spPr>
          <a:xfrm>
            <a:off x="4701965" y="3003527"/>
            <a:ext cx="1712618" cy="523220"/>
          </a:xfrm>
          <a:prstGeom prst="rect">
            <a:avLst/>
          </a:prstGeom>
          <a:noFill/>
        </p:spPr>
        <p:txBody>
          <a:bodyPr wrap="square" rtlCol="0">
            <a:spAutoFit/>
          </a:bodyPr>
          <a:lstStyle/>
          <a:p>
            <a:pPr algn="ctr"/>
            <a:r>
              <a:rPr lang="en-US" sz="1400" dirty="0">
                <a:solidFill>
                  <a:srgbClr val="BF2431"/>
                </a:solidFill>
                <a:latin typeface="+mj-lt"/>
              </a:rPr>
              <a:t>Beat the Competition</a:t>
            </a:r>
            <a:endParaRPr lang="en-IN" sz="1400" dirty="0">
              <a:solidFill>
                <a:srgbClr val="BF2431"/>
              </a:solidFill>
              <a:latin typeface="+mj-lt"/>
            </a:endParaRPr>
          </a:p>
        </p:txBody>
      </p:sp>
      <p:sp>
        <p:nvSpPr>
          <p:cNvPr id="39" name="TextBox 38">
            <a:extLst>
              <a:ext uri="{FF2B5EF4-FFF2-40B4-BE49-F238E27FC236}">
                <a16:creationId xmlns:a16="http://schemas.microsoft.com/office/drawing/2014/main" id="{242B8D98-B238-4F41-A711-8D5D0BC1BE3B}"/>
              </a:ext>
            </a:extLst>
          </p:cNvPr>
          <p:cNvSpPr txBox="1"/>
          <p:nvPr/>
        </p:nvSpPr>
        <p:spPr>
          <a:xfrm>
            <a:off x="6541074" y="3003527"/>
            <a:ext cx="1827107" cy="523220"/>
          </a:xfrm>
          <a:prstGeom prst="rect">
            <a:avLst/>
          </a:prstGeom>
          <a:noFill/>
        </p:spPr>
        <p:txBody>
          <a:bodyPr wrap="square" rtlCol="0">
            <a:spAutoFit/>
          </a:bodyPr>
          <a:lstStyle/>
          <a:p>
            <a:pPr algn="ctr"/>
            <a:r>
              <a:rPr lang="en-US" sz="1400" dirty="0">
                <a:solidFill>
                  <a:srgbClr val="BF2431"/>
                </a:solidFill>
                <a:latin typeface="+mj-lt"/>
              </a:rPr>
              <a:t>Maximize Sales/ Market Share</a:t>
            </a:r>
            <a:endParaRPr lang="en-IN" sz="1400" dirty="0">
              <a:solidFill>
                <a:srgbClr val="BF2431"/>
              </a:solidFill>
              <a:latin typeface="+mj-lt"/>
            </a:endParaRPr>
          </a:p>
        </p:txBody>
      </p:sp>
      <p:sp>
        <p:nvSpPr>
          <p:cNvPr id="41" name="TextBox 40">
            <a:extLst>
              <a:ext uri="{FF2B5EF4-FFF2-40B4-BE49-F238E27FC236}">
                <a16:creationId xmlns:a16="http://schemas.microsoft.com/office/drawing/2014/main" id="{288A2937-8C41-4C1A-9A1D-E896E70F1A7B}"/>
              </a:ext>
            </a:extLst>
          </p:cNvPr>
          <p:cNvSpPr txBox="1"/>
          <p:nvPr/>
        </p:nvSpPr>
        <p:spPr>
          <a:xfrm>
            <a:off x="2123134" y="4365615"/>
            <a:ext cx="1180474" cy="523220"/>
          </a:xfrm>
          <a:prstGeom prst="rect">
            <a:avLst/>
          </a:prstGeom>
          <a:noFill/>
        </p:spPr>
        <p:txBody>
          <a:bodyPr wrap="square" rtlCol="0">
            <a:spAutoFit/>
          </a:bodyPr>
          <a:lstStyle>
            <a:defPPr>
              <a:defRPr lang="en-US"/>
            </a:defPPr>
            <a:lvl1pPr algn="ctr">
              <a:defRPr sz="1400">
                <a:solidFill>
                  <a:srgbClr val="BF2431"/>
                </a:solidFill>
                <a:latin typeface="+mj-lt"/>
              </a:defRPr>
            </a:lvl1pPr>
          </a:lstStyle>
          <a:p>
            <a:r>
              <a:rPr lang="en-US" dirty="0"/>
              <a:t>Minimize Costs</a:t>
            </a:r>
            <a:endParaRPr lang="en-IN" dirty="0"/>
          </a:p>
        </p:txBody>
      </p:sp>
      <p:sp>
        <p:nvSpPr>
          <p:cNvPr id="42" name="TextBox 41">
            <a:extLst>
              <a:ext uri="{FF2B5EF4-FFF2-40B4-BE49-F238E27FC236}">
                <a16:creationId xmlns:a16="http://schemas.microsoft.com/office/drawing/2014/main" id="{7D8D4F45-7090-4F29-88D0-5A92A79CABCC}"/>
              </a:ext>
            </a:extLst>
          </p:cNvPr>
          <p:cNvSpPr txBox="1"/>
          <p:nvPr/>
        </p:nvSpPr>
        <p:spPr>
          <a:xfrm>
            <a:off x="4001028" y="4365615"/>
            <a:ext cx="1217388" cy="523220"/>
          </a:xfrm>
          <a:prstGeom prst="rect">
            <a:avLst/>
          </a:prstGeom>
          <a:noFill/>
        </p:spPr>
        <p:txBody>
          <a:bodyPr wrap="square" rtlCol="0">
            <a:spAutoFit/>
          </a:bodyPr>
          <a:lstStyle/>
          <a:p>
            <a:pPr algn="ctr"/>
            <a:r>
              <a:rPr lang="en-US" sz="1400" dirty="0">
                <a:solidFill>
                  <a:srgbClr val="BF2431"/>
                </a:solidFill>
                <a:latin typeface="+mj-lt"/>
              </a:rPr>
              <a:t>Maximize Profits</a:t>
            </a:r>
            <a:endParaRPr lang="en-IN" sz="1400" dirty="0">
              <a:solidFill>
                <a:srgbClr val="BF2431"/>
              </a:solidFill>
              <a:latin typeface="+mj-lt"/>
            </a:endParaRPr>
          </a:p>
        </p:txBody>
      </p:sp>
      <p:sp>
        <p:nvSpPr>
          <p:cNvPr id="43" name="TextBox 42">
            <a:extLst>
              <a:ext uri="{FF2B5EF4-FFF2-40B4-BE49-F238E27FC236}">
                <a16:creationId xmlns:a16="http://schemas.microsoft.com/office/drawing/2014/main" id="{EDC75850-C7A6-4F2D-B14D-901F1C416F85}"/>
              </a:ext>
            </a:extLst>
          </p:cNvPr>
          <p:cNvSpPr txBox="1"/>
          <p:nvPr/>
        </p:nvSpPr>
        <p:spPr>
          <a:xfrm>
            <a:off x="5580519" y="4365615"/>
            <a:ext cx="1851111" cy="523220"/>
          </a:xfrm>
          <a:prstGeom prst="rect">
            <a:avLst/>
          </a:prstGeom>
          <a:noFill/>
        </p:spPr>
        <p:txBody>
          <a:bodyPr wrap="square" rtlCol="0">
            <a:spAutoFit/>
          </a:bodyPr>
          <a:lstStyle/>
          <a:p>
            <a:pPr algn="ctr"/>
            <a:r>
              <a:rPr lang="en-US" sz="1400" dirty="0">
                <a:solidFill>
                  <a:srgbClr val="BF2431"/>
                </a:solidFill>
                <a:latin typeface="+mj-lt"/>
              </a:rPr>
              <a:t>Maintain Steady Earning Growth</a:t>
            </a:r>
            <a:endParaRPr lang="en-IN" sz="1400" dirty="0">
              <a:solidFill>
                <a:srgbClr val="BF2431"/>
              </a:solidFill>
              <a:latin typeface="+mj-lt"/>
            </a:endParaRPr>
          </a:p>
        </p:txBody>
      </p:sp>
      <p:sp>
        <p:nvSpPr>
          <p:cNvPr id="48" name="TextBox 47">
            <a:extLst>
              <a:ext uri="{FF2B5EF4-FFF2-40B4-BE49-F238E27FC236}">
                <a16:creationId xmlns:a16="http://schemas.microsoft.com/office/drawing/2014/main" id="{C49499C1-773E-4AF7-87E4-7E9B49577295}"/>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11</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11314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517358" y="875971"/>
            <a:ext cx="8185484"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The </a:t>
            </a:r>
            <a:r>
              <a:rPr lang="en-US" sz="3600" dirty="0">
                <a:solidFill>
                  <a:srgbClr val="FF5353"/>
                </a:solidFill>
                <a:effectLst>
                  <a:outerShdw blurRad="50800" dist="38100" dir="2700000" algn="tl" rotWithShape="0">
                    <a:prstClr val="black">
                      <a:alpha val="40000"/>
                    </a:prstClr>
                  </a:outerShdw>
                </a:effectLst>
                <a:latin typeface="Lato Black" panose="020F0A02020204030203" pitchFamily="34" charset="0"/>
              </a:rPr>
              <a:t>GOAL</a:t>
            </a:r>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 of Financial Management</a:t>
            </a:r>
            <a:endParaRPr lang="en-IN" sz="36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13BABE84-D9EB-430E-8EF8-41D305454D6F}"/>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4" name="Freeform: Shape 3">
            <a:extLst>
              <a:ext uri="{FF2B5EF4-FFF2-40B4-BE49-F238E27FC236}">
                <a16:creationId xmlns:a16="http://schemas.microsoft.com/office/drawing/2014/main" id="{2E17B367-5DD2-469D-A652-0B61F29E9699}"/>
              </a:ext>
            </a:extLst>
          </p:cNvPr>
          <p:cNvSpPr/>
          <p:nvPr/>
        </p:nvSpPr>
        <p:spPr>
          <a:xfrm>
            <a:off x="1249851" y="2476630"/>
            <a:ext cx="3222267" cy="2946796"/>
          </a:xfrm>
          <a:custGeom>
            <a:avLst/>
            <a:gdLst>
              <a:gd name="connsiteX0" fmla="*/ 0 w 2946796"/>
              <a:gd name="connsiteY0" fmla="*/ 1915417 h 2946796"/>
              <a:gd name="connsiteX1" fmla="*/ 736699 w 2946796"/>
              <a:gd name="connsiteY1" fmla="*/ 1915417 h 2946796"/>
              <a:gd name="connsiteX2" fmla="*/ 736699 w 2946796"/>
              <a:gd name="connsiteY2" fmla="*/ 0 h 2946796"/>
              <a:gd name="connsiteX3" fmla="*/ 2210097 w 2946796"/>
              <a:gd name="connsiteY3" fmla="*/ 0 h 2946796"/>
              <a:gd name="connsiteX4" fmla="*/ 2210097 w 2946796"/>
              <a:gd name="connsiteY4" fmla="*/ 1915417 h 2946796"/>
              <a:gd name="connsiteX5" fmla="*/ 2946796 w 2946796"/>
              <a:gd name="connsiteY5" fmla="*/ 1915417 h 2946796"/>
              <a:gd name="connsiteX6" fmla="*/ 1473398 w 2946796"/>
              <a:gd name="connsiteY6" fmla="*/ 2946796 h 2946796"/>
              <a:gd name="connsiteX7" fmla="*/ 0 w 2946796"/>
              <a:gd name="connsiteY7" fmla="*/ 1915417 h 294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6796" h="2946796">
                <a:moveTo>
                  <a:pt x="1915417" y="2946796"/>
                </a:moveTo>
                <a:lnTo>
                  <a:pt x="1915417" y="2210097"/>
                </a:lnTo>
                <a:lnTo>
                  <a:pt x="0" y="2210097"/>
                </a:lnTo>
                <a:lnTo>
                  <a:pt x="0" y="736699"/>
                </a:lnTo>
                <a:lnTo>
                  <a:pt x="1915417" y="736699"/>
                </a:lnTo>
                <a:lnTo>
                  <a:pt x="1915417" y="0"/>
                </a:lnTo>
                <a:lnTo>
                  <a:pt x="2946796" y="1473398"/>
                </a:lnTo>
                <a:lnTo>
                  <a:pt x="1915417" y="2946796"/>
                </a:lnTo>
                <a:close/>
              </a:path>
            </a:pathLst>
          </a:custGeom>
          <a:solidFill>
            <a:srgbClr val="DA3646">
              <a:alpha val="89804"/>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9825" tIns="1106521" rIns="885512" bIns="1106524" numCol="1" spcCol="1270" anchor="ctr" anchorCtr="0">
            <a:noAutofit/>
          </a:bodyPr>
          <a:lstStyle/>
          <a:p>
            <a:pPr marL="0" lvl="0" indent="0" algn="ctr" defTabSz="2311400">
              <a:lnSpc>
                <a:spcPct val="90000"/>
              </a:lnSpc>
              <a:spcBef>
                <a:spcPct val="0"/>
              </a:spcBef>
              <a:spcAft>
                <a:spcPct val="35000"/>
              </a:spcAft>
              <a:buNone/>
            </a:pPr>
            <a:endParaRPr lang="en-IN" sz="5200" kern="1200" dirty="0">
              <a:latin typeface="+mj-lt"/>
            </a:endParaRPr>
          </a:p>
        </p:txBody>
      </p:sp>
      <p:sp>
        <p:nvSpPr>
          <p:cNvPr id="5" name="Freeform: Shape 4">
            <a:extLst>
              <a:ext uri="{FF2B5EF4-FFF2-40B4-BE49-F238E27FC236}">
                <a16:creationId xmlns:a16="http://schemas.microsoft.com/office/drawing/2014/main" id="{DF80FCAF-FECF-49DB-BE67-0E7DF590BFE9}"/>
              </a:ext>
            </a:extLst>
          </p:cNvPr>
          <p:cNvSpPr/>
          <p:nvPr/>
        </p:nvSpPr>
        <p:spPr>
          <a:xfrm>
            <a:off x="4671879" y="2476630"/>
            <a:ext cx="3222267" cy="2946796"/>
          </a:xfrm>
          <a:custGeom>
            <a:avLst/>
            <a:gdLst>
              <a:gd name="connsiteX0" fmla="*/ 0 w 2946796"/>
              <a:gd name="connsiteY0" fmla="*/ 1915417 h 2946796"/>
              <a:gd name="connsiteX1" fmla="*/ 736699 w 2946796"/>
              <a:gd name="connsiteY1" fmla="*/ 1915417 h 2946796"/>
              <a:gd name="connsiteX2" fmla="*/ 736699 w 2946796"/>
              <a:gd name="connsiteY2" fmla="*/ 0 h 2946796"/>
              <a:gd name="connsiteX3" fmla="*/ 2210097 w 2946796"/>
              <a:gd name="connsiteY3" fmla="*/ 0 h 2946796"/>
              <a:gd name="connsiteX4" fmla="*/ 2210097 w 2946796"/>
              <a:gd name="connsiteY4" fmla="*/ 1915417 h 2946796"/>
              <a:gd name="connsiteX5" fmla="*/ 2946796 w 2946796"/>
              <a:gd name="connsiteY5" fmla="*/ 1915417 h 2946796"/>
              <a:gd name="connsiteX6" fmla="*/ 1473398 w 2946796"/>
              <a:gd name="connsiteY6" fmla="*/ 2946796 h 2946796"/>
              <a:gd name="connsiteX7" fmla="*/ 0 w 2946796"/>
              <a:gd name="connsiteY7" fmla="*/ 1915417 h 294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6796" h="2946796">
                <a:moveTo>
                  <a:pt x="1031379" y="0"/>
                </a:moveTo>
                <a:lnTo>
                  <a:pt x="1031379" y="736699"/>
                </a:lnTo>
                <a:lnTo>
                  <a:pt x="2946796" y="736699"/>
                </a:lnTo>
                <a:lnTo>
                  <a:pt x="2946796" y="2210097"/>
                </a:lnTo>
                <a:lnTo>
                  <a:pt x="1031379" y="2210097"/>
                </a:lnTo>
                <a:lnTo>
                  <a:pt x="1031379" y="2946796"/>
                </a:lnTo>
                <a:lnTo>
                  <a:pt x="0" y="1473398"/>
                </a:lnTo>
                <a:lnTo>
                  <a:pt x="1031379" y="0"/>
                </a:lnTo>
                <a:close/>
              </a:path>
            </a:pathLst>
          </a:custGeom>
          <a:solidFill>
            <a:srgbClr val="B4223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5514" tIns="1106523" rIns="369823" bIns="1106523" numCol="1" spcCol="1270" anchor="ctr" anchorCtr="0">
            <a:noAutofit/>
          </a:bodyPr>
          <a:lstStyle/>
          <a:p>
            <a:pPr marL="0" lvl="0" indent="0" algn="ctr" defTabSz="2311400">
              <a:lnSpc>
                <a:spcPct val="90000"/>
              </a:lnSpc>
              <a:spcBef>
                <a:spcPct val="0"/>
              </a:spcBef>
              <a:spcAft>
                <a:spcPct val="35000"/>
              </a:spcAft>
              <a:buNone/>
            </a:pPr>
            <a:endParaRPr lang="en-IN" sz="5200" kern="1200"/>
          </a:p>
        </p:txBody>
      </p:sp>
      <p:sp>
        <p:nvSpPr>
          <p:cNvPr id="6" name="TextBox 5">
            <a:extLst>
              <a:ext uri="{FF2B5EF4-FFF2-40B4-BE49-F238E27FC236}">
                <a16:creationId xmlns:a16="http://schemas.microsoft.com/office/drawing/2014/main" id="{12596B6B-5F8A-48A0-BFA6-88D1A172FF0E}"/>
              </a:ext>
            </a:extLst>
          </p:cNvPr>
          <p:cNvSpPr txBox="1"/>
          <p:nvPr/>
        </p:nvSpPr>
        <p:spPr>
          <a:xfrm>
            <a:off x="1577307" y="3472975"/>
            <a:ext cx="2567354" cy="954107"/>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2800" dirty="0">
                <a:solidFill>
                  <a:schemeClr val="accent4">
                    <a:lumMod val="20000"/>
                    <a:lumOff val="80000"/>
                  </a:schemeClr>
                </a:solidFill>
                <a:latin typeface="+mj-lt"/>
              </a:rPr>
              <a:t>Profit Maximization</a:t>
            </a:r>
            <a:endParaRPr lang="en-IN" sz="2800" dirty="0">
              <a:solidFill>
                <a:schemeClr val="accent4">
                  <a:lumMod val="20000"/>
                  <a:lumOff val="80000"/>
                </a:schemeClr>
              </a:solidFill>
              <a:latin typeface="+mj-lt"/>
            </a:endParaRPr>
          </a:p>
        </p:txBody>
      </p:sp>
      <p:sp>
        <p:nvSpPr>
          <p:cNvPr id="23" name="TextBox 22">
            <a:extLst>
              <a:ext uri="{FF2B5EF4-FFF2-40B4-BE49-F238E27FC236}">
                <a16:creationId xmlns:a16="http://schemas.microsoft.com/office/drawing/2014/main" id="{906321ED-DF15-4995-A36F-F6C0815CC6AB}"/>
              </a:ext>
            </a:extLst>
          </p:cNvPr>
          <p:cNvSpPr txBox="1"/>
          <p:nvPr/>
        </p:nvSpPr>
        <p:spPr>
          <a:xfrm>
            <a:off x="4999335" y="3472975"/>
            <a:ext cx="2567354" cy="954107"/>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2800" dirty="0">
                <a:solidFill>
                  <a:schemeClr val="accent4">
                    <a:lumMod val="20000"/>
                    <a:lumOff val="80000"/>
                  </a:schemeClr>
                </a:solidFill>
                <a:latin typeface="+mj-lt"/>
              </a:rPr>
              <a:t>Wealth Maximization</a:t>
            </a:r>
            <a:endParaRPr lang="en-IN" sz="2800" dirty="0">
              <a:solidFill>
                <a:schemeClr val="accent4">
                  <a:lumMod val="20000"/>
                  <a:lumOff val="80000"/>
                </a:schemeClr>
              </a:solidFill>
              <a:latin typeface="+mj-lt"/>
            </a:endParaRPr>
          </a:p>
        </p:txBody>
      </p:sp>
      <p:sp>
        <p:nvSpPr>
          <p:cNvPr id="27" name="TextBox 26">
            <a:extLst>
              <a:ext uri="{FF2B5EF4-FFF2-40B4-BE49-F238E27FC236}">
                <a16:creationId xmlns:a16="http://schemas.microsoft.com/office/drawing/2014/main" id="{68446C35-C041-4C65-A5EB-56D506167355}"/>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12</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131951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479258" y="937518"/>
            <a:ext cx="8185484"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Profit Maximization vs. Wealth Maximization</a:t>
            </a:r>
            <a:endParaRPr lang="en-IN" sz="30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13BABE84-D9EB-430E-8EF8-41D305454D6F}"/>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9" name="TextBox 8">
            <a:extLst>
              <a:ext uri="{FF2B5EF4-FFF2-40B4-BE49-F238E27FC236}">
                <a16:creationId xmlns:a16="http://schemas.microsoft.com/office/drawing/2014/main" id="{141BB843-D1E1-4429-896E-AEB11432B89F}"/>
              </a:ext>
            </a:extLst>
          </p:cNvPr>
          <p:cNvSpPr txBox="1"/>
          <p:nvPr/>
        </p:nvSpPr>
        <p:spPr>
          <a:xfrm>
            <a:off x="728143" y="2841983"/>
            <a:ext cx="7422325" cy="2235356"/>
          </a:xfrm>
          <a:prstGeom prst="rect">
            <a:avLst/>
          </a:prstGeom>
          <a:noFill/>
        </p:spPr>
        <p:txBody>
          <a:bodyPr wrap="square">
            <a:spAutoFit/>
          </a:bodyPr>
          <a:lstStyle/>
          <a:p>
            <a:pPr algn="just">
              <a:lnSpc>
                <a:spcPct val="150000"/>
              </a:lnSpc>
            </a:pPr>
            <a:r>
              <a:rPr lang="en-US" sz="2400" dirty="0">
                <a:solidFill>
                  <a:schemeClr val="tx1">
                    <a:lumMod val="75000"/>
                    <a:lumOff val="25000"/>
                  </a:schemeClr>
                </a:solidFill>
              </a:rPr>
              <a:t>The goal of maximizing profits may refer to some sort of “long-run” or “average” profits, but it’s still unclear exactly what this means. First, do we mean something like accounting net income or earnings per share? </a:t>
            </a:r>
            <a:endParaRPr lang="en-IN" sz="2400" dirty="0">
              <a:solidFill>
                <a:schemeClr val="tx1">
                  <a:lumMod val="75000"/>
                  <a:lumOff val="25000"/>
                </a:schemeClr>
              </a:solidFill>
            </a:endParaRPr>
          </a:p>
        </p:txBody>
      </p:sp>
      <p:sp>
        <p:nvSpPr>
          <p:cNvPr id="10" name="TextBox 9">
            <a:extLst>
              <a:ext uri="{FF2B5EF4-FFF2-40B4-BE49-F238E27FC236}">
                <a16:creationId xmlns:a16="http://schemas.microsoft.com/office/drawing/2014/main" id="{FBAFD03C-9330-4812-A2BF-CFF60D7A15EE}"/>
              </a:ext>
            </a:extLst>
          </p:cNvPr>
          <p:cNvSpPr txBox="1"/>
          <p:nvPr/>
        </p:nvSpPr>
        <p:spPr>
          <a:xfrm>
            <a:off x="728144" y="2111487"/>
            <a:ext cx="7774171" cy="523220"/>
          </a:xfrm>
          <a:prstGeom prst="rect">
            <a:avLst/>
          </a:prstGeom>
          <a:noFill/>
        </p:spPr>
        <p:txBody>
          <a:bodyPr wrap="square" rtlCol="0">
            <a:spAutoFit/>
          </a:bodyPr>
          <a:lstStyle>
            <a:defPPr>
              <a:defRPr lang="en-US"/>
            </a:defPPr>
            <a:lvl1pPr>
              <a:defRPr sz="3200">
                <a:solidFill>
                  <a:srgbClr val="FF5353"/>
                </a:solidFill>
                <a:effectLst>
                  <a:innerShdw blurRad="63500" dist="50800" dir="13500000">
                    <a:prstClr val="black">
                      <a:alpha val="50000"/>
                    </a:prstClr>
                  </a:innerShdw>
                </a:effectLst>
                <a:latin typeface="+mj-lt"/>
              </a:defRPr>
            </a:lvl1pPr>
          </a:lstStyle>
          <a:p>
            <a:r>
              <a:rPr lang="en-US" sz="2800" dirty="0"/>
              <a:t>Profit Maximization:</a:t>
            </a:r>
            <a:endParaRPr lang="en-IN" sz="2800" dirty="0"/>
          </a:p>
        </p:txBody>
      </p:sp>
      <p:sp>
        <p:nvSpPr>
          <p:cNvPr id="11" name="TextBox 10">
            <a:extLst>
              <a:ext uri="{FF2B5EF4-FFF2-40B4-BE49-F238E27FC236}">
                <a16:creationId xmlns:a16="http://schemas.microsoft.com/office/drawing/2014/main" id="{35BC7A1A-6E66-47F4-AADC-F8F5BF1C17B4}"/>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13</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50366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479258" y="937518"/>
            <a:ext cx="8185484"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Profit Maximization vs. Wealth Maximization</a:t>
            </a:r>
            <a:endParaRPr lang="en-IN" sz="30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13BABE84-D9EB-430E-8EF8-41D305454D6F}"/>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9" name="TextBox 8">
            <a:extLst>
              <a:ext uri="{FF2B5EF4-FFF2-40B4-BE49-F238E27FC236}">
                <a16:creationId xmlns:a16="http://schemas.microsoft.com/office/drawing/2014/main" id="{141BB843-D1E1-4429-896E-AEB11432B89F}"/>
              </a:ext>
            </a:extLst>
          </p:cNvPr>
          <p:cNvSpPr txBox="1"/>
          <p:nvPr/>
        </p:nvSpPr>
        <p:spPr>
          <a:xfrm>
            <a:off x="728144" y="2632854"/>
            <a:ext cx="7422325" cy="2564613"/>
          </a:xfrm>
          <a:prstGeom prst="rect">
            <a:avLst/>
          </a:prstGeom>
          <a:noFill/>
        </p:spPr>
        <p:txBody>
          <a:bodyPr wrap="square">
            <a:spAutoFit/>
          </a:bodyPr>
          <a:lstStyle/>
          <a:p>
            <a:pPr algn="just">
              <a:lnSpc>
                <a:spcPct val="150000"/>
              </a:lnSpc>
            </a:pPr>
            <a:r>
              <a:rPr lang="en-US" sz="2200" dirty="0">
                <a:solidFill>
                  <a:schemeClr val="tx1">
                    <a:lumMod val="75000"/>
                    <a:lumOff val="25000"/>
                  </a:schemeClr>
                </a:solidFill>
              </a:rPr>
              <a:t> The finance manager in a corporation makes decisions for the stockholders of the firm. From the stockholders’ point of view, what is a good financial management decision? Good decisions increase the value of the stock, and poor decisions decrease the value of the stock. </a:t>
            </a:r>
          </a:p>
        </p:txBody>
      </p:sp>
      <p:sp>
        <p:nvSpPr>
          <p:cNvPr id="10" name="TextBox 9">
            <a:extLst>
              <a:ext uri="{FF2B5EF4-FFF2-40B4-BE49-F238E27FC236}">
                <a16:creationId xmlns:a16="http://schemas.microsoft.com/office/drawing/2014/main" id="{FBAFD03C-9330-4812-A2BF-CFF60D7A15EE}"/>
              </a:ext>
            </a:extLst>
          </p:cNvPr>
          <p:cNvSpPr txBox="1"/>
          <p:nvPr/>
        </p:nvSpPr>
        <p:spPr>
          <a:xfrm>
            <a:off x="728144" y="2018068"/>
            <a:ext cx="7774171" cy="523220"/>
          </a:xfrm>
          <a:prstGeom prst="rect">
            <a:avLst/>
          </a:prstGeom>
          <a:noFill/>
        </p:spPr>
        <p:txBody>
          <a:bodyPr wrap="square" rtlCol="0">
            <a:spAutoFit/>
          </a:bodyPr>
          <a:lstStyle>
            <a:defPPr>
              <a:defRPr lang="en-US"/>
            </a:defPPr>
            <a:lvl1pPr>
              <a:defRPr sz="3200">
                <a:solidFill>
                  <a:srgbClr val="FF5353"/>
                </a:solidFill>
                <a:effectLst>
                  <a:innerShdw blurRad="63500" dist="50800" dir="13500000">
                    <a:prstClr val="black">
                      <a:alpha val="50000"/>
                    </a:prstClr>
                  </a:innerShdw>
                </a:effectLst>
                <a:latin typeface="+mj-lt"/>
              </a:defRPr>
            </a:lvl1pPr>
          </a:lstStyle>
          <a:p>
            <a:r>
              <a:rPr lang="en-US" sz="2800" dirty="0"/>
              <a:t>Wealth Maximization:</a:t>
            </a:r>
            <a:endParaRPr lang="en-IN" sz="2800" dirty="0"/>
          </a:p>
        </p:txBody>
      </p:sp>
      <p:sp>
        <p:nvSpPr>
          <p:cNvPr id="6" name="TextBox 5">
            <a:extLst>
              <a:ext uri="{FF2B5EF4-FFF2-40B4-BE49-F238E27FC236}">
                <a16:creationId xmlns:a16="http://schemas.microsoft.com/office/drawing/2014/main" id="{243D85D1-E5E1-44A5-B87C-0B26056FCFB7}"/>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14</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359868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479258" y="937518"/>
            <a:ext cx="8185484"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Profit Maximization vs. Wealth Maximization</a:t>
            </a:r>
            <a:endParaRPr lang="en-IN" sz="30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13BABE84-D9EB-430E-8EF8-41D305454D6F}"/>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9" name="TextBox 8">
            <a:extLst>
              <a:ext uri="{FF2B5EF4-FFF2-40B4-BE49-F238E27FC236}">
                <a16:creationId xmlns:a16="http://schemas.microsoft.com/office/drawing/2014/main" id="{141BB843-D1E1-4429-896E-AEB11432B89F}"/>
              </a:ext>
            </a:extLst>
          </p:cNvPr>
          <p:cNvSpPr txBox="1"/>
          <p:nvPr/>
        </p:nvSpPr>
        <p:spPr>
          <a:xfrm>
            <a:off x="728144" y="2632854"/>
            <a:ext cx="7422325" cy="3343351"/>
          </a:xfrm>
          <a:prstGeom prst="rect">
            <a:avLst/>
          </a:prstGeom>
          <a:noFill/>
        </p:spPr>
        <p:txBody>
          <a:bodyPr wrap="square">
            <a:spAutoFit/>
          </a:bodyPr>
          <a:lstStyle/>
          <a:p>
            <a:pPr algn="just">
              <a:lnSpc>
                <a:spcPct val="150000"/>
              </a:lnSpc>
            </a:pPr>
            <a:r>
              <a:rPr lang="en-US" sz="2400" dirty="0">
                <a:solidFill>
                  <a:schemeClr val="tx1">
                    <a:lumMod val="75000"/>
                    <a:lumOff val="25000"/>
                  </a:schemeClr>
                </a:solidFill>
              </a:rPr>
              <a:t>The appropriate goal for the financial management can thus be stated quite easily:</a:t>
            </a:r>
          </a:p>
          <a:p>
            <a:pPr algn="just">
              <a:lnSpc>
                <a:spcPct val="150000"/>
              </a:lnSpc>
            </a:pPr>
            <a:r>
              <a:rPr lang="en-US" sz="2400" dirty="0">
                <a:solidFill>
                  <a:schemeClr val="tx1">
                    <a:lumMod val="75000"/>
                    <a:lumOff val="25000"/>
                  </a:schemeClr>
                </a:solidFill>
                <a:effectLst>
                  <a:outerShdw blurRad="50800" dist="38100" dir="2700000" algn="tl" rotWithShape="0">
                    <a:prstClr val="black">
                      <a:alpha val="40000"/>
                    </a:prstClr>
                  </a:outerShdw>
                </a:effectLst>
                <a:latin typeface="+mj-lt"/>
              </a:rPr>
              <a:t>The goal of financial management is to maximize the current value per share of the existing stock or Maximize the market value of the existing owners’ equity.</a:t>
            </a:r>
            <a:endParaRPr lang="en-IN" sz="2400" dirty="0">
              <a:solidFill>
                <a:schemeClr val="tx1">
                  <a:lumMod val="75000"/>
                  <a:lumOff val="25000"/>
                </a:schemeClr>
              </a:solidFill>
              <a:effectLst>
                <a:outerShdw blurRad="50800" dist="38100" dir="2700000" algn="tl" rotWithShape="0">
                  <a:prstClr val="black">
                    <a:alpha val="40000"/>
                  </a:prstClr>
                </a:outerShdw>
              </a:effectLst>
              <a:latin typeface="+mj-lt"/>
            </a:endParaRPr>
          </a:p>
        </p:txBody>
      </p:sp>
      <p:sp>
        <p:nvSpPr>
          <p:cNvPr id="10" name="TextBox 9">
            <a:extLst>
              <a:ext uri="{FF2B5EF4-FFF2-40B4-BE49-F238E27FC236}">
                <a16:creationId xmlns:a16="http://schemas.microsoft.com/office/drawing/2014/main" id="{FBAFD03C-9330-4812-A2BF-CFF60D7A15EE}"/>
              </a:ext>
            </a:extLst>
          </p:cNvPr>
          <p:cNvSpPr txBox="1"/>
          <p:nvPr/>
        </p:nvSpPr>
        <p:spPr>
          <a:xfrm>
            <a:off x="728144" y="2018068"/>
            <a:ext cx="7774171" cy="523220"/>
          </a:xfrm>
          <a:prstGeom prst="rect">
            <a:avLst/>
          </a:prstGeom>
          <a:noFill/>
        </p:spPr>
        <p:txBody>
          <a:bodyPr wrap="square" rtlCol="0">
            <a:spAutoFit/>
          </a:bodyPr>
          <a:lstStyle>
            <a:defPPr>
              <a:defRPr lang="en-US"/>
            </a:defPPr>
            <a:lvl1pPr>
              <a:defRPr sz="3200">
                <a:solidFill>
                  <a:srgbClr val="FF5353"/>
                </a:solidFill>
                <a:effectLst>
                  <a:innerShdw blurRad="63500" dist="50800" dir="13500000">
                    <a:prstClr val="black">
                      <a:alpha val="50000"/>
                    </a:prstClr>
                  </a:innerShdw>
                </a:effectLst>
                <a:latin typeface="+mj-lt"/>
              </a:defRPr>
            </a:lvl1pPr>
          </a:lstStyle>
          <a:p>
            <a:r>
              <a:rPr lang="en-US" sz="2800" dirty="0"/>
              <a:t>Wealth Maximization:</a:t>
            </a:r>
            <a:endParaRPr lang="en-IN" sz="2800" dirty="0"/>
          </a:p>
        </p:txBody>
      </p:sp>
      <p:sp>
        <p:nvSpPr>
          <p:cNvPr id="6" name="TextBox 5">
            <a:extLst>
              <a:ext uri="{FF2B5EF4-FFF2-40B4-BE49-F238E27FC236}">
                <a16:creationId xmlns:a16="http://schemas.microsoft.com/office/drawing/2014/main" id="{243D85D1-E5E1-44A5-B87C-0B26056FCFB7}"/>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15</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32507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126001" y="919633"/>
            <a:ext cx="9020336"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The </a:t>
            </a:r>
            <a:r>
              <a:rPr lang="en-US" sz="2800" dirty="0">
                <a:solidFill>
                  <a:srgbClr val="FF5353"/>
                </a:solidFill>
                <a:effectLst>
                  <a:outerShdw blurRad="50800" dist="38100" dir="2700000" algn="tl" rotWithShape="0">
                    <a:prstClr val="black">
                      <a:alpha val="40000"/>
                    </a:prstClr>
                  </a:outerShdw>
                </a:effectLst>
                <a:latin typeface="Lato Black" panose="020F0A02020204030203" pitchFamily="34" charset="0"/>
              </a:rPr>
              <a:t>AGENCY Problem </a:t>
            </a:r>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and Control of The Corporation</a:t>
            </a:r>
            <a:endParaRPr lang="en-IN" sz="28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065A6B57-CA15-4797-B098-A94B0DBA5E10}"/>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27" name="TextBox 26">
            <a:extLst>
              <a:ext uri="{FF2B5EF4-FFF2-40B4-BE49-F238E27FC236}">
                <a16:creationId xmlns:a16="http://schemas.microsoft.com/office/drawing/2014/main" id="{C5DE1B22-5B2C-486B-B2F4-50738A1FC75C}"/>
              </a:ext>
            </a:extLst>
          </p:cNvPr>
          <p:cNvSpPr txBox="1"/>
          <p:nvPr/>
        </p:nvSpPr>
        <p:spPr>
          <a:xfrm>
            <a:off x="716302" y="2004836"/>
            <a:ext cx="7711387" cy="3897349"/>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The relationship between stockholders and management is called an </a:t>
            </a:r>
            <a:r>
              <a:rPr lang="en-US" sz="2400" dirty="0">
                <a:solidFill>
                  <a:srgbClr val="FF5353"/>
                </a:solidFill>
                <a:latin typeface="+mj-lt"/>
              </a:rPr>
              <a:t>Agency Relationship</a:t>
            </a:r>
            <a:r>
              <a:rPr lang="en-US" sz="2400" dirty="0">
                <a:solidFill>
                  <a:srgbClr val="DA3646"/>
                </a:solidFill>
                <a:latin typeface="+mj-lt"/>
              </a:rPr>
              <a:t> </a:t>
            </a:r>
            <a:r>
              <a:rPr lang="en-US" sz="2400" dirty="0">
                <a:solidFill>
                  <a:schemeClr val="tx1">
                    <a:lumMod val="75000"/>
                    <a:lumOff val="25000"/>
                  </a:schemeClr>
                </a:solidFill>
              </a:rPr>
              <a:t>where, Finance Manager acts as an </a:t>
            </a:r>
            <a:r>
              <a:rPr lang="en-US" sz="2400" dirty="0">
                <a:solidFill>
                  <a:srgbClr val="FF5353"/>
                </a:solidFill>
                <a:latin typeface="+mj-lt"/>
              </a:rPr>
              <a:t>AGENT</a:t>
            </a:r>
            <a:r>
              <a:rPr lang="en-US" sz="2400" dirty="0">
                <a:solidFill>
                  <a:schemeClr val="tx1">
                    <a:lumMod val="75000"/>
                    <a:lumOff val="25000"/>
                  </a:schemeClr>
                </a:solidFill>
              </a:rPr>
              <a:t> of the shareholders called </a:t>
            </a:r>
            <a:r>
              <a:rPr lang="en-US" sz="2400" dirty="0">
                <a:solidFill>
                  <a:srgbClr val="FF5353"/>
                </a:solidFill>
                <a:latin typeface="+mj-lt"/>
              </a:rPr>
              <a:t>PRINCIPAL. </a:t>
            </a:r>
            <a:endParaRPr lang="en-US" sz="2400" dirty="0">
              <a:solidFill>
                <a:schemeClr val="tx1">
                  <a:lumMod val="75000"/>
                  <a:lumOff val="25000"/>
                </a:schemeClr>
              </a:solidFill>
              <a:latin typeface="+mj-lt"/>
            </a:endParaRPr>
          </a:p>
          <a:p>
            <a:pPr algn="just">
              <a:lnSpc>
                <a:spcPct val="150000"/>
              </a:lnSpc>
            </a:pPr>
            <a:r>
              <a:rPr lang="en-US" sz="2400" dirty="0">
                <a:solidFill>
                  <a:schemeClr val="tx1">
                    <a:lumMod val="75000"/>
                    <a:lumOff val="25000"/>
                  </a:schemeClr>
                </a:solidFill>
              </a:rPr>
              <a:t>There is a possibility of conflict of interest between the principal and the agent. Such a conflict is called an </a:t>
            </a:r>
            <a:r>
              <a:rPr lang="en-US" sz="2400" dirty="0">
                <a:solidFill>
                  <a:srgbClr val="FF5353"/>
                </a:solidFill>
                <a:latin typeface="+mj-lt"/>
              </a:rPr>
              <a:t>AGENCY PROBLEM </a:t>
            </a:r>
            <a:r>
              <a:rPr lang="en-US" sz="2400" dirty="0">
                <a:solidFill>
                  <a:schemeClr val="tx1">
                    <a:lumMod val="75000"/>
                    <a:lumOff val="25000"/>
                  </a:schemeClr>
                </a:solidFill>
              </a:rPr>
              <a:t>.</a:t>
            </a:r>
            <a:endParaRPr lang="en-IN" sz="2400" dirty="0">
              <a:solidFill>
                <a:schemeClr val="tx1">
                  <a:lumMod val="75000"/>
                  <a:lumOff val="25000"/>
                </a:schemeClr>
              </a:solidFill>
            </a:endParaRPr>
          </a:p>
        </p:txBody>
      </p:sp>
      <p:sp>
        <p:nvSpPr>
          <p:cNvPr id="28" name="TextBox 27">
            <a:extLst>
              <a:ext uri="{FF2B5EF4-FFF2-40B4-BE49-F238E27FC236}">
                <a16:creationId xmlns:a16="http://schemas.microsoft.com/office/drawing/2014/main" id="{6BD4B7FE-0BB2-48FF-B6E9-E2DC83422570}"/>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16</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85980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340017" y="777622"/>
            <a:ext cx="8285237"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The </a:t>
            </a:r>
            <a:r>
              <a:rPr lang="en-US" sz="4400" dirty="0">
                <a:solidFill>
                  <a:srgbClr val="D9D9D9"/>
                </a:solidFill>
                <a:effectLst>
                  <a:outerShdw blurRad="50800" dist="38100" dir="2700000" algn="tl" rotWithShape="0">
                    <a:prstClr val="black">
                      <a:alpha val="40000"/>
                    </a:prstClr>
                  </a:outerShdw>
                </a:effectLst>
                <a:latin typeface="Lato Black" panose="020F0A02020204030203" pitchFamily="34" charset="0"/>
              </a:rPr>
              <a:t>Agency Cost</a:t>
            </a:r>
            <a:endParaRPr lang="en-IN" sz="4400" dirty="0">
              <a:solidFill>
                <a:srgbClr val="D9D9D9"/>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065A6B57-CA15-4797-B098-A94B0DBA5E10}"/>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27" name="TextBox 26">
            <a:extLst>
              <a:ext uri="{FF2B5EF4-FFF2-40B4-BE49-F238E27FC236}">
                <a16:creationId xmlns:a16="http://schemas.microsoft.com/office/drawing/2014/main" id="{C5DE1B22-5B2C-486B-B2F4-50738A1FC75C}"/>
              </a:ext>
            </a:extLst>
          </p:cNvPr>
          <p:cNvSpPr txBox="1"/>
          <p:nvPr/>
        </p:nvSpPr>
        <p:spPr>
          <a:xfrm>
            <a:off x="896815" y="1893847"/>
            <a:ext cx="7350369" cy="3724866"/>
          </a:xfrm>
          <a:prstGeom prst="rect">
            <a:avLst/>
          </a:prstGeom>
          <a:noFill/>
        </p:spPr>
        <p:txBody>
          <a:bodyPr wrap="square" rtlCol="0">
            <a:spAutoFit/>
          </a:bodyPr>
          <a:lstStyle/>
          <a:p>
            <a:pPr algn="just">
              <a:lnSpc>
                <a:spcPct val="150000"/>
              </a:lnSpc>
            </a:pPr>
            <a:r>
              <a:rPr lang="en-US" sz="2000" dirty="0">
                <a:solidFill>
                  <a:schemeClr val="tx1">
                    <a:lumMod val="75000"/>
                    <a:lumOff val="25000"/>
                  </a:schemeClr>
                </a:solidFill>
              </a:rPr>
              <a:t>An </a:t>
            </a:r>
            <a:r>
              <a:rPr lang="en-US" sz="2000" dirty="0">
                <a:solidFill>
                  <a:schemeClr val="tx1">
                    <a:lumMod val="75000"/>
                    <a:lumOff val="25000"/>
                  </a:schemeClr>
                </a:solidFill>
                <a:latin typeface="+mj-lt"/>
              </a:rPr>
              <a:t>Indirect Agency Cost </a:t>
            </a:r>
            <a:r>
              <a:rPr lang="en-US" sz="2000" dirty="0">
                <a:solidFill>
                  <a:schemeClr val="tx1">
                    <a:lumMod val="75000"/>
                    <a:lumOff val="25000"/>
                  </a:schemeClr>
                </a:solidFill>
              </a:rPr>
              <a:t>is a lost opportunity.</a:t>
            </a:r>
          </a:p>
          <a:p>
            <a:pPr algn="just">
              <a:lnSpc>
                <a:spcPct val="150000"/>
              </a:lnSpc>
            </a:pPr>
            <a:endParaRPr lang="en-US" sz="2000" dirty="0">
              <a:solidFill>
                <a:schemeClr val="tx1">
                  <a:lumMod val="75000"/>
                  <a:lumOff val="25000"/>
                </a:schemeClr>
              </a:solidFill>
            </a:endParaRPr>
          </a:p>
          <a:p>
            <a:pPr algn="just">
              <a:lnSpc>
                <a:spcPct val="150000"/>
              </a:lnSpc>
            </a:pPr>
            <a:r>
              <a:rPr lang="en-US" sz="2000" dirty="0">
                <a:solidFill>
                  <a:schemeClr val="tx1">
                    <a:lumMod val="75000"/>
                    <a:lumOff val="25000"/>
                  </a:schemeClr>
                </a:solidFill>
                <a:latin typeface="+mj-lt"/>
              </a:rPr>
              <a:t>Direct agency costs </a:t>
            </a:r>
            <a:r>
              <a:rPr lang="en-US" sz="2000" dirty="0">
                <a:solidFill>
                  <a:schemeClr val="tx1">
                    <a:lumMod val="75000"/>
                    <a:lumOff val="25000"/>
                  </a:schemeClr>
                </a:solidFill>
              </a:rPr>
              <a:t>come in two forms:</a:t>
            </a:r>
          </a:p>
          <a:p>
            <a:pPr algn="just">
              <a:lnSpc>
                <a:spcPct val="150000"/>
              </a:lnSpc>
            </a:pPr>
            <a:endParaRPr lang="en-US" sz="2000" dirty="0">
              <a:solidFill>
                <a:schemeClr val="tx1">
                  <a:lumMod val="75000"/>
                  <a:lumOff val="25000"/>
                </a:schemeClr>
              </a:solidFill>
            </a:endParaRPr>
          </a:p>
          <a:p>
            <a:pPr marL="342900" indent="-342900" algn="just">
              <a:lnSpc>
                <a:spcPct val="150000"/>
              </a:lnSpc>
              <a:buFont typeface="Wingdings" panose="05000000000000000000" pitchFamily="2" charset="2"/>
              <a:buChar char="q"/>
            </a:pPr>
            <a:r>
              <a:rPr lang="en-US" sz="2000" dirty="0">
                <a:solidFill>
                  <a:schemeClr val="tx1">
                    <a:lumMod val="75000"/>
                    <a:lumOff val="25000"/>
                  </a:schemeClr>
                </a:solidFill>
              </a:rPr>
              <a:t>The first type is a corporate expenditure that benefits management but costs the stockholders.</a:t>
            </a:r>
          </a:p>
          <a:p>
            <a:pPr marL="342900" indent="-342900" algn="just">
              <a:lnSpc>
                <a:spcPct val="150000"/>
              </a:lnSpc>
              <a:buFont typeface="Wingdings" panose="05000000000000000000" pitchFamily="2" charset="2"/>
              <a:buChar char="q"/>
            </a:pPr>
            <a:r>
              <a:rPr lang="en-US" sz="2000" dirty="0">
                <a:solidFill>
                  <a:schemeClr val="tx1">
                    <a:lumMod val="75000"/>
                    <a:lumOff val="25000"/>
                  </a:schemeClr>
                </a:solidFill>
              </a:rPr>
              <a:t>The second type of direct agency cost is an expense that arises from the need to monitor management actions.</a:t>
            </a:r>
            <a:endParaRPr lang="en-IN" sz="2000" dirty="0">
              <a:solidFill>
                <a:schemeClr val="tx1">
                  <a:lumMod val="75000"/>
                  <a:lumOff val="25000"/>
                </a:schemeClr>
              </a:solidFill>
            </a:endParaRPr>
          </a:p>
        </p:txBody>
      </p:sp>
      <p:sp>
        <p:nvSpPr>
          <p:cNvPr id="31" name="TextBox 30">
            <a:extLst>
              <a:ext uri="{FF2B5EF4-FFF2-40B4-BE49-F238E27FC236}">
                <a16:creationId xmlns:a16="http://schemas.microsoft.com/office/drawing/2014/main" id="{76EB23CB-C0FE-48F9-A653-EDC3247DCF95}"/>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17</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258982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466017" y="918212"/>
            <a:ext cx="8211991"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Business Ethics and Social Responsibility</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065A6B57-CA15-4797-B098-A94B0DBA5E10}"/>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28" name="TextBox 27">
            <a:extLst>
              <a:ext uri="{FF2B5EF4-FFF2-40B4-BE49-F238E27FC236}">
                <a16:creationId xmlns:a16="http://schemas.microsoft.com/office/drawing/2014/main" id="{B88A4F6D-03FF-422B-B976-4FD74BCE6643}"/>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18</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
        <p:nvSpPr>
          <p:cNvPr id="29" name="TextBox 28">
            <a:extLst>
              <a:ext uri="{FF2B5EF4-FFF2-40B4-BE49-F238E27FC236}">
                <a16:creationId xmlns:a16="http://schemas.microsoft.com/office/drawing/2014/main" id="{0CB1A335-7A8A-42E0-91A0-DE589BFF5EDF}"/>
              </a:ext>
            </a:extLst>
          </p:cNvPr>
          <p:cNvSpPr txBox="1"/>
          <p:nvPr/>
        </p:nvSpPr>
        <p:spPr>
          <a:xfrm>
            <a:off x="960520" y="1934619"/>
            <a:ext cx="7350369" cy="3724866"/>
          </a:xfrm>
          <a:prstGeom prst="rect">
            <a:avLst/>
          </a:prstGeom>
          <a:noFill/>
        </p:spPr>
        <p:txBody>
          <a:bodyPr wrap="square" rtlCol="0">
            <a:spAutoFit/>
          </a:bodyPr>
          <a:lstStyle/>
          <a:p>
            <a:pPr algn="just">
              <a:lnSpc>
                <a:spcPct val="150000"/>
              </a:lnSpc>
            </a:pPr>
            <a:r>
              <a:rPr lang="en-US" sz="2000" dirty="0">
                <a:solidFill>
                  <a:schemeClr val="tx1">
                    <a:lumMod val="75000"/>
                    <a:lumOff val="25000"/>
                  </a:schemeClr>
                </a:solidFill>
                <a:latin typeface="+mj-lt"/>
              </a:rPr>
              <a:t>Business Ethics </a:t>
            </a:r>
            <a:r>
              <a:rPr lang="en-US" sz="2000" dirty="0">
                <a:solidFill>
                  <a:schemeClr val="tx1">
                    <a:lumMod val="75000"/>
                    <a:lumOff val="25000"/>
                  </a:schemeClr>
                </a:solidFill>
              </a:rPr>
              <a:t>are how companies conduct themselves in their practices and policies. </a:t>
            </a:r>
          </a:p>
          <a:p>
            <a:pPr algn="just">
              <a:lnSpc>
                <a:spcPct val="150000"/>
              </a:lnSpc>
            </a:pPr>
            <a:endParaRPr lang="en-US" sz="2000" dirty="0">
              <a:solidFill>
                <a:schemeClr val="tx1">
                  <a:lumMod val="75000"/>
                  <a:lumOff val="25000"/>
                </a:schemeClr>
              </a:solidFill>
            </a:endParaRPr>
          </a:p>
          <a:p>
            <a:pPr algn="just">
              <a:lnSpc>
                <a:spcPct val="150000"/>
              </a:lnSpc>
            </a:pPr>
            <a:r>
              <a:rPr lang="en-US" sz="2000" dirty="0">
                <a:solidFill>
                  <a:schemeClr val="tx1">
                    <a:lumMod val="75000"/>
                    <a:lumOff val="25000"/>
                  </a:schemeClr>
                </a:solidFill>
                <a:latin typeface="+mj-lt"/>
              </a:rPr>
              <a:t>Corporate Social Responsibility (CSR) </a:t>
            </a:r>
            <a:r>
              <a:rPr lang="en-US" sz="2000" dirty="0">
                <a:solidFill>
                  <a:schemeClr val="tx1">
                    <a:lumMod val="75000"/>
                    <a:lumOff val="25000"/>
                  </a:schemeClr>
                </a:solidFill>
              </a:rPr>
              <a:t>is used to describe initiatives or strategies organizations put in place to make themselves more socially accountable. Practicing corporate social responsibility can make an organization more aware of its impact on society.</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141073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A calculator and pen on top of papers&#10;&#10;Description automatically generated with medium confidence">
            <a:extLst>
              <a:ext uri="{FF2B5EF4-FFF2-40B4-BE49-F238E27FC236}">
                <a16:creationId xmlns:a16="http://schemas.microsoft.com/office/drawing/2014/main" id="{94CD5A4C-6BAA-4568-89B9-EACBC3FD164D}"/>
              </a:ext>
            </a:extLst>
          </p:cNvPr>
          <p:cNvPicPr>
            <a:picLocks/>
          </p:cNvPicPr>
          <p:nvPr/>
        </p:nvPicPr>
        <p:blipFill>
          <a:blip r:embed="rId2">
            <a:alphaModFix amt="20000"/>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 y="1662394"/>
            <a:ext cx="9144001" cy="5195606"/>
          </a:xfrm>
          <a:prstGeom prst="rect">
            <a:avLst/>
          </a:prstGeom>
        </p:spPr>
      </p:pic>
      <p:sp>
        <p:nvSpPr>
          <p:cNvPr id="2" name="TextBox 1">
            <a:extLst>
              <a:ext uri="{FF2B5EF4-FFF2-40B4-BE49-F238E27FC236}">
                <a16:creationId xmlns:a16="http://schemas.microsoft.com/office/drawing/2014/main" id="{472433BC-EA59-4172-A9D2-253B72DDF05D}"/>
              </a:ext>
            </a:extLst>
          </p:cNvPr>
          <p:cNvSpPr txBox="1"/>
          <p:nvPr/>
        </p:nvSpPr>
        <p:spPr>
          <a:xfrm>
            <a:off x="517358" y="814427"/>
            <a:ext cx="5602706"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Learning Outcomes</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6" name="TextBox 25">
            <a:extLst>
              <a:ext uri="{FF2B5EF4-FFF2-40B4-BE49-F238E27FC236}">
                <a16:creationId xmlns:a16="http://schemas.microsoft.com/office/drawing/2014/main" id="{C96D3671-3293-4DDF-A4CD-FC946622FF51}"/>
              </a:ext>
            </a:extLst>
          </p:cNvPr>
          <p:cNvSpPr txBox="1"/>
          <p:nvPr/>
        </p:nvSpPr>
        <p:spPr>
          <a:xfrm>
            <a:off x="728144" y="2111487"/>
            <a:ext cx="7774171" cy="523220"/>
          </a:xfrm>
          <a:prstGeom prst="rect">
            <a:avLst/>
          </a:prstGeom>
          <a:noFill/>
        </p:spPr>
        <p:txBody>
          <a:bodyPr wrap="square" rtlCol="0">
            <a:spAutoFit/>
          </a:bodyPr>
          <a:lstStyle>
            <a:defPPr>
              <a:defRPr lang="en-US"/>
            </a:defPPr>
            <a:lvl1pPr>
              <a:defRPr sz="3200">
                <a:solidFill>
                  <a:srgbClr val="FF5353"/>
                </a:solidFill>
                <a:effectLst>
                  <a:innerShdw blurRad="63500" dist="50800" dir="13500000">
                    <a:prstClr val="black">
                      <a:alpha val="50000"/>
                    </a:prstClr>
                  </a:innerShdw>
                </a:effectLst>
                <a:latin typeface="+mj-lt"/>
              </a:defRPr>
            </a:lvl1pPr>
          </a:lstStyle>
          <a:p>
            <a:r>
              <a:rPr lang="en-US" sz="2800" dirty="0"/>
              <a:t>After studying this topic, you would be able to:</a:t>
            </a:r>
            <a:endParaRPr lang="en-IN" sz="2800" dirty="0"/>
          </a:p>
        </p:txBody>
      </p:sp>
      <p:sp>
        <p:nvSpPr>
          <p:cNvPr id="27" name="TextBox 26">
            <a:extLst>
              <a:ext uri="{FF2B5EF4-FFF2-40B4-BE49-F238E27FC236}">
                <a16:creationId xmlns:a16="http://schemas.microsoft.com/office/drawing/2014/main" id="{D228ACD8-BC41-4926-A283-5DC2277E8B7C}"/>
              </a:ext>
            </a:extLst>
          </p:cNvPr>
          <p:cNvSpPr txBox="1"/>
          <p:nvPr/>
        </p:nvSpPr>
        <p:spPr>
          <a:xfrm>
            <a:off x="1504210" y="2935463"/>
            <a:ext cx="6718913" cy="413062"/>
          </a:xfrm>
          <a:prstGeom prst="rect">
            <a:avLst/>
          </a:prstGeom>
          <a:noFill/>
        </p:spPr>
        <p:txBody>
          <a:bodyPr wrap="square" rtlCol="0">
            <a:spAutoFit/>
          </a:bodyPr>
          <a:lstStyle/>
          <a:p>
            <a:pPr algn="just">
              <a:lnSpc>
                <a:spcPct val="150000"/>
              </a:lnSpc>
            </a:pPr>
            <a:r>
              <a:rPr lang="en-US" sz="1600" dirty="0">
                <a:solidFill>
                  <a:srgbClr val="FF5353"/>
                </a:solidFill>
                <a:latin typeface="+mj-lt"/>
              </a:rPr>
              <a:t>Understand</a:t>
            </a:r>
            <a:r>
              <a:rPr lang="en-US" sz="1600" dirty="0">
                <a:solidFill>
                  <a:schemeClr val="tx1">
                    <a:lumMod val="75000"/>
                    <a:lumOff val="25000"/>
                  </a:schemeClr>
                </a:solidFill>
              </a:rPr>
              <a:t> the importance of financial information in life</a:t>
            </a:r>
            <a:endParaRPr lang="en-IN" sz="1600" dirty="0">
              <a:solidFill>
                <a:schemeClr val="tx1">
                  <a:lumMod val="75000"/>
                  <a:lumOff val="25000"/>
                </a:schemeClr>
              </a:solidFill>
            </a:endParaRPr>
          </a:p>
        </p:txBody>
      </p:sp>
      <p:sp>
        <p:nvSpPr>
          <p:cNvPr id="28" name="TextBox 27">
            <a:extLst>
              <a:ext uri="{FF2B5EF4-FFF2-40B4-BE49-F238E27FC236}">
                <a16:creationId xmlns:a16="http://schemas.microsoft.com/office/drawing/2014/main" id="{D0B4817F-B5CF-4F66-97EB-5EEE87567FB0}"/>
              </a:ext>
            </a:extLst>
          </p:cNvPr>
          <p:cNvSpPr txBox="1"/>
          <p:nvPr/>
        </p:nvSpPr>
        <p:spPr>
          <a:xfrm>
            <a:off x="1504210" y="3619362"/>
            <a:ext cx="6718913" cy="413062"/>
          </a:xfrm>
          <a:prstGeom prst="rect">
            <a:avLst/>
          </a:prstGeom>
          <a:noFill/>
        </p:spPr>
        <p:txBody>
          <a:bodyPr wrap="square" rtlCol="0">
            <a:spAutoFit/>
          </a:bodyPr>
          <a:lstStyle/>
          <a:p>
            <a:pPr algn="just">
              <a:lnSpc>
                <a:spcPct val="150000"/>
              </a:lnSpc>
            </a:pPr>
            <a:r>
              <a:rPr lang="en-US" sz="1600" dirty="0">
                <a:solidFill>
                  <a:srgbClr val="FF5353"/>
                </a:solidFill>
                <a:latin typeface="+mj-lt"/>
              </a:rPr>
              <a:t>Understand</a:t>
            </a:r>
            <a:r>
              <a:rPr lang="en-US" sz="1600" dirty="0">
                <a:solidFill>
                  <a:schemeClr val="tx1">
                    <a:lumMod val="75000"/>
                    <a:lumOff val="25000"/>
                  </a:schemeClr>
                </a:solidFill>
              </a:rPr>
              <a:t> the features of various forms of business organizations</a:t>
            </a:r>
            <a:endParaRPr lang="en-IN" sz="1600" dirty="0">
              <a:solidFill>
                <a:schemeClr val="tx1">
                  <a:lumMod val="75000"/>
                  <a:lumOff val="25000"/>
                </a:schemeClr>
              </a:solidFill>
            </a:endParaRPr>
          </a:p>
        </p:txBody>
      </p:sp>
      <p:sp>
        <p:nvSpPr>
          <p:cNvPr id="29" name="TextBox 28">
            <a:extLst>
              <a:ext uri="{FF2B5EF4-FFF2-40B4-BE49-F238E27FC236}">
                <a16:creationId xmlns:a16="http://schemas.microsoft.com/office/drawing/2014/main" id="{1E387DA5-7A0C-4238-8B63-26A3AB5922F0}"/>
              </a:ext>
            </a:extLst>
          </p:cNvPr>
          <p:cNvSpPr txBox="1"/>
          <p:nvPr/>
        </p:nvSpPr>
        <p:spPr>
          <a:xfrm>
            <a:off x="1504210" y="4303261"/>
            <a:ext cx="6718913" cy="413062"/>
          </a:xfrm>
          <a:prstGeom prst="rect">
            <a:avLst/>
          </a:prstGeom>
          <a:noFill/>
        </p:spPr>
        <p:txBody>
          <a:bodyPr wrap="square" rtlCol="0">
            <a:spAutoFit/>
          </a:bodyPr>
          <a:lstStyle/>
          <a:p>
            <a:pPr algn="just">
              <a:lnSpc>
                <a:spcPct val="150000"/>
              </a:lnSpc>
            </a:pPr>
            <a:r>
              <a:rPr lang="en-US" sz="1600" dirty="0">
                <a:solidFill>
                  <a:srgbClr val="FF5353"/>
                </a:solidFill>
                <a:latin typeface="+mj-lt"/>
              </a:rPr>
              <a:t>Explain</a:t>
            </a:r>
            <a:r>
              <a:rPr lang="en-US" sz="1600" dirty="0">
                <a:solidFill>
                  <a:schemeClr val="tx1">
                    <a:lumMod val="75000"/>
                    <a:lumOff val="25000"/>
                  </a:schemeClr>
                </a:solidFill>
              </a:rPr>
              <a:t> the goals of Finance Manager</a:t>
            </a:r>
            <a:endParaRPr lang="en-IN" sz="1600" dirty="0">
              <a:solidFill>
                <a:schemeClr val="tx1">
                  <a:lumMod val="75000"/>
                  <a:lumOff val="25000"/>
                </a:schemeClr>
              </a:solidFill>
            </a:endParaRPr>
          </a:p>
        </p:txBody>
      </p:sp>
      <p:sp>
        <p:nvSpPr>
          <p:cNvPr id="30" name="TextBox 29">
            <a:extLst>
              <a:ext uri="{FF2B5EF4-FFF2-40B4-BE49-F238E27FC236}">
                <a16:creationId xmlns:a16="http://schemas.microsoft.com/office/drawing/2014/main" id="{0A833D8B-282F-4AEE-B1DE-D863EA34CD27}"/>
              </a:ext>
            </a:extLst>
          </p:cNvPr>
          <p:cNvSpPr txBox="1"/>
          <p:nvPr/>
        </p:nvSpPr>
        <p:spPr>
          <a:xfrm>
            <a:off x="1504210" y="4987160"/>
            <a:ext cx="6718913" cy="413062"/>
          </a:xfrm>
          <a:prstGeom prst="rect">
            <a:avLst/>
          </a:prstGeom>
          <a:noFill/>
        </p:spPr>
        <p:txBody>
          <a:bodyPr wrap="square" rtlCol="0">
            <a:spAutoFit/>
          </a:bodyPr>
          <a:lstStyle/>
          <a:p>
            <a:pPr algn="just">
              <a:lnSpc>
                <a:spcPct val="150000"/>
              </a:lnSpc>
            </a:pPr>
            <a:r>
              <a:rPr lang="en-US" sz="1600" dirty="0">
                <a:solidFill>
                  <a:srgbClr val="FF5353"/>
                </a:solidFill>
                <a:latin typeface="+mj-lt"/>
              </a:rPr>
              <a:t>Know</a:t>
            </a:r>
            <a:r>
              <a:rPr lang="en-US" sz="1600" dirty="0">
                <a:solidFill>
                  <a:schemeClr val="tx1">
                    <a:lumMod val="75000"/>
                    <a:lumOff val="25000"/>
                  </a:schemeClr>
                </a:solidFill>
              </a:rPr>
              <a:t> about the decisions taken by Finance Manager</a:t>
            </a:r>
            <a:endParaRPr lang="en-IN" sz="1600" dirty="0">
              <a:solidFill>
                <a:schemeClr val="tx1">
                  <a:lumMod val="75000"/>
                  <a:lumOff val="25000"/>
                </a:schemeClr>
              </a:solidFill>
            </a:endParaRPr>
          </a:p>
        </p:txBody>
      </p:sp>
      <p:sp>
        <p:nvSpPr>
          <p:cNvPr id="31" name="TextBox 30">
            <a:extLst>
              <a:ext uri="{FF2B5EF4-FFF2-40B4-BE49-F238E27FC236}">
                <a16:creationId xmlns:a16="http://schemas.microsoft.com/office/drawing/2014/main" id="{3D3DFC95-B79D-4B28-B1BD-D25826A3ABC5}"/>
              </a:ext>
            </a:extLst>
          </p:cNvPr>
          <p:cNvSpPr txBox="1"/>
          <p:nvPr/>
        </p:nvSpPr>
        <p:spPr>
          <a:xfrm>
            <a:off x="1504210" y="5671058"/>
            <a:ext cx="6718913" cy="413062"/>
          </a:xfrm>
          <a:prstGeom prst="rect">
            <a:avLst/>
          </a:prstGeom>
          <a:noFill/>
        </p:spPr>
        <p:txBody>
          <a:bodyPr wrap="square" rtlCol="0">
            <a:spAutoFit/>
          </a:bodyPr>
          <a:lstStyle/>
          <a:p>
            <a:pPr algn="just">
              <a:lnSpc>
                <a:spcPct val="150000"/>
              </a:lnSpc>
            </a:pPr>
            <a:r>
              <a:rPr lang="en-US" sz="1600" dirty="0">
                <a:solidFill>
                  <a:srgbClr val="FF5353"/>
                </a:solidFill>
                <a:latin typeface="+mj-lt"/>
              </a:rPr>
              <a:t>Understand</a:t>
            </a:r>
            <a:r>
              <a:rPr lang="en-US" sz="1600" dirty="0">
                <a:solidFill>
                  <a:schemeClr val="tx1">
                    <a:lumMod val="75000"/>
                    <a:lumOff val="25000"/>
                  </a:schemeClr>
                </a:solidFill>
              </a:rPr>
              <a:t> the process of management of a corporation</a:t>
            </a:r>
            <a:endParaRPr lang="en-IN" sz="1600" dirty="0">
              <a:solidFill>
                <a:schemeClr val="tx1">
                  <a:lumMod val="75000"/>
                  <a:lumOff val="25000"/>
                </a:schemeClr>
              </a:solidFill>
            </a:endParaRPr>
          </a:p>
        </p:txBody>
      </p:sp>
      <p:sp>
        <p:nvSpPr>
          <p:cNvPr id="33" name="Arrow: Pentagon 32">
            <a:extLst>
              <a:ext uri="{FF2B5EF4-FFF2-40B4-BE49-F238E27FC236}">
                <a16:creationId xmlns:a16="http://schemas.microsoft.com/office/drawing/2014/main" id="{01E51CC2-4609-4330-B608-7F9825DA31EE}"/>
              </a:ext>
            </a:extLst>
          </p:cNvPr>
          <p:cNvSpPr/>
          <p:nvPr/>
        </p:nvSpPr>
        <p:spPr>
          <a:xfrm>
            <a:off x="1097341" y="3084820"/>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5" name="Arrow: Pentagon 34">
            <a:extLst>
              <a:ext uri="{FF2B5EF4-FFF2-40B4-BE49-F238E27FC236}">
                <a16:creationId xmlns:a16="http://schemas.microsoft.com/office/drawing/2014/main" id="{FD85D165-976E-40E3-9C36-C23E773F8052}"/>
              </a:ext>
            </a:extLst>
          </p:cNvPr>
          <p:cNvSpPr/>
          <p:nvPr/>
        </p:nvSpPr>
        <p:spPr>
          <a:xfrm>
            <a:off x="1097339" y="3769702"/>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6" name="Arrow: Pentagon 35">
            <a:extLst>
              <a:ext uri="{FF2B5EF4-FFF2-40B4-BE49-F238E27FC236}">
                <a16:creationId xmlns:a16="http://schemas.microsoft.com/office/drawing/2014/main" id="{675B2C1B-7161-420A-974C-B06921EB0111}"/>
              </a:ext>
            </a:extLst>
          </p:cNvPr>
          <p:cNvSpPr/>
          <p:nvPr/>
        </p:nvSpPr>
        <p:spPr>
          <a:xfrm>
            <a:off x="1097339" y="4454584"/>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7" name="Arrow: Pentagon 36">
            <a:extLst>
              <a:ext uri="{FF2B5EF4-FFF2-40B4-BE49-F238E27FC236}">
                <a16:creationId xmlns:a16="http://schemas.microsoft.com/office/drawing/2014/main" id="{C8B20A3F-0954-4938-B571-0F9B95CBFC97}"/>
              </a:ext>
            </a:extLst>
          </p:cNvPr>
          <p:cNvSpPr/>
          <p:nvPr/>
        </p:nvSpPr>
        <p:spPr>
          <a:xfrm>
            <a:off x="1097339" y="5139466"/>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8" name="Arrow: Pentagon 37">
            <a:extLst>
              <a:ext uri="{FF2B5EF4-FFF2-40B4-BE49-F238E27FC236}">
                <a16:creationId xmlns:a16="http://schemas.microsoft.com/office/drawing/2014/main" id="{381FD37B-362A-4DA5-BDFE-DD131E208FE6}"/>
              </a:ext>
            </a:extLst>
          </p:cNvPr>
          <p:cNvSpPr/>
          <p:nvPr/>
        </p:nvSpPr>
        <p:spPr>
          <a:xfrm>
            <a:off x="1097339" y="5824346"/>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9" name="TextBox 38">
            <a:extLst>
              <a:ext uri="{FF2B5EF4-FFF2-40B4-BE49-F238E27FC236}">
                <a16:creationId xmlns:a16="http://schemas.microsoft.com/office/drawing/2014/main" id="{950D50F5-4F57-4B99-83AA-6795EBA961A9}"/>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13728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466017" y="918212"/>
            <a:ext cx="8211991"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Business Ethics and Social Responsibility</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065A6B57-CA15-4797-B098-A94B0DBA5E10}"/>
              </a:ext>
            </a:extLst>
          </p:cNvPr>
          <p:cNvPicPr>
            <a:picLocks/>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28" name="TextBox 27">
            <a:extLst>
              <a:ext uri="{FF2B5EF4-FFF2-40B4-BE49-F238E27FC236}">
                <a16:creationId xmlns:a16="http://schemas.microsoft.com/office/drawing/2014/main" id="{B88A4F6D-03FF-422B-B976-4FD74BCE6643}"/>
              </a:ext>
            </a:extLst>
          </p:cNvPr>
          <p:cNvSpPr txBox="1"/>
          <p:nvPr/>
        </p:nvSpPr>
        <p:spPr>
          <a:xfrm>
            <a:off x="8310889" y="162883"/>
            <a:ext cx="617930"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19</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
        <p:nvSpPr>
          <p:cNvPr id="29" name="TextBox 28">
            <a:hlinkClick r:id="rId5"/>
            <a:extLst>
              <a:ext uri="{FF2B5EF4-FFF2-40B4-BE49-F238E27FC236}">
                <a16:creationId xmlns:a16="http://schemas.microsoft.com/office/drawing/2014/main" id="{0CB1A335-7A8A-42E0-91A0-DE589BFF5EDF}"/>
              </a:ext>
            </a:extLst>
          </p:cNvPr>
          <p:cNvSpPr txBox="1"/>
          <p:nvPr/>
        </p:nvSpPr>
        <p:spPr>
          <a:xfrm>
            <a:off x="960520" y="3108113"/>
            <a:ext cx="7350369" cy="954877"/>
          </a:xfrm>
          <a:prstGeom prst="rect">
            <a:avLst/>
          </a:prstGeom>
          <a:noFill/>
        </p:spPr>
        <p:txBody>
          <a:bodyPr wrap="square" rtlCol="0">
            <a:spAutoFit/>
          </a:bodyPr>
          <a:lstStyle/>
          <a:p>
            <a:pPr algn="just">
              <a:lnSpc>
                <a:spcPct val="150000"/>
              </a:lnSpc>
            </a:pPr>
            <a:r>
              <a:rPr lang="en-IN" sz="2000" dirty="0">
                <a:solidFill>
                  <a:srgbClr val="0070C0"/>
                </a:solidFill>
              </a:rPr>
              <a:t>https://insights.diligent.com/esg/business-ethics-and-corporate-social-responsibility</a:t>
            </a:r>
          </a:p>
        </p:txBody>
      </p:sp>
    </p:spTree>
    <p:extLst>
      <p:ext uri="{BB962C8B-B14F-4D97-AF65-F5344CB8AC3E}">
        <p14:creationId xmlns:p14="http://schemas.microsoft.com/office/powerpoint/2010/main" val="108125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DE1E30F-8A07-4CC4-BD22-FBE976A150F5}"/>
              </a:ext>
            </a:extLst>
          </p:cNvPr>
          <p:cNvSpPr txBox="1"/>
          <p:nvPr/>
        </p:nvSpPr>
        <p:spPr>
          <a:xfrm>
            <a:off x="517358" y="814427"/>
            <a:ext cx="5602706"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Why Study </a:t>
            </a:r>
            <a:r>
              <a:rPr lang="en-US" sz="4400" dirty="0">
                <a:solidFill>
                  <a:srgbClr val="FF5353"/>
                </a:solidFill>
                <a:effectLst>
                  <a:outerShdw blurRad="50800" dist="38100" dir="2700000" algn="tl" rotWithShape="0">
                    <a:prstClr val="black">
                      <a:alpha val="40000"/>
                    </a:prstClr>
                  </a:outerShdw>
                </a:effectLst>
                <a:latin typeface="Lato Black" panose="020F0A02020204030203" pitchFamily="34" charset="0"/>
              </a:rPr>
              <a:t>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26" name="TextBox 25">
            <a:extLst>
              <a:ext uri="{FF2B5EF4-FFF2-40B4-BE49-F238E27FC236}">
                <a16:creationId xmlns:a16="http://schemas.microsoft.com/office/drawing/2014/main" id="{3051A300-533B-4BB0-86E3-E742B315E936}"/>
              </a:ext>
            </a:extLst>
          </p:cNvPr>
          <p:cNvSpPr txBox="1"/>
          <p:nvPr/>
        </p:nvSpPr>
        <p:spPr>
          <a:xfrm>
            <a:off x="682364" y="2006134"/>
            <a:ext cx="7747761" cy="3885231"/>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rPr>
              <a:t>Finance is everywhere. No one can live without finance, and everyone takes Financial Decisions on routine basis. </a:t>
            </a:r>
          </a:p>
          <a:p>
            <a:pPr algn="just">
              <a:lnSpc>
                <a:spcPct val="150000"/>
              </a:lnSpc>
            </a:pPr>
            <a:endParaRPr lang="en-US" sz="2800" dirty="0">
              <a:solidFill>
                <a:schemeClr val="tx1">
                  <a:lumMod val="75000"/>
                  <a:lumOff val="25000"/>
                </a:schemeClr>
              </a:solidFill>
            </a:endParaRPr>
          </a:p>
          <a:p>
            <a:pPr algn="just">
              <a:lnSpc>
                <a:spcPct val="150000"/>
              </a:lnSpc>
            </a:pPr>
            <a:r>
              <a:rPr lang="en-US" sz="2800" dirty="0">
                <a:solidFill>
                  <a:schemeClr val="tx1">
                    <a:lumMod val="75000"/>
                    <a:lumOff val="25000"/>
                  </a:schemeClr>
                </a:solidFill>
              </a:rPr>
              <a:t>Financial literacy helps taking </a:t>
            </a:r>
            <a:r>
              <a:rPr lang="en-US" sz="2800" dirty="0">
                <a:solidFill>
                  <a:srgbClr val="FF5353"/>
                </a:solidFill>
                <a:latin typeface="+mj-lt"/>
              </a:rPr>
              <a:t>GOOD Financial Decisions</a:t>
            </a:r>
            <a:r>
              <a:rPr lang="en-US" sz="2800" dirty="0">
                <a:solidFill>
                  <a:srgbClr val="FF5353"/>
                </a:solidFill>
              </a:rPr>
              <a:t>.</a:t>
            </a:r>
            <a:endParaRPr lang="en-IN" sz="2800" dirty="0">
              <a:solidFill>
                <a:srgbClr val="FF5353"/>
              </a:solidFill>
            </a:endParaRPr>
          </a:p>
        </p:txBody>
      </p:sp>
      <p:pic>
        <p:nvPicPr>
          <p:cNvPr id="28" name="Picture 27" descr="A calculator and pen on top of papers&#10;&#10;Description automatically generated with medium confidence">
            <a:extLst>
              <a:ext uri="{FF2B5EF4-FFF2-40B4-BE49-F238E27FC236}">
                <a16:creationId xmlns:a16="http://schemas.microsoft.com/office/drawing/2014/main" id="{779D1124-5CA8-42EE-9BB0-493B5E5C7D6A}"/>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5" name="TextBox 4">
            <a:extLst>
              <a:ext uri="{FF2B5EF4-FFF2-40B4-BE49-F238E27FC236}">
                <a16:creationId xmlns:a16="http://schemas.microsoft.com/office/drawing/2014/main" id="{57677DE4-8409-48AF-8CB6-5A1E002AC5AE}"/>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2</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421567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4A926D23-C406-452D-97AF-E78B7DC1061F}"/>
              </a:ext>
            </a:extLst>
          </p:cNvPr>
          <p:cNvSpPr txBox="1"/>
          <p:nvPr/>
        </p:nvSpPr>
        <p:spPr>
          <a:xfrm>
            <a:off x="517357" y="814427"/>
            <a:ext cx="7818277"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What is </a:t>
            </a:r>
            <a:r>
              <a:rPr lang="en-US" sz="4400" dirty="0">
                <a:solidFill>
                  <a:srgbClr val="FF5353"/>
                </a:solidFill>
                <a:effectLst>
                  <a:outerShdw blurRad="50800" dist="38100" dir="2700000" algn="tl" rotWithShape="0">
                    <a:prstClr val="black">
                      <a:alpha val="40000"/>
                    </a:prstClr>
                  </a:outerShdw>
                </a:effectLst>
                <a:latin typeface="Lato Black" panose="020F0A02020204030203" pitchFamily="34" charset="0"/>
              </a:rPr>
              <a:t>Corporate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26" name="TextBox 25">
            <a:extLst>
              <a:ext uri="{FF2B5EF4-FFF2-40B4-BE49-F238E27FC236}">
                <a16:creationId xmlns:a16="http://schemas.microsoft.com/office/drawing/2014/main" id="{CBF92972-4A1C-4960-A071-DE2246AEADF3}"/>
              </a:ext>
            </a:extLst>
          </p:cNvPr>
          <p:cNvSpPr txBox="1"/>
          <p:nvPr/>
        </p:nvSpPr>
        <p:spPr>
          <a:xfrm>
            <a:off x="703737" y="1768291"/>
            <a:ext cx="7631897" cy="1416542"/>
          </a:xfrm>
          <a:prstGeom prst="rect">
            <a:avLst/>
          </a:prstGeom>
          <a:noFill/>
        </p:spPr>
        <p:txBody>
          <a:bodyPr wrap="square" rtlCol="0">
            <a:spAutoFit/>
          </a:bodyPr>
          <a:lstStyle/>
          <a:p>
            <a:pPr algn="just">
              <a:lnSpc>
                <a:spcPct val="150000"/>
              </a:lnSpc>
            </a:pPr>
            <a:r>
              <a:rPr lang="en-US" sz="2000" dirty="0">
                <a:solidFill>
                  <a:schemeClr val="tx1">
                    <a:lumMod val="75000"/>
                    <a:lumOff val="25000"/>
                  </a:schemeClr>
                </a:solidFill>
              </a:rPr>
              <a:t>Corporate Finance may be defined as a study of the relationship between business decisions and the value of the </a:t>
            </a:r>
            <a:r>
              <a:rPr lang="en-US" sz="2000" dirty="0">
                <a:solidFill>
                  <a:srgbClr val="FF4C3B"/>
                </a:solidFill>
                <a:latin typeface="+mj-lt"/>
              </a:rPr>
              <a:t>stock</a:t>
            </a:r>
            <a:r>
              <a:rPr lang="en-US" sz="2000" dirty="0">
                <a:solidFill>
                  <a:schemeClr val="tx1">
                    <a:lumMod val="75000"/>
                    <a:lumOff val="25000"/>
                  </a:schemeClr>
                </a:solidFill>
              </a:rPr>
              <a:t> in the business.</a:t>
            </a:r>
            <a:endParaRPr lang="en-IN" sz="2000" dirty="0">
              <a:solidFill>
                <a:schemeClr val="tx1">
                  <a:lumMod val="75000"/>
                  <a:lumOff val="25000"/>
                </a:schemeClr>
              </a:solidFill>
            </a:endParaRPr>
          </a:p>
        </p:txBody>
      </p:sp>
      <p:sp>
        <p:nvSpPr>
          <p:cNvPr id="27" name="TextBox 26">
            <a:extLst>
              <a:ext uri="{FF2B5EF4-FFF2-40B4-BE49-F238E27FC236}">
                <a16:creationId xmlns:a16="http://schemas.microsoft.com/office/drawing/2014/main" id="{9963DD79-A1CC-47C9-9912-1015DA356E81}"/>
              </a:ext>
            </a:extLst>
          </p:cNvPr>
          <p:cNvSpPr txBox="1"/>
          <p:nvPr/>
        </p:nvSpPr>
        <p:spPr>
          <a:xfrm>
            <a:off x="999241" y="3189216"/>
            <a:ext cx="7428322" cy="573362"/>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What </a:t>
            </a:r>
            <a:r>
              <a:rPr lang="en-US" sz="2400" dirty="0">
                <a:solidFill>
                  <a:srgbClr val="FF5353"/>
                </a:solidFill>
                <a:latin typeface="+mj-lt"/>
              </a:rPr>
              <a:t>LONG-TERM INVESTMENT </a:t>
            </a:r>
            <a:r>
              <a:rPr lang="en-US" sz="2400" dirty="0">
                <a:solidFill>
                  <a:schemeClr val="tx1">
                    <a:lumMod val="75000"/>
                    <a:lumOff val="25000"/>
                  </a:schemeClr>
                </a:solidFill>
              </a:rPr>
              <a:t>should it take on?</a:t>
            </a:r>
            <a:endParaRPr lang="en-IN" sz="2400" dirty="0">
              <a:solidFill>
                <a:schemeClr val="tx1">
                  <a:lumMod val="75000"/>
                  <a:lumOff val="25000"/>
                </a:schemeClr>
              </a:solidFill>
            </a:endParaRPr>
          </a:p>
        </p:txBody>
      </p:sp>
      <p:sp>
        <p:nvSpPr>
          <p:cNvPr id="28" name="TextBox 27">
            <a:extLst>
              <a:ext uri="{FF2B5EF4-FFF2-40B4-BE49-F238E27FC236}">
                <a16:creationId xmlns:a16="http://schemas.microsoft.com/office/drawing/2014/main" id="{5F0101D0-F9D9-41C3-9106-AB8118EB8555}"/>
              </a:ext>
            </a:extLst>
          </p:cNvPr>
          <p:cNvSpPr txBox="1"/>
          <p:nvPr/>
        </p:nvSpPr>
        <p:spPr>
          <a:xfrm>
            <a:off x="999241" y="3853630"/>
            <a:ext cx="7428322" cy="1127360"/>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Where will it get </a:t>
            </a:r>
            <a:r>
              <a:rPr lang="en-US" sz="2400" dirty="0">
                <a:solidFill>
                  <a:srgbClr val="FF5353"/>
                </a:solidFill>
                <a:latin typeface="+mj-lt"/>
              </a:rPr>
              <a:t>LONG-TERM FINANCING </a:t>
            </a:r>
            <a:r>
              <a:rPr lang="en-US" sz="2400" dirty="0">
                <a:solidFill>
                  <a:schemeClr val="tx1">
                    <a:lumMod val="75000"/>
                    <a:lumOff val="25000"/>
                  </a:schemeClr>
                </a:solidFill>
              </a:rPr>
              <a:t>to pay for the investments?</a:t>
            </a:r>
            <a:endParaRPr lang="en-IN" sz="2400" dirty="0">
              <a:solidFill>
                <a:schemeClr val="tx1">
                  <a:lumMod val="75000"/>
                  <a:lumOff val="25000"/>
                </a:schemeClr>
              </a:solidFill>
            </a:endParaRPr>
          </a:p>
        </p:txBody>
      </p:sp>
      <p:sp>
        <p:nvSpPr>
          <p:cNvPr id="29" name="TextBox 28">
            <a:extLst>
              <a:ext uri="{FF2B5EF4-FFF2-40B4-BE49-F238E27FC236}">
                <a16:creationId xmlns:a16="http://schemas.microsoft.com/office/drawing/2014/main" id="{98A1BCCA-A7A1-44A1-BE28-BFCA6325F086}"/>
              </a:ext>
            </a:extLst>
          </p:cNvPr>
          <p:cNvSpPr txBox="1"/>
          <p:nvPr/>
        </p:nvSpPr>
        <p:spPr>
          <a:xfrm>
            <a:off x="999241" y="5116003"/>
            <a:ext cx="7428322" cy="1127360"/>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How will it </a:t>
            </a:r>
            <a:r>
              <a:rPr lang="en-US" sz="2400" dirty="0">
                <a:solidFill>
                  <a:srgbClr val="FF5353"/>
                </a:solidFill>
                <a:latin typeface="+mj-lt"/>
              </a:rPr>
              <a:t>MANAGE</a:t>
            </a:r>
            <a:r>
              <a:rPr lang="en-US" sz="2400" dirty="0">
                <a:solidFill>
                  <a:schemeClr val="tx1">
                    <a:lumMod val="75000"/>
                    <a:lumOff val="25000"/>
                  </a:schemeClr>
                </a:solidFill>
              </a:rPr>
              <a:t> its </a:t>
            </a:r>
            <a:r>
              <a:rPr lang="en-US" sz="2400" dirty="0">
                <a:solidFill>
                  <a:srgbClr val="FF5353"/>
                </a:solidFill>
                <a:latin typeface="+mj-lt"/>
              </a:rPr>
              <a:t>EVERYDAY FINANCIAL ACTIVITY</a:t>
            </a:r>
            <a:endParaRPr lang="en-IN" sz="2400" dirty="0">
              <a:solidFill>
                <a:srgbClr val="FF5353"/>
              </a:solidFill>
              <a:latin typeface="+mj-lt"/>
            </a:endParaRPr>
          </a:p>
        </p:txBody>
      </p:sp>
      <p:sp>
        <p:nvSpPr>
          <p:cNvPr id="30" name="Arrow: Pentagon 29">
            <a:extLst>
              <a:ext uri="{FF2B5EF4-FFF2-40B4-BE49-F238E27FC236}">
                <a16:creationId xmlns:a16="http://schemas.microsoft.com/office/drawing/2014/main" id="{17BA5DCA-2B18-4EF8-9ECF-B4783928AEEB}"/>
              </a:ext>
            </a:extLst>
          </p:cNvPr>
          <p:cNvSpPr/>
          <p:nvPr/>
        </p:nvSpPr>
        <p:spPr>
          <a:xfrm>
            <a:off x="562596" y="3447530"/>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1" name="Arrow: Pentagon 30">
            <a:extLst>
              <a:ext uri="{FF2B5EF4-FFF2-40B4-BE49-F238E27FC236}">
                <a16:creationId xmlns:a16="http://schemas.microsoft.com/office/drawing/2014/main" id="{AAA3148E-BFFD-43F7-AB18-6A229EB1B805}"/>
              </a:ext>
            </a:extLst>
          </p:cNvPr>
          <p:cNvSpPr/>
          <p:nvPr/>
        </p:nvSpPr>
        <p:spPr>
          <a:xfrm>
            <a:off x="562596" y="4106404"/>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2" name="Arrow: Pentagon 31">
            <a:extLst>
              <a:ext uri="{FF2B5EF4-FFF2-40B4-BE49-F238E27FC236}">
                <a16:creationId xmlns:a16="http://schemas.microsoft.com/office/drawing/2014/main" id="{7CD15C44-71E5-4D89-98AF-76FBE5AE102A}"/>
              </a:ext>
            </a:extLst>
          </p:cNvPr>
          <p:cNvSpPr/>
          <p:nvPr/>
        </p:nvSpPr>
        <p:spPr>
          <a:xfrm>
            <a:off x="562596" y="5355986"/>
            <a:ext cx="282281" cy="217727"/>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pic>
        <p:nvPicPr>
          <p:cNvPr id="10" name="Picture 9" descr="A calculator and pen on top of papers&#10;&#10;Description automatically generated with medium confidence">
            <a:extLst>
              <a:ext uri="{FF2B5EF4-FFF2-40B4-BE49-F238E27FC236}">
                <a16:creationId xmlns:a16="http://schemas.microsoft.com/office/drawing/2014/main" id="{95B05C33-FAAF-40AC-853F-C03179A36B51}"/>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11" name="TextBox 10">
            <a:extLst>
              <a:ext uri="{FF2B5EF4-FFF2-40B4-BE49-F238E27FC236}">
                <a16:creationId xmlns:a16="http://schemas.microsoft.com/office/drawing/2014/main" id="{A10EFF58-C237-4C35-8712-D7A89469DBBE}"/>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3</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394597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7FD3C1-69E1-425F-B0E7-C43D64627B3A}"/>
              </a:ext>
            </a:extLst>
          </p:cNvPr>
          <p:cNvSpPr txBox="1"/>
          <p:nvPr/>
        </p:nvSpPr>
        <p:spPr>
          <a:xfrm>
            <a:off x="607440" y="870276"/>
            <a:ext cx="8239781" cy="584775"/>
          </a:xfrm>
          <a:prstGeom prst="rect">
            <a:avLst/>
          </a:prstGeom>
          <a:noFill/>
        </p:spPr>
        <p:txBody>
          <a:bodyPr wrap="square" rtlCol="0">
            <a:spAutoFit/>
          </a:bodyPr>
          <a:lstStyle/>
          <a:p>
            <a:r>
              <a:rPr lang="en-US" sz="3200" dirty="0">
                <a:solidFill>
                  <a:srgbClr val="FF4C3B"/>
                </a:solidFill>
                <a:effectLst>
                  <a:outerShdw blurRad="50800" dist="38100" dir="2700000" algn="tl" rotWithShape="0">
                    <a:prstClr val="black">
                      <a:alpha val="40000"/>
                    </a:prstClr>
                  </a:outerShdw>
                </a:effectLst>
                <a:latin typeface="Lato Black" panose="020F0A02020204030203" pitchFamily="34" charset="0"/>
              </a:rPr>
              <a:t>Business Decisions </a:t>
            </a:r>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and </a:t>
            </a:r>
            <a:r>
              <a:rPr lang="en-US" sz="3200" dirty="0">
                <a:solidFill>
                  <a:srgbClr val="D9D9D9"/>
                </a:solidFill>
                <a:effectLst>
                  <a:outerShdw blurRad="50800" dist="38100" dir="2700000" algn="tl" rotWithShape="0">
                    <a:prstClr val="black">
                      <a:alpha val="40000"/>
                    </a:prstClr>
                  </a:outerShdw>
                </a:effectLst>
                <a:latin typeface="Lato Black" panose="020F0A02020204030203" pitchFamily="34" charset="0"/>
              </a:rPr>
              <a:t>Corporate Finance</a:t>
            </a:r>
            <a:endParaRPr lang="en-IN" sz="3200" dirty="0">
              <a:solidFill>
                <a:srgbClr val="D9D9D9"/>
              </a:solidFill>
              <a:effectLst>
                <a:outerShdw blurRad="50800" dist="38100" dir="2700000" algn="tl" rotWithShape="0">
                  <a:prstClr val="black">
                    <a:alpha val="40000"/>
                  </a:prstClr>
                </a:outerShdw>
              </a:effectLst>
              <a:latin typeface="Lato Black" panose="020F0A02020204030203" pitchFamily="34" charset="0"/>
            </a:endParaRPr>
          </a:p>
        </p:txBody>
      </p:sp>
      <p:grpSp>
        <p:nvGrpSpPr>
          <p:cNvPr id="3" name="Group 2">
            <a:extLst>
              <a:ext uri="{FF2B5EF4-FFF2-40B4-BE49-F238E27FC236}">
                <a16:creationId xmlns:a16="http://schemas.microsoft.com/office/drawing/2014/main" id="{3E8C9D81-9F5D-40C4-A30B-DC18D63E8B03}"/>
              </a:ext>
            </a:extLst>
          </p:cNvPr>
          <p:cNvGrpSpPr/>
          <p:nvPr/>
        </p:nvGrpSpPr>
        <p:grpSpPr>
          <a:xfrm>
            <a:off x="1184773" y="2500036"/>
            <a:ext cx="6774454" cy="2245999"/>
            <a:chOff x="1184773" y="3077550"/>
            <a:chExt cx="6774454" cy="2245999"/>
          </a:xfrm>
        </p:grpSpPr>
        <p:sp>
          <p:nvSpPr>
            <p:cNvPr id="4" name="Freeform: Shape 3">
              <a:extLst>
                <a:ext uri="{FF2B5EF4-FFF2-40B4-BE49-F238E27FC236}">
                  <a16:creationId xmlns:a16="http://schemas.microsoft.com/office/drawing/2014/main" id="{5B8935AF-1D1C-49E1-B6E2-3C27A83EF2B5}"/>
                </a:ext>
              </a:extLst>
            </p:cNvPr>
            <p:cNvSpPr/>
            <p:nvPr/>
          </p:nvSpPr>
          <p:spPr>
            <a:xfrm>
              <a:off x="1184773" y="3077550"/>
              <a:ext cx="2342554" cy="1639791"/>
            </a:xfrm>
            <a:custGeom>
              <a:avLst/>
              <a:gdLst>
                <a:gd name="connsiteX0" fmla="*/ 0 w 2342554"/>
                <a:gd name="connsiteY0" fmla="*/ 0 h 937021"/>
                <a:gd name="connsiteX1" fmla="*/ 1874044 w 2342554"/>
                <a:gd name="connsiteY1" fmla="*/ 0 h 937021"/>
                <a:gd name="connsiteX2" fmla="*/ 2342554 w 2342554"/>
                <a:gd name="connsiteY2" fmla="*/ 468511 h 937021"/>
                <a:gd name="connsiteX3" fmla="*/ 1874044 w 2342554"/>
                <a:gd name="connsiteY3" fmla="*/ 937021 h 937021"/>
                <a:gd name="connsiteX4" fmla="*/ 0 w 2342554"/>
                <a:gd name="connsiteY4" fmla="*/ 937021 h 937021"/>
                <a:gd name="connsiteX5" fmla="*/ 0 w 2342554"/>
                <a:gd name="connsiteY5" fmla="*/ 0 h 93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2554" h="937021">
                  <a:moveTo>
                    <a:pt x="0" y="0"/>
                  </a:moveTo>
                  <a:lnTo>
                    <a:pt x="1874044" y="0"/>
                  </a:lnTo>
                  <a:lnTo>
                    <a:pt x="2342554" y="468511"/>
                  </a:lnTo>
                  <a:lnTo>
                    <a:pt x="1874044" y="937021"/>
                  </a:lnTo>
                  <a:lnTo>
                    <a:pt x="0" y="937021"/>
                  </a:lnTo>
                  <a:lnTo>
                    <a:pt x="0" y="0"/>
                  </a:lnTo>
                  <a:close/>
                </a:path>
              </a:pathLst>
            </a:custGeom>
            <a:solidFill>
              <a:srgbClr val="214DA6"/>
            </a:solidFill>
            <a:scene3d>
              <a:camera prst="isometricOffAxis2Left"/>
              <a:lightRig rig="balanced" dir="t"/>
            </a:scene3d>
            <a:sp3d extrusionH="190500" prstMaterial="dkEdge">
              <a:bevelT w="114300" prst="hardEdg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366" tIns="130683" rIns="299597" bIns="130683" numCol="1" spcCol="1270" anchor="ctr" anchorCtr="0">
              <a:noAutofit/>
            </a:bodyPr>
            <a:lstStyle/>
            <a:p>
              <a:pPr marL="0" lvl="0" indent="0" algn="ctr" defTabSz="2178050">
                <a:lnSpc>
                  <a:spcPct val="90000"/>
                </a:lnSpc>
                <a:spcBef>
                  <a:spcPct val="0"/>
                </a:spcBef>
                <a:spcAft>
                  <a:spcPct val="35000"/>
                </a:spcAft>
                <a:buNone/>
              </a:pPr>
              <a:r>
                <a:rPr lang="en-US" dirty="0">
                  <a:ln>
                    <a:solidFill>
                      <a:schemeClr val="tx1">
                        <a:lumMod val="75000"/>
                        <a:lumOff val="25000"/>
                      </a:schemeClr>
                    </a:solidFill>
                  </a:ln>
                  <a:solidFill>
                    <a:schemeClr val="tx1">
                      <a:lumMod val="75000"/>
                      <a:lumOff val="25000"/>
                    </a:schemeClr>
                  </a:solidFill>
                  <a:effectLst>
                    <a:outerShdw blurRad="50800" dist="38100" dir="2700000" algn="tl" rotWithShape="0">
                      <a:prstClr val="black">
                        <a:alpha val="40000"/>
                      </a:prstClr>
                    </a:outerShdw>
                  </a:effectLst>
                  <a:latin typeface="+mj-lt"/>
                </a:rPr>
                <a:t>LONG-TERM INVESTMENT</a:t>
              </a:r>
              <a:endParaRPr lang="en-IN" kern="1200" dirty="0">
                <a:ln>
                  <a:solidFill>
                    <a:schemeClr val="tx1">
                      <a:lumMod val="75000"/>
                      <a:lumOff val="25000"/>
                    </a:schemeClr>
                  </a:solidFill>
                </a:ln>
                <a:solidFill>
                  <a:schemeClr val="tx1">
                    <a:lumMod val="75000"/>
                    <a:lumOff val="25000"/>
                  </a:schemeClr>
                </a:solidFill>
                <a:effectLst>
                  <a:outerShdw blurRad="50800" dist="38100" dir="2700000" algn="tl" rotWithShape="0">
                    <a:prstClr val="black">
                      <a:alpha val="40000"/>
                    </a:prstClr>
                  </a:outerShdw>
                </a:effectLst>
              </a:endParaRPr>
            </a:p>
          </p:txBody>
        </p:sp>
        <p:sp>
          <p:nvSpPr>
            <p:cNvPr id="5" name="Freeform: Shape 4">
              <a:extLst>
                <a:ext uri="{FF2B5EF4-FFF2-40B4-BE49-F238E27FC236}">
                  <a16:creationId xmlns:a16="http://schemas.microsoft.com/office/drawing/2014/main" id="{789A77EC-C189-4237-8C2E-8ABEE8A9D7D1}"/>
                </a:ext>
              </a:extLst>
            </p:cNvPr>
            <p:cNvSpPr/>
            <p:nvPr/>
          </p:nvSpPr>
          <p:spPr>
            <a:xfrm>
              <a:off x="3352319" y="3429000"/>
              <a:ext cx="2342554" cy="1639791"/>
            </a:xfrm>
            <a:custGeom>
              <a:avLst/>
              <a:gdLst>
                <a:gd name="connsiteX0" fmla="*/ 0 w 2342554"/>
                <a:gd name="connsiteY0" fmla="*/ 0 h 937021"/>
                <a:gd name="connsiteX1" fmla="*/ 1874044 w 2342554"/>
                <a:gd name="connsiteY1" fmla="*/ 0 h 937021"/>
                <a:gd name="connsiteX2" fmla="*/ 2342554 w 2342554"/>
                <a:gd name="connsiteY2" fmla="*/ 468511 h 937021"/>
                <a:gd name="connsiteX3" fmla="*/ 1874044 w 2342554"/>
                <a:gd name="connsiteY3" fmla="*/ 937021 h 937021"/>
                <a:gd name="connsiteX4" fmla="*/ 0 w 2342554"/>
                <a:gd name="connsiteY4" fmla="*/ 937021 h 937021"/>
                <a:gd name="connsiteX5" fmla="*/ 468511 w 2342554"/>
                <a:gd name="connsiteY5" fmla="*/ 468511 h 937021"/>
                <a:gd name="connsiteX6" fmla="*/ 0 w 2342554"/>
                <a:gd name="connsiteY6" fmla="*/ 0 h 93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554" h="937021">
                  <a:moveTo>
                    <a:pt x="0" y="0"/>
                  </a:moveTo>
                  <a:lnTo>
                    <a:pt x="1874044" y="0"/>
                  </a:lnTo>
                  <a:lnTo>
                    <a:pt x="2342554" y="468511"/>
                  </a:lnTo>
                  <a:lnTo>
                    <a:pt x="1874044" y="937021"/>
                  </a:lnTo>
                  <a:lnTo>
                    <a:pt x="0" y="937021"/>
                  </a:lnTo>
                  <a:lnTo>
                    <a:pt x="468511" y="468511"/>
                  </a:lnTo>
                  <a:lnTo>
                    <a:pt x="0" y="0"/>
                  </a:lnTo>
                  <a:close/>
                </a:path>
              </a:pathLst>
            </a:custGeom>
            <a:solidFill>
              <a:srgbClr val="6DB4F2"/>
            </a:solidFill>
            <a:scene3d>
              <a:camera prst="isometricOffAxis2Left"/>
              <a:lightRig rig="balanced" dir="t"/>
            </a:scene3d>
            <a:sp3d extrusionH="190500" prstMaterial="dkEdge">
              <a:bevelT w="114300" prst="hardEdg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0530" tIns="101346" rIns="519183" bIns="101346" numCol="1" spcCol="1270" anchor="ctr" anchorCtr="0">
              <a:noAutofit/>
            </a:bodyPr>
            <a:lstStyle/>
            <a:p>
              <a:pPr marL="0" lvl="0" indent="0" algn="ctr" defTabSz="1689100">
                <a:lnSpc>
                  <a:spcPct val="90000"/>
                </a:lnSpc>
                <a:spcBef>
                  <a:spcPct val="0"/>
                </a:spcBef>
                <a:spcAft>
                  <a:spcPct val="35000"/>
                </a:spcAft>
                <a:buNone/>
              </a:pPr>
              <a:r>
                <a:rPr lang="en-US" sz="1600" dirty="0">
                  <a:ln>
                    <a:solidFill>
                      <a:schemeClr val="tx1">
                        <a:lumMod val="75000"/>
                        <a:lumOff val="25000"/>
                      </a:schemeClr>
                    </a:solidFill>
                  </a:ln>
                  <a:solidFill>
                    <a:schemeClr val="tx1">
                      <a:lumMod val="75000"/>
                      <a:lumOff val="25000"/>
                    </a:schemeClr>
                  </a:solidFill>
                  <a:effectLst>
                    <a:outerShdw blurRad="50800" dist="38100" dir="2700000" algn="tl" rotWithShape="0">
                      <a:prstClr val="black">
                        <a:alpha val="40000"/>
                      </a:prstClr>
                    </a:outerShdw>
                  </a:effectLst>
                  <a:latin typeface="+mj-lt"/>
                </a:rPr>
                <a:t>LONG-TERM FINANCING</a:t>
              </a:r>
              <a:endParaRPr lang="en-IN" sz="1600" kern="1200" dirty="0">
                <a:ln>
                  <a:solidFill>
                    <a:schemeClr val="tx1">
                      <a:lumMod val="75000"/>
                      <a:lumOff val="25000"/>
                    </a:schemeClr>
                  </a:solidFill>
                </a:ln>
                <a:solidFill>
                  <a:schemeClr val="tx1">
                    <a:lumMod val="75000"/>
                    <a:lumOff val="25000"/>
                  </a:schemeClr>
                </a:solidFill>
                <a:effectLst>
                  <a:outerShdw blurRad="50800" dist="38100" dir="2700000" algn="tl" rotWithShape="0">
                    <a:prstClr val="black">
                      <a:alpha val="40000"/>
                    </a:prstClr>
                  </a:outerShdw>
                </a:effectLst>
              </a:endParaRPr>
            </a:p>
          </p:txBody>
        </p:sp>
        <p:sp>
          <p:nvSpPr>
            <p:cNvPr id="6" name="Freeform: Shape 5">
              <a:extLst>
                <a:ext uri="{FF2B5EF4-FFF2-40B4-BE49-F238E27FC236}">
                  <a16:creationId xmlns:a16="http://schemas.microsoft.com/office/drawing/2014/main" id="{B400368A-2440-4ABA-8F2D-40B9FEC5376F}"/>
                </a:ext>
              </a:extLst>
            </p:cNvPr>
            <p:cNvSpPr/>
            <p:nvPr/>
          </p:nvSpPr>
          <p:spPr>
            <a:xfrm>
              <a:off x="5519865" y="3683758"/>
              <a:ext cx="2439362" cy="1639791"/>
            </a:xfrm>
            <a:custGeom>
              <a:avLst/>
              <a:gdLst>
                <a:gd name="connsiteX0" fmla="*/ 0 w 2342554"/>
                <a:gd name="connsiteY0" fmla="*/ 0 h 937021"/>
                <a:gd name="connsiteX1" fmla="*/ 1874044 w 2342554"/>
                <a:gd name="connsiteY1" fmla="*/ 0 h 937021"/>
                <a:gd name="connsiteX2" fmla="*/ 2342554 w 2342554"/>
                <a:gd name="connsiteY2" fmla="*/ 468511 h 937021"/>
                <a:gd name="connsiteX3" fmla="*/ 1874044 w 2342554"/>
                <a:gd name="connsiteY3" fmla="*/ 937021 h 937021"/>
                <a:gd name="connsiteX4" fmla="*/ 0 w 2342554"/>
                <a:gd name="connsiteY4" fmla="*/ 937021 h 937021"/>
                <a:gd name="connsiteX5" fmla="*/ 468511 w 2342554"/>
                <a:gd name="connsiteY5" fmla="*/ 468511 h 937021"/>
                <a:gd name="connsiteX6" fmla="*/ 0 w 2342554"/>
                <a:gd name="connsiteY6" fmla="*/ 0 h 93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554" h="937021">
                  <a:moveTo>
                    <a:pt x="0" y="0"/>
                  </a:moveTo>
                  <a:lnTo>
                    <a:pt x="1874044" y="0"/>
                  </a:lnTo>
                  <a:lnTo>
                    <a:pt x="2342554" y="468511"/>
                  </a:lnTo>
                  <a:lnTo>
                    <a:pt x="1874044" y="937021"/>
                  </a:lnTo>
                  <a:lnTo>
                    <a:pt x="0" y="937021"/>
                  </a:lnTo>
                  <a:lnTo>
                    <a:pt x="468511" y="468511"/>
                  </a:lnTo>
                  <a:lnTo>
                    <a:pt x="0" y="0"/>
                  </a:lnTo>
                  <a:close/>
                </a:path>
              </a:pathLst>
            </a:custGeom>
            <a:solidFill>
              <a:srgbClr val="F23E2E"/>
            </a:solidFill>
            <a:scene3d>
              <a:camera prst="isometricOffAxis2Left"/>
              <a:lightRig rig="balanced" dir="t"/>
            </a:scene3d>
            <a:sp3d extrusionH="190500" prstMaterial="dkEdge">
              <a:bevelT w="114300" prst="hardEdg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0530" tIns="101346" rIns="519183" bIns="101346" numCol="1" spcCol="1270" anchor="ctr" anchorCtr="0">
              <a:noAutofit/>
            </a:bodyPr>
            <a:lstStyle/>
            <a:p>
              <a:pPr marL="0" lvl="0" indent="0" algn="ctr" defTabSz="1689100">
                <a:lnSpc>
                  <a:spcPct val="90000"/>
                </a:lnSpc>
                <a:spcBef>
                  <a:spcPct val="0"/>
                </a:spcBef>
                <a:spcAft>
                  <a:spcPct val="35000"/>
                </a:spcAft>
                <a:buNone/>
              </a:pPr>
              <a:r>
                <a:rPr lang="en-US" dirty="0">
                  <a:ln>
                    <a:solidFill>
                      <a:schemeClr val="tx1">
                        <a:lumMod val="75000"/>
                        <a:lumOff val="25000"/>
                      </a:schemeClr>
                    </a:solidFill>
                  </a:ln>
                  <a:solidFill>
                    <a:schemeClr val="tx1">
                      <a:lumMod val="75000"/>
                      <a:lumOff val="25000"/>
                    </a:schemeClr>
                  </a:solidFill>
                  <a:effectLst>
                    <a:outerShdw blurRad="50800" dist="38100" dir="2700000" algn="tl" rotWithShape="0">
                      <a:prstClr val="black">
                        <a:alpha val="40000"/>
                      </a:prstClr>
                    </a:outerShdw>
                  </a:effectLst>
                  <a:latin typeface="+mj-lt"/>
                </a:rPr>
                <a:t>MANAGE EVERYDAY FINANCIAL ACTIVITY</a:t>
              </a:r>
              <a:endParaRPr lang="en-IN" kern="1200" dirty="0">
                <a:ln>
                  <a:solidFill>
                    <a:schemeClr val="tx1">
                      <a:lumMod val="75000"/>
                      <a:lumOff val="25000"/>
                    </a:schemeClr>
                  </a:solidFill>
                </a:ln>
                <a:solidFill>
                  <a:schemeClr val="tx1">
                    <a:lumMod val="75000"/>
                    <a:lumOff val="25000"/>
                  </a:schemeClr>
                </a:solidFill>
                <a:effectLst>
                  <a:outerShdw blurRad="50800" dist="38100" dir="2700000" algn="tl" rotWithShape="0">
                    <a:prstClr val="black">
                      <a:alpha val="40000"/>
                    </a:prstClr>
                  </a:outerShdw>
                </a:effectLst>
              </a:endParaRPr>
            </a:p>
          </p:txBody>
        </p:sp>
      </p:grpSp>
      <p:sp>
        <p:nvSpPr>
          <p:cNvPr id="9" name="TextBox 8">
            <a:extLst>
              <a:ext uri="{FF2B5EF4-FFF2-40B4-BE49-F238E27FC236}">
                <a16:creationId xmlns:a16="http://schemas.microsoft.com/office/drawing/2014/main" id="{63F6BA43-902B-487C-8558-7E8A999CD3FA}"/>
              </a:ext>
            </a:extLst>
          </p:cNvPr>
          <p:cNvSpPr txBox="1"/>
          <p:nvPr/>
        </p:nvSpPr>
        <p:spPr>
          <a:xfrm>
            <a:off x="1184773" y="4815192"/>
            <a:ext cx="1992537" cy="30777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effectLst>
                  <a:innerShdw blurRad="63500" dist="50800" dir="13500000">
                    <a:prstClr val="black">
                      <a:alpha val="50000"/>
                    </a:prstClr>
                  </a:innerShdw>
                </a:effectLst>
              </a:rPr>
              <a:t>Capital Budgeting</a:t>
            </a:r>
          </a:p>
        </p:txBody>
      </p:sp>
      <p:sp>
        <p:nvSpPr>
          <p:cNvPr id="10" name="TextBox 9">
            <a:extLst>
              <a:ext uri="{FF2B5EF4-FFF2-40B4-BE49-F238E27FC236}">
                <a16:creationId xmlns:a16="http://schemas.microsoft.com/office/drawing/2014/main" id="{F8EEBDFA-B0F1-4776-985D-4E85CB0AFB40}"/>
              </a:ext>
            </a:extLst>
          </p:cNvPr>
          <p:cNvSpPr txBox="1"/>
          <p:nvPr/>
        </p:nvSpPr>
        <p:spPr>
          <a:xfrm>
            <a:off x="3407335" y="4815192"/>
            <a:ext cx="2024298" cy="13424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Leverage</a:t>
            </a:r>
          </a:p>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Cost of Capital</a:t>
            </a:r>
          </a:p>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Capital Structure</a:t>
            </a:r>
          </a:p>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Dividend Decisions</a:t>
            </a:r>
            <a:endParaRPr lang="en-IN" sz="1400" dirty="0">
              <a:effectLst>
                <a:innerShdw blurRad="63500" dist="50800" dir="13500000">
                  <a:prstClr val="black">
                    <a:alpha val="50000"/>
                  </a:prstClr>
                </a:innerShdw>
              </a:effectLst>
            </a:endParaRPr>
          </a:p>
        </p:txBody>
      </p:sp>
      <p:sp>
        <p:nvSpPr>
          <p:cNvPr id="11" name="TextBox 10">
            <a:extLst>
              <a:ext uri="{FF2B5EF4-FFF2-40B4-BE49-F238E27FC236}">
                <a16:creationId xmlns:a16="http://schemas.microsoft.com/office/drawing/2014/main" id="{2EB6975F-7348-48A1-9D3C-013D2EC2DEE7}"/>
              </a:ext>
            </a:extLst>
          </p:cNvPr>
          <p:cNvSpPr txBox="1"/>
          <p:nvPr/>
        </p:nvSpPr>
        <p:spPr>
          <a:xfrm>
            <a:off x="5694873" y="4815192"/>
            <a:ext cx="2467141" cy="13424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Working Capital</a:t>
            </a:r>
          </a:p>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Cash Management</a:t>
            </a:r>
          </a:p>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Inventory Management</a:t>
            </a:r>
          </a:p>
          <a:p>
            <a:pPr marL="285750" indent="-285750">
              <a:lnSpc>
                <a:spcPct val="150000"/>
              </a:lnSpc>
              <a:buFont typeface="Wingdings" panose="05000000000000000000" pitchFamily="2" charset="2"/>
              <a:buChar char="q"/>
            </a:pPr>
            <a:r>
              <a:rPr lang="en-US" sz="1400" dirty="0">
                <a:effectLst>
                  <a:innerShdw blurRad="63500" dist="50800" dir="13500000">
                    <a:prstClr val="black">
                      <a:alpha val="50000"/>
                    </a:prstClr>
                  </a:innerShdw>
                </a:effectLst>
              </a:rPr>
              <a:t>Receivable Management</a:t>
            </a:r>
            <a:endParaRPr lang="en-IN" sz="1400" dirty="0">
              <a:effectLst>
                <a:innerShdw blurRad="63500" dist="50800" dir="13500000">
                  <a:prstClr val="black">
                    <a:alpha val="50000"/>
                  </a:prstClr>
                </a:innerShdw>
              </a:effectLst>
            </a:endParaRPr>
          </a:p>
        </p:txBody>
      </p:sp>
      <p:grpSp>
        <p:nvGrpSpPr>
          <p:cNvPr id="18" name="Group 17">
            <a:extLst>
              <a:ext uri="{FF2B5EF4-FFF2-40B4-BE49-F238E27FC236}">
                <a16:creationId xmlns:a16="http://schemas.microsoft.com/office/drawing/2014/main" id="{ED46DCD7-3EF5-42C6-8CE5-8E79CC2063CA}"/>
              </a:ext>
            </a:extLst>
          </p:cNvPr>
          <p:cNvGrpSpPr/>
          <p:nvPr/>
        </p:nvGrpSpPr>
        <p:grpSpPr>
          <a:xfrm>
            <a:off x="3226130" y="4213206"/>
            <a:ext cx="108000" cy="2524478"/>
            <a:chOff x="3226130" y="4485920"/>
            <a:chExt cx="108000" cy="2524478"/>
          </a:xfrm>
        </p:grpSpPr>
        <p:cxnSp>
          <p:nvCxnSpPr>
            <p:cNvPr id="7" name="Straight Connector 6">
              <a:extLst>
                <a:ext uri="{FF2B5EF4-FFF2-40B4-BE49-F238E27FC236}">
                  <a16:creationId xmlns:a16="http://schemas.microsoft.com/office/drawing/2014/main" id="{DEFBCED2-2A36-4615-968E-2E1F76B3155E}"/>
                </a:ext>
              </a:extLst>
            </p:cNvPr>
            <p:cNvCxnSpPr>
              <a:cxnSpLocks/>
            </p:cNvCxnSpPr>
            <p:nvPr/>
          </p:nvCxnSpPr>
          <p:spPr>
            <a:xfrm>
              <a:off x="3280130" y="4523874"/>
              <a:ext cx="0" cy="2486524"/>
            </a:xfrm>
            <a:prstGeom prst="line">
              <a:avLst/>
            </a:prstGeom>
            <a:ln w="12700">
              <a:solidFill>
                <a:schemeClr val="bg1">
                  <a:lumMod val="50000"/>
                </a:schemeClr>
              </a:solidFill>
              <a:prstDash val="sysDash"/>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5B56633-0202-41D6-9505-FE91FE4F29C6}"/>
                </a:ext>
              </a:extLst>
            </p:cNvPr>
            <p:cNvSpPr/>
            <p:nvPr/>
          </p:nvSpPr>
          <p:spPr>
            <a:xfrm>
              <a:off x="3226130" y="4485920"/>
              <a:ext cx="108000" cy="108000"/>
            </a:xfrm>
            <a:prstGeom prst="ellipse">
              <a:avLst/>
            </a:prstGeom>
            <a:solidFill>
              <a:schemeClr val="bg1">
                <a:lumMod val="65000"/>
              </a:schemeClr>
            </a:solidFill>
            <a:ln>
              <a:noFill/>
            </a:ln>
            <a:scene3d>
              <a:camera prst="orthographicFront"/>
              <a:lightRig rig="balanced"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 name="Group 19">
            <a:extLst>
              <a:ext uri="{FF2B5EF4-FFF2-40B4-BE49-F238E27FC236}">
                <a16:creationId xmlns:a16="http://schemas.microsoft.com/office/drawing/2014/main" id="{B85F9B15-7417-40BD-A3D4-4E520434347F}"/>
              </a:ext>
            </a:extLst>
          </p:cNvPr>
          <p:cNvGrpSpPr/>
          <p:nvPr/>
        </p:nvGrpSpPr>
        <p:grpSpPr>
          <a:xfrm>
            <a:off x="5425760" y="4445802"/>
            <a:ext cx="108000" cy="2291882"/>
            <a:chOff x="5463719" y="4718516"/>
            <a:chExt cx="108000" cy="2291882"/>
          </a:xfrm>
        </p:grpSpPr>
        <p:cxnSp>
          <p:nvCxnSpPr>
            <p:cNvPr id="8" name="Straight Connector 7">
              <a:extLst>
                <a:ext uri="{FF2B5EF4-FFF2-40B4-BE49-F238E27FC236}">
                  <a16:creationId xmlns:a16="http://schemas.microsoft.com/office/drawing/2014/main" id="{C5CDF51C-E9BF-4289-9723-E98A80829844}"/>
                </a:ext>
              </a:extLst>
            </p:cNvPr>
            <p:cNvCxnSpPr>
              <a:cxnSpLocks/>
            </p:cNvCxnSpPr>
            <p:nvPr/>
          </p:nvCxnSpPr>
          <p:spPr>
            <a:xfrm>
              <a:off x="5519865" y="4763991"/>
              <a:ext cx="0" cy="2246407"/>
            </a:xfrm>
            <a:prstGeom prst="line">
              <a:avLst/>
            </a:prstGeom>
            <a:ln w="12700">
              <a:solidFill>
                <a:schemeClr val="bg1">
                  <a:lumMod val="50000"/>
                </a:schemeClr>
              </a:solidFill>
              <a:prstDash val="sysDash"/>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D66A129-8A83-4420-A92D-B8E6052163B6}"/>
                </a:ext>
              </a:extLst>
            </p:cNvPr>
            <p:cNvSpPr/>
            <p:nvPr/>
          </p:nvSpPr>
          <p:spPr>
            <a:xfrm>
              <a:off x="5463719" y="4718516"/>
              <a:ext cx="108000" cy="108000"/>
            </a:xfrm>
            <a:prstGeom prst="ellipse">
              <a:avLst/>
            </a:prstGeom>
            <a:solidFill>
              <a:schemeClr val="bg1">
                <a:lumMod val="65000"/>
              </a:schemeClr>
            </a:solidFill>
            <a:ln>
              <a:noFill/>
            </a:ln>
            <a:scene3d>
              <a:camera prst="orthographicFront"/>
              <a:lightRig rig="balanced"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1" name="Picture 20" descr="A calculator and pen on top of papers&#10;&#10;Description automatically generated with medium confidence">
            <a:extLst>
              <a:ext uri="{FF2B5EF4-FFF2-40B4-BE49-F238E27FC236}">
                <a16:creationId xmlns:a16="http://schemas.microsoft.com/office/drawing/2014/main" id="{88396CFD-C86C-403C-8C02-D40CE245AC02}"/>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0" y="5807727"/>
            <a:ext cx="1260000" cy="900000"/>
          </a:xfrm>
          <a:prstGeom prst="rect">
            <a:avLst/>
          </a:prstGeom>
        </p:spPr>
      </p:pic>
      <p:sp>
        <p:nvSpPr>
          <p:cNvPr id="22" name="TextBox 21">
            <a:extLst>
              <a:ext uri="{FF2B5EF4-FFF2-40B4-BE49-F238E27FC236}">
                <a16:creationId xmlns:a16="http://schemas.microsoft.com/office/drawing/2014/main" id="{C2472315-0E3D-4757-9DE2-9269A25DA598}"/>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4</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64493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1A157-2727-497B-B5F2-F9421CAC788E}"/>
              </a:ext>
            </a:extLst>
          </p:cNvPr>
          <p:cNvSpPr txBox="1"/>
          <p:nvPr/>
        </p:nvSpPr>
        <p:spPr>
          <a:xfrm>
            <a:off x="517357" y="814427"/>
            <a:ext cx="7174831"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Who is a </a:t>
            </a:r>
            <a:r>
              <a:rPr lang="en-US" sz="4400" dirty="0">
                <a:solidFill>
                  <a:srgbClr val="FF5353"/>
                </a:solidFill>
                <a:effectLst>
                  <a:outerShdw blurRad="50800" dist="38100" dir="2700000" algn="tl" rotWithShape="0">
                    <a:prstClr val="black">
                      <a:alpha val="40000"/>
                    </a:prstClr>
                  </a:outerShdw>
                </a:effectLst>
                <a:latin typeface="Lato Black" panose="020F0A02020204030203" pitchFamily="34" charset="0"/>
              </a:rPr>
              <a:t>Finance Manager?</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7" name="Picture 26" descr="A calculator and pen on top of papers&#10;&#10;Description automatically generated with medium confidence">
            <a:extLst>
              <a:ext uri="{FF2B5EF4-FFF2-40B4-BE49-F238E27FC236}">
                <a16:creationId xmlns:a16="http://schemas.microsoft.com/office/drawing/2014/main" id="{9FBEF1C3-920D-49EC-B22F-AF8279ED0038}"/>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sp>
        <p:nvSpPr>
          <p:cNvPr id="28" name="TextBox 27">
            <a:extLst>
              <a:ext uri="{FF2B5EF4-FFF2-40B4-BE49-F238E27FC236}">
                <a16:creationId xmlns:a16="http://schemas.microsoft.com/office/drawing/2014/main" id="{F76AD233-F1A2-4B00-A486-358098D1008E}"/>
              </a:ext>
            </a:extLst>
          </p:cNvPr>
          <p:cNvSpPr txBox="1"/>
          <p:nvPr/>
        </p:nvSpPr>
        <p:spPr>
          <a:xfrm>
            <a:off x="672002" y="1952500"/>
            <a:ext cx="7830314" cy="3238900"/>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rPr>
              <a:t>The person responsible to take financial decisions under the purview of corporate finance is named as </a:t>
            </a:r>
            <a:r>
              <a:rPr lang="en-US" sz="2800" dirty="0">
                <a:solidFill>
                  <a:schemeClr val="tx1">
                    <a:lumMod val="75000"/>
                    <a:lumOff val="25000"/>
                  </a:schemeClr>
                </a:solidFill>
                <a:latin typeface="+mj-lt"/>
              </a:rPr>
              <a:t>Finance Manager</a:t>
            </a:r>
            <a:r>
              <a:rPr lang="en-US" sz="2800" dirty="0">
                <a:solidFill>
                  <a:schemeClr val="tx1">
                    <a:lumMod val="75000"/>
                    <a:lumOff val="25000"/>
                  </a:schemeClr>
                </a:solidFill>
              </a:rPr>
              <a:t>. In large corporations, finance manager is separate entity different from the shareholders. </a:t>
            </a:r>
            <a:endParaRPr lang="en-IN" sz="2800" dirty="0">
              <a:solidFill>
                <a:schemeClr val="tx1">
                  <a:lumMod val="75000"/>
                  <a:lumOff val="25000"/>
                </a:schemeClr>
              </a:solidFill>
            </a:endParaRPr>
          </a:p>
        </p:txBody>
      </p:sp>
      <p:sp>
        <p:nvSpPr>
          <p:cNvPr id="5" name="TextBox 4">
            <a:extLst>
              <a:ext uri="{FF2B5EF4-FFF2-40B4-BE49-F238E27FC236}">
                <a16:creationId xmlns:a16="http://schemas.microsoft.com/office/drawing/2014/main" id="{D1979A3A-AFDF-4B79-B13F-14E0D8AEBAA9}"/>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5</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23600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64D2F-7666-4B61-ABE2-B21201DB962C}"/>
              </a:ext>
            </a:extLst>
          </p:cNvPr>
          <p:cNvSpPr txBox="1"/>
          <p:nvPr/>
        </p:nvSpPr>
        <p:spPr>
          <a:xfrm>
            <a:off x="539416" y="950785"/>
            <a:ext cx="8065168"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Finance Manager and </a:t>
            </a:r>
            <a:r>
              <a:rPr lang="en-US" sz="2400" kern="2000" dirty="0">
                <a:solidFill>
                  <a:srgbClr val="FF5353"/>
                </a:solidFill>
                <a:effectLst>
                  <a:outerShdw blurRad="50800" dist="38100" dir="2700000" algn="tl" rotWithShape="0">
                    <a:prstClr val="black">
                      <a:alpha val="40000"/>
                    </a:prstClr>
                  </a:outerShdw>
                </a:effectLst>
                <a:latin typeface="Lato Black" panose="020F0A02020204030203" pitchFamily="34" charset="0"/>
              </a:rPr>
              <a:t>Financial Management Decisions</a:t>
            </a:r>
            <a:endParaRPr lang="en-IN" sz="2400" kern="20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EB056D31-854C-429D-A175-8A516690578D}"/>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grpSp>
        <p:nvGrpSpPr>
          <p:cNvPr id="39" name="Group 38">
            <a:extLst>
              <a:ext uri="{FF2B5EF4-FFF2-40B4-BE49-F238E27FC236}">
                <a16:creationId xmlns:a16="http://schemas.microsoft.com/office/drawing/2014/main" id="{A6006A27-DBA5-4370-AD64-B67A4B12BEEF}"/>
              </a:ext>
            </a:extLst>
          </p:cNvPr>
          <p:cNvGrpSpPr/>
          <p:nvPr/>
        </p:nvGrpSpPr>
        <p:grpSpPr>
          <a:xfrm>
            <a:off x="5880438" y="2564198"/>
            <a:ext cx="2455197" cy="2511964"/>
            <a:chOff x="5880438" y="2533610"/>
            <a:chExt cx="2455197" cy="2511964"/>
          </a:xfrm>
        </p:grpSpPr>
        <p:sp>
          <p:nvSpPr>
            <p:cNvPr id="29" name="Oval 28">
              <a:extLst>
                <a:ext uri="{FF2B5EF4-FFF2-40B4-BE49-F238E27FC236}">
                  <a16:creationId xmlns:a16="http://schemas.microsoft.com/office/drawing/2014/main" id="{FFCCA193-6404-4F2F-80CF-A2E587D71C10}"/>
                </a:ext>
              </a:extLst>
            </p:cNvPr>
            <p:cNvSpPr/>
            <p:nvPr/>
          </p:nvSpPr>
          <p:spPr>
            <a:xfrm>
              <a:off x="5880438" y="2533610"/>
              <a:ext cx="2455197" cy="2511964"/>
            </a:xfrm>
            <a:prstGeom prst="ellipse">
              <a:avLst/>
            </a:prstGeom>
            <a:solidFill>
              <a:srgbClr val="F23E2E"/>
            </a:solidFill>
            <a:ln>
              <a:noFill/>
            </a:ln>
            <a:scene3d>
              <a:camera prst="orthographicFront"/>
              <a:lightRig rig="threePt" dir="t"/>
            </a:scene3d>
            <a:sp3d>
              <a:bevelT prst="convex"/>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DD7074C1-A8A0-4991-B20C-A40BB42B1D9D}"/>
                </a:ext>
              </a:extLst>
            </p:cNvPr>
            <p:cNvSpPr/>
            <p:nvPr/>
          </p:nvSpPr>
          <p:spPr>
            <a:xfrm>
              <a:off x="5961958" y="2617357"/>
              <a:ext cx="2292156" cy="2344470"/>
            </a:xfrm>
            <a:custGeom>
              <a:avLst/>
              <a:gdLst>
                <a:gd name="connsiteX0" fmla="*/ 0 w 1718142"/>
                <a:gd name="connsiteY0" fmla="*/ 858980 h 1717959"/>
                <a:gd name="connsiteX1" fmla="*/ 859071 w 1718142"/>
                <a:gd name="connsiteY1" fmla="*/ 0 h 1717959"/>
                <a:gd name="connsiteX2" fmla="*/ 1718142 w 1718142"/>
                <a:gd name="connsiteY2" fmla="*/ 858980 h 1717959"/>
                <a:gd name="connsiteX3" fmla="*/ 859071 w 1718142"/>
                <a:gd name="connsiteY3" fmla="*/ 1717960 h 1717959"/>
                <a:gd name="connsiteX4" fmla="*/ 0 w 1718142"/>
                <a:gd name="connsiteY4" fmla="*/ 858980 h 1717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142" h="1717959">
                  <a:moveTo>
                    <a:pt x="0" y="858980"/>
                  </a:moveTo>
                  <a:cubicBezTo>
                    <a:pt x="0" y="384578"/>
                    <a:pt x="384619" y="0"/>
                    <a:pt x="859071" y="0"/>
                  </a:cubicBezTo>
                  <a:cubicBezTo>
                    <a:pt x="1333523" y="0"/>
                    <a:pt x="1718142" y="384578"/>
                    <a:pt x="1718142" y="858980"/>
                  </a:cubicBezTo>
                  <a:cubicBezTo>
                    <a:pt x="1718142" y="1333382"/>
                    <a:pt x="1333523" y="1717960"/>
                    <a:pt x="859071" y="1717960"/>
                  </a:cubicBezTo>
                  <a:cubicBezTo>
                    <a:pt x="384619" y="1717960"/>
                    <a:pt x="0" y="1333382"/>
                    <a:pt x="0" y="858980"/>
                  </a:cubicBezTo>
                  <a:close/>
                </a:path>
              </a:pathLst>
            </a:custGeom>
            <a:solidFill>
              <a:schemeClr val="bg1">
                <a:lumMod val="85000"/>
                <a:alpha val="90000"/>
              </a:schemeClr>
            </a:solidFill>
            <a:ln>
              <a:no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91340" tIns="291189" rIns="291340" bIns="291189" numCol="1" spcCol="1270" anchor="ctr" anchorCtr="0">
              <a:noAutofit/>
            </a:bodyPr>
            <a:lstStyle/>
            <a:p>
              <a:pPr marL="0" lvl="0" indent="0" algn="ctr" defTabSz="1600200">
                <a:lnSpc>
                  <a:spcPct val="90000"/>
                </a:lnSpc>
                <a:spcBef>
                  <a:spcPct val="0"/>
                </a:spcBef>
                <a:spcAft>
                  <a:spcPct val="35000"/>
                </a:spcAft>
                <a:buNone/>
              </a:pPr>
              <a:r>
                <a:rPr lang="en-US" sz="2400" kern="1200" dirty="0">
                  <a:solidFill>
                    <a:schemeClr val="tx1">
                      <a:lumMod val="50000"/>
                      <a:lumOff val="50000"/>
                    </a:schemeClr>
                  </a:solidFill>
                  <a:latin typeface="+mj-lt"/>
                </a:rPr>
                <a:t>Working Capital Decisions</a:t>
              </a:r>
              <a:endParaRPr lang="en-IN" sz="2400" kern="1200" dirty="0">
                <a:solidFill>
                  <a:schemeClr val="tx1">
                    <a:lumMod val="50000"/>
                    <a:lumOff val="50000"/>
                  </a:schemeClr>
                </a:solidFill>
                <a:latin typeface="+mj-lt"/>
              </a:endParaRPr>
            </a:p>
          </p:txBody>
        </p:sp>
      </p:grpSp>
      <p:grpSp>
        <p:nvGrpSpPr>
          <p:cNvPr id="38" name="Group 37">
            <a:extLst>
              <a:ext uri="{FF2B5EF4-FFF2-40B4-BE49-F238E27FC236}">
                <a16:creationId xmlns:a16="http://schemas.microsoft.com/office/drawing/2014/main" id="{93916941-D261-4EA0-85EF-41B912FD3FB0}"/>
              </a:ext>
            </a:extLst>
          </p:cNvPr>
          <p:cNvGrpSpPr/>
          <p:nvPr/>
        </p:nvGrpSpPr>
        <p:grpSpPr>
          <a:xfrm>
            <a:off x="3345877" y="2536646"/>
            <a:ext cx="2449284" cy="2505450"/>
            <a:chOff x="3345877" y="2536646"/>
            <a:chExt cx="2449284" cy="2505450"/>
          </a:xfrm>
        </p:grpSpPr>
        <p:sp>
          <p:nvSpPr>
            <p:cNvPr id="31" name="Teardrop 30">
              <a:extLst>
                <a:ext uri="{FF2B5EF4-FFF2-40B4-BE49-F238E27FC236}">
                  <a16:creationId xmlns:a16="http://schemas.microsoft.com/office/drawing/2014/main" id="{7054E34A-D899-4058-A27E-DA7D239D48DA}"/>
                </a:ext>
              </a:extLst>
            </p:cNvPr>
            <p:cNvSpPr/>
            <p:nvPr/>
          </p:nvSpPr>
          <p:spPr>
            <a:xfrm rot="2700000">
              <a:off x="3317794" y="2564729"/>
              <a:ext cx="2505450" cy="2449284"/>
            </a:xfrm>
            <a:prstGeom prst="teardrop">
              <a:avLst>
                <a:gd name="adj" fmla="val 100000"/>
              </a:avLst>
            </a:prstGeom>
            <a:solidFill>
              <a:srgbClr val="6DB4F2"/>
            </a:solidFill>
            <a:ln>
              <a:noFill/>
            </a:ln>
            <a:scene3d>
              <a:camera prst="orthographicFront"/>
              <a:lightRig rig="threePt" dir="t"/>
            </a:scene3d>
            <a:sp3d>
              <a:bevelT prst="convex"/>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Freeform: Shape 31">
              <a:extLst>
                <a:ext uri="{FF2B5EF4-FFF2-40B4-BE49-F238E27FC236}">
                  <a16:creationId xmlns:a16="http://schemas.microsoft.com/office/drawing/2014/main" id="{99A40DE2-68EE-49CA-BA29-52D9EB53B1F8}"/>
                </a:ext>
              </a:extLst>
            </p:cNvPr>
            <p:cNvSpPr/>
            <p:nvPr/>
          </p:nvSpPr>
          <p:spPr>
            <a:xfrm>
              <a:off x="3424441" y="2617357"/>
              <a:ext cx="2292156" cy="2344470"/>
            </a:xfrm>
            <a:custGeom>
              <a:avLst/>
              <a:gdLst>
                <a:gd name="connsiteX0" fmla="*/ 0 w 1718142"/>
                <a:gd name="connsiteY0" fmla="*/ 858980 h 1717959"/>
                <a:gd name="connsiteX1" fmla="*/ 859071 w 1718142"/>
                <a:gd name="connsiteY1" fmla="*/ 0 h 1717959"/>
                <a:gd name="connsiteX2" fmla="*/ 1718142 w 1718142"/>
                <a:gd name="connsiteY2" fmla="*/ 858980 h 1717959"/>
                <a:gd name="connsiteX3" fmla="*/ 859071 w 1718142"/>
                <a:gd name="connsiteY3" fmla="*/ 1717960 h 1717959"/>
                <a:gd name="connsiteX4" fmla="*/ 0 w 1718142"/>
                <a:gd name="connsiteY4" fmla="*/ 858980 h 1717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142" h="1717959">
                  <a:moveTo>
                    <a:pt x="0" y="858980"/>
                  </a:moveTo>
                  <a:cubicBezTo>
                    <a:pt x="0" y="384578"/>
                    <a:pt x="384619" y="0"/>
                    <a:pt x="859071" y="0"/>
                  </a:cubicBezTo>
                  <a:cubicBezTo>
                    <a:pt x="1333523" y="0"/>
                    <a:pt x="1718142" y="384578"/>
                    <a:pt x="1718142" y="858980"/>
                  </a:cubicBezTo>
                  <a:cubicBezTo>
                    <a:pt x="1718142" y="1333382"/>
                    <a:pt x="1333523" y="1717960"/>
                    <a:pt x="859071" y="1717960"/>
                  </a:cubicBezTo>
                  <a:cubicBezTo>
                    <a:pt x="384619" y="1717960"/>
                    <a:pt x="0" y="1333382"/>
                    <a:pt x="0" y="858980"/>
                  </a:cubicBezTo>
                  <a:close/>
                </a:path>
              </a:pathLst>
            </a:custGeom>
            <a:solidFill>
              <a:srgbClr val="D8EBFC"/>
            </a:solidFill>
            <a:ln>
              <a:no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91340" tIns="291189" rIns="291340" bIns="291189" numCol="1" spcCol="1270" anchor="ctr" anchorCtr="0">
              <a:noAutofit/>
            </a:bodyPr>
            <a:lstStyle/>
            <a:p>
              <a:pPr marL="0" lvl="0" indent="0" algn="ctr" defTabSz="1600200">
                <a:lnSpc>
                  <a:spcPct val="90000"/>
                </a:lnSpc>
                <a:spcBef>
                  <a:spcPct val="0"/>
                </a:spcBef>
                <a:spcAft>
                  <a:spcPct val="35000"/>
                </a:spcAft>
                <a:buNone/>
              </a:pPr>
              <a:r>
                <a:rPr lang="en-US" sz="2400" kern="1200" dirty="0">
                  <a:solidFill>
                    <a:schemeClr val="tx1">
                      <a:lumMod val="50000"/>
                      <a:lumOff val="50000"/>
                    </a:schemeClr>
                  </a:solidFill>
                  <a:latin typeface="+mj-lt"/>
                </a:rPr>
                <a:t>Financing Decisions</a:t>
              </a:r>
              <a:endParaRPr lang="en-IN" sz="2400" kern="1200" dirty="0">
                <a:solidFill>
                  <a:schemeClr val="tx1">
                    <a:lumMod val="50000"/>
                    <a:lumOff val="50000"/>
                  </a:schemeClr>
                </a:solidFill>
                <a:latin typeface="+mj-lt"/>
              </a:endParaRPr>
            </a:p>
          </p:txBody>
        </p:sp>
      </p:grpSp>
      <p:grpSp>
        <p:nvGrpSpPr>
          <p:cNvPr id="37" name="Group 36">
            <a:extLst>
              <a:ext uri="{FF2B5EF4-FFF2-40B4-BE49-F238E27FC236}">
                <a16:creationId xmlns:a16="http://schemas.microsoft.com/office/drawing/2014/main" id="{46F7B9D5-E14F-44D1-8089-17D1CBE86A0F}"/>
              </a:ext>
            </a:extLst>
          </p:cNvPr>
          <p:cNvGrpSpPr/>
          <p:nvPr/>
        </p:nvGrpSpPr>
        <p:grpSpPr>
          <a:xfrm>
            <a:off x="808359" y="2536646"/>
            <a:ext cx="2449284" cy="2505450"/>
            <a:chOff x="808359" y="2536646"/>
            <a:chExt cx="2449284" cy="2505450"/>
          </a:xfrm>
        </p:grpSpPr>
        <p:sp>
          <p:nvSpPr>
            <p:cNvPr id="33" name="Teardrop 32">
              <a:extLst>
                <a:ext uri="{FF2B5EF4-FFF2-40B4-BE49-F238E27FC236}">
                  <a16:creationId xmlns:a16="http://schemas.microsoft.com/office/drawing/2014/main" id="{5A984AB8-AD3E-484F-AB15-7093F92D3A25}"/>
                </a:ext>
              </a:extLst>
            </p:cNvPr>
            <p:cNvSpPr/>
            <p:nvPr/>
          </p:nvSpPr>
          <p:spPr>
            <a:xfrm rot="2700000">
              <a:off x="780276" y="2564729"/>
              <a:ext cx="2505450" cy="2449284"/>
            </a:xfrm>
            <a:prstGeom prst="teardrop">
              <a:avLst>
                <a:gd name="adj" fmla="val 100000"/>
              </a:avLst>
            </a:prstGeom>
            <a:solidFill>
              <a:srgbClr val="214DA6"/>
            </a:solidFill>
            <a:ln>
              <a:noFill/>
            </a:ln>
            <a:scene3d>
              <a:camera prst="orthographicFront"/>
              <a:lightRig rig="threePt" dir="t"/>
            </a:scene3d>
            <a:sp3d>
              <a:bevelT prst="convex"/>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Freeform: Shape 33">
              <a:extLst>
                <a:ext uri="{FF2B5EF4-FFF2-40B4-BE49-F238E27FC236}">
                  <a16:creationId xmlns:a16="http://schemas.microsoft.com/office/drawing/2014/main" id="{3DBA5E25-7A99-45C2-A28A-551FA7BD36D2}"/>
                </a:ext>
              </a:extLst>
            </p:cNvPr>
            <p:cNvSpPr/>
            <p:nvPr/>
          </p:nvSpPr>
          <p:spPr>
            <a:xfrm>
              <a:off x="886922" y="2617357"/>
              <a:ext cx="2292156" cy="2344470"/>
            </a:xfrm>
            <a:custGeom>
              <a:avLst/>
              <a:gdLst>
                <a:gd name="connsiteX0" fmla="*/ 0 w 1718142"/>
                <a:gd name="connsiteY0" fmla="*/ 858980 h 1717959"/>
                <a:gd name="connsiteX1" fmla="*/ 859071 w 1718142"/>
                <a:gd name="connsiteY1" fmla="*/ 0 h 1717959"/>
                <a:gd name="connsiteX2" fmla="*/ 1718142 w 1718142"/>
                <a:gd name="connsiteY2" fmla="*/ 858980 h 1717959"/>
                <a:gd name="connsiteX3" fmla="*/ 859071 w 1718142"/>
                <a:gd name="connsiteY3" fmla="*/ 1717960 h 1717959"/>
                <a:gd name="connsiteX4" fmla="*/ 0 w 1718142"/>
                <a:gd name="connsiteY4" fmla="*/ 858980 h 1717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142" h="1717959">
                  <a:moveTo>
                    <a:pt x="0" y="858980"/>
                  </a:moveTo>
                  <a:cubicBezTo>
                    <a:pt x="0" y="384578"/>
                    <a:pt x="384619" y="0"/>
                    <a:pt x="859071" y="0"/>
                  </a:cubicBezTo>
                  <a:cubicBezTo>
                    <a:pt x="1333523" y="0"/>
                    <a:pt x="1718142" y="384578"/>
                    <a:pt x="1718142" y="858980"/>
                  </a:cubicBezTo>
                  <a:cubicBezTo>
                    <a:pt x="1718142" y="1333382"/>
                    <a:pt x="1333523" y="1717960"/>
                    <a:pt x="859071" y="1717960"/>
                  </a:cubicBezTo>
                  <a:cubicBezTo>
                    <a:pt x="384619" y="1717960"/>
                    <a:pt x="0" y="1333382"/>
                    <a:pt x="0" y="858980"/>
                  </a:cubicBezTo>
                  <a:close/>
                </a:path>
              </a:pathLst>
            </a:custGeom>
            <a:solidFill>
              <a:srgbClr val="D3DEF5"/>
            </a:solidFill>
            <a:ln>
              <a:no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91341" tIns="291189" rIns="291339" bIns="291189" numCol="1" spcCol="1270" anchor="ctr" anchorCtr="0">
              <a:noAutofit/>
            </a:bodyPr>
            <a:lstStyle/>
            <a:p>
              <a:pPr marL="0" lvl="0" indent="0" algn="ctr" defTabSz="1600200">
                <a:lnSpc>
                  <a:spcPct val="90000"/>
                </a:lnSpc>
                <a:spcBef>
                  <a:spcPct val="0"/>
                </a:spcBef>
                <a:spcAft>
                  <a:spcPct val="35000"/>
                </a:spcAft>
                <a:buNone/>
              </a:pPr>
              <a:r>
                <a:rPr lang="en-US" sz="2400" kern="1200" dirty="0">
                  <a:solidFill>
                    <a:schemeClr val="tx1">
                      <a:lumMod val="50000"/>
                      <a:lumOff val="50000"/>
                    </a:schemeClr>
                  </a:solidFill>
                  <a:latin typeface="+mj-lt"/>
                </a:rPr>
                <a:t>Investment Decisions</a:t>
              </a:r>
              <a:endParaRPr lang="en-IN" sz="2400" kern="1200" dirty="0">
                <a:solidFill>
                  <a:schemeClr val="tx1">
                    <a:lumMod val="50000"/>
                    <a:lumOff val="50000"/>
                  </a:schemeClr>
                </a:solidFill>
                <a:latin typeface="+mj-lt"/>
              </a:endParaRPr>
            </a:p>
          </p:txBody>
        </p:sp>
      </p:grpSp>
      <p:sp>
        <p:nvSpPr>
          <p:cNvPr id="13" name="TextBox 12">
            <a:extLst>
              <a:ext uri="{FF2B5EF4-FFF2-40B4-BE49-F238E27FC236}">
                <a16:creationId xmlns:a16="http://schemas.microsoft.com/office/drawing/2014/main" id="{A95767C4-9659-4F7D-B0F8-B8FA609AD53F}"/>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6</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85464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64D2F-7666-4B61-ABE2-B21201DB962C}"/>
              </a:ext>
            </a:extLst>
          </p:cNvPr>
          <p:cNvSpPr txBox="1"/>
          <p:nvPr/>
        </p:nvSpPr>
        <p:spPr>
          <a:xfrm>
            <a:off x="539416" y="950785"/>
            <a:ext cx="8065168"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Finance Manager and </a:t>
            </a:r>
            <a:r>
              <a:rPr lang="en-US" sz="2800" kern="2000" dirty="0">
                <a:solidFill>
                  <a:srgbClr val="2755B0"/>
                </a:solidFill>
                <a:effectLst>
                  <a:outerShdw blurRad="50800" dist="38100" dir="2700000" algn="tl" rotWithShape="0">
                    <a:prstClr val="black">
                      <a:alpha val="40000"/>
                    </a:prstClr>
                  </a:outerShdw>
                </a:effectLst>
                <a:latin typeface="Lato Black" panose="020F0A02020204030203" pitchFamily="34" charset="0"/>
              </a:rPr>
              <a:t>Investment Decisions</a:t>
            </a:r>
            <a:endParaRPr lang="en-IN" sz="2800" kern="2000" dirty="0">
              <a:solidFill>
                <a:srgbClr val="2755B0"/>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EB056D31-854C-429D-A175-8A516690578D}"/>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grpSp>
        <p:nvGrpSpPr>
          <p:cNvPr id="19" name="Group 18">
            <a:extLst>
              <a:ext uri="{FF2B5EF4-FFF2-40B4-BE49-F238E27FC236}">
                <a16:creationId xmlns:a16="http://schemas.microsoft.com/office/drawing/2014/main" id="{DFF8FCDF-512A-49CC-8F71-2AF0631643F3}"/>
              </a:ext>
            </a:extLst>
          </p:cNvPr>
          <p:cNvGrpSpPr/>
          <p:nvPr/>
        </p:nvGrpSpPr>
        <p:grpSpPr>
          <a:xfrm>
            <a:off x="24063" y="2370217"/>
            <a:ext cx="2449284" cy="2505450"/>
            <a:chOff x="808359" y="2536646"/>
            <a:chExt cx="2449284" cy="2505450"/>
          </a:xfrm>
        </p:grpSpPr>
        <p:sp>
          <p:nvSpPr>
            <p:cNvPr id="20" name="Teardrop 19">
              <a:extLst>
                <a:ext uri="{FF2B5EF4-FFF2-40B4-BE49-F238E27FC236}">
                  <a16:creationId xmlns:a16="http://schemas.microsoft.com/office/drawing/2014/main" id="{6F64476E-AD61-47EB-8533-F3EF6EB82622}"/>
                </a:ext>
              </a:extLst>
            </p:cNvPr>
            <p:cNvSpPr/>
            <p:nvPr/>
          </p:nvSpPr>
          <p:spPr>
            <a:xfrm rot="2700000">
              <a:off x="780276" y="2564729"/>
              <a:ext cx="2505450" cy="2449284"/>
            </a:xfrm>
            <a:prstGeom prst="teardrop">
              <a:avLst>
                <a:gd name="adj" fmla="val 100000"/>
              </a:avLst>
            </a:prstGeom>
            <a:solidFill>
              <a:srgbClr val="214DA6"/>
            </a:solidFill>
            <a:ln>
              <a:noFill/>
            </a:ln>
            <a:scene3d>
              <a:camera prst="orthographicFront"/>
              <a:lightRig rig="threePt" dir="t"/>
            </a:scene3d>
            <a:sp3d>
              <a:bevelT prst="convex"/>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C5587677-6470-48F7-9BD7-D98E4FBE656B}"/>
                </a:ext>
              </a:extLst>
            </p:cNvPr>
            <p:cNvSpPr/>
            <p:nvPr/>
          </p:nvSpPr>
          <p:spPr>
            <a:xfrm>
              <a:off x="886922" y="2617357"/>
              <a:ext cx="2292156" cy="2344470"/>
            </a:xfrm>
            <a:custGeom>
              <a:avLst/>
              <a:gdLst>
                <a:gd name="connsiteX0" fmla="*/ 0 w 1718142"/>
                <a:gd name="connsiteY0" fmla="*/ 858980 h 1717959"/>
                <a:gd name="connsiteX1" fmla="*/ 859071 w 1718142"/>
                <a:gd name="connsiteY1" fmla="*/ 0 h 1717959"/>
                <a:gd name="connsiteX2" fmla="*/ 1718142 w 1718142"/>
                <a:gd name="connsiteY2" fmla="*/ 858980 h 1717959"/>
                <a:gd name="connsiteX3" fmla="*/ 859071 w 1718142"/>
                <a:gd name="connsiteY3" fmla="*/ 1717960 h 1717959"/>
                <a:gd name="connsiteX4" fmla="*/ 0 w 1718142"/>
                <a:gd name="connsiteY4" fmla="*/ 858980 h 1717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142" h="1717959">
                  <a:moveTo>
                    <a:pt x="0" y="858980"/>
                  </a:moveTo>
                  <a:cubicBezTo>
                    <a:pt x="0" y="384578"/>
                    <a:pt x="384619" y="0"/>
                    <a:pt x="859071" y="0"/>
                  </a:cubicBezTo>
                  <a:cubicBezTo>
                    <a:pt x="1333523" y="0"/>
                    <a:pt x="1718142" y="384578"/>
                    <a:pt x="1718142" y="858980"/>
                  </a:cubicBezTo>
                  <a:cubicBezTo>
                    <a:pt x="1718142" y="1333382"/>
                    <a:pt x="1333523" y="1717960"/>
                    <a:pt x="859071" y="1717960"/>
                  </a:cubicBezTo>
                  <a:cubicBezTo>
                    <a:pt x="384619" y="1717960"/>
                    <a:pt x="0" y="1333382"/>
                    <a:pt x="0" y="858980"/>
                  </a:cubicBezTo>
                  <a:close/>
                </a:path>
              </a:pathLst>
            </a:custGeom>
            <a:solidFill>
              <a:srgbClr val="D3DEF5"/>
            </a:solidFill>
            <a:ln>
              <a:no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91341" tIns="291189" rIns="291339" bIns="291189" numCol="1" spcCol="1270" anchor="ctr" anchorCtr="0">
              <a:noAutofit/>
            </a:bodyPr>
            <a:lstStyle/>
            <a:p>
              <a:pPr marL="0" lvl="0" indent="0" algn="ctr" defTabSz="1600200">
                <a:lnSpc>
                  <a:spcPct val="90000"/>
                </a:lnSpc>
                <a:spcBef>
                  <a:spcPct val="0"/>
                </a:spcBef>
                <a:spcAft>
                  <a:spcPct val="35000"/>
                </a:spcAft>
                <a:buNone/>
              </a:pPr>
              <a:r>
                <a:rPr lang="en-US" sz="2400" kern="1200" dirty="0">
                  <a:solidFill>
                    <a:schemeClr val="tx1">
                      <a:lumMod val="50000"/>
                      <a:lumOff val="50000"/>
                    </a:schemeClr>
                  </a:solidFill>
                  <a:latin typeface="+mj-lt"/>
                </a:rPr>
                <a:t>Investment Decisions</a:t>
              </a:r>
              <a:endParaRPr lang="en-IN" sz="2400" kern="1200" dirty="0">
                <a:solidFill>
                  <a:schemeClr val="tx1">
                    <a:lumMod val="50000"/>
                    <a:lumOff val="50000"/>
                  </a:schemeClr>
                </a:solidFill>
                <a:latin typeface="+mj-lt"/>
              </a:endParaRPr>
            </a:p>
          </p:txBody>
        </p:sp>
      </p:grpSp>
      <p:sp>
        <p:nvSpPr>
          <p:cNvPr id="3" name="TextBox 2">
            <a:extLst>
              <a:ext uri="{FF2B5EF4-FFF2-40B4-BE49-F238E27FC236}">
                <a16:creationId xmlns:a16="http://schemas.microsoft.com/office/drawing/2014/main" id="{17995FAC-F525-4644-8235-A8F5BC090112}"/>
              </a:ext>
            </a:extLst>
          </p:cNvPr>
          <p:cNvSpPr txBox="1"/>
          <p:nvPr/>
        </p:nvSpPr>
        <p:spPr>
          <a:xfrm>
            <a:off x="3384884" y="2228266"/>
            <a:ext cx="4860758" cy="2789353"/>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Take investment decisions in the light of associated </a:t>
            </a:r>
            <a:r>
              <a:rPr lang="en-US" sz="2400" dirty="0">
                <a:solidFill>
                  <a:srgbClr val="2755B0"/>
                </a:solidFill>
                <a:latin typeface="+mj-lt"/>
              </a:rPr>
              <a:t>COSTS</a:t>
            </a:r>
            <a:r>
              <a:rPr lang="en-US" sz="2400" dirty="0">
                <a:solidFill>
                  <a:schemeClr val="tx1">
                    <a:lumMod val="75000"/>
                    <a:lumOff val="25000"/>
                  </a:schemeClr>
                </a:solidFill>
              </a:rPr>
              <a:t> and </a:t>
            </a:r>
            <a:r>
              <a:rPr lang="en-US" sz="2400" dirty="0">
                <a:solidFill>
                  <a:srgbClr val="2755B0"/>
                </a:solidFill>
                <a:latin typeface="+mj-lt"/>
              </a:rPr>
              <a:t>BENEFIT</a:t>
            </a:r>
            <a:r>
              <a:rPr lang="en-US" sz="2400" dirty="0">
                <a:solidFill>
                  <a:schemeClr val="tx1">
                    <a:lumMod val="75000"/>
                    <a:lumOff val="25000"/>
                  </a:schemeClr>
                </a:solidFill>
                <a:latin typeface="+mj-lt"/>
              </a:rPr>
              <a:t> </a:t>
            </a:r>
            <a:r>
              <a:rPr lang="en-US" sz="2400" dirty="0">
                <a:solidFill>
                  <a:schemeClr val="tx1">
                    <a:lumMod val="75000"/>
                    <a:lumOff val="25000"/>
                  </a:schemeClr>
                </a:solidFill>
              </a:rPr>
              <a:t>while evaluating the </a:t>
            </a:r>
            <a:r>
              <a:rPr lang="en-US" sz="2400" dirty="0">
                <a:solidFill>
                  <a:srgbClr val="2755B0"/>
                </a:solidFill>
                <a:latin typeface="+mj-lt"/>
              </a:rPr>
              <a:t>SIZE</a:t>
            </a:r>
            <a:r>
              <a:rPr lang="en-US" sz="2400" dirty="0">
                <a:solidFill>
                  <a:schemeClr val="tx1">
                    <a:lumMod val="75000"/>
                    <a:lumOff val="25000"/>
                  </a:schemeClr>
                </a:solidFill>
              </a:rPr>
              <a:t>, </a:t>
            </a:r>
            <a:r>
              <a:rPr lang="en-US" sz="2400" dirty="0">
                <a:solidFill>
                  <a:srgbClr val="2755B0"/>
                </a:solidFill>
                <a:latin typeface="+mj-lt"/>
              </a:rPr>
              <a:t>TIMING</a:t>
            </a:r>
            <a:r>
              <a:rPr lang="en-US" sz="2400" dirty="0">
                <a:solidFill>
                  <a:schemeClr val="tx1">
                    <a:lumMod val="75000"/>
                    <a:lumOff val="25000"/>
                  </a:schemeClr>
                </a:solidFill>
              </a:rPr>
              <a:t> and </a:t>
            </a:r>
            <a:r>
              <a:rPr lang="en-US" sz="2400" dirty="0">
                <a:solidFill>
                  <a:srgbClr val="2755B0"/>
                </a:solidFill>
                <a:latin typeface="+mj-lt"/>
              </a:rPr>
              <a:t>RISK</a:t>
            </a:r>
            <a:r>
              <a:rPr lang="en-US" sz="2400" dirty="0">
                <a:solidFill>
                  <a:schemeClr val="tx1">
                    <a:lumMod val="75000"/>
                    <a:lumOff val="25000"/>
                  </a:schemeClr>
                </a:solidFill>
                <a:latin typeface="+mj-lt"/>
              </a:rPr>
              <a:t> </a:t>
            </a:r>
            <a:r>
              <a:rPr lang="en-US" sz="2400" dirty="0">
                <a:solidFill>
                  <a:schemeClr val="tx1">
                    <a:lumMod val="75000"/>
                    <a:lumOff val="25000"/>
                  </a:schemeClr>
                </a:solidFill>
              </a:rPr>
              <a:t>of Future Cash Flows.</a:t>
            </a:r>
            <a:endParaRPr lang="en-IN" sz="2400" dirty="0">
              <a:solidFill>
                <a:schemeClr val="tx1">
                  <a:lumMod val="75000"/>
                  <a:lumOff val="25000"/>
                </a:schemeClr>
              </a:solidFill>
            </a:endParaRPr>
          </a:p>
        </p:txBody>
      </p:sp>
      <p:sp>
        <p:nvSpPr>
          <p:cNvPr id="23" name="TextBox 22">
            <a:extLst>
              <a:ext uri="{FF2B5EF4-FFF2-40B4-BE49-F238E27FC236}">
                <a16:creationId xmlns:a16="http://schemas.microsoft.com/office/drawing/2014/main" id="{885A027F-9AF6-4CA0-9F3C-BBE9627DF136}"/>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7</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241896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64D2F-7666-4B61-ABE2-B21201DB962C}"/>
              </a:ext>
            </a:extLst>
          </p:cNvPr>
          <p:cNvSpPr txBox="1"/>
          <p:nvPr/>
        </p:nvSpPr>
        <p:spPr>
          <a:xfrm>
            <a:off x="539416" y="950785"/>
            <a:ext cx="8065168"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Finance Manager and </a:t>
            </a:r>
            <a:r>
              <a:rPr lang="en-US" sz="2800" kern="2000" dirty="0">
                <a:solidFill>
                  <a:srgbClr val="77C0FF"/>
                </a:solidFill>
                <a:effectLst>
                  <a:outerShdw blurRad="50800" dist="38100" dir="2700000" algn="tl" rotWithShape="0">
                    <a:prstClr val="black">
                      <a:alpha val="40000"/>
                    </a:prstClr>
                  </a:outerShdw>
                </a:effectLst>
                <a:latin typeface="Lato Black" panose="020F0A02020204030203" pitchFamily="34" charset="0"/>
              </a:rPr>
              <a:t>Financing Decisions</a:t>
            </a:r>
            <a:endParaRPr lang="en-IN" sz="2800" kern="2000" dirty="0">
              <a:solidFill>
                <a:srgbClr val="77C0FF"/>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26" name="Picture 25" descr="A calculator and pen on top of papers&#10;&#10;Description automatically generated with medium confidence">
            <a:extLst>
              <a:ext uri="{FF2B5EF4-FFF2-40B4-BE49-F238E27FC236}">
                <a16:creationId xmlns:a16="http://schemas.microsoft.com/office/drawing/2014/main" id="{EB056D31-854C-429D-A175-8A516690578D}"/>
              </a:ext>
            </a:extLst>
          </p:cNvPr>
          <p:cNvPicPr>
            <a:picLocks/>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894147" y="5801824"/>
            <a:ext cx="1260000" cy="900000"/>
          </a:xfrm>
          <a:prstGeom prst="rect">
            <a:avLst/>
          </a:prstGeom>
        </p:spPr>
      </p:pic>
      <p:grpSp>
        <p:nvGrpSpPr>
          <p:cNvPr id="16" name="Group 15">
            <a:extLst>
              <a:ext uri="{FF2B5EF4-FFF2-40B4-BE49-F238E27FC236}">
                <a16:creationId xmlns:a16="http://schemas.microsoft.com/office/drawing/2014/main" id="{4BAC4E9E-CEA3-4D3C-B865-A9639FDC6C0B}"/>
              </a:ext>
            </a:extLst>
          </p:cNvPr>
          <p:cNvGrpSpPr/>
          <p:nvPr/>
        </p:nvGrpSpPr>
        <p:grpSpPr>
          <a:xfrm>
            <a:off x="24063" y="2422627"/>
            <a:ext cx="2449284" cy="2505450"/>
            <a:chOff x="3345877" y="2536646"/>
            <a:chExt cx="2449284" cy="2505450"/>
          </a:xfrm>
        </p:grpSpPr>
        <p:sp>
          <p:nvSpPr>
            <p:cNvPr id="17" name="Teardrop 16">
              <a:extLst>
                <a:ext uri="{FF2B5EF4-FFF2-40B4-BE49-F238E27FC236}">
                  <a16:creationId xmlns:a16="http://schemas.microsoft.com/office/drawing/2014/main" id="{4EFB9787-7707-42D8-A7D7-556EA32E9B2F}"/>
                </a:ext>
              </a:extLst>
            </p:cNvPr>
            <p:cNvSpPr/>
            <p:nvPr/>
          </p:nvSpPr>
          <p:spPr>
            <a:xfrm rot="2700000">
              <a:off x="3317794" y="2564729"/>
              <a:ext cx="2505450" cy="2449284"/>
            </a:xfrm>
            <a:prstGeom prst="teardrop">
              <a:avLst>
                <a:gd name="adj" fmla="val 100000"/>
              </a:avLst>
            </a:prstGeom>
            <a:solidFill>
              <a:srgbClr val="6DB4F2"/>
            </a:solidFill>
            <a:ln>
              <a:noFill/>
            </a:ln>
            <a:scene3d>
              <a:camera prst="orthographicFront"/>
              <a:lightRig rig="threePt" dir="t"/>
            </a:scene3d>
            <a:sp3d>
              <a:bevelT prst="convex"/>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A01B346F-E536-47A8-B0DA-404D297D4807}"/>
                </a:ext>
              </a:extLst>
            </p:cNvPr>
            <p:cNvSpPr/>
            <p:nvPr/>
          </p:nvSpPr>
          <p:spPr>
            <a:xfrm>
              <a:off x="3424441" y="2617357"/>
              <a:ext cx="2292156" cy="2344470"/>
            </a:xfrm>
            <a:custGeom>
              <a:avLst/>
              <a:gdLst>
                <a:gd name="connsiteX0" fmla="*/ 0 w 1718142"/>
                <a:gd name="connsiteY0" fmla="*/ 858980 h 1717959"/>
                <a:gd name="connsiteX1" fmla="*/ 859071 w 1718142"/>
                <a:gd name="connsiteY1" fmla="*/ 0 h 1717959"/>
                <a:gd name="connsiteX2" fmla="*/ 1718142 w 1718142"/>
                <a:gd name="connsiteY2" fmla="*/ 858980 h 1717959"/>
                <a:gd name="connsiteX3" fmla="*/ 859071 w 1718142"/>
                <a:gd name="connsiteY3" fmla="*/ 1717960 h 1717959"/>
                <a:gd name="connsiteX4" fmla="*/ 0 w 1718142"/>
                <a:gd name="connsiteY4" fmla="*/ 858980 h 1717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142" h="1717959">
                  <a:moveTo>
                    <a:pt x="0" y="858980"/>
                  </a:moveTo>
                  <a:cubicBezTo>
                    <a:pt x="0" y="384578"/>
                    <a:pt x="384619" y="0"/>
                    <a:pt x="859071" y="0"/>
                  </a:cubicBezTo>
                  <a:cubicBezTo>
                    <a:pt x="1333523" y="0"/>
                    <a:pt x="1718142" y="384578"/>
                    <a:pt x="1718142" y="858980"/>
                  </a:cubicBezTo>
                  <a:cubicBezTo>
                    <a:pt x="1718142" y="1333382"/>
                    <a:pt x="1333523" y="1717960"/>
                    <a:pt x="859071" y="1717960"/>
                  </a:cubicBezTo>
                  <a:cubicBezTo>
                    <a:pt x="384619" y="1717960"/>
                    <a:pt x="0" y="1333382"/>
                    <a:pt x="0" y="858980"/>
                  </a:cubicBezTo>
                  <a:close/>
                </a:path>
              </a:pathLst>
            </a:custGeom>
            <a:solidFill>
              <a:srgbClr val="D8EBFC"/>
            </a:solidFill>
            <a:ln>
              <a:no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91340" tIns="291189" rIns="291340" bIns="291189" numCol="1" spcCol="1270" anchor="ctr" anchorCtr="0">
              <a:noAutofit/>
            </a:bodyPr>
            <a:lstStyle/>
            <a:p>
              <a:pPr marL="0" lvl="0" indent="0" algn="ctr" defTabSz="1600200">
                <a:lnSpc>
                  <a:spcPct val="90000"/>
                </a:lnSpc>
                <a:spcBef>
                  <a:spcPct val="0"/>
                </a:spcBef>
                <a:spcAft>
                  <a:spcPct val="35000"/>
                </a:spcAft>
                <a:buNone/>
              </a:pPr>
              <a:r>
                <a:rPr lang="en-US" sz="2400" kern="1200" dirty="0">
                  <a:solidFill>
                    <a:schemeClr val="tx1">
                      <a:lumMod val="50000"/>
                      <a:lumOff val="50000"/>
                    </a:schemeClr>
                  </a:solidFill>
                  <a:latin typeface="+mj-lt"/>
                </a:rPr>
                <a:t>Financing Decisions</a:t>
              </a:r>
              <a:endParaRPr lang="en-IN" sz="2400" kern="1200" dirty="0">
                <a:solidFill>
                  <a:schemeClr val="tx1">
                    <a:lumMod val="50000"/>
                    <a:lumOff val="50000"/>
                  </a:schemeClr>
                </a:solidFill>
                <a:latin typeface="+mj-lt"/>
              </a:endParaRPr>
            </a:p>
          </p:txBody>
        </p:sp>
      </p:grpSp>
      <p:sp>
        <p:nvSpPr>
          <p:cNvPr id="23" name="TextBox 22">
            <a:extLst>
              <a:ext uri="{FF2B5EF4-FFF2-40B4-BE49-F238E27FC236}">
                <a16:creationId xmlns:a16="http://schemas.microsoft.com/office/drawing/2014/main" id="{3E532FAF-5C01-4ED4-84E0-40C3B2EE90CF}"/>
              </a:ext>
            </a:extLst>
          </p:cNvPr>
          <p:cNvSpPr txBox="1"/>
          <p:nvPr/>
        </p:nvSpPr>
        <p:spPr>
          <a:xfrm>
            <a:off x="3184358" y="2003677"/>
            <a:ext cx="5061284" cy="3343351"/>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Large Investments need huge cash outlay. Finance Manager is required to decide about financing of investments between </a:t>
            </a:r>
            <a:r>
              <a:rPr lang="en-US" sz="2400" dirty="0">
                <a:solidFill>
                  <a:srgbClr val="77C0FF"/>
                </a:solidFill>
                <a:latin typeface="+mj-lt"/>
              </a:rPr>
              <a:t>OWNERSHIP</a:t>
            </a:r>
            <a:r>
              <a:rPr lang="en-US" sz="2400" dirty="0">
                <a:solidFill>
                  <a:schemeClr val="tx1">
                    <a:lumMod val="75000"/>
                    <a:lumOff val="25000"/>
                  </a:schemeClr>
                </a:solidFill>
              </a:rPr>
              <a:t> and </a:t>
            </a:r>
            <a:r>
              <a:rPr lang="en-US" sz="2400" dirty="0">
                <a:solidFill>
                  <a:srgbClr val="77C0FF"/>
                </a:solidFill>
                <a:latin typeface="+mj-lt"/>
              </a:rPr>
              <a:t>DEBTSHIP</a:t>
            </a:r>
            <a:r>
              <a:rPr lang="en-US" sz="2400" dirty="0">
                <a:solidFill>
                  <a:schemeClr val="tx1">
                    <a:lumMod val="75000"/>
                    <a:lumOff val="25000"/>
                  </a:schemeClr>
                </a:solidFill>
              </a:rPr>
              <a:t> capital in the light of </a:t>
            </a:r>
            <a:r>
              <a:rPr lang="en-US" sz="2400" dirty="0">
                <a:solidFill>
                  <a:srgbClr val="77C0FF"/>
                </a:solidFill>
                <a:latin typeface="+mj-lt"/>
              </a:rPr>
              <a:t>COSTS</a:t>
            </a:r>
            <a:r>
              <a:rPr lang="en-US" sz="2400" dirty="0">
                <a:solidFill>
                  <a:schemeClr val="tx1">
                    <a:lumMod val="75000"/>
                    <a:lumOff val="25000"/>
                  </a:schemeClr>
                </a:solidFill>
              </a:rPr>
              <a:t> and </a:t>
            </a:r>
            <a:r>
              <a:rPr lang="en-US" sz="2400" dirty="0">
                <a:solidFill>
                  <a:srgbClr val="77C0FF"/>
                </a:solidFill>
                <a:latin typeface="+mj-lt"/>
              </a:rPr>
              <a:t>RISK</a:t>
            </a:r>
            <a:r>
              <a:rPr lang="en-US" sz="2400" dirty="0">
                <a:solidFill>
                  <a:schemeClr val="tx1">
                    <a:lumMod val="75000"/>
                    <a:lumOff val="25000"/>
                  </a:schemeClr>
                </a:solidFill>
              </a:rPr>
              <a:t> involved.  </a:t>
            </a:r>
            <a:endParaRPr lang="en-IN" sz="2400" dirty="0">
              <a:solidFill>
                <a:schemeClr val="tx1">
                  <a:lumMod val="75000"/>
                  <a:lumOff val="25000"/>
                </a:schemeClr>
              </a:solidFill>
            </a:endParaRPr>
          </a:p>
        </p:txBody>
      </p:sp>
      <p:sp>
        <p:nvSpPr>
          <p:cNvPr id="25" name="TextBox 24">
            <a:extLst>
              <a:ext uri="{FF2B5EF4-FFF2-40B4-BE49-F238E27FC236}">
                <a16:creationId xmlns:a16="http://schemas.microsoft.com/office/drawing/2014/main" id="{4E528AF7-F61A-4C54-AFC4-DC958C93E68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8</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3648058345"/>
      </p:ext>
    </p:extLst>
  </p:cSld>
  <p:clrMapOvr>
    <a:masterClrMapping/>
  </p:clrMapOvr>
</p:sld>
</file>

<file path=ppt/theme/theme1.xml><?xml version="1.0" encoding="utf-8"?>
<a:theme xmlns:a="http://schemas.openxmlformats.org/drawingml/2006/main" name="Teaching">
  <a:themeElements>
    <a:clrScheme name="Beyond black and white ">
      <a:dk1>
        <a:sysClr val="windowText" lastClr="000000"/>
      </a:dk1>
      <a:lt1>
        <a:sysClr val="window" lastClr="FFFFFF"/>
      </a:lt1>
      <a:dk2>
        <a:srgbClr val="1F497D"/>
      </a:dk2>
      <a:lt2>
        <a:srgbClr val="EEECE1"/>
      </a:lt2>
      <a:accent1>
        <a:srgbClr val="31A2AC"/>
      </a:accent1>
      <a:accent2>
        <a:srgbClr val="AF1C1C"/>
      </a:accent2>
      <a:accent3>
        <a:srgbClr val="F0EFF0"/>
      </a:accent3>
      <a:accent4>
        <a:srgbClr val="2F2F28"/>
      </a:accent4>
      <a:accent5>
        <a:srgbClr val="000000"/>
      </a:accent5>
      <a:accent6>
        <a:srgbClr val="8A8A8A"/>
      </a:accent6>
      <a:hlink>
        <a:srgbClr val="0096D2"/>
      </a:hlink>
      <a:folHlink>
        <a:srgbClr val="00578B"/>
      </a:folHlink>
    </a:clrScheme>
    <a:fontScheme name="Custom 2">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ching" id="{6BAFFB96-3568-4C7A-89F8-54CB8EF008C8}" vid="{D0C42E7D-9B9B-41E4-96D6-E1661AF93F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Teaching</Template>
  <TotalTime>407</TotalTime>
  <Words>1322</Words>
  <Application>Microsoft Office PowerPoint</Application>
  <PresentationFormat>On-screen Show (4:3)</PresentationFormat>
  <Paragraphs>128</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Georgia Pro</vt:lpstr>
      <vt:lpstr>Lato</vt:lpstr>
      <vt:lpstr>Lato Black</vt:lpstr>
      <vt:lpstr>Wingdings</vt:lpstr>
      <vt:lpstr>Teaching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Kalani</dc:creator>
  <cp:lastModifiedBy>8984</cp:lastModifiedBy>
  <cp:revision>20</cp:revision>
  <dcterms:created xsi:type="dcterms:W3CDTF">2021-09-06T10:34:45Z</dcterms:created>
  <dcterms:modified xsi:type="dcterms:W3CDTF">2022-08-17T04:59:51Z</dcterms:modified>
</cp:coreProperties>
</file>