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7" r:id="rId4"/>
    <p:sldId id="273" r:id="rId5"/>
    <p:sldId id="271" r:id="rId6"/>
    <p:sldId id="270" r:id="rId7"/>
    <p:sldId id="274" r:id="rId8"/>
    <p:sldId id="275" r:id="rId9"/>
    <p:sldId id="276" r:id="rId10"/>
    <p:sldId id="277" r:id="rId11"/>
    <p:sldId id="278" r:id="rId12"/>
    <p:sldId id="279" r:id="rId13"/>
    <p:sldId id="280" r:id="rId14"/>
    <p:sldId id="281" r:id="rId15"/>
    <p:sldId id="315" r:id="rId16"/>
    <p:sldId id="316" r:id="rId17"/>
    <p:sldId id="282" r:id="rId18"/>
    <p:sldId id="317" r:id="rId19"/>
    <p:sldId id="318" r:id="rId20"/>
    <p:sldId id="283" r:id="rId21"/>
    <p:sldId id="284" r:id="rId22"/>
    <p:sldId id="285" r:id="rId23"/>
    <p:sldId id="286" r:id="rId24"/>
    <p:sldId id="287" r:id="rId25"/>
    <p:sldId id="288" r:id="rId26"/>
    <p:sldId id="289" r:id="rId27"/>
    <p:sldId id="300" r:id="rId28"/>
    <p:sldId id="272" r:id="rId29"/>
    <p:sldId id="291" r:id="rId30"/>
    <p:sldId id="301" r:id="rId31"/>
    <p:sldId id="302" r:id="rId32"/>
    <p:sldId id="303" r:id="rId33"/>
    <p:sldId id="304" r:id="rId34"/>
    <p:sldId id="305" r:id="rId35"/>
    <p:sldId id="306" r:id="rId36"/>
    <p:sldId id="307" r:id="rId37"/>
    <p:sldId id="308" r:id="rId38"/>
    <p:sldId id="309" r:id="rId39"/>
    <p:sldId id="310" r:id="rId40"/>
    <p:sldId id="311" r:id="rId41"/>
    <p:sldId id="319" r:id="rId42"/>
    <p:sldId id="312" r:id="rId43"/>
    <p:sldId id="313" r:id="rId44"/>
    <p:sldId id="31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17375E"/>
    <a:srgbClr val="27A4E9"/>
    <a:srgbClr val="00B0F0"/>
    <a:srgbClr val="093B57"/>
    <a:srgbClr val="373C4D"/>
    <a:srgbClr val="44546A"/>
    <a:srgbClr val="5DD5FF"/>
    <a:srgbClr val="8D929B"/>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0" d="100"/>
          <a:sy n="70" d="100"/>
        </p:scale>
        <p:origin x="1410" y="60"/>
      </p:cViewPr>
      <p:guideLst/>
    </p:cSldViewPr>
  </p:slideViewPr>
  <p:notesTextViewPr>
    <p:cViewPr>
      <p:scale>
        <a:sx n="1" d="1"/>
        <a:sy n="1" d="1"/>
      </p:scale>
      <p:origin x="0" y="0"/>
    </p:cViewPr>
  </p:notesTextViewPr>
  <p:sorterViewPr>
    <p:cViewPr>
      <p:scale>
        <a:sx n="100" d="100"/>
        <a:sy n="100" d="100"/>
      </p:scale>
      <p:origin x="0" y="-46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9439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7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32244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1385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0B320-CBE2-4603-97E1-F60A2E5F0694}"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03877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0B320-CBE2-4603-97E1-F60A2E5F0694}"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407938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0B320-CBE2-4603-97E1-F60A2E5F0694}"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90042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0B320-CBE2-4603-97E1-F60A2E5F0694}" type="datetimeFigureOut">
              <a:rPr lang="en-IN" smtClean="0"/>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10436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0B320-CBE2-4603-97E1-F60A2E5F0694}" type="datetimeFigureOut">
              <a:rPr lang="en-IN" smtClean="0"/>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3495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rgbClr val="373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2">
            <a:extLst>
              <a:ext uri="{FF2B5EF4-FFF2-40B4-BE49-F238E27FC236}">
                <a16:creationId xmlns:a16="http://schemas.microsoft.com/office/drawing/2014/main" id="{50F77CA1-8B22-4710-902D-D5E0070B63D0}"/>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rgbClr val="373C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89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Pr>
        <a:gradFill flip="none" rotWithShape="1">
          <a:gsLst>
            <a:gs pos="0">
              <a:schemeClr val="accent3">
                <a:lumMod val="0"/>
                <a:lumOff val="100000"/>
              </a:schemeClr>
            </a:gs>
            <a:gs pos="35000">
              <a:schemeClr val="accent3">
                <a:lumMod val="0"/>
                <a:lumOff val="100000"/>
              </a:schemeClr>
            </a:gs>
            <a:gs pos="100000">
              <a:schemeClr val="bg2">
                <a:lumMod val="9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E498E2-9BEE-4F7E-9BC1-52878713DE4A}"/>
              </a:ext>
            </a:extLst>
          </p:cNvPr>
          <p:cNvSpPr/>
          <p:nvPr userDrawn="1"/>
        </p:nvSpPr>
        <p:spPr>
          <a:xfrm>
            <a:off x="0" y="729672"/>
            <a:ext cx="9144000" cy="932873"/>
          </a:xfrm>
          <a:prstGeom prst="rect">
            <a:avLst/>
          </a:prstGeom>
          <a:solidFill>
            <a:srgbClr val="373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6" name="Freeform: Shape 5">
            <a:extLst>
              <a:ext uri="{FF2B5EF4-FFF2-40B4-BE49-F238E27FC236}">
                <a16:creationId xmlns:a16="http://schemas.microsoft.com/office/drawing/2014/main" id="{3289C30A-4452-40B2-8AF3-F4CA7859472A}"/>
              </a:ext>
            </a:extLst>
          </p:cNvPr>
          <p:cNvSpPr/>
          <p:nvPr userDrawn="1"/>
        </p:nvSpPr>
        <p:spPr>
          <a:xfrm>
            <a:off x="0" y="6742948"/>
            <a:ext cx="9144000" cy="78108"/>
          </a:xfrm>
          <a:custGeom>
            <a:avLst/>
            <a:gdLst>
              <a:gd name="connsiteX0" fmla="*/ 12600 w 9144000"/>
              <a:gd name="connsiteY0" fmla="*/ 52908 h 78108"/>
              <a:gd name="connsiteX1" fmla="*/ 9131400 w 9144000"/>
              <a:gd name="connsiteY1" fmla="*/ 52908 h 78108"/>
              <a:gd name="connsiteX2" fmla="*/ 9144000 w 9144000"/>
              <a:gd name="connsiteY2" fmla="*/ 65508 h 78108"/>
              <a:gd name="connsiteX3" fmla="*/ 9131400 w 9144000"/>
              <a:gd name="connsiteY3" fmla="*/ 78108 h 78108"/>
              <a:gd name="connsiteX4" fmla="*/ 12600 w 9144000"/>
              <a:gd name="connsiteY4" fmla="*/ 78108 h 78108"/>
              <a:gd name="connsiteX5" fmla="*/ 0 w 9144000"/>
              <a:gd name="connsiteY5" fmla="*/ 65508 h 78108"/>
              <a:gd name="connsiteX6" fmla="*/ 12600 w 9144000"/>
              <a:gd name="connsiteY6" fmla="*/ 52908 h 78108"/>
              <a:gd name="connsiteX7" fmla="*/ 12600 w 9144000"/>
              <a:gd name="connsiteY7" fmla="*/ 0 h 78108"/>
              <a:gd name="connsiteX8" fmla="*/ 9131400 w 9144000"/>
              <a:gd name="connsiteY8" fmla="*/ 0 h 78108"/>
              <a:gd name="connsiteX9" fmla="*/ 9144000 w 9144000"/>
              <a:gd name="connsiteY9" fmla="*/ 12600 h 78108"/>
              <a:gd name="connsiteX10" fmla="*/ 9131400 w 9144000"/>
              <a:gd name="connsiteY10" fmla="*/ 25200 h 78108"/>
              <a:gd name="connsiteX11" fmla="*/ 12600 w 9144000"/>
              <a:gd name="connsiteY11" fmla="*/ 25200 h 78108"/>
              <a:gd name="connsiteX12" fmla="*/ 0 w 9144000"/>
              <a:gd name="connsiteY12" fmla="*/ 12600 h 78108"/>
              <a:gd name="connsiteX13" fmla="*/ 12600 w 9144000"/>
              <a:gd name="connsiteY13" fmla="*/ 0 h 7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78108">
                <a:moveTo>
                  <a:pt x="12600" y="52908"/>
                </a:moveTo>
                <a:lnTo>
                  <a:pt x="9131400" y="52908"/>
                </a:lnTo>
                <a:cubicBezTo>
                  <a:pt x="9138359" y="52908"/>
                  <a:pt x="9144000" y="58549"/>
                  <a:pt x="9144000" y="65508"/>
                </a:cubicBezTo>
                <a:cubicBezTo>
                  <a:pt x="9144000" y="72467"/>
                  <a:pt x="9138359" y="78108"/>
                  <a:pt x="9131400" y="78108"/>
                </a:cubicBezTo>
                <a:lnTo>
                  <a:pt x="12600" y="78108"/>
                </a:lnTo>
                <a:cubicBezTo>
                  <a:pt x="5641" y="78108"/>
                  <a:pt x="0" y="72467"/>
                  <a:pt x="0" y="65508"/>
                </a:cubicBezTo>
                <a:cubicBezTo>
                  <a:pt x="0" y="58549"/>
                  <a:pt x="5641" y="52908"/>
                  <a:pt x="12600" y="52908"/>
                </a:cubicBezTo>
                <a:close/>
                <a:moveTo>
                  <a:pt x="12600" y="0"/>
                </a:moveTo>
                <a:lnTo>
                  <a:pt x="9131400" y="0"/>
                </a:lnTo>
                <a:cubicBezTo>
                  <a:pt x="9138359" y="0"/>
                  <a:pt x="9144000" y="5641"/>
                  <a:pt x="9144000" y="12600"/>
                </a:cubicBezTo>
                <a:cubicBezTo>
                  <a:pt x="9144000" y="19559"/>
                  <a:pt x="9138359" y="25200"/>
                  <a:pt x="9131400" y="25200"/>
                </a:cubicBezTo>
                <a:lnTo>
                  <a:pt x="12600" y="25200"/>
                </a:lnTo>
                <a:cubicBezTo>
                  <a:pt x="5641" y="25200"/>
                  <a:pt x="0" y="19559"/>
                  <a:pt x="0" y="12600"/>
                </a:cubicBezTo>
                <a:cubicBezTo>
                  <a:pt x="0" y="5641"/>
                  <a:pt x="5641" y="0"/>
                  <a:pt x="12600" y="0"/>
                </a:cubicBezTo>
                <a:close/>
              </a:path>
            </a:pathLst>
          </a:custGeom>
          <a:solidFill>
            <a:schemeClr val="tx2"/>
          </a:solidFill>
          <a:ln>
            <a:solidFill>
              <a:srgbClr val="373C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E28018B2-1CEB-48DA-882C-C736213CDBB1}"/>
              </a:ext>
            </a:extLst>
          </p:cNvPr>
          <p:cNvSpPr/>
          <p:nvPr userDrawn="1"/>
        </p:nvSpPr>
        <p:spPr>
          <a:xfrm flipH="1">
            <a:off x="8109527" y="151303"/>
            <a:ext cx="1034473" cy="469835"/>
          </a:xfrm>
          <a:custGeom>
            <a:avLst/>
            <a:gdLst>
              <a:gd name="connsiteX0" fmla="*/ 29365 w 789150"/>
              <a:gd name="connsiteY0" fmla="*/ 0 h 469835"/>
              <a:gd name="connsiteX1" fmla="*/ 0 w 789150"/>
              <a:gd name="connsiteY1" fmla="*/ 0 h 469835"/>
              <a:gd name="connsiteX2" fmla="*/ 0 w 789150"/>
              <a:gd name="connsiteY2" fmla="*/ 469835 h 469835"/>
              <a:gd name="connsiteX3" fmla="*/ 29365 w 789150"/>
              <a:gd name="connsiteY3" fmla="*/ 469835 h 469835"/>
              <a:gd name="connsiteX4" fmla="*/ 117459 w 789150"/>
              <a:gd name="connsiteY4" fmla="*/ 0 h 469835"/>
              <a:gd name="connsiteX5" fmla="*/ 58729 w 789150"/>
              <a:gd name="connsiteY5" fmla="*/ 0 h 469835"/>
              <a:gd name="connsiteX6" fmla="*/ 58729 w 789150"/>
              <a:gd name="connsiteY6" fmla="*/ 469835 h 469835"/>
              <a:gd name="connsiteX7" fmla="*/ 117459 w 789150"/>
              <a:gd name="connsiteY7" fmla="*/ 469835 h 469835"/>
              <a:gd name="connsiteX8" fmla="*/ 600824 w 789150"/>
              <a:gd name="connsiteY8" fmla="*/ 0 h 469835"/>
              <a:gd name="connsiteX9" fmla="*/ 146823 w 789150"/>
              <a:gd name="connsiteY9" fmla="*/ 0 h 469835"/>
              <a:gd name="connsiteX10" fmla="*/ 146823 w 789150"/>
              <a:gd name="connsiteY10" fmla="*/ 469835 h 469835"/>
              <a:gd name="connsiteX11" fmla="*/ 789150 w 789150"/>
              <a:gd name="connsiteY11" fmla="*/ 469835 h 46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150" h="469835">
                <a:moveTo>
                  <a:pt x="29365" y="0"/>
                </a:moveTo>
                <a:lnTo>
                  <a:pt x="0" y="0"/>
                </a:lnTo>
                <a:lnTo>
                  <a:pt x="0" y="469835"/>
                </a:lnTo>
                <a:lnTo>
                  <a:pt x="29365" y="469835"/>
                </a:lnTo>
                <a:close/>
                <a:moveTo>
                  <a:pt x="117459" y="0"/>
                </a:moveTo>
                <a:lnTo>
                  <a:pt x="58729" y="0"/>
                </a:lnTo>
                <a:lnTo>
                  <a:pt x="58729" y="469835"/>
                </a:lnTo>
                <a:lnTo>
                  <a:pt x="117459" y="469835"/>
                </a:lnTo>
                <a:close/>
                <a:moveTo>
                  <a:pt x="600824" y="0"/>
                </a:moveTo>
                <a:lnTo>
                  <a:pt x="146823" y="0"/>
                </a:lnTo>
                <a:lnTo>
                  <a:pt x="146823" y="469835"/>
                </a:lnTo>
                <a:lnTo>
                  <a:pt x="789150" y="469835"/>
                </a:lnTo>
                <a:close/>
              </a:path>
            </a:pathLst>
          </a:custGeom>
          <a:solidFill>
            <a:srgbClr val="373C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9940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0B320-CBE2-4603-97E1-F60A2E5F0694}"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DF01AE-CEE3-4E21-8CDF-7C01B714EB92}" type="slidenum">
              <a:rPr lang="en-IN" smtClean="0"/>
              <a:t>‹#›</a:t>
            </a:fld>
            <a:endParaRPr lang="en-IN"/>
          </a:p>
        </p:txBody>
      </p:sp>
    </p:spTree>
    <p:extLst>
      <p:ext uri="{BB962C8B-B14F-4D97-AF65-F5344CB8AC3E}">
        <p14:creationId xmlns:p14="http://schemas.microsoft.com/office/powerpoint/2010/main" val="28436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0B320-CBE2-4603-97E1-F60A2E5F0694}" type="datetimeFigureOut">
              <a:rPr lang="en-IN" smtClean="0"/>
              <a:t>17-08-2022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F01AE-CEE3-4E21-8CDF-7C01B714EB92}" type="slidenum">
              <a:rPr lang="en-IN" smtClean="0"/>
              <a:t>‹#›</a:t>
            </a:fld>
            <a:endParaRPr lang="en-IN"/>
          </a:p>
        </p:txBody>
      </p:sp>
    </p:spTree>
    <p:extLst>
      <p:ext uri="{BB962C8B-B14F-4D97-AF65-F5344CB8AC3E}">
        <p14:creationId xmlns:p14="http://schemas.microsoft.com/office/powerpoint/2010/main" val="384490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FE00293A-9B28-4D74-951B-7FDE0F3EEF16}"/>
              </a:ext>
            </a:extLst>
          </p:cNvPr>
          <p:cNvGrpSpPr>
            <a:grpSpLocks/>
          </p:cNvGrpSpPr>
          <p:nvPr/>
        </p:nvGrpSpPr>
        <p:grpSpPr bwMode="auto">
          <a:xfrm>
            <a:off x="0" y="0"/>
            <a:ext cx="9144000" cy="6858000"/>
            <a:chOff x="-1" y="0"/>
            <a:chExt cx="9144003" cy="6858000"/>
          </a:xfrm>
        </p:grpSpPr>
        <p:sp>
          <p:nvSpPr>
            <p:cNvPr id="5" name="Rectangle 4">
              <a:extLst>
                <a:ext uri="{FF2B5EF4-FFF2-40B4-BE49-F238E27FC236}">
                  <a16:creationId xmlns:a16="http://schemas.microsoft.com/office/drawing/2014/main" id="{6D479F4F-6A5B-481D-BF8E-48326DB753CE}"/>
                </a:ext>
              </a:extLst>
            </p:cNvPr>
            <p:cNvSpPr/>
            <p:nvPr/>
          </p:nvSpPr>
          <p:spPr>
            <a:xfrm>
              <a:off x="-1" y="0"/>
              <a:ext cx="9144003" cy="6858000"/>
            </a:xfrm>
            <a:prstGeom prst="rect">
              <a:avLst/>
            </a:prstGeom>
            <a:solidFill>
              <a:srgbClr val="0306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nvGrpSpPr>
            <p:cNvPr id="6" name="Group 49">
              <a:extLst>
                <a:ext uri="{FF2B5EF4-FFF2-40B4-BE49-F238E27FC236}">
                  <a16:creationId xmlns:a16="http://schemas.microsoft.com/office/drawing/2014/main" id="{DE70933B-7A67-4EFF-86C6-474B86513BCB}"/>
                </a:ext>
              </a:extLst>
            </p:cNvPr>
            <p:cNvGrpSpPr>
              <a:grpSpLocks/>
            </p:cNvGrpSpPr>
            <p:nvPr/>
          </p:nvGrpSpPr>
          <p:grpSpPr bwMode="auto">
            <a:xfrm>
              <a:off x="0" y="4853355"/>
              <a:ext cx="3882683" cy="464234"/>
              <a:chOff x="0" y="4853355"/>
              <a:chExt cx="3882683" cy="464234"/>
            </a:xfrm>
          </p:grpSpPr>
          <p:cxnSp>
            <p:nvCxnSpPr>
              <p:cNvPr id="21" name="Straight Connector 20">
                <a:extLst>
                  <a:ext uri="{FF2B5EF4-FFF2-40B4-BE49-F238E27FC236}">
                    <a16:creationId xmlns:a16="http://schemas.microsoft.com/office/drawing/2014/main" id="{049E747A-4BB3-43D0-9596-6575D10C5B0B}"/>
                  </a:ext>
                </a:extLst>
              </p:cNvPr>
              <p:cNvCxnSpPr/>
              <p:nvPr/>
            </p:nvCxnSpPr>
            <p:spPr>
              <a:xfrm>
                <a:off x="-1" y="5106988"/>
                <a:ext cx="3883026" cy="0"/>
              </a:xfrm>
              <a:prstGeom prst="line">
                <a:avLst/>
              </a:prstGeom>
              <a:ln w="317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Parallelogram 21">
                <a:extLst>
                  <a:ext uri="{FF2B5EF4-FFF2-40B4-BE49-F238E27FC236}">
                    <a16:creationId xmlns:a16="http://schemas.microsoft.com/office/drawing/2014/main" id="{14C9EB51-9864-4880-804E-5086D565BAC4}"/>
                  </a:ext>
                </a:extLst>
              </p:cNvPr>
              <p:cNvSpPr/>
              <p:nvPr/>
            </p:nvSpPr>
            <p:spPr>
              <a:xfrm>
                <a:off x="1498599"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3" name="Parallelogram 22">
                <a:extLst>
                  <a:ext uri="{FF2B5EF4-FFF2-40B4-BE49-F238E27FC236}">
                    <a16:creationId xmlns:a16="http://schemas.microsoft.com/office/drawing/2014/main" id="{13165EC0-87FC-4116-9A7A-42BCEDA47AAA}"/>
                  </a:ext>
                </a:extLst>
              </p:cNvPr>
              <p:cNvSpPr/>
              <p:nvPr/>
            </p:nvSpPr>
            <p:spPr>
              <a:xfrm>
                <a:off x="830262"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7" name="Parallelogram 6">
              <a:extLst>
                <a:ext uri="{FF2B5EF4-FFF2-40B4-BE49-F238E27FC236}">
                  <a16:creationId xmlns:a16="http://schemas.microsoft.com/office/drawing/2014/main" id="{6C21E8BB-A89A-45F3-9F81-863B2564AA0E}"/>
                </a:ext>
              </a:extLst>
            </p:cNvPr>
            <p:cNvSpPr/>
            <p:nvPr/>
          </p:nvSpPr>
          <p:spPr>
            <a:xfrm>
              <a:off x="2166938" y="4852988"/>
              <a:ext cx="660400" cy="465137"/>
            </a:xfrm>
            <a:prstGeom prst="parallelogram">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8" name="Group 50">
              <a:extLst>
                <a:ext uri="{FF2B5EF4-FFF2-40B4-BE49-F238E27FC236}">
                  <a16:creationId xmlns:a16="http://schemas.microsoft.com/office/drawing/2014/main" id="{20BC29E3-1CA6-4087-A9DF-DCF792FF7C35}"/>
                </a:ext>
              </a:extLst>
            </p:cNvPr>
            <p:cNvGrpSpPr>
              <a:grpSpLocks/>
            </p:cNvGrpSpPr>
            <p:nvPr/>
          </p:nvGrpSpPr>
          <p:grpSpPr bwMode="auto">
            <a:xfrm>
              <a:off x="-1" y="1816100"/>
              <a:ext cx="9144003" cy="3141663"/>
              <a:chOff x="-1" y="1816100"/>
              <a:chExt cx="9144003" cy="3141663"/>
            </a:xfrm>
          </p:grpSpPr>
          <p:sp>
            <p:nvSpPr>
              <p:cNvPr id="16" name="Rectangle 15">
                <a:extLst>
                  <a:ext uri="{FF2B5EF4-FFF2-40B4-BE49-F238E27FC236}">
                    <a16:creationId xmlns:a16="http://schemas.microsoft.com/office/drawing/2014/main" id="{23B10173-A6BE-460B-953F-6186A5B09673}"/>
                  </a:ext>
                </a:extLst>
              </p:cNvPr>
              <p:cNvSpPr/>
              <p:nvPr/>
            </p:nvSpPr>
            <p:spPr>
              <a:xfrm>
                <a:off x="-1" y="1816100"/>
                <a:ext cx="9144003" cy="3141663"/>
              </a:xfrm>
              <a:prstGeom prst="rect">
                <a:avLst/>
              </a:prstGeom>
              <a:solidFill>
                <a:srgbClr val="09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7" name="Freeform: Shape 16">
                <a:extLst>
                  <a:ext uri="{FF2B5EF4-FFF2-40B4-BE49-F238E27FC236}">
                    <a16:creationId xmlns:a16="http://schemas.microsoft.com/office/drawing/2014/main" id="{D36FB1BD-9119-422C-8D3C-DA458D5CC9AD}"/>
                  </a:ext>
                </a:extLst>
              </p:cNvPr>
              <p:cNvSpPr/>
              <p:nvPr/>
            </p:nvSpPr>
            <p:spPr>
              <a:xfrm>
                <a:off x="-1" y="2197100"/>
                <a:ext cx="2411414" cy="2389188"/>
              </a:xfrm>
              <a:custGeom>
                <a:avLst/>
                <a:gdLst>
                  <a:gd name="connsiteX0" fmla="*/ 0 w 1776046"/>
                  <a:gd name="connsiteY0" fmla="*/ 0 h 2387996"/>
                  <a:gd name="connsiteX1" fmla="*/ 1776046 w 1776046"/>
                  <a:gd name="connsiteY1" fmla="*/ 0 h 2387996"/>
                  <a:gd name="connsiteX2" fmla="*/ 1237957 w 1776046"/>
                  <a:gd name="connsiteY2" fmla="*/ 2387996 h 2387996"/>
                  <a:gd name="connsiteX3" fmla="*/ 0 w 1776046"/>
                  <a:gd name="connsiteY3" fmla="*/ 2387996 h 2387996"/>
                </a:gdLst>
                <a:ahLst/>
                <a:cxnLst>
                  <a:cxn ang="0">
                    <a:pos x="connsiteX0" y="connsiteY0"/>
                  </a:cxn>
                  <a:cxn ang="0">
                    <a:pos x="connsiteX1" y="connsiteY1"/>
                  </a:cxn>
                  <a:cxn ang="0">
                    <a:pos x="connsiteX2" y="connsiteY2"/>
                  </a:cxn>
                  <a:cxn ang="0">
                    <a:pos x="connsiteX3" y="connsiteY3"/>
                  </a:cxn>
                </a:cxnLst>
                <a:rect l="l" t="t" r="r" b="b"/>
                <a:pathLst>
                  <a:path w="1776046" h="2387996">
                    <a:moveTo>
                      <a:pt x="0" y="0"/>
                    </a:moveTo>
                    <a:lnTo>
                      <a:pt x="1776046" y="0"/>
                    </a:lnTo>
                    <a:lnTo>
                      <a:pt x="1237957" y="2387996"/>
                    </a:lnTo>
                    <a:lnTo>
                      <a:pt x="0" y="2387996"/>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18" name="Parallelogram 17">
                <a:extLst>
                  <a:ext uri="{FF2B5EF4-FFF2-40B4-BE49-F238E27FC236}">
                    <a16:creationId xmlns:a16="http://schemas.microsoft.com/office/drawing/2014/main" id="{6BB65FFF-19A9-4750-8EF9-4BCAC9CB2C0D}"/>
                  </a:ext>
                </a:extLst>
              </p:cNvPr>
              <p:cNvSpPr/>
              <p:nvPr/>
            </p:nvSpPr>
            <p:spPr>
              <a:xfrm>
                <a:off x="1936750" y="2197100"/>
                <a:ext cx="2868614" cy="2387600"/>
              </a:xfrm>
              <a:prstGeom prst="parallelogram">
                <a:avLst>
                  <a:gd name="adj" fmla="val 28751"/>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Parallelogram 18">
                <a:extLst>
                  <a:ext uri="{FF2B5EF4-FFF2-40B4-BE49-F238E27FC236}">
                    <a16:creationId xmlns:a16="http://schemas.microsoft.com/office/drawing/2014/main" id="{2C7298AC-51C4-4A2D-8C4C-548428D8C179}"/>
                  </a:ext>
                </a:extLst>
              </p:cNvPr>
              <p:cNvSpPr/>
              <p:nvPr/>
            </p:nvSpPr>
            <p:spPr>
              <a:xfrm>
                <a:off x="4330700" y="2197100"/>
                <a:ext cx="2870201" cy="2387600"/>
              </a:xfrm>
              <a:prstGeom prst="parallelogram">
                <a:avLst>
                  <a:gd name="adj" fmla="val 28751"/>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0" name="Freeform: Shape 19">
                <a:extLst>
                  <a:ext uri="{FF2B5EF4-FFF2-40B4-BE49-F238E27FC236}">
                    <a16:creationId xmlns:a16="http://schemas.microsoft.com/office/drawing/2014/main" id="{C32DC7C0-4EC3-4DB4-B3B6-1EA955C996AB}"/>
                  </a:ext>
                </a:extLst>
              </p:cNvPr>
              <p:cNvSpPr/>
              <p:nvPr/>
            </p:nvSpPr>
            <p:spPr>
              <a:xfrm>
                <a:off x="6724651" y="2197100"/>
                <a:ext cx="2419351" cy="2387600"/>
              </a:xfrm>
              <a:custGeom>
                <a:avLst/>
                <a:gdLst>
                  <a:gd name="connsiteX0" fmla="*/ 529378 w 1981872"/>
                  <a:gd name="connsiteY0" fmla="*/ 0 h 2386800"/>
                  <a:gd name="connsiteX1" fmla="*/ 1981872 w 1981872"/>
                  <a:gd name="connsiteY1" fmla="*/ 0 h 2386800"/>
                  <a:gd name="connsiteX2" fmla="*/ 1981872 w 1981872"/>
                  <a:gd name="connsiteY2" fmla="*/ 2386800 h 2386800"/>
                  <a:gd name="connsiteX3" fmla="*/ 0 w 1981872"/>
                  <a:gd name="connsiteY3" fmla="*/ 2386800 h 2386800"/>
                </a:gdLst>
                <a:ahLst/>
                <a:cxnLst>
                  <a:cxn ang="0">
                    <a:pos x="connsiteX0" y="connsiteY0"/>
                  </a:cxn>
                  <a:cxn ang="0">
                    <a:pos x="connsiteX1" y="connsiteY1"/>
                  </a:cxn>
                  <a:cxn ang="0">
                    <a:pos x="connsiteX2" y="connsiteY2"/>
                  </a:cxn>
                  <a:cxn ang="0">
                    <a:pos x="connsiteX3" y="connsiteY3"/>
                  </a:cxn>
                </a:cxnLst>
                <a:rect l="l" t="t" r="r" b="b"/>
                <a:pathLst>
                  <a:path w="1981872" h="2386800">
                    <a:moveTo>
                      <a:pt x="529378" y="0"/>
                    </a:moveTo>
                    <a:lnTo>
                      <a:pt x="1981872" y="0"/>
                    </a:lnTo>
                    <a:lnTo>
                      <a:pt x="1981872" y="2386800"/>
                    </a:lnTo>
                    <a:lnTo>
                      <a:pt x="0" y="2386800"/>
                    </a:lnTo>
                    <a:close/>
                  </a:path>
                </a:pathLst>
              </a:cu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grpSp>
        <p:cxnSp>
          <p:nvCxnSpPr>
            <p:cNvPr id="9" name="Straight Connector 8">
              <a:extLst>
                <a:ext uri="{FF2B5EF4-FFF2-40B4-BE49-F238E27FC236}">
                  <a16:creationId xmlns:a16="http://schemas.microsoft.com/office/drawing/2014/main" id="{ECB06C79-7266-482D-807B-A9B97A245501}"/>
                </a:ext>
              </a:extLst>
            </p:cNvPr>
            <p:cNvCxnSpPr>
              <a:cxnSpLocks/>
            </p:cNvCxnSpPr>
            <p:nvPr/>
          </p:nvCxnSpPr>
          <p:spPr>
            <a:xfrm flipV="1">
              <a:off x="-1" y="6784975"/>
              <a:ext cx="9144003"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ECAD10-E333-41BB-8C8D-55EC55198FD0}"/>
                </a:ext>
              </a:extLst>
            </p:cNvPr>
            <p:cNvCxnSpPr>
              <a:cxnSpLocks/>
            </p:cNvCxnSpPr>
            <p:nvPr/>
          </p:nvCxnSpPr>
          <p:spPr>
            <a:xfrm flipV="1">
              <a:off x="-1" y="6710363"/>
              <a:ext cx="9144003"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AC246AA7-18A2-4C03-A4FE-8198FA936316}"/>
                </a:ext>
              </a:extLst>
            </p:cNvPr>
            <p:cNvSpPr txBox="1">
              <a:spLocks noChangeArrowheads="1"/>
            </p:cNvSpPr>
            <p:nvPr/>
          </p:nvSpPr>
          <p:spPr bwMode="auto">
            <a:xfrm>
              <a:off x="1499356" y="474375"/>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IN"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rPr>
                <a:t>FINM542: Corporate Finance - 1</a:t>
              </a:r>
              <a:endParaRPr lang="en-GB" altLang="en-US" dirty="0">
                <a:solidFill>
                  <a:schemeClr val="bg1">
                    <a:lumMod val="85000"/>
                  </a:schemeClr>
                </a:solidFill>
                <a:effectLst>
                  <a:innerShdw blurRad="63500" dist="50800" dir="13500000">
                    <a:prstClr val="black">
                      <a:alpha val="50000"/>
                    </a:prstClr>
                  </a:innerShdw>
                </a:effectLst>
                <a:latin typeface="Lato Black" panose="020F0A02020204030203" pitchFamily="34" charset="0"/>
              </a:endParaRPr>
            </a:p>
          </p:txBody>
        </p:sp>
        <p:sp>
          <p:nvSpPr>
            <p:cNvPr id="12" name="TextBox 11">
              <a:extLst>
                <a:ext uri="{FF2B5EF4-FFF2-40B4-BE49-F238E27FC236}">
                  <a16:creationId xmlns:a16="http://schemas.microsoft.com/office/drawing/2014/main" id="{AD8E55D9-3860-439B-A808-EE5CCE1A7034}"/>
                </a:ext>
              </a:extLst>
            </p:cNvPr>
            <p:cNvSpPr txBox="1"/>
            <p:nvPr/>
          </p:nvSpPr>
          <p:spPr>
            <a:xfrm>
              <a:off x="4191000" y="6007100"/>
              <a:ext cx="4953002" cy="461963"/>
            </a:xfrm>
            <a:prstGeom prst="rect">
              <a:avLst/>
            </a:prstGeom>
            <a:noFill/>
          </p:spPr>
          <p:txBody>
            <a:bodyPr>
              <a:spAutoFit/>
            </a:bodyPr>
            <a:lstStyle/>
            <a:p>
              <a:pPr eaLnBrk="1" hangingPunct="1">
                <a:defRPr/>
              </a:pPr>
              <a:endParaRPr lang="en-GB" sz="2400" i="1" dirty="0">
                <a:solidFill>
                  <a:schemeClr val="bg1">
                    <a:lumMod val="75000"/>
                  </a:schemeClr>
                </a:solidFill>
                <a:effectLst>
                  <a:innerShdw blurRad="63500" dist="50800" dir="13500000">
                    <a:prstClr val="black">
                      <a:alpha val="50000"/>
                    </a:prstClr>
                  </a:innerShdw>
                </a:effectLst>
                <a:latin typeface="Georgia Pro" panose="02040502050405020303" pitchFamily="18" charset="0"/>
                <a:cs typeface="Aparajita" panose="02020603050405020304" pitchFamily="18" charset="0"/>
              </a:endParaRPr>
            </a:p>
          </p:txBody>
        </p:sp>
        <p:sp>
          <p:nvSpPr>
            <p:cNvPr id="25" name="TextBox 39">
              <a:extLst>
                <a:ext uri="{FF2B5EF4-FFF2-40B4-BE49-F238E27FC236}">
                  <a16:creationId xmlns:a16="http://schemas.microsoft.com/office/drawing/2014/main" id="{DCB6459B-4617-4BB3-B493-0CA2775A60D2}"/>
                </a:ext>
              </a:extLst>
            </p:cNvPr>
            <p:cNvSpPr txBox="1">
              <a:spLocks noChangeArrowheads="1"/>
            </p:cNvSpPr>
            <p:nvPr/>
          </p:nvSpPr>
          <p:spPr bwMode="auto">
            <a:xfrm>
              <a:off x="1587588" y="1103026"/>
              <a:ext cx="61452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dirty="0">
                  <a:solidFill>
                    <a:schemeClr val="tx2">
                      <a:lumMod val="40000"/>
                      <a:lumOff val="60000"/>
                    </a:schemeClr>
                  </a:solidFill>
                  <a:effectLst>
                    <a:innerShdw blurRad="63500" dist="50800" dir="13500000">
                      <a:prstClr val="black">
                        <a:alpha val="50000"/>
                      </a:prstClr>
                    </a:innerShdw>
                  </a:effectLst>
                  <a:latin typeface="Lato Black" panose="020F0A02020204030203" pitchFamily="34" charset="0"/>
                </a:rPr>
                <a:t>Sources of Finance</a:t>
              </a:r>
              <a:endParaRPr lang="en-GB" altLang="en-US" dirty="0">
                <a:solidFill>
                  <a:schemeClr val="tx2">
                    <a:lumMod val="40000"/>
                    <a:lumOff val="60000"/>
                  </a:schemeClr>
                </a:solidFill>
                <a:effectLst>
                  <a:innerShdw blurRad="63500" dist="50800" dir="13500000">
                    <a:prstClr val="black">
                      <a:alpha val="50000"/>
                    </a:prstClr>
                  </a:innerShdw>
                </a:effectLst>
                <a:latin typeface="Lato Black" panose="020F0A02020204030203" pitchFamily="34" charset="0"/>
              </a:endParaRPr>
            </a:p>
          </p:txBody>
        </p:sp>
      </p:grpSp>
    </p:spTree>
    <p:extLst>
      <p:ext uri="{BB962C8B-B14F-4D97-AF65-F5344CB8AC3E}">
        <p14:creationId xmlns:p14="http://schemas.microsoft.com/office/powerpoint/2010/main" val="37897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9</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6DAE6B7D-E4FB-4543-8913-0439365351B6}"/>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3FF13157-F31E-4CEB-A5EB-C8C6EFD3C5A3}"/>
              </a:ext>
            </a:extLst>
          </p:cNvPr>
          <p:cNvSpPr txBox="1"/>
          <p:nvPr/>
        </p:nvSpPr>
        <p:spPr>
          <a:xfrm>
            <a:off x="200535" y="2769546"/>
            <a:ext cx="8246296" cy="3343351"/>
          </a:xfrm>
          <a:prstGeom prst="rect">
            <a:avLst/>
          </a:prstGeom>
          <a:noFill/>
        </p:spPr>
        <p:txBody>
          <a:bodyPr wrap="square">
            <a:spAutoFit/>
          </a:bodyPr>
          <a:lstStyle/>
          <a:p>
            <a:pPr lvl="1" algn="just">
              <a:lnSpc>
                <a:spcPct val="150000"/>
              </a:lnSpc>
            </a:pP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Since the shareholders are given two preferences, so </a:t>
            </a:r>
            <a:r>
              <a:rPr lang="en-US" sz="2400" dirty="0">
                <a:solidFill>
                  <a:srgbClr val="FF5353"/>
                </a:solidFill>
                <a:effectLst/>
                <a:latin typeface="Lato Black" panose="020F0A02020204030203" pitchFamily="34" charset="0"/>
                <a:ea typeface="Times New Roman" panose="02020603050405020304" pitchFamily="18" charset="0"/>
                <a:cs typeface="Times New Roman" panose="02020603050405020304" pitchFamily="18" charset="0"/>
              </a:rPr>
              <a:t>No Voting Right</a:t>
            </a:r>
            <a:r>
              <a:rPr lang="en-US" sz="2400" dirty="0">
                <a:solidFill>
                  <a:srgbClr val="FF5353"/>
                </a:solidFill>
                <a:effectLst/>
                <a:latin typeface="Lato" panose="020F0502020204030203" pitchFamily="34" charset="0"/>
                <a:ea typeface="Tw Cen MT" panose="020B0602020104020603" pitchFamily="34" charset="0"/>
                <a:cs typeface="Times New Roman" panose="02020603050405020304" pitchFamily="18" charset="0"/>
              </a:rPr>
              <a:t>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is given to them. The rate of dividend is fixed on the preference shares. It implies that whenever the company declares divided, the preference shares get that fixed percentage of dividend irrespective of the size of profits earned by the company. </a:t>
            </a:r>
            <a:endParaRPr lang="en-IN" sz="2400" dirty="0">
              <a:solidFill>
                <a:schemeClr val="tx2">
                  <a:lumMod val="75000"/>
                </a:schemeClr>
              </a:solidFill>
            </a:endParaRPr>
          </a:p>
        </p:txBody>
      </p:sp>
      <p:sp>
        <p:nvSpPr>
          <p:cNvPr id="33" name="TextBox 32">
            <a:extLst>
              <a:ext uri="{FF2B5EF4-FFF2-40B4-BE49-F238E27FC236}">
                <a16:creationId xmlns:a16="http://schemas.microsoft.com/office/drawing/2014/main" id="{3F8DDAA5-0002-4A1A-9247-D3EC142DD15A}"/>
              </a:ext>
            </a:extLst>
          </p:cNvPr>
          <p:cNvSpPr txBox="1"/>
          <p:nvPr/>
        </p:nvSpPr>
        <p:spPr>
          <a:xfrm>
            <a:off x="645026" y="2058607"/>
            <a:ext cx="7653416" cy="584775"/>
          </a:xfrm>
          <a:prstGeom prst="rect">
            <a:avLst/>
          </a:prstGeom>
          <a:noFill/>
        </p:spPr>
        <p:txBody>
          <a:bodyPr wrap="square" rtlCol="0">
            <a:spAutoFit/>
          </a:bodyPr>
          <a:lstStyle/>
          <a:p>
            <a:r>
              <a:rPr lang="en-US" sz="3200" dirty="0">
                <a:solidFill>
                  <a:srgbClr val="FF5353"/>
                </a:solidFill>
                <a:latin typeface="+mj-lt"/>
              </a:rPr>
              <a:t>Preference Share Capital:</a:t>
            </a:r>
            <a:endParaRPr lang="en-IN" sz="3200" dirty="0">
              <a:solidFill>
                <a:srgbClr val="FF5353"/>
              </a:solidFill>
              <a:latin typeface="+mj-lt"/>
            </a:endParaRPr>
          </a:p>
        </p:txBody>
      </p:sp>
    </p:spTree>
    <p:extLst>
      <p:ext uri="{BB962C8B-B14F-4D97-AF65-F5344CB8AC3E}">
        <p14:creationId xmlns:p14="http://schemas.microsoft.com/office/powerpoint/2010/main" val="359749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10</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A1C840DE-B97E-4759-BBA1-D651A3B39000}"/>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C09A8A73-CFA2-4C81-BC35-3739611AE8F4}"/>
              </a:ext>
            </a:extLst>
          </p:cNvPr>
          <p:cNvSpPr txBox="1"/>
          <p:nvPr/>
        </p:nvSpPr>
        <p:spPr>
          <a:xfrm>
            <a:off x="658677" y="2694210"/>
            <a:ext cx="7740027" cy="2789353"/>
          </a:xfrm>
          <a:prstGeom prst="rect">
            <a:avLst/>
          </a:prstGeom>
          <a:noFill/>
        </p:spPr>
        <p:txBody>
          <a:bodyPr wrap="square">
            <a:spAutoFit/>
          </a:bodyPr>
          <a:lstStyle/>
          <a:p>
            <a:pPr algn="just">
              <a:lnSpc>
                <a:spcPct val="150000"/>
              </a:lnSpc>
            </a:pP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By nature, preference shares can be </a:t>
            </a:r>
          </a:p>
          <a:p>
            <a:pPr marL="342900" indent="-342900" algn="just">
              <a:lnSpc>
                <a:spcPct val="150000"/>
              </a:lnSpc>
              <a:buFont typeface="Wingdings" panose="05000000000000000000" pitchFamily="2" charset="2"/>
              <a:buChar char="q"/>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Redeemable</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or </a:t>
            </a:r>
          </a:p>
          <a:p>
            <a:pPr marL="342900" indent="-342900" algn="just">
              <a:lnSpc>
                <a:spcPct val="150000"/>
              </a:lnSpc>
              <a:buFont typeface="Wingdings" panose="05000000000000000000" pitchFamily="2" charset="2"/>
              <a:buChar char="q"/>
            </a:pPr>
            <a:r>
              <a:rPr lang="en-US" sz="2400" dirty="0">
                <a:solidFill>
                  <a:schemeClr val="tx2">
                    <a:lumMod val="75000"/>
                  </a:schemeClr>
                </a:solidFill>
                <a:latin typeface="+mj-lt"/>
                <a:cs typeface="Times New Roman" panose="02020603050405020304" pitchFamily="18" charset="0"/>
              </a:rPr>
              <a:t>Irredeemable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preference shares </a:t>
            </a:r>
          </a:p>
          <a:p>
            <a:pPr algn="just">
              <a:lnSpc>
                <a:spcPct val="150000"/>
              </a:lnSpc>
            </a:pP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Further, they can be subdivided as </a:t>
            </a:r>
          </a:p>
          <a:p>
            <a:pPr algn="just">
              <a:lnSpc>
                <a:spcPct val="150000"/>
              </a:lnSpc>
            </a:pPr>
            <a:r>
              <a:rPr lang="en-US" sz="2400" dirty="0">
                <a:solidFill>
                  <a:schemeClr val="tx2">
                    <a:lumMod val="75000"/>
                  </a:schemeClr>
                </a:solidFill>
                <a:latin typeface="+mj-lt"/>
                <a:cs typeface="Times New Roman" panose="02020603050405020304" pitchFamily="18" charset="0"/>
              </a:rPr>
              <a:t>Cumulative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and </a:t>
            </a:r>
            <a:r>
              <a:rPr lang="en-US" sz="2400" dirty="0">
                <a:solidFill>
                  <a:schemeClr val="tx2">
                    <a:lumMod val="75000"/>
                  </a:schemeClr>
                </a:solidFill>
                <a:latin typeface="+mj-lt"/>
                <a:cs typeface="Times New Roman" panose="02020603050405020304" pitchFamily="18" charset="0"/>
              </a:rPr>
              <a:t>Non-cumulative</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preference shares</a:t>
            </a:r>
            <a:endParaRPr lang="en-IN" sz="2400" dirty="0">
              <a:solidFill>
                <a:schemeClr val="tx2">
                  <a:lumMod val="75000"/>
                </a:schemeClr>
              </a:solidFill>
            </a:endParaRPr>
          </a:p>
        </p:txBody>
      </p:sp>
      <p:sp>
        <p:nvSpPr>
          <p:cNvPr id="33" name="TextBox 32">
            <a:extLst>
              <a:ext uri="{FF2B5EF4-FFF2-40B4-BE49-F238E27FC236}">
                <a16:creationId xmlns:a16="http://schemas.microsoft.com/office/drawing/2014/main" id="{20502CC8-20DA-460E-8EB0-D233B8CFC395}"/>
              </a:ext>
            </a:extLst>
          </p:cNvPr>
          <p:cNvSpPr txBox="1"/>
          <p:nvPr/>
        </p:nvSpPr>
        <p:spPr>
          <a:xfrm>
            <a:off x="645026" y="2058607"/>
            <a:ext cx="7653416" cy="584775"/>
          </a:xfrm>
          <a:prstGeom prst="rect">
            <a:avLst/>
          </a:prstGeom>
          <a:noFill/>
        </p:spPr>
        <p:txBody>
          <a:bodyPr wrap="square" rtlCol="0">
            <a:spAutoFit/>
          </a:bodyPr>
          <a:lstStyle/>
          <a:p>
            <a:r>
              <a:rPr lang="en-US" sz="3200" dirty="0">
                <a:solidFill>
                  <a:srgbClr val="FF5353"/>
                </a:solidFill>
                <a:latin typeface="+mj-lt"/>
              </a:rPr>
              <a:t>Preference Share Capital:</a:t>
            </a:r>
            <a:endParaRPr lang="en-IN" sz="3200" dirty="0">
              <a:solidFill>
                <a:srgbClr val="FF5353"/>
              </a:solidFill>
              <a:latin typeface="+mj-lt"/>
            </a:endParaRPr>
          </a:p>
        </p:txBody>
      </p:sp>
    </p:spTree>
    <p:extLst>
      <p:ext uri="{BB962C8B-B14F-4D97-AF65-F5344CB8AC3E}">
        <p14:creationId xmlns:p14="http://schemas.microsoft.com/office/powerpoint/2010/main" val="280449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1C1B92A4-2FE3-4382-920C-052996325BB5}"/>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E5B835D6-3C59-4610-81E5-BF2499B58EAE}"/>
              </a:ext>
            </a:extLst>
          </p:cNvPr>
          <p:cNvSpPr txBox="1"/>
          <p:nvPr/>
        </p:nvSpPr>
        <p:spPr>
          <a:xfrm>
            <a:off x="645026" y="2058607"/>
            <a:ext cx="7653416" cy="584775"/>
          </a:xfrm>
          <a:prstGeom prst="rect">
            <a:avLst/>
          </a:prstGeom>
          <a:noFill/>
        </p:spPr>
        <p:txBody>
          <a:bodyPr wrap="square" rtlCol="0">
            <a:spAutoFit/>
          </a:bodyPr>
          <a:lstStyle/>
          <a:p>
            <a:r>
              <a:rPr lang="en-US" sz="3200" dirty="0">
                <a:solidFill>
                  <a:srgbClr val="FF5353"/>
                </a:solidFill>
                <a:latin typeface="+mj-lt"/>
              </a:rPr>
              <a:t>Redeemable Preference Share Capital:</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749BCB76-C19C-4098-8326-DFBE819EE562}"/>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62CF78D6-07B3-47AC-9251-D452B164B4B5}"/>
              </a:ext>
            </a:extLst>
          </p:cNvPr>
          <p:cNvSpPr txBox="1"/>
          <p:nvPr/>
        </p:nvSpPr>
        <p:spPr>
          <a:xfrm>
            <a:off x="645026" y="2703380"/>
            <a:ext cx="7653416" cy="2789353"/>
          </a:xfrm>
          <a:prstGeom prst="rect">
            <a:avLst/>
          </a:prstGeom>
          <a:noFill/>
        </p:spPr>
        <p:txBody>
          <a:bodyPr wrap="square" rtlCol="0">
            <a:spAutoFit/>
          </a:bodyPr>
          <a:lstStyle/>
          <a:p>
            <a:pPr algn="just">
              <a:lnSpc>
                <a:spcPct val="150000"/>
              </a:lnSpc>
            </a:pPr>
            <a:r>
              <a:rPr lang="en-US" sz="2400" dirty="0">
                <a:solidFill>
                  <a:schemeClr val="tx2">
                    <a:lumMod val="75000"/>
                  </a:schemeClr>
                </a:solidFill>
              </a:rPr>
              <a:t>Preference shares issued for a fixed duration are known as </a:t>
            </a:r>
            <a:r>
              <a:rPr lang="en-US" sz="2400" dirty="0">
                <a:solidFill>
                  <a:schemeClr val="tx2">
                    <a:lumMod val="75000"/>
                  </a:schemeClr>
                </a:solidFill>
                <a:latin typeface="+mj-lt"/>
              </a:rPr>
              <a:t>Redeemable Preference Shares</a:t>
            </a:r>
            <a:r>
              <a:rPr lang="en-US" sz="2400" dirty="0">
                <a:solidFill>
                  <a:schemeClr val="tx2">
                    <a:lumMod val="75000"/>
                  </a:schemeClr>
                </a:solidFill>
              </a:rPr>
              <a:t>. The company raises funds for a fixed period through redeemable preference shares, and the capital is returned/ redeemed after the stipulated period.</a:t>
            </a:r>
            <a:endParaRPr lang="en-IN" sz="2400" dirty="0">
              <a:solidFill>
                <a:schemeClr val="tx2">
                  <a:lumMod val="75000"/>
                </a:schemeClr>
              </a:solidFill>
            </a:endParaRPr>
          </a:p>
        </p:txBody>
      </p:sp>
    </p:spTree>
    <p:extLst>
      <p:ext uri="{BB962C8B-B14F-4D97-AF65-F5344CB8AC3E}">
        <p14:creationId xmlns:p14="http://schemas.microsoft.com/office/powerpoint/2010/main" val="379139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2B43221A-3B30-4850-9D18-1BF356A0DC1A}"/>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F27CA4AD-487E-408E-9420-E483A2010AAB}"/>
              </a:ext>
            </a:extLst>
          </p:cNvPr>
          <p:cNvSpPr txBox="1"/>
          <p:nvPr/>
        </p:nvSpPr>
        <p:spPr>
          <a:xfrm>
            <a:off x="645026" y="2058607"/>
            <a:ext cx="7653416" cy="584775"/>
          </a:xfrm>
          <a:prstGeom prst="rect">
            <a:avLst/>
          </a:prstGeom>
          <a:noFill/>
        </p:spPr>
        <p:txBody>
          <a:bodyPr wrap="square" rtlCol="0">
            <a:spAutoFit/>
          </a:bodyPr>
          <a:lstStyle/>
          <a:p>
            <a:r>
              <a:rPr lang="en-US" sz="3200" dirty="0">
                <a:solidFill>
                  <a:srgbClr val="FF5353"/>
                </a:solidFill>
                <a:latin typeface="+mj-lt"/>
              </a:rPr>
              <a:t>Irredeemable Preference Share Capital:</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6192A4DE-6D8B-4421-BBE2-7BADF75C8712}"/>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4" name="TextBox 33">
            <a:extLst>
              <a:ext uri="{FF2B5EF4-FFF2-40B4-BE49-F238E27FC236}">
                <a16:creationId xmlns:a16="http://schemas.microsoft.com/office/drawing/2014/main" id="{AF3A51A4-2F2C-4C87-8AF2-88D728ADBB3A}"/>
              </a:ext>
            </a:extLst>
          </p:cNvPr>
          <p:cNvSpPr txBox="1"/>
          <p:nvPr/>
        </p:nvSpPr>
        <p:spPr>
          <a:xfrm>
            <a:off x="645026" y="2774390"/>
            <a:ext cx="7653416" cy="2789353"/>
          </a:xfrm>
          <a:prstGeom prst="rect">
            <a:avLst/>
          </a:prstGeom>
          <a:noFill/>
        </p:spPr>
        <p:txBody>
          <a:bodyPr wrap="square" rtlCol="0">
            <a:spAutoFit/>
          </a:bodyPr>
          <a:lstStyle/>
          <a:p>
            <a:pPr algn="just">
              <a:lnSpc>
                <a:spcPct val="150000"/>
              </a:lnSpc>
            </a:pPr>
            <a:r>
              <a:rPr lang="en-US" sz="2400" dirty="0">
                <a:solidFill>
                  <a:schemeClr val="tx2">
                    <a:lumMod val="75000"/>
                  </a:schemeClr>
                </a:solidFill>
              </a:rPr>
              <a:t>Preference shares issued for the lifetime of the company are known as </a:t>
            </a:r>
            <a:r>
              <a:rPr lang="en-US" sz="2400" dirty="0">
                <a:solidFill>
                  <a:schemeClr val="tx2">
                    <a:lumMod val="75000"/>
                  </a:schemeClr>
                </a:solidFill>
                <a:latin typeface="+mj-lt"/>
              </a:rPr>
              <a:t>Irredeemable Preference Shares</a:t>
            </a:r>
            <a:r>
              <a:rPr lang="en-US" sz="2400" dirty="0">
                <a:solidFill>
                  <a:schemeClr val="tx2">
                    <a:lumMod val="75000"/>
                  </a:schemeClr>
                </a:solidFill>
              </a:rPr>
              <a:t>. The company raises funds on permanent basis through irredeemable preference shares, and the capital is returned only in case of liquidation of the company.</a:t>
            </a:r>
            <a:endParaRPr lang="en-IN" sz="2400" dirty="0">
              <a:solidFill>
                <a:schemeClr val="tx2">
                  <a:lumMod val="75000"/>
                </a:schemeClr>
              </a:solidFill>
            </a:endParaRPr>
          </a:p>
        </p:txBody>
      </p:sp>
    </p:spTree>
    <p:extLst>
      <p:ext uri="{BB962C8B-B14F-4D97-AF65-F5344CB8AC3E}">
        <p14:creationId xmlns:p14="http://schemas.microsoft.com/office/powerpoint/2010/main" val="63988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7126A0F-2EDD-4C41-99C5-95D52C8D1E4C}"/>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96A6A36-419B-427C-B108-16641056903A}"/>
              </a:ext>
            </a:extLst>
          </p:cNvPr>
          <p:cNvSpPr txBox="1"/>
          <p:nvPr/>
        </p:nvSpPr>
        <p:spPr>
          <a:xfrm>
            <a:off x="645026" y="2058607"/>
            <a:ext cx="7653416" cy="584775"/>
          </a:xfrm>
          <a:prstGeom prst="rect">
            <a:avLst/>
          </a:prstGeom>
          <a:noFill/>
        </p:spPr>
        <p:txBody>
          <a:bodyPr wrap="square" rtlCol="0">
            <a:spAutoFit/>
          </a:bodyPr>
          <a:lstStyle/>
          <a:p>
            <a:r>
              <a:rPr lang="en-US" sz="3200" dirty="0">
                <a:solidFill>
                  <a:srgbClr val="FF5353"/>
                </a:solidFill>
                <a:latin typeface="+mj-lt"/>
              </a:rPr>
              <a:t>Cumulative Preference Share Capital:</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FCFAE547-A158-4F42-BAD9-CBCF70F9E8EF}"/>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6880A5A7-0E83-4167-A62C-B1D767CDD7ED}"/>
              </a:ext>
            </a:extLst>
          </p:cNvPr>
          <p:cNvSpPr txBox="1"/>
          <p:nvPr/>
        </p:nvSpPr>
        <p:spPr>
          <a:xfrm>
            <a:off x="711202" y="2700162"/>
            <a:ext cx="7653416" cy="3724866"/>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The preference shares on which dividend keeps on accumulating until it is paid are known as cumulative preference shares. It further implies that payment of dividend every year is not an obligation for the company. However, </a:t>
            </a:r>
            <a:r>
              <a:rPr lang="en-US" sz="2000" dirty="0">
                <a:solidFill>
                  <a:schemeClr val="tx2">
                    <a:lumMod val="75000"/>
                  </a:schemeClr>
                </a:solidFill>
                <a:latin typeface="+mj-lt"/>
              </a:rPr>
              <a:t>these shares give the shareholders the right to receive divided for all the years of their investment provided company declares dividend during the tenure of their investment. </a:t>
            </a:r>
            <a:r>
              <a:rPr lang="en-US" sz="2000" dirty="0">
                <a:solidFill>
                  <a:schemeClr val="tx2">
                    <a:lumMod val="75000"/>
                  </a:schemeClr>
                </a:solidFill>
              </a:rPr>
              <a:t>These shares can be issued as redeemable or irredeemable preference shares.</a:t>
            </a:r>
            <a:endParaRPr lang="en-IN" sz="2000" dirty="0">
              <a:solidFill>
                <a:schemeClr val="tx2">
                  <a:lumMod val="75000"/>
                </a:schemeClr>
              </a:solidFill>
            </a:endParaRPr>
          </a:p>
        </p:txBody>
      </p:sp>
    </p:spTree>
    <p:extLst>
      <p:ext uri="{BB962C8B-B14F-4D97-AF65-F5344CB8AC3E}">
        <p14:creationId xmlns:p14="http://schemas.microsoft.com/office/powerpoint/2010/main" val="288834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7126A0F-2EDD-4C41-99C5-95D52C8D1E4C}"/>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96A6A36-419B-427C-B108-16641056903A}"/>
              </a:ext>
            </a:extLst>
          </p:cNvPr>
          <p:cNvSpPr txBox="1"/>
          <p:nvPr/>
        </p:nvSpPr>
        <p:spPr>
          <a:xfrm>
            <a:off x="645026" y="2058607"/>
            <a:ext cx="7653416" cy="461665"/>
          </a:xfrm>
          <a:prstGeom prst="rect">
            <a:avLst/>
          </a:prstGeom>
          <a:noFill/>
        </p:spPr>
        <p:txBody>
          <a:bodyPr wrap="square" rtlCol="0">
            <a:spAutoFit/>
          </a:bodyPr>
          <a:lstStyle/>
          <a:p>
            <a:r>
              <a:rPr lang="en-US" sz="2400" dirty="0">
                <a:solidFill>
                  <a:srgbClr val="FF5353"/>
                </a:solidFill>
                <a:latin typeface="+mj-lt"/>
              </a:rPr>
              <a:t>Cumulative Preference Share Capital:</a:t>
            </a:r>
            <a:endParaRPr lang="en-IN" sz="2400" dirty="0">
              <a:solidFill>
                <a:srgbClr val="FF5353"/>
              </a:solidFill>
              <a:latin typeface="+mj-lt"/>
            </a:endParaRPr>
          </a:p>
        </p:txBody>
      </p:sp>
      <p:sp>
        <p:nvSpPr>
          <p:cNvPr id="33" name="TextBox 32">
            <a:extLst>
              <a:ext uri="{FF2B5EF4-FFF2-40B4-BE49-F238E27FC236}">
                <a16:creationId xmlns:a16="http://schemas.microsoft.com/office/drawing/2014/main" id="{FCFAE547-A158-4F42-BAD9-CBCF70F9E8EF}"/>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6880A5A7-0E83-4167-A62C-B1D767CDD7ED}"/>
              </a:ext>
            </a:extLst>
          </p:cNvPr>
          <p:cNvSpPr txBox="1"/>
          <p:nvPr/>
        </p:nvSpPr>
        <p:spPr>
          <a:xfrm>
            <a:off x="681120" y="2548580"/>
            <a:ext cx="7653416" cy="3367717"/>
          </a:xfrm>
          <a:prstGeom prst="rect">
            <a:avLst/>
          </a:prstGeom>
          <a:noFill/>
        </p:spPr>
        <p:txBody>
          <a:bodyPr wrap="square" rtlCol="0">
            <a:spAutoFit/>
          </a:bodyPr>
          <a:lstStyle/>
          <a:p>
            <a:pPr algn="just">
              <a:lnSpc>
                <a:spcPct val="150000"/>
              </a:lnSpc>
            </a:pPr>
            <a:r>
              <a:rPr lang="en-US" sz="1600" dirty="0">
                <a:solidFill>
                  <a:schemeClr val="tx2">
                    <a:lumMod val="75000"/>
                  </a:schemeClr>
                </a:solidFill>
                <a:latin typeface="+mj-lt"/>
              </a:rPr>
              <a:t>Example: </a:t>
            </a:r>
            <a:r>
              <a:rPr lang="en-US" sz="1600" dirty="0">
                <a:solidFill>
                  <a:schemeClr val="tx2">
                    <a:lumMod val="75000"/>
                  </a:schemeClr>
                </a:solidFill>
              </a:rPr>
              <a:t>ABB Limited suffered a loss of 20 bn in 1</a:t>
            </a:r>
            <a:r>
              <a:rPr lang="en-US" sz="1600" baseline="30000" dirty="0">
                <a:solidFill>
                  <a:schemeClr val="tx2">
                    <a:lumMod val="75000"/>
                  </a:schemeClr>
                </a:solidFill>
              </a:rPr>
              <a:t>st</a:t>
            </a:r>
            <a:r>
              <a:rPr lang="en-US" sz="1600" dirty="0">
                <a:solidFill>
                  <a:schemeClr val="tx2">
                    <a:lumMod val="75000"/>
                  </a:schemeClr>
                </a:solidFill>
              </a:rPr>
              <a:t> year, 30 bn in 2</a:t>
            </a:r>
            <a:r>
              <a:rPr lang="en-US" sz="1600" baseline="30000" dirty="0">
                <a:solidFill>
                  <a:schemeClr val="tx2">
                    <a:lumMod val="75000"/>
                  </a:schemeClr>
                </a:solidFill>
              </a:rPr>
              <a:t>nd</a:t>
            </a:r>
            <a:r>
              <a:rPr lang="en-US" sz="1600" dirty="0">
                <a:solidFill>
                  <a:schemeClr val="tx2">
                    <a:lumMod val="75000"/>
                  </a:schemeClr>
                </a:solidFill>
              </a:rPr>
              <a:t> year, 30 bn in 3</a:t>
            </a:r>
            <a:r>
              <a:rPr lang="en-US" sz="1600" baseline="30000" dirty="0">
                <a:solidFill>
                  <a:schemeClr val="tx2">
                    <a:lumMod val="75000"/>
                  </a:schemeClr>
                </a:solidFill>
              </a:rPr>
              <a:t>rd</a:t>
            </a:r>
            <a:r>
              <a:rPr lang="en-US" sz="1600" dirty="0">
                <a:solidFill>
                  <a:schemeClr val="tx2">
                    <a:lumMod val="75000"/>
                  </a:schemeClr>
                </a:solidFill>
              </a:rPr>
              <a:t> year and earned a profit of 100bn in 4</a:t>
            </a:r>
            <a:r>
              <a:rPr lang="en-US" sz="1600" baseline="30000" dirty="0">
                <a:solidFill>
                  <a:schemeClr val="tx2">
                    <a:lumMod val="75000"/>
                  </a:schemeClr>
                </a:solidFill>
              </a:rPr>
              <a:t>th</a:t>
            </a:r>
            <a:r>
              <a:rPr lang="en-US" sz="1600" dirty="0">
                <a:solidFill>
                  <a:schemeClr val="tx2">
                    <a:lumMod val="75000"/>
                  </a:schemeClr>
                </a:solidFill>
              </a:rPr>
              <a:t> year and a profit of 200bn in 5</a:t>
            </a:r>
            <a:r>
              <a:rPr lang="en-US" sz="1600" baseline="30000" dirty="0">
                <a:solidFill>
                  <a:schemeClr val="tx2">
                    <a:lumMod val="75000"/>
                  </a:schemeClr>
                </a:solidFill>
              </a:rPr>
              <a:t>th</a:t>
            </a:r>
            <a:r>
              <a:rPr lang="en-US" sz="1600" dirty="0">
                <a:solidFill>
                  <a:schemeClr val="tx2">
                    <a:lumMod val="75000"/>
                  </a:schemeClr>
                </a:solidFill>
              </a:rPr>
              <a:t> year. The balance sheet of the company shows that there are Rs. 500bn, 10% cumulative preference shares are pending. How much dividend the shareholders will get every year. In first three years when company suffered a loss, it was not able to declare dividend; however, in the fourth year the company earned profits, but the shareholders decided to retain the profits in the business and no dividend was declared. In the fifth-year company declared the divided of 5% for equity shareholders.</a:t>
            </a:r>
            <a:endParaRPr lang="en-IN" sz="1600" dirty="0">
              <a:solidFill>
                <a:schemeClr val="tx2">
                  <a:lumMod val="75000"/>
                </a:schemeClr>
              </a:solidFill>
              <a:latin typeface="+mj-lt"/>
            </a:endParaRPr>
          </a:p>
        </p:txBody>
      </p:sp>
    </p:spTree>
    <p:extLst>
      <p:ext uri="{BB962C8B-B14F-4D97-AF65-F5344CB8AC3E}">
        <p14:creationId xmlns:p14="http://schemas.microsoft.com/office/powerpoint/2010/main" val="391097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7126A0F-2EDD-4C41-99C5-95D52C8D1E4C}"/>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96A6A36-419B-427C-B108-16641056903A}"/>
              </a:ext>
            </a:extLst>
          </p:cNvPr>
          <p:cNvSpPr txBox="1"/>
          <p:nvPr/>
        </p:nvSpPr>
        <p:spPr>
          <a:xfrm>
            <a:off x="645026" y="2058607"/>
            <a:ext cx="7653416" cy="461665"/>
          </a:xfrm>
          <a:prstGeom prst="rect">
            <a:avLst/>
          </a:prstGeom>
          <a:noFill/>
        </p:spPr>
        <p:txBody>
          <a:bodyPr wrap="square" rtlCol="0">
            <a:spAutoFit/>
          </a:bodyPr>
          <a:lstStyle/>
          <a:p>
            <a:r>
              <a:rPr lang="en-US" sz="2400" dirty="0">
                <a:solidFill>
                  <a:srgbClr val="FF5353"/>
                </a:solidFill>
                <a:latin typeface="+mj-lt"/>
              </a:rPr>
              <a:t>Cumulative Preference Share Capital:</a:t>
            </a:r>
            <a:endParaRPr lang="en-IN" sz="2400" dirty="0">
              <a:solidFill>
                <a:srgbClr val="FF5353"/>
              </a:solidFill>
              <a:latin typeface="+mj-lt"/>
            </a:endParaRPr>
          </a:p>
        </p:txBody>
      </p:sp>
      <p:sp>
        <p:nvSpPr>
          <p:cNvPr id="33" name="TextBox 32">
            <a:extLst>
              <a:ext uri="{FF2B5EF4-FFF2-40B4-BE49-F238E27FC236}">
                <a16:creationId xmlns:a16="http://schemas.microsoft.com/office/drawing/2014/main" id="{FCFAE547-A158-4F42-BAD9-CBCF70F9E8EF}"/>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15</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2BF562B4-3FC8-4992-BC38-0CB4ADBC4C09}"/>
              </a:ext>
            </a:extLst>
          </p:cNvPr>
          <p:cNvSpPr txBox="1"/>
          <p:nvPr/>
        </p:nvSpPr>
        <p:spPr>
          <a:xfrm>
            <a:off x="645026" y="2693687"/>
            <a:ext cx="7753679" cy="3509230"/>
          </a:xfrm>
          <a:prstGeom prst="rect">
            <a:avLst/>
          </a:prstGeom>
          <a:noFill/>
        </p:spPr>
        <p:txBody>
          <a:bodyPr wrap="square" rtlCol="0">
            <a:spAutoFit/>
          </a:bodyPr>
          <a:lstStyle/>
          <a:p>
            <a:pPr algn="just">
              <a:lnSpc>
                <a:spcPct val="150000"/>
              </a:lnSpc>
            </a:pPr>
            <a:r>
              <a:rPr lang="en-US" sz="1500" dirty="0">
                <a:solidFill>
                  <a:schemeClr val="tx2"/>
                </a:solidFill>
                <a:latin typeface="+mj-lt"/>
              </a:rPr>
              <a:t>Solution: </a:t>
            </a:r>
            <a:r>
              <a:rPr lang="en-US" sz="1500" dirty="0">
                <a:solidFill>
                  <a:schemeClr val="tx2"/>
                </a:solidFill>
              </a:rPr>
              <a:t>Dividend due every year = 10% of 500 bn, i.e., 50 bn p.a. It implies that the shareholders should get a divided of 500bn*10%*5 = 250 bn in years provided the company declares divided. If in 5 years company does not declare dividend then they will not get anything. However, the company declared a dividend of 5% for the equity shareholders.</a:t>
            </a:r>
          </a:p>
          <a:p>
            <a:pPr algn="just">
              <a:lnSpc>
                <a:spcPct val="150000"/>
              </a:lnSpc>
            </a:pPr>
            <a:endParaRPr lang="en-US" sz="1500" dirty="0">
              <a:solidFill>
                <a:srgbClr val="FF5353"/>
              </a:solidFill>
              <a:latin typeface="+mj-lt"/>
            </a:endParaRPr>
          </a:p>
          <a:p>
            <a:pPr algn="just">
              <a:lnSpc>
                <a:spcPct val="150000"/>
              </a:lnSpc>
            </a:pPr>
            <a:r>
              <a:rPr lang="en-US" sz="1500" dirty="0">
                <a:solidFill>
                  <a:srgbClr val="FF5353"/>
                </a:solidFill>
                <a:latin typeface="+mj-lt"/>
              </a:rPr>
              <a:t>As per rule before making any payment of dividend to the equity shareholders preference shareholders must be paid their dues. </a:t>
            </a:r>
            <a:r>
              <a:rPr lang="en-US" sz="1500" dirty="0">
                <a:solidFill>
                  <a:schemeClr val="tx2"/>
                </a:solidFill>
              </a:rPr>
              <a:t>In the given case the company must </a:t>
            </a:r>
            <a:r>
              <a:rPr lang="en-US" sz="1500" dirty="0">
                <a:solidFill>
                  <a:schemeClr val="tx2"/>
                </a:solidFill>
                <a:latin typeface="+mj-lt"/>
              </a:rPr>
              <a:t>FIRST </a:t>
            </a:r>
            <a:r>
              <a:rPr lang="en-US" sz="1500" dirty="0">
                <a:solidFill>
                  <a:schemeClr val="tx2"/>
                </a:solidFill>
              </a:rPr>
              <a:t>pay dividend due to the cumulative preference shares then any payment can be made to equity share holders. The cumulative preference shareholders will get a divided </a:t>
            </a:r>
          </a:p>
          <a:p>
            <a:pPr algn="just">
              <a:lnSpc>
                <a:spcPct val="150000"/>
              </a:lnSpc>
            </a:pPr>
            <a:r>
              <a:rPr lang="en-US" sz="1500" dirty="0">
                <a:solidFill>
                  <a:schemeClr val="tx2"/>
                </a:solidFill>
              </a:rPr>
              <a:t>of Rs. 250 bn in the 5</a:t>
            </a:r>
            <a:r>
              <a:rPr lang="en-US" sz="1500" baseline="30000" dirty="0">
                <a:solidFill>
                  <a:schemeClr val="tx2"/>
                </a:solidFill>
              </a:rPr>
              <a:t>th</a:t>
            </a:r>
            <a:r>
              <a:rPr lang="en-US" sz="1500" dirty="0">
                <a:solidFill>
                  <a:schemeClr val="tx2"/>
                </a:solidFill>
              </a:rPr>
              <a:t> year for all 5 years.</a:t>
            </a:r>
            <a:endParaRPr lang="en-IN" sz="1500" dirty="0">
              <a:solidFill>
                <a:schemeClr val="tx2"/>
              </a:solidFill>
            </a:endParaRPr>
          </a:p>
        </p:txBody>
      </p:sp>
    </p:spTree>
    <p:extLst>
      <p:ext uri="{BB962C8B-B14F-4D97-AF65-F5344CB8AC3E}">
        <p14:creationId xmlns:p14="http://schemas.microsoft.com/office/powerpoint/2010/main" val="359453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6933BE6A-4DCC-4977-9C85-2D9263FAC794}"/>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D86B12A7-6187-49CE-AD7E-E0AB5C8523C3}"/>
              </a:ext>
            </a:extLst>
          </p:cNvPr>
          <p:cNvSpPr txBox="1"/>
          <p:nvPr/>
        </p:nvSpPr>
        <p:spPr>
          <a:xfrm>
            <a:off x="645026" y="2058607"/>
            <a:ext cx="7977606" cy="553998"/>
          </a:xfrm>
          <a:prstGeom prst="rect">
            <a:avLst/>
          </a:prstGeom>
          <a:noFill/>
        </p:spPr>
        <p:txBody>
          <a:bodyPr wrap="square" rtlCol="0">
            <a:spAutoFit/>
          </a:bodyPr>
          <a:lstStyle/>
          <a:p>
            <a:r>
              <a:rPr lang="en-US" sz="3000" dirty="0">
                <a:solidFill>
                  <a:srgbClr val="FF5353"/>
                </a:solidFill>
                <a:latin typeface="+mj-lt"/>
              </a:rPr>
              <a:t>Non-Cumulative Preference Share Capital:</a:t>
            </a:r>
            <a:endParaRPr lang="en-IN" sz="3000" dirty="0">
              <a:solidFill>
                <a:srgbClr val="FF5353"/>
              </a:solidFill>
              <a:latin typeface="+mj-lt"/>
            </a:endParaRPr>
          </a:p>
        </p:txBody>
      </p:sp>
      <p:sp>
        <p:nvSpPr>
          <p:cNvPr id="33" name="TextBox 32">
            <a:extLst>
              <a:ext uri="{FF2B5EF4-FFF2-40B4-BE49-F238E27FC236}">
                <a16:creationId xmlns:a16="http://schemas.microsoft.com/office/drawing/2014/main" id="{C6116AFC-A501-4186-A67B-2715F2FACF43}"/>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16</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4" name="TextBox 33">
            <a:extLst>
              <a:ext uri="{FF2B5EF4-FFF2-40B4-BE49-F238E27FC236}">
                <a16:creationId xmlns:a16="http://schemas.microsoft.com/office/drawing/2014/main" id="{7A747F00-9642-4052-B443-57DDB1DCE49F}"/>
              </a:ext>
            </a:extLst>
          </p:cNvPr>
          <p:cNvSpPr txBox="1"/>
          <p:nvPr/>
        </p:nvSpPr>
        <p:spPr>
          <a:xfrm>
            <a:off x="711202" y="2700162"/>
            <a:ext cx="7653416" cy="3263201"/>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The preference shares on which dividend does not accumulate are known as non-cumulative preference shares. It further implies that payment of dividend every year is not an obligation for the company. However, </a:t>
            </a:r>
            <a:r>
              <a:rPr lang="en-US" sz="2000" dirty="0">
                <a:solidFill>
                  <a:schemeClr val="tx2">
                    <a:lumMod val="75000"/>
                  </a:schemeClr>
                </a:solidFill>
                <a:latin typeface="+mj-lt"/>
              </a:rPr>
              <a:t>these shares give the shareholders the right to receive divided before equity shares for the year in which divided is declared by the company. </a:t>
            </a:r>
            <a:r>
              <a:rPr lang="en-US" sz="2000" dirty="0">
                <a:solidFill>
                  <a:schemeClr val="tx2">
                    <a:lumMod val="75000"/>
                  </a:schemeClr>
                </a:solidFill>
              </a:rPr>
              <a:t>These shares can be issued as redeemable or irredeemable preference shares.</a:t>
            </a:r>
            <a:endParaRPr lang="en-IN" sz="2000" dirty="0">
              <a:solidFill>
                <a:schemeClr val="tx2">
                  <a:lumMod val="75000"/>
                </a:schemeClr>
              </a:solidFill>
            </a:endParaRPr>
          </a:p>
        </p:txBody>
      </p:sp>
    </p:spTree>
    <p:extLst>
      <p:ext uri="{BB962C8B-B14F-4D97-AF65-F5344CB8AC3E}">
        <p14:creationId xmlns:p14="http://schemas.microsoft.com/office/powerpoint/2010/main" val="427379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7126A0F-2EDD-4C41-99C5-95D52C8D1E4C}"/>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96A6A36-419B-427C-B108-16641056903A}"/>
              </a:ext>
            </a:extLst>
          </p:cNvPr>
          <p:cNvSpPr txBox="1"/>
          <p:nvPr/>
        </p:nvSpPr>
        <p:spPr>
          <a:xfrm>
            <a:off x="645026" y="2058607"/>
            <a:ext cx="7653416" cy="461665"/>
          </a:xfrm>
          <a:prstGeom prst="rect">
            <a:avLst/>
          </a:prstGeom>
          <a:noFill/>
        </p:spPr>
        <p:txBody>
          <a:bodyPr wrap="square" rtlCol="0">
            <a:spAutoFit/>
          </a:bodyPr>
          <a:lstStyle/>
          <a:p>
            <a:r>
              <a:rPr lang="en-US" sz="2400" dirty="0">
                <a:solidFill>
                  <a:srgbClr val="FF5353"/>
                </a:solidFill>
                <a:latin typeface="+mj-lt"/>
              </a:rPr>
              <a:t>Non-Cumulative Preference Share Capital:</a:t>
            </a:r>
            <a:endParaRPr lang="en-IN" sz="2400" dirty="0">
              <a:solidFill>
                <a:srgbClr val="FF5353"/>
              </a:solidFill>
              <a:latin typeface="+mj-lt"/>
            </a:endParaRPr>
          </a:p>
        </p:txBody>
      </p:sp>
      <p:sp>
        <p:nvSpPr>
          <p:cNvPr id="33" name="TextBox 32">
            <a:extLst>
              <a:ext uri="{FF2B5EF4-FFF2-40B4-BE49-F238E27FC236}">
                <a16:creationId xmlns:a16="http://schemas.microsoft.com/office/drawing/2014/main" id="{FCFAE547-A158-4F42-BAD9-CBCF70F9E8EF}"/>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17</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6880A5A7-0E83-4167-A62C-B1D767CDD7ED}"/>
              </a:ext>
            </a:extLst>
          </p:cNvPr>
          <p:cNvSpPr txBox="1"/>
          <p:nvPr/>
        </p:nvSpPr>
        <p:spPr>
          <a:xfrm>
            <a:off x="681120" y="2548580"/>
            <a:ext cx="7653416" cy="3367717"/>
          </a:xfrm>
          <a:prstGeom prst="rect">
            <a:avLst/>
          </a:prstGeom>
          <a:noFill/>
        </p:spPr>
        <p:txBody>
          <a:bodyPr wrap="square" rtlCol="0">
            <a:spAutoFit/>
          </a:bodyPr>
          <a:lstStyle/>
          <a:p>
            <a:pPr algn="just">
              <a:lnSpc>
                <a:spcPct val="150000"/>
              </a:lnSpc>
            </a:pPr>
            <a:r>
              <a:rPr lang="en-US" sz="1600" dirty="0">
                <a:solidFill>
                  <a:schemeClr val="tx2">
                    <a:lumMod val="75000"/>
                  </a:schemeClr>
                </a:solidFill>
                <a:latin typeface="+mj-lt"/>
              </a:rPr>
              <a:t>Example: </a:t>
            </a:r>
            <a:r>
              <a:rPr lang="en-US" sz="1600" dirty="0">
                <a:solidFill>
                  <a:schemeClr val="tx2">
                    <a:lumMod val="75000"/>
                  </a:schemeClr>
                </a:solidFill>
              </a:rPr>
              <a:t>ABB Limited suffered a loss of 20 bn in 1</a:t>
            </a:r>
            <a:r>
              <a:rPr lang="en-US" sz="1600" baseline="30000" dirty="0">
                <a:solidFill>
                  <a:schemeClr val="tx2">
                    <a:lumMod val="75000"/>
                  </a:schemeClr>
                </a:solidFill>
              </a:rPr>
              <a:t>st</a:t>
            </a:r>
            <a:r>
              <a:rPr lang="en-US" sz="1600" dirty="0">
                <a:solidFill>
                  <a:schemeClr val="tx2">
                    <a:lumMod val="75000"/>
                  </a:schemeClr>
                </a:solidFill>
              </a:rPr>
              <a:t> year, 30 bn in 2</a:t>
            </a:r>
            <a:r>
              <a:rPr lang="en-US" sz="1600" baseline="30000" dirty="0">
                <a:solidFill>
                  <a:schemeClr val="tx2">
                    <a:lumMod val="75000"/>
                  </a:schemeClr>
                </a:solidFill>
              </a:rPr>
              <a:t>nd</a:t>
            </a:r>
            <a:r>
              <a:rPr lang="en-US" sz="1600" dirty="0">
                <a:solidFill>
                  <a:schemeClr val="tx2">
                    <a:lumMod val="75000"/>
                  </a:schemeClr>
                </a:solidFill>
              </a:rPr>
              <a:t> year, 30 bn in 3</a:t>
            </a:r>
            <a:r>
              <a:rPr lang="en-US" sz="1600" baseline="30000" dirty="0">
                <a:solidFill>
                  <a:schemeClr val="tx2">
                    <a:lumMod val="75000"/>
                  </a:schemeClr>
                </a:solidFill>
              </a:rPr>
              <a:t>rd</a:t>
            </a:r>
            <a:r>
              <a:rPr lang="en-US" sz="1600" dirty="0">
                <a:solidFill>
                  <a:schemeClr val="tx2">
                    <a:lumMod val="75000"/>
                  </a:schemeClr>
                </a:solidFill>
              </a:rPr>
              <a:t> year and earned a profit of 100bn in 4</a:t>
            </a:r>
            <a:r>
              <a:rPr lang="en-US" sz="1600" baseline="30000" dirty="0">
                <a:solidFill>
                  <a:schemeClr val="tx2">
                    <a:lumMod val="75000"/>
                  </a:schemeClr>
                </a:solidFill>
              </a:rPr>
              <a:t>th</a:t>
            </a:r>
            <a:r>
              <a:rPr lang="en-US" sz="1600" dirty="0">
                <a:solidFill>
                  <a:schemeClr val="tx2">
                    <a:lumMod val="75000"/>
                  </a:schemeClr>
                </a:solidFill>
              </a:rPr>
              <a:t> year and a profit of 200bn in 5</a:t>
            </a:r>
            <a:r>
              <a:rPr lang="en-US" sz="1600" baseline="30000" dirty="0">
                <a:solidFill>
                  <a:schemeClr val="tx2">
                    <a:lumMod val="75000"/>
                  </a:schemeClr>
                </a:solidFill>
              </a:rPr>
              <a:t>th</a:t>
            </a:r>
            <a:r>
              <a:rPr lang="en-US" sz="1600" dirty="0">
                <a:solidFill>
                  <a:schemeClr val="tx2">
                    <a:lumMod val="75000"/>
                  </a:schemeClr>
                </a:solidFill>
              </a:rPr>
              <a:t> year. The balance sheet of the company shows that there are Rs. 500bn, 10% non-cumulative preference shares are pending. How much dividend the shareholders will get every year. In first three years when company suffered a loss, it was not able to declare dividend; however, in the fourth year the company earned profits, but the shareholders decided to retain the profits in the business and no dividend was declared. In the fifth-year company declared the divided of 5% for equity shareholders.</a:t>
            </a:r>
            <a:endParaRPr lang="en-IN" sz="1600" dirty="0">
              <a:solidFill>
                <a:schemeClr val="tx2">
                  <a:lumMod val="75000"/>
                </a:schemeClr>
              </a:solidFill>
              <a:latin typeface="+mj-lt"/>
            </a:endParaRPr>
          </a:p>
        </p:txBody>
      </p:sp>
    </p:spTree>
    <p:extLst>
      <p:ext uri="{BB962C8B-B14F-4D97-AF65-F5344CB8AC3E}">
        <p14:creationId xmlns:p14="http://schemas.microsoft.com/office/powerpoint/2010/main" val="186116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7126A0F-2EDD-4C41-99C5-95D52C8D1E4C}"/>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96A6A36-419B-427C-B108-16641056903A}"/>
              </a:ext>
            </a:extLst>
          </p:cNvPr>
          <p:cNvSpPr txBox="1"/>
          <p:nvPr/>
        </p:nvSpPr>
        <p:spPr>
          <a:xfrm>
            <a:off x="645026" y="2058607"/>
            <a:ext cx="7653416" cy="461665"/>
          </a:xfrm>
          <a:prstGeom prst="rect">
            <a:avLst/>
          </a:prstGeom>
          <a:noFill/>
        </p:spPr>
        <p:txBody>
          <a:bodyPr wrap="square" rtlCol="0">
            <a:spAutoFit/>
          </a:bodyPr>
          <a:lstStyle/>
          <a:p>
            <a:r>
              <a:rPr lang="en-US" sz="2400" dirty="0">
                <a:solidFill>
                  <a:srgbClr val="FF5353"/>
                </a:solidFill>
                <a:latin typeface="+mj-lt"/>
              </a:rPr>
              <a:t>Non-Cumulative Preference Share Capital:</a:t>
            </a:r>
            <a:endParaRPr lang="en-IN" sz="2400" dirty="0">
              <a:solidFill>
                <a:srgbClr val="FF5353"/>
              </a:solidFill>
              <a:latin typeface="+mj-lt"/>
            </a:endParaRPr>
          </a:p>
        </p:txBody>
      </p:sp>
      <p:sp>
        <p:nvSpPr>
          <p:cNvPr id="33" name="TextBox 32">
            <a:extLst>
              <a:ext uri="{FF2B5EF4-FFF2-40B4-BE49-F238E27FC236}">
                <a16:creationId xmlns:a16="http://schemas.microsoft.com/office/drawing/2014/main" id="{FCFAE547-A158-4F42-BAD9-CBCF70F9E8EF}"/>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18</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 name="TextBox 1">
            <a:extLst>
              <a:ext uri="{FF2B5EF4-FFF2-40B4-BE49-F238E27FC236}">
                <a16:creationId xmlns:a16="http://schemas.microsoft.com/office/drawing/2014/main" id="{2BF562B4-3FC8-4992-BC38-0CB4ADBC4C09}"/>
              </a:ext>
            </a:extLst>
          </p:cNvPr>
          <p:cNvSpPr txBox="1"/>
          <p:nvPr/>
        </p:nvSpPr>
        <p:spPr>
          <a:xfrm>
            <a:off x="645026" y="2693687"/>
            <a:ext cx="7753679" cy="3855479"/>
          </a:xfrm>
          <a:prstGeom prst="rect">
            <a:avLst/>
          </a:prstGeom>
          <a:noFill/>
        </p:spPr>
        <p:txBody>
          <a:bodyPr wrap="square" rtlCol="0">
            <a:spAutoFit/>
          </a:bodyPr>
          <a:lstStyle/>
          <a:p>
            <a:pPr algn="just">
              <a:lnSpc>
                <a:spcPct val="150000"/>
              </a:lnSpc>
            </a:pPr>
            <a:r>
              <a:rPr lang="en-US" sz="1500" dirty="0">
                <a:solidFill>
                  <a:schemeClr val="tx2"/>
                </a:solidFill>
                <a:latin typeface="+mj-lt"/>
              </a:rPr>
              <a:t>Solution: </a:t>
            </a:r>
            <a:r>
              <a:rPr lang="en-US" sz="1500" dirty="0">
                <a:solidFill>
                  <a:schemeClr val="tx2"/>
                </a:solidFill>
              </a:rPr>
              <a:t>Dividend due every year = 10% of 500 bn, i.e., 50 bn p.a. It implies that the shareholders should get this amount in all those years when the company declares dividend. If the company does not declare any dividend in any year, the shareholders will get nothing in that year. However, the company declared a dividend of 5% for the equity shareholders.</a:t>
            </a:r>
          </a:p>
          <a:p>
            <a:pPr algn="just">
              <a:lnSpc>
                <a:spcPct val="150000"/>
              </a:lnSpc>
            </a:pPr>
            <a:endParaRPr lang="en-US" sz="1500" dirty="0">
              <a:solidFill>
                <a:srgbClr val="FF5353"/>
              </a:solidFill>
              <a:latin typeface="+mj-lt"/>
            </a:endParaRPr>
          </a:p>
          <a:p>
            <a:pPr algn="just">
              <a:lnSpc>
                <a:spcPct val="150000"/>
              </a:lnSpc>
            </a:pPr>
            <a:r>
              <a:rPr lang="en-US" sz="1500" dirty="0">
                <a:solidFill>
                  <a:srgbClr val="FF5353"/>
                </a:solidFill>
                <a:latin typeface="+mj-lt"/>
              </a:rPr>
              <a:t>As per rule before making any payment of dividend to the equity shareholders preference shareholders must be paid their dues. </a:t>
            </a:r>
            <a:r>
              <a:rPr lang="en-US" sz="1500" dirty="0">
                <a:solidFill>
                  <a:schemeClr val="tx2"/>
                </a:solidFill>
              </a:rPr>
              <a:t>In the given case the company must </a:t>
            </a:r>
            <a:r>
              <a:rPr lang="en-US" sz="1500" dirty="0">
                <a:solidFill>
                  <a:schemeClr val="tx2"/>
                </a:solidFill>
                <a:latin typeface="+mj-lt"/>
              </a:rPr>
              <a:t>FIRST </a:t>
            </a:r>
            <a:r>
              <a:rPr lang="en-US" sz="1500" dirty="0">
                <a:solidFill>
                  <a:schemeClr val="tx2"/>
                </a:solidFill>
              </a:rPr>
              <a:t>pay dividend due to the non-cumulative preference shares then any payment can be made to equity share holders. The non-cumulative preference shareholders will </a:t>
            </a:r>
          </a:p>
          <a:p>
            <a:pPr algn="just">
              <a:lnSpc>
                <a:spcPct val="150000"/>
              </a:lnSpc>
            </a:pPr>
            <a:r>
              <a:rPr lang="en-US" sz="1500" dirty="0">
                <a:solidFill>
                  <a:schemeClr val="tx2"/>
                </a:solidFill>
              </a:rPr>
              <a:t>get a divided of Rs. 50 bn in the 5</a:t>
            </a:r>
            <a:r>
              <a:rPr lang="en-US" sz="1500" baseline="30000" dirty="0">
                <a:solidFill>
                  <a:schemeClr val="tx2"/>
                </a:solidFill>
              </a:rPr>
              <a:t>th</a:t>
            </a:r>
            <a:r>
              <a:rPr lang="en-US" sz="1500" dirty="0">
                <a:solidFill>
                  <a:schemeClr val="tx2"/>
                </a:solidFill>
              </a:rPr>
              <a:t> year only for the 5</a:t>
            </a:r>
            <a:r>
              <a:rPr lang="en-US" sz="1500" baseline="30000" dirty="0">
                <a:solidFill>
                  <a:schemeClr val="tx2"/>
                </a:solidFill>
              </a:rPr>
              <a:t>th</a:t>
            </a:r>
            <a:r>
              <a:rPr lang="en-US" sz="1500" dirty="0">
                <a:solidFill>
                  <a:schemeClr val="tx2"/>
                </a:solidFill>
              </a:rPr>
              <a:t> year when dividend was </a:t>
            </a:r>
          </a:p>
          <a:p>
            <a:pPr algn="just">
              <a:lnSpc>
                <a:spcPct val="150000"/>
              </a:lnSpc>
            </a:pPr>
            <a:r>
              <a:rPr lang="en-US" sz="1500" dirty="0">
                <a:solidFill>
                  <a:schemeClr val="tx2"/>
                </a:solidFill>
              </a:rPr>
              <a:t>declared by the company.</a:t>
            </a:r>
            <a:endParaRPr lang="en-IN" sz="1500" dirty="0">
              <a:solidFill>
                <a:schemeClr val="tx2"/>
              </a:solidFill>
            </a:endParaRPr>
          </a:p>
        </p:txBody>
      </p:sp>
    </p:spTree>
    <p:extLst>
      <p:ext uri="{BB962C8B-B14F-4D97-AF65-F5344CB8AC3E}">
        <p14:creationId xmlns:p14="http://schemas.microsoft.com/office/powerpoint/2010/main" val="241483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Sources of Finance</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90D631BF-B5EC-4EF0-81A6-29A5B10A04A6}"/>
              </a:ext>
            </a:extLst>
          </p:cNvPr>
          <p:cNvSpPr txBox="1"/>
          <p:nvPr/>
        </p:nvSpPr>
        <p:spPr>
          <a:xfrm>
            <a:off x="1086451" y="2027319"/>
            <a:ext cx="6616207" cy="3580275"/>
          </a:xfrm>
          <a:prstGeom prst="rect">
            <a:avLst/>
          </a:prstGeom>
          <a:noFill/>
        </p:spPr>
        <p:txBody>
          <a:bodyPr wrap="square">
            <a:spAutoFit/>
          </a:bodyPr>
          <a:lstStyle/>
          <a:p>
            <a:pPr algn="just">
              <a:lnSpc>
                <a:spcPct val="150000"/>
              </a:lnSpc>
              <a:spcAft>
                <a:spcPts val="800"/>
              </a:spcAft>
            </a:pPr>
            <a:r>
              <a:rPr lang="en-US" sz="22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All the investment decisions lead to an outlay of cash. A company can raise finance from various sources to finance its projects/ investment decisions. Finance may be required for </a:t>
            </a:r>
            <a:r>
              <a:rPr lang="en-US" sz="2200" dirty="0">
                <a:solidFill>
                  <a:srgbClr val="FF5353"/>
                </a:solidFill>
                <a:effectLst>
                  <a:innerShdw blurRad="63500" dist="50800" dir="13500000">
                    <a:prstClr val="black">
                      <a:alpha val="50000"/>
                    </a:prstClr>
                  </a:innerShdw>
                </a:effectLst>
                <a:latin typeface="Lato Black" panose="020F0A02020204030203" pitchFamily="34" charset="0"/>
                <a:ea typeface="Tw Cen MT" panose="020B0602020104020603" pitchFamily="34" charset="0"/>
                <a:cs typeface="Times New Roman" panose="02020603050405020304" pitchFamily="18" charset="0"/>
              </a:rPr>
              <a:t>LONG RUN </a:t>
            </a:r>
            <a:r>
              <a:rPr lang="en-US" sz="22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as well as for </a:t>
            </a:r>
            <a:r>
              <a:rPr lang="en-US" sz="2200" dirty="0">
                <a:solidFill>
                  <a:srgbClr val="FF5353"/>
                </a:solidFill>
                <a:effectLst>
                  <a:innerShdw blurRad="63500" dist="50800" dir="13500000">
                    <a:prstClr val="black">
                      <a:alpha val="50000"/>
                    </a:prstClr>
                  </a:innerShdw>
                </a:effectLst>
                <a:latin typeface="Lato Black" panose="020F0A02020204030203" pitchFamily="34" charset="0"/>
                <a:ea typeface="Tw Cen MT" panose="020B0602020104020603" pitchFamily="34" charset="0"/>
                <a:cs typeface="Times New Roman" panose="02020603050405020304" pitchFamily="18" charset="0"/>
              </a:rPr>
              <a:t>SHORT RUN</a:t>
            </a:r>
            <a:r>
              <a:rPr lang="en-US" sz="2200" dirty="0">
                <a:solidFill>
                  <a:schemeClr val="tx1">
                    <a:lumMod val="75000"/>
                    <a:lumOff val="25000"/>
                  </a:schemeClr>
                </a:solidFill>
                <a:effectLst/>
                <a:latin typeface="Lato" panose="020F0502020204030203" pitchFamily="34" charset="0"/>
                <a:ea typeface="Tw Cen MT" panose="020B0602020104020603" pitchFamily="34" charset="0"/>
                <a:cs typeface="Times New Roman" panose="02020603050405020304" pitchFamily="18" charset="0"/>
              </a:rPr>
              <a:t>. </a:t>
            </a:r>
            <a:r>
              <a:rPr lang="en-US" sz="22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To match the long and short-run cash requirements, a company uses both the long and the short run sources of finance.</a:t>
            </a:r>
            <a:endParaRPr lang="en-IN" sz="22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10146C41-DD25-4F4A-B012-C432A63BB870}"/>
              </a:ext>
            </a:extLst>
          </p:cNvPr>
          <p:cNvSpPr txBox="1"/>
          <p:nvPr/>
        </p:nvSpPr>
        <p:spPr>
          <a:xfrm>
            <a:off x="8398705"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989FC147-F8B0-45BC-84B0-E556709CA991}"/>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Tree>
    <p:extLst>
      <p:ext uri="{BB962C8B-B14F-4D97-AF65-F5344CB8AC3E}">
        <p14:creationId xmlns:p14="http://schemas.microsoft.com/office/powerpoint/2010/main" val="646478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96B3F240-0928-4528-8707-1F97C74B5500}"/>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B9360199-FA64-4F25-8323-EA2E6D9DF57E}"/>
              </a:ext>
            </a:extLst>
          </p:cNvPr>
          <p:cNvSpPr txBox="1"/>
          <p:nvPr/>
        </p:nvSpPr>
        <p:spPr>
          <a:xfrm>
            <a:off x="645026" y="2058607"/>
            <a:ext cx="8146048" cy="553998"/>
          </a:xfrm>
          <a:prstGeom prst="rect">
            <a:avLst/>
          </a:prstGeom>
          <a:noFill/>
        </p:spPr>
        <p:txBody>
          <a:bodyPr wrap="square" rtlCol="0">
            <a:spAutoFit/>
          </a:bodyPr>
          <a:lstStyle/>
          <a:p>
            <a:r>
              <a:rPr lang="en-US" sz="3000" dirty="0">
                <a:solidFill>
                  <a:srgbClr val="FF5353"/>
                </a:solidFill>
                <a:latin typeface="+mj-lt"/>
              </a:rPr>
              <a:t>Retained Earnings/ Ploughing Back of Profits:</a:t>
            </a:r>
            <a:endParaRPr lang="en-IN" sz="3000" dirty="0">
              <a:solidFill>
                <a:srgbClr val="FF5353"/>
              </a:solidFill>
              <a:latin typeface="+mj-lt"/>
            </a:endParaRPr>
          </a:p>
        </p:txBody>
      </p:sp>
      <p:sp>
        <p:nvSpPr>
          <p:cNvPr id="33" name="TextBox 32">
            <a:extLst>
              <a:ext uri="{FF2B5EF4-FFF2-40B4-BE49-F238E27FC236}">
                <a16:creationId xmlns:a16="http://schemas.microsoft.com/office/drawing/2014/main" id="{4CCA97A6-C4D4-46C1-9D10-245377738F67}"/>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19</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D48D932E-2E59-4D41-AA20-105E2467C20E}"/>
              </a:ext>
            </a:extLst>
          </p:cNvPr>
          <p:cNvSpPr txBox="1"/>
          <p:nvPr/>
        </p:nvSpPr>
        <p:spPr>
          <a:xfrm>
            <a:off x="619616" y="2819643"/>
            <a:ext cx="7973596" cy="3367717"/>
          </a:xfrm>
          <a:prstGeom prst="rect">
            <a:avLst/>
          </a:prstGeom>
          <a:noFill/>
        </p:spPr>
        <p:txBody>
          <a:bodyPr wrap="square" rtlCol="0">
            <a:spAutoFit/>
          </a:bodyPr>
          <a:lstStyle/>
          <a:p>
            <a:pPr algn="just">
              <a:lnSpc>
                <a:spcPct val="150000"/>
              </a:lnSpc>
            </a:pPr>
            <a:r>
              <a:rPr lang="en-US" sz="1600" dirty="0">
                <a:solidFill>
                  <a:schemeClr val="tx2">
                    <a:lumMod val="75000"/>
                  </a:schemeClr>
                </a:solidFill>
              </a:rPr>
              <a:t>A company may retain its earnings and may decide, not to declare any dividend to the shareholders. A company generally retains dividend generally in three cases:</a:t>
            </a:r>
          </a:p>
          <a:p>
            <a:pPr marL="800100" lvl="1" indent="-342900" algn="just">
              <a:lnSpc>
                <a:spcPct val="150000"/>
              </a:lnSpc>
              <a:buFont typeface="+mj-lt"/>
              <a:buAutoNum type="arabicPeriod"/>
            </a:pPr>
            <a:r>
              <a:rPr lang="en-US" sz="1600" dirty="0">
                <a:solidFill>
                  <a:srgbClr val="FF5353"/>
                </a:solidFill>
                <a:latin typeface="+mj-lt"/>
              </a:rPr>
              <a:t>It has good investment opportunities and can generate returns more than the expectations of the existing shareholder.</a:t>
            </a:r>
          </a:p>
          <a:p>
            <a:pPr marL="800100" lvl="1" indent="-342900" algn="just">
              <a:lnSpc>
                <a:spcPct val="150000"/>
              </a:lnSpc>
              <a:buFont typeface="+mj-lt"/>
              <a:buAutoNum type="arabicPeriod"/>
            </a:pPr>
            <a:r>
              <a:rPr lang="en-US" sz="1600" dirty="0">
                <a:solidFill>
                  <a:srgbClr val="FF5353"/>
                </a:solidFill>
                <a:latin typeface="+mj-lt"/>
              </a:rPr>
              <a:t>It needs cash pay debt</a:t>
            </a:r>
          </a:p>
          <a:p>
            <a:pPr marL="800100" lvl="1" indent="-342900" algn="just">
              <a:lnSpc>
                <a:spcPct val="150000"/>
              </a:lnSpc>
              <a:buFont typeface="+mj-lt"/>
              <a:buAutoNum type="arabicPeriod"/>
            </a:pPr>
            <a:r>
              <a:rPr lang="en-US" sz="1600" dirty="0">
                <a:solidFill>
                  <a:srgbClr val="FF5353"/>
                </a:solidFill>
                <a:latin typeface="+mj-lt"/>
              </a:rPr>
              <a:t>It wants to improve its cash position</a:t>
            </a:r>
          </a:p>
          <a:p>
            <a:pPr algn="just">
              <a:lnSpc>
                <a:spcPct val="150000"/>
              </a:lnSpc>
            </a:pPr>
            <a:r>
              <a:rPr lang="en-IN" sz="1600" dirty="0">
                <a:solidFill>
                  <a:schemeClr val="tx2">
                    <a:lumMod val="75000"/>
                  </a:schemeClr>
                </a:solidFill>
              </a:rPr>
              <a:t>When the company makes new investments from its retained earnings then it is also known as </a:t>
            </a:r>
            <a:r>
              <a:rPr lang="en-IN" sz="1600" dirty="0">
                <a:solidFill>
                  <a:schemeClr val="tx2">
                    <a:lumMod val="75000"/>
                  </a:schemeClr>
                </a:solidFill>
                <a:latin typeface="+mj-lt"/>
              </a:rPr>
              <a:t>Ploughing Back of Profits</a:t>
            </a:r>
            <a:r>
              <a:rPr lang="en-IN" sz="1600" dirty="0">
                <a:solidFill>
                  <a:schemeClr val="tx2">
                    <a:lumMod val="75000"/>
                  </a:schemeClr>
                </a:solidFill>
              </a:rPr>
              <a:t>. In all such cases (above mentioned), the</a:t>
            </a:r>
          </a:p>
          <a:p>
            <a:pPr algn="just">
              <a:lnSpc>
                <a:spcPct val="150000"/>
              </a:lnSpc>
            </a:pPr>
            <a:r>
              <a:rPr lang="en-IN" sz="1600" dirty="0">
                <a:solidFill>
                  <a:schemeClr val="tx2">
                    <a:lumMod val="75000"/>
                  </a:schemeClr>
                </a:solidFill>
              </a:rPr>
              <a:t>Retained earnings serve as a </a:t>
            </a:r>
            <a:r>
              <a:rPr lang="en-IN" sz="1600" dirty="0">
                <a:solidFill>
                  <a:schemeClr val="tx2">
                    <a:lumMod val="75000"/>
                  </a:schemeClr>
                </a:solidFill>
                <a:latin typeface="+mj-lt"/>
              </a:rPr>
              <a:t>Long-Term Source of Finance</a:t>
            </a:r>
            <a:r>
              <a:rPr lang="en-IN" sz="1600" dirty="0">
                <a:solidFill>
                  <a:schemeClr val="tx2">
                    <a:lumMod val="75000"/>
                  </a:schemeClr>
                </a:solidFill>
              </a:rPr>
              <a:t>.</a:t>
            </a:r>
            <a:endParaRPr lang="en-US" sz="1600" dirty="0">
              <a:solidFill>
                <a:schemeClr val="tx2">
                  <a:lumMod val="75000"/>
                </a:schemeClr>
              </a:solidFill>
            </a:endParaRPr>
          </a:p>
        </p:txBody>
      </p:sp>
    </p:spTree>
    <p:extLst>
      <p:ext uri="{BB962C8B-B14F-4D97-AF65-F5344CB8AC3E}">
        <p14:creationId xmlns:p14="http://schemas.microsoft.com/office/powerpoint/2010/main" val="358389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A583BA46-D2A0-4CEC-AC2B-0B78FA8E5217}"/>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836ACD43-868E-46A6-8462-C3ECEC920599}"/>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Angel Investor:</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A2B215A3-A09B-412D-BD43-13863445C994}"/>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20</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619769F8-2C82-430D-B00B-E321DA2E1BA1}"/>
              </a:ext>
            </a:extLst>
          </p:cNvPr>
          <p:cNvSpPr txBox="1"/>
          <p:nvPr/>
        </p:nvSpPr>
        <p:spPr>
          <a:xfrm>
            <a:off x="645025" y="2777077"/>
            <a:ext cx="7753679" cy="3263201"/>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An angel investor (also known as a business angel, informal investor, angel funder, private investor, or seed investor) is an individual who provides capital for a business or businesses start-up, usually in exchange for convertible debt or ownership equity. Angel investors usually give support to start-ups at the initial moments (where risks of the start-ups failing are relatively high) and when most investors are not prepared to back them.</a:t>
            </a:r>
            <a:endParaRPr lang="en-IN" sz="2000" dirty="0">
              <a:solidFill>
                <a:schemeClr val="tx2">
                  <a:lumMod val="75000"/>
                </a:schemeClr>
              </a:solidFill>
            </a:endParaRPr>
          </a:p>
        </p:txBody>
      </p:sp>
    </p:spTree>
    <p:extLst>
      <p:ext uri="{BB962C8B-B14F-4D97-AF65-F5344CB8AC3E}">
        <p14:creationId xmlns:p14="http://schemas.microsoft.com/office/powerpoint/2010/main" val="323467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78659624-6945-4982-BE8E-550A46B4F136}"/>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65607E1F-71C5-44F1-91E5-1A42690D9CD0}"/>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Venture Capital Firms: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8BE7C871-1FC6-4335-ACC0-9D5F1FE9E0A5}"/>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D464F3D4-C1F7-45A1-BFCB-16402BBFF1D5}"/>
              </a:ext>
            </a:extLst>
          </p:cNvPr>
          <p:cNvSpPr txBox="1"/>
          <p:nvPr/>
        </p:nvSpPr>
        <p:spPr>
          <a:xfrm>
            <a:off x="645025" y="2802572"/>
            <a:ext cx="7753679" cy="3162982"/>
          </a:xfrm>
          <a:prstGeom prst="rect">
            <a:avLst/>
          </a:prstGeom>
          <a:noFill/>
        </p:spPr>
        <p:txBody>
          <a:bodyPr wrap="square" rtlCol="0">
            <a:spAutoFit/>
          </a:bodyPr>
          <a:lstStyle/>
          <a:p>
            <a:pPr algn="just">
              <a:lnSpc>
                <a:spcPct val="150000"/>
              </a:lnSpc>
            </a:pPr>
            <a:r>
              <a:rPr lang="en-US" sz="1500" dirty="0">
                <a:solidFill>
                  <a:schemeClr val="tx2">
                    <a:lumMod val="75000"/>
                  </a:schemeClr>
                </a:solidFill>
              </a:rPr>
              <a:t>Venture capital (VC) is a form of private equity and a type of financing that investors provide to startup companies and small businesses that are believed to have long-term growth potential.</a:t>
            </a:r>
          </a:p>
          <a:p>
            <a:pPr algn="just">
              <a:lnSpc>
                <a:spcPct val="150000"/>
              </a:lnSpc>
            </a:pPr>
            <a:endParaRPr lang="en-US" sz="1500" dirty="0">
              <a:solidFill>
                <a:schemeClr val="tx2">
                  <a:lumMod val="75000"/>
                </a:schemeClr>
              </a:solidFill>
            </a:endParaRPr>
          </a:p>
          <a:p>
            <a:pPr algn="just">
              <a:lnSpc>
                <a:spcPct val="150000"/>
              </a:lnSpc>
            </a:pPr>
            <a:r>
              <a:rPr lang="en-US" sz="1500" dirty="0">
                <a:solidFill>
                  <a:schemeClr val="tx2">
                    <a:lumMod val="75000"/>
                  </a:schemeClr>
                </a:solidFill>
              </a:rPr>
              <a:t>Venture capital generally comes from well-off investors, investment banks, and any other financial institutions. However, it does not always take a monetary form; it can also be provided in the form of technical or managerial expertise. Venture capital is typically allocated to small companies with exceptional growth potential, or to companies that have grown quickly and appear poised to continue to expand. </a:t>
            </a:r>
            <a:endParaRPr lang="en-IN" sz="1500" dirty="0">
              <a:solidFill>
                <a:schemeClr val="tx2">
                  <a:lumMod val="75000"/>
                </a:schemeClr>
              </a:solidFill>
            </a:endParaRPr>
          </a:p>
        </p:txBody>
      </p:sp>
    </p:spTree>
    <p:extLst>
      <p:ext uri="{BB962C8B-B14F-4D97-AF65-F5344CB8AC3E}">
        <p14:creationId xmlns:p14="http://schemas.microsoft.com/office/powerpoint/2010/main" val="1737712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B4728B3-FEC0-4224-BE50-48BEE8B9A89A}"/>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CE147109-D0AA-40CB-A025-8F474C58F56D}"/>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Corporate Investors: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9F2E1CF4-C764-4659-8ED9-B86E248057C3}"/>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64416DB8-4F0B-4DBA-9CDD-A0B712A478E1}"/>
              </a:ext>
            </a:extLst>
          </p:cNvPr>
          <p:cNvSpPr txBox="1"/>
          <p:nvPr/>
        </p:nvSpPr>
        <p:spPr>
          <a:xfrm>
            <a:off x="645026" y="2643382"/>
            <a:ext cx="7753679" cy="3263201"/>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When a </a:t>
            </a:r>
            <a:r>
              <a:rPr lang="en-US" sz="2000" dirty="0">
                <a:solidFill>
                  <a:schemeClr val="tx2">
                    <a:lumMod val="75000"/>
                  </a:schemeClr>
                </a:solidFill>
                <a:latin typeface="+mj-lt"/>
              </a:rPr>
              <a:t>Limited</a:t>
            </a:r>
            <a:r>
              <a:rPr lang="en-US" sz="2000" dirty="0">
                <a:solidFill>
                  <a:schemeClr val="tx2">
                    <a:lumMod val="75000"/>
                  </a:schemeClr>
                </a:solidFill>
              </a:rPr>
              <a:t> or </a:t>
            </a:r>
            <a:r>
              <a:rPr lang="en-US" sz="2000" dirty="0">
                <a:solidFill>
                  <a:schemeClr val="tx2">
                    <a:lumMod val="75000"/>
                  </a:schemeClr>
                </a:solidFill>
                <a:latin typeface="+mj-lt"/>
              </a:rPr>
              <a:t>Private Limited </a:t>
            </a:r>
            <a:r>
              <a:rPr lang="en-US" sz="2000" dirty="0">
                <a:solidFill>
                  <a:schemeClr val="tx2">
                    <a:lumMod val="75000"/>
                  </a:schemeClr>
                </a:solidFill>
              </a:rPr>
              <a:t>company chooses to invest in another company then such investment is known as </a:t>
            </a:r>
            <a:r>
              <a:rPr lang="en-US" sz="2000" dirty="0">
                <a:solidFill>
                  <a:schemeClr val="tx2">
                    <a:lumMod val="75000"/>
                  </a:schemeClr>
                </a:solidFill>
                <a:latin typeface="+mj-lt"/>
              </a:rPr>
              <a:t>corporate investment </a:t>
            </a:r>
            <a:r>
              <a:rPr lang="en-US" sz="2000" dirty="0">
                <a:solidFill>
                  <a:schemeClr val="tx2">
                    <a:lumMod val="75000"/>
                  </a:schemeClr>
                </a:solidFill>
              </a:rPr>
              <a:t>and the investing company is referred to as </a:t>
            </a:r>
            <a:r>
              <a:rPr lang="en-US" sz="2000" dirty="0">
                <a:solidFill>
                  <a:schemeClr val="tx2">
                    <a:lumMod val="75000"/>
                  </a:schemeClr>
                </a:solidFill>
                <a:latin typeface="+mj-lt"/>
              </a:rPr>
              <a:t>corporate investor</a:t>
            </a:r>
            <a:r>
              <a:rPr lang="en-US" sz="2000" dirty="0">
                <a:solidFill>
                  <a:schemeClr val="tx2">
                    <a:lumMod val="75000"/>
                  </a:schemeClr>
                </a:solidFill>
              </a:rPr>
              <a:t>.</a:t>
            </a:r>
          </a:p>
          <a:p>
            <a:pPr algn="just">
              <a:lnSpc>
                <a:spcPct val="150000"/>
              </a:lnSpc>
            </a:pPr>
            <a:endParaRPr lang="en-US" sz="2000" dirty="0">
              <a:solidFill>
                <a:schemeClr val="tx2">
                  <a:lumMod val="75000"/>
                </a:schemeClr>
              </a:solidFill>
            </a:endParaRPr>
          </a:p>
          <a:p>
            <a:pPr algn="just">
              <a:lnSpc>
                <a:spcPct val="150000"/>
              </a:lnSpc>
            </a:pPr>
            <a:r>
              <a:rPr lang="en-US" sz="2000" dirty="0">
                <a:solidFill>
                  <a:schemeClr val="tx2">
                    <a:lumMod val="75000"/>
                  </a:schemeClr>
                </a:solidFill>
              </a:rPr>
              <a:t>A company may invest in other company sheerly for investment purpose or to take control of that business.</a:t>
            </a:r>
            <a:endParaRPr lang="en-IN" sz="2000" dirty="0">
              <a:solidFill>
                <a:schemeClr val="tx2">
                  <a:lumMod val="75000"/>
                </a:schemeClr>
              </a:solidFill>
            </a:endParaRPr>
          </a:p>
        </p:txBody>
      </p:sp>
    </p:spTree>
    <p:extLst>
      <p:ext uri="{BB962C8B-B14F-4D97-AF65-F5344CB8AC3E}">
        <p14:creationId xmlns:p14="http://schemas.microsoft.com/office/powerpoint/2010/main" val="424887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705A1479-71A3-4163-871B-4EBCF21884F7}"/>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(Debt-ship)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6CBFA502-606D-4899-9528-387FF9E38473}"/>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Long Term Loans: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749789AB-423B-4C1D-8465-76D3F22692E3}"/>
              </a:ext>
            </a:extLst>
          </p:cNvPr>
          <p:cNvSpPr txBox="1"/>
          <p:nvPr/>
        </p:nvSpPr>
        <p:spPr>
          <a:xfrm>
            <a:off x="8334536" y="152663"/>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89BB0DF4-F492-482A-BC9D-334E2C0A65F1}"/>
              </a:ext>
            </a:extLst>
          </p:cNvPr>
          <p:cNvSpPr txBox="1"/>
          <p:nvPr/>
        </p:nvSpPr>
        <p:spPr>
          <a:xfrm>
            <a:off x="661070" y="2671469"/>
            <a:ext cx="7737635" cy="4186531"/>
          </a:xfrm>
          <a:prstGeom prst="rect">
            <a:avLst/>
          </a:prstGeom>
          <a:noFill/>
        </p:spPr>
        <p:txBody>
          <a:bodyPr wrap="square" rtlCol="0">
            <a:spAutoFit/>
          </a:bodyPr>
          <a:lstStyle/>
          <a:p>
            <a:pPr algn="just">
              <a:lnSpc>
                <a:spcPct val="150000"/>
              </a:lnSpc>
            </a:pP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 company may take long term loans from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Commercial Banks</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or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Non-Banking Financial Corporations</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to meet its long-run cash requirements. Generally, the duration of such loans varies from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SEVEN</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to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TEN</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years or more. However, the bank generally seeks security while lending money and security is given as collateral and by a personal guarantee. The loan raised giving security is known as SECURED LOANS, whereas if no security is given, such loans </a:t>
            </a:r>
          </a:p>
          <a:p>
            <a:pPr algn="just">
              <a:lnSpc>
                <a:spcPct val="150000"/>
              </a:lnSpc>
            </a:pP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are known as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UNSECURED LOANS</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t>
            </a:r>
            <a:endParaRPr lang="en-IN"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algn="just">
              <a:lnSpc>
                <a:spcPct val="150000"/>
              </a:lnSpc>
            </a:pPr>
            <a:endParaRPr lang="en-IN" sz="2000" dirty="0">
              <a:solidFill>
                <a:schemeClr val="tx2">
                  <a:lumMod val="75000"/>
                </a:schemeClr>
              </a:solidFill>
            </a:endParaRPr>
          </a:p>
        </p:txBody>
      </p:sp>
    </p:spTree>
    <p:extLst>
      <p:ext uri="{BB962C8B-B14F-4D97-AF65-F5344CB8AC3E}">
        <p14:creationId xmlns:p14="http://schemas.microsoft.com/office/powerpoint/2010/main" val="490576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54BDD7B5-28B8-4ACF-A1BD-CF3167695AAD}"/>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(Debt-ship)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B58BBFD9-737A-4EED-96BC-75E0636FB82C}"/>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Debentures: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7264828A-01F4-4EBB-B760-16722199AB21}"/>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4" name="TextBox 33">
            <a:extLst>
              <a:ext uri="{FF2B5EF4-FFF2-40B4-BE49-F238E27FC236}">
                <a16:creationId xmlns:a16="http://schemas.microsoft.com/office/drawing/2014/main" id="{FF4194FB-E50A-4499-AE14-93499509BD3E}"/>
              </a:ext>
            </a:extLst>
          </p:cNvPr>
          <p:cNvSpPr txBox="1"/>
          <p:nvPr/>
        </p:nvSpPr>
        <p:spPr>
          <a:xfrm>
            <a:off x="424738" y="2803430"/>
            <a:ext cx="7773438" cy="2998385"/>
          </a:xfrm>
          <a:prstGeom prst="rect">
            <a:avLst/>
          </a:prstGeom>
          <a:noFill/>
        </p:spPr>
        <p:txBody>
          <a:bodyPr wrap="square">
            <a:spAutoFit/>
          </a:bodyPr>
          <a:lstStyle/>
          <a:p>
            <a:pPr marL="228600" algn="just">
              <a:lnSpc>
                <a:spcPct val="150000"/>
              </a:lnSpc>
              <a:spcAft>
                <a:spcPts val="800"/>
              </a:spcAft>
            </a:pP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 public limited company may also raise finance from the public by issuing </a:t>
            </a:r>
            <a:r>
              <a:rPr lang="en-US" sz="16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Debentures. </a:t>
            </a: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 debenture is a debt instrument issued by a company to the provider of the loan given in acknowledgement of debt raised by the company. The company gives a fixed percentage of interest on the debentures every year, and at the end of the duration of the debentures, it repays the principal amount. In India, a public limited company can issue debentures either as </a:t>
            </a:r>
            <a:r>
              <a:rPr lang="en-US" sz="16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Convertible Debentures</a:t>
            </a: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or </a:t>
            </a:r>
            <a:r>
              <a:rPr lang="en-US" sz="16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Non-Convertible Debentures</a:t>
            </a: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However, at any point, a company can </a:t>
            </a:r>
            <a:r>
              <a:rPr lang="en-US" sz="16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NEVER </a:t>
            </a: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convert or offer to convert the debentures into another debt-ship security.</a:t>
            </a:r>
            <a:endParaRPr lang="en-IN"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3888429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48978BDA-B8BB-4AAC-AD20-48187BB6A6C9}"/>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(Debt-ship)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FE85C4E0-DC1A-4B43-BBE3-1184B3B04F9A}"/>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Convertible Debentures: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C1ACBBBA-A1F8-4C37-84CB-2690EB4A3DBC}"/>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25</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04618D0F-954E-48C2-93BC-EBB2FA9A3BB4}"/>
              </a:ext>
            </a:extLst>
          </p:cNvPr>
          <p:cNvSpPr txBox="1"/>
          <p:nvPr/>
        </p:nvSpPr>
        <p:spPr>
          <a:xfrm>
            <a:off x="645026" y="2867972"/>
            <a:ext cx="7419474" cy="3367717"/>
          </a:xfrm>
          <a:prstGeom prst="rect">
            <a:avLst/>
          </a:prstGeom>
          <a:noFill/>
        </p:spPr>
        <p:txBody>
          <a:bodyPr wrap="square" rtlCol="0">
            <a:spAutoFit/>
          </a:bodyPr>
          <a:lstStyle/>
          <a:p>
            <a:pPr algn="just">
              <a:lnSpc>
                <a:spcPct val="150000"/>
              </a:lnSpc>
            </a:pPr>
            <a:r>
              <a:rPr lang="en-US"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The convertible debentures can be converted into shares towards the expiry of the debt/ debentures. The company issues these debentures as  convertible at the time of issue. Debenture holders are given an option to convert their debentures in shares (equity or preference as decided upon at the time of issue and communicated to the debenture holders at the time of purchase of debentures) before the expiry of the stipulated period of debt. If the debenture holders exercise the offer, then their debentures are converted into shares; else, the borrowed sum is returned.</a:t>
            </a:r>
            <a:endParaRPr lang="en-IN" sz="16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algn="just">
              <a:lnSpc>
                <a:spcPct val="150000"/>
              </a:lnSpc>
            </a:pPr>
            <a:endParaRPr lang="en-IN" sz="1600" dirty="0"/>
          </a:p>
        </p:txBody>
      </p:sp>
    </p:spTree>
    <p:extLst>
      <p:ext uri="{BB962C8B-B14F-4D97-AF65-F5344CB8AC3E}">
        <p14:creationId xmlns:p14="http://schemas.microsoft.com/office/powerpoint/2010/main" val="317306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48978BDA-B8BB-4AAC-AD20-48187BB6A6C9}"/>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(Debt-ship)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F19E5141-7D9E-4AC6-883B-24AE319F2F4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Non-Convertible Debentures:</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7430C327-11F2-403C-AB2F-5FC48FE9D8FA}"/>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26</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63626448-C8EC-4DFB-BB10-A8787CF8AA52}"/>
              </a:ext>
            </a:extLst>
          </p:cNvPr>
          <p:cNvSpPr txBox="1"/>
          <p:nvPr/>
        </p:nvSpPr>
        <p:spPr>
          <a:xfrm>
            <a:off x="690484" y="2823965"/>
            <a:ext cx="7653416" cy="1878206"/>
          </a:xfrm>
          <a:prstGeom prst="rect">
            <a:avLst/>
          </a:prstGeom>
          <a:noFill/>
        </p:spPr>
        <p:txBody>
          <a:bodyPr wrap="square" rtlCol="0">
            <a:spAutoFit/>
          </a:bodyPr>
          <a:lstStyle/>
          <a:p>
            <a:pPr algn="just">
              <a:lnSpc>
                <a:spcPct val="150000"/>
              </a:lnSpc>
            </a:pP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 non-convertible debenture can never be converted into shares during the life of the debentures. The company's only option is to repay the debt raised through debentures at the expiry of the stipulated period.</a:t>
            </a:r>
            <a:endParaRPr lang="en-IN"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4175918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6F281868-7281-4201-8140-E9958D5BA019}"/>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8A5D4899-624E-4509-8CEB-3B404810DAD9}"/>
              </a:ext>
            </a:extLst>
          </p:cNvPr>
          <p:cNvSpPr txBox="1"/>
          <p:nvPr/>
        </p:nvSpPr>
        <p:spPr>
          <a:xfrm>
            <a:off x="643687" y="1964724"/>
            <a:ext cx="3206417" cy="3343351"/>
          </a:xfrm>
          <a:prstGeom prst="rect">
            <a:avLst/>
          </a:prstGeom>
          <a:noFill/>
        </p:spPr>
        <p:txBody>
          <a:bodyPr wrap="square" rtlCol="0">
            <a:spAutoFit/>
          </a:bodyPr>
          <a:lstStyle/>
          <a:p>
            <a:pPr marL="514350" lvl="0" indent="-514350" algn="just">
              <a:lnSpc>
                <a:spcPct val="150000"/>
              </a:lnSpc>
              <a:buFont typeface="+mj-lt"/>
              <a:buAutoNum type="arabicPeriod"/>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Trade Creditors</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Short Term Loans</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Public Deposits</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Bank Overdraft</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Cash Credit</a:t>
            </a:r>
          </a:p>
          <a:p>
            <a:pPr marL="514350" lvl="0" indent="-514350" algn="just">
              <a:lnSpc>
                <a:spcPct val="150000"/>
              </a:lnSpc>
              <a:buFont typeface="+mj-lt"/>
              <a:buAutoNum type="arabicPeriod"/>
            </a:pPr>
            <a:r>
              <a:rPr lang="en-US" sz="2400" dirty="0">
                <a:solidFill>
                  <a:schemeClr val="tx2">
                    <a:lumMod val="75000"/>
                  </a:schemeClr>
                </a:solidFill>
                <a:latin typeface="+mj-lt"/>
                <a:ea typeface="Tw Cen MT" panose="020B0602020104020603" pitchFamily="34" charset="0"/>
                <a:cs typeface="Times New Roman" panose="02020603050405020304" pitchFamily="18" charset="0"/>
              </a:rPr>
              <a:t>Treasury Bill</a:t>
            </a:r>
          </a:p>
        </p:txBody>
      </p:sp>
      <p:sp>
        <p:nvSpPr>
          <p:cNvPr id="36" name="TextBox 35">
            <a:extLst>
              <a:ext uri="{FF2B5EF4-FFF2-40B4-BE49-F238E27FC236}">
                <a16:creationId xmlns:a16="http://schemas.microsoft.com/office/drawing/2014/main" id="{3D394939-9D1F-4EC2-9E4D-C2E1DA09033D}"/>
              </a:ext>
            </a:extLst>
          </p:cNvPr>
          <p:cNvSpPr txBox="1"/>
          <p:nvPr/>
        </p:nvSpPr>
        <p:spPr>
          <a:xfrm>
            <a:off x="4402000" y="1964724"/>
            <a:ext cx="4541465" cy="3999941"/>
          </a:xfrm>
          <a:prstGeom prst="rect">
            <a:avLst/>
          </a:prstGeom>
          <a:noFill/>
        </p:spPr>
        <p:txBody>
          <a:bodyPr wrap="square" rtlCol="0">
            <a:spAutoFit/>
          </a:bodyPr>
          <a:lstStyle/>
          <a:p>
            <a:pPr marL="514350" indent="-514350" algn="just">
              <a:lnSpc>
                <a:spcPct val="150000"/>
              </a:lnSpc>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Certificate of Deposit</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Commercial Paper</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Letter of Credit</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Outstanding Expenses</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Advances</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514350" lvl="0" indent="-514350" algn="just">
              <a:lnSpc>
                <a:spcPct val="150000"/>
              </a:lnSpc>
              <a:spcAft>
                <a:spcPts val="800"/>
              </a:spcAft>
              <a:buFont typeface="+mj-lt"/>
              <a:buAutoNum type="arabicPeriod" startAt="7"/>
            </a:pPr>
            <a:r>
              <a:rPr lang="en-US" sz="2400" dirty="0">
                <a:solidFill>
                  <a:schemeClr val="tx2">
                    <a:lumMod val="75000"/>
                  </a:schemeClr>
                </a:solidFill>
                <a:effectLst/>
                <a:latin typeface="+mj-lt"/>
                <a:ea typeface="Tw Cen MT" panose="020B0602020104020603" pitchFamily="34" charset="0"/>
                <a:cs typeface="Times New Roman" panose="02020603050405020304" pitchFamily="18" charset="0"/>
              </a:rPr>
              <a:t>Bill Discounting</a:t>
            </a:r>
          </a:p>
          <a:p>
            <a:pPr marL="514350" lvl="0" indent="-514350" algn="just">
              <a:lnSpc>
                <a:spcPct val="150000"/>
              </a:lnSpc>
              <a:spcAft>
                <a:spcPts val="800"/>
              </a:spcAft>
              <a:buFont typeface="+mj-lt"/>
              <a:buAutoNum type="arabicPeriod" startAt="7"/>
            </a:pPr>
            <a:r>
              <a:rPr lang="en-US" sz="2400" dirty="0">
                <a:solidFill>
                  <a:schemeClr val="tx2">
                    <a:lumMod val="75000"/>
                  </a:schemeClr>
                </a:solidFill>
                <a:latin typeface="+mj-lt"/>
                <a:ea typeface="Tw Cen MT" panose="020B0602020104020603" pitchFamily="34" charset="0"/>
                <a:cs typeface="Times New Roman" panose="02020603050405020304" pitchFamily="18" charset="0"/>
              </a:rPr>
              <a:t>Factoring</a:t>
            </a:r>
            <a:endParaRPr lang="en-IN" sz="2400" dirty="0">
              <a:solidFill>
                <a:schemeClr val="tx2">
                  <a:lumMod val="75000"/>
                </a:schemeClr>
              </a:solidFill>
              <a:effectLst/>
              <a:latin typeface="+mj-lt"/>
              <a:ea typeface="Tw Cen MT" panose="020B0602020104020603"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79E53217-D894-4436-9B19-F47F7AC5091E}"/>
              </a:ext>
            </a:extLst>
          </p:cNvPr>
          <p:cNvCxnSpPr>
            <a:cxnSpLocks/>
          </p:cNvCxnSpPr>
          <p:nvPr/>
        </p:nvCxnSpPr>
        <p:spPr>
          <a:xfrm>
            <a:off x="4028680" y="1964724"/>
            <a:ext cx="0" cy="3999941"/>
          </a:xfrm>
          <a:prstGeom prst="line">
            <a:avLst/>
          </a:prstGeom>
          <a:ln w="28575">
            <a:solidFill>
              <a:srgbClr val="17375E">
                <a:alpha val="50196"/>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619E039-8A7A-4625-B851-3EFE355222E4}"/>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27</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Tree>
    <p:extLst>
      <p:ext uri="{BB962C8B-B14F-4D97-AF65-F5344CB8AC3E}">
        <p14:creationId xmlns:p14="http://schemas.microsoft.com/office/powerpoint/2010/main" val="17169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Trade Creditors: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FE1959E9-6F22-4EE5-B604-8C36CA5568E7}"/>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28</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13F909D0-50E7-4EF3-A1E7-BEEE4F9FE49E}"/>
              </a:ext>
            </a:extLst>
          </p:cNvPr>
          <p:cNvSpPr txBox="1"/>
          <p:nvPr/>
        </p:nvSpPr>
        <p:spPr>
          <a:xfrm>
            <a:off x="745289" y="2703095"/>
            <a:ext cx="7676817" cy="3263201"/>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A trade creditor is a supplier who has sent your business goods or supplied them with services, who you haven’t yet paid. They are also known as sundry creditors, accounts payable.</a:t>
            </a:r>
          </a:p>
          <a:p>
            <a:pPr algn="just">
              <a:lnSpc>
                <a:spcPct val="150000"/>
              </a:lnSpc>
            </a:pPr>
            <a:endParaRPr lang="en-US" sz="2000" dirty="0">
              <a:solidFill>
                <a:schemeClr val="tx2">
                  <a:lumMod val="75000"/>
                </a:schemeClr>
              </a:solidFill>
            </a:endParaRPr>
          </a:p>
          <a:p>
            <a:pPr algn="just">
              <a:lnSpc>
                <a:spcPct val="150000"/>
              </a:lnSpc>
            </a:pPr>
            <a:r>
              <a:rPr lang="en-US" sz="2000" dirty="0">
                <a:solidFill>
                  <a:schemeClr val="tx2">
                    <a:lumMod val="75000"/>
                  </a:schemeClr>
                </a:solidFill>
              </a:rPr>
              <a:t>In business accounting applications, trade creditors and the amounts owed are listed in the company’s balance sheet as liabilities.</a:t>
            </a:r>
            <a:endParaRPr lang="en-IN" sz="2000" dirty="0">
              <a:solidFill>
                <a:schemeClr val="tx2">
                  <a:lumMod val="75000"/>
                </a:schemeClr>
              </a:solidFill>
            </a:endParaRPr>
          </a:p>
        </p:txBody>
      </p:sp>
    </p:spTree>
    <p:extLst>
      <p:ext uri="{BB962C8B-B14F-4D97-AF65-F5344CB8AC3E}">
        <p14:creationId xmlns:p14="http://schemas.microsoft.com/office/powerpoint/2010/main" val="366701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17358" y="814427"/>
            <a:ext cx="5602706"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Sources of Finance</a:t>
            </a:r>
            <a:endParaRPr lang="en-IN"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A54D950D-5D6C-40FF-946B-E8536A72D411}"/>
              </a:ext>
            </a:extLst>
          </p:cNvPr>
          <p:cNvSpPr txBox="1"/>
          <p:nvPr/>
        </p:nvSpPr>
        <p:spPr>
          <a:xfrm>
            <a:off x="8422768"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grpSp>
        <p:nvGrpSpPr>
          <p:cNvPr id="129" name="Group 128">
            <a:extLst>
              <a:ext uri="{FF2B5EF4-FFF2-40B4-BE49-F238E27FC236}">
                <a16:creationId xmlns:a16="http://schemas.microsoft.com/office/drawing/2014/main" id="{63438FB3-094F-4B3A-B657-2F1142D95F1E}"/>
              </a:ext>
            </a:extLst>
          </p:cNvPr>
          <p:cNvGrpSpPr/>
          <p:nvPr/>
        </p:nvGrpSpPr>
        <p:grpSpPr>
          <a:xfrm>
            <a:off x="941867" y="2175868"/>
            <a:ext cx="7260266" cy="3867705"/>
            <a:chOff x="939137" y="2175868"/>
            <a:chExt cx="7260266" cy="3867705"/>
          </a:xfrm>
        </p:grpSpPr>
        <p:sp>
          <p:nvSpPr>
            <p:cNvPr id="39" name="Freeform: Shape 38">
              <a:extLst>
                <a:ext uri="{FF2B5EF4-FFF2-40B4-BE49-F238E27FC236}">
                  <a16:creationId xmlns:a16="http://schemas.microsoft.com/office/drawing/2014/main" id="{A1CBC622-2681-4B10-BEA7-1DFB6969DB4B}"/>
                </a:ext>
              </a:extLst>
            </p:cNvPr>
            <p:cNvSpPr/>
            <p:nvPr/>
          </p:nvSpPr>
          <p:spPr>
            <a:xfrm>
              <a:off x="3381852" y="2223409"/>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endParaRPr lang="en-IN" sz="4700" kern="1200">
                <a:solidFill>
                  <a:schemeClr val="tx2">
                    <a:lumMod val="75000"/>
                  </a:schemeClr>
                </a:solidFill>
              </a:endParaRPr>
            </a:p>
          </p:txBody>
        </p:sp>
        <p:sp>
          <p:nvSpPr>
            <p:cNvPr id="40" name="Freeform: Shape 39">
              <a:extLst>
                <a:ext uri="{FF2B5EF4-FFF2-40B4-BE49-F238E27FC236}">
                  <a16:creationId xmlns:a16="http://schemas.microsoft.com/office/drawing/2014/main" id="{12844E8F-8CA1-4342-9A6E-C415028BBF04}"/>
                </a:ext>
              </a:extLst>
            </p:cNvPr>
            <p:cNvSpPr/>
            <p:nvPr/>
          </p:nvSpPr>
          <p:spPr>
            <a:xfrm>
              <a:off x="944597" y="3456032"/>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endParaRPr lang="en-IN" sz="4700" kern="1200" dirty="0">
                <a:solidFill>
                  <a:schemeClr val="tx2">
                    <a:lumMod val="75000"/>
                  </a:schemeClr>
                </a:solidFill>
              </a:endParaRPr>
            </a:p>
          </p:txBody>
        </p:sp>
        <p:sp>
          <p:nvSpPr>
            <p:cNvPr id="41" name="Freeform: Shape 40">
              <a:extLst>
                <a:ext uri="{FF2B5EF4-FFF2-40B4-BE49-F238E27FC236}">
                  <a16:creationId xmlns:a16="http://schemas.microsoft.com/office/drawing/2014/main" id="{CE1C7EBB-A47F-48CD-B796-8D04BCEF0AE2}"/>
                </a:ext>
              </a:extLst>
            </p:cNvPr>
            <p:cNvSpPr/>
            <p:nvPr/>
          </p:nvSpPr>
          <p:spPr>
            <a:xfrm>
              <a:off x="1696655" y="4455396"/>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endParaRPr lang="en-IN" sz="5100" kern="1200" dirty="0">
                <a:solidFill>
                  <a:schemeClr val="tx2">
                    <a:lumMod val="75000"/>
                  </a:schemeClr>
                </a:solidFill>
              </a:endParaRPr>
            </a:p>
          </p:txBody>
        </p:sp>
        <p:sp>
          <p:nvSpPr>
            <p:cNvPr id="42" name="Freeform: Shape 41">
              <a:extLst>
                <a:ext uri="{FF2B5EF4-FFF2-40B4-BE49-F238E27FC236}">
                  <a16:creationId xmlns:a16="http://schemas.microsoft.com/office/drawing/2014/main" id="{E2392A5D-5FD3-4FB9-A26B-344C6EFF09AA}"/>
                </a:ext>
              </a:extLst>
            </p:cNvPr>
            <p:cNvSpPr/>
            <p:nvPr/>
          </p:nvSpPr>
          <p:spPr>
            <a:xfrm>
              <a:off x="1692186" y="5377622"/>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endParaRPr lang="en-IN" sz="5100" kern="1200" dirty="0">
                <a:solidFill>
                  <a:schemeClr val="tx2">
                    <a:lumMod val="75000"/>
                  </a:schemeClr>
                </a:solidFill>
              </a:endParaRPr>
            </a:p>
          </p:txBody>
        </p:sp>
        <p:sp>
          <p:nvSpPr>
            <p:cNvPr id="43" name="Freeform: Shape 42">
              <a:extLst>
                <a:ext uri="{FF2B5EF4-FFF2-40B4-BE49-F238E27FC236}">
                  <a16:creationId xmlns:a16="http://schemas.microsoft.com/office/drawing/2014/main" id="{E0207197-115D-4D79-8B68-1A83CC43D101}"/>
                </a:ext>
              </a:extLst>
            </p:cNvPr>
            <p:cNvSpPr/>
            <p:nvPr/>
          </p:nvSpPr>
          <p:spPr>
            <a:xfrm>
              <a:off x="5885739" y="3456032"/>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endParaRPr lang="en-IN" sz="4700" kern="1200" dirty="0">
                <a:solidFill>
                  <a:schemeClr val="tx2">
                    <a:lumMod val="75000"/>
                  </a:schemeClr>
                </a:solidFill>
              </a:endParaRPr>
            </a:p>
          </p:txBody>
        </p:sp>
        <p:sp>
          <p:nvSpPr>
            <p:cNvPr id="44" name="Freeform: Shape 43">
              <a:extLst>
                <a:ext uri="{FF2B5EF4-FFF2-40B4-BE49-F238E27FC236}">
                  <a16:creationId xmlns:a16="http://schemas.microsoft.com/office/drawing/2014/main" id="{23A5BE05-071B-442F-8C3F-7AD2BA5D5E11}"/>
                </a:ext>
              </a:extLst>
            </p:cNvPr>
            <p:cNvSpPr/>
            <p:nvPr/>
          </p:nvSpPr>
          <p:spPr>
            <a:xfrm>
              <a:off x="5218106" y="4455395"/>
              <a:ext cx="2313664" cy="665951"/>
            </a:xfrm>
            <a:custGeom>
              <a:avLst/>
              <a:gdLst>
                <a:gd name="connsiteX0" fmla="*/ 0 w 1544091"/>
                <a:gd name="connsiteY0" fmla="*/ 0 h 772045"/>
                <a:gd name="connsiteX1" fmla="*/ 1544091 w 1544091"/>
                <a:gd name="connsiteY1" fmla="*/ 0 h 772045"/>
                <a:gd name="connsiteX2" fmla="*/ 1544091 w 1544091"/>
                <a:gd name="connsiteY2" fmla="*/ 772045 h 772045"/>
                <a:gd name="connsiteX3" fmla="*/ 0 w 1544091"/>
                <a:gd name="connsiteY3" fmla="*/ 772045 h 772045"/>
                <a:gd name="connsiteX4" fmla="*/ 0 w 1544091"/>
                <a:gd name="connsiteY4" fmla="*/ 0 h 77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091" h="772045">
                  <a:moveTo>
                    <a:pt x="0" y="0"/>
                  </a:moveTo>
                  <a:lnTo>
                    <a:pt x="1544091" y="0"/>
                  </a:lnTo>
                  <a:lnTo>
                    <a:pt x="1544091" y="772045"/>
                  </a:lnTo>
                  <a:lnTo>
                    <a:pt x="0" y="772045"/>
                  </a:lnTo>
                  <a:lnTo>
                    <a:pt x="0" y="0"/>
                  </a:lnTo>
                  <a:close/>
                </a:path>
              </a:pathLst>
            </a:custGeom>
            <a:noFill/>
            <a:ln w="28575">
              <a:solidFill>
                <a:srgbClr val="FF535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85" tIns="32385" rIns="32385" bIns="32385" numCol="1" spcCol="1270" anchor="ctr" anchorCtr="0">
              <a:noAutofit/>
            </a:bodyPr>
            <a:lstStyle/>
            <a:p>
              <a:pPr marL="0" lvl="0" indent="0" algn="ctr" defTabSz="2266950">
                <a:lnSpc>
                  <a:spcPct val="90000"/>
                </a:lnSpc>
                <a:spcBef>
                  <a:spcPct val="0"/>
                </a:spcBef>
                <a:spcAft>
                  <a:spcPct val="35000"/>
                </a:spcAft>
                <a:buNone/>
              </a:pPr>
              <a:endParaRPr lang="en-IN" sz="5100" kern="1200" dirty="0">
                <a:solidFill>
                  <a:schemeClr val="tx2">
                    <a:lumMod val="75000"/>
                  </a:schemeClr>
                </a:solidFill>
              </a:endParaRPr>
            </a:p>
          </p:txBody>
        </p:sp>
        <p:cxnSp>
          <p:nvCxnSpPr>
            <p:cNvPr id="82" name="Connector: Elbow 81">
              <a:extLst>
                <a:ext uri="{FF2B5EF4-FFF2-40B4-BE49-F238E27FC236}">
                  <a16:creationId xmlns:a16="http://schemas.microsoft.com/office/drawing/2014/main" id="{9A5C887F-855E-4715-90EB-CB795BBD7C38}"/>
                </a:ext>
              </a:extLst>
            </p:cNvPr>
            <p:cNvCxnSpPr>
              <a:cxnSpLocks/>
            </p:cNvCxnSpPr>
            <p:nvPr/>
          </p:nvCxnSpPr>
          <p:spPr>
            <a:xfrm rot="10800000" flipV="1">
              <a:off x="1817540" y="2417712"/>
              <a:ext cx="1555879" cy="1055193"/>
            </a:xfrm>
            <a:prstGeom prst="bentConnector3">
              <a:avLst>
                <a:gd name="adj1" fmla="val 99491"/>
              </a:avLst>
            </a:prstGeom>
            <a:ln w="28575">
              <a:solidFill>
                <a:srgbClr val="FF5353"/>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12F99944-BCDC-4031-97C4-4CA2EFDE4CA1}"/>
                </a:ext>
              </a:extLst>
            </p:cNvPr>
            <p:cNvCxnSpPr>
              <a:cxnSpLocks/>
            </p:cNvCxnSpPr>
            <p:nvPr/>
          </p:nvCxnSpPr>
          <p:spPr>
            <a:xfrm rot="10800000" flipH="1" flipV="1">
              <a:off x="5695516" y="2425734"/>
              <a:ext cx="1555879" cy="1055193"/>
            </a:xfrm>
            <a:prstGeom prst="bentConnector3">
              <a:avLst>
                <a:gd name="adj1" fmla="val 99491"/>
              </a:avLst>
            </a:prstGeom>
            <a:ln w="28575">
              <a:solidFill>
                <a:srgbClr val="FF5353"/>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3302F26-C0B1-47D4-8A77-A121466C82E1}"/>
                </a:ext>
              </a:extLst>
            </p:cNvPr>
            <p:cNvCxnSpPr/>
            <p:nvPr/>
          </p:nvCxnSpPr>
          <p:spPr>
            <a:xfrm>
              <a:off x="1116405" y="4121983"/>
              <a:ext cx="0" cy="1645116"/>
            </a:xfrm>
            <a:prstGeom prst="line">
              <a:avLst/>
            </a:prstGeom>
            <a:ln w="12700">
              <a:solidFill>
                <a:srgbClr val="FF5353"/>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0F72E5-AB73-4DD7-A8BA-2767335BF39A}"/>
                </a:ext>
              </a:extLst>
            </p:cNvPr>
            <p:cNvCxnSpPr>
              <a:cxnSpLocks/>
            </p:cNvCxnSpPr>
            <p:nvPr/>
          </p:nvCxnSpPr>
          <p:spPr>
            <a:xfrm flipH="1">
              <a:off x="1116405" y="4772328"/>
              <a:ext cx="575781" cy="0"/>
            </a:xfrm>
            <a:prstGeom prst="line">
              <a:avLst/>
            </a:prstGeom>
            <a:ln w="12700">
              <a:solidFill>
                <a:srgbClr val="FF5353"/>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5C109CD-60F7-4D2D-948E-D3139524098F}"/>
                </a:ext>
              </a:extLst>
            </p:cNvPr>
            <p:cNvCxnSpPr>
              <a:cxnSpLocks/>
            </p:cNvCxnSpPr>
            <p:nvPr/>
          </p:nvCxnSpPr>
          <p:spPr>
            <a:xfrm flipH="1">
              <a:off x="1116405" y="5766901"/>
              <a:ext cx="575781" cy="0"/>
            </a:xfrm>
            <a:prstGeom prst="line">
              <a:avLst/>
            </a:prstGeom>
            <a:ln w="12700">
              <a:solidFill>
                <a:srgbClr val="FF5353"/>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15BC399-E233-4186-91F2-0B7C1F80B5C1}"/>
                </a:ext>
              </a:extLst>
            </p:cNvPr>
            <p:cNvCxnSpPr>
              <a:cxnSpLocks/>
            </p:cNvCxnSpPr>
            <p:nvPr/>
          </p:nvCxnSpPr>
          <p:spPr>
            <a:xfrm>
              <a:off x="7934299" y="4121983"/>
              <a:ext cx="0" cy="666387"/>
            </a:xfrm>
            <a:prstGeom prst="line">
              <a:avLst/>
            </a:prstGeom>
            <a:ln w="12700">
              <a:solidFill>
                <a:srgbClr val="FF5353"/>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834234D-650A-4784-B828-AE63A58CC662}"/>
                </a:ext>
              </a:extLst>
            </p:cNvPr>
            <p:cNvCxnSpPr>
              <a:cxnSpLocks/>
            </p:cNvCxnSpPr>
            <p:nvPr/>
          </p:nvCxnSpPr>
          <p:spPr>
            <a:xfrm flipH="1" flipV="1">
              <a:off x="7530254" y="4792447"/>
              <a:ext cx="404045" cy="2"/>
            </a:xfrm>
            <a:prstGeom prst="line">
              <a:avLst/>
            </a:prstGeom>
            <a:ln w="12700">
              <a:solidFill>
                <a:srgbClr val="FF5353"/>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D09D205-AC4F-4E62-825A-413C905E0AD2}"/>
                </a:ext>
              </a:extLst>
            </p:cNvPr>
            <p:cNvSpPr txBox="1"/>
            <p:nvPr/>
          </p:nvSpPr>
          <p:spPr>
            <a:xfrm>
              <a:off x="3381852" y="2175868"/>
              <a:ext cx="2313664" cy="769441"/>
            </a:xfrm>
            <a:prstGeom prst="rect">
              <a:avLst/>
            </a:prstGeom>
            <a:noFill/>
          </p:spPr>
          <p:txBody>
            <a:bodyPr wrap="square" rtlCol="0">
              <a:spAutoFit/>
            </a:bodyPr>
            <a:lstStyle/>
            <a:p>
              <a:pPr algn="ctr"/>
              <a:r>
                <a:rPr lang="en-US" sz="2200" dirty="0">
                  <a:solidFill>
                    <a:schemeClr val="tx2">
                      <a:lumMod val="75000"/>
                    </a:schemeClr>
                  </a:solidFill>
                  <a:effectLst>
                    <a:outerShdw blurRad="50800" dist="38100" dir="2700000" algn="tl" rotWithShape="0">
                      <a:prstClr val="black">
                        <a:alpha val="40000"/>
                      </a:prstClr>
                    </a:outerShdw>
                  </a:effectLst>
                  <a:latin typeface="+mj-lt"/>
                </a:rPr>
                <a:t>Sources of Finance</a:t>
              </a:r>
              <a:endParaRPr lang="en-IN" sz="2200" dirty="0">
                <a:solidFill>
                  <a:schemeClr val="tx2">
                    <a:lumMod val="75000"/>
                  </a:schemeClr>
                </a:solidFill>
                <a:effectLst>
                  <a:outerShdw blurRad="50800" dist="38100" dir="2700000" algn="tl" rotWithShape="0">
                    <a:prstClr val="black">
                      <a:alpha val="40000"/>
                    </a:prstClr>
                  </a:outerShdw>
                </a:effectLst>
                <a:latin typeface="+mj-lt"/>
              </a:endParaRPr>
            </a:p>
          </p:txBody>
        </p:sp>
        <p:sp>
          <p:nvSpPr>
            <p:cNvPr id="124" name="TextBox 123">
              <a:extLst>
                <a:ext uri="{FF2B5EF4-FFF2-40B4-BE49-F238E27FC236}">
                  <a16:creationId xmlns:a16="http://schemas.microsoft.com/office/drawing/2014/main" id="{3767CEFF-CD25-41A9-9C42-35164F29EC70}"/>
                </a:ext>
              </a:extLst>
            </p:cNvPr>
            <p:cNvSpPr txBox="1"/>
            <p:nvPr/>
          </p:nvSpPr>
          <p:spPr>
            <a:xfrm>
              <a:off x="939137" y="3439421"/>
              <a:ext cx="2305231" cy="707886"/>
            </a:xfrm>
            <a:prstGeom prst="rect">
              <a:avLst/>
            </a:prstGeom>
            <a:noFill/>
            <a:scene3d>
              <a:camera prst="orthographicFront"/>
              <a:lightRig rig="threePt" dir="t"/>
            </a:scene3d>
            <a:sp3d>
              <a:bevelT/>
            </a:sp3d>
          </p:spPr>
          <p:txBody>
            <a:bodyPr wrap="square" rtlCol="0">
              <a:spAutoFit/>
            </a:bodyPr>
            <a:lstStyle/>
            <a:p>
              <a:pPr algn="ctr"/>
              <a:r>
                <a:rPr lang="en-US" sz="2000" dirty="0">
                  <a:solidFill>
                    <a:schemeClr val="tx2">
                      <a:lumMod val="75000"/>
                    </a:schemeClr>
                  </a:solidFill>
                  <a:effectLst>
                    <a:outerShdw blurRad="50800" dist="38100" dir="2700000" algn="tl" rotWithShape="0">
                      <a:prstClr val="black">
                        <a:alpha val="40000"/>
                      </a:prstClr>
                    </a:outerShdw>
                  </a:effectLst>
                  <a:latin typeface="+mj-lt"/>
                </a:rPr>
                <a:t>Long-Term Sources</a:t>
              </a:r>
              <a:endParaRPr lang="en-IN" sz="2000" dirty="0">
                <a:solidFill>
                  <a:schemeClr val="tx2">
                    <a:lumMod val="75000"/>
                  </a:schemeClr>
                </a:solidFill>
                <a:effectLst>
                  <a:outerShdw blurRad="50800" dist="38100" dir="2700000" algn="tl" rotWithShape="0">
                    <a:prstClr val="black">
                      <a:alpha val="40000"/>
                    </a:prstClr>
                  </a:outerShdw>
                </a:effectLst>
                <a:latin typeface="+mj-lt"/>
              </a:endParaRPr>
            </a:p>
          </p:txBody>
        </p:sp>
        <p:sp>
          <p:nvSpPr>
            <p:cNvPr id="125" name="TextBox 124">
              <a:extLst>
                <a:ext uri="{FF2B5EF4-FFF2-40B4-BE49-F238E27FC236}">
                  <a16:creationId xmlns:a16="http://schemas.microsoft.com/office/drawing/2014/main" id="{E0300CE3-D293-4A7E-AB7C-CB45D77D6CD5}"/>
                </a:ext>
              </a:extLst>
            </p:cNvPr>
            <p:cNvSpPr txBox="1"/>
            <p:nvPr/>
          </p:nvSpPr>
          <p:spPr>
            <a:xfrm>
              <a:off x="5885739" y="3438992"/>
              <a:ext cx="2305231" cy="707886"/>
            </a:xfrm>
            <a:prstGeom prst="rect">
              <a:avLst/>
            </a:prstGeom>
            <a:noFill/>
          </p:spPr>
          <p:txBody>
            <a:bodyPr wrap="square" rtlCol="0">
              <a:spAutoFit/>
            </a:bodyPr>
            <a:lstStyle/>
            <a:p>
              <a:pPr algn="ctr"/>
              <a:r>
                <a:rPr lang="en-US" sz="2000" dirty="0">
                  <a:solidFill>
                    <a:schemeClr val="tx2">
                      <a:lumMod val="75000"/>
                    </a:schemeClr>
                  </a:solidFill>
                  <a:effectLst>
                    <a:outerShdw blurRad="50800" dist="38100" dir="2700000" algn="tl" rotWithShape="0">
                      <a:prstClr val="black">
                        <a:alpha val="40000"/>
                      </a:prstClr>
                    </a:outerShdw>
                  </a:effectLst>
                  <a:latin typeface="+mj-lt"/>
                </a:rPr>
                <a:t>Short-Term Sources</a:t>
              </a:r>
              <a:endParaRPr lang="en-IN" sz="2000" dirty="0">
                <a:solidFill>
                  <a:schemeClr val="tx2">
                    <a:lumMod val="75000"/>
                  </a:schemeClr>
                </a:solidFill>
                <a:effectLst>
                  <a:outerShdw blurRad="50800" dist="38100" dir="2700000" algn="tl" rotWithShape="0">
                    <a:prstClr val="black">
                      <a:alpha val="40000"/>
                    </a:prstClr>
                  </a:outerShdw>
                </a:effectLst>
                <a:latin typeface="+mj-lt"/>
              </a:endParaRPr>
            </a:p>
          </p:txBody>
        </p:sp>
        <p:sp>
          <p:nvSpPr>
            <p:cNvPr id="126" name="TextBox 125">
              <a:extLst>
                <a:ext uri="{FF2B5EF4-FFF2-40B4-BE49-F238E27FC236}">
                  <a16:creationId xmlns:a16="http://schemas.microsoft.com/office/drawing/2014/main" id="{D633A044-725D-43F0-A332-F0554F725B26}"/>
                </a:ext>
              </a:extLst>
            </p:cNvPr>
            <p:cNvSpPr txBox="1"/>
            <p:nvPr/>
          </p:nvSpPr>
          <p:spPr>
            <a:xfrm>
              <a:off x="5238779" y="4544431"/>
              <a:ext cx="2305231" cy="400110"/>
            </a:xfrm>
            <a:prstGeom prst="rect">
              <a:avLst/>
            </a:prstGeom>
            <a:noFill/>
          </p:spPr>
          <p:txBody>
            <a:bodyPr wrap="square" rtlCol="0">
              <a:spAutoFit/>
            </a:bodyPr>
            <a:lstStyle/>
            <a:p>
              <a:pPr algn="ctr"/>
              <a:r>
                <a:rPr lang="en-US" sz="2000" dirty="0">
                  <a:solidFill>
                    <a:schemeClr val="tx2"/>
                  </a:solidFill>
                  <a:effectLst>
                    <a:outerShdw blurRad="50800" dist="38100" dir="2700000" algn="tl" rotWithShape="0">
                      <a:prstClr val="black">
                        <a:alpha val="40000"/>
                      </a:prstClr>
                    </a:outerShdw>
                  </a:effectLst>
                  <a:latin typeface="+mj-lt"/>
                </a:rPr>
                <a:t>Debt-ship Sources</a:t>
              </a:r>
              <a:endParaRPr lang="en-IN" sz="2000" dirty="0">
                <a:solidFill>
                  <a:schemeClr val="tx2"/>
                </a:solidFill>
                <a:effectLst>
                  <a:outerShdw blurRad="50800" dist="38100" dir="2700000" algn="tl" rotWithShape="0">
                    <a:prstClr val="black">
                      <a:alpha val="40000"/>
                    </a:prstClr>
                  </a:outerShdw>
                </a:effectLst>
                <a:latin typeface="+mj-lt"/>
              </a:endParaRPr>
            </a:p>
          </p:txBody>
        </p:sp>
        <p:sp>
          <p:nvSpPr>
            <p:cNvPr id="127" name="TextBox 126">
              <a:extLst>
                <a:ext uri="{FF2B5EF4-FFF2-40B4-BE49-F238E27FC236}">
                  <a16:creationId xmlns:a16="http://schemas.microsoft.com/office/drawing/2014/main" id="{C72A1FA4-F66A-40FC-B4AA-1AB2CEA7B881}"/>
                </a:ext>
              </a:extLst>
            </p:cNvPr>
            <p:cNvSpPr txBox="1"/>
            <p:nvPr/>
          </p:nvSpPr>
          <p:spPr>
            <a:xfrm>
              <a:off x="1688441" y="4438504"/>
              <a:ext cx="2305231" cy="707886"/>
            </a:xfrm>
            <a:prstGeom prst="rect">
              <a:avLst/>
            </a:prstGeom>
            <a:noFill/>
          </p:spPr>
          <p:txBody>
            <a:bodyPr wrap="square" rtlCol="0">
              <a:spAutoFit/>
            </a:bodyPr>
            <a:lstStyle/>
            <a:p>
              <a:pPr algn="ctr"/>
              <a:r>
                <a:rPr lang="en-US" sz="2000" dirty="0">
                  <a:solidFill>
                    <a:schemeClr val="tx2"/>
                  </a:solidFill>
                  <a:effectLst>
                    <a:outerShdw blurRad="50800" dist="38100" dir="2700000" algn="tl" rotWithShape="0">
                      <a:prstClr val="black">
                        <a:alpha val="40000"/>
                      </a:prstClr>
                    </a:outerShdw>
                  </a:effectLst>
                  <a:latin typeface="+mj-lt"/>
                </a:rPr>
                <a:t>Ownership Sources</a:t>
              </a:r>
              <a:endParaRPr lang="en-IN" sz="2000" dirty="0">
                <a:solidFill>
                  <a:schemeClr val="tx2"/>
                </a:solidFill>
                <a:effectLst>
                  <a:outerShdw blurRad="50800" dist="38100" dir="2700000" algn="tl" rotWithShape="0">
                    <a:prstClr val="black">
                      <a:alpha val="40000"/>
                    </a:prstClr>
                  </a:outerShdw>
                </a:effectLst>
                <a:latin typeface="+mj-lt"/>
              </a:endParaRPr>
            </a:p>
          </p:txBody>
        </p:sp>
        <p:sp>
          <p:nvSpPr>
            <p:cNvPr id="128" name="TextBox 127">
              <a:extLst>
                <a:ext uri="{FF2B5EF4-FFF2-40B4-BE49-F238E27FC236}">
                  <a16:creationId xmlns:a16="http://schemas.microsoft.com/office/drawing/2014/main" id="{B017BADC-9FBC-45AB-9928-FB2CE0393BAF}"/>
                </a:ext>
              </a:extLst>
            </p:cNvPr>
            <p:cNvSpPr txBox="1"/>
            <p:nvPr/>
          </p:nvSpPr>
          <p:spPr>
            <a:xfrm>
              <a:off x="1688441" y="5471072"/>
              <a:ext cx="2305231" cy="400110"/>
            </a:xfrm>
            <a:prstGeom prst="rect">
              <a:avLst/>
            </a:prstGeom>
            <a:noFill/>
          </p:spPr>
          <p:txBody>
            <a:bodyPr wrap="square" rtlCol="0">
              <a:spAutoFit/>
            </a:bodyPr>
            <a:lstStyle/>
            <a:p>
              <a:pPr algn="ctr"/>
              <a:r>
                <a:rPr lang="en-US" sz="2000" dirty="0">
                  <a:solidFill>
                    <a:schemeClr val="tx2"/>
                  </a:solidFill>
                  <a:effectLst>
                    <a:outerShdw blurRad="50800" dist="38100" dir="2700000" algn="tl" rotWithShape="0">
                      <a:prstClr val="black">
                        <a:alpha val="40000"/>
                      </a:prstClr>
                    </a:outerShdw>
                  </a:effectLst>
                  <a:latin typeface="+mj-lt"/>
                </a:rPr>
                <a:t>Debt-ship Sources</a:t>
              </a:r>
              <a:endParaRPr lang="en-IN" sz="2000" dirty="0">
                <a:solidFill>
                  <a:schemeClr val="tx2"/>
                </a:solidFill>
                <a:effectLst>
                  <a:outerShdw blurRad="50800" dist="38100" dir="2700000" algn="tl" rotWithShape="0">
                    <a:prstClr val="black">
                      <a:alpha val="40000"/>
                    </a:prstClr>
                  </a:outerShdw>
                </a:effectLst>
                <a:latin typeface="+mj-lt"/>
              </a:endParaRPr>
            </a:p>
          </p:txBody>
        </p:sp>
      </p:grpSp>
      <p:pic>
        <p:nvPicPr>
          <p:cNvPr id="131" name="Picture 130" descr="A picture containing sport, water sport, swimming, blue&#10;&#10;Description automatically generated">
            <a:extLst>
              <a:ext uri="{FF2B5EF4-FFF2-40B4-BE49-F238E27FC236}">
                <a16:creationId xmlns:a16="http://schemas.microsoft.com/office/drawing/2014/main" id="{2C8C97F0-90F6-4E42-9915-DC706F95B653}"/>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Tree>
    <p:extLst>
      <p:ext uri="{BB962C8B-B14F-4D97-AF65-F5344CB8AC3E}">
        <p14:creationId xmlns:p14="http://schemas.microsoft.com/office/powerpoint/2010/main" val="167249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Short-Term Loans: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76DB3193-3733-4A75-8684-862D65942EFC}"/>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29</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76499BD8-C2E2-410A-ADCA-87D7FACC9021}"/>
              </a:ext>
            </a:extLst>
          </p:cNvPr>
          <p:cNvSpPr txBox="1"/>
          <p:nvPr/>
        </p:nvSpPr>
        <p:spPr>
          <a:xfrm>
            <a:off x="661070" y="2671469"/>
            <a:ext cx="7737635" cy="1878206"/>
          </a:xfrm>
          <a:prstGeom prst="rect">
            <a:avLst/>
          </a:prstGeom>
          <a:noFill/>
        </p:spPr>
        <p:txBody>
          <a:bodyPr wrap="square" rtlCol="0">
            <a:spAutoFit/>
          </a:bodyPr>
          <a:lstStyle/>
          <a:p>
            <a:pPr algn="just">
              <a:lnSpc>
                <a:spcPct val="150000"/>
              </a:lnSpc>
            </a:pP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 company may take short term loans from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Commercial Banks</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or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Non-Banking Financial Corporations</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to meet its short-run cash requirements. Generally, the duration of such loans varies from </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ONE </a:t>
            </a:r>
            <a:r>
              <a:rPr lang="en-US" sz="2000" dirty="0">
                <a:solidFill>
                  <a:schemeClr val="tx2">
                    <a:lumMod val="75000"/>
                  </a:schemeClr>
                </a:solidFill>
                <a:effectLst/>
                <a:ea typeface="Tw Cen MT" panose="020B0602020104020603" pitchFamily="34" charset="0"/>
                <a:cs typeface="Times New Roman" panose="02020603050405020304" pitchFamily="18" charset="0"/>
              </a:rPr>
              <a:t>to</a:t>
            </a:r>
            <a:r>
              <a:rPr lang="en-US" sz="2000" dirty="0">
                <a:solidFill>
                  <a:schemeClr val="tx2">
                    <a:lumMod val="75000"/>
                  </a:schemeClr>
                </a:solidFill>
                <a:effectLst/>
                <a:latin typeface="Lato Black" panose="020F0A02020204030203" pitchFamily="34" charset="0"/>
                <a:ea typeface="Tw Cen MT" panose="020B0602020104020603" pitchFamily="34" charset="0"/>
                <a:cs typeface="Times New Roman" panose="02020603050405020304" pitchFamily="18" charset="0"/>
              </a:rPr>
              <a:t> THREE </a:t>
            </a:r>
            <a:r>
              <a:rPr lang="en-US" sz="20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years. </a:t>
            </a:r>
            <a:endParaRPr lang="en-IN" sz="2000" dirty="0">
              <a:solidFill>
                <a:schemeClr val="tx2">
                  <a:lumMod val="75000"/>
                </a:schemeClr>
              </a:solidFill>
            </a:endParaRPr>
          </a:p>
        </p:txBody>
      </p:sp>
    </p:spTree>
    <p:extLst>
      <p:ext uri="{BB962C8B-B14F-4D97-AF65-F5344CB8AC3E}">
        <p14:creationId xmlns:p14="http://schemas.microsoft.com/office/powerpoint/2010/main" val="2245642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Public Deposits: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1514C6F9-584D-4946-932D-33D9E2349BE5}"/>
              </a:ext>
            </a:extLst>
          </p:cNvPr>
          <p:cNvSpPr txBox="1"/>
          <p:nvPr/>
        </p:nvSpPr>
        <p:spPr>
          <a:xfrm>
            <a:off x="8343900" y="139200"/>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30</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48AC8811-ED18-4191-A032-94CE19FDB5C0}"/>
              </a:ext>
            </a:extLst>
          </p:cNvPr>
          <p:cNvSpPr txBox="1"/>
          <p:nvPr/>
        </p:nvSpPr>
        <p:spPr>
          <a:xfrm>
            <a:off x="745289" y="2960260"/>
            <a:ext cx="7653416" cy="3361626"/>
          </a:xfrm>
          <a:prstGeom prst="rect">
            <a:avLst/>
          </a:prstGeom>
          <a:noFill/>
        </p:spPr>
        <p:txBody>
          <a:bodyPr wrap="square" rtlCol="0">
            <a:spAutoFit/>
          </a:bodyPr>
          <a:lstStyle/>
          <a:p>
            <a:pPr algn="just">
              <a:lnSpc>
                <a:spcPct val="150000"/>
              </a:lnSpc>
            </a:pPr>
            <a:r>
              <a:rPr lang="en-US" dirty="0">
                <a:solidFill>
                  <a:schemeClr val="tx2">
                    <a:lumMod val="75000"/>
                  </a:schemeClr>
                </a:solidFill>
              </a:rPr>
              <a:t>These are the </a:t>
            </a:r>
            <a:r>
              <a:rPr lang="en-US" dirty="0">
                <a:solidFill>
                  <a:schemeClr val="tx2">
                    <a:lumMod val="75000"/>
                  </a:schemeClr>
                </a:solidFill>
                <a:latin typeface="+mj-lt"/>
              </a:rPr>
              <a:t>unsecured deposits </a:t>
            </a:r>
            <a:r>
              <a:rPr lang="en-US" dirty="0">
                <a:solidFill>
                  <a:schemeClr val="tx2">
                    <a:lumMod val="75000"/>
                  </a:schemeClr>
                </a:solidFill>
              </a:rPr>
              <a:t>invited by companies from the public mainly to finance working capital needs. In India, a company can raise money through public deposits </a:t>
            </a:r>
            <a:r>
              <a:rPr lang="en-US" dirty="0">
                <a:solidFill>
                  <a:schemeClr val="tx2">
                    <a:lumMod val="75000"/>
                  </a:schemeClr>
                </a:solidFill>
                <a:latin typeface="+mj-lt"/>
              </a:rPr>
              <a:t>MAXIMUM</a:t>
            </a:r>
            <a:r>
              <a:rPr lang="en-US" dirty="0">
                <a:solidFill>
                  <a:schemeClr val="tx2">
                    <a:lumMod val="75000"/>
                  </a:schemeClr>
                </a:solidFill>
              </a:rPr>
              <a:t> for </a:t>
            </a:r>
            <a:r>
              <a:rPr lang="en-US" dirty="0">
                <a:solidFill>
                  <a:schemeClr val="tx2">
                    <a:lumMod val="75000"/>
                  </a:schemeClr>
                </a:solidFill>
                <a:latin typeface="+mj-lt"/>
              </a:rPr>
              <a:t>THREE</a:t>
            </a:r>
            <a:r>
              <a:rPr lang="en-US" dirty="0">
                <a:solidFill>
                  <a:schemeClr val="tx2">
                    <a:lumMod val="75000"/>
                  </a:schemeClr>
                </a:solidFill>
              </a:rPr>
              <a:t> years.</a:t>
            </a:r>
          </a:p>
          <a:p>
            <a:pPr algn="just">
              <a:lnSpc>
                <a:spcPct val="150000"/>
              </a:lnSpc>
            </a:pPr>
            <a:endParaRPr lang="en-US" dirty="0">
              <a:solidFill>
                <a:schemeClr val="tx2">
                  <a:lumMod val="75000"/>
                </a:schemeClr>
              </a:solidFill>
            </a:endParaRPr>
          </a:p>
          <a:p>
            <a:pPr algn="just">
              <a:lnSpc>
                <a:spcPct val="150000"/>
              </a:lnSpc>
            </a:pPr>
            <a:r>
              <a:rPr lang="en-US" dirty="0">
                <a:solidFill>
                  <a:schemeClr val="tx2">
                    <a:lumMod val="75000"/>
                  </a:schemeClr>
                </a:solidFill>
              </a:rPr>
              <a:t>A company wishing to invite public deposits makes an advertisement in the newspapers.  Any member of the public can fill up the prescribed form and deposit the money with the company.</a:t>
            </a:r>
          </a:p>
          <a:p>
            <a:pPr algn="just">
              <a:lnSpc>
                <a:spcPct val="150000"/>
              </a:lnSpc>
            </a:pPr>
            <a:endParaRPr lang="en-IN" dirty="0">
              <a:solidFill>
                <a:schemeClr val="tx2">
                  <a:lumMod val="75000"/>
                </a:schemeClr>
              </a:solidFill>
            </a:endParaRPr>
          </a:p>
        </p:txBody>
      </p:sp>
    </p:spTree>
    <p:extLst>
      <p:ext uri="{BB962C8B-B14F-4D97-AF65-F5344CB8AC3E}">
        <p14:creationId xmlns:p14="http://schemas.microsoft.com/office/powerpoint/2010/main" val="365312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Bank Overdraft:</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472C603E-041D-4B61-969E-44A82211E946}"/>
              </a:ext>
            </a:extLst>
          </p:cNvPr>
          <p:cNvSpPr txBox="1"/>
          <p:nvPr/>
        </p:nvSpPr>
        <p:spPr>
          <a:xfrm>
            <a:off x="8343900" y="139200"/>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3A7521D5-BC2D-46B6-A09C-AB7AFE53A8CC}"/>
              </a:ext>
            </a:extLst>
          </p:cNvPr>
          <p:cNvSpPr txBox="1"/>
          <p:nvPr/>
        </p:nvSpPr>
        <p:spPr>
          <a:xfrm>
            <a:off x="643686" y="2794710"/>
            <a:ext cx="7653425" cy="2946128"/>
          </a:xfrm>
          <a:prstGeom prst="rect">
            <a:avLst/>
          </a:prstGeom>
          <a:noFill/>
        </p:spPr>
        <p:txBody>
          <a:bodyPr wrap="square">
            <a:spAutoFit/>
          </a:bodyPr>
          <a:lstStyle/>
          <a:p>
            <a:pPr algn="just">
              <a:lnSpc>
                <a:spcPct val="150000"/>
              </a:lnSpc>
            </a:pPr>
            <a:r>
              <a:rPr lang="en-US" dirty="0">
                <a:solidFill>
                  <a:schemeClr val="tx2">
                    <a:lumMod val="75000"/>
                  </a:schemeClr>
                </a:solidFill>
              </a:rPr>
              <a:t>An overdraft occurs when there isn't enough money in an account to cover a transaction or withdrawal, but the bank allows the transaction anyway. Essentially, </a:t>
            </a:r>
            <a:r>
              <a:rPr lang="en-US" dirty="0">
                <a:solidFill>
                  <a:schemeClr val="tx2">
                    <a:lumMod val="75000"/>
                  </a:schemeClr>
                </a:solidFill>
                <a:latin typeface="+mj-lt"/>
              </a:rPr>
              <a:t>it's an extension of credit from the financial institution that is granted when an account reaches zero</a:t>
            </a:r>
            <a:r>
              <a:rPr lang="en-US" dirty="0">
                <a:solidFill>
                  <a:schemeClr val="tx2">
                    <a:lumMod val="75000"/>
                  </a:schemeClr>
                </a:solidFill>
              </a:rPr>
              <a:t>. The overdraft allows the account holder to continue withdrawing money even when the account has no funds in it or has insufficient funds to cover the amount of the withdrawal. </a:t>
            </a:r>
            <a:endParaRPr lang="en-IN" dirty="0">
              <a:solidFill>
                <a:schemeClr val="tx2">
                  <a:lumMod val="75000"/>
                </a:schemeClr>
              </a:solidFill>
            </a:endParaRPr>
          </a:p>
        </p:txBody>
      </p:sp>
    </p:spTree>
    <p:extLst>
      <p:ext uri="{BB962C8B-B14F-4D97-AF65-F5344CB8AC3E}">
        <p14:creationId xmlns:p14="http://schemas.microsoft.com/office/powerpoint/2010/main" val="814025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Cash Credit:</a:t>
            </a:r>
            <a:endParaRPr lang="en-IN" sz="3200" dirty="0">
              <a:solidFill>
                <a:srgbClr val="FF5353"/>
              </a:solidFill>
              <a:latin typeface="+mj-lt"/>
            </a:endParaRPr>
          </a:p>
        </p:txBody>
      </p:sp>
      <p:sp>
        <p:nvSpPr>
          <p:cNvPr id="33" name="TextBox 32">
            <a:extLst>
              <a:ext uri="{FF2B5EF4-FFF2-40B4-BE49-F238E27FC236}">
                <a16:creationId xmlns:a16="http://schemas.microsoft.com/office/drawing/2014/main" id="{8885F10C-D549-47D5-9166-93A1BF35C883}"/>
              </a:ext>
            </a:extLst>
          </p:cNvPr>
          <p:cNvSpPr txBox="1"/>
          <p:nvPr/>
        </p:nvSpPr>
        <p:spPr>
          <a:xfrm>
            <a:off x="8343900" y="139200"/>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B9C7F50D-9349-4A31-86CD-BD413749A929}"/>
              </a:ext>
            </a:extLst>
          </p:cNvPr>
          <p:cNvSpPr txBox="1"/>
          <p:nvPr/>
        </p:nvSpPr>
        <p:spPr>
          <a:xfrm>
            <a:off x="651085" y="2836613"/>
            <a:ext cx="7747620" cy="2801536"/>
          </a:xfrm>
          <a:prstGeom prst="rect">
            <a:avLst/>
          </a:prstGeom>
          <a:noFill/>
        </p:spPr>
        <p:txBody>
          <a:bodyPr wrap="square">
            <a:spAutoFit/>
          </a:bodyPr>
          <a:lstStyle/>
          <a:p>
            <a:pPr algn="just">
              <a:lnSpc>
                <a:spcPct val="150000"/>
              </a:lnSpc>
            </a:pPr>
            <a:r>
              <a:rPr lang="en-US" sz="2000" dirty="0">
                <a:solidFill>
                  <a:schemeClr val="tx2">
                    <a:lumMod val="75000"/>
                  </a:schemeClr>
                </a:solidFill>
              </a:rPr>
              <a:t>A Cash Credit (CC) is a short-term source of financing for a company. In other words, a cash credit is a short-term loan extended to a company by a bank. </a:t>
            </a:r>
            <a:r>
              <a:rPr lang="en-US" sz="2000" dirty="0">
                <a:solidFill>
                  <a:schemeClr val="tx2">
                    <a:lumMod val="75000"/>
                  </a:schemeClr>
                </a:solidFill>
                <a:latin typeface="+mj-lt"/>
              </a:rPr>
              <a:t>It enables a company to withdraw money from a bank account without keeping a credit balance</a:t>
            </a:r>
            <a:r>
              <a:rPr lang="en-US" sz="2000" dirty="0">
                <a:solidFill>
                  <a:schemeClr val="tx2">
                    <a:lumMod val="75000"/>
                  </a:schemeClr>
                </a:solidFill>
              </a:rPr>
              <a:t>. The account is limited to only borrowing up to the borrowing limit. </a:t>
            </a:r>
            <a:r>
              <a:rPr lang="en-US" sz="2000" dirty="0">
                <a:solidFill>
                  <a:schemeClr val="tx2">
                    <a:lumMod val="75000"/>
                  </a:schemeClr>
                </a:solidFill>
                <a:latin typeface="+mj-lt"/>
              </a:rPr>
              <a:t>Also, interest is charged on the amount borrowed and not the borrowing limit. </a:t>
            </a:r>
            <a:endParaRPr lang="en-IN" sz="2000" dirty="0">
              <a:solidFill>
                <a:schemeClr val="tx2">
                  <a:lumMod val="75000"/>
                </a:schemeClr>
              </a:solidFill>
              <a:latin typeface="+mj-lt"/>
            </a:endParaRPr>
          </a:p>
        </p:txBody>
      </p:sp>
    </p:spTree>
    <p:extLst>
      <p:ext uri="{BB962C8B-B14F-4D97-AF65-F5344CB8AC3E}">
        <p14:creationId xmlns:p14="http://schemas.microsoft.com/office/powerpoint/2010/main" val="213982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Treasury Bills: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084727A6-23B9-4ED2-BF9D-A71A39BA9743}"/>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0B99C1F7-573D-494F-8512-B4C17DB034C3}"/>
              </a:ext>
            </a:extLst>
          </p:cNvPr>
          <p:cNvSpPr txBox="1"/>
          <p:nvPr/>
        </p:nvSpPr>
        <p:spPr>
          <a:xfrm>
            <a:off x="745289" y="2743200"/>
            <a:ext cx="7653416" cy="2946128"/>
          </a:xfrm>
          <a:prstGeom prst="rect">
            <a:avLst/>
          </a:prstGeom>
          <a:noFill/>
        </p:spPr>
        <p:txBody>
          <a:bodyPr wrap="square" rtlCol="0">
            <a:spAutoFit/>
          </a:bodyPr>
          <a:lstStyle/>
          <a:p>
            <a:pPr algn="just">
              <a:lnSpc>
                <a:spcPct val="150000"/>
              </a:lnSpc>
            </a:pPr>
            <a:r>
              <a:rPr lang="en-US" dirty="0">
                <a:solidFill>
                  <a:schemeClr val="tx2">
                    <a:lumMod val="75000"/>
                  </a:schemeClr>
                </a:solidFill>
              </a:rPr>
              <a:t>Treasury bills are </a:t>
            </a:r>
            <a:r>
              <a:rPr lang="en-US" dirty="0">
                <a:solidFill>
                  <a:schemeClr val="tx2">
                    <a:lumMod val="75000"/>
                  </a:schemeClr>
                </a:solidFill>
                <a:latin typeface="+mj-lt"/>
              </a:rPr>
              <a:t>money market instruments </a:t>
            </a:r>
            <a:r>
              <a:rPr lang="en-US" dirty="0">
                <a:solidFill>
                  <a:schemeClr val="tx2">
                    <a:lumMod val="75000"/>
                  </a:schemeClr>
                </a:solidFill>
              </a:rPr>
              <a:t>issued by the Government of India as a promissory note with guaranteed repayment at a later date. Funds collected through such tools are typically used to meet short term requirements of the government, hence, to reduce the overall fiscal deficit of a country.</a:t>
            </a:r>
          </a:p>
          <a:p>
            <a:pPr algn="just">
              <a:lnSpc>
                <a:spcPct val="150000"/>
              </a:lnSpc>
            </a:pPr>
            <a:endParaRPr lang="en-US" dirty="0">
              <a:solidFill>
                <a:schemeClr val="tx2">
                  <a:lumMod val="75000"/>
                </a:schemeClr>
              </a:solidFill>
            </a:endParaRPr>
          </a:p>
          <a:p>
            <a:pPr algn="just">
              <a:lnSpc>
                <a:spcPct val="150000"/>
              </a:lnSpc>
            </a:pPr>
            <a:r>
              <a:rPr lang="en-US" dirty="0">
                <a:solidFill>
                  <a:schemeClr val="tx2">
                    <a:lumMod val="75000"/>
                  </a:schemeClr>
                </a:solidFill>
              </a:rPr>
              <a:t>Companies can not issue treasury notes.</a:t>
            </a:r>
            <a:endParaRPr lang="en-IN" dirty="0">
              <a:solidFill>
                <a:schemeClr val="tx2">
                  <a:lumMod val="75000"/>
                </a:schemeClr>
              </a:solidFill>
            </a:endParaRPr>
          </a:p>
        </p:txBody>
      </p:sp>
    </p:spTree>
    <p:extLst>
      <p:ext uri="{BB962C8B-B14F-4D97-AF65-F5344CB8AC3E}">
        <p14:creationId xmlns:p14="http://schemas.microsoft.com/office/powerpoint/2010/main" val="1036542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Certificate of Deposit:</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4EB596DC-4B6D-4FC6-B100-C7E97591D9D9}"/>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CD52A559-76A4-4924-A560-0636755472D1}"/>
              </a:ext>
            </a:extLst>
          </p:cNvPr>
          <p:cNvSpPr txBox="1"/>
          <p:nvPr/>
        </p:nvSpPr>
        <p:spPr>
          <a:xfrm>
            <a:off x="617621" y="2794710"/>
            <a:ext cx="7781090" cy="2115131"/>
          </a:xfrm>
          <a:prstGeom prst="rect">
            <a:avLst/>
          </a:prstGeom>
          <a:noFill/>
        </p:spPr>
        <p:txBody>
          <a:bodyPr wrap="square" rtlCol="0">
            <a:spAutoFit/>
          </a:bodyPr>
          <a:lstStyle/>
          <a:p>
            <a:pPr algn="just">
              <a:lnSpc>
                <a:spcPct val="150000"/>
              </a:lnSpc>
            </a:pPr>
            <a:r>
              <a:rPr lang="en-US" dirty="0">
                <a:solidFill>
                  <a:schemeClr val="tx2">
                    <a:lumMod val="75000"/>
                  </a:schemeClr>
                </a:solidFill>
              </a:rPr>
              <a:t>A certificate of deposit (CD) is a product offered by banks and credit unions that provides an interest rate premium in exchange for the customer agreeing to leave a lump-sum deposit untouched for a predetermined period. Almost all consumer financial institutions offer CDs, although it’s up to each bank to decide the terms it which it wants to offer.</a:t>
            </a:r>
            <a:endParaRPr lang="en-IN" dirty="0">
              <a:solidFill>
                <a:schemeClr val="tx2">
                  <a:lumMod val="75000"/>
                </a:schemeClr>
              </a:solidFill>
            </a:endParaRPr>
          </a:p>
        </p:txBody>
      </p:sp>
    </p:spTree>
    <p:extLst>
      <p:ext uri="{BB962C8B-B14F-4D97-AF65-F5344CB8AC3E}">
        <p14:creationId xmlns:p14="http://schemas.microsoft.com/office/powerpoint/2010/main" val="1732458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Commercial Paper:</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6222B858-E78D-4A5B-A76A-137EC8038AC0}"/>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35</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7F63B930-7F69-4036-A3E1-B3EA40B3CE70}"/>
              </a:ext>
            </a:extLst>
          </p:cNvPr>
          <p:cNvSpPr txBox="1"/>
          <p:nvPr/>
        </p:nvSpPr>
        <p:spPr>
          <a:xfrm>
            <a:off x="643686" y="2780014"/>
            <a:ext cx="7653416" cy="2339871"/>
          </a:xfrm>
          <a:prstGeom prst="rect">
            <a:avLst/>
          </a:prstGeom>
          <a:noFill/>
        </p:spPr>
        <p:txBody>
          <a:bodyPr wrap="square" rtlCol="0">
            <a:spAutoFit/>
          </a:bodyPr>
          <a:lstStyle/>
          <a:p>
            <a:pPr algn="just">
              <a:lnSpc>
                <a:spcPct val="150000"/>
              </a:lnSpc>
            </a:pPr>
            <a:r>
              <a:rPr lang="en-US" sz="2000" dirty="0">
                <a:solidFill>
                  <a:schemeClr val="tx2">
                    <a:lumMod val="75000"/>
                  </a:schemeClr>
                </a:solidFill>
              </a:rPr>
              <a:t>Commercial paper is a </a:t>
            </a:r>
            <a:r>
              <a:rPr lang="en-US" sz="2000" dirty="0">
                <a:solidFill>
                  <a:schemeClr val="tx2">
                    <a:lumMod val="75000"/>
                  </a:schemeClr>
                </a:solidFill>
                <a:latin typeface="+mj-lt"/>
              </a:rPr>
              <a:t>money-market security </a:t>
            </a:r>
            <a:r>
              <a:rPr lang="en-US" sz="2000" dirty="0">
                <a:solidFill>
                  <a:schemeClr val="tx2">
                    <a:lumMod val="75000"/>
                  </a:schemeClr>
                </a:solidFill>
              </a:rPr>
              <a:t>issued (sold) by large corporations to obtain funds to meet short-term debt obligations (for example, salaries) and is backed only by an issuing bank or company promising to pay the face amount on the maturity date specified on the note.</a:t>
            </a:r>
            <a:endParaRPr lang="en-IN" sz="2000" dirty="0">
              <a:solidFill>
                <a:schemeClr val="tx2">
                  <a:lumMod val="75000"/>
                </a:schemeClr>
              </a:solidFill>
            </a:endParaRPr>
          </a:p>
        </p:txBody>
      </p:sp>
    </p:spTree>
    <p:extLst>
      <p:ext uri="{BB962C8B-B14F-4D97-AF65-F5344CB8AC3E}">
        <p14:creationId xmlns:p14="http://schemas.microsoft.com/office/powerpoint/2010/main" val="371732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Letter of Credit:</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EF6DFB9A-FB5D-4F9D-BF07-C2740D0633E9}"/>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36</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8E3C2924-62A5-4E3A-A27D-92325B108527}"/>
              </a:ext>
            </a:extLst>
          </p:cNvPr>
          <p:cNvSpPr txBox="1"/>
          <p:nvPr/>
        </p:nvSpPr>
        <p:spPr>
          <a:xfrm>
            <a:off x="643686" y="2778572"/>
            <a:ext cx="7653416" cy="2998385"/>
          </a:xfrm>
          <a:prstGeom prst="rect">
            <a:avLst/>
          </a:prstGeom>
          <a:noFill/>
        </p:spPr>
        <p:txBody>
          <a:bodyPr wrap="square">
            <a:spAutoFit/>
          </a:bodyPr>
          <a:lstStyle/>
          <a:p>
            <a:pPr algn="just">
              <a:lnSpc>
                <a:spcPct val="150000"/>
              </a:lnSpc>
            </a:pPr>
            <a:r>
              <a:rPr lang="en-US" sz="1600" dirty="0">
                <a:solidFill>
                  <a:schemeClr val="tx2">
                    <a:lumMod val="75000"/>
                  </a:schemeClr>
                </a:solidFill>
              </a:rPr>
              <a:t> A letter of credit, or </a:t>
            </a:r>
            <a:r>
              <a:rPr lang="en-US" sz="1600" dirty="0">
                <a:solidFill>
                  <a:schemeClr val="tx2">
                    <a:lumMod val="75000"/>
                  </a:schemeClr>
                </a:solidFill>
                <a:latin typeface="+mj-lt"/>
              </a:rPr>
              <a:t>"credit letter," </a:t>
            </a:r>
            <a:r>
              <a:rPr lang="en-US" sz="1600" dirty="0">
                <a:solidFill>
                  <a:schemeClr val="tx2">
                    <a:lumMod val="75000"/>
                  </a:schemeClr>
                </a:solidFill>
              </a:rPr>
              <a:t>is a letter from a bank guaranteeing that a buyer's payment to a seller will be received on time and for the correct amount. If the buyer is unable to make a payment on the purchase, the bank will be required to cover the full or remaining amount of the purchase. It may be offered as a facility.</a:t>
            </a:r>
          </a:p>
          <a:p>
            <a:pPr algn="just">
              <a:lnSpc>
                <a:spcPct val="150000"/>
              </a:lnSpc>
            </a:pPr>
            <a:endParaRPr lang="en-US" sz="1600" dirty="0">
              <a:solidFill>
                <a:schemeClr val="tx2">
                  <a:lumMod val="75000"/>
                </a:schemeClr>
              </a:solidFill>
            </a:endParaRPr>
          </a:p>
          <a:p>
            <a:pPr algn="just">
              <a:lnSpc>
                <a:spcPct val="150000"/>
              </a:lnSpc>
            </a:pPr>
            <a:r>
              <a:rPr lang="en-US" sz="1600" dirty="0">
                <a:solidFill>
                  <a:schemeClr val="tx2">
                    <a:lumMod val="75000"/>
                  </a:schemeClr>
                </a:solidFill>
              </a:rPr>
              <a:t>Due to the nature of international dealings, including factors such as distance, differing laws in each country, and difficulty in knowing each party personally, the use of letters of credit has become a very important aspect of international trade. </a:t>
            </a:r>
            <a:endParaRPr lang="en-IN" sz="1600" dirty="0">
              <a:solidFill>
                <a:schemeClr val="tx2">
                  <a:lumMod val="75000"/>
                </a:schemeClr>
              </a:solidFill>
            </a:endParaRPr>
          </a:p>
        </p:txBody>
      </p:sp>
    </p:spTree>
    <p:extLst>
      <p:ext uri="{BB962C8B-B14F-4D97-AF65-F5344CB8AC3E}">
        <p14:creationId xmlns:p14="http://schemas.microsoft.com/office/powerpoint/2010/main" val="3057920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Outstanding Expenses: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C8E8DF41-860F-41A7-A944-8D3814FEF324}"/>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37</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9948F4F8-6BAA-48AB-B06B-949DDD678999}"/>
              </a:ext>
            </a:extLst>
          </p:cNvPr>
          <p:cNvSpPr txBox="1"/>
          <p:nvPr/>
        </p:nvSpPr>
        <p:spPr>
          <a:xfrm>
            <a:off x="645026" y="2794000"/>
            <a:ext cx="7653416" cy="2339871"/>
          </a:xfrm>
          <a:prstGeom prst="rect">
            <a:avLst/>
          </a:prstGeom>
          <a:noFill/>
        </p:spPr>
        <p:txBody>
          <a:bodyPr wrap="square">
            <a:spAutoFit/>
          </a:bodyPr>
          <a:lstStyle/>
          <a:p>
            <a:pPr algn="just">
              <a:lnSpc>
                <a:spcPct val="150000"/>
              </a:lnSpc>
            </a:pPr>
            <a:r>
              <a:rPr lang="en-US" sz="2000" dirty="0">
                <a:solidFill>
                  <a:schemeClr val="tx2">
                    <a:lumMod val="75000"/>
                  </a:schemeClr>
                </a:solidFill>
              </a:rPr>
              <a:t>An Outstanding Expense is a type of expense that is due but has not been paid. This expense becomes outstanding to the company when, this has taken the benefit, but the related payment has not been made simultaneously. Examples for Outstanding Expenses – Electricity charges due but not yet paid.</a:t>
            </a:r>
            <a:endParaRPr lang="en-IN" sz="2000" dirty="0">
              <a:solidFill>
                <a:schemeClr val="tx2">
                  <a:lumMod val="75000"/>
                </a:schemeClr>
              </a:solidFill>
            </a:endParaRPr>
          </a:p>
        </p:txBody>
      </p:sp>
    </p:spTree>
    <p:extLst>
      <p:ext uri="{BB962C8B-B14F-4D97-AF65-F5344CB8AC3E}">
        <p14:creationId xmlns:p14="http://schemas.microsoft.com/office/powerpoint/2010/main" val="61652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Advances:</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1F59B4F8-4896-492E-8C31-26923E56E00F}"/>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38</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29E1292A-EA9A-4824-AF8D-DF925BEEE80A}"/>
              </a:ext>
            </a:extLst>
          </p:cNvPr>
          <p:cNvSpPr txBox="1"/>
          <p:nvPr/>
        </p:nvSpPr>
        <p:spPr>
          <a:xfrm>
            <a:off x="643686" y="2804970"/>
            <a:ext cx="7653416" cy="2629053"/>
          </a:xfrm>
          <a:prstGeom prst="rect">
            <a:avLst/>
          </a:prstGeom>
          <a:noFill/>
        </p:spPr>
        <p:txBody>
          <a:bodyPr wrap="square">
            <a:spAutoFit/>
          </a:bodyPr>
          <a:lstStyle/>
          <a:p>
            <a:pPr algn="just">
              <a:lnSpc>
                <a:spcPct val="150000"/>
              </a:lnSpc>
            </a:pPr>
            <a:r>
              <a:rPr lang="en-US" sz="1600" dirty="0">
                <a:solidFill>
                  <a:schemeClr val="tx2">
                    <a:lumMod val="75000"/>
                  </a:schemeClr>
                </a:solidFill>
              </a:rPr>
              <a:t>The term advances from customers refers to money collected by a company prior to providing a product or service. Advances from customers are oftentimes collected when businesses sell prepaid subscriptions or gift certificates.</a:t>
            </a:r>
          </a:p>
          <a:p>
            <a:pPr algn="just">
              <a:lnSpc>
                <a:spcPct val="150000"/>
              </a:lnSpc>
            </a:pPr>
            <a:endParaRPr lang="en-US" sz="1600" dirty="0">
              <a:solidFill>
                <a:schemeClr val="tx2">
                  <a:lumMod val="75000"/>
                </a:schemeClr>
              </a:solidFill>
            </a:endParaRPr>
          </a:p>
          <a:p>
            <a:pPr algn="just">
              <a:lnSpc>
                <a:spcPct val="150000"/>
              </a:lnSpc>
            </a:pPr>
            <a:r>
              <a:rPr lang="en-US" sz="1600" dirty="0">
                <a:solidFill>
                  <a:schemeClr val="tx2">
                    <a:lumMod val="75000"/>
                  </a:schemeClr>
                </a:solidFill>
              </a:rPr>
              <a:t>When companies collect this money, the intention is to eventually provide the product or service paid for by the customer. Following the receipt of this cash, the company would classify the advance as a current liability on the balance sheet.</a:t>
            </a:r>
            <a:endParaRPr lang="en-IN" sz="1600" dirty="0">
              <a:solidFill>
                <a:schemeClr val="tx2">
                  <a:lumMod val="75000"/>
                </a:schemeClr>
              </a:solidFill>
            </a:endParaRPr>
          </a:p>
        </p:txBody>
      </p:sp>
    </p:spTree>
    <p:extLst>
      <p:ext uri="{BB962C8B-B14F-4D97-AF65-F5344CB8AC3E}">
        <p14:creationId xmlns:p14="http://schemas.microsoft.com/office/powerpoint/2010/main" val="213734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1" name="Picture 30" descr="A picture containing sport, water sport, swimming, blue&#10;&#10;Description automatically generated">
            <a:extLst>
              <a:ext uri="{FF2B5EF4-FFF2-40B4-BE49-F238E27FC236}">
                <a16:creationId xmlns:a16="http://schemas.microsoft.com/office/drawing/2014/main" id="{AB1D84EB-4F81-4B38-8B6C-A287977FC18C}"/>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39" name="TextBox 38">
            <a:extLst>
              <a:ext uri="{FF2B5EF4-FFF2-40B4-BE49-F238E27FC236}">
                <a16:creationId xmlns:a16="http://schemas.microsoft.com/office/drawing/2014/main" id="{9DCBDE62-7115-4775-9255-B75796AA6DB6}"/>
              </a:ext>
            </a:extLst>
          </p:cNvPr>
          <p:cNvSpPr txBox="1"/>
          <p:nvPr/>
        </p:nvSpPr>
        <p:spPr>
          <a:xfrm>
            <a:off x="985993" y="1773184"/>
            <a:ext cx="6908121" cy="4592732"/>
          </a:xfrm>
          <a:prstGeom prst="rect">
            <a:avLst/>
          </a:prstGeom>
          <a:noFill/>
        </p:spPr>
        <p:txBody>
          <a:bodyPr wrap="square" rtlCol="0">
            <a:spAutoFit/>
          </a:bodyPr>
          <a:lstStyle/>
          <a:p>
            <a:pPr marL="457200" indent="-457200">
              <a:lnSpc>
                <a:spcPct val="150000"/>
              </a:lnSpc>
              <a:buFont typeface="+mj-lt"/>
              <a:buAutoNum type="arabicPeriod"/>
            </a:pPr>
            <a:r>
              <a:rPr lang="en-US" sz="3200" dirty="0">
                <a:solidFill>
                  <a:schemeClr val="tx2">
                    <a:lumMod val="75000"/>
                  </a:schemeClr>
                </a:solidFill>
                <a:latin typeface="+mj-lt"/>
              </a:rPr>
              <a:t>E</a:t>
            </a: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quity Share Capital</a:t>
            </a:r>
            <a:endParaRPr lang="en-IN" sz="32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457200" indent="-457200">
              <a:lnSpc>
                <a:spcPct val="150000"/>
              </a:lnSpc>
              <a:buFont typeface="+mj-lt"/>
              <a:buAutoNum type="arabicPeriod"/>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Preference Share Capital</a:t>
            </a:r>
            <a:endParaRPr lang="en-IN" sz="3200" dirty="0">
              <a:solidFill>
                <a:schemeClr val="tx2">
                  <a:lumMod val="75000"/>
                </a:schemeClr>
              </a:solidFill>
              <a:effectLst/>
              <a:latin typeface="+mj-lt"/>
              <a:ea typeface="Tw Cen MT" panose="020B0602020104020603" pitchFamily="34" charset="0"/>
              <a:cs typeface="Times New Roman" panose="02020603050405020304" pitchFamily="18" charset="0"/>
            </a:endParaRPr>
          </a:p>
          <a:p>
            <a:pPr marL="742950" lvl="1" indent="-285750" algn="just">
              <a:lnSpc>
                <a:spcPct val="150000"/>
              </a:lnSpc>
              <a:buFont typeface="Lato Black" panose="020F0A02020204030203" pitchFamily="34" charset="0"/>
              <a:buAutoNum type="alphaLcPeriod"/>
            </a:pPr>
            <a:r>
              <a:rPr lang="en-US" sz="2400" dirty="0">
                <a:solidFill>
                  <a:schemeClr val="tx2"/>
                </a:solidFill>
                <a:effectLst/>
                <a:latin typeface="+mj-lt"/>
                <a:ea typeface="Tw Cen MT" panose="020B0602020104020603" pitchFamily="34" charset="0"/>
                <a:cs typeface="Times New Roman" panose="02020603050405020304" pitchFamily="18" charset="0"/>
              </a:rPr>
              <a:t>Redeemable Preference Share Capital</a:t>
            </a:r>
            <a:endParaRPr lang="en-IN" sz="2400" dirty="0">
              <a:solidFill>
                <a:schemeClr val="tx2"/>
              </a:solidFill>
              <a:effectLst/>
              <a:latin typeface="+mj-lt"/>
              <a:ea typeface="Tw Cen MT" panose="020B0602020104020603" pitchFamily="34" charset="0"/>
              <a:cs typeface="Times New Roman" panose="02020603050405020304" pitchFamily="18" charset="0"/>
            </a:endParaRPr>
          </a:p>
          <a:p>
            <a:pPr marL="1143000" lvl="2" indent="-228600" algn="just">
              <a:lnSpc>
                <a:spcPct val="150000"/>
              </a:lnSpc>
              <a:spcAft>
                <a:spcPts val="800"/>
              </a:spcAft>
              <a:buFont typeface="Lato Black" panose="020F0A02020204030203" pitchFamily="34" charset="0"/>
              <a:buAutoNum type="romanLcPeriod"/>
            </a:pPr>
            <a:r>
              <a:rPr lang="en-US" dirty="0">
                <a:solidFill>
                  <a:schemeClr val="tx2">
                    <a:lumMod val="60000"/>
                    <a:lumOff val="40000"/>
                  </a:schemeClr>
                </a:solidFill>
                <a:effectLst/>
                <a:latin typeface="+mj-lt"/>
                <a:ea typeface="Tw Cen MT" panose="020B0602020104020603" pitchFamily="34" charset="0"/>
                <a:cs typeface="Times New Roman" panose="02020603050405020304" pitchFamily="18" charset="0"/>
              </a:rPr>
              <a:t>Cumulative Preference Capital</a:t>
            </a:r>
          </a:p>
          <a:p>
            <a:pPr marL="1143000" lvl="2" indent="-228600" algn="just">
              <a:lnSpc>
                <a:spcPct val="150000"/>
              </a:lnSpc>
              <a:spcAft>
                <a:spcPts val="800"/>
              </a:spcAft>
              <a:buFont typeface="Lato Black" panose="020F0A02020204030203" pitchFamily="34" charset="0"/>
              <a:buAutoNum type="romanLcPeriod"/>
            </a:pPr>
            <a:r>
              <a:rPr lang="en-US" dirty="0">
                <a:solidFill>
                  <a:schemeClr val="tx2">
                    <a:lumMod val="60000"/>
                    <a:lumOff val="40000"/>
                  </a:schemeClr>
                </a:solidFill>
                <a:latin typeface="+mj-lt"/>
                <a:ea typeface="Tw Cen MT" panose="020B0602020104020603" pitchFamily="34" charset="0"/>
                <a:cs typeface="Times New Roman" panose="02020603050405020304" pitchFamily="18" charset="0"/>
              </a:rPr>
              <a:t>Non-Cumulative Preference Capital</a:t>
            </a:r>
          </a:p>
          <a:p>
            <a:pPr marL="742950" lvl="1" indent="-285750" algn="just">
              <a:lnSpc>
                <a:spcPct val="150000"/>
              </a:lnSpc>
              <a:buFont typeface="Lato Black" panose="020F0A02020204030203" pitchFamily="34" charset="0"/>
              <a:buAutoNum type="alphaLcPeriod"/>
            </a:pPr>
            <a:r>
              <a:rPr lang="en-US" sz="2400" dirty="0">
                <a:solidFill>
                  <a:schemeClr val="tx2"/>
                </a:solidFill>
                <a:latin typeface="+mj-lt"/>
                <a:cs typeface="Times New Roman" panose="02020603050405020304" pitchFamily="18" charset="0"/>
              </a:rPr>
              <a:t>Irredeemable Preference Share Capital</a:t>
            </a:r>
            <a:endParaRPr lang="en-IN" sz="2400" dirty="0">
              <a:solidFill>
                <a:schemeClr val="tx2"/>
              </a:solidFill>
              <a:latin typeface="+mj-lt"/>
              <a:cs typeface="Times New Roman" panose="02020603050405020304" pitchFamily="18" charset="0"/>
            </a:endParaRPr>
          </a:p>
          <a:p>
            <a:pPr marL="1143000" lvl="2" indent="-228600" algn="just">
              <a:lnSpc>
                <a:spcPct val="150000"/>
              </a:lnSpc>
              <a:spcAft>
                <a:spcPts val="800"/>
              </a:spcAft>
              <a:buFont typeface="Lato Black" panose="020F0A02020204030203" pitchFamily="34" charset="0"/>
              <a:buAutoNum type="romanLcPeriod"/>
            </a:pPr>
            <a:r>
              <a:rPr lang="en-US" dirty="0">
                <a:solidFill>
                  <a:schemeClr val="tx2">
                    <a:lumMod val="60000"/>
                    <a:lumOff val="40000"/>
                  </a:schemeClr>
                </a:solidFill>
                <a:latin typeface="+mj-lt"/>
                <a:cs typeface="Times New Roman" panose="02020603050405020304" pitchFamily="18" charset="0"/>
              </a:rPr>
              <a:t>Cumulative Preference Capital</a:t>
            </a:r>
            <a:endParaRPr lang="en-IN" dirty="0">
              <a:solidFill>
                <a:schemeClr val="tx2">
                  <a:lumMod val="60000"/>
                  <a:lumOff val="40000"/>
                </a:schemeClr>
              </a:solidFill>
              <a:latin typeface="+mj-lt"/>
              <a:cs typeface="Times New Roman" panose="02020603050405020304" pitchFamily="18" charset="0"/>
            </a:endParaRPr>
          </a:p>
          <a:p>
            <a:pPr marL="1143000" lvl="2" indent="-228600" algn="just">
              <a:lnSpc>
                <a:spcPct val="150000"/>
              </a:lnSpc>
              <a:spcAft>
                <a:spcPts val="800"/>
              </a:spcAft>
              <a:buFont typeface="Lato Black" panose="020F0A02020204030203" pitchFamily="34" charset="0"/>
              <a:buAutoNum type="romanLcPeriod"/>
            </a:pPr>
            <a:r>
              <a:rPr lang="en-US" dirty="0">
                <a:solidFill>
                  <a:schemeClr val="tx2">
                    <a:lumMod val="60000"/>
                    <a:lumOff val="40000"/>
                  </a:schemeClr>
                </a:solidFill>
                <a:latin typeface="+mj-lt"/>
                <a:cs typeface="Times New Roman" panose="02020603050405020304" pitchFamily="18" charset="0"/>
              </a:rPr>
              <a:t>Non-Cumulative Preference Capital</a:t>
            </a:r>
            <a:endParaRPr lang="en-IN" dirty="0">
              <a:solidFill>
                <a:schemeClr val="tx2">
                  <a:lumMod val="60000"/>
                  <a:lumOff val="40000"/>
                </a:schemeClr>
              </a:solidFill>
            </a:endParaRPr>
          </a:p>
        </p:txBody>
      </p:sp>
    </p:spTree>
    <p:extLst>
      <p:ext uri="{BB962C8B-B14F-4D97-AF65-F5344CB8AC3E}">
        <p14:creationId xmlns:p14="http://schemas.microsoft.com/office/powerpoint/2010/main" val="3650019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Bill Discounting:</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3CD6B3DF-9798-4E1F-9F77-9442CF8320C2}"/>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39</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2BB9CEEE-8FCF-4778-91D2-9652D3B2229F}"/>
              </a:ext>
            </a:extLst>
          </p:cNvPr>
          <p:cNvSpPr txBox="1"/>
          <p:nvPr/>
        </p:nvSpPr>
        <p:spPr>
          <a:xfrm>
            <a:off x="643686" y="2643382"/>
            <a:ext cx="7753679" cy="3361626"/>
          </a:xfrm>
          <a:prstGeom prst="rect">
            <a:avLst/>
          </a:prstGeom>
          <a:noFill/>
        </p:spPr>
        <p:txBody>
          <a:bodyPr wrap="square">
            <a:spAutoFit/>
          </a:bodyPr>
          <a:lstStyle/>
          <a:p>
            <a:pPr algn="just">
              <a:lnSpc>
                <a:spcPct val="150000"/>
              </a:lnSpc>
            </a:pPr>
            <a:r>
              <a:rPr lang="en-US" dirty="0">
                <a:solidFill>
                  <a:schemeClr val="tx2">
                    <a:lumMod val="75000"/>
                  </a:schemeClr>
                </a:solidFill>
              </a:rPr>
              <a:t>Bill discounting is a source of working capital finance for the seller, who is providing goods on credit. It is an arrangement between the seller and a financial institution. Here the seller sells the sales bill to the institution before it becomes due. Once due, the institution recovers the amount from the buyer. </a:t>
            </a:r>
          </a:p>
          <a:p>
            <a:pPr algn="just">
              <a:lnSpc>
                <a:spcPct val="150000"/>
              </a:lnSpc>
            </a:pPr>
            <a:r>
              <a:rPr lang="en-US" dirty="0">
                <a:solidFill>
                  <a:schemeClr val="tx2">
                    <a:lumMod val="75000"/>
                  </a:schemeClr>
                </a:solidFill>
              </a:rPr>
              <a:t>In between if the seller needs money, it may discount the bill for cash from bank and the bank will receive the payment towards maturity of the bill from the buyer of the goods.</a:t>
            </a:r>
            <a:endParaRPr lang="en-IN" dirty="0">
              <a:solidFill>
                <a:schemeClr val="tx2">
                  <a:lumMod val="75000"/>
                </a:schemeClr>
              </a:solidFill>
            </a:endParaRPr>
          </a:p>
        </p:txBody>
      </p:sp>
    </p:spTree>
    <p:extLst>
      <p:ext uri="{BB962C8B-B14F-4D97-AF65-F5344CB8AC3E}">
        <p14:creationId xmlns:p14="http://schemas.microsoft.com/office/powerpoint/2010/main" val="3183209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Short-Term Sources of Finance</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5" name="TextBox 34">
            <a:extLst>
              <a:ext uri="{FF2B5EF4-FFF2-40B4-BE49-F238E27FC236}">
                <a16:creationId xmlns:a16="http://schemas.microsoft.com/office/drawing/2014/main" id="{56A9F9BD-5880-4526-B842-17394D142776}"/>
              </a:ext>
            </a:extLst>
          </p:cNvPr>
          <p:cNvSpPr txBox="1"/>
          <p:nvPr/>
        </p:nvSpPr>
        <p:spPr>
          <a:xfrm>
            <a:off x="645026" y="2058607"/>
            <a:ext cx="7977606" cy="584775"/>
          </a:xfrm>
          <a:prstGeom prst="rect">
            <a:avLst/>
          </a:prstGeom>
          <a:noFill/>
        </p:spPr>
        <p:txBody>
          <a:bodyPr wrap="square" rtlCol="0">
            <a:spAutoFit/>
          </a:bodyPr>
          <a:lstStyle/>
          <a:p>
            <a:r>
              <a:rPr lang="en-US" sz="3200" dirty="0">
                <a:solidFill>
                  <a:srgbClr val="FF5353"/>
                </a:solidFill>
                <a:latin typeface="+mj-lt"/>
              </a:rPr>
              <a:t>Factoring:</a:t>
            </a:r>
            <a:endParaRPr lang="en-IN" sz="3200" dirty="0">
              <a:solidFill>
                <a:srgbClr val="FF5353"/>
              </a:solidFill>
              <a:latin typeface="+mj-lt"/>
            </a:endParaRPr>
          </a:p>
        </p:txBody>
      </p:sp>
      <p:sp>
        <p:nvSpPr>
          <p:cNvPr id="31" name="TextBox 30">
            <a:extLst>
              <a:ext uri="{FF2B5EF4-FFF2-40B4-BE49-F238E27FC236}">
                <a16:creationId xmlns:a16="http://schemas.microsoft.com/office/drawing/2014/main" id="{3CD6B3DF-9798-4E1F-9F77-9442CF8320C2}"/>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40</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3" name="TextBox 32">
            <a:extLst>
              <a:ext uri="{FF2B5EF4-FFF2-40B4-BE49-F238E27FC236}">
                <a16:creationId xmlns:a16="http://schemas.microsoft.com/office/drawing/2014/main" id="{2BB9CEEE-8FCF-4778-91D2-9652D3B2229F}"/>
              </a:ext>
            </a:extLst>
          </p:cNvPr>
          <p:cNvSpPr txBox="1"/>
          <p:nvPr/>
        </p:nvSpPr>
        <p:spPr>
          <a:xfrm>
            <a:off x="643686" y="2643382"/>
            <a:ext cx="7753679" cy="3361626"/>
          </a:xfrm>
          <a:prstGeom prst="rect">
            <a:avLst/>
          </a:prstGeom>
          <a:noFill/>
        </p:spPr>
        <p:txBody>
          <a:bodyPr wrap="square">
            <a:spAutoFit/>
          </a:bodyPr>
          <a:lstStyle/>
          <a:p>
            <a:pPr algn="just">
              <a:lnSpc>
                <a:spcPct val="150000"/>
              </a:lnSpc>
            </a:pPr>
            <a:r>
              <a:rPr lang="en-US" dirty="0">
                <a:solidFill>
                  <a:schemeClr val="tx2">
                    <a:lumMod val="75000"/>
                  </a:schemeClr>
                </a:solidFill>
              </a:rPr>
              <a:t>Factoring is a financial transaction and a type of debtor finance in which a business sells its accounts receivable (i.e., invoices) to a third party (called a factor) at a discount. A business will sometimes factor its receivable assets to meet its present and immediate cash needs. </a:t>
            </a:r>
            <a:r>
              <a:rPr lang="en-US" dirty="0">
                <a:solidFill>
                  <a:schemeClr val="tx2">
                    <a:lumMod val="75000"/>
                  </a:schemeClr>
                </a:solidFill>
                <a:latin typeface="+mj-lt"/>
              </a:rPr>
              <a:t>Forfaiting</a:t>
            </a:r>
            <a:r>
              <a:rPr lang="en-US" dirty="0">
                <a:solidFill>
                  <a:schemeClr val="tx2">
                    <a:lumMod val="75000"/>
                  </a:schemeClr>
                </a:solidFill>
              </a:rPr>
              <a:t> is a factoring arrangement used in international trade finance by exporters who wish to sell their receivables to a </a:t>
            </a:r>
            <a:r>
              <a:rPr lang="en-US" dirty="0" err="1">
                <a:solidFill>
                  <a:schemeClr val="tx2">
                    <a:lumMod val="75000"/>
                  </a:schemeClr>
                </a:solidFill>
                <a:latin typeface="+mj-lt"/>
              </a:rPr>
              <a:t>forfaiter</a:t>
            </a:r>
            <a:r>
              <a:rPr lang="en-US" dirty="0">
                <a:solidFill>
                  <a:schemeClr val="tx2">
                    <a:lumMod val="75000"/>
                  </a:schemeClr>
                </a:solidFill>
              </a:rPr>
              <a:t>. Factoring is commonly referred to as accounts receivable factoring, invoice factoring, and sometimes accounts receivable financing. </a:t>
            </a:r>
            <a:endParaRPr lang="en-IN" dirty="0">
              <a:solidFill>
                <a:schemeClr val="tx2">
                  <a:lumMod val="75000"/>
                </a:schemeClr>
              </a:solidFill>
            </a:endParaRPr>
          </a:p>
        </p:txBody>
      </p:sp>
    </p:spTree>
    <p:extLst>
      <p:ext uri="{BB962C8B-B14F-4D97-AF65-F5344CB8AC3E}">
        <p14:creationId xmlns:p14="http://schemas.microsoft.com/office/powerpoint/2010/main" val="3666830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543423" y="965923"/>
            <a:ext cx="8057148" cy="430887"/>
          </a:xfrm>
          <a:prstGeom prst="rect">
            <a:avLst/>
          </a:prstGeom>
          <a:noFill/>
        </p:spPr>
        <p:txBody>
          <a:bodyPr wrap="square" rtlCol="0">
            <a:spAutoFit/>
          </a:bodyPr>
          <a:lstStyle/>
          <a:p>
            <a:r>
              <a:rPr lang="en-US" sz="2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Treasury Management and Treasury Operations in Corporate</a:t>
            </a:r>
            <a:endParaRPr lang="en-IN" sz="2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14DC7035-188B-40F7-91F6-A17ADB8320AD}"/>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41</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50BEDC52-7351-49C6-9827-1906CC44BAFE}"/>
              </a:ext>
            </a:extLst>
          </p:cNvPr>
          <p:cNvSpPr txBox="1"/>
          <p:nvPr/>
        </p:nvSpPr>
        <p:spPr>
          <a:xfrm>
            <a:off x="745288" y="2220195"/>
            <a:ext cx="7941511" cy="3361626"/>
          </a:xfrm>
          <a:prstGeom prst="rect">
            <a:avLst/>
          </a:prstGeom>
          <a:noFill/>
        </p:spPr>
        <p:txBody>
          <a:bodyPr wrap="square" rtlCol="0">
            <a:spAutoFit/>
          </a:bodyPr>
          <a:lstStyle/>
          <a:p>
            <a:pPr algn="just">
              <a:lnSpc>
                <a:spcPct val="150000"/>
              </a:lnSpc>
            </a:pPr>
            <a:r>
              <a:rPr lang="en-US" dirty="0">
                <a:solidFill>
                  <a:schemeClr val="tx2">
                    <a:lumMod val="75000"/>
                  </a:schemeClr>
                </a:solidFill>
              </a:rPr>
              <a:t>Treasury Operations oversees the day-to-day management of Company’s working capital, cash, prepares a daily forecast of cash receipts, disbursements and expected closing balances.</a:t>
            </a:r>
          </a:p>
          <a:p>
            <a:pPr algn="just">
              <a:lnSpc>
                <a:spcPct val="150000"/>
              </a:lnSpc>
            </a:pPr>
            <a:endParaRPr lang="en-US" dirty="0">
              <a:solidFill>
                <a:schemeClr val="tx2">
                  <a:lumMod val="75000"/>
                </a:schemeClr>
              </a:solidFill>
            </a:endParaRPr>
          </a:p>
          <a:p>
            <a:pPr algn="just">
              <a:lnSpc>
                <a:spcPct val="150000"/>
              </a:lnSpc>
            </a:pPr>
            <a:r>
              <a:rPr lang="en-US" dirty="0">
                <a:solidFill>
                  <a:schemeClr val="tx2">
                    <a:lumMod val="75000"/>
                  </a:schemeClr>
                </a:solidFill>
              </a:rPr>
              <a:t>Treasury management services provide businesses with several unique benefits. One of the biggest benefits is time efficiency. By implementing a treasury management system, businesses can streamline the payment process and reduce the time spent on payment authorization and initiation.</a:t>
            </a:r>
            <a:endParaRPr lang="en-IN" dirty="0">
              <a:solidFill>
                <a:schemeClr val="tx2">
                  <a:lumMod val="75000"/>
                </a:schemeClr>
              </a:solidFill>
            </a:endParaRPr>
          </a:p>
        </p:txBody>
      </p:sp>
    </p:spTree>
    <p:extLst>
      <p:ext uri="{BB962C8B-B14F-4D97-AF65-F5344CB8AC3E}">
        <p14:creationId xmlns:p14="http://schemas.microsoft.com/office/powerpoint/2010/main" val="111188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07886"/>
          </a:xfrm>
          <a:prstGeom prst="rect">
            <a:avLst/>
          </a:prstGeom>
          <a:noFill/>
        </p:spPr>
        <p:txBody>
          <a:bodyPr wrap="square" rtlCol="0">
            <a:spAutoFit/>
          </a:bodyPr>
          <a:lstStyle/>
          <a:p>
            <a:r>
              <a:rPr lang="en-US" sz="40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External Commercial Borrowings</a:t>
            </a:r>
            <a:endParaRPr lang="en-IN" sz="40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5F97B41A-CE5D-471F-91AE-329CFD97C427}"/>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42</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67C8B603-EBA4-40CD-9EBB-CD75412607F3}"/>
              </a:ext>
            </a:extLst>
          </p:cNvPr>
          <p:cNvSpPr txBox="1"/>
          <p:nvPr/>
        </p:nvSpPr>
        <p:spPr>
          <a:xfrm>
            <a:off x="645026" y="2051524"/>
            <a:ext cx="7653416" cy="4201728"/>
          </a:xfrm>
          <a:prstGeom prst="rect">
            <a:avLst/>
          </a:prstGeom>
          <a:noFill/>
        </p:spPr>
        <p:txBody>
          <a:bodyPr wrap="square" rtlCol="0">
            <a:spAutoFit/>
          </a:bodyPr>
          <a:lstStyle/>
          <a:p>
            <a:pPr algn="just">
              <a:lnSpc>
                <a:spcPct val="150000"/>
              </a:lnSpc>
            </a:pPr>
            <a:r>
              <a:rPr lang="en-US" sz="1500" dirty="0">
                <a:solidFill>
                  <a:schemeClr val="tx2">
                    <a:lumMod val="75000"/>
                  </a:schemeClr>
                </a:solidFill>
                <a:latin typeface="+mj-lt"/>
              </a:rPr>
              <a:t>External commercial borrowing (ECBs) </a:t>
            </a:r>
            <a:r>
              <a:rPr lang="en-US" sz="1500" dirty="0">
                <a:solidFill>
                  <a:schemeClr val="tx2">
                    <a:lumMod val="75000"/>
                  </a:schemeClr>
                </a:solidFill>
              </a:rPr>
              <a:t>are loans in India made by non-resident lenders in foreign currency to Indian borrowers. They are used widely in India to facilitate access to foreign money by Indian corporations and PSUs (public sector undertakings). ECBs include commercial bank loans, buyers' credit, suppliers' credit, securitized instruments such as floating rate notes and fixed rate bonds etc., credit from official export credit agencies and commercial borrowings from the private sector window of multilateral financial Institutions such as International Finance Corporation (Washington), ADB, AFIC, CDC, etc.</a:t>
            </a:r>
          </a:p>
          <a:p>
            <a:pPr algn="just">
              <a:lnSpc>
                <a:spcPct val="150000"/>
              </a:lnSpc>
            </a:pPr>
            <a:endParaRPr lang="en-US" sz="1500" dirty="0">
              <a:solidFill>
                <a:schemeClr val="tx2">
                  <a:lumMod val="75000"/>
                </a:schemeClr>
              </a:solidFill>
            </a:endParaRPr>
          </a:p>
          <a:p>
            <a:pPr algn="just">
              <a:lnSpc>
                <a:spcPct val="150000"/>
              </a:lnSpc>
            </a:pPr>
            <a:r>
              <a:rPr lang="en-US" sz="1500" dirty="0">
                <a:solidFill>
                  <a:schemeClr val="tx2">
                    <a:lumMod val="75000"/>
                  </a:schemeClr>
                </a:solidFill>
              </a:rPr>
              <a:t>ECBs cannot be used for investment in stock market or speculation in real estate. The DEA (Department of Economic Affairs), Ministry of Finance, Government of India along </a:t>
            </a:r>
          </a:p>
          <a:p>
            <a:pPr algn="just">
              <a:lnSpc>
                <a:spcPct val="150000"/>
              </a:lnSpc>
            </a:pPr>
            <a:r>
              <a:rPr lang="en-US" sz="1500" dirty="0">
                <a:solidFill>
                  <a:schemeClr val="tx2">
                    <a:lumMod val="75000"/>
                  </a:schemeClr>
                </a:solidFill>
              </a:rPr>
              <a:t>with Reserve Bank of India, monitors and regulates ECB guidelines and policies. </a:t>
            </a:r>
            <a:endParaRPr lang="en-IN" sz="1500" dirty="0">
              <a:solidFill>
                <a:schemeClr val="tx2">
                  <a:lumMod val="75000"/>
                </a:schemeClr>
              </a:solidFill>
            </a:endParaRPr>
          </a:p>
        </p:txBody>
      </p:sp>
    </p:spTree>
    <p:extLst>
      <p:ext uri="{BB962C8B-B14F-4D97-AF65-F5344CB8AC3E}">
        <p14:creationId xmlns:p14="http://schemas.microsoft.com/office/powerpoint/2010/main" val="1005344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E746DAF-AB09-4A0B-A526-5A5AC0292B26}"/>
              </a:ext>
            </a:extLst>
          </p:cNvPr>
          <p:cNvSpPr txBox="1"/>
          <p:nvPr/>
        </p:nvSpPr>
        <p:spPr>
          <a:xfrm>
            <a:off x="643686" y="842812"/>
            <a:ext cx="8057148" cy="769441"/>
          </a:xfrm>
          <a:prstGeom prst="rect">
            <a:avLst/>
          </a:prstGeom>
          <a:noFill/>
        </p:spPr>
        <p:txBody>
          <a:bodyPr wrap="square" rtlCol="0">
            <a:spAutoFit/>
          </a:bodyPr>
          <a:lstStyle/>
          <a:p>
            <a:r>
              <a:rPr lang="en-US" sz="4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Financing for MSME’s</a:t>
            </a:r>
            <a:endParaRPr lang="en-IN" sz="44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48479C79-167C-47E7-ACD5-FC0CCC00371D}"/>
              </a:ext>
            </a:extLst>
          </p:cNvPr>
          <p:cNvSpPr txBox="1"/>
          <p:nvPr/>
        </p:nvSpPr>
        <p:spPr>
          <a:xfrm>
            <a:off x="8343900" y="146276"/>
            <a:ext cx="557463"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43</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sp>
        <p:nvSpPr>
          <p:cNvPr id="3" name="TextBox 2">
            <a:extLst>
              <a:ext uri="{FF2B5EF4-FFF2-40B4-BE49-F238E27FC236}">
                <a16:creationId xmlns:a16="http://schemas.microsoft.com/office/drawing/2014/main" id="{5102219F-DCA1-4E8F-9B1A-E6930DC9A978}"/>
              </a:ext>
            </a:extLst>
          </p:cNvPr>
          <p:cNvSpPr txBox="1"/>
          <p:nvPr/>
        </p:nvSpPr>
        <p:spPr>
          <a:xfrm>
            <a:off x="745289" y="2029326"/>
            <a:ext cx="7653416" cy="2801536"/>
          </a:xfrm>
          <a:prstGeom prst="rect">
            <a:avLst/>
          </a:prstGeom>
          <a:noFill/>
        </p:spPr>
        <p:txBody>
          <a:bodyPr wrap="square" rtlCol="0">
            <a:spAutoFit/>
          </a:bodyPr>
          <a:lstStyle/>
          <a:p>
            <a:pPr algn="just">
              <a:lnSpc>
                <a:spcPct val="150000"/>
              </a:lnSpc>
            </a:pPr>
            <a:r>
              <a:rPr lang="en-US" sz="2000" dirty="0">
                <a:solidFill>
                  <a:schemeClr val="tx2">
                    <a:lumMod val="75000"/>
                  </a:schemeClr>
                </a:solidFill>
                <a:latin typeface="+mj-lt"/>
              </a:rPr>
              <a:t>Micro, Small, and Medium Enterprise (MSME) </a:t>
            </a:r>
            <a:r>
              <a:rPr lang="en-US" sz="2000" dirty="0">
                <a:solidFill>
                  <a:schemeClr val="tx2">
                    <a:lumMod val="75000"/>
                  </a:schemeClr>
                </a:solidFill>
              </a:rPr>
              <a:t>loans are unsecured loans offered by several financial institutions to meet various business-related expenses on credit by MSMEs. These loans are defined by the Indian Government and RBI as loans for business enterprises for support in terms of finance, infrastructure and other areas.</a:t>
            </a:r>
            <a:endParaRPr lang="en-IN" sz="2000" dirty="0">
              <a:solidFill>
                <a:schemeClr val="tx2">
                  <a:lumMod val="75000"/>
                </a:schemeClr>
              </a:solidFill>
            </a:endParaRPr>
          </a:p>
        </p:txBody>
      </p:sp>
    </p:spTree>
    <p:extLst>
      <p:ext uri="{BB962C8B-B14F-4D97-AF65-F5344CB8AC3E}">
        <p14:creationId xmlns:p14="http://schemas.microsoft.com/office/powerpoint/2010/main" val="198679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6874A-8D0C-488D-BAE8-231E809BB918}"/>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4</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1" name="Picture 30" descr="A picture containing sport, water sport, swimming, blue&#10;&#10;Description automatically generated">
            <a:extLst>
              <a:ext uri="{FF2B5EF4-FFF2-40B4-BE49-F238E27FC236}">
                <a16:creationId xmlns:a16="http://schemas.microsoft.com/office/drawing/2014/main" id="{AB1D84EB-4F81-4B38-8B6C-A287977FC18C}"/>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39" name="TextBox 38">
            <a:extLst>
              <a:ext uri="{FF2B5EF4-FFF2-40B4-BE49-F238E27FC236}">
                <a16:creationId xmlns:a16="http://schemas.microsoft.com/office/drawing/2014/main" id="{9DCBDE62-7115-4775-9255-B75796AA6DB6}"/>
              </a:ext>
            </a:extLst>
          </p:cNvPr>
          <p:cNvSpPr txBox="1"/>
          <p:nvPr/>
        </p:nvSpPr>
        <p:spPr>
          <a:xfrm>
            <a:off x="869753" y="1969484"/>
            <a:ext cx="4996723" cy="2949718"/>
          </a:xfrm>
          <a:prstGeom prst="rect">
            <a:avLst/>
          </a:prstGeom>
          <a:noFill/>
        </p:spPr>
        <p:txBody>
          <a:bodyPr wrap="square" rtlCol="0">
            <a:spAutoFit/>
          </a:bodyPr>
          <a:lstStyle/>
          <a:p>
            <a:pPr marL="514350" lvl="0" indent="-514350" algn="just">
              <a:lnSpc>
                <a:spcPct val="150000"/>
              </a:lnSpc>
              <a:buFont typeface="+mj-lt"/>
              <a:buAutoNum type="arabicPeriod" startAt="3"/>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Retained Earnings</a:t>
            </a:r>
            <a:endParaRPr lang="en-IN" sz="3200" dirty="0">
              <a:solidFill>
                <a:schemeClr val="tx2">
                  <a:lumMod val="75000"/>
                </a:schemeClr>
              </a:solidFill>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3"/>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Angel Investor</a:t>
            </a:r>
            <a:endParaRPr lang="en-IN" sz="3200" dirty="0">
              <a:solidFill>
                <a:schemeClr val="tx2">
                  <a:lumMod val="75000"/>
                </a:schemeClr>
              </a:solidFill>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3"/>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Venture Capital Firms</a:t>
            </a:r>
            <a:endParaRPr lang="en-IN" sz="3200" dirty="0">
              <a:solidFill>
                <a:schemeClr val="tx2">
                  <a:lumMod val="75000"/>
                </a:schemeClr>
              </a:solidFill>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startAt="3"/>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Corporate Investors</a:t>
            </a:r>
            <a:endParaRPr lang="en-IN" sz="3200" dirty="0">
              <a:solidFill>
                <a:schemeClr val="tx2">
                  <a:lumMod val="75000"/>
                </a:schemeClr>
              </a:solidFill>
              <a:latin typeface="+mj-lt"/>
            </a:endParaRPr>
          </a:p>
        </p:txBody>
      </p:sp>
    </p:spTree>
    <p:extLst>
      <p:ext uri="{BB962C8B-B14F-4D97-AF65-F5344CB8AC3E}">
        <p14:creationId xmlns:p14="http://schemas.microsoft.com/office/powerpoint/2010/main" val="313464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5</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1" name="Picture 30" descr="A picture containing sport, water sport, swimming, blue&#10;&#10;Description automatically generated">
            <a:extLst>
              <a:ext uri="{FF2B5EF4-FFF2-40B4-BE49-F238E27FC236}">
                <a16:creationId xmlns:a16="http://schemas.microsoft.com/office/drawing/2014/main" id="{11963B50-E586-47C4-AF41-7B9A1A47ED4C}"/>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6B18EEB6-9177-42F6-B09D-CF11F04EE444}"/>
              </a:ext>
            </a:extLst>
          </p:cNvPr>
          <p:cNvSpPr txBox="1"/>
          <p:nvPr/>
        </p:nvSpPr>
        <p:spPr>
          <a:xfrm>
            <a:off x="472428" y="885680"/>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(Debt-ship)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663AD10-3EEF-4435-BCEE-E97F65A008C3}"/>
              </a:ext>
            </a:extLst>
          </p:cNvPr>
          <p:cNvSpPr txBox="1"/>
          <p:nvPr/>
        </p:nvSpPr>
        <p:spPr>
          <a:xfrm>
            <a:off x="945815" y="1925732"/>
            <a:ext cx="5962306" cy="2604687"/>
          </a:xfrm>
          <a:prstGeom prst="rect">
            <a:avLst/>
          </a:prstGeom>
          <a:noFill/>
        </p:spPr>
        <p:txBody>
          <a:bodyPr wrap="square" rtlCol="0">
            <a:spAutoFit/>
          </a:bodyPr>
          <a:lstStyle/>
          <a:p>
            <a:pPr marL="514350" lvl="0" indent="-514350" algn="just">
              <a:lnSpc>
                <a:spcPct val="150000"/>
              </a:lnSpc>
              <a:buFont typeface="+mj-lt"/>
              <a:buAutoNum type="arabicPeriod"/>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Long-Term Loans</a:t>
            </a:r>
            <a:endParaRPr lang="en-IN" sz="3200" dirty="0">
              <a:solidFill>
                <a:schemeClr val="tx2">
                  <a:lumMod val="75000"/>
                </a:schemeClr>
              </a:solidFill>
              <a:latin typeface="+mj-lt"/>
              <a:ea typeface="Tw Cen MT" panose="020B0602020104020603" pitchFamily="34" charset="0"/>
              <a:cs typeface="Times New Roman" panose="02020603050405020304" pitchFamily="18" charset="0"/>
            </a:endParaRPr>
          </a:p>
          <a:p>
            <a:pPr marL="514350" lvl="0" indent="-514350" algn="just">
              <a:lnSpc>
                <a:spcPct val="150000"/>
              </a:lnSpc>
              <a:buFont typeface="+mj-lt"/>
              <a:buAutoNum type="arabicPeriod"/>
            </a:pPr>
            <a:r>
              <a:rPr lang="en-US" sz="3200" dirty="0">
                <a:solidFill>
                  <a:schemeClr val="tx2">
                    <a:lumMod val="75000"/>
                  </a:schemeClr>
                </a:solidFill>
                <a:effectLst/>
                <a:latin typeface="+mj-lt"/>
                <a:ea typeface="Tw Cen MT" panose="020B0602020104020603" pitchFamily="34" charset="0"/>
                <a:cs typeface="Times New Roman" panose="02020603050405020304" pitchFamily="18" charset="0"/>
              </a:rPr>
              <a:t>Debentures</a:t>
            </a:r>
            <a:endParaRPr lang="en-IN" sz="3200" dirty="0">
              <a:solidFill>
                <a:schemeClr val="tx2">
                  <a:lumMod val="75000"/>
                </a:schemeClr>
              </a:solidFill>
              <a:latin typeface="+mj-lt"/>
              <a:ea typeface="Tw Cen MT" panose="020B0602020104020603" pitchFamily="34" charset="0"/>
              <a:cs typeface="Times New Roman" panose="02020603050405020304" pitchFamily="18" charset="0"/>
            </a:endParaRPr>
          </a:p>
          <a:p>
            <a:pPr marL="1428750" lvl="2" indent="-514350" algn="just">
              <a:lnSpc>
                <a:spcPct val="150000"/>
              </a:lnSpc>
              <a:buFont typeface="+mj-lt"/>
              <a:buAutoNum type="alphaLcPeriod"/>
            </a:pPr>
            <a:r>
              <a:rPr lang="en-US" sz="2400" dirty="0">
                <a:solidFill>
                  <a:schemeClr val="tx2"/>
                </a:solidFill>
                <a:effectLst/>
                <a:latin typeface="+mj-lt"/>
                <a:ea typeface="Tw Cen MT" panose="020B0602020104020603" pitchFamily="34" charset="0"/>
                <a:cs typeface="Times New Roman" panose="02020603050405020304" pitchFamily="18" charset="0"/>
              </a:rPr>
              <a:t>Convertible Debentures</a:t>
            </a:r>
            <a:endParaRPr lang="en-IN" sz="2400" dirty="0">
              <a:solidFill>
                <a:schemeClr val="tx2"/>
              </a:solidFill>
              <a:latin typeface="+mj-lt"/>
              <a:ea typeface="Tw Cen MT" panose="020B0602020104020603" pitchFamily="34" charset="0"/>
              <a:cs typeface="Times New Roman" panose="02020603050405020304" pitchFamily="18" charset="0"/>
            </a:endParaRPr>
          </a:p>
          <a:p>
            <a:pPr marL="1428750" lvl="2" indent="-514350" algn="just">
              <a:lnSpc>
                <a:spcPct val="150000"/>
              </a:lnSpc>
              <a:buFont typeface="+mj-lt"/>
              <a:buAutoNum type="alphaLcPeriod"/>
            </a:pPr>
            <a:r>
              <a:rPr lang="en-US" sz="2400" dirty="0">
                <a:solidFill>
                  <a:schemeClr val="tx2"/>
                </a:solidFill>
                <a:effectLst/>
                <a:latin typeface="+mj-lt"/>
                <a:ea typeface="Tw Cen MT" panose="020B0602020104020603" pitchFamily="34" charset="0"/>
                <a:cs typeface="Times New Roman" panose="02020603050405020304" pitchFamily="18" charset="0"/>
              </a:rPr>
              <a:t>Non-Convertible Debentures</a:t>
            </a:r>
            <a:endParaRPr lang="en-IN" sz="2400" dirty="0">
              <a:solidFill>
                <a:schemeClr val="tx2"/>
              </a:solidFill>
              <a:latin typeface="+mj-lt"/>
            </a:endParaRPr>
          </a:p>
        </p:txBody>
      </p:sp>
    </p:spTree>
    <p:extLst>
      <p:ext uri="{BB962C8B-B14F-4D97-AF65-F5344CB8AC3E}">
        <p14:creationId xmlns:p14="http://schemas.microsoft.com/office/powerpoint/2010/main" val="138318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6</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BF61257E-814D-4EB1-8791-0516A78A5635}"/>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29F8CDBB-DD4B-4E01-9BF5-3E75AD8BF750}"/>
              </a:ext>
            </a:extLst>
          </p:cNvPr>
          <p:cNvSpPr txBox="1"/>
          <p:nvPr/>
        </p:nvSpPr>
        <p:spPr>
          <a:xfrm>
            <a:off x="738014" y="2080992"/>
            <a:ext cx="7653416" cy="584775"/>
          </a:xfrm>
          <a:prstGeom prst="rect">
            <a:avLst/>
          </a:prstGeom>
          <a:noFill/>
        </p:spPr>
        <p:txBody>
          <a:bodyPr wrap="square" rtlCol="0">
            <a:spAutoFit/>
          </a:bodyPr>
          <a:lstStyle/>
          <a:p>
            <a:r>
              <a:rPr lang="en-US" sz="3200" dirty="0">
                <a:solidFill>
                  <a:srgbClr val="FF5353"/>
                </a:solidFill>
                <a:latin typeface="+mj-lt"/>
              </a:rPr>
              <a:t>Equity Share Capital:</a:t>
            </a:r>
            <a:endParaRPr lang="en-IN" sz="3200" dirty="0">
              <a:solidFill>
                <a:srgbClr val="FF5353"/>
              </a:solidFill>
              <a:latin typeface="+mj-lt"/>
            </a:endParaRPr>
          </a:p>
        </p:txBody>
      </p:sp>
      <p:sp>
        <p:nvSpPr>
          <p:cNvPr id="5" name="TextBox 4">
            <a:extLst>
              <a:ext uri="{FF2B5EF4-FFF2-40B4-BE49-F238E27FC236}">
                <a16:creationId xmlns:a16="http://schemas.microsoft.com/office/drawing/2014/main" id="{2ED8D250-E5E4-4CFC-B92E-DECC1497A861}"/>
              </a:ext>
            </a:extLst>
          </p:cNvPr>
          <p:cNvSpPr txBox="1"/>
          <p:nvPr/>
        </p:nvSpPr>
        <p:spPr>
          <a:xfrm>
            <a:off x="467448" y="2730539"/>
            <a:ext cx="7923982" cy="3343351"/>
          </a:xfrm>
          <a:prstGeom prst="rect">
            <a:avLst/>
          </a:prstGeom>
          <a:noFill/>
        </p:spPr>
        <p:txBody>
          <a:bodyPr wrap="square" rtlCol="0">
            <a:spAutoFit/>
          </a:bodyPr>
          <a:lstStyle/>
          <a:p>
            <a:pPr marL="228600" algn="just">
              <a:lnSpc>
                <a:spcPct val="150000"/>
              </a:lnSpc>
              <a:spcAft>
                <a:spcPts val="800"/>
              </a:spcAft>
            </a:pPr>
            <a:r>
              <a:rPr lang="en-US" sz="2400" dirty="0">
                <a:solidFill>
                  <a:schemeClr val="tx2">
                    <a:lumMod val="75000"/>
                  </a:schemeClr>
                </a:solidFill>
                <a:effectLst/>
                <a:ea typeface="Times New Roman" panose="02020603050405020304" pitchFamily="18" charset="0"/>
                <a:cs typeface="Times New Roman" panose="02020603050405020304" pitchFamily="18" charset="0"/>
              </a:rPr>
              <a:t>The </a:t>
            </a:r>
            <a:r>
              <a:rPr lang="en-US" sz="2400" dirty="0">
                <a:solidFill>
                  <a:schemeClr val="tx2">
                    <a:lumMod val="75000"/>
                  </a:schemeClr>
                </a:solidFill>
                <a:effectLst/>
                <a:ea typeface="Tw Cen MT" panose="020B0602020104020603" pitchFamily="34" charset="0"/>
                <a:cs typeface="Times New Roman" panose="02020603050405020304" pitchFamily="18" charset="0"/>
              </a:rPr>
              <a:t>capital that gives </a:t>
            </a:r>
            <a:r>
              <a:rPr lang="en-US" sz="2400" dirty="0">
                <a:solidFill>
                  <a:srgbClr val="FF5353"/>
                </a:solidFill>
                <a:effectLst/>
                <a:latin typeface="+mj-lt"/>
                <a:ea typeface="Tw Cen MT" panose="020B0602020104020603" pitchFamily="34" charset="0"/>
                <a:cs typeface="Times New Roman" panose="02020603050405020304" pitchFamily="18" charset="0"/>
              </a:rPr>
              <a:t>ownership rights </a:t>
            </a:r>
            <a:r>
              <a:rPr lang="en-US" sz="2400" dirty="0">
                <a:solidFill>
                  <a:schemeClr val="tx2">
                    <a:lumMod val="75000"/>
                  </a:schemeClr>
                </a:solidFill>
                <a:effectLst/>
                <a:ea typeface="Tw Cen MT" panose="020B0602020104020603" pitchFamily="34" charset="0"/>
                <a:cs typeface="Times New Roman" panose="02020603050405020304" pitchFamily="18" charset="0"/>
              </a:rPr>
              <a:t>to the shareholders. The capital is generally issued for the </a:t>
            </a:r>
            <a:r>
              <a:rPr lang="en-US" sz="2400" dirty="0">
                <a:solidFill>
                  <a:srgbClr val="FF5353"/>
                </a:solidFill>
                <a:effectLst/>
                <a:latin typeface="+mj-lt"/>
                <a:ea typeface="Tw Cen MT" panose="020B0602020104020603" pitchFamily="34" charset="0"/>
                <a:cs typeface="Times New Roman" panose="02020603050405020304" pitchFamily="18" charset="0"/>
              </a:rPr>
              <a:t>lifetime</a:t>
            </a:r>
            <a:r>
              <a:rPr lang="en-US" sz="2400" dirty="0">
                <a:solidFill>
                  <a:schemeClr val="tx1">
                    <a:lumMod val="75000"/>
                    <a:lumOff val="25000"/>
                  </a:schemeClr>
                </a:solidFill>
                <a:effectLst/>
                <a:ea typeface="Tw Cen MT" panose="020B0602020104020603" pitchFamily="34" charset="0"/>
                <a:cs typeface="Times New Roman" panose="02020603050405020304" pitchFamily="18" charset="0"/>
              </a:rPr>
              <a:t> </a:t>
            </a:r>
            <a:r>
              <a:rPr lang="en-US" sz="2400" dirty="0">
                <a:solidFill>
                  <a:schemeClr val="tx2">
                    <a:lumMod val="75000"/>
                  </a:schemeClr>
                </a:solidFill>
                <a:effectLst/>
                <a:ea typeface="Tw Cen MT" panose="020B0602020104020603" pitchFamily="34" charset="0"/>
                <a:cs typeface="Times New Roman" panose="02020603050405020304" pitchFamily="18" charset="0"/>
              </a:rPr>
              <a:t>of the company. It gives </a:t>
            </a:r>
            <a:r>
              <a:rPr lang="en-US" sz="2400" dirty="0">
                <a:solidFill>
                  <a:srgbClr val="FF5353"/>
                </a:solidFill>
                <a:effectLst/>
                <a:latin typeface="+mj-lt"/>
                <a:ea typeface="Tw Cen MT" panose="020B0602020104020603" pitchFamily="34" charset="0"/>
                <a:cs typeface="Times New Roman" panose="02020603050405020304" pitchFamily="18" charset="0"/>
              </a:rPr>
              <a:t>voting rights </a:t>
            </a:r>
            <a:r>
              <a:rPr lang="en-US" sz="2400" dirty="0">
                <a:solidFill>
                  <a:schemeClr val="tx2">
                    <a:lumMod val="75000"/>
                  </a:schemeClr>
                </a:solidFill>
                <a:effectLst/>
                <a:ea typeface="Tw Cen MT" panose="020B0602020104020603" pitchFamily="34" charset="0"/>
                <a:cs typeface="Times New Roman" panose="02020603050405020304" pitchFamily="18" charset="0"/>
              </a:rPr>
              <a:t>to the shareholder in taking strategic decisions of the company. Shareholders are not involved in the day-to-day activities of the company. </a:t>
            </a:r>
            <a:endParaRPr lang="en-IN" sz="2400" dirty="0">
              <a:solidFill>
                <a:schemeClr val="tx2">
                  <a:lumMod val="75000"/>
                </a:schemeClr>
              </a:solidFill>
              <a:effectLst/>
              <a:ea typeface="Tw Cen MT" panose="020B0602020104020603" pitchFamily="34" charset="0"/>
              <a:cs typeface="Times New Roman" panose="02020603050405020304" pitchFamily="18" charset="0"/>
            </a:endParaRPr>
          </a:p>
        </p:txBody>
      </p:sp>
    </p:spTree>
    <p:extLst>
      <p:ext uri="{BB962C8B-B14F-4D97-AF65-F5344CB8AC3E}">
        <p14:creationId xmlns:p14="http://schemas.microsoft.com/office/powerpoint/2010/main" val="131028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7</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EDC6C1D8-A37D-4727-9A85-18E474E21365}"/>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4" name="TextBox 3">
            <a:extLst>
              <a:ext uri="{FF2B5EF4-FFF2-40B4-BE49-F238E27FC236}">
                <a16:creationId xmlns:a16="http://schemas.microsoft.com/office/drawing/2014/main" id="{65C5DDA8-4025-4894-B14B-63540B985309}"/>
              </a:ext>
            </a:extLst>
          </p:cNvPr>
          <p:cNvSpPr txBox="1"/>
          <p:nvPr/>
        </p:nvSpPr>
        <p:spPr>
          <a:xfrm>
            <a:off x="413338" y="2506407"/>
            <a:ext cx="7982668" cy="4001095"/>
          </a:xfrm>
          <a:prstGeom prst="rect">
            <a:avLst/>
          </a:prstGeom>
          <a:noFill/>
        </p:spPr>
        <p:txBody>
          <a:bodyPr wrap="square" rtlCol="0">
            <a:spAutoFit/>
          </a:bodyPr>
          <a:lstStyle/>
          <a:p>
            <a:pPr marL="228600" algn="just">
              <a:lnSpc>
                <a:spcPct val="150000"/>
              </a:lnSpc>
              <a:spcAft>
                <a:spcPts val="800"/>
              </a:spcAft>
            </a:pPr>
            <a:r>
              <a:rPr lang="en-US" sz="18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Equity shareholders are termed as the company's actual owners as they take all the risk and are the last ones to get their share of profit from the company. They get their capital back only in two cases:</a:t>
            </a:r>
            <a:endParaRPr lang="en-IN" sz="18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marL="1257300" lvl="2" indent="-342900" algn="just">
              <a:lnSpc>
                <a:spcPct val="150000"/>
              </a:lnSpc>
              <a:buFont typeface="Wingdings" panose="05000000000000000000" pitchFamily="2" charset="2"/>
              <a:buChar char=""/>
            </a:pPr>
            <a:r>
              <a:rPr lang="en-US" dirty="0">
                <a:solidFill>
                  <a:schemeClr val="tx2">
                    <a:lumMod val="75000"/>
                  </a:schemeClr>
                </a:solidFill>
                <a:effectLst/>
                <a:latin typeface="+mj-lt"/>
                <a:ea typeface="Tw Cen MT" panose="020B0602020104020603" pitchFamily="34" charset="0"/>
                <a:cs typeface="Times New Roman" panose="02020603050405020304" pitchFamily="18" charset="0"/>
              </a:rPr>
              <a:t>Buyback</a:t>
            </a:r>
            <a:r>
              <a:rPr lang="en-US"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of shares by the company</a:t>
            </a:r>
            <a:endParaRPr lang="en-IN"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marL="1257300" lvl="2" indent="-342900" algn="just">
              <a:lnSpc>
                <a:spcPct val="150000"/>
              </a:lnSpc>
              <a:spcAft>
                <a:spcPts val="800"/>
              </a:spcAft>
              <a:buFont typeface="Wingdings" panose="05000000000000000000" pitchFamily="2" charset="2"/>
              <a:buChar char=""/>
            </a:pPr>
            <a:r>
              <a:rPr lang="en-US" dirty="0">
                <a:solidFill>
                  <a:schemeClr val="tx2">
                    <a:lumMod val="75000"/>
                  </a:schemeClr>
                </a:solidFill>
                <a:effectLst/>
                <a:latin typeface="+mj-lt"/>
                <a:ea typeface="Tw Cen MT" panose="020B0602020104020603" pitchFamily="34" charset="0"/>
                <a:cs typeface="Times New Roman" panose="02020603050405020304" pitchFamily="18" charset="0"/>
              </a:rPr>
              <a:t>Liquidation</a:t>
            </a:r>
            <a:r>
              <a:rPr lang="en-US"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 of the company</a:t>
            </a:r>
            <a:endParaRPr lang="en-IN"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marL="228600" algn="just">
              <a:lnSpc>
                <a:spcPct val="150000"/>
              </a:lnSpc>
              <a:spcAft>
                <a:spcPts val="800"/>
              </a:spcAft>
            </a:pPr>
            <a:r>
              <a:rPr lang="en-US" sz="18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Their liability is limited to the face value of the shares. At any point, equity shareholders can't be forced to pay more than the face value of the shares purchased by them.</a:t>
            </a:r>
            <a:endParaRPr lang="en-IN" sz="18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endParaRPr lang="en-IN" dirty="0">
              <a:solidFill>
                <a:schemeClr val="tx1">
                  <a:lumMod val="75000"/>
                  <a:lumOff val="25000"/>
                </a:schemeClr>
              </a:solidFill>
            </a:endParaRPr>
          </a:p>
        </p:txBody>
      </p:sp>
      <p:sp>
        <p:nvSpPr>
          <p:cNvPr id="31" name="TextBox 30">
            <a:extLst>
              <a:ext uri="{FF2B5EF4-FFF2-40B4-BE49-F238E27FC236}">
                <a16:creationId xmlns:a16="http://schemas.microsoft.com/office/drawing/2014/main" id="{BBC74851-F4CC-4F06-AAA3-B56DEE44CCA1}"/>
              </a:ext>
            </a:extLst>
          </p:cNvPr>
          <p:cNvSpPr txBox="1"/>
          <p:nvPr/>
        </p:nvSpPr>
        <p:spPr>
          <a:xfrm>
            <a:off x="637277" y="1972506"/>
            <a:ext cx="7653416" cy="584775"/>
          </a:xfrm>
          <a:prstGeom prst="rect">
            <a:avLst/>
          </a:prstGeom>
          <a:noFill/>
        </p:spPr>
        <p:txBody>
          <a:bodyPr wrap="square" rtlCol="0">
            <a:spAutoFit/>
          </a:bodyPr>
          <a:lstStyle/>
          <a:p>
            <a:r>
              <a:rPr lang="en-US" sz="3200" dirty="0">
                <a:solidFill>
                  <a:srgbClr val="FF5353"/>
                </a:solidFill>
                <a:latin typeface="+mj-lt"/>
              </a:rPr>
              <a:t>Equity Share Capital:</a:t>
            </a:r>
            <a:endParaRPr lang="en-IN" sz="3200" dirty="0">
              <a:solidFill>
                <a:srgbClr val="FF5353"/>
              </a:solidFill>
              <a:latin typeface="+mj-lt"/>
            </a:endParaRPr>
          </a:p>
        </p:txBody>
      </p:sp>
    </p:spTree>
    <p:extLst>
      <p:ext uri="{BB962C8B-B14F-4D97-AF65-F5344CB8AC3E}">
        <p14:creationId xmlns:p14="http://schemas.microsoft.com/office/powerpoint/2010/main" val="134339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71F7D98-0323-49B6-AFBF-F431A57EFEF8}"/>
              </a:ext>
            </a:extLst>
          </p:cNvPr>
          <p:cNvSpPr txBox="1"/>
          <p:nvPr/>
        </p:nvSpPr>
        <p:spPr>
          <a:xfrm>
            <a:off x="8446831" y="139200"/>
            <a:ext cx="409074" cy="461665"/>
          </a:xfrm>
          <a:prstGeom prst="rect">
            <a:avLst/>
          </a:prstGeom>
          <a:noFill/>
        </p:spPr>
        <p:txBody>
          <a:bodyPr wrap="square" rtlCol="0">
            <a:spAutoFit/>
          </a:bodyPr>
          <a:lstStyle/>
          <a:p>
            <a:r>
              <a:rPr lang="en-US"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8</a:t>
            </a:r>
            <a:endParaRPr lang="en-IN" sz="24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endParaRPr>
          </a:p>
        </p:txBody>
      </p:sp>
      <p:pic>
        <p:nvPicPr>
          <p:cNvPr id="32" name="Picture 31" descr="A picture containing sport, water sport, swimming, blue&#10;&#10;Description automatically generated">
            <a:extLst>
              <a:ext uri="{FF2B5EF4-FFF2-40B4-BE49-F238E27FC236}">
                <a16:creationId xmlns:a16="http://schemas.microsoft.com/office/drawing/2014/main" id="{D0926A85-C4BB-4BAE-A1C9-91DE3C22DBD8}"/>
              </a:ext>
            </a:extLst>
          </p:cNvPr>
          <p:cNvPicPr>
            <a:picLocks noChangeAspect="1"/>
          </p:cNvPicPr>
          <p:nvPr/>
        </p:nvPicPr>
        <p:blipFill rotWithShape="1">
          <a:blip r:embed="rId2">
            <a:extLst>
              <a:ext uri="{28A0092B-C50C-407E-A947-70E740481C1C}">
                <a14:useLocalDpi xmlns:a14="http://schemas.microsoft.com/office/drawing/2010/main" val="0"/>
              </a:ext>
            </a:extLst>
          </a:blip>
          <a:srcRect l="27049" t="19732" r="28079" b="12961"/>
          <a:stretch/>
        </p:blipFill>
        <p:spPr>
          <a:xfrm>
            <a:off x="7973973" y="5607594"/>
            <a:ext cx="1111206" cy="1111206"/>
          </a:xfrm>
          <a:prstGeom prst="rect">
            <a:avLst/>
          </a:prstGeom>
        </p:spPr>
      </p:pic>
      <p:sp>
        <p:nvSpPr>
          <p:cNvPr id="29" name="TextBox 28">
            <a:extLst>
              <a:ext uri="{FF2B5EF4-FFF2-40B4-BE49-F238E27FC236}">
                <a16:creationId xmlns:a16="http://schemas.microsoft.com/office/drawing/2014/main" id="{3F78225E-CF34-44E3-AC74-FEA706FA675A}"/>
              </a:ext>
            </a:extLst>
          </p:cNvPr>
          <p:cNvSpPr txBox="1"/>
          <p:nvPr/>
        </p:nvSpPr>
        <p:spPr>
          <a:xfrm>
            <a:off x="509336" y="894637"/>
            <a:ext cx="8057148" cy="584775"/>
          </a:xfrm>
          <a:prstGeom prst="rect">
            <a:avLst/>
          </a:prstGeom>
          <a:noFill/>
        </p:spPr>
        <p:txBody>
          <a:bodyPr wrap="square" rtlCol="0">
            <a:spAutoFit/>
          </a:bodyPr>
          <a:lstStyle/>
          <a:p>
            <a:r>
              <a:rPr lang="en-US" sz="3200" dirty="0">
                <a:solidFill>
                  <a:schemeClr val="bg1">
                    <a:lumMod val="85000"/>
                  </a:schemeClr>
                </a:solidFill>
                <a:effectLst>
                  <a:outerShdw blurRad="50800" dist="38100" dir="2700000" algn="tl" rotWithShape="0">
                    <a:prstClr val="black">
                      <a:alpha val="40000"/>
                    </a:prstClr>
                  </a:outerShdw>
                </a:effectLst>
                <a:latin typeface="Lato Black" panose="020F0A02020204030203" pitchFamily="34" charset="0"/>
              </a:rPr>
              <a:t>Long-Term Sources of Finance </a:t>
            </a:r>
            <a:r>
              <a:rPr lang="en-US" sz="3200" dirty="0">
                <a:solidFill>
                  <a:srgbClr val="FF5353"/>
                </a:solidFill>
                <a:effectLst>
                  <a:outerShdw blurRad="50800" dist="38100" dir="2700000" algn="tl" rotWithShape="0">
                    <a:prstClr val="black">
                      <a:alpha val="40000"/>
                    </a:prstClr>
                  </a:outerShdw>
                </a:effectLst>
                <a:latin typeface="Lato Black" panose="020F0A02020204030203" pitchFamily="34" charset="0"/>
              </a:rPr>
              <a:t>(Ownership)</a:t>
            </a:r>
            <a:endParaRPr lang="en-IN" sz="3200" dirty="0">
              <a:solidFill>
                <a:srgbClr val="FF5353"/>
              </a:solidFill>
              <a:effectLst>
                <a:outerShdw blurRad="50800" dist="38100" dir="2700000" algn="tl" rotWithShape="0">
                  <a:prstClr val="black">
                    <a:alpha val="40000"/>
                  </a:prstClr>
                </a:outerShdw>
              </a:effectLst>
              <a:latin typeface="Lato Black" panose="020F0A02020204030203" pitchFamily="34" charset="0"/>
            </a:endParaRPr>
          </a:p>
        </p:txBody>
      </p:sp>
      <p:sp>
        <p:nvSpPr>
          <p:cNvPr id="31" name="TextBox 30">
            <a:extLst>
              <a:ext uri="{FF2B5EF4-FFF2-40B4-BE49-F238E27FC236}">
                <a16:creationId xmlns:a16="http://schemas.microsoft.com/office/drawing/2014/main" id="{38D89341-5383-4F6D-81E0-56BEF5BC1DF7}"/>
              </a:ext>
            </a:extLst>
          </p:cNvPr>
          <p:cNvSpPr txBox="1"/>
          <p:nvPr/>
        </p:nvSpPr>
        <p:spPr>
          <a:xfrm>
            <a:off x="408680" y="2824583"/>
            <a:ext cx="8110610" cy="2891946"/>
          </a:xfrm>
          <a:prstGeom prst="rect">
            <a:avLst/>
          </a:prstGeom>
          <a:noFill/>
        </p:spPr>
        <p:txBody>
          <a:bodyPr wrap="square">
            <a:spAutoFit/>
          </a:bodyPr>
          <a:lstStyle/>
          <a:p>
            <a:pPr marL="228600" algn="just">
              <a:lnSpc>
                <a:spcPct val="150000"/>
              </a:lnSpc>
              <a:spcAft>
                <a:spcPts val="800"/>
              </a:spcAft>
            </a:pPr>
            <a:r>
              <a:rPr lang="en-US" sz="2400" dirty="0">
                <a:solidFill>
                  <a:schemeClr val="tx2">
                    <a:lumMod val="75000"/>
                  </a:schemeClr>
                </a:solidFill>
                <a:effectLst/>
                <a:ea typeface="Times New Roman" panose="02020603050405020304" pitchFamily="18" charset="0"/>
                <a:cs typeface="Times New Roman" panose="02020603050405020304" pitchFamily="18" charset="0"/>
              </a:rPr>
              <a:t>Preference Share Capital</a:t>
            </a:r>
            <a:r>
              <a:rPr lang="en-US" sz="2400" dirty="0">
                <a:solidFill>
                  <a:schemeClr val="tx2">
                    <a:lumMod val="75000"/>
                  </a:schemeClr>
                </a:solidFill>
                <a:effectLst/>
                <a:ea typeface="Tw Cen MT" panose="020B0602020104020603" pitchFamily="34" charset="0"/>
                <a:cs typeface="Times New Roman" panose="02020603050405020304" pitchFamily="18" charset="0"/>
              </a:rPr>
              <a:t>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gives</a:t>
            </a:r>
            <a:r>
              <a:rPr lang="en-US" sz="2400" dirty="0">
                <a:solidFill>
                  <a:schemeClr val="tx1">
                    <a:lumMod val="75000"/>
                    <a:lumOff val="25000"/>
                  </a:schemeClr>
                </a:solidFill>
                <a:effectLst/>
                <a:latin typeface="Lato" panose="020F0502020204030203" pitchFamily="34" charset="0"/>
                <a:ea typeface="Tw Cen MT" panose="020B0602020104020603" pitchFamily="34" charset="0"/>
                <a:cs typeface="Times New Roman" panose="02020603050405020304" pitchFamily="18" charset="0"/>
              </a:rPr>
              <a:t> </a:t>
            </a:r>
            <a:r>
              <a:rPr lang="en-US" sz="2400" dirty="0">
                <a:solidFill>
                  <a:srgbClr val="FF5353"/>
                </a:solidFill>
                <a:effectLst/>
                <a:latin typeface="+mj-lt"/>
                <a:ea typeface="Tw Cen MT" panose="020B0602020104020603" pitchFamily="34" charset="0"/>
                <a:cs typeface="Times New Roman" panose="02020603050405020304" pitchFamily="18" charset="0"/>
              </a:rPr>
              <a:t>two preferences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to the shareholders:</a:t>
            </a:r>
            <a:endParaRPr lang="en-IN"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a:p>
            <a:pPr marL="1257300" lvl="2" indent="-342900" algn="just">
              <a:lnSpc>
                <a:spcPct val="150000"/>
              </a:lnSpc>
              <a:buFont typeface="Wingdings" panose="05000000000000000000" pitchFamily="2" charset="2"/>
              <a:buChar char=""/>
            </a:pP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Preference as to payment of </a:t>
            </a:r>
            <a:r>
              <a:rPr lang="en-US" sz="2400" dirty="0">
                <a:solidFill>
                  <a:srgbClr val="FF5353"/>
                </a:solidFill>
                <a:effectLst/>
                <a:latin typeface="Lato Black" panose="020F0A02020204030203" pitchFamily="34" charset="0"/>
                <a:ea typeface="Times New Roman" panose="02020603050405020304" pitchFamily="18" charset="0"/>
                <a:cs typeface="Times New Roman" panose="02020603050405020304" pitchFamily="18" charset="0"/>
              </a:rPr>
              <a:t>Dividend</a:t>
            </a:r>
            <a:endParaRPr lang="en-IN" sz="2400" dirty="0">
              <a:solidFill>
                <a:srgbClr val="FF5353"/>
              </a:solidFill>
              <a:effectLst/>
              <a:latin typeface="Lato" panose="020F0502020204030203" pitchFamily="34" charset="0"/>
              <a:ea typeface="Tw Cen MT" panose="020B0602020104020603" pitchFamily="34" charset="0"/>
              <a:cs typeface="Times New Roman" panose="02020603050405020304" pitchFamily="18" charset="0"/>
            </a:endParaRPr>
          </a:p>
          <a:p>
            <a:pPr marL="1257300" lvl="2" indent="-342900" algn="just">
              <a:lnSpc>
                <a:spcPct val="150000"/>
              </a:lnSpc>
              <a:spcAft>
                <a:spcPts val="800"/>
              </a:spcAft>
              <a:buFont typeface="Wingdings" panose="05000000000000000000" pitchFamily="2" charset="2"/>
              <a:buChar char=""/>
            </a:pP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Preference as to </a:t>
            </a:r>
            <a:r>
              <a:rPr lang="en-US" sz="2400" dirty="0">
                <a:solidFill>
                  <a:srgbClr val="FF5353"/>
                </a:solidFill>
                <a:effectLst/>
                <a:latin typeface="Lato Black" panose="020F0A02020204030203" pitchFamily="34" charset="0"/>
                <a:ea typeface="Times New Roman" panose="02020603050405020304" pitchFamily="18" charset="0"/>
                <a:cs typeface="Times New Roman" panose="02020603050405020304" pitchFamily="18" charset="0"/>
              </a:rPr>
              <a:t>Repayment of Capital</a:t>
            </a:r>
            <a:r>
              <a:rPr lang="en-US" sz="2400" dirty="0">
                <a:solidFill>
                  <a:srgbClr val="FF5353"/>
                </a:solidFill>
                <a:effectLst/>
                <a:latin typeface="Lato" panose="020F0502020204030203" pitchFamily="34" charset="0"/>
                <a:ea typeface="Tw Cen MT" panose="020B0602020104020603" pitchFamily="34" charset="0"/>
                <a:cs typeface="Times New Roman" panose="02020603050405020304" pitchFamily="18" charset="0"/>
              </a:rPr>
              <a:t> </a:t>
            </a:r>
            <a:r>
              <a:rPr lang="en-US"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rPr>
              <a:t>at the time of liquidation</a:t>
            </a:r>
            <a:endParaRPr lang="en-IN" sz="2400" dirty="0">
              <a:solidFill>
                <a:schemeClr val="tx2">
                  <a:lumMod val="75000"/>
                </a:schemeClr>
              </a:solidFill>
              <a:effectLst/>
              <a:latin typeface="Lato" panose="020F0502020204030203" pitchFamily="34" charset="0"/>
              <a:ea typeface="Tw Cen MT" panose="020B0602020104020603"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2B051089-FE72-4578-9159-FAC739BA8AB0}"/>
              </a:ext>
            </a:extLst>
          </p:cNvPr>
          <p:cNvSpPr txBox="1"/>
          <p:nvPr/>
        </p:nvSpPr>
        <p:spPr>
          <a:xfrm>
            <a:off x="637277" y="1988004"/>
            <a:ext cx="7653416" cy="584775"/>
          </a:xfrm>
          <a:prstGeom prst="rect">
            <a:avLst/>
          </a:prstGeom>
          <a:noFill/>
        </p:spPr>
        <p:txBody>
          <a:bodyPr wrap="square" rtlCol="0">
            <a:spAutoFit/>
          </a:bodyPr>
          <a:lstStyle/>
          <a:p>
            <a:r>
              <a:rPr lang="en-US" sz="3200" dirty="0">
                <a:solidFill>
                  <a:srgbClr val="FF5353"/>
                </a:solidFill>
                <a:latin typeface="+mj-lt"/>
              </a:rPr>
              <a:t>Preference Share Capital:</a:t>
            </a:r>
            <a:endParaRPr lang="en-IN" sz="3200" dirty="0">
              <a:solidFill>
                <a:srgbClr val="FF5353"/>
              </a:solidFill>
              <a:latin typeface="+mj-lt"/>
            </a:endParaRPr>
          </a:p>
        </p:txBody>
      </p:sp>
    </p:spTree>
    <p:extLst>
      <p:ext uri="{BB962C8B-B14F-4D97-AF65-F5344CB8AC3E}">
        <p14:creationId xmlns:p14="http://schemas.microsoft.com/office/powerpoint/2010/main" val="3164848629"/>
      </p:ext>
    </p:extLst>
  </p:cSld>
  <p:clrMapOvr>
    <a:masterClrMapping/>
  </p:clrMapOvr>
</p:sld>
</file>

<file path=ppt/theme/theme1.xml><?xml version="1.0" encoding="utf-8"?>
<a:theme xmlns:a="http://schemas.openxmlformats.org/drawingml/2006/main" name="Office Theme">
  <a:themeElements>
    <a:clrScheme name="Beyond black and white ">
      <a:dk1>
        <a:sysClr val="windowText" lastClr="000000"/>
      </a:dk1>
      <a:lt1>
        <a:sysClr val="window" lastClr="FFFFFF"/>
      </a:lt1>
      <a:dk2>
        <a:srgbClr val="1F497D"/>
      </a:dk2>
      <a:lt2>
        <a:srgbClr val="EEECE1"/>
      </a:lt2>
      <a:accent1>
        <a:srgbClr val="31A2AC"/>
      </a:accent1>
      <a:accent2>
        <a:srgbClr val="AF1C1C"/>
      </a:accent2>
      <a:accent3>
        <a:srgbClr val="F0EFF0"/>
      </a:accent3>
      <a:accent4>
        <a:srgbClr val="2F2F28"/>
      </a:accent4>
      <a:accent5>
        <a:srgbClr val="000000"/>
      </a:accent5>
      <a:accent6>
        <a:srgbClr val="8A8A8A"/>
      </a:accent6>
      <a:hlink>
        <a:srgbClr val="0096D2"/>
      </a:hlink>
      <a:folHlink>
        <a:srgbClr val="00578B"/>
      </a:folHlink>
    </a:clrScheme>
    <a:fontScheme name="Custom 2">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1500</TotalTime>
  <Words>3498</Words>
  <Application>Microsoft Office PowerPoint</Application>
  <PresentationFormat>On-screen Show (4:3)</PresentationFormat>
  <Paragraphs>237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Georgia Pro</vt:lpstr>
      <vt:lpstr>Lato</vt:lpstr>
      <vt:lpstr>Lato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Monika Kalani</dc:creator>
  <cp:lastModifiedBy>8984</cp:lastModifiedBy>
  <cp:revision>69</cp:revision>
  <dcterms:created xsi:type="dcterms:W3CDTF">2021-09-01T18:50:52Z</dcterms:created>
  <dcterms:modified xsi:type="dcterms:W3CDTF">2022-08-17T05:00:24Z</dcterms:modified>
</cp:coreProperties>
</file>