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27" r:id="rId3"/>
    <p:sldId id="328" r:id="rId4"/>
    <p:sldId id="267" r:id="rId5"/>
    <p:sldId id="268" r:id="rId6"/>
    <p:sldId id="291" r:id="rId7"/>
    <p:sldId id="292" r:id="rId8"/>
    <p:sldId id="269" r:id="rId9"/>
    <p:sldId id="271" r:id="rId10"/>
    <p:sldId id="294" r:id="rId11"/>
    <p:sldId id="295" r:id="rId12"/>
    <p:sldId id="272" r:id="rId13"/>
    <p:sldId id="273" r:id="rId14"/>
    <p:sldId id="270" r:id="rId15"/>
    <p:sldId id="274" r:id="rId16"/>
    <p:sldId id="296" r:id="rId17"/>
    <p:sldId id="298" r:id="rId18"/>
    <p:sldId id="297" r:id="rId19"/>
    <p:sldId id="304" r:id="rId20"/>
    <p:sldId id="303" r:id="rId21"/>
    <p:sldId id="299" r:id="rId22"/>
    <p:sldId id="293" r:id="rId23"/>
    <p:sldId id="276" r:id="rId24"/>
    <p:sldId id="309" r:id="rId25"/>
    <p:sldId id="308" r:id="rId26"/>
    <p:sldId id="310" r:id="rId27"/>
    <p:sldId id="329" r:id="rId28"/>
    <p:sldId id="311" r:id="rId29"/>
    <p:sldId id="330" r:id="rId30"/>
    <p:sldId id="275" r:id="rId31"/>
    <p:sldId id="312" r:id="rId32"/>
    <p:sldId id="313" r:id="rId33"/>
    <p:sldId id="314" r:id="rId34"/>
    <p:sldId id="331" r:id="rId35"/>
    <p:sldId id="315" r:id="rId36"/>
    <p:sldId id="332" r:id="rId37"/>
    <p:sldId id="278" r:id="rId38"/>
    <p:sldId id="306" r:id="rId39"/>
    <p:sldId id="307" r:id="rId40"/>
    <p:sldId id="316" r:id="rId41"/>
    <p:sldId id="317" r:id="rId42"/>
    <p:sldId id="318" r:id="rId43"/>
    <p:sldId id="277" r:id="rId44"/>
    <p:sldId id="319" r:id="rId45"/>
    <p:sldId id="320" r:id="rId46"/>
    <p:sldId id="321" r:id="rId47"/>
    <p:sldId id="279" r:id="rId48"/>
    <p:sldId id="323" r:id="rId49"/>
    <p:sldId id="283" r:id="rId50"/>
    <p:sldId id="326" r:id="rId51"/>
    <p:sldId id="281" r:id="rId52"/>
    <p:sldId id="280" r:id="rId53"/>
    <p:sldId id="305" r:id="rId54"/>
    <p:sldId id="282"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cursor" id="{5A9F0976-6A5A-415D-A253-4862EC7BB85F}">
          <p14:sldIdLst>
            <p14:sldId id="256"/>
            <p14:sldId id="327"/>
            <p14:sldId id="328"/>
          </p14:sldIdLst>
        </p14:section>
        <p14:section name="Introduction" id="{5BE2318B-134A-4B3C-A346-225BBFF6AD82}">
          <p14:sldIdLst>
            <p14:sldId id="267"/>
            <p14:sldId id="268"/>
            <p14:sldId id="291"/>
            <p14:sldId id="292"/>
          </p14:sldIdLst>
        </p14:section>
        <p14:section name="Interest" id="{76A5A92C-89E4-42B0-A180-0D33E66A2C43}">
          <p14:sldIdLst>
            <p14:sldId id="269"/>
            <p14:sldId id="271"/>
            <p14:sldId id="294"/>
            <p14:sldId id="295"/>
            <p14:sldId id="272"/>
            <p14:sldId id="273"/>
            <p14:sldId id="270"/>
            <p14:sldId id="274"/>
            <p14:sldId id="296"/>
            <p14:sldId id="298"/>
            <p14:sldId id="297"/>
            <p14:sldId id="304"/>
            <p14:sldId id="303"/>
            <p14:sldId id="299"/>
          </p14:sldIdLst>
        </p14:section>
        <p14:section name="Future &amp; Present Value" id="{0444BFB7-29C7-40BF-9264-93667BF98F24}">
          <p14:sldIdLst>
            <p14:sldId id="293"/>
            <p14:sldId id="276"/>
            <p14:sldId id="309"/>
            <p14:sldId id="308"/>
            <p14:sldId id="310"/>
            <p14:sldId id="329"/>
            <p14:sldId id="311"/>
            <p14:sldId id="330"/>
            <p14:sldId id="275"/>
            <p14:sldId id="312"/>
            <p14:sldId id="313"/>
            <p14:sldId id="314"/>
            <p14:sldId id="331"/>
            <p14:sldId id="315"/>
            <p14:sldId id="332"/>
          </p14:sldIdLst>
        </p14:section>
        <p14:section name="Annuity" id="{9DE8880A-6291-4E37-B364-E998C4583137}">
          <p14:sldIdLst>
            <p14:sldId id="278"/>
            <p14:sldId id="306"/>
            <p14:sldId id="307"/>
            <p14:sldId id="316"/>
            <p14:sldId id="317"/>
            <p14:sldId id="318"/>
            <p14:sldId id="277"/>
            <p14:sldId id="319"/>
            <p14:sldId id="320"/>
            <p14:sldId id="321"/>
            <p14:sldId id="279"/>
            <p14:sldId id="323"/>
            <p14:sldId id="283"/>
            <p14:sldId id="326"/>
          </p14:sldIdLst>
        </p14:section>
        <p14:section name="Miscellaneous" id="{9327CD1F-74CA-4AB6-89AA-6EE673277B2B}">
          <p14:sldIdLst>
            <p14:sldId id="281"/>
            <p14:sldId id="280"/>
            <p14:sldId id="305"/>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353"/>
    <a:srgbClr val="00B0F0"/>
    <a:srgbClr val="44546A"/>
    <a:srgbClr val="5DD5FF"/>
    <a:srgbClr val="8D929B"/>
    <a:srgbClr val="2F528F"/>
    <a:srgbClr val="BCBEC4"/>
    <a:srgbClr val="D9D9D9"/>
    <a:srgbClr val="4A4868"/>
    <a:srgbClr val="4745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70" d="100"/>
          <a:sy n="70" d="100"/>
        </p:scale>
        <p:origin x="1410" y="60"/>
      </p:cViewPr>
      <p:guideLst/>
    </p:cSldViewPr>
  </p:slideViewPr>
  <p:notesTextViewPr>
    <p:cViewPr>
      <p:scale>
        <a:sx n="1" d="1"/>
        <a:sy n="1" d="1"/>
      </p:scale>
      <p:origin x="0" y="0"/>
    </p:cViewPr>
  </p:notesTextViewPr>
  <p:sorterViewPr>
    <p:cViewPr>
      <p:scale>
        <a:sx n="100" d="100"/>
        <a:sy n="100" d="100"/>
      </p:scale>
      <p:origin x="0" y="-4613"/>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80B320-CBE2-4603-97E1-F60A2E5F0694}"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2943991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80B320-CBE2-4603-97E1-F60A2E5F0694}"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41377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0B320-CBE2-4603-97E1-F60A2E5F0694}"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3224422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0B320-CBE2-4603-97E1-F60A2E5F0694}"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413852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0B320-CBE2-4603-97E1-F60A2E5F0694}"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2038771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0B320-CBE2-4603-97E1-F60A2E5F0694}"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4079382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80B320-CBE2-4603-97E1-F60A2E5F0694}"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90042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80B320-CBE2-4603-97E1-F60A2E5F0694}" type="datetimeFigureOut">
              <a:rPr lang="en-IN" smtClean="0"/>
              <a:t>25-08-2022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104368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80B320-CBE2-4603-97E1-F60A2E5F0694}" type="datetimeFigureOut">
              <a:rPr lang="en-IN" smtClean="0"/>
              <a:t>25-08-2022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23495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gradFill flip="none" rotWithShape="1">
          <a:gsLst>
            <a:gs pos="0">
              <a:schemeClr val="accent3">
                <a:lumMod val="0"/>
                <a:lumOff val="100000"/>
              </a:schemeClr>
            </a:gs>
            <a:gs pos="35000">
              <a:schemeClr val="accent3">
                <a:lumMod val="0"/>
                <a:lumOff val="100000"/>
              </a:schemeClr>
            </a:gs>
            <a:gs pos="100000">
              <a:schemeClr val="bg2">
                <a:lumMod val="9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E498E2-9BEE-4F7E-9BC1-52878713DE4A}"/>
              </a:ext>
            </a:extLst>
          </p:cNvPr>
          <p:cNvSpPr/>
          <p:nvPr userDrawn="1"/>
        </p:nvSpPr>
        <p:spPr>
          <a:xfrm>
            <a:off x="0" y="729672"/>
            <a:ext cx="9144000" cy="93287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reeform: Shape 2">
            <a:extLst>
              <a:ext uri="{FF2B5EF4-FFF2-40B4-BE49-F238E27FC236}">
                <a16:creationId xmlns:a16="http://schemas.microsoft.com/office/drawing/2014/main" id="{50F77CA1-8B22-4710-902D-D5E0070B63D0}"/>
              </a:ext>
            </a:extLst>
          </p:cNvPr>
          <p:cNvSpPr/>
          <p:nvPr userDrawn="1"/>
        </p:nvSpPr>
        <p:spPr>
          <a:xfrm flipH="1">
            <a:off x="8109527" y="151303"/>
            <a:ext cx="1034473" cy="469835"/>
          </a:xfrm>
          <a:custGeom>
            <a:avLst/>
            <a:gdLst>
              <a:gd name="connsiteX0" fmla="*/ 29365 w 789150"/>
              <a:gd name="connsiteY0" fmla="*/ 0 h 469835"/>
              <a:gd name="connsiteX1" fmla="*/ 0 w 789150"/>
              <a:gd name="connsiteY1" fmla="*/ 0 h 469835"/>
              <a:gd name="connsiteX2" fmla="*/ 0 w 789150"/>
              <a:gd name="connsiteY2" fmla="*/ 469835 h 469835"/>
              <a:gd name="connsiteX3" fmla="*/ 29365 w 789150"/>
              <a:gd name="connsiteY3" fmla="*/ 469835 h 469835"/>
              <a:gd name="connsiteX4" fmla="*/ 117459 w 789150"/>
              <a:gd name="connsiteY4" fmla="*/ 0 h 469835"/>
              <a:gd name="connsiteX5" fmla="*/ 58729 w 789150"/>
              <a:gd name="connsiteY5" fmla="*/ 0 h 469835"/>
              <a:gd name="connsiteX6" fmla="*/ 58729 w 789150"/>
              <a:gd name="connsiteY6" fmla="*/ 469835 h 469835"/>
              <a:gd name="connsiteX7" fmla="*/ 117459 w 789150"/>
              <a:gd name="connsiteY7" fmla="*/ 469835 h 469835"/>
              <a:gd name="connsiteX8" fmla="*/ 600824 w 789150"/>
              <a:gd name="connsiteY8" fmla="*/ 0 h 469835"/>
              <a:gd name="connsiteX9" fmla="*/ 146823 w 789150"/>
              <a:gd name="connsiteY9" fmla="*/ 0 h 469835"/>
              <a:gd name="connsiteX10" fmla="*/ 146823 w 789150"/>
              <a:gd name="connsiteY10" fmla="*/ 469835 h 469835"/>
              <a:gd name="connsiteX11" fmla="*/ 789150 w 789150"/>
              <a:gd name="connsiteY11" fmla="*/ 469835 h 46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150" h="469835">
                <a:moveTo>
                  <a:pt x="29365" y="0"/>
                </a:moveTo>
                <a:lnTo>
                  <a:pt x="0" y="0"/>
                </a:lnTo>
                <a:lnTo>
                  <a:pt x="0" y="469835"/>
                </a:lnTo>
                <a:lnTo>
                  <a:pt x="29365" y="469835"/>
                </a:lnTo>
                <a:close/>
                <a:moveTo>
                  <a:pt x="117459" y="0"/>
                </a:moveTo>
                <a:lnTo>
                  <a:pt x="58729" y="0"/>
                </a:lnTo>
                <a:lnTo>
                  <a:pt x="58729" y="469835"/>
                </a:lnTo>
                <a:lnTo>
                  <a:pt x="117459" y="469835"/>
                </a:lnTo>
                <a:close/>
                <a:moveTo>
                  <a:pt x="600824" y="0"/>
                </a:moveTo>
                <a:lnTo>
                  <a:pt x="146823" y="0"/>
                </a:lnTo>
                <a:lnTo>
                  <a:pt x="146823" y="469835"/>
                </a:lnTo>
                <a:lnTo>
                  <a:pt x="789150" y="4698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300891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Pr>
        <a:gradFill flip="none" rotWithShape="1">
          <a:gsLst>
            <a:gs pos="0">
              <a:schemeClr val="accent3">
                <a:lumMod val="0"/>
                <a:lumOff val="100000"/>
              </a:schemeClr>
            </a:gs>
            <a:gs pos="35000">
              <a:schemeClr val="accent3">
                <a:lumMod val="0"/>
                <a:lumOff val="100000"/>
              </a:schemeClr>
            </a:gs>
            <a:gs pos="100000">
              <a:schemeClr val="bg2">
                <a:lumMod val="9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E498E2-9BEE-4F7E-9BC1-52878713DE4A}"/>
              </a:ext>
            </a:extLst>
          </p:cNvPr>
          <p:cNvSpPr/>
          <p:nvPr userDrawn="1"/>
        </p:nvSpPr>
        <p:spPr>
          <a:xfrm>
            <a:off x="0" y="729672"/>
            <a:ext cx="9144000" cy="93287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6">
                  <a:lumMod val="50000"/>
                </a:schemeClr>
              </a:solidFill>
            </a:endParaRPr>
          </a:p>
        </p:txBody>
      </p:sp>
      <p:sp>
        <p:nvSpPr>
          <p:cNvPr id="6" name="Freeform: Shape 5">
            <a:extLst>
              <a:ext uri="{FF2B5EF4-FFF2-40B4-BE49-F238E27FC236}">
                <a16:creationId xmlns:a16="http://schemas.microsoft.com/office/drawing/2014/main" id="{3289C30A-4452-40B2-8AF3-F4CA7859472A}"/>
              </a:ext>
            </a:extLst>
          </p:cNvPr>
          <p:cNvSpPr/>
          <p:nvPr userDrawn="1"/>
        </p:nvSpPr>
        <p:spPr>
          <a:xfrm>
            <a:off x="0" y="6742948"/>
            <a:ext cx="9144000" cy="78108"/>
          </a:xfrm>
          <a:custGeom>
            <a:avLst/>
            <a:gdLst>
              <a:gd name="connsiteX0" fmla="*/ 12600 w 9144000"/>
              <a:gd name="connsiteY0" fmla="*/ 52908 h 78108"/>
              <a:gd name="connsiteX1" fmla="*/ 9131400 w 9144000"/>
              <a:gd name="connsiteY1" fmla="*/ 52908 h 78108"/>
              <a:gd name="connsiteX2" fmla="*/ 9144000 w 9144000"/>
              <a:gd name="connsiteY2" fmla="*/ 65508 h 78108"/>
              <a:gd name="connsiteX3" fmla="*/ 9131400 w 9144000"/>
              <a:gd name="connsiteY3" fmla="*/ 78108 h 78108"/>
              <a:gd name="connsiteX4" fmla="*/ 12600 w 9144000"/>
              <a:gd name="connsiteY4" fmla="*/ 78108 h 78108"/>
              <a:gd name="connsiteX5" fmla="*/ 0 w 9144000"/>
              <a:gd name="connsiteY5" fmla="*/ 65508 h 78108"/>
              <a:gd name="connsiteX6" fmla="*/ 12600 w 9144000"/>
              <a:gd name="connsiteY6" fmla="*/ 52908 h 78108"/>
              <a:gd name="connsiteX7" fmla="*/ 12600 w 9144000"/>
              <a:gd name="connsiteY7" fmla="*/ 0 h 78108"/>
              <a:gd name="connsiteX8" fmla="*/ 9131400 w 9144000"/>
              <a:gd name="connsiteY8" fmla="*/ 0 h 78108"/>
              <a:gd name="connsiteX9" fmla="*/ 9144000 w 9144000"/>
              <a:gd name="connsiteY9" fmla="*/ 12600 h 78108"/>
              <a:gd name="connsiteX10" fmla="*/ 9131400 w 9144000"/>
              <a:gd name="connsiteY10" fmla="*/ 25200 h 78108"/>
              <a:gd name="connsiteX11" fmla="*/ 12600 w 9144000"/>
              <a:gd name="connsiteY11" fmla="*/ 25200 h 78108"/>
              <a:gd name="connsiteX12" fmla="*/ 0 w 9144000"/>
              <a:gd name="connsiteY12" fmla="*/ 12600 h 78108"/>
              <a:gd name="connsiteX13" fmla="*/ 12600 w 9144000"/>
              <a:gd name="connsiteY13" fmla="*/ 0 h 78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78108">
                <a:moveTo>
                  <a:pt x="12600" y="52908"/>
                </a:moveTo>
                <a:lnTo>
                  <a:pt x="9131400" y="52908"/>
                </a:lnTo>
                <a:cubicBezTo>
                  <a:pt x="9138359" y="52908"/>
                  <a:pt x="9144000" y="58549"/>
                  <a:pt x="9144000" y="65508"/>
                </a:cubicBezTo>
                <a:cubicBezTo>
                  <a:pt x="9144000" y="72467"/>
                  <a:pt x="9138359" y="78108"/>
                  <a:pt x="9131400" y="78108"/>
                </a:cubicBezTo>
                <a:lnTo>
                  <a:pt x="12600" y="78108"/>
                </a:lnTo>
                <a:cubicBezTo>
                  <a:pt x="5641" y="78108"/>
                  <a:pt x="0" y="72467"/>
                  <a:pt x="0" y="65508"/>
                </a:cubicBezTo>
                <a:cubicBezTo>
                  <a:pt x="0" y="58549"/>
                  <a:pt x="5641" y="52908"/>
                  <a:pt x="12600" y="52908"/>
                </a:cubicBezTo>
                <a:close/>
                <a:moveTo>
                  <a:pt x="12600" y="0"/>
                </a:moveTo>
                <a:lnTo>
                  <a:pt x="9131400" y="0"/>
                </a:lnTo>
                <a:cubicBezTo>
                  <a:pt x="9138359" y="0"/>
                  <a:pt x="9144000" y="5641"/>
                  <a:pt x="9144000" y="12600"/>
                </a:cubicBezTo>
                <a:cubicBezTo>
                  <a:pt x="9144000" y="19559"/>
                  <a:pt x="9138359" y="25200"/>
                  <a:pt x="9131400" y="25200"/>
                </a:cubicBezTo>
                <a:lnTo>
                  <a:pt x="12600" y="25200"/>
                </a:lnTo>
                <a:cubicBezTo>
                  <a:pt x="5641" y="25200"/>
                  <a:pt x="0" y="19559"/>
                  <a:pt x="0" y="12600"/>
                </a:cubicBezTo>
                <a:cubicBezTo>
                  <a:pt x="0" y="5641"/>
                  <a:pt x="5641" y="0"/>
                  <a:pt x="1260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7" name="Freeform: Shape 6">
            <a:extLst>
              <a:ext uri="{FF2B5EF4-FFF2-40B4-BE49-F238E27FC236}">
                <a16:creationId xmlns:a16="http://schemas.microsoft.com/office/drawing/2014/main" id="{E28018B2-1CEB-48DA-882C-C736213CDBB1}"/>
              </a:ext>
            </a:extLst>
          </p:cNvPr>
          <p:cNvSpPr/>
          <p:nvPr userDrawn="1"/>
        </p:nvSpPr>
        <p:spPr>
          <a:xfrm flipH="1">
            <a:off x="8109527" y="151303"/>
            <a:ext cx="1034473" cy="469835"/>
          </a:xfrm>
          <a:custGeom>
            <a:avLst/>
            <a:gdLst>
              <a:gd name="connsiteX0" fmla="*/ 29365 w 789150"/>
              <a:gd name="connsiteY0" fmla="*/ 0 h 469835"/>
              <a:gd name="connsiteX1" fmla="*/ 0 w 789150"/>
              <a:gd name="connsiteY1" fmla="*/ 0 h 469835"/>
              <a:gd name="connsiteX2" fmla="*/ 0 w 789150"/>
              <a:gd name="connsiteY2" fmla="*/ 469835 h 469835"/>
              <a:gd name="connsiteX3" fmla="*/ 29365 w 789150"/>
              <a:gd name="connsiteY3" fmla="*/ 469835 h 469835"/>
              <a:gd name="connsiteX4" fmla="*/ 117459 w 789150"/>
              <a:gd name="connsiteY4" fmla="*/ 0 h 469835"/>
              <a:gd name="connsiteX5" fmla="*/ 58729 w 789150"/>
              <a:gd name="connsiteY5" fmla="*/ 0 h 469835"/>
              <a:gd name="connsiteX6" fmla="*/ 58729 w 789150"/>
              <a:gd name="connsiteY6" fmla="*/ 469835 h 469835"/>
              <a:gd name="connsiteX7" fmla="*/ 117459 w 789150"/>
              <a:gd name="connsiteY7" fmla="*/ 469835 h 469835"/>
              <a:gd name="connsiteX8" fmla="*/ 600824 w 789150"/>
              <a:gd name="connsiteY8" fmla="*/ 0 h 469835"/>
              <a:gd name="connsiteX9" fmla="*/ 146823 w 789150"/>
              <a:gd name="connsiteY9" fmla="*/ 0 h 469835"/>
              <a:gd name="connsiteX10" fmla="*/ 146823 w 789150"/>
              <a:gd name="connsiteY10" fmla="*/ 469835 h 469835"/>
              <a:gd name="connsiteX11" fmla="*/ 789150 w 789150"/>
              <a:gd name="connsiteY11" fmla="*/ 469835 h 46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150" h="469835">
                <a:moveTo>
                  <a:pt x="29365" y="0"/>
                </a:moveTo>
                <a:lnTo>
                  <a:pt x="0" y="0"/>
                </a:lnTo>
                <a:lnTo>
                  <a:pt x="0" y="469835"/>
                </a:lnTo>
                <a:lnTo>
                  <a:pt x="29365" y="469835"/>
                </a:lnTo>
                <a:close/>
                <a:moveTo>
                  <a:pt x="117459" y="0"/>
                </a:moveTo>
                <a:lnTo>
                  <a:pt x="58729" y="0"/>
                </a:lnTo>
                <a:lnTo>
                  <a:pt x="58729" y="469835"/>
                </a:lnTo>
                <a:lnTo>
                  <a:pt x="117459" y="469835"/>
                </a:lnTo>
                <a:close/>
                <a:moveTo>
                  <a:pt x="600824" y="0"/>
                </a:moveTo>
                <a:lnTo>
                  <a:pt x="146823" y="0"/>
                </a:lnTo>
                <a:lnTo>
                  <a:pt x="146823" y="469835"/>
                </a:lnTo>
                <a:lnTo>
                  <a:pt x="789150" y="4698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99400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80B320-CBE2-4603-97E1-F60A2E5F0694}"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284362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0B320-CBE2-4603-97E1-F60A2E5F0694}" type="datetimeFigureOut">
              <a:rPr lang="en-IN" smtClean="0"/>
              <a:t>25-08-2022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DF01AE-CEE3-4E21-8CDF-7C01B714EB92}" type="slidenum">
              <a:rPr lang="en-IN" smtClean="0"/>
              <a:t>‹#›</a:t>
            </a:fld>
            <a:endParaRPr lang="en-IN"/>
          </a:p>
        </p:txBody>
      </p:sp>
    </p:spTree>
    <p:extLst>
      <p:ext uri="{BB962C8B-B14F-4D97-AF65-F5344CB8AC3E}">
        <p14:creationId xmlns:p14="http://schemas.microsoft.com/office/powerpoint/2010/main" val="38449084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bfsi.economictimes.indiatimes.com/news/banking/idbi-bank-increases-retail-term-deposit-rates-to-6-70/93707224" TargetMode="External"/><Relationship Id="rId2" Type="http://schemas.openxmlformats.org/officeDocument/2006/relationships/hyperlink" Target="https://bfsi.economictimes.indiatimes.com/news/banking/smaller-banks-follow-big-peers-hike-fd-rates/93719028"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1">
            <a:extLst>
              <a:ext uri="{FF2B5EF4-FFF2-40B4-BE49-F238E27FC236}">
                <a16:creationId xmlns:a16="http://schemas.microsoft.com/office/drawing/2014/main" id="{FE00293A-9B28-4D74-951B-7FDE0F3EEF16}"/>
              </a:ext>
            </a:extLst>
          </p:cNvPr>
          <p:cNvGrpSpPr>
            <a:grpSpLocks/>
          </p:cNvGrpSpPr>
          <p:nvPr/>
        </p:nvGrpSpPr>
        <p:grpSpPr bwMode="auto">
          <a:xfrm>
            <a:off x="0" y="0"/>
            <a:ext cx="9144000" cy="6858000"/>
            <a:chOff x="-1" y="0"/>
            <a:chExt cx="9144003" cy="6858000"/>
          </a:xfrm>
        </p:grpSpPr>
        <p:sp>
          <p:nvSpPr>
            <p:cNvPr id="5" name="Rectangle 4">
              <a:extLst>
                <a:ext uri="{FF2B5EF4-FFF2-40B4-BE49-F238E27FC236}">
                  <a16:creationId xmlns:a16="http://schemas.microsoft.com/office/drawing/2014/main" id="{6D479F4F-6A5B-481D-BF8E-48326DB753CE}"/>
                </a:ext>
              </a:extLst>
            </p:cNvPr>
            <p:cNvSpPr/>
            <p:nvPr/>
          </p:nvSpPr>
          <p:spPr>
            <a:xfrm>
              <a:off x="-1" y="0"/>
              <a:ext cx="9144003" cy="6858000"/>
            </a:xfrm>
            <a:prstGeom prst="rect">
              <a:avLst/>
            </a:prstGeom>
            <a:solidFill>
              <a:srgbClr val="0306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dirty="0"/>
            </a:p>
          </p:txBody>
        </p:sp>
        <p:grpSp>
          <p:nvGrpSpPr>
            <p:cNvPr id="6" name="Group 49">
              <a:extLst>
                <a:ext uri="{FF2B5EF4-FFF2-40B4-BE49-F238E27FC236}">
                  <a16:creationId xmlns:a16="http://schemas.microsoft.com/office/drawing/2014/main" id="{DE70933B-7A67-4EFF-86C6-474B86513BCB}"/>
                </a:ext>
              </a:extLst>
            </p:cNvPr>
            <p:cNvGrpSpPr>
              <a:grpSpLocks/>
            </p:cNvGrpSpPr>
            <p:nvPr/>
          </p:nvGrpSpPr>
          <p:grpSpPr bwMode="auto">
            <a:xfrm>
              <a:off x="0" y="4853355"/>
              <a:ext cx="3882683" cy="464234"/>
              <a:chOff x="0" y="4853355"/>
              <a:chExt cx="3882683" cy="464234"/>
            </a:xfrm>
          </p:grpSpPr>
          <p:cxnSp>
            <p:nvCxnSpPr>
              <p:cNvPr id="21" name="Straight Connector 20">
                <a:extLst>
                  <a:ext uri="{FF2B5EF4-FFF2-40B4-BE49-F238E27FC236}">
                    <a16:creationId xmlns:a16="http://schemas.microsoft.com/office/drawing/2014/main" id="{049E747A-4BB3-43D0-9596-6575D10C5B0B}"/>
                  </a:ext>
                </a:extLst>
              </p:cNvPr>
              <p:cNvCxnSpPr/>
              <p:nvPr/>
            </p:nvCxnSpPr>
            <p:spPr>
              <a:xfrm>
                <a:off x="-1" y="5106988"/>
                <a:ext cx="3883026" cy="0"/>
              </a:xfrm>
              <a:prstGeom prst="line">
                <a:avLst/>
              </a:prstGeom>
              <a:ln w="31750">
                <a:solidFill>
                  <a:srgbClr val="00B0F0"/>
                </a:solidFill>
              </a:ln>
            </p:spPr>
            <p:style>
              <a:lnRef idx="1">
                <a:schemeClr val="accent1"/>
              </a:lnRef>
              <a:fillRef idx="0">
                <a:schemeClr val="accent1"/>
              </a:fillRef>
              <a:effectRef idx="0">
                <a:schemeClr val="accent1"/>
              </a:effectRef>
              <a:fontRef idx="minor">
                <a:schemeClr val="tx1"/>
              </a:fontRef>
            </p:style>
          </p:cxnSp>
          <p:sp>
            <p:nvSpPr>
              <p:cNvPr id="22" name="Parallelogram 21">
                <a:extLst>
                  <a:ext uri="{FF2B5EF4-FFF2-40B4-BE49-F238E27FC236}">
                    <a16:creationId xmlns:a16="http://schemas.microsoft.com/office/drawing/2014/main" id="{14C9EB51-9864-4880-804E-5086D565BAC4}"/>
                  </a:ext>
                </a:extLst>
              </p:cNvPr>
              <p:cNvSpPr/>
              <p:nvPr/>
            </p:nvSpPr>
            <p:spPr>
              <a:xfrm>
                <a:off x="1498599" y="4852988"/>
                <a:ext cx="660400" cy="465137"/>
              </a:xfrm>
              <a:prstGeom prst="parallelogram">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3" name="Parallelogram 22">
                <a:extLst>
                  <a:ext uri="{FF2B5EF4-FFF2-40B4-BE49-F238E27FC236}">
                    <a16:creationId xmlns:a16="http://schemas.microsoft.com/office/drawing/2014/main" id="{13165EC0-87FC-4116-9A7A-42BCEDA47AAA}"/>
                  </a:ext>
                </a:extLst>
              </p:cNvPr>
              <p:cNvSpPr/>
              <p:nvPr/>
            </p:nvSpPr>
            <p:spPr>
              <a:xfrm>
                <a:off x="830262" y="4852988"/>
                <a:ext cx="660400" cy="465137"/>
              </a:xfrm>
              <a:prstGeom prst="parallelogram">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grpSp>
        <p:sp>
          <p:nvSpPr>
            <p:cNvPr id="7" name="Parallelogram 6">
              <a:extLst>
                <a:ext uri="{FF2B5EF4-FFF2-40B4-BE49-F238E27FC236}">
                  <a16:creationId xmlns:a16="http://schemas.microsoft.com/office/drawing/2014/main" id="{6C21E8BB-A89A-45F3-9F81-863B2564AA0E}"/>
                </a:ext>
              </a:extLst>
            </p:cNvPr>
            <p:cNvSpPr/>
            <p:nvPr/>
          </p:nvSpPr>
          <p:spPr>
            <a:xfrm>
              <a:off x="2166938" y="4852988"/>
              <a:ext cx="660400" cy="465137"/>
            </a:xfrm>
            <a:prstGeom prst="parallelogram">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grpSp>
          <p:nvGrpSpPr>
            <p:cNvPr id="8" name="Group 50">
              <a:extLst>
                <a:ext uri="{FF2B5EF4-FFF2-40B4-BE49-F238E27FC236}">
                  <a16:creationId xmlns:a16="http://schemas.microsoft.com/office/drawing/2014/main" id="{20BC29E3-1CA6-4087-A9DF-DCF792FF7C35}"/>
                </a:ext>
              </a:extLst>
            </p:cNvPr>
            <p:cNvGrpSpPr>
              <a:grpSpLocks/>
            </p:cNvGrpSpPr>
            <p:nvPr/>
          </p:nvGrpSpPr>
          <p:grpSpPr bwMode="auto">
            <a:xfrm>
              <a:off x="-1" y="1816100"/>
              <a:ext cx="9144003" cy="3141663"/>
              <a:chOff x="-1" y="1816100"/>
              <a:chExt cx="9144003" cy="3141663"/>
            </a:xfrm>
          </p:grpSpPr>
          <p:sp>
            <p:nvSpPr>
              <p:cNvPr id="16" name="Rectangle 15">
                <a:extLst>
                  <a:ext uri="{FF2B5EF4-FFF2-40B4-BE49-F238E27FC236}">
                    <a16:creationId xmlns:a16="http://schemas.microsoft.com/office/drawing/2014/main" id="{23B10173-A6BE-460B-953F-6186A5B09673}"/>
                  </a:ext>
                </a:extLst>
              </p:cNvPr>
              <p:cNvSpPr/>
              <p:nvPr/>
            </p:nvSpPr>
            <p:spPr>
              <a:xfrm>
                <a:off x="-1" y="1816100"/>
                <a:ext cx="9144003" cy="3141663"/>
              </a:xfrm>
              <a:prstGeom prst="rect">
                <a:avLst/>
              </a:prstGeom>
              <a:solidFill>
                <a:srgbClr val="093B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7" name="Freeform: Shape 16">
                <a:extLst>
                  <a:ext uri="{FF2B5EF4-FFF2-40B4-BE49-F238E27FC236}">
                    <a16:creationId xmlns:a16="http://schemas.microsoft.com/office/drawing/2014/main" id="{D36FB1BD-9119-422C-8D3C-DA458D5CC9AD}"/>
                  </a:ext>
                </a:extLst>
              </p:cNvPr>
              <p:cNvSpPr/>
              <p:nvPr/>
            </p:nvSpPr>
            <p:spPr>
              <a:xfrm>
                <a:off x="-1" y="2197100"/>
                <a:ext cx="2411414" cy="2389188"/>
              </a:xfrm>
              <a:custGeom>
                <a:avLst/>
                <a:gdLst>
                  <a:gd name="connsiteX0" fmla="*/ 0 w 1776046"/>
                  <a:gd name="connsiteY0" fmla="*/ 0 h 2387996"/>
                  <a:gd name="connsiteX1" fmla="*/ 1776046 w 1776046"/>
                  <a:gd name="connsiteY1" fmla="*/ 0 h 2387996"/>
                  <a:gd name="connsiteX2" fmla="*/ 1237957 w 1776046"/>
                  <a:gd name="connsiteY2" fmla="*/ 2387996 h 2387996"/>
                  <a:gd name="connsiteX3" fmla="*/ 0 w 1776046"/>
                  <a:gd name="connsiteY3" fmla="*/ 2387996 h 2387996"/>
                </a:gdLst>
                <a:ahLst/>
                <a:cxnLst>
                  <a:cxn ang="0">
                    <a:pos x="connsiteX0" y="connsiteY0"/>
                  </a:cxn>
                  <a:cxn ang="0">
                    <a:pos x="connsiteX1" y="connsiteY1"/>
                  </a:cxn>
                  <a:cxn ang="0">
                    <a:pos x="connsiteX2" y="connsiteY2"/>
                  </a:cxn>
                  <a:cxn ang="0">
                    <a:pos x="connsiteX3" y="connsiteY3"/>
                  </a:cxn>
                </a:cxnLst>
                <a:rect l="l" t="t" r="r" b="b"/>
                <a:pathLst>
                  <a:path w="1776046" h="2387996">
                    <a:moveTo>
                      <a:pt x="0" y="0"/>
                    </a:moveTo>
                    <a:lnTo>
                      <a:pt x="1776046" y="0"/>
                    </a:lnTo>
                    <a:lnTo>
                      <a:pt x="1237957" y="2387996"/>
                    </a:lnTo>
                    <a:lnTo>
                      <a:pt x="0" y="2387996"/>
                    </a:lnTo>
                    <a:close/>
                  </a:path>
                </a:pathLst>
              </a:cu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dirty="0"/>
              </a:p>
            </p:txBody>
          </p:sp>
          <p:sp>
            <p:nvSpPr>
              <p:cNvPr id="18" name="Parallelogram 17">
                <a:extLst>
                  <a:ext uri="{FF2B5EF4-FFF2-40B4-BE49-F238E27FC236}">
                    <a16:creationId xmlns:a16="http://schemas.microsoft.com/office/drawing/2014/main" id="{6BB65FFF-19A9-4750-8EF9-4BCAC9CB2C0D}"/>
                  </a:ext>
                </a:extLst>
              </p:cNvPr>
              <p:cNvSpPr/>
              <p:nvPr/>
            </p:nvSpPr>
            <p:spPr>
              <a:xfrm>
                <a:off x="1936750" y="2197100"/>
                <a:ext cx="2868614" cy="2387600"/>
              </a:xfrm>
              <a:prstGeom prst="parallelogram">
                <a:avLst>
                  <a:gd name="adj" fmla="val 28751"/>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9" name="Parallelogram 18">
                <a:extLst>
                  <a:ext uri="{FF2B5EF4-FFF2-40B4-BE49-F238E27FC236}">
                    <a16:creationId xmlns:a16="http://schemas.microsoft.com/office/drawing/2014/main" id="{2C7298AC-51C4-4A2D-8C4C-548428D8C179}"/>
                  </a:ext>
                </a:extLst>
              </p:cNvPr>
              <p:cNvSpPr/>
              <p:nvPr/>
            </p:nvSpPr>
            <p:spPr>
              <a:xfrm>
                <a:off x="4330700" y="2197100"/>
                <a:ext cx="2870201" cy="2387600"/>
              </a:xfrm>
              <a:prstGeom prst="parallelogram">
                <a:avLst>
                  <a:gd name="adj" fmla="val 28751"/>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0" name="Freeform: Shape 19">
                <a:extLst>
                  <a:ext uri="{FF2B5EF4-FFF2-40B4-BE49-F238E27FC236}">
                    <a16:creationId xmlns:a16="http://schemas.microsoft.com/office/drawing/2014/main" id="{C32DC7C0-4EC3-4DB4-B3B6-1EA955C996AB}"/>
                  </a:ext>
                </a:extLst>
              </p:cNvPr>
              <p:cNvSpPr/>
              <p:nvPr/>
            </p:nvSpPr>
            <p:spPr>
              <a:xfrm>
                <a:off x="6724651" y="2197100"/>
                <a:ext cx="2419351" cy="2387600"/>
              </a:xfrm>
              <a:custGeom>
                <a:avLst/>
                <a:gdLst>
                  <a:gd name="connsiteX0" fmla="*/ 529378 w 1981872"/>
                  <a:gd name="connsiteY0" fmla="*/ 0 h 2386800"/>
                  <a:gd name="connsiteX1" fmla="*/ 1981872 w 1981872"/>
                  <a:gd name="connsiteY1" fmla="*/ 0 h 2386800"/>
                  <a:gd name="connsiteX2" fmla="*/ 1981872 w 1981872"/>
                  <a:gd name="connsiteY2" fmla="*/ 2386800 h 2386800"/>
                  <a:gd name="connsiteX3" fmla="*/ 0 w 1981872"/>
                  <a:gd name="connsiteY3" fmla="*/ 2386800 h 2386800"/>
                </a:gdLst>
                <a:ahLst/>
                <a:cxnLst>
                  <a:cxn ang="0">
                    <a:pos x="connsiteX0" y="connsiteY0"/>
                  </a:cxn>
                  <a:cxn ang="0">
                    <a:pos x="connsiteX1" y="connsiteY1"/>
                  </a:cxn>
                  <a:cxn ang="0">
                    <a:pos x="connsiteX2" y="connsiteY2"/>
                  </a:cxn>
                  <a:cxn ang="0">
                    <a:pos x="connsiteX3" y="connsiteY3"/>
                  </a:cxn>
                </a:cxnLst>
                <a:rect l="l" t="t" r="r" b="b"/>
                <a:pathLst>
                  <a:path w="1981872" h="2386800">
                    <a:moveTo>
                      <a:pt x="529378" y="0"/>
                    </a:moveTo>
                    <a:lnTo>
                      <a:pt x="1981872" y="0"/>
                    </a:lnTo>
                    <a:lnTo>
                      <a:pt x="1981872" y="2386800"/>
                    </a:lnTo>
                    <a:lnTo>
                      <a:pt x="0" y="2386800"/>
                    </a:lnTo>
                    <a:close/>
                  </a:path>
                </a:pathLst>
              </a:custGeom>
              <a:blipFill dpi="0" rotWithShape="1">
                <a:blip r:embed="rId5"/>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dirty="0"/>
              </a:p>
            </p:txBody>
          </p:sp>
        </p:grpSp>
        <p:cxnSp>
          <p:nvCxnSpPr>
            <p:cNvPr id="9" name="Straight Connector 8">
              <a:extLst>
                <a:ext uri="{FF2B5EF4-FFF2-40B4-BE49-F238E27FC236}">
                  <a16:creationId xmlns:a16="http://schemas.microsoft.com/office/drawing/2014/main" id="{ECB06C79-7266-482D-807B-A9B97A245501}"/>
                </a:ext>
              </a:extLst>
            </p:cNvPr>
            <p:cNvCxnSpPr>
              <a:cxnSpLocks/>
            </p:cNvCxnSpPr>
            <p:nvPr/>
          </p:nvCxnSpPr>
          <p:spPr>
            <a:xfrm flipV="1">
              <a:off x="-1" y="6784975"/>
              <a:ext cx="9144003"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4ECAD10-E333-41BB-8C8D-55EC55198FD0}"/>
                </a:ext>
              </a:extLst>
            </p:cNvPr>
            <p:cNvCxnSpPr>
              <a:cxnSpLocks/>
            </p:cNvCxnSpPr>
            <p:nvPr/>
          </p:nvCxnSpPr>
          <p:spPr>
            <a:xfrm flipV="1">
              <a:off x="-1" y="6710363"/>
              <a:ext cx="9144003"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39">
              <a:extLst>
                <a:ext uri="{FF2B5EF4-FFF2-40B4-BE49-F238E27FC236}">
                  <a16:creationId xmlns:a16="http://schemas.microsoft.com/office/drawing/2014/main" id="{AC246AA7-18A2-4C03-A4FE-8198FA936316}"/>
                </a:ext>
              </a:extLst>
            </p:cNvPr>
            <p:cNvSpPr txBox="1">
              <a:spLocks noChangeArrowheads="1"/>
            </p:cNvSpPr>
            <p:nvPr/>
          </p:nvSpPr>
          <p:spPr bwMode="auto">
            <a:xfrm>
              <a:off x="1499356" y="474375"/>
              <a:ext cx="61452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IN" altLang="en-US" dirty="0">
                  <a:solidFill>
                    <a:schemeClr val="bg1">
                      <a:lumMod val="85000"/>
                    </a:schemeClr>
                  </a:solidFill>
                  <a:effectLst>
                    <a:innerShdw blurRad="63500" dist="50800" dir="13500000">
                      <a:prstClr val="black">
                        <a:alpha val="50000"/>
                      </a:prstClr>
                    </a:innerShdw>
                  </a:effectLst>
                  <a:latin typeface="Lato Black" panose="020F0A02020204030203" pitchFamily="34" charset="0"/>
                </a:rPr>
                <a:t>FINM542: Corporate Finance - 1</a:t>
              </a:r>
              <a:endParaRPr lang="en-GB" altLang="en-US" dirty="0">
                <a:solidFill>
                  <a:schemeClr val="bg1">
                    <a:lumMod val="85000"/>
                  </a:schemeClr>
                </a:solidFill>
                <a:effectLst>
                  <a:innerShdw blurRad="63500" dist="50800" dir="13500000">
                    <a:prstClr val="black">
                      <a:alpha val="50000"/>
                    </a:prstClr>
                  </a:innerShdw>
                </a:effectLst>
                <a:latin typeface="Lato Black" panose="020F0A02020204030203" pitchFamily="34" charset="0"/>
              </a:endParaRPr>
            </a:p>
          </p:txBody>
        </p:sp>
        <p:sp>
          <p:nvSpPr>
            <p:cNvPr id="12" name="TextBox 11">
              <a:extLst>
                <a:ext uri="{FF2B5EF4-FFF2-40B4-BE49-F238E27FC236}">
                  <a16:creationId xmlns:a16="http://schemas.microsoft.com/office/drawing/2014/main" id="{AD8E55D9-3860-439B-A808-EE5CCE1A7034}"/>
                </a:ext>
              </a:extLst>
            </p:cNvPr>
            <p:cNvSpPr txBox="1"/>
            <p:nvPr/>
          </p:nvSpPr>
          <p:spPr>
            <a:xfrm>
              <a:off x="4191000" y="6007100"/>
              <a:ext cx="4953002" cy="461963"/>
            </a:xfrm>
            <a:prstGeom prst="rect">
              <a:avLst/>
            </a:prstGeom>
            <a:noFill/>
          </p:spPr>
          <p:txBody>
            <a:bodyPr>
              <a:spAutoFit/>
            </a:bodyPr>
            <a:lstStyle/>
            <a:p>
              <a:pPr eaLnBrk="1" hangingPunct="1">
                <a:defRPr/>
              </a:pPr>
              <a:endParaRPr lang="en-GB" sz="2400" i="1" dirty="0">
                <a:solidFill>
                  <a:schemeClr val="bg1">
                    <a:lumMod val="75000"/>
                  </a:schemeClr>
                </a:solidFill>
                <a:effectLst>
                  <a:innerShdw blurRad="63500" dist="50800" dir="13500000">
                    <a:prstClr val="black">
                      <a:alpha val="50000"/>
                    </a:prstClr>
                  </a:innerShdw>
                </a:effectLst>
                <a:latin typeface="Georgia Pro" panose="02040502050405020303" pitchFamily="18" charset="0"/>
                <a:cs typeface="Aparajita" panose="02020603050405020304" pitchFamily="18" charset="0"/>
              </a:endParaRPr>
            </a:p>
          </p:txBody>
        </p:sp>
        <p:sp>
          <p:nvSpPr>
            <p:cNvPr id="25" name="TextBox 39">
              <a:extLst>
                <a:ext uri="{FF2B5EF4-FFF2-40B4-BE49-F238E27FC236}">
                  <a16:creationId xmlns:a16="http://schemas.microsoft.com/office/drawing/2014/main" id="{DCB6459B-4617-4BB3-B493-0CA2775A60D2}"/>
                </a:ext>
              </a:extLst>
            </p:cNvPr>
            <p:cNvSpPr txBox="1">
              <a:spLocks noChangeArrowheads="1"/>
            </p:cNvSpPr>
            <p:nvPr/>
          </p:nvSpPr>
          <p:spPr bwMode="auto">
            <a:xfrm>
              <a:off x="1563525" y="1110675"/>
              <a:ext cx="61452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IN" altLang="en-US" dirty="0">
                  <a:solidFill>
                    <a:srgbClr val="5DD5FF"/>
                  </a:solidFill>
                  <a:effectLst>
                    <a:innerShdw blurRad="63500" dist="50800" dir="13500000">
                      <a:prstClr val="black">
                        <a:alpha val="50000"/>
                      </a:prstClr>
                    </a:innerShdw>
                  </a:effectLst>
                  <a:latin typeface="Lato Black" panose="020F0A02020204030203" pitchFamily="34" charset="0"/>
                </a:rPr>
                <a:t>Time Value of Money</a:t>
              </a:r>
              <a:endParaRPr lang="en-GB" altLang="en-US" dirty="0">
                <a:solidFill>
                  <a:srgbClr val="5DD5FF"/>
                </a:solidFill>
                <a:effectLst>
                  <a:innerShdw blurRad="63500" dist="50800" dir="13500000">
                    <a:prstClr val="black">
                      <a:alpha val="50000"/>
                    </a:prstClr>
                  </a:innerShdw>
                </a:effectLst>
                <a:latin typeface="Lato Black" panose="020F0A02020204030203" pitchFamily="34" charset="0"/>
              </a:endParaRPr>
            </a:p>
          </p:txBody>
        </p:sp>
      </p:grpSp>
    </p:spTree>
    <p:extLst>
      <p:ext uri="{BB962C8B-B14F-4D97-AF65-F5344CB8AC3E}">
        <p14:creationId xmlns:p14="http://schemas.microsoft.com/office/powerpoint/2010/main" val="378973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496E27-9689-49C3-B03C-CE5071D0E9B3}"/>
              </a:ext>
            </a:extLst>
          </p:cNvPr>
          <p:cNvSpPr txBox="1"/>
          <p:nvPr/>
        </p:nvSpPr>
        <p:spPr>
          <a:xfrm>
            <a:off x="523373" y="886616"/>
            <a:ext cx="8097253"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Compounding vs. Discounting</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6" name="Rectangle 25">
            <a:extLst>
              <a:ext uri="{FF2B5EF4-FFF2-40B4-BE49-F238E27FC236}">
                <a16:creationId xmlns:a16="http://schemas.microsoft.com/office/drawing/2014/main" id="{9A4BDA1C-20B9-4A87-944C-E80871C88425}"/>
              </a:ext>
            </a:extLst>
          </p:cNvPr>
          <p:cNvSpPr/>
          <p:nvPr/>
        </p:nvSpPr>
        <p:spPr>
          <a:xfrm>
            <a:off x="8064000" y="5630779"/>
            <a:ext cx="1080000" cy="1080000"/>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166E6371-1F38-4F14-BAC4-7D7419ED3CE6}"/>
              </a:ext>
            </a:extLst>
          </p:cNvPr>
          <p:cNvSpPr txBox="1"/>
          <p:nvPr/>
        </p:nvSpPr>
        <p:spPr>
          <a:xfrm>
            <a:off x="727411" y="1903371"/>
            <a:ext cx="2962273" cy="584775"/>
          </a:xfrm>
          <a:prstGeom prst="rect">
            <a:avLst/>
          </a:prstGeom>
          <a:noFill/>
        </p:spPr>
        <p:txBody>
          <a:bodyPr wrap="square" rtlCol="0">
            <a:spAutoFit/>
          </a:bodyPr>
          <a:lstStyle/>
          <a:p>
            <a:r>
              <a:rPr lang="en-US" sz="3200" dirty="0">
                <a:solidFill>
                  <a:srgbClr val="FF5353"/>
                </a:solidFill>
                <a:effectLst>
                  <a:innerShdw blurRad="63500" dist="50800" dir="13500000">
                    <a:prstClr val="black">
                      <a:alpha val="50000"/>
                    </a:prstClr>
                  </a:innerShdw>
                </a:effectLst>
                <a:latin typeface="+mj-lt"/>
              </a:rPr>
              <a:t>Compounding:</a:t>
            </a:r>
            <a:endParaRPr lang="en-IN" sz="3200" dirty="0">
              <a:solidFill>
                <a:srgbClr val="FF5353"/>
              </a:solidFill>
              <a:effectLst>
                <a:innerShdw blurRad="63500" dist="50800" dir="13500000">
                  <a:prstClr val="black">
                    <a:alpha val="50000"/>
                  </a:prstClr>
                </a:innerShdw>
              </a:effectLst>
              <a:latin typeface="+mj-lt"/>
            </a:endParaRPr>
          </a:p>
        </p:txBody>
      </p:sp>
      <p:sp>
        <p:nvSpPr>
          <p:cNvPr id="28" name="TextBox 27">
            <a:extLst>
              <a:ext uri="{FF2B5EF4-FFF2-40B4-BE49-F238E27FC236}">
                <a16:creationId xmlns:a16="http://schemas.microsoft.com/office/drawing/2014/main" id="{6177260C-0B97-4B1F-82AE-C6375B994E53}"/>
              </a:ext>
            </a:extLst>
          </p:cNvPr>
          <p:cNvSpPr txBox="1"/>
          <p:nvPr/>
        </p:nvSpPr>
        <p:spPr>
          <a:xfrm>
            <a:off x="693756" y="4037588"/>
            <a:ext cx="2530707" cy="584775"/>
          </a:xfrm>
          <a:prstGeom prst="rect">
            <a:avLst/>
          </a:prstGeom>
          <a:noFill/>
        </p:spPr>
        <p:txBody>
          <a:bodyPr wrap="square" rtlCol="0">
            <a:spAutoFit/>
          </a:bodyPr>
          <a:lstStyle>
            <a:defPPr>
              <a:defRPr lang="en-US"/>
            </a:defPPr>
            <a:lvl1pPr>
              <a:defRPr sz="3200">
                <a:solidFill>
                  <a:srgbClr val="FF5353"/>
                </a:solidFill>
                <a:effectLst>
                  <a:innerShdw blurRad="63500" dist="50800" dir="13500000">
                    <a:prstClr val="black">
                      <a:alpha val="50000"/>
                    </a:prstClr>
                  </a:innerShdw>
                </a:effectLst>
                <a:latin typeface="+mj-lt"/>
              </a:defRPr>
            </a:lvl1pPr>
          </a:lstStyle>
          <a:p>
            <a:r>
              <a:rPr lang="en-US" dirty="0"/>
              <a:t>Discounting:</a:t>
            </a:r>
            <a:endParaRPr lang="en-IN" dirty="0"/>
          </a:p>
        </p:txBody>
      </p:sp>
      <p:sp>
        <p:nvSpPr>
          <p:cNvPr id="29" name="TextBox 28">
            <a:extLst>
              <a:ext uri="{FF2B5EF4-FFF2-40B4-BE49-F238E27FC236}">
                <a16:creationId xmlns:a16="http://schemas.microsoft.com/office/drawing/2014/main" id="{C363DE6A-90C3-4AD2-B26B-3732700AEE08}"/>
              </a:ext>
            </a:extLst>
          </p:cNvPr>
          <p:cNvSpPr txBox="1"/>
          <p:nvPr/>
        </p:nvSpPr>
        <p:spPr>
          <a:xfrm>
            <a:off x="727411" y="2448788"/>
            <a:ext cx="7527276" cy="1284134"/>
          </a:xfrm>
          <a:prstGeom prst="rect">
            <a:avLst/>
          </a:prstGeom>
          <a:noFill/>
        </p:spPr>
        <p:txBody>
          <a:bodyPr wrap="square" rtlCol="0">
            <a:spAutoFit/>
          </a:bodyPr>
          <a:lstStyle/>
          <a:p>
            <a:pPr algn="just">
              <a:lnSpc>
                <a:spcPct val="150000"/>
              </a:lnSpc>
            </a:pPr>
            <a:r>
              <a:rPr lang="en-US" dirty="0">
                <a:solidFill>
                  <a:schemeClr val="tx1">
                    <a:lumMod val="75000"/>
                    <a:lumOff val="25000"/>
                  </a:schemeClr>
                </a:solidFill>
              </a:rPr>
              <a:t>Technique of converting PRESENT VALUE into FUTURE VALUE where visibly money in hand in Future &gt; money in hand at Present. However, value of money in future is less than value of money at present</a:t>
            </a:r>
            <a:endParaRPr lang="en-IN" dirty="0">
              <a:solidFill>
                <a:schemeClr val="tx1">
                  <a:lumMod val="75000"/>
                  <a:lumOff val="25000"/>
                </a:schemeClr>
              </a:solidFill>
            </a:endParaRPr>
          </a:p>
        </p:txBody>
      </p:sp>
      <p:sp>
        <p:nvSpPr>
          <p:cNvPr id="30" name="TextBox 29">
            <a:extLst>
              <a:ext uri="{FF2B5EF4-FFF2-40B4-BE49-F238E27FC236}">
                <a16:creationId xmlns:a16="http://schemas.microsoft.com/office/drawing/2014/main" id="{1DBF43C7-3AF7-45DB-8007-226185934799}"/>
              </a:ext>
            </a:extLst>
          </p:cNvPr>
          <p:cNvSpPr txBox="1"/>
          <p:nvPr/>
        </p:nvSpPr>
        <p:spPr>
          <a:xfrm>
            <a:off x="727411" y="4594852"/>
            <a:ext cx="7527276" cy="1284134"/>
          </a:xfrm>
          <a:prstGeom prst="rect">
            <a:avLst/>
          </a:prstGeom>
          <a:noFill/>
        </p:spPr>
        <p:txBody>
          <a:bodyPr wrap="square" rtlCol="0">
            <a:spAutoFit/>
          </a:bodyPr>
          <a:lstStyle/>
          <a:p>
            <a:pPr algn="just">
              <a:lnSpc>
                <a:spcPct val="150000"/>
              </a:lnSpc>
            </a:pPr>
            <a:r>
              <a:rPr lang="en-US" dirty="0">
                <a:solidFill>
                  <a:schemeClr val="tx1">
                    <a:lumMod val="75000"/>
                    <a:lumOff val="25000"/>
                  </a:schemeClr>
                </a:solidFill>
              </a:rPr>
              <a:t>Technique of converting FUTURE VALUE into PRESENT VALUE where visibly money in hand at Present &lt; money in hand in Future. However, value of money at present is more than value of money in future.</a:t>
            </a:r>
            <a:endParaRPr lang="en-IN" dirty="0">
              <a:solidFill>
                <a:schemeClr val="tx1">
                  <a:lumMod val="75000"/>
                  <a:lumOff val="25000"/>
                </a:schemeClr>
              </a:solidFill>
            </a:endParaRPr>
          </a:p>
        </p:txBody>
      </p:sp>
      <p:grpSp>
        <p:nvGrpSpPr>
          <p:cNvPr id="3" name="Group 2">
            <a:extLst>
              <a:ext uri="{FF2B5EF4-FFF2-40B4-BE49-F238E27FC236}">
                <a16:creationId xmlns:a16="http://schemas.microsoft.com/office/drawing/2014/main" id="{01C66050-1C20-4C75-B1BD-51836AE267AF}"/>
              </a:ext>
            </a:extLst>
          </p:cNvPr>
          <p:cNvGrpSpPr/>
          <p:nvPr/>
        </p:nvGrpSpPr>
        <p:grpSpPr>
          <a:xfrm>
            <a:off x="6585283" y="3823775"/>
            <a:ext cx="2582779" cy="690866"/>
            <a:chOff x="6585283" y="3823775"/>
            <a:chExt cx="2582779" cy="690866"/>
          </a:xfrm>
        </p:grpSpPr>
        <p:sp>
          <p:nvSpPr>
            <p:cNvPr id="34" name="Freeform: Shape 33">
              <a:extLst>
                <a:ext uri="{FF2B5EF4-FFF2-40B4-BE49-F238E27FC236}">
                  <a16:creationId xmlns:a16="http://schemas.microsoft.com/office/drawing/2014/main" id="{D94674A8-FDB4-42BB-8585-9A108A6ADDE0}"/>
                </a:ext>
              </a:extLst>
            </p:cNvPr>
            <p:cNvSpPr/>
            <p:nvPr/>
          </p:nvSpPr>
          <p:spPr>
            <a:xfrm>
              <a:off x="6585283" y="3823775"/>
              <a:ext cx="2582779" cy="680223"/>
            </a:xfrm>
            <a:custGeom>
              <a:avLst/>
              <a:gdLst>
                <a:gd name="connsiteX0" fmla="*/ 0 w 2582779"/>
                <a:gd name="connsiteY0" fmla="*/ 0 h 680223"/>
                <a:gd name="connsiteX1" fmla="*/ 2582779 w 2582779"/>
                <a:gd name="connsiteY1" fmla="*/ 0 h 680223"/>
                <a:gd name="connsiteX2" fmla="*/ 2582779 w 2582779"/>
                <a:gd name="connsiteY2" fmla="*/ 680223 h 680223"/>
                <a:gd name="connsiteX3" fmla="*/ 0 w 2582779"/>
                <a:gd name="connsiteY3" fmla="*/ 680223 h 680223"/>
                <a:gd name="connsiteX4" fmla="*/ 340112 w 2582779"/>
                <a:gd name="connsiteY4" fmla="*/ 340111 h 680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2779" h="680223">
                  <a:moveTo>
                    <a:pt x="0" y="0"/>
                  </a:moveTo>
                  <a:lnTo>
                    <a:pt x="2582779" y="0"/>
                  </a:lnTo>
                  <a:lnTo>
                    <a:pt x="2582779" y="680223"/>
                  </a:lnTo>
                  <a:lnTo>
                    <a:pt x="0" y="680223"/>
                  </a:lnTo>
                  <a:lnTo>
                    <a:pt x="340112" y="340111"/>
                  </a:lnTo>
                  <a:close/>
                </a:path>
              </a:pathLst>
            </a:custGeom>
            <a:solidFill>
              <a:schemeClr val="tx2">
                <a:lumMod val="75000"/>
              </a:schemeClr>
            </a:solidFill>
            <a:ln w="28575">
              <a:solidFill>
                <a:schemeClr val="tx2">
                  <a:lumMod val="20000"/>
                  <a:lumOff val="8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r"/>
              <a:endParaRPr lang="en-IN" dirty="0">
                <a:solidFill>
                  <a:srgbClr val="FF5353"/>
                </a:solidFill>
              </a:endParaRPr>
            </a:p>
          </p:txBody>
        </p:sp>
        <p:sp>
          <p:nvSpPr>
            <p:cNvPr id="35" name="TextBox 34">
              <a:extLst>
                <a:ext uri="{FF2B5EF4-FFF2-40B4-BE49-F238E27FC236}">
                  <a16:creationId xmlns:a16="http://schemas.microsoft.com/office/drawing/2014/main" id="{C747767C-12AD-459D-A6B0-E5FAE8D0FC3F}"/>
                </a:ext>
              </a:extLst>
            </p:cNvPr>
            <p:cNvSpPr txBox="1"/>
            <p:nvPr/>
          </p:nvSpPr>
          <p:spPr>
            <a:xfrm>
              <a:off x="6884905" y="3868310"/>
              <a:ext cx="2117558" cy="646331"/>
            </a:xfrm>
            <a:prstGeom prst="rect">
              <a:avLst/>
            </a:prstGeom>
            <a:noFill/>
          </p:spPr>
          <p:txBody>
            <a:bodyPr wrap="square" rtlCol="0">
              <a:spAutoFit/>
            </a:bodyPr>
            <a:lstStyle/>
            <a:p>
              <a:pPr algn="r"/>
              <a:r>
                <a:rPr lang="en-US" dirty="0">
                  <a:solidFill>
                    <a:srgbClr val="D9D9D9"/>
                  </a:solidFill>
                  <a:effectLst>
                    <a:outerShdw blurRad="50800" dist="38100" dir="13500000" algn="br" rotWithShape="0">
                      <a:prstClr val="black">
                        <a:alpha val="40000"/>
                      </a:prstClr>
                    </a:outerShdw>
                  </a:effectLst>
                  <a:latin typeface="+mj-lt"/>
                </a:rPr>
                <a:t>Value = Purchasing Power</a:t>
              </a:r>
              <a:endParaRPr lang="en-IN" dirty="0">
                <a:solidFill>
                  <a:srgbClr val="D9D9D9"/>
                </a:solidFill>
                <a:effectLst>
                  <a:outerShdw blurRad="50800" dist="38100" dir="13500000" algn="br" rotWithShape="0">
                    <a:prstClr val="black">
                      <a:alpha val="40000"/>
                    </a:prstClr>
                  </a:outerShdw>
                </a:effectLst>
                <a:latin typeface="+mj-lt"/>
              </a:endParaRPr>
            </a:p>
          </p:txBody>
        </p:sp>
      </p:grpSp>
      <p:sp>
        <p:nvSpPr>
          <p:cNvPr id="13" name="TextBox 12">
            <a:extLst>
              <a:ext uri="{FF2B5EF4-FFF2-40B4-BE49-F238E27FC236}">
                <a16:creationId xmlns:a16="http://schemas.microsoft.com/office/drawing/2014/main" id="{64E56726-5740-4299-A8F4-0A7588D2DFC8}"/>
              </a:ext>
            </a:extLst>
          </p:cNvPr>
          <p:cNvSpPr txBox="1"/>
          <p:nvPr/>
        </p:nvSpPr>
        <p:spPr>
          <a:xfrm>
            <a:off x="8438147" y="147221"/>
            <a:ext cx="409074"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7</a:t>
            </a:r>
            <a:endParaRPr lang="en-IN" dirty="0"/>
          </a:p>
        </p:txBody>
      </p:sp>
    </p:spTree>
    <p:extLst>
      <p:ext uri="{BB962C8B-B14F-4D97-AF65-F5344CB8AC3E}">
        <p14:creationId xmlns:p14="http://schemas.microsoft.com/office/powerpoint/2010/main" val="911585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496E27-9689-49C3-B03C-CE5071D0E9B3}"/>
              </a:ext>
            </a:extLst>
          </p:cNvPr>
          <p:cNvSpPr txBox="1"/>
          <p:nvPr/>
        </p:nvSpPr>
        <p:spPr>
          <a:xfrm>
            <a:off x="523373" y="886616"/>
            <a:ext cx="8097253"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Use of Compounding &amp; Discounting</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6" name="Rectangle 25">
            <a:extLst>
              <a:ext uri="{FF2B5EF4-FFF2-40B4-BE49-F238E27FC236}">
                <a16:creationId xmlns:a16="http://schemas.microsoft.com/office/drawing/2014/main" id="{9A4BDA1C-20B9-4A87-944C-E80871C88425}"/>
              </a:ext>
            </a:extLst>
          </p:cNvPr>
          <p:cNvSpPr/>
          <p:nvPr/>
        </p:nvSpPr>
        <p:spPr>
          <a:xfrm>
            <a:off x="8064000" y="5630779"/>
            <a:ext cx="1080000" cy="1080000"/>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769F2147-A59E-4B51-832F-661F38D92CBF}"/>
              </a:ext>
            </a:extLst>
          </p:cNvPr>
          <p:cNvSpPr txBox="1"/>
          <p:nvPr/>
        </p:nvSpPr>
        <p:spPr>
          <a:xfrm>
            <a:off x="879885" y="2053143"/>
            <a:ext cx="7608224" cy="1127360"/>
          </a:xfrm>
          <a:prstGeom prst="rect">
            <a:avLst/>
          </a:prstGeom>
          <a:noFill/>
        </p:spPr>
        <p:txBody>
          <a:bodyPr wrap="square" rtlCol="0">
            <a:spAutoFit/>
          </a:bodyPr>
          <a:lstStyle/>
          <a:p>
            <a:pPr algn="just">
              <a:lnSpc>
                <a:spcPct val="150000"/>
              </a:lnSpc>
            </a:pPr>
            <a:r>
              <a:rPr lang="en-US" sz="2400" dirty="0">
                <a:solidFill>
                  <a:schemeClr val="tx1">
                    <a:lumMod val="75000"/>
                    <a:lumOff val="25000"/>
                  </a:schemeClr>
                </a:solidFill>
              </a:rPr>
              <a:t>Technique of </a:t>
            </a:r>
            <a:r>
              <a:rPr lang="en-US" sz="2400" dirty="0">
                <a:solidFill>
                  <a:srgbClr val="FF5353"/>
                </a:solidFill>
                <a:latin typeface="+mj-lt"/>
              </a:rPr>
              <a:t>Compounding</a:t>
            </a:r>
            <a:r>
              <a:rPr lang="en-US" sz="2400" dirty="0">
                <a:solidFill>
                  <a:schemeClr val="tx1">
                    <a:lumMod val="75000"/>
                    <a:lumOff val="25000"/>
                  </a:schemeClr>
                </a:solidFill>
              </a:rPr>
              <a:t> is used for the calculation of Future Value, Future Value of Annuity</a:t>
            </a:r>
          </a:p>
        </p:txBody>
      </p:sp>
      <p:sp>
        <p:nvSpPr>
          <p:cNvPr id="38" name="TextBox 37">
            <a:extLst>
              <a:ext uri="{FF2B5EF4-FFF2-40B4-BE49-F238E27FC236}">
                <a16:creationId xmlns:a16="http://schemas.microsoft.com/office/drawing/2014/main" id="{896F63CA-A900-4C2D-828F-798EF7AA3560}"/>
              </a:ext>
            </a:extLst>
          </p:cNvPr>
          <p:cNvSpPr txBox="1"/>
          <p:nvPr/>
        </p:nvSpPr>
        <p:spPr>
          <a:xfrm>
            <a:off x="879885" y="3843603"/>
            <a:ext cx="7608224" cy="1127360"/>
          </a:xfrm>
          <a:prstGeom prst="rect">
            <a:avLst/>
          </a:prstGeom>
          <a:noFill/>
        </p:spPr>
        <p:txBody>
          <a:bodyPr wrap="square" rtlCol="0">
            <a:spAutoFit/>
          </a:bodyPr>
          <a:lstStyle/>
          <a:p>
            <a:pPr algn="just">
              <a:lnSpc>
                <a:spcPct val="150000"/>
              </a:lnSpc>
            </a:pPr>
            <a:r>
              <a:rPr lang="en-US" sz="2400" dirty="0">
                <a:solidFill>
                  <a:schemeClr val="tx1">
                    <a:lumMod val="75000"/>
                    <a:lumOff val="25000"/>
                  </a:schemeClr>
                </a:solidFill>
              </a:rPr>
              <a:t>Technique of </a:t>
            </a:r>
            <a:r>
              <a:rPr lang="en-US" sz="2400" dirty="0">
                <a:solidFill>
                  <a:srgbClr val="FF5353"/>
                </a:solidFill>
                <a:latin typeface="+mj-lt"/>
              </a:rPr>
              <a:t>Discounting</a:t>
            </a:r>
            <a:r>
              <a:rPr lang="en-US" sz="2000" dirty="0">
                <a:solidFill>
                  <a:srgbClr val="FF5353"/>
                </a:solidFill>
                <a:latin typeface="+mj-lt"/>
              </a:rPr>
              <a:t> </a:t>
            </a:r>
            <a:r>
              <a:rPr lang="en-US" sz="2400" dirty="0">
                <a:solidFill>
                  <a:schemeClr val="tx1">
                    <a:lumMod val="75000"/>
                    <a:lumOff val="25000"/>
                  </a:schemeClr>
                </a:solidFill>
              </a:rPr>
              <a:t>is used for the calculation of Present Value, Present Value of Annuity</a:t>
            </a:r>
          </a:p>
        </p:txBody>
      </p:sp>
      <p:cxnSp>
        <p:nvCxnSpPr>
          <p:cNvPr id="7" name="Straight Connector 6">
            <a:extLst>
              <a:ext uri="{FF2B5EF4-FFF2-40B4-BE49-F238E27FC236}">
                <a16:creationId xmlns:a16="http://schemas.microsoft.com/office/drawing/2014/main" id="{449D1C06-EF3E-448D-BB7F-4FAE534F1B2F}"/>
              </a:ext>
            </a:extLst>
          </p:cNvPr>
          <p:cNvCxnSpPr>
            <a:cxnSpLocks/>
          </p:cNvCxnSpPr>
          <p:nvPr/>
        </p:nvCxnSpPr>
        <p:spPr>
          <a:xfrm>
            <a:off x="992843" y="3288632"/>
            <a:ext cx="5584420" cy="0"/>
          </a:xfrm>
          <a:prstGeom prst="line">
            <a:avLst/>
          </a:prstGeom>
          <a:ln w="28575">
            <a:solidFill>
              <a:srgbClr val="FF5353"/>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3D7BD4A-431F-419C-A2AB-BCDA9E6B983C}"/>
              </a:ext>
            </a:extLst>
          </p:cNvPr>
          <p:cNvCxnSpPr>
            <a:cxnSpLocks/>
          </p:cNvCxnSpPr>
          <p:nvPr/>
        </p:nvCxnSpPr>
        <p:spPr>
          <a:xfrm>
            <a:off x="992843" y="5043155"/>
            <a:ext cx="5584420" cy="0"/>
          </a:xfrm>
          <a:prstGeom prst="line">
            <a:avLst/>
          </a:prstGeom>
          <a:ln w="28575">
            <a:solidFill>
              <a:srgbClr val="FF5353"/>
            </a:solidFill>
            <a:prstDash val="dash"/>
          </a:ln>
        </p:spPr>
        <p:style>
          <a:lnRef idx="1">
            <a:schemeClr val="accent1"/>
          </a:lnRef>
          <a:fillRef idx="0">
            <a:schemeClr val="accent1"/>
          </a:fillRef>
          <a:effectRef idx="0">
            <a:schemeClr val="accent1"/>
          </a:effectRef>
          <a:fontRef idx="minor">
            <a:schemeClr val="tx1"/>
          </a:fontRef>
        </p:style>
      </p:cxnSp>
      <p:sp>
        <p:nvSpPr>
          <p:cNvPr id="40" name="Arrow: Pentagon 39">
            <a:extLst>
              <a:ext uri="{FF2B5EF4-FFF2-40B4-BE49-F238E27FC236}">
                <a16:creationId xmlns:a16="http://schemas.microsoft.com/office/drawing/2014/main" id="{0D58A431-5797-42CC-A14A-E1F22596116A}"/>
              </a:ext>
            </a:extLst>
          </p:cNvPr>
          <p:cNvSpPr/>
          <p:nvPr/>
        </p:nvSpPr>
        <p:spPr>
          <a:xfrm>
            <a:off x="271642" y="2246980"/>
            <a:ext cx="477256" cy="327778"/>
          </a:xfrm>
          <a:prstGeom prst="homePlate">
            <a:avLst>
              <a:gd name="adj" fmla="val 42659"/>
            </a:avLst>
          </a:prstGeom>
          <a:solidFill>
            <a:schemeClr val="bg1">
              <a:lumMod val="50000"/>
            </a:schemeClr>
          </a:solidFill>
          <a:ln w="38100">
            <a:solidFill>
              <a:schemeClr val="tx2">
                <a:lumMod val="20000"/>
                <a:lumOff val="80000"/>
              </a:schemeClr>
            </a:solidFill>
          </a:ln>
          <a:effectLst>
            <a:outerShdw blurRad="50800" dist="38100" algn="l" rotWithShape="0">
              <a:prstClr val="black">
                <a:alpha val="40000"/>
              </a:prstClr>
            </a:outerShdw>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lumMod val="90000"/>
                </a:schemeClr>
              </a:solidFill>
            </a:endParaRPr>
          </a:p>
        </p:txBody>
      </p:sp>
      <p:sp>
        <p:nvSpPr>
          <p:cNvPr id="41" name="Arrow: Pentagon 40">
            <a:extLst>
              <a:ext uri="{FF2B5EF4-FFF2-40B4-BE49-F238E27FC236}">
                <a16:creationId xmlns:a16="http://schemas.microsoft.com/office/drawing/2014/main" id="{75521426-23F7-43E9-B15D-7051DD54EDB1}"/>
              </a:ext>
            </a:extLst>
          </p:cNvPr>
          <p:cNvSpPr/>
          <p:nvPr/>
        </p:nvSpPr>
        <p:spPr>
          <a:xfrm>
            <a:off x="281249" y="4084912"/>
            <a:ext cx="477256" cy="327778"/>
          </a:xfrm>
          <a:prstGeom prst="homePlate">
            <a:avLst>
              <a:gd name="adj" fmla="val 42659"/>
            </a:avLst>
          </a:prstGeom>
          <a:solidFill>
            <a:schemeClr val="bg1">
              <a:lumMod val="50000"/>
            </a:schemeClr>
          </a:solidFill>
          <a:ln w="38100">
            <a:solidFill>
              <a:schemeClr val="tx2">
                <a:lumMod val="20000"/>
                <a:lumOff val="80000"/>
              </a:schemeClr>
            </a:solidFill>
          </a:ln>
          <a:effectLst>
            <a:outerShdw blurRad="50800" dist="38100" algn="l" rotWithShape="0">
              <a:prstClr val="black">
                <a:alpha val="40000"/>
              </a:prstClr>
            </a:outerShdw>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lumMod val="90000"/>
                </a:schemeClr>
              </a:solidFill>
            </a:endParaRPr>
          </a:p>
        </p:txBody>
      </p:sp>
      <p:sp>
        <p:nvSpPr>
          <p:cNvPr id="12" name="TextBox 11">
            <a:extLst>
              <a:ext uri="{FF2B5EF4-FFF2-40B4-BE49-F238E27FC236}">
                <a16:creationId xmlns:a16="http://schemas.microsoft.com/office/drawing/2014/main" id="{E6664732-8169-4A87-8697-5BCDBDB7274F}"/>
              </a:ext>
            </a:extLst>
          </p:cNvPr>
          <p:cNvSpPr txBox="1"/>
          <p:nvPr/>
        </p:nvSpPr>
        <p:spPr>
          <a:xfrm>
            <a:off x="8438147" y="147221"/>
            <a:ext cx="409074"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8</a:t>
            </a:r>
            <a:endParaRPr lang="en-IN" dirty="0"/>
          </a:p>
        </p:txBody>
      </p:sp>
    </p:spTree>
    <p:extLst>
      <p:ext uri="{BB962C8B-B14F-4D97-AF65-F5344CB8AC3E}">
        <p14:creationId xmlns:p14="http://schemas.microsoft.com/office/powerpoint/2010/main" val="1155334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3CA9EFFE-28C3-4BA6-B2F4-F1EAB0CC8446}"/>
              </a:ext>
            </a:extLst>
          </p:cNvPr>
          <p:cNvSpPr txBox="1"/>
          <p:nvPr/>
        </p:nvSpPr>
        <p:spPr>
          <a:xfrm>
            <a:off x="523373" y="886616"/>
            <a:ext cx="8097253" cy="553998"/>
          </a:xfrm>
          <a:prstGeom prst="rect">
            <a:avLst/>
          </a:prstGeom>
          <a:noFill/>
        </p:spPr>
        <p:txBody>
          <a:bodyPr wrap="square" rtlCol="0">
            <a:spAutoFit/>
          </a:bodyPr>
          <a:lstStyle/>
          <a:p>
            <a:r>
              <a:rPr lang="en-US" sz="3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What is meant by frequency of compounding</a:t>
            </a:r>
            <a:endParaRPr lang="en-IN" sz="3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7" name="TextBox 26">
            <a:extLst>
              <a:ext uri="{FF2B5EF4-FFF2-40B4-BE49-F238E27FC236}">
                <a16:creationId xmlns:a16="http://schemas.microsoft.com/office/drawing/2014/main" id="{84F6E0BB-D074-4D2B-A37B-CC5E853E5688}"/>
              </a:ext>
            </a:extLst>
          </p:cNvPr>
          <p:cNvSpPr txBox="1"/>
          <p:nvPr/>
        </p:nvSpPr>
        <p:spPr>
          <a:xfrm>
            <a:off x="682365" y="2015428"/>
            <a:ext cx="7527276" cy="1699632"/>
          </a:xfrm>
          <a:prstGeom prst="rect">
            <a:avLst/>
          </a:prstGeom>
          <a:noFill/>
        </p:spPr>
        <p:txBody>
          <a:bodyPr wrap="square" rtlCol="0">
            <a:spAutoFit/>
          </a:bodyPr>
          <a:lstStyle/>
          <a:p>
            <a:pPr algn="just">
              <a:lnSpc>
                <a:spcPct val="150000"/>
              </a:lnSpc>
            </a:pPr>
            <a:r>
              <a:rPr lang="en-US" dirty="0">
                <a:solidFill>
                  <a:schemeClr val="tx1">
                    <a:lumMod val="75000"/>
                    <a:lumOff val="25000"/>
                  </a:schemeClr>
                </a:solidFill>
              </a:rPr>
              <a:t>Compounding is done to incorporate effect of interest earned on interest. Frequency of compounding states that number of times investment and the interest thereon will fetch interest in a year. A compounding frequency may vary as: </a:t>
            </a:r>
            <a:endParaRPr lang="en-IN" dirty="0">
              <a:solidFill>
                <a:schemeClr val="tx1">
                  <a:lumMod val="75000"/>
                  <a:lumOff val="25000"/>
                </a:schemeClr>
              </a:solidFill>
            </a:endParaRPr>
          </a:p>
        </p:txBody>
      </p:sp>
      <p:grpSp>
        <p:nvGrpSpPr>
          <p:cNvPr id="30" name="Group 29">
            <a:extLst>
              <a:ext uri="{FF2B5EF4-FFF2-40B4-BE49-F238E27FC236}">
                <a16:creationId xmlns:a16="http://schemas.microsoft.com/office/drawing/2014/main" id="{CEF7B335-DDE8-4D6B-AD54-BDCF67C72868}"/>
              </a:ext>
            </a:extLst>
          </p:cNvPr>
          <p:cNvGrpSpPr/>
          <p:nvPr/>
        </p:nvGrpSpPr>
        <p:grpSpPr>
          <a:xfrm>
            <a:off x="1349130" y="4130664"/>
            <a:ext cx="2677098" cy="482481"/>
            <a:chOff x="808359" y="3946181"/>
            <a:chExt cx="2677098" cy="482481"/>
          </a:xfrm>
        </p:grpSpPr>
        <p:sp>
          <p:nvSpPr>
            <p:cNvPr id="28" name="Rectangle 27">
              <a:extLst>
                <a:ext uri="{FF2B5EF4-FFF2-40B4-BE49-F238E27FC236}">
                  <a16:creationId xmlns:a16="http://schemas.microsoft.com/office/drawing/2014/main" id="{D7EC675F-7A6A-46A9-8E58-2AEAA8437D89}"/>
                </a:ext>
              </a:extLst>
            </p:cNvPr>
            <p:cNvSpPr/>
            <p:nvPr/>
          </p:nvSpPr>
          <p:spPr>
            <a:xfrm>
              <a:off x="808359" y="3946181"/>
              <a:ext cx="2677098" cy="482481"/>
            </a:xfrm>
            <a:prstGeom prst="rect">
              <a:avLst/>
            </a:prstGeom>
            <a:solidFill>
              <a:srgbClr val="FF5353"/>
            </a:solidFill>
            <a:ln w="28575">
              <a:solidFill>
                <a:schemeClr val="bg1"/>
              </a:solid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AC46072C-EDEF-499E-B76E-F4677D307E8D}"/>
                </a:ext>
              </a:extLst>
            </p:cNvPr>
            <p:cNvSpPr txBox="1"/>
            <p:nvPr/>
          </p:nvSpPr>
          <p:spPr>
            <a:xfrm>
              <a:off x="1016730" y="3987366"/>
              <a:ext cx="2260357" cy="400110"/>
            </a:xfrm>
            <a:prstGeom prst="rect">
              <a:avLst/>
            </a:prstGeom>
            <a:noFill/>
            <a:ln>
              <a:noFill/>
            </a:ln>
          </p:spPr>
          <p:txBody>
            <a:bodyPr wrap="square" rtlCol="0">
              <a:spAutoFit/>
            </a:bodyPr>
            <a:lstStyle>
              <a:defPPr>
                <a:defRPr lang="en-US"/>
              </a:defPPr>
              <a:lvl1pPr>
                <a:defRPr sz="300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defRPr>
              </a:lvl1pPr>
            </a:lstStyle>
            <a:p>
              <a:pPr algn="ctr"/>
              <a:r>
                <a:rPr lang="en-US" sz="2000" dirty="0"/>
                <a:t>Annual</a:t>
              </a:r>
              <a:endParaRPr lang="en-IN" sz="2000" dirty="0"/>
            </a:p>
          </p:txBody>
        </p:sp>
      </p:grpSp>
      <p:grpSp>
        <p:nvGrpSpPr>
          <p:cNvPr id="31" name="Group 30">
            <a:extLst>
              <a:ext uri="{FF2B5EF4-FFF2-40B4-BE49-F238E27FC236}">
                <a16:creationId xmlns:a16="http://schemas.microsoft.com/office/drawing/2014/main" id="{ED170767-4C46-471C-9B74-1AD5AA534B22}"/>
              </a:ext>
            </a:extLst>
          </p:cNvPr>
          <p:cNvGrpSpPr/>
          <p:nvPr/>
        </p:nvGrpSpPr>
        <p:grpSpPr>
          <a:xfrm>
            <a:off x="1349130" y="4886913"/>
            <a:ext cx="2677098" cy="482481"/>
            <a:chOff x="808359" y="3946181"/>
            <a:chExt cx="2677098" cy="482481"/>
          </a:xfrm>
        </p:grpSpPr>
        <p:sp>
          <p:nvSpPr>
            <p:cNvPr id="32" name="Rectangle 31">
              <a:extLst>
                <a:ext uri="{FF2B5EF4-FFF2-40B4-BE49-F238E27FC236}">
                  <a16:creationId xmlns:a16="http://schemas.microsoft.com/office/drawing/2014/main" id="{9B150543-0B0F-442C-9096-4324344EAEB3}"/>
                </a:ext>
              </a:extLst>
            </p:cNvPr>
            <p:cNvSpPr/>
            <p:nvPr/>
          </p:nvSpPr>
          <p:spPr>
            <a:xfrm>
              <a:off x="808359" y="3946181"/>
              <a:ext cx="2677098" cy="482481"/>
            </a:xfrm>
            <a:prstGeom prst="rect">
              <a:avLst/>
            </a:prstGeom>
            <a:solidFill>
              <a:srgbClr val="FF5353"/>
            </a:solidFill>
            <a:ln w="28575">
              <a:solidFill>
                <a:schemeClr val="bg1"/>
              </a:solid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3" name="TextBox 32">
              <a:extLst>
                <a:ext uri="{FF2B5EF4-FFF2-40B4-BE49-F238E27FC236}">
                  <a16:creationId xmlns:a16="http://schemas.microsoft.com/office/drawing/2014/main" id="{3A4884E8-DE6D-4DEF-8514-6F74A2973BFE}"/>
                </a:ext>
              </a:extLst>
            </p:cNvPr>
            <p:cNvSpPr txBox="1"/>
            <p:nvPr/>
          </p:nvSpPr>
          <p:spPr>
            <a:xfrm>
              <a:off x="1016730" y="3987366"/>
              <a:ext cx="2260357" cy="400110"/>
            </a:xfrm>
            <a:prstGeom prst="rect">
              <a:avLst/>
            </a:prstGeom>
            <a:noFill/>
            <a:ln>
              <a:noFill/>
            </a:ln>
          </p:spPr>
          <p:txBody>
            <a:bodyPr wrap="square" rtlCol="0">
              <a:spAutoFit/>
            </a:bodyPr>
            <a:lstStyle>
              <a:defPPr>
                <a:defRPr lang="en-US"/>
              </a:defPPr>
              <a:lvl1pPr>
                <a:defRPr sz="300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defRPr>
              </a:lvl1pPr>
            </a:lstStyle>
            <a:p>
              <a:pPr algn="ctr"/>
              <a:r>
                <a:rPr lang="en-US" sz="2000" b="1" dirty="0"/>
                <a:t>Half-Yearly</a:t>
              </a:r>
              <a:endParaRPr lang="en-IN" sz="2000" b="1" dirty="0"/>
            </a:p>
          </p:txBody>
        </p:sp>
      </p:grpSp>
      <p:grpSp>
        <p:nvGrpSpPr>
          <p:cNvPr id="34" name="Group 33">
            <a:extLst>
              <a:ext uri="{FF2B5EF4-FFF2-40B4-BE49-F238E27FC236}">
                <a16:creationId xmlns:a16="http://schemas.microsoft.com/office/drawing/2014/main" id="{9F7E7DD1-4099-4F98-903B-908F19ED6099}"/>
              </a:ext>
            </a:extLst>
          </p:cNvPr>
          <p:cNvGrpSpPr/>
          <p:nvPr/>
        </p:nvGrpSpPr>
        <p:grpSpPr>
          <a:xfrm>
            <a:off x="1349130" y="5643162"/>
            <a:ext cx="2677098" cy="482481"/>
            <a:chOff x="808359" y="3946181"/>
            <a:chExt cx="2677098" cy="482481"/>
          </a:xfrm>
        </p:grpSpPr>
        <p:sp>
          <p:nvSpPr>
            <p:cNvPr id="35" name="Rectangle 34">
              <a:extLst>
                <a:ext uri="{FF2B5EF4-FFF2-40B4-BE49-F238E27FC236}">
                  <a16:creationId xmlns:a16="http://schemas.microsoft.com/office/drawing/2014/main" id="{8AF57213-A320-438C-A5CB-5E5F50952E09}"/>
                </a:ext>
              </a:extLst>
            </p:cNvPr>
            <p:cNvSpPr/>
            <p:nvPr/>
          </p:nvSpPr>
          <p:spPr>
            <a:xfrm>
              <a:off x="808359" y="3946181"/>
              <a:ext cx="2677098" cy="482481"/>
            </a:xfrm>
            <a:prstGeom prst="rect">
              <a:avLst/>
            </a:prstGeom>
            <a:solidFill>
              <a:srgbClr val="FF5353"/>
            </a:solidFill>
            <a:ln w="28575">
              <a:solidFill>
                <a:schemeClr val="bg1"/>
              </a:solid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6" name="TextBox 35">
              <a:extLst>
                <a:ext uri="{FF2B5EF4-FFF2-40B4-BE49-F238E27FC236}">
                  <a16:creationId xmlns:a16="http://schemas.microsoft.com/office/drawing/2014/main" id="{418EF9DD-C763-4D13-A381-7044F22945BD}"/>
                </a:ext>
              </a:extLst>
            </p:cNvPr>
            <p:cNvSpPr txBox="1"/>
            <p:nvPr/>
          </p:nvSpPr>
          <p:spPr>
            <a:xfrm>
              <a:off x="1016730" y="3987366"/>
              <a:ext cx="2260357" cy="400110"/>
            </a:xfrm>
            <a:prstGeom prst="rect">
              <a:avLst/>
            </a:prstGeom>
            <a:noFill/>
            <a:ln>
              <a:noFill/>
            </a:ln>
          </p:spPr>
          <p:txBody>
            <a:bodyPr wrap="square" rtlCol="0">
              <a:spAutoFit/>
            </a:bodyPr>
            <a:lstStyle>
              <a:defPPr>
                <a:defRPr lang="en-US"/>
              </a:defPPr>
              <a:lvl1pPr>
                <a:defRPr sz="300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defRPr>
              </a:lvl1pPr>
            </a:lstStyle>
            <a:p>
              <a:pPr algn="ctr"/>
              <a:r>
                <a:rPr lang="en-US" sz="2000" b="1" dirty="0"/>
                <a:t>Quarterly</a:t>
              </a:r>
              <a:endParaRPr lang="en-IN" sz="2000" b="1" dirty="0"/>
            </a:p>
          </p:txBody>
        </p:sp>
      </p:grpSp>
      <p:grpSp>
        <p:nvGrpSpPr>
          <p:cNvPr id="37" name="Group 36">
            <a:extLst>
              <a:ext uri="{FF2B5EF4-FFF2-40B4-BE49-F238E27FC236}">
                <a16:creationId xmlns:a16="http://schemas.microsoft.com/office/drawing/2014/main" id="{217E55D4-7E29-47EB-8015-19215821FAD5}"/>
              </a:ext>
            </a:extLst>
          </p:cNvPr>
          <p:cNvGrpSpPr/>
          <p:nvPr/>
        </p:nvGrpSpPr>
        <p:grpSpPr>
          <a:xfrm>
            <a:off x="5109756" y="4130664"/>
            <a:ext cx="2677098" cy="482481"/>
            <a:chOff x="808359" y="3946181"/>
            <a:chExt cx="2677098" cy="482481"/>
          </a:xfrm>
        </p:grpSpPr>
        <p:sp>
          <p:nvSpPr>
            <p:cNvPr id="38" name="Rectangle 37">
              <a:extLst>
                <a:ext uri="{FF2B5EF4-FFF2-40B4-BE49-F238E27FC236}">
                  <a16:creationId xmlns:a16="http://schemas.microsoft.com/office/drawing/2014/main" id="{D229019A-EEF4-4A51-97E9-7E62FF40CE35}"/>
                </a:ext>
              </a:extLst>
            </p:cNvPr>
            <p:cNvSpPr/>
            <p:nvPr/>
          </p:nvSpPr>
          <p:spPr>
            <a:xfrm>
              <a:off x="808359" y="3946181"/>
              <a:ext cx="2677098" cy="482481"/>
            </a:xfrm>
            <a:prstGeom prst="rect">
              <a:avLst/>
            </a:prstGeom>
            <a:solidFill>
              <a:srgbClr val="FF5353"/>
            </a:solidFill>
            <a:ln w="28575">
              <a:solidFill>
                <a:schemeClr val="bg1"/>
              </a:solid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063993DE-62E5-4345-BE08-6067D8177A64}"/>
                </a:ext>
              </a:extLst>
            </p:cNvPr>
            <p:cNvSpPr txBox="1"/>
            <p:nvPr/>
          </p:nvSpPr>
          <p:spPr>
            <a:xfrm>
              <a:off x="1016730" y="3987366"/>
              <a:ext cx="2260357" cy="400110"/>
            </a:xfrm>
            <a:prstGeom prst="rect">
              <a:avLst/>
            </a:prstGeom>
            <a:noFill/>
            <a:ln>
              <a:noFill/>
            </a:ln>
          </p:spPr>
          <p:txBody>
            <a:bodyPr wrap="square" rtlCol="0">
              <a:spAutoFit/>
            </a:bodyPr>
            <a:lstStyle>
              <a:defPPr>
                <a:defRPr lang="en-US"/>
              </a:defPPr>
              <a:lvl1pPr>
                <a:defRPr sz="300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defRPr>
              </a:lvl1pPr>
            </a:lstStyle>
            <a:p>
              <a:pPr algn="ctr"/>
              <a:r>
                <a:rPr lang="en-US" sz="2000" dirty="0"/>
                <a:t>Monthly</a:t>
              </a:r>
              <a:endParaRPr lang="en-IN" sz="2000" dirty="0"/>
            </a:p>
          </p:txBody>
        </p:sp>
      </p:grpSp>
      <p:grpSp>
        <p:nvGrpSpPr>
          <p:cNvPr id="40" name="Group 39">
            <a:extLst>
              <a:ext uri="{FF2B5EF4-FFF2-40B4-BE49-F238E27FC236}">
                <a16:creationId xmlns:a16="http://schemas.microsoft.com/office/drawing/2014/main" id="{A0204833-102E-4F25-A60E-BD6B14323F30}"/>
              </a:ext>
            </a:extLst>
          </p:cNvPr>
          <p:cNvGrpSpPr/>
          <p:nvPr/>
        </p:nvGrpSpPr>
        <p:grpSpPr>
          <a:xfrm>
            <a:off x="5109756" y="4854386"/>
            <a:ext cx="2677098" cy="482481"/>
            <a:chOff x="808359" y="3946181"/>
            <a:chExt cx="2677098" cy="482481"/>
          </a:xfrm>
        </p:grpSpPr>
        <p:sp>
          <p:nvSpPr>
            <p:cNvPr id="41" name="Rectangle 40">
              <a:extLst>
                <a:ext uri="{FF2B5EF4-FFF2-40B4-BE49-F238E27FC236}">
                  <a16:creationId xmlns:a16="http://schemas.microsoft.com/office/drawing/2014/main" id="{E5EBC676-786A-4279-AF30-D79F7F62F7B9}"/>
                </a:ext>
              </a:extLst>
            </p:cNvPr>
            <p:cNvSpPr/>
            <p:nvPr/>
          </p:nvSpPr>
          <p:spPr>
            <a:xfrm>
              <a:off x="808359" y="3946181"/>
              <a:ext cx="2677098" cy="482481"/>
            </a:xfrm>
            <a:prstGeom prst="rect">
              <a:avLst/>
            </a:prstGeom>
            <a:solidFill>
              <a:srgbClr val="FF5353"/>
            </a:solidFill>
            <a:ln w="28575">
              <a:solidFill>
                <a:schemeClr val="bg1"/>
              </a:solid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6027D2DB-48B4-4A1C-A294-D18875F4D2BD}"/>
                </a:ext>
              </a:extLst>
            </p:cNvPr>
            <p:cNvSpPr txBox="1"/>
            <p:nvPr/>
          </p:nvSpPr>
          <p:spPr>
            <a:xfrm>
              <a:off x="1016730" y="3987366"/>
              <a:ext cx="2260357" cy="400110"/>
            </a:xfrm>
            <a:prstGeom prst="rect">
              <a:avLst/>
            </a:prstGeom>
            <a:noFill/>
            <a:ln>
              <a:noFill/>
            </a:ln>
          </p:spPr>
          <p:txBody>
            <a:bodyPr wrap="square" rtlCol="0">
              <a:spAutoFit/>
            </a:bodyPr>
            <a:lstStyle>
              <a:defPPr>
                <a:defRPr lang="en-US"/>
              </a:defPPr>
              <a:lvl1pPr>
                <a:defRPr sz="300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defRPr>
              </a:lvl1pPr>
            </a:lstStyle>
            <a:p>
              <a:pPr algn="ctr"/>
              <a:r>
                <a:rPr lang="en-US" sz="2000" dirty="0"/>
                <a:t>Daily</a:t>
              </a:r>
              <a:endParaRPr lang="en-IN" sz="2000" dirty="0"/>
            </a:p>
          </p:txBody>
        </p:sp>
      </p:grpSp>
      <p:grpSp>
        <p:nvGrpSpPr>
          <p:cNvPr id="50" name="Group 49">
            <a:extLst>
              <a:ext uri="{FF2B5EF4-FFF2-40B4-BE49-F238E27FC236}">
                <a16:creationId xmlns:a16="http://schemas.microsoft.com/office/drawing/2014/main" id="{01F97379-CB38-4E44-B211-A525023D49CC}"/>
              </a:ext>
            </a:extLst>
          </p:cNvPr>
          <p:cNvGrpSpPr/>
          <p:nvPr/>
        </p:nvGrpSpPr>
        <p:grpSpPr>
          <a:xfrm>
            <a:off x="5109756" y="5599630"/>
            <a:ext cx="2677098" cy="482481"/>
            <a:chOff x="808359" y="3946181"/>
            <a:chExt cx="2677098" cy="482481"/>
          </a:xfrm>
        </p:grpSpPr>
        <p:sp>
          <p:nvSpPr>
            <p:cNvPr id="51" name="Rectangle 50">
              <a:extLst>
                <a:ext uri="{FF2B5EF4-FFF2-40B4-BE49-F238E27FC236}">
                  <a16:creationId xmlns:a16="http://schemas.microsoft.com/office/drawing/2014/main" id="{F3EECDEC-D93C-4C88-9DF0-F5FFD401F756}"/>
                </a:ext>
              </a:extLst>
            </p:cNvPr>
            <p:cNvSpPr/>
            <p:nvPr/>
          </p:nvSpPr>
          <p:spPr>
            <a:xfrm>
              <a:off x="808359" y="3946181"/>
              <a:ext cx="2677098" cy="482481"/>
            </a:xfrm>
            <a:prstGeom prst="rect">
              <a:avLst/>
            </a:prstGeom>
            <a:solidFill>
              <a:srgbClr val="FF5353"/>
            </a:solidFill>
            <a:ln w="28575">
              <a:solidFill>
                <a:schemeClr val="bg1"/>
              </a:solid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a:extLst>
                <a:ext uri="{FF2B5EF4-FFF2-40B4-BE49-F238E27FC236}">
                  <a16:creationId xmlns:a16="http://schemas.microsoft.com/office/drawing/2014/main" id="{FB3AACE1-EFD1-4CFA-9DA6-A2365D87CBE2}"/>
                </a:ext>
              </a:extLst>
            </p:cNvPr>
            <p:cNvSpPr txBox="1"/>
            <p:nvPr/>
          </p:nvSpPr>
          <p:spPr>
            <a:xfrm>
              <a:off x="1016730" y="3987366"/>
              <a:ext cx="2260357" cy="400110"/>
            </a:xfrm>
            <a:prstGeom prst="rect">
              <a:avLst/>
            </a:prstGeom>
            <a:noFill/>
            <a:ln>
              <a:noFill/>
            </a:ln>
          </p:spPr>
          <p:txBody>
            <a:bodyPr wrap="square" rtlCol="0">
              <a:spAutoFit/>
            </a:bodyPr>
            <a:lstStyle>
              <a:defPPr>
                <a:defRPr lang="en-US"/>
              </a:defPPr>
              <a:lvl1pPr>
                <a:defRPr sz="300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defRPr>
              </a:lvl1pPr>
            </a:lstStyle>
            <a:p>
              <a:pPr algn="ctr"/>
              <a:r>
                <a:rPr lang="en-US" sz="2000" dirty="0"/>
                <a:t>Continuously</a:t>
              </a:r>
              <a:endParaRPr lang="en-IN" sz="2000" dirty="0"/>
            </a:p>
          </p:txBody>
        </p:sp>
      </p:grpSp>
      <p:sp>
        <p:nvSpPr>
          <p:cNvPr id="76" name="Rectangle 75">
            <a:extLst>
              <a:ext uri="{FF2B5EF4-FFF2-40B4-BE49-F238E27FC236}">
                <a16:creationId xmlns:a16="http://schemas.microsoft.com/office/drawing/2014/main" id="{2740FDA1-9C4D-4032-8861-A71B3E5808DE}"/>
              </a:ext>
            </a:extLst>
          </p:cNvPr>
          <p:cNvSpPr/>
          <p:nvPr/>
        </p:nvSpPr>
        <p:spPr>
          <a:xfrm>
            <a:off x="8064000" y="5630779"/>
            <a:ext cx="1080000" cy="1080000"/>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780686A3-9156-423A-B695-658072422156}"/>
              </a:ext>
            </a:extLst>
          </p:cNvPr>
          <p:cNvSpPr txBox="1"/>
          <p:nvPr/>
        </p:nvSpPr>
        <p:spPr>
          <a:xfrm>
            <a:off x="8438147" y="147221"/>
            <a:ext cx="409074"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9</a:t>
            </a:r>
            <a:endParaRPr lang="en-IN" dirty="0"/>
          </a:p>
        </p:txBody>
      </p:sp>
    </p:spTree>
    <p:extLst>
      <p:ext uri="{BB962C8B-B14F-4D97-AF65-F5344CB8AC3E}">
        <p14:creationId xmlns:p14="http://schemas.microsoft.com/office/powerpoint/2010/main" val="4100332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EEF43F7A-9E3F-4CAE-A20C-41A45BC556E7}"/>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10</a:t>
            </a:r>
            <a:endParaRPr lang="en-IN" dirty="0"/>
          </a:p>
        </p:txBody>
      </p:sp>
      <p:sp>
        <p:nvSpPr>
          <p:cNvPr id="27" name="TextBox 26">
            <a:extLst>
              <a:ext uri="{FF2B5EF4-FFF2-40B4-BE49-F238E27FC236}">
                <a16:creationId xmlns:a16="http://schemas.microsoft.com/office/drawing/2014/main" id="{CB46B5EA-1084-45FD-BEAA-7CB90BED7C48}"/>
              </a:ext>
            </a:extLst>
          </p:cNvPr>
          <p:cNvSpPr txBox="1"/>
          <p:nvPr/>
        </p:nvSpPr>
        <p:spPr>
          <a:xfrm>
            <a:off x="523373" y="886616"/>
            <a:ext cx="8097253"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Annual Compounding (example)</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8" name="Rectangle 27">
            <a:extLst>
              <a:ext uri="{FF2B5EF4-FFF2-40B4-BE49-F238E27FC236}">
                <a16:creationId xmlns:a16="http://schemas.microsoft.com/office/drawing/2014/main" id="{EAC6E2F9-82AE-465F-934D-203CA4DA8CF6}"/>
              </a:ext>
            </a:extLst>
          </p:cNvPr>
          <p:cNvSpPr/>
          <p:nvPr/>
        </p:nvSpPr>
        <p:spPr>
          <a:xfrm>
            <a:off x="8064000" y="5630779"/>
            <a:ext cx="1080000" cy="1080000"/>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CF933637-182B-4213-8902-11625B0412FF}"/>
              </a:ext>
            </a:extLst>
          </p:cNvPr>
          <p:cNvSpPr txBox="1"/>
          <p:nvPr/>
        </p:nvSpPr>
        <p:spPr>
          <a:xfrm>
            <a:off x="642260" y="1843630"/>
            <a:ext cx="7527276" cy="868636"/>
          </a:xfrm>
          <a:prstGeom prst="rect">
            <a:avLst/>
          </a:prstGeom>
          <a:noFill/>
        </p:spPr>
        <p:txBody>
          <a:bodyPr wrap="square" rtlCol="0">
            <a:spAutoFit/>
          </a:bodyPr>
          <a:lstStyle/>
          <a:p>
            <a:pPr algn="just">
              <a:lnSpc>
                <a:spcPct val="150000"/>
              </a:lnSpc>
            </a:pPr>
            <a:r>
              <a:rPr lang="en-US" dirty="0">
                <a:solidFill>
                  <a:schemeClr val="tx1">
                    <a:lumMod val="75000"/>
                    <a:lumOff val="25000"/>
                  </a:schemeClr>
                </a:solidFill>
              </a:rPr>
              <a:t>Ravi deposited Rs. 10,000 in bank today @ 20% p.a. compounded annually. How much amount he will get after two years.</a:t>
            </a:r>
            <a:endParaRPr lang="en-IN" dirty="0">
              <a:solidFill>
                <a:schemeClr val="tx1">
                  <a:lumMod val="75000"/>
                  <a:lumOff val="25000"/>
                </a:schemeClr>
              </a:solidFill>
            </a:endParaRPr>
          </a:p>
        </p:txBody>
      </p:sp>
      <p:grpSp>
        <p:nvGrpSpPr>
          <p:cNvPr id="54" name="Group 53">
            <a:extLst>
              <a:ext uri="{FF2B5EF4-FFF2-40B4-BE49-F238E27FC236}">
                <a16:creationId xmlns:a16="http://schemas.microsoft.com/office/drawing/2014/main" id="{07DD41C7-43F8-42C1-845A-411EBD827718}"/>
              </a:ext>
            </a:extLst>
          </p:cNvPr>
          <p:cNvGrpSpPr/>
          <p:nvPr/>
        </p:nvGrpSpPr>
        <p:grpSpPr>
          <a:xfrm>
            <a:off x="639291" y="2959523"/>
            <a:ext cx="5354718" cy="2146652"/>
            <a:chOff x="944089" y="3152027"/>
            <a:chExt cx="5354718" cy="2146652"/>
          </a:xfrm>
        </p:grpSpPr>
        <p:grpSp>
          <p:nvGrpSpPr>
            <p:cNvPr id="35" name="Group 34">
              <a:extLst>
                <a:ext uri="{FF2B5EF4-FFF2-40B4-BE49-F238E27FC236}">
                  <a16:creationId xmlns:a16="http://schemas.microsoft.com/office/drawing/2014/main" id="{A354FE49-FA2A-4939-9F12-A051996F01AD}"/>
                </a:ext>
              </a:extLst>
            </p:cNvPr>
            <p:cNvGrpSpPr/>
            <p:nvPr/>
          </p:nvGrpSpPr>
          <p:grpSpPr>
            <a:xfrm>
              <a:off x="1083134" y="4294714"/>
              <a:ext cx="4951635" cy="224589"/>
              <a:chOff x="1060365" y="3854113"/>
              <a:chExt cx="4951635" cy="224589"/>
            </a:xfrm>
          </p:grpSpPr>
          <p:cxnSp>
            <p:nvCxnSpPr>
              <p:cNvPr id="30" name="Straight Connector 29">
                <a:extLst>
                  <a:ext uri="{FF2B5EF4-FFF2-40B4-BE49-F238E27FC236}">
                    <a16:creationId xmlns:a16="http://schemas.microsoft.com/office/drawing/2014/main" id="{CFB77AA4-CB14-4C04-8687-FBF0B6D3DF75}"/>
                  </a:ext>
                </a:extLst>
              </p:cNvPr>
              <p:cNvCxnSpPr>
                <a:cxnSpLocks/>
              </p:cNvCxnSpPr>
              <p:nvPr/>
            </p:nvCxnSpPr>
            <p:spPr>
              <a:xfrm>
                <a:off x="1060365" y="3966407"/>
                <a:ext cx="4946952" cy="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8D7DB4-24F9-44ED-BF12-3CDA23040320}"/>
                  </a:ext>
                </a:extLst>
              </p:cNvPr>
              <p:cNvCxnSpPr>
                <a:cxnSpLocks/>
              </p:cNvCxnSpPr>
              <p:nvPr/>
            </p:nvCxnSpPr>
            <p:spPr>
              <a:xfrm>
                <a:off x="3536183" y="3854113"/>
                <a:ext cx="0" cy="224589"/>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AC81C12-626B-4D34-8CEF-6E46C63457A5}"/>
                  </a:ext>
                </a:extLst>
              </p:cNvPr>
              <p:cNvCxnSpPr>
                <a:cxnSpLocks/>
              </p:cNvCxnSpPr>
              <p:nvPr/>
            </p:nvCxnSpPr>
            <p:spPr>
              <a:xfrm>
                <a:off x="6012000" y="3854113"/>
                <a:ext cx="0" cy="224589"/>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303E1F1-4745-44BA-A80A-632014B37BC5}"/>
                  </a:ext>
                </a:extLst>
              </p:cNvPr>
              <p:cNvCxnSpPr>
                <a:cxnSpLocks/>
              </p:cNvCxnSpPr>
              <p:nvPr/>
            </p:nvCxnSpPr>
            <p:spPr>
              <a:xfrm>
                <a:off x="1060365" y="3854113"/>
                <a:ext cx="0" cy="224589"/>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FE7381D2-6A21-4579-B53D-686FA5AE08F4}"/>
                </a:ext>
              </a:extLst>
            </p:cNvPr>
            <p:cNvSpPr txBox="1"/>
            <p:nvPr/>
          </p:nvSpPr>
          <p:spPr>
            <a:xfrm>
              <a:off x="944089" y="4586634"/>
              <a:ext cx="376988" cy="369332"/>
            </a:xfrm>
            <a:prstGeom prst="rect">
              <a:avLst/>
            </a:prstGeom>
            <a:noFill/>
          </p:spPr>
          <p:txBody>
            <a:bodyPr wrap="square" rtlCol="0">
              <a:spAutoFit/>
            </a:bodyPr>
            <a:lstStyle/>
            <a:p>
              <a:r>
                <a:rPr lang="en-US" dirty="0">
                  <a:solidFill>
                    <a:srgbClr val="44546A"/>
                  </a:solidFill>
                  <a:latin typeface="+mj-lt"/>
                </a:rPr>
                <a:t>0</a:t>
              </a:r>
              <a:endParaRPr lang="en-IN" dirty="0">
                <a:solidFill>
                  <a:srgbClr val="44546A"/>
                </a:solidFill>
                <a:latin typeface="+mj-lt"/>
              </a:endParaRPr>
            </a:p>
          </p:txBody>
        </p:sp>
        <p:sp>
          <p:nvSpPr>
            <p:cNvPr id="37" name="TextBox 36">
              <a:extLst>
                <a:ext uri="{FF2B5EF4-FFF2-40B4-BE49-F238E27FC236}">
                  <a16:creationId xmlns:a16="http://schemas.microsoft.com/office/drawing/2014/main" id="{7F73C532-D479-4BDB-B48F-28F63D096927}"/>
                </a:ext>
              </a:extLst>
            </p:cNvPr>
            <p:cNvSpPr txBox="1"/>
            <p:nvPr/>
          </p:nvSpPr>
          <p:spPr>
            <a:xfrm>
              <a:off x="3432954" y="4586634"/>
              <a:ext cx="376988" cy="369332"/>
            </a:xfrm>
            <a:prstGeom prst="rect">
              <a:avLst/>
            </a:prstGeom>
            <a:noFill/>
          </p:spPr>
          <p:txBody>
            <a:bodyPr wrap="square" rtlCol="0">
              <a:spAutoFit/>
            </a:bodyPr>
            <a:lstStyle/>
            <a:p>
              <a:r>
                <a:rPr lang="en-US" dirty="0">
                  <a:solidFill>
                    <a:srgbClr val="44546A"/>
                  </a:solidFill>
                  <a:latin typeface="+mj-lt"/>
                </a:rPr>
                <a:t>1</a:t>
              </a:r>
              <a:endParaRPr lang="en-IN" dirty="0">
                <a:solidFill>
                  <a:srgbClr val="44546A"/>
                </a:solidFill>
                <a:latin typeface="+mj-lt"/>
              </a:endParaRPr>
            </a:p>
          </p:txBody>
        </p:sp>
        <p:sp>
          <p:nvSpPr>
            <p:cNvPr id="38" name="TextBox 37">
              <a:extLst>
                <a:ext uri="{FF2B5EF4-FFF2-40B4-BE49-F238E27FC236}">
                  <a16:creationId xmlns:a16="http://schemas.microsoft.com/office/drawing/2014/main" id="{9E56A207-D738-4D34-9B64-97196D2CDDBE}"/>
                </a:ext>
              </a:extLst>
            </p:cNvPr>
            <p:cNvSpPr txBox="1"/>
            <p:nvPr/>
          </p:nvSpPr>
          <p:spPr>
            <a:xfrm>
              <a:off x="5921819" y="4586634"/>
              <a:ext cx="376988" cy="369332"/>
            </a:xfrm>
            <a:prstGeom prst="rect">
              <a:avLst/>
            </a:prstGeom>
            <a:noFill/>
          </p:spPr>
          <p:txBody>
            <a:bodyPr wrap="square" rtlCol="0">
              <a:spAutoFit/>
            </a:bodyPr>
            <a:lstStyle/>
            <a:p>
              <a:r>
                <a:rPr lang="en-US" dirty="0">
                  <a:solidFill>
                    <a:srgbClr val="44546A"/>
                  </a:solidFill>
                  <a:latin typeface="+mj-lt"/>
                </a:rPr>
                <a:t>2</a:t>
              </a:r>
              <a:endParaRPr lang="en-IN" dirty="0">
                <a:solidFill>
                  <a:srgbClr val="44546A"/>
                </a:solidFill>
                <a:latin typeface="+mj-lt"/>
              </a:endParaRPr>
            </a:p>
          </p:txBody>
        </p:sp>
        <p:sp>
          <p:nvSpPr>
            <p:cNvPr id="43" name="Arrow: Bent 42">
              <a:extLst>
                <a:ext uri="{FF2B5EF4-FFF2-40B4-BE49-F238E27FC236}">
                  <a16:creationId xmlns:a16="http://schemas.microsoft.com/office/drawing/2014/main" id="{C4288B9E-F3C2-4518-BCCC-39D8F9B8EFE8}"/>
                </a:ext>
              </a:extLst>
            </p:cNvPr>
            <p:cNvSpPr/>
            <p:nvPr/>
          </p:nvSpPr>
          <p:spPr>
            <a:xfrm>
              <a:off x="1056689" y="3152027"/>
              <a:ext cx="5070925" cy="1006646"/>
            </a:xfrm>
            <a:prstGeom prst="bentArrow">
              <a:avLst>
                <a:gd name="adj1" fmla="val 8029"/>
                <a:gd name="adj2" fmla="val 14230"/>
                <a:gd name="adj3" fmla="val 18473"/>
                <a:gd name="adj4" fmla="val 19049"/>
              </a:avLst>
            </a:prstGeom>
            <a:solidFill>
              <a:srgbClr val="FF5353">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4" name="Arrow: Bent 43">
              <a:extLst>
                <a:ext uri="{FF2B5EF4-FFF2-40B4-BE49-F238E27FC236}">
                  <a16:creationId xmlns:a16="http://schemas.microsoft.com/office/drawing/2014/main" id="{FA11CC16-5F37-4D24-BA0F-19D9BF1035D4}"/>
                </a:ext>
              </a:extLst>
            </p:cNvPr>
            <p:cNvSpPr/>
            <p:nvPr/>
          </p:nvSpPr>
          <p:spPr>
            <a:xfrm>
              <a:off x="3521630" y="3839592"/>
              <a:ext cx="2605984" cy="319081"/>
            </a:xfrm>
            <a:prstGeom prst="bentArrow">
              <a:avLst>
                <a:gd name="adj1" fmla="val 25946"/>
                <a:gd name="adj2" fmla="val 39368"/>
                <a:gd name="adj3" fmla="val 43611"/>
                <a:gd name="adj4" fmla="val 43750"/>
              </a:avLst>
            </a:prstGeom>
            <a:solidFill>
              <a:srgbClr val="FF5353">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1" name="Freeform: Shape 50">
              <a:extLst>
                <a:ext uri="{FF2B5EF4-FFF2-40B4-BE49-F238E27FC236}">
                  <a16:creationId xmlns:a16="http://schemas.microsoft.com/office/drawing/2014/main" id="{B62E852A-024B-4D22-A611-73A0E36C8CC6}"/>
                </a:ext>
              </a:extLst>
            </p:cNvPr>
            <p:cNvSpPr/>
            <p:nvPr/>
          </p:nvSpPr>
          <p:spPr>
            <a:xfrm>
              <a:off x="1008319" y="4929550"/>
              <a:ext cx="2610820" cy="293371"/>
            </a:xfrm>
            <a:custGeom>
              <a:avLst/>
              <a:gdLst>
                <a:gd name="connsiteX0" fmla="*/ 0 w 2605108"/>
                <a:gd name="connsiteY0" fmla="*/ 0 h 293371"/>
                <a:gd name="connsiteX1" fmla="*/ 114570 w 2605108"/>
                <a:gd name="connsiteY1" fmla="*/ 0 h 293371"/>
                <a:gd name="connsiteX2" fmla="*/ 114570 w 2605108"/>
                <a:gd name="connsiteY2" fmla="*/ 179889 h 293371"/>
                <a:gd name="connsiteX3" fmla="*/ 2490539 w 2605108"/>
                <a:gd name="connsiteY3" fmla="*/ 179889 h 293371"/>
                <a:gd name="connsiteX4" fmla="*/ 2490539 w 2605108"/>
                <a:gd name="connsiteY4" fmla="*/ 0 h 293371"/>
                <a:gd name="connsiteX5" fmla="*/ 2605108 w 2605108"/>
                <a:gd name="connsiteY5" fmla="*/ 0 h 293371"/>
                <a:gd name="connsiteX6" fmla="*/ 2605108 w 2605108"/>
                <a:gd name="connsiteY6" fmla="*/ 293371 h 293371"/>
                <a:gd name="connsiteX7" fmla="*/ 0 w 2605108"/>
                <a:gd name="connsiteY7" fmla="*/ 293371 h 29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5108" h="293371">
                  <a:moveTo>
                    <a:pt x="0" y="0"/>
                  </a:moveTo>
                  <a:lnTo>
                    <a:pt x="114570" y="0"/>
                  </a:lnTo>
                  <a:lnTo>
                    <a:pt x="114570" y="179889"/>
                  </a:lnTo>
                  <a:lnTo>
                    <a:pt x="2490539" y="179889"/>
                  </a:lnTo>
                  <a:lnTo>
                    <a:pt x="2490539" y="0"/>
                  </a:lnTo>
                  <a:lnTo>
                    <a:pt x="2605108" y="0"/>
                  </a:lnTo>
                  <a:lnTo>
                    <a:pt x="2605108" y="293371"/>
                  </a:lnTo>
                  <a:lnTo>
                    <a:pt x="0" y="293371"/>
                  </a:lnTo>
                  <a:close/>
                </a:path>
              </a:pathLst>
            </a:custGeom>
            <a:solidFill>
              <a:srgbClr val="44546A">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2" name="Freeform: Shape 51">
              <a:extLst>
                <a:ext uri="{FF2B5EF4-FFF2-40B4-BE49-F238E27FC236}">
                  <a16:creationId xmlns:a16="http://schemas.microsoft.com/office/drawing/2014/main" id="{82E3E26D-F6E1-44F2-A744-7FC324EC1EDE}"/>
                </a:ext>
              </a:extLst>
            </p:cNvPr>
            <p:cNvSpPr/>
            <p:nvPr/>
          </p:nvSpPr>
          <p:spPr>
            <a:xfrm>
              <a:off x="3621448" y="5005308"/>
              <a:ext cx="2506166" cy="293371"/>
            </a:xfrm>
            <a:custGeom>
              <a:avLst/>
              <a:gdLst>
                <a:gd name="connsiteX0" fmla="*/ 0 w 2605108"/>
                <a:gd name="connsiteY0" fmla="*/ 0 h 293371"/>
                <a:gd name="connsiteX1" fmla="*/ 114570 w 2605108"/>
                <a:gd name="connsiteY1" fmla="*/ 0 h 293371"/>
                <a:gd name="connsiteX2" fmla="*/ 114570 w 2605108"/>
                <a:gd name="connsiteY2" fmla="*/ 179889 h 293371"/>
                <a:gd name="connsiteX3" fmla="*/ 2490539 w 2605108"/>
                <a:gd name="connsiteY3" fmla="*/ 179889 h 293371"/>
                <a:gd name="connsiteX4" fmla="*/ 2490539 w 2605108"/>
                <a:gd name="connsiteY4" fmla="*/ 0 h 293371"/>
                <a:gd name="connsiteX5" fmla="*/ 2605108 w 2605108"/>
                <a:gd name="connsiteY5" fmla="*/ 0 h 293371"/>
                <a:gd name="connsiteX6" fmla="*/ 2605108 w 2605108"/>
                <a:gd name="connsiteY6" fmla="*/ 293371 h 293371"/>
                <a:gd name="connsiteX7" fmla="*/ 0 w 2605108"/>
                <a:gd name="connsiteY7" fmla="*/ 293371 h 29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5108" h="293371">
                  <a:moveTo>
                    <a:pt x="0" y="0"/>
                  </a:moveTo>
                  <a:lnTo>
                    <a:pt x="114570" y="0"/>
                  </a:lnTo>
                  <a:lnTo>
                    <a:pt x="114570" y="179889"/>
                  </a:lnTo>
                  <a:lnTo>
                    <a:pt x="2490539" y="179889"/>
                  </a:lnTo>
                  <a:lnTo>
                    <a:pt x="2490539" y="0"/>
                  </a:lnTo>
                  <a:lnTo>
                    <a:pt x="2605108" y="0"/>
                  </a:lnTo>
                  <a:lnTo>
                    <a:pt x="2605108" y="293371"/>
                  </a:lnTo>
                  <a:lnTo>
                    <a:pt x="0" y="293371"/>
                  </a:lnTo>
                  <a:close/>
                </a:path>
              </a:pathLst>
            </a:custGeom>
            <a:solidFill>
              <a:srgbClr val="44546A">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sp>
        <p:nvSpPr>
          <p:cNvPr id="55" name="TextBox 54">
            <a:extLst>
              <a:ext uri="{FF2B5EF4-FFF2-40B4-BE49-F238E27FC236}">
                <a16:creationId xmlns:a16="http://schemas.microsoft.com/office/drawing/2014/main" id="{A2E58286-9A03-456B-A476-3DF30B960A3D}"/>
              </a:ext>
            </a:extLst>
          </p:cNvPr>
          <p:cNvSpPr txBox="1"/>
          <p:nvPr/>
        </p:nvSpPr>
        <p:spPr>
          <a:xfrm>
            <a:off x="5810694" y="2767192"/>
            <a:ext cx="2791210" cy="782394"/>
          </a:xfrm>
          <a:prstGeom prst="rect">
            <a:avLst/>
          </a:prstGeom>
          <a:noFill/>
        </p:spPr>
        <p:txBody>
          <a:bodyPr wrap="square" rtlCol="0">
            <a:spAutoFit/>
          </a:bodyPr>
          <a:lstStyle/>
          <a:p>
            <a:pPr>
              <a:lnSpc>
                <a:spcPct val="150000"/>
              </a:lnSpc>
            </a:pPr>
            <a:r>
              <a:rPr lang="en-US" sz="1600" dirty="0">
                <a:solidFill>
                  <a:srgbClr val="FF5353"/>
                </a:solidFill>
              </a:rPr>
              <a:t>Principal remained invested for 2 years</a:t>
            </a:r>
            <a:endParaRPr lang="en-IN" sz="1600" dirty="0">
              <a:solidFill>
                <a:srgbClr val="FF5353"/>
              </a:solidFill>
            </a:endParaRPr>
          </a:p>
        </p:txBody>
      </p:sp>
      <p:sp>
        <p:nvSpPr>
          <p:cNvPr id="56" name="TextBox 55">
            <a:extLst>
              <a:ext uri="{FF2B5EF4-FFF2-40B4-BE49-F238E27FC236}">
                <a16:creationId xmlns:a16="http://schemas.microsoft.com/office/drawing/2014/main" id="{187A40D3-19B5-440F-82C4-349C71AB6FD0}"/>
              </a:ext>
            </a:extLst>
          </p:cNvPr>
          <p:cNvSpPr txBox="1"/>
          <p:nvPr/>
        </p:nvSpPr>
        <p:spPr>
          <a:xfrm>
            <a:off x="5806676" y="3472167"/>
            <a:ext cx="2657964" cy="782394"/>
          </a:xfrm>
          <a:prstGeom prst="rect">
            <a:avLst/>
          </a:prstGeom>
          <a:noFill/>
        </p:spPr>
        <p:txBody>
          <a:bodyPr wrap="square" rtlCol="0">
            <a:spAutoFit/>
          </a:bodyPr>
          <a:lstStyle/>
          <a:p>
            <a:pPr>
              <a:lnSpc>
                <a:spcPct val="150000"/>
              </a:lnSpc>
            </a:pPr>
            <a:r>
              <a:rPr lang="en-US" sz="1600" dirty="0">
                <a:solidFill>
                  <a:srgbClr val="FF5353"/>
                </a:solidFill>
              </a:rPr>
              <a:t>Interest remained invested for 1 year</a:t>
            </a:r>
            <a:endParaRPr lang="en-IN" sz="1600" dirty="0">
              <a:solidFill>
                <a:srgbClr val="FF5353"/>
              </a:solidFill>
            </a:endParaRPr>
          </a:p>
        </p:txBody>
      </p:sp>
      <p:sp>
        <p:nvSpPr>
          <p:cNvPr id="57" name="TextBox 56">
            <a:extLst>
              <a:ext uri="{FF2B5EF4-FFF2-40B4-BE49-F238E27FC236}">
                <a16:creationId xmlns:a16="http://schemas.microsoft.com/office/drawing/2014/main" id="{F7D8A1DA-E18B-4EF2-B157-7B104C117A80}"/>
              </a:ext>
            </a:extLst>
          </p:cNvPr>
          <p:cNvSpPr txBox="1"/>
          <p:nvPr/>
        </p:nvSpPr>
        <p:spPr>
          <a:xfrm>
            <a:off x="1215681" y="5240889"/>
            <a:ext cx="1784470" cy="276999"/>
          </a:xfrm>
          <a:prstGeom prst="rect">
            <a:avLst/>
          </a:prstGeom>
          <a:noFill/>
        </p:spPr>
        <p:txBody>
          <a:bodyPr wrap="square" rtlCol="0">
            <a:spAutoFit/>
          </a:bodyPr>
          <a:lstStyle/>
          <a:p>
            <a:r>
              <a:rPr lang="en-US" sz="1200" dirty="0">
                <a:solidFill>
                  <a:srgbClr val="FF5353"/>
                </a:solidFill>
              </a:rPr>
              <a:t>10,000*20%*1 = 2,000</a:t>
            </a:r>
            <a:endParaRPr lang="en-IN" sz="1200" dirty="0">
              <a:solidFill>
                <a:srgbClr val="FF5353"/>
              </a:solidFill>
            </a:endParaRPr>
          </a:p>
        </p:txBody>
      </p:sp>
      <p:sp>
        <p:nvSpPr>
          <p:cNvPr id="58" name="Arrow: Up 57">
            <a:extLst>
              <a:ext uri="{FF2B5EF4-FFF2-40B4-BE49-F238E27FC236}">
                <a16:creationId xmlns:a16="http://schemas.microsoft.com/office/drawing/2014/main" id="{2C5B8DDA-B176-4D5E-ADB5-CE770A0D7F78}"/>
              </a:ext>
            </a:extLst>
          </p:cNvPr>
          <p:cNvSpPr/>
          <p:nvPr/>
        </p:nvSpPr>
        <p:spPr>
          <a:xfrm>
            <a:off x="2526718" y="5515190"/>
            <a:ext cx="252000" cy="1007836"/>
          </a:xfrm>
          <a:prstGeom prst="upArrow">
            <a:avLst/>
          </a:prstGeom>
          <a:solidFill>
            <a:srgbClr val="BCB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TextBox 58">
            <a:extLst>
              <a:ext uri="{FF2B5EF4-FFF2-40B4-BE49-F238E27FC236}">
                <a16:creationId xmlns:a16="http://schemas.microsoft.com/office/drawing/2014/main" id="{29A8FCE9-AB18-43F1-A7E2-1C11F781C500}"/>
              </a:ext>
            </a:extLst>
          </p:cNvPr>
          <p:cNvSpPr txBox="1"/>
          <p:nvPr/>
        </p:nvSpPr>
        <p:spPr>
          <a:xfrm>
            <a:off x="974464" y="5630779"/>
            <a:ext cx="1487999" cy="523220"/>
          </a:xfrm>
          <a:prstGeom prst="rect">
            <a:avLst/>
          </a:prstGeom>
          <a:noFill/>
        </p:spPr>
        <p:txBody>
          <a:bodyPr wrap="square" rtlCol="0">
            <a:spAutoFit/>
          </a:bodyPr>
          <a:lstStyle/>
          <a:p>
            <a:pPr algn="r"/>
            <a:r>
              <a:rPr lang="en-US" sz="1400" dirty="0">
                <a:solidFill>
                  <a:schemeClr val="tx1">
                    <a:lumMod val="75000"/>
                    <a:lumOff val="25000"/>
                  </a:schemeClr>
                </a:solidFill>
              </a:rPr>
              <a:t>Interest for 1</a:t>
            </a:r>
            <a:r>
              <a:rPr lang="en-US" sz="1400" baseline="30000" dirty="0">
                <a:solidFill>
                  <a:schemeClr val="tx1">
                    <a:lumMod val="75000"/>
                    <a:lumOff val="25000"/>
                  </a:schemeClr>
                </a:solidFill>
              </a:rPr>
              <a:t>st</a:t>
            </a:r>
            <a:r>
              <a:rPr lang="en-US" sz="1400" dirty="0">
                <a:solidFill>
                  <a:schemeClr val="tx1">
                    <a:lumMod val="75000"/>
                    <a:lumOff val="25000"/>
                  </a:schemeClr>
                </a:solidFill>
              </a:rPr>
              <a:t> year</a:t>
            </a:r>
            <a:endParaRPr lang="en-IN" sz="1400" dirty="0">
              <a:solidFill>
                <a:schemeClr val="tx1">
                  <a:lumMod val="75000"/>
                  <a:lumOff val="25000"/>
                </a:schemeClr>
              </a:solidFill>
            </a:endParaRPr>
          </a:p>
        </p:txBody>
      </p:sp>
      <p:sp>
        <p:nvSpPr>
          <p:cNvPr id="60" name="TextBox 59">
            <a:extLst>
              <a:ext uri="{FF2B5EF4-FFF2-40B4-BE49-F238E27FC236}">
                <a16:creationId xmlns:a16="http://schemas.microsoft.com/office/drawing/2014/main" id="{79428DAE-53F1-4FC5-953D-EF32D386A994}"/>
              </a:ext>
            </a:extLst>
          </p:cNvPr>
          <p:cNvSpPr txBox="1"/>
          <p:nvPr/>
        </p:nvSpPr>
        <p:spPr>
          <a:xfrm>
            <a:off x="3629775" y="5240889"/>
            <a:ext cx="2311144" cy="276999"/>
          </a:xfrm>
          <a:prstGeom prst="rect">
            <a:avLst/>
          </a:prstGeom>
          <a:noFill/>
        </p:spPr>
        <p:txBody>
          <a:bodyPr wrap="square" rtlCol="0">
            <a:spAutoFit/>
          </a:bodyPr>
          <a:lstStyle/>
          <a:p>
            <a:r>
              <a:rPr lang="en-US" sz="1200" dirty="0">
                <a:solidFill>
                  <a:srgbClr val="FF5353"/>
                </a:solidFill>
              </a:rPr>
              <a:t>(10,000+2000)*20%*1 = 2,400</a:t>
            </a:r>
            <a:endParaRPr lang="en-IN" sz="1200" dirty="0">
              <a:solidFill>
                <a:srgbClr val="FF5353"/>
              </a:solidFill>
            </a:endParaRPr>
          </a:p>
        </p:txBody>
      </p:sp>
      <p:sp>
        <p:nvSpPr>
          <p:cNvPr id="62" name="Arrow: Up 61">
            <a:extLst>
              <a:ext uri="{FF2B5EF4-FFF2-40B4-BE49-F238E27FC236}">
                <a16:creationId xmlns:a16="http://schemas.microsoft.com/office/drawing/2014/main" id="{DF164992-1402-48C8-AF08-F35A40B2F82C}"/>
              </a:ext>
            </a:extLst>
          </p:cNvPr>
          <p:cNvSpPr/>
          <p:nvPr/>
        </p:nvSpPr>
        <p:spPr>
          <a:xfrm>
            <a:off x="5472256" y="5515190"/>
            <a:ext cx="252000" cy="1007836"/>
          </a:xfrm>
          <a:prstGeom prst="upArrow">
            <a:avLst/>
          </a:prstGeom>
          <a:solidFill>
            <a:srgbClr val="BCB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TextBox 62">
            <a:extLst>
              <a:ext uri="{FF2B5EF4-FFF2-40B4-BE49-F238E27FC236}">
                <a16:creationId xmlns:a16="http://schemas.microsoft.com/office/drawing/2014/main" id="{C46EBE3E-A13E-451A-86B1-070DDA640E17}"/>
              </a:ext>
            </a:extLst>
          </p:cNvPr>
          <p:cNvSpPr txBox="1"/>
          <p:nvPr/>
        </p:nvSpPr>
        <p:spPr>
          <a:xfrm>
            <a:off x="3335077" y="5614653"/>
            <a:ext cx="2137173" cy="738664"/>
          </a:xfrm>
          <a:prstGeom prst="rect">
            <a:avLst/>
          </a:prstGeom>
          <a:noFill/>
        </p:spPr>
        <p:txBody>
          <a:bodyPr wrap="square" rtlCol="0">
            <a:spAutoFit/>
          </a:bodyPr>
          <a:lstStyle/>
          <a:p>
            <a:pPr algn="r"/>
            <a:r>
              <a:rPr lang="en-US" sz="1400" dirty="0">
                <a:solidFill>
                  <a:schemeClr val="tx1">
                    <a:lumMod val="75000"/>
                    <a:lumOff val="25000"/>
                  </a:schemeClr>
                </a:solidFill>
              </a:rPr>
              <a:t>Interest for 2</a:t>
            </a:r>
            <a:r>
              <a:rPr lang="en-US" sz="1400" baseline="30000" dirty="0">
                <a:solidFill>
                  <a:schemeClr val="tx1">
                    <a:lumMod val="75000"/>
                    <a:lumOff val="25000"/>
                  </a:schemeClr>
                </a:solidFill>
              </a:rPr>
              <a:t>nd</a:t>
            </a:r>
            <a:r>
              <a:rPr lang="en-US" sz="1400" dirty="0">
                <a:solidFill>
                  <a:schemeClr val="tx1">
                    <a:lumMod val="75000"/>
                    <a:lumOff val="25000"/>
                  </a:schemeClr>
                </a:solidFill>
              </a:rPr>
              <a:t> year, i.e., interest on principal + interest on interest</a:t>
            </a:r>
            <a:endParaRPr lang="en-IN" sz="1400" dirty="0">
              <a:solidFill>
                <a:schemeClr val="tx1">
                  <a:lumMod val="75000"/>
                  <a:lumOff val="25000"/>
                </a:schemeClr>
              </a:solidFill>
            </a:endParaRPr>
          </a:p>
        </p:txBody>
      </p:sp>
      <p:sp>
        <p:nvSpPr>
          <p:cNvPr id="64" name="Rectangle 63">
            <a:extLst>
              <a:ext uri="{FF2B5EF4-FFF2-40B4-BE49-F238E27FC236}">
                <a16:creationId xmlns:a16="http://schemas.microsoft.com/office/drawing/2014/main" id="{5C29E7AF-B834-4D86-8057-7B6A89AB791D}"/>
              </a:ext>
            </a:extLst>
          </p:cNvPr>
          <p:cNvSpPr/>
          <p:nvPr/>
        </p:nvSpPr>
        <p:spPr>
          <a:xfrm>
            <a:off x="5518406" y="5271403"/>
            <a:ext cx="304410" cy="213274"/>
          </a:xfrm>
          <a:prstGeom prst="rect">
            <a:avLst/>
          </a:prstGeom>
          <a:no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8" name="Straight Arrow Connector 67">
            <a:extLst>
              <a:ext uri="{FF2B5EF4-FFF2-40B4-BE49-F238E27FC236}">
                <a16:creationId xmlns:a16="http://schemas.microsoft.com/office/drawing/2014/main" id="{BA64D8C8-1D23-4B1F-889D-8864A4715CE8}"/>
              </a:ext>
            </a:extLst>
          </p:cNvPr>
          <p:cNvCxnSpPr>
            <a:cxnSpLocks/>
          </p:cNvCxnSpPr>
          <p:nvPr/>
        </p:nvCxnSpPr>
        <p:spPr>
          <a:xfrm flipH="1" flipV="1">
            <a:off x="5940919" y="5378040"/>
            <a:ext cx="788744" cy="1349"/>
          </a:xfrm>
          <a:prstGeom prst="straightConnector1">
            <a:avLst/>
          </a:prstGeom>
          <a:ln w="28575">
            <a:solidFill>
              <a:srgbClr val="44546A"/>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90ADA5A9-D094-4CD4-B713-D4F0D702E03C}"/>
              </a:ext>
            </a:extLst>
          </p:cNvPr>
          <p:cNvSpPr txBox="1"/>
          <p:nvPr/>
        </p:nvSpPr>
        <p:spPr>
          <a:xfrm>
            <a:off x="6018072" y="4603827"/>
            <a:ext cx="1811478" cy="738664"/>
          </a:xfrm>
          <a:prstGeom prst="rect">
            <a:avLst/>
          </a:prstGeom>
          <a:noFill/>
        </p:spPr>
        <p:txBody>
          <a:bodyPr wrap="square" rtlCol="0">
            <a:spAutoFit/>
          </a:bodyPr>
          <a:lstStyle/>
          <a:p>
            <a:r>
              <a:rPr lang="en-US" sz="1400" dirty="0">
                <a:solidFill>
                  <a:schemeClr val="tx1">
                    <a:lumMod val="75000"/>
                    <a:lumOff val="25000"/>
                  </a:schemeClr>
                </a:solidFill>
              </a:rPr>
              <a:t>Additional 400 (out of 2400) is the effect of compounding</a:t>
            </a:r>
            <a:endParaRPr lang="en-IN" sz="1400" dirty="0">
              <a:solidFill>
                <a:schemeClr val="tx1">
                  <a:lumMod val="75000"/>
                  <a:lumOff val="25000"/>
                </a:schemeClr>
              </a:solidFill>
            </a:endParaRPr>
          </a:p>
        </p:txBody>
      </p:sp>
      <p:grpSp>
        <p:nvGrpSpPr>
          <p:cNvPr id="72" name="Group 71">
            <a:extLst>
              <a:ext uri="{FF2B5EF4-FFF2-40B4-BE49-F238E27FC236}">
                <a16:creationId xmlns:a16="http://schemas.microsoft.com/office/drawing/2014/main" id="{5B9FE879-18E6-47FA-8CED-E3EB27AEC775}"/>
              </a:ext>
            </a:extLst>
          </p:cNvPr>
          <p:cNvGrpSpPr/>
          <p:nvPr/>
        </p:nvGrpSpPr>
        <p:grpSpPr>
          <a:xfrm>
            <a:off x="6970295" y="3855028"/>
            <a:ext cx="2173705" cy="714511"/>
            <a:chOff x="6970295" y="3855028"/>
            <a:chExt cx="2173705" cy="714511"/>
          </a:xfrm>
        </p:grpSpPr>
        <p:sp>
          <p:nvSpPr>
            <p:cNvPr id="70" name="Freeform: Shape 69">
              <a:extLst>
                <a:ext uri="{FF2B5EF4-FFF2-40B4-BE49-F238E27FC236}">
                  <a16:creationId xmlns:a16="http://schemas.microsoft.com/office/drawing/2014/main" id="{685927B6-D724-42D9-AE3A-F14E10DE3211}"/>
                </a:ext>
              </a:extLst>
            </p:cNvPr>
            <p:cNvSpPr/>
            <p:nvPr/>
          </p:nvSpPr>
          <p:spPr>
            <a:xfrm>
              <a:off x="6970295" y="3855028"/>
              <a:ext cx="2173705" cy="680223"/>
            </a:xfrm>
            <a:custGeom>
              <a:avLst/>
              <a:gdLst>
                <a:gd name="connsiteX0" fmla="*/ 0 w 2582779"/>
                <a:gd name="connsiteY0" fmla="*/ 0 h 680223"/>
                <a:gd name="connsiteX1" fmla="*/ 2582779 w 2582779"/>
                <a:gd name="connsiteY1" fmla="*/ 0 h 680223"/>
                <a:gd name="connsiteX2" fmla="*/ 2582779 w 2582779"/>
                <a:gd name="connsiteY2" fmla="*/ 680223 h 680223"/>
                <a:gd name="connsiteX3" fmla="*/ 0 w 2582779"/>
                <a:gd name="connsiteY3" fmla="*/ 680223 h 680223"/>
                <a:gd name="connsiteX4" fmla="*/ 340112 w 2582779"/>
                <a:gd name="connsiteY4" fmla="*/ 340111 h 680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2779" h="680223">
                  <a:moveTo>
                    <a:pt x="0" y="0"/>
                  </a:moveTo>
                  <a:lnTo>
                    <a:pt x="2582779" y="0"/>
                  </a:lnTo>
                  <a:lnTo>
                    <a:pt x="2582779" y="680223"/>
                  </a:lnTo>
                  <a:lnTo>
                    <a:pt x="0" y="680223"/>
                  </a:lnTo>
                  <a:lnTo>
                    <a:pt x="340112" y="340111"/>
                  </a:lnTo>
                  <a:close/>
                </a:path>
              </a:pathLst>
            </a:custGeom>
            <a:solidFill>
              <a:schemeClr val="tx2">
                <a:lumMod val="75000"/>
              </a:schemeClr>
            </a:solidFill>
            <a:ln w="28575">
              <a:solidFill>
                <a:schemeClr val="tx2">
                  <a:lumMod val="20000"/>
                  <a:lumOff val="8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r"/>
              <a:endParaRPr lang="en-IN" sz="1100" dirty="0">
                <a:solidFill>
                  <a:srgbClr val="FF5353"/>
                </a:solidFill>
              </a:endParaRPr>
            </a:p>
          </p:txBody>
        </p:sp>
        <p:sp>
          <p:nvSpPr>
            <p:cNvPr id="71" name="TextBox 70">
              <a:extLst>
                <a:ext uri="{FF2B5EF4-FFF2-40B4-BE49-F238E27FC236}">
                  <a16:creationId xmlns:a16="http://schemas.microsoft.com/office/drawing/2014/main" id="{EEEC0D81-3D60-41FD-A1BA-5A3A04AD3A27}"/>
                </a:ext>
              </a:extLst>
            </p:cNvPr>
            <p:cNvSpPr txBox="1"/>
            <p:nvPr/>
          </p:nvSpPr>
          <p:spPr>
            <a:xfrm>
              <a:off x="7027719" y="4015541"/>
              <a:ext cx="2058855" cy="553998"/>
            </a:xfrm>
            <a:prstGeom prst="rect">
              <a:avLst/>
            </a:prstGeom>
            <a:noFill/>
          </p:spPr>
          <p:txBody>
            <a:bodyPr wrap="square" rtlCol="0">
              <a:spAutoFit/>
            </a:bodyPr>
            <a:lstStyle>
              <a:defPPr>
                <a:defRPr lang="en-US"/>
              </a:defPPr>
              <a:lvl1pPr>
                <a:defRPr sz="360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defRPr>
              </a:lvl1pPr>
            </a:lstStyle>
            <a:p>
              <a:pPr algn="r"/>
              <a:r>
                <a:rPr lang="en-US" sz="1000" dirty="0"/>
                <a:t>Total Amount = 10,000+2000+2400 = 14,400</a:t>
              </a:r>
              <a:endParaRPr lang="en-IN" sz="1000" dirty="0"/>
            </a:p>
            <a:p>
              <a:pPr algn="r"/>
              <a:endParaRPr lang="en-IN" sz="1000" dirty="0"/>
            </a:p>
          </p:txBody>
        </p:sp>
      </p:grpSp>
    </p:spTree>
    <p:extLst>
      <p:ext uri="{BB962C8B-B14F-4D97-AF65-F5344CB8AC3E}">
        <p14:creationId xmlns:p14="http://schemas.microsoft.com/office/powerpoint/2010/main" val="2556569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9BE57F74-F59E-465F-A52E-8F0A5EC47C7D}"/>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11</a:t>
            </a:r>
            <a:endParaRPr lang="en-IN" dirty="0"/>
          </a:p>
        </p:txBody>
      </p:sp>
      <p:sp>
        <p:nvSpPr>
          <p:cNvPr id="27" name="Rectangle 26">
            <a:extLst>
              <a:ext uri="{FF2B5EF4-FFF2-40B4-BE49-F238E27FC236}">
                <a16:creationId xmlns:a16="http://schemas.microsoft.com/office/drawing/2014/main" id="{2132F36D-8C30-45BE-B46E-D648B0AF198D}"/>
              </a:ext>
            </a:extLst>
          </p:cNvPr>
          <p:cNvSpPr/>
          <p:nvPr/>
        </p:nvSpPr>
        <p:spPr>
          <a:xfrm>
            <a:off x="8064000" y="5630779"/>
            <a:ext cx="1080000" cy="1080000"/>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B6B2482E-4968-49EE-8EEA-D693E7BC46E0}"/>
              </a:ext>
            </a:extLst>
          </p:cNvPr>
          <p:cNvSpPr txBox="1"/>
          <p:nvPr/>
        </p:nvSpPr>
        <p:spPr>
          <a:xfrm>
            <a:off x="523373" y="886616"/>
            <a:ext cx="8097253"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Less Than Annual Compounding (example)</a:t>
            </a:r>
            <a:endParaRPr lang="en-IN"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9" name="TextBox 28">
            <a:extLst>
              <a:ext uri="{FF2B5EF4-FFF2-40B4-BE49-F238E27FC236}">
                <a16:creationId xmlns:a16="http://schemas.microsoft.com/office/drawing/2014/main" id="{06E2D32D-F126-4918-A69A-234794818696}"/>
              </a:ext>
            </a:extLst>
          </p:cNvPr>
          <p:cNvSpPr txBox="1"/>
          <p:nvPr/>
        </p:nvSpPr>
        <p:spPr>
          <a:xfrm>
            <a:off x="714449" y="1843630"/>
            <a:ext cx="7527276" cy="868636"/>
          </a:xfrm>
          <a:prstGeom prst="rect">
            <a:avLst/>
          </a:prstGeom>
          <a:noFill/>
        </p:spPr>
        <p:txBody>
          <a:bodyPr wrap="square" rtlCol="0">
            <a:spAutoFit/>
          </a:bodyPr>
          <a:lstStyle/>
          <a:p>
            <a:pPr algn="just">
              <a:lnSpc>
                <a:spcPct val="150000"/>
              </a:lnSpc>
            </a:pPr>
            <a:r>
              <a:rPr lang="en-US" dirty="0">
                <a:solidFill>
                  <a:schemeClr val="tx1">
                    <a:lumMod val="75000"/>
                    <a:lumOff val="25000"/>
                  </a:schemeClr>
                </a:solidFill>
              </a:rPr>
              <a:t>Ravi deposited Rs. 10,000 in bank today @ 20% p.a. compounded quarterly. How much amount he will get after two years.</a:t>
            </a:r>
            <a:endParaRPr lang="en-IN" dirty="0">
              <a:solidFill>
                <a:schemeClr val="tx1">
                  <a:lumMod val="75000"/>
                  <a:lumOff val="25000"/>
                </a:schemeClr>
              </a:solidFill>
            </a:endParaRPr>
          </a:p>
        </p:txBody>
      </p:sp>
      <p:grpSp>
        <p:nvGrpSpPr>
          <p:cNvPr id="2" name="Group 1">
            <a:extLst>
              <a:ext uri="{FF2B5EF4-FFF2-40B4-BE49-F238E27FC236}">
                <a16:creationId xmlns:a16="http://schemas.microsoft.com/office/drawing/2014/main" id="{95A21EB4-4599-4B91-BAD4-8439BFC341CC}"/>
              </a:ext>
            </a:extLst>
          </p:cNvPr>
          <p:cNvGrpSpPr/>
          <p:nvPr/>
        </p:nvGrpSpPr>
        <p:grpSpPr>
          <a:xfrm>
            <a:off x="950027" y="2710120"/>
            <a:ext cx="7399666" cy="2646951"/>
            <a:chOff x="950027" y="2710120"/>
            <a:chExt cx="7399666" cy="2646951"/>
          </a:xfrm>
        </p:grpSpPr>
        <p:grpSp>
          <p:nvGrpSpPr>
            <p:cNvPr id="122" name="Group 121">
              <a:extLst>
                <a:ext uri="{FF2B5EF4-FFF2-40B4-BE49-F238E27FC236}">
                  <a16:creationId xmlns:a16="http://schemas.microsoft.com/office/drawing/2014/main" id="{74860576-38FE-48AC-BAB0-190AFC6B4CAB}"/>
                </a:ext>
              </a:extLst>
            </p:cNvPr>
            <p:cNvGrpSpPr/>
            <p:nvPr/>
          </p:nvGrpSpPr>
          <p:grpSpPr>
            <a:xfrm>
              <a:off x="950027" y="2710120"/>
              <a:ext cx="7399666" cy="2078447"/>
              <a:chOff x="935963" y="2611911"/>
              <a:chExt cx="7399666" cy="2055394"/>
            </a:xfrm>
          </p:grpSpPr>
          <p:grpSp>
            <p:nvGrpSpPr>
              <p:cNvPr id="68" name="Group 67">
                <a:extLst>
                  <a:ext uri="{FF2B5EF4-FFF2-40B4-BE49-F238E27FC236}">
                    <a16:creationId xmlns:a16="http://schemas.microsoft.com/office/drawing/2014/main" id="{0A59F988-DF1D-4650-B231-2E4115F0B169}"/>
                  </a:ext>
                </a:extLst>
              </p:cNvPr>
              <p:cNvGrpSpPr/>
              <p:nvPr/>
            </p:nvGrpSpPr>
            <p:grpSpPr>
              <a:xfrm>
                <a:off x="935963" y="2611911"/>
                <a:ext cx="7399666" cy="1093275"/>
                <a:chOff x="935963" y="2611911"/>
                <a:chExt cx="7399666" cy="1093275"/>
              </a:xfrm>
            </p:grpSpPr>
            <p:sp>
              <p:nvSpPr>
                <p:cNvPr id="32" name="TextBox 31">
                  <a:extLst>
                    <a:ext uri="{FF2B5EF4-FFF2-40B4-BE49-F238E27FC236}">
                      <a16:creationId xmlns:a16="http://schemas.microsoft.com/office/drawing/2014/main" id="{7E8B86D4-0C12-4E4D-8168-370754343D30}"/>
                    </a:ext>
                  </a:extLst>
                </p:cNvPr>
                <p:cNvSpPr txBox="1"/>
                <p:nvPr/>
              </p:nvSpPr>
              <p:spPr>
                <a:xfrm>
                  <a:off x="935963" y="3335854"/>
                  <a:ext cx="376988" cy="369332"/>
                </a:xfrm>
                <a:prstGeom prst="rect">
                  <a:avLst/>
                </a:prstGeom>
                <a:noFill/>
              </p:spPr>
              <p:txBody>
                <a:bodyPr wrap="square" rtlCol="0">
                  <a:spAutoFit/>
                </a:bodyPr>
                <a:lstStyle/>
                <a:p>
                  <a:r>
                    <a:rPr lang="en-US" dirty="0">
                      <a:solidFill>
                        <a:srgbClr val="44546A"/>
                      </a:solidFill>
                      <a:latin typeface="+mj-lt"/>
                    </a:rPr>
                    <a:t>0</a:t>
                  </a:r>
                  <a:endParaRPr lang="en-IN" dirty="0">
                    <a:solidFill>
                      <a:srgbClr val="44546A"/>
                    </a:solidFill>
                    <a:latin typeface="+mj-lt"/>
                  </a:endParaRPr>
                </a:p>
              </p:txBody>
            </p:sp>
            <p:sp>
              <p:nvSpPr>
                <p:cNvPr id="54" name="TextBox 53">
                  <a:extLst>
                    <a:ext uri="{FF2B5EF4-FFF2-40B4-BE49-F238E27FC236}">
                      <a16:creationId xmlns:a16="http://schemas.microsoft.com/office/drawing/2014/main" id="{8B79FC16-C0D7-4CDB-B531-AA88896C721D}"/>
                    </a:ext>
                  </a:extLst>
                </p:cNvPr>
                <p:cNvSpPr txBox="1"/>
                <p:nvPr/>
              </p:nvSpPr>
              <p:spPr>
                <a:xfrm>
                  <a:off x="1810789" y="3335854"/>
                  <a:ext cx="376988" cy="369332"/>
                </a:xfrm>
                <a:prstGeom prst="rect">
                  <a:avLst/>
                </a:prstGeom>
                <a:noFill/>
              </p:spPr>
              <p:txBody>
                <a:bodyPr wrap="square" rtlCol="0">
                  <a:spAutoFit/>
                </a:bodyPr>
                <a:lstStyle/>
                <a:p>
                  <a:r>
                    <a:rPr lang="en-US" dirty="0">
                      <a:solidFill>
                        <a:srgbClr val="44546A"/>
                      </a:solidFill>
                      <a:latin typeface="+mj-lt"/>
                    </a:rPr>
                    <a:t>1</a:t>
                  </a:r>
                  <a:endParaRPr lang="en-IN" dirty="0">
                    <a:solidFill>
                      <a:srgbClr val="44546A"/>
                    </a:solidFill>
                    <a:latin typeface="+mj-lt"/>
                  </a:endParaRPr>
                </a:p>
              </p:txBody>
            </p:sp>
            <p:sp>
              <p:nvSpPr>
                <p:cNvPr id="55" name="TextBox 54">
                  <a:extLst>
                    <a:ext uri="{FF2B5EF4-FFF2-40B4-BE49-F238E27FC236}">
                      <a16:creationId xmlns:a16="http://schemas.microsoft.com/office/drawing/2014/main" id="{FD991920-34D1-4418-A627-AC0F8F83B57C}"/>
                    </a:ext>
                  </a:extLst>
                </p:cNvPr>
                <p:cNvSpPr txBox="1"/>
                <p:nvPr/>
              </p:nvSpPr>
              <p:spPr>
                <a:xfrm>
                  <a:off x="2685615" y="3335854"/>
                  <a:ext cx="376988" cy="369332"/>
                </a:xfrm>
                <a:prstGeom prst="rect">
                  <a:avLst/>
                </a:prstGeom>
                <a:noFill/>
              </p:spPr>
              <p:txBody>
                <a:bodyPr wrap="square" rtlCol="0">
                  <a:spAutoFit/>
                </a:bodyPr>
                <a:lstStyle/>
                <a:p>
                  <a:r>
                    <a:rPr lang="en-US" dirty="0">
                      <a:solidFill>
                        <a:srgbClr val="44546A"/>
                      </a:solidFill>
                      <a:latin typeface="+mj-lt"/>
                    </a:rPr>
                    <a:t>2</a:t>
                  </a:r>
                  <a:endParaRPr lang="en-IN" dirty="0">
                    <a:solidFill>
                      <a:srgbClr val="44546A"/>
                    </a:solidFill>
                    <a:latin typeface="+mj-lt"/>
                  </a:endParaRPr>
                </a:p>
              </p:txBody>
            </p:sp>
            <p:sp>
              <p:nvSpPr>
                <p:cNvPr id="56" name="TextBox 55">
                  <a:extLst>
                    <a:ext uri="{FF2B5EF4-FFF2-40B4-BE49-F238E27FC236}">
                      <a16:creationId xmlns:a16="http://schemas.microsoft.com/office/drawing/2014/main" id="{E2202514-773E-4D8E-A4D7-343F52BCA786}"/>
                    </a:ext>
                  </a:extLst>
                </p:cNvPr>
                <p:cNvSpPr txBox="1"/>
                <p:nvPr/>
              </p:nvSpPr>
              <p:spPr>
                <a:xfrm>
                  <a:off x="3560441" y="3335854"/>
                  <a:ext cx="376988" cy="369332"/>
                </a:xfrm>
                <a:prstGeom prst="rect">
                  <a:avLst/>
                </a:prstGeom>
                <a:noFill/>
              </p:spPr>
              <p:txBody>
                <a:bodyPr wrap="square" rtlCol="0">
                  <a:spAutoFit/>
                </a:bodyPr>
                <a:lstStyle/>
                <a:p>
                  <a:r>
                    <a:rPr lang="en-US" dirty="0">
                      <a:solidFill>
                        <a:srgbClr val="44546A"/>
                      </a:solidFill>
                      <a:latin typeface="+mj-lt"/>
                    </a:rPr>
                    <a:t>3</a:t>
                  </a:r>
                  <a:endParaRPr lang="en-IN" dirty="0">
                    <a:solidFill>
                      <a:srgbClr val="44546A"/>
                    </a:solidFill>
                    <a:latin typeface="+mj-lt"/>
                  </a:endParaRPr>
                </a:p>
              </p:txBody>
            </p:sp>
            <p:sp>
              <p:nvSpPr>
                <p:cNvPr id="57" name="TextBox 56">
                  <a:extLst>
                    <a:ext uri="{FF2B5EF4-FFF2-40B4-BE49-F238E27FC236}">
                      <a16:creationId xmlns:a16="http://schemas.microsoft.com/office/drawing/2014/main" id="{21F6474C-03F0-444D-8CE3-338CDDB7626B}"/>
                    </a:ext>
                  </a:extLst>
                </p:cNvPr>
                <p:cNvSpPr txBox="1"/>
                <p:nvPr/>
              </p:nvSpPr>
              <p:spPr>
                <a:xfrm>
                  <a:off x="4435267" y="3335854"/>
                  <a:ext cx="376988" cy="369332"/>
                </a:xfrm>
                <a:prstGeom prst="rect">
                  <a:avLst/>
                </a:prstGeom>
                <a:noFill/>
              </p:spPr>
              <p:txBody>
                <a:bodyPr wrap="square" rtlCol="0">
                  <a:spAutoFit/>
                </a:bodyPr>
                <a:lstStyle/>
                <a:p>
                  <a:r>
                    <a:rPr lang="en-US" dirty="0">
                      <a:solidFill>
                        <a:srgbClr val="44546A"/>
                      </a:solidFill>
                      <a:latin typeface="+mj-lt"/>
                    </a:rPr>
                    <a:t>4</a:t>
                  </a:r>
                  <a:endParaRPr lang="en-IN" dirty="0">
                    <a:solidFill>
                      <a:srgbClr val="44546A"/>
                    </a:solidFill>
                    <a:latin typeface="+mj-lt"/>
                  </a:endParaRPr>
                </a:p>
              </p:txBody>
            </p:sp>
            <p:sp>
              <p:nvSpPr>
                <p:cNvPr id="58" name="TextBox 57">
                  <a:extLst>
                    <a:ext uri="{FF2B5EF4-FFF2-40B4-BE49-F238E27FC236}">
                      <a16:creationId xmlns:a16="http://schemas.microsoft.com/office/drawing/2014/main" id="{884DB407-BD04-48AE-A001-949A8E539F17}"/>
                    </a:ext>
                  </a:extLst>
                </p:cNvPr>
                <p:cNvSpPr txBox="1"/>
                <p:nvPr/>
              </p:nvSpPr>
              <p:spPr>
                <a:xfrm>
                  <a:off x="5310093" y="3335854"/>
                  <a:ext cx="376988" cy="369332"/>
                </a:xfrm>
                <a:prstGeom prst="rect">
                  <a:avLst/>
                </a:prstGeom>
                <a:noFill/>
              </p:spPr>
              <p:txBody>
                <a:bodyPr wrap="square" rtlCol="0">
                  <a:spAutoFit/>
                </a:bodyPr>
                <a:lstStyle/>
                <a:p>
                  <a:r>
                    <a:rPr lang="en-US" dirty="0">
                      <a:solidFill>
                        <a:srgbClr val="44546A"/>
                      </a:solidFill>
                      <a:latin typeface="+mj-lt"/>
                    </a:rPr>
                    <a:t>5</a:t>
                  </a:r>
                  <a:endParaRPr lang="en-IN" dirty="0">
                    <a:solidFill>
                      <a:srgbClr val="44546A"/>
                    </a:solidFill>
                    <a:latin typeface="+mj-lt"/>
                  </a:endParaRPr>
                </a:p>
              </p:txBody>
            </p:sp>
            <p:sp>
              <p:nvSpPr>
                <p:cNvPr id="59" name="TextBox 58">
                  <a:extLst>
                    <a:ext uri="{FF2B5EF4-FFF2-40B4-BE49-F238E27FC236}">
                      <a16:creationId xmlns:a16="http://schemas.microsoft.com/office/drawing/2014/main" id="{7CC94289-0A34-46C3-935F-AA31F485699E}"/>
                    </a:ext>
                  </a:extLst>
                </p:cNvPr>
                <p:cNvSpPr txBox="1"/>
                <p:nvPr/>
              </p:nvSpPr>
              <p:spPr>
                <a:xfrm>
                  <a:off x="6184919" y="3335854"/>
                  <a:ext cx="376988" cy="369332"/>
                </a:xfrm>
                <a:prstGeom prst="rect">
                  <a:avLst/>
                </a:prstGeom>
                <a:noFill/>
              </p:spPr>
              <p:txBody>
                <a:bodyPr wrap="square" rtlCol="0">
                  <a:spAutoFit/>
                </a:bodyPr>
                <a:lstStyle/>
                <a:p>
                  <a:r>
                    <a:rPr lang="en-US" dirty="0">
                      <a:solidFill>
                        <a:srgbClr val="44546A"/>
                      </a:solidFill>
                      <a:latin typeface="+mj-lt"/>
                    </a:rPr>
                    <a:t>6</a:t>
                  </a:r>
                  <a:endParaRPr lang="en-IN" dirty="0">
                    <a:solidFill>
                      <a:srgbClr val="44546A"/>
                    </a:solidFill>
                    <a:latin typeface="+mj-lt"/>
                  </a:endParaRPr>
                </a:p>
              </p:txBody>
            </p:sp>
            <p:sp>
              <p:nvSpPr>
                <p:cNvPr id="60" name="TextBox 59">
                  <a:extLst>
                    <a:ext uri="{FF2B5EF4-FFF2-40B4-BE49-F238E27FC236}">
                      <a16:creationId xmlns:a16="http://schemas.microsoft.com/office/drawing/2014/main" id="{F4EB79DA-C239-4F02-B4AB-3383EDDBCD6F}"/>
                    </a:ext>
                  </a:extLst>
                </p:cNvPr>
                <p:cNvSpPr txBox="1"/>
                <p:nvPr/>
              </p:nvSpPr>
              <p:spPr>
                <a:xfrm>
                  <a:off x="7059745" y="3335854"/>
                  <a:ext cx="376988" cy="369332"/>
                </a:xfrm>
                <a:prstGeom prst="rect">
                  <a:avLst/>
                </a:prstGeom>
                <a:noFill/>
              </p:spPr>
              <p:txBody>
                <a:bodyPr wrap="square" rtlCol="0">
                  <a:spAutoFit/>
                </a:bodyPr>
                <a:lstStyle/>
                <a:p>
                  <a:r>
                    <a:rPr lang="en-US" dirty="0">
                      <a:solidFill>
                        <a:srgbClr val="44546A"/>
                      </a:solidFill>
                      <a:latin typeface="+mj-lt"/>
                    </a:rPr>
                    <a:t>7</a:t>
                  </a:r>
                  <a:endParaRPr lang="en-IN" dirty="0">
                    <a:solidFill>
                      <a:srgbClr val="44546A"/>
                    </a:solidFill>
                    <a:latin typeface="+mj-lt"/>
                  </a:endParaRPr>
                </a:p>
              </p:txBody>
            </p:sp>
            <p:sp>
              <p:nvSpPr>
                <p:cNvPr id="62" name="TextBox 61">
                  <a:extLst>
                    <a:ext uri="{FF2B5EF4-FFF2-40B4-BE49-F238E27FC236}">
                      <a16:creationId xmlns:a16="http://schemas.microsoft.com/office/drawing/2014/main" id="{0EF2D276-5386-4075-AD23-1100BF56C474}"/>
                    </a:ext>
                  </a:extLst>
                </p:cNvPr>
                <p:cNvSpPr txBox="1"/>
                <p:nvPr/>
              </p:nvSpPr>
              <p:spPr>
                <a:xfrm>
                  <a:off x="7934569" y="3335854"/>
                  <a:ext cx="376988" cy="369332"/>
                </a:xfrm>
                <a:prstGeom prst="rect">
                  <a:avLst/>
                </a:prstGeom>
                <a:noFill/>
              </p:spPr>
              <p:txBody>
                <a:bodyPr wrap="square" rtlCol="0">
                  <a:spAutoFit/>
                </a:bodyPr>
                <a:lstStyle/>
                <a:p>
                  <a:r>
                    <a:rPr lang="en-US" dirty="0">
                      <a:solidFill>
                        <a:srgbClr val="44546A"/>
                      </a:solidFill>
                      <a:latin typeface="+mj-lt"/>
                    </a:rPr>
                    <a:t>8</a:t>
                  </a:r>
                  <a:endParaRPr lang="en-IN" dirty="0">
                    <a:solidFill>
                      <a:srgbClr val="44546A"/>
                    </a:solidFill>
                    <a:latin typeface="+mj-lt"/>
                  </a:endParaRPr>
                </a:p>
              </p:txBody>
            </p:sp>
            <p:grpSp>
              <p:nvGrpSpPr>
                <p:cNvPr id="67" name="Group 66">
                  <a:extLst>
                    <a:ext uri="{FF2B5EF4-FFF2-40B4-BE49-F238E27FC236}">
                      <a16:creationId xmlns:a16="http://schemas.microsoft.com/office/drawing/2014/main" id="{84403664-7A4E-4D5B-970C-80D7319977BA}"/>
                    </a:ext>
                  </a:extLst>
                </p:cNvPr>
                <p:cNvGrpSpPr/>
                <p:nvPr/>
              </p:nvGrpSpPr>
              <p:grpSpPr>
                <a:xfrm>
                  <a:off x="1080018" y="2940758"/>
                  <a:ext cx="7023276" cy="360000"/>
                  <a:chOff x="1080018" y="2940758"/>
                  <a:chExt cx="7023276" cy="360000"/>
                </a:xfrm>
              </p:grpSpPr>
              <p:cxnSp>
                <p:nvCxnSpPr>
                  <p:cNvPr id="39" name="Straight Connector 38">
                    <a:extLst>
                      <a:ext uri="{FF2B5EF4-FFF2-40B4-BE49-F238E27FC236}">
                        <a16:creationId xmlns:a16="http://schemas.microsoft.com/office/drawing/2014/main" id="{5296F3A0-18D2-4627-BFC5-F7328DD2D98F}"/>
                      </a:ext>
                    </a:extLst>
                  </p:cNvPr>
                  <p:cNvCxnSpPr>
                    <a:cxnSpLocks/>
                  </p:cNvCxnSpPr>
                  <p:nvPr/>
                </p:nvCxnSpPr>
                <p:spPr>
                  <a:xfrm>
                    <a:off x="1080018" y="3120758"/>
                    <a:ext cx="7023276" cy="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3FFF26A-3F49-4352-8EEE-6472CEE06494}"/>
                      </a:ext>
                    </a:extLst>
                  </p:cNvPr>
                  <p:cNvCxnSpPr>
                    <a:cxnSpLocks/>
                  </p:cNvCxnSpPr>
                  <p:nvPr/>
                </p:nvCxnSpPr>
                <p:spPr>
                  <a:xfrm>
                    <a:off x="8082857" y="2940758"/>
                    <a:ext cx="0" cy="36000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2E8CCA0-B4BD-45DC-998E-3361D5618B19}"/>
                      </a:ext>
                    </a:extLst>
                  </p:cNvPr>
                  <p:cNvCxnSpPr>
                    <a:cxnSpLocks/>
                  </p:cNvCxnSpPr>
                  <p:nvPr/>
                </p:nvCxnSpPr>
                <p:spPr>
                  <a:xfrm>
                    <a:off x="1955373" y="3030758"/>
                    <a:ext cx="0" cy="18000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88225F2-997A-472D-ACFA-CFA7A02F7771}"/>
                      </a:ext>
                    </a:extLst>
                  </p:cNvPr>
                  <p:cNvCxnSpPr>
                    <a:cxnSpLocks/>
                  </p:cNvCxnSpPr>
                  <p:nvPr/>
                </p:nvCxnSpPr>
                <p:spPr>
                  <a:xfrm>
                    <a:off x="2830728" y="3030758"/>
                    <a:ext cx="0" cy="18000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7A467F6-FD49-4BF1-8D6D-4E8A88FB4DFB}"/>
                      </a:ext>
                    </a:extLst>
                  </p:cNvPr>
                  <p:cNvCxnSpPr>
                    <a:cxnSpLocks/>
                  </p:cNvCxnSpPr>
                  <p:nvPr/>
                </p:nvCxnSpPr>
                <p:spPr>
                  <a:xfrm>
                    <a:off x="3706083" y="3030758"/>
                    <a:ext cx="0" cy="18000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F086116-838C-4A1D-AC1A-B61A1572B34C}"/>
                      </a:ext>
                    </a:extLst>
                  </p:cNvPr>
                  <p:cNvCxnSpPr>
                    <a:cxnSpLocks/>
                  </p:cNvCxnSpPr>
                  <p:nvPr/>
                </p:nvCxnSpPr>
                <p:spPr>
                  <a:xfrm>
                    <a:off x="4581438" y="2940758"/>
                    <a:ext cx="0" cy="36000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30CF1D6-5ABC-48D9-BCAA-B6F55EE0E94A}"/>
                      </a:ext>
                    </a:extLst>
                  </p:cNvPr>
                  <p:cNvCxnSpPr>
                    <a:cxnSpLocks/>
                  </p:cNvCxnSpPr>
                  <p:nvPr/>
                </p:nvCxnSpPr>
                <p:spPr>
                  <a:xfrm>
                    <a:off x="6332148" y="3030758"/>
                    <a:ext cx="0" cy="18000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6819E65-834F-44F9-B57B-868EDD8A1761}"/>
                      </a:ext>
                    </a:extLst>
                  </p:cNvPr>
                  <p:cNvCxnSpPr>
                    <a:cxnSpLocks/>
                  </p:cNvCxnSpPr>
                  <p:nvPr/>
                </p:nvCxnSpPr>
                <p:spPr>
                  <a:xfrm>
                    <a:off x="7207503" y="3030758"/>
                    <a:ext cx="0" cy="18000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E5BC8E2-211D-4205-83B5-E3A6F2267775}"/>
                      </a:ext>
                    </a:extLst>
                  </p:cNvPr>
                  <p:cNvCxnSpPr>
                    <a:cxnSpLocks/>
                  </p:cNvCxnSpPr>
                  <p:nvPr/>
                </p:nvCxnSpPr>
                <p:spPr>
                  <a:xfrm>
                    <a:off x="5456793" y="3030758"/>
                    <a:ext cx="0" cy="18000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010CDCF-6084-4E0E-B3E7-9732274DBDD7}"/>
                      </a:ext>
                    </a:extLst>
                  </p:cNvPr>
                  <p:cNvCxnSpPr>
                    <a:cxnSpLocks/>
                  </p:cNvCxnSpPr>
                  <p:nvPr/>
                </p:nvCxnSpPr>
                <p:spPr>
                  <a:xfrm>
                    <a:off x="1080018" y="2940758"/>
                    <a:ext cx="0" cy="36000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sp>
              <p:nvSpPr>
                <p:cNvPr id="120" name="TextBox 119">
                  <a:extLst>
                    <a:ext uri="{FF2B5EF4-FFF2-40B4-BE49-F238E27FC236}">
                      <a16:creationId xmlns:a16="http://schemas.microsoft.com/office/drawing/2014/main" id="{7422CCFD-BD7A-4019-9C6E-9872191B1D84}"/>
                    </a:ext>
                  </a:extLst>
                </p:cNvPr>
                <p:cNvSpPr txBox="1"/>
                <p:nvPr/>
              </p:nvSpPr>
              <p:spPr>
                <a:xfrm>
                  <a:off x="4353532" y="2611911"/>
                  <a:ext cx="489510" cy="369332"/>
                </a:xfrm>
                <a:prstGeom prst="rect">
                  <a:avLst/>
                </a:prstGeom>
                <a:noFill/>
              </p:spPr>
              <p:txBody>
                <a:bodyPr wrap="square" rtlCol="0">
                  <a:spAutoFit/>
                </a:bodyPr>
                <a:lstStyle/>
                <a:p>
                  <a:r>
                    <a:rPr lang="en-US" dirty="0">
                      <a:solidFill>
                        <a:srgbClr val="FF5353"/>
                      </a:solidFill>
                      <a:latin typeface="+mj-lt"/>
                    </a:rPr>
                    <a:t>1Y</a:t>
                  </a:r>
                  <a:endParaRPr lang="en-IN" dirty="0">
                    <a:solidFill>
                      <a:srgbClr val="FF5353"/>
                    </a:solidFill>
                    <a:latin typeface="+mj-lt"/>
                  </a:endParaRPr>
                </a:p>
              </p:txBody>
            </p:sp>
            <p:sp>
              <p:nvSpPr>
                <p:cNvPr id="121" name="TextBox 120">
                  <a:extLst>
                    <a:ext uri="{FF2B5EF4-FFF2-40B4-BE49-F238E27FC236}">
                      <a16:creationId xmlns:a16="http://schemas.microsoft.com/office/drawing/2014/main" id="{E564DA9B-7A36-4F73-9BA0-925AF858AD03}"/>
                    </a:ext>
                  </a:extLst>
                </p:cNvPr>
                <p:cNvSpPr txBox="1"/>
                <p:nvPr/>
              </p:nvSpPr>
              <p:spPr>
                <a:xfrm>
                  <a:off x="7846119" y="2611911"/>
                  <a:ext cx="489510" cy="369332"/>
                </a:xfrm>
                <a:prstGeom prst="rect">
                  <a:avLst/>
                </a:prstGeom>
                <a:noFill/>
              </p:spPr>
              <p:txBody>
                <a:bodyPr wrap="square" rtlCol="0">
                  <a:spAutoFit/>
                </a:bodyPr>
                <a:lstStyle/>
                <a:p>
                  <a:r>
                    <a:rPr lang="en-US" dirty="0">
                      <a:solidFill>
                        <a:srgbClr val="FF5353"/>
                      </a:solidFill>
                      <a:latin typeface="+mj-lt"/>
                    </a:rPr>
                    <a:t>2Y</a:t>
                  </a:r>
                  <a:endParaRPr lang="en-IN" dirty="0">
                    <a:solidFill>
                      <a:srgbClr val="FF5353"/>
                    </a:solidFill>
                    <a:latin typeface="+mj-lt"/>
                  </a:endParaRPr>
                </a:p>
              </p:txBody>
            </p:sp>
          </p:grpSp>
          <p:grpSp>
            <p:nvGrpSpPr>
              <p:cNvPr id="77" name="Group 76">
                <a:extLst>
                  <a:ext uri="{FF2B5EF4-FFF2-40B4-BE49-F238E27FC236}">
                    <a16:creationId xmlns:a16="http://schemas.microsoft.com/office/drawing/2014/main" id="{1161B874-FCB3-44B6-A897-9C277D0260B6}"/>
                  </a:ext>
                </a:extLst>
              </p:cNvPr>
              <p:cNvGrpSpPr/>
              <p:nvPr/>
            </p:nvGrpSpPr>
            <p:grpSpPr>
              <a:xfrm>
                <a:off x="1058870" y="3679074"/>
                <a:ext cx="7149167" cy="559808"/>
                <a:chOff x="1058870" y="3679074"/>
                <a:chExt cx="7149167" cy="559808"/>
              </a:xfrm>
              <a:solidFill>
                <a:srgbClr val="44546A">
                  <a:alpha val="50196"/>
                </a:srgbClr>
              </a:solidFill>
            </p:grpSpPr>
            <p:sp>
              <p:nvSpPr>
                <p:cNvPr id="69" name="Arrow: Curved Down 68">
                  <a:extLst>
                    <a:ext uri="{FF2B5EF4-FFF2-40B4-BE49-F238E27FC236}">
                      <a16:creationId xmlns:a16="http://schemas.microsoft.com/office/drawing/2014/main" id="{06F7C3F4-ABD7-4DCA-8223-87BEF2DB9449}"/>
                    </a:ext>
                  </a:extLst>
                </p:cNvPr>
                <p:cNvSpPr/>
                <p:nvPr/>
              </p:nvSpPr>
              <p:spPr>
                <a:xfrm flipV="1">
                  <a:off x="1058870" y="3679075"/>
                  <a:ext cx="937796" cy="559807"/>
                </a:xfrm>
                <a:prstGeom prst="curvedDownArrow">
                  <a:avLst>
                    <a:gd name="adj1" fmla="val 22179"/>
                    <a:gd name="adj2" fmla="val 44223"/>
                    <a:gd name="adj3" fmla="val 25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0" name="Arrow: Curved Down 69">
                  <a:extLst>
                    <a:ext uri="{FF2B5EF4-FFF2-40B4-BE49-F238E27FC236}">
                      <a16:creationId xmlns:a16="http://schemas.microsoft.com/office/drawing/2014/main" id="{E297713B-2DDD-418E-9A02-3BF2B48D4F76}"/>
                    </a:ext>
                  </a:extLst>
                </p:cNvPr>
                <p:cNvSpPr/>
                <p:nvPr/>
              </p:nvSpPr>
              <p:spPr>
                <a:xfrm flipV="1">
                  <a:off x="2003505" y="3679075"/>
                  <a:ext cx="937796" cy="559807"/>
                </a:xfrm>
                <a:prstGeom prst="curvedDownArrow">
                  <a:avLst>
                    <a:gd name="adj1" fmla="val 22179"/>
                    <a:gd name="adj2" fmla="val 44223"/>
                    <a:gd name="adj3" fmla="val 25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1" name="Arrow: Curved Down 70">
                  <a:extLst>
                    <a:ext uri="{FF2B5EF4-FFF2-40B4-BE49-F238E27FC236}">
                      <a16:creationId xmlns:a16="http://schemas.microsoft.com/office/drawing/2014/main" id="{957CB5A7-CE61-4506-90FC-74A917B9A5B9}"/>
                    </a:ext>
                  </a:extLst>
                </p:cNvPr>
                <p:cNvSpPr/>
                <p:nvPr/>
              </p:nvSpPr>
              <p:spPr>
                <a:xfrm flipV="1">
                  <a:off x="2968341" y="3679075"/>
                  <a:ext cx="858891" cy="559807"/>
                </a:xfrm>
                <a:prstGeom prst="curvedDownArrow">
                  <a:avLst>
                    <a:gd name="adj1" fmla="val 22179"/>
                    <a:gd name="adj2" fmla="val 44223"/>
                    <a:gd name="adj3" fmla="val 25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2" name="Arrow: Curved Down 71">
                  <a:extLst>
                    <a:ext uri="{FF2B5EF4-FFF2-40B4-BE49-F238E27FC236}">
                      <a16:creationId xmlns:a16="http://schemas.microsoft.com/office/drawing/2014/main" id="{FD34CEBE-2138-4550-80DA-C3CD2EE01C4C}"/>
                    </a:ext>
                  </a:extLst>
                </p:cNvPr>
                <p:cNvSpPr/>
                <p:nvPr/>
              </p:nvSpPr>
              <p:spPr>
                <a:xfrm flipV="1">
                  <a:off x="3827683" y="3679075"/>
                  <a:ext cx="880675" cy="559807"/>
                </a:xfrm>
                <a:prstGeom prst="curvedDownArrow">
                  <a:avLst>
                    <a:gd name="adj1" fmla="val 22179"/>
                    <a:gd name="adj2" fmla="val 44223"/>
                    <a:gd name="adj3" fmla="val 25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3" name="Arrow: Curved Down 72">
                  <a:extLst>
                    <a:ext uri="{FF2B5EF4-FFF2-40B4-BE49-F238E27FC236}">
                      <a16:creationId xmlns:a16="http://schemas.microsoft.com/office/drawing/2014/main" id="{A025E9E0-CCFB-4BD5-915A-9B466337F6DD}"/>
                    </a:ext>
                  </a:extLst>
                </p:cNvPr>
                <p:cNvSpPr/>
                <p:nvPr/>
              </p:nvSpPr>
              <p:spPr>
                <a:xfrm flipV="1">
                  <a:off x="4718739" y="3679075"/>
                  <a:ext cx="880675" cy="559807"/>
                </a:xfrm>
                <a:prstGeom prst="curvedDownArrow">
                  <a:avLst>
                    <a:gd name="adj1" fmla="val 22179"/>
                    <a:gd name="adj2" fmla="val 44223"/>
                    <a:gd name="adj3" fmla="val 25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4" name="Arrow: Curved Down 73">
                  <a:extLst>
                    <a:ext uri="{FF2B5EF4-FFF2-40B4-BE49-F238E27FC236}">
                      <a16:creationId xmlns:a16="http://schemas.microsoft.com/office/drawing/2014/main" id="{36F56650-3836-42B3-A4EB-38CA6F0504F8}"/>
                    </a:ext>
                  </a:extLst>
                </p:cNvPr>
                <p:cNvSpPr/>
                <p:nvPr/>
              </p:nvSpPr>
              <p:spPr>
                <a:xfrm flipV="1">
                  <a:off x="5609795" y="3679075"/>
                  <a:ext cx="857119" cy="559807"/>
                </a:xfrm>
                <a:prstGeom prst="curvedDownArrow">
                  <a:avLst>
                    <a:gd name="adj1" fmla="val 22179"/>
                    <a:gd name="adj2" fmla="val 44223"/>
                    <a:gd name="adj3" fmla="val 25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5" name="Arrow: Curved Down 74">
                  <a:extLst>
                    <a:ext uri="{FF2B5EF4-FFF2-40B4-BE49-F238E27FC236}">
                      <a16:creationId xmlns:a16="http://schemas.microsoft.com/office/drawing/2014/main" id="{C9DEF8F2-7032-4693-8F69-A553C3D1C821}"/>
                    </a:ext>
                  </a:extLst>
                </p:cNvPr>
                <p:cNvSpPr/>
                <p:nvPr/>
              </p:nvSpPr>
              <p:spPr>
                <a:xfrm flipV="1">
                  <a:off x="6443489" y="3679075"/>
                  <a:ext cx="857119" cy="559807"/>
                </a:xfrm>
                <a:prstGeom prst="curvedDownArrow">
                  <a:avLst>
                    <a:gd name="adj1" fmla="val 22179"/>
                    <a:gd name="adj2" fmla="val 44223"/>
                    <a:gd name="adj3" fmla="val 25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6" name="Arrow: Curved Down 75">
                  <a:extLst>
                    <a:ext uri="{FF2B5EF4-FFF2-40B4-BE49-F238E27FC236}">
                      <a16:creationId xmlns:a16="http://schemas.microsoft.com/office/drawing/2014/main" id="{9AE25BCE-B12D-4C0E-B22E-B23DFA184A16}"/>
                    </a:ext>
                  </a:extLst>
                </p:cNvPr>
                <p:cNvSpPr/>
                <p:nvPr/>
              </p:nvSpPr>
              <p:spPr>
                <a:xfrm flipV="1">
                  <a:off x="7260984" y="3679074"/>
                  <a:ext cx="947053" cy="559807"/>
                </a:xfrm>
                <a:prstGeom prst="curvedDownArrow">
                  <a:avLst>
                    <a:gd name="adj1" fmla="val 22179"/>
                    <a:gd name="adj2" fmla="val 44223"/>
                    <a:gd name="adj3" fmla="val 25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cxnSp>
            <p:nvCxnSpPr>
              <p:cNvPr id="80" name="Straight Arrow Connector 79">
                <a:extLst>
                  <a:ext uri="{FF2B5EF4-FFF2-40B4-BE49-F238E27FC236}">
                    <a16:creationId xmlns:a16="http://schemas.microsoft.com/office/drawing/2014/main" id="{0F631E85-3732-4C6C-9621-FC7578C9B3E8}"/>
                  </a:ext>
                </a:extLst>
              </p:cNvPr>
              <p:cNvCxnSpPr>
                <a:cxnSpLocks/>
              </p:cNvCxnSpPr>
              <p:nvPr/>
            </p:nvCxnSpPr>
            <p:spPr>
              <a:xfrm>
                <a:off x="1499452" y="4307305"/>
                <a:ext cx="0" cy="360000"/>
              </a:xfrm>
              <a:prstGeom prst="straightConnector1">
                <a:avLst/>
              </a:prstGeom>
              <a:ln w="38100">
                <a:solidFill>
                  <a:srgbClr val="8D929B"/>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7677889C-A187-4FC3-9EFC-884116F55796}"/>
                  </a:ext>
                </a:extLst>
              </p:cNvPr>
              <p:cNvCxnSpPr>
                <a:cxnSpLocks/>
              </p:cNvCxnSpPr>
              <p:nvPr/>
            </p:nvCxnSpPr>
            <p:spPr>
              <a:xfrm>
                <a:off x="2390175" y="4307305"/>
                <a:ext cx="0" cy="360000"/>
              </a:xfrm>
              <a:prstGeom prst="straightConnector1">
                <a:avLst/>
              </a:prstGeom>
              <a:ln w="38100">
                <a:solidFill>
                  <a:srgbClr val="8D929B"/>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FBAFA681-654B-458A-A3A2-D26C377B4094}"/>
                  </a:ext>
                </a:extLst>
              </p:cNvPr>
              <p:cNvCxnSpPr>
                <a:cxnSpLocks/>
              </p:cNvCxnSpPr>
              <p:nvPr/>
            </p:nvCxnSpPr>
            <p:spPr>
              <a:xfrm>
                <a:off x="3280898" y="4307305"/>
                <a:ext cx="0" cy="360000"/>
              </a:xfrm>
              <a:prstGeom prst="straightConnector1">
                <a:avLst/>
              </a:prstGeom>
              <a:ln w="38100">
                <a:solidFill>
                  <a:srgbClr val="8D929B"/>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4ED4BBB-C619-471B-B4F6-268A86377E2E}"/>
                  </a:ext>
                </a:extLst>
              </p:cNvPr>
              <p:cNvCxnSpPr>
                <a:cxnSpLocks/>
              </p:cNvCxnSpPr>
              <p:nvPr/>
            </p:nvCxnSpPr>
            <p:spPr>
              <a:xfrm>
                <a:off x="4171621" y="4307305"/>
                <a:ext cx="0" cy="360000"/>
              </a:xfrm>
              <a:prstGeom prst="straightConnector1">
                <a:avLst/>
              </a:prstGeom>
              <a:ln w="38100">
                <a:solidFill>
                  <a:srgbClr val="8D929B"/>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91A917A1-179B-4CB1-BC99-B1842908B53E}"/>
                  </a:ext>
                </a:extLst>
              </p:cNvPr>
              <p:cNvCxnSpPr>
                <a:cxnSpLocks/>
              </p:cNvCxnSpPr>
              <p:nvPr/>
            </p:nvCxnSpPr>
            <p:spPr>
              <a:xfrm>
                <a:off x="5062344" y="4307305"/>
                <a:ext cx="0" cy="360000"/>
              </a:xfrm>
              <a:prstGeom prst="straightConnector1">
                <a:avLst/>
              </a:prstGeom>
              <a:ln w="38100">
                <a:solidFill>
                  <a:srgbClr val="8D929B"/>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A4BF383-1036-403C-B253-E2434FEDC3B9}"/>
                  </a:ext>
                </a:extLst>
              </p:cNvPr>
              <p:cNvCxnSpPr>
                <a:cxnSpLocks/>
              </p:cNvCxnSpPr>
              <p:nvPr/>
            </p:nvCxnSpPr>
            <p:spPr>
              <a:xfrm>
                <a:off x="5953067" y="4307305"/>
                <a:ext cx="0" cy="360000"/>
              </a:xfrm>
              <a:prstGeom prst="straightConnector1">
                <a:avLst/>
              </a:prstGeom>
              <a:ln w="38100">
                <a:solidFill>
                  <a:srgbClr val="8D929B"/>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D6250DD3-DE6E-4F58-98D5-C30FC3B7C655}"/>
                  </a:ext>
                </a:extLst>
              </p:cNvPr>
              <p:cNvCxnSpPr>
                <a:cxnSpLocks/>
              </p:cNvCxnSpPr>
              <p:nvPr/>
            </p:nvCxnSpPr>
            <p:spPr>
              <a:xfrm>
                <a:off x="6843790" y="4307305"/>
                <a:ext cx="0" cy="360000"/>
              </a:xfrm>
              <a:prstGeom prst="straightConnector1">
                <a:avLst/>
              </a:prstGeom>
              <a:ln w="38100">
                <a:solidFill>
                  <a:srgbClr val="8D929B"/>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C225C524-841A-41C1-A37E-F621200FA52A}"/>
                  </a:ext>
                </a:extLst>
              </p:cNvPr>
              <p:cNvCxnSpPr>
                <a:cxnSpLocks/>
              </p:cNvCxnSpPr>
              <p:nvPr/>
            </p:nvCxnSpPr>
            <p:spPr>
              <a:xfrm>
                <a:off x="7734510" y="4307305"/>
                <a:ext cx="0" cy="360000"/>
              </a:xfrm>
              <a:prstGeom prst="straightConnector1">
                <a:avLst/>
              </a:prstGeom>
              <a:ln w="38100">
                <a:solidFill>
                  <a:srgbClr val="8D929B"/>
                </a:solidFill>
                <a:tailEnd type="triangle"/>
              </a:ln>
            </p:spPr>
            <p:style>
              <a:lnRef idx="1">
                <a:schemeClr val="accent1"/>
              </a:lnRef>
              <a:fillRef idx="0">
                <a:schemeClr val="accent1"/>
              </a:fillRef>
              <a:effectRef idx="0">
                <a:schemeClr val="accent1"/>
              </a:effectRef>
              <a:fontRef idx="minor">
                <a:schemeClr val="tx1"/>
              </a:fontRef>
            </p:style>
          </p:cxnSp>
        </p:grpSp>
        <p:sp>
          <p:nvSpPr>
            <p:cNvPr id="63" name="TextBox 62">
              <a:extLst>
                <a:ext uri="{FF2B5EF4-FFF2-40B4-BE49-F238E27FC236}">
                  <a16:creationId xmlns:a16="http://schemas.microsoft.com/office/drawing/2014/main" id="{73A02743-60A1-4F77-AD58-9FEA42293E7A}"/>
                </a:ext>
              </a:extLst>
            </p:cNvPr>
            <p:cNvSpPr txBox="1"/>
            <p:nvPr/>
          </p:nvSpPr>
          <p:spPr>
            <a:xfrm>
              <a:off x="1094082" y="4895406"/>
              <a:ext cx="742491" cy="461665"/>
            </a:xfrm>
            <a:prstGeom prst="rect">
              <a:avLst/>
            </a:prstGeom>
            <a:noFill/>
          </p:spPr>
          <p:txBody>
            <a:bodyPr wrap="square" rtlCol="0">
              <a:spAutoFit/>
            </a:bodyPr>
            <a:lstStyle/>
            <a:p>
              <a:r>
                <a:rPr lang="en-US" sz="1200" dirty="0">
                  <a:solidFill>
                    <a:schemeClr val="tx1">
                      <a:lumMod val="65000"/>
                      <a:lumOff val="35000"/>
                    </a:schemeClr>
                  </a:solidFill>
                  <a:latin typeface="+mj-lt"/>
                </a:rPr>
                <a:t>Int. for 1</a:t>
              </a:r>
              <a:r>
                <a:rPr lang="en-US" sz="1200" baseline="30000" dirty="0">
                  <a:solidFill>
                    <a:schemeClr val="tx1">
                      <a:lumMod val="65000"/>
                      <a:lumOff val="35000"/>
                    </a:schemeClr>
                  </a:solidFill>
                  <a:latin typeface="+mj-lt"/>
                </a:rPr>
                <a:t>st</a:t>
              </a:r>
              <a:r>
                <a:rPr lang="en-US" sz="1200" dirty="0">
                  <a:solidFill>
                    <a:schemeClr val="tx1">
                      <a:lumMod val="65000"/>
                      <a:lumOff val="35000"/>
                    </a:schemeClr>
                  </a:solidFill>
                  <a:latin typeface="+mj-lt"/>
                </a:rPr>
                <a:t> Qtr.</a:t>
              </a:r>
              <a:endParaRPr lang="en-IN" sz="1200" dirty="0">
                <a:solidFill>
                  <a:schemeClr val="tx1">
                    <a:lumMod val="65000"/>
                    <a:lumOff val="35000"/>
                  </a:schemeClr>
                </a:solidFill>
                <a:latin typeface="+mj-lt"/>
              </a:endParaRPr>
            </a:p>
          </p:txBody>
        </p:sp>
        <p:sp>
          <p:nvSpPr>
            <p:cNvPr id="64" name="TextBox 63">
              <a:extLst>
                <a:ext uri="{FF2B5EF4-FFF2-40B4-BE49-F238E27FC236}">
                  <a16:creationId xmlns:a16="http://schemas.microsoft.com/office/drawing/2014/main" id="{E296AB3D-AB2A-422E-AD48-C0FF87CE8AB7}"/>
                </a:ext>
              </a:extLst>
            </p:cNvPr>
            <p:cNvSpPr txBox="1"/>
            <p:nvPr/>
          </p:nvSpPr>
          <p:spPr>
            <a:xfrm>
              <a:off x="2006145" y="4895406"/>
              <a:ext cx="742491" cy="461665"/>
            </a:xfrm>
            <a:prstGeom prst="rect">
              <a:avLst/>
            </a:prstGeom>
            <a:noFill/>
          </p:spPr>
          <p:txBody>
            <a:bodyPr wrap="square" rtlCol="0">
              <a:spAutoFit/>
            </a:bodyPr>
            <a:lstStyle/>
            <a:p>
              <a:r>
                <a:rPr lang="en-US" sz="1200" dirty="0">
                  <a:solidFill>
                    <a:schemeClr val="tx1">
                      <a:lumMod val="65000"/>
                      <a:lumOff val="35000"/>
                    </a:schemeClr>
                  </a:solidFill>
                  <a:latin typeface="+mj-lt"/>
                </a:rPr>
                <a:t>Int. for 2</a:t>
              </a:r>
              <a:r>
                <a:rPr lang="en-US" sz="1200" baseline="30000" dirty="0">
                  <a:solidFill>
                    <a:schemeClr val="tx1">
                      <a:lumMod val="65000"/>
                      <a:lumOff val="35000"/>
                    </a:schemeClr>
                  </a:solidFill>
                  <a:latin typeface="+mj-lt"/>
                </a:rPr>
                <a:t>nd</a:t>
              </a:r>
              <a:r>
                <a:rPr lang="en-US" sz="1200" dirty="0">
                  <a:solidFill>
                    <a:schemeClr val="tx1">
                      <a:lumMod val="65000"/>
                      <a:lumOff val="35000"/>
                    </a:schemeClr>
                  </a:solidFill>
                  <a:latin typeface="+mj-lt"/>
                </a:rPr>
                <a:t> Qtr.</a:t>
              </a:r>
              <a:endParaRPr lang="en-IN" sz="1200" dirty="0">
                <a:solidFill>
                  <a:schemeClr val="tx1">
                    <a:lumMod val="65000"/>
                    <a:lumOff val="35000"/>
                  </a:schemeClr>
                </a:solidFill>
                <a:latin typeface="+mj-lt"/>
              </a:endParaRPr>
            </a:p>
          </p:txBody>
        </p:sp>
        <p:sp>
          <p:nvSpPr>
            <p:cNvPr id="65" name="TextBox 64">
              <a:extLst>
                <a:ext uri="{FF2B5EF4-FFF2-40B4-BE49-F238E27FC236}">
                  <a16:creationId xmlns:a16="http://schemas.microsoft.com/office/drawing/2014/main" id="{9D2138F2-7CE5-4610-9EA2-50C684C090BC}"/>
                </a:ext>
              </a:extLst>
            </p:cNvPr>
            <p:cNvSpPr txBox="1"/>
            <p:nvPr/>
          </p:nvSpPr>
          <p:spPr>
            <a:xfrm>
              <a:off x="2918208" y="4895406"/>
              <a:ext cx="742491" cy="461665"/>
            </a:xfrm>
            <a:prstGeom prst="rect">
              <a:avLst/>
            </a:prstGeom>
            <a:noFill/>
          </p:spPr>
          <p:txBody>
            <a:bodyPr wrap="square" rtlCol="0">
              <a:spAutoFit/>
            </a:bodyPr>
            <a:lstStyle/>
            <a:p>
              <a:r>
                <a:rPr lang="en-US" sz="1200" dirty="0">
                  <a:solidFill>
                    <a:schemeClr val="tx1">
                      <a:lumMod val="65000"/>
                      <a:lumOff val="35000"/>
                    </a:schemeClr>
                  </a:solidFill>
                  <a:latin typeface="+mj-lt"/>
                </a:rPr>
                <a:t>Int. for 3</a:t>
              </a:r>
              <a:r>
                <a:rPr lang="en-US" sz="1200" baseline="30000" dirty="0">
                  <a:solidFill>
                    <a:schemeClr val="tx1">
                      <a:lumMod val="65000"/>
                      <a:lumOff val="35000"/>
                    </a:schemeClr>
                  </a:solidFill>
                  <a:latin typeface="+mj-lt"/>
                </a:rPr>
                <a:t>rd</a:t>
              </a:r>
              <a:r>
                <a:rPr lang="en-US" sz="1200" dirty="0">
                  <a:solidFill>
                    <a:schemeClr val="tx1">
                      <a:lumMod val="65000"/>
                      <a:lumOff val="35000"/>
                    </a:schemeClr>
                  </a:solidFill>
                  <a:latin typeface="+mj-lt"/>
                </a:rPr>
                <a:t> Qtr.</a:t>
              </a:r>
              <a:endParaRPr lang="en-IN" sz="1200" dirty="0">
                <a:solidFill>
                  <a:schemeClr val="tx1">
                    <a:lumMod val="65000"/>
                    <a:lumOff val="35000"/>
                  </a:schemeClr>
                </a:solidFill>
                <a:latin typeface="+mj-lt"/>
              </a:endParaRPr>
            </a:p>
          </p:txBody>
        </p:sp>
        <p:sp>
          <p:nvSpPr>
            <p:cNvPr id="78" name="TextBox 77">
              <a:extLst>
                <a:ext uri="{FF2B5EF4-FFF2-40B4-BE49-F238E27FC236}">
                  <a16:creationId xmlns:a16="http://schemas.microsoft.com/office/drawing/2014/main" id="{1E827470-9635-4402-B098-8AA388EC1B14}"/>
                </a:ext>
              </a:extLst>
            </p:cNvPr>
            <p:cNvSpPr txBox="1"/>
            <p:nvPr/>
          </p:nvSpPr>
          <p:spPr>
            <a:xfrm>
              <a:off x="3830271" y="4895406"/>
              <a:ext cx="742491" cy="461665"/>
            </a:xfrm>
            <a:prstGeom prst="rect">
              <a:avLst/>
            </a:prstGeom>
            <a:noFill/>
          </p:spPr>
          <p:txBody>
            <a:bodyPr wrap="square" rtlCol="0">
              <a:spAutoFit/>
            </a:bodyPr>
            <a:lstStyle/>
            <a:p>
              <a:r>
                <a:rPr lang="en-US" sz="1200" dirty="0">
                  <a:solidFill>
                    <a:schemeClr val="tx1">
                      <a:lumMod val="65000"/>
                      <a:lumOff val="35000"/>
                    </a:schemeClr>
                  </a:solidFill>
                  <a:latin typeface="+mj-lt"/>
                </a:rPr>
                <a:t>Int. for 4</a:t>
              </a:r>
              <a:r>
                <a:rPr lang="en-US" sz="1200" baseline="30000" dirty="0">
                  <a:solidFill>
                    <a:schemeClr val="tx1">
                      <a:lumMod val="65000"/>
                      <a:lumOff val="35000"/>
                    </a:schemeClr>
                  </a:solidFill>
                  <a:latin typeface="+mj-lt"/>
                </a:rPr>
                <a:t>th</a:t>
              </a:r>
              <a:r>
                <a:rPr lang="en-US" sz="1200" dirty="0">
                  <a:solidFill>
                    <a:schemeClr val="tx1">
                      <a:lumMod val="65000"/>
                      <a:lumOff val="35000"/>
                    </a:schemeClr>
                  </a:solidFill>
                  <a:latin typeface="+mj-lt"/>
                </a:rPr>
                <a:t> Qtr.</a:t>
              </a:r>
              <a:endParaRPr lang="en-IN" sz="1200" dirty="0">
                <a:solidFill>
                  <a:schemeClr val="tx1">
                    <a:lumMod val="65000"/>
                    <a:lumOff val="35000"/>
                  </a:schemeClr>
                </a:solidFill>
                <a:latin typeface="+mj-lt"/>
              </a:endParaRPr>
            </a:p>
          </p:txBody>
        </p:sp>
        <p:sp>
          <p:nvSpPr>
            <p:cNvPr id="79" name="TextBox 78">
              <a:extLst>
                <a:ext uri="{FF2B5EF4-FFF2-40B4-BE49-F238E27FC236}">
                  <a16:creationId xmlns:a16="http://schemas.microsoft.com/office/drawing/2014/main" id="{DD43C993-EEB5-45BB-85B8-2929AD905EE0}"/>
                </a:ext>
              </a:extLst>
            </p:cNvPr>
            <p:cNvSpPr txBox="1"/>
            <p:nvPr/>
          </p:nvSpPr>
          <p:spPr>
            <a:xfrm>
              <a:off x="4742334" y="4895406"/>
              <a:ext cx="742491" cy="461665"/>
            </a:xfrm>
            <a:prstGeom prst="rect">
              <a:avLst/>
            </a:prstGeom>
            <a:noFill/>
          </p:spPr>
          <p:txBody>
            <a:bodyPr wrap="square" rtlCol="0">
              <a:spAutoFit/>
            </a:bodyPr>
            <a:lstStyle/>
            <a:p>
              <a:r>
                <a:rPr lang="en-US" sz="1200" dirty="0">
                  <a:solidFill>
                    <a:schemeClr val="tx1">
                      <a:lumMod val="65000"/>
                      <a:lumOff val="35000"/>
                    </a:schemeClr>
                  </a:solidFill>
                  <a:latin typeface="+mj-lt"/>
                </a:rPr>
                <a:t>Int. for 5</a:t>
              </a:r>
              <a:r>
                <a:rPr lang="en-US" sz="1200" baseline="30000" dirty="0">
                  <a:solidFill>
                    <a:schemeClr val="tx1">
                      <a:lumMod val="65000"/>
                      <a:lumOff val="35000"/>
                    </a:schemeClr>
                  </a:solidFill>
                  <a:latin typeface="+mj-lt"/>
                </a:rPr>
                <a:t>th</a:t>
              </a:r>
              <a:r>
                <a:rPr lang="en-US" sz="1200" dirty="0">
                  <a:solidFill>
                    <a:schemeClr val="tx1">
                      <a:lumMod val="65000"/>
                      <a:lumOff val="35000"/>
                    </a:schemeClr>
                  </a:solidFill>
                  <a:latin typeface="+mj-lt"/>
                </a:rPr>
                <a:t> Qtr.</a:t>
              </a:r>
              <a:endParaRPr lang="en-IN" sz="1200" dirty="0">
                <a:solidFill>
                  <a:schemeClr val="tx1">
                    <a:lumMod val="65000"/>
                    <a:lumOff val="35000"/>
                  </a:schemeClr>
                </a:solidFill>
                <a:latin typeface="+mj-lt"/>
              </a:endParaRPr>
            </a:p>
          </p:txBody>
        </p:sp>
        <p:sp>
          <p:nvSpPr>
            <p:cNvPr id="81" name="TextBox 80">
              <a:extLst>
                <a:ext uri="{FF2B5EF4-FFF2-40B4-BE49-F238E27FC236}">
                  <a16:creationId xmlns:a16="http://schemas.microsoft.com/office/drawing/2014/main" id="{4F3CD437-043F-41F5-B12C-4B32CFF8E246}"/>
                </a:ext>
              </a:extLst>
            </p:cNvPr>
            <p:cNvSpPr txBox="1"/>
            <p:nvPr/>
          </p:nvSpPr>
          <p:spPr>
            <a:xfrm>
              <a:off x="5654397" y="4895406"/>
              <a:ext cx="742491" cy="461665"/>
            </a:xfrm>
            <a:prstGeom prst="rect">
              <a:avLst/>
            </a:prstGeom>
            <a:noFill/>
          </p:spPr>
          <p:txBody>
            <a:bodyPr wrap="square" rtlCol="0">
              <a:spAutoFit/>
            </a:bodyPr>
            <a:lstStyle/>
            <a:p>
              <a:r>
                <a:rPr lang="en-US" sz="1200" dirty="0">
                  <a:solidFill>
                    <a:schemeClr val="tx1">
                      <a:lumMod val="65000"/>
                      <a:lumOff val="35000"/>
                    </a:schemeClr>
                  </a:solidFill>
                  <a:latin typeface="+mj-lt"/>
                </a:rPr>
                <a:t>Int. for 6</a:t>
              </a:r>
              <a:r>
                <a:rPr lang="en-US" sz="1200" baseline="30000" dirty="0">
                  <a:solidFill>
                    <a:schemeClr val="tx1">
                      <a:lumMod val="65000"/>
                      <a:lumOff val="35000"/>
                    </a:schemeClr>
                  </a:solidFill>
                  <a:latin typeface="+mj-lt"/>
                </a:rPr>
                <a:t>th</a:t>
              </a:r>
              <a:r>
                <a:rPr lang="en-US" sz="1200" dirty="0">
                  <a:solidFill>
                    <a:schemeClr val="tx1">
                      <a:lumMod val="65000"/>
                      <a:lumOff val="35000"/>
                    </a:schemeClr>
                  </a:solidFill>
                  <a:latin typeface="+mj-lt"/>
                </a:rPr>
                <a:t> Qtr.</a:t>
              </a:r>
              <a:endParaRPr lang="en-IN" sz="1200" dirty="0">
                <a:solidFill>
                  <a:schemeClr val="tx1">
                    <a:lumMod val="65000"/>
                    <a:lumOff val="35000"/>
                  </a:schemeClr>
                </a:solidFill>
                <a:latin typeface="+mj-lt"/>
              </a:endParaRPr>
            </a:p>
          </p:txBody>
        </p:sp>
        <p:sp>
          <p:nvSpPr>
            <p:cNvPr id="82" name="TextBox 81">
              <a:extLst>
                <a:ext uri="{FF2B5EF4-FFF2-40B4-BE49-F238E27FC236}">
                  <a16:creationId xmlns:a16="http://schemas.microsoft.com/office/drawing/2014/main" id="{0F64FC7F-442D-48B2-85D6-BC67F47159D0}"/>
                </a:ext>
              </a:extLst>
            </p:cNvPr>
            <p:cNvSpPr txBox="1"/>
            <p:nvPr/>
          </p:nvSpPr>
          <p:spPr>
            <a:xfrm>
              <a:off x="6566460" y="4895406"/>
              <a:ext cx="742491" cy="461665"/>
            </a:xfrm>
            <a:prstGeom prst="rect">
              <a:avLst/>
            </a:prstGeom>
            <a:noFill/>
          </p:spPr>
          <p:txBody>
            <a:bodyPr wrap="square" rtlCol="0">
              <a:spAutoFit/>
            </a:bodyPr>
            <a:lstStyle/>
            <a:p>
              <a:r>
                <a:rPr lang="en-US" sz="1200" dirty="0">
                  <a:solidFill>
                    <a:schemeClr val="tx1">
                      <a:lumMod val="65000"/>
                      <a:lumOff val="35000"/>
                    </a:schemeClr>
                  </a:solidFill>
                  <a:latin typeface="+mj-lt"/>
                </a:rPr>
                <a:t>Int. for 7</a:t>
              </a:r>
              <a:r>
                <a:rPr lang="en-US" sz="1200" baseline="30000" dirty="0">
                  <a:solidFill>
                    <a:schemeClr val="tx1">
                      <a:lumMod val="65000"/>
                      <a:lumOff val="35000"/>
                    </a:schemeClr>
                  </a:solidFill>
                  <a:latin typeface="+mj-lt"/>
                </a:rPr>
                <a:t>th</a:t>
              </a:r>
              <a:r>
                <a:rPr lang="en-US" sz="1200" dirty="0">
                  <a:solidFill>
                    <a:schemeClr val="tx1">
                      <a:lumMod val="65000"/>
                      <a:lumOff val="35000"/>
                    </a:schemeClr>
                  </a:solidFill>
                  <a:latin typeface="+mj-lt"/>
                </a:rPr>
                <a:t> Qtr.</a:t>
              </a:r>
              <a:endParaRPr lang="en-IN" sz="1200" dirty="0">
                <a:solidFill>
                  <a:schemeClr val="tx1">
                    <a:lumMod val="65000"/>
                    <a:lumOff val="35000"/>
                  </a:schemeClr>
                </a:solidFill>
                <a:latin typeface="+mj-lt"/>
              </a:endParaRPr>
            </a:p>
          </p:txBody>
        </p:sp>
        <p:sp>
          <p:nvSpPr>
            <p:cNvPr id="83" name="TextBox 82">
              <a:extLst>
                <a:ext uri="{FF2B5EF4-FFF2-40B4-BE49-F238E27FC236}">
                  <a16:creationId xmlns:a16="http://schemas.microsoft.com/office/drawing/2014/main" id="{CF1EC937-7B94-42AF-94A4-901F9A798918}"/>
                </a:ext>
              </a:extLst>
            </p:cNvPr>
            <p:cNvSpPr txBox="1"/>
            <p:nvPr/>
          </p:nvSpPr>
          <p:spPr>
            <a:xfrm>
              <a:off x="7478521" y="4895406"/>
              <a:ext cx="742491" cy="461665"/>
            </a:xfrm>
            <a:prstGeom prst="rect">
              <a:avLst/>
            </a:prstGeom>
            <a:noFill/>
          </p:spPr>
          <p:txBody>
            <a:bodyPr wrap="square" rtlCol="0">
              <a:spAutoFit/>
            </a:bodyPr>
            <a:lstStyle/>
            <a:p>
              <a:r>
                <a:rPr lang="en-US" sz="1200" dirty="0">
                  <a:solidFill>
                    <a:schemeClr val="tx1">
                      <a:lumMod val="65000"/>
                      <a:lumOff val="35000"/>
                    </a:schemeClr>
                  </a:solidFill>
                  <a:latin typeface="+mj-lt"/>
                </a:rPr>
                <a:t>Int. for 8</a:t>
              </a:r>
              <a:r>
                <a:rPr lang="en-US" sz="1200" baseline="30000" dirty="0">
                  <a:solidFill>
                    <a:schemeClr val="tx1">
                      <a:lumMod val="65000"/>
                      <a:lumOff val="35000"/>
                    </a:schemeClr>
                  </a:solidFill>
                  <a:latin typeface="+mj-lt"/>
                </a:rPr>
                <a:t>th</a:t>
              </a:r>
              <a:r>
                <a:rPr lang="en-US" sz="1200" dirty="0">
                  <a:solidFill>
                    <a:schemeClr val="tx1">
                      <a:lumMod val="65000"/>
                      <a:lumOff val="35000"/>
                    </a:schemeClr>
                  </a:solidFill>
                  <a:latin typeface="+mj-lt"/>
                </a:rPr>
                <a:t> Qtr.</a:t>
              </a:r>
              <a:endParaRPr lang="en-IN" sz="1200" dirty="0">
                <a:solidFill>
                  <a:schemeClr val="tx1">
                    <a:lumMod val="65000"/>
                    <a:lumOff val="35000"/>
                  </a:schemeClr>
                </a:solidFill>
                <a:latin typeface="+mj-lt"/>
              </a:endParaRPr>
            </a:p>
          </p:txBody>
        </p:sp>
      </p:grpSp>
    </p:spTree>
    <p:extLst>
      <p:ext uri="{BB962C8B-B14F-4D97-AF65-F5344CB8AC3E}">
        <p14:creationId xmlns:p14="http://schemas.microsoft.com/office/powerpoint/2010/main" val="1341371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59DF767D-6E54-45B0-BF32-A4937FFC9FE1}"/>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12</a:t>
            </a:r>
            <a:endParaRPr lang="en-IN" dirty="0"/>
          </a:p>
        </p:txBody>
      </p:sp>
      <p:grpSp>
        <p:nvGrpSpPr>
          <p:cNvPr id="26" name="Group 25">
            <a:extLst>
              <a:ext uri="{FF2B5EF4-FFF2-40B4-BE49-F238E27FC236}">
                <a16:creationId xmlns:a16="http://schemas.microsoft.com/office/drawing/2014/main" id="{DC99DEA6-D492-4B2D-A90D-35772AC7FD11}"/>
              </a:ext>
            </a:extLst>
          </p:cNvPr>
          <p:cNvGrpSpPr/>
          <p:nvPr/>
        </p:nvGrpSpPr>
        <p:grpSpPr>
          <a:xfrm>
            <a:off x="927955" y="1719587"/>
            <a:ext cx="7399666" cy="2580779"/>
            <a:chOff x="935963" y="2611911"/>
            <a:chExt cx="7399666" cy="2580779"/>
          </a:xfrm>
        </p:grpSpPr>
        <p:grpSp>
          <p:nvGrpSpPr>
            <p:cNvPr id="27" name="Group 26">
              <a:extLst>
                <a:ext uri="{FF2B5EF4-FFF2-40B4-BE49-F238E27FC236}">
                  <a16:creationId xmlns:a16="http://schemas.microsoft.com/office/drawing/2014/main" id="{AD9D6051-8EE9-49AF-BB1F-86DF10B61F32}"/>
                </a:ext>
              </a:extLst>
            </p:cNvPr>
            <p:cNvGrpSpPr/>
            <p:nvPr/>
          </p:nvGrpSpPr>
          <p:grpSpPr>
            <a:xfrm>
              <a:off x="935963" y="2611911"/>
              <a:ext cx="7399666" cy="1093275"/>
              <a:chOff x="935963" y="2611911"/>
              <a:chExt cx="7399666" cy="1093275"/>
            </a:xfrm>
          </p:grpSpPr>
          <p:sp>
            <p:nvSpPr>
              <p:cNvPr id="53" name="TextBox 52">
                <a:extLst>
                  <a:ext uri="{FF2B5EF4-FFF2-40B4-BE49-F238E27FC236}">
                    <a16:creationId xmlns:a16="http://schemas.microsoft.com/office/drawing/2014/main" id="{5D572797-A453-46A5-AC1F-734A1D6F34BA}"/>
                  </a:ext>
                </a:extLst>
              </p:cNvPr>
              <p:cNvSpPr txBox="1"/>
              <p:nvPr/>
            </p:nvSpPr>
            <p:spPr>
              <a:xfrm>
                <a:off x="935963" y="3335854"/>
                <a:ext cx="376988" cy="369332"/>
              </a:xfrm>
              <a:prstGeom prst="rect">
                <a:avLst/>
              </a:prstGeom>
              <a:noFill/>
            </p:spPr>
            <p:txBody>
              <a:bodyPr wrap="square" rtlCol="0">
                <a:spAutoFit/>
              </a:bodyPr>
              <a:lstStyle/>
              <a:p>
                <a:r>
                  <a:rPr lang="en-US" dirty="0">
                    <a:solidFill>
                      <a:schemeClr val="tx1">
                        <a:lumMod val="65000"/>
                        <a:lumOff val="35000"/>
                      </a:schemeClr>
                    </a:solidFill>
                    <a:latin typeface="+mj-lt"/>
                  </a:rPr>
                  <a:t>0</a:t>
                </a:r>
                <a:endParaRPr lang="en-IN" dirty="0">
                  <a:solidFill>
                    <a:schemeClr val="tx1">
                      <a:lumMod val="65000"/>
                      <a:lumOff val="35000"/>
                    </a:schemeClr>
                  </a:solidFill>
                  <a:latin typeface="+mj-lt"/>
                </a:endParaRPr>
              </a:p>
            </p:txBody>
          </p:sp>
          <p:sp>
            <p:nvSpPr>
              <p:cNvPr id="54" name="TextBox 53">
                <a:extLst>
                  <a:ext uri="{FF2B5EF4-FFF2-40B4-BE49-F238E27FC236}">
                    <a16:creationId xmlns:a16="http://schemas.microsoft.com/office/drawing/2014/main" id="{57451F4F-E6E1-418B-9452-5D7257932DA0}"/>
                  </a:ext>
                </a:extLst>
              </p:cNvPr>
              <p:cNvSpPr txBox="1"/>
              <p:nvPr/>
            </p:nvSpPr>
            <p:spPr>
              <a:xfrm>
                <a:off x="1810789" y="3335854"/>
                <a:ext cx="376988" cy="369332"/>
              </a:xfrm>
              <a:prstGeom prst="rect">
                <a:avLst/>
              </a:prstGeom>
              <a:noFill/>
            </p:spPr>
            <p:txBody>
              <a:bodyPr wrap="square" rtlCol="0">
                <a:spAutoFit/>
              </a:bodyPr>
              <a:lstStyle/>
              <a:p>
                <a:r>
                  <a:rPr lang="en-US" dirty="0">
                    <a:solidFill>
                      <a:schemeClr val="tx1">
                        <a:lumMod val="65000"/>
                        <a:lumOff val="35000"/>
                      </a:schemeClr>
                    </a:solidFill>
                    <a:latin typeface="+mj-lt"/>
                  </a:rPr>
                  <a:t>1</a:t>
                </a:r>
                <a:endParaRPr lang="en-IN" dirty="0">
                  <a:solidFill>
                    <a:schemeClr val="tx1">
                      <a:lumMod val="65000"/>
                      <a:lumOff val="35000"/>
                    </a:schemeClr>
                  </a:solidFill>
                  <a:latin typeface="+mj-lt"/>
                </a:endParaRPr>
              </a:p>
            </p:txBody>
          </p:sp>
          <p:sp>
            <p:nvSpPr>
              <p:cNvPr id="55" name="TextBox 54">
                <a:extLst>
                  <a:ext uri="{FF2B5EF4-FFF2-40B4-BE49-F238E27FC236}">
                    <a16:creationId xmlns:a16="http://schemas.microsoft.com/office/drawing/2014/main" id="{0BC5524C-3844-4B7B-8FA6-3401598FB194}"/>
                  </a:ext>
                </a:extLst>
              </p:cNvPr>
              <p:cNvSpPr txBox="1"/>
              <p:nvPr/>
            </p:nvSpPr>
            <p:spPr>
              <a:xfrm>
                <a:off x="2685615" y="3335854"/>
                <a:ext cx="376988" cy="369332"/>
              </a:xfrm>
              <a:prstGeom prst="rect">
                <a:avLst/>
              </a:prstGeom>
              <a:noFill/>
            </p:spPr>
            <p:txBody>
              <a:bodyPr wrap="square" rtlCol="0">
                <a:spAutoFit/>
              </a:bodyPr>
              <a:lstStyle/>
              <a:p>
                <a:r>
                  <a:rPr lang="en-US" dirty="0">
                    <a:solidFill>
                      <a:schemeClr val="tx1">
                        <a:lumMod val="65000"/>
                        <a:lumOff val="35000"/>
                      </a:schemeClr>
                    </a:solidFill>
                    <a:latin typeface="+mj-lt"/>
                  </a:rPr>
                  <a:t>2</a:t>
                </a:r>
                <a:endParaRPr lang="en-IN" dirty="0">
                  <a:solidFill>
                    <a:schemeClr val="tx1">
                      <a:lumMod val="65000"/>
                      <a:lumOff val="35000"/>
                    </a:schemeClr>
                  </a:solidFill>
                  <a:latin typeface="+mj-lt"/>
                </a:endParaRPr>
              </a:p>
            </p:txBody>
          </p:sp>
          <p:sp>
            <p:nvSpPr>
              <p:cNvPr id="56" name="TextBox 55">
                <a:extLst>
                  <a:ext uri="{FF2B5EF4-FFF2-40B4-BE49-F238E27FC236}">
                    <a16:creationId xmlns:a16="http://schemas.microsoft.com/office/drawing/2014/main" id="{1A94143E-A660-4274-8725-AB4F8B160AEA}"/>
                  </a:ext>
                </a:extLst>
              </p:cNvPr>
              <p:cNvSpPr txBox="1"/>
              <p:nvPr/>
            </p:nvSpPr>
            <p:spPr>
              <a:xfrm>
                <a:off x="3560441" y="3335854"/>
                <a:ext cx="376988" cy="369332"/>
              </a:xfrm>
              <a:prstGeom prst="rect">
                <a:avLst/>
              </a:prstGeom>
              <a:noFill/>
            </p:spPr>
            <p:txBody>
              <a:bodyPr wrap="square" rtlCol="0">
                <a:spAutoFit/>
              </a:bodyPr>
              <a:lstStyle/>
              <a:p>
                <a:r>
                  <a:rPr lang="en-US" dirty="0">
                    <a:solidFill>
                      <a:schemeClr val="tx1">
                        <a:lumMod val="65000"/>
                        <a:lumOff val="35000"/>
                      </a:schemeClr>
                    </a:solidFill>
                    <a:latin typeface="+mj-lt"/>
                  </a:rPr>
                  <a:t>3</a:t>
                </a:r>
                <a:endParaRPr lang="en-IN" dirty="0">
                  <a:solidFill>
                    <a:schemeClr val="tx1">
                      <a:lumMod val="65000"/>
                      <a:lumOff val="35000"/>
                    </a:schemeClr>
                  </a:solidFill>
                  <a:latin typeface="+mj-lt"/>
                </a:endParaRPr>
              </a:p>
            </p:txBody>
          </p:sp>
          <p:sp>
            <p:nvSpPr>
              <p:cNvPr id="57" name="TextBox 56">
                <a:extLst>
                  <a:ext uri="{FF2B5EF4-FFF2-40B4-BE49-F238E27FC236}">
                    <a16:creationId xmlns:a16="http://schemas.microsoft.com/office/drawing/2014/main" id="{1FDBC0E0-1B28-45BC-89B8-2B25741D3D00}"/>
                  </a:ext>
                </a:extLst>
              </p:cNvPr>
              <p:cNvSpPr txBox="1"/>
              <p:nvPr/>
            </p:nvSpPr>
            <p:spPr>
              <a:xfrm>
                <a:off x="4435267" y="3335854"/>
                <a:ext cx="376988" cy="369332"/>
              </a:xfrm>
              <a:prstGeom prst="rect">
                <a:avLst/>
              </a:prstGeom>
              <a:noFill/>
            </p:spPr>
            <p:txBody>
              <a:bodyPr wrap="square" rtlCol="0">
                <a:spAutoFit/>
              </a:bodyPr>
              <a:lstStyle/>
              <a:p>
                <a:r>
                  <a:rPr lang="en-US" dirty="0">
                    <a:solidFill>
                      <a:schemeClr val="tx1">
                        <a:lumMod val="65000"/>
                        <a:lumOff val="35000"/>
                      </a:schemeClr>
                    </a:solidFill>
                    <a:latin typeface="+mj-lt"/>
                  </a:rPr>
                  <a:t>4</a:t>
                </a:r>
                <a:endParaRPr lang="en-IN" dirty="0">
                  <a:solidFill>
                    <a:schemeClr val="tx1">
                      <a:lumMod val="65000"/>
                      <a:lumOff val="35000"/>
                    </a:schemeClr>
                  </a:solidFill>
                  <a:latin typeface="+mj-lt"/>
                </a:endParaRPr>
              </a:p>
            </p:txBody>
          </p:sp>
          <p:sp>
            <p:nvSpPr>
              <p:cNvPr id="58" name="TextBox 57">
                <a:extLst>
                  <a:ext uri="{FF2B5EF4-FFF2-40B4-BE49-F238E27FC236}">
                    <a16:creationId xmlns:a16="http://schemas.microsoft.com/office/drawing/2014/main" id="{42F3C681-4179-4A36-AC2F-C5C9DBA97011}"/>
                  </a:ext>
                </a:extLst>
              </p:cNvPr>
              <p:cNvSpPr txBox="1"/>
              <p:nvPr/>
            </p:nvSpPr>
            <p:spPr>
              <a:xfrm>
                <a:off x="5310093" y="3335854"/>
                <a:ext cx="376988" cy="369332"/>
              </a:xfrm>
              <a:prstGeom prst="rect">
                <a:avLst/>
              </a:prstGeom>
              <a:noFill/>
            </p:spPr>
            <p:txBody>
              <a:bodyPr wrap="square" rtlCol="0">
                <a:spAutoFit/>
              </a:bodyPr>
              <a:lstStyle/>
              <a:p>
                <a:r>
                  <a:rPr lang="en-US" dirty="0">
                    <a:solidFill>
                      <a:schemeClr val="tx1">
                        <a:lumMod val="65000"/>
                        <a:lumOff val="35000"/>
                      </a:schemeClr>
                    </a:solidFill>
                    <a:latin typeface="+mj-lt"/>
                  </a:rPr>
                  <a:t>5</a:t>
                </a:r>
                <a:endParaRPr lang="en-IN" dirty="0">
                  <a:solidFill>
                    <a:schemeClr val="tx1">
                      <a:lumMod val="65000"/>
                      <a:lumOff val="35000"/>
                    </a:schemeClr>
                  </a:solidFill>
                  <a:latin typeface="+mj-lt"/>
                </a:endParaRPr>
              </a:p>
            </p:txBody>
          </p:sp>
          <p:sp>
            <p:nvSpPr>
              <p:cNvPr id="59" name="TextBox 58">
                <a:extLst>
                  <a:ext uri="{FF2B5EF4-FFF2-40B4-BE49-F238E27FC236}">
                    <a16:creationId xmlns:a16="http://schemas.microsoft.com/office/drawing/2014/main" id="{2FFC64A5-F9B5-47C2-A2A1-6B8DAA31BEA4}"/>
                  </a:ext>
                </a:extLst>
              </p:cNvPr>
              <p:cNvSpPr txBox="1"/>
              <p:nvPr/>
            </p:nvSpPr>
            <p:spPr>
              <a:xfrm>
                <a:off x="6184919" y="3335854"/>
                <a:ext cx="376988" cy="369332"/>
              </a:xfrm>
              <a:prstGeom prst="rect">
                <a:avLst/>
              </a:prstGeom>
              <a:noFill/>
            </p:spPr>
            <p:txBody>
              <a:bodyPr wrap="square" rtlCol="0">
                <a:spAutoFit/>
              </a:bodyPr>
              <a:lstStyle/>
              <a:p>
                <a:r>
                  <a:rPr lang="en-US" dirty="0">
                    <a:solidFill>
                      <a:schemeClr val="tx1">
                        <a:lumMod val="65000"/>
                        <a:lumOff val="35000"/>
                      </a:schemeClr>
                    </a:solidFill>
                    <a:latin typeface="+mj-lt"/>
                  </a:rPr>
                  <a:t>6</a:t>
                </a:r>
                <a:endParaRPr lang="en-IN" dirty="0">
                  <a:solidFill>
                    <a:schemeClr val="tx1">
                      <a:lumMod val="65000"/>
                      <a:lumOff val="35000"/>
                    </a:schemeClr>
                  </a:solidFill>
                  <a:latin typeface="+mj-lt"/>
                </a:endParaRPr>
              </a:p>
            </p:txBody>
          </p:sp>
          <p:sp>
            <p:nvSpPr>
              <p:cNvPr id="60" name="TextBox 59">
                <a:extLst>
                  <a:ext uri="{FF2B5EF4-FFF2-40B4-BE49-F238E27FC236}">
                    <a16:creationId xmlns:a16="http://schemas.microsoft.com/office/drawing/2014/main" id="{B6D56982-6B0F-4C0A-B5DF-842860F1F7F1}"/>
                  </a:ext>
                </a:extLst>
              </p:cNvPr>
              <p:cNvSpPr txBox="1"/>
              <p:nvPr/>
            </p:nvSpPr>
            <p:spPr>
              <a:xfrm>
                <a:off x="7059745" y="3335854"/>
                <a:ext cx="376988" cy="369332"/>
              </a:xfrm>
              <a:prstGeom prst="rect">
                <a:avLst/>
              </a:prstGeom>
              <a:noFill/>
            </p:spPr>
            <p:txBody>
              <a:bodyPr wrap="square" rtlCol="0">
                <a:spAutoFit/>
              </a:bodyPr>
              <a:lstStyle/>
              <a:p>
                <a:r>
                  <a:rPr lang="en-US" dirty="0">
                    <a:solidFill>
                      <a:schemeClr val="tx1">
                        <a:lumMod val="65000"/>
                        <a:lumOff val="35000"/>
                      </a:schemeClr>
                    </a:solidFill>
                    <a:latin typeface="+mj-lt"/>
                  </a:rPr>
                  <a:t>7</a:t>
                </a:r>
                <a:endParaRPr lang="en-IN" dirty="0">
                  <a:solidFill>
                    <a:schemeClr val="tx1">
                      <a:lumMod val="65000"/>
                      <a:lumOff val="35000"/>
                    </a:schemeClr>
                  </a:solidFill>
                  <a:latin typeface="+mj-lt"/>
                </a:endParaRPr>
              </a:p>
            </p:txBody>
          </p:sp>
          <p:sp>
            <p:nvSpPr>
              <p:cNvPr id="61" name="TextBox 60">
                <a:extLst>
                  <a:ext uri="{FF2B5EF4-FFF2-40B4-BE49-F238E27FC236}">
                    <a16:creationId xmlns:a16="http://schemas.microsoft.com/office/drawing/2014/main" id="{E31A4EDE-4097-4808-BBEF-FB91A4B01399}"/>
                  </a:ext>
                </a:extLst>
              </p:cNvPr>
              <p:cNvSpPr txBox="1"/>
              <p:nvPr/>
            </p:nvSpPr>
            <p:spPr>
              <a:xfrm>
                <a:off x="7934569" y="3335854"/>
                <a:ext cx="376988" cy="369332"/>
              </a:xfrm>
              <a:prstGeom prst="rect">
                <a:avLst/>
              </a:prstGeom>
              <a:noFill/>
            </p:spPr>
            <p:txBody>
              <a:bodyPr wrap="square" rtlCol="0">
                <a:spAutoFit/>
              </a:bodyPr>
              <a:lstStyle/>
              <a:p>
                <a:r>
                  <a:rPr lang="en-US" dirty="0">
                    <a:solidFill>
                      <a:schemeClr val="tx1">
                        <a:lumMod val="65000"/>
                        <a:lumOff val="35000"/>
                      </a:schemeClr>
                    </a:solidFill>
                    <a:latin typeface="+mj-lt"/>
                  </a:rPr>
                  <a:t>8</a:t>
                </a:r>
                <a:endParaRPr lang="en-IN" dirty="0">
                  <a:solidFill>
                    <a:schemeClr val="tx1">
                      <a:lumMod val="65000"/>
                      <a:lumOff val="35000"/>
                    </a:schemeClr>
                  </a:solidFill>
                  <a:latin typeface="+mj-lt"/>
                </a:endParaRPr>
              </a:p>
            </p:txBody>
          </p:sp>
          <p:grpSp>
            <p:nvGrpSpPr>
              <p:cNvPr id="62" name="Group 61">
                <a:extLst>
                  <a:ext uri="{FF2B5EF4-FFF2-40B4-BE49-F238E27FC236}">
                    <a16:creationId xmlns:a16="http://schemas.microsoft.com/office/drawing/2014/main" id="{168B24EF-FDCE-48D3-BAFA-6BEDAC032986}"/>
                  </a:ext>
                </a:extLst>
              </p:cNvPr>
              <p:cNvGrpSpPr/>
              <p:nvPr/>
            </p:nvGrpSpPr>
            <p:grpSpPr>
              <a:xfrm>
                <a:off x="1080018" y="2940758"/>
                <a:ext cx="7023276" cy="360000"/>
                <a:chOff x="1080018" y="2940758"/>
                <a:chExt cx="7023276" cy="360000"/>
              </a:xfrm>
            </p:grpSpPr>
            <p:cxnSp>
              <p:nvCxnSpPr>
                <p:cNvPr id="65" name="Straight Connector 64">
                  <a:extLst>
                    <a:ext uri="{FF2B5EF4-FFF2-40B4-BE49-F238E27FC236}">
                      <a16:creationId xmlns:a16="http://schemas.microsoft.com/office/drawing/2014/main" id="{18BEC86C-7EDF-406C-BFD7-A030556CFA35}"/>
                    </a:ext>
                  </a:extLst>
                </p:cNvPr>
                <p:cNvCxnSpPr>
                  <a:cxnSpLocks/>
                </p:cNvCxnSpPr>
                <p:nvPr/>
              </p:nvCxnSpPr>
              <p:spPr>
                <a:xfrm>
                  <a:off x="1080018" y="3120758"/>
                  <a:ext cx="7023276" cy="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D7A992D-F0E9-4A20-9F41-971688221B44}"/>
                    </a:ext>
                  </a:extLst>
                </p:cNvPr>
                <p:cNvCxnSpPr>
                  <a:cxnSpLocks/>
                </p:cNvCxnSpPr>
                <p:nvPr/>
              </p:nvCxnSpPr>
              <p:spPr>
                <a:xfrm>
                  <a:off x="8082857" y="2940758"/>
                  <a:ext cx="0" cy="36000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BE030D7-9983-41AD-B649-5999AEAE5F7A}"/>
                    </a:ext>
                  </a:extLst>
                </p:cNvPr>
                <p:cNvCxnSpPr>
                  <a:cxnSpLocks/>
                </p:cNvCxnSpPr>
                <p:nvPr/>
              </p:nvCxnSpPr>
              <p:spPr>
                <a:xfrm>
                  <a:off x="1955373" y="3030758"/>
                  <a:ext cx="0" cy="18000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66304BC-EC5F-4C5E-9CC1-8ED8966D7833}"/>
                    </a:ext>
                  </a:extLst>
                </p:cNvPr>
                <p:cNvCxnSpPr>
                  <a:cxnSpLocks/>
                </p:cNvCxnSpPr>
                <p:nvPr/>
              </p:nvCxnSpPr>
              <p:spPr>
                <a:xfrm>
                  <a:off x="2830728" y="3030758"/>
                  <a:ext cx="0" cy="18000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E519EA7-F8DF-43CC-9D1B-6E472F1B57A3}"/>
                    </a:ext>
                  </a:extLst>
                </p:cNvPr>
                <p:cNvCxnSpPr>
                  <a:cxnSpLocks/>
                </p:cNvCxnSpPr>
                <p:nvPr/>
              </p:nvCxnSpPr>
              <p:spPr>
                <a:xfrm>
                  <a:off x="3706083" y="3030758"/>
                  <a:ext cx="0" cy="18000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654DE96-FF3F-4C97-9AD6-D87304B06BD1}"/>
                    </a:ext>
                  </a:extLst>
                </p:cNvPr>
                <p:cNvCxnSpPr>
                  <a:cxnSpLocks/>
                </p:cNvCxnSpPr>
                <p:nvPr/>
              </p:nvCxnSpPr>
              <p:spPr>
                <a:xfrm>
                  <a:off x="4581438" y="2940758"/>
                  <a:ext cx="0" cy="36000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3320D2C-4B94-4A88-94B8-8B2F740524EE}"/>
                    </a:ext>
                  </a:extLst>
                </p:cNvPr>
                <p:cNvCxnSpPr>
                  <a:cxnSpLocks/>
                </p:cNvCxnSpPr>
                <p:nvPr/>
              </p:nvCxnSpPr>
              <p:spPr>
                <a:xfrm>
                  <a:off x="6332148" y="3030758"/>
                  <a:ext cx="0" cy="18000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FE85B52-C448-4BF1-9787-CEDF871BB702}"/>
                    </a:ext>
                  </a:extLst>
                </p:cNvPr>
                <p:cNvCxnSpPr>
                  <a:cxnSpLocks/>
                </p:cNvCxnSpPr>
                <p:nvPr/>
              </p:nvCxnSpPr>
              <p:spPr>
                <a:xfrm>
                  <a:off x="7207503" y="3030758"/>
                  <a:ext cx="0" cy="18000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27D77A4-6AEF-4D99-8551-42DC1C552304}"/>
                    </a:ext>
                  </a:extLst>
                </p:cNvPr>
                <p:cNvCxnSpPr>
                  <a:cxnSpLocks/>
                </p:cNvCxnSpPr>
                <p:nvPr/>
              </p:nvCxnSpPr>
              <p:spPr>
                <a:xfrm>
                  <a:off x="5456793" y="3030758"/>
                  <a:ext cx="0" cy="18000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FBB0329-C05E-4F05-B9F1-DE35166B1C5D}"/>
                    </a:ext>
                  </a:extLst>
                </p:cNvPr>
                <p:cNvCxnSpPr>
                  <a:cxnSpLocks/>
                </p:cNvCxnSpPr>
                <p:nvPr/>
              </p:nvCxnSpPr>
              <p:spPr>
                <a:xfrm>
                  <a:off x="1080018" y="2940758"/>
                  <a:ext cx="0" cy="36000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sp>
            <p:nvSpPr>
              <p:cNvPr id="63" name="TextBox 62">
                <a:extLst>
                  <a:ext uri="{FF2B5EF4-FFF2-40B4-BE49-F238E27FC236}">
                    <a16:creationId xmlns:a16="http://schemas.microsoft.com/office/drawing/2014/main" id="{EB7B3687-E17A-48EA-A840-9B2EDD4B8743}"/>
                  </a:ext>
                </a:extLst>
              </p:cNvPr>
              <p:cNvSpPr txBox="1"/>
              <p:nvPr/>
            </p:nvSpPr>
            <p:spPr>
              <a:xfrm>
                <a:off x="4353532" y="2611911"/>
                <a:ext cx="489510" cy="369332"/>
              </a:xfrm>
              <a:prstGeom prst="rect">
                <a:avLst/>
              </a:prstGeom>
              <a:noFill/>
            </p:spPr>
            <p:txBody>
              <a:bodyPr wrap="square" rtlCol="0">
                <a:spAutoFit/>
              </a:bodyPr>
              <a:lstStyle/>
              <a:p>
                <a:r>
                  <a:rPr lang="en-US" dirty="0">
                    <a:solidFill>
                      <a:srgbClr val="FF5353"/>
                    </a:solidFill>
                    <a:latin typeface="+mj-lt"/>
                  </a:rPr>
                  <a:t>1Y</a:t>
                </a:r>
                <a:endParaRPr lang="en-IN" dirty="0">
                  <a:solidFill>
                    <a:srgbClr val="FF5353"/>
                  </a:solidFill>
                  <a:latin typeface="+mj-lt"/>
                </a:endParaRPr>
              </a:p>
            </p:txBody>
          </p:sp>
          <p:sp>
            <p:nvSpPr>
              <p:cNvPr id="64" name="TextBox 63">
                <a:extLst>
                  <a:ext uri="{FF2B5EF4-FFF2-40B4-BE49-F238E27FC236}">
                    <a16:creationId xmlns:a16="http://schemas.microsoft.com/office/drawing/2014/main" id="{79BA4763-361F-46C7-B28E-E4D88EF7A4F5}"/>
                  </a:ext>
                </a:extLst>
              </p:cNvPr>
              <p:cNvSpPr txBox="1"/>
              <p:nvPr/>
            </p:nvSpPr>
            <p:spPr>
              <a:xfrm>
                <a:off x="7846119" y="2611911"/>
                <a:ext cx="489510" cy="369332"/>
              </a:xfrm>
              <a:prstGeom prst="rect">
                <a:avLst/>
              </a:prstGeom>
              <a:noFill/>
            </p:spPr>
            <p:txBody>
              <a:bodyPr wrap="square" rtlCol="0">
                <a:spAutoFit/>
              </a:bodyPr>
              <a:lstStyle/>
              <a:p>
                <a:r>
                  <a:rPr lang="en-US" dirty="0">
                    <a:solidFill>
                      <a:srgbClr val="FF5353"/>
                    </a:solidFill>
                    <a:latin typeface="+mj-lt"/>
                  </a:rPr>
                  <a:t>2Y</a:t>
                </a:r>
                <a:endParaRPr lang="en-IN" dirty="0">
                  <a:solidFill>
                    <a:srgbClr val="FF5353"/>
                  </a:solidFill>
                  <a:latin typeface="+mj-lt"/>
                </a:endParaRPr>
              </a:p>
            </p:txBody>
          </p:sp>
        </p:grpSp>
        <p:grpSp>
          <p:nvGrpSpPr>
            <p:cNvPr id="28" name="Group 27">
              <a:extLst>
                <a:ext uri="{FF2B5EF4-FFF2-40B4-BE49-F238E27FC236}">
                  <a16:creationId xmlns:a16="http://schemas.microsoft.com/office/drawing/2014/main" id="{C1605741-1EF1-41EC-8AF5-744C74D91E10}"/>
                </a:ext>
              </a:extLst>
            </p:cNvPr>
            <p:cNvGrpSpPr/>
            <p:nvPr/>
          </p:nvGrpSpPr>
          <p:grpSpPr>
            <a:xfrm>
              <a:off x="1058870" y="3679074"/>
              <a:ext cx="7149167" cy="559808"/>
              <a:chOff x="1058870" y="3679074"/>
              <a:chExt cx="7149167" cy="559808"/>
            </a:xfrm>
            <a:solidFill>
              <a:srgbClr val="44546A">
                <a:alpha val="50196"/>
              </a:srgbClr>
            </a:solidFill>
          </p:grpSpPr>
          <p:sp>
            <p:nvSpPr>
              <p:cNvPr id="45" name="Arrow: Curved Down 44">
                <a:extLst>
                  <a:ext uri="{FF2B5EF4-FFF2-40B4-BE49-F238E27FC236}">
                    <a16:creationId xmlns:a16="http://schemas.microsoft.com/office/drawing/2014/main" id="{AAE877DA-2880-4010-A83F-0947BA051A79}"/>
                  </a:ext>
                </a:extLst>
              </p:cNvPr>
              <p:cNvSpPr/>
              <p:nvPr/>
            </p:nvSpPr>
            <p:spPr>
              <a:xfrm flipV="1">
                <a:off x="1058870" y="3679075"/>
                <a:ext cx="937796" cy="559807"/>
              </a:xfrm>
              <a:prstGeom prst="curvedDownArrow">
                <a:avLst>
                  <a:gd name="adj1" fmla="val 22179"/>
                  <a:gd name="adj2" fmla="val 44223"/>
                  <a:gd name="adj3" fmla="val 25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6" name="Arrow: Curved Down 45">
                <a:extLst>
                  <a:ext uri="{FF2B5EF4-FFF2-40B4-BE49-F238E27FC236}">
                    <a16:creationId xmlns:a16="http://schemas.microsoft.com/office/drawing/2014/main" id="{BEF82E8B-F543-449E-8C6E-68FFD55AB5EF}"/>
                  </a:ext>
                </a:extLst>
              </p:cNvPr>
              <p:cNvSpPr/>
              <p:nvPr/>
            </p:nvSpPr>
            <p:spPr>
              <a:xfrm flipV="1">
                <a:off x="2003505" y="3679075"/>
                <a:ext cx="937796" cy="559807"/>
              </a:xfrm>
              <a:prstGeom prst="curvedDownArrow">
                <a:avLst>
                  <a:gd name="adj1" fmla="val 22179"/>
                  <a:gd name="adj2" fmla="val 44223"/>
                  <a:gd name="adj3" fmla="val 25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7" name="Arrow: Curved Down 46">
                <a:extLst>
                  <a:ext uri="{FF2B5EF4-FFF2-40B4-BE49-F238E27FC236}">
                    <a16:creationId xmlns:a16="http://schemas.microsoft.com/office/drawing/2014/main" id="{FBCD02B0-AB47-446F-83B5-0E9E9AB96359}"/>
                  </a:ext>
                </a:extLst>
              </p:cNvPr>
              <p:cNvSpPr/>
              <p:nvPr/>
            </p:nvSpPr>
            <p:spPr>
              <a:xfrm flipV="1">
                <a:off x="2968341" y="3679075"/>
                <a:ext cx="858891" cy="559807"/>
              </a:xfrm>
              <a:prstGeom prst="curvedDownArrow">
                <a:avLst>
                  <a:gd name="adj1" fmla="val 22179"/>
                  <a:gd name="adj2" fmla="val 44223"/>
                  <a:gd name="adj3" fmla="val 25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8" name="Arrow: Curved Down 47">
                <a:extLst>
                  <a:ext uri="{FF2B5EF4-FFF2-40B4-BE49-F238E27FC236}">
                    <a16:creationId xmlns:a16="http://schemas.microsoft.com/office/drawing/2014/main" id="{C8CAE4C4-2542-4BE2-9B07-377ADD4502D0}"/>
                  </a:ext>
                </a:extLst>
              </p:cNvPr>
              <p:cNvSpPr/>
              <p:nvPr/>
            </p:nvSpPr>
            <p:spPr>
              <a:xfrm flipV="1">
                <a:off x="3827683" y="3679075"/>
                <a:ext cx="880675" cy="559807"/>
              </a:xfrm>
              <a:prstGeom prst="curvedDownArrow">
                <a:avLst>
                  <a:gd name="adj1" fmla="val 22179"/>
                  <a:gd name="adj2" fmla="val 44223"/>
                  <a:gd name="adj3" fmla="val 25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9" name="Arrow: Curved Down 48">
                <a:extLst>
                  <a:ext uri="{FF2B5EF4-FFF2-40B4-BE49-F238E27FC236}">
                    <a16:creationId xmlns:a16="http://schemas.microsoft.com/office/drawing/2014/main" id="{D2E28503-EC7E-4A93-B2BF-F62AC2FF7F70}"/>
                  </a:ext>
                </a:extLst>
              </p:cNvPr>
              <p:cNvSpPr/>
              <p:nvPr/>
            </p:nvSpPr>
            <p:spPr>
              <a:xfrm flipV="1">
                <a:off x="4718739" y="3679075"/>
                <a:ext cx="880675" cy="559807"/>
              </a:xfrm>
              <a:prstGeom prst="curvedDownArrow">
                <a:avLst>
                  <a:gd name="adj1" fmla="val 22179"/>
                  <a:gd name="adj2" fmla="val 44223"/>
                  <a:gd name="adj3" fmla="val 25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0" name="Arrow: Curved Down 49">
                <a:extLst>
                  <a:ext uri="{FF2B5EF4-FFF2-40B4-BE49-F238E27FC236}">
                    <a16:creationId xmlns:a16="http://schemas.microsoft.com/office/drawing/2014/main" id="{7EEB721E-D67C-4D7E-9A23-7611DCDD39D7}"/>
                  </a:ext>
                </a:extLst>
              </p:cNvPr>
              <p:cNvSpPr/>
              <p:nvPr/>
            </p:nvSpPr>
            <p:spPr>
              <a:xfrm flipV="1">
                <a:off x="5609795" y="3679075"/>
                <a:ext cx="857119" cy="559807"/>
              </a:xfrm>
              <a:prstGeom prst="curvedDownArrow">
                <a:avLst>
                  <a:gd name="adj1" fmla="val 22179"/>
                  <a:gd name="adj2" fmla="val 44223"/>
                  <a:gd name="adj3" fmla="val 25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1" name="Arrow: Curved Down 50">
                <a:extLst>
                  <a:ext uri="{FF2B5EF4-FFF2-40B4-BE49-F238E27FC236}">
                    <a16:creationId xmlns:a16="http://schemas.microsoft.com/office/drawing/2014/main" id="{E079D49A-FD32-439B-9491-B91C47F0BFDD}"/>
                  </a:ext>
                </a:extLst>
              </p:cNvPr>
              <p:cNvSpPr/>
              <p:nvPr/>
            </p:nvSpPr>
            <p:spPr>
              <a:xfrm flipV="1">
                <a:off x="6443489" y="3679075"/>
                <a:ext cx="857119" cy="559807"/>
              </a:xfrm>
              <a:prstGeom prst="curvedDownArrow">
                <a:avLst>
                  <a:gd name="adj1" fmla="val 22179"/>
                  <a:gd name="adj2" fmla="val 44223"/>
                  <a:gd name="adj3" fmla="val 25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2" name="Arrow: Curved Down 51">
                <a:extLst>
                  <a:ext uri="{FF2B5EF4-FFF2-40B4-BE49-F238E27FC236}">
                    <a16:creationId xmlns:a16="http://schemas.microsoft.com/office/drawing/2014/main" id="{99D894FF-07AC-4D95-A145-35E4AA117973}"/>
                  </a:ext>
                </a:extLst>
              </p:cNvPr>
              <p:cNvSpPr/>
              <p:nvPr/>
            </p:nvSpPr>
            <p:spPr>
              <a:xfrm flipV="1">
                <a:off x="7260984" y="3679074"/>
                <a:ext cx="947053" cy="559807"/>
              </a:xfrm>
              <a:prstGeom prst="curvedDownArrow">
                <a:avLst>
                  <a:gd name="adj1" fmla="val 22179"/>
                  <a:gd name="adj2" fmla="val 44223"/>
                  <a:gd name="adj3" fmla="val 25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cxnSp>
          <p:nvCxnSpPr>
            <p:cNvPr id="29" name="Straight Arrow Connector 28">
              <a:extLst>
                <a:ext uri="{FF2B5EF4-FFF2-40B4-BE49-F238E27FC236}">
                  <a16:creationId xmlns:a16="http://schemas.microsoft.com/office/drawing/2014/main" id="{B794339A-25D1-4E3C-9FAE-C0772743AFFD}"/>
                </a:ext>
              </a:extLst>
            </p:cNvPr>
            <p:cNvCxnSpPr>
              <a:cxnSpLocks/>
            </p:cNvCxnSpPr>
            <p:nvPr/>
          </p:nvCxnSpPr>
          <p:spPr>
            <a:xfrm>
              <a:off x="1499452" y="4307305"/>
              <a:ext cx="0" cy="360000"/>
            </a:xfrm>
            <a:prstGeom prst="straightConnector1">
              <a:avLst/>
            </a:prstGeom>
            <a:ln w="38100">
              <a:solidFill>
                <a:srgbClr val="8D929B"/>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379D4BA-7889-4AF9-A664-04653DA1B307}"/>
                </a:ext>
              </a:extLst>
            </p:cNvPr>
            <p:cNvCxnSpPr>
              <a:cxnSpLocks/>
            </p:cNvCxnSpPr>
            <p:nvPr/>
          </p:nvCxnSpPr>
          <p:spPr>
            <a:xfrm>
              <a:off x="2390175" y="4307305"/>
              <a:ext cx="0" cy="360000"/>
            </a:xfrm>
            <a:prstGeom prst="straightConnector1">
              <a:avLst/>
            </a:prstGeom>
            <a:ln w="38100">
              <a:solidFill>
                <a:srgbClr val="8D929B"/>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3DDB0D9-2433-4176-9C03-B1CCEC10AA52}"/>
                </a:ext>
              </a:extLst>
            </p:cNvPr>
            <p:cNvCxnSpPr>
              <a:cxnSpLocks/>
            </p:cNvCxnSpPr>
            <p:nvPr/>
          </p:nvCxnSpPr>
          <p:spPr>
            <a:xfrm>
              <a:off x="3280898" y="4307305"/>
              <a:ext cx="0" cy="360000"/>
            </a:xfrm>
            <a:prstGeom prst="straightConnector1">
              <a:avLst/>
            </a:prstGeom>
            <a:ln w="38100">
              <a:solidFill>
                <a:srgbClr val="8D929B"/>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6027EE9-F062-48F4-94E6-5534BC0516F6}"/>
                </a:ext>
              </a:extLst>
            </p:cNvPr>
            <p:cNvCxnSpPr>
              <a:cxnSpLocks/>
            </p:cNvCxnSpPr>
            <p:nvPr/>
          </p:nvCxnSpPr>
          <p:spPr>
            <a:xfrm>
              <a:off x="4171621" y="4307305"/>
              <a:ext cx="0" cy="360000"/>
            </a:xfrm>
            <a:prstGeom prst="straightConnector1">
              <a:avLst/>
            </a:prstGeom>
            <a:ln w="38100">
              <a:solidFill>
                <a:srgbClr val="8D929B"/>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B5F52C6-F707-4626-B63A-090135482892}"/>
                </a:ext>
              </a:extLst>
            </p:cNvPr>
            <p:cNvCxnSpPr>
              <a:cxnSpLocks/>
            </p:cNvCxnSpPr>
            <p:nvPr/>
          </p:nvCxnSpPr>
          <p:spPr>
            <a:xfrm>
              <a:off x="5062344" y="4307305"/>
              <a:ext cx="0" cy="360000"/>
            </a:xfrm>
            <a:prstGeom prst="straightConnector1">
              <a:avLst/>
            </a:prstGeom>
            <a:ln w="38100">
              <a:solidFill>
                <a:srgbClr val="8D929B"/>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75D4094-84FB-4779-AD17-EF76D6F815B2}"/>
                </a:ext>
              </a:extLst>
            </p:cNvPr>
            <p:cNvCxnSpPr>
              <a:cxnSpLocks/>
            </p:cNvCxnSpPr>
            <p:nvPr/>
          </p:nvCxnSpPr>
          <p:spPr>
            <a:xfrm>
              <a:off x="5953067" y="4307305"/>
              <a:ext cx="0" cy="360000"/>
            </a:xfrm>
            <a:prstGeom prst="straightConnector1">
              <a:avLst/>
            </a:prstGeom>
            <a:ln w="38100">
              <a:solidFill>
                <a:srgbClr val="8D929B"/>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4E4C099-FF6F-4775-9FF8-20956401EC52}"/>
                </a:ext>
              </a:extLst>
            </p:cNvPr>
            <p:cNvCxnSpPr>
              <a:cxnSpLocks/>
            </p:cNvCxnSpPr>
            <p:nvPr/>
          </p:nvCxnSpPr>
          <p:spPr>
            <a:xfrm>
              <a:off x="6843790" y="4307305"/>
              <a:ext cx="0" cy="360000"/>
            </a:xfrm>
            <a:prstGeom prst="straightConnector1">
              <a:avLst/>
            </a:prstGeom>
            <a:ln w="38100">
              <a:solidFill>
                <a:srgbClr val="8D929B"/>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B4B519F-3724-4DB7-B2EB-AA156FC99DE2}"/>
                </a:ext>
              </a:extLst>
            </p:cNvPr>
            <p:cNvCxnSpPr>
              <a:cxnSpLocks/>
            </p:cNvCxnSpPr>
            <p:nvPr/>
          </p:nvCxnSpPr>
          <p:spPr>
            <a:xfrm>
              <a:off x="7734510" y="4307305"/>
              <a:ext cx="0" cy="360000"/>
            </a:xfrm>
            <a:prstGeom prst="straightConnector1">
              <a:avLst/>
            </a:prstGeom>
            <a:ln w="38100">
              <a:solidFill>
                <a:srgbClr val="8D929B"/>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555D372-F597-4511-8805-2CDDFA55B6F0}"/>
                </a:ext>
              </a:extLst>
            </p:cNvPr>
            <p:cNvSpPr txBox="1"/>
            <p:nvPr/>
          </p:nvSpPr>
          <p:spPr>
            <a:xfrm>
              <a:off x="1079818" y="4731025"/>
              <a:ext cx="742491" cy="461665"/>
            </a:xfrm>
            <a:prstGeom prst="rect">
              <a:avLst/>
            </a:prstGeom>
            <a:noFill/>
          </p:spPr>
          <p:txBody>
            <a:bodyPr wrap="square" rtlCol="0">
              <a:spAutoFit/>
            </a:bodyPr>
            <a:lstStyle/>
            <a:p>
              <a:r>
                <a:rPr lang="en-US" sz="1200" dirty="0">
                  <a:solidFill>
                    <a:schemeClr val="tx1">
                      <a:lumMod val="65000"/>
                      <a:lumOff val="35000"/>
                    </a:schemeClr>
                  </a:solidFill>
                  <a:latin typeface="+mj-lt"/>
                </a:rPr>
                <a:t>Int. for 1</a:t>
              </a:r>
              <a:r>
                <a:rPr lang="en-US" sz="1200" baseline="30000" dirty="0">
                  <a:solidFill>
                    <a:schemeClr val="tx1">
                      <a:lumMod val="65000"/>
                      <a:lumOff val="35000"/>
                    </a:schemeClr>
                  </a:solidFill>
                  <a:latin typeface="+mj-lt"/>
                </a:rPr>
                <a:t>st</a:t>
              </a:r>
              <a:r>
                <a:rPr lang="en-US" sz="1200" dirty="0">
                  <a:solidFill>
                    <a:schemeClr val="tx1">
                      <a:lumMod val="65000"/>
                      <a:lumOff val="35000"/>
                    </a:schemeClr>
                  </a:solidFill>
                  <a:latin typeface="+mj-lt"/>
                </a:rPr>
                <a:t> Qtr.</a:t>
              </a:r>
              <a:endParaRPr lang="en-IN" sz="1200" dirty="0">
                <a:solidFill>
                  <a:schemeClr val="tx1">
                    <a:lumMod val="65000"/>
                    <a:lumOff val="35000"/>
                  </a:schemeClr>
                </a:solidFill>
                <a:latin typeface="+mj-lt"/>
              </a:endParaRPr>
            </a:p>
          </p:txBody>
        </p:sp>
        <p:sp>
          <p:nvSpPr>
            <p:cNvPr id="38" name="TextBox 37">
              <a:extLst>
                <a:ext uri="{FF2B5EF4-FFF2-40B4-BE49-F238E27FC236}">
                  <a16:creationId xmlns:a16="http://schemas.microsoft.com/office/drawing/2014/main" id="{7EC35932-9416-42E5-81B1-48DA5D496362}"/>
                </a:ext>
              </a:extLst>
            </p:cNvPr>
            <p:cNvSpPr txBox="1"/>
            <p:nvPr/>
          </p:nvSpPr>
          <p:spPr>
            <a:xfrm>
              <a:off x="1991881" y="4731025"/>
              <a:ext cx="742491" cy="461665"/>
            </a:xfrm>
            <a:prstGeom prst="rect">
              <a:avLst/>
            </a:prstGeom>
            <a:noFill/>
          </p:spPr>
          <p:txBody>
            <a:bodyPr wrap="square" rtlCol="0">
              <a:spAutoFit/>
            </a:bodyPr>
            <a:lstStyle/>
            <a:p>
              <a:r>
                <a:rPr lang="en-US" sz="1200" dirty="0">
                  <a:solidFill>
                    <a:schemeClr val="tx1">
                      <a:lumMod val="65000"/>
                      <a:lumOff val="35000"/>
                    </a:schemeClr>
                  </a:solidFill>
                  <a:latin typeface="+mj-lt"/>
                </a:rPr>
                <a:t>Int. for 2</a:t>
              </a:r>
              <a:r>
                <a:rPr lang="en-US" sz="1200" baseline="30000" dirty="0">
                  <a:solidFill>
                    <a:schemeClr val="tx1">
                      <a:lumMod val="65000"/>
                      <a:lumOff val="35000"/>
                    </a:schemeClr>
                  </a:solidFill>
                  <a:latin typeface="+mj-lt"/>
                </a:rPr>
                <a:t>nd</a:t>
              </a:r>
              <a:r>
                <a:rPr lang="en-US" sz="1200" dirty="0">
                  <a:solidFill>
                    <a:schemeClr val="tx1">
                      <a:lumMod val="65000"/>
                      <a:lumOff val="35000"/>
                    </a:schemeClr>
                  </a:solidFill>
                  <a:latin typeface="+mj-lt"/>
                </a:rPr>
                <a:t> Qtr.</a:t>
              </a:r>
              <a:endParaRPr lang="en-IN" sz="1200" dirty="0">
                <a:solidFill>
                  <a:schemeClr val="tx1">
                    <a:lumMod val="65000"/>
                    <a:lumOff val="35000"/>
                  </a:schemeClr>
                </a:solidFill>
                <a:latin typeface="+mj-lt"/>
              </a:endParaRPr>
            </a:p>
          </p:txBody>
        </p:sp>
        <p:sp>
          <p:nvSpPr>
            <p:cNvPr id="39" name="TextBox 38">
              <a:extLst>
                <a:ext uri="{FF2B5EF4-FFF2-40B4-BE49-F238E27FC236}">
                  <a16:creationId xmlns:a16="http://schemas.microsoft.com/office/drawing/2014/main" id="{A6F152D1-5D2B-4FE0-829E-9B950E2DDC1A}"/>
                </a:ext>
              </a:extLst>
            </p:cNvPr>
            <p:cNvSpPr txBox="1"/>
            <p:nvPr/>
          </p:nvSpPr>
          <p:spPr>
            <a:xfrm>
              <a:off x="2903944" y="4731025"/>
              <a:ext cx="742491" cy="461665"/>
            </a:xfrm>
            <a:prstGeom prst="rect">
              <a:avLst/>
            </a:prstGeom>
            <a:noFill/>
          </p:spPr>
          <p:txBody>
            <a:bodyPr wrap="square" rtlCol="0">
              <a:spAutoFit/>
            </a:bodyPr>
            <a:lstStyle/>
            <a:p>
              <a:r>
                <a:rPr lang="en-US" sz="1200" dirty="0">
                  <a:solidFill>
                    <a:schemeClr val="tx1">
                      <a:lumMod val="65000"/>
                      <a:lumOff val="35000"/>
                    </a:schemeClr>
                  </a:solidFill>
                  <a:latin typeface="+mj-lt"/>
                </a:rPr>
                <a:t>Int. for 3</a:t>
              </a:r>
              <a:r>
                <a:rPr lang="en-US" sz="1200" baseline="30000" dirty="0">
                  <a:solidFill>
                    <a:schemeClr val="tx1">
                      <a:lumMod val="65000"/>
                      <a:lumOff val="35000"/>
                    </a:schemeClr>
                  </a:solidFill>
                  <a:latin typeface="+mj-lt"/>
                </a:rPr>
                <a:t>rd</a:t>
              </a:r>
              <a:r>
                <a:rPr lang="en-US" sz="1200" dirty="0">
                  <a:solidFill>
                    <a:schemeClr val="tx1">
                      <a:lumMod val="65000"/>
                      <a:lumOff val="35000"/>
                    </a:schemeClr>
                  </a:solidFill>
                  <a:latin typeface="+mj-lt"/>
                </a:rPr>
                <a:t> Qtr.</a:t>
              </a:r>
              <a:endParaRPr lang="en-IN" sz="1200" dirty="0">
                <a:solidFill>
                  <a:schemeClr val="tx1">
                    <a:lumMod val="65000"/>
                    <a:lumOff val="35000"/>
                  </a:schemeClr>
                </a:solidFill>
                <a:latin typeface="+mj-lt"/>
              </a:endParaRPr>
            </a:p>
          </p:txBody>
        </p:sp>
        <p:sp>
          <p:nvSpPr>
            <p:cNvPr id="40" name="TextBox 39">
              <a:extLst>
                <a:ext uri="{FF2B5EF4-FFF2-40B4-BE49-F238E27FC236}">
                  <a16:creationId xmlns:a16="http://schemas.microsoft.com/office/drawing/2014/main" id="{2F48E793-055E-4D63-8DBF-4BCD229633A5}"/>
                </a:ext>
              </a:extLst>
            </p:cNvPr>
            <p:cNvSpPr txBox="1"/>
            <p:nvPr/>
          </p:nvSpPr>
          <p:spPr>
            <a:xfrm>
              <a:off x="3816007" y="4731025"/>
              <a:ext cx="742491" cy="461665"/>
            </a:xfrm>
            <a:prstGeom prst="rect">
              <a:avLst/>
            </a:prstGeom>
            <a:noFill/>
          </p:spPr>
          <p:txBody>
            <a:bodyPr wrap="square" rtlCol="0">
              <a:spAutoFit/>
            </a:bodyPr>
            <a:lstStyle/>
            <a:p>
              <a:r>
                <a:rPr lang="en-US" sz="1200" dirty="0">
                  <a:solidFill>
                    <a:schemeClr val="tx1">
                      <a:lumMod val="65000"/>
                      <a:lumOff val="35000"/>
                    </a:schemeClr>
                  </a:solidFill>
                  <a:latin typeface="+mj-lt"/>
                </a:rPr>
                <a:t>Int. for 4</a:t>
              </a:r>
              <a:r>
                <a:rPr lang="en-US" sz="1200" baseline="30000" dirty="0">
                  <a:solidFill>
                    <a:schemeClr val="tx1">
                      <a:lumMod val="65000"/>
                      <a:lumOff val="35000"/>
                    </a:schemeClr>
                  </a:solidFill>
                  <a:latin typeface="+mj-lt"/>
                </a:rPr>
                <a:t>th</a:t>
              </a:r>
              <a:r>
                <a:rPr lang="en-US" sz="1200" dirty="0">
                  <a:solidFill>
                    <a:schemeClr val="tx1">
                      <a:lumMod val="65000"/>
                      <a:lumOff val="35000"/>
                    </a:schemeClr>
                  </a:solidFill>
                  <a:latin typeface="+mj-lt"/>
                </a:rPr>
                <a:t> Qtr.</a:t>
              </a:r>
              <a:endParaRPr lang="en-IN" sz="1200" dirty="0">
                <a:solidFill>
                  <a:schemeClr val="tx1">
                    <a:lumMod val="65000"/>
                    <a:lumOff val="35000"/>
                  </a:schemeClr>
                </a:solidFill>
                <a:latin typeface="+mj-lt"/>
              </a:endParaRPr>
            </a:p>
          </p:txBody>
        </p:sp>
        <p:sp>
          <p:nvSpPr>
            <p:cNvPr id="41" name="TextBox 40">
              <a:extLst>
                <a:ext uri="{FF2B5EF4-FFF2-40B4-BE49-F238E27FC236}">
                  <a16:creationId xmlns:a16="http://schemas.microsoft.com/office/drawing/2014/main" id="{749ECEE9-4127-4020-A96F-26EBC21231C4}"/>
                </a:ext>
              </a:extLst>
            </p:cNvPr>
            <p:cNvSpPr txBox="1"/>
            <p:nvPr/>
          </p:nvSpPr>
          <p:spPr>
            <a:xfrm>
              <a:off x="4728070" y="4731025"/>
              <a:ext cx="742491" cy="461665"/>
            </a:xfrm>
            <a:prstGeom prst="rect">
              <a:avLst/>
            </a:prstGeom>
            <a:noFill/>
          </p:spPr>
          <p:txBody>
            <a:bodyPr wrap="square" rtlCol="0">
              <a:spAutoFit/>
            </a:bodyPr>
            <a:lstStyle/>
            <a:p>
              <a:r>
                <a:rPr lang="en-US" sz="1200" dirty="0">
                  <a:solidFill>
                    <a:schemeClr val="tx1">
                      <a:lumMod val="65000"/>
                      <a:lumOff val="35000"/>
                    </a:schemeClr>
                  </a:solidFill>
                  <a:latin typeface="+mj-lt"/>
                </a:rPr>
                <a:t>Int. for 5</a:t>
              </a:r>
              <a:r>
                <a:rPr lang="en-US" sz="1200" baseline="30000" dirty="0">
                  <a:solidFill>
                    <a:schemeClr val="tx1">
                      <a:lumMod val="65000"/>
                      <a:lumOff val="35000"/>
                    </a:schemeClr>
                  </a:solidFill>
                  <a:latin typeface="+mj-lt"/>
                </a:rPr>
                <a:t>th</a:t>
              </a:r>
              <a:r>
                <a:rPr lang="en-US" sz="1200" dirty="0">
                  <a:solidFill>
                    <a:schemeClr val="tx1">
                      <a:lumMod val="65000"/>
                      <a:lumOff val="35000"/>
                    </a:schemeClr>
                  </a:solidFill>
                  <a:latin typeface="+mj-lt"/>
                </a:rPr>
                <a:t> Qtr.</a:t>
              </a:r>
              <a:endParaRPr lang="en-IN" sz="1200" dirty="0">
                <a:solidFill>
                  <a:schemeClr val="tx1">
                    <a:lumMod val="65000"/>
                    <a:lumOff val="35000"/>
                  </a:schemeClr>
                </a:solidFill>
                <a:latin typeface="+mj-lt"/>
              </a:endParaRPr>
            </a:p>
          </p:txBody>
        </p:sp>
        <p:sp>
          <p:nvSpPr>
            <p:cNvPr id="42" name="TextBox 41">
              <a:extLst>
                <a:ext uri="{FF2B5EF4-FFF2-40B4-BE49-F238E27FC236}">
                  <a16:creationId xmlns:a16="http://schemas.microsoft.com/office/drawing/2014/main" id="{1C5EB3A6-B180-40DD-9A44-48A9F8DE02E7}"/>
                </a:ext>
              </a:extLst>
            </p:cNvPr>
            <p:cNvSpPr txBox="1"/>
            <p:nvPr/>
          </p:nvSpPr>
          <p:spPr>
            <a:xfrm>
              <a:off x="5640133" y="4731025"/>
              <a:ext cx="742491" cy="461665"/>
            </a:xfrm>
            <a:prstGeom prst="rect">
              <a:avLst/>
            </a:prstGeom>
            <a:noFill/>
          </p:spPr>
          <p:txBody>
            <a:bodyPr wrap="square" rtlCol="0">
              <a:spAutoFit/>
            </a:bodyPr>
            <a:lstStyle/>
            <a:p>
              <a:r>
                <a:rPr lang="en-US" sz="1200" dirty="0">
                  <a:solidFill>
                    <a:schemeClr val="tx1">
                      <a:lumMod val="65000"/>
                      <a:lumOff val="35000"/>
                    </a:schemeClr>
                  </a:solidFill>
                  <a:latin typeface="+mj-lt"/>
                </a:rPr>
                <a:t>Int. for 6</a:t>
              </a:r>
              <a:r>
                <a:rPr lang="en-US" sz="1200" baseline="30000" dirty="0">
                  <a:solidFill>
                    <a:schemeClr val="tx1">
                      <a:lumMod val="65000"/>
                      <a:lumOff val="35000"/>
                    </a:schemeClr>
                  </a:solidFill>
                  <a:latin typeface="+mj-lt"/>
                </a:rPr>
                <a:t>th</a:t>
              </a:r>
              <a:r>
                <a:rPr lang="en-US" sz="1200" dirty="0">
                  <a:solidFill>
                    <a:schemeClr val="tx1">
                      <a:lumMod val="65000"/>
                      <a:lumOff val="35000"/>
                    </a:schemeClr>
                  </a:solidFill>
                  <a:latin typeface="+mj-lt"/>
                </a:rPr>
                <a:t> Qtr.</a:t>
              </a:r>
              <a:endParaRPr lang="en-IN" sz="1200" dirty="0">
                <a:solidFill>
                  <a:schemeClr val="tx1">
                    <a:lumMod val="65000"/>
                    <a:lumOff val="35000"/>
                  </a:schemeClr>
                </a:solidFill>
                <a:latin typeface="+mj-lt"/>
              </a:endParaRPr>
            </a:p>
          </p:txBody>
        </p:sp>
        <p:sp>
          <p:nvSpPr>
            <p:cNvPr id="43" name="TextBox 42">
              <a:extLst>
                <a:ext uri="{FF2B5EF4-FFF2-40B4-BE49-F238E27FC236}">
                  <a16:creationId xmlns:a16="http://schemas.microsoft.com/office/drawing/2014/main" id="{7454A11A-7E1B-4FE0-B628-C7E9D65BA2C2}"/>
                </a:ext>
              </a:extLst>
            </p:cNvPr>
            <p:cNvSpPr txBox="1"/>
            <p:nvPr/>
          </p:nvSpPr>
          <p:spPr>
            <a:xfrm>
              <a:off x="6552196" y="4731025"/>
              <a:ext cx="742491" cy="461665"/>
            </a:xfrm>
            <a:prstGeom prst="rect">
              <a:avLst/>
            </a:prstGeom>
            <a:noFill/>
          </p:spPr>
          <p:txBody>
            <a:bodyPr wrap="square" rtlCol="0">
              <a:spAutoFit/>
            </a:bodyPr>
            <a:lstStyle/>
            <a:p>
              <a:r>
                <a:rPr lang="en-US" sz="1200" dirty="0">
                  <a:solidFill>
                    <a:schemeClr val="tx1">
                      <a:lumMod val="65000"/>
                      <a:lumOff val="35000"/>
                    </a:schemeClr>
                  </a:solidFill>
                  <a:latin typeface="+mj-lt"/>
                </a:rPr>
                <a:t>Int. for 7</a:t>
              </a:r>
              <a:r>
                <a:rPr lang="en-US" sz="1200" baseline="30000" dirty="0">
                  <a:solidFill>
                    <a:schemeClr val="tx1">
                      <a:lumMod val="65000"/>
                      <a:lumOff val="35000"/>
                    </a:schemeClr>
                  </a:solidFill>
                  <a:latin typeface="+mj-lt"/>
                </a:rPr>
                <a:t>th</a:t>
              </a:r>
              <a:r>
                <a:rPr lang="en-US" sz="1200" dirty="0">
                  <a:solidFill>
                    <a:schemeClr val="tx1">
                      <a:lumMod val="65000"/>
                      <a:lumOff val="35000"/>
                    </a:schemeClr>
                  </a:solidFill>
                  <a:latin typeface="+mj-lt"/>
                </a:rPr>
                <a:t> Qtr.</a:t>
              </a:r>
              <a:endParaRPr lang="en-IN" sz="1200" dirty="0">
                <a:solidFill>
                  <a:schemeClr val="tx1">
                    <a:lumMod val="65000"/>
                    <a:lumOff val="35000"/>
                  </a:schemeClr>
                </a:solidFill>
                <a:latin typeface="+mj-lt"/>
              </a:endParaRPr>
            </a:p>
          </p:txBody>
        </p:sp>
        <p:sp>
          <p:nvSpPr>
            <p:cNvPr id="44" name="TextBox 43">
              <a:extLst>
                <a:ext uri="{FF2B5EF4-FFF2-40B4-BE49-F238E27FC236}">
                  <a16:creationId xmlns:a16="http://schemas.microsoft.com/office/drawing/2014/main" id="{2CECB63F-0DB7-4D09-ACCA-4A9C297EC235}"/>
                </a:ext>
              </a:extLst>
            </p:cNvPr>
            <p:cNvSpPr txBox="1"/>
            <p:nvPr/>
          </p:nvSpPr>
          <p:spPr>
            <a:xfrm>
              <a:off x="7464257" y="4731025"/>
              <a:ext cx="742491" cy="461665"/>
            </a:xfrm>
            <a:prstGeom prst="rect">
              <a:avLst/>
            </a:prstGeom>
            <a:noFill/>
          </p:spPr>
          <p:txBody>
            <a:bodyPr wrap="square" rtlCol="0">
              <a:spAutoFit/>
            </a:bodyPr>
            <a:lstStyle/>
            <a:p>
              <a:r>
                <a:rPr lang="en-US" sz="1200" dirty="0">
                  <a:solidFill>
                    <a:schemeClr val="tx1">
                      <a:lumMod val="65000"/>
                      <a:lumOff val="35000"/>
                    </a:schemeClr>
                  </a:solidFill>
                  <a:latin typeface="+mj-lt"/>
                </a:rPr>
                <a:t>Int. for 8</a:t>
              </a:r>
              <a:r>
                <a:rPr lang="en-US" sz="1200" baseline="30000" dirty="0">
                  <a:solidFill>
                    <a:schemeClr val="tx1">
                      <a:lumMod val="65000"/>
                      <a:lumOff val="35000"/>
                    </a:schemeClr>
                  </a:solidFill>
                  <a:latin typeface="+mj-lt"/>
                </a:rPr>
                <a:t>th</a:t>
              </a:r>
              <a:r>
                <a:rPr lang="en-US" sz="1200" dirty="0">
                  <a:solidFill>
                    <a:schemeClr val="tx1">
                      <a:lumMod val="65000"/>
                      <a:lumOff val="35000"/>
                    </a:schemeClr>
                  </a:solidFill>
                  <a:latin typeface="+mj-lt"/>
                </a:rPr>
                <a:t> Qtr.</a:t>
              </a:r>
              <a:endParaRPr lang="en-IN" sz="1200" dirty="0">
                <a:solidFill>
                  <a:schemeClr val="tx1">
                    <a:lumMod val="65000"/>
                    <a:lumOff val="35000"/>
                  </a:schemeClr>
                </a:solidFill>
                <a:latin typeface="+mj-lt"/>
              </a:endParaRPr>
            </a:p>
          </p:txBody>
        </p:sp>
      </p:grpSp>
      <p:sp>
        <p:nvSpPr>
          <p:cNvPr id="75" name="TextBox 74">
            <a:extLst>
              <a:ext uri="{FF2B5EF4-FFF2-40B4-BE49-F238E27FC236}">
                <a16:creationId xmlns:a16="http://schemas.microsoft.com/office/drawing/2014/main" id="{AD7C17C4-66EA-45A5-B5F6-B89F86A87357}"/>
              </a:ext>
            </a:extLst>
          </p:cNvPr>
          <p:cNvSpPr txBox="1"/>
          <p:nvPr/>
        </p:nvSpPr>
        <p:spPr>
          <a:xfrm>
            <a:off x="523373" y="886616"/>
            <a:ext cx="8097253"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Less Than Annual Compounding (example)</a:t>
            </a:r>
            <a:endParaRPr lang="en-IN"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76" name="Rectangle 75">
            <a:extLst>
              <a:ext uri="{FF2B5EF4-FFF2-40B4-BE49-F238E27FC236}">
                <a16:creationId xmlns:a16="http://schemas.microsoft.com/office/drawing/2014/main" id="{177CFF06-EEC9-49AA-86C3-5CA9F64D2653}"/>
              </a:ext>
            </a:extLst>
          </p:cNvPr>
          <p:cNvSpPr/>
          <p:nvPr/>
        </p:nvSpPr>
        <p:spPr>
          <a:xfrm>
            <a:off x="8064000" y="5630779"/>
            <a:ext cx="1080000" cy="1080000"/>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TextBox 76">
            <a:extLst>
              <a:ext uri="{FF2B5EF4-FFF2-40B4-BE49-F238E27FC236}">
                <a16:creationId xmlns:a16="http://schemas.microsoft.com/office/drawing/2014/main" id="{6767245A-ED85-47CB-A9D7-C6E9FB974FA5}"/>
              </a:ext>
            </a:extLst>
          </p:cNvPr>
          <p:cNvSpPr txBox="1"/>
          <p:nvPr/>
        </p:nvSpPr>
        <p:spPr>
          <a:xfrm rot="16200000">
            <a:off x="718342" y="4771372"/>
            <a:ext cx="1349965" cy="400110"/>
          </a:xfrm>
          <a:prstGeom prst="rect">
            <a:avLst/>
          </a:prstGeom>
          <a:noFill/>
        </p:spPr>
        <p:txBody>
          <a:bodyPr wrap="square" rtlCol="0">
            <a:spAutoFit/>
          </a:bodyPr>
          <a:lstStyle/>
          <a:p>
            <a:pPr algn="r"/>
            <a:r>
              <a:rPr lang="en-US" sz="1000" dirty="0">
                <a:solidFill>
                  <a:srgbClr val="FF5353"/>
                </a:solidFill>
                <a:latin typeface="+mj-lt"/>
              </a:rPr>
              <a:t>10,000*20%*3/12 = 500</a:t>
            </a:r>
            <a:endParaRPr lang="en-IN" sz="1000" dirty="0">
              <a:solidFill>
                <a:srgbClr val="FF5353"/>
              </a:solidFill>
              <a:latin typeface="+mj-lt"/>
            </a:endParaRPr>
          </a:p>
        </p:txBody>
      </p:sp>
      <p:sp>
        <p:nvSpPr>
          <p:cNvPr id="78" name="TextBox 77">
            <a:extLst>
              <a:ext uri="{FF2B5EF4-FFF2-40B4-BE49-F238E27FC236}">
                <a16:creationId xmlns:a16="http://schemas.microsoft.com/office/drawing/2014/main" id="{5E744EDC-C5A1-4BFB-BAA5-443798A746E8}"/>
              </a:ext>
            </a:extLst>
          </p:cNvPr>
          <p:cNvSpPr txBox="1"/>
          <p:nvPr/>
        </p:nvSpPr>
        <p:spPr>
          <a:xfrm rot="16200000">
            <a:off x="1641163" y="4771371"/>
            <a:ext cx="1349964" cy="400110"/>
          </a:xfrm>
          <a:prstGeom prst="rect">
            <a:avLst/>
          </a:prstGeom>
          <a:noFill/>
        </p:spPr>
        <p:txBody>
          <a:bodyPr wrap="square" rtlCol="0">
            <a:spAutoFit/>
          </a:bodyPr>
          <a:lstStyle/>
          <a:p>
            <a:pPr algn="r"/>
            <a:r>
              <a:rPr lang="en-US" sz="1000" dirty="0">
                <a:solidFill>
                  <a:srgbClr val="FF5353"/>
                </a:solidFill>
                <a:latin typeface="+mj-lt"/>
              </a:rPr>
              <a:t>10,500*20%*3/12 = 525</a:t>
            </a:r>
            <a:endParaRPr lang="en-IN" sz="1000" dirty="0">
              <a:solidFill>
                <a:srgbClr val="FF5353"/>
              </a:solidFill>
              <a:latin typeface="+mj-lt"/>
            </a:endParaRPr>
          </a:p>
        </p:txBody>
      </p:sp>
      <p:sp>
        <p:nvSpPr>
          <p:cNvPr id="79" name="TextBox 78">
            <a:extLst>
              <a:ext uri="{FF2B5EF4-FFF2-40B4-BE49-F238E27FC236}">
                <a16:creationId xmlns:a16="http://schemas.microsoft.com/office/drawing/2014/main" id="{611BF11C-9207-4799-AF68-988FFD9D47E9}"/>
              </a:ext>
            </a:extLst>
          </p:cNvPr>
          <p:cNvSpPr txBox="1"/>
          <p:nvPr/>
        </p:nvSpPr>
        <p:spPr>
          <a:xfrm rot="16200000">
            <a:off x="2549257" y="4780542"/>
            <a:ext cx="1368305" cy="400110"/>
          </a:xfrm>
          <a:prstGeom prst="rect">
            <a:avLst/>
          </a:prstGeom>
          <a:noFill/>
        </p:spPr>
        <p:txBody>
          <a:bodyPr wrap="square" rtlCol="0">
            <a:spAutoFit/>
          </a:bodyPr>
          <a:lstStyle/>
          <a:p>
            <a:pPr algn="r"/>
            <a:r>
              <a:rPr lang="en-US" sz="1000" dirty="0">
                <a:solidFill>
                  <a:srgbClr val="FF5353"/>
                </a:solidFill>
                <a:latin typeface="+mj-lt"/>
              </a:rPr>
              <a:t>11,025*20%*3/12 = 551.25</a:t>
            </a:r>
            <a:endParaRPr lang="en-IN" sz="1000" dirty="0">
              <a:solidFill>
                <a:srgbClr val="FF5353"/>
              </a:solidFill>
              <a:latin typeface="+mj-lt"/>
            </a:endParaRPr>
          </a:p>
        </p:txBody>
      </p:sp>
      <p:sp>
        <p:nvSpPr>
          <p:cNvPr id="80" name="TextBox 79">
            <a:extLst>
              <a:ext uri="{FF2B5EF4-FFF2-40B4-BE49-F238E27FC236}">
                <a16:creationId xmlns:a16="http://schemas.microsoft.com/office/drawing/2014/main" id="{99E67308-829A-4627-916E-F0302EE8748C}"/>
              </a:ext>
            </a:extLst>
          </p:cNvPr>
          <p:cNvSpPr txBox="1"/>
          <p:nvPr/>
        </p:nvSpPr>
        <p:spPr>
          <a:xfrm rot="16200000">
            <a:off x="3390384" y="4835483"/>
            <a:ext cx="1476524" cy="398447"/>
          </a:xfrm>
          <a:prstGeom prst="rect">
            <a:avLst/>
          </a:prstGeom>
          <a:noFill/>
        </p:spPr>
        <p:txBody>
          <a:bodyPr wrap="square" rtlCol="0">
            <a:spAutoFit/>
          </a:bodyPr>
          <a:lstStyle/>
          <a:p>
            <a:pPr algn="r"/>
            <a:r>
              <a:rPr lang="en-US" sz="1000" dirty="0">
                <a:solidFill>
                  <a:srgbClr val="FF5353"/>
                </a:solidFill>
                <a:latin typeface="+mj-lt"/>
              </a:rPr>
              <a:t>11,576.25*20%*3/12 = 578.81</a:t>
            </a:r>
            <a:endParaRPr lang="en-IN" sz="1000" dirty="0">
              <a:solidFill>
                <a:srgbClr val="FF5353"/>
              </a:solidFill>
              <a:latin typeface="+mj-lt"/>
            </a:endParaRPr>
          </a:p>
        </p:txBody>
      </p:sp>
      <p:sp>
        <p:nvSpPr>
          <p:cNvPr id="81" name="TextBox 80">
            <a:extLst>
              <a:ext uri="{FF2B5EF4-FFF2-40B4-BE49-F238E27FC236}">
                <a16:creationId xmlns:a16="http://schemas.microsoft.com/office/drawing/2014/main" id="{3A68E919-4708-4514-8D39-812AD55684B9}"/>
              </a:ext>
            </a:extLst>
          </p:cNvPr>
          <p:cNvSpPr txBox="1"/>
          <p:nvPr/>
        </p:nvSpPr>
        <p:spPr>
          <a:xfrm rot="16200000">
            <a:off x="4339241" y="4834651"/>
            <a:ext cx="1476522" cy="400110"/>
          </a:xfrm>
          <a:prstGeom prst="rect">
            <a:avLst/>
          </a:prstGeom>
          <a:noFill/>
        </p:spPr>
        <p:txBody>
          <a:bodyPr wrap="square" rtlCol="0">
            <a:spAutoFit/>
          </a:bodyPr>
          <a:lstStyle/>
          <a:p>
            <a:pPr algn="r"/>
            <a:r>
              <a:rPr lang="en-US" sz="1000" dirty="0">
                <a:solidFill>
                  <a:srgbClr val="FF5353"/>
                </a:solidFill>
                <a:latin typeface="+mj-lt"/>
              </a:rPr>
              <a:t>12,155.06*20%*3/12 = 607.75</a:t>
            </a:r>
            <a:endParaRPr lang="en-IN" sz="1000" dirty="0">
              <a:solidFill>
                <a:srgbClr val="FF5353"/>
              </a:solidFill>
              <a:latin typeface="+mj-lt"/>
            </a:endParaRPr>
          </a:p>
        </p:txBody>
      </p:sp>
      <p:sp>
        <p:nvSpPr>
          <p:cNvPr id="82" name="TextBox 81">
            <a:extLst>
              <a:ext uri="{FF2B5EF4-FFF2-40B4-BE49-F238E27FC236}">
                <a16:creationId xmlns:a16="http://schemas.microsoft.com/office/drawing/2014/main" id="{97C39448-DD40-4436-B506-D5C6FC9B3FE5}"/>
              </a:ext>
            </a:extLst>
          </p:cNvPr>
          <p:cNvSpPr txBox="1"/>
          <p:nvPr/>
        </p:nvSpPr>
        <p:spPr>
          <a:xfrm rot="16200000">
            <a:off x="5175109" y="4865383"/>
            <a:ext cx="1537987" cy="400110"/>
          </a:xfrm>
          <a:prstGeom prst="rect">
            <a:avLst/>
          </a:prstGeom>
          <a:noFill/>
        </p:spPr>
        <p:txBody>
          <a:bodyPr wrap="square" rtlCol="0">
            <a:spAutoFit/>
          </a:bodyPr>
          <a:lstStyle/>
          <a:p>
            <a:pPr algn="r"/>
            <a:r>
              <a:rPr lang="en-US" sz="1000" dirty="0">
                <a:solidFill>
                  <a:srgbClr val="FF5353"/>
                </a:solidFill>
                <a:latin typeface="+mj-lt"/>
              </a:rPr>
              <a:t>12,762.81*20%*3/12 = 638.14</a:t>
            </a:r>
            <a:endParaRPr lang="en-IN" sz="1000" dirty="0">
              <a:solidFill>
                <a:srgbClr val="FF5353"/>
              </a:solidFill>
              <a:latin typeface="+mj-lt"/>
            </a:endParaRPr>
          </a:p>
        </p:txBody>
      </p:sp>
      <p:sp>
        <p:nvSpPr>
          <p:cNvPr id="83" name="TextBox 82">
            <a:extLst>
              <a:ext uri="{FF2B5EF4-FFF2-40B4-BE49-F238E27FC236}">
                <a16:creationId xmlns:a16="http://schemas.microsoft.com/office/drawing/2014/main" id="{58C8F41E-08CD-4977-98AD-B68CA5FF83FB}"/>
              </a:ext>
            </a:extLst>
          </p:cNvPr>
          <p:cNvSpPr txBox="1"/>
          <p:nvPr/>
        </p:nvSpPr>
        <p:spPr>
          <a:xfrm rot="16200000">
            <a:off x="6128362" y="4834649"/>
            <a:ext cx="1476519" cy="400110"/>
          </a:xfrm>
          <a:prstGeom prst="rect">
            <a:avLst/>
          </a:prstGeom>
          <a:noFill/>
        </p:spPr>
        <p:txBody>
          <a:bodyPr wrap="square" rtlCol="0">
            <a:spAutoFit/>
          </a:bodyPr>
          <a:lstStyle/>
          <a:p>
            <a:pPr algn="r"/>
            <a:r>
              <a:rPr lang="en-US" sz="1000" dirty="0">
                <a:solidFill>
                  <a:srgbClr val="FF5353"/>
                </a:solidFill>
                <a:latin typeface="+mj-lt"/>
              </a:rPr>
              <a:t>13400.95*20%*3/12 = 670.04</a:t>
            </a:r>
            <a:endParaRPr lang="en-IN" sz="1000" dirty="0">
              <a:solidFill>
                <a:srgbClr val="FF5353"/>
              </a:solidFill>
              <a:latin typeface="+mj-lt"/>
            </a:endParaRPr>
          </a:p>
        </p:txBody>
      </p:sp>
      <p:sp>
        <p:nvSpPr>
          <p:cNvPr id="84" name="TextBox 83">
            <a:extLst>
              <a:ext uri="{FF2B5EF4-FFF2-40B4-BE49-F238E27FC236}">
                <a16:creationId xmlns:a16="http://schemas.microsoft.com/office/drawing/2014/main" id="{503F378B-CA8A-4D8E-98A3-AEB24955A628}"/>
              </a:ext>
            </a:extLst>
          </p:cNvPr>
          <p:cNvSpPr txBox="1"/>
          <p:nvPr/>
        </p:nvSpPr>
        <p:spPr>
          <a:xfrm rot="16200000">
            <a:off x="7062139" y="4834650"/>
            <a:ext cx="1476520" cy="400110"/>
          </a:xfrm>
          <a:prstGeom prst="rect">
            <a:avLst/>
          </a:prstGeom>
          <a:noFill/>
        </p:spPr>
        <p:txBody>
          <a:bodyPr wrap="square" rtlCol="0">
            <a:spAutoFit/>
          </a:bodyPr>
          <a:lstStyle/>
          <a:p>
            <a:pPr algn="r"/>
            <a:r>
              <a:rPr lang="en-US" sz="1000" dirty="0">
                <a:solidFill>
                  <a:srgbClr val="FF5353"/>
                </a:solidFill>
                <a:latin typeface="+mj-lt"/>
              </a:rPr>
              <a:t>14,070.99*20%*3/12 = 703.55</a:t>
            </a:r>
            <a:endParaRPr lang="en-IN" sz="1000" dirty="0">
              <a:solidFill>
                <a:srgbClr val="FF5353"/>
              </a:solidFill>
              <a:latin typeface="+mj-lt"/>
            </a:endParaRPr>
          </a:p>
        </p:txBody>
      </p:sp>
      <p:sp>
        <p:nvSpPr>
          <p:cNvPr id="85" name="TextBox 84">
            <a:extLst>
              <a:ext uri="{FF2B5EF4-FFF2-40B4-BE49-F238E27FC236}">
                <a16:creationId xmlns:a16="http://schemas.microsoft.com/office/drawing/2014/main" id="{BB81E56C-0C4F-4BA2-863A-CFABA3F29642}"/>
              </a:ext>
            </a:extLst>
          </p:cNvPr>
          <p:cNvSpPr txBox="1"/>
          <p:nvPr/>
        </p:nvSpPr>
        <p:spPr>
          <a:xfrm>
            <a:off x="1782984" y="5953621"/>
            <a:ext cx="4770915" cy="338554"/>
          </a:xfrm>
          <a:prstGeom prst="rect">
            <a:avLst/>
          </a:prstGeom>
          <a:noFill/>
        </p:spPr>
        <p:txBody>
          <a:bodyPr wrap="square" rtlCol="0">
            <a:spAutoFit/>
          </a:bodyPr>
          <a:lstStyle/>
          <a:p>
            <a:r>
              <a:rPr lang="en-US" sz="1600" dirty="0">
                <a:solidFill>
                  <a:schemeClr val="tx1">
                    <a:lumMod val="75000"/>
                    <a:lumOff val="25000"/>
                  </a:schemeClr>
                </a:solidFill>
              </a:rPr>
              <a:t>Total Interest = </a:t>
            </a:r>
            <a:r>
              <a:rPr lang="en-US" sz="1600" dirty="0">
                <a:solidFill>
                  <a:srgbClr val="FF5353"/>
                </a:solidFill>
                <a:latin typeface="+mj-lt"/>
              </a:rPr>
              <a:t>4774.54</a:t>
            </a:r>
            <a:r>
              <a:rPr lang="en-US" sz="1600" dirty="0">
                <a:solidFill>
                  <a:schemeClr val="tx1">
                    <a:lumMod val="75000"/>
                    <a:lumOff val="25000"/>
                  </a:schemeClr>
                </a:solidFill>
              </a:rPr>
              <a:t>; Total Amount = </a:t>
            </a:r>
            <a:r>
              <a:rPr lang="en-US" sz="1600" dirty="0">
                <a:solidFill>
                  <a:srgbClr val="FF5353"/>
                </a:solidFill>
                <a:latin typeface="+mj-lt"/>
              </a:rPr>
              <a:t>14,774.54</a:t>
            </a:r>
            <a:endParaRPr lang="en-IN" sz="1600" dirty="0">
              <a:solidFill>
                <a:srgbClr val="FF5353"/>
              </a:solidFill>
              <a:latin typeface="+mj-lt"/>
            </a:endParaRPr>
          </a:p>
        </p:txBody>
      </p:sp>
    </p:spTree>
    <p:extLst>
      <p:ext uri="{BB962C8B-B14F-4D97-AF65-F5344CB8AC3E}">
        <p14:creationId xmlns:p14="http://schemas.microsoft.com/office/powerpoint/2010/main" val="580966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00641E0-E70D-4600-B2AD-B37B9D21C3AD}"/>
              </a:ext>
            </a:extLst>
          </p:cNvPr>
          <p:cNvSpPr txBox="1"/>
          <p:nvPr/>
        </p:nvSpPr>
        <p:spPr>
          <a:xfrm>
            <a:off x="523373" y="886616"/>
            <a:ext cx="8097253"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Effective Rate of Interest</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2" name="Rectangle 31">
            <a:extLst>
              <a:ext uri="{FF2B5EF4-FFF2-40B4-BE49-F238E27FC236}">
                <a16:creationId xmlns:a16="http://schemas.microsoft.com/office/drawing/2014/main" id="{EF27D09E-C19D-49AE-AF91-BD6CC4C53168}"/>
              </a:ext>
            </a:extLst>
          </p:cNvPr>
          <p:cNvSpPr/>
          <p:nvPr/>
        </p:nvSpPr>
        <p:spPr>
          <a:xfrm>
            <a:off x="8064000" y="5630779"/>
            <a:ext cx="1080000" cy="1080000"/>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7043188-A6EB-4F50-BBC8-57937C5818EB}"/>
              </a:ext>
            </a:extLst>
          </p:cNvPr>
          <p:cNvSpPr txBox="1"/>
          <p:nvPr/>
        </p:nvSpPr>
        <p:spPr>
          <a:xfrm>
            <a:off x="682365" y="2043476"/>
            <a:ext cx="7527276" cy="1946238"/>
          </a:xfrm>
          <a:prstGeom prst="rect">
            <a:avLst/>
          </a:prstGeom>
          <a:noFill/>
        </p:spPr>
        <p:txBody>
          <a:bodyPr wrap="square" rtlCol="0">
            <a:spAutoFit/>
          </a:bodyPr>
          <a:lstStyle/>
          <a:p>
            <a:pPr algn="just">
              <a:lnSpc>
                <a:spcPct val="150000"/>
              </a:lnSpc>
            </a:pPr>
            <a:r>
              <a:rPr lang="en-US" sz="2800" dirty="0">
                <a:solidFill>
                  <a:schemeClr val="tx1">
                    <a:lumMod val="65000"/>
                    <a:lumOff val="35000"/>
                  </a:schemeClr>
                </a:solidFill>
              </a:rPr>
              <a:t>The rate of interest which equates less than annual compounding with annual compounding is called </a:t>
            </a:r>
            <a:r>
              <a:rPr lang="en-US" sz="2800" dirty="0">
                <a:solidFill>
                  <a:srgbClr val="FF5353"/>
                </a:solidFill>
                <a:latin typeface="+mj-lt"/>
              </a:rPr>
              <a:t>Effective Rate of Interest.</a:t>
            </a:r>
            <a:endParaRPr lang="en-IN" sz="2800" dirty="0">
              <a:solidFill>
                <a:srgbClr val="FF5353"/>
              </a:solidFill>
              <a:latin typeface="+mj-lt"/>
            </a:endParaRPr>
          </a:p>
        </p:txBody>
      </p:sp>
      <p:sp>
        <p:nvSpPr>
          <p:cNvPr id="66" name="TextBox 65">
            <a:extLst>
              <a:ext uri="{FF2B5EF4-FFF2-40B4-BE49-F238E27FC236}">
                <a16:creationId xmlns:a16="http://schemas.microsoft.com/office/drawing/2014/main" id="{B11A52EB-A8C2-43BC-9A74-8B65D3A07A91}"/>
              </a:ext>
            </a:extLst>
          </p:cNvPr>
          <p:cNvSpPr txBox="1"/>
          <p:nvPr/>
        </p:nvSpPr>
        <p:spPr>
          <a:xfrm>
            <a:off x="682365" y="4248366"/>
            <a:ext cx="7527276" cy="1299908"/>
          </a:xfrm>
          <a:prstGeom prst="rect">
            <a:avLst/>
          </a:prstGeom>
          <a:noFill/>
        </p:spPr>
        <p:txBody>
          <a:bodyPr wrap="square" rtlCol="0">
            <a:spAutoFit/>
          </a:bodyPr>
          <a:lstStyle/>
          <a:p>
            <a:pPr algn="just">
              <a:lnSpc>
                <a:spcPct val="150000"/>
              </a:lnSpc>
            </a:pPr>
            <a:r>
              <a:rPr lang="en-US" sz="2800" dirty="0">
                <a:solidFill>
                  <a:schemeClr val="tx1">
                    <a:lumMod val="65000"/>
                    <a:lumOff val="35000"/>
                  </a:schemeClr>
                </a:solidFill>
              </a:rPr>
              <a:t>It represents to real return on an investment when effect of compounding is incorporated.</a:t>
            </a:r>
            <a:endParaRPr lang="en-IN" sz="2800" dirty="0">
              <a:solidFill>
                <a:srgbClr val="FF5353"/>
              </a:solidFill>
              <a:latin typeface="+mj-lt"/>
            </a:endParaRPr>
          </a:p>
        </p:txBody>
      </p:sp>
      <p:sp>
        <p:nvSpPr>
          <p:cNvPr id="7" name="TextBox 6">
            <a:extLst>
              <a:ext uri="{FF2B5EF4-FFF2-40B4-BE49-F238E27FC236}">
                <a16:creationId xmlns:a16="http://schemas.microsoft.com/office/drawing/2014/main" id="{CA970C22-619C-49C9-8A34-948BFBE16543}"/>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13</a:t>
            </a:r>
            <a:endParaRPr lang="en-IN" dirty="0"/>
          </a:p>
        </p:txBody>
      </p:sp>
    </p:spTree>
    <p:extLst>
      <p:ext uri="{BB962C8B-B14F-4D97-AF65-F5344CB8AC3E}">
        <p14:creationId xmlns:p14="http://schemas.microsoft.com/office/powerpoint/2010/main" val="1558142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00641E0-E70D-4600-B2AD-B37B9D21C3AD}"/>
              </a:ext>
            </a:extLst>
          </p:cNvPr>
          <p:cNvSpPr txBox="1"/>
          <p:nvPr/>
        </p:nvSpPr>
        <p:spPr>
          <a:xfrm>
            <a:off x="523373" y="886616"/>
            <a:ext cx="8097253"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Effective Rate of Interest</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2" name="Rectangle 31">
            <a:extLst>
              <a:ext uri="{FF2B5EF4-FFF2-40B4-BE49-F238E27FC236}">
                <a16:creationId xmlns:a16="http://schemas.microsoft.com/office/drawing/2014/main" id="{EF27D09E-C19D-49AE-AF91-BD6CC4C53168}"/>
              </a:ext>
            </a:extLst>
          </p:cNvPr>
          <p:cNvSpPr/>
          <p:nvPr/>
        </p:nvSpPr>
        <p:spPr>
          <a:xfrm>
            <a:off x="8064000" y="5630779"/>
            <a:ext cx="1080000" cy="1080000"/>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049C1626-6824-4A70-9109-33D0BB22142C}"/>
              </a:ext>
            </a:extLst>
          </p:cNvPr>
          <p:cNvSpPr txBox="1"/>
          <p:nvPr/>
        </p:nvSpPr>
        <p:spPr>
          <a:xfrm>
            <a:off x="738511" y="2031077"/>
            <a:ext cx="7597123" cy="1127360"/>
          </a:xfrm>
          <a:prstGeom prst="rect">
            <a:avLst/>
          </a:prstGeom>
          <a:noFill/>
        </p:spPr>
        <p:txBody>
          <a:bodyPr wrap="square" rtlCol="0">
            <a:spAutoFit/>
          </a:bodyPr>
          <a:lstStyle/>
          <a:p>
            <a:pPr algn="just">
              <a:lnSpc>
                <a:spcPct val="150000"/>
              </a:lnSpc>
            </a:pPr>
            <a:r>
              <a:rPr lang="en-US" sz="2400" dirty="0">
                <a:solidFill>
                  <a:schemeClr val="tx1">
                    <a:lumMod val="75000"/>
                    <a:lumOff val="25000"/>
                  </a:schemeClr>
                </a:solidFill>
              </a:rPr>
              <a:t>One can calculate effective rate of Interest using the formula:</a:t>
            </a:r>
            <a:endParaRPr lang="en-IN" sz="2400" dirty="0">
              <a:solidFill>
                <a:schemeClr val="tx1">
                  <a:lumMod val="75000"/>
                  <a:lumOff val="25000"/>
                </a:schemeClr>
              </a:solidFill>
            </a:endParaRPr>
          </a:p>
        </p:txBody>
      </p:sp>
      <p:grpSp>
        <p:nvGrpSpPr>
          <p:cNvPr id="36" name="Group 35">
            <a:extLst>
              <a:ext uri="{FF2B5EF4-FFF2-40B4-BE49-F238E27FC236}">
                <a16:creationId xmlns:a16="http://schemas.microsoft.com/office/drawing/2014/main" id="{DAD74CCC-8563-48F9-A4B4-04CAF9C270CD}"/>
              </a:ext>
            </a:extLst>
          </p:cNvPr>
          <p:cNvGrpSpPr/>
          <p:nvPr/>
        </p:nvGrpSpPr>
        <p:grpSpPr>
          <a:xfrm>
            <a:off x="2253779" y="3472894"/>
            <a:ext cx="4235253" cy="1664138"/>
            <a:chOff x="2253779" y="3472894"/>
            <a:chExt cx="4235253" cy="1664138"/>
          </a:xfrm>
        </p:grpSpPr>
        <p:sp>
          <p:nvSpPr>
            <p:cNvPr id="30" name="TextBox 29">
              <a:extLst>
                <a:ext uri="{FF2B5EF4-FFF2-40B4-BE49-F238E27FC236}">
                  <a16:creationId xmlns:a16="http://schemas.microsoft.com/office/drawing/2014/main" id="{F826695A-678E-4E70-BAFC-B58F878AC09C}"/>
                </a:ext>
              </a:extLst>
            </p:cNvPr>
            <p:cNvSpPr txBox="1"/>
            <p:nvPr/>
          </p:nvSpPr>
          <p:spPr>
            <a:xfrm>
              <a:off x="2306994" y="3501780"/>
              <a:ext cx="4182038" cy="1569660"/>
            </a:xfrm>
            <a:prstGeom prst="rect">
              <a:avLst/>
            </a:prstGeom>
            <a:noFill/>
          </p:spPr>
          <p:txBody>
            <a:bodyPr wrap="square" rtlCol="0">
              <a:spAutoFit/>
            </a:bodyPr>
            <a:lstStyle/>
            <a:p>
              <a:r>
                <a:rPr lang="en-US" sz="4800" dirty="0">
                  <a:solidFill>
                    <a:srgbClr val="FF5353"/>
                  </a:solidFill>
                  <a:latin typeface="+mj-lt"/>
                </a:rPr>
                <a:t>     +   r    </a:t>
              </a:r>
              <a:r>
                <a:rPr lang="en-US" sz="4800" baseline="80000" dirty="0">
                  <a:solidFill>
                    <a:srgbClr val="FF5353"/>
                  </a:solidFill>
                  <a:latin typeface="+mj-lt"/>
                </a:rPr>
                <a:t>nm </a:t>
              </a:r>
              <a:r>
                <a:rPr lang="en-US" sz="4800" baseline="50000" dirty="0">
                  <a:solidFill>
                    <a:srgbClr val="FF5353"/>
                  </a:solidFill>
                  <a:latin typeface="+mj-lt"/>
                </a:rPr>
                <a:t> </a:t>
              </a:r>
              <a:r>
                <a:rPr lang="en-US" sz="4800" dirty="0">
                  <a:solidFill>
                    <a:srgbClr val="FF5353"/>
                  </a:solidFill>
                  <a:latin typeface="+mj-lt"/>
                </a:rPr>
                <a:t>- 1</a:t>
              </a:r>
            </a:p>
            <a:p>
              <a:r>
                <a:rPr lang="en-US" sz="4800" dirty="0">
                  <a:solidFill>
                    <a:srgbClr val="FF5353"/>
                  </a:solidFill>
                  <a:latin typeface="+mj-lt"/>
                </a:rPr>
                <a:t>          m</a:t>
              </a:r>
              <a:endParaRPr lang="en-IN" sz="4800" dirty="0">
                <a:solidFill>
                  <a:srgbClr val="FF5353"/>
                </a:solidFill>
                <a:latin typeface="+mj-lt"/>
              </a:endParaRPr>
            </a:p>
          </p:txBody>
        </p:sp>
        <p:sp>
          <p:nvSpPr>
            <p:cNvPr id="31" name="Left Bracket 30">
              <a:extLst>
                <a:ext uri="{FF2B5EF4-FFF2-40B4-BE49-F238E27FC236}">
                  <a16:creationId xmlns:a16="http://schemas.microsoft.com/office/drawing/2014/main" id="{4A95F1C8-AC9D-449C-8E44-5C592610D35F}"/>
                </a:ext>
              </a:extLst>
            </p:cNvPr>
            <p:cNvSpPr/>
            <p:nvPr/>
          </p:nvSpPr>
          <p:spPr>
            <a:xfrm>
              <a:off x="2253779" y="3501780"/>
              <a:ext cx="171315" cy="1635252"/>
            </a:xfrm>
            <a:prstGeom prst="leftBracket">
              <a:avLst/>
            </a:prstGeom>
            <a:ln w="5715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3" name="Minus Sign 32">
              <a:extLst>
                <a:ext uri="{FF2B5EF4-FFF2-40B4-BE49-F238E27FC236}">
                  <a16:creationId xmlns:a16="http://schemas.microsoft.com/office/drawing/2014/main" id="{D4CC0353-66DE-4CC7-8E19-5E548842CB38}"/>
                </a:ext>
              </a:extLst>
            </p:cNvPr>
            <p:cNvSpPr/>
            <p:nvPr/>
          </p:nvSpPr>
          <p:spPr>
            <a:xfrm>
              <a:off x="3380389" y="4231648"/>
              <a:ext cx="913421" cy="269754"/>
            </a:xfrm>
            <a:prstGeom prst="mathMinus">
              <a:avLst/>
            </a:prstGeom>
            <a:solidFill>
              <a:srgbClr val="FF5353"/>
            </a:solidFill>
            <a:ln>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Left Bracket 33">
              <a:extLst>
                <a:ext uri="{FF2B5EF4-FFF2-40B4-BE49-F238E27FC236}">
                  <a16:creationId xmlns:a16="http://schemas.microsoft.com/office/drawing/2014/main" id="{A642111D-D13E-4900-85BF-93E5B3462562}"/>
                </a:ext>
              </a:extLst>
            </p:cNvPr>
            <p:cNvSpPr/>
            <p:nvPr/>
          </p:nvSpPr>
          <p:spPr>
            <a:xfrm flipH="1">
              <a:off x="4101520" y="3472894"/>
              <a:ext cx="169549" cy="1635252"/>
            </a:xfrm>
            <a:prstGeom prst="leftBracket">
              <a:avLst/>
            </a:prstGeom>
            <a:ln w="5715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5" name="TextBox 34">
              <a:extLst>
                <a:ext uri="{FF2B5EF4-FFF2-40B4-BE49-F238E27FC236}">
                  <a16:creationId xmlns:a16="http://schemas.microsoft.com/office/drawing/2014/main" id="{2BEAE4B6-D01A-423B-A6A4-AE90F9909AC8}"/>
                </a:ext>
              </a:extLst>
            </p:cNvPr>
            <p:cNvSpPr txBox="1"/>
            <p:nvPr/>
          </p:nvSpPr>
          <p:spPr>
            <a:xfrm>
              <a:off x="2271609" y="3528928"/>
              <a:ext cx="608389" cy="830997"/>
            </a:xfrm>
            <a:prstGeom prst="rect">
              <a:avLst/>
            </a:prstGeom>
            <a:noFill/>
          </p:spPr>
          <p:txBody>
            <a:bodyPr wrap="square" rtlCol="0">
              <a:spAutoFit/>
            </a:bodyPr>
            <a:lstStyle/>
            <a:p>
              <a:r>
                <a:rPr lang="en-US" sz="4800" dirty="0">
                  <a:solidFill>
                    <a:srgbClr val="FF5353"/>
                  </a:solidFill>
                  <a:latin typeface="+mj-lt"/>
                </a:rPr>
                <a:t>1</a:t>
              </a:r>
              <a:endParaRPr lang="en-IN" sz="4800" dirty="0">
                <a:solidFill>
                  <a:srgbClr val="FF5353"/>
                </a:solidFill>
                <a:latin typeface="+mj-lt"/>
              </a:endParaRPr>
            </a:p>
          </p:txBody>
        </p:sp>
      </p:grpSp>
      <p:sp>
        <p:nvSpPr>
          <p:cNvPr id="37" name="TextBox 36">
            <a:extLst>
              <a:ext uri="{FF2B5EF4-FFF2-40B4-BE49-F238E27FC236}">
                <a16:creationId xmlns:a16="http://schemas.microsoft.com/office/drawing/2014/main" id="{2C761D22-379B-4DA8-89CC-E6D6587E7211}"/>
              </a:ext>
            </a:extLst>
          </p:cNvPr>
          <p:cNvSpPr txBox="1"/>
          <p:nvPr/>
        </p:nvSpPr>
        <p:spPr>
          <a:xfrm>
            <a:off x="933354" y="5502762"/>
            <a:ext cx="5454562" cy="369332"/>
          </a:xfrm>
          <a:prstGeom prst="rect">
            <a:avLst/>
          </a:prstGeom>
          <a:noFill/>
        </p:spPr>
        <p:txBody>
          <a:bodyPr wrap="square" rtlCol="0">
            <a:spAutoFit/>
          </a:bodyPr>
          <a:lstStyle/>
          <a:p>
            <a:r>
              <a:rPr lang="en-US" i="1" dirty="0">
                <a:solidFill>
                  <a:srgbClr val="FF5353"/>
                </a:solidFill>
                <a:latin typeface="Script MT Bold" panose="03040602040607080904" pitchFamily="66" charset="0"/>
              </a:rPr>
              <a:t>Multiply the result with 100 to get the value in percentage</a:t>
            </a:r>
            <a:endParaRPr lang="en-IN" i="1" dirty="0">
              <a:solidFill>
                <a:srgbClr val="FF5353"/>
              </a:solidFill>
              <a:latin typeface="Script MT Bold" panose="03040602040607080904" pitchFamily="66" charset="0"/>
            </a:endParaRPr>
          </a:p>
        </p:txBody>
      </p:sp>
      <p:cxnSp>
        <p:nvCxnSpPr>
          <p:cNvPr id="3" name="Straight Connector 2">
            <a:extLst>
              <a:ext uri="{FF2B5EF4-FFF2-40B4-BE49-F238E27FC236}">
                <a16:creationId xmlns:a16="http://schemas.microsoft.com/office/drawing/2014/main" id="{C413204D-7274-4234-9587-79E8755D0A1A}"/>
              </a:ext>
            </a:extLst>
          </p:cNvPr>
          <p:cNvCxnSpPr/>
          <p:nvPr/>
        </p:nvCxnSpPr>
        <p:spPr>
          <a:xfrm>
            <a:off x="6216316" y="2871537"/>
            <a:ext cx="0" cy="2534652"/>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CAB5532-334D-433B-9F16-434EC9AA2837}"/>
              </a:ext>
            </a:extLst>
          </p:cNvPr>
          <p:cNvSpPr txBox="1"/>
          <p:nvPr/>
        </p:nvSpPr>
        <p:spPr>
          <a:xfrm>
            <a:off x="6387916" y="2895600"/>
            <a:ext cx="1895642" cy="2115131"/>
          </a:xfrm>
          <a:prstGeom prst="rect">
            <a:avLst/>
          </a:prstGeom>
          <a:noFill/>
        </p:spPr>
        <p:txBody>
          <a:bodyPr wrap="square" rtlCol="0">
            <a:spAutoFit/>
          </a:bodyPr>
          <a:lstStyle/>
          <a:p>
            <a:pPr>
              <a:lnSpc>
                <a:spcPct val="150000"/>
              </a:lnSpc>
            </a:pPr>
            <a:r>
              <a:rPr lang="en-US" i="1" dirty="0">
                <a:solidFill>
                  <a:schemeClr val="tx1">
                    <a:lumMod val="65000"/>
                    <a:lumOff val="35000"/>
                  </a:schemeClr>
                </a:solidFill>
                <a:latin typeface="+mj-lt"/>
              </a:rPr>
              <a:t>Where </a:t>
            </a:r>
            <a:r>
              <a:rPr lang="en-US" i="1" dirty="0">
                <a:solidFill>
                  <a:srgbClr val="FF5353"/>
                </a:solidFill>
                <a:latin typeface="+mj-lt"/>
              </a:rPr>
              <a:t>‘m’ </a:t>
            </a:r>
            <a:r>
              <a:rPr lang="en-US" i="1" dirty="0">
                <a:solidFill>
                  <a:schemeClr val="tx1">
                    <a:lumMod val="65000"/>
                    <a:lumOff val="35000"/>
                  </a:schemeClr>
                </a:solidFill>
                <a:latin typeface="+mj-lt"/>
              </a:rPr>
              <a:t>represents to frequency of compounding in a year and </a:t>
            </a:r>
            <a:r>
              <a:rPr lang="en-US" i="1" dirty="0">
                <a:solidFill>
                  <a:srgbClr val="FF5353"/>
                </a:solidFill>
                <a:latin typeface="+mj-lt"/>
              </a:rPr>
              <a:t>n =1</a:t>
            </a:r>
            <a:endParaRPr lang="en-IN" i="1" dirty="0">
              <a:solidFill>
                <a:srgbClr val="FF5353"/>
              </a:solidFill>
              <a:latin typeface="+mj-lt"/>
            </a:endParaRPr>
          </a:p>
        </p:txBody>
      </p:sp>
      <p:sp>
        <p:nvSpPr>
          <p:cNvPr id="15" name="TextBox 14">
            <a:extLst>
              <a:ext uri="{FF2B5EF4-FFF2-40B4-BE49-F238E27FC236}">
                <a16:creationId xmlns:a16="http://schemas.microsoft.com/office/drawing/2014/main" id="{1CC0C505-4291-427D-9D56-FE4F651D3F01}"/>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14</a:t>
            </a:r>
            <a:endParaRPr lang="en-IN" dirty="0"/>
          </a:p>
        </p:txBody>
      </p:sp>
    </p:spTree>
    <p:extLst>
      <p:ext uri="{BB962C8B-B14F-4D97-AF65-F5344CB8AC3E}">
        <p14:creationId xmlns:p14="http://schemas.microsoft.com/office/powerpoint/2010/main" val="1774482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00641E0-E70D-4600-B2AD-B37B9D21C3AD}"/>
              </a:ext>
            </a:extLst>
          </p:cNvPr>
          <p:cNvSpPr txBox="1"/>
          <p:nvPr/>
        </p:nvSpPr>
        <p:spPr>
          <a:xfrm>
            <a:off x="523373" y="886616"/>
            <a:ext cx="8097253"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Effective Rate of Interest (example)</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2" name="Rectangle 31">
            <a:extLst>
              <a:ext uri="{FF2B5EF4-FFF2-40B4-BE49-F238E27FC236}">
                <a16:creationId xmlns:a16="http://schemas.microsoft.com/office/drawing/2014/main" id="{EF27D09E-C19D-49AE-AF91-BD6CC4C53168}"/>
              </a:ext>
            </a:extLst>
          </p:cNvPr>
          <p:cNvSpPr/>
          <p:nvPr/>
        </p:nvSpPr>
        <p:spPr>
          <a:xfrm>
            <a:off x="8064000" y="5630779"/>
            <a:ext cx="1080000" cy="1080000"/>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7E061E87-E2C9-4758-A26C-E6E9FAA014BB}"/>
              </a:ext>
            </a:extLst>
          </p:cNvPr>
          <p:cNvSpPr txBox="1"/>
          <p:nvPr/>
        </p:nvSpPr>
        <p:spPr>
          <a:xfrm>
            <a:off x="692147" y="2071245"/>
            <a:ext cx="7527276" cy="2998385"/>
          </a:xfrm>
          <a:prstGeom prst="rect">
            <a:avLst/>
          </a:prstGeom>
          <a:noFill/>
        </p:spPr>
        <p:txBody>
          <a:bodyPr wrap="square" rtlCol="0">
            <a:spAutoFit/>
          </a:bodyPr>
          <a:lstStyle/>
          <a:p>
            <a:pPr algn="just">
              <a:lnSpc>
                <a:spcPct val="150000"/>
              </a:lnSpc>
            </a:pPr>
            <a:r>
              <a:rPr lang="en-US" sz="1600" dirty="0">
                <a:solidFill>
                  <a:schemeClr val="tx1">
                    <a:lumMod val="75000"/>
                    <a:lumOff val="25000"/>
                  </a:schemeClr>
                </a:solidFill>
              </a:rPr>
              <a:t>Ms. Priya wants to invest some amount. She enquires about the prevailing rate of interest in the market and finds that </a:t>
            </a:r>
            <a:r>
              <a:rPr lang="en-US" sz="1600" dirty="0">
                <a:solidFill>
                  <a:schemeClr val="tx1">
                    <a:lumMod val="75000"/>
                    <a:lumOff val="25000"/>
                  </a:schemeClr>
                </a:solidFill>
                <a:latin typeface="+mj-lt"/>
              </a:rPr>
              <a:t>Axis Bank </a:t>
            </a:r>
            <a:r>
              <a:rPr lang="en-US" sz="1600" dirty="0">
                <a:solidFill>
                  <a:schemeClr val="tx1">
                    <a:lumMod val="75000"/>
                    <a:lumOff val="25000"/>
                  </a:schemeClr>
                </a:solidFill>
              </a:rPr>
              <a:t>is giving 10% interest p.a. compounded Annually; where as </a:t>
            </a:r>
            <a:r>
              <a:rPr lang="en-US" sz="1600" dirty="0">
                <a:solidFill>
                  <a:schemeClr val="tx1">
                    <a:lumMod val="75000"/>
                    <a:lumOff val="25000"/>
                  </a:schemeClr>
                </a:solidFill>
                <a:latin typeface="+mj-lt"/>
              </a:rPr>
              <a:t>IDBI Bank </a:t>
            </a:r>
            <a:r>
              <a:rPr lang="en-US" sz="1600" dirty="0">
                <a:solidFill>
                  <a:schemeClr val="tx1">
                    <a:lumMod val="75000"/>
                    <a:lumOff val="25000"/>
                  </a:schemeClr>
                </a:solidFill>
              </a:rPr>
              <a:t>quoted 10% p.a. compounded Half Yearly, </a:t>
            </a:r>
            <a:r>
              <a:rPr lang="en-US" sz="1600" dirty="0">
                <a:solidFill>
                  <a:schemeClr val="tx1">
                    <a:lumMod val="75000"/>
                    <a:lumOff val="25000"/>
                  </a:schemeClr>
                </a:solidFill>
                <a:latin typeface="+mj-lt"/>
              </a:rPr>
              <a:t>Kotak Bank </a:t>
            </a:r>
            <a:r>
              <a:rPr lang="en-US" sz="1600" dirty="0">
                <a:solidFill>
                  <a:schemeClr val="tx1">
                    <a:lumMod val="75000"/>
                    <a:lumOff val="25000"/>
                  </a:schemeClr>
                </a:solidFill>
              </a:rPr>
              <a:t>offers 10% p.a. compounded Quarterly; </a:t>
            </a:r>
            <a:r>
              <a:rPr lang="en-US" sz="1600" dirty="0">
                <a:solidFill>
                  <a:schemeClr val="tx1">
                    <a:lumMod val="75000"/>
                    <a:lumOff val="25000"/>
                  </a:schemeClr>
                </a:solidFill>
                <a:latin typeface="+mj-lt"/>
              </a:rPr>
              <a:t>SBI</a:t>
            </a:r>
            <a:r>
              <a:rPr lang="en-US" sz="1600" dirty="0">
                <a:solidFill>
                  <a:schemeClr val="tx1">
                    <a:lumMod val="75000"/>
                    <a:lumOff val="25000"/>
                  </a:schemeClr>
                </a:solidFill>
              </a:rPr>
              <a:t> gives 10% p.a. compounded Monthly, </a:t>
            </a:r>
            <a:r>
              <a:rPr lang="en-US" sz="1600" dirty="0">
                <a:solidFill>
                  <a:schemeClr val="tx1">
                    <a:lumMod val="75000"/>
                    <a:lumOff val="25000"/>
                  </a:schemeClr>
                </a:solidFill>
                <a:latin typeface="+mj-lt"/>
              </a:rPr>
              <a:t>IDFC </a:t>
            </a:r>
            <a:r>
              <a:rPr lang="en-US" sz="1600" dirty="0">
                <a:solidFill>
                  <a:schemeClr val="tx1">
                    <a:lumMod val="75000"/>
                    <a:lumOff val="25000"/>
                  </a:schemeClr>
                </a:solidFill>
              </a:rPr>
              <a:t>pays 10% p.a. compounded daily and </a:t>
            </a:r>
            <a:r>
              <a:rPr lang="en-US" sz="1600" dirty="0">
                <a:solidFill>
                  <a:schemeClr val="tx1">
                    <a:lumMod val="75000"/>
                    <a:lumOff val="25000"/>
                  </a:schemeClr>
                </a:solidFill>
                <a:latin typeface="+mj-lt"/>
              </a:rPr>
              <a:t>PNB</a:t>
            </a:r>
            <a:r>
              <a:rPr lang="en-US" sz="1600" dirty="0">
                <a:solidFill>
                  <a:schemeClr val="tx1">
                    <a:lumMod val="75000"/>
                    <a:lumOff val="25000"/>
                  </a:schemeClr>
                </a:solidFill>
              </a:rPr>
              <a:t> pays 10% p.a. compounded continuously. Now Priya is utterly confused as she is not financially literate. So, she seeks your help. She wants to invest with the bank where her returns will be maximized.</a:t>
            </a:r>
            <a:endParaRPr lang="en-IN" sz="1600" dirty="0">
              <a:solidFill>
                <a:schemeClr val="tx1">
                  <a:lumMod val="75000"/>
                  <a:lumOff val="25000"/>
                </a:schemeClr>
              </a:solidFill>
            </a:endParaRPr>
          </a:p>
        </p:txBody>
      </p:sp>
      <p:sp>
        <p:nvSpPr>
          <p:cNvPr id="6" name="TextBox 5">
            <a:extLst>
              <a:ext uri="{FF2B5EF4-FFF2-40B4-BE49-F238E27FC236}">
                <a16:creationId xmlns:a16="http://schemas.microsoft.com/office/drawing/2014/main" id="{F4E02D0F-74E6-4520-925C-FAF425949E2D}"/>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15</a:t>
            </a:r>
            <a:endParaRPr lang="en-IN" dirty="0"/>
          </a:p>
        </p:txBody>
      </p:sp>
    </p:spTree>
    <p:extLst>
      <p:ext uri="{BB962C8B-B14F-4D97-AF65-F5344CB8AC3E}">
        <p14:creationId xmlns:p14="http://schemas.microsoft.com/office/powerpoint/2010/main" val="810510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00641E0-E70D-4600-B2AD-B37B9D21C3AD}"/>
              </a:ext>
            </a:extLst>
          </p:cNvPr>
          <p:cNvSpPr txBox="1"/>
          <p:nvPr/>
        </p:nvSpPr>
        <p:spPr>
          <a:xfrm>
            <a:off x="523373" y="886616"/>
            <a:ext cx="8097253"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Effective Rate of Interest (example)</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cxnSp>
        <p:nvCxnSpPr>
          <p:cNvPr id="9" name="Straight Connector 8">
            <a:extLst>
              <a:ext uri="{FF2B5EF4-FFF2-40B4-BE49-F238E27FC236}">
                <a16:creationId xmlns:a16="http://schemas.microsoft.com/office/drawing/2014/main" id="{6D08E4B4-4062-4A87-B339-20D3A20A6047}"/>
              </a:ext>
            </a:extLst>
          </p:cNvPr>
          <p:cNvCxnSpPr/>
          <p:nvPr/>
        </p:nvCxnSpPr>
        <p:spPr>
          <a:xfrm>
            <a:off x="2951748" y="1666113"/>
            <a:ext cx="0" cy="5044666"/>
          </a:xfrm>
          <a:prstGeom prst="line">
            <a:avLst/>
          </a:prstGeom>
          <a:ln w="127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54E90D1-A4E6-4EA6-8A4C-2226CF804214}"/>
              </a:ext>
            </a:extLst>
          </p:cNvPr>
          <p:cNvCxnSpPr/>
          <p:nvPr/>
        </p:nvCxnSpPr>
        <p:spPr>
          <a:xfrm>
            <a:off x="5927558" y="1666113"/>
            <a:ext cx="0" cy="5044666"/>
          </a:xfrm>
          <a:prstGeom prst="line">
            <a:avLst/>
          </a:prstGeom>
          <a:ln w="127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B547B95-7E06-4877-8B85-77B7DB795A3B}"/>
              </a:ext>
            </a:extLst>
          </p:cNvPr>
          <p:cNvSpPr txBox="1"/>
          <p:nvPr/>
        </p:nvSpPr>
        <p:spPr>
          <a:xfrm>
            <a:off x="393032" y="1968862"/>
            <a:ext cx="2358184" cy="523220"/>
          </a:xfrm>
          <a:prstGeom prst="rect">
            <a:avLst/>
          </a:prstGeom>
          <a:noFill/>
        </p:spPr>
        <p:txBody>
          <a:bodyPr wrap="square" rtlCol="0">
            <a:spAutoFit/>
          </a:bodyPr>
          <a:lstStyle/>
          <a:p>
            <a:pPr algn="ctr"/>
            <a:r>
              <a:rPr lang="en-US" sz="2800" dirty="0">
                <a:solidFill>
                  <a:schemeClr val="tx1">
                    <a:lumMod val="65000"/>
                    <a:lumOff val="35000"/>
                  </a:schemeClr>
                </a:solidFill>
                <a:latin typeface="+mj-lt"/>
              </a:rPr>
              <a:t>Axis Bank</a:t>
            </a:r>
            <a:endParaRPr lang="en-IN" sz="2800" dirty="0">
              <a:solidFill>
                <a:schemeClr val="tx1">
                  <a:lumMod val="65000"/>
                  <a:lumOff val="35000"/>
                </a:schemeClr>
              </a:solidFill>
              <a:latin typeface="+mj-lt"/>
            </a:endParaRPr>
          </a:p>
        </p:txBody>
      </p:sp>
      <p:sp>
        <p:nvSpPr>
          <p:cNvPr id="11" name="TextBox 10">
            <a:extLst>
              <a:ext uri="{FF2B5EF4-FFF2-40B4-BE49-F238E27FC236}">
                <a16:creationId xmlns:a16="http://schemas.microsoft.com/office/drawing/2014/main" id="{21A8D5CC-34AB-4767-A663-375AA3369272}"/>
              </a:ext>
            </a:extLst>
          </p:cNvPr>
          <p:cNvSpPr txBox="1"/>
          <p:nvPr/>
        </p:nvSpPr>
        <p:spPr>
          <a:xfrm>
            <a:off x="3239506" y="1968862"/>
            <a:ext cx="2358184" cy="523220"/>
          </a:xfrm>
          <a:prstGeom prst="rect">
            <a:avLst/>
          </a:prstGeom>
          <a:noFill/>
        </p:spPr>
        <p:txBody>
          <a:bodyPr wrap="square" rtlCol="0">
            <a:spAutoFit/>
          </a:bodyPr>
          <a:lstStyle/>
          <a:p>
            <a:pPr algn="ctr"/>
            <a:r>
              <a:rPr lang="en-US" sz="2800" dirty="0">
                <a:solidFill>
                  <a:schemeClr val="tx1">
                    <a:lumMod val="65000"/>
                    <a:lumOff val="35000"/>
                  </a:schemeClr>
                </a:solidFill>
                <a:latin typeface="+mj-lt"/>
              </a:rPr>
              <a:t>IDBI Bank</a:t>
            </a:r>
            <a:endParaRPr lang="en-IN" sz="2800" dirty="0">
              <a:solidFill>
                <a:schemeClr val="tx1">
                  <a:lumMod val="65000"/>
                  <a:lumOff val="35000"/>
                </a:schemeClr>
              </a:solidFill>
              <a:latin typeface="+mj-lt"/>
            </a:endParaRPr>
          </a:p>
        </p:txBody>
      </p:sp>
      <p:sp>
        <p:nvSpPr>
          <p:cNvPr id="12" name="TextBox 11">
            <a:extLst>
              <a:ext uri="{FF2B5EF4-FFF2-40B4-BE49-F238E27FC236}">
                <a16:creationId xmlns:a16="http://schemas.microsoft.com/office/drawing/2014/main" id="{2F7DB452-BF8C-4CD1-8B8F-84F9FF6F9A73}"/>
              </a:ext>
            </a:extLst>
          </p:cNvPr>
          <p:cNvSpPr txBox="1"/>
          <p:nvPr/>
        </p:nvSpPr>
        <p:spPr>
          <a:xfrm>
            <a:off x="6257427" y="1968862"/>
            <a:ext cx="2358184" cy="523220"/>
          </a:xfrm>
          <a:prstGeom prst="rect">
            <a:avLst/>
          </a:prstGeom>
          <a:noFill/>
        </p:spPr>
        <p:txBody>
          <a:bodyPr wrap="square" rtlCol="0">
            <a:spAutoFit/>
          </a:bodyPr>
          <a:lstStyle/>
          <a:p>
            <a:pPr algn="ctr"/>
            <a:r>
              <a:rPr lang="en-US" sz="2800" dirty="0">
                <a:solidFill>
                  <a:schemeClr val="tx1">
                    <a:lumMod val="65000"/>
                    <a:lumOff val="35000"/>
                  </a:schemeClr>
                </a:solidFill>
                <a:latin typeface="+mj-lt"/>
              </a:rPr>
              <a:t>Kotak Bank</a:t>
            </a:r>
            <a:endParaRPr lang="en-IN" sz="2800" dirty="0">
              <a:solidFill>
                <a:schemeClr val="tx1">
                  <a:lumMod val="65000"/>
                  <a:lumOff val="35000"/>
                </a:schemeClr>
              </a:solidFill>
              <a:latin typeface="+mj-lt"/>
            </a:endParaRPr>
          </a:p>
        </p:txBody>
      </p:sp>
      <p:sp>
        <p:nvSpPr>
          <p:cNvPr id="13" name="TextBox 12">
            <a:extLst>
              <a:ext uri="{FF2B5EF4-FFF2-40B4-BE49-F238E27FC236}">
                <a16:creationId xmlns:a16="http://schemas.microsoft.com/office/drawing/2014/main" id="{1E84F701-A7DE-4FC5-B4B1-2540FDFAE44C}"/>
              </a:ext>
            </a:extLst>
          </p:cNvPr>
          <p:cNvSpPr txBox="1"/>
          <p:nvPr/>
        </p:nvSpPr>
        <p:spPr>
          <a:xfrm>
            <a:off x="393032" y="2566737"/>
            <a:ext cx="2438400" cy="276999"/>
          </a:xfrm>
          <a:prstGeom prst="rect">
            <a:avLst/>
          </a:prstGeom>
          <a:noFill/>
        </p:spPr>
        <p:txBody>
          <a:bodyPr wrap="square" rtlCol="0">
            <a:spAutoFit/>
          </a:bodyPr>
          <a:lstStyle/>
          <a:p>
            <a:pPr algn="r"/>
            <a:r>
              <a:rPr lang="en-US" sz="1200" dirty="0">
                <a:solidFill>
                  <a:srgbClr val="FF5353"/>
                </a:solidFill>
                <a:latin typeface="+mj-lt"/>
              </a:rPr>
              <a:t>10% </a:t>
            </a:r>
            <a:r>
              <a:rPr lang="en-US" sz="1200" dirty="0">
                <a:solidFill>
                  <a:srgbClr val="FF5353"/>
                </a:solidFill>
              </a:rPr>
              <a:t>compounded annually</a:t>
            </a:r>
            <a:endParaRPr lang="en-IN" sz="1200" dirty="0">
              <a:solidFill>
                <a:srgbClr val="FF5353"/>
              </a:solidFill>
            </a:endParaRPr>
          </a:p>
        </p:txBody>
      </p:sp>
      <p:sp>
        <p:nvSpPr>
          <p:cNvPr id="14" name="TextBox 13">
            <a:extLst>
              <a:ext uri="{FF2B5EF4-FFF2-40B4-BE49-F238E27FC236}">
                <a16:creationId xmlns:a16="http://schemas.microsoft.com/office/drawing/2014/main" id="{5EBE3439-4532-4ED3-8BDA-030D01F4CD2A}"/>
              </a:ext>
            </a:extLst>
          </p:cNvPr>
          <p:cNvSpPr txBox="1"/>
          <p:nvPr/>
        </p:nvSpPr>
        <p:spPr>
          <a:xfrm>
            <a:off x="3326731" y="2566737"/>
            <a:ext cx="2438400" cy="276999"/>
          </a:xfrm>
          <a:prstGeom prst="rect">
            <a:avLst/>
          </a:prstGeom>
          <a:noFill/>
        </p:spPr>
        <p:txBody>
          <a:bodyPr wrap="square" rtlCol="0">
            <a:spAutoFit/>
          </a:bodyPr>
          <a:lstStyle/>
          <a:p>
            <a:pPr algn="r"/>
            <a:r>
              <a:rPr lang="en-US" sz="1200" dirty="0">
                <a:solidFill>
                  <a:srgbClr val="FF5353"/>
                </a:solidFill>
                <a:latin typeface="+mj-lt"/>
              </a:rPr>
              <a:t>10% </a:t>
            </a:r>
            <a:r>
              <a:rPr lang="en-US" sz="1200" dirty="0">
                <a:solidFill>
                  <a:srgbClr val="FF5353"/>
                </a:solidFill>
              </a:rPr>
              <a:t>compounded half-yearly</a:t>
            </a:r>
            <a:endParaRPr lang="en-IN" sz="1200" dirty="0">
              <a:solidFill>
                <a:srgbClr val="FF5353"/>
              </a:solidFill>
            </a:endParaRPr>
          </a:p>
        </p:txBody>
      </p:sp>
      <p:sp>
        <p:nvSpPr>
          <p:cNvPr id="15" name="TextBox 14">
            <a:extLst>
              <a:ext uri="{FF2B5EF4-FFF2-40B4-BE49-F238E27FC236}">
                <a16:creationId xmlns:a16="http://schemas.microsoft.com/office/drawing/2014/main" id="{0FB6838A-1587-4A27-A7A7-2B731BFAF300}"/>
              </a:ext>
            </a:extLst>
          </p:cNvPr>
          <p:cNvSpPr txBox="1"/>
          <p:nvPr/>
        </p:nvSpPr>
        <p:spPr>
          <a:xfrm>
            <a:off x="6300035" y="2566737"/>
            <a:ext cx="2438400" cy="276999"/>
          </a:xfrm>
          <a:prstGeom prst="rect">
            <a:avLst/>
          </a:prstGeom>
          <a:noFill/>
        </p:spPr>
        <p:txBody>
          <a:bodyPr wrap="square" rtlCol="0">
            <a:spAutoFit/>
          </a:bodyPr>
          <a:lstStyle/>
          <a:p>
            <a:pPr algn="r"/>
            <a:r>
              <a:rPr lang="en-US" sz="1200" dirty="0">
                <a:solidFill>
                  <a:srgbClr val="FF5353"/>
                </a:solidFill>
                <a:latin typeface="+mj-lt"/>
              </a:rPr>
              <a:t>10% </a:t>
            </a:r>
            <a:r>
              <a:rPr lang="en-US" sz="1200" dirty="0">
                <a:solidFill>
                  <a:srgbClr val="FF5353"/>
                </a:solidFill>
              </a:rPr>
              <a:t>compounded quarterly</a:t>
            </a:r>
            <a:endParaRPr lang="en-IN" sz="1200" dirty="0">
              <a:solidFill>
                <a:srgbClr val="FF5353"/>
              </a:solidFill>
            </a:endParaRPr>
          </a:p>
        </p:txBody>
      </p:sp>
      <p:sp>
        <p:nvSpPr>
          <p:cNvPr id="16" name="TextBox 15">
            <a:extLst>
              <a:ext uri="{FF2B5EF4-FFF2-40B4-BE49-F238E27FC236}">
                <a16:creationId xmlns:a16="http://schemas.microsoft.com/office/drawing/2014/main" id="{0829C32C-5C62-46F9-AAF1-F7D0D3B75505}"/>
              </a:ext>
            </a:extLst>
          </p:cNvPr>
          <p:cNvSpPr txBox="1"/>
          <p:nvPr/>
        </p:nvSpPr>
        <p:spPr>
          <a:xfrm>
            <a:off x="319509" y="2991853"/>
            <a:ext cx="2566737" cy="861774"/>
          </a:xfrm>
          <a:prstGeom prst="rect">
            <a:avLst/>
          </a:prstGeom>
          <a:noFill/>
        </p:spPr>
        <p:txBody>
          <a:bodyPr wrap="square" rtlCol="0">
            <a:spAutoFit/>
          </a:bodyPr>
          <a:lstStyle/>
          <a:p>
            <a:pPr algn="r"/>
            <a:r>
              <a:rPr lang="en-US" sz="1400" dirty="0">
                <a:solidFill>
                  <a:schemeClr val="tx1">
                    <a:lumMod val="65000"/>
                    <a:lumOff val="35000"/>
                  </a:schemeClr>
                </a:solidFill>
              </a:rPr>
              <a:t>Here</a:t>
            </a:r>
            <a:r>
              <a:rPr lang="en-US" sz="1400" dirty="0">
                <a:solidFill>
                  <a:schemeClr val="tx1">
                    <a:lumMod val="65000"/>
                    <a:lumOff val="35000"/>
                  </a:schemeClr>
                </a:solidFill>
                <a:latin typeface="+mj-lt"/>
              </a:rPr>
              <a:t>,      m=1; n=1</a:t>
            </a:r>
          </a:p>
          <a:p>
            <a:pPr algn="r"/>
            <a:endParaRPr lang="en-US" sz="1200" dirty="0">
              <a:solidFill>
                <a:schemeClr val="tx1">
                  <a:lumMod val="65000"/>
                  <a:lumOff val="35000"/>
                </a:schemeClr>
              </a:solidFill>
            </a:endParaRPr>
          </a:p>
          <a:p>
            <a:pPr algn="r"/>
            <a:r>
              <a:rPr lang="en-US" sz="1200" dirty="0">
                <a:solidFill>
                  <a:schemeClr val="tx1">
                    <a:lumMod val="65000"/>
                    <a:lumOff val="35000"/>
                  </a:schemeClr>
                </a:solidFill>
              </a:rPr>
              <a:t>Where </a:t>
            </a:r>
            <a:r>
              <a:rPr lang="en-US" sz="1200" dirty="0">
                <a:solidFill>
                  <a:srgbClr val="FF5353"/>
                </a:solidFill>
                <a:latin typeface="+mj-lt"/>
              </a:rPr>
              <a:t>‘m’</a:t>
            </a:r>
            <a:r>
              <a:rPr lang="en-US" sz="1200" dirty="0">
                <a:solidFill>
                  <a:schemeClr val="tx1">
                    <a:lumMod val="65000"/>
                    <a:lumOff val="35000"/>
                  </a:schemeClr>
                </a:solidFill>
              </a:rPr>
              <a:t> represents to frequency of compounding in one year</a:t>
            </a:r>
            <a:endParaRPr lang="en-IN" sz="1200" dirty="0">
              <a:solidFill>
                <a:schemeClr val="tx1">
                  <a:lumMod val="65000"/>
                  <a:lumOff val="35000"/>
                </a:schemeClr>
              </a:solidFill>
            </a:endParaRPr>
          </a:p>
        </p:txBody>
      </p:sp>
      <p:sp>
        <p:nvSpPr>
          <p:cNvPr id="17" name="TextBox 16">
            <a:extLst>
              <a:ext uri="{FF2B5EF4-FFF2-40B4-BE49-F238E27FC236}">
                <a16:creationId xmlns:a16="http://schemas.microsoft.com/office/drawing/2014/main" id="{1F65BFB0-6182-4258-8260-4D2069D2ADC6}"/>
              </a:ext>
            </a:extLst>
          </p:cNvPr>
          <p:cNvSpPr txBox="1"/>
          <p:nvPr/>
        </p:nvSpPr>
        <p:spPr>
          <a:xfrm>
            <a:off x="3253208" y="2991853"/>
            <a:ext cx="2566737" cy="892552"/>
          </a:xfrm>
          <a:prstGeom prst="rect">
            <a:avLst/>
          </a:prstGeom>
          <a:noFill/>
        </p:spPr>
        <p:txBody>
          <a:bodyPr wrap="square" rtlCol="0">
            <a:spAutoFit/>
          </a:bodyPr>
          <a:lstStyle/>
          <a:p>
            <a:pPr algn="r"/>
            <a:r>
              <a:rPr lang="en-US" sz="1400" dirty="0">
                <a:solidFill>
                  <a:schemeClr val="tx1">
                    <a:lumMod val="65000"/>
                    <a:lumOff val="35000"/>
                  </a:schemeClr>
                </a:solidFill>
              </a:rPr>
              <a:t>Here</a:t>
            </a:r>
            <a:r>
              <a:rPr lang="en-US" sz="1400" dirty="0">
                <a:solidFill>
                  <a:schemeClr val="tx1">
                    <a:lumMod val="65000"/>
                    <a:lumOff val="35000"/>
                  </a:schemeClr>
                </a:solidFill>
                <a:latin typeface="+mj-lt"/>
              </a:rPr>
              <a:t>,      m=2; n=1</a:t>
            </a:r>
          </a:p>
          <a:p>
            <a:pPr algn="r"/>
            <a:endParaRPr lang="en-US" sz="1400" dirty="0">
              <a:solidFill>
                <a:schemeClr val="tx1">
                  <a:lumMod val="65000"/>
                  <a:lumOff val="35000"/>
                </a:schemeClr>
              </a:solidFill>
              <a:latin typeface="+mj-lt"/>
            </a:endParaRPr>
          </a:p>
          <a:p>
            <a:pPr algn="r"/>
            <a:r>
              <a:rPr lang="en-US" sz="1200" dirty="0">
                <a:solidFill>
                  <a:schemeClr val="tx1">
                    <a:lumMod val="65000"/>
                    <a:lumOff val="35000"/>
                  </a:schemeClr>
                </a:solidFill>
              </a:rPr>
              <a:t>Where </a:t>
            </a:r>
            <a:r>
              <a:rPr lang="en-US" sz="1200" dirty="0">
                <a:solidFill>
                  <a:srgbClr val="FF5353"/>
                </a:solidFill>
                <a:latin typeface="+mj-lt"/>
              </a:rPr>
              <a:t>‘m’</a:t>
            </a:r>
            <a:r>
              <a:rPr lang="en-US" sz="1200" dirty="0">
                <a:solidFill>
                  <a:schemeClr val="tx1">
                    <a:lumMod val="65000"/>
                    <a:lumOff val="35000"/>
                  </a:schemeClr>
                </a:solidFill>
              </a:rPr>
              <a:t> represents to frequency of compounding in one year</a:t>
            </a:r>
            <a:endParaRPr lang="en-IN" sz="1200" dirty="0">
              <a:solidFill>
                <a:schemeClr val="tx1">
                  <a:lumMod val="65000"/>
                  <a:lumOff val="35000"/>
                </a:schemeClr>
              </a:solidFill>
            </a:endParaRPr>
          </a:p>
        </p:txBody>
      </p:sp>
      <p:sp>
        <p:nvSpPr>
          <p:cNvPr id="18" name="TextBox 17">
            <a:extLst>
              <a:ext uri="{FF2B5EF4-FFF2-40B4-BE49-F238E27FC236}">
                <a16:creationId xmlns:a16="http://schemas.microsoft.com/office/drawing/2014/main" id="{39FCD8BD-A391-41E0-8335-9BD43A17C738}"/>
              </a:ext>
            </a:extLst>
          </p:cNvPr>
          <p:cNvSpPr txBox="1"/>
          <p:nvPr/>
        </p:nvSpPr>
        <p:spPr>
          <a:xfrm>
            <a:off x="6229017" y="2991853"/>
            <a:ext cx="2566737" cy="892552"/>
          </a:xfrm>
          <a:prstGeom prst="rect">
            <a:avLst/>
          </a:prstGeom>
          <a:noFill/>
        </p:spPr>
        <p:txBody>
          <a:bodyPr wrap="square" rtlCol="0">
            <a:spAutoFit/>
          </a:bodyPr>
          <a:lstStyle/>
          <a:p>
            <a:pPr algn="r"/>
            <a:r>
              <a:rPr lang="en-US" sz="1400" dirty="0">
                <a:solidFill>
                  <a:schemeClr val="tx1">
                    <a:lumMod val="65000"/>
                    <a:lumOff val="35000"/>
                  </a:schemeClr>
                </a:solidFill>
              </a:rPr>
              <a:t>Here</a:t>
            </a:r>
            <a:r>
              <a:rPr lang="en-US" sz="1400" dirty="0">
                <a:solidFill>
                  <a:schemeClr val="tx1">
                    <a:lumMod val="65000"/>
                    <a:lumOff val="35000"/>
                  </a:schemeClr>
                </a:solidFill>
                <a:latin typeface="+mj-lt"/>
              </a:rPr>
              <a:t>,      m=4; n=1</a:t>
            </a:r>
          </a:p>
          <a:p>
            <a:pPr algn="r"/>
            <a:endParaRPr lang="en-US" sz="1400" dirty="0">
              <a:solidFill>
                <a:schemeClr val="tx1">
                  <a:lumMod val="65000"/>
                  <a:lumOff val="35000"/>
                </a:schemeClr>
              </a:solidFill>
              <a:latin typeface="+mj-lt"/>
            </a:endParaRPr>
          </a:p>
          <a:p>
            <a:pPr algn="r"/>
            <a:r>
              <a:rPr lang="en-US" sz="1200" dirty="0">
                <a:solidFill>
                  <a:schemeClr val="tx1">
                    <a:lumMod val="65000"/>
                    <a:lumOff val="35000"/>
                  </a:schemeClr>
                </a:solidFill>
              </a:rPr>
              <a:t>Where </a:t>
            </a:r>
            <a:r>
              <a:rPr lang="en-US" sz="1200" dirty="0">
                <a:solidFill>
                  <a:srgbClr val="FF5353"/>
                </a:solidFill>
                <a:latin typeface="+mj-lt"/>
              </a:rPr>
              <a:t>‘m’</a:t>
            </a:r>
            <a:r>
              <a:rPr lang="en-US" sz="1200" dirty="0">
                <a:solidFill>
                  <a:schemeClr val="tx1">
                    <a:lumMod val="65000"/>
                    <a:lumOff val="35000"/>
                  </a:schemeClr>
                </a:solidFill>
              </a:rPr>
              <a:t> represents to frequency of compounding in one year</a:t>
            </a:r>
            <a:endParaRPr lang="en-IN" sz="1200" dirty="0">
              <a:solidFill>
                <a:schemeClr val="tx1">
                  <a:lumMod val="65000"/>
                  <a:lumOff val="35000"/>
                </a:schemeClr>
              </a:solidFill>
            </a:endParaRPr>
          </a:p>
        </p:txBody>
      </p:sp>
      <p:sp>
        <p:nvSpPr>
          <p:cNvPr id="19" name="TextBox 18">
            <a:extLst>
              <a:ext uri="{FF2B5EF4-FFF2-40B4-BE49-F238E27FC236}">
                <a16:creationId xmlns:a16="http://schemas.microsoft.com/office/drawing/2014/main" id="{426A3E22-04AD-469B-A30E-B32546B080D0}"/>
              </a:ext>
            </a:extLst>
          </p:cNvPr>
          <p:cNvSpPr txBox="1"/>
          <p:nvPr/>
        </p:nvSpPr>
        <p:spPr>
          <a:xfrm>
            <a:off x="483268" y="4032522"/>
            <a:ext cx="2267946" cy="1988750"/>
          </a:xfrm>
          <a:prstGeom prst="rect">
            <a:avLst/>
          </a:prstGeom>
          <a:noFill/>
        </p:spPr>
        <p:txBody>
          <a:bodyPr wrap="square" rtlCol="0">
            <a:spAutoFit/>
          </a:bodyPr>
          <a:lstStyle/>
          <a:p>
            <a:r>
              <a:rPr lang="en-US" sz="1400" dirty="0">
                <a:solidFill>
                  <a:schemeClr val="tx1">
                    <a:lumMod val="65000"/>
                    <a:lumOff val="35000"/>
                  </a:schemeClr>
                </a:solidFill>
              </a:rPr>
              <a:t>[(1+0.10/1)^1*1] – 1</a:t>
            </a:r>
          </a:p>
          <a:p>
            <a:endParaRPr lang="en-US" sz="1400" dirty="0">
              <a:solidFill>
                <a:schemeClr val="tx1">
                  <a:lumMod val="65000"/>
                  <a:lumOff val="35000"/>
                </a:schemeClr>
              </a:solidFill>
            </a:endParaRPr>
          </a:p>
          <a:p>
            <a:r>
              <a:rPr lang="en-US" sz="1400" dirty="0">
                <a:solidFill>
                  <a:schemeClr val="tx1">
                    <a:lumMod val="65000"/>
                    <a:lumOff val="35000"/>
                  </a:schemeClr>
                </a:solidFill>
              </a:rPr>
              <a:t>1.10 – 1</a:t>
            </a:r>
          </a:p>
          <a:p>
            <a:endParaRPr lang="en-US" sz="1400" dirty="0">
              <a:solidFill>
                <a:schemeClr val="tx1">
                  <a:lumMod val="65000"/>
                  <a:lumOff val="35000"/>
                </a:schemeClr>
              </a:solidFill>
            </a:endParaRPr>
          </a:p>
          <a:p>
            <a:r>
              <a:rPr lang="en-US" sz="1400" dirty="0">
                <a:solidFill>
                  <a:schemeClr val="tx1">
                    <a:lumMod val="65000"/>
                    <a:lumOff val="35000"/>
                  </a:schemeClr>
                </a:solidFill>
              </a:rPr>
              <a:t>= 0.10</a:t>
            </a:r>
          </a:p>
          <a:p>
            <a:endParaRPr lang="en-US" sz="1400" dirty="0">
              <a:solidFill>
                <a:schemeClr val="tx1">
                  <a:lumMod val="65000"/>
                  <a:lumOff val="35000"/>
                </a:schemeClr>
              </a:solidFill>
            </a:endParaRPr>
          </a:p>
          <a:p>
            <a:pPr>
              <a:lnSpc>
                <a:spcPct val="150000"/>
              </a:lnSpc>
            </a:pPr>
            <a:r>
              <a:rPr lang="en-US" sz="1400" dirty="0">
                <a:solidFill>
                  <a:srgbClr val="FF5353"/>
                </a:solidFill>
                <a:latin typeface="+mj-lt"/>
              </a:rPr>
              <a:t>=10% p.a. compounded annually</a:t>
            </a:r>
            <a:endParaRPr lang="en-IN" sz="1400" dirty="0">
              <a:solidFill>
                <a:srgbClr val="FF5353"/>
              </a:solidFill>
              <a:latin typeface="+mj-lt"/>
            </a:endParaRPr>
          </a:p>
        </p:txBody>
      </p:sp>
      <p:sp>
        <p:nvSpPr>
          <p:cNvPr id="20" name="TextBox 19">
            <a:extLst>
              <a:ext uri="{FF2B5EF4-FFF2-40B4-BE49-F238E27FC236}">
                <a16:creationId xmlns:a16="http://schemas.microsoft.com/office/drawing/2014/main" id="{CA0DB79D-8732-4903-8132-7806CDD50609}"/>
              </a:ext>
            </a:extLst>
          </p:cNvPr>
          <p:cNvSpPr txBox="1"/>
          <p:nvPr/>
        </p:nvSpPr>
        <p:spPr>
          <a:xfrm>
            <a:off x="3494678" y="4032522"/>
            <a:ext cx="2267946" cy="1988750"/>
          </a:xfrm>
          <a:prstGeom prst="rect">
            <a:avLst/>
          </a:prstGeom>
          <a:noFill/>
        </p:spPr>
        <p:txBody>
          <a:bodyPr wrap="square" rtlCol="0">
            <a:spAutoFit/>
          </a:bodyPr>
          <a:lstStyle/>
          <a:p>
            <a:r>
              <a:rPr lang="en-US" sz="1400" dirty="0">
                <a:solidFill>
                  <a:schemeClr val="tx1">
                    <a:lumMod val="65000"/>
                    <a:lumOff val="35000"/>
                  </a:schemeClr>
                </a:solidFill>
              </a:rPr>
              <a:t>[(1+0.10/2)^1*2] – 1</a:t>
            </a:r>
          </a:p>
          <a:p>
            <a:endParaRPr lang="en-US" sz="1400" dirty="0">
              <a:solidFill>
                <a:schemeClr val="tx1">
                  <a:lumMod val="65000"/>
                  <a:lumOff val="35000"/>
                </a:schemeClr>
              </a:solidFill>
            </a:endParaRPr>
          </a:p>
          <a:p>
            <a:r>
              <a:rPr lang="en-US" sz="1400" dirty="0">
                <a:solidFill>
                  <a:schemeClr val="tx1">
                    <a:lumMod val="65000"/>
                    <a:lumOff val="35000"/>
                  </a:schemeClr>
                </a:solidFill>
              </a:rPr>
              <a:t>1.1025 – 1</a:t>
            </a:r>
          </a:p>
          <a:p>
            <a:endParaRPr lang="en-US" sz="1400" dirty="0">
              <a:solidFill>
                <a:schemeClr val="tx1">
                  <a:lumMod val="65000"/>
                  <a:lumOff val="35000"/>
                </a:schemeClr>
              </a:solidFill>
            </a:endParaRPr>
          </a:p>
          <a:p>
            <a:r>
              <a:rPr lang="en-US" sz="1400" dirty="0">
                <a:solidFill>
                  <a:schemeClr val="tx1">
                    <a:lumMod val="65000"/>
                    <a:lumOff val="35000"/>
                  </a:schemeClr>
                </a:solidFill>
              </a:rPr>
              <a:t>= 0.1025</a:t>
            </a:r>
          </a:p>
          <a:p>
            <a:endParaRPr lang="en-US" sz="1400" dirty="0">
              <a:solidFill>
                <a:schemeClr val="tx1">
                  <a:lumMod val="65000"/>
                  <a:lumOff val="35000"/>
                </a:schemeClr>
              </a:solidFill>
            </a:endParaRPr>
          </a:p>
          <a:p>
            <a:pPr>
              <a:lnSpc>
                <a:spcPct val="150000"/>
              </a:lnSpc>
            </a:pPr>
            <a:r>
              <a:rPr lang="en-US" sz="1400" dirty="0">
                <a:solidFill>
                  <a:srgbClr val="FF5353"/>
                </a:solidFill>
                <a:latin typeface="+mj-lt"/>
              </a:rPr>
              <a:t>=10.25% p.a. compounded annually</a:t>
            </a:r>
            <a:endParaRPr lang="en-IN" sz="1400" dirty="0">
              <a:solidFill>
                <a:srgbClr val="FF5353"/>
              </a:solidFill>
              <a:latin typeface="+mj-lt"/>
            </a:endParaRPr>
          </a:p>
        </p:txBody>
      </p:sp>
      <p:sp>
        <p:nvSpPr>
          <p:cNvPr id="22" name="TextBox 21">
            <a:extLst>
              <a:ext uri="{FF2B5EF4-FFF2-40B4-BE49-F238E27FC236}">
                <a16:creationId xmlns:a16="http://schemas.microsoft.com/office/drawing/2014/main" id="{E47DAB96-C7DC-4BC3-86DA-1E416EA8981E}"/>
              </a:ext>
            </a:extLst>
          </p:cNvPr>
          <p:cNvSpPr txBox="1"/>
          <p:nvPr/>
        </p:nvSpPr>
        <p:spPr>
          <a:xfrm>
            <a:off x="6347665" y="4014412"/>
            <a:ext cx="2267946" cy="1988750"/>
          </a:xfrm>
          <a:prstGeom prst="rect">
            <a:avLst/>
          </a:prstGeom>
          <a:noFill/>
        </p:spPr>
        <p:txBody>
          <a:bodyPr wrap="square" rtlCol="0">
            <a:spAutoFit/>
          </a:bodyPr>
          <a:lstStyle/>
          <a:p>
            <a:r>
              <a:rPr lang="en-US" sz="1400" dirty="0">
                <a:solidFill>
                  <a:schemeClr val="tx1">
                    <a:lumMod val="65000"/>
                    <a:lumOff val="35000"/>
                  </a:schemeClr>
                </a:solidFill>
              </a:rPr>
              <a:t>[(1+0.10/4)^1*4] – 1</a:t>
            </a:r>
          </a:p>
          <a:p>
            <a:endParaRPr lang="en-US" sz="1400" dirty="0">
              <a:solidFill>
                <a:schemeClr val="tx1">
                  <a:lumMod val="65000"/>
                  <a:lumOff val="35000"/>
                </a:schemeClr>
              </a:solidFill>
            </a:endParaRPr>
          </a:p>
          <a:p>
            <a:r>
              <a:rPr lang="en-US" sz="1400" dirty="0">
                <a:solidFill>
                  <a:schemeClr val="tx1">
                    <a:lumMod val="65000"/>
                    <a:lumOff val="35000"/>
                  </a:schemeClr>
                </a:solidFill>
              </a:rPr>
              <a:t>1.1038 – 1</a:t>
            </a:r>
          </a:p>
          <a:p>
            <a:endParaRPr lang="en-US" sz="1400" dirty="0">
              <a:solidFill>
                <a:schemeClr val="tx1">
                  <a:lumMod val="65000"/>
                  <a:lumOff val="35000"/>
                </a:schemeClr>
              </a:solidFill>
            </a:endParaRPr>
          </a:p>
          <a:p>
            <a:r>
              <a:rPr lang="en-US" sz="1400" dirty="0">
                <a:solidFill>
                  <a:schemeClr val="tx1">
                    <a:lumMod val="65000"/>
                    <a:lumOff val="35000"/>
                  </a:schemeClr>
                </a:solidFill>
              </a:rPr>
              <a:t>= 0.1038</a:t>
            </a:r>
          </a:p>
          <a:p>
            <a:endParaRPr lang="en-US" sz="1400" dirty="0">
              <a:solidFill>
                <a:schemeClr val="tx1">
                  <a:lumMod val="65000"/>
                  <a:lumOff val="35000"/>
                </a:schemeClr>
              </a:solidFill>
            </a:endParaRPr>
          </a:p>
          <a:p>
            <a:pPr>
              <a:lnSpc>
                <a:spcPct val="150000"/>
              </a:lnSpc>
            </a:pPr>
            <a:r>
              <a:rPr lang="en-US" sz="1400" dirty="0">
                <a:solidFill>
                  <a:srgbClr val="FF5353"/>
                </a:solidFill>
                <a:latin typeface="+mj-lt"/>
              </a:rPr>
              <a:t>=10.38% p.a. compounded annually</a:t>
            </a:r>
            <a:endParaRPr lang="en-IN" sz="1400" dirty="0">
              <a:solidFill>
                <a:srgbClr val="FF5353"/>
              </a:solidFill>
              <a:latin typeface="+mj-lt"/>
            </a:endParaRPr>
          </a:p>
        </p:txBody>
      </p:sp>
      <p:sp>
        <p:nvSpPr>
          <p:cNvPr id="21" name="TextBox 20">
            <a:extLst>
              <a:ext uri="{FF2B5EF4-FFF2-40B4-BE49-F238E27FC236}">
                <a16:creationId xmlns:a16="http://schemas.microsoft.com/office/drawing/2014/main" id="{D6D14EBC-AE42-4790-A579-3D4E6D6A26CA}"/>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16</a:t>
            </a:r>
            <a:endParaRPr lang="en-IN" dirty="0"/>
          </a:p>
        </p:txBody>
      </p:sp>
      <p:sp>
        <p:nvSpPr>
          <p:cNvPr id="24" name="Rectangle 23">
            <a:extLst>
              <a:ext uri="{FF2B5EF4-FFF2-40B4-BE49-F238E27FC236}">
                <a16:creationId xmlns:a16="http://schemas.microsoft.com/office/drawing/2014/main" id="{DAB323FB-8463-4BF3-8A24-8B5647C3BB1E}"/>
              </a:ext>
            </a:extLst>
          </p:cNvPr>
          <p:cNvSpPr/>
          <p:nvPr/>
        </p:nvSpPr>
        <p:spPr>
          <a:xfrm>
            <a:off x="8237620" y="6003161"/>
            <a:ext cx="906379" cy="707617"/>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22871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639D6-B44D-1571-4F14-C4E4BB8CE687}"/>
              </a:ext>
            </a:extLst>
          </p:cNvPr>
          <p:cNvSpPr>
            <a:spLocks noGrp="1"/>
          </p:cNvSpPr>
          <p:nvPr>
            <p:ph type="title"/>
          </p:nvPr>
        </p:nvSpPr>
        <p:spPr/>
        <p:txBody>
          <a:bodyPr/>
          <a:lstStyle/>
          <a:p>
            <a:r>
              <a:rPr lang="en-US" dirty="0"/>
              <a:t>Learning outcome</a:t>
            </a:r>
          </a:p>
        </p:txBody>
      </p:sp>
      <p:sp>
        <p:nvSpPr>
          <p:cNvPr id="3" name="Content Placeholder 2">
            <a:extLst>
              <a:ext uri="{FF2B5EF4-FFF2-40B4-BE49-F238E27FC236}">
                <a16:creationId xmlns:a16="http://schemas.microsoft.com/office/drawing/2014/main" id="{E22CA36D-3CE6-B9F9-7DF3-D9768BFA6DE7}"/>
              </a:ext>
            </a:extLst>
          </p:cNvPr>
          <p:cNvSpPr>
            <a:spLocks noGrp="1"/>
          </p:cNvSpPr>
          <p:nvPr>
            <p:ph idx="1"/>
          </p:nvPr>
        </p:nvSpPr>
        <p:spPr/>
        <p:txBody>
          <a:bodyPr/>
          <a:lstStyle/>
          <a:p>
            <a:r>
              <a:rPr lang="en-US" dirty="0"/>
              <a:t>Familiarity with money multiplication</a:t>
            </a:r>
          </a:p>
          <a:p>
            <a:r>
              <a:rPr lang="en-US" dirty="0"/>
              <a:t>Practical exposure of discounting and compounding</a:t>
            </a:r>
          </a:p>
          <a:p>
            <a:r>
              <a:rPr lang="en-US" dirty="0"/>
              <a:t>Identify right investment option for wealth creation  </a:t>
            </a:r>
          </a:p>
        </p:txBody>
      </p:sp>
    </p:spTree>
    <p:extLst>
      <p:ext uri="{BB962C8B-B14F-4D97-AF65-F5344CB8AC3E}">
        <p14:creationId xmlns:p14="http://schemas.microsoft.com/office/powerpoint/2010/main" val="1775288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6231822C-C0B9-49B7-A213-3A58983CFADF}"/>
              </a:ext>
            </a:extLst>
          </p:cNvPr>
          <p:cNvSpPr txBox="1"/>
          <p:nvPr/>
        </p:nvSpPr>
        <p:spPr>
          <a:xfrm>
            <a:off x="8339889" y="147221"/>
            <a:ext cx="561474"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17</a:t>
            </a:r>
            <a:endParaRPr lang="en-IN" dirty="0"/>
          </a:p>
        </p:txBody>
      </p:sp>
      <p:sp>
        <p:nvSpPr>
          <p:cNvPr id="26" name="TextBox 25">
            <a:extLst>
              <a:ext uri="{FF2B5EF4-FFF2-40B4-BE49-F238E27FC236}">
                <a16:creationId xmlns:a16="http://schemas.microsoft.com/office/drawing/2014/main" id="{A00641E0-E70D-4600-B2AD-B37B9D21C3AD}"/>
              </a:ext>
            </a:extLst>
          </p:cNvPr>
          <p:cNvSpPr txBox="1"/>
          <p:nvPr/>
        </p:nvSpPr>
        <p:spPr>
          <a:xfrm>
            <a:off x="523373" y="886616"/>
            <a:ext cx="8097253"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Effective Rate of Interest (example)</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cxnSp>
        <p:nvCxnSpPr>
          <p:cNvPr id="9" name="Straight Connector 8">
            <a:extLst>
              <a:ext uri="{FF2B5EF4-FFF2-40B4-BE49-F238E27FC236}">
                <a16:creationId xmlns:a16="http://schemas.microsoft.com/office/drawing/2014/main" id="{6D08E4B4-4062-4A87-B339-20D3A20A6047}"/>
              </a:ext>
            </a:extLst>
          </p:cNvPr>
          <p:cNvCxnSpPr/>
          <p:nvPr/>
        </p:nvCxnSpPr>
        <p:spPr>
          <a:xfrm>
            <a:off x="2919664" y="1666113"/>
            <a:ext cx="0" cy="5044666"/>
          </a:xfrm>
          <a:prstGeom prst="line">
            <a:avLst/>
          </a:prstGeom>
          <a:ln w="127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54E90D1-A4E6-4EA6-8A4C-2226CF804214}"/>
              </a:ext>
            </a:extLst>
          </p:cNvPr>
          <p:cNvCxnSpPr/>
          <p:nvPr/>
        </p:nvCxnSpPr>
        <p:spPr>
          <a:xfrm>
            <a:off x="5895474" y="1666113"/>
            <a:ext cx="0" cy="5044666"/>
          </a:xfrm>
          <a:prstGeom prst="line">
            <a:avLst/>
          </a:prstGeom>
          <a:ln w="127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B547B95-7E06-4877-8B85-77B7DB795A3B}"/>
              </a:ext>
            </a:extLst>
          </p:cNvPr>
          <p:cNvSpPr txBox="1"/>
          <p:nvPr/>
        </p:nvSpPr>
        <p:spPr>
          <a:xfrm>
            <a:off x="360948" y="1816463"/>
            <a:ext cx="2358184" cy="523220"/>
          </a:xfrm>
          <a:prstGeom prst="rect">
            <a:avLst/>
          </a:prstGeom>
          <a:noFill/>
        </p:spPr>
        <p:txBody>
          <a:bodyPr wrap="square" rtlCol="0">
            <a:spAutoFit/>
          </a:bodyPr>
          <a:lstStyle/>
          <a:p>
            <a:pPr algn="ctr"/>
            <a:r>
              <a:rPr lang="en-US" sz="2800" dirty="0">
                <a:solidFill>
                  <a:schemeClr val="tx1">
                    <a:lumMod val="65000"/>
                    <a:lumOff val="35000"/>
                  </a:schemeClr>
                </a:solidFill>
                <a:latin typeface="+mj-lt"/>
              </a:rPr>
              <a:t>SBI Bank</a:t>
            </a:r>
            <a:endParaRPr lang="en-IN" sz="2800" dirty="0">
              <a:solidFill>
                <a:schemeClr val="tx1">
                  <a:lumMod val="65000"/>
                  <a:lumOff val="35000"/>
                </a:schemeClr>
              </a:solidFill>
              <a:latin typeface="+mj-lt"/>
            </a:endParaRPr>
          </a:p>
        </p:txBody>
      </p:sp>
      <p:sp>
        <p:nvSpPr>
          <p:cNvPr id="11" name="TextBox 10">
            <a:extLst>
              <a:ext uri="{FF2B5EF4-FFF2-40B4-BE49-F238E27FC236}">
                <a16:creationId xmlns:a16="http://schemas.microsoft.com/office/drawing/2014/main" id="{21A8D5CC-34AB-4767-A663-375AA3369272}"/>
              </a:ext>
            </a:extLst>
          </p:cNvPr>
          <p:cNvSpPr txBox="1"/>
          <p:nvPr/>
        </p:nvSpPr>
        <p:spPr>
          <a:xfrm>
            <a:off x="3207422" y="1816463"/>
            <a:ext cx="2358184" cy="523220"/>
          </a:xfrm>
          <a:prstGeom prst="rect">
            <a:avLst/>
          </a:prstGeom>
          <a:noFill/>
        </p:spPr>
        <p:txBody>
          <a:bodyPr wrap="square" rtlCol="0">
            <a:spAutoFit/>
          </a:bodyPr>
          <a:lstStyle/>
          <a:p>
            <a:pPr algn="ctr"/>
            <a:r>
              <a:rPr lang="en-US" sz="2800" dirty="0">
                <a:solidFill>
                  <a:schemeClr val="tx1">
                    <a:lumMod val="65000"/>
                    <a:lumOff val="35000"/>
                  </a:schemeClr>
                </a:solidFill>
                <a:latin typeface="+mj-lt"/>
              </a:rPr>
              <a:t>IDFC Bank</a:t>
            </a:r>
            <a:endParaRPr lang="en-IN" sz="2800" dirty="0">
              <a:solidFill>
                <a:schemeClr val="tx1">
                  <a:lumMod val="65000"/>
                  <a:lumOff val="35000"/>
                </a:schemeClr>
              </a:solidFill>
              <a:latin typeface="+mj-lt"/>
            </a:endParaRPr>
          </a:p>
        </p:txBody>
      </p:sp>
      <p:sp>
        <p:nvSpPr>
          <p:cNvPr id="12" name="TextBox 11">
            <a:extLst>
              <a:ext uri="{FF2B5EF4-FFF2-40B4-BE49-F238E27FC236}">
                <a16:creationId xmlns:a16="http://schemas.microsoft.com/office/drawing/2014/main" id="{2F7DB452-BF8C-4CD1-8B8F-84F9FF6F9A73}"/>
              </a:ext>
            </a:extLst>
          </p:cNvPr>
          <p:cNvSpPr txBox="1"/>
          <p:nvPr/>
        </p:nvSpPr>
        <p:spPr>
          <a:xfrm>
            <a:off x="6225343" y="1816463"/>
            <a:ext cx="2358184" cy="523220"/>
          </a:xfrm>
          <a:prstGeom prst="rect">
            <a:avLst/>
          </a:prstGeom>
          <a:noFill/>
        </p:spPr>
        <p:txBody>
          <a:bodyPr wrap="square" rtlCol="0">
            <a:spAutoFit/>
          </a:bodyPr>
          <a:lstStyle/>
          <a:p>
            <a:pPr algn="ctr"/>
            <a:r>
              <a:rPr lang="en-US" sz="2800" dirty="0">
                <a:solidFill>
                  <a:schemeClr val="tx1">
                    <a:lumMod val="65000"/>
                    <a:lumOff val="35000"/>
                  </a:schemeClr>
                </a:solidFill>
                <a:latin typeface="+mj-lt"/>
              </a:rPr>
              <a:t>PNB Bank</a:t>
            </a:r>
            <a:endParaRPr lang="en-IN" sz="2800" dirty="0">
              <a:solidFill>
                <a:schemeClr val="tx1">
                  <a:lumMod val="65000"/>
                  <a:lumOff val="35000"/>
                </a:schemeClr>
              </a:solidFill>
              <a:latin typeface="+mj-lt"/>
            </a:endParaRPr>
          </a:p>
        </p:txBody>
      </p:sp>
      <p:sp>
        <p:nvSpPr>
          <p:cNvPr id="3" name="TextBox 2">
            <a:extLst>
              <a:ext uri="{FF2B5EF4-FFF2-40B4-BE49-F238E27FC236}">
                <a16:creationId xmlns:a16="http://schemas.microsoft.com/office/drawing/2014/main" id="{4EA349B2-1A09-4A61-BEC5-8B60E2D99B39}"/>
              </a:ext>
            </a:extLst>
          </p:cNvPr>
          <p:cNvSpPr txBox="1"/>
          <p:nvPr/>
        </p:nvSpPr>
        <p:spPr>
          <a:xfrm>
            <a:off x="360948" y="2414338"/>
            <a:ext cx="2438400" cy="276999"/>
          </a:xfrm>
          <a:prstGeom prst="rect">
            <a:avLst/>
          </a:prstGeom>
          <a:noFill/>
        </p:spPr>
        <p:txBody>
          <a:bodyPr wrap="square" rtlCol="0">
            <a:spAutoFit/>
          </a:bodyPr>
          <a:lstStyle/>
          <a:p>
            <a:pPr algn="r"/>
            <a:r>
              <a:rPr lang="en-US" sz="1200" dirty="0">
                <a:solidFill>
                  <a:srgbClr val="FF5353"/>
                </a:solidFill>
                <a:latin typeface="+mj-lt"/>
              </a:rPr>
              <a:t>10% </a:t>
            </a:r>
            <a:r>
              <a:rPr lang="en-US" sz="1200" dirty="0">
                <a:solidFill>
                  <a:srgbClr val="FF5353"/>
                </a:solidFill>
              </a:rPr>
              <a:t>compounded monthly</a:t>
            </a:r>
            <a:endParaRPr lang="en-IN" sz="1200" dirty="0">
              <a:solidFill>
                <a:srgbClr val="FF5353"/>
              </a:solidFill>
            </a:endParaRPr>
          </a:p>
        </p:txBody>
      </p:sp>
      <p:sp>
        <p:nvSpPr>
          <p:cNvPr id="13" name="TextBox 12">
            <a:extLst>
              <a:ext uri="{FF2B5EF4-FFF2-40B4-BE49-F238E27FC236}">
                <a16:creationId xmlns:a16="http://schemas.microsoft.com/office/drawing/2014/main" id="{0F5785AD-C9B4-4608-97FC-F5DAFB314A89}"/>
              </a:ext>
            </a:extLst>
          </p:cNvPr>
          <p:cNvSpPr txBox="1"/>
          <p:nvPr/>
        </p:nvSpPr>
        <p:spPr>
          <a:xfrm>
            <a:off x="3294647" y="2414338"/>
            <a:ext cx="2438400" cy="276999"/>
          </a:xfrm>
          <a:prstGeom prst="rect">
            <a:avLst/>
          </a:prstGeom>
          <a:noFill/>
        </p:spPr>
        <p:txBody>
          <a:bodyPr wrap="square" rtlCol="0">
            <a:spAutoFit/>
          </a:bodyPr>
          <a:lstStyle/>
          <a:p>
            <a:pPr algn="r"/>
            <a:r>
              <a:rPr lang="en-US" sz="1200" dirty="0">
                <a:solidFill>
                  <a:srgbClr val="FF5353"/>
                </a:solidFill>
                <a:latin typeface="+mj-lt"/>
              </a:rPr>
              <a:t>10% </a:t>
            </a:r>
            <a:r>
              <a:rPr lang="en-US" sz="1200" dirty="0">
                <a:solidFill>
                  <a:srgbClr val="FF5353"/>
                </a:solidFill>
              </a:rPr>
              <a:t>compounded daily</a:t>
            </a:r>
            <a:endParaRPr lang="en-IN" sz="1200" dirty="0">
              <a:solidFill>
                <a:srgbClr val="FF5353"/>
              </a:solidFill>
            </a:endParaRPr>
          </a:p>
        </p:txBody>
      </p:sp>
      <p:sp>
        <p:nvSpPr>
          <p:cNvPr id="14" name="TextBox 13">
            <a:extLst>
              <a:ext uri="{FF2B5EF4-FFF2-40B4-BE49-F238E27FC236}">
                <a16:creationId xmlns:a16="http://schemas.microsoft.com/office/drawing/2014/main" id="{52DAF949-9A63-496A-A590-4E7CCC30B0C7}"/>
              </a:ext>
            </a:extLst>
          </p:cNvPr>
          <p:cNvSpPr txBox="1"/>
          <p:nvPr/>
        </p:nvSpPr>
        <p:spPr>
          <a:xfrm>
            <a:off x="6267951" y="2414338"/>
            <a:ext cx="2438400" cy="276999"/>
          </a:xfrm>
          <a:prstGeom prst="rect">
            <a:avLst/>
          </a:prstGeom>
          <a:noFill/>
        </p:spPr>
        <p:txBody>
          <a:bodyPr wrap="square" rtlCol="0">
            <a:spAutoFit/>
          </a:bodyPr>
          <a:lstStyle/>
          <a:p>
            <a:pPr algn="r"/>
            <a:r>
              <a:rPr lang="en-US" sz="1200" dirty="0">
                <a:solidFill>
                  <a:srgbClr val="FF5353"/>
                </a:solidFill>
                <a:latin typeface="+mj-lt"/>
              </a:rPr>
              <a:t>10% </a:t>
            </a:r>
            <a:r>
              <a:rPr lang="en-US" sz="1200" dirty="0">
                <a:solidFill>
                  <a:srgbClr val="FF5353"/>
                </a:solidFill>
              </a:rPr>
              <a:t>compounded continuously</a:t>
            </a:r>
            <a:endParaRPr lang="en-IN" sz="1200" dirty="0">
              <a:solidFill>
                <a:srgbClr val="FF5353"/>
              </a:solidFill>
            </a:endParaRPr>
          </a:p>
        </p:txBody>
      </p:sp>
      <p:sp>
        <p:nvSpPr>
          <p:cNvPr id="4" name="TextBox 3">
            <a:extLst>
              <a:ext uri="{FF2B5EF4-FFF2-40B4-BE49-F238E27FC236}">
                <a16:creationId xmlns:a16="http://schemas.microsoft.com/office/drawing/2014/main" id="{AC12048D-1543-4EBF-BA35-597A7770690D}"/>
              </a:ext>
            </a:extLst>
          </p:cNvPr>
          <p:cNvSpPr txBox="1"/>
          <p:nvPr/>
        </p:nvSpPr>
        <p:spPr>
          <a:xfrm>
            <a:off x="287425" y="2839454"/>
            <a:ext cx="2566737" cy="861774"/>
          </a:xfrm>
          <a:prstGeom prst="rect">
            <a:avLst/>
          </a:prstGeom>
          <a:noFill/>
        </p:spPr>
        <p:txBody>
          <a:bodyPr wrap="square" rtlCol="0">
            <a:spAutoFit/>
          </a:bodyPr>
          <a:lstStyle/>
          <a:p>
            <a:pPr algn="r"/>
            <a:r>
              <a:rPr lang="en-US" sz="1400" dirty="0">
                <a:solidFill>
                  <a:schemeClr val="tx1">
                    <a:lumMod val="65000"/>
                    <a:lumOff val="35000"/>
                  </a:schemeClr>
                </a:solidFill>
              </a:rPr>
              <a:t>Here</a:t>
            </a:r>
            <a:r>
              <a:rPr lang="en-US" sz="1400" dirty="0">
                <a:solidFill>
                  <a:schemeClr val="tx1">
                    <a:lumMod val="65000"/>
                    <a:lumOff val="35000"/>
                  </a:schemeClr>
                </a:solidFill>
                <a:latin typeface="+mj-lt"/>
              </a:rPr>
              <a:t>,      m=12; n=1</a:t>
            </a:r>
          </a:p>
          <a:p>
            <a:pPr algn="r"/>
            <a:endParaRPr lang="en-US" sz="1200" dirty="0">
              <a:solidFill>
                <a:schemeClr val="tx1">
                  <a:lumMod val="65000"/>
                  <a:lumOff val="35000"/>
                </a:schemeClr>
              </a:solidFill>
            </a:endParaRPr>
          </a:p>
          <a:p>
            <a:pPr algn="r"/>
            <a:r>
              <a:rPr lang="en-US" sz="1200" dirty="0">
                <a:solidFill>
                  <a:schemeClr val="tx1">
                    <a:lumMod val="65000"/>
                    <a:lumOff val="35000"/>
                  </a:schemeClr>
                </a:solidFill>
              </a:rPr>
              <a:t>Where </a:t>
            </a:r>
            <a:r>
              <a:rPr lang="en-US" sz="1200" dirty="0">
                <a:solidFill>
                  <a:srgbClr val="FF5353"/>
                </a:solidFill>
                <a:latin typeface="+mj-lt"/>
              </a:rPr>
              <a:t>‘m’</a:t>
            </a:r>
            <a:r>
              <a:rPr lang="en-US" sz="1200" dirty="0">
                <a:solidFill>
                  <a:schemeClr val="tx1">
                    <a:lumMod val="65000"/>
                    <a:lumOff val="35000"/>
                  </a:schemeClr>
                </a:solidFill>
              </a:rPr>
              <a:t> represents to frequency of compounding in one year</a:t>
            </a:r>
            <a:endParaRPr lang="en-IN" sz="1200" dirty="0">
              <a:solidFill>
                <a:schemeClr val="tx1">
                  <a:lumMod val="65000"/>
                  <a:lumOff val="35000"/>
                </a:schemeClr>
              </a:solidFill>
            </a:endParaRPr>
          </a:p>
        </p:txBody>
      </p:sp>
      <p:sp>
        <p:nvSpPr>
          <p:cNvPr id="16" name="TextBox 15">
            <a:extLst>
              <a:ext uri="{FF2B5EF4-FFF2-40B4-BE49-F238E27FC236}">
                <a16:creationId xmlns:a16="http://schemas.microsoft.com/office/drawing/2014/main" id="{20FEC478-749A-48D6-8EBB-ED89F6B82BB8}"/>
              </a:ext>
            </a:extLst>
          </p:cNvPr>
          <p:cNvSpPr txBox="1"/>
          <p:nvPr/>
        </p:nvSpPr>
        <p:spPr>
          <a:xfrm>
            <a:off x="3221124" y="2839454"/>
            <a:ext cx="2566737" cy="892552"/>
          </a:xfrm>
          <a:prstGeom prst="rect">
            <a:avLst/>
          </a:prstGeom>
          <a:noFill/>
        </p:spPr>
        <p:txBody>
          <a:bodyPr wrap="square" rtlCol="0">
            <a:spAutoFit/>
          </a:bodyPr>
          <a:lstStyle/>
          <a:p>
            <a:pPr algn="r"/>
            <a:r>
              <a:rPr lang="en-US" sz="1400" dirty="0">
                <a:solidFill>
                  <a:schemeClr val="tx1">
                    <a:lumMod val="65000"/>
                    <a:lumOff val="35000"/>
                  </a:schemeClr>
                </a:solidFill>
              </a:rPr>
              <a:t>Here</a:t>
            </a:r>
            <a:r>
              <a:rPr lang="en-US" sz="1400" dirty="0">
                <a:solidFill>
                  <a:schemeClr val="tx1">
                    <a:lumMod val="65000"/>
                    <a:lumOff val="35000"/>
                  </a:schemeClr>
                </a:solidFill>
                <a:latin typeface="+mj-lt"/>
              </a:rPr>
              <a:t>,      m=365; n=1</a:t>
            </a:r>
          </a:p>
          <a:p>
            <a:pPr algn="r"/>
            <a:endParaRPr lang="en-US" sz="1400" dirty="0">
              <a:solidFill>
                <a:schemeClr val="tx1">
                  <a:lumMod val="65000"/>
                  <a:lumOff val="35000"/>
                </a:schemeClr>
              </a:solidFill>
              <a:latin typeface="+mj-lt"/>
            </a:endParaRPr>
          </a:p>
          <a:p>
            <a:pPr algn="r"/>
            <a:r>
              <a:rPr lang="en-US" sz="1200" dirty="0">
                <a:solidFill>
                  <a:schemeClr val="tx1">
                    <a:lumMod val="65000"/>
                    <a:lumOff val="35000"/>
                  </a:schemeClr>
                </a:solidFill>
              </a:rPr>
              <a:t>Where </a:t>
            </a:r>
            <a:r>
              <a:rPr lang="en-US" sz="1200" dirty="0">
                <a:solidFill>
                  <a:srgbClr val="FF5353"/>
                </a:solidFill>
                <a:latin typeface="+mj-lt"/>
              </a:rPr>
              <a:t>‘m’</a:t>
            </a:r>
            <a:r>
              <a:rPr lang="en-US" sz="1200" dirty="0">
                <a:solidFill>
                  <a:schemeClr val="tx1">
                    <a:lumMod val="65000"/>
                    <a:lumOff val="35000"/>
                  </a:schemeClr>
                </a:solidFill>
              </a:rPr>
              <a:t> represents to frequency of compounding in one year</a:t>
            </a:r>
            <a:endParaRPr lang="en-IN" sz="1200" dirty="0">
              <a:solidFill>
                <a:schemeClr val="tx1">
                  <a:lumMod val="65000"/>
                  <a:lumOff val="35000"/>
                </a:schemeClr>
              </a:solidFill>
            </a:endParaRPr>
          </a:p>
        </p:txBody>
      </p:sp>
      <p:sp>
        <p:nvSpPr>
          <p:cNvPr id="17" name="TextBox 16">
            <a:extLst>
              <a:ext uri="{FF2B5EF4-FFF2-40B4-BE49-F238E27FC236}">
                <a16:creationId xmlns:a16="http://schemas.microsoft.com/office/drawing/2014/main" id="{7D2CB3CC-8737-45C2-A0B6-A93DCA276A9F}"/>
              </a:ext>
            </a:extLst>
          </p:cNvPr>
          <p:cNvSpPr txBox="1"/>
          <p:nvPr/>
        </p:nvSpPr>
        <p:spPr>
          <a:xfrm>
            <a:off x="6196933" y="2839454"/>
            <a:ext cx="2566737" cy="892552"/>
          </a:xfrm>
          <a:prstGeom prst="rect">
            <a:avLst/>
          </a:prstGeom>
          <a:noFill/>
        </p:spPr>
        <p:txBody>
          <a:bodyPr wrap="square" rtlCol="0">
            <a:spAutoFit/>
          </a:bodyPr>
          <a:lstStyle/>
          <a:p>
            <a:pPr algn="r"/>
            <a:r>
              <a:rPr lang="en-US" sz="1400" dirty="0">
                <a:solidFill>
                  <a:schemeClr val="tx1">
                    <a:lumMod val="65000"/>
                    <a:lumOff val="35000"/>
                  </a:schemeClr>
                </a:solidFill>
              </a:rPr>
              <a:t>Here</a:t>
            </a:r>
            <a:r>
              <a:rPr lang="en-US" sz="1400" dirty="0">
                <a:solidFill>
                  <a:schemeClr val="tx1">
                    <a:lumMod val="65000"/>
                    <a:lumOff val="35000"/>
                  </a:schemeClr>
                </a:solidFill>
                <a:latin typeface="+mj-lt"/>
              </a:rPr>
              <a:t>,      m=∞; n=1</a:t>
            </a:r>
          </a:p>
          <a:p>
            <a:pPr algn="r"/>
            <a:endParaRPr lang="en-US" sz="1400" dirty="0">
              <a:solidFill>
                <a:schemeClr val="tx1">
                  <a:lumMod val="65000"/>
                  <a:lumOff val="35000"/>
                </a:schemeClr>
              </a:solidFill>
              <a:latin typeface="+mj-lt"/>
            </a:endParaRPr>
          </a:p>
          <a:p>
            <a:pPr algn="r"/>
            <a:r>
              <a:rPr lang="en-US" sz="1200" dirty="0">
                <a:solidFill>
                  <a:schemeClr val="tx1">
                    <a:lumMod val="65000"/>
                    <a:lumOff val="35000"/>
                  </a:schemeClr>
                </a:solidFill>
              </a:rPr>
              <a:t>Where </a:t>
            </a:r>
            <a:r>
              <a:rPr lang="en-US" sz="1200" dirty="0">
                <a:solidFill>
                  <a:srgbClr val="FF5353"/>
                </a:solidFill>
                <a:latin typeface="+mj-lt"/>
              </a:rPr>
              <a:t>‘m’</a:t>
            </a:r>
            <a:r>
              <a:rPr lang="en-US" sz="1200" dirty="0">
                <a:solidFill>
                  <a:schemeClr val="tx1">
                    <a:lumMod val="65000"/>
                    <a:lumOff val="35000"/>
                  </a:schemeClr>
                </a:solidFill>
              </a:rPr>
              <a:t> represents to frequency of compounding in one year</a:t>
            </a:r>
            <a:endParaRPr lang="en-IN" sz="1200" dirty="0">
              <a:solidFill>
                <a:schemeClr val="tx1">
                  <a:lumMod val="65000"/>
                  <a:lumOff val="35000"/>
                </a:schemeClr>
              </a:solidFill>
            </a:endParaRPr>
          </a:p>
        </p:txBody>
      </p:sp>
      <p:sp>
        <p:nvSpPr>
          <p:cNvPr id="5" name="TextBox 4">
            <a:extLst>
              <a:ext uri="{FF2B5EF4-FFF2-40B4-BE49-F238E27FC236}">
                <a16:creationId xmlns:a16="http://schemas.microsoft.com/office/drawing/2014/main" id="{E646E7CA-B29B-4ABE-8A92-C4E5CD883947}"/>
              </a:ext>
            </a:extLst>
          </p:cNvPr>
          <p:cNvSpPr txBox="1"/>
          <p:nvPr/>
        </p:nvSpPr>
        <p:spPr>
          <a:xfrm>
            <a:off x="451184" y="3872102"/>
            <a:ext cx="2267946" cy="2635080"/>
          </a:xfrm>
          <a:prstGeom prst="rect">
            <a:avLst/>
          </a:prstGeom>
          <a:noFill/>
        </p:spPr>
        <p:txBody>
          <a:bodyPr wrap="square" rtlCol="0">
            <a:spAutoFit/>
          </a:bodyPr>
          <a:lstStyle/>
          <a:p>
            <a:r>
              <a:rPr lang="en-US" sz="1400" dirty="0">
                <a:solidFill>
                  <a:schemeClr val="tx1">
                    <a:lumMod val="65000"/>
                    <a:lumOff val="35000"/>
                  </a:schemeClr>
                </a:solidFill>
              </a:rPr>
              <a:t>[(1+0.10/12)^1*12] – 1</a:t>
            </a:r>
          </a:p>
          <a:p>
            <a:endParaRPr lang="en-US" sz="1400" dirty="0">
              <a:solidFill>
                <a:schemeClr val="tx1">
                  <a:lumMod val="65000"/>
                  <a:lumOff val="35000"/>
                </a:schemeClr>
              </a:solidFill>
            </a:endParaRPr>
          </a:p>
          <a:p>
            <a:r>
              <a:rPr lang="en-US" sz="1400" dirty="0">
                <a:solidFill>
                  <a:schemeClr val="tx1">
                    <a:lumMod val="65000"/>
                    <a:lumOff val="35000"/>
                  </a:schemeClr>
                </a:solidFill>
              </a:rPr>
              <a:t>1.1047 – 1</a:t>
            </a:r>
          </a:p>
          <a:p>
            <a:endParaRPr lang="en-US" sz="1400" dirty="0">
              <a:solidFill>
                <a:schemeClr val="tx1">
                  <a:lumMod val="65000"/>
                  <a:lumOff val="35000"/>
                </a:schemeClr>
              </a:solidFill>
            </a:endParaRPr>
          </a:p>
          <a:p>
            <a:r>
              <a:rPr lang="en-US" sz="1400" dirty="0">
                <a:solidFill>
                  <a:schemeClr val="tx1">
                    <a:lumMod val="65000"/>
                    <a:lumOff val="35000"/>
                  </a:schemeClr>
                </a:solidFill>
              </a:rPr>
              <a:t>= 0.1047</a:t>
            </a:r>
          </a:p>
          <a:p>
            <a:endParaRPr lang="en-US" sz="1400" dirty="0">
              <a:solidFill>
                <a:schemeClr val="tx1">
                  <a:lumMod val="65000"/>
                  <a:lumOff val="35000"/>
                </a:schemeClr>
              </a:solidFill>
            </a:endParaRPr>
          </a:p>
          <a:p>
            <a:pPr>
              <a:lnSpc>
                <a:spcPct val="150000"/>
              </a:lnSpc>
            </a:pPr>
            <a:endParaRPr lang="en-US" sz="1400" dirty="0">
              <a:solidFill>
                <a:srgbClr val="FF5353"/>
              </a:solidFill>
              <a:latin typeface="+mj-lt"/>
            </a:endParaRPr>
          </a:p>
          <a:p>
            <a:pPr>
              <a:lnSpc>
                <a:spcPct val="150000"/>
              </a:lnSpc>
            </a:pPr>
            <a:endParaRPr lang="en-US" sz="1400" dirty="0">
              <a:solidFill>
                <a:srgbClr val="FF5353"/>
              </a:solidFill>
              <a:latin typeface="+mj-lt"/>
            </a:endParaRPr>
          </a:p>
          <a:p>
            <a:pPr>
              <a:lnSpc>
                <a:spcPct val="150000"/>
              </a:lnSpc>
            </a:pPr>
            <a:r>
              <a:rPr lang="en-US" sz="1400" dirty="0">
                <a:solidFill>
                  <a:srgbClr val="FF5353"/>
                </a:solidFill>
                <a:latin typeface="+mj-lt"/>
              </a:rPr>
              <a:t>=10.47% p.a. compounded annually</a:t>
            </a:r>
            <a:endParaRPr lang="en-IN" sz="1400" dirty="0">
              <a:solidFill>
                <a:srgbClr val="FF5353"/>
              </a:solidFill>
              <a:latin typeface="+mj-lt"/>
            </a:endParaRPr>
          </a:p>
        </p:txBody>
      </p:sp>
      <p:sp>
        <p:nvSpPr>
          <p:cNvPr id="19" name="TextBox 18">
            <a:extLst>
              <a:ext uri="{FF2B5EF4-FFF2-40B4-BE49-F238E27FC236}">
                <a16:creationId xmlns:a16="http://schemas.microsoft.com/office/drawing/2014/main" id="{FE1FC423-7656-4219-A2C6-2DDDAEB3BDB8}"/>
              </a:ext>
            </a:extLst>
          </p:cNvPr>
          <p:cNvSpPr txBox="1"/>
          <p:nvPr/>
        </p:nvSpPr>
        <p:spPr>
          <a:xfrm>
            <a:off x="3462594" y="3872102"/>
            <a:ext cx="2267946" cy="2635080"/>
          </a:xfrm>
          <a:prstGeom prst="rect">
            <a:avLst/>
          </a:prstGeom>
          <a:noFill/>
        </p:spPr>
        <p:txBody>
          <a:bodyPr wrap="square" rtlCol="0">
            <a:spAutoFit/>
          </a:bodyPr>
          <a:lstStyle/>
          <a:p>
            <a:r>
              <a:rPr lang="en-US" sz="1400" dirty="0">
                <a:solidFill>
                  <a:schemeClr val="tx1">
                    <a:lumMod val="65000"/>
                    <a:lumOff val="35000"/>
                  </a:schemeClr>
                </a:solidFill>
              </a:rPr>
              <a:t>[(1+0.10/365)^1*365] – 1</a:t>
            </a:r>
          </a:p>
          <a:p>
            <a:endParaRPr lang="en-US" sz="1400" dirty="0">
              <a:solidFill>
                <a:schemeClr val="tx1">
                  <a:lumMod val="65000"/>
                  <a:lumOff val="35000"/>
                </a:schemeClr>
              </a:solidFill>
            </a:endParaRPr>
          </a:p>
          <a:p>
            <a:r>
              <a:rPr lang="en-US" sz="1400" dirty="0">
                <a:solidFill>
                  <a:schemeClr val="tx1">
                    <a:lumMod val="65000"/>
                    <a:lumOff val="35000"/>
                  </a:schemeClr>
                </a:solidFill>
              </a:rPr>
              <a:t>1.1051 – 1</a:t>
            </a:r>
          </a:p>
          <a:p>
            <a:endParaRPr lang="en-US" sz="1400" dirty="0">
              <a:solidFill>
                <a:schemeClr val="tx1">
                  <a:lumMod val="65000"/>
                  <a:lumOff val="35000"/>
                </a:schemeClr>
              </a:solidFill>
            </a:endParaRPr>
          </a:p>
          <a:p>
            <a:r>
              <a:rPr lang="en-US" sz="1400" dirty="0">
                <a:solidFill>
                  <a:schemeClr val="tx1">
                    <a:lumMod val="65000"/>
                    <a:lumOff val="35000"/>
                  </a:schemeClr>
                </a:solidFill>
              </a:rPr>
              <a:t>= 0.1051</a:t>
            </a:r>
          </a:p>
          <a:p>
            <a:endParaRPr lang="en-US" sz="1400" dirty="0">
              <a:solidFill>
                <a:schemeClr val="tx1">
                  <a:lumMod val="65000"/>
                  <a:lumOff val="35000"/>
                </a:schemeClr>
              </a:solidFill>
            </a:endParaRPr>
          </a:p>
          <a:p>
            <a:pPr>
              <a:lnSpc>
                <a:spcPct val="150000"/>
              </a:lnSpc>
            </a:pPr>
            <a:endParaRPr lang="en-US" sz="1400" dirty="0">
              <a:solidFill>
                <a:srgbClr val="FF5353"/>
              </a:solidFill>
              <a:latin typeface="+mj-lt"/>
            </a:endParaRPr>
          </a:p>
          <a:p>
            <a:pPr>
              <a:lnSpc>
                <a:spcPct val="150000"/>
              </a:lnSpc>
            </a:pPr>
            <a:endParaRPr lang="en-US" sz="1400" dirty="0">
              <a:solidFill>
                <a:srgbClr val="FF5353"/>
              </a:solidFill>
              <a:latin typeface="+mj-lt"/>
            </a:endParaRPr>
          </a:p>
          <a:p>
            <a:pPr>
              <a:lnSpc>
                <a:spcPct val="150000"/>
              </a:lnSpc>
            </a:pPr>
            <a:r>
              <a:rPr lang="en-US" sz="1400" dirty="0">
                <a:solidFill>
                  <a:srgbClr val="FF5353"/>
                </a:solidFill>
                <a:latin typeface="+mj-lt"/>
              </a:rPr>
              <a:t>=10.51% p.a. compounded annually</a:t>
            </a:r>
            <a:endParaRPr lang="en-IN" sz="1400" dirty="0">
              <a:solidFill>
                <a:srgbClr val="FF5353"/>
              </a:solidFill>
              <a:latin typeface="+mj-lt"/>
            </a:endParaRPr>
          </a:p>
        </p:txBody>
      </p:sp>
      <p:sp>
        <p:nvSpPr>
          <p:cNvPr id="21" name="TextBox 20">
            <a:extLst>
              <a:ext uri="{FF2B5EF4-FFF2-40B4-BE49-F238E27FC236}">
                <a16:creationId xmlns:a16="http://schemas.microsoft.com/office/drawing/2014/main" id="{C6182E0C-C8C2-41DB-B0F0-95ECB5A6B34A}"/>
              </a:ext>
            </a:extLst>
          </p:cNvPr>
          <p:cNvSpPr txBox="1"/>
          <p:nvPr/>
        </p:nvSpPr>
        <p:spPr>
          <a:xfrm>
            <a:off x="6352673" y="3795158"/>
            <a:ext cx="2286001" cy="2712024"/>
          </a:xfrm>
          <a:prstGeom prst="rect">
            <a:avLst/>
          </a:prstGeom>
          <a:noFill/>
        </p:spPr>
        <p:txBody>
          <a:bodyPr wrap="square" rtlCol="0">
            <a:spAutoFit/>
          </a:bodyPr>
          <a:lstStyle/>
          <a:p>
            <a:pPr>
              <a:lnSpc>
                <a:spcPct val="150000"/>
              </a:lnSpc>
            </a:pPr>
            <a:r>
              <a:rPr lang="en-US" dirty="0">
                <a:solidFill>
                  <a:srgbClr val="FF5353"/>
                </a:solidFill>
                <a:latin typeface="+mj-lt"/>
              </a:rPr>
              <a:t>e</a:t>
            </a:r>
            <a:r>
              <a:rPr lang="en-US" baseline="50000" dirty="0">
                <a:solidFill>
                  <a:srgbClr val="FF5353"/>
                </a:solidFill>
                <a:latin typeface="+mj-lt"/>
              </a:rPr>
              <a:t>rn </a:t>
            </a:r>
            <a:r>
              <a:rPr lang="en-US" dirty="0">
                <a:solidFill>
                  <a:srgbClr val="FF5353"/>
                </a:solidFill>
                <a:latin typeface="+mj-lt"/>
              </a:rPr>
              <a:t>– 1 </a:t>
            </a:r>
          </a:p>
          <a:p>
            <a:pPr>
              <a:lnSpc>
                <a:spcPct val="150000"/>
              </a:lnSpc>
            </a:pPr>
            <a:r>
              <a:rPr lang="en-US" sz="1200" dirty="0">
                <a:solidFill>
                  <a:schemeClr val="tx1">
                    <a:lumMod val="65000"/>
                    <a:lumOff val="35000"/>
                  </a:schemeClr>
                </a:solidFill>
              </a:rPr>
              <a:t>Where     e = exponent and its value is always equal to 2.7182</a:t>
            </a:r>
          </a:p>
          <a:p>
            <a:pPr>
              <a:lnSpc>
                <a:spcPct val="150000"/>
              </a:lnSpc>
            </a:pPr>
            <a:r>
              <a:rPr lang="en-US" sz="1200" dirty="0">
                <a:solidFill>
                  <a:schemeClr val="tx1">
                    <a:lumMod val="65000"/>
                    <a:lumOff val="35000"/>
                  </a:schemeClr>
                </a:solidFill>
              </a:rPr>
              <a:t>= (2.7182^0.10*1) – 1</a:t>
            </a:r>
          </a:p>
          <a:p>
            <a:pPr>
              <a:lnSpc>
                <a:spcPct val="150000"/>
              </a:lnSpc>
            </a:pPr>
            <a:r>
              <a:rPr lang="en-US" sz="1200" dirty="0">
                <a:solidFill>
                  <a:schemeClr val="tx1">
                    <a:lumMod val="65000"/>
                    <a:lumOff val="35000"/>
                  </a:schemeClr>
                </a:solidFill>
              </a:rPr>
              <a:t>=1.1052-1</a:t>
            </a:r>
          </a:p>
          <a:p>
            <a:pPr>
              <a:lnSpc>
                <a:spcPct val="150000"/>
              </a:lnSpc>
            </a:pPr>
            <a:r>
              <a:rPr lang="en-US" sz="1200" dirty="0">
                <a:solidFill>
                  <a:schemeClr val="tx1">
                    <a:lumMod val="65000"/>
                    <a:lumOff val="35000"/>
                  </a:schemeClr>
                </a:solidFill>
              </a:rPr>
              <a:t>= 0.1052</a:t>
            </a:r>
          </a:p>
          <a:p>
            <a:endParaRPr lang="en-US" sz="1400" dirty="0">
              <a:solidFill>
                <a:schemeClr val="tx1">
                  <a:lumMod val="65000"/>
                  <a:lumOff val="35000"/>
                </a:schemeClr>
              </a:solidFill>
            </a:endParaRPr>
          </a:p>
          <a:p>
            <a:pPr>
              <a:lnSpc>
                <a:spcPct val="150000"/>
              </a:lnSpc>
            </a:pPr>
            <a:r>
              <a:rPr lang="en-US" sz="1400" dirty="0">
                <a:solidFill>
                  <a:srgbClr val="FF5353"/>
                </a:solidFill>
                <a:latin typeface="+mj-lt"/>
              </a:rPr>
              <a:t>=10.52% p.a. compounded annually</a:t>
            </a:r>
            <a:endParaRPr lang="en-IN" sz="1400" dirty="0">
              <a:solidFill>
                <a:srgbClr val="FF5353"/>
              </a:solidFill>
              <a:latin typeface="+mj-lt"/>
            </a:endParaRPr>
          </a:p>
        </p:txBody>
      </p:sp>
      <p:sp>
        <p:nvSpPr>
          <p:cNvPr id="18" name="Rectangle 17">
            <a:extLst>
              <a:ext uri="{FF2B5EF4-FFF2-40B4-BE49-F238E27FC236}">
                <a16:creationId xmlns:a16="http://schemas.microsoft.com/office/drawing/2014/main" id="{638948C2-E306-4734-90BD-E8EE85CC0D8C}"/>
              </a:ext>
            </a:extLst>
          </p:cNvPr>
          <p:cNvSpPr/>
          <p:nvPr/>
        </p:nvSpPr>
        <p:spPr>
          <a:xfrm>
            <a:off x="8438146" y="6144125"/>
            <a:ext cx="705853" cy="566653"/>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26344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6231822C-C0B9-49B7-A213-3A58983CFADF}"/>
              </a:ext>
            </a:extLst>
          </p:cNvPr>
          <p:cNvSpPr txBox="1"/>
          <p:nvPr/>
        </p:nvSpPr>
        <p:spPr>
          <a:xfrm>
            <a:off x="8339889" y="147221"/>
            <a:ext cx="561474"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18</a:t>
            </a:r>
            <a:endParaRPr lang="en-IN" dirty="0"/>
          </a:p>
        </p:txBody>
      </p:sp>
      <p:sp>
        <p:nvSpPr>
          <p:cNvPr id="26" name="TextBox 25">
            <a:extLst>
              <a:ext uri="{FF2B5EF4-FFF2-40B4-BE49-F238E27FC236}">
                <a16:creationId xmlns:a16="http://schemas.microsoft.com/office/drawing/2014/main" id="{A00641E0-E70D-4600-B2AD-B37B9D21C3AD}"/>
              </a:ext>
            </a:extLst>
          </p:cNvPr>
          <p:cNvSpPr txBox="1"/>
          <p:nvPr/>
        </p:nvSpPr>
        <p:spPr>
          <a:xfrm>
            <a:off x="523373" y="886616"/>
            <a:ext cx="8097253"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Effective Rate of Interest (example)</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cxnSp>
        <p:nvCxnSpPr>
          <p:cNvPr id="9" name="Straight Connector 8">
            <a:extLst>
              <a:ext uri="{FF2B5EF4-FFF2-40B4-BE49-F238E27FC236}">
                <a16:creationId xmlns:a16="http://schemas.microsoft.com/office/drawing/2014/main" id="{6D08E4B4-4062-4A87-B339-20D3A20A6047}"/>
              </a:ext>
            </a:extLst>
          </p:cNvPr>
          <p:cNvCxnSpPr/>
          <p:nvPr/>
        </p:nvCxnSpPr>
        <p:spPr>
          <a:xfrm>
            <a:off x="2991853" y="1666113"/>
            <a:ext cx="0" cy="5044666"/>
          </a:xfrm>
          <a:prstGeom prst="line">
            <a:avLst/>
          </a:prstGeom>
          <a:ln w="127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54E90D1-A4E6-4EA6-8A4C-2226CF804214}"/>
              </a:ext>
            </a:extLst>
          </p:cNvPr>
          <p:cNvCxnSpPr/>
          <p:nvPr/>
        </p:nvCxnSpPr>
        <p:spPr>
          <a:xfrm>
            <a:off x="5967663" y="1666113"/>
            <a:ext cx="0" cy="5044666"/>
          </a:xfrm>
          <a:prstGeom prst="line">
            <a:avLst/>
          </a:prstGeom>
          <a:ln w="127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EE2A071-31EB-4DCA-9C74-497E6375F938}"/>
              </a:ext>
            </a:extLst>
          </p:cNvPr>
          <p:cNvCxnSpPr>
            <a:cxnSpLocks/>
          </p:cNvCxnSpPr>
          <p:nvPr/>
        </p:nvCxnSpPr>
        <p:spPr>
          <a:xfrm flipH="1">
            <a:off x="0" y="4062951"/>
            <a:ext cx="9153363" cy="0"/>
          </a:xfrm>
          <a:prstGeom prst="line">
            <a:avLst/>
          </a:prstGeom>
          <a:ln w="127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557733B-CF10-46D9-80C2-0BFE1240582F}"/>
              </a:ext>
            </a:extLst>
          </p:cNvPr>
          <p:cNvSpPr txBox="1"/>
          <p:nvPr/>
        </p:nvSpPr>
        <p:spPr>
          <a:xfrm>
            <a:off x="393032" y="1968862"/>
            <a:ext cx="2358184" cy="523220"/>
          </a:xfrm>
          <a:prstGeom prst="rect">
            <a:avLst/>
          </a:prstGeom>
          <a:noFill/>
        </p:spPr>
        <p:txBody>
          <a:bodyPr wrap="square" rtlCol="0">
            <a:spAutoFit/>
          </a:bodyPr>
          <a:lstStyle/>
          <a:p>
            <a:pPr algn="ctr"/>
            <a:r>
              <a:rPr lang="en-US" sz="2800" dirty="0">
                <a:solidFill>
                  <a:schemeClr val="tx1">
                    <a:lumMod val="65000"/>
                    <a:lumOff val="35000"/>
                  </a:schemeClr>
                </a:solidFill>
                <a:latin typeface="+mj-lt"/>
              </a:rPr>
              <a:t>Axis Bank</a:t>
            </a:r>
            <a:endParaRPr lang="en-IN" sz="2800" dirty="0">
              <a:solidFill>
                <a:schemeClr val="tx1">
                  <a:lumMod val="65000"/>
                  <a:lumOff val="35000"/>
                </a:schemeClr>
              </a:solidFill>
              <a:latin typeface="+mj-lt"/>
            </a:endParaRPr>
          </a:p>
        </p:txBody>
      </p:sp>
      <p:sp>
        <p:nvSpPr>
          <p:cNvPr id="14" name="TextBox 13">
            <a:extLst>
              <a:ext uri="{FF2B5EF4-FFF2-40B4-BE49-F238E27FC236}">
                <a16:creationId xmlns:a16="http://schemas.microsoft.com/office/drawing/2014/main" id="{B6C8D1DC-ECF9-4D8D-B8F4-6D8B72A5B5DB}"/>
              </a:ext>
            </a:extLst>
          </p:cNvPr>
          <p:cNvSpPr txBox="1"/>
          <p:nvPr/>
        </p:nvSpPr>
        <p:spPr>
          <a:xfrm>
            <a:off x="3239506" y="1968862"/>
            <a:ext cx="2358184" cy="523220"/>
          </a:xfrm>
          <a:prstGeom prst="rect">
            <a:avLst/>
          </a:prstGeom>
          <a:noFill/>
        </p:spPr>
        <p:txBody>
          <a:bodyPr wrap="square" rtlCol="0">
            <a:spAutoFit/>
          </a:bodyPr>
          <a:lstStyle/>
          <a:p>
            <a:pPr algn="ctr"/>
            <a:r>
              <a:rPr lang="en-US" sz="2800" dirty="0">
                <a:solidFill>
                  <a:schemeClr val="tx1">
                    <a:lumMod val="65000"/>
                    <a:lumOff val="35000"/>
                  </a:schemeClr>
                </a:solidFill>
                <a:latin typeface="+mj-lt"/>
              </a:rPr>
              <a:t>IDBI Bank</a:t>
            </a:r>
            <a:endParaRPr lang="en-IN" sz="2800" dirty="0">
              <a:solidFill>
                <a:schemeClr val="tx1">
                  <a:lumMod val="65000"/>
                  <a:lumOff val="35000"/>
                </a:schemeClr>
              </a:solidFill>
              <a:latin typeface="+mj-lt"/>
            </a:endParaRPr>
          </a:p>
        </p:txBody>
      </p:sp>
      <p:sp>
        <p:nvSpPr>
          <p:cNvPr id="15" name="TextBox 14">
            <a:extLst>
              <a:ext uri="{FF2B5EF4-FFF2-40B4-BE49-F238E27FC236}">
                <a16:creationId xmlns:a16="http://schemas.microsoft.com/office/drawing/2014/main" id="{DD80F42C-CD4E-4E3A-A6AA-5E833B9B034E}"/>
              </a:ext>
            </a:extLst>
          </p:cNvPr>
          <p:cNvSpPr txBox="1"/>
          <p:nvPr/>
        </p:nvSpPr>
        <p:spPr>
          <a:xfrm>
            <a:off x="6257427" y="1968862"/>
            <a:ext cx="2358184" cy="523220"/>
          </a:xfrm>
          <a:prstGeom prst="rect">
            <a:avLst/>
          </a:prstGeom>
          <a:noFill/>
        </p:spPr>
        <p:txBody>
          <a:bodyPr wrap="square" rtlCol="0">
            <a:spAutoFit/>
          </a:bodyPr>
          <a:lstStyle/>
          <a:p>
            <a:pPr algn="ctr"/>
            <a:r>
              <a:rPr lang="en-US" sz="2800" dirty="0">
                <a:solidFill>
                  <a:schemeClr val="tx1">
                    <a:lumMod val="65000"/>
                    <a:lumOff val="35000"/>
                  </a:schemeClr>
                </a:solidFill>
                <a:latin typeface="+mj-lt"/>
              </a:rPr>
              <a:t>Kotak Bank</a:t>
            </a:r>
            <a:endParaRPr lang="en-IN" sz="2800" dirty="0">
              <a:solidFill>
                <a:schemeClr val="tx1">
                  <a:lumMod val="65000"/>
                  <a:lumOff val="35000"/>
                </a:schemeClr>
              </a:solidFill>
              <a:latin typeface="+mj-lt"/>
            </a:endParaRPr>
          </a:p>
        </p:txBody>
      </p:sp>
      <p:sp>
        <p:nvSpPr>
          <p:cNvPr id="16" name="TextBox 15">
            <a:extLst>
              <a:ext uri="{FF2B5EF4-FFF2-40B4-BE49-F238E27FC236}">
                <a16:creationId xmlns:a16="http://schemas.microsoft.com/office/drawing/2014/main" id="{4699DCC7-9515-4768-9A81-A334F0737FE7}"/>
              </a:ext>
            </a:extLst>
          </p:cNvPr>
          <p:cNvSpPr txBox="1"/>
          <p:nvPr/>
        </p:nvSpPr>
        <p:spPr>
          <a:xfrm>
            <a:off x="393032" y="4223885"/>
            <a:ext cx="2358184" cy="523220"/>
          </a:xfrm>
          <a:prstGeom prst="rect">
            <a:avLst/>
          </a:prstGeom>
          <a:noFill/>
        </p:spPr>
        <p:txBody>
          <a:bodyPr wrap="square" rtlCol="0">
            <a:spAutoFit/>
          </a:bodyPr>
          <a:lstStyle/>
          <a:p>
            <a:pPr algn="ctr"/>
            <a:r>
              <a:rPr lang="en-US" sz="2800" dirty="0">
                <a:solidFill>
                  <a:schemeClr val="tx1">
                    <a:lumMod val="65000"/>
                    <a:lumOff val="35000"/>
                  </a:schemeClr>
                </a:solidFill>
                <a:latin typeface="+mj-lt"/>
              </a:rPr>
              <a:t>SBI Bank</a:t>
            </a:r>
            <a:endParaRPr lang="en-IN" sz="2800" dirty="0">
              <a:solidFill>
                <a:schemeClr val="tx1">
                  <a:lumMod val="65000"/>
                  <a:lumOff val="35000"/>
                </a:schemeClr>
              </a:solidFill>
              <a:latin typeface="+mj-lt"/>
            </a:endParaRPr>
          </a:p>
        </p:txBody>
      </p:sp>
      <p:sp>
        <p:nvSpPr>
          <p:cNvPr id="17" name="TextBox 16">
            <a:extLst>
              <a:ext uri="{FF2B5EF4-FFF2-40B4-BE49-F238E27FC236}">
                <a16:creationId xmlns:a16="http://schemas.microsoft.com/office/drawing/2014/main" id="{F31E7EE8-F623-476F-B1B9-FD4156C05E52}"/>
              </a:ext>
            </a:extLst>
          </p:cNvPr>
          <p:cNvSpPr txBox="1"/>
          <p:nvPr/>
        </p:nvSpPr>
        <p:spPr>
          <a:xfrm>
            <a:off x="3239506" y="4223885"/>
            <a:ext cx="2358184" cy="523220"/>
          </a:xfrm>
          <a:prstGeom prst="rect">
            <a:avLst/>
          </a:prstGeom>
          <a:noFill/>
        </p:spPr>
        <p:txBody>
          <a:bodyPr wrap="square" rtlCol="0">
            <a:spAutoFit/>
          </a:bodyPr>
          <a:lstStyle/>
          <a:p>
            <a:pPr algn="ctr"/>
            <a:r>
              <a:rPr lang="en-US" sz="2800" dirty="0">
                <a:solidFill>
                  <a:schemeClr val="tx1">
                    <a:lumMod val="65000"/>
                    <a:lumOff val="35000"/>
                  </a:schemeClr>
                </a:solidFill>
                <a:latin typeface="+mj-lt"/>
              </a:rPr>
              <a:t>IDFC Bank</a:t>
            </a:r>
            <a:endParaRPr lang="en-IN" sz="2800" dirty="0">
              <a:solidFill>
                <a:schemeClr val="tx1">
                  <a:lumMod val="65000"/>
                  <a:lumOff val="35000"/>
                </a:schemeClr>
              </a:solidFill>
              <a:latin typeface="+mj-lt"/>
            </a:endParaRPr>
          </a:p>
        </p:txBody>
      </p:sp>
      <p:sp>
        <p:nvSpPr>
          <p:cNvPr id="18" name="TextBox 17">
            <a:extLst>
              <a:ext uri="{FF2B5EF4-FFF2-40B4-BE49-F238E27FC236}">
                <a16:creationId xmlns:a16="http://schemas.microsoft.com/office/drawing/2014/main" id="{CABF70ED-04F0-42DE-B7F0-53FAF2294173}"/>
              </a:ext>
            </a:extLst>
          </p:cNvPr>
          <p:cNvSpPr txBox="1"/>
          <p:nvPr/>
        </p:nvSpPr>
        <p:spPr>
          <a:xfrm>
            <a:off x="6257427" y="4223885"/>
            <a:ext cx="2358184" cy="523220"/>
          </a:xfrm>
          <a:prstGeom prst="rect">
            <a:avLst/>
          </a:prstGeom>
          <a:noFill/>
        </p:spPr>
        <p:txBody>
          <a:bodyPr wrap="square" rtlCol="0">
            <a:spAutoFit/>
          </a:bodyPr>
          <a:lstStyle/>
          <a:p>
            <a:pPr algn="ctr"/>
            <a:r>
              <a:rPr lang="en-US" sz="2800" dirty="0">
                <a:solidFill>
                  <a:schemeClr val="tx1">
                    <a:lumMod val="65000"/>
                    <a:lumOff val="35000"/>
                  </a:schemeClr>
                </a:solidFill>
                <a:latin typeface="+mj-lt"/>
              </a:rPr>
              <a:t>PNB Bank</a:t>
            </a:r>
            <a:endParaRPr lang="en-IN" sz="2800" dirty="0">
              <a:solidFill>
                <a:schemeClr val="tx1">
                  <a:lumMod val="65000"/>
                  <a:lumOff val="35000"/>
                </a:schemeClr>
              </a:solidFill>
              <a:latin typeface="+mj-lt"/>
            </a:endParaRPr>
          </a:p>
        </p:txBody>
      </p:sp>
      <p:sp>
        <p:nvSpPr>
          <p:cNvPr id="6" name="TextBox 5">
            <a:extLst>
              <a:ext uri="{FF2B5EF4-FFF2-40B4-BE49-F238E27FC236}">
                <a16:creationId xmlns:a16="http://schemas.microsoft.com/office/drawing/2014/main" id="{11547A65-9DC3-4D5A-919C-80103E516808}"/>
              </a:ext>
            </a:extLst>
          </p:cNvPr>
          <p:cNvSpPr txBox="1"/>
          <p:nvPr/>
        </p:nvSpPr>
        <p:spPr>
          <a:xfrm>
            <a:off x="720564" y="2653015"/>
            <a:ext cx="1844837" cy="979179"/>
          </a:xfrm>
          <a:prstGeom prst="rect">
            <a:avLst/>
          </a:prstGeom>
          <a:noFill/>
        </p:spPr>
        <p:txBody>
          <a:bodyPr wrap="square" rtlCol="0">
            <a:spAutoFit/>
          </a:bodyPr>
          <a:lstStyle/>
          <a:p>
            <a:pPr>
              <a:lnSpc>
                <a:spcPct val="150000"/>
              </a:lnSpc>
            </a:pPr>
            <a:r>
              <a:rPr lang="en-US" sz="2800" dirty="0">
                <a:solidFill>
                  <a:srgbClr val="FF5353"/>
                </a:solidFill>
                <a:effectLst>
                  <a:outerShdw blurRad="63500" sx="102000" sy="102000" algn="ctr" rotWithShape="0">
                    <a:prstClr val="black">
                      <a:alpha val="40000"/>
                    </a:prstClr>
                  </a:outerShdw>
                </a:effectLst>
                <a:latin typeface="+mj-lt"/>
              </a:rPr>
              <a:t>10% p.a. </a:t>
            </a:r>
            <a:r>
              <a:rPr lang="en-US" sz="1200" dirty="0">
                <a:solidFill>
                  <a:srgbClr val="FF5353"/>
                </a:solidFill>
                <a:effectLst>
                  <a:outerShdw blurRad="63500" sx="102000" sy="102000" algn="ctr" rotWithShape="0">
                    <a:prstClr val="black">
                      <a:alpha val="40000"/>
                    </a:prstClr>
                  </a:outerShdw>
                </a:effectLst>
              </a:rPr>
              <a:t>Compounded Annually</a:t>
            </a:r>
            <a:endParaRPr lang="en-IN" sz="1200" dirty="0">
              <a:solidFill>
                <a:srgbClr val="FF5353"/>
              </a:solidFill>
              <a:effectLst>
                <a:outerShdw blurRad="63500" sx="102000" sy="102000" algn="ctr" rotWithShape="0">
                  <a:prstClr val="black">
                    <a:alpha val="40000"/>
                  </a:prstClr>
                </a:outerShdw>
              </a:effectLst>
            </a:endParaRPr>
          </a:p>
        </p:txBody>
      </p:sp>
      <p:sp>
        <p:nvSpPr>
          <p:cNvPr id="21" name="TextBox 20">
            <a:extLst>
              <a:ext uri="{FF2B5EF4-FFF2-40B4-BE49-F238E27FC236}">
                <a16:creationId xmlns:a16="http://schemas.microsoft.com/office/drawing/2014/main" id="{6BD92F77-423B-4E7A-A60F-2EB20079CAC6}"/>
              </a:ext>
            </a:extLst>
          </p:cNvPr>
          <p:cNvSpPr txBox="1"/>
          <p:nvPr/>
        </p:nvSpPr>
        <p:spPr>
          <a:xfrm>
            <a:off x="3578395" y="2653015"/>
            <a:ext cx="2148630" cy="979179"/>
          </a:xfrm>
          <a:prstGeom prst="rect">
            <a:avLst/>
          </a:prstGeom>
          <a:noFill/>
        </p:spPr>
        <p:txBody>
          <a:bodyPr wrap="square" rtlCol="0">
            <a:spAutoFit/>
          </a:bodyPr>
          <a:lstStyle/>
          <a:p>
            <a:pPr>
              <a:lnSpc>
                <a:spcPct val="150000"/>
              </a:lnSpc>
            </a:pPr>
            <a:r>
              <a:rPr lang="en-US" sz="2800" dirty="0">
                <a:solidFill>
                  <a:srgbClr val="FF5353"/>
                </a:solidFill>
                <a:effectLst>
                  <a:outerShdw blurRad="63500" sx="102000" sy="102000" algn="ctr" rotWithShape="0">
                    <a:prstClr val="black">
                      <a:alpha val="40000"/>
                    </a:prstClr>
                  </a:outerShdw>
                </a:effectLst>
                <a:latin typeface="+mj-lt"/>
              </a:rPr>
              <a:t>10.25% p.a. </a:t>
            </a:r>
            <a:r>
              <a:rPr lang="en-US" sz="1200" dirty="0">
                <a:solidFill>
                  <a:srgbClr val="FF5353"/>
                </a:solidFill>
                <a:effectLst>
                  <a:outerShdw blurRad="63500" sx="102000" sy="102000" algn="ctr" rotWithShape="0">
                    <a:prstClr val="black">
                      <a:alpha val="40000"/>
                    </a:prstClr>
                  </a:outerShdw>
                </a:effectLst>
              </a:rPr>
              <a:t>Compounded Annually</a:t>
            </a:r>
            <a:endParaRPr lang="en-IN" sz="1200" dirty="0">
              <a:solidFill>
                <a:srgbClr val="FF5353"/>
              </a:solidFill>
              <a:effectLst>
                <a:outerShdw blurRad="63500" sx="102000" sy="102000" algn="ctr" rotWithShape="0">
                  <a:prstClr val="black">
                    <a:alpha val="40000"/>
                  </a:prstClr>
                </a:outerShdw>
              </a:effectLst>
            </a:endParaRPr>
          </a:p>
        </p:txBody>
      </p:sp>
      <p:sp>
        <p:nvSpPr>
          <p:cNvPr id="22" name="TextBox 21">
            <a:extLst>
              <a:ext uri="{FF2B5EF4-FFF2-40B4-BE49-F238E27FC236}">
                <a16:creationId xmlns:a16="http://schemas.microsoft.com/office/drawing/2014/main" id="{18BEEEE8-0836-45C6-92D9-64B9DCF7AA5B}"/>
              </a:ext>
            </a:extLst>
          </p:cNvPr>
          <p:cNvSpPr txBox="1"/>
          <p:nvPr/>
        </p:nvSpPr>
        <p:spPr>
          <a:xfrm>
            <a:off x="6529139" y="2653015"/>
            <a:ext cx="2095494" cy="979179"/>
          </a:xfrm>
          <a:prstGeom prst="rect">
            <a:avLst/>
          </a:prstGeom>
          <a:noFill/>
        </p:spPr>
        <p:txBody>
          <a:bodyPr wrap="square" rtlCol="0">
            <a:spAutoFit/>
          </a:bodyPr>
          <a:lstStyle/>
          <a:p>
            <a:pPr>
              <a:lnSpc>
                <a:spcPct val="150000"/>
              </a:lnSpc>
            </a:pPr>
            <a:r>
              <a:rPr lang="en-US" sz="2800" dirty="0">
                <a:solidFill>
                  <a:srgbClr val="FF5353"/>
                </a:solidFill>
                <a:effectLst>
                  <a:outerShdw blurRad="63500" sx="102000" sy="102000" algn="ctr" rotWithShape="0">
                    <a:prstClr val="black">
                      <a:alpha val="40000"/>
                    </a:prstClr>
                  </a:outerShdw>
                </a:effectLst>
                <a:latin typeface="+mj-lt"/>
              </a:rPr>
              <a:t>10.38% p.a. </a:t>
            </a:r>
            <a:r>
              <a:rPr lang="en-US" sz="1200" dirty="0">
                <a:solidFill>
                  <a:srgbClr val="FF5353"/>
                </a:solidFill>
                <a:effectLst>
                  <a:outerShdw blurRad="63500" sx="102000" sy="102000" algn="ctr" rotWithShape="0">
                    <a:prstClr val="black">
                      <a:alpha val="40000"/>
                    </a:prstClr>
                  </a:outerShdw>
                </a:effectLst>
              </a:rPr>
              <a:t>Compounded Annually</a:t>
            </a:r>
            <a:endParaRPr lang="en-IN" sz="1200" dirty="0">
              <a:solidFill>
                <a:srgbClr val="FF5353"/>
              </a:solidFill>
              <a:effectLst>
                <a:outerShdw blurRad="63500" sx="102000" sy="102000" algn="ctr" rotWithShape="0">
                  <a:prstClr val="black">
                    <a:alpha val="40000"/>
                  </a:prstClr>
                </a:outerShdw>
              </a:effectLst>
            </a:endParaRPr>
          </a:p>
        </p:txBody>
      </p:sp>
      <p:sp>
        <p:nvSpPr>
          <p:cNvPr id="23" name="TextBox 22">
            <a:extLst>
              <a:ext uri="{FF2B5EF4-FFF2-40B4-BE49-F238E27FC236}">
                <a16:creationId xmlns:a16="http://schemas.microsoft.com/office/drawing/2014/main" id="{330D126E-16EA-4EA2-BD9E-02C54110ECA3}"/>
              </a:ext>
            </a:extLst>
          </p:cNvPr>
          <p:cNvSpPr txBox="1"/>
          <p:nvPr/>
        </p:nvSpPr>
        <p:spPr>
          <a:xfrm>
            <a:off x="519368" y="5106308"/>
            <a:ext cx="2046034" cy="979179"/>
          </a:xfrm>
          <a:prstGeom prst="rect">
            <a:avLst/>
          </a:prstGeom>
          <a:noFill/>
        </p:spPr>
        <p:txBody>
          <a:bodyPr wrap="square" rtlCol="0">
            <a:spAutoFit/>
          </a:bodyPr>
          <a:lstStyle/>
          <a:p>
            <a:pPr>
              <a:lnSpc>
                <a:spcPct val="150000"/>
              </a:lnSpc>
            </a:pPr>
            <a:r>
              <a:rPr lang="en-US" sz="2800" dirty="0">
                <a:solidFill>
                  <a:srgbClr val="FF5353"/>
                </a:solidFill>
                <a:effectLst>
                  <a:outerShdw blurRad="63500" sx="102000" sy="102000" algn="ctr" rotWithShape="0">
                    <a:prstClr val="black">
                      <a:alpha val="40000"/>
                    </a:prstClr>
                  </a:outerShdw>
                </a:effectLst>
                <a:latin typeface="+mj-lt"/>
              </a:rPr>
              <a:t>10.47% p.a. </a:t>
            </a:r>
            <a:r>
              <a:rPr lang="en-US" sz="1200" dirty="0">
                <a:solidFill>
                  <a:srgbClr val="FF5353"/>
                </a:solidFill>
                <a:effectLst>
                  <a:outerShdw blurRad="63500" sx="102000" sy="102000" algn="ctr" rotWithShape="0">
                    <a:prstClr val="black">
                      <a:alpha val="40000"/>
                    </a:prstClr>
                  </a:outerShdw>
                </a:effectLst>
              </a:rPr>
              <a:t>Compounded Annually</a:t>
            </a:r>
            <a:endParaRPr lang="en-IN" sz="1200" dirty="0">
              <a:solidFill>
                <a:srgbClr val="FF5353"/>
              </a:solidFill>
              <a:effectLst>
                <a:outerShdw blurRad="63500" sx="102000" sy="102000" algn="ctr" rotWithShape="0">
                  <a:prstClr val="black">
                    <a:alpha val="40000"/>
                  </a:prstClr>
                </a:outerShdw>
              </a:effectLst>
            </a:endParaRPr>
          </a:p>
        </p:txBody>
      </p:sp>
      <p:sp>
        <p:nvSpPr>
          <p:cNvPr id="24" name="TextBox 23">
            <a:extLst>
              <a:ext uri="{FF2B5EF4-FFF2-40B4-BE49-F238E27FC236}">
                <a16:creationId xmlns:a16="http://schemas.microsoft.com/office/drawing/2014/main" id="{9AB901B8-AE30-4F7E-9822-05DDB022745B}"/>
              </a:ext>
            </a:extLst>
          </p:cNvPr>
          <p:cNvSpPr txBox="1"/>
          <p:nvPr/>
        </p:nvSpPr>
        <p:spPr>
          <a:xfrm>
            <a:off x="3578395" y="5106308"/>
            <a:ext cx="2148630" cy="979179"/>
          </a:xfrm>
          <a:prstGeom prst="rect">
            <a:avLst/>
          </a:prstGeom>
          <a:noFill/>
        </p:spPr>
        <p:txBody>
          <a:bodyPr wrap="square" rtlCol="0">
            <a:spAutoFit/>
          </a:bodyPr>
          <a:lstStyle/>
          <a:p>
            <a:pPr>
              <a:lnSpc>
                <a:spcPct val="150000"/>
              </a:lnSpc>
            </a:pPr>
            <a:r>
              <a:rPr lang="en-US" sz="2800" dirty="0">
                <a:solidFill>
                  <a:srgbClr val="FF5353"/>
                </a:solidFill>
                <a:effectLst>
                  <a:outerShdw blurRad="63500" sx="102000" sy="102000" algn="ctr" rotWithShape="0">
                    <a:prstClr val="black">
                      <a:alpha val="40000"/>
                    </a:prstClr>
                  </a:outerShdw>
                </a:effectLst>
                <a:latin typeface="+mj-lt"/>
              </a:rPr>
              <a:t>10.51% p.a. </a:t>
            </a:r>
            <a:r>
              <a:rPr lang="en-US" sz="1200" dirty="0">
                <a:solidFill>
                  <a:srgbClr val="FF5353"/>
                </a:solidFill>
                <a:effectLst>
                  <a:outerShdw blurRad="63500" sx="102000" sy="102000" algn="ctr" rotWithShape="0">
                    <a:prstClr val="black">
                      <a:alpha val="40000"/>
                    </a:prstClr>
                  </a:outerShdw>
                </a:effectLst>
              </a:rPr>
              <a:t>Compounded Annually</a:t>
            </a:r>
            <a:endParaRPr lang="en-IN" sz="1200" dirty="0">
              <a:solidFill>
                <a:srgbClr val="FF5353"/>
              </a:solidFill>
              <a:effectLst>
                <a:outerShdw blurRad="63500" sx="102000" sy="102000" algn="ctr" rotWithShape="0">
                  <a:prstClr val="black">
                    <a:alpha val="40000"/>
                  </a:prstClr>
                </a:outerShdw>
              </a:effectLst>
            </a:endParaRPr>
          </a:p>
        </p:txBody>
      </p:sp>
      <p:sp>
        <p:nvSpPr>
          <p:cNvPr id="27" name="TextBox 26">
            <a:extLst>
              <a:ext uri="{FF2B5EF4-FFF2-40B4-BE49-F238E27FC236}">
                <a16:creationId xmlns:a16="http://schemas.microsoft.com/office/drawing/2014/main" id="{ACA7CC50-830C-4501-9B7A-17F6294C4A2C}"/>
              </a:ext>
            </a:extLst>
          </p:cNvPr>
          <p:cNvSpPr txBox="1"/>
          <p:nvPr/>
        </p:nvSpPr>
        <p:spPr>
          <a:xfrm>
            <a:off x="6529139" y="5106308"/>
            <a:ext cx="2095494" cy="979179"/>
          </a:xfrm>
          <a:prstGeom prst="rect">
            <a:avLst/>
          </a:prstGeom>
          <a:noFill/>
        </p:spPr>
        <p:txBody>
          <a:bodyPr wrap="square" rtlCol="0">
            <a:spAutoFit/>
          </a:bodyPr>
          <a:lstStyle/>
          <a:p>
            <a:pPr>
              <a:lnSpc>
                <a:spcPct val="150000"/>
              </a:lnSpc>
            </a:pPr>
            <a:r>
              <a:rPr lang="en-US" sz="2800" dirty="0">
                <a:solidFill>
                  <a:srgbClr val="FF5353"/>
                </a:solidFill>
                <a:effectLst>
                  <a:outerShdw blurRad="63500" sx="102000" sy="102000" algn="ctr" rotWithShape="0">
                    <a:prstClr val="black">
                      <a:alpha val="40000"/>
                    </a:prstClr>
                  </a:outerShdw>
                </a:effectLst>
                <a:latin typeface="+mj-lt"/>
              </a:rPr>
              <a:t>10.52% p.a. </a:t>
            </a:r>
            <a:r>
              <a:rPr lang="en-US" sz="1200" dirty="0">
                <a:solidFill>
                  <a:srgbClr val="FF5353"/>
                </a:solidFill>
                <a:effectLst>
                  <a:outerShdw blurRad="63500" sx="102000" sy="102000" algn="ctr" rotWithShape="0">
                    <a:prstClr val="black">
                      <a:alpha val="40000"/>
                    </a:prstClr>
                  </a:outerShdw>
                </a:effectLst>
              </a:rPr>
              <a:t>Compounded Annually</a:t>
            </a:r>
            <a:endParaRPr lang="en-IN" sz="1200" dirty="0">
              <a:solidFill>
                <a:srgbClr val="FF5353"/>
              </a:solidFill>
              <a:effectLst>
                <a:outerShdw blurRad="63500" sx="102000" sy="102000" algn="ctr" rotWithShape="0">
                  <a:prstClr val="black">
                    <a:alpha val="40000"/>
                  </a:prstClr>
                </a:outerShdw>
              </a:effectLst>
            </a:endParaRPr>
          </a:p>
        </p:txBody>
      </p:sp>
      <p:sp>
        <p:nvSpPr>
          <p:cNvPr id="12" name="Ribbon: Curved and Tilted Down 11">
            <a:extLst>
              <a:ext uri="{FF2B5EF4-FFF2-40B4-BE49-F238E27FC236}">
                <a16:creationId xmlns:a16="http://schemas.microsoft.com/office/drawing/2014/main" id="{E87B9B36-7C90-4A41-A7E1-C0EDDA132870}"/>
              </a:ext>
            </a:extLst>
          </p:cNvPr>
          <p:cNvSpPr/>
          <p:nvPr/>
        </p:nvSpPr>
        <p:spPr>
          <a:xfrm>
            <a:off x="6008771" y="6147990"/>
            <a:ext cx="2934702" cy="562789"/>
          </a:xfrm>
          <a:prstGeom prst="ellipseRibbon">
            <a:avLst/>
          </a:prstGeom>
          <a:solidFill>
            <a:schemeClr val="tx1">
              <a:lumMod val="65000"/>
              <a:lumOff val="35000"/>
            </a:schemeClr>
          </a:solidFill>
          <a:ln>
            <a:solidFill>
              <a:srgbClr val="FF535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5353"/>
                </a:solidFill>
                <a:effectLst>
                  <a:outerShdw blurRad="50800" dist="38100" dir="2700000" algn="tl" rotWithShape="0">
                    <a:prstClr val="black">
                      <a:alpha val="40000"/>
                    </a:prstClr>
                  </a:outerShdw>
                </a:effectLst>
                <a:latin typeface="+mj-lt"/>
              </a:rPr>
              <a:t>Winner</a:t>
            </a:r>
            <a:endParaRPr lang="en-IN" dirty="0">
              <a:solidFill>
                <a:srgbClr val="FF5353"/>
              </a:solidFill>
              <a:effectLst>
                <a:outerShdw blurRad="50800" dist="38100" dir="2700000" algn="tl" rotWithShape="0">
                  <a:prstClr val="black">
                    <a:alpha val="40000"/>
                  </a:prstClr>
                </a:outerShdw>
              </a:effectLst>
              <a:latin typeface="+mj-lt"/>
            </a:endParaRPr>
          </a:p>
        </p:txBody>
      </p:sp>
      <p:sp>
        <p:nvSpPr>
          <p:cNvPr id="20" name="Rectangle 19">
            <a:extLst>
              <a:ext uri="{FF2B5EF4-FFF2-40B4-BE49-F238E27FC236}">
                <a16:creationId xmlns:a16="http://schemas.microsoft.com/office/drawing/2014/main" id="{0A08EDC9-78C1-4979-A8F3-D41F5719FB6B}"/>
              </a:ext>
            </a:extLst>
          </p:cNvPr>
          <p:cNvSpPr/>
          <p:nvPr/>
        </p:nvSpPr>
        <p:spPr>
          <a:xfrm>
            <a:off x="16044" y="6085486"/>
            <a:ext cx="569492" cy="616711"/>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7046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496E27-9689-49C3-B03C-CE5071D0E9B3}"/>
              </a:ext>
            </a:extLst>
          </p:cNvPr>
          <p:cNvSpPr txBox="1"/>
          <p:nvPr/>
        </p:nvSpPr>
        <p:spPr>
          <a:xfrm>
            <a:off x="523373" y="886616"/>
            <a:ext cx="8097253"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Timeline, Present &amp; Future Value</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6" name="Rectangle 25">
            <a:extLst>
              <a:ext uri="{FF2B5EF4-FFF2-40B4-BE49-F238E27FC236}">
                <a16:creationId xmlns:a16="http://schemas.microsoft.com/office/drawing/2014/main" id="{94911A47-A2A8-4751-9016-67614937F7E6}"/>
              </a:ext>
            </a:extLst>
          </p:cNvPr>
          <p:cNvSpPr/>
          <p:nvPr/>
        </p:nvSpPr>
        <p:spPr>
          <a:xfrm>
            <a:off x="8064000" y="5630779"/>
            <a:ext cx="1080000" cy="1080000"/>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3" name="Group 32">
            <a:extLst>
              <a:ext uri="{FF2B5EF4-FFF2-40B4-BE49-F238E27FC236}">
                <a16:creationId xmlns:a16="http://schemas.microsoft.com/office/drawing/2014/main" id="{78455DE1-9A77-4B81-A6B8-5B0CF1351470}"/>
              </a:ext>
            </a:extLst>
          </p:cNvPr>
          <p:cNvGrpSpPr/>
          <p:nvPr/>
        </p:nvGrpSpPr>
        <p:grpSpPr>
          <a:xfrm>
            <a:off x="3132000" y="3852107"/>
            <a:ext cx="2880000" cy="228600"/>
            <a:chOff x="2109537" y="3316705"/>
            <a:chExt cx="4932947" cy="228600"/>
          </a:xfrm>
        </p:grpSpPr>
        <p:cxnSp>
          <p:nvCxnSpPr>
            <p:cNvPr id="28" name="Straight Connector 27">
              <a:extLst>
                <a:ext uri="{FF2B5EF4-FFF2-40B4-BE49-F238E27FC236}">
                  <a16:creationId xmlns:a16="http://schemas.microsoft.com/office/drawing/2014/main" id="{04BE6D96-4229-450D-8AE9-C9B8CD86963C}"/>
                </a:ext>
              </a:extLst>
            </p:cNvPr>
            <p:cNvCxnSpPr/>
            <p:nvPr/>
          </p:nvCxnSpPr>
          <p:spPr>
            <a:xfrm>
              <a:off x="2109537" y="3429000"/>
              <a:ext cx="4924926"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9B150AA-704E-49B9-90DE-FFA523AFD878}"/>
                </a:ext>
              </a:extLst>
            </p:cNvPr>
            <p:cNvCxnSpPr>
              <a:cxnSpLocks/>
            </p:cNvCxnSpPr>
            <p:nvPr/>
          </p:nvCxnSpPr>
          <p:spPr>
            <a:xfrm>
              <a:off x="2117558" y="3316705"/>
              <a:ext cx="0" cy="224589"/>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59132AB-3772-4F8F-B8C9-7A3071E20B4B}"/>
                </a:ext>
              </a:extLst>
            </p:cNvPr>
            <p:cNvCxnSpPr>
              <a:cxnSpLocks/>
            </p:cNvCxnSpPr>
            <p:nvPr/>
          </p:nvCxnSpPr>
          <p:spPr>
            <a:xfrm>
              <a:off x="7042484" y="3320716"/>
              <a:ext cx="0" cy="224589"/>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6E7D133F-A77C-4086-8F02-FA03D4CE9DF3}"/>
              </a:ext>
            </a:extLst>
          </p:cNvPr>
          <p:cNvSpPr txBox="1"/>
          <p:nvPr/>
        </p:nvSpPr>
        <p:spPr>
          <a:xfrm>
            <a:off x="2897565" y="4141464"/>
            <a:ext cx="394310" cy="707886"/>
          </a:xfrm>
          <a:prstGeom prst="rect">
            <a:avLst/>
          </a:prstGeom>
          <a:noFill/>
        </p:spPr>
        <p:txBody>
          <a:bodyPr wrap="square" rtlCol="0">
            <a:spAutoFit/>
          </a:bodyPr>
          <a:lstStyle/>
          <a:p>
            <a:r>
              <a:rPr lang="en-US" sz="4000" dirty="0">
                <a:solidFill>
                  <a:srgbClr val="FF9B9B"/>
                </a:solidFill>
                <a:latin typeface="+mj-lt"/>
              </a:rPr>
              <a:t>0</a:t>
            </a:r>
            <a:endParaRPr lang="en-IN" sz="4000" dirty="0">
              <a:solidFill>
                <a:srgbClr val="FF9B9B"/>
              </a:solidFill>
              <a:latin typeface="+mj-lt"/>
            </a:endParaRPr>
          </a:p>
        </p:txBody>
      </p:sp>
      <p:sp>
        <p:nvSpPr>
          <p:cNvPr id="35" name="TextBox 34">
            <a:extLst>
              <a:ext uri="{FF2B5EF4-FFF2-40B4-BE49-F238E27FC236}">
                <a16:creationId xmlns:a16="http://schemas.microsoft.com/office/drawing/2014/main" id="{9E14F6F8-CB96-4955-ACBC-8E6C29A3041F}"/>
              </a:ext>
            </a:extLst>
          </p:cNvPr>
          <p:cNvSpPr txBox="1"/>
          <p:nvPr/>
        </p:nvSpPr>
        <p:spPr>
          <a:xfrm>
            <a:off x="5776034" y="4141464"/>
            <a:ext cx="394310" cy="707886"/>
          </a:xfrm>
          <a:prstGeom prst="rect">
            <a:avLst/>
          </a:prstGeom>
          <a:noFill/>
        </p:spPr>
        <p:txBody>
          <a:bodyPr wrap="square" rtlCol="0">
            <a:spAutoFit/>
          </a:bodyPr>
          <a:lstStyle/>
          <a:p>
            <a:r>
              <a:rPr lang="en-US" sz="4000" dirty="0">
                <a:solidFill>
                  <a:srgbClr val="FF9B9B"/>
                </a:solidFill>
                <a:latin typeface="+mj-lt"/>
              </a:rPr>
              <a:t>1</a:t>
            </a:r>
            <a:endParaRPr lang="en-IN" sz="4000" dirty="0">
              <a:solidFill>
                <a:srgbClr val="FF9B9B"/>
              </a:solidFill>
              <a:latin typeface="+mj-lt"/>
            </a:endParaRPr>
          </a:p>
        </p:txBody>
      </p:sp>
      <p:sp>
        <p:nvSpPr>
          <p:cNvPr id="36" name="TextBox 35">
            <a:extLst>
              <a:ext uri="{FF2B5EF4-FFF2-40B4-BE49-F238E27FC236}">
                <a16:creationId xmlns:a16="http://schemas.microsoft.com/office/drawing/2014/main" id="{29997F20-E228-4864-8239-FD1D0791B1FB}"/>
              </a:ext>
            </a:extLst>
          </p:cNvPr>
          <p:cNvSpPr txBox="1"/>
          <p:nvPr/>
        </p:nvSpPr>
        <p:spPr>
          <a:xfrm>
            <a:off x="2708380" y="3090812"/>
            <a:ext cx="965255" cy="707886"/>
          </a:xfrm>
          <a:prstGeom prst="rect">
            <a:avLst/>
          </a:prstGeom>
          <a:noFill/>
        </p:spPr>
        <p:txBody>
          <a:bodyPr wrap="square" rtlCol="0">
            <a:spAutoFit/>
          </a:bodyPr>
          <a:lstStyle/>
          <a:p>
            <a:r>
              <a:rPr lang="en-US" sz="4000" dirty="0">
                <a:solidFill>
                  <a:srgbClr val="FF9B9B"/>
                </a:solidFill>
                <a:latin typeface="+mj-lt"/>
              </a:rPr>
              <a:t>PV</a:t>
            </a:r>
            <a:endParaRPr lang="en-IN" sz="4000" dirty="0">
              <a:solidFill>
                <a:srgbClr val="FF9B9B"/>
              </a:solidFill>
              <a:latin typeface="+mj-lt"/>
            </a:endParaRPr>
          </a:p>
        </p:txBody>
      </p:sp>
      <p:sp>
        <p:nvSpPr>
          <p:cNvPr id="38" name="TextBox 37">
            <a:extLst>
              <a:ext uri="{FF2B5EF4-FFF2-40B4-BE49-F238E27FC236}">
                <a16:creationId xmlns:a16="http://schemas.microsoft.com/office/drawing/2014/main" id="{7FE13CB3-DB15-4DEC-B5D8-3E4ED33F9056}"/>
              </a:ext>
            </a:extLst>
          </p:cNvPr>
          <p:cNvSpPr txBox="1"/>
          <p:nvPr/>
        </p:nvSpPr>
        <p:spPr>
          <a:xfrm>
            <a:off x="5655719" y="3090812"/>
            <a:ext cx="950669" cy="707886"/>
          </a:xfrm>
          <a:prstGeom prst="rect">
            <a:avLst/>
          </a:prstGeom>
          <a:noFill/>
        </p:spPr>
        <p:txBody>
          <a:bodyPr wrap="square" rtlCol="0">
            <a:spAutoFit/>
          </a:bodyPr>
          <a:lstStyle/>
          <a:p>
            <a:r>
              <a:rPr lang="en-US" sz="4000" dirty="0">
                <a:solidFill>
                  <a:srgbClr val="FF9B9B"/>
                </a:solidFill>
                <a:latin typeface="+mj-lt"/>
              </a:rPr>
              <a:t>FV</a:t>
            </a:r>
            <a:endParaRPr lang="en-IN" sz="4000" dirty="0">
              <a:solidFill>
                <a:srgbClr val="FF9B9B"/>
              </a:solidFill>
              <a:latin typeface="+mj-lt"/>
            </a:endParaRPr>
          </a:p>
        </p:txBody>
      </p:sp>
      <p:sp>
        <p:nvSpPr>
          <p:cNvPr id="39" name="TextBox 38">
            <a:extLst>
              <a:ext uri="{FF2B5EF4-FFF2-40B4-BE49-F238E27FC236}">
                <a16:creationId xmlns:a16="http://schemas.microsoft.com/office/drawing/2014/main" id="{2B07B35A-5712-40D5-80E8-EDCE077FE442}"/>
              </a:ext>
            </a:extLst>
          </p:cNvPr>
          <p:cNvSpPr txBox="1"/>
          <p:nvPr/>
        </p:nvSpPr>
        <p:spPr>
          <a:xfrm>
            <a:off x="728149" y="2356717"/>
            <a:ext cx="1888375" cy="2801536"/>
          </a:xfrm>
          <a:prstGeom prst="rect">
            <a:avLst/>
          </a:prstGeom>
          <a:noFill/>
        </p:spPr>
        <p:txBody>
          <a:bodyPr wrap="square" rtlCol="0">
            <a:spAutoFit/>
          </a:bodyPr>
          <a:lstStyle/>
          <a:p>
            <a:pPr algn="r">
              <a:lnSpc>
                <a:spcPct val="150000"/>
              </a:lnSpc>
            </a:pPr>
            <a:r>
              <a:rPr lang="en-US" sz="2000" dirty="0">
                <a:solidFill>
                  <a:schemeClr val="tx1">
                    <a:lumMod val="75000"/>
                    <a:lumOff val="25000"/>
                  </a:schemeClr>
                </a:solidFill>
              </a:rPr>
              <a:t>Value of money today (at the beginning of year is called </a:t>
            </a:r>
            <a:r>
              <a:rPr lang="en-US" sz="2000" dirty="0">
                <a:solidFill>
                  <a:srgbClr val="FF5353"/>
                </a:solidFill>
                <a:latin typeface="+mj-lt"/>
              </a:rPr>
              <a:t>PRESENT VALUE (PV)</a:t>
            </a:r>
            <a:endParaRPr lang="en-IN" sz="2000" dirty="0">
              <a:solidFill>
                <a:srgbClr val="FF5353"/>
              </a:solidFill>
              <a:latin typeface="+mj-lt"/>
            </a:endParaRPr>
          </a:p>
        </p:txBody>
      </p:sp>
      <p:sp>
        <p:nvSpPr>
          <p:cNvPr id="40" name="TextBox 39">
            <a:extLst>
              <a:ext uri="{FF2B5EF4-FFF2-40B4-BE49-F238E27FC236}">
                <a16:creationId xmlns:a16="http://schemas.microsoft.com/office/drawing/2014/main" id="{BF593DC9-A763-4331-86BE-BF816F414048}"/>
              </a:ext>
            </a:extLst>
          </p:cNvPr>
          <p:cNvSpPr txBox="1"/>
          <p:nvPr/>
        </p:nvSpPr>
        <p:spPr>
          <a:xfrm>
            <a:off x="6535923" y="2356717"/>
            <a:ext cx="1888375" cy="2801536"/>
          </a:xfrm>
          <a:prstGeom prst="rect">
            <a:avLst/>
          </a:prstGeom>
          <a:noFill/>
        </p:spPr>
        <p:txBody>
          <a:bodyPr wrap="square" rtlCol="0">
            <a:spAutoFit/>
          </a:bodyPr>
          <a:lstStyle/>
          <a:p>
            <a:pPr>
              <a:lnSpc>
                <a:spcPct val="150000"/>
              </a:lnSpc>
            </a:pPr>
            <a:r>
              <a:rPr lang="en-US" sz="2000" dirty="0">
                <a:solidFill>
                  <a:schemeClr val="tx1">
                    <a:lumMod val="75000"/>
                    <a:lumOff val="25000"/>
                  </a:schemeClr>
                </a:solidFill>
              </a:rPr>
              <a:t>Value of money on a future date (at the end of year is called </a:t>
            </a:r>
            <a:r>
              <a:rPr lang="en-US" sz="2000" dirty="0">
                <a:solidFill>
                  <a:srgbClr val="FF5353"/>
                </a:solidFill>
                <a:latin typeface="+mj-lt"/>
              </a:rPr>
              <a:t>FUTURE VALUE (PV)</a:t>
            </a:r>
            <a:endParaRPr lang="en-IN" sz="2000" dirty="0">
              <a:solidFill>
                <a:srgbClr val="FF5353"/>
              </a:solidFill>
              <a:latin typeface="+mj-lt"/>
            </a:endParaRPr>
          </a:p>
        </p:txBody>
      </p:sp>
      <p:cxnSp>
        <p:nvCxnSpPr>
          <p:cNvPr id="4" name="Straight Arrow Connector 3">
            <a:extLst>
              <a:ext uri="{FF2B5EF4-FFF2-40B4-BE49-F238E27FC236}">
                <a16:creationId xmlns:a16="http://schemas.microsoft.com/office/drawing/2014/main" id="{31AAB8DA-AFBD-4013-B966-C50EB9529E49}"/>
              </a:ext>
            </a:extLst>
          </p:cNvPr>
          <p:cNvCxnSpPr>
            <a:cxnSpLocks/>
          </p:cNvCxnSpPr>
          <p:nvPr/>
        </p:nvCxnSpPr>
        <p:spPr>
          <a:xfrm flipV="1">
            <a:off x="4443663" y="3964403"/>
            <a:ext cx="0" cy="1521997"/>
          </a:xfrm>
          <a:prstGeom prst="straightConnector1">
            <a:avLst/>
          </a:prstGeom>
          <a:ln w="571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C80FD4F-63FA-434A-B84E-34A45504D4B5}"/>
              </a:ext>
            </a:extLst>
          </p:cNvPr>
          <p:cNvSpPr txBox="1"/>
          <p:nvPr/>
        </p:nvSpPr>
        <p:spPr>
          <a:xfrm>
            <a:off x="3839743" y="5486400"/>
            <a:ext cx="1219200" cy="400110"/>
          </a:xfrm>
          <a:prstGeom prst="rect">
            <a:avLst/>
          </a:prstGeom>
          <a:noFill/>
        </p:spPr>
        <p:txBody>
          <a:bodyPr wrap="square" rtlCol="0">
            <a:spAutoFit/>
          </a:bodyPr>
          <a:lstStyle/>
          <a:p>
            <a:r>
              <a:rPr lang="en-US" sz="2000" dirty="0">
                <a:solidFill>
                  <a:srgbClr val="FF5353"/>
                </a:solidFill>
                <a:latin typeface="+mj-lt"/>
              </a:rPr>
              <a:t>Timeline</a:t>
            </a:r>
            <a:endParaRPr lang="en-IN" sz="2000" dirty="0">
              <a:solidFill>
                <a:srgbClr val="FF5353"/>
              </a:solidFill>
              <a:latin typeface="+mj-lt"/>
            </a:endParaRPr>
          </a:p>
        </p:txBody>
      </p:sp>
      <p:sp>
        <p:nvSpPr>
          <p:cNvPr id="17" name="TextBox 16">
            <a:extLst>
              <a:ext uri="{FF2B5EF4-FFF2-40B4-BE49-F238E27FC236}">
                <a16:creationId xmlns:a16="http://schemas.microsoft.com/office/drawing/2014/main" id="{0F0F1AB9-B4C7-47BF-8FCC-8D28B40EA420}"/>
              </a:ext>
            </a:extLst>
          </p:cNvPr>
          <p:cNvSpPr txBox="1"/>
          <p:nvPr/>
        </p:nvSpPr>
        <p:spPr>
          <a:xfrm>
            <a:off x="8339889" y="147221"/>
            <a:ext cx="561474"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19</a:t>
            </a:r>
            <a:endParaRPr lang="en-IN" dirty="0"/>
          </a:p>
        </p:txBody>
      </p:sp>
    </p:spTree>
    <p:extLst>
      <p:ext uri="{BB962C8B-B14F-4D97-AF65-F5344CB8AC3E}">
        <p14:creationId xmlns:p14="http://schemas.microsoft.com/office/powerpoint/2010/main" val="144894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5D8D2E14-388A-4B77-9F69-B2F35047AB1D}"/>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20</a:t>
            </a:r>
            <a:endParaRPr lang="en-IN" dirty="0"/>
          </a:p>
        </p:txBody>
      </p:sp>
      <p:sp>
        <p:nvSpPr>
          <p:cNvPr id="26" name="TextBox 25">
            <a:extLst>
              <a:ext uri="{FF2B5EF4-FFF2-40B4-BE49-F238E27FC236}">
                <a16:creationId xmlns:a16="http://schemas.microsoft.com/office/drawing/2014/main" id="{026C790C-F1D9-45E3-A442-35679C753F17}"/>
              </a:ext>
            </a:extLst>
          </p:cNvPr>
          <p:cNvSpPr txBox="1"/>
          <p:nvPr/>
        </p:nvSpPr>
        <p:spPr>
          <a:xfrm>
            <a:off x="517357" y="814427"/>
            <a:ext cx="8073189"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Future Value of Money</a:t>
            </a:r>
            <a:endParaRPr lang="en-IN"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7" name="TextBox 26">
            <a:extLst>
              <a:ext uri="{FF2B5EF4-FFF2-40B4-BE49-F238E27FC236}">
                <a16:creationId xmlns:a16="http://schemas.microsoft.com/office/drawing/2014/main" id="{0BB53718-4553-4B56-B265-B794ED1C6447}"/>
              </a:ext>
            </a:extLst>
          </p:cNvPr>
          <p:cNvSpPr txBox="1"/>
          <p:nvPr/>
        </p:nvSpPr>
        <p:spPr>
          <a:xfrm>
            <a:off x="682365" y="1986578"/>
            <a:ext cx="7527276" cy="3238900"/>
          </a:xfrm>
          <a:prstGeom prst="rect">
            <a:avLst/>
          </a:prstGeom>
          <a:noFill/>
        </p:spPr>
        <p:txBody>
          <a:bodyPr wrap="square" rtlCol="0">
            <a:spAutoFit/>
          </a:bodyPr>
          <a:lstStyle/>
          <a:p>
            <a:pPr algn="just">
              <a:lnSpc>
                <a:spcPct val="150000"/>
              </a:lnSpc>
            </a:pPr>
            <a:r>
              <a:rPr lang="en-US" sz="2800" dirty="0">
                <a:solidFill>
                  <a:schemeClr val="tx1">
                    <a:lumMod val="75000"/>
                    <a:lumOff val="25000"/>
                  </a:schemeClr>
                </a:solidFill>
              </a:rPr>
              <a:t>Future Value is the </a:t>
            </a:r>
            <a:r>
              <a:rPr lang="en-US" sz="2800" dirty="0">
                <a:solidFill>
                  <a:srgbClr val="FF5353"/>
                </a:solidFill>
                <a:latin typeface="+mj-lt"/>
              </a:rPr>
              <a:t>amount of money that will grow</a:t>
            </a:r>
            <a:r>
              <a:rPr lang="en-US" sz="2800" dirty="0">
                <a:solidFill>
                  <a:schemeClr val="tx1">
                    <a:lumMod val="75000"/>
                    <a:lumOff val="25000"/>
                  </a:schemeClr>
                </a:solidFill>
                <a:latin typeface="+mj-lt"/>
              </a:rPr>
              <a:t> </a:t>
            </a:r>
            <a:r>
              <a:rPr lang="en-US" sz="2800" dirty="0">
                <a:solidFill>
                  <a:schemeClr val="tx1">
                    <a:lumMod val="75000"/>
                    <a:lumOff val="25000"/>
                  </a:schemeClr>
                </a:solidFill>
              </a:rPr>
              <a:t>over a period with simple or compounded interest, i.e. It is the Present Value of Money plus </a:t>
            </a:r>
            <a:r>
              <a:rPr lang="en-US" sz="2800" dirty="0">
                <a:solidFill>
                  <a:srgbClr val="FF5353"/>
                </a:solidFill>
                <a:latin typeface="+mj-lt"/>
              </a:rPr>
              <a:t>opportunity cost </a:t>
            </a:r>
            <a:r>
              <a:rPr lang="en-US" sz="2800" dirty="0">
                <a:solidFill>
                  <a:schemeClr val="tx1">
                    <a:lumMod val="75000"/>
                    <a:lumOff val="25000"/>
                  </a:schemeClr>
                </a:solidFill>
              </a:rPr>
              <a:t>of money and the </a:t>
            </a:r>
            <a:r>
              <a:rPr lang="en-US" sz="2800" dirty="0">
                <a:solidFill>
                  <a:srgbClr val="FF5353"/>
                </a:solidFill>
                <a:latin typeface="+mj-lt"/>
              </a:rPr>
              <a:t>risk premium</a:t>
            </a:r>
            <a:r>
              <a:rPr lang="en-US" sz="2800" dirty="0">
                <a:solidFill>
                  <a:srgbClr val="FF5353"/>
                </a:solidFill>
              </a:rPr>
              <a:t>.</a:t>
            </a:r>
            <a:endParaRPr lang="en-IN" sz="2800" dirty="0">
              <a:solidFill>
                <a:srgbClr val="FF5353"/>
              </a:solidFill>
            </a:endParaRPr>
          </a:p>
        </p:txBody>
      </p:sp>
      <p:sp>
        <p:nvSpPr>
          <p:cNvPr id="5" name="Rectangle 4">
            <a:extLst>
              <a:ext uri="{FF2B5EF4-FFF2-40B4-BE49-F238E27FC236}">
                <a16:creationId xmlns:a16="http://schemas.microsoft.com/office/drawing/2014/main" id="{79D98CD8-A3E5-47D9-BC2B-EFD4999D7964}"/>
              </a:ext>
            </a:extLst>
          </p:cNvPr>
          <p:cNvSpPr/>
          <p:nvPr/>
        </p:nvSpPr>
        <p:spPr>
          <a:xfrm>
            <a:off x="8064000" y="5630779"/>
            <a:ext cx="1080000" cy="1080000"/>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08507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5D8D2E14-388A-4B77-9F69-B2F35047AB1D}"/>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21</a:t>
            </a:r>
            <a:endParaRPr lang="en-IN" dirty="0"/>
          </a:p>
        </p:txBody>
      </p:sp>
      <p:sp>
        <p:nvSpPr>
          <p:cNvPr id="26" name="TextBox 25">
            <a:extLst>
              <a:ext uri="{FF2B5EF4-FFF2-40B4-BE49-F238E27FC236}">
                <a16:creationId xmlns:a16="http://schemas.microsoft.com/office/drawing/2014/main" id="{026C790C-F1D9-45E3-A442-35679C753F17}"/>
              </a:ext>
            </a:extLst>
          </p:cNvPr>
          <p:cNvSpPr txBox="1"/>
          <p:nvPr/>
        </p:nvSpPr>
        <p:spPr>
          <a:xfrm>
            <a:off x="517357" y="814427"/>
            <a:ext cx="8073189"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Future Value of Money</a:t>
            </a:r>
            <a:endParaRPr lang="en-IN"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7" name="TextBox 26">
            <a:extLst>
              <a:ext uri="{FF2B5EF4-FFF2-40B4-BE49-F238E27FC236}">
                <a16:creationId xmlns:a16="http://schemas.microsoft.com/office/drawing/2014/main" id="{0BB53718-4553-4B56-B265-B794ED1C6447}"/>
              </a:ext>
            </a:extLst>
          </p:cNvPr>
          <p:cNvSpPr txBox="1"/>
          <p:nvPr/>
        </p:nvSpPr>
        <p:spPr>
          <a:xfrm>
            <a:off x="682365" y="1986578"/>
            <a:ext cx="7527276" cy="653577"/>
          </a:xfrm>
          <a:prstGeom prst="rect">
            <a:avLst/>
          </a:prstGeom>
          <a:noFill/>
        </p:spPr>
        <p:txBody>
          <a:bodyPr wrap="square" rtlCol="0">
            <a:spAutoFit/>
          </a:bodyPr>
          <a:lstStyle/>
          <a:p>
            <a:pPr algn="just">
              <a:lnSpc>
                <a:spcPct val="150000"/>
              </a:lnSpc>
            </a:pPr>
            <a:r>
              <a:rPr lang="en-US" sz="2800" dirty="0">
                <a:solidFill>
                  <a:schemeClr val="tx1">
                    <a:lumMod val="75000"/>
                    <a:lumOff val="25000"/>
                  </a:schemeClr>
                </a:solidFill>
              </a:rPr>
              <a:t>Future Value (FV) may be calculated as:</a:t>
            </a:r>
            <a:endParaRPr lang="en-IN" sz="2800" dirty="0">
              <a:solidFill>
                <a:schemeClr val="tx1">
                  <a:lumMod val="75000"/>
                  <a:lumOff val="25000"/>
                </a:schemeClr>
              </a:solidFill>
            </a:endParaRPr>
          </a:p>
        </p:txBody>
      </p:sp>
      <p:sp>
        <p:nvSpPr>
          <p:cNvPr id="30" name="TextBox 29">
            <a:extLst>
              <a:ext uri="{FF2B5EF4-FFF2-40B4-BE49-F238E27FC236}">
                <a16:creationId xmlns:a16="http://schemas.microsoft.com/office/drawing/2014/main" id="{3FB1CDEE-1158-4047-9BA3-36FBCB766387}"/>
              </a:ext>
            </a:extLst>
          </p:cNvPr>
          <p:cNvSpPr txBox="1"/>
          <p:nvPr/>
        </p:nvSpPr>
        <p:spPr>
          <a:xfrm>
            <a:off x="2690180" y="3044280"/>
            <a:ext cx="4028733" cy="769441"/>
          </a:xfrm>
          <a:prstGeom prst="rect">
            <a:avLst/>
          </a:prstGeom>
          <a:noFill/>
        </p:spPr>
        <p:txBody>
          <a:bodyPr wrap="square" rtlCol="0">
            <a:spAutoFit/>
          </a:bodyPr>
          <a:lstStyle/>
          <a:p>
            <a:r>
              <a:rPr lang="en-US" sz="4400" dirty="0">
                <a:solidFill>
                  <a:srgbClr val="FF5353"/>
                </a:solidFill>
                <a:latin typeface="+mj-lt"/>
              </a:rPr>
              <a:t>FV = PV (1 + r)</a:t>
            </a:r>
            <a:r>
              <a:rPr lang="en-US" sz="4400" baseline="50000" dirty="0">
                <a:solidFill>
                  <a:srgbClr val="FF5353"/>
                </a:solidFill>
                <a:latin typeface="+mj-lt"/>
              </a:rPr>
              <a:t>n</a:t>
            </a:r>
            <a:endParaRPr lang="en-IN" sz="4400" baseline="50000" dirty="0">
              <a:solidFill>
                <a:srgbClr val="FF5353"/>
              </a:solidFill>
              <a:latin typeface="+mj-lt"/>
            </a:endParaRPr>
          </a:p>
        </p:txBody>
      </p:sp>
      <p:sp>
        <p:nvSpPr>
          <p:cNvPr id="31" name="TextBox 30">
            <a:extLst>
              <a:ext uri="{FF2B5EF4-FFF2-40B4-BE49-F238E27FC236}">
                <a16:creationId xmlns:a16="http://schemas.microsoft.com/office/drawing/2014/main" id="{64BDA43A-CEAE-43F0-9327-601A6C4B6E7E}"/>
              </a:ext>
            </a:extLst>
          </p:cNvPr>
          <p:cNvSpPr txBox="1"/>
          <p:nvPr/>
        </p:nvSpPr>
        <p:spPr>
          <a:xfrm>
            <a:off x="808359" y="3978967"/>
            <a:ext cx="7527276" cy="1988750"/>
          </a:xfrm>
          <a:prstGeom prst="rect">
            <a:avLst/>
          </a:prstGeom>
          <a:noFill/>
        </p:spPr>
        <p:txBody>
          <a:bodyPr wrap="square" rtlCol="0">
            <a:spAutoFit/>
          </a:bodyPr>
          <a:lstStyle/>
          <a:p>
            <a:pPr algn="just">
              <a:lnSpc>
                <a:spcPct val="150000"/>
              </a:lnSpc>
            </a:pPr>
            <a:r>
              <a:rPr lang="en-US" sz="1400" dirty="0">
                <a:solidFill>
                  <a:schemeClr val="tx1">
                    <a:lumMod val="75000"/>
                    <a:lumOff val="25000"/>
                  </a:schemeClr>
                </a:solidFill>
              </a:rPr>
              <a:t>Where,</a:t>
            </a:r>
          </a:p>
          <a:p>
            <a:pPr algn="just">
              <a:lnSpc>
                <a:spcPct val="150000"/>
              </a:lnSpc>
            </a:pPr>
            <a:r>
              <a:rPr lang="en-US" sz="1400" dirty="0">
                <a:solidFill>
                  <a:schemeClr val="tx1">
                    <a:lumMod val="75000"/>
                    <a:lumOff val="25000"/>
                  </a:schemeClr>
                </a:solidFill>
              </a:rPr>
              <a:t>PV = Present Value of Money</a:t>
            </a:r>
          </a:p>
          <a:p>
            <a:pPr algn="just">
              <a:lnSpc>
                <a:spcPct val="150000"/>
              </a:lnSpc>
            </a:pPr>
            <a:r>
              <a:rPr lang="en-US" sz="1400" dirty="0">
                <a:solidFill>
                  <a:schemeClr val="tx1">
                    <a:lumMod val="75000"/>
                    <a:lumOff val="25000"/>
                  </a:schemeClr>
                </a:solidFill>
              </a:rPr>
              <a:t>r = Rate of interest p.a.</a:t>
            </a:r>
          </a:p>
          <a:p>
            <a:pPr algn="just">
              <a:lnSpc>
                <a:spcPct val="150000"/>
              </a:lnSpc>
            </a:pPr>
            <a:r>
              <a:rPr lang="en-US" sz="1400" dirty="0">
                <a:solidFill>
                  <a:schemeClr val="tx1">
                    <a:lumMod val="75000"/>
                    <a:lumOff val="25000"/>
                  </a:schemeClr>
                </a:solidFill>
              </a:rPr>
              <a:t>n = time for which money is deposited</a:t>
            </a:r>
          </a:p>
          <a:p>
            <a:pPr algn="just">
              <a:lnSpc>
                <a:spcPct val="150000"/>
              </a:lnSpc>
            </a:pPr>
            <a:r>
              <a:rPr lang="en-US" sz="1400" dirty="0">
                <a:solidFill>
                  <a:schemeClr val="tx1">
                    <a:lumMod val="75000"/>
                    <a:lumOff val="25000"/>
                  </a:schemeClr>
                </a:solidFill>
              </a:rPr>
              <a:t>m = Frequency of compounding in one year</a:t>
            </a:r>
          </a:p>
          <a:p>
            <a:pPr algn="just">
              <a:lnSpc>
                <a:spcPct val="150000"/>
              </a:lnSpc>
            </a:pPr>
            <a:r>
              <a:rPr lang="en-US" sz="1400" dirty="0">
                <a:solidFill>
                  <a:schemeClr val="tx1">
                    <a:lumMod val="75000"/>
                    <a:lumOff val="25000"/>
                  </a:schemeClr>
                </a:solidFill>
              </a:rPr>
              <a:t>(1+r)</a:t>
            </a:r>
            <a:r>
              <a:rPr lang="en-US" sz="1400" baseline="70000" dirty="0">
                <a:solidFill>
                  <a:schemeClr val="tx1">
                    <a:lumMod val="75000"/>
                    <a:lumOff val="25000"/>
                  </a:schemeClr>
                </a:solidFill>
              </a:rPr>
              <a:t>n </a:t>
            </a:r>
            <a:r>
              <a:rPr lang="en-US" sz="1400" dirty="0">
                <a:solidFill>
                  <a:schemeClr val="tx1">
                    <a:lumMod val="75000"/>
                    <a:lumOff val="25000"/>
                  </a:schemeClr>
                </a:solidFill>
              </a:rPr>
              <a:t>= Future Value Interest Factor (FVIF </a:t>
            </a:r>
            <a:r>
              <a:rPr lang="en-US" sz="1400" baseline="-50000" dirty="0">
                <a:solidFill>
                  <a:schemeClr val="tx1">
                    <a:lumMod val="75000"/>
                    <a:lumOff val="25000"/>
                  </a:schemeClr>
                </a:solidFill>
              </a:rPr>
              <a:t>r, n</a:t>
            </a:r>
            <a:r>
              <a:rPr lang="en-US" sz="1400" dirty="0">
                <a:solidFill>
                  <a:schemeClr val="tx1">
                    <a:lumMod val="75000"/>
                    <a:lumOff val="25000"/>
                  </a:schemeClr>
                </a:solidFill>
              </a:rPr>
              <a:t>)</a:t>
            </a:r>
            <a:endParaRPr lang="en-IN" sz="1400" dirty="0">
              <a:solidFill>
                <a:schemeClr val="tx1">
                  <a:lumMod val="75000"/>
                  <a:lumOff val="25000"/>
                </a:schemeClr>
              </a:solidFill>
            </a:endParaRPr>
          </a:p>
        </p:txBody>
      </p:sp>
      <p:sp>
        <p:nvSpPr>
          <p:cNvPr id="7" name="Rectangle 6">
            <a:extLst>
              <a:ext uri="{FF2B5EF4-FFF2-40B4-BE49-F238E27FC236}">
                <a16:creationId xmlns:a16="http://schemas.microsoft.com/office/drawing/2014/main" id="{9941774C-8194-455B-A347-95E4D9D25C61}"/>
              </a:ext>
            </a:extLst>
          </p:cNvPr>
          <p:cNvSpPr/>
          <p:nvPr/>
        </p:nvSpPr>
        <p:spPr>
          <a:xfrm>
            <a:off x="8064000" y="5630779"/>
            <a:ext cx="1080000" cy="1080000"/>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34425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5D8D2E14-388A-4B77-9F69-B2F35047AB1D}"/>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22</a:t>
            </a:r>
            <a:endParaRPr lang="en-IN" dirty="0"/>
          </a:p>
        </p:txBody>
      </p:sp>
      <p:sp>
        <p:nvSpPr>
          <p:cNvPr id="26" name="TextBox 25">
            <a:extLst>
              <a:ext uri="{FF2B5EF4-FFF2-40B4-BE49-F238E27FC236}">
                <a16:creationId xmlns:a16="http://schemas.microsoft.com/office/drawing/2014/main" id="{026C790C-F1D9-45E3-A442-35679C753F17}"/>
              </a:ext>
            </a:extLst>
          </p:cNvPr>
          <p:cNvSpPr txBox="1"/>
          <p:nvPr/>
        </p:nvSpPr>
        <p:spPr>
          <a:xfrm>
            <a:off x="517357" y="814427"/>
            <a:ext cx="8073189"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Future Value of Money</a:t>
            </a:r>
            <a:endParaRPr lang="en-IN"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7" name="TextBox 26">
            <a:extLst>
              <a:ext uri="{FF2B5EF4-FFF2-40B4-BE49-F238E27FC236}">
                <a16:creationId xmlns:a16="http://schemas.microsoft.com/office/drawing/2014/main" id="{0BB53718-4553-4B56-B265-B794ED1C6447}"/>
              </a:ext>
            </a:extLst>
          </p:cNvPr>
          <p:cNvSpPr txBox="1"/>
          <p:nvPr/>
        </p:nvSpPr>
        <p:spPr>
          <a:xfrm>
            <a:off x="682365" y="1986578"/>
            <a:ext cx="7527276" cy="1299908"/>
          </a:xfrm>
          <a:prstGeom prst="rect">
            <a:avLst/>
          </a:prstGeom>
          <a:noFill/>
        </p:spPr>
        <p:txBody>
          <a:bodyPr wrap="square" rtlCol="0">
            <a:spAutoFit/>
          </a:bodyPr>
          <a:lstStyle/>
          <a:p>
            <a:pPr algn="just">
              <a:lnSpc>
                <a:spcPct val="150000"/>
              </a:lnSpc>
            </a:pPr>
            <a:r>
              <a:rPr lang="en-US" sz="2800" dirty="0">
                <a:solidFill>
                  <a:schemeClr val="tx1">
                    <a:lumMod val="75000"/>
                    <a:lumOff val="25000"/>
                  </a:schemeClr>
                </a:solidFill>
              </a:rPr>
              <a:t>Future Value (FV) for compounding of less than annual frequency may be calculated as:</a:t>
            </a:r>
            <a:endParaRPr lang="en-IN" sz="2800" dirty="0">
              <a:solidFill>
                <a:schemeClr val="tx1">
                  <a:lumMod val="75000"/>
                  <a:lumOff val="25000"/>
                </a:schemeClr>
              </a:solidFill>
            </a:endParaRPr>
          </a:p>
        </p:txBody>
      </p:sp>
      <p:sp>
        <p:nvSpPr>
          <p:cNvPr id="31" name="TextBox 30">
            <a:extLst>
              <a:ext uri="{FF2B5EF4-FFF2-40B4-BE49-F238E27FC236}">
                <a16:creationId xmlns:a16="http://schemas.microsoft.com/office/drawing/2014/main" id="{64BDA43A-CEAE-43F0-9327-601A6C4B6E7E}"/>
              </a:ext>
            </a:extLst>
          </p:cNvPr>
          <p:cNvSpPr txBox="1"/>
          <p:nvPr/>
        </p:nvSpPr>
        <p:spPr>
          <a:xfrm>
            <a:off x="732774" y="4907813"/>
            <a:ext cx="7527276" cy="1342419"/>
          </a:xfrm>
          <a:prstGeom prst="rect">
            <a:avLst/>
          </a:prstGeom>
          <a:noFill/>
        </p:spPr>
        <p:txBody>
          <a:bodyPr wrap="square" rtlCol="0">
            <a:spAutoFit/>
          </a:bodyPr>
          <a:lstStyle/>
          <a:p>
            <a:pPr algn="just">
              <a:lnSpc>
                <a:spcPct val="150000"/>
              </a:lnSpc>
            </a:pPr>
            <a:r>
              <a:rPr lang="en-US" sz="1400" dirty="0">
                <a:solidFill>
                  <a:schemeClr val="tx1">
                    <a:lumMod val="75000"/>
                    <a:lumOff val="25000"/>
                  </a:schemeClr>
                </a:solidFill>
              </a:rPr>
              <a:t>Where,</a:t>
            </a:r>
          </a:p>
          <a:p>
            <a:pPr algn="just">
              <a:lnSpc>
                <a:spcPct val="150000"/>
              </a:lnSpc>
            </a:pPr>
            <a:r>
              <a:rPr lang="en-US" sz="1400" dirty="0">
                <a:solidFill>
                  <a:schemeClr val="tx1">
                    <a:lumMod val="75000"/>
                    <a:lumOff val="25000"/>
                  </a:schemeClr>
                </a:solidFill>
              </a:rPr>
              <a:t>PV = Present Value of Money</a:t>
            </a:r>
          </a:p>
          <a:p>
            <a:pPr algn="just">
              <a:lnSpc>
                <a:spcPct val="150000"/>
              </a:lnSpc>
            </a:pPr>
            <a:r>
              <a:rPr lang="en-US" sz="1400" dirty="0">
                <a:solidFill>
                  <a:schemeClr val="tx1">
                    <a:lumMod val="75000"/>
                    <a:lumOff val="25000"/>
                  </a:schemeClr>
                </a:solidFill>
              </a:rPr>
              <a:t>r = Rate of interest p.a.</a:t>
            </a:r>
          </a:p>
          <a:p>
            <a:pPr algn="just">
              <a:lnSpc>
                <a:spcPct val="150000"/>
              </a:lnSpc>
            </a:pPr>
            <a:r>
              <a:rPr lang="en-US" sz="1400" dirty="0">
                <a:solidFill>
                  <a:schemeClr val="tx1">
                    <a:lumMod val="75000"/>
                    <a:lumOff val="25000"/>
                  </a:schemeClr>
                </a:solidFill>
              </a:rPr>
              <a:t>n = time for which money is deposited</a:t>
            </a:r>
            <a:endParaRPr lang="en-IN" sz="1400" dirty="0">
              <a:solidFill>
                <a:schemeClr val="tx1">
                  <a:lumMod val="75000"/>
                  <a:lumOff val="25000"/>
                </a:schemeClr>
              </a:solidFill>
            </a:endParaRPr>
          </a:p>
        </p:txBody>
      </p:sp>
      <p:grpSp>
        <p:nvGrpSpPr>
          <p:cNvPr id="36" name="Group 35">
            <a:extLst>
              <a:ext uri="{FF2B5EF4-FFF2-40B4-BE49-F238E27FC236}">
                <a16:creationId xmlns:a16="http://schemas.microsoft.com/office/drawing/2014/main" id="{D0486D3A-5D66-488B-9452-36CFBF5376FA}"/>
              </a:ext>
            </a:extLst>
          </p:cNvPr>
          <p:cNvGrpSpPr/>
          <p:nvPr/>
        </p:nvGrpSpPr>
        <p:grpSpPr>
          <a:xfrm>
            <a:off x="1861379" y="3429000"/>
            <a:ext cx="4837091" cy="1372153"/>
            <a:chOff x="2690179" y="3044280"/>
            <a:chExt cx="4837091" cy="1372153"/>
          </a:xfrm>
        </p:grpSpPr>
        <p:sp>
          <p:nvSpPr>
            <p:cNvPr id="30" name="TextBox 29">
              <a:extLst>
                <a:ext uri="{FF2B5EF4-FFF2-40B4-BE49-F238E27FC236}">
                  <a16:creationId xmlns:a16="http://schemas.microsoft.com/office/drawing/2014/main" id="{3FB1CDEE-1158-4047-9BA3-36FBCB766387}"/>
                </a:ext>
              </a:extLst>
            </p:cNvPr>
            <p:cNvSpPr txBox="1"/>
            <p:nvPr/>
          </p:nvSpPr>
          <p:spPr>
            <a:xfrm>
              <a:off x="2690179" y="3044280"/>
              <a:ext cx="4837091" cy="1220847"/>
            </a:xfrm>
            <a:prstGeom prst="rect">
              <a:avLst/>
            </a:prstGeom>
            <a:noFill/>
          </p:spPr>
          <p:txBody>
            <a:bodyPr wrap="square" rtlCol="0">
              <a:spAutoFit/>
            </a:bodyPr>
            <a:lstStyle/>
            <a:p>
              <a:r>
                <a:rPr lang="en-US" sz="4400" dirty="0">
                  <a:solidFill>
                    <a:srgbClr val="FF5353"/>
                  </a:solidFill>
                  <a:latin typeface="+mj-lt"/>
                </a:rPr>
                <a:t>FV =   PV           r    </a:t>
              </a:r>
              <a:r>
                <a:rPr lang="en-US" sz="4400" baseline="70000" dirty="0">
                  <a:solidFill>
                    <a:srgbClr val="FF5353"/>
                  </a:solidFill>
                  <a:latin typeface="+mj-lt"/>
                </a:rPr>
                <a:t>nm</a:t>
              </a:r>
            </a:p>
            <a:p>
              <a:endParaRPr lang="en-IN" sz="4400" baseline="50000" dirty="0">
                <a:solidFill>
                  <a:srgbClr val="FF5353"/>
                </a:solidFill>
                <a:latin typeface="+mj-lt"/>
              </a:endParaRPr>
            </a:p>
          </p:txBody>
        </p:sp>
        <p:sp>
          <p:nvSpPr>
            <p:cNvPr id="32" name="Minus Sign 31">
              <a:extLst>
                <a:ext uri="{FF2B5EF4-FFF2-40B4-BE49-F238E27FC236}">
                  <a16:creationId xmlns:a16="http://schemas.microsoft.com/office/drawing/2014/main" id="{F3F9852F-8335-4D1B-8369-892FA30AEC93}"/>
                </a:ext>
              </a:extLst>
            </p:cNvPr>
            <p:cNvSpPr/>
            <p:nvPr/>
          </p:nvSpPr>
          <p:spPr>
            <a:xfrm>
              <a:off x="5980082" y="3646803"/>
              <a:ext cx="655185" cy="27376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5353"/>
                </a:solidFill>
              </a:endParaRPr>
            </a:p>
          </p:txBody>
        </p:sp>
        <p:sp>
          <p:nvSpPr>
            <p:cNvPr id="33" name="TextBox 32">
              <a:extLst>
                <a:ext uri="{FF2B5EF4-FFF2-40B4-BE49-F238E27FC236}">
                  <a16:creationId xmlns:a16="http://schemas.microsoft.com/office/drawing/2014/main" id="{0C261A22-250D-4AC5-9E45-26720FCD4967}"/>
                </a:ext>
              </a:extLst>
            </p:cNvPr>
            <p:cNvSpPr txBox="1"/>
            <p:nvPr/>
          </p:nvSpPr>
          <p:spPr>
            <a:xfrm>
              <a:off x="6013768" y="3727158"/>
              <a:ext cx="809551" cy="646331"/>
            </a:xfrm>
            <a:prstGeom prst="rect">
              <a:avLst/>
            </a:prstGeom>
            <a:noFill/>
          </p:spPr>
          <p:txBody>
            <a:bodyPr wrap="square" rtlCol="0">
              <a:spAutoFit/>
            </a:bodyPr>
            <a:lstStyle/>
            <a:p>
              <a:r>
                <a:rPr lang="en-US" sz="3600" dirty="0">
                  <a:solidFill>
                    <a:srgbClr val="FF5353"/>
                  </a:solidFill>
                  <a:latin typeface="+mj-lt"/>
                </a:rPr>
                <a:t>m</a:t>
              </a:r>
              <a:endParaRPr lang="en-IN" sz="3600" dirty="0">
                <a:solidFill>
                  <a:srgbClr val="FF5353"/>
                </a:solidFill>
                <a:latin typeface="+mj-lt"/>
              </a:endParaRPr>
            </a:p>
          </p:txBody>
        </p:sp>
        <p:sp>
          <p:nvSpPr>
            <p:cNvPr id="34" name="Right Bracket 33">
              <a:extLst>
                <a:ext uri="{FF2B5EF4-FFF2-40B4-BE49-F238E27FC236}">
                  <a16:creationId xmlns:a16="http://schemas.microsoft.com/office/drawing/2014/main" id="{E16F4A4D-8727-46AC-AB85-80443A568D06}"/>
                </a:ext>
              </a:extLst>
            </p:cNvPr>
            <p:cNvSpPr/>
            <p:nvPr/>
          </p:nvSpPr>
          <p:spPr>
            <a:xfrm>
              <a:off x="6515282" y="3096076"/>
              <a:ext cx="252000" cy="1306150"/>
            </a:xfrm>
            <a:prstGeom prst="rightBracket">
              <a:avLst/>
            </a:prstGeom>
            <a:ln w="5715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rgbClr val="FF5353"/>
                </a:solidFill>
              </a:endParaRPr>
            </a:p>
          </p:txBody>
        </p:sp>
        <p:sp>
          <p:nvSpPr>
            <p:cNvPr id="35" name="Right Bracket 34">
              <a:extLst>
                <a:ext uri="{FF2B5EF4-FFF2-40B4-BE49-F238E27FC236}">
                  <a16:creationId xmlns:a16="http://schemas.microsoft.com/office/drawing/2014/main" id="{45C3649D-C4EF-4616-B88A-E44A2E134DA5}"/>
                </a:ext>
              </a:extLst>
            </p:cNvPr>
            <p:cNvSpPr/>
            <p:nvPr/>
          </p:nvSpPr>
          <p:spPr>
            <a:xfrm flipH="1">
              <a:off x="5110596" y="3111003"/>
              <a:ext cx="300217" cy="1305430"/>
            </a:xfrm>
            <a:prstGeom prst="rightBracket">
              <a:avLst/>
            </a:prstGeom>
            <a:ln w="5715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rgbClr val="FF5353"/>
                </a:solidFill>
              </a:endParaRPr>
            </a:p>
          </p:txBody>
        </p:sp>
      </p:grpSp>
      <p:sp>
        <p:nvSpPr>
          <p:cNvPr id="37" name="TextBox 36">
            <a:extLst>
              <a:ext uri="{FF2B5EF4-FFF2-40B4-BE49-F238E27FC236}">
                <a16:creationId xmlns:a16="http://schemas.microsoft.com/office/drawing/2014/main" id="{DEB3EC9F-E2BC-4DA1-BDA3-7C2ECC9980DF}"/>
              </a:ext>
            </a:extLst>
          </p:cNvPr>
          <p:cNvSpPr txBox="1"/>
          <p:nvPr/>
        </p:nvSpPr>
        <p:spPr>
          <a:xfrm>
            <a:off x="4279924" y="3749150"/>
            <a:ext cx="968558" cy="769441"/>
          </a:xfrm>
          <a:prstGeom prst="rect">
            <a:avLst/>
          </a:prstGeom>
          <a:noFill/>
        </p:spPr>
        <p:txBody>
          <a:bodyPr wrap="square" rtlCol="0">
            <a:spAutoFit/>
          </a:bodyPr>
          <a:lstStyle/>
          <a:p>
            <a:r>
              <a:rPr lang="en-US" sz="4400" dirty="0">
                <a:solidFill>
                  <a:srgbClr val="FF5353"/>
                </a:solidFill>
                <a:latin typeface="+mj-lt"/>
              </a:rPr>
              <a:t>1 +</a:t>
            </a:r>
            <a:endParaRPr lang="en-IN" sz="4400" dirty="0">
              <a:solidFill>
                <a:srgbClr val="FF5353"/>
              </a:solidFill>
              <a:latin typeface="+mj-lt"/>
            </a:endParaRPr>
          </a:p>
        </p:txBody>
      </p:sp>
      <p:sp>
        <p:nvSpPr>
          <p:cNvPr id="13" name="Rectangle 12">
            <a:extLst>
              <a:ext uri="{FF2B5EF4-FFF2-40B4-BE49-F238E27FC236}">
                <a16:creationId xmlns:a16="http://schemas.microsoft.com/office/drawing/2014/main" id="{5E6939AD-A02F-4B2F-BDCA-34950C8D8C25}"/>
              </a:ext>
            </a:extLst>
          </p:cNvPr>
          <p:cNvSpPr/>
          <p:nvPr/>
        </p:nvSpPr>
        <p:spPr>
          <a:xfrm>
            <a:off x="8064000" y="5630779"/>
            <a:ext cx="1080000" cy="1080000"/>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40956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5D8D2E14-388A-4B77-9F69-B2F35047AB1D}"/>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23</a:t>
            </a:r>
            <a:endParaRPr lang="en-IN" dirty="0"/>
          </a:p>
        </p:txBody>
      </p:sp>
      <p:sp>
        <p:nvSpPr>
          <p:cNvPr id="26" name="TextBox 25">
            <a:extLst>
              <a:ext uri="{FF2B5EF4-FFF2-40B4-BE49-F238E27FC236}">
                <a16:creationId xmlns:a16="http://schemas.microsoft.com/office/drawing/2014/main" id="{026C790C-F1D9-45E3-A442-35679C753F17}"/>
              </a:ext>
            </a:extLst>
          </p:cNvPr>
          <p:cNvSpPr txBox="1"/>
          <p:nvPr/>
        </p:nvSpPr>
        <p:spPr>
          <a:xfrm>
            <a:off x="517357" y="814427"/>
            <a:ext cx="8073189"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Future Value of Money (example)</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 name="TextBox 1">
            <a:extLst>
              <a:ext uri="{FF2B5EF4-FFF2-40B4-BE49-F238E27FC236}">
                <a16:creationId xmlns:a16="http://schemas.microsoft.com/office/drawing/2014/main" id="{ACC00A57-9C57-48C4-A2A2-57E6BBE5034F}"/>
              </a:ext>
            </a:extLst>
          </p:cNvPr>
          <p:cNvSpPr txBox="1"/>
          <p:nvPr/>
        </p:nvSpPr>
        <p:spPr>
          <a:xfrm>
            <a:off x="682365" y="1975696"/>
            <a:ext cx="7527276" cy="1946238"/>
          </a:xfrm>
          <a:prstGeom prst="rect">
            <a:avLst/>
          </a:prstGeom>
          <a:noFill/>
        </p:spPr>
        <p:txBody>
          <a:bodyPr wrap="square" rtlCol="0">
            <a:spAutoFit/>
          </a:bodyPr>
          <a:lstStyle/>
          <a:p>
            <a:pPr>
              <a:lnSpc>
                <a:spcPct val="150000"/>
              </a:lnSpc>
            </a:pPr>
            <a:r>
              <a:rPr lang="en-US" sz="2800" b="0" i="0" u="none" strike="noStrike" dirty="0">
                <a:solidFill>
                  <a:schemeClr val="tx1">
                    <a:lumMod val="65000"/>
                    <a:lumOff val="35000"/>
                  </a:schemeClr>
                </a:solidFill>
                <a:effectLst/>
                <a:latin typeface="Lato" panose="020F0502020204030203" pitchFamily="34" charset="0"/>
              </a:rPr>
              <a:t>What is the future value of Rs. 20,000 invested now for a period of 5 years at an interest rate of 8% p.a. compounded annually?</a:t>
            </a:r>
            <a:r>
              <a:rPr lang="en-US" sz="2800" dirty="0">
                <a:solidFill>
                  <a:schemeClr val="tx1">
                    <a:lumMod val="65000"/>
                    <a:lumOff val="35000"/>
                  </a:schemeClr>
                </a:solidFill>
              </a:rPr>
              <a:t> </a:t>
            </a:r>
            <a:endParaRPr lang="en-IN" sz="2800" dirty="0">
              <a:solidFill>
                <a:schemeClr val="tx1">
                  <a:lumMod val="65000"/>
                  <a:lumOff val="35000"/>
                </a:schemeClr>
              </a:solidFill>
            </a:endParaRPr>
          </a:p>
        </p:txBody>
      </p:sp>
      <p:sp>
        <p:nvSpPr>
          <p:cNvPr id="6" name="Rectangle 5">
            <a:extLst>
              <a:ext uri="{FF2B5EF4-FFF2-40B4-BE49-F238E27FC236}">
                <a16:creationId xmlns:a16="http://schemas.microsoft.com/office/drawing/2014/main" id="{D9242C7F-7763-469B-AD78-8EF27C86FDF1}"/>
              </a:ext>
            </a:extLst>
          </p:cNvPr>
          <p:cNvSpPr/>
          <p:nvPr/>
        </p:nvSpPr>
        <p:spPr>
          <a:xfrm>
            <a:off x="8064000" y="5630779"/>
            <a:ext cx="1080000" cy="1080000"/>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54235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5D8D2E14-388A-4B77-9F69-B2F35047AB1D}"/>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23</a:t>
            </a:r>
            <a:endParaRPr lang="en-IN" dirty="0"/>
          </a:p>
        </p:txBody>
      </p:sp>
      <p:sp>
        <p:nvSpPr>
          <p:cNvPr id="26" name="TextBox 25">
            <a:extLst>
              <a:ext uri="{FF2B5EF4-FFF2-40B4-BE49-F238E27FC236}">
                <a16:creationId xmlns:a16="http://schemas.microsoft.com/office/drawing/2014/main" id="{026C790C-F1D9-45E3-A442-35679C753F17}"/>
              </a:ext>
            </a:extLst>
          </p:cNvPr>
          <p:cNvSpPr txBox="1"/>
          <p:nvPr/>
        </p:nvSpPr>
        <p:spPr>
          <a:xfrm>
            <a:off x="517357" y="814427"/>
            <a:ext cx="8073189"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Future Value of Money (example)</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 name="TextBox 1">
            <a:extLst>
              <a:ext uri="{FF2B5EF4-FFF2-40B4-BE49-F238E27FC236}">
                <a16:creationId xmlns:a16="http://schemas.microsoft.com/office/drawing/2014/main" id="{ACC00A57-9C57-48C4-A2A2-57E6BBE5034F}"/>
              </a:ext>
            </a:extLst>
          </p:cNvPr>
          <p:cNvSpPr txBox="1"/>
          <p:nvPr/>
        </p:nvSpPr>
        <p:spPr>
          <a:xfrm>
            <a:off x="682365" y="1975696"/>
            <a:ext cx="7527276" cy="1946238"/>
          </a:xfrm>
          <a:prstGeom prst="rect">
            <a:avLst/>
          </a:prstGeom>
          <a:noFill/>
        </p:spPr>
        <p:txBody>
          <a:bodyPr wrap="square" rtlCol="0">
            <a:spAutoFit/>
          </a:bodyPr>
          <a:lstStyle/>
          <a:p>
            <a:pPr>
              <a:lnSpc>
                <a:spcPct val="150000"/>
              </a:lnSpc>
            </a:pPr>
            <a:r>
              <a:rPr lang="en-US" sz="2800" b="0" i="0" u="none" strike="noStrike" dirty="0">
                <a:solidFill>
                  <a:schemeClr val="tx1">
                    <a:lumMod val="65000"/>
                    <a:lumOff val="35000"/>
                  </a:schemeClr>
                </a:solidFill>
                <a:effectLst/>
                <a:latin typeface="Lato" panose="020F0502020204030203" pitchFamily="34" charset="0"/>
              </a:rPr>
              <a:t>What is the future value of Rs. 20,000 invested now for a period of 5 years at an interest rate of 8% p.a. compounded annually?</a:t>
            </a:r>
            <a:r>
              <a:rPr lang="en-US" sz="2800" dirty="0">
                <a:solidFill>
                  <a:schemeClr val="tx1">
                    <a:lumMod val="65000"/>
                    <a:lumOff val="35000"/>
                  </a:schemeClr>
                </a:solidFill>
              </a:rPr>
              <a:t> </a:t>
            </a:r>
            <a:endParaRPr lang="en-IN" sz="2800" dirty="0">
              <a:solidFill>
                <a:schemeClr val="tx1">
                  <a:lumMod val="65000"/>
                  <a:lumOff val="35000"/>
                </a:schemeClr>
              </a:solidFill>
            </a:endParaRPr>
          </a:p>
        </p:txBody>
      </p:sp>
      <p:sp>
        <p:nvSpPr>
          <p:cNvPr id="3" name="TextBox 2">
            <a:extLst>
              <a:ext uri="{FF2B5EF4-FFF2-40B4-BE49-F238E27FC236}">
                <a16:creationId xmlns:a16="http://schemas.microsoft.com/office/drawing/2014/main" id="{F5B47504-84C3-4F7B-BFF0-FCC509B86AF4}"/>
              </a:ext>
            </a:extLst>
          </p:cNvPr>
          <p:cNvSpPr txBox="1"/>
          <p:nvPr/>
        </p:nvSpPr>
        <p:spPr>
          <a:xfrm>
            <a:off x="1490729" y="4235980"/>
            <a:ext cx="5910548" cy="584775"/>
          </a:xfrm>
          <a:prstGeom prst="rect">
            <a:avLst/>
          </a:prstGeom>
          <a:noFill/>
        </p:spPr>
        <p:txBody>
          <a:bodyPr wrap="square" rtlCol="0">
            <a:spAutoFit/>
          </a:bodyPr>
          <a:lstStyle/>
          <a:p>
            <a:r>
              <a:rPr lang="en-US" sz="3200" dirty="0">
                <a:solidFill>
                  <a:srgbClr val="FF5353"/>
                </a:solidFill>
                <a:latin typeface="+mj-lt"/>
              </a:rPr>
              <a:t>20,000 (1+0.08)^5 = Rs. 29,386</a:t>
            </a:r>
            <a:endParaRPr lang="en-IN" sz="3200" dirty="0">
              <a:solidFill>
                <a:srgbClr val="FF5353"/>
              </a:solidFill>
              <a:latin typeface="+mj-lt"/>
            </a:endParaRPr>
          </a:p>
        </p:txBody>
      </p:sp>
      <p:sp>
        <p:nvSpPr>
          <p:cNvPr id="6" name="Rectangle 5">
            <a:extLst>
              <a:ext uri="{FF2B5EF4-FFF2-40B4-BE49-F238E27FC236}">
                <a16:creationId xmlns:a16="http://schemas.microsoft.com/office/drawing/2014/main" id="{D9242C7F-7763-469B-AD78-8EF27C86FDF1}"/>
              </a:ext>
            </a:extLst>
          </p:cNvPr>
          <p:cNvSpPr/>
          <p:nvPr/>
        </p:nvSpPr>
        <p:spPr>
          <a:xfrm>
            <a:off x="8064000" y="5630779"/>
            <a:ext cx="1080000" cy="1080000"/>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92591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5D8D2E14-388A-4B77-9F69-B2F35047AB1D}"/>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24</a:t>
            </a:r>
            <a:endParaRPr lang="en-IN" dirty="0"/>
          </a:p>
        </p:txBody>
      </p:sp>
      <p:sp>
        <p:nvSpPr>
          <p:cNvPr id="26" name="TextBox 25">
            <a:extLst>
              <a:ext uri="{FF2B5EF4-FFF2-40B4-BE49-F238E27FC236}">
                <a16:creationId xmlns:a16="http://schemas.microsoft.com/office/drawing/2014/main" id="{026C790C-F1D9-45E3-A442-35679C753F17}"/>
              </a:ext>
            </a:extLst>
          </p:cNvPr>
          <p:cNvSpPr txBox="1"/>
          <p:nvPr/>
        </p:nvSpPr>
        <p:spPr>
          <a:xfrm>
            <a:off x="517357" y="814427"/>
            <a:ext cx="8073189"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Future Value of Money (example)</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 name="TextBox 1">
            <a:extLst>
              <a:ext uri="{FF2B5EF4-FFF2-40B4-BE49-F238E27FC236}">
                <a16:creationId xmlns:a16="http://schemas.microsoft.com/office/drawing/2014/main" id="{ACC00A57-9C57-48C4-A2A2-57E6BBE5034F}"/>
              </a:ext>
            </a:extLst>
          </p:cNvPr>
          <p:cNvSpPr txBox="1"/>
          <p:nvPr/>
        </p:nvSpPr>
        <p:spPr>
          <a:xfrm>
            <a:off x="682365" y="1975696"/>
            <a:ext cx="7527276" cy="1946238"/>
          </a:xfrm>
          <a:prstGeom prst="rect">
            <a:avLst/>
          </a:prstGeom>
          <a:noFill/>
        </p:spPr>
        <p:txBody>
          <a:bodyPr wrap="square" rtlCol="0">
            <a:spAutoFit/>
          </a:bodyPr>
          <a:lstStyle/>
          <a:p>
            <a:pPr>
              <a:lnSpc>
                <a:spcPct val="150000"/>
              </a:lnSpc>
            </a:pPr>
            <a:r>
              <a:rPr lang="en-US" sz="2800" b="0" i="0" u="none" strike="noStrike" dirty="0">
                <a:solidFill>
                  <a:schemeClr val="tx1">
                    <a:lumMod val="65000"/>
                    <a:lumOff val="35000"/>
                  </a:schemeClr>
                </a:solidFill>
                <a:effectLst/>
                <a:latin typeface="Lato" panose="020F0502020204030203" pitchFamily="34" charset="0"/>
              </a:rPr>
              <a:t>What is the future value of Rs. 20,000 invested now for a period of 5 years at an interest rate of 8% p.a. compounded quarterly?</a:t>
            </a:r>
            <a:r>
              <a:rPr lang="en-US" sz="2800" dirty="0">
                <a:solidFill>
                  <a:schemeClr val="tx1">
                    <a:lumMod val="65000"/>
                    <a:lumOff val="35000"/>
                  </a:schemeClr>
                </a:solidFill>
              </a:rPr>
              <a:t> </a:t>
            </a:r>
            <a:endParaRPr lang="en-IN" sz="2800" dirty="0">
              <a:solidFill>
                <a:schemeClr val="tx1">
                  <a:lumMod val="65000"/>
                  <a:lumOff val="35000"/>
                </a:schemeClr>
              </a:solidFill>
            </a:endParaRPr>
          </a:p>
        </p:txBody>
      </p:sp>
      <p:sp>
        <p:nvSpPr>
          <p:cNvPr id="21" name="Rectangle 20">
            <a:extLst>
              <a:ext uri="{FF2B5EF4-FFF2-40B4-BE49-F238E27FC236}">
                <a16:creationId xmlns:a16="http://schemas.microsoft.com/office/drawing/2014/main" id="{117CC810-C718-4703-A5B1-47BEF93B8A69}"/>
              </a:ext>
            </a:extLst>
          </p:cNvPr>
          <p:cNvSpPr/>
          <p:nvPr/>
        </p:nvSpPr>
        <p:spPr>
          <a:xfrm>
            <a:off x="8064000" y="5630779"/>
            <a:ext cx="1080000" cy="1080000"/>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95505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5D8D2E14-388A-4B77-9F69-B2F35047AB1D}"/>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24</a:t>
            </a:r>
            <a:endParaRPr lang="en-IN" dirty="0"/>
          </a:p>
        </p:txBody>
      </p:sp>
      <p:sp>
        <p:nvSpPr>
          <p:cNvPr id="26" name="TextBox 25">
            <a:extLst>
              <a:ext uri="{FF2B5EF4-FFF2-40B4-BE49-F238E27FC236}">
                <a16:creationId xmlns:a16="http://schemas.microsoft.com/office/drawing/2014/main" id="{026C790C-F1D9-45E3-A442-35679C753F17}"/>
              </a:ext>
            </a:extLst>
          </p:cNvPr>
          <p:cNvSpPr txBox="1"/>
          <p:nvPr/>
        </p:nvSpPr>
        <p:spPr>
          <a:xfrm>
            <a:off x="517357" y="814427"/>
            <a:ext cx="8073189"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Future Value of Money (example)</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 name="TextBox 1">
            <a:extLst>
              <a:ext uri="{FF2B5EF4-FFF2-40B4-BE49-F238E27FC236}">
                <a16:creationId xmlns:a16="http://schemas.microsoft.com/office/drawing/2014/main" id="{ACC00A57-9C57-48C4-A2A2-57E6BBE5034F}"/>
              </a:ext>
            </a:extLst>
          </p:cNvPr>
          <p:cNvSpPr txBox="1"/>
          <p:nvPr/>
        </p:nvSpPr>
        <p:spPr>
          <a:xfrm>
            <a:off x="682365" y="1975696"/>
            <a:ext cx="7527276" cy="1946238"/>
          </a:xfrm>
          <a:prstGeom prst="rect">
            <a:avLst/>
          </a:prstGeom>
          <a:noFill/>
        </p:spPr>
        <p:txBody>
          <a:bodyPr wrap="square" rtlCol="0">
            <a:spAutoFit/>
          </a:bodyPr>
          <a:lstStyle/>
          <a:p>
            <a:pPr>
              <a:lnSpc>
                <a:spcPct val="150000"/>
              </a:lnSpc>
            </a:pPr>
            <a:r>
              <a:rPr lang="en-US" sz="2800" b="0" i="0" u="none" strike="noStrike" dirty="0">
                <a:solidFill>
                  <a:schemeClr val="tx1">
                    <a:lumMod val="65000"/>
                    <a:lumOff val="35000"/>
                  </a:schemeClr>
                </a:solidFill>
                <a:effectLst/>
                <a:latin typeface="Lato" panose="020F0502020204030203" pitchFamily="34" charset="0"/>
              </a:rPr>
              <a:t>What is the future value of Rs. 20,000 invested now for a period of 5 years at an interest rate of 8% p.a. compounded quarterly?</a:t>
            </a:r>
            <a:r>
              <a:rPr lang="en-US" sz="2800" dirty="0">
                <a:solidFill>
                  <a:schemeClr val="tx1">
                    <a:lumMod val="65000"/>
                    <a:lumOff val="35000"/>
                  </a:schemeClr>
                </a:solidFill>
              </a:rPr>
              <a:t> </a:t>
            </a:r>
            <a:endParaRPr lang="en-IN" sz="2800" dirty="0">
              <a:solidFill>
                <a:schemeClr val="tx1">
                  <a:lumMod val="65000"/>
                  <a:lumOff val="35000"/>
                </a:schemeClr>
              </a:solidFill>
            </a:endParaRPr>
          </a:p>
        </p:txBody>
      </p:sp>
      <p:grpSp>
        <p:nvGrpSpPr>
          <p:cNvPr id="7" name="Group 6">
            <a:extLst>
              <a:ext uri="{FF2B5EF4-FFF2-40B4-BE49-F238E27FC236}">
                <a16:creationId xmlns:a16="http://schemas.microsoft.com/office/drawing/2014/main" id="{77471DAF-736E-4C1A-91B4-30C7496AE25F}"/>
              </a:ext>
            </a:extLst>
          </p:cNvPr>
          <p:cNvGrpSpPr/>
          <p:nvPr/>
        </p:nvGrpSpPr>
        <p:grpSpPr>
          <a:xfrm>
            <a:off x="1351373" y="3820180"/>
            <a:ext cx="6907500" cy="1667026"/>
            <a:chOff x="1450452" y="3988764"/>
            <a:chExt cx="6907500" cy="1667026"/>
          </a:xfrm>
        </p:grpSpPr>
        <p:sp>
          <p:nvSpPr>
            <p:cNvPr id="47" name="Minus Sign 46">
              <a:extLst>
                <a:ext uri="{FF2B5EF4-FFF2-40B4-BE49-F238E27FC236}">
                  <a16:creationId xmlns:a16="http://schemas.microsoft.com/office/drawing/2014/main" id="{5645F95E-BCF2-4269-8F35-E05163784F6D}"/>
                </a:ext>
              </a:extLst>
            </p:cNvPr>
            <p:cNvSpPr/>
            <p:nvPr/>
          </p:nvSpPr>
          <p:spPr>
            <a:xfrm>
              <a:off x="6250065" y="4859172"/>
              <a:ext cx="1144365" cy="27376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5353"/>
                  </a:solidFill>
                </a:rPr>
                <a:t>  </a:t>
              </a:r>
              <a:endParaRPr lang="en-IN" dirty="0">
                <a:solidFill>
                  <a:srgbClr val="FF5353"/>
                </a:solidFill>
              </a:endParaRPr>
            </a:p>
          </p:txBody>
        </p:sp>
        <p:sp>
          <p:nvSpPr>
            <p:cNvPr id="48" name="TextBox 47">
              <a:extLst>
                <a:ext uri="{FF2B5EF4-FFF2-40B4-BE49-F238E27FC236}">
                  <a16:creationId xmlns:a16="http://schemas.microsoft.com/office/drawing/2014/main" id="{EFBB61DB-1264-429C-A127-48941D9F7962}"/>
                </a:ext>
              </a:extLst>
            </p:cNvPr>
            <p:cNvSpPr txBox="1"/>
            <p:nvPr/>
          </p:nvSpPr>
          <p:spPr>
            <a:xfrm>
              <a:off x="6532068" y="5009459"/>
              <a:ext cx="580358" cy="646331"/>
            </a:xfrm>
            <a:prstGeom prst="rect">
              <a:avLst/>
            </a:prstGeom>
            <a:noFill/>
          </p:spPr>
          <p:txBody>
            <a:bodyPr wrap="square" rtlCol="0">
              <a:spAutoFit/>
            </a:bodyPr>
            <a:lstStyle/>
            <a:p>
              <a:r>
                <a:rPr lang="en-US" sz="3600" dirty="0">
                  <a:solidFill>
                    <a:srgbClr val="FF5353"/>
                  </a:solidFill>
                  <a:latin typeface="+mj-lt"/>
                </a:rPr>
                <a:t>4</a:t>
              </a:r>
              <a:endParaRPr lang="en-IN" sz="3600" dirty="0">
                <a:solidFill>
                  <a:srgbClr val="FF5353"/>
                </a:solidFill>
                <a:latin typeface="+mj-lt"/>
              </a:endParaRPr>
            </a:p>
          </p:txBody>
        </p:sp>
        <p:sp>
          <p:nvSpPr>
            <p:cNvPr id="49" name="Right Bracket 48">
              <a:extLst>
                <a:ext uri="{FF2B5EF4-FFF2-40B4-BE49-F238E27FC236}">
                  <a16:creationId xmlns:a16="http://schemas.microsoft.com/office/drawing/2014/main" id="{7F16C908-0707-4F70-8035-8DF07AE0CFBD}"/>
                </a:ext>
              </a:extLst>
            </p:cNvPr>
            <p:cNvSpPr/>
            <p:nvPr/>
          </p:nvSpPr>
          <p:spPr>
            <a:xfrm>
              <a:off x="7154534" y="4311417"/>
              <a:ext cx="428984" cy="1306150"/>
            </a:xfrm>
            <a:prstGeom prst="rightBracket">
              <a:avLst>
                <a:gd name="adj" fmla="val 152238"/>
              </a:avLst>
            </a:prstGeom>
            <a:ln w="5715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rgbClr val="FF5353"/>
                </a:solidFill>
              </a:endParaRPr>
            </a:p>
          </p:txBody>
        </p:sp>
        <p:sp>
          <p:nvSpPr>
            <p:cNvPr id="50" name="Right Bracket 49">
              <a:extLst>
                <a:ext uri="{FF2B5EF4-FFF2-40B4-BE49-F238E27FC236}">
                  <a16:creationId xmlns:a16="http://schemas.microsoft.com/office/drawing/2014/main" id="{D9EF8062-4E19-4EEA-85D1-CC981431AE68}"/>
                </a:ext>
              </a:extLst>
            </p:cNvPr>
            <p:cNvSpPr/>
            <p:nvPr/>
          </p:nvSpPr>
          <p:spPr>
            <a:xfrm flipH="1">
              <a:off x="4885150" y="4347287"/>
              <a:ext cx="317914" cy="1305430"/>
            </a:xfrm>
            <a:prstGeom prst="rightBracket">
              <a:avLst>
                <a:gd name="adj" fmla="val 205312"/>
              </a:avLst>
            </a:prstGeom>
            <a:ln w="5715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FF5353"/>
                </a:solidFill>
              </a:endParaRPr>
            </a:p>
          </p:txBody>
        </p:sp>
        <p:sp>
          <p:nvSpPr>
            <p:cNvPr id="51" name="TextBox 50">
              <a:extLst>
                <a:ext uri="{FF2B5EF4-FFF2-40B4-BE49-F238E27FC236}">
                  <a16:creationId xmlns:a16="http://schemas.microsoft.com/office/drawing/2014/main" id="{62F235C7-22B8-43CD-93CC-52623CE38F26}"/>
                </a:ext>
              </a:extLst>
            </p:cNvPr>
            <p:cNvSpPr txBox="1"/>
            <p:nvPr/>
          </p:nvSpPr>
          <p:spPr>
            <a:xfrm>
              <a:off x="5056446" y="4504567"/>
              <a:ext cx="1321493" cy="923330"/>
            </a:xfrm>
            <a:prstGeom prst="rect">
              <a:avLst/>
            </a:prstGeom>
            <a:noFill/>
          </p:spPr>
          <p:txBody>
            <a:bodyPr wrap="square" rtlCol="0">
              <a:spAutoFit/>
            </a:bodyPr>
            <a:lstStyle/>
            <a:p>
              <a:r>
                <a:rPr lang="en-US" sz="5400" dirty="0">
                  <a:solidFill>
                    <a:srgbClr val="FF5353"/>
                  </a:solidFill>
                  <a:latin typeface="+mj-lt"/>
                </a:rPr>
                <a:t>1 +</a:t>
              </a:r>
              <a:endParaRPr lang="en-IN" sz="5400" dirty="0">
                <a:solidFill>
                  <a:srgbClr val="FF5353"/>
                </a:solidFill>
                <a:latin typeface="+mj-lt"/>
              </a:endParaRPr>
            </a:p>
          </p:txBody>
        </p:sp>
        <p:sp>
          <p:nvSpPr>
            <p:cNvPr id="52" name="TextBox 51">
              <a:extLst>
                <a:ext uri="{FF2B5EF4-FFF2-40B4-BE49-F238E27FC236}">
                  <a16:creationId xmlns:a16="http://schemas.microsoft.com/office/drawing/2014/main" id="{D537DD02-2577-43A1-B4C1-42A14D97F136}"/>
                </a:ext>
              </a:extLst>
            </p:cNvPr>
            <p:cNvSpPr txBox="1"/>
            <p:nvPr/>
          </p:nvSpPr>
          <p:spPr>
            <a:xfrm>
              <a:off x="6300636" y="4382993"/>
              <a:ext cx="1144268" cy="584775"/>
            </a:xfrm>
            <a:prstGeom prst="rect">
              <a:avLst/>
            </a:prstGeom>
            <a:noFill/>
          </p:spPr>
          <p:txBody>
            <a:bodyPr wrap="square" rtlCol="0">
              <a:spAutoFit/>
            </a:bodyPr>
            <a:lstStyle/>
            <a:p>
              <a:r>
                <a:rPr lang="en-US" sz="3200" dirty="0">
                  <a:solidFill>
                    <a:srgbClr val="FF5353"/>
                  </a:solidFill>
                  <a:latin typeface="+mj-lt"/>
                </a:rPr>
                <a:t>0.08</a:t>
              </a:r>
              <a:endParaRPr lang="en-IN" sz="3200" dirty="0">
                <a:solidFill>
                  <a:srgbClr val="FF5353"/>
                </a:solidFill>
                <a:latin typeface="+mj-lt"/>
              </a:endParaRPr>
            </a:p>
          </p:txBody>
        </p:sp>
        <p:sp>
          <p:nvSpPr>
            <p:cNvPr id="53" name="TextBox 52">
              <a:extLst>
                <a:ext uri="{FF2B5EF4-FFF2-40B4-BE49-F238E27FC236}">
                  <a16:creationId xmlns:a16="http://schemas.microsoft.com/office/drawing/2014/main" id="{5266B770-06EB-4702-8A19-9A5060EA5920}"/>
                </a:ext>
              </a:extLst>
            </p:cNvPr>
            <p:cNvSpPr txBox="1"/>
            <p:nvPr/>
          </p:nvSpPr>
          <p:spPr>
            <a:xfrm>
              <a:off x="7382296" y="3991837"/>
              <a:ext cx="953339" cy="461665"/>
            </a:xfrm>
            <a:prstGeom prst="rect">
              <a:avLst/>
            </a:prstGeom>
            <a:noFill/>
          </p:spPr>
          <p:txBody>
            <a:bodyPr wrap="square" rtlCol="0">
              <a:spAutoFit/>
            </a:bodyPr>
            <a:lstStyle/>
            <a:p>
              <a:r>
                <a:rPr lang="en-US" sz="2400" dirty="0">
                  <a:solidFill>
                    <a:srgbClr val="FF5353"/>
                  </a:solidFill>
                  <a:latin typeface="+mj-lt"/>
                </a:rPr>
                <a:t>5*4</a:t>
              </a:r>
              <a:endParaRPr lang="en-IN" sz="2400" dirty="0">
                <a:solidFill>
                  <a:srgbClr val="FF5353"/>
                </a:solidFill>
                <a:latin typeface="+mj-lt"/>
              </a:endParaRPr>
            </a:p>
          </p:txBody>
        </p:sp>
        <p:grpSp>
          <p:nvGrpSpPr>
            <p:cNvPr id="4" name="Group 3">
              <a:extLst>
                <a:ext uri="{FF2B5EF4-FFF2-40B4-BE49-F238E27FC236}">
                  <a16:creationId xmlns:a16="http://schemas.microsoft.com/office/drawing/2014/main" id="{591CD9D1-A4CC-47A2-9B82-6ADCBFDC0A38}"/>
                </a:ext>
              </a:extLst>
            </p:cNvPr>
            <p:cNvGrpSpPr/>
            <p:nvPr/>
          </p:nvGrpSpPr>
          <p:grpSpPr>
            <a:xfrm>
              <a:off x="6272382" y="3988764"/>
              <a:ext cx="2085570" cy="1663953"/>
              <a:chOff x="6272382" y="3988764"/>
              <a:chExt cx="2085570" cy="1663953"/>
            </a:xfrm>
          </p:grpSpPr>
          <p:sp>
            <p:nvSpPr>
              <p:cNvPr id="54" name="Minus Sign 53">
                <a:extLst>
                  <a:ext uri="{FF2B5EF4-FFF2-40B4-BE49-F238E27FC236}">
                    <a16:creationId xmlns:a16="http://schemas.microsoft.com/office/drawing/2014/main" id="{D3833B9E-14EE-4DB1-9BC2-3A6A162D7FC8}"/>
                  </a:ext>
                </a:extLst>
              </p:cNvPr>
              <p:cNvSpPr/>
              <p:nvPr/>
            </p:nvSpPr>
            <p:spPr>
              <a:xfrm>
                <a:off x="6272382" y="4856099"/>
                <a:ext cx="1144365" cy="27376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5353"/>
                    </a:solidFill>
                  </a:rPr>
                  <a:t>  </a:t>
                </a:r>
                <a:endParaRPr lang="en-IN" dirty="0">
                  <a:solidFill>
                    <a:srgbClr val="FF5353"/>
                  </a:solidFill>
                </a:endParaRPr>
              </a:p>
            </p:txBody>
          </p:sp>
          <p:sp>
            <p:nvSpPr>
              <p:cNvPr id="55" name="TextBox 54">
                <a:extLst>
                  <a:ext uri="{FF2B5EF4-FFF2-40B4-BE49-F238E27FC236}">
                    <a16:creationId xmlns:a16="http://schemas.microsoft.com/office/drawing/2014/main" id="{71F3AC7D-EABF-4D78-8305-ED39D4178F53}"/>
                  </a:ext>
                </a:extLst>
              </p:cNvPr>
              <p:cNvSpPr txBox="1"/>
              <p:nvPr/>
            </p:nvSpPr>
            <p:spPr>
              <a:xfrm>
                <a:off x="6554385" y="5006386"/>
                <a:ext cx="580358" cy="646331"/>
              </a:xfrm>
              <a:prstGeom prst="rect">
                <a:avLst/>
              </a:prstGeom>
              <a:noFill/>
            </p:spPr>
            <p:txBody>
              <a:bodyPr wrap="square" rtlCol="0">
                <a:spAutoFit/>
              </a:bodyPr>
              <a:lstStyle/>
              <a:p>
                <a:r>
                  <a:rPr lang="en-US" sz="3600" dirty="0">
                    <a:solidFill>
                      <a:srgbClr val="FF5353"/>
                    </a:solidFill>
                    <a:latin typeface="+mj-lt"/>
                  </a:rPr>
                  <a:t>4</a:t>
                </a:r>
                <a:endParaRPr lang="en-IN" sz="3600" dirty="0">
                  <a:solidFill>
                    <a:srgbClr val="FF5353"/>
                  </a:solidFill>
                  <a:latin typeface="+mj-lt"/>
                </a:endParaRPr>
              </a:p>
            </p:txBody>
          </p:sp>
          <p:sp>
            <p:nvSpPr>
              <p:cNvPr id="56" name="TextBox 55">
                <a:extLst>
                  <a:ext uri="{FF2B5EF4-FFF2-40B4-BE49-F238E27FC236}">
                    <a16:creationId xmlns:a16="http://schemas.microsoft.com/office/drawing/2014/main" id="{E512282B-F2C7-4D68-ACF4-149E4C4B86F3}"/>
                  </a:ext>
                </a:extLst>
              </p:cNvPr>
              <p:cNvSpPr txBox="1"/>
              <p:nvPr/>
            </p:nvSpPr>
            <p:spPr>
              <a:xfrm>
                <a:off x="6322953" y="4379920"/>
                <a:ext cx="1144268" cy="584775"/>
              </a:xfrm>
              <a:prstGeom prst="rect">
                <a:avLst/>
              </a:prstGeom>
              <a:noFill/>
            </p:spPr>
            <p:txBody>
              <a:bodyPr wrap="square" rtlCol="0">
                <a:spAutoFit/>
              </a:bodyPr>
              <a:lstStyle/>
              <a:p>
                <a:r>
                  <a:rPr lang="en-US" sz="3200" dirty="0">
                    <a:solidFill>
                      <a:srgbClr val="FF5353"/>
                    </a:solidFill>
                    <a:latin typeface="+mj-lt"/>
                  </a:rPr>
                  <a:t>0.08</a:t>
                </a:r>
                <a:endParaRPr lang="en-IN" sz="3200" dirty="0">
                  <a:solidFill>
                    <a:srgbClr val="FF5353"/>
                  </a:solidFill>
                  <a:latin typeface="+mj-lt"/>
                </a:endParaRPr>
              </a:p>
            </p:txBody>
          </p:sp>
          <p:sp>
            <p:nvSpPr>
              <p:cNvPr id="57" name="TextBox 56">
                <a:extLst>
                  <a:ext uri="{FF2B5EF4-FFF2-40B4-BE49-F238E27FC236}">
                    <a16:creationId xmlns:a16="http://schemas.microsoft.com/office/drawing/2014/main" id="{BD812775-F0B9-412E-B2CF-463AC3314A6F}"/>
                  </a:ext>
                </a:extLst>
              </p:cNvPr>
              <p:cNvSpPr txBox="1"/>
              <p:nvPr/>
            </p:nvSpPr>
            <p:spPr>
              <a:xfrm>
                <a:off x="7404613" y="3988764"/>
                <a:ext cx="953339" cy="461665"/>
              </a:xfrm>
              <a:prstGeom prst="rect">
                <a:avLst/>
              </a:prstGeom>
              <a:noFill/>
            </p:spPr>
            <p:txBody>
              <a:bodyPr wrap="square" rtlCol="0">
                <a:spAutoFit/>
              </a:bodyPr>
              <a:lstStyle/>
              <a:p>
                <a:r>
                  <a:rPr lang="en-US" sz="2400" dirty="0">
                    <a:solidFill>
                      <a:srgbClr val="FF5353"/>
                    </a:solidFill>
                    <a:latin typeface="+mj-lt"/>
                  </a:rPr>
                  <a:t>5*4</a:t>
                </a:r>
                <a:endParaRPr lang="en-IN" sz="2400" dirty="0">
                  <a:solidFill>
                    <a:srgbClr val="FF5353"/>
                  </a:solidFill>
                  <a:latin typeface="+mj-lt"/>
                </a:endParaRPr>
              </a:p>
            </p:txBody>
          </p:sp>
        </p:grpSp>
        <p:sp>
          <p:nvSpPr>
            <p:cNvPr id="5" name="TextBox 4">
              <a:extLst>
                <a:ext uri="{FF2B5EF4-FFF2-40B4-BE49-F238E27FC236}">
                  <a16:creationId xmlns:a16="http://schemas.microsoft.com/office/drawing/2014/main" id="{AA6B2DBF-B8FC-4556-80DE-47E34BF9D887}"/>
                </a:ext>
              </a:extLst>
            </p:cNvPr>
            <p:cNvSpPr txBox="1"/>
            <p:nvPr/>
          </p:nvSpPr>
          <p:spPr>
            <a:xfrm>
              <a:off x="2780565" y="4493832"/>
              <a:ext cx="2254827" cy="830997"/>
            </a:xfrm>
            <a:prstGeom prst="rect">
              <a:avLst/>
            </a:prstGeom>
            <a:noFill/>
          </p:spPr>
          <p:txBody>
            <a:bodyPr wrap="square" rtlCol="0">
              <a:spAutoFit/>
            </a:bodyPr>
            <a:lstStyle/>
            <a:p>
              <a:r>
                <a:rPr lang="en-US" sz="4800" dirty="0">
                  <a:solidFill>
                    <a:srgbClr val="FF5353"/>
                  </a:solidFill>
                  <a:latin typeface="+mj-lt"/>
                </a:rPr>
                <a:t>20,000</a:t>
              </a:r>
              <a:endParaRPr lang="en-IN" sz="4800" dirty="0">
                <a:solidFill>
                  <a:srgbClr val="FF5353"/>
                </a:solidFill>
                <a:latin typeface="+mj-lt"/>
              </a:endParaRPr>
            </a:p>
          </p:txBody>
        </p:sp>
        <p:sp>
          <p:nvSpPr>
            <p:cNvPr id="6" name="TextBox 5">
              <a:extLst>
                <a:ext uri="{FF2B5EF4-FFF2-40B4-BE49-F238E27FC236}">
                  <a16:creationId xmlns:a16="http://schemas.microsoft.com/office/drawing/2014/main" id="{FF9DE9C0-8C8F-4210-9CCE-184C5438CB67}"/>
                </a:ext>
              </a:extLst>
            </p:cNvPr>
            <p:cNvSpPr txBox="1"/>
            <p:nvPr/>
          </p:nvSpPr>
          <p:spPr>
            <a:xfrm>
              <a:off x="1450452" y="4563183"/>
              <a:ext cx="1380895" cy="769441"/>
            </a:xfrm>
            <a:prstGeom prst="rect">
              <a:avLst/>
            </a:prstGeom>
            <a:noFill/>
          </p:spPr>
          <p:txBody>
            <a:bodyPr wrap="square" rtlCol="0">
              <a:spAutoFit/>
            </a:bodyPr>
            <a:lstStyle/>
            <a:p>
              <a:r>
                <a:rPr lang="en-US" sz="4400" dirty="0">
                  <a:solidFill>
                    <a:srgbClr val="FF5353"/>
                  </a:solidFill>
                  <a:latin typeface="+mj-lt"/>
                </a:rPr>
                <a:t>FV = </a:t>
              </a:r>
              <a:endParaRPr lang="en-IN" sz="4400" dirty="0">
                <a:solidFill>
                  <a:srgbClr val="FF5353"/>
                </a:solidFill>
                <a:latin typeface="+mj-lt"/>
              </a:endParaRPr>
            </a:p>
          </p:txBody>
        </p:sp>
      </p:grpSp>
      <p:sp>
        <p:nvSpPr>
          <p:cNvPr id="8" name="TextBox 7">
            <a:extLst>
              <a:ext uri="{FF2B5EF4-FFF2-40B4-BE49-F238E27FC236}">
                <a16:creationId xmlns:a16="http://schemas.microsoft.com/office/drawing/2014/main" id="{CD80EA40-F943-43F5-A352-730C32E408EF}"/>
              </a:ext>
            </a:extLst>
          </p:cNvPr>
          <p:cNvSpPr txBox="1"/>
          <p:nvPr/>
        </p:nvSpPr>
        <p:spPr>
          <a:xfrm>
            <a:off x="2170684" y="5477401"/>
            <a:ext cx="4462727" cy="1015663"/>
          </a:xfrm>
          <a:prstGeom prst="rect">
            <a:avLst/>
          </a:prstGeom>
          <a:noFill/>
        </p:spPr>
        <p:txBody>
          <a:bodyPr wrap="square" rtlCol="0">
            <a:spAutoFit/>
          </a:bodyPr>
          <a:lstStyle/>
          <a:p>
            <a:r>
              <a:rPr lang="en-US" sz="6000" dirty="0">
                <a:solidFill>
                  <a:srgbClr val="FF5353"/>
                </a:solidFill>
                <a:latin typeface="+mj-lt"/>
              </a:rPr>
              <a:t>= Rs. 29,718</a:t>
            </a:r>
            <a:endParaRPr lang="en-IN" sz="6000" dirty="0">
              <a:solidFill>
                <a:srgbClr val="FF5353"/>
              </a:solidFill>
              <a:latin typeface="+mj-lt"/>
            </a:endParaRPr>
          </a:p>
        </p:txBody>
      </p:sp>
      <p:sp>
        <p:nvSpPr>
          <p:cNvPr id="21" name="Rectangle 20">
            <a:extLst>
              <a:ext uri="{FF2B5EF4-FFF2-40B4-BE49-F238E27FC236}">
                <a16:creationId xmlns:a16="http://schemas.microsoft.com/office/drawing/2014/main" id="{117CC810-C718-4703-A5B1-47BEF93B8A69}"/>
              </a:ext>
            </a:extLst>
          </p:cNvPr>
          <p:cNvSpPr/>
          <p:nvPr/>
        </p:nvSpPr>
        <p:spPr>
          <a:xfrm>
            <a:off x="8064000" y="5630779"/>
            <a:ext cx="1080000" cy="1080000"/>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31013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DBC63-2A62-DF6E-A9C1-3FDF1F7E5B4C}"/>
              </a:ext>
            </a:extLst>
          </p:cNvPr>
          <p:cNvSpPr>
            <a:spLocks noGrp="1"/>
          </p:cNvSpPr>
          <p:nvPr>
            <p:ph type="title"/>
          </p:nvPr>
        </p:nvSpPr>
        <p:spPr/>
        <p:txBody>
          <a:bodyPr/>
          <a:lstStyle/>
          <a:p>
            <a:r>
              <a:rPr lang="en-US" dirty="0"/>
              <a:t>Current news</a:t>
            </a:r>
          </a:p>
        </p:txBody>
      </p:sp>
      <p:sp>
        <p:nvSpPr>
          <p:cNvPr id="3" name="Content Placeholder 2">
            <a:extLst>
              <a:ext uri="{FF2B5EF4-FFF2-40B4-BE49-F238E27FC236}">
                <a16:creationId xmlns:a16="http://schemas.microsoft.com/office/drawing/2014/main" id="{917635DB-A4D9-A6DB-9908-F9D3A8D23C35}"/>
              </a:ext>
            </a:extLst>
          </p:cNvPr>
          <p:cNvSpPr>
            <a:spLocks noGrp="1"/>
          </p:cNvSpPr>
          <p:nvPr>
            <p:ph idx="1"/>
          </p:nvPr>
        </p:nvSpPr>
        <p:spPr/>
        <p:txBody>
          <a:bodyPr/>
          <a:lstStyle/>
          <a:p>
            <a:r>
              <a:rPr lang="en-US" dirty="0">
                <a:hlinkClick r:id="rId2"/>
              </a:rPr>
              <a:t>https://bfsi.economictimes.indiatimes.com/news/banking/smaller-banks-follow-big-peers-hike-fd-rates/93719028</a:t>
            </a:r>
            <a:endParaRPr lang="en-US" dirty="0"/>
          </a:p>
          <a:p>
            <a:endParaRPr lang="en-US" dirty="0"/>
          </a:p>
          <a:p>
            <a:r>
              <a:rPr lang="en-US">
                <a:hlinkClick r:id="rId3"/>
              </a:rPr>
              <a:t>https://bfsi.economictimes.indiatimes.com/news/banking/idbi-bank-increases-retail-term-deposit-rates-to-6-70/93707224</a:t>
            </a:r>
            <a:endParaRPr lang="en-US"/>
          </a:p>
          <a:p>
            <a:endParaRPr lang="en-US" dirty="0"/>
          </a:p>
          <a:p>
            <a:endParaRPr lang="en-US" dirty="0"/>
          </a:p>
        </p:txBody>
      </p:sp>
    </p:spTree>
    <p:extLst>
      <p:ext uri="{BB962C8B-B14F-4D97-AF65-F5344CB8AC3E}">
        <p14:creationId xmlns:p14="http://schemas.microsoft.com/office/powerpoint/2010/main" val="1361133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FBB45126-5B9E-444E-A5D2-376C8A1BA783}"/>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25</a:t>
            </a:r>
            <a:endParaRPr lang="en-IN" dirty="0"/>
          </a:p>
        </p:txBody>
      </p:sp>
      <p:sp>
        <p:nvSpPr>
          <p:cNvPr id="27" name="TextBox 26">
            <a:extLst>
              <a:ext uri="{FF2B5EF4-FFF2-40B4-BE49-F238E27FC236}">
                <a16:creationId xmlns:a16="http://schemas.microsoft.com/office/drawing/2014/main" id="{8196C670-92B5-4755-8382-60CF30F47B11}"/>
              </a:ext>
            </a:extLst>
          </p:cNvPr>
          <p:cNvSpPr txBox="1"/>
          <p:nvPr/>
        </p:nvSpPr>
        <p:spPr>
          <a:xfrm>
            <a:off x="517357" y="814427"/>
            <a:ext cx="8073189"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Present Value of Money</a:t>
            </a:r>
            <a:endParaRPr lang="en-IN"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8" name="TextBox 27">
            <a:extLst>
              <a:ext uri="{FF2B5EF4-FFF2-40B4-BE49-F238E27FC236}">
                <a16:creationId xmlns:a16="http://schemas.microsoft.com/office/drawing/2014/main" id="{2D52CEBD-BE7D-4562-BEFC-B29DF943FB0C}"/>
              </a:ext>
            </a:extLst>
          </p:cNvPr>
          <p:cNvSpPr txBox="1"/>
          <p:nvPr/>
        </p:nvSpPr>
        <p:spPr>
          <a:xfrm>
            <a:off x="682365" y="1986578"/>
            <a:ext cx="7527276" cy="3885231"/>
          </a:xfrm>
          <a:prstGeom prst="rect">
            <a:avLst/>
          </a:prstGeom>
          <a:noFill/>
        </p:spPr>
        <p:txBody>
          <a:bodyPr wrap="square" rtlCol="0">
            <a:spAutoFit/>
          </a:bodyPr>
          <a:lstStyle/>
          <a:p>
            <a:pPr algn="just">
              <a:lnSpc>
                <a:spcPct val="150000"/>
              </a:lnSpc>
            </a:pPr>
            <a:r>
              <a:rPr lang="en-US" sz="2800" dirty="0">
                <a:solidFill>
                  <a:schemeClr val="tx1">
                    <a:lumMod val="65000"/>
                    <a:lumOff val="35000"/>
                  </a:schemeClr>
                </a:solidFill>
              </a:rPr>
              <a:t>Present value is the concept that states an amount of </a:t>
            </a:r>
            <a:r>
              <a:rPr lang="en-US" sz="2800" dirty="0">
                <a:solidFill>
                  <a:srgbClr val="FF5353"/>
                </a:solidFill>
                <a:latin typeface="+mj-lt"/>
              </a:rPr>
              <a:t>money today is worth more than that same amount in the future</a:t>
            </a:r>
            <a:r>
              <a:rPr lang="en-US" sz="2800" dirty="0">
                <a:solidFill>
                  <a:srgbClr val="FF5353"/>
                </a:solidFill>
              </a:rPr>
              <a:t>. </a:t>
            </a:r>
            <a:r>
              <a:rPr lang="en-US" sz="2800" dirty="0">
                <a:solidFill>
                  <a:schemeClr val="tx1">
                    <a:lumMod val="65000"/>
                    <a:lumOff val="35000"/>
                  </a:schemeClr>
                </a:solidFill>
              </a:rPr>
              <a:t>In other words, money received in the future is not worth as much as an equal amount received today.</a:t>
            </a:r>
            <a:endParaRPr lang="en-IN" sz="2800" dirty="0">
              <a:solidFill>
                <a:schemeClr val="tx1">
                  <a:lumMod val="65000"/>
                  <a:lumOff val="35000"/>
                </a:schemeClr>
              </a:solidFill>
            </a:endParaRPr>
          </a:p>
        </p:txBody>
      </p:sp>
      <p:sp>
        <p:nvSpPr>
          <p:cNvPr id="5" name="Rectangle 4">
            <a:extLst>
              <a:ext uri="{FF2B5EF4-FFF2-40B4-BE49-F238E27FC236}">
                <a16:creationId xmlns:a16="http://schemas.microsoft.com/office/drawing/2014/main" id="{074B471B-22B6-40D3-8B3B-6E40892CAA80}"/>
              </a:ext>
            </a:extLst>
          </p:cNvPr>
          <p:cNvSpPr/>
          <p:nvPr/>
        </p:nvSpPr>
        <p:spPr>
          <a:xfrm>
            <a:off x="8064000" y="5630779"/>
            <a:ext cx="1080000" cy="1080000"/>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4820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FBB45126-5B9E-444E-A5D2-376C8A1BA783}"/>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26</a:t>
            </a:r>
            <a:endParaRPr lang="en-IN" dirty="0"/>
          </a:p>
        </p:txBody>
      </p:sp>
      <p:sp>
        <p:nvSpPr>
          <p:cNvPr id="27" name="TextBox 26">
            <a:extLst>
              <a:ext uri="{FF2B5EF4-FFF2-40B4-BE49-F238E27FC236}">
                <a16:creationId xmlns:a16="http://schemas.microsoft.com/office/drawing/2014/main" id="{8196C670-92B5-4755-8382-60CF30F47B11}"/>
              </a:ext>
            </a:extLst>
          </p:cNvPr>
          <p:cNvSpPr txBox="1"/>
          <p:nvPr/>
        </p:nvSpPr>
        <p:spPr>
          <a:xfrm>
            <a:off x="517357" y="814427"/>
            <a:ext cx="8073189"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Present Value of Money</a:t>
            </a:r>
            <a:endParaRPr lang="en-IN"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9" name="TextBox 28">
            <a:extLst>
              <a:ext uri="{FF2B5EF4-FFF2-40B4-BE49-F238E27FC236}">
                <a16:creationId xmlns:a16="http://schemas.microsoft.com/office/drawing/2014/main" id="{3CA84460-C990-42C3-BBA0-9E6D88AE228C}"/>
              </a:ext>
            </a:extLst>
          </p:cNvPr>
          <p:cNvSpPr txBox="1"/>
          <p:nvPr/>
        </p:nvSpPr>
        <p:spPr>
          <a:xfrm>
            <a:off x="682365" y="1986578"/>
            <a:ext cx="7527276" cy="653577"/>
          </a:xfrm>
          <a:prstGeom prst="rect">
            <a:avLst/>
          </a:prstGeom>
          <a:noFill/>
        </p:spPr>
        <p:txBody>
          <a:bodyPr wrap="square" rtlCol="0">
            <a:spAutoFit/>
          </a:bodyPr>
          <a:lstStyle/>
          <a:p>
            <a:pPr algn="just">
              <a:lnSpc>
                <a:spcPct val="150000"/>
              </a:lnSpc>
            </a:pPr>
            <a:r>
              <a:rPr lang="en-US" sz="2800" dirty="0">
                <a:solidFill>
                  <a:schemeClr val="tx1">
                    <a:lumMod val="75000"/>
                    <a:lumOff val="25000"/>
                  </a:schemeClr>
                </a:solidFill>
              </a:rPr>
              <a:t>Present Value (PV) may be calculated as:</a:t>
            </a:r>
            <a:endParaRPr lang="en-IN" sz="2800" dirty="0">
              <a:solidFill>
                <a:schemeClr val="tx1">
                  <a:lumMod val="75000"/>
                  <a:lumOff val="25000"/>
                </a:schemeClr>
              </a:solidFill>
            </a:endParaRPr>
          </a:p>
        </p:txBody>
      </p:sp>
      <p:grpSp>
        <p:nvGrpSpPr>
          <p:cNvPr id="35" name="Group 34">
            <a:extLst>
              <a:ext uri="{FF2B5EF4-FFF2-40B4-BE49-F238E27FC236}">
                <a16:creationId xmlns:a16="http://schemas.microsoft.com/office/drawing/2014/main" id="{40717DE8-C70D-4E7F-9AF1-DF9732ED2384}"/>
              </a:ext>
            </a:extLst>
          </p:cNvPr>
          <p:cNvGrpSpPr/>
          <p:nvPr/>
        </p:nvGrpSpPr>
        <p:grpSpPr>
          <a:xfrm>
            <a:off x="2020911" y="2805396"/>
            <a:ext cx="5242734" cy="1602097"/>
            <a:chOff x="2690180" y="2764506"/>
            <a:chExt cx="5242734" cy="1602097"/>
          </a:xfrm>
        </p:grpSpPr>
        <p:sp>
          <p:nvSpPr>
            <p:cNvPr id="30" name="TextBox 29">
              <a:extLst>
                <a:ext uri="{FF2B5EF4-FFF2-40B4-BE49-F238E27FC236}">
                  <a16:creationId xmlns:a16="http://schemas.microsoft.com/office/drawing/2014/main" id="{6F35C74D-9461-4B51-B065-C76D230F8F51}"/>
                </a:ext>
              </a:extLst>
            </p:cNvPr>
            <p:cNvSpPr txBox="1"/>
            <p:nvPr/>
          </p:nvSpPr>
          <p:spPr>
            <a:xfrm>
              <a:off x="2690180" y="3044280"/>
              <a:ext cx="5074199" cy="769441"/>
            </a:xfrm>
            <a:prstGeom prst="rect">
              <a:avLst/>
            </a:prstGeom>
            <a:noFill/>
          </p:spPr>
          <p:txBody>
            <a:bodyPr wrap="square" rtlCol="0">
              <a:spAutoFit/>
            </a:bodyPr>
            <a:lstStyle/>
            <a:p>
              <a:r>
                <a:rPr lang="en-US" sz="4400" dirty="0">
                  <a:solidFill>
                    <a:srgbClr val="FF5353"/>
                  </a:solidFill>
                  <a:latin typeface="+mj-lt"/>
                </a:rPr>
                <a:t>PV = FV*</a:t>
              </a:r>
              <a:endParaRPr lang="en-IN" sz="4400" baseline="50000" dirty="0">
                <a:solidFill>
                  <a:srgbClr val="FF5353"/>
                </a:solidFill>
                <a:latin typeface="+mj-lt"/>
              </a:endParaRPr>
            </a:p>
          </p:txBody>
        </p:sp>
        <p:grpSp>
          <p:nvGrpSpPr>
            <p:cNvPr id="34" name="Group 33">
              <a:extLst>
                <a:ext uri="{FF2B5EF4-FFF2-40B4-BE49-F238E27FC236}">
                  <a16:creationId xmlns:a16="http://schemas.microsoft.com/office/drawing/2014/main" id="{3CE07778-0374-4E78-AAA8-ABAB4E68807B}"/>
                </a:ext>
              </a:extLst>
            </p:cNvPr>
            <p:cNvGrpSpPr/>
            <p:nvPr/>
          </p:nvGrpSpPr>
          <p:grpSpPr>
            <a:xfrm>
              <a:off x="4698357" y="2764506"/>
              <a:ext cx="3234557" cy="1602097"/>
              <a:chOff x="4698072" y="3180508"/>
              <a:chExt cx="3234557" cy="1602097"/>
            </a:xfrm>
          </p:grpSpPr>
          <p:sp>
            <p:nvSpPr>
              <p:cNvPr id="25" name="TextBox 24">
                <a:extLst>
                  <a:ext uri="{FF2B5EF4-FFF2-40B4-BE49-F238E27FC236}">
                    <a16:creationId xmlns:a16="http://schemas.microsoft.com/office/drawing/2014/main" id="{A078E527-2467-4845-8934-70B39391DA0C}"/>
                  </a:ext>
                </a:extLst>
              </p:cNvPr>
              <p:cNvSpPr txBox="1"/>
              <p:nvPr/>
            </p:nvSpPr>
            <p:spPr>
              <a:xfrm>
                <a:off x="5431517" y="4074719"/>
                <a:ext cx="1767669" cy="707886"/>
              </a:xfrm>
              <a:prstGeom prst="rect">
                <a:avLst/>
              </a:prstGeom>
              <a:noFill/>
            </p:spPr>
            <p:txBody>
              <a:bodyPr wrap="square" rtlCol="0">
                <a:spAutoFit/>
              </a:bodyPr>
              <a:lstStyle/>
              <a:p>
                <a:r>
                  <a:rPr lang="en-US" sz="4000" dirty="0">
                    <a:solidFill>
                      <a:srgbClr val="FF5353"/>
                    </a:solidFill>
                    <a:latin typeface="+mj-lt"/>
                  </a:rPr>
                  <a:t>(1 + r)</a:t>
                </a:r>
                <a:r>
                  <a:rPr lang="en-US" sz="4000" baseline="50000" dirty="0">
                    <a:solidFill>
                      <a:srgbClr val="FF5353"/>
                    </a:solidFill>
                    <a:latin typeface="+mj-lt"/>
                  </a:rPr>
                  <a:t>n</a:t>
                </a:r>
                <a:endParaRPr lang="en-IN" sz="4000" dirty="0"/>
              </a:p>
            </p:txBody>
          </p:sp>
          <p:sp>
            <p:nvSpPr>
              <p:cNvPr id="32" name="Minus Sign 31">
                <a:extLst>
                  <a:ext uri="{FF2B5EF4-FFF2-40B4-BE49-F238E27FC236}">
                    <a16:creationId xmlns:a16="http://schemas.microsoft.com/office/drawing/2014/main" id="{473D7319-F68D-4E43-9CE5-AFB530D61BFF}"/>
                  </a:ext>
                </a:extLst>
              </p:cNvPr>
              <p:cNvSpPr/>
              <p:nvPr/>
            </p:nvSpPr>
            <p:spPr>
              <a:xfrm>
                <a:off x="4698072" y="3790511"/>
                <a:ext cx="3234557" cy="37207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5FBEFECA-A717-4087-AB64-DFE5CD718322}"/>
                  </a:ext>
                </a:extLst>
              </p:cNvPr>
              <p:cNvSpPr txBox="1"/>
              <p:nvPr/>
            </p:nvSpPr>
            <p:spPr>
              <a:xfrm>
                <a:off x="5844235" y="3180508"/>
                <a:ext cx="404187" cy="707886"/>
              </a:xfrm>
              <a:prstGeom prst="rect">
                <a:avLst/>
              </a:prstGeom>
              <a:noFill/>
            </p:spPr>
            <p:txBody>
              <a:bodyPr wrap="square" rtlCol="0">
                <a:spAutoFit/>
              </a:bodyPr>
              <a:lstStyle/>
              <a:p>
                <a:r>
                  <a:rPr lang="en-US" sz="4000" dirty="0">
                    <a:solidFill>
                      <a:srgbClr val="FF5353"/>
                    </a:solidFill>
                    <a:latin typeface="+mj-lt"/>
                  </a:rPr>
                  <a:t>1 </a:t>
                </a:r>
                <a:endParaRPr lang="en-IN" sz="4000" dirty="0"/>
              </a:p>
            </p:txBody>
          </p:sp>
        </p:grpSp>
      </p:grpSp>
      <p:sp>
        <p:nvSpPr>
          <p:cNvPr id="36" name="TextBox 35">
            <a:extLst>
              <a:ext uri="{FF2B5EF4-FFF2-40B4-BE49-F238E27FC236}">
                <a16:creationId xmlns:a16="http://schemas.microsoft.com/office/drawing/2014/main" id="{2E73E75F-2642-43E0-8DDB-5F504D94F0EC}"/>
              </a:ext>
            </a:extLst>
          </p:cNvPr>
          <p:cNvSpPr txBox="1"/>
          <p:nvPr/>
        </p:nvSpPr>
        <p:spPr>
          <a:xfrm>
            <a:off x="1006278" y="4719043"/>
            <a:ext cx="3259950" cy="1665584"/>
          </a:xfrm>
          <a:prstGeom prst="rect">
            <a:avLst/>
          </a:prstGeom>
          <a:noFill/>
        </p:spPr>
        <p:txBody>
          <a:bodyPr wrap="square" rtlCol="0">
            <a:spAutoFit/>
          </a:bodyPr>
          <a:lstStyle/>
          <a:p>
            <a:pPr algn="just">
              <a:lnSpc>
                <a:spcPct val="150000"/>
              </a:lnSpc>
            </a:pPr>
            <a:r>
              <a:rPr lang="en-US" sz="1400" dirty="0">
                <a:solidFill>
                  <a:schemeClr val="tx1">
                    <a:lumMod val="75000"/>
                    <a:lumOff val="25000"/>
                  </a:schemeClr>
                </a:solidFill>
              </a:rPr>
              <a:t>Where,</a:t>
            </a:r>
          </a:p>
          <a:p>
            <a:pPr algn="just">
              <a:lnSpc>
                <a:spcPct val="150000"/>
              </a:lnSpc>
            </a:pPr>
            <a:r>
              <a:rPr lang="en-US" sz="1400" dirty="0">
                <a:solidFill>
                  <a:schemeClr val="tx1">
                    <a:lumMod val="75000"/>
                    <a:lumOff val="25000"/>
                  </a:schemeClr>
                </a:solidFill>
              </a:rPr>
              <a:t>FV = Future Value of Money</a:t>
            </a:r>
          </a:p>
          <a:p>
            <a:pPr algn="just">
              <a:lnSpc>
                <a:spcPct val="150000"/>
              </a:lnSpc>
            </a:pPr>
            <a:r>
              <a:rPr lang="en-US" sz="1400" dirty="0">
                <a:solidFill>
                  <a:schemeClr val="tx1">
                    <a:lumMod val="75000"/>
                    <a:lumOff val="25000"/>
                  </a:schemeClr>
                </a:solidFill>
              </a:rPr>
              <a:t>r = Rate of interest p.a.</a:t>
            </a:r>
          </a:p>
          <a:p>
            <a:pPr algn="just">
              <a:lnSpc>
                <a:spcPct val="150000"/>
              </a:lnSpc>
            </a:pPr>
            <a:r>
              <a:rPr lang="en-US" sz="1400" dirty="0">
                <a:solidFill>
                  <a:schemeClr val="tx1">
                    <a:lumMod val="75000"/>
                    <a:lumOff val="25000"/>
                  </a:schemeClr>
                </a:solidFill>
              </a:rPr>
              <a:t>n = Time for which money is deposited</a:t>
            </a:r>
          </a:p>
          <a:p>
            <a:pPr algn="just">
              <a:lnSpc>
                <a:spcPct val="150000"/>
              </a:lnSpc>
            </a:pPr>
            <a:r>
              <a:rPr lang="en-US" sz="1400" dirty="0">
                <a:solidFill>
                  <a:schemeClr val="tx1">
                    <a:lumMod val="75000"/>
                    <a:lumOff val="25000"/>
                  </a:schemeClr>
                </a:solidFill>
              </a:rPr>
              <a:t>1/(1+r)^n = PVIF </a:t>
            </a:r>
            <a:r>
              <a:rPr lang="en-US" sz="1400" baseline="-25000" dirty="0">
                <a:solidFill>
                  <a:schemeClr val="tx1">
                    <a:lumMod val="75000"/>
                    <a:lumOff val="25000"/>
                  </a:schemeClr>
                </a:solidFill>
              </a:rPr>
              <a:t>r, n</a:t>
            </a:r>
            <a:endParaRPr lang="en-IN" sz="1400" baseline="-25000" dirty="0">
              <a:solidFill>
                <a:schemeClr val="tx1">
                  <a:lumMod val="75000"/>
                  <a:lumOff val="25000"/>
                </a:schemeClr>
              </a:solidFill>
            </a:endParaRPr>
          </a:p>
        </p:txBody>
      </p:sp>
      <p:sp>
        <p:nvSpPr>
          <p:cNvPr id="12" name="Rectangle 11">
            <a:extLst>
              <a:ext uri="{FF2B5EF4-FFF2-40B4-BE49-F238E27FC236}">
                <a16:creationId xmlns:a16="http://schemas.microsoft.com/office/drawing/2014/main" id="{345C3612-C452-463E-AA0E-387F63503A49}"/>
              </a:ext>
            </a:extLst>
          </p:cNvPr>
          <p:cNvSpPr/>
          <p:nvPr/>
        </p:nvSpPr>
        <p:spPr>
          <a:xfrm>
            <a:off x="8064000" y="5630779"/>
            <a:ext cx="1080000" cy="1080000"/>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60870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FBB45126-5B9E-444E-A5D2-376C8A1BA783}"/>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27</a:t>
            </a:r>
            <a:endParaRPr lang="en-IN" dirty="0"/>
          </a:p>
        </p:txBody>
      </p:sp>
      <p:sp>
        <p:nvSpPr>
          <p:cNvPr id="27" name="TextBox 26">
            <a:extLst>
              <a:ext uri="{FF2B5EF4-FFF2-40B4-BE49-F238E27FC236}">
                <a16:creationId xmlns:a16="http://schemas.microsoft.com/office/drawing/2014/main" id="{8196C670-92B5-4755-8382-60CF30F47B11}"/>
              </a:ext>
            </a:extLst>
          </p:cNvPr>
          <p:cNvSpPr txBox="1"/>
          <p:nvPr/>
        </p:nvSpPr>
        <p:spPr>
          <a:xfrm>
            <a:off x="517357" y="814427"/>
            <a:ext cx="8073189"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Present Value of Money</a:t>
            </a:r>
            <a:endParaRPr lang="en-IN"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52" name="TextBox 51">
            <a:extLst>
              <a:ext uri="{FF2B5EF4-FFF2-40B4-BE49-F238E27FC236}">
                <a16:creationId xmlns:a16="http://schemas.microsoft.com/office/drawing/2014/main" id="{C9923F21-3E64-4E8F-8458-F42CD88BB725}"/>
              </a:ext>
            </a:extLst>
          </p:cNvPr>
          <p:cNvSpPr txBox="1"/>
          <p:nvPr/>
        </p:nvSpPr>
        <p:spPr>
          <a:xfrm>
            <a:off x="682365" y="1986578"/>
            <a:ext cx="7527276" cy="1299908"/>
          </a:xfrm>
          <a:prstGeom prst="rect">
            <a:avLst/>
          </a:prstGeom>
          <a:noFill/>
        </p:spPr>
        <p:txBody>
          <a:bodyPr wrap="square" rtlCol="0">
            <a:spAutoFit/>
          </a:bodyPr>
          <a:lstStyle/>
          <a:p>
            <a:pPr algn="just">
              <a:lnSpc>
                <a:spcPct val="150000"/>
              </a:lnSpc>
            </a:pPr>
            <a:r>
              <a:rPr lang="en-US" sz="2800" dirty="0">
                <a:solidFill>
                  <a:schemeClr val="tx1">
                    <a:lumMod val="75000"/>
                    <a:lumOff val="25000"/>
                  </a:schemeClr>
                </a:solidFill>
              </a:rPr>
              <a:t>Present Value (PV) for compounding of less than annual frequency may be calculated as:</a:t>
            </a:r>
            <a:endParaRPr lang="en-IN" sz="2800" dirty="0">
              <a:solidFill>
                <a:schemeClr val="tx1">
                  <a:lumMod val="75000"/>
                  <a:lumOff val="25000"/>
                </a:schemeClr>
              </a:solidFill>
            </a:endParaRPr>
          </a:p>
        </p:txBody>
      </p:sp>
      <p:sp>
        <p:nvSpPr>
          <p:cNvPr id="61" name="TextBox 60">
            <a:extLst>
              <a:ext uri="{FF2B5EF4-FFF2-40B4-BE49-F238E27FC236}">
                <a16:creationId xmlns:a16="http://schemas.microsoft.com/office/drawing/2014/main" id="{5CC9D8F2-82C2-4085-A892-A8D5F29E24D6}"/>
              </a:ext>
            </a:extLst>
          </p:cNvPr>
          <p:cNvSpPr txBox="1"/>
          <p:nvPr/>
        </p:nvSpPr>
        <p:spPr>
          <a:xfrm>
            <a:off x="731287" y="4876225"/>
            <a:ext cx="7527276" cy="1665584"/>
          </a:xfrm>
          <a:prstGeom prst="rect">
            <a:avLst/>
          </a:prstGeom>
          <a:noFill/>
        </p:spPr>
        <p:txBody>
          <a:bodyPr wrap="square" rtlCol="0">
            <a:spAutoFit/>
          </a:bodyPr>
          <a:lstStyle/>
          <a:p>
            <a:pPr algn="just">
              <a:lnSpc>
                <a:spcPct val="150000"/>
              </a:lnSpc>
            </a:pPr>
            <a:r>
              <a:rPr lang="en-US" sz="1400" dirty="0">
                <a:solidFill>
                  <a:schemeClr val="tx1">
                    <a:lumMod val="75000"/>
                    <a:lumOff val="25000"/>
                  </a:schemeClr>
                </a:solidFill>
              </a:rPr>
              <a:t>Where,</a:t>
            </a:r>
          </a:p>
          <a:p>
            <a:pPr algn="just">
              <a:lnSpc>
                <a:spcPct val="150000"/>
              </a:lnSpc>
            </a:pPr>
            <a:r>
              <a:rPr lang="en-US" sz="1400" dirty="0">
                <a:solidFill>
                  <a:schemeClr val="tx1">
                    <a:lumMod val="75000"/>
                    <a:lumOff val="25000"/>
                  </a:schemeClr>
                </a:solidFill>
              </a:rPr>
              <a:t>PV = Present Value of Money</a:t>
            </a:r>
          </a:p>
          <a:p>
            <a:pPr algn="just">
              <a:lnSpc>
                <a:spcPct val="150000"/>
              </a:lnSpc>
            </a:pPr>
            <a:r>
              <a:rPr lang="en-US" sz="1400" dirty="0">
                <a:solidFill>
                  <a:schemeClr val="tx1">
                    <a:lumMod val="75000"/>
                    <a:lumOff val="25000"/>
                  </a:schemeClr>
                </a:solidFill>
              </a:rPr>
              <a:t>r = Rate of interest p.a.</a:t>
            </a:r>
          </a:p>
          <a:p>
            <a:pPr algn="just">
              <a:lnSpc>
                <a:spcPct val="150000"/>
              </a:lnSpc>
            </a:pPr>
            <a:r>
              <a:rPr lang="en-US" sz="1400" dirty="0">
                <a:solidFill>
                  <a:schemeClr val="tx1">
                    <a:lumMod val="75000"/>
                    <a:lumOff val="25000"/>
                  </a:schemeClr>
                </a:solidFill>
              </a:rPr>
              <a:t>n = time for which money is deposited</a:t>
            </a:r>
          </a:p>
          <a:p>
            <a:pPr algn="just">
              <a:lnSpc>
                <a:spcPct val="150000"/>
              </a:lnSpc>
            </a:pPr>
            <a:r>
              <a:rPr lang="en-US" sz="1400" dirty="0">
                <a:solidFill>
                  <a:schemeClr val="tx1">
                    <a:lumMod val="75000"/>
                    <a:lumOff val="25000"/>
                  </a:schemeClr>
                </a:solidFill>
              </a:rPr>
              <a:t>m = Frequency of compounding in one year</a:t>
            </a:r>
            <a:endParaRPr lang="en-IN" sz="1400" dirty="0">
              <a:solidFill>
                <a:schemeClr val="tx1">
                  <a:lumMod val="75000"/>
                  <a:lumOff val="25000"/>
                </a:schemeClr>
              </a:solidFill>
            </a:endParaRPr>
          </a:p>
        </p:txBody>
      </p:sp>
      <p:grpSp>
        <p:nvGrpSpPr>
          <p:cNvPr id="71" name="Group 70">
            <a:extLst>
              <a:ext uri="{FF2B5EF4-FFF2-40B4-BE49-F238E27FC236}">
                <a16:creationId xmlns:a16="http://schemas.microsoft.com/office/drawing/2014/main" id="{AF98F8F0-457B-4D7B-BB12-09F863B24284}"/>
              </a:ext>
            </a:extLst>
          </p:cNvPr>
          <p:cNvGrpSpPr/>
          <p:nvPr/>
        </p:nvGrpSpPr>
        <p:grpSpPr>
          <a:xfrm>
            <a:off x="2073625" y="3138668"/>
            <a:ext cx="5262209" cy="2150476"/>
            <a:chOff x="2073625" y="3138668"/>
            <a:chExt cx="5262209" cy="2150476"/>
          </a:xfrm>
        </p:grpSpPr>
        <p:sp>
          <p:nvSpPr>
            <p:cNvPr id="63" name="TextBox 62">
              <a:extLst>
                <a:ext uri="{FF2B5EF4-FFF2-40B4-BE49-F238E27FC236}">
                  <a16:creationId xmlns:a16="http://schemas.microsoft.com/office/drawing/2014/main" id="{463FA9C3-A292-4924-BBA9-BBB2E5F1DD84}"/>
                </a:ext>
              </a:extLst>
            </p:cNvPr>
            <p:cNvSpPr txBox="1"/>
            <p:nvPr/>
          </p:nvSpPr>
          <p:spPr>
            <a:xfrm>
              <a:off x="2073625" y="3382307"/>
              <a:ext cx="5074199" cy="769441"/>
            </a:xfrm>
            <a:prstGeom prst="rect">
              <a:avLst/>
            </a:prstGeom>
            <a:noFill/>
          </p:spPr>
          <p:txBody>
            <a:bodyPr wrap="square" rtlCol="0">
              <a:spAutoFit/>
            </a:bodyPr>
            <a:lstStyle/>
            <a:p>
              <a:r>
                <a:rPr lang="en-US" sz="4400" dirty="0">
                  <a:solidFill>
                    <a:srgbClr val="FF5353"/>
                  </a:solidFill>
                  <a:latin typeface="+mj-lt"/>
                </a:rPr>
                <a:t>PV = FV*</a:t>
              </a:r>
              <a:endParaRPr lang="en-IN" sz="4400" baseline="50000" dirty="0">
                <a:solidFill>
                  <a:srgbClr val="FF5353"/>
                </a:solidFill>
                <a:latin typeface="+mj-lt"/>
              </a:endParaRPr>
            </a:p>
          </p:txBody>
        </p:sp>
        <p:grpSp>
          <p:nvGrpSpPr>
            <p:cNvPr id="64" name="Group 63">
              <a:extLst>
                <a:ext uri="{FF2B5EF4-FFF2-40B4-BE49-F238E27FC236}">
                  <a16:creationId xmlns:a16="http://schemas.microsoft.com/office/drawing/2014/main" id="{F7EA0A00-3913-4D4C-B31F-08ACCAC81553}"/>
                </a:ext>
              </a:extLst>
            </p:cNvPr>
            <p:cNvGrpSpPr/>
            <p:nvPr/>
          </p:nvGrpSpPr>
          <p:grpSpPr>
            <a:xfrm>
              <a:off x="4101277" y="3138668"/>
              <a:ext cx="3234557" cy="2150476"/>
              <a:chOff x="4698072" y="3180508"/>
              <a:chExt cx="3234557" cy="2247459"/>
            </a:xfrm>
          </p:grpSpPr>
          <p:sp>
            <p:nvSpPr>
              <p:cNvPr id="65" name="TextBox 64">
                <a:extLst>
                  <a:ext uri="{FF2B5EF4-FFF2-40B4-BE49-F238E27FC236}">
                    <a16:creationId xmlns:a16="http://schemas.microsoft.com/office/drawing/2014/main" id="{7F8478FF-3D08-4722-AD0A-AB92061E303E}"/>
                  </a:ext>
                </a:extLst>
              </p:cNvPr>
              <p:cNvSpPr txBox="1"/>
              <p:nvPr/>
            </p:nvSpPr>
            <p:spPr>
              <a:xfrm>
                <a:off x="5431517" y="4074719"/>
                <a:ext cx="2185650" cy="739810"/>
              </a:xfrm>
              <a:prstGeom prst="rect">
                <a:avLst/>
              </a:prstGeom>
              <a:noFill/>
            </p:spPr>
            <p:txBody>
              <a:bodyPr wrap="square" rtlCol="0">
                <a:spAutoFit/>
              </a:bodyPr>
              <a:lstStyle/>
              <a:p>
                <a:r>
                  <a:rPr lang="en-US" sz="4000" dirty="0">
                    <a:solidFill>
                      <a:srgbClr val="FF5353"/>
                    </a:solidFill>
                    <a:latin typeface="+mj-lt"/>
                  </a:rPr>
                  <a:t> 1 + r    </a:t>
                </a:r>
                <a:r>
                  <a:rPr lang="en-US" sz="4000" baseline="50000" dirty="0">
                    <a:solidFill>
                      <a:srgbClr val="FF5353"/>
                    </a:solidFill>
                    <a:latin typeface="+mj-lt"/>
                  </a:rPr>
                  <a:t>nm</a:t>
                </a:r>
                <a:endParaRPr lang="en-IN" sz="4000" dirty="0"/>
              </a:p>
            </p:txBody>
          </p:sp>
          <p:sp>
            <p:nvSpPr>
              <p:cNvPr id="66" name="Minus Sign 65">
                <a:extLst>
                  <a:ext uri="{FF2B5EF4-FFF2-40B4-BE49-F238E27FC236}">
                    <a16:creationId xmlns:a16="http://schemas.microsoft.com/office/drawing/2014/main" id="{84FD47C1-2930-48AD-8CCD-4B946C16D956}"/>
                  </a:ext>
                </a:extLst>
              </p:cNvPr>
              <p:cNvSpPr/>
              <p:nvPr/>
            </p:nvSpPr>
            <p:spPr>
              <a:xfrm>
                <a:off x="4698072" y="3790511"/>
                <a:ext cx="3234557" cy="37207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a:extLst>
                  <a:ext uri="{FF2B5EF4-FFF2-40B4-BE49-F238E27FC236}">
                    <a16:creationId xmlns:a16="http://schemas.microsoft.com/office/drawing/2014/main" id="{9D682650-9F56-4837-9EB5-5CAD9A269582}"/>
                  </a:ext>
                </a:extLst>
              </p:cNvPr>
              <p:cNvSpPr txBox="1"/>
              <p:nvPr/>
            </p:nvSpPr>
            <p:spPr>
              <a:xfrm>
                <a:off x="5844235" y="3180508"/>
                <a:ext cx="404187" cy="707886"/>
              </a:xfrm>
              <a:prstGeom prst="rect">
                <a:avLst/>
              </a:prstGeom>
              <a:noFill/>
            </p:spPr>
            <p:txBody>
              <a:bodyPr wrap="square" rtlCol="0">
                <a:spAutoFit/>
              </a:bodyPr>
              <a:lstStyle/>
              <a:p>
                <a:r>
                  <a:rPr lang="en-US" sz="4000" dirty="0">
                    <a:solidFill>
                      <a:srgbClr val="FF5353"/>
                    </a:solidFill>
                    <a:latin typeface="+mj-lt"/>
                  </a:rPr>
                  <a:t>1 </a:t>
                </a:r>
                <a:endParaRPr lang="en-IN" sz="4000" dirty="0"/>
              </a:p>
            </p:txBody>
          </p:sp>
          <p:sp>
            <p:nvSpPr>
              <p:cNvPr id="68" name="Minus Sign 67">
                <a:extLst>
                  <a:ext uri="{FF2B5EF4-FFF2-40B4-BE49-F238E27FC236}">
                    <a16:creationId xmlns:a16="http://schemas.microsoft.com/office/drawing/2014/main" id="{B3A5C0EB-F590-46DA-8C07-7A63E38CE8E8}"/>
                  </a:ext>
                </a:extLst>
              </p:cNvPr>
              <p:cNvSpPr/>
              <p:nvPr/>
            </p:nvSpPr>
            <p:spPr>
              <a:xfrm>
                <a:off x="6239881" y="4610212"/>
                <a:ext cx="527593" cy="37207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TextBox 68">
                <a:extLst>
                  <a:ext uri="{FF2B5EF4-FFF2-40B4-BE49-F238E27FC236}">
                    <a16:creationId xmlns:a16="http://schemas.microsoft.com/office/drawing/2014/main" id="{5C99A710-0CFC-4334-BAD6-91D8E387F307}"/>
                  </a:ext>
                </a:extLst>
              </p:cNvPr>
              <p:cNvSpPr txBox="1"/>
              <p:nvPr/>
            </p:nvSpPr>
            <p:spPr>
              <a:xfrm>
                <a:off x="6239876" y="4688157"/>
                <a:ext cx="522645" cy="739810"/>
              </a:xfrm>
              <a:prstGeom prst="rect">
                <a:avLst/>
              </a:prstGeom>
              <a:noFill/>
            </p:spPr>
            <p:txBody>
              <a:bodyPr wrap="square" rtlCol="0">
                <a:spAutoFit/>
              </a:bodyPr>
              <a:lstStyle/>
              <a:p>
                <a:r>
                  <a:rPr lang="en-US" sz="4000" dirty="0">
                    <a:solidFill>
                      <a:srgbClr val="FF5353"/>
                    </a:solidFill>
                    <a:latin typeface="+mj-lt"/>
                  </a:rPr>
                  <a:t>m</a:t>
                </a:r>
                <a:endParaRPr lang="en-IN" sz="4000" dirty="0"/>
              </a:p>
            </p:txBody>
          </p:sp>
        </p:grpSp>
        <p:sp>
          <p:nvSpPr>
            <p:cNvPr id="25" name="Right Bracket 24">
              <a:extLst>
                <a:ext uri="{FF2B5EF4-FFF2-40B4-BE49-F238E27FC236}">
                  <a16:creationId xmlns:a16="http://schemas.microsoft.com/office/drawing/2014/main" id="{7E637302-FC62-470A-8553-AF68192C1F2C}"/>
                </a:ext>
              </a:extLst>
            </p:cNvPr>
            <p:cNvSpPr/>
            <p:nvPr/>
          </p:nvSpPr>
          <p:spPr>
            <a:xfrm>
              <a:off x="6140690" y="4078369"/>
              <a:ext cx="207450" cy="1159564"/>
            </a:xfrm>
            <a:prstGeom prst="rightBracket">
              <a:avLst>
                <a:gd name="adj" fmla="val 240323"/>
              </a:avLst>
            </a:prstGeom>
            <a:ln w="3810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0" name="Right Bracket 69">
              <a:extLst>
                <a:ext uri="{FF2B5EF4-FFF2-40B4-BE49-F238E27FC236}">
                  <a16:creationId xmlns:a16="http://schemas.microsoft.com/office/drawing/2014/main" id="{16164B11-A7D4-488D-8090-26E2FBC50487}"/>
                </a:ext>
              </a:extLst>
            </p:cNvPr>
            <p:cNvSpPr/>
            <p:nvPr/>
          </p:nvSpPr>
          <p:spPr>
            <a:xfrm flipH="1">
              <a:off x="4730992" y="4084674"/>
              <a:ext cx="207450" cy="1159564"/>
            </a:xfrm>
            <a:prstGeom prst="rightBracket">
              <a:avLst>
                <a:gd name="adj" fmla="val 240323"/>
              </a:avLst>
            </a:prstGeom>
            <a:ln w="3810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6" name="Rectangle 15">
            <a:extLst>
              <a:ext uri="{FF2B5EF4-FFF2-40B4-BE49-F238E27FC236}">
                <a16:creationId xmlns:a16="http://schemas.microsoft.com/office/drawing/2014/main" id="{5B9E7695-0D20-4C6A-BD0A-F30F26071626}"/>
              </a:ext>
            </a:extLst>
          </p:cNvPr>
          <p:cNvSpPr/>
          <p:nvPr/>
        </p:nvSpPr>
        <p:spPr>
          <a:xfrm>
            <a:off x="8064000" y="5630779"/>
            <a:ext cx="1080000" cy="1080000"/>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76435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FBB45126-5B9E-444E-A5D2-376C8A1BA783}"/>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28</a:t>
            </a:r>
            <a:endParaRPr lang="en-IN" dirty="0"/>
          </a:p>
        </p:txBody>
      </p:sp>
      <p:sp>
        <p:nvSpPr>
          <p:cNvPr id="27" name="TextBox 26">
            <a:extLst>
              <a:ext uri="{FF2B5EF4-FFF2-40B4-BE49-F238E27FC236}">
                <a16:creationId xmlns:a16="http://schemas.microsoft.com/office/drawing/2014/main" id="{8196C670-92B5-4755-8382-60CF30F47B11}"/>
              </a:ext>
            </a:extLst>
          </p:cNvPr>
          <p:cNvSpPr txBox="1"/>
          <p:nvPr/>
        </p:nvSpPr>
        <p:spPr>
          <a:xfrm>
            <a:off x="517357" y="814427"/>
            <a:ext cx="8073189"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Present Value of Money (example)</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8" name="TextBox 27">
            <a:extLst>
              <a:ext uri="{FF2B5EF4-FFF2-40B4-BE49-F238E27FC236}">
                <a16:creationId xmlns:a16="http://schemas.microsoft.com/office/drawing/2014/main" id="{2D52CEBD-BE7D-4562-BEFC-B29DF943FB0C}"/>
              </a:ext>
            </a:extLst>
          </p:cNvPr>
          <p:cNvSpPr txBox="1"/>
          <p:nvPr/>
        </p:nvSpPr>
        <p:spPr>
          <a:xfrm>
            <a:off x="727316" y="2003477"/>
            <a:ext cx="7653270" cy="1681358"/>
          </a:xfrm>
          <a:prstGeom prst="rect">
            <a:avLst/>
          </a:prstGeom>
          <a:noFill/>
        </p:spPr>
        <p:txBody>
          <a:bodyPr wrap="square" rtlCol="0">
            <a:spAutoFit/>
          </a:bodyPr>
          <a:lstStyle/>
          <a:p>
            <a:pPr algn="just">
              <a:lnSpc>
                <a:spcPct val="150000"/>
              </a:lnSpc>
            </a:pPr>
            <a:r>
              <a:rPr lang="en-US" sz="2400" dirty="0">
                <a:solidFill>
                  <a:schemeClr val="tx1">
                    <a:lumMod val="65000"/>
                    <a:lumOff val="35000"/>
                  </a:schemeClr>
                </a:solidFill>
              </a:rPr>
              <a:t>What is the present value of Rs. 29,386 received after 5 years at an interest rate of 8% p.a. compounded annually? </a:t>
            </a:r>
          </a:p>
        </p:txBody>
      </p:sp>
      <p:sp>
        <p:nvSpPr>
          <p:cNvPr id="12" name="Rectangle 11">
            <a:extLst>
              <a:ext uri="{FF2B5EF4-FFF2-40B4-BE49-F238E27FC236}">
                <a16:creationId xmlns:a16="http://schemas.microsoft.com/office/drawing/2014/main" id="{6D5A4AF1-55C9-468C-8416-CFE82BE03980}"/>
              </a:ext>
            </a:extLst>
          </p:cNvPr>
          <p:cNvSpPr/>
          <p:nvPr/>
        </p:nvSpPr>
        <p:spPr>
          <a:xfrm>
            <a:off x="8064000" y="5630779"/>
            <a:ext cx="1080000" cy="1080000"/>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57900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FBB45126-5B9E-444E-A5D2-376C8A1BA783}"/>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28</a:t>
            </a:r>
            <a:endParaRPr lang="en-IN" dirty="0"/>
          </a:p>
        </p:txBody>
      </p:sp>
      <p:sp>
        <p:nvSpPr>
          <p:cNvPr id="27" name="TextBox 26">
            <a:extLst>
              <a:ext uri="{FF2B5EF4-FFF2-40B4-BE49-F238E27FC236}">
                <a16:creationId xmlns:a16="http://schemas.microsoft.com/office/drawing/2014/main" id="{8196C670-92B5-4755-8382-60CF30F47B11}"/>
              </a:ext>
            </a:extLst>
          </p:cNvPr>
          <p:cNvSpPr txBox="1"/>
          <p:nvPr/>
        </p:nvSpPr>
        <p:spPr>
          <a:xfrm>
            <a:off x="517357" y="814427"/>
            <a:ext cx="8073189"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Present Value of Money (example)</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8" name="TextBox 27">
            <a:extLst>
              <a:ext uri="{FF2B5EF4-FFF2-40B4-BE49-F238E27FC236}">
                <a16:creationId xmlns:a16="http://schemas.microsoft.com/office/drawing/2014/main" id="{2D52CEBD-BE7D-4562-BEFC-B29DF943FB0C}"/>
              </a:ext>
            </a:extLst>
          </p:cNvPr>
          <p:cNvSpPr txBox="1"/>
          <p:nvPr/>
        </p:nvSpPr>
        <p:spPr>
          <a:xfrm>
            <a:off x="727316" y="2003477"/>
            <a:ext cx="7653270" cy="1681358"/>
          </a:xfrm>
          <a:prstGeom prst="rect">
            <a:avLst/>
          </a:prstGeom>
          <a:noFill/>
        </p:spPr>
        <p:txBody>
          <a:bodyPr wrap="square" rtlCol="0">
            <a:spAutoFit/>
          </a:bodyPr>
          <a:lstStyle/>
          <a:p>
            <a:pPr algn="just">
              <a:lnSpc>
                <a:spcPct val="150000"/>
              </a:lnSpc>
            </a:pPr>
            <a:r>
              <a:rPr lang="en-US" sz="2400" dirty="0">
                <a:solidFill>
                  <a:schemeClr val="tx1">
                    <a:lumMod val="65000"/>
                    <a:lumOff val="35000"/>
                  </a:schemeClr>
                </a:solidFill>
              </a:rPr>
              <a:t>What is the present value of Rs. 29,386 received after 5 years at an interest rate of 8% p.a. compounded annually? </a:t>
            </a:r>
          </a:p>
        </p:txBody>
      </p:sp>
      <p:grpSp>
        <p:nvGrpSpPr>
          <p:cNvPr id="29" name="Group 28">
            <a:extLst>
              <a:ext uri="{FF2B5EF4-FFF2-40B4-BE49-F238E27FC236}">
                <a16:creationId xmlns:a16="http://schemas.microsoft.com/office/drawing/2014/main" id="{4AFB069C-54E5-4C13-8173-14C1A367BA1A}"/>
              </a:ext>
            </a:extLst>
          </p:cNvPr>
          <p:cNvGrpSpPr/>
          <p:nvPr/>
        </p:nvGrpSpPr>
        <p:grpSpPr>
          <a:xfrm>
            <a:off x="1520335" y="3492269"/>
            <a:ext cx="6308391" cy="1602097"/>
            <a:chOff x="1624523" y="2764506"/>
            <a:chExt cx="6308391" cy="1602097"/>
          </a:xfrm>
        </p:grpSpPr>
        <p:sp>
          <p:nvSpPr>
            <p:cNvPr id="30" name="TextBox 29">
              <a:extLst>
                <a:ext uri="{FF2B5EF4-FFF2-40B4-BE49-F238E27FC236}">
                  <a16:creationId xmlns:a16="http://schemas.microsoft.com/office/drawing/2014/main" id="{7A83B2A2-A297-47B4-80A9-44F8DE64A00A}"/>
                </a:ext>
              </a:extLst>
            </p:cNvPr>
            <p:cNvSpPr txBox="1"/>
            <p:nvPr/>
          </p:nvSpPr>
          <p:spPr>
            <a:xfrm>
              <a:off x="1624523" y="3057136"/>
              <a:ext cx="6147658" cy="769441"/>
            </a:xfrm>
            <a:prstGeom prst="rect">
              <a:avLst/>
            </a:prstGeom>
            <a:noFill/>
          </p:spPr>
          <p:txBody>
            <a:bodyPr wrap="square" rtlCol="0">
              <a:spAutoFit/>
            </a:bodyPr>
            <a:lstStyle/>
            <a:p>
              <a:r>
                <a:rPr lang="en-US" sz="4400" dirty="0">
                  <a:solidFill>
                    <a:srgbClr val="FF5353"/>
                  </a:solidFill>
                  <a:latin typeface="+mj-lt"/>
                </a:rPr>
                <a:t>PV = 29,386*</a:t>
              </a:r>
              <a:endParaRPr lang="en-IN" sz="4400" baseline="50000" dirty="0">
                <a:solidFill>
                  <a:srgbClr val="FF5353"/>
                </a:solidFill>
                <a:latin typeface="+mj-lt"/>
              </a:endParaRPr>
            </a:p>
          </p:txBody>
        </p:sp>
        <p:grpSp>
          <p:nvGrpSpPr>
            <p:cNvPr id="31" name="Group 30">
              <a:extLst>
                <a:ext uri="{FF2B5EF4-FFF2-40B4-BE49-F238E27FC236}">
                  <a16:creationId xmlns:a16="http://schemas.microsoft.com/office/drawing/2014/main" id="{174A455C-74AC-4E71-B80B-FEAB68B989DF}"/>
                </a:ext>
              </a:extLst>
            </p:cNvPr>
            <p:cNvGrpSpPr/>
            <p:nvPr/>
          </p:nvGrpSpPr>
          <p:grpSpPr>
            <a:xfrm>
              <a:off x="4698357" y="2764506"/>
              <a:ext cx="3234557" cy="1602097"/>
              <a:chOff x="4698072" y="3180508"/>
              <a:chExt cx="3234557" cy="1602097"/>
            </a:xfrm>
          </p:grpSpPr>
          <p:sp>
            <p:nvSpPr>
              <p:cNvPr id="32" name="TextBox 31">
                <a:extLst>
                  <a:ext uri="{FF2B5EF4-FFF2-40B4-BE49-F238E27FC236}">
                    <a16:creationId xmlns:a16="http://schemas.microsoft.com/office/drawing/2014/main" id="{6859A670-BFD1-43E8-869A-5C8919F6FB36}"/>
                  </a:ext>
                </a:extLst>
              </p:cNvPr>
              <p:cNvSpPr txBox="1"/>
              <p:nvPr/>
            </p:nvSpPr>
            <p:spPr>
              <a:xfrm>
                <a:off x="5431517" y="4074719"/>
                <a:ext cx="2332577" cy="707886"/>
              </a:xfrm>
              <a:prstGeom prst="rect">
                <a:avLst/>
              </a:prstGeom>
              <a:noFill/>
            </p:spPr>
            <p:txBody>
              <a:bodyPr wrap="square" rtlCol="0">
                <a:spAutoFit/>
              </a:bodyPr>
              <a:lstStyle/>
              <a:p>
                <a:r>
                  <a:rPr lang="en-US" sz="4000" dirty="0">
                    <a:solidFill>
                      <a:srgbClr val="FF5353"/>
                    </a:solidFill>
                    <a:latin typeface="+mj-lt"/>
                  </a:rPr>
                  <a:t>(1 + .08)</a:t>
                </a:r>
                <a:r>
                  <a:rPr lang="en-US" sz="4000" baseline="50000" dirty="0">
                    <a:solidFill>
                      <a:srgbClr val="FF5353"/>
                    </a:solidFill>
                    <a:latin typeface="+mj-lt"/>
                  </a:rPr>
                  <a:t>5</a:t>
                </a:r>
                <a:endParaRPr lang="en-IN" sz="4000" dirty="0"/>
              </a:p>
            </p:txBody>
          </p:sp>
          <p:sp>
            <p:nvSpPr>
              <p:cNvPr id="33" name="Minus Sign 32">
                <a:extLst>
                  <a:ext uri="{FF2B5EF4-FFF2-40B4-BE49-F238E27FC236}">
                    <a16:creationId xmlns:a16="http://schemas.microsoft.com/office/drawing/2014/main" id="{8C3C9935-B4D0-44CF-9497-DD648BD1535E}"/>
                  </a:ext>
                </a:extLst>
              </p:cNvPr>
              <p:cNvSpPr/>
              <p:nvPr/>
            </p:nvSpPr>
            <p:spPr>
              <a:xfrm>
                <a:off x="4698072" y="3790511"/>
                <a:ext cx="3234557" cy="37207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D2952E70-41F3-41BD-AA85-1689C60D4694}"/>
                  </a:ext>
                </a:extLst>
              </p:cNvPr>
              <p:cNvSpPr txBox="1"/>
              <p:nvPr/>
            </p:nvSpPr>
            <p:spPr>
              <a:xfrm>
                <a:off x="5844235" y="3180508"/>
                <a:ext cx="404187" cy="707886"/>
              </a:xfrm>
              <a:prstGeom prst="rect">
                <a:avLst/>
              </a:prstGeom>
              <a:noFill/>
            </p:spPr>
            <p:txBody>
              <a:bodyPr wrap="square" rtlCol="0">
                <a:spAutoFit/>
              </a:bodyPr>
              <a:lstStyle/>
              <a:p>
                <a:r>
                  <a:rPr lang="en-US" sz="4000" dirty="0">
                    <a:solidFill>
                      <a:srgbClr val="FF5353"/>
                    </a:solidFill>
                    <a:latin typeface="+mj-lt"/>
                  </a:rPr>
                  <a:t>1 </a:t>
                </a:r>
                <a:endParaRPr lang="en-IN" sz="4000" dirty="0"/>
              </a:p>
            </p:txBody>
          </p:sp>
        </p:grpSp>
      </p:grpSp>
      <p:sp>
        <p:nvSpPr>
          <p:cNvPr id="35" name="TextBox 34">
            <a:extLst>
              <a:ext uri="{FF2B5EF4-FFF2-40B4-BE49-F238E27FC236}">
                <a16:creationId xmlns:a16="http://schemas.microsoft.com/office/drawing/2014/main" id="{3233C535-0FFC-4B1F-89EA-282E96D9335A}"/>
              </a:ext>
            </a:extLst>
          </p:cNvPr>
          <p:cNvSpPr txBox="1"/>
          <p:nvPr/>
        </p:nvSpPr>
        <p:spPr>
          <a:xfrm>
            <a:off x="1479698" y="5323363"/>
            <a:ext cx="4462727" cy="1015663"/>
          </a:xfrm>
          <a:prstGeom prst="rect">
            <a:avLst/>
          </a:prstGeom>
          <a:noFill/>
        </p:spPr>
        <p:txBody>
          <a:bodyPr wrap="square" rtlCol="0">
            <a:spAutoFit/>
          </a:bodyPr>
          <a:lstStyle/>
          <a:p>
            <a:r>
              <a:rPr lang="en-US" sz="6000" dirty="0">
                <a:solidFill>
                  <a:srgbClr val="FF5353"/>
                </a:solidFill>
                <a:latin typeface="+mj-lt"/>
              </a:rPr>
              <a:t>= Rs. 20,000</a:t>
            </a:r>
            <a:endParaRPr lang="en-IN" sz="6000" dirty="0">
              <a:solidFill>
                <a:srgbClr val="FF5353"/>
              </a:solidFill>
              <a:latin typeface="+mj-lt"/>
            </a:endParaRPr>
          </a:p>
        </p:txBody>
      </p:sp>
      <p:sp>
        <p:nvSpPr>
          <p:cNvPr id="12" name="Rectangle 11">
            <a:extLst>
              <a:ext uri="{FF2B5EF4-FFF2-40B4-BE49-F238E27FC236}">
                <a16:creationId xmlns:a16="http://schemas.microsoft.com/office/drawing/2014/main" id="{6D5A4AF1-55C9-468C-8416-CFE82BE03980}"/>
              </a:ext>
            </a:extLst>
          </p:cNvPr>
          <p:cNvSpPr/>
          <p:nvPr/>
        </p:nvSpPr>
        <p:spPr>
          <a:xfrm>
            <a:off x="8064000" y="5630779"/>
            <a:ext cx="1080000" cy="1080000"/>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5811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FBB45126-5B9E-444E-A5D2-376C8A1BA783}"/>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29</a:t>
            </a:r>
            <a:endParaRPr lang="en-IN" dirty="0"/>
          </a:p>
        </p:txBody>
      </p:sp>
      <p:sp>
        <p:nvSpPr>
          <p:cNvPr id="27" name="TextBox 26">
            <a:extLst>
              <a:ext uri="{FF2B5EF4-FFF2-40B4-BE49-F238E27FC236}">
                <a16:creationId xmlns:a16="http://schemas.microsoft.com/office/drawing/2014/main" id="{8196C670-92B5-4755-8382-60CF30F47B11}"/>
              </a:ext>
            </a:extLst>
          </p:cNvPr>
          <p:cNvSpPr txBox="1"/>
          <p:nvPr/>
        </p:nvSpPr>
        <p:spPr>
          <a:xfrm>
            <a:off x="517357" y="814427"/>
            <a:ext cx="8073189"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Present Value of Money (example)</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0" name="TextBox 29">
            <a:extLst>
              <a:ext uri="{FF2B5EF4-FFF2-40B4-BE49-F238E27FC236}">
                <a16:creationId xmlns:a16="http://schemas.microsoft.com/office/drawing/2014/main" id="{FF4711BD-B40C-4ECC-8F8A-3BAEB985AAC9}"/>
              </a:ext>
            </a:extLst>
          </p:cNvPr>
          <p:cNvSpPr txBox="1"/>
          <p:nvPr/>
        </p:nvSpPr>
        <p:spPr>
          <a:xfrm>
            <a:off x="719129" y="1889567"/>
            <a:ext cx="7653270" cy="1681358"/>
          </a:xfrm>
          <a:prstGeom prst="rect">
            <a:avLst/>
          </a:prstGeom>
          <a:noFill/>
        </p:spPr>
        <p:txBody>
          <a:bodyPr wrap="square" rtlCol="0">
            <a:spAutoFit/>
          </a:bodyPr>
          <a:lstStyle/>
          <a:p>
            <a:pPr algn="just">
              <a:lnSpc>
                <a:spcPct val="150000"/>
              </a:lnSpc>
            </a:pPr>
            <a:r>
              <a:rPr lang="en-US" sz="2400" dirty="0">
                <a:solidFill>
                  <a:schemeClr val="tx1">
                    <a:lumMod val="65000"/>
                    <a:lumOff val="35000"/>
                  </a:schemeClr>
                </a:solidFill>
              </a:rPr>
              <a:t>What is the present value of Rs. 29,718 received after 5 years at an interest rate of 8% p.a. compounded quarterly? </a:t>
            </a:r>
          </a:p>
        </p:txBody>
      </p:sp>
      <p:sp>
        <p:nvSpPr>
          <p:cNvPr id="42" name="Rectangle 41">
            <a:extLst>
              <a:ext uri="{FF2B5EF4-FFF2-40B4-BE49-F238E27FC236}">
                <a16:creationId xmlns:a16="http://schemas.microsoft.com/office/drawing/2014/main" id="{8FA29E14-93DC-4121-93D9-5D75C4E25A15}"/>
              </a:ext>
            </a:extLst>
          </p:cNvPr>
          <p:cNvSpPr/>
          <p:nvPr/>
        </p:nvSpPr>
        <p:spPr>
          <a:xfrm>
            <a:off x="8064000" y="5630779"/>
            <a:ext cx="1080000" cy="1080000"/>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77040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FBB45126-5B9E-444E-A5D2-376C8A1BA783}"/>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29</a:t>
            </a:r>
            <a:endParaRPr lang="en-IN" dirty="0"/>
          </a:p>
        </p:txBody>
      </p:sp>
      <p:sp>
        <p:nvSpPr>
          <p:cNvPr id="27" name="TextBox 26">
            <a:extLst>
              <a:ext uri="{FF2B5EF4-FFF2-40B4-BE49-F238E27FC236}">
                <a16:creationId xmlns:a16="http://schemas.microsoft.com/office/drawing/2014/main" id="{8196C670-92B5-4755-8382-60CF30F47B11}"/>
              </a:ext>
            </a:extLst>
          </p:cNvPr>
          <p:cNvSpPr txBox="1"/>
          <p:nvPr/>
        </p:nvSpPr>
        <p:spPr>
          <a:xfrm>
            <a:off x="517357" y="814427"/>
            <a:ext cx="8073189"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Present Value of Money (example)</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0" name="TextBox 29">
            <a:extLst>
              <a:ext uri="{FF2B5EF4-FFF2-40B4-BE49-F238E27FC236}">
                <a16:creationId xmlns:a16="http://schemas.microsoft.com/office/drawing/2014/main" id="{FF4711BD-B40C-4ECC-8F8A-3BAEB985AAC9}"/>
              </a:ext>
            </a:extLst>
          </p:cNvPr>
          <p:cNvSpPr txBox="1"/>
          <p:nvPr/>
        </p:nvSpPr>
        <p:spPr>
          <a:xfrm>
            <a:off x="719129" y="1889567"/>
            <a:ext cx="7653270" cy="1681358"/>
          </a:xfrm>
          <a:prstGeom prst="rect">
            <a:avLst/>
          </a:prstGeom>
          <a:noFill/>
        </p:spPr>
        <p:txBody>
          <a:bodyPr wrap="square" rtlCol="0">
            <a:spAutoFit/>
          </a:bodyPr>
          <a:lstStyle/>
          <a:p>
            <a:pPr algn="just">
              <a:lnSpc>
                <a:spcPct val="150000"/>
              </a:lnSpc>
            </a:pPr>
            <a:r>
              <a:rPr lang="en-US" sz="2400" dirty="0">
                <a:solidFill>
                  <a:schemeClr val="tx1">
                    <a:lumMod val="65000"/>
                    <a:lumOff val="35000"/>
                  </a:schemeClr>
                </a:solidFill>
              </a:rPr>
              <a:t>What is the present value of Rs. 29,718 received after 5 years at an interest rate of 8% p.a. compounded quarterly? </a:t>
            </a:r>
          </a:p>
        </p:txBody>
      </p:sp>
      <p:grpSp>
        <p:nvGrpSpPr>
          <p:cNvPr id="31" name="Group 30">
            <a:extLst>
              <a:ext uri="{FF2B5EF4-FFF2-40B4-BE49-F238E27FC236}">
                <a16:creationId xmlns:a16="http://schemas.microsoft.com/office/drawing/2014/main" id="{75E75EB0-D3BC-4ED8-B0A8-2A226C2B949C}"/>
              </a:ext>
            </a:extLst>
          </p:cNvPr>
          <p:cNvGrpSpPr/>
          <p:nvPr/>
        </p:nvGrpSpPr>
        <p:grpSpPr>
          <a:xfrm>
            <a:off x="1507283" y="3344718"/>
            <a:ext cx="6275554" cy="2241618"/>
            <a:chOff x="1108695" y="3188324"/>
            <a:chExt cx="6275554" cy="2241618"/>
          </a:xfrm>
        </p:grpSpPr>
        <p:sp>
          <p:nvSpPr>
            <p:cNvPr id="32" name="TextBox 31">
              <a:extLst>
                <a:ext uri="{FF2B5EF4-FFF2-40B4-BE49-F238E27FC236}">
                  <a16:creationId xmlns:a16="http://schemas.microsoft.com/office/drawing/2014/main" id="{8C2AD80B-F837-46D0-B8EE-B174F6AFBE92}"/>
                </a:ext>
              </a:extLst>
            </p:cNvPr>
            <p:cNvSpPr txBox="1"/>
            <p:nvPr/>
          </p:nvSpPr>
          <p:spPr>
            <a:xfrm>
              <a:off x="1108695" y="3382307"/>
              <a:ext cx="6039129" cy="769441"/>
            </a:xfrm>
            <a:prstGeom prst="rect">
              <a:avLst/>
            </a:prstGeom>
            <a:noFill/>
          </p:spPr>
          <p:txBody>
            <a:bodyPr wrap="square" rtlCol="0">
              <a:spAutoFit/>
            </a:bodyPr>
            <a:lstStyle/>
            <a:p>
              <a:r>
                <a:rPr lang="en-US" sz="4400" dirty="0">
                  <a:solidFill>
                    <a:srgbClr val="FF5353"/>
                  </a:solidFill>
                  <a:latin typeface="+mj-lt"/>
                </a:rPr>
                <a:t>PV =29,718*</a:t>
              </a:r>
              <a:endParaRPr lang="en-IN" sz="4400" baseline="50000" dirty="0">
                <a:solidFill>
                  <a:srgbClr val="FF5353"/>
                </a:solidFill>
                <a:latin typeface="+mj-lt"/>
              </a:endParaRPr>
            </a:p>
          </p:txBody>
        </p:sp>
        <p:grpSp>
          <p:nvGrpSpPr>
            <p:cNvPr id="33" name="Group 32">
              <a:extLst>
                <a:ext uri="{FF2B5EF4-FFF2-40B4-BE49-F238E27FC236}">
                  <a16:creationId xmlns:a16="http://schemas.microsoft.com/office/drawing/2014/main" id="{C84AA5C6-7916-4447-99E1-9ED2C9C39445}"/>
                </a:ext>
              </a:extLst>
            </p:cNvPr>
            <p:cNvGrpSpPr/>
            <p:nvPr/>
          </p:nvGrpSpPr>
          <p:grpSpPr>
            <a:xfrm>
              <a:off x="4101277" y="3188324"/>
              <a:ext cx="3282972" cy="2241618"/>
              <a:chOff x="4698072" y="3232403"/>
              <a:chExt cx="3282972" cy="2342711"/>
            </a:xfrm>
          </p:grpSpPr>
          <p:sp>
            <p:nvSpPr>
              <p:cNvPr id="36" name="TextBox 35">
                <a:extLst>
                  <a:ext uri="{FF2B5EF4-FFF2-40B4-BE49-F238E27FC236}">
                    <a16:creationId xmlns:a16="http://schemas.microsoft.com/office/drawing/2014/main" id="{651A7C4A-6805-4E4C-B4FE-F774E658175C}"/>
                  </a:ext>
                </a:extLst>
              </p:cNvPr>
              <p:cNvSpPr txBox="1"/>
              <p:nvPr/>
            </p:nvSpPr>
            <p:spPr>
              <a:xfrm>
                <a:off x="5267444" y="4015300"/>
                <a:ext cx="2096595" cy="739810"/>
              </a:xfrm>
              <a:prstGeom prst="rect">
                <a:avLst/>
              </a:prstGeom>
              <a:noFill/>
            </p:spPr>
            <p:txBody>
              <a:bodyPr wrap="square" rtlCol="0">
                <a:spAutoFit/>
              </a:bodyPr>
              <a:lstStyle/>
              <a:p>
                <a:r>
                  <a:rPr lang="en-US" sz="4000" dirty="0">
                    <a:solidFill>
                      <a:srgbClr val="FF5353"/>
                    </a:solidFill>
                    <a:latin typeface="+mj-lt"/>
                  </a:rPr>
                  <a:t> 1 + 0.08</a:t>
                </a:r>
                <a:endParaRPr lang="en-IN" sz="4000" dirty="0"/>
              </a:p>
            </p:txBody>
          </p:sp>
          <p:sp>
            <p:nvSpPr>
              <p:cNvPr id="37" name="Minus Sign 36">
                <a:extLst>
                  <a:ext uri="{FF2B5EF4-FFF2-40B4-BE49-F238E27FC236}">
                    <a16:creationId xmlns:a16="http://schemas.microsoft.com/office/drawing/2014/main" id="{10F130DF-D458-4A1F-AD9E-D62E866F1FF6}"/>
                  </a:ext>
                </a:extLst>
              </p:cNvPr>
              <p:cNvSpPr/>
              <p:nvPr/>
            </p:nvSpPr>
            <p:spPr>
              <a:xfrm>
                <a:off x="4698072" y="3790511"/>
                <a:ext cx="3234557" cy="37207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84544D13-7380-4397-BA18-8C14DA42600C}"/>
                  </a:ext>
                </a:extLst>
              </p:cNvPr>
              <p:cNvSpPr txBox="1"/>
              <p:nvPr/>
            </p:nvSpPr>
            <p:spPr>
              <a:xfrm>
                <a:off x="6083831" y="3232403"/>
                <a:ext cx="404187" cy="707886"/>
              </a:xfrm>
              <a:prstGeom prst="rect">
                <a:avLst/>
              </a:prstGeom>
              <a:noFill/>
            </p:spPr>
            <p:txBody>
              <a:bodyPr wrap="square" rtlCol="0">
                <a:spAutoFit/>
              </a:bodyPr>
              <a:lstStyle/>
              <a:p>
                <a:r>
                  <a:rPr lang="en-US" sz="4000" dirty="0">
                    <a:solidFill>
                      <a:srgbClr val="FF5353"/>
                    </a:solidFill>
                    <a:latin typeface="+mj-lt"/>
                  </a:rPr>
                  <a:t>1 </a:t>
                </a:r>
                <a:endParaRPr lang="en-IN" sz="4000" dirty="0"/>
              </a:p>
            </p:txBody>
          </p:sp>
          <p:sp>
            <p:nvSpPr>
              <p:cNvPr id="39" name="Minus Sign 38">
                <a:extLst>
                  <a:ext uri="{FF2B5EF4-FFF2-40B4-BE49-F238E27FC236}">
                    <a16:creationId xmlns:a16="http://schemas.microsoft.com/office/drawing/2014/main" id="{C734FFC5-85DC-4870-B7D9-4D0D91619381}"/>
                  </a:ext>
                </a:extLst>
              </p:cNvPr>
              <p:cNvSpPr/>
              <p:nvPr/>
            </p:nvSpPr>
            <p:spPr>
              <a:xfrm>
                <a:off x="5882953" y="4610212"/>
                <a:ext cx="1623525" cy="37207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9C31B482-04D5-4E6F-BF60-A11EE6644FD6}"/>
                  </a:ext>
                </a:extLst>
              </p:cNvPr>
              <p:cNvSpPr txBox="1"/>
              <p:nvPr/>
            </p:nvSpPr>
            <p:spPr>
              <a:xfrm>
                <a:off x="6420357" y="4835304"/>
                <a:ext cx="522645" cy="739810"/>
              </a:xfrm>
              <a:prstGeom prst="rect">
                <a:avLst/>
              </a:prstGeom>
              <a:noFill/>
            </p:spPr>
            <p:txBody>
              <a:bodyPr wrap="square" rtlCol="0">
                <a:spAutoFit/>
              </a:bodyPr>
              <a:lstStyle/>
              <a:p>
                <a:r>
                  <a:rPr lang="en-US" sz="4000" dirty="0">
                    <a:solidFill>
                      <a:srgbClr val="FF5353"/>
                    </a:solidFill>
                    <a:latin typeface="+mj-lt"/>
                  </a:rPr>
                  <a:t>4</a:t>
                </a:r>
                <a:endParaRPr lang="en-IN" sz="4000" dirty="0"/>
              </a:p>
            </p:txBody>
          </p:sp>
          <p:sp>
            <p:nvSpPr>
              <p:cNvPr id="41" name="TextBox 40">
                <a:extLst>
                  <a:ext uri="{FF2B5EF4-FFF2-40B4-BE49-F238E27FC236}">
                    <a16:creationId xmlns:a16="http://schemas.microsoft.com/office/drawing/2014/main" id="{BAB43C46-B811-4E67-B0FD-D51BDF361321}"/>
                  </a:ext>
                </a:extLst>
              </p:cNvPr>
              <p:cNvSpPr txBox="1"/>
              <p:nvPr/>
            </p:nvSpPr>
            <p:spPr>
              <a:xfrm>
                <a:off x="7337108" y="3993128"/>
                <a:ext cx="643936" cy="418154"/>
              </a:xfrm>
              <a:prstGeom prst="rect">
                <a:avLst/>
              </a:prstGeom>
              <a:noFill/>
            </p:spPr>
            <p:txBody>
              <a:bodyPr wrap="square" rtlCol="0">
                <a:spAutoFit/>
              </a:bodyPr>
              <a:lstStyle/>
              <a:p>
                <a:r>
                  <a:rPr lang="en-US" sz="2000" dirty="0">
                    <a:solidFill>
                      <a:srgbClr val="FF5353"/>
                    </a:solidFill>
                    <a:latin typeface="+mj-lt"/>
                  </a:rPr>
                  <a:t>5*4</a:t>
                </a:r>
                <a:endParaRPr lang="en-IN" sz="2000" dirty="0"/>
              </a:p>
            </p:txBody>
          </p:sp>
        </p:grpSp>
        <p:sp>
          <p:nvSpPr>
            <p:cNvPr id="34" name="Right Bracket 33">
              <a:extLst>
                <a:ext uri="{FF2B5EF4-FFF2-40B4-BE49-F238E27FC236}">
                  <a16:creationId xmlns:a16="http://schemas.microsoft.com/office/drawing/2014/main" id="{EA835BB7-3A1A-4BA7-A724-4D8DF1B77A3B}"/>
                </a:ext>
              </a:extLst>
            </p:cNvPr>
            <p:cNvSpPr/>
            <p:nvPr/>
          </p:nvSpPr>
          <p:spPr>
            <a:xfrm>
              <a:off x="6611332" y="4078369"/>
              <a:ext cx="207450" cy="1159564"/>
            </a:xfrm>
            <a:prstGeom prst="rightBracket">
              <a:avLst>
                <a:gd name="adj" fmla="val 240323"/>
              </a:avLst>
            </a:prstGeom>
            <a:ln w="3810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5" name="Right Bracket 34">
              <a:extLst>
                <a:ext uri="{FF2B5EF4-FFF2-40B4-BE49-F238E27FC236}">
                  <a16:creationId xmlns:a16="http://schemas.microsoft.com/office/drawing/2014/main" id="{BC9DA9F2-CD61-4E6D-9FE0-F1B44A86BE03}"/>
                </a:ext>
              </a:extLst>
            </p:cNvPr>
            <p:cNvSpPr/>
            <p:nvPr/>
          </p:nvSpPr>
          <p:spPr>
            <a:xfrm flipH="1">
              <a:off x="4730992" y="4084674"/>
              <a:ext cx="207450" cy="1159564"/>
            </a:xfrm>
            <a:prstGeom prst="rightBracket">
              <a:avLst>
                <a:gd name="adj" fmla="val 240323"/>
              </a:avLst>
            </a:prstGeom>
            <a:ln w="3810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25" name="TextBox 24">
            <a:extLst>
              <a:ext uri="{FF2B5EF4-FFF2-40B4-BE49-F238E27FC236}">
                <a16:creationId xmlns:a16="http://schemas.microsoft.com/office/drawing/2014/main" id="{C895B394-6E10-4160-BFB4-4ECA0413054C}"/>
              </a:ext>
            </a:extLst>
          </p:cNvPr>
          <p:cNvSpPr txBox="1"/>
          <p:nvPr/>
        </p:nvSpPr>
        <p:spPr>
          <a:xfrm>
            <a:off x="1480179" y="5593822"/>
            <a:ext cx="6093335" cy="707886"/>
          </a:xfrm>
          <a:prstGeom prst="rect">
            <a:avLst/>
          </a:prstGeom>
          <a:noFill/>
        </p:spPr>
        <p:txBody>
          <a:bodyPr wrap="none" rtlCol="0">
            <a:spAutoFit/>
          </a:bodyPr>
          <a:lstStyle/>
          <a:p>
            <a:r>
              <a:rPr lang="en-US" sz="4000" dirty="0">
                <a:solidFill>
                  <a:srgbClr val="FF5353"/>
                </a:solidFill>
                <a:latin typeface="+mj-lt"/>
              </a:rPr>
              <a:t>29718*0.673 = Rs. 20,000</a:t>
            </a:r>
            <a:endParaRPr lang="en-IN" sz="4000" dirty="0">
              <a:solidFill>
                <a:srgbClr val="FF5353"/>
              </a:solidFill>
              <a:latin typeface="+mj-lt"/>
            </a:endParaRPr>
          </a:p>
        </p:txBody>
      </p:sp>
      <p:sp>
        <p:nvSpPr>
          <p:cNvPr id="42" name="Rectangle 41">
            <a:extLst>
              <a:ext uri="{FF2B5EF4-FFF2-40B4-BE49-F238E27FC236}">
                <a16:creationId xmlns:a16="http://schemas.microsoft.com/office/drawing/2014/main" id="{8FA29E14-93DC-4121-93D9-5D75C4E25A15}"/>
              </a:ext>
            </a:extLst>
          </p:cNvPr>
          <p:cNvSpPr/>
          <p:nvPr/>
        </p:nvSpPr>
        <p:spPr>
          <a:xfrm>
            <a:off x="8064000" y="5630779"/>
            <a:ext cx="1080000" cy="1080000"/>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351680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98C484E5-2606-419A-A9BF-B514ACAB261D}"/>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30</a:t>
            </a:r>
            <a:endParaRPr lang="en-IN" dirty="0"/>
          </a:p>
        </p:txBody>
      </p:sp>
      <p:sp>
        <p:nvSpPr>
          <p:cNvPr id="26" name="TextBox 25">
            <a:extLst>
              <a:ext uri="{FF2B5EF4-FFF2-40B4-BE49-F238E27FC236}">
                <a16:creationId xmlns:a16="http://schemas.microsoft.com/office/drawing/2014/main" id="{93D2AE79-4739-418C-8D93-2208608DB145}"/>
              </a:ext>
            </a:extLst>
          </p:cNvPr>
          <p:cNvSpPr txBox="1"/>
          <p:nvPr/>
        </p:nvSpPr>
        <p:spPr>
          <a:xfrm>
            <a:off x="517357" y="814427"/>
            <a:ext cx="8073189"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What is Annuity?</a:t>
            </a:r>
            <a:endParaRPr lang="en-IN"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7" name="TextBox 26">
            <a:extLst>
              <a:ext uri="{FF2B5EF4-FFF2-40B4-BE49-F238E27FC236}">
                <a16:creationId xmlns:a16="http://schemas.microsoft.com/office/drawing/2014/main" id="{EDA9B346-ED90-4DA2-B07E-47821B7E68CA}"/>
              </a:ext>
            </a:extLst>
          </p:cNvPr>
          <p:cNvSpPr txBox="1"/>
          <p:nvPr/>
        </p:nvSpPr>
        <p:spPr>
          <a:xfrm>
            <a:off x="682365" y="2231028"/>
            <a:ext cx="7653270" cy="3238900"/>
          </a:xfrm>
          <a:prstGeom prst="rect">
            <a:avLst/>
          </a:prstGeom>
          <a:noFill/>
        </p:spPr>
        <p:txBody>
          <a:bodyPr wrap="square" rtlCol="0">
            <a:spAutoFit/>
          </a:bodyPr>
          <a:lstStyle/>
          <a:p>
            <a:pPr algn="just">
              <a:lnSpc>
                <a:spcPct val="150000"/>
              </a:lnSpc>
            </a:pPr>
            <a:r>
              <a:rPr lang="en-US" sz="2800" dirty="0">
                <a:solidFill>
                  <a:schemeClr val="tx1">
                    <a:lumMod val="65000"/>
                    <a:lumOff val="35000"/>
                  </a:schemeClr>
                </a:solidFill>
              </a:rPr>
              <a:t>Annuity represents to the payment/receipt after equal interval. A payment can be called as annuity provided:</a:t>
            </a:r>
          </a:p>
          <a:p>
            <a:pPr marL="457200" indent="-457200" algn="just">
              <a:lnSpc>
                <a:spcPct val="150000"/>
              </a:lnSpc>
              <a:buFont typeface="Wingdings" panose="05000000000000000000" pitchFamily="2" charset="2"/>
              <a:buChar char="q"/>
            </a:pPr>
            <a:r>
              <a:rPr lang="en-US" sz="2800" dirty="0">
                <a:solidFill>
                  <a:srgbClr val="FF5353"/>
                </a:solidFill>
                <a:latin typeface="+mj-lt"/>
              </a:rPr>
              <a:t>Time Gap </a:t>
            </a:r>
            <a:r>
              <a:rPr lang="en-US" sz="2800" dirty="0">
                <a:solidFill>
                  <a:schemeClr val="tx1">
                    <a:lumMod val="65000"/>
                    <a:lumOff val="35000"/>
                  </a:schemeClr>
                </a:solidFill>
              </a:rPr>
              <a:t>between two installments is same.</a:t>
            </a:r>
          </a:p>
          <a:p>
            <a:pPr marL="457200" indent="-457200" algn="just">
              <a:lnSpc>
                <a:spcPct val="150000"/>
              </a:lnSpc>
              <a:buFont typeface="Wingdings" panose="05000000000000000000" pitchFamily="2" charset="2"/>
              <a:buChar char="q"/>
            </a:pPr>
            <a:r>
              <a:rPr lang="en-US" sz="2800" dirty="0">
                <a:solidFill>
                  <a:srgbClr val="FF5353"/>
                </a:solidFill>
                <a:latin typeface="+mj-lt"/>
              </a:rPr>
              <a:t>Amount</a:t>
            </a:r>
            <a:r>
              <a:rPr lang="en-US" sz="2800" dirty="0">
                <a:solidFill>
                  <a:schemeClr val="tx1">
                    <a:lumMod val="65000"/>
                    <a:lumOff val="35000"/>
                  </a:schemeClr>
                </a:solidFill>
              </a:rPr>
              <a:t> in each installment is same.</a:t>
            </a:r>
            <a:endParaRPr lang="en-IN" sz="2800" dirty="0">
              <a:solidFill>
                <a:schemeClr val="tx1">
                  <a:lumMod val="65000"/>
                  <a:lumOff val="35000"/>
                </a:schemeClr>
              </a:solidFill>
            </a:endParaRPr>
          </a:p>
        </p:txBody>
      </p:sp>
      <p:sp>
        <p:nvSpPr>
          <p:cNvPr id="28" name="Rectangle 27">
            <a:extLst>
              <a:ext uri="{FF2B5EF4-FFF2-40B4-BE49-F238E27FC236}">
                <a16:creationId xmlns:a16="http://schemas.microsoft.com/office/drawing/2014/main" id="{802BD4DD-F798-48ED-B875-3DDD76C7A549}"/>
              </a:ext>
            </a:extLst>
          </p:cNvPr>
          <p:cNvSpPr/>
          <p:nvPr/>
        </p:nvSpPr>
        <p:spPr>
          <a:xfrm>
            <a:off x="8064000" y="5630779"/>
            <a:ext cx="1080000" cy="1080000"/>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968794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5D7FFF6E-545A-4EBA-A53F-B0663AD067C2}"/>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31</a:t>
            </a:r>
            <a:endParaRPr lang="en-IN" dirty="0"/>
          </a:p>
        </p:txBody>
      </p:sp>
      <p:sp>
        <p:nvSpPr>
          <p:cNvPr id="27" name="TextBox 26">
            <a:extLst>
              <a:ext uri="{FF2B5EF4-FFF2-40B4-BE49-F238E27FC236}">
                <a16:creationId xmlns:a16="http://schemas.microsoft.com/office/drawing/2014/main" id="{7068E222-F2FD-4EAA-A0AA-BCAEFC267978}"/>
              </a:ext>
            </a:extLst>
          </p:cNvPr>
          <p:cNvSpPr txBox="1"/>
          <p:nvPr/>
        </p:nvSpPr>
        <p:spPr>
          <a:xfrm>
            <a:off x="517357" y="814427"/>
            <a:ext cx="8073189"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Present Value of Perpetuity</a:t>
            </a:r>
            <a:endParaRPr lang="en-IN"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8" name="TextBox 27">
            <a:extLst>
              <a:ext uri="{FF2B5EF4-FFF2-40B4-BE49-F238E27FC236}">
                <a16:creationId xmlns:a16="http://schemas.microsoft.com/office/drawing/2014/main" id="{A0554B16-E0F7-4127-9F58-09DDA59EA00B}"/>
              </a:ext>
            </a:extLst>
          </p:cNvPr>
          <p:cNvSpPr txBox="1"/>
          <p:nvPr/>
        </p:nvSpPr>
        <p:spPr>
          <a:xfrm>
            <a:off x="682365" y="1962094"/>
            <a:ext cx="7527276" cy="2592569"/>
          </a:xfrm>
          <a:prstGeom prst="rect">
            <a:avLst/>
          </a:prstGeom>
          <a:noFill/>
        </p:spPr>
        <p:txBody>
          <a:bodyPr wrap="square" rtlCol="0">
            <a:spAutoFit/>
          </a:bodyPr>
          <a:lstStyle/>
          <a:p>
            <a:pPr algn="just">
              <a:lnSpc>
                <a:spcPct val="150000"/>
              </a:lnSpc>
            </a:pPr>
            <a:r>
              <a:rPr lang="en-US" sz="2800" dirty="0">
                <a:solidFill>
                  <a:schemeClr val="tx1">
                    <a:lumMod val="65000"/>
                    <a:lumOff val="35000"/>
                  </a:schemeClr>
                </a:solidFill>
              </a:rPr>
              <a:t>The Present Value of Perpetuity represents to annuity ending till perpetuity/ forever or till one’s life, i.e., there is no defined ending period of the annuity.</a:t>
            </a:r>
            <a:endParaRPr lang="en-IN" sz="2800" dirty="0">
              <a:solidFill>
                <a:schemeClr val="tx1">
                  <a:lumMod val="65000"/>
                  <a:lumOff val="35000"/>
                </a:schemeClr>
              </a:solidFill>
            </a:endParaRPr>
          </a:p>
        </p:txBody>
      </p:sp>
      <p:grpSp>
        <p:nvGrpSpPr>
          <p:cNvPr id="32" name="Group 31">
            <a:extLst>
              <a:ext uri="{FF2B5EF4-FFF2-40B4-BE49-F238E27FC236}">
                <a16:creationId xmlns:a16="http://schemas.microsoft.com/office/drawing/2014/main" id="{44D928CE-C521-484F-BF49-BAA2D0FC5299}"/>
              </a:ext>
            </a:extLst>
          </p:cNvPr>
          <p:cNvGrpSpPr/>
          <p:nvPr/>
        </p:nvGrpSpPr>
        <p:grpSpPr>
          <a:xfrm>
            <a:off x="1395285" y="4332450"/>
            <a:ext cx="6430458" cy="1565178"/>
            <a:chOff x="694089" y="4315252"/>
            <a:chExt cx="6430458" cy="1565178"/>
          </a:xfrm>
        </p:grpSpPr>
        <p:sp>
          <p:nvSpPr>
            <p:cNvPr id="29" name="TextBox 28">
              <a:extLst>
                <a:ext uri="{FF2B5EF4-FFF2-40B4-BE49-F238E27FC236}">
                  <a16:creationId xmlns:a16="http://schemas.microsoft.com/office/drawing/2014/main" id="{1F59F39F-5A6C-48C4-9D8D-951AF7485B2A}"/>
                </a:ext>
              </a:extLst>
            </p:cNvPr>
            <p:cNvSpPr txBox="1"/>
            <p:nvPr/>
          </p:nvSpPr>
          <p:spPr>
            <a:xfrm>
              <a:off x="694089" y="4917262"/>
              <a:ext cx="5030378" cy="653577"/>
            </a:xfrm>
            <a:prstGeom prst="rect">
              <a:avLst/>
            </a:prstGeom>
            <a:noFill/>
          </p:spPr>
          <p:txBody>
            <a:bodyPr wrap="square" rtlCol="0">
              <a:spAutoFit/>
            </a:bodyPr>
            <a:lstStyle/>
            <a:p>
              <a:pPr algn="just">
                <a:lnSpc>
                  <a:spcPct val="150000"/>
                </a:lnSpc>
              </a:pPr>
              <a:r>
                <a:rPr lang="en-US" sz="2800" dirty="0">
                  <a:solidFill>
                    <a:srgbClr val="FF5353"/>
                  </a:solidFill>
                  <a:latin typeface="+mj-lt"/>
                </a:rPr>
                <a:t>Present Value of Perpetuity =</a:t>
              </a:r>
              <a:endParaRPr lang="en-IN" sz="2800" dirty="0">
                <a:solidFill>
                  <a:srgbClr val="FF5353"/>
                </a:solidFill>
                <a:latin typeface="+mj-lt"/>
              </a:endParaRPr>
            </a:p>
          </p:txBody>
        </p:sp>
        <p:sp>
          <p:nvSpPr>
            <p:cNvPr id="30" name="TextBox 29">
              <a:extLst>
                <a:ext uri="{FF2B5EF4-FFF2-40B4-BE49-F238E27FC236}">
                  <a16:creationId xmlns:a16="http://schemas.microsoft.com/office/drawing/2014/main" id="{20176D6D-C737-4B04-B518-92B382400EEE}"/>
                </a:ext>
              </a:extLst>
            </p:cNvPr>
            <p:cNvSpPr txBox="1"/>
            <p:nvPr/>
          </p:nvSpPr>
          <p:spPr>
            <a:xfrm>
              <a:off x="6308167" y="4315252"/>
              <a:ext cx="465261" cy="894091"/>
            </a:xfrm>
            <a:prstGeom prst="rect">
              <a:avLst/>
            </a:prstGeom>
            <a:noFill/>
          </p:spPr>
          <p:txBody>
            <a:bodyPr wrap="square" rtlCol="0">
              <a:spAutoFit/>
            </a:bodyPr>
            <a:lstStyle/>
            <a:p>
              <a:pPr algn="just">
                <a:lnSpc>
                  <a:spcPct val="150000"/>
                </a:lnSpc>
              </a:pPr>
              <a:r>
                <a:rPr lang="en-US" sz="4000" dirty="0">
                  <a:solidFill>
                    <a:srgbClr val="FF5353"/>
                  </a:solidFill>
                  <a:latin typeface="+mj-lt"/>
                </a:rPr>
                <a:t>A</a:t>
              </a:r>
              <a:endParaRPr lang="en-IN" sz="4000" dirty="0">
                <a:solidFill>
                  <a:srgbClr val="FF5353"/>
                </a:solidFill>
                <a:latin typeface="+mj-lt"/>
              </a:endParaRPr>
            </a:p>
          </p:txBody>
        </p:sp>
        <p:sp>
          <p:nvSpPr>
            <p:cNvPr id="25" name="Minus Sign 24">
              <a:extLst>
                <a:ext uri="{FF2B5EF4-FFF2-40B4-BE49-F238E27FC236}">
                  <a16:creationId xmlns:a16="http://schemas.microsoft.com/office/drawing/2014/main" id="{C9F5A28C-E641-40B8-B893-DC0FC992BC7B}"/>
                </a:ext>
              </a:extLst>
            </p:cNvPr>
            <p:cNvSpPr/>
            <p:nvPr/>
          </p:nvSpPr>
          <p:spPr>
            <a:xfrm>
              <a:off x="6061278" y="5009791"/>
              <a:ext cx="1063269" cy="427122"/>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AD895C87-CEC1-4E5F-8D84-3B86A516F671}"/>
                </a:ext>
              </a:extLst>
            </p:cNvPr>
            <p:cNvSpPr txBox="1"/>
            <p:nvPr/>
          </p:nvSpPr>
          <p:spPr>
            <a:xfrm>
              <a:off x="6428042" y="4986339"/>
              <a:ext cx="453580" cy="894091"/>
            </a:xfrm>
            <a:prstGeom prst="rect">
              <a:avLst/>
            </a:prstGeom>
            <a:noFill/>
          </p:spPr>
          <p:txBody>
            <a:bodyPr wrap="square" rtlCol="0">
              <a:spAutoFit/>
            </a:bodyPr>
            <a:lstStyle/>
            <a:p>
              <a:pPr algn="just">
                <a:lnSpc>
                  <a:spcPct val="150000"/>
                </a:lnSpc>
              </a:pPr>
              <a:r>
                <a:rPr lang="en-US" sz="4000" dirty="0">
                  <a:solidFill>
                    <a:srgbClr val="FF5353"/>
                  </a:solidFill>
                  <a:latin typeface="+mj-lt"/>
                </a:rPr>
                <a:t>r</a:t>
              </a:r>
              <a:endParaRPr lang="en-IN" sz="4000" dirty="0">
                <a:solidFill>
                  <a:srgbClr val="FF5353"/>
                </a:solidFill>
                <a:latin typeface="+mj-lt"/>
              </a:endParaRPr>
            </a:p>
          </p:txBody>
        </p:sp>
      </p:grpSp>
    </p:spTree>
    <p:extLst>
      <p:ext uri="{BB962C8B-B14F-4D97-AF65-F5344CB8AC3E}">
        <p14:creationId xmlns:p14="http://schemas.microsoft.com/office/powerpoint/2010/main" val="2515924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6957E11-453E-48DE-99FB-47BE866439BF}"/>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32</a:t>
            </a:r>
            <a:endParaRPr lang="en-IN" dirty="0"/>
          </a:p>
        </p:txBody>
      </p:sp>
      <p:sp>
        <p:nvSpPr>
          <p:cNvPr id="27" name="TextBox 26">
            <a:extLst>
              <a:ext uri="{FF2B5EF4-FFF2-40B4-BE49-F238E27FC236}">
                <a16:creationId xmlns:a16="http://schemas.microsoft.com/office/drawing/2014/main" id="{A645449D-DCC4-4B46-A02F-7C9E58A3AA08}"/>
              </a:ext>
            </a:extLst>
          </p:cNvPr>
          <p:cNvSpPr txBox="1"/>
          <p:nvPr/>
        </p:nvSpPr>
        <p:spPr>
          <a:xfrm>
            <a:off x="463211" y="927722"/>
            <a:ext cx="8217569"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Future Value of Annuity (at the end of Year)</a:t>
            </a:r>
            <a:endParaRPr lang="en-IN"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5" name="TextBox 24">
            <a:extLst>
              <a:ext uri="{FF2B5EF4-FFF2-40B4-BE49-F238E27FC236}">
                <a16:creationId xmlns:a16="http://schemas.microsoft.com/office/drawing/2014/main" id="{F5DEFC8E-BE43-4DA3-A866-B2FD47DD07D9}"/>
              </a:ext>
            </a:extLst>
          </p:cNvPr>
          <p:cNvSpPr txBox="1"/>
          <p:nvPr/>
        </p:nvSpPr>
        <p:spPr>
          <a:xfrm>
            <a:off x="682365" y="1990722"/>
            <a:ext cx="7527276" cy="2235356"/>
          </a:xfrm>
          <a:prstGeom prst="rect">
            <a:avLst/>
          </a:prstGeom>
          <a:noFill/>
        </p:spPr>
        <p:txBody>
          <a:bodyPr wrap="square" rtlCol="0">
            <a:spAutoFit/>
          </a:bodyPr>
          <a:lstStyle/>
          <a:p>
            <a:pPr algn="just">
              <a:lnSpc>
                <a:spcPct val="150000"/>
              </a:lnSpc>
            </a:pPr>
            <a:r>
              <a:rPr lang="en-US" sz="2400" dirty="0">
                <a:solidFill>
                  <a:schemeClr val="tx1">
                    <a:lumMod val="65000"/>
                    <a:lumOff val="35000"/>
                  </a:schemeClr>
                </a:solidFill>
              </a:rPr>
              <a:t>The future value of the ordinary annuity (FVA Ordinary) the receipts are assumed to be at the end of the period where rate of interest is compounded annually.</a:t>
            </a:r>
            <a:endParaRPr lang="en-IN" sz="2400" dirty="0">
              <a:solidFill>
                <a:schemeClr val="tx1">
                  <a:lumMod val="65000"/>
                  <a:lumOff val="35000"/>
                </a:schemeClr>
              </a:solidFill>
            </a:endParaRPr>
          </a:p>
        </p:txBody>
      </p:sp>
      <p:grpSp>
        <p:nvGrpSpPr>
          <p:cNvPr id="40" name="Group 39">
            <a:extLst>
              <a:ext uri="{FF2B5EF4-FFF2-40B4-BE49-F238E27FC236}">
                <a16:creationId xmlns:a16="http://schemas.microsoft.com/office/drawing/2014/main" id="{CD09A446-6F73-44F6-BA84-421D261A362D}"/>
              </a:ext>
            </a:extLst>
          </p:cNvPr>
          <p:cNvGrpSpPr/>
          <p:nvPr/>
        </p:nvGrpSpPr>
        <p:grpSpPr>
          <a:xfrm>
            <a:off x="1742724" y="4074903"/>
            <a:ext cx="5826179" cy="1519315"/>
            <a:chOff x="1215828" y="3886710"/>
            <a:chExt cx="5826179" cy="1519315"/>
          </a:xfrm>
        </p:grpSpPr>
        <p:sp>
          <p:nvSpPr>
            <p:cNvPr id="28" name="TextBox 27">
              <a:extLst>
                <a:ext uri="{FF2B5EF4-FFF2-40B4-BE49-F238E27FC236}">
                  <a16:creationId xmlns:a16="http://schemas.microsoft.com/office/drawing/2014/main" id="{A401F0CD-3BAC-48B5-B55B-C2702C1B69A1}"/>
                </a:ext>
              </a:extLst>
            </p:cNvPr>
            <p:cNvSpPr txBox="1"/>
            <p:nvPr/>
          </p:nvSpPr>
          <p:spPr>
            <a:xfrm>
              <a:off x="1215828" y="4264047"/>
              <a:ext cx="1435767" cy="646331"/>
            </a:xfrm>
            <a:prstGeom prst="rect">
              <a:avLst/>
            </a:prstGeom>
            <a:noFill/>
          </p:spPr>
          <p:txBody>
            <a:bodyPr wrap="square" rtlCol="0">
              <a:spAutoFit/>
            </a:bodyPr>
            <a:lstStyle/>
            <a:p>
              <a:r>
                <a:rPr lang="en-US" sz="3600" dirty="0">
                  <a:solidFill>
                    <a:srgbClr val="FF5353"/>
                  </a:solidFill>
                  <a:latin typeface="+mj-lt"/>
                </a:rPr>
                <a:t>FVA =</a:t>
              </a:r>
              <a:endParaRPr lang="en-IN" sz="3600" dirty="0">
                <a:solidFill>
                  <a:srgbClr val="FF5353"/>
                </a:solidFill>
                <a:latin typeface="+mj-lt"/>
              </a:endParaRPr>
            </a:p>
          </p:txBody>
        </p:sp>
        <p:sp>
          <p:nvSpPr>
            <p:cNvPr id="30" name="TextBox 29">
              <a:extLst>
                <a:ext uri="{FF2B5EF4-FFF2-40B4-BE49-F238E27FC236}">
                  <a16:creationId xmlns:a16="http://schemas.microsoft.com/office/drawing/2014/main" id="{981ABBA2-5280-4E82-A552-379D8FCB5A21}"/>
                </a:ext>
              </a:extLst>
            </p:cNvPr>
            <p:cNvSpPr txBox="1"/>
            <p:nvPr/>
          </p:nvSpPr>
          <p:spPr>
            <a:xfrm>
              <a:off x="3929470" y="4025210"/>
              <a:ext cx="1407138" cy="646331"/>
            </a:xfrm>
            <a:prstGeom prst="rect">
              <a:avLst/>
            </a:prstGeom>
            <a:noFill/>
          </p:spPr>
          <p:txBody>
            <a:bodyPr wrap="square" rtlCol="0">
              <a:spAutoFit/>
            </a:bodyPr>
            <a:lstStyle/>
            <a:p>
              <a:r>
                <a:rPr lang="en-US" sz="3600" dirty="0">
                  <a:solidFill>
                    <a:srgbClr val="FF5353"/>
                  </a:solidFill>
                  <a:latin typeface="+mj-lt"/>
                </a:rPr>
                <a:t>(1+r) </a:t>
              </a:r>
              <a:endParaRPr lang="en-IN" sz="3600" dirty="0">
                <a:solidFill>
                  <a:srgbClr val="FF5353"/>
                </a:solidFill>
                <a:latin typeface="+mj-lt"/>
              </a:endParaRPr>
            </a:p>
          </p:txBody>
        </p:sp>
        <p:sp>
          <p:nvSpPr>
            <p:cNvPr id="31" name="TextBox 30">
              <a:extLst>
                <a:ext uri="{FF2B5EF4-FFF2-40B4-BE49-F238E27FC236}">
                  <a16:creationId xmlns:a16="http://schemas.microsoft.com/office/drawing/2014/main" id="{CEBE9446-C872-483F-810B-79B7E3E8E636}"/>
                </a:ext>
              </a:extLst>
            </p:cNvPr>
            <p:cNvSpPr txBox="1"/>
            <p:nvPr/>
          </p:nvSpPr>
          <p:spPr>
            <a:xfrm>
              <a:off x="4867018" y="3886710"/>
              <a:ext cx="469590" cy="461665"/>
            </a:xfrm>
            <a:prstGeom prst="rect">
              <a:avLst/>
            </a:prstGeom>
            <a:noFill/>
          </p:spPr>
          <p:txBody>
            <a:bodyPr wrap="square" rtlCol="0">
              <a:spAutoFit/>
            </a:bodyPr>
            <a:lstStyle/>
            <a:p>
              <a:pPr algn="ctr"/>
              <a:r>
                <a:rPr lang="en-US" sz="2400" dirty="0">
                  <a:solidFill>
                    <a:srgbClr val="FF5353"/>
                  </a:solidFill>
                  <a:latin typeface="+mj-lt"/>
                </a:rPr>
                <a:t>n</a:t>
              </a:r>
              <a:endParaRPr lang="en-IN" sz="2400" dirty="0">
                <a:solidFill>
                  <a:srgbClr val="FF5353"/>
                </a:solidFill>
                <a:latin typeface="+mj-lt"/>
              </a:endParaRPr>
            </a:p>
          </p:txBody>
        </p:sp>
        <p:sp>
          <p:nvSpPr>
            <p:cNvPr id="32" name="Minus Sign 31">
              <a:extLst>
                <a:ext uri="{FF2B5EF4-FFF2-40B4-BE49-F238E27FC236}">
                  <a16:creationId xmlns:a16="http://schemas.microsoft.com/office/drawing/2014/main" id="{7B486364-90F2-43B8-8456-A6987E826A04}"/>
                </a:ext>
              </a:extLst>
            </p:cNvPr>
            <p:cNvSpPr/>
            <p:nvPr/>
          </p:nvSpPr>
          <p:spPr>
            <a:xfrm>
              <a:off x="5265485" y="4202853"/>
              <a:ext cx="444013" cy="36193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3B17D92D-D042-47E6-95AF-7EB73B6BE24E}"/>
                </a:ext>
              </a:extLst>
            </p:cNvPr>
            <p:cNvSpPr txBox="1"/>
            <p:nvPr/>
          </p:nvSpPr>
          <p:spPr>
            <a:xfrm>
              <a:off x="5773745" y="4056076"/>
              <a:ext cx="575578" cy="646331"/>
            </a:xfrm>
            <a:prstGeom prst="rect">
              <a:avLst/>
            </a:prstGeom>
            <a:noFill/>
          </p:spPr>
          <p:txBody>
            <a:bodyPr wrap="square" rtlCol="0">
              <a:spAutoFit/>
            </a:bodyPr>
            <a:lstStyle/>
            <a:p>
              <a:pPr algn="r"/>
              <a:r>
                <a:rPr lang="en-US" sz="3600" dirty="0">
                  <a:solidFill>
                    <a:srgbClr val="FF5353"/>
                  </a:solidFill>
                  <a:latin typeface="+mj-lt"/>
                </a:rPr>
                <a:t>1 </a:t>
              </a:r>
              <a:endParaRPr lang="en-IN" sz="3600" dirty="0">
                <a:solidFill>
                  <a:srgbClr val="FF5353"/>
                </a:solidFill>
                <a:latin typeface="+mj-lt"/>
              </a:endParaRPr>
            </a:p>
          </p:txBody>
        </p:sp>
        <p:sp>
          <p:nvSpPr>
            <p:cNvPr id="34" name="Minus Sign 33">
              <a:extLst>
                <a:ext uri="{FF2B5EF4-FFF2-40B4-BE49-F238E27FC236}">
                  <a16:creationId xmlns:a16="http://schemas.microsoft.com/office/drawing/2014/main" id="{7856070B-C50A-4D24-A741-1A9412E619AD}"/>
                </a:ext>
              </a:extLst>
            </p:cNvPr>
            <p:cNvSpPr/>
            <p:nvPr/>
          </p:nvSpPr>
          <p:spPr>
            <a:xfrm>
              <a:off x="3332336" y="4548441"/>
              <a:ext cx="3709671" cy="36193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D7137AF0-2D25-46B6-ABF3-24E8A1748D41}"/>
                </a:ext>
              </a:extLst>
            </p:cNvPr>
            <p:cNvSpPr txBox="1"/>
            <p:nvPr/>
          </p:nvSpPr>
          <p:spPr>
            <a:xfrm>
              <a:off x="4627700" y="4759694"/>
              <a:ext cx="575578" cy="646331"/>
            </a:xfrm>
            <a:prstGeom prst="rect">
              <a:avLst/>
            </a:prstGeom>
            <a:noFill/>
          </p:spPr>
          <p:txBody>
            <a:bodyPr wrap="square" rtlCol="0">
              <a:spAutoFit/>
            </a:bodyPr>
            <a:lstStyle/>
            <a:p>
              <a:pPr algn="r"/>
              <a:r>
                <a:rPr lang="en-US" sz="3600" dirty="0">
                  <a:solidFill>
                    <a:srgbClr val="FF5353"/>
                  </a:solidFill>
                  <a:latin typeface="+mj-lt"/>
                </a:rPr>
                <a:t>r </a:t>
              </a:r>
              <a:endParaRPr lang="en-IN" sz="3600" dirty="0">
                <a:solidFill>
                  <a:srgbClr val="FF5353"/>
                </a:solidFill>
                <a:latin typeface="+mj-lt"/>
              </a:endParaRPr>
            </a:p>
          </p:txBody>
        </p:sp>
        <p:grpSp>
          <p:nvGrpSpPr>
            <p:cNvPr id="39" name="Group 38">
              <a:extLst>
                <a:ext uri="{FF2B5EF4-FFF2-40B4-BE49-F238E27FC236}">
                  <a16:creationId xmlns:a16="http://schemas.microsoft.com/office/drawing/2014/main" id="{B96D74E3-530C-4110-A2EE-538B676CA925}"/>
                </a:ext>
              </a:extLst>
            </p:cNvPr>
            <p:cNvGrpSpPr/>
            <p:nvPr/>
          </p:nvGrpSpPr>
          <p:grpSpPr>
            <a:xfrm>
              <a:off x="2761777" y="4201981"/>
              <a:ext cx="1112555" cy="755505"/>
              <a:chOff x="2312741" y="4065353"/>
              <a:chExt cx="1112555" cy="755505"/>
            </a:xfrm>
          </p:grpSpPr>
          <p:sp>
            <p:nvSpPr>
              <p:cNvPr id="29" name="TextBox 28">
                <a:extLst>
                  <a:ext uri="{FF2B5EF4-FFF2-40B4-BE49-F238E27FC236}">
                    <a16:creationId xmlns:a16="http://schemas.microsoft.com/office/drawing/2014/main" id="{5F534547-4F8C-423E-9F8D-FB964F707969}"/>
                  </a:ext>
                </a:extLst>
              </p:cNvPr>
              <p:cNvSpPr txBox="1"/>
              <p:nvPr/>
            </p:nvSpPr>
            <p:spPr>
              <a:xfrm>
                <a:off x="2312741" y="4065353"/>
                <a:ext cx="575578" cy="646331"/>
              </a:xfrm>
              <a:prstGeom prst="rect">
                <a:avLst/>
              </a:prstGeom>
              <a:noFill/>
            </p:spPr>
            <p:txBody>
              <a:bodyPr wrap="square" rtlCol="0">
                <a:spAutoFit/>
              </a:bodyPr>
              <a:lstStyle/>
              <a:p>
                <a:r>
                  <a:rPr lang="en-US" sz="3600" dirty="0">
                    <a:solidFill>
                      <a:srgbClr val="FF5353"/>
                    </a:solidFill>
                    <a:latin typeface="+mj-lt"/>
                  </a:rPr>
                  <a:t>A </a:t>
                </a:r>
                <a:endParaRPr lang="en-IN" sz="3600" dirty="0">
                  <a:solidFill>
                    <a:srgbClr val="FF5353"/>
                  </a:solidFill>
                  <a:latin typeface="+mj-lt"/>
                </a:endParaRPr>
              </a:p>
            </p:txBody>
          </p:sp>
          <p:sp>
            <p:nvSpPr>
              <p:cNvPr id="36" name="TextBox 35">
                <a:extLst>
                  <a:ext uri="{FF2B5EF4-FFF2-40B4-BE49-F238E27FC236}">
                    <a16:creationId xmlns:a16="http://schemas.microsoft.com/office/drawing/2014/main" id="{B67F5523-FA7D-4134-9665-B4D8846D7EE6}"/>
                  </a:ext>
                </a:extLst>
              </p:cNvPr>
              <p:cNvSpPr txBox="1"/>
              <p:nvPr/>
            </p:nvSpPr>
            <p:spPr>
              <a:xfrm>
                <a:off x="2849718" y="4174527"/>
                <a:ext cx="575578" cy="646331"/>
              </a:xfrm>
              <a:prstGeom prst="rect">
                <a:avLst/>
              </a:prstGeom>
              <a:noFill/>
            </p:spPr>
            <p:txBody>
              <a:bodyPr wrap="square" rtlCol="0">
                <a:spAutoFit/>
              </a:bodyPr>
              <a:lstStyle/>
              <a:p>
                <a:r>
                  <a:rPr lang="en-US" sz="3600" dirty="0">
                    <a:solidFill>
                      <a:srgbClr val="FF5353"/>
                    </a:solidFill>
                    <a:latin typeface="+mj-lt"/>
                  </a:rPr>
                  <a:t>* </a:t>
                </a:r>
                <a:endParaRPr lang="en-IN" sz="3600" dirty="0">
                  <a:solidFill>
                    <a:srgbClr val="FF5353"/>
                  </a:solidFill>
                  <a:latin typeface="+mj-lt"/>
                </a:endParaRPr>
              </a:p>
            </p:txBody>
          </p:sp>
        </p:grpSp>
      </p:grpSp>
      <p:grpSp>
        <p:nvGrpSpPr>
          <p:cNvPr id="62" name="Group 61">
            <a:extLst>
              <a:ext uri="{FF2B5EF4-FFF2-40B4-BE49-F238E27FC236}">
                <a16:creationId xmlns:a16="http://schemas.microsoft.com/office/drawing/2014/main" id="{AFD49734-17CE-4EA0-AFCD-904A7A8D1C7F}"/>
              </a:ext>
            </a:extLst>
          </p:cNvPr>
          <p:cNvGrpSpPr/>
          <p:nvPr/>
        </p:nvGrpSpPr>
        <p:grpSpPr>
          <a:xfrm>
            <a:off x="713870" y="5490502"/>
            <a:ext cx="5847351" cy="777193"/>
            <a:chOff x="713870" y="5490502"/>
            <a:chExt cx="5847351" cy="777193"/>
          </a:xfrm>
        </p:grpSpPr>
        <p:grpSp>
          <p:nvGrpSpPr>
            <p:cNvPr id="41" name="Group 40">
              <a:extLst>
                <a:ext uri="{FF2B5EF4-FFF2-40B4-BE49-F238E27FC236}">
                  <a16:creationId xmlns:a16="http://schemas.microsoft.com/office/drawing/2014/main" id="{E51304F9-7C1D-4CEF-82F6-F7371AB4DCF1}"/>
                </a:ext>
              </a:extLst>
            </p:cNvPr>
            <p:cNvGrpSpPr/>
            <p:nvPr/>
          </p:nvGrpSpPr>
          <p:grpSpPr>
            <a:xfrm>
              <a:off x="1281580" y="5490502"/>
              <a:ext cx="1771501" cy="777193"/>
              <a:chOff x="3246976" y="3886710"/>
              <a:chExt cx="3709671" cy="777193"/>
            </a:xfrm>
          </p:grpSpPr>
          <p:sp>
            <p:nvSpPr>
              <p:cNvPr id="43" name="TextBox 42">
                <a:extLst>
                  <a:ext uri="{FF2B5EF4-FFF2-40B4-BE49-F238E27FC236}">
                    <a16:creationId xmlns:a16="http://schemas.microsoft.com/office/drawing/2014/main" id="{1824A879-566E-46BE-B0B2-4830D024C3AA}"/>
                  </a:ext>
                </a:extLst>
              </p:cNvPr>
              <p:cNvSpPr txBox="1"/>
              <p:nvPr/>
            </p:nvSpPr>
            <p:spPr>
              <a:xfrm>
                <a:off x="3929470" y="4025210"/>
                <a:ext cx="1407138" cy="307777"/>
              </a:xfrm>
              <a:prstGeom prst="rect">
                <a:avLst/>
              </a:prstGeom>
              <a:noFill/>
            </p:spPr>
            <p:txBody>
              <a:bodyPr wrap="square" rtlCol="0">
                <a:spAutoFit/>
              </a:bodyPr>
              <a:lstStyle/>
              <a:p>
                <a:r>
                  <a:rPr lang="en-US" sz="1400" dirty="0">
                    <a:solidFill>
                      <a:schemeClr val="tx1">
                        <a:lumMod val="65000"/>
                        <a:lumOff val="35000"/>
                      </a:schemeClr>
                    </a:solidFill>
                  </a:rPr>
                  <a:t>(1+r) </a:t>
                </a:r>
                <a:endParaRPr lang="en-IN" sz="1400" dirty="0">
                  <a:solidFill>
                    <a:schemeClr val="tx1">
                      <a:lumMod val="65000"/>
                      <a:lumOff val="35000"/>
                    </a:schemeClr>
                  </a:solidFill>
                </a:endParaRPr>
              </a:p>
            </p:txBody>
          </p:sp>
          <p:sp>
            <p:nvSpPr>
              <p:cNvPr id="44" name="TextBox 43">
                <a:extLst>
                  <a:ext uri="{FF2B5EF4-FFF2-40B4-BE49-F238E27FC236}">
                    <a16:creationId xmlns:a16="http://schemas.microsoft.com/office/drawing/2014/main" id="{49CC892D-175D-4B8D-AFB8-99FC9B276DC3}"/>
                  </a:ext>
                </a:extLst>
              </p:cNvPr>
              <p:cNvSpPr txBox="1"/>
              <p:nvPr/>
            </p:nvSpPr>
            <p:spPr>
              <a:xfrm>
                <a:off x="4867018" y="3886710"/>
                <a:ext cx="469590" cy="307777"/>
              </a:xfrm>
              <a:prstGeom prst="rect">
                <a:avLst/>
              </a:prstGeom>
              <a:noFill/>
            </p:spPr>
            <p:txBody>
              <a:bodyPr wrap="square" rtlCol="0">
                <a:spAutoFit/>
              </a:bodyPr>
              <a:lstStyle/>
              <a:p>
                <a:pPr algn="ctr"/>
                <a:r>
                  <a:rPr lang="en-US" sz="1400" dirty="0">
                    <a:solidFill>
                      <a:schemeClr val="tx1">
                        <a:lumMod val="65000"/>
                        <a:lumOff val="35000"/>
                      </a:schemeClr>
                    </a:solidFill>
                  </a:rPr>
                  <a:t>n</a:t>
                </a:r>
                <a:endParaRPr lang="en-IN" sz="1400" dirty="0">
                  <a:solidFill>
                    <a:schemeClr val="tx1">
                      <a:lumMod val="65000"/>
                      <a:lumOff val="35000"/>
                    </a:schemeClr>
                  </a:solidFill>
                </a:endParaRPr>
              </a:p>
            </p:txBody>
          </p:sp>
          <p:sp>
            <p:nvSpPr>
              <p:cNvPr id="45" name="Minus Sign 44">
                <a:extLst>
                  <a:ext uri="{FF2B5EF4-FFF2-40B4-BE49-F238E27FC236}">
                    <a16:creationId xmlns:a16="http://schemas.microsoft.com/office/drawing/2014/main" id="{0536018F-DF86-40BB-B0EB-8A3505517432}"/>
                  </a:ext>
                </a:extLst>
              </p:cNvPr>
              <p:cNvSpPr/>
              <p:nvPr/>
            </p:nvSpPr>
            <p:spPr>
              <a:xfrm>
                <a:off x="5324114" y="4162940"/>
                <a:ext cx="469588" cy="145653"/>
              </a:xfrm>
              <a:prstGeom prst="mathMinus">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solidFill>
                    <a:schemeClr val="tx1">
                      <a:lumMod val="65000"/>
                      <a:lumOff val="35000"/>
                    </a:schemeClr>
                  </a:solidFill>
                </a:endParaRPr>
              </a:p>
            </p:txBody>
          </p:sp>
          <p:sp>
            <p:nvSpPr>
              <p:cNvPr id="46" name="TextBox 45">
                <a:extLst>
                  <a:ext uri="{FF2B5EF4-FFF2-40B4-BE49-F238E27FC236}">
                    <a16:creationId xmlns:a16="http://schemas.microsoft.com/office/drawing/2014/main" id="{4C5D4F57-A9FB-4141-8117-7410CAE63FF5}"/>
                  </a:ext>
                </a:extLst>
              </p:cNvPr>
              <p:cNvSpPr txBox="1"/>
              <p:nvPr/>
            </p:nvSpPr>
            <p:spPr>
              <a:xfrm>
                <a:off x="5773745" y="4056076"/>
                <a:ext cx="575578" cy="307777"/>
              </a:xfrm>
              <a:prstGeom prst="rect">
                <a:avLst/>
              </a:prstGeom>
              <a:noFill/>
            </p:spPr>
            <p:txBody>
              <a:bodyPr wrap="square" rtlCol="0">
                <a:spAutoFit/>
              </a:bodyPr>
              <a:lstStyle/>
              <a:p>
                <a:pPr algn="r"/>
                <a:r>
                  <a:rPr lang="en-US" sz="1400" dirty="0">
                    <a:solidFill>
                      <a:schemeClr val="tx1">
                        <a:lumMod val="65000"/>
                        <a:lumOff val="35000"/>
                      </a:schemeClr>
                    </a:solidFill>
                  </a:rPr>
                  <a:t>1 </a:t>
                </a:r>
                <a:endParaRPr lang="en-IN" sz="1400" dirty="0">
                  <a:solidFill>
                    <a:schemeClr val="tx1">
                      <a:lumMod val="65000"/>
                      <a:lumOff val="35000"/>
                    </a:schemeClr>
                  </a:solidFill>
                </a:endParaRPr>
              </a:p>
            </p:txBody>
          </p:sp>
          <p:sp>
            <p:nvSpPr>
              <p:cNvPr id="47" name="Minus Sign 46">
                <a:extLst>
                  <a:ext uri="{FF2B5EF4-FFF2-40B4-BE49-F238E27FC236}">
                    <a16:creationId xmlns:a16="http://schemas.microsoft.com/office/drawing/2014/main" id="{3EED9F66-F849-4821-98DE-DDA43522B40F}"/>
                  </a:ext>
                </a:extLst>
              </p:cNvPr>
              <p:cNvSpPr/>
              <p:nvPr/>
            </p:nvSpPr>
            <p:spPr>
              <a:xfrm>
                <a:off x="3246976" y="4341305"/>
                <a:ext cx="3709671" cy="105018"/>
              </a:xfrm>
              <a:prstGeom prst="mathMinus">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solidFill>
                    <a:schemeClr val="tx1">
                      <a:lumMod val="65000"/>
                      <a:lumOff val="35000"/>
                    </a:schemeClr>
                  </a:solidFill>
                </a:endParaRPr>
              </a:p>
            </p:txBody>
          </p:sp>
          <p:sp>
            <p:nvSpPr>
              <p:cNvPr id="48" name="TextBox 47">
                <a:extLst>
                  <a:ext uri="{FF2B5EF4-FFF2-40B4-BE49-F238E27FC236}">
                    <a16:creationId xmlns:a16="http://schemas.microsoft.com/office/drawing/2014/main" id="{4FC18773-5C32-4411-A847-D4A325F19934}"/>
                  </a:ext>
                </a:extLst>
              </p:cNvPr>
              <p:cNvSpPr txBox="1"/>
              <p:nvPr/>
            </p:nvSpPr>
            <p:spPr>
              <a:xfrm>
                <a:off x="4702337" y="4356126"/>
                <a:ext cx="621777" cy="307777"/>
              </a:xfrm>
              <a:prstGeom prst="rect">
                <a:avLst/>
              </a:prstGeom>
              <a:noFill/>
            </p:spPr>
            <p:txBody>
              <a:bodyPr wrap="square" rtlCol="0">
                <a:spAutoFit/>
              </a:bodyPr>
              <a:lstStyle/>
              <a:p>
                <a:pPr algn="r"/>
                <a:r>
                  <a:rPr lang="en-US" sz="1400" dirty="0">
                    <a:solidFill>
                      <a:schemeClr val="tx1">
                        <a:lumMod val="65000"/>
                        <a:lumOff val="35000"/>
                      </a:schemeClr>
                    </a:solidFill>
                  </a:rPr>
                  <a:t>r </a:t>
                </a:r>
                <a:endParaRPr lang="en-IN" sz="1400" dirty="0">
                  <a:solidFill>
                    <a:schemeClr val="tx1">
                      <a:lumMod val="65000"/>
                      <a:lumOff val="35000"/>
                    </a:schemeClr>
                  </a:solidFill>
                </a:endParaRPr>
              </a:p>
            </p:txBody>
          </p:sp>
        </p:grpSp>
        <p:sp>
          <p:nvSpPr>
            <p:cNvPr id="60" name="TextBox 59">
              <a:extLst>
                <a:ext uri="{FF2B5EF4-FFF2-40B4-BE49-F238E27FC236}">
                  <a16:creationId xmlns:a16="http://schemas.microsoft.com/office/drawing/2014/main" id="{4E73F158-AC49-4448-AC09-DA820F857B49}"/>
                </a:ext>
              </a:extLst>
            </p:cNvPr>
            <p:cNvSpPr txBox="1"/>
            <p:nvPr/>
          </p:nvSpPr>
          <p:spPr>
            <a:xfrm>
              <a:off x="713870" y="5838963"/>
              <a:ext cx="975553" cy="307777"/>
            </a:xfrm>
            <a:prstGeom prst="rect">
              <a:avLst/>
            </a:prstGeom>
            <a:noFill/>
          </p:spPr>
          <p:txBody>
            <a:bodyPr wrap="square" rtlCol="0">
              <a:spAutoFit/>
            </a:bodyPr>
            <a:lstStyle/>
            <a:p>
              <a:r>
                <a:rPr lang="en-US" sz="1400" dirty="0">
                  <a:solidFill>
                    <a:schemeClr val="tx1">
                      <a:lumMod val="65000"/>
                      <a:lumOff val="35000"/>
                    </a:schemeClr>
                  </a:solidFill>
                </a:rPr>
                <a:t>Where</a:t>
              </a:r>
              <a:endParaRPr lang="en-IN" sz="1400" dirty="0">
                <a:solidFill>
                  <a:schemeClr val="tx1">
                    <a:lumMod val="65000"/>
                    <a:lumOff val="35000"/>
                  </a:schemeClr>
                </a:solidFill>
              </a:endParaRPr>
            </a:p>
          </p:txBody>
        </p:sp>
        <p:sp>
          <p:nvSpPr>
            <p:cNvPr id="61" name="TextBox 60">
              <a:extLst>
                <a:ext uri="{FF2B5EF4-FFF2-40B4-BE49-F238E27FC236}">
                  <a16:creationId xmlns:a16="http://schemas.microsoft.com/office/drawing/2014/main" id="{24493290-B5FE-4ADC-8E3C-60B6DDAC43E7}"/>
                </a:ext>
              </a:extLst>
            </p:cNvPr>
            <p:cNvSpPr txBox="1"/>
            <p:nvPr/>
          </p:nvSpPr>
          <p:spPr>
            <a:xfrm>
              <a:off x="2933946" y="5806030"/>
              <a:ext cx="3627275" cy="307777"/>
            </a:xfrm>
            <a:prstGeom prst="rect">
              <a:avLst/>
            </a:prstGeom>
            <a:noFill/>
          </p:spPr>
          <p:txBody>
            <a:bodyPr wrap="square" rtlCol="0">
              <a:spAutoFit/>
            </a:bodyPr>
            <a:lstStyle/>
            <a:p>
              <a:r>
                <a:rPr lang="en-US" sz="1400" dirty="0">
                  <a:solidFill>
                    <a:schemeClr val="tx1">
                      <a:lumMod val="65000"/>
                      <a:lumOff val="35000"/>
                    </a:schemeClr>
                  </a:solidFill>
                </a:rPr>
                <a:t>= Future Value Interest Factor (FVIFA)</a:t>
              </a:r>
              <a:endParaRPr lang="en-IN" sz="1400" dirty="0">
                <a:solidFill>
                  <a:schemeClr val="tx1">
                    <a:lumMod val="65000"/>
                    <a:lumOff val="35000"/>
                  </a:schemeClr>
                </a:solidFill>
              </a:endParaRPr>
            </a:p>
          </p:txBody>
        </p:sp>
      </p:grpSp>
    </p:spTree>
    <p:extLst>
      <p:ext uri="{BB962C8B-B14F-4D97-AF65-F5344CB8AC3E}">
        <p14:creationId xmlns:p14="http://schemas.microsoft.com/office/powerpoint/2010/main" val="117842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985A1D-B810-45F6-AB26-765BA157A125}"/>
              </a:ext>
            </a:extLst>
          </p:cNvPr>
          <p:cNvSpPr/>
          <p:nvPr/>
        </p:nvSpPr>
        <p:spPr>
          <a:xfrm>
            <a:off x="8064000" y="5630779"/>
            <a:ext cx="1080000" cy="1080000"/>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FEF6874A-8D0C-488D-BAE8-231E809BB918}"/>
              </a:ext>
            </a:extLst>
          </p:cNvPr>
          <p:cNvSpPr txBox="1"/>
          <p:nvPr/>
        </p:nvSpPr>
        <p:spPr>
          <a:xfrm>
            <a:off x="517358" y="814427"/>
            <a:ext cx="5602706"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Time Value of Money</a:t>
            </a:r>
            <a:endParaRPr lang="en-IN"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 name="TextBox 1">
            <a:extLst>
              <a:ext uri="{FF2B5EF4-FFF2-40B4-BE49-F238E27FC236}">
                <a16:creationId xmlns:a16="http://schemas.microsoft.com/office/drawing/2014/main" id="{A4228D31-E38C-499D-B266-0609B495260A}"/>
              </a:ext>
            </a:extLst>
          </p:cNvPr>
          <p:cNvSpPr txBox="1"/>
          <p:nvPr/>
        </p:nvSpPr>
        <p:spPr>
          <a:xfrm>
            <a:off x="1018674" y="1890340"/>
            <a:ext cx="7025960" cy="3238900"/>
          </a:xfrm>
          <a:prstGeom prst="rect">
            <a:avLst/>
          </a:prstGeom>
          <a:noFill/>
        </p:spPr>
        <p:txBody>
          <a:bodyPr wrap="square" rtlCol="0">
            <a:spAutoFit/>
          </a:bodyPr>
          <a:lstStyle/>
          <a:p>
            <a:pPr algn="just">
              <a:lnSpc>
                <a:spcPct val="150000"/>
              </a:lnSpc>
            </a:pPr>
            <a:r>
              <a:rPr lang="en-US" sz="2800" dirty="0">
                <a:solidFill>
                  <a:schemeClr val="tx1">
                    <a:lumMod val="75000"/>
                    <a:lumOff val="25000"/>
                  </a:schemeClr>
                </a:solidFill>
                <a:latin typeface="Lato" panose="020F0502020204030203" pitchFamily="34" charset="0"/>
              </a:rPr>
              <a:t>Time Value of Money states that money today is more valuable than money tomorrow or in future, i.e., money losses its value (Purchasing Power) with passage of time.</a:t>
            </a:r>
            <a:endParaRPr lang="en-IN" sz="2800" dirty="0">
              <a:solidFill>
                <a:schemeClr val="tx1">
                  <a:lumMod val="75000"/>
                  <a:lumOff val="25000"/>
                </a:schemeClr>
              </a:solidFill>
              <a:latin typeface="Lato" panose="020F0502020204030203" pitchFamily="34" charset="0"/>
            </a:endParaRPr>
          </a:p>
        </p:txBody>
      </p:sp>
      <p:sp>
        <p:nvSpPr>
          <p:cNvPr id="5" name="TextBox 4">
            <a:extLst>
              <a:ext uri="{FF2B5EF4-FFF2-40B4-BE49-F238E27FC236}">
                <a16:creationId xmlns:a16="http://schemas.microsoft.com/office/drawing/2014/main" id="{A780E057-37FB-40A9-BC3B-73C28AFBD264}"/>
              </a:ext>
            </a:extLst>
          </p:cNvPr>
          <p:cNvSpPr txBox="1"/>
          <p:nvPr/>
        </p:nvSpPr>
        <p:spPr>
          <a:xfrm>
            <a:off x="8438147" y="147221"/>
            <a:ext cx="409074" cy="461665"/>
          </a:xfrm>
          <a:prstGeom prst="rect">
            <a:avLst/>
          </a:prstGeom>
          <a:noFill/>
        </p:spPr>
        <p:txBody>
          <a:bodyPr wrap="square" rtlCol="0">
            <a:spAutoFit/>
          </a:bodyPr>
          <a:lstStyle/>
          <a:p>
            <a:r>
              <a:rPr lang="en-US" sz="2400" dirty="0">
                <a:solidFill>
                  <a:schemeClr val="tx1">
                    <a:lumMod val="65000"/>
                    <a:lumOff val="35000"/>
                  </a:schemeClr>
                </a:solidFill>
                <a:effectLst>
                  <a:innerShdw blurRad="63500" dist="50800" dir="13500000">
                    <a:prstClr val="black">
                      <a:alpha val="50000"/>
                    </a:prstClr>
                  </a:innerShdw>
                </a:effectLst>
                <a:latin typeface="+mj-lt"/>
              </a:rPr>
              <a:t>1</a:t>
            </a:r>
            <a:endParaRPr lang="en-IN" sz="2400" dirty="0">
              <a:solidFill>
                <a:schemeClr val="tx1">
                  <a:lumMod val="65000"/>
                  <a:lumOff val="35000"/>
                </a:schemeClr>
              </a:solidFill>
              <a:effectLst>
                <a:innerShdw blurRad="63500" dist="50800" dir="13500000">
                  <a:prstClr val="black">
                    <a:alpha val="50000"/>
                  </a:prstClr>
                </a:innerShdw>
              </a:effectLst>
              <a:latin typeface="+mj-lt"/>
            </a:endParaRPr>
          </a:p>
        </p:txBody>
      </p:sp>
    </p:spTree>
    <p:extLst>
      <p:ext uri="{BB962C8B-B14F-4D97-AF65-F5344CB8AC3E}">
        <p14:creationId xmlns:p14="http://schemas.microsoft.com/office/powerpoint/2010/main" val="16724907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A645449D-DCC4-4B46-A02F-7C9E58A3AA08}"/>
              </a:ext>
            </a:extLst>
          </p:cNvPr>
          <p:cNvSpPr txBox="1"/>
          <p:nvPr/>
        </p:nvSpPr>
        <p:spPr>
          <a:xfrm>
            <a:off x="463211" y="927722"/>
            <a:ext cx="8217569" cy="492443"/>
          </a:xfrm>
          <a:prstGeom prst="rect">
            <a:avLst/>
          </a:prstGeom>
          <a:noFill/>
        </p:spPr>
        <p:txBody>
          <a:bodyPr wrap="square" rtlCol="0">
            <a:spAutoFit/>
          </a:bodyPr>
          <a:lstStyle/>
          <a:p>
            <a:r>
              <a:rPr lang="en-US" sz="2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Future Value of Annuity (at the end of Year, example)</a:t>
            </a:r>
            <a:endParaRPr lang="en-IN" sz="2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5" name="TextBox 24">
            <a:extLst>
              <a:ext uri="{FF2B5EF4-FFF2-40B4-BE49-F238E27FC236}">
                <a16:creationId xmlns:a16="http://schemas.microsoft.com/office/drawing/2014/main" id="{F5DEFC8E-BE43-4DA3-A866-B2FD47DD07D9}"/>
              </a:ext>
            </a:extLst>
          </p:cNvPr>
          <p:cNvSpPr txBox="1"/>
          <p:nvPr/>
        </p:nvSpPr>
        <p:spPr>
          <a:xfrm>
            <a:off x="725033" y="1976061"/>
            <a:ext cx="7527276" cy="1019253"/>
          </a:xfrm>
          <a:prstGeom prst="rect">
            <a:avLst/>
          </a:prstGeom>
          <a:noFill/>
        </p:spPr>
        <p:txBody>
          <a:bodyPr wrap="square" rtlCol="0">
            <a:spAutoFit/>
          </a:bodyPr>
          <a:lstStyle/>
          <a:p>
            <a:pPr algn="just">
              <a:lnSpc>
                <a:spcPct val="150000"/>
              </a:lnSpc>
            </a:pPr>
            <a:r>
              <a:rPr lang="en-US" sz="1400" dirty="0">
                <a:solidFill>
                  <a:schemeClr val="tx1">
                    <a:lumMod val="65000"/>
                    <a:lumOff val="35000"/>
                  </a:schemeClr>
                </a:solidFill>
              </a:rPr>
              <a:t>Ms. Kusum will retire in 20 years. She wants a corpus of 2 crore at her retirement age. How much money she should deposit each year to accumulate the mentioned amount in 20 years assuming rate of interest 15% p.a.</a:t>
            </a:r>
            <a:endParaRPr lang="en-IN" sz="1400" dirty="0">
              <a:solidFill>
                <a:schemeClr val="tx1">
                  <a:lumMod val="65000"/>
                  <a:lumOff val="35000"/>
                </a:schemeClr>
              </a:solidFill>
            </a:endParaRPr>
          </a:p>
        </p:txBody>
      </p:sp>
      <p:sp>
        <p:nvSpPr>
          <p:cNvPr id="28" name="TextBox 27">
            <a:extLst>
              <a:ext uri="{FF2B5EF4-FFF2-40B4-BE49-F238E27FC236}">
                <a16:creationId xmlns:a16="http://schemas.microsoft.com/office/drawing/2014/main" id="{BF1E944D-CE10-4B71-A401-69AD2F362637}"/>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33</a:t>
            </a:r>
            <a:endParaRPr lang="en-IN" dirty="0"/>
          </a:p>
        </p:txBody>
      </p:sp>
      <p:grpSp>
        <p:nvGrpSpPr>
          <p:cNvPr id="29" name="Group 28">
            <a:extLst>
              <a:ext uri="{FF2B5EF4-FFF2-40B4-BE49-F238E27FC236}">
                <a16:creationId xmlns:a16="http://schemas.microsoft.com/office/drawing/2014/main" id="{DC6F76AC-7D38-4912-ACF6-F2A199026BCA}"/>
              </a:ext>
            </a:extLst>
          </p:cNvPr>
          <p:cNvGrpSpPr/>
          <p:nvPr/>
        </p:nvGrpSpPr>
        <p:grpSpPr>
          <a:xfrm>
            <a:off x="987064" y="3094683"/>
            <a:ext cx="6499665" cy="1108124"/>
            <a:chOff x="1215828" y="3943263"/>
            <a:chExt cx="5031164" cy="1108124"/>
          </a:xfrm>
        </p:grpSpPr>
        <p:sp>
          <p:nvSpPr>
            <p:cNvPr id="30" name="TextBox 29">
              <a:extLst>
                <a:ext uri="{FF2B5EF4-FFF2-40B4-BE49-F238E27FC236}">
                  <a16:creationId xmlns:a16="http://schemas.microsoft.com/office/drawing/2014/main" id="{6BAA48B3-7C2F-4597-9445-1FE4A488E061}"/>
                </a:ext>
              </a:extLst>
            </p:cNvPr>
            <p:cNvSpPr txBox="1"/>
            <p:nvPr/>
          </p:nvSpPr>
          <p:spPr>
            <a:xfrm>
              <a:off x="1215828" y="4264047"/>
              <a:ext cx="2241539" cy="461665"/>
            </a:xfrm>
            <a:prstGeom prst="rect">
              <a:avLst/>
            </a:prstGeom>
            <a:noFill/>
          </p:spPr>
          <p:txBody>
            <a:bodyPr wrap="square" rtlCol="0">
              <a:spAutoFit/>
            </a:bodyPr>
            <a:lstStyle/>
            <a:p>
              <a:r>
                <a:rPr lang="en-US" sz="2400" dirty="0">
                  <a:solidFill>
                    <a:srgbClr val="FF5353"/>
                  </a:solidFill>
                  <a:latin typeface="+mj-lt"/>
                </a:rPr>
                <a:t>2,00,00,000 =</a:t>
              </a:r>
              <a:endParaRPr lang="en-IN" sz="2400" dirty="0">
                <a:solidFill>
                  <a:srgbClr val="FF5353"/>
                </a:solidFill>
                <a:latin typeface="+mj-lt"/>
              </a:endParaRPr>
            </a:p>
          </p:txBody>
        </p:sp>
        <p:sp>
          <p:nvSpPr>
            <p:cNvPr id="31" name="TextBox 30">
              <a:extLst>
                <a:ext uri="{FF2B5EF4-FFF2-40B4-BE49-F238E27FC236}">
                  <a16:creationId xmlns:a16="http://schemas.microsoft.com/office/drawing/2014/main" id="{03878399-1349-46D6-BF40-BBA8F3B1A063}"/>
                </a:ext>
              </a:extLst>
            </p:cNvPr>
            <p:cNvSpPr txBox="1"/>
            <p:nvPr/>
          </p:nvSpPr>
          <p:spPr>
            <a:xfrm>
              <a:off x="3849425" y="4042189"/>
              <a:ext cx="2052173" cy="461665"/>
            </a:xfrm>
            <a:prstGeom prst="rect">
              <a:avLst/>
            </a:prstGeom>
            <a:noFill/>
          </p:spPr>
          <p:txBody>
            <a:bodyPr wrap="square" rtlCol="0">
              <a:spAutoFit/>
            </a:bodyPr>
            <a:lstStyle/>
            <a:p>
              <a:r>
                <a:rPr lang="en-US" sz="2400" dirty="0">
                  <a:solidFill>
                    <a:srgbClr val="FF5353"/>
                  </a:solidFill>
                  <a:latin typeface="+mj-lt"/>
                </a:rPr>
                <a:t>(1+0.15) </a:t>
              </a:r>
              <a:endParaRPr lang="en-IN" sz="2400" dirty="0">
                <a:solidFill>
                  <a:srgbClr val="FF5353"/>
                </a:solidFill>
                <a:latin typeface="+mj-lt"/>
              </a:endParaRPr>
            </a:p>
          </p:txBody>
        </p:sp>
        <p:sp>
          <p:nvSpPr>
            <p:cNvPr id="32" name="TextBox 31">
              <a:extLst>
                <a:ext uri="{FF2B5EF4-FFF2-40B4-BE49-F238E27FC236}">
                  <a16:creationId xmlns:a16="http://schemas.microsoft.com/office/drawing/2014/main" id="{EE850E25-F5ED-4311-9437-CA47C8A5F809}"/>
                </a:ext>
              </a:extLst>
            </p:cNvPr>
            <p:cNvSpPr txBox="1"/>
            <p:nvPr/>
          </p:nvSpPr>
          <p:spPr>
            <a:xfrm>
              <a:off x="4645114" y="3943263"/>
              <a:ext cx="469590" cy="338554"/>
            </a:xfrm>
            <a:prstGeom prst="rect">
              <a:avLst/>
            </a:prstGeom>
            <a:noFill/>
          </p:spPr>
          <p:txBody>
            <a:bodyPr wrap="square" rtlCol="0">
              <a:spAutoFit/>
            </a:bodyPr>
            <a:lstStyle/>
            <a:p>
              <a:pPr algn="ctr"/>
              <a:r>
                <a:rPr lang="en-US" sz="1600" dirty="0">
                  <a:solidFill>
                    <a:srgbClr val="FF5353"/>
                  </a:solidFill>
                  <a:latin typeface="+mj-lt"/>
                </a:rPr>
                <a:t>20</a:t>
              </a:r>
              <a:endParaRPr lang="en-IN" sz="1600" dirty="0">
                <a:solidFill>
                  <a:srgbClr val="FF5353"/>
                </a:solidFill>
                <a:latin typeface="+mj-lt"/>
              </a:endParaRPr>
            </a:p>
          </p:txBody>
        </p:sp>
        <p:sp>
          <p:nvSpPr>
            <p:cNvPr id="33" name="Minus Sign 32">
              <a:extLst>
                <a:ext uri="{FF2B5EF4-FFF2-40B4-BE49-F238E27FC236}">
                  <a16:creationId xmlns:a16="http://schemas.microsoft.com/office/drawing/2014/main" id="{F72EFFFD-F237-4905-AE31-163EB03D1AB2}"/>
                </a:ext>
              </a:extLst>
            </p:cNvPr>
            <p:cNvSpPr/>
            <p:nvPr/>
          </p:nvSpPr>
          <p:spPr>
            <a:xfrm>
              <a:off x="4979004" y="4205036"/>
              <a:ext cx="271400" cy="218685"/>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34" name="TextBox 33">
              <a:extLst>
                <a:ext uri="{FF2B5EF4-FFF2-40B4-BE49-F238E27FC236}">
                  <a16:creationId xmlns:a16="http://schemas.microsoft.com/office/drawing/2014/main" id="{024D02DF-4D25-42E0-A903-B2F4553DD7CD}"/>
                </a:ext>
              </a:extLst>
            </p:cNvPr>
            <p:cNvSpPr txBox="1"/>
            <p:nvPr/>
          </p:nvSpPr>
          <p:spPr>
            <a:xfrm>
              <a:off x="5114704" y="4046733"/>
              <a:ext cx="420704" cy="461665"/>
            </a:xfrm>
            <a:prstGeom prst="rect">
              <a:avLst/>
            </a:prstGeom>
            <a:noFill/>
          </p:spPr>
          <p:txBody>
            <a:bodyPr wrap="square" rtlCol="0">
              <a:spAutoFit/>
            </a:bodyPr>
            <a:lstStyle/>
            <a:p>
              <a:pPr algn="r"/>
              <a:r>
                <a:rPr lang="en-US" sz="2400" dirty="0">
                  <a:solidFill>
                    <a:srgbClr val="FF5353"/>
                  </a:solidFill>
                  <a:latin typeface="+mj-lt"/>
                </a:rPr>
                <a:t>1 </a:t>
              </a:r>
              <a:endParaRPr lang="en-IN" sz="2400" dirty="0">
                <a:solidFill>
                  <a:srgbClr val="FF5353"/>
                </a:solidFill>
                <a:latin typeface="+mj-lt"/>
              </a:endParaRPr>
            </a:p>
          </p:txBody>
        </p:sp>
        <p:sp>
          <p:nvSpPr>
            <p:cNvPr id="35" name="Minus Sign 34">
              <a:extLst>
                <a:ext uri="{FF2B5EF4-FFF2-40B4-BE49-F238E27FC236}">
                  <a16:creationId xmlns:a16="http://schemas.microsoft.com/office/drawing/2014/main" id="{451B3DB9-D657-424D-8936-378D55751B7F}"/>
                </a:ext>
              </a:extLst>
            </p:cNvPr>
            <p:cNvSpPr/>
            <p:nvPr/>
          </p:nvSpPr>
          <p:spPr>
            <a:xfrm>
              <a:off x="3295103" y="4380141"/>
              <a:ext cx="2951889" cy="412766"/>
            </a:xfrm>
            <a:prstGeom prst="mathMinus">
              <a:avLst>
                <a:gd name="adj1" fmla="val 14655"/>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p>
          </p:txBody>
        </p:sp>
        <p:sp>
          <p:nvSpPr>
            <p:cNvPr id="36" name="TextBox 35">
              <a:extLst>
                <a:ext uri="{FF2B5EF4-FFF2-40B4-BE49-F238E27FC236}">
                  <a16:creationId xmlns:a16="http://schemas.microsoft.com/office/drawing/2014/main" id="{14F575FE-1CC8-4593-B059-994E37876908}"/>
                </a:ext>
              </a:extLst>
            </p:cNvPr>
            <p:cNvSpPr txBox="1"/>
            <p:nvPr/>
          </p:nvSpPr>
          <p:spPr>
            <a:xfrm>
              <a:off x="3942530" y="4589722"/>
              <a:ext cx="1026718" cy="461665"/>
            </a:xfrm>
            <a:prstGeom prst="rect">
              <a:avLst/>
            </a:prstGeom>
            <a:noFill/>
          </p:spPr>
          <p:txBody>
            <a:bodyPr wrap="square" rtlCol="0">
              <a:spAutoFit/>
            </a:bodyPr>
            <a:lstStyle/>
            <a:p>
              <a:pPr algn="r"/>
              <a:r>
                <a:rPr lang="en-US" sz="2400" dirty="0">
                  <a:solidFill>
                    <a:srgbClr val="FF5353"/>
                  </a:solidFill>
                  <a:latin typeface="+mj-lt"/>
                </a:rPr>
                <a:t>0.15 </a:t>
              </a:r>
              <a:endParaRPr lang="en-IN" sz="2400" dirty="0">
                <a:solidFill>
                  <a:srgbClr val="FF5353"/>
                </a:solidFill>
                <a:latin typeface="+mj-lt"/>
              </a:endParaRPr>
            </a:p>
          </p:txBody>
        </p:sp>
        <p:grpSp>
          <p:nvGrpSpPr>
            <p:cNvPr id="37" name="Group 36">
              <a:extLst>
                <a:ext uri="{FF2B5EF4-FFF2-40B4-BE49-F238E27FC236}">
                  <a16:creationId xmlns:a16="http://schemas.microsoft.com/office/drawing/2014/main" id="{2E29238C-16C3-4DC2-A059-C96AB6FA3C79}"/>
                </a:ext>
              </a:extLst>
            </p:cNvPr>
            <p:cNvGrpSpPr/>
            <p:nvPr/>
          </p:nvGrpSpPr>
          <p:grpSpPr>
            <a:xfrm>
              <a:off x="2978575" y="4226178"/>
              <a:ext cx="587069" cy="546642"/>
              <a:chOff x="2529539" y="4089550"/>
              <a:chExt cx="587069" cy="546642"/>
            </a:xfrm>
          </p:grpSpPr>
          <p:sp>
            <p:nvSpPr>
              <p:cNvPr id="38" name="TextBox 37">
                <a:extLst>
                  <a:ext uri="{FF2B5EF4-FFF2-40B4-BE49-F238E27FC236}">
                    <a16:creationId xmlns:a16="http://schemas.microsoft.com/office/drawing/2014/main" id="{66A19675-0F49-40D0-BB18-F60B45E829AA}"/>
                  </a:ext>
                </a:extLst>
              </p:cNvPr>
              <p:cNvSpPr txBox="1"/>
              <p:nvPr/>
            </p:nvSpPr>
            <p:spPr>
              <a:xfrm>
                <a:off x="2529539" y="4089550"/>
                <a:ext cx="575578" cy="461665"/>
              </a:xfrm>
              <a:prstGeom prst="rect">
                <a:avLst/>
              </a:prstGeom>
              <a:noFill/>
            </p:spPr>
            <p:txBody>
              <a:bodyPr wrap="square" rtlCol="0">
                <a:spAutoFit/>
              </a:bodyPr>
              <a:lstStyle/>
              <a:p>
                <a:r>
                  <a:rPr lang="en-US" sz="2400" dirty="0">
                    <a:solidFill>
                      <a:srgbClr val="FF5353"/>
                    </a:solidFill>
                    <a:latin typeface="+mj-lt"/>
                  </a:rPr>
                  <a:t>A </a:t>
                </a:r>
                <a:endParaRPr lang="en-IN" sz="2400" dirty="0">
                  <a:solidFill>
                    <a:srgbClr val="FF5353"/>
                  </a:solidFill>
                  <a:latin typeface="+mj-lt"/>
                </a:endParaRPr>
              </a:p>
            </p:txBody>
          </p:sp>
          <p:sp>
            <p:nvSpPr>
              <p:cNvPr id="39" name="TextBox 38">
                <a:extLst>
                  <a:ext uri="{FF2B5EF4-FFF2-40B4-BE49-F238E27FC236}">
                    <a16:creationId xmlns:a16="http://schemas.microsoft.com/office/drawing/2014/main" id="{063FD215-9D0C-4B80-8EB4-FE101BF52407}"/>
                  </a:ext>
                </a:extLst>
              </p:cNvPr>
              <p:cNvSpPr txBox="1"/>
              <p:nvPr/>
            </p:nvSpPr>
            <p:spPr>
              <a:xfrm>
                <a:off x="2849718" y="4174527"/>
                <a:ext cx="266890" cy="461665"/>
              </a:xfrm>
              <a:prstGeom prst="rect">
                <a:avLst/>
              </a:prstGeom>
              <a:noFill/>
            </p:spPr>
            <p:txBody>
              <a:bodyPr wrap="square" rtlCol="0">
                <a:spAutoFit/>
              </a:bodyPr>
              <a:lstStyle/>
              <a:p>
                <a:r>
                  <a:rPr lang="en-US" sz="2400" dirty="0">
                    <a:solidFill>
                      <a:srgbClr val="FF5353"/>
                    </a:solidFill>
                    <a:latin typeface="+mj-lt"/>
                  </a:rPr>
                  <a:t>* </a:t>
                </a:r>
                <a:endParaRPr lang="en-IN" sz="2400" dirty="0">
                  <a:solidFill>
                    <a:srgbClr val="FF5353"/>
                  </a:solidFill>
                  <a:latin typeface="+mj-lt"/>
                </a:endParaRPr>
              </a:p>
            </p:txBody>
          </p:sp>
        </p:grpSp>
      </p:grpSp>
      <p:grpSp>
        <p:nvGrpSpPr>
          <p:cNvPr id="40" name="Group 39">
            <a:extLst>
              <a:ext uri="{FF2B5EF4-FFF2-40B4-BE49-F238E27FC236}">
                <a16:creationId xmlns:a16="http://schemas.microsoft.com/office/drawing/2014/main" id="{55B59327-33DD-4CCA-A24F-D25E03C4CB28}"/>
              </a:ext>
            </a:extLst>
          </p:cNvPr>
          <p:cNvGrpSpPr/>
          <p:nvPr/>
        </p:nvGrpSpPr>
        <p:grpSpPr>
          <a:xfrm>
            <a:off x="966547" y="4369940"/>
            <a:ext cx="6053457" cy="1004595"/>
            <a:chOff x="1215828" y="3981741"/>
            <a:chExt cx="4685770" cy="1004595"/>
          </a:xfrm>
        </p:grpSpPr>
        <p:sp>
          <p:nvSpPr>
            <p:cNvPr id="41" name="TextBox 40">
              <a:extLst>
                <a:ext uri="{FF2B5EF4-FFF2-40B4-BE49-F238E27FC236}">
                  <a16:creationId xmlns:a16="http://schemas.microsoft.com/office/drawing/2014/main" id="{9F620D4F-4A8B-4F45-A3D4-29B5049EB6C3}"/>
                </a:ext>
              </a:extLst>
            </p:cNvPr>
            <p:cNvSpPr txBox="1"/>
            <p:nvPr/>
          </p:nvSpPr>
          <p:spPr>
            <a:xfrm>
              <a:off x="1215828" y="4264047"/>
              <a:ext cx="2241539" cy="461665"/>
            </a:xfrm>
            <a:prstGeom prst="rect">
              <a:avLst/>
            </a:prstGeom>
            <a:noFill/>
          </p:spPr>
          <p:txBody>
            <a:bodyPr wrap="square" rtlCol="0">
              <a:spAutoFit/>
            </a:bodyPr>
            <a:lstStyle/>
            <a:p>
              <a:r>
                <a:rPr lang="en-US" sz="2400" dirty="0">
                  <a:solidFill>
                    <a:srgbClr val="FF5353"/>
                  </a:solidFill>
                  <a:latin typeface="+mj-lt"/>
                </a:rPr>
                <a:t>2,00,00,000 =</a:t>
              </a:r>
              <a:endParaRPr lang="en-IN" sz="2400" dirty="0">
                <a:solidFill>
                  <a:srgbClr val="FF5353"/>
                </a:solidFill>
                <a:latin typeface="+mj-lt"/>
              </a:endParaRPr>
            </a:p>
          </p:txBody>
        </p:sp>
        <p:sp>
          <p:nvSpPr>
            <p:cNvPr id="42" name="TextBox 41">
              <a:extLst>
                <a:ext uri="{FF2B5EF4-FFF2-40B4-BE49-F238E27FC236}">
                  <a16:creationId xmlns:a16="http://schemas.microsoft.com/office/drawing/2014/main" id="{BEBB7A30-33EE-4130-B174-6A17E57A7BED}"/>
                </a:ext>
              </a:extLst>
            </p:cNvPr>
            <p:cNvSpPr txBox="1"/>
            <p:nvPr/>
          </p:nvSpPr>
          <p:spPr>
            <a:xfrm>
              <a:off x="3849425" y="4042189"/>
              <a:ext cx="2052173" cy="461665"/>
            </a:xfrm>
            <a:prstGeom prst="rect">
              <a:avLst/>
            </a:prstGeom>
            <a:noFill/>
          </p:spPr>
          <p:txBody>
            <a:bodyPr wrap="square" rtlCol="0">
              <a:spAutoFit/>
            </a:bodyPr>
            <a:lstStyle/>
            <a:p>
              <a:r>
                <a:rPr lang="en-US" sz="2400" dirty="0">
                  <a:solidFill>
                    <a:srgbClr val="FF5353"/>
                  </a:solidFill>
                  <a:latin typeface="+mj-lt"/>
                </a:rPr>
                <a:t>16.37</a:t>
              </a:r>
              <a:endParaRPr lang="en-IN" sz="2400" dirty="0">
                <a:solidFill>
                  <a:srgbClr val="FF5353"/>
                </a:solidFill>
                <a:latin typeface="+mj-lt"/>
              </a:endParaRPr>
            </a:p>
          </p:txBody>
        </p:sp>
        <p:sp>
          <p:nvSpPr>
            <p:cNvPr id="44" name="Minus Sign 43">
              <a:extLst>
                <a:ext uri="{FF2B5EF4-FFF2-40B4-BE49-F238E27FC236}">
                  <a16:creationId xmlns:a16="http://schemas.microsoft.com/office/drawing/2014/main" id="{3906E0F1-93DF-432E-8601-A886FE375F85}"/>
                </a:ext>
              </a:extLst>
            </p:cNvPr>
            <p:cNvSpPr/>
            <p:nvPr/>
          </p:nvSpPr>
          <p:spPr>
            <a:xfrm>
              <a:off x="4607887" y="4205036"/>
              <a:ext cx="152309" cy="183656"/>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45" name="TextBox 44">
              <a:extLst>
                <a:ext uri="{FF2B5EF4-FFF2-40B4-BE49-F238E27FC236}">
                  <a16:creationId xmlns:a16="http://schemas.microsoft.com/office/drawing/2014/main" id="{AD56AFA8-33BD-4188-810B-282F90FF089C}"/>
                </a:ext>
              </a:extLst>
            </p:cNvPr>
            <p:cNvSpPr txBox="1"/>
            <p:nvPr/>
          </p:nvSpPr>
          <p:spPr>
            <a:xfrm>
              <a:off x="4634938" y="3981741"/>
              <a:ext cx="420704" cy="461665"/>
            </a:xfrm>
            <a:prstGeom prst="rect">
              <a:avLst/>
            </a:prstGeom>
            <a:noFill/>
          </p:spPr>
          <p:txBody>
            <a:bodyPr wrap="square" rtlCol="0">
              <a:spAutoFit/>
            </a:bodyPr>
            <a:lstStyle/>
            <a:p>
              <a:pPr algn="r"/>
              <a:r>
                <a:rPr lang="en-US" sz="2400" dirty="0">
                  <a:solidFill>
                    <a:srgbClr val="FF5353"/>
                  </a:solidFill>
                  <a:latin typeface="+mj-lt"/>
                </a:rPr>
                <a:t>1 </a:t>
              </a:r>
              <a:endParaRPr lang="en-IN" sz="2400" dirty="0">
                <a:solidFill>
                  <a:srgbClr val="FF5353"/>
                </a:solidFill>
                <a:latin typeface="+mj-lt"/>
              </a:endParaRPr>
            </a:p>
          </p:txBody>
        </p:sp>
        <p:sp>
          <p:nvSpPr>
            <p:cNvPr id="46" name="Minus Sign 45">
              <a:extLst>
                <a:ext uri="{FF2B5EF4-FFF2-40B4-BE49-F238E27FC236}">
                  <a16:creationId xmlns:a16="http://schemas.microsoft.com/office/drawing/2014/main" id="{96A441C5-A889-4389-8CB1-DA8BAEB3D51E}"/>
                </a:ext>
              </a:extLst>
            </p:cNvPr>
            <p:cNvSpPr/>
            <p:nvPr/>
          </p:nvSpPr>
          <p:spPr>
            <a:xfrm>
              <a:off x="3705154" y="4316904"/>
              <a:ext cx="1603710" cy="412766"/>
            </a:xfrm>
            <a:prstGeom prst="mathMinus">
              <a:avLst>
                <a:gd name="adj1" fmla="val 14655"/>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47" name="TextBox 46">
              <a:extLst>
                <a:ext uri="{FF2B5EF4-FFF2-40B4-BE49-F238E27FC236}">
                  <a16:creationId xmlns:a16="http://schemas.microsoft.com/office/drawing/2014/main" id="{1006132D-FDD4-4EA9-BC3D-7351A97855B1}"/>
                </a:ext>
              </a:extLst>
            </p:cNvPr>
            <p:cNvSpPr txBox="1"/>
            <p:nvPr/>
          </p:nvSpPr>
          <p:spPr>
            <a:xfrm>
              <a:off x="4087475" y="4524671"/>
              <a:ext cx="658292" cy="461665"/>
            </a:xfrm>
            <a:prstGeom prst="rect">
              <a:avLst/>
            </a:prstGeom>
            <a:noFill/>
          </p:spPr>
          <p:txBody>
            <a:bodyPr wrap="square" rtlCol="0">
              <a:spAutoFit/>
            </a:bodyPr>
            <a:lstStyle/>
            <a:p>
              <a:pPr algn="r"/>
              <a:r>
                <a:rPr lang="en-US" sz="2400" dirty="0">
                  <a:solidFill>
                    <a:srgbClr val="FF5353"/>
                  </a:solidFill>
                  <a:latin typeface="+mj-lt"/>
                </a:rPr>
                <a:t>0.15 </a:t>
              </a:r>
              <a:endParaRPr lang="en-IN" sz="2400" dirty="0">
                <a:solidFill>
                  <a:srgbClr val="FF5353"/>
                </a:solidFill>
                <a:latin typeface="+mj-lt"/>
              </a:endParaRPr>
            </a:p>
          </p:txBody>
        </p:sp>
        <p:grpSp>
          <p:nvGrpSpPr>
            <p:cNvPr id="48" name="Group 47">
              <a:extLst>
                <a:ext uri="{FF2B5EF4-FFF2-40B4-BE49-F238E27FC236}">
                  <a16:creationId xmlns:a16="http://schemas.microsoft.com/office/drawing/2014/main" id="{AF6F517B-781F-465F-AD6F-103F9AF76AAF}"/>
                </a:ext>
              </a:extLst>
            </p:cNvPr>
            <p:cNvGrpSpPr/>
            <p:nvPr/>
          </p:nvGrpSpPr>
          <p:grpSpPr>
            <a:xfrm>
              <a:off x="2978575" y="4226178"/>
              <a:ext cx="587069" cy="546642"/>
              <a:chOff x="2529539" y="4089550"/>
              <a:chExt cx="587069" cy="546642"/>
            </a:xfrm>
          </p:grpSpPr>
          <p:sp>
            <p:nvSpPr>
              <p:cNvPr id="49" name="TextBox 48">
                <a:extLst>
                  <a:ext uri="{FF2B5EF4-FFF2-40B4-BE49-F238E27FC236}">
                    <a16:creationId xmlns:a16="http://schemas.microsoft.com/office/drawing/2014/main" id="{4AA2B15A-2E98-4438-97FB-5ADDF8753B76}"/>
                  </a:ext>
                </a:extLst>
              </p:cNvPr>
              <p:cNvSpPr txBox="1"/>
              <p:nvPr/>
            </p:nvSpPr>
            <p:spPr>
              <a:xfrm>
                <a:off x="2529539" y="4089550"/>
                <a:ext cx="575578" cy="461665"/>
              </a:xfrm>
              <a:prstGeom prst="rect">
                <a:avLst/>
              </a:prstGeom>
              <a:noFill/>
            </p:spPr>
            <p:txBody>
              <a:bodyPr wrap="square" rtlCol="0">
                <a:spAutoFit/>
              </a:bodyPr>
              <a:lstStyle/>
              <a:p>
                <a:r>
                  <a:rPr lang="en-US" sz="2400" dirty="0">
                    <a:solidFill>
                      <a:srgbClr val="FF5353"/>
                    </a:solidFill>
                    <a:latin typeface="+mj-lt"/>
                  </a:rPr>
                  <a:t>A </a:t>
                </a:r>
                <a:endParaRPr lang="en-IN" sz="2400" dirty="0">
                  <a:solidFill>
                    <a:srgbClr val="FF5353"/>
                  </a:solidFill>
                  <a:latin typeface="+mj-lt"/>
                </a:endParaRPr>
              </a:p>
            </p:txBody>
          </p:sp>
          <p:sp>
            <p:nvSpPr>
              <p:cNvPr id="50" name="TextBox 49">
                <a:extLst>
                  <a:ext uri="{FF2B5EF4-FFF2-40B4-BE49-F238E27FC236}">
                    <a16:creationId xmlns:a16="http://schemas.microsoft.com/office/drawing/2014/main" id="{F801728E-C099-4504-886D-ACEC25A50A75}"/>
                  </a:ext>
                </a:extLst>
              </p:cNvPr>
              <p:cNvSpPr txBox="1"/>
              <p:nvPr/>
            </p:nvSpPr>
            <p:spPr>
              <a:xfrm>
                <a:off x="2849718" y="4174527"/>
                <a:ext cx="266890" cy="461665"/>
              </a:xfrm>
              <a:prstGeom prst="rect">
                <a:avLst/>
              </a:prstGeom>
              <a:noFill/>
            </p:spPr>
            <p:txBody>
              <a:bodyPr wrap="square" rtlCol="0">
                <a:spAutoFit/>
              </a:bodyPr>
              <a:lstStyle/>
              <a:p>
                <a:r>
                  <a:rPr lang="en-US" sz="2400" dirty="0">
                    <a:solidFill>
                      <a:srgbClr val="FF5353"/>
                    </a:solidFill>
                    <a:latin typeface="+mj-lt"/>
                  </a:rPr>
                  <a:t>* </a:t>
                </a:r>
                <a:endParaRPr lang="en-IN" sz="2400" dirty="0">
                  <a:solidFill>
                    <a:srgbClr val="FF5353"/>
                  </a:solidFill>
                  <a:latin typeface="+mj-lt"/>
                </a:endParaRPr>
              </a:p>
            </p:txBody>
          </p:sp>
        </p:grpSp>
      </p:grpSp>
      <p:cxnSp>
        <p:nvCxnSpPr>
          <p:cNvPr id="57" name="Straight Connector 56">
            <a:extLst>
              <a:ext uri="{FF2B5EF4-FFF2-40B4-BE49-F238E27FC236}">
                <a16:creationId xmlns:a16="http://schemas.microsoft.com/office/drawing/2014/main" id="{8DF0D2F2-205B-4335-BE89-D57097AE2B09}"/>
              </a:ext>
            </a:extLst>
          </p:cNvPr>
          <p:cNvCxnSpPr/>
          <p:nvPr/>
        </p:nvCxnSpPr>
        <p:spPr>
          <a:xfrm>
            <a:off x="6929216" y="4316368"/>
            <a:ext cx="0" cy="1066279"/>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68" name="Group 67">
            <a:extLst>
              <a:ext uri="{FF2B5EF4-FFF2-40B4-BE49-F238E27FC236}">
                <a16:creationId xmlns:a16="http://schemas.microsoft.com/office/drawing/2014/main" id="{470E49A2-4B01-4D27-8902-5EE1231F6DF8}"/>
              </a:ext>
            </a:extLst>
          </p:cNvPr>
          <p:cNvGrpSpPr/>
          <p:nvPr/>
        </p:nvGrpSpPr>
        <p:grpSpPr>
          <a:xfrm>
            <a:off x="7090515" y="4363650"/>
            <a:ext cx="1708924" cy="927227"/>
            <a:chOff x="6906031" y="4475945"/>
            <a:chExt cx="1708924" cy="927227"/>
          </a:xfrm>
        </p:grpSpPr>
        <p:cxnSp>
          <p:nvCxnSpPr>
            <p:cNvPr id="62" name="Straight Connector 61">
              <a:extLst>
                <a:ext uri="{FF2B5EF4-FFF2-40B4-BE49-F238E27FC236}">
                  <a16:creationId xmlns:a16="http://schemas.microsoft.com/office/drawing/2014/main" id="{83D014FB-147D-4B10-A229-16F150E7D20B}"/>
                </a:ext>
              </a:extLst>
            </p:cNvPr>
            <p:cNvCxnSpPr>
              <a:cxnSpLocks/>
            </p:cNvCxnSpPr>
            <p:nvPr/>
          </p:nvCxnSpPr>
          <p:spPr>
            <a:xfrm rot="5400000">
              <a:off x="7979312" y="4388765"/>
              <a:ext cx="0" cy="1066279"/>
            </a:xfrm>
            <a:prstGeom prst="line">
              <a:avLst/>
            </a:prstGeom>
            <a:ln w="28575">
              <a:solidFill>
                <a:srgbClr val="FF5353"/>
              </a:solidFill>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7506552E-92D5-4B2F-AE10-90434BE2864F}"/>
                </a:ext>
              </a:extLst>
            </p:cNvPr>
            <p:cNvGrpSpPr/>
            <p:nvPr/>
          </p:nvGrpSpPr>
          <p:grpSpPr>
            <a:xfrm>
              <a:off x="6906031" y="4475945"/>
              <a:ext cx="1708924" cy="927227"/>
              <a:chOff x="6906031" y="4475945"/>
              <a:chExt cx="1708924" cy="927227"/>
            </a:xfrm>
          </p:grpSpPr>
          <p:sp>
            <p:nvSpPr>
              <p:cNvPr id="58" name="TextBox 57">
                <a:extLst>
                  <a:ext uri="{FF2B5EF4-FFF2-40B4-BE49-F238E27FC236}">
                    <a16:creationId xmlns:a16="http://schemas.microsoft.com/office/drawing/2014/main" id="{9C1E88E3-AB82-4EE8-B6CF-9C2D9D7C9F29}"/>
                  </a:ext>
                </a:extLst>
              </p:cNvPr>
              <p:cNvSpPr txBox="1"/>
              <p:nvPr/>
            </p:nvSpPr>
            <p:spPr>
              <a:xfrm>
                <a:off x="7603955" y="4941507"/>
                <a:ext cx="1011000" cy="461665"/>
              </a:xfrm>
              <a:prstGeom prst="rect">
                <a:avLst/>
              </a:prstGeom>
              <a:noFill/>
            </p:spPr>
            <p:txBody>
              <a:bodyPr wrap="square" rtlCol="0">
                <a:spAutoFit/>
              </a:bodyPr>
              <a:lstStyle/>
              <a:p>
                <a:r>
                  <a:rPr lang="en-US" sz="2400" dirty="0">
                    <a:solidFill>
                      <a:srgbClr val="FF5353"/>
                    </a:solidFill>
                    <a:latin typeface="+mj-lt"/>
                  </a:rPr>
                  <a:t>0.15</a:t>
                </a:r>
                <a:endParaRPr lang="en-IN" sz="2400" dirty="0">
                  <a:solidFill>
                    <a:srgbClr val="FF5353"/>
                  </a:solidFill>
                  <a:latin typeface="+mj-lt"/>
                </a:endParaRPr>
              </a:p>
            </p:txBody>
          </p:sp>
          <p:sp>
            <p:nvSpPr>
              <p:cNvPr id="64" name="TextBox 63">
                <a:extLst>
                  <a:ext uri="{FF2B5EF4-FFF2-40B4-BE49-F238E27FC236}">
                    <a16:creationId xmlns:a16="http://schemas.microsoft.com/office/drawing/2014/main" id="{72FD8E9E-9C5E-4DFB-9398-43D439BC8996}"/>
                  </a:ext>
                </a:extLst>
              </p:cNvPr>
              <p:cNvSpPr txBox="1"/>
              <p:nvPr/>
            </p:nvSpPr>
            <p:spPr>
              <a:xfrm>
                <a:off x="7553096" y="4475945"/>
                <a:ext cx="1011000" cy="461665"/>
              </a:xfrm>
              <a:prstGeom prst="rect">
                <a:avLst/>
              </a:prstGeom>
              <a:noFill/>
            </p:spPr>
            <p:txBody>
              <a:bodyPr wrap="square" rtlCol="0">
                <a:spAutoFit/>
              </a:bodyPr>
              <a:lstStyle/>
              <a:p>
                <a:r>
                  <a:rPr lang="en-US" sz="2400" dirty="0">
                    <a:solidFill>
                      <a:srgbClr val="FF5353"/>
                    </a:solidFill>
                    <a:latin typeface="+mj-lt"/>
                  </a:rPr>
                  <a:t>15.37</a:t>
                </a:r>
                <a:endParaRPr lang="en-IN" sz="2400" dirty="0">
                  <a:solidFill>
                    <a:srgbClr val="FF5353"/>
                  </a:solidFill>
                  <a:latin typeface="+mj-lt"/>
                </a:endParaRPr>
              </a:p>
            </p:txBody>
          </p:sp>
          <p:sp>
            <p:nvSpPr>
              <p:cNvPr id="65" name="Equals 64">
                <a:extLst>
                  <a:ext uri="{FF2B5EF4-FFF2-40B4-BE49-F238E27FC236}">
                    <a16:creationId xmlns:a16="http://schemas.microsoft.com/office/drawing/2014/main" id="{E122E826-AB1F-43B1-92EC-6431900A4938}"/>
                  </a:ext>
                </a:extLst>
              </p:cNvPr>
              <p:cNvSpPr/>
              <p:nvPr/>
            </p:nvSpPr>
            <p:spPr>
              <a:xfrm>
                <a:off x="6906031" y="4784924"/>
                <a:ext cx="464705" cy="273959"/>
              </a:xfrm>
              <a:prstGeom prst="mathEqual">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grpSp>
        <p:nvGrpSpPr>
          <p:cNvPr id="70" name="Group 69">
            <a:extLst>
              <a:ext uri="{FF2B5EF4-FFF2-40B4-BE49-F238E27FC236}">
                <a16:creationId xmlns:a16="http://schemas.microsoft.com/office/drawing/2014/main" id="{51464456-F7C2-4C29-B35B-06AF4A643D9F}"/>
              </a:ext>
            </a:extLst>
          </p:cNvPr>
          <p:cNvGrpSpPr/>
          <p:nvPr/>
        </p:nvGrpSpPr>
        <p:grpSpPr>
          <a:xfrm>
            <a:off x="936010" y="5382647"/>
            <a:ext cx="6296067" cy="1005366"/>
            <a:chOff x="751526" y="5494942"/>
            <a:chExt cx="6296067" cy="1005366"/>
          </a:xfrm>
        </p:grpSpPr>
        <p:sp>
          <p:nvSpPr>
            <p:cNvPr id="26" name="TextBox 25">
              <a:extLst>
                <a:ext uri="{FF2B5EF4-FFF2-40B4-BE49-F238E27FC236}">
                  <a16:creationId xmlns:a16="http://schemas.microsoft.com/office/drawing/2014/main" id="{8F3DB2B9-9BC2-4905-9BE5-5A17223C6E8B}"/>
                </a:ext>
              </a:extLst>
            </p:cNvPr>
            <p:cNvSpPr txBox="1"/>
            <p:nvPr/>
          </p:nvSpPr>
          <p:spPr>
            <a:xfrm>
              <a:off x="751526" y="5640683"/>
              <a:ext cx="729966" cy="461665"/>
            </a:xfrm>
            <a:prstGeom prst="rect">
              <a:avLst/>
            </a:prstGeom>
            <a:noFill/>
          </p:spPr>
          <p:txBody>
            <a:bodyPr wrap="square" rtlCol="0">
              <a:spAutoFit/>
            </a:bodyPr>
            <a:lstStyle>
              <a:defPPr>
                <a:defRPr lang="en-US"/>
              </a:defPPr>
              <a:lvl1pPr>
                <a:defRPr sz="2400">
                  <a:solidFill>
                    <a:srgbClr val="FF5353"/>
                  </a:solidFill>
                  <a:latin typeface="+mj-lt"/>
                </a:defRPr>
              </a:lvl1pPr>
            </a:lstStyle>
            <a:p>
              <a:r>
                <a:rPr lang="en-US" dirty="0"/>
                <a:t>A =</a:t>
              </a:r>
              <a:endParaRPr lang="en-IN" dirty="0"/>
            </a:p>
          </p:txBody>
        </p:sp>
        <p:sp>
          <p:nvSpPr>
            <p:cNvPr id="51" name="TextBox 50">
              <a:extLst>
                <a:ext uri="{FF2B5EF4-FFF2-40B4-BE49-F238E27FC236}">
                  <a16:creationId xmlns:a16="http://schemas.microsoft.com/office/drawing/2014/main" id="{6E6E253A-7F48-4FCD-9538-359C82C74D34}"/>
                </a:ext>
              </a:extLst>
            </p:cNvPr>
            <p:cNvSpPr txBox="1"/>
            <p:nvPr/>
          </p:nvSpPr>
          <p:spPr>
            <a:xfrm>
              <a:off x="1788145" y="5494942"/>
              <a:ext cx="1832900" cy="461665"/>
            </a:xfrm>
            <a:prstGeom prst="rect">
              <a:avLst/>
            </a:prstGeom>
            <a:noFill/>
          </p:spPr>
          <p:txBody>
            <a:bodyPr wrap="square" rtlCol="0">
              <a:spAutoFit/>
            </a:bodyPr>
            <a:lstStyle/>
            <a:p>
              <a:r>
                <a:rPr lang="en-US" sz="2400" dirty="0">
                  <a:solidFill>
                    <a:srgbClr val="FF5353"/>
                  </a:solidFill>
                  <a:latin typeface="+mj-lt"/>
                </a:rPr>
                <a:t>2,00,00,000</a:t>
              </a:r>
              <a:endParaRPr lang="en-IN" sz="2400" dirty="0">
                <a:solidFill>
                  <a:srgbClr val="FF5353"/>
                </a:solidFill>
                <a:latin typeface="+mj-lt"/>
              </a:endParaRPr>
            </a:p>
          </p:txBody>
        </p:sp>
        <p:sp>
          <p:nvSpPr>
            <p:cNvPr id="52" name="Minus Sign 51">
              <a:extLst>
                <a:ext uri="{FF2B5EF4-FFF2-40B4-BE49-F238E27FC236}">
                  <a16:creationId xmlns:a16="http://schemas.microsoft.com/office/drawing/2014/main" id="{5A5581BB-893F-4AC6-B45E-B84FBEC38AF2}"/>
                </a:ext>
              </a:extLst>
            </p:cNvPr>
            <p:cNvSpPr/>
            <p:nvPr/>
          </p:nvSpPr>
          <p:spPr>
            <a:xfrm>
              <a:off x="1312336" y="5773865"/>
              <a:ext cx="2738895" cy="412766"/>
            </a:xfrm>
            <a:prstGeom prst="mathMinus">
              <a:avLst>
                <a:gd name="adj1" fmla="val 14655"/>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p>
          </p:txBody>
        </p:sp>
        <p:sp>
          <p:nvSpPr>
            <p:cNvPr id="53" name="TextBox 52">
              <a:extLst>
                <a:ext uri="{FF2B5EF4-FFF2-40B4-BE49-F238E27FC236}">
                  <a16:creationId xmlns:a16="http://schemas.microsoft.com/office/drawing/2014/main" id="{8D22A33F-A090-490B-BF1D-36FD535BEDC2}"/>
                </a:ext>
              </a:extLst>
            </p:cNvPr>
            <p:cNvSpPr txBox="1"/>
            <p:nvPr/>
          </p:nvSpPr>
          <p:spPr>
            <a:xfrm>
              <a:off x="2070922" y="6038643"/>
              <a:ext cx="1178936" cy="461665"/>
            </a:xfrm>
            <a:prstGeom prst="rect">
              <a:avLst/>
            </a:prstGeom>
            <a:noFill/>
          </p:spPr>
          <p:txBody>
            <a:bodyPr wrap="square" rtlCol="0">
              <a:spAutoFit/>
            </a:bodyPr>
            <a:lstStyle/>
            <a:p>
              <a:r>
                <a:rPr lang="en-US" sz="2400" dirty="0">
                  <a:solidFill>
                    <a:srgbClr val="FF5353"/>
                  </a:solidFill>
                  <a:latin typeface="+mj-lt"/>
                </a:rPr>
                <a:t>102.47</a:t>
              </a:r>
              <a:endParaRPr lang="en-IN" sz="2400" dirty="0">
                <a:solidFill>
                  <a:srgbClr val="FF5353"/>
                </a:solidFill>
                <a:latin typeface="+mj-lt"/>
              </a:endParaRPr>
            </a:p>
          </p:txBody>
        </p:sp>
        <p:sp>
          <p:nvSpPr>
            <p:cNvPr id="66" name="Equals 65">
              <a:extLst>
                <a:ext uri="{FF2B5EF4-FFF2-40B4-BE49-F238E27FC236}">
                  <a16:creationId xmlns:a16="http://schemas.microsoft.com/office/drawing/2014/main" id="{0D9D7D58-1A37-4645-B828-81C6D449E991}"/>
                </a:ext>
              </a:extLst>
            </p:cNvPr>
            <p:cNvSpPr/>
            <p:nvPr/>
          </p:nvSpPr>
          <p:spPr>
            <a:xfrm>
              <a:off x="3928647" y="5819627"/>
              <a:ext cx="464705" cy="273959"/>
            </a:xfrm>
            <a:prstGeom prst="mathEqual">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9" name="TextBox 68">
              <a:extLst>
                <a:ext uri="{FF2B5EF4-FFF2-40B4-BE49-F238E27FC236}">
                  <a16:creationId xmlns:a16="http://schemas.microsoft.com/office/drawing/2014/main" id="{11DEE721-F675-48B0-90E9-D4723DAD70D0}"/>
                </a:ext>
              </a:extLst>
            </p:cNvPr>
            <p:cNvSpPr txBox="1"/>
            <p:nvPr/>
          </p:nvSpPr>
          <p:spPr>
            <a:xfrm>
              <a:off x="4571995" y="5725774"/>
              <a:ext cx="2475598" cy="461665"/>
            </a:xfrm>
            <a:prstGeom prst="rect">
              <a:avLst/>
            </a:prstGeom>
            <a:noFill/>
          </p:spPr>
          <p:txBody>
            <a:bodyPr wrap="square" rtlCol="0">
              <a:spAutoFit/>
            </a:bodyPr>
            <a:lstStyle>
              <a:defPPr>
                <a:defRPr lang="en-US"/>
              </a:defPPr>
              <a:lvl1pPr>
                <a:defRPr sz="2400">
                  <a:solidFill>
                    <a:srgbClr val="FF5353"/>
                  </a:solidFill>
                  <a:latin typeface="+mj-lt"/>
                </a:defRPr>
              </a:lvl1pPr>
            </a:lstStyle>
            <a:p>
              <a:r>
                <a:rPr lang="en-US" dirty="0"/>
                <a:t>Rs. 1,95,179 p.a.</a:t>
              </a:r>
              <a:endParaRPr lang="en-IN" dirty="0"/>
            </a:p>
          </p:txBody>
        </p:sp>
      </p:grpSp>
    </p:spTree>
    <p:extLst>
      <p:ext uri="{BB962C8B-B14F-4D97-AF65-F5344CB8AC3E}">
        <p14:creationId xmlns:p14="http://schemas.microsoft.com/office/powerpoint/2010/main" val="1210154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6957E11-453E-48DE-99FB-47BE866439BF}"/>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34</a:t>
            </a:r>
            <a:endParaRPr lang="en-IN" dirty="0"/>
          </a:p>
        </p:txBody>
      </p:sp>
      <p:sp>
        <p:nvSpPr>
          <p:cNvPr id="27" name="TextBox 26">
            <a:extLst>
              <a:ext uri="{FF2B5EF4-FFF2-40B4-BE49-F238E27FC236}">
                <a16:creationId xmlns:a16="http://schemas.microsoft.com/office/drawing/2014/main" id="{A645449D-DCC4-4B46-A02F-7C9E58A3AA08}"/>
              </a:ext>
            </a:extLst>
          </p:cNvPr>
          <p:cNvSpPr txBox="1"/>
          <p:nvPr/>
        </p:nvSpPr>
        <p:spPr>
          <a:xfrm>
            <a:off x="463211" y="927722"/>
            <a:ext cx="8217569"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Future Value of Annuity (at the end of Year)</a:t>
            </a:r>
            <a:endParaRPr lang="en-IN"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8" name="TextBox 27">
            <a:extLst>
              <a:ext uri="{FF2B5EF4-FFF2-40B4-BE49-F238E27FC236}">
                <a16:creationId xmlns:a16="http://schemas.microsoft.com/office/drawing/2014/main" id="{D80AAD5E-D370-4D13-B31D-A4C87405D4D0}"/>
              </a:ext>
            </a:extLst>
          </p:cNvPr>
          <p:cNvSpPr txBox="1"/>
          <p:nvPr/>
        </p:nvSpPr>
        <p:spPr>
          <a:xfrm>
            <a:off x="682365" y="1990722"/>
            <a:ext cx="7527276" cy="1284134"/>
          </a:xfrm>
          <a:prstGeom prst="rect">
            <a:avLst/>
          </a:prstGeom>
          <a:noFill/>
        </p:spPr>
        <p:txBody>
          <a:bodyPr wrap="square" rtlCol="0">
            <a:spAutoFit/>
          </a:bodyPr>
          <a:lstStyle/>
          <a:p>
            <a:pPr algn="just">
              <a:lnSpc>
                <a:spcPct val="150000"/>
              </a:lnSpc>
            </a:pPr>
            <a:r>
              <a:rPr lang="en-US" dirty="0">
                <a:solidFill>
                  <a:schemeClr val="tx1">
                    <a:lumMod val="65000"/>
                    <a:lumOff val="35000"/>
                  </a:schemeClr>
                </a:solidFill>
              </a:rPr>
              <a:t>The future value of the ordinary annuity (FVA Ordinary) the receipts are assumed to be at the end of the period where rate of interest is compounded less than annually.</a:t>
            </a:r>
            <a:endParaRPr lang="en-IN" dirty="0">
              <a:solidFill>
                <a:schemeClr val="tx1">
                  <a:lumMod val="65000"/>
                  <a:lumOff val="35000"/>
                </a:schemeClr>
              </a:solidFill>
            </a:endParaRPr>
          </a:p>
        </p:txBody>
      </p:sp>
      <p:grpSp>
        <p:nvGrpSpPr>
          <p:cNvPr id="50" name="Group 49">
            <a:extLst>
              <a:ext uri="{FF2B5EF4-FFF2-40B4-BE49-F238E27FC236}">
                <a16:creationId xmlns:a16="http://schemas.microsoft.com/office/drawing/2014/main" id="{8E8DAD4B-CCFE-4304-9336-D20D861EE305}"/>
              </a:ext>
            </a:extLst>
          </p:cNvPr>
          <p:cNvGrpSpPr/>
          <p:nvPr/>
        </p:nvGrpSpPr>
        <p:grpSpPr>
          <a:xfrm>
            <a:off x="964941" y="3429000"/>
            <a:ext cx="7244700" cy="2673191"/>
            <a:chOff x="663494" y="3428561"/>
            <a:chExt cx="6547849" cy="2673191"/>
          </a:xfrm>
        </p:grpSpPr>
        <p:sp>
          <p:nvSpPr>
            <p:cNvPr id="30" name="TextBox 29">
              <a:extLst>
                <a:ext uri="{FF2B5EF4-FFF2-40B4-BE49-F238E27FC236}">
                  <a16:creationId xmlns:a16="http://schemas.microsoft.com/office/drawing/2014/main" id="{76391B82-420D-4E4B-8CFA-49382E75F5D9}"/>
                </a:ext>
              </a:extLst>
            </p:cNvPr>
            <p:cNvSpPr txBox="1"/>
            <p:nvPr/>
          </p:nvSpPr>
          <p:spPr>
            <a:xfrm>
              <a:off x="663494" y="4038625"/>
              <a:ext cx="2376227" cy="1015663"/>
            </a:xfrm>
            <a:prstGeom prst="rect">
              <a:avLst/>
            </a:prstGeom>
            <a:noFill/>
          </p:spPr>
          <p:txBody>
            <a:bodyPr wrap="square" rtlCol="0">
              <a:spAutoFit/>
            </a:bodyPr>
            <a:lstStyle/>
            <a:p>
              <a:r>
                <a:rPr lang="en-US" sz="6000" dirty="0">
                  <a:solidFill>
                    <a:srgbClr val="FF5353"/>
                  </a:solidFill>
                  <a:latin typeface="+mj-lt"/>
                </a:rPr>
                <a:t>FVA =</a:t>
              </a:r>
              <a:endParaRPr lang="en-IN" sz="6000" dirty="0">
                <a:solidFill>
                  <a:srgbClr val="FF5353"/>
                </a:solidFill>
                <a:latin typeface="+mj-lt"/>
              </a:endParaRPr>
            </a:p>
          </p:txBody>
        </p:sp>
        <p:sp>
          <p:nvSpPr>
            <p:cNvPr id="31" name="TextBox 30">
              <a:extLst>
                <a:ext uri="{FF2B5EF4-FFF2-40B4-BE49-F238E27FC236}">
                  <a16:creationId xmlns:a16="http://schemas.microsoft.com/office/drawing/2014/main" id="{6DB7AB37-8330-41A0-8C09-A991ACE95DDB}"/>
                </a:ext>
              </a:extLst>
            </p:cNvPr>
            <p:cNvSpPr txBox="1"/>
            <p:nvPr/>
          </p:nvSpPr>
          <p:spPr>
            <a:xfrm>
              <a:off x="4065940" y="3715460"/>
              <a:ext cx="808598" cy="646331"/>
            </a:xfrm>
            <a:prstGeom prst="rect">
              <a:avLst/>
            </a:prstGeom>
            <a:noFill/>
          </p:spPr>
          <p:txBody>
            <a:bodyPr wrap="square" rtlCol="0">
              <a:spAutoFit/>
            </a:bodyPr>
            <a:lstStyle/>
            <a:p>
              <a:r>
                <a:rPr lang="en-US" sz="3600" dirty="0">
                  <a:solidFill>
                    <a:srgbClr val="FF5353"/>
                  </a:solidFill>
                  <a:latin typeface="+mj-lt"/>
                </a:rPr>
                <a:t>1 +   </a:t>
              </a:r>
              <a:endParaRPr lang="en-IN" sz="3600" dirty="0">
                <a:solidFill>
                  <a:srgbClr val="FF5353"/>
                </a:solidFill>
                <a:latin typeface="+mj-lt"/>
              </a:endParaRPr>
            </a:p>
          </p:txBody>
        </p:sp>
        <p:sp>
          <p:nvSpPr>
            <p:cNvPr id="32" name="TextBox 31">
              <a:extLst>
                <a:ext uri="{FF2B5EF4-FFF2-40B4-BE49-F238E27FC236}">
                  <a16:creationId xmlns:a16="http://schemas.microsoft.com/office/drawing/2014/main" id="{F6664C77-D105-4900-A87D-CF9B59B68883}"/>
                </a:ext>
              </a:extLst>
            </p:cNvPr>
            <p:cNvSpPr txBox="1"/>
            <p:nvPr/>
          </p:nvSpPr>
          <p:spPr>
            <a:xfrm>
              <a:off x="5609844" y="3428561"/>
              <a:ext cx="923595" cy="461665"/>
            </a:xfrm>
            <a:prstGeom prst="rect">
              <a:avLst/>
            </a:prstGeom>
            <a:noFill/>
          </p:spPr>
          <p:txBody>
            <a:bodyPr wrap="square" rtlCol="0">
              <a:spAutoFit/>
            </a:bodyPr>
            <a:lstStyle/>
            <a:p>
              <a:pPr algn="ctr"/>
              <a:r>
                <a:rPr lang="en-US" sz="2400" dirty="0">
                  <a:solidFill>
                    <a:srgbClr val="FF5353"/>
                  </a:solidFill>
                  <a:latin typeface="+mj-lt"/>
                </a:rPr>
                <a:t>n*m</a:t>
              </a:r>
              <a:endParaRPr lang="en-IN" sz="2400" dirty="0">
                <a:solidFill>
                  <a:srgbClr val="FF5353"/>
                </a:solidFill>
                <a:latin typeface="+mj-lt"/>
              </a:endParaRPr>
            </a:p>
          </p:txBody>
        </p:sp>
        <p:sp>
          <p:nvSpPr>
            <p:cNvPr id="33" name="Minus Sign 32">
              <a:extLst>
                <a:ext uri="{FF2B5EF4-FFF2-40B4-BE49-F238E27FC236}">
                  <a16:creationId xmlns:a16="http://schemas.microsoft.com/office/drawing/2014/main" id="{EFAEBFFC-C2A6-4975-BAD6-A9DD5E99EC0C}"/>
                </a:ext>
              </a:extLst>
            </p:cNvPr>
            <p:cNvSpPr/>
            <p:nvPr/>
          </p:nvSpPr>
          <p:spPr>
            <a:xfrm>
              <a:off x="5907478" y="4083953"/>
              <a:ext cx="444013" cy="36193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2554A8C6-9B8F-4C75-9F1B-6EBA4DB65BC8}"/>
                </a:ext>
              </a:extLst>
            </p:cNvPr>
            <p:cNvSpPr txBox="1"/>
            <p:nvPr/>
          </p:nvSpPr>
          <p:spPr>
            <a:xfrm>
              <a:off x="6217735" y="3926721"/>
              <a:ext cx="575578" cy="646331"/>
            </a:xfrm>
            <a:prstGeom prst="rect">
              <a:avLst/>
            </a:prstGeom>
            <a:noFill/>
          </p:spPr>
          <p:txBody>
            <a:bodyPr wrap="square" rtlCol="0">
              <a:spAutoFit/>
            </a:bodyPr>
            <a:lstStyle/>
            <a:p>
              <a:pPr algn="r"/>
              <a:r>
                <a:rPr lang="en-US" sz="3600" dirty="0">
                  <a:solidFill>
                    <a:srgbClr val="FF5353"/>
                  </a:solidFill>
                  <a:latin typeface="+mj-lt"/>
                </a:rPr>
                <a:t>1 </a:t>
              </a:r>
              <a:endParaRPr lang="en-IN" sz="3600" dirty="0">
                <a:solidFill>
                  <a:srgbClr val="FF5353"/>
                </a:solidFill>
                <a:latin typeface="+mj-lt"/>
              </a:endParaRPr>
            </a:p>
          </p:txBody>
        </p:sp>
        <p:sp>
          <p:nvSpPr>
            <p:cNvPr id="35" name="Minus Sign 34">
              <a:extLst>
                <a:ext uri="{FF2B5EF4-FFF2-40B4-BE49-F238E27FC236}">
                  <a16:creationId xmlns:a16="http://schemas.microsoft.com/office/drawing/2014/main" id="{36FF8E46-B757-400B-B451-70BB5CED23C9}"/>
                </a:ext>
              </a:extLst>
            </p:cNvPr>
            <p:cNvSpPr/>
            <p:nvPr/>
          </p:nvSpPr>
          <p:spPr>
            <a:xfrm>
              <a:off x="3501672" y="4743498"/>
              <a:ext cx="3709671" cy="36193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7" name="Group 36">
              <a:extLst>
                <a:ext uri="{FF2B5EF4-FFF2-40B4-BE49-F238E27FC236}">
                  <a16:creationId xmlns:a16="http://schemas.microsoft.com/office/drawing/2014/main" id="{2D1E85C6-54A1-4155-AAAD-CE7D7963E544}"/>
                </a:ext>
              </a:extLst>
            </p:cNvPr>
            <p:cNvGrpSpPr/>
            <p:nvPr/>
          </p:nvGrpSpPr>
          <p:grpSpPr>
            <a:xfrm>
              <a:off x="3010477" y="4176910"/>
              <a:ext cx="940035" cy="755505"/>
              <a:chOff x="2312741" y="4065353"/>
              <a:chExt cx="1112555" cy="755505"/>
            </a:xfrm>
          </p:grpSpPr>
          <p:sp>
            <p:nvSpPr>
              <p:cNvPr id="38" name="TextBox 37">
                <a:extLst>
                  <a:ext uri="{FF2B5EF4-FFF2-40B4-BE49-F238E27FC236}">
                    <a16:creationId xmlns:a16="http://schemas.microsoft.com/office/drawing/2014/main" id="{E7A102FC-AD70-41DC-BA09-B0376B548331}"/>
                  </a:ext>
                </a:extLst>
              </p:cNvPr>
              <p:cNvSpPr txBox="1"/>
              <p:nvPr/>
            </p:nvSpPr>
            <p:spPr>
              <a:xfrm>
                <a:off x="2312741" y="4065353"/>
                <a:ext cx="575578" cy="646331"/>
              </a:xfrm>
              <a:prstGeom prst="rect">
                <a:avLst/>
              </a:prstGeom>
              <a:noFill/>
            </p:spPr>
            <p:txBody>
              <a:bodyPr wrap="square" rtlCol="0">
                <a:spAutoFit/>
              </a:bodyPr>
              <a:lstStyle/>
              <a:p>
                <a:r>
                  <a:rPr lang="en-US" sz="3600" dirty="0">
                    <a:solidFill>
                      <a:srgbClr val="FF5353"/>
                    </a:solidFill>
                    <a:latin typeface="+mj-lt"/>
                  </a:rPr>
                  <a:t>A </a:t>
                </a:r>
                <a:endParaRPr lang="en-IN" sz="3600" dirty="0">
                  <a:solidFill>
                    <a:srgbClr val="FF5353"/>
                  </a:solidFill>
                  <a:latin typeface="+mj-lt"/>
                </a:endParaRPr>
              </a:p>
            </p:txBody>
          </p:sp>
          <p:sp>
            <p:nvSpPr>
              <p:cNvPr id="39" name="TextBox 38">
                <a:extLst>
                  <a:ext uri="{FF2B5EF4-FFF2-40B4-BE49-F238E27FC236}">
                    <a16:creationId xmlns:a16="http://schemas.microsoft.com/office/drawing/2014/main" id="{28EA2E77-BB47-4AE8-9D01-C01D9B9D8081}"/>
                  </a:ext>
                </a:extLst>
              </p:cNvPr>
              <p:cNvSpPr txBox="1"/>
              <p:nvPr/>
            </p:nvSpPr>
            <p:spPr>
              <a:xfrm>
                <a:off x="2849718" y="4174527"/>
                <a:ext cx="575578" cy="646331"/>
              </a:xfrm>
              <a:prstGeom prst="rect">
                <a:avLst/>
              </a:prstGeom>
              <a:noFill/>
            </p:spPr>
            <p:txBody>
              <a:bodyPr wrap="square" rtlCol="0">
                <a:spAutoFit/>
              </a:bodyPr>
              <a:lstStyle/>
              <a:p>
                <a:r>
                  <a:rPr lang="en-US" sz="3600" dirty="0">
                    <a:solidFill>
                      <a:srgbClr val="FF5353"/>
                    </a:solidFill>
                    <a:latin typeface="+mj-lt"/>
                  </a:rPr>
                  <a:t>* </a:t>
                </a:r>
                <a:endParaRPr lang="en-IN" sz="3600" dirty="0">
                  <a:solidFill>
                    <a:srgbClr val="FF5353"/>
                  </a:solidFill>
                  <a:latin typeface="+mj-lt"/>
                </a:endParaRPr>
              </a:p>
            </p:txBody>
          </p:sp>
        </p:grpSp>
        <p:grpSp>
          <p:nvGrpSpPr>
            <p:cNvPr id="42" name="Group 41">
              <a:extLst>
                <a:ext uri="{FF2B5EF4-FFF2-40B4-BE49-F238E27FC236}">
                  <a16:creationId xmlns:a16="http://schemas.microsoft.com/office/drawing/2014/main" id="{C9AEEA65-7845-4BD5-B744-CF29C647654E}"/>
                </a:ext>
              </a:extLst>
            </p:cNvPr>
            <p:cNvGrpSpPr/>
            <p:nvPr/>
          </p:nvGrpSpPr>
          <p:grpSpPr>
            <a:xfrm>
              <a:off x="4825095" y="3573862"/>
              <a:ext cx="1061092" cy="2426896"/>
              <a:chOff x="4804495" y="3049680"/>
              <a:chExt cx="1061092" cy="2426896"/>
            </a:xfrm>
          </p:grpSpPr>
          <p:sp>
            <p:nvSpPr>
              <p:cNvPr id="36" name="TextBox 35">
                <a:extLst>
                  <a:ext uri="{FF2B5EF4-FFF2-40B4-BE49-F238E27FC236}">
                    <a16:creationId xmlns:a16="http://schemas.microsoft.com/office/drawing/2014/main" id="{502B6268-1188-475B-9177-48616722E2F4}"/>
                  </a:ext>
                </a:extLst>
              </p:cNvPr>
              <p:cNvSpPr txBox="1"/>
              <p:nvPr/>
            </p:nvSpPr>
            <p:spPr>
              <a:xfrm>
                <a:off x="4991823" y="4305353"/>
                <a:ext cx="575578" cy="646331"/>
              </a:xfrm>
              <a:prstGeom prst="rect">
                <a:avLst/>
              </a:prstGeom>
              <a:noFill/>
            </p:spPr>
            <p:txBody>
              <a:bodyPr wrap="square" rtlCol="0">
                <a:spAutoFit/>
              </a:bodyPr>
              <a:lstStyle/>
              <a:p>
                <a:pPr algn="r"/>
                <a:r>
                  <a:rPr lang="en-US" sz="3600" dirty="0">
                    <a:solidFill>
                      <a:srgbClr val="FF5353"/>
                    </a:solidFill>
                    <a:latin typeface="+mj-lt"/>
                  </a:rPr>
                  <a:t>r </a:t>
                </a:r>
                <a:endParaRPr lang="en-IN" sz="3600" dirty="0">
                  <a:solidFill>
                    <a:srgbClr val="FF5353"/>
                  </a:solidFill>
                  <a:latin typeface="+mj-lt"/>
                </a:endParaRPr>
              </a:p>
            </p:txBody>
          </p:sp>
          <p:sp>
            <p:nvSpPr>
              <p:cNvPr id="40" name="TextBox 39">
                <a:extLst>
                  <a:ext uri="{FF2B5EF4-FFF2-40B4-BE49-F238E27FC236}">
                    <a16:creationId xmlns:a16="http://schemas.microsoft.com/office/drawing/2014/main" id="{3D0C9458-14B5-46F0-9DF2-5A94763FB5F5}"/>
                  </a:ext>
                </a:extLst>
              </p:cNvPr>
              <p:cNvSpPr txBox="1"/>
              <p:nvPr/>
            </p:nvSpPr>
            <p:spPr>
              <a:xfrm>
                <a:off x="5092576" y="4830245"/>
                <a:ext cx="575578" cy="646331"/>
              </a:xfrm>
              <a:prstGeom prst="rect">
                <a:avLst/>
              </a:prstGeom>
              <a:noFill/>
            </p:spPr>
            <p:txBody>
              <a:bodyPr wrap="square" rtlCol="0">
                <a:spAutoFit/>
              </a:bodyPr>
              <a:lstStyle/>
              <a:p>
                <a:pPr algn="r"/>
                <a:r>
                  <a:rPr lang="en-US" sz="3600" dirty="0">
                    <a:solidFill>
                      <a:srgbClr val="FF5353"/>
                    </a:solidFill>
                    <a:latin typeface="+mj-lt"/>
                  </a:rPr>
                  <a:t>m </a:t>
                </a:r>
                <a:endParaRPr lang="en-IN" sz="3600" dirty="0">
                  <a:solidFill>
                    <a:srgbClr val="FF5353"/>
                  </a:solidFill>
                  <a:latin typeface="+mj-lt"/>
                </a:endParaRPr>
              </a:p>
            </p:txBody>
          </p:sp>
          <p:sp>
            <p:nvSpPr>
              <p:cNvPr id="41" name="Minus Sign 40">
                <a:extLst>
                  <a:ext uri="{FF2B5EF4-FFF2-40B4-BE49-F238E27FC236}">
                    <a16:creationId xmlns:a16="http://schemas.microsoft.com/office/drawing/2014/main" id="{AA605B84-BFD5-463A-A34B-A3DEAC2EA838}"/>
                  </a:ext>
                </a:extLst>
              </p:cNvPr>
              <p:cNvSpPr/>
              <p:nvPr/>
            </p:nvSpPr>
            <p:spPr>
              <a:xfrm>
                <a:off x="4915354" y="4736069"/>
                <a:ext cx="950233" cy="36193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Minus Sign 43">
                <a:extLst>
                  <a:ext uri="{FF2B5EF4-FFF2-40B4-BE49-F238E27FC236}">
                    <a16:creationId xmlns:a16="http://schemas.microsoft.com/office/drawing/2014/main" id="{B9473215-DE4C-4694-9754-2B7C82CBC1F0}"/>
                  </a:ext>
                </a:extLst>
              </p:cNvPr>
              <p:cNvSpPr/>
              <p:nvPr/>
            </p:nvSpPr>
            <p:spPr>
              <a:xfrm>
                <a:off x="4804495" y="3499632"/>
                <a:ext cx="950233" cy="36193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a:extLst>
                  <a:ext uri="{FF2B5EF4-FFF2-40B4-BE49-F238E27FC236}">
                    <a16:creationId xmlns:a16="http://schemas.microsoft.com/office/drawing/2014/main" id="{7CDE96FB-6F19-44C2-9A6A-9CCBFCE8BD10}"/>
                  </a:ext>
                </a:extLst>
              </p:cNvPr>
              <p:cNvSpPr txBox="1"/>
              <p:nvPr/>
            </p:nvSpPr>
            <p:spPr>
              <a:xfrm>
                <a:off x="4997614" y="3585395"/>
                <a:ext cx="575578" cy="646331"/>
              </a:xfrm>
              <a:prstGeom prst="rect">
                <a:avLst/>
              </a:prstGeom>
              <a:noFill/>
            </p:spPr>
            <p:txBody>
              <a:bodyPr wrap="square" rtlCol="0">
                <a:spAutoFit/>
              </a:bodyPr>
              <a:lstStyle/>
              <a:p>
                <a:pPr algn="r"/>
                <a:r>
                  <a:rPr lang="en-US" sz="3600" dirty="0">
                    <a:solidFill>
                      <a:srgbClr val="FF5353"/>
                    </a:solidFill>
                    <a:latin typeface="+mj-lt"/>
                  </a:rPr>
                  <a:t>m </a:t>
                </a:r>
                <a:endParaRPr lang="en-IN" sz="3600" dirty="0">
                  <a:solidFill>
                    <a:srgbClr val="FF5353"/>
                  </a:solidFill>
                  <a:latin typeface="+mj-lt"/>
                </a:endParaRPr>
              </a:p>
            </p:txBody>
          </p:sp>
          <p:sp>
            <p:nvSpPr>
              <p:cNvPr id="46" name="TextBox 45">
                <a:extLst>
                  <a:ext uri="{FF2B5EF4-FFF2-40B4-BE49-F238E27FC236}">
                    <a16:creationId xmlns:a16="http://schemas.microsoft.com/office/drawing/2014/main" id="{1B69AF73-AD9F-4AA8-A616-712445E05C96}"/>
                  </a:ext>
                </a:extLst>
              </p:cNvPr>
              <p:cNvSpPr txBox="1"/>
              <p:nvPr/>
            </p:nvSpPr>
            <p:spPr>
              <a:xfrm>
                <a:off x="4895200" y="3049680"/>
                <a:ext cx="575578" cy="646331"/>
              </a:xfrm>
              <a:prstGeom prst="rect">
                <a:avLst/>
              </a:prstGeom>
              <a:noFill/>
            </p:spPr>
            <p:txBody>
              <a:bodyPr wrap="square" rtlCol="0">
                <a:spAutoFit/>
              </a:bodyPr>
              <a:lstStyle/>
              <a:p>
                <a:pPr algn="r"/>
                <a:r>
                  <a:rPr lang="en-US" sz="3600" dirty="0">
                    <a:solidFill>
                      <a:srgbClr val="FF5353"/>
                    </a:solidFill>
                    <a:latin typeface="+mj-lt"/>
                  </a:rPr>
                  <a:t>r </a:t>
                </a:r>
                <a:endParaRPr lang="en-IN" sz="3600" dirty="0">
                  <a:solidFill>
                    <a:srgbClr val="FF5353"/>
                  </a:solidFill>
                  <a:latin typeface="+mj-lt"/>
                </a:endParaRPr>
              </a:p>
            </p:txBody>
          </p:sp>
        </p:grpSp>
        <p:sp>
          <p:nvSpPr>
            <p:cNvPr id="47" name="Left Bracket 46">
              <a:extLst>
                <a:ext uri="{FF2B5EF4-FFF2-40B4-BE49-F238E27FC236}">
                  <a16:creationId xmlns:a16="http://schemas.microsoft.com/office/drawing/2014/main" id="{D9AD94D6-718C-465C-838C-A78A46A1C729}"/>
                </a:ext>
              </a:extLst>
            </p:cNvPr>
            <p:cNvSpPr/>
            <p:nvPr/>
          </p:nvSpPr>
          <p:spPr>
            <a:xfrm>
              <a:off x="3824999" y="3709558"/>
              <a:ext cx="146274" cy="2392194"/>
            </a:xfrm>
            <a:prstGeom prst="leftBracket">
              <a:avLst/>
            </a:prstGeom>
            <a:ln w="3810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8" name="Left Bracket 47">
              <a:extLst>
                <a:ext uri="{FF2B5EF4-FFF2-40B4-BE49-F238E27FC236}">
                  <a16:creationId xmlns:a16="http://schemas.microsoft.com/office/drawing/2014/main" id="{2448E5AE-BD5E-4F57-BF64-82BC2826E948}"/>
                </a:ext>
              </a:extLst>
            </p:cNvPr>
            <p:cNvSpPr/>
            <p:nvPr/>
          </p:nvSpPr>
          <p:spPr>
            <a:xfrm flipH="1">
              <a:off x="6941013" y="3631436"/>
              <a:ext cx="146274" cy="2392194"/>
            </a:xfrm>
            <a:prstGeom prst="leftBracket">
              <a:avLst/>
            </a:prstGeom>
            <a:ln w="3810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9" name="Double Bracket 48">
              <a:extLst>
                <a:ext uri="{FF2B5EF4-FFF2-40B4-BE49-F238E27FC236}">
                  <a16:creationId xmlns:a16="http://schemas.microsoft.com/office/drawing/2014/main" id="{95465B01-458B-4436-8D9D-9943E1FF9849}"/>
                </a:ext>
              </a:extLst>
            </p:cNvPr>
            <p:cNvSpPr/>
            <p:nvPr/>
          </p:nvSpPr>
          <p:spPr>
            <a:xfrm>
              <a:off x="4078566" y="3702385"/>
              <a:ext cx="1685373" cy="1061729"/>
            </a:xfrm>
            <a:prstGeom prst="bracketPair">
              <a:avLst/>
            </a:prstGeom>
            <a:ln w="3810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Tree>
    <p:extLst>
      <p:ext uri="{BB962C8B-B14F-4D97-AF65-F5344CB8AC3E}">
        <p14:creationId xmlns:p14="http://schemas.microsoft.com/office/powerpoint/2010/main" val="22576514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6957E11-453E-48DE-99FB-47BE866439BF}"/>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35</a:t>
            </a:r>
            <a:endParaRPr lang="en-IN" dirty="0"/>
          </a:p>
        </p:txBody>
      </p:sp>
      <p:sp>
        <p:nvSpPr>
          <p:cNvPr id="28" name="TextBox 27">
            <a:extLst>
              <a:ext uri="{FF2B5EF4-FFF2-40B4-BE49-F238E27FC236}">
                <a16:creationId xmlns:a16="http://schemas.microsoft.com/office/drawing/2014/main" id="{95207F2A-B7A1-436F-A453-058D18D6A0C0}"/>
              </a:ext>
            </a:extLst>
          </p:cNvPr>
          <p:cNvSpPr txBox="1"/>
          <p:nvPr/>
        </p:nvSpPr>
        <p:spPr>
          <a:xfrm>
            <a:off x="463211" y="927722"/>
            <a:ext cx="8217569" cy="492443"/>
          </a:xfrm>
          <a:prstGeom prst="rect">
            <a:avLst/>
          </a:prstGeom>
          <a:noFill/>
        </p:spPr>
        <p:txBody>
          <a:bodyPr wrap="square" rtlCol="0">
            <a:spAutoFit/>
          </a:bodyPr>
          <a:lstStyle/>
          <a:p>
            <a:r>
              <a:rPr lang="en-US" sz="2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Future Value of Annuity (at the end of Year, example)</a:t>
            </a:r>
            <a:endParaRPr lang="en-IN" sz="2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9" name="TextBox 28">
            <a:extLst>
              <a:ext uri="{FF2B5EF4-FFF2-40B4-BE49-F238E27FC236}">
                <a16:creationId xmlns:a16="http://schemas.microsoft.com/office/drawing/2014/main" id="{57EF9937-9F8F-4A60-A2DB-0A0DDBBC4769}"/>
              </a:ext>
            </a:extLst>
          </p:cNvPr>
          <p:cNvSpPr txBox="1"/>
          <p:nvPr/>
        </p:nvSpPr>
        <p:spPr>
          <a:xfrm>
            <a:off x="725033" y="1976061"/>
            <a:ext cx="7527276" cy="1019253"/>
          </a:xfrm>
          <a:prstGeom prst="rect">
            <a:avLst/>
          </a:prstGeom>
          <a:noFill/>
        </p:spPr>
        <p:txBody>
          <a:bodyPr wrap="square" rtlCol="0">
            <a:spAutoFit/>
          </a:bodyPr>
          <a:lstStyle/>
          <a:p>
            <a:pPr algn="just">
              <a:lnSpc>
                <a:spcPct val="150000"/>
              </a:lnSpc>
            </a:pPr>
            <a:r>
              <a:rPr lang="en-US" sz="1400" dirty="0">
                <a:solidFill>
                  <a:schemeClr val="tx1">
                    <a:lumMod val="65000"/>
                    <a:lumOff val="35000"/>
                  </a:schemeClr>
                </a:solidFill>
              </a:rPr>
              <a:t>Ms. Kusum will retire in 20 years. She wants a corpus of 2 crore at her retirement age. How much money she should deposit each year to accumulate the mentioned amount in 20 years assuming rate of interest 15% p.a. compounded monthly.</a:t>
            </a:r>
            <a:endParaRPr lang="en-IN" sz="1400" dirty="0">
              <a:solidFill>
                <a:schemeClr val="tx1">
                  <a:lumMod val="65000"/>
                  <a:lumOff val="35000"/>
                </a:schemeClr>
              </a:solidFill>
            </a:endParaRPr>
          </a:p>
        </p:txBody>
      </p:sp>
      <p:grpSp>
        <p:nvGrpSpPr>
          <p:cNvPr id="58" name="Group 57">
            <a:extLst>
              <a:ext uri="{FF2B5EF4-FFF2-40B4-BE49-F238E27FC236}">
                <a16:creationId xmlns:a16="http://schemas.microsoft.com/office/drawing/2014/main" id="{ED438D00-CF89-4CCC-93CD-23B54A3F5C2B}"/>
              </a:ext>
            </a:extLst>
          </p:cNvPr>
          <p:cNvGrpSpPr/>
          <p:nvPr/>
        </p:nvGrpSpPr>
        <p:grpSpPr>
          <a:xfrm>
            <a:off x="750437" y="3294252"/>
            <a:ext cx="4332013" cy="1497027"/>
            <a:chOff x="954221" y="3310817"/>
            <a:chExt cx="4332013" cy="1497027"/>
          </a:xfrm>
        </p:grpSpPr>
        <p:sp>
          <p:nvSpPr>
            <p:cNvPr id="36" name="Minus Sign 35">
              <a:extLst>
                <a:ext uri="{FF2B5EF4-FFF2-40B4-BE49-F238E27FC236}">
                  <a16:creationId xmlns:a16="http://schemas.microsoft.com/office/drawing/2014/main" id="{6FA7238C-9DD7-4BCC-8685-1BBCAEE2A11F}"/>
                </a:ext>
              </a:extLst>
            </p:cNvPr>
            <p:cNvSpPr/>
            <p:nvPr/>
          </p:nvSpPr>
          <p:spPr>
            <a:xfrm>
              <a:off x="2004243" y="3990432"/>
              <a:ext cx="3281991" cy="215784"/>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grpSp>
          <p:nvGrpSpPr>
            <p:cNvPr id="51" name="Group 50">
              <a:extLst>
                <a:ext uri="{FF2B5EF4-FFF2-40B4-BE49-F238E27FC236}">
                  <a16:creationId xmlns:a16="http://schemas.microsoft.com/office/drawing/2014/main" id="{5345F316-53F2-4426-A0E9-7E2EBFBCF4D1}"/>
                </a:ext>
              </a:extLst>
            </p:cNvPr>
            <p:cNvGrpSpPr/>
            <p:nvPr/>
          </p:nvGrpSpPr>
          <p:grpSpPr>
            <a:xfrm>
              <a:off x="1792641" y="3529969"/>
              <a:ext cx="513991" cy="372795"/>
              <a:chOff x="1849274" y="4011312"/>
              <a:chExt cx="513991" cy="372795"/>
            </a:xfrm>
          </p:grpSpPr>
          <p:sp>
            <p:nvSpPr>
              <p:cNvPr id="48" name="TextBox 47">
                <a:extLst>
                  <a:ext uri="{FF2B5EF4-FFF2-40B4-BE49-F238E27FC236}">
                    <a16:creationId xmlns:a16="http://schemas.microsoft.com/office/drawing/2014/main" id="{25842A7E-B8B0-45A2-9877-62664DF89919}"/>
                  </a:ext>
                </a:extLst>
              </p:cNvPr>
              <p:cNvSpPr txBox="1"/>
              <p:nvPr/>
            </p:nvSpPr>
            <p:spPr>
              <a:xfrm>
                <a:off x="1849274" y="4011312"/>
                <a:ext cx="336488" cy="338554"/>
              </a:xfrm>
              <a:prstGeom prst="rect">
                <a:avLst/>
              </a:prstGeom>
              <a:noFill/>
            </p:spPr>
            <p:txBody>
              <a:bodyPr wrap="square" rtlCol="0">
                <a:spAutoFit/>
              </a:bodyPr>
              <a:lstStyle/>
              <a:p>
                <a:r>
                  <a:rPr lang="en-US" sz="1600" dirty="0">
                    <a:solidFill>
                      <a:srgbClr val="FF5353"/>
                    </a:solidFill>
                    <a:latin typeface="+mj-lt"/>
                  </a:rPr>
                  <a:t>A </a:t>
                </a:r>
                <a:endParaRPr lang="en-IN" sz="1600" dirty="0">
                  <a:solidFill>
                    <a:srgbClr val="FF5353"/>
                  </a:solidFill>
                  <a:latin typeface="+mj-lt"/>
                </a:endParaRPr>
              </a:p>
            </p:txBody>
          </p:sp>
          <p:sp>
            <p:nvSpPr>
              <p:cNvPr id="49" name="TextBox 48">
                <a:extLst>
                  <a:ext uri="{FF2B5EF4-FFF2-40B4-BE49-F238E27FC236}">
                    <a16:creationId xmlns:a16="http://schemas.microsoft.com/office/drawing/2014/main" id="{4DCC6892-A7BE-413D-90FE-9C2FDEDF5085}"/>
                  </a:ext>
                </a:extLst>
              </p:cNvPr>
              <p:cNvSpPr txBox="1"/>
              <p:nvPr/>
            </p:nvSpPr>
            <p:spPr>
              <a:xfrm>
                <a:off x="2111265" y="4045553"/>
                <a:ext cx="252000" cy="338554"/>
              </a:xfrm>
              <a:prstGeom prst="rect">
                <a:avLst/>
              </a:prstGeom>
              <a:noFill/>
            </p:spPr>
            <p:txBody>
              <a:bodyPr wrap="square" rtlCol="0">
                <a:spAutoFit/>
              </a:bodyPr>
              <a:lstStyle/>
              <a:p>
                <a:r>
                  <a:rPr lang="en-US" sz="1600" dirty="0">
                    <a:solidFill>
                      <a:srgbClr val="FF5353"/>
                    </a:solidFill>
                    <a:latin typeface="+mj-lt"/>
                  </a:rPr>
                  <a:t>* </a:t>
                </a:r>
                <a:endParaRPr lang="en-IN" sz="1600" dirty="0">
                  <a:solidFill>
                    <a:srgbClr val="FF5353"/>
                  </a:solidFill>
                  <a:latin typeface="+mj-lt"/>
                </a:endParaRPr>
              </a:p>
            </p:txBody>
          </p:sp>
        </p:grpSp>
        <p:grpSp>
          <p:nvGrpSpPr>
            <p:cNvPr id="57" name="Group 56">
              <a:extLst>
                <a:ext uri="{FF2B5EF4-FFF2-40B4-BE49-F238E27FC236}">
                  <a16:creationId xmlns:a16="http://schemas.microsoft.com/office/drawing/2014/main" id="{4A93DBCD-F787-47AF-AE1B-3E0BD9500F32}"/>
                </a:ext>
              </a:extLst>
            </p:cNvPr>
            <p:cNvGrpSpPr/>
            <p:nvPr/>
          </p:nvGrpSpPr>
          <p:grpSpPr>
            <a:xfrm>
              <a:off x="2910277" y="4184885"/>
              <a:ext cx="950233" cy="622959"/>
              <a:chOff x="2910277" y="4184885"/>
              <a:chExt cx="950233" cy="622959"/>
            </a:xfrm>
          </p:grpSpPr>
          <p:sp>
            <p:nvSpPr>
              <p:cNvPr id="42" name="TextBox 41">
                <a:extLst>
                  <a:ext uri="{FF2B5EF4-FFF2-40B4-BE49-F238E27FC236}">
                    <a16:creationId xmlns:a16="http://schemas.microsoft.com/office/drawing/2014/main" id="{6D9CD96B-0B83-4FE7-8699-607D5FF99508}"/>
                  </a:ext>
                </a:extLst>
              </p:cNvPr>
              <p:cNvSpPr txBox="1"/>
              <p:nvPr/>
            </p:nvSpPr>
            <p:spPr>
              <a:xfrm>
                <a:off x="3079337" y="4184885"/>
                <a:ext cx="617352" cy="338554"/>
              </a:xfrm>
              <a:prstGeom prst="rect">
                <a:avLst/>
              </a:prstGeom>
              <a:noFill/>
            </p:spPr>
            <p:txBody>
              <a:bodyPr wrap="square" rtlCol="0">
                <a:spAutoFit/>
              </a:bodyPr>
              <a:lstStyle/>
              <a:p>
                <a:pPr algn="r"/>
                <a:r>
                  <a:rPr lang="en-US" sz="1600" dirty="0">
                    <a:solidFill>
                      <a:srgbClr val="FF5353"/>
                    </a:solidFill>
                    <a:latin typeface="+mj-lt"/>
                  </a:rPr>
                  <a:t>0.15 </a:t>
                </a:r>
                <a:endParaRPr lang="en-IN" sz="1600" dirty="0">
                  <a:solidFill>
                    <a:srgbClr val="FF5353"/>
                  </a:solidFill>
                  <a:latin typeface="+mj-lt"/>
                </a:endParaRPr>
              </a:p>
            </p:txBody>
          </p:sp>
          <p:sp>
            <p:nvSpPr>
              <p:cNvPr id="43" name="TextBox 42">
                <a:extLst>
                  <a:ext uri="{FF2B5EF4-FFF2-40B4-BE49-F238E27FC236}">
                    <a16:creationId xmlns:a16="http://schemas.microsoft.com/office/drawing/2014/main" id="{9BAD8A85-57D8-4779-AD10-D6D2D41EC37D}"/>
                  </a:ext>
                </a:extLst>
              </p:cNvPr>
              <p:cNvSpPr txBox="1"/>
              <p:nvPr/>
            </p:nvSpPr>
            <p:spPr>
              <a:xfrm>
                <a:off x="3011621" y="4469290"/>
                <a:ext cx="575578" cy="338554"/>
              </a:xfrm>
              <a:prstGeom prst="rect">
                <a:avLst/>
              </a:prstGeom>
              <a:noFill/>
            </p:spPr>
            <p:txBody>
              <a:bodyPr wrap="square" rtlCol="0">
                <a:spAutoFit/>
              </a:bodyPr>
              <a:lstStyle/>
              <a:p>
                <a:pPr algn="r"/>
                <a:r>
                  <a:rPr lang="en-US" sz="1600" dirty="0">
                    <a:solidFill>
                      <a:srgbClr val="FF5353"/>
                    </a:solidFill>
                    <a:latin typeface="+mj-lt"/>
                  </a:rPr>
                  <a:t>12 </a:t>
                </a:r>
                <a:endParaRPr lang="en-IN" sz="1600" dirty="0">
                  <a:solidFill>
                    <a:srgbClr val="FF5353"/>
                  </a:solidFill>
                  <a:latin typeface="+mj-lt"/>
                </a:endParaRPr>
              </a:p>
            </p:txBody>
          </p:sp>
          <p:sp>
            <p:nvSpPr>
              <p:cNvPr id="44" name="Minus Sign 43">
                <a:extLst>
                  <a:ext uri="{FF2B5EF4-FFF2-40B4-BE49-F238E27FC236}">
                    <a16:creationId xmlns:a16="http://schemas.microsoft.com/office/drawing/2014/main" id="{AB10FE04-1D26-4EA6-9B1E-0E42245220BD}"/>
                  </a:ext>
                </a:extLst>
              </p:cNvPr>
              <p:cNvSpPr/>
              <p:nvPr/>
            </p:nvSpPr>
            <p:spPr>
              <a:xfrm>
                <a:off x="2910277" y="4434869"/>
                <a:ext cx="950233" cy="149236"/>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grpSp>
        <p:sp>
          <p:nvSpPr>
            <p:cNvPr id="39" name="Left Bracket 38">
              <a:extLst>
                <a:ext uri="{FF2B5EF4-FFF2-40B4-BE49-F238E27FC236}">
                  <a16:creationId xmlns:a16="http://schemas.microsoft.com/office/drawing/2014/main" id="{02DE9C30-4294-428E-9DCD-895C04D145D2}"/>
                </a:ext>
              </a:extLst>
            </p:cNvPr>
            <p:cNvSpPr/>
            <p:nvPr/>
          </p:nvSpPr>
          <p:spPr>
            <a:xfrm>
              <a:off x="2313212" y="3310817"/>
              <a:ext cx="111882" cy="1341394"/>
            </a:xfrm>
            <a:prstGeom prst="leftBracket">
              <a:avLst/>
            </a:prstGeom>
            <a:ln w="3810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600"/>
            </a:p>
          </p:txBody>
        </p:sp>
        <p:sp>
          <p:nvSpPr>
            <p:cNvPr id="40" name="Left Bracket 39">
              <a:extLst>
                <a:ext uri="{FF2B5EF4-FFF2-40B4-BE49-F238E27FC236}">
                  <a16:creationId xmlns:a16="http://schemas.microsoft.com/office/drawing/2014/main" id="{0C5199F0-B808-46B0-B607-41E351171D18}"/>
                </a:ext>
              </a:extLst>
            </p:cNvPr>
            <p:cNvSpPr/>
            <p:nvPr/>
          </p:nvSpPr>
          <p:spPr>
            <a:xfrm flipH="1">
              <a:off x="4821898" y="3310817"/>
              <a:ext cx="111600" cy="1342800"/>
            </a:xfrm>
            <a:prstGeom prst="leftBracket">
              <a:avLst/>
            </a:prstGeom>
            <a:ln w="3810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600"/>
            </a:p>
          </p:txBody>
        </p:sp>
        <p:grpSp>
          <p:nvGrpSpPr>
            <p:cNvPr id="56" name="Group 55">
              <a:extLst>
                <a:ext uri="{FF2B5EF4-FFF2-40B4-BE49-F238E27FC236}">
                  <a16:creationId xmlns:a16="http://schemas.microsoft.com/office/drawing/2014/main" id="{324F28E6-CD29-42FF-89EE-A757073D3F5F}"/>
                </a:ext>
              </a:extLst>
            </p:cNvPr>
            <p:cNvGrpSpPr/>
            <p:nvPr/>
          </p:nvGrpSpPr>
          <p:grpSpPr>
            <a:xfrm>
              <a:off x="2612765" y="3340636"/>
              <a:ext cx="2237421" cy="764665"/>
              <a:chOff x="2584815" y="3276292"/>
              <a:chExt cx="2237421" cy="764665"/>
            </a:xfrm>
          </p:grpSpPr>
          <p:grpSp>
            <p:nvGrpSpPr>
              <p:cNvPr id="55" name="Group 54">
                <a:extLst>
                  <a:ext uri="{FF2B5EF4-FFF2-40B4-BE49-F238E27FC236}">
                    <a16:creationId xmlns:a16="http://schemas.microsoft.com/office/drawing/2014/main" id="{A65CA7C5-E4AB-4695-807C-6F6053E34920}"/>
                  </a:ext>
                </a:extLst>
              </p:cNvPr>
              <p:cNvGrpSpPr/>
              <p:nvPr/>
            </p:nvGrpSpPr>
            <p:grpSpPr>
              <a:xfrm>
                <a:off x="4255864" y="3528060"/>
                <a:ext cx="566372" cy="338554"/>
                <a:chOff x="4255864" y="3528060"/>
                <a:chExt cx="566372" cy="338554"/>
              </a:xfrm>
            </p:grpSpPr>
            <p:sp>
              <p:nvSpPr>
                <p:cNvPr id="34" name="Minus Sign 33">
                  <a:extLst>
                    <a:ext uri="{FF2B5EF4-FFF2-40B4-BE49-F238E27FC236}">
                      <a16:creationId xmlns:a16="http://schemas.microsoft.com/office/drawing/2014/main" id="{97F4DB55-2451-4EBF-AAF4-376139D0B82E}"/>
                    </a:ext>
                  </a:extLst>
                </p:cNvPr>
                <p:cNvSpPr/>
                <p:nvPr/>
              </p:nvSpPr>
              <p:spPr>
                <a:xfrm>
                  <a:off x="4255864" y="3645028"/>
                  <a:ext cx="249190" cy="192328"/>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35" name="TextBox 34">
                  <a:extLst>
                    <a:ext uri="{FF2B5EF4-FFF2-40B4-BE49-F238E27FC236}">
                      <a16:creationId xmlns:a16="http://schemas.microsoft.com/office/drawing/2014/main" id="{68117340-500F-4D07-83E1-B0465ADCF14E}"/>
                    </a:ext>
                  </a:extLst>
                </p:cNvPr>
                <p:cNvSpPr txBox="1"/>
                <p:nvPr/>
              </p:nvSpPr>
              <p:spPr>
                <a:xfrm>
                  <a:off x="4555958" y="3528060"/>
                  <a:ext cx="266278" cy="338554"/>
                </a:xfrm>
                <a:prstGeom prst="rect">
                  <a:avLst/>
                </a:prstGeom>
                <a:noFill/>
              </p:spPr>
              <p:txBody>
                <a:bodyPr wrap="square" rtlCol="0">
                  <a:spAutoFit/>
                </a:bodyPr>
                <a:lstStyle/>
                <a:p>
                  <a:pPr algn="r"/>
                  <a:r>
                    <a:rPr lang="en-US" sz="1600" dirty="0">
                      <a:solidFill>
                        <a:srgbClr val="FF5353"/>
                      </a:solidFill>
                      <a:latin typeface="+mj-lt"/>
                    </a:rPr>
                    <a:t>1 </a:t>
                  </a:r>
                  <a:endParaRPr lang="en-IN" sz="1600" dirty="0">
                    <a:solidFill>
                      <a:srgbClr val="FF5353"/>
                    </a:solidFill>
                    <a:latin typeface="+mj-lt"/>
                  </a:endParaRPr>
                </a:p>
              </p:txBody>
            </p:sp>
          </p:grpSp>
          <p:grpSp>
            <p:nvGrpSpPr>
              <p:cNvPr id="54" name="Group 53">
                <a:extLst>
                  <a:ext uri="{FF2B5EF4-FFF2-40B4-BE49-F238E27FC236}">
                    <a16:creationId xmlns:a16="http://schemas.microsoft.com/office/drawing/2014/main" id="{A562DB06-3C83-4EEC-907C-F81B8292E6AC}"/>
                  </a:ext>
                </a:extLst>
              </p:cNvPr>
              <p:cNvGrpSpPr/>
              <p:nvPr/>
            </p:nvGrpSpPr>
            <p:grpSpPr>
              <a:xfrm>
                <a:off x="2584815" y="3276292"/>
                <a:ext cx="1886683" cy="764665"/>
                <a:chOff x="2584815" y="3276292"/>
                <a:chExt cx="1886683" cy="764665"/>
              </a:xfrm>
            </p:grpSpPr>
            <p:sp>
              <p:nvSpPr>
                <p:cNvPr id="33" name="TextBox 32">
                  <a:extLst>
                    <a:ext uri="{FF2B5EF4-FFF2-40B4-BE49-F238E27FC236}">
                      <a16:creationId xmlns:a16="http://schemas.microsoft.com/office/drawing/2014/main" id="{9DAD84DE-38B7-4B2E-A198-0C993A32BBAE}"/>
                    </a:ext>
                  </a:extLst>
                </p:cNvPr>
                <p:cNvSpPr txBox="1"/>
                <p:nvPr/>
              </p:nvSpPr>
              <p:spPr>
                <a:xfrm>
                  <a:off x="3696689" y="3276292"/>
                  <a:ext cx="774809" cy="276999"/>
                </a:xfrm>
                <a:prstGeom prst="rect">
                  <a:avLst/>
                </a:prstGeom>
                <a:noFill/>
              </p:spPr>
              <p:txBody>
                <a:bodyPr wrap="square" rtlCol="0">
                  <a:spAutoFit/>
                </a:bodyPr>
                <a:lstStyle/>
                <a:p>
                  <a:pPr algn="ctr"/>
                  <a:r>
                    <a:rPr lang="en-US" sz="1200" dirty="0">
                      <a:solidFill>
                        <a:srgbClr val="FF5353"/>
                      </a:solidFill>
                      <a:latin typeface="+mj-lt"/>
                    </a:rPr>
                    <a:t>20*12</a:t>
                  </a:r>
                  <a:endParaRPr lang="en-IN" sz="1200" dirty="0">
                    <a:solidFill>
                      <a:srgbClr val="FF5353"/>
                    </a:solidFill>
                    <a:latin typeface="+mj-lt"/>
                  </a:endParaRPr>
                </a:p>
              </p:txBody>
            </p:sp>
            <p:grpSp>
              <p:nvGrpSpPr>
                <p:cNvPr id="53" name="Group 52">
                  <a:extLst>
                    <a:ext uri="{FF2B5EF4-FFF2-40B4-BE49-F238E27FC236}">
                      <a16:creationId xmlns:a16="http://schemas.microsoft.com/office/drawing/2014/main" id="{C2325F44-BC4B-4125-BA31-6EBBB57C99DA}"/>
                    </a:ext>
                  </a:extLst>
                </p:cNvPr>
                <p:cNvGrpSpPr/>
                <p:nvPr/>
              </p:nvGrpSpPr>
              <p:grpSpPr>
                <a:xfrm>
                  <a:off x="2622397" y="3329373"/>
                  <a:ext cx="1207613" cy="711584"/>
                  <a:chOff x="2622397" y="3329373"/>
                  <a:chExt cx="1207613" cy="711584"/>
                </a:xfrm>
              </p:grpSpPr>
              <p:sp>
                <p:nvSpPr>
                  <p:cNvPr id="32" name="TextBox 31">
                    <a:extLst>
                      <a:ext uri="{FF2B5EF4-FFF2-40B4-BE49-F238E27FC236}">
                        <a16:creationId xmlns:a16="http://schemas.microsoft.com/office/drawing/2014/main" id="{BECD4B2E-8986-43AC-93CA-C70E4936D502}"/>
                      </a:ext>
                    </a:extLst>
                  </p:cNvPr>
                  <p:cNvSpPr txBox="1"/>
                  <p:nvPr/>
                </p:nvSpPr>
                <p:spPr>
                  <a:xfrm>
                    <a:off x="2622397" y="3435997"/>
                    <a:ext cx="487587" cy="338554"/>
                  </a:xfrm>
                  <a:prstGeom prst="rect">
                    <a:avLst/>
                  </a:prstGeom>
                  <a:noFill/>
                </p:spPr>
                <p:txBody>
                  <a:bodyPr wrap="square" rtlCol="0">
                    <a:spAutoFit/>
                  </a:bodyPr>
                  <a:lstStyle/>
                  <a:p>
                    <a:r>
                      <a:rPr lang="en-US" sz="1600" dirty="0">
                        <a:solidFill>
                          <a:srgbClr val="FF5353"/>
                        </a:solidFill>
                        <a:latin typeface="+mj-lt"/>
                      </a:rPr>
                      <a:t>1 +   </a:t>
                    </a:r>
                    <a:endParaRPr lang="en-IN" sz="1600" dirty="0">
                      <a:solidFill>
                        <a:srgbClr val="FF5353"/>
                      </a:solidFill>
                      <a:latin typeface="+mj-lt"/>
                    </a:endParaRPr>
                  </a:p>
                </p:txBody>
              </p:sp>
              <p:grpSp>
                <p:nvGrpSpPr>
                  <p:cNvPr id="52" name="Group 51">
                    <a:extLst>
                      <a:ext uri="{FF2B5EF4-FFF2-40B4-BE49-F238E27FC236}">
                        <a16:creationId xmlns:a16="http://schemas.microsoft.com/office/drawing/2014/main" id="{3B65C734-BF30-42D9-ACCD-F8E05BF81F99}"/>
                      </a:ext>
                    </a:extLst>
                  </p:cNvPr>
                  <p:cNvGrpSpPr/>
                  <p:nvPr/>
                </p:nvGrpSpPr>
                <p:grpSpPr>
                  <a:xfrm>
                    <a:off x="3006769" y="3329373"/>
                    <a:ext cx="823241" cy="711584"/>
                    <a:chOff x="5509921" y="3583910"/>
                    <a:chExt cx="823241" cy="711584"/>
                  </a:xfrm>
                </p:grpSpPr>
                <p:sp>
                  <p:nvSpPr>
                    <p:cNvPr id="45" name="Minus Sign 44">
                      <a:extLst>
                        <a:ext uri="{FF2B5EF4-FFF2-40B4-BE49-F238E27FC236}">
                          <a16:creationId xmlns:a16="http://schemas.microsoft.com/office/drawing/2014/main" id="{8388E5F5-919D-474D-9F4E-79B9DD7A11DB}"/>
                        </a:ext>
                      </a:extLst>
                    </p:cNvPr>
                    <p:cNvSpPr/>
                    <p:nvPr/>
                  </p:nvSpPr>
                  <p:spPr>
                    <a:xfrm>
                      <a:off x="5565365" y="3826061"/>
                      <a:ext cx="767797" cy="174250"/>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46" name="TextBox 45">
                      <a:extLst>
                        <a:ext uri="{FF2B5EF4-FFF2-40B4-BE49-F238E27FC236}">
                          <a16:creationId xmlns:a16="http://schemas.microsoft.com/office/drawing/2014/main" id="{CF63CFDA-36AC-4091-AA19-1DDC72F194A9}"/>
                        </a:ext>
                      </a:extLst>
                    </p:cNvPr>
                    <p:cNvSpPr txBox="1"/>
                    <p:nvPr/>
                  </p:nvSpPr>
                  <p:spPr>
                    <a:xfrm>
                      <a:off x="5650958" y="3956940"/>
                      <a:ext cx="503098" cy="338554"/>
                    </a:xfrm>
                    <a:prstGeom prst="rect">
                      <a:avLst/>
                    </a:prstGeom>
                    <a:noFill/>
                  </p:spPr>
                  <p:txBody>
                    <a:bodyPr wrap="square" rtlCol="0">
                      <a:spAutoFit/>
                    </a:bodyPr>
                    <a:lstStyle/>
                    <a:p>
                      <a:pPr algn="r"/>
                      <a:r>
                        <a:rPr lang="en-US" sz="1600" dirty="0">
                          <a:solidFill>
                            <a:srgbClr val="FF5353"/>
                          </a:solidFill>
                          <a:latin typeface="+mj-lt"/>
                        </a:rPr>
                        <a:t>12 </a:t>
                      </a:r>
                      <a:endParaRPr lang="en-IN" sz="1600" dirty="0">
                        <a:solidFill>
                          <a:srgbClr val="FF5353"/>
                        </a:solidFill>
                        <a:latin typeface="+mj-lt"/>
                      </a:endParaRPr>
                    </a:p>
                  </p:txBody>
                </p:sp>
                <p:sp>
                  <p:nvSpPr>
                    <p:cNvPr id="47" name="TextBox 46">
                      <a:extLst>
                        <a:ext uri="{FF2B5EF4-FFF2-40B4-BE49-F238E27FC236}">
                          <a16:creationId xmlns:a16="http://schemas.microsoft.com/office/drawing/2014/main" id="{8BFC293E-D359-423D-8A76-26091D78AD94}"/>
                        </a:ext>
                      </a:extLst>
                    </p:cNvPr>
                    <p:cNvSpPr txBox="1"/>
                    <p:nvPr/>
                  </p:nvSpPr>
                  <p:spPr>
                    <a:xfrm>
                      <a:off x="5509921" y="3583910"/>
                      <a:ext cx="730303" cy="338554"/>
                    </a:xfrm>
                    <a:prstGeom prst="rect">
                      <a:avLst/>
                    </a:prstGeom>
                    <a:noFill/>
                  </p:spPr>
                  <p:txBody>
                    <a:bodyPr wrap="square" rtlCol="0">
                      <a:spAutoFit/>
                    </a:bodyPr>
                    <a:lstStyle/>
                    <a:p>
                      <a:pPr algn="r"/>
                      <a:r>
                        <a:rPr lang="en-US" sz="1600" dirty="0">
                          <a:solidFill>
                            <a:srgbClr val="FF5353"/>
                          </a:solidFill>
                          <a:latin typeface="+mj-lt"/>
                        </a:rPr>
                        <a:t>0.15 </a:t>
                      </a:r>
                      <a:endParaRPr lang="en-IN" sz="1600" dirty="0">
                        <a:solidFill>
                          <a:srgbClr val="FF5353"/>
                        </a:solidFill>
                        <a:latin typeface="+mj-lt"/>
                      </a:endParaRPr>
                    </a:p>
                  </p:txBody>
                </p:sp>
              </p:grpSp>
            </p:grpSp>
            <p:sp>
              <p:nvSpPr>
                <p:cNvPr id="41" name="Double Bracket 40">
                  <a:extLst>
                    <a:ext uri="{FF2B5EF4-FFF2-40B4-BE49-F238E27FC236}">
                      <a16:creationId xmlns:a16="http://schemas.microsoft.com/office/drawing/2014/main" id="{81AD81CB-F136-4CA1-810C-04BDE53891FC}"/>
                    </a:ext>
                  </a:extLst>
                </p:cNvPr>
                <p:cNvSpPr/>
                <p:nvPr/>
              </p:nvSpPr>
              <p:spPr>
                <a:xfrm>
                  <a:off x="2584815" y="3444067"/>
                  <a:ext cx="1253216" cy="510357"/>
                </a:xfrm>
                <a:prstGeom prst="bracketPair">
                  <a:avLst/>
                </a:prstGeom>
                <a:ln w="3810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600"/>
                </a:p>
              </p:txBody>
            </p:sp>
          </p:grpSp>
        </p:grpSp>
        <p:grpSp>
          <p:nvGrpSpPr>
            <p:cNvPr id="50" name="Group 49">
              <a:extLst>
                <a:ext uri="{FF2B5EF4-FFF2-40B4-BE49-F238E27FC236}">
                  <a16:creationId xmlns:a16="http://schemas.microsoft.com/office/drawing/2014/main" id="{9DB4F615-0CDC-441B-A1BF-4F3BF93B6581}"/>
                </a:ext>
              </a:extLst>
            </p:cNvPr>
            <p:cNvGrpSpPr/>
            <p:nvPr/>
          </p:nvGrpSpPr>
          <p:grpSpPr>
            <a:xfrm>
              <a:off x="954221" y="3518217"/>
              <a:ext cx="747393" cy="338554"/>
              <a:chOff x="954221" y="3518217"/>
              <a:chExt cx="747393" cy="338554"/>
            </a:xfrm>
          </p:grpSpPr>
          <p:sp>
            <p:nvSpPr>
              <p:cNvPr id="31" name="TextBox 30">
                <a:extLst>
                  <a:ext uri="{FF2B5EF4-FFF2-40B4-BE49-F238E27FC236}">
                    <a16:creationId xmlns:a16="http://schemas.microsoft.com/office/drawing/2014/main" id="{8852F7DD-522E-4160-984B-203B8BD06EB6}"/>
                  </a:ext>
                </a:extLst>
              </p:cNvPr>
              <p:cNvSpPr txBox="1"/>
              <p:nvPr/>
            </p:nvSpPr>
            <p:spPr>
              <a:xfrm>
                <a:off x="954221" y="3518217"/>
                <a:ext cx="739598" cy="338554"/>
              </a:xfrm>
              <a:prstGeom prst="rect">
                <a:avLst/>
              </a:prstGeom>
              <a:noFill/>
            </p:spPr>
            <p:txBody>
              <a:bodyPr wrap="square" rtlCol="0">
                <a:spAutoFit/>
              </a:bodyPr>
              <a:lstStyle/>
              <a:p>
                <a:r>
                  <a:rPr lang="en-US" sz="1600" dirty="0">
                    <a:solidFill>
                      <a:srgbClr val="FF5353"/>
                    </a:solidFill>
                    <a:latin typeface="+mj-lt"/>
                  </a:rPr>
                  <a:t>2 Cr. </a:t>
                </a:r>
                <a:endParaRPr lang="en-IN" sz="1600" dirty="0">
                  <a:solidFill>
                    <a:srgbClr val="FF5353"/>
                  </a:solidFill>
                  <a:latin typeface="+mj-lt"/>
                </a:endParaRPr>
              </a:p>
            </p:txBody>
          </p:sp>
          <p:sp>
            <p:nvSpPr>
              <p:cNvPr id="27" name="Equals 26">
                <a:extLst>
                  <a:ext uri="{FF2B5EF4-FFF2-40B4-BE49-F238E27FC236}">
                    <a16:creationId xmlns:a16="http://schemas.microsoft.com/office/drawing/2014/main" id="{CDBF8F60-31D8-4FE3-A2D2-5A293EC3372B}"/>
                  </a:ext>
                </a:extLst>
              </p:cNvPr>
              <p:cNvSpPr/>
              <p:nvPr/>
            </p:nvSpPr>
            <p:spPr>
              <a:xfrm>
                <a:off x="1509882" y="3622677"/>
                <a:ext cx="191732" cy="171732"/>
              </a:xfrm>
              <a:prstGeom prst="mathEqual">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cxnSp>
        <p:nvCxnSpPr>
          <p:cNvPr id="60" name="Straight Connector 59">
            <a:extLst>
              <a:ext uri="{FF2B5EF4-FFF2-40B4-BE49-F238E27FC236}">
                <a16:creationId xmlns:a16="http://schemas.microsoft.com/office/drawing/2014/main" id="{84935381-5EB0-4700-BA24-81410CA26DF6}"/>
              </a:ext>
            </a:extLst>
          </p:cNvPr>
          <p:cNvCxnSpPr>
            <a:cxnSpLocks/>
          </p:cNvCxnSpPr>
          <p:nvPr/>
        </p:nvCxnSpPr>
        <p:spPr>
          <a:xfrm>
            <a:off x="5152958" y="3241890"/>
            <a:ext cx="0" cy="173414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97485376-AE62-446F-82E8-F71E90F1BEB6}"/>
              </a:ext>
            </a:extLst>
          </p:cNvPr>
          <p:cNvGrpSpPr/>
          <p:nvPr/>
        </p:nvGrpSpPr>
        <p:grpSpPr>
          <a:xfrm>
            <a:off x="5082467" y="3519259"/>
            <a:ext cx="3636261" cy="966108"/>
            <a:chOff x="1647227" y="3310817"/>
            <a:chExt cx="3636261" cy="966108"/>
          </a:xfrm>
        </p:grpSpPr>
        <p:sp>
          <p:nvSpPr>
            <p:cNvPr id="62" name="Minus Sign 61">
              <a:extLst>
                <a:ext uri="{FF2B5EF4-FFF2-40B4-BE49-F238E27FC236}">
                  <a16:creationId xmlns:a16="http://schemas.microsoft.com/office/drawing/2014/main" id="{7E6DAAAA-5E06-4D00-AA73-F47146D0B7B5}"/>
                </a:ext>
              </a:extLst>
            </p:cNvPr>
            <p:cNvSpPr/>
            <p:nvPr/>
          </p:nvSpPr>
          <p:spPr>
            <a:xfrm>
              <a:off x="2001497" y="3813661"/>
              <a:ext cx="3281991" cy="215784"/>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grpSp>
          <p:nvGrpSpPr>
            <p:cNvPr id="63" name="Group 62">
              <a:extLst>
                <a:ext uri="{FF2B5EF4-FFF2-40B4-BE49-F238E27FC236}">
                  <a16:creationId xmlns:a16="http://schemas.microsoft.com/office/drawing/2014/main" id="{EB33F643-CD09-4103-8DD4-D5C8FEB21180}"/>
                </a:ext>
              </a:extLst>
            </p:cNvPr>
            <p:cNvGrpSpPr/>
            <p:nvPr/>
          </p:nvGrpSpPr>
          <p:grpSpPr>
            <a:xfrm>
              <a:off x="1647227" y="3529969"/>
              <a:ext cx="659405" cy="372795"/>
              <a:chOff x="1703860" y="4011312"/>
              <a:chExt cx="659405" cy="372795"/>
            </a:xfrm>
          </p:grpSpPr>
          <p:sp>
            <p:nvSpPr>
              <p:cNvPr id="86" name="TextBox 85">
                <a:extLst>
                  <a:ext uri="{FF2B5EF4-FFF2-40B4-BE49-F238E27FC236}">
                    <a16:creationId xmlns:a16="http://schemas.microsoft.com/office/drawing/2014/main" id="{5BECD408-87A3-40AB-8E5B-E783B3953B0D}"/>
                  </a:ext>
                </a:extLst>
              </p:cNvPr>
              <p:cNvSpPr txBox="1"/>
              <p:nvPr/>
            </p:nvSpPr>
            <p:spPr>
              <a:xfrm>
                <a:off x="1703860" y="4011312"/>
                <a:ext cx="481902" cy="338554"/>
              </a:xfrm>
              <a:prstGeom prst="rect">
                <a:avLst/>
              </a:prstGeom>
              <a:noFill/>
            </p:spPr>
            <p:txBody>
              <a:bodyPr wrap="square" rtlCol="0">
                <a:spAutoFit/>
              </a:bodyPr>
              <a:lstStyle/>
              <a:p>
                <a:r>
                  <a:rPr lang="en-US" sz="1600" dirty="0">
                    <a:solidFill>
                      <a:srgbClr val="FF5353"/>
                    </a:solidFill>
                    <a:latin typeface="+mj-lt"/>
                  </a:rPr>
                  <a:t>=A </a:t>
                </a:r>
                <a:endParaRPr lang="en-IN" sz="1600" dirty="0">
                  <a:solidFill>
                    <a:srgbClr val="FF5353"/>
                  </a:solidFill>
                  <a:latin typeface="+mj-lt"/>
                </a:endParaRPr>
              </a:p>
            </p:txBody>
          </p:sp>
          <p:sp>
            <p:nvSpPr>
              <p:cNvPr id="87" name="TextBox 86">
                <a:extLst>
                  <a:ext uri="{FF2B5EF4-FFF2-40B4-BE49-F238E27FC236}">
                    <a16:creationId xmlns:a16="http://schemas.microsoft.com/office/drawing/2014/main" id="{7F9BCDDF-BF33-428E-8071-0865CF27C15A}"/>
                  </a:ext>
                </a:extLst>
              </p:cNvPr>
              <p:cNvSpPr txBox="1"/>
              <p:nvPr/>
            </p:nvSpPr>
            <p:spPr>
              <a:xfrm>
                <a:off x="2111265" y="4045553"/>
                <a:ext cx="252000" cy="338554"/>
              </a:xfrm>
              <a:prstGeom prst="rect">
                <a:avLst/>
              </a:prstGeom>
              <a:noFill/>
            </p:spPr>
            <p:txBody>
              <a:bodyPr wrap="square" rtlCol="0">
                <a:spAutoFit/>
              </a:bodyPr>
              <a:lstStyle/>
              <a:p>
                <a:r>
                  <a:rPr lang="en-US" sz="1600" dirty="0">
                    <a:solidFill>
                      <a:srgbClr val="FF5353"/>
                    </a:solidFill>
                    <a:latin typeface="+mj-lt"/>
                  </a:rPr>
                  <a:t>* </a:t>
                </a:r>
                <a:endParaRPr lang="en-IN" sz="1600" dirty="0">
                  <a:solidFill>
                    <a:srgbClr val="FF5353"/>
                  </a:solidFill>
                  <a:latin typeface="+mj-lt"/>
                </a:endParaRPr>
              </a:p>
            </p:txBody>
          </p:sp>
        </p:grpSp>
        <p:sp>
          <p:nvSpPr>
            <p:cNvPr id="83" name="TextBox 82">
              <a:extLst>
                <a:ext uri="{FF2B5EF4-FFF2-40B4-BE49-F238E27FC236}">
                  <a16:creationId xmlns:a16="http://schemas.microsoft.com/office/drawing/2014/main" id="{049C6EE1-D253-46CC-BEA7-36618CC6270C}"/>
                </a:ext>
              </a:extLst>
            </p:cNvPr>
            <p:cNvSpPr txBox="1"/>
            <p:nvPr/>
          </p:nvSpPr>
          <p:spPr>
            <a:xfrm>
              <a:off x="2942723" y="3938371"/>
              <a:ext cx="948053" cy="338554"/>
            </a:xfrm>
            <a:prstGeom prst="rect">
              <a:avLst/>
            </a:prstGeom>
            <a:noFill/>
          </p:spPr>
          <p:txBody>
            <a:bodyPr wrap="square" rtlCol="0">
              <a:spAutoFit/>
            </a:bodyPr>
            <a:lstStyle/>
            <a:p>
              <a:pPr algn="r"/>
              <a:r>
                <a:rPr lang="en-US" sz="1600" dirty="0">
                  <a:solidFill>
                    <a:srgbClr val="FF5353"/>
                  </a:solidFill>
                  <a:latin typeface="+mj-lt"/>
                </a:rPr>
                <a:t>0.0125 </a:t>
              </a:r>
              <a:endParaRPr lang="en-IN" sz="1600" dirty="0">
                <a:solidFill>
                  <a:srgbClr val="FF5353"/>
                </a:solidFill>
                <a:latin typeface="+mj-lt"/>
              </a:endParaRPr>
            </a:p>
          </p:txBody>
        </p:sp>
        <p:sp>
          <p:nvSpPr>
            <p:cNvPr id="65" name="Left Bracket 64">
              <a:extLst>
                <a:ext uri="{FF2B5EF4-FFF2-40B4-BE49-F238E27FC236}">
                  <a16:creationId xmlns:a16="http://schemas.microsoft.com/office/drawing/2014/main" id="{6F414BA8-427E-4A4E-B975-9F47A3AC4EC0}"/>
                </a:ext>
              </a:extLst>
            </p:cNvPr>
            <p:cNvSpPr/>
            <p:nvPr/>
          </p:nvSpPr>
          <p:spPr>
            <a:xfrm>
              <a:off x="2313211" y="3310817"/>
              <a:ext cx="64800" cy="874800"/>
            </a:xfrm>
            <a:prstGeom prst="leftBracket">
              <a:avLst/>
            </a:prstGeom>
            <a:ln w="3810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600" dirty="0"/>
            </a:p>
          </p:txBody>
        </p:sp>
        <p:sp>
          <p:nvSpPr>
            <p:cNvPr id="66" name="Left Bracket 65">
              <a:extLst>
                <a:ext uri="{FF2B5EF4-FFF2-40B4-BE49-F238E27FC236}">
                  <a16:creationId xmlns:a16="http://schemas.microsoft.com/office/drawing/2014/main" id="{A682E1F8-4C49-4B23-ABF2-2AE951BC1112}"/>
                </a:ext>
              </a:extLst>
            </p:cNvPr>
            <p:cNvSpPr/>
            <p:nvPr/>
          </p:nvSpPr>
          <p:spPr>
            <a:xfrm flipH="1">
              <a:off x="4821898" y="3310817"/>
              <a:ext cx="64761" cy="876236"/>
            </a:xfrm>
            <a:prstGeom prst="leftBracket">
              <a:avLst/>
            </a:prstGeom>
            <a:ln w="3810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600"/>
            </a:p>
          </p:txBody>
        </p:sp>
        <p:grpSp>
          <p:nvGrpSpPr>
            <p:cNvPr id="67" name="Group 66">
              <a:extLst>
                <a:ext uri="{FF2B5EF4-FFF2-40B4-BE49-F238E27FC236}">
                  <a16:creationId xmlns:a16="http://schemas.microsoft.com/office/drawing/2014/main" id="{E1E5EF1C-391F-46DB-A1A7-D52F3F29DF03}"/>
                </a:ext>
              </a:extLst>
            </p:cNvPr>
            <p:cNvGrpSpPr/>
            <p:nvPr/>
          </p:nvGrpSpPr>
          <p:grpSpPr>
            <a:xfrm>
              <a:off x="2607376" y="3340636"/>
              <a:ext cx="2186436" cy="512647"/>
              <a:chOff x="2579426" y="3276292"/>
              <a:chExt cx="2186436" cy="512647"/>
            </a:xfrm>
          </p:grpSpPr>
          <p:grpSp>
            <p:nvGrpSpPr>
              <p:cNvPr id="71" name="Group 70">
                <a:extLst>
                  <a:ext uri="{FF2B5EF4-FFF2-40B4-BE49-F238E27FC236}">
                    <a16:creationId xmlns:a16="http://schemas.microsoft.com/office/drawing/2014/main" id="{93D8B778-0AC8-44DE-929B-7A669654D6B1}"/>
                  </a:ext>
                </a:extLst>
              </p:cNvPr>
              <p:cNvGrpSpPr/>
              <p:nvPr/>
            </p:nvGrpSpPr>
            <p:grpSpPr>
              <a:xfrm>
                <a:off x="4264406" y="3431758"/>
                <a:ext cx="501456" cy="338554"/>
                <a:chOff x="4264406" y="3431758"/>
                <a:chExt cx="501456" cy="338554"/>
              </a:xfrm>
            </p:grpSpPr>
            <p:sp>
              <p:nvSpPr>
                <p:cNvPr id="81" name="Minus Sign 80">
                  <a:extLst>
                    <a:ext uri="{FF2B5EF4-FFF2-40B4-BE49-F238E27FC236}">
                      <a16:creationId xmlns:a16="http://schemas.microsoft.com/office/drawing/2014/main" id="{C63FAE8D-B98F-4C70-A986-27DB5A36C91E}"/>
                    </a:ext>
                  </a:extLst>
                </p:cNvPr>
                <p:cNvSpPr/>
                <p:nvPr/>
              </p:nvSpPr>
              <p:spPr>
                <a:xfrm>
                  <a:off x="4264406" y="3540963"/>
                  <a:ext cx="249190" cy="192328"/>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82" name="TextBox 81">
                  <a:extLst>
                    <a:ext uri="{FF2B5EF4-FFF2-40B4-BE49-F238E27FC236}">
                      <a16:creationId xmlns:a16="http://schemas.microsoft.com/office/drawing/2014/main" id="{A98C5F31-50EA-4DA9-8884-CE819CD03DF6}"/>
                    </a:ext>
                  </a:extLst>
                </p:cNvPr>
                <p:cNvSpPr txBox="1"/>
                <p:nvPr/>
              </p:nvSpPr>
              <p:spPr>
                <a:xfrm>
                  <a:off x="4499584" y="3431758"/>
                  <a:ext cx="266278" cy="338554"/>
                </a:xfrm>
                <a:prstGeom prst="rect">
                  <a:avLst/>
                </a:prstGeom>
                <a:noFill/>
              </p:spPr>
              <p:txBody>
                <a:bodyPr wrap="square" rtlCol="0">
                  <a:spAutoFit/>
                </a:bodyPr>
                <a:lstStyle/>
                <a:p>
                  <a:pPr algn="r"/>
                  <a:r>
                    <a:rPr lang="en-US" sz="1600" dirty="0">
                      <a:solidFill>
                        <a:srgbClr val="FF5353"/>
                      </a:solidFill>
                      <a:latin typeface="+mj-lt"/>
                    </a:rPr>
                    <a:t>1 </a:t>
                  </a:r>
                  <a:endParaRPr lang="en-IN" sz="1600" dirty="0">
                    <a:solidFill>
                      <a:srgbClr val="FF5353"/>
                    </a:solidFill>
                    <a:latin typeface="+mj-lt"/>
                  </a:endParaRPr>
                </a:p>
              </p:txBody>
            </p:sp>
          </p:grpSp>
          <p:grpSp>
            <p:nvGrpSpPr>
              <p:cNvPr id="72" name="Group 71">
                <a:extLst>
                  <a:ext uri="{FF2B5EF4-FFF2-40B4-BE49-F238E27FC236}">
                    <a16:creationId xmlns:a16="http://schemas.microsoft.com/office/drawing/2014/main" id="{B831B6D3-D250-4D0A-9530-51228B91BDD7}"/>
                  </a:ext>
                </a:extLst>
              </p:cNvPr>
              <p:cNvGrpSpPr/>
              <p:nvPr/>
            </p:nvGrpSpPr>
            <p:grpSpPr>
              <a:xfrm>
                <a:off x="2579426" y="3276292"/>
                <a:ext cx="1892072" cy="512647"/>
                <a:chOff x="2579426" y="3276292"/>
                <a:chExt cx="1892072" cy="512647"/>
              </a:xfrm>
            </p:grpSpPr>
            <p:sp>
              <p:nvSpPr>
                <p:cNvPr id="73" name="TextBox 72">
                  <a:extLst>
                    <a:ext uri="{FF2B5EF4-FFF2-40B4-BE49-F238E27FC236}">
                      <a16:creationId xmlns:a16="http://schemas.microsoft.com/office/drawing/2014/main" id="{6148C823-D077-49AC-9C9B-514B903A348C}"/>
                    </a:ext>
                  </a:extLst>
                </p:cNvPr>
                <p:cNvSpPr txBox="1"/>
                <p:nvPr/>
              </p:nvSpPr>
              <p:spPr>
                <a:xfrm>
                  <a:off x="3696689" y="3276292"/>
                  <a:ext cx="774809" cy="276999"/>
                </a:xfrm>
                <a:prstGeom prst="rect">
                  <a:avLst/>
                </a:prstGeom>
                <a:noFill/>
              </p:spPr>
              <p:txBody>
                <a:bodyPr wrap="square" rtlCol="0">
                  <a:spAutoFit/>
                </a:bodyPr>
                <a:lstStyle/>
                <a:p>
                  <a:pPr algn="ctr"/>
                  <a:r>
                    <a:rPr lang="en-US" sz="1200" dirty="0">
                      <a:solidFill>
                        <a:srgbClr val="FF5353"/>
                      </a:solidFill>
                      <a:latin typeface="+mj-lt"/>
                    </a:rPr>
                    <a:t>20*12</a:t>
                  </a:r>
                  <a:endParaRPr lang="en-IN" sz="1200" dirty="0">
                    <a:solidFill>
                      <a:srgbClr val="FF5353"/>
                    </a:solidFill>
                    <a:latin typeface="+mj-lt"/>
                  </a:endParaRPr>
                </a:p>
              </p:txBody>
            </p:sp>
            <p:grpSp>
              <p:nvGrpSpPr>
                <p:cNvPr id="74" name="Group 73">
                  <a:extLst>
                    <a:ext uri="{FF2B5EF4-FFF2-40B4-BE49-F238E27FC236}">
                      <a16:creationId xmlns:a16="http://schemas.microsoft.com/office/drawing/2014/main" id="{CDFDD1F0-7DDC-4B22-99F2-DCD5FBF73D00}"/>
                    </a:ext>
                  </a:extLst>
                </p:cNvPr>
                <p:cNvGrpSpPr/>
                <p:nvPr/>
              </p:nvGrpSpPr>
              <p:grpSpPr>
                <a:xfrm>
                  <a:off x="2622397" y="3435997"/>
                  <a:ext cx="1197861" cy="352942"/>
                  <a:chOff x="2622397" y="3435997"/>
                  <a:chExt cx="1197861" cy="352942"/>
                </a:xfrm>
              </p:grpSpPr>
              <p:sp>
                <p:nvSpPr>
                  <p:cNvPr id="76" name="TextBox 75">
                    <a:extLst>
                      <a:ext uri="{FF2B5EF4-FFF2-40B4-BE49-F238E27FC236}">
                        <a16:creationId xmlns:a16="http://schemas.microsoft.com/office/drawing/2014/main" id="{4DFD6519-BB1C-461B-8B61-C3A6C87C96C8}"/>
                      </a:ext>
                    </a:extLst>
                  </p:cNvPr>
                  <p:cNvSpPr txBox="1"/>
                  <p:nvPr/>
                </p:nvSpPr>
                <p:spPr>
                  <a:xfrm>
                    <a:off x="2622397" y="3435997"/>
                    <a:ext cx="487587" cy="338554"/>
                  </a:xfrm>
                  <a:prstGeom prst="rect">
                    <a:avLst/>
                  </a:prstGeom>
                  <a:noFill/>
                </p:spPr>
                <p:txBody>
                  <a:bodyPr wrap="square" rtlCol="0">
                    <a:spAutoFit/>
                  </a:bodyPr>
                  <a:lstStyle/>
                  <a:p>
                    <a:r>
                      <a:rPr lang="en-US" sz="1600" dirty="0">
                        <a:solidFill>
                          <a:srgbClr val="FF5353"/>
                        </a:solidFill>
                        <a:latin typeface="+mj-lt"/>
                      </a:rPr>
                      <a:t>1 +   </a:t>
                    </a:r>
                    <a:endParaRPr lang="en-IN" sz="1600" dirty="0">
                      <a:solidFill>
                        <a:srgbClr val="FF5353"/>
                      </a:solidFill>
                      <a:latin typeface="+mj-lt"/>
                    </a:endParaRPr>
                  </a:p>
                </p:txBody>
              </p:sp>
              <p:sp>
                <p:nvSpPr>
                  <p:cNvPr id="80" name="TextBox 79">
                    <a:extLst>
                      <a:ext uri="{FF2B5EF4-FFF2-40B4-BE49-F238E27FC236}">
                        <a16:creationId xmlns:a16="http://schemas.microsoft.com/office/drawing/2014/main" id="{CA2B2CF9-7D77-47AC-87A6-86E3FA167C36}"/>
                      </a:ext>
                    </a:extLst>
                  </p:cNvPr>
                  <p:cNvSpPr txBox="1"/>
                  <p:nvPr/>
                </p:nvSpPr>
                <p:spPr>
                  <a:xfrm>
                    <a:off x="2942536" y="3450385"/>
                    <a:ext cx="877722" cy="338554"/>
                  </a:xfrm>
                  <a:prstGeom prst="rect">
                    <a:avLst/>
                  </a:prstGeom>
                  <a:noFill/>
                </p:spPr>
                <p:txBody>
                  <a:bodyPr wrap="square" rtlCol="0">
                    <a:spAutoFit/>
                  </a:bodyPr>
                  <a:lstStyle/>
                  <a:p>
                    <a:pPr algn="r"/>
                    <a:r>
                      <a:rPr lang="en-US" sz="1600" dirty="0">
                        <a:solidFill>
                          <a:srgbClr val="FF5353"/>
                        </a:solidFill>
                        <a:latin typeface="+mj-lt"/>
                      </a:rPr>
                      <a:t>0.0125 </a:t>
                    </a:r>
                    <a:endParaRPr lang="en-IN" sz="1600" dirty="0">
                      <a:solidFill>
                        <a:srgbClr val="FF5353"/>
                      </a:solidFill>
                      <a:latin typeface="+mj-lt"/>
                    </a:endParaRPr>
                  </a:p>
                </p:txBody>
              </p:sp>
            </p:grpSp>
            <p:sp>
              <p:nvSpPr>
                <p:cNvPr id="75" name="Double Bracket 74">
                  <a:extLst>
                    <a:ext uri="{FF2B5EF4-FFF2-40B4-BE49-F238E27FC236}">
                      <a16:creationId xmlns:a16="http://schemas.microsoft.com/office/drawing/2014/main" id="{29C5397D-4395-4C57-912E-67F819B3C4E6}"/>
                    </a:ext>
                  </a:extLst>
                </p:cNvPr>
                <p:cNvSpPr/>
                <p:nvPr/>
              </p:nvSpPr>
              <p:spPr>
                <a:xfrm>
                  <a:off x="2579426" y="3475109"/>
                  <a:ext cx="1253216" cy="303677"/>
                </a:xfrm>
                <a:prstGeom prst="bracketPair">
                  <a:avLst/>
                </a:prstGeom>
                <a:ln w="3810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600"/>
                </a:p>
              </p:txBody>
            </p:sp>
          </p:grpSp>
        </p:grpSp>
      </p:grpSp>
      <p:sp>
        <p:nvSpPr>
          <p:cNvPr id="88" name="TextBox 87">
            <a:extLst>
              <a:ext uri="{FF2B5EF4-FFF2-40B4-BE49-F238E27FC236}">
                <a16:creationId xmlns:a16="http://schemas.microsoft.com/office/drawing/2014/main" id="{C6123F18-BF41-4743-80A8-2503D3C92B55}"/>
              </a:ext>
            </a:extLst>
          </p:cNvPr>
          <p:cNvSpPr txBox="1"/>
          <p:nvPr/>
        </p:nvSpPr>
        <p:spPr>
          <a:xfrm>
            <a:off x="891426" y="5214980"/>
            <a:ext cx="1615349" cy="338554"/>
          </a:xfrm>
          <a:prstGeom prst="rect">
            <a:avLst/>
          </a:prstGeom>
          <a:noFill/>
        </p:spPr>
        <p:txBody>
          <a:bodyPr wrap="square" rtlCol="0">
            <a:spAutoFit/>
          </a:bodyPr>
          <a:lstStyle>
            <a:defPPr>
              <a:defRPr lang="en-US"/>
            </a:defPPr>
            <a:lvl1pPr>
              <a:defRPr sz="1600">
                <a:solidFill>
                  <a:srgbClr val="FF5353"/>
                </a:solidFill>
                <a:latin typeface="+mj-lt"/>
              </a:defRPr>
            </a:lvl1pPr>
          </a:lstStyle>
          <a:p>
            <a:r>
              <a:rPr lang="en-US" dirty="0"/>
              <a:t>2,00,00,000 =</a:t>
            </a:r>
            <a:endParaRPr lang="en-IN" dirty="0"/>
          </a:p>
        </p:txBody>
      </p:sp>
      <p:grpSp>
        <p:nvGrpSpPr>
          <p:cNvPr id="97" name="Group 96">
            <a:extLst>
              <a:ext uri="{FF2B5EF4-FFF2-40B4-BE49-F238E27FC236}">
                <a16:creationId xmlns:a16="http://schemas.microsoft.com/office/drawing/2014/main" id="{ADCB5100-1701-4B0B-8F32-5BB8CAE72E0F}"/>
              </a:ext>
            </a:extLst>
          </p:cNvPr>
          <p:cNvGrpSpPr/>
          <p:nvPr/>
        </p:nvGrpSpPr>
        <p:grpSpPr>
          <a:xfrm>
            <a:off x="2278319" y="4984841"/>
            <a:ext cx="1516910" cy="718170"/>
            <a:chOff x="2278319" y="4984841"/>
            <a:chExt cx="1516910" cy="718170"/>
          </a:xfrm>
        </p:grpSpPr>
        <p:grpSp>
          <p:nvGrpSpPr>
            <p:cNvPr id="93" name="Group 92">
              <a:extLst>
                <a:ext uri="{FF2B5EF4-FFF2-40B4-BE49-F238E27FC236}">
                  <a16:creationId xmlns:a16="http://schemas.microsoft.com/office/drawing/2014/main" id="{7B28760A-9B35-4355-9E1E-B1ED51439D47}"/>
                </a:ext>
              </a:extLst>
            </p:cNvPr>
            <p:cNvGrpSpPr/>
            <p:nvPr/>
          </p:nvGrpSpPr>
          <p:grpSpPr>
            <a:xfrm>
              <a:off x="2877947" y="4984841"/>
              <a:ext cx="917282" cy="718170"/>
              <a:chOff x="2373528" y="4970583"/>
              <a:chExt cx="917282" cy="718170"/>
            </a:xfrm>
          </p:grpSpPr>
          <p:sp>
            <p:nvSpPr>
              <p:cNvPr id="89" name="TextBox 88">
                <a:extLst>
                  <a:ext uri="{FF2B5EF4-FFF2-40B4-BE49-F238E27FC236}">
                    <a16:creationId xmlns:a16="http://schemas.microsoft.com/office/drawing/2014/main" id="{A59D3FD3-79A9-442B-8209-51ADBEBC9C78}"/>
                  </a:ext>
                </a:extLst>
              </p:cNvPr>
              <p:cNvSpPr txBox="1"/>
              <p:nvPr/>
            </p:nvSpPr>
            <p:spPr>
              <a:xfrm>
                <a:off x="2448410" y="4970583"/>
                <a:ext cx="834441" cy="338554"/>
              </a:xfrm>
              <a:prstGeom prst="rect">
                <a:avLst/>
              </a:prstGeom>
              <a:noFill/>
            </p:spPr>
            <p:txBody>
              <a:bodyPr wrap="square" rtlCol="0">
                <a:spAutoFit/>
              </a:bodyPr>
              <a:lstStyle>
                <a:defPPr>
                  <a:defRPr lang="en-US"/>
                </a:defPPr>
                <a:lvl1pPr>
                  <a:defRPr sz="1600">
                    <a:solidFill>
                      <a:srgbClr val="FF5353"/>
                    </a:solidFill>
                    <a:latin typeface="+mj-lt"/>
                  </a:defRPr>
                </a:lvl1pPr>
              </a:lstStyle>
              <a:p>
                <a:r>
                  <a:rPr lang="en-US" dirty="0"/>
                  <a:t>18.72</a:t>
                </a:r>
                <a:endParaRPr lang="en-IN" dirty="0"/>
              </a:p>
            </p:txBody>
          </p:sp>
          <p:cxnSp>
            <p:nvCxnSpPr>
              <p:cNvPr id="91" name="Straight Connector 90">
                <a:extLst>
                  <a:ext uri="{FF2B5EF4-FFF2-40B4-BE49-F238E27FC236}">
                    <a16:creationId xmlns:a16="http://schemas.microsoft.com/office/drawing/2014/main" id="{C7BF2C27-FD7C-47ED-B24E-4642576794E1}"/>
                  </a:ext>
                </a:extLst>
              </p:cNvPr>
              <p:cNvCxnSpPr/>
              <p:nvPr/>
            </p:nvCxnSpPr>
            <p:spPr>
              <a:xfrm>
                <a:off x="2373528" y="5309137"/>
                <a:ext cx="898801" cy="0"/>
              </a:xfrm>
              <a:prstGeom prst="line">
                <a:avLst/>
              </a:prstGeom>
              <a:ln w="28575">
                <a:solidFill>
                  <a:srgbClr val="FF5353"/>
                </a:solidFill>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7A3C42CC-188A-400A-9443-449CD7749C2E}"/>
                  </a:ext>
                </a:extLst>
              </p:cNvPr>
              <p:cNvSpPr txBox="1"/>
              <p:nvPr/>
            </p:nvSpPr>
            <p:spPr>
              <a:xfrm>
                <a:off x="2456369" y="5350199"/>
                <a:ext cx="834441" cy="338554"/>
              </a:xfrm>
              <a:prstGeom prst="rect">
                <a:avLst/>
              </a:prstGeom>
              <a:noFill/>
            </p:spPr>
            <p:txBody>
              <a:bodyPr wrap="square" rtlCol="0">
                <a:spAutoFit/>
              </a:bodyPr>
              <a:lstStyle>
                <a:defPPr>
                  <a:defRPr lang="en-US"/>
                </a:defPPr>
                <a:lvl1pPr>
                  <a:defRPr sz="1600">
                    <a:solidFill>
                      <a:srgbClr val="FF5353"/>
                    </a:solidFill>
                    <a:latin typeface="+mj-lt"/>
                  </a:defRPr>
                </a:lvl1pPr>
              </a:lstStyle>
              <a:p>
                <a:r>
                  <a:rPr lang="en-US" dirty="0"/>
                  <a:t>0.0125</a:t>
                </a:r>
                <a:endParaRPr lang="en-IN" dirty="0"/>
              </a:p>
            </p:txBody>
          </p:sp>
        </p:grpSp>
        <p:grpSp>
          <p:nvGrpSpPr>
            <p:cNvPr id="96" name="Group 95">
              <a:extLst>
                <a:ext uri="{FF2B5EF4-FFF2-40B4-BE49-F238E27FC236}">
                  <a16:creationId xmlns:a16="http://schemas.microsoft.com/office/drawing/2014/main" id="{9AA8FEDE-757A-43E0-9AA5-78C72C30492C}"/>
                </a:ext>
              </a:extLst>
            </p:cNvPr>
            <p:cNvGrpSpPr/>
            <p:nvPr/>
          </p:nvGrpSpPr>
          <p:grpSpPr>
            <a:xfrm>
              <a:off x="2278319" y="5159332"/>
              <a:ext cx="536670" cy="391395"/>
              <a:chOff x="2278319" y="5159332"/>
              <a:chExt cx="536670" cy="391395"/>
            </a:xfrm>
          </p:grpSpPr>
          <p:sp>
            <p:nvSpPr>
              <p:cNvPr id="94" name="TextBox 93">
                <a:extLst>
                  <a:ext uri="{FF2B5EF4-FFF2-40B4-BE49-F238E27FC236}">
                    <a16:creationId xmlns:a16="http://schemas.microsoft.com/office/drawing/2014/main" id="{E7F13229-3A54-4C80-A786-43CD2048880C}"/>
                  </a:ext>
                </a:extLst>
              </p:cNvPr>
              <p:cNvSpPr txBox="1"/>
              <p:nvPr/>
            </p:nvSpPr>
            <p:spPr>
              <a:xfrm>
                <a:off x="2278319" y="5159332"/>
                <a:ext cx="336488" cy="338554"/>
              </a:xfrm>
              <a:prstGeom prst="rect">
                <a:avLst/>
              </a:prstGeom>
              <a:noFill/>
            </p:spPr>
            <p:txBody>
              <a:bodyPr wrap="square" rtlCol="0">
                <a:spAutoFit/>
              </a:bodyPr>
              <a:lstStyle/>
              <a:p>
                <a:r>
                  <a:rPr lang="en-US" sz="1600" dirty="0">
                    <a:solidFill>
                      <a:srgbClr val="FF5353"/>
                    </a:solidFill>
                    <a:latin typeface="+mj-lt"/>
                  </a:rPr>
                  <a:t>A </a:t>
                </a:r>
                <a:endParaRPr lang="en-IN" sz="1600" dirty="0">
                  <a:solidFill>
                    <a:srgbClr val="FF5353"/>
                  </a:solidFill>
                  <a:latin typeface="+mj-lt"/>
                </a:endParaRPr>
              </a:p>
            </p:txBody>
          </p:sp>
          <p:sp>
            <p:nvSpPr>
              <p:cNvPr id="95" name="TextBox 94">
                <a:extLst>
                  <a:ext uri="{FF2B5EF4-FFF2-40B4-BE49-F238E27FC236}">
                    <a16:creationId xmlns:a16="http://schemas.microsoft.com/office/drawing/2014/main" id="{1D4E5958-0F48-4596-A61D-E567FE9D63AE}"/>
                  </a:ext>
                </a:extLst>
              </p:cNvPr>
              <p:cNvSpPr txBox="1"/>
              <p:nvPr/>
            </p:nvSpPr>
            <p:spPr>
              <a:xfrm>
                <a:off x="2562989" y="5212173"/>
                <a:ext cx="252000" cy="338554"/>
              </a:xfrm>
              <a:prstGeom prst="rect">
                <a:avLst/>
              </a:prstGeom>
              <a:noFill/>
            </p:spPr>
            <p:txBody>
              <a:bodyPr wrap="square" rtlCol="0">
                <a:spAutoFit/>
              </a:bodyPr>
              <a:lstStyle/>
              <a:p>
                <a:r>
                  <a:rPr lang="en-US" sz="1600" dirty="0">
                    <a:solidFill>
                      <a:srgbClr val="FF5353"/>
                    </a:solidFill>
                    <a:latin typeface="+mj-lt"/>
                  </a:rPr>
                  <a:t>* </a:t>
                </a:r>
                <a:endParaRPr lang="en-IN" sz="1600" dirty="0">
                  <a:solidFill>
                    <a:srgbClr val="FF5353"/>
                  </a:solidFill>
                  <a:latin typeface="+mj-lt"/>
                </a:endParaRPr>
              </a:p>
            </p:txBody>
          </p:sp>
        </p:grpSp>
      </p:grpSp>
      <p:cxnSp>
        <p:nvCxnSpPr>
          <p:cNvPr id="98" name="Straight Connector 97">
            <a:extLst>
              <a:ext uri="{FF2B5EF4-FFF2-40B4-BE49-F238E27FC236}">
                <a16:creationId xmlns:a16="http://schemas.microsoft.com/office/drawing/2014/main" id="{5110AF8F-84A6-46FA-9BC8-D53C14353651}"/>
              </a:ext>
            </a:extLst>
          </p:cNvPr>
          <p:cNvCxnSpPr>
            <a:cxnSpLocks/>
          </p:cNvCxnSpPr>
          <p:nvPr/>
        </p:nvCxnSpPr>
        <p:spPr>
          <a:xfrm flipH="1">
            <a:off x="4329220" y="4936744"/>
            <a:ext cx="6220" cy="102577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a:extLst>
              <a:ext uri="{FF2B5EF4-FFF2-40B4-BE49-F238E27FC236}">
                <a16:creationId xmlns:a16="http://schemas.microsoft.com/office/drawing/2014/main" id="{FDC09AD5-F48A-442F-8A77-FD3A80BE0EE8}"/>
              </a:ext>
            </a:extLst>
          </p:cNvPr>
          <p:cNvGrpSpPr/>
          <p:nvPr/>
        </p:nvGrpSpPr>
        <p:grpSpPr>
          <a:xfrm>
            <a:off x="4689935" y="5045548"/>
            <a:ext cx="3541145" cy="780097"/>
            <a:chOff x="4622770" y="5319458"/>
            <a:chExt cx="3541145" cy="780097"/>
          </a:xfrm>
        </p:grpSpPr>
        <p:sp>
          <p:nvSpPr>
            <p:cNvPr id="100" name="TextBox 99">
              <a:extLst>
                <a:ext uri="{FF2B5EF4-FFF2-40B4-BE49-F238E27FC236}">
                  <a16:creationId xmlns:a16="http://schemas.microsoft.com/office/drawing/2014/main" id="{14BDCDC0-10EC-4F24-AE6E-909543545F27}"/>
                </a:ext>
              </a:extLst>
            </p:cNvPr>
            <p:cNvSpPr txBox="1"/>
            <p:nvPr/>
          </p:nvSpPr>
          <p:spPr>
            <a:xfrm>
              <a:off x="4707823" y="5319458"/>
              <a:ext cx="2107533" cy="338554"/>
            </a:xfrm>
            <a:prstGeom prst="rect">
              <a:avLst/>
            </a:prstGeom>
            <a:noFill/>
          </p:spPr>
          <p:txBody>
            <a:bodyPr wrap="square" rtlCol="0">
              <a:spAutoFit/>
            </a:bodyPr>
            <a:lstStyle>
              <a:defPPr>
                <a:defRPr lang="en-US"/>
              </a:defPPr>
              <a:lvl1pPr>
                <a:defRPr sz="1600">
                  <a:solidFill>
                    <a:srgbClr val="FF5353"/>
                  </a:solidFill>
                  <a:latin typeface="+mj-lt"/>
                </a:defRPr>
              </a:lvl1pPr>
            </a:lstStyle>
            <a:p>
              <a:r>
                <a:rPr lang="en-US" dirty="0"/>
                <a:t>2,00,00,000 * 0.0125  </a:t>
              </a:r>
              <a:endParaRPr lang="en-IN" dirty="0"/>
            </a:p>
          </p:txBody>
        </p:sp>
        <p:sp>
          <p:nvSpPr>
            <p:cNvPr id="104" name="TextBox 103">
              <a:extLst>
                <a:ext uri="{FF2B5EF4-FFF2-40B4-BE49-F238E27FC236}">
                  <a16:creationId xmlns:a16="http://schemas.microsoft.com/office/drawing/2014/main" id="{9E709819-A3A2-45BB-8335-8C79407ABDA4}"/>
                </a:ext>
              </a:extLst>
            </p:cNvPr>
            <p:cNvSpPr txBox="1"/>
            <p:nvPr/>
          </p:nvSpPr>
          <p:spPr>
            <a:xfrm>
              <a:off x="7614731" y="5335217"/>
              <a:ext cx="549184" cy="523220"/>
            </a:xfrm>
            <a:prstGeom prst="rect">
              <a:avLst/>
            </a:prstGeom>
            <a:noFill/>
          </p:spPr>
          <p:txBody>
            <a:bodyPr wrap="square" rtlCol="0">
              <a:spAutoFit/>
            </a:bodyPr>
            <a:lstStyle/>
            <a:p>
              <a:r>
                <a:rPr lang="en-US" sz="2800" dirty="0">
                  <a:solidFill>
                    <a:srgbClr val="FF5353"/>
                  </a:solidFill>
                  <a:latin typeface="+mj-lt"/>
                </a:rPr>
                <a:t>A </a:t>
              </a:r>
              <a:endParaRPr lang="en-IN" sz="2800" dirty="0">
                <a:solidFill>
                  <a:srgbClr val="FF5353"/>
                </a:solidFill>
                <a:latin typeface="+mj-lt"/>
              </a:endParaRPr>
            </a:p>
          </p:txBody>
        </p:sp>
        <p:cxnSp>
          <p:nvCxnSpPr>
            <p:cNvPr id="110" name="Straight Connector 109">
              <a:extLst>
                <a:ext uri="{FF2B5EF4-FFF2-40B4-BE49-F238E27FC236}">
                  <a16:creationId xmlns:a16="http://schemas.microsoft.com/office/drawing/2014/main" id="{B2803B05-1022-40E6-AEF2-18B5F889C130}"/>
                </a:ext>
              </a:extLst>
            </p:cNvPr>
            <p:cNvCxnSpPr>
              <a:cxnSpLocks/>
            </p:cNvCxnSpPr>
            <p:nvPr/>
          </p:nvCxnSpPr>
          <p:spPr>
            <a:xfrm flipV="1">
              <a:off x="4622770" y="5702331"/>
              <a:ext cx="2221817" cy="8189"/>
            </a:xfrm>
            <a:prstGeom prst="line">
              <a:avLst/>
            </a:prstGeom>
            <a:ln w="28575">
              <a:solidFill>
                <a:srgbClr val="FF5353"/>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0FA1159-4B70-4DE3-BD0B-60910B894A63}"/>
                </a:ext>
              </a:extLst>
            </p:cNvPr>
            <p:cNvSpPr txBox="1"/>
            <p:nvPr/>
          </p:nvSpPr>
          <p:spPr>
            <a:xfrm>
              <a:off x="5352684" y="5761001"/>
              <a:ext cx="933343" cy="338554"/>
            </a:xfrm>
            <a:prstGeom prst="rect">
              <a:avLst/>
            </a:prstGeom>
            <a:noFill/>
          </p:spPr>
          <p:txBody>
            <a:bodyPr wrap="square" rtlCol="0">
              <a:spAutoFit/>
            </a:bodyPr>
            <a:lstStyle>
              <a:defPPr>
                <a:defRPr lang="en-US"/>
              </a:defPPr>
              <a:lvl1pPr>
                <a:defRPr sz="1600">
                  <a:solidFill>
                    <a:srgbClr val="FF5353"/>
                  </a:solidFill>
                  <a:latin typeface="+mj-lt"/>
                </a:defRPr>
              </a:lvl1pPr>
            </a:lstStyle>
            <a:p>
              <a:r>
                <a:rPr lang="en-US" dirty="0"/>
                <a:t>18.72  </a:t>
              </a:r>
              <a:endParaRPr lang="en-IN" dirty="0"/>
            </a:p>
          </p:txBody>
        </p:sp>
        <p:sp>
          <p:nvSpPr>
            <p:cNvPr id="112" name="Equals 111">
              <a:extLst>
                <a:ext uri="{FF2B5EF4-FFF2-40B4-BE49-F238E27FC236}">
                  <a16:creationId xmlns:a16="http://schemas.microsoft.com/office/drawing/2014/main" id="{B0CBBFD1-303A-4169-8005-87CFFB75AED2}"/>
                </a:ext>
              </a:extLst>
            </p:cNvPr>
            <p:cNvSpPr/>
            <p:nvPr/>
          </p:nvSpPr>
          <p:spPr>
            <a:xfrm>
              <a:off x="7042839" y="5544282"/>
              <a:ext cx="400252" cy="330365"/>
            </a:xfrm>
            <a:prstGeom prst="mathEqual">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114" name="TextBox 113">
            <a:extLst>
              <a:ext uri="{FF2B5EF4-FFF2-40B4-BE49-F238E27FC236}">
                <a16:creationId xmlns:a16="http://schemas.microsoft.com/office/drawing/2014/main" id="{F210745B-0AFE-4578-9C5D-01F849DBCE40}"/>
              </a:ext>
            </a:extLst>
          </p:cNvPr>
          <p:cNvSpPr txBox="1"/>
          <p:nvPr/>
        </p:nvSpPr>
        <p:spPr>
          <a:xfrm>
            <a:off x="2872006" y="6128134"/>
            <a:ext cx="2756022" cy="461665"/>
          </a:xfrm>
          <a:prstGeom prst="rect">
            <a:avLst/>
          </a:prstGeom>
          <a:noFill/>
        </p:spPr>
        <p:txBody>
          <a:bodyPr wrap="square" rtlCol="0">
            <a:spAutoFit/>
          </a:bodyPr>
          <a:lstStyle>
            <a:defPPr>
              <a:defRPr lang="en-US"/>
            </a:defPPr>
            <a:lvl1pPr>
              <a:defRPr sz="1600">
                <a:solidFill>
                  <a:srgbClr val="FF5353"/>
                </a:solidFill>
                <a:latin typeface="+mj-lt"/>
              </a:defRPr>
            </a:lvl1pPr>
          </a:lstStyle>
          <a:p>
            <a:r>
              <a:rPr lang="en-US" sz="2400" dirty="0"/>
              <a:t>A = Rs. 13,354 p.a.</a:t>
            </a:r>
            <a:endParaRPr lang="en-IN" sz="2400" dirty="0"/>
          </a:p>
        </p:txBody>
      </p:sp>
    </p:spTree>
    <p:extLst>
      <p:ext uri="{BB962C8B-B14F-4D97-AF65-F5344CB8AC3E}">
        <p14:creationId xmlns:p14="http://schemas.microsoft.com/office/powerpoint/2010/main" val="16998250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6957E11-453E-48DE-99FB-47BE866439BF}"/>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36</a:t>
            </a:r>
            <a:endParaRPr lang="en-IN" dirty="0"/>
          </a:p>
        </p:txBody>
      </p:sp>
      <p:sp>
        <p:nvSpPr>
          <p:cNvPr id="28" name="TextBox 27">
            <a:extLst>
              <a:ext uri="{FF2B5EF4-FFF2-40B4-BE49-F238E27FC236}">
                <a16:creationId xmlns:a16="http://schemas.microsoft.com/office/drawing/2014/main" id="{9F420F73-3397-40F4-9632-5947887B9116}"/>
              </a:ext>
            </a:extLst>
          </p:cNvPr>
          <p:cNvSpPr txBox="1"/>
          <p:nvPr/>
        </p:nvSpPr>
        <p:spPr>
          <a:xfrm>
            <a:off x="463211" y="927722"/>
            <a:ext cx="8217569" cy="523220"/>
          </a:xfrm>
          <a:prstGeom prst="rect">
            <a:avLst/>
          </a:prstGeom>
          <a:noFill/>
        </p:spPr>
        <p:txBody>
          <a:bodyPr wrap="square" rtlCol="0">
            <a:spAutoFit/>
          </a:bodyPr>
          <a:lstStyle/>
          <a:p>
            <a:r>
              <a:rPr lang="en-US" sz="28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Future Value of Annuity (at the beginning of Year)</a:t>
            </a:r>
            <a:endParaRPr lang="en-IN" sz="28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7" name="TextBox 26">
            <a:extLst>
              <a:ext uri="{FF2B5EF4-FFF2-40B4-BE49-F238E27FC236}">
                <a16:creationId xmlns:a16="http://schemas.microsoft.com/office/drawing/2014/main" id="{6374C3BA-88E5-49F9-83E7-9A11E9563620}"/>
              </a:ext>
            </a:extLst>
          </p:cNvPr>
          <p:cNvSpPr txBox="1"/>
          <p:nvPr/>
        </p:nvSpPr>
        <p:spPr>
          <a:xfrm>
            <a:off x="722470" y="1901517"/>
            <a:ext cx="7527276" cy="1681358"/>
          </a:xfrm>
          <a:prstGeom prst="rect">
            <a:avLst/>
          </a:prstGeom>
          <a:noFill/>
        </p:spPr>
        <p:txBody>
          <a:bodyPr wrap="square" rtlCol="0">
            <a:spAutoFit/>
          </a:bodyPr>
          <a:lstStyle/>
          <a:p>
            <a:pPr algn="just">
              <a:lnSpc>
                <a:spcPct val="150000"/>
              </a:lnSpc>
            </a:pPr>
            <a:r>
              <a:rPr lang="en-US" sz="2400" dirty="0">
                <a:solidFill>
                  <a:schemeClr val="tx1">
                    <a:lumMod val="65000"/>
                    <a:lumOff val="35000"/>
                  </a:schemeClr>
                </a:solidFill>
              </a:rPr>
              <a:t>The future value of the annuity (FVA DUE) the receipts are assumed to be at the </a:t>
            </a:r>
            <a:r>
              <a:rPr lang="en-US" sz="2400" dirty="0">
                <a:solidFill>
                  <a:schemeClr val="tx1">
                    <a:lumMod val="65000"/>
                    <a:lumOff val="35000"/>
                  </a:schemeClr>
                </a:solidFill>
                <a:latin typeface="+mj-lt"/>
              </a:rPr>
              <a:t>beginning</a:t>
            </a:r>
            <a:r>
              <a:rPr lang="en-US" sz="2400" dirty="0">
                <a:solidFill>
                  <a:schemeClr val="tx1">
                    <a:lumMod val="65000"/>
                    <a:lumOff val="35000"/>
                  </a:schemeClr>
                </a:solidFill>
              </a:rPr>
              <a:t> of the period where rate of interest is compounded annually.</a:t>
            </a:r>
            <a:endParaRPr lang="en-IN" sz="2400" dirty="0">
              <a:solidFill>
                <a:schemeClr val="tx1">
                  <a:lumMod val="65000"/>
                  <a:lumOff val="35000"/>
                </a:schemeClr>
              </a:solidFill>
            </a:endParaRPr>
          </a:p>
        </p:txBody>
      </p:sp>
      <p:grpSp>
        <p:nvGrpSpPr>
          <p:cNvPr id="40" name="Group 39">
            <a:extLst>
              <a:ext uri="{FF2B5EF4-FFF2-40B4-BE49-F238E27FC236}">
                <a16:creationId xmlns:a16="http://schemas.microsoft.com/office/drawing/2014/main" id="{23187483-6D40-4F39-8D0C-AD9B4D9DBBF1}"/>
              </a:ext>
            </a:extLst>
          </p:cNvPr>
          <p:cNvGrpSpPr/>
          <p:nvPr/>
        </p:nvGrpSpPr>
        <p:grpSpPr>
          <a:xfrm>
            <a:off x="753975" y="5401297"/>
            <a:ext cx="5847351" cy="777193"/>
            <a:chOff x="713870" y="5490502"/>
            <a:chExt cx="5847351" cy="777193"/>
          </a:xfrm>
        </p:grpSpPr>
        <p:grpSp>
          <p:nvGrpSpPr>
            <p:cNvPr id="41" name="Group 40">
              <a:extLst>
                <a:ext uri="{FF2B5EF4-FFF2-40B4-BE49-F238E27FC236}">
                  <a16:creationId xmlns:a16="http://schemas.microsoft.com/office/drawing/2014/main" id="{831CB976-7581-434F-9A96-50B5FE7ED705}"/>
                </a:ext>
              </a:extLst>
            </p:cNvPr>
            <p:cNvGrpSpPr/>
            <p:nvPr/>
          </p:nvGrpSpPr>
          <p:grpSpPr>
            <a:xfrm>
              <a:off x="1281580" y="5490502"/>
              <a:ext cx="1771501" cy="777193"/>
              <a:chOff x="3246976" y="3886710"/>
              <a:chExt cx="3709671" cy="777193"/>
            </a:xfrm>
          </p:grpSpPr>
          <p:sp>
            <p:nvSpPr>
              <p:cNvPr id="44" name="TextBox 43">
                <a:extLst>
                  <a:ext uri="{FF2B5EF4-FFF2-40B4-BE49-F238E27FC236}">
                    <a16:creationId xmlns:a16="http://schemas.microsoft.com/office/drawing/2014/main" id="{E47714A8-75B7-4D02-AD16-0858718F43A4}"/>
                  </a:ext>
                </a:extLst>
              </p:cNvPr>
              <p:cNvSpPr txBox="1"/>
              <p:nvPr/>
            </p:nvSpPr>
            <p:spPr>
              <a:xfrm>
                <a:off x="3929470" y="4025210"/>
                <a:ext cx="1407138" cy="307777"/>
              </a:xfrm>
              <a:prstGeom prst="rect">
                <a:avLst/>
              </a:prstGeom>
              <a:noFill/>
            </p:spPr>
            <p:txBody>
              <a:bodyPr wrap="square" rtlCol="0">
                <a:spAutoFit/>
              </a:bodyPr>
              <a:lstStyle/>
              <a:p>
                <a:r>
                  <a:rPr lang="en-US" sz="1400" dirty="0">
                    <a:solidFill>
                      <a:schemeClr val="tx1">
                        <a:lumMod val="65000"/>
                        <a:lumOff val="35000"/>
                      </a:schemeClr>
                    </a:solidFill>
                  </a:rPr>
                  <a:t>(1+r) </a:t>
                </a:r>
                <a:endParaRPr lang="en-IN" sz="1400" dirty="0">
                  <a:solidFill>
                    <a:schemeClr val="tx1">
                      <a:lumMod val="65000"/>
                      <a:lumOff val="35000"/>
                    </a:schemeClr>
                  </a:solidFill>
                </a:endParaRPr>
              </a:p>
            </p:txBody>
          </p:sp>
          <p:sp>
            <p:nvSpPr>
              <p:cNvPr id="45" name="TextBox 44">
                <a:extLst>
                  <a:ext uri="{FF2B5EF4-FFF2-40B4-BE49-F238E27FC236}">
                    <a16:creationId xmlns:a16="http://schemas.microsoft.com/office/drawing/2014/main" id="{3EB841F3-C50E-4083-9B24-38257CF85602}"/>
                  </a:ext>
                </a:extLst>
              </p:cNvPr>
              <p:cNvSpPr txBox="1"/>
              <p:nvPr/>
            </p:nvSpPr>
            <p:spPr>
              <a:xfrm>
                <a:off x="4867018" y="3886710"/>
                <a:ext cx="469590" cy="307777"/>
              </a:xfrm>
              <a:prstGeom prst="rect">
                <a:avLst/>
              </a:prstGeom>
              <a:noFill/>
            </p:spPr>
            <p:txBody>
              <a:bodyPr wrap="square" rtlCol="0">
                <a:spAutoFit/>
              </a:bodyPr>
              <a:lstStyle/>
              <a:p>
                <a:pPr algn="ctr"/>
                <a:r>
                  <a:rPr lang="en-US" sz="1400" dirty="0">
                    <a:solidFill>
                      <a:schemeClr val="tx1">
                        <a:lumMod val="65000"/>
                        <a:lumOff val="35000"/>
                      </a:schemeClr>
                    </a:solidFill>
                  </a:rPr>
                  <a:t>n</a:t>
                </a:r>
                <a:endParaRPr lang="en-IN" sz="1400" dirty="0">
                  <a:solidFill>
                    <a:schemeClr val="tx1">
                      <a:lumMod val="65000"/>
                      <a:lumOff val="35000"/>
                    </a:schemeClr>
                  </a:solidFill>
                </a:endParaRPr>
              </a:p>
            </p:txBody>
          </p:sp>
          <p:sp>
            <p:nvSpPr>
              <p:cNvPr id="46" name="Minus Sign 45">
                <a:extLst>
                  <a:ext uri="{FF2B5EF4-FFF2-40B4-BE49-F238E27FC236}">
                    <a16:creationId xmlns:a16="http://schemas.microsoft.com/office/drawing/2014/main" id="{A317BF8C-C7BE-4C3C-915E-1736336A221D}"/>
                  </a:ext>
                </a:extLst>
              </p:cNvPr>
              <p:cNvSpPr/>
              <p:nvPr/>
            </p:nvSpPr>
            <p:spPr>
              <a:xfrm>
                <a:off x="5324114" y="4162940"/>
                <a:ext cx="469588" cy="145653"/>
              </a:xfrm>
              <a:prstGeom prst="mathMinus">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solidFill>
                    <a:schemeClr val="tx1">
                      <a:lumMod val="65000"/>
                      <a:lumOff val="35000"/>
                    </a:schemeClr>
                  </a:solidFill>
                </a:endParaRPr>
              </a:p>
            </p:txBody>
          </p:sp>
          <p:sp>
            <p:nvSpPr>
              <p:cNvPr id="47" name="TextBox 46">
                <a:extLst>
                  <a:ext uri="{FF2B5EF4-FFF2-40B4-BE49-F238E27FC236}">
                    <a16:creationId xmlns:a16="http://schemas.microsoft.com/office/drawing/2014/main" id="{89D7CA06-957D-48EC-BD80-4878093AFB23}"/>
                  </a:ext>
                </a:extLst>
              </p:cNvPr>
              <p:cNvSpPr txBox="1"/>
              <p:nvPr/>
            </p:nvSpPr>
            <p:spPr>
              <a:xfrm>
                <a:off x="5773745" y="4056076"/>
                <a:ext cx="575578" cy="307777"/>
              </a:xfrm>
              <a:prstGeom prst="rect">
                <a:avLst/>
              </a:prstGeom>
              <a:noFill/>
            </p:spPr>
            <p:txBody>
              <a:bodyPr wrap="square" rtlCol="0">
                <a:spAutoFit/>
              </a:bodyPr>
              <a:lstStyle/>
              <a:p>
                <a:pPr algn="r"/>
                <a:r>
                  <a:rPr lang="en-US" sz="1400" dirty="0">
                    <a:solidFill>
                      <a:schemeClr val="tx1">
                        <a:lumMod val="65000"/>
                        <a:lumOff val="35000"/>
                      </a:schemeClr>
                    </a:solidFill>
                  </a:rPr>
                  <a:t>1 </a:t>
                </a:r>
                <a:endParaRPr lang="en-IN" sz="1400" dirty="0">
                  <a:solidFill>
                    <a:schemeClr val="tx1">
                      <a:lumMod val="65000"/>
                      <a:lumOff val="35000"/>
                    </a:schemeClr>
                  </a:solidFill>
                </a:endParaRPr>
              </a:p>
            </p:txBody>
          </p:sp>
          <p:sp>
            <p:nvSpPr>
              <p:cNvPr id="48" name="Minus Sign 47">
                <a:extLst>
                  <a:ext uri="{FF2B5EF4-FFF2-40B4-BE49-F238E27FC236}">
                    <a16:creationId xmlns:a16="http://schemas.microsoft.com/office/drawing/2014/main" id="{BA21C3FF-831E-43A9-BFAE-45232A61EA5A}"/>
                  </a:ext>
                </a:extLst>
              </p:cNvPr>
              <p:cNvSpPr/>
              <p:nvPr/>
            </p:nvSpPr>
            <p:spPr>
              <a:xfrm>
                <a:off x="3246976" y="4341305"/>
                <a:ext cx="3709671" cy="105018"/>
              </a:xfrm>
              <a:prstGeom prst="mathMinus">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solidFill>
                    <a:schemeClr val="tx1">
                      <a:lumMod val="65000"/>
                      <a:lumOff val="35000"/>
                    </a:schemeClr>
                  </a:solidFill>
                </a:endParaRPr>
              </a:p>
            </p:txBody>
          </p:sp>
          <p:sp>
            <p:nvSpPr>
              <p:cNvPr id="49" name="TextBox 48">
                <a:extLst>
                  <a:ext uri="{FF2B5EF4-FFF2-40B4-BE49-F238E27FC236}">
                    <a16:creationId xmlns:a16="http://schemas.microsoft.com/office/drawing/2014/main" id="{1240BE98-9D28-4C76-9B79-965C785A32E9}"/>
                  </a:ext>
                </a:extLst>
              </p:cNvPr>
              <p:cNvSpPr txBox="1"/>
              <p:nvPr/>
            </p:nvSpPr>
            <p:spPr>
              <a:xfrm>
                <a:off x="4702337" y="4356126"/>
                <a:ext cx="621777" cy="307777"/>
              </a:xfrm>
              <a:prstGeom prst="rect">
                <a:avLst/>
              </a:prstGeom>
              <a:noFill/>
            </p:spPr>
            <p:txBody>
              <a:bodyPr wrap="square" rtlCol="0">
                <a:spAutoFit/>
              </a:bodyPr>
              <a:lstStyle/>
              <a:p>
                <a:pPr algn="r"/>
                <a:r>
                  <a:rPr lang="en-US" sz="1400" dirty="0">
                    <a:solidFill>
                      <a:schemeClr val="tx1">
                        <a:lumMod val="65000"/>
                        <a:lumOff val="35000"/>
                      </a:schemeClr>
                    </a:solidFill>
                  </a:rPr>
                  <a:t>r </a:t>
                </a:r>
                <a:endParaRPr lang="en-IN" sz="1400" dirty="0">
                  <a:solidFill>
                    <a:schemeClr val="tx1">
                      <a:lumMod val="65000"/>
                      <a:lumOff val="35000"/>
                    </a:schemeClr>
                  </a:solidFill>
                </a:endParaRPr>
              </a:p>
            </p:txBody>
          </p:sp>
        </p:grpSp>
        <p:sp>
          <p:nvSpPr>
            <p:cNvPr id="42" name="TextBox 41">
              <a:extLst>
                <a:ext uri="{FF2B5EF4-FFF2-40B4-BE49-F238E27FC236}">
                  <a16:creationId xmlns:a16="http://schemas.microsoft.com/office/drawing/2014/main" id="{A826D3E4-44C0-4DF7-B203-2B96ECF23E63}"/>
                </a:ext>
              </a:extLst>
            </p:cNvPr>
            <p:cNvSpPr txBox="1"/>
            <p:nvPr/>
          </p:nvSpPr>
          <p:spPr>
            <a:xfrm>
              <a:off x="713870" y="5838963"/>
              <a:ext cx="975553" cy="307777"/>
            </a:xfrm>
            <a:prstGeom prst="rect">
              <a:avLst/>
            </a:prstGeom>
            <a:noFill/>
          </p:spPr>
          <p:txBody>
            <a:bodyPr wrap="square" rtlCol="0">
              <a:spAutoFit/>
            </a:bodyPr>
            <a:lstStyle/>
            <a:p>
              <a:r>
                <a:rPr lang="en-US" sz="1400" dirty="0">
                  <a:solidFill>
                    <a:schemeClr val="tx1">
                      <a:lumMod val="65000"/>
                      <a:lumOff val="35000"/>
                    </a:schemeClr>
                  </a:solidFill>
                </a:rPr>
                <a:t>Where</a:t>
              </a:r>
              <a:endParaRPr lang="en-IN" sz="1400" dirty="0">
                <a:solidFill>
                  <a:schemeClr val="tx1">
                    <a:lumMod val="65000"/>
                    <a:lumOff val="35000"/>
                  </a:schemeClr>
                </a:solidFill>
              </a:endParaRPr>
            </a:p>
          </p:txBody>
        </p:sp>
        <p:sp>
          <p:nvSpPr>
            <p:cNvPr id="43" name="TextBox 42">
              <a:extLst>
                <a:ext uri="{FF2B5EF4-FFF2-40B4-BE49-F238E27FC236}">
                  <a16:creationId xmlns:a16="http://schemas.microsoft.com/office/drawing/2014/main" id="{3CA86B35-1F3F-4CBD-9123-A51BA3066DBE}"/>
                </a:ext>
              </a:extLst>
            </p:cNvPr>
            <p:cNvSpPr txBox="1"/>
            <p:nvPr/>
          </p:nvSpPr>
          <p:spPr>
            <a:xfrm>
              <a:off x="2933946" y="5806030"/>
              <a:ext cx="3627275" cy="307777"/>
            </a:xfrm>
            <a:prstGeom prst="rect">
              <a:avLst/>
            </a:prstGeom>
            <a:noFill/>
          </p:spPr>
          <p:txBody>
            <a:bodyPr wrap="square" rtlCol="0">
              <a:spAutoFit/>
            </a:bodyPr>
            <a:lstStyle/>
            <a:p>
              <a:r>
                <a:rPr lang="en-US" sz="1400" dirty="0">
                  <a:solidFill>
                    <a:schemeClr val="tx1">
                      <a:lumMod val="65000"/>
                      <a:lumOff val="35000"/>
                    </a:schemeClr>
                  </a:solidFill>
                </a:rPr>
                <a:t>= Future Value Interest Factor (FVIFA)</a:t>
              </a:r>
              <a:endParaRPr lang="en-IN" sz="1400" dirty="0">
                <a:solidFill>
                  <a:schemeClr val="tx1">
                    <a:lumMod val="65000"/>
                    <a:lumOff val="35000"/>
                  </a:schemeClr>
                </a:solidFill>
              </a:endParaRPr>
            </a:p>
          </p:txBody>
        </p:sp>
      </p:grpSp>
      <p:grpSp>
        <p:nvGrpSpPr>
          <p:cNvPr id="53" name="Group 52">
            <a:extLst>
              <a:ext uri="{FF2B5EF4-FFF2-40B4-BE49-F238E27FC236}">
                <a16:creationId xmlns:a16="http://schemas.microsoft.com/office/drawing/2014/main" id="{D3D0B8E5-AB0A-4537-A515-D664AB6291D6}"/>
              </a:ext>
            </a:extLst>
          </p:cNvPr>
          <p:cNvGrpSpPr/>
          <p:nvPr/>
        </p:nvGrpSpPr>
        <p:grpSpPr>
          <a:xfrm>
            <a:off x="1241751" y="3857953"/>
            <a:ext cx="6989827" cy="1519315"/>
            <a:chOff x="929477" y="3881982"/>
            <a:chExt cx="6989827" cy="1519315"/>
          </a:xfrm>
        </p:grpSpPr>
        <p:grpSp>
          <p:nvGrpSpPr>
            <p:cNvPr id="51" name="Group 50">
              <a:extLst>
                <a:ext uri="{FF2B5EF4-FFF2-40B4-BE49-F238E27FC236}">
                  <a16:creationId xmlns:a16="http://schemas.microsoft.com/office/drawing/2014/main" id="{2EE4F298-330F-4AC3-8DBB-48497A090FF0}"/>
                </a:ext>
              </a:extLst>
            </p:cNvPr>
            <p:cNvGrpSpPr/>
            <p:nvPr/>
          </p:nvGrpSpPr>
          <p:grpSpPr>
            <a:xfrm>
              <a:off x="929477" y="3881982"/>
              <a:ext cx="5744442" cy="1519315"/>
              <a:chOff x="1776748" y="3985698"/>
              <a:chExt cx="5744442" cy="1519315"/>
            </a:xfrm>
          </p:grpSpPr>
          <p:grpSp>
            <p:nvGrpSpPr>
              <p:cNvPr id="29" name="Group 28">
                <a:extLst>
                  <a:ext uri="{FF2B5EF4-FFF2-40B4-BE49-F238E27FC236}">
                    <a16:creationId xmlns:a16="http://schemas.microsoft.com/office/drawing/2014/main" id="{6ABD6AA7-8157-4C16-856D-26FB221A1993}"/>
                  </a:ext>
                </a:extLst>
              </p:cNvPr>
              <p:cNvGrpSpPr/>
              <p:nvPr/>
            </p:nvGrpSpPr>
            <p:grpSpPr>
              <a:xfrm>
                <a:off x="1776748" y="3985698"/>
                <a:ext cx="5744442" cy="1519315"/>
                <a:chOff x="1215828" y="3886710"/>
                <a:chExt cx="5792597" cy="1519315"/>
              </a:xfrm>
            </p:grpSpPr>
            <p:sp>
              <p:nvSpPr>
                <p:cNvPr id="30" name="TextBox 29">
                  <a:extLst>
                    <a:ext uri="{FF2B5EF4-FFF2-40B4-BE49-F238E27FC236}">
                      <a16:creationId xmlns:a16="http://schemas.microsoft.com/office/drawing/2014/main" id="{BD259054-1B48-4FFA-8926-7A2071606DAA}"/>
                    </a:ext>
                  </a:extLst>
                </p:cNvPr>
                <p:cNvSpPr txBox="1"/>
                <p:nvPr/>
              </p:nvSpPr>
              <p:spPr>
                <a:xfrm>
                  <a:off x="1215828" y="4264047"/>
                  <a:ext cx="1435767" cy="646331"/>
                </a:xfrm>
                <a:prstGeom prst="rect">
                  <a:avLst/>
                </a:prstGeom>
                <a:noFill/>
              </p:spPr>
              <p:txBody>
                <a:bodyPr wrap="square" rtlCol="0">
                  <a:spAutoFit/>
                </a:bodyPr>
                <a:lstStyle/>
                <a:p>
                  <a:r>
                    <a:rPr lang="en-US" sz="3600" dirty="0">
                      <a:solidFill>
                        <a:srgbClr val="FF5353"/>
                      </a:solidFill>
                      <a:latin typeface="+mj-lt"/>
                    </a:rPr>
                    <a:t>FVA =</a:t>
                  </a:r>
                  <a:endParaRPr lang="en-IN" sz="3600" dirty="0">
                    <a:solidFill>
                      <a:srgbClr val="FF5353"/>
                    </a:solidFill>
                    <a:latin typeface="+mj-lt"/>
                  </a:endParaRPr>
                </a:p>
              </p:txBody>
            </p:sp>
            <p:sp>
              <p:nvSpPr>
                <p:cNvPr id="31" name="TextBox 30">
                  <a:extLst>
                    <a:ext uri="{FF2B5EF4-FFF2-40B4-BE49-F238E27FC236}">
                      <a16:creationId xmlns:a16="http://schemas.microsoft.com/office/drawing/2014/main" id="{094D2013-047E-4296-8931-88F127F48B63}"/>
                    </a:ext>
                  </a:extLst>
                </p:cNvPr>
                <p:cNvSpPr txBox="1"/>
                <p:nvPr/>
              </p:nvSpPr>
              <p:spPr>
                <a:xfrm>
                  <a:off x="3929470" y="4025210"/>
                  <a:ext cx="1407138" cy="646331"/>
                </a:xfrm>
                <a:prstGeom prst="rect">
                  <a:avLst/>
                </a:prstGeom>
                <a:noFill/>
              </p:spPr>
              <p:txBody>
                <a:bodyPr wrap="square" rtlCol="0">
                  <a:spAutoFit/>
                </a:bodyPr>
                <a:lstStyle/>
                <a:p>
                  <a:r>
                    <a:rPr lang="en-US" sz="3600" dirty="0">
                      <a:solidFill>
                        <a:srgbClr val="FF5353"/>
                      </a:solidFill>
                      <a:latin typeface="+mj-lt"/>
                    </a:rPr>
                    <a:t>(1+r) </a:t>
                  </a:r>
                  <a:endParaRPr lang="en-IN" sz="3600" dirty="0">
                    <a:solidFill>
                      <a:srgbClr val="FF5353"/>
                    </a:solidFill>
                    <a:latin typeface="+mj-lt"/>
                  </a:endParaRPr>
                </a:p>
              </p:txBody>
            </p:sp>
            <p:sp>
              <p:nvSpPr>
                <p:cNvPr id="32" name="TextBox 31">
                  <a:extLst>
                    <a:ext uri="{FF2B5EF4-FFF2-40B4-BE49-F238E27FC236}">
                      <a16:creationId xmlns:a16="http://schemas.microsoft.com/office/drawing/2014/main" id="{6594B42D-789A-4194-A3BF-12FF131945D3}"/>
                    </a:ext>
                  </a:extLst>
                </p:cNvPr>
                <p:cNvSpPr txBox="1"/>
                <p:nvPr/>
              </p:nvSpPr>
              <p:spPr>
                <a:xfrm>
                  <a:off x="4867018" y="3886710"/>
                  <a:ext cx="469590" cy="461665"/>
                </a:xfrm>
                <a:prstGeom prst="rect">
                  <a:avLst/>
                </a:prstGeom>
                <a:noFill/>
              </p:spPr>
              <p:txBody>
                <a:bodyPr wrap="square" rtlCol="0">
                  <a:spAutoFit/>
                </a:bodyPr>
                <a:lstStyle/>
                <a:p>
                  <a:pPr algn="ctr"/>
                  <a:r>
                    <a:rPr lang="en-US" sz="2400" dirty="0">
                      <a:solidFill>
                        <a:srgbClr val="FF5353"/>
                      </a:solidFill>
                      <a:latin typeface="+mj-lt"/>
                    </a:rPr>
                    <a:t>n</a:t>
                  </a:r>
                  <a:endParaRPr lang="en-IN" sz="2400" dirty="0">
                    <a:solidFill>
                      <a:srgbClr val="FF5353"/>
                    </a:solidFill>
                    <a:latin typeface="+mj-lt"/>
                  </a:endParaRPr>
                </a:p>
              </p:txBody>
            </p:sp>
            <p:sp>
              <p:nvSpPr>
                <p:cNvPr id="33" name="Minus Sign 32">
                  <a:extLst>
                    <a:ext uri="{FF2B5EF4-FFF2-40B4-BE49-F238E27FC236}">
                      <a16:creationId xmlns:a16="http://schemas.microsoft.com/office/drawing/2014/main" id="{FF063524-48B2-4E3E-B0A3-35008DED40AF}"/>
                    </a:ext>
                  </a:extLst>
                </p:cNvPr>
                <p:cNvSpPr/>
                <p:nvPr/>
              </p:nvSpPr>
              <p:spPr>
                <a:xfrm>
                  <a:off x="5265485" y="4202853"/>
                  <a:ext cx="444013" cy="36193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B021E098-F765-4B4B-88EA-76F3448ECDDB}"/>
                    </a:ext>
                  </a:extLst>
                </p:cNvPr>
                <p:cNvSpPr txBox="1"/>
                <p:nvPr/>
              </p:nvSpPr>
              <p:spPr>
                <a:xfrm>
                  <a:off x="5773745" y="4056076"/>
                  <a:ext cx="575578" cy="646331"/>
                </a:xfrm>
                <a:prstGeom prst="rect">
                  <a:avLst/>
                </a:prstGeom>
                <a:noFill/>
              </p:spPr>
              <p:txBody>
                <a:bodyPr wrap="square" rtlCol="0">
                  <a:spAutoFit/>
                </a:bodyPr>
                <a:lstStyle/>
                <a:p>
                  <a:pPr algn="r"/>
                  <a:r>
                    <a:rPr lang="en-US" sz="3600" dirty="0">
                      <a:solidFill>
                        <a:srgbClr val="FF5353"/>
                      </a:solidFill>
                      <a:latin typeface="+mj-lt"/>
                    </a:rPr>
                    <a:t>1 </a:t>
                  </a:r>
                  <a:endParaRPr lang="en-IN" sz="3600" dirty="0">
                    <a:solidFill>
                      <a:srgbClr val="FF5353"/>
                    </a:solidFill>
                    <a:latin typeface="+mj-lt"/>
                  </a:endParaRPr>
                </a:p>
              </p:txBody>
            </p:sp>
            <p:sp>
              <p:nvSpPr>
                <p:cNvPr id="35" name="Minus Sign 34">
                  <a:extLst>
                    <a:ext uri="{FF2B5EF4-FFF2-40B4-BE49-F238E27FC236}">
                      <a16:creationId xmlns:a16="http://schemas.microsoft.com/office/drawing/2014/main" id="{56FCE939-B3CB-4234-A959-AB5A6782343F}"/>
                    </a:ext>
                  </a:extLst>
                </p:cNvPr>
                <p:cNvSpPr/>
                <p:nvPr/>
              </p:nvSpPr>
              <p:spPr>
                <a:xfrm>
                  <a:off x="3298754" y="4661618"/>
                  <a:ext cx="3709671" cy="188728"/>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573D6251-2830-4066-B4C3-D926CB12BF57}"/>
                    </a:ext>
                  </a:extLst>
                </p:cNvPr>
                <p:cNvSpPr txBox="1"/>
                <p:nvPr/>
              </p:nvSpPr>
              <p:spPr>
                <a:xfrm>
                  <a:off x="4627700" y="4759694"/>
                  <a:ext cx="575578" cy="646331"/>
                </a:xfrm>
                <a:prstGeom prst="rect">
                  <a:avLst/>
                </a:prstGeom>
                <a:noFill/>
              </p:spPr>
              <p:txBody>
                <a:bodyPr wrap="square" rtlCol="0">
                  <a:spAutoFit/>
                </a:bodyPr>
                <a:lstStyle/>
                <a:p>
                  <a:pPr algn="r"/>
                  <a:r>
                    <a:rPr lang="en-US" sz="3600" dirty="0">
                      <a:solidFill>
                        <a:srgbClr val="FF5353"/>
                      </a:solidFill>
                      <a:latin typeface="+mj-lt"/>
                    </a:rPr>
                    <a:t>r </a:t>
                  </a:r>
                  <a:endParaRPr lang="en-IN" sz="3600" dirty="0">
                    <a:solidFill>
                      <a:srgbClr val="FF5353"/>
                    </a:solidFill>
                    <a:latin typeface="+mj-lt"/>
                  </a:endParaRPr>
                </a:p>
              </p:txBody>
            </p:sp>
            <p:grpSp>
              <p:nvGrpSpPr>
                <p:cNvPr id="37" name="Group 36">
                  <a:extLst>
                    <a:ext uri="{FF2B5EF4-FFF2-40B4-BE49-F238E27FC236}">
                      <a16:creationId xmlns:a16="http://schemas.microsoft.com/office/drawing/2014/main" id="{51FCC4FC-5B6C-45CE-83E8-F39B50F2B7FC}"/>
                    </a:ext>
                  </a:extLst>
                </p:cNvPr>
                <p:cNvGrpSpPr/>
                <p:nvPr/>
              </p:nvGrpSpPr>
              <p:grpSpPr>
                <a:xfrm>
                  <a:off x="2761777" y="4201981"/>
                  <a:ext cx="1112555" cy="755505"/>
                  <a:chOff x="2312741" y="4065353"/>
                  <a:chExt cx="1112555" cy="755505"/>
                </a:xfrm>
              </p:grpSpPr>
              <p:sp>
                <p:nvSpPr>
                  <p:cNvPr id="38" name="TextBox 37">
                    <a:extLst>
                      <a:ext uri="{FF2B5EF4-FFF2-40B4-BE49-F238E27FC236}">
                        <a16:creationId xmlns:a16="http://schemas.microsoft.com/office/drawing/2014/main" id="{C71C0533-5EA6-4275-9681-4B43A5EF1603}"/>
                      </a:ext>
                    </a:extLst>
                  </p:cNvPr>
                  <p:cNvSpPr txBox="1"/>
                  <p:nvPr/>
                </p:nvSpPr>
                <p:spPr>
                  <a:xfrm>
                    <a:off x="2312741" y="4065353"/>
                    <a:ext cx="575578" cy="646331"/>
                  </a:xfrm>
                  <a:prstGeom prst="rect">
                    <a:avLst/>
                  </a:prstGeom>
                  <a:noFill/>
                </p:spPr>
                <p:txBody>
                  <a:bodyPr wrap="square" rtlCol="0">
                    <a:spAutoFit/>
                  </a:bodyPr>
                  <a:lstStyle/>
                  <a:p>
                    <a:r>
                      <a:rPr lang="en-US" sz="3600" dirty="0">
                        <a:solidFill>
                          <a:srgbClr val="FF5353"/>
                        </a:solidFill>
                        <a:latin typeface="+mj-lt"/>
                      </a:rPr>
                      <a:t>A </a:t>
                    </a:r>
                    <a:endParaRPr lang="en-IN" sz="3600" dirty="0">
                      <a:solidFill>
                        <a:srgbClr val="FF5353"/>
                      </a:solidFill>
                      <a:latin typeface="+mj-lt"/>
                    </a:endParaRPr>
                  </a:p>
                </p:txBody>
              </p:sp>
              <p:sp>
                <p:nvSpPr>
                  <p:cNvPr id="39" name="TextBox 38">
                    <a:extLst>
                      <a:ext uri="{FF2B5EF4-FFF2-40B4-BE49-F238E27FC236}">
                        <a16:creationId xmlns:a16="http://schemas.microsoft.com/office/drawing/2014/main" id="{743F86A1-AD84-4C94-8840-2BC8E79212DB}"/>
                      </a:ext>
                    </a:extLst>
                  </p:cNvPr>
                  <p:cNvSpPr txBox="1"/>
                  <p:nvPr/>
                </p:nvSpPr>
                <p:spPr>
                  <a:xfrm>
                    <a:off x="2849718" y="4174527"/>
                    <a:ext cx="575578" cy="646331"/>
                  </a:xfrm>
                  <a:prstGeom prst="rect">
                    <a:avLst/>
                  </a:prstGeom>
                  <a:noFill/>
                </p:spPr>
                <p:txBody>
                  <a:bodyPr wrap="square" rtlCol="0">
                    <a:spAutoFit/>
                  </a:bodyPr>
                  <a:lstStyle/>
                  <a:p>
                    <a:r>
                      <a:rPr lang="en-US" sz="3600" dirty="0">
                        <a:solidFill>
                          <a:srgbClr val="FF5353"/>
                        </a:solidFill>
                        <a:latin typeface="+mj-lt"/>
                      </a:rPr>
                      <a:t>* </a:t>
                    </a:r>
                    <a:endParaRPr lang="en-IN" sz="3600" dirty="0">
                      <a:solidFill>
                        <a:srgbClr val="FF5353"/>
                      </a:solidFill>
                      <a:latin typeface="+mj-lt"/>
                    </a:endParaRPr>
                  </a:p>
                </p:txBody>
              </p:sp>
            </p:grpSp>
          </p:grpSp>
          <p:sp>
            <p:nvSpPr>
              <p:cNvPr id="25" name="Double Bracket 24">
                <a:extLst>
                  <a:ext uri="{FF2B5EF4-FFF2-40B4-BE49-F238E27FC236}">
                    <a16:creationId xmlns:a16="http://schemas.microsoft.com/office/drawing/2014/main" id="{1CE2C998-E402-4670-B368-38C0F98739BB}"/>
                  </a:ext>
                </a:extLst>
              </p:cNvPr>
              <p:cNvSpPr/>
              <p:nvPr/>
            </p:nvSpPr>
            <p:spPr>
              <a:xfrm>
                <a:off x="4293821" y="3985698"/>
                <a:ext cx="2899725" cy="1519315"/>
              </a:xfrm>
              <a:prstGeom prst="bracketPair">
                <a:avLst/>
              </a:prstGeom>
              <a:ln w="28575">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50" name="TextBox 49">
              <a:extLst>
                <a:ext uri="{FF2B5EF4-FFF2-40B4-BE49-F238E27FC236}">
                  <a16:creationId xmlns:a16="http://schemas.microsoft.com/office/drawing/2014/main" id="{8435FEBF-4EA2-4E7E-8FB3-BE7AF4317642}"/>
                </a:ext>
              </a:extLst>
            </p:cNvPr>
            <p:cNvSpPr txBox="1"/>
            <p:nvPr/>
          </p:nvSpPr>
          <p:spPr>
            <a:xfrm>
              <a:off x="6739561" y="4388276"/>
              <a:ext cx="1179743" cy="584775"/>
            </a:xfrm>
            <a:prstGeom prst="rect">
              <a:avLst/>
            </a:prstGeom>
            <a:noFill/>
          </p:spPr>
          <p:txBody>
            <a:bodyPr wrap="square" rtlCol="0">
              <a:spAutoFit/>
            </a:bodyPr>
            <a:lstStyle/>
            <a:p>
              <a:r>
                <a:rPr lang="en-US" sz="3200" dirty="0">
                  <a:solidFill>
                    <a:srgbClr val="FF5353"/>
                  </a:solidFill>
                  <a:latin typeface="+mj-lt"/>
                </a:rPr>
                <a:t> (1+r)</a:t>
              </a:r>
              <a:endParaRPr lang="en-IN" sz="3200" dirty="0">
                <a:solidFill>
                  <a:srgbClr val="FF5353"/>
                </a:solidFill>
                <a:latin typeface="+mj-lt"/>
              </a:endParaRPr>
            </a:p>
          </p:txBody>
        </p:sp>
        <p:sp>
          <p:nvSpPr>
            <p:cNvPr id="52" name="TextBox 51">
              <a:extLst>
                <a:ext uri="{FF2B5EF4-FFF2-40B4-BE49-F238E27FC236}">
                  <a16:creationId xmlns:a16="http://schemas.microsoft.com/office/drawing/2014/main" id="{2EBFEB55-4AA5-4D7B-863C-719A522F4760}"/>
                </a:ext>
              </a:extLst>
            </p:cNvPr>
            <p:cNvSpPr txBox="1"/>
            <p:nvPr/>
          </p:nvSpPr>
          <p:spPr>
            <a:xfrm>
              <a:off x="6492501" y="4530796"/>
              <a:ext cx="347050" cy="584775"/>
            </a:xfrm>
            <a:prstGeom prst="rect">
              <a:avLst/>
            </a:prstGeom>
            <a:noFill/>
          </p:spPr>
          <p:txBody>
            <a:bodyPr wrap="square" rtlCol="0">
              <a:spAutoFit/>
            </a:bodyPr>
            <a:lstStyle/>
            <a:p>
              <a:r>
                <a:rPr lang="en-US" sz="3200" dirty="0">
                  <a:solidFill>
                    <a:srgbClr val="FF5353"/>
                  </a:solidFill>
                </a:rPr>
                <a:t>*</a:t>
              </a:r>
              <a:endParaRPr lang="en-IN" sz="3200" dirty="0">
                <a:solidFill>
                  <a:srgbClr val="FF5353"/>
                </a:solidFill>
              </a:endParaRPr>
            </a:p>
          </p:txBody>
        </p:sp>
      </p:grpSp>
    </p:spTree>
    <p:extLst>
      <p:ext uri="{BB962C8B-B14F-4D97-AF65-F5344CB8AC3E}">
        <p14:creationId xmlns:p14="http://schemas.microsoft.com/office/powerpoint/2010/main" val="35878233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6957E11-453E-48DE-99FB-47BE866439BF}"/>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37</a:t>
            </a:r>
            <a:endParaRPr lang="en-IN" dirty="0"/>
          </a:p>
        </p:txBody>
      </p:sp>
      <p:sp>
        <p:nvSpPr>
          <p:cNvPr id="28" name="TextBox 27">
            <a:extLst>
              <a:ext uri="{FF2B5EF4-FFF2-40B4-BE49-F238E27FC236}">
                <a16:creationId xmlns:a16="http://schemas.microsoft.com/office/drawing/2014/main" id="{9F420F73-3397-40F4-9632-5947887B9116}"/>
              </a:ext>
            </a:extLst>
          </p:cNvPr>
          <p:cNvSpPr txBox="1"/>
          <p:nvPr/>
        </p:nvSpPr>
        <p:spPr>
          <a:xfrm>
            <a:off x="463211" y="927722"/>
            <a:ext cx="8367968"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Future Value of Annuity (at the beginning of Year, example)</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7" name="TextBox 26">
            <a:extLst>
              <a:ext uri="{FF2B5EF4-FFF2-40B4-BE49-F238E27FC236}">
                <a16:creationId xmlns:a16="http://schemas.microsoft.com/office/drawing/2014/main" id="{B3EDD4D6-C1BA-4C43-95C3-3CADC220AF05}"/>
              </a:ext>
            </a:extLst>
          </p:cNvPr>
          <p:cNvSpPr txBox="1"/>
          <p:nvPr/>
        </p:nvSpPr>
        <p:spPr>
          <a:xfrm>
            <a:off x="725033" y="1976061"/>
            <a:ext cx="7527276" cy="1019253"/>
          </a:xfrm>
          <a:prstGeom prst="rect">
            <a:avLst/>
          </a:prstGeom>
          <a:noFill/>
        </p:spPr>
        <p:txBody>
          <a:bodyPr wrap="square" rtlCol="0">
            <a:spAutoFit/>
          </a:bodyPr>
          <a:lstStyle/>
          <a:p>
            <a:pPr algn="just">
              <a:lnSpc>
                <a:spcPct val="150000"/>
              </a:lnSpc>
            </a:pPr>
            <a:r>
              <a:rPr lang="en-US" sz="1400" dirty="0">
                <a:solidFill>
                  <a:schemeClr val="tx1">
                    <a:lumMod val="65000"/>
                    <a:lumOff val="35000"/>
                  </a:schemeClr>
                </a:solidFill>
              </a:rPr>
              <a:t>Ms. Kusum will retire in 20 years. She wants a corpus of 2 crore at her retirement age. How much money she should deposit each year at the beginning of the year to accumulate the mentioned amount in 20 years assuming rate of interest 15% p.a.</a:t>
            </a:r>
            <a:endParaRPr lang="en-IN" sz="1400" dirty="0">
              <a:solidFill>
                <a:schemeClr val="tx1">
                  <a:lumMod val="65000"/>
                  <a:lumOff val="35000"/>
                </a:schemeClr>
              </a:solidFill>
            </a:endParaRPr>
          </a:p>
        </p:txBody>
      </p:sp>
      <p:grpSp>
        <p:nvGrpSpPr>
          <p:cNvPr id="73" name="Group 72">
            <a:extLst>
              <a:ext uri="{FF2B5EF4-FFF2-40B4-BE49-F238E27FC236}">
                <a16:creationId xmlns:a16="http://schemas.microsoft.com/office/drawing/2014/main" id="{99A92D53-50E4-4C2B-93DE-16F83B62B121}"/>
              </a:ext>
            </a:extLst>
          </p:cNvPr>
          <p:cNvGrpSpPr/>
          <p:nvPr/>
        </p:nvGrpSpPr>
        <p:grpSpPr>
          <a:xfrm>
            <a:off x="966547" y="3094683"/>
            <a:ext cx="7343563" cy="3465706"/>
            <a:chOff x="966547" y="3094683"/>
            <a:chExt cx="7343563" cy="3465706"/>
          </a:xfrm>
        </p:grpSpPr>
        <p:sp>
          <p:nvSpPr>
            <p:cNvPr id="41" name="TextBox 40">
              <a:extLst>
                <a:ext uri="{FF2B5EF4-FFF2-40B4-BE49-F238E27FC236}">
                  <a16:creationId xmlns:a16="http://schemas.microsoft.com/office/drawing/2014/main" id="{1439A046-3CD9-4AEA-A387-2A3D61DB66CB}"/>
                </a:ext>
              </a:extLst>
            </p:cNvPr>
            <p:cNvSpPr txBox="1"/>
            <p:nvPr/>
          </p:nvSpPr>
          <p:spPr>
            <a:xfrm>
              <a:off x="966547" y="4652246"/>
              <a:ext cx="2895802" cy="338554"/>
            </a:xfrm>
            <a:prstGeom prst="rect">
              <a:avLst/>
            </a:prstGeom>
            <a:noFill/>
          </p:spPr>
          <p:txBody>
            <a:bodyPr wrap="square" rtlCol="0">
              <a:spAutoFit/>
            </a:bodyPr>
            <a:lstStyle/>
            <a:p>
              <a:r>
                <a:rPr lang="en-US" sz="1600" dirty="0">
                  <a:solidFill>
                    <a:srgbClr val="FF5353"/>
                  </a:solidFill>
                  <a:latin typeface="+mj-lt"/>
                </a:rPr>
                <a:t>2,00,00,000 =</a:t>
              </a:r>
              <a:endParaRPr lang="en-IN" sz="1600" dirty="0">
                <a:solidFill>
                  <a:srgbClr val="FF5353"/>
                </a:solidFill>
                <a:latin typeface="+mj-lt"/>
              </a:endParaRPr>
            </a:p>
          </p:txBody>
        </p:sp>
        <p:sp>
          <p:nvSpPr>
            <p:cNvPr id="45" name="Minus Sign 44">
              <a:extLst>
                <a:ext uri="{FF2B5EF4-FFF2-40B4-BE49-F238E27FC236}">
                  <a16:creationId xmlns:a16="http://schemas.microsoft.com/office/drawing/2014/main" id="{3B53FC89-E0CA-42DB-81AB-5B10671A0F1A}"/>
                </a:ext>
              </a:extLst>
            </p:cNvPr>
            <p:cNvSpPr/>
            <p:nvPr/>
          </p:nvSpPr>
          <p:spPr>
            <a:xfrm>
              <a:off x="2792827" y="4657626"/>
              <a:ext cx="1585250" cy="258694"/>
            </a:xfrm>
            <a:prstGeom prst="mathMinus">
              <a:avLst>
                <a:gd name="adj1" fmla="val 14655"/>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42" name="TextBox 41">
              <a:extLst>
                <a:ext uri="{FF2B5EF4-FFF2-40B4-BE49-F238E27FC236}">
                  <a16:creationId xmlns:a16="http://schemas.microsoft.com/office/drawing/2014/main" id="{F0982521-A826-41B5-9AC9-694C109655BE}"/>
                </a:ext>
              </a:extLst>
            </p:cNvPr>
            <p:cNvSpPr txBox="1"/>
            <p:nvPr/>
          </p:nvSpPr>
          <p:spPr>
            <a:xfrm>
              <a:off x="2995814" y="4428662"/>
              <a:ext cx="725182" cy="338554"/>
            </a:xfrm>
            <a:prstGeom prst="rect">
              <a:avLst/>
            </a:prstGeom>
            <a:noFill/>
          </p:spPr>
          <p:txBody>
            <a:bodyPr wrap="square" rtlCol="0">
              <a:spAutoFit/>
            </a:bodyPr>
            <a:lstStyle/>
            <a:p>
              <a:r>
                <a:rPr lang="en-US" sz="1600" dirty="0">
                  <a:solidFill>
                    <a:srgbClr val="FF5353"/>
                  </a:solidFill>
                  <a:latin typeface="+mj-lt"/>
                </a:rPr>
                <a:t>16.37</a:t>
              </a:r>
              <a:endParaRPr lang="en-IN" sz="1600" dirty="0">
                <a:solidFill>
                  <a:srgbClr val="FF5353"/>
                </a:solidFill>
                <a:latin typeface="+mj-lt"/>
              </a:endParaRPr>
            </a:p>
          </p:txBody>
        </p:sp>
        <p:sp>
          <p:nvSpPr>
            <p:cNvPr id="43" name="Minus Sign 42">
              <a:extLst>
                <a:ext uri="{FF2B5EF4-FFF2-40B4-BE49-F238E27FC236}">
                  <a16:creationId xmlns:a16="http://schemas.microsoft.com/office/drawing/2014/main" id="{BA739590-8206-4B99-8065-3501D0C75CA4}"/>
                </a:ext>
              </a:extLst>
            </p:cNvPr>
            <p:cNvSpPr/>
            <p:nvPr/>
          </p:nvSpPr>
          <p:spPr>
            <a:xfrm>
              <a:off x="3660489" y="4535477"/>
              <a:ext cx="196765" cy="183656"/>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44" name="TextBox 43">
              <a:extLst>
                <a:ext uri="{FF2B5EF4-FFF2-40B4-BE49-F238E27FC236}">
                  <a16:creationId xmlns:a16="http://schemas.microsoft.com/office/drawing/2014/main" id="{380E48C7-034F-4D50-87C8-72D7766462FE}"/>
                </a:ext>
              </a:extLst>
            </p:cNvPr>
            <p:cNvSpPr txBox="1"/>
            <p:nvPr/>
          </p:nvSpPr>
          <p:spPr>
            <a:xfrm>
              <a:off x="3810050" y="4426473"/>
              <a:ext cx="375954" cy="338554"/>
            </a:xfrm>
            <a:prstGeom prst="rect">
              <a:avLst/>
            </a:prstGeom>
            <a:noFill/>
          </p:spPr>
          <p:txBody>
            <a:bodyPr wrap="square" rtlCol="0">
              <a:spAutoFit/>
            </a:bodyPr>
            <a:lstStyle/>
            <a:p>
              <a:pPr algn="r"/>
              <a:r>
                <a:rPr lang="en-US" sz="1600" dirty="0">
                  <a:solidFill>
                    <a:srgbClr val="FF5353"/>
                  </a:solidFill>
                  <a:latin typeface="+mj-lt"/>
                </a:rPr>
                <a:t>1 </a:t>
              </a:r>
              <a:endParaRPr lang="en-IN" sz="1600" dirty="0">
                <a:solidFill>
                  <a:srgbClr val="FF5353"/>
                </a:solidFill>
                <a:latin typeface="+mj-lt"/>
              </a:endParaRPr>
            </a:p>
          </p:txBody>
        </p:sp>
        <p:sp>
          <p:nvSpPr>
            <p:cNvPr id="46" name="TextBox 45">
              <a:extLst>
                <a:ext uri="{FF2B5EF4-FFF2-40B4-BE49-F238E27FC236}">
                  <a16:creationId xmlns:a16="http://schemas.microsoft.com/office/drawing/2014/main" id="{CA9EE188-3FB2-46FC-B161-1837E50FCB2C}"/>
                </a:ext>
              </a:extLst>
            </p:cNvPr>
            <p:cNvSpPr txBox="1"/>
            <p:nvPr/>
          </p:nvSpPr>
          <p:spPr>
            <a:xfrm>
              <a:off x="3174967" y="4839180"/>
              <a:ext cx="658011" cy="338554"/>
            </a:xfrm>
            <a:prstGeom prst="rect">
              <a:avLst/>
            </a:prstGeom>
            <a:noFill/>
          </p:spPr>
          <p:txBody>
            <a:bodyPr wrap="square" rtlCol="0">
              <a:spAutoFit/>
            </a:bodyPr>
            <a:lstStyle/>
            <a:p>
              <a:pPr algn="r"/>
              <a:r>
                <a:rPr lang="en-US" sz="1600" dirty="0">
                  <a:solidFill>
                    <a:srgbClr val="FF5353"/>
                  </a:solidFill>
                  <a:latin typeface="+mj-lt"/>
                </a:rPr>
                <a:t>0.15 </a:t>
              </a:r>
              <a:endParaRPr lang="en-IN" sz="1600" dirty="0">
                <a:solidFill>
                  <a:srgbClr val="FF5353"/>
                </a:solidFill>
                <a:latin typeface="+mj-lt"/>
              </a:endParaRPr>
            </a:p>
          </p:txBody>
        </p:sp>
        <p:grpSp>
          <p:nvGrpSpPr>
            <p:cNvPr id="47" name="Group 46">
              <a:extLst>
                <a:ext uri="{FF2B5EF4-FFF2-40B4-BE49-F238E27FC236}">
                  <a16:creationId xmlns:a16="http://schemas.microsoft.com/office/drawing/2014/main" id="{CF936405-D9B3-427B-9BDF-64D13194E58C}"/>
                </a:ext>
              </a:extLst>
            </p:cNvPr>
            <p:cNvGrpSpPr/>
            <p:nvPr/>
          </p:nvGrpSpPr>
          <p:grpSpPr>
            <a:xfrm>
              <a:off x="2384463" y="4540485"/>
              <a:ext cx="758423" cy="423531"/>
              <a:chOff x="2529539" y="4089550"/>
              <a:chExt cx="587069" cy="423531"/>
            </a:xfrm>
          </p:grpSpPr>
          <p:sp>
            <p:nvSpPr>
              <p:cNvPr id="48" name="TextBox 47">
                <a:extLst>
                  <a:ext uri="{FF2B5EF4-FFF2-40B4-BE49-F238E27FC236}">
                    <a16:creationId xmlns:a16="http://schemas.microsoft.com/office/drawing/2014/main" id="{B89273A8-0841-407D-9D0D-6C7AC3F9A731}"/>
                  </a:ext>
                </a:extLst>
              </p:cNvPr>
              <p:cNvSpPr txBox="1"/>
              <p:nvPr/>
            </p:nvSpPr>
            <p:spPr>
              <a:xfrm>
                <a:off x="2529539" y="4089550"/>
                <a:ext cx="575578" cy="338554"/>
              </a:xfrm>
              <a:prstGeom prst="rect">
                <a:avLst/>
              </a:prstGeom>
              <a:noFill/>
            </p:spPr>
            <p:txBody>
              <a:bodyPr wrap="square" rtlCol="0">
                <a:spAutoFit/>
              </a:bodyPr>
              <a:lstStyle/>
              <a:p>
                <a:r>
                  <a:rPr lang="en-US" sz="1600" dirty="0">
                    <a:solidFill>
                      <a:srgbClr val="FF5353"/>
                    </a:solidFill>
                    <a:latin typeface="+mj-lt"/>
                  </a:rPr>
                  <a:t>A </a:t>
                </a:r>
                <a:endParaRPr lang="en-IN" sz="1600" dirty="0">
                  <a:solidFill>
                    <a:srgbClr val="FF5353"/>
                  </a:solidFill>
                  <a:latin typeface="+mj-lt"/>
                </a:endParaRPr>
              </a:p>
            </p:txBody>
          </p:sp>
          <p:sp>
            <p:nvSpPr>
              <p:cNvPr id="49" name="TextBox 48">
                <a:extLst>
                  <a:ext uri="{FF2B5EF4-FFF2-40B4-BE49-F238E27FC236}">
                    <a16:creationId xmlns:a16="http://schemas.microsoft.com/office/drawing/2014/main" id="{CB17BF94-3834-4EB3-92AC-080077E631CF}"/>
                  </a:ext>
                </a:extLst>
              </p:cNvPr>
              <p:cNvSpPr txBox="1"/>
              <p:nvPr/>
            </p:nvSpPr>
            <p:spPr>
              <a:xfrm>
                <a:off x="2849718" y="4174527"/>
                <a:ext cx="266890" cy="338554"/>
              </a:xfrm>
              <a:prstGeom prst="rect">
                <a:avLst/>
              </a:prstGeom>
              <a:noFill/>
            </p:spPr>
            <p:txBody>
              <a:bodyPr wrap="square" rtlCol="0">
                <a:spAutoFit/>
              </a:bodyPr>
              <a:lstStyle/>
              <a:p>
                <a:r>
                  <a:rPr lang="en-US" sz="1600" dirty="0">
                    <a:solidFill>
                      <a:srgbClr val="FF5353"/>
                    </a:solidFill>
                    <a:latin typeface="+mj-lt"/>
                  </a:rPr>
                  <a:t>* </a:t>
                </a:r>
                <a:endParaRPr lang="en-IN" sz="1600" dirty="0">
                  <a:solidFill>
                    <a:srgbClr val="FF5353"/>
                  </a:solidFill>
                  <a:latin typeface="+mj-lt"/>
                </a:endParaRPr>
              </a:p>
            </p:txBody>
          </p:sp>
        </p:grpSp>
        <p:cxnSp>
          <p:nvCxnSpPr>
            <p:cNvPr id="50" name="Straight Connector 49">
              <a:extLst>
                <a:ext uri="{FF2B5EF4-FFF2-40B4-BE49-F238E27FC236}">
                  <a16:creationId xmlns:a16="http://schemas.microsoft.com/office/drawing/2014/main" id="{6B4CE896-A631-4BEE-8BA2-B34AEA3AF384}"/>
                </a:ext>
              </a:extLst>
            </p:cNvPr>
            <p:cNvCxnSpPr/>
            <p:nvPr/>
          </p:nvCxnSpPr>
          <p:spPr>
            <a:xfrm>
              <a:off x="5658555" y="4325187"/>
              <a:ext cx="0" cy="1066279"/>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B585117A-7C7A-4E35-AED5-AB6001A05DC7}"/>
                </a:ext>
              </a:extLst>
            </p:cNvPr>
            <p:cNvGrpSpPr/>
            <p:nvPr/>
          </p:nvGrpSpPr>
          <p:grpSpPr>
            <a:xfrm>
              <a:off x="5816276" y="4410445"/>
              <a:ext cx="1192762" cy="724510"/>
              <a:chOff x="6906032" y="4548020"/>
              <a:chExt cx="1221883" cy="724510"/>
            </a:xfrm>
          </p:grpSpPr>
          <p:cxnSp>
            <p:nvCxnSpPr>
              <p:cNvPr id="52" name="Straight Connector 51">
                <a:extLst>
                  <a:ext uri="{FF2B5EF4-FFF2-40B4-BE49-F238E27FC236}">
                    <a16:creationId xmlns:a16="http://schemas.microsoft.com/office/drawing/2014/main" id="{BBA86280-26F4-45D6-A92F-019A4F61935A}"/>
                  </a:ext>
                </a:extLst>
              </p:cNvPr>
              <p:cNvCxnSpPr>
                <a:cxnSpLocks/>
              </p:cNvCxnSpPr>
              <p:nvPr/>
            </p:nvCxnSpPr>
            <p:spPr>
              <a:xfrm flipH="1" flipV="1">
                <a:off x="7319553" y="4905146"/>
                <a:ext cx="808362" cy="7810"/>
              </a:xfrm>
              <a:prstGeom prst="line">
                <a:avLst/>
              </a:prstGeom>
              <a:ln w="28575">
                <a:solidFill>
                  <a:srgbClr val="FF5353"/>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A1FC7F1A-4B52-478A-898A-E85CF4549A81}"/>
                  </a:ext>
                </a:extLst>
              </p:cNvPr>
              <p:cNvGrpSpPr/>
              <p:nvPr/>
            </p:nvGrpSpPr>
            <p:grpSpPr>
              <a:xfrm>
                <a:off x="6906032" y="4548020"/>
                <a:ext cx="1195512" cy="724510"/>
                <a:chOff x="6906032" y="4548020"/>
                <a:chExt cx="1195512" cy="724510"/>
              </a:xfrm>
            </p:grpSpPr>
            <p:sp>
              <p:nvSpPr>
                <p:cNvPr id="54" name="TextBox 53">
                  <a:extLst>
                    <a:ext uri="{FF2B5EF4-FFF2-40B4-BE49-F238E27FC236}">
                      <a16:creationId xmlns:a16="http://schemas.microsoft.com/office/drawing/2014/main" id="{9D1EA9DC-CE08-483D-92A6-6F123B0B3DDD}"/>
                    </a:ext>
                  </a:extLst>
                </p:cNvPr>
                <p:cNvSpPr txBox="1"/>
                <p:nvPr/>
              </p:nvSpPr>
              <p:spPr>
                <a:xfrm>
                  <a:off x="7367715" y="4933976"/>
                  <a:ext cx="697871" cy="338554"/>
                </a:xfrm>
                <a:prstGeom prst="rect">
                  <a:avLst/>
                </a:prstGeom>
                <a:noFill/>
              </p:spPr>
              <p:txBody>
                <a:bodyPr wrap="square" rtlCol="0">
                  <a:spAutoFit/>
                </a:bodyPr>
                <a:lstStyle/>
                <a:p>
                  <a:r>
                    <a:rPr lang="en-US" sz="1600" dirty="0">
                      <a:solidFill>
                        <a:srgbClr val="FF5353"/>
                      </a:solidFill>
                      <a:latin typeface="+mj-lt"/>
                    </a:rPr>
                    <a:t>0.15</a:t>
                  </a:r>
                  <a:endParaRPr lang="en-IN" sz="1600" dirty="0">
                    <a:solidFill>
                      <a:srgbClr val="FF5353"/>
                    </a:solidFill>
                    <a:latin typeface="+mj-lt"/>
                  </a:endParaRPr>
                </a:p>
              </p:txBody>
            </p:sp>
            <p:sp>
              <p:nvSpPr>
                <p:cNvPr id="55" name="TextBox 54">
                  <a:extLst>
                    <a:ext uri="{FF2B5EF4-FFF2-40B4-BE49-F238E27FC236}">
                      <a16:creationId xmlns:a16="http://schemas.microsoft.com/office/drawing/2014/main" id="{008FDBFA-1342-4C84-8E82-38A0DB894BDD}"/>
                    </a:ext>
                  </a:extLst>
                </p:cNvPr>
                <p:cNvSpPr txBox="1"/>
                <p:nvPr/>
              </p:nvSpPr>
              <p:spPr>
                <a:xfrm>
                  <a:off x="7293182" y="4548020"/>
                  <a:ext cx="808362" cy="338554"/>
                </a:xfrm>
                <a:prstGeom prst="rect">
                  <a:avLst/>
                </a:prstGeom>
                <a:noFill/>
              </p:spPr>
              <p:txBody>
                <a:bodyPr wrap="square" rtlCol="0">
                  <a:spAutoFit/>
                </a:bodyPr>
                <a:lstStyle/>
                <a:p>
                  <a:r>
                    <a:rPr lang="en-US" sz="1600" dirty="0">
                      <a:solidFill>
                        <a:srgbClr val="FF5353"/>
                      </a:solidFill>
                      <a:latin typeface="+mj-lt"/>
                    </a:rPr>
                    <a:t>15.37</a:t>
                  </a:r>
                  <a:endParaRPr lang="en-IN" sz="1600" dirty="0">
                    <a:solidFill>
                      <a:srgbClr val="FF5353"/>
                    </a:solidFill>
                    <a:latin typeface="+mj-lt"/>
                  </a:endParaRPr>
                </a:p>
              </p:txBody>
            </p:sp>
            <p:sp>
              <p:nvSpPr>
                <p:cNvPr id="56" name="Equals 55">
                  <a:extLst>
                    <a:ext uri="{FF2B5EF4-FFF2-40B4-BE49-F238E27FC236}">
                      <a16:creationId xmlns:a16="http://schemas.microsoft.com/office/drawing/2014/main" id="{19C1FE3A-D612-4AF0-86BA-DBED991F52AD}"/>
                    </a:ext>
                  </a:extLst>
                </p:cNvPr>
                <p:cNvSpPr/>
                <p:nvPr/>
              </p:nvSpPr>
              <p:spPr>
                <a:xfrm>
                  <a:off x="6906032" y="4784925"/>
                  <a:ext cx="313620" cy="227092"/>
                </a:xfrm>
                <a:prstGeom prst="mathEqual">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grpSp>
        </p:grpSp>
        <p:grpSp>
          <p:nvGrpSpPr>
            <p:cNvPr id="72" name="Group 71">
              <a:extLst>
                <a:ext uri="{FF2B5EF4-FFF2-40B4-BE49-F238E27FC236}">
                  <a16:creationId xmlns:a16="http://schemas.microsoft.com/office/drawing/2014/main" id="{59DC211E-D3B7-4F40-80AC-CD2C60647347}"/>
                </a:ext>
              </a:extLst>
            </p:cNvPr>
            <p:cNvGrpSpPr/>
            <p:nvPr/>
          </p:nvGrpSpPr>
          <p:grpSpPr>
            <a:xfrm>
              <a:off x="1844902" y="5801570"/>
              <a:ext cx="4722545" cy="758819"/>
              <a:chOff x="936010" y="5382647"/>
              <a:chExt cx="4722545" cy="758819"/>
            </a:xfrm>
          </p:grpSpPr>
          <p:sp>
            <p:nvSpPr>
              <p:cNvPr id="58" name="TextBox 57">
                <a:extLst>
                  <a:ext uri="{FF2B5EF4-FFF2-40B4-BE49-F238E27FC236}">
                    <a16:creationId xmlns:a16="http://schemas.microsoft.com/office/drawing/2014/main" id="{AD8A99C1-4E08-4BBB-B478-07C62BCD281D}"/>
                  </a:ext>
                </a:extLst>
              </p:cNvPr>
              <p:cNvSpPr txBox="1"/>
              <p:nvPr/>
            </p:nvSpPr>
            <p:spPr>
              <a:xfrm>
                <a:off x="936010" y="5528388"/>
                <a:ext cx="729966" cy="338554"/>
              </a:xfrm>
              <a:prstGeom prst="rect">
                <a:avLst/>
              </a:prstGeom>
              <a:noFill/>
            </p:spPr>
            <p:txBody>
              <a:bodyPr wrap="square" rtlCol="0">
                <a:spAutoFit/>
              </a:bodyPr>
              <a:lstStyle>
                <a:defPPr>
                  <a:defRPr lang="en-US"/>
                </a:defPPr>
                <a:lvl1pPr>
                  <a:defRPr sz="2400">
                    <a:solidFill>
                      <a:srgbClr val="FF5353"/>
                    </a:solidFill>
                    <a:latin typeface="+mj-lt"/>
                  </a:defRPr>
                </a:lvl1pPr>
              </a:lstStyle>
              <a:p>
                <a:r>
                  <a:rPr lang="en-US" sz="1600" dirty="0"/>
                  <a:t>A =</a:t>
                </a:r>
                <a:endParaRPr lang="en-IN" sz="1600" dirty="0"/>
              </a:p>
            </p:txBody>
          </p:sp>
          <p:sp>
            <p:nvSpPr>
              <p:cNvPr id="59" name="TextBox 58">
                <a:extLst>
                  <a:ext uri="{FF2B5EF4-FFF2-40B4-BE49-F238E27FC236}">
                    <a16:creationId xmlns:a16="http://schemas.microsoft.com/office/drawing/2014/main" id="{048505F4-B4D6-49BE-8DD9-BE4065F53D9F}"/>
                  </a:ext>
                </a:extLst>
              </p:cNvPr>
              <p:cNvSpPr txBox="1"/>
              <p:nvPr/>
            </p:nvSpPr>
            <p:spPr>
              <a:xfrm>
                <a:off x="1972629" y="5382647"/>
                <a:ext cx="1832900" cy="338554"/>
              </a:xfrm>
              <a:prstGeom prst="rect">
                <a:avLst/>
              </a:prstGeom>
              <a:noFill/>
            </p:spPr>
            <p:txBody>
              <a:bodyPr wrap="square" rtlCol="0">
                <a:spAutoFit/>
              </a:bodyPr>
              <a:lstStyle/>
              <a:p>
                <a:r>
                  <a:rPr lang="en-US" sz="1600" dirty="0">
                    <a:solidFill>
                      <a:srgbClr val="FF5353"/>
                    </a:solidFill>
                    <a:latin typeface="+mj-lt"/>
                  </a:rPr>
                  <a:t>2,00,00,000</a:t>
                </a:r>
                <a:endParaRPr lang="en-IN" sz="1600" dirty="0">
                  <a:solidFill>
                    <a:srgbClr val="FF5353"/>
                  </a:solidFill>
                  <a:latin typeface="+mj-lt"/>
                </a:endParaRPr>
              </a:p>
            </p:txBody>
          </p:sp>
          <p:sp>
            <p:nvSpPr>
              <p:cNvPr id="60" name="Minus Sign 59">
                <a:extLst>
                  <a:ext uri="{FF2B5EF4-FFF2-40B4-BE49-F238E27FC236}">
                    <a16:creationId xmlns:a16="http://schemas.microsoft.com/office/drawing/2014/main" id="{06671532-06A4-4CBA-83B4-D5293AE1362B}"/>
                  </a:ext>
                </a:extLst>
              </p:cNvPr>
              <p:cNvSpPr/>
              <p:nvPr/>
            </p:nvSpPr>
            <p:spPr>
              <a:xfrm>
                <a:off x="1603672" y="5540724"/>
                <a:ext cx="1869109" cy="399978"/>
              </a:xfrm>
              <a:prstGeom prst="mathMinus">
                <a:avLst>
                  <a:gd name="adj1" fmla="val 10644"/>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
            <p:nvSpPr>
              <p:cNvPr id="61" name="TextBox 60">
                <a:extLst>
                  <a:ext uri="{FF2B5EF4-FFF2-40B4-BE49-F238E27FC236}">
                    <a16:creationId xmlns:a16="http://schemas.microsoft.com/office/drawing/2014/main" id="{34B5861A-C837-4256-86A8-F2725AEB5F3B}"/>
                  </a:ext>
                </a:extLst>
              </p:cNvPr>
              <p:cNvSpPr txBox="1"/>
              <p:nvPr/>
            </p:nvSpPr>
            <p:spPr>
              <a:xfrm>
                <a:off x="2102782" y="5802912"/>
                <a:ext cx="887480" cy="338554"/>
              </a:xfrm>
              <a:prstGeom prst="rect">
                <a:avLst/>
              </a:prstGeom>
              <a:noFill/>
            </p:spPr>
            <p:txBody>
              <a:bodyPr wrap="square" rtlCol="0">
                <a:spAutoFit/>
              </a:bodyPr>
              <a:lstStyle/>
              <a:p>
                <a:r>
                  <a:rPr lang="en-US" sz="1600" dirty="0">
                    <a:solidFill>
                      <a:srgbClr val="FF5353"/>
                    </a:solidFill>
                    <a:latin typeface="+mj-lt"/>
                  </a:rPr>
                  <a:t>117.84</a:t>
                </a:r>
                <a:endParaRPr lang="en-IN" sz="1600" dirty="0">
                  <a:solidFill>
                    <a:srgbClr val="FF5353"/>
                  </a:solidFill>
                  <a:latin typeface="+mj-lt"/>
                </a:endParaRPr>
              </a:p>
            </p:txBody>
          </p:sp>
          <p:sp>
            <p:nvSpPr>
              <p:cNvPr id="62" name="Equals 61">
                <a:extLst>
                  <a:ext uri="{FF2B5EF4-FFF2-40B4-BE49-F238E27FC236}">
                    <a16:creationId xmlns:a16="http://schemas.microsoft.com/office/drawing/2014/main" id="{1CDCF89D-61BF-41E0-99B7-941E33EEB714}"/>
                  </a:ext>
                </a:extLst>
              </p:cNvPr>
              <p:cNvSpPr/>
              <p:nvPr/>
            </p:nvSpPr>
            <p:spPr>
              <a:xfrm>
                <a:off x="3431721" y="5603383"/>
                <a:ext cx="274391" cy="274659"/>
              </a:xfrm>
              <a:prstGeom prst="mathEqual">
                <a:avLst>
                  <a:gd name="adj1" fmla="val 23520"/>
                  <a:gd name="adj2" fmla="val 11760"/>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sp>
            <p:nvSpPr>
              <p:cNvPr id="63" name="TextBox 62">
                <a:extLst>
                  <a:ext uri="{FF2B5EF4-FFF2-40B4-BE49-F238E27FC236}">
                    <a16:creationId xmlns:a16="http://schemas.microsoft.com/office/drawing/2014/main" id="{4FB165DD-DF95-4216-98F7-D58F7AE3C7F8}"/>
                  </a:ext>
                </a:extLst>
              </p:cNvPr>
              <p:cNvSpPr txBox="1"/>
              <p:nvPr/>
            </p:nvSpPr>
            <p:spPr>
              <a:xfrm>
                <a:off x="3885784" y="5557220"/>
                <a:ext cx="1772771" cy="338554"/>
              </a:xfrm>
              <a:prstGeom prst="rect">
                <a:avLst/>
              </a:prstGeom>
              <a:noFill/>
            </p:spPr>
            <p:txBody>
              <a:bodyPr wrap="square" rtlCol="0">
                <a:spAutoFit/>
              </a:bodyPr>
              <a:lstStyle>
                <a:defPPr>
                  <a:defRPr lang="en-US"/>
                </a:defPPr>
                <a:lvl1pPr>
                  <a:defRPr sz="2400">
                    <a:solidFill>
                      <a:srgbClr val="FF5353"/>
                    </a:solidFill>
                    <a:latin typeface="+mj-lt"/>
                  </a:defRPr>
                </a:lvl1pPr>
              </a:lstStyle>
              <a:p>
                <a:r>
                  <a:rPr lang="en-US" sz="1600" dirty="0"/>
                  <a:t>Rs. 1,69,722 p.a.</a:t>
                </a:r>
                <a:endParaRPr lang="en-IN" sz="1600" dirty="0"/>
              </a:p>
            </p:txBody>
          </p:sp>
        </p:grpSp>
        <p:grpSp>
          <p:nvGrpSpPr>
            <p:cNvPr id="65" name="Group 64">
              <a:extLst>
                <a:ext uri="{FF2B5EF4-FFF2-40B4-BE49-F238E27FC236}">
                  <a16:creationId xmlns:a16="http://schemas.microsoft.com/office/drawing/2014/main" id="{48A9A913-F42A-4D5E-8BD8-67C371D16C1B}"/>
                </a:ext>
              </a:extLst>
            </p:cNvPr>
            <p:cNvGrpSpPr/>
            <p:nvPr/>
          </p:nvGrpSpPr>
          <p:grpSpPr>
            <a:xfrm>
              <a:off x="987064" y="3094683"/>
              <a:ext cx="7323046" cy="1108124"/>
              <a:chOff x="987064" y="3094683"/>
              <a:chExt cx="7323046" cy="1108124"/>
            </a:xfrm>
          </p:grpSpPr>
          <p:grpSp>
            <p:nvGrpSpPr>
              <p:cNvPr id="29" name="Group 28">
                <a:extLst>
                  <a:ext uri="{FF2B5EF4-FFF2-40B4-BE49-F238E27FC236}">
                    <a16:creationId xmlns:a16="http://schemas.microsoft.com/office/drawing/2014/main" id="{B93DFB6E-A36D-49B5-9735-2CA39F2654F4}"/>
                  </a:ext>
                </a:extLst>
              </p:cNvPr>
              <p:cNvGrpSpPr/>
              <p:nvPr/>
            </p:nvGrpSpPr>
            <p:grpSpPr>
              <a:xfrm>
                <a:off x="987064" y="3094683"/>
                <a:ext cx="6499665" cy="1108124"/>
                <a:chOff x="1215828" y="3943263"/>
                <a:chExt cx="5031164" cy="1108124"/>
              </a:xfrm>
            </p:grpSpPr>
            <p:sp>
              <p:nvSpPr>
                <p:cNvPr id="30" name="TextBox 29">
                  <a:extLst>
                    <a:ext uri="{FF2B5EF4-FFF2-40B4-BE49-F238E27FC236}">
                      <a16:creationId xmlns:a16="http://schemas.microsoft.com/office/drawing/2014/main" id="{89838F7B-0637-45D0-98E9-33D210FC29F7}"/>
                    </a:ext>
                  </a:extLst>
                </p:cNvPr>
                <p:cNvSpPr txBox="1"/>
                <p:nvPr/>
              </p:nvSpPr>
              <p:spPr>
                <a:xfrm>
                  <a:off x="1215828" y="4264047"/>
                  <a:ext cx="2241539" cy="461665"/>
                </a:xfrm>
                <a:prstGeom prst="rect">
                  <a:avLst/>
                </a:prstGeom>
                <a:noFill/>
              </p:spPr>
              <p:txBody>
                <a:bodyPr wrap="square" rtlCol="0">
                  <a:spAutoFit/>
                </a:bodyPr>
                <a:lstStyle/>
                <a:p>
                  <a:r>
                    <a:rPr lang="en-US" sz="2400" dirty="0">
                      <a:solidFill>
                        <a:srgbClr val="FF5353"/>
                      </a:solidFill>
                      <a:latin typeface="+mj-lt"/>
                    </a:rPr>
                    <a:t>2,00,00,000 =</a:t>
                  </a:r>
                  <a:endParaRPr lang="en-IN" sz="2400" dirty="0">
                    <a:solidFill>
                      <a:srgbClr val="FF5353"/>
                    </a:solidFill>
                    <a:latin typeface="+mj-lt"/>
                  </a:endParaRPr>
                </a:p>
              </p:txBody>
            </p:sp>
            <p:sp>
              <p:nvSpPr>
                <p:cNvPr id="31" name="TextBox 30">
                  <a:extLst>
                    <a:ext uri="{FF2B5EF4-FFF2-40B4-BE49-F238E27FC236}">
                      <a16:creationId xmlns:a16="http://schemas.microsoft.com/office/drawing/2014/main" id="{B6D05547-C8B7-4673-B685-56BE2478F87E}"/>
                    </a:ext>
                  </a:extLst>
                </p:cNvPr>
                <p:cNvSpPr txBox="1"/>
                <p:nvPr/>
              </p:nvSpPr>
              <p:spPr>
                <a:xfrm>
                  <a:off x="3849425" y="4042189"/>
                  <a:ext cx="2052173" cy="461665"/>
                </a:xfrm>
                <a:prstGeom prst="rect">
                  <a:avLst/>
                </a:prstGeom>
                <a:noFill/>
              </p:spPr>
              <p:txBody>
                <a:bodyPr wrap="square" rtlCol="0">
                  <a:spAutoFit/>
                </a:bodyPr>
                <a:lstStyle/>
                <a:p>
                  <a:r>
                    <a:rPr lang="en-US" sz="2400" dirty="0">
                      <a:solidFill>
                        <a:srgbClr val="FF5353"/>
                      </a:solidFill>
                      <a:latin typeface="+mj-lt"/>
                    </a:rPr>
                    <a:t>(1+0.15) </a:t>
                  </a:r>
                  <a:endParaRPr lang="en-IN" sz="2400" dirty="0">
                    <a:solidFill>
                      <a:srgbClr val="FF5353"/>
                    </a:solidFill>
                    <a:latin typeface="+mj-lt"/>
                  </a:endParaRPr>
                </a:p>
              </p:txBody>
            </p:sp>
            <p:sp>
              <p:nvSpPr>
                <p:cNvPr id="32" name="TextBox 31">
                  <a:extLst>
                    <a:ext uri="{FF2B5EF4-FFF2-40B4-BE49-F238E27FC236}">
                      <a16:creationId xmlns:a16="http://schemas.microsoft.com/office/drawing/2014/main" id="{82EC01A0-1B9B-4695-9AF1-B82F56B0CA31}"/>
                    </a:ext>
                  </a:extLst>
                </p:cNvPr>
                <p:cNvSpPr txBox="1"/>
                <p:nvPr/>
              </p:nvSpPr>
              <p:spPr>
                <a:xfrm>
                  <a:off x="4645114" y="3943263"/>
                  <a:ext cx="469590" cy="338554"/>
                </a:xfrm>
                <a:prstGeom prst="rect">
                  <a:avLst/>
                </a:prstGeom>
                <a:noFill/>
              </p:spPr>
              <p:txBody>
                <a:bodyPr wrap="square" rtlCol="0">
                  <a:spAutoFit/>
                </a:bodyPr>
                <a:lstStyle/>
                <a:p>
                  <a:pPr algn="ctr"/>
                  <a:r>
                    <a:rPr lang="en-US" sz="1600" dirty="0">
                      <a:solidFill>
                        <a:srgbClr val="FF5353"/>
                      </a:solidFill>
                      <a:latin typeface="+mj-lt"/>
                    </a:rPr>
                    <a:t>20</a:t>
                  </a:r>
                  <a:endParaRPr lang="en-IN" sz="1600" dirty="0">
                    <a:solidFill>
                      <a:srgbClr val="FF5353"/>
                    </a:solidFill>
                    <a:latin typeface="+mj-lt"/>
                  </a:endParaRPr>
                </a:p>
              </p:txBody>
            </p:sp>
            <p:sp>
              <p:nvSpPr>
                <p:cNvPr id="33" name="Minus Sign 32">
                  <a:extLst>
                    <a:ext uri="{FF2B5EF4-FFF2-40B4-BE49-F238E27FC236}">
                      <a16:creationId xmlns:a16="http://schemas.microsoft.com/office/drawing/2014/main" id="{807582E9-03F7-4270-9E1B-9FEE2E7FF38A}"/>
                    </a:ext>
                  </a:extLst>
                </p:cNvPr>
                <p:cNvSpPr/>
                <p:nvPr/>
              </p:nvSpPr>
              <p:spPr>
                <a:xfrm>
                  <a:off x="4979004" y="4205036"/>
                  <a:ext cx="271400" cy="218685"/>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34" name="TextBox 33">
                  <a:extLst>
                    <a:ext uri="{FF2B5EF4-FFF2-40B4-BE49-F238E27FC236}">
                      <a16:creationId xmlns:a16="http://schemas.microsoft.com/office/drawing/2014/main" id="{D8853235-FA7B-4AA3-AA8D-433E2CEB7803}"/>
                    </a:ext>
                  </a:extLst>
                </p:cNvPr>
                <p:cNvSpPr txBox="1"/>
                <p:nvPr/>
              </p:nvSpPr>
              <p:spPr>
                <a:xfrm>
                  <a:off x="5114704" y="4046733"/>
                  <a:ext cx="420704" cy="461665"/>
                </a:xfrm>
                <a:prstGeom prst="rect">
                  <a:avLst/>
                </a:prstGeom>
                <a:noFill/>
              </p:spPr>
              <p:txBody>
                <a:bodyPr wrap="square" rtlCol="0">
                  <a:spAutoFit/>
                </a:bodyPr>
                <a:lstStyle/>
                <a:p>
                  <a:pPr algn="r"/>
                  <a:r>
                    <a:rPr lang="en-US" sz="2400" dirty="0">
                      <a:solidFill>
                        <a:srgbClr val="FF5353"/>
                      </a:solidFill>
                      <a:latin typeface="+mj-lt"/>
                    </a:rPr>
                    <a:t>1 </a:t>
                  </a:r>
                  <a:endParaRPr lang="en-IN" sz="2400" dirty="0">
                    <a:solidFill>
                      <a:srgbClr val="FF5353"/>
                    </a:solidFill>
                    <a:latin typeface="+mj-lt"/>
                  </a:endParaRPr>
                </a:p>
              </p:txBody>
            </p:sp>
            <p:sp>
              <p:nvSpPr>
                <p:cNvPr id="35" name="Minus Sign 34">
                  <a:extLst>
                    <a:ext uri="{FF2B5EF4-FFF2-40B4-BE49-F238E27FC236}">
                      <a16:creationId xmlns:a16="http://schemas.microsoft.com/office/drawing/2014/main" id="{51955BA6-5F69-4419-8943-7298F0142551}"/>
                    </a:ext>
                  </a:extLst>
                </p:cNvPr>
                <p:cNvSpPr/>
                <p:nvPr/>
              </p:nvSpPr>
              <p:spPr>
                <a:xfrm>
                  <a:off x="3295103" y="4380141"/>
                  <a:ext cx="2951889" cy="412766"/>
                </a:xfrm>
                <a:prstGeom prst="mathMinus">
                  <a:avLst>
                    <a:gd name="adj1" fmla="val 14655"/>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p>
              </p:txBody>
            </p:sp>
            <p:sp>
              <p:nvSpPr>
                <p:cNvPr id="36" name="TextBox 35">
                  <a:extLst>
                    <a:ext uri="{FF2B5EF4-FFF2-40B4-BE49-F238E27FC236}">
                      <a16:creationId xmlns:a16="http://schemas.microsoft.com/office/drawing/2014/main" id="{EA2EF3E1-DDE3-49F2-9D42-2F47FAA5D96B}"/>
                    </a:ext>
                  </a:extLst>
                </p:cNvPr>
                <p:cNvSpPr txBox="1"/>
                <p:nvPr/>
              </p:nvSpPr>
              <p:spPr>
                <a:xfrm>
                  <a:off x="3942530" y="4589722"/>
                  <a:ext cx="1026718" cy="461665"/>
                </a:xfrm>
                <a:prstGeom prst="rect">
                  <a:avLst/>
                </a:prstGeom>
                <a:noFill/>
              </p:spPr>
              <p:txBody>
                <a:bodyPr wrap="square" rtlCol="0">
                  <a:spAutoFit/>
                </a:bodyPr>
                <a:lstStyle/>
                <a:p>
                  <a:pPr algn="r"/>
                  <a:r>
                    <a:rPr lang="en-US" sz="2400" dirty="0">
                      <a:solidFill>
                        <a:srgbClr val="FF5353"/>
                      </a:solidFill>
                      <a:latin typeface="+mj-lt"/>
                    </a:rPr>
                    <a:t>0.15 </a:t>
                  </a:r>
                  <a:endParaRPr lang="en-IN" sz="2400" dirty="0">
                    <a:solidFill>
                      <a:srgbClr val="FF5353"/>
                    </a:solidFill>
                    <a:latin typeface="+mj-lt"/>
                  </a:endParaRPr>
                </a:p>
              </p:txBody>
            </p:sp>
            <p:grpSp>
              <p:nvGrpSpPr>
                <p:cNvPr id="37" name="Group 36">
                  <a:extLst>
                    <a:ext uri="{FF2B5EF4-FFF2-40B4-BE49-F238E27FC236}">
                      <a16:creationId xmlns:a16="http://schemas.microsoft.com/office/drawing/2014/main" id="{3AF82A71-BF71-414A-86B0-09C9E6EC3AB4}"/>
                    </a:ext>
                  </a:extLst>
                </p:cNvPr>
                <p:cNvGrpSpPr/>
                <p:nvPr/>
              </p:nvGrpSpPr>
              <p:grpSpPr>
                <a:xfrm>
                  <a:off x="2978575" y="4226178"/>
                  <a:ext cx="587069" cy="546642"/>
                  <a:chOff x="2529539" y="4089550"/>
                  <a:chExt cx="587069" cy="546642"/>
                </a:xfrm>
              </p:grpSpPr>
              <p:sp>
                <p:nvSpPr>
                  <p:cNvPr id="38" name="TextBox 37">
                    <a:extLst>
                      <a:ext uri="{FF2B5EF4-FFF2-40B4-BE49-F238E27FC236}">
                        <a16:creationId xmlns:a16="http://schemas.microsoft.com/office/drawing/2014/main" id="{9D6FF817-E88A-40E6-97C0-B18657736E0A}"/>
                      </a:ext>
                    </a:extLst>
                  </p:cNvPr>
                  <p:cNvSpPr txBox="1"/>
                  <p:nvPr/>
                </p:nvSpPr>
                <p:spPr>
                  <a:xfrm>
                    <a:off x="2529539" y="4089550"/>
                    <a:ext cx="575578" cy="461665"/>
                  </a:xfrm>
                  <a:prstGeom prst="rect">
                    <a:avLst/>
                  </a:prstGeom>
                  <a:noFill/>
                </p:spPr>
                <p:txBody>
                  <a:bodyPr wrap="square" rtlCol="0">
                    <a:spAutoFit/>
                  </a:bodyPr>
                  <a:lstStyle/>
                  <a:p>
                    <a:r>
                      <a:rPr lang="en-US" sz="2400" dirty="0">
                        <a:solidFill>
                          <a:srgbClr val="FF5353"/>
                        </a:solidFill>
                        <a:latin typeface="+mj-lt"/>
                      </a:rPr>
                      <a:t>A </a:t>
                    </a:r>
                    <a:endParaRPr lang="en-IN" sz="2400" dirty="0">
                      <a:solidFill>
                        <a:srgbClr val="FF5353"/>
                      </a:solidFill>
                      <a:latin typeface="+mj-lt"/>
                    </a:endParaRPr>
                  </a:p>
                </p:txBody>
              </p:sp>
              <p:sp>
                <p:nvSpPr>
                  <p:cNvPr id="39" name="TextBox 38">
                    <a:extLst>
                      <a:ext uri="{FF2B5EF4-FFF2-40B4-BE49-F238E27FC236}">
                        <a16:creationId xmlns:a16="http://schemas.microsoft.com/office/drawing/2014/main" id="{A09983FC-799A-4A42-9604-FCE5EBD5896C}"/>
                      </a:ext>
                    </a:extLst>
                  </p:cNvPr>
                  <p:cNvSpPr txBox="1"/>
                  <p:nvPr/>
                </p:nvSpPr>
                <p:spPr>
                  <a:xfrm>
                    <a:off x="2849718" y="4174527"/>
                    <a:ext cx="266890" cy="461665"/>
                  </a:xfrm>
                  <a:prstGeom prst="rect">
                    <a:avLst/>
                  </a:prstGeom>
                  <a:noFill/>
                </p:spPr>
                <p:txBody>
                  <a:bodyPr wrap="square" rtlCol="0">
                    <a:spAutoFit/>
                  </a:bodyPr>
                  <a:lstStyle/>
                  <a:p>
                    <a:r>
                      <a:rPr lang="en-US" sz="2400" dirty="0">
                        <a:solidFill>
                          <a:srgbClr val="FF5353"/>
                        </a:solidFill>
                        <a:latin typeface="+mj-lt"/>
                      </a:rPr>
                      <a:t>* </a:t>
                    </a:r>
                    <a:endParaRPr lang="en-IN" sz="2400" dirty="0">
                      <a:solidFill>
                        <a:srgbClr val="FF5353"/>
                      </a:solidFill>
                      <a:latin typeface="+mj-lt"/>
                    </a:endParaRPr>
                  </a:p>
                </p:txBody>
              </p:sp>
            </p:grpSp>
          </p:grpSp>
          <p:sp>
            <p:nvSpPr>
              <p:cNvPr id="25" name="TextBox 24">
                <a:extLst>
                  <a:ext uri="{FF2B5EF4-FFF2-40B4-BE49-F238E27FC236}">
                    <a16:creationId xmlns:a16="http://schemas.microsoft.com/office/drawing/2014/main" id="{75FCEAF4-5312-402F-9D59-2192B5B9E28A}"/>
                  </a:ext>
                </a:extLst>
              </p:cNvPr>
              <p:cNvSpPr txBox="1"/>
              <p:nvPr/>
            </p:nvSpPr>
            <p:spPr>
              <a:xfrm>
                <a:off x="7086925" y="3547578"/>
                <a:ext cx="344790" cy="523220"/>
              </a:xfrm>
              <a:prstGeom prst="rect">
                <a:avLst/>
              </a:prstGeom>
              <a:noFill/>
            </p:spPr>
            <p:txBody>
              <a:bodyPr wrap="square" rtlCol="0">
                <a:spAutoFit/>
              </a:bodyPr>
              <a:lstStyle/>
              <a:p>
                <a:r>
                  <a:rPr lang="en-US" sz="2800" dirty="0">
                    <a:solidFill>
                      <a:srgbClr val="FF5353"/>
                    </a:solidFill>
                  </a:rPr>
                  <a:t>*</a:t>
                </a:r>
                <a:endParaRPr lang="en-IN" sz="2800" dirty="0">
                  <a:solidFill>
                    <a:srgbClr val="FF5353"/>
                  </a:solidFill>
                </a:endParaRPr>
              </a:p>
            </p:txBody>
          </p:sp>
          <p:sp>
            <p:nvSpPr>
              <p:cNvPr id="64" name="TextBox 63">
                <a:extLst>
                  <a:ext uri="{FF2B5EF4-FFF2-40B4-BE49-F238E27FC236}">
                    <a16:creationId xmlns:a16="http://schemas.microsoft.com/office/drawing/2014/main" id="{3DE8BF06-CA59-44A7-B35C-B65F253A074C}"/>
                  </a:ext>
                </a:extLst>
              </p:cNvPr>
              <p:cNvSpPr txBox="1"/>
              <p:nvPr/>
            </p:nvSpPr>
            <p:spPr>
              <a:xfrm>
                <a:off x="7389937" y="3468453"/>
                <a:ext cx="920173" cy="461665"/>
              </a:xfrm>
              <a:prstGeom prst="rect">
                <a:avLst/>
              </a:prstGeom>
              <a:noFill/>
            </p:spPr>
            <p:txBody>
              <a:bodyPr wrap="square" rtlCol="0">
                <a:spAutoFit/>
              </a:bodyPr>
              <a:lstStyle/>
              <a:p>
                <a:r>
                  <a:rPr lang="en-US" sz="2400" dirty="0">
                    <a:solidFill>
                      <a:srgbClr val="FF5353"/>
                    </a:solidFill>
                    <a:latin typeface="+mj-lt"/>
                  </a:rPr>
                  <a:t>(1+r)</a:t>
                </a:r>
                <a:endParaRPr lang="en-IN" sz="2400" dirty="0">
                  <a:solidFill>
                    <a:srgbClr val="FF5353"/>
                  </a:solidFill>
                  <a:latin typeface="+mj-lt"/>
                </a:endParaRPr>
              </a:p>
            </p:txBody>
          </p:sp>
        </p:grpSp>
        <p:sp>
          <p:nvSpPr>
            <p:cNvPr id="66" name="TextBox 65">
              <a:extLst>
                <a:ext uri="{FF2B5EF4-FFF2-40B4-BE49-F238E27FC236}">
                  <a16:creationId xmlns:a16="http://schemas.microsoft.com/office/drawing/2014/main" id="{5A4E5C18-C8E9-466F-835C-792C0E037B22}"/>
                </a:ext>
              </a:extLst>
            </p:cNvPr>
            <p:cNvSpPr txBox="1"/>
            <p:nvPr/>
          </p:nvSpPr>
          <p:spPr>
            <a:xfrm>
              <a:off x="4231005" y="4676690"/>
              <a:ext cx="344790" cy="338554"/>
            </a:xfrm>
            <a:prstGeom prst="rect">
              <a:avLst/>
            </a:prstGeom>
            <a:noFill/>
          </p:spPr>
          <p:txBody>
            <a:bodyPr wrap="square" rtlCol="0">
              <a:spAutoFit/>
            </a:bodyPr>
            <a:lstStyle/>
            <a:p>
              <a:r>
                <a:rPr lang="en-US" sz="1600" dirty="0">
                  <a:solidFill>
                    <a:srgbClr val="FF5353"/>
                  </a:solidFill>
                </a:rPr>
                <a:t>*</a:t>
              </a:r>
              <a:endParaRPr lang="en-IN" sz="1600" dirty="0">
                <a:solidFill>
                  <a:srgbClr val="FF5353"/>
                </a:solidFill>
              </a:endParaRPr>
            </a:p>
          </p:txBody>
        </p:sp>
        <p:sp>
          <p:nvSpPr>
            <p:cNvPr id="67" name="TextBox 66">
              <a:extLst>
                <a:ext uri="{FF2B5EF4-FFF2-40B4-BE49-F238E27FC236}">
                  <a16:creationId xmlns:a16="http://schemas.microsoft.com/office/drawing/2014/main" id="{F6C08CA3-32CD-443E-BAFC-0DE1E08AF80B}"/>
                </a:ext>
              </a:extLst>
            </p:cNvPr>
            <p:cNvSpPr txBox="1"/>
            <p:nvPr/>
          </p:nvSpPr>
          <p:spPr>
            <a:xfrm>
              <a:off x="4406783" y="4606212"/>
              <a:ext cx="1344079" cy="338554"/>
            </a:xfrm>
            <a:prstGeom prst="rect">
              <a:avLst/>
            </a:prstGeom>
            <a:noFill/>
          </p:spPr>
          <p:txBody>
            <a:bodyPr wrap="square" rtlCol="0">
              <a:spAutoFit/>
            </a:bodyPr>
            <a:lstStyle/>
            <a:p>
              <a:r>
                <a:rPr lang="en-US" sz="1600" dirty="0">
                  <a:solidFill>
                    <a:srgbClr val="FF5353"/>
                  </a:solidFill>
                  <a:latin typeface="+mj-lt"/>
                </a:rPr>
                <a:t>(1+0.15)</a:t>
              </a:r>
              <a:endParaRPr lang="en-IN" sz="1600" dirty="0">
                <a:solidFill>
                  <a:srgbClr val="FF5353"/>
                </a:solidFill>
                <a:latin typeface="+mj-lt"/>
              </a:endParaRPr>
            </a:p>
          </p:txBody>
        </p:sp>
        <p:sp>
          <p:nvSpPr>
            <p:cNvPr id="70" name="TextBox 69">
              <a:extLst>
                <a:ext uri="{FF2B5EF4-FFF2-40B4-BE49-F238E27FC236}">
                  <a16:creationId xmlns:a16="http://schemas.microsoft.com/office/drawing/2014/main" id="{92657F69-86D2-4882-BE85-641D1523EFDE}"/>
                </a:ext>
              </a:extLst>
            </p:cNvPr>
            <p:cNvSpPr txBox="1"/>
            <p:nvPr/>
          </p:nvSpPr>
          <p:spPr>
            <a:xfrm>
              <a:off x="7014777" y="4639972"/>
              <a:ext cx="344790" cy="338554"/>
            </a:xfrm>
            <a:prstGeom prst="rect">
              <a:avLst/>
            </a:prstGeom>
            <a:noFill/>
          </p:spPr>
          <p:txBody>
            <a:bodyPr wrap="square" rtlCol="0">
              <a:spAutoFit/>
            </a:bodyPr>
            <a:lstStyle/>
            <a:p>
              <a:r>
                <a:rPr lang="en-US" sz="1600" dirty="0">
                  <a:solidFill>
                    <a:srgbClr val="FF5353"/>
                  </a:solidFill>
                </a:rPr>
                <a:t>*</a:t>
              </a:r>
              <a:endParaRPr lang="en-IN" sz="1600" dirty="0">
                <a:solidFill>
                  <a:srgbClr val="FF5353"/>
                </a:solidFill>
              </a:endParaRPr>
            </a:p>
          </p:txBody>
        </p:sp>
        <p:sp>
          <p:nvSpPr>
            <p:cNvPr id="71" name="TextBox 70">
              <a:extLst>
                <a:ext uri="{FF2B5EF4-FFF2-40B4-BE49-F238E27FC236}">
                  <a16:creationId xmlns:a16="http://schemas.microsoft.com/office/drawing/2014/main" id="{C52A6CBE-E431-4B87-8F80-A091E547388B}"/>
                </a:ext>
              </a:extLst>
            </p:cNvPr>
            <p:cNvSpPr txBox="1"/>
            <p:nvPr/>
          </p:nvSpPr>
          <p:spPr>
            <a:xfrm>
              <a:off x="7161150" y="4577766"/>
              <a:ext cx="1071702" cy="338554"/>
            </a:xfrm>
            <a:prstGeom prst="rect">
              <a:avLst/>
            </a:prstGeom>
            <a:noFill/>
          </p:spPr>
          <p:txBody>
            <a:bodyPr wrap="square" rtlCol="0">
              <a:spAutoFit/>
            </a:bodyPr>
            <a:lstStyle/>
            <a:p>
              <a:r>
                <a:rPr lang="en-US" sz="1600" dirty="0">
                  <a:solidFill>
                    <a:srgbClr val="FF5353"/>
                  </a:solidFill>
                  <a:latin typeface="+mj-lt"/>
                </a:rPr>
                <a:t>(1+0.15)</a:t>
              </a:r>
              <a:endParaRPr lang="en-IN" sz="1600" dirty="0">
                <a:solidFill>
                  <a:srgbClr val="FF5353"/>
                </a:solidFill>
                <a:latin typeface="+mj-lt"/>
              </a:endParaRPr>
            </a:p>
          </p:txBody>
        </p:sp>
      </p:grpSp>
    </p:spTree>
    <p:extLst>
      <p:ext uri="{BB962C8B-B14F-4D97-AF65-F5344CB8AC3E}">
        <p14:creationId xmlns:p14="http://schemas.microsoft.com/office/powerpoint/2010/main" val="42451952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6957E11-453E-48DE-99FB-47BE866439BF}"/>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38</a:t>
            </a:r>
            <a:endParaRPr lang="en-IN" dirty="0"/>
          </a:p>
        </p:txBody>
      </p:sp>
      <p:sp>
        <p:nvSpPr>
          <p:cNvPr id="28" name="TextBox 27">
            <a:extLst>
              <a:ext uri="{FF2B5EF4-FFF2-40B4-BE49-F238E27FC236}">
                <a16:creationId xmlns:a16="http://schemas.microsoft.com/office/drawing/2014/main" id="{9F420F73-3397-40F4-9632-5947887B9116}"/>
              </a:ext>
            </a:extLst>
          </p:cNvPr>
          <p:cNvSpPr txBox="1"/>
          <p:nvPr/>
        </p:nvSpPr>
        <p:spPr>
          <a:xfrm>
            <a:off x="463211" y="927722"/>
            <a:ext cx="8217569" cy="523220"/>
          </a:xfrm>
          <a:prstGeom prst="rect">
            <a:avLst/>
          </a:prstGeom>
          <a:noFill/>
        </p:spPr>
        <p:txBody>
          <a:bodyPr wrap="square" rtlCol="0">
            <a:spAutoFit/>
          </a:bodyPr>
          <a:lstStyle/>
          <a:p>
            <a:r>
              <a:rPr lang="en-US" sz="28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Future Value of Annuity (at the beginning of Year)</a:t>
            </a:r>
            <a:endParaRPr lang="en-IN" sz="28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7" name="TextBox 26">
            <a:extLst>
              <a:ext uri="{FF2B5EF4-FFF2-40B4-BE49-F238E27FC236}">
                <a16:creationId xmlns:a16="http://schemas.microsoft.com/office/drawing/2014/main" id="{619EFF5A-057D-4B5D-B12F-FB612576DBC5}"/>
              </a:ext>
            </a:extLst>
          </p:cNvPr>
          <p:cNvSpPr txBox="1"/>
          <p:nvPr/>
        </p:nvSpPr>
        <p:spPr>
          <a:xfrm>
            <a:off x="682365" y="1990722"/>
            <a:ext cx="7527276" cy="1284134"/>
          </a:xfrm>
          <a:prstGeom prst="rect">
            <a:avLst/>
          </a:prstGeom>
          <a:noFill/>
        </p:spPr>
        <p:txBody>
          <a:bodyPr wrap="square" rtlCol="0">
            <a:spAutoFit/>
          </a:bodyPr>
          <a:lstStyle/>
          <a:p>
            <a:pPr algn="just">
              <a:lnSpc>
                <a:spcPct val="150000"/>
              </a:lnSpc>
            </a:pPr>
            <a:r>
              <a:rPr lang="en-US" dirty="0">
                <a:solidFill>
                  <a:schemeClr val="tx1">
                    <a:lumMod val="65000"/>
                    <a:lumOff val="35000"/>
                  </a:schemeClr>
                </a:solidFill>
              </a:rPr>
              <a:t>The future value of the annuity (FVA DUE) the receipts are assumed to be at the end of the period where rate of interest is compounded less than annually.</a:t>
            </a:r>
            <a:endParaRPr lang="en-IN" dirty="0">
              <a:solidFill>
                <a:schemeClr val="tx1">
                  <a:lumMod val="65000"/>
                  <a:lumOff val="35000"/>
                </a:schemeClr>
              </a:solidFill>
            </a:endParaRPr>
          </a:p>
        </p:txBody>
      </p:sp>
      <p:grpSp>
        <p:nvGrpSpPr>
          <p:cNvPr id="57" name="Group 56">
            <a:extLst>
              <a:ext uri="{FF2B5EF4-FFF2-40B4-BE49-F238E27FC236}">
                <a16:creationId xmlns:a16="http://schemas.microsoft.com/office/drawing/2014/main" id="{7A15547D-3F06-43FA-9C4C-9B323FF79B10}"/>
              </a:ext>
            </a:extLst>
          </p:cNvPr>
          <p:cNvGrpSpPr/>
          <p:nvPr/>
        </p:nvGrpSpPr>
        <p:grpSpPr>
          <a:xfrm>
            <a:off x="682365" y="3151096"/>
            <a:ext cx="8026412" cy="2673191"/>
            <a:chOff x="682365" y="3151096"/>
            <a:chExt cx="8026412" cy="2673191"/>
          </a:xfrm>
        </p:grpSpPr>
        <p:grpSp>
          <p:nvGrpSpPr>
            <p:cNvPr id="25" name="Group 24">
              <a:extLst>
                <a:ext uri="{FF2B5EF4-FFF2-40B4-BE49-F238E27FC236}">
                  <a16:creationId xmlns:a16="http://schemas.microsoft.com/office/drawing/2014/main" id="{C2C8F0B1-F736-4E24-B4C5-09577B4E1C3E}"/>
                </a:ext>
              </a:extLst>
            </p:cNvPr>
            <p:cNvGrpSpPr/>
            <p:nvPr/>
          </p:nvGrpSpPr>
          <p:grpSpPr>
            <a:xfrm>
              <a:off x="682365" y="3151096"/>
              <a:ext cx="8026412" cy="2673191"/>
              <a:chOff x="682365" y="3183180"/>
              <a:chExt cx="8026412" cy="2673191"/>
            </a:xfrm>
          </p:grpSpPr>
          <p:sp>
            <p:nvSpPr>
              <p:cNvPr id="30" name="TextBox 29">
                <a:extLst>
                  <a:ext uri="{FF2B5EF4-FFF2-40B4-BE49-F238E27FC236}">
                    <a16:creationId xmlns:a16="http://schemas.microsoft.com/office/drawing/2014/main" id="{832F57E6-81EB-4FF3-8142-A019F97BF919}"/>
                  </a:ext>
                </a:extLst>
              </p:cNvPr>
              <p:cNvSpPr txBox="1"/>
              <p:nvPr/>
            </p:nvSpPr>
            <p:spPr>
              <a:xfrm>
                <a:off x="682365" y="4012453"/>
                <a:ext cx="2629116" cy="1015663"/>
              </a:xfrm>
              <a:prstGeom prst="rect">
                <a:avLst/>
              </a:prstGeom>
              <a:noFill/>
            </p:spPr>
            <p:txBody>
              <a:bodyPr wrap="square" rtlCol="0">
                <a:spAutoFit/>
              </a:bodyPr>
              <a:lstStyle/>
              <a:p>
                <a:r>
                  <a:rPr lang="en-US" sz="6000" dirty="0">
                    <a:solidFill>
                      <a:srgbClr val="FF5353"/>
                    </a:solidFill>
                    <a:latin typeface="+mj-lt"/>
                  </a:rPr>
                  <a:t>FVA =</a:t>
                </a:r>
                <a:endParaRPr lang="en-IN" sz="6000" dirty="0">
                  <a:solidFill>
                    <a:srgbClr val="FF5353"/>
                  </a:solidFill>
                  <a:latin typeface="+mj-lt"/>
                </a:endParaRPr>
              </a:p>
            </p:txBody>
          </p:sp>
          <p:sp>
            <p:nvSpPr>
              <p:cNvPr id="31" name="TextBox 30">
                <a:extLst>
                  <a:ext uri="{FF2B5EF4-FFF2-40B4-BE49-F238E27FC236}">
                    <a16:creationId xmlns:a16="http://schemas.microsoft.com/office/drawing/2014/main" id="{A71F7332-88A9-4301-9FC6-8754D155007A}"/>
                  </a:ext>
                </a:extLst>
              </p:cNvPr>
              <p:cNvSpPr txBox="1"/>
              <p:nvPr/>
            </p:nvSpPr>
            <p:spPr>
              <a:xfrm>
                <a:off x="4133203" y="3470079"/>
                <a:ext cx="894653" cy="646331"/>
              </a:xfrm>
              <a:prstGeom prst="rect">
                <a:avLst/>
              </a:prstGeom>
              <a:noFill/>
            </p:spPr>
            <p:txBody>
              <a:bodyPr wrap="square" rtlCol="0">
                <a:spAutoFit/>
              </a:bodyPr>
              <a:lstStyle/>
              <a:p>
                <a:r>
                  <a:rPr lang="en-US" sz="3600" dirty="0">
                    <a:solidFill>
                      <a:srgbClr val="FF5353"/>
                    </a:solidFill>
                    <a:latin typeface="+mj-lt"/>
                  </a:rPr>
                  <a:t>1 +   </a:t>
                </a:r>
                <a:endParaRPr lang="en-IN" sz="3600" dirty="0">
                  <a:solidFill>
                    <a:srgbClr val="FF5353"/>
                  </a:solidFill>
                  <a:latin typeface="+mj-lt"/>
                </a:endParaRPr>
              </a:p>
            </p:txBody>
          </p:sp>
          <p:sp>
            <p:nvSpPr>
              <p:cNvPr id="32" name="TextBox 31">
                <a:extLst>
                  <a:ext uri="{FF2B5EF4-FFF2-40B4-BE49-F238E27FC236}">
                    <a16:creationId xmlns:a16="http://schemas.microsoft.com/office/drawing/2014/main" id="{D73C354A-5840-4F0F-85E1-0D3922420A36}"/>
                  </a:ext>
                </a:extLst>
              </p:cNvPr>
              <p:cNvSpPr txBox="1"/>
              <p:nvPr/>
            </p:nvSpPr>
            <p:spPr>
              <a:xfrm>
                <a:off x="5841416" y="3183180"/>
                <a:ext cx="1021888" cy="461665"/>
              </a:xfrm>
              <a:prstGeom prst="rect">
                <a:avLst/>
              </a:prstGeom>
              <a:noFill/>
            </p:spPr>
            <p:txBody>
              <a:bodyPr wrap="square" rtlCol="0">
                <a:spAutoFit/>
              </a:bodyPr>
              <a:lstStyle/>
              <a:p>
                <a:pPr algn="ctr"/>
                <a:r>
                  <a:rPr lang="en-US" sz="2400" dirty="0">
                    <a:solidFill>
                      <a:srgbClr val="FF5353"/>
                    </a:solidFill>
                    <a:latin typeface="+mj-lt"/>
                  </a:rPr>
                  <a:t>n*m</a:t>
                </a:r>
                <a:endParaRPr lang="en-IN" sz="2400" dirty="0">
                  <a:solidFill>
                    <a:srgbClr val="FF5353"/>
                  </a:solidFill>
                  <a:latin typeface="+mj-lt"/>
                </a:endParaRPr>
              </a:p>
            </p:txBody>
          </p:sp>
          <p:sp>
            <p:nvSpPr>
              <p:cNvPr id="33" name="Minus Sign 32">
                <a:extLst>
                  <a:ext uri="{FF2B5EF4-FFF2-40B4-BE49-F238E27FC236}">
                    <a16:creationId xmlns:a16="http://schemas.microsoft.com/office/drawing/2014/main" id="{B731321F-8A2C-4EE5-8560-0B4C846D1C8E}"/>
                  </a:ext>
                </a:extLst>
              </p:cNvPr>
              <p:cNvSpPr/>
              <p:nvPr/>
            </p:nvSpPr>
            <p:spPr>
              <a:xfrm>
                <a:off x="6170726" y="3838572"/>
                <a:ext cx="491267" cy="36193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5E1A2602-7647-4430-82F1-1307CE9C8476}"/>
                  </a:ext>
                </a:extLst>
              </p:cNvPr>
              <p:cNvSpPr txBox="1"/>
              <p:nvPr/>
            </p:nvSpPr>
            <p:spPr>
              <a:xfrm>
                <a:off x="6514002" y="3681340"/>
                <a:ext cx="636834" cy="646331"/>
              </a:xfrm>
              <a:prstGeom prst="rect">
                <a:avLst/>
              </a:prstGeom>
              <a:noFill/>
            </p:spPr>
            <p:txBody>
              <a:bodyPr wrap="square" rtlCol="0">
                <a:spAutoFit/>
              </a:bodyPr>
              <a:lstStyle/>
              <a:p>
                <a:pPr algn="r"/>
                <a:r>
                  <a:rPr lang="en-US" sz="3600" dirty="0">
                    <a:solidFill>
                      <a:srgbClr val="FF5353"/>
                    </a:solidFill>
                    <a:latin typeface="+mj-lt"/>
                  </a:rPr>
                  <a:t>1 </a:t>
                </a:r>
                <a:endParaRPr lang="en-IN" sz="3600" dirty="0">
                  <a:solidFill>
                    <a:srgbClr val="FF5353"/>
                  </a:solidFill>
                  <a:latin typeface="+mj-lt"/>
                </a:endParaRPr>
              </a:p>
            </p:txBody>
          </p:sp>
          <p:sp>
            <p:nvSpPr>
              <p:cNvPr id="35" name="Minus Sign 34">
                <a:extLst>
                  <a:ext uri="{FF2B5EF4-FFF2-40B4-BE49-F238E27FC236}">
                    <a16:creationId xmlns:a16="http://schemas.microsoft.com/office/drawing/2014/main" id="{DB6F3CFC-BB10-4AC5-BFD1-E9B35E6A51F3}"/>
                  </a:ext>
                </a:extLst>
              </p:cNvPr>
              <p:cNvSpPr/>
              <p:nvPr/>
            </p:nvSpPr>
            <p:spPr>
              <a:xfrm>
                <a:off x="3508883" y="4498117"/>
                <a:ext cx="4104471" cy="36193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6" name="Group 35">
                <a:extLst>
                  <a:ext uri="{FF2B5EF4-FFF2-40B4-BE49-F238E27FC236}">
                    <a16:creationId xmlns:a16="http://schemas.microsoft.com/office/drawing/2014/main" id="{E1769E39-B876-4472-8C6E-DDDA8395F1E8}"/>
                  </a:ext>
                </a:extLst>
              </p:cNvPr>
              <p:cNvGrpSpPr/>
              <p:nvPr/>
            </p:nvGrpSpPr>
            <p:grpSpPr>
              <a:xfrm>
                <a:off x="2965413" y="3931529"/>
                <a:ext cx="1040078" cy="755505"/>
                <a:chOff x="2312741" y="4065353"/>
                <a:chExt cx="1112555" cy="755505"/>
              </a:xfrm>
            </p:grpSpPr>
            <p:sp>
              <p:nvSpPr>
                <p:cNvPr id="47" name="TextBox 46">
                  <a:extLst>
                    <a:ext uri="{FF2B5EF4-FFF2-40B4-BE49-F238E27FC236}">
                      <a16:creationId xmlns:a16="http://schemas.microsoft.com/office/drawing/2014/main" id="{D8DA438F-B4D2-4913-B60D-EF98DD45A3EB}"/>
                    </a:ext>
                  </a:extLst>
                </p:cNvPr>
                <p:cNvSpPr txBox="1"/>
                <p:nvPr/>
              </p:nvSpPr>
              <p:spPr>
                <a:xfrm>
                  <a:off x="2312741" y="4065353"/>
                  <a:ext cx="575578" cy="646331"/>
                </a:xfrm>
                <a:prstGeom prst="rect">
                  <a:avLst/>
                </a:prstGeom>
                <a:noFill/>
              </p:spPr>
              <p:txBody>
                <a:bodyPr wrap="square" rtlCol="0">
                  <a:spAutoFit/>
                </a:bodyPr>
                <a:lstStyle/>
                <a:p>
                  <a:r>
                    <a:rPr lang="en-US" sz="3600" dirty="0">
                      <a:solidFill>
                        <a:srgbClr val="FF5353"/>
                      </a:solidFill>
                      <a:latin typeface="+mj-lt"/>
                    </a:rPr>
                    <a:t>A </a:t>
                  </a:r>
                  <a:endParaRPr lang="en-IN" sz="3600" dirty="0">
                    <a:solidFill>
                      <a:srgbClr val="FF5353"/>
                    </a:solidFill>
                    <a:latin typeface="+mj-lt"/>
                  </a:endParaRPr>
                </a:p>
              </p:txBody>
            </p:sp>
            <p:sp>
              <p:nvSpPr>
                <p:cNvPr id="48" name="TextBox 47">
                  <a:extLst>
                    <a:ext uri="{FF2B5EF4-FFF2-40B4-BE49-F238E27FC236}">
                      <a16:creationId xmlns:a16="http://schemas.microsoft.com/office/drawing/2014/main" id="{D1E66C30-E493-498C-AB75-DA784D1B7BB6}"/>
                    </a:ext>
                  </a:extLst>
                </p:cNvPr>
                <p:cNvSpPr txBox="1"/>
                <p:nvPr/>
              </p:nvSpPr>
              <p:spPr>
                <a:xfrm>
                  <a:off x="2849718" y="4174527"/>
                  <a:ext cx="575578" cy="646331"/>
                </a:xfrm>
                <a:prstGeom prst="rect">
                  <a:avLst/>
                </a:prstGeom>
                <a:noFill/>
              </p:spPr>
              <p:txBody>
                <a:bodyPr wrap="square" rtlCol="0">
                  <a:spAutoFit/>
                </a:bodyPr>
                <a:lstStyle/>
                <a:p>
                  <a:r>
                    <a:rPr lang="en-US" sz="3600" dirty="0">
                      <a:solidFill>
                        <a:srgbClr val="FF5353"/>
                      </a:solidFill>
                      <a:latin typeface="+mj-lt"/>
                    </a:rPr>
                    <a:t>* </a:t>
                  </a:r>
                  <a:endParaRPr lang="en-IN" sz="3600" dirty="0">
                    <a:solidFill>
                      <a:srgbClr val="FF5353"/>
                    </a:solidFill>
                    <a:latin typeface="+mj-lt"/>
                  </a:endParaRPr>
                </a:p>
              </p:txBody>
            </p:sp>
          </p:grpSp>
          <p:grpSp>
            <p:nvGrpSpPr>
              <p:cNvPr id="37" name="Group 36">
                <a:extLst>
                  <a:ext uri="{FF2B5EF4-FFF2-40B4-BE49-F238E27FC236}">
                    <a16:creationId xmlns:a16="http://schemas.microsoft.com/office/drawing/2014/main" id="{5921391B-11C5-4BD4-BB60-FCEE62B66DF5}"/>
                  </a:ext>
                </a:extLst>
              </p:cNvPr>
              <p:cNvGrpSpPr/>
              <p:nvPr/>
            </p:nvGrpSpPr>
            <p:grpSpPr>
              <a:xfrm>
                <a:off x="4973151" y="3328481"/>
                <a:ext cx="1174018" cy="2426896"/>
                <a:chOff x="4804495" y="3049680"/>
                <a:chExt cx="1061092" cy="2426896"/>
              </a:xfrm>
            </p:grpSpPr>
            <p:sp>
              <p:nvSpPr>
                <p:cNvPr id="41" name="TextBox 40">
                  <a:extLst>
                    <a:ext uri="{FF2B5EF4-FFF2-40B4-BE49-F238E27FC236}">
                      <a16:creationId xmlns:a16="http://schemas.microsoft.com/office/drawing/2014/main" id="{BEFB57AC-4C59-4FF9-B348-A3506F8A1965}"/>
                    </a:ext>
                  </a:extLst>
                </p:cNvPr>
                <p:cNvSpPr txBox="1"/>
                <p:nvPr/>
              </p:nvSpPr>
              <p:spPr>
                <a:xfrm>
                  <a:off x="4991823" y="4305353"/>
                  <a:ext cx="575578" cy="646331"/>
                </a:xfrm>
                <a:prstGeom prst="rect">
                  <a:avLst/>
                </a:prstGeom>
                <a:noFill/>
              </p:spPr>
              <p:txBody>
                <a:bodyPr wrap="square" rtlCol="0">
                  <a:spAutoFit/>
                </a:bodyPr>
                <a:lstStyle/>
                <a:p>
                  <a:pPr algn="r"/>
                  <a:r>
                    <a:rPr lang="en-US" sz="3600" dirty="0">
                      <a:solidFill>
                        <a:srgbClr val="FF5353"/>
                      </a:solidFill>
                      <a:latin typeface="+mj-lt"/>
                    </a:rPr>
                    <a:t>r </a:t>
                  </a:r>
                  <a:endParaRPr lang="en-IN" sz="3600" dirty="0">
                    <a:solidFill>
                      <a:srgbClr val="FF5353"/>
                    </a:solidFill>
                    <a:latin typeface="+mj-lt"/>
                  </a:endParaRPr>
                </a:p>
              </p:txBody>
            </p:sp>
            <p:sp>
              <p:nvSpPr>
                <p:cNvPr id="42" name="TextBox 41">
                  <a:extLst>
                    <a:ext uri="{FF2B5EF4-FFF2-40B4-BE49-F238E27FC236}">
                      <a16:creationId xmlns:a16="http://schemas.microsoft.com/office/drawing/2014/main" id="{FF7DC24F-1002-4D69-B5B2-2AA420C7FC60}"/>
                    </a:ext>
                  </a:extLst>
                </p:cNvPr>
                <p:cNvSpPr txBox="1"/>
                <p:nvPr/>
              </p:nvSpPr>
              <p:spPr>
                <a:xfrm>
                  <a:off x="5092576" y="4830245"/>
                  <a:ext cx="575578" cy="646331"/>
                </a:xfrm>
                <a:prstGeom prst="rect">
                  <a:avLst/>
                </a:prstGeom>
                <a:noFill/>
              </p:spPr>
              <p:txBody>
                <a:bodyPr wrap="square" rtlCol="0">
                  <a:spAutoFit/>
                </a:bodyPr>
                <a:lstStyle/>
                <a:p>
                  <a:pPr algn="r"/>
                  <a:r>
                    <a:rPr lang="en-US" sz="3600" dirty="0">
                      <a:solidFill>
                        <a:srgbClr val="FF5353"/>
                      </a:solidFill>
                      <a:latin typeface="+mj-lt"/>
                    </a:rPr>
                    <a:t>m </a:t>
                  </a:r>
                  <a:endParaRPr lang="en-IN" sz="3600" dirty="0">
                    <a:solidFill>
                      <a:srgbClr val="FF5353"/>
                    </a:solidFill>
                    <a:latin typeface="+mj-lt"/>
                  </a:endParaRPr>
                </a:p>
              </p:txBody>
            </p:sp>
            <p:sp>
              <p:nvSpPr>
                <p:cNvPr id="43" name="Minus Sign 42">
                  <a:extLst>
                    <a:ext uri="{FF2B5EF4-FFF2-40B4-BE49-F238E27FC236}">
                      <a16:creationId xmlns:a16="http://schemas.microsoft.com/office/drawing/2014/main" id="{FB50D0D1-DA72-407A-A575-8FB82B09735F}"/>
                    </a:ext>
                  </a:extLst>
                </p:cNvPr>
                <p:cNvSpPr/>
                <p:nvPr/>
              </p:nvSpPr>
              <p:spPr>
                <a:xfrm>
                  <a:off x="4915354" y="4736069"/>
                  <a:ext cx="950233" cy="36193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Minus Sign 43">
                  <a:extLst>
                    <a:ext uri="{FF2B5EF4-FFF2-40B4-BE49-F238E27FC236}">
                      <a16:creationId xmlns:a16="http://schemas.microsoft.com/office/drawing/2014/main" id="{A488584B-A305-46A7-A06C-A3BB4C9E52B0}"/>
                    </a:ext>
                  </a:extLst>
                </p:cNvPr>
                <p:cNvSpPr/>
                <p:nvPr/>
              </p:nvSpPr>
              <p:spPr>
                <a:xfrm>
                  <a:off x="4804495" y="3499632"/>
                  <a:ext cx="950233" cy="36193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a:extLst>
                    <a:ext uri="{FF2B5EF4-FFF2-40B4-BE49-F238E27FC236}">
                      <a16:creationId xmlns:a16="http://schemas.microsoft.com/office/drawing/2014/main" id="{333FD8E5-3C6F-446B-A3E4-6CD00054AD74}"/>
                    </a:ext>
                  </a:extLst>
                </p:cNvPr>
                <p:cNvSpPr txBox="1"/>
                <p:nvPr/>
              </p:nvSpPr>
              <p:spPr>
                <a:xfrm>
                  <a:off x="4997614" y="3585395"/>
                  <a:ext cx="575578" cy="646331"/>
                </a:xfrm>
                <a:prstGeom prst="rect">
                  <a:avLst/>
                </a:prstGeom>
                <a:noFill/>
              </p:spPr>
              <p:txBody>
                <a:bodyPr wrap="square" rtlCol="0">
                  <a:spAutoFit/>
                </a:bodyPr>
                <a:lstStyle/>
                <a:p>
                  <a:pPr algn="r"/>
                  <a:r>
                    <a:rPr lang="en-US" sz="3600" dirty="0">
                      <a:solidFill>
                        <a:srgbClr val="FF5353"/>
                      </a:solidFill>
                      <a:latin typeface="+mj-lt"/>
                    </a:rPr>
                    <a:t>m </a:t>
                  </a:r>
                  <a:endParaRPr lang="en-IN" sz="3600" dirty="0">
                    <a:solidFill>
                      <a:srgbClr val="FF5353"/>
                    </a:solidFill>
                    <a:latin typeface="+mj-lt"/>
                  </a:endParaRPr>
                </a:p>
              </p:txBody>
            </p:sp>
            <p:sp>
              <p:nvSpPr>
                <p:cNvPr id="46" name="TextBox 45">
                  <a:extLst>
                    <a:ext uri="{FF2B5EF4-FFF2-40B4-BE49-F238E27FC236}">
                      <a16:creationId xmlns:a16="http://schemas.microsoft.com/office/drawing/2014/main" id="{42102ED4-DA94-415B-BA35-769F566F4F61}"/>
                    </a:ext>
                  </a:extLst>
                </p:cNvPr>
                <p:cNvSpPr txBox="1"/>
                <p:nvPr/>
              </p:nvSpPr>
              <p:spPr>
                <a:xfrm>
                  <a:off x="4895200" y="3049680"/>
                  <a:ext cx="575578" cy="646331"/>
                </a:xfrm>
                <a:prstGeom prst="rect">
                  <a:avLst/>
                </a:prstGeom>
                <a:noFill/>
              </p:spPr>
              <p:txBody>
                <a:bodyPr wrap="square" rtlCol="0">
                  <a:spAutoFit/>
                </a:bodyPr>
                <a:lstStyle/>
                <a:p>
                  <a:pPr algn="r"/>
                  <a:r>
                    <a:rPr lang="en-US" sz="3600" dirty="0">
                      <a:solidFill>
                        <a:srgbClr val="FF5353"/>
                      </a:solidFill>
                      <a:latin typeface="+mj-lt"/>
                    </a:rPr>
                    <a:t>r </a:t>
                  </a:r>
                  <a:endParaRPr lang="en-IN" sz="3600" dirty="0">
                    <a:solidFill>
                      <a:srgbClr val="FF5353"/>
                    </a:solidFill>
                    <a:latin typeface="+mj-lt"/>
                  </a:endParaRPr>
                </a:p>
              </p:txBody>
            </p:sp>
          </p:grpSp>
          <p:sp>
            <p:nvSpPr>
              <p:cNvPr id="38" name="Left Bracket 37">
                <a:extLst>
                  <a:ext uri="{FF2B5EF4-FFF2-40B4-BE49-F238E27FC236}">
                    <a16:creationId xmlns:a16="http://schemas.microsoft.com/office/drawing/2014/main" id="{8D4D46B1-EBFB-4502-B780-9099556467EF}"/>
                  </a:ext>
                </a:extLst>
              </p:cNvPr>
              <p:cNvSpPr/>
              <p:nvPr/>
            </p:nvSpPr>
            <p:spPr>
              <a:xfrm>
                <a:off x="3866620" y="3464177"/>
                <a:ext cx="161841" cy="2392194"/>
              </a:xfrm>
              <a:prstGeom prst="leftBracket">
                <a:avLst/>
              </a:prstGeom>
              <a:ln w="3810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9" name="Left Bracket 38">
                <a:extLst>
                  <a:ext uri="{FF2B5EF4-FFF2-40B4-BE49-F238E27FC236}">
                    <a16:creationId xmlns:a16="http://schemas.microsoft.com/office/drawing/2014/main" id="{A88ED081-D065-49D7-B4DA-E06A9B560123}"/>
                  </a:ext>
                </a:extLst>
              </p:cNvPr>
              <p:cNvSpPr/>
              <p:nvPr/>
            </p:nvSpPr>
            <p:spPr>
              <a:xfrm flipH="1">
                <a:off x="7049955" y="3402389"/>
                <a:ext cx="161841" cy="2392194"/>
              </a:xfrm>
              <a:prstGeom prst="leftBracket">
                <a:avLst/>
              </a:prstGeom>
              <a:ln w="3810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0" name="Double Bracket 39">
                <a:extLst>
                  <a:ext uri="{FF2B5EF4-FFF2-40B4-BE49-F238E27FC236}">
                    <a16:creationId xmlns:a16="http://schemas.microsoft.com/office/drawing/2014/main" id="{3E3A19E1-B704-43CE-9F1F-5FDC7207A7AE}"/>
                  </a:ext>
                </a:extLst>
              </p:cNvPr>
              <p:cNvSpPr/>
              <p:nvPr/>
            </p:nvSpPr>
            <p:spPr>
              <a:xfrm>
                <a:off x="4147173" y="3457004"/>
                <a:ext cx="1864738" cy="1061729"/>
              </a:xfrm>
              <a:prstGeom prst="bracketPair">
                <a:avLst/>
              </a:prstGeom>
              <a:ln w="3810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9" name="TextBox 48">
                <a:extLst>
                  <a:ext uri="{FF2B5EF4-FFF2-40B4-BE49-F238E27FC236}">
                    <a16:creationId xmlns:a16="http://schemas.microsoft.com/office/drawing/2014/main" id="{83F40BE5-9501-46F8-ADDD-3B8CF5BDE0DC}"/>
                  </a:ext>
                </a:extLst>
              </p:cNvPr>
              <p:cNvSpPr txBox="1"/>
              <p:nvPr/>
            </p:nvSpPr>
            <p:spPr>
              <a:xfrm>
                <a:off x="7529034" y="4211386"/>
                <a:ext cx="1179743" cy="584775"/>
              </a:xfrm>
              <a:prstGeom prst="rect">
                <a:avLst/>
              </a:prstGeom>
              <a:noFill/>
            </p:spPr>
            <p:txBody>
              <a:bodyPr wrap="square" rtlCol="0">
                <a:spAutoFit/>
              </a:bodyPr>
              <a:lstStyle/>
              <a:p>
                <a:r>
                  <a:rPr lang="en-US" sz="3200" dirty="0">
                    <a:solidFill>
                      <a:srgbClr val="FF5353"/>
                    </a:solidFill>
                    <a:latin typeface="+mj-lt"/>
                  </a:rPr>
                  <a:t> 1+ r</a:t>
                </a:r>
                <a:endParaRPr lang="en-IN" sz="3200" dirty="0">
                  <a:solidFill>
                    <a:srgbClr val="FF5353"/>
                  </a:solidFill>
                  <a:latin typeface="+mj-lt"/>
                </a:endParaRPr>
              </a:p>
            </p:txBody>
          </p:sp>
          <p:sp>
            <p:nvSpPr>
              <p:cNvPr id="50" name="TextBox 49">
                <a:extLst>
                  <a:ext uri="{FF2B5EF4-FFF2-40B4-BE49-F238E27FC236}">
                    <a16:creationId xmlns:a16="http://schemas.microsoft.com/office/drawing/2014/main" id="{BFE011E5-CC63-42C3-90A9-4ABE508DDB13}"/>
                  </a:ext>
                </a:extLst>
              </p:cNvPr>
              <p:cNvSpPr txBox="1"/>
              <p:nvPr/>
            </p:nvSpPr>
            <p:spPr>
              <a:xfrm>
                <a:off x="7281974" y="4353906"/>
                <a:ext cx="347050" cy="584775"/>
              </a:xfrm>
              <a:prstGeom prst="rect">
                <a:avLst/>
              </a:prstGeom>
              <a:noFill/>
            </p:spPr>
            <p:txBody>
              <a:bodyPr wrap="square" rtlCol="0">
                <a:spAutoFit/>
              </a:bodyPr>
              <a:lstStyle/>
              <a:p>
                <a:r>
                  <a:rPr lang="en-US" sz="3200" dirty="0">
                    <a:solidFill>
                      <a:srgbClr val="FF5353"/>
                    </a:solidFill>
                  </a:rPr>
                  <a:t>*</a:t>
                </a:r>
                <a:endParaRPr lang="en-IN" sz="3200" dirty="0">
                  <a:solidFill>
                    <a:srgbClr val="FF5353"/>
                  </a:solidFill>
                </a:endParaRPr>
              </a:p>
            </p:txBody>
          </p:sp>
        </p:grpSp>
        <p:cxnSp>
          <p:nvCxnSpPr>
            <p:cNvPr id="52" name="Straight Connector 51">
              <a:extLst>
                <a:ext uri="{FF2B5EF4-FFF2-40B4-BE49-F238E27FC236}">
                  <a16:creationId xmlns:a16="http://schemas.microsoft.com/office/drawing/2014/main" id="{6DFA4CFA-142F-41E9-9935-912A4C9EBDC2}"/>
                </a:ext>
              </a:extLst>
            </p:cNvPr>
            <p:cNvCxnSpPr/>
            <p:nvPr/>
          </p:nvCxnSpPr>
          <p:spPr>
            <a:xfrm>
              <a:off x="8125223" y="4755628"/>
              <a:ext cx="380906" cy="0"/>
            </a:xfrm>
            <a:prstGeom prst="line">
              <a:avLst/>
            </a:prstGeom>
            <a:ln w="28575">
              <a:solidFill>
                <a:srgbClr val="FF5353"/>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DA15DF7-0B7B-4B07-BAAA-433E8817DF71}"/>
                </a:ext>
              </a:extLst>
            </p:cNvPr>
            <p:cNvSpPr txBox="1"/>
            <p:nvPr/>
          </p:nvSpPr>
          <p:spPr>
            <a:xfrm>
              <a:off x="8084027" y="4647001"/>
              <a:ext cx="415495" cy="584775"/>
            </a:xfrm>
            <a:prstGeom prst="rect">
              <a:avLst/>
            </a:prstGeom>
            <a:noFill/>
          </p:spPr>
          <p:txBody>
            <a:bodyPr wrap="square" rtlCol="0">
              <a:spAutoFit/>
            </a:bodyPr>
            <a:lstStyle/>
            <a:p>
              <a:r>
                <a:rPr lang="en-US" sz="3200" dirty="0">
                  <a:solidFill>
                    <a:srgbClr val="FF5353"/>
                  </a:solidFill>
                  <a:latin typeface="+mj-lt"/>
                </a:rPr>
                <a:t>m</a:t>
              </a:r>
              <a:endParaRPr lang="en-IN" sz="3200" dirty="0">
                <a:solidFill>
                  <a:srgbClr val="FF5353"/>
                </a:solidFill>
                <a:latin typeface="+mj-lt"/>
              </a:endParaRPr>
            </a:p>
          </p:txBody>
        </p:sp>
        <p:sp>
          <p:nvSpPr>
            <p:cNvPr id="56" name="Double Bracket 55">
              <a:extLst>
                <a:ext uri="{FF2B5EF4-FFF2-40B4-BE49-F238E27FC236}">
                  <a16:creationId xmlns:a16="http://schemas.microsoft.com/office/drawing/2014/main" id="{848704E6-E21D-496F-AC64-86CDF9A2C639}"/>
                </a:ext>
              </a:extLst>
            </p:cNvPr>
            <p:cNvSpPr/>
            <p:nvPr/>
          </p:nvSpPr>
          <p:spPr>
            <a:xfrm>
              <a:off x="7636455" y="4153161"/>
              <a:ext cx="1022374" cy="1122113"/>
            </a:xfrm>
            <a:prstGeom prst="bracketPair">
              <a:avLst/>
            </a:prstGeom>
            <a:ln w="28575">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spTree>
    <p:extLst>
      <p:ext uri="{BB962C8B-B14F-4D97-AF65-F5344CB8AC3E}">
        <p14:creationId xmlns:p14="http://schemas.microsoft.com/office/powerpoint/2010/main" val="42436522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6957E11-453E-48DE-99FB-47BE866439BF}"/>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39</a:t>
            </a:r>
            <a:endParaRPr lang="en-IN" dirty="0"/>
          </a:p>
        </p:txBody>
      </p:sp>
      <p:sp>
        <p:nvSpPr>
          <p:cNvPr id="27" name="TextBox 26">
            <a:extLst>
              <a:ext uri="{FF2B5EF4-FFF2-40B4-BE49-F238E27FC236}">
                <a16:creationId xmlns:a16="http://schemas.microsoft.com/office/drawing/2014/main" id="{9C1C20DA-56E9-423E-A16E-9D201DB26F64}"/>
              </a:ext>
            </a:extLst>
          </p:cNvPr>
          <p:cNvSpPr txBox="1"/>
          <p:nvPr/>
        </p:nvSpPr>
        <p:spPr>
          <a:xfrm>
            <a:off x="463211" y="927722"/>
            <a:ext cx="8367968"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Future Value of Annuity (at the beginning of Year, example)</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8" name="TextBox 27">
            <a:extLst>
              <a:ext uri="{FF2B5EF4-FFF2-40B4-BE49-F238E27FC236}">
                <a16:creationId xmlns:a16="http://schemas.microsoft.com/office/drawing/2014/main" id="{5F0394B4-509E-4030-86BC-7A2B05CAD990}"/>
              </a:ext>
            </a:extLst>
          </p:cNvPr>
          <p:cNvSpPr txBox="1"/>
          <p:nvPr/>
        </p:nvSpPr>
        <p:spPr>
          <a:xfrm>
            <a:off x="725033" y="1976061"/>
            <a:ext cx="7527276" cy="1019253"/>
          </a:xfrm>
          <a:prstGeom prst="rect">
            <a:avLst/>
          </a:prstGeom>
          <a:noFill/>
        </p:spPr>
        <p:txBody>
          <a:bodyPr wrap="square" rtlCol="0">
            <a:spAutoFit/>
          </a:bodyPr>
          <a:lstStyle/>
          <a:p>
            <a:pPr algn="just">
              <a:lnSpc>
                <a:spcPct val="150000"/>
              </a:lnSpc>
            </a:pPr>
            <a:r>
              <a:rPr lang="en-US" sz="1400" dirty="0">
                <a:solidFill>
                  <a:schemeClr val="tx1">
                    <a:lumMod val="65000"/>
                    <a:lumOff val="35000"/>
                  </a:schemeClr>
                </a:solidFill>
              </a:rPr>
              <a:t>Ms. Kusum will retire in 20 years. She wants a corpus of 2 crore at her retirement age. How much money she should deposit each year at the beginning of the year to accumulate the mentioned amount in 20 years assuming rate of interest 15% p.a. compounded monthly.</a:t>
            </a:r>
            <a:endParaRPr lang="en-IN" sz="1400" dirty="0">
              <a:solidFill>
                <a:schemeClr val="tx1">
                  <a:lumMod val="65000"/>
                  <a:lumOff val="35000"/>
                </a:schemeClr>
              </a:solidFill>
            </a:endParaRPr>
          </a:p>
        </p:txBody>
      </p:sp>
      <p:sp>
        <p:nvSpPr>
          <p:cNvPr id="75" name="TextBox 74">
            <a:extLst>
              <a:ext uri="{FF2B5EF4-FFF2-40B4-BE49-F238E27FC236}">
                <a16:creationId xmlns:a16="http://schemas.microsoft.com/office/drawing/2014/main" id="{4F7F7DD9-9586-4437-AF8B-D2F9BAA42B05}"/>
              </a:ext>
            </a:extLst>
          </p:cNvPr>
          <p:cNvSpPr txBox="1"/>
          <p:nvPr/>
        </p:nvSpPr>
        <p:spPr>
          <a:xfrm>
            <a:off x="866022" y="5166799"/>
            <a:ext cx="1615349" cy="338554"/>
          </a:xfrm>
          <a:prstGeom prst="rect">
            <a:avLst/>
          </a:prstGeom>
          <a:noFill/>
        </p:spPr>
        <p:txBody>
          <a:bodyPr wrap="square" rtlCol="0">
            <a:spAutoFit/>
          </a:bodyPr>
          <a:lstStyle>
            <a:defPPr>
              <a:defRPr lang="en-US"/>
            </a:defPPr>
            <a:lvl1pPr>
              <a:defRPr sz="1600">
                <a:solidFill>
                  <a:srgbClr val="FF5353"/>
                </a:solidFill>
                <a:latin typeface="+mj-lt"/>
              </a:defRPr>
            </a:lvl1pPr>
          </a:lstStyle>
          <a:p>
            <a:r>
              <a:rPr lang="en-US" dirty="0"/>
              <a:t>2,00,00,000 =</a:t>
            </a:r>
            <a:endParaRPr lang="en-IN" dirty="0"/>
          </a:p>
        </p:txBody>
      </p:sp>
      <p:grpSp>
        <p:nvGrpSpPr>
          <p:cNvPr id="76" name="Group 75">
            <a:extLst>
              <a:ext uri="{FF2B5EF4-FFF2-40B4-BE49-F238E27FC236}">
                <a16:creationId xmlns:a16="http://schemas.microsoft.com/office/drawing/2014/main" id="{5FE7F88B-ED20-4A4C-8892-68A1BE69770C}"/>
              </a:ext>
            </a:extLst>
          </p:cNvPr>
          <p:cNvGrpSpPr/>
          <p:nvPr/>
        </p:nvGrpSpPr>
        <p:grpSpPr>
          <a:xfrm>
            <a:off x="2252915" y="4936660"/>
            <a:ext cx="1516910" cy="718170"/>
            <a:chOff x="2278319" y="4984841"/>
            <a:chExt cx="1516910" cy="718170"/>
          </a:xfrm>
        </p:grpSpPr>
        <p:grpSp>
          <p:nvGrpSpPr>
            <p:cNvPr id="77" name="Group 76">
              <a:extLst>
                <a:ext uri="{FF2B5EF4-FFF2-40B4-BE49-F238E27FC236}">
                  <a16:creationId xmlns:a16="http://schemas.microsoft.com/office/drawing/2014/main" id="{79DDD093-45A0-4BA1-B37B-00BA7EA6A71E}"/>
                </a:ext>
              </a:extLst>
            </p:cNvPr>
            <p:cNvGrpSpPr/>
            <p:nvPr/>
          </p:nvGrpSpPr>
          <p:grpSpPr>
            <a:xfrm>
              <a:off x="2877947" y="4984841"/>
              <a:ext cx="917282" cy="718170"/>
              <a:chOff x="2373528" y="4970583"/>
              <a:chExt cx="917282" cy="718170"/>
            </a:xfrm>
          </p:grpSpPr>
          <p:sp>
            <p:nvSpPr>
              <p:cNvPr id="81" name="TextBox 80">
                <a:extLst>
                  <a:ext uri="{FF2B5EF4-FFF2-40B4-BE49-F238E27FC236}">
                    <a16:creationId xmlns:a16="http://schemas.microsoft.com/office/drawing/2014/main" id="{846A384D-78C0-4565-8672-A8A4E6C8D368}"/>
                  </a:ext>
                </a:extLst>
              </p:cNvPr>
              <p:cNvSpPr txBox="1"/>
              <p:nvPr/>
            </p:nvSpPr>
            <p:spPr>
              <a:xfrm>
                <a:off x="2448410" y="4970583"/>
                <a:ext cx="834441" cy="338554"/>
              </a:xfrm>
              <a:prstGeom prst="rect">
                <a:avLst/>
              </a:prstGeom>
              <a:noFill/>
            </p:spPr>
            <p:txBody>
              <a:bodyPr wrap="square" rtlCol="0">
                <a:spAutoFit/>
              </a:bodyPr>
              <a:lstStyle>
                <a:defPPr>
                  <a:defRPr lang="en-US"/>
                </a:defPPr>
                <a:lvl1pPr>
                  <a:defRPr sz="1600">
                    <a:solidFill>
                      <a:srgbClr val="FF5353"/>
                    </a:solidFill>
                    <a:latin typeface="+mj-lt"/>
                  </a:defRPr>
                </a:lvl1pPr>
              </a:lstStyle>
              <a:p>
                <a:r>
                  <a:rPr lang="en-US" dirty="0"/>
                  <a:t>18.95</a:t>
                </a:r>
                <a:endParaRPr lang="en-IN" dirty="0"/>
              </a:p>
            </p:txBody>
          </p:sp>
          <p:cxnSp>
            <p:nvCxnSpPr>
              <p:cNvPr id="82" name="Straight Connector 81">
                <a:extLst>
                  <a:ext uri="{FF2B5EF4-FFF2-40B4-BE49-F238E27FC236}">
                    <a16:creationId xmlns:a16="http://schemas.microsoft.com/office/drawing/2014/main" id="{A6BAF928-BBD6-4C24-8872-BAFB821C2281}"/>
                  </a:ext>
                </a:extLst>
              </p:cNvPr>
              <p:cNvCxnSpPr/>
              <p:nvPr/>
            </p:nvCxnSpPr>
            <p:spPr>
              <a:xfrm>
                <a:off x="2373528" y="5309137"/>
                <a:ext cx="898801" cy="0"/>
              </a:xfrm>
              <a:prstGeom prst="line">
                <a:avLst/>
              </a:prstGeom>
              <a:ln w="28575">
                <a:solidFill>
                  <a:srgbClr val="FF5353"/>
                </a:solidFill>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0280B415-E264-4550-A4AE-42F3B6F49CA5}"/>
                  </a:ext>
                </a:extLst>
              </p:cNvPr>
              <p:cNvSpPr txBox="1"/>
              <p:nvPr/>
            </p:nvSpPr>
            <p:spPr>
              <a:xfrm>
                <a:off x="2456369" y="5350199"/>
                <a:ext cx="834441" cy="338554"/>
              </a:xfrm>
              <a:prstGeom prst="rect">
                <a:avLst/>
              </a:prstGeom>
              <a:noFill/>
            </p:spPr>
            <p:txBody>
              <a:bodyPr wrap="square" rtlCol="0">
                <a:spAutoFit/>
              </a:bodyPr>
              <a:lstStyle>
                <a:defPPr>
                  <a:defRPr lang="en-US"/>
                </a:defPPr>
                <a:lvl1pPr>
                  <a:defRPr sz="1600">
                    <a:solidFill>
                      <a:srgbClr val="FF5353"/>
                    </a:solidFill>
                    <a:latin typeface="+mj-lt"/>
                  </a:defRPr>
                </a:lvl1pPr>
              </a:lstStyle>
              <a:p>
                <a:r>
                  <a:rPr lang="en-US" dirty="0"/>
                  <a:t>0.0125</a:t>
                </a:r>
                <a:endParaRPr lang="en-IN" dirty="0"/>
              </a:p>
            </p:txBody>
          </p:sp>
        </p:grpSp>
        <p:grpSp>
          <p:nvGrpSpPr>
            <p:cNvPr id="78" name="Group 77">
              <a:extLst>
                <a:ext uri="{FF2B5EF4-FFF2-40B4-BE49-F238E27FC236}">
                  <a16:creationId xmlns:a16="http://schemas.microsoft.com/office/drawing/2014/main" id="{819EBD88-3D98-4F2A-8F65-4CB1519EB869}"/>
                </a:ext>
              </a:extLst>
            </p:cNvPr>
            <p:cNvGrpSpPr/>
            <p:nvPr/>
          </p:nvGrpSpPr>
          <p:grpSpPr>
            <a:xfrm>
              <a:off x="2278319" y="5159332"/>
              <a:ext cx="536670" cy="391395"/>
              <a:chOff x="2278319" y="5159332"/>
              <a:chExt cx="536670" cy="391395"/>
            </a:xfrm>
          </p:grpSpPr>
          <p:sp>
            <p:nvSpPr>
              <p:cNvPr id="79" name="TextBox 78">
                <a:extLst>
                  <a:ext uri="{FF2B5EF4-FFF2-40B4-BE49-F238E27FC236}">
                    <a16:creationId xmlns:a16="http://schemas.microsoft.com/office/drawing/2014/main" id="{6ECA84B1-516B-4424-A88A-13B50E32BE6C}"/>
                  </a:ext>
                </a:extLst>
              </p:cNvPr>
              <p:cNvSpPr txBox="1"/>
              <p:nvPr/>
            </p:nvSpPr>
            <p:spPr>
              <a:xfrm>
                <a:off x="2278319" y="5159332"/>
                <a:ext cx="336488" cy="338554"/>
              </a:xfrm>
              <a:prstGeom prst="rect">
                <a:avLst/>
              </a:prstGeom>
              <a:noFill/>
            </p:spPr>
            <p:txBody>
              <a:bodyPr wrap="square" rtlCol="0">
                <a:spAutoFit/>
              </a:bodyPr>
              <a:lstStyle/>
              <a:p>
                <a:r>
                  <a:rPr lang="en-US" sz="1600" dirty="0">
                    <a:solidFill>
                      <a:srgbClr val="FF5353"/>
                    </a:solidFill>
                    <a:latin typeface="+mj-lt"/>
                  </a:rPr>
                  <a:t>A </a:t>
                </a:r>
                <a:endParaRPr lang="en-IN" sz="1600" dirty="0">
                  <a:solidFill>
                    <a:srgbClr val="FF5353"/>
                  </a:solidFill>
                  <a:latin typeface="+mj-lt"/>
                </a:endParaRPr>
              </a:p>
            </p:txBody>
          </p:sp>
          <p:sp>
            <p:nvSpPr>
              <p:cNvPr id="80" name="TextBox 79">
                <a:extLst>
                  <a:ext uri="{FF2B5EF4-FFF2-40B4-BE49-F238E27FC236}">
                    <a16:creationId xmlns:a16="http://schemas.microsoft.com/office/drawing/2014/main" id="{E79912F2-6587-4071-87FA-D718B13D76A1}"/>
                  </a:ext>
                </a:extLst>
              </p:cNvPr>
              <p:cNvSpPr txBox="1"/>
              <p:nvPr/>
            </p:nvSpPr>
            <p:spPr>
              <a:xfrm>
                <a:off x="2562989" y="5212173"/>
                <a:ext cx="252000" cy="338554"/>
              </a:xfrm>
              <a:prstGeom prst="rect">
                <a:avLst/>
              </a:prstGeom>
              <a:noFill/>
            </p:spPr>
            <p:txBody>
              <a:bodyPr wrap="square" rtlCol="0">
                <a:spAutoFit/>
              </a:bodyPr>
              <a:lstStyle/>
              <a:p>
                <a:r>
                  <a:rPr lang="en-US" sz="1600" dirty="0">
                    <a:solidFill>
                      <a:srgbClr val="FF5353"/>
                    </a:solidFill>
                    <a:latin typeface="+mj-lt"/>
                  </a:rPr>
                  <a:t>* </a:t>
                </a:r>
                <a:endParaRPr lang="en-IN" sz="1600" dirty="0">
                  <a:solidFill>
                    <a:srgbClr val="FF5353"/>
                  </a:solidFill>
                  <a:latin typeface="+mj-lt"/>
                </a:endParaRPr>
              </a:p>
            </p:txBody>
          </p:sp>
        </p:grpSp>
      </p:grpSp>
      <p:cxnSp>
        <p:nvCxnSpPr>
          <p:cNvPr id="84" name="Straight Connector 83">
            <a:extLst>
              <a:ext uri="{FF2B5EF4-FFF2-40B4-BE49-F238E27FC236}">
                <a16:creationId xmlns:a16="http://schemas.microsoft.com/office/drawing/2014/main" id="{DBE634A5-DEC4-470D-B56E-C8355399E8F9}"/>
              </a:ext>
            </a:extLst>
          </p:cNvPr>
          <p:cNvCxnSpPr>
            <a:cxnSpLocks/>
          </p:cNvCxnSpPr>
          <p:nvPr/>
        </p:nvCxnSpPr>
        <p:spPr>
          <a:xfrm flipH="1">
            <a:off x="4303816" y="4888563"/>
            <a:ext cx="6220" cy="102577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E2E4BE31-BB69-4D2C-97BE-D3D8C8055F79}"/>
              </a:ext>
            </a:extLst>
          </p:cNvPr>
          <p:cNvGrpSpPr/>
          <p:nvPr/>
        </p:nvGrpSpPr>
        <p:grpSpPr>
          <a:xfrm>
            <a:off x="4664531" y="4997367"/>
            <a:ext cx="3541145" cy="780097"/>
            <a:chOff x="4622770" y="5319458"/>
            <a:chExt cx="3541145" cy="780097"/>
          </a:xfrm>
        </p:grpSpPr>
        <p:sp>
          <p:nvSpPr>
            <p:cNvPr id="86" name="TextBox 85">
              <a:extLst>
                <a:ext uri="{FF2B5EF4-FFF2-40B4-BE49-F238E27FC236}">
                  <a16:creationId xmlns:a16="http://schemas.microsoft.com/office/drawing/2014/main" id="{3932B501-27D4-4A3B-895B-EC3F898014B4}"/>
                </a:ext>
              </a:extLst>
            </p:cNvPr>
            <p:cNvSpPr txBox="1"/>
            <p:nvPr/>
          </p:nvSpPr>
          <p:spPr>
            <a:xfrm>
              <a:off x="4707823" y="5319458"/>
              <a:ext cx="2107533" cy="338554"/>
            </a:xfrm>
            <a:prstGeom prst="rect">
              <a:avLst/>
            </a:prstGeom>
            <a:noFill/>
          </p:spPr>
          <p:txBody>
            <a:bodyPr wrap="square" rtlCol="0">
              <a:spAutoFit/>
            </a:bodyPr>
            <a:lstStyle>
              <a:defPPr>
                <a:defRPr lang="en-US"/>
              </a:defPPr>
              <a:lvl1pPr>
                <a:defRPr sz="1600">
                  <a:solidFill>
                    <a:srgbClr val="FF5353"/>
                  </a:solidFill>
                  <a:latin typeface="+mj-lt"/>
                </a:defRPr>
              </a:lvl1pPr>
            </a:lstStyle>
            <a:p>
              <a:r>
                <a:rPr lang="en-US" dirty="0"/>
                <a:t>2,00,00,000 * 0.0125  </a:t>
              </a:r>
              <a:endParaRPr lang="en-IN" dirty="0"/>
            </a:p>
          </p:txBody>
        </p:sp>
        <p:sp>
          <p:nvSpPr>
            <p:cNvPr id="87" name="TextBox 86">
              <a:extLst>
                <a:ext uri="{FF2B5EF4-FFF2-40B4-BE49-F238E27FC236}">
                  <a16:creationId xmlns:a16="http://schemas.microsoft.com/office/drawing/2014/main" id="{8395128F-172B-4E3C-9394-2A242A850784}"/>
                </a:ext>
              </a:extLst>
            </p:cNvPr>
            <p:cNvSpPr txBox="1"/>
            <p:nvPr/>
          </p:nvSpPr>
          <p:spPr>
            <a:xfrm>
              <a:off x="7614731" y="5335217"/>
              <a:ext cx="549184" cy="523220"/>
            </a:xfrm>
            <a:prstGeom prst="rect">
              <a:avLst/>
            </a:prstGeom>
            <a:noFill/>
          </p:spPr>
          <p:txBody>
            <a:bodyPr wrap="square" rtlCol="0">
              <a:spAutoFit/>
            </a:bodyPr>
            <a:lstStyle/>
            <a:p>
              <a:r>
                <a:rPr lang="en-US" sz="2800" dirty="0">
                  <a:solidFill>
                    <a:srgbClr val="FF5353"/>
                  </a:solidFill>
                  <a:latin typeface="+mj-lt"/>
                </a:rPr>
                <a:t>A </a:t>
              </a:r>
              <a:endParaRPr lang="en-IN" sz="2800" dirty="0">
                <a:solidFill>
                  <a:srgbClr val="FF5353"/>
                </a:solidFill>
                <a:latin typeface="+mj-lt"/>
              </a:endParaRPr>
            </a:p>
          </p:txBody>
        </p:sp>
        <p:cxnSp>
          <p:nvCxnSpPr>
            <p:cNvPr id="88" name="Straight Connector 87">
              <a:extLst>
                <a:ext uri="{FF2B5EF4-FFF2-40B4-BE49-F238E27FC236}">
                  <a16:creationId xmlns:a16="http://schemas.microsoft.com/office/drawing/2014/main" id="{4DA7BC66-63CA-4490-93F8-5E994E2B840A}"/>
                </a:ext>
              </a:extLst>
            </p:cNvPr>
            <p:cNvCxnSpPr>
              <a:cxnSpLocks/>
            </p:cNvCxnSpPr>
            <p:nvPr/>
          </p:nvCxnSpPr>
          <p:spPr>
            <a:xfrm flipV="1">
              <a:off x="4622770" y="5702331"/>
              <a:ext cx="2221817" cy="8189"/>
            </a:xfrm>
            <a:prstGeom prst="line">
              <a:avLst/>
            </a:prstGeom>
            <a:ln w="28575">
              <a:solidFill>
                <a:srgbClr val="FF5353"/>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7782154B-3745-4535-93C4-FCBD0B04266E}"/>
                </a:ext>
              </a:extLst>
            </p:cNvPr>
            <p:cNvSpPr txBox="1"/>
            <p:nvPr/>
          </p:nvSpPr>
          <p:spPr>
            <a:xfrm>
              <a:off x="5352684" y="5761001"/>
              <a:ext cx="933343" cy="338554"/>
            </a:xfrm>
            <a:prstGeom prst="rect">
              <a:avLst/>
            </a:prstGeom>
            <a:noFill/>
          </p:spPr>
          <p:txBody>
            <a:bodyPr wrap="square" rtlCol="0">
              <a:spAutoFit/>
            </a:bodyPr>
            <a:lstStyle>
              <a:defPPr>
                <a:defRPr lang="en-US"/>
              </a:defPPr>
              <a:lvl1pPr>
                <a:defRPr sz="1600">
                  <a:solidFill>
                    <a:srgbClr val="FF5353"/>
                  </a:solidFill>
                  <a:latin typeface="+mj-lt"/>
                </a:defRPr>
              </a:lvl1pPr>
            </a:lstStyle>
            <a:p>
              <a:r>
                <a:rPr lang="en-US" dirty="0"/>
                <a:t>18.95  </a:t>
              </a:r>
              <a:endParaRPr lang="en-IN" dirty="0"/>
            </a:p>
          </p:txBody>
        </p:sp>
        <p:sp>
          <p:nvSpPr>
            <p:cNvPr id="90" name="Equals 89">
              <a:extLst>
                <a:ext uri="{FF2B5EF4-FFF2-40B4-BE49-F238E27FC236}">
                  <a16:creationId xmlns:a16="http://schemas.microsoft.com/office/drawing/2014/main" id="{0B2E2B28-F33A-4994-BD60-84FBF45E1C0F}"/>
                </a:ext>
              </a:extLst>
            </p:cNvPr>
            <p:cNvSpPr/>
            <p:nvPr/>
          </p:nvSpPr>
          <p:spPr>
            <a:xfrm>
              <a:off x="7042839" y="5544282"/>
              <a:ext cx="400252" cy="330365"/>
            </a:xfrm>
            <a:prstGeom prst="mathEqual">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91" name="TextBox 90">
            <a:extLst>
              <a:ext uri="{FF2B5EF4-FFF2-40B4-BE49-F238E27FC236}">
                <a16:creationId xmlns:a16="http://schemas.microsoft.com/office/drawing/2014/main" id="{F0D0646A-D945-4BE4-B069-47DAA71DA1EC}"/>
              </a:ext>
            </a:extLst>
          </p:cNvPr>
          <p:cNvSpPr txBox="1"/>
          <p:nvPr/>
        </p:nvSpPr>
        <p:spPr>
          <a:xfrm>
            <a:off x="2846602" y="6079953"/>
            <a:ext cx="2756022" cy="461665"/>
          </a:xfrm>
          <a:prstGeom prst="rect">
            <a:avLst/>
          </a:prstGeom>
          <a:noFill/>
        </p:spPr>
        <p:txBody>
          <a:bodyPr wrap="square" rtlCol="0">
            <a:spAutoFit/>
          </a:bodyPr>
          <a:lstStyle>
            <a:defPPr>
              <a:defRPr lang="en-US"/>
            </a:defPPr>
            <a:lvl1pPr>
              <a:defRPr sz="1600">
                <a:solidFill>
                  <a:srgbClr val="FF5353"/>
                </a:solidFill>
                <a:latin typeface="+mj-lt"/>
              </a:defRPr>
            </a:lvl1pPr>
          </a:lstStyle>
          <a:p>
            <a:r>
              <a:rPr lang="en-US" sz="2400" dirty="0"/>
              <a:t>A = Rs. 13,192 p.a.</a:t>
            </a:r>
            <a:endParaRPr lang="en-IN" sz="2400" dirty="0"/>
          </a:p>
        </p:txBody>
      </p:sp>
      <p:grpSp>
        <p:nvGrpSpPr>
          <p:cNvPr id="115" name="Group 114">
            <a:extLst>
              <a:ext uri="{FF2B5EF4-FFF2-40B4-BE49-F238E27FC236}">
                <a16:creationId xmlns:a16="http://schemas.microsoft.com/office/drawing/2014/main" id="{D7DD7BBD-A3DB-4414-AFFC-FF237D80344A}"/>
              </a:ext>
            </a:extLst>
          </p:cNvPr>
          <p:cNvGrpSpPr/>
          <p:nvPr/>
        </p:nvGrpSpPr>
        <p:grpSpPr>
          <a:xfrm>
            <a:off x="318741" y="3077208"/>
            <a:ext cx="8512438" cy="1734146"/>
            <a:chOff x="463211" y="3143195"/>
            <a:chExt cx="8512438" cy="1734146"/>
          </a:xfrm>
        </p:grpSpPr>
        <p:sp>
          <p:nvSpPr>
            <p:cNvPr id="30" name="Minus Sign 29">
              <a:extLst>
                <a:ext uri="{FF2B5EF4-FFF2-40B4-BE49-F238E27FC236}">
                  <a16:creationId xmlns:a16="http://schemas.microsoft.com/office/drawing/2014/main" id="{EE4582AB-CA33-4185-8B66-A10F5A43687B}"/>
                </a:ext>
              </a:extLst>
            </p:cNvPr>
            <p:cNvSpPr/>
            <p:nvPr/>
          </p:nvSpPr>
          <p:spPr>
            <a:xfrm>
              <a:off x="1384800" y="3903625"/>
              <a:ext cx="2787419" cy="21328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grpSp>
          <p:nvGrpSpPr>
            <p:cNvPr id="31" name="Group 30">
              <a:extLst>
                <a:ext uri="{FF2B5EF4-FFF2-40B4-BE49-F238E27FC236}">
                  <a16:creationId xmlns:a16="http://schemas.microsoft.com/office/drawing/2014/main" id="{6E07CC27-1462-4A34-B862-9147F8FAFA7F}"/>
                </a:ext>
              </a:extLst>
            </p:cNvPr>
            <p:cNvGrpSpPr/>
            <p:nvPr/>
          </p:nvGrpSpPr>
          <p:grpSpPr>
            <a:xfrm>
              <a:off x="1301631" y="3433065"/>
              <a:ext cx="425428" cy="372132"/>
              <a:chOff x="1849274" y="4011312"/>
              <a:chExt cx="425428" cy="372132"/>
            </a:xfrm>
          </p:grpSpPr>
          <p:sp>
            <p:nvSpPr>
              <p:cNvPr id="54" name="TextBox 53">
                <a:extLst>
                  <a:ext uri="{FF2B5EF4-FFF2-40B4-BE49-F238E27FC236}">
                    <a16:creationId xmlns:a16="http://schemas.microsoft.com/office/drawing/2014/main" id="{5D47608C-9C05-49C7-A6F8-0E1BC0F8F63E}"/>
                  </a:ext>
                </a:extLst>
              </p:cNvPr>
              <p:cNvSpPr txBox="1"/>
              <p:nvPr/>
            </p:nvSpPr>
            <p:spPr>
              <a:xfrm>
                <a:off x="1849274" y="4011312"/>
                <a:ext cx="336488" cy="338554"/>
              </a:xfrm>
              <a:prstGeom prst="rect">
                <a:avLst/>
              </a:prstGeom>
              <a:noFill/>
            </p:spPr>
            <p:txBody>
              <a:bodyPr wrap="square" rtlCol="0">
                <a:spAutoFit/>
              </a:bodyPr>
              <a:lstStyle/>
              <a:p>
                <a:r>
                  <a:rPr lang="en-US" sz="1600" dirty="0">
                    <a:solidFill>
                      <a:srgbClr val="FF5353"/>
                    </a:solidFill>
                    <a:latin typeface="+mj-lt"/>
                  </a:rPr>
                  <a:t>A </a:t>
                </a:r>
                <a:endParaRPr lang="en-IN" sz="1600" dirty="0">
                  <a:solidFill>
                    <a:srgbClr val="FF5353"/>
                  </a:solidFill>
                  <a:latin typeface="+mj-lt"/>
                </a:endParaRPr>
              </a:p>
            </p:txBody>
          </p:sp>
          <p:sp>
            <p:nvSpPr>
              <p:cNvPr id="55" name="TextBox 54">
                <a:extLst>
                  <a:ext uri="{FF2B5EF4-FFF2-40B4-BE49-F238E27FC236}">
                    <a16:creationId xmlns:a16="http://schemas.microsoft.com/office/drawing/2014/main" id="{8C37215C-928E-4386-86A8-ED0FFDA9D5C4}"/>
                  </a:ext>
                </a:extLst>
              </p:cNvPr>
              <p:cNvSpPr txBox="1"/>
              <p:nvPr/>
            </p:nvSpPr>
            <p:spPr>
              <a:xfrm>
                <a:off x="2022702" y="4044890"/>
                <a:ext cx="252000" cy="338554"/>
              </a:xfrm>
              <a:prstGeom prst="rect">
                <a:avLst/>
              </a:prstGeom>
              <a:noFill/>
            </p:spPr>
            <p:txBody>
              <a:bodyPr wrap="square" rtlCol="0">
                <a:spAutoFit/>
              </a:bodyPr>
              <a:lstStyle/>
              <a:p>
                <a:r>
                  <a:rPr lang="en-US" sz="1600" dirty="0">
                    <a:solidFill>
                      <a:srgbClr val="FF5353"/>
                    </a:solidFill>
                    <a:latin typeface="+mj-lt"/>
                  </a:rPr>
                  <a:t>* </a:t>
                </a:r>
                <a:endParaRPr lang="en-IN" sz="1600" dirty="0">
                  <a:solidFill>
                    <a:srgbClr val="FF5353"/>
                  </a:solidFill>
                  <a:latin typeface="+mj-lt"/>
                </a:endParaRPr>
              </a:p>
            </p:txBody>
          </p:sp>
        </p:grpSp>
        <p:grpSp>
          <p:nvGrpSpPr>
            <p:cNvPr id="32" name="Group 31">
              <a:extLst>
                <a:ext uri="{FF2B5EF4-FFF2-40B4-BE49-F238E27FC236}">
                  <a16:creationId xmlns:a16="http://schemas.microsoft.com/office/drawing/2014/main" id="{773C9985-31E6-4938-8DC7-4EA1167F5CE6}"/>
                </a:ext>
              </a:extLst>
            </p:cNvPr>
            <p:cNvGrpSpPr/>
            <p:nvPr/>
          </p:nvGrpSpPr>
          <p:grpSpPr>
            <a:xfrm>
              <a:off x="2159605" y="4080057"/>
              <a:ext cx="950233" cy="622959"/>
              <a:chOff x="2910277" y="4184885"/>
              <a:chExt cx="950233" cy="622959"/>
            </a:xfrm>
          </p:grpSpPr>
          <p:sp>
            <p:nvSpPr>
              <p:cNvPr id="51" name="TextBox 50">
                <a:extLst>
                  <a:ext uri="{FF2B5EF4-FFF2-40B4-BE49-F238E27FC236}">
                    <a16:creationId xmlns:a16="http://schemas.microsoft.com/office/drawing/2014/main" id="{F3F40BDC-7AC2-4FBA-8772-F291D57BC38B}"/>
                  </a:ext>
                </a:extLst>
              </p:cNvPr>
              <p:cNvSpPr txBox="1"/>
              <p:nvPr/>
            </p:nvSpPr>
            <p:spPr>
              <a:xfrm>
                <a:off x="3079337" y="4184885"/>
                <a:ext cx="617352" cy="338554"/>
              </a:xfrm>
              <a:prstGeom prst="rect">
                <a:avLst/>
              </a:prstGeom>
              <a:noFill/>
            </p:spPr>
            <p:txBody>
              <a:bodyPr wrap="square" rtlCol="0">
                <a:spAutoFit/>
              </a:bodyPr>
              <a:lstStyle/>
              <a:p>
                <a:pPr algn="r"/>
                <a:r>
                  <a:rPr lang="en-US" sz="1600" dirty="0">
                    <a:solidFill>
                      <a:srgbClr val="FF5353"/>
                    </a:solidFill>
                    <a:latin typeface="+mj-lt"/>
                  </a:rPr>
                  <a:t>0.15 </a:t>
                </a:r>
                <a:endParaRPr lang="en-IN" sz="1600" dirty="0">
                  <a:solidFill>
                    <a:srgbClr val="FF5353"/>
                  </a:solidFill>
                  <a:latin typeface="+mj-lt"/>
                </a:endParaRPr>
              </a:p>
            </p:txBody>
          </p:sp>
          <p:sp>
            <p:nvSpPr>
              <p:cNvPr id="52" name="TextBox 51">
                <a:extLst>
                  <a:ext uri="{FF2B5EF4-FFF2-40B4-BE49-F238E27FC236}">
                    <a16:creationId xmlns:a16="http://schemas.microsoft.com/office/drawing/2014/main" id="{9AF8CDAB-A4CF-47A7-AC66-6DC00B4D5AA1}"/>
                  </a:ext>
                </a:extLst>
              </p:cNvPr>
              <p:cNvSpPr txBox="1"/>
              <p:nvPr/>
            </p:nvSpPr>
            <p:spPr>
              <a:xfrm>
                <a:off x="3011621" y="4469290"/>
                <a:ext cx="575578" cy="338554"/>
              </a:xfrm>
              <a:prstGeom prst="rect">
                <a:avLst/>
              </a:prstGeom>
              <a:noFill/>
            </p:spPr>
            <p:txBody>
              <a:bodyPr wrap="square" rtlCol="0">
                <a:spAutoFit/>
              </a:bodyPr>
              <a:lstStyle/>
              <a:p>
                <a:pPr algn="r"/>
                <a:r>
                  <a:rPr lang="en-US" sz="1600" dirty="0">
                    <a:solidFill>
                      <a:srgbClr val="FF5353"/>
                    </a:solidFill>
                    <a:latin typeface="+mj-lt"/>
                  </a:rPr>
                  <a:t>12 </a:t>
                </a:r>
                <a:endParaRPr lang="en-IN" sz="1600" dirty="0">
                  <a:solidFill>
                    <a:srgbClr val="FF5353"/>
                  </a:solidFill>
                  <a:latin typeface="+mj-lt"/>
                </a:endParaRPr>
              </a:p>
            </p:txBody>
          </p:sp>
          <p:sp>
            <p:nvSpPr>
              <p:cNvPr id="53" name="Minus Sign 52">
                <a:extLst>
                  <a:ext uri="{FF2B5EF4-FFF2-40B4-BE49-F238E27FC236}">
                    <a16:creationId xmlns:a16="http://schemas.microsoft.com/office/drawing/2014/main" id="{166BC1DE-7E3F-4C64-A048-C06CCEBD497C}"/>
                  </a:ext>
                </a:extLst>
              </p:cNvPr>
              <p:cNvSpPr/>
              <p:nvPr/>
            </p:nvSpPr>
            <p:spPr>
              <a:xfrm>
                <a:off x="2910277" y="4434869"/>
                <a:ext cx="950233" cy="149236"/>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grpSp>
        <p:sp>
          <p:nvSpPr>
            <p:cNvPr id="33" name="Left Bracket 32">
              <a:extLst>
                <a:ext uri="{FF2B5EF4-FFF2-40B4-BE49-F238E27FC236}">
                  <a16:creationId xmlns:a16="http://schemas.microsoft.com/office/drawing/2014/main" id="{1379F104-D0B6-4182-AF0F-F699E95B2CBC}"/>
                </a:ext>
              </a:extLst>
            </p:cNvPr>
            <p:cNvSpPr/>
            <p:nvPr/>
          </p:nvSpPr>
          <p:spPr>
            <a:xfrm>
              <a:off x="1688126" y="3150690"/>
              <a:ext cx="84074" cy="1469471"/>
            </a:xfrm>
            <a:prstGeom prst="leftBracket">
              <a:avLst/>
            </a:prstGeom>
            <a:ln w="3810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600"/>
            </a:p>
          </p:txBody>
        </p:sp>
        <p:sp>
          <p:nvSpPr>
            <p:cNvPr id="34" name="Left Bracket 33">
              <a:extLst>
                <a:ext uri="{FF2B5EF4-FFF2-40B4-BE49-F238E27FC236}">
                  <a16:creationId xmlns:a16="http://schemas.microsoft.com/office/drawing/2014/main" id="{F98D7BDE-3B68-45AD-B9CC-D52F003BF853}"/>
                </a:ext>
              </a:extLst>
            </p:cNvPr>
            <p:cNvSpPr/>
            <p:nvPr/>
          </p:nvSpPr>
          <p:spPr>
            <a:xfrm flipH="1">
              <a:off x="3785947" y="3181166"/>
              <a:ext cx="78308" cy="1467340"/>
            </a:xfrm>
            <a:prstGeom prst="leftBracket">
              <a:avLst/>
            </a:prstGeom>
            <a:ln w="3810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600"/>
            </a:p>
          </p:txBody>
        </p:sp>
        <p:grpSp>
          <p:nvGrpSpPr>
            <p:cNvPr id="35" name="Group 34">
              <a:extLst>
                <a:ext uri="{FF2B5EF4-FFF2-40B4-BE49-F238E27FC236}">
                  <a16:creationId xmlns:a16="http://schemas.microsoft.com/office/drawing/2014/main" id="{48BEEEAE-162E-4D09-9304-65429F61F3E9}"/>
                </a:ext>
              </a:extLst>
            </p:cNvPr>
            <p:cNvGrpSpPr/>
            <p:nvPr/>
          </p:nvGrpSpPr>
          <p:grpSpPr>
            <a:xfrm>
              <a:off x="1823392" y="3219152"/>
              <a:ext cx="1923787" cy="764665"/>
              <a:chOff x="2584815" y="3276292"/>
              <a:chExt cx="1923787" cy="764665"/>
            </a:xfrm>
          </p:grpSpPr>
          <p:grpSp>
            <p:nvGrpSpPr>
              <p:cNvPr id="39" name="Group 38">
                <a:extLst>
                  <a:ext uri="{FF2B5EF4-FFF2-40B4-BE49-F238E27FC236}">
                    <a16:creationId xmlns:a16="http://schemas.microsoft.com/office/drawing/2014/main" id="{0CC0C494-8811-44B8-AC54-601A1ABE4E72}"/>
                  </a:ext>
                </a:extLst>
              </p:cNvPr>
              <p:cNvGrpSpPr/>
              <p:nvPr/>
            </p:nvGrpSpPr>
            <p:grpSpPr>
              <a:xfrm>
                <a:off x="4056349" y="3560255"/>
                <a:ext cx="452253" cy="338554"/>
                <a:chOff x="4056349" y="3560255"/>
                <a:chExt cx="452253" cy="338554"/>
              </a:xfrm>
            </p:grpSpPr>
            <p:sp>
              <p:nvSpPr>
                <p:cNvPr id="49" name="Minus Sign 48">
                  <a:extLst>
                    <a:ext uri="{FF2B5EF4-FFF2-40B4-BE49-F238E27FC236}">
                      <a16:creationId xmlns:a16="http://schemas.microsoft.com/office/drawing/2014/main" id="{9A4D79D7-9966-4742-9925-FE2CEA71FC09}"/>
                    </a:ext>
                  </a:extLst>
                </p:cNvPr>
                <p:cNvSpPr/>
                <p:nvPr/>
              </p:nvSpPr>
              <p:spPr>
                <a:xfrm>
                  <a:off x="4056349" y="3668580"/>
                  <a:ext cx="249190" cy="192328"/>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50" name="TextBox 49">
                  <a:extLst>
                    <a:ext uri="{FF2B5EF4-FFF2-40B4-BE49-F238E27FC236}">
                      <a16:creationId xmlns:a16="http://schemas.microsoft.com/office/drawing/2014/main" id="{101D57D5-A4CE-422A-B8F1-09B98ADB4B41}"/>
                    </a:ext>
                  </a:extLst>
                </p:cNvPr>
                <p:cNvSpPr txBox="1"/>
                <p:nvPr/>
              </p:nvSpPr>
              <p:spPr>
                <a:xfrm>
                  <a:off x="4242324" y="3560255"/>
                  <a:ext cx="266278" cy="338554"/>
                </a:xfrm>
                <a:prstGeom prst="rect">
                  <a:avLst/>
                </a:prstGeom>
                <a:noFill/>
              </p:spPr>
              <p:txBody>
                <a:bodyPr wrap="square" rtlCol="0">
                  <a:spAutoFit/>
                </a:bodyPr>
                <a:lstStyle/>
                <a:p>
                  <a:pPr algn="r"/>
                  <a:r>
                    <a:rPr lang="en-US" sz="1600" dirty="0">
                      <a:solidFill>
                        <a:srgbClr val="FF5353"/>
                      </a:solidFill>
                      <a:latin typeface="+mj-lt"/>
                    </a:rPr>
                    <a:t>1 </a:t>
                  </a:r>
                  <a:endParaRPr lang="en-IN" sz="1600" dirty="0">
                    <a:solidFill>
                      <a:srgbClr val="FF5353"/>
                    </a:solidFill>
                    <a:latin typeface="+mj-lt"/>
                  </a:endParaRPr>
                </a:p>
              </p:txBody>
            </p:sp>
          </p:grpSp>
          <p:grpSp>
            <p:nvGrpSpPr>
              <p:cNvPr id="40" name="Group 39">
                <a:extLst>
                  <a:ext uri="{FF2B5EF4-FFF2-40B4-BE49-F238E27FC236}">
                    <a16:creationId xmlns:a16="http://schemas.microsoft.com/office/drawing/2014/main" id="{66F92C57-8DBB-4558-8DF9-DAC346FE2746}"/>
                  </a:ext>
                </a:extLst>
              </p:cNvPr>
              <p:cNvGrpSpPr/>
              <p:nvPr/>
            </p:nvGrpSpPr>
            <p:grpSpPr>
              <a:xfrm>
                <a:off x="2584815" y="3276292"/>
                <a:ext cx="1886683" cy="764665"/>
                <a:chOff x="2584815" y="3276292"/>
                <a:chExt cx="1886683" cy="764665"/>
              </a:xfrm>
            </p:grpSpPr>
            <p:sp>
              <p:nvSpPr>
                <p:cNvPr id="41" name="TextBox 40">
                  <a:extLst>
                    <a:ext uri="{FF2B5EF4-FFF2-40B4-BE49-F238E27FC236}">
                      <a16:creationId xmlns:a16="http://schemas.microsoft.com/office/drawing/2014/main" id="{5993F997-D074-4C11-84E1-275251DF14C4}"/>
                    </a:ext>
                  </a:extLst>
                </p:cNvPr>
                <p:cNvSpPr txBox="1"/>
                <p:nvPr/>
              </p:nvSpPr>
              <p:spPr>
                <a:xfrm>
                  <a:off x="3696689" y="3276292"/>
                  <a:ext cx="774809" cy="276999"/>
                </a:xfrm>
                <a:prstGeom prst="rect">
                  <a:avLst/>
                </a:prstGeom>
                <a:noFill/>
              </p:spPr>
              <p:txBody>
                <a:bodyPr wrap="square" rtlCol="0">
                  <a:spAutoFit/>
                </a:bodyPr>
                <a:lstStyle/>
                <a:p>
                  <a:pPr algn="ctr"/>
                  <a:r>
                    <a:rPr lang="en-US" sz="1200" dirty="0">
                      <a:solidFill>
                        <a:srgbClr val="FF5353"/>
                      </a:solidFill>
                      <a:latin typeface="+mj-lt"/>
                    </a:rPr>
                    <a:t>20*12</a:t>
                  </a:r>
                  <a:endParaRPr lang="en-IN" sz="1200" dirty="0">
                    <a:solidFill>
                      <a:srgbClr val="FF5353"/>
                    </a:solidFill>
                    <a:latin typeface="+mj-lt"/>
                  </a:endParaRPr>
                </a:p>
              </p:txBody>
            </p:sp>
            <p:grpSp>
              <p:nvGrpSpPr>
                <p:cNvPr id="42" name="Group 41">
                  <a:extLst>
                    <a:ext uri="{FF2B5EF4-FFF2-40B4-BE49-F238E27FC236}">
                      <a16:creationId xmlns:a16="http://schemas.microsoft.com/office/drawing/2014/main" id="{E4B37EEF-0956-4CE7-B931-A4608F855A69}"/>
                    </a:ext>
                  </a:extLst>
                </p:cNvPr>
                <p:cNvGrpSpPr/>
                <p:nvPr/>
              </p:nvGrpSpPr>
              <p:grpSpPr>
                <a:xfrm>
                  <a:off x="2622397" y="3329373"/>
                  <a:ext cx="1207613" cy="711584"/>
                  <a:chOff x="2622397" y="3329373"/>
                  <a:chExt cx="1207613" cy="711584"/>
                </a:xfrm>
              </p:grpSpPr>
              <p:sp>
                <p:nvSpPr>
                  <p:cNvPr id="44" name="TextBox 43">
                    <a:extLst>
                      <a:ext uri="{FF2B5EF4-FFF2-40B4-BE49-F238E27FC236}">
                        <a16:creationId xmlns:a16="http://schemas.microsoft.com/office/drawing/2014/main" id="{F5184A02-A1E5-40C0-8F89-060A4193D548}"/>
                      </a:ext>
                    </a:extLst>
                  </p:cNvPr>
                  <p:cNvSpPr txBox="1"/>
                  <p:nvPr/>
                </p:nvSpPr>
                <p:spPr>
                  <a:xfrm>
                    <a:off x="2622397" y="3435997"/>
                    <a:ext cx="487587" cy="338554"/>
                  </a:xfrm>
                  <a:prstGeom prst="rect">
                    <a:avLst/>
                  </a:prstGeom>
                  <a:noFill/>
                </p:spPr>
                <p:txBody>
                  <a:bodyPr wrap="square" rtlCol="0">
                    <a:spAutoFit/>
                  </a:bodyPr>
                  <a:lstStyle/>
                  <a:p>
                    <a:r>
                      <a:rPr lang="en-US" sz="1600" dirty="0">
                        <a:solidFill>
                          <a:srgbClr val="FF5353"/>
                        </a:solidFill>
                        <a:latin typeface="+mj-lt"/>
                      </a:rPr>
                      <a:t>1 +   </a:t>
                    </a:r>
                    <a:endParaRPr lang="en-IN" sz="1600" dirty="0">
                      <a:solidFill>
                        <a:srgbClr val="FF5353"/>
                      </a:solidFill>
                      <a:latin typeface="+mj-lt"/>
                    </a:endParaRPr>
                  </a:p>
                </p:txBody>
              </p:sp>
              <p:grpSp>
                <p:nvGrpSpPr>
                  <p:cNvPr id="45" name="Group 44">
                    <a:extLst>
                      <a:ext uri="{FF2B5EF4-FFF2-40B4-BE49-F238E27FC236}">
                        <a16:creationId xmlns:a16="http://schemas.microsoft.com/office/drawing/2014/main" id="{009CE7EB-AC4A-4988-8321-F4825A619A21}"/>
                      </a:ext>
                    </a:extLst>
                  </p:cNvPr>
                  <p:cNvGrpSpPr/>
                  <p:nvPr/>
                </p:nvGrpSpPr>
                <p:grpSpPr>
                  <a:xfrm>
                    <a:off x="3006769" y="3329373"/>
                    <a:ext cx="823241" cy="711584"/>
                    <a:chOff x="5509921" y="3583910"/>
                    <a:chExt cx="823241" cy="711584"/>
                  </a:xfrm>
                </p:grpSpPr>
                <p:sp>
                  <p:nvSpPr>
                    <p:cNvPr id="46" name="Minus Sign 45">
                      <a:extLst>
                        <a:ext uri="{FF2B5EF4-FFF2-40B4-BE49-F238E27FC236}">
                          <a16:creationId xmlns:a16="http://schemas.microsoft.com/office/drawing/2014/main" id="{7ADC501A-1EB5-4183-A857-0AF8AC800E46}"/>
                        </a:ext>
                      </a:extLst>
                    </p:cNvPr>
                    <p:cNvSpPr/>
                    <p:nvPr/>
                  </p:nvSpPr>
                  <p:spPr>
                    <a:xfrm>
                      <a:off x="5565365" y="3826061"/>
                      <a:ext cx="767797" cy="174250"/>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47" name="TextBox 46">
                      <a:extLst>
                        <a:ext uri="{FF2B5EF4-FFF2-40B4-BE49-F238E27FC236}">
                          <a16:creationId xmlns:a16="http://schemas.microsoft.com/office/drawing/2014/main" id="{790DC252-B21D-4FB4-B653-A130D85514FC}"/>
                        </a:ext>
                      </a:extLst>
                    </p:cNvPr>
                    <p:cNvSpPr txBox="1"/>
                    <p:nvPr/>
                  </p:nvSpPr>
                  <p:spPr>
                    <a:xfrm>
                      <a:off x="5650958" y="3956940"/>
                      <a:ext cx="503098" cy="338554"/>
                    </a:xfrm>
                    <a:prstGeom prst="rect">
                      <a:avLst/>
                    </a:prstGeom>
                    <a:noFill/>
                  </p:spPr>
                  <p:txBody>
                    <a:bodyPr wrap="square" rtlCol="0">
                      <a:spAutoFit/>
                    </a:bodyPr>
                    <a:lstStyle/>
                    <a:p>
                      <a:pPr algn="r"/>
                      <a:r>
                        <a:rPr lang="en-US" sz="1600" dirty="0">
                          <a:solidFill>
                            <a:srgbClr val="FF5353"/>
                          </a:solidFill>
                          <a:latin typeface="+mj-lt"/>
                        </a:rPr>
                        <a:t>12 </a:t>
                      </a:r>
                      <a:endParaRPr lang="en-IN" sz="1600" dirty="0">
                        <a:solidFill>
                          <a:srgbClr val="FF5353"/>
                        </a:solidFill>
                        <a:latin typeface="+mj-lt"/>
                      </a:endParaRPr>
                    </a:p>
                  </p:txBody>
                </p:sp>
                <p:sp>
                  <p:nvSpPr>
                    <p:cNvPr id="48" name="TextBox 47">
                      <a:extLst>
                        <a:ext uri="{FF2B5EF4-FFF2-40B4-BE49-F238E27FC236}">
                          <a16:creationId xmlns:a16="http://schemas.microsoft.com/office/drawing/2014/main" id="{7F9DF577-4FC0-4136-A671-579B36F5338B}"/>
                        </a:ext>
                      </a:extLst>
                    </p:cNvPr>
                    <p:cNvSpPr txBox="1"/>
                    <p:nvPr/>
                  </p:nvSpPr>
                  <p:spPr>
                    <a:xfrm>
                      <a:off x="5509921" y="3583910"/>
                      <a:ext cx="730303" cy="338554"/>
                    </a:xfrm>
                    <a:prstGeom prst="rect">
                      <a:avLst/>
                    </a:prstGeom>
                    <a:noFill/>
                  </p:spPr>
                  <p:txBody>
                    <a:bodyPr wrap="square" rtlCol="0">
                      <a:spAutoFit/>
                    </a:bodyPr>
                    <a:lstStyle/>
                    <a:p>
                      <a:pPr algn="r"/>
                      <a:r>
                        <a:rPr lang="en-US" sz="1600" dirty="0">
                          <a:solidFill>
                            <a:srgbClr val="FF5353"/>
                          </a:solidFill>
                          <a:latin typeface="+mj-lt"/>
                        </a:rPr>
                        <a:t>0.15 </a:t>
                      </a:r>
                      <a:endParaRPr lang="en-IN" sz="1600" dirty="0">
                        <a:solidFill>
                          <a:srgbClr val="FF5353"/>
                        </a:solidFill>
                        <a:latin typeface="+mj-lt"/>
                      </a:endParaRPr>
                    </a:p>
                  </p:txBody>
                </p:sp>
              </p:grpSp>
            </p:grpSp>
            <p:sp>
              <p:nvSpPr>
                <p:cNvPr id="43" name="Double Bracket 42">
                  <a:extLst>
                    <a:ext uri="{FF2B5EF4-FFF2-40B4-BE49-F238E27FC236}">
                      <a16:creationId xmlns:a16="http://schemas.microsoft.com/office/drawing/2014/main" id="{78E3B0CA-6130-4FC3-9B06-960DD4DFFFA1}"/>
                    </a:ext>
                  </a:extLst>
                </p:cNvPr>
                <p:cNvSpPr/>
                <p:nvPr/>
              </p:nvSpPr>
              <p:spPr>
                <a:xfrm>
                  <a:off x="2584815" y="3444067"/>
                  <a:ext cx="1253216" cy="510357"/>
                </a:xfrm>
                <a:prstGeom prst="bracketPair">
                  <a:avLst/>
                </a:prstGeom>
                <a:ln w="3810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600"/>
                </a:p>
              </p:txBody>
            </p:sp>
          </p:grpSp>
        </p:grpSp>
        <p:grpSp>
          <p:nvGrpSpPr>
            <p:cNvPr id="36" name="Group 35">
              <a:extLst>
                <a:ext uri="{FF2B5EF4-FFF2-40B4-BE49-F238E27FC236}">
                  <a16:creationId xmlns:a16="http://schemas.microsoft.com/office/drawing/2014/main" id="{0C1DF4C8-8894-4C77-AE62-3723D8E401E7}"/>
                </a:ext>
              </a:extLst>
            </p:cNvPr>
            <p:cNvGrpSpPr/>
            <p:nvPr/>
          </p:nvGrpSpPr>
          <p:grpSpPr>
            <a:xfrm>
              <a:off x="463211" y="3421313"/>
              <a:ext cx="747393" cy="338554"/>
              <a:chOff x="954221" y="3518217"/>
              <a:chExt cx="747393" cy="338554"/>
            </a:xfrm>
          </p:grpSpPr>
          <p:sp>
            <p:nvSpPr>
              <p:cNvPr id="37" name="TextBox 36">
                <a:extLst>
                  <a:ext uri="{FF2B5EF4-FFF2-40B4-BE49-F238E27FC236}">
                    <a16:creationId xmlns:a16="http://schemas.microsoft.com/office/drawing/2014/main" id="{4DD29A3D-8E43-4BC9-8765-B85821AD0B42}"/>
                  </a:ext>
                </a:extLst>
              </p:cNvPr>
              <p:cNvSpPr txBox="1"/>
              <p:nvPr/>
            </p:nvSpPr>
            <p:spPr>
              <a:xfrm>
                <a:off x="954221" y="3518217"/>
                <a:ext cx="739598" cy="338554"/>
              </a:xfrm>
              <a:prstGeom prst="rect">
                <a:avLst/>
              </a:prstGeom>
              <a:noFill/>
            </p:spPr>
            <p:txBody>
              <a:bodyPr wrap="square" rtlCol="0">
                <a:spAutoFit/>
              </a:bodyPr>
              <a:lstStyle/>
              <a:p>
                <a:r>
                  <a:rPr lang="en-US" sz="1600" dirty="0">
                    <a:solidFill>
                      <a:srgbClr val="FF5353"/>
                    </a:solidFill>
                    <a:latin typeface="+mj-lt"/>
                  </a:rPr>
                  <a:t>2 Cr. </a:t>
                </a:r>
                <a:endParaRPr lang="en-IN" sz="1600" dirty="0">
                  <a:solidFill>
                    <a:srgbClr val="FF5353"/>
                  </a:solidFill>
                  <a:latin typeface="+mj-lt"/>
                </a:endParaRPr>
              </a:p>
            </p:txBody>
          </p:sp>
          <p:sp>
            <p:nvSpPr>
              <p:cNvPr id="38" name="Equals 37">
                <a:extLst>
                  <a:ext uri="{FF2B5EF4-FFF2-40B4-BE49-F238E27FC236}">
                    <a16:creationId xmlns:a16="http://schemas.microsoft.com/office/drawing/2014/main" id="{D2D28B3E-C2DC-46E0-B555-4CC7A7DFFD6E}"/>
                  </a:ext>
                </a:extLst>
              </p:cNvPr>
              <p:cNvSpPr/>
              <p:nvPr/>
            </p:nvSpPr>
            <p:spPr>
              <a:xfrm>
                <a:off x="1509882" y="3622677"/>
                <a:ext cx="191732" cy="171732"/>
              </a:xfrm>
              <a:prstGeom prst="mathEqual">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cxnSp>
          <p:nvCxnSpPr>
            <p:cNvPr id="56" name="Straight Connector 55">
              <a:extLst>
                <a:ext uri="{FF2B5EF4-FFF2-40B4-BE49-F238E27FC236}">
                  <a16:creationId xmlns:a16="http://schemas.microsoft.com/office/drawing/2014/main" id="{ED8E863B-DE7A-4EA1-8D29-DC624A00AB24}"/>
                </a:ext>
              </a:extLst>
            </p:cNvPr>
            <p:cNvCxnSpPr>
              <a:cxnSpLocks/>
            </p:cNvCxnSpPr>
            <p:nvPr/>
          </p:nvCxnSpPr>
          <p:spPr>
            <a:xfrm>
              <a:off x="4845491" y="3143195"/>
              <a:ext cx="0" cy="173414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8" name="Minus Sign 57">
              <a:extLst>
                <a:ext uri="{FF2B5EF4-FFF2-40B4-BE49-F238E27FC236}">
                  <a16:creationId xmlns:a16="http://schemas.microsoft.com/office/drawing/2014/main" id="{11C8E4A5-D10F-4851-86A2-314C731D20CE}"/>
                </a:ext>
              </a:extLst>
            </p:cNvPr>
            <p:cNvSpPr/>
            <p:nvPr/>
          </p:nvSpPr>
          <p:spPr>
            <a:xfrm>
              <a:off x="5209254" y="3842026"/>
              <a:ext cx="2840950" cy="193934"/>
            </a:xfrm>
            <a:prstGeom prst="mathMinus">
              <a:avLst>
                <a:gd name="adj1" fmla="val 16085"/>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grpSp>
          <p:nvGrpSpPr>
            <p:cNvPr id="59" name="Group 58">
              <a:extLst>
                <a:ext uri="{FF2B5EF4-FFF2-40B4-BE49-F238E27FC236}">
                  <a16:creationId xmlns:a16="http://schemas.microsoft.com/office/drawing/2014/main" id="{787A58C1-45F3-4481-9F96-81338D0AC913}"/>
                </a:ext>
              </a:extLst>
            </p:cNvPr>
            <p:cNvGrpSpPr/>
            <p:nvPr/>
          </p:nvGrpSpPr>
          <p:grpSpPr>
            <a:xfrm>
              <a:off x="4857053" y="3668537"/>
              <a:ext cx="584975" cy="397237"/>
              <a:chOff x="1609391" y="4009844"/>
              <a:chExt cx="584975" cy="397237"/>
            </a:xfrm>
          </p:grpSpPr>
          <p:sp>
            <p:nvSpPr>
              <p:cNvPr id="73" name="TextBox 72">
                <a:extLst>
                  <a:ext uri="{FF2B5EF4-FFF2-40B4-BE49-F238E27FC236}">
                    <a16:creationId xmlns:a16="http://schemas.microsoft.com/office/drawing/2014/main" id="{D6A1BA6D-1B3B-4F17-B628-C5D48D5EA9BF}"/>
                  </a:ext>
                </a:extLst>
              </p:cNvPr>
              <p:cNvSpPr txBox="1"/>
              <p:nvPr/>
            </p:nvSpPr>
            <p:spPr>
              <a:xfrm>
                <a:off x="1609391" y="4009844"/>
                <a:ext cx="481902" cy="338554"/>
              </a:xfrm>
              <a:prstGeom prst="rect">
                <a:avLst/>
              </a:prstGeom>
              <a:noFill/>
            </p:spPr>
            <p:txBody>
              <a:bodyPr wrap="square" rtlCol="0">
                <a:spAutoFit/>
              </a:bodyPr>
              <a:lstStyle/>
              <a:p>
                <a:r>
                  <a:rPr lang="en-US" sz="1600" dirty="0">
                    <a:solidFill>
                      <a:srgbClr val="FF5353"/>
                    </a:solidFill>
                    <a:latin typeface="+mj-lt"/>
                  </a:rPr>
                  <a:t>=A </a:t>
                </a:r>
                <a:endParaRPr lang="en-IN" sz="1600" dirty="0">
                  <a:solidFill>
                    <a:srgbClr val="FF5353"/>
                  </a:solidFill>
                  <a:latin typeface="+mj-lt"/>
                </a:endParaRPr>
              </a:p>
            </p:txBody>
          </p:sp>
          <p:sp>
            <p:nvSpPr>
              <p:cNvPr id="74" name="TextBox 73">
                <a:extLst>
                  <a:ext uri="{FF2B5EF4-FFF2-40B4-BE49-F238E27FC236}">
                    <a16:creationId xmlns:a16="http://schemas.microsoft.com/office/drawing/2014/main" id="{E80CC899-09BA-444C-AF5B-B264E08B097E}"/>
                  </a:ext>
                </a:extLst>
              </p:cNvPr>
              <p:cNvSpPr txBox="1"/>
              <p:nvPr/>
            </p:nvSpPr>
            <p:spPr>
              <a:xfrm>
                <a:off x="1942366" y="4068527"/>
                <a:ext cx="252000" cy="338554"/>
              </a:xfrm>
              <a:prstGeom prst="rect">
                <a:avLst/>
              </a:prstGeom>
              <a:noFill/>
            </p:spPr>
            <p:txBody>
              <a:bodyPr wrap="square" rtlCol="0">
                <a:spAutoFit/>
              </a:bodyPr>
              <a:lstStyle/>
              <a:p>
                <a:r>
                  <a:rPr lang="en-US" sz="1600" dirty="0">
                    <a:solidFill>
                      <a:srgbClr val="FF5353"/>
                    </a:solidFill>
                    <a:latin typeface="+mj-lt"/>
                  </a:rPr>
                  <a:t>* </a:t>
                </a:r>
                <a:endParaRPr lang="en-IN" sz="1600" dirty="0">
                  <a:solidFill>
                    <a:srgbClr val="FF5353"/>
                  </a:solidFill>
                  <a:latin typeface="+mj-lt"/>
                </a:endParaRPr>
              </a:p>
            </p:txBody>
          </p:sp>
        </p:grpSp>
        <p:sp>
          <p:nvSpPr>
            <p:cNvPr id="60" name="TextBox 59">
              <a:extLst>
                <a:ext uri="{FF2B5EF4-FFF2-40B4-BE49-F238E27FC236}">
                  <a16:creationId xmlns:a16="http://schemas.microsoft.com/office/drawing/2014/main" id="{0E5086DA-3F0F-4223-8944-59051603B7E6}"/>
                </a:ext>
              </a:extLst>
            </p:cNvPr>
            <p:cNvSpPr txBox="1"/>
            <p:nvPr/>
          </p:nvSpPr>
          <p:spPr>
            <a:xfrm>
              <a:off x="5863099" y="3949607"/>
              <a:ext cx="948053" cy="338554"/>
            </a:xfrm>
            <a:prstGeom prst="rect">
              <a:avLst/>
            </a:prstGeom>
            <a:noFill/>
          </p:spPr>
          <p:txBody>
            <a:bodyPr wrap="square" rtlCol="0">
              <a:spAutoFit/>
            </a:bodyPr>
            <a:lstStyle/>
            <a:p>
              <a:pPr algn="r"/>
              <a:r>
                <a:rPr lang="en-US" sz="1600" dirty="0">
                  <a:solidFill>
                    <a:srgbClr val="FF5353"/>
                  </a:solidFill>
                  <a:latin typeface="+mj-lt"/>
                </a:rPr>
                <a:t>0.0125 </a:t>
              </a:r>
              <a:endParaRPr lang="en-IN" sz="1600" dirty="0">
                <a:solidFill>
                  <a:srgbClr val="FF5353"/>
                </a:solidFill>
                <a:latin typeface="+mj-lt"/>
              </a:endParaRPr>
            </a:p>
          </p:txBody>
        </p:sp>
        <p:sp>
          <p:nvSpPr>
            <p:cNvPr id="61" name="Left Bracket 60">
              <a:extLst>
                <a:ext uri="{FF2B5EF4-FFF2-40B4-BE49-F238E27FC236}">
                  <a16:creationId xmlns:a16="http://schemas.microsoft.com/office/drawing/2014/main" id="{EE937370-2FB4-45A2-B95F-212DFD3C4358}"/>
                </a:ext>
              </a:extLst>
            </p:cNvPr>
            <p:cNvSpPr/>
            <p:nvPr/>
          </p:nvSpPr>
          <p:spPr>
            <a:xfrm>
              <a:off x="5533249" y="3343347"/>
              <a:ext cx="64800" cy="874800"/>
            </a:xfrm>
            <a:prstGeom prst="leftBracket">
              <a:avLst/>
            </a:prstGeom>
            <a:ln w="3810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600" dirty="0"/>
            </a:p>
          </p:txBody>
        </p:sp>
        <p:sp>
          <p:nvSpPr>
            <p:cNvPr id="62" name="Left Bracket 61">
              <a:extLst>
                <a:ext uri="{FF2B5EF4-FFF2-40B4-BE49-F238E27FC236}">
                  <a16:creationId xmlns:a16="http://schemas.microsoft.com/office/drawing/2014/main" id="{FA1A1271-6E7D-4E5E-A528-73EB328B7464}"/>
                </a:ext>
              </a:extLst>
            </p:cNvPr>
            <p:cNvSpPr/>
            <p:nvPr/>
          </p:nvSpPr>
          <p:spPr>
            <a:xfrm flipH="1">
              <a:off x="7686757" y="3343347"/>
              <a:ext cx="64761" cy="876236"/>
            </a:xfrm>
            <a:prstGeom prst="leftBracket">
              <a:avLst/>
            </a:prstGeom>
            <a:ln w="3810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600"/>
            </a:p>
          </p:txBody>
        </p:sp>
        <p:grpSp>
          <p:nvGrpSpPr>
            <p:cNvPr id="63" name="Group 62">
              <a:extLst>
                <a:ext uri="{FF2B5EF4-FFF2-40B4-BE49-F238E27FC236}">
                  <a16:creationId xmlns:a16="http://schemas.microsoft.com/office/drawing/2014/main" id="{DA41215B-0E0D-4562-B098-531BB7AF7276}"/>
                </a:ext>
              </a:extLst>
            </p:cNvPr>
            <p:cNvGrpSpPr/>
            <p:nvPr/>
          </p:nvGrpSpPr>
          <p:grpSpPr>
            <a:xfrm>
              <a:off x="5642768" y="3317882"/>
              <a:ext cx="2042412" cy="512647"/>
              <a:chOff x="2579426" y="3276292"/>
              <a:chExt cx="2042412" cy="512647"/>
            </a:xfrm>
          </p:grpSpPr>
          <p:grpSp>
            <p:nvGrpSpPr>
              <p:cNvPr id="64" name="Group 63">
                <a:extLst>
                  <a:ext uri="{FF2B5EF4-FFF2-40B4-BE49-F238E27FC236}">
                    <a16:creationId xmlns:a16="http://schemas.microsoft.com/office/drawing/2014/main" id="{8631B3AA-02A5-4488-9F03-3B7A28668661}"/>
                  </a:ext>
                </a:extLst>
              </p:cNvPr>
              <p:cNvGrpSpPr/>
              <p:nvPr/>
            </p:nvGrpSpPr>
            <p:grpSpPr>
              <a:xfrm>
                <a:off x="4264406" y="3447797"/>
                <a:ext cx="357432" cy="338554"/>
                <a:chOff x="4264406" y="3447797"/>
                <a:chExt cx="357432" cy="338554"/>
              </a:xfrm>
            </p:grpSpPr>
            <p:sp>
              <p:nvSpPr>
                <p:cNvPr id="71" name="Minus Sign 70">
                  <a:extLst>
                    <a:ext uri="{FF2B5EF4-FFF2-40B4-BE49-F238E27FC236}">
                      <a16:creationId xmlns:a16="http://schemas.microsoft.com/office/drawing/2014/main" id="{C1FDF2B7-5C38-496A-9ED6-704734174627}"/>
                    </a:ext>
                  </a:extLst>
                </p:cNvPr>
                <p:cNvSpPr/>
                <p:nvPr/>
              </p:nvSpPr>
              <p:spPr>
                <a:xfrm>
                  <a:off x="4264406" y="3540963"/>
                  <a:ext cx="145591" cy="188845"/>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72" name="TextBox 71">
                  <a:extLst>
                    <a:ext uri="{FF2B5EF4-FFF2-40B4-BE49-F238E27FC236}">
                      <a16:creationId xmlns:a16="http://schemas.microsoft.com/office/drawing/2014/main" id="{C71F525F-B913-4587-842F-D4554AE3CBBC}"/>
                    </a:ext>
                  </a:extLst>
                </p:cNvPr>
                <p:cNvSpPr txBox="1"/>
                <p:nvPr/>
              </p:nvSpPr>
              <p:spPr>
                <a:xfrm>
                  <a:off x="4355560" y="3447797"/>
                  <a:ext cx="266278" cy="338554"/>
                </a:xfrm>
                <a:prstGeom prst="rect">
                  <a:avLst/>
                </a:prstGeom>
                <a:noFill/>
              </p:spPr>
              <p:txBody>
                <a:bodyPr wrap="square" rtlCol="0">
                  <a:spAutoFit/>
                </a:bodyPr>
                <a:lstStyle/>
                <a:p>
                  <a:pPr algn="r"/>
                  <a:r>
                    <a:rPr lang="en-US" sz="1600" dirty="0">
                      <a:solidFill>
                        <a:srgbClr val="FF5353"/>
                      </a:solidFill>
                      <a:latin typeface="+mj-lt"/>
                    </a:rPr>
                    <a:t>1 </a:t>
                  </a:r>
                  <a:endParaRPr lang="en-IN" sz="1600" dirty="0">
                    <a:solidFill>
                      <a:srgbClr val="FF5353"/>
                    </a:solidFill>
                    <a:latin typeface="+mj-lt"/>
                  </a:endParaRPr>
                </a:p>
              </p:txBody>
            </p:sp>
          </p:grpSp>
          <p:grpSp>
            <p:nvGrpSpPr>
              <p:cNvPr id="65" name="Group 64">
                <a:extLst>
                  <a:ext uri="{FF2B5EF4-FFF2-40B4-BE49-F238E27FC236}">
                    <a16:creationId xmlns:a16="http://schemas.microsoft.com/office/drawing/2014/main" id="{0D9ED770-8650-4A88-A285-7B88DE5E5C89}"/>
                  </a:ext>
                </a:extLst>
              </p:cNvPr>
              <p:cNvGrpSpPr/>
              <p:nvPr/>
            </p:nvGrpSpPr>
            <p:grpSpPr>
              <a:xfrm>
                <a:off x="2579426" y="3276292"/>
                <a:ext cx="1892072" cy="512647"/>
                <a:chOff x="2579426" y="3276292"/>
                <a:chExt cx="1892072" cy="512647"/>
              </a:xfrm>
            </p:grpSpPr>
            <p:sp>
              <p:nvSpPr>
                <p:cNvPr id="66" name="TextBox 65">
                  <a:extLst>
                    <a:ext uri="{FF2B5EF4-FFF2-40B4-BE49-F238E27FC236}">
                      <a16:creationId xmlns:a16="http://schemas.microsoft.com/office/drawing/2014/main" id="{66B030C2-FBE6-438D-8E47-CC7DF2E09540}"/>
                    </a:ext>
                  </a:extLst>
                </p:cNvPr>
                <p:cNvSpPr txBox="1"/>
                <p:nvPr/>
              </p:nvSpPr>
              <p:spPr>
                <a:xfrm>
                  <a:off x="3696689" y="3276292"/>
                  <a:ext cx="774809" cy="276999"/>
                </a:xfrm>
                <a:prstGeom prst="rect">
                  <a:avLst/>
                </a:prstGeom>
                <a:noFill/>
              </p:spPr>
              <p:txBody>
                <a:bodyPr wrap="square" rtlCol="0">
                  <a:spAutoFit/>
                </a:bodyPr>
                <a:lstStyle/>
                <a:p>
                  <a:pPr algn="ctr"/>
                  <a:r>
                    <a:rPr lang="en-US" sz="1200" dirty="0">
                      <a:solidFill>
                        <a:srgbClr val="FF5353"/>
                      </a:solidFill>
                      <a:latin typeface="+mj-lt"/>
                    </a:rPr>
                    <a:t>20*12</a:t>
                  </a:r>
                  <a:endParaRPr lang="en-IN" sz="1200" dirty="0">
                    <a:solidFill>
                      <a:srgbClr val="FF5353"/>
                    </a:solidFill>
                    <a:latin typeface="+mj-lt"/>
                  </a:endParaRPr>
                </a:p>
              </p:txBody>
            </p:sp>
            <p:grpSp>
              <p:nvGrpSpPr>
                <p:cNvPr id="67" name="Group 66">
                  <a:extLst>
                    <a:ext uri="{FF2B5EF4-FFF2-40B4-BE49-F238E27FC236}">
                      <a16:creationId xmlns:a16="http://schemas.microsoft.com/office/drawing/2014/main" id="{F41871A2-8F31-4409-A01A-680ACF6AB502}"/>
                    </a:ext>
                  </a:extLst>
                </p:cNvPr>
                <p:cNvGrpSpPr/>
                <p:nvPr/>
              </p:nvGrpSpPr>
              <p:grpSpPr>
                <a:xfrm>
                  <a:off x="2622397" y="3435997"/>
                  <a:ext cx="1197861" cy="352942"/>
                  <a:chOff x="2622397" y="3435997"/>
                  <a:chExt cx="1197861" cy="352942"/>
                </a:xfrm>
              </p:grpSpPr>
              <p:sp>
                <p:nvSpPr>
                  <p:cNvPr id="69" name="TextBox 68">
                    <a:extLst>
                      <a:ext uri="{FF2B5EF4-FFF2-40B4-BE49-F238E27FC236}">
                        <a16:creationId xmlns:a16="http://schemas.microsoft.com/office/drawing/2014/main" id="{CAA721C9-489E-4D58-A368-8691ECBBFB7A}"/>
                      </a:ext>
                    </a:extLst>
                  </p:cNvPr>
                  <p:cNvSpPr txBox="1"/>
                  <p:nvPr/>
                </p:nvSpPr>
                <p:spPr>
                  <a:xfrm>
                    <a:off x="2622397" y="3435997"/>
                    <a:ext cx="487587" cy="338554"/>
                  </a:xfrm>
                  <a:prstGeom prst="rect">
                    <a:avLst/>
                  </a:prstGeom>
                  <a:noFill/>
                </p:spPr>
                <p:txBody>
                  <a:bodyPr wrap="square" rtlCol="0">
                    <a:spAutoFit/>
                  </a:bodyPr>
                  <a:lstStyle/>
                  <a:p>
                    <a:r>
                      <a:rPr lang="en-US" sz="1600" dirty="0">
                        <a:solidFill>
                          <a:srgbClr val="FF5353"/>
                        </a:solidFill>
                        <a:latin typeface="+mj-lt"/>
                      </a:rPr>
                      <a:t>1 +   </a:t>
                    </a:r>
                    <a:endParaRPr lang="en-IN" sz="1600" dirty="0">
                      <a:solidFill>
                        <a:srgbClr val="FF5353"/>
                      </a:solidFill>
                      <a:latin typeface="+mj-lt"/>
                    </a:endParaRPr>
                  </a:p>
                </p:txBody>
              </p:sp>
              <p:sp>
                <p:nvSpPr>
                  <p:cNvPr id="70" name="TextBox 69">
                    <a:extLst>
                      <a:ext uri="{FF2B5EF4-FFF2-40B4-BE49-F238E27FC236}">
                        <a16:creationId xmlns:a16="http://schemas.microsoft.com/office/drawing/2014/main" id="{7161B5A0-9981-4171-BF18-2FBF90734F00}"/>
                      </a:ext>
                    </a:extLst>
                  </p:cNvPr>
                  <p:cNvSpPr txBox="1"/>
                  <p:nvPr/>
                </p:nvSpPr>
                <p:spPr>
                  <a:xfrm>
                    <a:off x="2942536" y="3450385"/>
                    <a:ext cx="877722" cy="338554"/>
                  </a:xfrm>
                  <a:prstGeom prst="rect">
                    <a:avLst/>
                  </a:prstGeom>
                  <a:noFill/>
                </p:spPr>
                <p:txBody>
                  <a:bodyPr wrap="square" rtlCol="0">
                    <a:spAutoFit/>
                  </a:bodyPr>
                  <a:lstStyle/>
                  <a:p>
                    <a:pPr algn="r"/>
                    <a:r>
                      <a:rPr lang="en-US" sz="1600" dirty="0">
                        <a:solidFill>
                          <a:srgbClr val="FF5353"/>
                        </a:solidFill>
                        <a:latin typeface="+mj-lt"/>
                      </a:rPr>
                      <a:t>0.0125 </a:t>
                    </a:r>
                    <a:endParaRPr lang="en-IN" sz="1600" dirty="0">
                      <a:solidFill>
                        <a:srgbClr val="FF5353"/>
                      </a:solidFill>
                      <a:latin typeface="+mj-lt"/>
                    </a:endParaRPr>
                  </a:p>
                </p:txBody>
              </p:sp>
            </p:grpSp>
            <p:sp>
              <p:nvSpPr>
                <p:cNvPr id="68" name="Double Bracket 67">
                  <a:extLst>
                    <a:ext uri="{FF2B5EF4-FFF2-40B4-BE49-F238E27FC236}">
                      <a16:creationId xmlns:a16="http://schemas.microsoft.com/office/drawing/2014/main" id="{CC6D3595-C799-4B07-A112-FA8EB55FB67B}"/>
                    </a:ext>
                  </a:extLst>
                </p:cNvPr>
                <p:cNvSpPr/>
                <p:nvPr/>
              </p:nvSpPr>
              <p:spPr>
                <a:xfrm>
                  <a:off x="2579426" y="3475109"/>
                  <a:ext cx="1253216" cy="303677"/>
                </a:xfrm>
                <a:prstGeom prst="bracketPair">
                  <a:avLst/>
                </a:prstGeom>
                <a:ln w="3810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600"/>
                </a:p>
              </p:txBody>
            </p:sp>
          </p:grpSp>
        </p:grpSp>
        <p:sp>
          <p:nvSpPr>
            <p:cNvPr id="93" name="TextBox 92">
              <a:extLst>
                <a:ext uri="{FF2B5EF4-FFF2-40B4-BE49-F238E27FC236}">
                  <a16:creationId xmlns:a16="http://schemas.microsoft.com/office/drawing/2014/main" id="{E8416511-76B9-49FF-B6A2-BB4C25558CBA}"/>
                </a:ext>
              </a:extLst>
            </p:cNvPr>
            <p:cNvSpPr txBox="1"/>
            <p:nvPr/>
          </p:nvSpPr>
          <p:spPr>
            <a:xfrm>
              <a:off x="3839607" y="3550775"/>
              <a:ext cx="347050" cy="369332"/>
            </a:xfrm>
            <a:prstGeom prst="rect">
              <a:avLst/>
            </a:prstGeom>
            <a:noFill/>
          </p:spPr>
          <p:txBody>
            <a:bodyPr wrap="square" rtlCol="0">
              <a:spAutoFit/>
            </a:bodyPr>
            <a:lstStyle/>
            <a:p>
              <a:r>
                <a:rPr lang="en-US" dirty="0">
                  <a:solidFill>
                    <a:srgbClr val="FF5353"/>
                  </a:solidFill>
                </a:rPr>
                <a:t>*</a:t>
              </a:r>
              <a:endParaRPr lang="en-IN" dirty="0">
                <a:solidFill>
                  <a:srgbClr val="FF5353"/>
                </a:solidFill>
              </a:endParaRPr>
            </a:p>
          </p:txBody>
        </p:sp>
        <p:sp>
          <p:nvSpPr>
            <p:cNvPr id="95" name="TextBox 94">
              <a:extLst>
                <a:ext uri="{FF2B5EF4-FFF2-40B4-BE49-F238E27FC236}">
                  <a16:creationId xmlns:a16="http://schemas.microsoft.com/office/drawing/2014/main" id="{7D766F08-5BEA-4FA2-802F-3B5E2181C28B}"/>
                </a:ext>
              </a:extLst>
            </p:cNvPr>
            <p:cNvSpPr txBox="1"/>
            <p:nvPr/>
          </p:nvSpPr>
          <p:spPr>
            <a:xfrm>
              <a:off x="7706574" y="3629874"/>
              <a:ext cx="347050" cy="369332"/>
            </a:xfrm>
            <a:prstGeom prst="rect">
              <a:avLst/>
            </a:prstGeom>
            <a:noFill/>
          </p:spPr>
          <p:txBody>
            <a:bodyPr wrap="square" rtlCol="0">
              <a:spAutoFit/>
            </a:bodyPr>
            <a:lstStyle/>
            <a:p>
              <a:r>
                <a:rPr lang="en-US" dirty="0">
                  <a:solidFill>
                    <a:srgbClr val="FF5353"/>
                  </a:solidFill>
                  <a:latin typeface="+mj-lt"/>
                </a:rPr>
                <a:t>*</a:t>
              </a:r>
              <a:endParaRPr lang="en-IN" dirty="0">
                <a:solidFill>
                  <a:srgbClr val="FF5353"/>
                </a:solidFill>
                <a:latin typeface="+mj-lt"/>
              </a:endParaRPr>
            </a:p>
          </p:txBody>
        </p:sp>
        <p:sp>
          <p:nvSpPr>
            <p:cNvPr id="97" name="Double Bracket 96">
              <a:extLst>
                <a:ext uri="{FF2B5EF4-FFF2-40B4-BE49-F238E27FC236}">
                  <a16:creationId xmlns:a16="http://schemas.microsoft.com/office/drawing/2014/main" id="{86617A69-2CDC-4AEE-99E8-D1138782F4D9}"/>
                </a:ext>
              </a:extLst>
            </p:cNvPr>
            <p:cNvSpPr/>
            <p:nvPr/>
          </p:nvSpPr>
          <p:spPr>
            <a:xfrm>
              <a:off x="4085812" y="3503115"/>
              <a:ext cx="662950" cy="639547"/>
            </a:xfrm>
            <a:prstGeom prst="bracketPair">
              <a:avLst/>
            </a:prstGeom>
            <a:ln w="28575">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99" name="TextBox 98">
              <a:extLst>
                <a:ext uri="{FF2B5EF4-FFF2-40B4-BE49-F238E27FC236}">
                  <a16:creationId xmlns:a16="http://schemas.microsoft.com/office/drawing/2014/main" id="{B17CACD4-2016-4F62-B2E3-7D4DD1665D73}"/>
                </a:ext>
              </a:extLst>
            </p:cNvPr>
            <p:cNvSpPr txBox="1"/>
            <p:nvPr/>
          </p:nvSpPr>
          <p:spPr>
            <a:xfrm>
              <a:off x="4012466" y="3503968"/>
              <a:ext cx="833025" cy="369332"/>
            </a:xfrm>
            <a:prstGeom prst="rect">
              <a:avLst/>
            </a:prstGeom>
            <a:noFill/>
          </p:spPr>
          <p:txBody>
            <a:bodyPr wrap="square" rtlCol="0">
              <a:spAutoFit/>
            </a:bodyPr>
            <a:lstStyle/>
            <a:p>
              <a:r>
                <a:rPr lang="en-US" dirty="0">
                  <a:solidFill>
                    <a:srgbClr val="FF5353"/>
                  </a:solidFill>
                  <a:latin typeface="+mj-lt"/>
                </a:rPr>
                <a:t>1 + r</a:t>
              </a:r>
              <a:endParaRPr lang="en-IN" dirty="0">
                <a:solidFill>
                  <a:srgbClr val="FF5353"/>
                </a:solidFill>
                <a:latin typeface="+mj-lt"/>
              </a:endParaRPr>
            </a:p>
          </p:txBody>
        </p:sp>
        <p:cxnSp>
          <p:nvCxnSpPr>
            <p:cNvPr id="100" name="Straight Connector 99">
              <a:extLst>
                <a:ext uri="{FF2B5EF4-FFF2-40B4-BE49-F238E27FC236}">
                  <a16:creationId xmlns:a16="http://schemas.microsoft.com/office/drawing/2014/main" id="{5090A761-B203-492E-83C4-815DBD359A13}"/>
                </a:ext>
              </a:extLst>
            </p:cNvPr>
            <p:cNvCxnSpPr>
              <a:cxnSpLocks/>
            </p:cNvCxnSpPr>
            <p:nvPr/>
          </p:nvCxnSpPr>
          <p:spPr>
            <a:xfrm>
              <a:off x="4378556" y="3810842"/>
              <a:ext cx="209813" cy="0"/>
            </a:xfrm>
            <a:prstGeom prst="line">
              <a:avLst/>
            </a:prstGeom>
            <a:ln w="28575">
              <a:solidFill>
                <a:srgbClr val="FF5353"/>
              </a:solidFill>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AE8F81A9-57EB-433D-B7E0-01AC1F6950B9}"/>
                </a:ext>
              </a:extLst>
            </p:cNvPr>
            <p:cNvSpPr txBox="1"/>
            <p:nvPr/>
          </p:nvSpPr>
          <p:spPr>
            <a:xfrm>
              <a:off x="4313583" y="3759357"/>
              <a:ext cx="397042" cy="369332"/>
            </a:xfrm>
            <a:prstGeom prst="rect">
              <a:avLst/>
            </a:prstGeom>
            <a:noFill/>
          </p:spPr>
          <p:txBody>
            <a:bodyPr wrap="square" rtlCol="0">
              <a:spAutoFit/>
            </a:bodyPr>
            <a:lstStyle/>
            <a:p>
              <a:r>
                <a:rPr lang="en-US" dirty="0">
                  <a:solidFill>
                    <a:srgbClr val="FF5353"/>
                  </a:solidFill>
                  <a:latin typeface="+mj-lt"/>
                </a:rPr>
                <a:t>m</a:t>
              </a:r>
              <a:endParaRPr lang="en-IN" dirty="0">
                <a:solidFill>
                  <a:srgbClr val="FF5353"/>
                </a:solidFill>
                <a:latin typeface="+mj-lt"/>
              </a:endParaRPr>
            </a:p>
          </p:txBody>
        </p:sp>
        <p:sp>
          <p:nvSpPr>
            <p:cNvPr id="103" name="Double Bracket 102">
              <a:extLst>
                <a:ext uri="{FF2B5EF4-FFF2-40B4-BE49-F238E27FC236}">
                  <a16:creationId xmlns:a16="http://schemas.microsoft.com/office/drawing/2014/main" id="{D8D4399B-93F4-4D29-BD33-8BCCF16D36F9}"/>
                </a:ext>
              </a:extLst>
            </p:cNvPr>
            <p:cNvSpPr/>
            <p:nvPr/>
          </p:nvSpPr>
          <p:spPr>
            <a:xfrm>
              <a:off x="7907025" y="3461127"/>
              <a:ext cx="992835" cy="744876"/>
            </a:xfrm>
            <a:prstGeom prst="bracketPair">
              <a:avLst/>
            </a:prstGeom>
            <a:ln w="28575">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05" name="TextBox 104">
              <a:extLst>
                <a:ext uri="{FF2B5EF4-FFF2-40B4-BE49-F238E27FC236}">
                  <a16:creationId xmlns:a16="http://schemas.microsoft.com/office/drawing/2014/main" id="{BBE9BE8B-600E-4C7E-AE59-6FA1128AF279}"/>
                </a:ext>
              </a:extLst>
            </p:cNvPr>
            <p:cNvSpPr txBox="1"/>
            <p:nvPr/>
          </p:nvSpPr>
          <p:spPr>
            <a:xfrm>
              <a:off x="8389528" y="3814540"/>
              <a:ext cx="521785" cy="369332"/>
            </a:xfrm>
            <a:prstGeom prst="rect">
              <a:avLst/>
            </a:prstGeom>
            <a:noFill/>
          </p:spPr>
          <p:txBody>
            <a:bodyPr wrap="square" rtlCol="0">
              <a:spAutoFit/>
            </a:bodyPr>
            <a:lstStyle/>
            <a:p>
              <a:r>
                <a:rPr lang="en-US" dirty="0">
                  <a:solidFill>
                    <a:srgbClr val="FF5353"/>
                  </a:solidFill>
                  <a:latin typeface="+mj-lt"/>
                </a:rPr>
                <a:t>12</a:t>
              </a:r>
              <a:endParaRPr lang="en-IN" dirty="0">
                <a:solidFill>
                  <a:srgbClr val="FF5353"/>
                </a:solidFill>
                <a:latin typeface="+mj-lt"/>
              </a:endParaRPr>
            </a:p>
          </p:txBody>
        </p:sp>
        <p:sp>
          <p:nvSpPr>
            <p:cNvPr id="106" name="TextBox 105">
              <a:extLst>
                <a:ext uri="{FF2B5EF4-FFF2-40B4-BE49-F238E27FC236}">
                  <a16:creationId xmlns:a16="http://schemas.microsoft.com/office/drawing/2014/main" id="{BFA65DDD-F69C-4FF4-8072-439295824180}"/>
                </a:ext>
              </a:extLst>
            </p:cNvPr>
            <p:cNvSpPr txBox="1"/>
            <p:nvPr/>
          </p:nvSpPr>
          <p:spPr>
            <a:xfrm>
              <a:off x="8305221" y="3429000"/>
              <a:ext cx="670428" cy="369332"/>
            </a:xfrm>
            <a:prstGeom prst="rect">
              <a:avLst/>
            </a:prstGeom>
            <a:noFill/>
          </p:spPr>
          <p:txBody>
            <a:bodyPr wrap="square" rtlCol="0">
              <a:spAutoFit/>
            </a:bodyPr>
            <a:lstStyle/>
            <a:p>
              <a:r>
                <a:rPr lang="en-US" dirty="0">
                  <a:solidFill>
                    <a:srgbClr val="FF5353"/>
                  </a:solidFill>
                  <a:latin typeface="+mj-lt"/>
                </a:rPr>
                <a:t>0.15</a:t>
              </a:r>
              <a:endParaRPr lang="en-IN" dirty="0">
                <a:solidFill>
                  <a:srgbClr val="FF5353"/>
                </a:solidFill>
                <a:latin typeface="+mj-lt"/>
              </a:endParaRPr>
            </a:p>
          </p:txBody>
        </p:sp>
        <p:sp>
          <p:nvSpPr>
            <p:cNvPr id="107" name="TextBox 106">
              <a:extLst>
                <a:ext uri="{FF2B5EF4-FFF2-40B4-BE49-F238E27FC236}">
                  <a16:creationId xmlns:a16="http://schemas.microsoft.com/office/drawing/2014/main" id="{D9745BE1-2C80-414D-9A3F-59548A051729}"/>
                </a:ext>
              </a:extLst>
            </p:cNvPr>
            <p:cNvSpPr txBox="1"/>
            <p:nvPr/>
          </p:nvSpPr>
          <p:spPr>
            <a:xfrm>
              <a:off x="7934908" y="3526742"/>
              <a:ext cx="521785" cy="369332"/>
            </a:xfrm>
            <a:prstGeom prst="rect">
              <a:avLst/>
            </a:prstGeom>
            <a:noFill/>
          </p:spPr>
          <p:txBody>
            <a:bodyPr wrap="square" rtlCol="0">
              <a:spAutoFit/>
            </a:bodyPr>
            <a:lstStyle/>
            <a:p>
              <a:r>
                <a:rPr lang="en-US" dirty="0">
                  <a:solidFill>
                    <a:srgbClr val="FF5353"/>
                  </a:solidFill>
                  <a:latin typeface="+mj-lt"/>
                </a:rPr>
                <a:t>1 +</a:t>
              </a:r>
              <a:endParaRPr lang="en-IN" dirty="0">
                <a:solidFill>
                  <a:srgbClr val="FF5353"/>
                </a:solidFill>
                <a:latin typeface="+mj-lt"/>
              </a:endParaRPr>
            </a:p>
          </p:txBody>
        </p:sp>
        <p:cxnSp>
          <p:nvCxnSpPr>
            <p:cNvPr id="113" name="Straight Connector 112">
              <a:extLst>
                <a:ext uri="{FF2B5EF4-FFF2-40B4-BE49-F238E27FC236}">
                  <a16:creationId xmlns:a16="http://schemas.microsoft.com/office/drawing/2014/main" id="{C7E9A661-C797-4D80-86C6-6E4262C65DF5}"/>
                </a:ext>
              </a:extLst>
            </p:cNvPr>
            <p:cNvCxnSpPr>
              <a:cxnSpLocks/>
            </p:cNvCxnSpPr>
            <p:nvPr/>
          </p:nvCxnSpPr>
          <p:spPr>
            <a:xfrm>
              <a:off x="8412266" y="3791408"/>
              <a:ext cx="418913" cy="0"/>
            </a:xfrm>
            <a:prstGeom prst="line">
              <a:avLst/>
            </a:prstGeom>
            <a:ln w="28575">
              <a:solidFill>
                <a:srgbClr val="FF535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6387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5D7FFF6E-545A-4EBA-A53F-B0663AD067C2}"/>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40</a:t>
            </a:r>
            <a:endParaRPr lang="en-IN" dirty="0"/>
          </a:p>
        </p:txBody>
      </p:sp>
      <p:sp>
        <p:nvSpPr>
          <p:cNvPr id="28" name="TextBox 27">
            <a:extLst>
              <a:ext uri="{FF2B5EF4-FFF2-40B4-BE49-F238E27FC236}">
                <a16:creationId xmlns:a16="http://schemas.microsoft.com/office/drawing/2014/main" id="{52161525-354A-456E-B0B4-E9B9A7E38ADE}"/>
              </a:ext>
            </a:extLst>
          </p:cNvPr>
          <p:cNvSpPr txBox="1"/>
          <p:nvPr/>
        </p:nvSpPr>
        <p:spPr>
          <a:xfrm>
            <a:off x="357604" y="895073"/>
            <a:ext cx="8428784"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Present Value of Annuity (at the end of Year)</a:t>
            </a:r>
            <a:endParaRPr lang="en-IN"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7" name="TextBox 26">
            <a:extLst>
              <a:ext uri="{FF2B5EF4-FFF2-40B4-BE49-F238E27FC236}">
                <a16:creationId xmlns:a16="http://schemas.microsoft.com/office/drawing/2014/main" id="{5253102D-69CB-4C50-9770-AC2B0A19E5FF}"/>
              </a:ext>
            </a:extLst>
          </p:cNvPr>
          <p:cNvSpPr txBox="1"/>
          <p:nvPr/>
        </p:nvSpPr>
        <p:spPr>
          <a:xfrm>
            <a:off x="682365" y="1990722"/>
            <a:ext cx="7527276" cy="2235356"/>
          </a:xfrm>
          <a:prstGeom prst="rect">
            <a:avLst/>
          </a:prstGeom>
          <a:noFill/>
        </p:spPr>
        <p:txBody>
          <a:bodyPr wrap="square" rtlCol="0">
            <a:spAutoFit/>
          </a:bodyPr>
          <a:lstStyle/>
          <a:p>
            <a:pPr algn="just">
              <a:lnSpc>
                <a:spcPct val="150000"/>
              </a:lnSpc>
            </a:pPr>
            <a:r>
              <a:rPr lang="en-US" sz="2400" dirty="0">
                <a:solidFill>
                  <a:schemeClr val="tx1">
                    <a:lumMod val="65000"/>
                    <a:lumOff val="35000"/>
                  </a:schemeClr>
                </a:solidFill>
              </a:rPr>
              <a:t>The present value of the ordinary annuity (PVA Ordinary) the payments are assumed to be at the end of the period where rate of interest is compounded annually.</a:t>
            </a:r>
            <a:endParaRPr lang="en-IN" sz="2400" dirty="0">
              <a:solidFill>
                <a:schemeClr val="tx1">
                  <a:lumMod val="65000"/>
                  <a:lumOff val="35000"/>
                </a:schemeClr>
              </a:solidFill>
            </a:endParaRPr>
          </a:p>
        </p:txBody>
      </p:sp>
      <p:grpSp>
        <p:nvGrpSpPr>
          <p:cNvPr id="25" name="Group 24">
            <a:extLst>
              <a:ext uri="{FF2B5EF4-FFF2-40B4-BE49-F238E27FC236}">
                <a16:creationId xmlns:a16="http://schemas.microsoft.com/office/drawing/2014/main" id="{D191180F-0651-4880-ADB8-6615AEBC4CB7}"/>
              </a:ext>
            </a:extLst>
          </p:cNvPr>
          <p:cNvGrpSpPr/>
          <p:nvPr/>
        </p:nvGrpSpPr>
        <p:grpSpPr>
          <a:xfrm>
            <a:off x="1560450" y="4074903"/>
            <a:ext cx="6008453" cy="1590478"/>
            <a:chOff x="1560450" y="4074903"/>
            <a:chExt cx="6008453" cy="1590478"/>
          </a:xfrm>
        </p:grpSpPr>
        <p:grpSp>
          <p:nvGrpSpPr>
            <p:cNvPr id="29" name="Group 28">
              <a:extLst>
                <a:ext uri="{FF2B5EF4-FFF2-40B4-BE49-F238E27FC236}">
                  <a16:creationId xmlns:a16="http://schemas.microsoft.com/office/drawing/2014/main" id="{ED62066F-403F-43F6-9625-1BE13B26CDB6}"/>
                </a:ext>
              </a:extLst>
            </p:cNvPr>
            <p:cNvGrpSpPr/>
            <p:nvPr/>
          </p:nvGrpSpPr>
          <p:grpSpPr>
            <a:xfrm>
              <a:off x="1560450" y="4074903"/>
              <a:ext cx="6008453" cy="1590478"/>
              <a:chOff x="1033554" y="3886710"/>
              <a:chExt cx="6008453" cy="1590478"/>
            </a:xfrm>
          </p:grpSpPr>
          <p:sp>
            <p:nvSpPr>
              <p:cNvPr id="30" name="TextBox 29">
                <a:extLst>
                  <a:ext uri="{FF2B5EF4-FFF2-40B4-BE49-F238E27FC236}">
                    <a16:creationId xmlns:a16="http://schemas.microsoft.com/office/drawing/2014/main" id="{B6A5913B-A722-4D3E-8940-B8A39B333553}"/>
                  </a:ext>
                </a:extLst>
              </p:cNvPr>
              <p:cNvSpPr txBox="1"/>
              <p:nvPr/>
            </p:nvSpPr>
            <p:spPr>
              <a:xfrm>
                <a:off x="1033554" y="4264047"/>
                <a:ext cx="1618041" cy="646331"/>
              </a:xfrm>
              <a:prstGeom prst="rect">
                <a:avLst/>
              </a:prstGeom>
              <a:noFill/>
            </p:spPr>
            <p:txBody>
              <a:bodyPr wrap="square" rtlCol="0">
                <a:spAutoFit/>
              </a:bodyPr>
              <a:lstStyle/>
              <a:p>
                <a:r>
                  <a:rPr lang="en-US" sz="3600" dirty="0">
                    <a:solidFill>
                      <a:srgbClr val="FF5353"/>
                    </a:solidFill>
                    <a:latin typeface="+mj-lt"/>
                  </a:rPr>
                  <a:t>PVA =</a:t>
                </a:r>
                <a:endParaRPr lang="en-IN" sz="3600" dirty="0">
                  <a:solidFill>
                    <a:srgbClr val="FF5353"/>
                  </a:solidFill>
                  <a:latin typeface="+mj-lt"/>
                </a:endParaRPr>
              </a:p>
            </p:txBody>
          </p:sp>
          <p:sp>
            <p:nvSpPr>
              <p:cNvPr id="31" name="TextBox 30">
                <a:extLst>
                  <a:ext uri="{FF2B5EF4-FFF2-40B4-BE49-F238E27FC236}">
                    <a16:creationId xmlns:a16="http://schemas.microsoft.com/office/drawing/2014/main" id="{8DA8A37C-35FB-4134-8D18-5938BA3F8710}"/>
                  </a:ext>
                </a:extLst>
              </p:cNvPr>
              <p:cNvSpPr txBox="1"/>
              <p:nvPr/>
            </p:nvSpPr>
            <p:spPr>
              <a:xfrm>
                <a:off x="3929470" y="4025210"/>
                <a:ext cx="1407138" cy="646331"/>
              </a:xfrm>
              <a:prstGeom prst="rect">
                <a:avLst/>
              </a:prstGeom>
              <a:noFill/>
            </p:spPr>
            <p:txBody>
              <a:bodyPr wrap="square" rtlCol="0">
                <a:spAutoFit/>
              </a:bodyPr>
              <a:lstStyle/>
              <a:p>
                <a:r>
                  <a:rPr lang="en-US" sz="3600" dirty="0">
                    <a:solidFill>
                      <a:srgbClr val="FF5353"/>
                    </a:solidFill>
                    <a:latin typeface="+mj-lt"/>
                  </a:rPr>
                  <a:t>(1+r) </a:t>
                </a:r>
                <a:endParaRPr lang="en-IN" sz="3600" dirty="0">
                  <a:solidFill>
                    <a:srgbClr val="FF5353"/>
                  </a:solidFill>
                  <a:latin typeface="+mj-lt"/>
                </a:endParaRPr>
              </a:p>
            </p:txBody>
          </p:sp>
          <p:sp>
            <p:nvSpPr>
              <p:cNvPr id="32" name="TextBox 31">
                <a:extLst>
                  <a:ext uri="{FF2B5EF4-FFF2-40B4-BE49-F238E27FC236}">
                    <a16:creationId xmlns:a16="http://schemas.microsoft.com/office/drawing/2014/main" id="{5C6FF495-2C5C-4C5D-8E5E-226EBF863BD4}"/>
                  </a:ext>
                </a:extLst>
              </p:cNvPr>
              <p:cNvSpPr txBox="1"/>
              <p:nvPr/>
            </p:nvSpPr>
            <p:spPr>
              <a:xfrm>
                <a:off x="4867018" y="3886710"/>
                <a:ext cx="469590" cy="461665"/>
              </a:xfrm>
              <a:prstGeom prst="rect">
                <a:avLst/>
              </a:prstGeom>
              <a:noFill/>
            </p:spPr>
            <p:txBody>
              <a:bodyPr wrap="square" rtlCol="0">
                <a:spAutoFit/>
              </a:bodyPr>
              <a:lstStyle/>
              <a:p>
                <a:pPr algn="ctr"/>
                <a:r>
                  <a:rPr lang="en-US" sz="2400" dirty="0">
                    <a:solidFill>
                      <a:srgbClr val="FF5353"/>
                    </a:solidFill>
                    <a:latin typeface="+mj-lt"/>
                  </a:rPr>
                  <a:t>n</a:t>
                </a:r>
                <a:endParaRPr lang="en-IN" sz="2400" dirty="0">
                  <a:solidFill>
                    <a:srgbClr val="FF5353"/>
                  </a:solidFill>
                  <a:latin typeface="+mj-lt"/>
                </a:endParaRPr>
              </a:p>
            </p:txBody>
          </p:sp>
          <p:sp>
            <p:nvSpPr>
              <p:cNvPr id="33" name="Minus Sign 32">
                <a:extLst>
                  <a:ext uri="{FF2B5EF4-FFF2-40B4-BE49-F238E27FC236}">
                    <a16:creationId xmlns:a16="http://schemas.microsoft.com/office/drawing/2014/main" id="{BBAC2671-B57B-4D87-B925-D3407B42FD99}"/>
                  </a:ext>
                </a:extLst>
              </p:cNvPr>
              <p:cNvSpPr/>
              <p:nvPr/>
            </p:nvSpPr>
            <p:spPr>
              <a:xfrm>
                <a:off x="5265485" y="4202853"/>
                <a:ext cx="444013" cy="36193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031E30F0-59AD-4E30-9592-63E447AA2F20}"/>
                  </a:ext>
                </a:extLst>
              </p:cNvPr>
              <p:cNvSpPr txBox="1"/>
              <p:nvPr/>
            </p:nvSpPr>
            <p:spPr>
              <a:xfrm>
                <a:off x="5773745" y="4056076"/>
                <a:ext cx="575578" cy="646331"/>
              </a:xfrm>
              <a:prstGeom prst="rect">
                <a:avLst/>
              </a:prstGeom>
              <a:noFill/>
            </p:spPr>
            <p:txBody>
              <a:bodyPr wrap="square" rtlCol="0">
                <a:spAutoFit/>
              </a:bodyPr>
              <a:lstStyle/>
              <a:p>
                <a:pPr algn="r"/>
                <a:r>
                  <a:rPr lang="en-US" sz="3600" dirty="0">
                    <a:solidFill>
                      <a:srgbClr val="FF5353"/>
                    </a:solidFill>
                    <a:latin typeface="+mj-lt"/>
                  </a:rPr>
                  <a:t>1 </a:t>
                </a:r>
                <a:endParaRPr lang="en-IN" sz="3600" dirty="0">
                  <a:solidFill>
                    <a:srgbClr val="FF5353"/>
                  </a:solidFill>
                  <a:latin typeface="+mj-lt"/>
                </a:endParaRPr>
              </a:p>
            </p:txBody>
          </p:sp>
          <p:sp>
            <p:nvSpPr>
              <p:cNvPr id="35" name="Minus Sign 34">
                <a:extLst>
                  <a:ext uri="{FF2B5EF4-FFF2-40B4-BE49-F238E27FC236}">
                    <a16:creationId xmlns:a16="http://schemas.microsoft.com/office/drawing/2014/main" id="{D9959CF4-6B92-48F2-8047-66E25B77082C}"/>
                  </a:ext>
                </a:extLst>
              </p:cNvPr>
              <p:cNvSpPr/>
              <p:nvPr/>
            </p:nvSpPr>
            <p:spPr>
              <a:xfrm>
                <a:off x="3332336" y="4548441"/>
                <a:ext cx="3709671" cy="36193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CF317A9E-D6F6-4FFD-8EEA-5E6EC339CF49}"/>
                  </a:ext>
                </a:extLst>
              </p:cNvPr>
              <p:cNvSpPr txBox="1"/>
              <p:nvPr/>
            </p:nvSpPr>
            <p:spPr>
              <a:xfrm>
                <a:off x="4123316" y="4830857"/>
                <a:ext cx="1605943" cy="646331"/>
              </a:xfrm>
              <a:prstGeom prst="rect">
                <a:avLst/>
              </a:prstGeom>
              <a:noFill/>
            </p:spPr>
            <p:txBody>
              <a:bodyPr wrap="square" rtlCol="0">
                <a:spAutoFit/>
              </a:bodyPr>
              <a:lstStyle/>
              <a:p>
                <a:pPr algn="r"/>
                <a:r>
                  <a:rPr lang="en-US" sz="3600" dirty="0">
                    <a:solidFill>
                      <a:srgbClr val="FF5353"/>
                    </a:solidFill>
                    <a:latin typeface="+mj-lt"/>
                  </a:rPr>
                  <a:t>r (1+r) </a:t>
                </a:r>
                <a:endParaRPr lang="en-IN" sz="3600" dirty="0">
                  <a:solidFill>
                    <a:srgbClr val="FF5353"/>
                  </a:solidFill>
                  <a:latin typeface="+mj-lt"/>
                </a:endParaRPr>
              </a:p>
            </p:txBody>
          </p:sp>
          <p:grpSp>
            <p:nvGrpSpPr>
              <p:cNvPr id="37" name="Group 36">
                <a:extLst>
                  <a:ext uri="{FF2B5EF4-FFF2-40B4-BE49-F238E27FC236}">
                    <a16:creationId xmlns:a16="http://schemas.microsoft.com/office/drawing/2014/main" id="{E1876507-9043-447C-A8B3-9D8480E9AE43}"/>
                  </a:ext>
                </a:extLst>
              </p:cNvPr>
              <p:cNvGrpSpPr/>
              <p:nvPr/>
            </p:nvGrpSpPr>
            <p:grpSpPr>
              <a:xfrm>
                <a:off x="2761777" y="4201981"/>
                <a:ext cx="1112555" cy="755505"/>
                <a:chOff x="2312741" y="4065353"/>
                <a:chExt cx="1112555" cy="755505"/>
              </a:xfrm>
            </p:grpSpPr>
            <p:sp>
              <p:nvSpPr>
                <p:cNvPr id="38" name="TextBox 37">
                  <a:extLst>
                    <a:ext uri="{FF2B5EF4-FFF2-40B4-BE49-F238E27FC236}">
                      <a16:creationId xmlns:a16="http://schemas.microsoft.com/office/drawing/2014/main" id="{E4C8831F-737D-48FD-82BD-315A12724D58}"/>
                    </a:ext>
                  </a:extLst>
                </p:cNvPr>
                <p:cNvSpPr txBox="1"/>
                <p:nvPr/>
              </p:nvSpPr>
              <p:spPr>
                <a:xfrm>
                  <a:off x="2312741" y="4065353"/>
                  <a:ext cx="575578" cy="646331"/>
                </a:xfrm>
                <a:prstGeom prst="rect">
                  <a:avLst/>
                </a:prstGeom>
                <a:noFill/>
              </p:spPr>
              <p:txBody>
                <a:bodyPr wrap="square" rtlCol="0">
                  <a:spAutoFit/>
                </a:bodyPr>
                <a:lstStyle/>
                <a:p>
                  <a:r>
                    <a:rPr lang="en-US" sz="3600" dirty="0">
                      <a:solidFill>
                        <a:srgbClr val="FF5353"/>
                      </a:solidFill>
                      <a:latin typeface="+mj-lt"/>
                    </a:rPr>
                    <a:t>A </a:t>
                  </a:r>
                  <a:endParaRPr lang="en-IN" sz="3600" dirty="0">
                    <a:solidFill>
                      <a:srgbClr val="FF5353"/>
                    </a:solidFill>
                    <a:latin typeface="+mj-lt"/>
                  </a:endParaRPr>
                </a:p>
              </p:txBody>
            </p:sp>
            <p:sp>
              <p:nvSpPr>
                <p:cNvPr id="39" name="TextBox 38">
                  <a:extLst>
                    <a:ext uri="{FF2B5EF4-FFF2-40B4-BE49-F238E27FC236}">
                      <a16:creationId xmlns:a16="http://schemas.microsoft.com/office/drawing/2014/main" id="{05223274-7DAA-4962-804A-4E0C15AE1C93}"/>
                    </a:ext>
                  </a:extLst>
                </p:cNvPr>
                <p:cNvSpPr txBox="1"/>
                <p:nvPr/>
              </p:nvSpPr>
              <p:spPr>
                <a:xfrm>
                  <a:off x="2849718" y="4174527"/>
                  <a:ext cx="575578" cy="646331"/>
                </a:xfrm>
                <a:prstGeom prst="rect">
                  <a:avLst/>
                </a:prstGeom>
                <a:noFill/>
              </p:spPr>
              <p:txBody>
                <a:bodyPr wrap="square" rtlCol="0">
                  <a:spAutoFit/>
                </a:bodyPr>
                <a:lstStyle/>
                <a:p>
                  <a:r>
                    <a:rPr lang="en-US" sz="3600" dirty="0">
                      <a:solidFill>
                        <a:srgbClr val="FF5353"/>
                      </a:solidFill>
                      <a:latin typeface="+mj-lt"/>
                    </a:rPr>
                    <a:t>* </a:t>
                  </a:r>
                  <a:endParaRPr lang="en-IN" sz="3600" dirty="0">
                    <a:solidFill>
                      <a:srgbClr val="FF5353"/>
                    </a:solidFill>
                    <a:latin typeface="+mj-lt"/>
                  </a:endParaRPr>
                </a:p>
              </p:txBody>
            </p:sp>
          </p:grpSp>
        </p:grpSp>
        <p:sp>
          <p:nvSpPr>
            <p:cNvPr id="50" name="TextBox 49">
              <a:extLst>
                <a:ext uri="{FF2B5EF4-FFF2-40B4-BE49-F238E27FC236}">
                  <a16:creationId xmlns:a16="http://schemas.microsoft.com/office/drawing/2014/main" id="{22C04957-C4B5-454F-81E7-F30A47E196CB}"/>
                </a:ext>
              </a:extLst>
            </p:cNvPr>
            <p:cNvSpPr txBox="1"/>
            <p:nvPr/>
          </p:nvSpPr>
          <p:spPr>
            <a:xfrm>
              <a:off x="5980532" y="4845010"/>
              <a:ext cx="469590" cy="461665"/>
            </a:xfrm>
            <a:prstGeom prst="rect">
              <a:avLst/>
            </a:prstGeom>
            <a:noFill/>
          </p:spPr>
          <p:txBody>
            <a:bodyPr wrap="square" rtlCol="0">
              <a:spAutoFit/>
            </a:bodyPr>
            <a:lstStyle/>
            <a:p>
              <a:pPr algn="ctr"/>
              <a:r>
                <a:rPr lang="en-US" sz="2400" dirty="0">
                  <a:solidFill>
                    <a:srgbClr val="FF5353"/>
                  </a:solidFill>
                  <a:latin typeface="+mj-lt"/>
                </a:rPr>
                <a:t>n</a:t>
              </a:r>
              <a:endParaRPr lang="en-IN" sz="2400" dirty="0">
                <a:solidFill>
                  <a:srgbClr val="FF5353"/>
                </a:solidFill>
                <a:latin typeface="+mj-lt"/>
              </a:endParaRPr>
            </a:p>
          </p:txBody>
        </p:sp>
      </p:grpSp>
      <p:grpSp>
        <p:nvGrpSpPr>
          <p:cNvPr id="52" name="Group 51">
            <a:extLst>
              <a:ext uri="{FF2B5EF4-FFF2-40B4-BE49-F238E27FC236}">
                <a16:creationId xmlns:a16="http://schemas.microsoft.com/office/drawing/2014/main" id="{6D33BC24-C1DE-4ED1-B1C1-81466E24E581}"/>
              </a:ext>
            </a:extLst>
          </p:cNvPr>
          <p:cNvGrpSpPr/>
          <p:nvPr/>
        </p:nvGrpSpPr>
        <p:grpSpPr>
          <a:xfrm>
            <a:off x="713870" y="5490502"/>
            <a:ext cx="5847351" cy="855507"/>
            <a:chOff x="713870" y="5490502"/>
            <a:chExt cx="5847351" cy="855507"/>
          </a:xfrm>
        </p:grpSpPr>
        <p:grpSp>
          <p:nvGrpSpPr>
            <p:cNvPr id="40" name="Group 39">
              <a:extLst>
                <a:ext uri="{FF2B5EF4-FFF2-40B4-BE49-F238E27FC236}">
                  <a16:creationId xmlns:a16="http://schemas.microsoft.com/office/drawing/2014/main" id="{68D6106D-B825-467C-8BC8-BB5EF920EC7F}"/>
                </a:ext>
              </a:extLst>
            </p:cNvPr>
            <p:cNvGrpSpPr/>
            <p:nvPr/>
          </p:nvGrpSpPr>
          <p:grpSpPr>
            <a:xfrm>
              <a:off x="713870" y="5490502"/>
              <a:ext cx="5847351" cy="855507"/>
              <a:chOff x="713870" y="5490502"/>
              <a:chExt cx="5847351" cy="855507"/>
            </a:xfrm>
          </p:grpSpPr>
          <p:grpSp>
            <p:nvGrpSpPr>
              <p:cNvPr id="41" name="Group 40">
                <a:extLst>
                  <a:ext uri="{FF2B5EF4-FFF2-40B4-BE49-F238E27FC236}">
                    <a16:creationId xmlns:a16="http://schemas.microsoft.com/office/drawing/2014/main" id="{4CBD3B0E-6F94-4A08-9CAB-754D466FA68F}"/>
                  </a:ext>
                </a:extLst>
              </p:cNvPr>
              <p:cNvGrpSpPr/>
              <p:nvPr/>
            </p:nvGrpSpPr>
            <p:grpSpPr>
              <a:xfrm>
                <a:off x="1281580" y="5490502"/>
                <a:ext cx="1771501" cy="855507"/>
                <a:chOff x="3246976" y="3886710"/>
                <a:chExt cx="3709671" cy="855507"/>
              </a:xfrm>
            </p:grpSpPr>
            <p:sp>
              <p:nvSpPr>
                <p:cNvPr id="44" name="TextBox 43">
                  <a:extLst>
                    <a:ext uri="{FF2B5EF4-FFF2-40B4-BE49-F238E27FC236}">
                      <a16:creationId xmlns:a16="http://schemas.microsoft.com/office/drawing/2014/main" id="{8E6E00F0-F804-4B79-B099-250C61866CDD}"/>
                    </a:ext>
                  </a:extLst>
                </p:cNvPr>
                <p:cNvSpPr txBox="1"/>
                <p:nvPr/>
              </p:nvSpPr>
              <p:spPr>
                <a:xfrm>
                  <a:off x="3929470" y="4025210"/>
                  <a:ext cx="1407138" cy="307777"/>
                </a:xfrm>
                <a:prstGeom prst="rect">
                  <a:avLst/>
                </a:prstGeom>
                <a:noFill/>
              </p:spPr>
              <p:txBody>
                <a:bodyPr wrap="square" rtlCol="0">
                  <a:spAutoFit/>
                </a:bodyPr>
                <a:lstStyle/>
                <a:p>
                  <a:r>
                    <a:rPr lang="en-US" sz="1400" dirty="0">
                      <a:solidFill>
                        <a:schemeClr val="tx1">
                          <a:lumMod val="65000"/>
                          <a:lumOff val="35000"/>
                        </a:schemeClr>
                      </a:solidFill>
                    </a:rPr>
                    <a:t>(1+r) </a:t>
                  </a:r>
                  <a:endParaRPr lang="en-IN" sz="1400" dirty="0">
                    <a:solidFill>
                      <a:schemeClr val="tx1">
                        <a:lumMod val="65000"/>
                        <a:lumOff val="35000"/>
                      </a:schemeClr>
                    </a:solidFill>
                  </a:endParaRPr>
                </a:p>
              </p:txBody>
            </p:sp>
            <p:sp>
              <p:nvSpPr>
                <p:cNvPr id="45" name="TextBox 44">
                  <a:extLst>
                    <a:ext uri="{FF2B5EF4-FFF2-40B4-BE49-F238E27FC236}">
                      <a16:creationId xmlns:a16="http://schemas.microsoft.com/office/drawing/2014/main" id="{1BB9E2F9-06ED-45F3-AE86-59C9E2CFFB72}"/>
                    </a:ext>
                  </a:extLst>
                </p:cNvPr>
                <p:cNvSpPr txBox="1"/>
                <p:nvPr/>
              </p:nvSpPr>
              <p:spPr>
                <a:xfrm>
                  <a:off x="4867018" y="3886710"/>
                  <a:ext cx="469590" cy="307777"/>
                </a:xfrm>
                <a:prstGeom prst="rect">
                  <a:avLst/>
                </a:prstGeom>
                <a:noFill/>
              </p:spPr>
              <p:txBody>
                <a:bodyPr wrap="square" rtlCol="0">
                  <a:spAutoFit/>
                </a:bodyPr>
                <a:lstStyle/>
                <a:p>
                  <a:pPr algn="ctr"/>
                  <a:r>
                    <a:rPr lang="en-US" sz="1400" dirty="0">
                      <a:solidFill>
                        <a:schemeClr val="tx1">
                          <a:lumMod val="65000"/>
                          <a:lumOff val="35000"/>
                        </a:schemeClr>
                      </a:solidFill>
                    </a:rPr>
                    <a:t>n</a:t>
                  </a:r>
                  <a:endParaRPr lang="en-IN" sz="1400" dirty="0">
                    <a:solidFill>
                      <a:schemeClr val="tx1">
                        <a:lumMod val="65000"/>
                        <a:lumOff val="35000"/>
                      </a:schemeClr>
                    </a:solidFill>
                  </a:endParaRPr>
                </a:p>
              </p:txBody>
            </p:sp>
            <p:sp>
              <p:nvSpPr>
                <p:cNvPr id="46" name="Minus Sign 45">
                  <a:extLst>
                    <a:ext uri="{FF2B5EF4-FFF2-40B4-BE49-F238E27FC236}">
                      <a16:creationId xmlns:a16="http://schemas.microsoft.com/office/drawing/2014/main" id="{223377E8-9764-4A41-84C3-2A46F5BC9006}"/>
                    </a:ext>
                  </a:extLst>
                </p:cNvPr>
                <p:cNvSpPr/>
                <p:nvPr/>
              </p:nvSpPr>
              <p:spPr>
                <a:xfrm>
                  <a:off x="5324114" y="4162940"/>
                  <a:ext cx="469588" cy="145653"/>
                </a:xfrm>
                <a:prstGeom prst="mathMinus">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solidFill>
                      <a:schemeClr val="tx1">
                        <a:lumMod val="65000"/>
                        <a:lumOff val="35000"/>
                      </a:schemeClr>
                    </a:solidFill>
                  </a:endParaRPr>
                </a:p>
              </p:txBody>
            </p:sp>
            <p:sp>
              <p:nvSpPr>
                <p:cNvPr id="47" name="TextBox 46">
                  <a:extLst>
                    <a:ext uri="{FF2B5EF4-FFF2-40B4-BE49-F238E27FC236}">
                      <a16:creationId xmlns:a16="http://schemas.microsoft.com/office/drawing/2014/main" id="{C63A819E-C698-4C05-8106-AE147769D46B}"/>
                    </a:ext>
                  </a:extLst>
                </p:cNvPr>
                <p:cNvSpPr txBox="1"/>
                <p:nvPr/>
              </p:nvSpPr>
              <p:spPr>
                <a:xfrm>
                  <a:off x="5773745" y="4056076"/>
                  <a:ext cx="575578" cy="307777"/>
                </a:xfrm>
                <a:prstGeom prst="rect">
                  <a:avLst/>
                </a:prstGeom>
                <a:noFill/>
              </p:spPr>
              <p:txBody>
                <a:bodyPr wrap="square" rtlCol="0">
                  <a:spAutoFit/>
                </a:bodyPr>
                <a:lstStyle/>
                <a:p>
                  <a:pPr algn="r"/>
                  <a:r>
                    <a:rPr lang="en-US" sz="1400" dirty="0">
                      <a:solidFill>
                        <a:schemeClr val="tx1">
                          <a:lumMod val="65000"/>
                          <a:lumOff val="35000"/>
                        </a:schemeClr>
                      </a:solidFill>
                    </a:rPr>
                    <a:t>1 </a:t>
                  </a:r>
                  <a:endParaRPr lang="en-IN" sz="1400" dirty="0">
                    <a:solidFill>
                      <a:schemeClr val="tx1">
                        <a:lumMod val="65000"/>
                        <a:lumOff val="35000"/>
                      </a:schemeClr>
                    </a:solidFill>
                  </a:endParaRPr>
                </a:p>
              </p:txBody>
            </p:sp>
            <p:sp>
              <p:nvSpPr>
                <p:cNvPr id="48" name="Minus Sign 47">
                  <a:extLst>
                    <a:ext uri="{FF2B5EF4-FFF2-40B4-BE49-F238E27FC236}">
                      <a16:creationId xmlns:a16="http://schemas.microsoft.com/office/drawing/2014/main" id="{0FA1A7D2-A72B-4642-8E12-C7D45C6EB43F}"/>
                    </a:ext>
                  </a:extLst>
                </p:cNvPr>
                <p:cNvSpPr/>
                <p:nvPr/>
              </p:nvSpPr>
              <p:spPr>
                <a:xfrm>
                  <a:off x="3246976" y="4341305"/>
                  <a:ext cx="3709671" cy="105018"/>
                </a:xfrm>
                <a:prstGeom prst="mathMinus">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solidFill>
                      <a:schemeClr val="tx1">
                        <a:lumMod val="65000"/>
                        <a:lumOff val="35000"/>
                      </a:schemeClr>
                    </a:solidFill>
                  </a:endParaRPr>
                </a:p>
              </p:txBody>
            </p:sp>
            <p:sp>
              <p:nvSpPr>
                <p:cNvPr id="49" name="TextBox 48">
                  <a:extLst>
                    <a:ext uri="{FF2B5EF4-FFF2-40B4-BE49-F238E27FC236}">
                      <a16:creationId xmlns:a16="http://schemas.microsoft.com/office/drawing/2014/main" id="{B51C9748-CA03-4BA8-9EE7-832FA88A557F}"/>
                    </a:ext>
                  </a:extLst>
                </p:cNvPr>
                <p:cNvSpPr txBox="1"/>
                <p:nvPr/>
              </p:nvSpPr>
              <p:spPr>
                <a:xfrm>
                  <a:off x="4063576" y="4434440"/>
                  <a:ext cx="1627109" cy="307777"/>
                </a:xfrm>
                <a:prstGeom prst="rect">
                  <a:avLst/>
                </a:prstGeom>
                <a:noFill/>
              </p:spPr>
              <p:txBody>
                <a:bodyPr wrap="square" rtlCol="0">
                  <a:spAutoFit/>
                </a:bodyPr>
                <a:lstStyle/>
                <a:p>
                  <a:pPr algn="r"/>
                  <a:r>
                    <a:rPr lang="en-US" sz="1400" dirty="0">
                      <a:solidFill>
                        <a:schemeClr val="tx1">
                          <a:lumMod val="65000"/>
                          <a:lumOff val="35000"/>
                        </a:schemeClr>
                      </a:solidFill>
                    </a:rPr>
                    <a:t>r (1+r) </a:t>
                  </a:r>
                  <a:endParaRPr lang="en-IN" sz="1400" dirty="0">
                    <a:solidFill>
                      <a:schemeClr val="tx1">
                        <a:lumMod val="65000"/>
                        <a:lumOff val="35000"/>
                      </a:schemeClr>
                    </a:solidFill>
                  </a:endParaRPr>
                </a:p>
              </p:txBody>
            </p:sp>
          </p:grpSp>
          <p:sp>
            <p:nvSpPr>
              <p:cNvPr id="42" name="TextBox 41">
                <a:extLst>
                  <a:ext uri="{FF2B5EF4-FFF2-40B4-BE49-F238E27FC236}">
                    <a16:creationId xmlns:a16="http://schemas.microsoft.com/office/drawing/2014/main" id="{63E1891D-6AB1-43B7-97B4-3A7F6462CFF9}"/>
                  </a:ext>
                </a:extLst>
              </p:cNvPr>
              <p:cNvSpPr txBox="1"/>
              <p:nvPr/>
            </p:nvSpPr>
            <p:spPr>
              <a:xfrm>
                <a:off x="713870" y="5838963"/>
                <a:ext cx="975553" cy="307777"/>
              </a:xfrm>
              <a:prstGeom prst="rect">
                <a:avLst/>
              </a:prstGeom>
              <a:noFill/>
            </p:spPr>
            <p:txBody>
              <a:bodyPr wrap="square" rtlCol="0">
                <a:spAutoFit/>
              </a:bodyPr>
              <a:lstStyle/>
              <a:p>
                <a:r>
                  <a:rPr lang="en-US" sz="1400" dirty="0">
                    <a:solidFill>
                      <a:schemeClr val="tx1">
                        <a:lumMod val="65000"/>
                        <a:lumOff val="35000"/>
                      </a:schemeClr>
                    </a:solidFill>
                  </a:rPr>
                  <a:t>Where</a:t>
                </a:r>
                <a:endParaRPr lang="en-IN" sz="1400" dirty="0">
                  <a:solidFill>
                    <a:schemeClr val="tx1">
                      <a:lumMod val="65000"/>
                      <a:lumOff val="35000"/>
                    </a:schemeClr>
                  </a:solidFill>
                </a:endParaRPr>
              </a:p>
            </p:txBody>
          </p:sp>
          <p:sp>
            <p:nvSpPr>
              <p:cNvPr id="43" name="TextBox 42">
                <a:extLst>
                  <a:ext uri="{FF2B5EF4-FFF2-40B4-BE49-F238E27FC236}">
                    <a16:creationId xmlns:a16="http://schemas.microsoft.com/office/drawing/2014/main" id="{491AC688-CB04-4ED4-B789-6B9D53A58732}"/>
                  </a:ext>
                </a:extLst>
              </p:cNvPr>
              <p:cNvSpPr txBox="1"/>
              <p:nvPr/>
            </p:nvSpPr>
            <p:spPr>
              <a:xfrm>
                <a:off x="2933946" y="5806030"/>
                <a:ext cx="3627275" cy="307777"/>
              </a:xfrm>
              <a:prstGeom prst="rect">
                <a:avLst/>
              </a:prstGeom>
              <a:noFill/>
            </p:spPr>
            <p:txBody>
              <a:bodyPr wrap="square" rtlCol="0">
                <a:spAutoFit/>
              </a:bodyPr>
              <a:lstStyle/>
              <a:p>
                <a:r>
                  <a:rPr lang="en-US" sz="1400" dirty="0">
                    <a:solidFill>
                      <a:schemeClr val="tx1">
                        <a:lumMod val="65000"/>
                        <a:lumOff val="35000"/>
                      </a:schemeClr>
                    </a:solidFill>
                  </a:rPr>
                  <a:t>= Present Value Interest Factor (PVIFA)</a:t>
                </a:r>
                <a:endParaRPr lang="en-IN" sz="1400" dirty="0">
                  <a:solidFill>
                    <a:schemeClr val="tx1">
                      <a:lumMod val="65000"/>
                      <a:lumOff val="35000"/>
                    </a:schemeClr>
                  </a:solidFill>
                </a:endParaRPr>
              </a:p>
            </p:txBody>
          </p:sp>
        </p:grpSp>
        <p:sp>
          <p:nvSpPr>
            <p:cNvPr id="51" name="TextBox 50">
              <a:extLst>
                <a:ext uri="{FF2B5EF4-FFF2-40B4-BE49-F238E27FC236}">
                  <a16:creationId xmlns:a16="http://schemas.microsoft.com/office/drawing/2014/main" id="{86BC2883-C2A3-4E3F-91DB-449DF2728340}"/>
                </a:ext>
              </a:extLst>
            </p:cNvPr>
            <p:cNvSpPr txBox="1"/>
            <p:nvPr/>
          </p:nvSpPr>
          <p:spPr>
            <a:xfrm>
              <a:off x="2337427" y="5940042"/>
              <a:ext cx="224246" cy="307777"/>
            </a:xfrm>
            <a:prstGeom prst="rect">
              <a:avLst/>
            </a:prstGeom>
            <a:noFill/>
          </p:spPr>
          <p:txBody>
            <a:bodyPr wrap="square" rtlCol="0">
              <a:spAutoFit/>
            </a:bodyPr>
            <a:lstStyle/>
            <a:p>
              <a:pPr algn="ctr"/>
              <a:r>
                <a:rPr lang="en-US" sz="1400" dirty="0">
                  <a:solidFill>
                    <a:schemeClr val="tx1">
                      <a:lumMod val="65000"/>
                      <a:lumOff val="35000"/>
                    </a:schemeClr>
                  </a:solidFill>
                </a:rPr>
                <a:t>n</a:t>
              </a:r>
              <a:endParaRPr lang="en-IN" sz="1400" dirty="0">
                <a:solidFill>
                  <a:schemeClr val="tx1">
                    <a:lumMod val="65000"/>
                    <a:lumOff val="35000"/>
                  </a:schemeClr>
                </a:solidFill>
              </a:endParaRPr>
            </a:p>
          </p:txBody>
        </p:sp>
      </p:grpSp>
    </p:spTree>
    <p:extLst>
      <p:ext uri="{BB962C8B-B14F-4D97-AF65-F5344CB8AC3E}">
        <p14:creationId xmlns:p14="http://schemas.microsoft.com/office/powerpoint/2010/main" val="15523910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5D7FFF6E-545A-4EBA-A53F-B0663AD067C2}"/>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41</a:t>
            </a:r>
            <a:endParaRPr lang="en-IN" dirty="0"/>
          </a:p>
        </p:txBody>
      </p:sp>
      <p:sp>
        <p:nvSpPr>
          <p:cNvPr id="28" name="TextBox 27">
            <a:extLst>
              <a:ext uri="{FF2B5EF4-FFF2-40B4-BE49-F238E27FC236}">
                <a16:creationId xmlns:a16="http://schemas.microsoft.com/office/drawing/2014/main" id="{52161525-354A-456E-B0B4-E9B9A7E38ADE}"/>
              </a:ext>
            </a:extLst>
          </p:cNvPr>
          <p:cNvSpPr txBox="1"/>
          <p:nvPr/>
        </p:nvSpPr>
        <p:spPr>
          <a:xfrm>
            <a:off x="357604" y="895073"/>
            <a:ext cx="8428784"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Present Value of Annuity (at the end of Year)</a:t>
            </a:r>
            <a:endParaRPr lang="en-IN"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55" name="TextBox 54">
            <a:extLst>
              <a:ext uri="{FF2B5EF4-FFF2-40B4-BE49-F238E27FC236}">
                <a16:creationId xmlns:a16="http://schemas.microsoft.com/office/drawing/2014/main" id="{5CC3B78A-93E0-43D3-9D4F-45E90A40B3FE}"/>
              </a:ext>
            </a:extLst>
          </p:cNvPr>
          <p:cNvSpPr txBox="1"/>
          <p:nvPr/>
        </p:nvSpPr>
        <p:spPr>
          <a:xfrm>
            <a:off x="682365" y="1990722"/>
            <a:ext cx="7527276" cy="1284134"/>
          </a:xfrm>
          <a:prstGeom prst="rect">
            <a:avLst/>
          </a:prstGeom>
          <a:noFill/>
        </p:spPr>
        <p:txBody>
          <a:bodyPr wrap="square" rtlCol="0">
            <a:spAutoFit/>
          </a:bodyPr>
          <a:lstStyle/>
          <a:p>
            <a:pPr algn="just">
              <a:lnSpc>
                <a:spcPct val="150000"/>
              </a:lnSpc>
            </a:pPr>
            <a:r>
              <a:rPr lang="en-US" dirty="0">
                <a:solidFill>
                  <a:schemeClr val="tx1">
                    <a:lumMod val="65000"/>
                    <a:lumOff val="35000"/>
                  </a:schemeClr>
                </a:solidFill>
              </a:rPr>
              <a:t>The present value of the ordinary annuity (PVA Ordinary) the payments are assumed to be at the end of the period where rate of interest is compounded less than annually.</a:t>
            </a:r>
            <a:endParaRPr lang="en-IN" dirty="0">
              <a:solidFill>
                <a:schemeClr val="tx1">
                  <a:lumMod val="65000"/>
                  <a:lumOff val="35000"/>
                </a:schemeClr>
              </a:solidFill>
            </a:endParaRPr>
          </a:p>
        </p:txBody>
      </p:sp>
      <p:grpSp>
        <p:nvGrpSpPr>
          <p:cNvPr id="84" name="Group 83">
            <a:extLst>
              <a:ext uri="{FF2B5EF4-FFF2-40B4-BE49-F238E27FC236}">
                <a16:creationId xmlns:a16="http://schemas.microsoft.com/office/drawing/2014/main" id="{492134EB-DC29-4807-9397-1BA6020E9DD8}"/>
              </a:ext>
            </a:extLst>
          </p:cNvPr>
          <p:cNvGrpSpPr/>
          <p:nvPr/>
        </p:nvGrpSpPr>
        <p:grpSpPr>
          <a:xfrm>
            <a:off x="949650" y="3429000"/>
            <a:ext cx="7244700" cy="2673191"/>
            <a:chOff x="949650" y="3429000"/>
            <a:chExt cx="7244700" cy="2673191"/>
          </a:xfrm>
        </p:grpSpPr>
        <p:grpSp>
          <p:nvGrpSpPr>
            <p:cNvPr id="56" name="Group 55">
              <a:extLst>
                <a:ext uri="{FF2B5EF4-FFF2-40B4-BE49-F238E27FC236}">
                  <a16:creationId xmlns:a16="http://schemas.microsoft.com/office/drawing/2014/main" id="{88A3C156-981B-4E84-845C-B283B756688D}"/>
                </a:ext>
              </a:extLst>
            </p:cNvPr>
            <p:cNvGrpSpPr/>
            <p:nvPr/>
          </p:nvGrpSpPr>
          <p:grpSpPr>
            <a:xfrm>
              <a:off x="949650" y="3429000"/>
              <a:ext cx="7244700" cy="2673191"/>
              <a:chOff x="663494" y="3428561"/>
              <a:chExt cx="6547849" cy="2673191"/>
            </a:xfrm>
          </p:grpSpPr>
          <p:sp>
            <p:nvSpPr>
              <p:cNvPr id="57" name="TextBox 56">
                <a:extLst>
                  <a:ext uri="{FF2B5EF4-FFF2-40B4-BE49-F238E27FC236}">
                    <a16:creationId xmlns:a16="http://schemas.microsoft.com/office/drawing/2014/main" id="{ACA34298-3CBE-4394-90D7-908753F80D80}"/>
                  </a:ext>
                </a:extLst>
              </p:cNvPr>
              <p:cNvSpPr txBox="1"/>
              <p:nvPr/>
            </p:nvSpPr>
            <p:spPr>
              <a:xfrm>
                <a:off x="663494" y="4038625"/>
                <a:ext cx="2376227" cy="1015663"/>
              </a:xfrm>
              <a:prstGeom prst="rect">
                <a:avLst/>
              </a:prstGeom>
              <a:noFill/>
            </p:spPr>
            <p:txBody>
              <a:bodyPr wrap="square" rtlCol="0">
                <a:spAutoFit/>
              </a:bodyPr>
              <a:lstStyle/>
              <a:p>
                <a:r>
                  <a:rPr lang="en-US" sz="6000" dirty="0">
                    <a:solidFill>
                      <a:srgbClr val="FF5353"/>
                    </a:solidFill>
                    <a:latin typeface="+mj-lt"/>
                  </a:rPr>
                  <a:t>PVA =</a:t>
                </a:r>
                <a:endParaRPr lang="en-IN" sz="6000" dirty="0">
                  <a:solidFill>
                    <a:srgbClr val="FF5353"/>
                  </a:solidFill>
                  <a:latin typeface="+mj-lt"/>
                </a:endParaRPr>
              </a:p>
            </p:txBody>
          </p:sp>
          <p:sp>
            <p:nvSpPr>
              <p:cNvPr id="58" name="TextBox 57">
                <a:extLst>
                  <a:ext uri="{FF2B5EF4-FFF2-40B4-BE49-F238E27FC236}">
                    <a16:creationId xmlns:a16="http://schemas.microsoft.com/office/drawing/2014/main" id="{86E8372E-CDD1-4CB3-996C-6063846C76E2}"/>
                  </a:ext>
                </a:extLst>
              </p:cNvPr>
              <p:cNvSpPr txBox="1"/>
              <p:nvPr/>
            </p:nvSpPr>
            <p:spPr>
              <a:xfrm>
                <a:off x="4065940" y="3715460"/>
                <a:ext cx="808598" cy="646331"/>
              </a:xfrm>
              <a:prstGeom prst="rect">
                <a:avLst/>
              </a:prstGeom>
              <a:noFill/>
            </p:spPr>
            <p:txBody>
              <a:bodyPr wrap="square" rtlCol="0">
                <a:spAutoFit/>
              </a:bodyPr>
              <a:lstStyle/>
              <a:p>
                <a:r>
                  <a:rPr lang="en-US" sz="3600" dirty="0">
                    <a:solidFill>
                      <a:srgbClr val="FF5353"/>
                    </a:solidFill>
                    <a:latin typeface="+mj-lt"/>
                  </a:rPr>
                  <a:t>1 +   </a:t>
                </a:r>
                <a:endParaRPr lang="en-IN" sz="3600" dirty="0">
                  <a:solidFill>
                    <a:srgbClr val="FF5353"/>
                  </a:solidFill>
                  <a:latin typeface="+mj-lt"/>
                </a:endParaRPr>
              </a:p>
            </p:txBody>
          </p:sp>
          <p:sp>
            <p:nvSpPr>
              <p:cNvPr id="59" name="TextBox 58">
                <a:extLst>
                  <a:ext uri="{FF2B5EF4-FFF2-40B4-BE49-F238E27FC236}">
                    <a16:creationId xmlns:a16="http://schemas.microsoft.com/office/drawing/2014/main" id="{E0ECAB49-A861-4548-9EF4-9FCD9103ACDC}"/>
                  </a:ext>
                </a:extLst>
              </p:cNvPr>
              <p:cNvSpPr txBox="1"/>
              <p:nvPr/>
            </p:nvSpPr>
            <p:spPr>
              <a:xfrm>
                <a:off x="5609844" y="3428561"/>
                <a:ext cx="923595" cy="461665"/>
              </a:xfrm>
              <a:prstGeom prst="rect">
                <a:avLst/>
              </a:prstGeom>
              <a:noFill/>
            </p:spPr>
            <p:txBody>
              <a:bodyPr wrap="square" rtlCol="0">
                <a:spAutoFit/>
              </a:bodyPr>
              <a:lstStyle/>
              <a:p>
                <a:pPr algn="ctr"/>
                <a:r>
                  <a:rPr lang="en-US" sz="2400" dirty="0">
                    <a:solidFill>
                      <a:srgbClr val="FF5353"/>
                    </a:solidFill>
                    <a:latin typeface="+mj-lt"/>
                  </a:rPr>
                  <a:t>n*m</a:t>
                </a:r>
                <a:endParaRPr lang="en-IN" sz="2400" dirty="0">
                  <a:solidFill>
                    <a:srgbClr val="FF5353"/>
                  </a:solidFill>
                  <a:latin typeface="+mj-lt"/>
                </a:endParaRPr>
              </a:p>
            </p:txBody>
          </p:sp>
          <p:sp>
            <p:nvSpPr>
              <p:cNvPr id="60" name="Minus Sign 59">
                <a:extLst>
                  <a:ext uri="{FF2B5EF4-FFF2-40B4-BE49-F238E27FC236}">
                    <a16:creationId xmlns:a16="http://schemas.microsoft.com/office/drawing/2014/main" id="{6A0C7823-498F-4C64-86FE-B0355D6AC5FF}"/>
                  </a:ext>
                </a:extLst>
              </p:cNvPr>
              <p:cNvSpPr/>
              <p:nvPr/>
            </p:nvSpPr>
            <p:spPr>
              <a:xfrm>
                <a:off x="5907478" y="4083953"/>
                <a:ext cx="444013" cy="36193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TextBox 60">
                <a:extLst>
                  <a:ext uri="{FF2B5EF4-FFF2-40B4-BE49-F238E27FC236}">
                    <a16:creationId xmlns:a16="http://schemas.microsoft.com/office/drawing/2014/main" id="{0FB6DA04-E884-415C-AAD2-6ED473FC9253}"/>
                  </a:ext>
                </a:extLst>
              </p:cNvPr>
              <p:cNvSpPr txBox="1"/>
              <p:nvPr/>
            </p:nvSpPr>
            <p:spPr>
              <a:xfrm>
                <a:off x="6217735" y="3926721"/>
                <a:ext cx="575578" cy="646331"/>
              </a:xfrm>
              <a:prstGeom prst="rect">
                <a:avLst/>
              </a:prstGeom>
              <a:noFill/>
            </p:spPr>
            <p:txBody>
              <a:bodyPr wrap="square" rtlCol="0">
                <a:spAutoFit/>
              </a:bodyPr>
              <a:lstStyle/>
              <a:p>
                <a:pPr algn="r"/>
                <a:r>
                  <a:rPr lang="en-US" sz="3600" dirty="0">
                    <a:solidFill>
                      <a:srgbClr val="FF5353"/>
                    </a:solidFill>
                    <a:latin typeface="+mj-lt"/>
                  </a:rPr>
                  <a:t>1 </a:t>
                </a:r>
                <a:endParaRPr lang="en-IN" sz="3600" dirty="0">
                  <a:solidFill>
                    <a:srgbClr val="FF5353"/>
                  </a:solidFill>
                  <a:latin typeface="+mj-lt"/>
                </a:endParaRPr>
              </a:p>
            </p:txBody>
          </p:sp>
          <p:sp>
            <p:nvSpPr>
              <p:cNvPr id="62" name="Minus Sign 61">
                <a:extLst>
                  <a:ext uri="{FF2B5EF4-FFF2-40B4-BE49-F238E27FC236}">
                    <a16:creationId xmlns:a16="http://schemas.microsoft.com/office/drawing/2014/main" id="{B3259D70-52CA-4DE0-A70F-A5B668E90D26}"/>
                  </a:ext>
                </a:extLst>
              </p:cNvPr>
              <p:cNvSpPr/>
              <p:nvPr/>
            </p:nvSpPr>
            <p:spPr>
              <a:xfrm>
                <a:off x="3501672" y="4743498"/>
                <a:ext cx="3709671" cy="36193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3" name="Group 62">
                <a:extLst>
                  <a:ext uri="{FF2B5EF4-FFF2-40B4-BE49-F238E27FC236}">
                    <a16:creationId xmlns:a16="http://schemas.microsoft.com/office/drawing/2014/main" id="{2B5A0215-B57E-44DB-9600-240ABE34EBB6}"/>
                  </a:ext>
                </a:extLst>
              </p:cNvPr>
              <p:cNvGrpSpPr/>
              <p:nvPr/>
            </p:nvGrpSpPr>
            <p:grpSpPr>
              <a:xfrm>
                <a:off x="3010477" y="4176910"/>
                <a:ext cx="940035" cy="755505"/>
                <a:chOff x="2312741" y="4065353"/>
                <a:chExt cx="1112555" cy="755505"/>
              </a:xfrm>
            </p:grpSpPr>
            <p:sp>
              <p:nvSpPr>
                <p:cNvPr id="74" name="TextBox 73">
                  <a:extLst>
                    <a:ext uri="{FF2B5EF4-FFF2-40B4-BE49-F238E27FC236}">
                      <a16:creationId xmlns:a16="http://schemas.microsoft.com/office/drawing/2014/main" id="{B91F2B38-E34E-4FB8-BB4C-492CE7D38F40}"/>
                    </a:ext>
                  </a:extLst>
                </p:cNvPr>
                <p:cNvSpPr txBox="1"/>
                <p:nvPr/>
              </p:nvSpPr>
              <p:spPr>
                <a:xfrm>
                  <a:off x="2312741" y="4065353"/>
                  <a:ext cx="575578" cy="646331"/>
                </a:xfrm>
                <a:prstGeom prst="rect">
                  <a:avLst/>
                </a:prstGeom>
                <a:noFill/>
              </p:spPr>
              <p:txBody>
                <a:bodyPr wrap="square" rtlCol="0">
                  <a:spAutoFit/>
                </a:bodyPr>
                <a:lstStyle/>
                <a:p>
                  <a:r>
                    <a:rPr lang="en-US" sz="3600" dirty="0">
                      <a:solidFill>
                        <a:srgbClr val="FF5353"/>
                      </a:solidFill>
                      <a:latin typeface="+mj-lt"/>
                    </a:rPr>
                    <a:t>A </a:t>
                  </a:r>
                  <a:endParaRPr lang="en-IN" sz="3600" dirty="0">
                    <a:solidFill>
                      <a:srgbClr val="FF5353"/>
                    </a:solidFill>
                    <a:latin typeface="+mj-lt"/>
                  </a:endParaRPr>
                </a:p>
              </p:txBody>
            </p:sp>
            <p:sp>
              <p:nvSpPr>
                <p:cNvPr id="75" name="TextBox 74">
                  <a:extLst>
                    <a:ext uri="{FF2B5EF4-FFF2-40B4-BE49-F238E27FC236}">
                      <a16:creationId xmlns:a16="http://schemas.microsoft.com/office/drawing/2014/main" id="{C82F8A2C-7E49-4347-971F-DE663FC97ADF}"/>
                    </a:ext>
                  </a:extLst>
                </p:cNvPr>
                <p:cNvSpPr txBox="1"/>
                <p:nvPr/>
              </p:nvSpPr>
              <p:spPr>
                <a:xfrm>
                  <a:off x="2849718" y="4174527"/>
                  <a:ext cx="575578" cy="646331"/>
                </a:xfrm>
                <a:prstGeom prst="rect">
                  <a:avLst/>
                </a:prstGeom>
                <a:noFill/>
              </p:spPr>
              <p:txBody>
                <a:bodyPr wrap="square" rtlCol="0">
                  <a:spAutoFit/>
                </a:bodyPr>
                <a:lstStyle/>
                <a:p>
                  <a:r>
                    <a:rPr lang="en-US" sz="3600" dirty="0">
                      <a:solidFill>
                        <a:srgbClr val="FF5353"/>
                      </a:solidFill>
                      <a:latin typeface="+mj-lt"/>
                    </a:rPr>
                    <a:t>* </a:t>
                  </a:r>
                  <a:endParaRPr lang="en-IN" sz="3600" dirty="0">
                    <a:solidFill>
                      <a:srgbClr val="FF5353"/>
                    </a:solidFill>
                    <a:latin typeface="+mj-lt"/>
                  </a:endParaRPr>
                </a:p>
              </p:txBody>
            </p:sp>
          </p:grpSp>
          <p:grpSp>
            <p:nvGrpSpPr>
              <p:cNvPr id="64" name="Group 63">
                <a:extLst>
                  <a:ext uri="{FF2B5EF4-FFF2-40B4-BE49-F238E27FC236}">
                    <a16:creationId xmlns:a16="http://schemas.microsoft.com/office/drawing/2014/main" id="{3E258BAB-A1D3-40FA-ACD6-73A2968C39B5}"/>
                  </a:ext>
                </a:extLst>
              </p:cNvPr>
              <p:cNvGrpSpPr/>
              <p:nvPr/>
            </p:nvGrpSpPr>
            <p:grpSpPr>
              <a:xfrm>
                <a:off x="4065766" y="3573862"/>
                <a:ext cx="1709562" cy="2428504"/>
                <a:chOff x="4045166" y="3049680"/>
                <a:chExt cx="1709562" cy="2428504"/>
              </a:xfrm>
            </p:grpSpPr>
            <p:sp>
              <p:nvSpPr>
                <p:cNvPr id="68" name="TextBox 67">
                  <a:extLst>
                    <a:ext uri="{FF2B5EF4-FFF2-40B4-BE49-F238E27FC236}">
                      <a16:creationId xmlns:a16="http://schemas.microsoft.com/office/drawing/2014/main" id="{F4F36810-4994-474D-9283-E4E37DBD6B95}"/>
                    </a:ext>
                  </a:extLst>
                </p:cNvPr>
                <p:cNvSpPr txBox="1"/>
                <p:nvPr/>
              </p:nvSpPr>
              <p:spPr>
                <a:xfrm>
                  <a:off x="4121635" y="4306961"/>
                  <a:ext cx="575578" cy="646331"/>
                </a:xfrm>
                <a:prstGeom prst="rect">
                  <a:avLst/>
                </a:prstGeom>
                <a:noFill/>
              </p:spPr>
              <p:txBody>
                <a:bodyPr wrap="square" rtlCol="0">
                  <a:spAutoFit/>
                </a:bodyPr>
                <a:lstStyle/>
                <a:p>
                  <a:pPr algn="r"/>
                  <a:r>
                    <a:rPr lang="en-US" sz="3600" dirty="0">
                      <a:solidFill>
                        <a:srgbClr val="FF5353"/>
                      </a:solidFill>
                      <a:latin typeface="+mj-lt"/>
                    </a:rPr>
                    <a:t>r </a:t>
                  </a:r>
                  <a:endParaRPr lang="en-IN" sz="3600" dirty="0">
                    <a:solidFill>
                      <a:srgbClr val="FF5353"/>
                    </a:solidFill>
                    <a:latin typeface="+mj-lt"/>
                  </a:endParaRPr>
                </a:p>
              </p:txBody>
            </p:sp>
            <p:sp>
              <p:nvSpPr>
                <p:cNvPr id="69" name="TextBox 68">
                  <a:extLst>
                    <a:ext uri="{FF2B5EF4-FFF2-40B4-BE49-F238E27FC236}">
                      <a16:creationId xmlns:a16="http://schemas.microsoft.com/office/drawing/2014/main" id="{83415743-5E84-4341-BE40-267C9A6B6008}"/>
                    </a:ext>
                  </a:extLst>
                </p:cNvPr>
                <p:cNvSpPr txBox="1"/>
                <p:nvPr/>
              </p:nvSpPr>
              <p:spPr>
                <a:xfrm>
                  <a:off x="4222388" y="4831853"/>
                  <a:ext cx="575578" cy="646331"/>
                </a:xfrm>
                <a:prstGeom prst="rect">
                  <a:avLst/>
                </a:prstGeom>
                <a:noFill/>
              </p:spPr>
              <p:txBody>
                <a:bodyPr wrap="square" rtlCol="0">
                  <a:spAutoFit/>
                </a:bodyPr>
                <a:lstStyle/>
                <a:p>
                  <a:pPr algn="r"/>
                  <a:r>
                    <a:rPr lang="en-US" sz="3600" dirty="0">
                      <a:solidFill>
                        <a:srgbClr val="FF5353"/>
                      </a:solidFill>
                      <a:latin typeface="+mj-lt"/>
                    </a:rPr>
                    <a:t>m </a:t>
                  </a:r>
                  <a:endParaRPr lang="en-IN" sz="3600" dirty="0">
                    <a:solidFill>
                      <a:srgbClr val="FF5353"/>
                    </a:solidFill>
                    <a:latin typeface="+mj-lt"/>
                  </a:endParaRPr>
                </a:p>
              </p:txBody>
            </p:sp>
            <p:sp>
              <p:nvSpPr>
                <p:cNvPr id="70" name="Minus Sign 69">
                  <a:extLst>
                    <a:ext uri="{FF2B5EF4-FFF2-40B4-BE49-F238E27FC236}">
                      <a16:creationId xmlns:a16="http://schemas.microsoft.com/office/drawing/2014/main" id="{89BE37BD-7B50-4873-9C8C-83F5F5DCE6A6}"/>
                    </a:ext>
                  </a:extLst>
                </p:cNvPr>
                <p:cNvSpPr/>
                <p:nvPr/>
              </p:nvSpPr>
              <p:spPr>
                <a:xfrm>
                  <a:off x="4045166" y="4737677"/>
                  <a:ext cx="950233" cy="36193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Minus Sign 70">
                  <a:extLst>
                    <a:ext uri="{FF2B5EF4-FFF2-40B4-BE49-F238E27FC236}">
                      <a16:creationId xmlns:a16="http://schemas.microsoft.com/office/drawing/2014/main" id="{79A97282-C501-47B9-A0DF-09A079D34711}"/>
                    </a:ext>
                  </a:extLst>
                </p:cNvPr>
                <p:cNvSpPr/>
                <p:nvPr/>
              </p:nvSpPr>
              <p:spPr>
                <a:xfrm>
                  <a:off x="4804495" y="3499632"/>
                  <a:ext cx="950233" cy="36193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TextBox 71">
                  <a:extLst>
                    <a:ext uri="{FF2B5EF4-FFF2-40B4-BE49-F238E27FC236}">
                      <a16:creationId xmlns:a16="http://schemas.microsoft.com/office/drawing/2014/main" id="{AD0F565A-46F0-419F-88D6-29EACE493223}"/>
                    </a:ext>
                  </a:extLst>
                </p:cNvPr>
                <p:cNvSpPr txBox="1"/>
                <p:nvPr/>
              </p:nvSpPr>
              <p:spPr>
                <a:xfrm>
                  <a:off x="4997614" y="3585395"/>
                  <a:ext cx="575578" cy="646331"/>
                </a:xfrm>
                <a:prstGeom prst="rect">
                  <a:avLst/>
                </a:prstGeom>
                <a:noFill/>
              </p:spPr>
              <p:txBody>
                <a:bodyPr wrap="square" rtlCol="0">
                  <a:spAutoFit/>
                </a:bodyPr>
                <a:lstStyle/>
                <a:p>
                  <a:pPr algn="r"/>
                  <a:r>
                    <a:rPr lang="en-US" sz="3600" dirty="0">
                      <a:solidFill>
                        <a:srgbClr val="FF5353"/>
                      </a:solidFill>
                      <a:latin typeface="+mj-lt"/>
                    </a:rPr>
                    <a:t>m </a:t>
                  </a:r>
                  <a:endParaRPr lang="en-IN" sz="3600" dirty="0">
                    <a:solidFill>
                      <a:srgbClr val="FF5353"/>
                    </a:solidFill>
                    <a:latin typeface="+mj-lt"/>
                  </a:endParaRPr>
                </a:p>
              </p:txBody>
            </p:sp>
            <p:sp>
              <p:nvSpPr>
                <p:cNvPr id="73" name="TextBox 72">
                  <a:extLst>
                    <a:ext uri="{FF2B5EF4-FFF2-40B4-BE49-F238E27FC236}">
                      <a16:creationId xmlns:a16="http://schemas.microsoft.com/office/drawing/2014/main" id="{22737B19-9D09-43D9-A042-4861BDEE7F10}"/>
                    </a:ext>
                  </a:extLst>
                </p:cNvPr>
                <p:cNvSpPr txBox="1"/>
                <p:nvPr/>
              </p:nvSpPr>
              <p:spPr>
                <a:xfrm>
                  <a:off x="4895200" y="3049680"/>
                  <a:ext cx="575578" cy="646331"/>
                </a:xfrm>
                <a:prstGeom prst="rect">
                  <a:avLst/>
                </a:prstGeom>
                <a:noFill/>
              </p:spPr>
              <p:txBody>
                <a:bodyPr wrap="square" rtlCol="0">
                  <a:spAutoFit/>
                </a:bodyPr>
                <a:lstStyle/>
                <a:p>
                  <a:pPr algn="r"/>
                  <a:r>
                    <a:rPr lang="en-US" sz="3600" dirty="0">
                      <a:solidFill>
                        <a:srgbClr val="FF5353"/>
                      </a:solidFill>
                      <a:latin typeface="+mj-lt"/>
                    </a:rPr>
                    <a:t>r </a:t>
                  </a:r>
                  <a:endParaRPr lang="en-IN" sz="3600" dirty="0">
                    <a:solidFill>
                      <a:srgbClr val="FF5353"/>
                    </a:solidFill>
                    <a:latin typeface="+mj-lt"/>
                  </a:endParaRPr>
                </a:p>
              </p:txBody>
            </p:sp>
          </p:grpSp>
          <p:sp>
            <p:nvSpPr>
              <p:cNvPr id="65" name="Left Bracket 64">
                <a:extLst>
                  <a:ext uri="{FF2B5EF4-FFF2-40B4-BE49-F238E27FC236}">
                    <a16:creationId xmlns:a16="http://schemas.microsoft.com/office/drawing/2014/main" id="{95F575FD-1498-44AF-841C-6615A62B36B9}"/>
                  </a:ext>
                </a:extLst>
              </p:cNvPr>
              <p:cNvSpPr/>
              <p:nvPr/>
            </p:nvSpPr>
            <p:spPr>
              <a:xfrm>
                <a:off x="3824999" y="3709558"/>
                <a:ext cx="146274" cy="2392194"/>
              </a:xfrm>
              <a:prstGeom prst="leftBracket">
                <a:avLst/>
              </a:prstGeom>
              <a:ln w="3810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6" name="Left Bracket 65">
                <a:extLst>
                  <a:ext uri="{FF2B5EF4-FFF2-40B4-BE49-F238E27FC236}">
                    <a16:creationId xmlns:a16="http://schemas.microsoft.com/office/drawing/2014/main" id="{DFE8C06B-CF08-4E83-A7BC-509FEAE3B9DC}"/>
                  </a:ext>
                </a:extLst>
              </p:cNvPr>
              <p:cNvSpPr/>
              <p:nvPr/>
            </p:nvSpPr>
            <p:spPr>
              <a:xfrm flipH="1">
                <a:off x="6941013" y="3631436"/>
                <a:ext cx="146274" cy="2392194"/>
              </a:xfrm>
              <a:prstGeom prst="leftBracket">
                <a:avLst/>
              </a:prstGeom>
              <a:ln w="3810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7" name="Double Bracket 66">
                <a:extLst>
                  <a:ext uri="{FF2B5EF4-FFF2-40B4-BE49-F238E27FC236}">
                    <a16:creationId xmlns:a16="http://schemas.microsoft.com/office/drawing/2014/main" id="{1082183A-20B2-4D47-8049-99D319816E6C}"/>
                  </a:ext>
                </a:extLst>
              </p:cNvPr>
              <p:cNvSpPr/>
              <p:nvPr/>
            </p:nvSpPr>
            <p:spPr>
              <a:xfrm>
                <a:off x="4078566" y="3702385"/>
                <a:ext cx="1685373" cy="1061729"/>
              </a:xfrm>
              <a:prstGeom prst="bracketPair">
                <a:avLst/>
              </a:prstGeom>
              <a:ln w="3810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76" name="TextBox 75">
              <a:extLst>
                <a:ext uri="{FF2B5EF4-FFF2-40B4-BE49-F238E27FC236}">
                  <a16:creationId xmlns:a16="http://schemas.microsoft.com/office/drawing/2014/main" id="{A1E25B18-EE13-4F76-938A-ACA70C2FD74D}"/>
                </a:ext>
              </a:extLst>
            </p:cNvPr>
            <p:cNvSpPr txBox="1"/>
            <p:nvPr/>
          </p:nvSpPr>
          <p:spPr>
            <a:xfrm>
              <a:off x="5731175" y="5001686"/>
              <a:ext cx="894653" cy="646331"/>
            </a:xfrm>
            <a:prstGeom prst="rect">
              <a:avLst/>
            </a:prstGeom>
            <a:noFill/>
          </p:spPr>
          <p:txBody>
            <a:bodyPr wrap="square" rtlCol="0">
              <a:spAutoFit/>
            </a:bodyPr>
            <a:lstStyle/>
            <a:p>
              <a:r>
                <a:rPr lang="en-US" sz="3600" dirty="0">
                  <a:solidFill>
                    <a:srgbClr val="FF5353"/>
                  </a:solidFill>
                  <a:latin typeface="+mj-lt"/>
                </a:rPr>
                <a:t>1 +   </a:t>
              </a:r>
              <a:endParaRPr lang="en-IN" sz="3600" dirty="0">
                <a:solidFill>
                  <a:srgbClr val="FF5353"/>
                </a:solidFill>
                <a:latin typeface="+mj-lt"/>
              </a:endParaRPr>
            </a:p>
          </p:txBody>
        </p:sp>
        <p:sp>
          <p:nvSpPr>
            <p:cNvPr id="77" name="TextBox 76">
              <a:extLst>
                <a:ext uri="{FF2B5EF4-FFF2-40B4-BE49-F238E27FC236}">
                  <a16:creationId xmlns:a16="http://schemas.microsoft.com/office/drawing/2014/main" id="{E928EAB2-FDAA-40A1-AD44-F803D79CDF85}"/>
                </a:ext>
              </a:extLst>
            </p:cNvPr>
            <p:cNvSpPr txBox="1"/>
            <p:nvPr/>
          </p:nvSpPr>
          <p:spPr>
            <a:xfrm>
              <a:off x="6902471" y="4860179"/>
              <a:ext cx="1021888" cy="461665"/>
            </a:xfrm>
            <a:prstGeom prst="rect">
              <a:avLst/>
            </a:prstGeom>
            <a:noFill/>
          </p:spPr>
          <p:txBody>
            <a:bodyPr wrap="square" rtlCol="0">
              <a:spAutoFit/>
            </a:bodyPr>
            <a:lstStyle/>
            <a:p>
              <a:pPr algn="ctr"/>
              <a:r>
                <a:rPr lang="en-US" sz="2400" dirty="0">
                  <a:solidFill>
                    <a:srgbClr val="FF5353"/>
                  </a:solidFill>
                  <a:latin typeface="+mj-lt"/>
                </a:rPr>
                <a:t>n*m</a:t>
              </a:r>
              <a:endParaRPr lang="en-IN" sz="2400" dirty="0">
                <a:solidFill>
                  <a:srgbClr val="FF5353"/>
                </a:solidFill>
                <a:latin typeface="+mj-lt"/>
              </a:endParaRPr>
            </a:p>
          </p:txBody>
        </p:sp>
        <p:sp>
          <p:nvSpPr>
            <p:cNvPr id="78" name="TextBox 77">
              <a:extLst>
                <a:ext uri="{FF2B5EF4-FFF2-40B4-BE49-F238E27FC236}">
                  <a16:creationId xmlns:a16="http://schemas.microsoft.com/office/drawing/2014/main" id="{E5FC6A5E-6970-42CA-8766-F6E1B66BD167}"/>
                </a:ext>
              </a:extLst>
            </p:cNvPr>
            <p:cNvSpPr txBox="1"/>
            <p:nvPr/>
          </p:nvSpPr>
          <p:spPr>
            <a:xfrm>
              <a:off x="6312016" y="5401928"/>
              <a:ext cx="636834" cy="646331"/>
            </a:xfrm>
            <a:prstGeom prst="rect">
              <a:avLst/>
            </a:prstGeom>
            <a:noFill/>
          </p:spPr>
          <p:txBody>
            <a:bodyPr wrap="square" rtlCol="0">
              <a:spAutoFit/>
            </a:bodyPr>
            <a:lstStyle/>
            <a:p>
              <a:pPr algn="r"/>
              <a:r>
                <a:rPr lang="en-US" sz="3600" dirty="0">
                  <a:solidFill>
                    <a:srgbClr val="FF5353"/>
                  </a:solidFill>
                  <a:latin typeface="+mj-lt"/>
                </a:rPr>
                <a:t>m </a:t>
              </a:r>
              <a:endParaRPr lang="en-IN" sz="3600" dirty="0">
                <a:solidFill>
                  <a:srgbClr val="FF5353"/>
                </a:solidFill>
                <a:latin typeface="+mj-lt"/>
              </a:endParaRPr>
            </a:p>
          </p:txBody>
        </p:sp>
        <p:sp>
          <p:nvSpPr>
            <p:cNvPr id="79" name="TextBox 78">
              <a:extLst>
                <a:ext uri="{FF2B5EF4-FFF2-40B4-BE49-F238E27FC236}">
                  <a16:creationId xmlns:a16="http://schemas.microsoft.com/office/drawing/2014/main" id="{FBA1E4A6-6539-4620-8029-32F1C6CF45D8}"/>
                </a:ext>
              </a:extLst>
            </p:cNvPr>
            <p:cNvSpPr txBox="1"/>
            <p:nvPr/>
          </p:nvSpPr>
          <p:spPr>
            <a:xfrm>
              <a:off x="6214368" y="4861745"/>
              <a:ext cx="636834" cy="646331"/>
            </a:xfrm>
            <a:prstGeom prst="rect">
              <a:avLst/>
            </a:prstGeom>
            <a:noFill/>
          </p:spPr>
          <p:txBody>
            <a:bodyPr wrap="square" rtlCol="0">
              <a:spAutoFit/>
            </a:bodyPr>
            <a:lstStyle/>
            <a:p>
              <a:pPr algn="r"/>
              <a:r>
                <a:rPr lang="en-US" sz="3600" dirty="0">
                  <a:solidFill>
                    <a:srgbClr val="FF5353"/>
                  </a:solidFill>
                  <a:latin typeface="+mj-lt"/>
                </a:rPr>
                <a:t>r </a:t>
              </a:r>
              <a:endParaRPr lang="en-IN" sz="3600" dirty="0">
                <a:solidFill>
                  <a:srgbClr val="FF5353"/>
                </a:solidFill>
                <a:latin typeface="+mj-lt"/>
              </a:endParaRPr>
            </a:p>
          </p:txBody>
        </p:sp>
        <p:sp>
          <p:nvSpPr>
            <p:cNvPr id="80" name="Double Bracket 79">
              <a:extLst>
                <a:ext uri="{FF2B5EF4-FFF2-40B4-BE49-F238E27FC236}">
                  <a16:creationId xmlns:a16="http://schemas.microsoft.com/office/drawing/2014/main" id="{A4BA69C5-D0D6-4123-BF83-D58B40CCEFC2}"/>
                </a:ext>
              </a:extLst>
            </p:cNvPr>
            <p:cNvSpPr/>
            <p:nvPr/>
          </p:nvSpPr>
          <p:spPr>
            <a:xfrm>
              <a:off x="5792543" y="5019609"/>
              <a:ext cx="1278179" cy="1061729"/>
            </a:xfrm>
            <a:prstGeom prst="bracketPair">
              <a:avLst/>
            </a:prstGeom>
            <a:ln w="3810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81" name="Straight Connector 80">
              <a:extLst>
                <a:ext uri="{FF2B5EF4-FFF2-40B4-BE49-F238E27FC236}">
                  <a16:creationId xmlns:a16="http://schemas.microsoft.com/office/drawing/2014/main" id="{2ECF5BF5-DC69-41B8-A029-A669FF6D0BDF}"/>
                </a:ext>
              </a:extLst>
            </p:cNvPr>
            <p:cNvCxnSpPr>
              <a:cxnSpLocks/>
            </p:cNvCxnSpPr>
            <p:nvPr/>
          </p:nvCxnSpPr>
          <p:spPr>
            <a:xfrm>
              <a:off x="6451978" y="5499185"/>
              <a:ext cx="396862" cy="6732"/>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82893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5E48DC1B-A9D4-43B7-9B75-8AA0375571C8}"/>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42</a:t>
            </a:r>
            <a:endParaRPr lang="en-IN" dirty="0"/>
          </a:p>
        </p:txBody>
      </p:sp>
      <p:sp>
        <p:nvSpPr>
          <p:cNvPr id="26" name="TextBox 25">
            <a:extLst>
              <a:ext uri="{FF2B5EF4-FFF2-40B4-BE49-F238E27FC236}">
                <a16:creationId xmlns:a16="http://schemas.microsoft.com/office/drawing/2014/main" id="{E00B5913-114E-40A1-AECB-8164C04719AC}"/>
              </a:ext>
            </a:extLst>
          </p:cNvPr>
          <p:cNvSpPr txBox="1"/>
          <p:nvPr/>
        </p:nvSpPr>
        <p:spPr>
          <a:xfrm>
            <a:off x="357604" y="895073"/>
            <a:ext cx="8428784" cy="523220"/>
          </a:xfrm>
          <a:prstGeom prst="rect">
            <a:avLst/>
          </a:prstGeom>
          <a:noFill/>
        </p:spPr>
        <p:txBody>
          <a:bodyPr wrap="square" rtlCol="0">
            <a:spAutoFit/>
          </a:bodyPr>
          <a:lstStyle/>
          <a:p>
            <a:r>
              <a:rPr lang="en-US" sz="28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Present Value of Annuity (at the beginning  of Year)</a:t>
            </a:r>
            <a:endParaRPr lang="en-IN" sz="28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7" name="TextBox 26">
            <a:extLst>
              <a:ext uri="{FF2B5EF4-FFF2-40B4-BE49-F238E27FC236}">
                <a16:creationId xmlns:a16="http://schemas.microsoft.com/office/drawing/2014/main" id="{D2603394-3B82-43E0-932C-AC652BD452B6}"/>
              </a:ext>
            </a:extLst>
          </p:cNvPr>
          <p:cNvSpPr txBox="1"/>
          <p:nvPr/>
        </p:nvSpPr>
        <p:spPr>
          <a:xfrm>
            <a:off x="722470" y="1901517"/>
            <a:ext cx="7527276" cy="1681358"/>
          </a:xfrm>
          <a:prstGeom prst="rect">
            <a:avLst/>
          </a:prstGeom>
          <a:noFill/>
        </p:spPr>
        <p:txBody>
          <a:bodyPr wrap="square" rtlCol="0">
            <a:spAutoFit/>
          </a:bodyPr>
          <a:lstStyle/>
          <a:p>
            <a:pPr algn="just">
              <a:lnSpc>
                <a:spcPct val="150000"/>
              </a:lnSpc>
            </a:pPr>
            <a:r>
              <a:rPr lang="en-US" sz="2400" dirty="0">
                <a:solidFill>
                  <a:schemeClr val="tx1">
                    <a:lumMod val="65000"/>
                    <a:lumOff val="35000"/>
                  </a:schemeClr>
                </a:solidFill>
              </a:rPr>
              <a:t>The present value of the annuity (PVA DUE) the receipts are assumed to be at the </a:t>
            </a:r>
            <a:r>
              <a:rPr lang="en-US" sz="2400" dirty="0">
                <a:solidFill>
                  <a:schemeClr val="tx1">
                    <a:lumMod val="65000"/>
                    <a:lumOff val="35000"/>
                  </a:schemeClr>
                </a:solidFill>
                <a:latin typeface="+mj-lt"/>
              </a:rPr>
              <a:t>beginning</a:t>
            </a:r>
            <a:r>
              <a:rPr lang="en-US" sz="2400" dirty="0">
                <a:solidFill>
                  <a:schemeClr val="tx1">
                    <a:lumMod val="65000"/>
                    <a:lumOff val="35000"/>
                  </a:schemeClr>
                </a:solidFill>
              </a:rPr>
              <a:t> of the period where rate of interest is compounded annually.</a:t>
            </a:r>
            <a:endParaRPr lang="en-IN" sz="2400" dirty="0">
              <a:solidFill>
                <a:schemeClr val="tx1">
                  <a:lumMod val="65000"/>
                  <a:lumOff val="35000"/>
                </a:schemeClr>
              </a:solidFill>
            </a:endParaRPr>
          </a:p>
        </p:txBody>
      </p:sp>
      <p:grpSp>
        <p:nvGrpSpPr>
          <p:cNvPr id="83" name="Group 82">
            <a:extLst>
              <a:ext uri="{FF2B5EF4-FFF2-40B4-BE49-F238E27FC236}">
                <a16:creationId xmlns:a16="http://schemas.microsoft.com/office/drawing/2014/main" id="{609BBB77-90C6-43FC-B748-492D8A555CEA}"/>
              </a:ext>
            </a:extLst>
          </p:cNvPr>
          <p:cNvGrpSpPr/>
          <p:nvPr/>
        </p:nvGrpSpPr>
        <p:grpSpPr>
          <a:xfrm>
            <a:off x="1278275" y="3771929"/>
            <a:ext cx="7320376" cy="1590478"/>
            <a:chOff x="1278275" y="3771929"/>
            <a:chExt cx="7320376" cy="1590478"/>
          </a:xfrm>
        </p:grpSpPr>
        <p:grpSp>
          <p:nvGrpSpPr>
            <p:cNvPr id="54" name="Group 53">
              <a:extLst>
                <a:ext uri="{FF2B5EF4-FFF2-40B4-BE49-F238E27FC236}">
                  <a16:creationId xmlns:a16="http://schemas.microsoft.com/office/drawing/2014/main" id="{808A23CF-4A2A-4ADF-8103-0EA10DB1FA5C}"/>
                </a:ext>
              </a:extLst>
            </p:cNvPr>
            <p:cNvGrpSpPr/>
            <p:nvPr/>
          </p:nvGrpSpPr>
          <p:grpSpPr>
            <a:xfrm>
              <a:off x="1278275" y="3771929"/>
              <a:ext cx="6008453" cy="1590478"/>
              <a:chOff x="1560450" y="4074903"/>
              <a:chExt cx="6008453" cy="1590478"/>
            </a:xfrm>
          </p:grpSpPr>
          <p:grpSp>
            <p:nvGrpSpPr>
              <p:cNvPr id="55" name="Group 54">
                <a:extLst>
                  <a:ext uri="{FF2B5EF4-FFF2-40B4-BE49-F238E27FC236}">
                    <a16:creationId xmlns:a16="http://schemas.microsoft.com/office/drawing/2014/main" id="{4BBA99AF-5B0B-410E-B5B3-C6193A85ECD9}"/>
                  </a:ext>
                </a:extLst>
              </p:cNvPr>
              <p:cNvGrpSpPr/>
              <p:nvPr/>
            </p:nvGrpSpPr>
            <p:grpSpPr>
              <a:xfrm>
                <a:off x="1560450" y="4074903"/>
                <a:ext cx="6008453" cy="1590478"/>
                <a:chOff x="1033554" y="3886710"/>
                <a:chExt cx="6008453" cy="1590478"/>
              </a:xfrm>
            </p:grpSpPr>
            <p:sp>
              <p:nvSpPr>
                <p:cNvPr id="57" name="TextBox 56">
                  <a:extLst>
                    <a:ext uri="{FF2B5EF4-FFF2-40B4-BE49-F238E27FC236}">
                      <a16:creationId xmlns:a16="http://schemas.microsoft.com/office/drawing/2014/main" id="{EFD349D0-34F0-47B3-B3F8-9CE7896555B4}"/>
                    </a:ext>
                  </a:extLst>
                </p:cNvPr>
                <p:cNvSpPr txBox="1"/>
                <p:nvPr/>
              </p:nvSpPr>
              <p:spPr>
                <a:xfrm>
                  <a:off x="1033554" y="4264047"/>
                  <a:ext cx="1618041" cy="646331"/>
                </a:xfrm>
                <a:prstGeom prst="rect">
                  <a:avLst/>
                </a:prstGeom>
                <a:noFill/>
              </p:spPr>
              <p:txBody>
                <a:bodyPr wrap="square" rtlCol="0">
                  <a:spAutoFit/>
                </a:bodyPr>
                <a:lstStyle/>
                <a:p>
                  <a:r>
                    <a:rPr lang="en-US" sz="3600" dirty="0">
                      <a:solidFill>
                        <a:srgbClr val="FF5353"/>
                      </a:solidFill>
                      <a:latin typeface="+mj-lt"/>
                    </a:rPr>
                    <a:t>PVA =</a:t>
                  </a:r>
                  <a:endParaRPr lang="en-IN" sz="3600" dirty="0">
                    <a:solidFill>
                      <a:srgbClr val="FF5353"/>
                    </a:solidFill>
                    <a:latin typeface="+mj-lt"/>
                  </a:endParaRPr>
                </a:p>
              </p:txBody>
            </p:sp>
            <p:sp>
              <p:nvSpPr>
                <p:cNvPr id="58" name="TextBox 57">
                  <a:extLst>
                    <a:ext uri="{FF2B5EF4-FFF2-40B4-BE49-F238E27FC236}">
                      <a16:creationId xmlns:a16="http://schemas.microsoft.com/office/drawing/2014/main" id="{73C8490A-C604-4D97-AA41-9C92E2824808}"/>
                    </a:ext>
                  </a:extLst>
                </p:cNvPr>
                <p:cNvSpPr txBox="1"/>
                <p:nvPr/>
              </p:nvSpPr>
              <p:spPr>
                <a:xfrm>
                  <a:off x="3929470" y="4025210"/>
                  <a:ext cx="1407138" cy="646331"/>
                </a:xfrm>
                <a:prstGeom prst="rect">
                  <a:avLst/>
                </a:prstGeom>
                <a:noFill/>
              </p:spPr>
              <p:txBody>
                <a:bodyPr wrap="square" rtlCol="0">
                  <a:spAutoFit/>
                </a:bodyPr>
                <a:lstStyle/>
                <a:p>
                  <a:r>
                    <a:rPr lang="en-US" sz="3600" dirty="0">
                      <a:solidFill>
                        <a:srgbClr val="FF5353"/>
                      </a:solidFill>
                      <a:latin typeface="+mj-lt"/>
                    </a:rPr>
                    <a:t>(1+r) </a:t>
                  </a:r>
                  <a:endParaRPr lang="en-IN" sz="3600" dirty="0">
                    <a:solidFill>
                      <a:srgbClr val="FF5353"/>
                    </a:solidFill>
                    <a:latin typeface="+mj-lt"/>
                  </a:endParaRPr>
                </a:p>
              </p:txBody>
            </p:sp>
            <p:sp>
              <p:nvSpPr>
                <p:cNvPr id="59" name="TextBox 58">
                  <a:extLst>
                    <a:ext uri="{FF2B5EF4-FFF2-40B4-BE49-F238E27FC236}">
                      <a16:creationId xmlns:a16="http://schemas.microsoft.com/office/drawing/2014/main" id="{1F962F24-5FFE-4647-A201-8455337FDAB4}"/>
                    </a:ext>
                  </a:extLst>
                </p:cNvPr>
                <p:cNvSpPr txBox="1"/>
                <p:nvPr/>
              </p:nvSpPr>
              <p:spPr>
                <a:xfrm>
                  <a:off x="4867018" y="3886710"/>
                  <a:ext cx="469590" cy="461665"/>
                </a:xfrm>
                <a:prstGeom prst="rect">
                  <a:avLst/>
                </a:prstGeom>
                <a:noFill/>
              </p:spPr>
              <p:txBody>
                <a:bodyPr wrap="square" rtlCol="0">
                  <a:spAutoFit/>
                </a:bodyPr>
                <a:lstStyle/>
                <a:p>
                  <a:pPr algn="ctr"/>
                  <a:r>
                    <a:rPr lang="en-US" sz="2400" dirty="0">
                      <a:solidFill>
                        <a:srgbClr val="FF5353"/>
                      </a:solidFill>
                      <a:latin typeface="+mj-lt"/>
                    </a:rPr>
                    <a:t>n</a:t>
                  </a:r>
                  <a:endParaRPr lang="en-IN" sz="2400" dirty="0">
                    <a:solidFill>
                      <a:srgbClr val="FF5353"/>
                    </a:solidFill>
                    <a:latin typeface="+mj-lt"/>
                  </a:endParaRPr>
                </a:p>
              </p:txBody>
            </p:sp>
            <p:sp>
              <p:nvSpPr>
                <p:cNvPr id="60" name="Minus Sign 59">
                  <a:extLst>
                    <a:ext uri="{FF2B5EF4-FFF2-40B4-BE49-F238E27FC236}">
                      <a16:creationId xmlns:a16="http://schemas.microsoft.com/office/drawing/2014/main" id="{19F62270-3C5D-4AA7-9068-F9D9B89E0262}"/>
                    </a:ext>
                  </a:extLst>
                </p:cNvPr>
                <p:cNvSpPr/>
                <p:nvPr/>
              </p:nvSpPr>
              <p:spPr>
                <a:xfrm>
                  <a:off x="5265485" y="4202853"/>
                  <a:ext cx="444013" cy="36193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TextBox 60">
                  <a:extLst>
                    <a:ext uri="{FF2B5EF4-FFF2-40B4-BE49-F238E27FC236}">
                      <a16:creationId xmlns:a16="http://schemas.microsoft.com/office/drawing/2014/main" id="{FAD79689-63F5-4BE1-AB90-88622D97111C}"/>
                    </a:ext>
                  </a:extLst>
                </p:cNvPr>
                <p:cNvSpPr txBox="1"/>
                <p:nvPr/>
              </p:nvSpPr>
              <p:spPr>
                <a:xfrm>
                  <a:off x="5773745" y="4056076"/>
                  <a:ext cx="575578" cy="646331"/>
                </a:xfrm>
                <a:prstGeom prst="rect">
                  <a:avLst/>
                </a:prstGeom>
                <a:noFill/>
              </p:spPr>
              <p:txBody>
                <a:bodyPr wrap="square" rtlCol="0">
                  <a:spAutoFit/>
                </a:bodyPr>
                <a:lstStyle/>
                <a:p>
                  <a:pPr algn="r"/>
                  <a:r>
                    <a:rPr lang="en-US" sz="3600" dirty="0">
                      <a:solidFill>
                        <a:srgbClr val="FF5353"/>
                      </a:solidFill>
                      <a:latin typeface="+mj-lt"/>
                    </a:rPr>
                    <a:t>1 </a:t>
                  </a:r>
                  <a:endParaRPr lang="en-IN" sz="3600" dirty="0">
                    <a:solidFill>
                      <a:srgbClr val="FF5353"/>
                    </a:solidFill>
                    <a:latin typeface="+mj-lt"/>
                  </a:endParaRPr>
                </a:p>
              </p:txBody>
            </p:sp>
            <p:sp>
              <p:nvSpPr>
                <p:cNvPr id="62" name="Minus Sign 61">
                  <a:extLst>
                    <a:ext uri="{FF2B5EF4-FFF2-40B4-BE49-F238E27FC236}">
                      <a16:creationId xmlns:a16="http://schemas.microsoft.com/office/drawing/2014/main" id="{AFC51C6D-B1F9-41AD-9FEA-D2D1B4EA49DE}"/>
                    </a:ext>
                  </a:extLst>
                </p:cNvPr>
                <p:cNvSpPr/>
                <p:nvPr/>
              </p:nvSpPr>
              <p:spPr>
                <a:xfrm>
                  <a:off x="3332336" y="4548441"/>
                  <a:ext cx="3709671" cy="36193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TextBox 62">
                  <a:extLst>
                    <a:ext uri="{FF2B5EF4-FFF2-40B4-BE49-F238E27FC236}">
                      <a16:creationId xmlns:a16="http://schemas.microsoft.com/office/drawing/2014/main" id="{0B5E605B-FEAC-473E-8C6E-4A551841C270}"/>
                    </a:ext>
                  </a:extLst>
                </p:cNvPr>
                <p:cNvSpPr txBox="1"/>
                <p:nvPr/>
              </p:nvSpPr>
              <p:spPr>
                <a:xfrm>
                  <a:off x="4123316" y="4830857"/>
                  <a:ext cx="1605943" cy="646331"/>
                </a:xfrm>
                <a:prstGeom prst="rect">
                  <a:avLst/>
                </a:prstGeom>
                <a:noFill/>
              </p:spPr>
              <p:txBody>
                <a:bodyPr wrap="square" rtlCol="0">
                  <a:spAutoFit/>
                </a:bodyPr>
                <a:lstStyle/>
                <a:p>
                  <a:pPr algn="r"/>
                  <a:r>
                    <a:rPr lang="en-US" sz="3600" dirty="0">
                      <a:solidFill>
                        <a:srgbClr val="FF5353"/>
                      </a:solidFill>
                      <a:latin typeface="+mj-lt"/>
                    </a:rPr>
                    <a:t>r (1+r) </a:t>
                  </a:r>
                  <a:endParaRPr lang="en-IN" sz="3600" dirty="0">
                    <a:solidFill>
                      <a:srgbClr val="FF5353"/>
                    </a:solidFill>
                    <a:latin typeface="+mj-lt"/>
                  </a:endParaRPr>
                </a:p>
              </p:txBody>
            </p:sp>
            <p:grpSp>
              <p:nvGrpSpPr>
                <p:cNvPr id="64" name="Group 63">
                  <a:extLst>
                    <a:ext uri="{FF2B5EF4-FFF2-40B4-BE49-F238E27FC236}">
                      <a16:creationId xmlns:a16="http://schemas.microsoft.com/office/drawing/2014/main" id="{14EEA6CA-D988-4781-B03D-CC1061FCF5FA}"/>
                    </a:ext>
                  </a:extLst>
                </p:cNvPr>
                <p:cNvGrpSpPr/>
                <p:nvPr/>
              </p:nvGrpSpPr>
              <p:grpSpPr>
                <a:xfrm>
                  <a:off x="2761777" y="4201981"/>
                  <a:ext cx="1112555" cy="755505"/>
                  <a:chOff x="2312741" y="4065353"/>
                  <a:chExt cx="1112555" cy="755505"/>
                </a:xfrm>
              </p:grpSpPr>
              <p:sp>
                <p:nvSpPr>
                  <p:cNvPr id="65" name="TextBox 64">
                    <a:extLst>
                      <a:ext uri="{FF2B5EF4-FFF2-40B4-BE49-F238E27FC236}">
                        <a16:creationId xmlns:a16="http://schemas.microsoft.com/office/drawing/2014/main" id="{B6D946B1-7F2A-44FB-BE14-438CB89A41CA}"/>
                      </a:ext>
                    </a:extLst>
                  </p:cNvPr>
                  <p:cNvSpPr txBox="1"/>
                  <p:nvPr/>
                </p:nvSpPr>
                <p:spPr>
                  <a:xfrm>
                    <a:off x="2312741" y="4065353"/>
                    <a:ext cx="575578" cy="646331"/>
                  </a:xfrm>
                  <a:prstGeom prst="rect">
                    <a:avLst/>
                  </a:prstGeom>
                  <a:noFill/>
                </p:spPr>
                <p:txBody>
                  <a:bodyPr wrap="square" rtlCol="0">
                    <a:spAutoFit/>
                  </a:bodyPr>
                  <a:lstStyle/>
                  <a:p>
                    <a:r>
                      <a:rPr lang="en-US" sz="3600" dirty="0">
                        <a:solidFill>
                          <a:srgbClr val="FF5353"/>
                        </a:solidFill>
                        <a:latin typeface="+mj-lt"/>
                      </a:rPr>
                      <a:t>A </a:t>
                    </a:r>
                    <a:endParaRPr lang="en-IN" sz="3600" dirty="0">
                      <a:solidFill>
                        <a:srgbClr val="FF5353"/>
                      </a:solidFill>
                      <a:latin typeface="+mj-lt"/>
                    </a:endParaRPr>
                  </a:p>
                </p:txBody>
              </p:sp>
              <p:sp>
                <p:nvSpPr>
                  <p:cNvPr id="66" name="TextBox 65">
                    <a:extLst>
                      <a:ext uri="{FF2B5EF4-FFF2-40B4-BE49-F238E27FC236}">
                        <a16:creationId xmlns:a16="http://schemas.microsoft.com/office/drawing/2014/main" id="{514A4F95-8B9C-40C8-BE62-9556EEB71D5F}"/>
                      </a:ext>
                    </a:extLst>
                  </p:cNvPr>
                  <p:cNvSpPr txBox="1"/>
                  <p:nvPr/>
                </p:nvSpPr>
                <p:spPr>
                  <a:xfrm>
                    <a:off x="2849718" y="4174527"/>
                    <a:ext cx="575578" cy="646331"/>
                  </a:xfrm>
                  <a:prstGeom prst="rect">
                    <a:avLst/>
                  </a:prstGeom>
                  <a:noFill/>
                </p:spPr>
                <p:txBody>
                  <a:bodyPr wrap="square" rtlCol="0">
                    <a:spAutoFit/>
                  </a:bodyPr>
                  <a:lstStyle/>
                  <a:p>
                    <a:r>
                      <a:rPr lang="en-US" sz="3600" dirty="0">
                        <a:solidFill>
                          <a:srgbClr val="FF5353"/>
                        </a:solidFill>
                        <a:latin typeface="+mj-lt"/>
                      </a:rPr>
                      <a:t>* </a:t>
                    </a:r>
                    <a:endParaRPr lang="en-IN" sz="3600" dirty="0">
                      <a:solidFill>
                        <a:srgbClr val="FF5353"/>
                      </a:solidFill>
                      <a:latin typeface="+mj-lt"/>
                    </a:endParaRPr>
                  </a:p>
                </p:txBody>
              </p:sp>
            </p:grpSp>
          </p:grpSp>
          <p:sp>
            <p:nvSpPr>
              <p:cNvPr id="56" name="TextBox 55">
                <a:extLst>
                  <a:ext uri="{FF2B5EF4-FFF2-40B4-BE49-F238E27FC236}">
                    <a16:creationId xmlns:a16="http://schemas.microsoft.com/office/drawing/2014/main" id="{EEDA0591-1B94-4A6A-9D2B-97819C65201A}"/>
                  </a:ext>
                </a:extLst>
              </p:cNvPr>
              <p:cNvSpPr txBox="1"/>
              <p:nvPr/>
            </p:nvSpPr>
            <p:spPr>
              <a:xfrm>
                <a:off x="5980532" y="4845010"/>
                <a:ext cx="469590" cy="461665"/>
              </a:xfrm>
              <a:prstGeom prst="rect">
                <a:avLst/>
              </a:prstGeom>
              <a:noFill/>
            </p:spPr>
            <p:txBody>
              <a:bodyPr wrap="square" rtlCol="0">
                <a:spAutoFit/>
              </a:bodyPr>
              <a:lstStyle/>
              <a:p>
                <a:pPr algn="ctr"/>
                <a:r>
                  <a:rPr lang="en-US" sz="2400" dirty="0">
                    <a:solidFill>
                      <a:srgbClr val="FF5353"/>
                    </a:solidFill>
                    <a:latin typeface="+mj-lt"/>
                  </a:rPr>
                  <a:t>n</a:t>
                </a:r>
                <a:endParaRPr lang="en-IN" sz="2400" dirty="0">
                  <a:solidFill>
                    <a:srgbClr val="FF5353"/>
                  </a:solidFill>
                  <a:latin typeface="+mj-lt"/>
                </a:endParaRPr>
              </a:p>
            </p:txBody>
          </p:sp>
        </p:grpSp>
        <p:sp>
          <p:nvSpPr>
            <p:cNvPr id="79" name="TextBox 78">
              <a:extLst>
                <a:ext uri="{FF2B5EF4-FFF2-40B4-BE49-F238E27FC236}">
                  <a16:creationId xmlns:a16="http://schemas.microsoft.com/office/drawing/2014/main" id="{24B74EDF-DE1E-4B1D-85F6-1BE1C734A0FB}"/>
                </a:ext>
              </a:extLst>
            </p:cNvPr>
            <p:cNvSpPr txBox="1"/>
            <p:nvPr/>
          </p:nvSpPr>
          <p:spPr>
            <a:xfrm>
              <a:off x="6914153" y="4353621"/>
              <a:ext cx="575578" cy="646331"/>
            </a:xfrm>
            <a:prstGeom prst="rect">
              <a:avLst/>
            </a:prstGeom>
            <a:noFill/>
          </p:spPr>
          <p:txBody>
            <a:bodyPr wrap="square" rtlCol="0">
              <a:spAutoFit/>
            </a:bodyPr>
            <a:lstStyle/>
            <a:p>
              <a:r>
                <a:rPr lang="en-US" sz="3600" dirty="0">
                  <a:solidFill>
                    <a:srgbClr val="FF5353"/>
                  </a:solidFill>
                  <a:latin typeface="+mj-lt"/>
                </a:rPr>
                <a:t>* </a:t>
              </a:r>
              <a:endParaRPr lang="en-IN" sz="3600" dirty="0">
                <a:solidFill>
                  <a:srgbClr val="FF5353"/>
                </a:solidFill>
                <a:latin typeface="+mj-lt"/>
              </a:endParaRPr>
            </a:p>
          </p:txBody>
        </p:sp>
        <p:sp>
          <p:nvSpPr>
            <p:cNvPr id="80" name="TextBox 79">
              <a:extLst>
                <a:ext uri="{FF2B5EF4-FFF2-40B4-BE49-F238E27FC236}">
                  <a16:creationId xmlns:a16="http://schemas.microsoft.com/office/drawing/2014/main" id="{34E7C70F-C09A-4195-BCAF-F3D3A0B1F57E}"/>
                </a:ext>
              </a:extLst>
            </p:cNvPr>
            <p:cNvSpPr txBox="1"/>
            <p:nvPr/>
          </p:nvSpPr>
          <p:spPr>
            <a:xfrm>
              <a:off x="7191513" y="4158068"/>
              <a:ext cx="1407138" cy="646331"/>
            </a:xfrm>
            <a:prstGeom prst="rect">
              <a:avLst/>
            </a:prstGeom>
            <a:noFill/>
          </p:spPr>
          <p:txBody>
            <a:bodyPr wrap="square" rtlCol="0">
              <a:spAutoFit/>
            </a:bodyPr>
            <a:lstStyle/>
            <a:p>
              <a:r>
                <a:rPr lang="en-US" sz="3600" dirty="0">
                  <a:solidFill>
                    <a:srgbClr val="FF5353"/>
                  </a:solidFill>
                  <a:latin typeface="+mj-lt"/>
                </a:rPr>
                <a:t>(1+r) </a:t>
              </a:r>
              <a:endParaRPr lang="en-IN" sz="3600" dirty="0">
                <a:solidFill>
                  <a:srgbClr val="FF5353"/>
                </a:solidFill>
                <a:latin typeface="+mj-lt"/>
              </a:endParaRPr>
            </a:p>
          </p:txBody>
        </p:sp>
      </p:grpSp>
      <p:grpSp>
        <p:nvGrpSpPr>
          <p:cNvPr id="84" name="Group 83">
            <a:extLst>
              <a:ext uri="{FF2B5EF4-FFF2-40B4-BE49-F238E27FC236}">
                <a16:creationId xmlns:a16="http://schemas.microsoft.com/office/drawing/2014/main" id="{4593B431-F09B-4CD6-866E-6A7370A3640F}"/>
              </a:ext>
            </a:extLst>
          </p:cNvPr>
          <p:cNvGrpSpPr/>
          <p:nvPr/>
        </p:nvGrpSpPr>
        <p:grpSpPr>
          <a:xfrm>
            <a:off x="672238" y="5420199"/>
            <a:ext cx="6614490" cy="855507"/>
            <a:chOff x="672238" y="5420199"/>
            <a:chExt cx="6614490" cy="855507"/>
          </a:xfrm>
        </p:grpSpPr>
        <p:grpSp>
          <p:nvGrpSpPr>
            <p:cNvPr id="67" name="Group 66">
              <a:extLst>
                <a:ext uri="{FF2B5EF4-FFF2-40B4-BE49-F238E27FC236}">
                  <a16:creationId xmlns:a16="http://schemas.microsoft.com/office/drawing/2014/main" id="{BE30FBF4-E9AB-4022-AF7B-0A0844845917}"/>
                </a:ext>
              </a:extLst>
            </p:cNvPr>
            <p:cNvGrpSpPr/>
            <p:nvPr/>
          </p:nvGrpSpPr>
          <p:grpSpPr>
            <a:xfrm>
              <a:off x="672238" y="5420199"/>
              <a:ext cx="6614490" cy="855507"/>
              <a:chOff x="713870" y="5490502"/>
              <a:chExt cx="6614490" cy="855507"/>
            </a:xfrm>
          </p:grpSpPr>
          <p:grpSp>
            <p:nvGrpSpPr>
              <p:cNvPr id="68" name="Group 67">
                <a:extLst>
                  <a:ext uri="{FF2B5EF4-FFF2-40B4-BE49-F238E27FC236}">
                    <a16:creationId xmlns:a16="http://schemas.microsoft.com/office/drawing/2014/main" id="{F212B841-66F3-4B8D-A0A7-23A10D4C7C1F}"/>
                  </a:ext>
                </a:extLst>
              </p:cNvPr>
              <p:cNvGrpSpPr/>
              <p:nvPr/>
            </p:nvGrpSpPr>
            <p:grpSpPr>
              <a:xfrm>
                <a:off x="713870" y="5490502"/>
                <a:ext cx="6614490" cy="855507"/>
                <a:chOff x="713870" y="5490502"/>
                <a:chExt cx="6614490" cy="855507"/>
              </a:xfrm>
            </p:grpSpPr>
            <p:grpSp>
              <p:nvGrpSpPr>
                <p:cNvPr id="70" name="Group 69">
                  <a:extLst>
                    <a:ext uri="{FF2B5EF4-FFF2-40B4-BE49-F238E27FC236}">
                      <a16:creationId xmlns:a16="http://schemas.microsoft.com/office/drawing/2014/main" id="{127C4045-E34A-4170-AD2A-24592F4DD735}"/>
                    </a:ext>
                  </a:extLst>
                </p:cNvPr>
                <p:cNvGrpSpPr/>
                <p:nvPr/>
              </p:nvGrpSpPr>
              <p:grpSpPr>
                <a:xfrm>
                  <a:off x="1281580" y="5490502"/>
                  <a:ext cx="1771501" cy="855507"/>
                  <a:chOff x="3246976" y="3886710"/>
                  <a:chExt cx="3709671" cy="855507"/>
                </a:xfrm>
              </p:grpSpPr>
              <p:sp>
                <p:nvSpPr>
                  <p:cNvPr id="73" name="TextBox 72">
                    <a:extLst>
                      <a:ext uri="{FF2B5EF4-FFF2-40B4-BE49-F238E27FC236}">
                        <a16:creationId xmlns:a16="http://schemas.microsoft.com/office/drawing/2014/main" id="{2E193B25-734B-4581-99A0-A52ECD2CDC8F}"/>
                      </a:ext>
                    </a:extLst>
                  </p:cNvPr>
                  <p:cNvSpPr txBox="1"/>
                  <p:nvPr/>
                </p:nvSpPr>
                <p:spPr>
                  <a:xfrm>
                    <a:off x="3929470" y="4025210"/>
                    <a:ext cx="1407138" cy="307777"/>
                  </a:xfrm>
                  <a:prstGeom prst="rect">
                    <a:avLst/>
                  </a:prstGeom>
                  <a:noFill/>
                </p:spPr>
                <p:txBody>
                  <a:bodyPr wrap="square" rtlCol="0">
                    <a:spAutoFit/>
                  </a:bodyPr>
                  <a:lstStyle/>
                  <a:p>
                    <a:r>
                      <a:rPr lang="en-US" sz="1400" dirty="0">
                        <a:solidFill>
                          <a:schemeClr val="tx1">
                            <a:lumMod val="65000"/>
                            <a:lumOff val="35000"/>
                          </a:schemeClr>
                        </a:solidFill>
                      </a:rPr>
                      <a:t>(1+r) </a:t>
                    </a:r>
                    <a:endParaRPr lang="en-IN" sz="1400" dirty="0">
                      <a:solidFill>
                        <a:schemeClr val="tx1">
                          <a:lumMod val="65000"/>
                          <a:lumOff val="35000"/>
                        </a:schemeClr>
                      </a:solidFill>
                    </a:endParaRPr>
                  </a:p>
                </p:txBody>
              </p:sp>
              <p:sp>
                <p:nvSpPr>
                  <p:cNvPr id="74" name="TextBox 73">
                    <a:extLst>
                      <a:ext uri="{FF2B5EF4-FFF2-40B4-BE49-F238E27FC236}">
                        <a16:creationId xmlns:a16="http://schemas.microsoft.com/office/drawing/2014/main" id="{3BAA6502-E951-4D8D-9456-C58B70CB652B}"/>
                      </a:ext>
                    </a:extLst>
                  </p:cNvPr>
                  <p:cNvSpPr txBox="1"/>
                  <p:nvPr/>
                </p:nvSpPr>
                <p:spPr>
                  <a:xfrm>
                    <a:off x="4867018" y="3886710"/>
                    <a:ext cx="469590" cy="307777"/>
                  </a:xfrm>
                  <a:prstGeom prst="rect">
                    <a:avLst/>
                  </a:prstGeom>
                  <a:noFill/>
                </p:spPr>
                <p:txBody>
                  <a:bodyPr wrap="square" rtlCol="0">
                    <a:spAutoFit/>
                  </a:bodyPr>
                  <a:lstStyle/>
                  <a:p>
                    <a:pPr algn="ctr"/>
                    <a:r>
                      <a:rPr lang="en-US" sz="1400" dirty="0">
                        <a:solidFill>
                          <a:schemeClr val="tx1">
                            <a:lumMod val="65000"/>
                            <a:lumOff val="35000"/>
                          </a:schemeClr>
                        </a:solidFill>
                      </a:rPr>
                      <a:t>n</a:t>
                    </a:r>
                    <a:endParaRPr lang="en-IN" sz="1400" dirty="0">
                      <a:solidFill>
                        <a:schemeClr val="tx1">
                          <a:lumMod val="65000"/>
                          <a:lumOff val="35000"/>
                        </a:schemeClr>
                      </a:solidFill>
                    </a:endParaRPr>
                  </a:p>
                </p:txBody>
              </p:sp>
              <p:sp>
                <p:nvSpPr>
                  <p:cNvPr id="75" name="Minus Sign 74">
                    <a:extLst>
                      <a:ext uri="{FF2B5EF4-FFF2-40B4-BE49-F238E27FC236}">
                        <a16:creationId xmlns:a16="http://schemas.microsoft.com/office/drawing/2014/main" id="{4871E511-ACA9-476E-BE65-B4DDC5436788}"/>
                      </a:ext>
                    </a:extLst>
                  </p:cNvPr>
                  <p:cNvSpPr/>
                  <p:nvPr/>
                </p:nvSpPr>
                <p:spPr>
                  <a:xfrm>
                    <a:off x="5324114" y="4162940"/>
                    <a:ext cx="469588" cy="145653"/>
                  </a:xfrm>
                  <a:prstGeom prst="mathMinus">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solidFill>
                        <a:schemeClr val="tx1">
                          <a:lumMod val="65000"/>
                          <a:lumOff val="35000"/>
                        </a:schemeClr>
                      </a:solidFill>
                    </a:endParaRPr>
                  </a:p>
                </p:txBody>
              </p:sp>
              <p:sp>
                <p:nvSpPr>
                  <p:cNvPr id="76" name="TextBox 75">
                    <a:extLst>
                      <a:ext uri="{FF2B5EF4-FFF2-40B4-BE49-F238E27FC236}">
                        <a16:creationId xmlns:a16="http://schemas.microsoft.com/office/drawing/2014/main" id="{33DF6B86-FDE4-43F6-8990-71CF88AEB5B1}"/>
                      </a:ext>
                    </a:extLst>
                  </p:cNvPr>
                  <p:cNvSpPr txBox="1"/>
                  <p:nvPr/>
                </p:nvSpPr>
                <p:spPr>
                  <a:xfrm>
                    <a:off x="5773745" y="4056076"/>
                    <a:ext cx="575578" cy="307777"/>
                  </a:xfrm>
                  <a:prstGeom prst="rect">
                    <a:avLst/>
                  </a:prstGeom>
                  <a:noFill/>
                </p:spPr>
                <p:txBody>
                  <a:bodyPr wrap="square" rtlCol="0">
                    <a:spAutoFit/>
                  </a:bodyPr>
                  <a:lstStyle/>
                  <a:p>
                    <a:pPr algn="r"/>
                    <a:r>
                      <a:rPr lang="en-US" sz="1400" dirty="0">
                        <a:solidFill>
                          <a:schemeClr val="tx1">
                            <a:lumMod val="65000"/>
                            <a:lumOff val="35000"/>
                          </a:schemeClr>
                        </a:solidFill>
                      </a:rPr>
                      <a:t>1 </a:t>
                    </a:r>
                    <a:endParaRPr lang="en-IN" sz="1400" dirty="0">
                      <a:solidFill>
                        <a:schemeClr val="tx1">
                          <a:lumMod val="65000"/>
                          <a:lumOff val="35000"/>
                        </a:schemeClr>
                      </a:solidFill>
                    </a:endParaRPr>
                  </a:p>
                </p:txBody>
              </p:sp>
              <p:sp>
                <p:nvSpPr>
                  <p:cNvPr id="77" name="Minus Sign 76">
                    <a:extLst>
                      <a:ext uri="{FF2B5EF4-FFF2-40B4-BE49-F238E27FC236}">
                        <a16:creationId xmlns:a16="http://schemas.microsoft.com/office/drawing/2014/main" id="{CCE7E5F9-C180-402E-8697-132985FDE5B5}"/>
                      </a:ext>
                    </a:extLst>
                  </p:cNvPr>
                  <p:cNvSpPr/>
                  <p:nvPr/>
                </p:nvSpPr>
                <p:spPr>
                  <a:xfrm>
                    <a:off x="3246976" y="4341305"/>
                    <a:ext cx="3709671" cy="105018"/>
                  </a:xfrm>
                  <a:prstGeom prst="mathMinus">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solidFill>
                        <a:schemeClr val="tx1">
                          <a:lumMod val="65000"/>
                          <a:lumOff val="35000"/>
                        </a:schemeClr>
                      </a:solidFill>
                    </a:endParaRPr>
                  </a:p>
                </p:txBody>
              </p:sp>
              <p:sp>
                <p:nvSpPr>
                  <p:cNvPr id="78" name="TextBox 77">
                    <a:extLst>
                      <a:ext uri="{FF2B5EF4-FFF2-40B4-BE49-F238E27FC236}">
                        <a16:creationId xmlns:a16="http://schemas.microsoft.com/office/drawing/2014/main" id="{62207A22-3CEB-4835-BF29-EDB8BDBB8939}"/>
                      </a:ext>
                    </a:extLst>
                  </p:cNvPr>
                  <p:cNvSpPr txBox="1"/>
                  <p:nvPr/>
                </p:nvSpPr>
                <p:spPr>
                  <a:xfrm>
                    <a:off x="4063576" y="4434440"/>
                    <a:ext cx="1627109" cy="307777"/>
                  </a:xfrm>
                  <a:prstGeom prst="rect">
                    <a:avLst/>
                  </a:prstGeom>
                  <a:noFill/>
                </p:spPr>
                <p:txBody>
                  <a:bodyPr wrap="square" rtlCol="0">
                    <a:spAutoFit/>
                  </a:bodyPr>
                  <a:lstStyle/>
                  <a:p>
                    <a:pPr algn="r"/>
                    <a:r>
                      <a:rPr lang="en-US" sz="1400" dirty="0">
                        <a:solidFill>
                          <a:schemeClr val="tx1">
                            <a:lumMod val="65000"/>
                            <a:lumOff val="35000"/>
                          </a:schemeClr>
                        </a:solidFill>
                      </a:rPr>
                      <a:t>r (1+r) </a:t>
                    </a:r>
                    <a:endParaRPr lang="en-IN" sz="1400" dirty="0">
                      <a:solidFill>
                        <a:schemeClr val="tx1">
                          <a:lumMod val="65000"/>
                          <a:lumOff val="35000"/>
                        </a:schemeClr>
                      </a:solidFill>
                    </a:endParaRPr>
                  </a:p>
                </p:txBody>
              </p:sp>
            </p:grpSp>
            <p:sp>
              <p:nvSpPr>
                <p:cNvPr id="71" name="TextBox 70">
                  <a:extLst>
                    <a:ext uri="{FF2B5EF4-FFF2-40B4-BE49-F238E27FC236}">
                      <a16:creationId xmlns:a16="http://schemas.microsoft.com/office/drawing/2014/main" id="{9E8B4DDD-5823-4526-B3C5-DF5DCBA1814F}"/>
                    </a:ext>
                  </a:extLst>
                </p:cNvPr>
                <p:cNvSpPr txBox="1"/>
                <p:nvPr/>
              </p:nvSpPr>
              <p:spPr>
                <a:xfrm>
                  <a:off x="713870" y="5838963"/>
                  <a:ext cx="975553" cy="307777"/>
                </a:xfrm>
                <a:prstGeom prst="rect">
                  <a:avLst/>
                </a:prstGeom>
                <a:noFill/>
              </p:spPr>
              <p:txBody>
                <a:bodyPr wrap="square" rtlCol="0">
                  <a:spAutoFit/>
                </a:bodyPr>
                <a:lstStyle/>
                <a:p>
                  <a:r>
                    <a:rPr lang="en-US" sz="1400" dirty="0">
                      <a:solidFill>
                        <a:schemeClr val="tx1">
                          <a:lumMod val="65000"/>
                          <a:lumOff val="35000"/>
                        </a:schemeClr>
                      </a:solidFill>
                    </a:rPr>
                    <a:t>Where</a:t>
                  </a:r>
                  <a:endParaRPr lang="en-IN" sz="1400" dirty="0">
                    <a:solidFill>
                      <a:schemeClr val="tx1">
                        <a:lumMod val="65000"/>
                        <a:lumOff val="35000"/>
                      </a:schemeClr>
                    </a:solidFill>
                  </a:endParaRPr>
                </a:p>
              </p:txBody>
            </p:sp>
            <p:sp>
              <p:nvSpPr>
                <p:cNvPr id="72" name="TextBox 71">
                  <a:extLst>
                    <a:ext uri="{FF2B5EF4-FFF2-40B4-BE49-F238E27FC236}">
                      <a16:creationId xmlns:a16="http://schemas.microsoft.com/office/drawing/2014/main" id="{725F8B33-1C83-4F4A-9553-40CEF2709FC9}"/>
                    </a:ext>
                  </a:extLst>
                </p:cNvPr>
                <p:cNvSpPr txBox="1"/>
                <p:nvPr/>
              </p:nvSpPr>
              <p:spPr>
                <a:xfrm>
                  <a:off x="3701085" y="5783269"/>
                  <a:ext cx="3627275" cy="307777"/>
                </a:xfrm>
                <a:prstGeom prst="rect">
                  <a:avLst/>
                </a:prstGeom>
                <a:noFill/>
              </p:spPr>
              <p:txBody>
                <a:bodyPr wrap="square" rtlCol="0">
                  <a:spAutoFit/>
                </a:bodyPr>
                <a:lstStyle/>
                <a:p>
                  <a:r>
                    <a:rPr lang="en-US" sz="1400" dirty="0">
                      <a:solidFill>
                        <a:schemeClr val="tx1">
                          <a:lumMod val="65000"/>
                          <a:lumOff val="35000"/>
                        </a:schemeClr>
                      </a:solidFill>
                    </a:rPr>
                    <a:t>= Present Value Interest Factor (PVIFA)</a:t>
                  </a:r>
                  <a:endParaRPr lang="en-IN" sz="1400" dirty="0">
                    <a:solidFill>
                      <a:schemeClr val="tx1">
                        <a:lumMod val="65000"/>
                        <a:lumOff val="35000"/>
                      </a:schemeClr>
                    </a:solidFill>
                  </a:endParaRPr>
                </a:p>
              </p:txBody>
            </p:sp>
          </p:grpSp>
          <p:sp>
            <p:nvSpPr>
              <p:cNvPr id="69" name="TextBox 68">
                <a:extLst>
                  <a:ext uri="{FF2B5EF4-FFF2-40B4-BE49-F238E27FC236}">
                    <a16:creationId xmlns:a16="http://schemas.microsoft.com/office/drawing/2014/main" id="{BEABED76-ADA1-4598-8C6C-40A3D7678655}"/>
                  </a:ext>
                </a:extLst>
              </p:cNvPr>
              <p:cNvSpPr txBox="1"/>
              <p:nvPr/>
            </p:nvSpPr>
            <p:spPr>
              <a:xfrm>
                <a:off x="2337427" y="5940042"/>
                <a:ext cx="224246" cy="307777"/>
              </a:xfrm>
              <a:prstGeom prst="rect">
                <a:avLst/>
              </a:prstGeom>
              <a:noFill/>
            </p:spPr>
            <p:txBody>
              <a:bodyPr wrap="square" rtlCol="0">
                <a:spAutoFit/>
              </a:bodyPr>
              <a:lstStyle/>
              <a:p>
                <a:pPr algn="ctr"/>
                <a:r>
                  <a:rPr lang="en-US" sz="1400" dirty="0">
                    <a:solidFill>
                      <a:schemeClr val="tx1">
                        <a:lumMod val="65000"/>
                        <a:lumOff val="35000"/>
                      </a:schemeClr>
                    </a:solidFill>
                  </a:rPr>
                  <a:t>n</a:t>
                </a:r>
                <a:endParaRPr lang="en-IN" sz="1400" dirty="0">
                  <a:solidFill>
                    <a:schemeClr val="tx1">
                      <a:lumMod val="65000"/>
                      <a:lumOff val="35000"/>
                    </a:schemeClr>
                  </a:solidFill>
                </a:endParaRPr>
              </a:p>
            </p:txBody>
          </p:sp>
        </p:grpSp>
        <p:sp>
          <p:nvSpPr>
            <p:cNvPr id="81" name="TextBox 80">
              <a:extLst>
                <a:ext uri="{FF2B5EF4-FFF2-40B4-BE49-F238E27FC236}">
                  <a16:creationId xmlns:a16="http://schemas.microsoft.com/office/drawing/2014/main" id="{296DCA5A-1049-48C6-87A4-1B630CA1E9C8}"/>
                </a:ext>
              </a:extLst>
            </p:cNvPr>
            <p:cNvSpPr txBox="1"/>
            <p:nvPr/>
          </p:nvSpPr>
          <p:spPr>
            <a:xfrm>
              <a:off x="2814374" y="5732194"/>
              <a:ext cx="575578" cy="369332"/>
            </a:xfrm>
            <a:prstGeom prst="rect">
              <a:avLst/>
            </a:prstGeom>
            <a:noFill/>
          </p:spPr>
          <p:txBody>
            <a:bodyPr wrap="square" rtlCol="0">
              <a:spAutoFit/>
            </a:bodyPr>
            <a:lstStyle/>
            <a:p>
              <a:r>
                <a:rPr lang="en-US" dirty="0">
                  <a:solidFill>
                    <a:schemeClr val="tx1">
                      <a:lumMod val="65000"/>
                      <a:lumOff val="35000"/>
                    </a:schemeClr>
                  </a:solidFill>
                  <a:latin typeface="+mj-lt"/>
                </a:rPr>
                <a:t>* </a:t>
              </a:r>
              <a:endParaRPr lang="en-IN" dirty="0">
                <a:solidFill>
                  <a:schemeClr val="tx1">
                    <a:lumMod val="65000"/>
                    <a:lumOff val="35000"/>
                  </a:schemeClr>
                </a:solidFill>
                <a:latin typeface="+mj-lt"/>
              </a:endParaRPr>
            </a:p>
          </p:txBody>
        </p:sp>
        <p:sp>
          <p:nvSpPr>
            <p:cNvPr id="82" name="TextBox 81">
              <a:extLst>
                <a:ext uri="{FF2B5EF4-FFF2-40B4-BE49-F238E27FC236}">
                  <a16:creationId xmlns:a16="http://schemas.microsoft.com/office/drawing/2014/main" id="{79623961-0941-4974-9B41-32843E1FAED7}"/>
                </a:ext>
              </a:extLst>
            </p:cNvPr>
            <p:cNvSpPr txBox="1"/>
            <p:nvPr/>
          </p:nvSpPr>
          <p:spPr>
            <a:xfrm>
              <a:off x="3006887" y="5681810"/>
              <a:ext cx="768580" cy="369332"/>
            </a:xfrm>
            <a:prstGeom prst="rect">
              <a:avLst/>
            </a:prstGeom>
            <a:noFill/>
          </p:spPr>
          <p:txBody>
            <a:bodyPr wrap="square" rtlCol="0">
              <a:spAutoFit/>
            </a:bodyPr>
            <a:lstStyle/>
            <a:p>
              <a:r>
                <a:rPr lang="en-US" dirty="0">
                  <a:solidFill>
                    <a:schemeClr val="tx1">
                      <a:lumMod val="65000"/>
                      <a:lumOff val="35000"/>
                    </a:schemeClr>
                  </a:solidFill>
                </a:rPr>
                <a:t>(1+r) </a:t>
              </a:r>
              <a:endParaRPr lang="en-IN" dirty="0">
                <a:solidFill>
                  <a:schemeClr val="tx1">
                    <a:lumMod val="65000"/>
                    <a:lumOff val="35000"/>
                  </a:schemeClr>
                </a:solidFill>
              </a:endParaRPr>
            </a:p>
          </p:txBody>
        </p:sp>
      </p:grpSp>
    </p:spTree>
    <p:extLst>
      <p:ext uri="{BB962C8B-B14F-4D97-AF65-F5344CB8AC3E}">
        <p14:creationId xmlns:p14="http://schemas.microsoft.com/office/powerpoint/2010/main" val="2031426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E9025A55-D93F-4226-87E1-C8241201C561}"/>
              </a:ext>
            </a:extLst>
          </p:cNvPr>
          <p:cNvSpPr txBox="1"/>
          <p:nvPr/>
        </p:nvSpPr>
        <p:spPr>
          <a:xfrm>
            <a:off x="517358" y="814427"/>
            <a:ext cx="7546642"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Why Money has Time Value?</a:t>
            </a:r>
            <a:endParaRPr lang="en-IN"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6" name="TextBox 25">
            <a:extLst>
              <a:ext uri="{FF2B5EF4-FFF2-40B4-BE49-F238E27FC236}">
                <a16:creationId xmlns:a16="http://schemas.microsoft.com/office/drawing/2014/main" id="{83C21799-D5C8-4954-A680-9C50AA009F48}"/>
              </a:ext>
            </a:extLst>
          </p:cNvPr>
          <p:cNvSpPr txBox="1"/>
          <p:nvPr/>
        </p:nvSpPr>
        <p:spPr>
          <a:xfrm>
            <a:off x="1485034" y="2308300"/>
            <a:ext cx="6022671" cy="523220"/>
          </a:xfrm>
          <a:prstGeom prst="rect">
            <a:avLst/>
          </a:prstGeom>
          <a:noFill/>
        </p:spPr>
        <p:txBody>
          <a:bodyPr wrap="square" rtlCol="0">
            <a:spAutoFit/>
          </a:bodyPr>
          <a:lstStyle/>
          <a:p>
            <a:r>
              <a:rPr lang="en-US" sz="2800" dirty="0">
                <a:solidFill>
                  <a:schemeClr val="tx1">
                    <a:lumMod val="75000"/>
                    <a:lumOff val="25000"/>
                  </a:schemeClr>
                </a:solidFill>
                <a:latin typeface="Lato" panose="020F0502020204030203" pitchFamily="34" charset="0"/>
              </a:rPr>
              <a:t>It can be used for transaction purpose</a:t>
            </a:r>
            <a:endParaRPr lang="en-IN" sz="2800" dirty="0">
              <a:solidFill>
                <a:schemeClr val="tx1">
                  <a:lumMod val="75000"/>
                  <a:lumOff val="25000"/>
                </a:schemeClr>
              </a:solidFill>
              <a:latin typeface="Lato" panose="020F0502020204030203" pitchFamily="34" charset="0"/>
            </a:endParaRPr>
          </a:p>
        </p:txBody>
      </p:sp>
      <p:sp>
        <p:nvSpPr>
          <p:cNvPr id="28" name="TextBox 27">
            <a:extLst>
              <a:ext uri="{FF2B5EF4-FFF2-40B4-BE49-F238E27FC236}">
                <a16:creationId xmlns:a16="http://schemas.microsoft.com/office/drawing/2014/main" id="{BC243D85-514A-49A4-8C79-0EDD539A5FB3}"/>
              </a:ext>
            </a:extLst>
          </p:cNvPr>
          <p:cNvSpPr txBox="1"/>
          <p:nvPr/>
        </p:nvSpPr>
        <p:spPr>
          <a:xfrm>
            <a:off x="1485034" y="3628160"/>
            <a:ext cx="5936706" cy="523220"/>
          </a:xfrm>
          <a:prstGeom prst="rect">
            <a:avLst/>
          </a:prstGeom>
          <a:noFill/>
        </p:spPr>
        <p:txBody>
          <a:bodyPr wrap="square" rtlCol="0">
            <a:spAutoFit/>
          </a:bodyPr>
          <a:lstStyle/>
          <a:p>
            <a:r>
              <a:rPr lang="en-US" sz="2800" dirty="0">
                <a:solidFill>
                  <a:schemeClr val="tx1">
                    <a:lumMod val="75000"/>
                    <a:lumOff val="25000"/>
                  </a:schemeClr>
                </a:solidFill>
                <a:latin typeface="Lato" panose="020F0502020204030203" pitchFamily="34" charset="0"/>
              </a:rPr>
              <a:t>It serves as a store of value</a:t>
            </a:r>
            <a:endParaRPr lang="en-IN" sz="2800" dirty="0">
              <a:solidFill>
                <a:schemeClr val="tx1">
                  <a:lumMod val="75000"/>
                  <a:lumOff val="25000"/>
                </a:schemeClr>
              </a:solidFill>
              <a:latin typeface="Lato" panose="020F0502020204030203" pitchFamily="34" charset="0"/>
            </a:endParaRPr>
          </a:p>
        </p:txBody>
      </p:sp>
      <p:sp>
        <p:nvSpPr>
          <p:cNvPr id="29" name="TextBox 28">
            <a:extLst>
              <a:ext uri="{FF2B5EF4-FFF2-40B4-BE49-F238E27FC236}">
                <a16:creationId xmlns:a16="http://schemas.microsoft.com/office/drawing/2014/main" id="{475E82BB-4D13-4870-96DB-EE63DEA31F0C}"/>
              </a:ext>
            </a:extLst>
          </p:cNvPr>
          <p:cNvSpPr txBox="1"/>
          <p:nvPr/>
        </p:nvSpPr>
        <p:spPr>
          <a:xfrm>
            <a:off x="1485034" y="2968230"/>
            <a:ext cx="5936706" cy="523220"/>
          </a:xfrm>
          <a:prstGeom prst="rect">
            <a:avLst/>
          </a:prstGeom>
          <a:noFill/>
        </p:spPr>
        <p:txBody>
          <a:bodyPr wrap="square" rtlCol="0">
            <a:spAutoFit/>
          </a:bodyPr>
          <a:lstStyle/>
          <a:p>
            <a:r>
              <a:rPr lang="en-US" sz="2800" dirty="0">
                <a:solidFill>
                  <a:schemeClr val="tx1">
                    <a:lumMod val="75000"/>
                    <a:lumOff val="25000"/>
                  </a:schemeClr>
                </a:solidFill>
                <a:latin typeface="Lato" panose="020F0502020204030203" pitchFamily="34" charset="0"/>
              </a:rPr>
              <a:t>It can be used for speculation</a:t>
            </a:r>
            <a:endParaRPr lang="en-IN" sz="2800" dirty="0">
              <a:solidFill>
                <a:schemeClr val="tx1">
                  <a:lumMod val="75000"/>
                  <a:lumOff val="25000"/>
                </a:schemeClr>
              </a:solidFill>
              <a:latin typeface="Lato" panose="020F0502020204030203" pitchFamily="34" charset="0"/>
            </a:endParaRPr>
          </a:p>
        </p:txBody>
      </p:sp>
      <p:sp>
        <p:nvSpPr>
          <p:cNvPr id="30" name="Arrow: Pentagon 29">
            <a:extLst>
              <a:ext uri="{FF2B5EF4-FFF2-40B4-BE49-F238E27FC236}">
                <a16:creationId xmlns:a16="http://schemas.microsoft.com/office/drawing/2014/main" id="{919DD0AB-56E0-48A5-90A3-255B871FE72D}"/>
              </a:ext>
            </a:extLst>
          </p:cNvPr>
          <p:cNvSpPr/>
          <p:nvPr/>
        </p:nvSpPr>
        <p:spPr>
          <a:xfrm>
            <a:off x="874295" y="2423442"/>
            <a:ext cx="477256" cy="327778"/>
          </a:xfrm>
          <a:prstGeom prst="homePlate">
            <a:avLst>
              <a:gd name="adj" fmla="val 42659"/>
            </a:avLst>
          </a:prstGeom>
          <a:solidFill>
            <a:schemeClr val="bg1">
              <a:lumMod val="50000"/>
            </a:schemeClr>
          </a:solidFill>
          <a:ln w="38100">
            <a:solidFill>
              <a:schemeClr val="tx2">
                <a:lumMod val="20000"/>
                <a:lumOff val="80000"/>
              </a:schemeClr>
            </a:solidFill>
          </a:ln>
          <a:effectLst>
            <a:outerShdw blurRad="50800" dist="38100" algn="l" rotWithShape="0">
              <a:prstClr val="black">
                <a:alpha val="40000"/>
              </a:prstClr>
            </a:outerShdw>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lumMod val="90000"/>
                </a:schemeClr>
              </a:solidFill>
            </a:endParaRPr>
          </a:p>
        </p:txBody>
      </p:sp>
      <p:sp>
        <p:nvSpPr>
          <p:cNvPr id="31" name="Arrow: Pentagon 30">
            <a:extLst>
              <a:ext uri="{FF2B5EF4-FFF2-40B4-BE49-F238E27FC236}">
                <a16:creationId xmlns:a16="http://schemas.microsoft.com/office/drawing/2014/main" id="{D40A841C-E5B9-4142-9832-0908649BAFA7}"/>
              </a:ext>
            </a:extLst>
          </p:cNvPr>
          <p:cNvSpPr/>
          <p:nvPr/>
        </p:nvSpPr>
        <p:spPr>
          <a:xfrm>
            <a:off x="874295" y="3144903"/>
            <a:ext cx="477256" cy="327778"/>
          </a:xfrm>
          <a:prstGeom prst="homePlate">
            <a:avLst>
              <a:gd name="adj" fmla="val 42659"/>
            </a:avLst>
          </a:prstGeom>
          <a:solidFill>
            <a:schemeClr val="bg1">
              <a:lumMod val="50000"/>
            </a:schemeClr>
          </a:solidFill>
          <a:ln w="38100">
            <a:solidFill>
              <a:schemeClr val="tx2">
                <a:lumMod val="20000"/>
                <a:lumOff val="80000"/>
              </a:schemeClr>
            </a:solidFill>
          </a:ln>
          <a:effectLst>
            <a:outerShdw blurRad="50800" dist="38100" algn="l" rotWithShape="0">
              <a:prstClr val="black">
                <a:alpha val="40000"/>
              </a:prstClr>
            </a:outerShdw>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lumMod val="90000"/>
                </a:schemeClr>
              </a:solidFill>
            </a:endParaRPr>
          </a:p>
        </p:txBody>
      </p:sp>
      <p:sp>
        <p:nvSpPr>
          <p:cNvPr id="32" name="Arrow: Pentagon 31">
            <a:extLst>
              <a:ext uri="{FF2B5EF4-FFF2-40B4-BE49-F238E27FC236}">
                <a16:creationId xmlns:a16="http://schemas.microsoft.com/office/drawing/2014/main" id="{F9179CB9-91DD-4DB5-BCB1-1A67870A6C64}"/>
              </a:ext>
            </a:extLst>
          </p:cNvPr>
          <p:cNvSpPr/>
          <p:nvPr/>
        </p:nvSpPr>
        <p:spPr>
          <a:xfrm>
            <a:off x="874295" y="3866364"/>
            <a:ext cx="477256" cy="327778"/>
          </a:xfrm>
          <a:prstGeom prst="homePlate">
            <a:avLst>
              <a:gd name="adj" fmla="val 42659"/>
            </a:avLst>
          </a:prstGeom>
          <a:solidFill>
            <a:schemeClr val="bg1">
              <a:lumMod val="50000"/>
            </a:schemeClr>
          </a:solidFill>
          <a:ln w="38100">
            <a:solidFill>
              <a:schemeClr val="tx2">
                <a:lumMod val="20000"/>
                <a:lumOff val="80000"/>
              </a:schemeClr>
            </a:solidFill>
          </a:ln>
          <a:effectLst>
            <a:outerShdw blurRad="50800" dist="38100" algn="l" rotWithShape="0">
              <a:prstClr val="black">
                <a:alpha val="40000"/>
              </a:prstClr>
            </a:outerShdw>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lumMod val="90000"/>
                </a:schemeClr>
              </a:solidFill>
            </a:endParaRPr>
          </a:p>
        </p:txBody>
      </p:sp>
      <p:sp>
        <p:nvSpPr>
          <p:cNvPr id="33" name="Arrow: Pentagon 32">
            <a:extLst>
              <a:ext uri="{FF2B5EF4-FFF2-40B4-BE49-F238E27FC236}">
                <a16:creationId xmlns:a16="http://schemas.microsoft.com/office/drawing/2014/main" id="{9CB934D8-094F-4771-A628-B0B23A2B6CB5}"/>
              </a:ext>
            </a:extLst>
          </p:cNvPr>
          <p:cNvSpPr/>
          <p:nvPr/>
        </p:nvSpPr>
        <p:spPr>
          <a:xfrm>
            <a:off x="874295" y="4610266"/>
            <a:ext cx="477256" cy="327778"/>
          </a:xfrm>
          <a:prstGeom prst="homePlate">
            <a:avLst>
              <a:gd name="adj" fmla="val 42659"/>
            </a:avLst>
          </a:prstGeom>
          <a:solidFill>
            <a:schemeClr val="bg1">
              <a:lumMod val="50000"/>
            </a:schemeClr>
          </a:solidFill>
          <a:ln w="38100">
            <a:solidFill>
              <a:schemeClr val="tx2">
                <a:lumMod val="20000"/>
                <a:lumOff val="80000"/>
              </a:schemeClr>
            </a:solidFill>
          </a:ln>
          <a:effectLst>
            <a:outerShdw blurRad="50800" dist="38100" algn="l" rotWithShape="0">
              <a:prstClr val="black">
                <a:alpha val="40000"/>
              </a:prstClr>
            </a:outerShdw>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lumMod val="90000"/>
                </a:schemeClr>
              </a:solidFill>
            </a:endParaRPr>
          </a:p>
        </p:txBody>
      </p:sp>
      <p:sp>
        <p:nvSpPr>
          <p:cNvPr id="34" name="TextBox 33">
            <a:extLst>
              <a:ext uri="{FF2B5EF4-FFF2-40B4-BE49-F238E27FC236}">
                <a16:creationId xmlns:a16="http://schemas.microsoft.com/office/drawing/2014/main" id="{4BEA21F4-9915-4086-B555-C08B20AA3792}"/>
              </a:ext>
            </a:extLst>
          </p:cNvPr>
          <p:cNvSpPr txBox="1"/>
          <p:nvPr/>
        </p:nvSpPr>
        <p:spPr>
          <a:xfrm>
            <a:off x="1485034" y="4288090"/>
            <a:ext cx="5936706" cy="1299908"/>
          </a:xfrm>
          <a:prstGeom prst="rect">
            <a:avLst/>
          </a:prstGeom>
          <a:noFill/>
        </p:spPr>
        <p:txBody>
          <a:bodyPr wrap="square" rtlCol="0">
            <a:spAutoFit/>
          </a:bodyPr>
          <a:lstStyle/>
          <a:p>
            <a:pPr>
              <a:lnSpc>
                <a:spcPct val="150000"/>
              </a:lnSpc>
            </a:pPr>
            <a:r>
              <a:rPr lang="en-US" sz="2800" dirty="0">
                <a:solidFill>
                  <a:schemeClr val="tx1">
                    <a:lumMod val="75000"/>
                    <a:lumOff val="25000"/>
                  </a:schemeClr>
                </a:solidFill>
                <a:latin typeface="Lato" panose="020F0502020204030203" pitchFamily="34" charset="0"/>
              </a:rPr>
              <a:t>Future encompasses risk so people want risk premium</a:t>
            </a:r>
            <a:endParaRPr lang="en-IN" sz="2800" dirty="0">
              <a:solidFill>
                <a:schemeClr val="tx1">
                  <a:lumMod val="75000"/>
                  <a:lumOff val="25000"/>
                </a:schemeClr>
              </a:solidFill>
              <a:latin typeface="Lato" panose="020F0502020204030203" pitchFamily="34" charset="0"/>
            </a:endParaRPr>
          </a:p>
        </p:txBody>
      </p:sp>
      <p:sp>
        <p:nvSpPr>
          <p:cNvPr id="12" name="Rectangle 11">
            <a:extLst>
              <a:ext uri="{FF2B5EF4-FFF2-40B4-BE49-F238E27FC236}">
                <a16:creationId xmlns:a16="http://schemas.microsoft.com/office/drawing/2014/main" id="{29A18F7D-F029-46C1-80BB-C18EF98EA0D3}"/>
              </a:ext>
            </a:extLst>
          </p:cNvPr>
          <p:cNvSpPr/>
          <p:nvPr/>
        </p:nvSpPr>
        <p:spPr>
          <a:xfrm>
            <a:off x="8064000" y="5630779"/>
            <a:ext cx="1080000" cy="1080000"/>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FAD75266-941F-495B-8521-E3F6CAC1DF53}"/>
              </a:ext>
            </a:extLst>
          </p:cNvPr>
          <p:cNvSpPr txBox="1"/>
          <p:nvPr/>
        </p:nvSpPr>
        <p:spPr>
          <a:xfrm>
            <a:off x="8438147" y="147221"/>
            <a:ext cx="409074"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2</a:t>
            </a:r>
            <a:endParaRPr lang="en-IN" dirty="0"/>
          </a:p>
        </p:txBody>
      </p:sp>
    </p:spTree>
    <p:extLst>
      <p:ext uri="{BB962C8B-B14F-4D97-AF65-F5344CB8AC3E}">
        <p14:creationId xmlns:p14="http://schemas.microsoft.com/office/powerpoint/2010/main" val="2819622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5E48DC1B-A9D4-43B7-9B75-8AA0375571C8}"/>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43</a:t>
            </a:r>
            <a:endParaRPr lang="en-IN" dirty="0"/>
          </a:p>
        </p:txBody>
      </p:sp>
      <p:sp>
        <p:nvSpPr>
          <p:cNvPr id="26" name="TextBox 25">
            <a:extLst>
              <a:ext uri="{FF2B5EF4-FFF2-40B4-BE49-F238E27FC236}">
                <a16:creationId xmlns:a16="http://schemas.microsoft.com/office/drawing/2014/main" id="{E00B5913-114E-40A1-AECB-8164C04719AC}"/>
              </a:ext>
            </a:extLst>
          </p:cNvPr>
          <p:cNvSpPr txBox="1"/>
          <p:nvPr/>
        </p:nvSpPr>
        <p:spPr>
          <a:xfrm>
            <a:off x="357604" y="895073"/>
            <a:ext cx="8428784" cy="523220"/>
          </a:xfrm>
          <a:prstGeom prst="rect">
            <a:avLst/>
          </a:prstGeom>
          <a:noFill/>
        </p:spPr>
        <p:txBody>
          <a:bodyPr wrap="square" rtlCol="0">
            <a:spAutoFit/>
          </a:bodyPr>
          <a:lstStyle/>
          <a:p>
            <a:r>
              <a:rPr lang="en-US" sz="28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Present Value of Annuity (at the beginning  of Year)</a:t>
            </a:r>
            <a:endParaRPr lang="en-IN" sz="28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54" name="TextBox 53">
            <a:extLst>
              <a:ext uri="{FF2B5EF4-FFF2-40B4-BE49-F238E27FC236}">
                <a16:creationId xmlns:a16="http://schemas.microsoft.com/office/drawing/2014/main" id="{4E63E8F4-1A79-459A-AE95-97E82338B606}"/>
              </a:ext>
            </a:extLst>
          </p:cNvPr>
          <p:cNvSpPr txBox="1"/>
          <p:nvPr/>
        </p:nvSpPr>
        <p:spPr>
          <a:xfrm>
            <a:off x="682365" y="1990722"/>
            <a:ext cx="7527276" cy="1284134"/>
          </a:xfrm>
          <a:prstGeom prst="rect">
            <a:avLst/>
          </a:prstGeom>
          <a:noFill/>
        </p:spPr>
        <p:txBody>
          <a:bodyPr wrap="square" rtlCol="0">
            <a:spAutoFit/>
          </a:bodyPr>
          <a:lstStyle/>
          <a:p>
            <a:pPr algn="just">
              <a:lnSpc>
                <a:spcPct val="150000"/>
              </a:lnSpc>
            </a:pPr>
            <a:r>
              <a:rPr lang="en-US" dirty="0">
                <a:solidFill>
                  <a:schemeClr val="tx1">
                    <a:lumMod val="65000"/>
                    <a:lumOff val="35000"/>
                  </a:schemeClr>
                </a:solidFill>
              </a:rPr>
              <a:t>The present value of the annuity (PVA DUE) the payments are assumed to be at the end of the period where rate of interest is compounded less than annually.</a:t>
            </a:r>
            <a:endParaRPr lang="en-IN" dirty="0">
              <a:solidFill>
                <a:schemeClr val="tx1">
                  <a:lumMod val="65000"/>
                  <a:lumOff val="35000"/>
                </a:schemeClr>
              </a:solidFill>
            </a:endParaRPr>
          </a:p>
        </p:txBody>
      </p:sp>
      <p:grpSp>
        <p:nvGrpSpPr>
          <p:cNvPr id="88" name="Group 87">
            <a:extLst>
              <a:ext uri="{FF2B5EF4-FFF2-40B4-BE49-F238E27FC236}">
                <a16:creationId xmlns:a16="http://schemas.microsoft.com/office/drawing/2014/main" id="{638F0951-41F5-497A-AAF8-102E607C959D}"/>
              </a:ext>
            </a:extLst>
          </p:cNvPr>
          <p:cNvGrpSpPr/>
          <p:nvPr/>
        </p:nvGrpSpPr>
        <p:grpSpPr>
          <a:xfrm>
            <a:off x="949146" y="3352893"/>
            <a:ext cx="7245699" cy="2610034"/>
            <a:chOff x="682365" y="3205088"/>
            <a:chExt cx="7245699" cy="2610034"/>
          </a:xfrm>
        </p:grpSpPr>
        <p:sp>
          <p:nvSpPr>
            <p:cNvPr id="63" name="TextBox 62">
              <a:extLst>
                <a:ext uri="{FF2B5EF4-FFF2-40B4-BE49-F238E27FC236}">
                  <a16:creationId xmlns:a16="http://schemas.microsoft.com/office/drawing/2014/main" id="{AFE37513-139A-4637-BDE3-266BCC293972}"/>
                </a:ext>
              </a:extLst>
            </p:cNvPr>
            <p:cNvSpPr txBox="1"/>
            <p:nvPr/>
          </p:nvSpPr>
          <p:spPr>
            <a:xfrm>
              <a:off x="682365" y="3905013"/>
              <a:ext cx="1781063" cy="707886"/>
            </a:xfrm>
            <a:prstGeom prst="rect">
              <a:avLst/>
            </a:prstGeom>
            <a:noFill/>
          </p:spPr>
          <p:txBody>
            <a:bodyPr wrap="square" rtlCol="0">
              <a:spAutoFit/>
            </a:bodyPr>
            <a:lstStyle/>
            <a:p>
              <a:r>
                <a:rPr lang="en-US" sz="4000" dirty="0">
                  <a:solidFill>
                    <a:srgbClr val="FF5353"/>
                  </a:solidFill>
                  <a:latin typeface="+mj-lt"/>
                </a:rPr>
                <a:t>PVA =</a:t>
              </a:r>
              <a:endParaRPr lang="en-IN" sz="4000" dirty="0">
                <a:solidFill>
                  <a:srgbClr val="FF5353"/>
                </a:solidFill>
                <a:latin typeface="+mj-lt"/>
              </a:endParaRPr>
            </a:p>
          </p:txBody>
        </p:sp>
        <p:sp>
          <p:nvSpPr>
            <p:cNvPr id="64" name="TextBox 63">
              <a:extLst>
                <a:ext uri="{FF2B5EF4-FFF2-40B4-BE49-F238E27FC236}">
                  <a16:creationId xmlns:a16="http://schemas.microsoft.com/office/drawing/2014/main" id="{DDB240B9-567D-4D3B-B334-43118C20640E}"/>
                </a:ext>
              </a:extLst>
            </p:cNvPr>
            <p:cNvSpPr txBox="1"/>
            <p:nvPr/>
          </p:nvSpPr>
          <p:spPr>
            <a:xfrm>
              <a:off x="3354245" y="3485209"/>
              <a:ext cx="814162" cy="631061"/>
            </a:xfrm>
            <a:prstGeom prst="rect">
              <a:avLst/>
            </a:prstGeom>
            <a:noFill/>
          </p:spPr>
          <p:txBody>
            <a:bodyPr wrap="square" rtlCol="0">
              <a:spAutoFit/>
            </a:bodyPr>
            <a:lstStyle/>
            <a:p>
              <a:r>
                <a:rPr lang="en-US" sz="3600" dirty="0">
                  <a:solidFill>
                    <a:srgbClr val="FF5353"/>
                  </a:solidFill>
                  <a:latin typeface="+mj-lt"/>
                </a:rPr>
                <a:t>1 +   </a:t>
              </a:r>
              <a:endParaRPr lang="en-IN" sz="3600" dirty="0">
                <a:solidFill>
                  <a:srgbClr val="FF5353"/>
                </a:solidFill>
                <a:latin typeface="+mj-lt"/>
              </a:endParaRPr>
            </a:p>
          </p:txBody>
        </p:sp>
        <p:sp>
          <p:nvSpPr>
            <p:cNvPr id="65" name="TextBox 64">
              <a:extLst>
                <a:ext uri="{FF2B5EF4-FFF2-40B4-BE49-F238E27FC236}">
                  <a16:creationId xmlns:a16="http://schemas.microsoft.com/office/drawing/2014/main" id="{522640CB-FD57-44DD-9F15-F2F908537BEE}"/>
                </a:ext>
              </a:extLst>
            </p:cNvPr>
            <p:cNvSpPr txBox="1"/>
            <p:nvPr/>
          </p:nvSpPr>
          <p:spPr>
            <a:xfrm>
              <a:off x="4908774" y="3205088"/>
              <a:ext cx="929951" cy="450758"/>
            </a:xfrm>
            <a:prstGeom prst="rect">
              <a:avLst/>
            </a:prstGeom>
            <a:noFill/>
          </p:spPr>
          <p:txBody>
            <a:bodyPr wrap="square" rtlCol="0">
              <a:spAutoFit/>
            </a:bodyPr>
            <a:lstStyle/>
            <a:p>
              <a:pPr algn="ctr"/>
              <a:r>
                <a:rPr lang="en-US" sz="2400" dirty="0">
                  <a:solidFill>
                    <a:srgbClr val="FF5353"/>
                  </a:solidFill>
                  <a:latin typeface="+mj-lt"/>
                </a:rPr>
                <a:t>n*m</a:t>
              </a:r>
              <a:endParaRPr lang="en-IN" sz="2400" dirty="0">
                <a:solidFill>
                  <a:srgbClr val="FF5353"/>
                </a:solidFill>
                <a:latin typeface="+mj-lt"/>
              </a:endParaRPr>
            </a:p>
          </p:txBody>
        </p:sp>
        <p:sp>
          <p:nvSpPr>
            <p:cNvPr id="66" name="Minus Sign 65">
              <a:extLst>
                <a:ext uri="{FF2B5EF4-FFF2-40B4-BE49-F238E27FC236}">
                  <a16:creationId xmlns:a16="http://schemas.microsoft.com/office/drawing/2014/main" id="{59B876CA-EF00-4CA4-851F-EBE059082C59}"/>
                </a:ext>
              </a:extLst>
            </p:cNvPr>
            <p:cNvSpPr/>
            <p:nvPr/>
          </p:nvSpPr>
          <p:spPr>
            <a:xfrm>
              <a:off x="5208456" y="3844996"/>
              <a:ext cx="447068" cy="353386"/>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a:extLst>
                <a:ext uri="{FF2B5EF4-FFF2-40B4-BE49-F238E27FC236}">
                  <a16:creationId xmlns:a16="http://schemas.microsoft.com/office/drawing/2014/main" id="{D3024574-B6C1-4EBC-B1E9-60A2654A97ED}"/>
                </a:ext>
              </a:extLst>
            </p:cNvPr>
            <p:cNvSpPr txBox="1"/>
            <p:nvPr/>
          </p:nvSpPr>
          <p:spPr>
            <a:xfrm>
              <a:off x="5520848" y="3691478"/>
              <a:ext cx="579539" cy="631061"/>
            </a:xfrm>
            <a:prstGeom prst="rect">
              <a:avLst/>
            </a:prstGeom>
            <a:noFill/>
          </p:spPr>
          <p:txBody>
            <a:bodyPr wrap="square" rtlCol="0">
              <a:spAutoFit/>
            </a:bodyPr>
            <a:lstStyle/>
            <a:p>
              <a:pPr algn="r"/>
              <a:r>
                <a:rPr lang="en-US" sz="3600" dirty="0">
                  <a:solidFill>
                    <a:srgbClr val="FF5353"/>
                  </a:solidFill>
                  <a:latin typeface="+mj-lt"/>
                </a:rPr>
                <a:t>1 </a:t>
              </a:r>
              <a:endParaRPr lang="en-IN" sz="3600" dirty="0">
                <a:solidFill>
                  <a:srgbClr val="FF5353"/>
                </a:solidFill>
                <a:latin typeface="+mj-lt"/>
              </a:endParaRPr>
            </a:p>
          </p:txBody>
        </p:sp>
        <p:sp>
          <p:nvSpPr>
            <p:cNvPr id="68" name="Minus Sign 67">
              <a:extLst>
                <a:ext uri="{FF2B5EF4-FFF2-40B4-BE49-F238E27FC236}">
                  <a16:creationId xmlns:a16="http://schemas.microsoft.com/office/drawing/2014/main" id="{0C3A4AAE-94CA-4B5C-A446-582E38124B82}"/>
                </a:ext>
              </a:extLst>
            </p:cNvPr>
            <p:cNvSpPr/>
            <p:nvPr/>
          </p:nvSpPr>
          <p:spPr>
            <a:xfrm>
              <a:off x="2786094" y="4488958"/>
              <a:ext cx="3735199" cy="353386"/>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9" name="Group 68">
              <a:extLst>
                <a:ext uri="{FF2B5EF4-FFF2-40B4-BE49-F238E27FC236}">
                  <a16:creationId xmlns:a16="http://schemas.microsoft.com/office/drawing/2014/main" id="{3EEAAB25-EBE7-4126-B942-7C78FF9FBDF0}"/>
                </a:ext>
              </a:extLst>
            </p:cNvPr>
            <p:cNvGrpSpPr/>
            <p:nvPr/>
          </p:nvGrpSpPr>
          <p:grpSpPr>
            <a:xfrm>
              <a:off x="2291519" y="3935756"/>
              <a:ext cx="946504" cy="737655"/>
              <a:chOff x="2312741" y="4065353"/>
              <a:chExt cx="1112555" cy="755505"/>
            </a:xfrm>
          </p:grpSpPr>
          <p:sp>
            <p:nvSpPr>
              <p:cNvPr id="80" name="TextBox 79">
                <a:extLst>
                  <a:ext uri="{FF2B5EF4-FFF2-40B4-BE49-F238E27FC236}">
                    <a16:creationId xmlns:a16="http://schemas.microsoft.com/office/drawing/2014/main" id="{0879F8E8-AA3D-441C-85D2-9B3055C62DDE}"/>
                  </a:ext>
                </a:extLst>
              </p:cNvPr>
              <p:cNvSpPr txBox="1"/>
              <p:nvPr/>
            </p:nvSpPr>
            <p:spPr>
              <a:xfrm>
                <a:off x="2312741" y="4065353"/>
                <a:ext cx="575578" cy="646331"/>
              </a:xfrm>
              <a:prstGeom prst="rect">
                <a:avLst/>
              </a:prstGeom>
              <a:noFill/>
            </p:spPr>
            <p:txBody>
              <a:bodyPr wrap="square" rtlCol="0">
                <a:spAutoFit/>
              </a:bodyPr>
              <a:lstStyle/>
              <a:p>
                <a:r>
                  <a:rPr lang="en-US" sz="3600" dirty="0">
                    <a:solidFill>
                      <a:srgbClr val="FF5353"/>
                    </a:solidFill>
                    <a:latin typeface="+mj-lt"/>
                  </a:rPr>
                  <a:t>A </a:t>
                </a:r>
                <a:endParaRPr lang="en-IN" sz="3600" dirty="0">
                  <a:solidFill>
                    <a:srgbClr val="FF5353"/>
                  </a:solidFill>
                  <a:latin typeface="+mj-lt"/>
                </a:endParaRPr>
              </a:p>
            </p:txBody>
          </p:sp>
          <p:sp>
            <p:nvSpPr>
              <p:cNvPr id="81" name="TextBox 80">
                <a:extLst>
                  <a:ext uri="{FF2B5EF4-FFF2-40B4-BE49-F238E27FC236}">
                    <a16:creationId xmlns:a16="http://schemas.microsoft.com/office/drawing/2014/main" id="{2E1A6337-26E9-4E9E-B247-B5F3E3F85898}"/>
                  </a:ext>
                </a:extLst>
              </p:cNvPr>
              <p:cNvSpPr txBox="1"/>
              <p:nvPr/>
            </p:nvSpPr>
            <p:spPr>
              <a:xfrm>
                <a:off x="2849718" y="4174527"/>
                <a:ext cx="575578" cy="646331"/>
              </a:xfrm>
              <a:prstGeom prst="rect">
                <a:avLst/>
              </a:prstGeom>
              <a:noFill/>
            </p:spPr>
            <p:txBody>
              <a:bodyPr wrap="square" rtlCol="0">
                <a:spAutoFit/>
              </a:bodyPr>
              <a:lstStyle/>
              <a:p>
                <a:r>
                  <a:rPr lang="en-US" sz="3600" dirty="0">
                    <a:solidFill>
                      <a:srgbClr val="FF5353"/>
                    </a:solidFill>
                    <a:latin typeface="+mj-lt"/>
                  </a:rPr>
                  <a:t>* </a:t>
                </a:r>
                <a:endParaRPr lang="en-IN" sz="3600" dirty="0">
                  <a:solidFill>
                    <a:srgbClr val="FF5353"/>
                  </a:solidFill>
                  <a:latin typeface="+mj-lt"/>
                </a:endParaRPr>
              </a:p>
            </p:txBody>
          </p:sp>
        </p:grpSp>
        <p:grpSp>
          <p:nvGrpSpPr>
            <p:cNvPr id="70" name="Group 69">
              <a:extLst>
                <a:ext uri="{FF2B5EF4-FFF2-40B4-BE49-F238E27FC236}">
                  <a16:creationId xmlns:a16="http://schemas.microsoft.com/office/drawing/2014/main" id="{8437F94F-8F28-4B18-90C5-3AD7DB41F52E}"/>
                </a:ext>
              </a:extLst>
            </p:cNvPr>
            <p:cNvGrpSpPr/>
            <p:nvPr/>
          </p:nvGrpSpPr>
          <p:grpSpPr>
            <a:xfrm>
              <a:off x="3354070" y="3346956"/>
              <a:ext cx="1721326" cy="2371128"/>
              <a:chOff x="4045166" y="3049680"/>
              <a:chExt cx="1709562" cy="2428504"/>
            </a:xfrm>
          </p:grpSpPr>
          <p:sp>
            <p:nvSpPr>
              <p:cNvPr id="74" name="TextBox 73">
                <a:extLst>
                  <a:ext uri="{FF2B5EF4-FFF2-40B4-BE49-F238E27FC236}">
                    <a16:creationId xmlns:a16="http://schemas.microsoft.com/office/drawing/2014/main" id="{B1A468B9-19F7-41C9-A807-61BD20999353}"/>
                  </a:ext>
                </a:extLst>
              </p:cNvPr>
              <p:cNvSpPr txBox="1"/>
              <p:nvPr/>
            </p:nvSpPr>
            <p:spPr>
              <a:xfrm>
                <a:off x="4121635" y="4306961"/>
                <a:ext cx="575578" cy="646331"/>
              </a:xfrm>
              <a:prstGeom prst="rect">
                <a:avLst/>
              </a:prstGeom>
              <a:noFill/>
            </p:spPr>
            <p:txBody>
              <a:bodyPr wrap="square" rtlCol="0">
                <a:spAutoFit/>
              </a:bodyPr>
              <a:lstStyle/>
              <a:p>
                <a:pPr algn="r"/>
                <a:r>
                  <a:rPr lang="en-US" sz="3600" dirty="0">
                    <a:solidFill>
                      <a:srgbClr val="FF5353"/>
                    </a:solidFill>
                    <a:latin typeface="+mj-lt"/>
                  </a:rPr>
                  <a:t>r </a:t>
                </a:r>
                <a:endParaRPr lang="en-IN" sz="3600" dirty="0">
                  <a:solidFill>
                    <a:srgbClr val="FF5353"/>
                  </a:solidFill>
                  <a:latin typeface="+mj-lt"/>
                </a:endParaRPr>
              </a:p>
            </p:txBody>
          </p:sp>
          <p:sp>
            <p:nvSpPr>
              <p:cNvPr id="75" name="TextBox 74">
                <a:extLst>
                  <a:ext uri="{FF2B5EF4-FFF2-40B4-BE49-F238E27FC236}">
                    <a16:creationId xmlns:a16="http://schemas.microsoft.com/office/drawing/2014/main" id="{32A9C88A-82E4-4CB5-8E53-4ED4770B12B2}"/>
                  </a:ext>
                </a:extLst>
              </p:cNvPr>
              <p:cNvSpPr txBox="1"/>
              <p:nvPr/>
            </p:nvSpPr>
            <p:spPr>
              <a:xfrm>
                <a:off x="4222388" y="4831853"/>
                <a:ext cx="575578" cy="646331"/>
              </a:xfrm>
              <a:prstGeom prst="rect">
                <a:avLst/>
              </a:prstGeom>
              <a:noFill/>
            </p:spPr>
            <p:txBody>
              <a:bodyPr wrap="square" rtlCol="0">
                <a:spAutoFit/>
              </a:bodyPr>
              <a:lstStyle/>
              <a:p>
                <a:pPr algn="r"/>
                <a:r>
                  <a:rPr lang="en-US" sz="3600" dirty="0">
                    <a:solidFill>
                      <a:srgbClr val="FF5353"/>
                    </a:solidFill>
                    <a:latin typeface="+mj-lt"/>
                  </a:rPr>
                  <a:t>m </a:t>
                </a:r>
                <a:endParaRPr lang="en-IN" sz="3600" dirty="0">
                  <a:solidFill>
                    <a:srgbClr val="FF5353"/>
                  </a:solidFill>
                  <a:latin typeface="+mj-lt"/>
                </a:endParaRPr>
              </a:p>
            </p:txBody>
          </p:sp>
          <p:sp>
            <p:nvSpPr>
              <p:cNvPr id="76" name="Minus Sign 75">
                <a:extLst>
                  <a:ext uri="{FF2B5EF4-FFF2-40B4-BE49-F238E27FC236}">
                    <a16:creationId xmlns:a16="http://schemas.microsoft.com/office/drawing/2014/main" id="{68591747-04F9-4BCB-AB44-88906B4EE5EA}"/>
                  </a:ext>
                </a:extLst>
              </p:cNvPr>
              <p:cNvSpPr/>
              <p:nvPr/>
            </p:nvSpPr>
            <p:spPr>
              <a:xfrm>
                <a:off x="4045166" y="4737677"/>
                <a:ext cx="950233" cy="36193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Minus Sign 76">
                <a:extLst>
                  <a:ext uri="{FF2B5EF4-FFF2-40B4-BE49-F238E27FC236}">
                    <a16:creationId xmlns:a16="http://schemas.microsoft.com/office/drawing/2014/main" id="{0C60796D-D396-4C70-9261-5A6C7644AA54}"/>
                  </a:ext>
                </a:extLst>
              </p:cNvPr>
              <p:cNvSpPr/>
              <p:nvPr/>
            </p:nvSpPr>
            <p:spPr>
              <a:xfrm>
                <a:off x="4804495" y="3499632"/>
                <a:ext cx="950233" cy="36193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TextBox 77">
                <a:extLst>
                  <a:ext uri="{FF2B5EF4-FFF2-40B4-BE49-F238E27FC236}">
                    <a16:creationId xmlns:a16="http://schemas.microsoft.com/office/drawing/2014/main" id="{7545CED1-E871-40CF-8CC9-A18382DE3A5F}"/>
                  </a:ext>
                </a:extLst>
              </p:cNvPr>
              <p:cNvSpPr txBox="1"/>
              <p:nvPr/>
            </p:nvSpPr>
            <p:spPr>
              <a:xfrm>
                <a:off x="4997614" y="3585395"/>
                <a:ext cx="575578" cy="646331"/>
              </a:xfrm>
              <a:prstGeom prst="rect">
                <a:avLst/>
              </a:prstGeom>
              <a:noFill/>
            </p:spPr>
            <p:txBody>
              <a:bodyPr wrap="square" rtlCol="0">
                <a:spAutoFit/>
              </a:bodyPr>
              <a:lstStyle/>
              <a:p>
                <a:pPr algn="r"/>
                <a:r>
                  <a:rPr lang="en-US" sz="3600" dirty="0">
                    <a:solidFill>
                      <a:srgbClr val="FF5353"/>
                    </a:solidFill>
                    <a:latin typeface="+mj-lt"/>
                  </a:rPr>
                  <a:t>m </a:t>
                </a:r>
                <a:endParaRPr lang="en-IN" sz="3600" dirty="0">
                  <a:solidFill>
                    <a:srgbClr val="FF5353"/>
                  </a:solidFill>
                  <a:latin typeface="+mj-lt"/>
                </a:endParaRPr>
              </a:p>
            </p:txBody>
          </p:sp>
          <p:sp>
            <p:nvSpPr>
              <p:cNvPr id="79" name="TextBox 78">
                <a:extLst>
                  <a:ext uri="{FF2B5EF4-FFF2-40B4-BE49-F238E27FC236}">
                    <a16:creationId xmlns:a16="http://schemas.microsoft.com/office/drawing/2014/main" id="{9A30BC7B-FC57-4C99-90B0-AD5C6B480298}"/>
                  </a:ext>
                </a:extLst>
              </p:cNvPr>
              <p:cNvSpPr txBox="1"/>
              <p:nvPr/>
            </p:nvSpPr>
            <p:spPr>
              <a:xfrm>
                <a:off x="4895200" y="3049680"/>
                <a:ext cx="575578" cy="646331"/>
              </a:xfrm>
              <a:prstGeom prst="rect">
                <a:avLst/>
              </a:prstGeom>
              <a:noFill/>
            </p:spPr>
            <p:txBody>
              <a:bodyPr wrap="square" rtlCol="0">
                <a:spAutoFit/>
              </a:bodyPr>
              <a:lstStyle/>
              <a:p>
                <a:pPr algn="r"/>
                <a:r>
                  <a:rPr lang="en-US" sz="3600" dirty="0">
                    <a:solidFill>
                      <a:srgbClr val="FF5353"/>
                    </a:solidFill>
                    <a:latin typeface="+mj-lt"/>
                  </a:rPr>
                  <a:t>r </a:t>
                </a:r>
                <a:endParaRPr lang="en-IN" sz="3600" dirty="0">
                  <a:solidFill>
                    <a:srgbClr val="FF5353"/>
                  </a:solidFill>
                  <a:latin typeface="+mj-lt"/>
                </a:endParaRPr>
              </a:p>
            </p:txBody>
          </p:sp>
        </p:grpSp>
        <p:sp>
          <p:nvSpPr>
            <p:cNvPr id="71" name="Left Bracket 70">
              <a:extLst>
                <a:ext uri="{FF2B5EF4-FFF2-40B4-BE49-F238E27FC236}">
                  <a16:creationId xmlns:a16="http://schemas.microsoft.com/office/drawing/2014/main" id="{232C25BD-5821-4340-8A9E-045BE833AF04}"/>
                </a:ext>
              </a:extLst>
            </p:cNvPr>
            <p:cNvSpPr/>
            <p:nvPr/>
          </p:nvSpPr>
          <p:spPr>
            <a:xfrm>
              <a:off x="3111646" y="3479446"/>
              <a:ext cx="147281" cy="2335676"/>
            </a:xfrm>
            <a:prstGeom prst="leftBracket">
              <a:avLst/>
            </a:prstGeom>
            <a:ln w="3810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2" name="Left Bracket 71">
              <a:extLst>
                <a:ext uri="{FF2B5EF4-FFF2-40B4-BE49-F238E27FC236}">
                  <a16:creationId xmlns:a16="http://schemas.microsoft.com/office/drawing/2014/main" id="{094D4060-447A-431B-A2DC-D5541D464646}"/>
                </a:ext>
              </a:extLst>
            </p:cNvPr>
            <p:cNvSpPr/>
            <p:nvPr/>
          </p:nvSpPr>
          <p:spPr>
            <a:xfrm flipH="1">
              <a:off x="6249103" y="3403170"/>
              <a:ext cx="147281" cy="2335676"/>
            </a:xfrm>
            <a:prstGeom prst="leftBracket">
              <a:avLst/>
            </a:prstGeom>
            <a:ln w="3810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3" name="Double Bracket 72">
              <a:extLst>
                <a:ext uri="{FF2B5EF4-FFF2-40B4-BE49-F238E27FC236}">
                  <a16:creationId xmlns:a16="http://schemas.microsoft.com/office/drawing/2014/main" id="{0E9C3390-EA50-4BB4-A033-4BB1C0EE784E}"/>
                </a:ext>
              </a:extLst>
            </p:cNvPr>
            <p:cNvSpPr/>
            <p:nvPr/>
          </p:nvSpPr>
          <p:spPr>
            <a:xfrm>
              <a:off x="3366958" y="3472443"/>
              <a:ext cx="1696971" cy="1036645"/>
            </a:xfrm>
            <a:prstGeom prst="bracketPair">
              <a:avLst/>
            </a:prstGeom>
            <a:ln w="3810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7" name="TextBox 56">
              <a:extLst>
                <a:ext uri="{FF2B5EF4-FFF2-40B4-BE49-F238E27FC236}">
                  <a16:creationId xmlns:a16="http://schemas.microsoft.com/office/drawing/2014/main" id="{317869D8-0156-427A-9554-FA4C90531E01}"/>
                </a:ext>
              </a:extLst>
            </p:cNvPr>
            <p:cNvSpPr txBox="1"/>
            <p:nvPr/>
          </p:nvSpPr>
          <p:spPr>
            <a:xfrm>
              <a:off x="4279726" y="4740618"/>
              <a:ext cx="814163" cy="631061"/>
            </a:xfrm>
            <a:prstGeom prst="rect">
              <a:avLst/>
            </a:prstGeom>
            <a:noFill/>
          </p:spPr>
          <p:txBody>
            <a:bodyPr wrap="square" rtlCol="0">
              <a:spAutoFit/>
            </a:bodyPr>
            <a:lstStyle/>
            <a:p>
              <a:r>
                <a:rPr lang="en-US" sz="3600" dirty="0">
                  <a:solidFill>
                    <a:srgbClr val="FF5353"/>
                  </a:solidFill>
                  <a:latin typeface="+mj-lt"/>
                </a:rPr>
                <a:t>1 +   </a:t>
              </a:r>
              <a:endParaRPr lang="en-IN" sz="3600" dirty="0">
                <a:solidFill>
                  <a:srgbClr val="FF5353"/>
                </a:solidFill>
                <a:latin typeface="+mj-lt"/>
              </a:endParaRPr>
            </a:p>
          </p:txBody>
        </p:sp>
        <p:sp>
          <p:nvSpPr>
            <p:cNvPr id="58" name="TextBox 57">
              <a:extLst>
                <a:ext uri="{FF2B5EF4-FFF2-40B4-BE49-F238E27FC236}">
                  <a16:creationId xmlns:a16="http://schemas.microsoft.com/office/drawing/2014/main" id="{7BA6C381-144B-4E4F-8382-BA4CCD8521DA}"/>
                </a:ext>
              </a:extLst>
            </p:cNvPr>
            <p:cNvSpPr txBox="1"/>
            <p:nvPr/>
          </p:nvSpPr>
          <p:spPr>
            <a:xfrm>
              <a:off x="5345642" y="4602454"/>
              <a:ext cx="929951" cy="450758"/>
            </a:xfrm>
            <a:prstGeom prst="rect">
              <a:avLst/>
            </a:prstGeom>
            <a:noFill/>
          </p:spPr>
          <p:txBody>
            <a:bodyPr wrap="square" rtlCol="0">
              <a:spAutoFit/>
            </a:bodyPr>
            <a:lstStyle/>
            <a:p>
              <a:pPr algn="ctr"/>
              <a:r>
                <a:rPr lang="en-US" sz="2400" dirty="0">
                  <a:solidFill>
                    <a:srgbClr val="FF5353"/>
                  </a:solidFill>
                  <a:latin typeface="+mj-lt"/>
                </a:rPr>
                <a:t>n*m</a:t>
              </a:r>
              <a:endParaRPr lang="en-IN" sz="2400" dirty="0">
                <a:solidFill>
                  <a:srgbClr val="FF5353"/>
                </a:solidFill>
                <a:latin typeface="+mj-lt"/>
              </a:endParaRPr>
            </a:p>
          </p:txBody>
        </p:sp>
        <p:sp>
          <p:nvSpPr>
            <p:cNvPr id="59" name="TextBox 58">
              <a:extLst>
                <a:ext uri="{FF2B5EF4-FFF2-40B4-BE49-F238E27FC236}">
                  <a16:creationId xmlns:a16="http://schemas.microsoft.com/office/drawing/2014/main" id="{CCB70A61-F1A9-4E47-B806-E9379C1856E3}"/>
                </a:ext>
              </a:extLst>
            </p:cNvPr>
            <p:cNvSpPr txBox="1"/>
            <p:nvPr/>
          </p:nvSpPr>
          <p:spPr>
            <a:xfrm>
              <a:off x="4808309" y="5131403"/>
              <a:ext cx="579539" cy="631061"/>
            </a:xfrm>
            <a:prstGeom prst="rect">
              <a:avLst/>
            </a:prstGeom>
            <a:noFill/>
          </p:spPr>
          <p:txBody>
            <a:bodyPr wrap="square" rtlCol="0">
              <a:spAutoFit/>
            </a:bodyPr>
            <a:lstStyle/>
            <a:p>
              <a:pPr algn="r"/>
              <a:r>
                <a:rPr lang="en-US" sz="3600" dirty="0">
                  <a:solidFill>
                    <a:srgbClr val="FF5353"/>
                  </a:solidFill>
                  <a:latin typeface="+mj-lt"/>
                </a:rPr>
                <a:t>m </a:t>
              </a:r>
              <a:endParaRPr lang="en-IN" sz="3600" dirty="0">
                <a:solidFill>
                  <a:srgbClr val="FF5353"/>
                </a:solidFill>
                <a:latin typeface="+mj-lt"/>
              </a:endParaRPr>
            </a:p>
          </p:txBody>
        </p:sp>
        <p:sp>
          <p:nvSpPr>
            <p:cNvPr id="60" name="TextBox 59">
              <a:extLst>
                <a:ext uri="{FF2B5EF4-FFF2-40B4-BE49-F238E27FC236}">
                  <a16:creationId xmlns:a16="http://schemas.microsoft.com/office/drawing/2014/main" id="{830C4F5C-CD38-4953-A1B4-518163DAA9F5}"/>
                </a:ext>
              </a:extLst>
            </p:cNvPr>
            <p:cNvSpPr txBox="1"/>
            <p:nvPr/>
          </p:nvSpPr>
          <p:spPr>
            <a:xfrm>
              <a:off x="4719447" y="4603983"/>
              <a:ext cx="579539" cy="631061"/>
            </a:xfrm>
            <a:prstGeom prst="rect">
              <a:avLst/>
            </a:prstGeom>
            <a:noFill/>
          </p:spPr>
          <p:txBody>
            <a:bodyPr wrap="square" rtlCol="0">
              <a:spAutoFit/>
            </a:bodyPr>
            <a:lstStyle/>
            <a:p>
              <a:pPr algn="r"/>
              <a:r>
                <a:rPr lang="en-US" sz="3600" dirty="0">
                  <a:solidFill>
                    <a:srgbClr val="FF5353"/>
                  </a:solidFill>
                  <a:latin typeface="+mj-lt"/>
                </a:rPr>
                <a:t>r </a:t>
              </a:r>
              <a:endParaRPr lang="en-IN" sz="3600" dirty="0">
                <a:solidFill>
                  <a:srgbClr val="FF5353"/>
                </a:solidFill>
                <a:latin typeface="+mj-lt"/>
              </a:endParaRPr>
            </a:p>
          </p:txBody>
        </p:sp>
        <p:sp>
          <p:nvSpPr>
            <p:cNvPr id="61" name="Double Bracket 60">
              <a:extLst>
                <a:ext uri="{FF2B5EF4-FFF2-40B4-BE49-F238E27FC236}">
                  <a16:creationId xmlns:a16="http://schemas.microsoft.com/office/drawing/2014/main" id="{FCC3C86E-245A-4AF4-9FA9-058C4047F8ED}"/>
                </a:ext>
              </a:extLst>
            </p:cNvPr>
            <p:cNvSpPr/>
            <p:nvPr/>
          </p:nvSpPr>
          <p:spPr>
            <a:xfrm>
              <a:off x="4335572" y="4758117"/>
              <a:ext cx="1163183" cy="1036645"/>
            </a:xfrm>
            <a:prstGeom prst="bracketPair">
              <a:avLst/>
            </a:prstGeom>
            <a:ln w="38100">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62" name="Straight Connector 61">
              <a:extLst>
                <a:ext uri="{FF2B5EF4-FFF2-40B4-BE49-F238E27FC236}">
                  <a16:creationId xmlns:a16="http://schemas.microsoft.com/office/drawing/2014/main" id="{269D6228-7513-4B5C-8837-D61F9F396283}"/>
                </a:ext>
              </a:extLst>
            </p:cNvPr>
            <p:cNvCxnSpPr>
              <a:cxnSpLocks/>
            </p:cNvCxnSpPr>
            <p:nvPr/>
          </p:nvCxnSpPr>
          <p:spPr>
            <a:xfrm>
              <a:off x="4935679" y="5226363"/>
              <a:ext cx="361157" cy="6573"/>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4F7C2012-5D79-497A-9CF1-62BE56C45FD0}"/>
                </a:ext>
              </a:extLst>
            </p:cNvPr>
            <p:cNvSpPr txBox="1"/>
            <p:nvPr/>
          </p:nvSpPr>
          <p:spPr>
            <a:xfrm>
              <a:off x="6521293" y="4198382"/>
              <a:ext cx="383875" cy="461665"/>
            </a:xfrm>
            <a:prstGeom prst="rect">
              <a:avLst/>
            </a:prstGeom>
            <a:noFill/>
          </p:spPr>
          <p:txBody>
            <a:bodyPr wrap="square" rtlCol="0">
              <a:spAutoFit/>
            </a:bodyPr>
            <a:lstStyle/>
            <a:p>
              <a:r>
                <a:rPr lang="en-US" sz="2400" dirty="0">
                  <a:solidFill>
                    <a:srgbClr val="FF5353"/>
                  </a:solidFill>
                  <a:latin typeface="+mj-lt"/>
                </a:rPr>
                <a:t>*</a:t>
              </a:r>
              <a:endParaRPr lang="en-IN" sz="2400" dirty="0">
                <a:solidFill>
                  <a:srgbClr val="FF5353"/>
                </a:solidFill>
                <a:latin typeface="+mj-lt"/>
              </a:endParaRPr>
            </a:p>
          </p:txBody>
        </p:sp>
        <p:sp>
          <p:nvSpPr>
            <p:cNvPr id="83" name="TextBox 82">
              <a:extLst>
                <a:ext uri="{FF2B5EF4-FFF2-40B4-BE49-F238E27FC236}">
                  <a16:creationId xmlns:a16="http://schemas.microsoft.com/office/drawing/2014/main" id="{EF5F78BA-9CF5-4E4C-950C-95C2DF4EEE2B}"/>
                </a:ext>
              </a:extLst>
            </p:cNvPr>
            <p:cNvSpPr txBox="1"/>
            <p:nvPr/>
          </p:nvSpPr>
          <p:spPr>
            <a:xfrm>
              <a:off x="6905169" y="4042351"/>
              <a:ext cx="915358" cy="523220"/>
            </a:xfrm>
            <a:prstGeom prst="rect">
              <a:avLst/>
            </a:prstGeom>
            <a:noFill/>
          </p:spPr>
          <p:txBody>
            <a:bodyPr wrap="square" rtlCol="0">
              <a:spAutoFit/>
            </a:bodyPr>
            <a:lstStyle/>
            <a:p>
              <a:r>
                <a:rPr lang="en-US" sz="2800" dirty="0">
                  <a:solidFill>
                    <a:srgbClr val="FF5353"/>
                  </a:solidFill>
                  <a:latin typeface="+mj-lt"/>
                </a:rPr>
                <a:t>1 + r</a:t>
              </a:r>
              <a:endParaRPr lang="en-IN" sz="2800" dirty="0">
                <a:solidFill>
                  <a:srgbClr val="FF5353"/>
                </a:solidFill>
                <a:latin typeface="+mj-lt"/>
              </a:endParaRPr>
            </a:p>
          </p:txBody>
        </p:sp>
        <p:cxnSp>
          <p:nvCxnSpPr>
            <p:cNvPr id="85" name="Straight Connector 84">
              <a:extLst>
                <a:ext uri="{FF2B5EF4-FFF2-40B4-BE49-F238E27FC236}">
                  <a16:creationId xmlns:a16="http://schemas.microsoft.com/office/drawing/2014/main" id="{A75D7AA2-40E7-44A1-9C62-D1818E882B1F}"/>
                </a:ext>
              </a:extLst>
            </p:cNvPr>
            <p:cNvCxnSpPr/>
            <p:nvPr/>
          </p:nvCxnSpPr>
          <p:spPr>
            <a:xfrm>
              <a:off x="7419280" y="4533945"/>
              <a:ext cx="337077" cy="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DEE91BF1-1D72-40FB-8B76-5344484257B3}"/>
                </a:ext>
              </a:extLst>
            </p:cNvPr>
            <p:cNvSpPr txBox="1"/>
            <p:nvPr/>
          </p:nvSpPr>
          <p:spPr>
            <a:xfrm>
              <a:off x="7390460" y="4488958"/>
              <a:ext cx="537604" cy="461665"/>
            </a:xfrm>
            <a:prstGeom prst="rect">
              <a:avLst/>
            </a:prstGeom>
            <a:noFill/>
          </p:spPr>
          <p:txBody>
            <a:bodyPr wrap="square" rtlCol="0">
              <a:spAutoFit/>
            </a:bodyPr>
            <a:lstStyle/>
            <a:p>
              <a:r>
                <a:rPr lang="en-US" sz="2400" dirty="0">
                  <a:solidFill>
                    <a:srgbClr val="FF5353"/>
                  </a:solidFill>
                  <a:latin typeface="+mj-lt"/>
                </a:rPr>
                <a:t>m</a:t>
              </a:r>
              <a:endParaRPr lang="en-IN" sz="2400" dirty="0">
                <a:solidFill>
                  <a:srgbClr val="FF5353"/>
                </a:solidFill>
                <a:latin typeface="+mj-lt"/>
              </a:endParaRPr>
            </a:p>
          </p:txBody>
        </p:sp>
        <p:sp>
          <p:nvSpPr>
            <p:cNvPr id="87" name="Double Bracket 86">
              <a:extLst>
                <a:ext uri="{FF2B5EF4-FFF2-40B4-BE49-F238E27FC236}">
                  <a16:creationId xmlns:a16="http://schemas.microsoft.com/office/drawing/2014/main" id="{AC6C1FAD-874F-47C2-8751-703360BAE07D}"/>
                </a:ext>
              </a:extLst>
            </p:cNvPr>
            <p:cNvSpPr/>
            <p:nvPr/>
          </p:nvSpPr>
          <p:spPr>
            <a:xfrm>
              <a:off x="6920010" y="4007008"/>
              <a:ext cx="974013" cy="1198585"/>
            </a:xfrm>
            <a:prstGeom prst="bracketPair">
              <a:avLst/>
            </a:prstGeom>
            <a:ln w="28575">
              <a:solidFill>
                <a:srgbClr val="FF53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Tree>
    <p:extLst>
      <p:ext uri="{BB962C8B-B14F-4D97-AF65-F5344CB8AC3E}">
        <p14:creationId xmlns:p14="http://schemas.microsoft.com/office/powerpoint/2010/main" val="3180748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315F06D-4124-4A81-A30E-83BE13B7A4C0}"/>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44</a:t>
            </a:r>
            <a:endParaRPr lang="en-IN" dirty="0"/>
          </a:p>
        </p:txBody>
      </p:sp>
      <p:sp>
        <p:nvSpPr>
          <p:cNvPr id="27" name="TextBox 26">
            <a:extLst>
              <a:ext uri="{FF2B5EF4-FFF2-40B4-BE49-F238E27FC236}">
                <a16:creationId xmlns:a16="http://schemas.microsoft.com/office/drawing/2014/main" id="{95CC771F-BA07-4C6D-864E-77E9FC80112A}"/>
              </a:ext>
            </a:extLst>
          </p:cNvPr>
          <p:cNvSpPr txBox="1"/>
          <p:nvPr/>
        </p:nvSpPr>
        <p:spPr>
          <a:xfrm>
            <a:off x="517357" y="814427"/>
            <a:ext cx="8073189"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Capital Recovery Factor</a:t>
            </a:r>
            <a:endParaRPr lang="en-IN"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grpSp>
        <p:nvGrpSpPr>
          <p:cNvPr id="41" name="Group 40">
            <a:extLst>
              <a:ext uri="{FF2B5EF4-FFF2-40B4-BE49-F238E27FC236}">
                <a16:creationId xmlns:a16="http://schemas.microsoft.com/office/drawing/2014/main" id="{B104B78E-17A8-4A9C-8D87-8BBA4F5139A2}"/>
              </a:ext>
            </a:extLst>
          </p:cNvPr>
          <p:cNvGrpSpPr/>
          <p:nvPr/>
        </p:nvGrpSpPr>
        <p:grpSpPr>
          <a:xfrm>
            <a:off x="685710" y="3668526"/>
            <a:ext cx="7351472" cy="2375047"/>
            <a:chOff x="1347475" y="3646854"/>
            <a:chExt cx="7351472" cy="2375047"/>
          </a:xfrm>
        </p:grpSpPr>
        <p:grpSp>
          <p:nvGrpSpPr>
            <p:cNvPr id="42" name="Group 41">
              <a:extLst>
                <a:ext uri="{FF2B5EF4-FFF2-40B4-BE49-F238E27FC236}">
                  <a16:creationId xmlns:a16="http://schemas.microsoft.com/office/drawing/2014/main" id="{9C36F2EC-2AA6-4D6E-B423-7F0E74315126}"/>
                </a:ext>
              </a:extLst>
            </p:cNvPr>
            <p:cNvGrpSpPr/>
            <p:nvPr/>
          </p:nvGrpSpPr>
          <p:grpSpPr>
            <a:xfrm>
              <a:off x="4296974" y="3646854"/>
              <a:ext cx="4401973" cy="2375047"/>
              <a:chOff x="3681663" y="3369842"/>
              <a:chExt cx="4401973" cy="2375047"/>
            </a:xfrm>
          </p:grpSpPr>
          <p:sp>
            <p:nvSpPr>
              <p:cNvPr id="49" name="TextBox 48">
                <a:extLst>
                  <a:ext uri="{FF2B5EF4-FFF2-40B4-BE49-F238E27FC236}">
                    <a16:creationId xmlns:a16="http://schemas.microsoft.com/office/drawing/2014/main" id="{2399F3B7-85E6-404B-9E6B-D474EBC1C224}"/>
                  </a:ext>
                </a:extLst>
              </p:cNvPr>
              <p:cNvSpPr txBox="1"/>
              <p:nvPr/>
            </p:nvSpPr>
            <p:spPr>
              <a:xfrm>
                <a:off x="4608766" y="4404424"/>
                <a:ext cx="1407138" cy="628253"/>
              </a:xfrm>
              <a:prstGeom prst="rect">
                <a:avLst/>
              </a:prstGeom>
              <a:noFill/>
            </p:spPr>
            <p:txBody>
              <a:bodyPr wrap="square" rtlCol="0">
                <a:spAutoFit/>
              </a:bodyPr>
              <a:lstStyle/>
              <a:p>
                <a:r>
                  <a:rPr lang="en-US" sz="3600" dirty="0">
                    <a:solidFill>
                      <a:srgbClr val="FF5353"/>
                    </a:solidFill>
                    <a:latin typeface="+mj-lt"/>
                  </a:rPr>
                  <a:t>(1+r) </a:t>
                </a:r>
                <a:endParaRPr lang="en-IN" sz="3600" dirty="0">
                  <a:solidFill>
                    <a:srgbClr val="FF5353"/>
                  </a:solidFill>
                  <a:latin typeface="+mj-lt"/>
                </a:endParaRPr>
              </a:p>
            </p:txBody>
          </p:sp>
          <p:sp>
            <p:nvSpPr>
              <p:cNvPr id="50" name="TextBox 49">
                <a:extLst>
                  <a:ext uri="{FF2B5EF4-FFF2-40B4-BE49-F238E27FC236}">
                    <a16:creationId xmlns:a16="http://schemas.microsoft.com/office/drawing/2014/main" id="{7CA02F56-FC41-4EBE-A2C0-28D262397380}"/>
                  </a:ext>
                </a:extLst>
              </p:cNvPr>
              <p:cNvSpPr txBox="1"/>
              <p:nvPr/>
            </p:nvSpPr>
            <p:spPr>
              <a:xfrm>
                <a:off x="5546314" y="4269798"/>
                <a:ext cx="469590" cy="448752"/>
              </a:xfrm>
              <a:prstGeom prst="rect">
                <a:avLst/>
              </a:prstGeom>
              <a:noFill/>
            </p:spPr>
            <p:txBody>
              <a:bodyPr wrap="square" rtlCol="0">
                <a:spAutoFit/>
              </a:bodyPr>
              <a:lstStyle/>
              <a:p>
                <a:pPr algn="ctr"/>
                <a:r>
                  <a:rPr lang="en-US" sz="2400" dirty="0">
                    <a:solidFill>
                      <a:srgbClr val="FF5353"/>
                    </a:solidFill>
                    <a:latin typeface="+mj-lt"/>
                  </a:rPr>
                  <a:t>n</a:t>
                </a:r>
                <a:endParaRPr lang="en-IN" sz="2400" dirty="0">
                  <a:solidFill>
                    <a:srgbClr val="FF5353"/>
                  </a:solidFill>
                  <a:latin typeface="+mj-lt"/>
                </a:endParaRPr>
              </a:p>
            </p:txBody>
          </p:sp>
          <p:sp>
            <p:nvSpPr>
              <p:cNvPr id="51" name="Minus Sign 50">
                <a:extLst>
                  <a:ext uri="{FF2B5EF4-FFF2-40B4-BE49-F238E27FC236}">
                    <a16:creationId xmlns:a16="http://schemas.microsoft.com/office/drawing/2014/main" id="{DB496BE1-08F0-47FF-BAD0-051C56464E4F}"/>
                  </a:ext>
                </a:extLst>
              </p:cNvPr>
              <p:cNvSpPr/>
              <p:nvPr/>
            </p:nvSpPr>
            <p:spPr>
              <a:xfrm>
                <a:off x="5944781" y="4577099"/>
                <a:ext cx="444013" cy="351814"/>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a:extLst>
                  <a:ext uri="{FF2B5EF4-FFF2-40B4-BE49-F238E27FC236}">
                    <a16:creationId xmlns:a16="http://schemas.microsoft.com/office/drawing/2014/main" id="{0D711AD3-CEA1-49A7-A1A9-A8C616E1416C}"/>
                  </a:ext>
                </a:extLst>
              </p:cNvPr>
              <p:cNvSpPr txBox="1"/>
              <p:nvPr/>
            </p:nvSpPr>
            <p:spPr>
              <a:xfrm>
                <a:off x="6453041" y="4434427"/>
                <a:ext cx="575578" cy="628253"/>
              </a:xfrm>
              <a:prstGeom prst="rect">
                <a:avLst/>
              </a:prstGeom>
              <a:noFill/>
            </p:spPr>
            <p:txBody>
              <a:bodyPr wrap="square" rtlCol="0">
                <a:spAutoFit/>
              </a:bodyPr>
              <a:lstStyle/>
              <a:p>
                <a:pPr algn="r"/>
                <a:r>
                  <a:rPr lang="en-US" sz="3600" dirty="0">
                    <a:solidFill>
                      <a:srgbClr val="FF5353"/>
                    </a:solidFill>
                    <a:latin typeface="+mj-lt"/>
                  </a:rPr>
                  <a:t>1 </a:t>
                </a:r>
                <a:endParaRPr lang="en-IN" sz="3600" dirty="0">
                  <a:solidFill>
                    <a:srgbClr val="FF5353"/>
                  </a:solidFill>
                  <a:latin typeface="+mj-lt"/>
                </a:endParaRPr>
              </a:p>
            </p:txBody>
          </p:sp>
          <p:sp>
            <p:nvSpPr>
              <p:cNvPr id="53" name="Minus Sign 52">
                <a:extLst>
                  <a:ext uri="{FF2B5EF4-FFF2-40B4-BE49-F238E27FC236}">
                    <a16:creationId xmlns:a16="http://schemas.microsoft.com/office/drawing/2014/main" id="{514AE2EF-0DD8-48EF-9DAA-EC3C9B7F9B49}"/>
                  </a:ext>
                </a:extLst>
              </p:cNvPr>
              <p:cNvSpPr/>
              <p:nvPr/>
            </p:nvSpPr>
            <p:spPr>
              <a:xfrm>
                <a:off x="4011632" y="4913020"/>
                <a:ext cx="3709671" cy="351814"/>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4895F966-C5CB-410B-BFC8-BEE470186673}"/>
                  </a:ext>
                </a:extLst>
              </p:cNvPr>
              <p:cNvSpPr txBox="1"/>
              <p:nvPr/>
            </p:nvSpPr>
            <p:spPr>
              <a:xfrm>
                <a:off x="4799399" y="5070864"/>
                <a:ext cx="575578" cy="628253"/>
              </a:xfrm>
              <a:prstGeom prst="rect">
                <a:avLst/>
              </a:prstGeom>
              <a:noFill/>
            </p:spPr>
            <p:txBody>
              <a:bodyPr wrap="square" rtlCol="0">
                <a:spAutoFit/>
              </a:bodyPr>
              <a:lstStyle/>
              <a:p>
                <a:pPr algn="r"/>
                <a:r>
                  <a:rPr lang="en-US" sz="3600" dirty="0">
                    <a:solidFill>
                      <a:srgbClr val="FF5353"/>
                    </a:solidFill>
                    <a:latin typeface="+mj-lt"/>
                  </a:rPr>
                  <a:t>r </a:t>
                </a:r>
                <a:endParaRPr lang="en-IN" sz="3600" dirty="0">
                  <a:solidFill>
                    <a:srgbClr val="FF5353"/>
                  </a:solidFill>
                  <a:latin typeface="+mj-lt"/>
                </a:endParaRPr>
              </a:p>
            </p:txBody>
          </p:sp>
          <p:sp>
            <p:nvSpPr>
              <p:cNvPr id="55" name="Minus Sign 54">
                <a:extLst>
                  <a:ext uri="{FF2B5EF4-FFF2-40B4-BE49-F238E27FC236}">
                    <a16:creationId xmlns:a16="http://schemas.microsoft.com/office/drawing/2014/main" id="{3D772020-F4E6-4482-8521-44DB39495E11}"/>
                  </a:ext>
                </a:extLst>
              </p:cNvPr>
              <p:cNvSpPr/>
              <p:nvPr/>
            </p:nvSpPr>
            <p:spPr>
              <a:xfrm>
                <a:off x="3681663" y="4028657"/>
                <a:ext cx="4401973" cy="351814"/>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TextBox 55">
                <a:extLst>
                  <a:ext uri="{FF2B5EF4-FFF2-40B4-BE49-F238E27FC236}">
                    <a16:creationId xmlns:a16="http://schemas.microsoft.com/office/drawing/2014/main" id="{EEEA127C-0F7C-4A48-98AF-C6397F7AEE5C}"/>
                  </a:ext>
                </a:extLst>
              </p:cNvPr>
              <p:cNvSpPr txBox="1"/>
              <p:nvPr/>
            </p:nvSpPr>
            <p:spPr>
              <a:xfrm>
                <a:off x="5290889" y="3369842"/>
                <a:ext cx="575578" cy="646331"/>
              </a:xfrm>
              <a:prstGeom prst="rect">
                <a:avLst/>
              </a:prstGeom>
              <a:noFill/>
            </p:spPr>
            <p:txBody>
              <a:bodyPr wrap="square" rtlCol="0">
                <a:spAutoFit/>
              </a:bodyPr>
              <a:lstStyle/>
              <a:p>
                <a:pPr algn="r"/>
                <a:r>
                  <a:rPr lang="en-US" sz="3600" dirty="0">
                    <a:solidFill>
                      <a:srgbClr val="FF5353"/>
                    </a:solidFill>
                    <a:latin typeface="+mj-lt"/>
                  </a:rPr>
                  <a:t>1 </a:t>
                </a:r>
                <a:endParaRPr lang="en-IN" sz="3600" dirty="0">
                  <a:solidFill>
                    <a:srgbClr val="FF5353"/>
                  </a:solidFill>
                  <a:latin typeface="+mj-lt"/>
                </a:endParaRPr>
              </a:p>
            </p:txBody>
          </p:sp>
          <p:sp>
            <p:nvSpPr>
              <p:cNvPr id="57" name="TextBox 56">
                <a:extLst>
                  <a:ext uri="{FF2B5EF4-FFF2-40B4-BE49-F238E27FC236}">
                    <a16:creationId xmlns:a16="http://schemas.microsoft.com/office/drawing/2014/main" id="{87127094-2395-46FD-9A88-FB3D15986492}"/>
                  </a:ext>
                </a:extLst>
              </p:cNvPr>
              <p:cNvSpPr txBox="1"/>
              <p:nvPr/>
            </p:nvSpPr>
            <p:spPr>
              <a:xfrm>
                <a:off x="5262646" y="5116636"/>
                <a:ext cx="1407138" cy="628253"/>
              </a:xfrm>
              <a:prstGeom prst="rect">
                <a:avLst/>
              </a:prstGeom>
              <a:noFill/>
            </p:spPr>
            <p:txBody>
              <a:bodyPr wrap="square" rtlCol="0">
                <a:spAutoFit/>
              </a:bodyPr>
              <a:lstStyle/>
              <a:p>
                <a:r>
                  <a:rPr lang="en-US" sz="3600" dirty="0">
                    <a:solidFill>
                      <a:srgbClr val="FF5353"/>
                    </a:solidFill>
                    <a:latin typeface="+mj-lt"/>
                  </a:rPr>
                  <a:t>(1+r) </a:t>
                </a:r>
                <a:endParaRPr lang="en-IN" sz="3600" dirty="0">
                  <a:solidFill>
                    <a:srgbClr val="FF5353"/>
                  </a:solidFill>
                  <a:latin typeface="+mj-lt"/>
                </a:endParaRPr>
              </a:p>
            </p:txBody>
          </p:sp>
          <p:sp>
            <p:nvSpPr>
              <p:cNvPr id="58" name="TextBox 57">
                <a:extLst>
                  <a:ext uri="{FF2B5EF4-FFF2-40B4-BE49-F238E27FC236}">
                    <a16:creationId xmlns:a16="http://schemas.microsoft.com/office/drawing/2014/main" id="{176CF603-44C4-4217-BE26-484109F1E34F}"/>
                  </a:ext>
                </a:extLst>
              </p:cNvPr>
              <p:cNvSpPr txBox="1"/>
              <p:nvPr/>
            </p:nvSpPr>
            <p:spPr>
              <a:xfrm>
                <a:off x="6209216" y="4982869"/>
                <a:ext cx="469590" cy="448752"/>
              </a:xfrm>
              <a:prstGeom prst="rect">
                <a:avLst/>
              </a:prstGeom>
              <a:noFill/>
            </p:spPr>
            <p:txBody>
              <a:bodyPr wrap="square" rtlCol="0">
                <a:spAutoFit/>
              </a:bodyPr>
              <a:lstStyle/>
              <a:p>
                <a:pPr algn="ctr"/>
                <a:r>
                  <a:rPr lang="en-US" sz="2400" dirty="0">
                    <a:solidFill>
                      <a:srgbClr val="FF5353"/>
                    </a:solidFill>
                    <a:latin typeface="+mj-lt"/>
                  </a:rPr>
                  <a:t>n</a:t>
                </a:r>
                <a:endParaRPr lang="en-IN" sz="2400" dirty="0">
                  <a:solidFill>
                    <a:srgbClr val="FF5353"/>
                  </a:solidFill>
                  <a:latin typeface="+mj-lt"/>
                </a:endParaRPr>
              </a:p>
            </p:txBody>
          </p:sp>
        </p:grpSp>
        <p:grpSp>
          <p:nvGrpSpPr>
            <p:cNvPr id="43" name="Group 42">
              <a:extLst>
                <a:ext uri="{FF2B5EF4-FFF2-40B4-BE49-F238E27FC236}">
                  <a16:creationId xmlns:a16="http://schemas.microsoft.com/office/drawing/2014/main" id="{7E195800-5D9B-464A-8DF1-94234C296B24}"/>
                </a:ext>
              </a:extLst>
            </p:cNvPr>
            <p:cNvGrpSpPr/>
            <p:nvPr/>
          </p:nvGrpSpPr>
          <p:grpSpPr>
            <a:xfrm>
              <a:off x="1347475" y="3789165"/>
              <a:ext cx="2544325" cy="1416208"/>
              <a:chOff x="724388" y="4075706"/>
              <a:chExt cx="2544325" cy="1416208"/>
            </a:xfrm>
          </p:grpSpPr>
          <p:sp>
            <p:nvSpPr>
              <p:cNvPr id="45" name="Minus Sign 44">
                <a:extLst>
                  <a:ext uri="{FF2B5EF4-FFF2-40B4-BE49-F238E27FC236}">
                    <a16:creationId xmlns:a16="http://schemas.microsoft.com/office/drawing/2014/main" id="{ABC67201-E398-47E9-BBF3-D8529418EA47}"/>
                  </a:ext>
                </a:extLst>
              </p:cNvPr>
              <p:cNvSpPr/>
              <p:nvPr/>
            </p:nvSpPr>
            <p:spPr>
              <a:xfrm>
                <a:off x="724388" y="4634059"/>
                <a:ext cx="2544325" cy="29041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6" name="Group 45">
                <a:extLst>
                  <a:ext uri="{FF2B5EF4-FFF2-40B4-BE49-F238E27FC236}">
                    <a16:creationId xmlns:a16="http://schemas.microsoft.com/office/drawing/2014/main" id="{96822142-C526-442C-B96C-793BF0416AD6}"/>
                  </a:ext>
                </a:extLst>
              </p:cNvPr>
              <p:cNvGrpSpPr/>
              <p:nvPr/>
            </p:nvGrpSpPr>
            <p:grpSpPr>
              <a:xfrm>
                <a:off x="1187548" y="4075706"/>
                <a:ext cx="1799246" cy="1416208"/>
                <a:chOff x="1208704" y="4100759"/>
                <a:chExt cx="1799246" cy="1416208"/>
              </a:xfrm>
            </p:grpSpPr>
            <p:sp>
              <p:nvSpPr>
                <p:cNvPr id="47" name="TextBox 46">
                  <a:extLst>
                    <a:ext uri="{FF2B5EF4-FFF2-40B4-BE49-F238E27FC236}">
                      <a16:creationId xmlns:a16="http://schemas.microsoft.com/office/drawing/2014/main" id="{DB2F5AFB-32C2-42D9-BBDF-4320E795FE4D}"/>
                    </a:ext>
                  </a:extLst>
                </p:cNvPr>
                <p:cNvSpPr txBox="1"/>
                <p:nvPr/>
              </p:nvSpPr>
              <p:spPr>
                <a:xfrm>
                  <a:off x="1616723" y="4100759"/>
                  <a:ext cx="808365" cy="646331"/>
                </a:xfrm>
                <a:prstGeom prst="rect">
                  <a:avLst/>
                </a:prstGeom>
                <a:noFill/>
              </p:spPr>
              <p:txBody>
                <a:bodyPr wrap="square" rtlCol="0">
                  <a:spAutoFit/>
                </a:bodyPr>
                <a:lstStyle/>
                <a:p>
                  <a:r>
                    <a:rPr lang="en-US" sz="3600" dirty="0">
                      <a:solidFill>
                        <a:srgbClr val="FF5353"/>
                      </a:solidFill>
                      <a:latin typeface="+mj-lt"/>
                    </a:rPr>
                    <a:t>1</a:t>
                  </a:r>
                  <a:endParaRPr lang="en-IN" sz="3600" dirty="0">
                    <a:solidFill>
                      <a:srgbClr val="FF5353"/>
                    </a:solidFill>
                    <a:latin typeface="+mj-lt"/>
                  </a:endParaRPr>
                </a:p>
              </p:txBody>
            </p:sp>
            <p:sp>
              <p:nvSpPr>
                <p:cNvPr id="48" name="TextBox 47">
                  <a:extLst>
                    <a:ext uri="{FF2B5EF4-FFF2-40B4-BE49-F238E27FC236}">
                      <a16:creationId xmlns:a16="http://schemas.microsoft.com/office/drawing/2014/main" id="{80D7CC32-9827-4E13-9271-FAB8D0DFF95B}"/>
                    </a:ext>
                  </a:extLst>
                </p:cNvPr>
                <p:cNvSpPr txBox="1"/>
                <p:nvPr/>
              </p:nvSpPr>
              <p:spPr>
                <a:xfrm>
                  <a:off x="1208704" y="4870636"/>
                  <a:ext cx="1799246" cy="646331"/>
                </a:xfrm>
                <a:prstGeom prst="rect">
                  <a:avLst/>
                </a:prstGeom>
                <a:noFill/>
              </p:spPr>
              <p:txBody>
                <a:bodyPr wrap="square" rtlCol="0">
                  <a:spAutoFit/>
                </a:bodyPr>
                <a:lstStyle/>
                <a:p>
                  <a:r>
                    <a:rPr lang="en-US" sz="3600" dirty="0">
                      <a:solidFill>
                        <a:srgbClr val="FF5353"/>
                      </a:solidFill>
                      <a:latin typeface="+mj-lt"/>
                    </a:rPr>
                    <a:t>PVIFA</a:t>
                  </a:r>
                  <a:endParaRPr lang="en-IN" sz="3600" dirty="0">
                    <a:solidFill>
                      <a:srgbClr val="FF5353"/>
                    </a:solidFill>
                    <a:latin typeface="+mj-lt"/>
                  </a:endParaRPr>
                </a:p>
              </p:txBody>
            </p:sp>
          </p:grpSp>
        </p:grpSp>
        <p:sp>
          <p:nvSpPr>
            <p:cNvPr id="44" name="Equals 43">
              <a:extLst>
                <a:ext uri="{FF2B5EF4-FFF2-40B4-BE49-F238E27FC236}">
                  <a16:creationId xmlns:a16="http://schemas.microsoft.com/office/drawing/2014/main" id="{63A7950F-53B5-4825-819F-65FBE4210E08}"/>
                </a:ext>
              </a:extLst>
            </p:cNvPr>
            <p:cNvSpPr/>
            <p:nvPr/>
          </p:nvSpPr>
          <p:spPr>
            <a:xfrm>
              <a:off x="3845335" y="4212011"/>
              <a:ext cx="749945" cy="548559"/>
            </a:xfrm>
            <a:prstGeom prst="mathEqual">
              <a:avLst>
                <a:gd name="adj1" fmla="val 23520"/>
                <a:gd name="adj2" fmla="val 29306"/>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2" name="TextBox 1">
            <a:extLst>
              <a:ext uri="{FF2B5EF4-FFF2-40B4-BE49-F238E27FC236}">
                <a16:creationId xmlns:a16="http://schemas.microsoft.com/office/drawing/2014/main" id="{522AAC4B-D6F9-4786-B300-33BEC81D199D}"/>
              </a:ext>
            </a:extLst>
          </p:cNvPr>
          <p:cNvSpPr txBox="1"/>
          <p:nvPr/>
        </p:nvSpPr>
        <p:spPr>
          <a:xfrm>
            <a:off x="806289" y="1778830"/>
            <a:ext cx="7230893" cy="1946238"/>
          </a:xfrm>
          <a:prstGeom prst="rect">
            <a:avLst/>
          </a:prstGeom>
          <a:noFill/>
        </p:spPr>
        <p:txBody>
          <a:bodyPr wrap="square" rtlCol="0">
            <a:spAutoFit/>
          </a:bodyPr>
          <a:lstStyle/>
          <a:p>
            <a:pPr>
              <a:lnSpc>
                <a:spcPct val="150000"/>
              </a:lnSpc>
            </a:pPr>
            <a:r>
              <a:rPr lang="en-US" sz="2800" b="0" i="0" dirty="0">
                <a:solidFill>
                  <a:schemeClr val="tx1">
                    <a:lumMod val="65000"/>
                    <a:lumOff val="35000"/>
                  </a:schemeClr>
                </a:solidFill>
                <a:effectLst/>
              </a:rPr>
              <a:t>Capital recovery is when funds initially paid at the beginning of an investment are earned back.  </a:t>
            </a:r>
            <a:r>
              <a:rPr lang="en-US" sz="2800" b="0" i="0" dirty="0">
                <a:solidFill>
                  <a:schemeClr val="tx1">
                    <a:lumMod val="65000"/>
                    <a:lumOff val="35000"/>
                  </a:schemeClr>
                </a:solidFill>
                <a:effectLst/>
                <a:latin typeface="+mj-lt"/>
              </a:rPr>
              <a:t>Capital Recovery Factor = 1/PVIFA</a:t>
            </a:r>
            <a:endParaRPr lang="en-IN" sz="2800" dirty="0">
              <a:solidFill>
                <a:schemeClr val="tx1">
                  <a:lumMod val="65000"/>
                  <a:lumOff val="35000"/>
                </a:schemeClr>
              </a:solidFill>
              <a:latin typeface="+mj-lt"/>
            </a:endParaRPr>
          </a:p>
        </p:txBody>
      </p:sp>
    </p:spTree>
    <p:extLst>
      <p:ext uri="{BB962C8B-B14F-4D97-AF65-F5344CB8AC3E}">
        <p14:creationId xmlns:p14="http://schemas.microsoft.com/office/powerpoint/2010/main" val="37534225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3EE622A2-101B-42AE-93D0-8FAB4C3082B9}"/>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49</a:t>
            </a:r>
            <a:endParaRPr lang="en-IN" dirty="0"/>
          </a:p>
        </p:txBody>
      </p:sp>
      <p:sp>
        <p:nvSpPr>
          <p:cNvPr id="27" name="TextBox 26">
            <a:extLst>
              <a:ext uri="{FF2B5EF4-FFF2-40B4-BE49-F238E27FC236}">
                <a16:creationId xmlns:a16="http://schemas.microsoft.com/office/drawing/2014/main" id="{5FF1DA47-2F3F-4EB4-9549-7BF64E378CB1}"/>
              </a:ext>
            </a:extLst>
          </p:cNvPr>
          <p:cNvSpPr txBox="1"/>
          <p:nvPr/>
        </p:nvSpPr>
        <p:spPr>
          <a:xfrm>
            <a:off x="517357" y="814427"/>
            <a:ext cx="8073189"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Sinking Fund Factor</a:t>
            </a:r>
            <a:endParaRPr lang="en-IN"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grpSp>
        <p:nvGrpSpPr>
          <p:cNvPr id="42" name="Group 41">
            <a:extLst>
              <a:ext uri="{FF2B5EF4-FFF2-40B4-BE49-F238E27FC236}">
                <a16:creationId xmlns:a16="http://schemas.microsoft.com/office/drawing/2014/main" id="{3F34E494-76BE-42A6-BBA5-859FDA295917}"/>
              </a:ext>
            </a:extLst>
          </p:cNvPr>
          <p:cNvGrpSpPr/>
          <p:nvPr/>
        </p:nvGrpSpPr>
        <p:grpSpPr>
          <a:xfrm>
            <a:off x="808359" y="3847806"/>
            <a:ext cx="7351472" cy="2376776"/>
            <a:chOff x="1347475" y="3646854"/>
            <a:chExt cx="7351472" cy="2376776"/>
          </a:xfrm>
        </p:grpSpPr>
        <p:grpSp>
          <p:nvGrpSpPr>
            <p:cNvPr id="28" name="Group 27">
              <a:extLst>
                <a:ext uri="{FF2B5EF4-FFF2-40B4-BE49-F238E27FC236}">
                  <a16:creationId xmlns:a16="http://schemas.microsoft.com/office/drawing/2014/main" id="{C80A3B95-B690-4BFD-B9BA-0055C0982CC9}"/>
                </a:ext>
              </a:extLst>
            </p:cNvPr>
            <p:cNvGrpSpPr/>
            <p:nvPr/>
          </p:nvGrpSpPr>
          <p:grpSpPr>
            <a:xfrm>
              <a:off x="4296974" y="3646854"/>
              <a:ext cx="4401973" cy="2376776"/>
              <a:chOff x="3681663" y="3369842"/>
              <a:chExt cx="4401973" cy="2376776"/>
            </a:xfrm>
          </p:grpSpPr>
          <p:sp>
            <p:nvSpPr>
              <p:cNvPr id="29" name="TextBox 28">
                <a:extLst>
                  <a:ext uri="{FF2B5EF4-FFF2-40B4-BE49-F238E27FC236}">
                    <a16:creationId xmlns:a16="http://schemas.microsoft.com/office/drawing/2014/main" id="{40443213-05B2-4F41-9264-DD87183772F4}"/>
                  </a:ext>
                </a:extLst>
              </p:cNvPr>
              <p:cNvSpPr txBox="1"/>
              <p:nvPr/>
            </p:nvSpPr>
            <p:spPr>
              <a:xfrm>
                <a:off x="4608766" y="4404424"/>
                <a:ext cx="1407138" cy="628253"/>
              </a:xfrm>
              <a:prstGeom prst="rect">
                <a:avLst/>
              </a:prstGeom>
              <a:noFill/>
            </p:spPr>
            <p:txBody>
              <a:bodyPr wrap="square" rtlCol="0">
                <a:spAutoFit/>
              </a:bodyPr>
              <a:lstStyle/>
              <a:p>
                <a:r>
                  <a:rPr lang="en-US" sz="3600" dirty="0">
                    <a:solidFill>
                      <a:srgbClr val="FF5353"/>
                    </a:solidFill>
                    <a:latin typeface="+mj-lt"/>
                  </a:rPr>
                  <a:t>(1+r) </a:t>
                </a:r>
                <a:endParaRPr lang="en-IN" sz="3600" dirty="0">
                  <a:solidFill>
                    <a:srgbClr val="FF5353"/>
                  </a:solidFill>
                  <a:latin typeface="+mj-lt"/>
                </a:endParaRPr>
              </a:p>
            </p:txBody>
          </p:sp>
          <p:sp>
            <p:nvSpPr>
              <p:cNvPr id="30" name="TextBox 29">
                <a:extLst>
                  <a:ext uri="{FF2B5EF4-FFF2-40B4-BE49-F238E27FC236}">
                    <a16:creationId xmlns:a16="http://schemas.microsoft.com/office/drawing/2014/main" id="{6B788915-3C20-4AAE-817D-64B6E8F8FB34}"/>
                  </a:ext>
                </a:extLst>
              </p:cNvPr>
              <p:cNvSpPr txBox="1"/>
              <p:nvPr/>
            </p:nvSpPr>
            <p:spPr>
              <a:xfrm>
                <a:off x="5546314" y="4269798"/>
                <a:ext cx="469590" cy="448752"/>
              </a:xfrm>
              <a:prstGeom prst="rect">
                <a:avLst/>
              </a:prstGeom>
              <a:noFill/>
            </p:spPr>
            <p:txBody>
              <a:bodyPr wrap="square" rtlCol="0">
                <a:spAutoFit/>
              </a:bodyPr>
              <a:lstStyle/>
              <a:p>
                <a:pPr algn="ctr"/>
                <a:r>
                  <a:rPr lang="en-US" sz="2400" dirty="0">
                    <a:solidFill>
                      <a:srgbClr val="FF5353"/>
                    </a:solidFill>
                    <a:latin typeface="+mj-lt"/>
                  </a:rPr>
                  <a:t>n</a:t>
                </a:r>
                <a:endParaRPr lang="en-IN" sz="2400" dirty="0">
                  <a:solidFill>
                    <a:srgbClr val="FF5353"/>
                  </a:solidFill>
                  <a:latin typeface="+mj-lt"/>
                </a:endParaRPr>
              </a:p>
            </p:txBody>
          </p:sp>
          <p:sp>
            <p:nvSpPr>
              <p:cNvPr id="31" name="Minus Sign 30">
                <a:extLst>
                  <a:ext uri="{FF2B5EF4-FFF2-40B4-BE49-F238E27FC236}">
                    <a16:creationId xmlns:a16="http://schemas.microsoft.com/office/drawing/2014/main" id="{CB3C337B-68B5-4A4A-A041-F5135AB902DE}"/>
                  </a:ext>
                </a:extLst>
              </p:cNvPr>
              <p:cNvSpPr/>
              <p:nvPr/>
            </p:nvSpPr>
            <p:spPr>
              <a:xfrm>
                <a:off x="5944781" y="4577099"/>
                <a:ext cx="444013" cy="351814"/>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4781B68A-D54A-408F-AFB7-4F714DD68173}"/>
                  </a:ext>
                </a:extLst>
              </p:cNvPr>
              <p:cNvSpPr txBox="1"/>
              <p:nvPr/>
            </p:nvSpPr>
            <p:spPr>
              <a:xfrm>
                <a:off x="6453041" y="4434427"/>
                <a:ext cx="575578" cy="628253"/>
              </a:xfrm>
              <a:prstGeom prst="rect">
                <a:avLst/>
              </a:prstGeom>
              <a:noFill/>
            </p:spPr>
            <p:txBody>
              <a:bodyPr wrap="square" rtlCol="0">
                <a:spAutoFit/>
              </a:bodyPr>
              <a:lstStyle/>
              <a:p>
                <a:pPr algn="r"/>
                <a:r>
                  <a:rPr lang="en-US" sz="3600" dirty="0">
                    <a:solidFill>
                      <a:srgbClr val="FF5353"/>
                    </a:solidFill>
                    <a:latin typeface="+mj-lt"/>
                  </a:rPr>
                  <a:t>1 </a:t>
                </a:r>
                <a:endParaRPr lang="en-IN" sz="3600" dirty="0">
                  <a:solidFill>
                    <a:srgbClr val="FF5353"/>
                  </a:solidFill>
                  <a:latin typeface="+mj-lt"/>
                </a:endParaRPr>
              </a:p>
            </p:txBody>
          </p:sp>
          <p:sp>
            <p:nvSpPr>
              <p:cNvPr id="33" name="Minus Sign 32">
                <a:extLst>
                  <a:ext uri="{FF2B5EF4-FFF2-40B4-BE49-F238E27FC236}">
                    <a16:creationId xmlns:a16="http://schemas.microsoft.com/office/drawing/2014/main" id="{45D9397C-8805-48B7-A927-E4053B505AAE}"/>
                  </a:ext>
                </a:extLst>
              </p:cNvPr>
              <p:cNvSpPr/>
              <p:nvPr/>
            </p:nvSpPr>
            <p:spPr>
              <a:xfrm>
                <a:off x="4011632" y="4913020"/>
                <a:ext cx="3709671" cy="351814"/>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296C9658-1AFF-4FAE-8350-DD2706C625DE}"/>
                  </a:ext>
                </a:extLst>
              </p:cNvPr>
              <p:cNvSpPr txBox="1"/>
              <p:nvPr/>
            </p:nvSpPr>
            <p:spPr>
              <a:xfrm>
                <a:off x="5306996" y="5118365"/>
                <a:ext cx="575578" cy="628253"/>
              </a:xfrm>
              <a:prstGeom prst="rect">
                <a:avLst/>
              </a:prstGeom>
              <a:noFill/>
            </p:spPr>
            <p:txBody>
              <a:bodyPr wrap="square" rtlCol="0">
                <a:spAutoFit/>
              </a:bodyPr>
              <a:lstStyle/>
              <a:p>
                <a:pPr algn="r"/>
                <a:r>
                  <a:rPr lang="en-US" sz="3600" dirty="0">
                    <a:solidFill>
                      <a:srgbClr val="FF5353"/>
                    </a:solidFill>
                    <a:latin typeface="+mj-lt"/>
                  </a:rPr>
                  <a:t>r </a:t>
                </a:r>
                <a:endParaRPr lang="en-IN" sz="3600" dirty="0">
                  <a:solidFill>
                    <a:srgbClr val="FF5353"/>
                  </a:solidFill>
                  <a:latin typeface="+mj-lt"/>
                </a:endParaRPr>
              </a:p>
            </p:txBody>
          </p:sp>
          <p:sp>
            <p:nvSpPr>
              <p:cNvPr id="35" name="Minus Sign 34">
                <a:extLst>
                  <a:ext uri="{FF2B5EF4-FFF2-40B4-BE49-F238E27FC236}">
                    <a16:creationId xmlns:a16="http://schemas.microsoft.com/office/drawing/2014/main" id="{64525010-76BE-4D28-9CAC-5FC9924D63DA}"/>
                  </a:ext>
                </a:extLst>
              </p:cNvPr>
              <p:cNvSpPr/>
              <p:nvPr/>
            </p:nvSpPr>
            <p:spPr>
              <a:xfrm>
                <a:off x="3681663" y="4028657"/>
                <a:ext cx="4401973" cy="351814"/>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1FD70B2A-F149-418F-B1FE-A6AC4F8865C6}"/>
                  </a:ext>
                </a:extLst>
              </p:cNvPr>
              <p:cNvSpPr txBox="1"/>
              <p:nvPr/>
            </p:nvSpPr>
            <p:spPr>
              <a:xfrm>
                <a:off x="5290889" y="3369842"/>
                <a:ext cx="575578" cy="646331"/>
              </a:xfrm>
              <a:prstGeom prst="rect">
                <a:avLst/>
              </a:prstGeom>
              <a:noFill/>
            </p:spPr>
            <p:txBody>
              <a:bodyPr wrap="square" rtlCol="0">
                <a:spAutoFit/>
              </a:bodyPr>
              <a:lstStyle/>
              <a:p>
                <a:pPr algn="r"/>
                <a:r>
                  <a:rPr lang="en-US" sz="3600" dirty="0">
                    <a:solidFill>
                      <a:srgbClr val="FF5353"/>
                    </a:solidFill>
                    <a:latin typeface="+mj-lt"/>
                  </a:rPr>
                  <a:t>1 </a:t>
                </a:r>
                <a:endParaRPr lang="en-IN" sz="3600" dirty="0">
                  <a:solidFill>
                    <a:srgbClr val="FF5353"/>
                  </a:solidFill>
                  <a:latin typeface="+mj-lt"/>
                </a:endParaRPr>
              </a:p>
            </p:txBody>
          </p:sp>
        </p:grpSp>
        <p:grpSp>
          <p:nvGrpSpPr>
            <p:cNvPr id="41" name="Group 40">
              <a:extLst>
                <a:ext uri="{FF2B5EF4-FFF2-40B4-BE49-F238E27FC236}">
                  <a16:creationId xmlns:a16="http://schemas.microsoft.com/office/drawing/2014/main" id="{662C7818-4C35-43C7-BE91-96340603D085}"/>
                </a:ext>
              </a:extLst>
            </p:cNvPr>
            <p:cNvGrpSpPr/>
            <p:nvPr/>
          </p:nvGrpSpPr>
          <p:grpSpPr>
            <a:xfrm>
              <a:off x="1347475" y="3789165"/>
              <a:ext cx="2544325" cy="1416208"/>
              <a:chOff x="724388" y="4075706"/>
              <a:chExt cx="2544325" cy="1416208"/>
            </a:xfrm>
          </p:grpSpPr>
          <p:sp>
            <p:nvSpPr>
              <p:cNvPr id="37" name="Minus Sign 36">
                <a:extLst>
                  <a:ext uri="{FF2B5EF4-FFF2-40B4-BE49-F238E27FC236}">
                    <a16:creationId xmlns:a16="http://schemas.microsoft.com/office/drawing/2014/main" id="{9E3E0817-F264-4A0B-9167-54C01B20FB5A}"/>
                  </a:ext>
                </a:extLst>
              </p:cNvPr>
              <p:cNvSpPr/>
              <p:nvPr/>
            </p:nvSpPr>
            <p:spPr>
              <a:xfrm>
                <a:off x="724388" y="4634059"/>
                <a:ext cx="2544325" cy="290417"/>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0" name="Group 39">
                <a:extLst>
                  <a:ext uri="{FF2B5EF4-FFF2-40B4-BE49-F238E27FC236}">
                    <a16:creationId xmlns:a16="http://schemas.microsoft.com/office/drawing/2014/main" id="{C1A1DBED-937F-40D4-84A3-CDA549B0FCD9}"/>
                  </a:ext>
                </a:extLst>
              </p:cNvPr>
              <p:cNvGrpSpPr/>
              <p:nvPr/>
            </p:nvGrpSpPr>
            <p:grpSpPr>
              <a:xfrm>
                <a:off x="1187548" y="4075706"/>
                <a:ext cx="1799246" cy="1416208"/>
                <a:chOff x="1208704" y="4100759"/>
                <a:chExt cx="1799246" cy="1416208"/>
              </a:xfrm>
            </p:grpSpPr>
            <p:sp>
              <p:nvSpPr>
                <p:cNvPr id="25" name="TextBox 24">
                  <a:extLst>
                    <a:ext uri="{FF2B5EF4-FFF2-40B4-BE49-F238E27FC236}">
                      <a16:creationId xmlns:a16="http://schemas.microsoft.com/office/drawing/2014/main" id="{9979E84B-33D4-4BD3-8C44-4D61C4D419E5}"/>
                    </a:ext>
                  </a:extLst>
                </p:cNvPr>
                <p:cNvSpPr txBox="1"/>
                <p:nvPr/>
              </p:nvSpPr>
              <p:spPr>
                <a:xfrm>
                  <a:off x="1616723" y="4100759"/>
                  <a:ext cx="808365" cy="646331"/>
                </a:xfrm>
                <a:prstGeom prst="rect">
                  <a:avLst/>
                </a:prstGeom>
                <a:noFill/>
              </p:spPr>
              <p:txBody>
                <a:bodyPr wrap="square" rtlCol="0">
                  <a:spAutoFit/>
                </a:bodyPr>
                <a:lstStyle/>
                <a:p>
                  <a:r>
                    <a:rPr lang="en-US" sz="3600" dirty="0">
                      <a:solidFill>
                        <a:srgbClr val="FF5353"/>
                      </a:solidFill>
                      <a:latin typeface="+mj-lt"/>
                    </a:rPr>
                    <a:t>1</a:t>
                  </a:r>
                  <a:endParaRPr lang="en-IN" sz="3600" dirty="0">
                    <a:solidFill>
                      <a:srgbClr val="FF5353"/>
                    </a:solidFill>
                    <a:latin typeface="+mj-lt"/>
                  </a:endParaRPr>
                </a:p>
              </p:txBody>
            </p:sp>
            <p:sp>
              <p:nvSpPr>
                <p:cNvPr id="38" name="TextBox 37">
                  <a:extLst>
                    <a:ext uri="{FF2B5EF4-FFF2-40B4-BE49-F238E27FC236}">
                      <a16:creationId xmlns:a16="http://schemas.microsoft.com/office/drawing/2014/main" id="{7E6CBAFE-63C8-412D-8FC0-8AECAD78B97D}"/>
                    </a:ext>
                  </a:extLst>
                </p:cNvPr>
                <p:cNvSpPr txBox="1"/>
                <p:nvPr/>
              </p:nvSpPr>
              <p:spPr>
                <a:xfrm>
                  <a:off x="1208704" y="4870636"/>
                  <a:ext cx="1799246" cy="646331"/>
                </a:xfrm>
                <a:prstGeom prst="rect">
                  <a:avLst/>
                </a:prstGeom>
                <a:noFill/>
              </p:spPr>
              <p:txBody>
                <a:bodyPr wrap="square" rtlCol="0">
                  <a:spAutoFit/>
                </a:bodyPr>
                <a:lstStyle/>
                <a:p>
                  <a:r>
                    <a:rPr lang="en-US" sz="3600" dirty="0">
                      <a:solidFill>
                        <a:srgbClr val="FF5353"/>
                      </a:solidFill>
                      <a:latin typeface="+mj-lt"/>
                    </a:rPr>
                    <a:t>FVIFA</a:t>
                  </a:r>
                  <a:endParaRPr lang="en-IN" sz="3600" dirty="0">
                    <a:solidFill>
                      <a:srgbClr val="FF5353"/>
                    </a:solidFill>
                    <a:latin typeface="+mj-lt"/>
                  </a:endParaRPr>
                </a:p>
              </p:txBody>
            </p:sp>
          </p:grpSp>
        </p:grpSp>
        <p:sp>
          <p:nvSpPr>
            <p:cNvPr id="39" name="Equals 38">
              <a:extLst>
                <a:ext uri="{FF2B5EF4-FFF2-40B4-BE49-F238E27FC236}">
                  <a16:creationId xmlns:a16="http://schemas.microsoft.com/office/drawing/2014/main" id="{4BBCED3C-C828-46F0-B2F2-1D536DE9278B}"/>
                </a:ext>
              </a:extLst>
            </p:cNvPr>
            <p:cNvSpPr/>
            <p:nvPr/>
          </p:nvSpPr>
          <p:spPr>
            <a:xfrm>
              <a:off x="3845335" y="4212011"/>
              <a:ext cx="749945" cy="548559"/>
            </a:xfrm>
            <a:prstGeom prst="mathEqual">
              <a:avLst>
                <a:gd name="adj1" fmla="val 23520"/>
                <a:gd name="adj2" fmla="val 29306"/>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43" name="TextBox 42">
            <a:extLst>
              <a:ext uri="{FF2B5EF4-FFF2-40B4-BE49-F238E27FC236}">
                <a16:creationId xmlns:a16="http://schemas.microsoft.com/office/drawing/2014/main" id="{FD3413B0-AF55-43C2-84EB-BF64CC78D47A}"/>
              </a:ext>
            </a:extLst>
          </p:cNvPr>
          <p:cNvSpPr txBox="1"/>
          <p:nvPr/>
        </p:nvSpPr>
        <p:spPr>
          <a:xfrm>
            <a:off x="762961" y="2021304"/>
            <a:ext cx="7659143" cy="1699632"/>
          </a:xfrm>
          <a:prstGeom prst="rect">
            <a:avLst/>
          </a:prstGeom>
          <a:noFill/>
        </p:spPr>
        <p:txBody>
          <a:bodyPr wrap="square" rtlCol="0">
            <a:spAutoFit/>
          </a:bodyPr>
          <a:lstStyle/>
          <a:p>
            <a:pPr algn="just">
              <a:lnSpc>
                <a:spcPct val="150000"/>
              </a:lnSpc>
            </a:pPr>
            <a:r>
              <a:rPr lang="en-US" b="0" i="0" dirty="0">
                <a:solidFill>
                  <a:schemeClr val="tx1">
                    <a:lumMod val="65000"/>
                    <a:lumOff val="35000"/>
                  </a:schemeClr>
                </a:solidFill>
                <a:effectLst/>
              </a:rPr>
              <a:t>A sinking fund is a fund containing money set aside or saved to pay off a debt or bond. A company that issues debt will need to pay that debt off in the future, and the sinking fund helps to soften the hardship of a large outlay of revenue. </a:t>
            </a:r>
            <a:r>
              <a:rPr lang="en-US" b="0" i="0" dirty="0">
                <a:solidFill>
                  <a:schemeClr val="tx1">
                    <a:lumMod val="65000"/>
                    <a:lumOff val="35000"/>
                  </a:schemeClr>
                </a:solidFill>
                <a:effectLst/>
                <a:latin typeface="+mj-lt"/>
              </a:rPr>
              <a:t>Sinking Fund Factor = 1/ FVIFA</a:t>
            </a:r>
            <a:endParaRPr lang="en-IN" dirty="0">
              <a:solidFill>
                <a:schemeClr val="tx1">
                  <a:lumMod val="65000"/>
                  <a:lumOff val="35000"/>
                </a:schemeClr>
              </a:solidFill>
              <a:latin typeface="+mj-lt"/>
            </a:endParaRPr>
          </a:p>
        </p:txBody>
      </p:sp>
    </p:spTree>
    <p:extLst>
      <p:ext uri="{BB962C8B-B14F-4D97-AF65-F5344CB8AC3E}">
        <p14:creationId xmlns:p14="http://schemas.microsoft.com/office/powerpoint/2010/main" val="27979355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315F06D-4124-4A81-A30E-83BE13B7A4C0}"/>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45</a:t>
            </a:r>
            <a:endParaRPr lang="en-IN" dirty="0"/>
          </a:p>
        </p:txBody>
      </p:sp>
      <p:sp>
        <p:nvSpPr>
          <p:cNvPr id="27" name="TextBox 26">
            <a:extLst>
              <a:ext uri="{FF2B5EF4-FFF2-40B4-BE49-F238E27FC236}">
                <a16:creationId xmlns:a16="http://schemas.microsoft.com/office/drawing/2014/main" id="{DABD16BA-AF83-45AB-87C3-8ED0A156C9DF}"/>
              </a:ext>
            </a:extLst>
          </p:cNvPr>
          <p:cNvSpPr txBox="1"/>
          <p:nvPr/>
        </p:nvSpPr>
        <p:spPr>
          <a:xfrm>
            <a:off x="517357" y="814427"/>
            <a:ext cx="8073189"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Doubling Period (Using Rule of 72) </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5" name="TextBox 24">
            <a:extLst>
              <a:ext uri="{FF2B5EF4-FFF2-40B4-BE49-F238E27FC236}">
                <a16:creationId xmlns:a16="http://schemas.microsoft.com/office/drawing/2014/main" id="{4F259DDD-E237-4532-9639-5F3ED3F30A07}"/>
              </a:ext>
            </a:extLst>
          </p:cNvPr>
          <p:cNvSpPr txBox="1"/>
          <p:nvPr/>
        </p:nvSpPr>
        <p:spPr>
          <a:xfrm>
            <a:off x="682365" y="1965476"/>
            <a:ext cx="7527276" cy="2592569"/>
          </a:xfrm>
          <a:prstGeom prst="rect">
            <a:avLst/>
          </a:prstGeom>
          <a:noFill/>
        </p:spPr>
        <p:txBody>
          <a:bodyPr wrap="square" rtlCol="0">
            <a:spAutoFit/>
          </a:bodyPr>
          <a:lstStyle/>
          <a:p>
            <a:pPr algn="just">
              <a:lnSpc>
                <a:spcPct val="150000"/>
              </a:lnSpc>
            </a:pPr>
            <a:r>
              <a:rPr lang="en-US" sz="2800" dirty="0">
                <a:solidFill>
                  <a:schemeClr val="tx1">
                    <a:lumMod val="65000"/>
                    <a:lumOff val="35000"/>
                  </a:schemeClr>
                </a:solidFill>
              </a:rPr>
              <a:t>The formula calculates the period at which the deposited amount will double. The formula gives an approximate answer without resorting to Future Value of Money calculations.</a:t>
            </a:r>
            <a:endParaRPr lang="en-IN" sz="2800" dirty="0">
              <a:solidFill>
                <a:schemeClr val="tx1">
                  <a:lumMod val="65000"/>
                  <a:lumOff val="35000"/>
                </a:schemeClr>
              </a:solidFill>
            </a:endParaRPr>
          </a:p>
        </p:txBody>
      </p:sp>
      <p:grpSp>
        <p:nvGrpSpPr>
          <p:cNvPr id="32" name="Group 31">
            <a:extLst>
              <a:ext uri="{FF2B5EF4-FFF2-40B4-BE49-F238E27FC236}">
                <a16:creationId xmlns:a16="http://schemas.microsoft.com/office/drawing/2014/main" id="{1338014A-6414-4A5D-BB88-7F477D367FA9}"/>
              </a:ext>
            </a:extLst>
          </p:cNvPr>
          <p:cNvGrpSpPr/>
          <p:nvPr/>
        </p:nvGrpSpPr>
        <p:grpSpPr>
          <a:xfrm>
            <a:off x="5186980" y="4680664"/>
            <a:ext cx="1195137" cy="1367514"/>
            <a:chOff x="3974427" y="4584419"/>
            <a:chExt cx="1195137" cy="1367514"/>
          </a:xfrm>
        </p:grpSpPr>
        <p:sp>
          <p:nvSpPr>
            <p:cNvPr id="28" name="TextBox 27">
              <a:extLst>
                <a:ext uri="{FF2B5EF4-FFF2-40B4-BE49-F238E27FC236}">
                  <a16:creationId xmlns:a16="http://schemas.microsoft.com/office/drawing/2014/main" id="{B9175A57-1E49-4E16-8378-BEBC90DB1813}"/>
                </a:ext>
              </a:extLst>
            </p:cNvPr>
            <p:cNvSpPr txBox="1"/>
            <p:nvPr/>
          </p:nvSpPr>
          <p:spPr>
            <a:xfrm>
              <a:off x="4179457" y="4584419"/>
              <a:ext cx="785085" cy="707886"/>
            </a:xfrm>
            <a:prstGeom prst="rect">
              <a:avLst/>
            </a:prstGeom>
            <a:noFill/>
          </p:spPr>
          <p:txBody>
            <a:bodyPr wrap="square" rtlCol="0">
              <a:spAutoFit/>
            </a:bodyPr>
            <a:lstStyle/>
            <a:p>
              <a:r>
                <a:rPr lang="en-US" sz="4000" dirty="0">
                  <a:solidFill>
                    <a:srgbClr val="FF5353"/>
                  </a:solidFill>
                  <a:latin typeface="+mj-lt"/>
                </a:rPr>
                <a:t>72</a:t>
              </a:r>
              <a:endParaRPr lang="en-IN" sz="4000" dirty="0">
                <a:solidFill>
                  <a:srgbClr val="FF5353"/>
                </a:solidFill>
                <a:latin typeface="+mj-lt"/>
              </a:endParaRPr>
            </a:p>
          </p:txBody>
        </p:sp>
        <p:sp>
          <p:nvSpPr>
            <p:cNvPr id="29" name="TextBox 28">
              <a:extLst>
                <a:ext uri="{FF2B5EF4-FFF2-40B4-BE49-F238E27FC236}">
                  <a16:creationId xmlns:a16="http://schemas.microsoft.com/office/drawing/2014/main" id="{1EA4A0A8-CBAE-475C-95CE-02F26BBEC229}"/>
                </a:ext>
              </a:extLst>
            </p:cNvPr>
            <p:cNvSpPr txBox="1"/>
            <p:nvPr/>
          </p:nvSpPr>
          <p:spPr>
            <a:xfrm>
              <a:off x="4361204" y="5244047"/>
              <a:ext cx="520880" cy="707886"/>
            </a:xfrm>
            <a:prstGeom prst="rect">
              <a:avLst/>
            </a:prstGeom>
            <a:noFill/>
          </p:spPr>
          <p:txBody>
            <a:bodyPr wrap="square" rtlCol="0">
              <a:spAutoFit/>
            </a:bodyPr>
            <a:lstStyle/>
            <a:p>
              <a:r>
                <a:rPr lang="en-US" sz="4000" dirty="0">
                  <a:solidFill>
                    <a:srgbClr val="FF5353"/>
                  </a:solidFill>
                  <a:latin typeface="+mj-lt"/>
                </a:rPr>
                <a:t>r</a:t>
              </a:r>
              <a:endParaRPr lang="en-IN" sz="4000" dirty="0">
                <a:solidFill>
                  <a:srgbClr val="FF5353"/>
                </a:solidFill>
                <a:latin typeface="+mj-lt"/>
              </a:endParaRPr>
            </a:p>
          </p:txBody>
        </p:sp>
        <p:sp>
          <p:nvSpPr>
            <p:cNvPr id="30" name="Minus Sign 29">
              <a:extLst>
                <a:ext uri="{FF2B5EF4-FFF2-40B4-BE49-F238E27FC236}">
                  <a16:creationId xmlns:a16="http://schemas.microsoft.com/office/drawing/2014/main" id="{D8655C68-9D96-45AF-9BD1-2E888764D0BA}"/>
                </a:ext>
              </a:extLst>
            </p:cNvPr>
            <p:cNvSpPr/>
            <p:nvPr/>
          </p:nvSpPr>
          <p:spPr>
            <a:xfrm>
              <a:off x="3974427" y="5156365"/>
              <a:ext cx="1195137" cy="312821"/>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5353"/>
                </a:solidFill>
              </a:endParaRPr>
            </a:p>
          </p:txBody>
        </p:sp>
      </p:grpSp>
      <p:sp>
        <p:nvSpPr>
          <p:cNvPr id="31" name="TextBox 30">
            <a:extLst>
              <a:ext uri="{FF2B5EF4-FFF2-40B4-BE49-F238E27FC236}">
                <a16:creationId xmlns:a16="http://schemas.microsoft.com/office/drawing/2014/main" id="{7B02FF17-03D0-4AD4-A93E-C67F97A296D6}"/>
              </a:ext>
            </a:extLst>
          </p:cNvPr>
          <p:cNvSpPr txBox="1"/>
          <p:nvPr/>
        </p:nvSpPr>
        <p:spPr>
          <a:xfrm>
            <a:off x="738694" y="5009364"/>
            <a:ext cx="4346666" cy="707886"/>
          </a:xfrm>
          <a:prstGeom prst="rect">
            <a:avLst/>
          </a:prstGeom>
          <a:noFill/>
        </p:spPr>
        <p:txBody>
          <a:bodyPr wrap="square" rtlCol="0">
            <a:spAutoFit/>
          </a:bodyPr>
          <a:lstStyle/>
          <a:p>
            <a:r>
              <a:rPr lang="en-US" sz="4000" dirty="0">
                <a:solidFill>
                  <a:srgbClr val="FF5353"/>
                </a:solidFill>
                <a:latin typeface="+mj-lt"/>
              </a:rPr>
              <a:t>Doubling Period =</a:t>
            </a:r>
            <a:endParaRPr lang="en-IN" sz="4000" dirty="0">
              <a:solidFill>
                <a:srgbClr val="FF5353"/>
              </a:solidFill>
              <a:latin typeface="+mj-lt"/>
            </a:endParaRPr>
          </a:p>
        </p:txBody>
      </p:sp>
      <p:cxnSp>
        <p:nvCxnSpPr>
          <p:cNvPr id="34" name="Straight Connector 33">
            <a:extLst>
              <a:ext uri="{FF2B5EF4-FFF2-40B4-BE49-F238E27FC236}">
                <a16:creationId xmlns:a16="http://schemas.microsoft.com/office/drawing/2014/main" id="{BD2612D0-9AE8-4246-B5DE-75D45D5F8082}"/>
              </a:ext>
            </a:extLst>
          </p:cNvPr>
          <p:cNvCxnSpPr/>
          <p:nvPr/>
        </p:nvCxnSpPr>
        <p:spPr>
          <a:xfrm>
            <a:off x="6569242" y="4624517"/>
            <a:ext cx="0" cy="172013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460C017-68D7-42DA-9E93-8D3641ECE259}"/>
              </a:ext>
            </a:extLst>
          </p:cNvPr>
          <p:cNvSpPr txBox="1"/>
          <p:nvPr/>
        </p:nvSpPr>
        <p:spPr>
          <a:xfrm>
            <a:off x="6688767" y="4576228"/>
            <a:ext cx="1331495" cy="1665584"/>
          </a:xfrm>
          <a:prstGeom prst="rect">
            <a:avLst/>
          </a:prstGeom>
          <a:noFill/>
        </p:spPr>
        <p:txBody>
          <a:bodyPr wrap="square" rtlCol="0">
            <a:spAutoFit/>
          </a:bodyPr>
          <a:lstStyle/>
          <a:p>
            <a:pPr algn="just">
              <a:lnSpc>
                <a:spcPct val="150000"/>
              </a:lnSpc>
            </a:pPr>
            <a:r>
              <a:rPr lang="en-US" sz="1400" dirty="0">
                <a:solidFill>
                  <a:schemeClr val="tx1">
                    <a:lumMod val="65000"/>
                    <a:lumOff val="35000"/>
                  </a:schemeClr>
                </a:solidFill>
              </a:rPr>
              <a:t>r = Rate of interest per annum compounded annually.</a:t>
            </a:r>
            <a:endParaRPr lang="en-IN" sz="1400" dirty="0">
              <a:solidFill>
                <a:schemeClr val="tx1">
                  <a:lumMod val="65000"/>
                  <a:lumOff val="35000"/>
                </a:schemeClr>
              </a:solidFill>
            </a:endParaRPr>
          </a:p>
        </p:txBody>
      </p:sp>
      <p:sp>
        <p:nvSpPr>
          <p:cNvPr id="36" name="Rectangle 35">
            <a:extLst>
              <a:ext uri="{FF2B5EF4-FFF2-40B4-BE49-F238E27FC236}">
                <a16:creationId xmlns:a16="http://schemas.microsoft.com/office/drawing/2014/main" id="{EB399655-D066-4943-939F-1DAA7ED808C8}"/>
              </a:ext>
            </a:extLst>
          </p:cNvPr>
          <p:cNvSpPr/>
          <p:nvPr/>
        </p:nvSpPr>
        <p:spPr>
          <a:xfrm>
            <a:off x="8064000" y="5630779"/>
            <a:ext cx="1080000" cy="1080000"/>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56070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24D36D05-DDB3-4F53-8BC3-10BB490FCE19}"/>
              </a:ext>
            </a:extLst>
          </p:cNvPr>
          <p:cNvSpPr txBox="1"/>
          <p:nvPr/>
        </p:nvSpPr>
        <p:spPr>
          <a:xfrm>
            <a:off x="8335635" y="160997"/>
            <a:ext cx="609600"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46</a:t>
            </a:r>
            <a:endParaRPr lang="en-IN" dirty="0"/>
          </a:p>
        </p:txBody>
      </p:sp>
      <p:sp>
        <p:nvSpPr>
          <p:cNvPr id="27" name="TextBox 26">
            <a:extLst>
              <a:ext uri="{FF2B5EF4-FFF2-40B4-BE49-F238E27FC236}">
                <a16:creationId xmlns:a16="http://schemas.microsoft.com/office/drawing/2014/main" id="{76557BA5-B58F-4559-A615-C9612491FDFC}"/>
              </a:ext>
            </a:extLst>
          </p:cNvPr>
          <p:cNvSpPr txBox="1"/>
          <p:nvPr/>
        </p:nvSpPr>
        <p:spPr>
          <a:xfrm>
            <a:off x="517357" y="814427"/>
            <a:ext cx="8073189"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Doubling Period (Using Rule of 69) </a:t>
            </a:r>
            <a:endParaRPr lang="en-IN"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8" name="TextBox 27">
            <a:extLst>
              <a:ext uri="{FF2B5EF4-FFF2-40B4-BE49-F238E27FC236}">
                <a16:creationId xmlns:a16="http://schemas.microsoft.com/office/drawing/2014/main" id="{34D7B2DD-649D-490E-A679-E9A00DFFB296}"/>
              </a:ext>
            </a:extLst>
          </p:cNvPr>
          <p:cNvSpPr txBox="1"/>
          <p:nvPr/>
        </p:nvSpPr>
        <p:spPr>
          <a:xfrm>
            <a:off x="674344" y="1941778"/>
            <a:ext cx="7527276" cy="2592569"/>
          </a:xfrm>
          <a:prstGeom prst="rect">
            <a:avLst/>
          </a:prstGeom>
          <a:noFill/>
        </p:spPr>
        <p:txBody>
          <a:bodyPr wrap="square" rtlCol="0">
            <a:spAutoFit/>
          </a:bodyPr>
          <a:lstStyle/>
          <a:p>
            <a:pPr algn="just">
              <a:lnSpc>
                <a:spcPct val="150000"/>
              </a:lnSpc>
            </a:pPr>
            <a:r>
              <a:rPr lang="en-US" sz="2800" dirty="0">
                <a:solidFill>
                  <a:schemeClr val="tx1">
                    <a:lumMod val="65000"/>
                    <a:lumOff val="35000"/>
                  </a:schemeClr>
                </a:solidFill>
              </a:rPr>
              <a:t>The formula calculates the period at which the deposited amount will double. The formula gives exact answer without resorting to Future Value of Money calculations.</a:t>
            </a:r>
            <a:endParaRPr lang="en-IN" sz="2800" dirty="0">
              <a:solidFill>
                <a:schemeClr val="tx1">
                  <a:lumMod val="65000"/>
                  <a:lumOff val="35000"/>
                </a:schemeClr>
              </a:solidFill>
            </a:endParaRPr>
          </a:p>
        </p:txBody>
      </p:sp>
      <p:grpSp>
        <p:nvGrpSpPr>
          <p:cNvPr id="25" name="Group 24">
            <a:extLst>
              <a:ext uri="{FF2B5EF4-FFF2-40B4-BE49-F238E27FC236}">
                <a16:creationId xmlns:a16="http://schemas.microsoft.com/office/drawing/2014/main" id="{F80AC5AD-6B0F-4705-A896-C03CEB845111}"/>
              </a:ext>
            </a:extLst>
          </p:cNvPr>
          <p:cNvGrpSpPr/>
          <p:nvPr/>
        </p:nvGrpSpPr>
        <p:grpSpPr>
          <a:xfrm>
            <a:off x="730673" y="4768346"/>
            <a:ext cx="5803843" cy="1133023"/>
            <a:chOff x="730673" y="4768346"/>
            <a:chExt cx="5803843" cy="1133023"/>
          </a:xfrm>
        </p:grpSpPr>
        <p:grpSp>
          <p:nvGrpSpPr>
            <p:cNvPr id="29" name="Group 28">
              <a:extLst>
                <a:ext uri="{FF2B5EF4-FFF2-40B4-BE49-F238E27FC236}">
                  <a16:creationId xmlns:a16="http://schemas.microsoft.com/office/drawing/2014/main" id="{6B34AA5D-427A-4654-ADE5-3A5C68C1F01F}"/>
                </a:ext>
              </a:extLst>
            </p:cNvPr>
            <p:cNvGrpSpPr/>
            <p:nvPr/>
          </p:nvGrpSpPr>
          <p:grpSpPr>
            <a:xfrm>
              <a:off x="4111216" y="4768346"/>
              <a:ext cx="2423300" cy="1133023"/>
              <a:chOff x="2906684" y="4695799"/>
              <a:chExt cx="2423300" cy="1133023"/>
            </a:xfrm>
          </p:grpSpPr>
          <p:sp>
            <p:nvSpPr>
              <p:cNvPr id="30" name="TextBox 29">
                <a:extLst>
                  <a:ext uri="{FF2B5EF4-FFF2-40B4-BE49-F238E27FC236}">
                    <a16:creationId xmlns:a16="http://schemas.microsoft.com/office/drawing/2014/main" id="{331EDD70-2443-4B61-A96B-072ED70DDF3C}"/>
                  </a:ext>
                </a:extLst>
              </p:cNvPr>
              <p:cNvSpPr txBox="1"/>
              <p:nvPr/>
            </p:nvSpPr>
            <p:spPr>
              <a:xfrm>
                <a:off x="4386918" y="4695799"/>
                <a:ext cx="785085" cy="584775"/>
              </a:xfrm>
              <a:prstGeom prst="rect">
                <a:avLst/>
              </a:prstGeom>
              <a:noFill/>
            </p:spPr>
            <p:txBody>
              <a:bodyPr wrap="square" rtlCol="0">
                <a:spAutoFit/>
              </a:bodyPr>
              <a:lstStyle/>
              <a:p>
                <a:r>
                  <a:rPr lang="en-US" sz="3200" dirty="0">
                    <a:solidFill>
                      <a:srgbClr val="FF5353"/>
                    </a:solidFill>
                    <a:latin typeface="+mj-lt"/>
                  </a:rPr>
                  <a:t>69</a:t>
                </a:r>
                <a:endParaRPr lang="en-IN" sz="3200" dirty="0">
                  <a:solidFill>
                    <a:srgbClr val="FF5353"/>
                  </a:solidFill>
                  <a:latin typeface="+mj-lt"/>
                </a:endParaRPr>
              </a:p>
            </p:txBody>
          </p:sp>
          <p:sp>
            <p:nvSpPr>
              <p:cNvPr id="31" name="TextBox 30">
                <a:extLst>
                  <a:ext uri="{FF2B5EF4-FFF2-40B4-BE49-F238E27FC236}">
                    <a16:creationId xmlns:a16="http://schemas.microsoft.com/office/drawing/2014/main" id="{3404656B-6CE0-4314-9133-4A89093AA872}"/>
                  </a:ext>
                </a:extLst>
              </p:cNvPr>
              <p:cNvSpPr txBox="1"/>
              <p:nvPr/>
            </p:nvSpPr>
            <p:spPr>
              <a:xfrm>
                <a:off x="4521624" y="5244047"/>
                <a:ext cx="520880" cy="584775"/>
              </a:xfrm>
              <a:prstGeom prst="rect">
                <a:avLst/>
              </a:prstGeom>
              <a:noFill/>
            </p:spPr>
            <p:txBody>
              <a:bodyPr wrap="square" rtlCol="0">
                <a:spAutoFit/>
              </a:bodyPr>
              <a:lstStyle/>
              <a:p>
                <a:r>
                  <a:rPr lang="en-US" sz="3200" dirty="0">
                    <a:solidFill>
                      <a:srgbClr val="FF5353"/>
                    </a:solidFill>
                    <a:latin typeface="+mj-lt"/>
                  </a:rPr>
                  <a:t>r</a:t>
                </a:r>
                <a:endParaRPr lang="en-IN" sz="3200" dirty="0">
                  <a:solidFill>
                    <a:srgbClr val="FF5353"/>
                  </a:solidFill>
                  <a:latin typeface="+mj-lt"/>
                </a:endParaRPr>
              </a:p>
            </p:txBody>
          </p:sp>
          <p:sp>
            <p:nvSpPr>
              <p:cNvPr id="32" name="Minus Sign 31">
                <a:extLst>
                  <a:ext uri="{FF2B5EF4-FFF2-40B4-BE49-F238E27FC236}">
                    <a16:creationId xmlns:a16="http://schemas.microsoft.com/office/drawing/2014/main" id="{0571EED5-E9C3-4814-B417-516D1D528EF8}"/>
                  </a:ext>
                </a:extLst>
              </p:cNvPr>
              <p:cNvSpPr/>
              <p:nvPr/>
            </p:nvSpPr>
            <p:spPr>
              <a:xfrm>
                <a:off x="4134847" y="5156365"/>
                <a:ext cx="1195137" cy="312821"/>
              </a:xfrm>
              <a:prstGeom prst="mathMinus">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5353"/>
                  </a:solidFill>
                </a:endParaRPr>
              </a:p>
            </p:txBody>
          </p:sp>
          <p:sp>
            <p:nvSpPr>
              <p:cNvPr id="36" name="TextBox 35">
                <a:extLst>
                  <a:ext uri="{FF2B5EF4-FFF2-40B4-BE49-F238E27FC236}">
                    <a16:creationId xmlns:a16="http://schemas.microsoft.com/office/drawing/2014/main" id="{DC9F738E-D852-4A10-8658-6D9E754D3C8F}"/>
                  </a:ext>
                </a:extLst>
              </p:cNvPr>
              <p:cNvSpPr txBox="1"/>
              <p:nvPr/>
            </p:nvSpPr>
            <p:spPr>
              <a:xfrm>
                <a:off x="2906684" y="4940090"/>
                <a:ext cx="1360035" cy="584775"/>
              </a:xfrm>
              <a:prstGeom prst="rect">
                <a:avLst/>
              </a:prstGeom>
              <a:noFill/>
            </p:spPr>
            <p:txBody>
              <a:bodyPr wrap="square" rtlCol="0">
                <a:spAutoFit/>
              </a:bodyPr>
              <a:lstStyle/>
              <a:p>
                <a:r>
                  <a:rPr lang="en-US" sz="3200" dirty="0">
                    <a:solidFill>
                      <a:srgbClr val="FF5353"/>
                    </a:solidFill>
                    <a:latin typeface="+mj-lt"/>
                  </a:rPr>
                  <a:t>0.35 + </a:t>
                </a:r>
                <a:endParaRPr lang="en-IN" sz="3200" dirty="0">
                  <a:solidFill>
                    <a:srgbClr val="FF5353"/>
                  </a:solidFill>
                  <a:latin typeface="+mj-lt"/>
                </a:endParaRPr>
              </a:p>
            </p:txBody>
          </p:sp>
        </p:grpSp>
        <p:sp>
          <p:nvSpPr>
            <p:cNvPr id="33" name="TextBox 32">
              <a:extLst>
                <a:ext uri="{FF2B5EF4-FFF2-40B4-BE49-F238E27FC236}">
                  <a16:creationId xmlns:a16="http://schemas.microsoft.com/office/drawing/2014/main" id="{C276F480-32A6-4DAB-B7EF-4DEAF925A3C2}"/>
                </a:ext>
              </a:extLst>
            </p:cNvPr>
            <p:cNvSpPr txBox="1"/>
            <p:nvPr/>
          </p:nvSpPr>
          <p:spPr>
            <a:xfrm>
              <a:off x="730673" y="4985666"/>
              <a:ext cx="3563143" cy="584775"/>
            </a:xfrm>
            <a:prstGeom prst="rect">
              <a:avLst/>
            </a:prstGeom>
            <a:noFill/>
          </p:spPr>
          <p:txBody>
            <a:bodyPr wrap="square" rtlCol="0">
              <a:spAutoFit/>
            </a:bodyPr>
            <a:lstStyle/>
            <a:p>
              <a:r>
                <a:rPr lang="en-US" sz="3200" dirty="0">
                  <a:solidFill>
                    <a:srgbClr val="FF5353"/>
                  </a:solidFill>
                  <a:latin typeface="+mj-lt"/>
                </a:rPr>
                <a:t>Doubling Period =</a:t>
              </a:r>
              <a:endParaRPr lang="en-IN" sz="3200" dirty="0">
                <a:solidFill>
                  <a:srgbClr val="FF5353"/>
                </a:solidFill>
                <a:latin typeface="+mj-lt"/>
              </a:endParaRPr>
            </a:p>
          </p:txBody>
        </p:sp>
      </p:grpSp>
      <p:cxnSp>
        <p:nvCxnSpPr>
          <p:cNvPr id="34" name="Straight Connector 33">
            <a:extLst>
              <a:ext uri="{FF2B5EF4-FFF2-40B4-BE49-F238E27FC236}">
                <a16:creationId xmlns:a16="http://schemas.microsoft.com/office/drawing/2014/main" id="{7D7BDC83-7FC8-4F0E-99B6-A29FC59C19BB}"/>
              </a:ext>
            </a:extLst>
          </p:cNvPr>
          <p:cNvCxnSpPr/>
          <p:nvPr/>
        </p:nvCxnSpPr>
        <p:spPr>
          <a:xfrm>
            <a:off x="6561221" y="4600819"/>
            <a:ext cx="0" cy="172013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5B1A0E6-9978-4BCC-935B-9866C6D47445}"/>
              </a:ext>
            </a:extLst>
          </p:cNvPr>
          <p:cNvSpPr txBox="1"/>
          <p:nvPr/>
        </p:nvSpPr>
        <p:spPr>
          <a:xfrm>
            <a:off x="6680746" y="4552530"/>
            <a:ext cx="1331495" cy="1665584"/>
          </a:xfrm>
          <a:prstGeom prst="rect">
            <a:avLst/>
          </a:prstGeom>
          <a:noFill/>
        </p:spPr>
        <p:txBody>
          <a:bodyPr wrap="square" rtlCol="0">
            <a:spAutoFit/>
          </a:bodyPr>
          <a:lstStyle/>
          <a:p>
            <a:pPr algn="just">
              <a:lnSpc>
                <a:spcPct val="150000"/>
              </a:lnSpc>
            </a:pPr>
            <a:r>
              <a:rPr lang="en-US" sz="1400" dirty="0">
                <a:solidFill>
                  <a:schemeClr val="tx1">
                    <a:lumMod val="65000"/>
                    <a:lumOff val="35000"/>
                  </a:schemeClr>
                </a:solidFill>
              </a:rPr>
              <a:t>r = Rate of interest per annum compounded annually.</a:t>
            </a:r>
            <a:endParaRPr lang="en-IN" sz="1400" dirty="0">
              <a:solidFill>
                <a:schemeClr val="tx1">
                  <a:lumMod val="65000"/>
                  <a:lumOff val="35000"/>
                </a:schemeClr>
              </a:solidFill>
            </a:endParaRPr>
          </a:p>
        </p:txBody>
      </p:sp>
      <p:sp>
        <p:nvSpPr>
          <p:cNvPr id="37" name="Rectangle 36">
            <a:extLst>
              <a:ext uri="{FF2B5EF4-FFF2-40B4-BE49-F238E27FC236}">
                <a16:creationId xmlns:a16="http://schemas.microsoft.com/office/drawing/2014/main" id="{591B076B-9268-4B72-9C44-4EBE66037FE1}"/>
              </a:ext>
            </a:extLst>
          </p:cNvPr>
          <p:cNvSpPr/>
          <p:nvPr/>
        </p:nvSpPr>
        <p:spPr>
          <a:xfrm>
            <a:off x="8064000" y="5630779"/>
            <a:ext cx="1080000" cy="1080000"/>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40788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C46BBE-B9E1-4F04-9E5B-0C5D6F0116F1}"/>
              </a:ext>
            </a:extLst>
          </p:cNvPr>
          <p:cNvSpPr txBox="1"/>
          <p:nvPr/>
        </p:nvSpPr>
        <p:spPr>
          <a:xfrm>
            <a:off x="517358" y="814427"/>
            <a:ext cx="7546642"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Why Money has Time Value?</a:t>
            </a:r>
            <a:endParaRPr lang="en-IN"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7" name="TextBox 26">
            <a:extLst>
              <a:ext uri="{FF2B5EF4-FFF2-40B4-BE49-F238E27FC236}">
                <a16:creationId xmlns:a16="http://schemas.microsoft.com/office/drawing/2014/main" id="{5B4F08B4-4ED9-4E01-BDAC-9D195E19A0D4}"/>
              </a:ext>
            </a:extLst>
          </p:cNvPr>
          <p:cNvSpPr txBox="1"/>
          <p:nvPr/>
        </p:nvSpPr>
        <p:spPr>
          <a:xfrm>
            <a:off x="682371" y="2051567"/>
            <a:ext cx="7527276" cy="1681358"/>
          </a:xfrm>
          <a:prstGeom prst="rect">
            <a:avLst/>
          </a:prstGeom>
          <a:noFill/>
        </p:spPr>
        <p:txBody>
          <a:bodyPr wrap="square" rtlCol="0">
            <a:spAutoFit/>
          </a:bodyPr>
          <a:lstStyle/>
          <a:p>
            <a:pPr algn="just">
              <a:lnSpc>
                <a:spcPct val="150000"/>
              </a:lnSpc>
            </a:pPr>
            <a:r>
              <a:rPr lang="en-US" sz="2400" dirty="0">
                <a:solidFill>
                  <a:schemeClr val="tx1">
                    <a:lumMod val="75000"/>
                    <a:lumOff val="25000"/>
                  </a:schemeClr>
                </a:solidFill>
                <a:latin typeface="Lato" panose="020F0502020204030203" pitchFamily="34" charset="0"/>
              </a:rPr>
              <a:t>Since future is uncertain, people want compensation for parting with their money at present. They want a compensation for:</a:t>
            </a:r>
            <a:endParaRPr lang="en-IN" sz="2400" dirty="0">
              <a:solidFill>
                <a:schemeClr val="tx1">
                  <a:lumMod val="75000"/>
                  <a:lumOff val="25000"/>
                </a:schemeClr>
              </a:solidFill>
              <a:latin typeface="Lato" panose="020F0502020204030203" pitchFamily="34" charset="0"/>
            </a:endParaRPr>
          </a:p>
        </p:txBody>
      </p:sp>
      <p:sp>
        <p:nvSpPr>
          <p:cNvPr id="28" name="TextBox 27">
            <a:extLst>
              <a:ext uri="{FF2B5EF4-FFF2-40B4-BE49-F238E27FC236}">
                <a16:creationId xmlns:a16="http://schemas.microsoft.com/office/drawing/2014/main" id="{517D9456-22D2-4551-9FFE-AD5E60D4C656}"/>
              </a:ext>
            </a:extLst>
          </p:cNvPr>
          <p:cNvSpPr txBox="1"/>
          <p:nvPr/>
        </p:nvSpPr>
        <p:spPr>
          <a:xfrm>
            <a:off x="1452387" y="4003403"/>
            <a:ext cx="5461755" cy="573362"/>
          </a:xfrm>
          <a:prstGeom prst="rect">
            <a:avLst/>
          </a:prstGeom>
          <a:noFill/>
        </p:spPr>
        <p:txBody>
          <a:bodyPr wrap="square" rtlCol="0">
            <a:spAutoFit/>
          </a:bodyPr>
          <a:lstStyle/>
          <a:p>
            <a:pPr algn="just">
              <a:lnSpc>
                <a:spcPct val="150000"/>
              </a:lnSpc>
            </a:pPr>
            <a:r>
              <a:rPr lang="en-US" sz="2400" dirty="0">
                <a:solidFill>
                  <a:schemeClr val="tx1">
                    <a:lumMod val="75000"/>
                    <a:lumOff val="25000"/>
                  </a:schemeClr>
                </a:solidFill>
                <a:latin typeface="Lato" panose="020F0502020204030203" pitchFamily="34" charset="0"/>
              </a:rPr>
              <a:t>Lost Opportunities (Opportunity Cost)</a:t>
            </a:r>
            <a:endParaRPr lang="en-IN" sz="2400" dirty="0">
              <a:solidFill>
                <a:schemeClr val="tx1">
                  <a:lumMod val="75000"/>
                  <a:lumOff val="25000"/>
                </a:schemeClr>
              </a:solidFill>
              <a:latin typeface="Lato" panose="020F0502020204030203" pitchFamily="34" charset="0"/>
            </a:endParaRPr>
          </a:p>
        </p:txBody>
      </p:sp>
      <p:sp>
        <p:nvSpPr>
          <p:cNvPr id="29" name="TextBox 28">
            <a:extLst>
              <a:ext uri="{FF2B5EF4-FFF2-40B4-BE49-F238E27FC236}">
                <a16:creationId xmlns:a16="http://schemas.microsoft.com/office/drawing/2014/main" id="{DFB7705F-91ED-4C37-B93F-5C1EA11A2ABA}"/>
              </a:ext>
            </a:extLst>
          </p:cNvPr>
          <p:cNvSpPr txBox="1"/>
          <p:nvPr/>
        </p:nvSpPr>
        <p:spPr>
          <a:xfrm>
            <a:off x="1452387" y="4741729"/>
            <a:ext cx="5461755" cy="573362"/>
          </a:xfrm>
          <a:prstGeom prst="rect">
            <a:avLst/>
          </a:prstGeom>
          <a:noFill/>
        </p:spPr>
        <p:txBody>
          <a:bodyPr wrap="square" rtlCol="0">
            <a:spAutoFit/>
          </a:bodyPr>
          <a:lstStyle/>
          <a:p>
            <a:pPr algn="just">
              <a:lnSpc>
                <a:spcPct val="150000"/>
              </a:lnSpc>
            </a:pPr>
            <a:r>
              <a:rPr lang="en-US" sz="2400" dirty="0">
                <a:solidFill>
                  <a:schemeClr val="tx1">
                    <a:lumMod val="75000"/>
                    <a:lumOff val="25000"/>
                  </a:schemeClr>
                </a:solidFill>
                <a:latin typeface="Lato" panose="020F0502020204030203" pitchFamily="34" charset="0"/>
              </a:rPr>
              <a:t>Taking Risk (Risk Premium)</a:t>
            </a:r>
            <a:endParaRPr lang="en-IN" sz="2400" dirty="0">
              <a:solidFill>
                <a:schemeClr val="tx1">
                  <a:lumMod val="75000"/>
                  <a:lumOff val="25000"/>
                </a:schemeClr>
              </a:solidFill>
              <a:latin typeface="Lato" panose="020F0502020204030203" pitchFamily="34" charset="0"/>
            </a:endParaRPr>
          </a:p>
        </p:txBody>
      </p:sp>
      <p:sp>
        <p:nvSpPr>
          <p:cNvPr id="30" name="Arrow: Pentagon 29">
            <a:extLst>
              <a:ext uri="{FF2B5EF4-FFF2-40B4-BE49-F238E27FC236}">
                <a16:creationId xmlns:a16="http://schemas.microsoft.com/office/drawing/2014/main" id="{1F49EDBD-8547-4536-BEF9-AE98586000DA}"/>
              </a:ext>
            </a:extLst>
          </p:cNvPr>
          <p:cNvSpPr/>
          <p:nvPr/>
        </p:nvSpPr>
        <p:spPr>
          <a:xfrm>
            <a:off x="874295" y="4206405"/>
            <a:ext cx="477256" cy="327778"/>
          </a:xfrm>
          <a:prstGeom prst="homePlate">
            <a:avLst>
              <a:gd name="adj" fmla="val 42659"/>
            </a:avLst>
          </a:prstGeom>
          <a:solidFill>
            <a:schemeClr val="bg1">
              <a:lumMod val="50000"/>
            </a:schemeClr>
          </a:solidFill>
          <a:ln w="38100">
            <a:solidFill>
              <a:schemeClr val="tx2">
                <a:lumMod val="20000"/>
                <a:lumOff val="80000"/>
              </a:schemeClr>
            </a:solidFill>
          </a:ln>
          <a:effectLst>
            <a:outerShdw blurRad="50800" dist="38100" algn="l" rotWithShape="0">
              <a:prstClr val="black">
                <a:alpha val="40000"/>
              </a:prstClr>
            </a:outerShdw>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lumMod val="90000"/>
                </a:schemeClr>
              </a:solidFill>
            </a:endParaRPr>
          </a:p>
        </p:txBody>
      </p:sp>
      <p:sp>
        <p:nvSpPr>
          <p:cNvPr id="31" name="Arrow: Pentagon 30">
            <a:extLst>
              <a:ext uri="{FF2B5EF4-FFF2-40B4-BE49-F238E27FC236}">
                <a16:creationId xmlns:a16="http://schemas.microsoft.com/office/drawing/2014/main" id="{11AEB4D9-E351-4D49-B6E6-CFDD4F578886}"/>
              </a:ext>
            </a:extLst>
          </p:cNvPr>
          <p:cNvSpPr/>
          <p:nvPr/>
        </p:nvSpPr>
        <p:spPr>
          <a:xfrm>
            <a:off x="874295" y="4944731"/>
            <a:ext cx="477256" cy="327778"/>
          </a:xfrm>
          <a:prstGeom prst="homePlate">
            <a:avLst>
              <a:gd name="adj" fmla="val 42659"/>
            </a:avLst>
          </a:prstGeom>
          <a:solidFill>
            <a:schemeClr val="bg1">
              <a:lumMod val="50000"/>
            </a:schemeClr>
          </a:solidFill>
          <a:ln w="38100">
            <a:solidFill>
              <a:schemeClr val="tx2">
                <a:lumMod val="20000"/>
                <a:lumOff val="80000"/>
              </a:schemeClr>
            </a:solidFill>
          </a:ln>
          <a:effectLst>
            <a:outerShdw blurRad="50800" dist="38100" algn="l" rotWithShape="0">
              <a:prstClr val="black">
                <a:alpha val="40000"/>
              </a:prstClr>
            </a:outerShdw>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lumMod val="90000"/>
                </a:schemeClr>
              </a:solidFill>
            </a:endParaRPr>
          </a:p>
        </p:txBody>
      </p:sp>
      <p:sp>
        <p:nvSpPr>
          <p:cNvPr id="9" name="Rectangle 8">
            <a:extLst>
              <a:ext uri="{FF2B5EF4-FFF2-40B4-BE49-F238E27FC236}">
                <a16:creationId xmlns:a16="http://schemas.microsoft.com/office/drawing/2014/main" id="{FF08B740-7F5B-44D3-B709-582F939BF2BE}"/>
              </a:ext>
            </a:extLst>
          </p:cNvPr>
          <p:cNvSpPr/>
          <p:nvPr/>
        </p:nvSpPr>
        <p:spPr>
          <a:xfrm>
            <a:off x="8064000" y="5630779"/>
            <a:ext cx="1080000" cy="1080000"/>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A80649CD-16DF-4EC2-8C35-8367CBB6EA1D}"/>
              </a:ext>
            </a:extLst>
          </p:cNvPr>
          <p:cNvSpPr txBox="1"/>
          <p:nvPr/>
        </p:nvSpPr>
        <p:spPr>
          <a:xfrm>
            <a:off x="8438147" y="147221"/>
            <a:ext cx="409074"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3</a:t>
            </a:r>
            <a:endParaRPr lang="en-IN" dirty="0"/>
          </a:p>
        </p:txBody>
      </p:sp>
    </p:spTree>
    <p:extLst>
      <p:ext uri="{BB962C8B-B14F-4D97-AF65-F5344CB8AC3E}">
        <p14:creationId xmlns:p14="http://schemas.microsoft.com/office/powerpoint/2010/main" val="314116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496E27-9689-49C3-B03C-CE5071D0E9B3}"/>
              </a:ext>
            </a:extLst>
          </p:cNvPr>
          <p:cNvSpPr txBox="1"/>
          <p:nvPr/>
        </p:nvSpPr>
        <p:spPr>
          <a:xfrm>
            <a:off x="523373" y="886616"/>
            <a:ext cx="8323848"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How to visualize Time Value of Money?</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grpSp>
        <p:nvGrpSpPr>
          <p:cNvPr id="5" name="Group 4">
            <a:extLst>
              <a:ext uri="{FF2B5EF4-FFF2-40B4-BE49-F238E27FC236}">
                <a16:creationId xmlns:a16="http://schemas.microsoft.com/office/drawing/2014/main" id="{DAE618CC-DCB6-44C0-9876-E5D5220ACB52}"/>
              </a:ext>
            </a:extLst>
          </p:cNvPr>
          <p:cNvGrpSpPr/>
          <p:nvPr/>
        </p:nvGrpSpPr>
        <p:grpSpPr>
          <a:xfrm>
            <a:off x="2663333" y="2996425"/>
            <a:ext cx="3833861" cy="1800000"/>
            <a:chOff x="2663333" y="2996425"/>
            <a:chExt cx="3833861" cy="1800000"/>
          </a:xfrm>
        </p:grpSpPr>
        <p:sp>
          <p:nvSpPr>
            <p:cNvPr id="4" name="Arrow: Right 3">
              <a:extLst>
                <a:ext uri="{FF2B5EF4-FFF2-40B4-BE49-F238E27FC236}">
                  <a16:creationId xmlns:a16="http://schemas.microsoft.com/office/drawing/2014/main" id="{5099957E-0CE5-49E5-80E6-DA3B95038744}"/>
                </a:ext>
              </a:extLst>
            </p:cNvPr>
            <p:cNvSpPr/>
            <p:nvPr/>
          </p:nvSpPr>
          <p:spPr>
            <a:xfrm>
              <a:off x="5013300" y="3624252"/>
              <a:ext cx="1483894" cy="575869"/>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Right 53">
              <a:extLst>
                <a:ext uri="{FF2B5EF4-FFF2-40B4-BE49-F238E27FC236}">
                  <a16:creationId xmlns:a16="http://schemas.microsoft.com/office/drawing/2014/main" id="{F5A3F70F-8674-4BD6-B57C-540E7F9A4342}"/>
                </a:ext>
              </a:extLst>
            </p:cNvPr>
            <p:cNvSpPr/>
            <p:nvPr/>
          </p:nvSpPr>
          <p:spPr>
            <a:xfrm flipH="1">
              <a:off x="2663333" y="3624252"/>
              <a:ext cx="1483894" cy="575869"/>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43A08F0F-2A9C-4BD6-80A3-AA5792B40666}"/>
                </a:ext>
              </a:extLst>
            </p:cNvPr>
            <p:cNvSpPr/>
            <p:nvPr/>
          </p:nvSpPr>
          <p:spPr>
            <a:xfrm>
              <a:off x="3672000" y="2996425"/>
              <a:ext cx="1800000" cy="1800000"/>
            </a:xfrm>
            <a:prstGeom prst="ellipse">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0" name="TextBox 29">
            <a:extLst>
              <a:ext uri="{FF2B5EF4-FFF2-40B4-BE49-F238E27FC236}">
                <a16:creationId xmlns:a16="http://schemas.microsoft.com/office/drawing/2014/main" id="{371375FE-27B1-46F3-8F47-B8642F54BDD7}"/>
              </a:ext>
            </a:extLst>
          </p:cNvPr>
          <p:cNvSpPr txBox="1"/>
          <p:nvPr/>
        </p:nvSpPr>
        <p:spPr>
          <a:xfrm>
            <a:off x="6592913" y="3509774"/>
            <a:ext cx="1793584" cy="707886"/>
          </a:xfrm>
          <a:prstGeom prst="rect">
            <a:avLst/>
          </a:prstGeom>
          <a:noFill/>
        </p:spPr>
        <p:txBody>
          <a:bodyPr wrap="square" rtlCol="0">
            <a:spAutoFit/>
          </a:bodyPr>
          <a:lstStyle/>
          <a:p>
            <a:r>
              <a:rPr lang="en-US" sz="4000" dirty="0">
                <a:solidFill>
                  <a:schemeClr val="tx2">
                    <a:lumMod val="75000"/>
                  </a:schemeClr>
                </a:solidFill>
                <a:effectLst>
                  <a:outerShdw blurRad="50800" dist="38100" dir="2700000" algn="tl" rotWithShape="0">
                    <a:prstClr val="black">
                      <a:alpha val="40000"/>
                    </a:prstClr>
                  </a:outerShdw>
                </a:effectLst>
                <a:latin typeface="+mj-lt"/>
              </a:rPr>
              <a:t>Future</a:t>
            </a:r>
            <a:endParaRPr lang="en-IN" sz="4000" dirty="0">
              <a:solidFill>
                <a:schemeClr val="tx2">
                  <a:lumMod val="75000"/>
                </a:schemeClr>
              </a:solidFill>
              <a:effectLst>
                <a:outerShdw blurRad="50800" dist="38100" dir="2700000" algn="tl" rotWithShape="0">
                  <a:prstClr val="black">
                    <a:alpha val="40000"/>
                  </a:prstClr>
                </a:outerShdw>
              </a:effectLst>
              <a:latin typeface="+mj-lt"/>
            </a:endParaRPr>
          </a:p>
        </p:txBody>
      </p:sp>
      <p:sp>
        <p:nvSpPr>
          <p:cNvPr id="59" name="TextBox 58">
            <a:extLst>
              <a:ext uri="{FF2B5EF4-FFF2-40B4-BE49-F238E27FC236}">
                <a16:creationId xmlns:a16="http://schemas.microsoft.com/office/drawing/2014/main" id="{9A1B9DD7-2C14-499D-886B-7FFA0A0F00B1}"/>
              </a:ext>
            </a:extLst>
          </p:cNvPr>
          <p:cNvSpPr txBox="1"/>
          <p:nvPr/>
        </p:nvSpPr>
        <p:spPr>
          <a:xfrm>
            <a:off x="523373" y="3492235"/>
            <a:ext cx="2076960" cy="707886"/>
          </a:xfrm>
          <a:prstGeom prst="rect">
            <a:avLst/>
          </a:prstGeom>
          <a:noFill/>
        </p:spPr>
        <p:txBody>
          <a:bodyPr wrap="square" rtlCol="0">
            <a:spAutoFit/>
          </a:bodyPr>
          <a:lstStyle/>
          <a:p>
            <a:r>
              <a:rPr lang="en-US" sz="4000" dirty="0">
                <a:solidFill>
                  <a:schemeClr val="tx2">
                    <a:lumMod val="75000"/>
                  </a:schemeClr>
                </a:solidFill>
                <a:effectLst>
                  <a:outerShdw blurRad="50800" dist="38100" dir="2700000" algn="tl" rotWithShape="0">
                    <a:prstClr val="black">
                      <a:alpha val="40000"/>
                    </a:prstClr>
                  </a:outerShdw>
                </a:effectLst>
                <a:latin typeface="+mj-lt"/>
              </a:rPr>
              <a:t>Present</a:t>
            </a:r>
            <a:endParaRPr lang="en-IN" sz="4000" dirty="0">
              <a:solidFill>
                <a:schemeClr val="tx2">
                  <a:lumMod val="75000"/>
                </a:schemeClr>
              </a:solidFill>
              <a:effectLst>
                <a:outerShdw blurRad="50800" dist="38100" dir="2700000" algn="tl" rotWithShape="0">
                  <a:prstClr val="black">
                    <a:alpha val="40000"/>
                  </a:prstClr>
                </a:outerShdw>
              </a:effectLst>
              <a:latin typeface="+mj-lt"/>
            </a:endParaRPr>
          </a:p>
        </p:txBody>
      </p:sp>
      <p:grpSp>
        <p:nvGrpSpPr>
          <p:cNvPr id="7" name="Group 6">
            <a:extLst>
              <a:ext uri="{FF2B5EF4-FFF2-40B4-BE49-F238E27FC236}">
                <a16:creationId xmlns:a16="http://schemas.microsoft.com/office/drawing/2014/main" id="{106DBEB8-ECC1-4A4E-8BBE-9093B54A07F0}"/>
              </a:ext>
            </a:extLst>
          </p:cNvPr>
          <p:cNvGrpSpPr/>
          <p:nvPr/>
        </p:nvGrpSpPr>
        <p:grpSpPr>
          <a:xfrm>
            <a:off x="1074821" y="1913589"/>
            <a:ext cx="7034463" cy="4590792"/>
            <a:chOff x="1074821" y="1913589"/>
            <a:chExt cx="7034463" cy="4590792"/>
          </a:xfrm>
        </p:grpSpPr>
        <p:sp>
          <p:nvSpPr>
            <p:cNvPr id="61" name="Arrow: Curved Down 60">
              <a:extLst>
                <a:ext uri="{FF2B5EF4-FFF2-40B4-BE49-F238E27FC236}">
                  <a16:creationId xmlns:a16="http://schemas.microsoft.com/office/drawing/2014/main" id="{1F28A50D-F14B-4FAF-8C0F-14BE3DB7C2AE}"/>
                </a:ext>
              </a:extLst>
            </p:cNvPr>
            <p:cNvSpPr/>
            <p:nvPr/>
          </p:nvSpPr>
          <p:spPr>
            <a:xfrm>
              <a:off x="1074821" y="1913589"/>
              <a:ext cx="7034463" cy="1515411"/>
            </a:xfrm>
            <a:prstGeom prst="curvedDownArrow">
              <a:avLst>
                <a:gd name="adj1" fmla="val 32179"/>
                <a:gd name="adj2" fmla="val 67552"/>
                <a:gd name="adj3" fmla="val 24190"/>
              </a:avLst>
            </a:prstGeom>
            <a:solidFill>
              <a:schemeClr val="tx2"/>
            </a:solidFill>
            <a:ln>
              <a:noFill/>
            </a:ln>
            <a:effectLst>
              <a:outerShdw blurRad="63500" sx="102000" sy="102000" algn="ctr" rotWithShape="0">
                <a:prstClr val="black">
                  <a:alpha val="40000"/>
                </a:prstClr>
              </a:outerShdw>
            </a:effectLst>
            <a:scene3d>
              <a:camera prst="orthographicFront"/>
              <a:lightRig rig="balanced" dir="t"/>
            </a:scene3d>
            <a:sp3d prstMaterial="dk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2" name="Arrow: Curved Down 71">
              <a:extLst>
                <a:ext uri="{FF2B5EF4-FFF2-40B4-BE49-F238E27FC236}">
                  <a16:creationId xmlns:a16="http://schemas.microsoft.com/office/drawing/2014/main" id="{264AAEF2-DD60-472C-8AB1-C6AFA5EB8A22}"/>
                </a:ext>
              </a:extLst>
            </p:cNvPr>
            <p:cNvSpPr/>
            <p:nvPr/>
          </p:nvSpPr>
          <p:spPr>
            <a:xfrm flipV="1">
              <a:off x="1074821" y="4988781"/>
              <a:ext cx="7034400" cy="1515600"/>
            </a:xfrm>
            <a:prstGeom prst="curvedDownArrow">
              <a:avLst/>
            </a:prstGeom>
            <a:solidFill>
              <a:schemeClr val="tx2"/>
            </a:solidFill>
            <a:ln>
              <a:noFill/>
            </a:ln>
            <a:effectLst>
              <a:outerShdw blurRad="63500" sx="102000" sy="102000" algn="ctr" rotWithShape="0">
                <a:prstClr val="black">
                  <a:alpha val="40000"/>
                </a:prstClr>
              </a:outerShdw>
            </a:effectLst>
            <a:scene3d>
              <a:camera prst="orthographicFront"/>
              <a:lightRig rig="balanced" dir="t"/>
            </a:scene3d>
            <a:sp3d prstMaterial="dk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12" name="TextBox 11">
            <a:extLst>
              <a:ext uri="{FF2B5EF4-FFF2-40B4-BE49-F238E27FC236}">
                <a16:creationId xmlns:a16="http://schemas.microsoft.com/office/drawing/2014/main" id="{319084AF-A6DF-4BE6-A98C-F124B660E846}"/>
              </a:ext>
            </a:extLst>
          </p:cNvPr>
          <p:cNvSpPr txBox="1"/>
          <p:nvPr/>
        </p:nvSpPr>
        <p:spPr>
          <a:xfrm>
            <a:off x="2160449" y="5025452"/>
            <a:ext cx="1953346" cy="413062"/>
          </a:xfrm>
          <a:prstGeom prst="rect">
            <a:avLst/>
          </a:prstGeom>
          <a:noFill/>
        </p:spPr>
        <p:txBody>
          <a:bodyPr wrap="square" rtlCol="0">
            <a:spAutoFit/>
          </a:bodyPr>
          <a:lstStyle/>
          <a:p>
            <a:pPr algn="just">
              <a:lnSpc>
                <a:spcPct val="150000"/>
              </a:lnSpc>
            </a:pPr>
            <a:r>
              <a:rPr lang="en-US" sz="1600" dirty="0">
                <a:solidFill>
                  <a:srgbClr val="FF5353"/>
                </a:solidFill>
                <a:effectLst>
                  <a:innerShdw blurRad="63500" dist="50800" dir="13500000">
                    <a:prstClr val="black">
                      <a:alpha val="50000"/>
                    </a:prstClr>
                  </a:innerShdw>
                </a:effectLst>
                <a:latin typeface="+mj-lt"/>
              </a:rPr>
              <a:t>Money at present</a:t>
            </a:r>
            <a:endParaRPr lang="en-IN" sz="1600" dirty="0">
              <a:solidFill>
                <a:srgbClr val="FF5353"/>
              </a:solidFill>
              <a:effectLst>
                <a:innerShdw blurRad="63500" dist="50800" dir="13500000">
                  <a:prstClr val="black">
                    <a:alpha val="50000"/>
                  </a:prstClr>
                </a:innerShdw>
              </a:effectLst>
              <a:latin typeface="+mj-lt"/>
            </a:endParaRPr>
          </a:p>
        </p:txBody>
      </p:sp>
      <p:sp>
        <p:nvSpPr>
          <p:cNvPr id="13" name="TextBox 12">
            <a:extLst>
              <a:ext uri="{FF2B5EF4-FFF2-40B4-BE49-F238E27FC236}">
                <a16:creationId xmlns:a16="http://schemas.microsoft.com/office/drawing/2014/main" id="{CBA85604-E21E-45EF-96C9-0CFC36A81BDC}"/>
              </a:ext>
            </a:extLst>
          </p:cNvPr>
          <p:cNvSpPr txBox="1"/>
          <p:nvPr/>
        </p:nvSpPr>
        <p:spPr>
          <a:xfrm>
            <a:off x="4504426" y="4853921"/>
            <a:ext cx="2163728" cy="1151726"/>
          </a:xfrm>
          <a:prstGeom prst="rect">
            <a:avLst/>
          </a:prstGeom>
          <a:noFill/>
        </p:spPr>
        <p:txBody>
          <a:bodyPr wrap="square" rtlCol="0">
            <a:spAutoFit/>
          </a:bodyPr>
          <a:lstStyle/>
          <a:p>
            <a:pPr algn="just">
              <a:lnSpc>
                <a:spcPct val="150000"/>
              </a:lnSpc>
            </a:pPr>
            <a:r>
              <a:rPr lang="en-US" sz="1600" dirty="0">
                <a:solidFill>
                  <a:srgbClr val="FF5353"/>
                </a:solidFill>
                <a:effectLst>
                  <a:innerShdw blurRad="63500" dist="50800" dir="13500000">
                    <a:prstClr val="black">
                      <a:alpha val="50000"/>
                    </a:prstClr>
                  </a:innerShdw>
                </a:effectLst>
                <a:latin typeface="+mj-lt"/>
              </a:rPr>
              <a:t>Money at present + Some Compensation in FUTURE</a:t>
            </a:r>
            <a:endParaRPr lang="en-IN" sz="1600" dirty="0">
              <a:solidFill>
                <a:srgbClr val="FF5353"/>
              </a:solidFill>
              <a:effectLst>
                <a:innerShdw blurRad="63500" dist="50800" dir="13500000">
                  <a:prstClr val="black">
                    <a:alpha val="50000"/>
                  </a:prstClr>
                </a:innerShdw>
              </a:effectLst>
              <a:latin typeface="+mj-lt"/>
            </a:endParaRPr>
          </a:p>
        </p:txBody>
      </p:sp>
      <p:sp>
        <p:nvSpPr>
          <p:cNvPr id="14" name="TextBox 13">
            <a:extLst>
              <a:ext uri="{FF2B5EF4-FFF2-40B4-BE49-F238E27FC236}">
                <a16:creationId xmlns:a16="http://schemas.microsoft.com/office/drawing/2014/main" id="{976BAB40-3432-4734-84E6-9C3E3B570810}"/>
              </a:ext>
            </a:extLst>
          </p:cNvPr>
          <p:cNvSpPr txBox="1"/>
          <p:nvPr/>
        </p:nvSpPr>
        <p:spPr>
          <a:xfrm>
            <a:off x="4053901" y="4985377"/>
            <a:ext cx="367848" cy="493212"/>
          </a:xfrm>
          <a:prstGeom prst="rect">
            <a:avLst/>
          </a:prstGeom>
          <a:noFill/>
        </p:spPr>
        <p:txBody>
          <a:bodyPr wrap="square" rtlCol="0">
            <a:spAutoFit/>
          </a:bodyPr>
          <a:lstStyle/>
          <a:p>
            <a:pPr algn="just">
              <a:lnSpc>
                <a:spcPct val="150000"/>
              </a:lnSpc>
            </a:pPr>
            <a:r>
              <a:rPr lang="en-US" sz="2000" dirty="0">
                <a:solidFill>
                  <a:srgbClr val="FF5353"/>
                </a:solidFill>
                <a:effectLst>
                  <a:innerShdw blurRad="63500" dist="50800" dir="13500000">
                    <a:prstClr val="black">
                      <a:alpha val="50000"/>
                    </a:prstClr>
                  </a:innerShdw>
                </a:effectLst>
                <a:latin typeface="+mj-lt"/>
              </a:rPr>
              <a:t>=</a:t>
            </a:r>
            <a:endParaRPr lang="en-IN" sz="2000" dirty="0">
              <a:solidFill>
                <a:srgbClr val="FF5353"/>
              </a:solidFill>
              <a:effectLst>
                <a:innerShdw blurRad="63500" dist="50800" dir="13500000">
                  <a:prstClr val="black">
                    <a:alpha val="50000"/>
                  </a:prstClr>
                </a:innerShdw>
              </a:effectLst>
              <a:latin typeface="+mj-lt"/>
            </a:endParaRPr>
          </a:p>
        </p:txBody>
      </p:sp>
      <p:sp>
        <p:nvSpPr>
          <p:cNvPr id="16" name="TextBox 15">
            <a:extLst>
              <a:ext uri="{FF2B5EF4-FFF2-40B4-BE49-F238E27FC236}">
                <a16:creationId xmlns:a16="http://schemas.microsoft.com/office/drawing/2014/main" id="{DF8B1AD0-B648-4ADC-9CC1-13E1B7F1FAA7}"/>
              </a:ext>
            </a:extLst>
          </p:cNvPr>
          <p:cNvSpPr txBox="1"/>
          <p:nvPr/>
        </p:nvSpPr>
        <p:spPr>
          <a:xfrm>
            <a:off x="8438147" y="147221"/>
            <a:ext cx="409074"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4</a:t>
            </a:r>
            <a:endParaRPr lang="en-IN" dirty="0"/>
          </a:p>
        </p:txBody>
      </p:sp>
    </p:spTree>
    <p:extLst>
      <p:ext uri="{BB962C8B-B14F-4D97-AF65-F5344CB8AC3E}">
        <p14:creationId xmlns:p14="http://schemas.microsoft.com/office/powerpoint/2010/main" val="3476865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3931D1D7-A8D6-48BC-A801-BEA3B0EDBF58}"/>
              </a:ext>
            </a:extLst>
          </p:cNvPr>
          <p:cNvSpPr txBox="1"/>
          <p:nvPr/>
        </p:nvSpPr>
        <p:spPr>
          <a:xfrm>
            <a:off x="8438147" y="147221"/>
            <a:ext cx="409074"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5</a:t>
            </a:r>
            <a:endParaRPr lang="en-IN" dirty="0"/>
          </a:p>
        </p:txBody>
      </p:sp>
      <p:sp>
        <p:nvSpPr>
          <p:cNvPr id="26" name="TextBox 25">
            <a:extLst>
              <a:ext uri="{FF2B5EF4-FFF2-40B4-BE49-F238E27FC236}">
                <a16:creationId xmlns:a16="http://schemas.microsoft.com/office/drawing/2014/main" id="{0C01CCB9-4C86-4E3F-B829-D35C4A119747}"/>
              </a:ext>
            </a:extLst>
          </p:cNvPr>
          <p:cNvSpPr txBox="1"/>
          <p:nvPr/>
        </p:nvSpPr>
        <p:spPr>
          <a:xfrm>
            <a:off x="523373" y="886616"/>
            <a:ext cx="8097253"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Interest</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7" name="TextBox 26">
            <a:extLst>
              <a:ext uri="{FF2B5EF4-FFF2-40B4-BE49-F238E27FC236}">
                <a16:creationId xmlns:a16="http://schemas.microsoft.com/office/drawing/2014/main" id="{9D6E8B76-6D20-4FCF-BC10-8595F668F41E}"/>
              </a:ext>
            </a:extLst>
          </p:cNvPr>
          <p:cNvSpPr txBox="1"/>
          <p:nvPr/>
        </p:nvSpPr>
        <p:spPr>
          <a:xfrm>
            <a:off x="682365" y="2054623"/>
            <a:ext cx="7527276" cy="2789353"/>
          </a:xfrm>
          <a:prstGeom prst="rect">
            <a:avLst/>
          </a:prstGeom>
          <a:noFill/>
        </p:spPr>
        <p:txBody>
          <a:bodyPr wrap="square" rtlCol="0">
            <a:spAutoFit/>
          </a:bodyPr>
          <a:lstStyle/>
          <a:p>
            <a:pPr algn="just">
              <a:lnSpc>
                <a:spcPct val="150000"/>
              </a:lnSpc>
            </a:pPr>
            <a:r>
              <a:rPr lang="en-US" sz="2400" dirty="0">
                <a:solidFill>
                  <a:schemeClr val="tx1">
                    <a:lumMod val="75000"/>
                    <a:lumOff val="25000"/>
                  </a:schemeClr>
                </a:solidFill>
              </a:rPr>
              <a:t>It is the compensation received for parting with money. It represents to time value of money and known as expected return/ cut off rate.</a:t>
            </a:r>
          </a:p>
          <a:p>
            <a:pPr algn="just">
              <a:lnSpc>
                <a:spcPct val="150000"/>
              </a:lnSpc>
            </a:pPr>
            <a:endParaRPr lang="en-US" sz="2400" dirty="0">
              <a:solidFill>
                <a:schemeClr val="tx1">
                  <a:lumMod val="75000"/>
                  <a:lumOff val="25000"/>
                </a:schemeClr>
              </a:solidFill>
            </a:endParaRPr>
          </a:p>
          <a:p>
            <a:pPr algn="just">
              <a:lnSpc>
                <a:spcPct val="150000"/>
              </a:lnSpc>
            </a:pPr>
            <a:r>
              <a:rPr lang="en-US" sz="2400" dirty="0">
                <a:solidFill>
                  <a:schemeClr val="tx1">
                    <a:lumMod val="75000"/>
                    <a:lumOff val="25000"/>
                  </a:schemeClr>
                </a:solidFill>
              </a:rPr>
              <a:t>Interest can be simple interest or compound interest.</a:t>
            </a:r>
            <a:endParaRPr lang="en-IN" sz="2400" dirty="0">
              <a:solidFill>
                <a:schemeClr val="tx1">
                  <a:lumMod val="75000"/>
                  <a:lumOff val="25000"/>
                </a:schemeClr>
              </a:solidFill>
            </a:endParaRPr>
          </a:p>
        </p:txBody>
      </p:sp>
      <p:sp>
        <p:nvSpPr>
          <p:cNvPr id="28" name="Rectangle 27">
            <a:extLst>
              <a:ext uri="{FF2B5EF4-FFF2-40B4-BE49-F238E27FC236}">
                <a16:creationId xmlns:a16="http://schemas.microsoft.com/office/drawing/2014/main" id="{EAB081A4-5B5C-49AB-B76C-8595B3C3236E}"/>
              </a:ext>
            </a:extLst>
          </p:cNvPr>
          <p:cNvSpPr/>
          <p:nvPr/>
        </p:nvSpPr>
        <p:spPr>
          <a:xfrm>
            <a:off x="8064000" y="5630779"/>
            <a:ext cx="1080000" cy="1080000"/>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08179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6231822C-C0B9-49B7-A213-3A58983CFADF}"/>
              </a:ext>
            </a:extLst>
          </p:cNvPr>
          <p:cNvSpPr txBox="1"/>
          <p:nvPr/>
        </p:nvSpPr>
        <p:spPr>
          <a:xfrm>
            <a:off x="8438147" y="147221"/>
            <a:ext cx="409074" cy="461665"/>
          </a:xfrm>
          <a:prstGeom prst="rect">
            <a:avLst/>
          </a:prstGeom>
          <a:noFill/>
        </p:spPr>
        <p:txBody>
          <a:bodyPr wrap="square" rtlCol="0">
            <a:spAutoFit/>
          </a:bodyPr>
          <a:lstStyle>
            <a:defPPr>
              <a:defRPr lang="en-US"/>
            </a:defPPr>
            <a:lvl1pPr>
              <a:defRPr sz="2400">
                <a:solidFill>
                  <a:schemeClr val="tx1">
                    <a:lumMod val="65000"/>
                    <a:lumOff val="35000"/>
                  </a:schemeClr>
                </a:solidFill>
                <a:effectLst>
                  <a:innerShdw blurRad="63500" dist="50800" dir="13500000">
                    <a:prstClr val="black">
                      <a:alpha val="50000"/>
                    </a:prstClr>
                  </a:innerShdw>
                </a:effectLst>
                <a:latin typeface="+mj-lt"/>
              </a:defRPr>
            </a:lvl1pPr>
          </a:lstStyle>
          <a:p>
            <a:r>
              <a:rPr lang="en-US" dirty="0"/>
              <a:t>6</a:t>
            </a:r>
            <a:endParaRPr lang="en-IN" dirty="0"/>
          </a:p>
        </p:txBody>
      </p:sp>
      <p:sp>
        <p:nvSpPr>
          <p:cNvPr id="26" name="TextBox 25">
            <a:extLst>
              <a:ext uri="{FF2B5EF4-FFF2-40B4-BE49-F238E27FC236}">
                <a16:creationId xmlns:a16="http://schemas.microsoft.com/office/drawing/2014/main" id="{A00641E0-E70D-4600-B2AD-B37B9D21C3AD}"/>
              </a:ext>
            </a:extLst>
          </p:cNvPr>
          <p:cNvSpPr txBox="1"/>
          <p:nvPr/>
        </p:nvSpPr>
        <p:spPr>
          <a:xfrm>
            <a:off x="523373" y="886616"/>
            <a:ext cx="8097253" cy="646331"/>
          </a:xfrm>
          <a:prstGeom prst="rect">
            <a:avLst/>
          </a:prstGeom>
          <a:noFill/>
        </p:spPr>
        <p:txBody>
          <a:bodyPr wrap="square" rtlCol="0">
            <a:spAutoFit/>
          </a:bodyPr>
          <a:lstStyle/>
          <a:p>
            <a:r>
              <a:rPr lang="en-US"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Interest</a:t>
            </a:r>
            <a:endParaRPr lang="en-IN" sz="36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7" name="TextBox 26">
            <a:extLst>
              <a:ext uri="{FF2B5EF4-FFF2-40B4-BE49-F238E27FC236}">
                <a16:creationId xmlns:a16="http://schemas.microsoft.com/office/drawing/2014/main" id="{06FE69CF-9D3B-4021-8799-62C73FF6292E}"/>
              </a:ext>
            </a:extLst>
          </p:cNvPr>
          <p:cNvSpPr txBox="1"/>
          <p:nvPr/>
        </p:nvSpPr>
        <p:spPr>
          <a:xfrm>
            <a:off x="727411" y="1903371"/>
            <a:ext cx="3314405" cy="584775"/>
          </a:xfrm>
          <a:prstGeom prst="rect">
            <a:avLst/>
          </a:prstGeom>
          <a:noFill/>
        </p:spPr>
        <p:txBody>
          <a:bodyPr wrap="square" rtlCol="0">
            <a:spAutoFit/>
          </a:bodyPr>
          <a:lstStyle/>
          <a:p>
            <a:r>
              <a:rPr lang="en-US" sz="3200" dirty="0">
                <a:solidFill>
                  <a:srgbClr val="FF5353"/>
                </a:solidFill>
                <a:effectLst>
                  <a:innerShdw blurRad="63500" dist="50800" dir="13500000">
                    <a:prstClr val="black">
                      <a:alpha val="50000"/>
                    </a:prstClr>
                  </a:innerShdw>
                </a:effectLst>
                <a:latin typeface="+mj-lt"/>
              </a:rPr>
              <a:t>Simple Interest:</a:t>
            </a:r>
            <a:endParaRPr lang="en-IN" sz="3200" dirty="0">
              <a:solidFill>
                <a:srgbClr val="FF5353"/>
              </a:solidFill>
              <a:effectLst>
                <a:innerShdw blurRad="63500" dist="50800" dir="13500000">
                  <a:prstClr val="black">
                    <a:alpha val="50000"/>
                  </a:prstClr>
                </a:innerShdw>
              </a:effectLst>
              <a:latin typeface="+mj-lt"/>
            </a:endParaRPr>
          </a:p>
        </p:txBody>
      </p:sp>
      <p:sp>
        <p:nvSpPr>
          <p:cNvPr id="28" name="TextBox 27">
            <a:extLst>
              <a:ext uri="{FF2B5EF4-FFF2-40B4-BE49-F238E27FC236}">
                <a16:creationId xmlns:a16="http://schemas.microsoft.com/office/drawing/2014/main" id="{DF99E6D5-B548-4100-B0BD-80B7FA9EC855}"/>
              </a:ext>
            </a:extLst>
          </p:cNvPr>
          <p:cNvSpPr txBox="1"/>
          <p:nvPr/>
        </p:nvSpPr>
        <p:spPr>
          <a:xfrm>
            <a:off x="693756" y="4037588"/>
            <a:ext cx="4156424" cy="584775"/>
          </a:xfrm>
          <a:prstGeom prst="rect">
            <a:avLst/>
          </a:prstGeom>
          <a:noFill/>
        </p:spPr>
        <p:txBody>
          <a:bodyPr wrap="square" rtlCol="0">
            <a:spAutoFit/>
          </a:bodyPr>
          <a:lstStyle>
            <a:defPPr>
              <a:defRPr lang="en-US"/>
            </a:defPPr>
            <a:lvl1pPr>
              <a:defRPr sz="3200">
                <a:solidFill>
                  <a:srgbClr val="FF5353"/>
                </a:solidFill>
                <a:effectLst>
                  <a:innerShdw blurRad="63500" dist="50800" dir="13500000">
                    <a:prstClr val="black">
                      <a:alpha val="50000"/>
                    </a:prstClr>
                  </a:innerShdw>
                </a:effectLst>
                <a:latin typeface="+mj-lt"/>
              </a:defRPr>
            </a:lvl1pPr>
          </a:lstStyle>
          <a:p>
            <a:r>
              <a:rPr lang="en-US" dirty="0"/>
              <a:t>Compound Interest:</a:t>
            </a:r>
            <a:endParaRPr lang="en-IN" dirty="0"/>
          </a:p>
        </p:txBody>
      </p:sp>
      <p:sp>
        <p:nvSpPr>
          <p:cNvPr id="29" name="TextBox 28">
            <a:extLst>
              <a:ext uri="{FF2B5EF4-FFF2-40B4-BE49-F238E27FC236}">
                <a16:creationId xmlns:a16="http://schemas.microsoft.com/office/drawing/2014/main" id="{CE0CE88F-EA91-463B-9046-120223448DD6}"/>
              </a:ext>
            </a:extLst>
          </p:cNvPr>
          <p:cNvSpPr txBox="1"/>
          <p:nvPr/>
        </p:nvSpPr>
        <p:spPr>
          <a:xfrm>
            <a:off x="727411" y="2448788"/>
            <a:ext cx="7527276" cy="868636"/>
          </a:xfrm>
          <a:prstGeom prst="rect">
            <a:avLst/>
          </a:prstGeom>
          <a:noFill/>
        </p:spPr>
        <p:txBody>
          <a:bodyPr wrap="square" rtlCol="0">
            <a:spAutoFit/>
          </a:bodyPr>
          <a:lstStyle/>
          <a:p>
            <a:pPr algn="just">
              <a:lnSpc>
                <a:spcPct val="150000"/>
              </a:lnSpc>
            </a:pPr>
            <a:r>
              <a:rPr lang="en-US" dirty="0">
                <a:solidFill>
                  <a:schemeClr val="tx1">
                    <a:lumMod val="75000"/>
                    <a:lumOff val="25000"/>
                  </a:schemeClr>
                </a:solidFill>
              </a:rPr>
              <a:t>When interest is given only on the </a:t>
            </a:r>
            <a:r>
              <a:rPr lang="en-US" dirty="0">
                <a:solidFill>
                  <a:srgbClr val="FF5353"/>
                </a:solidFill>
                <a:latin typeface="+mj-lt"/>
              </a:rPr>
              <a:t>PRINCIPAL</a:t>
            </a:r>
            <a:r>
              <a:rPr lang="en-US" dirty="0">
                <a:solidFill>
                  <a:schemeClr val="tx1">
                    <a:lumMod val="75000"/>
                    <a:lumOff val="25000"/>
                  </a:schemeClr>
                </a:solidFill>
              </a:rPr>
              <a:t> amount, the interest so earned is termed as </a:t>
            </a:r>
            <a:r>
              <a:rPr lang="en-US" dirty="0">
                <a:solidFill>
                  <a:srgbClr val="FF5353"/>
                </a:solidFill>
                <a:latin typeface="+mj-lt"/>
              </a:rPr>
              <a:t>Simple Interest</a:t>
            </a:r>
            <a:endParaRPr lang="en-IN" dirty="0">
              <a:solidFill>
                <a:srgbClr val="FF5353"/>
              </a:solidFill>
              <a:latin typeface="+mj-lt"/>
            </a:endParaRPr>
          </a:p>
        </p:txBody>
      </p:sp>
      <p:sp>
        <p:nvSpPr>
          <p:cNvPr id="30" name="TextBox 29">
            <a:extLst>
              <a:ext uri="{FF2B5EF4-FFF2-40B4-BE49-F238E27FC236}">
                <a16:creationId xmlns:a16="http://schemas.microsoft.com/office/drawing/2014/main" id="{76E5A286-FFB7-49C8-9017-E77689346C6D}"/>
              </a:ext>
            </a:extLst>
          </p:cNvPr>
          <p:cNvSpPr txBox="1"/>
          <p:nvPr/>
        </p:nvSpPr>
        <p:spPr>
          <a:xfrm>
            <a:off x="727411" y="4594852"/>
            <a:ext cx="7527276" cy="1284134"/>
          </a:xfrm>
          <a:prstGeom prst="rect">
            <a:avLst/>
          </a:prstGeom>
          <a:noFill/>
        </p:spPr>
        <p:txBody>
          <a:bodyPr wrap="square" rtlCol="0">
            <a:spAutoFit/>
          </a:bodyPr>
          <a:lstStyle/>
          <a:p>
            <a:pPr algn="just">
              <a:lnSpc>
                <a:spcPct val="150000"/>
              </a:lnSpc>
            </a:pPr>
            <a:r>
              <a:rPr lang="en-US" dirty="0">
                <a:solidFill>
                  <a:schemeClr val="tx1">
                    <a:lumMod val="75000"/>
                    <a:lumOff val="25000"/>
                  </a:schemeClr>
                </a:solidFill>
              </a:rPr>
              <a:t>A situation where, interest is earned on the </a:t>
            </a:r>
            <a:r>
              <a:rPr lang="en-US" dirty="0">
                <a:solidFill>
                  <a:srgbClr val="FF5353"/>
                </a:solidFill>
                <a:latin typeface="+mj-lt"/>
              </a:rPr>
              <a:t>PRINCIPAL</a:t>
            </a:r>
            <a:r>
              <a:rPr lang="en-US" dirty="0">
                <a:solidFill>
                  <a:schemeClr val="tx1">
                    <a:lumMod val="75000"/>
                    <a:lumOff val="25000"/>
                  </a:schemeClr>
                </a:solidFill>
              </a:rPr>
              <a:t> amount as well as on the </a:t>
            </a:r>
            <a:r>
              <a:rPr lang="en-US" dirty="0">
                <a:solidFill>
                  <a:srgbClr val="FF5353"/>
                </a:solidFill>
                <a:latin typeface="+mj-lt"/>
              </a:rPr>
              <a:t>ACCRUED INTEREST</a:t>
            </a:r>
            <a:r>
              <a:rPr lang="en-US" dirty="0">
                <a:solidFill>
                  <a:schemeClr val="tx1">
                    <a:lumMod val="75000"/>
                    <a:lumOff val="25000"/>
                  </a:schemeClr>
                </a:solidFill>
              </a:rPr>
              <a:t>, i.e., interest on interest; such interest is termed as </a:t>
            </a:r>
            <a:r>
              <a:rPr lang="en-US" dirty="0">
                <a:solidFill>
                  <a:srgbClr val="FF5353"/>
                </a:solidFill>
                <a:latin typeface="+mj-lt"/>
              </a:rPr>
              <a:t>Compound Interest</a:t>
            </a:r>
            <a:endParaRPr lang="en-IN" dirty="0">
              <a:solidFill>
                <a:srgbClr val="FF5353"/>
              </a:solidFill>
              <a:latin typeface="+mj-lt"/>
            </a:endParaRPr>
          </a:p>
        </p:txBody>
      </p:sp>
      <p:sp>
        <p:nvSpPr>
          <p:cNvPr id="31" name="Star: 32 Points 30">
            <a:extLst>
              <a:ext uri="{FF2B5EF4-FFF2-40B4-BE49-F238E27FC236}">
                <a16:creationId xmlns:a16="http://schemas.microsoft.com/office/drawing/2014/main" id="{9714A100-B66E-403A-AA41-2607E1B7AE76}"/>
              </a:ext>
            </a:extLst>
          </p:cNvPr>
          <p:cNvSpPr/>
          <p:nvPr/>
        </p:nvSpPr>
        <p:spPr>
          <a:xfrm>
            <a:off x="6786297" y="2871639"/>
            <a:ext cx="1834329" cy="1834329"/>
          </a:xfrm>
          <a:prstGeom prst="star32">
            <a:avLst>
              <a:gd name="adj" fmla="val 41029"/>
            </a:avLst>
          </a:prstGeom>
          <a:solidFill>
            <a:srgbClr val="FF5353"/>
          </a:solidFill>
          <a:ln w="127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5353"/>
              </a:solidFill>
            </a:endParaRPr>
          </a:p>
        </p:txBody>
      </p:sp>
      <p:sp>
        <p:nvSpPr>
          <p:cNvPr id="32" name="Rectangle 31">
            <a:extLst>
              <a:ext uri="{FF2B5EF4-FFF2-40B4-BE49-F238E27FC236}">
                <a16:creationId xmlns:a16="http://schemas.microsoft.com/office/drawing/2014/main" id="{EF27D09E-C19D-49AE-AF91-BD6CC4C53168}"/>
              </a:ext>
            </a:extLst>
          </p:cNvPr>
          <p:cNvSpPr/>
          <p:nvPr/>
        </p:nvSpPr>
        <p:spPr>
          <a:xfrm>
            <a:off x="8064000" y="5630779"/>
            <a:ext cx="1080000" cy="1080000"/>
          </a:xfrm>
          <a:prstGeom prst="rect">
            <a:avLst/>
          </a:prstGeom>
          <a:blipFill>
            <a:blip r:embed="rId2">
              <a:alphaModFix/>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AF55C6E6-13BD-4438-9FF0-7C4070F81BB5}"/>
              </a:ext>
            </a:extLst>
          </p:cNvPr>
          <p:cNvSpPr txBox="1"/>
          <p:nvPr/>
        </p:nvSpPr>
        <p:spPr>
          <a:xfrm>
            <a:off x="7024050" y="3280971"/>
            <a:ext cx="1358822" cy="1015663"/>
          </a:xfrm>
          <a:prstGeom prst="rect">
            <a:avLst/>
          </a:prstGeom>
          <a:noFill/>
        </p:spPr>
        <p:txBody>
          <a:bodyPr wrap="square" rtlCol="0">
            <a:spAutoFit/>
          </a:bodyPr>
          <a:lstStyle/>
          <a:p>
            <a:pPr algn="ctr"/>
            <a:r>
              <a:rPr lang="en-US" sz="1200" dirty="0">
                <a:ln>
                  <a:solidFill>
                    <a:schemeClr val="bg1">
                      <a:lumMod val="95000"/>
                    </a:schemeClr>
                  </a:solidFill>
                </a:ln>
                <a:solidFill>
                  <a:srgbClr val="D9D9D9"/>
                </a:solidFill>
                <a:effectLst>
                  <a:innerShdw blurRad="63500" dist="50800" dir="13500000">
                    <a:prstClr val="black">
                      <a:alpha val="50000"/>
                    </a:prstClr>
                  </a:innerShdw>
                </a:effectLst>
              </a:rPr>
              <a:t>In financial transactions only compound interest is considered</a:t>
            </a:r>
            <a:endParaRPr lang="en-IN" sz="1200" dirty="0">
              <a:ln>
                <a:solidFill>
                  <a:schemeClr val="bg1">
                    <a:lumMod val="95000"/>
                  </a:schemeClr>
                </a:solidFill>
              </a:ln>
              <a:solidFill>
                <a:srgbClr val="D9D9D9"/>
              </a:solidFill>
              <a:effectLst>
                <a:innerShdw blurRad="63500" dist="50800" dir="13500000">
                  <a:prstClr val="black">
                    <a:alpha val="50000"/>
                  </a:prstClr>
                </a:innerShdw>
              </a:effectLst>
            </a:endParaRPr>
          </a:p>
        </p:txBody>
      </p:sp>
    </p:spTree>
    <p:extLst>
      <p:ext uri="{BB962C8B-B14F-4D97-AF65-F5344CB8AC3E}">
        <p14:creationId xmlns:p14="http://schemas.microsoft.com/office/powerpoint/2010/main" val="4241804170"/>
      </p:ext>
    </p:extLst>
  </p:cSld>
  <p:clrMapOvr>
    <a:masterClrMapping/>
  </p:clrMapOvr>
</p:sld>
</file>

<file path=ppt/theme/theme1.xml><?xml version="1.0" encoding="utf-8"?>
<a:theme xmlns:a="http://schemas.openxmlformats.org/drawingml/2006/main" name="Office Theme">
  <a:themeElements>
    <a:clrScheme name="Beyond black and white ">
      <a:dk1>
        <a:sysClr val="windowText" lastClr="000000"/>
      </a:dk1>
      <a:lt1>
        <a:sysClr val="window" lastClr="FFFFFF"/>
      </a:lt1>
      <a:dk2>
        <a:srgbClr val="1F497D"/>
      </a:dk2>
      <a:lt2>
        <a:srgbClr val="EEECE1"/>
      </a:lt2>
      <a:accent1>
        <a:srgbClr val="31A2AC"/>
      </a:accent1>
      <a:accent2>
        <a:srgbClr val="AF1C1C"/>
      </a:accent2>
      <a:accent3>
        <a:srgbClr val="F0EFF0"/>
      </a:accent3>
      <a:accent4>
        <a:srgbClr val="2F2F28"/>
      </a:accent4>
      <a:accent5>
        <a:srgbClr val="000000"/>
      </a:accent5>
      <a:accent6>
        <a:srgbClr val="8A8A8A"/>
      </a:accent6>
      <a:hlink>
        <a:srgbClr val="0096D2"/>
      </a:hlink>
      <a:folHlink>
        <a:srgbClr val="00578B"/>
      </a:folHlink>
    </a:clrScheme>
    <a:fontScheme name="Custom 2">
      <a:majorFont>
        <a:latin typeface="Lato Black"/>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1376</TotalTime>
  <Words>3494</Words>
  <Application>Microsoft Office PowerPoint</Application>
  <PresentationFormat>On-screen Show (4:3)</PresentationFormat>
  <Paragraphs>647</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Georgia Pro</vt:lpstr>
      <vt:lpstr>Lato</vt:lpstr>
      <vt:lpstr>Lato Black</vt:lpstr>
      <vt:lpstr>Script MT Bold</vt:lpstr>
      <vt:lpstr>Wingdings</vt:lpstr>
      <vt:lpstr>Office Theme</vt:lpstr>
      <vt:lpstr>PowerPoint Presentation</vt:lpstr>
      <vt:lpstr>Learning outcome</vt:lpstr>
      <vt:lpstr>Current news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Monika Kalani</dc:creator>
  <cp:lastModifiedBy>8984</cp:lastModifiedBy>
  <cp:revision>52</cp:revision>
  <dcterms:created xsi:type="dcterms:W3CDTF">2021-09-01T18:50:52Z</dcterms:created>
  <dcterms:modified xsi:type="dcterms:W3CDTF">2022-08-25T04:51:31Z</dcterms:modified>
</cp:coreProperties>
</file>