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75" r:id="rId6"/>
    <p:sldId id="276" r:id="rId7"/>
    <p:sldId id="277" r:id="rId8"/>
    <p:sldId id="278" r:id="rId9"/>
    <p:sldId id="270" r:id="rId10"/>
    <p:sldId id="279" r:id="rId11"/>
    <p:sldId id="271" r:id="rId12"/>
    <p:sldId id="272" r:id="rId13"/>
    <p:sldId id="273" r:id="rId14"/>
    <p:sldId id="274" r:id="rId15"/>
    <p:sldId id="280" r:id="rId16"/>
    <p:sldId id="281" r:id="rId17"/>
    <p:sldId id="283" r:id="rId18"/>
    <p:sldId id="282" r:id="rId19"/>
    <p:sldId id="284" r:id="rId20"/>
    <p:sldId id="285" r:id="rId21"/>
    <p:sldId id="336" r:id="rId22"/>
    <p:sldId id="337" r:id="rId23"/>
    <p:sldId id="340" r:id="rId24"/>
    <p:sldId id="341" r:id="rId25"/>
    <p:sldId id="338" r:id="rId26"/>
    <p:sldId id="339" r:id="rId27"/>
    <p:sldId id="348" r:id="rId28"/>
    <p:sldId id="342" r:id="rId29"/>
    <p:sldId id="343" r:id="rId30"/>
    <p:sldId id="344" r:id="rId31"/>
    <p:sldId id="346" r:id="rId32"/>
    <p:sldId id="347" r:id="rId33"/>
    <p:sldId id="345" r:id="rId34"/>
    <p:sldId id="288" r:id="rId35"/>
    <p:sldId id="286" r:id="rId36"/>
    <p:sldId id="287" r:id="rId37"/>
    <p:sldId id="289" r:id="rId38"/>
    <p:sldId id="292" r:id="rId39"/>
    <p:sldId id="296" r:id="rId40"/>
    <p:sldId id="294" r:id="rId41"/>
    <p:sldId id="293" r:id="rId42"/>
    <p:sldId id="295" r:id="rId43"/>
    <p:sldId id="297" r:id="rId44"/>
    <p:sldId id="298" r:id="rId45"/>
    <p:sldId id="299" r:id="rId46"/>
    <p:sldId id="300" r:id="rId47"/>
    <p:sldId id="301" r:id="rId48"/>
    <p:sldId id="302" r:id="rId49"/>
    <p:sldId id="303" r:id="rId50"/>
    <p:sldId id="304" r:id="rId51"/>
    <p:sldId id="350" r:id="rId52"/>
    <p:sldId id="305" r:id="rId53"/>
    <p:sldId id="349" r:id="rId54"/>
    <p:sldId id="307" r:id="rId55"/>
    <p:sldId id="308" r:id="rId56"/>
    <p:sldId id="309" r:id="rId57"/>
    <p:sldId id="311" r:id="rId58"/>
    <p:sldId id="312" r:id="rId59"/>
    <p:sldId id="314" r:id="rId60"/>
    <p:sldId id="313" r:id="rId61"/>
    <p:sldId id="315" r:id="rId62"/>
    <p:sldId id="316" r:id="rId63"/>
    <p:sldId id="290"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F69A29-128D-4C25-84E8-F92D5A0E4508}">
          <p14:sldIdLst>
            <p14:sldId id="256"/>
          </p14:sldIdLst>
        </p14:section>
        <p14:section name="Conceptual" id="{8D65ACAE-EC0C-44B2-8BB8-E2C4718BB1D3}">
          <p14:sldIdLst>
            <p14:sldId id="267"/>
            <p14:sldId id="268"/>
            <p14:sldId id="269"/>
            <p14:sldId id="275"/>
            <p14:sldId id="276"/>
            <p14:sldId id="277"/>
            <p14:sldId id="278"/>
            <p14:sldId id="270"/>
            <p14:sldId id="279"/>
            <p14:sldId id="271"/>
            <p14:sldId id="272"/>
            <p14:sldId id="273"/>
            <p14:sldId id="274"/>
            <p14:sldId id="280"/>
            <p14:sldId id="281"/>
            <p14:sldId id="283"/>
            <p14:sldId id="282"/>
            <p14:sldId id="284"/>
            <p14:sldId id="285"/>
            <p14:sldId id="336"/>
            <p14:sldId id="337"/>
            <p14:sldId id="340"/>
            <p14:sldId id="341"/>
            <p14:sldId id="338"/>
            <p14:sldId id="339"/>
            <p14:sldId id="348"/>
            <p14:sldId id="342"/>
            <p14:sldId id="343"/>
            <p14:sldId id="344"/>
            <p14:sldId id="346"/>
            <p14:sldId id="347"/>
            <p14:sldId id="345"/>
            <p14:sldId id="288"/>
            <p14:sldId id="286"/>
            <p14:sldId id="287"/>
          </p14:sldIdLst>
        </p14:section>
        <p14:section name="Methods" id="{FA445016-B186-4259-9D12-E6F9435FE0F0}">
          <p14:sldIdLst>
            <p14:sldId id="289"/>
            <p14:sldId id="292"/>
            <p14:sldId id="296"/>
            <p14:sldId id="294"/>
            <p14:sldId id="293"/>
            <p14:sldId id="295"/>
            <p14:sldId id="297"/>
            <p14:sldId id="298"/>
            <p14:sldId id="299"/>
            <p14:sldId id="300"/>
            <p14:sldId id="301"/>
            <p14:sldId id="302"/>
            <p14:sldId id="303"/>
            <p14:sldId id="304"/>
            <p14:sldId id="350"/>
            <p14:sldId id="305"/>
            <p14:sldId id="349"/>
            <p14:sldId id="307"/>
            <p14:sldId id="308"/>
            <p14:sldId id="309"/>
            <p14:sldId id="311"/>
            <p14:sldId id="312"/>
            <p14:sldId id="314"/>
            <p14:sldId id="313"/>
            <p14:sldId id="315"/>
            <p14:sldId id="316"/>
            <p14:sldId id="290"/>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D9D9D9"/>
    <a:srgbClr val="DDD9C3"/>
    <a:srgbClr val="FFFFFF"/>
    <a:srgbClr val="00B0F0"/>
    <a:srgbClr val="44546A"/>
    <a:srgbClr val="5DD5FF"/>
    <a:srgbClr val="8D929B"/>
    <a:srgbClr val="2F528F"/>
    <a:srgbClr val="BCB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1362" y="72"/>
      </p:cViewPr>
      <p:guideLst/>
    </p:cSldViewPr>
  </p:slideViewPr>
  <p:notesTextViewPr>
    <p:cViewPr>
      <p:scale>
        <a:sx n="1" d="1"/>
        <a:sy n="1" d="1"/>
      </p:scale>
      <p:origin x="0" y="0"/>
    </p:cViewPr>
  </p:notesTextViewPr>
  <p:sorterViewPr>
    <p:cViewPr>
      <p:scale>
        <a:sx n="100" d="100"/>
        <a:sy n="100" d="100"/>
      </p:scale>
      <p:origin x="0" y="-461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94399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A0CEBB99-1C19-4BA6-9B3B-DBF939624E3D}"/>
              </a:ext>
            </a:extLst>
          </p:cNvPr>
          <p:cNvSpPr/>
          <p:nvPr userDrawn="1"/>
        </p:nvSpPr>
        <p:spPr>
          <a:xfrm>
            <a:off x="5331279" y="1651722"/>
            <a:ext cx="3812721" cy="798095"/>
          </a:xfrm>
          <a:custGeom>
            <a:avLst/>
            <a:gdLst>
              <a:gd name="connsiteX0" fmla="*/ 0 w 5077327"/>
              <a:gd name="connsiteY0" fmla="*/ 0 h 798095"/>
              <a:gd name="connsiteX1" fmla="*/ 5077327 w 5077327"/>
              <a:gd name="connsiteY1" fmla="*/ 0 h 798095"/>
              <a:gd name="connsiteX2" fmla="*/ 5077327 w 5077327"/>
              <a:gd name="connsiteY2" fmla="*/ 798095 h 798095"/>
              <a:gd name="connsiteX3" fmla="*/ 0 w 5077327"/>
              <a:gd name="connsiteY3" fmla="*/ 798095 h 798095"/>
              <a:gd name="connsiteX4" fmla="*/ 399047 w 5077327"/>
              <a:gd name="connsiteY4" fmla="*/ 399048 h 79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327" h="798095">
                <a:moveTo>
                  <a:pt x="0" y="0"/>
                </a:moveTo>
                <a:lnTo>
                  <a:pt x="5077327" y="0"/>
                </a:lnTo>
                <a:lnTo>
                  <a:pt x="5077327" y="798095"/>
                </a:lnTo>
                <a:lnTo>
                  <a:pt x="0" y="798095"/>
                </a:lnTo>
                <a:lnTo>
                  <a:pt x="399047" y="399048"/>
                </a:lnTo>
                <a:close/>
              </a:path>
            </a:pathLst>
          </a:custGeom>
          <a:solidFill>
            <a:srgbClr val="FF535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51240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8436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77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3224422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852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03877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B320-CBE2-4603-97E1-F60A2E5F0694}"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07938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0B320-CBE2-4603-97E1-F60A2E5F0694}"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90042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0B320-CBE2-4603-97E1-F60A2E5F0694}"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1043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0B320-CBE2-4603-97E1-F60A2E5F0694}"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3495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089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940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A0CEBB99-1C19-4BA6-9B3B-DBF939624E3D}"/>
              </a:ext>
            </a:extLst>
          </p:cNvPr>
          <p:cNvSpPr/>
          <p:nvPr userDrawn="1"/>
        </p:nvSpPr>
        <p:spPr>
          <a:xfrm>
            <a:off x="4066673" y="1651722"/>
            <a:ext cx="5077327" cy="798095"/>
          </a:xfrm>
          <a:custGeom>
            <a:avLst/>
            <a:gdLst>
              <a:gd name="connsiteX0" fmla="*/ 0 w 5077327"/>
              <a:gd name="connsiteY0" fmla="*/ 0 h 798095"/>
              <a:gd name="connsiteX1" fmla="*/ 5077327 w 5077327"/>
              <a:gd name="connsiteY1" fmla="*/ 0 h 798095"/>
              <a:gd name="connsiteX2" fmla="*/ 5077327 w 5077327"/>
              <a:gd name="connsiteY2" fmla="*/ 798095 h 798095"/>
              <a:gd name="connsiteX3" fmla="*/ 0 w 5077327"/>
              <a:gd name="connsiteY3" fmla="*/ 798095 h 798095"/>
              <a:gd name="connsiteX4" fmla="*/ 399047 w 5077327"/>
              <a:gd name="connsiteY4" fmla="*/ 399048 h 79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327" h="798095">
                <a:moveTo>
                  <a:pt x="0" y="0"/>
                </a:moveTo>
                <a:lnTo>
                  <a:pt x="5077327" y="0"/>
                </a:lnTo>
                <a:lnTo>
                  <a:pt x="5077327" y="798095"/>
                </a:lnTo>
                <a:lnTo>
                  <a:pt x="0" y="798095"/>
                </a:lnTo>
                <a:lnTo>
                  <a:pt x="399047" y="399048"/>
                </a:lnTo>
                <a:close/>
              </a:path>
            </a:pathLst>
          </a:custGeom>
          <a:solidFill>
            <a:srgbClr val="FF535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70202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0B320-CBE2-4603-97E1-F60A2E5F0694}" type="datetimeFigureOut">
              <a:rPr lang="en-IN" smtClean="0"/>
              <a:t>06-10-2022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01AE-CEE3-4E21-8CDF-7C01B714EB92}" type="slidenum">
              <a:rPr lang="en-IN" smtClean="0"/>
              <a:t>‹#›</a:t>
            </a:fld>
            <a:endParaRPr lang="en-IN"/>
          </a:p>
        </p:txBody>
      </p:sp>
    </p:spTree>
    <p:extLst>
      <p:ext uri="{BB962C8B-B14F-4D97-AF65-F5344CB8AC3E}">
        <p14:creationId xmlns:p14="http://schemas.microsoft.com/office/powerpoint/2010/main" val="3844908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 id="2147483674"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hyperlink" Target="https://bfsi.economictimes.indiatimes.com/news/banking/bob-plans-to-raise-500m-overseas-loan/94656485?utm_source=Mailer&amp;utm_medium=newsletter&amp;utm_campaign=etbfsi_news_2022-10-06&amp;dt=2022-10-06&amp;em=YmFibGkuZGhpbWFuQGxwdS5jby5pb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FE00293A-9B28-4D74-951B-7FDE0F3EEF16}"/>
              </a:ext>
            </a:extLst>
          </p:cNvPr>
          <p:cNvGrpSpPr>
            <a:grpSpLocks/>
          </p:cNvGrpSpPr>
          <p:nvPr/>
        </p:nvGrpSpPr>
        <p:grpSpPr bwMode="auto">
          <a:xfrm>
            <a:off x="0" y="0"/>
            <a:ext cx="9817315" cy="6858000"/>
            <a:chOff x="-1" y="0"/>
            <a:chExt cx="9817318" cy="6858000"/>
          </a:xfrm>
        </p:grpSpPr>
        <p:sp>
          <p:nvSpPr>
            <p:cNvPr id="5" name="Rectangle 4">
              <a:extLst>
                <a:ext uri="{FF2B5EF4-FFF2-40B4-BE49-F238E27FC236}">
                  <a16:creationId xmlns:a16="http://schemas.microsoft.com/office/drawing/2014/main" id="{6D479F4F-6A5B-481D-BF8E-48326DB753CE}"/>
                </a:ext>
              </a:extLst>
            </p:cNvPr>
            <p:cNvSpPr/>
            <p:nvPr/>
          </p:nvSpPr>
          <p:spPr>
            <a:xfrm>
              <a:off x="-1" y="0"/>
              <a:ext cx="9144003" cy="6858000"/>
            </a:xfrm>
            <a:prstGeom prst="rect">
              <a:avLst/>
            </a:prstGeom>
            <a:solidFill>
              <a:srgbClr val="0306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6" name="Group 49">
              <a:extLst>
                <a:ext uri="{FF2B5EF4-FFF2-40B4-BE49-F238E27FC236}">
                  <a16:creationId xmlns:a16="http://schemas.microsoft.com/office/drawing/2014/main" id="{DE70933B-7A67-4EFF-86C6-474B86513BCB}"/>
                </a:ext>
              </a:extLst>
            </p:cNvPr>
            <p:cNvGrpSpPr>
              <a:grpSpLocks/>
            </p:cNvGrpSpPr>
            <p:nvPr/>
          </p:nvGrpSpPr>
          <p:grpSpPr bwMode="auto">
            <a:xfrm>
              <a:off x="0" y="4853355"/>
              <a:ext cx="3882683" cy="464234"/>
              <a:chOff x="0" y="4853355"/>
              <a:chExt cx="3882683" cy="464234"/>
            </a:xfrm>
          </p:grpSpPr>
          <p:cxnSp>
            <p:nvCxnSpPr>
              <p:cNvPr id="21" name="Straight Connector 20">
                <a:extLst>
                  <a:ext uri="{FF2B5EF4-FFF2-40B4-BE49-F238E27FC236}">
                    <a16:creationId xmlns:a16="http://schemas.microsoft.com/office/drawing/2014/main" id="{049E747A-4BB3-43D0-9596-6575D10C5B0B}"/>
                  </a:ext>
                </a:extLst>
              </p:cNvPr>
              <p:cNvCxnSpPr/>
              <p:nvPr/>
            </p:nvCxnSpPr>
            <p:spPr>
              <a:xfrm>
                <a:off x="-1" y="5106988"/>
                <a:ext cx="3883026"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
            <p:nvSpPr>
              <p:cNvPr id="22" name="Parallelogram 21">
                <a:extLst>
                  <a:ext uri="{FF2B5EF4-FFF2-40B4-BE49-F238E27FC236}">
                    <a16:creationId xmlns:a16="http://schemas.microsoft.com/office/drawing/2014/main" id="{14C9EB51-9864-4880-804E-5086D565BAC4}"/>
                  </a:ext>
                </a:extLst>
              </p:cNvPr>
              <p:cNvSpPr/>
              <p:nvPr/>
            </p:nvSpPr>
            <p:spPr>
              <a:xfrm>
                <a:off x="1498599"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3" name="Parallelogram 22">
                <a:extLst>
                  <a:ext uri="{FF2B5EF4-FFF2-40B4-BE49-F238E27FC236}">
                    <a16:creationId xmlns:a16="http://schemas.microsoft.com/office/drawing/2014/main" id="{13165EC0-87FC-4116-9A7A-42BCEDA47AAA}"/>
                  </a:ext>
                </a:extLst>
              </p:cNvPr>
              <p:cNvSpPr/>
              <p:nvPr/>
            </p:nvSpPr>
            <p:spPr>
              <a:xfrm>
                <a:off x="830262"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7" name="Parallelogram 6">
              <a:extLst>
                <a:ext uri="{FF2B5EF4-FFF2-40B4-BE49-F238E27FC236}">
                  <a16:creationId xmlns:a16="http://schemas.microsoft.com/office/drawing/2014/main" id="{6C21E8BB-A89A-45F3-9F81-863B2564AA0E}"/>
                </a:ext>
              </a:extLst>
            </p:cNvPr>
            <p:cNvSpPr/>
            <p:nvPr/>
          </p:nvSpPr>
          <p:spPr>
            <a:xfrm>
              <a:off x="2166938"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8" name="Group 50">
              <a:extLst>
                <a:ext uri="{FF2B5EF4-FFF2-40B4-BE49-F238E27FC236}">
                  <a16:creationId xmlns:a16="http://schemas.microsoft.com/office/drawing/2014/main" id="{20BC29E3-1CA6-4087-A9DF-DCF792FF7C35}"/>
                </a:ext>
              </a:extLst>
            </p:cNvPr>
            <p:cNvGrpSpPr>
              <a:grpSpLocks/>
            </p:cNvGrpSpPr>
            <p:nvPr/>
          </p:nvGrpSpPr>
          <p:grpSpPr bwMode="auto">
            <a:xfrm>
              <a:off x="-1" y="1816100"/>
              <a:ext cx="9144003" cy="3141663"/>
              <a:chOff x="-1" y="1816100"/>
              <a:chExt cx="9144003" cy="3141663"/>
            </a:xfrm>
          </p:grpSpPr>
          <p:sp>
            <p:nvSpPr>
              <p:cNvPr id="16" name="Rectangle 15">
                <a:extLst>
                  <a:ext uri="{FF2B5EF4-FFF2-40B4-BE49-F238E27FC236}">
                    <a16:creationId xmlns:a16="http://schemas.microsoft.com/office/drawing/2014/main" id="{23B10173-A6BE-460B-953F-6186A5B09673}"/>
                  </a:ext>
                </a:extLst>
              </p:cNvPr>
              <p:cNvSpPr/>
              <p:nvPr/>
            </p:nvSpPr>
            <p:spPr>
              <a:xfrm>
                <a:off x="-1" y="1816100"/>
                <a:ext cx="9144003" cy="3141663"/>
              </a:xfrm>
              <a:prstGeom prst="rect">
                <a:avLst/>
              </a:prstGeom>
              <a:solidFill>
                <a:srgbClr val="09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Freeform: Shape 16">
                <a:extLst>
                  <a:ext uri="{FF2B5EF4-FFF2-40B4-BE49-F238E27FC236}">
                    <a16:creationId xmlns:a16="http://schemas.microsoft.com/office/drawing/2014/main" id="{D36FB1BD-9119-422C-8D3C-DA458D5CC9AD}"/>
                  </a:ext>
                </a:extLst>
              </p:cNvPr>
              <p:cNvSpPr/>
              <p:nvPr/>
            </p:nvSpPr>
            <p:spPr>
              <a:xfrm>
                <a:off x="-1" y="2197100"/>
                <a:ext cx="2411414" cy="2389188"/>
              </a:xfrm>
              <a:custGeom>
                <a:avLst/>
                <a:gdLst>
                  <a:gd name="connsiteX0" fmla="*/ 0 w 1776046"/>
                  <a:gd name="connsiteY0" fmla="*/ 0 h 2387996"/>
                  <a:gd name="connsiteX1" fmla="*/ 1776046 w 1776046"/>
                  <a:gd name="connsiteY1" fmla="*/ 0 h 2387996"/>
                  <a:gd name="connsiteX2" fmla="*/ 1237957 w 1776046"/>
                  <a:gd name="connsiteY2" fmla="*/ 2387996 h 2387996"/>
                  <a:gd name="connsiteX3" fmla="*/ 0 w 1776046"/>
                  <a:gd name="connsiteY3" fmla="*/ 2387996 h 2387996"/>
                </a:gdLst>
                <a:ahLst/>
                <a:cxnLst>
                  <a:cxn ang="0">
                    <a:pos x="connsiteX0" y="connsiteY0"/>
                  </a:cxn>
                  <a:cxn ang="0">
                    <a:pos x="connsiteX1" y="connsiteY1"/>
                  </a:cxn>
                  <a:cxn ang="0">
                    <a:pos x="connsiteX2" y="connsiteY2"/>
                  </a:cxn>
                  <a:cxn ang="0">
                    <a:pos x="connsiteX3" y="connsiteY3"/>
                  </a:cxn>
                </a:cxnLst>
                <a:rect l="l" t="t" r="r" b="b"/>
                <a:pathLst>
                  <a:path w="1776046" h="2387996">
                    <a:moveTo>
                      <a:pt x="0" y="0"/>
                    </a:moveTo>
                    <a:lnTo>
                      <a:pt x="1776046" y="0"/>
                    </a:lnTo>
                    <a:lnTo>
                      <a:pt x="1237957" y="2387996"/>
                    </a:lnTo>
                    <a:lnTo>
                      <a:pt x="0" y="2387996"/>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8" name="Parallelogram 17">
                <a:extLst>
                  <a:ext uri="{FF2B5EF4-FFF2-40B4-BE49-F238E27FC236}">
                    <a16:creationId xmlns:a16="http://schemas.microsoft.com/office/drawing/2014/main" id="{6BB65FFF-19A9-4750-8EF9-4BCAC9CB2C0D}"/>
                  </a:ext>
                </a:extLst>
              </p:cNvPr>
              <p:cNvSpPr/>
              <p:nvPr/>
            </p:nvSpPr>
            <p:spPr>
              <a:xfrm>
                <a:off x="1936750" y="2197100"/>
                <a:ext cx="2868614" cy="2387600"/>
              </a:xfrm>
              <a:prstGeom prst="parallelogram">
                <a:avLst>
                  <a:gd name="adj" fmla="val 2875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Parallelogram 18">
                <a:extLst>
                  <a:ext uri="{FF2B5EF4-FFF2-40B4-BE49-F238E27FC236}">
                    <a16:creationId xmlns:a16="http://schemas.microsoft.com/office/drawing/2014/main" id="{2C7298AC-51C4-4A2D-8C4C-548428D8C179}"/>
                  </a:ext>
                </a:extLst>
              </p:cNvPr>
              <p:cNvSpPr/>
              <p:nvPr/>
            </p:nvSpPr>
            <p:spPr>
              <a:xfrm>
                <a:off x="4330700" y="2197100"/>
                <a:ext cx="2870201" cy="2387600"/>
              </a:xfrm>
              <a:prstGeom prst="parallelogram">
                <a:avLst>
                  <a:gd name="adj" fmla="val 28751"/>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0" name="Freeform: Shape 19">
                <a:extLst>
                  <a:ext uri="{FF2B5EF4-FFF2-40B4-BE49-F238E27FC236}">
                    <a16:creationId xmlns:a16="http://schemas.microsoft.com/office/drawing/2014/main" id="{C32DC7C0-4EC3-4DB4-B3B6-1EA955C996AB}"/>
                  </a:ext>
                </a:extLst>
              </p:cNvPr>
              <p:cNvSpPr/>
              <p:nvPr/>
            </p:nvSpPr>
            <p:spPr>
              <a:xfrm>
                <a:off x="6724651" y="2197100"/>
                <a:ext cx="2419351" cy="2387600"/>
              </a:xfrm>
              <a:custGeom>
                <a:avLst/>
                <a:gdLst>
                  <a:gd name="connsiteX0" fmla="*/ 529378 w 1981872"/>
                  <a:gd name="connsiteY0" fmla="*/ 0 h 2386800"/>
                  <a:gd name="connsiteX1" fmla="*/ 1981872 w 1981872"/>
                  <a:gd name="connsiteY1" fmla="*/ 0 h 2386800"/>
                  <a:gd name="connsiteX2" fmla="*/ 1981872 w 1981872"/>
                  <a:gd name="connsiteY2" fmla="*/ 2386800 h 2386800"/>
                  <a:gd name="connsiteX3" fmla="*/ 0 w 1981872"/>
                  <a:gd name="connsiteY3" fmla="*/ 2386800 h 2386800"/>
                </a:gdLst>
                <a:ahLst/>
                <a:cxnLst>
                  <a:cxn ang="0">
                    <a:pos x="connsiteX0" y="connsiteY0"/>
                  </a:cxn>
                  <a:cxn ang="0">
                    <a:pos x="connsiteX1" y="connsiteY1"/>
                  </a:cxn>
                  <a:cxn ang="0">
                    <a:pos x="connsiteX2" y="connsiteY2"/>
                  </a:cxn>
                  <a:cxn ang="0">
                    <a:pos x="connsiteX3" y="connsiteY3"/>
                  </a:cxn>
                </a:cxnLst>
                <a:rect l="l" t="t" r="r" b="b"/>
                <a:pathLst>
                  <a:path w="1981872" h="2386800">
                    <a:moveTo>
                      <a:pt x="529378" y="0"/>
                    </a:moveTo>
                    <a:lnTo>
                      <a:pt x="1981872" y="0"/>
                    </a:lnTo>
                    <a:lnTo>
                      <a:pt x="1981872" y="2386800"/>
                    </a:lnTo>
                    <a:lnTo>
                      <a:pt x="0" y="2386800"/>
                    </a:lnTo>
                    <a:close/>
                  </a:path>
                </a:pathLst>
              </a:cu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cxnSp>
          <p:nvCxnSpPr>
            <p:cNvPr id="9" name="Straight Connector 8">
              <a:extLst>
                <a:ext uri="{FF2B5EF4-FFF2-40B4-BE49-F238E27FC236}">
                  <a16:creationId xmlns:a16="http://schemas.microsoft.com/office/drawing/2014/main" id="{ECB06C79-7266-482D-807B-A9B97A245501}"/>
                </a:ext>
              </a:extLst>
            </p:cNvPr>
            <p:cNvCxnSpPr>
              <a:cxnSpLocks/>
            </p:cNvCxnSpPr>
            <p:nvPr/>
          </p:nvCxnSpPr>
          <p:spPr>
            <a:xfrm flipV="1">
              <a:off x="-1" y="6784975"/>
              <a:ext cx="914400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ECAD10-E333-41BB-8C8D-55EC55198FD0}"/>
                </a:ext>
              </a:extLst>
            </p:cNvPr>
            <p:cNvCxnSpPr>
              <a:cxnSpLocks/>
            </p:cNvCxnSpPr>
            <p:nvPr/>
          </p:nvCxnSpPr>
          <p:spPr>
            <a:xfrm flipV="1">
              <a:off x="-1" y="6710363"/>
              <a:ext cx="914400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AC246AA7-18A2-4C03-A4FE-8198FA936316}"/>
                </a:ext>
              </a:extLst>
            </p:cNvPr>
            <p:cNvSpPr txBox="1">
              <a:spLocks noChangeArrowheads="1"/>
            </p:cNvSpPr>
            <p:nvPr/>
          </p:nvSpPr>
          <p:spPr bwMode="auto">
            <a:xfrm>
              <a:off x="1499356" y="474375"/>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IN"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rPr>
                <a:t>FINM542: Corporate Finance - 1</a:t>
              </a:r>
              <a:endParaRPr lang="en-GB"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endParaRPr>
            </a:p>
          </p:txBody>
        </p:sp>
        <p:sp>
          <p:nvSpPr>
            <p:cNvPr id="12" name="TextBox 11">
              <a:extLst>
                <a:ext uri="{FF2B5EF4-FFF2-40B4-BE49-F238E27FC236}">
                  <a16:creationId xmlns:a16="http://schemas.microsoft.com/office/drawing/2014/main" id="{AD8E55D9-3860-439B-A808-EE5CCE1A7034}"/>
                </a:ext>
              </a:extLst>
            </p:cNvPr>
            <p:cNvSpPr txBox="1"/>
            <p:nvPr/>
          </p:nvSpPr>
          <p:spPr>
            <a:xfrm>
              <a:off x="4864315" y="5921662"/>
              <a:ext cx="4953002" cy="461963"/>
            </a:xfrm>
            <a:prstGeom prst="rect">
              <a:avLst/>
            </a:prstGeom>
            <a:noFill/>
          </p:spPr>
          <p:txBody>
            <a:bodyPr>
              <a:spAutoFit/>
            </a:bodyPr>
            <a:lstStyle/>
            <a:p>
              <a:pPr eaLnBrk="1" hangingPunct="1">
                <a:defRPr/>
              </a:pPr>
              <a:endParaRPr lang="en-GB" sz="2400" i="1" dirty="0">
                <a:solidFill>
                  <a:schemeClr val="bg1">
                    <a:lumMod val="75000"/>
                  </a:schemeClr>
                </a:solidFill>
                <a:effectLst>
                  <a:innerShdw blurRad="63500" dist="50800" dir="13500000">
                    <a:prstClr val="black">
                      <a:alpha val="50000"/>
                    </a:prstClr>
                  </a:innerShdw>
                </a:effectLst>
                <a:latin typeface="Georgia Pro" panose="02040502050405020303" pitchFamily="18" charset="0"/>
                <a:cs typeface="Aparajita" panose="02020603050405020304" pitchFamily="18" charset="0"/>
              </a:endParaRPr>
            </a:p>
          </p:txBody>
        </p:sp>
        <p:sp>
          <p:nvSpPr>
            <p:cNvPr id="25" name="TextBox 39">
              <a:extLst>
                <a:ext uri="{FF2B5EF4-FFF2-40B4-BE49-F238E27FC236}">
                  <a16:creationId xmlns:a16="http://schemas.microsoft.com/office/drawing/2014/main" id="{DCB6459B-4617-4BB3-B493-0CA2775A60D2}"/>
                </a:ext>
              </a:extLst>
            </p:cNvPr>
            <p:cNvSpPr txBox="1">
              <a:spLocks noChangeArrowheads="1"/>
            </p:cNvSpPr>
            <p:nvPr/>
          </p:nvSpPr>
          <p:spPr bwMode="auto">
            <a:xfrm>
              <a:off x="705852" y="1110675"/>
              <a:ext cx="7812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dirty="0">
                  <a:solidFill>
                    <a:srgbClr val="5DD5FF"/>
                  </a:solidFill>
                  <a:effectLst>
                    <a:innerShdw blurRad="63500" dist="50800" dir="13500000">
                      <a:prstClr val="black">
                        <a:alpha val="50000"/>
                      </a:prstClr>
                    </a:innerShdw>
                  </a:effectLst>
                  <a:latin typeface="Lato Black" panose="020F0A02020204030203" pitchFamily="34" charset="0"/>
                </a:rPr>
                <a:t>Investment Decisions (Capital Budgeting)</a:t>
              </a:r>
              <a:endParaRPr lang="en-GB" altLang="en-US" dirty="0">
                <a:solidFill>
                  <a:srgbClr val="5DD5FF"/>
                </a:solidFill>
                <a:effectLst>
                  <a:innerShdw blurRad="63500" dist="50800" dir="13500000">
                    <a:prstClr val="black">
                      <a:alpha val="50000"/>
                    </a:prstClr>
                  </a:innerShdw>
                </a:effectLst>
                <a:latin typeface="Lato Black" panose="020F0A02020204030203" pitchFamily="34" charset="0"/>
              </a:endParaRPr>
            </a:p>
          </p:txBody>
        </p:sp>
      </p:grpSp>
    </p:spTree>
    <p:extLst>
      <p:ext uri="{BB962C8B-B14F-4D97-AF65-F5344CB8AC3E}">
        <p14:creationId xmlns:p14="http://schemas.microsoft.com/office/powerpoint/2010/main" val="37897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927435" y="2908590"/>
            <a:ext cx="7285121" cy="2789353"/>
          </a:xfrm>
          <a:prstGeom prst="rect">
            <a:avLst/>
          </a:prstGeom>
          <a:noFill/>
        </p:spPr>
        <p:txBody>
          <a:bodyPr wrap="square" rtlCol="0">
            <a:spAutoFit/>
          </a:bodyPr>
          <a:lstStyle/>
          <a:p>
            <a:pPr algn="just">
              <a:lnSpc>
                <a:spcPct val="150000"/>
              </a:lnSpc>
            </a:pPr>
            <a:r>
              <a:rPr lang="en-US" sz="2400" dirty="0">
                <a:solidFill>
                  <a:schemeClr val="tx2"/>
                </a:solidFill>
                <a:latin typeface="Lato" panose="020F0502020204030203" pitchFamily="34" charset="0"/>
              </a:rPr>
              <a:t>The exchange of current funds for future benefits</a:t>
            </a:r>
          </a:p>
          <a:p>
            <a:pPr algn="just">
              <a:lnSpc>
                <a:spcPct val="150000"/>
              </a:lnSpc>
            </a:pPr>
            <a:r>
              <a:rPr lang="en-US" sz="2400" dirty="0">
                <a:solidFill>
                  <a:schemeClr val="tx2"/>
                </a:solidFill>
                <a:latin typeface="Lato" panose="020F0502020204030203" pitchFamily="34" charset="0"/>
              </a:rPr>
              <a:t>The funds are invested in long-term assets</a:t>
            </a:r>
          </a:p>
          <a:p>
            <a:pPr algn="just">
              <a:lnSpc>
                <a:spcPct val="150000"/>
              </a:lnSpc>
            </a:pPr>
            <a:r>
              <a:rPr lang="en-US" sz="2400" dirty="0">
                <a:solidFill>
                  <a:schemeClr val="tx2"/>
                </a:solidFill>
                <a:latin typeface="Lato" panose="020F0502020204030203" pitchFamily="34" charset="0"/>
              </a:rPr>
              <a:t>The future benefits will occur to the firm over a series of years</a:t>
            </a:r>
          </a:p>
          <a:p>
            <a:pPr algn="just">
              <a:lnSpc>
                <a:spcPct val="150000"/>
              </a:lnSpc>
            </a:pPr>
            <a:r>
              <a:rPr lang="en-US" sz="2400" dirty="0">
                <a:solidFill>
                  <a:schemeClr val="tx2"/>
                </a:solidFill>
                <a:latin typeface="Lato" panose="020F0502020204030203" pitchFamily="34" charset="0"/>
              </a:rPr>
              <a:t>The expenditure and benefits are measured in cash</a:t>
            </a:r>
            <a:endParaRPr lang="en-IN" sz="2400" dirty="0">
              <a:solidFill>
                <a:schemeClr val="tx2"/>
              </a:solidFill>
              <a:latin typeface="Lato" panose="020F0502020204030203" pitchFamily="34" charset="0"/>
            </a:endParaRPr>
          </a:p>
        </p:txBody>
      </p:sp>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9</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595144E1-0E6D-4895-B891-E0DC6F9B9C19}"/>
              </a:ext>
            </a:extLst>
          </p:cNvPr>
          <p:cNvSpPr txBox="1"/>
          <p:nvPr/>
        </p:nvSpPr>
        <p:spPr>
          <a:xfrm>
            <a:off x="372984" y="922921"/>
            <a:ext cx="8514344"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Nature and Features of Capital Budgeting Decisions</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D62FCF27-3E4E-4305-B636-0E8FC67F3BB5}"/>
              </a:ext>
            </a:extLst>
          </p:cNvPr>
          <p:cNvSpPr txBox="1"/>
          <p:nvPr/>
        </p:nvSpPr>
        <p:spPr>
          <a:xfrm>
            <a:off x="634667" y="2086575"/>
            <a:ext cx="7746331" cy="584775"/>
          </a:xfrm>
          <a:prstGeom prst="rect">
            <a:avLst/>
          </a:prstGeom>
          <a:noFill/>
        </p:spPr>
        <p:txBody>
          <a:bodyPr wrap="square" rtlCol="0">
            <a:spAutoFit/>
          </a:bodyPr>
          <a:lstStyle/>
          <a:p>
            <a:r>
              <a:rPr lang="en-US" sz="3200" dirty="0">
                <a:solidFill>
                  <a:srgbClr val="FF5353"/>
                </a:solidFill>
                <a:latin typeface="+mj-lt"/>
              </a:rPr>
              <a:t>Features:</a:t>
            </a:r>
            <a:endParaRPr lang="en-IN" sz="3200" dirty="0">
              <a:solidFill>
                <a:srgbClr val="FF5353"/>
              </a:solidFill>
              <a:latin typeface="+mj-lt"/>
            </a:endParaRPr>
          </a:p>
        </p:txBody>
      </p:sp>
      <p:sp>
        <p:nvSpPr>
          <p:cNvPr id="32" name="Arrow: Pentagon 31">
            <a:extLst>
              <a:ext uri="{FF2B5EF4-FFF2-40B4-BE49-F238E27FC236}">
                <a16:creationId xmlns:a16="http://schemas.microsoft.com/office/drawing/2014/main" id="{9F793B21-333A-49FF-895F-EBD7F3BAFE66}"/>
              </a:ext>
            </a:extLst>
          </p:cNvPr>
          <p:cNvSpPr/>
          <p:nvPr/>
        </p:nvSpPr>
        <p:spPr>
          <a:xfrm>
            <a:off x="642691" y="3135843"/>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Pentagon 32">
            <a:extLst>
              <a:ext uri="{FF2B5EF4-FFF2-40B4-BE49-F238E27FC236}">
                <a16:creationId xmlns:a16="http://schemas.microsoft.com/office/drawing/2014/main" id="{75215EAA-4401-407D-BF5A-1C79EFDED1A3}"/>
              </a:ext>
            </a:extLst>
          </p:cNvPr>
          <p:cNvSpPr/>
          <p:nvPr/>
        </p:nvSpPr>
        <p:spPr>
          <a:xfrm>
            <a:off x="642691" y="3690162"/>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Pentagon 33">
            <a:extLst>
              <a:ext uri="{FF2B5EF4-FFF2-40B4-BE49-F238E27FC236}">
                <a16:creationId xmlns:a16="http://schemas.microsoft.com/office/drawing/2014/main" id="{AC5FECD8-65AB-4574-BFE7-5C6D36DCB76B}"/>
              </a:ext>
            </a:extLst>
          </p:cNvPr>
          <p:cNvSpPr/>
          <p:nvPr/>
        </p:nvSpPr>
        <p:spPr>
          <a:xfrm>
            <a:off x="642691" y="4244481"/>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Pentagon 34">
            <a:extLst>
              <a:ext uri="{FF2B5EF4-FFF2-40B4-BE49-F238E27FC236}">
                <a16:creationId xmlns:a16="http://schemas.microsoft.com/office/drawing/2014/main" id="{8AC5E31B-2F63-48EC-A37B-23E57788CF0E}"/>
              </a:ext>
            </a:extLst>
          </p:cNvPr>
          <p:cNvSpPr/>
          <p:nvPr/>
        </p:nvSpPr>
        <p:spPr>
          <a:xfrm>
            <a:off x="634667" y="5335344"/>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1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1162052" y="1947476"/>
            <a:ext cx="7025960"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Expansion Decision</a:t>
            </a:r>
          </a:p>
        </p:txBody>
      </p:sp>
      <p:sp>
        <p:nvSpPr>
          <p:cNvPr id="5" name="TextBox 4">
            <a:extLst>
              <a:ext uri="{FF2B5EF4-FFF2-40B4-BE49-F238E27FC236}">
                <a16:creationId xmlns:a16="http://schemas.microsoft.com/office/drawing/2014/main" id="{A780E057-37FB-40A9-BC3B-73C28AFBD264}"/>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10</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2D73EAC3-88A9-4EAF-8CC9-8D0FAE3ED98B}"/>
              </a:ext>
            </a:extLst>
          </p:cNvPr>
          <p:cNvSpPr txBox="1"/>
          <p:nvPr/>
        </p:nvSpPr>
        <p:spPr>
          <a:xfrm>
            <a:off x="629656" y="890837"/>
            <a:ext cx="806516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Types of Investment Decisions</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B55F11B-4486-45FC-8D43-314CD66C52B9}"/>
              </a:ext>
            </a:extLst>
          </p:cNvPr>
          <p:cNvSpPr txBox="1"/>
          <p:nvPr/>
        </p:nvSpPr>
        <p:spPr>
          <a:xfrm>
            <a:off x="1162052" y="2679898"/>
            <a:ext cx="7025960"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Replacement Decision</a:t>
            </a:r>
          </a:p>
        </p:txBody>
      </p:sp>
      <p:sp>
        <p:nvSpPr>
          <p:cNvPr id="32" name="TextBox 31">
            <a:extLst>
              <a:ext uri="{FF2B5EF4-FFF2-40B4-BE49-F238E27FC236}">
                <a16:creationId xmlns:a16="http://schemas.microsoft.com/office/drawing/2014/main" id="{95C93F56-6E01-49DE-8A3F-05FD9C686589}"/>
              </a:ext>
            </a:extLst>
          </p:cNvPr>
          <p:cNvSpPr txBox="1"/>
          <p:nvPr/>
        </p:nvSpPr>
        <p:spPr>
          <a:xfrm>
            <a:off x="640686" y="3492530"/>
            <a:ext cx="7756353" cy="533288"/>
          </a:xfrm>
          <a:prstGeom prst="rect">
            <a:avLst/>
          </a:prstGeom>
          <a:noFill/>
        </p:spPr>
        <p:txBody>
          <a:bodyPr wrap="square" rtlCol="0">
            <a:spAutoFit/>
          </a:bodyPr>
          <a:lstStyle/>
          <a:p>
            <a:pPr algn="just">
              <a:lnSpc>
                <a:spcPct val="150000"/>
              </a:lnSpc>
            </a:pPr>
            <a:r>
              <a:rPr lang="en-US" sz="2200" dirty="0">
                <a:solidFill>
                  <a:schemeClr val="tx2"/>
                </a:solidFill>
                <a:latin typeface="Lato" panose="020F0502020204030203" pitchFamily="34" charset="0"/>
              </a:rPr>
              <a:t>Investment in expansion and replacement decisions may have:</a:t>
            </a:r>
          </a:p>
        </p:txBody>
      </p:sp>
      <p:sp>
        <p:nvSpPr>
          <p:cNvPr id="33" name="TextBox 32">
            <a:extLst>
              <a:ext uri="{FF2B5EF4-FFF2-40B4-BE49-F238E27FC236}">
                <a16:creationId xmlns:a16="http://schemas.microsoft.com/office/drawing/2014/main" id="{9A5D21F0-30E4-45A6-A06A-14604979090B}"/>
              </a:ext>
            </a:extLst>
          </p:cNvPr>
          <p:cNvSpPr txBox="1"/>
          <p:nvPr/>
        </p:nvSpPr>
        <p:spPr>
          <a:xfrm>
            <a:off x="1162052" y="4144742"/>
            <a:ext cx="7025960"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Mutually Exclusive Investment</a:t>
            </a:r>
          </a:p>
        </p:txBody>
      </p:sp>
      <p:sp>
        <p:nvSpPr>
          <p:cNvPr id="34" name="TextBox 33">
            <a:extLst>
              <a:ext uri="{FF2B5EF4-FFF2-40B4-BE49-F238E27FC236}">
                <a16:creationId xmlns:a16="http://schemas.microsoft.com/office/drawing/2014/main" id="{230319BA-B956-4C98-BFAC-383C030E3C4E}"/>
              </a:ext>
            </a:extLst>
          </p:cNvPr>
          <p:cNvSpPr txBox="1"/>
          <p:nvPr/>
        </p:nvSpPr>
        <p:spPr>
          <a:xfrm>
            <a:off x="1162052" y="5609587"/>
            <a:ext cx="7025960"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Contingent Investment</a:t>
            </a:r>
          </a:p>
        </p:txBody>
      </p:sp>
      <p:sp>
        <p:nvSpPr>
          <p:cNvPr id="35" name="TextBox 34">
            <a:extLst>
              <a:ext uri="{FF2B5EF4-FFF2-40B4-BE49-F238E27FC236}">
                <a16:creationId xmlns:a16="http://schemas.microsoft.com/office/drawing/2014/main" id="{78E99139-4869-4CA9-B5C7-D29225407B1B}"/>
              </a:ext>
            </a:extLst>
          </p:cNvPr>
          <p:cNvSpPr txBox="1"/>
          <p:nvPr/>
        </p:nvSpPr>
        <p:spPr>
          <a:xfrm>
            <a:off x="1162052" y="4877164"/>
            <a:ext cx="7025960"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Independent Investment</a:t>
            </a:r>
          </a:p>
        </p:txBody>
      </p:sp>
      <p:sp>
        <p:nvSpPr>
          <p:cNvPr id="36" name="Arrow: Pentagon 35">
            <a:extLst>
              <a:ext uri="{FF2B5EF4-FFF2-40B4-BE49-F238E27FC236}">
                <a16:creationId xmlns:a16="http://schemas.microsoft.com/office/drawing/2014/main" id="{12B3431C-0EBE-403C-90E1-B4526EEAACDC}"/>
              </a:ext>
            </a:extLst>
          </p:cNvPr>
          <p:cNvSpPr/>
          <p:nvPr/>
        </p:nvSpPr>
        <p:spPr>
          <a:xfrm>
            <a:off x="744955" y="2254017"/>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Pentagon 36">
            <a:extLst>
              <a:ext uri="{FF2B5EF4-FFF2-40B4-BE49-F238E27FC236}">
                <a16:creationId xmlns:a16="http://schemas.microsoft.com/office/drawing/2014/main" id="{31C64DE7-C914-4D15-9614-7110E22B5A67}"/>
              </a:ext>
            </a:extLst>
          </p:cNvPr>
          <p:cNvSpPr/>
          <p:nvPr/>
        </p:nvSpPr>
        <p:spPr>
          <a:xfrm>
            <a:off x="744955" y="2951224"/>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Pentagon 37">
            <a:extLst>
              <a:ext uri="{FF2B5EF4-FFF2-40B4-BE49-F238E27FC236}">
                <a16:creationId xmlns:a16="http://schemas.microsoft.com/office/drawing/2014/main" id="{FCBD4938-D50D-4BBC-BD3D-30F6F30B60D5}"/>
              </a:ext>
            </a:extLst>
          </p:cNvPr>
          <p:cNvSpPr/>
          <p:nvPr/>
        </p:nvSpPr>
        <p:spPr>
          <a:xfrm>
            <a:off x="744955" y="4435797"/>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Pentagon 38">
            <a:extLst>
              <a:ext uri="{FF2B5EF4-FFF2-40B4-BE49-F238E27FC236}">
                <a16:creationId xmlns:a16="http://schemas.microsoft.com/office/drawing/2014/main" id="{B652EEDA-614D-4208-8A96-C009AEE997D0}"/>
              </a:ext>
            </a:extLst>
          </p:cNvPr>
          <p:cNvSpPr/>
          <p:nvPr/>
        </p:nvSpPr>
        <p:spPr>
          <a:xfrm>
            <a:off x="744955" y="5216912"/>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Pentagon 39">
            <a:extLst>
              <a:ext uri="{FF2B5EF4-FFF2-40B4-BE49-F238E27FC236}">
                <a16:creationId xmlns:a16="http://schemas.microsoft.com/office/drawing/2014/main" id="{E4F11AAB-E6E0-498E-A0AB-01F8836A4B4D}"/>
              </a:ext>
            </a:extLst>
          </p:cNvPr>
          <p:cNvSpPr/>
          <p:nvPr/>
        </p:nvSpPr>
        <p:spPr>
          <a:xfrm>
            <a:off x="744955" y="5903851"/>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74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45698" y="1969578"/>
            <a:ext cx="7751342" cy="3885231"/>
          </a:xfrm>
          <a:prstGeom prst="rect">
            <a:avLst/>
          </a:prstGeom>
          <a:noFill/>
        </p:spPr>
        <p:txBody>
          <a:bodyPr wrap="square" rtlCol="0">
            <a:spAutoFit/>
          </a:bodyPr>
          <a:lstStyle/>
          <a:p>
            <a:pPr algn="just">
              <a:lnSpc>
                <a:spcPct val="150000"/>
              </a:lnSpc>
            </a:pPr>
            <a:r>
              <a:rPr lang="en-US" sz="2800" dirty="0">
                <a:solidFill>
                  <a:schemeClr val="tx2"/>
                </a:solidFill>
                <a:latin typeface="Lato" panose="020F0502020204030203" pitchFamily="34" charset="0"/>
              </a:rPr>
              <a:t>Emergence of Capital Budgeting Decisions finds its roots in Expansion plans of the company. Expansion may be in a </a:t>
            </a:r>
            <a:r>
              <a:rPr lang="en-US" sz="2800" dirty="0">
                <a:solidFill>
                  <a:srgbClr val="FF5353"/>
                </a:solidFill>
                <a:effectLst>
                  <a:innerShdw blurRad="63500" dist="50800" dir="13500000">
                    <a:prstClr val="black">
                      <a:alpha val="50000"/>
                    </a:prstClr>
                  </a:innerShdw>
                </a:effectLst>
                <a:latin typeface="+mj-lt"/>
              </a:rPr>
              <a:t>Related Area </a:t>
            </a:r>
            <a:r>
              <a:rPr lang="en-US" sz="2800" dirty="0">
                <a:solidFill>
                  <a:schemeClr val="tx2"/>
                </a:solidFill>
                <a:latin typeface="Lato" panose="020F0502020204030203" pitchFamily="34" charset="0"/>
              </a:rPr>
              <a:t>(Tata acquiring Jaguar) or an </a:t>
            </a:r>
            <a:r>
              <a:rPr lang="en-US" sz="2800" dirty="0">
                <a:solidFill>
                  <a:srgbClr val="FF5353"/>
                </a:solidFill>
                <a:effectLst>
                  <a:innerShdw blurRad="63500" dist="50800" dir="13500000">
                    <a:prstClr val="black">
                      <a:alpha val="50000"/>
                    </a:prstClr>
                  </a:innerShdw>
                </a:effectLst>
                <a:latin typeface="+mj-lt"/>
              </a:rPr>
              <a:t>Unrelated Area </a:t>
            </a:r>
            <a:r>
              <a:rPr lang="en-US" sz="2800" dirty="0">
                <a:solidFill>
                  <a:schemeClr val="tx2"/>
                </a:solidFill>
                <a:latin typeface="Lato" panose="020F0502020204030203" pitchFamily="34" charset="0"/>
              </a:rPr>
              <a:t>(Reliance Industries in Telecommunications –Jio).</a:t>
            </a:r>
            <a:endParaRPr lang="en-IN" sz="2800" dirty="0">
              <a:solidFill>
                <a:schemeClr val="tx2"/>
              </a:solidFill>
              <a:latin typeface="Lato" panose="020F0502020204030203" pitchFamily="34" charset="0"/>
            </a:endParaRPr>
          </a:p>
        </p:txBody>
      </p:sp>
      <p:sp>
        <p:nvSpPr>
          <p:cNvPr id="30" name="TextBox 29">
            <a:extLst>
              <a:ext uri="{FF2B5EF4-FFF2-40B4-BE49-F238E27FC236}">
                <a16:creationId xmlns:a16="http://schemas.microsoft.com/office/drawing/2014/main" id="{2D73EAC3-88A9-4EAF-8CC9-8D0FAE3ED98B}"/>
              </a:ext>
            </a:extLst>
          </p:cNvPr>
          <p:cNvSpPr txBox="1"/>
          <p:nvPr/>
        </p:nvSpPr>
        <p:spPr>
          <a:xfrm>
            <a:off x="629656" y="850732"/>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Expansion Decision</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138A6954-139A-49FE-98B1-54F14F573D01}"/>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11</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82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21635" y="2143910"/>
            <a:ext cx="7751342" cy="2592569"/>
          </a:xfrm>
          <a:prstGeom prst="rect">
            <a:avLst/>
          </a:prstGeom>
          <a:noFill/>
        </p:spPr>
        <p:txBody>
          <a:bodyPr wrap="square" rtlCol="0">
            <a:spAutoFit/>
          </a:bodyPr>
          <a:lstStyle/>
          <a:p>
            <a:pPr algn="just">
              <a:lnSpc>
                <a:spcPct val="150000"/>
              </a:lnSpc>
            </a:pPr>
            <a:r>
              <a:rPr lang="en-US" sz="2800" dirty="0">
                <a:solidFill>
                  <a:schemeClr val="tx2"/>
                </a:solidFill>
                <a:latin typeface="Lato" panose="020F0502020204030203" pitchFamily="34" charset="0"/>
              </a:rPr>
              <a:t>Investment decision to replace existing technology/ machinery due to </a:t>
            </a:r>
            <a:r>
              <a:rPr lang="en-US" sz="2800" dirty="0">
                <a:solidFill>
                  <a:srgbClr val="FF5353"/>
                </a:solidFill>
                <a:effectLst>
                  <a:innerShdw blurRad="63500" dist="50800" dir="13500000">
                    <a:prstClr val="black">
                      <a:alpha val="50000"/>
                    </a:prstClr>
                  </a:innerShdw>
                </a:effectLst>
                <a:latin typeface="+mj-lt"/>
              </a:rPr>
              <a:t>modernization or to become cost efficient</a:t>
            </a:r>
            <a:r>
              <a:rPr lang="en-US" sz="2800" dirty="0">
                <a:solidFill>
                  <a:schemeClr val="tx2"/>
                </a:solidFill>
                <a:latin typeface="Lato" panose="020F0502020204030203" pitchFamily="34" charset="0"/>
              </a:rPr>
              <a:t>, e.g., exchanging semi automatic machine with automatic machine</a:t>
            </a:r>
            <a:endParaRPr lang="en-IN" sz="2800" dirty="0">
              <a:solidFill>
                <a:schemeClr val="tx2"/>
              </a:solidFill>
              <a:latin typeface="Lato" panose="020F0502020204030203" pitchFamily="34" charset="0"/>
            </a:endParaRPr>
          </a:p>
        </p:txBody>
      </p:sp>
      <p:sp>
        <p:nvSpPr>
          <p:cNvPr id="31" name="TextBox 30">
            <a:extLst>
              <a:ext uri="{FF2B5EF4-FFF2-40B4-BE49-F238E27FC236}">
                <a16:creationId xmlns:a16="http://schemas.microsoft.com/office/drawing/2014/main" id="{AE2DF1A6-78A7-4F13-A35A-03332D992C7D}"/>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12</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197A8DBC-2C1F-40E1-8214-46DC43716E55}"/>
              </a:ext>
            </a:extLst>
          </p:cNvPr>
          <p:cNvSpPr txBox="1"/>
          <p:nvPr/>
        </p:nvSpPr>
        <p:spPr>
          <a:xfrm>
            <a:off x="629656" y="850732"/>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Replacement Decision</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272712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67757" y="1991152"/>
            <a:ext cx="7729282" cy="3343351"/>
          </a:xfrm>
          <a:prstGeom prst="rect">
            <a:avLst/>
          </a:prstGeom>
          <a:noFill/>
        </p:spPr>
        <p:txBody>
          <a:bodyPr wrap="square" rtlCol="0">
            <a:spAutoFit/>
          </a:bodyPr>
          <a:lstStyle/>
          <a:p>
            <a:pPr algn="just">
              <a:lnSpc>
                <a:spcPct val="150000"/>
              </a:lnSpc>
            </a:pPr>
            <a:r>
              <a:rPr lang="en-US" sz="2400" dirty="0">
                <a:solidFill>
                  <a:schemeClr val="tx2"/>
                </a:solidFill>
                <a:latin typeface="Lato" panose="020F0502020204030203" pitchFamily="34" charset="0"/>
              </a:rPr>
              <a:t>When due to limited resources, the company decides to forego certain investment opportunities and selects the other alternative, such investments are termed as </a:t>
            </a:r>
            <a:r>
              <a:rPr lang="en-US" sz="2400" dirty="0">
                <a:solidFill>
                  <a:srgbClr val="FF5353"/>
                </a:solidFill>
                <a:effectLst>
                  <a:innerShdw blurRad="63500" dist="50800" dir="13500000">
                    <a:prstClr val="black">
                      <a:alpha val="50000"/>
                    </a:prstClr>
                  </a:innerShdw>
                </a:effectLst>
                <a:latin typeface="+mj-lt"/>
              </a:rPr>
              <a:t>Mutually Exclusive Investments</a:t>
            </a:r>
            <a:r>
              <a:rPr lang="en-US" sz="2400" dirty="0">
                <a:solidFill>
                  <a:schemeClr val="tx2"/>
                </a:solidFill>
                <a:latin typeface="Lato" panose="020F0502020204030203" pitchFamily="34" charset="0"/>
              </a:rPr>
              <a:t>, i.e., investment in one project leads to non-investment in other (only one can happen). These investments are competing in nature.</a:t>
            </a:r>
            <a:endParaRPr lang="en-IN" sz="2400" dirty="0">
              <a:solidFill>
                <a:schemeClr val="tx2"/>
              </a:solidFill>
              <a:latin typeface="Lato" panose="020F0502020204030203" pitchFamily="34" charset="0"/>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13</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08BB422F-108F-45D7-BEBA-2226D82C1CFA}"/>
              </a:ext>
            </a:extLst>
          </p:cNvPr>
          <p:cNvSpPr txBox="1"/>
          <p:nvPr/>
        </p:nvSpPr>
        <p:spPr>
          <a:xfrm>
            <a:off x="629656" y="850732"/>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Mutually Exclusive Investment</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82885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29656" y="1951406"/>
            <a:ext cx="7767384" cy="3885231"/>
          </a:xfrm>
          <a:prstGeom prst="rect">
            <a:avLst/>
          </a:prstGeom>
          <a:noFill/>
        </p:spPr>
        <p:txBody>
          <a:bodyPr wrap="square" rtlCol="0">
            <a:spAutoFit/>
          </a:bodyPr>
          <a:lstStyle/>
          <a:p>
            <a:pPr algn="just">
              <a:lnSpc>
                <a:spcPct val="150000"/>
              </a:lnSpc>
            </a:pPr>
            <a:r>
              <a:rPr lang="en-US" sz="2800" dirty="0">
                <a:solidFill>
                  <a:schemeClr val="tx2"/>
                </a:solidFill>
                <a:latin typeface="Lato" panose="020F0502020204030203" pitchFamily="34" charset="0"/>
              </a:rPr>
              <a:t>These are </a:t>
            </a:r>
            <a:r>
              <a:rPr lang="en-US" sz="2800" dirty="0">
                <a:solidFill>
                  <a:srgbClr val="FF5353"/>
                </a:solidFill>
                <a:effectLst>
                  <a:innerShdw blurRad="63500" dist="50800" dir="13500000">
                    <a:prstClr val="black">
                      <a:alpha val="50000"/>
                    </a:prstClr>
                  </a:innerShdw>
                </a:effectLst>
                <a:latin typeface="+mj-lt"/>
              </a:rPr>
              <a:t>Non-competing Investments </a:t>
            </a:r>
            <a:r>
              <a:rPr lang="en-US" sz="2800" dirty="0">
                <a:solidFill>
                  <a:schemeClr val="tx2"/>
                </a:solidFill>
                <a:latin typeface="Lato" panose="020F0502020204030203" pitchFamily="34" charset="0"/>
              </a:rPr>
              <a:t>and happening of one does not affect other investment. These investments are evaluated in isolation, e.g., J.C.T. limited purchasing a new spinning machine and side by side venturing into garment industry.</a:t>
            </a:r>
            <a:endParaRPr lang="en-IN" sz="2800" dirty="0">
              <a:solidFill>
                <a:schemeClr val="tx2"/>
              </a:solidFill>
              <a:latin typeface="Lato" panose="020F0502020204030203" pitchFamily="34" charset="0"/>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14</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4010EBAF-DA82-4EF9-879B-81631E4C067C}"/>
              </a:ext>
            </a:extLst>
          </p:cNvPr>
          <p:cNvSpPr txBox="1"/>
          <p:nvPr/>
        </p:nvSpPr>
        <p:spPr>
          <a:xfrm>
            <a:off x="629656" y="850732"/>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Independent Investment</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23726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29656" y="1951406"/>
            <a:ext cx="7767384" cy="3885231"/>
          </a:xfrm>
          <a:prstGeom prst="rect">
            <a:avLst/>
          </a:prstGeom>
          <a:noFill/>
        </p:spPr>
        <p:txBody>
          <a:bodyPr wrap="square" rtlCol="0">
            <a:spAutoFit/>
          </a:bodyPr>
          <a:lstStyle/>
          <a:p>
            <a:pPr algn="just">
              <a:lnSpc>
                <a:spcPct val="150000"/>
              </a:lnSpc>
            </a:pPr>
            <a:r>
              <a:rPr lang="en-US" sz="2800" dirty="0">
                <a:solidFill>
                  <a:schemeClr val="tx2"/>
                </a:solidFill>
                <a:latin typeface="Lato" panose="020F0502020204030203" pitchFamily="34" charset="0"/>
              </a:rPr>
              <a:t>When </a:t>
            </a:r>
            <a:r>
              <a:rPr lang="en-US" sz="2800" dirty="0">
                <a:solidFill>
                  <a:srgbClr val="FF5353"/>
                </a:solidFill>
                <a:effectLst>
                  <a:innerShdw blurRad="63500" dist="50800" dir="13500000">
                    <a:prstClr val="black">
                      <a:alpha val="50000"/>
                    </a:prstClr>
                  </a:innerShdw>
                </a:effectLst>
                <a:latin typeface="+mj-lt"/>
              </a:rPr>
              <a:t>investment in one project is dependent on investment </a:t>
            </a:r>
            <a:r>
              <a:rPr lang="en-US" sz="2800" dirty="0">
                <a:solidFill>
                  <a:schemeClr val="tx2"/>
                </a:solidFill>
                <a:latin typeface="Lato" panose="020F0502020204030203" pitchFamily="34" charset="0"/>
              </a:rPr>
              <a:t>in the other project and investment in first project ensures investment in second project, e.g., opening of factory in remote area and constructing houses for the </a:t>
            </a:r>
            <a:r>
              <a:rPr lang="en-US" sz="2800" dirty="0" err="1">
                <a:solidFill>
                  <a:schemeClr val="tx2"/>
                </a:solidFill>
                <a:latin typeface="Lato" panose="020F0502020204030203" pitchFamily="34" charset="0"/>
              </a:rPr>
              <a:t>labour</a:t>
            </a:r>
            <a:r>
              <a:rPr lang="en-US" sz="2800" dirty="0">
                <a:solidFill>
                  <a:schemeClr val="tx2"/>
                </a:solidFill>
                <a:latin typeface="Lato" panose="020F0502020204030203" pitchFamily="34" charset="0"/>
              </a:rPr>
              <a:t> in remote area.</a:t>
            </a:r>
            <a:endParaRPr lang="en-IN" sz="2800" dirty="0">
              <a:solidFill>
                <a:schemeClr val="tx2"/>
              </a:solidFill>
              <a:latin typeface="Lato" panose="020F0502020204030203" pitchFamily="34" charset="0"/>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15</a:t>
            </a:r>
          </a:p>
        </p:txBody>
      </p:sp>
      <p:sp>
        <p:nvSpPr>
          <p:cNvPr id="32" name="TextBox 31">
            <a:extLst>
              <a:ext uri="{FF2B5EF4-FFF2-40B4-BE49-F238E27FC236}">
                <a16:creationId xmlns:a16="http://schemas.microsoft.com/office/drawing/2014/main" id="{4010EBAF-DA82-4EF9-879B-81631E4C067C}"/>
              </a:ext>
            </a:extLst>
          </p:cNvPr>
          <p:cNvSpPr txBox="1"/>
          <p:nvPr/>
        </p:nvSpPr>
        <p:spPr>
          <a:xfrm>
            <a:off x="629656" y="850732"/>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Contingent Investment</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421878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29656" y="1951406"/>
            <a:ext cx="7767384" cy="653577"/>
          </a:xfrm>
          <a:prstGeom prst="rect">
            <a:avLst/>
          </a:prstGeom>
          <a:noFill/>
        </p:spPr>
        <p:txBody>
          <a:bodyPr wrap="square" rtlCol="0">
            <a:spAutoFit/>
          </a:bodyPr>
          <a:lstStyle/>
          <a:p>
            <a:pPr algn="just">
              <a:lnSpc>
                <a:spcPct val="150000"/>
              </a:lnSpc>
            </a:pPr>
            <a:r>
              <a:rPr lang="en-US" sz="2800" dirty="0">
                <a:solidFill>
                  <a:schemeClr val="tx2"/>
                </a:solidFill>
                <a:latin typeface="Lato" panose="020F0502020204030203" pitchFamily="34" charset="0"/>
              </a:rPr>
              <a:t>An investment can be evaluated in three steps:</a:t>
            </a:r>
            <a:endParaRPr lang="en-IN" sz="2800" dirty="0">
              <a:solidFill>
                <a:schemeClr val="tx2"/>
              </a:solidFill>
              <a:latin typeface="Lato" panose="020F0502020204030203" pitchFamily="34" charset="0"/>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16</a:t>
            </a:r>
          </a:p>
        </p:txBody>
      </p:sp>
      <p:sp>
        <p:nvSpPr>
          <p:cNvPr id="32" name="TextBox 31">
            <a:extLst>
              <a:ext uri="{FF2B5EF4-FFF2-40B4-BE49-F238E27FC236}">
                <a16:creationId xmlns:a16="http://schemas.microsoft.com/office/drawing/2014/main" id="{4010EBAF-DA82-4EF9-879B-81631E4C067C}"/>
              </a:ext>
            </a:extLst>
          </p:cNvPr>
          <p:cNvSpPr txBox="1"/>
          <p:nvPr/>
        </p:nvSpPr>
        <p:spPr>
          <a:xfrm>
            <a:off x="629656" y="850732"/>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Investment Evaluation Criteria</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C6E79EA9-EA4D-41AB-8AAF-FD1BC4539A71}"/>
              </a:ext>
            </a:extLst>
          </p:cNvPr>
          <p:cNvSpPr txBox="1"/>
          <p:nvPr/>
        </p:nvSpPr>
        <p:spPr>
          <a:xfrm>
            <a:off x="1299410" y="2859570"/>
            <a:ext cx="7097629" cy="573362"/>
          </a:xfrm>
          <a:prstGeom prst="rect">
            <a:avLst/>
          </a:prstGeom>
          <a:noFill/>
        </p:spPr>
        <p:txBody>
          <a:bodyPr wrap="square" rtlCol="0">
            <a:spAutoFit/>
          </a:bodyPr>
          <a:lstStyle/>
          <a:p>
            <a:pPr algn="just">
              <a:lnSpc>
                <a:spcPct val="150000"/>
              </a:lnSpc>
            </a:pPr>
            <a:r>
              <a:rPr lang="en-US" sz="2400" dirty="0">
                <a:solidFill>
                  <a:srgbClr val="FF5353"/>
                </a:solidFill>
                <a:effectLst>
                  <a:innerShdw blurRad="63500" dist="50800" dir="13500000">
                    <a:prstClr val="black">
                      <a:alpha val="50000"/>
                    </a:prstClr>
                  </a:innerShdw>
                </a:effectLst>
                <a:latin typeface="+mj-lt"/>
              </a:rPr>
              <a:t>Estimate Cashflows</a:t>
            </a:r>
            <a:endParaRPr lang="en-IN" sz="2400" dirty="0">
              <a:solidFill>
                <a:srgbClr val="FF5353"/>
              </a:solidFill>
              <a:effectLst>
                <a:innerShdw blurRad="63500" dist="50800" dir="13500000">
                  <a:prstClr val="black">
                    <a:alpha val="50000"/>
                  </a:prstClr>
                </a:innerShdw>
              </a:effectLst>
              <a:latin typeface="+mj-lt"/>
            </a:endParaRPr>
          </a:p>
        </p:txBody>
      </p:sp>
      <p:sp>
        <p:nvSpPr>
          <p:cNvPr id="33" name="TextBox 32">
            <a:extLst>
              <a:ext uri="{FF2B5EF4-FFF2-40B4-BE49-F238E27FC236}">
                <a16:creationId xmlns:a16="http://schemas.microsoft.com/office/drawing/2014/main" id="{DA041C14-FE60-485E-A73F-08BD344FA83C}"/>
              </a:ext>
            </a:extLst>
          </p:cNvPr>
          <p:cNvSpPr txBox="1"/>
          <p:nvPr/>
        </p:nvSpPr>
        <p:spPr>
          <a:xfrm>
            <a:off x="1299410" y="3531093"/>
            <a:ext cx="7097629" cy="1127360"/>
          </a:xfrm>
          <a:prstGeom prst="rect">
            <a:avLst/>
          </a:prstGeom>
          <a:noFill/>
        </p:spPr>
        <p:txBody>
          <a:bodyPr wrap="square" rtlCol="0">
            <a:spAutoFit/>
          </a:bodyPr>
          <a:lstStyle/>
          <a:p>
            <a:pPr algn="just">
              <a:lnSpc>
                <a:spcPct val="150000"/>
              </a:lnSpc>
            </a:pPr>
            <a:r>
              <a:rPr lang="en-US" sz="2400" dirty="0">
                <a:solidFill>
                  <a:srgbClr val="FF5353"/>
                </a:solidFill>
                <a:effectLst>
                  <a:innerShdw blurRad="63500" dist="50800" dir="13500000">
                    <a:prstClr val="black">
                      <a:alpha val="50000"/>
                    </a:prstClr>
                  </a:innerShdw>
                </a:effectLst>
                <a:latin typeface="+mj-lt"/>
              </a:rPr>
              <a:t>Estimate Required Rate of Return/ Opportunity Cost</a:t>
            </a:r>
            <a:endParaRPr lang="en-IN" sz="2400" dirty="0">
              <a:solidFill>
                <a:srgbClr val="FF5353"/>
              </a:solidFill>
              <a:effectLst>
                <a:innerShdw blurRad="63500" dist="50800" dir="13500000">
                  <a:prstClr val="black">
                    <a:alpha val="50000"/>
                  </a:prstClr>
                </a:innerShdw>
              </a:effectLst>
              <a:latin typeface="+mj-lt"/>
            </a:endParaRPr>
          </a:p>
        </p:txBody>
      </p:sp>
      <p:sp>
        <p:nvSpPr>
          <p:cNvPr id="34" name="TextBox 33">
            <a:extLst>
              <a:ext uri="{FF2B5EF4-FFF2-40B4-BE49-F238E27FC236}">
                <a16:creationId xmlns:a16="http://schemas.microsoft.com/office/drawing/2014/main" id="{E04715EC-BA4D-4268-9E7D-AFEF4CECA68A}"/>
              </a:ext>
            </a:extLst>
          </p:cNvPr>
          <p:cNvSpPr txBox="1"/>
          <p:nvPr/>
        </p:nvSpPr>
        <p:spPr>
          <a:xfrm>
            <a:off x="1299410" y="4756615"/>
            <a:ext cx="7097629" cy="1127360"/>
          </a:xfrm>
          <a:prstGeom prst="rect">
            <a:avLst/>
          </a:prstGeom>
          <a:noFill/>
        </p:spPr>
        <p:txBody>
          <a:bodyPr wrap="square" rtlCol="0">
            <a:spAutoFit/>
          </a:bodyPr>
          <a:lstStyle/>
          <a:p>
            <a:pPr algn="just">
              <a:lnSpc>
                <a:spcPct val="150000"/>
              </a:lnSpc>
            </a:pPr>
            <a:r>
              <a:rPr lang="en-US" sz="2400" dirty="0">
                <a:solidFill>
                  <a:srgbClr val="FF5353"/>
                </a:solidFill>
                <a:effectLst>
                  <a:innerShdw blurRad="63500" dist="50800" dir="13500000">
                    <a:prstClr val="black">
                      <a:alpha val="50000"/>
                    </a:prstClr>
                  </a:innerShdw>
                </a:effectLst>
                <a:latin typeface="+mj-lt"/>
              </a:rPr>
              <a:t>Apply decision rule to take  decision about investment</a:t>
            </a:r>
            <a:endParaRPr lang="en-IN" sz="2400" dirty="0">
              <a:solidFill>
                <a:srgbClr val="FF5353"/>
              </a:solidFill>
              <a:effectLst>
                <a:innerShdw blurRad="63500" dist="50800" dir="13500000">
                  <a:prstClr val="black">
                    <a:alpha val="50000"/>
                  </a:prstClr>
                </a:innerShdw>
              </a:effectLst>
              <a:latin typeface="+mj-lt"/>
            </a:endParaRPr>
          </a:p>
        </p:txBody>
      </p:sp>
      <p:sp>
        <p:nvSpPr>
          <p:cNvPr id="35" name="Arrow: Pentagon 34">
            <a:extLst>
              <a:ext uri="{FF2B5EF4-FFF2-40B4-BE49-F238E27FC236}">
                <a16:creationId xmlns:a16="http://schemas.microsoft.com/office/drawing/2014/main" id="{15A114E2-080B-4DB1-A4EA-63C93CE84E17}"/>
              </a:ext>
            </a:extLst>
          </p:cNvPr>
          <p:cNvSpPr/>
          <p:nvPr/>
        </p:nvSpPr>
        <p:spPr>
          <a:xfrm>
            <a:off x="755986" y="3098176"/>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Pentagon 35">
            <a:extLst>
              <a:ext uri="{FF2B5EF4-FFF2-40B4-BE49-F238E27FC236}">
                <a16:creationId xmlns:a16="http://schemas.microsoft.com/office/drawing/2014/main" id="{6D50994B-C276-4787-B308-78F28F336CBE}"/>
              </a:ext>
            </a:extLst>
          </p:cNvPr>
          <p:cNvSpPr/>
          <p:nvPr/>
        </p:nvSpPr>
        <p:spPr>
          <a:xfrm>
            <a:off x="762000" y="3796069"/>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Pentagon 36">
            <a:extLst>
              <a:ext uri="{FF2B5EF4-FFF2-40B4-BE49-F238E27FC236}">
                <a16:creationId xmlns:a16="http://schemas.microsoft.com/office/drawing/2014/main" id="{C46F7EF9-6760-4423-9351-39AB29C59C5B}"/>
              </a:ext>
            </a:extLst>
          </p:cNvPr>
          <p:cNvSpPr/>
          <p:nvPr/>
        </p:nvSpPr>
        <p:spPr>
          <a:xfrm>
            <a:off x="769021" y="5037638"/>
            <a:ext cx="284744" cy="232611"/>
          </a:xfrm>
          <a:prstGeom prst="homePlate">
            <a:avLst/>
          </a:prstGeom>
          <a:solidFill>
            <a:schemeClr val="accent2">
              <a:lumMod val="40000"/>
              <a:lumOff val="60000"/>
            </a:schemeClr>
          </a:solidFill>
          <a:ln w="28575">
            <a:solidFill>
              <a:schemeClr val="accent2"/>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587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1151021" y="2689338"/>
            <a:ext cx="6693565" cy="653577"/>
          </a:xfrm>
          <a:prstGeom prst="rect">
            <a:avLst/>
          </a:prstGeom>
          <a:noFill/>
        </p:spPr>
        <p:txBody>
          <a:bodyPr wrap="square" rtlCol="0">
            <a:spAutoFit/>
          </a:bodyPr>
          <a:lstStyle/>
          <a:p>
            <a:pPr algn="just">
              <a:lnSpc>
                <a:spcPct val="150000"/>
              </a:lnSpc>
            </a:pPr>
            <a:r>
              <a:rPr lang="en-US" sz="2800" dirty="0">
                <a:solidFill>
                  <a:srgbClr val="FF5353"/>
                </a:solidFill>
                <a:effectLst>
                  <a:innerShdw blurRad="63500" dist="50800" dir="13500000">
                    <a:prstClr val="black">
                      <a:alpha val="50000"/>
                    </a:prstClr>
                  </a:innerShdw>
                </a:effectLst>
                <a:latin typeface="+mj-lt"/>
              </a:rPr>
              <a:t>1.	Discounted Cash Flows (DCF) Criteria</a:t>
            </a:r>
            <a:endParaRPr lang="en-IN" sz="2800" dirty="0">
              <a:solidFill>
                <a:srgbClr val="FF5353"/>
              </a:solidFill>
              <a:effectLst>
                <a:innerShdw blurRad="63500" dist="50800" dir="13500000">
                  <a:prstClr val="black">
                    <a:alpha val="50000"/>
                  </a:prstClr>
                </a:innerShdw>
              </a:effectLst>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17</a:t>
            </a:r>
          </a:p>
        </p:txBody>
      </p:sp>
      <p:sp>
        <p:nvSpPr>
          <p:cNvPr id="32" name="TextBox 31">
            <a:extLst>
              <a:ext uri="{FF2B5EF4-FFF2-40B4-BE49-F238E27FC236}">
                <a16:creationId xmlns:a16="http://schemas.microsoft.com/office/drawing/2014/main" id="{4010EBAF-DA82-4EF9-879B-81631E4C067C}"/>
              </a:ext>
            </a:extLst>
          </p:cNvPr>
          <p:cNvSpPr txBox="1"/>
          <p:nvPr/>
        </p:nvSpPr>
        <p:spPr>
          <a:xfrm>
            <a:off x="629656" y="850732"/>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Investment Evaluation Criteria</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62" name="TextBox 61">
            <a:extLst>
              <a:ext uri="{FF2B5EF4-FFF2-40B4-BE49-F238E27FC236}">
                <a16:creationId xmlns:a16="http://schemas.microsoft.com/office/drawing/2014/main" id="{69D920C7-8A69-4F37-AFDE-2174ACB85B1F}"/>
              </a:ext>
            </a:extLst>
          </p:cNvPr>
          <p:cNvSpPr txBox="1"/>
          <p:nvPr/>
        </p:nvSpPr>
        <p:spPr>
          <a:xfrm>
            <a:off x="1151021" y="3577864"/>
            <a:ext cx="6693565" cy="653577"/>
          </a:xfrm>
          <a:prstGeom prst="rect">
            <a:avLst/>
          </a:prstGeom>
          <a:noFill/>
        </p:spPr>
        <p:txBody>
          <a:bodyPr wrap="square" rtlCol="0">
            <a:spAutoFit/>
          </a:bodyPr>
          <a:lstStyle/>
          <a:p>
            <a:pPr algn="just">
              <a:lnSpc>
                <a:spcPct val="150000"/>
              </a:lnSpc>
            </a:pPr>
            <a:r>
              <a:rPr lang="en-US" sz="2800" dirty="0">
                <a:solidFill>
                  <a:srgbClr val="FF5353"/>
                </a:solidFill>
                <a:effectLst>
                  <a:innerShdw blurRad="63500" dist="50800" dir="13500000">
                    <a:prstClr val="black">
                      <a:alpha val="50000"/>
                    </a:prstClr>
                  </a:innerShdw>
                </a:effectLst>
                <a:latin typeface="+mj-lt"/>
              </a:rPr>
              <a:t>2.	Non-Discounted Cash Flows Criteria</a:t>
            </a:r>
            <a:endParaRPr lang="en-IN" sz="2800" dirty="0">
              <a:solidFill>
                <a:srgbClr val="FF5353"/>
              </a:solidFill>
              <a:effectLst>
                <a:innerShdw blurRad="63500" dist="50800" dir="13500000">
                  <a:prstClr val="black">
                    <a:alpha val="50000"/>
                  </a:prstClr>
                </a:innerShdw>
              </a:effectLst>
              <a:latin typeface="+mj-lt"/>
            </a:endParaRPr>
          </a:p>
        </p:txBody>
      </p:sp>
      <p:sp>
        <p:nvSpPr>
          <p:cNvPr id="63" name="TextBox 62">
            <a:extLst>
              <a:ext uri="{FF2B5EF4-FFF2-40B4-BE49-F238E27FC236}">
                <a16:creationId xmlns:a16="http://schemas.microsoft.com/office/drawing/2014/main" id="{3076C684-C118-4AE7-932C-4BEDC94A6F8D}"/>
              </a:ext>
            </a:extLst>
          </p:cNvPr>
          <p:cNvSpPr txBox="1"/>
          <p:nvPr/>
        </p:nvSpPr>
        <p:spPr>
          <a:xfrm>
            <a:off x="1151021" y="4466390"/>
            <a:ext cx="6693565" cy="653577"/>
          </a:xfrm>
          <a:prstGeom prst="rect">
            <a:avLst/>
          </a:prstGeom>
          <a:noFill/>
        </p:spPr>
        <p:txBody>
          <a:bodyPr wrap="square" rtlCol="0">
            <a:spAutoFit/>
          </a:bodyPr>
          <a:lstStyle/>
          <a:p>
            <a:pPr algn="just">
              <a:lnSpc>
                <a:spcPct val="150000"/>
              </a:lnSpc>
            </a:pPr>
            <a:r>
              <a:rPr lang="en-US" sz="2800" dirty="0">
                <a:solidFill>
                  <a:srgbClr val="FF5353"/>
                </a:solidFill>
                <a:effectLst>
                  <a:innerShdw blurRad="63500" dist="50800" dir="13500000">
                    <a:prstClr val="black">
                      <a:alpha val="50000"/>
                    </a:prstClr>
                  </a:innerShdw>
                </a:effectLst>
                <a:latin typeface="+mj-lt"/>
              </a:rPr>
              <a:t>3.	Sensitivity Analysis</a:t>
            </a:r>
            <a:endParaRPr lang="en-IN" sz="2800" dirty="0">
              <a:solidFill>
                <a:srgbClr val="FF5353"/>
              </a:solidFill>
              <a:effectLst>
                <a:innerShdw blurRad="63500" dist="50800" dir="13500000">
                  <a:prstClr val="black">
                    <a:alpha val="50000"/>
                  </a:prstClr>
                </a:innerShdw>
              </a:effectLst>
              <a:latin typeface="+mj-lt"/>
            </a:endParaRPr>
          </a:p>
        </p:txBody>
      </p:sp>
      <p:sp>
        <p:nvSpPr>
          <p:cNvPr id="64" name="TextBox 63">
            <a:extLst>
              <a:ext uri="{FF2B5EF4-FFF2-40B4-BE49-F238E27FC236}">
                <a16:creationId xmlns:a16="http://schemas.microsoft.com/office/drawing/2014/main" id="{D4299574-7B5F-490B-A3C0-715798CABA44}"/>
              </a:ext>
            </a:extLst>
          </p:cNvPr>
          <p:cNvSpPr txBox="1"/>
          <p:nvPr/>
        </p:nvSpPr>
        <p:spPr>
          <a:xfrm>
            <a:off x="1151021" y="5354916"/>
            <a:ext cx="6693565" cy="653577"/>
          </a:xfrm>
          <a:prstGeom prst="rect">
            <a:avLst/>
          </a:prstGeom>
          <a:noFill/>
        </p:spPr>
        <p:txBody>
          <a:bodyPr wrap="square" rtlCol="0">
            <a:spAutoFit/>
          </a:bodyPr>
          <a:lstStyle/>
          <a:p>
            <a:pPr algn="just">
              <a:lnSpc>
                <a:spcPct val="150000"/>
              </a:lnSpc>
            </a:pPr>
            <a:r>
              <a:rPr lang="en-US" sz="2800" dirty="0">
                <a:solidFill>
                  <a:srgbClr val="FF5353"/>
                </a:solidFill>
                <a:effectLst>
                  <a:innerShdw blurRad="63500" dist="50800" dir="13500000">
                    <a:prstClr val="black">
                      <a:alpha val="50000"/>
                    </a:prstClr>
                  </a:innerShdw>
                </a:effectLst>
                <a:latin typeface="+mj-lt"/>
              </a:rPr>
              <a:t>4.	Scenario Analysis</a:t>
            </a:r>
            <a:endParaRPr lang="en-IN" sz="2800" dirty="0">
              <a:solidFill>
                <a:srgbClr val="FF5353"/>
              </a:solidFill>
              <a:effectLst>
                <a:innerShdw blurRad="63500" dist="50800" dir="13500000">
                  <a:prstClr val="black">
                    <a:alpha val="50000"/>
                  </a:prstClr>
                </a:innerShdw>
              </a:effectLst>
              <a:latin typeface="+mj-lt"/>
            </a:endParaRPr>
          </a:p>
        </p:txBody>
      </p:sp>
      <p:sp>
        <p:nvSpPr>
          <p:cNvPr id="8" name="TextBox 7">
            <a:extLst>
              <a:ext uri="{FF2B5EF4-FFF2-40B4-BE49-F238E27FC236}">
                <a16:creationId xmlns:a16="http://schemas.microsoft.com/office/drawing/2014/main" id="{8D5D800E-BAA6-4287-9D16-D732F4F75EB0}"/>
              </a:ext>
            </a:extLst>
          </p:cNvPr>
          <p:cNvSpPr txBox="1"/>
          <p:nvPr/>
        </p:nvSpPr>
        <p:spPr>
          <a:xfrm>
            <a:off x="629656" y="1937557"/>
            <a:ext cx="7736302" cy="653577"/>
          </a:xfrm>
          <a:prstGeom prst="rect">
            <a:avLst/>
          </a:prstGeom>
          <a:noFill/>
        </p:spPr>
        <p:txBody>
          <a:bodyPr wrap="square" rtlCol="0">
            <a:spAutoFit/>
          </a:bodyPr>
          <a:lstStyle/>
          <a:p>
            <a:pPr algn="just">
              <a:lnSpc>
                <a:spcPct val="150000"/>
              </a:lnSpc>
            </a:pPr>
            <a:r>
              <a:rPr lang="en-US" sz="2800" dirty="0">
                <a:solidFill>
                  <a:schemeClr val="tx2"/>
                </a:solidFill>
              </a:rPr>
              <a:t>An investment may be evaluated using:</a:t>
            </a:r>
            <a:endParaRPr lang="en-IN" sz="2800" dirty="0">
              <a:solidFill>
                <a:schemeClr val="tx2"/>
              </a:solidFill>
            </a:endParaRPr>
          </a:p>
        </p:txBody>
      </p:sp>
    </p:spTree>
    <p:extLst>
      <p:ext uri="{BB962C8B-B14F-4D97-AF65-F5344CB8AC3E}">
        <p14:creationId xmlns:p14="http://schemas.microsoft.com/office/powerpoint/2010/main" val="20082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826172" y="1951406"/>
            <a:ext cx="6673510" cy="653577"/>
          </a:xfrm>
          <a:prstGeom prst="rect">
            <a:avLst/>
          </a:prstGeom>
          <a:noFill/>
        </p:spPr>
        <p:txBody>
          <a:bodyPr wrap="square" rtlCol="0">
            <a:spAutoFit/>
          </a:bodyPr>
          <a:lstStyle/>
          <a:p>
            <a:pPr marL="514350" indent="-514350" algn="just">
              <a:lnSpc>
                <a:spcPct val="150000"/>
              </a:lnSpc>
              <a:buFont typeface="+mj-lt"/>
              <a:buAutoNum type="arabicPeriod"/>
            </a:pPr>
            <a:r>
              <a:rPr lang="en-US" sz="2800" dirty="0">
                <a:solidFill>
                  <a:schemeClr val="tx2"/>
                </a:solidFill>
                <a:latin typeface="+mj-lt"/>
              </a:rPr>
              <a:t>Net Present Value (NPV)</a:t>
            </a:r>
            <a:endParaRPr lang="en-IN" sz="2800" dirty="0">
              <a:solidFill>
                <a:schemeClr val="tx2"/>
              </a:solidFill>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18</a:t>
            </a:r>
          </a:p>
        </p:txBody>
      </p:sp>
      <p:sp>
        <p:nvSpPr>
          <p:cNvPr id="32" name="TextBox 31">
            <a:extLst>
              <a:ext uri="{FF2B5EF4-FFF2-40B4-BE49-F238E27FC236}">
                <a16:creationId xmlns:a16="http://schemas.microsoft.com/office/drawing/2014/main" id="{4010EBAF-DA82-4EF9-879B-81631E4C067C}"/>
              </a:ext>
            </a:extLst>
          </p:cNvPr>
          <p:cNvSpPr txBox="1"/>
          <p:nvPr/>
        </p:nvSpPr>
        <p:spPr>
          <a:xfrm>
            <a:off x="742950" y="672145"/>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Investment Evaluation Criteria</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8" name="TextBox 37">
            <a:extLst>
              <a:ext uri="{FF2B5EF4-FFF2-40B4-BE49-F238E27FC236}">
                <a16:creationId xmlns:a16="http://schemas.microsoft.com/office/drawing/2014/main" id="{D4FADEFE-4CC1-4316-B32C-65B31DF9401A}"/>
              </a:ext>
            </a:extLst>
          </p:cNvPr>
          <p:cNvSpPr txBox="1"/>
          <p:nvPr/>
        </p:nvSpPr>
        <p:spPr>
          <a:xfrm>
            <a:off x="954504" y="1282112"/>
            <a:ext cx="7089107" cy="369332"/>
          </a:xfrm>
          <a:prstGeom prst="rect">
            <a:avLst/>
          </a:prstGeom>
          <a:noFill/>
        </p:spPr>
        <p:txBody>
          <a:bodyPr wrap="square" rtlCol="0">
            <a:spAutoFit/>
          </a:bodyPr>
          <a:lstStyle/>
          <a:p>
            <a:pPr algn="r"/>
            <a:r>
              <a:rPr lang="en-US" dirty="0">
                <a:solidFill>
                  <a:srgbClr val="FF5353"/>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9" name="TextBox 38">
            <a:extLst>
              <a:ext uri="{FF2B5EF4-FFF2-40B4-BE49-F238E27FC236}">
                <a16:creationId xmlns:a16="http://schemas.microsoft.com/office/drawing/2014/main" id="{794FC179-48F8-4998-AE9B-237C8F4D020E}"/>
              </a:ext>
            </a:extLst>
          </p:cNvPr>
          <p:cNvSpPr txBox="1"/>
          <p:nvPr/>
        </p:nvSpPr>
        <p:spPr>
          <a:xfrm>
            <a:off x="826172" y="2684476"/>
            <a:ext cx="6673510" cy="653577"/>
          </a:xfrm>
          <a:prstGeom prst="rect">
            <a:avLst/>
          </a:prstGeom>
          <a:noFill/>
        </p:spPr>
        <p:txBody>
          <a:bodyPr wrap="square" rtlCol="0">
            <a:spAutoFit/>
          </a:bodyPr>
          <a:lstStyle/>
          <a:p>
            <a:pPr marL="514350" indent="-514350" algn="just">
              <a:lnSpc>
                <a:spcPct val="150000"/>
              </a:lnSpc>
              <a:buFont typeface="+mj-lt"/>
              <a:buAutoNum type="arabicPeriod" startAt="2"/>
            </a:pPr>
            <a:r>
              <a:rPr lang="en-US" sz="2800" dirty="0">
                <a:solidFill>
                  <a:schemeClr val="tx2"/>
                </a:solidFill>
                <a:latin typeface="+mj-lt"/>
              </a:rPr>
              <a:t>Internal Rate of Return (IRR)</a:t>
            </a:r>
            <a:endParaRPr lang="en-IN" sz="2800" dirty="0">
              <a:solidFill>
                <a:schemeClr val="tx2"/>
              </a:solidFill>
              <a:latin typeface="+mj-lt"/>
            </a:endParaRPr>
          </a:p>
        </p:txBody>
      </p:sp>
      <p:sp>
        <p:nvSpPr>
          <p:cNvPr id="40" name="TextBox 39">
            <a:extLst>
              <a:ext uri="{FF2B5EF4-FFF2-40B4-BE49-F238E27FC236}">
                <a16:creationId xmlns:a16="http://schemas.microsoft.com/office/drawing/2014/main" id="{E5CEA861-7B69-47B3-AC14-774E5A37B86A}"/>
              </a:ext>
            </a:extLst>
          </p:cNvPr>
          <p:cNvSpPr txBox="1"/>
          <p:nvPr/>
        </p:nvSpPr>
        <p:spPr>
          <a:xfrm>
            <a:off x="826172" y="3417546"/>
            <a:ext cx="6673510" cy="653577"/>
          </a:xfrm>
          <a:prstGeom prst="rect">
            <a:avLst/>
          </a:prstGeom>
          <a:noFill/>
        </p:spPr>
        <p:txBody>
          <a:bodyPr wrap="square" rtlCol="0">
            <a:spAutoFit/>
          </a:bodyPr>
          <a:lstStyle/>
          <a:p>
            <a:pPr marL="514350" indent="-514350" algn="just">
              <a:lnSpc>
                <a:spcPct val="150000"/>
              </a:lnSpc>
              <a:buFont typeface="+mj-lt"/>
              <a:buAutoNum type="arabicPeriod" startAt="3"/>
            </a:pPr>
            <a:r>
              <a:rPr lang="en-US" sz="2800" dirty="0">
                <a:solidFill>
                  <a:schemeClr val="tx2"/>
                </a:solidFill>
                <a:latin typeface="+mj-lt"/>
              </a:rPr>
              <a:t>Profitability Index (PI)</a:t>
            </a:r>
            <a:endParaRPr lang="en-IN" sz="2800" dirty="0">
              <a:solidFill>
                <a:schemeClr val="tx2"/>
              </a:solidFill>
              <a:latin typeface="+mj-lt"/>
            </a:endParaRPr>
          </a:p>
        </p:txBody>
      </p:sp>
    </p:spTree>
    <p:extLst>
      <p:ext uri="{BB962C8B-B14F-4D97-AF65-F5344CB8AC3E}">
        <p14:creationId xmlns:p14="http://schemas.microsoft.com/office/powerpoint/2010/main" val="316867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17358" y="814427"/>
            <a:ext cx="806516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Capital Budgeting Decisions</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4228D31-E38C-499D-B266-0609B495260A}"/>
              </a:ext>
            </a:extLst>
          </p:cNvPr>
          <p:cNvSpPr txBox="1"/>
          <p:nvPr/>
        </p:nvSpPr>
        <p:spPr>
          <a:xfrm>
            <a:off x="927435" y="1951406"/>
            <a:ext cx="7285122" cy="3343351"/>
          </a:xfrm>
          <a:prstGeom prst="rect">
            <a:avLst/>
          </a:prstGeom>
          <a:noFill/>
        </p:spPr>
        <p:txBody>
          <a:bodyPr wrap="square" rtlCol="0">
            <a:spAutoFit/>
          </a:bodyPr>
          <a:lstStyle/>
          <a:p>
            <a:pPr algn="just">
              <a:lnSpc>
                <a:spcPct val="150000"/>
              </a:lnSpc>
            </a:pPr>
            <a:r>
              <a:rPr lang="en-US" sz="2400" dirty="0">
                <a:solidFill>
                  <a:srgbClr val="FF5353"/>
                </a:solidFill>
                <a:effectLst>
                  <a:innerShdw blurRad="63500" dist="50800" dir="13500000">
                    <a:prstClr val="black">
                      <a:alpha val="50000"/>
                    </a:prstClr>
                  </a:innerShdw>
                </a:effectLst>
                <a:latin typeface="+mj-lt"/>
              </a:rPr>
              <a:t>Efficient allocation of capital </a:t>
            </a:r>
            <a:r>
              <a:rPr lang="en-US" sz="2400" dirty="0">
                <a:solidFill>
                  <a:schemeClr val="tx2"/>
                </a:solidFill>
                <a:latin typeface="Lato" panose="020F0502020204030203" pitchFamily="34" charset="0"/>
              </a:rPr>
              <a:t>is one of the most important </a:t>
            </a:r>
            <a:r>
              <a:rPr lang="en-US" sz="2400" dirty="0">
                <a:solidFill>
                  <a:srgbClr val="FF5353"/>
                </a:solidFill>
                <a:effectLst>
                  <a:innerShdw blurRad="63500" dist="50800" dir="13500000">
                    <a:prstClr val="black">
                      <a:alpha val="50000"/>
                    </a:prstClr>
                  </a:innerShdw>
                </a:effectLst>
                <a:latin typeface="+mj-lt"/>
              </a:rPr>
              <a:t>Finance Function</a:t>
            </a:r>
            <a:r>
              <a:rPr lang="en-US" sz="2400" dirty="0">
                <a:solidFill>
                  <a:schemeClr val="tx2"/>
                </a:solidFill>
              </a:rPr>
              <a:t>. Since the Investment Decisions (Capital Budgeting Decisions) involve sizeable cash outlay and have substantial effect on company’s </a:t>
            </a:r>
            <a:r>
              <a:rPr lang="en-US" sz="2400" dirty="0">
                <a:solidFill>
                  <a:srgbClr val="FF5353"/>
                </a:solidFill>
                <a:effectLst>
                  <a:innerShdw blurRad="63500" dist="50800" dir="13500000">
                    <a:prstClr val="black">
                      <a:alpha val="50000"/>
                    </a:prstClr>
                  </a:innerShdw>
                </a:effectLst>
                <a:latin typeface="+mj-lt"/>
              </a:rPr>
              <a:t>Growth, Profitability and Risk </a:t>
            </a:r>
            <a:r>
              <a:rPr lang="en-US" sz="2400" dirty="0">
                <a:solidFill>
                  <a:schemeClr val="tx2"/>
                </a:solidFill>
              </a:rPr>
              <a:t>so, capital budgeting decisions become all the more important.</a:t>
            </a:r>
            <a:endParaRPr lang="en-IN" sz="2400" dirty="0">
              <a:solidFill>
                <a:schemeClr val="tx2"/>
              </a:solidFill>
              <a:latin typeface="+mj-lt"/>
            </a:endParaRPr>
          </a:p>
        </p:txBody>
      </p:sp>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67249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826168" y="1951406"/>
            <a:ext cx="6076952" cy="653577"/>
          </a:xfrm>
          <a:prstGeom prst="rect">
            <a:avLst/>
          </a:prstGeom>
          <a:noFill/>
        </p:spPr>
        <p:txBody>
          <a:bodyPr wrap="square" rtlCol="0">
            <a:spAutoFit/>
          </a:bodyPr>
          <a:lstStyle/>
          <a:p>
            <a:pPr marL="514350" indent="-514350" algn="just">
              <a:lnSpc>
                <a:spcPct val="150000"/>
              </a:lnSpc>
              <a:buFont typeface="+mj-lt"/>
              <a:buAutoNum type="arabicPeriod"/>
            </a:pPr>
            <a:r>
              <a:rPr lang="en-US" sz="2800" dirty="0">
                <a:solidFill>
                  <a:schemeClr val="tx2"/>
                </a:solidFill>
                <a:latin typeface="+mj-lt"/>
              </a:rPr>
              <a:t>Payback (PB)</a:t>
            </a:r>
            <a:endParaRPr lang="en-IN" sz="2800" dirty="0">
              <a:solidFill>
                <a:schemeClr val="tx2"/>
              </a:solidFill>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19</a:t>
            </a:r>
          </a:p>
        </p:txBody>
      </p:sp>
      <p:sp>
        <p:nvSpPr>
          <p:cNvPr id="38" name="TextBox 37">
            <a:extLst>
              <a:ext uri="{FF2B5EF4-FFF2-40B4-BE49-F238E27FC236}">
                <a16:creationId xmlns:a16="http://schemas.microsoft.com/office/drawing/2014/main" id="{E16716F6-D438-45D8-BA27-2CCF2B20C75B}"/>
              </a:ext>
            </a:extLst>
          </p:cNvPr>
          <p:cNvSpPr txBox="1"/>
          <p:nvPr/>
        </p:nvSpPr>
        <p:spPr>
          <a:xfrm>
            <a:off x="742950" y="672145"/>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Investment Evaluation Criteria</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9" name="TextBox 38">
            <a:extLst>
              <a:ext uri="{FF2B5EF4-FFF2-40B4-BE49-F238E27FC236}">
                <a16:creationId xmlns:a16="http://schemas.microsoft.com/office/drawing/2014/main" id="{B57C63C7-E27E-4566-B72D-B9A70A322B7A}"/>
              </a:ext>
            </a:extLst>
          </p:cNvPr>
          <p:cNvSpPr txBox="1"/>
          <p:nvPr/>
        </p:nvSpPr>
        <p:spPr>
          <a:xfrm>
            <a:off x="938462" y="1282112"/>
            <a:ext cx="7089107" cy="369332"/>
          </a:xfrm>
          <a:prstGeom prst="rect">
            <a:avLst/>
          </a:prstGeom>
          <a:noFill/>
        </p:spPr>
        <p:txBody>
          <a:bodyPr wrap="square" rtlCol="0">
            <a:spAutoFit/>
          </a:bodyPr>
          <a:lstStyle/>
          <a:p>
            <a:pPr algn="r"/>
            <a:r>
              <a:rPr lang="en-US" dirty="0">
                <a:solidFill>
                  <a:srgbClr val="FF5353"/>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40" name="TextBox 39">
            <a:extLst>
              <a:ext uri="{FF2B5EF4-FFF2-40B4-BE49-F238E27FC236}">
                <a16:creationId xmlns:a16="http://schemas.microsoft.com/office/drawing/2014/main" id="{3EE686F6-7B25-4BE4-807D-FA7F2512D874}"/>
              </a:ext>
            </a:extLst>
          </p:cNvPr>
          <p:cNvSpPr txBox="1"/>
          <p:nvPr/>
        </p:nvSpPr>
        <p:spPr>
          <a:xfrm>
            <a:off x="826168" y="2733199"/>
            <a:ext cx="6076952" cy="653577"/>
          </a:xfrm>
          <a:prstGeom prst="rect">
            <a:avLst/>
          </a:prstGeom>
          <a:noFill/>
        </p:spPr>
        <p:txBody>
          <a:bodyPr wrap="square" rtlCol="0">
            <a:spAutoFit/>
          </a:bodyPr>
          <a:lstStyle/>
          <a:p>
            <a:pPr marL="514350" indent="-514350" algn="just">
              <a:lnSpc>
                <a:spcPct val="150000"/>
              </a:lnSpc>
              <a:buFont typeface="+mj-lt"/>
              <a:buAutoNum type="arabicPeriod" startAt="2"/>
            </a:pPr>
            <a:r>
              <a:rPr lang="en-US" sz="2800" dirty="0">
                <a:solidFill>
                  <a:schemeClr val="tx2"/>
                </a:solidFill>
                <a:latin typeface="+mj-lt"/>
              </a:rPr>
              <a:t>Discounted Payback</a:t>
            </a:r>
            <a:endParaRPr lang="en-IN" sz="2800" dirty="0">
              <a:solidFill>
                <a:schemeClr val="tx2"/>
              </a:solidFill>
              <a:latin typeface="+mj-lt"/>
            </a:endParaRPr>
          </a:p>
        </p:txBody>
      </p:sp>
      <p:sp>
        <p:nvSpPr>
          <p:cNvPr id="41" name="TextBox 40">
            <a:extLst>
              <a:ext uri="{FF2B5EF4-FFF2-40B4-BE49-F238E27FC236}">
                <a16:creationId xmlns:a16="http://schemas.microsoft.com/office/drawing/2014/main" id="{77C1E33C-08F0-4829-81CB-7BFFD66006EF}"/>
              </a:ext>
            </a:extLst>
          </p:cNvPr>
          <p:cNvSpPr txBox="1"/>
          <p:nvPr/>
        </p:nvSpPr>
        <p:spPr>
          <a:xfrm>
            <a:off x="826168" y="3514992"/>
            <a:ext cx="6076952" cy="653577"/>
          </a:xfrm>
          <a:prstGeom prst="rect">
            <a:avLst/>
          </a:prstGeom>
          <a:noFill/>
        </p:spPr>
        <p:txBody>
          <a:bodyPr wrap="square" rtlCol="0">
            <a:spAutoFit/>
          </a:bodyPr>
          <a:lstStyle/>
          <a:p>
            <a:pPr marL="514350" indent="-514350" algn="just">
              <a:lnSpc>
                <a:spcPct val="150000"/>
              </a:lnSpc>
              <a:buFont typeface="+mj-lt"/>
              <a:buAutoNum type="arabicPeriod" startAt="3"/>
            </a:pPr>
            <a:r>
              <a:rPr lang="en-US" sz="2800" dirty="0">
                <a:solidFill>
                  <a:schemeClr val="tx2"/>
                </a:solidFill>
                <a:latin typeface="+mj-lt"/>
              </a:rPr>
              <a:t>Accounting Rate of Return (ARR)</a:t>
            </a:r>
            <a:endParaRPr lang="en-IN" sz="2800" dirty="0">
              <a:solidFill>
                <a:schemeClr val="tx2"/>
              </a:solidFill>
              <a:latin typeface="+mj-lt"/>
            </a:endParaRPr>
          </a:p>
        </p:txBody>
      </p:sp>
    </p:spTree>
    <p:extLst>
      <p:ext uri="{BB962C8B-B14F-4D97-AF65-F5344CB8AC3E}">
        <p14:creationId xmlns:p14="http://schemas.microsoft.com/office/powerpoint/2010/main" val="184094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C20C-EFDA-D7E4-75E2-4CB83E5A94D5}"/>
              </a:ext>
            </a:extLst>
          </p:cNvPr>
          <p:cNvSpPr>
            <a:spLocks noGrp="1"/>
          </p:cNvSpPr>
          <p:nvPr>
            <p:ph type="title"/>
          </p:nvPr>
        </p:nvSpPr>
        <p:spPr/>
        <p:txBody>
          <a:bodyPr/>
          <a:lstStyle/>
          <a:p>
            <a:r>
              <a:rPr lang="en-US" dirty="0"/>
              <a:t>1. Payback period</a:t>
            </a:r>
          </a:p>
        </p:txBody>
      </p:sp>
      <p:sp>
        <p:nvSpPr>
          <p:cNvPr id="3" name="Content Placeholder 2">
            <a:extLst>
              <a:ext uri="{FF2B5EF4-FFF2-40B4-BE49-F238E27FC236}">
                <a16:creationId xmlns:a16="http://schemas.microsoft.com/office/drawing/2014/main" id="{FE9A45DB-8722-9AA8-B680-5D46E9BCE1CB}"/>
              </a:ext>
            </a:extLst>
          </p:cNvPr>
          <p:cNvSpPr>
            <a:spLocks noGrp="1"/>
          </p:cNvSpPr>
          <p:nvPr>
            <p:ph idx="1"/>
          </p:nvPr>
        </p:nvSpPr>
        <p:spPr/>
        <p:txBody>
          <a:bodyPr/>
          <a:lstStyle/>
          <a:p>
            <a:pPr marL="0" indent="0">
              <a:buNone/>
            </a:pPr>
            <a:r>
              <a:rPr lang="en-US" dirty="0"/>
              <a:t>= Initial outlay of the project / Annual Cash Flows</a:t>
            </a:r>
          </a:p>
          <a:p>
            <a:pPr marL="0" indent="0">
              <a:buNone/>
            </a:pPr>
            <a:endParaRPr lang="en-US" dirty="0"/>
          </a:p>
          <a:p>
            <a:pPr marL="0" indent="0">
              <a:buNone/>
            </a:pPr>
            <a:r>
              <a:rPr lang="en-US" b="1" dirty="0"/>
              <a:t>Question</a:t>
            </a:r>
          </a:p>
          <a:p>
            <a:pPr marL="0" indent="0">
              <a:buNone/>
            </a:pPr>
            <a:endParaRPr lang="en-US" dirty="0"/>
          </a:p>
          <a:p>
            <a:pPr marL="0" indent="0">
              <a:buNone/>
            </a:pPr>
            <a:r>
              <a:rPr lang="en-US" dirty="0"/>
              <a:t>A project costs Rs. 2,00,000 and yield an annual cash inflows of Rs. 40,000 p.a. Find Payback period.</a:t>
            </a:r>
          </a:p>
        </p:txBody>
      </p:sp>
    </p:spTree>
    <p:extLst>
      <p:ext uri="{BB962C8B-B14F-4D97-AF65-F5344CB8AC3E}">
        <p14:creationId xmlns:p14="http://schemas.microsoft.com/office/powerpoint/2010/main" val="152768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C20C-EFDA-D7E4-75E2-4CB83E5A94D5}"/>
              </a:ext>
            </a:extLst>
          </p:cNvPr>
          <p:cNvSpPr>
            <a:spLocks noGrp="1"/>
          </p:cNvSpPr>
          <p:nvPr>
            <p:ph type="title"/>
          </p:nvPr>
        </p:nvSpPr>
        <p:spPr/>
        <p:txBody>
          <a:bodyPr/>
          <a:lstStyle/>
          <a:p>
            <a:r>
              <a:rPr lang="en-US" dirty="0"/>
              <a:t>1. Payback period</a:t>
            </a:r>
          </a:p>
        </p:txBody>
      </p:sp>
      <p:sp>
        <p:nvSpPr>
          <p:cNvPr id="3" name="Content Placeholder 2">
            <a:extLst>
              <a:ext uri="{FF2B5EF4-FFF2-40B4-BE49-F238E27FC236}">
                <a16:creationId xmlns:a16="http://schemas.microsoft.com/office/drawing/2014/main" id="{FE9A45DB-8722-9AA8-B680-5D46E9BCE1CB}"/>
              </a:ext>
            </a:extLst>
          </p:cNvPr>
          <p:cNvSpPr>
            <a:spLocks noGrp="1"/>
          </p:cNvSpPr>
          <p:nvPr>
            <p:ph idx="1"/>
          </p:nvPr>
        </p:nvSpPr>
        <p:spPr/>
        <p:txBody>
          <a:bodyPr/>
          <a:lstStyle/>
          <a:p>
            <a:pPr marL="0" indent="0">
              <a:buNone/>
            </a:pPr>
            <a:r>
              <a:rPr lang="en-US" dirty="0"/>
              <a:t>= Initial outlay of the project / Annual Cash Flows</a:t>
            </a:r>
          </a:p>
          <a:p>
            <a:pPr marL="0" indent="0">
              <a:buNone/>
            </a:pPr>
            <a:endParaRPr lang="en-US" dirty="0"/>
          </a:p>
          <a:p>
            <a:pPr marL="0" indent="0">
              <a:buNone/>
            </a:pPr>
            <a:r>
              <a:rPr lang="en-US" dirty="0"/>
              <a:t>A project costs Rs. 2,00,000 and yield an annual cash inflows of Rs. 40,000 p.a. Find Payback period.</a:t>
            </a:r>
          </a:p>
          <a:p>
            <a:pPr marL="0" indent="0">
              <a:buNone/>
            </a:pPr>
            <a:r>
              <a:rPr lang="en-US" dirty="0"/>
              <a:t>=2,00,000/40,000 = 5 years</a:t>
            </a:r>
          </a:p>
        </p:txBody>
      </p:sp>
    </p:spTree>
    <p:extLst>
      <p:ext uri="{BB962C8B-B14F-4D97-AF65-F5344CB8AC3E}">
        <p14:creationId xmlns:p14="http://schemas.microsoft.com/office/powerpoint/2010/main" val="3231293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A21E-B4F7-6055-F5A3-A53BDCE2697C}"/>
              </a:ext>
            </a:extLst>
          </p:cNvPr>
          <p:cNvSpPr>
            <a:spLocks noGrp="1"/>
          </p:cNvSpPr>
          <p:nvPr>
            <p:ph type="title"/>
          </p:nvPr>
        </p:nvSpPr>
        <p:spPr/>
        <p:txBody>
          <a:bodyPr/>
          <a:lstStyle/>
          <a:p>
            <a:r>
              <a:rPr lang="en-US" dirty="0"/>
              <a:t>Uneven cash flows</a:t>
            </a:r>
          </a:p>
        </p:txBody>
      </p:sp>
      <p:sp>
        <p:nvSpPr>
          <p:cNvPr id="3" name="Content Placeholder 2">
            <a:extLst>
              <a:ext uri="{FF2B5EF4-FFF2-40B4-BE49-F238E27FC236}">
                <a16:creationId xmlns:a16="http://schemas.microsoft.com/office/drawing/2014/main" id="{677C8904-5135-81AD-A62A-978BFE948FE7}"/>
              </a:ext>
            </a:extLst>
          </p:cNvPr>
          <p:cNvSpPr>
            <a:spLocks noGrp="1"/>
          </p:cNvSpPr>
          <p:nvPr>
            <p:ph idx="1"/>
          </p:nvPr>
        </p:nvSpPr>
        <p:spPr/>
        <p:txBody>
          <a:bodyPr/>
          <a:lstStyle/>
          <a:p>
            <a:r>
              <a:rPr lang="en-US" dirty="0"/>
              <a:t>A project investment is 10 lakh and cash inflows are 2 lakh, 4 lakh,3lakh, and 2lakh for first 4 years. Find payback period.</a:t>
            </a:r>
          </a:p>
          <a:p>
            <a:endParaRPr lang="en-US" dirty="0"/>
          </a:p>
          <a:p>
            <a:endParaRPr lang="en-US" dirty="0"/>
          </a:p>
        </p:txBody>
      </p:sp>
    </p:spTree>
    <p:extLst>
      <p:ext uri="{BB962C8B-B14F-4D97-AF65-F5344CB8AC3E}">
        <p14:creationId xmlns:p14="http://schemas.microsoft.com/office/powerpoint/2010/main" val="1848380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A21E-B4F7-6055-F5A3-A53BDCE2697C}"/>
              </a:ext>
            </a:extLst>
          </p:cNvPr>
          <p:cNvSpPr>
            <a:spLocks noGrp="1"/>
          </p:cNvSpPr>
          <p:nvPr>
            <p:ph type="title"/>
          </p:nvPr>
        </p:nvSpPr>
        <p:spPr/>
        <p:txBody>
          <a:bodyPr>
            <a:noAutofit/>
          </a:bodyPr>
          <a:lstStyle/>
          <a:p>
            <a:r>
              <a:rPr lang="en-US" sz="2400" dirty="0"/>
              <a:t>Uneven cash flows</a:t>
            </a:r>
            <a:br>
              <a:rPr lang="en-US" sz="2400" dirty="0"/>
            </a:br>
            <a:r>
              <a:rPr lang="en-US" sz="2400" dirty="0"/>
              <a:t>A project investment is 10 lakh and cash inflows are 2 lakh, 4 lakh,3lakh, and 2lakh for first 4 years. Find payback period.</a:t>
            </a:r>
            <a:br>
              <a:rPr lang="en-US" sz="2400" dirty="0"/>
            </a:br>
            <a:endParaRPr lang="en-US" sz="2400" dirty="0"/>
          </a:p>
        </p:txBody>
      </p:sp>
      <p:sp>
        <p:nvSpPr>
          <p:cNvPr id="3" name="Content Placeholder 2">
            <a:extLst>
              <a:ext uri="{FF2B5EF4-FFF2-40B4-BE49-F238E27FC236}">
                <a16:creationId xmlns:a16="http://schemas.microsoft.com/office/drawing/2014/main" id="{677C8904-5135-81AD-A62A-978BFE948FE7}"/>
              </a:ext>
            </a:extLst>
          </p:cNvPr>
          <p:cNvSpPr>
            <a:spLocks noGrp="1"/>
          </p:cNvSpPr>
          <p:nvPr>
            <p:ph idx="1"/>
          </p:nvPr>
        </p:nvSpPr>
        <p:spPr/>
        <p:txBody>
          <a:bodyPr/>
          <a:lstStyle/>
          <a:p>
            <a:endParaRPr lang="en-US" dirty="0"/>
          </a:p>
          <a:p>
            <a:pPr marL="0" indent="0">
              <a:buNone/>
            </a:pPr>
            <a:r>
              <a:rPr lang="en-US" dirty="0"/>
              <a:t>Years      cash inflows      cumulative cash inflows</a:t>
            </a:r>
          </a:p>
          <a:p>
            <a:pPr marL="0" indent="0">
              <a:buNone/>
            </a:pPr>
            <a:r>
              <a:rPr lang="en-US" dirty="0"/>
              <a:t>   1           2,00,000              2,00,000</a:t>
            </a:r>
          </a:p>
          <a:p>
            <a:pPr marL="0" indent="0">
              <a:buNone/>
            </a:pPr>
            <a:r>
              <a:rPr lang="en-US" dirty="0"/>
              <a:t>   2           4,00,000              6,00,000</a:t>
            </a:r>
          </a:p>
          <a:p>
            <a:pPr marL="0" indent="0">
              <a:buNone/>
            </a:pPr>
            <a:r>
              <a:rPr lang="en-US" dirty="0"/>
              <a:t>   3           3,00,000              9,00,000 (10-9=</a:t>
            </a:r>
            <a:r>
              <a:rPr lang="en-US" b="1" dirty="0"/>
              <a:t>1lakh</a:t>
            </a:r>
            <a:r>
              <a:rPr lang="en-US" dirty="0"/>
              <a:t>)</a:t>
            </a:r>
          </a:p>
          <a:p>
            <a:pPr marL="0" indent="0">
              <a:buNone/>
            </a:pPr>
            <a:r>
              <a:rPr lang="en-US" dirty="0"/>
              <a:t>    4          </a:t>
            </a:r>
            <a:r>
              <a:rPr lang="en-US" b="1" dirty="0"/>
              <a:t>2,00,000</a:t>
            </a:r>
            <a:r>
              <a:rPr lang="en-US" dirty="0"/>
              <a:t>              11,00,000</a:t>
            </a:r>
          </a:p>
          <a:p>
            <a:pPr marL="0" indent="0">
              <a:buNone/>
            </a:pPr>
            <a:endParaRPr lang="en-US" dirty="0"/>
          </a:p>
          <a:p>
            <a:pPr marL="0" indent="0">
              <a:buNone/>
            </a:pPr>
            <a:r>
              <a:rPr lang="en-US" dirty="0"/>
              <a:t>= 3 years +6 months</a:t>
            </a:r>
          </a:p>
        </p:txBody>
      </p:sp>
    </p:spTree>
    <p:extLst>
      <p:ext uri="{BB962C8B-B14F-4D97-AF65-F5344CB8AC3E}">
        <p14:creationId xmlns:p14="http://schemas.microsoft.com/office/powerpoint/2010/main" val="4221958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D683-2873-5933-8257-5D99B0AD6C74}"/>
              </a:ext>
            </a:extLst>
          </p:cNvPr>
          <p:cNvSpPr>
            <a:spLocks noGrp="1"/>
          </p:cNvSpPr>
          <p:nvPr>
            <p:ph type="title"/>
          </p:nvPr>
        </p:nvSpPr>
        <p:spPr/>
        <p:txBody>
          <a:bodyPr>
            <a:normAutofit/>
          </a:bodyPr>
          <a:lstStyle/>
          <a:p>
            <a:endParaRPr lang="en-US" sz="2000" dirty="0"/>
          </a:p>
        </p:txBody>
      </p:sp>
      <p:sp>
        <p:nvSpPr>
          <p:cNvPr id="3" name="Content Placeholder 2">
            <a:extLst>
              <a:ext uri="{FF2B5EF4-FFF2-40B4-BE49-F238E27FC236}">
                <a16:creationId xmlns:a16="http://schemas.microsoft.com/office/drawing/2014/main" id="{CF567102-9E03-0CCC-63BD-3D22E249B21A}"/>
              </a:ext>
            </a:extLst>
          </p:cNvPr>
          <p:cNvSpPr>
            <a:spLocks noGrp="1"/>
          </p:cNvSpPr>
          <p:nvPr>
            <p:ph idx="1"/>
          </p:nvPr>
        </p:nvSpPr>
        <p:spPr/>
        <p:txBody>
          <a:bodyPr/>
          <a:lstStyle/>
          <a:p>
            <a:r>
              <a:rPr lang="en-US" sz="2800" dirty="0"/>
              <a:t>A project costs Rs. 5 lakh and yields annually a profit of Rs. 80,000 After depreciation @12% but before tax of 50%. Find payback period.</a:t>
            </a:r>
            <a:endParaRPr lang="en-US" dirty="0"/>
          </a:p>
        </p:txBody>
      </p:sp>
    </p:spTree>
    <p:extLst>
      <p:ext uri="{BB962C8B-B14F-4D97-AF65-F5344CB8AC3E}">
        <p14:creationId xmlns:p14="http://schemas.microsoft.com/office/powerpoint/2010/main" val="1717877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D683-2873-5933-8257-5D99B0AD6C74}"/>
              </a:ext>
            </a:extLst>
          </p:cNvPr>
          <p:cNvSpPr>
            <a:spLocks noGrp="1"/>
          </p:cNvSpPr>
          <p:nvPr>
            <p:ph type="title"/>
          </p:nvPr>
        </p:nvSpPr>
        <p:spPr/>
        <p:txBody>
          <a:bodyPr>
            <a:normAutofit/>
          </a:bodyPr>
          <a:lstStyle/>
          <a:p>
            <a:r>
              <a:rPr lang="en-US" sz="2000" dirty="0"/>
              <a:t>A project costs Rs. 5 lakh and yields annually a profit of Rs. 80,000 After depreciation @12% but before tax of 50%. Find payback period.</a:t>
            </a:r>
          </a:p>
        </p:txBody>
      </p:sp>
      <p:sp>
        <p:nvSpPr>
          <p:cNvPr id="3" name="Content Placeholder 2">
            <a:extLst>
              <a:ext uri="{FF2B5EF4-FFF2-40B4-BE49-F238E27FC236}">
                <a16:creationId xmlns:a16="http://schemas.microsoft.com/office/drawing/2014/main" id="{CF567102-9E03-0CCC-63BD-3D22E249B21A}"/>
              </a:ext>
            </a:extLst>
          </p:cNvPr>
          <p:cNvSpPr>
            <a:spLocks noGrp="1"/>
          </p:cNvSpPr>
          <p:nvPr>
            <p:ph idx="1"/>
          </p:nvPr>
        </p:nvSpPr>
        <p:spPr/>
        <p:txBody>
          <a:bodyPr/>
          <a:lstStyle/>
          <a:p>
            <a:pPr marL="0" indent="0">
              <a:buNone/>
            </a:pPr>
            <a:r>
              <a:rPr lang="en-US" dirty="0"/>
              <a:t> Profit before tax      80,000</a:t>
            </a:r>
          </a:p>
          <a:p>
            <a:pPr marL="0" indent="0">
              <a:buNone/>
            </a:pPr>
            <a:r>
              <a:rPr lang="en-US" dirty="0"/>
              <a:t>Less- Tax (40%)        40,000</a:t>
            </a:r>
          </a:p>
          <a:p>
            <a:pPr marL="0" indent="0">
              <a:buNone/>
            </a:pPr>
            <a:r>
              <a:rPr lang="en-US" dirty="0"/>
              <a:t> Profit after tax        40,000</a:t>
            </a:r>
          </a:p>
          <a:p>
            <a:pPr marL="0" indent="0">
              <a:buNone/>
            </a:pPr>
            <a:r>
              <a:rPr lang="en-US" dirty="0"/>
              <a:t>Add+ Dep.</a:t>
            </a:r>
            <a:r>
              <a:rPr lang="en-US" sz="1400" dirty="0"/>
              <a:t>(12% on 5lakh)      </a:t>
            </a:r>
            <a:r>
              <a:rPr lang="en-US" dirty="0"/>
              <a:t>60,000 </a:t>
            </a:r>
          </a:p>
          <a:p>
            <a:pPr marL="0" indent="0">
              <a:buNone/>
            </a:pPr>
            <a:r>
              <a:rPr lang="en-US" dirty="0"/>
              <a:t>Annual cash flows   1,00,000</a:t>
            </a:r>
          </a:p>
          <a:p>
            <a:pPr marL="0" indent="0">
              <a:buNone/>
            </a:pPr>
            <a:endParaRPr lang="en-US" dirty="0"/>
          </a:p>
          <a:p>
            <a:pPr marL="0" indent="0">
              <a:buNone/>
            </a:pPr>
            <a:r>
              <a:rPr lang="en-US" dirty="0"/>
              <a:t>= 5,00,000 / 1,00,000 = 5 years</a:t>
            </a:r>
          </a:p>
          <a:p>
            <a:pPr marL="0" indent="0">
              <a:buNone/>
            </a:pPr>
            <a:r>
              <a:rPr lang="en-US" sz="1400" dirty="0"/>
              <a:t>   </a:t>
            </a:r>
          </a:p>
        </p:txBody>
      </p:sp>
    </p:spTree>
    <p:extLst>
      <p:ext uri="{BB962C8B-B14F-4D97-AF65-F5344CB8AC3E}">
        <p14:creationId xmlns:p14="http://schemas.microsoft.com/office/powerpoint/2010/main" val="178549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1E13-31BB-7BF4-D915-DBD628DFB90E}"/>
              </a:ext>
            </a:extLst>
          </p:cNvPr>
          <p:cNvSpPr>
            <a:spLocks noGrp="1"/>
          </p:cNvSpPr>
          <p:nvPr>
            <p:ph type="title"/>
          </p:nvPr>
        </p:nvSpPr>
        <p:spPr/>
        <p:txBody>
          <a:bodyPr/>
          <a:lstStyle/>
          <a:p>
            <a:r>
              <a:rPr lang="en-US" dirty="0"/>
              <a:t>Application of the content </a:t>
            </a:r>
          </a:p>
        </p:txBody>
      </p:sp>
      <p:sp>
        <p:nvSpPr>
          <p:cNvPr id="3" name="Content Placeholder 2">
            <a:extLst>
              <a:ext uri="{FF2B5EF4-FFF2-40B4-BE49-F238E27FC236}">
                <a16:creationId xmlns:a16="http://schemas.microsoft.com/office/drawing/2014/main" id="{089595C6-F968-6DEF-7A43-6FD4D0B22E47}"/>
              </a:ext>
            </a:extLst>
          </p:cNvPr>
          <p:cNvSpPr>
            <a:spLocks noGrp="1"/>
          </p:cNvSpPr>
          <p:nvPr>
            <p:ph idx="1"/>
          </p:nvPr>
        </p:nvSpPr>
        <p:spPr/>
        <p:txBody>
          <a:bodyPr/>
          <a:lstStyle/>
          <a:p>
            <a:endParaRPr lang="en-US" dirty="0"/>
          </a:p>
          <a:p>
            <a:endParaRPr lang="en-US" dirty="0"/>
          </a:p>
          <a:p>
            <a:r>
              <a:rPr lang="en-US" dirty="0"/>
              <a:t>News</a:t>
            </a:r>
          </a:p>
          <a:p>
            <a:endParaRPr lang="en-US" dirty="0"/>
          </a:p>
          <a:p>
            <a:r>
              <a:rPr lang="en-US" dirty="0"/>
              <a:t>Godrej case</a:t>
            </a:r>
          </a:p>
        </p:txBody>
      </p:sp>
    </p:spTree>
    <p:extLst>
      <p:ext uri="{BB962C8B-B14F-4D97-AF65-F5344CB8AC3E}">
        <p14:creationId xmlns:p14="http://schemas.microsoft.com/office/powerpoint/2010/main" val="2270549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2C3F-96A1-9D72-BB03-5BAEA6066C47}"/>
              </a:ext>
            </a:extLst>
          </p:cNvPr>
          <p:cNvSpPr>
            <a:spLocks noGrp="1"/>
          </p:cNvSpPr>
          <p:nvPr>
            <p:ph type="title"/>
          </p:nvPr>
        </p:nvSpPr>
        <p:spPr/>
        <p:txBody>
          <a:bodyPr/>
          <a:lstStyle/>
          <a:p>
            <a:r>
              <a:rPr lang="en-US" dirty="0"/>
              <a:t>Post payback period</a:t>
            </a:r>
          </a:p>
        </p:txBody>
      </p:sp>
      <p:sp>
        <p:nvSpPr>
          <p:cNvPr id="3" name="Content Placeholder 2">
            <a:extLst>
              <a:ext uri="{FF2B5EF4-FFF2-40B4-BE49-F238E27FC236}">
                <a16:creationId xmlns:a16="http://schemas.microsoft.com/office/drawing/2014/main" id="{7FE0AA95-0650-5CBD-BD3A-076691AD2CF3}"/>
              </a:ext>
            </a:extLst>
          </p:cNvPr>
          <p:cNvSpPr>
            <a:spLocks noGrp="1"/>
          </p:cNvSpPr>
          <p:nvPr>
            <p:ph idx="1"/>
          </p:nvPr>
        </p:nvSpPr>
        <p:spPr/>
        <p:txBody>
          <a:bodyPr>
            <a:normAutofit/>
          </a:bodyPr>
          <a:lstStyle/>
          <a:p>
            <a:r>
              <a:rPr lang="en-US" dirty="0"/>
              <a:t>Actual inflows or profitability must be checked after investment recovery. </a:t>
            </a:r>
          </a:p>
          <a:p>
            <a:r>
              <a:rPr lang="en-US" dirty="0"/>
              <a:t>Returns after payback period is call post payback profits.</a:t>
            </a:r>
          </a:p>
          <a:p>
            <a:pPr marL="0" indent="0">
              <a:buNone/>
            </a:pPr>
            <a:r>
              <a:rPr lang="en-US" dirty="0"/>
              <a:t>                                         </a:t>
            </a:r>
            <a:r>
              <a:rPr lang="en-US" sz="1900" dirty="0"/>
              <a:t> post payback profits  * 100</a:t>
            </a:r>
          </a:p>
          <a:p>
            <a:pPr marL="0" indent="0">
              <a:buNone/>
            </a:pPr>
            <a:r>
              <a:rPr lang="en-US" sz="1900" dirty="0"/>
              <a:t> post payback profitability index   =--------------------------------                                                                        </a:t>
            </a:r>
          </a:p>
          <a:p>
            <a:pPr marL="0" indent="0">
              <a:buNone/>
            </a:pPr>
            <a:r>
              <a:rPr lang="en-US" sz="1900" dirty="0"/>
              <a:t>                                                                        Investment</a:t>
            </a:r>
          </a:p>
          <a:p>
            <a:pPr marL="0" indent="0">
              <a:buNone/>
            </a:pPr>
            <a:endParaRPr lang="en-US" sz="1900" dirty="0"/>
          </a:p>
          <a:p>
            <a:pPr marL="0" indent="0">
              <a:buNone/>
            </a:pPr>
            <a:r>
              <a:rPr lang="en-US" sz="1900" dirty="0"/>
              <a:t>Where</a:t>
            </a:r>
          </a:p>
          <a:p>
            <a:pPr marL="0" indent="0">
              <a:buNone/>
            </a:pPr>
            <a:r>
              <a:rPr lang="en-US" sz="1600" dirty="0"/>
              <a:t>post payback profitability= Annual cash inflows (Estimated life-payback period)</a:t>
            </a:r>
          </a:p>
          <a:p>
            <a:pPr marL="0" indent="0">
              <a:buNone/>
            </a:pPr>
            <a:endParaRPr lang="en-US" sz="1900" dirty="0"/>
          </a:p>
        </p:txBody>
      </p:sp>
    </p:spTree>
    <p:extLst>
      <p:ext uri="{BB962C8B-B14F-4D97-AF65-F5344CB8AC3E}">
        <p14:creationId xmlns:p14="http://schemas.microsoft.com/office/powerpoint/2010/main" val="362264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19AC-AC54-3919-5257-967325AB4606}"/>
              </a:ext>
            </a:extLst>
          </p:cNvPr>
          <p:cNvSpPr>
            <a:spLocks noGrp="1"/>
          </p:cNvSpPr>
          <p:nvPr>
            <p:ph type="title"/>
          </p:nvPr>
        </p:nvSpPr>
        <p:spPr/>
        <p:txBody>
          <a:bodyPr/>
          <a:lstStyle/>
          <a:p>
            <a:r>
              <a:rPr lang="en-US" dirty="0"/>
              <a:t>Discounted payback period</a:t>
            </a:r>
          </a:p>
        </p:txBody>
      </p:sp>
      <p:sp>
        <p:nvSpPr>
          <p:cNvPr id="3" name="Content Placeholder 2">
            <a:extLst>
              <a:ext uri="{FF2B5EF4-FFF2-40B4-BE49-F238E27FC236}">
                <a16:creationId xmlns:a16="http://schemas.microsoft.com/office/drawing/2014/main" id="{7AA14E26-7C0F-0C75-B40C-8CF637CBE7E2}"/>
              </a:ext>
            </a:extLst>
          </p:cNvPr>
          <p:cNvSpPr>
            <a:spLocks noGrp="1"/>
          </p:cNvSpPr>
          <p:nvPr>
            <p:ph idx="1"/>
          </p:nvPr>
        </p:nvSpPr>
        <p:spPr/>
        <p:txBody>
          <a:bodyPr/>
          <a:lstStyle/>
          <a:p>
            <a:r>
              <a:rPr lang="en-US" dirty="0"/>
              <a:t>Discounting of all future cash inflows to find the present value and find payback period. </a:t>
            </a:r>
          </a:p>
        </p:txBody>
      </p:sp>
    </p:spTree>
    <p:extLst>
      <p:ext uri="{BB962C8B-B14F-4D97-AF65-F5344CB8AC3E}">
        <p14:creationId xmlns:p14="http://schemas.microsoft.com/office/powerpoint/2010/main" val="111981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629656" y="890837"/>
            <a:ext cx="806516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Rationale of Capital Budgeting Decisions</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4228D31-E38C-499D-B266-0609B495260A}"/>
              </a:ext>
            </a:extLst>
          </p:cNvPr>
          <p:cNvSpPr txBox="1"/>
          <p:nvPr/>
        </p:nvSpPr>
        <p:spPr>
          <a:xfrm>
            <a:off x="1075823" y="3461084"/>
            <a:ext cx="7561847" cy="2789353"/>
          </a:xfrm>
          <a:prstGeom prst="rect">
            <a:avLst/>
          </a:prstGeom>
          <a:noFill/>
        </p:spPr>
        <p:txBody>
          <a:bodyPr wrap="square" rtlCol="0">
            <a:spAutoFit/>
          </a:bodyPr>
          <a:lstStyle/>
          <a:p>
            <a:pPr algn="just">
              <a:lnSpc>
                <a:spcPct val="150000"/>
              </a:lnSpc>
            </a:pPr>
            <a:r>
              <a:rPr lang="en-US" sz="2400" dirty="0">
                <a:solidFill>
                  <a:srgbClr val="FF5353"/>
                </a:solidFill>
                <a:latin typeface="+mj-lt"/>
              </a:rPr>
              <a:t>Influence</a:t>
            </a:r>
            <a:r>
              <a:rPr lang="en-US" sz="2400" dirty="0">
                <a:solidFill>
                  <a:schemeClr val="tx2"/>
                </a:solidFill>
                <a:latin typeface="Lato" panose="020F0502020204030203" pitchFamily="34" charset="0"/>
              </a:rPr>
              <a:t> the firm’s growth in the long run</a:t>
            </a:r>
          </a:p>
          <a:p>
            <a:pPr algn="just">
              <a:lnSpc>
                <a:spcPct val="150000"/>
              </a:lnSpc>
            </a:pPr>
            <a:r>
              <a:rPr lang="en-US" sz="2400" dirty="0">
                <a:solidFill>
                  <a:srgbClr val="FF5353"/>
                </a:solidFill>
                <a:latin typeface="+mj-lt"/>
              </a:rPr>
              <a:t>Affect </a:t>
            </a:r>
            <a:r>
              <a:rPr lang="en-US" sz="2400" dirty="0">
                <a:solidFill>
                  <a:schemeClr val="tx2"/>
                </a:solidFill>
                <a:latin typeface="Lato" panose="020F0502020204030203" pitchFamily="34" charset="0"/>
              </a:rPr>
              <a:t>the risk of the firm</a:t>
            </a:r>
          </a:p>
          <a:p>
            <a:pPr algn="just">
              <a:lnSpc>
                <a:spcPct val="150000"/>
              </a:lnSpc>
            </a:pPr>
            <a:r>
              <a:rPr lang="en-US" sz="2400" dirty="0">
                <a:solidFill>
                  <a:srgbClr val="FF5353"/>
                </a:solidFill>
                <a:latin typeface="+mj-lt"/>
              </a:rPr>
              <a:t>Involve</a:t>
            </a:r>
            <a:r>
              <a:rPr lang="en-US" sz="2400" dirty="0">
                <a:solidFill>
                  <a:schemeClr val="tx2"/>
                </a:solidFill>
                <a:latin typeface="Lato" panose="020F0502020204030203" pitchFamily="34" charset="0"/>
              </a:rPr>
              <a:t> commitment of large amount of funds</a:t>
            </a:r>
          </a:p>
          <a:p>
            <a:pPr algn="just">
              <a:lnSpc>
                <a:spcPct val="150000"/>
              </a:lnSpc>
            </a:pPr>
            <a:r>
              <a:rPr lang="en-US" sz="2400" dirty="0">
                <a:solidFill>
                  <a:srgbClr val="FF5353"/>
                </a:solidFill>
                <a:latin typeface="+mj-lt"/>
              </a:rPr>
              <a:t>Irreversible Decisions</a:t>
            </a:r>
            <a:r>
              <a:rPr lang="en-US" sz="2400" dirty="0">
                <a:solidFill>
                  <a:schemeClr val="tx2"/>
                </a:solidFill>
                <a:latin typeface="Lato" panose="020F0502020204030203" pitchFamily="34" charset="0"/>
              </a:rPr>
              <a:t>, or reversible at substantial loss</a:t>
            </a:r>
          </a:p>
          <a:p>
            <a:pPr algn="just">
              <a:lnSpc>
                <a:spcPct val="150000"/>
              </a:lnSpc>
            </a:pPr>
            <a:r>
              <a:rPr lang="en-US" sz="2400" dirty="0">
                <a:solidFill>
                  <a:srgbClr val="FF5353"/>
                </a:solidFill>
                <a:latin typeface="+mj-lt"/>
              </a:rPr>
              <a:t>Most Difficult Decisions </a:t>
            </a:r>
            <a:r>
              <a:rPr lang="en-US" sz="2400" dirty="0">
                <a:solidFill>
                  <a:schemeClr val="tx2"/>
                </a:solidFill>
                <a:latin typeface="Lato" panose="020F0502020204030203" pitchFamily="34" charset="0"/>
              </a:rPr>
              <a:t>to make</a:t>
            </a:r>
            <a:endParaRPr lang="en-IN" sz="2400" dirty="0">
              <a:solidFill>
                <a:schemeClr val="tx2"/>
              </a:solidFill>
              <a:latin typeface="Lato" panose="020F0502020204030203" pitchFamily="34" charset="0"/>
            </a:endParaRPr>
          </a:p>
        </p:txBody>
      </p:sp>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9D76CAF9-8F29-472F-AD44-6D2DBAA7E8C3}"/>
              </a:ext>
            </a:extLst>
          </p:cNvPr>
          <p:cNvSpPr txBox="1"/>
          <p:nvPr/>
        </p:nvSpPr>
        <p:spPr>
          <a:xfrm>
            <a:off x="827173" y="1999984"/>
            <a:ext cx="7561847" cy="1127360"/>
          </a:xfrm>
          <a:prstGeom prst="rect">
            <a:avLst/>
          </a:prstGeom>
          <a:noFill/>
        </p:spPr>
        <p:txBody>
          <a:bodyPr wrap="square" rtlCol="0">
            <a:spAutoFit/>
          </a:bodyPr>
          <a:lstStyle/>
          <a:p>
            <a:pPr algn="just">
              <a:lnSpc>
                <a:spcPct val="150000"/>
              </a:lnSpc>
            </a:pPr>
            <a:r>
              <a:rPr lang="en-US" sz="2400" dirty="0">
                <a:solidFill>
                  <a:schemeClr val="tx2"/>
                </a:solidFill>
              </a:rPr>
              <a:t>Capital budgeting decisions are considered important for a company because these: </a:t>
            </a:r>
          </a:p>
        </p:txBody>
      </p:sp>
      <p:sp>
        <p:nvSpPr>
          <p:cNvPr id="4" name="Arrow: Pentagon 3">
            <a:extLst>
              <a:ext uri="{FF2B5EF4-FFF2-40B4-BE49-F238E27FC236}">
                <a16:creationId xmlns:a16="http://schemas.microsoft.com/office/drawing/2014/main" id="{118F704D-9F35-40AA-BC4C-EB945C182A75}"/>
              </a:ext>
            </a:extLst>
          </p:cNvPr>
          <p:cNvSpPr/>
          <p:nvPr/>
        </p:nvSpPr>
        <p:spPr>
          <a:xfrm>
            <a:off x="772028" y="3681663"/>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Pentagon 30">
            <a:extLst>
              <a:ext uri="{FF2B5EF4-FFF2-40B4-BE49-F238E27FC236}">
                <a16:creationId xmlns:a16="http://schemas.microsoft.com/office/drawing/2014/main" id="{2D3E339C-3F7A-44BF-8272-28A8CFF6B9C3}"/>
              </a:ext>
            </a:extLst>
          </p:cNvPr>
          <p:cNvSpPr/>
          <p:nvPr/>
        </p:nvSpPr>
        <p:spPr>
          <a:xfrm>
            <a:off x="772028" y="4235982"/>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Pentagon 31">
            <a:extLst>
              <a:ext uri="{FF2B5EF4-FFF2-40B4-BE49-F238E27FC236}">
                <a16:creationId xmlns:a16="http://schemas.microsoft.com/office/drawing/2014/main" id="{C0914FCD-A044-4249-A0B7-969165912D1C}"/>
              </a:ext>
            </a:extLst>
          </p:cNvPr>
          <p:cNvSpPr/>
          <p:nvPr/>
        </p:nvSpPr>
        <p:spPr>
          <a:xfrm>
            <a:off x="772028" y="4790301"/>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Pentagon 32">
            <a:extLst>
              <a:ext uri="{FF2B5EF4-FFF2-40B4-BE49-F238E27FC236}">
                <a16:creationId xmlns:a16="http://schemas.microsoft.com/office/drawing/2014/main" id="{8079BEE5-F6F5-438A-B816-F9DCBC0CEFB7}"/>
              </a:ext>
            </a:extLst>
          </p:cNvPr>
          <p:cNvSpPr/>
          <p:nvPr/>
        </p:nvSpPr>
        <p:spPr>
          <a:xfrm>
            <a:off x="772028" y="5344620"/>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Pentagon 33">
            <a:extLst>
              <a:ext uri="{FF2B5EF4-FFF2-40B4-BE49-F238E27FC236}">
                <a16:creationId xmlns:a16="http://schemas.microsoft.com/office/drawing/2014/main" id="{3DC579CD-910E-4F51-9684-E69F432AD62A}"/>
              </a:ext>
            </a:extLst>
          </p:cNvPr>
          <p:cNvSpPr/>
          <p:nvPr/>
        </p:nvSpPr>
        <p:spPr>
          <a:xfrm>
            <a:off x="772028" y="5898939"/>
            <a:ext cx="284744" cy="232611"/>
          </a:xfrm>
          <a:prstGeom prst="homePlate">
            <a:avLst/>
          </a:prstGeom>
          <a:solidFill>
            <a:schemeClr val="tx2">
              <a:lumMod val="40000"/>
              <a:lumOff val="60000"/>
            </a:schemeClr>
          </a:solidFill>
          <a:ln w="28575">
            <a:solidFill>
              <a:schemeClr val="tx2">
                <a:lumMod val="7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4594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CF65-C590-2BE7-BDBE-DEDBEA5600A7}"/>
              </a:ext>
            </a:extLst>
          </p:cNvPr>
          <p:cNvSpPr>
            <a:spLocks noGrp="1"/>
          </p:cNvSpPr>
          <p:nvPr>
            <p:ph type="title"/>
          </p:nvPr>
        </p:nvSpPr>
        <p:spPr/>
        <p:txBody>
          <a:bodyPr/>
          <a:lstStyle/>
          <a:p>
            <a:r>
              <a:rPr lang="en-US" dirty="0"/>
              <a:t>Accounting Rate of Return</a:t>
            </a:r>
          </a:p>
        </p:txBody>
      </p:sp>
      <p:sp>
        <p:nvSpPr>
          <p:cNvPr id="3" name="Content Placeholder 2">
            <a:extLst>
              <a:ext uri="{FF2B5EF4-FFF2-40B4-BE49-F238E27FC236}">
                <a16:creationId xmlns:a16="http://schemas.microsoft.com/office/drawing/2014/main" id="{E2E59466-731F-61CD-0ED4-29A6F87B0802}"/>
              </a:ext>
            </a:extLst>
          </p:cNvPr>
          <p:cNvSpPr>
            <a:spLocks noGrp="1"/>
          </p:cNvSpPr>
          <p:nvPr>
            <p:ph idx="1"/>
          </p:nvPr>
        </p:nvSpPr>
        <p:spPr/>
        <p:txBody>
          <a:bodyPr/>
          <a:lstStyle/>
          <a:p>
            <a:r>
              <a:rPr lang="en-US" dirty="0"/>
              <a:t>Net Profits after tax and depreciation is considered rather than cash inflows.</a:t>
            </a:r>
          </a:p>
          <a:p>
            <a:r>
              <a:rPr lang="en-US" dirty="0"/>
              <a:t>Project with higher return is selected.</a:t>
            </a:r>
          </a:p>
          <a:p>
            <a:endParaRPr lang="en-US" sz="1600" dirty="0"/>
          </a:p>
        </p:txBody>
      </p:sp>
    </p:spTree>
    <p:extLst>
      <p:ext uri="{BB962C8B-B14F-4D97-AF65-F5344CB8AC3E}">
        <p14:creationId xmlns:p14="http://schemas.microsoft.com/office/powerpoint/2010/main" val="1028412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AF6-8523-648C-F51F-9E2D76EF705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1F4DE49-DCB7-8040-D2C5-AA1F281FDCE6}"/>
              </a:ext>
            </a:extLst>
          </p:cNvPr>
          <p:cNvSpPr>
            <a:spLocks noGrp="1"/>
          </p:cNvSpPr>
          <p:nvPr>
            <p:ph idx="1"/>
          </p:nvPr>
        </p:nvSpPr>
        <p:spPr/>
        <p:txBody>
          <a:bodyPr>
            <a:normAutofit fontScale="62500" lnSpcReduction="20000"/>
          </a:bodyPr>
          <a:lstStyle/>
          <a:p>
            <a:r>
              <a:rPr lang="en-US" sz="3400" b="1" dirty="0"/>
              <a:t>Average rate of return method</a:t>
            </a:r>
          </a:p>
          <a:p>
            <a:pPr marL="0" indent="0">
              <a:buNone/>
            </a:pPr>
            <a:endParaRPr lang="en-US" sz="3400" dirty="0"/>
          </a:p>
          <a:p>
            <a:pPr marL="0" indent="0">
              <a:buNone/>
            </a:pPr>
            <a:r>
              <a:rPr lang="en-US" sz="1600" dirty="0"/>
              <a:t>                       Average annual profits</a:t>
            </a:r>
          </a:p>
          <a:p>
            <a:pPr marL="0" indent="0">
              <a:buNone/>
            </a:pPr>
            <a:r>
              <a:rPr lang="en-US" sz="1600" dirty="0"/>
              <a:t>    ARR=  -------------------------------------   x 100</a:t>
            </a:r>
          </a:p>
          <a:p>
            <a:pPr marL="0" indent="0">
              <a:buNone/>
            </a:pPr>
            <a:r>
              <a:rPr lang="en-US" sz="1600" dirty="0"/>
              <a:t>                Net investment of the project</a:t>
            </a:r>
          </a:p>
          <a:p>
            <a:pPr marL="0" indent="0">
              <a:buNone/>
            </a:pPr>
            <a:r>
              <a:rPr lang="en-US" sz="1600" dirty="0"/>
              <a:t>or</a:t>
            </a:r>
          </a:p>
          <a:p>
            <a:pPr marL="0" indent="0">
              <a:buNone/>
            </a:pPr>
            <a:r>
              <a:rPr lang="en-US" sz="1600" dirty="0"/>
              <a:t>                    Total profits after depreciation and taxes</a:t>
            </a:r>
          </a:p>
          <a:p>
            <a:pPr marL="0" indent="0">
              <a:buNone/>
            </a:pPr>
            <a:r>
              <a:rPr lang="en-US" sz="1600" dirty="0"/>
              <a:t>    ARR =---------------------------------------------------------------------   x100</a:t>
            </a:r>
          </a:p>
          <a:p>
            <a:pPr marL="0" indent="0">
              <a:buNone/>
            </a:pPr>
            <a:r>
              <a:rPr lang="en-US" sz="1600" dirty="0"/>
              <a:t>                    Net investment of the project * No. of years of profits</a:t>
            </a:r>
          </a:p>
          <a:p>
            <a:pPr marL="0" indent="0">
              <a:buNone/>
            </a:pPr>
            <a:endParaRPr lang="en-US" sz="1600" dirty="0"/>
          </a:p>
          <a:p>
            <a:pPr marL="0" indent="0">
              <a:buNone/>
            </a:pPr>
            <a:r>
              <a:rPr lang="en-US" sz="1600" dirty="0"/>
              <a:t>Where:</a:t>
            </a:r>
          </a:p>
          <a:p>
            <a:pPr marL="0" indent="0">
              <a:buNone/>
            </a:pPr>
            <a:r>
              <a:rPr lang="en-US" sz="1600" dirty="0"/>
              <a:t>Net investment of the project   = Total investment    -      scrap value</a:t>
            </a:r>
          </a:p>
          <a:p>
            <a:pPr marL="0" indent="0">
              <a:buNone/>
            </a:pPr>
            <a:endParaRPr lang="en-US" sz="1600" dirty="0"/>
          </a:p>
          <a:p>
            <a:r>
              <a:rPr lang="en-US" sz="3800" b="1" dirty="0"/>
              <a:t>Return per unit of investment method</a:t>
            </a:r>
          </a:p>
          <a:p>
            <a:pPr marL="0" indent="0">
              <a:buNone/>
            </a:pPr>
            <a:r>
              <a:rPr lang="en-US" sz="1600" dirty="0"/>
              <a:t>                      Total profits after depreciation and taxes</a:t>
            </a:r>
          </a:p>
          <a:p>
            <a:pPr marL="0" indent="0">
              <a:buNone/>
            </a:pPr>
            <a:r>
              <a:rPr lang="en-US" sz="1600" dirty="0"/>
              <a:t>ARR   =    --------------------------------------------------------------   x 100</a:t>
            </a:r>
          </a:p>
          <a:p>
            <a:pPr marL="0" indent="0">
              <a:buNone/>
            </a:pPr>
            <a:r>
              <a:rPr lang="en-US" sz="1600" dirty="0"/>
              <a:t>                                   Net investment of the project </a:t>
            </a:r>
          </a:p>
        </p:txBody>
      </p:sp>
    </p:spTree>
    <p:extLst>
      <p:ext uri="{BB962C8B-B14F-4D97-AF65-F5344CB8AC3E}">
        <p14:creationId xmlns:p14="http://schemas.microsoft.com/office/powerpoint/2010/main" val="1064522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AF6-8523-648C-F51F-9E2D76EF705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1F4DE49-DCB7-8040-D2C5-AA1F281FDCE6}"/>
              </a:ext>
            </a:extLst>
          </p:cNvPr>
          <p:cNvSpPr>
            <a:spLocks noGrp="1"/>
          </p:cNvSpPr>
          <p:nvPr>
            <p:ph idx="1"/>
          </p:nvPr>
        </p:nvSpPr>
        <p:spPr/>
        <p:txBody>
          <a:bodyPr>
            <a:normAutofit/>
          </a:bodyPr>
          <a:lstStyle/>
          <a:p>
            <a:r>
              <a:rPr lang="en-US" dirty="0"/>
              <a:t>Return on average investment method</a:t>
            </a:r>
          </a:p>
          <a:p>
            <a:pPr marL="0" indent="0">
              <a:buNone/>
            </a:pPr>
            <a:r>
              <a:rPr lang="en-US" sz="1600" dirty="0"/>
              <a:t>                                   Total profits after depreciation and taxes</a:t>
            </a:r>
          </a:p>
          <a:p>
            <a:pPr marL="0" indent="0">
              <a:buNone/>
            </a:pPr>
            <a:r>
              <a:rPr lang="en-US" sz="1600" dirty="0"/>
              <a:t>    ARR =               ----------------------------------------------------------   x100</a:t>
            </a:r>
          </a:p>
          <a:p>
            <a:pPr marL="0" indent="0">
              <a:buNone/>
            </a:pPr>
            <a:r>
              <a:rPr lang="en-US" sz="1600" dirty="0"/>
              <a:t>                                          Average  investment of the project</a:t>
            </a:r>
          </a:p>
          <a:p>
            <a:pPr marL="0" indent="0">
              <a:buNone/>
            </a:pPr>
            <a:endParaRPr lang="en-US" dirty="0"/>
          </a:p>
          <a:p>
            <a:r>
              <a:rPr lang="en-US" dirty="0"/>
              <a:t>Average return on average investment method</a:t>
            </a:r>
          </a:p>
          <a:p>
            <a:endParaRPr lang="en-US" dirty="0"/>
          </a:p>
          <a:p>
            <a:pPr marL="0" indent="0">
              <a:buNone/>
            </a:pPr>
            <a:r>
              <a:rPr lang="en-US" dirty="0"/>
              <a:t>  </a:t>
            </a:r>
            <a:r>
              <a:rPr lang="en-US" sz="2800" dirty="0"/>
              <a:t>                  </a:t>
            </a:r>
            <a:r>
              <a:rPr lang="en-US" sz="1700" dirty="0"/>
              <a:t>Average annual profits </a:t>
            </a:r>
          </a:p>
          <a:p>
            <a:pPr marL="0" indent="0">
              <a:buNone/>
            </a:pPr>
            <a:r>
              <a:rPr lang="en-US" sz="1700" dirty="0"/>
              <a:t>    ARR =       --------------------------------------------------   x100</a:t>
            </a:r>
          </a:p>
          <a:p>
            <a:pPr marL="0" indent="0">
              <a:buNone/>
            </a:pPr>
            <a:r>
              <a:rPr lang="en-US" sz="1800" dirty="0"/>
              <a:t>                         Average  investment of the project</a:t>
            </a:r>
            <a:endParaRPr lang="en-US" sz="1700" dirty="0"/>
          </a:p>
        </p:txBody>
      </p:sp>
    </p:spTree>
    <p:extLst>
      <p:ext uri="{BB962C8B-B14F-4D97-AF65-F5344CB8AC3E}">
        <p14:creationId xmlns:p14="http://schemas.microsoft.com/office/powerpoint/2010/main" val="2429677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9687-F0BD-454D-6266-229F9BACCD58}"/>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7F8850F4-6AC4-3CCE-EA20-E8EB012B3D1A}"/>
              </a:ext>
            </a:extLst>
          </p:cNvPr>
          <p:cNvSpPr>
            <a:spLocks noGrp="1"/>
          </p:cNvSpPr>
          <p:nvPr>
            <p:ph idx="1"/>
          </p:nvPr>
        </p:nvSpPr>
        <p:spPr/>
        <p:txBody>
          <a:bodyPr/>
          <a:lstStyle/>
          <a:p>
            <a:r>
              <a:rPr lang="en-US" dirty="0"/>
              <a:t>A project requires an investment of Rs. 5 lakh and has a scrap value of Rs. 20,000. Profits after depreciation and taxes are </a:t>
            </a:r>
          </a:p>
          <a:p>
            <a:r>
              <a:rPr lang="en-US" dirty="0"/>
              <a:t>Rs.40,000   </a:t>
            </a:r>
          </a:p>
          <a:p>
            <a:r>
              <a:rPr lang="en-US" dirty="0"/>
              <a:t>Rs.60,000</a:t>
            </a:r>
          </a:p>
          <a:p>
            <a:r>
              <a:rPr lang="en-US" dirty="0"/>
              <a:t>Rs.70,000</a:t>
            </a:r>
          </a:p>
          <a:p>
            <a:r>
              <a:rPr lang="en-US" dirty="0"/>
              <a:t>Rs.50,000</a:t>
            </a:r>
          </a:p>
          <a:p>
            <a:r>
              <a:rPr lang="en-US" dirty="0"/>
              <a:t>Rs.20,000</a:t>
            </a:r>
          </a:p>
          <a:p>
            <a:pPr marL="0" indent="0">
              <a:buNone/>
            </a:pPr>
            <a:r>
              <a:rPr lang="en-US" dirty="0"/>
              <a:t>Find Average rate of return on investment.</a:t>
            </a:r>
          </a:p>
        </p:txBody>
      </p:sp>
    </p:spTree>
    <p:extLst>
      <p:ext uri="{BB962C8B-B14F-4D97-AF65-F5344CB8AC3E}">
        <p14:creationId xmlns:p14="http://schemas.microsoft.com/office/powerpoint/2010/main" val="3206197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29656" y="1951406"/>
            <a:ext cx="7767384" cy="3666517"/>
          </a:xfrm>
          <a:prstGeom prst="rect">
            <a:avLst/>
          </a:prstGeom>
          <a:noFill/>
        </p:spPr>
        <p:txBody>
          <a:bodyPr wrap="square" rtlCol="0">
            <a:spAutoFit/>
          </a:bodyPr>
          <a:lstStyle/>
          <a:p>
            <a:pPr marL="457200" indent="-457200" algn="just">
              <a:lnSpc>
                <a:spcPct val="200000"/>
              </a:lnSpc>
              <a:buFont typeface="+mj-lt"/>
              <a:buAutoNum type="arabicPeriod"/>
            </a:pPr>
            <a:r>
              <a:rPr lang="en-US" sz="2400" dirty="0">
                <a:solidFill>
                  <a:schemeClr val="tx2"/>
                </a:solidFill>
                <a:latin typeface="+mj-lt"/>
              </a:rPr>
              <a:t>Consider all cash flows to determine the true profitability of the project. </a:t>
            </a:r>
          </a:p>
          <a:p>
            <a:pPr marL="457200" indent="-457200" algn="just">
              <a:lnSpc>
                <a:spcPct val="200000"/>
              </a:lnSpc>
              <a:buFont typeface="+mj-lt"/>
              <a:buAutoNum type="arabicPeriod"/>
            </a:pPr>
            <a:r>
              <a:rPr lang="en-US" sz="2400" dirty="0">
                <a:solidFill>
                  <a:schemeClr val="tx2"/>
                </a:solidFill>
                <a:latin typeface="+mj-lt"/>
              </a:rPr>
              <a:t>Provide for an objective and unambiguous way of separating good projects from bad projects. </a:t>
            </a:r>
          </a:p>
          <a:p>
            <a:pPr marL="457200" indent="-457200" algn="just">
              <a:lnSpc>
                <a:spcPct val="200000"/>
              </a:lnSpc>
              <a:buFont typeface="+mj-lt"/>
              <a:buAutoNum type="arabicPeriod"/>
            </a:pPr>
            <a:r>
              <a:rPr lang="en-US" sz="2400" dirty="0">
                <a:solidFill>
                  <a:schemeClr val="tx2"/>
                </a:solidFill>
                <a:latin typeface="+mj-lt"/>
              </a:rPr>
              <a:t>Rank projects according to their true profitability. </a:t>
            </a: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20</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Investment Decision Rule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253447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29656" y="1951406"/>
            <a:ext cx="7767384" cy="4405180"/>
          </a:xfrm>
          <a:prstGeom prst="rect">
            <a:avLst/>
          </a:prstGeom>
          <a:noFill/>
        </p:spPr>
        <p:txBody>
          <a:bodyPr wrap="square" rtlCol="0">
            <a:spAutoFit/>
          </a:bodyPr>
          <a:lstStyle/>
          <a:p>
            <a:pPr marL="457200" indent="-457200" algn="just">
              <a:lnSpc>
                <a:spcPct val="200000"/>
              </a:lnSpc>
              <a:buFont typeface="+mj-lt"/>
              <a:buAutoNum type="arabicPeriod" startAt="4"/>
            </a:pPr>
            <a:r>
              <a:rPr lang="en-US" sz="2400" dirty="0">
                <a:solidFill>
                  <a:schemeClr val="tx2"/>
                </a:solidFill>
                <a:latin typeface="+mj-lt"/>
              </a:rPr>
              <a:t>Recognize the fact that bigger cash flows are preferable to smaller ones and early cash flows are preferable to later ones. </a:t>
            </a:r>
          </a:p>
          <a:p>
            <a:pPr marL="457200" indent="-457200" algn="just">
              <a:lnSpc>
                <a:spcPct val="200000"/>
              </a:lnSpc>
              <a:buFont typeface="+mj-lt"/>
              <a:buAutoNum type="arabicPeriod" startAt="4"/>
            </a:pPr>
            <a:r>
              <a:rPr lang="en-US" sz="2400" dirty="0">
                <a:solidFill>
                  <a:schemeClr val="tx2"/>
                </a:solidFill>
                <a:latin typeface="+mj-lt"/>
              </a:rPr>
              <a:t>Help to choose among mutually exclusive projects that project which maximizes the shareholders’ wealth. </a:t>
            </a: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21</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Investment Decision Rule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283842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550947" y="1967448"/>
            <a:ext cx="8042105" cy="2538708"/>
          </a:xfrm>
          <a:prstGeom prst="rect">
            <a:avLst/>
          </a:prstGeom>
          <a:noFill/>
        </p:spPr>
        <p:txBody>
          <a:bodyPr wrap="square" rtlCol="0">
            <a:spAutoFit/>
          </a:bodyPr>
          <a:lstStyle/>
          <a:p>
            <a:pPr marL="514350" indent="-514350" algn="just">
              <a:lnSpc>
                <a:spcPct val="200000"/>
              </a:lnSpc>
              <a:buFont typeface="+mj-lt"/>
              <a:buAutoNum type="arabicPeriod" startAt="6"/>
            </a:pPr>
            <a:r>
              <a:rPr lang="en-US" sz="2800" dirty="0">
                <a:solidFill>
                  <a:schemeClr val="tx2"/>
                </a:solidFill>
                <a:latin typeface="+mj-lt"/>
              </a:rPr>
              <a:t>Criterion should be applicable to any conceivable investment project, independent of others</a:t>
            </a:r>
            <a:endParaRPr lang="en-IN" sz="2800" dirty="0">
              <a:solidFill>
                <a:schemeClr val="tx2"/>
              </a:solidFill>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22</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Investment Decision Rule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943116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97832" y="2681473"/>
            <a:ext cx="7668126" cy="1416542"/>
          </a:xfrm>
          <a:prstGeom prst="rect">
            <a:avLst/>
          </a:prstGeom>
          <a:noFill/>
        </p:spPr>
        <p:txBody>
          <a:bodyPr wrap="square" rtlCol="0">
            <a:spAutoFit/>
          </a:bodyPr>
          <a:lstStyle/>
          <a:p>
            <a:pPr algn="just">
              <a:lnSpc>
                <a:spcPct val="150000"/>
              </a:lnSpc>
            </a:pPr>
            <a:r>
              <a:rPr lang="en-US" sz="2000" dirty="0">
                <a:solidFill>
                  <a:schemeClr val="tx2"/>
                </a:solidFill>
              </a:rPr>
              <a:t>It is a discounted cash flow technique which compares the discounted cash inflows and discounted cash outflows for investment decision making. The technique thrives provided:</a:t>
            </a:r>
            <a:endParaRPr lang="en-IN" sz="2000" dirty="0">
              <a:solidFill>
                <a:schemeClr val="tx2"/>
              </a:solidFill>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23</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Freeform: Shape 29">
            <a:extLst>
              <a:ext uri="{FF2B5EF4-FFF2-40B4-BE49-F238E27FC236}">
                <a16:creationId xmlns:a16="http://schemas.microsoft.com/office/drawing/2014/main" id="{CA307239-BC62-4F22-9AB0-50660BD7AFF2}"/>
              </a:ext>
            </a:extLst>
          </p:cNvPr>
          <p:cNvSpPr/>
          <p:nvPr/>
        </p:nvSpPr>
        <p:spPr>
          <a:xfrm>
            <a:off x="4066673" y="1651722"/>
            <a:ext cx="5077327" cy="798095"/>
          </a:xfrm>
          <a:custGeom>
            <a:avLst/>
            <a:gdLst>
              <a:gd name="connsiteX0" fmla="*/ 0 w 5077327"/>
              <a:gd name="connsiteY0" fmla="*/ 0 h 798095"/>
              <a:gd name="connsiteX1" fmla="*/ 5077327 w 5077327"/>
              <a:gd name="connsiteY1" fmla="*/ 0 h 798095"/>
              <a:gd name="connsiteX2" fmla="*/ 5077327 w 5077327"/>
              <a:gd name="connsiteY2" fmla="*/ 798095 h 798095"/>
              <a:gd name="connsiteX3" fmla="*/ 0 w 5077327"/>
              <a:gd name="connsiteY3" fmla="*/ 798095 h 798095"/>
              <a:gd name="connsiteX4" fmla="*/ 399047 w 5077327"/>
              <a:gd name="connsiteY4" fmla="*/ 399048 h 79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327" h="798095">
                <a:moveTo>
                  <a:pt x="0" y="0"/>
                </a:moveTo>
                <a:lnTo>
                  <a:pt x="5077327" y="0"/>
                </a:lnTo>
                <a:lnTo>
                  <a:pt x="5077327" y="798095"/>
                </a:lnTo>
                <a:lnTo>
                  <a:pt x="0" y="798095"/>
                </a:lnTo>
                <a:lnTo>
                  <a:pt x="399047" y="399048"/>
                </a:lnTo>
                <a:close/>
              </a:path>
            </a:pathLst>
          </a:custGeom>
          <a:solidFill>
            <a:srgbClr val="FF535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AB269DE5-4E7E-447B-98BB-E53C9BDE6E24}"/>
              </a:ext>
            </a:extLst>
          </p:cNvPr>
          <p:cNvSpPr txBox="1"/>
          <p:nvPr/>
        </p:nvSpPr>
        <p:spPr>
          <a:xfrm>
            <a:off x="4662240" y="1692037"/>
            <a:ext cx="4320339"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Net Present Value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BBCDF0A1-4F8A-4815-B6D1-227D2950309C}"/>
              </a:ext>
            </a:extLst>
          </p:cNvPr>
          <p:cNvSpPr txBox="1"/>
          <p:nvPr/>
        </p:nvSpPr>
        <p:spPr>
          <a:xfrm>
            <a:off x="697832" y="4177887"/>
            <a:ext cx="7668126" cy="2056782"/>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solidFill>
                  <a:srgbClr val="FF5353"/>
                </a:solidFill>
                <a:latin typeface="+mj-lt"/>
              </a:rPr>
              <a:t>The cash flow projections are based on realistic assumptions.</a:t>
            </a:r>
          </a:p>
          <a:p>
            <a:pPr marL="457200" indent="-457200" algn="just">
              <a:lnSpc>
                <a:spcPct val="150000"/>
              </a:lnSpc>
              <a:buFont typeface="+mj-lt"/>
              <a:buAutoNum type="arabicPeriod"/>
            </a:pPr>
            <a:r>
              <a:rPr lang="en-US" sz="2200" dirty="0">
                <a:solidFill>
                  <a:srgbClr val="FF5353"/>
                </a:solidFill>
                <a:latin typeface="+mj-lt"/>
              </a:rPr>
              <a:t>Appropriate discount rate selected after accounting for opportunity cost and the risk premium.</a:t>
            </a:r>
            <a:endParaRPr lang="en-IN" sz="2200" dirty="0">
              <a:solidFill>
                <a:srgbClr val="FF5353"/>
              </a:solidFill>
              <a:latin typeface="+mj-lt"/>
            </a:endParaRPr>
          </a:p>
        </p:txBody>
      </p:sp>
    </p:spTree>
    <p:extLst>
      <p:ext uri="{BB962C8B-B14F-4D97-AF65-F5344CB8AC3E}">
        <p14:creationId xmlns:p14="http://schemas.microsoft.com/office/powerpoint/2010/main" val="4215608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35671" y="2489842"/>
            <a:ext cx="7668126" cy="813941"/>
          </a:xfrm>
          <a:prstGeom prst="rect">
            <a:avLst/>
          </a:prstGeom>
          <a:noFill/>
        </p:spPr>
        <p:txBody>
          <a:bodyPr wrap="square" rtlCol="0">
            <a:spAutoFit/>
          </a:bodyPr>
          <a:lstStyle/>
          <a:p>
            <a:pPr algn="just">
              <a:lnSpc>
                <a:spcPct val="150000"/>
              </a:lnSpc>
            </a:pPr>
            <a:r>
              <a:rPr lang="en-US" sz="3600" dirty="0">
                <a:solidFill>
                  <a:schemeClr val="tx2"/>
                </a:solidFill>
                <a:latin typeface="+mj-lt"/>
              </a:rPr>
              <a:t>Decision Rule:</a:t>
            </a:r>
            <a:endParaRPr lang="en-IN" sz="3600" dirty="0">
              <a:solidFill>
                <a:schemeClr val="tx2"/>
              </a:solidFill>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24</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Freeform: Shape 29">
            <a:extLst>
              <a:ext uri="{FF2B5EF4-FFF2-40B4-BE49-F238E27FC236}">
                <a16:creationId xmlns:a16="http://schemas.microsoft.com/office/drawing/2014/main" id="{CA307239-BC62-4F22-9AB0-50660BD7AFF2}"/>
              </a:ext>
            </a:extLst>
          </p:cNvPr>
          <p:cNvSpPr/>
          <p:nvPr/>
        </p:nvSpPr>
        <p:spPr>
          <a:xfrm>
            <a:off x="4066673" y="1651722"/>
            <a:ext cx="5077327" cy="798095"/>
          </a:xfrm>
          <a:custGeom>
            <a:avLst/>
            <a:gdLst>
              <a:gd name="connsiteX0" fmla="*/ 0 w 5077327"/>
              <a:gd name="connsiteY0" fmla="*/ 0 h 798095"/>
              <a:gd name="connsiteX1" fmla="*/ 5077327 w 5077327"/>
              <a:gd name="connsiteY1" fmla="*/ 0 h 798095"/>
              <a:gd name="connsiteX2" fmla="*/ 5077327 w 5077327"/>
              <a:gd name="connsiteY2" fmla="*/ 798095 h 798095"/>
              <a:gd name="connsiteX3" fmla="*/ 0 w 5077327"/>
              <a:gd name="connsiteY3" fmla="*/ 798095 h 798095"/>
              <a:gd name="connsiteX4" fmla="*/ 399047 w 5077327"/>
              <a:gd name="connsiteY4" fmla="*/ 399048 h 79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327" h="798095">
                <a:moveTo>
                  <a:pt x="0" y="0"/>
                </a:moveTo>
                <a:lnTo>
                  <a:pt x="5077327" y="0"/>
                </a:lnTo>
                <a:lnTo>
                  <a:pt x="5077327" y="798095"/>
                </a:lnTo>
                <a:lnTo>
                  <a:pt x="0" y="798095"/>
                </a:lnTo>
                <a:lnTo>
                  <a:pt x="399047" y="399048"/>
                </a:lnTo>
                <a:close/>
              </a:path>
            </a:pathLst>
          </a:custGeom>
          <a:solidFill>
            <a:srgbClr val="FF535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AB269DE5-4E7E-447B-98BB-E53C9BDE6E24}"/>
              </a:ext>
            </a:extLst>
          </p:cNvPr>
          <p:cNvSpPr txBox="1"/>
          <p:nvPr/>
        </p:nvSpPr>
        <p:spPr>
          <a:xfrm>
            <a:off x="4662240" y="1692037"/>
            <a:ext cx="4320339"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Net Present Value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19874333-82D7-4A27-8DDA-4E3C1CE9A8F6}"/>
              </a:ext>
            </a:extLst>
          </p:cNvPr>
          <p:cNvSpPr txBox="1"/>
          <p:nvPr/>
        </p:nvSpPr>
        <p:spPr>
          <a:xfrm>
            <a:off x="666750" y="3460885"/>
            <a:ext cx="7668126"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If NPV is +</a:t>
            </a:r>
            <a:r>
              <a:rPr lang="en-US" sz="2800" dirty="0" err="1">
                <a:solidFill>
                  <a:srgbClr val="FF5353"/>
                </a:solidFill>
                <a:latin typeface="+mj-lt"/>
              </a:rPr>
              <a:t>ve</a:t>
            </a:r>
            <a:r>
              <a:rPr lang="en-US" sz="2800" dirty="0">
                <a:solidFill>
                  <a:srgbClr val="FF5353"/>
                </a:solidFill>
                <a:latin typeface="+mj-lt"/>
              </a:rPr>
              <a:t> </a:t>
            </a:r>
            <a:r>
              <a:rPr lang="en-US" sz="2800" dirty="0">
                <a:solidFill>
                  <a:schemeClr val="tx2"/>
                </a:solidFill>
                <a:latin typeface="+mj-lt"/>
              </a:rPr>
              <a:t>Accept the project</a:t>
            </a:r>
            <a:endParaRPr lang="en-IN" sz="2800" dirty="0">
              <a:solidFill>
                <a:schemeClr val="tx2"/>
              </a:solidFill>
              <a:latin typeface="+mj-lt"/>
            </a:endParaRPr>
          </a:p>
        </p:txBody>
      </p:sp>
      <p:sp>
        <p:nvSpPr>
          <p:cNvPr id="36" name="TextBox 35">
            <a:extLst>
              <a:ext uri="{FF2B5EF4-FFF2-40B4-BE49-F238E27FC236}">
                <a16:creationId xmlns:a16="http://schemas.microsoft.com/office/drawing/2014/main" id="{857FC3E7-00E2-4E41-8940-C5E4701C788D}"/>
              </a:ext>
            </a:extLst>
          </p:cNvPr>
          <p:cNvSpPr txBox="1"/>
          <p:nvPr/>
        </p:nvSpPr>
        <p:spPr>
          <a:xfrm>
            <a:off x="682291" y="4313429"/>
            <a:ext cx="7668126"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If NPV is -</a:t>
            </a:r>
            <a:r>
              <a:rPr lang="en-US" sz="2800" dirty="0" err="1">
                <a:solidFill>
                  <a:srgbClr val="FF5353"/>
                </a:solidFill>
                <a:latin typeface="+mj-lt"/>
              </a:rPr>
              <a:t>ve</a:t>
            </a:r>
            <a:r>
              <a:rPr lang="en-US" sz="2800" dirty="0">
                <a:solidFill>
                  <a:srgbClr val="FF5353"/>
                </a:solidFill>
                <a:latin typeface="+mj-lt"/>
              </a:rPr>
              <a:t> </a:t>
            </a:r>
            <a:r>
              <a:rPr lang="en-US" sz="2800" dirty="0">
                <a:solidFill>
                  <a:schemeClr val="tx2"/>
                </a:solidFill>
                <a:latin typeface="+mj-lt"/>
              </a:rPr>
              <a:t>Reject the project</a:t>
            </a:r>
            <a:endParaRPr lang="en-IN" sz="2800" dirty="0">
              <a:solidFill>
                <a:schemeClr val="tx2"/>
              </a:solidFill>
              <a:latin typeface="+mj-lt"/>
            </a:endParaRPr>
          </a:p>
        </p:txBody>
      </p:sp>
      <p:sp>
        <p:nvSpPr>
          <p:cNvPr id="37" name="TextBox 36">
            <a:extLst>
              <a:ext uri="{FF2B5EF4-FFF2-40B4-BE49-F238E27FC236}">
                <a16:creationId xmlns:a16="http://schemas.microsoft.com/office/drawing/2014/main" id="{9D91A5B6-8D20-40DA-98D9-F760D2C09503}"/>
              </a:ext>
            </a:extLst>
          </p:cNvPr>
          <p:cNvSpPr txBox="1"/>
          <p:nvPr/>
        </p:nvSpPr>
        <p:spPr>
          <a:xfrm>
            <a:off x="666750" y="5165973"/>
            <a:ext cx="7668126" cy="1946238"/>
          </a:xfrm>
          <a:prstGeom prst="rect">
            <a:avLst/>
          </a:prstGeom>
          <a:noFill/>
        </p:spPr>
        <p:txBody>
          <a:bodyPr wrap="square" rtlCol="0">
            <a:spAutoFit/>
          </a:bodyPr>
          <a:lstStyle/>
          <a:p>
            <a:pPr algn="just">
              <a:lnSpc>
                <a:spcPct val="150000"/>
              </a:lnSpc>
            </a:pPr>
            <a:r>
              <a:rPr lang="en-US" sz="2800" dirty="0">
                <a:solidFill>
                  <a:srgbClr val="FF5353"/>
                </a:solidFill>
                <a:latin typeface="+mj-lt"/>
              </a:rPr>
              <a:t>If NPV is = ‘0’ </a:t>
            </a:r>
            <a:r>
              <a:rPr lang="en-US" sz="2800" dirty="0">
                <a:solidFill>
                  <a:schemeClr val="tx2"/>
                </a:solidFill>
                <a:latin typeface="+mj-lt"/>
              </a:rPr>
              <a:t>Wait and look for other benefits from the project</a:t>
            </a:r>
            <a:endParaRPr lang="en-IN" sz="2800" dirty="0">
              <a:solidFill>
                <a:schemeClr val="tx2"/>
              </a:solidFill>
              <a:latin typeface="+mj-lt"/>
            </a:endParaRPr>
          </a:p>
          <a:p>
            <a:pPr algn="just">
              <a:lnSpc>
                <a:spcPct val="150000"/>
              </a:lnSpc>
            </a:pPr>
            <a:endParaRPr lang="en-IN" sz="2800" dirty="0">
              <a:solidFill>
                <a:srgbClr val="FF5353"/>
              </a:solidFill>
              <a:latin typeface="+mj-lt"/>
            </a:endParaRPr>
          </a:p>
        </p:txBody>
      </p:sp>
    </p:spTree>
    <p:extLst>
      <p:ext uri="{BB962C8B-B14F-4D97-AF65-F5344CB8AC3E}">
        <p14:creationId xmlns:p14="http://schemas.microsoft.com/office/powerpoint/2010/main" val="1840582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5082070" y="2733798"/>
            <a:ext cx="3480677" cy="2679964"/>
          </a:xfrm>
          <a:prstGeom prst="rect">
            <a:avLst/>
          </a:prstGeom>
          <a:noFill/>
        </p:spPr>
        <p:txBody>
          <a:bodyPr wrap="square" rtlCol="0">
            <a:spAutoFit/>
          </a:bodyPr>
          <a:lstStyle/>
          <a:p>
            <a:pPr algn="r">
              <a:lnSpc>
                <a:spcPct val="150000"/>
              </a:lnSpc>
            </a:pPr>
            <a:r>
              <a:rPr lang="en-US" sz="6000" dirty="0">
                <a:solidFill>
                  <a:schemeClr val="tx2"/>
                </a:solidFill>
                <a:latin typeface="+mj-lt"/>
              </a:rPr>
              <a:t>Decision Rule:</a:t>
            </a:r>
            <a:endParaRPr lang="en-IN" sz="6000" dirty="0">
              <a:solidFill>
                <a:schemeClr val="tx2"/>
              </a:solidFill>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25</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Freeform: Shape 29">
            <a:extLst>
              <a:ext uri="{FF2B5EF4-FFF2-40B4-BE49-F238E27FC236}">
                <a16:creationId xmlns:a16="http://schemas.microsoft.com/office/drawing/2014/main" id="{CA307239-BC62-4F22-9AB0-50660BD7AFF2}"/>
              </a:ext>
            </a:extLst>
          </p:cNvPr>
          <p:cNvSpPr/>
          <p:nvPr/>
        </p:nvSpPr>
        <p:spPr>
          <a:xfrm>
            <a:off x="4066673" y="1651722"/>
            <a:ext cx="5077327" cy="798095"/>
          </a:xfrm>
          <a:custGeom>
            <a:avLst/>
            <a:gdLst>
              <a:gd name="connsiteX0" fmla="*/ 0 w 5077327"/>
              <a:gd name="connsiteY0" fmla="*/ 0 h 798095"/>
              <a:gd name="connsiteX1" fmla="*/ 5077327 w 5077327"/>
              <a:gd name="connsiteY1" fmla="*/ 0 h 798095"/>
              <a:gd name="connsiteX2" fmla="*/ 5077327 w 5077327"/>
              <a:gd name="connsiteY2" fmla="*/ 798095 h 798095"/>
              <a:gd name="connsiteX3" fmla="*/ 0 w 5077327"/>
              <a:gd name="connsiteY3" fmla="*/ 798095 h 798095"/>
              <a:gd name="connsiteX4" fmla="*/ 399047 w 5077327"/>
              <a:gd name="connsiteY4" fmla="*/ 399048 h 79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327" h="798095">
                <a:moveTo>
                  <a:pt x="0" y="0"/>
                </a:moveTo>
                <a:lnTo>
                  <a:pt x="5077327" y="0"/>
                </a:lnTo>
                <a:lnTo>
                  <a:pt x="5077327" y="798095"/>
                </a:lnTo>
                <a:lnTo>
                  <a:pt x="0" y="798095"/>
                </a:lnTo>
                <a:lnTo>
                  <a:pt x="399047" y="399048"/>
                </a:lnTo>
                <a:close/>
              </a:path>
            </a:pathLst>
          </a:custGeom>
          <a:solidFill>
            <a:srgbClr val="FF535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AB269DE5-4E7E-447B-98BB-E53C9BDE6E24}"/>
              </a:ext>
            </a:extLst>
          </p:cNvPr>
          <p:cNvSpPr txBox="1"/>
          <p:nvPr/>
        </p:nvSpPr>
        <p:spPr>
          <a:xfrm>
            <a:off x="4662240" y="1692037"/>
            <a:ext cx="4320339"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Net Present Value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Star: 32 Points 3">
            <a:extLst>
              <a:ext uri="{FF2B5EF4-FFF2-40B4-BE49-F238E27FC236}">
                <a16:creationId xmlns:a16="http://schemas.microsoft.com/office/drawing/2014/main" id="{2DF74FE8-69BE-4475-9CA1-1EA91B61CB4E}"/>
              </a:ext>
            </a:extLst>
          </p:cNvPr>
          <p:cNvSpPr/>
          <p:nvPr/>
        </p:nvSpPr>
        <p:spPr>
          <a:xfrm>
            <a:off x="457819" y="1910644"/>
            <a:ext cx="4585062" cy="4585062"/>
          </a:xfrm>
          <a:prstGeom prst="star32">
            <a:avLst>
              <a:gd name="adj" fmla="val 39974"/>
            </a:avLst>
          </a:prstGeom>
          <a:solidFill>
            <a:srgbClr val="FF535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5" name="TextBox 4">
            <a:extLst>
              <a:ext uri="{FF2B5EF4-FFF2-40B4-BE49-F238E27FC236}">
                <a16:creationId xmlns:a16="http://schemas.microsoft.com/office/drawing/2014/main" id="{5133E50C-67E1-4BCE-A66D-C376B1BB210E}"/>
              </a:ext>
            </a:extLst>
          </p:cNvPr>
          <p:cNvSpPr txBox="1"/>
          <p:nvPr/>
        </p:nvSpPr>
        <p:spPr>
          <a:xfrm>
            <a:off x="1417941" y="2802792"/>
            <a:ext cx="3056708" cy="2800767"/>
          </a:xfrm>
          <a:prstGeom prst="rect">
            <a:avLst/>
          </a:prstGeom>
          <a:noFill/>
        </p:spPr>
        <p:txBody>
          <a:bodyPr wrap="square" rtlCol="0">
            <a:spAutoFit/>
          </a:bodyPr>
          <a:lstStyle/>
          <a:p>
            <a:r>
              <a:rPr lang="en-US" sz="2200" dirty="0">
                <a:solidFill>
                  <a:schemeClr val="bg1"/>
                </a:solidFill>
                <a:effectLst>
                  <a:innerShdw blurRad="63500" dist="50800" dir="13500000">
                    <a:prstClr val="black">
                      <a:alpha val="50000"/>
                    </a:prstClr>
                  </a:innerShdw>
                </a:effectLst>
              </a:rPr>
              <a:t>When making an investment decision, take the alternative with the highest NPV.</a:t>
            </a:r>
          </a:p>
          <a:p>
            <a:r>
              <a:rPr lang="en-US" sz="2200" dirty="0">
                <a:solidFill>
                  <a:schemeClr val="bg1"/>
                </a:solidFill>
                <a:effectLst>
                  <a:innerShdw blurRad="63500" dist="50800" dir="13500000">
                    <a:prstClr val="black">
                      <a:alpha val="50000"/>
                    </a:prstClr>
                  </a:innerShdw>
                </a:effectLst>
              </a:rPr>
              <a:t>Choosing this alternative is equivalent to receiving its NPV in cash today</a:t>
            </a:r>
            <a:endParaRPr lang="en-IN" sz="2200" dirty="0">
              <a:solidFill>
                <a:schemeClr val="bg1"/>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342611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2C8376AC-0E1A-4543-B20F-273BD5F6641C}"/>
              </a:ext>
            </a:extLst>
          </p:cNvPr>
          <p:cNvSpPr txBox="1"/>
          <p:nvPr/>
        </p:nvSpPr>
        <p:spPr>
          <a:xfrm>
            <a:off x="629656" y="890837"/>
            <a:ext cx="806516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Rationale of Capital Budgeting Decisions</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290CD7D5-B547-4F03-8636-0A4DCE8C19FB}"/>
              </a:ext>
            </a:extLst>
          </p:cNvPr>
          <p:cNvSpPr txBox="1"/>
          <p:nvPr/>
        </p:nvSpPr>
        <p:spPr>
          <a:xfrm>
            <a:off x="629656" y="2078554"/>
            <a:ext cx="6907129" cy="646331"/>
          </a:xfrm>
          <a:prstGeom prst="rect">
            <a:avLst/>
          </a:prstGeom>
          <a:noFill/>
        </p:spPr>
        <p:txBody>
          <a:bodyPr wrap="square" rtlCol="0">
            <a:spAutoFit/>
          </a:bodyPr>
          <a:lstStyle/>
          <a:p>
            <a:r>
              <a:rPr lang="en-US" sz="3600" dirty="0">
                <a:solidFill>
                  <a:srgbClr val="FF5353"/>
                </a:solidFill>
                <a:latin typeface="+mj-lt"/>
              </a:rPr>
              <a:t>Firm’s Growth:</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B1988967-BC7F-419B-94FC-E74DA07B601D}"/>
              </a:ext>
            </a:extLst>
          </p:cNvPr>
          <p:cNvSpPr txBox="1"/>
          <p:nvPr/>
        </p:nvSpPr>
        <p:spPr>
          <a:xfrm>
            <a:off x="629656" y="2807768"/>
            <a:ext cx="7494670" cy="3343351"/>
          </a:xfrm>
          <a:prstGeom prst="rect">
            <a:avLst/>
          </a:prstGeom>
          <a:noFill/>
        </p:spPr>
        <p:txBody>
          <a:bodyPr wrap="square" rtlCol="0">
            <a:spAutoFit/>
          </a:bodyPr>
          <a:lstStyle/>
          <a:p>
            <a:pPr algn="just">
              <a:lnSpc>
                <a:spcPct val="150000"/>
              </a:lnSpc>
            </a:pPr>
            <a:r>
              <a:rPr lang="en-US" sz="2400" dirty="0">
                <a:solidFill>
                  <a:schemeClr val="tx2"/>
                </a:solidFill>
              </a:rPr>
              <a:t>Since capital budgeting decisions are generally taken for longer duration so, their impact gets spread over the investment horizon. Unprofitable expansion of assets results in reduced profits whereas, inadequate investment in fixed assets may lead to losing on competitive edge. </a:t>
            </a:r>
            <a:endParaRPr lang="en-IN" sz="2400" dirty="0">
              <a:solidFill>
                <a:schemeClr val="tx2"/>
              </a:solidFill>
            </a:endParaRPr>
          </a:p>
        </p:txBody>
      </p:sp>
    </p:spTree>
    <p:extLst>
      <p:ext uri="{BB962C8B-B14F-4D97-AF65-F5344CB8AC3E}">
        <p14:creationId xmlns:p14="http://schemas.microsoft.com/office/powerpoint/2010/main" val="420983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35671" y="2562031"/>
            <a:ext cx="7668126" cy="733727"/>
          </a:xfrm>
          <a:prstGeom prst="rect">
            <a:avLst/>
          </a:prstGeom>
          <a:noFill/>
        </p:spPr>
        <p:txBody>
          <a:bodyPr wrap="square" rtlCol="0">
            <a:spAutoFit/>
          </a:bodyPr>
          <a:lstStyle/>
          <a:p>
            <a:pPr algn="just">
              <a:lnSpc>
                <a:spcPct val="150000"/>
              </a:lnSpc>
            </a:pPr>
            <a:r>
              <a:rPr lang="en-US" sz="3200" dirty="0">
                <a:solidFill>
                  <a:schemeClr val="tx2"/>
                </a:solidFill>
                <a:latin typeface="+mj-lt"/>
              </a:rPr>
              <a:t>Steps involved in calculation of NPV:</a:t>
            </a:r>
            <a:endParaRPr lang="en-IN" sz="3200" dirty="0">
              <a:solidFill>
                <a:schemeClr val="tx2"/>
              </a:solidFill>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26</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Freeform: Shape 29">
            <a:extLst>
              <a:ext uri="{FF2B5EF4-FFF2-40B4-BE49-F238E27FC236}">
                <a16:creationId xmlns:a16="http://schemas.microsoft.com/office/drawing/2014/main" id="{CA307239-BC62-4F22-9AB0-50660BD7AFF2}"/>
              </a:ext>
            </a:extLst>
          </p:cNvPr>
          <p:cNvSpPr/>
          <p:nvPr/>
        </p:nvSpPr>
        <p:spPr>
          <a:xfrm>
            <a:off x="4066673" y="1651722"/>
            <a:ext cx="5077327" cy="798095"/>
          </a:xfrm>
          <a:custGeom>
            <a:avLst/>
            <a:gdLst>
              <a:gd name="connsiteX0" fmla="*/ 0 w 5077327"/>
              <a:gd name="connsiteY0" fmla="*/ 0 h 798095"/>
              <a:gd name="connsiteX1" fmla="*/ 5077327 w 5077327"/>
              <a:gd name="connsiteY1" fmla="*/ 0 h 798095"/>
              <a:gd name="connsiteX2" fmla="*/ 5077327 w 5077327"/>
              <a:gd name="connsiteY2" fmla="*/ 798095 h 798095"/>
              <a:gd name="connsiteX3" fmla="*/ 0 w 5077327"/>
              <a:gd name="connsiteY3" fmla="*/ 798095 h 798095"/>
              <a:gd name="connsiteX4" fmla="*/ 399047 w 5077327"/>
              <a:gd name="connsiteY4" fmla="*/ 399048 h 79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327" h="798095">
                <a:moveTo>
                  <a:pt x="0" y="0"/>
                </a:moveTo>
                <a:lnTo>
                  <a:pt x="5077327" y="0"/>
                </a:lnTo>
                <a:lnTo>
                  <a:pt x="5077327" y="798095"/>
                </a:lnTo>
                <a:lnTo>
                  <a:pt x="0" y="798095"/>
                </a:lnTo>
                <a:lnTo>
                  <a:pt x="399047" y="399048"/>
                </a:lnTo>
                <a:close/>
              </a:path>
            </a:pathLst>
          </a:custGeom>
          <a:solidFill>
            <a:srgbClr val="FF535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AB269DE5-4E7E-447B-98BB-E53C9BDE6E24}"/>
              </a:ext>
            </a:extLst>
          </p:cNvPr>
          <p:cNvSpPr txBox="1"/>
          <p:nvPr/>
        </p:nvSpPr>
        <p:spPr>
          <a:xfrm>
            <a:off x="4662240" y="1692037"/>
            <a:ext cx="4320339"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Net Present Value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7" name="TextBox 36">
            <a:extLst>
              <a:ext uri="{FF2B5EF4-FFF2-40B4-BE49-F238E27FC236}">
                <a16:creationId xmlns:a16="http://schemas.microsoft.com/office/drawing/2014/main" id="{9D91A5B6-8D20-40DA-98D9-F760D2C09503}"/>
              </a:ext>
            </a:extLst>
          </p:cNvPr>
          <p:cNvSpPr txBox="1"/>
          <p:nvPr/>
        </p:nvSpPr>
        <p:spPr>
          <a:xfrm>
            <a:off x="635671" y="3296054"/>
            <a:ext cx="7668126" cy="2946128"/>
          </a:xfrm>
          <a:prstGeom prst="rect">
            <a:avLst/>
          </a:prstGeom>
          <a:noFill/>
        </p:spPr>
        <p:txBody>
          <a:bodyPr wrap="square" rtlCol="0">
            <a:spAutoFit/>
          </a:bodyPr>
          <a:lstStyle/>
          <a:p>
            <a:pPr marL="457200" indent="-457200" algn="just">
              <a:lnSpc>
                <a:spcPct val="150000"/>
              </a:lnSpc>
              <a:buFont typeface="+mj-lt"/>
              <a:buAutoNum type="arabicPeriod"/>
            </a:pPr>
            <a:r>
              <a:rPr lang="en-US" dirty="0">
                <a:solidFill>
                  <a:schemeClr val="tx2"/>
                </a:solidFill>
              </a:rPr>
              <a:t>Calculate present value of cash outflows using appropriate discount rate (would be given in the problem statement for classroom teaching).</a:t>
            </a:r>
          </a:p>
          <a:p>
            <a:pPr marL="457200" indent="-457200" algn="just">
              <a:lnSpc>
                <a:spcPct val="150000"/>
              </a:lnSpc>
              <a:buFont typeface="+mj-lt"/>
              <a:buAutoNum type="arabicPeriod"/>
            </a:pPr>
            <a:r>
              <a:rPr lang="en-US" dirty="0">
                <a:solidFill>
                  <a:schemeClr val="tx2"/>
                </a:solidFill>
              </a:rPr>
              <a:t>Calculate present value of cash inflows using appropriate discount rate. Here two possibilities arise:</a:t>
            </a:r>
          </a:p>
          <a:p>
            <a:pPr marL="914400" lvl="1" indent="-457200" algn="just">
              <a:lnSpc>
                <a:spcPct val="150000"/>
              </a:lnSpc>
              <a:buFont typeface="+mj-lt"/>
              <a:buAutoNum type="alphaLcPeriod"/>
            </a:pPr>
            <a:r>
              <a:rPr lang="en-US" dirty="0">
                <a:solidFill>
                  <a:schemeClr val="tx2"/>
                </a:solidFill>
              </a:rPr>
              <a:t>If cash inflows are unequal use Present Value Technique</a:t>
            </a:r>
          </a:p>
          <a:p>
            <a:pPr marL="914400" lvl="1" indent="-457200" algn="just">
              <a:lnSpc>
                <a:spcPct val="150000"/>
              </a:lnSpc>
              <a:buFont typeface="+mj-lt"/>
              <a:buAutoNum type="alphaLcPeriod"/>
            </a:pPr>
            <a:r>
              <a:rPr lang="en-US" dirty="0">
                <a:solidFill>
                  <a:schemeClr val="tx2"/>
                </a:solidFill>
              </a:rPr>
              <a:t>If cash inflows are equal either use Present Value of Annuity Technique (preferred) or use Present Value Technique </a:t>
            </a:r>
            <a:endParaRPr lang="en-IN" dirty="0">
              <a:solidFill>
                <a:srgbClr val="FF5353"/>
              </a:solidFill>
            </a:endParaRPr>
          </a:p>
        </p:txBody>
      </p:sp>
    </p:spTree>
    <p:extLst>
      <p:ext uri="{BB962C8B-B14F-4D97-AF65-F5344CB8AC3E}">
        <p14:creationId xmlns:p14="http://schemas.microsoft.com/office/powerpoint/2010/main" val="700370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35000">
              <a:srgbClr val="FFFFFF"/>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35671" y="2562031"/>
            <a:ext cx="7668126" cy="733727"/>
          </a:xfrm>
          <a:prstGeom prst="rect">
            <a:avLst/>
          </a:prstGeom>
          <a:noFill/>
        </p:spPr>
        <p:txBody>
          <a:bodyPr wrap="square" rtlCol="0">
            <a:spAutoFit/>
          </a:bodyPr>
          <a:lstStyle/>
          <a:p>
            <a:pPr algn="just">
              <a:lnSpc>
                <a:spcPct val="150000"/>
              </a:lnSpc>
            </a:pPr>
            <a:r>
              <a:rPr lang="en-US" sz="3200" dirty="0">
                <a:solidFill>
                  <a:schemeClr val="tx2"/>
                </a:solidFill>
                <a:latin typeface="+mj-lt"/>
              </a:rPr>
              <a:t>Steps involved in calculation of NPV:</a:t>
            </a:r>
            <a:endParaRPr lang="en-IN" sz="3200" dirty="0">
              <a:solidFill>
                <a:schemeClr val="tx2"/>
              </a:solidFill>
              <a:latin typeface="+mj-lt"/>
            </a:endParaRPr>
          </a:p>
        </p:txBody>
      </p:sp>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27</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Freeform: Shape 29">
            <a:extLst>
              <a:ext uri="{FF2B5EF4-FFF2-40B4-BE49-F238E27FC236}">
                <a16:creationId xmlns:a16="http://schemas.microsoft.com/office/drawing/2014/main" id="{CA307239-BC62-4F22-9AB0-50660BD7AFF2}"/>
              </a:ext>
            </a:extLst>
          </p:cNvPr>
          <p:cNvSpPr/>
          <p:nvPr/>
        </p:nvSpPr>
        <p:spPr>
          <a:xfrm>
            <a:off x="4066673" y="1651722"/>
            <a:ext cx="5077327" cy="798095"/>
          </a:xfrm>
          <a:custGeom>
            <a:avLst/>
            <a:gdLst>
              <a:gd name="connsiteX0" fmla="*/ 0 w 5077327"/>
              <a:gd name="connsiteY0" fmla="*/ 0 h 798095"/>
              <a:gd name="connsiteX1" fmla="*/ 5077327 w 5077327"/>
              <a:gd name="connsiteY1" fmla="*/ 0 h 798095"/>
              <a:gd name="connsiteX2" fmla="*/ 5077327 w 5077327"/>
              <a:gd name="connsiteY2" fmla="*/ 798095 h 798095"/>
              <a:gd name="connsiteX3" fmla="*/ 0 w 5077327"/>
              <a:gd name="connsiteY3" fmla="*/ 798095 h 798095"/>
              <a:gd name="connsiteX4" fmla="*/ 399047 w 5077327"/>
              <a:gd name="connsiteY4" fmla="*/ 399048 h 79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7327" h="798095">
                <a:moveTo>
                  <a:pt x="0" y="0"/>
                </a:moveTo>
                <a:lnTo>
                  <a:pt x="5077327" y="0"/>
                </a:lnTo>
                <a:lnTo>
                  <a:pt x="5077327" y="798095"/>
                </a:lnTo>
                <a:lnTo>
                  <a:pt x="0" y="798095"/>
                </a:lnTo>
                <a:lnTo>
                  <a:pt x="399047" y="399048"/>
                </a:lnTo>
                <a:close/>
              </a:path>
            </a:pathLst>
          </a:custGeom>
          <a:solidFill>
            <a:srgbClr val="FF535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AB269DE5-4E7E-447B-98BB-E53C9BDE6E24}"/>
              </a:ext>
            </a:extLst>
          </p:cNvPr>
          <p:cNvSpPr txBox="1"/>
          <p:nvPr/>
        </p:nvSpPr>
        <p:spPr>
          <a:xfrm>
            <a:off x="4662240" y="1692037"/>
            <a:ext cx="4320339"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Net Present Value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7" name="TextBox 36">
            <a:extLst>
              <a:ext uri="{FF2B5EF4-FFF2-40B4-BE49-F238E27FC236}">
                <a16:creationId xmlns:a16="http://schemas.microsoft.com/office/drawing/2014/main" id="{9D91A5B6-8D20-40DA-98D9-F760D2C09503}"/>
              </a:ext>
            </a:extLst>
          </p:cNvPr>
          <p:cNvSpPr txBox="1"/>
          <p:nvPr/>
        </p:nvSpPr>
        <p:spPr>
          <a:xfrm>
            <a:off x="635671" y="3408348"/>
            <a:ext cx="7668126" cy="2279085"/>
          </a:xfrm>
          <a:prstGeom prst="rect">
            <a:avLst/>
          </a:prstGeom>
          <a:noFill/>
        </p:spPr>
        <p:txBody>
          <a:bodyPr wrap="square" rtlCol="0">
            <a:spAutoFit/>
          </a:bodyPr>
          <a:lstStyle/>
          <a:p>
            <a:pPr marL="342900" indent="-342900" algn="just">
              <a:lnSpc>
                <a:spcPct val="150000"/>
              </a:lnSpc>
              <a:buFont typeface="+mj-lt"/>
              <a:buAutoNum type="arabicPeriod" startAt="3"/>
            </a:pPr>
            <a:r>
              <a:rPr lang="en-US" sz="2000" dirty="0">
                <a:solidFill>
                  <a:schemeClr val="tx2"/>
                </a:solidFill>
              </a:rPr>
              <a:t>Calculate NPV using:</a:t>
            </a:r>
          </a:p>
          <a:p>
            <a:pPr algn="just">
              <a:lnSpc>
                <a:spcPct val="150000"/>
              </a:lnSpc>
            </a:pPr>
            <a:endParaRPr lang="en-US" sz="2000" dirty="0">
              <a:solidFill>
                <a:schemeClr val="tx2"/>
              </a:solidFill>
            </a:endParaRPr>
          </a:p>
          <a:p>
            <a:pPr algn="just">
              <a:lnSpc>
                <a:spcPct val="150000"/>
              </a:lnSpc>
            </a:pPr>
            <a:r>
              <a:rPr lang="en-US" sz="2000" dirty="0">
                <a:solidFill>
                  <a:schemeClr val="tx2"/>
                </a:solidFill>
                <a:latin typeface="+mj-lt"/>
              </a:rPr>
              <a:t>Present Value of Cash Inflows – Present Value of Cash Outflows</a:t>
            </a:r>
          </a:p>
          <a:p>
            <a:pPr marL="342900" indent="-342900" algn="just">
              <a:lnSpc>
                <a:spcPct val="150000"/>
              </a:lnSpc>
              <a:buFont typeface="+mj-lt"/>
              <a:buAutoNum type="arabicPeriod" startAt="4"/>
            </a:pPr>
            <a:r>
              <a:rPr lang="en-US" sz="2000" dirty="0">
                <a:solidFill>
                  <a:schemeClr val="tx2"/>
                </a:solidFill>
              </a:rPr>
              <a:t>Give decision based on </a:t>
            </a:r>
            <a:r>
              <a:rPr lang="en-US" sz="4000" dirty="0">
                <a:solidFill>
                  <a:srgbClr val="FF5353"/>
                </a:solidFill>
                <a:latin typeface="+mj-lt"/>
              </a:rPr>
              <a:t>Decision Rule</a:t>
            </a:r>
            <a:endParaRPr lang="en-US" sz="2000" dirty="0">
              <a:solidFill>
                <a:srgbClr val="FF5353"/>
              </a:solidFill>
              <a:latin typeface="+mj-lt"/>
            </a:endParaRPr>
          </a:p>
        </p:txBody>
      </p:sp>
      <p:sp>
        <p:nvSpPr>
          <p:cNvPr id="6" name="TextBox 5">
            <a:extLst>
              <a:ext uri="{FF2B5EF4-FFF2-40B4-BE49-F238E27FC236}">
                <a16:creationId xmlns:a16="http://schemas.microsoft.com/office/drawing/2014/main" id="{9D34E47F-FE32-49BE-ABBE-75ED6B8E10FA}"/>
              </a:ext>
            </a:extLst>
          </p:cNvPr>
          <p:cNvSpPr txBox="1"/>
          <p:nvPr/>
        </p:nvSpPr>
        <p:spPr>
          <a:xfrm>
            <a:off x="2847703" y="4148714"/>
            <a:ext cx="1084217" cy="369332"/>
          </a:xfrm>
          <a:prstGeom prst="rect">
            <a:avLst/>
          </a:prstGeom>
          <a:noFill/>
        </p:spPr>
        <p:txBody>
          <a:bodyPr wrap="square" rtlCol="0">
            <a:spAutoFit/>
          </a:bodyPr>
          <a:lstStyle/>
          <a:p>
            <a:r>
              <a:rPr lang="en-US" dirty="0">
                <a:solidFill>
                  <a:srgbClr val="FF5353"/>
                </a:solidFill>
                <a:latin typeface="+mj-lt"/>
              </a:rPr>
              <a:t>Benefit</a:t>
            </a:r>
            <a:endParaRPr lang="en-IN" dirty="0">
              <a:solidFill>
                <a:srgbClr val="FF5353"/>
              </a:solidFill>
              <a:latin typeface="+mj-lt"/>
            </a:endParaRPr>
          </a:p>
        </p:txBody>
      </p:sp>
      <p:sp>
        <p:nvSpPr>
          <p:cNvPr id="40" name="TextBox 39">
            <a:extLst>
              <a:ext uri="{FF2B5EF4-FFF2-40B4-BE49-F238E27FC236}">
                <a16:creationId xmlns:a16="http://schemas.microsoft.com/office/drawing/2014/main" id="{70724C0F-B47A-4E5F-9DEA-3A057576391A}"/>
              </a:ext>
            </a:extLst>
          </p:cNvPr>
          <p:cNvSpPr txBox="1"/>
          <p:nvPr/>
        </p:nvSpPr>
        <p:spPr>
          <a:xfrm>
            <a:off x="6605336" y="4148714"/>
            <a:ext cx="1084217" cy="369332"/>
          </a:xfrm>
          <a:prstGeom prst="rect">
            <a:avLst/>
          </a:prstGeom>
          <a:noFill/>
        </p:spPr>
        <p:txBody>
          <a:bodyPr wrap="square" rtlCol="0">
            <a:spAutoFit/>
          </a:bodyPr>
          <a:lstStyle/>
          <a:p>
            <a:r>
              <a:rPr lang="en-US" dirty="0">
                <a:solidFill>
                  <a:srgbClr val="FF5353"/>
                </a:solidFill>
                <a:latin typeface="+mj-lt"/>
              </a:rPr>
              <a:t>Cost</a:t>
            </a:r>
            <a:endParaRPr lang="en-IN" dirty="0">
              <a:solidFill>
                <a:srgbClr val="FF5353"/>
              </a:solidFill>
              <a:latin typeface="+mj-lt"/>
            </a:endParaRPr>
          </a:p>
        </p:txBody>
      </p:sp>
    </p:spTree>
    <p:extLst>
      <p:ext uri="{BB962C8B-B14F-4D97-AF65-F5344CB8AC3E}">
        <p14:creationId xmlns:p14="http://schemas.microsoft.com/office/powerpoint/2010/main" val="356245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802F2-6A93-4C99-B372-407C7BB36B07}"/>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20A0D46C-1B52-4FEB-9A10-982BF321F615}"/>
              </a:ext>
            </a:extLst>
          </p:cNvPr>
          <p:cNvSpPr txBox="1"/>
          <p:nvPr/>
        </p:nvSpPr>
        <p:spPr>
          <a:xfrm>
            <a:off x="4572000" y="1757352"/>
            <a:ext cx="4481760"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Internal Rate of return</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CD795C7A-26C0-4783-A84B-3C68C6A59324}"/>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28</a:t>
            </a:r>
          </a:p>
        </p:txBody>
      </p:sp>
      <p:sp>
        <p:nvSpPr>
          <p:cNvPr id="6" name="TextBox 5">
            <a:extLst>
              <a:ext uri="{FF2B5EF4-FFF2-40B4-BE49-F238E27FC236}">
                <a16:creationId xmlns:a16="http://schemas.microsoft.com/office/drawing/2014/main" id="{231701AE-19D1-436A-A0C4-A642789B38C6}"/>
              </a:ext>
            </a:extLst>
          </p:cNvPr>
          <p:cNvSpPr txBox="1"/>
          <p:nvPr/>
        </p:nvSpPr>
        <p:spPr>
          <a:xfrm>
            <a:off x="664347" y="2850023"/>
            <a:ext cx="7732693" cy="3306931"/>
          </a:xfrm>
          <a:prstGeom prst="rect">
            <a:avLst/>
          </a:prstGeom>
          <a:noFill/>
        </p:spPr>
        <p:txBody>
          <a:bodyPr wrap="square">
            <a:spAutoFit/>
          </a:bodyPr>
          <a:lstStyle/>
          <a:p>
            <a:pPr algn="just">
              <a:lnSpc>
                <a:spcPct val="150000"/>
              </a:lnSpc>
            </a:pPr>
            <a:r>
              <a:rPr lang="en-US" sz="2800" b="0" i="0" dirty="0">
                <a:solidFill>
                  <a:schemeClr val="tx2"/>
                </a:solidFill>
                <a:effectLst/>
              </a:rPr>
              <a:t>The IRR is what you </a:t>
            </a:r>
            <a:r>
              <a:rPr lang="en-US" sz="3600" b="0" i="0" dirty="0">
                <a:solidFill>
                  <a:schemeClr val="tx2"/>
                </a:solidFill>
                <a:effectLst/>
                <a:latin typeface="+mj-lt"/>
              </a:rPr>
              <a:t>GET</a:t>
            </a:r>
            <a:r>
              <a:rPr lang="en-US" sz="2800" b="0" i="0" dirty="0">
                <a:solidFill>
                  <a:schemeClr val="tx2"/>
                </a:solidFill>
                <a:effectLst/>
              </a:rPr>
              <a:t> and the discount rate (required rate of return) is what you </a:t>
            </a:r>
            <a:r>
              <a:rPr lang="en-US" sz="3600" b="0" i="0" dirty="0">
                <a:solidFill>
                  <a:schemeClr val="tx2"/>
                </a:solidFill>
                <a:effectLst/>
                <a:latin typeface="+mj-lt"/>
              </a:rPr>
              <a:t>WANT</a:t>
            </a:r>
            <a:r>
              <a:rPr lang="en-US" sz="2800" b="0" i="0" dirty="0">
                <a:solidFill>
                  <a:schemeClr val="tx2"/>
                </a:solidFill>
                <a:effectLst/>
              </a:rPr>
              <a:t>. </a:t>
            </a:r>
          </a:p>
          <a:p>
            <a:pPr algn="just">
              <a:lnSpc>
                <a:spcPct val="150000"/>
              </a:lnSpc>
            </a:pPr>
            <a:r>
              <a:rPr lang="en-US" sz="2800" b="0" i="0" dirty="0">
                <a:solidFill>
                  <a:schemeClr val="tx2"/>
                </a:solidFill>
                <a:effectLst/>
              </a:rPr>
              <a:t>IRR is the </a:t>
            </a:r>
            <a:r>
              <a:rPr lang="en-US" sz="3600" b="0" i="0" dirty="0">
                <a:solidFill>
                  <a:schemeClr val="tx2"/>
                </a:solidFill>
                <a:effectLst/>
                <a:latin typeface="+mj-lt"/>
              </a:rPr>
              <a:t>rate of growth a project is expected to generate</a:t>
            </a:r>
            <a:r>
              <a:rPr lang="en-US" sz="3600" b="0" i="0" dirty="0">
                <a:solidFill>
                  <a:schemeClr val="tx2"/>
                </a:solidFill>
                <a:effectLst/>
              </a:rPr>
              <a:t>.</a:t>
            </a:r>
            <a:endParaRPr lang="en-IN" sz="2800" dirty="0">
              <a:solidFill>
                <a:schemeClr val="tx2"/>
              </a:solidFill>
            </a:endParaRPr>
          </a:p>
        </p:txBody>
      </p:sp>
    </p:spTree>
    <p:extLst>
      <p:ext uri="{BB962C8B-B14F-4D97-AF65-F5344CB8AC3E}">
        <p14:creationId xmlns:p14="http://schemas.microsoft.com/office/powerpoint/2010/main" val="2423065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802F2-6A93-4C99-B372-407C7BB36B07}"/>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20A0D46C-1B52-4FEB-9A10-982BF321F615}"/>
              </a:ext>
            </a:extLst>
          </p:cNvPr>
          <p:cNvSpPr txBox="1"/>
          <p:nvPr/>
        </p:nvSpPr>
        <p:spPr>
          <a:xfrm>
            <a:off x="4572000" y="1757352"/>
            <a:ext cx="4481760"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Internal Rate of return</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CD795C7A-26C0-4783-A84B-3C68C6A59324}"/>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29</a:t>
            </a:r>
          </a:p>
        </p:txBody>
      </p:sp>
      <p:sp>
        <p:nvSpPr>
          <p:cNvPr id="6" name="TextBox 5">
            <a:extLst>
              <a:ext uri="{FF2B5EF4-FFF2-40B4-BE49-F238E27FC236}">
                <a16:creationId xmlns:a16="http://schemas.microsoft.com/office/drawing/2014/main" id="{231701AE-19D1-436A-A0C4-A642789B38C6}"/>
              </a:ext>
            </a:extLst>
          </p:cNvPr>
          <p:cNvSpPr txBox="1"/>
          <p:nvPr/>
        </p:nvSpPr>
        <p:spPr>
          <a:xfrm>
            <a:off x="664347" y="2693267"/>
            <a:ext cx="7732693" cy="2130904"/>
          </a:xfrm>
          <a:prstGeom prst="rect">
            <a:avLst/>
          </a:prstGeom>
          <a:noFill/>
        </p:spPr>
        <p:txBody>
          <a:bodyPr wrap="square">
            <a:spAutoFit/>
          </a:bodyPr>
          <a:lstStyle/>
          <a:p>
            <a:pPr algn="just">
              <a:lnSpc>
                <a:spcPct val="150000"/>
              </a:lnSpc>
            </a:pPr>
            <a:r>
              <a:rPr lang="en-US" sz="2800" b="0" i="0" dirty="0">
                <a:solidFill>
                  <a:schemeClr val="tx2"/>
                </a:solidFill>
                <a:effectLst/>
              </a:rPr>
              <a:t>IRR is calculated by the condition that the discount rate is set such that the </a:t>
            </a:r>
            <a:r>
              <a:rPr lang="en-US" sz="3600" b="0" i="0" dirty="0">
                <a:solidFill>
                  <a:srgbClr val="FF5353"/>
                </a:solidFill>
                <a:effectLst/>
                <a:latin typeface="+mj-lt"/>
              </a:rPr>
              <a:t>NPV = 0</a:t>
            </a:r>
            <a:r>
              <a:rPr lang="en-US" sz="2800" b="0" i="0" dirty="0">
                <a:solidFill>
                  <a:schemeClr val="tx2"/>
                </a:solidFill>
                <a:effectLst/>
              </a:rPr>
              <a:t> for a project.</a:t>
            </a:r>
            <a:endParaRPr lang="en-IN" sz="2800" dirty="0">
              <a:solidFill>
                <a:schemeClr val="tx2"/>
              </a:solidFill>
            </a:endParaRPr>
          </a:p>
        </p:txBody>
      </p:sp>
    </p:spTree>
    <p:extLst>
      <p:ext uri="{BB962C8B-B14F-4D97-AF65-F5344CB8AC3E}">
        <p14:creationId xmlns:p14="http://schemas.microsoft.com/office/powerpoint/2010/main" val="3480277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802F2-6A93-4C99-B372-407C7BB36B07}"/>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20A0D46C-1B52-4FEB-9A10-982BF321F615}"/>
              </a:ext>
            </a:extLst>
          </p:cNvPr>
          <p:cNvSpPr txBox="1"/>
          <p:nvPr/>
        </p:nvSpPr>
        <p:spPr>
          <a:xfrm>
            <a:off x="4572000" y="1757352"/>
            <a:ext cx="4481760"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Internal Rate of return</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CD795C7A-26C0-4783-A84B-3C68C6A59324}"/>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30</a:t>
            </a:r>
          </a:p>
        </p:txBody>
      </p:sp>
      <p:sp>
        <p:nvSpPr>
          <p:cNvPr id="6" name="TextBox 5">
            <a:extLst>
              <a:ext uri="{FF2B5EF4-FFF2-40B4-BE49-F238E27FC236}">
                <a16:creationId xmlns:a16="http://schemas.microsoft.com/office/drawing/2014/main" id="{231701AE-19D1-436A-A0C4-A642789B38C6}"/>
              </a:ext>
            </a:extLst>
          </p:cNvPr>
          <p:cNvSpPr txBox="1"/>
          <p:nvPr/>
        </p:nvSpPr>
        <p:spPr>
          <a:xfrm>
            <a:off x="664347" y="2693267"/>
            <a:ext cx="7732693" cy="3072444"/>
          </a:xfrm>
          <a:prstGeom prst="rect">
            <a:avLst/>
          </a:prstGeom>
          <a:noFill/>
        </p:spPr>
        <p:txBody>
          <a:bodyPr wrap="square">
            <a:spAutoFit/>
          </a:bodyPr>
          <a:lstStyle/>
          <a:p>
            <a:pPr algn="just">
              <a:lnSpc>
                <a:spcPct val="150000"/>
              </a:lnSpc>
            </a:pPr>
            <a:r>
              <a:rPr lang="en-US" sz="2200" dirty="0">
                <a:solidFill>
                  <a:schemeClr val="tx2"/>
                </a:solidFill>
              </a:rPr>
              <a:t>The </a:t>
            </a:r>
            <a:r>
              <a:rPr lang="en-US" sz="2200" dirty="0">
                <a:solidFill>
                  <a:schemeClr val="tx2"/>
                </a:solidFill>
                <a:latin typeface="+mj-lt"/>
              </a:rPr>
              <a:t>internal rate of return (IRR) investment rule </a:t>
            </a:r>
            <a:r>
              <a:rPr lang="en-US" sz="2200" dirty="0">
                <a:solidFill>
                  <a:schemeClr val="tx2"/>
                </a:solidFill>
              </a:rPr>
              <a:t>is based on the concept that if the return on the investment opportunity you are considering is greater than the return on other alternatives in the market with equivalent risk and maturity (i.e., the project’s cost of capital), you should undertake the investment opportunity. </a:t>
            </a:r>
            <a:endParaRPr lang="en-IN" sz="2200" dirty="0">
              <a:solidFill>
                <a:schemeClr val="tx2"/>
              </a:solidFill>
            </a:endParaRPr>
          </a:p>
        </p:txBody>
      </p:sp>
    </p:spTree>
    <p:extLst>
      <p:ext uri="{BB962C8B-B14F-4D97-AF65-F5344CB8AC3E}">
        <p14:creationId xmlns:p14="http://schemas.microsoft.com/office/powerpoint/2010/main" val="4014888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802F2-6A93-4C99-B372-407C7BB36B07}"/>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20A0D46C-1B52-4FEB-9A10-982BF321F615}"/>
              </a:ext>
            </a:extLst>
          </p:cNvPr>
          <p:cNvSpPr txBox="1"/>
          <p:nvPr/>
        </p:nvSpPr>
        <p:spPr>
          <a:xfrm>
            <a:off x="4572000" y="1757352"/>
            <a:ext cx="4481760"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Internal Rate of return</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CD795C7A-26C0-4783-A84B-3C68C6A59324}"/>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31</a:t>
            </a:r>
          </a:p>
        </p:txBody>
      </p:sp>
      <p:sp>
        <p:nvSpPr>
          <p:cNvPr id="6" name="TextBox 5">
            <a:extLst>
              <a:ext uri="{FF2B5EF4-FFF2-40B4-BE49-F238E27FC236}">
                <a16:creationId xmlns:a16="http://schemas.microsoft.com/office/drawing/2014/main" id="{231701AE-19D1-436A-A0C4-A642789B38C6}"/>
              </a:ext>
            </a:extLst>
          </p:cNvPr>
          <p:cNvSpPr txBox="1"/>
          <p:nvPr/>
        </p:nvSpPr>
        <p:spPr>
          <a:xfrm>
            <a:off x="664347" y="2693267"/>
            <a:ext cx="7732693" cy="3423566"/>
          </a:xfrm>
          <a:prstGeom prst="rect">
            <a:avLst/>
          </a:prstGeom>
          <a:noFill/>
        </p:spPr>
        <p:txBody>
          <a:bodyPr wrap="square">
            <a:spAutoFit/>
          </a:bodyPr>
          <a:lstStyle/>
          <a:p>
            <a:pPr algn="just">
              <a:lnSpc>
                <a:spcPct val="150000"/>
              </a:lnSpc>
            </a:pPr>
            <a:r>
              <a:rPr lang="en-US" sz="3600" b="0" i="0" dirty="0">
                <a:solidFill>
                  <a:schemeClr val="tx2"/>
                </a:solidFill>
                <a:effectLst/>
                <a:latin typeface="+mj-lt"/>
              </a:rPr>
              <a:t>IRR investment rule: </a:t>
            </a:r>
          </a:p>
          <a:p>
            <a:pPr algn="just">
              <a:lnSpc>
                <a:spcPct val="150000"/>
              </a:lnSpc>
            </a:pPr>
            <a:r>
              <a:rPr lang="en-US" sz="2800" b="0" i="0" dirty="0">
                <a:solidFill>
                  <a:schemeClr val="tx2"/>
                </a:solidFill>
                <a:effectLst/>
              </a:rPr>
              <a:t>Take any investment opportunity whose IRR exceeds the opportunity cost of capital. Turn down any opportunity whose IRR is less than the opportunity cost of capital.</a:t>
            </a:r>
            <a:endParaRPr lang="en-IN" sz="2800" dirty="0">
              <a:solidFill>
                <a:schemeClr val="tx2"/>
              </a:solidFill>
            </a:endParaRPr>
          </a:p>
        </p:txBody>
      </p:sp>
    </p:spTree>
    <p:extLst>
      <p:ext uri="{BB962C8B-B14F-4D97-AF65-F5344CB8AC3E}">
        <p14:creationId xmlns:p14="http://schemas.microsoft.com/office/powerpoint/2010/main" val="3380910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802F2-6A93-4C99-B372-407C7BB36B07}"/>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20A0D46C-1B52-4FEB-9A10-982BF321F615}"/>
              </a:ext>
            </a:extLst>
          </p:cNvPr>
          <p:cNvSpPr txBox="1"/>
          <p:nvPr/>
        </p:nvSpPr>
        <p:spPr>
          <a:xfrm>
            <a:off x="4572000" y="1757352"/>
            <a:ext cx="4481760"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Internal Rate of return</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CD795C7A-26C0-4783-A84B-3C68C6A59324}"/>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32</a:t>
            </a:r>
          </a:p>
        </p:txBody>
      </p:sp>
      <p:sp>
        <p:nvSpPr>
          <p:cNvPr id="31" name="TextBox 30">
            <a:extLst>
              <a:ext uri="{FF2B5EF4-FFF2-40B4-BE49-F238E27FC236}">
                <a16:creationId xmlns:a16="http://schemas.microsoft.com/office/drawing/2014/main" id="{D2AEDD7A-9DC8-49BC-B6BE-0FF7526D747D}"/>
              </a:ext>
            </a:extLst>
          </p:cNvPr>
          <p:cNvSpPr txBox="1"/>
          <p:nvPr/>
        </p:nvSpPr>
        <p:spPr>
          <a:xfrm>
            <a:off x="635671" y="2562031"/>
            <a:ext cx="7668126" cy="733727"/>
          </a:xfrm>
          <a:prstGeom prst="rect">
            <a:avLst/>
          </a:prstGeom>
          <a:noFill/>
        </p:spPr>
        <p:txBody>
          <a:bodyPr wrap="square" rtlCol="0">
            <a:spAutoFit/>
          </a:bodyPr>
          <a:lstStyle/>
          <a:p>
            <a:pPr algn="just">
              <a:lnSpc>
                <a:spcPct val="150000"/>
              </a:lnSpc>
            </a:pPr>
            <a:r>
              <a:rPr lang="en-US" sz="3200" dirty="0">
                <a:solidFill>
                  <a:schemeClr val="tx2"/>
                </a:solidFill>
                <a:latin typeface="+mj-lt"/>
              </a:rPr>
              <a:t>Steps involved in calculation of IRR:</a:t>
            </a:r>
            <a:endParaRPr lang="en-IN" sz="3200" dirty="0">
              <a:solidFill>
                <a:schemeClr val="tx2"/>
              </a:solidFill>
              <a:latin typeface="+mj-lt"/>
            </a:endParaRPr>
          </a:p>
        </p:txBody>
      </p:sp>
      <p:sp>
        <p:nvSpPr>
          <p:cNvPr id="32" name="TextBox 31">
            <a:extLst>
              <a:ext uri="{FF2B5EF4-FFF2-40B4-BE49-F238E27FC236}">
                <a16:creationId xmlns:a16="http://schemas.microsoft.com/office/drawing/2014/main" id="{99EC7C67-F4A8-4F3E-97AD-DA1192E24D72}"/>
              </a:ext>
            </a:extLst>
          </p:cNvPr>
          <p:cNvSpPr txBox="1"/>
          <p:nvPr/>
        </p:nvSpPr>
        <p:spPr>
          <a:xfrm>
            <a:off x="635671" y="3296054"/>
            <a:ext cx="7668126" cy="2946128"/>
          </a:xfrm>
          <a:prstGeom prst="rect">
            <a:avLst/>
          </a:prstGeom>
          <a:noFill/>
        </p:spPr>
        <p:txBody>
          <a:bodyPr wrap="square" rtlCol="0">
            <a:spAutoFit/>
          </a:bodyPr>
          <a:lstStyle/>
          <a:p>
            <a:pPr marL="457200" indent="-457200" algn="just">
              <a:lnSpc>
                <a:spcPct val="150000"/>
              </a:lnSpc>
              <a:buFont typeface="+mj-lt"/>
              <a:buAutoNum type="arabicPeriod"/>
            </a:pPr>
            <a:r>
              <a:rPr lang="en-US" dirty="0">
                <a:solidFill>
                  <a:schemeClr val="tx2"/>
                </a:solidFill>
              </a:rPr>
              <a:t>Calculate present value of cash outflows using appropriate discount rate</a:t>
            </a:r>
          </a:p>
          <a:p>
            <a:pPr marL="457200" indent="-457200" algn="just">
              <a:lnSpc>
                <a:spcPct val="150000"/>
              </a:lnSpc>
              <a:buFont typeface="+mj-lt"/>
              <a:buAutoNum type="arabicPeriod"/>
            </a:pPr>
            <a:r>
              <a:rPr lang="en-US" dirty="0">
                <a:solidFill>
                  <a:schemeClr val="tx2"/>
                </a:solidFill>
              </a:rPr>
              <a:t>Calculate present value of cash inflows using appropriate discount rate. Here two possibilities arise:</a:t>
            </a:r>
          </a:p>
          <a:p>
            <a:pPr marL="914400" lvl="1" indent="-457200" algn="just">
              <a:lnSpc>
                <a:spcPct val="150000"/>
              </a:lnSpc>
              <a:buFont typeface="+mj-lt"/>
              <a:buAutoNum type="alphaLcPeriod"/>
            </a:pPr>
            <a:r>
              <a:rPr lang="en-US" dirty="0">
                <a:solidFill>
                  <a:schemeClr val="tx2"/>
                </a:solidFill>
              </a:rPr>
              <a:t>If cash inflows are unequal use Present Value Technique</a:t>
            </a:r>
          </a:p>
          <a:p>
            <a:pPr marL="914400" lvl="1" indent="-457200" algn="just">
              <a:lnSpc>
                <a:spcPct val="150000"/>
              </a:lnSpc>
              <a:buFont typeface="+mj-lt"/>
              <a:buAutoNum type="alphaLcPeriod"/>
            </a:pPr>
            <a:r>
              <a:rPr lang="en-US" dirty="0">
                <a:solidFill>
                  <a:schemeClr val="tx2"/>
                </a:solidFill>
              </a:rPr>
              <a:t>If cash inflows are equal either use Present Value of Annuity Technique (preferred) or use Present Value Technique </a:t>
            </a:r>
            <a:endParaRPr lang="en-IN" dirty="0">
              <a:solidFill>
                <a:srgbClr val="FF5353"/>
              </a:solidFill>
            </a:endParaRPr>
          </a:p>
        </p:txBody>
      </p:sp>
    </p:spTree>
    <p:extLst>
      <p:ext uri="{BB962C8B-B14F-4D97-AF65-F5344CB8AC3E}">
        <p14:creationId xmlns:p14="http://schemas.microsoft.com/office/powerpoint/2010/main" val="691629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897D2C2-A9E2-4E38-8A83-C031C63E0325}"/>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680F2339-2194-4398-8088-9A0D3ADD4CDF}"/>
              </a:ext>
            </a:extLst>
          </p:cNvPr>
          <p:cNvSpPr txBox="1"/>
          <p:nvPr/>
        </p:nvSpPr>
        <p:spPr>
          <a:xfrm>
            <a:off x="4572000" y="1757352"/>
            <a:ext cx="4481760"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Internal Rate of return</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1655FD3C-CCCE-4D93-A1FE-943743F0206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33</a:t>
            </a:r>
          </a:p>
        </p:txBody>
      </p:sp>
      <p:sp>
        <p:nvSpPr>
          <p:cNvPr id="29" name="TextBox 28">
            <a:extLst>
              <a:ext uri="{FF2B5EF4-FFF2-40B4-BE49-F238E27FC236}">
                <a16:creationId xmlns:a16="http://schemas.microsoft.com/office/drawing/2014/main" id="{8045FC06-6F36-4C63-9FCB-40E35A9CFE63}"/>
              </a:ext>
            </a:extLst>
          </p:cNvPr>
          <p:cNvSpPr txBox="1"/>
          <p:nvPr/>
        </p:nvSpPr>
        <p:spPr>
          <a:xfrm>
            <a:off x="635671" y="2498212"/>
            <a:ext cx="7668126" cy="653577"/>
          </a:xfrm>
          <a:prstGeom prst="rect">
            <a:avLst/>
          </a:prstGeom>
          <a:noFill/>
        </p:spPr>
        <p:txBody>
          <a:bodyPr wrap="square" rtlCol="0">
            <a:spAutoFit/>
          </a:bodyPr>
          <a:lstStyle/>
          <a:p>
            <a:pPr algn="just">
              <a:lnSpc>
                <a:spcPct val="150000"/>
              </a:lnSpc>
            </a:pPr>
            <a:r>
              <a:rPr lang="en-US" sz="2800" dirty="0">
                <a:solidFill>
                  <a:schemeClr val="tx2"/>
                </a:solidFill>
                <a:latin typeface="+mj-lt"/>
              </a:rPr>
              <a:t>Steps involved in calculation of NPV:</a:t>
            </a:r>
            <a:endParaRPr lang="en-IN" sz="2800" dirty="0">
              <a:solidFill>
                <a:schemeClr val="tx2"/>
              </a:solidFill>
              <a:latin typeface="+mj-lt"/>
            </a:endParaRPr>
          </a:p>
        </p:txBody>
      </p:sp>
      <p:sp>
        <p:nvSpPr>
          <p:cNvPr id="30" name="TextBox 29">
            <a:extLst>
              <a:ext uri="{FF2B5EF4-FFF2-40B4-BE49-F238E27FC236}">
                <a16:creationId xmlns:a16="http://schemas.microsoft.com/office/drawing/2014/main" id="{2ADBFBAE-8AAD-43FA-B0F3-8420B6356591}"/>
              </a:ext>
            </a:extLst>
          </p:cNvPr>
          <p:cNvSpPr txBox="1"/>
          <p:nvPr/>
        </p:nvSpPr>
        <p:spPr>
          <a:xfrm>
            <a:off x="635671" y="3151789"/>
            <a:ext cx="7668126" cy="3263201"/>
          </a:xfrm>
          <a:prstGeom prst="rect">
            <a:avLst/>
          </a:prstGeom>
          <a:noFill/>
        </p:spPr>
        <p:txBody>
          <a:bodyPr wrap="square" rtlCol="0">
            <a:spAutoFit/>
          </a:bodyPr>
          <a:lstStyle/>
          <a:p>
            <a:pPr marL="342900" indent="-342900" algn="just">
              <a:lnSpc>
                <a:spcPct val="150000"/>
              </a:lnSpc>
              <a:buFont typeface="+mj-lt"/>
              <a:buAutoNum type="arabicPeriod" startAt="3"/>
            </a:pPr>
            <a:r>
              <a:rPr lang="en-US" sz="2000" dirty="0">
                <a:solidFill>
                  <a:schemeClr val="tx2"/>
                </a:solidFill>
              </a:rPr>
              <a:t>Calculate NPV using:</a:t>
            </a:r>
          </a:p>
          <a:p>
            <a:pPr algn="just">
              <a:lnSpc>
                <a:spcPct val="150000"/>
              </a:lnSpc>
            </a:pPr>
            <a:endParaRPr lang="en-US" sz="2000" dirty="0">
              <a:solidFill>
                <a:schemeClr val="tx2"/>
              </a:solidFill>
            </a:endParaRPr>
          </a:p>
          <a:p>
            <a:pPr algn="just">
              <a:lnSpc>
                <a:spcPct val="150000"/>
              </a:lnSpc>
            </a:pPr>
            <a:r>
              <a:rPr lang="en-US" sz="2000" dirty="0">
                <a:solidFill>
                  <a:schemeClr val="tx2"/>
                </a:solidFill>
                <a:latin typeface="+mj-lt"/>
              </a:rPr>
              <a:t>Present Value of Cash Inflows – Present Value of Cash Outflows</a:t>
            </a:r>
          </a:p>
          <a:p>
            <a:pPr marL="342900" indent="-342900" algn="just">
              <a:lnSpc>
                <a:spcPct val="150000"/>
              </a:lnSpc>
              <a:buFont typeface="+mj-lt"/>
              <a:buAutoNum type="arabicPeriod" startAt="4"/>
            </a:pPr>
            <a:r>
              <a:rPr lang="en-US" sz="2000" dirty="0">
                <a:solidFill>
                  <a:schemeClr val="tx2"/>
                </a:solidFill>
              </a:rPr>
              <a:t>If calculated </a:t>
            </a:r>
            <a:r>
              <a:rPr lang="en-US" sz="2000" dirty="0">
                <a:solidFill>
                  <a:srgbClr val="FF5353"/>
                </a:solidFill>
                <a:latin typeface="+mj-lt"/>
              </a:rPr>
              <a:t>NPV </a:t>
            </a:r>
            <a:r>
              <a:rPr lang="en-US" sz="2000" dirty="0">
                <a:solidFill>
                  <a:schemeClr val="tx2"/>
                </a:solidFill>
              </a:rPr>
              <a:t>is </a:t>
            </a:r>
            <a:r>
              <a:rPr lang="en-US" sz="2000" dirty="0">
                <a:solidFill>
                  <a:srgbClr val="FF5353"/>
                </a:solidFill>
                <a:latin typeface="+mj-lt"/>
              </a:rPr>
              <a:t>HIGHER</a:t>
            </a:r>
            <a:r>
              <a:rPr lang="en-US" sz="2000" dirty="0">
                <a:solidFill>
                  <a:schemeClr val="tx2"/>
                </a:solidFill>
              </a:rPr>
              <a:t> than ‘</a:t>
            </a:r>
            <a:r>
              <a:rPr lang="en-US" sz="2000" dirty="0">
                <a:solidFill>
                  <a:srgbClr val="FF5353"/>
                </a:solidFill>
                <a:latin typeface="+mj-lt"/>
              </a:rPr>
              <a:t>0’, </a:t>
            </a:r>
            <a:r>
              <a:rPr lang="en-US" sz="2000" dirty="0">
                <a:solidFill>
                  <a:schemeClr val="tx2"/>
                </a:solidFill>
              </a:rPr>
              <a:t>try a higher rate.</a:t>
            </a:r>
          </a:p>
          <a:p>
            <a:pPr marL="342900" indent="-342900" algn="just">
              <a:lnSpc>
                <a:spcPct val="150000"/>
              </a:lnSpc>
              <a:buFont typeface="+mj-lt"/>
              <a:buAutoNum type="arabicPeriod" startAt="4"/>
            </a:pPr>
            <a:r>
              <a:rPr lang="en-US" sz="2000" dirty="0">
                <a:solidFill>
                  <a:schemeClr val="tx2"/>
                </a:solidFill>
              </a:rPr>
              <a:t>If calculated </a:t>
            </a:r>
            <a:r>
              <a:rPr lang="en-US" sz="2000" dirty="0">
                <a:solidFill>
                  <a:srgbClr val="FF5353"/>
                </a:solidFill>
                <a:latin typeface="+mj-lt"/>
              </a:rPr>
              <a:t>NPV </a:t>
            </a:r>
            <a:r>
              <a:rPr lang="en-US" sz="2000" dirty="0">
                <a:solidFill>
                  <a:schemeClr val="tx2"/>
                </a:solidFill>
              </a:rPr>
              <a:t>is </a:t>
            </a:r>
            <a:r>
              <a:rPr lang="en-US" sz="2000" dirty="0">
                <a:solidFill>
                  <a:srgbClr val="FF5353"/>
                </a:solidFill>
                <a:latin typeface="+mj-lt"/>
              </a:rPr>
              <a:t>LOWER</a:t>
            </a:r>
            <a:r>
              <a:rPr lang="en-US" sz="2000" dirty="0">
                <a:solidFill>
                  <a:schemeClr val="tx2"/>
                </a:solidFill>
              </a:rPr>
              <a:t> than </a:t>
            </a:r>
            <a:r>
              <a:rPr lang="en-US" sz="2000" dirty="0">
                <a:solidFill>
                  <a:srgbClr val="FF5353"/>
                </a:solidFill>
                <a:latin typeface="+mj-lt"/>
              </a:rPr>
              <a:t>‘0’, </a:t>
            </a:r>
            <a:r>
              <a:rPr lang="en-US" sz="2000" dirty="0">
                <a:solidFill>
                  <a:schemeClr val="tx2"/>
                </a:solidFill>
              </a:rPr>
              <a:t>try a lower rate.</a:t>
            </a:r>
          </a:p>
          <a:p>
            <a:pPr marL="342900" indent="-342900" algn="just">
              <a:lnSpc>
                <a:spcPct val="150000"/>
              </a:lnSpc>
              <a:buFont typeface="+mj-lt"/>
              <a:buAutoNum type="arabicPeriod" startAt="4"/>
            </a:pPr>
            <a:r>
              <a:rPr lang="en-US" sz="2000" dirty="0">
                <a:solidFill>
                  <a:schemeClr val="tx2"/>
                </a:solidFill>
              </a:rPr>
              <a:t>Once you get </a:t>
            </a:r>
            <a:r>
              <a:rPr lang="en-US" sz="2000" dirty="0">
                <a:solidFill>
                  <a:srgbClr val="FF5353"/>
                </a:solidFill>
                <a:latin typeface="+mj-lt"/>
              </a:rPr>
              <a:t>Two NPVs</a:t>
            </a:r>
            <a:r>
              <a:rPr lang="en-US" sz="2000" dirty="0">
                <a:solidFill>
                  <a:schemeClr val="tx2"/>
                </a:solidFill>
              </a:rPr>
              <a:t>, i.e., higher than </a:t>
            </a:r>
            <a:r>
              <a:rPr lang="en-US" sz="2000" dirty="0">
                <a:solidFill>
                  <a:srgbClr val="FF5353"/>
                </a:solidFill>
                <a:latin typeface="+mj-lt"/>
              </a:rPr>
              <a:t>ZERO </a:t>
            </a:r>
            <a:r>
              <a:rPr lang="en-US" sz="2000" dirty="0">
                <a:solidFill>
                  <a:schemeClr val="tx2"/>
                </a:solidFill>
              </a:rPr>
              <a:t>and Lower than </a:t>
            </a:r>
            <a:r>
              <a:rPr lang="en-US" sz="2000" dirty="0">
                <a:solidFill>
                  <a:srgbClr val="FF5353"/>
                </a:solidFill>
                <a:latin typeface="+mj-lt"/>
              </a:rPr>
              <a:t>ZERO,</a:t>
            </a:r>
            <a:r>
              <a:rPr lang="en-US" sz="2000" dirty="0">
                <a:solidFill>
                  <a:schemeClr val="tx2"/>
                </a:solidFill>
              </a:rPr>
              <a:t> calculate </a:t>
            </a:r>
            <a:r>
              <a:rPr lang="en-US" sz="2000" dirty="0">
                <a:solidFill>
                  <a:srgbClr val="FF5353"/>
                </a:solidFill>
                <a:latin typeface="+mj-lt"/>
              </a:rPr>
              <a:t>IRR</a:t>
            </a:r>
            <a:r>
              <a:rPr lang="en-US" sz="2000" dirty="0">
                <a:solidFill>
                  <a:schemeClr val="tx2"/>
                </a:solidFill>
              </a:rPr>
              <a:t> using technique of</a:t>
            </a:r>
            <a:r>
              <a:rPr lang="en-US" sz="2000" dirty="0">
                <a:solidFill>
                  <a:srgbClr val="FF5353"/>
                </a:solidFill>
                <a:latin typeface="+mj-lt"/>
              </a:rPr>
              <a:t> INTERPOLATION</a:t>
            </a:r>
          </a:p>
        </p:txBody>
      </p:sp>
      <p:sp>
        <p:nvSpPr>
          <p:cNvPr id="31" name="TextBox 30">
            <a:extLst>
              <a:ext uri="{FF2B5EF4-FFF2-40B4-BE49-F238E27FC236}">
                <a16:creationId xmlns:a16="http://schemas.microsoft.com/office/drawing/2014/main" id="{0EE1C5B7-7EDF-49BF-9077-2EE728A9EA48}"/>
              </a:ext>
            </a:extLst>
          </p:cNvPr>
          <p:cNvSpPr txBox="1"/>
          <p:nvPr/>
        </p:nvSpPr>
        <p:spPr>
          <a:xfrm>
            <a:off x="2851231" y="3820604"/>
            <a:ext cx="1084217" cy="369332"/>
          </a:xfrm>
          <a:prstGeom prst="rect">
            <a:avLst/>
          </a:prstGeom>
          <a:noFill/>
        </p:spPr>
        <p:txBody>
          <a:bodyPr wrap="square" rtlCol="0">
            <a:spAutoFit/>
          </a:bodyPr>
          <a:lstStyle/>
          <a:p>
            <a:r>
              <a:rPr lang="en-US" dirty="0">
                <a:solidFill>
                  <a:srgbClr val="FF5353"/>
                </a:solidFill>
                <a:latin typeface="+mj-lt"/>
              </a:rPr>
              <a:t>Benefit</a:t>
            </a:r>
            <a:endParaRPr lang="en-IN" dirty="0">
              <a:solidFill>
                <a:srgbClr val="FF5353"/>
              </a:solidFill>
              <a:latin typeface="+mj-lt"/>
            </a:endParaRPr>
          </a:p>
        </p:txBody>
      </p:sp>
      <p:sp>
        <p:nvSpPr>
          <p:cNvPr id="32" name="TextBox 31">
            <a:extLst>
              <a:ext uri="{FF2B5EF4-FFF2-40B4-BE49-F238E27FC236}">
                <a16:creationId xmlns:a16="http://schemas.microsoft.com/office/drawing/2014/main" id="{64241CE9-E93D-4045-AE60-315C6F2A2157}"/>
              </a:ext>
            </a:extLst>
          </p:cNvPr>
          <p:cNvSpPr txBox="1"/>
          <p:nvPr/>
        </p:nvSpPr>
        <p:spPr>
          <a:xfrm>
            <a:off x="6610181" y="3820604"/>
            <a:ext cx="1084217" cy="369332"/>
          </a:xfrm>
          <a:prstGeom prst="rect">
            <a:avLst/>
          </a:prstGeom>
          <a:noFill/>
        </p:spPr>
        <p:txBody>
          <a:bodyPr wrap="square" rtlCol="0">
            <a:spAutoFit/>
          </a:bodyPr>
          <a:lstStyle/>
          <a:p>
            <a:r>
              <a:rPr lang="en-US" dirty="0">
                <a:solidFill>
                  <a:srgbClr val="FF5353"/>
                </a:solidFill>
                <a:latin typeface="+mj-lt"/>
              </a:rPr>
              <a:t>Cost</a:t>
            </a:r>
            <a:endParaRPr lang="en-IN" dirty="0">
              <a:solidFill>
                <a:srgbClr val="FF5353"/>
              </a:solidFill>
              <a:latin typeface="+mj-lt"/>
            </a:endParaRPr>
          </a:p>
        </p:txBody>
      </p:sp>
    </p:spTree>
    <p:extLst>
      <p:ext uri="{BB962C8B-B14F-4D97-AF65-F5344CB8AC3E}">
        <p14:creationId xmlns:p14="http://schemas.microsoft.com/office/powerpoint/2010/main" val="460715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897D2C2-A9E2-4E38-8A83-C031C63E0325}"/>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680F2339-2194-4398-8088-9A0D3ADD4CDF}"/>
              </a:ext>
            </a:extLst>
          </p:cNvPr>
          <p:cNvSpPr txBox="1"/>
          <p:nvPr/>
        </p:nvSpPr>
        <p:spPr>
          <a:xfrm>
            <a:off x="4572000" y="1757352"/>
            <a:ext cx="4481760"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Internal Rate of return</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1655FD3C-CCCE-4D93-A1FE-943743F0206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34</a:t>
            </a:r>
          </a:p>
        </p:txBody>
      </p:sp>
      <p:sp>
        <p:nvSpPr>
          <p:cNvPr id="40" name="TextBox 39">
            <a:extLst>
              <a:ext uri="{FF2B5EF4-FFF2-40B4-BE49-F238E27FC236}">
                <a16:creationId xmlns:a16="http://schemas.microsoft.com/office/drawing/2014/main" id="{AFA924B2-C99D-4912-B99D-929BAD41ADC2}"/>
              </a:ext>
            </a:extLst>
          </p:cNvPr>
          <p:cNvSpPr txBox="1"/>
          <p:nvPr/>
        </p:nvSpPr>
        <p:spPr>
          <a:xfrm>
            <a:off x="742950" y="2641397"/>
            <a:ext cx="7767384" cy="733727"/>
          </a:xfrm>
          <a:prstGeom prst="rect">
            <a:avLst/>
          </a:prstGeom>
          <a:noFill/>
        </p:spPr>
        <p:txBody>
          <a:bodyPr wrap="square" rtlCol="0">
            <a:spAutoFit/>
          </a:bodyPr>
          <a:lstStyle/>
          <a:p>
            <a:pPr algn="just">
              <a:lnSpc>
                <a:spcPct val="150000"/>
              </a:lnSpc>
            </a:pPr>
            <a:r>
              <a:rPr lang="en-US" sz="3200" dirty="0">
                <a:solidFill>
                  <a:schemeClr val="tx2"/>
                </a:solidFill>
                <a:latin typeface="+mj-lt"/>
              </a:rPr>
              <a:t>Technique of Interpolation:</a:t>
            </a:r>
            <a:endParaRPr lang="en-IN" sz="3200" dirty="0">
              <a:solidFill>
                <a:schemeClr val="tx2"/>
              </a:solidFill>
              <a:latin typeface="+mj-lt"/>
            </a:endParaRPr>
          </a:p>
        </p:txBody>
      </p:sp>
      <p:grpSp>
        <p:nvGrpSpPr>
          <p:cNvPr id="3" name="Group 2">
            <a:extLst>
              <a:ext uri="{FF2B5EF4-FFF2-40B4-BE49-F238E27FC236}">
                <a16:creationId xmlns:a16="http://schemas.microsoft.com/office/drawing/2014/main" id="{1BC261AD-9E73-45AA-800F-47BF7D3739C9}"/>
              </a:ext>
            </a:extLst>
          </p:cNvPr>
          <p:cNvGrpSpPr/>
          <p:nvPr/>
        </p:nvGrpSpPr>
        <p:grpSpPr>
          <a:xfrm>
            <a:off x="792026" y="3733047"/>
            <a:ext cx="7878732" cy="1199487"/>
            <a:chOff x="1032657" y="3779097"/>
            <a:chExt cx="7878732" cy="1199487"/>
          </a:xfrm>
        </p:grpSpPr>
        <p:grpSp>
          <p:nvGrpSpPr>
            <p:cNvPr id="7" name="Group 6">
              <a:extLst>
                <a:ext uri="{FF2B5EF4-FFF2-40B4-BE49-F238E27FC236}">
                  <a16:creationId xmlns:a16="http://schemas.microsoft.com/office/drawing/2014/main" id="{BC4788F9-7960-4B36-B135-ED41FCD12169}"/>
                </a:ext>
              </a:extLst>
            </p:cNvPr>
            <p:cNvGrpSpPr/>
            <p:nvPr/>
          </p:nvGrpSpPr>
          <p:grpSpPr>
            <a:xfrm>
              <a:off x="1990228" y="3779097"/>
              <a:ext cx="6921161" cy="1199487"/>
              <a:chOff x="1181105" y="3632240"/>
              <a:chExt cx="6740609" cy="1199487"/>
            </a:xfrm>
          </p:grpSpPr>
          <p:sp>
            <p:nvSpPr>
              <p:cNvPr id="2" name="TextBox 1">
                <a:extLst>
                  <a:ext uri="{FF2B5EF4-FFF2-40B4-BE49-F238E27FC236}">
                    <a16:creationId xmlns:a16="http://schemas.microsoft.com/office/drawing/2014/main" id="{EAFED1E3-0BB0-4385-9805-F545A876C7B2}"/>
                  </a:ext>
                </a:extLst>
              </p:cNvPr>
              <p:cNvSpPr txBox="1"/>
              <p:nvPr/>
            </p:nvSpPr>
            <p:spPr>
              <a:xfrm>
                <a:off x="1181105" y="3632240"/>
                <a:ext cx="4989051" cy="461665"/>
              </a:xfrm>
              <a:prstGeom prst="rect">
                <a:avLst/>
              </a:prstGeom>
              <a:noFill/>
            </p:spPr>
            <p:txBody>
              <a:bodyPr wrap="square" rtlCol="0">
                <a:spAutoFit/>
              </a:bodyPr>
              <a:lstStyle/>
              <a:p>
                <a:r>
                  <a:rPr lang="en-US" sz="2400" dirty="0">
                    <a:solidFill>
                      <a:srgbClr val="FF5353"/>
                    </a:solidFill>
                    <a:latin typeface="+mj-lt"/>
                  </a:rPr>
                  <a:t>                     NPV at L.R.</a:t>
                </a:r>
                <a:endParaRPr lang="en-IN" sz="2400" dirty="0">
                  <a:solidFill>
                    <a:srgbClr val="FF5353"/>
                  </a:solidFill>
                  <a:latin typeface="+mj-lt"/>
                </a:endParaRPr>
              </a:p>
            </p:txBody>
          </p:sp>
          <p:cxnSp>
            <p:nvCxnSpPr>
              <p:cNvPr id="4" name="Straight Connector 3">
                <a:extLst>
                  <a:ext uri="{FF2B5EF4-FFF2-40B4-BE49-F238E27FC236}">
                    <a16:creationId xmlns:a16="http://schemas.microsoft.com/office/drawing/2014/main" id="{302B5FD5-1F48-4495-824C-C584B24FA6A5}"/>
                  </a:ext>
                </a:extLst>
              </p:cNvPr>
              <p:cNvCxnSpPr>
                <a:cxnSpLocks/>
              </p:cNvCxnSpPr>
              <p:nvPr/>
            </p:nvCxnSpPr>
            <p:spPr>
              <a:xfrm>
                <a:off x="1181105" y="4219303"/>
                <a:ext cx="4790571"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59157E8-8454-4F14-82E1-68504C450E7B}"/>
                  </a:ext>
                </a:extLst>
              </p:cNvPr>
              <p:cNvSpPr txBox="1"/>
              <p:nvPr/>
            </p:nvSpPr>
            <p:spPr>
              <a:xfrm>
                <a:off x="1764132" y="4370062"/>
                <a:ext cx="3613484" cy="461665"/>
              </a:xfrm>
              <a:prstGeom prst="rect">
                <a:avLst/>
              </a:prstGeom>
              <a:noFill/>
            </p:spPr>
            <p:txBody>
              <a:bodyPr wrap="square" rtlCol="0">
                <a:spAutoFit/>
              </a:bodyPr>
              <a:lstStyle/>
              <a:p>
                <a:r>
                  <a:rPr lang="en-US" sz="2400" dirty="0">
                    <a:solidFill>
                      <a:srgbClr val="FF5353"/>
                    </a:solidFill>
                    <a:latin typeface="+mj-lt"/>
                  </a:rPr>
                  <a:t>NPV at L. R.– NPV at H.R.</a:t>
                </a:r>
                <a:endParaRPr lang="en-IN" sz="2400" dirty="0">
                  <a:solidFill>
                    <a:srgbClr val="FF5353"/>
                  </a:solidFill>
                  <a:latin typeface="+mj-lt"/>
                </a:endParaRPr>
              </a:p>
            </p:txBody>
          </p:sp>
          <p:sp>
            <p:nvSpPr>
              <p:cNvPr id="5" name="TextBox 4">
                <a:extLst>
                  <a:ext uri="{FF2B5EF4-FFF2-40B4-BE49-F238E27FC236}">
                    <a16:creationId xmlns:a16="http://schemas.microsoft.com/office/drawing/2014/main" id="{A46B81B9-3D2A-4AF4-AE7F-F69CB46F28A9}"/>
                  </a:ext>
                </a:extLst>
              </p:cNvPr>
              <p:cNvSpPr txBox="1"/>
              <p:nvPr/>
            </p:nvSpPr>
            <p:spPr>
              <a:xfrm>
                <a:off x="6170156" y="3914786"/>
                <a:ext cx="1751558" cy="461665"/>
              </a:xfrm>
              <a:prstGeom prst="rect">
                <a:avLst/>
              </a:prstGeom>
              <a:noFill/>
            </p:spPr>
            <p:txBody>
              <a:bodyPr wrap="square" rtlCol="0">
                <a:spAutoFit/>
              </a:bodyPr>
              <a:lstStyle/>
              <a:p>
                <a:r>
                  <a:rPr lang="en-US" sz="2400" dirty="0">
                    <a:solidFill>
                      <a:srgbClr val="FF5353"/>
                    </a:solidFill>
                    <a:latin typeface="+mj-lt"/>
                  </a:rPr>
                  <a:t>* (H.R.-L.R.)</a:t>
                </a:r>
                <a:endParaRPr lang="en-IN" sz="2400" dirty="0">
                  <a:solidFill>
                    <a:srgbClr val="FF5353"/>
                  </a:solidFill>
                  <a:latin typeface="+mj-lt"/>
                </a:endParaRPr>
              </a:p>
            </p:txBody>
          </p:sp>
        </p:grpSp>
        <p:sp>
          <p:nvSpPr>
            <p:cNvPr id="42" name="TextBox 41">
              <a:extLst>
                <a:ext uri="{FF2B5EF4-FFF2-40B4-BE49-F238E27FC236}">
                  <a16:creationId xmlns:a16="http://schemas.microsoft.com/office/drawing/2014/main" id="{10B00837-B7D8-4C6A-9473-2A2F77900F74}"/>
                </a:ext>
              </a:extLst>
            </p:cNvPr>
            <p:cNvSpPr txBox="1"/>
            <p:nvPr/>
          </p:nvSpPr>
          <p:spPr>
            <a:xfrm>
              <a:off x="1032657" y="4124178"/>
              <a:ext cx="957571" cy="461665"/>
            </a:xfrm>
            <a:prstGeom prst="rect">
              <a:avLst/>
            </a:prstGeom>
            <a:noFill/>
          </p:spPr>
          <p:txBody>
            <a:bodyPr wrap="square" rtlCol="0">
              <a:spAutoFit/>
            </a:bodyPr>
            <a:lstStyle/>
            <a:p>
              <a:r>
                <a:rPr lang="en-US" sz="2400" dirty="0">
                  <a:solidFill>
                    <a:srgbClr val="FF5353"/>
                  </a:solidFill>
                  <a:latin typeface="+mj-lt"/>
                </a:rPr>
                <a:t>L.R. +</a:t>
              </a:r>
              <a:endParaRPr lang="en-IN" sz="2400" dirty="0">
                <a:solidFill>
                  <a:srgbClr val="FF5353"/>
                </a:solidFill>
                <a:latin typeface="+mj-lt"/>
              </a:endParaRPr>
            </a:p>
          </p:txBody>
        </p:sp>
      </p:grpSp>
      <p:sp>
        <p:nvSpPr>
          <p:cNvPr id="8" name="TextBox 7">
            <a:extLst>
              <a:ext uri="{FF2B5EF4-FFF2-40B4-BE49-F238E27FC236}">
                <a16:creationId xmlns:a16="http://schemas.microsoft.com/office/drawing/2014/main" id="{8BFE86AD-DF23-48E7-BAAB-9146FAF105B6}"/>
              </a:ext>
            </a:extLst>
          </p:cNvPr>
          <p:cNvSpPr txBox="1"/>
          <p:nvPr/>
        </p:nvSpPr>
        <p:spPr>
          <a:xfrm>
            <a:off x="1032657" y="5290457"/>
            <a:ext cx="7333301" cy="868636"/>
          </a:xfrm>
          <a:prstGeom prst="rect">
            <a:avLst/>
          </a:prstGeom>
          <a:noFill/>
        </p:spPr>
        <p:txBody>
          <a:bodyPr wrap="square" rtlCol="0">
            <a:spAutoFit/>
          </a:bodyPr>
          <a:lstStyle/>
          <a:p>
            <a:pPr algn="just">
              <a:lnSpc>
                <a:spcPct val="150000"/>
              </a:lnSpc>
            </a:pPr>
            <a:r>
              <a:rPr lang="en-US" i="1" dirty="0">
                <a:solidFill>
                  <a:schemeClr val="tx2"/>
                </a:solidFill>
              </a:rPr>
              <a:t>Where L.R. is the lower rate whose P.V. has been considered and H.R. is the higher rate whose P.V. has been considered.</a:t>
            </a:r>
            <a:endParaRPr lang="en-IN" i="1" dirty="0">
              <a:solidFill>
                <a:schemeClr val="tx2"/>
              </a:solidFill>
            </a:endParaRPr>
          </a:p>
        </p:txBody>
      </p:sp>
    </p:spTree>
    <p:extLst>
      <p:ext uri="{BB962C8B-B14F-4D97-AF65-F5344CB8AC3E}">
        <p14:creationId xmlns:p14="http://schemas.microsoft.com/office/powerpoint/2010/main" val="3661430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897D2C2-A9E2-4E38-8A83-C031C63E0325}"/>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680F2339-2194-4398-8088-9A0D3ADD4CDF}"/>
              </a:ext>
            </a:extLst>
          </p:cNvPr>
          <p:cNvSpPr txBox="1"/>
          <p:nvPr/>
        </p:nvSpPr>
        <p:spPr>
          <a:xfrm>
            <a:off x="4876800" y="1716230"/>
            <a:ext cx="379395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Profitability Index</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1655FD3C-CCCE-4D93-A1FE-943743F0206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35</a:t>
            </a:r>
          </a:p>
        </p:txBody>
      </p:sp>
      <p:sp>
        <p:nvSpPr>
          <p:cNvPr id="2" name="TextBox 1">
            <a:extLst>
              <a:ext uri="{FF2B5EF4-FFF2-40B4-BE49-F238E27FC236}">
                <a16:creationId xmlns:a16="http://schemas.microsoft.com/office/drawing/2014/main" id="{B19AE6DE-EC93-4B08-8C90-A49D3D036F49}"/>
              </a:ext>
            </a:extLst>
          </p:cNvPr>
          <p:cNvSpPr txBox="1"/>
          <p:nvPr/>
        </p:nvSpPr>
        <p:spPr>
          <a:xfrm>
            <a:off x="835195" y="2734177"/>
            <a:ext cx="7469605" cy="2789353"/>
          </a:xfrm>
          <a:prstGeom prst="rect">
            <a:avLst/>
          </a:prstGeom>
          <a:noFill/>
        </p:spPr>
        <p:txBody>
          <a:bodyPr wrap="square" rtlCol="0">
            <a:spAutoFit/>
          </a:bodyPr>
          <a:lstStyle/>
          <a:p>
            <a:pPr algn="just">
              <a:lnSpc>
                <a:spcPct val="150000"/>
              </a:lnSpc>
            </a:pPr>
            <a:r>
              <a:rPr lang="en-US" sz="2400" dirty="0">
                <a:solidFill>
                  <a:schemeClr val="tx2"/>
                </a:solidFill>
              </a:rPr>
              <a:t>Profitability index may also be termed as </a:t>
            </a:r>
            <a:r>
              <a:rPr lang="en-US" sz="2400" dirty="0">
                <a:solidFill>
                  <a:srgbClr val="FF5353"/>
                </a:solidFill>
                <a:latin typeface="+mj-lt"/>
              </a:rPr>
              <a:t>Benefit Cost Ratio </a:t>
            </a:r>
            <a:r>
              <a:rPr lang="en-US" sz="2400" dirty="0">
                <a:solidFill>
                  <a:schemeClr val="tx2"/>
                </a:solidFill>
              </a:rPr>
              <a:t>which evaluates the project on the scale of </a:t>
            </a:r>
            <a:r>
              <a:rPr lang="en-US" sz="2400" dirty="0">
                <a:solidFill>
                  <a:srgbClr val="FF5353"/>
                </a:solidFill>
                <a:latin typeface="+mj-lt"/>
              </a:rPr>
              <a:t>ONE</a:t>
            </a:r>
            <a:r>
              <a:rPr lang="en-US" sz="2400" dirty="0">
                <a:solidFill>
                  <a:schemeClr val="tx2"/>
                </a:solidFill>
              </a:rPr>
              <a:t>.</a:t>
            </a:r>
          </a:p>
          <a:p>
            <a:pPr algn="just">
              <a:lnSpc>
                <a:spcPct val="150000"/>
              </a:lnSpc>
            </a:pPr>
            <a:r>
              <a:rPr lang="en-US" sz="2400" dirty="0">
                <a:solidFill>
                  <a:schemeClr val="tx2"/>
                </a:solidFill>
              </a:rPr>
              <a:t>It is the ratio of the present value of cash inflows, at the required rate of return, to the initial cash outflow of the investment.</a:t>
            </a:r>
            <a:endParaRPr lang="en-IN" sz="2400" dirty="0">
              <a:solidFill>
                <a:schemeClr val="tx2"/>
              </a:solidFill>
            </a:endParaRPr>
          </a:p>
        </p:txBody>
      </p:sp>
    </p:spTree>
    <p:extLst>
      <p:ext uri="{BB962C8B-B14F-4D97-AF65-F5344CB8AC3E}">
        <p14:creationId xmlns:p14="http://schemas.microsoft.com/office/powerpoint/2010/main" val="13678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2C8376AC-0E1A-4543-B20F-273BD5F6641C}"/>
              </a:ext>
            </a:extLst>
          </p:cNvPr>
          <p:cNvSpPr txBox="1"/>
          <p:nvPr/>
        </p:nvSpPr>
        <p:spPr>
          <a:xfrm>
            <a:off x="629656" y="890837"/>
            <a:ext cx="806516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Rationale of Capital Budgeting Decisions</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290CD7D5-B547-4F03-8636-0A4DCE8C19FB}"/>
              </a:ext>
            </a:extLst>
          </p:cNvPr>
          <p:cNvSpPr txBox="1"/>
          <p:nvPr/>
        </p:nvSpPr>
        <p:spPr>
          <a:xfrm>
            <a:off x="629656" y="2078554"/>
            <a:ext cx="6907129" cy="646331"/>
          </a:xfrm>
          <a:prstGeom prst="rect">
            <a:avLst/>
          </a:prstGeom>
          <a:noFill/>
        </p:spPr>
        <p:txBody>
          <a:bodyPr wrap="square" rtlCol="0">
            <a:spAutoFit/>
          </a:bodyPr>
          <a:lstStyle/>
          <a:p>
            <a:r>
              <a:rPr lang="en-US" sz="3600" dirty="0">
                <a:solidFill>
                  <a:srgbClr val="FF5353"/>
                </a:solidFill>
                <a:latin typeface="+mj-lt"/>
              </a:rPr>
              <a:t>Firm’s Risk:</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B1988967-BC7F-419B-94FC-E74DA07B601D}"/>
              </a:ext>
            </a:extLst>
          </p:cNvPr>
          <p:cNvSpPr txBox="1"/>
          <p:nvPr/>
        </p:nvSpPr>
        <p:spPr>
          <a:xfrm>
            <a:off x="629656" y="2799747"/>
            <a:ext cx="7494670" cy="2789353"/>
          </a:xfrm>
          <a:prstGeom prst="rect">
            <a:avLst/>
          </a:prstGeom>
          <a:noFill/>
        </p:spPr>
        <p:txBody>
          <a:bodyPr wrap="square" rtlCol="0">
            <a:spAutoFit/>
          </a:bodyPr>
          <a:lstStyle/>
          <a:p>
            <a:pPr algn="just">
              <a:lnSpc>
                <a:spcPct val="150000"/>
              </a:lnSpc>
            </a:pPr>
            <a:r>
              <a:rPr lang="en-US" sz="2400" dirty="0">
                <a:solidFill>
                  <a:schemeClr val="tx2"/>
                </a:solidFill>
              </a:rPr>
              <a:t>Long term investment decisions also decide the risk profile of the company. Investment in a project with unstable earnings increase firm’s risk. Since the firm is not confident about its earnings, its future investment decisions get jeopardize.</a:t>
            </a:r>
            <a:endParaRPr lang="en-IN" sz="2400" dirty="0">
              <a:solidFill>
                <a:schemeClr val="tx2"/>
              </a:solidFill>
            </a:endParaRPr>
          </a:p>
        </p:txBody>
      </p:sp>
    </p:spTree>
    <p:extLst>
      <p:ext uri="{BB962C8B-B14F-4D97-AF65-F5344CB8AC3E}">
        <p14:creationId xmlns:p14="http://schemas.microsoft.com/office/powerpoint/2010/main" val="3070032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897D2C2-A9E2-4E38-8A83-C031C63E0325}"/>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680F2339-2194-4398-8088-9A0D3ADD4CDF}"/>
              </a:ext>
            </a:extLst>
          </p:cNvPr>
          <p:cNvSpPr txBox="1"/>
          <p:nvPr/>
        </p:nvSpPr>
        <p:spPr>
          <a:xfrm>
            <a:off x="4876800" y="1716230"/>
            <a:ext cx="379395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Profitability Index</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1655FD3C-CCCE-4D93-A1FE-943743F0206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36</a:t>
            </a:r>
          </a:p>
        </p:txBody>
      </p:sp>
      <p:sp>
        <p:nvSpPr>
          <p:cNvPr id="33" name="TextBox 32">
            <a:extLst>
              <a:ext uri="{FF2B5EF4-FFF2-40B4-BE49-F238E27FC236}">
                <a16:creationId xmlns:a16="http://schemas.microsoft.com/office/drawing/2014/main" id="{4A25D313-8043-4089-BE79-80DF82E2477C}"/>
              </a:ext>
            </a:extLst>
          </p:cNvPr>
          <p:cNvSpPr txBox="1"/>
          <p:nvPr/>
        </p:nvSpPr>
        <p:spPr>
          <a:xfrm>
            <a:off x="635671" y="2489842"/>
            <a:ext cx="7668126" cy="813941"/>
          </a:xfrm>
          <a:prstGeom prst="rect">
            <a:avLst/>
          </a:prstGeom>
          <a:noFill/>
        </p:spPr>
        <p:txBody>
          <a:bodyPr wrap="square" rtlCol="0">
            <a:spAutoFit/>
          </a:bodyPr>
          <a:lstStyle/>
          <a:p>
            <a:pPr algn="just">
              <a:lnSpc>
                <a:spcPct val="150000"/>
              </a:lnSpc>
            </a:pPr>
            <a:r>
              <a:rPr lang="en-US" sz="3600" dirty="0">
                <a:solidFill>
                  <a:schemeClr val="tx2"/>
                </a:solidFill>
                <a:latin typeface="+mj-lt"/>
              </a:rPr>
              <a:t>Decision Rule:</a:t>
            </a:r>
            <a:endParaRPr lang="en-IN" sz="3600" dirty="0">
              <a:solidFill>
                <a:schemeClr val="tx2"/>
              </a:solidFill>
              <a:latin typeface="+mj-lt"/>
            </a:endParaRPr>
          </a:p>
        </p:txBody>
      </p:sp>
      <p:sp>
        <p:nvSpPr>
          <p:cNvPr id="34" name="TextBox 33">
            <a:extLst>
              <a:ext uri="{FF2B5EF4-FFF2-40B4-BE49-F238E27FC236}">
                <a16:creationId xmlns:a16="http://schemas.microsoft.com/office/drawing/2014/main" id="{1FCABDCC-35DE-4FF8-9B10-24659ED5DBA1}"/>
              </a:ext>
            </a:extLst>
          </p:cNvPr>
          <p:cNvSpPr txBox="1"/>
          <p:nvPr/>
        </p:nvSpPr>
        <p:spPr>
          <a:xfrm>
            <a:off x="666750" y="3460885"/>
            <a:ext cx="7668126"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If P.I. &gt; 1 </a:t>
            </a:r>
            <a:r>
              <a:rPr lang="en-US" sz="2800" dirty="0">
                <a:solidFill>
                  <a:schemeClr val="tx2"/>
                </a:solidFill>
                <a:latin typeface="+mj-lt"/>
              </a:rPr>
              <a:t>Accept the project</a:t>
            </a:r>
            <a:endParaRPr lang="en-IN" sz="2800" dirty="0">
              <a:solidFill>
                <a:schemeClr val="tx2"/>
              </a:solidFill>
              <a:latin typeface="+mj-lt"/>
            </a:endParaRPr>
          </a:p>
        </p:txBody>
      </p:sp>
      <p:sp>
        <p:nvSpPr>
          <p:cNvPr id="35" name="TextBox 34">
            <a:extLst>
              <a:ext uri="{FF2B5EF4-FFF2-40B4-BE49-F238E27FC236}">
                <a16:creationId xmlns:a16="http://schemas.microsoft.com/office/drawing/2014/main" id="{318C59AF-D4F9-47B8-861D-50C97CF9F11A}"/>
              </a:ext>
            </a:extLst>
          </p:cNvPr>
          <p:cNvSpPr txBox="1"/>
          <p:nvPr/>
        </p:nvSpPr>
        <p:spPr>
          <a:xfrm>
            <a:off x="682291" y="4313429"/>
            <a:ext cx="7668126"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If P.I. &lt; 1 </a:t>
            </a:r>
            <a:r>
              <a:rPr lang="en-US" sz="2800" dirty="0">
                <a:solidFill>
                  <a:schemeClr val="tx2"/>
                </a:solidFill>
                <a:latin typeface="+mj-lt"/>
              </a:rPr>
              <a:t>Reject the project</a:t>
            </a:r>
            <a:endParaRPr lang="en-IN" sz="2800" dirty="0">
              <a:solidFill>
                <a:schemeClr val="tx2"/>
              </a:solidFill>
              <a:latin typeface="+mj-lt"/>
            </a:endParaRPr>
          </a:p>
        </p:txBody>
      </p:sp>
      <p:sp>
        <p:nvSpPr>
          <p:cNvPr id="36" name="TextBox 35">
            <a:extLst>
              <a:ext uri="{FF2B5EF4-FFF2-40B4-BE49-F238E27FC236}">
                <a16:creationId xmlns:a16="http://schemas.microsoft.com/office/drawing/2014/main" id="{885B8027-F904-4C36-9FAE-7A044F7CE9FE}"/>
              </a:ext>
            </a:extLst>
          </p:cNvPr>
          <p:cNvSpPr txBox="1"/>
          <p:nvPr/>
        </p:nvSpPr>
        <p:spPr>
          <a:xfrm>
            <a:off x="666750" y="5165973"/>
            <a:ext cx="7668126" cy="1299908"/>
          </a:xfrm>
          <a:prstGeom prst="rect">
            <a:avLst/>
          </a:prstGeom>
          <a:noFill/>
        </p:spPr>
        <p:txBody>
          <a:bodyPr wrap="square" rtlCol="0">
            <a:spAutoFit/>
          </a:bodyPr>
          <a:lstStyle/>
          <a:p>
            <a:pPr algn="just">
              <a:lnSpc>
                <a:spcPct val="150000"/>
              </a:lnSpc>
            </a:pPr>
            <a:r>
              <a:rPr lang="en-US" sz="2800" dirty="0">
                <a:solidFill>
                  <a:srgbClr val="FF5353"/>
                </a:solidFill>
                <a:latin typeface="+mj-lt"/>
              </a:rPr>
              <a:t>If P.I </a:t>
            </a:r>
            <a:r>
              <a:rPr lang="en-US" sz="2800">
                <a:solidFill>
                  <a:srgbClr val="FF5353"/>
                </a:solidFill>
                <a:latin typeface="+mj-lt"/>
              </a:rPr>
              <a:t>= ‘1’ </a:t>
            </a:r>
            <a:r>
              <a:rPr lang="en-US" sz="2800" dirty="0">
                <a:solidFill>
                  <a:schemeClr val="tx2"/>
                </a:solidFill>
                <a:latin typeface="+mj-lt"/>
              </a:rPr>
              <a:t>May accept the Project</a:t>
            </a:r>
            <a:endParaRPr lang="en-IN" sz="2800" dirty="0">
              <a:solidFill>
                <a:schemeClr val="tx2"/>
              </a:solidFill>
              <a:latin typeface="+mj-lt"/>
            </a:endParaRPr>
          </a:p>
          <a:p>
            <a:pPr algn="just">
              <a:lnSpc>
                <a:spcPct val="150000"/>
              </a:lnSpc>
            </a:pPr>
            <a:endParaRPr lang="en-IN" sz="2800" dirty="0">
              <a:solidFill>
                <a:srgbClr val="FF5353"/>
              </a:solidFill>
              <a:latin typeface="+mj-lt"/>
            </a:endParaRPr>
          </a:p>
        </p:txBody>
      </p:sp>
    </p:spTree>
    <p:extLst>
      <p:ext uri="{BB962C8B-B14F-4D97-AF65-F5344CB8AC3E}">
        <p14:creationId xmlns:p14="http://schemas.microsoft.com/office/powerpoint/2010/main" val="188876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000A-72E1-EBA6-DDB1-6F3FE7A14716}"/>
              </a:ext>
            </a:extLst>
          </p:cNvPr>
          <p:cNvSpPr>
            <a:spLocks noGrp="1"/>
          </p:cNvSpPr>
          <p:nvPr>
            <p:ph type="title"/>
          </p:nvPr>
        </p:nvSpPr>
        <p:spPr/>
        <p:txBody>
          <a:bodyPr/>
          <a:lstStyle/>
          <a:p>
            <a:r>
              <a:rPr lang="en-US" dirty="0"/>
              <a:t>Current news</a:t>
            </a:r>
          </a:p>
        </p:txBody>
      </p:sp>
      <p:sp>
        <p:nvSpPr>
          <p:cNvPr id="3" name="Content Placeholder 2">
            <a:extLst>
              <a:ext uri="{FF2B5EF4-FFF2-40B4-BE49-F238E27FC236}">
                <a16:creationId xmlns:a16="http://schemas.microsoft.com/office/drawing/2014/main" id="{51D9783E-7332-7551-8DFE-673C3A487C26}"/>
              </a:ext>
            </a:extLst>
          </p:cNvPr>
          <p:cNvSpPr>
            <a:spLocks noGrp="1"/>
          </p:cNvSpPr>
          <p:nvPr>
            <p:ph idx="1"/>
          </p:nvPr>
        </p:nvSpPr>
        <p:spPr/>
        <p:txBody>
          <a:bodyPr/>
          <a:lstStyle/>
          <a:p>
            <a:r>
              <a:rPr lang="en-US" dirty="0">
                <a:hlinkClick r:id="rId2"/>
              </a:rPr>
              <a:t>https://bfsi.economictimes.indiatimes.com/news/banking/bob-plans-to-raise-500m-overseas-loan/94656485?utm_source=Mailer&amp;utm_medium=newsletter&amp;utm_campaign=etbfsi_news_2022-10-06&amp;dt=2022-10-06&amp;em=YmFibGkuZGhpbWFuQGxwdS5jby5pbg==</a:t>
            </a:r>
            <a:endParaRPr lang="en-US" dirty="0"/>
          </a:p>
          <a:p>
            <a:endParaRPr lang="en-US" dirty="0"/>
          </a:p>
        </p:txBody>
      </p:sp>
    </p:spTree>
    <p:extLst>
      <p:ext uri="{BB962C8B-B14F-4D97-AF65-F5344CB8AC3E}">
        <p14:creationId xmlns:p14="http://schemas.microsoft.com/office/powerpoint/2010/main" val="2267887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897D2C2-A9E2-4E38-8A83-C031C63E0325}"/>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Cash Flows (DCF)</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680F2339-2194-4398-8088-9A0D3ADD4CDF}"/>
              </a:ext>
            </a:extLst>
          </p:cNvPr>
          <p:cNvSpPr txBox="1"/>
          <p:nvPr/>
        </p:nvSpPr>
        <p:spPr>
          <a:xfrm>
            <a:off x="4876800" y="1716230"/>
            <a:ext cx="379395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Profitability Index</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1655FD3C-CCCE-4D93-A1FE-943743F0206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37</a:t>
            </a:r>
          </a:p>
        </p:txBody>
      </p:sp>
      <p:sp>
        <p:nvSpPr>
          <p:cNvPr id="9" name="TextBox 8">
            <a:extLst>
              <a:ext uri="{FF2B5EF4-FFF2-40B4-BE49-F238E27FC236}">
                <a16:creationId xmlns:a16="http://schemas.microsoft.com/office/drawing/2014/main" id="{6393E992-B72F-4218-912D-164ABBE019B2}"/>
              </a:ext>
            </a:extLst>
          </p:cNvPr>
          <p:cNvSpPr txBox="1"/>
          <p:nvPr/>
        </p:nvSpPr>
        <p:spPr>
          <a:xfrm>
            <a:off x="635671" y="2562031"/>
            <a:ext cx="7668126" cy="733727"/>
          </a:xfrm>
          <a:prstGeom prst="rect">
            <a:avLst/>
          </a:prstGeom>
          <a:noFill/>
        </p:spPr>
        <p:txBody>
          <a:bodyPr wrap="square" rtlCol="0">
            <a:spAutoFit/>
          </a:bodyPr>
          <a:lstStyle/>
          <a:p>
            <a:pPr algn="just">
              <a:lnSpc>
                <a:spcPct val="150000"/>
              </a:lnSpc>
            </a:pPr>
            <a:r>
              <a:rPr lang="en-US" sz="3200" dirty="0">
                <a:solidFill>
                  <a:schemeClr val="tx2"/>
                </a:solidFill>
                <a:latin typeface="+mj-lt"/>
              </a:rPr>
              <a:t>Steps involved in calculation of P. I.:</a:t>
            </a:r>
            <a:endParaRPr lang="en-IN" sz="3200" dirty="0">
              <a:solidFill>
                <a:schemeClr val="tx2"/>
              </a:solidFill>
              <a:latin typeface="+mj-lt"/>
            </a:endParaRPr>
          </a:p>
        </p:txBody>
      </p:sp>
      <p:sp>
        <p:nvSpPr>
          <p:cNvPr id="10" name="TextBox 9">
            <a:extLst>
              <a:ext uri="{FF2B5EF4-FFF2-40B4-BE49-F238E27FC236}">
                <a16:creationId xmlns:a16="http://schemas.microsoft.com/office/drawing/2014/main" id="{B4F2922D-1849-4E70-A8BD-0B3CF09E308F}"/>
              </a:ext>
            </a:extLst>
          </p:cNvPr>
          <p:cNvSpPr txBox="1"/>
          <p:nvPr/>
        </p:nvSpPr>
        <p:spPr>
          <a:xfrm>
            <a:off x="635671" y="3296054"/>
            <a:ext cx="7668126" cy="2946128"/>
          </a:xfrm>
          <a:prstGeom prst="rect">
            <a:avLst/>
          </a:prstGeom>
          <a:noFill/>
        </p:spPr>
        <p:txBody>
          <a:bodyPr wrap="square" rtlCol="0">
            <a:spAutoFit/>
          </a:bodyPr>
          <a:lstStyle/>
          <a:p>
            <a:pPr marL="457200" indent="-457200" algn="just">
              <a:lnSpc>
                <a:spcPct val="150000"/>
              </a:lnSpc>
              <a:buFont typeface="+mj-lt"/>
              <a:buAutoNum type="arabicPeriod"/>
            </a:pPr>
            <a:r>
              <a:rPr lang="en-US" dirty="0">
                <a:solidFill>
                  <a:schemeClr val="tx2"/>
                </a:solidFill>
              </a:rPr>
              <a:t>Calculate present value of </a:t>
            </a:r>
            <a:r>
              <a:rPr lang="en-US" dirty="0">
                <a:solidFill>
                  <a:schemeClr val="tx2"/>
                </a:solidFill>
                <a:latin typeface="+mj-lt"/>
              </a:rPr>
              <a:t>Cash Inflows </a:t>
            </a:r>
            <a:r>
              <a:rPr lang="en-US" dirty="0">
                <a:solidFill>
                  <a:schemeClr val="tx2"/>
                </a:solidFill>
              </a:rPr>
              <a:t>using appropriate discount rate (would be given in the problem statement for classroom teaching).</a:t>
            </a:r>
          </a:p>
          <a:p>
            <a:pPr marL="457200" indent="-457200" algn="just">
              <a:lnSpc>
                <a:spcPct val="150000"/>
              </a:lnSpc>
              <a:buFont typeface="+mj-lt"/>
              <a:buAutoNum type="arabicPeriod"/>
            </a:pPr>
            <a:r>
              <a:rPr lang="en-US" dirty="0">
                <a:solidFill>
                  <a:schemeClr val="tx2"/>
                </a:solidFill>
              </a:rPr>
              <a:t>Calculate </a:t>
            </a:r>
            <a:r>
              <a:rPr lang="en-US" dirty="0">
                <a:solidFill>
                  <a:schemeClr val="tx2"/>
                </a:solidFill>
                <a:latin typeface="+mj-lt"/>
              </a:rPr>
              <a:t>Profitability Index (P. I.) </a:t>
            </a:r>
            <a:r>
              <a:rPr lang="en-US" dirty="0">
                <a:solidFill>
                  <a:schemeClr val="tx2"/>
                </a:solidFill>
              </a:rPr>
              <a:t>using the formula:</a:t>
            </a:r>
          </a:p>
          <a:p>
            <a:pPr marL="457200" indent="-457200" algn="just">
              <a:lnSpc>
                <a:spcPct val="150000"/>
              </a:lnSpc>
              <a:buFont typeface="+mj-lt"/>
              <a:buAutoNum type="arabicPeriod"/>
            </a:pPr>
            <a:endParaRPr lang="en-US" dirty="0">
              <a:solidFill>
                <a:schemeClr val="tx2"/>
              </a:solidFill>
            </a:endParaRPr>
          </a:p>
          <a:p>
            <a:pPr algn="just">
              <a:lnSpc>
                <a:spcPct val="150000"/>
              </a:lnSpc>
            </a:pPr>
            <a:endParaRPr lang="en-US" dirty="0">
              <a:solidFill>
                <a:schemeClr val="tx2"/>
              </a:solidFill>
            </a:endParaRPr>
          </a:p>
          <a:p>
            <a:pPr algn="just">
              <a:lnSpc>
                <a:spcPct val="150000"/>
              </a:lnSpc>
            </a:pPr>
            <a:endParaRPr lang="en-US" dirty="0">
              <a:solidFill>
                <a:schemeClr val="tx2"/>
              </a:solidFill>
            </a:endParaRPr>
          </a:p>
          <a:p>
            <a:pPr marL="457200" indent="-457200" algn="just">
              <a:lnSpc>
                <a:spcPct val="150000"/>
              </a:lnSpc>
              <a:buFont typeface="+mj-lt"/>
              <a:buAutoNum type="arabicPeriod" startAt="3"/>
            </a:pPr>
            <a:r>
              <a:rPr lang="en-US" dirty="0">
                <a:solidFill>
                  <a:schemeClr val="tx2"/>
                </a:solidFill>
              </a:rPr>
              <a:t>Give decision based on </a:t>
            </a:r>
            <a:r>
              <a:rPr lang="en-US" dirty="0">
                <a:solidFill>
                  <a:schemeClr val="tx2"/>
                </a:solidFill>
                <a:latin typeface="+mj-lt"/>
              </a:rPr>
              <a:t>Decision Rule</a:t>
            </a:r>
            <a:r>
              <a:rPr lang="en-US" dirty="0">
                <a:solidFill>
                  <a:schemeClr val="tx2"/>
                </a:solidFill>
              </a:rPr>
              <a:t>.</a:t>
            </a:r>
            <a:endParaRPr lang="en-IN" dirty="0">
              <a:solidFill>
                <a:srgbClr val="FF5353"/>
              </a:solidFill>
            </a:endParaRPr>
          </a:p>
        </p:txBody>
      </p:sp>
      <p:grpSp>
        <p:nvGrpSpPr>
          <p:cNvPr id="6" name="Group 5">
            <a:extLst>
              <a:ext uri="{FF2B5EF4-FFF2-40B4-BE49-F238E27FC236}">
                <a16:creationId xmlns:a16="http://schemas.microsoft.com/office/drawing/2014/main" id="{470EA87B-BE6A-4C2D-9FBE-E7B9ACE9EED0}"/>
              </a:ext>
            </a:extLst>
          </p:cNvPr>
          <p:cNvGrpSpPr/>
          <p:nvPr/>
        </p:nvGrpSpPr>
        <p:grpSpPr>
          <a:xfrm>
            <a:off x="1517904" y="4992956"/>
            <a:ext cx="5389082" cy="1048521"/>
            <a:chOff x="1517904" y="4746657"/>
            <a:chExt cx="5389082" cy="1048521"/>
          </a:xfrm>
        </p:grpSpPr>
        <p:sp>
          <p:nvSpPr>
            <p:cNvPr id="2" name="TextBox 1">
              <a:extLst>
                <a:ext uri="{FF2B5EF4-FFF2-40B4-BE49-F238E27FC236}">
                  <a16:creationId xmlns:a16="http://schemas.microsoft.com/office/drawing/2014/main" id="{9C3CCE81-0A72-42B9-8CDA-EBAA6D3CF50F}"/>
                </a:ext>
              </a:extLst>
            </p:cNvPr>
            <p:cNvSpPr txBox="1"/>
            <p:nvPr/>
          </p:nvSpPr>
          <p:spPr>
            <a:xfrm>
              <a:off x="1517904" y="4931323"/>
              <a:ext cx="877824" cy="461665"/>
            </a:xfrm>
            <a:prstGeom prst="rect">
              <a:avLst/>
            </a:prstGeom>
            <a:noFill/>
          </p:spPr>
          <p:txBody>
            <a:bodyPr wrap="square" rtlCol="0">
              <a:spAutoFit/>
            </a:bodyPr>
            <a:lstStyle/>
            <a:p>
              <a:r>
                <a:rPr lang="en-US" sz="2400" dirty="0">
                  <a:solidFill>
                    <a:srgbClr val="FF5353"/>
                  </a:solidFill>
                  <a:latin typeface="+mj-lt"/>
                </a:rPr>
                <a:t>P. I. =</a:t>
              </a:r>
              <a:endParaRPr lang="en-IN" sz="2400" dirty="0">
                <a:solidFill>
                  <a:srgbClr val="FF5353"/>
                </a:solidFill>
                <a:latin typeface="+mj-lt"/>
              </a:endParaRPr>
            </a:p>
          </p:txBody>
        </p:sp>
        <p:sp>
          <p:nvSpPr>
            <p:cNvPr id="42" name="TextBox 41">
              <a:extLst>
                <a:ext uri="{FF2B5EF4-FFF2-40B4-BE49-F238E27FC236}">
                  <a16:creationId xmlns:a16="http://schemas.microsoft.com/office/drawing/2014/main" id="{8EBADC1D-BE09-481E-B2B2-1201D8BD2DAB}"/>
                </a:ext>
              </a:extLst>
            </p:cNvPr>
            <p:cNvSpPr txBox="1"/>
            <p:nvPr/>
          </p:nvSpPr>
          <p:spPr>
            <a:xfrm>
              <a:off x="2572755" y="4746657"/>
              <a:ext cx="4334231" cy="461665"/>
            </a:xfrm>
            <a:prstGeom prst="rect">
              <a:avLst/>
            </a:prstGeom>
            <a:noFill/>
          </p:spPr>
          <p:txBody>
            <a:bodyPr wrap="square" rtlCol="0">
              <a:spAutoFit/>
            </a:bodyPr>
            <a:lstStyle/>
            <a:p>
              <a:r>
                <a:rPr lang="en-US" sz="2400" dirty="0">
                  <a:solidFill>
                    <a:srgbClr val="FF5353"/>
                  </a:solidFill>
                  <a:latin typeface="+mj-lt"/>
                </a:rPr>
                <a:t>Present Value of Cash Inflows</a:t>
              </a:r>
              <a:endParaRPr lang="en-IN" sz="2400" dirty="0">
                <a:solidFill>
                  <a:srgbClr val="FF5353"/>
                </a:solidFill>
                <a:latin typeface="+mj-lt"/>
              </a:endParaRPr>
            </a:p>
          </p:txBody>
        </p:sp>
        <p:sp>
          <p:nvSpPr>
            <p:cNvPr id="43" name="TextBox 42">
              <a:extLst>
                <a:ext uri="{FF2B5EF4-FFF2-40B4-BE49-F238E27FC236}">
                  <a16:creationId xmlns:a16="http://schemas.microsoft.com/office/drawing/2014/main" id="{F5A6A972-4C44-418B-868E-4AA509AF8DD3}"/>
                </a:ext>
              </a:extLst>
            </p:cNvPr>
            <p:cNvSpPr txBox="1"/>
            <p:nvPr/>
          </p:nvSpPr>
          <p:spPr>
            <a:xfrm>
              <a:off x="3453923" y="5333513"/>
              <a:ext cx="2571893" cy="461665"/>
            </a:xfrm>
            <a:prstGeom prst="rect">
              <a:avLst/>
            </a:prstGeom>
            <a:noFill/>
          </p:spPr>
          <p:txBody>
            <a:bodyPr wrap="square" rtlCol="0">
              <a:spAutoFit/>
            </a:bodyPr>
            <a:lstStyle/>
            <a:p>
              <a:r>
                <a:rPr lang="en-US" sz="2400" dirty="0">
                  <a:solidFill>
                    <a:srgbClr val="FF5353"/>
                  </a:solidFill>
                  <a:latin typeface="+mj-lt"/>
                </a:rPr>
                <a:t>Capital Outlay</a:t>
              </a:r>
              <a:endParaRPr lang="en-IN" sz="2400" dirty="0">
                <a:solidFill>
                  <a:srgbClr val="FF5353"/>
                </a:solidFill>
                <a:latin typeface="+mj-lt"/>
              </a:endParaRPr>
            </a:p>
          </p:txBody>
        </p:sp>
        <p:cxnSp>
          <p:nvCxnSpPr>
            <p:cNvPr id="4" name="Straight Connector 3">
              <a:extLst>
                <a:ext uri="{FF2B5EF4-FFF2-40B4-BE49-F238E27FC236}">
                  <a16:creationId xmlns:a16="http://schemas.microsoft.com/office/drawing/2014/main" id="{A0A179B4-A4A1-4301-AE9B-429FECB49632}"/>
                </a:ext>
              </a:extLst>
            </p:cNvPr>
            <p:cNvCxnSpPr>
              <a:cxnSpLocks/>
            </p:cNvCxnSpPr>
            <p:nvPr/>
          </p:nvCxnSpPr>
          <p:spPr>
            <a:xfrm>
              <a:off x="2572755" y="5309753"/>
              <a:ext cx="4334231"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6767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B85E-D22C-FD99-9AA5-4B362E3BDECF}"/>
              </a:ext>
            </a:extLst>
          </p:cNvPr>
          <p:cNvSpPr>
            <a:spLocks noGrp="1"/>
          </p:cNvSpPr>
          <p:nvPr>
            <p:ph type="title"/>
          </p:nvPr>
        </p:nvSpPr>
        <p:spPr/>
        <p:txBody>
          <a:bodyPr/>
          <a:lstStyle/>
          <a:p>
            <a:r>
              <a:rPr lang="en-US" dirty="0"/>
              <a:t>Net profitability index with PI</a:t>
            </a:r>
          </a:p>
        </p:txBody>
      </p:sp>
      <p:sp>
        <p:nvSpPr>
          <p:cNvPr id="3" name="Content Placeholder 2">
            <a:extLst>
              <a:ext uri="{FF2B5EF4-FFF2-40B4-BE49-F238E27FC236}">
                <a16:creationId xmlns:a16="http://schemas.microsoft.com/office/drawing/2014/main" id="{0CC8AB2F-CECF-06E4-F2A6-8F0773F49894}"/>
              </a:ext>
            </a:extLst>
          </p:cNvPr>
          <p:cNvSpPr>
            <a:spLocks noGrp="1"/>
          </p:cNvSpPr>
          <p:nvPr>
            <p:ph idx="1"/>
          </p:nvPr>
        </p:nvSpPr>
        <p:spPr/>
        <p:txBody>
          <a:bodyPr/>
          <a:lstStyle/>
          <a:p>
            <a:endParaRPr lang="en-US" dirty="0"/>
          </a:p>
          <a:p>
            <a:endParaRPr lang="en-US" dirty="0"/>
          </a:p>
          <a:p>
            <a:endParaRPr lang="en-US" dirty="0"/>
          </a:p>
        </p:txBody>
      </p:sp>
      <p:grpSp>
        <p:nvGrpSpPr>
          <p:cNvPr id="4" name="Group 3">
            <a:extLst>
              <a:ext uri="{FF2B5EF4-FFF2-40B4-BE49-F238E27FC236}">
                <a16:creationId xmlns:a16="http://schemas.microsoft.com/office/drawing/2014/main" id="{EBDB352F-0805-D5A0-7719-FFC3558F5778}"/>
              </a:ext>
            </a:extLst>
          </p:cNvPr>
          <p:cNvGrpSpPr/>
          <p:nvPr/>
        </p:nvGrpSpPr>
        <p:grpSpPr>
          <a:xfrm>
            <a:off x="1268731" y="2767916"/>
            <a:ext cx="6107430" cy="1048521"/>
            <a:chOff x="1517902" y="4746657"/>
            <a:chExt cx="5389084" cy="1048521"/>
          </a:xfrm>
        </p:grpSpPr>
        <p:sp>
          <p:nvSpPr>
            <p:cNvPr id="5" name="TextBox 4">
              <a:extLst>
                <a:ext uri="{FF2B5EF4-FFF2-40B4-BE49-F238E27FC236}">
                  <a16:creationId xmlns:a16="http://schemas.microsoft.com/office/drawing/2014/main" id="{6350FC9E-A03B-7A07-3324-4BFA5C45D82D}"/>
                </a:ext>
              </a:extLst>
            </p:cNvPr>
            <p:cNvSpPr txBox="1"/>
            <p:nvPr/>
          </p:nvSpPr>
          <p:spPr>
            <a:xfrm>
              <a:off x="1517902" y="4931323"/>
              <a:ext cx="1363982" cy="461665"/>
            </a:xfrm>
            <a:prstGeom prst="rect">
              <a:avLst/>
            </a:prstGeom>
            <a:noFill/>
          </p:spPr>
          <p:txBody>
            <a:bodyPr wrap="square" rtlCol="0">
              <a:spAutoFit/>
            </a:bodyPr>
            <a:lstStyle/>
            <a:p>
              <a:r>
                <a:rPr lang="en-US" sz="2400" dirty="0">
                  <a:solidFill>
                    <a:srgbClr val="FF5353"/>
                  </a:solidFill>
                  <a:latin typeface="+mj-lt"/>
                </a:rPr>
                <a:t>N.P. I. =</a:t>
              </a:r>
              <a:endParaRPr lang="en-IN" sz="2400" dirty="0">
                <a:solidFill>
                  <a:srgbClr val="FF5353"/>
                </a:solidFill>
                <a:latin typeface="+mj-lt"/>
              </a:endParaRPr>
            </a:p>
          </p:txBody>
        </p:sp>
        <p:sp>
          <p:nvSpPr>
            <p:cNvPr id="6" name="TextBox 5">
              <a:extLst>
                <a:ext uri="{FF2B5EF4-FFF2-40B4-BE49-F238E27FC236}">
                  <a16:creationId xmlns:a16="http://schemas.microsoft.com/office/drawing/2014/main" id="{F96660E5-ECFE-013E-C5FA-C2FB35AF4EE3}"/>
                </a:ext>
              </a:extLst>
            </p:cNvPr>
            <p:cNvSpPr txBox="1"/>
            <p:nvPr/>
          </p:nvSpPr>
          <p:spPr>
            <a:xfrm>
              <a:off x="2572755" y="4746657"/>
              <a:ext cx="4334231" cy="461665"/>
            </a:xfrm>
            <a:prstGeom prst="rect">
              <a:avLst/>
            </a:prstGeom>
            <a:noFill/>
          </p:spPr>
          <p:txBody>
            <a:bodyPr wrap="square" rtlCol="0">
              <a:spAutoFit/>
            </a:bodyPr>
            <a:lstStyle/>
            <a:p>
              <a:r>
                <a:rPr lang="en-US" sz="2400" dirty="0">
                  <a:solidFill>
                    <a:srgbClr val="FF5353"/>
                  </a:solidFill>
                  <a:latin typeface="+mj-lt"/>
                </a:rPr>
                <a:t>                        NPV </a:t>
              </a:r>
              <a:endParaRPr lang="en-IN" sz="2400" dirty="0">
                <a:solidFill>
                  <a:srgbClr val="FF5353"/>
                </a:solidFill>
                <a:latin typeface="+mj-lt"/>
              </a:endParaRPr>
            </a:p>
          </p:txBody>
        </p:sp>
        <p:sp>
          <p:nvSpPr>
            <p:cNvPr id="7" name="TextBox 6">
              <a:extLst>
                <a:ext uri="{FF2B5EF4-FFF2-40B4-BE49-F238E27FC236}">
                  <a16:creationId xmlns:a16="http://schemas.microsoft.com/office/drawing/2014/main" id="{BE406361-CD65-D5F4-0930-C99ED036E346}"/>
                </a:ext>
              </a:extLst>
            </p:cNvPr>
            <p:cNvSpPr txBox="1"/>
            <p:nvPr/>
          </p:nvSpPr>
          <p:spPr>
            <a:xfrm>
              <a:off x="3453923" y="5333513"/>
              <a:ext cx="2571893" cy="461665"/>
            </a:xfrm>
            <a:prstGeom prst="rect">
              <a:avLst/>
            </a:prstGeom>
            <a:noFill/>
          </p:spPr>
          <p:txBody>
            <a:bodyPr wrap="square" rtlCol="0">
              <a:spAutoFit/>
            </a:bodyPr>
            <a:lstStyle/>
            <a:p>
              <a:r>
                <a:rPr lang="en-US" sz="2400" dirty="0">
                  <a:solidFill>
                    <a:srgbClr val="FF5353"/>
                  </a:solidFill>
                  <a:latin typeface="+mj-lt"/>
                </a:rPr>
                <a:t>Capital Outlay</a:t>
              </a:r>
              <a:endParaRPr lang="en-IN" sz="2400" dirty="0">
                <a:solidFill>
                  <a:srgbClr val="FF5353"/>
                </a:solidFill>
                <a:latin typeface="+mj-lt"/>
              </a:endParaRPr>
            </a:p>
          </p:txBody>
        </p:sp>
        <p:cxnSp>
          <p:nvCxnSpPr>
            <p:cNvPr id="8" name="Straight Connector 7">
              <a:extLst>
                <a:ext uri="{FF2B5EF4-FFF2-40B4-BE49-F238E27FC236}">
                  <a16:creationId xmlns:a16="http://schemas.microsoft.com/office/drawing/2014/main" id="{368FAC7D-87D4-427F-51A9-63C2592658C3}"/>
                </a:ext>
              </a:extLst>
            </p:cNvPr>
            <p:cNvCxnSpPr>
              <a:cxnSpLocks/>
            </p:cNvCxnSpPr>
            <p:nvPr/>
          </p:nvCxnSpPr>
          <p:spPr>
            <a:xfrm>
              <a:off x="2572755" y="5309753"/>
              <a:ext cx="4334231"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1205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61C4B-8807-4E1E-A276-ADDE0E66FFBB}"/>
              </a:ext>
            </a:extLst>
          </p:cNvPr>
          <p:cNvSpPr txBox="1"/>
          <p:nvPr/>
        </p:nvSpPr>
        <p:spPr>
          <a:xfrm>
            <a:off x="5987142" y="1715718"/>
            <a:ext cx="2773136" cy="584775"/>
          </a:xfrm>
          <a:prstGeom prst="rect">
            <a:avLst/>
          </a:prstGeom>
          <a:noFill/>
        </p:spPr>
        <p:txBody>
          <a:bodyPr wrap="square" rtlCol="0">
            <a:spAutoFit/>
          </a:bodyPr>
          <a:lstStyle/>
          <a:p>
            <a:r>
              <a:rPr lang="en-US" sz="3200" dirty="0" err="1">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PayBack</a:t>
            </a:r>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 (PB)</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C28C4F57-1381-46D7-B0A0-8B8C2A023799}"/>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BA0D83A4-7007-4BA7-AA7B-204A67AB333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38</a:t>
            </a:r>
          </a:p>
        </p:txBody>
      </p:sp>
      <p:sp>
        <p:nvSpPr>
          <p:cNvPr id="29" name="TextBox 28">
            <a:extLst>
              <a:ext uri="{FF2B5EF4-FFF2-40B4-BE49-F238E27FC236}">
                <a16:creationId xmlns:a16="http://schemas.microsoft.com/office/drawing/2014/main" id="{A2BEF027-588B-4A7B-AC03-63813675ADC5}"/>
              </a:ext>
            </a:extLst>
          </p:cNvPr>
          <p:cNvSpPr txBox="1"/>
          <p:nvPr/>
        </p:nvSpPr>
        <p:spPr>
          <a:xfrm>
            <a:off x="609891" y="2686839"/>
            <a:ext cx="7756067" cy="2413994"/>
          </a:xfrm>
          <a:prstGeom prst="rect">
            <a:avLst/>
          </a:prstGeom>
          <a:noFill/>
        </p:spPr>
        <p:txBody>
          <a:bodyPr wrap="square" rtlCol="0">
            <a:spAutoFit/>
          </a:bodyPr>
          <a:lstStyle/>
          <a:p>
            <a:pPr algn="just">
              <a:lnSpc>
                <a:spcPct val="150000"/>
              </a:lnSpc>
            </a:pPr>
            <a:r>
              <a:rPr lang="en-US" sz="2600" dirty="0">
                <a:solidFill>
                  <a:schemeClr val="tx2"/>
                </a:solidFill>
              </a:rPr>
              <a:t>It is a </a:t>
            </a:r>
            <a:r>
              <a:rPr lang="en-US" sz="2600" dirty="0">
                <a:solidFill>
                  <a:schemeClr val="tx2"/>
                </a:solidFill>
                <a:latin typeface="+mj-lt"/>
              </a:rPr>
              <a:t>Traditional Method </a:t>
            </a:r>
            <a:r>
              <a:rPr lang="en-US" sz="2600" dirty="0">
                <a:solidFill>
                  <a:schemeClr val="tx2"/>
                </a:solidFill>
              </a:rPr>
              <a:t>of evaluating investment proposals. </a:t>
            </a:r>
            <a:r>
              <a:rPr lang="en-US" sz="2600" dirty="0">
                <a:solidFill>
                  <a:srgbClr val="FF5353"/>
                </a:solidFill>
                <a:latin typeface="+mj-lt"/>
              </a:rPr>
              <a:t>Payback is the number of years required to recover the original cash outlay invested in a project.</a:t>
            </a:r>
            <a:endParaRPr lang="en-IN" sz="2600" dirty="0">
              <a:solidFill>
                <a:srgbClr val="FF5353"/>
              </a:solidFill>
              <a:latin typeface="+mj-lt"/>
            </a:endParaRPr>
          </a:p>
        </p:txBody>
      </p:sp>
    </p:spTree>
    <p:extLst>
      <p:ext uri="{BB962C8B-B14F-4D97-AF65-F5344CB8AC3E}">
        <p14:creationId xmlns:p14="http://schemas.microsoft.com/office/powerpoint/2010/main" val="1074112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61C4B-8807-4E1E-A276-ADDE0E66FFBB}"/>
              </a:ext>
            </a:extLst>
          </p:cNvPr>
          <p:cNvSpPr txBox="1"/>
          <p:nvPr/>
        </p:nvSpPr>
        <p:spPr>
          <a:xfrm>
            <a:off x="5987142" y="1715718"/>
            <a:ext cx="2773136" cy="584775"/>
          </a:xfrm>
          <a:prstGeom prst="rect">
            <a:avLst/>
          </a:prstGeom>
          <a:noFill/>
        </p:spPr>
        <p:txBody>
          <a:bodyPr wrap="square" rtlCol="0">
            <a:spAutoFit/>
          </a:bodyPr>
          <a:lstStyle/>
          <a:p>
            <a:r>
              <a:rPr lang="en-US" sz="3200" dirty="0" err="1">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PayBack</a:t>
            </a:r>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 (PB)</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C28C4F57-1381-46D7-B0A0-8B8C2A023799}"/>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BA0D83A4-7007-4BA7-AA7B-204A67AB333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39</a:t>
            </a:r>
          </a:p>
        </p:txBody>
      </p:sp>
      <p:sp>
        <p:nvSpPr>
          <p:cNvPr id="30" name="TextBox 29">
            <a:extLst>
              <a:ext uri="{FF2B5EF4-FFF2-40B4-BE49-F238E27FC236}">
                <a16:creationId xmlns:a16="http://schemas.microsoft.com/office/drawing/2014/main" id="{1205E055-31D1-400F-97E5-9C419677AC34}"/>
              </a:ext>
            </a:extLst>
          </p:cNvPr>
          <p:cNvSpPr txBox="1"/>
          <p:nvPr/>
        </p:nvSpPr>
        <p:spPr>
          <a:xfrm>
            <a:off x="635671" y="2653017"/>
            <a:ext cx="7668126" cy="813941"/>
          </a:xfrm>
          <a:prstGeom prst="rect">
            <a:avLst/>
          </a:prstGeom>
          <a:noFill/>
        </p:spPr>
        <p:txBody>
          <a:bodyPr wrap="square" rtlCol="0">
            <a:spAutoFit/>
          </a:bodyPr>
          <a:lstStyle/>
          <a:p>
            <a:pPr algn="just">
              <a:lnSpc>
                <a:spcPct val="150000"/>
              </a:lnSpc>
            </a:pPr>
            <a:r>
              <a:rPr lang="en-US" sz="3600" dirty="0">
                <a:solidFill>
                  <a:schemeClr val="tx2"/>
                </a:solidFill>
                <a:latin typeface="+mj-lt"/>
              </a:rPr>
              <a:t>Decision Rule:</a:t>
            </a:r>
            <a:endParaRPr lang="en-IN" sz="3600" dirty="0">
              <a:solidFill>
                <a:schemeClr val="tx2"/>
              </a:solidFill>
              <a:latin typeface="+mj-lt"/>
            </a:endParaRPr>
          </a:p>
        </p:txBody>
      </p:sp>
      <p:sp>
        <p:nvSpPr>
          <p:cNvPr id="31" name="TextBox 30">
            <a:extLst>
              <a:ext uri="{FF2B5EF4-FFF2-40B4-BE49-F238E27FC236}">
                <a16:creationId xmlns:a16="http://schemas.microsoft.com/office/drawing/2014/main" id="{941027B5-A410-41AF-9FB0-24233F5659E0}"/>
              </a:ext>
            </a:extLst>
          </p:cNvPr>
          <p:cNvSpPr txBox="1"/>
          <p:nvPr/>
        </p:nvSpPr>
        <p:spPr>
          <a:xfrm>
            <a:off x="635671" y="3657529"/>
            <a:ext cx="7668126" cy="613501"/>
          </a:xfrm>
          <a:prstGeom prst="rect">
            <a:avLst/>
          </a:prstGeom>
          <a:noFill/>
        </p:spPr>
        <p:txBody>
          <a:bodyPr wrap="square" rtlCol="0">
            <a:spAutoFit/>
          </a:bodyPr>
          <a:lstStyle/>
          <a:p>
            <a:pPr algn="just">
              <a:lnSpc>
                <a:spcPct val="150000"/>
              </a:lnSpc>
            </a:pPr>
            <a:r>
              <a:rPr lang="en-US" sz="2600" dirty="0">
                <a:solidFill>
                  <a:srgbClr val="FF5353"/>
                </a:solidFill>
                <a:latin typeface="+mj-lt"/>
              </a:rPr>
              <a:t>Accept</a:t>
            </a:r>
            <a:r>
              <a:rPr lang="en-US" sz="2600" dirty="0">
                <a:solidFill>
                  <a:schemeClr val="tx2"/>
                </a:solidFill>
              </a:rPr>
              <a:t> the project with </a:t>
            </a:r>
            <a:r>
              <a:rPr lang="en-US" sz="2600" dirty="0">
                <a:solidFill>
                  <a:srgbClr val="FF5353"/>
                </a:solidFill>
                <a:latin typeface="+mj-lt"/>
              </a:rPr>
              <a:t>Lowest Payback Period</a:t>
            </a:r>
            <a:endParaRPr lang="en-IN" sz="2600" dirty="0">
              <a:solidFill>
                <a:srgbClr val="FF5353"/>
              </a:solidFill>
              <a:latin typeface="+mj-lt"/>
            </a:endParaRPr>
          </a:p>
        </p:txBody>
      </p:sp>
    </p:spTree>
    <p:extLst>
      <p:ext uri="{BB962C8B-B14F-4D97-AF65-F5344CB8AC3E}">
        <p14:creationId xmlns:p14="http://schemas.microsoft.com/office/powerpoint/2010/main" val="34971144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61C4B-8807-4E1E-A276-ADDE0E66FFBB}"/>
              </a:ext>
            </a:extLst>
          </p:cNvPr>
          <p:cNvSpPr txBox="1"/>
          <p:nvPr/>
        </p:nvSpPr>
        <p:spPr>
          <a:xfrm>
            <a:off x="5987142" y="1715718"/>
            <a:ext cx="2773136" cy="584775"/>
          </a:xfrm>
          <a:prstGeom prst="rect">
            <a:avLst/>
          </a:prstGeom>
          <a:noFill/>
        </p:spPr>
        <p:txBody>
          <a:bodyPr wrap="square" rtlCol="0">
            <a:spAutoFit/>
          </a:bodyPr>
          <a:lstStyle/>
          <a:p>
            <a:r>
              <a:rPr lang="en-US" sz="3200" dirty="0" err="1">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PayBack</a:t>
            </a:r>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 (PB)</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C28C4F57-1381-46D7-B0A0-8B8C2A023799}"/>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BA0D83A4-7007-4BA7-AA7B-204A67AB333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40</a:t>
            </a:r>
          </a:p>
        </p:txBody>
      </p:sp>
      <p:sp>
        <p:nvSpPr>
          <p:cNvPr id="29" name="TextBox 28">
            <a:extLst>
              <a:ext uri="{FF2B5EF4-FFF2-40B4-BE49-F238E27FC236}">
                <a16:creationId xmlns:a16="http://schemas.microsoft.com/office/drawing/2014/main" id="{A2BEF027-588B-4A7B-AC03-63813675ADC5}"/>
              </a:ext>
            </a:extLst>
          </p:cNvPr>
          <p:cNvSpPr txBox="1"/>
          <p:nvPr/>
        </p:nvSpPr>
        <p:spPr>
          <a:xfrm>
            <a:off x="609891" y="2686839"/>
            <a:ext cx="7756067" cy="613501"/>
          </a:xfrm>
          <a:prstGeom prst="rect">
            <a:avLst/>
          </a:prstGeom>
          <a:noFill/>
        </p:spPr>
        <p:txBody>
          <a:bodyPr wrap="square" rtlCol="0">
            <a:spAutoFit/>
          </a:bodyPr>
          <a:lstStyle/>
          <a:p>
            <a:pPr algn="just">
              <a:lnSpc>
                <a:spcPct val="150000"/>
              </a:lnSpc>
            </a:pPr>
            <a:r>
              <a:rPr lang="en-US" sz="2600" dirty="0">
                <a:solidFill>
                  <a:schemeClr val="tx2"/>
                </a:solidFill>
                <a:latin typeface="+mj-lt"/>
              </a:rPr>
              <a:t>Calculation of </a:t>
            </a:r>
            <a:r>
              <a:rPr lang="en-US" sz="2600" dirty="0" err="1">
                <a:solidFill>
                  <a:schemeClr val="tx2"/>
                </a:solidFill>
                <a:latin typeface="+mj-lt"/>
              </a:rPr>
              <a:t>PayBack</a:t>
            </a:r>
            <a:r>
              <a:rPr lang="en-US" sz="2600" dirty="0">
                <a:solidFill>
                  <a:schemeClr val="tx2"/>
                </a:solidFill>
                <a:latin typeface="+mj-lt"/>
              </a:rPr>
              <a:t>:</a:t>
            </a:r>
            <a:endParaRPr lang="en-IN" sz="2600" dirty="0">
              <a:solidFill>
                <a:srgbClr val="FF5353"/>
              </a:solidFill>
              <a:latin typeface="+mj-lt"/>
            </a:endParaRPr>
          </a:p>
        </p:txBody>
      </p:sp>
      <p:sp>
        <p:nvSpPr>
          <p:cNvPr id="30" name="TextBox 29">
            <a:extLst>
              <a:ext uri="{FF2B5EF4-FFF2-40B4-BE49-F238E27FC236}">
                <a16:creationId xmlns:a16="http://schemas.microsoft.com/office/drawing/2014/main" id="{8255AC1F-C282-44BE-B5EB-1086BA16560B}"/>
              </a:ext>
            </a:extLst>
          </p:cNvPr>
          <p:cNvSpPr txBox="1"/>
          <p:nvPr/>
        </p:nvSpPr>
        <p:spPr>
          <a:xfrm>
            <a:off x="640973" y="3495284"/>
            <a:ext cx="7756067" cy="613501"/>
          </a:xfrm>
          <a:prstGeom prst="rect">
            <a:avLst/>
          </a:prstGeom>
          <a:noFill/>
        </p:spPr>
        <p:txBody>
          <a:bodyPr wrap="square" rtlCol="0">
            <a:spAutoFit/>
          </a:bodyPr>
          <a:lstStyle/>
          <a:p>
            <a:pPr algn="just">
              <a:lnSpc>
                <a:spcPct val="150000"/>
              </a:lnSpc>
            </a:pPr>
            <a:r>
              <a:rPr lang="en-US" sz="2600" dirty="0">
                <a:solidFill>
                  <a:schemeClr val="tx2"/>
                </a:solidFill>
                <a:latin typeface="+mj-lt"/>
              </a:rPr>
              <a:t>If Equal Cash Flows received:</a:t>
            </a:r>
            <a:endParaRPr lang="en-IN" sz="2600" dirty="0">
              <a:solidFill>
                <a:srgbClr val="FF5353"/>
              </a:solidFill>
              <a:latin typeface="+mj-lt"/>
            </a:endParaRPr>
          </a:p>
        </p:txBody>
      </p:sp>
      <p:grpSp>
        <p:nvGrpSpPr>
          <p:cNvPr id="36" name="Group 35">
            <a:extLst>
              <a:ext uri="{FF2B5EF4-FFF2-40B4-BE49-F238E27FC236}">
                <a16:creationId xmlns:a16="http://schemas.microsoft.com/office/drawing/2014/main" id="{C9DDFDD1-CC75-4791-89EC-C5DB4FDE3369}"/>
              </a:ext>
            </a:extLst>
          </p:cNvPr>
          <p:cNvGrpSpPr/>
          <p:nvPr/>
        </p:nvGrpSpPr>
        <p:grpSpPr>
          <a:xfrm>
            <a:off x="2265520" y="4303729"/>
            <a:ext cx="4421030" cy="1306597"/>
            <a:chOff x="2265520" y="4303729"/>
            <a:chExt cx="4421030" cy="1306597"/>
          </a:xfrm>
        </p:grpSpPr>
        <p:sp>
          <p:nvSpPr>
            <p:cNvPr id="31" name="TextBox 30">
              <a:extLst>
                <a:ext uri="{FF2B5EF4-FFF2-40B4-BE49-F238E27FC236}">
                  <a16:creationId xmlns:a16="http://schemas.microsoft.com/office/drawing/2014/main" id="{31E1A389-8528-4843-ABC3-9C057A6B4981}"/>
                </a:ext>
              </a:extLst>
            </p:cNvPr>
            <p:cNvSpPr txBox="1"/>
            <p:nvPr/>
          </p:nvSpPr>
          <p:spPr>
            <a:xfrm>
              <a:off x="3469824" y="4303729"/>
              <a:ext cx="3020784" cy="613501"/>
            </a:xfrm>
            <a:prstGeom prst="rect">
              <a:avLst/>
            </a:prstGeom>
            <a:noFill/>
          </p:spPr>
          <p:txBody>
            <a:bodyPr wrap="square" rtlCol="0">
              <a:spAutoFit/>
            </a:bodyPr>
            <a:lstStyle/>
            <a:p>
              <a:pPr algn="just">
                <a:lnSpc>
                  <a:spcPct val="150000"/>
                </a:lnSpc>
              </a:pPr>
              <a:r>
                <a:rPr lang="en-US" sz="2600" dirty="0">
                  <a:solidFill>
                    <a:srgbClr val="FF5353"/>
                  </a:solidFill>
                  <a:latin typeface="+mj-lt"/>
                </a:rPr>
                <a:t>Initial Investment</a:t>
              </a:r>
              <a:endParaRPr lang="en-IN" sz="2600" dirty="0">
                <a:solidFill>
                  <a:srgbClr val="FF5353"/>
                </a:solidFill>
                <a:latin typeface="+mj-lt"/>
              </a:endParaRPr>
            </a:p>
          </p:txBody>
        </p:sp>
        <p:sp>
          <p:nvSpPr>
            <p:cNvPr id="32" name="TextBox 31">
              <a:extLst>
                <a:ext uri="{FF2B5EF4-FFF2-40B4-BE49-F238E27FC236}">
                  <a16:creationId xmlns:a16="http://schemas.microsoft.com/office/drawing/2014/main" id="{71382614-E05A-4130-9F73-DDD8AAC7E7C1}"/>
                </a:ext>
              </a:extLst>
            </p:cNvPr>
            <p:cNvSpPr txBox="1"/>
            <p:nvPr/>
          </p:nvSpPr>
          <p:spPr>
            <a:xfrm>
              <a:off x="3392190" y="4996825"/>
              <a:ext cx="3294360" cy="613501"/>
            </a:xfrm>
            <a:prstGeom prst="rect">
              <a:avLst/>
            </a:prstGeom>
            <a:noFill/>
          </p:spPr>
          <p:txBody>
            <a:bodyPr wrap="square" rtlCol="0">
              <a:spAutoFit/>
            </a:bodyPr>
            <a:lstStyle/>
            <a:p>
              <a:pPr algn="just">
                <a:lnSpc>
                  <a:spcPct val="150000"/>
                </a:lnSpc>
              </a:pPr>
              <a:r>
                <a:rPr lang="en-US" sz="2600" dirty="0">
                  <a:solidFill>
                    <a:srgbClr val="FF5353"/>
                  </a:solidFill>
                  <a:latin typeface="+mj-lt"/>
                </a:rPr>
                <a:t>Annual Cash Inflow</a:t>
              </a:r>
              <a:endParaRPr lang="en-IN" sz="2600" dirty="0">
                <a:solidFill>
                  <a:srgbClr val="FF5353"/>
                </a:solidFill>
                <a:latin typeface="+mj-lt"/>
              </a:endParaRPr>
            </a:p>
          </p:txBody>
        </p:sp>
        <p:cxnSp>
          <p:nvCxnSpPr>
            <p:cNvPr id="34" name="Straight Connector 33">
              <a:extLst>
                <a:ext uri="{FF2B5EF4-FFF2-40B4-BE49-F238E27FC236}">
                  <a16:creationId xmlns:a16="http://schemas.microsoft.com/office/drawing/2014/main" id="{3ABBCA36-47C3-4825-B126-36877FF8C646}"/>
                </a:ext>
              </a:extLst>
            </p:cNvPr>
            <p:cNvCxnSpPr/>
            <p:nvPr/>
          </p:nvCxnSpPr>
          <p:spPr>
            <a:xfrm>
              <a:off x="3233057" y="4996825"/>
              <a:ext cx="3380014"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446DD75-75BF-4DF3-83C4-36E20C6C73EE}"/>
                </a:ext>
              </a:extLst>
            </p:cNvPr>
            <p:cNvSpPr txBox="1"/>
            <p:nvPr/>
          </p:nvSpPr>
          <p:spPr>
            <a:xfrm>
              <a:off x="2265520" y="4610479"/>
              <a:ext cx="894058" cy="613501"/>
            </a:xfrm>
            <a:prstGeom prst="rect">
              <a:avLst/>
            </a:prstGeom>
            <a:noFill/>
          </p:spPr>
          <p:txBody>
            <a:bodyPr wrap="square" rtlCol="0">
              <a:spAutoFit/>
            </a:bodyPr>
            <a:lstStyle/>
            <a:p>
              <a:pPr algn="just">
                <a:lnSpc>
                  <a:spcPct val="150000"/>
                </a:lnSpc>
              </a:pPr>
              <a:r>
                <a:rPr lang="en-US" sz="2600" dirty="0">
                  <a:solidFill>
                    <a:srgbClr val="FF5353"/>
                  </a:solidFill>
                  <a:latin typeface="+mj-lt"/>
                </a:rPr>
                <a:t>PB =</a:t>
              </a:r>
              <a:endParaRPr lang="en-IN" sz="2600" dirty="0">
                <a:solidFill>
                  <a:srgbClr val="FF5353"/>
                </a:solidFill>
                <a:latin typeface="+mj-lt"/>
              </a:endParaRPr>
            </a:p>
          </p:txBody>
        </p:sp>
      </p:grpSp>
    </p:spTree>
    <p:extLst>
      <p:ext uri="{BB962C8B-B14F-4D97-AF65-F5344CB8AC3E}">
        <p14:creationId xmlns:p14="http://schemas.microsoft.com/office/powerpoint/2010/main" val="3935852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61C4B-8807-4E1E-A276-ADDE0E66FFBB}"/>
              </a:ext>
            </a:extLst>
          </p:cNvPr>
          <p:cNvSpPr txBox="1"/>
          <p:nvPr/>
        </p:nvSpPr>
        <p:spPr>
          <a:xfrm>
            <a:off x="5987142" y="1715718"/>
            <a:ext cx="2773136" cy="584775"/>
          </a:xfrm>
          <a:prstGeom prst="rect">
            <a:avLst/>
          </a:prstGeom>
          <a:noFill/>
        </p:spPr>
        <p:txBody>
          <a:bodyPr wrap="square" rtlCol="0">
            <a:spAutoFit/>
          </a:bodyPr>
          <a:lstStyle/>
          <a:p>
            <a:r>
              <a:rPr lang="en-US" sz="3200" dirty="0" err="1">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PayBack</a:t>
            </a:r>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 (PB)</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C28C4F57-1381-46D7-B0A0-8B8C2A023799}"/>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BA0D83A4-7007-4BA7-AA7B-204A67AB333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41</a:t>
            </a:r>
          </a:p>
        </p:txBody>
      </p:sp>
      <p:sp>
        <p:nvSpPr>
          <p:cNvPr id="30" name="TextBox 29">
            <a:extLst>
              <a:ext uri="{FF2B5EF4-FFF2-40B4-BE49-F238E27FC236}">
                <a16:creationId xmlns:a16="http://schemas.microsoft.com/office/drawing/2014/main" id="{8255AC1F-C282-44BE-B5EB-1086BA16560B}"/>
              </a:ext>
            </a:extLst>
          </p:cNvPr>
          <p:cNvSpPr txBox="1"/>
          <p:nvPr/>
        </p:nvSpPr>
        <p:spPr>
          <a:xfrm>
            <a:off x="606593" y="2548590"/>
            <a:ext cx="7756067" cy="573362"/>
          </a:xfrm>
          <a:prstGeom prst="rect">
            <a:avLst/>
          </a:prstGeom>
          <a:noFill/>
        </p:spPr>
        <p:txBody>
          <a:bodyPr wrap="square" rtlCol="0">
            <a:spAutoFit/>
          </a:bodyPr>
          <a:lstStyle/>
          <a:p>
            <a:pPr algn="just">
              <a:lnSpc>
                <a:spcPct val="150000"/>
              </a:lnSpc>
            </a:pPr>
            <a:r>
              <a:rPr lang="en-US" sz="2400" dirty="0">
                <a:solidFill>
                  <a:schemeClr val="tx2"/>
                </a:solidFill>
                <a:latin typeface="+mj-lt"/>
              </a:rPr>
              <a:t>If </a:t>
            </a:r>
            <a:r>
              <a:rPr lang="en-US" sz="2400" dirty="0" err="1">
                <a:solidFill>
                  <a:schemeClr val="tx2"/>
                </a:solidFill>
                <a:latin typeface="+mj-lt"/>
              </a:rPr>
              <a:t>UnEqual</a:t>
            </a:r>
            <a:r>
              <a:rPr lang="en-US" sz="2400" dirty="0">
                <a:solidFill>
                  <a:schemeClr val="tx2"/>
                </a:solidFill>
                <a:latin typeface="+mj-lt"/>
              </a:rPr>
              <a:t> Cash Flows received:</a:t>
            </a:r>
            <a:endParaRPr lang="en-IN" sz="2400" dirty="0">
              <a:solidFill>
                <a:schemeClr val="tx2"/>
              </a:solidFill>
              <a:latin typeface="+mj-lt"/>
            </a:endParaRPr>
          </a:p>
        </p:txBody>
      </p:sp>
      <p:sp>
        <p:nvSpPr>
          <p:cNvPr id="5" name="TextBox 4">
            <a:extLst>
              <a:ext uri="{FF2B5EF4-FFF2-40B4-BE49-F238E27FC236}">
                <a16:creationId xmlns:a16="http://schemas.microsoft.com/office/drawing/2014/main" id="{803D43D4-BF7F-4A23-B610-AB17FED3D8BF}"/>
              </a:ext>
            </a:extLst>
          </p:cNvPr>
          <p:cNvSpPr txBox="1"/>
          <p:nvPr/>
        </p:nvSpPr>
        <p:spPr>
          <a:xfrm>
            <a:off x="685368" y="3088567"/>
            <a:ext cx="7598515" cy="2115131"/>
          </a:xfrm>
          <a:prstGeom prst="rect">
            <a:avLst/>
          </a:prstGeom>
          <a:noFill/>
        </p:spPr>
        <p:txBody>
          <a:bodyPr wrap="square" rtlCol="0">
            <a:spAutoFit/>
          </a:bodyPr>
          <a:lstStyle/>
          <a:p>
            <a:pPr marL="342900" indent="-342900" algn="just">
              <a:lnSpc>
                <a:spcPct val="150000"/>
              </a:lnSpc>
              <a:buFont typeface="+mj-lt"/>
              <a:buAutoNum type="arabicPeriod"/>
            </a:pPr>
            <a:r>
              <a:rPr lang="en-US" dirty="0">
                <a:solidFill>
                  <a:schemeClr val="tx2"/>
                </a:solidFill>
              </a:rPr>
              <a:t>Make cumulative cashflows</a:t>
            </a:r>
          </a:p>
          <a:p>
            <a:pPr marL="342900" indent="-342900" algn="just">
              <a:lnSpc>
                <a:spcPct val="150000"/>
              </a:lnSpc>
              <a:buFont typeface="+mj-lt"/>
              <a:buAutoNum type="arabicPeriod"/>
            </a:pPr>
            <a:r>
              <a:rPr lang="en-IN" dirty="0">
                <a:solidFill>
                  <a:schemeClr val="tx2"/>
                </a:solidFill>
              </a:rPr>
              <a:t>Check the year where cumulative cashflows exceed the capital outlay. It implies that payback period lies between that year and the previous year.</a:t>
            </a:r>
          </a:p>
          <a:p>
            <a:pPr marL="342900" indent="-342900" algn="just">
              <a:lnSpc>
                <a:spcPct val="150000"/>
              </a:lnSpc>
              <a:buFont typeface="+mj-lt"/>
              <a:buAutoNum type="arabicPeriod"/>
            </a:pPr>
            <a:r>
              <a:rPr lang="en-IN" dirty="0">
                <a:solidFill>
                  <a:schemeClr val="tx2"/>
                </a:solidFill>
              </a:rPr>
              <a:t>Calculate </a:t>
            </a:r>
            <a:r>
              <a:rPr lang="en-IN" dirty="0" err="1">
                <a:solidFill>
                  <a:schemeClr val="tx2"/>
                </a:solidFill>
              </a:rPr>
              <a:t>PayBack</a:t>
            </a:r>
            <a:r>
              <a:rPr lang="en-IN" dirty="0">
                <a:solidFill>
                  <a:schemeClr val="tx2"/>
                </a:solidFill>
              </a:rPr>
              <a:t> period using</a:t>
            </a:r>
          </a:p>
        </p:txBody>
      </p:sp>
      <p:grpSp>
        <p:nvGrpSpPr>
          <p:cNvPr id="10" name="Group 9">
            <a:extLst>
              <a:ext uri="{FF2B5EF4-FFF2-40B4-BE49-F238E27FC236}">
                <a16:creationId xmlns:a16="http://schemas.microsoft.com/office/drawing/2014/main" id="{B8BE4210-B72E-46D9-952F-2DAC14C207EF}"/>
              </a:ext>
            </a:extLst>
          </p:cNvPr>
          <p:cNvGrpSpPr/>
          <p:nvPr/>
        </p:nvGrpSpPr>
        <p:grpSpPr>
          <a:xfrm>
            <a:off x="1096327" y="5203698"/>
            <a:ext cx="7187557" cy="1345614"/>
            <a:chOff x="1096327" y="5203698"/>
            <a:chExt cx="7187557" cy="1345614"/>
          </a:xfrm>
        </p:grpSpPr>
        <p:sp>
          <p:nvSpPr>
            <p:cNvPr id="6" name="TextBox 5">
              <a:extLst>
                <a:ext uri="{FF2B5EF4-FFF2-40B4-BE49-F238E27FC236}">
                  <a16:creationId xmlns:a16="http://schemas.microsoft.com/office/drawing/2014/main" id="{F5F261A0-6008-4A11-92C6-71EAEB5C6ECF}"/>
                </a:ext>
              </a:extLst>
            </p:cNvPr>
            <p:cNvSpPr txBox="1"/>
            <p:nvPr/>
          </p:nvSpPr>
          <p:spPr>
            <a:xfrm>
              <a:off x="1096327" y="5417438"/>
              <a:ext cx="1878676" cy="369332"/>
            </a:xfrm>
            <a:prstGeom prst="rect">
              <a:avLst/>
            </a:prstGeom>
            <a:noFill/>
          </p:spPr>
          <p:txBody>
            <a:bodyPr wrap="square" rtlCol="0">
              <a:spAutoFit/>
            </a:bodyPr>
            <a:lstStyle/>
            <a:p>
              <a:r>
                <a:rPr lang="en-US" dirty="0">
                  <a:solidFill>
                    <a:srgbClr val="FF5353"/>
                  </a:solidFill>
                  <a:latin typeface="+mj-lt"/>
                </a:rPr>
                <a:t>Previous Year +</a:t>
              </a:r>
              <a:endParaRPr lang="en-IN" dirty="0">
                <a:solidFill>
                  <a:srgbClr val="FF5353"/>
                </a:solidFill>
                <a:latin typeface="+mj-lt"/>
              </a:endParaRPr>
            </a:p>
          </p:txBody>
        </p:sp>
        <p:sp>
          <p:nvSpPr>
            <p:cNvPr id="14" name="TextBox 13">
              <a:extLst>
                <a:ext uri="{FF2B5EF4-FFF2-40B4-BE49-F238E27FC236}">
                  <a16:creationId xmlns:a16="http://schemas.microsoft.com/office/drawing/2014/main" id="{A388E3A6-A4FA-4B00-8DA2-A9412B26ABB0}"/>
                </a:ext>
              </a:extLst>
            </p:cNvPr>
            <p:cNvSpPr txBox="1"/>
            <p:nvPr/>
          </p:nvSpPr>
          <p:spPr>
            <a:xfrm>
              <a:off x="2975004" y="5203698"/>
              <a:ext cx="5308880" cy="369332"/>
            </a:xfrm>
            <a:prstGeom prst="rect">
              <a:avLst/>
            </a:prstGeom>
            <a:noFill/>
          </p:spPr>
          <p:txBody>
            <a:bodyPr wrap="square" rtlCol="0">
              <a:spAutoFit/>
            </a:bodyPr>
            <a:lstStyle/>
            <a:p>
              <a:r>
                <a:rPr lang="en-US" dirty="0">
                  <a:solidFill>
                    <a:srgbClr val="FF5353"/>
                  </a:solidFill>
                  <a:latin typeface="+mj-lt"/>
                </a:rPr>
                <a:t>Balance of required cash to cover capital outlay</a:t>
              </a:r>
              <a:endParaRPr lang="en-IN" dirty="0">
                <a:solidFill>
                  <a:srgbClr val="FF5353"/>
                </a:solidFill>
                <a:latin typeface="+mj-lt"/>
              </a:endParaRPr>
            </a:p>
          </p:txBody>
        </p:sp>
        <p:sp>
          <p:nvSpPr>
            <p:cNvPr id="15" name="TextBox 14">
              <a:extLst>
                <a:ext uri="{FF2B5EF4-FFF2-40B4-BE49-F238E27FC236}">
                  <a16:creationId xmlns:a16="http://schemas.microsoft.com/office/drawing/2014/main" id="{78F61C9C-1D48-4932-ADA6-DF80937074BD}"/>
                </a:ext>
              </a:extLst>
            </p:cNvPr>
            <p:cNvSpPr txBox="1"/>
            <p:nvPr/>
          </p:nvSpPr>
          <p:spPr>
            <a:xfrm>
              <a:off x="3157882" y="5680676"/>
              <a:ext cx="4506453" cy="868636"/>
            </a:xfrm>
            <a:prstGeom prst="rect">
              <a:avLst/>
            </a:prstGeom>
            <a:noFill/>
          </p:spPr>
          <p:txBody>
            <a:bodyPr wrap="square" rtlCol="0">
              <a:spAutoFit/>
            </a:bodyPr>
            <a:lstStyle/>
            <a:p>
              <a:pPr algn="ctr">
                <a:lnSpc>
                  <a:spcPct val="150000"/>
                </a:lnSpc>
              </a:pPr>
              <a:r>
                <a:rPr lang="en-US" dirty="0">
                  <a:solidFill>
                    <a:srgbClr val="FF5353"/>
                  </a:solidFill>
                  <a:latin typeface="+mj-lt"/>
                </a:rPr>
                <a:t>Cash Inflow in the year where cumulative cash inflows exceed Capital Outlay</a:t>
              </a:r>
              <a:endParaRPr lang="en-IN" dirty="0">
                <a:solidFill>
                  <a:srgbClr val="FF5353"/>
                </a:solidFill>
                <a:latin typeface="+mj-lt"/>
              </a:endParaRPr>
            </a:p>
          </p:txBody>
        </p:sp>
        <p:cxnSp>
          <p:nvCxnSpPr>
            <p:cNvPr id="8" name="Straight Connector 7">
              <a:extLst>
                <a:ext uri="{FF2B5EF4-FFF2-40B4-BE49-F238E27FC236}">
                  <a16:creationId xmlns:a16="http://schemas.microsoft.com/office/drawing/2014/main" id="{8CA176D9-3004-448C-8E48-A6F551D0AADC}"/>
                </a:ext>
              </a:extLst>
            </p:cNvPr>
            <p:cNvCxnSpPr>
              <a:cxnSpLocks/>
            </p:cNvCxnSpPr>
            <p:nvPr/>
          </p:nvCxnSpPr>
          <p:spPr>
            <a:xfrm>
              <a:off x="2975003" y="5684555"/>
              <a:ext cx="5141672"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1826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F1476-3C94-41FE-9631-507BE5075F65}"/>
              </a:ext>
            </a:extLst>
          </p:cNvPr>
          <p:cNvSpPr txBox="1"/>
          <p:nvPr/>
        </p:nvSpPr>
        <p:spPr>
          <a:xfrm>
            <a:off x="4735286" y="1715718"/>
            <a:ext cx="418827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Discounted </a:t>
            </a:r>
            <a:r>
              <a:rPr lang="en-US" sz="3200" dirty="0" err="1">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PayBack</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03B6F040-FF17-4804-B984-92BB539E18C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FB3D626B-82D0-49CC-A4BB-D4BD892F63DC}"/>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42</a:t>
            </a:r>
          </a:p>
        </p:txBody>
      </p:sp>
      <p:sp>
        <p:nvSpPr>
          <p:cNvPr id="29" name="TextBox 28">
            <a:extLst>
              <a:ext uri="{FF2B5EF4-FFF2-40B4-BE49-F238E27FC236}">
                <a16:creationId xmlns:a16="http://schemas.microsoft.com/office/drawing/2014/main" id="{42851A7D-BF10-4399-A592-9B4C2C36826E}"/>
              </a:ext>
            </a:extLst>
          </p:cNvPr>
          <p:cNvSpPr txBox="1"/>
          <p:nvPr/>
        </p:nvSpPr>
        <p:spPr>
          <a:xfrm>
            <a:off x="928048" y="2915869"/>
            <a:ext cx="7287904" cy="2592569"/>
          </a:xfrm>
          <a:prstGeom prst="rect">
            <a:avLst/>
          </a:prstGeom>
          <a:noFill/>
        </p:spPr>
        <p:txBody>
          <a:bodyPr wrap="square" rtlCol="0">
            <a:spAutoFit/>
          </a:bodyPr>
          <a:lstStyle/>
          <a:p>
            <a:pPr algn="just">
              <a:lnSpc>
                <a:spcPct val="150000"/>
              </a:lnSpc>
            </a:pPr>
            <a:r>
              <a:rPr lang="en-US" sz="2800" dirty="0">
                <a:solidFill>
                  <a:schemeClr val="tx2"/>
                </a:solidFill>
              </a:rPr>
              <a:t>As the name suggests, Discounted </a:t>
            </a:r>
            <a:r>
              <a:rPr lang="en-US" sz="2800" dirty="0" err="1">
                <a:solidFill>
                  <a:schemeClr val="tx2"/>
                </a:solidFill>
              </a:rPr>
              <a:t>PayBack</a:t>
            </a:r>
            <a:r>
              <a:rPr lang="en-US" sz="2800" dirty="0">
                <a:solidFill>
                  <a:schemeClr val="tx2"/>
                </a:solidFill>
              </a:rPr>
              <a:t> is similar to </a:t>
            </a:r>
            <a:r>
              <a:rPr lang="en-US" sz="2800" dirty="0" err="1">
                <a:solidFill>
                  <a:schemeClr val="tx2"/>
                </a:solidFill>
              </a:rPr>
              <a:t>PayBack</a:t>
            </a:r>
            <a:r>
              <a:rPr lang="en-US" sz="2800" dirty="0">
                <a:solidFill>
                  <a:schemeClr val="tx2"/>
                </a:solidFill>
              </a:rPr>
              <a:t> with </a:t>
            </a:r>
            <a:r>
              <a:rPr lang="en-US" sz="2800" dirty="0">
                <a:solidFill>
                  <a:schemeClr val="tx2"/>
                </a:solidFill>
                <a:latin typeface="+mj-lt"/>
              </a:rPr>
              <a:t>only one difference</a:t>
            </a:r>
            <a:r>
              <a:rPr lang="en-US" sz="2800" dirty="0">
                <a:solidFill>
                  <a:schemeClr val="tx2"/>
                </a:solidFill>
              </a:rPr>
              <a:t>, i.e., Cash Flows are used after discounting at a given rate.</a:t>
            </a:r>
            <a:endParaRPr lang="en-IN" sz="2800" dirty="0">
              <a:solidFill>
                <a:schemeClr val="tx2"/>
              </a:solidFill>
            </a:endParaRPr>
          </a:p>
        </p:txBody>
      </p:sp>
    </p:spTree>
    <p:extLst>
      <p:ext uri="{BB962C8B-B14F-4D97-AF65-F5344CB8AC3E}">
        <p14:creationId xmlns:p14="http://schemas.microsoft.com/office/powerpoint/2010/main" val="14671141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F1476-3C94-41FE-9631-507BE5075F65}"/>
              </a:ext>
            </a:extLst>
          </p:cNvPr>
          <p:cNvSpPr txBox="1"/>
          <p:nvPr/>
        </p:nvSpPr>
        <p:spPr>
          <a:xfrm>
            <a:off x="4523014" y="1732046"/>
            <a:ext cx="4620986"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Accounting Rate of Return</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03B6F040-FF17-4804-B984-92BB539E18C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FB3D626B-82D0-49CC-A4BB-D4BD892F63DC}"/>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43</a:t>
            </a:r>
          </a:p>
        </p:txBody>
      </p:sp>
      <p:sp>
        <p:nvSpPr>
          <p:cNvPr id="5" name="TextBox 4">
            <a:extLst>
              <a:ext uri="{FF2B5EF4-FFF2-40B4-BE49-F238E27FC236}">
                <a16:creationId xmlns:a16="http://schemas.microsoft.com/office/drawing/2014/main" id="{1D5A6F3A-CD59-443D-9CC6-0BBD60A0A5A8}"/>
              </a:ext>
            </a:extLst>
          </p:cNvPr>
          <p:cNvSpPr txBox="1"/>
          <p:nvPr/>
        </p:nvSpPr>
        <p:spPr>
          <a:xfrm>
            <a:off x="669472" y="2903836"/>
            <a:ext cx="7727568" cy="2235356"/>
          </a:xfrm>
          <a:prstGeom prst="rect">
            <a:avLst/>
          </a:prstGeom>
          <a:noFill/>
        </p:spPr>
        <p:txBody>
          <a:bodyPr wrap="square" rtlCol="0">
            <a:spAutoFit/>
          </a:bodyPr>
          <a:lstStyle/>
          <a:p>
            <a:pPr algn="just">
              <a:lnSpc>
                <a:spcPct val="150000"/>
              </a:lnSpc>
            </a:pPr>
            <a:r>
              <a:rPr lang="en-US" sz="2400" dirty="0">
                <a:solidFill>
                  <a:schemeClr val="tx2"/>
                </a:solidFill>
              </a:rPr>
              <a:t>The </a:t>
            </a:r>
            <a:r>
              <a:rPr lang="en-US" sz="2400" dirty="0">
                <a:solidFill>
                  <a:schemeClr val="tx2"/>
                </a:solidFill>
                <a:latin typeface="+mj-lt"/>
              </a:rPr>
              <a:t>Accounting Rate of Return (ARR) </a:t>
            </a:r>
            <a:r>
              <a:rPr lang="en-US" sz="2400" dirty="0">
                <a:solidFill>
                  <a:schemeClr val="tx2"/>
                </a:solidFill>
              </a:rPr>
              <a:t>uses accounting information, as revealed by financial statements, to measure the </a:t>
            </a:r>
            <a:r>
              <a:rPr lang="en-US" sz="2400" dirty="0">
                <a:solidFill>
                  <a:srgbClr val="FF5353"/>
                </a:solidFill>
                <a:latin typeface="+mj-lt"/>
              </a:rPr>
              <a:t>PROFITABILITY</a:t>
            </a:r>
            <a:r>
              <a:rPr lang="en-US" sz="2400" dirty="0">
                <a:solidFill>
                  <a:schemeClr val="tx2"/>
                </a:solidFill>
              </a:rPr>
              <a:t> of an investment. It is also known as the </a:t>
            </a:r>
            <a:r>
              <a:rPr lang="en-US" sz="2400" dirty="0">
                <a:solidFill>
                  <a:srgbClr val="FF5353"/>
                </a:solidFill>
                <a:latin typeface="+mj-lt"/>
              </a:rPr>
              <a:t>Return on Investment (ROI). </a:t>
            </a:r>
            <a:endParaRPr lang="en-IN" sz="2400" dirty="0">
              <a:solidFill>
                <a:srgbClr val="FF5353"/>
              </a:solidFill>
              <a:latin typeface="+mj-lt"/>
            </a:endParaRPr>
          </a:p>
        </p:txBody>
      </p:sp>
    </p:spTree>
    <p:extLst>
      <p:ext uri="{BB962C8B-B14F-4D97-AF65-F5344CB8AC3E}">
        <p14:creationId xmlns:p14="http://schemas.microsoft.com/office/powerpoint/2010/main" val="329834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2C8376AC-0E1A-4543-B20F-273BD5F6641C}"/>
              </a:ext>
            </a:extLst>
          </p:cNvPr>
          <p:cNvSpPr txBox="1"/>
          <p:nvPr/>
        </p:nvSpPr>
        <p:spPr>
          <a:xfrm>
            <a:off x="629656" y="890837"/>
            <a:ext cx="806516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Rationale of Capital Budgeting Decisions</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290CD7D5-B547-4F03-8636-0A4DCE8C19FB}"/>
              </a:ext>
            </a:extLst>
          </p:cNvPr>
          <p:cNvSpPr txBox="1"/>
          <p:nvPr/>
        </p:nvSpPr>
        <p:spPr>
          <a:xfrm>
            <a:off x="629656" y="2078554"/>
            <a:ext cx="6907129" cy="646331"/>
          </a:xfrm>
          <a:prstGeom prst="rect">
            <a:avLst/>
          </a:prstGeom>
          <a:noFill/>
        </p:spPr>
        <p:txBody>
          <a:bodyPr wrap="square" rtlCol="0">
            <a:spAutoFit/>
          </a:bodyPr>
          <a:lstStyle/>
          <a:p>
            <a:r>
              <a:rPr lang="en-US" sz="3600" dirty="0">
                <a:solidFill>
                  <a:srgbClr val="FF5353"/>
                </a:solidFill>
                <a:latin typeface="+mj-lt"/>
              </a:rPr>
              <a:t>Firm’s Funding:</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B1988967-BC7F-419B-94FC-E74DA07B601D}"/>
              </a:ext>
            </a:extLst>
          </p:cNvPr>
          <p:cNvSpPr txBox="1"/>
          <p:nvPr/>
        </p:nvSpPr>
        <p:spPr>
          <a:xfrm>
            <a:off x="629656" y="2799747"/>
            <a:ext cx="7494670" cy="2789353"/>
          </a:xfrm>
          <a:prstGeom prst="rect">
            <a:avLst/>
          </a:prstGeom>
          <a:noFill/>
        </p:spPr>
        <p:txBody>
          <a:bodyPr wrap="square" rtlCol="0">
            <a:spAutoFit/>
          </a:bodyPr>
          <a:lstStyle/>
          <a:p>
            <a:pPr algn="just">
              <a:lnSpc>
                <a:spcPct val="150000"/>
              </a:lnSpc>
            </a:pPr>
            <a:r>
              <a:rPr lang="en-US" sz="2400" dirty="0">
                <a:solidFill>
                  <a:schemeClr val="tx2"/>
                </a:solidFill>
              </a:rPr>
              <a:t>Long term investment decisions also decide the risk profile of the company. Investment in a project with unstable earnings increase firm’s risk. Since the firm is not confident about its earnings, its future investment decisions get jeopardize.</a:t>
            </a:r>
            <a:endParaRPr lang="en-IN" sz="2400" dirty="0">
              <a:solidFill>
                <a:schemeClr val="tx2"/>
              </a:solidFill>
            </a:endParaRPr>
          </a:p>
        </p:txBody>
      </p:sp>
    </p:spTree>
    <p:extLst>
      <p:ext uri="{BB962C8B-B14F-4D97-AF65-F5344CB8AC3E}">
        <p14:creationId xmlns:p14="http://schemas.microsoft.com/office/powerpoint/2010/main" val="1109434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F1476-3C94-41FE-9631-507BE5075F65}"/>
              </a:ext>
            </a:extLst>
          </p:cNvPr>
          <p:cNvSpPr txBox="1"/>
          <p:nvPr/>
        </p:nvSpPr>
        <p:spPr>
          <a:xfrm>
            <a:off x="4523014" y="1732046"/>
            <a:ext cx="4620986"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Accounting Rate of Return</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03B6F040-FF17-4804-B984-92BB539E18C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FB3D626B-82D0-49CC-A4BB-D4BD892F63DC}"/>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44</a:t>
            </a:r>
          </a:p>
        </p:txBody>
      </p:sp>
      <p:sp>
        <p:nvSpPr>
          <p:cNvPr id="31" name="TextBox 30">
            <a:extLst>
              <a:ext uri="{FF2B5EF4-FFF2-40B4-BE49-F238E27FC236}">
                <a16:creationId xmlns:a16="http://schemas.microsoft.com/office/drawing/2014/main" id="{4F0B4CE4-30E8-46C0-9603-2B1C6ED6CDFA}"/>
              </a:ext>
            </a:extLst>
          </p:cNvPr>
          <p:cNvSpPr txBox="1"/>
          <p:nvPr/>
        </p:nvSpPr>
        <p:spPr>
          <a:xfrm>
            <a:off x="706572" y="3530630"/>
            <a:ext cx="7690468" cy="2946128"/>
          </a:xfrm>
          <a:prstGeom prst="rect">
            <a:avLst/>
          </a:prstGeom>
          <a:noFill/>
        </p:spPr>
        <p:txBody>
          <a:bodyPr wrap="square">
            <a:spAutoFit/>
          </a:bodyPr>
          <a:lstStyle/>
          <a:p>
            <a:pPr algn="just">
              <a:lnSpc>
                <a:spcPct val="150000"/>
              </a:lnSpc>
            </a:pPr>
            <a:r>
              <a:rPr lang="en-US" dirty="0">
                <a:solidFill>
                  <a:srgbClr val="FF5353"/>
                </a:solidFill>
                <a:latin typeface="+mj-lt"/>
              </a:rPr>
              <a:t>If ARR &gt; </a:t>
            </a:r>
            <a:r>
              <a:rPr lang="en-US" dirty="0">
                <a:solidFill>
                  <a:schemeClr val="tx2"/>
                </a:solidFill>
              </a:rPr>
              <a:t>Minimum rate established by the management </a:t>
            </a:r>
          </a:p>
          <a:p>
            <a:pPr algn="just">
              <a:lnSpc>
                <a:spcPct val="150000"/>
              </a:lnSpc>
            </a:pPr>
            <a:r>
              <a:rPr lang="en-US" dirty="0">
                <a:solidFill>
                  <a:srgbClr val="FF5353"/>
                </a:solidFill>
                <a:latin typeface="+mj-lt"/>
              </a:rPr>
              <a:t>If ARR &lt; </a:t>
            </a:r>
            <a:r>
              <a:rPr lang="en-US" dirty="0">
                <a:solidFill>
                  <a:schemeClr val="tx2"/>
                </a:solidFill>
              </a:rPr>
              <a:t>Minimum rate established by the Management </a:t>
            </a:r>
          </a:p>
          <a:p>
            <a:pPr algn="just">
              <a:lnSpc>
                <a:spcPct val="150000"/>
              </a:lnSpc>
            </a:pPr>
            <a:endParaRPr lang="en-US" dirty="0">
              <a:solidFill>
                <a:schemeClr val="tx2"/>
              </a:solidFill>
            </a:endParaRPr>
          </a:p>
          <a:p>
            <a:pPr algn="just">
              <a:lnSpc>
                <a:spcPct val="150000"/>
              </a:lnSpc>
            </a:pPr>
            <a:endParaRPr lang="en-US" dirty="0">
              <a:solidFill>
                <a:schemeClr val="tx2"/>
              </a:solidFill>
            </a:endParaRPr>
          </a:p>
          <a:p>
            <a:pPr algn="just">
              <a:lnSpc>
                <a:spcPct val="150000"/>
              </a:lnSpc>
            </a:pPr>
            <a:r>
              <a:rPr lang="en-US" dirty="0">
                <a:solidFill>
                  <a:schemeClr val="tx2"/>
                </a:solidFill>
              </a:rPr>
              <a:t>ARR technique </a:t>
            </a:r>
            <a:r>
              <a:rPr lang="en-US" dirty="0">
                <a:solidFill>
                  <a:schemeClr val="tx2"/>
                </a:solidFill>
                <a:latin typeface="+mj-lt"/>
              </a:rPr>
              <a:t>ranks</a:t>
            </a:r>
            <a:r>
              <a:rPr lang="en-US" dirty="0">
                <a:solidFill>
                  <a:schemeClr val="tx2"/>
                </a:solidFill>
              </a:rPr>
              <a:t> the project in the order of ARR, i.e., </a:t>
            </a:r>
            <a:r>
              <a:rPr lang="en-US" dirty="0">
                <a:solidFill>
                  <a:srgbClr val="FF5353"/>
                </a:solidFill>
                <a:latin typeface="+mj-lt"/>
              </a:rPr>
              <a:t>Highest ARR </a:t>
            </a:r>
            <a:r>
              <a:rPr lang="en-US" dirty="0">
                <a:solidFill>
                  <a:schemeClr val="tx2"/>
                </a:solidFill>
              </a:rPr>
              <a:t>project will get </a:t>
            </a:r>
            <a:r>
              <a:rPr lang="en-US" dirty="0">
                <a:solidFill>
                  <a:srgbClr val="FF5353"/>
                </a:solidFill>
                <a:latin typeface="+mj-lt"/>
              </a:rPr>
              <a:t>FIRST ranking </a:t>
            </a:r>
            <a:r>
              <a:rPr lang="en-US" dirty="0">
                <a:solidFill>
                  <a:schemeClr val="tx2"/>
                </a:solidFill>
              </a:rPr>
              <a:t>and </a:t>
            </a:r>
            <a:r>
              <a:rPr lang="en-US" dirty="0">
                <a:solidFill>
                  <a:srgbClr val="FF5353"/>
                </a:solidFill>
                <a:latin typeface="+mj-lt"/>
              </a:rPr>
              <a:t>Lowest ARR </a:t>
            </a:r>
            <a:r>
              <a:rPr lang="en-US" dirty="0">
                <a:solidFill>
                  <a:schemeClr val="tx2"/>
                </a:solidFill>
              </a:rPr>
              <a:t>project will get </a:t>
            </a:r>
            <a:r>
              <a:rPr lang="en-US" dirty="0">
                <a:solidFill>
                  <a:srgbClr val="FF5353"/>
                </a:solidFill>
                <a:latin typeface="+mj-lt"/>
              </a:rPr>
              <a:t>LAST ranking</a:t>
            </a:r>
            <a:endParaRPr lang="en-IN" dirty="0">
              <a:solidFill>
                <a:srgbClr val="FF5353"/>
              </a:solidFill>
              <a:latin typeface="+mj-lt"/>
            </a:endParaRPr>
          </a:p>
        </p:txBody>
      </p:sp>
      <p:sp>
        <p:nvSpPr>
          <p:cNvPr id="32" name="TextBox 31">
            <a:extLst>
              <a:ext uri="{FF2B5EF4-FFF2-40B4-BE49-F238E27FC236}">
                <a16:creationId xmlns:a16="http://schemas.microsoft.com/office/drawing/2014/main" id="{A7084080-6486-46EB-81B1-54C11BA26508}"/>
              </a:ext>
            </a:extLst>
          </p:cNvPr>
          <p:cNvSpPr txBox="1"/>
          <p:nvPr/>
        </p:nvSpPr>
        <p:spPr>
          <a:xfrm>
            <a:off x="635671" y="2653017"/>
            <a:ext cx="7668126" cy="813941"/>
          </a:xfrm>
          <a:prstGeom prst="rect">
            <a:avLst/>
          </a:prstGeom>
          <a:noFill/>
        </p:spPr>
        <p:txBody>
          <a:bodyPr wrap="square" rtlCol="0">
            <a:spAutoFit/>
          </a:bodyPr>
          <a:lstStyle/>
          <a:p>
            <a:pPr algn="just">
              <a:lnSpc>
                <a:spcPct val="150000"/>
              </a:lnSpc>
            </a:pPr>
            <a:r>
              <a:rPr lang="en-US" sz="3600" dirty="0">
                <a:solidFill>
                  <a:schemeClr val="tx2"/>
                </a:solidFill>
                <a:latin typeface="+mj-lt"/>
              </a:rPr>
              <a:t>Decision Rule:</a:t>
            </a:r>
            <a:endParaRPr lang="en-IN" sz="3600" dirty="0">
              <a:solidFill>
                <a:schemeClr val="tx2"/>
              </a:solidFill>
              <a:latin typeface="+mj-lt"/>
            </a:endParaRPr>
          </a:p>
        </p:txBody>
      </p:sp>
      <p:cxnSp>
        <p:nvCxnSpPr>
          <p:cNvPr id="34" name="Straight Connector 33">
            <a:extLst>
              <a:ext uri="{FF2B5EF4-FFF2-40B4-BE49-F238E27FC236}">
                <a16:creationId xmlns:a16="http://schemas.microsoft.com/office/drawing/2014/main" id="{A0B4A164-BDCE-414E-98FF-9B42B386C5E0}"/>
              </a:ext>
            </a:extLst>
          </p:cNvPr>
          <p:cNvCxnSpPr/>
          <p:nvPr/>
        </p:nvCxnSpPr>
        <p:spPr>
          <a:xfrm>
            <a:off x="6718636" y="3624943"/>
            <a:ext cx="0" cy="827339"/>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5884F64-9AD3-4785-BB27-D0326BF18A9E}"/>
              </a:ext>
            </a:extLst>
          </p:cNvPr>
          <p:cNvSpPr txBox="1"/>
          <p:nvPr/>
        </p:nvSpPr>
        <p:spPr>
          <a:xfrm>
            <a:off x="6955181" y="3597463"/>
            <a:ext cx="1036865" cy="369332"/>
          </a:xfrm>
          <a:prstGeom prst="rect">
            <a:avLst/>
          </a:prstGeom>
          <a:noFill/>
        </p:spPr>
        <p:txBody>
          <a:bodyPr wrap="square" rtlCol="0">
            <a:spAutoFit/>
          </a:bodyPr>
          <a:lstStyle/>
          <a:p>
            <a:r>
              <a:rPr lang="en-US" dirty="0">
                <a:solidFill>
                  <a:srgbClr val="FF5353"/>
                </a:solidFill>
                <a:latin typeface="+mj-lt"/>
              </a:rPr>
              <a:t>Accept</a:t>
            </a:r>
            <a:endParaRPr lang="en-IN" dirty="0">
              <a:solidFill>
                <a:srgbClr val="FF5353"/>
              </a:solidFill>
              <a:latin typeface="+mj-lt"/>
            </a:endParaRPr>
          </a:p>
        </p:txBody>
      </p:sp>
      <p:sp>
        <p:nvSpPr>
          <p:cNvPr id="36" name="TextBox 35">
            <a:extLst>
              <a:ext uri="{FF2B5EF4-FFF2-40B4-BE49-F238E27FC236}">
                <a16:creationId xmlns:a16="http://schemas.microsoft.com/office/drawing/2014/main" id="{25E3B57C-5CEE-4CEC-86C2-E0B97B28A96F}"/>
              </a:ext>
            </a:extLst>
          </p:cNvPr>
          <p:cNvSpPr txBox="1"/>
          <p:nvPr/>
        </p:nvSpPr>
        <p:spPr>
          <a:xfrm>
            <a:off x="6955181" y="4051114"/>
            <a:ext cx="1036865" cy="369332"/>
          </a:xfrm>
          <a:prstGeom prst="rect">
            <a:avLst/>
          </a:prstGeom>
          <a:noFill/>
        </p:spPr>
        <p:txBody>
          <a:bodyPr wrap="square" rtlCol="0">
            <a:spAutoFit/>
          </a:bodyPr>
          <a:lstStyle/>
          <a:p>
            <a:r>
              <a:rPr lang="en-US" dirty="0">
                <a:solidFill>
                  <a:srgbClr val="FF5353"/>
                </a:solidFill>
                <a:latin typeface="+mj-lt"/>
              </a:rPr>
              <a:t>Reject</a:t>
            </a:r>
            <a:endParaRPr lang="en-IN" dirty="0">
              <a:solidFill>
                <a:srgbClr val="FF5353"/>
              </a:solidFill>
              <a:latin typeface="+mj-lt"/>
            </a:endParaRPr>
          </a:p>
        </p:txBody>
      </p:sp>
    </p:spTree>
    <p:extLst>
      <p:ext uri="{BB962C8B-B14F-4D97-AF65-F5344CB8AC3E}">
        <p14:creationId xmlns:p14="http://schemas.microsoft.com/office/powerpoint/2010/main" val="29181109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F1476-3C94-41FE-9631-507BE5075F65}"/>
              </a:ext>
            </a:extLst>
          </p:cNvPr>
          <p:cNvSpPr txBox="1"/>
          <p:nvPr/>
        </p:nvSpPr>
        <p:spPr>
          <a:xfrm>
            <a:off x="4523014" y="1732046"/>
            <a:ext cx="4620986"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Accounting Rate of Return</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03B6F040-FF17-4804-B984-92BB539E18CB}"/>
              </a:ext>
            </a:extLst>
          </p:cNvPr>
          <p:cNvSpPr txBox="1"/>
          <p:nvPr/>
        </p:nvSpPr>
        <p:spPr>
          <a:xfrm>
            <a:off x="606593" y="816523"/>
            <a:ext cx="806516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Non-Discounted Cash Flows</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FB3D626B-82D0-49CC-A4BB-D4BD892F63DC}"/>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45</a:t>
            </a:r>
          </a:p>
        </p:txBody>
      </p:sp>
      <p:sp>
        <p:nvSpPr>
          <p:cNvPr id="32" name="TextBox 31">
            <a:extLst>
              <a:ext uri="{FF2B5EF4-FFF2-40B4-BE49-F238E27FC236}">
                <a16:creationId xmlns:a16="http://schemas.microsoft.com/office/drawing/2014/main" id="{A7084080-6486-46EB-81B1-54C11BA26508}"/>
              </a:ext>
            </a:extLst>
          </p:cNvPr>
          <p:cNvSpPr txBox="1"/>
          <p:nvPr/>
        </p:nvSpPr>
        <p:spPr>
          <a:xfrm>
            <a:off x="635671" y="2653017"/>
            <a:ext cx="7668126" cy="733727"/>
          </a:xfrm>
          <a:prstGeom prst="rect">
            <a:avLst/>
          </a:prstGeom>
          <a:noFill/>
        </p:spPr>
        <p:txBody>
          <a:bodyPr wrap="square" rtlCol="0">
            <a:spAutoFit/>
          </a:bodyPr>
          <a:lstStyle/>
          <a:p>
            <a:pPr algn="just">
              <a:lnSpc>
                <a:spcPct val="150000"/>
              </a:lnSpc>
            </a:pPr>
            <a:r>
              <a:rPr lang="en-US" sz="3200" dirty="0">
                <a:solidFill>
                  <a:schemeClr val="tx2"/>
                </a:solidFill>
                <a:latin typeface="+mj-lt"/>
              </a:rPr>
              <a:t>Calculation of ARR:</a:t>
            </a:r>
            <a:endParaRPr lang="en-IN" sz="3200" dirty="0">
              <a:solidFill>
                <a:schemeClr val="tx2"/>
              </a:solidFill>
              <a:latin typeface="+mj-lt"/>
            </a:endParaRPr>
          </a:p>
        </p:txBody>
      </p:sp>
      <p:grpSp>
        <p:nvGrpSpPr>
          <p:cNvPr id="8" name="Group 7">
            <a:extLst>
              <a:ext uri="{FF2B5EF4-FFF2-40B4-BE49-F238E27FC236}">
                <a16:creationId xmlns:a16="http://schemas.microsoft.com/office/drawing/2014/main" id="{BABC9A54-7B47-43E7-A81F-8000EC86C0A8}"/>
              </a:ext>
            </a:extLst>
          </p:cNvPr>
          <p:cNvGrpSpPr/>
          <p:nvPr/>
        </p:nvGrpSpPr>
        <p:grpSpPr>
          <a:xfrm>
            <a:off x="2090056" y="3622710"/>
            <a:ext cx="4374697" cy="1079082"/>
            <a:chOff x="849085" y="3622710"/>
            <a:chExt cx="4374697" cy="1079082"/>
          </a:xfrm>
        </p:grpSpPr>
        <p:sp>
          <p:nvSpPr>
            <p:cNvPr id="5" name="TextBox 4">
              <a:extLst>
                <a:ext uri="{FF2B5EF4-FFF2-40B4-BE49-F238E27FC236}">
                  <a16:creationId xmlns:a16="http://schemas.microsoft.com/office/drawing/2014/main" id="{C624BA72-8D39-4B45-9F78-4F74BB786C4E}"/>
                </a:ext>
              </a:extLst>
            </p:cNvPr>
            <p:cNvSpPr txBox="1"/>
            <p:nvPr/>
          </p:nvSpPr>
          <p:spPr>
            <a:xfrm>
              <a:off x="849085" y="3913693"/>
              <a:ext cx="1110343" cy="461665"/>
            </a:xfrm>
            <a:prstGeom prst="rect">
              <a:avLst/>
            </a:prstGeom>
            <a:noFill/>
          </p:spPr>
          <p:txBody>
            <a:bodyPr wrap="square" rtlCol="0">
              <a:spAutoFit/>
            </a:bodyPr>
            <a:lstStyle/>
            <a:p>
              <a:r>
                <a:rPr lang="en-US" sz="2400" dirty="0">
                  <a:solidFill>
                    <a:srgbClr val="FF5353"/>
                  </a:solidFill>
                  <a:latin typeface="+mj-lt"/>
                </a:rPr>
                <a:t>ARR =</a:t>
              </a:r>
              <a:endParaRPr lang="en-IN" sz="2400" dirty="0">
                <a:solidFill>
                  <a:srgbClr val="FF5353"/>
                </a:solidFill>
                <a:latin typeface="+mj-lt"/>
              </a:endParaRPr>
            </a:p>
          </p:txBody>
        </p:sp>
        <p:sp>
          <p:nvSpPr>
            <p:cNvPr id="11" name="TextBox 10">
              <a:extLst>
                <a:ext uri="{FF2B5EF4-FFF2-40B4-BE49-F238E27FC236}">
                  <a16:creationId xmlns:a16="http://schemas.microsoft.com/office/drawing/2014/main" id="{F99CECB3-91F5-4BAB-A2F3-A05C9823C679}"/>
                </a:ext>
              </a:extLst>
            </p:cNvPr>
            <p:cNvSpPr txBox="1"/>
            <p:nvPr/>
          </p:nvSpPr>
          <p:spPr>
            <a:xfrm>
              <a:off x="2430236" y="3622710"/>
              <a:ext cx="2533650" cy="461665"/>
            </a:xfrm>
            <a:prstGeom prst="rect">
              <a:avLst/>
            </a:prstGeom>
            <a:noFill/>
          </p:spPr>
          <p:txBody>
            <a:bodyPr wrap="square" rtlCol="0">
              <a:spAutoFit/>
            </a:bodyPr>
            <a:lstStyle/>
            <a:p>
              <a:r>
                <a:rPr lang="en-US" sz="2400" dirty="0">
                  <a:solidFill>
                    <a:srgbClr val="FF5353"/>
                  </a:solidFill>
                  <a:latin typeface="+mj-lt"/>
                </a:rPr>
                <a:t>Average Income</a:t>
              </a:r>
              <a:endParaRPr lang="en-IN" sz="2400" dirty="0">
                <a:solidFill>
                  <a:srgbClr val="FF5353"/>
                </a:solidFill>
                <a:latin typeface="+mj-lt"/>
              </a:endParaRPr>
            </a:p>
          </p:txBody>
        </p:sp>
        <p:sp>
          <p:nvSpPr>
            <p:cNvPr id="12" name="TextBox 11">
              <a:extLst>
                <a:ext uri="{FF2B5EF4-FFF2-40B4-BE49-F238E27FC236}">
                  <a16:creationId xmlns:a16="http://schemas.microsoft.com/office/drawing/2014/main" id="{02C6DAAA-C042-4399-843A-59F2E51A364B}"/>
                </a:ext>
              </a:extLst>
            </p:cNvPr>
            <p:cNvSpPr txBox="1"/>
            <p:nvPr/>
          </p:nvSpPr>
          <p:spPr>
            <a:xfrm>
              <a:off x="2152650" y="4240127"/>
              <a:ext cx="2966358" cy="461665"/>
            </a:xfrm>
            <a:prstGeom prst="rect">
              <a:avLst/>
            </a:prstGeom>
            <a:noFill/>
          </p:spPr>
          <p:txBody>
            <a:bodyPr wrap="square" rtlCol="0">
              <a:spAutoFit/>
            </a:bodyPr>
            <a:lstStyle/>
            <a:p>
              <a:r>
                <a:rPr lang="en-US" sz="2400" dirty="0">
                  <a:solidFill>
                    <a:srgbClr val="FF5353"/>
                  </a:solidFill>
                  <a:latin typeface="+mj-lt"/>
                </a:rPr>
                <a:t>Average Investment</a:t>
              </a:r>
              <a:endParaRPr lang="en-IN" sz="2400" dirty="0">
                <a:solidFill>
                  <a:srgbClr val="FF5353"/>
                </a:solidFill>
                <a:latin typeface="+mj-lt"/>
              </a:endParaRPr>
            </a:p>
          </p:txBody>
        </p:sp>
        <p:cxnSp>
          <p:nvCxnSpPr>
            <p:cNvPr id="7" name="Straight Connector 6">
              <a:extLst>
                <a:ext uri="{FF2B5EF4-FFF2-40B4-BE49-F238E27FC236}">
                  <a16:creationId xmlns:a16="http://schemas.microsoft.com/office/drawing/2014/main" id="{EC841112-5C45-46B1-B618-A53CD8678B9C}"/>
                </a:ext>
              </a:extLst>
            </p:cNvPr>
            <p:cNvCxnSpPr/>
            <p:nvPr/>
          </p:nvCxnSpPr>
          <p:spPr>
            <a:xfrm>
              <a:off x="2047875" y="4150320"/>
              <a:ext cx="3175907"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D25A195F-2961-41F8-9171-18D1A5F15DAB}"/>
              </a:ext>
            </a:extLst>
          </p:cNvPr>
          <p:cNvSpPr txBox="1"/>
          <p:nvPr/>
        </p:nvSpPr>
        <p:spPr>
          <a:xfrm>
            <a:off x="906237" y="4906736"/>
            <a:ext cx="1036864" cy="307777"/>
          </a:xfrm>
          <a:prstGeom prst="rect">
            <a:avLst/>
          </a:prstGeom>
          <a:noFill/>
        </p:spPr>
        <p:txBody>
          <a:bodyPr wrap="square" rtlCol="0">
            <a:spAutoFit/>
          </a:bodyPr>
          <a:lstStyle/>
          <a:p>
            <a:r>
              <a:rPr lang="en-US" sz="1400" dirty="0">
                <a:solidFill>
                  <a:schemeClr val="tx2"/>
                </a:solidFill>
              </a:rPr>
              <a:t>Where, </a:t>
            </a:r>
            <a:endParaRPr lang="en-IN" sz="1400" dirty="0">
              <a:solidFill>
                <a:schemeClr val="tx2"/>
              </a:solidFill>
            </a:endParaRPr>
          </a:p>
        </p:txBody>
      </p:sp>
      <p:grpSp>
        <p:nvGrpSpPr>
          <p:cNvPr id="23" name="Group 22">
            <a:extLst>
              <a:ext uri="{FF2B5EF4-FFF2-40B4-BE49-F238E27FC236}">
                <a16:creationId xmlns:a16="http://schemas.microsoft.com/office/drawing/2014/main" id="{81B1DEC1-60A8-482C-9241-DDE8C5E3E283}"/>
              </a:ext>
            </a:extLst>
          </p:cNvPr>
          <p:cNvGrpSpPr/>
          <p:nvPr/>
        </p:nvGrpSpPr>
        <p:grpSpPr>
          <a:xfrm>
            <a:off x="906237" y="5033995"/>
            <a:ext cx="6662056" cy="715331"/>
            <a:chOff x="906237" y="5033995"/>
            <a:chExt cx="6662056" cy="715331"/>
          </a:xfrm>
        </p:grpSpPr>
        <p:sp>
          <p:nvSpPr>
            <p:cNvPr id="17" name="TextBox 16">
              <a:extLst>
                <a:ext uri="{FF2B5EF4-FFF2-40B4-BE49-F238E27FC236}">
                  <a16:creationId xmlns:a16="http://schemas.microsoft.com/office/drawing/2014/main" id="{1EFCD090-65DB-45EF-A27D-8591805D8142}"/>
                </a:ext>
              </a:extLst>
            </p:cNvPr>
            <p:cNvSpPr txBox="1"/>
            <p:nvPr/>
          </p:nvSpPr>
          <p:spPr>
            <a:xfrm>
              <a:off x="906237" y="5237773"/>
              <a:ext cx="1738992" cy="307777"/>
            </a:xfrm>
            <a:prstGeom prst="rect">
              <a:avLst/>
            </a:prstGeom>
            <a:noFill/>
          </p:spPr>
          <p:txBody>
            <a:bodyPr wrap="square" rtlCol="0">
              <a:spAutoFit/>
            </a:bodyPr>
            <a:lstStyle/>
            <a:p>
              <a:r>
                <a:rPr lang="en-US" sz="1400" dirty="0">
                  <a:solidFill>
                    <a:schemeClr val="tx2"/>
                  </a:solidFill>
                  <a:latin typeface="+mj-lt"/>
                </a:rPr>
                <a:t>Average Income =</a:t>
              </a:r>
              <a:endParaRPr lang="en-IN" sz="1400" dirty="0">
                <a:solidFill>
                  <a:schemeClr val="tx2"/>
                </a:solidFill>
                <a:latin typeface="+mj-lt"/>
              </a:endParaRPr>
            </a:p>
          </p:txBody>
        </p:sp>
        <p:grpSp>
          <p:nvGrpSpPr>
            <p:cNvPr id="15" name="Group 14">
              <a:extLst>
                <a:ext uri="{FF2B5EF4-FFF2-40B4-BE49-F238E27FC236}">
                  <a16:creationId xmlns:a16="http://schemas.microsoft.com/office/drawing/2014/main" id="{9F92D40D-B47E-4B27-A340-4D6FC0FDB2BD}"/>
                </a:ext>
              </a:extLst>
            </p:cNvPr>
            <p:cNvGrpSpPr/>
            <p:nvPr/>
          </p:nvGrpSpPr>
          <p:grpSpPr>
            <a:xfrm>
              <a:off x="2629579" y="5033995"/>
              <a:ext cx="1141639" cy="715331"/>
              <a:chOff x="3288846" y="5193915"/>
              <a:chExt cx="1141639" cy="715331"/>
            </a:xfrm>
          </p:grpSpPr>
          <p:sp>
            <p:nvSpPr>
              <p:cNvPr id="10" name="TextBox 9">
                <a:extLst>
                  <a:ext uri="{FF2B5EF4-FFF2-40B4-BE49-F238E27FC236}">
                    <a16:creationId xmlns:a16="http://schemas.microsoft.com/office/drawing/2014/main" id="{B5EED5BC-BE58-45B1-89C2-41CE94C0FE13}"/>
                  </a:ext>
                </a:extLst>
              </p:cNvPr>
              <p:cNvSpPr txBox="1"/>
              <p:nvPr/>
            </p:nvSpPr>
            <p:spPr>
              <a:xfrm>
                <a:off x="3393621" y="5193915"/>
                <a:ext cx="1036864" cy="307777"/>
              </a:xfrm>
              <a:prstGeom prst="rect">
                <a:avLst/>
              </a:prstGeom>
              <a:noFill/>
            </p:spPr>
            <p:txBody>
              <a:bodyPr wrap="square" rtlCol="0">
                <a:spAutoFit/>
              </a:bodyPr>
              <a:lstStyle/>
              <a:p>
                <a:r>
                  <a:rPr lang="en-US" sz="1400" dirty="0" err="1">
                    <a:solidFill>
                      <a:schemeClr val="tx2"/>
                    </a:solidFill>
                    <a:latin typeface="+mj-lt"/>
                  </a:rPr>
                  <a:t>EBIT</a:t>
                </a:r>
                <a:r>
                  <a:rPr lang="en-US" sz="1400" baseline="-50000" dirty="0" err="1">
                    <a:solidFill>
                      <a:schemeClr val="tx2"/>
                    </a:solidFill>
                    <a:latin typeface="+mj-lt"/>
                  </a:rPr>
                  <a:t>t</a:t>
                </a:r>
                <a:r>
                  <a:rPr lang="en-US" sz="1400" dirty="0">
                    <a:solidFill>
                      <a:schemeClr val="tx2"/>
                    </a:solidFill>
                    <a:latin typeface="+mj-lt"/>
                  </a:rPr>
                  <a:t> (1-t)</a:t>
                </a:r>
                <a:endParaRPr lang="en-IN" sz="1400" dirty="0">
                  <a:solidFill>
                    <a:schemeClr val="tx2"/>
                  </a:solidFill>
                  <a:latin typeface="+mj-lt"/>
                </a:endParaRPr>
              </a:p>
            </p:txBody>
          </p:sp>
          <p:cxnSp>
            <p:nvCxnSpPr>
              <p:cNvPr id="14" name="Straight Connector 13">
                <a:extLst>
                  <a:ext uri="{FF2B5EF4-FFF2-40B4-BE49-F238E27FC236}">
                    <a16:creationId xmlns:a16="http://schemas.microsoft.com/office/drawing/2014/main" id="{2CB69351-A926-41E4-B7BD-BD6830987171}"/>
                  </a:ext>
                </a:extLst>
              </p:cNvPr>
              <p:cNvCxnSpPr/>
              <p:nvPr/>
            </p:nvCxnSpPr>
            <p:spPr>
              <a:xfrm>
                <a:off x="3288846" y="5561879"/>
                <a:ext cx="111986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E6845C6-EF3B-4000-9E8E-268F0233EE18}"/>
                  </a:ext>
                </a:extLst>
              </p:cNvPr>
              <p:cNvSpPr txBox="1"/>
              <p:nvPr/>
            </p:nvSpPr>
            <p:spPr>
              <a:xfrm>
                <a:off x="3742537" y="5601469"/>
                <a:ext cx="412509" cy="307777"/>
              </a:xfrm>
              <a:prstGeom prst="rect">
                <a:avLst/>
              </a:prstGeom>
              <a:noFill/>
            </p:spPr>
            <p:txBody>
              <a:bodyPr wrap="square" rtlCol="0">
                <a:spAutoFit/>
              </a:bodyPr>
              <a:lstStyle/>
              <a:p>
                <a:r>
                  <a:rPr lang="en-US" sz="1400" dirty="0">
                    <a:solidFill>
                      <a:schemeClr val="tx2"/>
                    </a:solidFill>
                    <a:latin typeface="+mj-lt"/>
                  </a:rPr>
                  <a:t>n</a:t>
                </a:r>
                <a:endParaRPr lang="en-IN" sz="1400" dirty="0">
                  <a:solidFill>
                    <a:schemeClr val="tx2"/>
                  </a:solidFill>
                  <a:latin typeface="+mj-lt"/>
                </a:endParaRPr>
              </a:p>
            </p:txBody>
          </p:sp>
        </p:grpSp>
        <p:sp>
          <p:nvSpPr>
            <p:cNvPr id="16" name="TextBox 15">
              <a:extLst>
                <a:ext uri="{FF2B5EF4-FFF2-40B4-BE49-F238E27FC236}">
                  <a16:creationId xmlns:a16="http://schemas.microsoft.com/office/drawing/2014/main" id="{154AF16E-FE1D-46A2-8F52-1EC8E9990A10}"/>
                </a:ext>
              </a:extLst>
            </p:cNvPr>
            <p:cNvSpPr txBox="1"/>
            <p:nvPr/>
          </p:nvSpPr>
          <p:spPr>
            <a:xfrm>
              <a:off x="4016829" y="5185416"/>
              <a:ext cx="3551464" cy="307777"/>
            </a:xfrm>
            <a:prstGeom prst="rect">
              <a:avLst/>
            </a:prstGeom>
            <a:noFill/>
          </p:spPr>
          <p:txBody>
            <a:bodyPr wrap="square" rtlCol="0">
              <a:spAutoFit/>
            </a:bodyPr>
            <a:lstStyle/>
            <a:p>
              <a:r>
                <a:rPr lang="en-US" sz="1400" i="1" dirty="0">
                  <a:solidFill>
                    <a:schemeClr val="tx2"/>
                  </a:solidFill>
                </a:rPr>
                <a:t>Where time t moves from 1 to n</a:t>
              </a:r>
              <a:endParaRPr lang="en-IN" sz="1400" i="1" dirty="0">
                <a:solidFill>
                  <a:schemeClr val="tx2"/>
                </a:solidFill>
              </a:endParaRPr>
            </a:p>
          </p:txBody>
        </p:sp>
      </p:grpSp>
      <p:grpSp>
        <p:nvGrpSpPr>
          <p:cNvPr id="22" name="Group 21">
            <a:extLst>
              <a:ext uri="{FF2B5EF4-FFF2-40B4-BE49-F238E27FC236}">
                <a16:creationId xmlns:a16="http://schemas.microsoft.com/office/drawing/2014/main" id="{F1E35678-07E0-45DF-84F5-484DFBD68F21}"/>
              </a:ext>
            </a:extLst>
          </p:cNvPr>
          <p:cNvGrpSpPr/>
          <p:nvPr/>
        </p:nvGrpSpPr>
        <p:grpSpPr>
          <a:xfrm>
            <a:off x="906237" y="5803477"/>
            <a:ext cx="3110592" cy="650856"/>
            <a:chOff x="906237" y="5803477"/>
            <a:chExt cx="3110592" cy="650856"/>
          </a:xfrm>
        </p:grpSpPr>
        <p:sp>
          <p:nvSpPr>
            <p:cNvPr id="24" name="TextBox 23">
              <a:extLst>
                <a:ext uri="{FF2B5EF4-FFF2-40B4-BE49-F238E27FC236}">
                  <a16:creationId xmlns:a16="http://schemas.microsoft.com/office/drawing/2014/main" id="{40F39A07-F4E5-4E4B-9601-0A2AA6EF9084}"/>
                </a:ext>
              </a:extLst>
            </p:cNvPr>
            <p:cNvSpPr txBox="1"/>
            <p:nvPr/>
          </p:nvSpPr>
          <p:spPr>
            <a:xfrm>
              <a:off x="906237" y="5988871"/>
              <a:ext cx="2065563" cy="307777"/>
            </a:xfrm>
            <a:prstGeom prst="rect">
              <a:avLst/>
            </a:prstGeom>
            <a:noFill/>
          </p:spPr>
          <p:txBody>
            <a:bodyPr wrap="square" rtlCol="0">
              <a:spAutoFit/>
            </a:bodyPr>
            <a:lstStyle/>
            <a:p>
              <a:r>
                <a:rPr lang="en-US" sz="1400" dirty="0">
                  <a:solidFill>
                    <a:schemeClr val="tx2"/>
                  </a:solidFill>
                  <a:latin typeface="+mj-lt"/>
                </a:rPr>
                <a:t>Average Investment =</a:t>
              </a:r>
              <a:endParaRPr lang="en-IN" sz="1400" dirty="0">
                <a:solidFill>
                  <a:schemeClr val="tx2"/>
                </a:solidFill>
                <a:latin typeface="+mj-lt"/>
              </a:endParaRPr>
            </a:p>
          </p:txBody>
        </p:sp>
        <p:grpSp>
          <p:nvGrpSpPr>
            <p:cNvPr id="20" name="Group 19">
              <a:extLst>
                <a:ext uri="{FF2B5EF4-FFF2-40B4-BE49-F238E27FC236}">
                  <a16:creationId xmlns:a16="http://schemas.microsoft.com/office/drawing/2014/main" id="{1AB59BC4-74FD-4C4C-80D8-4951E021775A}"/>
                </a:ext>
              </a:extLst>
            </p:cNvPr>
            <p:cNvGrpSpPr/>
            <p:nvPr/>
          </p:nvGrpSpPr>
          <p:grpSpPr>
            <a:xfrm>
              <a:off x="2896961" y="5803477"/>
              <a:ext cx="1119868" cy="650856"/>
              <a:chOff x="2896961" y="5803477"/>
              <a:chExt cx="1119868" cy="650856"/>
            </a:xfrm>
          </p:grpSpPr>
          <p:sp>
            <p:nvSpPr>
              <p:cNvPr id="18" name="TextBox 17">
                <a:extLst>
                  <a:ext uri="{FF2B5EF4-FFF2-40B4-BE49-F238E27FC236}">
                    <a16:creationId xmlns:a16="http://schemas.microsoft.com/office/drawing/2014/main" id="{753F74AB-F42A-4F39-AFC0-5380B89C57D9}"/>
                  </a:ext>
                </a:extLst>
              </p:cNvPr>
              <p:cNvSpPr txBox="1"/>
              <p:nvPr/>
            </p:nvSpPr>
            <p:spPr>
              <a:xfrm>
                <a:off x="3083270" y="5803477"/>
                <a:ext cx="687948" cy="307777"/>
              </a:xfrm>
              <a:prstGeom prst="rect">
                <a:avLst/>
              </a:prstGeom>
              <a:noFill/>
            </p:spPr>
            <p:txBody>
              <a:bodyPr wrap="square" rtlCol="0">
                <a:spAutoFit/>
              </a:bodyPr>
              <a:lstStyle/>
              <a:p>
                <a:r>
                  <a:rPr lang="en-US" sz="1400" dirty="0">
                    <a:solidFill>
                      <a:schemeClr val="tx2"/>
                    </a:solidFill>
                    <a:latin typeface="+mj-lt"/>
                  </a:rPr>
                  <a:t>I</a:t>
                </a:r>
                <a:r>
                  <a:rPr lang="en-US" sz="1400" baseline="-25000" dirty="0">
                    <a:solidFill>
                      <a:schemeClr val="tx2"/>
                    </a:solidFill>
                    <a:latin typeface="+mj-lt"/>
                  </a:rPr>
                  <a:t>0</a:t>
                </a:r>
                <a:r>
                  <a:rPr lang="en-US" sz="1400" dirty="0">
                    <a:solidFill>
                      <a:schemeClr val="tx2"/>
                    </a:solidFill>
                    <a:latin typeface="+mj-lt"/>
                  </a:rPr>
                  <a:t> + I</a:t>
                </a:r>
                <a:r>
                  <a:rPr lang="en-US" sz="1400" baseline="-25000" dirty="0">
                    <a:solidFill>
                      <a:schemeClr val="tx2"/>
                    </a:solidFill>
                    <a:latin typeface="+mj-lt"/>
                  </a:rPr>
                  <a:t>n</a:t>
                </a:r>
                <a:endParaRPr lang="en-IN" sz="1400" baseline="-25000" dirty="0">
                  <a:solidFill>
                    <a:schemeClr val="tx2"/>
                  </a:solidFill>
                  <a:latin typeface="+mj-lt"/>
                </a:endParaRPr>
              </a:p>
            </p:txBody>
          </p:sp>
          <p:cxnSp>
            <p:nvCxnSpPr>
              <p:cNvPr id="26" name="Straight Connector 25">
                <a:extLst>
                  <a:ext uri="{FF2B5EF4-FFF2-40B4-BE49-F238E27FC236}">
                    <a16:creationId xmlns:a16="http://schemas.microsoft.com/office/drawing/2014/main" id="{071C5D63-82AA-4E17-9C47-0DF3BECD21AD}"/>
                  </a:ext>
                </a:extLst>
              </p:cNvPr>
              <p:cNvCxnSpPr/>
              <p:nvPr/>
            </p:nvCxnSpPr>
            <p:spPr>
              <a:xfrm>
                <a:off x="2896961" y="6146556"/>
                <a:ext cx="111986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605910F-6DB2-47D1-A4C4-E8FB0E3269DF}"/>
                  </a:ext>
                </a:extLst>
              </p:cNvPr>
              <p:cNvSpPr txBox="1"/>
              <p:nvPr/>
            </p:nvSpPr>
            <p:spPr>
              <a:xfrm>
                <a:off x="3200399" y="6146556"/>
                <a:ext cx="470808" cy="307777"/>
              </a:xfrm>
              <a:prstGeom prst="rect">
                <a:avLst/>
              </a:prstGeom>
              <a:noFill/>
            </p:spPr>
            <p:txBody>
              <a:bodyPr wrap="square" rtlCol="0">
                <a:spAutoFit/>
              </a:bodyPr>
              <a:lstStyle/>
              <a:p>
                <a:r>
                  <a:rPr lang="en-US" sz="1400" dirty="0">
                    <a:solidFill>
                      <a:schemeClr val="tx2"/>
                    </a:solidFill>
                    <a:latin typeface="+mj-lt"/>
                  </a:rPr>
                  <a:t>2</a:t>
                </a:r>
                <a:endParaRPr lang="en-IN" sz="1400" dirty="0">
                  <a:solidFill>
                    <a:schemeClr val="tx2"/>
                  </a:solidFill>
                  <a:latin typeface="+mj-lt"/>
                </a:endParaRPr>
              </a:p>
            </p:txBody>
          </p:sp>
        </p:grpSp>
      </p:grpSp>
    </p:spTree>
    <p:extLst>
      <p:ext uri="{BB962C8B-B14F-4D97-AF65-F5344CB8AC3E}">
        <p14:creationId xmlns:p14="http://schemas.microsoft.com/office/powerpoint/2010/main" val="886378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46</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Capital Budgeting and Risk Analysis</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FECBF0B1-0159-4549-BF2B-4C29D12346EB}"/>
              </a:ext>
            </a:extLst>
          </p:cNvPr>
          <p:cNvSpPr txBox="1"/>
          <p:nvPr/>
        </p:nvSpPr>
        <p:spPr>
          <a:xfrm>
            <a:off x="650710" y="2049671"/>
            <a:ext cx="7746329" cy="2789353"/>
          </a:xfrm>
          <a:prstGeom prst="rect">
            <a:avLst/>
          </a:prstGeom>
          <a:noFill/>
        </p:spPr>
        <p:txBody>
          <a:bodyPr wrap="square" rtlCol="0">
            <a:spAutoFit/>
          </a:bodyPr>
          <a:lstStyle/>
          <a:p>
            <a:pPr algn="just">
              <a:lnSpc>
                <a:spcPct val="150000"/>
              </a:lnSpc>
            </a:pPr>
            <a:r>
              <a:rPr lang="en-US" sz="2400" dirty="0">
                <a:solidFill>
                  <a:schemeClr val="tx2"/>
                </a:solidFill>
              </a:rPr>
              <a:t>Capital Budgeting decisions taken based on Discounted Cash Flow techniques and Non-Discounted Cash Flow Techniques </a:t>
            </a:r>
            <a:r>
              <a:rPr lang="en-US" sz="2400" dirty="0">
                <a:solidFill>
                  <a:schemeClr val="tx2"/>
                </a:solidFill>
                <a:latin typeface="+mj-lt"/>
              </a:rPr>
              <a:t>overlook the inherent risk in the Projected Cashflows</a:t>
            </a:r>
            <a:r>
              <a:rPr lang="en-US" sz="2400" dirty="0">
                <a:solidFill>
                  <a:schemeClr val="tx2"/>
                </a:solidFill>
              </a:rPr>
              <a:t>. The techniques assume the projected cashflows will occur as per mentioned timelines.</a:t>
            </a:r>
            <a:endParaRPr lang="en-IN" sz="2400" dirty="0">
              <a:solidFill>
                <a:schemeClr val="tx2"/>
              </a:solidFill>
            </a:endParaRPr>
          </a:p>
        </p:txBody>
      </p:sp>
      <p:sp>
        <p:nvSpPr>
          <p:cNvPr id="30" name="TextBox 29">
            <a:extLst>
              <a:ext uri="{FF2B5EF4-FFF2-40B4-BE49-F238E27FC236}">
                <a16:creationId xmlns:a16="http://schemas.microsoft.com/office/drawing/2014/main" id="{8070399A-BAE5-4C79-B332-3F757EB66C54}"/>
              </a:ext>
            </a:extLst>
          </p:cNvPr>
          <p:cNvSpPr txBox="1"/>
          <p:nvPr/>
        </p:nvSpPr>
        <p:spPr>
          <a:xfrm>
            <a:off x="650710" y="4935276"/>
            <a:ext cx="7774403" cy="1681358"/>
          </a:xfrm>
          <a:prstGeom prst="rect">
            <a:avLst/>
          </a:prstGeom>
          <a:noFill/>
        </p:spPr>
        <p:txBody>
          <a:bodyPr wrap="square">
            <a:spAutoFit/>
          </a:bodyPr>
          <a:lstStyle/>
          <a:p>
            <a:pPr algn="just">
              <a:lnSpc>
                <a:spcPct val="150000"/>
              </a:lnSpc>
            </a:pPr>
            <a:r>
              <a:rPr lang="en-US" sz="2400" dirty="0">
                <a:solidFill>
                  <a:schemeClr val="tx2"/>
                </a:solidFill>
              </a:rPr>
              <a:t>In  practice, this assumption  is  not  correct.  In fact,  investment  projects  are  exposed  to  various  degrees of risk. </a:t>
            </a:r>
          </a:p>
        </p:txBody>
      </p:sp>
    </p:spTree>
    <p:extLst>
      <p:ext uri="{BB962C8B-B14F-4D97-AF65-F5344CB8AC3E}">
        <p14:creationId xmlns:p14="http://schemas.microsoft.com/office/powerpoint/2010/main" val="1678221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47</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C0A17C1F-2924-4411-A988-130978EBC28E}"/>
              </a:ext>
            </a:extLst>
          </p:cNvPr>
          <p:cNvSpPr txBox="1"/>
          <p:nvPr/>
        </p:nvSpPr>
        <p:spPr>
          <a:xfrm>
            <a:off x="711868" y="1865074"/>
            <a:ext cx="7654090" cy="4451347"/>
          </a:xfrm>
          <a:prstGeom prst="rect">
            <a:avLst/>
          </a:prstGeom>
          <a:noFill/>
        </p:spPr>
        <p:txBody>
          <a:bodyPr wrap="square">
            <a:spAutoFit/>
          </a:bodyPr>
          <a:lstStyle/>
          <a:p>
            <a:pPr algn="just">
              <a:lnSpc>
                <a:spcPct val="150000"/>
              </a:lnSpc>
            </a:pPr>
            <a:r>
              <a:rPr lang="en-US" sz="2400" dirty="0">
                <a:solidFill>
                  <a:schemeClr val="tx2"/>
                </a:solidFill>
              </a:rPr>
              <a:t>There can be three types of decision making:</a:t>
            </a:r>
          </a:p>
          <a:p>
            <a:pPr marL="342900" indent="-342900" algn="just">
              <a:lnSpc>
                <a:spcPct val="150000"/>
              </a:lnSpc>
              <a:buFont typeface="+mj-lt"/>
              <a:buAutoNum type="alphaLcPeriod"/>
            </a:pPr>
            <a:r>
              <a:rPr lang="en-US" sz="2400" dirty="0">
                <a:solidFill>
                  <a:schemeClr val="tx2"/>
                </a:solidFill>
                <a:latin typeface="+mj-lt"/>
              </a:rPr>
              <a:t>Decision making </a:t>
            </a:r>
            <a:r>
              <a:rPr lang="en-US" sz="2400" dirty="0">
                <a:solidFill>
                  <a:schemeClr val="tx2"/>
                </a:solidFill>
              </a:rPr>
              <a:t>under </a:t>
            </a:r>
            <a:r>
              <a:rPr lang="en-US" sz="2400" dirty="0">
                <a:solidFill>
                  <a:srgbClr val="FF5353"/>
                </a:solidFill>
                <a:latin typeface="+mj-lt"/>
              </a:rPr>
              <a:t>CERTAINTY:</a:t>
            </a:r>
            <a:r>
              <a:rPr lang="en-US" sz="2400" dirty="0">
                <a:solidFill>
                  <a:schemeClr val="tx2"/>
                </a:solidFill>
              </a:rPr>
              <a:t> When cash flows are certain</a:t>
            </a:r>
          </a:p>
          <a:p>
            <a:pPr marL="342900" indent="-342900" algn="just">
              <a:lnSpc>
                <a:spcPct val="150000"/>
              </a:lnSpc>
              <a:buFont typeface="+mj-lt"/>
              <a:buAutoNum type="alphaLcPeriod"/>
            </a:pPr>
            <a:r>
              <a:rPr lang="en-US" sz="2400" dirty="0">
                <a:solidFill>
                  <a:schemeClr val="tx2"/>
                </a:solidFill>
                <a:latin typeface="+mj-lt"/>
              </a:rPr>
              <a:t>Decision  making  </a:t>
            </a:r>
            <a:r>
              <a:rPr lang="en-US" sz="2400" dirty="0">
                <a:solidFill>
                  <a:schemeClr val="tx2"/>
                </a:solidFill>
              </a:rPr>
              <a:t>involving  </a:t>
            </a:r>
            <a:r>
              <a:rPr lang="en-US" sz="2400" dirty="0">
                <a:solidFill>
                  <a:srgbClr val="FF5353"/>
                </a:solidFill>
                <a:latin typeface="+mj-lt"/>
              </a:rPr>
              <a:t>RISK: </a:t>
            </a:r>
            <a:r>
              <a:rPr lang="en-US" sz="2400" dirty="0">
                <a:solidFill>
                  <a:schemeClr val="tx2"/>
                </a:solidFill>
              </a:rPr>
              <a:t> When  cash  flows  involve  risk  and  probability can be assigned.</a:t>
            </a:r>
          </a:p>
          <a:p>
            <a:pPr marL="342900" indent="-342900" algn="just">
              <a:lnSpc>
                <a:spcPct val="150000"/>
              </a:lnSpc>
              <a:buFont typeface="+mj-lt"/>
              <a:buAutoNum type="alphaLcPeriod"/>
            </a:pPr>
            <a:r>
              <a:rPr lang="en-US" sz="2400" dirty="0">
                <a:solidFill>
                  <a:schemeClr val="tx2"/>
                </a:solidFill>
                <a:latin typeface="+mj-lt"/>
              </a:rPr>
              <a:t>Decision  making  </a:t>
            </a:r>
            <a:r>
              <a:rPr lang="en-US" sz="2400" dirty="0">
                <a:solidFill>
                  <a:schemeClr val="tx2"/>
                </a:solidFill>
              </a:rPr>
              <a:t>under  </a:t>
            </a:r>
            <a:r>
              <a:rPr lang="en-US" sz="2400" dirty="0">
                <a:solidFill>
                  <a:srgbClr val="FF5353"/>
                </a:solidFill>
                <a:latin typeface="+mj-lt"/>
              </a:rPr>
              <a:t>UNCERTAINTY: </a:t>
            </a:r>
            <a:r>
              <a:rPr lang="en-US" sz="2400" dirty="0">
                <a:solidFill>
                  <a:schemeClr val="tx2"/>
                </a:solidFill>
              </a:rPr>
              <a:t> When  the  cash  flows  are  uncertain,  and probability cannot be assigned.</a:t>
            </a:r>
            <a:endParaRPr lang="en-IN" sz="2400" dirty="0">
              <a:solidFill>
                <a:schemeClr val="tx2"/>
              </a:solidFill>
            </a:endParaRPr>
          </a:p>
        </p:txBody>
      </p:sp>
    </p:spTree>
    <p:extLst>
      <p:ext uri="{BB962C8B-B14F-4D97-AF65-F5344CB8AC3E}">
        <p14:creationId xmlns:p14="http://schemas.microsoft.com/office/powerpoint/2010/main" val="459033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48</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11686D05-5238-48CF-8789-A37523C7AE8B}"/>
              </a:ext>
            </a:extLst>
          </p:cNvPr>
          <p:cNvSpPr txBox="1"/>
          <p:nvPr/>
        </p:nvSpPr>
        <p:spPr>
          <a:xfrm>
            <a:off x="638678" y="2116047"/>
            <a:ext cx="7711238" cy="523220"/>
          </a:xfrm>
          <a:prstGeom prst="rect">
            <a:avLst/>
          </a:prstGeom>
          <a:noFill/>
        </p:spPr>
        <p:txBody>
          <a:bodyPr wrap="square" rtlCol="0">
            <a:spAutoFit/>
          </a:bodyPr>
          <a:lstStyle/>
          <a:p>
            <a:r>
              <a:rPr lang="en-US" sz="2800" dirty="0">
                <a:solidFill>
                  <a:srgbClr val="FF5353"/>
                </a:solidFill>
                <a:latin typeface="+mj-lt"/>
              </a:rPr>
              <a:t>Risk and Uncertainty:</a:t>
            </a:r>
            <a:endParaRPr lang="en-IN" sz="2800" dirty="0">
              <a:solidFill>
                <a:srgbClr val="FF5353"/>
              </a:solidFill>
              <a:latin typeface="+mj-lt"/>
            </a:endParaRPr>
          </a:p>
        </p:txBody>
      </p:sp>
      <p:sp>
        <p:nvSpPr>
          <p:cNvPr id="33" name="TextBox 32">
            <a:extLst>
              <a:ext uri="{FF2B5EF4-FFF2-40B4-BE49-F238E27FC236}">
                <a16:creationId xmlns:a16="http://schemas.microsoft.com/office/drawing/2014/main" id="{A56F423B-A832-4149-BD73-6B35377C00A2}"/>
              </a:ext>
            </a:extLst>
          </p:cNvPr>
          <p:cNvSpPr txBox="1"/>
          <p:nvPr/>
        </p:nvSpPr>
        <p:spPr>
          <a:xfrm>
            <a:off x="685050" y="2639267"/>
            <a:ext cx="7908253" cy="3724866"/>
          </a:xfrm>
          <a:prstGeom prst="rect">
            <a:avLst/>
          </a:prstGeom>
          <a:noFill/>
        </p:spPr>
        <p:txBody>
          <a:bodyPr wrap="square">
            <a:spAutoFit/>
          </a:bodyPr>
          <a:lstStyle/>
          <a:p>
            <a:pPr algn="just">
              <a:lnSpc>
                <a:spcPct val="150000"/>
              </a:lnSpc>
            </a:pPr>
            <a:r>
              <a:rPr lang="en-US" sz="2000" dirty="0">
                <a:solidFill>
                  <a:schemeClr val="tx2"/>
                </a:solidFill>
                <a:effectLst/>
                <a:latin typeface="+mj-lt"/>
              </a:rPr>
              <a:t>Risk is the variability in terms of actual returns comparing with the estimated returns. </a:t>
            </a:r>
            <a:r>
              <a:rPr lang="en-US" sz="2000" dirty="0">
                <a:solidFill>
                  <a:schemeClr val="tx2"/>
                </a:solidFill>
                <a:effectLst/>
              </a:rPr>
              <a:t>There is a thin difference between risk and uncertainty. </a:t>
            </a:r>
            <a:r>
              <a:rPr lang="en-US" sz="2000" dirty="0">
                <a:solidFill>
                  <a:schemeClr val="tx2"/>
                </a:solidFill>
                <a:effectLst/>
                <a:latin typeface="+mj-lt"/>
              </a:rPr>
              <a:t>In case of risk, probability distribution of cash flow is known</a:t>
            </a:r>
            <a:r>
              <a:rPr lang="en-US" sz="2000" dirty="0">
                <a:solidFill>
                  <a:schemeClr val="tx2"/>
                </a:solidFill>
                <a:effectLst/>
              </a:rPr>
              <a:t>. </a:t>
            </a:r>
          </a:p>
          <a:p>
            <a:pPr algn="just">
              <a:lnSpc>
                <a:spcPct val="150000"/>
              </a:lnSpc>
            </a:pPr>
            <a:endParaRPr lang="en-US" sz="2000" dirty="0">
              <a:solidFill>
                <a:schemeClr val="tx2"/>
              </a:solidFill>
            </a:endParaRPr>
          </a:p>
          <a:p>
            <a:pPr algn="just">
              <a:lnSpc>
                <a:spcPct val="150000"/>
              </a:lnSpc>
            </a:pPr>
            <a:r>
              <a:rPr lang="en-US" sz="2000" dirty="0">
                <a:solidFill>
                  <a:schemeClr val="tx2"/>
                </a:solidFill>
                <a:effectLst/>
                <a:latin typeface="+mj-lt"/>
              </a:rPr>
              <a:t>When no information is known to formulate probability distribution of cash flows, the situation is referred as uncertainty.</a:t>
            </a:r>
            <a:r>
              <a:rPr lang="en-US" sz="2000" dirty="0">
                <a:solidFill>
                  <a:schemeClr val="tx2"/>
                </a:solidFill>
                <a:effectLst/>
              </a:rPr>
              <a:t> However, these two terms are used interchangeably. </a:t>
            </a:r>
            <a:endParaRPr lang="en-IN" sz="2000" dirty="0">
              <a:solidFill>
                <a:schemeClr val="tx2"/>
              </a:solidFill>
            </a:endParaRPr>
          </a:p>
        </p:txBody>
      </p:sp>
    </p:spTree>
    <p:extLst>
      <p:ext uri="{BB962C8B-B14F-4D97-AF65-F5344CB8AC3E}">
        <p14:creationId xmlns:p14="http://schemas.microsoft.com/office/powerpoint/2010/main" val="16259902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49</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8F302FD9-C770-4357-ADD6-B5666AD98F5D}"/>
              </a:ext>
            </a:extLst>
          </p:cNvPr>
          <p:cNvSpPr txBox="1"/>
          <p:nvPr/>
        </p:nvSpPr>
        <p:spPr>
          <a:xfrm>
            <a:off x="584036" y="1970207"/>
            <a:ext cx="8110282" cy="892552"/>
          </a:xfrm>
          <a:prstGeom prst="rect">
            <a:avLst/>
          </a:prstGeom>
          <a:noFill/>
        </p:spPr>
        <p:txBody>
          <a:bodyPr wrap="square" rtlCol="0">
            <a:spAutoFit/>
          </a:bodyPr>
          <a:lstStyle>
            <a:defPPr>
              <a:defRPr lang="en-US"/>
            </a:defPPr>
            <a:lvl1pPr>
              <a:lnSpc>
                <a:spcPct val="150000"/>
              </a:lnSpc>
              <a:defRPr sz="2800">
                <a:solidFill>
                  <a:srgbClr val="FF5353"/>
                </a:solidFill>
                <a:latin typeface="+mj-lt"/>
              </a:defRPr>
            </a:lvl1pPr>
          </a:lstStyle>
          <a:p>
            <a:pPr>
              <a:lnSpc>
                <a:spcPct val="100000"/>
              </a:lnSpc>
            </a:pPr>
            <a:r>
              <a:rPr lang="en-US" sz="2600" dirty="0"/>
              <a:t>Reasons for adjustment of RISK in Capital Budgeting Decisions:</a:t>
            </a:r>
            <a:endParaRPr lang="en-IN" sz="2600" dirty="0"/>
          </a:p>
        </p:txBody>
      </p:sp>
      <p:sp>
        <p:nvSpPr>
          <p:cNvPr id="32" name="TextBox 31">
            <a:extLst>
              <a:ext uri="{FF2B5EF4-FFF2-40B4-BE49-F238E27FC236}">
                <a16:creationId xmlns:a16="http://schemas.microsoft.com/office/drawing/2014/main" id="{AB2857AE-17B8-43E6-B1FA-C82E46B2246C}"/>
              </a:ext>
            </a:extLst>
          </p:cNvPr>
          <p:cNvSpPr txBox="1"/>
          <p:nvPr/>
        </p:nvSpPr>
        <p:spPr>
          <a:xfrm>
            <a:off x="571254" y="2862759"/>
            <a:ext cx="7813004" cy="3361626"/>
          </a:xfrm>
          <a:prstGeom prst="rect">
            <a:avLst/>
          </a:prstGeom>
          <a:noFill/>
        </p:spPr>
        <p:txBody>
          <a:bodyPr wrap="square">
            <a:spAutoFit/>
          </a:bodyPr>
          <a:lstStyle/>
          <a:p>
            <a:pPr marL="342900" indent="-342900" algn="just">
              <a:lnSpc>
                <a:spcPct val="150000"/>
              </a:lnSpc>
              <a:buFont typeface="+mj-lt"/>
              <a:buAutoNum type="arabicPeriod"/>
            </a:pPr>
            <a:r>
              <a:rPr lang="en-US" dirty="0">
                <a:solidFill>
                  <a:schemeClr val="tx2"/>
                </a:solidFill>
                <a:effectLst/>
              </a:rPr>
              <a:t>There is an </a:t>
            </a:r>
            <a:r>
              <a:rPr lang="en-US" dirty="0">
                <a:solidFill>
                  <a:schemeClr val="tx2"/>
                </a:solidFill>
                <a:effectLst/>
                <a:latin typeface="+mj-lt"/>
              </a:rPr>
              <a:t>Opportunity Cost Involved </a:t>
            </a:r>
            <a:r>
              <a:rPr lang="en-US" dirty="0">
                <a:solidFill>
                  <a:schemeClr val="tx2"/>
                </a:solidFill>
                <a:effectLst/>
              </a:rPr>
              <a:t>while investing in a project for the level of risk. Adjustment of risk is necessary to help make the decision</a:t>
            </a:r>
            <a:r>
              <a:rPr lang="en-US" dirty="0">
                <a:solidFill>
                  <a:schemeClr val="tx2"/>
                </a:solidFill>
                <a:effectLst/>
                <a:latin typeface="+mj-lt"/>
              </a:rPr>
              <a:t> </a:t>
            </a:r>
            <a:r>
              <a:rPr lang="en-US" dirty="0">
                <a:solidFill>
                  <a:schemeClr val="tx2"/>
                </a:solidFill>
                <a:effectLst/>
              </a:rPr>
              <a:t>as to </a:t>
            </a:r>
            <a:r>
              <a:rPr lang="en-US" dirty="0">
                <a:solidFill>
                  <a:schemeClr val="tx2"/>
                </a:solidFill>
                <a:effectLst/>
                <a:latin typeface="+mj-lt"/>
              </a:rPr>
              <a:t>whether the returns out of the project are proportionate with the risks borne </a:t>
            </a:r>
            <a:r>
              <a:rPr lang="en-US" dirty="0">
                <a:solidFill>
                  <a:schemeClr val="tx2"/>
                </a:solidFill>
                <a:effectLst/>
              </a:rPr>
              <a:t>and whether it is worth investing in the project over the other investment options available. </a:t>
            </a:r>
            <a:endParaRPr lang="en-US" dirty="0">
              <a:solidFill>
                <a:schemeClr val="tx2"/>
              </a:solidFill>
            </a:endParaRPr>
          </a:p>
          <a:p>
            <a:pPr marL="342900" indent="-342900" algn="just">
              <a:lnSpc>
                <a:spcPct val="150000"/>
              </a:lnSpc>
              <a:buFont typeface="+mj-lt"/>
              <a:buAutoNum type="arabicPeriod"/>
            </a:pPr>
            <a:r>
              <a:rPr lang="en-US" dirty="0">
                <a:solidFill>
                  <a:schemeClr val="tx2"/>
                </a:solidFill>
                <a:effectLst/>
              </a:rPr>
              <a:t>Risk adjustment is required to know the </a:t>
            </a:r>
            <a:r>
              <a:rPr lang="en-US" dirty="0">
                <a:solidFill>
                  <a:schemeClr val="tx2"/>
                </a:solidFill>
                <a:effectLst/>
                <a:latin typeface="+mj-lt"/>
              </a:rPr>
              <a:t>real value of the Cash Inflows. </a:t>
            </a:r>
            <a:br>
              <a:rPr lang="en-US" dirty="0">
                <a:solidFill>
                  <a:schemeClr val="tx2"/>
                </a:solidFill>
              </a:rPr>
            </a:br>
            <a:r>
              <a:rPr lang="en-US" dirty="0">
                <a:solidFill>
                  <a:schemeClr val="tx2"/>
                </a:solidFill>
                <a:effectLst/>
                <a:latin typeface="+mj-lt"/>
              </a:rPr>
              <a:t>Higher risk </a:t>
            </a:r>
            <a:r>
              <a:rPr lang="en-US" dirty="0">
                <a:solidFill>
                  <a:schemeClr val="tx2"/>
                </a:solidFill>
                <a:effectLst/>
              </a:rPr>
              <a:t>will lead to </a:t>
            </a:r>
            <a:r>
              <a:rPr lang="en-US" dirty="0">
                <a:solidFill>
                  <a:schemeClr val="tx2"/>
                </a:solidFill>
                <a:effectLst/>
                <a:latin typeface="+mj-lt"/>
              </a:rPr>
              <a:t>higher risk premium</a:t>
            </a:r>
            <a:r>
              <a:rPr lang="en-US" dirty="0">
                <a:solidFill>
                  <a:schemeClr val="tx2"/>
                </a:solidFill>
                <a:effectLst/>
              </a:rPr>
              <a:t> and </a:t>
            </a:r>
            <a:r>
              <a:rPr lang="en-US" dirty="0">
                <a:solidFill>
                  <a:schemeClr val="tx2"/>
                </a:solidFill>
                <a:effectLst/>
                <a:latin typeface="+mj-lt"/>
              </a:rPr>
              <a:t>expectation of higher </a:t>
            </a:r>
            <a:br>
              <a:rPr lang="en-US" dirty="0">
                <a:solidFill>
                  <a:schemeClr val="tx2"/>
                </a:solidFill>
                <a:latin typeface="+mj-lt"/>
              </a:rPr>
            </a:br>
            <a:r>
              <a:rPr lang="en-US" dirty="0">
                <a:solidFill>
                  <a:schemeClr val="tx2"/>
                </a:solidFill>
                <a:effectLst/>
                <a:latin typeface="+mj-lt"/>
              </a:rPr>
              <a:t>return. </a:t>
            </a:r>
            <a:endParaRPr lang="en-IN" dirty="0">
              <a:solidFill>
                <a:schemeClr val="tx2"/>
              </a:solidFill>
              <a:latin typeface="+mj-lt"/>
            </a:endParaRPr>
          </a:p>
        </p:txBody>
      </p:sp>
    </p:spTree>
    <p:extLst>
      <p:ext uri="{BB962C8B-B14F-4D97-AF65-F5344CB8AC3E}">
        <p14:creationId xmlns:p14="http://schemas.microsoft.com/office/powerpoint/2010/main" val="244850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A678710-DCB7-4E14-AE56-EBD759A708E7}"/>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50</a:t>
            </a:r>
          </a:p>
        </p:txBody>
      </p:sp>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D4682520-14BE-4065-A984-AC9A5CF62EFB}"/>
              </a:ext>
            </a:extLst>
          </p:cNvPr>
          <p:cNvSpPr txBox="1"/>
          <p:nvPr/>
        </p:nvSpPr>
        <p:spPr>
          <a:xfrm>
            <a:off x="652714" y="2109816"/>
            <a:ext cx="6722645" cy="646331"/>
          </a:xfrm>
          <a:prstGeom prst="rect">
            <a:avLst/>
          </a:prstGeom>
          <a:noFill/>
        </p:spPr>
        <p:txBody>
          <a:bodyPr wrap="square" rtlCol="0">
            <a:spAutoFit/>
          </a:bodyPr>
          <a:lstStyle/>
          <a:p>
            <a:r>
              <a:rPr lang="en-US" sz="3600" dirty="0">
                <a:solidFill>
                  <a:srgbClr val="FF5353"/>
                </a:solidFill>
                <a:latin typeface="+mj-lt"/>
              </a:rPr>
              <a:t>Sources of Risk:</a:t>
            </a:r>
            <a:endParaRPr lang="en-IN" sz="3600" dirty="0">
              <a:solidFill>
                <a:srgbClr val="FF5353"/>
              </a:solidFill>
              <a:latin typeface="+mj-lt"/>
            </a:endParaRPr>
          </a:p>
        </p:txBody>
      </p:sp>
      <p:sp>
        <p:nvSpPr>
          <p:cNvPr id="30" name="TextBox 29">
            <a:extLst>
              <a:ext uri="{FF2B5EF4-FFF2-40B4-BE49-F238E27FC236}">
                <a16:creationId xmlns:a16="http://schemas.microsoft.com/office/drawing/2014/main" id="{81EE236C-46BB-4570-91ED-5591B1346018}"/>
              </a:ext>
            </a:extLst>
          </p:cNvPr>
          <p:cNvSpPr txBox="1"/>
          <p:nvPr/>
        </p:nvSpPr>
        <p:spPr>
          <a:xfrm>
            <a:off x="670262" y="2904556"/>
            <a:ext cx="7726778" cy="2592569"/>
          </a:xfrm>
          <a:prstGeom prst="rect">
            <a:avLst/>
          </a:prstGeom>
          <a:noFill/>
        </p:spPr>
        <p:txBody>
          <a:bodyPr wrap="square">
            <a:spAutoFit/>
          </a:bodyPr>
          <a:lstStyle/>
          <a:p>
            <a:pPr algn="just">
              <a:lnSpc>
                <a:spcPct val="150000"/>
              </a:lnSpc>
            </a:pPr>
            <a:r>
              <a:rPr lang="en-US" sz="2800" dirty="0">
                <a:solidFill>
                  <a:schemeClr val="tx2"/>
                </a:solidFill>
                <a:effectLst/>
              </a:rPr>
              <a:t>Risk arises from different sources, depending on the type of investment being considered, as well as the circumstances and the industry in which the organization is operating. </a:t>
            </a:r>
            <a:endParaRPr lang="en-IN" sz="2800" dirty="0">
              <a:solidFill>
                <a:schemeClr val="tx2"/>
              </a:solidFill>
            </a:endParaRPr>
          </a:p>
        </p:txBody>
      </p:sp>
    </p:spTree>
    <p:extLst>
      <p:ext uri="{BB962C8B-B14F-4D97-AF65-F5344CB8AC3E}">
        <p14:creationId xmlns:p14="http://schemas.microsoft.com/office/powerpoint/2010/main" val="26318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EAA9F4AE-9C18-40F5-A43A-ED794AAB5F73}"/>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51</a:t>
            </a:r>
          </a:p>
        </p:txBody>
      </p:sp>
      <p:sp>
        <p:nvSpPr>
          <p:cNvPr id="32" name="TextBox 31">
            <a:extLst>
              <a:ext uri="{FF2B5EF4-FFF2-40B4-BE49-F238E27FC236}">
                <a16:creationId xmlns:a16="http://schemas.microsoft.com/office/drawing/2014/main" id="{F1536506-8724-4C2A-ACDE-347EC3E16EEA}"/>
              </a:ext>
            </a:extLst>
          </p:cNvPr>
          <p:cNvSpPr txBox="1"/>
          <p:nvPr/>
        </p:nvSpPr>
        <p:spPr>
          <a:xfrm>
            <a:off x="650710" y="2095605"/>
            <a:ext cx="7746329" cy="2789353"/>
          </a:xfrm>
          <a:prstGeom prst="rect">
            <a:avLst/>
          </a:prstGeom>
          <a:noFill/>
        </p:spPr>
        <p:txBody>
          <a:bodyPr wrap="square">
            <a:spAutoFit/>
          </a:bodyPr>
          <a:lstStyle/>
          <a:p>
            <a:pPr marL="342900" indent="-342900" algn="just">
              <a:lnSpc>
                <a:spcPct val="150000"/>
              </a:lnSpc>
              <a:buFont typeface="+mj-lt"/>
              <a:buAutoNum type="arabicPeriod"/>
            </a:pPr>
            <a:r>
              <a:rPr lang="en-US" sz="2400" dirty="0">
                <a:solidFill>
                  <a:srgbClr val="FF5353"/>
                </a:solidFill>
                <a:effectLst/>
                <a:latin typeface="+mj-lt"/>
              </a:rPr>
              <a:t>Project Specific Risk: </a:t>
            </a:r>
            <a:r>
              <a:rPr lang="en-US" sz="2400" dirty="0">
                <a:solidFill>
                  <a:schemeClr val="tx2"/>
                </a:solidFill>
                <a:effectLst/>
              </a:rPr>
              <a:t>Risks which are related to a particular project and affects the project’s cash flows, it includes completion of the project in scheduled time, error of estimation in resources and allocation, estimation of cash flows etc.</a:t>
            </a:r>
          </a:p>
        </p:txBody>
      </p:sp>
    </p:spTree>
    <p:extLst>
      <p:ext uri="{BB962C8B-B14F-4D97-AF65-F5344CB8AC3E}">
        <p14:creationId xmlns:p14="http://schemas.microsoft.com/office/powerpoint/2010/main" val="4052778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65E868D7-5B83-4FAA-8910-9298FD0E9CF1}"/>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52</a:t>
            </a:r>
          </a:p>
        </p:txBody>
      </p:sp>
      <p:sp>
        <p:nvSpPr>
          <p:cNvPr id="32" name="TextBox 31">
            <a:extLst>
              <a:ext uri="{FF2B5EF4-FFF2-40B4-BE49-F238E27FC236}">
                <a16:creationId xmlns:a16="http://schemas.microsoft.com/office/drawing/2014/main" id="{E9D58359-4B99-438C-A28E-8C62AD702293}"/>
              </a:ext>
            </a:extLst>
          </p:cNvPr>
          <p:cNvSpPr txBox="1"/>
          <p:nvPr/>
        </p:nvSpPr>
        <p:spPr>
          <a:xfrm>
            <a:off x="650708" y="2077446"/>
            <a:ext cx="7654090" cy="3897349"/>
          </a:xfrm>
          <a:prstGeom prst="rect">
            <a:avLst/>
          </a:prstGeom>
          <a:noFill/>
        </p:spPr>
        <p:txBody>
          <a:bodyPr wrap="square">
            <a:spAutoFit/>
          </a:bodyPr>
          <a:lstStyle/>
          <a:p>
            <a:pPr marL="457200" indent="-457200" algn="just">
              <a:lnSpc>
                <a:spcPct val="150000"/>
              </a:lnSpc>
              <a:buFont typeface="+mj-lt"/>
              <a:buAutoNum type="arabicPeriod" startAt="2"/>
            </a:pPr>
            <a:r>
              <a:rPr lang="en-US" sz="2400" dirty="0">
                <a:solidFill>
                  <a:srgbClr val="FF5353"/>
                </a:solidFill>
                <a:effectLst/>
                <a:latin typeface="+mj-lt"/>
              </a:rPr>
              <a:t>Company Specific Risk: </a:t>
            </a:r>
            <a:r>
              <a:rPr lang="en-US" sz="2400" dirty="0">
                <a:solidFill>
                  <a:schemeClr val="tx2"/>
                </a:solidFill>
                <a:effectLst/>
              </a:rPr>
              <a:t>Risk which arise due to company specific factors like downgrading of credit rating, changes in key managerial persons, cases for violation of intellectual property rights (IPR) and other laws and regulations, dispute with workers etc. All these factors affect the cash flows of an entity and access to funds for capital investments.</a:t>
            </a:r>
            <a:endParaRPr lang="en-IN" sz="2400" dirty="0">
              <a:solidFill>
                <a:schemeClr val="tx2"/>
              </a:solidFill>
            </a:endParaRPr>
          </a:p>
        </p:txBody>
      </p:sp>
    </p:spTree>
    <p:extLst>
      <p:ext uri="{BB962C8B-B14F-4D97-AF65-F5344CB8AC3E}">
        <p14:creationId xmlns:p14="http://schemas.microsoft.com/office/powerpoint/2010/main" val="8719855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53</a:t>
            </a:r>
          </a:p>
        </p:txBody>
      </p:sp>
      <p:sp>
        <p:nvSpPr>
          <p:cNvPr id="32" name="TextBox 31">
            <a:extLst>
              <a:ext uri="{FF2B5EF4-FFF2-40B4-BE49-F238E27FC236}">
                <a16:creationId xmlns:a16="http://schemas.microsoft.com/office/drawing/2014/main" id="{08FBBE0C-0E58-4B19-BA73-852675B7A629}"/>
              </a:ext>
            </a:extLst>
          </p:cNvPr>
          <p:cNvSpPr txBox="1"/>
          <p:nvPr/>
        </p:nvSpPr>
        <p:spPr>
          <a:xfrm>
            <a:off x="648706" y="1993556"/>
            <a:ext cx="7748334" cy="4088107"/>
          </a:xfrm>
          <a:prstGeom prst="rect">
            <a:avLst/>
          </a:prstGeom>
          <a:noFill/>
        </p:spPr>
        <p:txBody>
          <a:bodyPr wrap="square">
            <a:spAutoFit/>
          </a:bodyPr>
          <a:lstStyle/>
          <a:p>
            <a:pPr marL="457200" indent="-457200" algn="just">
              <a:lnSpc>
                <a:spcPct val="150000"/>
              </a:lnSpc>
              <a:buFont typeface="+mj-lt"/>
              <a:buAutoNum type="arabicPeriod" startAt="3"/>
            </a:pPr>
            <a:r>
              <a:rPr lang="en-US" sz="2200" dirty="0">
                <a:solidFill>
                  <a:srgbClr val="FF5353"/>
                </a:solidFill>
                <a:effectLst/>
                <a:latin typeface="+mj-lt"/>
              </a:rPr>
              <a:t>Industry-Specific Risk: </a:t>
            </a:r>
            <a:r>
              <a:rPr lang="en-US" sz="2200" dirty="0">
                <a:solidFill>
                  <a:schemeClr val="tx2"/>
                </a:solidFill>
                <a:effectLst/>
              </a:rPr>
              <a:t>These are the risks which effect the whole industry in which the company operates. The risks include regulatory restrictions on industry, changes in technologies etc.</a:t>
            </a:r>
          </a:p>
          <a:p>
            <a:pPr algn="just">
              <a:lnSpc>
                <a:spcPct val="150000"/>
              </a:lnSpc>
            </a:pPr>
            <a:endParaRPr lang="en-US" sz="2200" dirty="0">
              <a:solidFill>
                <a:schemeClr val="tx2"/>
              </a:solidFill>
              <a:effectLst/>
            </a:endParaRPr>
          </a:p>
          <a:p>
            <a:pPr marL="457200" indent="-457200" algn="just">
              <a:lnSpc>
                <a:spcPct val="150000"/>
              </a:lnSpc>
              <a:buFont typeface="+mj-lt"/>
              <a:buAutoNum type="arabicPeriod" startAt="4"/>
            </a:pPr>
            <a:r>
              <a:rPr lang="en-US" sz="2200" dirty="0">
                <a:solidFill>
                  <a:srgbClr val="FF5353"/>
                </a:solidFill>
                <a:effectLst/>
                <a:latin typeface="+mj-lt"/>
              </a:rPr>
              <a:t>Market Risk: </a:t>
            </a:r>
            <a:r>
              <a:rPr lang="en-US" sz="2200" dirty="0">
                <a:solidFill>
                  <a:schemeClr val="tx2"/>
                </a:solidFill>
                <a:effectLst/>
              </a:rPr>
              <a:t>The risk which arise due to market related conditions like entry of substitute, changes in demand conditions, availability and access to resources etc. </a:t>
            </a:r>
            <a:endParaRPr lang="en-IN" sz="2200" dirty="0">
              <a:solidFill>
                <a:schemeClr val="tx2"/>
              </a:solidFill>
            </a:endParaRPr>
          </a:p>
        </p:txBody>
      </p:sp>
    </p:spTree>
    <p:extLst>
      <p:ext uri="{BB962C8B-B14F-4D97-AF65-F5344CB8AC3E}">
        <p14:creationId xmlns:p14="http://schemas.microsoft.com/office/powerpoint/2010/main" val="40577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2C8376AC-0E1A-4543-B20F-273BD5F6641C}"/>
              </a:ext>
            </a:extLst>
          </p:cNvPr>
          <p:cNvSpPr txBox="1"/>
          <p:nvPr/>
        </p:nvSpPr>
        <p:spPr>
          <a:xfrm>
            <a:off x="629656" y="890837"/>
            <a:ext cx="806516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Rationale of Capital Budgeting Decisions</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290CD7D5-B547-4F03-8636-0A4DCE8C19FB}"/>
              </a:ext>
            </a:extLst>
          </p:cNvPr>
          <p:cNvSpPr txBox="1"/>
          <p:nvPr/>
        </p:nvSpPr>
        <p:spPr>
          <a:xfrm>
            <a:off x="629656" y="2078554"/>
            <a:ext cx="6907129" cy="646331"/>
          </a:xfrm>
          <a:prstGeom prst="rect">
            <a:avLst/>
          </a:prstGeom>
          <a:noFill/>
        </p:spPr>
        <p:txBody>
          <a:bodyPr wrap="square" rtlCol="0">
            <a:spAutoFit/>
          </a:bodyPr>
          <a:lstStyle/>
          <a:p>
            <a:r>
              <a:rPr lang="en-US" sz="3600" dirty="0">
                <a:solidFill>
                  <a:srgbClr val="FF5353"/>
                </a:solidFill>
                <a:latin typeface="+mj-lt"/>
              </a:rPr>
              <a:t>Irreversibility of Decisions:</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B1988967-BC7F-419B-94FC-E74DA07B601D}"/>
              </a:ext>
            </a:extLst>
          </p:cNvPr>
          <p:cNvSpPr txBox="1"/>
          <p:nvPr/>
        </p:nvSpPr>
        <p:spPr>
          <a:xfrm>
            <a:off x="629656" y="2799747"/>
            <a:ext cx="7582900" cy="2235356"/>
          </a:xfrm>
          <a:prstGeom prst="rect">
            <a:avLst/>
          </a:prstGeom>
          <a:noFill/>
        </p:spPr>
        <p:txBody>
          <a:bodyPr wrap="square" rtlCol="0">
            <a:spAutoFit/>
          </a:bodyPr>
          <a:lstStyle/>
          <a:p>
            <a:pPr algn="just">
              <a:lnSpc>
                <a:spcPct val="150000"/>
              </a:lnSpc>
            </a:pPr>
            <a:r>
              <a:rPr lang="en-US" sz="2400" dirty="0">
                <a:solidFill>
                  <a:schemeClr val="tx2"/>
                </a:solidFill>
              </a:rPr>
              <a:t>Long term investment decisions involve huge capital outlay. Considering the level of involved funds, it becomes almost impossible to reverse the decision without a substantial loss. </a:t>
            </a:r>
            <a:endParaRPr lang="en-IN" sz="2400" dirty="0">
              <a:solidFill>
                <a:schemeClr val="tx2"/>
              </a:solidFill>
            </a:endParaRPr>
          </a:p>
        </p:txBody>
      </p:sp>
    </p:spTree>
    <p:extLst>
      <p:ext uri="{BB962C8B-B14F-4D97-AF65-F5344CB8AC3E}">
        <p14:creationId xmlns:p14="http://schemas.microsoft.com/office/powerpoint/2010/main" val="2314828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54</a:t>
            </a:r>
          </a:p>
        </p:txBody>
      </p:sp>
      <p:sp>
        <p:nvSpPr>
          <p:cNvPr id="31" name="TextBox 30">
            <a:extLst>
              <a:ext uri="{FF2B5EF4-FFF2-40B4-BE49-F238E27FC236}">
                <a16:creationId xmlns:a16="http://schemas.microsoft.com/office/drawing/2014/main" id="{D8E415C9-1A65-436B-942E-0548E73CFAC2}"/>
              </a:ext>
            </a:extLst>
          </p:cNvPr>
          <p:cNvSpPr txBox="1"/>
          <p:nvPr/>
        </p:nvSpPr>
        <p:spPr>
          <a:xfrm>
            <a:off x="628652" y="1857168"/>
            <a:ext cx="8021050" cy="4648196"/>
          </a:xfrm>
          <a:prstGeom prst="rect">
            <a:avLst/>
          </a:prstGeom>
          <a:noFill/>
        </p:spPr>
        <p:txBody>
          <a:bodyPr wrap="square">
            <a:spAutoFit/>
          </a:bodyPr>
          <a:lstStyle/>
          <a:p>
            <a:pPr marL="457200" indent="-457200" algn="just">
              <a:lnSpc>
                <a:spcPct val="150000"/>
              </a:lnSpc>
              <a:buFont typeface="+mj-lt"/>
              <a:buAutoNum type="arabicPeriod" startAt="5"/>
            </a:pPr>
            <a:r>
              <a:rPr lang="en-US" sz="2000" dirty="0">
                <a:solidFill>
                  <a:srgbClr val="FF5353"/>
                </a:solidFill>
                <a:effectLst/>
                <a:latin typeface="+mj-lt"/>
              </a:rPr>
              <a:t>Competition Risk: </a:t>
            </a:r>
            <a:r>
              <a:rPr lang="en-US" sz="2000" dirty="0">
                <a:solidFill>
                  <a:schemeClr val="tx2"/>
                </a:solidFill>
                <a:effectLst/>
              </a:rPr>
              <a:t>These are risks related with competition in the market in which a company operates. These risks are risk of entry of rival, product dynamism and change in taste and preference of consumers etc.</a:t>
            </a:r>
          </a:p>
          <a:p>
            <a:pPr algn="just">
              <a:lnSpc>
                <a:spcPct val="150000"/>
              </a:lnSpc>
            </a:pPr>
            <a:endParaRPr lang="en-US" sz="2000" dirty="0">
              <a:solidFill>
                <a:schemeClr val="tx2"/>
              </a:solidFill>
              <a:effectLst/>
            </a:endParaRPr>
          </a:p>
          <a:p>
            <a:pPr marL="457200" indent="-457200" algn="just">
              <a:lnSpc>
                <a:spcPct val="150000"/>
              </a:lnSpc>
              <a:buFont typeface="+mj-lt"/>
              <a:buAutoNum type="arabicPeriod" startAt="6"/>
            </a:pPr>
            <a:r>
              <a:rPr lang="en-US" sz="2000" dirty="0">
                <a:solidFill>
                  <a:srgbClr val="FF5353"/>
                </a:solidFill>
                <a:effectLst/>
                <a:latin typeface="+mj-lt"/>
              </a:rPr>
              <a:t>Risk </a:t>
            </a:r>
            <a:r>
              <a:rPr lang="en-US" sz="2000" dirty="0">
                <a:solidFill>
                  <a:srgbClr val="FF5353"/>
                </a:solidFill>
                <a:latin typeface="+mj-lt"/>
              </a:rPr>
              <a:t>d</a:t>
            </a:r>
            <a:r>
              <a:rPr lang="en-US" sz="2000" dirty="0">
                <a:solidFill>
                  <a:srgbClr val="FF5353"/>
                </a:solidFill>
                <a:effectLst/>
                <a:latin typeface="+mj-lt"/>
              </a:rPr>
              <a:t>ue to Economic Conditions: </a:t>
            </a:r>
            <a:r>
              <a:rPr lang="en-US" sz="2000" dirty="0">
                <a:solidFill>
                  <a:schemeClr val="tx2"/>
                </a:solidFill>
                <a:effectLst/>
              </a:rPr>
              <a:t>These are the risks which are related with macro-economic conditions like changes monetary policies by central banks, changes in fiscal policies like introduction of new taxes, inflation, changes in GDP, changes in savings and net disposable income etc.</a:t>
            </a:r>
            <a:endParaRPr lang="en-IN" sz="2000" dirty="0">
              <a:solidFill>
                <a:schemeClr val="tx2"/>
              </a:solidFill>
            </a:endParaRPr>
          </a:p>
        </p:txBody>
      </p:sp>
    </p:spTree>
    <p:extLst>
      <p:ext uri="{BB962C8B-B14F-4D97-AF65-F5344CB8AC3E}">
        <p14:creationId xmlns:p14="http://schemas.microsoft.com/office/powerpoint/2010/main" val="26995988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16716F6-D438-45D8-BA27-2CCF2B20C75B}"/>
              </a:ext>
            </a:extLst>
          </p:cNvPr>
          <p:cNvSpPr txBox="1"/>
          <p:nvPr/>
        </p:nvSpPr>
        <p:spPr>
          <a:xfrm>
            <a:off x="606593" y="872670"/>
            <a:ext cx="806516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and Capital Budgeting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55</a:t>
            </a:r>
          </a:p>
        </p:txBody>
      </p:sp>
      <p:sp>
        <p:nvSpPr>
          <p:cNvPr id="31" name="TextBox 30">
            <a:extLst>
              <a:ext uri="{FF2B5EF4-FFF2-40B4-BE49-F238E27FC236}">
                <a16:creationId xmlns:a16="http://schemas.microsoft.com/office/drawing/2014/main" id="{28770C27-C2DC-4F45-992C-3F021DB1BC25}"/>
              </a:ext>
            </a:extLst>
          </p:cNvPr>
          <p:cNvSpPr txBox="1"/>
          <p:nvPr/>
        </p:nvSpPr>
        <p:spPr>
          <a:xfrm>
            <a:off x="650708" y="2066407"/>
            <a:ext cx="7746332" cy="2789353"/>
          </a:xfrm>
          <a:prstGeom prst="rect">
            <a:avLst/>
          </a:prstGeom>
          <a:noFill/>
        </p:spPr>
        <p:txBody>
          <a:bodyPr wrap="square">
            <a:spAutoFit/>
          </a:bodyPr>
          <a:lstStyle/>
          <a:p>
            <a:pPr marL="342900" indent="-342900" algn="just">
              <a:lnSpc>
                <a:spcPct val="150000"/>
              </a:lnSpc>
              <a:buFont typeface="+mj-lt"/>
              <a:buAutoNum type="arabicPeriod" startAt="7"/>
            </a:pPr>
            <a:r>
              <a:rPr lang="en-US" sz="2400" dirty="0">
                <a:solidFill>
                  <a:srgbClr val="FF5353"/>
                </a:solidFill>
                <a:effectLst/>
                <a:latin typeface="+mj-lt"/>
              </a:rPr>
              <a:t>International Risk:</a:t>
            </a:r>
            <a:r>
              <a:rPr lang="en-US" sz="2400" dirty="0">
                <a:solidFill>
                  <a:srgbClr val="FF5353"/>
                </a:solidFill>
                <a:effectLst/>
              </a:rPr>
              <a:t> </a:t>
            </a:r>
            <a:r>
              <a:rPr lang="en-US" sz="2400" dirty="0">
                <a:solidFill>
                  <a:schemeClr val="tx2"/>
                </a:solidFill>
                <a:effectLst/>
              </a:rPr>
              <a:t>These are risk which are related with conditions which are caused by global economic conditions like restriction on free trade, restrictions on market access, recessions, bilateral agreements, political and geographical conditions etc.</a:t>
            </a:r>
            <a:endParaRPr lang="en-IN" sz="2400" dirty="0"/>
          </a:p>
        </p:txBody>
      </p:sp>
    </p:spTree>
    <p:extLst>
      <p:ext uri="{BB962C8B-B14F-4D97-AF65-F5344CB8AC3E}">
        <p14:creationId xmlns:p14="http://schemas.microsoft.com/office/powerpoint/2010/main" val="40820894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16716F6-D438-45D8-BA27-2CCF2B20C75B}"/>
              </a:ext>
            </a:extLst>
          </p:cNvPr>
          <p:cNvSpPr txBox="1"/>
          <p:nvPr/>
        </p:nvSpPr>
        <p:spPr>
          <a:xfrm>
            <a:off x="356937" y="893988"/>
            <a:ext cx="8602579"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Techniques of Risk Analysis in Capital Budgeting</a:t>
            </a:r>
            <a:endParaRPr lang="en-IN"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56</a:t>
            </a:r>
          </a:p>
        </p:txBody>
      </p:sp>
      <p:grpSp>
        <p:nvGrpSpPr>
          <p:cNvPr id="112" name="Group 111">
            <a:extLst>
              <a:ext uri="{FF2B5EF4-FFF2-40B4-BE49-F238E27FC236}">
                <a16:creationId xmlns:a16="http://schemas.microsoft.com/office/drawing/2014/main" id="{BCB27EC8-6D96-4133-BAC8-087D606076AB}"/>
              </a:ext>
            </a:extLst>
          </p:cNvPr>
          <p:cNvGrpSpPr/>
          <p:nvPr/>
        </p:nvGrpSpPr>
        <p:grpSpPr>
          <a:xfrm>
            <a:off x="715461" y="1903054"/>
            <a:ext cx="7738102" cy="4382912"/>
            <a:chOff x="715461" y="1903054"/>
            <a:chExt cx="7738102" cy="4382912"/>
          </a:xfrm>
        </p:grpSpPr>
        <p:sp>
          <p:nvSpPr>
            <p:cNvPr id="4" name="Freeform: Shape 3">
              <a:extLst>
                <a:ext uri="{FF2B5EF4-FFF2-40B4-BE49-F238E27FC236}">
                  <a16:creationId xmlns:a16="http://schemas.microsoft.com/office/drawing/2014/main" id="{2A93471E-67B8-4335-B183-594C18A617E4}"/>
                </a:ext>
              </a:extLst>
            </p:cNvPr>
            <p:cNvSpPr/>
            <p:nvPr/>
          </p:nvSpPr>
          <p:spPr>
            <a:xfrm rot="5400000">
              <a:off x="-973975" y="3947661"/>
              <a:ext cx="3893836"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03" tIns="34103" rIns="34103" bIns="34103"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sp>
          <p:nvSpPr>
            <p:cNvPr id="53" name="TextBox 52">
              <a:extLst>
                <a:ext uri="{FF2B5EF4-FFF2-40B4-BE49-F238E27FC236}">
                  <a16:creationId xmlns:a16="http://schemas.microsoft.com/office/drawing/2014/main" id="{6CF8A68E-D13A-41F0-AA07-91D1F34B8384}"/>
                </a:ext>
              </a:extLst>
            </p:cNvPr>
            <p:cNvSpPr txBox="1"/>
            <p:nvPr/>
          </p:nvSpPr>
          <p:spPr>
            <a:xfrm rot="16200000">
              <a:off x="-785786" y="3899715"/>
              <a:ext cx="3499490" cy="400110"/>
            </a:xfrm>
            <a:prstGeom prst="rect">
              <a:avLst/>
            </a:prstGeom>
            <a:noFill/>
          </p:spPr>
          <p:txBody>
            <a:bodyPr wrap="square" rtlCol="0">
              <a:spAutoFit/>
            </a:bodyPr>
            <a:lstStyle/>
            <a:p>
              <a:r>
                <a:rPr lang="en-US" sz="2000" dirty="0">
                  <a:solidFill>
                    <a:srgbClr val="D9D9D9"/>
                  </a:solidFill>
                  <a:latin typeface="+mj-lt"/>
                </a:rPr>
                <a:t>Techniques of Risk Analysis</a:t>
              </a:r>
              <a:endParaRPr lang="en-IN" sz="2000" dirty="0">
                <a:solidFill>
                  <a:srgbClr val="D9D9D9"/>
                </a:solidFill>
                <a:latin typeface="+mj-lt"/>
              </a:endParaRPr>
            </a:p>
          </p:txBody>
        </p:sp>
        <p:grpSp>
          <p:nvGrpSpPr>
            <p:cNvPr id="2" name="Group 1">
              <a:extLst>
                <a:ext uri="{FF2B5EF4-FFF2-40B4-BE49-F238E27FC236}">
                  <a16:creationId xmlns:a16="http://schemas.microsoft.com/office/drawing/2014/main" id="{653509FC-B89F-4DA7-9BBB-1070F450E008}"/>
                </a:ext>
              </a:extLst>
            </p:cNvPr>
            <p:cNvGrpSpPr/>
            <p:nvPr/>
          </p:nvGrpSpPr>
          <p:grpSpPr>
            <a:xfrm>
              <a:off x="2001286" y="2625308"/>
              <a:ext cx="2942192" cy="514963"/>
              <a:chOff x="2236872" y="2399963"/>
              <a:chExt cx="2942192" cy="514963"/>
            </a:xfrm>
          </p:grpSpPr>
          <p:sp>
            <p:nvSpPr>
              <p:cNvPr id="31" name="Freeform: Shape 30">
                <a:extLst>
                  <a:ext uri="{FF2B5EF4-FFF2-40B4-BE49-F238E27FC236}">
                    <a16:creationId xmlns:a16="http://schemas.microsoft.com/office/drawing/2014/main" id="{2C79A4ED-685B-4936-AAA4-6534A4A7B95C}"/>
                  </a:ext>
                </a:extLst>
              </p:cNvPr>
              <p:cNvSpPr/>
              <p:nvPr/>
            </p:nvSpPr>
            <p:spPr>
              <a:xfrm>
                <a:off x="2236872" y="2399963"/>
                <a:ext cx="2942192"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03" tIns="34103" rIns="34103" bIns="34103"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sp>
            <p:nvSpPr>
              <p:cNvPr id="54" name="TextBox 53">
                <a:extLst>
                  <a:ext uri="{FF2B5EF4-FFF2-40B4-BE49-F238E27FC236}">
                    <a16:creationId xmlns:a16="http://schemas.microsoft.com/office/drawing/2014/main" id="{AF9D9F92-1AB4-47B9-B3D4-DDECF8C20011}"/>
                  </a:ext>
                </a:extLst>
              </p:cNvPr>
              <p:cNvSpPr txBox="1"/>
              <p:nvPr/>
            </p:nvSpPr>
            <p:spPr>
              <a:xfrm>
                <a:off x="2334130" y="2457389"/>
                <a:ext cx="2747676" cy="400110"/>
              </a:xfrm>
              <a:prstGeom prst="rect">
                <a:avLst/>
              </a:prstGeom>
              <a:noFill/>
            </p:spPr>
            <p:txBody>
              <a:bodyPr wrap="square" rtlCol="0">
                <a:spAutoFit/>
              </a:bodyPr>
              <a:lstStyle/>
              <a:p>
                <a:r>
                  <a:rPr lang="en-US" sz="2000" dirty="0">
                    <a:solidFill>
                      <a:srgbClr val="D9D9D9"/>
                    </a:solidFill>
                    <a:latin typeface="+mj-lt"/>
                  </a:rPr>
                  <a:t>Statistical Techniques</a:t>
                </a:r>
                <a:endParaRPr lang="en-IN" sz="2000" dirty="0">
                  <a:solidFill>
                    <a:srgbClr val="D9D9D9"/>
                  </a:solidFill>
                  <a:latin typeface="+mj-lt"/>
                </a:endParaRPr>
              </a:p>
            </p:txBody>
          </p:sp>
        </p:grpSp>
        <p:grpSp>
          <p:nvGrpSpPr>
            <p:cNvPr id="3" name="Group 2">
              <a:extLst>
                <a:ext uri="{FF2B5EF4-FFF2-40B4-BE49-F238E27FC236}">
                  <a16:creationId xmlns:a16="http://schemas.microsoft.com/office/drawing/2014/main" id="{B61BA552-C383-4C7E-A170-4E4B64057EF8}"/>
                </a:ext>
              </a:extLst>
            </p:cNvPr>
            <p:cNvGrpSpPr/>
            <p:nvPr/>
          </p:nvGrpSpPr>
          <p:grpSpPr>
            <a:xfrm>
              <a:off x="2001286" y="4119297"/>
              <a:ext cx="2942192" cy="514963"/>
              <a:chOff x="2236872" y="3725864"/>
              <a:chExt cx="2942192" cy="514963"/>
            </a:xfrm>
          </p:grpSpPr>
          <p:sp>
            <p:nvSpPr>
              <p:cNvPr id="40" name="Freeform: Shape 39">
                <a:extLst>
                  <a:ext uri="{FF2B5EF4-FFF2-40B4-BE49-F238E27FC236}">
                    <a16:creationId xmlns:a16="http://schemas.microsoft.com/office/drawing/2014/main" id="{2FA14A4D-D453-48D5-87C3-9285BEF67D82}"/>
                  </a:ext>
                </a:extLst>
              </p:cNvPr>
              <p:cNvSpPr/>
              <p:nvPr/>
            </p:nvSpPr>
            <p:spPr>
              <a:xfrm>
                <a:off x="2236872" y="3725864"/>
                <a:ext cx="2942192"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03" tIns="34103" rIns="34103" bIns="34103" numCol="1" spcCol="1270" anchor="ctr" anchorCtr="0">
                <a:noAutofit/>
              </a:bodyPr>
              <a:lstStyle/>
              <a:p>
                <a:pPr marL="0" lvl="0" indent="0" algn="ctr" defTabSz="1333500">
                  <a:lnSpc>
                    <a:spcPct val="90000"/>
                  </a:lnSpc>
                  <a:spcBef>
                    <a:spcPct val="0"/>
                  </a:spcBef>
                  <a:spcAft>
                    <a:spcPct val="35000"/>
                  </a:spcAft>
                  <a:buNone/>
                </a:pPr>
                <a:endParaRPr lang="en-IN" sz="3000" kern="1200"/>
              </a:p>
            </p:txBody>
          </p:sp>
          <p:sp>
            <p:nvSpPr>
              <p:cNvPr id="55" name="TextBox 54">
                <a:extLst>
                  <a:ext uri="{FF2B5EF4-FFF2-40B4-BE49-F238E27FC236}">
                    <a16:creationId xmlns:a16="http://schemas.microsoft.com/office/drawing/2014/main" id="{698CEE6C-23FD-406A-9193-BC5754C19C4F}"/>
                  </a:ext>
                </a:extLst>
              </p:cNvPr>
              <p:cNvSpPr txBox="1"/>
              <p:nvPr/>
            </p:nvSpPr>
            <p:spPr>
              <a:xfrm>
                <a:off x="2292255" y="3798679"/>
                <a:ext cx="2831427" cy="369332"/>
              </a:xfrm>
              <a:prstGeom prst="rect">
                <a:avLst/>
              </a:prstGeom>
              <a:noFill/>
            </p:spPr>
            <p:txBody>
              <a:bodyPr wrap="square" rtlCol="0">
                <a:spAutoFit/>
              </a:bodyPr>
              <a:lstStyle/>
              <a:p>
                <a:r>
                  <a:rPr lang="en-US" dirty="0">
                    <a:solidFill>
                      <a:srgbClr val="D9D9D9"/>
                    </a:solidFill>
                    <a:latin typeface="+mj-lt"/>
                  </a:rPr>
                  <a:t>Conventional Techniques</a:t>
                </a:r>
                <a:endParaRPr lang="en-IN" dirty="0">
                  <a:solidFill>
                    <a:srgbClr val="D9D9D9"/>
                  </a:solidFill>
                  <a:latin typeface="+mj-lt"/>
                </a:endParaRPr>
              </a:p>
            </p:txBody>
          </p:sp>
        </p:grpSp>
        <p:grpSp>
          <p:nvGrpSpPr>
            <p:cNvPr id="5" name="Group 4">
              <a:extLst>
                <a:ext uri="{FF2B5EF4-FFF2-40B4-BE49-F238E27FC236}">
                  <a16:creationId xmlns:a16="http://schemas.microsoft.com/office/drawing/2014/main" id="{CAB99692-D769-42D1-8AF4-4FBE6EF1C62D}"/>
                </a:ext>
              </a:extLst>
            </p:cNvPr>
            <p:cNvGrpSpPr/>
            <p:nvPr/>
          </p:nvGrpSpPr>
          <p:grpSpPr>
            <a:xfrm>
              <a:off x="2001286" y="5440850"/>
              <a:ext cx="2942192" cy="514963"/>
              <a:chOff x="2256192" y="5348915"/>
              <a:chExt cx="2942192" cy="514963"/>
            </a:xfrm>
          </p:grpSpPr>
          <p:sp>
            <p:nvSpPr>
              <p:cNvPr id="46" name="Freeform: Shape 45">
                <a:extLst>
                  <a:ext uri="{FF2B5EF4-FFF2-40B4-BE49-F238E27FC236}">
                    <a16:creationId xmlns:a16="http://schemas.microsoft.com/office/drawing/2014/main" id="{8AC3DB52-FA18-402E-8562-EB956E651471}"/>
                  </a:ext>
                </a:extLst>
              </p:cNvPr>
              <p:cNvSpPr/>
              <p:nvPr/>
            </p:nvSpPr>
            <p:spPr>
              <a:xfrm>
                <a:off x="2256192" y="5348915"/>
                <a:ext cx="2942192"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373" tIns="35373" rIns="35373" bIns="35373" numCol="1" spcCol="1270" anchor="ctr" anchorCtr="0">
                <a:noAutofit/>
              </a:bodyPr>
              <a:lstStyle/>
              <a:p>
                <a:pPr marL="0" lvl="0" indent="0" algn="ctr" defTabSz="1422400">
                  <a:lnSpc>
                    <a:spcPct val="90000"/>
                  </a:lnSpc>
                  <a:spcBef>
                    <a:spcPct val="0"/>
                  </a:spcBef>
                  <a:spcAft>
                    <a:spcPct val="35000"/>
                  </a:spcAft>
                  <a:buNone/>
                </a:pPr>
                <a:endParaRPr lang="en-IN" sz="3200" kern="1200" dirty="0"/>
              </a:p>
            </p:txBody>
          </p:sp>
          <p:sp>
            <p:nvSpPr>
              <p:cNvPr id="56" name="TextBox 55">
                <a:extLst>
                  <a:ext uri="{FF2B5EF4-FFF2-40B4-BE49-F238E27FC236}">
                    <a16:creationId xmlns:a16="http://schemas.microsoft.com/office/drawing/2014/main" id="{EA2B3D9B-2FE1-4884-B381-A3D8DE7A3382}"/>
                  </a:ext>
                </a:extLst>
              </p:cNvPr>
              <p:cNvSpPr txBox="1"/>
              <p:nvPr/>
            </p:nvSpPr>
            <p:spPr>
              <a:xfrm>
                <a:off x="2596722" y="5406341"/>
                <a:ext cx="2261132" cy="400110"/>
              </a:xfrm>
              <a:prstGeom prst="rect">
                <a:avLst/>
              </a:prstGeom>
              <a:noFill/>
            </p:spPr>
            <p:txBody>
              <a:bodyPr wrap="square" rtlCol="0">
                <a:spAutoFit/>
              </a:bodyPr>
              <a:lstStyle/>
              <a:p>
                <a:r>
                  <a:rPr lang="en-US" sz="2000" dirty="0">
                    <a:solidFill>
                      <a:srgbClr val="D9D9D9"/>
                    </a:solidFill>
                    <a:latin typeface="+mj-lt"/>
                  </a:rPr>
                  <a:t>Other Techniques</a:t>
                </a:r>
                <a:endParaRPr lang="en-IN" sz="2000" dirty="0">
                  <a:solidFill>
                    <a:srgbClr val="D9D9D9"/>
                  </a:solidFill>
                  <a:latin typeface="+mj-lt"/>
                </a:endParaRPr>
              </a:p>
            </p:txBody>
          </p:sp>
        </p:grpSp>
        <p:grpSp>
          <p:nvGrpSpPr>
            <p:cNvPr id="81" name="Group 80">
              <a:extLst>
                <a:ext uri="{FF2B5EF4-FFF2-40B4-BE49-F238E27FC236}">
                  <a16:creationId xmlns:a16="http://schemas.microsoft.com/office/drawing/2014/main" id="{340FE7D1-852F-4638-9F3C-61F8234090C7}"/>
                </a:ext>
              </a:extLst>
            </p:cNvPr>
            <p:cNvGrpSpPr/>
            <p:nvPr/>
          </p:nvGrpSpPr>
          <p:grpSpPr>
            <a:xfrm>
              <a:off x="5862804" y="1903054"/>
              <a:ext cx="2565735" cy="514963"/>
              <a:chOff x="5862804" y="1903054"/>
              <a:chExt cx="2565735" cy="514963"/>
            </a:xfrm>
          </p:grpSpPr>
          <p:sp>
            <p:nvSpPr>
              <p:cNvPr id="33" name="Freeform: Shape 32">
                <a:extLst>
                  <a:ext uri="{FF2B5EF4-FFF2-40B4-BE49-F238E27FC236}">
                    <a16:creationId xmlns:a16="http://schemas.microsoft.com/office/drawing/2014/main" id="{25E1AF93-E750-461E-BFCF-79E810E52179}"/>
                  </a:ext>
                </a:extLst>
              </p:cNvPr>
              <p:cNvSpPr/>
              <p:nvPr/>
            </p:nvSpPr>
            <p:spPr>
              <a:xfrm>
                <a:off x="5862804" y="1903054"/>
                <a:ext cx="2565735"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03" tIns="34103" rIns="34103" bIns="34103"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sp>
            <p:nvSpPr>
              <p:cNvPr id="47" name="TextBox 46">
                <a:extLst>
                  <a:ext uri="{FF2B5EF4-FFF2-40B4-BE49-F238E27FC236}">
                    <a16:creationId xmlns:a16="http://schemas.microsoft.com/office/drawing/2014/main" id="{2E6B369C-5E9D-482F-9AED-CAB7202AD27F}"/>
                  </a:ext>
                </a:extLst>
              </p:cNvPr>
              <p:cNvSpPr txBox="1"/>
              <p:nvPr/>
            </p:nvSpPr>
            <p:spPr>
              <a:xfrm>
                <a:off x="6458752" y="1975869"/>
                <a:ext cx="1373838" cy="369332"/>
              </a:xfrm>
              <a:prstGeom prst="rect">
                <a:avLst/>
              </a:prstGeom>
              <a:noFill/>
            </p:spPr>
            <p:txBody>
              <a:bodyPr wrap="square" rtlCol="0">
                <a:spAutoFit/>
              </a:bodyPr>
              <a:lstStyle/>
              <a:p>
                <a:r>
                  <a:rPr lang="en-US" dirty="0">
                    <a:solidFill>
                      <a:srgbClr val="D9D9D9"/>
                    </a:solidFill>
                    <a:latin typeface="+mj-lt"/>
                  </a:rPr>
                  <a:t>Probability</a:t>
                </a:r>
                <a:endParaRPr lang="en-IN" dirty="0">
                  <a:solidFill>
                    <a:srgbClr val="D9D9D9"/>
                  </a:solidFill>
                  <a:latin typeface="+mj-lt"/>
                </a:endParaRPr>
              </a:p>
            </p:txBody>
          </p:sp>
        </p:grpSp>
        <p:grpSp>
          <p:nvGrpSpPr>
            <p:cNvPr id="87" name="Group 86">
              <a:extLst>
                <a:ext uri="{FF2B5EF4-FFF2-40B4-BE49-F238E27FC236}">
                  <a16:creationId xmlns:a16="http://schemas.microsoft.com/office/drawing/2014/main" id="{D5229364-87B6-4EFD-9F63-2D6A7851A118}"/>
                </a:ext>
              </a:extLst>
            </p:cNvPr>
            <p:cNvGrpSpPr/>
            <p:nvPr/>
          </p:nvGrpSpPr>
          <p:grpSpPr>
            <a:xfrm>
              <a:off x="5862804" y="2452555"/>
              <a:ext cx="2565735" cy="584775"/>
              <a:chOff x="5862804" y="2452555"/>
              <a:chExt cx="2565735" cy="584775"/>
            </a:xfrm>
          </p:grpSpPr>
          <p:sp>
            <p:nvSpPr>
              <p:cNvPr id="35" name="Freeform: Shape 34">
                <a:extLst>
                  <a:ext uri="{FF2B5EF4-FFF2-40B4-BE49-F238E27FC236}">
                    <a16:creationId xmlns:a16="http://schemas.microsoft.com/office/drawing/2014/main" id="{09034D2A-45FE-4536-9603-E8E8307AAE49}"/>
                  </a:ext>
                </a:extLst>
              </p:cNvPr>
              <p:cNvSpPr/>
              <p:nvPr/>
            </p:nvSpPr>
            <p:spPr>
              <a:xfrm>
                <a:off x="5862804" y="2487461"/>
                <a:ext cx="2565735"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03" tIns="34103" rIns="34103" bIns="34103"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sp>
            <p:nvSpPr>
              <p:cNvPr id="49" name="TextBox 48">
                <a:extLst>
                  <a:ext uri="{FF2B5EF4-FFF2-40B4-BE49-F238E27FC236}">
                    <a16:creationId xmlns:a16="http://schemas.microsoft.com/office/drawing/2014/main" id="{2BBE0D40-1A06-42B9-B938-581E4B04F199}"/>
                  </a:ext>
                </a:extLst>
              </p:cNvPr>
              <p:cNvSpPr txBox="1"/>
              <p:nvPr/>
            </p:nvSpPr>
            <p:spPr>
              <a:xfrm>
                <a:off x="5878553" y="2452555"/>
                <a:ext cx="2534236" cy="584775"/>
              </a:xfrm>
              <a:prstGeom prst="rect">
                <a:avLst/>
              </a:prstGeom>
              <a:noFill/>
            </p:spPr>
            <p:txBody>
              <a:bodyPr wrap="square" rtlCol="0">
                <a:spAutoFit/>
              </a:bodyPr>
              <a:lstStyle/>
              <a:p>
                <a:pPr algn="ctr"/>
                <a:r>
                  <a:rPr lang="en-US" sz="1600" dirty="0">
                    <a:solidFill>
                      <a:srgbClr val="D9D9D9"/>
                    </a:solidFill>
                    <a:latin typeface="+mj-lt"/>
                  </a:rPr>
                  <a:t>Variance or Standard Deviation</a:t>
                </a:r>
                <a:endParaRPr lang="en-IN" sz="1600" dirty="0">
                  <a:solidFill>
                    <a:srgbClr val="D9D9D9"/>
                  </a:solidFill>
                  <a:latin typeface="+mj-lt"/>
                </a:endParaRPr>
              </a:p>
            </p:txBody>
          </p:sp>
        </p:grpSp>
        <p:grpSp>
          <p:nvGrpSpPr>
            <p:cNvPr id="82" name="Group 81">
              <a:extLst>
                <a:ext uri="{FF2B5EF4-FFF2-40B4-BE49-F238E27FC236}">
                  <a16:creationId xmlns:a16="http://schemas.microsoft.com/office/drawing/2014/main" id="{DAF4B49E-0DC4-4D0D-825C-F1E0FEE3E159}"/>
                </a:ext>
              </a:extLst>
            </p:cNvPr>
            <p:cNvGrpSpPr/>
            <p:nvPr/>
          </p:nvGrpSpPr>
          <p:grpSpPr>
            <a:xfrm>
              <a:off x="5854601" y="3080220"/>
              <a:ext cx="2598962" cy="514963"/>
              <a:chOff x="5823837" y="3080220"/>
              <a:chExt cx="2676795" cy="514963"/>
            </a:xfrm>
          </p:grpSpPr>
          <p:sp>
            <p:nvSpPr>
              <p:cNvPr id="37" name="Freeform: Shape 36">
                <a:extLst>
                  <a:ext uri="{FF2B5EF4-FFF2-40B4-BE49-F238E27FC236}">
                    <a16:creationId xmlns:a16="http://schemas.microsoft.com/office/drawing/2014/main" id="{CD92C511-3A2B-4091-80A0-DE7523CF62C8}"/>
                  </a:ext>
                </a:extLst>
              </p:cNvPr>
              <p:cNvSpPr/>
              <p:nvPr/>
            </p:nvSpPr>
            <p:spPr>
              <a:xfrm>
                <a:off x="5823837" y="3080220"/>
                <a:ext cx="2651022"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373" tIns="35373" rIns="35373" bIns="35373" numCol="1" spcCol="1270" anchor="ctr" anchorCtr="0">
                <a:noAutofit/>
              </a:bodyPr>
              <a:lstStyle/>
              <a:p>
                <a:pPr marL="0" lvl="0" indent="0" algn="ctr" defTabSz="1422400">
                  <a:lnSpc>
                    <a:spcPct val="90000"/>
                  </a:lnSpc>
                  <a:spcBef>
                    <a:spcPct val="0"/>
                  </a:spcBef>
                  <a:spcAft>
                    <a:spcPct val="35000"/>
                  </a:spcAft>
                  <a:buNone/>
                </a:pPr>
                <a:endParaRPr lang="en-IN" sz="3200" kern="1200" dirty="0"/>
              </a:p>
            </p:txBody>
          </p:sp>
          <p:sp>
            <p:nvSpPr>
              <p:cNvPr id="51" name="TextBox 50">
                <a:extLst>
                  <a:ext uri="{FF2B5EF4-FFF2-40B4-BE49-F238E27FC236}">
                    <a16:creationId xmlns:a16="http://schemas.microsoft.com/office/drawing/2014/main" id="{B160831E-94E3-4D34-A38E-412647E18E1E}"/>
                  </a:ext>
                </a:extLst>
              </p:cNvPr>
              <p:cNvSpPr txBox="1"/>
              <p:nvPr/>
            </p:nvSpPr>
            <p:spPr>
              <a:xfrm>
                <a:off x="5856962" y="3126804"/>
                <a:ext cx="2643670" cy="353943"/>
              </a:xfrm>
              <a:prstGeom prst="rect">
                <a:avLst/>
              </a:prstGeom>
              <a:noFill/>
            </p:spPr>
            <p:txBody>
              <a:bodyPr wrap="square" rtlCol="0">
                <a:spAutoFit/>
              </a:bodyPr>
              <a:lstStyle/>
              <a:p>
                <a:r>
                  <a:rPr lang="en-US" sz="1700" dirty="0">
                    <a:solidFill>
                      <a:srgbClr val="D9D9D9"/>
                    </a:solidFill>
                    <a:latin typeface="+mj-lt"/>
                  </a:rPr>
                  <a:t>Coefficient of Variation</a:t>
                </a:r>
                <a:endParaRPr lang="en-IN" sz="1700" dirty="0">
                  <a:solidFill>
                    <a:srgbClr val="D9D9D9"/>
                  </a:solidFill>
                  <a:latin typeface="+mj-lt"/>
                </a:endParaRPr>
              </a:p>
            </p:txBody>
          </p:sp>
        </p:grpSp>
        <p:grpSp>
          <p:nvGrpSpPr>
            <p:cNvPr id="83" name="Group 82">
              <a:extLst>
                <a:ext uri="{FF2B5EF4-FFF2-40B4-BE49-F238E27FC236}">
                  <a16:creationId xmlns:a16="http://schemas.microsoft.com/office/drawing/2014/main" id="{AD97F0A2-748B-4635-8715-FECA727505C5}"/>
                </a:ext>
              </a:extLst>
            </p:cNvPr>
            <p:cNvGrpSpPr/>
            <p:nvPr/>
          </p:nvGrpSpPr>
          <p:grpSpPr>
            <a:xfrm>
              <a:off x="5862804" y="3807981"/>
              <a:ext cx="2565735" cy="584775"/>
              <a:chOff x="5862804" y="3807981"/>
              <a:chExt cx="2565735" cy="584775"/>
            </a:xfrm>
          </p:grpSpPr>
          <p:sp>
            <p:nvSpPr>
              <p:cNvPr id="42" name="Freeform: Shape 41">
                <a:extLst>
                  <a:ext uri="{FF2B5EF4-FFF2-40B4-BE49-F238E27FC236}">
                    <a16:creationId xmlns:a16="http://schemas.microsoft.com/office/drawing/2014/main" id="{BBCD5251-C653-4E29-946A-2A817B0240BC}"/>
                  </a:ext>
                </a:extLst>
              </p:cNvPr>
              <p:cNvSpPr/>
              <p:nvPr/>
            </p:nvSpPr>
            <p:spPr>
              <a:xfrm>
                <a:off x="5862804" y="3842887"/>
                <a:ext cx="2565735"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03" tIns="34103" rIns="34103" bIns="34103"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sp>
            <p:nvSpPr>
              <p:cNvPr id="52" name="TextBox 51">
                <a:extLst>
                  <a:ext uri="{FF2B5EF4-FFF2-40B4-BE49-F238E27FC236}">
                    <a16:creationId xmlns:a16="http://schemas.microsoft.com/office/drawing/2014/main" id="{46402497-AD7E-4A9E-A089-9EC7DA2E1DB4}"/>
                  </a:ext>
                </a:extLst>
              </p:cNvPr>
              <p:cNvSpPr txBox="1"/>
              <p:nvPr/>
            </p:nvSpPr>
            <p:spPr>
              <a:xfrm>
                <a:off x="5955046" y="3807981"/>
                <a:ext cx="2381251" cy="584775"/>
              </a:xfrm>
              <a:prstGeom prst="rect">
                <a:avLst/>
              </a:prstGeom>
              <a:noFill/>
            </p:spPr>
            <p:txBody>
              <a:bodyPr wrap="square" rtlCol="0">
                <a:spAutoFit/>
              </a:bodyPr>
              <a:lstStyle/>
              <a:p>
                <a:pPr algn="ctr"/>
                <a:r>
                  <a:rPr lang="en-US" sz="1600" dirty="0">
                    <a:solidFill>
                      <a:srgbClr val="D9D9D9"/>
                    </a:solidFill>
                    <a:latin typeface="+mj-lt"/>
                  </a:rPr>
                  <a:t>Risk-Adjusted Discount Rate</a:t>
                </a:r>
                <a:endParaRPr lang="en-IN" sz="1600" dirty="0">
                  <a:solidFill>
                    <a:srgbClr val="D9D9D9"/>
                  </a:solidFill>
                  <a:latin typeface="+mj-lt"/>
                </a:endParaRPr>
              </a:p>
            </p:txBody>
          </p:sp>
        </p:grpSp>
        <p:grpSp>
          <p:nvGrpSpPr>
            <p:cNvPr id="84" name="Group 83">
              <a:extLst>
                <a:ext uri="{FF2B5EF4-FFF2-40B4-BE49-F238E27FC236}">
                  <a16:creationId xmlns:a16="http://schemas.microsoft.com/office/drawing/2014/main" id="{5ECECB0A-7AF3-440A-8981-F6A58750FEA7}"/>
                </a:ext>
              </a:extLst>
            </p:cNvPr>
            <p:cNvGrpSpPr/>
            <p:nvPr/>
          </p:nvGrpSpPr>
          <p:grpSpPr>
            <a:xfrm>
              <a:off x="5862804" y="4409203"/>
              <a:ext cx="2565735" cy="514963"/>
              <a:chOff x="5862804" y="4409203"/>
              <a:chExt cx="2565735" cy="514963"/>
            </a:xfrm>
          </p:grpSpPr>
          <p:sp>
            <p:nvSpPr>
              <p:cNvPr id="44" name="Freeform: Shape 43">
                <a:extLst>
                  <a:ext uri="{FF2B5EF4-FFF2-40B4-BE49-F238E27FC236}">
                    <a16:creationId xmlns:a16="http://schemas.microsoft.com/office/drawing/2014/main" id="{4E461264-746A-4BA1-9203-A75C8FB4C6CC}"/>
                  </a:ext>
                </a:extLst>
              </p:cNvPr>
              <p:cNvSpPr/>
              <p:nvPr/>
            </p:nvSpPr>
            <p:spPr>
              <a:xfrm>
                <a:off x="5862804" y="4409203"/>
                <a:ext cx="2565735"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373" tIns="35373" rIns="35373" bIns="35373" numCol="1" spcCol="1270" anchor="ctr" anchorCtr="0">
                <a:noAutofit/>
              </a:bodyPr>
              <a:lstStyle/>
              <a:p>
                <a:pPr marL="0" lvl="0" indent="0" algn="ctr" defTabSz="1422400">
                  <a:lnSpc>
                    <a:spcPct val="90000"/>
                  </a:lnSpc>
                  <a:spcBef>
                    <a:spcPct val="0"/>
                  </a:spcBef>
                  <a:spcAft>
                    <a:spcPct val="35000"/>
                  </a:spcAft>
                  <a:buNone/>
                </a:pPr>
                <a:endParaRPr lang="en-IN" sz="3200" kern="1200" dirty="0"/>
              </a:p>
            </p:txBody>
          </p:sp>
          <p:sp>
            <p:nvSpPr>
              <p:cNvPr id="57" name="TextBox 56">
                <a:extLst>
                  <a:ext uri="{FF2B5EF4-FFF2-40B4-BE49-F238E27FC236}">
                    <a16:creationId xmlns:a16="http://schemas.microsoft.com/office/drawing/2014/main" id="{CDE3E35F-4DE0-41DB-A97E-449215320A6F}"/>
                  </a:ext>
                </a:extLst>
              </p:cNvPr>
              <p:cNvSpPr txBox="1"/>
              <p:nvPr/>
            </p:nvSpPr>
            <p:spPr>
              <a:xfrm>
                <a:off x="5862804" y="4482018"/>
                <a:ext cx="2565735" cy="369332"/>
              </a:xfrm>
              <a:prstGeom prst="rect">
                <a:avLst/>
              </a:prstGeom>
              <a:noFill/>
            </p:spPr>
            <p:txBody>
              <a:bodyPr wrap="square" rtlCol="0">
                <a:spAutoFit/>
              </a:bodyPr>
              <a:lstStyle/>
              <a:p>
                <a:r>
                  <a:rPr lang="en-US" dirty="0">
                    <a:solidFill>
                      <a:srgbClr val="D9D9D9"/>
                    </a:solidFill>
                    <a:latin typeface="+mj-lt"/>
                  </a:rPr>
                  <a:t>Certainty Equivalents</a:t>
                </a:r>
                <a:endParaRPr lang="en-IN" dirty="0">
                  <a:solidFill>
                    <a:srgbClr val="D9D9D9"/>
                  </a:solidFill>
                  <a:latin typeface="+mj-lt"/>
                </a:endParaRPr>
              </a:p>
            </p:txBody>
          </p:sp>
        </p:grpSp>
        <p:grpSp>
          <p:nvGrpSpPr>
            <p:cNvPr id="85" name="Group 84">
              <a:extLst>
                <a:ext uri="{FF2B5EF4-FFF2-40B4-BE49-F238E27FC236}">
                  <a16:creationId xmlns:a16="http://schemas.microsoft.com/office/drawing/2014/main" id="{1E7F597B-BAB9-4462-B8C4-DFA202A3737D}"/>
                </a:ext>
              </a:extLst>
            </p:cNvPr>
            <p:cNvGrpSpPr/>
            <p:nvPr/>
          </p:nvGrpSpPr>
          <p:grpSpPr>
            <a:xfrm>
              <a:off x="5862804" y="5178796"/>
              <a:ext cx="2565735" cy="514963"/>
              <a:chOff x="5862804" y="5178796"/>
              <a:chExt cx="2565735" cy="514963"/>
            </a:xfrm>
          </p:grpSpPr>
          <p:sp>
            <p:nvSpPr>
              <p:cNvPr id="48" name="Freeform: Shape 47">
                <a:extLst>
                  <a:ext uri="{FF2B5EF4-FFF2-40B4-BE49-F238E27FC236}">
                    <a16:creationId xmlns:a16="http://schemas.microsoft.com/office/drawing/2014/main" id="{93EDBA04-9EA5-475E-9FB4-FB583A5F0216}"/>
                  </a:ext>
                </a:extLst>
              </p:cNvPr>
              <p:cNvSpPr/>
              <p:nvPr/>
            </p:nvSpPr>
            <p:spPr>
              <a:xfrm>
                <a:off x="5862804" y="5178796"/>
                <a:ext cx="2565735"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373" tIns="35373" rIns="35373" bIns="35373" numCol="1" spcCol="1270" anchor="ctr" anchorCtr="0">
                <a:noAutofit/>
              </a:bodyPr>
              <a:lstStyle/>
              <a:p>
                <a:pPr marL="0" lvl="0" indent="0" algn="ctr" defTabSz="1422400">
                  <a:lnSpc>
                    <a:spcPct val="90000"/>
                  </a:lnSpc>
                  <a:spcBef>
                    <a:spcPct val="0"/>
                  </a:spcBef>
                  <a:spcAft>
                    <a:spcPct val="35000"/>
                  </a:spcAft>
                  <a:buNone/>
                </a:pPr>
                <a:endParaRPr lang="en-IN" sz="3200" kern="1200" dirty="0"/>
              </a:p>
            </p:txBody>
          </p:sp>
          <p:sp>
            <p:nvSpPr>
              <p:cNvPr id="58" name="TextBox 57">
                <a:extLst>
                  <a:ext uri="{FF2B5EF4-FFF2-40B4-BE49-F238E27FC236}">
                    <a16:creationId xmlns:a16="http://schemas.microsoft.com/office/drawing/2014/main" id="{A456D058-6E24-476E-A0E7-95A473348FE3}"/>
                  </a:ext>
                </a:extLst>
              </p:cNvPr>
              <p:cNvSpPr txBox="1"/>
              <p:nvPr/>
            </p:nvSpPr>
            <p:spPr>
              <a:xfrm>
                <a:off x="6054235" y="5251611"/>
                <a:ext cx="2290656" cy="369332"/>
              </a:xfrm>
              <a:prstGeom prst="rect">
                <a:avLst/>
              </a:prstGeom>
              <a:noFill/>
            </p:spPr>
            <p:txBody>
              <a:bodyPr wrap="square" rtlCol="0">
                <a:spAutoFit/>
              </a:bodyPr>
              <a:lstStyle/>
              <a:p>
                <a:r>
                  <a:rPr lang="en-US" dirty="0">
                    <a:solidFill>
                      <a:srgbClr val="D9D9D9"/>
                    </a:solidFill>
                    <a:latin typeface="+mj-lt"/>
                  </a:rPr>
                  <a:t>Sensitivity Analysis</a:t>
                </a:r>
                <a:endParaRPr lang="en-IN" dirty="0">
                  <a:solidFill>
                    <a:srgbClr val="D9D9D9"/>
                  </a:solidFill>
                  <a:latin typeface="+mj-lt"/>
                </a:endParaRPr>
              </a:p>
            </p:txBody>
          </p:sp>
        </p:grpSp>
        <p:grpSp>
          <p:nvGrpSpPr>
            <p:cNvPr id="86" name="Group 85">
              <a:extLst>
                <a:ext uri="{FF2B5EF4-FFF2-40B4-BE49-F238E27FC236}">
                  <a16:creationId xmlns:a16="http://schemas.microsoft.com/office/drawing/2014/main" id="{6E2D089B-B567-4E12-84DC-6379AC21F9B5}"/>
                </a:ext>
              </a:extLst>
            </p:cNvPr>
            <p:cNvGrpSpPr/>
            <p:nvPr/>
          </p:nvGrpSpPr>
          <p:grpSpPr>
            <a:xfrm>
              <a:off x="5862804" y="5771003"/>
              <a:ext cx="2565735" cy="514963"/>
              <a:chOff x="5862804" y="5771003"/>
              <a:chExt cx="2565735" cy="514963"/>
            </a:xfrm>
          </p:grpSpPr>
          <p:sp>
            <p:nvSpPr>
              <p:cNvPr id="50" name="Freeform: Shape 49">
                <a:extLst>
                  <a:ext uri="{FF2B5EF4-FFF2-40B4-BE49-F238E27FC236}">
                    <a16:creationId xmlns:a16="http://schemas.microsoft.com/office/drawing/2014/main" id="{D7F8C874-4E60-40A1-9E9A-5B22292402FF}"/>
                  </a:ext>
                </a:extLst>
              </p:cNvPr>
              <p:cNvSpPr/>
              <p:nvPr/>
            </p:nvSpPr>
            <p:spPr>
              <a:xfrm>
                <a:off x="5862804" y="5771003"/>
                <a:ext cx="2565735" cy="514963"/>
              </a:xfrm>
              <a:custGeom>
                <a:avLst/>
                <a:gdLst>
                  <a:gd name="connsiteX0" fmla="*/ 0 w 1027906"/>
                  <a:gd name="connsiteY0" fmla="*/ 51395 h 513953"/>
                  <a:gd name="connsiteX1" fmla="*/ 51395 w 1027906"/>
                  <a:gd name="connsiteY1" fmla="*/ 0 h 513953"/>
                  <a:gd name="connsiteX2" fmla="*/ 976511 w 1027906"/>
                  <a:gd name="connsiteY2" fmla="*/ 0 h 513953"/>
                  <a:gd name="connsiteX3" fmla="*/ 1027906 w 1027906"/>
                  <a:gd name="connsiteY3" fmla="*/ 51395 h 513953"/>
                  <a:gd name="connsiteX4" fmla="*/ 1027906 w 1027906"/>
                  <a:gd name="connsiteY4" fmla="*/ 462558 h 513953"/>
                  <a:gd name="connsiteX5" fmla="*/ 976511 w 1027906"/>
                  <a:gd name="connsiteY5" fmla="*/ 513953 h 513953"/>
                  <a:gd name="connsiteX6" fmla="*/ 51395 w 1027906"/>
                  <a:gd name="connsiteY6" fmla="*/ 513953 h 513953"/>
                  <a:gd name="connsiteX7" fmla="*/ 0 w 1027906"/>
                  <a:gd name="connsiteY7" fmla="*/ 462558 h 513953"/>
                  <a:gd name="connsiteX8" fmla="*/ 0 w 1027906"/>
                  <a:gd name="connsiteY8" fmla="*/ 51395 h 51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906" h="513953">
                    <a:moveTo>
                      <a:pt x="0" y="51395"/>
                    </a:moveTo>
                    <a:cubicBezTo>
                      <a:pt x="0" y="23010"/>
                      <a:pt x="23010" y="0"/>
                      <a:pt x="51395" y="0"/>
                    </a:cubicBezTo>
                    <a:lnTo>
                      <a:pt x="976511" y="0"/>
                    </a:lnTo>
                    <a:cubicBezTo>
                      <a:pt x="1004896" y="0"/>
                      <a:pt x="1027906" y="23010"/>
                      <a:pt x="1027906" y="51395"/>
                    </a:cubicBezTo>
                    <a:lnTo>
                      <a:pt x="1027906" y="462558"/>
                    </a:lnTo>
                    <a:cubicBezTo>
                      <a:pt x="1027906" y="490943"/>
                      <a:pt x="1004896" y="513953"/>
                      <a:pt x="976511" y="513953"/>
                    </a:cubicBezTo>
                    <a:lnTo>
                      <a:pt x="51395" y="513953"/>
                    </a:lnTo>
                    <a:cubicBezTo>
                      <a:pt x="23010" y="513953"/>
                      <a:pt x="0" y="490943"/>
                      <a:pt x="0" y="462558"/>
                    </a:cubicBezTo>
                    <a:lnTo>
                      <a:pt x="0" y="51395"/>
                    </a:lnTo>
                    <a:close/>
                  </a:path>
                </a:pathLst>
              </a:custGeom>
              <a:solidFill>
                <a:srgbClr val="FF5353"/>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373" tIns="35373" rIns="35373" bIns="35373" numCol="1" spcCol="1270" anchor="ctr" anchorCtr="0">
                <a:noAutofit/>
              </a:bodyPr>
              <a:lstStyle/>
              <a:p>
                <a:pPr marL="0" lvl="0" indent="0" algn="ctr" defTabSz="1422400">
                  <a:lnSpc>
                    <a:spcPct val="90000"/>
                  </a:lnSpc>
                  <a:spcBef>
                    <a:spcPct val="0"/>
                  </a:spcBef>
                  <a:spcAft>
                    <a:spcPct val="35000"/>
                  </a:spcAft>
                  <a:buNone/>
                </a:pPr>
                <a:endParaRPr lang="en-IN" sz="3200" kern="1200" dirty="0"/>
              </a:p>
            </p:txBody>
          </p:sp>
          <p:sp>
            <p:nvSpPr>
              <p:cNvPr id="59" name="TextBox 58">
                <a:extLst>
                  <a:ext uri="{FF2B5EF4-FFF2-40B4-BE49-F238E27FC236}">
                    <a16:creationId xmlns:a16="http://schemas.microsoft.com/office/drawing/2014/main" id="{630C1D7F-E90D-416F-BB0A-D32A26F02465}"/>
                  </a:ext>
                </a:extLst>
              </p:cNvPr>
              <p:cNvSpPr txBox="1"/>
              <p:nvPr/>
            </p:nvSpPr>
            <p:spPr>
              <a:xfrm>
                <a:off x="6110382" y="5843818"/>
                <a:ext cx="2070578" cy="369332"/>
              </a:xfrm>
              <a:prstGeom prst="rect">
                <a:avLst/>
              </a:prstGeom>
              <a:noFill/>
            </p:spPr>
            <p:txBody>
              <a:bodyPr wrap="square" rtlCol="0">
                <a:spAutoFit/>
              </a:bodyPr>
              <a:lstStyle/>
              <a:p>
                <a:r>
                  <a:rPr lang="en-US" dirty="0">
                    <a:solidFill>
                      <a:srgbClr val="D9D9D9"/>
                    </a:solidFill>
                    <a:latin typeface="+mj-lt"/>
                  </a:rPr>
                  <a:t>Scenario Analysis</a:t>
                </a:r>
                <a:endParaRPr lang="en-IN" dirty="0">
                  <a:solidFill>
                    <a:srgbClr val="D9D9D9"/>
                  </a:solidFill>
                  <a:latin typeface="+mj-lt"/>
                </a:endParaRPr>
              </a:p>
            </p:txBody>
          </p:sp>
        </p:grpSp>
        <p:cxnSp>
          <p:nvCxnSpPr>
            <p:cNvPr id="61" name="Straight Connector 60">
              <a:extLst>
                <a:ext uri="{FF2B5EF4-FFF2-40B4-BE49-F238E27FC236}">
                  <a16:creationId xmlns:a16="http://schemas.microsoft.com/office/drawing/2014/main" id="{6C1BAA7E-7708-4922-844D-8AD7881F034E}"/>
                </a:ext>
              </a:extLst>
            </p:cNvPr>
            <p:cNvCxnSpPr>
              <a:cxnSpLocks/>
            </p:cNvCxnSpPr>
            <p:nvPr/>
          </p:nvCxnSpPr>
          <p:spPr>
            <a:xfrm>
              <a:off x="1483895" y="2869362"/>
              <a:ext cx="0" cy="283148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FFAA61D-6AA2-4C93-9DDB-B72DBD2A931B}"/>
                </a:ext>
              </a:extLst>
            </p:cNvPr>
            <p:cNvCxnSpPr>
              <a:cxnSpLocks/>
            </p:cNvCxnSpPr>
            <p:nvPr/>
          </p:nvCxnSpPr>
          <p:spPr>
            <a:xfrm>
              <a:off x="1485822" y="2882789"/>
              <a:ext cx="522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28F7D97-D9E5-40E0-AF09-E323B5562E34}"/>
                </a:ext>
              </a:extLst>
            </p:cNvPr>
            <p:cNvCxnSpPr>
              <a:cxnSpLocks/>
            </p:cNvCxnSpPr>
            <p:nvPr/>
          </p:nvCxnSpPr>
          <p:spPr>
            <a:xfrm>
              <a:off x="1481488" y="4376778"/>
              <a:ext cx="522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EF1BE2F-5664-469F-A3F8-677784DA8C8F}"/>
                </a:ext>
              </a:extLst>
            </p:cNvPr>
            <p:cNvCxnSpPr>
              <a:cxnSpLocks/>
            </p:cNvCxnSpPr>
            <p:nvPr/>
          </p:nvCxnSpPr>
          <p:spPr>
            <a:xfrm>
              <a:off x="1481488" y="5698331"/>
              <a:ext cx="522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8892FA9-D857-48E2-B488-CA23BBEA6C76}"/>
                </a:ext>
              </a:extLst>
            </p:cNvPr>
            <p:cNvCxnSpPr>
              <a:cxnSpLocks/>
            </p:cNvCxnSpPr>
            <p:nvPr/>
          </p:nvCxnSpPr>
          <p:spPr>
            <a:xfrm>
              <a:off x="1230425" y="4099770"/>
              <a:ext cx="24757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2ED0B0-A4FF-4A6F-94F9-FCD41CA3E952}"/>
                </a:ext>
              </a:extLst>
            </p:cNvPr>
            <p:cNvCxnSpPr>
              <a:cxnSpLocks/>
            </p:cNvCxnSpPr>
            <p:nvPr/>
          </p:nvCxnSpPr>
          <p:spPr>
            <a:xfrm>
              <a:off x="5337799" y="2149903"/>
              <a:ext cx="0" cy="1217074"/>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23CD105-6C15-46D9-896B-3310351C6E36}"/>
                </a:ext>
              </a:extLst>
            </p:cNvPr>
            <p:cNvCxnSpPr>
              <a:cxnSpLocks/>
            </p:cNvCxnSpPr>
            <p:nvPr/>
          </p:nvCxnSpPr>
          <p:spPr>
            <a:xfrm>
              <a:off x="5329410" y="2156991"/>
              <a:ext cx="532800"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5485BA5-01E8-4CBD-84A9-BED157B5B7AF}"/>
                </a:ext>
              </a:extLst>
            </p:cNvPr>
            <p:cNvCxnSpPr>
              <a:cxnSpLocks/>
            </p:cNvCxnSpPr>
            <p:nvPr/>
          </p:nvCxnSpPr>
          <p:spPr>
            <a:xfrm>
              <a:off x="5331605" y="2744942"/>
              <a:ext cx="527823"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EE67F6-2B7B-464B-999C-FE1029D98245}"/>
                </a:ext>
              </a:extLst>
            </p:cNvPr>
            <p:cNvCxnSpPr>
              <a:cxnSpLocks/>
            </p:cNvCxnSpPr>
            <p:nvPr/>
          </p:nvCxnSpPr>
          <p:spPr>
            <a:xfrm>
              <a:off x="5337799" y="3355421"/>
              <a:ext cx="520129"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384DAED-22CF-4AD5-8F27-D534F8AF95FC}"/>
                </a:ext>
              </a:extLst>
            </p:cNvPr>
            <p:cNvCxnSpPr>
              <a:cxnSpLocks/>
            </p:cNvCxnSpPr>
            <p:nvPr/>
          </p:nvCxnSpPr>
          <p:spPr>
            <a:xfrm>
              <a:off x="5337799" y="4100368"/>
              <a:ext cx="523006"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AC8D6D4-96EB-4D74-8A0D-957B0427FD3C}"/>
                </a:ext>
              </a:extLst>
            </p:cNvPr>
            <p:cNvCxnSpPr>
              <a:cxnSpLocks/>
            </p:cNvCxnSpPr>
            <p:nvPr/>
          </p:nvCxnSpPr>
          <p:spPr>
            <a:xfrm>
              <a:off x="5338785" y="4666684"/>
              <a:ext cx="522000"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8B1A284-9C89-42BF-B7BE-35FF8067F425}"/>
                </a:ext>
              </a:extLst>
            </p:cNvPr>
            <p:cNvCxnSpPr>
              <a:cxnSpLocks/>
            </p:cNvCxnSpPr>
            <p:nvPr/>
          </p:nvCxnSpPr>
          <p:spPr>
            <a:xfrm>
              <a:off x="5339043" y="5436277"/>
              <a:ext cx="522000"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F637D90-293D-4F4D-858C-5FE222CE54EB}"/>
                </a:ext>
              </a:extLst>
            </p:cNvPr>
            <p:cNvCxnSpPr>
              <a:cxnSpLocks/>
            </p:cNvCxnSpPr>
            <p:nvPr/>
          </p:nvCxnSpPr>
          <p:spPr>
            <a:xfrm>
              <a:off x="5336639" y="6014308"/>
              <a:ext cx="522000"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A44783F-A661-415B-848B-C44613014851}"/>
                </a:ext>
              </a:extLst>
            </p:cNvPr>
            <p:cNvCxnSpPr>
              <a:cxnSpLocks/>
            </p:cNvCxnSpPr>
            <p:nvPr/>
          </p:nvCxnSpPr>
          <p:spPr>
            <a:xfrm>
              <a:off x="5344887" y="4099770"/>
              <a:ext cx="0" cy="566914"/>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7A8B435-D074-40C2-BAA2-87A1E39DDAF3}"/>
                </a:ext>
              </a:extLst>
            </p:cNvPr>
            <p:cNvCxnSpPr>
              <a:cxnSpLocks/>
            </p:cNvCxnSpPr>
            <p:nvPr/>
          </p:nvCxnSpPr>
          <p:spPr>
            <a:xfrm>
              <a:off x="5341597" y="5434180"/>
              <a:ext cx="0" cy="594304"/>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DFF964A-188F-497E-BEA6-E79BC35BB702}"/>
                </a:ext>
              </a:extLst>
            </p:cNvPr>
            <p:cNvCxnSpPr>
              <a:cxnSpLocks/>
            </p:cNvCxnSpPr>
            <p:nvPr/>
          </p:nvCxnSpPr>
          <p:spPr>
            <a:xfrm flipH="1">
              <a:off x="4943478" y="2869362"/>
              <a:ext cx="398119"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73EA88A-3112-43F9-9D26-408CD463D6EE}"/>
                </a:ext>
              </a:extLst>
            </p:cNvPr>
            <p:cNvCxnSpPr>
              <a:cxnSpLocks/>
            </p:cNvCxnSpPr>
            <p:nvPr/>
          </p:nvCxnSpPr>
          <p:spPr>
            <a:xfrm flipH="1">
              <a:off x="4943478" y="4395975"/>
              <a:ext cx="398119"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3C6A24D-FACE-4A55-9913-A1E92B480BAD}"/>
                </a:ext>
              </a:extLst>
            </p:cNvPr>
            <p:cNvCxnSpPr>
              <a:cxnSpLocks/>
            </p:cNvCxnSpPr>
            <p:nvPr/>
          </p:nvCxnSpPr>
          <p:spPr>
            <a:xfrm flipH="1">
              <a:off x="4943478" y="5700847"/>
              <a:ext cx="398119"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57482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E16716F6-D438-45D8-BA27-2CCF2B20C75B}"/>
              </a:ext>
            </a:extLst>
          </p:cNvPr>
          <p:cNvSpPr txBox="1"/>
          <p:nvPr/>
        </p:nvSpPr>
        <p:spPr>
          <a:xfrm>
            <a:off x="606544" y="896181"/>
            <a:ext cx="7926907"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Certainty Equivalent (CE)</a:t>
            </a:r>
            <a:endParaRPr lang="en-IN"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57</a:t>
            </a:r>
          </a:p>
        </p:txBody>
      </p:sp>
      <p:sp>
        <p:nvSpPr>
          <p:cNvPr id="31" name="TextBox 30">
            <a:extLst>
              <a:ext uri="{FF2B5EF4-FFF2-40B4-BE49-F238E27FC236}">
                <a16:creationId xmlns:a16="http://schemas.microsoft.com/office/drawing/2014/main" id="{78670496-8CBC-47DA-97B0-B396284B4158}"/>
              </a:ext>
            </a:extLst>
          </p:cNvPr>
          <p:cNvSpPr txBox="1"/>
          <p:nvPr/>
        </p:nvSpPr>
        <p:spPr>
          <a:xfrm>
            <a:off x="650711" y="1843102"/>
            <a:ext cx="7746329" cy="4518801"/>
          </a:xfrm>
          <a:prstGeom prst="rect">
            <a:avLst/>
          </a:prstGeom>
          <a:noFill/>
        </p:spPr>
        <p:txBody>
          <a:bodyPr wrap="square">
            <a:spAutoFit/>
          </a:bodyPr>
          <a:lstStyle/>
          <a:p>
            <a:pPr algn="just">
              <a:lnSpc>
                <a:spcPct val="150000"/>
              </a:lnSpc>
            </a:pPr>
            <a:r>
              <a:rPr lang="en-US" sz="2400" dirty="0">
                <a:solidFill>
                  <a:srgbClr val="FF5353"/>
                </a:solidFill>
                <a:effectLst/>
                <a:latin typeface="+mj-lt"/>
              </a:rPr>
              <a:t>Certainty equivalent method:</a:t>
            </a:r>
            <a:r>
              <a:rPr lang="en-US" sz="2400" dirty="0">
                <a:solidFill>
                  <a:schemeClr val="tx2"/>
                </a:solidFill>
                <a:effectLst/>
              </a:rPr>
              <a:t> </a:t>
            </a:r>
            <a:r>
              <a:rPr lang="en-US" sz="1700" dirty="0">
                <a:solidFill>
                  <a:schemeClr val="tx2"/>
                </a:solidFill>
                <a:effectLst/>
              </a:rPr>
              <a:t>“An approach to dealing with risk in a capital budgeting context. It involves expressing risky future cash flows in terms of the certain cashflow which would be considered, by the decision maker, as their equivalent, that is the decision maker would be indifferent between the risky amount and the (lower) riskless amount considered to be its equivalent.”</a:t>
            </a:r>
          </a:p>
          <a:p>
            <a:pPr algn="just">
              <a:lnSpc>
                <a:spcPct val="150000"/>
              </a:lnSpc>
            </a:pPr>
            <a:endParaRPr lang="en-US" sz="1700" dirty="0">
              <a:solidFill>
                <a:schemeClr val="tx2"/>
              </a:solidFill>
            </a:endParaRPr>
          </a:p>
          <a:p>
            <a:pPr algn="just">
              <a:lnSpc>
                <a:spcPct val="150000"/>
              </a:lnSpc>
            </a:pPr>
            <a:r>
              <a:rPr lang="en-US" sz="1700" dirty="0">
                <a:solidFill>
                  <a:schemeClr val="tx2"/>
                </a:solidFill>
                <a:effectLst/>
              </a:rPr>
              <a:t>The certainty equivalent is a guaranteed return that the management would accept rather than accepting a higher but uncertain return. This approach allows the decision maker to incorporate his or her utility function into the analysis. In this approach a set of risk less cash flow is generated in place of the original cash flows.</a:t>
            </a:r>
            <a:endParaRPr lang="en-IN" sz="1700" dirty="0">
              <a:solidFill>
                <a:schemeClr val="tx2"/>
              </a:solidFill>
            </a:endParaRPr>
          </a:p>
        </p:txBody>
      </p:sp>
    </p:spTree>
    <p:extLst>
      <p:ext uri="{BB962C8B-B14F-4D97-AF65-F5344CB8AC3E}">
        <p14:creationId xmlns:p14="http://schemas.microsoft.com/office/powerpoint/2010/main" val="5982133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58</a:t>
            </a:r>
          </a:p>
        </p:txBody>
      </p:sp>
      <p:sp>
        <p:nvSpPr>
          <p:cNvPr id="31" name="TextBox 30">
            <a:extLst>
              <a:ext uri="{FF2B5EF4-FFF2-40B4-BE49-F238E27FC236}">
                <a16:creationId xmlns:a16="http://schemas.microsoft.com/office/drawing/2014/main" id="{F89C1E5C-A979-4148-B6A8-0CC5812F3A61}"/>
              </a:ext>
            </a:extLst>
          </p:cNvPr>
          <p:cNvSpPr txBox="1"/>
          <p:nvPr/>
        </p:nvSpPr>
        <p:spPr>
          <a:xfrm>
            <a:off x="600700" y="2159195"/>
            <a:ext cx="8133397" cy="523220"/>
          </a:xfrm>
          <a:prstGeom prst="rect">
            <a:avLst/>
          </a:prstGeom>
          <a:noFill/>
        </p:spPr>
        <p:txBody>
          <a:bodyPr wrap="square">
            <a:spAutoFit/>
          </a:bodyPr>
          <a:lstStyle/>
          <a:p>
            <a:r>
              <a:rPr lang="en-US" sz="2800" dirty="0">
                <a:solidFill>
                  <a:srgbClr val="FF5353"/>
                </a:solidFill>
                <a:effectLst/>
                <a:latin typeface="+mj-lt"/>
              </a:rPr>
              <a:t>Steps in the Certainty Equivalent (CE) </a:t>
            </a:r>
            <a:r>
              <a:rPr lang="en-US" sz="2800" dirty="0">
                <a:solidFill>
                  <a:srgbClr val="FF5353"/>
                </a:solidFill>
                <a:latin typeface="+mj-lt"/>
              </a:rPr>
              <a:t>A</a:t>
            </a:r>
            <a:r>
              <a:rPr lang="en-US" sz="2800" dirty="0">
                <a:solidFill>
                  <a:srgbClr val="FF5353"/>
                </a:solidFill>
                <a:effectLst/>
                <a:latin typeface="+mj-lt"/>
              </a:rPr>
              <a:t>pproach: </a:t>
            </a:r>
            <a:endParaRPr lang="en-IN" sz="2800" dirty="0">
              <a:solidFill>
                <a:srgbClr val="FF5353"/>
              </a:solidFill>
              <a:latin typeface="+mj-lt"/>
            </a:endParaRPr>
          </a:p>
        </p:txBody>
      </p:sp>
      <p:sp>
        <p:nvSpPr>
          <p:cNvPr id="32" name="TextBox 31">
            <a:extLst>
              <a:ext uri="{FF2B5EF4-FFF2-40B4-BE49-F238E27FC236}">
                <a16:creationId xmlns:a16="http://schemas.microsoft.com/office/drawing/2014/main" id="{67137C39-798B-41C4-937A-6516590AE5FF}"/>
              </a:ext>
            </a:extLst>
          </p:cNvPr>
          <p:cNvSpPr txBox="1"/>
          <p:nvPr/>
        </p:nvSpPr>
        <p:spPr>
          <a:xfrm>
            <a:off x="646182" y="2801704"/>
            <a:ext cx="7750858" cy="2247731"/>
          </a:xfrm>
          <a:prstGeom prst="rect">
            <a:avLst/>
          </a:prstGeom>
          <a:noFill/>
        </p:spPr>
        <p:txBody>
          <a:bodyPr wrap="square">
            <a:spAutoFit/>
          </a:bodyPr>
          <a:lstStyle/>
          <a:p>
            <a:pPr marL="457200" indent="-457200" algn="just">
              <a:lnSpc>
                <a:spcPct val="150000"/>
              </a:lnSpc>
              <a:buFont typeface="+mj-lt"/>
              <a:buAutoNum type="arabicPeriod"/>
            </a:pPr>
            <a:r>
              <a:rPr lang="en-US" sz="2400" dirty="0">
                <a:solidFill>
                  <a:schemeClr val="tx2"/>
                </a:solidFill>
                <a:effectLst/>
              </a:rPr>
              <a:t>Remove risks by substituting equivalent certain cash flows from risky cash flows. This can be done by multiplying each risky cash flow by the appropriate </a:t>
            </a:r>
            <a:r>
              <a:rPr lang="en-US" sz="2400" dirty="0">
                <a:solidFill>
                  <a:schemeClr val="tx2"/>
                </a:solidFill>
                <a:effectLst/>
                <a:latin typeface="+mj-lt"/>
              </a:rPr>
              <a:t>α</a:t>
            </a:r>
            <a:r>
              <a:rPr lang="en-US" sz="2400" baseline="-25000" dirty="0">
                <a:solidFill>
                  <a:schemeClr val="tx2"/>
                </a:solidFill>
                <a:effectLst/>
                <a:latin typeface="+mj-lt"/>
              </a:rPr>
              <a:t>t </a:t>
            </a:r>
            <a:r>
              <a:rPr lang="en-US" sz="2400" dirty="0">
                <a:solidFill>
                  <a:schemeClr val="tx2"/>
                </a:solidFill>
                <a:effectLst/>
              </a:rPr>
              <a:t>value (CE coefficient).</a:t>
            </a:r>
            <a:endParaRPr lang="en-IN" sz="2400" dirty="0">
              <a:solidFill>
                <a:schemeClr val="tx2"/>
              </a:solidFill>
            </a:endParaRPr>
          </a:p>
        </p:txBody>
      </p:sp>
      <p:grpSp>
        <p:nvGrpSpPr>
          <p:cNvPr id="36" name="Group 35">
            <a:extLst>
              <a:ext uri="{FF2B5EF4-FFF2-40B4-BE49-F238E27FC236}">
                <a16:creationId xmlns:a16="http://schemas.microsoft.com/office/drawing/2014/main" id="{9CBAE80E-3521-423C-BF56-4EEBB4F5145D}"/>
              </a:ext>
            </a:extLst>
          </p:cNvPr>
          <p:cNvGrpSpPr/>
          <p:nvPr/>
        </p:nvGrpSpPr>
        <p:grpSpPr>
          <a:xfrm>
            <a:off x="1681655" y="5168724"/>
            <a:ext cx="6011918" cy="1056898"/>
            <a:chOff x="1681655" y="5168724"/>
            <a:chExt cx="6011918" cy="1056898"/>
          </a:xfrm>
        </p:grpSpPr>
        <p:sp>
          <p:nvSpPr>
            <p:cNvPr id="4" name="TextBox 3">
              <a:extLst>
                <a:ext uri="{FF2B5EF4-FFF2-40B4-BE49-F238E27FC236}">
                  <a16:creationId xmlns:a16="http://schemas.microsoft.com/office/drawing/2014/main" id="{D97BBC61-B241-4A6B-80EC-CB5B9BEC4C4B}"/>
                </a:ext>
              </a:extLst>
            </p:cNvPr>
            <p:cNvSpPr txBox="1"/>
            <p:nvPr/>
          </p:nvSpPr>
          <p:spPr>
            <a:xfrm>
              <a:off x="1681655" y="5430334"/>
              <a:ext cx="924911" cy="523220"/>
            </a:xfrm>
            <a:prstGeom prst="rect">
              <a:avLst/>
            </a:prstGeom>
            <a:noFill/>
          </p:spPr>
          <p:txBody>
            <a:bodyPr wrap="square" rtlCol="0">
              <a:spAutoFit/>
            </a:bodyPr>
            <a:lstStyle/>
            <a:p>
              <a:r>
                <a:rPr lang="en-US" sz="2800" dirty="0">
                  <a:solidFill>
                    <a:srgbClr val="FF5353"/>
                  </a:solidFill>
                  <a:effectLst/>
                  <a:latin typeface="+mj-lt"/>
                </a:rPr>
                <a:t>α</a:t>
              </a:r>
              <a:r>
                <a:rPr lang="en-US" sz="2800" baseline="-25000" dirty="0">
                  <a:solidFill>
                    <a:srgbClr val="FF5353"/>
                  </a:solidFill>
                  <a:effectLst/>
                  <a:latin typeface="+mj-lt"/>
                </a:rPr>
                <a:t>t</a:t>
              </a:r>
              <a:r>
                <a:rPr lang="en-US" sz="2800" dirty="0">
                  <a:solidFill>
                    <a:srgbClr val="FF5353"/>
                  </a:solidFill>
                  <a:effectLst/>
                  <a:latin typeface="+mj-lt"/>
                </a:rPr>
                <a:t> =</a:t>
              </a:r>
              <a:endParaRPr lang="en-IN" sz="2800" dirty="0">
                <a:solidFill>
                  <a:srgbClr val="FF5353"/>
                </a:solidFill>
              </a:endParaRPr>
            </a:p>
          </p:txBody>
        </p:sp>
        <p:sp>
          <p:nvSpPr>
            <p:cNvPr id="33" name="TextBox 32">
              <a:extLst>
                <a:ext uri="{FF2B5EF4-FFF2-40B4-BE49-F238E27FC236}">
                  <a16:creationId xmlns:a16="http://schemas.microsoft.com/office/drawing/2014/main" id="{90181390-2047-40A7-A355-984491C92914}"/>
                </a:ext>
              </a:extLst>
            </p:cNvPr>
            <p:cNvSpPr txBox="1"/>
            <p:nvPr/>
          </p:nvSpPr>
          <p:spPr>
            <a:xfrm>
              <a:off x="3313386" y="5168724"/>
              <a:ext cx="3358055" cy="523220"/>
            </a:xfrm>
            <a:prstGeom prst="rect">
              <a:avLst/>
            </a:prstGeom>
            <a:noFill/>
          </p:spPr>
          <p:txBody>
            <a:bodyPr wrap="square" rtlCol="0">
              <a:spAutoFit/>
            </a:bodyPr>
            <a:lstStyle/>
            <a:p>
              <a:r>
                <a:rPr lang="en-US" sz="2800" dirty="0">
                  <a:solidFill>
                    <a:srgbClr val="FF5353"/>
                  </a:solidFill>
                  <a:effectLst/>
                  <a:latin typeface="+mj-lt"/>
                </a:rPr>
                <a:t>Certain Cash Flows</a:t>
              </a:r>
              <a:endParaRPr lang="en-IN" sz="2800" dirty="0">
                <a:solidFill>
                  <a:srgbClr val="FF5353"/>
                </a:solidFill>
              </a:endParaRPr>
            </a:p>
          </p:txBody>
        </p:sp>
        <p:sp>
          <p:nvSpPr>
            <p:cNvPr id="34" name="TextBox 33">
              <a:extLst>
                <a:ext uri="{FF2B5EF4-FFF2-40B4-BE49-F238E27FC236}">
                  <a16:creationId xmlns:a16="http://schemas.microsoft.com/office/drawing/2014/main" id="{BE5FD6B2-3568-4DCB-B479-FB815EC96D75}"/>
                </a:ext>
              </a:extLst>
            </p:cNvPr>
            <p:cNvSpPr txBox="1"/>
            <p:nvPr/>
          </p:nvSpPr>
          <p:spPr>
            <a:xfrm>
              <a:off x="2606566" y="5702402"/>
              <a:ext cx="5087007" cy="523220"/>
            </a:xfrm>
            <a:prstGeom prst="rect">
              <a:avLst/>
            </a:prstGeom>
            <a:noFill/>
          </p:spPr>
          <p:txBody>
            <a:bodyPr wrap="square" rtlCol="0">
              <a:spAutoFit/>
            </a:bodyPr>
            <a:lstStyle/>
            <a:p>
              <a:r>
                <a:rPr lang="en-US" sz="2800" dirty="0">
                  <a:solidFill>
                    <a:srgbClr val="FF5353"/>
                  </a:solidFill>
                  <a:effectLst/>
                  <a:latin typeface="+mj-lt"/>
                </a:rPr>
                <a:t>Risky or Expected Cash </a:t>
              </a:r>
              <a:r>
                <a:rPr lang="en-US" sz="2800" dirty="0" err="1">
                  <a:solidFill>
                    <a:srgbClr val="FF5353"/>
                  </a:solidFill>
                  <a:effectLst/>
                  <a:latin typeface="+mj-lt"/>
                </a:rPr>
                <a:t>Flows</a:t>
              </a:r>
              <a:r>
                <a:rPr lang="en-US" sz="2800" baseline="-25000" dirty="0" err="1">
                  <a:solidFill>
                    <a:srgbClr val="FF5353"/>
                  </a:solidFill>
                  <a:effectLst/>
                  <a:latin typeface="+mj-lt"/>
                </a:rPr>
                <a:t>t</a:t>
              </a:r>
              <a:endParaRPr lang="en-IN" sz="2800" baseline="-25000" dirty="0">
                <a:solidFill>
                  <a:srgbClr val="FF5353"/>
                </a:solidFill>
              </a:endParaRPr>
            </a:p>
          </p:txBody>
        </p:sp>
        <p:cxnSp>
          <p:nvCxnSpPr>
            <p:cNvPr id="35" name="Straight Connector 34">
              <a:extLst>
                <a:ext uri="{FF2B5EF4-FFF2-40B4-BE49-F238E27FC236}">
                  <a16:creationId xmlns:a16="http://schemas.microsoft.com/office/drawing/2014/main" id="{37986E70-1258-4943-8594-172A29E8B9B6}"/>
                </a:ext>
              </a:extLst>
            </p:cNvPr>
            <p:cNvCxnSpPr/>
            <p:nvPr/>
          </p:nvCxnSpPr>
          <p:spPr>
            <a:xfrm>
              <a:off x="2606566" y="5702402"/>
              <a:ext cx="4971393" cy="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C3C186AD-5187-48AB-A208-24D539C06B5E}"/>
              </a:ext>
            </a:extLst>
          </p:cNvPr>
          <p:cNvSpPr txBox="1"/>
          <p:nvPr/>
        </p:nvSpPr>
        <p:spPr>
          <a:xfrm>
            <a:off x="606544" y="896181"/>
            <a:ext cx="7926907"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Certainty Equivalent (CE)</a:t>
            </a:r>
            <a:endParaRPr lang="en-IN"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2037066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59</a:t>
            </a:r>
          </a:p>
        </p:txBody>
      </p:sp>
      <p:sp>
        <p:nvSpPr>
          <p:cNvPr id="31" name="TextBox 30">
            <a:extLst>
              <a:ext uri="{FF2B5EF4-FFF2-40B4-BE49-F238E27FC236}">
                <a16:creationId xmlns:a16="http://schemas.microsoft.com/office/drawing/2014/main" id="{68F45AEE-4B08-4EDA-AD1C-B19CC4E0A85E}"/>
              </a:ext>
            </a:extLst>
          </p:cNvPr>
          <p:cNvSpPr txBox="1"/>
          <p:nvPr/>
        </p:nvSpPr>
        <p:spPr>
          <a:xfrm>
            <a:off x="640198" y="2038558"/>
            <a:ext cx="7883692" cy="2789353"/>
          </a:xfrm>
          <a:prstGeom prst="rect">
            <a:avLst/>
          </a:prstGeom>
          <a:noFill/>
        </p:spPr>
        <p:txBody>
          <a:bodyPr wrap="square">
            <a:spAutoFit/>
          </a:bodyPr>
          <a:lstStyle/>
          <a:p>
            <a:pPr marL="457200" indent="-457200" algn="just">
              <a:lnSpc>
                <a:spcPct val="150000"/>
              </a:lnSpc>
              <a:buFont typeface="+mj-lt"/>
              <a:buAutoNum type="arabicPeriod" startAt="2"/>
            </a:pPr>
            <a:r>
              <a:rPr lang="en-US" sz="2400" dirty="0">
                <a:solidFill>
                  <a:schemeClr val="tx2"/>
                </a:solidFill>
                <a:effectLst/>
              </a:rPr>
              <a:t>Discounted value of cash flow is obtained by applying risk less rate of interest. Since you have already accounted for risk in the numerator using CE coefficient, using the cost of capital to discount cash flows will be tantamount to double counting of risk.</a:t>
            </a:r>
            <a:endParaRPr lang="en-IN" sz="2400" dirty="0">
              <a:solidFill>
                <a:schemeClr val="tx2"/>
              </a:solidFill>
            </a:endParaRPr>
          </a:p>
        </p:txBody>
      </p:sp>
      <p:sp>
        <p:nvSpPr>
          <p:cNvPr id="32" name="TextBox 31">
            <a:extLst>
              <a:ext uri="{FF2B5EF4-FFF2-40B4-BE49-F238E27FC236}">
                <a16:creationId xmlns:a16="http://schemas.microsoft.com/office/drawing/2014/main" id="{044076D0-FB1E-4FF2-9F8D-65E5EC0C167C}"/>
              </a:ext>
            </a:extLst>
          </p:cNvPr>
          <p:cNvSpPr txBox="1"/>
          <p:nvPr/>
        </p:nvSpPr>
        <p:spPr>
          <a:xfrm>
            <a:off x="606544" y="896181"/>
            <a:ext cx="7926907"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Certainty Equivalent (CE)</a:t>
            </a:r>
            <a:endParaRPr lang="en-IN"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0153820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60</a:t>
            </a:r>
          </a:p>
        </p:txBody>
      </p:sp>
      <p:sp>
        <p:nvSpPr>
          <p:cNvPr id="31" name="TextBox 30">
            <a:extLst>
              <a:ext uri="{FF2B5EF4-FFF2-40B4-BE49-F238E27FC236}">
                <a16:creationId xmlns:a16="http://schemas.microsoft.com/office/drawing/2014/main" id="{93043753-E6BC-4591-81BC-645F3E105E9B}"/>
              </a:ext>
            </a:extLst>
          </p:cNvPr>
          <p:cNvSpPr txBox="1"/>
          <p:nvPr/>
        </p:nvSpPr>
        <p:spPr>
          <a:xfrm>
            <a:off x="609760" y="2058287"/>
            <a:ext cx="7920475" cy="3724866"/>
          </a:xfrm>
          <a:prstGeom prst="rect">
            <a:avLst/>
          </a:prstGeom>
          <a:noFill/>
        </p:spPr>
        <p:txBody>
          <a:bodyPr wrap="square">
            <a:spAutoFit/>
          </a:bodyPr>
          <a:lstStyle/>
          <a:p>
            <a:pPr marL="457200" indent="-457200" algn="just">
              <a:lnSpc>
                <a:spcPct val="150000"/>
              </a:lnSpc>
              <a:buFont typeface="+mj-lt"/>
              <a:buAutoNum type="arabicPeriod" startAt="3"/>
            </a:pPr>
            <a:r>
              <a:rPr lang="en-US" sz="2000" dirty="0">
                <a:solidFill>
                  <a:schemeClr val="tx2"/>
                </a:solidFill>
                <a:effectLst/>
              </a:rPr>
              <a:t>After that normal capital budgeting method is applied except in case of IRR method, where IRR is compared with risk free rate of interest rather than the firm’s required rate of return. </a:t>
            </a:r>
            <a:endParaRPr lang="en-US" sz="2000" dirty="0">
              <a:solidFill>
                <a:schemeClr val="tx2"/>
              </a:solidFill>
            </a:endParaRPr>
          </a:p>
          <a:p>
            <a:pPr lvl="1" algn="just">
              <a:lnSpc>
                <a:spcPct val="150000"/>
              </a:lnSpc>
            </a:pPr>
            <a:endParaRPr lang="en-US" sz="2000" dirty="0">
              <a:solidFill>
                <a:schemeClr val="tx2"/>
              </a:solidFill>
              <a:effectLst/>
            </a:endParaRPr>
          </a:p>
          <a:p>
            <a:pPr lvl="1" algn="just">
              <a:lnSpc>
                <a:spcPct val="150000"/>
              </a:lnSpc>
            </a:pPr>
            <a:r>
              <a:rPr lang="en-US" sz="2000" dirty="0">
                <a:solidFill>
                  <a:schemeClr val="tx2"/>
                </a:solidFill>
                <a:effectLst/>
              </a:rPr>
              <a:t>Certainty Equivalent Coefficients transform expected values of uncertain flows into their Certainty Equivalents. It is important to note that the </a:t>
            </a:r>
            <a:r>
              <a:rPr lang="en-US" sz="2000" dirty="0">
                <a:solidFill>
                  <a:schemeClr val="tx2"/>
                </a:solidFill>
                <a:effectLst/>
                <a:latin typeface="+mj-lt"/>
              </a:rPr>
              <a:t>value of Certainty Equivalent Coefficient lies between 0 &amp; 1.</a:t>
            </a:r>
            <a:r>
              <a:rPr lang="en-US" sz="2000" dirty="0">
                <a:solidFill>
                  <a:schemeClr val="tx2"/>
                </a:solidFill>
                <a:effectLst/>
              </a:rPr>
              <a:t> </a:t>
            </a:r>
            <a:endParaRPr lang="en-IN" sz="2000" dirty="0">
              <a:solidFill>
                <a:schemeClr val="tx2"/>
              </a:solidFill>
            </a:endParaRPr>
          </a:p>
        </p:txBody>
      </p:sp>
      <p:sp>
        <p:nvSpPr>
          <p:cNvPr id="32" name="TextBox 31">
            <a:extLst>
              <a:ext uri="{FF2B5EF4-FFF2-40B4-BE49-F238E27FC236}">
                <a16:creationId xmlns:a16="http://schemas.microsoft.com/office/drawing/2014/main" id="{A593B529-3A9C-48FC-8EB0-AEEE9FE68673}"/>
              </a:ext>
            </a:extLst>
          </p:cNvPr>
          <p:cNvSpPr txBox="1"/>
          <p:nvPr/>
        </p:nvSpPr>
        <p:spPr>
          <a:xfrm>
            <a:off x="606544" y="896181"/>
            <a:ext cx="7926907"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Certainty Equivalent (CE)</a:t>
            </a:r>
            <a:endParaRPr lang="en-IN"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954270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61</a:t>
            </a:r>
          </a:p>
        </p:txBody>
      </p:sp>
      <p:sp>
        <p:nvSpPr>
          <p:cNvPr id="32" name="TextBox 31">
            <a:extLst>
              <a:ext uri="{FF2B5EF4-FFF2-40B4-BE49-F238E27FC236}">
                <a16:creationId xmlns:a16="http://schemas.microsoft.com/office/drawing/2014/main" id="{70592237-D07E-420F-9FD7-2CE37EF82FAA}"/>
              </a:ext>
            </a:extLst>
          </p:cNvPr>
          <p:cNvSpPr txBox="1"/>
          <p:nvPr/>
        </p:nvSpPr>
        <p:spPr>
          <a:xfrm>
            <a:off x="657916" y="2086432"/>
            <a:ext cx="7739124" cy="1878206"/>
          </a:xfrm>
          <a:prstGeom prst="rect">
            <a:avLst/>
          </a:prstGeom>
          <a:noFill/>
        </p:spPr>
        <p:txBody>
          <a:bodyPr wrap="square">
            <a:spAutoFit/>
          </a:bodyPr>
          <a:lstStyle/>
          <a:p>
            <a:pPr algn="just">
              <a:lnSpc>
                <a:spcPct val="150000"/>
              </a:lnSpc>
            </a:pPr>
            <a:r>
              <a:rPr lang="en-US" sz="2000" dirty="0">
                <a:solidFill>
                  <a:schemeClr val="tx2"/>
                </a:solidFill>
                <a:effectLst/>
              </a:rPr>
              <a:t>Certainty Equivalent Coefficient 1 indicates that the cash flow is certain, or management is risk neutral. In industrial situation, cash flows are generally uncertain, and managements are usually risk averse. Under this method</a:t>
            </a:r>
            <a:endParaRPr lang="en-IN" sz="2000" dirty="0"/>
          </a:p>
        </p:txBody>
      </p:sp>
      <p:sp>
        <p:nvSpPr>
          <p:cNvPr id="33" name="TextBox 32">
            <a:extLst>
              <a:ext uri="{FF2B5EF4-FFF2-40B4-BE49-F238E27FC236}">
                <a16:creationId xmlns:a16="http://schemas.microsoft.com/office/drawing/2014/main" id="{5747172B-FDAF-4CA5-9CB4-08981E24CC4C}"/>
              </a:ext>
            </a:extLst>
          </p:cNvPr>
          <p:cNvSpPr txBox="1"/>
          <p:nvPr/>
        </p:nvSpPr>
        <p:spPr>
          <a:xfrm>
            <a:off x="606544" y="896181"/>
            <a:ext cx="7926907"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Certainty Equivalent (CE)</a:t>
            </a:r>
            <a:endParaRPr lang="en-IN"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grpSp>
        <p:nvGrpSpPr>
          <p:cNvPr id="46" name="Group 45">
            <a:extLst>
              <a:ext uri="{FF2B5EF4-FFF2-40B4-BE49-F238E27FC236}">
                <a16:creationId xmlns:a16="http://schemas.microsoft.com/office/drawing/2014/main" id="{570708AA-9C9C-4BA7-8F5E-23C931A0383C}"/>
              </a:ext>
            </a:extLst>
          </p:cNvPr>
          <p:cNvGrpSpPr/>
          <p:nvPr/>
        </p:nvGrpSpPr>
        <p:grpSpPr>
          <a:xfrm>
            <a:off x="1859920" y="4068505"/>
            <a:ext cx="3861065" cy="1064771"/>
            <a:chOff x="1859920" y="4068505"/>
            <a:chExt cx="3861065" cy="1064771"/>
          </a:xfrm>
        </p:grpSpPr>
        <p:sp>
          <p:nvSpPr>
            <p:cNvPr id="4" name="TextBox 3">
              <a:extLst>
                <a:ext uri="{FF2B5EF4-FFF2-40B4-BE49-F238E27FC236}">
                  <a16:creationId xmlns:a16="http://schemas.microsoft.com/office/drawing/2014/main" id="{4AECE90A-0BDB-4BF0-9F74-9F7AB866E7F7}"/>
                </a:ext>
              </a:extLst>
            </p:cNvPr>
            <p:cNvSpPr txBox="1"/>
            <p:nvPr/>
          </p:nvSpPr>
          <p:spPr>
            <a:xfrm>
              <a:off x="1859920" y="4277725"/>
              <a:ext cx="1578030" cy="646331"/>
            </a:xfrm>
            <a:prstGeom prst="rect">
              <a:avLst/>
            </a:prstGeom>
            <a:noFill/>
          </p:spPr>
          <p:txBody>
            <a:bodyPr wrap="square" rtlCol="0">
              <a:spAutoFit/>
            </a:bodyPr>
            <a:lstStyle/>
            <a:p>
              <a:r>
                <a:rPr lang="en-US" sz="3600" dirty="0">
                  <a:solidFill>
                    <a:srgbClr val="FF5353"/>
                  </a:solidFill>
                  <a:latin typeface="+mj-lt"/>
                </a:rPr>
                <a:t>NPV =</a:t>
              </a:r>
              <a:endParaRPr lang="en-IN" sz="3600" dirty="0">
                <a:solidFill>
                  <a:srgbClr val="FF5353"/>
                </a:solidFill>
                <a:latin typeface="+mj-lt"/>
              </a:endParaRPr>
            </a:p>
          </p:txBody>
        </p:sp>
        <p:sp>
          <p:nvSpPr>
            <p:cNvPr id="34" name="TextBox 33">
              <a:extLst>
                <a:ext uri="{FF2B5EF4-FFF2-40B4-BE49-F238E27FC236}">
                  <a16:creationId xmlns:a16="http://schemas.microsoft.com/office/drawing/2014/main" id="{9AD6BB93-28EB-45FC-B5F1-0A7360D5813D}"/>
                </a:ext>
              </a:extLst>
            </p:cNvPr>
            <p:cNvSpPr txBox="1"/>
            <p:nvPr/>
          </p:nvSpPr>
          <p:spPr>
            <a:xfrm>
              <a:off x="3946404" y="4188963"/>
              <a:ext cx="1361510" cy="369332"/>
            </a:xfrm>
            <a:prstGeom prst="rect">
              <a:avLst/>
            </a:prstGeom>
            <a:noFill/>
          </p:spPr>
          <p:txBody>
            <a:bodyPr wrap="square" rtlCol="0">
              <a:spAutoFit/>
            </a:bodyPr>
            <a:lstStyle/>
            <a:p>
              <a:r>
                <a:rPr lang="en-US" dirty="0">
                  <a:solidFill>
                    <a:srgbClr val="FF5353"/>
                  </a:solidFill>
                  <a:latin typeface="+mj-lt"/>
                </a:rPr>
                <a:t>α</a:t>
              </a:r>
              <a:r>
                <a:rPr lang="en-US" baseline="-25000" dirty="0">
                  <a:solidFill>
                    <a:srgbClr val="FF5353"/>
                  </a:solidFill>
                  <a:latin typeface="+mj-lt"/>
                </a:rPr>
                <a:t>t </a:t>
              </a:r>
              <a:r>
                <a:rPr lang="en-US" dirty="0">
                  <a:solidFill>
                    <a:srgbClr val="FF5353"/>
                  </a:solidFill>
                  <a:latin typeface="+mj-lt"/>
                </a:rPr>
                <a:t>* </a:t>
              </a:r>
              <a:r>
                <a:rPr lang="en-US" dirty="0" err="1">
                  <a:solidFill>
                    <a:srgbClr val="FF5353"/>
                  </a:solidFill>
                  <a:latin typeface="+mj-lt"/>
                </a:rPr>
                <a:t>NCF</a:t>
              </a:r>
              <a:r>
                <a:rPr lang="en-US" baseline="-25000" dirty="0" err="1">
                  <a:solidFill>
                    <a:srgbClr val="FF5353"/>
                  </a:solidFill>
                  <a:latin typeface="+mj-lt"/>
                </a:rPr>
                <a:t>t</a:t>
              </a:r>
              <a:endParaRPr lang="en-IN" baseline="-25000" dirty="0">
                <a:solidFill>
                  <a:srgbClr val="FF5353"/>
                </a:solidFill>
                <a:latin typeface="+mj-lt"/>
              </a:endParaRPr>
            </a:p>
          </p:txBody>
        </p:sp>
        <p:sp>
          <p:nvSpPr>
            <p:cNvPr id="36" name="TextBox 35">
              <a:extLst>
                <a:ext uri="{FF2B5EF4-FFF2-40B4-BE49-F238E27FC236}">
                  <a16:creationId xmlns:a16="http://schemas.microsoft.com/office/drawing/2014/main" id="{81CEF886-18B5-45DC-BE8C-9D23A307A4B5}"/>
                </a:ext>
              </a:extLst>
            </p:cNvPr>
            <p:cNvSpPr txBox="1"/>
            <p:nvPr/>
          </p:nvSpPr>
          <p:spPr>
            <a:xfrm>
              <a:off x="4108318" y="4678621"/>
              <a:ext cx="972226" cy="369332"/>
            </a:xfrm>
            <a:prstGeom prst="rect">
              <a:avLst/>
            </a:prstGeom>
            <a:noFill/>
          </p:spPr>
          <p:txBody>
            <a:bodyPr wrap="square" rtlCol="0">
              <a:spAutoFit/>
            </a:bodyPr>
            <a:lstStyle/>
            <a:p>
              <a:r>
                <a:rPr lang="en-US" dirty="0">
                  <a:solidFill>
                    <a:srgbClr val="FF5353"/>
                  </a:solidFill>
                  <a:latin typeface="+mj-lt"/>
                </a:rPr>
                <a:t>(1 + </a:t>
              </a:r>
              <a:r>
                <a:rPr lang="en-US" dirty="0" err="1">
                  <a:solidFill>
                    <a:srgbClr val="FF5353"/>
                  </a:solidFill>
                  <a:latin typeface="+mj-lt"/>
                </a:rPr>
                <a:t>k</a:t>
              </a:r>
              <a:r>
                <a:rPr lang="en-US" baseline="-25000" dirty="0" err="1">
                  <a:solidFill>
                    <a:srgbClr val="FF5353"/>
                  </a:solidFill>
                  <a:latin typeface="+mj-lt"/>
                </a:rPr>
                <a:t>f</a:t>
              </a:r>
              <a:r>
                <a:rPr lang="en-US" dirty="0">
                  <a:solidFill>
                    <a:srgbClr val="FF5353"/>
                  </a:solidFill>
                  <a:latin typeface="+mj-lt"/>
                </a:rPr>
                <a:t>)</a:t>
              </a:r>
              <a:r>
                <a:rPr lang="en-US" baseline="50000" dirty="0">
                  <a:solidFill>
                    <a:srgbClr val="FF5353"/>
                  </a:solidFill>
                  <a:latin typeface="+mj-lt"/>
                </a:rPr>
                <a:t>t</a:t>
              </a:r>
              <a:endParaRPr lang="en-IN" baseline="50000" dirty="0">
                <a:solidFill>
                  <a:srgbClr val="FF5353"/>
                </a:solidFill>
                <a:latin typeface="+mj-lt"/>
              </a:endParaRPr>
            </a:p>
          </p:txBody>
        </p:sp>
        <p:sp>
          <p:nvSpPr>
            <p:cNvPr id="37" name="TextBox 36">
              <a:extLst>
                <a:ext uri="{FF2B5EF4-FFF2-40B4-BE49-F238E27FC236}">
                  <a16:creationId xmlns:a16="http://schemas.microsoft.com/office/drawing/2014/main" id="{DECEC780-0E95-44B6-90F7-8DEF45BFC19B}"/>
                </a:ext>
              </a:extLst>
            </p:cNvPr>
            <p:cNvSpPr txBox="1"/>
            <p:nvPr/>
          </p:nvSpPr>
          <p:spPr>
            <a:xfrm>
              <a:off x="5080544" y="4351658"/>
              <a:ext cx="640441" cy="461665"/>
            </a:xfrm>
            <a:prstGeom prst="rect">
              <a:avLst/>
            </a:prstGeom>
            <a:noFill/>
          </p:spPr>
          <p:txBody>
            <a:bodyPr wrap="square" rtlCol="0">
              <a:spAutoFit/>
            </a:bodyPr>
            <a:lstStyle/>
            <a:p>
              <a:r>
                <a:rPr lang="en-US" sz="2400" dirty="0">
                  <a:solidFill>
                    <a:srgbClr val="FF5353"/>
                  </a:solidFill>
                  <a:latin typeface="+mj-lt"/>
                </a:rPr>
                <a:t>- I</a:t>
              </a:r>
              <a:endParaRPr lang="en-IN" sz="2400" baseline="-25000" dirty="0">
                <a:solidFill>
                  <a:srgbClr val="FF5353"/>
                </a:solidFill>
                <a:latin typeface="+mj-lt"/>
              </a:endParaRPr>
            </a:p>
          </p:txBody>
        </p:sp>
        <p:cxnSp>
          <p:nvCxnSpPr>
            <p:cNvPr id="39" name="Straight Connector 38">
              <a:extLst>
                <a:ext uri="{FF2B5EF4-FFF2-40B4-BE49-F238E27FC236}">
                  <a16:creationId xmlns:a16="http://schemas.microsoft.com/office/drawing/2014/main" id="{9CF1278C-CEC7-48E1-BE2C-8AFEC34814A6}"/>
                </a:ext>
              </a:extLst>
            </p:cNvPr>
            <p:cNvCxnSpPr/>
            <p:nvPr/>
          </p:nvCxnSpPr>
          <p:spPr>
            <a:xfrm>
              <a:off x="4010439" y="4606685"/>
              <a:ext cx="1038567" cy="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DBD38D2-F402-4E11-ACBA-78940537C3C3}"/>
                </a:ext>
              </a:extLst>
            </p:cNvPr>
            <p:cNvSpPr txBox="1"/>
            <p:nvPr/>
          </p:nvSpPr>
          <p:spPr>
            <a:xfrm>
              <a:off x="3454411" y="4093418"/>
              <a:ext cx="561056" cy="1015663"/>
            </a:xfrm>
            <a:prstGeom prst="rect">
              <a:avLst/>
            </a:prstGeom>
            <a:noFill/>
          </p:spPr>
          <p:txBody>
            <a:bodyPr wrap="square" rtlCol="0">
              <a:spAutoFit/>
            </a:bodyPr>
            <a:lstStyle/>
            <a:p>
              <a:r>
                <a:rPr lang="en-US" sz="6000" dirty="0">
                  <a:solidFill>
                    <a:srgbClr val="FF5353"/>
                  </a:solidFill>
                  <a:latin typeface="+mj-lt"/>
                </a:rPr>
                <a:t>Σ</a:t>
              </a:r>
              <a:endParaRPr lang="en-IN" sz="6000" dirty="0">
                <a:solidFill>
                  <a:srgbClr val="FF5353"/>
                </a:solidFill>
                <a:latin typeface="+mj-lt"/>
              </a:endParaRPr>
            </a:p>
          </p:txBody>
        </p:sp>
        <p:sp>
          <p:nvSpPr>
            <p:cNvPr id="41" name="TextBox 40">
              <a:extLst>
                <a:ext uri="{FF2B5EF4-FFF2-40B4-BE49-F238E27FC236}">
                  <a16:creationId xmlns:a16="http://schemas.microsoft.com/office/drawing/2014/main" id="{AD4215BF-642D-4AAE-A74C-10644557CD32}"/>
                </a:ext>
              </a:extLst>
            </p:cNvPr>
            <p:cNvSpPr txBox="1"/>
            <p:nvPr/>
          </p:nvSpPr>
          <p:spPr>
            <a:xfrm>
              <a:off x="3578261" y="4068505"/>
              <a:ext cx="389429" cy="307777"/>
            </a:xfrm>
            <a:prstGeom prst="rect">
              <a:avLst/>
            </a:prstGeom>
            <a:noFill/>
          </p:spPr>
          <p:txBody>
            <a:bodyPr wrap="square" rtlCol="0">
              <a:spAutoFit/>
            </a:bodyPr>
            <a:lstStyle/>
            <a:p>
              <a:r>
                <a:rPr lang="en-US" sz="1400" dirty="0">
                  <a:solidFill>
                    <a:srgbClr val="FF5353"/>
                  </a:solidFill>
                  <a:latin typeface="+mj-lt"/>
                </a:rPr>
                <a:t>n</a:t>
              </a:r>
              <a:endParaRPr lang="en-IN" sz="1400" dirty="0">
                <a:solidFill>
                  <a:srgbClr val="FF5353"/>
                </a:solidFill>
                <a:latin typeface="+mj-lt"/>
              </a:endParaRPr>
            </a:p>
          </p:txBody>
        </p:sp>
        <p:sp>
          <p:nvSpPr>
            <p:cNvPr id="42" name="TextBox 41">
              <a:extLst>
                <a:ext uri="{FF2B5EF4-FFF2-40B4-BE49-F238E27FC236}">
                  <a16:creationId xmlns:a16="http://schemas.microsoft.com/office/drawing/2014/main" id="{DD019EF3-7775-4320-ADE3-7FD9B0A70088}"/>
                </a:ext>
              </a:extLst>
            </p:cNvPr>
            <p:cNvSpPr txBox="1"/>
            <p:nvPr/>
          </p:nvSpPr>
          <p:spPr>
            <a:xfrm>
              <a:off x="3461162" y="4825499"/>
              <a:ext cx="600731" cy="307777"/>
            </a:xfrm>
            <a:prstGeom prst="rect">
              <a:avLst/>
            </a:prstGeom>
            <a:noFill/>
          </p:spPr>
          <p:txBody>
            <a:bodyPr wrap="square" rtlCol="0">
              <a:spAutoFit/>
            </a:bodyPr>
            <a:lstStyle/>
            <a:p>
              <a:r>
                <a:rPr lang="en-US" sz="1400" dirty="0">
                  <a:solidFill>
                    <a:srgbClr val="FF5353"/>
                  </a:solidFill>
                  <a:latin typeface="+mj-lt"/>
                </a:rPr>
                <a:t>t = 1</a:t>
              </a:r>
              <a:endParaRPr lang="en-IN" sz="1400" dirty="0">
                <a:solidFill>
                  <a:srgbClr val="FF5353"/>
                </a:solidFill>
                <a:latin typeface="+mj-lt"/>
              </a:endParaRPr>
            </a:p>
          </p:txBody>
        </p:sp>
      </p:grpSp>
      <p:sp>
        <p:nvSpPr>
          <p:cNvPr id="45" name="TextBox 44">
            <a:extLst>
              <a:ext uri="{FF2B5EF4-FFF2-40B4-BE49-F238E27FC236}">
                <a16:creationId xmlns:a16="http://schemas.microsoft.com/office/drawing/2014/main" id="{8845014E-4EBB-4B90-9B7D-8B606D06DC6F}"/>
              </a:ext>
            </a:extLst>
          </p:cNvPr>
          <p:cNvSpPr txBox="1"/>
          <p:nvPr/>
        </p:nvSpPr>
        <p:spPr>
          <a:xfrm>
            <a:off x="830510" y="5044382"/>
            <a:ext cx="7478973" cy="1440844"/>
          </a:xfrm>
          <a:prstGeom prst="rect">
            <a:avLst/>
          </a:prstGeom>
          <a:noFill/>
        </p:spPr>
        <p:txBody>
          <a:bodyPr wrap="square" rtlCol="0">
            <a:spAutoFit/>
          </a:bodyPr>
          <a:lstStyle/>
          <a:p>
            <a:pPr>
              <a:lnSpc>
                <a:spcPct val="150000"/>
              </a:lnSpc>
            </a:pPr>
            <a:r>
              <a:rPr lang="en-US" sz="1200" i="1" dirty="0">
                <a:solidFill>
                  <a:schemeClr val="tx2"/>
                </a:solidFill>
              </a:rPr>
              <a:t>Where,</a:t>
            </a:r>
          </a:p>
          <a:p>
            <a:pPr>
              <a:lnSpc>
                <a:spcPct val="150000"/>
              </a:lnSpc>
            </a:pPr>
            <a:r>
              <a:rPr lang="en-US" sz="1200" i="1" dirty="0" err="1">
                <a:solidFill>
                  <a:schemeClr val="tx2"/>
                </a:solidFill>
              </a:rPr>
              <a:t>NCF</a:t>
            </a:r>
            <a:r>
              <a:rPr lang="en-US" sz="1200" i="1" baseline="-25000" dirty="0" err="1">
                <a:solidFill>
                  <a:schemeClr val="tx2"/>
                </a:solidFill>
              </a:rPr>
              <a:t>t</a:t>
            </a:r>
            <a:r>
              <a:rPr lang="en-US" sz="1200" i="1" dirty="0">
                <a:solidFill>
                  <a:schemeClr val="tx2"/>
                </a:solidFill>
              </a:rPr>
              <a:t> 	= the forecasts of net cash flow for year ‘t’ without risk-adjustment </a:t>
            </a:r>
          </a:p>
          <a:p>
            <a:pPr>
              <a:lnSpc>
                <a:spcPct val="150000"/>
              </a:lnSpc>
            </a:pPr>
            <a:r>
              <a:rPr lang="en-US" sz="1200" i="1" dirty="0">
                <a:solidFill>
                  <a:schemeClr val="tx2"/>
                </a:solidFill>
              </a:rPr>
              <a:t>α</a:t>
            </a:r>
            <a:r>
              <a:rPr lang="en-US" sz="1200" i="1" baseline="-25000" dirty="0">
                <a:solidFill>
                  <a:schemeClr val="tx2"/>
                </a:solidFill>
              </a:rPr>
              <a:t>t</a:t>
            </a:r>
            <a:r>
              <a:rPr lang="en-US" sz="1200" i="1" dirty="0">
                <a:solidFill>
                  <a:schemeClr val="tx2"/>
                </a:solidFill>
              </a:rPr>
              <a:t>       	= the risk-adjustment factor or the certainly equivalent coefficient</a:t>
            </a:r>
          </a:p>
          <a:p>
            <a:pPr>
              <a:lnSpc>
                <a:spcPct val="150000"/>
              </a:lnSpc>
            </a:pPr>
            <a:r>
              <a:rPr lang="en-US" sz="1200" i="1" dirty="0" err="1">
                <a:solidFill>
                  <a:schemeClr val="tx2"/>
                </a:solidFill>
              </a:rPr>
              <a:t>Kf</a:t>
            </a:r>
            <a:r>
              <a:rPr lang="en-US" sz="1200" i="1" dirty="0">
                <a:solidFill>
                  <a:schemeClr val="tx2"/>
                </a:solidFill>
              </a:rPr>
              <a:t>        	= risk-free rate assumed to be constant for all periods  </a:t>
            </a:r>
          </a:p>
          <a:p>
            <a:pPr>
              <a:lnSpc>
                <a:spcPct val="150000"/>
              </a:lnSpc>
            </a:pPr>
            <a:r>
              <a:rPr lang="en-US" sz="1200" i="1" dirty="0">
                <a:solidFill>
                  <a:schemeClr val="tx2"/>
                </a:solidFill>
              </a:rPr>
              <a:t>I 	= amount of initial Investment</a:t>
            </a:r>
            <a:endParaRPr lang="en-IN" sz="1200" i="1" dirty="0">
              <a:solidFill>
                <a:schemeClr val="tx2"/>
              </a:solidFill>
            </a:endParaRPr>
          </a:p>
        </p:txBody>
      </p:sp>
    </p:spTree>
    <p:extLst>
      <p:ext uri="{BB962C8B-B14F-4D97-AF65-F5344CB8AC3E}">
        <p14:creationId xmlns:p14="http://schemas.microsoft.com/office/powerpoint/2010/main" val="32911128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62</a:t>
            </a:r>
          </a:p>
        </p:txBody>
      </p:sp>
      <p:sp>
        <p:nvSpPr>
          <p:cNvPr id="31" name="TextBox 30">
            <a:extLst>
              <a:ext uri="{FF2B5EF4-FFF2-40B4-BE49-F238E27FC236}">
                <a16:creationId xmlns:a16="http://schemas.microsoft.com/office/drawing/2014/main" id="{F692A580-9401-49AA-89D9-E05FA02211FF}"/>
              </a:ext>
            </a:extLst>
          </p:cNvPr>
          <p:cNvSpPr txBox="1"/>
          <p:nvPr/>
        </p:nvSpPr>
        <p:spPr>
          <a:xfrm>
            <a:off x="485754" y="861919"/>
            <a:ext cx="8352972"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Sensitivity Analysis</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E2326E07-F7E2-4B80-8CA7-728B790F7E29}"/>
              </a:ext>
            </a:extLst>
          </p:cNvPr>
          <p:cNvSpPr txBox="1"/>
          <p:nvPr/>
        </p:nvSpPr>
        <p:spPr>
          <a:xfrm>
            <a:off x="698834" y="1918640"/>
            <a:ext cx="7746332" cy="4531562"/>
          </a:xfrm>
          <a:prstGeom prst="rect">
            <a:avLst/>
          </a:prstGeom>
          <a:noFill/>
        </p:spPr>
        <p:txBody>
          <a:bodyPr wrap="square">
            <a:spAutoFit/>
          </a:bodyPr>
          <a:lstStyle/>
          <a:p>
            <a:pPr algn="just">
              <a:lnSpc>
                <a:spcPct val="150000"/>
              </a:lnSpc>
            </a:pPr>
            <a:r>
              <a:rPr lang="en-US" sz="2800" dirty="0">
                <a:solidFill>
                  <a:srgbClr val="FF5353"/>
                </a:solidFill>
                <a:effectLst/>
                <a:latin typeface="+mj-lt"/>
              </a:rPr>
              <a:t>Sensitivity Analysis:</a:t>
            </a:r>
            <a:r>
              <a:rPr lang="en-US" sz="2800" dirty="0">
                <a:solidFill>
                  <a:schemeClr val="tx2"/>
                </a:solidFill>
                <a:effectLst/>
              </a:rPr>
              <a:t> </a:t>
            </a:r>
            <a:r>
              <a:rPr lang="en-US" sz="2800" dirty="0">
                <a:solidFill>
                  <a:schemeClr val="tx2"/>
                </a:solidFill>
              </a:rPr>
              <a:t>A modeling  and  risk  assessment  procedure  in  which  changes  are  made  to  significant  variables  in  order to determine the effect of these changes on the planned outcome. Particular  attention  is  thereafter  paid  to  variables  identifies  as  being  of  special  significance. </a:t>
            </a:r>
          </a:p>
        </p:txBody>
      </p:sp>
    </p:spTree>
    <p:extLst>
      <p:ext uri="{BB962C8B-B14F-4D97-AF65-F5344CB8AC3E}">
        <p14:creationId xmlns:p14="http://schemas.microsoft.com/office/powerpoint/2010/main" val="3998264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63</a:t>
            </a:r>
          </a:p>
        </p:txBody>
      </p:sp>
      <p:sp>
        <p:nvSpPr>
          <p:cNvPr id="31" name="TextBox 30">
            <a:extLst>
              <a:ext uri="{FF2B5EF4-FFF2-40B4-BE49-F238E27FC236}">
                <a16:creationId xmlns:a16="http://schemas.microsoft.com/office/drawing/2014/main" id="{323EC245-4208-4124-91A0-376253E9E5E0}"/>
              </a:ext>
            </a:extLst>
          </p:cNvPr>
          <p:cNvSpPr txBox="1"/>
          <p:nvPr/>
        </p:nvSpPr>
        <p:spPr>
          <a:xfrm>
            <a:off x="485754" y="861919"/>
            <a:ext cx="8352972"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Sensitivity Analysis</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C41B4CE0-3920-49FD-A962-FB5A8D3F9BD5}"/>
              </a:ext>
            </a:extLst>
          </p:cNvPr>
          <p:cNvSpPr txBox="1"/>
          <p:nvPr/>
        </p:nvSpPr>
        <p:spPr>
          <a:xfrm>
            <a:off x="654823" y="2066697"/>
            <a:ext cx="7830349" cy="3897349"/>
          </a:xfrm>
          <a:prstGeom prst="rect">
            <a:avLst/>
          </a:prstGeom>
          <a:noFill/>
        </p:spPr>
        <p:txBody>
          <a:bodyPr wrap="square">
            <a:spAutoFit/>
          </a:bodyPr>
          <a:lstStyle/>
          <a:p>
            <a:pPr algn="just">
              <a:lnSpc>
                <a:spcPct val="150000"/>
              </a:lnSpc>
            </a:pPr>
            <a:r>
              <a:rPr lang="en-US" sz="2400" dirty="0">
                <a:solidFill>
                  <a:srgbClr val="FF5353"/>
                </a:solidFill>
                <a:latin typeface="+mj-lt"/>
              </a:rPr>
              <a:t>Sensitivity  analysis  </a:t>
            </a:r>
            <a:r>
              <a:rPr lang="en-US" sz="2400" dirty="0">
                <a:solidFill>
                  <a:schemeClr val="tx2"/>
                </a:solidFill>
              </a:rPr>
              <a:t>put  in  simple  terms  is  a  modeling  technique  which  is  used  in  Capital  Budgeting  decisions  which  is  used  to  study  the  impact  of  changes  in  the  variables  on  the  outcome  of  the  project.  In  a  project,  several  variables  like  weighted  average  cost  of  capital,  consumer  demand,  price  of  the  product,  cost  price  per  unit  etc.  operate  simultaneously.  </a:t>
            </a:r>
            <a:endParaRPr lang="en-IN" sz="2400" dirty="0">
              <a:solidFill>
                <a:schemeClr val="tx2"/>
              </a:solidFill>
            </a:endParaRPr>
          </a:p>
        </p:txBody>
      </p:sp>
    </p:spTree>
    <p:extLst>
      <p:ext uri="{BB962C8B-B14F-4D97-AF65-F5344CB8AC3E}">
        <p14:creationId xmlns:p14="http://schemas.microsoft.com/office/powerpoint/2010/main" val="197599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7</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2C8376AC-0E1A-4543-B20F-273BD5F6641C}"/>
              </a:ext>
            </a:extLst>
          </p:cNvPr>
          <p:cNvSpPr txBox="1"/>
          <p:nvPr/>
        </p:nvSpPr>
        <p:spPr>
          <a:xfrm>
            <a:off x="629656" y="890837"/>
            <a:ext cx="806516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Rationale of Capital Budgeting Decisions</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290CD7D5-B547-4F03-8636-0A4DCE8C19FB}"/>
              </a:ext>
            </a:extLst>
          </p:cNvPr>
          <p:cNvSpPr txBox="1"/>
          <p:nvPr/>
        </p:nvSpPr>
        <p:spPr>
          <a:xfrm>
            <a:off x="629656" y="2078554"/>
            <a:ext cx="6907129" cy="646331"/>
          </a:xfrm>
          <a:prstGeom prst="rect">
            <a:avLst/>
          </a:prstGeom>
          <a:noFill/>
        </p:spPr>
        <p:txBody>
          <a:bodyPr wrap="square" rtlCol="0">
            <a:spAutoFit/>
          </a:bodyPr>
          <a:lstStyle/>
          <a:p>
            <a:r>
              <a:rPr lang="en-US" sz="3600" dirty="0">
                <a:solidFill>
                  <a:srgbClr val="FF5353"/>
                </a:solidFill>
                <a:latin typeface="+mj-lt"/>
              </a:rPr>
              <a:t>Complexity of Decisions:</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B1988967-BC7F-419B-94FC-E74DA07B601D}"/>
              </a:ext>
            </a:extLst>
          </p:cNvPr>
          <p:cNvSpPr txBox="1"/>
          <p:nvPr/>
        </p:nvSpPr>
        <p:spPr>
          <a:xfrm>
            <a:off x="629656" y="2799747"/>
            <a:ext cx="7582900" cy="3343351"/>
          </a:xfrm>
          <a:prstGeom prst="rect">
            <a:avLst/>
          </a:prstGeom>
          <a:noFill/>
        </p:spPr>
        <p:txBody>
          <a:bodyPr wrap="square" rtlCol="0">
            <a:spAutoFit/>
          </a:bodyPr>
          <a:lstStyle/>
          <a:p>
            <a:pPr algn="just">
              <a:lnSpc>
                <a:spcPct val="150000"/>
              </a:lnSpc>
            </a:pPr>
            <a:r>
              <a:rPr lang="en-US" sz="2400" dirty="0">
                <a:solidFill>
                  <a:schemeClr val="tx2"/>
                </a:solidFill>
              </a:rPr>
              <a:t>Long Term Investment decisions/ Capital Budgeting decisions are complex in nature. The decisions are based on projections of future cashflows/ profits from the project. However, making accurate projections is complex and a wrong projection may lead to failure of project. </a:t>
            </a:r>
            <a:endParaRPr lang="en-IN" sz="2400" dirty="0">
              <a:solidFill>
                <a:schemeClr val="tx2"/>
              </a:solidFill>
            </a:endParaRPr>
          </a:p>
        </p:txBody>
      </p:sp>
    </p:spTree>
    <p:extLst>
      <p:ext uri="{BB962C8B-B14F-4D97-AF65-F5344CB8AC3E}">
        <p14:creationId xmlns:p14="http://schemas.microsoft.com/office/powerpoint/2010/main" val="29361714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64</a:t>
            </a:r>
          </a:p>
        </p:txBody>
      </p:sp>
      <p:sp>
        <p:nvSpPr>
          <p:cNvPr id="31" name="TextBox 30">
            <a:extLst>
              <a:ext uri="{FF2B5EF4-FFF2-40B4-BE49-F238E27FC236}">
                <a16:creationId xmlns:a16="http://schemas.microsoft.com/office/drawing/2014/main" id="{323EC245-4208-4124-91A0-376253E9E5E0}"/>
              </a:ext>
            </a:extLst>
          </p:cNvPr>
          <p:cNvSpPr txBox="1"/>
          <p:nvPr/>
        </p:nvSpPr>
        <p:spPr>
          <a:xfrm>
            <a:off x="485754" y="861919"/>
            <a:ext cx="8352972"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Sensitivity Analysis</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140D6C8D-6393-4FA1-B7B3-5CD164E71523}"/>
              </a:ext>
            </a:extLst>
          </p:cNvPr>
          <p:cNvSpPr txBox="1"/>
          <p:nvPr/>
        </p:nvSpPr>
        <p:spPr>
          <a:xfrm>
            <a:off x="650708" y="1938010"/>
            <a:ext cx="7654090" cy="2056782"/>
          </a:xfrm>
          <a:prstGeom prst="rect">
            <a:avLst/>
          </a:prstGeom>
          <a:noFill/>
        </p:spPr>
        <p:txBody>
          <a:bodyPr wrap="square">
            <a:spAutoFit/>
          </a:bodyPr>
          <a:lstStyle/>
          <a:p>
            <a:pPr algn="just">
              <a:lnSpc>
                <a:spcPct val="150000"/>
              </a:lnSpc>
            </a:pPr>
            <a:r>
              <a:rPr lang="en-US" sz="2200" dirty="0">
                <a:solidFill>
                  <a:schemeClr val="tx2"/>
                </a:solidFill>
              </a:rPr>
              <a:t>The  changes  in  these  variables  impact  the outcome of the project. It therefore becomes very difficult to assess change in which  variable  impacts  the  project  outcome  in  a  significant  way. </a:t>
            </a:r>
            <a:endParaRPr lang="en-IN" sz="2200" dirty="0"/>
          </a:p>
        </p:txBody>
      </p:sp>
    </p:spTree>
    <p:extLst>
      <p:ext uri="{BB962C8B-B14F-4D97-AF65-F5344CB8AC3E}">
        <p14:creationId xmlns:p14="http://schemas.microsoft.com/office/powerpoint/2010/main" val="2738600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65</a:t>
            </a:r>
          </a:p>
        </p:txBody>
      </p:sp>
      <p:sp>
        <p:nvSpPr>
          <p:cNvPr id="31" name="TextBox 30">
            <a:extLst>
              <a:ext uri="{FF2B5EF4-FFF2-40B4-BE49-F238E27FC236}">
                <a16:creationId xmlns:a16="http://schemas.microsoft.com/office/drawing/2014/main" id="{323EC245-4208-4124-91A0-376253E9E5E0}"/>
              </a:ext>
            </a:extLst>
          </p:cNvPr>
          <p:cNvSpPr txBox="1"/>
          <p:nvPr/>
        </p:nvSpPr>
        <p:spPr>
          <a:xfrm>
            <a:off x="485754" y="861919"/>
            <a:ext cx="8352972"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Sensitivity Analysis</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178A7D93-16CD-4433-8774-DCFE3FD07FCC}"/>
              </a:ext>
            </a:extLst>
          </p:cNvPr>
          <p:cNvSpPr txBox="1"/>
          <p:nvPr/>
        </p:nvSpPr>
        <p:spPr>
          <a:xfrm>
            <a:off x="650711" y="2004630"/>
            <a:ext cx="7654090" cy="3343351"/>
          </a:xfrm>
          <a:prstGeom prst="rect">
            <a:avLst/>
          </a:prstGeom>
          <a:noFill/>
        </p:spPr>
        <p:txBody>
          <a:bodyPr wrap="square">
            <a:spAutoFit/>
          </a:bodyPr>
          <a:lstStyle/>
          <a:p>
            <a:pPr algn="just">
              <a:lnSpc>
                <a:spcPct val="150000"/>
              </a:lnSpc>
            </a:pPr>
            <a:r>
              <a:rPr lang="en-US" sz="2400" dirty="0">
                <a:solidFill>
                  <a:schemeClr val="tx2"/>
                </a:solidFill>
              </a:rPr>
              <a:t>In  </a:t>
            </a:r>
            <a:r>
              <a:rPr lang="en-US" sz="2400" dirty="0">
                <a:solidFill>
                  <a:srgbClr val="FF5353"/>
                </a:solidFill>
                <a:latin typeface="+mj-lt"/>
              </a:rPr>
              <a:t>Sensitivity  Analysis</a:t>
            </a:r>
            <a:r>
              <a:rPr lang="en-US" sz="2400" dirty="0">
                <a:solidFill>
                  <a:schemeClr val="tx2"/>
                </a:solidFill>
              </a:rPr>
              <a:t>,  the  project  outcome  is  studied  after  taking  into  change  in  only  one  variable.  The  more  sensitive  is  the  NPV,  the  more  critical  is  that  variable.  So, Sensitivity  analysis  is  a  way  of  finding  impact  in  the  project’s  NPV  (or  IRR)  for  a  given change in one of the variables. </a:t>
            </a:r>
            <a:endParaRPr lang="en-IN" sz="2400" dirty="0"/>
          </a:p>
        </p:txBody>
      </p:sp>
    </p:spTree>
    <p:extLst>
      <p:ext uri="{BB962C8B-B14F-4D97-AF65-F5344CB8AC3E}">
        <p14:creationId xmlns:p14="http://schemas.microsoft.com/office/powerpoint/2010/main" val="20194918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C7E0827-DDB8-4FCF-88A5-95EC19EF388E}"/>
              </a:ext>
            </a:extLst>
          </p:cNvPr>
          <p:cNvSpPr txBox="1"/>
          <p:nvPr/>
        </p:nvSpPr>
        <p:spPr>
          <a:xfrm>
            <a:off x="8365958" y="147221"/>
            <a:ext cx="609600"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66</a:t>
            </a:r>
          </a:p>
        </p:txBody>
      </p:sp>
      <p:sp>
        <p:nvSpPr>
          <p:cNvPr id="31" name="TextBox 30">
            <a:extLst>
              <a:ext uri="{FF2B5EF4-FFF2-40B4-BE49-F238E27FC236}">
                <a16:creationId xmlns:a16="http://schemas.microsoft.com/office/drawing/2014/main" id="{323EC245-4208-4124-91A0-376253E9E5E0}"/>
              </a:ext>
            </a:extLst>
          </p:cNvPr>
          <p:cNvSpPr txBox="1"/>
          <p:nvPr/>
        </p:nvSpPr>
        <p:spPr>
          <a:xfrm>
            <a:off x="485754" y="861919"/>
            <a:ext cx="8352972"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Risk Analysis using Sensitivity Analysis</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018E75C2-2E1D-4A90-BB1A-1D8B834424BA}"/>
              </a:ext>
            </a:extLst>
          </p:cNvPr>
          <p:cNvSpPr txBox="1"/>
          <p:nvPr/>
        </p:nvSpPr>
        <p:spPr>
          <a:xfrm>
            <a:off x="648266" y="2138007"/>
            <a:ext cx="7469605" cy="584775"/>
          </a:xfrm>
          <a:prstGeom prst="rect">
            <a:avLst/>
          </a:prstGeom>
          <a:noFill/>
        </p:spPr>
        <p:txBody>
          <a:bodyPr wrap="square" rtlCol="0">
            <a:spAutoFit/>
          </a:bodyPr>
          <a:lstStyle/>
          <a:p>
            <a:r>
              <a:rPr lang="en-US" sz="3200" dirty="0">
                <a:solidFill>
                  <a:srgbClr val="FF5353"/>
                </a:solidFill>
                <a:latin typeface="+mj-lt"/>
              </a:rPr>
              <a:t>Steps involved in Sensitivity Analysis:</a:t>
            </a:r>
            <a:endParaRPr lang="en-IN" sz="3200" dirty="0">
              <a:solidFill>
                <a:srgbClr val="FF5353"/>
              </a:solidFill>
              <a:latin typeface="+mj-lt"/>
            </a:endParaRPr>
          </a:p>
        </p:txBody>
      </p:sp>
      <p:sp>
        <p:nvSpPr>
          <p:cNvPr id="3" name="TextBox 2">
            <a:extLst>
              <a:ext uri="{FF2B5EF4-FFF2-40B4-BE49-F238E27FC236}">
                <a16:creationId xmlns:a16="http://schemas.microsoft.com/office/drawing/2014/main" id="{BA3D868C-1B39-4C51-BBBE-9EDC065015EC}"/>
              </a:ext>
            </a:extLst>
          </p:cNvPr>
          <p:cNvSpPr txBox="1"/>
          <p:nvPr/>
        </p:nvSpPr>
        <p:spPr>
          <a:xfrm>
            <a:off x="835195" y="2874542"/>
            <a:ext cx="7654089" cy="3343351"/>
          </a:xfrm>
          <a:prstGeom prst="rect">
            <a:avLst/>
          </a:prstGeom>
          <a:noFill/>
        </p:spPr>
        <p:txBody>
          <a:bodyPr wrap="square" rtlCol="0">
            <a:spAutoFit/>
          </a:bodyPr>
          <a:lstStyle/>
          <a:p>
            <a:pPr marL="457200" indent="-457200" algn="just">
              <a:lnSpc>
                <a:spcPct val="150000"/>
              </a:lnSpc>
              <a:buFont typeface="+mj-lt"/>
              <a:buAutoNum type="arabicPeriod"/>
            </a:pPr>
            <a:r>
              <a:rPr lang="en-US" sz="2400" dirty="0">
                <a:solidFill>
                  <a:schemeClr val="tx2"/>
                </a:solidFill>
                <a:latin typeface="+mj-lt"/>
              </a:rPr>
              <a:t>Finding variables</a:t>
            </a:r>
            <a:r>
              <a:rPr lang="en-US" sz="2400" dirty="0">
                <a:solidFill>
                  <a:schemeClr val="tx2"/>
                </a:solidFill>
              </a:rPr>
              <a:t>, which have an influence on the NPV (or IRR) of the project.</a:t>
            </a:r>
          </a:p>
          <a:p>
            <a:pPr marL="457200" indent="-457200" algn="just">
              <a:lnSpc>
                <a:spcPct val="150000"/>
              </a:lnSpc>
              <a:buFont typeface="+mj-lt"/>
              <a:buAutoNum type="arabicPeriod"/>
            </a:pPr>
            <a:r>
              <a:rPr lang="en-US" sz="2400" dirty="0">
                <a:solidFill>
                  <a:schemeClr val="tx2"/>
                </a:solidFill>
                <a:latin typeface="+mj-lt"/>
              </a:rPr>
              <a:t>Establishing mathematical relationship </a:t>
            </a:r>
            <a:r>
              <a:rPr lang="en-US" sz="2400" dirty="0">
                <a:solidFill>
                  <a:schemeClr val="tx2"/>
                </a:solidFill>
              </a:rPr>
              <a:t>between the variables.</a:t>
            </a:r>
          </a:p>
          <a:p>
            <a:pPr marL="457200" indent="-457200" algn="just">
              <a:lnSpc>
                <a:spcPct val="150000"/>
              </a:lnSpc>
              <a:buFont typeface="+mj-lt"/>
              <a:buAutoNum type="arabicPeriod"/>
            </a:pPr>
            <a:r>
              <a:rPr lang="en-US" sz="2400" dirty="0">
                <a:solidFill>
                  <a:schemeClr val="tx2"/>
                </a:solidFill>
                <a:latin typeface="+mj-lt"/>
              </a:rPr>
              <a:t>Analyze the effect of the change </a:t>
            </a:r>
            <a:r>
              <a:rPr lang="en-US" sz="2400" dirty="0">
                <a:solidFill>
                  <a:schemeClr val="tx2"/>
                </a:solidFill>
              </a:rPr>
              <a:t>in each of the variables on the NPV (or IRR) of the project. </a:t>
            </a:r>
            <a:endParaRPr lang="en-IN" sz="2400" dirty="0">
              <a:solidFill>
                <a:schemeClr val="tx2"/>
              </a:solidFill>
            </a:endParaRPr>
          </a:p>
        </p:txBody>
      </p:sp>
    </p:spTree>
    <p:extLst>
      <p:ext uri="{BB962C8B-B14F-4D97-AF65-F5344CB8AC3E}">
        <p14:creationId xmlns:p14="http://schemas.microsoft.com/office/powerpoint/2010/main" val="414172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rgbClr val="DDD9C3"/>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28D31-E38C-499D-B266-0609B495260A}"/>
              </a:ext>
            </a:extLst>
          </p:cNvPr>
          <p:cNvSpPr txBox="1"/>
          <p:nvPr/>
        </p:nvSpPr>
        <p:spPr>
          <a:xfrm>
            <a:off x="624120" y="3016433"/>
            <a:ext cx="7772920" cy="2789353"/>
          </a:xfrm>
          <a:prstGeom prst="rect">
            <a:avLst/>
          </a:prstGeom>
          <a:noFill/>
        </p:spPr>
        <p:txBody>
          <a:bodyPr wrap="square" rtlCol="0">
            <a:spAutoFit/>
          </a:bodyPr>
          <a:lstStyle/>
          <a:p>
            <a:pPr algn="just">
              <a:lnSpc>
                <a:spcPct val="150000"/>
              </a:lnSpc>
            </a:pPr>
            <a:r>
              <a:rPr lang="en-US" sz="2400" dirty="0">
                <a:solidFill>
                  <a:schemeClr val="tx2"/>
                </a:solidFill>
                <a:latin typeface="Lato" panose="020F0502020204030203" pitchFamily="34" charset="0"/>
              </a:rPr>
              <a:t>Capital budgeting decisions are long term decisions where, inflows and outflows of cash are spread over the project life. Due to their long-run nature and investment amount, they bring about a </a:t>
            </a:r>
            <a:r>
              <a:rPr lang="en-US" sz="2400" dirty="0">
                <a:solidFill>
                  <a:schemeClr val="tx2"/>
                </a:solidFill>
                <a:latin typeface="+mj-lt"/>
              </a:rPr>
              <a:t>change in the Shareholders Wealth </a:t>
            </a:r>
            <a:r>
              <a:rPr lang="en-US" sz="2400" dirty="0">
                <a:solidFill>
                  <a:schemeClr val="tx2"/>
                </a:solidFill>
                <a:latin typeface="Lato" panose="020F0502020204030203" pitchFamily="34" charset="0"/>
              </a:rPr>
              <a:t>through the gain/loss from the project.</a:t>
            </a:r>
            <a:endParaRPr lang="en-IN" sz="2400" dirty="0">
              <a:solidFill>
                <a:schemeClr val="tx2"/>
              </a:solidFill>
              <a:latin typeface="Lato" panose="020F0502020204030203" pitchFamily="34" charset="0"/>
            </a:endParaRPr>
          </a:p>
        </p:txBody>
      </p:sp>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8</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595144E1-0E6D-4895-B891-E0DC6F9B9C19}"/>
              </a:ext>
            </a:extLst>
          </p:cNvPr>
          <p:cNvSpPr txBox="1"/>
          <p:nvPr/>
        </p:nvSpPr>
        <p:spPr>
          <a:xfrm>
            <a:off x="372984" y="922921"/>
            <a:ext cx="8514344"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Nature and Features of Capital Budgeting Decisions</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E6D3E253-9DD8-4BAE-A514-3931AFB07929}"/>
              </a:ext>
            </a:extLst>
          </p:cNvPr>
          <p:cNvSpPr txBox="1"/>
          <p:nvPr/>
        </p:nvSpPr>
        <p:spPr>
          <a:xfrm>
            <a:off x="650709" y="2086575"/>
            <a:ext cx="7746331" cy="584775"/>
          </a:xfrm>
          <a:prstGeom prst="rect">
            <a:avLst/>
          </a:prstGeom>
          <a:noFill/>
        </p:spPr>
        <p:txBody>
          <a:bodyPr wrap="square" rtlCol="0">
            <a:spAutoFit/>
          </a:bodyPr>
          <a:lstStyle/>
          <a:p>
            <a:r>
              <a:rPr lang="en-US" sz="3200" dirty="0">
                <a:solidFill>
                  <a:srgbClr val="FF5353"/>
                </a:solidFill>
                <a:latin typeface="+mj-lt"/>
              </a:rPr>
              <a:t>Nature:</a:t>
            </a:r>
            <a:endParaRPr lang="en-IN" sz="3200" dirty="0">
              <a:solidFill>
                <a:srgbClr val="FF5353"/>
              </a:solidFill>
              <a:latin typeface="+mj-lt"/>
            </a:endParaRPr>
          </a:p>
        </p:txBody>
      </p:sp>
    </p:spTree>
    <p:extLst>
      <p:ext uri="{BB962C8B-B14F-4D97-AF65-F5344CB8AC3E}">
        <p14:creationId xmlns:p14="http://schemas.microsoft.com/office/powerpoint/2010/main" val="1653829767"/>
      </p:ext>
    </p:extLst>
  </p:cSld>
  <p:clrMapOvr>
    <a:masterClrMapping/>
  </p:clrMapOvr>
</p:sld>
</file>

<file path=ppt/theme/theme1.xml><?xml version="1.0" encoding="utf-8"?>
<a:theme xmlns:a="http://schemas.openxmlformats.org/drawingml/2006/main" name="Office Theme">
  <a:themeElements>
    <a:clrScheme name="Beyond black and white ">
      <a:dk1>
        <a:sysClr val="windowText" lastClr="000000"/>
      </a:dk1>
      <a:lt1>
        <a:sysClr val="window" lastClr="FFFFFF"/>
      </a:lt1>
      <a:dk2>
        <a:srgbClr val="1F497D"/>
      </a:dk2>
      <a:lt2>
        <a:srgbClr val="EEECE1"/>
      </a:lt2>
      <a:accent1>
        <a:srgbClr val="31A2AC"/>
      </a:accent1>
      <a:accent2>
        <a:srgbClr val="AF1C1C"/>
      </a:accent2>
      <a:accent3>
        <a:srgbClr val="F0EFF0"/>
      </a:accent3>
      <a:accent4>
        <a:srgbClr val="2F2F28"/>
      </a:accent4>
      <a:accent5>
        <a:srgbClr val="000000"/>
      </a:accent5>
      <a:accent6>
        <a:srgbClr val="8A8A8A"/>
      </a:accent6>
      <a:hlink>
        <a:srgbClr val="0096D2"/>
      </a:hlink>
      <a:folHlink>
        <a:srgbClr val="00578B"/>
      </a:folHlink>
    </a:clrScheme>
    <a:fontScheme name="Custom 2">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2029</TotalTime>
  <Words>4205</Words>
  <Application>Microsoft Office PowerPoint</Application>
  <PresentationFormat>On-screen Show (4:3)</PresentationFormat>
  <Paragraphs>480</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Georgia Pro</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Payback period</vt:lpstr>
      <vt:lpstr>1. Payback period</vt:lpstr>
      <vt:lpstr>Uneven cash flows</vt:lpstr>
      <vt:lpstr>Uneven cash flows A project investment is 10 lakh and cash inflows are 2 lakh, 4 lakh,3lakh, and 2lakh for first 4 years. Find payback period. </vt:lpstr>
      <vt:lpstr>PowerPoint Presentation</vt:lpstr>
      <vt:lpstr>A project costs Rs. 5 lakh and yields annually a profit of Rs. 80,000 After depreciation @12% but before tax of 50%. Find payback period.</vt:lpstr>
      <vt:lpstr>Application of the content </vt:lpstr>
      <vt:lpstr>Post payback period</vt:lpstr>
      <vt:lpstr>Discounted payback period</vt:lpstr>
      <vt:lpstr>Accounting Rate of Return</vt:lpstr>
      <vt:lpstr>Methods</vt:lpstr>
      <vt:lpstr>Methods</vt:lpstr>
      <vt:lpstr>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news</vt:lpstr>
      <vt:lpstr>PowerPoint Presentation</vt:lpstr>
      <vt:lpstr>Net profitability index with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Kalani</dc:creator>
  <cp:lastModifiedBy>8984</cp:lastModifiedBy>
  <cp:revision>99</cp:revision>
  <dcterms:created xsi:type="dcterms:W3CDTF">2021-09-01T18:50:52Z</dcterms:created>
  <dcterms:modified xsi:type="dcterms:W3CDTF">2022-10-06T06:41:01Z</dcterms:modified>
</cp:coreProperties>
</file>