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456" r:id="rId2"/>
    <p:sldId id="485" r:id="rId3"/>
    <p:sldId id="488" r:id="rId4"/>
    <p:sldId id="482" r:id="rId5"/>
    <p:sldId id="483" r:id="rId6"/>
    <p:sldId id="484" r:id="rId7"/>
    <p:sldId id="480" r:id="rId8"/>
    <p:sldId id="316" r:id="rId9"/>
    <p:sldId id="463" r:id="rId10"/>
    <p:sldId id="464" r:id="rId11"/>
    <p:sldId id="466" r:id="rId12"/>
    <p:sldId id="469" r:id="rId13"/>
    <p:sldId id="317" r:id="rId14"/>
    <p:sldId id="394" r:id="rId15"/>
    <p:sldId id="390" r:id="rId16"/>
    <p:sldId id="391" r:id="rId17"/>
    <p:sldId id="359" r:id="rId18"/>
    <p:sldId id="358" r:id="rId19"/>
    <p:sldId id="419" r:id="rId20"/>
    <p:sldId id="321" r:id="rId21"/>
    <p:sldId id="501" r:id="rId22"/>
    <p:sldId id="325" r:id="rId23"/>
    <p:sldId id="497" r:id="rId24"/>
    <p:sldId id="502" r:id="rId25"/>
    <p:sldId id="495" r:id="rId26"/>
    <p:sldId id="496" r:id="rId27"/>
    <p:sldId id="422" r:id="rId28"/>
    <p:sldId id="498" r:id="rId29"/>
    <p:sldId id="499" r:id="rId30"/>
    <p:sldId id="500" r:id="rId31"/>
    <p:sldId id="328" r:id="rId32"/>
    <p:sldId id="332" r:id="rId33"/>
    <p:sldId id="395" r:id="rId34"/>
    <p:sldId id="397" r:id="rId35"/>
    <p:sldId id="396" r:id="rId36"/>
    <p:sldId id="398" r:id="rId37"/>
    <p:sldId id="399" r:id="rId38"/>
    <p:sldId id="400" r:id="rId39"/>
    <p:sldId id="401" r:id="rId40"/>
    <p:sldId id="338" r:id="rId41"/>
    <p:sldId id="405" r:id="rId42"/>
    <p:sldId id="402" r:id="rId43"/>
    <p:sldId id="403" r:id="rId44"/>
    <p:sldId id="404" r:id="rId45"/>
    <p:sldId id="406" r:id="rId46"/>
    <p:sldId id="407" r:id="rId47"/>
    <p:sldId id="365" r:id="rId48"/>
    <p:sldId id="378" r:id="rId49"/>
    <p:sldId id="380" r:id="rId50"/>
    <p:sldId id="366" r:id="rId51"/>
    <p:sldId id="368" r:id="rId52"/>
    <p:sldId id="369" r:id="rId53"/>
    <p:sldId id="371" r:id="rId54"/>
    <p:sldId id="372" r:id="rId55"/>
    <p:sldId id="374" r:id="rId56"/>
    <p:sldId id="375" r:id="rId57"/>
    <p:sldId id="376" r:id="rId58"/>
    <p:sldId id="377" r:id="rId59"/>
    <p:sldId id="379" r:id="rId60"/>
    <p:sldId id="381" r:id="rId61"/>
    <p:sldId id="508" r:id="rId62"/>
    <p:sldId id="503" r:id="rId63"/>
    <p:sldId id="504" r:id="rId64"/>
    <p:sldId id="505" r:id="rId65"/>
    <p:sldId id="506" r:id="rId66"/>
    <p:sldId id="507" r:id="rId6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055" autoAdjust="0"/>
  </p:normalViewPr>
  <p:slideViewPr>
    <p:cSldViewPr>
      <p:cViewPr varScale="1">
        <p:scale>
          <a:sx n="66" d="100"/>
          <a:sy n="66" d="100"/>
        </p:scale>
        <p:origin x="-153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14BBA-0EEE-4780-B354-17555EA181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A79AB25-AEE1-4B68-8EA1-7D3CD2BE6668}">
      <dgm:prSet/>
      <dgm:spPr/>
      <dgm:t>
        <a:bodyPr/>
        <a:lstStyle/>
        <a:p>
          <a:pPr algn="just"/>
          <a:r>
            <a:rPr lang="en-US" dirty="0">
              <a:solidFill>
                <a:srgbClr val="FF0000"/>
              </a:solidFill>
            </a:rPr>
            <a:t>All productive activities are privately owned rather being owned by government</a:t>
          </a:r>
        </a:p>
      </dgm:t>
    </dgm:pt>
    <dgm:pt modelId="{1B00C4FC-945A-479D-AA4F-014452DAABAF}" type="parTrans" cxnId="{4E5E38B2-7089-4F1A-9369-3B677409E2D9}">
      <dgm:prSet/>
      <dgm:spPr/>
      <dgm:t>
        <a:bodyPr/>
        <a:lstStyle/>
        <a:p>
          <a:pPr algn="just"/>
          <a:endParaRPr lang="en-US"/>
        </a:p>
      </dgm:t>
    </dgm:pt>
    <dgm:pt modelId="{C11E2333-4D71-4521-A240-DB85A57FB3C7}" type="sibTrans" cxnId="{4E5E38B2-7089-4F1A-9369-3B677409E2D9}">
      <dgm:prSet/>
      <dgm:spPr/>
      <dgm:t>
        <a:bodyPr/>
        <a:lstStyle/>
        <a:p>
          <a:pPr algn="just"/>
          <a:endParaRPr lang="en-US"/>
        </a:p>
      </dgm:t>
    </dgm:pt>
    <dgm:pt modelId="{6207D04A-8641-4705-A7FA-CF8C0CEC5754}">
      <dgm:prSet/>
      <dgm:spPr/>
      <dgm:t>
        <a:bodyPr/>
        <a:lstStyle/>
        <a:p>
          <a:pPr algn="just"/>
          <a:r>
            <a:rPr lang="en-US"/>
            <a:t>Individuals, rather than government, make the majority of economic decisions</a:t>
          </a:r>
        </a:p>
      </dgm:t>
    </dgm:pt>
    <dgm:pt modelId="{75E558EC-CAF7-4BA0-92FF-A198965DAE93}" type="parTrans" cxnId="{004E7C57-ED54-4A0C-80D7-66D83EE169F6}">
      <dgm:prSet/>
      <dgm:spPr/>
      <dgm:t>
        <a:bodyPr/>
        <a:lstStyle/>
        <a:p>
          <a:pPr algn="just"/>
          <a:endParaRPr lang="en-US"/>
        </a:p>
      </dgm:t>
    </dgm:pt>
    <dgm:pt modelId="{AF195C62-79D6-471E-B294-E512520E05C1}" type="sibTrans" cxnId="{004E7C57-ED54-4A0C-80D7-66D83EE169F6}">
      <dgm:prSet/>
      <dgm:spPr/>
      <dgm:t>
        <a:bodyPr/>
        <a:lstStyle/>
        <a:p>
          <a:pPr algn="just"/>
          <a:endParaRPr lang="en-US"/>
        </a:p>
      </dgm:t>
    </dgm:pt>
    <dgm:pt modelId="{ED2E45D4-17D1-4137-8563-580AF8505A63}" type="pres">
      <dgm:prSet presAssocID="{F8A14BBA-0EEE-4780-B354-17555EA1816A}" presName="linear" presStyleCnt="0">
        <dgm:presLayoutVars>
          <dgm:animLvl val="lvl"/>
          <dgm:resizeHandles val="exact"/>
        </dgm:presLayoutVars>
      </dgm:prSet>
      <dgm:spPr/>
      <dgm:t>
        <a:bodyPr/>
        <a:lstStyle/>
        <a:p>
          <a:endParaRPr lang="en-US"/>
        </a:p>
      </dgm:t>
    </dgm:pt>
    <dgm:pt modelId="{8DEDD450-3C30-482E-944E-7D91B943B433}" type="pres">
      <dgm:prSet presAssocID="{FA79AB25-AEE1-4B68-8EA1-7D3CD2BE6668}" presName="parentText" presStyleLbl="node1" presStyleIdx="0" presStyleCnt="2">
        <dgm:presLayoutVars>
          <dgm:chMax val="0"/>
          <dgm:bulletEnabled val="1"/>
        </dgm:presLayoutVars>
      </dgm:prSet>
      <dgm:spPr/>
      <dgm:t>
        <a:bodyPr/>
        <a:lstStyle/>
        <a:p>
          <a:endParaRPr lang="en-US"/>
        </a:p>
      </dgm:t>
    </dgm:pt>
    <dgm:pt modelId="{FD66E2D6-1B39-431E-A4D1-315ECF4F7865}" type="pres">
      <dgm:prSet presAssocID="{C11E2333-4D71-4521-A240-DB85A57FB3C7}" presName="spacer" presStyleCnt="0"/>
      <dgm:spPr/>
    </dgm:pt>
    <dgm:pt modelId="{8A38F433-5C75-4982-B756-DB44385702A2}" type="pres">
      <dgm:prSet presAssocID="{6207D04A-8641-4705-A7FA-CF8C0CEC5754}" presName="parentText" presStyleLbl="node1" presStyleIdx="1" presStyleCnt="2">
        <dgm:presLayoutVars>
          <dgm:chMax val="0"/>
          <dgm:bulletEnabled val="1"/>
        </dgm:presLayoutVars>
      </dgm:prSet>
      <dgm:spPr/>
      <dgm:t>
        <a:bodyPr/>
        <a:lstStyle/>
        <a:p>
          <a:endParaRPr lang="en-US"/>
        </a:p>
      </dgm:t>
    </dgm:pt>
  </dgm:ptLst>
  <dgm:cxnLst>
    <dgm:cxn modelId="{B43E31AD-AD32-4BAC-A3CA-57F1E538C7C3}" type="presOf" srcId="{6207D04A-8641-4705-A7FA-CF8C0CEC5754}" destId="{8A38F433-5C75-4982-B756-DB44385702A2}" srcOrd="0" destOrd="0" presId="urn:microsoft.com/office/officeart/2005/8/layout/vList2"/>
    <dgm:cxn modelId="{4E5E38B2-7089-4F1A-9369-3B677409E2D9}" srcId="{F8A14BBA-0EEE-4780-B354-17555EA1816A}" destId="{FA79AB25-AEE1-4B68-8EA1-7D3CD2BE6668}" srcOrd="0" destOrd="0" parTransId="{1B00C4FC-945A-479D-AA4F-014452DAABAF}" sibTransId="{C11E2333-4D71-4521-A240-DB85A57FB3C7}"/>
    <dgm:cxn modelId="{004E7C57-ED54-4A0C-80D7-66D83EE169F6}" srcId="{F8A14BBA-0EEE-4780-B354-17555EA1816A}" destId="{6207D04A-8641-4705-A7FA-CF8C0CEC5754}" srcOrd="1" destOrd="0" parTransId="{75E558EC-CAF7-4BA0-92FF-A198965DAE93}" sibTransId="{AF195C62-79D6-471E-B294-E512520E05C1}"/>
    <dgm:cxn modelId="{2395FE08-FCD3-4294-97D0-0489E9015FA2}" type="presOf" srcId="{FA79AB25-AEE1-4B68-8EA1-7D3CD2BE6668}" destId="{8DEDD450-3C30-482E-944E-7D91B943B433}" srcOrd="0" destOrd="0" presId="urn:microsoft.com/office/officeart/2005/8/layout/vList2"/>
    <dgm:cxn modelId="{84E1BE7F-F1A4-4BAD-868A-018A4DA2BF49}" type="presOf" srcId="{F8A14BBA-0EEE-4780-B354-17555EA1816A}" destId="{ED2E45D4-17D1-4137-8563-580AF8505A63}" srcOrd="0" destOrd="0" presId="urn:microsoft.com/office/officeart/2005/8/layout/vList2"/>
    <dgm:cxn modelId="{3D493C8A-D234-4560-93A8-24BC909066E6}" type="presParOf" srcId="{ED2E45D4-17D1-4137-8563-580AF8505A63}" destId="{8DEDD450-3C30-482E-944E-7D91B943B433}" srcOrd="0" destOrd="0" presId="urn:microsoft.com/office/officeart/2005/8/layout/vList2"/>
    <dgm:cxn modelId="{103318FF-F16B-42FE-9856-871D248D37E0}" type="presParOf" srcId="{ED2E45D4-17D1-4137-8563-580AF8505A63}" destId="{FD66E2D6-1B39-431E-A4D1-315ECF4F7865}" srcOrd="1" destOrd="0" presId="urn:microsoft.com/office/officeart/2005/8/layout/vList2"/>
    <dgm:cxn modelId="{33E0E296-AD3E-443A-947B-A102D5B603D1}" type="presParOf" srcId="{ED2E45D4-17D1-4137-8563-580AF8505A63}" destId="{8A38F433-5C75-4982-B756-DB44385702A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E408F8-6BBA-4CAA-B67D-AF16F3F0582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15D261-FF0E-4DC1-AA45-E9D567C5E1BA}">
      <dgm:prSet/>
      <dgm:spPr/>
      <dgm:t>
        <a:bodyPr/>
        <a:lstStyle/>
        <a:p>
          <a:r>
            <a:rPr lang="en-US" dirty="0">
              <a:solidFill>
                <a:schemeClr val="tx2"/>
              </a:solidFill>
            </a:rPr>
            <a:t>State owned enterprises have little incentive to control cost and be efficient</a:t>
          </a:r>
        </a:p>
      </dgm:t>
    </dgm:pt>
    <dgm:pt modelId="{2CC39F0D-FF59-44FA-8DDD-68F427666A4B}" type="parTrans" cxnId="{B992D1F2-1BAC-4829-BF50-5AA26653D612}">
      <dgm:prSet/>
      <dgm:spPr/>
      <dgm:t>
        <a:bodyPr/>
        <a:lstStyle/>
        <a:p>
          <a:endParaRPr lang="en-US">
            <a:solidFill>
              <a:schemeClr val="tx2"/>
            </a:solidFill>
          </a:endParaRPr>
        </a:p>
      </dgm:t>
    </dgm:pt>
    <dgm:pt modelId="{6D360C5E-44E6-4494-98CB-3B18C4FFD116}" type="sibTrans" cxnId="{B992D1F2-1BAC-4829-BF50-5AA26653D612}">
      <dgm:prSet/>
      <dgm:spPr/>
      <dgm:t>
        <a:bodyPr/>
        <a:lstStyle/>
        <a:p>
          <a:endParaRPr lang="en-US">
            <a:solidFill>
              <a:schemeClr val="tx2"/>
            </a:solidFill>
          </a:endParaRPr>
        </a:p>
      </dgm:t>
    </dgm:pt>
    <dgm:pt modelId="{C5130139-3AF8-4882-BC7D-BA65ADA6B56F}">
      <dgm:prSet/>
      <dgm:spPr/>
      <dgm:t>
        <a:bodyPr/>
        <a:lstStyle/>
        <a:p>
          <a:r>
            <a:rPr lang="en-US" dirty="0">
              <a:solidFill>
                <a:schemeClr val="tx2"/>
              </a:solidFill>
            </a:rPr>
            <a:t>Less private ownership -no incentive to people to develop new products</a:t>
          </a:r>
        </a:p>
      </dgm:t>
    </dgm:pt>
    <dgm:pt modelId="{4B206C6D-01EA-4052-AE91-455DD0F9ACA9}" type="parTrans" cxnId="{64BB1772-F4C2-4996-A5A3-13B5C59062C9}">
      <dgm:prSet/>
      <dgm:spPr/>
      <dgm:t>
        <a:bodyPr/>
        <a:lstStyle/>
        <a:p>
          <a:endParaRPr lang="en-US">
            <a:solidFill>
              <a:schemeClr val="tx2"/>
            </a:solidFill>
          </a:endParaRPr>
        </a:p>
      </dgm:t>
    </dgm:pt>
    <dgm:pt modelId="{1ADFF31F-D8C8-4F9F-BFC5-876841B8E21E}" type="sibTrans" cxnId="{64BB1772-F4C2-4996-A5A3-13B5C59062C9}">
      <dgm:prSet/>
      <dgm:spPr/>
      <dgm:t>
        <a:bodyPr/>
        <a:lstStyle/>
        <a:p>
          <a:endParaRPr lang="en-US">
            <a:solidFill>
              <a:schemeClr val="tx2"/>
            </a:solidFill>
          </a:endParaRPr>
        </a:p>
      </dgm:t>
    </dgm:pt>
    <dgm:pt modelId="{4AB78DEA-E8A1-4F49-A9DE-EA791DEC89F5}">
      <dgm:prSet/>
      <dgm:spPr/>
      <dgm:t>
        <a:bodyPr/>
        <a:lstStyle/>
        <a:p>
          <a:r>
            <a:rPr lang="en-US" dirty="0">
              <a:solidFill>
                <a:schemeClr val="tx2"/>
              </a:solidFill>
            </a:rPr>
            <a:t>Dynamism and innovation absent in such economies</a:t>
          </a:r>
        </a:p>
      </dgm:t>
    </dgm:pt>
    <dgm:pt modelId="{741CD6C4-8CED-4866-A78F-A20D7FC7C132}" type="parTrans" cxnId="{E11EEB55-A2D5-4820-8015-2F9CF2672BF4}">
      <dgm:prSet/>
      <dgm:spPr/>
      <dgm:t>
        <a:bodyPr/>
        <a:lstStyle/>
        <a:p>
          <a:endParaRPr lang="en-US">
            <a:solidFill>
              <a:schemeClr val="tx2"/>
            </a:solidFill>
          </a:endParaRPr>
        </a:p>
      </dgm:t>
    </dgm:pt>
    <dgm:pt modelId="{A1AAA518-4F50-44AA-8325-065DE44FABE8}" type="sibTrans" cxnId="{E11EEB55-A2D5-4820-8015-2F9CF2672BF4}">
      <dgm:prSet/>
      <dgm:spPr/>
      <dgm:t>
        <a:bodyPr/>
        <a:lstStyle/>
        <a:p>
          <a:endParaRPr lang="en-US">
            <a:solidFill>
              <a:schemeClr val="tx2"/>
            </a:solidFill>
          </a:endParaRPr>
        </a:p>
      </dgm:t>
    </dgm:pt>
    <dgm:pt modelId="{4316FA63-0EC6-457A-B4E7-0A243F1E4909}">
      <dgm:prSet/>
      <dgm:spPr/>
      <dgm:t>
        <a:bodyPr/>
        <a:lstStyle/>
        <a:p>
          <a:r>
            <a:rPr lang="en-US">
              <a:solidFill>
                <a:schemeClr val="tx2"/>
              </a:solidFill>
            </a:rPr>
            <a:t>Economies tend to stagnate</a:t>
          </a:r>
        </a:p>
      </dgm:t>
    </dgm:pt>
    <dgm:pt modelId="{52ECEF3C-999F-486C-861A-1B8D955F069F}" type="parTrans" cxnId="{11D6D385-DFDE-4D52-8CFC-98082A890B2C}">
      <dgm:prSet/>
      <dgm:spPr/>
      <dgm:t>
        <a:bodyPr/>
        <a:lstStyle/>
        <a:p>
          <a:endParaRPr lang="en-US">
            <a:solidFill>
              <a:schemeClr val="tx2"/>
            </a:solidFill>
          </a:endParaRPr>
        </a:p>
      </dgm:t>
    </dgm:pt>
    <dgm:pt modelId="{E28041AE-91A5-4011-AAB7-4763FDD9DB42}" type="sibTrans" cxnId="{11D6D385-DFDE-4D52-8CFC-98082A890B2C}">
      <dgm:prSet/>
      <dgm:spPr/>
      <dgm:t>
        <a:bodyPr/>
        <a:lstStyle/>
        <a:p>
          <a:endParaRPr lang="en-US">
            <a:solidFill>
              <a:schemeClr val="tx2"/>
            </a:solidFill>
          </a:endParaRPr>
        </a:p>
      </dgm:t>
    </dgm:pt>
    <dgm:pt modelId="{FF80834B-8996-4786-8B76-0B1106BE9130}" type="pres">
      <dgm:prSet presAssocID="{C9E408F8-6BBA-4CAA-B67D-AF16F3F0582C}" presName="linear" presStyleCnt="0">
        <dgm:presLayoutVars>
          <dgm:animLvl val="lvl"/>
          <dgm:resizeHandles val="exact"/>
        </dgm:presLayoutVars>
      </dgm:prSet>
      <dgm:spPr/>
      <dgm:t>
        <a:bodyPr/>
        <a:lstStyle/>
        <a:p>
          <a:endParaRPr lang="en-US"/>
        </a:p>
      </dgm:t>
    </dgm:pt>
    <dgm:pt modelId="{CBB12634-0F63-4491-A549-DE4E1C0981EA}" type="pres">
      <dgm:prSet presAssocID="{B015D261-FF0E-4DC1-AA45-E9D567C5E1BA}" presName="parentText" presStyleLbl="node1" presStyleIdx="0" presStyleCnt="4">
        <dgm:presLayoutVars>
          <dgm:chMax val="0"/>
          <dgm:bulletEnabled val="1"/>
        </dgm:presLayoutVars>
      </dgm:prSet>
      <dgm:spPr/>
      <dgm:t>
        <a:bodyPr/>
        <a:lstStyle/>
        <a:p>
          <a:endParaRPr lang="en-US"/>
        </a:p>
      </dgm:t>
    </dgm:pt>
    <dgm:pt modelId="{663D2F6A-D490-41FF-9CC7-0A1D8CF84CED}" type="pres">
      <dgm:prSet presAssocID="{6D360C5E-44E6-4494-98CB-3B18C4FFD116}" presName="spacer" presStyleCnt="0"/>
      <dgm:spPr/>
    </dgm:pt>
    <dgm:pt modelId="{5A7E135E-7CFC-4AEC-844F-5187A2259415}" type="pres">
      <dgm:prSet presAssocID="{C5130139-3AF8-4882-BC7D-BA65ADA6B56F}" presName="parentText" presStyleLbl="node1" presStyleIdx="1" presStyleCnt="4">
        <dgm:presLayoutVars>
          <dgm:chMax val="0"/>
          <dgm:bulletEnabled val="1"/>
        </dgm:presLayoutVars>
      </dgm:prSet>
      <dgm:spPr/>
      <dgm:t>
        <a:bodyPr/>
        <a:lstStyle/>
        <a:p>
          <a:endParaRPr lang="en-US"/>
        </a:p>
      </dgm:t>
    </dgm:pt>
    <dgm:pt modelId="{778FC23F-A306-498D-AA62-1CA50B5803A0}" type="pres">
      <dgm:prSet presAssocID="{1ADFF31F-D8C8-4F9F-BFC5-876841B8E21E}" presName="spacer" presStyleCnt="0"/>
      <dgm:spPr/>
    </dgm:pt>
    <dgm:pt modelId="{DEA3B748-09D0-4664-A26E-AF7F32DF00BE}" type="pres">
      <dgm:prSet presAssocID="{4AB78DEA-E8A1-4F49-A9DE-EA791DEC89F5}" presName="parentText" presStyleLbl="node1" presStyleIdx="2" presStyleCnt="4">
        <dgm:presLayoutVars>
          <dgm:chMax val="0"/>
          <dgm:bulletEnabled val="1"/>
        </dgm:presLayoutVars>
      </dgm:prSet>
      <dgm:spPr/>
      <dgm:t>
        <a:bodyPr/>
        <a:lstStyle/>
        <a:p>
          <a:endParaRPr lang="en-US"/>
        </a:p>
      </dgm:t>
    </dgm:pt>
    <dgm:pt modelId="{20A09343-EF28-4C65-B8DD-C11253327BB4}" type="pres">
      <dgm:prSet presAssocID="{A1AAA518-4F50-44AA-8325-065DE44FABE8}" presName="spacer" presStyleCnt="0"/>
      <dgm:spPr/>
    </dgm:pt>
    <dgm:pt modelId="{EDB495A7-A127-4687-B9DB-225D21873C80}" type="pres">
      <dgm:prSet presAssocID="{4316FA63-0EC6-457A-B4E7-0A243F1E4909}" presName="parentText" presStyleLbl="node1" presStyleIdx="3" presStyleCnt="4">
        <dgm:presLayoutVars>
          <dgm:chMax val="0"/>
          <dgm:bulletEnabled val="1"/>
        </dgm:presLayoutVars>
      </dgm:prSet>
      <dgm:spPr/>
      <dgm:t>
        <a:bodyPr/>
        <a:lstStyle/>
        <a:p>
          <a:endParaRPr lang="en-US"/>
        </a:p>
      </dgm:t>
    </dgm:pt>
  </dgm:ptLst>
  <dgm:cxnLst>
    <dgm:cxn modelId="{64BB1772-F4C2-4996-A5A3-13B5C59062C9}" srcId="{C9E408F8-6BBA-4CAA-B67D-AF16F3F0582C}" destId="{C5130139-3AF8-4882-BC7D-BA65ADA6B56F}" srcOrd="1" destOrd="0" parTransId="{4B206C6D-01EA-4052-AE91-455DD0F9ACA9}" sibTransId="{1ADFF31F-D8C8-4F9F-BFC5-876841B8E21E}"/>
    <dgm:cxn modelId="{E76C95D7-D501-4158-84F3-4D4050B3DED7}" type="presOf" srcId="{4316FA63-0EC6-457A-B4E7-0A243F1E4909}" destId="{EDB495A7-A127-4687-B9DB-225D21873C80}" srcOrd="0" destOrd="0" presId="urn:microsoft.com/office/officeart/2005/8/layout/vList2"/>
    <dgm:cxn modelId="{C93C3523-253D-472B-8303-4961F0192294}" type="presOf" srcId="{4AB78DEA-E8A1-4F49-A9DE-EA791DEC89F5}" destId="{DEA3B748-09D0-4664-A26E-AF7F32DF00BE}" srcOrd="0" destOrd="0" presId="urn:microsoft.com/office/officeart/2005/8/layout/vList2"/>
    <dgm:cxn modelId="{11D6D385-DFDE-4D52-8CFC-98082A890B2C}" srcId="{C9E408F8-6BBA-4CAA-B67D-AF16F3F0582C}" destId="{4316FA63-0EC6-457A-B4E7-0A243F1E4909}" srcOrd="3" destOrd="0" parTransId="{52ECEF3C-999F-486C-861A-1B8D955F069F}" sibTransId="{E28041AE-91A5-4011-AAB7-4763FDD9DB42}"/>
    <dgm:cxn modelId="{E11EEB55-A2D5-4820-8015-2F9CF2672BF4}" srcId="{C9E408F8-6BBA-4CAA-B67D-AF16F3F0582C}" destId="{4AB78DEA-E8A1-4F49-A9DE-EA791DEC89F5}" srcOrd="2" destOrd="0" parTransId="{741CD6C4-8CED-4866-A78F-A20D7FC7C132}" sibTransId="{A1AAA518-4F50-44AA-8325-065DE44FABE8}"/>
    <dgm:cxn modelId="{4A2F5D55-2DB4-4DA7-AA7B-0B18197345F5}" type="presOf" srcId="{B015D261-FF0E-4DC1-AA45-E9D567C5E1BA}" destId="{CBB12634-0F63-4491-A549-DE4E1C0981EA}" srcOrd="0" destOrd="0" presId="urn:microsoft.com/office/officeart/2005/8/layout/vList2"/>
    <dgm:cxn modelId="{B992D1F2-1BAC-4829-BF50-5AA26653D612}" srcId="{C9E408F8-6BBA-4CAA-B67D-AF16F3F0582C}" destId="{B015D261-FF0E-4DC1-AA45-E9D567C5E1BA}" srcOrd="0" destOrd="0" parTransId="{2CC39F0D-FF59-44FA-8DDD-68F427666A4B}" sibTransId="{6D360C5E-44E6-4494-98CB-3B18C4FFD116}"/>
    <dgm:cxn modelId="{EE373270-FDAD-4FE7-9B1A-183B6D7ABD24}" type="presOf" srcId="{C9E408F8-6BBA-4CAA-B67D-AF16F3F0582C}" destId="{FF80834B-8996-4786-8B76-0B1106BE9130}" srcOrd="0" destOrd="0" presId="urn:microsoft.com/office/officeart/2005/8/layout/vList2"/>
    <dgm:cxn modelId="{46985475-CD8D-420B-BD2E-5293AAE1EFB6}" type="presOf" srcId="{C5130139-3AF8-4882-BC7D-BA65ADA6B56F}" destId="{5A7E135E-7CFC-4AEC-844F-5187A2259415}" srcOrd="0" destOrd="0" presId="urn:microsoft.com/office/officeart/2005/8/layout/vList2"/>
    <dgm:cxn modelId="{2994C0B5-A9B9-4414-8C2F-612802AF846B}" type="presParOf" srcId="{FF80834B-8996-4786-8B76-0B1106BE9130}" destId="{CBB12634-0F63-4491-A549-DE4E1C0981EA}" srcOrd="0" destOrd="0" presId="urn:microsoft.com/office/officeart/2005/8/layout/vList2"/>
    <dgm:cxn modelId="{FF08172D-347B-4C98-8590-8A06AE891E24}" type="presParOf" srcId="{FF80834B-8996-4786-8B76-0B1106BE9130}" destId="{663D2F6A-D490-41FF-9CC7-0A1D8CF84CED}" srcOrd="1" destOrd="0" presId="urn:microsoft.com/office/officeart/2005/8/layout/vList2"/>
    <dgm:cxn modelId="{295D19A4-6185-4D89-A3DF-0DD856018410}" type="presParOf" srcId="{FF80834B-8996-4786-8B76-0B1106BE9130}" destId="{5A7E135E-7CFC-4AEC-844F-5187A2259415}" srcOrd="2" destOrd="0" presId="urn:microsoft.com/office/officeart/2005/8/layout/vList2"/>
    <dgm:cxn modelId="{55327593-D8D1-4E1C-91E1-C9004A393EAB}" type="presParOf" srcId="{FF80834B-8996-4786-8B76-0B1106BE9130}" destId="{778FC23F-A306-498D-AA62-1CA50B5803A0}" srcOrd="3" destOrd="0" presId="urn:microsoft.com/office/officeart/2005/8/layout/vList2"/>
    <dgm:cxn modelId="{7159B570-8D1A-4160-A865-2F020061288D}" type="presParOf" srcId="{FF80834B-8996-4786-8B76-0B1106BE9130}" destId="{DEA3B748-09D0-4664-A26E-AF7F32DF00BE}" srcOrd="4" destOrd="0" presId="urn:microsoft.com/office/officeart/2005/8/layout/vList2"/>
    <dgm:cxn modelId="{7C38D125-20EF-400C-B664-044D7AD20BFF}" type="presParOf" srcId="{FF80834B-8996-4786-8B76-0B1106BE9130}" destId="{20A09343-EF28-4C65-B8DD-C11253327BB4}" srcOrd="5" destOrd="0" presId="urn:microsoft.com/office/officeart/2005/8/layout/vList2"/>
    <dgm:cxn modelId="{8F59339D-6169-44C2-80E7-A560C063A709}" type="presParOf" srcId="{FF80834B-8996-4786-8B76-0B1106BE9130}" destId="{EDB495A7-A127-4687-B9DB-225D21873C8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AE50F-F258-47CE-8C49-A6D8CD88AFA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344FF39-F418-4BA4-B67D-3399FA7D0751}">
      <dgm:prSet/>
      <dgm:spPr/>
      <dgm:t>
        <a:bodyPr/>
        <a:lstStyle/>
        <a:p>
          <a:r>
            <a:rPr lang="en-US"/>
            <a:t>Governments tend to take state ownership troubled firms whose continued operation is vital for national interests</a:t>
          </a:r>
        </a:p>
      </dgm:t>
    </dgm:pt>
    <dgm:pt modelId="{632170F2-5723-46FE-8435-EC861F5B92DB}" type="parTrans" cxnId="{56DB9EE4-64CB-4522-9F6C-20FEACA03C7B}">
      <dgm:prSet/>
      <dgm:spPr/>
      <dgm:t>
        <a:bodyPr/>
        <a:lstStyle/>
        <a:p>
          <a:endParaRPr lang="en-US"/>
        </a:p>
      </dgm:t>
    </dgm:pt>
    <dgm:pt modelId="{3ACE88A2-C149-4A94-BBEE-A19AF163E427}" type="sibTrans" cxnId="{56DB9EE4-64CB-4522-9F6C-20FEACA03C7B}">
      <dgm:prSet/>
      <dgm:spPr/>
      <dgm:t>
        <a:bodyPr/>
        <a:lstStyle/>
        <a:p>
          <a:endParaRPr lang="en-US"/>
        </a:p>
      </dgm:t>
    </dgm:pt>
    <dgm:pt modelId="{415EDDBB-5292-432C-8448-41A66B64A5A7}">
      <dgm:prSet/>
      <dgm:spPr/>
      <dgm:t>
        <a:bodyPr/>
        <a:lstStyle/>
        <a:p>
          <a:r>
            <a:rPr lang="en-US" dirty="0"/>
            <a:t>Companies are saved from bankruptcy</a:t>
          </a:r>
        </a:p>
      </dgm:t>
    </dgm:pt>
    <dgm:pt modelId="{3362B735-091F-4792-8C8E-5A8686BCCB98}" type="parTrans" cxnId="{B244AB34-CFAE-477F-A992-68891D23829E}">
      <dgm:prSet/>
      <dgm:spPr/>
      <dgm:t>
        <a:bodyPr/>
        <a:lstStyle/>
        <a:p>
          <a:endParaRPr lang="en-US"/>
        </a:p>
      </dgm:t>
    </dgm:pt>
    <dgm:pt modelId="{444F8D7D-4639-4447-AD5E-A8B53C4851B5}" type="sibTrans" cxnId="{B244AB34-CFAE-477F-A992-68891D23829E}">
      <dgm:prSet/>
      <dgm:spPr/>
      <dgm:t>
        <a:bodyPr/>
        <a:lstStyle/>
        <a:p>
          <a:endParaRPr lang="en-US"/>
        </a:p>
      </dgm:t>
    </dgm:pt>
    <dgm:pt modelId="{DC5E7E75-88DD-4299-946B-5BE069607DBA}" type="pres">
      <dgm:prSet presAssocID="{E90AE50F-F258-47CE-8C49-A6D8CD88AFAF}" presName="vert0" presStyleCnt="0">
        <dgm:presLayoutVars>
          <dgm:dir/>
          <dgm:animOne val="branch"/>
          <dgm:animLvl val="lvl"/>
        </dgm:presLayoutVars>
      </dgm:prSet>
      <dgm:spPr/>
      <dgm:t>
        <a:bodyPr/>
        <a:lstStyle/>
        <a:p>
          <a:endParaRPr lang="en-US"/>
        </a:p>
      </dgm:t>
    </dgm:pt>
    <dgm:pt modelId="{8BAEF6FB-62B3-4E2F-8904-7D916272892F}" type="pres">
      <dgm:prSet presAssocID="{7344FF39-F418-4BA4-B67D-3399FA7D0751}" presName="thickLine" presStyleLbl="alignNode1" presStyleIdx="0" presStyleCnt="2"/>
      <dgm:spPr/>
    </dgm:pt>
    <dgm:pt modelId="{A4223001-DF5F-44AC-BE7D-CD39FCEC585C}" type="pres">
      <dgm:prSet presAssocID="{7344FF39-F418-4BA4-B67D-3399FA7D0751}" presName="horz1" presStyleCnt="0"/>
      <dgm:spPr/>
    </dgm:pt>
    <dgm:pt modelId="{8B3F2AFA-31F8-41C0-AF5A-C07E12B63E72}" type="pres">
      <dgm:prSet presAssocID="{7344FF39-F418-4BA4-B67D-3399FA7D0751}" presName="tx1" presStyleLbl="revTx" presStyleIdx="0" presStyleCnt="2"/>
      <dgm:spPr/>
      <dgm:t>
        <a:bodyPr/>
        <a:lstStyle/>
        <a:p>
          <a:endParaRPr lang="en-US"/>
        </a:p>
      </dgm:t>
    </dgm:pt>
    <dgm:pt modelId="{231F41C1-98F5-4750-98F3-4B57A0E30D06}" type="pres">
      <dgm:prSet presAssocID="{7344FF39-F418-4BA4-B67D-3399FA7D0751}" presName="vert1" presStyleCnt="0"/>
      <dgm:spPr/>
    </dgm:pt>
    <dgm:pt modelId="{8410D727-9D67-4F78-AAD3-23A7AD8D1172}" type="pres">
      <dgm:prSet presAssocID="{415EDDBB-5292-432C-8448-41A66B64A5A7}" presName="thickLine" presStyleLbl="alignNode1" presStyleIdx="1" presStyleCnt="2"/>
      <dgm:spPr/>
    </dgm:pt>
    <dgm:pt modelId="{F5630C2B-E84F-490C-85AF-5F0AF113E312}" type="pres">
      <dgm:prSet presAssocID="{415EDDBB-5292-432C-8448-41A66B64A5A7}" presName="horz1" presStyleCnt="0"/>
      <dgm:spPr/>
    </dgm:pt>
    <dgm:pt modelId="{D931E79F-22A6-45D9-A88F-C007FAA375AA}" type="pres">
      <dgm:prSet presAssocID="{415EDDBB-5292-432C-8448-41A66B64A5A7}" presName="tx1" presStyleLbl="revTx" presStyleIdx="1" presStyleCnt="2"/>
      <dgm:spPr/>
      <dgm:t>
        <a:bodyPr/>
        <a:lstStyle/>
        <a:p>
          <a:endParaRPr lang="en-US"/>
        </a:p>
      </dgm:t>
    </dgm:pt>
    <dgm:pt modelId="{94D2D494-1548-44D1-9E47-6784540C3CFB}" type="pres">
      <dgm:prSet presAssocID="{415EDDBB-5292-432C-8448-41A66B64A5A7}" presName="vert1" presStyleCnt="0"/>
      <dgm:spPr/>
    </dgm:pt>
  </dgm:ptLst>
  <dgm:cxnLst>
    <dgm:cxn modelId="{AECD0063-2B10-4255-98A1-062C57C6E079}" type="presOf" srcId="{415EDDBB-5292-432C-8448-41A66B64A5A7}" destId="{D931E79F-22A6-45D9-A88F-C007FAA375AA}" srcOrd="0" destOrd="0" presId="urn:microsoft.com/office/officeart/2008/layout/LinedList"/>
    <dgm:cxn modelId="{72FAF234-5A4D-4C35-9A5F-46CA8C4CE3B2}" type="presOf" srcId="{7344FF39-F418-4BA4-B67D-3399FA7D0751}" destId="{8B3F2AFA-31F8-41C0-AF5A-C07E12B63E72}" srcOrd="0" destOrd="0" presId="urn:microsoft.com/office/officeart/2008/layout/LinedList"/>
    <dgm:cxn modelId="{B244AB34-CFAE-477F-A992-68891D23829E}" srcId="{E90AE50F-F258-47CE-8C49-A6D8CD88AFAF}" destId="{415EDDBB-5292-432C-8448-41A66B64A5A7}" srcOrd="1" destOrd="0" parTransId="{3362B735-091F-4792-8C8E-5A8686BCCB98}" sibTransId="{444F8D7D-4639-4447-AD5E-A8B53C4851B5}"/>
    <dgm:cxn modelId="{56DB9EE4-64CB-4522-9F6C-20FEACA03C7B}" srcId="{E90AE50F-F258-47CE-8C49-A6D8CD88AFAF}" destId="{7344FF39-F418-4BA4-B67D-3399FA7D0751}" srcOrd="0" destOrd="0" parTransId="{632170F2-5723-46FE-8435-EC861F5B92DB}" sibTransId="{3ACE88A2-C149-4A94-BBEE-A19AF163E427}"/>
    <dgm:cxn modelId="{0B6287AD-1B62-4E41-86EB-D14C71A75740}" type="presOf" srcId="{E90AE50F-F258-47CE-8C49-A6D8CD88AFAF}" destId="{DC5E7E75-88DD-4299-946B-5BE069607DBA}" srcOrd="0" destOrd="0" presId="urn:microsoft.com/office/officeart/2008/layout/LinedList"/>
    <dgm:cxn modelId="{E18A388F-8F8A-4148-9EFB-7729C15AE360}" type="presParOf" srcId="{DC5E7E75-88DD-4299-946B-5BE069607DBA}" destId="{8BAEF6FB-62B3-4E2F-8904-7D916272892F}" srcOrd="0" destOrd="0" presId="urn:microsoft.com/office/officeart/2008/layout/LinedList"/>
    <dgm:cxn modelId="{F7FA90E2-B3EF-4A28-A3BA-D5A62CC6ACE4}" type="presParOf" srcId="{DC5E7E75-88DD-4299-946B-5BE069607DBA}" destId="{A4223001-DF5F-44AC-BE7D-CD39FCEC585C}" srcOrd="1" destOrd="0" presId="urn:microsoft.com/office/officeart/2008/layout/LinedList"/>
    <dgm:cxn modelId="{8DD9B82C-6537-4617-AC29-A1F2B70E7848}" type="presParOf" srcId="{A4223001-DF5F-44AC-BE7D-CD39FCEC585C}" destId="{8B3F2AFA-31F8-41C0-AF5A-C07E12B63E72}" srcOrd="0" destOrd="0" presId="urn:microsoft.com/office/officeart/2008/layout/LinedList"/>
    <dgm:cxn modelId="{35D6B5C6-E44F-49DC-91F5-8EB8CD7B41BA}" type="presParOf" srcId="{A4223001-DF5F-44AC-BE7D-CD39FCEC585C}" destId="{231F41C1-98F5-4750-98F3-4B57A0E30D06}" srcOrd="1" destOrd="0" presId="urn:microsoft.com/office/officeart/2008/layout/LinedList"/>
    <dgm:cxn modelId="{E432DB79-33D8-4992-89CE-9CFFF31590D7}" type="presParOf" srcId="{DC5E7E75-88DD-4299-946B-5BE069607DBA}" destId="{8410D727-9D67-4F78-AAD3-23A7AD8D1172}" srcOrd="2" destOrd="0" presId="urn:microsoft.com/office/officeart/2008/layout/LinedList"/>
    <dgm:cxn modelId="{C0AADB01-2D73-44AF-A407-F240E314EDEB}" type="presParOf" srcId="{DC5E7E75-88DD-4299-946B-5BE069607DBA}" destId="{F5630C2B-E84F-490C-85AF-5F0AF113E312}" srcOrd="3" destOrd="0" presId="urn:microsoft.com/office/officeart/2008/layout/LinedList"/>
    <dgm:cxn modelId="{E7A3E086-CB53-4B12-81E2-F7511592D143}" type="presParOf" srcId="{F5630C2B-E84F-490C-85AF-5F0AF113E312}" destId="{D931E79F-22A6-45D9-A88F-C007FAA375AA}" srcOrd="0" destOrd="0" presId="urn:microsoft.com/office/officeart/2008/layout/LinedList"/>
    <dgm:cxn modelId="{2520BDAA-B3A5-4462-AD8B-C9F5640DE069}" type="presParOf" srcId="{F5630C2B-E84F-490C-85AF-5F0AF113E312}" destId="{94D2D494-1548-44D1-9E47-6784540C3C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DD450-3C30-482E-944E-7D91B943B433}">
      <dsp:nvSpPr>
        <dsp:cNvPr id="0" name=""/>
        <dsp:cNvSpPr/>
      </dsp:nvSpPr>
      <dsp:spPr>
        <a:xfrm>
          <a:off x="0" y="465443"/>
          <a:ext cx="4697730" cy="22393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a:lnSpc>
              <a:spcPct val="90000"/>
            </a:lnSpc>
            <a:spcBef>
              <a:spcPct val="0"/>
            </a:spcBef>
            <a:spcAft>
              <a:spcPct val="35000"/>
            </a:spcAft>
          </a:pPr>
          <a:r>
            <a:rPr lang="en-US" sz="3300" kern="1200" dirty="0">
              <a:solidFill>
                <a:srgbClr val="FF0000"/>
              </a:solidFill>
            </a:rPr>
            <a:t>All productive activities are privately owned rather being owned by government</a:t>
          </a:r>
        </a:p>
      </dsp:txBody>
      <dsp:txXfrm>
        <a:off x="109318" y="574761"/>
        <a:ext cx="4479094" cy="2020744"/>
      </dsp:txXfrm>
    </dsp:sp>
    <dsp:sp modelId="{8A38F433-5C75-4982-B756-DB44385702A2}">
      <dsp:nvSpPr>
        <dsp:cNvPr id="0" name=""/>
        <dsp:cNvSpPr/>
      </dsp:nvSpPr>
      <dsp:spPr>
        <a:xfrm>
          <a:off x="0" y="2799863"/>
          <a:ext cx="4697730" cy="2239380"/>
        </a:xfrm>
        <a:prstGeom prst="roundRect">
          <a:avLst/>
        </a:prstGeom>
        <a:solidFill>
          <a:schemeClr val="accent5">
            <a:hueOff val="3257024"/>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a:lnSpc>
              <a:spcPct val="90000"/>
            </a:lnSpc>
            <a:spcBef>
              <a:spcPct val="0"/>
            </a:spcBef>
            <a:spcAft>
              <a:spcPct val="35000"/>
            </a:spcAft>
          </a:pPr>
          <a:r>
            <a:rPr lang="en-US" sz="3300" kern="1200"/>
            <a:t>Individuals, rather than government, make the majority of economic decisions</a:t>
          </a:r>
        </a:p>
      </dsp:txBody>
      <dsp:txXfrm>
        <a:off x="109318" y="2909181"/>
        <a:ext cx="4479094" cy="2020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12634-0F63-4491-A549-DE4E1C0981EA}">
      <dsp:nvSpPr>
        <dsp:cNvPr id="0" name=""/>
        <dsp:cNvSpPr/>
      </dsp:nvSpPr>
      <dsp:spPr>
        <a:xfrm>
          <a:off x="0" y="11843"/>
          <a:ext cx="4697730" cy="131625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tx2"/>
              </a:solidFill>
            </a:rPr>
            <a:t>State owned enterprises have little incentive to control cost and be efficient</a:t>
          </a:r>
        </a:p>
      </dsp:txBody>
      <dsp:txXfrm>
        <a:off x="64254" y="76097"/>
        <a:ext cx="4569222" cy="1187742"/>
      </dsp:txXfrm>
    </dsp:sp>
    <dsp:sp modelId="{5A7E135E-7CFC-4AEC-844F-5187A2259415}">
      <dsp:nvSpPr>
        <dsp:cNvPr id="0" name=""/>
        <dsp:cNvSpPr/>
      </dsp:nvSpPr>
      <dsp:spPr>
        <a:xfrm>
          <a:off x="0" y="1400093"/>
          <a:ext cx="4697730" cy="1316250"/>
        </a:xfrm>
        <a:prstGeom prst="roundRect">
          <a:avLst/>
        </a:prstGeom>
        <a:solidFill>
          <a:schemeClr val="accent5">
            <a:hueOff val="1085675"/>
            <a:satOff val="3732"/>
            <a:lumOff val="-179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tx2"/>
              </a:solidFill>
            </a:rPr>
            <a:t>Less private ownership -no incentive to people to develop new products</a:t>
          </a:r>
        </a:p>
      </dsp:txBody>
      <dsp:txXfrm>
        <a:off x="64254" y="1464347"/>
        <a:ext cx="4569222" cy="1187742"/>
      </dsp:txXfrm>
    </dsp:sp>
    <dsp:sp modelId="{DEA3B748-09D0-4664-A26E-AF7F32DF00BE}">
      <dsp:nvSpPr>
        <dsp:cNvPr id="0" name=""/>
        <dsp:cNvSpPr/>
      </dsp:nvSpPr>
      <dsp:spPr>
        <a:xfrm>
          <a:off x="0" y="2788343"/>
          <a:ext cx="4697730" cy="1316250"/>
        </a:xfrm>
        <a:prstGeom prst="roundRect">
          <a:avLst/>
        </a:prstGeom>
        <a:solidFill>
          <a:schemeClr val="accent5">
            <a:hueOff val="2171350"/>
            <a:satOff val="7464"/>
            <a:lumOff val="-358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tx2"/>
              </a:solidFill>
            </a:rPr>
            <a:t>Dynamism and innovation absent in such economies</a:t>
          </a:r>
        </a:p>
      </dsp:txBody>
      <dsp:txXfrm>
        <a:off x="64254" y="2852597"/>
        <a:ext cx="4569222" cy="1187742"/>
      </dsp:txXfrm>
    </dsp:sp>
    <dsp:sp modelId="{EDB495A7-A127-4687-B9DB-225D21873C80}">
      <dsp:nvSpPr>
        <dsp:cNvPr id="0" name=""/>
        <dsp:cNvSpPr/>
      </dsp:nvSpPr>
      <dsp:spPr>
        <a:xfrm>
          <a:off x="0" y="4176594"/>
          <a:ext cx="4697730" cy="1316250"/>
        </a:xfrm>
        <a:prstGeom prst="roundRect">
          <a:avLst/>
        </a:prstGeom>
        <a:solidFill>
          <a:schemeClr val="accent5">
            <a:hueOff val="3257024"/>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solidFill>
                <a:schemeClr val="tx2"/>
              </a:solidFill>
            </a:rPr>
            <a:t>Economies tend to stagnate</a:t>
          </a:r>
        </a:p>
      </dsp:txBody>
      <dsp:txXfrm>
        <a:off x="64254" y="4240848"/>
        <a:ext cx="4569222" cy="1187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EF6FB-62B3-4E2F-8904-7D916272892F}">
      <dsp:nvSpPr>
        <dsp:cNvPr id="0" name=""/>
        <dsp:cNvSpPr/>
      </dsp:nvSpPr>
      <dsp:spPr>
        <a:xfrm>
          <a:off x="0" y="0"/>
          <a:ext cx="4697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F2AFA-31F8-41C0-AF5A-C07E12B63E72}">
      <dsp:nvSpPr>
        <dsp:cNvPr id="0" name=""/>
        <dsp:cNvSpPr/>
      </dsp:nvSpPr>
      <dsp:spPr>
        <a:xfrm>
          <a:off x="0" y="0"/>
          <a:ext cx="469773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a:t>Governments tend to take state ownership troubled firms whose continued operation is vital for national interests</a:t>
          </a:r>
        </a:p>
      </dsp:txBody>
      <dsp:txXfrm>
        <a:off x="0" y="0"/>
        <a:ext cx="4697730" cy="2752343"/>
      </dsp:txXfrm>
    </dsp:sp>
    <dsp:sp modelId="{8410D727-9D67-4F78-AAD3-23A7AD8D1172}">
      <dsp:nvSpPr>
        <dsp:cNvPr id="0" name=""/>
        <dsp:cNvSpPr/>
      </dsp:nvSpPr>
      <dsp:spPr>
        <a:xfrm>
          <a:off x="0" y="2752343"/>
          <a:ext cx="4697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1E79F-22A6-45D9-A88F-C007FAA375AA}">
      <dsp:nvSpPr>
        <dsp:cNvPr id="0" name=""/>
        <dsp:cNvSpPr/>
      </dsp:nvSpPr>
      <dsp:spPr>
        <a:xfrm>
          <a:off x="0" y="2752343"/>
          <a:ext cx="469773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a:t>Companies are saved from bankruptcy</a:t>
          </a:r>
        </a:p>
      </dsp:txBody>
      <dsp:txXfrm>
        <a:off x="0" y="2752343"/>
        <a:ext cx="4697730" cy="2752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98922-6AA7-478B-984A-FAD71C4C6DE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3A6286F1-6F78-41AF-A02B-7F05EAFA01C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BEB697F-A2CF-414C-9327-96F439EEEA91}" type="datetimeFigureOut">
              <a:rPr lang="en-US"/>
              <a:pPr>
                <a:defRPr/>
              </a:pPr>
              <a:t>8/19/2022</a:t>
            </a:fld>
            <a:endParaRPr lang="en-US"/>
          </a:p>
        </p:txBody>
      </p:sp>
      <p:sp>
        <p:nvSpPr>
          <p:cNvPr id="4" name="Slide Image Placeholder 3">
            <a:extLst>
              <a:ext uri="{FF2B5EF4-FFF2-40B4-BE49-F238E27FC236}">
                <a16:creationId xmlns:a16="http://schemas.microsoft.com/office/drawing/2014/main" xmlns="" id="{FD8CF2B7-92E7-4A09-B498-C14B9FB9986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4980B296-F452-4191-B4F0-87D70BAB441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90E57954-67A6-44BB-9B05-87FD11E11B9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9EF4C862-35C3-46A9-BF7A-98F3F4A810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CC36F27-0A66-44DA-93B8-5B365A47D2CB}" type="slidenum">
              <a:rPr lang="en-US" altLang="en-US"/>
              <a:pPr>
                <a:defRPr/>
              </a:pPr>
              <a:t>‹#›</a:t>
            </a:fld>
            <a:endParaRPr lang="en-US" altLang="en-US"/>
          </a:p>
        </p:txBody>
      </p:sp>
    </p:spTree>
    <p:extLst>
      <p:ext uri="{BB962C8B-B14F-4D97-AF65-F5344CB8AC3E}">
        <p14:creationId xmlns:p14="http://schemas.microsoft.com/office/powerpoint/2010/main" val="4151571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dtv.com/india-news/reliance-buys-majority-stake-in-online-pharmacy-netmeds-for-83-million-2281648#:~:text=Reliance%20Industries%20Ltd%20has%20acquired,drug%20sales%20service%20in%20Indi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xmlns="" id="{3FFDD01B-16A1-4866-8DEC-A1FB5CB125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xmlns="" id="{AB525545-E17C-4FD1-99FF-152D051CBB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hlinkClick r:id="rId3"/>
              </a:rPr>
              <a:t>https://www.ndtv.com/india-news/reliance-buys-majority-stake-in-online-pharmacy-netmeds-for-83-million-2281648#:~:text=Reliance%20Industries%20Ltd%20has%20acquired,drug%20sales%20service%20in%20India.</a:t>
            </a:r>
            <a:endParaRPr lang="en-IN" altLang="en-US"/>
          </a:p>
        </p:txBody>
      </p:sp>
      <p:sp>
        <p:nvSpPr>
          <p:cNvPr id="15364" name="Slide Number Placeholder 3">
            <a:extLst>
              <a:ext uri="{FF2B5EF4-FFF2-40B4-BE49-F238E27FC236}">
                <a16:creationId xmlns:a16="http://schemas.microsoft.com/office/drawing/2014/main" xmlns="" id="{AD18E0B9-5D53-4738-83C2-1FD89A1DEA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027164-C831-45DD-B846-33653D9C2625}" type="slidenum">
              <a:rPr lang="en-US" altLang="en-US" smtClean="0">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E5264EC9-50FC-483F-9025-6D77DAB58A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DAF1C7-8A78-401A-9C2C-8455848D34EC}" type="slidenum">
              <a:rPr lang="en-US" altLang="en-US" smtClean="0">
                <a:latin typeface="Arial" panose="020B0604020202020204" pitchFamily="34" charset="0"/>
                <a:ea typeface="MS PGothic" panose="020B0600070205080204" pitchFamily="34" charset="-128"/>
              </a:rPr>
              <a:pPr>
                <a:spcBef>
                  <a:spcPct val="0"/>
                </a:spcBef>
              </a:pPr>
              <a:t>47</a:t>
            </a:fld>
            <a:endParaRPr lang="en-US" altLang="en-US">
              <a:latin typeface="Arial" panose="020B0604020202020204" pitchFamily="34" charset="0"/>
              <a:ea typeface="MS PGothic" panose="020B0600070205080204" pitchFamily="34" charset="-128"/>
            </a:endParaRPr>
          </a:p>
        </p:txBody>
      </p:sp>
      <p:sp>
        <p:nvSpPr>
          <p:cNvPr id="72707" name="Rectangle 2">
            <a:extLst>
              <a:ext uri="{FF2B5EF4-FFF2-40B4-BE49-F238E27FC236}">
                <a16:creationId xmlns:a16="http://schemas.microsoft.com/office/drawing/2014/main" xmlns="" id="{372F2454-4388-45CB-9A48-F206F3681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xmlns="" id="{F7ED65FB-99AB-41B5-A62E-53CFCC9C56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Sen’s influential thesis has been picked up by the United Nations, which has developed the </a:t>
            </a:r>
            <a:r>
              <a:rPr lang="en-US" altLang="en-US" b="1"/>
              <a:t>Human Development Index (HDI)</a:t>
            </a:r>
            <a:r>
              <a:rPr lang="en-US" altLang="en-US"/>
              <a:t> to measure the quality of human life in different nations.</a:t>
            </a:r>
          </a:p>
          <a:p>
            <a:pPr eaLnBrk="1" hangingPunct="1">
              <a:spcBef>
                <a:spcPct val="0"/>
              </a:spcBef>
            </a:pPr>
            <a:r>
              <a:rPr lang="en-US" altLang="en-US"/>
              <a:t>The HDI is based on three measures: life expectancy at birth (which is a function of health care), educational attainment (which is measured by a combination of the adult literacy rate and enrollment in primary, secondary, and tertiary education), and whether average incomes, based on PPP estimates, are sufficient to meet the basic needs of life in a country (adequate food, shelter, and health care).</a:t>
            </a:r>
          </a:p>
          <a:p>
            <a:pPr eaLnBrk="1" hangingPunct="1">
              <a:spcBef>
                <a:spcPct val="0"/>
              </a:spcBef>
            </a:pPr>
            <a:endParaRPr lang="en-US" altLang="en-US"/>
          </a:p>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C6C7DB1C-DF30-416B-A053-201FEC4455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4877D1-DF25-4B07-8821-0F8DED2438D1}" type="slidenum">
              <a:rPr lang="en-US" altLang="en-US" smtClean="0">
                <a:latin typeface="Arial" panose="020B0604020202020204" pitchFamily="34" charset="0"/>
                <a:ea typeface="MS PGothic" panose="020B0600070205080204" pitchFamily="34" charset="-128"/>
              </a:rPr>
              <a:pPr>
                <a:spcBef>
                  <a:spcPct val="0"/>
                </a:spcBef>
              </a:pPr>
              <a:t>48</a:t>
            </a:fld>
            <a:endParaRPr lang="en-US" altLang="en-US">
              <a:latin typeface="Arial" panose="020B0604020202020204" pitchFamily="34" charset="0"/>
              <a:ea typeface="MS PGothic" panose="020B0600070205080204" pitchFamily="34" charset="-128"/>
            </a:endParaRPr>
          </a:p>
        </p:txBody>
      </p:sp>
      <p:sp>
        <p:nvSpPr>
          <p:cNvPr id="103427" name="Rectangle 2">
            <a:extLst>
              <a:ext uri="{FF2B5EF4-FFF2-40B4-BE49-F238E27FC236}">
                <a16:creationId xmlns:a16="http://schemas.microsoft.com/office/drawing/2014/main" xmlns="" id="{82008181-D008-4EFD-8011-6FC5240E8A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a:extLst>
              <a:ext uri="{FF2B5EF4-FFF2-40B4-BE49-F238E27FC236}">
                <a16:creationId xmlns:a16="http://schemas.microsoft.com/office/drawing/2014/main" xmlns="" id="{03ABC737-5F4C-4EAC-B67A-C246FDBAD9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Example: In 1960, South Korea was an impoverished Third World nation.  Today, it is the fifteenth largest economy in the world as measured by GDP.  Firms that recognized the country’s potential have benefited from its stunning growth.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xmlns="" id="{29454E00-A830-4C06-A643-788DC816A3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628182-23DB-4901-9317-03D783549E84}" type="slidenum">
              <a:rPr lang="en-US" altLang="en-US" smtClean="0">
                <a:latin typeface="Arial" panose="020B0604020202020204" pitchFamily="34" charset="0"/>
                <a:ea typeface="MS PGothic" panose="020B0600070205080204" pitchFamily="34" charset="-128"/>
              </a:rPr>
              <a:pPr>
                <a:spcBef>
                  <a:spcPct val="0"/>
                </a:spcBef>
              </a:pPr>
              <a:t>49</a:t>
            </a:fld>
            <a:endParaRPr lang="en-US" altLang="en-US">
              <a:latin typeface="Arial" panose="020B0604020202020204" pitchFamily="34" charset="0"/>
              <a:ea typeface="MS PGothic" panose="020B0600070205080204" pitchFamily="34" charset="-128"/>
            </a:endParaRPr>
          </a:p>
        </p:txBody>
      </p:sp>
      <p:sp>
        <p:nvSpPr>
          <p:cNvPr id="107523" name="Rectangle 2">
            <a:extLst>
              <a:ext uri="{FF2B5EF4-FFF2-40B4-BE49-F238E27FC236}">
                <a16:creationId xmlns:a16="http://schemas.microsoft.com/office/drawing/2014/main" xmlns="" id="{D0C7A161-24AE-4EEB-9737-462D285B2A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a:extLst>
              <a:ext uri="{FF2B5EF4-FFF2-40B4-BE49-F238E27FC236}">
                <a16:creationId xmlns:a16="http://schemas.microsoft.com/office/drawing/2014/main" xmlns="" id="{7E03C94B-C398-4962-BE2A-31FFD7229E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B363D4FD-F21A-4BA6-B10C-F4EDC0D5A3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957B5F-E014-43CF-A882-B6BD42BC5C46}" type="slidenum">
              <a:rPr lang="en-US" altLang="en-US" smtClean="0">
                <a:latin typeface="Arial" panose="020B0604020202020204" pitchFamily="34" charset="0"/>
                <a:ea typeface="MS PGothic" panose="020B0600070205080204" pitchFamily="34" charset="-128"/>
              </a:rPr>
              <a:pPr>
                <a:spcBef>
                  <a:spcPct val="0"/>
                </a:spcBef>
              </a:pPr>
              <a:t>50</a:t>
            </a:fld>
            <a:endParaRPr lang="en-US" altLang="en-US">
              <a:latin typeface="Arial" panose="020B0604020202020204" pitchFamily="34" charset="0"/>
              <a:ea typeface="MS PGothic" panose="020B0600070205080204" pitchFamily="34" charset="-128"/>
            </a:endParaRPr>
          </a:p>
        </p:txBody>
      </p:sp>
      <p:sp>
        <p:nvSpPr>
          <p:cNvPr id="74755" name="Rectangle 2">
            <a:extLst>
              <a:ext uri="{FF2B5EF4-FFF2-40B4-BE49-F238E27FC236}">
                <a16:creationId xmlns:a16="http://schemas.microsoft.com/office/drawing/2014/main" xmlns="" id="{FE8B8E3A-1062-447F-9526-D39CB12F77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xmlns="" id="{10A3A8DF-ED53-49C9-A3FE-663E333748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 country’s economic development is a function of its economic and political systems. Economic freedom associated with a market economy creates greater incentives for innovation and entrepreneurship than either a planned or a mixed economy.</a:t>
            </a:r>
          </a:p>
          <a:p>
            <a:pPr eaLnBrk="1" hangingPunct="1">
              <a:spcBef>
                <a:spcPct val="0"/>
              </a:spcBef>
            </a:pPr>
            <a:r>
              <a:rPr lang="en-US" altLang="en-US"/>
              <a:t>The </a:t>
            </a:r>
            <a:r>
              <a:rPr lang="en-US" altLang="en-US" b="1"/>
              <a:t>Opening Case: Political and Economic Reform in Myanmar (Burma) </a:t>
            </a:r>
            <a:r>
              <a:rPr lang="en-US" altLang="en-US"/>
              <a:t>explores the recent political and economical changes that have increased the chances for economic progress in this country.   </a:t>
            </a:r>
          </a:p>
          <a:p>
            <a:pPr eaLnBrk="1" hangingPunct="1">
              <a:spcBef>
                <a:spcPct val="0"/>
              </a:spcBef>
            </a:pPr>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xmlns="" id="{DD5BBA13-F199-4154-90EB-09DBB34983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CAB216-7B4D-4C72-B04C-1E6738EBD1C8}" type="slidenum">
              <a:rPr lang="en-US" altLang="en-US" smtClean="0">
                <a:latin typeface="Arial" panose="020B0604020202020204" pitchFamily="34" charset="0"/>
                <a:ea typeface="MS PGothic" panose="020B0600070205080204" pitchFamily="34" charset="-128"/>
              </a:rPr>
              <a:pPr>
                <a:spcBef>
                  <a:spcPct val="0"/>
                </a:spcBef>
              </a:pPr>
              <a:t>51</a:t>
            </a:fld>
            <a:endParaRPr lang="en-US" altLang="en-US">
              <a:latin typeface="Arial" panose="020B0604020202020204" pitchFamily="34" charset="0"/>
              <a:ea typeface="MS PGothic" panose="020B0600070205080204" pitchFamily="34" charset="-128"/>
            </a:endParaRPr>
          </a:p>
        </p:txBody>
      </p:sp>
      <p:sp>
        <p:nvSpPr>
          <p:cNvPr id="82947" name="Rectangle 2">
            <a:extLst>
              <a:ext uri="{FF2B5EF4-FFF2-40B4-BE49-F238E27FC236}">
                <a16:creationId xmlns:a16="http://schemas.microsoft.com/office/drawing/2014/main" xmlns="" id="{96AD7355-6CA6-401F-95BC-F76EB10B43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xmlns="" id="{E52654C9-598A-481A-A7DE-3F21AB2639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Country Focus: Emerging Property Rights in China </a:t>
            </a:r>
            <a:r>
              <a:rPr lang="en-US" altLang="en-US"/>
              <a:t>explores the implications of a new property law that took effect in China in 2007.  In China, all land technically belongs to the state.  Land is leased to urban users for 40-70 years, and to rural users for 30 years.  Under the law, urban and rural land lease holders now have the right to automatically renew their leases, or be fairly compensated if the land needs to be used for other purposes. Consequently, lease holders now have some protection against large scale appropriation by the state.   </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xmlns="" id="{B3349D93-A262-423D-B3BA-D1C892F35F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A39157-21D4-4193-8BFF-85D44C3A7009}" type="slidenum">
              <a:rPr lang="en-US" altLang="en-US" smtClean="0">
                <a:latin typeface="Arial" panose="020B0604020202020204" pitchFamily="34" charset="0"/>
                <a:ea typeface="MS PGothic" panose="020B0600070205080204" pitchFamily="34" charset="-128"/>
              </a:rPr>
              <a:pPr>
                <a:spcBef>
                  <a:spcPct val="0"/>
                </a:spcBef>
              </a:pPr>
              <a:t>52</a:t>
            </a:fld>
            <a:endParaRPr lang="en-US" altLang="en-US">
              <a:latin typeface="Arial" panose="020B0604020202020204" pitchFamily="34" charset="0"/>
              <a:ea typeface="MS PGothic" panose="020B0600070205080204" pitchFamily="34" charset="-128"/>
            </a:endParaRPr>
          </a:p>
        </p:txBody>
      </p:sp>
      <p:sp>
        <p:nvSpPr>
          <p:cNvPr id="84995" name="Rectangle 2">
            <a:extLst>
              <a:ext uri="{FF2B5EF4-FFF2-40B4-BE49-F238E27FC236}">
                <a16:creationId xmlns:a16="http://schemas.microsoft.com/office/drawing/2014/main" xmlns="" id="{0BA531FB-7167-4C06-B1B2-DFB971C4D0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xmlns="" id="{D9045A33-70A0-48B6-9F6B-353790D48D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C57BE231-F18D-477A-B03B-EAB185D636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E24D12-3862-497C-BE16-F924806CAE23}" type="slidenum">
              <a:rPr lang="en-US" altLang="en-US" smtClean="0">
                <a:latin typeface="Arial" panose="020B0604020202020204" pitchFamily="34" charset="0"/>
                <a:ea typeface="MS PGothic" panose="020B0600070205080204" pitchFamily="34" charset="-128"/>
              </a:rPr>
              <a:pPr>
                <a:spcBef>
                  <a:spcPct val="0"/>
                </a:spcBef>
              </a:pPr>
              <a:t>53</a:t>
            </a:fld>
            <a:endParaRPr lang="en-US" altLang="en-US">
              <a:latin typeface="Arial" panose="020B0604020202020204" pitchFamily="34" charset="0"/>
              <a:ea typeface="MS PGothic" panose="020B0600070205080204" pitchFamily="34" charset="-128"/>
            </a:endParaRPr>
          </a:p>
        </p:txBody>
      </p:sp>
      <p:sp>
        <p:nvSpPr>
          <p:cNvPr id="89091" name="Rectangle 2">
            <a:extLst>
              <a:ext uri="{FF2B5EF4-FFF2-40B4-BE49-F238E27FC236}">
                <a16:creationId xmlns:a16="http://schemas.microsoft.com/office/drawing/2014/main" xmlns="" id="{E1AC540D-CA05-4298-B0DC-C84038BBFA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xmlns="" id="{54F8401E-5994-4921-B78E-B3A1ABA03A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Two trends are evident: first, during the late 1980s and early 1990s, a wave of democratic revolutions swept the world; second, totalitarian governments collapsed and were replaced by democratically elected governments that were typically more committed to free market capitalism than their predecessors had been.</a:t>
            </a:r>
          </a:p>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6825D12E-28FB-4BB0-A05C-8F820B0AA13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43026D-F284-4EF9-A0B4-C671FE79A130}" type="slidenum">
              <a:rPr lang="en-US" altLang="en-US" smtClean="0">
                <a:latin typeface="Arial" panose="020B0604020202020204" pitchFamily="34" charset="0"/>
                <a:ea typeface="MS PGothic" panose="020B0600070205080204" pitchFamily="34" charset="-128"/>
              </a:rPr>
              <a:pPr>
                <a:spcBef>
                  <a:spcPct val="0"/>
                </a:spcBef>
              </a:pPr>
              <a:t>54</a:t>
            </a:fld>
            <a:endParaRPr lang="en-US" altLang="en-US">
              <a:latin typeface="Arial" panose="020B0604020202020204" pitchFamily="34" charset="0"/>
              <a:ea typeface="MS PGothic" panose="020B0600070205080204" pitchFamily="34" charset="-128"/>
            </a:endParaRPr>
          </a:p>
        </p:txBody>
      </p:sp>
      <p:sp>
        <p:nvSpPr>
          <p:cNvPr id="91139" name="Rectangle 2">
            <a:extLst>
              <a:ext uri="{FF2B5EF4-FFF2-40B4-BE49-F238E27FC236}">
                <a16:creationId xmlns:a16="http://schemas.microsoft.com/office/drawing/2014/main" xmlns="" id="{869196A5-7468-4D7C-8273-D56A83E85C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xmlns="" id="{5B192E13-C821-456D-9B7B-F9D6033EAD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These changes were most dramatic in Eastern Europe, where the collapse of communism bought an end to the Cold War and led to the breakup of the Soviet Union, but similar changes were occurring throughout the world during the same period. Across much of Asia, Latin America, and Africa there was a marked shift toward greater democracy. </a:t>
            </a:r>
          </a:p>
          <a:p>
            <a:pPr eaLnBrk="1" hangingPunct="1">
              <a:spcBef>
                <a:spcPct val="0"/>
              </a:spcBef>
            </a:pPr>
            <a:endParaRPr lang="en-US" altLang="en-US"/>
          </a:p>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xmlns="" id="{A4BE2BDA-ADC6-4B7A-AFBD-82F765F107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137175-AFF8-4866-AAA2-A8FEBDDD8639}" type="slidenum">
              <a:rPr lang="en-US" altLang="en-US" smtClean="0">
                <a:latin typeface="Arial" panose="020B0604020202020204" pitchFamily="34" charset="0"/>
                <a:ea typeface="MS PGothic" panose="020B0600070205080204" pitchFamily="34" charset="-128"/>
              </a:rPr>
              <a:pPr>
                <a:spcBef>
                  <a:spcPct val="0"/>
                </a:spcBef>
              </a:pPr>
              <a:t>55</a:t>
            </a:fld>
            <a:endParaRPr lang="en-US" altLang="en-US">
              <a:latin typeface="Arial" panose="020B0604020202020204" pitchFamily="34" charset="0"/>
              <a:ea typeface="MS PGothic" panose="020B0600070205080204" pitchFamily="34" charset="-128"/>
            </a:endParaRPr>
          </a:p>
        </p:txBody>
      </p:sp>
      <p:sp>
        <p:nvSpPr>
          <p:cNvPr id="95235" name="Rectangle 2">
            <a:extLst>
              <a:ext uri="{FF2B5EF4-FFF2-40B4-BE49-F238E27FC236}">
                <a16:creationId xmlns:a16="http://schemas.microsoft.com/office/drawing/2014/main" xmlns="" id="{5021D22E-096F-472E-AD47-CBBF7765F7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a:extLst>
              <a:ext uri="{FF2B5EF4-FFF2-40B4-BE49-F238E27FC236}">
                <a16:creationId xmlns:a16="http://schemas.microsoft.com/office/drawing/2014/main" xmlns="" id="{9FB8D93A-D850-4256-B6C3-1581C8733E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underlying rationale for economic transformation has been the same the world over. In general, command and mixed economies failed to deliver the kind of sustained economic performance that was achieved by countries adopting market-based systems, such as the United States, Switzerland, Hong Kong, and Taiwan.</a:t>
            </a:r>
          </a:p>
          <a:p>
            <a:pPr eaLnBrk="1" hangingPunct="1">
              <a:spcBef>
                <a:spcPct val="0"/>
              </a:spcBef>
            </a:pPr>
            <a:endParaRPr lang="en-US" altLang="en-US"/>
          </a:p>
          <a:p>
            <a:pPr eaLnBrk="1" hangingPunct="1">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xmlns="" id="{21DFA459-3395-44A6-B221-F757A29802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69275F-06BC-45F6-B7A7-90C81B5A5F35}" type="slidenum">
              <a:rPr lang="en-US" altLang="en-US" smtClean="0">
                <a:latin typeface="Arial" panose="020B0604020202020204" pitchFamily="34" charset="0"/>
                <a:ea typeface="MS PGothic" panose="020B0600070205080204" pitchFamily="34" charset="-128"/>
              </a:rPr>
              <a:pPr>
                <a:spcBef>
                  <a:spcPct val="0"/>
                </a:spcBef>
              </a:pPr>
              <a:t>56</a:t>
            </a:fld>
            <a:endParaRPr lang="en-US" altLang="en-US">
              <a:latin typeface="Arial" panose="020B0604020202020204" pitchFamily="34" charset="0"/>
              <a:ea typeface="MS PGothic" panose="020B0600070205080204" pitchFamily="34" charset="-128"/>
            </a:endParaRPr>
          </a:p>
        </p:txBody>
      </p:sp>
      <p:sp>
        <p:nvSpPr>
          <p:cNvPr id="97283" name="Rectangle 2">
            <a:extLst>
              <a:ext uri="{FF2B5EF4-FFF2-40B4-BE49-F238E27FC236}">
                <a16:creationId xmlns:a16="http://schemas.microsoft.com/office/drawing/2014/main" xmlns="" id="{13C1DA44-B531-4885-AB6D-5EA32687761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xmlns="" id="{9D74E35E-AE8A-4649-8C04-899C2043162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Without a legal system that protects property rights, and without the machinery to enforce that system, the incentive to engage in economic activity can be reduced substantially.</a:t>
            </a:r>
          </a:p>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E64F92AA-D914-464D-B944-B8DA09CE3B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F968AD-15C4-42FD-B5C4-6C7371E34C87}" type="slidenum">
              <a:rPr lang="en-US" altLang="en-US" smtClean="0"/>
              <a:pPr>
                <a:spcBef>
                  <a:spcPct val="0"/>
                </a:spcBef>
              </a:pPr>
              <a:t>13</a:t>
            </a:fld>
            <a:endParaRPr lang="en-US" altLang="en-US"/>
          </a:p>
        </p:txBody>
      </p:sp>
      <p:sp>
        <p:nvSpPr>
          <p:cNvPr id="25603" name="Rectangle 2">
            <a:extLst>
              <a:ext uri="{FF2B5EF4-FFF2-40B4-BE49-F238E27FC236}">
                <a16:creationId xmlns:a16="http://schemas.microsoft.com/office/drawing/2014/main" xmlns="" id="{3712DDC5-6653-4011-A769-F8DB2E81F6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xmlns="" id="{45EDBF0D-A714-4BC6-92FA-C27924C9E2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MS PGothic" panose="020B0600070205080204" pitchFamily="34" charset="-128"/>
                <a:cs typeface="Arial" panose="020B0604020202020204" pitchFamily="34" charset="0"/>
              </a:rPr>
              <a:t>Chapter 4: The Economic Environments Facing Business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6370A5D1-DA0D-4856-8902-9B948EB43A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412643-79A2-48F4-8F34-9C4040BAB185}" type="slidenum">
              <a:rPr lang="en-US" altLang="en-US" smtClean="0">
                <a:latin typeface="Arial" panose="020B0604020202020204" pitchFamily="34" charset="0"/>
                <a:ea typeface="MS PGothic" panose="020B0600070205080204" pitchFamily="34" charset="-128"/>
              </a:rPr>
              <a:pPr>
                <a:spcBef>
                  <a:spcPct val="0"/>
                </a:spcBef>
              </a:pPr>
              <a:t>57</a:t>
            </a:fld>
            <a:endParaRPr lang="en-US" altLang="en-US">
              <a:latin typeface="Arial" panose="020B0604020202020204" pitchFamily="34" charset="0"/>
              <a:ea typeface="MS PGothic" panose="020B0600070205080204" pitchFamily="34" charset="-128"/>
            </a:endParaRPr>
          </a:p>
        </p:txBody>
      </p:sp>
      <p:sp>
        <p:nvSpPr>
          <p:cNvPr id="99331" name="Rectangle 2">
            <a:extLst>
              <a:ext uri="{FF2B5EF4-FFF2-40B4-BE49-F238E27FC236}">
                <a16:creationId xmlns:a16="http://schemas.microsoft.com/office/drawing/2014/main" xmlns="" id="{AA07B985-B31C-4BE8-9907-E92A49E9FD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a:extLst>
              <a:ext uri="{FF2B5EF4-FFF2-40B4-BE49-F238E27FC236}">
                <a16:creationId xmlns:a16="http://schemas.microsoft.com/office/drawing/2014/main" xmlns="" id="{199720FE-1A22-4A1D-A699-C0BDEAD1A0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LO4: Explain the implications for management practice of national difference in political economy.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xmlns="" id="{98CBD34E-3CD9-4620-A527-6842247212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271320-1DC1-486B-801D-3ADF6AA87070}" type="slidenum">
              <a:rPr lang="en-US" altLang="en-US" smtClean="0">
                <a:latin typeface="Arial" panose="020B0604020202020204" pitchFamily="34" charset="0"/>
                <a:ea typeface="MS PGothic" panose="020B0600070205080204" pitchFamily="34" charset="-128"/>
              </a:rPr>
              <a:pPr>
                <a:spcBef>
                  <a:spcPct val="0"/>
                </a:spcBef>
              </a:pPr>
              <a:t>58</a:t>
            </a:fld>
            <a:endParaRPr lang="en-US" altLang="en-US">
              <a:latin typeface="Arial" panose="020B0604020202020204" pitchFamily="34" charset="0"/>
              <a:ea typeface="MS PGothic" panose="020B0600070205080204" pitchFamily="34" charset="-128"/>
            </a:endParaRPr>
          </a:p>
        </p:txBody>
      </p:sp>
      <p:sp>
        <p:nvSpPr>
          <p:cNvPr id="101379" name="Rectangle 2">
            <a:extLst>
              <a:ext uri="{FF2B5EF4-FFF2-40B4-BE49-F238E27FC236}">
                <a16:creationId xmlns:a16="http://schemas.microsoft.com/office/drawing/2014/main" xmlns="" id="{99E2BDC2-195C-4158-9269-92F0FA0B54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a:extLst>
              <a:ext uri="{FF2B5EF4-FFF2-40B4-BE49-F238E27FC236}">
                <a16:creationId xmlns:a16="http://schemas.microsoft.com/office/drawing/2014/main" xmlns="" id="{6B05F0AC-721A-4A28-B26F-AF663FBDFB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xmlns="" id="{849ADF64-3BE4-4463-AE3C-DD61FF1505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CE2255-A671-4BC7-90BC-B54649469EAB}" type="slidenum">
              <a:rPr lang="en-US" altLang="en-US" smtClean="0">
                <a:latin typeface="Arial" panose="020B0604020202020204" pitchFamily="34" charset="0"/>
                <a:ea typeface="MS PGothic" panose="020B0600070205080204" pitchFamily="34" charset="-128"/>
              </a:rPr>
              <a:pPr>
                <a:spcBef>
                  <a:spcPct val="0"/>
                </a:spcBef>
              </a:pPr>
              <a:t>59</a:t>
            </a:fld>
            <a:endParaRPr lang="en-US" altLang="en-US">
              <a:latin typeface="Arial" panose="020B0604020202020204" pitchFamily="34" charset="0"/>
              <a:ea typeface="MS PGothic" panose="020B0600070205080204" pitchFamily="34" charset="-128"/>
            </a:endParaRPr>
          </a:p>
        </p:txBody>
      </p:sp>
      <p:sp>
        <p:nvSpPr>
          <p:cNvPr id="105475" name="Rectangle 2">
            <a:extLst>
              <a:ext uri="{FF2B5EF4-FFF2-40B4-BE49-F238E27FC236}">
                <a16:creationId xmlns:a16="http://schemas.microsoft.com/office/drawing/2014/main" xmlns="" id="{ECE5AEB9-BFB2-4D0E-8235-591A386289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a:extLst>
              <a:ext uri="{FF2B5EF4-FFF2-40B4-BE49-F238E27FC236}">
                <a16:creationId xmlns:a16="http://schemas.microsoft.com/office/drawing/2014/main" xmlns="" id="{BA3EC398-E84C-4B2F-B6AA-02FFF3E682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McDonald’s found that it needed to make numerous investments in Russia in order to ensure the quality of its supplies.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xmlns="" id="{DE079E49-A0F4-4784-8CC0-3C2AEAD5EC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54414D-A522-4CBA-A723-633B6D9FACCC}" type="slidenum">
              <a:rPr lang="en-US" altLang="en-US" smtClean="0">
                <a:latin typeface="Arial" panose="020B0604020202020204" pitchFamily="34" charset="0"/>
                <a:ea typeface="MS PGothic" panose="020B0600070205080204" pitchFamily="34" charset="-128"/>
              </a:rPr>
              <a:pPr>
                <a:spcBef>
                  <a:spcPct val="0"/>
                </a:spcBef>
              </a:pPr>
              <a:t>60</a:t>
            </a:fld>
            <a:endParaRPr lang="en-US" altLang="en-US">
              <a:latin typeface="Arial" panose="020B0604020202020204" pitchFamily="34" charset="0"/>
              <a:ea typeface="MS PGothic" panose="020B0600070205080204" pitchFamily="34" charset="-128"/>
            </a:endParaRPr>
          </a:p>
        </p:txBody>
      </p:sp>
      <p:sp>
        <p:nvSpPr>
          <p:cNvPr id="109571" name="Rectangle 2">
            <a:extLst>
              <a:ext uri="{FF2B5EF4-FFF2-40B4-BE49-F238E27FC236}">
                <a16:creationId xmlns:a16="http://schemas.microsoft.com/office/drawing/2014/main" xmlns="" id="{A21C2E23-A35D-4E05-B4E3-EA56C1E388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a:extLst>
              <a:ext uri="{FF2B5EF4-FFF2-40B4-BE49-F238E27FC236}">
                <a16:creationId xmlns:a16="http://schemas.microsoft.com/office/drawing/2014/main" xmlns="" id="{34B2C62F-1165-4FB9-BE73-2B07F46AD3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9F55FADC-35CD-4C44-9FE8-419AAD16DB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74DE26-AF1D-4169-A410-BE87DCC6AD8E}" type="slidenum">
              <a:rPr lang="en-US" altLang="en-US" smtClean="0"/>
              <a:pPr>
                <a:spcBef>
                  <a:spcPct val="0"/>
                </a:spcBef>
              </a:pPr>
              <a:t>14</a:t>
            </a:fld>
            <a:endParaRPr lang="en-US" altLang="en-US"/>
          </a:p>
        </p:txBody>
      </p:sp>
      <p:sp>
        <p:nvSpPr>
          <p:cNvPr id="27651" name="Rectangle 2">
            <a:extLst>
              <a:ext uri="{FF2B5EF4-FFF2-40B4-BE49-F238E27FC236}">
                <a16:creationId xmlns:a16="http://schemas.microsoft.com/office/drawing/2014/main" xmlns="" id="{5FD8638F-49BE-4099-B0D7-1AC2603253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xmlns="" id="{909CFB56-C0D5-4699-9126-E8F9A34FDA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MS PGothic" panose="020B0600070205080204" pitchFamily="34" charset="-128"/>
                <a:cs typeface="Arial" panose="020B0604020202020204" pitchFamily="34" charset="0"/>
              </a:rPr>
              <a:t>The learning objectives for this chapter are</a:t>
            </a:r>
          </a:p>
          <a:p>
            <a:pPr eaLnBrk="1" hangingPunct="1">
              <a:spcBef>
                <a:spcPct val="0"/>
              </a:spcBef>
              <a:buFontTx/>
              <a:buChar char="•"/>
            </a:pPr>
            <a:r>
              <a:rPr lang="en-US" altLang="en-US">
                <a:latin typeface="Arial" panose="020B0604020202020204" pitchFamily="34" charset="0"/>
                <a:ea typeface="MS PGothic" panose="020B0600070205080204" pitchFamily="34" charset="-128"/>
                <a:cs typeface="Arial" panose="020B0604020202020204" pitchFamily="34" charset="0"/>
              </a:rPr>
              <a:t>To communicate the importance of economic analysis</a:t>
            </a:r>
          </a:p>
          <a:p>
            <a:pPr eaLnBrk="1" hangingPunct="1">
              <a:spcBef>
                <a:spcPct val="0"/>
              </a:spcBef>
              <a:buFontTx/>
              <a:buChar char="•"/>
            </a:pPr>
            <a:r>
              <a:rPr lang="en-US" altLang="en-US">
                <a:latin typeface="Arial" panose="020B0604020202020204" pitchFamily="34" charset="0"/>
                <a:ea typeface="MS PGothic" panose="020B0600070205080204" pitchFamily="34" charset="-128"/>
                <a:cs typeface="Arial" panose="020B0604020202020204" pitchFamily="34" charset="0"/>
              </a:rPr>
              <a:t>To discuss the idea of economic freedom</a:t>
            </a:r>
          </a:p>
          <a:p>
            <a:pPr eaLnBrk="1" hangingPunct="1">
              <a:spcBef>
                <a:spcPct val="0"/>
              </a:spcBef>
              <a:buFontTx/>
              <a:buChar char="•"/>
            </a:pPr>
            <a:r>
              <a:rPr lang="en-US" altLang="en-US">
                <a:latin typeface="Arial" panose="020B0604020202020204" pitchFamily="34" charset="0"/>
                <a:ea typeface="MS PGothic" panose="020B0600070205080204" pitchFamily="34" charset="-128"/>
                <a:cs typeface="Arial" panose="020B0604020202020204" pitchFamily="34" charset="0"/>
              </a:rPr>
              <a:t>To profile the characteristics of the types of economic systems</a:t>
            </a:r>
          </a:p>
          <a:p>
            <a:pPr eaLnBrk="1" hangingPunct="1">
              <a:spcBef>
                <a:spcPct val="0"/>
              </a:spcBef>
              <a:buFontTx/>
              <a:buChar char="•"/>
            </a:pPr>
            <a:r>
              <a:rPr lang="en-US" altLang="en-US">
                <a:latin typeface="Arial" panose="020B0604020202020204" pitchFamily="34" charset="0"/>
                <a:ea typeface="MS PGothic" panose="020B0600070205080204" pitchFamily="34" charset="-128"/>
                <a:cs typeface="Arial" panose="020B0604020202020204" pitchFamily="34" charset="0"/>
              </a:rPr>
              <a:t>To introduce the notion of state capitalism</a:t>
            </a:r>
          </a:p>
          <a:p>
            <a:pPr eaLnBrk="1" hangingPunct="1">
              <a:spcBef>
                <a:spcPct val="0"/>
              </a:spcBef>
              <a:buFontTx/>
              <a:buChar char="•"/>
            </a:pPr>
            <a:r>
              <a:rPr lang="en-US" altLang="en-US">
                <a:latin typeface="Arial" panose="020B0604020202020204" pitchFamily="34" charset="0"/>
                <a:ea typeface="MS PGothic" panose="020B0600070205080204" pitchFamily="34" charset="-128"/>
                <a:cs typeface="Arial" panose="020B0604020202020204" pitchFamily="34" charset="0"/>
              </a:rPr>
              <a:t>To profile indicators of economic development, performance, and potential</a:t>
            </a:r>
          </a:p>
          <a:p>
            <a:pPr eaLnBrk="1" hangingPunct="1">
              <a:spcBef>
                <a:spcPct val="0"/>
              </a:spcBef>
              <a:buFontTx/>
              <a:buChar char="•"/>
            </a:pPr>
            <a:endParaRPr lang="en-US" altLang="en-US">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BD15BE30-A3B8-4D48-AAF9-2864BD7B56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424BD4-2070-4900-A48A-3BF4D7F7697B}" type="slidenum">
              <a:rPr lang="en-US" altLang="en-US" smtClean="0"/>
              <a:pPr>
                <a:spcBef>
                  <a:spcPct val="0"/>
                </a:spcBef>
              </a:pPr>
              <a:t>20</a:t>
            </a:fld>
            <a:endParaRPr lang="en-US" altLang="en-US"/>
          </a:p>
        </p:txBody>
      </p:sp>
      <p:sp>
        <p:nvSpPr>
          <p:cNvPr id="36867" name="Rectangle 2">
            <a:extLst>
              <a:ext uri="{FF2B5EF4-FFF2-40B4-BE49-F238E27FC236}">
                <a16:creationId xmlns:a16="http://schemas.microsoft.com/office/drawing/2014/main" xmlns="" id="{DF208BEB-9166-402F-ACC2-6776793125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xmlns="" id="{AAC21306-1F98-475D-B1D3-2D20104C3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Managers study economic environments to estimate how market trends and government policy influence the performance of their companies.  A country</a:t>
            </a:r>
            <a:r>
              <a:rPr lang="ja-JP" altLang="en-US"/>
              <a:t>’</a:t>
            </a:r>
            <a:r>
              <a:rPr lang="en-US" altLang="ja-JP"/>
              <a:t>s economic policies are a leading indicator of a government</a:t>
            </a:r>
            <a:r>
              <a:rPr lang="ja-JP" altLang="en-US"/>
              <a:t>’</a:t>
            </a:r>
            <a:r>
              <a:rPr lang="en-US" altLang="ja-JP"/>
              <a:t>s goals and its planned use of economic tools and market reforms.  Managers should study a country</a:t>
            </a:r>
            <a:r>
              <a:rPr lang="ja-JP" altLang="en-US"/>
              <a:t>’</a:t>
            </a:r>
            <a:r>
              <a:rPr lang="en-US" altLang="ja-JP"/>
              <a:t>s economic environment to assess its development, explain its performance, and estimate its potential.  Managers do this knowing countries differ in different ways, economic and political changes alter market circumstances, that it</a:t>
            </a:r>
            <a:r>
              <a:rPr lang="ja-JP" altLang="en-US"/>
              <a:t>’</a:t>
            </a:r>
            <a:r>
              <a:rPr lang="en-US" altLang="ja-JP"/>
              <a:t>s critical to make connections between events and predict the consequences of changes, the challenges of the comeback, and choices of citizens, policymakers, and institutions.  </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E7A6D611-1072-4F83-B838-A773EB444C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6523EE-2D7D-4DCF-B170-BBDFECCD3315}" type="slidenum">
              <a:rPr lang="en-US" altLang="en-US" smtClean="0"/>
              <a:pPr>
                <a:spcBef>
                  <a:spcPct val="0"/>
                </a:spcBef>
              </a:pPr>
              <a:t>22</a:t>
            </a:fld>
            <a:endParaRPr lang="en-US" altLang="en-US"/>
          </a:p>
        </p:txBody>
      </p:sp>
      <p:sp>
        <p:nvSpPr>
          <p:cNvPr id="38915" name="Rectangle 2">
            <a:extLst>
              <a:ext uri="{FF2B5EF4-FFF2-40B4-BE49-F238E27FC236}">
                <a16:creationId xmlns:a16="http://schemas.microsoft.com/office/drawing/2014/main" xmlns="" id="{A677990D-3717-4DBE-9E00-A9E3DEB879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xmlns="" id="{19974477-D02D-44E6-B766-C5C0E9E0BE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 it</a:t>
            </a:r>
            <a:r>
              <a:rPr lang="ja-JP" altLang="en-US"/>
              <a:t>’</a:t>
            </a:r>
            <a:r>
              <a:rPr lang="en-US" altLang="ja-JP"/>
              <a:t>s important for managers to monitor a range of economic issues, but perhaps most important is an assessment of economic freedom, or what a manager has the freedom to do.  Economic freedom reflects the absence of government coercion or constraint on the production, distribution, or consumption of goods and services beyond the extent necessary for citizens to protect and maintain liberty.    </a:t>
            </a:r>
          </a:p>
          <a:p>
            <a:pPr eaLnBrk="1" hangingPunct="1">
              <a:spcBef>
                <a:spcPct val="0"/>
              </a:spcBef>
            </a:pPr>
            <a:r>
              <a:rPr lang="en-US" altLang="en-US"/>
              <a:t>In some countries these freedoms are taken for granted, while in others they are rare.</a:t>
            </a:r>
          </a:p>
          <a:p>
            <a:pPr eaLnBrk="1" hangingPunct="1">
              <a:spcBef>
                <a:spcPct val="0"/>
              </a:spcBef>
            </a:pPr>
            <a:r>
              <a:rPr lang="en-US" altLang="en-US"/>
              <a:t>Economic freedom advanced in 2011.  As you might expect, it tends to be higher in Western countries and lower in Eastern countries.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ADB6EC10-8660-4B3C-A5C4-C2DA66D69F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6F5C6D-B216-4E1C-9B98-8D889796D774}" type="slidenum">
              <a:rPr lang="en-US" altLang="en-US" smtClean="0"/>
              <a:pPr>
                <a:spcBef>
                  <a:spcPct val="0"/>
                </a:spcBef>
              </a:pPr>
              <a:t>31</a:t>
            </a:fld>
            <a:endParaRPr lang="en-US" altLang="en-US"/>
          </a:p>
        </p:txBody>
      </p:sp>
      <p:sp>
        <p:nvSpPr>
          <p:cNvPr id="45059" name="Rectangle 2">
            <a:extLst>
              <a:ext uri="{FF2B5EF4-FFF2-40B4-BE49-F238E27FC236}">
                <a16:creationId xmlns:a16="http://schemas.microsoft.com/office/drawing/2014/main" xmlns="" id="{C1C5F040-8DDA-47A6-97AE-945537B5D0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xmlns="" id="{FB83FF72-224E-49AD-BBD3-35364EFEF0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ea typeface="MS PGothic" panose="020B0600070205080204" pitchFamily="34" charset="-128"/>
                <a:cs typeface="Arial" panose="020B0604020202020204" pitchFamily="34" charset="0"/>
              </a:rPr>
              <a:t>Why is economic freedom important?  Countries with economic freedom typically have higher per capita income, standards of living, and social stability as compared to less free countries.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11220B9B-049C-4CD8-BA12-81D04F61D8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2CC0B-7F3C-4EB7-8D8B-E5F4AB4F706B}" type="slidenum">
              <a:rPr lang="en-US" altLang="en-US" smtClean="0"/>
              <a:pPr>
                <a:spcBef>
                  <a:spcPct val="0"/>
                </a:spcBef>
              </a:pPr>
              <a:t>32</a:t>
            </a:fld>
            <a:endParaRPr lang="en-US" altLang="en-US"/>
          </a:p>
        </p:txBody>
      </p:sp>
      <p:sp>
        <p:nvSpPr>
          <p:cNvPr id="48131" name="Rectangle 2">
            <a:extLst>
              <a:ext uri="{FF2B5EF4-FFF2-40B4-BE49-F238E27FC236}">
                <a16:creationId xmlns:a16="http://schemas.microsoft.com/office/drawing/2014/main" xmlns="" id="{20174EAA-8571-4D47-A117-D09B42E4A1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xmlns="" id="{651338DA-7BCB-4DE9-8C66-A01C679515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Managers can explore a country</a:t>
            </a:r>
            <a:r>
              <a:rPr lang="ja-JP" altLang="en-US"/>
              <a:t>’</a:t>
            </a:r>
            <a:r>
              <a:rPr lang="en-US" altLang="ja-JP"/>
              <a:t>s economic system to understand how the host government regulates the economy, protects property rights, sets fiscal and monetary policies, and enforces antitrust regulation.  </a:t>
            </a:r>
          </a:p>
          <a:p>
            <a:pPr eaLnBrk="1" hangingPunct="1">
              <a:spcBef>
                <a:spcPct val="0"/>
              </a:spcBef>
            </a:pPr>
            <a:r>
              <a:rPr lang="en-US" altLang="en-US"/>
              <a:t>There are three main types of economic systems: market, command, and mixed economies.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EF06D2FD-682B-4B17-8F83-9B24518891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89C67D-E647-49CC-AC14-9E05D53D34FE}" type="slidenum">
              <a:rPr lang="en-US" altLang="en-US" smtClean="0"/>
              <a:pPr>
                <a:spcBef>
                  <a:spcPct val="0"/>
                </a:spcBef>
              </a:pPr>
              <a:t>40</a:t>
            </a:fld>
            <a:endParaRPr lang="en-US" altLang="en-US"/>
          </a:p>
        </p:txBody>
      </p:sp>
      <p:sp>
        <p:nvSpPr>
          <p:cNvPr id="59395" name="Rectangle 2">
            <a:extLst>
              <a:ext uri="{FF2B5EF4-FFF2-40B4-BE49-F238E27FC236}">
                <a16:creationId xmlns:a16="http://schemas.microsoft.com/office/drawing/2014/main" xmlns="" id="{71B44901-1DD6-4374-9BA2-5E88A77AAD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xmlns="" id="{B14B236D-BF7E-4930-9537-E4B5A3462B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Will free markets prevail or will governments be in control?  Many countries today are allowing greater state control.  The adoption of state capitalism allows governments to decide how, when, and where assets are valued and resources are allocated.  China has been supporting the ideals of state capitalism, and many other countries now see it as an attractive option.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3462F061-1552-4476-A144-86E43E4C6E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AEAAFE-D33B-427E-B160-23AD87349BDC}" type="slidenum">
              <a:rPr lang="en-US" altLang="en-US" smtClean="0"/>
              <a:pPr>
                <a:spcBef>
                  <a:spcPct val="0"/>
                </a:spcBef>
              </a:pPr>
              <a:t>41</a:t>
            </a:fld>
            <a:endParaRPr lang="en-US" altLang="en-US"/>
          </a:p>
        </p:txBody>
      </p:sp>
      <p:sp>
        <p:nvSpPr>
          <p:cNvPr id="61443" name="Rectangle 2">
            <a:extLst>
              <a:ext uri="{FF2B5EF4-FFF2-40B4-BE49-F238E27FC236}">
                <a16:creationId xmlns:a16="http://schemas.microsoft.com/office/drawing/2014/main" xmlns="" id="{C2A2BDE5-F537-4977-92A9-C1650EB4633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xmlns="" id="{64E147B1-98F2-4234-9569-3AF2540798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Managers need to assess a country</a:t>
            </a:r>
            <a:r>
              <a:rPr lang="ja-JP" altLang="en-US"/>
              <a:t>’</a:t>
            </a:r>
            <a:r>
              <a:rPr lang="en-US" altLang="ja-JP"/>
              <a:t>s level of economic development, performance, and potential.  Countries can be classified as developing countries, emerging economies, and developed countries.  </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7EABAF39-3681-4665-A0D3-FE20F67CF7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E759F688-32A8-4B31-AFF2-D31739244C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3B14914-8660-4476-844B-BCAE228D88AB}"/>
              </a:ext>
            </a:extLst>
          </p:cNvPr>
          <p:cNvSpPr>
            <a:spLocks noGrp="1" noChangeArrowheads="1"/>
          </p:cNvSpPr>
          <p:nvPr>
            <p:ph type="sldNum" sz="quarter" idx="12"/>
          </p:nvPr>
        </p:nvSpPr>
        <p:spPr>
          <a:ln/>
        </p:spPr>
        <p:txBody>
          <a:bodyPr/>
          <a:lstStyle>
            <a:lvl1pPr>
              <a:defRPr/>
            </a:lvl1pPr>
          </a:lstStyle>
          <a:p>
            <a:pPr>
              <a:defRPr/>
            </a:pPr>
            <a:fld id="{81E9BCC4-D560-45B2-91AC-0541DA61844E}" type="slidenum">
              <a:rPr lang="en-US" altLang="en-US"/>
              <a:pPr>
                <a:defRPr/>
              </a:pPr>
              <a:t>‹#›</a:t>
            </a:fld>
            <a:endParaRPr lang="en-US" altLang="en-US"/>
          </a:p>
        </p:txBody>
      </p:sp>
    </p:spTree>
    <p:extLst>
      <p:ext uri="{BB962C8B-B14F-4D97-AF65-F5344CB8AC3E}">
        <p14:creationId xmlns:p14="http://schemas.microsoft.com/office/powerpoint/2010/main" val="420759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E008D2C-A707-4F66-ADE5-1963BA9B66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44F3594-F382-4623-8DD4-3486491F85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C1FF2453-D06E-447A-A987-EAA5F6C7ED59}"/>
              </a:ext>
            </a:extLst>
          </p:cNvPr>
          <p:cNvSpPr>
            <a:spLocks noGrp="1" noChangeArrowheads="1"/>
          </p:cNvSpPr>
          <p:nvPr>
            <p:ph type="sldNum" sz="quarter" idx="12"/>
          </p:nvPr>
        </p:nvSpPr>
        <p:spPr>
          <a:ln/>
        </p:spPr>
        <p:txBody>
          <a:bodyPr/>
          <a:lstStyle>
            <a:lvl1pPr>
              <a:defRPr/>
            </a:lvl1pPr>
          </a:lstStyle>
          <a:p>
            <a:pPr>
              <a:defRPr/>
            </a:pPr>
            <a:fld id="{B4B05AE9-9AC8-493F-B3E0-CE297AEFAFA6}" type="slidenum">
              <a:rPr lang="en-US" altLang="en-US"/>
              <a:pPr>
                <a:defRPr/>
              </a:pPr>
              <a:t>‹#›</a:t>
            </a:fld>
            <a:endParaRPr lang="en-US" altLang="en-US"/>
          </a:p>
        </p:txBody>
      </p:sp>
    </p:spTree>
    <p:extLst>
      <p:ext uri="{BB962C8B-B14F-4D97-AF65-F5344CB8AC3E}">
        <p14:creationId xmlns:p14="http://schemas.microsoft.com/office/powerpoint/2010/main" val="8709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3F8AC80D-BD81-404D-B1ED-E4CC61772A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0A9EC15-ADB6-44CA-AB54-B9A6B22B03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0A7EA3C4-2037-4A17-A232-C58A91A74104}"/>
              </a:ext>
            </a:extLst>
          </p:cNvPr>
          <p:cNvSpPr>
            <a:spLocks noGrp="1" noChangeArrowheads="1"/>
          </p:cNvSpPr>
          <p:nvPr>
            <p:ph type="sldNum" sz="quarter" idx="12"/>
          </p:nvPr>
        </p:nvSpPr>
        <p:spPr>
          <a:ln/>
        </p:spPr>
        <p:txBody>
          <a:bodyPr/>
          <a:lstStyle>
            <a:lvl1pPr>
              <a:defRPr/>
            </a:lvl1pPr>
          </a:lstStyle>
          <a:p>
            <a:pPr>
              <a:defRPr/>
            </a:pPr>
            <a:fld id="{F0CCAB01-5391-4E7A-908C-9BEF29B31B6E}" type="slidenum">
              <a:rPr lang="en-US" altLang="en-US"/>
              <a:pPr>
                <a:defRPr/>
              </a:pPr>
              <a:t>‹#›</a:t>
            </a:fld>
            <a:endParaRPr lang="en-US" altLang="en-US"/>
          </a:p>
        </p:txBody>
      </p:sp>
    </p:spTree>
    <p:extLst>
      <p:ext uri="{BB962C8B-B14F-4D97-AF65-F5344CB8AC3E}">
        <p14:creationId xmlns:p14="http://schemas.microsoft.com/office/powerpoint/2010/main" val="44544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11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DFC4E450-252F-4054-A0AC-C41FC901EDD4}"/>
              </a:ext>
            </a:extLst>
          </p:cNvPr>
          <p:cNvSpPr>
            <a:spLocks noGrp="1"/>
          </p:cNvSpPr>
          <p:nvPr>
            <p:ph type="dt" sz="half" idx="10"/>
          </p:nvPr>
        </p:nvSpPr>
        <p:spPr/>
        <p:txBody>
          <a:bodyPr/>
          <a:lstStyle>
            <a:lvl1pPr fontAlgn="auto">
              <a:spcBef>
                <a:spcPts val="0"/>
              </a:spcBef>
              <a:spcAft>
                <a:spcPts val="0"/>
              </a:spcAft>
              <a:defRPr/>
            </a:lvl1pPr>
          </a:lstStyle>
          <a:p>
            <a:pPr>
              <a:defRPr/>
            </a:pPr>
            <a:endParaRPr lang="en-AU"/>
          </a:p>
        </p:txBody>
      </p:sp>
      <p:sp>
        <p:nvSpPr>
          <p:cNvPr id="6" name="Footer Placeholder 4">
            <a:extLst>
              <a:ext uri="{FF2B5EF4-FFF2-40B4-BE49-F238E27FC236}">
                <a16:creationId xmlns:a16="http://schemas.microsoft.com/office/drawing/2014/main" xmlns="" id="{3D3FF495-7D7F-4F4B-B528-E3562FD0345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AU"/>
          </a:p>
        </p:txBody>
      </p:sp>
      <p:sp>
        <p:nvSpPr>
          <p:cNvPr id="7" name="Slide Number Placeholder 5">
            <a:extLst>
              <a:ext uri="{FF2B5EF4-FFF2-40B4-BE49-F238E27FC236}">
                <a16:creationId xmlns:a16="http://schemas.microsoft.com/office/drawing/2014/main" xmlns="" id="{ABEB74AC-CC75-4ABE-BBC9-D11872AACA67}"/>
              </a:ext>
            </a:extLst>
          </p:cNvPr>
          <p:cNvSpPr>
            <a:spLocks noGrp="1"/>
          </p:cNvSpPr>
          <p:nvPr>
            <p:ph type="sldNum" sz="quarter" idx="12"/>
          </p:nvPr>
        </p:nvSpPr>
        <p:spPr/>
        <p:txBody>
          <a:bodyPr/>
          <a:lstStyle>
            <a:lvl1pPr>
              <a:defRPr/>
            </a:lvl1pPr>
          </a:lstStyle>
          <a:p>
            <a:pPr>
              <a:defRPr/>
            </a:pPr>
            <a:fld id="{D3B114A5-4587-4B05-9EA7-EDADFFC13C80}" type="slidenum">
              <a:rPr lang="en-AU" altLang="en-US"/>
              <a:pPr>
                <a:defRPr/>
              </a:pPr>
              <a:t>‹#›</a:t>
            </a:fld>
            <a:endParaRPr lang="en-AU" altLang="en-US"/>
          </a:p>
        </p:txBody>
      </p:sp>
    </p:spTree>
    <p:extLst>
      <p:ext uri="{BB962C8B-B14F-4D97-AF65-F5344CB8AC3E}">
        <p14:creationId xmlns:p14="http://schemas.microsoft.com/office/powerpoint/2010/main" val="20653663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65F7C05-7F52-4347-B40C-2C791EFBAC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8403CA5-EAB4-4749-9EF6-4C7F86B2EC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E4AB0D0C-77B8-4218-9B16-F575B7B5EDEC}"/>
              </a:ext>
            </a:extLst>
          </p:cNvPr>
          <p:cNvSpPr>
            <a:spLocks noGrp="1" noChangeArrowheads="1"/>
          </p:cNvSpPr>
          <p:nvPr>
            <p:ph type="sldNum" sz="quarter" idx="12"/>
          </p:nvPr>
        </p:nvSpPr>
        <p:spPr>
          <a:ln/>
        </p:spPr>
        <p:txBody>
          <a:bodyPr/>
          <a:lstStyle>
            <a:lvl1pPr>
              <a:defRPr/>
            </a:lvl1pPr>
          </a:lstStyle>
          <a:p>
            <a:pPr>
              <a:defRPr/>
            </a:pPr>
            <a:fld id="{CD2330A3-EEE5-4035-8C79-2F1B770AA6D5}" type="slidenum">
              <a:rPr lang="en-US" altLang="en-US"/>
              <a:pPr>
                <a:defRPr/>
              </a:pPr>
              <a:t>‹#›</a:t>
            </a:fld>
            <a:endParaRPr lang="en-US" altLang="en-US"/>
          </a:p>
        </p:txBody>
      </p:sp>
    </p:spTree>
    <p:extLst>
      <p:ext uri="{BB962C8B-B14F-4D97-AF65-F5344CB8AC3E}">
        <p14:creationId xmlns:p14="http://schemas.microsoft.com/office/powerpoint/2010/main" val="250620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378FBC00-40ED-4B0A-BBE2-E2F91BAE99E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98E66FD-8126-482B-B7D1-14CD2EB6B6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997EE37A-260A-454E-AF65-0DCAC2967C0A}"/>
              </a:ext>
            </a:extLst>
          </p:cNvPr>
          <p:cNvSpPr>
            <a:spLocks noGrp="1" noChangeArrowheads="1"/>
          </p:cNvSpPr>
          <p:nvPr>
            <p:ph type="sldNum" sz="quarter" idx="12"/>
          </p:nvPr>
        </p:nvSpPr>
        <p:spPr>
          <a:ln/>
        </p:spPr>
        <p:txBody>
          <a:bodyPr/>
          <a:lstStyle>
            <a:lvl1pPr>
              <a:defRPr/>
            </a:lvl1pPr>
          </a:lstStyle>
          <a:p>
            <a:pPr>
              <a:defRPr/>
            </a:pPr>
            <a:fld id="{B00E614F-7015-4CCD-AD2C-3979EDA5A159}" type="slidenum">
              <a:rPr lang="en-US" altLang="en-US"/>
              <a:pPr>
                <a:defRPr/>
              </a:pPr>
              <a:t>‹#›</a:t>
            </a:fld>
            <a:endParaRPr lang="en-US" altLang="en-US"/>
          </a:p>
        </p:txBody>
      </p:sp>
    </p:spTree>
    <p:extLst>
      <p:ext uri="{BB962C8B-B14F-4D97-AF65-F5344CB8AC3E}">
        <p14:creationId xmlns:p14="http://schemas.microsoft.com/office/powerpoint/2010/main" val="8062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DFE3F946-AA8A-4057-A20E-D0CD8287C6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9E4F9A02-9AD6-438A-B2CA-DF39AFE6F1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4E22D55E-B0C4-4A94-96E6-2DBD0D2377D2}"/>
              </a:ext>
            </a:extLst>
          </p:cNvPr>
          <p:cNvSpPr>
            <a:spLocks noGrp="1" noChangeArrowheads="1"/>
          </p:cNvSpPr>
          <p:nvPr>
            <p:ph type="sldNum" sz="quarter" idx="12"/>
          </p:nvPr>
        </p:nvSpPr>
        <p:spPr>
          <a:ln/>
        </p:spPr>
        <p:txBody>
          <a:bodyPr/>
          <a:lstStyle>
            <a:lvl1pPr>
              <a:defRPr/>
            </a:lvl1pPr>
          </a:lstStyle>
          <a:p>
            <a:pPr>
              <a:defRPr/>
            </a:pPr>
            <a:fld id="{1D355CC4-9108-476A-A1DB-A5A410498F0E}" type="slidenum">
              <a:rPr lang="en-US" altLang="en-US"/>
              <a:pPr>
                <a:defRPr/>
              </a:pPr>
              <a:t>‹#›</a:t>
            </a:fld>
            <a:endParaRPr lang="en-US" altLang="en-US"/>
          </a:p>
        </p:txBody>
      </p:sp>
    </p:spTree>
    <p:extLst>
      <p:ext uri="{BB962C8B-B14F-4D97-AF65-F5344CB8AC3E}">
        <p14:creationId xmlns:p14="http://schemas.microsoft.com/office/powerpoint/2010/main" val="333857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20C46B5E-8A8B-47A7-BB31-D7D9CD0283B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49D97E28-BB59-41BB-BA75-C559C79937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98792FC-76C4-4BC7-B972-8EC85D3E9E2A}"/>
              </a:ext>
            </a:extLst>
          </p:cNvPr>
          <p:cNvSpPr>
            <a:spLocks noGrp="1" noChangeArrowheads="1"/>
          </p:cNvSpPr>
          <p:nvPr>
            <p:ph type="sldNum" sz="quarter" idx="12"/>
          </p:nvPr>
        </p:nvSpPr>
        <p:spPr>
          <a:ln/>
        </p:spPr>
        <p:txBody>
          <a:bodyPr/>
          <a:lstStyle>
            <a:lvl1pPr>
              <a:defRPr/>
            </a:lvl1pPr>
          </a:lstStyle>
          <a:p>
            <a:pPr>
              <a:defRPr/>
            </a:pPr>
            <a:fld id="{ADD770A2-5D76-4574-8122-F28392766FCA}" type="slidenum">
              <a:rPr lang="en-US" altLang="en-US"/>
              <a:pPr>
                <a:defRPr/>
              </a:pPr>
              <a:t>‹#›</a:t>
            </a:fld>
            <a:endParaRPr lang="en-US" altLang="en-US"/>
          </a:p>
        </p:txBody>
      </p:sp>
    </p:spTree>
    <p:extLst>
      <p:ext uri="{BB962C8B-B14F-4D97-AF65-F5344CB8AC3E}">
        <p14:creationId xmlns:p14="http://schemas.microsoft.com/office/powerpoint/2010/main" val="412770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E7012F66-CD48-4FA9-9341-5E1DF44F45A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534B1C43-B9B0-42ED-8960-39BE2358F5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AEA45DC-6161-44A1-8BAE-7C84CFE175C1}"/>
              </a:ext>
            </a:extLst>
          </p:cNvPr>
          <p:cNvSpPr>
            <a:spLocks noGrp="1" noChangeArrowheads="1"/>
          </p:cNvSpPr>
          <p:nvPr>
            <p:ph type="sldNum" sz="quarter" idx="12"/>
          </p:nvPr>
        </p:nvSpPr>
        <p:spPr>
          <a:ln/>
        </p:spPr>
        <p:txBody>
          <a:bodyPr/>
          <a:lstStyle>
            <a:lvl1pPr>
              <a:defRPr/>
            </a:lvl1pPr>
          </a:lstStyle>
          <a:p>
            <a:pPr>
              <a:defRPr/>
            </a:pPr>
            <a:fld id="{7519BB7D-AC6E-4317-BF5D-87025C66FA54}" type="slidenum">
              <a:rPr lang="en-US" altLang="en-US"/>
              <a:pPr>
                <a:defRPr/>
              </a:pPr>
              <a:t>‹#›</a:t>
            </a:fld>
            <a:endParaRPr lang="en-US" altLang="en-US"/>
          </a:p>
        </p:txBody>
      </p:sp>
    </p:spTree>
    <p:extLst>
      <p:ext uri="{BB962C8B-B14F-4D97-AF65-F5344CB8AC3E}">
        <p14:creationId xmlns:p14="http://schemas.microsoft.com/office/powerpoint/2010/main" val="107389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98CA28F2-C9B7-4A9F-997D-D170EC97F0B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13272142-2C3E-4E32-A52A-B93F40B8CF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0939F495-364A-493D-8A2A-5CF62E32EACB}"/>
              </a:ext>
            </a:extLst>
          </p:cNvPr>
          <p:cNvSpPr>
            <a:spLocks noGrp="1" noChangeArrowheads="1"/>
          </p:cNvSpPr>
          <p:nvPr>
            <p:ph type="sldNum" sz="quarter" idx="12"/>
          </p:nvPr>
        </p:nvSpPr>
        <p:spPr>
          <a:ln/>
        </p:spPr>
        <p:txBody>
          <a:bodyPr/>
          <a:lstStyle>
            <a:lvl1pPr>
              <a:defRPr/>
            </a:lvl1pPr>
          </a:lstStyle>
          <a:p>
            <a:pPr>
              <a:defRPr/>
            </a:pPr>
            <a:fld id="{60FC1389-96DA-4006-9762-8A0603D7072D}" type="slidenum">
              <a:rPr lang="en-US" altLang="en-US"/>
              <a:pPr>
                <a:defRPr/>
              </a:pPr>
              <a:t>‹#›</a:t>
            </a:fld>
            <a:endParaRPr lang="en-US" altLang="en-US"/>
          </a:p>
        </p:txBody>
      </p:sp>
    </p:spTree>
    <p:extLst>
      <p:ext uri="{BB962C8B-B14F-4D97-AF65-F5344CB8AC3E}">
        <p14:creationId xmlns:p14="http://schemas.microsoft.com/office/powerpoint/2010/main" val="41714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A65E58DA-026A-4844-8432-D86A870E09E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0670F2DA-1F23-4E8C-9212-9273BA084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EAD55E3C-82F7-4D49-9528-51C7F1020A62}"/>
              </a:ext>
            </a:extLst>
          </p:cNvPr>
          <p:cNvSpPr>
            <a:spLocks noGrp="1" noChangeArrowheads="1"/>
          </p:cNvSpPr>
          <p:nvPr>
            <p:ph type="sldNum" sz="quarter" idx="12"/>
          </p:nvPr>
        </p:nvSpPr>
        <p:spPr>
          <a:ln/>
        </p:spPr>
        <p:txBody>
          <a:bodyPr/>
          <a:lstStyle>
            <a:lvl1pPr>
              <a:defRPr/>
            </a:lvl1pPr>
          </a:lstStyle>
          <a:p>
            <a:pPr>
              <a:defRPr/>
            </a:pPr>
            <a:fld id="{1DE94786-9E3D-4268-AEB2-A85B708D4030}" type="slidenum">
              <a:rPr lang="en-US" altLang="en-US"/>
              <a:pPr>
                <a:defRPr/>
              </a:pPr>
              <a:t>‹#›</a:t>
            </a:fld>
            <a:endParaRPr lang="en-US" altLang="en-US"/>
          </a:p>
        </p:txBody>
      </p:sp>
    </p:spTree>
    <p:extLst>
      <p:ext uri="{BB962C8B-B14F-4D97-AF65-F5344CB8AC3E}">
        <p14:creationId xmlns:p14="http://schemas.microsoft.com/office/powerpoint/2010/main" val="194088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93FF8A6B-1F03-4049-B69E-73199765F0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4D1114BD-71BD-4D1D-8B29-8C4512CB87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8231ADF-9E38-44FA-A3CE-B0E6F511559E}"/>
              </a:ext>
            </a:extLst>
          </p:cNvPr>
          <p:cNvSpPr>
            <a:spLocks noGrp="1" noChangeArrowheads="1"/>
          </p:cNvSpPr>
          <p:nvPr>
            <p:ph type="sldNum" sz="quarter" idx="12"/>
          </p:nvPr>
        </p:nvSpPr>
        <p:spPr>
          <a:ln/>
        </p:spPr>
        <p:txBody>
          <a:bodyPr/>
          <a:lstStyle>
            <a:lvl1pPr>
              <a:defRPr/>
            </a:lvl1pPr>
          </a:lstStyle>
          <a:p>
            <a:pPr>
              <a:defRPr/>
            </a:pPr>
            <a:fld id="{10235823-A42D-4E31-A168-CCC44CDB7565}" type="slidenum">
              <a:rPr lang="en-US" altLang="en-US"/>
              <a:pPr>
                <a:defRPr/>
              </a:pPr>
              <a:t>‹#›</a:t>
            </a:fld>
            <a:endParaRPr lang="en-US" altLang="en-US"/>
          </a:p>
        </p:txBody>
      </p:sp>
    </p:spTree>
    <p:extLst>
      <p:ext uri="{BB962C8B-B14F-4D97-AF65-F5344CB8AC3E}">
        <p14:creationId xmlns:p14="http://schemas.microsoft.com/office/powerpoint/2010/main" val="271293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B94B6817-B803-4E1C-A42B-CF5E8249452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055EAF17-9518-434A-B3D3-617654CCA1C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1EFC5B09-D343-4ED3-BC7A-B398EC3B728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solidFill>
                  <a:srgbClr val="000000"/>
                </a:solidFill>
                <a:latin typeface="+mn-lt"/>
                <a:cs typeface="+mn-cs"/>
              </a:defRPr>
            </a:lvl1pPr>
          </a:lstStyle>
          <a:p>
            <a:pPr>
              <a:defRPr/>
            </a:pPr>
            <a:endParaRPr lang="en-US"/>
          </a:p>
        </p:txBody>
      </p:sp>
      <p:sp>
        <p:nvSpPr>
          <p:cNvPr id="1029" name="Rectangle 5">
            <a:extLst>
              <a:ext uri="{FF2B5EF4-FFF2-40B4-BE49-F238E27FC236}">
                <a16:creationId xmlns:a16="http://schemas.microsoft.com/office/drawing/2014/main" xmlns="" id="{4FD26506-7BC8-4FE1-9406-4D6F3776265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solidFill>
                  <a:srgbClr val="000000"/>
                </a:solidFill>
                <a:latin typeface="+mn-lt"/>
                <a:cs typeface="+mn-cs"/>
              </a:defRPr>
            </a:lvl1pPr>
          </a:lstStyle>
          <a:p>
            <a:pPr>
              <a:defRPr/>
            </a:pPr>
            <a:endParaRPr lang="en-US"/>
          </a:p>
        </p:txBody>
      </p:sp>
      <p:sp>
        <p:nvSpPr>
          <p:cNvPr id="1030" name="Rectangle 6">
            <a:extLst>
              <a:ext uri="{FF2B5EF4-FFF2-40B4-BE49-F238E27FC236}">
                <a16:creationId xmlns:a16="http://schemas.microsoft.com/office/drawing/2014/main" xmlns="" id="{ED5662AE-63D5-43D9-852F-9190FC95FC3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a:defRPr/>
            </a:pPr>
            <a:fld id="{C41D9E30-4387-49EC-9F26-67A29EFF3F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4100" descr="A blue circuit board">
            <a:extLst>
              <a:ext uri="{FF2B5EF4-FFF2-40B4-BE49-F238E27FC236}">
                <a16:creationId xmlns:a16="http://schemas.microsoft.com/office/drawing/2014/main" xmlns="" id="{CCCCF0DB-DEF4-4AB1-9B01-F956D9FF63C4}"/>
              </a:ext>
            </a:extLst>
          </p:cNvPr>
          <p:cNvPicPr>
            <a:picLocks noChangeAspect="1"/>
          </p:cNvPicPr>
          <p:nvPr/>
        </p:nvPicPr>
        <p:blipFill rotWithShape="1">
          <a:blip r:embed="rId2">
            <a:alphaModFix amt="40000"/>
          </a:blip>
          <a:srcRect l="1950" r="9049" b="-2"/>
          <a:stretch/>
        </p:blipFill>
        <p:spPr>
          <a:xfrm>
            <a:off x="20" y="-1784"/>
            <a:ext cx="9143980" cy="6858000"/>
          </a:xfrm>
          <a:prstGeom prst="rect">
            <a:avLst/>
          </a:prstGeom>
        </p:spPr>
      </p:pic>
      <p:sp>
        <p:nvSpPr>
          <p:cNvPr id="75" name="Right Triangle 74">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xmlns=""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BB3D2A71-5BE1-4671-8A48-CFF13DCF164E}"/>
              </a:ext>
            </a:extLst>
          </p:cNvPr>
          <p:cNvSpPr>
            <a:spLocks noGrp="1"/>
          </p:cNvSpPr>
          <p:nvPr>
            <p:ph type="title"/>
          </p:nvPr>
        </p:nvSpPr>
        <p:spPr>
          <a:xfrm>
            <a:off x="1256511" y="1008993"/>
            <a:ext cx="6630977" cy="3542045"/>
          </a:xfrm>
        </p:spPr>
        <p:txBody>
          <a:bodyPr vert="horz" lIns="91440" tIns="45720" rIns="91440" bIns="45720" rtlCol="0" anchor="b">
            <a:normAutofit/>
          </a:bodyPr>
          <a:lstStyle/>
          <a:p>
            <a:pPr eaLnBrk="1" hangingPunct="1">
              <a:lnSpc>
                <a:spcPct val="90000"/>
              </a:lnSpc>
              <a:defRPr/>
            </a:pPr>
            <a:r>
              <a:rPr lang="en-US" altLang="en-US" sz="7000" b="1" kern="1200" dirty="0">
                <a:solidFill>
                  <a:srgbClr val="FFFFFF"/>
                </a:solidFill>
              </a:rPr>
              <a:t>TECHNOLOGY</a:t>
            </a:r>
            <a:endParaRPr lang="en-US" sz="7000" kern="1200" dirty="0">
              <a:solidFill>
                <a:srgbClr val="FFFFFF"/>
              </a:solidFill>
            </a:endParaRPr>
          </a:p>
        </p:txBody>
      </p:sp>
      <p:sp>
        <p:nvSpPr>
          <p:cNvPr id="4099" name="Text Placeholder 4">
            <a:extLst>
              <a:ext uri="{FF2B5EF4-FFF2-40B4-BE49-F238E27FC236}">
                <a16:creationId xmlns:a16="http://schemas.microsoft.com/office/drawing/2014/main" xmlns="" id="{A1001D77-4CCD-496F-A4B8-B235ACFC25A7}"/>
              </a:ext>
            </a:extLst>
          </p:cNvPr>
          <p:cNvSpPr>
            <a:spLocks noGrp="1" noChangeArrowheads="1"/>
          </p:cNvSpPr>
          <p:nvPr>
            <p:ph type="body" idx="1"/>
          </p:nvPr>
        </p:nvSpPr>
        <p:spPr>
          <a:xfrm>
            <a:off x="1256511" y="4582814"/>
            <a:ext cx="5056671" cy="1312657"/>
          </a:xfrm>
        </p:spPr>
        <p:txBody>
          <a:bodyPr vert="horz" lIns="91440" tIns="45720" rIns="91440" bIns="45720" rtlCol="0" anchor="t">
            <a:normAutofit/>
          </a:bodyPr>
          <a:lstStyle/>
          <a:p>
            <a:pPr eaLnBrk="1" hangingPunct="1">
              <a:lnSpc>
                <a:spcPct val="90000"/>
              </a:lnSpc>
              <a:spcBef>
                <a:spcPts val="1000"/>
              </a:spcBef>
            </a:pPr>
            <a:r>
              <a:rPr lang="en-US" altLang="en-US" sz="2400" b="1" kern="1200">
                <a:solidFill>
                  <a:srgbClr val="FFFFFF"/>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3E3D0A65-4490-4064-950F-F682892D463C}"/>
              </a:ext>
            </a:extLst>
          </p:cNvPr>
          <p:cNvSpPr>
            <a:spLocks noGrp="1" noChangeArrowheads="1"/>
          </p:cNvSpPr>
          <p:nvPr>
            <p:ph type="title"/>
          </p:nvPr>
        </p:nvSpPr>
        <p:spPr/>
        <p:txBody>
          <a:bodyPr/>
          <a:lstStyle/>
          <a:p>
            <a:r>
              <a:rPr lang="en-US" altLang="en-US"/>
              <a:t>Tesco Virtual Stores</a:t>
            </a:r>
          </a:p>
        </p:txBody>
      </p:sp>
      <p:pic>
        <p:nvPicPr>
          <p:cNvPr id="21507" name="Picture 2" descr="D:\Lpu\2016-2\InternationalBusiness\korea_shopper-640x353.jpg">
            <a:extLst>
              <a:ext uri="{FF2B5EF4-FFF2-40B4-BE49-F238E27FC236}">
                <a16:creationId xmlns:a16="http://schemas.microsoft.com/office/drawing/2014/main" xmlns="" id="{46D3A718-841A-4840-A35A-066CD7239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 y="1371600"/>
            <a:ext cx="8709025" cy="4803775"/>
          </a:xfrm>
        </p:spPr>
      </p:pic>
      <p:sp>
        <p:nvSpPr>
          <p:cNvPr id="21508" name="Slide Number Placeholder 3">
            <a:extLst>
              <a:ext uri="{FF2B5EF4-FFF2-40B4-BE49-F238E27FC236}">
                <a16:creationId xmlns:a16="http://schemas.microsoft.com/office/drawing/2014/main" xmlns="" id="{91715984-30A9-4DF2-8B29-8F12222295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386CEC-F11D-40C2-A39D-3A797E69BDF9}" type="slidenum">
              <a:rPr lang="en-US" altLang="en-US" sz="1400" smtClean="0">
                <a:solidFill>
                  <a:srgbClr val="000000"/>
                </a:solidFill>
              </a:rPr>
              <a:pPr>
                <a:spcBef>
                  <a:spcPct val="0"/>
                </a:spcBef>
                <a:buFontTx/>
                <a:buNone/>
              </a:pPr>
              <a:t>10</a:t>
            </a:fld>
            <a:endParaRPr lang="en-US" altLang="en-US"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95911FDA-19A4-4F24-B0C9-4E2C239531AA}"/>
              </a:ext>
            </a:extLst>
          </p:cNvPr>
          <p:cNvSpPr>
            <a:spLocks noGrp="1" noChangeArrowheads="1"/>
          </p:cNvSpPr>
          <p:nvPr>
            <p:ph type="title"/>
          </p:nvPr>
        </p:nvSpPr>
        <p:spPr/>
        <p:txBody>
          <a:bodyPr/>
          <a:lstStyle/>
          <a:p>
            <a:endParaRPr lang="en-US" altLang="en-US"/>
          </a:p>
        </p:txBody>
      </p:sp>
      <p:sp>
        <p:nvSpPr>
          <p:cNvPr id="22531" name="Content Placeholder 2">
            <a:extLst>
              <a:ext uri="{FF2B5EF4-FFF2-40B4-BE49-F238E27FC236}">
                <a16:creationId xmlns:a16="http://schemas.microsoft.com/office/drawing/2014/main" xmlns="" id="{E329ACBA-0B90-4E44-A0FD-9B31615F5857}"/>
              </a:ext>
            </a:extLst>
          </p:cNvPr>
          <p:cNvSpPr>
            <a:spLocks noGrp="1" noChangeArrowheads="1"/>
          </p:cNvSpPr>
          <p:nvPr>
            <p:ph idx="1"/>
          </p:nvPr>
        </p:nvSpPr>
        <p:spPr/>
        <p:txBody>
          <a:bodyPr/>
          <a:lstStyle/>
          <a:p>
            <a:endParaRPr lang="en-US" altLang="en-US"/>
          </a:p>
        </p:txBody>
      </p:sp>
      <p:pic>
        <p:nvPicPr>
          <p:cNvPr id="22532" name="Picture 2">
            <a:extLst>
              <a:ext uri="{FF2B5EF4-FFF2-40B4-BE49-F238E27FC236}">
                <a16:creationId xmlns:a16="http://schemas.microsoft.com/office/drawing/2014/main" xmlns="" id="{26063500-58A5-4D8C-9B7B-4026735D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106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xmlns="" id="{45619627-A374-4CE7-86E5-5ECBF291E97E}"/>
              </a:ext>
            </a:extLst>
          </p:cNvPr>
          <p:cNvSpPr>
            <a:spLocks noGrp="1" noChangeArrowheads="1"/>
          </p:cNvSpPr>
          <p:nvPr>
            <p:ph idx="1"/>
          </p:nvPr>
        </p:nvSpPr>
        <p:spPr>
          <a:xfrm>
            <a:off x="457200" y="1524000"/>
            <a:ext cx="8229600" cy="4648200"/>
          </a:xfrm>
        </p:spPr>
        <p:txBody>
          <a:bodyPr/>
          <a:lstStyle/>
          <a:p>
            <a:pPr>
              <a:buFontTx/>
              <a:buNone/>
            </a:pPr>
            <a:r>
              <a:rPr lang="en-US" altLang="en-US"/>
              <a:t>	As technology changes the future of jobs, is Asia prepared?</a:t>
            </a:r>
          </a:p>
          <a:p>
            <a:pPr>
              <a:buFontTx/>
              <a:buNone/>
            </a:pPr>
            <a:endParaRPr lang="en-US" altLang="en-US"/>
          </a:p>
          <a:p>
            <a:pPr>
              <a:buFontTx/>
              <a:buNone/>
            </a:pPr>
            <a:r>
              <a:rPr lang="en-US" altLang="en-US"/>
              <a:t>	Which sectors are going to be impacted the most?</a:t>
            </a:r>
          </a:p>
          <a:p>
            <a:pPr>
              <a:buFontTx/>
              <a:buNone/>
            </a:pPr>
            <a:endParaRPr lang="en-US" altLang="en-US"/>
          </a:p>
          <a:p>
            <a:pPr>
              <a:buFontTx/>
              <a:buNone/>
            </a:pPr>
            <a:r>
              <a:rPr lang="en-US" altLang="en-US"/>
              <a:t>	Which skills will be in demand? </a:t>
            </a:r>
          </a:p>
          <a:p>
            <a:pPr>
              <a:buFontTx/>
              <a:buNone/>
            </a:pPr>
            <a:endParaRPr lang="en-US" altLang="en-US"/>
          </a:p>
        </p:txBody>
      </p:sp>
      <p:sp>
        <p:nvSpPr>
          <p:cNvPr id="23555" name="Slide Number Placeholder 3">
            <a:extLst>
              <a:ext uri="{FF2B5EF4-FFF2-40B4-BE49-F238E27FC236}">
                <a16:creationId xmlns:a16="http://schemas.microsoft.com/office/drawing/2014/main" xmlns="" id="{EF31C90B-E7C6-4517-A789-016456AFEE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26C016-06A5-487B-8D29-77A35C66F93B}" type="slidenum">
              <a:rPr lang="en-US" altLang="en-US" sz="1400" smtClean="0">
                <a:solidFill>
                  <a:srgbClr val="000000"/>
                </a:solidFill>
              </a:rPr>
              <a:pPr>
                <a:spcBef>
                  <a:spcPct val="0"/>
                </a:spcBef>
                <a:buFontTx/>
                <a:buNone/>
              </a:pPr>
              <a:t>12</a:t>
            </a:fld>
            <a:endParaRPr lang="en-US" altLang="en-US" sz="1400">
              <a:solidFill>
                <a:srgbClr val="000000"/>
              </a:solidFill>
            </a:endParaRPr>
          </a:p>
        </p:txBody>
      </p:sp>
      <p:sp>
        <p:nvSpPr>
          <p:cNvPr id="23556" name="Title 1">
            <a:extLst>
              <a:ext uri="{FF2B5EF4-FFF2-40B4-BE49-F238E27FC236}">
                <a16:creationId xmlns:a16="http://schemas.microsoft.com/office/drawing/2014/main" xmlns="" id="{E1C0EF3A-5332-46F3-8BBA-0649F7AA4C46}"/>
              </a:ext>
            </a:extLst>
          </p:cNvPr>
          <p:cNvSpPr>
            <a:spLocks noGrp="1" noChangeArrowheads="1"/>
          </p:cNvSpPr>
          <p:nvPr>
            <p:ph type="title"/>
          </p:nvPr>
        </p:nvSpPr>
        <p:spPr/>
        <p:txBody>
          <a:bodyPr/>
          <a:lstStyle/>
          <a:p>
            <a:r>
              <a:rPr lang="en-US" altLang="en-US"/>
              <a:t>Brainstorm</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579" name="Rectangle 3">
            <a:extLst>
              <a:ext uri="{FF2B5EF4-FFF2-40B4-BE49-F238E27FC236}">
                <a16:creationId xmlns:a16="http://schemas.microsoft.com/office/drawing/2014/main" xmlns="" id="{9B21B251-D0B3-468C-A169-9FAE68C3DC22}"/>
              </a:ext>
            </a:extLst>
          </p:cNvPr>
          <p:cNvSpPr>
            <a:spLocks noGrp="1" noChangeArrowheads="1"/>
          </p:cNvSpPr>
          <p:nvPr>
            <p:ph type="subTitle" idx="1"/>
          </p:nvPr>
        </p:nvSpPr>
        <p:spPr>
          <a:xfrm>
            <a:off x="1013011" y="4870824"/>
            <a:ext cx="7504463" cy="1458258"/>
          </a:xfrm>
        </p:spPr>
        <p:txBody>
          <a:bodyPr anchor="ctr">
            <a:normAutofit/>
          </a:bodyPr>
          <a:lstStyle/>
          <a:p>
            <a:pPr algn="l" eaLnBrk="1" hangingPunct="1">
              <a:buFont typeface="Wingdings" panose="05000000000000000000" pitchFamily="2" charset="2"/>
              <a:buNone/>
            </a:pPr>
            <a:r>
              <a:rPr lang="en-US" altLang="en-US" sz="4400" dirty="0">
                <a:ea typeface="MS PGothic" panose="020B0600070205080204" pitchFamily="34" charset="-128"/>
              </a:rPr>
              <a:t> Economic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xmlns="" id="{E84912AA-1C18-4EF1-9A80-94129F2A65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000000"/>
                </a:solidFill>
              </a:rPr>
              <a:t>4-</a:t>
            </a:r>
            <a:fld id="{6D917D10-2DBF-4B08-BDD6-20E1CD8FFDCE}" type="slidenum">
              <a:rPr lang="en-US" altLang="en-US" sz="1400" smtClean="0">
                <a:solidFill>
                  <a:srgbClr val="000000"/>
                </a:solidFill>
              </a:rPr>
              <a:pPr>
                <a:spcBef>
                  <a:spcPct val="0"/>
                </a:spcBef>
                <a:buFontTx/>
                <a:buNone/>
              </a:pPr>
              <a:t>14</a:t>
            </a:fld>
            <a:endParaRPr lang="en-US" altLang="en-US" sz="1400">
              <a:solidFill>
                <a:srgbClr val="000000"/>
              </a:solidFill>
            </a:endParaRPr>
          </a:p>
        </p:txBody>
      </p:sp>
      <p:sp>
        <p:nvSpPr>
          <p:cNvPr id="26627" name="Rectangle 2">
            <a:extLst>
              <a:ext uri="{FF2B5EF4-FFF2-40B4-BE49-F238E27FC236}">
                <a16:creationId xmlns:a16="http://schemas.microsoft.com/office/drawing/2014/main" xmlns="" id="{C76F2C0F-8FA8-417D-A387-8BB33FAD36D7}"/>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Learning Objectives</a:t>
            </a:r>
          </a:p>
        </p:txBody>
      </p:sp>
      <p:sp>
        <p:nvSpPr>
          <p:cNvPr id="26628" name="Rectangle 3">
            <a:extLst>
              <a:ext uri="{FF2B5EF4-FFF2-40B4-BE49-F238E27FC236}">
                <a16:creationId xmlns:a16="http://schemas.microsoft.com/office/drawing/2014/main" xmlns="" id="{A48159C3-78E8-4DBB-A57B-F64DACFE1B34}"/>
              </a:ext>
            </a:extLst>
          </p:cNvPr>
          <p:cNvSpPr>
            <a:spLocks noGrp="1" noChangeArrowheads="1"/>
          </p:cNvSpPr>
          <p:nvPr>
            <p:ph type="body" idx="1"/>
          </p:nvPr>
        </p:nvSpPr>
        <p:spPr/>
        <p:txBody>
          <a:bodyPr/>
          <a:lstStyle/>
          <a:p>
            <a:pPr eaLnBrk="1" hangingPunct="1"/>
            <a:r>
              <a:rPr lang="en-US" altLang="en-US">
                <a:ea typeface="MS PGothic" panose="020B0600070205080204" pitchFamily="34" charset="-128"/>
              </a:rPr>
              <a:t>Communicate the importance of economic analysis</a:t>
            </a:r>
          </a:p>
          <a:p>
            <a:pPr eaLnBrk="1" hangingPunct="1"/>
            <a:r>
              <a:rPr lang="en-US" altLang="en-US">
                <a:ea typeface="MS PGothic" panose="020B0600070205080204" pitchFamily="34" charset="-128"/>
              </a:rPr>
              <a:t>Discuss the idea of economic freedom</a:t>
            </a:r>
          </a:p>
          <a:p>
            <a:pPr eaLnBrk="1" hangingPunct="1"/>
            <a:r>
              <a:rPr lang="en-US" altLang="en-US">
                <a:ea typeface="MS PGothic" panose="020B0600070205080204" pitchFamily="34" charset="-128"/>
              </a:rPr>
              <a:t>Profile the characteristics of the types of economic systems</a:t>
            </a:r>
          </a:p>
          <a:p>
            <a:pPr eaLnBrk="1" hangingPunct="1"/>
            <a:r>
              <a:rPr lang="en-US" altLang="en-US">
                <a:ea typeface="MS PGothic" panose="020B0600070205080204" pitchFamily="34" charset="-128"/>
              </a:rPr>
              <a:t>Profile leading indicators of economic development, performance, and potential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xmlns="" id="{B712E947-0734-45F9-9C4F-41114EC3A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13"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xmlns="" id="{12B3290A-D3BF-4B87-B55B-FD9A98B497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9149272" cy="1576446"/>
            <a:chOff x="0" y="0"/>
            <a:chExt cx="12192002" cy="1576446"/>
          </a:xfrm>
        </p:grpSpPr>
        <p:sp>
          <p:nvSpPr>
            <p:cNvPr id="77" name="Rectangle 76">
              <a:extLst>
                <a:ext uri="{FF2B5EF4-FFF2-40B4-BE49-F238E27FC236}">
                  <a16:creationId xmlns:a16="http://schemas.microsoft.com/office/drawing/2014/main" xmlns="" id="{033A715A-0686-440A-8F40-441B42A66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4761657F-19F2-425B-B7E9-0118CD13C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xmlns="" id="{E27B6634-79D3-4EDD-A77A-1065D6F3A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75" name="Rectangle 2">
            <a:extLst>
              <a:ext uri="{FF2B5EF4-FFF2-40B4-BE49-F238E27FC236}">
                <a16:creationId xmlns:a16="http://schemas.microsoft.com/office/drawing/2014/main" xmlns="" id="{52557281-67F5-4422-BD49-41439F38F59F}"/>
              </a:ext>
            </a:extLst>
          </p:cNvPr>
          <p:cNvSpPr>
            <a:spLocks noGrp="1" noChangeArrowheads="1"/>
          </p:cNvSpPr>
          <p:nvPr>
            <p:ph type="title"/>
          </p:nvPr>
        </p:nvSpPr>
        <p:spPr>
          <a:xfrm>
            <a:off x="1028698" y="319314"/>
            <a:ext cx="7108033" cy="1030515"/>
          </a:xfrm>
        </p:spPr>
        <p:txBody>
          <a:bodyPr anchor="ctr">
            <a:normAutofit/>
          </a:bodyPr>
          <a:lstStyle/>
          <a:p>
            <a:pPr eaLnBrk="1" hangingPunct="1"/>
            <a:r>
              <a:rPr lang="en-US" altLang="en-US" sz="3500">
                <a:solidFill>
                  <a:srgbClr val="FFFFFF"/>
                </a:solidFill>
              </a:rPr>
              <a:t>What is economic..??</a:t>
            </a:r>
          </a:p>
        </p:txBody>
      </p:sp>
      <p:pic>
        <p:nvPicPr>
          <p:cNvPr id="28677" name="Picture 5" descr="imgres.jpeg">
            <a:extLst>
              <a:ext uri="{FF2B5EF4-FFF2-40B4-BE49-F238E27FC236}">
                <a16:creationId xmlns:a16="http://schemas.microsoft.com/office/drawing/2014/main" xmlns="" id="{1A7996A3-A357-42BE-A7A5-EBD417240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409188" y="2050595"/>
            <a:ext cx="3043447" cy="26173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imgres-1.jpeg">
            <a:extLst>
              <a:ext uri="{FF2B5EF4-FFF2-40B4-BE49-F238E27FC236}">
                <a16:creationId xmlns:a16="http://schemas.microsoft.com/office/drawing/2014/main" xmlns="" id="{CF93FED8-D060-422A-BA3A-BBC985564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00753" y="2209469"/>
            <a:ext cx="3450265" cy="2346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Content Placeholder 2">
            <a:extLst>
              <a:ext uri="{FF2B5EF4-FFF2-40B4-BE49-F238E27FC236}">
                <a16:creationId xmlns:a16="http://schemas.microsoft.com/office/drawing/2014/main" xmlns="" id="{7C5805C4-54A6-4F6E-A422-3398360428E7}"/>
              </a:ext>
            </a:extLst>
          </p:cNvPr>
          <p:cNvSpPr>
            <a:spLocks noGrp="1" noChangeArrowheads="1"/>
          </p:cNvSpPr>
          <p:nvPr>
            <p:ph idx="1"/>
          </p:nvPr>
        </p:nvSpPr>
        <p:spPr>
          <a:xfrm>
            <a:off x="1028698" y="5070346"/>
            <a:ext cx="7734302" cy="1576448"/>
          </a:xfrm>
        </p:spPr>
        <p:txBody>
          <a:bodyPr>
            <a:normAutofit fontScale="77500" lnSpcReduction="20000"/>
          </a:bodyPr>
          <a:lstStyle/>
          <a:p>
            <a:pPr algn="just" eaLnBrk="1" hangingPunct="1">
              <a:buFont typeface="Wingdings 2" panose="05020102010507070707" pitchFamily="18" charset="2"/>
              <a:buNone/>
            </a:pPr>
            <a:r>
              <a:rPr lang="en-US" altLang="en-US" sz="3600" dirty="0"/>
              <a:t>Economic means "pertaining to the production and use of income.”</a:t>
            </a:r>
          </a:p>
          <a:p>
            <a:pPr marL="319088" lvl="1" indent="-319088" algn="just" eaLnBrk="1" hangingPunct="1">
              <a:buSzPct val="70000"/>
              <a:buFont typeface="Wingdings 2" panose="05020102010507070707" pitchFamily="18" charset="2"/>
              <a:buNone/>
            </a:pPr>
            <a:r>
              <a:rPr lang="en-US" altLang="en-US" sz="3600" dirty="0">
                <a:cs typeface="Arial" panose="020B0604020202020204" pitchFamily="34" charset="0"/>
              </a:rPr>
              <a:t>Economic Activities - Money earning &amp; Spending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xmlns="" id="{E0B387E7-6EBC-43CC-8BFF-C38A3BC7C145}"/>
              </a:ext>
            </a:extLst>
          </p:cNvPr>
          <p:cNvSpPr>
            <a:spLocks noGrp="1"/>
          </p:cNvSpPr>
          <p:nvPr>
            <p:ph type="title"/>
          </p:nvPr>
        </p:nvSpPr>
        <p:spPr>
          <a:xfrm>
            <a:off x="1028699" y="294538"/>
            <a:ext cx="7421963" cy="1033669"/>
          </a:xfrm>
        </p:spPr>
        <p:txBody>
          <a:bodyPr>
            <a:normAutofit/>
          </a:bodyPr>
          <a:lstStyle/>
          <a:p>
            <a:pPr eaLnBrk="1" fontAlgn="auto" hangingPunct="1">
              <a:spcAft>
                <a:spcPts val="0"/>
              </a:spcAft>
              <a:defRPr/>
            </a:pPr>
            <a:r>
              <a:rPr lang="en-US" sz="3500">
                <a:solidFill>
                  <a:srgbClr val="FFFFFF"/>
                </a:solidFill>
              </a:rPr>
              <a:t>ECONOMIC ENVIRONMENT</a:t>
            </a:r>
          </a:p>
        </p:txBody>
      </p:sp>
      <p:sp>
        <p:nvSpPr>
          <p:cNvPr id="29699" name="Content Placeholder 2">
            <a:extLst>
              <a:ext uri="{FF2B5EF4-FFF2-40B4-BE49-F238E27FC236}">
                <a16:creationId xmlns:a16="http://schemas.microsoft.com/office/drawing/2014/main" xmlns="" id="{335F229F-0EC6-4958-B502-B6FB24139F94}"/>
              </a:ext>
            </a:extLst>
          </p:cNvPr>
          <p:cNvSpPr>
            <a:spLocks noGrp="1" noChangeArrowheads="1"/>
          </p:cNvSpPr>
          <p:nvPr>
            <p:ph idx="1"/>
          </p:nvPr>
        </p:nvSpPr>
        <p:spPr>
          <a:xfrm>
            <a:off x="344512" y="1891970"/>
            <a:ext cx="8509968" cy="4508830"/>
          </a:xfrm>
        </p:spPr>
        <p:txBody>
          <a:bodyPr anchor="ctr">
            <a:noAutofit/>
          </a:bodyPr>
          <a:lstStyle/>
          <a:p>
            <a:pPr algn="just" eaLnBrk="1" hangingPunct="1">
              <a:buFont typeface="Wingdings" panose="05000000000000000000" pitchFamily="2" charset="2"/>
              <a:buChar char="q"/>
            </a:pPr>
            <a:r>
              <a:rPr lang="en-US" altLang="en-US" sz="2400" dirty="0"/>
              <a:t>It includes system, policies and nature of an economy, trade cycles, economic resources, level of income, distribution of income and wealth etc.</a:t>
            </a:r>
          </a:p>
          <a:p>
            <a:pPr algn="just" eaLnBrk="1" hangingPunct="1">
              <a:buFont typeface="Wingdings" panose="05000000000000000000" pitchFamily="2" charset="2"/>
              <a:buChar char="q"/>
            </a:pPr>
            <a:r>
              <a:rPr lang="en-US" altLang="en-US" sz="2400" dirty="0"/>
              <a:t>The economic environment represents the economic conditions in the country where the international organization operates.</a:t>
            </a:r>
          </a:p>
          <a:p>
            <a:pPr algn="just" eaLnBrk="1" hangingPunct="1">
              <a:buFont typeface="Wingdings" panose="05000000000000000000" pitchFamily="2" charset="2"/>
              <a:buChar char="q"/>
            </a:pPr>
            <a:r>
              <a:rPr lang="en-US" altLang="en-US" sz="2400" dirty="0"/>
              <a:t>Economic environment is very dynamic and complex in nature. It does not remain the same. It keeps on changing from time to time with the changes in an economy like change in Govt. policies, political situations.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a:extLst>
              <a:ext uri="{FF2B5EF4-FFF2-40B4-BE49-F238E27FC236}">
                <a16:creationId xmlns:a16="http://schemas.microsoft.com/office/drawing/2014/main" xmlns="" id="{0631843F-7E13-4510-A6B5-3C64E8802669}"/>
              </a:ext>
            </a:extLst>
          </p:cNvPr>
          <p:cNvSpPr>
            <a:spLocks noGrp="1" noChangeArrowheads="1"/>
          </p:cNvSpPr>
          <p:nvPr>
            <p:ph idx="1"/>
          </p:nvPr>
        </p:nvSpPr>
        <p:spPr/>
        <p:txBody>
          <a:bodyPr/>
          <a:lstStyle/>
          <a:p>
            <a:endParaRPr lang="en-US" altLang="en-US"/>
          </a:p>
        </p:txBody>
      </p:sp>
      <p:pic>
        <p:nvPicPr>
          <p:cNvPr id="32772" name="Picture 2">
            <a:extLst>
              <a:ext uri="{FF2B5EF4-FFF2-40B4-BE49-F238E27FC236}">
                <a16:creationId xmlns:a16="http://schemas.microsoft.com/office/drawing/2014/main" xmlns="" id="{1E075192-4E78-4B59-B2D1-6FB83A5DE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9916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E42F82AB-898B-4572-8149-A50CBB3140A3}"/>
              </a:ext>
            </a:extLst>
          </p:cNvPr>
          <p:cNvSpPr>
            <a:spLocks noGrp="1" noChangeArrowheads="1"/>
          </p:cNvSpPr>
          <p:nvPr>
            <p:ph type="title"/>
          </p:nvPr>
        </p:nvSpPr>
        <p:spPr/>
        <p:txBody>
          <a:bodyPr/>
          <a:lstStyle/>
          <a:p>
            <a:endParaRPr lang="en-US" altLang="en-US"/>
          </a:p>
        </p:txBody>
      </p:sp>
      <p:sp>
        <p:nvSpPr>
          <p:cNvPr id="33795" name="Content Placeholder 2">
            <a:extLst>
              <a:ext uri="{FF2B5EF4-FFF2-40B4-BE49-F238E27FC236}">
                <a16:creationId xmlns:a16="http://schemas.microsoft.com/office/drawing/2014/main" xmlns="" id="{FAAF208A-F838-4445-8492-9105176CC1CE}"/>
              </a:ext>
            </a:extLst>
          </p:cNvPr>
          <p:cNvSpPr>
            <a:spLocks noGrp="1" noChangeArrowheads="1"/>
          </p:cNvSpPr>
          <p:nvPr>
            <p:ph idx="1"/>
          </p:nvPr>
        </p:nvSpPr>
        <p:spPr/>
        <p:txBody>
          <a:bodyPr/>
          <a:lstStyle/>
          <a:p>
            <a:endParaRPr lang="en-US" altLang="en-US"/>
          </a:p>
        </p:txBody>
      </p:sp>
      <p:pic>
        <p:nvPicPr>
          <p:cNvPr id="33796" name="Picture 2">
            <a:extLst>
              <a:ext uri="{FF2B5EF4-FFF2-40B4-BE49-F238E27FC236}">
                <a16:creationId xmlns:a16="http://schemas.microsoft.com/office/drawing/2014/main" xmlns="" id="{29B874F7-EB81-4844-B6FD-F009DC1A1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915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8D3853C8-CC66-4D69-843D-C19DAAB1BA59}"/>
              </a:ext>
            </a:extLst>
          </p:cNvPr>
          <p:cNvSpPr>
            <a:spLocks noGrp="1" noChangeArrowheads="1"/>
          </p:cNvSpPr>
          <p:nvPr>
            <p:ph type="title"/>
          </p:nvPr>
        </p:nvSpPr>
        <p:spPr/>
        <p:txBody>
          <a:bodyPr/>
          <a:lstStyle/>
          <a:p>
            <a:r>
              <a:rPr lang="en-US" altLang="en-US"/>
              <a:t>Objectives </a:t>
            </a:r>
          </a:p>
        </p:txBody>
      </p:sp>
      <p:sp>
        <p:nvSpPr>
          <p:cNvPr id="34819" name="Content Placeholder 2">
            <a:extLst>
              <a:ext uri="{FF2B5EF4-FFF2-40B4-BE49-F238E27FC236}">
                <a16:creationId xmlns:a16="http://schemas.microsoft.com/office/drawing/2014/main" xmlns="" id="{A1F8A537-DD19-4968-B08E-4C725F59D19C}"/>
              </a:ext>
            </a:extLst>
          </p:cNvPr>
          <p:cNvSpPr>
            <a:spLocks noGrp="1" noChangeArrowheads="1"/>
          </p:cNvSpPr>
          <p:nvPr>
            <p:ph idx="1"/>
          </p:nvPr>
        </p:nvSpPr>
        <p:spPr/>
        <p:txBody>
          <a:bodyPr/>
          <a:lstStyle/>
          <a:p>
            <a:r>
              <a:rPr lang="en-US" altLang="en-US"/>
              <a:t>To understand the concept of economic Freedom</a:t>
            </a:r>
          </a:p>
          <a:p>
            <a:r>
              <a:rPr lang="en-US" altLang="en-US"/>
              <a:t>To explore the kind of economic systems around the world</a:t>
            </a:r>
          </a:p>
          <a:p>
            <a:r>
              <a:rPr lang="en-US" altLang="en-US"/>
              <a:t>To analyze the impact of other factors on a country economic system</a:t>
            </a:r>
          </a:p>
          <a:p>
            <a:r>
              <a:rPr lang="en-US" altLang="en-US"/>
              <a:t>To analyse the impact of government policies on the country economic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Triangle 72">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3">
            <a:extLst>
              <a:ext uri="{FF2B5EF4-FFF2-40B4-BE49-F238E27FC236}">
                <a16:creationId xmlns:a16="http://schemas.microsoft.com/office/drawing/2014/main" xmlns="" id="{D19CF63C-8A42-4E84-9247-A501B3B096FE}"/>
              </a:ext>
            </a:extLst>
          </p:cNvPr>
          <p:cNvSpPr>
            <a:spLocks noGrp="1" noChangeArrowheads="1"/>
          </p:cNvSpPr>
          <p:nvPr>
            <p:ph type="title"/>
          </p:nvPr>
        </p:nvSpPr>
        <p:spPr>
          <a:xfrm>
            <a:off x="1317248" y="931736"/>
            <a:ext cx="6056111" cy="1618489"/>
          </a:xfrm>
        </p:spPr>
        <p:txBody>
          <a:bodyPr anchor="ctr">
            <a:normAutofit/>
          </a:bodyPr>
          <a:lstStyle/>
          <a:p>
            <a:r>
              <a:rPr lang="en-IN" altLang="en-US" sz="6300" dirty="0"/>
              <a:t>Poll 1</a:t>
            </a:r>
          </a:p>
        </p:txBody>
      </p:sp>
      <p:sp>
        <p:nvSpPr>
          <p:cNvPr id="5" name="Content Placeholder 4">
            <a:extLst>
              <a:ext uri="{FF2B5EF4-FFF2-40B4-BE49-F238E27FC236}">
                <a16:creationId xmlns:a16="http://schemas.microsoft.com/office/drawing/2014/main" xmlns="" id="{5DD1316B-5753-41D3-B4DE-D14A1B39B274}"/>
              </a:ext>
            </a:extLst>
          </p:cNvPr>
          <p:cNvSpPr>
            <a:spLocks noGrp="1"/>
          </p:cNvSpPr>
          <p:nvPr>
            <p:ph idx="1"/>
          </p:nvPr>
        </p:nvSpPr>
        <p:spPr>
          <a:xfrm>
            <a:off x="796289" y="2496541"/>
            <a:ext cx="7098030" cy="2800395"/>
          </a:xfrm>
        </p:spPr>
        <p:txBody>
          <a:bodyPr anchor="t">
            <a:normAutofit/>
          </a:bodyPr>
          <a:lstStyle/>
          <a:p>
            <a:pPr marL="0" indent="0">
              <a:buFontTx/>
              <a:buNone/>
              <a:defRPr/>
            </a:pPr>
            <a:r>
              <a:rPr lang="en-IN" sz="2800" dirty="0"/>
              <a:t>Ques – Which law is based on religious books</a:t>
            </a:r>
          </a:p>
          <a:p>
            <a:pPr marL="514350" indent="-514350">
              <a:buFontTx/>
              <a:buAutoNum type="alphaUcParenR"/>
              <a:defRPr/>
            </a:pPr>
            <a:r>
              <a:rPr lang="en-IN" sz="2800" dirty="0"/>
              <a:t>Civil law</a:t>
            </a:r>
          </a:p>
          <a:p>
            <a:pPr marL="514350" indent="-514350">
              <a:buFontTx/>
              <a:buAutoNum type="alphaUcParenR"/>
              <a:defRPr/>
            </a:pPr>
            <a:r>
              <a:rPr lang="en-IN" sz="2800" dirty="0"/>
              <a:t>Common Law</a:t>
            </a:r>
          </a:p>
          <a:p>
            <a:pPr marL="514350" indent="-514350">
              <a:buFontTx/>
              <a:buAutoNum type="alphaUcParenR"/>
              <a:defRPr/>
            </a:pPr>
            <a:r>
              <a:rPr lang="en-IN" sz="2800" dirty="0"/>
              <a:t>Theocratic law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843" name="Rectangle 2">
            <a:extLst>
              <a:ext uri="{FF2B5EF4-FFF2-40B4-BE49-F238E27FC236}">
                <a16:creationId xmlns:a16="http://schemas.microsoft.com/office/drawing/2014/main" xmlns="" id="{305524BF-7EC7-4AAB-9037-D974E3F44594}"/>
              </a:ext>
            </a:extLst>
          </p:cNvPr>
          <p:cNvSpPr>
            <a:spLocks noGrp="1" noChangeArrowheads="1"/>
          </p:cNvSpPr>
          <p:nvPr>
            <p:ph type="title"/>
          </p:nvPr>
        </p:nvSpPr>
        <p:spPr>
          <a:xfrm>
            <a:off x="548640" y="731520"/>
            <a:ext cx="4567428" cy="1426464"/>
          </a:xfrm>
        </p:spPr>
        <p:txBody>
          <a:bodyPr>
            <a:normAutofit/>
          </a:bodyPr>
          <a:lstStyle/>
          <a:p>
            <a:pPr eaLnBrk="1" hangingPunct="1"/>
            <a:r>
              <a:rPr lang="en-US" altLang="en-US">
                <a:solidFill>
                  <a:srgbClr val="FFFFFF"/>
                </a:solidFill>
                <a:ea typeface="MS PGothic" panose="020B0600070205080204" pitchFamily="34" charset="-128"/>
              </a:rPr>
              <a:t>Introduction</a:t>
            </a:r>
          </a:p>
        </p:txBody>
      </p:sp>
      <p:sp>
        <p:nvSpPr>
          <p:cNvPr id="80" name="Rectangle 79">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1" name="Rectangle 80">
            <a:extLst>
              <a:ext uri="{FF2B5EF4-FFF2-40B4-BE49-F238E27FC236}">
                <a16:creationId xmlns:a16="http://schemas.microsoft.com/office/drawing/2014/main" xmlns="" id="{E186B68C-84BC-4A6E-99D1-EE87483C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3" name="Rectangle 82">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4" name="Rectangle 3">
            <a:extLst>
              <a:ext uri="{FF2B5EF4-FFF2-40B4-BE49-F238E27FC236}">
                <a16:creationId xmlns:a16="http://schemas.microsoft.com/office/drawing/2014/main" xmlns="" id="{563B5D24-3690-4792-AB05-BDC8DC0AD549}"/>
              </a:ext>
            </a:extLst>
          </p:cNvPr>
          <p:cNvSpPr>
            <a:spLocks noGrp="1" noChangeArrowheads="1"/>
          </p:cNvSpPr>
          <p:nvPr>
            <p:ph type="body" idx="1"/>
          </p:nvPr>
        </p:nvSpPr>
        <p:spPr>
          <a:xfrm>
            <a:off x="592092" y="2798384"/>
            <a:ext cx="7948296" cy="3450015"/>
          </a:xfrm>
        </p:spPr>
        <p:txBody>
          <a:bodyPr anchor="ctr">
            <a:noAutofit/>
          </a:bodyPr>
          <a:lstStyle/>
          <a:p>
            <a:pPr algn="just" eaLnBrk="1" hangingPunct="1">
              <a:lnSpc>
                <a:spcPct val="90000"/>
              </a:lnSpc>
            </a:pPr>
            <a:r>
              <a:rPr lang="en-US" altLang="en-US" sz="2500" dirty="0"/>
              <a:t>Managers assess a country’</a:t>
            </a:r>
            <a:r>
              <a:rPr lang="en-US" altLang="ja-JP" sz="2500" dirty="0">
                <a:ea typeface="MS PGothic" panose="020B0600070205080204" pitchFamily="34" charset="-128"/>
              </a:rPr>
              <a:t>s economic environment knowing:</a:t>
            </a:r>
          </a:p>
          <a:p>
            <a:pPr lvl="1" algn="just" eaLnBrk="1" hangingPunct="1">
              <a:lnSpc>
                <a:spcPct val="90000"/>
              </a:lnSpc>
            </a:pPr>
            <a:r>
              <a:rPr lang="en-US" altLang="en-US" sz="2500" dirty="0">
                <a:cs typeface="Arial" panose="020B0604020202020204" pitchFamily="34" charset="0"/>
              </a:rPr>
              <a:t>Countries differ in different ways</a:t>
            </a:r>
          </a:p>
          <a:p>
            <a:pPr lvl="1" algn="just" eaLnBrk="1" hangingPunct="1">
              <a:lnSpc>
                <a:spcPct val="90000"/>
              </a:lnSpc>
            </a:pPr>
            <a:r>
              <a:rPr lang="en-US" altLang="en-US" sz="2500" dirty="0">
                <a:cs typeface="Arial" panose="020B0604020202020204" pitchFamily="34" charset="0"/>
              </a:rPr>
              <a:t>Economic and political changes alter market circumstances</a:t>
            </a:r>
          </a:p>
          <a:p>
            <a:pPr lvl="1" algn="just" eaLnBrk="1" hangingPunct="1">
              <a:lnSpc>
                <a:spcPct val="90000"/>
              </a:lnSpc>
            </a:pPr>
            <a:r>
              <a:rPr lang="en-US" altLang="en-US" sz="2500" dirty="0">
                <a:cs typeface="Arial" panose="020B0604020202020204" pitchFamily="34" charset="0"/>
              </a:rPr>
              <a:t>It is important to understand connections, change, and consequences</a:t>
            </a:r>
          </a:p>
          <a:p>
            <a:pPr lvl="1" algn="just" eaLnBrk="1" hangingPunct="1">
              <a:lnSpc>
                <a:spcPct val="90000"/>
              </a:lnSpc>
            </a:pPr>
            <a:r>
              <a:rPr lang="en-US" altLang="en-US" sz="2500" dirty="0">
                <a:cs typeface="Arial" panose="020B0604020202020204" pitchFamily="34" charset="0"/>
              </a:rPr>
              <a:t>The challenges of the comeback</a:t>
            </a:r>
          </a:p>
          <a:p>
            <a:pPr lvl="1" algn="just" eaLnBrk="1" hangingPunct="1">
              <a:lnSpc>
                <a:spcPct val="90000"/>
              </a:lnSpc>
            </a:pPr>
            <a:r>
              <a:rPr lang="en-US" altLang="en-US" sz="2500" dirty="0">
                <a:cs typeface="Arial" panose="020B0604020202020204" pitchFamily="34" charset="0"/>
              </a:rPr>
              <a:t>Choices of citizens, policymakers, and institutions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969CAF1-E38E-493F-BC7F-AE117FF9837F}"/>
              </a:ext>
            </a:extLst>
          </p:cNvPr>
          <p:cNvSpPr>
            <a:spLocks noGrp="1"/>
          </p:cNvSpPr>
          <p:nvPr>
            <p:ph type="title"/>
          </p:nvPr>
        </p:nvSpPr>
        <p:spPr>
          <a:xfrm>
            <a:off x="394554" y="466578"/>
            <a:ext cx="8354891" cy="930447"/>
          </a:xfrm>
        </p:spPr>
        <p:txBody>
          <a:bodyPr vert="horz" lIns="91440" tIns="45720" rIns="91440" bIns="45720" rtlCol="0" anchor="b">
            <a:normAutofit/>
          </a:bodyPr>
          <a:lstStyle/>
          <a:p>
            <a:pPr eaLnBrk="1" hangingPunct="1">
              <a:lnSpc>
                <a:spcPct val="90000"/>
              </a:lnSpc>
            </a:pPr>
            <a:r>
              <a:rPr lang="en-US" sz="4300" kern="1200" dirty="0">
                <a:solidFill>
                  <a:srgbClr val="FFFFFF"/>
                </a:solidFill>
                <a:latin typeface="+mj-lt"/>
                <a:ea typeface="+mj-ea"/>
                <a:cs typeface="+mj-cs"/>
              </a:rPr>
              <a:t>Economic Freedom v/s Equality</a:t>
            </a:r>
          </a:p>
        </p:txBody>
      </p:sp>
      <p:cxnSp>
        <p:nvCxnSpPr>
          <p:cNvPr id="19" name="Straight Connector 11">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Text, letter&#10;&#10;Description automatically generated">
            <a:extLst>
              <a:ext uri="{FF2B5EF4-FFF2-40B4-BE49-F238E27FC236}">
                <a16:creationId xmlns:a16="http://schemas.microsoft.com/office/drawing/2014/main" xmlns="" id="{36D3ECF0-AD54-47B3-BF90-DBCF9E5F5174}"/>
              </a:ext>
            </a:extLst>
          </p:cNvPr>
          <p:cNvPicPr>
            <a:picLocks noChangeAspect="1"/>
          </p:cNvPicPr>
          <p:nvPr/>
        </p:nvPicPr>
        <p:blipFill>
          <a:blip r:embed="rId2"/>
          <a:stretch>
            <a:fillRect/>
          </a:stretch>
        </p:blipFill>
        <p:spPr>
          <a:xfrm>
            <a:off x="392991" y="2509911"/>
            <a:ext cx="8316692" cy="3997637"/>
          </a:xfrm>
          <a:prstGeom prst="rect">
            <a:avLst/>
          </a:prstGeom>
        </p:spPr>
      </p:pic>
    </p:spTree>
    <p:extLst>
      <p:ext uri="{BB962C8B-B14F-4D97-AF65-F5344CB8AC3E}">
        <p14:creationId xmlns:p14="http://schemas.microsoft.com/office/powerpoint/2010/main" val="3686733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4" name="Rectangle 136">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891" name="Rectangle 2">
            <a:extLst>
              <a:ext uri="{FF2B5EF4-FFF2-40B4-BE49-F238E27FC236}">
                <a16:creationId xmlns:a16="http://schemas.microsoft.com/office/drawing/2014/main" xmlns="" id="{0944F600-60DE-4224-8C44-53F1627F88B0}"/>
              </a:ext>
            </a:extLst>
          </p:cNvPr>
          <p:cNvSpPr>
            <a:spLocks noGrp="1" noChangeArrowheads="1"/>
          </p:cNvSpPr>
          <p:nvPr>
            <p:ph type="title"/>
          </p:nvPr>
        </p:nvSpPr>
        <p:spPr>
          <a:xfrm>
            <a:off x="582930" y="731519"/>
            <a:ext cx="2133893" cy="3237579"/>
          </a:xfrm>
        </p:spPr>
        <p:txBody>
          <a:bodyPr>
            <a:normAutofit/>
          </a:bodyPr>
          <a:lstStyle/>
          <a:p>
            <a:pPr eaLnBrk="1" hangingPunct="1"/>
            <a:r>
              <a:rPr lang="en-US" altLang="en-US" sz="3300">
                <a:solidFill>
                  <a:srgbClr val="FFFFFF"/>
                </a:solidFill>
                <a:ea typeface="MS PGothic" panose="020B0600070205080204" pitchFamily="34" charset="-128"/>
              </a:rPr>
              <a:t>Economic Freedom</a:t>
            </a:r>
          </a:p>
        </p:txBody>
      </p:sp>
      <p:sp>
        <p:nvSpPr>
          <p:cNvPr id="37895" name="Rectangle 138">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896" name="Rectangle 140">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2" name="Rectangle 3">
            <a:extLst>
              <a:ext uri="{FF2B5EF4-FFF2-40B4-BE49-F238E27FC236}">
                <a16:creationId xmlns:a16="http://schemas.microsoft.com/office/drawing/2014/main" xmlns="" id="{5C09C4B0-2E93-42AA-946A-5BC6F99BD16F}"/>
              </a:ext>
            </a:extLst>
          </p:cNvPr>
          <p:cNvSpPr>
            <a:spLocks noGrp="1" noChangeArrowheads="1"/>
          </p:cNvSpPr>
          <p:nvPr>
            <p:ph type="body" idx="1"/>
          </p:nvPr>
        </p:nvSpPr>
        <p:spPr>
          <a:xfrm>
            <a:off x="3284781" y="686862"/>
            <a:ext cx="5278194" cy="5475129"/>
          </a:xfrm>
        </p:spPr>
        <p:txBody>
          <a:bodyPr anchor="ctr">
            <a:normAutofit/>
          </a:bodyPr>
          <a:lstStyle/>
          <a:p>
            <a:pPr algn="just" eaLnBrk="1" hangingPunct="1"/>
            <a:r>
              <a:rPr lang="en-US" sz="2400" dirty="0"/>
              <a:t>Economic freedom is the fundamental right of every human to control his or her own labor and property. In an economically free society, individuals are free to work, produce, consume, and invest in any way they please. In economically free societies, governments allow labor, capital, and goods to move freely, and refrain from coercion or constraint of liberty beyond the extent necessary to protect and maintain liberty itself.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7042F6B-6FD7-43F3-A552-7D4B99107EE6}"/>
              </a:ext>
            </a:extLst>
          </p:cNvPr>
          <p:cNvPicPr>
            <a:picLocks noChangeAspect="1"/>
          </p:cNvPicPr>
          <p:nvPr/>
        </p:nvPicPr>
        <p:blipFill>
          <a:blip r:embed="rId2"/>
          <a:stretch>
            <a:fillRect/>
          </a:stretch>
        </p:blipFill>
        <p:spPr>
          <a:xfrm>
            <a:off x="661987" y="0"/>
            <a:ext cx="7820025" cy="3533775"/>
          </a:xfrm>
          <a:prstGeom prst="rect">
            <a:avLst/>
          </a:prstGeom>
        </p:spPr>
      </p:pic>
      <p:pic>
        <p:nvPicPr>
          <p:cNvPr id="5" name="Picture 4">
            <a:extLst>
              <a:ext uri="{FF2B5EF4-FFF2-40B4-BE49-F238E27FC236}">
                <a16:creationId xmlns:a16="http://schemas.microsoft.com/office/drawing/2014/main" xmlns="" id="{43E8B99F-E9D5-4868-8227-733D2A40031D}"/>
              </a:ext>
            </a:extLst>
          </p:cNvPr>
          <p:cNvPicPr>
            <a:picLocks noChangeAspect="1"/>
          </p:cNvPicPr>
          <p:nvPr/>
        </p:nvPicPr>
        <p:blipFill>
          <a:blip r:embed="rId3"/>
          <a:stretch>
            <a:fillRect/>
          </a:stretch>
        </p:blipFill>
        <p:spPr>
          <a:xfrm>
            <a:off x="661987" y="3390900"/>
            <a:ext cx="7820025" cy="3467100"/>
          </a:xfrm>
          <a:prstGeom prst="rect">
            <a:avLst/>
          </a:prstGeom>
        </p:spPr>
      </p:pic>
    </p:spTree>
    <p:extLst>
      <p:ext uri="{BB962C8B-B14F-4D97-AF65-F5344CB8AC3E}">
        <p14:creationId xmlns:p14="http://schemas.microsoft.com/office/powerpoint/2010/main" val="331015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194FF98-F1FC-4E9C-A33C-E45688D4E527}"/>
              </a:ext>
            </a:extLst>
          </p:cNvPr>
          <p:cNvPicPr>
            <a:picLocks noChangeAspect="1"/>
          </p:cNvPicPr>
          <p:nvPr/>
        </p:nvPicPr>
        <p:blipFill>
          <a:blip r:embed="rId2"/>
          <a:stretch>
            <a:fillRect/>
          </a:stretch>
        </p:blipFill>
        <p:spPr>
          <a:xfrm>
            <a:off x="0" y="1371600"/>
            <a:ext cx="9144000" cy="853914"/>
          </a:xfrm>
          <a:prstGeom prst="rect">
            <a:avLst/>
          </a:prstGeom>
        </p:spPr>
      </p:pic>
      <p:pic>
        <p:nvPicPr>
          <p:cNvPr id="5" name="Picture 4">
            <a:extLst>
              <a:ext uri="{FF2B5EF4-FFF2-40B4-BE49-F238E27FC236}">
                <a16:creationId xmlns:a16="http://schemas.microsoft.com/office/drawing/2014/main" xmlns="" id="{B9F9B072-634E-499E-AE05-3054764EB31B}"/>
              </a:ext>
            </a:extLst>
          </p:cNvPr>
          <p:cNvPicPr>
            <a:picLocks noChangeAspect="1"/>
          </p:cNvPicPr>
          <p:nvPr/>
        </p:nvPicPr>
        <p:blipFill>
          <a:blip r:embed="rId3"/>
          <a:stretch>
            <a:fillRect/>
          </a:stretch>
        </p:blipFill>
        <p:spPr>
          <a:xfrm>
            <a:off x="0" y="2511504"/>
            <a:ext cx="9144000" cy="1092037"/>
          </a:xfrm>
          <a:prstGeom prst="rect">
            <a:avLst/>
          </a:prstGeom>
        </p:spPr>
      </p:pic>
      <p:pic>
        <p:nvPicPr>
          <p:cNvPr id="1026" name="Picture 2" descr="Types of taxes">
            <a:extLst>
              <a:ext uri="{FF2B5EF4-FFF2-40B4-BE49-F238E27FC236}">
                <a16:creationId xmlns:a16="http://schemas.microsoft.com/office/drawing/2014/main" xmlns="" id="{2D517D1A-3451-4DD7-B721-D1A5907FB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3889531"/>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5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0976864-75D3-4163-855B-A4D8055B44AD}"/>
              </a:ext>
            </a:extLst>
          </p:cNvPr>
          <p:cNvPicPr>
            <a:picLocks noChangeAspect="1"/>
          </p:cNvPicPr>
          <p:nvPr/>
        </p:nvPicPr>
        <p:blipFill>
          <a:blip r:embed="rId2"/>
          <a:stretch>
            <a:fillRect/>
          </a:stretch>
        </p:blipFill>
        <p:spPr>
          <a:xfrm>
            <a:off x="460141" y="914400"/>
            <a:ext cx="8223717" cy="1085850"/>
          </a:xfrm>
          <a:prstGeom prst="rect">
            <a:avLst/>
          </a:prstGeom>
        </p:spPr>
      </p:pic>
      <p:pic>
        <p:nvPicPr>
          <p:cNvPr id="5" name="Picture 4">
            <a:extLst>
              <a:ext uri="{FF2B5EF4-FFF2-40B4-BE49-F238E27FC236}">
                <a16:creationId xmlns:a16="http://schemas.microsoft.com/office/drawing/2014/main" xmlns="" id="{44567A1C-BCA3-4173-AF4E-00A507F1E626}"/>
              </a:ext>
            </a:extLst>
          </p:cNvPr>
          <p:cNvPicPr>
            <a:picLocks noChangeAspect="1"/>
          </p:cNvPicPr>
          <p:nvPr/>
        </p:nvPicPr>
        <p:blipFill>
          <a:blip r:embed="rId3"/>
          <a:stretch>
            <a:fillRect/>
          </a:stretch>
        </p:blipFill>
        <p:spPr>
          <a:xfrm>
            <a:off x="1038094" y="2018308"/>
            <a:ext cx="7067812" cy="2088867"/>
          </a:xfrm>
          <a:prstGeom prst="rect">
            <a:avLst/>
          </a:prstGeom>
        </p:spPr>
      </p:pic>
      <p:pic>
        <p:nvPicPr>
          <p:cNvPr id="7" name="Picture 6">
            <a:extLst>
              <a:ext uri="{FF2B5EF4-FFF2-40B4-BE49-F238E27FC236}">
                <a16:creationId xmlns:a16="http://schemas.microsoft.com/office/drawing/2014/main" xmlns="" id="{65725FFB-66B9-480C-808F-6FE7530761CC}"/>
              </a:ext>
            </a:extLst>
          </p:cNvPr>
          <p:cNvPicPr>
            <a:picLocks noChangeAspect="1"/>
          </p:cNvPicPr>
          <p:nvPr/>
        </p:nvPicPr>
        <p:blipFill>
          <a:blip r:embed="rId4"/>
          <a:stretch>
            <a:fillRect/>
          </a:stretch>
        </p:blipFill>
        <p:spPr>
          <a:xfrm>
            <a:off x="1007614" y="4107175"/>
            <a:ext cx="7098292" cy="2370665"/>
          </a:xfrm>
          <a:prstGeom prst="rect">
            <a:avLst/>
          </a:prstGeom>
        </p:spPr>
      </p:pic>
    </p:spTree>
    <p:extLst>
      <p:ext uri="{BB962C8B-B14F-4D97-AF65-F5344CB8AC3E}">
        <p14:creationId xmlns:p14="http://schemas.microsoft.com/office/powerpoint/2010/main" val="1000320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xmlns="" id="{F4B6D858-1938-4BD3-B322-B06FBB19C6C7}"/>
              </a:ext>
            </a:extLst>
          </p:cNvPr>
          <p:cNvPicPr>
            <a:picLocks noChangeAspect="1"/>
          </p:cNvPicPr>
          <p:nvPr/>
        </p:nvPicPr>
        <p:blipFill>
          <a:blip r:embed="rId2"/>
          <a:stretch>
            <a:fillRect/>
          </a:stretch>
        </p:blipFill>
        <p:spPr>
          <a:xfrm>
            <a:off x="0" y="1691005"/>
            <a:ext cx="9144000" cy="4087790"/>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961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F327677-7A3E-42BF-B8DD-E53C326E28F2}"/>
              </a:ext>
            </a:extLst>
          </p:cNvPr>
          <p:cNvPicPr>
            <a:picLocks noChangeAspect="1"/>
          </p:cNvPicPr>
          <p:nvPr/>
        </p:nvPicPr>
        <p:blipFill>
          <a:blip r:embed="rId2"/>
          <a:stretch>
            <a:fillRect/>
          </a:stretch>
        </p:blipFill>
        <p:spPr>
          <a:xfrm>
            <a:off x="0" y="1292287"/>
            <a:ext cx="9144000" cy="4992189"/>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064827C-5335-4707-90C9-792DE75D0DEA}"/>
              </a:ext>
            </a:extLst>
          </p:cNvPr>
          <p:cNvPicPr>
            <a:picLocks noChangeAspect="1"/>
          </p:cNvPicPr>
          <p:nvPr/>
        </p:nvPicPr>
        <p:blipFill>
          <a:blip r:embed="rId2"/>
          <a:stretch>
            <a:fillRect/>
          </a:stretch>
        </p:blipFill>
        <p:spPr>
          <a:xfrm>
            <a:off x="350982" y="556967"/>
            <a:ext cx="8442036" cy="5744066"/>
          </a:xfrm>
          <a:prstGeom prst="rect">
            <a:avLst/>
          </a:prstGeom>
        </p:spPr>
      </p:pic>
    </p:spTree>
    <p:extLst>
      <p:ext uri="{BB962C8B-B14F-4D97-AF65-F5344CB8AC3E}">
        <p14:creationId xmlns:p14="http://schemas.microsoft.com/office/powerpoint/2010/main" val="10516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C7660C34-0997-469F-8F15-8C7D5B042D75}"/>
              </a:ext>
            </a:extLst>
          </p:cNvPr>
          <p:cNvPicPr>
            <a:picLocks noChangeAspect="1"/>
          </p:cNvPicPr>
          <p:nvPr/>
        </p:nvPicPr>
        <p:blipFill>
          <a:blip r:embed="rId2"/>
          <a:stretch>
            <a:fillRect/>
          </a:stretch>
        </p:blipFill>
        <p:spPr>
          <a:xfrm>
            <a:off x="0" y="643467"/>
            <a:ext cx="9144000" cy="6214533"/>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xmlns="" id="{B5B67629-8AC9-407D-8DBF-C0EDE4CD99A4}"/>
              </a:ext>
            </a:extLst>
          </p:cNvPr>
          <p:cNvSpPr txBox="1">
            <a:spLocks noChangeArrowheads="1"/>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r>
              <a:rPr lang="en-US" altLang="en-US" sz="4000" kern="0" dirty="0">
                <a:ea typeface="MS PGothic" panose="020B0600070205080204" pitchFamily="34" charset="-128"/>
              </a:rPr>
              <a:t>India: a glance</a:t>
            </a:r>
          </a:p>
        </p:txBody>
      </p:sp>
    </p:spTree>
    <p:extLst>
      <p:ext uri="{BB962C8B-B14F-4D97-AF65-F5344CB8AC3E}">
        <p14:creationId xmlns:p14="http://schemas.microsoft.com/office/powerpoint/2010/main" val="348639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xmlns="" id="{A1A7B431-B7E9-4DEA-B780-A18039D6EF14}"/>
              </a:ext>
            </a:extLst>
          </p:cNvPr>
          <p:cNvSpPr>
            <a:spLocks noGrp="1" noChangeArrowheads="1"/>
          </p:cNvSpPr>
          <p:nvPr>
            <p:ph type="title"/>
          </p:nvPr>
        </p:nvSpPr>
        <p:spPr>
          <a:xfrm>
            <a:off x="963930" y="1050595"/>
            <a:ext cx="6056111" cy="1618489"/>
          </a:xfrm>
        </p:spPr>
        <p:txBody>
          <a:bodyPr anchor="ctr">
            <a:normAutofit/>
          </a:bodyPr>
          <a:lstStyle/>
          <a:p>
            <a:r>
              <a:rPr lang="en-IN" altLang="en-US" sz="6300"/>
              <a:t>Poll 2</a:t>
            </a:r>
          </a:p>
        </p:txBody>
      </p:sp>
      <p:sp>
        <p:nvSpPr>
          <p:cNvPr id="6147" name="Content Placeholder 2">
            <a:extLst>
              <a:ext uri="{FF2B5EF4-FFF2-40B4-BE49-F238E27FC236}">
                <a16:creationId xmlns:a16="http://schemas.microsoft.com/office/drawing/2014/main" xmlns="" id="{CAAA0639-72D7-4360-A4D2-425AFC417E06}"/>
              </a:ext>
            </a:extLst>
          </p:cNvPr>
          <p:cNvSpPr>
            <a:spLocks noGrp="1" noChangeArrowheads="1"/>
          </p:cNvSpPr>
          <p:nvPr>
            <p:ph idx="1"/>
          </p:nvPr>
        </p:nvSpPr>
        <p:spPr>
          <a:xfrm>
            <a:off x="994410" y="2611761"/>
            <a:ext cx="6808470" cy="2800395"/>
          </a:xfrm>
        </p:spPr>
        <p:txBody>
          <a:bodyPr anchor="t">
            <a:normAutofit/>
          </a:bodyPr>
          <a:lstStyle/>
          <a:p>
            <a:r>
              <a:rPr lang="en-IN" altLang="en-US" sz="2100" dirty="0"/>
              <a:t>Signing contracts between two companies becomes easy when their legal system is known</a:t>
            </a:r>
          </a:p>
          <a:p>
            <a:r>
              <a:rPr lang="en-IN" altLang="en-US" sz="2100" dirty="0"/>
              <a:t>True</a:t>
            </a:r>
          </a:p>
          <a:p>
            <a:r>
              <a:rPr lang="en-IN" altLang="en-US" sz="2100" dirty="0"/>
              <a:t>False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6326CA99-BBD1-4BA0-B809-358540494CD3}"/>
              </a:ext>
            </a:extLst>
          </p:cNvPr>
          <p:cNvPicPr>
            <a:picLocks noChangeAspect="1"/>
          </p:cNvPicPr>
          <p:nvPr/>
        </p:nvPicPr>
        <p:blipFill>
          <a:blip r:embed="rId2"/>
          <a:stretch>
            <a:fillRect/>
          </a:stretch>
        </p:blipFill>
        <p:spPr>
          <a:xfrm>
            <a:off x="0" y="287064"/>
            <a:ext cx="9079605" cy="6283872"/>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706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xmlns="" id="{43ED3C9E-8D64-4403-BF28-AE36112C9729}"/>
              </a:ext>
            </a:extLst>
          </p:cNvPr>
          <p:cNvSpPr>
            <a:spLocks noGrp="1" noChangeArrowheads="1"/>
          </p:cNvSpPr>
          <p:nvPr>
            <p:ph type="title"/>
          </p:nvPr>
        </p:nvSpPr>
        <p:spPr/>
        <p:txBody>
          <a:bodyPr/>
          <a:lstStyle/>
          <a:p>
            <a:pPr eaLnBrk="1" hangingPunct="1"/>
            <a:r>
              <a:rPr lang="en-US" altLang="en-US" dirty="0">
                <a:ea typeface="MS PGothic" panose="020B0600070205080204" pitchFamily="34" charset="-128"/>
              </a:rPr>
              <a:t>Value of Economic Freedom</a:t>
            </a:r>
          </a:p>
        </p:txBody>
      </p:sp>
      <p:sp>
        <p:nvSpPr>
          <p:cNvPr id="44036" name="Rectangle 3">
            <a:extLst>
              <a:ext uri="{FF2B5EF4-FFF2-40B4-BE49-F238E27FC236}">
                <a16:creationId xmlns:a16="http://schemas.microsoft.com/office/drawing/2014/main" xmlns="" id="{C7D0DFF7-77C4-438E-9A82-2FC3C7558150}"/>
              </a:ext>
            </a:extLst>
          </p:cNvPr>
          <p:cNvSpPr>
            <a:spLocks noGrp="1" noChangeArrowheads="1"/>
          </p:cNvSpPr>
          <p:nvPr>
            <p:ph type="body" idx="1"/>
          </p:nvPr>
        </p:nvSpPr>
        <p:spPr/>
        <p:txBody>
          <a:bodyPr/>
          <a:lstStyle/>
          <a:p>
            <a:pPr eaLnBrk="1" hangingPunct="1">
              <a:buFont typeface="Wingdings" panose="05000000000000000000" pitchFamily="2" charset="2"/>
              <a:buChar char="p"/>
            </a:pPr>
            <a:r>
              <a:rPr lang="en-US" altLang="en-US" sz="2800">
                <a:ea typeface="MS PGothic" panose="020B0600070205080204" pitchFamily="34" charset="-128"/>
              </a:rPr>
              <a:t>Economic freedom affects</a:t>
            </a:r>
          </a:p>
          <a:p>
            <a:pPr lvl="1" eaLnBrk="1" hangingPunct="1">
              <a:buFont typeface="Wingdings" panose="05000000000000000000" pitchFamily="2" charset="2"/>
              <a:buChar char="n"/>
            </a:pPr>
            <a:r>
              <a:rPr lang="en-US" altLang="en-US" sz="2400"/>
              <a:t>Growth rates</a:t>
            </a:r>
          </a:p>
          <a:p>
            <a:pPr lvl="1" eaLnBrk="1" hangingPunct="1">
              <a:buFont typeface="Wingdings" panose="05000000000000000000" pitchFamily="2" charset="2"/>
              <a:buChar char="n"/>
            </a:pPr>
            <a:r>
              <a:rPr lang="en-US" altLang="en-US" sz="2400"/>
              <a:t>Productivity</a:t>
            </a:r>
          </a:p>
          <a:p>
            <a:pPr lvl="1" eaLnBrk="1" hangingPunct="1">
              <a:buFont typeface="Wingdings" panose="05000000000000000000" pitchFamily="2" charset="2"/>
              <a:buChar char="n"/>
            </a:pPr>
            <a:r>
              <a:rPr lang="en-US" altLang="en-US" sz="2400"/>
              <a:t>Income levels</a:t>
            </a:r>
          </a:p>
          <a:p>
            <a:pPr lvl="1" eaLnBrk="1" hangingPunct="1">
              <a:buFont typeface="Wingdings" panose="05000000000000000000" pitchFamily="2" charset="2"/>
              <a:buChar char="n"/>
            </a:pPr>
            <a:r>
              <a:rPr lang="en-US" altLang="en-US" sz="2400"/>
              <a:t>Inflation</a:t>
            </a:r>
          </a:p>
          <a:p>
            <a:pPr lvl="1" eaLnBrk="1" hangingPunct="1">
              <a:buFont typeface="Wingdings" panose="05000000000000000000" pitchFamily="2" charset="2"/>
              <a:buChar char="n"/>
            </a:pPr>
            <a:r>
              <a:rPr lang="en-US" altLang="en-US" sz="2400"/>
              <a:t>Employment</a:t>
            </a:r>
          </a:p>
          <a:p>
            <a:pPr lvl="1" eaLnBrk="1" hangingPunct="1">
              <a:buFont typeface="Wingdings" panose="05000000000000000000" pitchFamily="2" charset="2"/>
              <a:buChar char="n"/>
            </a:pPr>
            <a:r>
              <a:rPr lang="en-US" altLang="en-US" sz="2400"/>
              <a:t>Life expectancy</a:t>
            </a:r>
          </a:p>
          <a:p>
            <a:pPr lvl="1" eaLnBrk="1" hangingPunct="1">
              <a:buFont typeface="Wingdings" panose="05000000000000000000" pitchFamily="2" charset="2"/>
              <a:buChar char="n"/>
            </a:pPr>
            <a:r>
              <a:rPr lang="en-US" altLang="en-US" sz="2400"/>
              <a:t>Literacy</a:t>
            </a:r>
          </a:p>
          <a:p>
            <a:pPr lvl="1" eaLnBrk="1" hangingPunct="1">
              <a:buFont typeface="Wingdings" panose="05000000000000000000" pitchFamily="2" charset="2"/>
              <a:buChar char="n"/>
            </a:pPr>
            <a:r>
              <a:rPr lang="en-US" altLang="en-US" sz="2400"/>
              <a:t>Political openness</a:t>
            </a:r>
          </a:p>
          <a:p>
            <a:pPr lvl="1" eaLnBrk="1" hangingPunct="1">
              <a:buFont typeface="Wingdings" panose="05000000000000000000" pitchFamily="2" charset="2"/>
              <a:buChar char="n"/>
            </a:pPr>
            <a:r>
              <a:rPr lang="en-US" altLang="en-US" sz="2400"/>
              <a:t>Environmental sustainability</a:t>
            </a:r>
          </a:p>
          <a:p>
            <a:pPr lvl="1" eaLnBrk="1" hangingPunct="1">
              <a:buFont typeface="Wingdings" panose="05000000000000000000" pitchFamily="2" charset="2"/>
              <a:buChar char="n"/>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xmlns="" id="{2B824830-D656-4A89-BAD6-AEF8AE098187}"/>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Types of Economic Systems</a:t>
            </a:r>
          </a:p>
        </p:txBody>
      </p:sp>
      <p:sp>
        <p:nvSpPr>
          <p:cNvPr id="47108" name="Rectangle 3">
            <a:extLst>
              <a:ext uri="{FF2B5EF4-FFF2-40B4-BE49-F238E27FC236}">
                <a16:creationId xmlns:a16="http://schemas.microsoft.com/office/drawing/2014/main" xmlns="" id="{27157988-25AD-41C3-954D-A53FB74BAAAB}"/>
              </a:ext>
            </a:extLst>
          </p:cNvPr>
          <p:cNvSpPr>
            <a:spLocks noGrp="1" noChangeArrowheads="1"/>
          </p:cNvSpPr>
          <p:nvPr>
            <p:ph type="body" idx="1"/>
          </p:nvPr>
        </p:nvSpPr>
        <p:spPr/>
        <p:txBody>
          <a:bodyPr/>
          <a:lstStyle/>
          <a:p>
            <a:pPr eaLnBrk="1" hangingPunct="1">
              <a:buFont typeface="Wingdings" panose="05000000000000000000" pitchFamily="2" charset="2"/>
              <a:buChar char="p"/>
            </a:pPr>
            <a:r>
              <a:rPr lang="en-US" altLang="en-US" sz="2800">
                <a:ea typeface="MS PGothic" panose="020B0600070205080204" pitchFamily="34" charset="-128"/>
              </a:rPr>
              <a:t>An </a:t>
            </a:r>
            <a:r>
              <a:rPr lang="en-US" altLang="en-US" sz="2800" b="1">
                <a:ea typeface="MS PGothic" panose="020B0600070205080204" pitchFamily="34" charset="-128"/>
              </a:rPr>
              <a:t>economic system </a:t>
            </a:r>
            <a:r>
              <a:rPr lang="en-US" altLang="en-US" sz="2800">
                <a:ea typeface="MS PGothic" panose="020B0600070205080204" pitchFamily="34" charset="-128"/>
              </a:rPr>
              <a:t>refers to the mechanism that deals with the production, distribution, and consumption of goods and services</a:t>
            </a:r>
          </a:p>
          <a:p>
            <a:pPr eaLnBrk="1" hangingPunct="1">
              <a:buFont typeface="Wingdings" panose="05000000000000000000" pitchFamily="2" charset="2"/>
              <a:buChar char="p"/>
            </a:pPr>
            <a:r>
              <a:rPr lang="en-US" altLang="en-US" sz="2800">
                <a:ea typeface="MS PGothic" panose="020B0600070205080204" pitchFamily="34" charset="-128"/>
              </a:rPr>
              <a:t>Types</a:t>
            </a:r>
          </a:p>
          <a:p>
            <a:pPr lvl="1" eaLnBrk="1" hangingPunct="1">
              <a:buFont typeface="Wingdings" panose="05000000000000000000" pitchFamily="2" charset="2"/>
              <a:buChar char="n"/>
            </a:pPr>
            <a:r>
              <a:rPr lang="en-US" altLang="en-US" sz="2400"/>
              <a:t>Market economy</a:t>
            </a:r>
          </a:p>
          <a:p>
            <a:pPr lvl="1" eaLnBrk="1" hangingPunct="1">
              <a:buFont typeface="Wingdings" panose="05000000000000000000" pitchFamily="2" charset="2"/>
              <a:buChar char="n"/>
            </a:pPr>
            <a:r>
              <a:rPr lang="en-US" altLang="en-US" sz="2400"/>
              <a:t>Command economy</a:t>
            </a:r>
          </a:p>
          <a:p>
            <a:pPr lvl="1" eaLnBrk="1" hangingPunct="1">
              <a:buFont typeface="Wingdings" panose="05000000000000000000" pitchFamily="2" charset="2"/>
              <a:buChar char="n"/>
            </a:pPr>
            <a:r>
              <a:rPr lang="en-US" altLang="en-US" sz="2400"/>
              <a:t>Mixed economy	</a:t>
            </a:r>
          </a:p>
          <a:p>
            <a:pPr eaLnBrk="1" hangingPunct="1">
              <a:buFont typeface="Wingdings" panose="05000000000000000000" pitchFamily="2" charset="2"/>
              <a:buChar char="p"/>
            </a:pPr>
            <a:endParaRPr lang="en-US" altLang="en-US" sz="2800" b="1">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54" name="Title 1">
            <a:extLst>
              <a:ext uri="{FF2B5EF4-FFF2-40B4-BE49-F238E27FC236}">
                <a16:creationId xmlns:a16="http://schemas.microsoft.com/office/drawing/2014/main" xmlns="" id="{4E4D1526-F401-42BC-ADA1-59A759A8D395}"/>
              </a:ext>
            </a:extLst>
          </p:cNvPr>
          <p:cNvSpPr>
            <a:spLocks noGrp="1" noChangeArrowheads="1"/>
          </p:cNvSpPr>
          <p:nvPr>
            <p:ph type="title"/>
          </p:nvPr>
        </p:nvSpPr>
        <p:spPr>
          <a:xfrm>
            <a:off x="393555" y="620392"/>
            <a:ext cx="2856201" cy="5504688"/>
          </a:xfrm>
        </p:spPr>
        <p:txBody>
          <a:bodyPr>
            <a:normAutofit/>
          </a:bodyPr>
          <a:lstStyle/>
          <a:p>
            <a:r>
              <a:rPr lang="en-US" altLang="en-US" sz="4800" dirty="0">
                <a:solidFill>
                  <a:srgbClr val="0070C0"/>
                </a:solidFill>
              </a:rPr>
              <a:t>Market Economy</a:t>
            </a:r>
          </a:p>
        </p:txBody>
      </p:sp>
      <p:graphicFrame>
        <p:nvGraphicFramePr>
          <p:cNvPr id="49157" name="Content Placeholder 2">
            <a:extLst>
              <a:ext uri="{FF2B5EF4-FFF2-40B4-BE49-F238E27FC236}">
                <a16:creationId xmlns:a16="http://schemas.microsoft.com/office/drawing/2014/main" xmlns="" id="{F429D2A1-A81A-498D-B2A8-0DCA52EB9C8B}"/>
              </a:ext>
            </a:extLst>
          </p:cNvPr>
          <p:cNvGraphicFramePr>
            <a:graphicFrameLocks noGrp="1"/>
          </p:cNvGraphicFramePr>
          <p:nvPr>
            <p:ph idx="1"/>
            <p:extLst>
              <p:ext uri="{D42A27DB-BD31-4B8C-83A1-F6EECF244321}">
                <p14:modId xmlns:p14="http://schemas.microsoft.com/office/powerpoint/2010/main" val="3872024822"/>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xmlns="" id="{B055EE8A-E4E0-4427-8444-A07833C1B75D}"/>
              </a:ext>
            </a:extLst>
          </p:cNvPr>
          <p:cNvSpPr>
            <a:spLocks noGrp="1" noChangeArrowheads="1"/>
          </p:cNvSpPr>
          <p:nvPr>
            <p:ph type="title"/>
          </p:nvPr>
        </p:nvSpPr>
        <p:spPr/>
        <p:txBody>
          <a:bodyPr/>
          <a:lstStyle/>
          <a:p>
            <a:r>
              <a:rPr lang="en-US" altLang="en-US"/>
              <a:t>Market Economy</a:t>
            </a:r>
          </a:p>
        </p:txBody>
      </p:sp>
      <p:sp>
        <p:nvSpPr>
          <p:cNvPr id="50179" name="Content Placeholder 2">
            <a:extLst>
              <a:ext uri="{FF2B5EF4-FFF2-40B4-BE49-F238E27FC236}">
                <a16:creationId xmlns:a16="http://schemas.microsoft.com/office/drawing/2014/main" xmlns="" id="{CE4189AC-2641-4477-9CEC-653114FFDF7E}"/>
              </a:ext>
            </a:extLst>
          </p:cNvPr>
          <p:cNvSpPr>
            <a:spLocks noGrp="1" noChangeArrowheads="1"/>
          </p:cNvSpPr>
          <p:nvPr>
            <p:ph idx="1"/>
          </p:nvPr>
        </p:nvSpPr>
        <p:spPr/>
        <p:txBody>
          <a:bodyPr/>
          <a:lstStyle/>
          <a:p>
            <a:r>
              <a:rPr lang="en-US" altLang="en-US"/>
              <a:t>Production is determined by interaction of demand and supply.</a:t>
            </a:r>
          </a:p>
          <a:p>
            <a:pPr algn="just"/>
            <a:r>
              <a:rPr lang="en-US" altLang="en-US"/>
              <a:t>Monopolies are avoided which could otherwise lead to low quality goods, inefficient production system, high prices </a:t>
            </a:r>
          </a:p>
          <a:p>
            <a:r>
              <a:rPr lang="en-US" altLang="en-US"/>
              <a:t>Antitrust law in US </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xmlns="" id="{49BA3EB3-DB48-4D62-BFFE-4B23F74A2C60}"/>
              </a:ext>
            </a:extLst>
          </p:cNvPr>
          <p:cNvSpPr>
            <a:spLocks noGrp="1" noChangeArrowheads="1"/>
          </p:cNvSpPr>
          <p:nvPr>
            <p:ph type="title"/>
          </p:nvPr>
        </p:nvSpPr>
        <p:spPr/>
        <p:txBody>
          <a:bodyPr/>
          <a:lstStyle/>
          <a:p>
            <a:r>
              <a:rPr lang="en-US" altLang="en-US"/>
              <a:t>Market Economy</a:t>
            </a:r>
          </a:p>
        </p:txBody>
      </p:sp>
      <p:sp>
        <p:nvSpPr>
          <p:cNvPr id="51203" name="Content Placeholder 2">
            <a:extLst>
              <a:ext uri="{FF2B5EF4-FFF2-40B4-BE49-F238E27FC236}">
                <a16:creationId xmlns:a16="http://schemas.microsoft.com/office/drawing/2014/main" xmlns="" id="{6F8DCDCE-7839-4903-B50F-FEF019BA53C6}"/>
              </a:ext>
            </a:extLst>
          </p:cNvPr>
          <p:cNvSpPr>
            <a:spLocks noGrp="1" noChangeArrowheads="1"/>
          </p:cNvSpPr>
          <p:nvPr>
            <p:ph idx="1"/>
          </p:nvPr>
        </p:nvSpPr>
        <p:spPr/>
        <p:txBody>
          <a:bodyPr/>
          <a:lstStyle/>
          <a:p>
            <a:r>
              <a:rPr lang="en-US" altLang="en-US"/>
              <a:t>Entrepreneurs have a right to earn profits of their own effort hence they focus on introducing new products,improve the efficiency better marketing and aftersales service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xmlns="" id="{E458FADD-B910-4545-82A6-74F533BC8E43}"/>
              </a:ext>
            </a:extLst>
          </p:cNvPr>
          <p:cNvSpPr>
            <a:spLocks noGrp="1" noChangeArrowheads="1"/>
          </p:cNvSpPr>
          <p:nvPr>
            <p:ph type="title"/>
          </p:nvPr>
        </p:nvSpPr>
        <p:spPr/>
        <p:txBody>
          <a:bodyPr/>
          <a:lstStyle/>
          <a:p>
            <a:r>
              <a:rPr lang="en-US" altLang="en-US"/>
              <a:t>Command Economy</a:t>
            </a:r>
          </a:p>
        </p:txBody>
      </p:sp>
      <p:sp>
        <p:nvSpPr>
          <p:cNvPr id="52227" name="Content Placeholder 2">
            <a:extLst>
              <a:ext uri="{FF2B5EF4-FFF2-40B4-BE49-F238E27FC236}">
                <a16:creationId xmlns:a16="http://schemas.microsoft.com/office/drawing/2014/main" xmlns="" id="{54B311AC-9874-4467-87F4-8989666EDDF2}"/>
              </a:ext>
            </a:extLst>
          </p:cNvPr>
          <p:cNvSpPr>
            <a:spLocks noGrp="1" noChangeArrowheads="1"/>
          </p:cNvSpPr>
          <p:nvPr>
            <p:ph idx="1"/>
          </p:nvPr>
        </p:nvSpPr>
        <p:spPr/>
        <p:txBody>
          <a:bodyPr/>
          <a:lstStyle/>
          <a:p>
            <a:r>
              <a:rPr lang="en-US" altLang="en-US"/>
              <a:t>Government owns and controls all the resources</a:t>
            </a:r>
          </a:p>
          <a:p>
            <a:r>
              <a:rPr lang="en-US" altLang="en-US"/>
              <a:t>Government plans the goods and services which the country produces,quantity and the prices.</a:t>
            </a:r>
          </a:p>
          <a:p>
            <a:r>
              <a:rPr lang="en-US" altLang="en-US"/>
              <a:t>Collectivist nations have this economic system</a:t>
            </a:r>
          </a:p>
          <a:p>
            <a:r>
              <a:rPr lang="en-US" altLang="en-US"/>
              <a:t>To mobilise the economic resources for public good.</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50" name="Title 1">
            <a:extLst>
              <a:ext uri="{FF2B5EF4-FFF2-40B4-BE49-F238E27FC236}">
                <a16:creationId xmlns:a16="http://schemas.microsoft.com/office/drawing/2014/main" xmlns="" id="{0987BCB1-A891-44F7-9583-A418DB529A23}"/>
              </a:ext>
            </a:extLst>
          </p:cNvPr>
          <p:cNvSpPr>
            <a:spLocks noGrp="1" noChangeArrowheads="1"/>
          </p:cNvSpPr>
          <p:nvPr>
            <p:ph type="title"/>
          </p:nvPr>
        </p:nvSpPr>
        <p:spPr>
          <a:xfrm>
            <a:off x="393555" y="620392"/>
            <a:ext cx="2856201" cy="5504688"/>
          </a:xfrm>
        </p:spPr>
        <p:txBody>
          <a:bodyPr>
            <a:normAutofit/>
          </a:bodyPr>
          <a:lstStyle/>
          <a:p>
            <a:r>
              <a:rPr lang="en-US" altLang="en-US"/>
              <a:t>Command Economy</a:t>
            </a:r>
          </a:p>
        </p:txBody>
      </p:sp>
      <p:graphicFrame>
        <p:nvGraphicFramePr>
          <p:cNvPr id="53253" name="Content Placeholder 2">
            <a:extLst>
              <a:ext uri="{FF2B5EF4-FFF2-40B4-BE49-F238E27FC236}">
                <a16:creationId xmlns:a16="http://schemas.microsoft.com/office/drawing/2014/main" xmlns="" id="{64F4D6CE-5251-4BD8-8021-14A7C9100C5C}"/>
              </a:ext>
            </a:extLst>
          </p:cNvPr>
          <p:cNvGraphicFramePr>
            <a:graphicFrameLocks noGrp="1"/>
          </p:cNvGraphicFramePr>
          <p:nvPr>
            <p:ph idx="1"/>
            <p:extLst>
              <p:ext uri="{D42A27DB-BD31-4B8C-83A1-F6EECF244321}">
                <p14:modId xmlns:p14="http://schemas.microsoft.com/office/powerpoint/2010/main" val="2843914604"/>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xmlns="" id="{91FC7E26-A9DD-4585-813E-DA188CEBECF9}"/>
              </a:ext>
            </a:extLst>
          </p:cNvPr>
          <p:cNvSpPr>
            <a:spLocks noGrp="1" noChangeArrowheads="1"/>
          </p:cNvSpPr>
          <p:nvPr>
            <p:ph type="title"/>
          </p:nvPr>
        </p:nvSpPr>
        <p:spPr/>
        <p:txBody>
          <a:bodyPr/>
          <a:lstStyle/>
          <a:p>
            <a:r>
              <a:rPr lang="en-US" altLang="en-US"/>
              <a:t>Mixed Economy</a:t>
            </a:r>
          </a:p>
        </p:txBody>
      </p:sp>
      <p:sp>
        <p:nvSpPr>
          <p:cNvPr id="54275" name="Content Placeholder 2">
            <a:extLst>
              <a:ext uri="{FF2B5EF4-FFF2-40B4-BE49-F238E27FC236}">
                <a16:creationId xmlns:a16="http://schemas.microsoft.com/office/drawing/2014/main" xmlns="" id="{1651735E-1113-45F9-B35E-A87E76E44B8D}"/>
              </a:ext>
            </a:extLst>
          </p:cNvPr>
          <p:cNvSpPr>
            <a:spLocks noGrp="1" noChangeArrowheads="1"/>
          </p:cNvSpPr>
          <p:nvPr>
            <p:ph idx="1"/>
          </p:nvPr>
        </p:nvSpPr>
        <p:spPr/>
        <p:txBody>
          <a:bodyPr/>
          <a:lstStyle/>
          <a:p>
            <a:r>
              <a:rPr lang="en-US" altLang="en-US" dirty="0"/>
              <a:t>In between the Market and Command economies</a:t>
            </a:r>
          </a:p>
          <a:p>
            <a:pPr algn="just"/>
            <a:r>
              <a:rPr lang="en-US" altLang="en-US" dirty="0"/>
              <a:t>Certain sectors of economy are left to private ownership and free market mechanisms while other sectors have significant state ownership and government planning like India, Brazil, Italy.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98" name="Title 1">
            <a:extLst>
              <a:ext uri="{FF2B5EF4-FFF2-40B4-BE49-F238E27FC236}">
                <a16:creationId xmlns:a16="http://schemas.microsoft.com/office/drawing/2014/main" xmlns="" id="{CAE2E2DB-8828-4CAB-9E2F-09864EAF4D84}"/>
              </a:ext>
            </a:extLst>
          </p:cNvPr>
          <p:cNvSpPr>
            <a:spLocks noGrp="1" noChangeArrowheads="1"/>
          </p:cNvSpPr>
          <p:nvPr>
            <p:ph type="title"/>
          </p:nvPr>
        </p:nvSpPr>
        <p:spPr>
          <a:xfrm>
            <a:off x="393555" y="620392"/>
            <a:ext cx="2856201" cy="5504688"/>
          </a:xfrm>
        </p:spPr>
        <p:txBody>
          <a:bodyPr>
            <a:normAutofit/>
          </a:bodyPr>
          <a:lstStyle/>
          <a:p>
            <a:r>
              <a:rPr lang="en-US" altLang="en-US" sz="4800" dirty="0">
                <a:solidFill>
                  <a:schemeClr val="accent2">
                    <a:lumMod val="75000"/>
                  </a:schemeClr>
                </a:solidFill>
              </a:rPr>
              <a:t>Mixed Economy</a:t>
            </a:r>
          </a:p>
        </p:txBody>
      </p:sp>
      <p:graphicFrame>
        <p:nvGraphicFramePr>
          <p:cNvPr id="55301" name="Content Placeholder 2">
            <a:extLst>
              <a:ext uri="{FF2B5EF4-FFF2-40B4-BE49-F238E27FC236}">
                <a16:creationId xmlns:a16="http://schemas.microsoft.com/office/drawing/2014/main" xmlns="" id="{003C0CF8-E790-4710-AB4F-984FEA2F0B8B}"/>
              </a:ext>
            </a:extLst>
          </p:cNvPr>
          <p:cNvGraphicFramePr>
            <a:graphicFrameLocks noGrp="1"/>
          </p:cNvGraphicFramePr>
          <p:nvPr>
            <p:ph idx="1"/>
            <p:extLst>
              <p:ext uri="{D42A27DB-BD31-4B8C-83A1-F6EECF244321}">
                <p14:modId xmlns:p14="http://schemas.microsoft.com/office/powerpoint/2010/main" val="1971104401"/>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a:extLst>
              <a:ext uri="{FF2B5EF4-FFF2-40B4-BE49-F238E27FC236}">
                <a16:creationId xmlns:a16="http://schemas.microsoft.com/office/drawing/2014/main" xmlns="" id="{35E0D1E0-44D2-4CDB-89A4-DD9BB4A5E09A}"/>
              </a:ext>
            </a:extLst>
          </p:cNvPr>
          <p:cNvSpPr>
            <a:spLocks noGrp="1" noChangeArrowheads="1"/>
          </p:cNvSpPr>
          <p:nvPr>
            <p:ph type="title"/>
          </p:nvPr>
        </p:nvSpPr>
        <p:spPr/>
        <p:txBody>
          <a:bodyPr/>
          <a:lstStyle/>
          <a:p>
            <a:r>
              <a:rPr lang="en-IN" altLang="en-US"/>
              <a:t>Digital Adoption -Pandemic</a:t>
            </a:r>
          </a:p>
        </p:txBody>
      </p:sp>
      <p:pic>
        <p:nvPicPr>
          <p:cNvPr id="11267" name="Content Placeholder 5">
            <a:extLst>
              <a:ext uri="{FF2B5EF4-FFF2-40B4-BE49-F238E27FC236}">
                <a16:creationId xmlns:a16="http://schemas.microsoft.com/office/drawing/2014/main" xmlns="" id="{65B4E759-5338-4873-8987-43DFAB144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895475"/>
            <a:ext cx="8229600" cy="252412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xmlns="" id="{829E20EB-ADDA-4E8A-9DCC-D14E9E0230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000000"/>
                </a:solidFill>
              </a:rPr>
              <a:t>4-</a:t>
            </a:r>
            <a:fld id="{6F879B5F-30CD-4782-9B5F-E99E92707B58}" type="slidenum">
              <a:rPr lang="en-US" altLang="en-US" sz="1400" smtClean="0">
                <a:solidFill>
                  <a:srgbClr val="000000"/>
                </a:solidFill>
              </a:rPr>
              <a:pPr>
                <a:spcBef>
                  <a:spcPct val="0"/>
                </a:spcBef>
                <a:buFontTx/>
                <a:buNone/>
              </a:pPr>
              <a:t>40</a:t>
            </a:fld>
            <a:endParaRPr lang="en-US" altLang="en-US" sz="1400">
              <a:solidFill>
                <a:srgbClr val="000000"/>
              </a:solidFill>
            </a:endParaRPr>
          </a:p>
        </p:txBody>
      </p:sp>
      <p:sp>
        <p:nvSpPr>
          <p:cNvPr id="58371" name="Rectangle 2">
            <a:extLst>
              <a:ext uri="{FF2B5EF4-FFF2-40B4-BE49-F238E27FC236}">
                <a16:creationId xmlns:a16="http://schemas.microsoft.com/office/drawing/2014/main" xmlns="" id="{009A5C35-50B6-443D-9B92-AE9B3090EAAB}"/>
              </a:ext>
            </a:extLst>
          </p:cNvPr>
          <p:cNvSpPr>
            <a:spLocks noGrp="1" noChangeArrowheads="1"/>
          </p:cNvSpPr>
          <p:nvPr>
            <p:ph type="title"/>
          </p:nvPr>
        </p:nvSpPr>
        <p:spPr>
          <a:xfrm>
            <a:off x="228600" y="228600"/>
            <a:ext cx="8229600" cy="1066800"/>
          </a:xfrm>
        </p:spPr>
        <p:txBody>
          <a:bodyPr/>
          <a:lstStyle/>
          <a:p>
            <a:pPr eaLnBrk="1" hangingPunct="1"/>
            <a:r>
              <a:rPr lang="en-US" altLang="en-US" sz="3600">
                <a:ea typeface="MS PGothic" panose="020B0600070205080204" pitchFamily="34" charset="-128"/>
              </a:rPr>
              <a:t>State Capitalism</a:t>
            </a:r>
          </a:p>
        </p:txBody>
      </p:sp>
      <p:sp>
        <p:nvSpPr>
          <p:cNvPr id="58372" name="Rectangle 3">
            <a:extLst>
              <a:ext uri="{FF2B5EF4-FFF2-40B4-BE49-F238E27FC236}">
                <a16:creationId xmlns:a16="http://schemas.microsoft.com/office/drawing/2014/main" xmlns="" id="{7FB361C5-9E6B-4399-A5D3-96465A8F6B57}"/>
              </a:ext>
            </a:extLst>
          </p:cNvPr>
          <p:cNvSpPr>
            <a:spLocks noGrp="1" noChangeArrowheads="1"/>
          </p:cNvSpPr>
          <p:nvPr>
            <p:ph type="body" idx="1"/>
          </p:nvPr>
        </p:nvSpPr>
        <p:spPr/>
        <p:txBody>
          <a:bodyPr/>
          <a:lstStyle/>
          <a:p>
            <a:pPr eaLnBrk="1" hangingPunct="1">
              <a:buFont typeface="Wingdings" panose="05000000000000000000" pitchFamily="2" charset="2"/>
              <a:buChar char="p"/>
            </a:pPr>
            <a:r>
              <a:rPr lang="en-US" altLang="en-US" sz="2800" b="1">
                <a:ea typeface="MS PGothic" panose="020B0600070205080204" pitchFamily="34" charset="-128"/>
              </a:rPr>
              <a:t>State capitalism</a:t>
            </a:r>
            <a:r>
              <a:rPr lang="en-US" altLang="en-US" sz="2800">
                <a:ea typeface="MS PGothic" panose="020B0600070205080204" pitchFamily="34" charset="-128"/>
              </a:rPr>
              <a:t> refers to a system in which the government explicitly manipulates market outcomes for political purposes</a:t>
            </a:r>
          </a:p>
          <a:p>
            <a:pPr eaLnBrk="1" hangingPunct="1">
              <a:buFont typeface="Wingdings" panose="05000000000000000000" pitchFamily="2" charset="2"/>
              <a:buChar char="p"/>
            </a:pPr>
            <a:endParaRPr lang="en-US" altLang="en-US" sz="2800">
              <a:ea typeface="MS PGothic" panose="020B0600070205080204" pitchFamily="34" charset="-128"/>
            </a:endParaRPr>
          </a:p>
          <a:p>
            <a:pPr lvl="1" eaLnBrk="1" hangingPunct="1">
              <a:buFont typeface="Wingdings" panose="05000000000000000000" pitchFamily="2" charset="2"/>
              <a:buChar char="n"/>
            </a:pPr>
            <a:r>
              <a:rPr lang="en-US" altLang="en-US" sz="2400"/>
              <a:t>promote certain industries to encourage economic development</a:t>
            </a:r>
          </a:p>
          <a:p>
            <a:pPr lvl="1" eaLnBrk="1" hangingPunct="1">
              <a:buFont typeface="Wingdings" panose="05000000000000000000" pitchFamily="2" charset="2"/>
              <a:buChar char="n"/>
            </a:pPr>
            <a:r>
              <a:rPr lang="en-US" altLang="en-US" sz="2400"/>
              <a:t>develop national companies into global leaders</a:t>
            </a:r>
          </a:p>
          <a:p>
            <a:pPr lvl="1" eaLnBrk="1" hangingPunct="1">
              <a:buFont typeface="Wingdings" panose="05000000000000000000" pitchFamily="2" charset="2"/>
              <a:buChar char="n"/>
            </a:pPr>
            <a:r>
              <a:rPr lang="en-US" altLang="en-US" sz="2400"/>
              <a:t>foreign companies restricted from strategic industries</a:t>
            </a:r>
          </a:p>
          <a:p>
            <a:pPr lvl="1" eaLnBrk="1" hangingPunct="1">
              <a:buFont typeface="Wingdings" panose="05000000000000000000" pitchFamily="2" charset="2"/>
              <a:buNone/>
            </a:pPr>
            <a:r>
              <a:rPr lang="en-US" altLang="en-US" sz="2400"/>
              <a:t> </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419" name="Rectangle 2">
            <a:extLst>
              <a:ext uri="{FF2B5EF4-FFF2-40B4-BE49-F238E27FC236}">
                <a16:creationId xmlns:a16="http://schemas.microsoft.com/office/drawing/2014/main" xmlns="" id="{15DC96BD-C869-4D07-9EA2-1BBFB7EAD71F}"/>
              </a:ext>
            </a:extLst>
          </p:cNvPr>
          <p:cNvSpPr>
            <a:spLocks noGrp="1" noChangeArrowheads="1"/>
          </p:cNvSpPr>
          <p:nvPr>
            <p:ph type="title"/>
          </p:nvPr>
        </p:nvSpPr>
        <p:spPr>
          <a:xfrm>
            <a:off x="482600" y="321734"/>
            <a:ext cx="8178799" cy="1135737"/>
          </a:xfrm>
        </p:spPr>
        <p:txBody>
          <a:bodyPr>
            <a:normAutofit/>
          </a:bodyPr>
          <a:lstStyle/>
          <a:p>
            <a:pPr eaLnBrk="1" hangingPunct="1"/>
            <a:r>
              <a:rPr lang="en-US" altLang="en-US" sz="3100">
                <a:ea typeface="MS PGothic" panose="020B0600070205080204" pitchFamily="34" charset="-128"/>
              </a:rPr>
              <a:t>Economic Development, Performance, and Potential</a:t>
            </a:r>
          </a:p>
        </p:txBody>
      </p:sp>
      <p:sp>
        <p:nvSpPr>
          <p:cNvPr id="60420" name="Rectangle 3">
            <a:extLst>
              <a:ext uri="{FF2B5EF4-FFF2-40B4-BE49-F238E27FC236}">
                <a16:creationId xmlns:a16="http://schemas.microsoft.com/office/drawing/2014/main" xmlns="" id="{89973FB4-B775-44CD-B541-394EA19672FF}"/>
              </a:ext>
            </a:extLst>
          </p:cNvPr>
          <p:cNvSpPr>
            <a:spLocks noGrp="1" noChangeArrowheads="1"/>
          </p:cNvSpPr>
          <p:nvPr>
            <p:ph type="body" idx="1"/>
          </p:nvPr>
        </p:nvSpPr>
        <p:spPr>
          <a:xfrm>
            <a:off x="482600" y="1782981"/>
            <a:ext cx="8178799" cy="4393982"/>
          </a:xfrm>
        </p:spPr>
        <p:txBody>
          <a:bodyPr>
            <a:normAutofit fontScale="92500" lnSpcReduction="20000"/>
          </a:bodyPr>
          <a:lstStyle/>
          <a:p>
            <a:pPr eaLnBrk="1" hangingPunct="1"/>
            <a:r>
              <a:rPr lang="en-US" altLang="en-US" sz="2800" dirty="0"/>
              <a:t>Broad classes of countries include</a:t>
            </a:r>
          </a:p>
          <a:p>
            <a:pPr lvl="1" eaLnBrk="1" hangingPunct="1"/>
            <a:r>
              <a:rPr lang="en-US" altLang="en-US" dirty="0">
                <a:cs typeface="Arial" panose="020B0604020202020204" pitchFamily="34" charset="0"/>
              </a:rPr>
              <a:t>Developing countries</a:t>
            </a:r>
          </a:p>
          <a:p>
            <a:pPr lvl="2" eaLnBrk="1" hangingPunct="1"/>
            <a:r>
              <a:rPr lang="en-US" altLang="en-US" sz="2800" dirty="0">
                <a:cs typeface="Arial" panose="020B0604020202020204" pitchFamily="34" charset="0"/>
              </a:rPr>
              <a:t>largest number of countries</a:t>
            </a:r>
          </a:p>
          <a:p>
            <a:pPr lvl="2" eaLnBrk="1" hangingPunct="1"/>
            <a:r>
              <a:rPr lang="en-US" altLang="en-US" sz="2800" dirty="0">
                <a:cs typeface="Arial" panose="020B0604020202020204" pitchFamily="34" charset="0"/>
              </a:rPr>
              <a:t>low per capita income</a:t>
            </a:r>
          </a:p>
          <a:p>
            <a:pPr lvl="1" eaLnBrk="1" hangingPunct="1"/>
            <a:r>
              <a:rPr lang="en-US" altLang="en-US" b="1" dirty="0">
                <a:cs typeface="Arial" panose="020B0604020202020204" pitchFamily="34" charset="0"/>
              </a:rPr>
              <a:t>Emerging economies</a:t>
            </a:r>
          </a:p>
          <a:p>
            <a:pPr lvl="2" eaLnBrk="1" hangingPunct="1"/>
            <a:r>
              <a:rPr lang="en-US" altLang="en-US" sz="2800" dirty="0">
                <a:cs typeface="Arial" panose="020B0604020202020204" pitchFamily="34" charset="0"/>
              </a:rPr>
              <a:t>Fast growing, relatively prosperous</a:t>
            </a:r>
          </a:p>
          <a:p>
            <a:pPr lvl="2" eaLnBrk="1" hangingPunct="1"/>
            <a:r>
              <a:rPr lang="en-US" altLang="en-US" sz="2800" b="1" dirty="0">
                <a:cs typeface="Arial" panose="020B0604020202020204" pitchFamily="34" charset="0"/>
              </a:rPr>
              <a:t>BRICS</a:t>
            </a:r>
            <a:r>
              <a:rPr lang="en-US" altLang="en-US" sz="2800" dirty="0">
                <a:cs typeface="Arial" panose="020B0604020202020204" pitchFamily="34" charset="0"/>
              </a:rPr>
              <a:t> – Brazil, Russia, India, China, South Africa</a:t>
            </a:r>
          </a:p>
          <a:p>
            <a:pPr lvl="1" eaLnBrk="1" hangingPunct="1"/>
            <a:r>
              <a:rPr lang="en-US" altLang="en-US" dirty="0">
                <a:cs typeface="Arial" panose="020B0604020202020204" pitchFamily="34" charset="0"/>
              </a:rPr>
              <a:t>Developed countries</a:t>
            </a:r>
          </a:p>
          <a:p>
            <a:pPr lvl="2" eaLnBrk="1" hangingPunct="1"/>
            <a:r>
              <a:rPr lang="en-US" altLang="en-US" sz="2800" dirty="0">
                <a:cs typeface="Arial" panose="020B0604020202020204" pitchFamily="34" charset="0"/>
              </a:rPr>
              <a:t>High per capita income and standard of living like the U.S., Japan, France, Australia</a:t>
            </a:r>
          </a:p>
        </p:txBody>
      </p:sp>
      <p:sp>
        <p:nvSpPr>
          <p:cNvPr id="75" name="Rectangle 74">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418" name="Slide Number Placeholder 5">
            <a:extLst>
              <a:ext uri="{FF2B5EF4-FFF2-40B4-BE49-F238E27FC236}">
                <a16:creationId xmlns:a16="http://schemas.microsoft.com/office/drawing/2014/main" xmlns="" id="{44A650A3-8F35-4682-B4A2-00F5FD16F95C}"/>
              </a:ext>
            </a:extLst>
          </p:cNvPr>
          <p:cNvSpPr>
            <a:spLocks noGrp="1" noChangeArrowheads="1"/>
          </p:cNvSpPr>
          <p:nvPr>
            <p:ph type="sldNum" sz="quarter" idx="12"/>
          </p:nvPr>
        </p:nvSpPr>
        <p:spPr>
          <a:xfrm>
            <a:off x="6603999"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r>
              <a:rPr lang="en-US" altLang="en-US" sz="1800"/>
              <a:t>4-</a:t>
            </a:r>
            <a:fld id="{46063CFE-08AE-46F1-B342-D80475ED75BE}" type="slidenum">
              <a:rPr lang="en-US" altLang="en-US" sz="1800" smtClean="0"/>
              <a:pPr>
                <a:lnSpc>
                  <a:spcPct val="90000"/>
                </a:lnSpc>
                <a:spcBef>
                  <a:spcPct val="0"/>
                </a:spcBef>
                <a:spcAft>
                  <a:spcPts val="600"/>
                </a:spcAft>
                <a:buFontTx/>
                <a:buNone/>
              </a:pPr>
              <a:t>41</a:t>
            </a:fld>
            <a:endParaRPr lang="en-US" alt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709F1D5-B0F1-4714-A239-E5B61C1619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228FB460-D3FF-4440-A020-05982A09E5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5409" y="1011045"/>
            <a:ext cx="3277394"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7" name="Rectangle 6">
            <a:extLst>
              <a:ext uri="{FF2B5EF4-FFF2-40B4-BE49-F238E27FC236}">
                <a16:creationId xmlns:a16="http://schemas.microsoft.com/office/drawing/2014/main" xmlns="" id="{00E00324-9C90-443F-9927-62F20ABC3363}"/>
              </a:ext>
            </a:extLst>
          </p:cNvPr>
          <p:cNvSpPr>
            <a:spLocks noGrp="1" noChangeArrowheads="1"/>
          </p:cNvSpPr>
          <p:nvPr>
            <p:ph type="title"/>
          </p:nvPr>
        </p:nvSpPr>
        <p:spPr>
          <a:xfrm>
            <a:off x="717619" y="1112969"/>
            <a:ext cx="2952974" cy="4166010"/>
          </a:xfrm>
        </p:spPr>
        <p:txBody>
          <a:bodyPr>
            <a:normAutofit/>
          </a:bodyPr>
          <a:lstStyle/>
          <a:p>
            <a:pPr eaLnBrk="1" hangingPunct="1"/>
            <a:r>
              <a:rPr lang="en-US" altLang="en-US" sz="3700">
                <a:solidFill>
                  <a:srgbClr val="FFFFFF"/>
                </a:solidFill>
              </a:rPr>
              <a:t>Elements of the Economic Environment</a:t>
            </a:r>
          </a:p>
        </p:txBody>
      </p:sp>
      <p:sp>
        <p:nvSpPr>
          <p:cNvPr id="77" name="Freeform: Shape 76">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468" name="Rectangle 7">
            <a:extLst>
              <a:ext uri="{FF2B5EF4-FFF2-40B4-BE49-F238E27FC236}">
                <a16:creationId xmlns:a16="http://schemas.microsoft.com/office/drawing/2014/main" xmlns="" id="{AD5F9616-4D1A-4CA8-9DCC-E50273AC4099}"/>
              </a:ext>
            </a:extLst>
          </p:cNvPr>
          <p:cNvSpPr>
            <a:spLocks noGrp="1" noChangeArrowheads="1"/>
          </p:cNvSpPr>
          <p:nvPr>
            <p:ph type="body" idx="1"/>
          </p:nvPr>
        </p:nvSpPr>
        <p:spPr>
          <a:xfrm>
            <a:off x="4572000" y="820880"/>
            <a:ext cx="3943349" cy="4889350"/>
          </a:xfrm>
        </p:spPr>
        <p:txBody>
          <a:bodyPr anchor="t">
            <a:normAutofit/>
          </a:bodyPr>
          <a:lstStyle/>
          <a:p>
            <a:pPr eaLnBrk="1" hangingPunct="1">
              <a:lnSpc>
                <a:spcPct val="90000"/>
              </a:lnSpc>
            </a:pPr>
            <a:r>
              <a:rPr lang="en-US" altLang="en-US" sz="2700"/>
              <a:t>Gross National Income (GNI): The value of all production in the domestic economy together with the income received from other countries (mainly interests and dividends) less similar payments made to other countries.</a:t>
            </a:r>
          </a:p>
        </p:txBody>
      </p:sp>
      <p:sp>
        <p:nvSpPr>
          <p:cNvPr id="83" name="Freeform: Shape 82">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563731"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466" name="Slide Number Placeholder 4">
            <a:extLst>
              <a:ext uri="{FF2B5EF4-FFF2-40B4-BE49-F238E27FC236}">
                <a16:creationId xmlns:a16="http://schemas.microsoft.com/office/drawing/2014/main" xmlns="" id="{FADA0F50-46D8-467D-B414-41F1C2E9D929}"/>
              </a:ext>
            </a:extLst>
          </p:cNvPr>
          <p:cNvSpPr>
            <a:spLocks noGrp="1"/>
          </p:cNvSpPr>
          <p:nvPr>
            <p:ph type="sldNum" sz="quarter" idx="12"/>
          </p:nvPr>
        </p:nvSpPr>
        <p:spPr>
          <a:xfrm>
            <a:off x="7879747" y="6356350"/>
            <a:ext cx="63560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r>
              <a:rPr lang="en-US" altLang="en-US" sz="1800">
                <a:latin typeface="Verdana" panose="020B0604030504040204" pitchFamily="34" charset="0"/>
                <a:ea typeface="MS PGothic" panose="020B0600070205080204" pitchFamily="34" charset="-128"/>
              </a:rPr>
              <a:t>4-</a:t>
            </a:r>
            <a:fld id="{8AA6F419-3398-4000-ABAF-65EF62642DEB}" type="slidenum">
              <a:rPr lang="en-US" altLang="en-US" sz="1800" smtClean="0">
                <a:latin typeface="Verdana" panose="020B0604030504040204" pitchFamily="34" charset="0"/>
                <a:ea typeface="MS PGothic" panose="020B0600070205080204" pitchFamily="34" charset="-128"/>
              </a:rPr>
              <a:pPr>
                <a:lnSpc>
                  <a:spcPct val="90000"/>
                </a:lnSpc>
                <a:spcBef>
                  <a:spcPct val="0"/>
                </a:spcBef>
                <a:spcAft>
                  <a:spcPts val="600"/>
                </a:spcAft>
                <a:buFontTx/>
                <a:buNone/>
              </a:pPr>
              <a:t>42</a:t>
            </a:fld>
            <a:endParaRPr lang="en-US" altLang="en-US" sz="1800">
              <a:latin typeface="Verdana" panose="020B0604030504040204" pitchFamily="34" charset="0"/>
              <a:ea typeface="MS PGothic"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0" name="Title 1">
            <a:extLst>
              <a:ext uri="{FF2B5EF4-FFF2-40B4-BE49-F238E27FC236}">
                <a16:creationId xmlns:a16="http://schemas.microsoft.com/office/drawing/2014/main" xmlns="" id="{D72DDAE2-4F68-4D53-8FDC-EB48948BE2D2}"/>
              </a:ext>
            </a:extLst>
          </p:cNvPr>
          <p:cNvSpPr>
            <a:spLocks noGrp="1" noChangeArrowheads="1"/>
          </p:cNvSpPr>
          <p:nvPr>
            <p:ph type="title"/>
          </p:nvPr>
        </p:nvSpPr>
        <p:spPr>
          <a:xfrm>
            <a:off x="878305" y="1396686"/>
            <a:ext cx="2430380" cy="4064628"/>
          </a:xfrm>
        </p:spPr>
        <p:txBody>
          <a:bodyPr>
            <a:normAutofit/>
          </a:bodyPr>
          <a:lstStyle/>
          <a:p>
            <a:r>
              <a:rPr lang="en-US" altLang="en-US">
                <a:solidFill>
                  <a:srgbClr val="FFFFFF"/>
                </a:solidFill>
              </a:rPr>
              <a:t>GNP</a:t>
            </a:r>
          </a:p>
        </p:txBody>
      </p:sp>
      <p:sp>
        <p:nvSpPr>
          <p:cNvPr id="76" name="Arc 75">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491" name="Content Placeholder 2">
            <a:extLst>
              <a:ext uri="{FF2B5EF4-FFF2-40B4-BE49-F238E27FC236}">
                <a16:creationId xmlns:a16="http://schemas.microsoft.com/office/drawing/2014/main" xmlns="" id="{E5AA015D-F3C8-4539-9D15-524F278E80F0}"/>
              </a:ext>
            </a:extLst>
          </p:cNvPr>
          <p:cNvSpPr>
            <a:spLocks noGrp="1" noChangeArrowheads="1"/>
          </p:cNvSpPr>
          <p:nvPr>
            <p:ph idx="1"/>
          </p:nvPr>
        </p:nvSpPr>
        <p:spPr>
          <a:xfrm>
            <a:off x="4027613" y="1526033"/>
            <a:ext cx="4749495" cy="4212936"/>
          </a:xfrm>
        </p:spPr>
        <p:txBody>
          <a:bodyPr>
            <a:normAutofit/>
          </a:bodyPr>
          <a:lstStyle/>
          <a:p>
            <a:pPr algn="just">
              <a:lnSpc>
                <a:spcPct val="90000"/>
              </a:lnSpc>
            </a:pPr>
            <a:r>
              <a:rPr lang="en-US" altLang="en-US" sz="2800" dirty="0"/>
              <a:t>Gross National Product (GNP): The value of all final goods and services produced within a nation in a given year, plus the income earned by its citizens abroad, minus the income earned by foreigners from domestic production.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xmlns="" id="{1B185603-FBC9-4CF9-B3EE-3DBDC23400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000000"/>
                </a:solidFill>
                <a:latin typeface="Verdana" panose="020B0604030504040204" pitchFamily="34" charset="0"/>
                <a:ea typeface="MS PGothic" panose="020B0600070205080204" pitchFamily="34" charset="-128"/>
              </a:rPr>
              <a:t>4-</a:t>
            </a:r>
            <a:fld id="{526D3B9F-1931-4F29-9E1F-65BAAE967FDA}" type="slidenum">
              <a:rPr lang="en-US" altLang="en-US" sz="1400" smtClean="0">
                <a:solidFill>
                  <a:srgbClr val="000000"/>
                </a:solidFill>
                <a:latin typeface="Verdana" panose="020B0604030504040204" pitchFamily="34" charset="0"/>
                <a:ea typeface="MS PGothic" panose="020B0600070205080204" pitchFamily="34" charset="-128"/>
              </a:rPr>
              <a:pPr>
                <a:spcBef>
                  <a:spcPct val="0"/>
                </a:spcBef>
                <a:buFontTx/>
                <a:buNone/>
              </a:pPr>
              <a:t>44</a:t>
            </a:fld>
            <a:endParaRPr lang="en-US" altLang="en-US" sz="1400">
              <a:solidFill>
                <a:srgbClr val="000000"/>
              </a:solidFill>
              <a:latin typeface="Verdana" panose="020B0604030504040204" pitchFamily="34" charset="0"/>
              <a:ea typeface="MS PGothic" panose="020B0600070205080204" pitchFamily="34" charset="-128"/>
            </a:endParaRPr>
          </a:p>
        </p:txBody>
      </p:sp>
      <p:sp>
        <p:nvSpPr>
          <p:cNvPr id="64515" name="Rectangle 2">
            <a:extLst>
              <a:ext uri="{FF2B5EF4-FFF2-40B4-BE49-F238E27FC236}">
                <a16:creationId xmlns:a16="http://schemas.microsoft.com/office/drawing/2014/main" xmlns="" id="{C2E7B45A-6712-48C2-9C99-10505B755A11}"/>
              </a:ext>
            </a:extLst>
          </p:cNvPr>
          <p:cNvSpPr>
            <a:spLocks noGrp="1" noChangeArrowheads="1"/>
          </p:cNvSpPr>
          <p:nvPr>
            <p:ph type="title"/>
          </p:nvPr>
        </p:nvSpPr>
        <p:spPr/>
        <p:txBody>
          <a:bodyPr/>
          <a:lstStyle/>
          <a:p>
            <a:pPr eaLnBrk="1" hangingPunct="1"/>
            <a:r>
              <a:rPr lang="en-US" altLang="en-US"/>
              <a:t>GDP</a:t>
            </a:r>
          </a:p>
        </p:txBody>
      </p:sp>
      <p:sp>
        <p:nvSpPr>
          <p:cNvPr id="64516" name="Rectangle 3">
            <a:extLst>
              <a:ext uri="{FF2B5EF4-FFF2-40B4-BE49-F238E27FC236}">
                <a16:creationId xmlns:a16="http://schemas.microsoft.com/office/drawing/2014/main" xmlns="" id="{77E06369-9785-4432-A26A-DC918A82325F}"/>
              </a:ext>
            </a:extLst>
          </p:cNvPr>
          <p:cNvSpPr>
            <a:spLocks noGrp="1" noChangeArrowheads="1"/>
          </p:cNvSpPr>
          <p:nvPr>
            <p:ph type="body" idx="1"/>
          </p:nvPr>
        </p:nvSpPr>
        <p:spPr/>
        <p:txBody>
          <a:bodyPr/>
          <a:lstStyle/>
          <a:p>
            <a:pPr algn="just" eaLnBrk="1" hangingPunct="1"/>
            <a:r>
              <a:rPr lang="en-US" altLang="en-US">
                <a:solidFill>
                  <a:srgbClr val="FF0000"/>
                </a:solidFill>
              </a:rPr>
              <a:t>Gross domestic product (GDP): </a:t>
            </a:r>
            <a:r>
              <a:rPr lang="en-US" altLang="en-US"/>
              <a:t>the total value of all final goods and services produced in a country in a given year ,no matter whether produced by the domestic or foreign owned company.</a:t>
            </a:r>
          </a:p>
          <a:p>
            <a:pPr eaLnBrk="1" hangingPunct="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xmlns="" id="{5FCF7D57-A1BA-479C-A0B6-B8809994D249}"/>
              </a:ext>
            </a:extLst>
          </p:cNvPr>
          <p:cNvSpPr>
            <a:spLocks noGrp="1" noChangeArrowheads="1"/>
          </p:cNvSpPr>
          <p:nvPr>
            <p:ph type="title"/>
          </p:nvPr>
        </p:nvSpPr>
        <p:spPr/>
        <p:txBody>
          <a:bodyPr/>
          <a:lstStyle/>
          <a:p>
            <a:r>
              <a:rPr lang="en-US" altLang="en-US"/>
              <a:t>PPP</a:t>
            </a:r>
          </a:p>
        </p:txBody>
      </p:sp>
      <p:sp>
        <p:nvSpPr>
          <p:cNvPr id="65539" name="Content Placeholder 2">
            <a:extLst>
              <a:ext uri="{FF2B5EF4-FFF2-40B4-BE49-F238E27FC236}">
                <a16:creationId xmlns:a16="http://schemas.microsoft.com/office/drawing/2014/main" xmlns="" id="{E89B7776-CB91-4CDC-9D51-83CDE380FBAA}"/>
              </a:ext>
            </a:extLst>
          </p:cNvPr>
          <p:cNvSpPr>
            <a:spLocks noGrp="1" noChangeArrowheads="1"/>
          </p:cNvSpPr>
          <p:nvPr>
            <p:ph idx="1"/>
          </p:nvPr>
        </p:nvSpPr>
        <p:spPr/>
        <p:txBody>
          <a:bodyPr/>
          <a:lstStyle/>
          <a:p>
            <a:pPr algn="just"/>
            <a:r>
              <a:rPr lang="en-US" altLang="en-US">
                <a:solidFill>
                  <a:srgbClr val="FF0000"/>
                </a:solidFill>
              </a:rPr>
              <a:t>Purchasing Power Parity – </a:t>
            </a:r>
            <a:r>
              <a:rPr lang="en-US" altLang="en-US"/>
              <a:t>How much money is required to purchase the same goods and services in different countries </a:t>
            </a:r>
          </a:p>
          <a:p>
            <a:pPr algn="just"/>
            <a:r>
              <a:rPr lang="en-US" altLang="en-US"/>
              <a:t>Purchasing power in different countries varies on account of cost of living which GNI not counts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xmlns="" id="{4BC3D347-B1C2-4C96-9E16-FEA2BD7497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000000"/>
                </a:solidFill>
                <a:latin typeface="Verdana" panose="020B0604030504040204" pitchFamily="34" charset="0"/>
                <a:ea typeface="MS PGothic" panose="020B0600070205080204" pitchFamily="34" charset="-128"/>
              </a:rPr>
              <a:t>4-</a:t>
            </a:r>
            <a:fld id="{960A1549-4925-4A4C-B379-91BEDD625E50}" type="slidenum">
              <a:rPr lang="en-US" altLang="en-US" sz="1400" smtClean="0">
                <a:solidFill>
                  <a:srgbClr val="000000"/>
                </a:solidFill>
                <a:latin typeface="Verdana" panose="020B0604030504040204" pitchFamily="34" charset="0"/>
                <a:ea typeface="MS PGothic" panose="020B0600070205080204" pitchFamily="34" charset="-128"/>
              </a:rPr>
              <a:pPr>
                <a:spcBef>
                  <a:spcPct val="0"/>
                </a:spcBef>
                <a:buFontTx/>
                <a:buNone/>
              </a:pPr>
              <a:t>46</a:t>
            </a:fld>
            <a:endParaRPr lang="en-US" altLang="en-US" sz="1400">
              <a:solidFill>
                <a:srgbClr val="000000"/>
              </a:solidFill>
              <a:latin typeface="Verdana" panose="020B0604030504040204" pitchFamily="34" charset="0"/>
              <a:ea typeface="MS PGothic" panose="020B0600070205080204" pitchFamily="34" charset="-128"/>
            </a:endParaRPr>
          </a:p>
        </p:txBody>
      </p:sp>
      <p:sp>
        <p:nvSpPr>
          <p:cNvPr id="70659" name="Rectangle 6">
            <a:extLst>
              <a:ext uri="{FF2B5EF4-FFF2-40B4-BE49-F238E27FC236}">
                <a16:creationId xmlns:a16="http://schemas.microsoft.com/office/drawing/2014/main" xmlns="" id="{B37D223D-7E3C-4DA3-9086-E24E1319726F}"/>
              </a:ext>
            </a:extLst>
          </p:cNvPr>
          <p:cNvSpPr>
            <a:spLocks noGrp="1" noChangeArrowheads="1"/>
          </p:cNvSpPr>
          <p:nvPr>
            <p:ph type="title"/>
          </p:nvPr>
        </p:nvSpPr>
        <p:spPr/>
        <p:txBody>
          <a:bodyPr/>
          <a:lstStyle/>
          <a:p>
            <a:pPr eaLnBrk="1" hangingPunct="1"/>
            <a:r>
              <a:rPr lang="en-US" altLang="en-US"/>
              <a:t>Other Features of an Economy</a:t>
            </a:r>
          </a:p>
        </p:txBody>
      </p:sp>
      <p:sp>
        <p:nvSpPr>
          <p:cNvPr id="70660" name="Rectangle 7">
            <a:extLst>
              <a:ext uri="{FF2B5EF4-FFF2-40B4-BE49-F238E27FC236}">
                <a16:creationId xmlns:a16="http://schemas.microsoft.com/office/drawing/2014/main" xmlns="" id="{DDB0FEE0-BEE1-47D9-8702-F7AE1EE12645}"/>
              </a:ext>
            </a:extLst>
          </p:cNvPr>
          <p:cNvSpPr>
            <a:spLocks noGrp="1" noChangeArrowheads="1"/>
          </p:cNvSpPr>
          <p:nvPr>
            <p:ph type="body" idx="1"/>
          </p:nvPr>
        </p:nvSpPr>
        <p:spPr/>
        <p:txBody>
          <a:bodyPr/>
          <a:lstStyle/>
          <a:p>
            <a:pPr eaLnBrk="1" hangingPunct="1"/>
            <a:r>
              <a:rPr lang="en-US" altLang="en-US"/>
              <a:t>Inflation</a:t>
            </a:r>
          </a:p>
          <a:p>
            <a:pPr eaLnBrk="1" hangingPunct="1"/>
            <a:r>
              <a:rPr lang="en-US" altLang="en-US"/>
              <a:t>Unemployment</a:t>
            </a:r>
          </a:p>
          <a:p>
            <a:pPr eaLnBrk="1" hangingPunct="1"/>
            <a:r>
              <a:rPr lang="en-US" altLang="en-US"/>
              <a:t>Debt</a:t>
            </a:r>
          </a:p>
          <a:p>
            <a:pPr eaLnBrk="1" hangingPunct="1"/>
            <a:r>
              <a:rPr lang="en-US" altLang="en-US"/>
              <a:t>Income distribution</a:t>
            </a:r>
          </a:p>
          <a:p>
            <a:pPr eaLnBrk="1" hangingPunct="1"/>
            <a:r>
              <a:rPr lang="en-US" altLang="en-US"/>
              <a:t>Poverty</a:t>
            </a:r>
          </a:p>
          <a:p>
            <a:pPr eaLnBrk="1" hangingPunct="1"/>
            <a:r>
              <a:rPr lang="en-US" altLang="en-US"/>
              <a:t>Balance of payments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327460B4-AD21-4385-89C4-8E2E60FFE2F4}"/>
              </a:ext>
            </a:extLst>
          </p:cNvPr>
          <p:cNvSpPr>
            <a:spLocks noGrp="1" noChangeArrowheads="1"/>
          </p:cNvSpPr>
          <p:nvPr>
            <p:ph type="title"/>
          </p:nvPr>
        </p:nvSpPr>
        <p:spPr>
          <a:xfrm>
            <a:off x="228600" y="381000"/>
            <a:ext cx="8229600" cy="1143000"/>
          </a:xfrm>
        </p:spPr>
        <p:txBody>
          <a:bodyPr/>
          <a:lstStyle/>
          <a:p>
            <a:pPr eaLnBrk="1" hangingPunct="1"/>
            <a:r>
              <a:rPr lang="en-US" altLang="en-US" sz="2800">
                <a:solidFill>
                  <a:srgbClr val="003399"/>
                </a:solidFill>
                <a:latin typeface="Cambria" panose="02040503050406030204" pitchFamily="18" charset="0"/>
              </a:rPr>
              <a:t>What Determines A Country’s Level </a:t>
            </a:r>
            <a:br>
              <a:rPr lang="en-US" altLang="en-US" sz="2800">
                <a:solidFill>
                  <a:srgbClr val="003399"/>
                </a:solidFill>
                <a:latin typeface="Cambria" panose="02040503050406030204" pitchFamily="18" charset="0"/>
              </a:rPr>
            </a:br>
            <a:r>
              <a:rPr lang="en-US" altLang="en-US" sz="2800">
                <a:solidFill>
                  <a:srgbClr val="003399"/>
                </a:solidFill>
                <a:latin typeface="Cambria" panose="02040503050406030204" pitchFamily="18" charset="0"/>
              </a:rPr>
              <a:t>Of Economic Development?</a:t>
            </a:r>
          </a:p>
        </p:txBody>
      </p:sp>
      <p:sp>
        <p:nvSpPr>
          <p:cNvPr id="71683" name="Rectangle 3">
            <a:extLst>
              <a:ext uri="{FF2B5EF4-FFF2-40B4-BE49-F238E27FC236}">
                <a16:creationId xmlns:a16="http://schemas.microsoft.com/office/drawing/2014/main" xmlns="" id="{5EDD1E03-B178-4330-A2B1-E1345091A00F}"/>
              </a:ext>
            </a:extLst>
          </p:cNvPr>
          <p:cNvSpPr>
            <a:spLocks noGrp="1" noChangeArrowheads="1"/>
          </p:cNvSpPr>
          <p:nvPr>
            <p:ph type="body" idx="1"/>
          </p:nvPr>
        </p:nvSpPr>
        <p:spPr>
          <a:xfrm>
            <a:off x="228600" y="1828800"/>
            <a:ext cx="5715000" cy="4876800"/>
          </a:xfrm>
        </p:spPr>
        <p:txBody>
          <a:bodyPr/>
          <a:lstStyle/>
          <a:p>
            <a:pPr marL="609600" indent="-609600" eaLnBrk="1" hangingPunct="1"/>
            <a:r>
              <a:rPr lang="en-US" altLang="en-US" sz="2400"/>
              <a:t>The United Nations used Sen’s ideas to develop the </a:t>
            </a:r>
            <a:r>
              <a:rPr lang="en-US" altLang="en-US" sz="2400">
                <a:solidFill>
                  <a:srgbClr val="003399"/>
                </a:solidFill>
              </a:rPr>
              <a:t>Human Development Index (HDI)</a:t>
            </a:r>
            <a:r>
              <a:rPr lang="en-US" altLang="en-US" sz="2400"/>
              <a:t> which is based on </a:t>
            </a:r>
          </a:p>
          <a:p>
            <a:pPr marL="1085850" lvl="1" indent="-533400" eaLnBrk="1" hangingPunct="1"/>
            <a:r>
              <a:rPr lang="en-US" altLang="en-US" sz="2000"/>
              <a:t>life expectancy at birth</a:t>
            </a:r>
          </a:p>
          <a:p>
            <a:pPr marL="1085850" lvl="1" indent="-533400" eaLnBrk="1" hangingPunct="1"/>
            <a:r>
              <a:rPr lang="en-US" altLang="en-US" sz="2000"/>
              <a:t>educational attainment</a:t>
            </a:r>
          </a:p>
          <a:p>
            <a:pPr marL="1085850" lvl="1" indent="-533400" eaLnBrk="1" hangingPunct="1"/>
            <a:r>
              <a:rPr lang="en-US" altLang="en-US" sz="2000"/>
              <a:t>whether average incomes are sufficient to meet the basic needs of life in a country   </a:t>
            </a:r>
          </a:p>
          <a:p>
            <a:pPr marL="609600" indent="-609600" eaLnBrk="1" hangingPunct="1"/>
            <a:endParaRPr lang="en-US" altLang="en-US" sz="2400"/>
          </a:p>
        </p:txBody>
      </p:sp>
      <p:pic>
        <p:nvPicPr>
          <p:cNvPr id="1026" name="Picture 2" descr="C:\Users\anirudh_sharan\Desktop\new\OLC\Hill10e\The_United_Nations_Building.jpg">
            <a:extLst>
              <a:ext uri="{FF2B5EF4-FFF2-40B4-BE49-F238E27FC236}">
                <a16:creationId xmlns:a16="http://schemas.microsoft.com/office/drawing/2014/main" xmlns="" id="{41FE98BF-6B6A-4E7F-957A-4E4F6C8E0F69}"/>
              </a:ext>
            </a:extLst>
          </p:cNvPr>
          <p:cNvPicPr>
            <a:picLocks noChangeAspect="1" noChangeArrowheads="1"/>
          </p:cNvPicPr>
          <p:nvPr/>
        </p:nvPicPr>
        <p:blipFill>
          <a:blip r:embed="rId3"/>
          <a:srcRect/>
          <a:stretch>
            <a:fillRect/>
          </a:stretch>
        </p:blipFill>
        <p:spPr bwMode="auto">
          <a:xfrm>
            <a:off x="6257925" y="2514600"/>
            <a:ext cx="2228850" cy="2971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2402" name="Rectangle 2">
            <a:extLst>
              <a:ext uri="{FF2B5EF4-FFF2-40B4-BE49-F238E27FC236}">
                <a16:creationId xmlns:a16="http://schemas.microsoft.com/office/drawing/2014/main" xmlns="" id="{741F3874-85E0-45EB-90C0-83A64CD86CB3}"/>
              </a:ext>
            </a:extLst>
          </p:cNvPr>
          <p:cNvSpPr>
            <a:spLocks noGrp="1" noChangeArrowheads="1"/>
          </p:cNvSpPr>
          <p:nvPr>
            <p:ph type="title"/>
          </p:nvPr>
        </p:nvSpPr>
        <p:spPr>
          <a:xfrm>
            <a:off x="582930" y="731519"/>
            <a:ext cx="2133893" cy="3237579"/>
          </a:xfrm>
        </p:spPr>
        <p:txBody>
          <a:bodyPr>
            <a:normAutofit/>
          </a:bodyPr>
          <a:lstStyle/>
          <a:p>
            <a:pPr eaLnBrk="1" hangingPunct="1">
              <a:lnSpc>
                <a:spcPct val="90000"/>
              </a:lnSpc>
            </a:pPr>
            <a:r>
              <a:rPr lang="en-US" altLang="en-US" sz="2800">
                <a:solidFill>
                  <a:srgbClr val="FFFFFF"/>
                </a:solidFill>
                <a:latin typeface="Cambria" panose="02040503050406030204" pitchFamily="18" charset="0"/>
              </a:rPr>
              <a:t>What Are The Implications Of Political Economy Differences For Managers?</a:t>
            </a:r>
          </a:p>
        </p:txBody>
      </p:sp>
      <p:sp>
        <p:nvSpPr>
          <p:cNvPr id="74" name="Rectangle 73">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6" name="Rectangle 75">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03" name="Rectangle 3">
            <a:extLst>
              <a:ext uri="{FF2B5EF4-FFF2-40B4-BE49-F238E27FC236}">
                <a16:creationId xmlns:a16="http://schemas.microsoft.com/office/drawing/2014/main" xmlns="" id="{F74DF724-2575-43DF-A22F-3B7A9E709874}"/>
              </a:ext>
            </a:extLst>
          </p:cNvPr>
          <p:cNvSpPr>
            <a:spLocks noGrp="1" noChangeArrowheads="1"/>
          </p:cNvSpPr>
          <p:nvPr>
            <p:ph type="body" idx="1"/>
          </p:nvPr>
        </p:nvSpPr>
        <p:spPr>
          <a:xfrm>
            <a:off x="3284781" y="686862"/>
            <a:ext cx="5278194" cy="5475129"/>
          </a:xfrm>
        </p:spPr>
        <p:txBody>
          <a:bodyPr anchor="ctr">
            <a:normAutofit/>
          </a:bodyPr>
          <a:lstStyle/>
          <a:p>
            <a:pPr algn="just" eaLnBrk="1" hangingPunct="1"/>
            <a:r>
              <a:rPr lang="en-US" altLang="en-US" sz="2300" dirty="0"/>
              <a:t>The benefits of doing business in a country are a function of </a:t>
            </a:r>
          </a:p>
          <a:p>
            <a:pPr lvl="1" indent="-381000" algn="just" eaLnBrk="1" hangingPunct="1"/>
            <a:r>
              <a:rPr lang="en-US" altLang="en-US" sz="2300" dirty="0"/>
              <a:t>the market’s size</a:t>
            </a:r>
          </a:p>
          <a:p>
            <a:pPr lvl="1" indent="-381000" algn="just" eaLnBrk="1" hangingPunct="1"/>
            <a:r>
              <a:rPr lang="en-US" altLang="en-US" sz="2300" dirty="0"/>
              <a:t>the purchasing power of its consumers</a:t>
            </a:r>
          </a:p>
          <a:p>
            <a:pPr lvl="1" indent="-381000" algn="just" eaLnBrk="1" hangingPunct="1"/>
            <a:r>
              <a:rPr lang="en-US" altLang="en-US" sz="2300" dirty="0"/>
              <a:t>their likely future wealth </a:t>
            </a:r>
          </a:p>
          <a:p>
            <a:pPr algn="just" eaLnBrk="1" hangingPunct="1"/>
            <a:r>
              <a:rPr lang="en-US" altLang="en-US" sz="2300" dirty="0"/>
              <a:t>By identifying and investing early in potential future economic stars, firms may be able to gain first mover advantages (advantages that accrue to early entrants into a market) and establish loyalty and experience in a country</a:t>
            </a:r>
          </a:p>
          <a:p>
            <a:pPr lvl="1" indent="-381000" algn="just" eaLnBrk="1" hangingPunct="1"/>
            <a:r>
              <a:rPr lang="en-US" altLang="en-US" sz="2300" dirty="0"/>
              <a:t>China</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6498" name="Rectangle 2">
            <a:extLst>
              <a:ext uri="{FF2B5EF4-FFF2-40B4-BE49-F238E27FC236}">
                <a16:creationId xmlns:a16="http://schemas.microsoft.com/office/drawing/2014/main" xmlns="" id="{169EE058-E1CD-4E12-9B00-8768D9FAC62E}"/>
              </a:ext>
            </a:extLst>
          </p:cNvPr>
          <p:cNvSpPr>
            <a:spLocks noGrp="1" noChangeArrowheads="1"/>
          </p:cNvSpPr>
          <p:nvPr>
            <p:ph type="title"/>
          </p:nvPr>
        </p:nvSpPr>
        <p:spPr>
          <a:xfrm>
            <a:off x="582930" y="731519"/>
            <a:ext cx="2133893" cy="3237579"/>
          </a:xfrm>
        </p:spPr>
        <p:txBody>
          <a:bodyPr>
            <a:normAutofit/>
          </a:bodyPr>
          <a:lstStyle/>
          <a:p>
            <a:pPr eaLnBrk="1" hangingPunct="1">
              <a:lnSpc>
                <a:spcPct val="90000"/>
              </a:lnSpc>
            </a:pPr>
            <a:r>
              <a:rPr lang="en-US" altLang="en-US" sz="2800">
                <a:solidFill>
                  <a:srgbClr val="FFFFFF"/>
                </a:solidFill>
                <a:latin typeface="Cambria" panose="02040503050406030204" pitchFamily="18" charset="0"/>
              </a:rPr>
              <a:t>What Are The Implications Of Political Economy Differences For Managers?</a:t>
            </a:r>
          </a:p>
        </p:txBody>
      </p:sp>
      <p:sp>
        <p:nvSpPr>
          <p:cNvPr id="74" name="Rectangle 73">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6" name="Rectangle 75">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99" name="Rectangle 3">
            <a:extLst>
              <a:ext uri="{FF2B5EF4-FFF2-40B4-BE49-F238E27FC236}">
                <a16:creationId xmlns:a16="http://schemas.microsoft.com/office/drawing/2014/main" xmlns="" id="{6407370F-84CC-4A9F-93D8-51729332F101}"/>
              </a:ext>
            </a:extLst>
          </p:cNvPr>
          <p:cNvSpPr>
            <a:spLocks noGrp="1" noChangeArrowheads="1"/>
          </p:cNvSpPr>
          <p:nvPr>
            <p:ph type="body" idx="1"/>
          </p:nvPr>
        </p:nvSpPr>
        <p:spPr>
          <a:xfrm>
            <a:off x="3284781" y="686862"/>
            <a:ext cx="5278194" cy="5475129"/>
          </a:xfrm>
        </p:spPr>
        <p:txBody>
          <a:bodyPr anchor="ctr">
            <a:normAutofit/>
          </a:bodyPr>
          <a:lstStyle/>
          <a:p>
            <a:pPr marL="457200" indent="-457200" eaLnBrk="1" hangingPunct="1">
              <a:lnSpc>
                <a:spcPct val="90000"/>
              </a:lnSpc>
            </a:pPr>
            <a:r>
              <a:rPr lang="en-US" altLang="en-US" sz="2100"/>
              <a:t>The risks of doing business in a country are a function of </a:t>
            </a:r>
          </a:p>
          <a:p>
            <a:pPr marL="838200" lvl="1" indent="-381000" eaLnBrk="1" hangingPunct="1">
              <a:lnSpc>
                <a:spcPct val="90000"/>
              </a:lnSpc>
            </a:pPr>
            <a:r>
              <a:rPr lang="en-US" altLang="en-US" sz="2100"/>
              <a:t>Political risk - the likelihood that political forces will cause drastic changes in a country's business environment that adversely affects the profit and other goals of a business enterprise </a:t>
            </a:r>
          </a:p>
          <a:p>
            <a:pPr marL="838200" lvl="1" indent="-381000" eaLnBrk="1" hangingPunct="1">
              <a:lnSpc>
                <a:spcPct val="90000"/>
              </a:lnSpc>
            </a:pPr>
            <a:r>
              <a:rPr lang="en-US" altLang="en-US" sz="2100"/>
              <a:t>Economic risk - the likelihood that economic mismanagement will cause drastic changes in a country's business environment that adversely affects the profit and other goals of a business enterprise </a:t>
            </a:r>
          </a:p>
          <a:p>
            <a:pPr marL="838200" lvl="1" indent="-381000" eaLnBrk="1" hangingPunct="1">
              <a:lnSpc>
                <a:spcPct val="90000"/>
              </a:lnSpc>
            </a:pPr>
            <a:r>
              <a:rPr lang="en-US" altLang="en-US" sz="2100"/>
              <a:t>Legal risk - the likelihood that a trading partner will opportunistically break a contract or expropriate property rights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2C14067E-D354-4FD1-80DA-9271856BDFA6}"/>
              </a:ext>
            </a:extLst>
          </p:cNvPr>
          <p:cNvSpPr>
            <a:spLocks noGrp="1" noChangeArrowheads="1"/>
          </p:cNvSpPr>
          <p:nvPr>
            <p:ph type="title"/>
          </p:nvPr>
        </p:nvSpPr>
        <p:spPr/>
        <p:txBody>
          <a:bodyPr/>
          <a:lstStyle/>
          <a:p>
            <a:r>
              <a:rPr lang="en-IN" altLang="en-US"/>
              <a:t>Online Healthcare</a:t>
            </a:r>
          </a:p>
        </p:txBody>
      </p:sp>
      <p:pic>
        <p:nvPicPr>
          <p:cNvPr id="14339" name="Content Placeholder 3">
            <a:extLst>
              <a:ext uri="{FF2B5EF4-FFF2-40B4-BE49-F238E27FC236}">
                <a16:creationId xmlns:a16="http://schemas.microsoft.com/office/drawing/2014/main" xmlns="" id="{E2E67F97-EB0B-44A8-98E7-79D5D88715C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509396"/>
            <a:ext cx="8077199" cy="4702175"/>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DD6213BB-D7DC-4B7D-AE10-51A8C39FB131}"/>
              </a:ext>
            </a:extLst>
          </p:cNvPr>
          <p:cNvSpPr>
            <a:spLocks noGrp="1" noChangeArrowheads="1"/>
          </p:cNvSpPr>
          <p:nvPr>
            <p:ph type="title"/>
          </p:nvPr>
        </p:nvSpPr>
        <p:spPr>
          <a:xfrm>
            <a:off x="304800" y="457200"/>
            <a:ext cx="8229600" cy="1143000"/>
          </a:xfrm>
        </p:spPr>
        <p:txBody>
          <a:bodyPr/>
          <a:lstStyle/>
          <a:p>
            <a:pPr algn="l" eaLnBrk="1" hangingPunct="1"/>
            <a:r>
              <a:rPr lang="en-US" altLang="en-US" sz="2800">
                <a:solidFill>
                  <a:srgbClr val="003399"/>
                </a:solidFill>
                <a:latin typeface="Cambria" panose="02040503050406030204" pitchFamily="18" charset="0"/>
              </a:rPr>
              <a:t>How Does Political Economy Influence Economic Progress?</a:t>
            </a:r>
          </a:p>
        </p:txBody>
      </p:sp>
      <p:sp>
        <p:nvSpPr>
          <p:cNvPr id="38915" name="Rectangle 3">
            <a:extLst>
              <a:ext uri="{FF2B5EF4-FFF2-40B4-BE49-F238E27FC236}">
                <a16:creationId xmlns:a16="http://schemas.microsoft.com/office/drawing/2014/main" xmlns="" id="{0298E23C-6E43-41F0-B0EC-9BA774E9351C}"/>
              </a:ext>
            </a:extLst>
          </p:cNvPr>
          <p:cNvSpPr>
            <a:spLocks noGrp="1" noChangeArrowheads="1"/>
          </p:cNvSpPr>
          <p:nvPr>
            <p:ph type="body" idx="1"/>
          </p:nvPr>
        </p:nvSpPr>
        <p:spPr/>
        <p:txBody>
          <a:bodyPr/>
          <a:lstStyle/>
          <a:p>
            <a:pPr eaLnBrk="1" hangingPunct="1">
              <a:lnSpc>
                <a:spcPct val="80000"/>
              </a:lnSpc>
              <a:tabLst>
                <a:tab pos="339725" algn="l"/>
              </a:tabLst>
              <a:defRPr/>
            </a:pPr>
            <a:r>
              <a:rPr lang="en-US" altLang="en-US" sz="2400" dirty="0"/>
              <a:t>Innovation and entrepreneurship are the engines of long-run economic growth</a:t>
            </a:r>
          </a:p>
          <a:p>
            <a:pPr marL="0" indent="0" eaLnBrk="1" hangingPunct="1">
              <a:lnSpc>
                <a:spcPct val="80000"/>
              </a:lnSpc>
              <a:buFontTx/>
              <a:buNone/>
              <a:tabLst>
                <a:tab pos="339725" algn="l"/>
              </a:tabLst>
              <a:defRPr/>
            </a:pPr>
            <a:endParaRPr lang="en-US" altLang="en-US" sz="2000" dirty="0"/>
          </a:p>
          <a:p>
            <a:pPr eaLnBrk="1" hangingPunct="1">
              <a:lnSpc>
                <a:spcPct val="80000"/>
              </a:lnSpc>
              <a:tabLst>
                <a:tab pos="339725" algn="l"/>
              </a:tabLst>
              <a:defRPr/>
            </a:pPr>
            <a:r>
              <a:rPr lang="en-US" altLang="en-US" sz="2400" dirty="0"/>
              <a:t>Innovation and entrepreneurship help increase economic activity by creating new markets and products that did not previously exist </a:t>
            </a:r>
          </a:p>
          <a:p>
            <a:pPr eaLnBrk="1" hangingPunct="1">
              <a:lnSpc>
                <a:spcPct val="80000"/>
              </a:lnSpc>
              <a:tabLst>
                <a:tab pos="339725" algn="l"/>
              </a:tabLst>
              <a:defRPr/>
            </a:pPr>
            <a:endParaRPr lang="en-US" altLang="en-US" sz="2400" dirty="0"/>
          </a:p>
          <a:p>
            <a:pPr lvl="1" indent="-381000" eaLnBrk="1" hangingPunct="1">
              <a:lnSpc>
                <a:spcPct val="80000"/>
              </a:lnSpc>
              <a:tabLst>
                <a:tab pos="339725" algn="l"/>
              </a:tabLst>
              <a:defRPr/>
            </a:pPr>
            <a:r>
              <a:rPr lang="en-US" altLang="en-US" sz="2000" dirty="0"/>
              <a:t>innovation in production and business processes result in more productive labor and capital further boosting economic growth rates </a:t>
            </a:r>
          </a:p>
          <a:p>
            <a:pPr eaLnBrk="1" hangingPunct="1">
              <a:lnSpc>
                <a:spcPct val="80000"/>
              </a:lnSpc>
              <a:tabLst>
                <a:tab pos="339725" algn="l"/>
              </a:tabLst>
              <a:defRPr/>
            </a:pPr>
            <a:endParaRPr lang="en-US" altLang="en-US" sz="2400"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E2F87EE8-6026-495C-A778-AF3D420F9E99}"/>
              </a:ext>
            </a:extLst>
          </p:cNvPr>
          <p:cNvSpPr>
            <a:spLocks noGrp="1" noChangeArrowheads="1"/>
          </p:cNvSpPr>
          <p:nvPr>
            <p:ph type="title"/>
          </p:nvPr>
        </p:nvSpPr>
        <p:spPr>
          <a:xfrm>
            <a:off x="0" y="304800"/>
            <a:ext cx="8229600" cy="1143000"/>
          </a:xfrm>
        </p:spPr>
        <p:txBody>
          <a:bodyPr/>
          <a:lstStyle/>
          <a:p>
            <a:pPr algn="l" eaLnBrk="1" hangingPunct="1"/>
            <a:r>
              <a:rPr lang="en-US" altLang="en-US" sz="3200">
                <a:solidFill>
                  <a:srgbClr val="003399"/>
                </a:solidFill>
                <a:latin typeface="Cambria" panose="02040503050406030204" pitchFamily="18" charset="0"/>
              </a:rPr>
              <a:t>How Does Political Economy Influence Economic Progress?</a:t>
            </a:r>
          </a:p>
        </p:txBody>
      </p:sp>
      <p:sp>
        <p:nvSpPr>
          <p:cNvPr id="81923" name="Rectangle 3">
            <a:extLst>
              <a:ext uri="{FF2B5EF4-FFF2-40B4-BE49-F238E27FC236}">
                <a16:creationId xmlns:a16="http://schemas.microsoft.com/office/drawing/2014/main" xmlns="" id="{51B8F729-5CE6-4ECB-AD78-766BDD790045}"/>
              </a:ext>
            </a:extLst>
          </p:cNvPr>
          <p:cNvSpPr>
            <a:spLocks noGrp="1" noChangeArrowheads="1"/>
          </p:cNvSpPr>
          <p:nvPr>
            <p:ph type="body" idx="1"/>
          </p:nvPr>
        </p:nvSpPr>
        <p:spPr/>
        <p:txBody>
          <a:bodyPr/>
          <a:lstStyle/>
          <a:p>
            <a:pPr eaLnBrk="1" hangingPunct="1"/>
            <a:r>
              <a:rPr lang="en-US" altLang="en-US" sz="2400"/>
              <a:t>Democratic regimes are probably more conducive to long-term economic growth than dictatorships, even the benevolent kind</a:t>
            </a:r>
          </a:p>
          <a:p>
            <a:pPr lvl="1" indent="-381000" eaLnBrk="1" hangingPunct="1"/>
            <a:r>
              <a:rPr lang="en-US" altLang="en-US" sz="2000"/>
              <a:t>property rights are only secure in well-functioning, mature democracies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6A2AAEF2-B314-4FBB-8412-665CAD392ACD}"/>
              </a:ext>
            </a:extLst>
          </p:cNvPr>
          <p:cNvSpPr>
            <a:spLocks noGrp="1" noChangeArrowheads="1"/>
          </p:cNvSpPr>
          <p:nvPr>
            <p:ph type="title"/>
          </p:nvPr>
        </p:nvSpPr>
        <p:spPr>
          <a:xfrm>
            <a:off x="457200" y="838200"/>
            <a:ext cx="8229600" cy="750888"/>
          </a:xfrm>
        </p:spPr>
        <p:txBody>
          <a:bodyPr/>
          <a:lstStyle/>
          <a:p>
            <a:pPr eaLnBrk="1" hangingPunct="1"/>
            <a:r>
              <a:rPr lang="en-US" altLang="en-US" sz="3200">
                <a:solidFill>
                  <a:srgbClr val="003399"/>
                </a:solidFill>
                <a:latin typeface="Cambria" panose="02040503050406030204" pitchFamily="18" charset="0"/>
              </a:rPr>
              <a:t>How Does Geography Influence Economic Development?</a:t>
            </a:r>
          </a:p>
        </p:txBody>
      </p:sp>
      <p:sp>
        <p:nvSpPr>
          <p:cNvPr id="83971" name="Rectangle 3">
            <a:extLst>
              <a:ext uri="{FF2B5EF4-FFF2-40B4-BE49-F238E27FC236}">
                <a16:creationId xmlns:a16="http://schemas.microsoft.com/office/drawing/2014/main" xmlns="" id="{06F1C286-AAA6-4844-9979-6F072356F2AE}"/>
              </a:ext>
            </a:extLst>
          </p:cNvPr>
          <p:cNvSpPr>
            <a:spLocks noGrp="1" noChangeArrowheads="1"/>
          </p:cNvSpPr>
          <p:nvPr>
            <p:ph type="body" idx="1"/>
          </p:nvPr>
        </p:nvSpPr>
        <p:spPr>
          <a:xfrm>
            <a:off x="457200" y="2286000"/>
            <a:ext cx="8229600" cy="3200400"/>
          </a:xfrm>
        </p:spPr>
        <p:txBody>
          <a:bodyPr/>
          <a:lstStyle/>
          <a:p>
            <a:pPr eaLnBrk="1" hangingPunct="1">
              <a:tabLst>
                <a:tab pos="744538" algn="l"/>
              </a:tabLst>
            </a:pPr>
            <a:r>
              <a:rPr lang="en-US" altLang="en-US" sz="2400"/>
              <a:t>Countries with favorable geography are more likely to engage in trade, and so, be more open to market-based economic systems, and the economic growth they promote</a:t>
            </a:r>
          </a:p>
          <a:p>
            <a:pPr eaLnBrk="1" hangingPunct="1">
              <a:tabLst>
                <a:tab pos="744538" algn="l"/>
              </a:tabLst>
            </a:pPr>
            <a:endParaRPr lang="en-US" altLang="en-US" sz="240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EC557525-0683-4775-BB96-059A76CE4731}"/>
              </a:ext>
            </a:extLst>
          </p:cNvPr>
          <p:cNvSpPr>
            <a:spLocks noGrp="1" noChangeArrowheads="1"/>
          </p:cNvSpPr>
          <p:nvPr>
            <p:ph type="title"/>
          </p:nvPr>
        </p:nvSpPr>
        <p:spPr>
          <a:xfrm>
            <a:off x="304800" y="381000"/>
            <a:ext cx="8229600" cy="1143000"/>
          </a:xfrm>
        </p:spPr>
        <p:txBody>
          <a:bodyPr/>
          <a:lstStyle/>
          <a:p>
            <a:pPr algn="l" eaLnBrk="1" hangingPunct="1"/>
            <a:r>
              <a:rPr lang="en-US" altLang="en-US" sz="3200">
                <a:solidFill>
                  <a:srgbClr val="003399"/>
                </a:solidFill>
                <a:latin typeface="Cambria" panose="02040503050406030204" pitchFamily="18" charset="0"/>
              </a:rPr>
              <a:t>How Is The Political Economy Changing?</a:t>
            </a:r>
          </a:p>
        </p:txBody>
      </p:sp>
      <p:sp>
        <p:nvSpPr>
          <p:cNvPr id="18435" name="Rectangle 3">
            <a:extLst>
              <a:ext uri="{FF2B5EF4-FFF2-40B4-BE49-F238E27FC236}">
                <a16:creationId xmlns:a16="http://schemas.microsoft.com/office/drawing/2014/main" xmlns="" id="{C8EF13DD-878A-4D46-AB01-F46473208871}"/>
              </a:ext>
            </a:extLst>
          </p:cNvPr>
          <p:cNvSpPr>
            <a:spLocks noGrp="1" noChangeArrowheads="1"/>
          </p:cNvSpPr>
          <p:nvPr>
            <p:ph type="body" idx="1"/>
          </p:nvPr>
        </p:nvSpPr>
        <p:spPr/>
        <p:txBody>
          <a:bodyPr/>
          <a:lstStyle/>
          <a:p>
            <a:pPr marL="533400" indent="-533400" eaLnBrk="1" hangingPunct="1">
              <a:lnSpc>
                <a:spcPct val="90000"/>
              </a:lnSpc>
              <a:buFontTx/>
              <a:buNone/>
              <a:defRPr/>
            </a:pPr>
            <a:r>
              <a:rPr lang="en-US" altLang="en-US" sz="2400" dirty="0"/>
              <a:t>Since the late 1980s, two trends have emerged</a:t>
            </a:r>
          </a:p>
          <a:p>
            <a:pPr marL="1085850" indent="-533400" eaLnBrk="1" hangingPunct="1">
              <a:lnSpc>
                <a:spcPct val="90000"/>
              </a:lnSpc>
              <a:buFont typeface="Wingdings" charset="2"/>
              <a:buAutoNum type="arabicPeriod"/>
              <a:defRPr/>
            </a:pPr>
            <a:r>
              <a:rPr lang="en-US" altLang="en-US" sz="2400" dirty="0"/>
              <a:t>Democratic revolution (late 1980s and early 1990s)</a:t>
            </a:r>
          </a:p>
          <a:p>
            <a:pPr marL="1619250" lvl="1" indent="-533400" eaLnBrk="1" hangingPunct="1">
              <a:lnSpc>
                <a:spcPct val="90000"/>
              </a:lnSpc>
              <a:defRPr/>
            </a:pPr>
            <a:r>
              <a:rPr lang="en-US" altLang="en-US" sz="2000" dirty="0"/>
              <a:t>democratically elected governments replaced totalitarian regimes</a:t>
            </a:r>
          </a:p>
          <a:p>
            <a:pPr marL="2057400" lvl="2" indent="-457200" eaLnBrk="1" hangingPunct="1">
              <a:lnSpc>
                <a:spcPct val="90000"/>
              </a:lnSpc>
              <a:defRPr/>
            </a:pPr>
            <a:r>
              <a:rPr lang="en-US" altLang="en-US" sz="2000" dirty="0"/>
              <a:t>more committed to free market capitalism</a:t>
            </a:r>
          </a:p>
          <a:p>
            <a:pPr marL="1085850" indent="-533400" eaLnBrk="1" hangingPunct="1">
              <a:lnSpc>
                <a:spcPct val="90000"/>
              </a:lnSpc>
              <a:buFont typeface="Wingdings" charset="2"/>
              <a:buAutoNum type="arabicPeriod" startAt="2"/>
              <a:defRPr/>
            </a:pPr>
            <a:r>
              <a:rPr lang="en-US" altLang="en-US" sz="2400" dirty="0"/>
              <a:t>A move away from centrally planned and mixed economies</a:t>
            </a:r>
          </a:p>
          <a:p>
            <a:pPr marL="1619250" lvl="1" indent="-533400" eaLnBrk="1" hangingPunct="1">
              <a:lnSpc>
                <a:spcPct val="90000"/>
              </a:lnSpc>
              <a:defRPr/>
            </a:pPr>
            <a:r>
              <a:rPr lang="en-US" altLang="en-US" sz="2000" dirty="0"/>
              <a:t>more countries have shifted toward the market-based model</a:t>
            </a:r>
          </a:p>
          <a:p>
            <a:pPr marL="609600" indent="-609600" eaLnBrk="1" hangingPunct="1">
              <a:lnSpc>
                <a:spcPct val="90000"/>
              </a:lnSpc>
              <a:defRPr/>
            </a:pPr>
            <a:endParaRPr lang="en-US" altLang="en-US" sz="2400" dirty="0"/>
          </a:p>
          <a:p>
            <a:pPr marL="609600" indent="-609600" eaLnBrk="1" hangingPunct="1">
              <a:lnSpc>
                <a:spcPct val="90000"/>
              </a:lnSpc>
              <a:buFont typeface="Wingdings" charset="2"/>
              <a:buAutoNum type="arabicPeriod"/>
              <a:defRPr/>
            </a:pPr>
            <a:endParaRPr lang="en-US" altLang="en-US" sz="2400"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D3AE1F81-6BC8-4C64-A789-C9F627B426E9}"/>
              </a:ext>
            </a:extLst>
          </p:cNvPr>
          <p:cNvSpPr>
            <a:spLocks noGrp="1" noChangeArrowheads="1"/>
          </p:cNvSpPr>
          <p:nvPr>
            <p:ph type="title"/>
          </p:nvPr>
        </p:nvSpPr>
        <p:spPr>
          <a:xfrm>
            <a:off x="228600" y="304800"/>
            <a:ext cx="8229600" cy="1143000"/>
          </a:xfrm>
        </p:spPr>
        <p:txBody>
          <a:bodyPr/>
          <a:lstStyle/>
          <a:p>
            <a:pPr algn="l" eaLnBrk="1" hangingPunct="1"/>
            <a:r>
              <a:rPr lang="en-US" altLang="en-US" sz="3200">
                <a:solidFill>
                  <a:srgbClr val="003399"/>
                </a:solidFill>
                <a:latin typeface="Cambria" panose="02040503050406030204" pitchFamily="18" charset="0"/>
              </a:rPr>
              <a:t>How Is The Political Economy Changing?</a:t>
            </a:r>
          </a:p>
        </p:txBody>
      </p:sp>
      <p:sp>
        <p:nvSpPr>
          <p:cNvPr id="90115" name="Rectangle 3">
            <a:extLst>
              <a:ext uri="{FF2B5EF4-FFF2-40B4-BE49-F238E27FC236}">
                <a16:creationId xmlns:a16="http://schemas.microsoft.com/office/drawing/2014/main" xmlns="" id="{8964CBBB-FE37-4EDC-B0CD-A7E671F14124}"/>
              </a:ext>
            </a:extLst>
          </p:cNvPr>
          <p:cNvSpPr>
            <a:spLocks noGrp="1" noChangeArrowheads="1"/>
          </p:cNvSpPr>
          <p:nvPr>
            <p:ph type="body" idx="1"/>
          </p:nvPr>
        </p:nvSpPr>
        <p:spPr/>
        <p:txBody>
          <a:bodyPr/>
          <a:lstStyle/>
          <a:p>
            <a:pPr marL="609600" indent="-609600" eaLnBrk="1" hangingPunct="1"/>
            <a:r>
              <a:rPr lang="en-US" altLang="en-US" sz="2400"/>
              <a:t>Trend 1: Democracy has spread over the last two decades</a:t>
            </a:r>
          </a:p>
          <a:p>
            <a:pPr marL="990600" lvl="1" indent="-361950" eaLnBrk="1" hangingPunct="1"/>
            <a:r>
              <a:rPr lang="en-US" altLang="en-US" sz="2000"/>
              <a:t>many totalitarian regimes failed to deliver economic progress</a:t>
            </a:r>
          </a:p>
          <a:p>
            <a:pPr marL="990600" lvl="1" indent="-361950" eaLnBrk="1" hangingPunct="1"/>
            <a:endParaRPr lang="en-US" altLang="en-US" sz="2000"/>
          </a:p>
          <a:p>
            <a:pPr marL="990600" lvl="1" indent="-361950" eaLnBrk="1" hangingPunct="1"/>
            <a:r>
              <a:rPr lang="en-US" altLang="en-US" sz="2000"/>
              <a:t>new information and communication technologies have broken down the ability of the state to control access to uncensored information</a:t>
            </a:r>
          </a:p>
          <a:p>
            <a:pPr marL="990600" lvl="1" indent="-361950" eaLnBrk="1" hangingPunct="1"/>
            <a:endParaRPr lang="en-US" altLang="en-US" sz="2000"/>
          </a:p>
          <a:p>
            <a:pPr marL="990600" lvl="1" indent="-361950" eaLnBrk="1" hangingPunct="1"/>
            <a:r>
              <a:rPr lang="en-US" altLang="en-US" sz="2000"/>
              <a:t>economic advances of the last 25 years have led to increasingly prosperous middle and working classes who have pushed for democratic reforms </a:t>
            </a:r>
          </a:p>
          <a:p>
            <a:pPr marL="609600" indent="-609600" eaLnBrk="1" hangingPunct="1">
              <a:buFont typeface="Wingdings" panose="05000000000000000000" pitchFamily="2" charset="2"/>
              <a:buAutoNum type="arabicPeriod"/>
            </a:pPr>
            <a:endParaRPr lang="en-US" altLang="en-US" sz="2400"/>
          </a:p>
          <a:p>
            <a:pPr marL="609600" indent="-609600" eaLnBrk="1" hangingPunct="1"/>
            <a:endParaRPr lang="en-US" altLang="en-US" sz="240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xmlns="" id="{5152BA9D-DA43-4EC7-802D-20712AC4C5D8}"/>
              </a:ext>
            </a:extLst>
          </p:cNvPr>
          <p:cNvSpPr>
            <a:spLocks noGrp="1" noChangeArrowheads="1"/>
          </p:cNvSpPr>
          <p:nvPr>
            <p:ph type="title"/>
          </p:nvPr>
        </p:nvSpPr>
        <p:spPr>
          <a:xfrm>
            <a:off x="76200" y="381000"/>
            <a:ext cx="8229600" cy="1143000"/>
          </a:xfrm>
        </p:spPr>
        <p:txBody>
          <a:bodyPr/>
          <a:lstStyle/>
          <a:p>
            <a:pPr eaLnBrk="1" hangingPunct="1"/>
            <a:r>
              <a:rPr lang="en-US" altLang="en-US" sz="3600">
                <a:solidFill>
                  <a:srgbClr val="003399"/>
                </a:solidFill>
                <a:latin typeface="Cambria" panose="02040503050406030204" pitchFamily="18" charset="0"/>
              </a:rPr>
              <a:t>How Is The Political Economy Changing?</a:t>
            </a:r>
          </a:p>
        </p:txBody>
      </p:sp>
      <p:sp>
        <p:nvSpPr>
          <p:cNvPr id="94211" name="Rectangle 3">
            <a:extLst>
              <a:ext uri="{FF2B5EF4-FFF2-40B4-BE49-F238E27FC236}">
                <a16:creationId xmlns:a16="http://schemas.microsoft.com/office/drawing/2014/main" xmlns="" id="{2EB16F31-00E1-4217-BC47-32685A6A71C9}"/>
              </a:ext>
            </a:extLst>
          </p:cNvPr>
          <p:cNvSpPr>
            <a:spLocks noGrp="1" noChangeArrowheads="1"/>
          </p:cNvSpPr>
          <p:nvPr>
            <p:ph type="body" idx="1"/>
          </p:nvPr>
        </p:nvSpPr>
        <p:spPr/>
        <p:txBody>
          <a:bodyPr/>
          <a:lstStyle/>
          <a:p>
            <a:pPr marL="609600" indent="-609600" eaLnBrk="1" hangingPunct="1"/>
            <a:r>
              <a:rPr lang="en-US" altLang="en-US" sz="2400"/>
              <a:t>Trend 2: The spread of market-based systems </a:t>
            </a:r>
          </a:p>
          <a:p>
            <a:pPr marL="1162050" lvl="1" indent="-533400" eaLnBrk="1" hangingPunct="1"/>
            <a:r>
              <a:rPr lang="en-US" altLang="en-US" sz="2000"/>
              <a:t>more countries have moved away from centrally planned and mixed economies toward the market-based model</a:t>
            </a:r>
          </a:p>
          <a:p>
            <a:pPr marL="609600" indent="-609600" eaLnBrk="1" hangingPunct="1"/>
            <a:r>
              <a:rPr lang="en-US" altLang="en-US" sz="2400"/>
              <a:t>Command and mixed economies failed to deliver the sustained economic growth achieved in market-based countries</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xmlns="" id="{38FB22B6-27E9-4F5F-9729-B1E88963B8C8}"/>
              </a:ext>
            </a:extLst>
          </p:cNvPr>
          <p:cNvSpPr>
            <a:spLocks noGrp="1" noChangeArrowheads="1"/>
          </p:cNvSpPr>
          <p:nvPr>
            <p:ph type="title"/>
          </p:nvPr>
        </p:nvSpPr>
        <p:spPr>
          <a:xfrm>
            <a:off x="457200" y="304800"/>
            <a:ext cx="8229600" cy="1143000"/>
          </a:xfrm>
        </p:spPr>
        <p:txBody>
          <a:bodyPr/>
          <a:lstStyle/>
          <a:p>
            <a:pPr eaLnBrk="1" hangingPunct="1"/>
            <a:r>
              <a:rPr lang="en-US" altLang="en-US" sz="3200">
                <a:solidFill>
                  <a:srgbClr val="003399"/>
                </a:solidFill>
                <a:latin typeface="Cambria" panose="02040503050406030204" pitchFamily="18" charset="0"/>
              </a:rPr>
              <a:t>What Is The Nature Of </a:t>
            </a:r>
            <a:br>
              <a:rPr lang="en-US" altLang="en-US" sz="3200">
                <a:solidFill>
                  <a:srgbClr val="003399"/>
                </a:solidFill>
                <a:latin typeface="Cambria" panose="02040503050406030204" pitchFamily="18" charset="0"/>
              </a:rPr>
            </a:br>
            <a:r>
              <a:rPr lang="en-US" altLang="en-US" sz="3200">
                <a:solidFill>
                  <a:srgbClr val="003399"/>
                </a:solidFill>
                <a:latin typeface="Cambria" panose="02040503050406030204" pitchFamily="18" charset="0"/>
              </a:rPr>
              <a:t>Economic Transformation?</a:t>
            </a:r>
            <a:r>
              <a:rPr lang="en-US" altLang="en-US" sz="3200" b="1">
                <a:latin typeface="Cambria" panose="02040503050406030204" pitchFamily="18" charset="0"/>
              </a:rPr>
              <a:t> </a:t>
            </a:r>
          </a:p>
        </p:txBody>
      </p:sp>
      <p:sp>
        <p:nvSpPr>
          <p:cNvPr id="96259" name="Rectangle 3">
            <a:extLst>
              <a:ext uri="{FF2B5EF4-FFF2-40B4-BE49-F238E27FC236}">
                <a16:creationId xmlns:a16="http://schemas.microsoft.com/office/drawing/2014/main" xmlns="" id="{46E25697-8DDF-4FF1-AA20-0963E87F32A9}"/>
              </a:ext>
            </a:extLst>
          </p:cNvPr>
          <p:cNvSpPr>
            <a:spLocks noGrp="1" noChangeArrowheads="1"/>
          </p:cNvSpPr>
          <p:nvPr>
            <p:ph type="body" idx="1"/>
          </p:nvPr>
        </p:nvSpPr>
        <p:spPr/>
        <p:txBody>
          <a:bodyPr/>
          <a:lstStyle/>
          <a:p>
            <a:pPr eaLnBrk="1" hangingPunct="1">
              <a:lnSpc>
                <a:spcPct val="90000"/>
              </a:lnSpc>
            </a:pPr>
            <a:r>
              <a:rPr lang="en-US" altLang="en-US" sz="2800"/>
              <a:t>The shift toward a market-based system involves</a:t>
            </a:r>
          </a:p>
          <a:p>
            <a:pPr lvl="1" indent="-381000" eaLnBrk="1" hangingPunct="1">
              <a:lnSpc>
                <a:spcPct val="90000"/>
              </a:lnSpc>
            </a:pPr>
            <a:r>
              <a:rPr lang="en-US" altLang="en-US" sz="2400">
                <a:solidFill>
                  <a:srgbClr val="003399"/>
                </a:solidFill>
              </a:rPr>
              <a:t>deregulation</a:t>
            </a:r>
            <a:r>
              <a:rPr lang="en-US" altLang="en-US" sz="2400"/>
              <a:t> – removing legal restrictions to the free play of markets, the establishment of private enterprises</a:t>
            </a:r>
          </a:p>
          <a:p>
            <a:pPr lvl="1" indent="-381000" eaLnBrk="1" hangingPunct="1">
              <a:lnSpc>
                <a:spcPct val="90000"/>
              </a:lnSpc>
            </a:pPr>
            <a:endParaRPr lang="en-US" altLang="en-US" sz="2400"/>
          </a:p>
          <a:p>
            <a:pPr lvl="1" indent="-381000" eaLnBrk="1" hangingPunct="1">
              <a:lnSpc>
                <a:spcPct val="90000"/>
              </a:lnSpc>
            </a:pPr>
            <a:r>
              <a:rPr lang="en-US" altLang="en-US" sz="2400">
                <a:solidFill>
                  <a:srgbClr val="003399"/>
                </a:solidFill>
              </a:rPr>
              <a:t>privatization</a:t>
            </a:r>
            <a:r>
              <a:rPr lang="en-US" altLang="en-US" sz="2400"/>
              <a:t> -</a:t>
            </a:r>
            <a:r>
              <a:rPr lang="en-US" altLang="en-US" sz="2400" b="1"/>
              <a:t> </a:t>
            </a:r>
            <a:r>
              <a:rPr lang="en-US" altLang="en-US" sz="2400"/>
              <a:t>transfers the ownership of state property into the hands of private investors</a:t>
            </a:r>
          </a:p>
          <a:p>
            <a:pPr lvl="1" indent="-381000" eaLnBrk="1" hangingPunct="1">
              <a:lnSpc>
                <a:spcPct val="90000"/>
              </a:lnSpc>
            </a:pPr>
            <a:endParaRPr lang="en-US" altLang="en-US" sz="2400"/>
          </a:p>
          <a:p>
            <a:pPr lvl="1" indent="-381000" eaLnBrk="1" hangingPunct="1">
              <a:lnSpc>
                <a:spcPct val="90000"/>
              </a:lnSpc>
            </a:pPr>
            <a:r>
              <a:rPr lang="en-US" altLang="en-US" sz="2400"/>
              <a:t>the creation of a </a:t>
            </a:r>
            <a:r>
              <a:rPr lang="en-US" altLang="en-US" sz="2400">
                <a:solidFill>
                  <a:srgbClr val="003399"/>
                </a:solidFill>
              </a:rPr>
              <a:t>legal system</a:t>
            </a:r>
            <a:r>
              <a:rPr lang="en-US" altLang="en-US" sz="2400"/>
              <a:t> to safeguard property rights</a:t>
            </a:r>
          </a:p>
          <a:p>
            <a:pPr eaLnBrk="1" hangingPunct="1">
              <a:lnSpc>
                <a:spcPct val="90000"/>
              </a:lnSpc>
            </a:pPr>
            <a:endParaRPr lang="en-US" altLang="en-US" sz="280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D6BE5CF3-CF87-4063-BE44-E15A20C1FA47}"/>
              </a:ext>
            </a:extLst>
          </p:cNvPr>
          <p:cNvSpPr>
            <a:spLocks noGrp="1" noChangeArrowheads="1"/>
          </p:cNvSpPr>
          <p:nvPr>
            <p:ph type="title"/>
          </p:nvPr>
        </p:nvSpPr>
        <p:spPr>
          <a:xfrm>
            <a:off x="304800" y="381000"/>
            <a:ext cx="8229600" cy="1143000"/>
          </a:xfrm>
        </p:spPr>
        <p:txBody>
          <a:bodyPr/>
          <a:lstStyle/>
          <a:p>
            <a:pPr eaLnBrk="1" hangingPunct="1"/>
            <a:r>
              <a:rPr lang="en-US" altLang="en-US" sz="3200">
                <a:solidFill>
                  <a:srgbClr val="003399"/>
                </a:solidFill>
                <a:latin typeface="Cambria" panose="02040503050406030204" pitchFamily="18" charset="0"/>
              </a:rPr>
              <a:t>What Does The Changing </a:t>
            </a:r>
            <a:br>
              <a:rPr lang="en-US" altLang="en-US" sz="3200">
                <a:solidFill>
                  <a:srgbClr val="003399"/>
                </a:solidFill>
                <a:latin typeface="Cambria" panose="02040503050406030204" pitchFamily="18" charset="0"/>
              </a:rPr>
            </a:br>
            <a:r>
              <a:rPr lang="en-US" altLang="en-US" sz="3200">
                <a:solidFill>
                  <a:srgbClr val="003399"/>
                </a:solidFill>
                <a:latin typeface="Cambria" panose="02040503050406030204" pitchFamily="18" charset="0"/>
              </a:rPr>
              <a:t>Economy Mean For Managers?</a:t>
            </a:r>
          </a:p>
        </p:txBody>
      </p:sp>
      <p:sp>
        <p:nvSpPr>
          <p:cNvPr id="98307" name="Rectangle 3">
            <a:extLst>
              <a:ext uri="{FF2B5EF4-FFF2-40B4-BE49-F238E27FC236}">
                <a16:creationId xmlns:a16="http://schemas.microsoft.com/office/drawing/2014/main" xmlns="" id="{31A8DFDC-F07E-487D-93E0-C70FC696773A}"/>
              </a:ext>
            </a:extLst>
          </p:cNvPr>
          <p:cNvSpPr>
            <a:spLocks noGrp="1" noChangeArrowheads="1"/>
          </p:cNvSpPr>
          <p:nvPr>
            <p:ph type="body" idx="1"/>
          </p:nvPr>
        </p:nvSpPr>
        <p:spPr>
          <a:xfrm>
            <a:off x="457200" y="1722438"/>
            <a:ext cx="8229600" cy="4525962"/>
          </a:xfrm>
        </p:spPr>
        <p:txBody>
          <a:bodyPr/>
          <a:lstStyle/>
          <a:p>
            <a:pPr eaLnBrk="1" hangingPunct="1"/>
            <a:r>
              <a:rPr lang="en-US" altLang="en-US" sz="2400"/>
              <a:t>Markets that were formerly off-limits to Western business are now open</a:t>
            </a:r>
          </a:p>
          <a:p>
            <a:pPr lvl="1" indent="-381000" eaLnBrk="1" hangingPunct="1"/>
            <a:r>
              <a:rPr lang="en-US" altLang="en-US" sz="2000"/>
              <a:t>firms need to explore opportunities in these markets</a:t>
            </a:r>
          </a:p>
          <a:p>
            <a:pPr eaLnBrk="1" hangingPunct="1"/>
            <a:r>
              <a:rPr lang="en-US" altLang="en-US" sz="2400"/>
              <a:t>Despite being underdeveloped and poor, some markets have huge potential </a:t>
            </a:r>
          </a:p>
          <a:p>
            <a:pPr lvl="1" indent="-381000" eaLnBrk="1" hangingPunct="1"/>
            <a:r>
              <a:rPr lang="en-US" altLang="en-US" sz="2000"/>
              <a:t>China -1.3 billion people </a:t>
            </a:r>
          </a:p>
          <a:p>
            <a:pPr lvl="1" indent="-381000" eaLnBrk="1" hangingPunct="1"/>
            <a:r>
              <a:rPr lang="en-US" altLang="en-US" sz="2000"/>
              <a:t>India – 1.2 billion people</a:t>
            </a:r>
          </a:p>
          <a:p>
            <a:pPr lvl="1" indent="-381000" eaLnBrk="1" hangingPunct="1"/>
            <a:r>
              <a:rPr lang="en-US" altLang="en-US" sz="2000"/>
              <a:t>Latin America – 600 million potential consumers</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xmlns="" id="{83990A69-8CF4-4A01-9C9E-EA1DAAD31AAE}"/>
              </a:ext>
            </a:extLst>
          </p:cNvPr>
          <p:cNvSpPr>
            <a:spLocks noGrp="1" noChangeArrowheads="1"/>
          </p:cNvSpPr>
          <p:nvPr>
            <p:ph type="title"/>
          </p:nvPr>
        </p:nvSpPr>
        <p:spPr>
          <a:xfrm>
            <a:off x="76200" y="0"/>
            <a:ext cx="8229600" cy="1143000"/>
          </a:xfrm>
        </p:spPr>
        <p:txBody>
          <a:bodyPr/>
          <a:lstStyle/>
          <a:p>
            <a:pPr algn="l" eaLnBrk="1" hangingPunct="1"/>
            <a:r>
              <a:rPr lang="en-US" altLang="en-US" sz="3200">
                <a:solidFill>
                  <a:srgbClr val="003399"/>
                </a:solidFill>
                <a:latin typeface="Cambria" panose="02040503050406030204" pitchFamily="18" charset="0"/>
              </a:rPr>
              <a:t>What Are The Implications Of Political Economy Differences For Managers?</a:t>
            </a:r>
          </a:p>
        </p:txBody>
      </p:sp>
      <p:sp>
        <p:nvSpPr>
          <p:cNvPr id="100355" name="Rectangle 3">
            <a:extLst>
              <a:ext uri="{FF2B5EF4-FFF2-40B4-BE49-F238E27FC236}">
                <a16:creationId xmlns:a16="http://schemas.microsoft.com/office/drawing/2014/main" xmlns="" id="{826016AA-F60F-428B-AB5B-3DDF60739514}"/>
              </a:ext>
            </a:extLst>
          </p:cNvPr>
          <p:cNvSpPr>
            <a:spLocks noGrp="1" noChangeArrowheads="1"/>
          </p:cNvSpPr>
          <p:nvPr>
            <p:ph type="body" idx="1"/>
          </p:nvPr>
        </p:nvSpPr>
        <p:spPr>
          <a:xfrm>
            <a:off x="457200" y="1447800"/>
            <a:ext cx="8229600" cy="4525963"/>
          </a:xfrm>
        </p:spPr>
        <p:txBody>
          <a:bodyPr/>
          <a:lstStyle/>
          <a:p>
            <a:pPr marL="457200" indent="-457200" eaLnBrk="1" hangingPunct="1">
              <a:buFontTx/>
              <a:buNone/>
            </a:pPr>
            <a:r>
              <a:rPr lang="en-US" altLang="en-US" sz="2400"/>
              <a:t>Countries with </a:t>
            </a:r>
          </a:p>
          <a:p>
            <a:pPr marL="457200" indent="-457200" eaLnBrk="1" hangingPunct="1"/>
            <a:r>
              <a:rPr lang="en-US" altLang="en-US" sz="2400"/>
              <a:t>democratic regimes, </a:t>
            </a:r>
          </a:p>
          <a:p>
            <a:pPr marL="457200" indent="-457200" eaLnBrk="1" hangingPunct="1"/>
            <a:r>
              <a:rPr lang="en-US" altLang="en-US" sz="2400"/>
              <a:t>market based economic policies, and </a:t>
            </a:r>
          </a:p>
          <a:p>
            <a:pPr marL="457200" indent="-457200" eaLnBrk="1" hangingPunct="1"/>
            <a:r>
              <a:rPr lang="en-US" altLang="en-US" sz="2400"/>
              <a:t>strong property rights protection </a:t>
            </a:r>
          </a:p>
          <a:p>
            <a:pPr marL="457200" indent="-457200" eaLnBrk="1" hangingPunct="1">
              <a:buFontTx/>
              <a:buNone/>
            </a:pPr>
            <a:r>
              <a:rPr lang="en-US" altLang="en-US" sz="2400"/>
              <a:t>	are more likely to have higher sustained rates of economic growth</a:t>
            </a:r>
          </a:p>
          <a:p>
            <a:pPr marL="838200" lvl="1" indent="-381000" eaLnBrk="1" hangingPunct="1"/>
            <a:r>
              <a:rPr lang="en-US" altLang="en-US" sz="2000"/>
              <a:t>these markets are more attractive to international businesses </a:t>
            </a:r>
          </a:p>
          <a:p>
            <a:pPr marL="838200" lvl="1" indent="-381000" eaLnBrk="1" hangingPunct="1"/>
            <a:r>
              <a:rPr lang="en-US" altLang="en-US" sz="2000"/>
              <a:t>the benefits, costs, and risks of doing business in a country are a function of the country’s political, economic, and legal systems </a:t>
            </a:r>
          </a:p>
          <a:p>
            <a:pPr marL="457200" indent="-457200" eaLnBrk="1" hangingPunct="1"/>
            <a:endParaRPr lang="en-US" altLang="en-US" sz="240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585862A3-D5B2-425C-9289-110C109F6516}"/>
              </a:ext>
            </a:extLst>
          </p:cNvPr>
          <p:cNvSpPr>
            <a:spLocks noGrp="1" noChangeArrowheads="1"/>
          </p:cNvSpPr>
          <p:nvPr>
            <p:ph type="title"/>
          </p:nvPr>
        </p:nvSpPr>
        <p:spPr>
          <a:xfrm>
            <a:off x="152400" y="381000"/>
            <a:ext cx="8229600" cy="1143000"/>
          </a:xfrm>
        </p:spPr>
        <p:txBody>
          <a:bodyPr/>
          <a:lstStyle/>
          <a:p>
            <a:pPr algn="l" eaLnBrk="1" hangingPunct="1"/>
            <a:r>
              <a:rPr lang="en-US" altLang="en-US" sz="3200">
                <a:solidFill>
                  <a:srgbClr val="003399"/>
                </a:solidFill>
                <a:latin typeface="Cambria" panose="02040503050406030204" pitchFamily="18" charset="0"/>
              </a:rPr>
              <a:t>What Are The Implications Of Political Economy Differences For Managers?</a:t>
            </a:r>
          </a:p>
        </p:txBody>
      </p:sp>
      <p:sp>
        <p:nvSpPr>
          <p:cNvPr id="104451" name="Rectangle 3">
            <a:extLst>
              <a:ext uri="{FF2B5EF4-FFF2-40B4-BE49-F238E27FC236}">
                <a16:creationId xmlns:a16="http://schemas.microsoft.com/office/drawing/2014/main" xmlns="" id="{C7C7182C-BA34-441D-80AE-BC7AF62FA613}"/>
              </a:ext>
            </a:extLst>
          </p:cNvPr>
          <p:cNvSpPr>
            <a:spLocks noGrp="1" noChangeArrowheads="1"/>
          </p:cNvSpPr>
          <p:nvPr>
            <p:ph type="body" idx="1"/>
          </p:nvPr>
        </p:nvSpPr>
        <p:spPr>
          <a:xfrm>
            <a:off x="457200" y="1524000"/>
            <a:ext cx="8229600" cy="5105400"/>
          </a:xfrm>
        </p:spPr>
        <p:txBody>
          <a:bodyPr/>
          <a:lstStyle/>
          <a:p>
            <a:pPr eaLnBrk="1" hangingPunct="1"/>
            <a:r>
              <a:rPr lang="en-US" altLang="en-US" sz="2400"/>
              <a:t>The costs of doing business in a country are a function of its</a:t>
            </a:r>
          </a:p>
          <a:p>
            <a:pPr lvl="1" indent="-381000" eaLnBrk="1" hangingPunct="1"/>
            <a:r>
              <a:rPr lang="en-US" altLang="en-US" sz="2400"/>
              <a:t>political system</a:t>
            </a:r>
          </a:p>
          <a:p>
            <a:pPr lvl="2" indent="-419100" eaLnBrk="1" hangingPunct="1"/>
            <a:r>
              <a:rPr lang="en-US" altLang="en-US" sz="2000"/>
              <a:t>is it necessary to pay bribes to get market access?</a:t>
            </a:r>
          </a:p>
          <a:p>
            <a:pPr lvl="1" indent="-381000" eaLnBrk="1" hangingPunct="1"/>
            <a:r>
              <a:rPr lang="en-US" altLang="en-US" sz="2400"/>
              <a:t>economic level</a:t>
            </a:r>
          </a:p>
          <a:p>
            <a:pPr lvl="2" indent="-419100" eaLnBrk="1" hangingPunct="1"/>
            <a:r>
              <a:rPr lang="en-US" altLang="en-US" sz="2000"/>
              <a:t>are the necessary supporting business and infrastructure in place?</a:t>
            </a:r>
          </a:p>
          <a:p>
            <a:pPr lvl="1" indent="-381000" eaLnBrk="1" hangingPunct="1"/>
            <a:r>
              <a:rPr lang="en-US" altLang="en-US" sz="2400"/>
              <a:t>legal system</a:t>
            </a:r>
          </a:p>
          <a:p>
            <a:pPr lvl="2" indent="-419100" eaLnBrk="1" hangingPunct="1"/>
            <a:r>
              <a:rPr lang="en-US" altLang="en-US" sz="2000"/>
              <a:t>it can be more costly to do business in countries with dramatically different product, workplace, and pollution standards, or where there is poor legal protection for property rights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Content Placeholder 4">
            <a:extLst>
              <a:ext uri="{FF2B5EF4-FFF2-40B4-BE49-F238E27FC236}">
                <a16:creationId xmlns:a16="http://schemas.microsoft.com/office/drawing/2014/main" xmlns="" id="{21796DAA-8889-42DA-A4B3-2E5A4C088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9375"/>
            <a:ext cx="9144000" cy="415925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8546" name="Rectangle 2">
            <a:extLst>
              <a:ext uri="{FF2B5EF4-FFF2-40B4-BE49-F238E27FC236}">
                <a16:creationId xmlns:a16="http://schemas.microsoft.com/office/drawing/2014/main" xmlns="" id="{5DE2DB13-4E04-471F-A8DE-514DC8A77EC3}"/>
              </a:ext>
            </a:extLst>
          </p:cNvPr>
          <p:cNvSpPr>
            <a:spLocks noGrp="1" noChangeArrowheads="1"/>
          </p:cNvSpPr>
          <p:nvPr>
            <p:ph type="title"/>
          </p:nvPr>
        </p:nvSpPr>
        <p:spPr>
          <a:xfrm>
            <a:off x="582930" y="731519"/>
            <a:ext cx="2133893" cy="3237579"/>
          </a:xfrm>
        </p:spPr>
        <p:txBody>
          <a:bodyPr>
            <a:normAutofit/>
          </a:bodyPr>
          <a:lstStyle/>
          <a:p>
            <a:pPr eaLnBrk="1" hangingPunct="1">
              <a:lnSpc>
                <a:spcPct val="90000"/>
              </a:lnSpc>
            </a:pPr>
            <a:r>
              <a:rPr lang="en-US" altLang="en-US" sz="2300">
                <a:solidFill>
                  <a:srgbClr val="FFFFFF"/>
                </a:solidFill>
                <a:latin typeface="Cambria" panose="02040503050406030204" pitchFamily="18" charset="0"/>
              </a:rPr>
              <a:t>How Can Managers Determine A Market’s </a:t>
            </a:r>
            <a:br>
              <a:rPr lang="en-US" altLang="en-US" sz="2300">
                <a:solidFill>
                  <a:srgbClr val="FFFFFF"/>
                </a:solidFill>
                <a:latin typeface="Cambria" panose="02040503050406030204" pitchFamily="18" charset="0"/>
              </a:rPr>
            </a:br>
            <a:r>
              <a:rPr lang="en-US" altLang="en-US" sz="2300">
                <a:solidFill>
                  <a:srgbClr val="FFFFFF"/>
                </a:solidFill>
                <a:latin typeface="Cambria" panose="02040503050406030204" pitchFamily="18" charset="0"/>
              </a:rPr>
              <a:t>Overall Attractiveness?</a:t>
            </a:r>
            <a:r>
              <a:rPr lang="en-US" altLang="en-US" sz="2300" b="1">
                <a:solidFill>
                  <a:srgbClr val="FFFFFF"/>
                </a:solidFill>
                <a:latin typeface="Cambria" panose="02040503050406030204" pitchFamily="18" charset="0"/>
              </a:rPr>
              <a:t>  </a:t>
            </a:r>
          </a:p>
        </p:txBody>
      </p:sp>
      <p:sp>
        <p:nvSpPr>
          <p:cNvPr id="193" name="Rectangle 192">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4" name="Rectangle 193">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47" name="Rectangle 3">
            <a:extLst>
              <a:ext uri="{FF2B5EF4-FFF2-40B4-BE49-F238E27FC236}">
                <a16:creationId xmlns:a16="http://schemas.microsoft.com/office/drawing/2014/main" xmlns="" id="{BE0B10FF-4423-4778-A932-62C62A3F5766}"/>
              </a:ext>
            </a:extLst>
          </p:cNvPr>
          <p:cNvSpPr>
            <a:spLocks noGrp="1" noChangeArrowheads="1"/>
          </p:cNvSpPr>
          <p:nvPr>
            <p:ph type="body" idx="1"/>
          </p:nvPr>
        </p:nvSpPr>
        <p:spPr>
          <a:xfrm>
            <a:off x="3284781" y="686862"/>
            <a:ext cx="5278194" cy="5475129"/>
          </a:xfrm>
        </p:spPr>
        <p:txBody>
          <a:bodyPr anchor="ctr">
            <a:normAutofit/>
          </a:bodyPr>
          <a:lstStyle/>
          <a:p>
            <a:pPr algn="just" eaLnBrk="1" hangingPunct="1">
              <a:buFontTx/>
              <a:buNone/>
            </a:pPr>
            <a:r>
              <a:rPr lang="en-US" altLang="en-US" sz="2300" dirty="0"/>
              <a:t>The overall attractiveness of a country depends on </a:t>
            </a:r>
          </a:p>
          <a:p>
            <a:pPr algn="just" eaLnBrk="1" hangingPunct="1"/>
            <a:r>
              <a:rPr lang="en-US" altLang="en-US" sz="2300" dirty="0"/>
              <a:t>balancing the benefits, costs, and risks associated with doing business in that country</a:t>
            </a:r>
          </a:p>
          <a:p>
            <a:pPr algn="just" eaLnBrk="1" hangingPunct="1"/>
            <a:r>
              <a:rPr lang="en-US" altLang="en-US" sz="2300" dirty="0"/>
              <a:t>the benefit-cost-risk trade-off is likely to be most favorable in politically stable developed and developing nations </a:t>
            </a:r>
          </a:p>
          <a:p>
            <a:pPr algn="just" eaLnBrk="1" hangingPunct="1"/>
            <a:r>
              <a:rPr lang="en-US" altLang="en-US" sz="2300" dirty="0"/>
              <a:t>free market systems and no dramatic upsurge in either inflation rates or private sector debt </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1800" b="1" dirty="0"/>
              <a:t>From Datsun, Harley to Ford, these eight major auto companies exited India in the last five </a:t>
            </a:r>
            <a:r>
              <a:rPr lang="en-US" sz="1800" b="1" dirty="0" smtClean="0"/>
              <a:t>years :::::</a:t>
            </a:r>
          </a:p>
          <a:p>
            <a:endParaRPr lang="en-US" sz="1800" dirty="0"/>
          </a:p>
          <a:p>
            <a:r>
              <a:rPr lang="en-US" sz="1800" dirty="0"/>
              <a:t>From Datsun, Harley to Ford, these eight major auto companies exited India in the last five years. Apr 22, 2022. ... </a:t>
            </a:r>
          </a:p>
          <a:p>
            <a:r>
              <a:rPr lang="en-US" sz="1800" dirty="0"/>
              <a:t>India a tough route for global automakers. ... </a:t>
            </a:r>
          </a:p>
          <a:p>
            <a:r>
              <a:rPr lang="en-US" sz="1800" dirty="0"/>
              <a:t>Datsun. ... </a:t>
            </a:r>
          </a:p>
          <a:p>
            <a:r>
              <a:rPr lang="en-US" sz="1800" dirty="0"/>
              <a:t>Ford. ... </a:t>
            </a:r>
          </a:p>
          <a:p>
            <a:r>
              <a:rPr lang="en-US" sz="1800" dirty="0"/>
              <a:t>Harley Davidson. ... </a:t>
            </a:r>
          </a:p>
          <a:p>
            <a:r>
              <a:rPr lang="en-US" sz="1800" dirty="0"/>
              <a:t>United Motors. ... </a:t>
            </a:r>
          </a:p>
          <a:p>
            <a:r>
              <a:rPr lang="en-US" sz="1800" dirty="0"/>
              <a:t>Fiat. ... </a:t>
            </a:r>
          </a:p>
          <a:p>
            <a:r>
              <a:rPr lang="en-US" sz="1800" dirty="0"/>
              <a:t>Cleveland Motorcycles.</a:t>
            </a:r>
          </a:p>
          <a:p>
            <a:endParaRPr lang="en-US" sz="1800" dirty="0"/>
          </a:p>
        </p:txBody>
      </p:sp>
    </p:spTree>
    <p:extLst>
      <p:ext uri="{BB962C8B-B14F-4D97-AF65-F5344CB8AC3E}">
        <p14:creationId xmlns:p14="http://schemas.microsoft.com/office/powerpoint/2010/main" val="1088408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b="1" dirty="0">
                <a:solidFill>
                  <a:srgbClr val="FF0000"/>
                </a:solidFill>
              </a:rPr>
              <a:t>Why did Tesla fail in India</a:t>
            </a:r>
            <a:r>
              <a:rPr lang="en-US" b="1" dirty="0" smtClean="0">
                <a:solidFill>
                  <a:srgbClr val="FF0000"/>
                </a:solidFill>
              </a:rPr>
              <a:t>?</a:t>
            </a:r>
          </a:p>
          <a:p>
            <a:pPr algn="ctr"/>
            <a:endParaRPr lang="en-US" b="1" dirty="0">
              <a:solidFill>
                <a:srgbClr val="FF0000"/>
              </a:solidFill>
            </a:endParaRPr>
          </a:p>
        </p:txBody>
      </p:sp>
      <p:pic>
        <p:nvPicPr>
          <p:cNvPr id="1026" name="Picture 2" descr="C:\Users\DELL\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05074"/>
            <a:ext cx="6248399"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586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600"/>
          </a:p>
        </p:txBody>
      </p:sp>
      <p:sp>
        <p:nvSpPr>
          <p:cNvPr id="3" name="Content Placeholder 2"/>
          <p:cNvSpPr>
            <a:spLocks noGrp="1"/>
          </p:cNvSpPr>
          <p:nvPr>
            <p:ph idx="1"/>
          </p:nvPr>
        </p:nvSpPr>
        <p:spPr/>
        <p:txBody>
          <a:bodyPr/>
          <a:lstStyle/>
          <a:p>
            <a:pPr algn="just"/>
            <a:r>
              <a:rPr lang="en-US" sz="3600" dirty="0"/>
              <a:t>Tesla has hit a roadblock in its India entry plans as </a:t>
            </a:r>
            <a:r>
              <a:rPr lang="en-US" sz="3600" b="1" dirty="0"/>
              <a:t>the government is not willing to reduce import duties on electric vehicles</a:t>
            </a:r>
            <a:r>
              <a:rPr lang="en-US" sz="3600" dirty="0"/>
              <a:t>. </a:t>
            </a:r>
            <a:endParaRPr lang="en-US" sz="3600" dirty="0" smtClean="0"/>
          </a:p>
          <a:p>
            <a:pPr algn="just"/>
            <a:endParaRPr lang="en-US" sz="3600" dirty="0" smtClean="0"/>
          </a:p>
          <a:p>
            <a:pPr algn="just"/>
            <a:r>
              <a:rPr lang="en-US" sz="3600" dirty="0" smtClean="0"/>
              <a:t>The </a:t>
            </a:r>
            <a:r>
              <a:rPr lang="en-US" sz="3600" dirty="0"/>
              <a:t>company has temporarily halted its plans to enter the Indian market.</a:t>
            </a:r>
          </a:p>
          <a:p>
            <a:pPr algn="just"/>
            <a:endParaRPr lang="en-US" sz="3600" dirty="0"/>
          </a:p>
          <a:p>
            <a:pPr algn="just"/>
            <a:endParaRPr lang="en-US" sz="3600" dirty="0"/>
          </a:p>
        </p:txBody>
      </p:sp>
    </p:spTree>
    <p:extLst>
      <p:ext uri="{BB962C8B-B14F-4D97-AF65-F5344CB8AC3E}">
        <p14:creationId xmlns:p14="http://schemas.microsoft.com/office/powerpoint/2010/main" val="882363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0180"/>
            <a:ext cx="8229600" cy="4525963"/>
          </a:xfrm>
        </p:spPr>
        <p:txBody>
          <a:bodyPr/>
          <a:lstStyle/>
          <a:p>
            <a:pPr algn="just"/>
            <a:r>
              <a:rPr lang="en-US" sz="2400" dirty="0" smtClean="0"/>
              <a:t>Chennai</a:t>
            </a:r>
            <a:r>
              <a:rPr lang="en-US" sz="2400" dirty="0"/>
              <a:t>: A combination of factors like wrong-reading of the market/product design/positioning and huge investment in a second plant when the first plant capacity itself was not fully </a:t>
            </a:r>
            <a:r>
              <a:rPr lang="en-US" sz="2400" dirty="0" err="1"/>
              <a:t>utilised</a:t>
            </a:r>
            <a:r>
              <a:rPr lang="en-US" sz="2400" dirty="0"/>
              <a:t>, resulted in US auto major Ford Motor Company biting the dust in India, said industry experts.</a:t>
            </a:r>
          </a:p>
          <a:p>
            <a:pPr algn="just"/>
            <a:endParaRPr lang="en-US" sz="2400" dirty="0"/>
          </a:p>
        </p:txBody>
      </p:sp>
      <p:sp>
        <p:nvSpPr>
          <p:cNvPr id="4" name="TextBox 3"/>
          <p:cNvSpPr txBox="1"/>
          <p:nvPr/>
        </p:nvSpPr>
        <p:spPr>
          <a:xfrm>
            <a:off x="682171" y="914400"/>
            <a:ext cx="8458200" cy="1938992"/>
          </a:xfrm>
          <a:prstGeom prst="rect">
            <a:avLst/>
          </a:prstGeom>
          <a:noFill/>
        </p:spPr>
        <p:txBody>
          <a:bodyPr wrap="square" rtlCol="0">
            <a:spAutoFit/>
          </a:bodyPr>
          <a:lstStyle/>
          <a:p>
            <a:r>
              <a:rPr lang="en-US" sz="4000" b="1" dirty="0">
                <a:solidFill>
                  <a:srgbClr val="FF0000"/>
                </a:solidFill>
              </a:rPr>
              <a:t>What Ford got wrong in India?</a:t>
            </a:r>
          </a:p>
          <a:p>
            <a:endParaRPr lang="en-US" sz="4000" b="1" dirty="0" smtClean="0">
              <a:solidFill>
                <a:srgbClr val="FF0000"/>
              </a:solidFill>
            </a:endParaRPr>
          </a:p>
          <a:p>
            <a:endParaRPr lang="en-US" sz="4000" b="1" dirty="0">
              <a:solidFill>
                <a:srgbClr val="FF0000"/>
              </a:solidFill>
            </a:endParaRPr>
          </a:p>
        </p:txBody>
      </p:sp>
    </p:spTree>
    <p:extLst>
      <p:ext uri="{BB962C8B-B14F-4D97-AF65-F5344CB8AC3E}">
        <p14:creationId xmlns:p14="http://schemas.microsoft.com/office/powerpoint/2010/main" val="881817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5645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390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4EBEF77C-5557-4DD7-B527-A49C16BB0DED}"/>
              </a:ext>
            </a:extLst>
          </p:cNvPr>
          <p:cNvSpPr>
            <a:spLocks noGrp="1" noChangeArrowheads="1"/>
          </p:cNvSpPr>
          <p:nvPr>
            <p:ph type="title"/>
          </p:nvPr>
        </p:nvSpPr>
        <p:spPr/>
        <p:txBody>
          <a:bodyPr/>
          <a:lstStyle/>
          <a:p>
            <a:r>
              <a:rPr lang="en-IN" altLang="en-US"/>
              <a:t>JIO FIBER</a:t>
            </a:r>
          </a:p>
        </p:txBody>
      </p:sp>
      <p:pic>
        <p:nvPicPr>
          <p:cNvPr id="17411" name="Content Placeholder 3">
            <a:extLst>
              <a:ext uri="{FF2B5EF4-FFF2-40B4-BE49-F238E27FC236}">
                <a16:creationId xmlns:a16="http://schemas.microsoft.com/office/drawing/2014/main" xmlns="" id="{442B0557-E360-4972-BE6A-ABF123C5CF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xmlns="" id="{25759EC0-CD30-4550-A014-E07BE20BC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24D6CCDE-9E63-4415-B760-67CD6ED0F258}"/>
              </a:ext>
            </a:extLst>
          </p:cNvPr>
          <p:cNvSpPr>
            <a:spLocks noGrp="1" noChangeArrowheads="1"/>
          </p:cNvSpPr>
          <p:nvPr>
            <p:ph type="title"/>
          </p:nvPr>
        </p:nvSpPr>
        <p:spPr/>
        <p:txBody>
          <a:bodyPr/>
          <a:lstStyle/>
          <a:p>
            <a:r>
              <a:rPr lang="en-US" altLang="en-US"/>
              <a:t>Virtual Stores</a:t>
            </a:r>
          </a:p>
        </p:txBody>
      </p:sp>
      <p:sp>
        <p:nvSpPr>
          <p:cNvPr id="20483" name="Content Placeholder 2">
            <a:extLst>
              <a:ext uri="{FF2B5EF4-FFF2-40B4-BE49-F238E27FC236}">
                <a16:creationId xmlns:a16="http://schemas.microsoft.com/office/drawing/2014/main" xmlns="" id="{9700FCB2-7151-4EE5-AE6E-EA90B7E8FE42}"/>
              </a:ext>
            </a:extLst>
          </p:cNvPr>
          <p:cNvSpPr>
            <a:spLocks noGrp="1" noChangeArrowheads="1"/>
          </p:cNvSpPr>
          <p:nvPr>
            <p:ph idx="1"/>
          </p:nvPr>
        </p:nvSpPr>
        <p:spPr/>
        <p:txBody>
          <a:bodyPr/>
          <a:lstStyle/>
          <a:p>
            <a:r>
              <a:rPr lang="en-US" altLang="en-US"/>
              <a:t>The </a:t>
            </a:r>
            <a:r>
              <a:rPr lang="en-US" altLang="en-US" b="1"/>
              <a:t>virtual store</a:t>
            </a:r>
            <a:r>
              <a:rPr lang="en-US" altLang="en-US"/>
              <a:t> is an online </a:t>
            </a:r>
            <a:r>
              <a:rPr lang="en-US" altLang="en-US" b="1"/>
              <a:t>store</a:t>
            </a:r>
            <a:r>
              <a:rPr lang="en-US" altLang="en-US"/>
              <a:t> that displays merchandise and an order form. A live text chat may be offered, in which the customer interacts in real time with a company representative.</a:t>
            </a:r>
          </a:p>
        </p:txBody>
      </p:sp>
      <p:sp>
        <p:nvSpPr>
          <p:cNvPr id="20484" name="Slide Number Placeholder 3">
            <a:extLst>
              <a:ext uri="{FF2B5EF4-FFF2-40B4-BE49-F238E27FC236}">
                <a16:creationId xmlns:a16="http://schemas.microsoft.com/office/drawing/2014/main" xmlns="" id="{031071C5-96E1-4C30-B904-C53CDA053D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FB16BF-EB91-4ACC-85AA-DD06A3DC9ADB}" type="slidenum">
              <a:rPr lang="en-US" altLang="en-US" sz="1400" smtClean="0">
                <a:solidFill>
                  <a:srgbClr val="000000"/>
                </a:solidFill>
              </a:rPr>
              <a:pPr>
                <a:spcBef>
                  <a:spcPct val="0"/>
                </a:spcBef>
                <a:buFontTx/>
                <a:buNone/>
              </a:pPr>
              <a:t>9</a:t>
            </a:fld>
            <a:endParaRPr lang="en-US" altLang="en-US" sz="1400">
              <a:solidFill>
                <a:srgbClr val="00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6621</TotalTime>
  <Words>2982</Words>
  <Application>Microsoft Office PowerPoint</Application>
  <PresentationFormat>On-screen Show (4:3)</PresentationFormat>
  <Paragraphs>287</Paragraphs>
  <Slides>66</Slides>
  <Notes>23</Notes>
  <HiddenSlides>15</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Default Design</vt:lpstr>
      <vt:lpstr>TECHNOLOGY</vt:lpstr>
      <vt:lpstr>Poll 1</vt:lpstr>
      <vt:lpstr>Poll 2</vt:lpstr>
      <vt:lpstr>Digital Adoption -Pandemic</vt:lpstr>
      <vt:lpstr>Online Healthcare</vt:lpstr>
      <vt:lpstr>PowerPoint Presentation</vt:lpstr>
      <vt:lpstr>JIO FIBER</vt:lpstr>
      <vt:lpstr>PowerPoint Presentation</vt:lpstr>
      <vt:lpstr>Virtual Stores</vt:lpstr>
      <vt:lpstr>Tesco Virtual Stores</vt:lpstr>
      <vt:lpstr>PowerPoint Presentation</vt:lpstr>
      <vt:lpstr>Brainstorm</vt:lpstr>
      <vt:lpstr>PowerPoint Presentation</vt:lpstr>
      <vt:lpstr>Learning Objectives</vt:lpstr>
      <vt:lpstr>What is economic..??</vt:lpstr>
      <vt:lpstr>ECONOMIC ENVIRONMENT</vt:lpstr>
      <vt:lpstr>PowerPoint Presentation</vt:lpstr>
      <vt:lpstr>PowerPoint Presentation</vt:lpstr>
      <vt:lpstr>Objectives </vt:lpstr>
      <vt:lpstr>Introduction</vt:lpstr>
      <vt:lpstr>Economic Freedom v/s Equality</vt:lpstr>
      <vt:lpstr>Economic Freedom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of Economic Freedom</vt:lpstr>
      <vt:lpstr>Types of Economic Systems</vt:lpstr>
      <vt:lpstr>Market Economy</vt:lpstr>
      <vt:lpstr>Market Economy</vt:lpstr>
      <vt:lpstr>Market Economy</vt:lpstr>
      <vt:lpstr>Command Economy</vt:lpstr>
      <vt:lpstr>Command Economy</vt:lpstr>
      <vt:lpstr>Mixed Economy</vt:lpstr>
      <vt:lpstr>Mixed Economy</vt:lpstr>
      <vt:lpstr>State Capitalism</vt:lpstr>
      <vt:lpstr>Economic Development, Performance, and Potential</vt:lpstr>
      <vt:lpstr>Elements of the Economic Environment</vt:lpstr>
      <vt:lpstr>GNP</vt:lpstr>
      <vt:lpstr>GDP</vt:lpstr>
      <vt:lpstr>PPP</vt:lpstr>
      <vt:lpstr>Other Features of an Economy</vt:lpstr>
      <vt:lpstr>What Determines A Country’s Level  Of Economic Development?</vt:lpstr>
      <vt:lpstr>What Are The Implications Of Political Economy Differences For Managers?</vt:lpstr>
      <vt:lpstr>What Are The Implications Of Political Economy Differences For Managers?</vt:lpstr>
      <vt:lpstr>How Does Political Economy Influence Economic Progress?</vt:lpstr>
      <vt:lpstr>How Does Political Economy Influence Economic Progress?</vt:lpstr>
      <vt:lpstr>How Does Geography Influence Economic Development?</vt:lpstr>
      <vt:lpstr>How Is The Political Economy Changing?</vt:lpstr>
      <vt:lpstr>How Is The Political Economy Changing?</vt:lpstr>
      <vt:lpstr>How Is The Political Economy Changing?</vt:lpstr>
      <vt:lpstr>What Is The Nature Of  Economic Transformation? </vt:lpstr>
      <vt:lpstr>What Does The Changing  Economy Mean For Managers?</vt:lpstr>
      <vt:lpstr>What Are The Implications Of Political Economy Differences For Managers?</vt:lpstr>
      <vt:lpstr>What Are The Implications Of Political Economy Differences For Managers?</vt:lpstr>
      <vt:lpstr>How Can Managers Determine A Market’s  Overall Attractiveness?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FFF</dc:creator>
  <cp:lastModifiedBy>DELL</cp:lastModifiedBy>
  <cp:revision>140</cp:revision>
  <dcterms:created xsi:type="dcterms:W3CDTF">2006-08-16T00:00:00Z</dcterms:created>
  <dcterms:modified xsi:type="dcterms:W3CDTF">2022-08-19T04:11:10Z</dcterms:modified>
</cp:coreProperties>
</file>